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4"/>
  </p:notesMasterIdLst>
  <p:handoutMasterIdLst>
    <p:handoutMasterId r:id="rId15"/>
  </p:handoutMasterIdLst>
  <p:sldIdLst>
    <p:sldId id="256" r:id="rId2"/>
    <p:sldId id="268" r:id="rId3"/>
    <p:sldId id="258" r:id="rId4"/>
    <p:sldId id="310" r:id="rId5"/>
    <p:sldId id="306" r:id="rId6"/>
    <p:sldId id="311" r:id="rId7"/>
    <p:sldId id="303" r:id="rId8"/>
    <p:sldId id="312" r:id="rId9"/>
    <p:sldId id="273" r:id="rId10"/>
    <p:sldId id="265" r:id="rId11"/>
    <p:sldId id="274" r:id="rId12"/>
    <p:sldId id="264" r:id="rId1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3" autoAdjust="0"/>
    <p:restoredTop sz="94660"/>
  </p:normalViewPr>
  <p:slideViewPr>
    <p:cSldViewPr snapToGrid="0">
      <p:cViewPr varScale="1">
        <p:scale>
          <a:sx n="107" d="100"/>
          <a:sy n="107" d="100"/>
        </p:scale>
        <p:origin x="702"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Righ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8248104"/>
      </p:ext>
    </p:extLst>
  </p:cSld>
  <p:clrMapOvr>
    <a:masterClrMapping/>
  </p:clrMapOvr>
  <p:transition advClick="0"/>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hq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a:t>
            </a:r>
            <a:r>
              <a:rPr lang="pl-PL" sz="1800" b="1" dirty="0">
                <a:effectLst/>
                <a:latin typeface="Bahnschrift Light" panose="020B0502040204020203" pitchFamily="34" charset="0"/>
                <a:ea typeface="Calibri" panose="020F0502020204030204" pitchFamily="34" charset="0"/>
              </a:rPr>
              <a:t>Wzmacnianie odporność MŚP po lockdownie</a:t>
            </a:r>
            <a:r>
              <a:rPr lang="en-GB" sz="1800" b="1" dirty="0">
                <a:effectLst/>
                <a:latin typeface="Bahnschrift Light" panose="020B0502040204020203" pitchFamily="34" charset="0"/>
                <a:ea typeface="Calibri" panose="020F0502020204030204" pitchFamily="34" charset="0"/>
              </a:rPr>
              <a:t>”</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923330"/>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l-PL"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Sposoby budowania silnych relacji z klientami i zaspokajania ich różnorodnych potrzeb</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l-PL"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przez</a:t>
            </a: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r>
              <a:rPr lang="pt-BR" b="1" spc="-114" dirty="0">
                <a:latin typeface="Tahoma" panose="020B0604030504040204" pitchFamily="34" charset="0"/>
                <a:ea typeface="Tahoma" panose="020B0604030504040204" pitchFamily="34" charset="0"/>
                <a:cs typeface="Tahoma" panose="020B0604030504040204" pitchFamily="34" charset="0"/>
              </a:rPr>
              <a:t>SEERC</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3">
            <a:extLst>
              <a:ext uri="{FF2B5EF4-FFF2-40B4-BE49-F238E27FC236}">
                <a16:creationId xmlns:a16="http://schemas.microsoft.com/office/drawing/2014/main" id="{0D7082F2-6F3F-45E2-897E-9681B89C5378}"/>
              </a:ext>
            </a:extLst>
          </p:cNvPr>
          <p:cNvGrpSpPr/>
          <p:nvPr/>
        </p:nvGrpSpPr>
        <p:grpSpPr>
          <a:xfrm>
            <a:off x="592431" y="2790079"/>
            <a:ext cx="2354739" cy="1796017"/>
            <a:chOff x="1354394" y="4326737"/>
            <a:chExt cx="3443604" cy="2854960"/>
          </a:xfrm>
        </p:grpSpPr>
        <p:sp>
          <p:nvSpPr>
            <p:cNvPr id="3" name="object 4">
              <a:extLst>
                <a:ext uri="{FF2B5EF4-FFF2-40B4-BE49-F238E27FC236}">
                  <a16:creationId xmlns:a16="http://schemas.microsoft.com/office/drawing/2014/main" id="{3B7B285E-B262-4721-A27A-C50690B1A06E}"/>
                </a:ext>
              </a:extLst>
            </p:cNvPr>
            <p:cNvSpPr/>
            <p:nvPr/>
          </p:nvSpPr>
          <p:spPr>
            <a:xfrm>
              <a:off x="1354394"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4" name="object 5">
              <a:extLst>
                <a:ext uri="{FF2B5EF4-FFF2-40B4-BE49-F238E27FC236}">
                  <a16:creationId xmlns:a16="http://schemas.microsoft.com/office/drawing/2014/main" id="{DA6174D9-D615-428F-B3C5-C651BDE480BD}"/>
                </a:ext>
              </a:extLst>
            </p:cNvPr>
            <p:cNvSpPr/>
            <p:nvPr/>
          </p:nvSpPr>
          <p:spPr>
            <a:xfrm>
              <a:off x="2601791"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6" name="object 7">
            <a:extLst>
              <a:ext uri="{FF2B5EF4-FFF2-40B4-BE49-F238E27FC236}">
                <a16:creationId xmlns:a16="http://schemas.microsoft.com/office/drawing/2014/main" id="{3A29F252-9D1F-429C-B3A1-4BA0E562C7D4}"/>
              </a:ext>
            </a:extLst>
          </p:cNvPr>
          <p:cNvSpPr txBox="1"/>
          <p:nvPr/>
        </p:nvSpPr>
        <p:spPr>
          <a:xfrm>
            <a:off x="1505186" y="2908925"/>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S</a:t>
            </a:r>
            <a:endParaRPr lang="en-GB" dirty="0">
              <a:latin typeface="Roboto"/>
              <a:cs typeface="Roboto"/>
            </a:endParaRPr>
          </a:p>
        </p:txBody>
      </p:sp>
      <p:grpSp>
        <p:nvGrpSpPr>
          <p:cNvPr id="7" name="object 8">
            <a:extLst>
              <a:ext uri="{FF2B5EF4-FFF2-40B4-BE49-F238E27FC236}">
                <a16:creationId xmlns:a16="http://schemas.microsoft.com/office/drawing/2014/main" id="{97B6D11C-7F40-4FDC-912A-4F7DBDA32D37}"/>
              </a:ext>
            </a:extLst>
          </p:cNvPr>
          <p:cNvGrpSpPr/>
          <p:nvPr/>
        </p:nvGrpSpPr>
        <p:grpSpPr>
          <a:xfrm>
            <a:off x="3444004" y="2790204"/>
            <a:ext cx="2354739" cy="1796017"/>
            <a:chOff x="5400252" y="4326737"/>
            <a:chExt cx="3443604" cy="2854960"/>
          </a:xfrm>
        </p:grpSpPr>
        <p:sp>
          <p:nvSpPr>
            <p:cNvPr id="8" name="object 9">
              <a:extLst>
                <a:ext uri="{FF2B5EF4-FFF2-40B4-BE49-F238E27FC236}">
                  <a16:creationId xmlns:a16="http://schemas.microsoft.com/office/drawing/2014/main" id="{958F722F-4A6F-4C8E-A11F-F24FBFA2A95F}"/>
                </a:ext>
              </a:extLst>
            </p:cNvPr>
            <p:cNvSpPr/>
            <p:nvPr/>
          </p:nvSpPr>
          <p:spPr>
            <a:xfrm>
              <a:off x="5400252"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9" name="object 10">
              <a:extLst>
                <a:ext uri="{FF2B5EF4-FFF2-40B4-BE49-F238E27FC236}">
                  <a16:creationId xmlns:a16="http://schemas.microsoft.com/office/drawing/2014/main" id="{CF0C384B-2489-4BAD-ABC4-438ACA4AB5A1}"/>
                </a:ext>
              </a:extLst>
            </p:cNvPr>
            <p:cNvSpPr/>
            <p:nvPr/>
          </p:nvSpPr>
          <p:spPr>
            <a:xfrm>
              <a:off x="6647649"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2" name="object 13">
            <a:extLst>
              <a:ext uri="{FF2B5EF4-FFF2-40B4-BE49-F238E27FC236}">
                <a16:creationId xmlns:a16="http://schemas.microsoft.com/office/drawing/2014/main" id="{F01B1CC0-F803-4AED-9DB2-FF763CEBE838}"/>
              </a:ext>
            </a:extLst>
          </p:cNvPr>
          <p:cNvGrpSpPr/>
          <p:nvPr/>
        </p:nvGrpSpPr>
        <p:grpSpPr>
          <a:xfrm>
            <a:off x="6305081" y="2790204"/>
            <a:ext cx="2354739" cy="1796017"/>
            <a:chOff x="9446108" y="4326737"/>
            <a:chExt cx="3443604" cy="2854960"/>
          </a:xfrm>
        </p:grpSpPr>
        <p:sp>
          <p:nvSpPr>
            <p:cNvPr id="13" name="object 14">
              <a:extLst>
                <a:ext uri="{FF2B5EF4-FFF2-40B4-BE49-F238E27FC236}">
                  <a16:creationId xmlns:a16="http://schemas.microsoft.com/office/drawing/2014/main" id="{7AF5DDDA-772F-47E1-965F-C86598FC2A1C}"/>
                </a:ext>
              </a:extLst>
            </p:cNvPr>
            <p:cNvSpPr/>
            <p:nvPr/>
          </p:nvSpPr>
          <p:spPr>
            <a:xfrm>
              <a:off x="9446108"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4" name="object 15">
              <a:extLst>
                <a:ext uri="{FF2B5EF4-FFF2-40B4-BE49-F238E27FC236}">
                  <a16:creationId xmlns:a16="http://schemas.microsoft.com/office/drawing/2014/main" id="{6088FAB8-C789-43C1-B544-863D338E87C3}"/>
                </a:ext>
              </a:extLst>
            </p:cNvPr>
            <p:cNvSpPr/>
            <p:nvPr/>
          </p:nvSpPr>
          <p:spPr>
            <a:xfrm>
              <a:off x="10693506"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7" name="object 18">
            <a:extLst>
              <a:ext uri="{FF2B5EF4-FFF2-40B4-BE49-F238E27FC236}">
                <a16:creationId xmlns:a16="http://schemas.microsoft.com/office/drawing/2014/main" id="{50C05CB7-7761-440C-AE2D-C3A80F6AC8EF}"/>
              </a:ext>
            </a:extLst>
          </p:cNvPr>
          <p:cNvGrpSpPr/>
          <p:nvPr/>
        </p:nvGrpSpPr>
        <p:grpSpPr>
          <a:xfrm>
            <a:off x="9162170" y="2790079"/>
            <a:ext cx="2354739" cy="1796017"/>
            <a:chOff x="13491965" y="4326737"/>
            <a:chExt cx="3443604" cy="2854960"/>
          </a:xfrm>
        </p:grpSpPr>
        <p:sp>
          <p:nvSpPr>
            <p:cNvPr id="18" name="object 19">
              <a:extLst>
                <a:ext uri="{FF2B5EF4-FFF2-40B4-BE49-F238E27FC236}">
                  <a16:creationId xmlns:a16="http://schemas.microsoft.com/office/drawing/2014/main" id="{110BB883-884F-4429-92F6-3E2CCA37C1F8}"/>
                </a:ext>
              </a:extLst>
            </p:cNvPr>
            <p:cNvSpPr/>
            <p:nvPr/>
          </p:nvSpPr>
          <p:spPr>
            <a:xfrm>
              <a:off x="13491965" y="4796438"/>
              <a:ext cx="3443604" cy="2385060"/>
            </a:xfrm>
            <a:custGeom>
              <a:avLst/>
              <a:gdLst/>
              <a:ahLst/>
              <a:cxnLst/>
              <a:rect l="l" t="t" r="r" b="b"/>
              <a:pathLst>
                <a:path w="3443605"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9" name="object 20">
              <a:extLst>
                <a:ext uri="{FF2B5EF4-FFF2-40B4-BE49-F238E27FC236}">
                  <a16:creationId xmlns:a16="http://schemas.microsoft.com/office/drawing/2014/main" id="{201C009C-43C9-4847-BB06-8756B94039E6}"/>
                </a:ext>
              </a:extLst>
            </p:cNvPr>
            <p:cNvSpPr/>
            <p:nvPr/>
          </p:nvSpPr>
          <p:spPr>
            <a:xfrm>
              <a:off x="14739362"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20" name="object 16">
            <a:extLst>
              <a:ext uri="{FF2B5EF4-FFF2-40B4-BE49-F238E27FC236}">
                <a16:creationId xmlns:a16="http://schemas.microsoft.com/office/drawing/2014/main" id="{ADB24821-FE0A-4B69-BF92-164D5FD517B2}"/>
              </a:ext>
            </a:extLst>
          </p:cNvPr>
          <p:cNvSpPr txBox="1">
            <a:spLocks/>
          </p:cNvSpPr>
          <p:nvPr/>
        </p:nvSpPr>
        <p:spPr>
          <a:xfrm>
            <a:off x="4424399" y="987562"/>
            <a:ext cx="4577557"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800" b="1" spc="-150" dirty="0"/>
              <a:t>ANALIZA </a:t>
            </a:r>
            <a:r>
              <a:rPr lang="en-GB" sz="4800" b="1" spc="-150" dirty="0"/>
              <a:t>SWOT</a:t>
            </a:r>
          </a:p>
        </p:txBody>
      </p:sp>
      <p:sp>
        <p:nvSpPr>
          <p:cNvPr id="22" name="object 17">
            <a:extLst>
              <a:ext uri="{FF2B5EF4-FFF2-40B4-BE49-F238E27FC236}">
                <a16:creationId xmlns:a16="http://schemas.microsoft.com/office/drawing/2014/main" id="{F825B41F-323D-4AD5-8617-310903B8F973}"/>
              </a:ext>
            </a:extLst>
          </p:cNvPr>
          <p:cNvSpPr txBox="1"/>
          <p:nvPr/>
        </p:nvSpPr>
        <p:spPr>
          <a:xfrm>
            <a:off x="3444004" y="1739050"/>
            <a:ext cx="4955787" cy="352661"/>
          </a:xfrm>
          <a:prstGeom prst="rect">
            <a:avLst/>
          </a:prstGeom>
        </p:spPr>
        <p:txBody>
          <a:bodyPr vert="horz" wrap="square" lIns="0" tIns="13970" rIns="0" bIns="0" rtlCol="0">
            <a:spAutoFit/>
          </a:bodyPr>
          <a:lstStyle/>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200" b="0" i="0" u="none" strike="noStrike" kern="1200" cap="none" spc="-150" normalizeH="0" baseline="0" noProof="0" dirty="0">
                <a:ln>
                  <a:noFill/>
                </a:ln>
                <a:effectLst/>
                <a:uLnTx/>
                <a:uFillTx/>
                <a:latin typeface="+mj-lt"/>
                <a:ea typeface="+mn-ea"/>
                <a:cs typeface="Tahoma"/>
              </a:rPr>
              <a:t>SAMOOCENA</a:t>
            </a:r>
            <a:endParaRPr kumimoji="0" lang="en-GB" sz="2200" b="0" i="0" u="none" strike="noStrike" kern="1200" cap="none" spc="-150" normalizeH="0" baseline="0" noProof="0" dirty="0">
              <a:ln>
                <a:noFill/>
              </a:ln>
              <a:effectLst/>
              <a:uLnTx/>
              <a:uFillTx/>
              <a:latin typeface="+mj-lt"/>
              <a:ea typeface="+mn-ea"/>
              <a:cs typeface="Tahoma"/>
            </a:endParaRPr>
          </a:p>
        </p:txBody>
      </p:sp>
      <p:sp>
        <p:nvSpPr>
          <p:cNvPr id="23" name="object 7">
            <a:extLst>
              <a:ext uri="{FF2B5EF4-FFF2-40B4-BE49-F238E27FC236}">
                <a16:creationId xmlns:a16="http://schemas.microsoft.com/office/drawing/2014/main" id="{038F5340-9C91-4097-9A13-1281FD5D4A51}"/>
              </a:ext>
            </a:extLst>
          </p:cNvPr>
          <p:cNvSpPr txBox="1"/>
          <p:nvPr/>
        </p:nvSpPr>
        <p:spPr>
          <a:xfrm>
            <a:off x="4359451" y="2902587"/>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W</a:t>
            </a:r>
            <a:endParaRPr lang="en-GB" dirty="0">
              <a:latin typeface="Roboto"/>
              <a:cs typeface="Roboto"/>
            </a:endParaRPr>
          </a:p>
        </p:txBody>
      </p:sp>
      <p:sp>
        <p:nvSpPr>
          <p:cNvPr id="24" name="object 7">
            <a:extLst>
              <a:ext uri="{FF2B5EF4-FFF2-40B4-BE49-F238E27FC236}">
                <a16:creationId xmlns:a16="http://schemas.microsoft.com/office/drawing/2014/main" id="{97E1BA06-D4A0-4457-BBA1-5524048B4333}"/>
              </a:ext>
            </a:extLst>
          </p:cNvPr>
          <p:cNvSpPr txBox="1"/>
          <p:nvPr/>
        </p:nvSpPr>
        <p:spPr>
          <a:xfrm>
            <a:off x="7218533" y="2940650"/>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O</a:t>
            </a:r>
            <a:endParaRPr lang="en-GB" dirty="0">
              <a:latin typeface="Roboto"/>
              <a:cs typeface="Roboto"/>
            </a:endParaRPr>
          </a:p>
        </p:txBody>
      </p:sp>
      <p:sp>
        <p:nvSpPr>
          <p:cNvPr id="25" name="object 7">
            <a:extLst>
              <a:ext uri="{FF2B5EF4-FFF2-40B4-BE49-F238E27FC236}">
                <a16:creationId xmlns:a16="http://schemas.microsoft.com/office/drawing/2014/main" id="{31040799-8EAE-4690-A9C0-A3D715D3B95C}"/>
              </a:ext>
            </a:extLst>
          </p:cNvPr>
          <p:cNvSpPr txBox="1"/>
          <p:nvPr/>
        </p:nvSpPr>
        <p:spPr>
          <a:xfrm>
            <a:off x="10075621" y="2917006"/>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T</a:t>
            </a:r>
            <a:endParaRPr lang="en-GB" dirty="0">
              <a:latin typeface="Roboto"/>
              <a:cs typeface="Roboto"/>
            </a:endParaRPr>
          </a:p>
        </p:txBody>
      </p:sp>
      <p:sp>
        <p:nvSpPr>
          <p:cNvPr id="21" name="CuadroTexto 20"/>
          <p:cNvSpPr txBox="1"/>
          <p:nvPr/>
        </p:nvSpPr>
        <p:spPr>
          <a:xfrm>
            <a:off x="768674" y="3383292"/>
            <a:ext cx="1617942" cy="923330"/>
          </a:xfrm>
          <a:prstGeom prst="rect">
            <a:avLst/>
          </a:prstGeom>
          <a:noFill/>
        </p:spPr>
        <p:txBody>
          <a:bodyPr wrap="square" rtlCol="0">
            <a:spAutoFit/>
          </a:bodyPr>
          <a:lstStyle/>
          <a:p>
            <a:r>
              <a:rPr lang="pl-PL" dirty="0"/>
              <a:t>Mocne strony</a:t>
            </a:r>
            <a:r>
              <a:rPr lang="en-GB" dirty="0"/>
              <a:t>:</a:t>
            </a:r>
          </a:p>
          <a:p>
            <a:r>
              <a:rPr lang="en-GB" dirty="0"/>
              <a:t>-</a:t>
            </a:r>
          </a:p>
          <a:p>
            <a:r>
              <a:rPr lang="en-GB" dirty="0"/>
              <a:t>-</a:t>
            </a:r>
          </a:p>
        </p:txBody>
      </p:sp>
      <p:sp>
        <p:nvSpPr>
          <p:cNvPr id="26" name="CuadroTexto 25"/>
          <p:cNvSpPr txBox="1"/>
          <p:nvPr/>
        </p:nvSpPr>
        <p:spPr>
          <a:xfrm>
            <a:off x="3615429" y="3383292"/>
            <a:ext cx="1617942" cy="923330"/>
          </a:xfrm>
          <a:prstGeom prst="rect">
            <a:avLst/>
          </a:prstGeom>
          <a:noFill/>
        </p:spPr>
        <p:txBody>
          <a:bodyPr wrap="square" rtlCol="0">
            <a:spAutoFit/>
          </a:bodyPr>
          <a:lstStyle/>
          <a:p>
            <a:r>
              <a:rPr lang="pl-PL" dirty="0"/>
              <a:t>Słabe strony</a:t>
            </a:r>
            <a:r>
              <a:rPr lang="en-GB" dirty="0"/>
              <a:t>:</a:t>
            </a:r>
          </a:p>
          <a:p>
            <a:r>
              <a:rPr lang="en-GB" dirty="0"/>
              <a:t>-</a:t>
            </a:r>
          </a:p>
          <a:p>
            <a:r>
              <a:rPr lang="en-GB" dirty="0"/>
              <a:t>-</a:t>
            </a:r>
          </a:p>
        </p:txBody>
      </p:sp>
      <p:sp>
        <p:nvSpPr>
          <p:cNvPr id="27" name="CuadroTexto 26"/>
          <p:cNvSpPr txBox="1"/>
          <p:nvPr/>
        </p:nvSpPr>
        <p:spPr>
          <a:xfrm>
            <a:off x="6409562" y="3403610"/>
            <a:ext cx="1617942" cy="923330"/>
          </a:xfrm>
          <a:prstGeom prst="rect">
            <a:avLst/>
          </a:prstGeom>
          <a:noFill/>
        </p:spPr>
        <p:txBody>
          <a:bodyPr wrap="square" rtlCol="0">
            <a:spAutoFit/>
          </a:bodyPr>
          <a:lstStyle/>
          <a:p>
            <a:r>
              <a:rPr lang="pl-PL" dirty="0"/>
              <a:t>Możliwości</a:t>
            </a:r>
            <a:r>
              <a:rPr lang="en-GB" dirty="0"/>
              <a:t>:</a:t>
            </a:r>
          </a:p>
          <a:p>
            <a:r>
              <a:rPr lang="en-GB" dirty="0"/>
              <a:t>-</a:t>
            </a:r>
          </a:p>
          <a:p>
            <a:r>
              <a:rPr lang="en-GB" dirty="0"/>
              <a:t>-</a:t>
            </a:r>
          </a:p>
        </p:txBody>
      </p:sp>
      <p:sp>
        <p:nvSpPr>
          <p:cNvPr id="28" name="CuadroTexto 27"/>
          <p:cNvSpPr txBox="1"/>
          <p:nvPr/>
        </p:nvSpPr>
        <p:spPr>
          <a:xfrm>
            <a:off x="9206170" y="3403610"/>
            <a:ext cx="1617942" cy="923330"/>
          </a:xfrm>
          <a:prstGeom prst="rect">
            <a:avLst/>
          </a:prstGeom>
          <a:noFill/>
        </p:spPr>
        <p:txBody>
          <a:bodyPr wrap="square" rtlCol="0">
            <a:spAutoFit/>
          </a:bodyPr>
          <a:lstStyle/>
          <a:p>
            <a:r>
              <a:rPr lang="pl-PL" dirty="0"/>
              <a:t>Zagrożenia</a:t>
            </a:r>
            <a:r>
              <a:rPr lang="en-GB" dirty="0"/>
              <a:t>:</a:t>
            </a:r>
          </a:p>
          <a:p>
            <a:r>
              <a:rPr lang="en-GB" dirty="0"/>
              <a:t>-</a:t>
            </a:r>
          </a:p>
          <a:p>
            <a:r>
              <a:rPr lang="en-GB" dirty="0"/>
              <a:t>-</a:t>
            </a:r>
          </a:p>
        </p:txBody>
      </p:sp>
    </p:spTree>
    <p:extLst>
      <p:ext uri="{BB962C8B-B14F-4D97-AF65-F5344CB8AC3E}">
        <p14:creationId xmlns:p14="http://schemas.microsoft.com/office/powerpoint/2010/main" val="3445985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33335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01479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3723733"/>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189653"/>
            <a:ext cx="9480281" cy="369332"/>
          </a:xfrm>
          <a:prstGeom prst="rect">
            <a:avLst/>
          </a:prstGeom>
          <a:noFill/>
        </p:spPr>
        <p:txBody>
          <a:bodyPr wrap="square" rtlCol="0">
            <a:spAutoFit/>
          </a:bodyPr>
          <a:lstStyle/>
          <a:p>
            <a:r>
              <a:rPr lang="en-US" dirty="0"/>
              <a:t>1: </a:t>
            </a:r>
            <a:r>
              <a:rPr lang="pl-PL" dirty="0"/>
              <a:t>Relacja Kupujący – Sprzedający jest najefektywniejsza, jeśli opiera się na wzajemnej współpracy</a:t>
            </a:r>
            <a:endParaRPr lang="en-US" dirty="0"/>
          </a:p>
        </p:txBody>
      </p:sp>
      <p:sp>
        <p:nvSpPr>
          <p:cNvPr id="12" name="CuadroTexto 11"/>
          <p:cNvSpPr txBox="1"/>
          <p:nvPr/>
        </p:nvSpPr>
        <p:spPr>
          <a:xfrm>
            <a:off x="1615181" y="2905749"/>
            <a:ext cx="8420917" cy="923330"/>
          </a:xfrm>
          <a:prstGeom prst="rect">
            <a:avLst/>
          </a:prstGeom>
          <a:noFill/>
        </p:spPr>
        <p:txBody>
          <a:bodyPr wrap="square" rtlCol="0">
            <a:spAutoFit/>
          </a:bodyPr>
          <a:lstStyle/>
          <a:p>
            <a:r>
              <a:rPr lang="en-US" dirty="0"/>
              <a:t>2: </a:t>
            </a:r>
            <a:r>
              <a:rPr lang="pl-PL" dirty="0"/>
              <a:t>Wprowadź cyfrowe zarządzanie relacjami w celu skutecznego sposobu utrzymania klientów</a:t>
            </a:r>
            <a:endParaRPr lang="en-US" dirty="0"/>
          </a:p>
          <a:p>
            <a:endParaRPr lang="en-US" dirty="0"/>
          </a:p>
        </p:txBody>
      </p:sp>
      <p:sp>
        <p:nvSpPr>
          <p:cNvPr id="13" name="CuadroTexto 12"/>
          <p:cNvSpPr txBox="1"/>
          <p:nvPr/>
        </p:nvSpPr>
        <p:spPr>
          <a:xfrm>
            <a:off x="1605564" y="3659906"/>
            <a:ext cx="9646015" cy="646331"/>
          </a:xfrm>
          <a:prstGeom prst="rect">
            <a:avLst/>
          </a:prstGeom>
          <a:noFill/>
        </p:spPr>
        <p:txBody>
          <a:bodyPr wrap="square" rtlCol="0">
            <a:spAutoFit/>
          </a:bodyPr>
          <a:lstStyle/>
          <a:p>
            <a:r>
              <a:rPr lang="en-US" dirty="0"/>
              <a:t>3: </a:t>
            </a:r>
            <a:r>
              <a:rPr lang="pl-PL" dirty="0"/>
              <a:t>Opracuj odrębne strategie relacji z nowymi klientami (</a:t>
            </a:r>
            <a:r>
              <a:rPr lang="pl-PL" dirty="0" err="1"/>
              <a:t>onboarding</a:t>
            </a:r>
            <a:r>
              <a:rPr lang="pl-PL" dirty="0"/>
              <a:t>) i istniejącymi klientami (</a:t>
            </a:r>
            <a:r>
              <a:rPr lang="pl-PL" dirty="0" err="1"/>
              <a:t>reboarding</a:t>
            </a:r>
            <a:r>
              <a:rPr lang="pl-PL" dirty="0"/>
              <a:t>)</a:t>
            </a:r>
            <a:endParaRPr lang="en-US" dirty="0"/>
          </a:p>
        </p:txBody>
      </p:sp>
      <p:sp>
        <p:nvSpPr>
          <p:cNvPr id="14" name="CuadroTexto 13"/>
          <p:cNvSpPr txBox="1"/>
          <p:nvPr/>
        </p:nvSpPr>
        <p:spPr>
          <a:xfrm>
            <a:off x="1647715" y="4356169"/>
            <a:ext cx="8825604" cy="646331"/>
          </a:xfrm>
          <a:prstGeom prst="rect">
            <a:avLst/>
          </a:prstGeom>
          <a:noFill/>
        </p:spPr>
        <p:txBody>
          <a:bodyPr wrap="square" rtlCol="0">
            <a:spAutoFit/>
          </a:bodyPr>
          <a:lstStyle/>
          <a:p>
            <a:r>
              <a:rPr lang="en-US" dirty="0"/>
              <a:t>4: </a:t>
            </a:r>
            <a:r>
              <a:rPr lang="pl-PL" dirty="0"/>
              <a:t>Wykorzystaj platformy </a:t>
            </a:r>
            <a:r>
              <a:rPr lang="pl-PL" dirty="0" err="1"/>
              <a:t>social</a:t>
            </a:r>
            <a:r>
              <a:rPr lang="pl-PL" dirty="0"/>
              <a:t> media do budowania relacji, a nie tylko jako narzędzie promocji</a:t>
            </a:r>
            <a:endParaRPr lang="en-US" dirty="0"/>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Kluczowe wnioski</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314878" y="4623758"/>
            <a:ext cx="1431426" cy="1335614"/>
          </a:xfrm>
          <a:prstGeom prst="rect">
            <a:avLst/>
          </a:prstGeom>
          <a:noFill/>
          <a:extLst>
            <a:ext uri="{909E8E84-426E-40DD-AFC4-6F175D3DCCD1}">
              <a14:hiddenFill xmlns:a14="http://schemas.microsoft.com/office/drawing/2010/main">
                <a:solidFill>
                  <a:srgbClr val="FFFFFF"/>
                </a:solidFill>
              </a14:hiddenFill>
            </a:ext>
          </a:extLst>
        </p:spPr>
      </p:pic>
      <p:sp>
        <p:nvSpPr>
          <p:cNvPr id="15" name="Shape 2782">
            <a:extLst>
              <a:ext uri="{FF2B5EF4-FFF2-40B4-BE49-F238E27FC236}">
                <a16:creationId xmlns:a16="http://schemas.microsoft.com/office/drawing/2014/main" id="{5C029626-A59A-DBA8-2FF8-1A183DF67924}"/>
              </a:ext>
            </a:extLst>
          </p:cNvPr>
          <p:cNvSpPr/>
          <p:nvPr/>
        </p:nvSpPr>
        <p:spPr>
          <a:xfrm>
            <a:off x="1236984" y="440517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791307" y="2363313"/>
            <a:ext cx="11330353" cy="1323439"/>
          </a:xfrm>
          <a:prstGeom prst="rect">
            <a:avLst/>
          </a:prstGeom>
          <a:noFill/>
        </p:spPr>
        <p:txBody>
          <a:bodyPr wrap="square">
            <a:spAutoFit/>
          </a:bodyPr>
          <a:lstStyle/>
          <a:p>
            <a:r>
              <a:rPr lang="pl-PL" sz="8000" b="1" spc="95" dirty="0">
                <a:solidFill>
                  <a:schemeClr val="bg1"/>
                </a:solidFill>
                <a:latin typeface="Roboto"/>
                <a:cs typeface="Roboto"/>
              </a:rPr>
              <a:t>Dziękujemy za uwagę</a:t>
            </a:r>
            <a:r>
              <a:rPr lang="es-ES" sz="8000" b="1" spc="-50" dirty="0">
                <a:solidFill>
                  <a:schemeClr val="bg1"/>
                </a:solidFill>
                <a:latin typeface="Roboto"/>
                <a:cs typeface="Roboto"/>
              </a:rPr>
              <a:t>!</a:t>
            </a:r>
            <a:endParaRPr lang="es-ES" sz="8000"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578484" y="2850462"/>
            <a:ext cx="6198450" cy="646331"/>
          </a:xfrm>
          <a:prstGeom prst="rect">
            <a:avLst/>
          </a:prstGeom>
          <a:noFill/>
        </p:spPr>
        <p:txBody>
          <a:bodyPr wrap="square" rtlCol="0">
            <a:spAutoFit/>
          </a:bodyPr>
          <a:lstStyle/>
          <a:p>
            <a:r>
              <a:rPr lang="pl-PL" dirty="0"/>
              <a:t>Cel działania</a:t>
            </a:r>
            <a:r>
              <a:rPr lang="es-ES" dirty="0"/>
              <a:t> 1: </a:t>
            </a:r>
            <a:r>
              <a:rPr lang="pl-PL" dirty="0"/>
              <a:t>Współpracować z klientami w rozwoju obsługi o oferowaniu produktów</a:t>
            </a:r>
            <a:endParaRPr lang="en-GB" dirty="0"/>
          </a:p>
        </p:txBody>
      </p:sp>
      <p:sp>
        <p:nvSpPr>
          <p:cNvPr id="12" name="CuadroTexto 11"/>
          <p:cNvSpPr txBox="1"/>
          <p:nvPr/>
        </p:nvSpPr>
        <p:spPr>
          <a:xfrm>
            <a:off x="1615182" y="3530217"/>
            <a:ext cx="6401354" cy="646331"/>
          </a:xfrm>
          <a:prstGeom prst="rect">
            <a:avLst/>
          </a:prstGeom>
          <a:noFill/>
        </p:spPr>
        <p:txBody>
          <a:bodyPr wrap="square" rtlCol="0">
            <a:spAutoFit/>
          </a:bodyPr>
          <a:lstStyle/>
          <a:p>
            <a:r>
              <a:rPr lang="pl-PL" dirty="0"/>
              <a:t>Cel działania</a:t>
            </a:r>
            <a:r>
              <a:rPr lang="es-ES" dirty="0"/>
              <a:t> 2: </a:t>
            </a:r>
            <a:r>
              <a:rPr lang="pl-PL" dirty="0"/>
              <a:t>Spotykać się z klientami w miejscu, gdzie </a:t>
            </a:r>
          </a:p>
          <a:p>
            <a:r>
              <a:rPr lang="pl-PL" dirty="0"/>
              <a:t>wchodzą w interakcję z naszymi usługami / produktami</a:t>
            </a:r>
            <a:endParaRPr lang="en-GB" dirty="0"/>
          </a:p>
        </p:txBody>
      </p:sp>
      <p:sp>
        <p:nvSpPr>
          <p:cNvPr id="13" name="CuadroTexto 12"/>
          <p:cNvSpPr txBox="1"/>
          <p:nvPr/>
        </p:nvSpPr>
        <p:spPr>
          <a:xfrm>
            <a:off x="1605565" y="4284374"/>
            <a:ext cx="5318957" cy="369332"/>
          </a:xfrm>
          <a:prstGeom prst="rect">
            <a:avLst/>
          </a:prstGeom>
          <a:noFill/>
        </p:spPr>
        <p:txBody>
          <a:bodyPr wrap="none" rtlCol="0">
            <a:spAutoFit/>
          </a:bodyPr>
          <a:lstStyle/>
          <a:p>
            <a:r>
              <a:rPr lang="pl-PL" dirty="0"/>
              <a:t>Cele działania</a:t>
            </a:r>
            <a:r>
              <a:rPr lang="es-ES" dirty="0"/>
              <a:t> 3: </a:t>
            </a:r>
            <a:r>
              <a:rPr lang="pl-PL" dirty="0"/>
              <a:t>Zbudować relację w świecie cyfrowym</a:t>
            </a:r>
            <a:endParaRPr lang="en-US" dirty="0"/>
          </a:p>
        </p:txBody>
      </p:sp>
      <p:sp>
        <p:nvSpPr>
          <p:cNvPr id="17" name="object 2"/>
          <p:cNvSpPr txBox="1">
            <a:spLocks/>
          </p:cNvSpPr>
          <p:nvPr/>
        </p:nvSpPr>
        <p:spPr>
          <a:xfrm>
            <a:off x="10565" y="1329440"/>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lgn="ctr">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ZAMIERZENIA I CELE</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18" name="object 3"/>
          <p:cNvSpPr txBox="1"/>
          <p:nvPr/>
        </p:nvSpPr>
        <p:spPr>
          <a:xfrm>
            <a:off x="539786" y="2053993"/>
            <a:ext cx="5064599" cy="629660"/>
          </a:xfrm>
          <a:prstGeom prst="rect">
            <a:avLst/>
          </a:prstGeom>
        </p:spPr>
        <p:txBody>
          <a:bodyPr vert="horz" wrap="square" lIns="0" tIns="13970" rIns="0" bIns="0" rtlCol="0">
            <a:spAutoFit/>
          </a:bodyPr>
          <a:lstStyle/>
          <a:p>
            <a:pPr algn="just"/>
            <a:r>
              <a:rPr lang="pl-PL" sz="2000" dirty="0">
                <a:latin typeface="Calibri" panose="020F0502020204030204" pitchFamily="34" charset="0"/>
                <a:ea typeface="Calibri" panose="020F0502020204030204" pitchFamily="34" charset="0"/>
                <a:cs typeface="Times New Roman" panose="02020603050405020304" pitchFamily="18" charset="0"/>
              </a:rPr>
              <a:t>Po zakończeniu szkolenie będziecie Państwo w stanie</a:t>
            </a:r>
            <a:r>
              <a:rPr lang="en-GB" sz="2000" dirty="0">
                <a:latin typeface="Calibri" panose="020F0502020204030204" pitchFamily="34" charset="0"/>
                <a:ea typeface="Calibri" panose="020F0502020204030204" pitchFamily="34" charset="0"/>
                <a:cs typeface="Times New Roman" panose="02020603050405020304" pitchFamily="18" charset="0"/>
              </a:rPr>
              <a:t>:</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0307" y="758722"/>
            <a:ext cx="4075996"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426719" y="1099228"/>
            <a:ext cx="11765281"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000" kern="0" spc="-150" dirty="0">
                <a:solidFill>
                  <a:schemeClr val="tx1"/>
                </a:solidFill>
                <a:latin typeface="+mj-lt"/>
                <a:ea typeface="Tahoma" panose="020B0604030504040204" pitchFamily="34" charset="0"/>
                <a:cs typeface="Tahoma" panose="020B0604030504040204" pitchFamily="34" charset="0"/>
              </a:rPr>
              <a:t>ROZDZIAŁ</a:t>
            </a:r>
            <a:r>
              <a:rPr lang="es-ES" sz="4000" kern="0" spc="-150" dirty="0">
                <a:solidFill>
                  <a:schemeClr val="tx1"/>
                </a:solidFill>
                <a:latin typeface="+mj-lt"/>
                <a:ea typeface="Tahoma" panose="020B0604030504040204" pitchFamily="34" charset="0"/>
                <a:cs typeface="Tahoma" panose="020B0604030504040204" pitchFamily="34" charset="0"/>
              </a:rPr>
              <a:t> 1: </a:t>
            </a:r>
            <a:r>
              <a:rPr lang="pl-PL" sz="3100" kern="0" spc="-150" dirty="0">
                <a:solidFill>
                  <a:schemeClr val="tx1"/>
                </a:solidFill>
                <a:latin typeface="+mj-lt"/>
                <a:ea typeface="Tahoma" panose="020B0604030504040204" pitchFamily="34" charset="0"/>
                <a:cs typeface="Tahoma" panose="020B0604030504040204" pitchFamily="34" charset="0"/>
              </a:rPr>
              <a:t>Współpraca z klientami w rozwijaniu obsługi i oferowaniu produktu</a:t>
            </a:r>
            <a:endParaRPr lang="en-GB" sz="3100" dirty="0">
              <a:latin typeface="+mj-lt"/>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467822" y="1781145"/>
            <a:ext cx="6116320" cy="352661"/>
          </a:xfrm>
          <a:prstGeom prst="rect">
            <a:avLst/>
          </a:prstGeom>
        </p:spPr>
        <p:txBody>
          <a:bodyPr vert="horz" wrap="square" lIns="0" tIns="13970" rIns="0" bIns="0" rtlCol="0">
            <a:spAutoFit/>
          </a:bodyPr>
          <a:lstStyle/>
          <a:p>
            <a:pPr marL="12700">
              <a:lnSpc>
                <a:spcPct val="100000"/>
              </a:lnSpc>
              <a:spcBef>
                <a:spcPts val="110"/>
              </a:spcBef>
            </a:pPr>
            <a:r>
              <a:rPr lang="pl-PL" sz="2200" spc="50" dirty="0">
                <a:latin typeface="+mj-lt"/>
                <a:cs typeface="Tahoma"/>
              </a:rPr>
              <a:t>DZIAŁ</a:t>
            </a:r>
            <a:r>
              <a:rPr lang="es-ES" sz="2200" spc="50" dirty="0">
                <a:latin typeface="+mj-lt"/>
                <a:cs typeface="Tahoma"/>
              </a:rPr>
              <a:t> 1.1</a:t>
            </a:r>
            <a:r>
              <a:rPr lang="en-US" sz="2200" spc="50" dirty="0">
                <a:latin typeface="+mj-lt"/>
                <a:cs typeface="Tahoma"/>
              </a:rPr>
              <a:t>: </a:t>
            </a:r>
            <a:r>
              <a:rPr lang="pl-PL" sz="2200" spc="50" dirty="0">
                <a:latin typeface="+mj-lt"/>
                <a:cs typeface="Tahoma"/>
              </a:rPr>
              <a:t>Współpraca Kupujący - Sprzedający</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2862322"/>
          </a:xfrm>
          <a:prstGeom prst="rect">
            <a:avLst/>
          </a:prstGeom>
        </p:spPr>
        <p:txBody>
          <a:bodyPr wrap="square">
            <a:spAutoFit/>
          </a:bodyPr>
          <a:lstStyle/>
          <a:p>
            <a:pPr>
              <a:defRPr/>
            </a:pPr>
            <a:r>
              <a:rPr lang="pl-PL" altLang="es-ES" dirty="0">
                <a:latin typeface="Calibri" panose="020F0502020204030204" pitchFamily="34" charset="0"/>
                <a:cs typeface="Calibri" panose="020F0502020204030204" pitchFamily="34" charset="0"/>
              </a:rPr>
              <a:t>Rozwijanie bliższych relacji z klientami w zakresie zaufania i komunikacji staje się kluczem do długofalowego sukcesu.  Staje się to jeszcze bardziej istotne, ponieważ klienci stają się coraz MNIEJ skłonni do wchodzenia do sklepu.</a:t>
            </a:r>
          </a:p>
          <a:p>
            <a:pPr>
              <a:defRPr/>
            </a:pPr>
            <a:endParaRPr lang="pl-PL" altLang="es-ES" dirty="0">
              <a:latin typeface="Calibri" panose="020F0502020204030204" pitchFamily="34" charset="0"/>
              <a:cs typeface="Calibri" panose="020F0502020204030204" pitchFamily="34" charset="0"/>
            </a:endParaRPr>
          </a:p>
          <a:p>
            <a:pPr>
              <a:defRPr/>
            </a:pPr>
            <a:r>
              <a:rPr lang="pl-PL" altLang="es-ES" dirty="0">
                <a:latin typeface="Calibri" panose="020F0502020204030204" pitchFamily="34" charset="0"/>
                <a:cs typeface="Calibri" panose="020F0502020204030204" pitchFamily="34" charset="0"/>
              </a:rPr>
              <a:t>Kiedy budowane są relacje, klienci:</a:t>
            </a:r>
          </a:p>
          <a:p>
            <a:pPr>
              <a:defRPr/>
            </a:pPr>
            <a:r>
              <a:rPr lang="pl-PL" altLang="es-ES" dirty="0">
                <a:latin typeface="Calibri" panose="020F0502020204030204" pitchFamily="34" charset="0"/>
                <a:cs typeface="Calibri" panose="020F0502020204030204" pitchFamily="34" charset="0"/>
              </a:rPr>
              <a:t>- Czują się bardziej bezpiecznie</a:t>
            </a:r>
          </a:p>
          <a:p>
            <a:pPr>
              <a:defRPr/>
            </a:pPr>
            <a:r>
              <a:rPr lang="pl-PL" altLang="es-ES" dirty="0">
                <a:latin typeface="Calibri" panose="020F0502020204030204" pitchFamily="34" charset="0"/>
                <a:cs typeface="Calibri" panose="020F0502020204030204" pitchFamily="34" charset="0"/>
              </a:rPr>
              <a:t>- Cieszą się z bycia częścią czegoś więcej niż tylko bycia klientem</a:t>
            </a:r>
          </a:p>
          <a:p>
            <a:pPr>
              <a:defRPr/>
            </a:pPr>
            <a:r>
              <a:rPr lang="pl-PL" altLang="es-ES" dirty="0">
                <a:latin typeface="Calibri" panose="020F0502020204030204" pitchFamily="34" charset="0"/>
                <a:cs typeface="Calibri" panose="020F0502020204030204" pitchFamily="34" charset="0"/>
              </a:rPr>
              <a:t>- Są bardziej skłonni do pozostania z dostawcą</a:t>
            </a:r>
          </a:p>
          <a:p>
            <a:pPr>
              <a:defRPr/>
            </a:pPr>
            <a:r>
              <a:rPr lang="en-US" altLang="es-ES" dirty="0">
                <a:latin typeface="Calibri" panose="020F0502020204030204" pitchFamily="34" charset="0"/>
                <a:cs typeface="Calibri" panose="020F0502020204030204" pitchFamily="34" charset="0"/>
              </a:rPr>
              <a:t> </a:t>
            </a: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008257" y="507525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https://www.octaneai.com/blog/customer-relationships</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20744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19807" y="1012062"/>
            <a:ext cx="1224008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000" kern="0" spc="-150" dirty="0">
                <a:solidFill>
                  <a:schemeClr val="tx1"/>
                </a:solidFill>
                <a:latin typeface="+mj-lt"/>
                <a:ea typeface="Tahoma" panose="020B0604030504040204" pitchFamily="34" charset="0"/>
                <a:cs typeface="Tahoma" panose="020B0604030504040204" pitchFamily="34" charset="0"/>
              </a:rPr>
              <a:t>ROZDZIAŁ 1:</a:t>
            </a:r>
            <a:r>
              <a:rPr lang="es-ES" sz="4800" kern="0" spc="-150" dirty="0">
                <a:solidFill>
                  <a:schemeClr val="tx1"/>
                </a:solidFill>
                <a:latin typeface="+mj-lt"/>
                <a:ea typeface="Tahoma" panose="020B0604030504040204" pitchFamily="34" charset="0"/>
                <a:cs typeface="Tahoma" panose="020B0604030504040204" pitchFamily="34" charset="0"/>
              </a:rPr>
              <a:t> </a:t>
            </a:r>
            <a:r>
              <a:rPr lang="pl-PL" sz="3100" dirty="0">
                <a:solidFill>
                  <a:schemeClr val="tx1"/>
                </a:solidFill>
                <a:latin typeface="+mj-lt"/>
              </a:rPr>
              <a:t>Współpraca z klientami </a:t>
            </a:r>
            <a:r>
              <a:rPr lang="pl-PL" sz="3100" kern="0" spc="-150" dirty="0">
                <a:solidFill>
                  <a:schemeClr val="tx1"/>
                </a:solidFill>
                <a:latin typeface="+mj-lt"/>
                <a:ea typeface="Tahoma" panose="020B0604030504040204" pitchFamily="34" charset="0"/>
                <a:cs typeface="Tahoma" panose="020B0604030504040204" pitchFamily="34" charset="0"/>
              </a:rPr>
              <a:t>w rozwijaniu obsługi i oferowaniu produktu</a:t>
            </a:r>
            <a:endParaRPr lang="en-GB" sz="3100" dirty="0">
              <a:solidFill>
                <a:schemeClr val="tx1"/>
              </a:solidFill>
              <a:latin typeface="+mj-lt"/>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272225" y="1818016"/>
            <a:ext cx="5669280" cy="352661"/>
          </a:xfrm>
          <a:prstGeom prst="rect">
            <a:avLst/>
          </a:prstGeom>
        </p:spPr>
        <p:txBody>
          <a:bodyPr vert="horz" wrap="square" lIns="0" tIns="13970" rIns="0" bIns="0" rtlCol="0">
            <a:spAutoFit/>
          </a:bodyPr>
          <a:lstStyle/>
          <a:p>
            <a:pPr marL="12700">
              <a:lnSpc>
                <a:spcPct val="100000"/>
              </a:lnSpc>
              <a:spcBef>
                <a:spcPts val="110"/>
              </a:spcBef>
            </a:pPr>
            <a:r>
              <a:rPr lang="pl-PL" sz="2200" spc="50" dirty="0">
                <a:latin typeface="+mj-lt"/>
                <a:cs typeface="Tahoma"/>
              </a:rPr>
              <a:t>DZIAŁ</a:t>
            </a:r>
            <a:r>
              <a:rPr lang="es-ES" sz="2200" spc="50" dirty="0">
                <a:latin typeface="+mj-lt"/>
                <a:cs typeface="Tahoma"/>
              </a:rPr>
              <a:t> 1.1</a:t>
            </a:r>
            <a:r>
              <a:rPr lang="en-US" sz="2200" spc="50" dirty="0">
                <a:latin typeface="+mj-lt"/>
                <a:cs typeface="Tahoma"/>
              </a:rPr>
              <a:t>: </a:t>
            </a:r>
            <a:r>
              <a:rPr lang="pl-PL" sz="2200" spc="50" dirty="0">
                <a:latin typeface="+mj-lt"/>
                <a:cs typeface="Tahoma"/>
              </a:rPr>
              <a:t>Współpraca Kupujący - Sprzedający</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2862322"/>
          </a:xfrm>
          <a:prstGeom prst="rect">
            <a:avLst/>
          </a:prstGeom>
        </p:spPr>
        <p:txBody>
          <a:bodyPr wrap="square">
            <a:spAutoFit/>
          </a:bodyPr>
          <a:lstStyle/>
          <a:p>
            <a:pPr>
              <a:defRPr/>
            </a:pPr>
            <a:r>
              <a:rPr lang="pl-PL" altLang="es-ES" dirty="0">
                <a:latin typeface="Calibri" panose="020F0502020204030204" pitchFamily="34" charset="0"/>
                <a:cs typeface="Calibri" panose="020F0502020204030204" pitchFamily="34" charset="0"/>
              </a:rPr>
              <a:t>Następuje odejście od relacji transakcyjnych na rzecz relacji opartych na współpracy.  Jeszcze większe znaczenie mają sytuacje związane z:</a:t>
            </a:r>
          </a:p>
          <a:p>
            <a:pPr>
              <a:defRPr/>
            </a:pPr>
            <a:r>
              <a:rPr lang="pl-PL" altLang="es-ES" dirty="0">
                <a:latin typeface="Calibri" panose="020F0502020204030204" pitchFamily="34" charset="0"/>
                <a:cs typeface="Calibri" panose="020F0502020204030204" pitchFamily="34" charset="0"/>
              </a:rPr>
              <a:t>- Rozwijaniem responsywnych łańcuchów dostaw</a:t>
            </a:r>
          </a:p>
          <a:p>
            <a:pPr>
              <a:defRPr/>
            </a:pPr>
            <a:r>
              <a:rPr lang="pl-PL" altLang="es-ES" dirty="0">
                <a:latin typeface="Calibri" panose="020F0502020204030204" pitchFamily="34" charset="0"/>
                <a:cs typeface="Calibri" panose="020F0502020204030204" pitchFamily="34" charset="0"/>
              </a:rPr>
              <a:t>- zrównoważonym rozwojem w zakresie ochrony środowiska</a:t>
            </a:r>
          </a:p>
          <a:p>
            <a:pPr>
              <a:defRPr/>
            </a:pPr>
            <a:r>
              <a:rPr lang="pl-PL" altLang="es-ES" dirty="0">
                <a:latin typeface="Calibri" panose="020F0502020204030204" pitchFamily="34" charset="0"/>
                <a:cs typeface="Calibri" panose="020F0502020204030204" pitchFamily="34" charset="0"/>
              </a:rPr>
              <a:t>- Certyfikacją ISO (i tym podobne)</a:t>
            </a:r>
          </a:p>
          <a:p>
            <a:pPr>
              <a:defRPr/>
            </a:pPr>
            <a:endParaRPr lang="pl-PL" altLang="es-ES" dirty="0">
              <a:latin typeface="Calibri" panose="020F0502020204030204" pitchFamily="34" charset="0"/>
              <a:cs typeface="Calibri" panose="020F0502020204030204" pitchFamily="34" charset="0"/>
            </a:endParaRPr>
          </a:p>
          <a:p>
            <a:pPr>
              <a:defRPr/>
            </a:pPr>
            <a:endParaRPr lang="pl-PL" altLang="es-ES" dirty="0">
              <a:latin typeface="Calibri" panose="020F0502020204030204" pitchFamily="34" charset="0"/>
              <a:cs typeface="Calibri" panose="020F0502020204030204" pitchFamily="34" charset="0"/>
            </a:endParaRPr>
          </a:p>
          <a:p>
            <a:pPr>
              <a:defRPr/>
            </a:pPr>
            <a:r>
              <a:rPr lang="pl-PL" altLang="es-ES" dirty="0">
                <a:latin typeface="Calibri" panose="020F0502020204030204" pitchFamily="34" charset="0"/>
                <a:cs typeface="Calibri" panose="020F0502020204030204" pitchFamily="34" charset="0"/>
              </a:rPr>
              <a:t>Dwa badania z 2019 roku przeprowadzone przez </a:t>
            </a:r>
            <a:r>
              <a:rPr lang="pl-PL" altLang="es-ES" dirty="0" err="1">
                <a:latin typeface="Calibri" panose="020F0502020204030204" pitchFamily="34" charset="0"/>
                <a:cs typeface="Calibri" panose="020F0502020204030204" pitchFamily="34" charset="0"/>
              </a:rPr>
              <a:t>McKinsey</a:t>
            </a:r>
            <a:r>
              <a:rPr lang="pl-PL" altLang="es-ES" dirty="0">
                <a:latin typeface="Calibri" panose="020F0502020204030204" pitchFamily="34" charset="0"/>
                <a:cs typeface="Calibri" panose="020F0502020204030204" pitchFamily="34" charset="0"/>
              </a:rPr>
              <a:t> &amp; Company wykazały, że: 1) 61% kupujących i sprzedających w branży modowej oczekiwało do 2025 roku współinwestowania lub współtworzenia oraz; </a:t>
            </a:r>
          </a:p>
          <a:p>
            <a:pPr>
              <a:defRPr/>
            </a:pPr>
            <a:r>
              <a:rPr lang="pl-PL" altLang="es-ES" dirty="0">
                <a:latin typeface="Calibri" panose="020F0502020204030204" pitchFamily="34" charset="0"/>
                <a:cs typeface="Calibri" panose="020F0502020204030204" pitchFamily="34" charset="0"/>
              </a:rPr>
              <a:t>2) relacje kupujący-sprzedający w łańcuchach dostaw są postrzegane jako tworzące wartość w przyszłości. </a:t>
            </a: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030492" y="540233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https://www.transparency-one.com/the-case-for-supplier-collaboration/</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113837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77557" y="891267"/>
            <a:ext cx="11598420" cy="1120820"/>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000" kern="0" spc="-150" dirty="0">
                <a:solidFill>
                  <a:schemeClr val="tx1"/>
                </a:solidFill>
                <a:latin typeface="+mj-lt"/>
                <a:ea typeface="Tahoma" panose="020B0604030504040204" pitchFamily="34" charset="0"/>
                <a:cs typeface="Tahoma" panose="020B0604030504040204" pitchFamily="34" charset="0"/>
              </a:rPr>
              <a:t>ROZDZIAŁ 2: </a:t>
            </a:r>
            <a:r>
              <a:rPr lang="pl-PL" sz="3200" kern="0" spc="-150" dirty="0">
                <a:solidFill>
                  <a:schemeClr val="tx1"/>
                </a:solidFill>
                <a:latin typeface="+mj-lt"/>
                <a:ea typeface="Tahoma" panose="020B0604030504040204" pitchFamily="34" charset="0"/>
                <a:cs typeface="Tahoma" panose="020B0604030504040204" pitchFamily="34" charset="0"/>
              </a:rPr>
              <a:t>Spotkania z klientami w miejscu, gdzie wchodzą w interakcję z naszymi usługami / produktami</a:t>
            </a:r>
            <a:endParaRPr lang="en-US" sz="32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7" y="2052320"/>
            <a:ext cx="11065760" cy="352661"/>
          </a:xfrm>
          <a:prstGeom prst="rect">
            <a:avLst/>
          </a:prstGeom>
        </p:spPr>
        <p:txBody>
          <a:bodyPr vert="horz" wrap="square" lIns="0" tIns="13970" rIns="0" bIns="0" rtlCol="0">
            <a:spAutoFit/>
          </a:bodyPr>
          <a:lstStyle/>
          <a:p>
            <a:pPr marL="12700">
              <a:lnSpc>
                <a:spcPct val="100000"/>
              </a:lnSpc>
              <a:spcBef>
                <a:spcPts val="110"/>
              </a:spcBef>
            </a:pPr>
            <a:r>
              <a:rPr lang="pl-PL" sz="2200" spc="50" dirty="0">
                <a:latin typeface="+mj-lt"/>
                <a:cs typeface="Tahoma"/>
              </a:rPr>
              <a:t>DZIAŁ</a:t>
            </a:r>
            <a:r>
              <a:rPr lang="en-US" sz="2200" spc="50" dirty="0">
                <a:latin typeface="+mj-lt"/>
                <a:cs typeface="Tahoma"/>
              </a:rPr>
              <a:t> 2.1: </a:t>
            </a:r>
            <a:r>
              <a:rPr lang="pl-PL" sz="2200" spc="50" dirty="0">
                <a:latin typeface="+mj-lt"/>
                <a:cs typeface="Tahoma"/>
              </a:rPr>
              <a:t>Wprowadzanie na rynek nowych klientów</a:t>
            </a:r>
            <a:endParaRPr lang="en-US"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741679" y="2544001"/>
            <a:ext cx="10821377" cy="2862322"/>
          </a:xfrm>
          <a:prstGeom prst="rect">
            <a:avLst/>
          </a:prstGeom>
        </p:spPr>
        <p:txBody>
          <a:bodyPr wrap="square">
            <a:spAutoFit/>
          </a:bodyPr>
          <a:lstStyle/>
          <a:p>
            <a:pPr>
              <a:defRPr/>
            </a:pPr>
            <a:r>
              <a:rPr lang="pl-PL" altLang="es-ES" dirty="0">
                <a:latin typeface="Calibri" panose="020F0502020204030204" pitchFamily="34" charset="0"/>
                <a:cs typeface="Calibri" panose="020F0502020204030204" pitchFamily="34" charset="0"/>
              </a:rPr>
              <a:t>Wdrażanie klientów obejmuje wszelkie działania, które są dostosowane do wprowadzenia nowego klienta do produktu lub usługi.  Może się to odbywać zarówno wirtualnie, jak i w formie F2F.</a:t>
            </a:r>
            <a:endParaRPr lang="en-GB" altLang="es-ES" dirty="0">
              <a:latin typeface="Calibri" panose="020F0502020204030204" pitchFamily="34" charset="0"/>
              <a:cs typeface="Calibri" panose="020F0502020204030204" pitchFamily="34" charset="0"/>
            </a:endParaRPr>
          </a:p>
          <a:p>
            <a:pPr>
              <a:defRPr/>
            </a:pPr>
            <a:endParaRPr lang="pl-PL" altLang="es-ES" dirty="0">
              <a:latin typeface="Calibri" panose="020F0502020204030204" pitchFamily="34" charset="0"/>
              <a:cs typeface="Calibri" panose="020F0502020204030204" pitchFamily="34" charset="0"/>
            </a:endParaRPr>
          </a:p>
          <a:p>
            <a:pPr>
              <a:defRPr/>
            </a:pPr>
            <a:r>
              <a:rPr lang="pl-PL" altLang="es-ES" dirty="0">
                <a:latin typeface="Calibri" panose="020F0502020204030204" pitchFamily="34" charset="0"/>
                <a:cs typeface="Calibri" panose="020F0502020204030204" pitchFamily="34" charset="0"/>
              </a:rPr>
              <a:t>Przykłady kilku najlepszych praktyk w zakresie obsługi klienta w cyfrowym świecie:</a:t>
            </a:r>
          </a:p>
          <a:p>
            <a:pPr>
              <a:defRPr/>
            </a:pPr>
            <a:r>
              <a:rPr lang="pl-PL" altLang="es-ES" dirty="0">
                <a:latin typeface="Calibri" panose="020F0502020204030204" pitchFamily="34" charset="0"/>
                <a:cs typeface="Calibri" panose="020F0502020204030204" pitchFamily="34" charset="0"/>
              </a:rPr>
              <a:t>- Używanie wideo i / lub treści samoobsługowych, aby wymienić cechy produktu / usługi pomagają zrozumieć klienta.</a:t>
            </a:r>
          </a:p>
          <a:p>
            <a:pPr>
              <a:defRPr/>
            </a:pPr>
            <a:r>
              <a:rPr lang="pl-PL" altLang="es-ES" dirty="0">
                <a:latin typeface="Calibri" panose="020F0502020204030204" pitchFamily="34" charset="0"/>
                <a:cs typeface="Calibri" panose="020F0502020204030204" pitchFamily="34" charset="0"/>
              </a:rPr>
              <a:t>- Pełnowymiarowa, rozbudowana obsługa klienta i wsparcie, aby przejście klienta było bezproblemowe</a:t>
            </a:r>
          </a:p>
          <a:p>
            <a:pPr>
              <a:defRPr/>
            </a:pPr>
            <a:r>
              <a:rPr lang="pl-PL" altLang="es-ES" dirty="0">
                <a:latin typeface="Calibri" panose="020F0502020204030204" pitchFamily="34" charset="0"/>
                <a:cs typeface="Calibri" panose="020F0502020204030204" pitchFamily="34" charset="0"/>
              </a:rPr>
              <a:t>- Objazdy z produktem i jego ekspozycje na pokazach. </a:t>
            </a:r>
          </a:p>
          <a:p>
            <a:pPr>
              <a:defRPr/>
            </a:pPr>
            <a:r>
              <a:rPr lang="pl-PL" altLang="es-ES" dirty="0">
                <a:latin typeface="Calibri" panose="020F0502020204030204" pitchFamily="34" charset="0"/>
                <a:cs typeface="Calibri" panose="020F0502020204030204" pitchFamily="34" charset="0"/>
              </a:rPr>
              <a:t>- Rozwinięcie „gamifikacji" w procesie wprowadzania klienta.</a:t>
            </a: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008257" y="5075251"/>
            <a:ext cx="10269068" cy="646331"/>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https://www.revechat.com/blog/customer-interactions/</a:t>
            </a:r>
            <a:endParaRPr lang="en-GB" altLang="es-ES" dirty="0">
              <a:latin typeface="Calibri" panose="020F0502020204030204" pitchFamily="34" charset="0"/>
              <a:cs typeface="Calibri" panose="020F0502020204030204" pitchFamily="34" charset="0"/>
            </a:endParaRPr>
          </a:p>
          <a:p>
            <a:pPr algn="r">
              <a:defRPr/>
            </a:pPr>
            <a:r>
              <a:rPr lang="en-GB" altLang="es-ES" dirty="0">
                <a:latin typeface="Calibri" panose="020F0502020204030204" pitchFamily="34" charset="0"/>
                <a:cs typeface="Calibri" panose="020F0502020204030204" pitchFamily="34" charset="0"/>
                <a:hlinkClick r:id="rId2"/>
              </a:rPr>
              <a:t>https://www.youtube.com/watch?v=IhC_jI1X8Ys</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013671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77555" y="922232"/>
            <a:ext cx="11598421" cy="1243930"/>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000" kern="0" spc="-150" dirty="0">
                <a:solidFill>
                  <a:schemeClr val="tx1"/>
                </a:solidFill>
                <a:latin typeface="+mj-lt"/>
                <a:ea typeface="Tahoma" panose="020B0604030504040204" pitchFamily="34" charset="0"/>
                <a:cs typeface="Tahoma" panose="020B0604030504040204" pitchFamily="34" charset="0"/>
              </a:rPr>
              <a:t>ROZDZIAŁ 2:</a:t>
            </a:r>
            <a:r>
              <a:rPr lang="en-US" sz="4800" kern="0" spc="-150" dirty="0">
                <a:solidFill>
                  <a:schemeClr val="tx1"/>
                </a:solidFill>
                <a:latin typeface="+mj-lt"/>
                <a:ea typeface="Tahoma" panose="020B0604030504040204" pitchFamily="34" charset="0"/>
                <a:cs typeface="Tahoma" panose="020B0604030504040204" pitchFamily="34" charset="0"/>
              </a:rPr>
              <a:t> </a:t>
            </a:r>
            <a:r>
              <a:rPr lang="pl-PL" sz="3200" kern="0" spc="-150" dirty="0">
                <a:solidFill>
                  <a:schemeClr val="tx1"/>
                </a:solidFill>
                <a:latin typeface="+mj-lt"/>
                <a:ea typeface="Tahoma" panose="020B0604030504040204" pitchFamily="34" charset="0"/>
                <a:cs typeface="Tahoma" panose="020B0604030504040204" pitchFamily="34" charset="0"/>
              </a:rPr>
              <a:t>Spotkania z klientami w miejscu, gdzie wchodzą w interakcję z naszymi usługami / produktami</a:t>
            </a:r>
            <a:endParaRPr lang="en-US" sz="32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2168931"/>
            <a:ext cx="11065761" cy="352661"/>
          </a:xfrm>
          <a:prstGeom prst="rect">
            <a:avLst/>
          </a:prstGeom>
        </p:spPr>
        <p:txBody>
          <a:bodyPr vert="horz" wrap="square" lIns="0" tIns="13970" rIns="0" bIns="0" rtlCol="0">
            <a:spAutoFit/>
          </a:bodyPr>
          <a:lstStyle/>
          <a:p>
            <a:pPr marL="12700">
              <a:lnSpc>
                <a:spcPct val="100000"/>
              </a:lnSpc>
              <a:spcBef>
                <a:spcPts val="110"/>
              </a:spcBef>
            </a:pPr>
            <a:r>
              <a:rPr lang="pl-PL" sz="2200" spc="50" dirty="0">
                <a:latin typeface="+mj-lt"/>
                <a:cs typeface="Tahoma"/>
              </a:rPr>
              <a:t>DZIAŁ</a:t>
            </a:r>
            <a:r>
              <a:rPr lang="en-US" sz="2200" spc="50" dirty="0">
                <a:latin typeface="+mj-lt"/>
                <a:cs typeface="Tahoma"/>
              </a:rPr>
              <a:t> 2.2: </a:t>
            </a:r>
            <a:r>
              <a:rPr lang="pl-PL" sz="2200" spc="50" dirty="0">
                <a:latin typeface="+mj-lt"/>
                <a:cs typeface="Tahoma"/>
              </a:rPr>
              <a:t>Ponowne wprowadzanie klientów</a:t>
            </a:r>
            <a:endParaRPr lang="en-US"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756500" y="2765874"/>
            <a:ext cx="10840532" cy="3139321"/>
          </a:xfrm>
          <a:prstGeom prst="rect">
            <a:avLst/>
          </a:prstGeom>
        </p:spPr>
        <p:txBody>
          <a:bodyPr wrap="square">
            <a:spAutoFit/>
          </a:bodyPr>
          <a:lstStyle/>
          <a:p>
            <a:pPr>
              <a:defRPr/>
            </a:pPr>
            <a:r>
              <a:rPr lang="pl-PL" altLang="es-ES" dirty="0">
                <a:latin typeface="Calibri" panose="020F0502020204030204" pitchFamily="34" charset="0"/>
                <a:cs typeface="Calibri" panose="020F0502020204030204" pitchFamily="34" charset="0"/>
              </a:rPr>
              <a:t>Obecnych klientów nie należy traktować jako pewnik i trzeba się z nimi spotykać (wirtualnie lub osobiście) w miarę potrzeb.  Znacznie "tańsze" jest utrzymanie klienta niż pozyskanie nowego.  Daje możliwość:</a:t>
            </a:r>
          </a:p>
          <a:p>
            <a:pPr>
              <a:defRPr/>
            </a:pPr>
            <a:r>
              <a:rPr lang="pl-PL" altLang="es-ES" dirty="0">
                <a:latin typeface="Calibri" panose="020F0502020204030204" pitchFamily="34" charset="0"/>
                <a:cs typeface="Calibri" panose="020F0502020204030204" pitchFamily="34" charset="0"/>
              </a:rPr>
              <a:t>- Lepiej poznać swojego klienta (KYC)</a:t>
            </a:r>
          </a:p>
          <a:p>
            <a:pPr>
              <a:defRPr/>
            </a:pPr>
            <a:r>
              <a:rPr lang="pl-PL" altLang="es-ES" dirty="0">
                <a:latin typeface="Calibri" panose="020F0502020204030204" pitchFamily="34" charset="0"/>
                <a:cs typeface="Calibri" panose="020F0502020204030204" pitchFamily="34" charset="0"/>
              </a:rPr>
              <a:t>- Podjąć się zarządzania relacjami z klientem (CRM)</a:t>
            </a:r>
          </a:p>
          <a:p>
            <a:pPr>
              <a:defRPr/>
            </a:pPr>
            <a:r>
              <a:rPr lang="pl-PL" altLang="es-ES" dirty="0">
                <a:latin typeface="Calibri" panose="020F0502020204030204" pitchFamily="34" charset="0"/>
                <a:cs typeface="Calibri" panose="020F0502020204030204" pitchFamily="34" charset="0"/>
              </a:rPr>
              <a:t>- Wzmocnić swoją markę i tego, co możesz zrobić dla klienta</a:t>
            </a:r>
          </a:p>
          <a:p>
            <a:pPr>
              <a:defRPr/>
            </a:pPr>
            <a:r>
              <a:rPr lang="pl-PL" altLang="es-ES" dirty="0">
                <a:latin typeface="Calibri" panose="020F0502020204030204" pitchFamily="34" charset="0"/>
                <a:cs typeface="Calibri" panose="020F0502020204030204" pitchFamily="34" charset="0"/>
              </a:rPr>
              <a:t>- Wzmocnić słowo z ust (WOM)</a:t>
            </a:r>
          </a:p>
          <a:p>
            <a:pPr>
              <a:defRPr/>
            </a:pPr>
            <a:r>
              <a:rPr lang="pl-PL" altLang="es-ES" dirty="0">
                <a:latin typeface="Calibri" panose="020F0502020204030204" pitchFamily="34" charset="0"/>
                <a:cs typeface="Calibri" panose="020F0502020204030204" pitchFamily="34" charset="0"/>
              </a:rPr>
              <a:t>- Zwiększyć zaufanie i wiarygodność Ciebie jako dostawcy</a:t>
            </a:r>
          </a:p>
          <a:p>
            <a:pPr>
              <a:defRPr/>
            </a:pPr>
            <a:r>
              <a:rPr lang="pl-PL" altLang="es-ES" dirty="0">
                <a:latin typeface="Calibri" panose="020F0502020204030204" pitchFamily="34" charset="0"/>
                <a:cs typeface="Calibri" panose="020F0502020204030204" pitchFamily="34" charset="0"/>
              </a:rPr>
              <a:t>- Udowodnić, że rozumiesz klienta i potrafisz przewidzieć jego potrzeby</a:t>
            </a:r>
            <a:endParaRPr lang="en-GB" altLang="es-ES" dirty="0">
              <a:latin typeface="Calibri" panose="020F0502020204030204" pitchFamily="34" charset="0"/>
              <a:cs typeface="Calibri" panose="020F0502020204030204" pitchFamily="34" charset="0"/>
            </a:endParaRPr>
          </a:p>
          <a:p>
            <a:pPr>
              <a:defRPr/>
            </a:pPr>
            <a:r>
              <a:rPr lang="en-GB" altLang="es-ES" dirty="0">
                <a:latin typeface="Calibri" panose="020F0502020204030204" pitchFamily="34" charset="0"/>
                <a:cs typeface="Calibri" panose="020F0502020204030204" pitchFamily="34" charset="0"/>
              </a:rPr>
              <a:t> </a:t>
            </a:r>
            <a:endParaRPr lang="en-GB" dirty="0"/>
          </a:p>
          <a:p>
            <a:pPr>
              <a:defRPr/>
            </a:pP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5356605"/>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https://www.finextra.com/blogposting/19316/7-reasons-to-meet-customers-face-to-face</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804951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76689" y="985703"/>
            <a:ext cx="11438622"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000" kern="0" spc="-150" dirty="0">
                <a:solidFill>
                  <a:schemeClr val="tx1"/>
                </a:solidFill>
                <a:latin typeface="+mj-lt"/>
                <a:ea typeface="Tahoma" panose="020B0604030504040204" pitchFamily="34" charset="0"/>
                <a:cs typeface="Tahoma" panose="020B0604030504040204" pitchFamily="34" charset="0"/>
              </a:rPr>
              <a:t>ROZDZIAŁ 3:</a:t>
            </a:r>
            <a:r>
              <a:rPr lang="es-ES" sz="4000" kern="0" spc="-150" dirty="0">
                <a:solidFill>
                  <a:schemeClr val="tx1"/>
                </a:solidFill>
                <a:latin typeface="+mj-lt"/>
                <a:ea typeface="Tahoma" panose="020B0604030504040204" pitchFamily="34" charset="0"/>
                <a:cs typeface="Tahoma" panose="020B0604030504040204" pitchFamily="34" charset="0"/>
              </a:rPr>
              <a:t> </a:t>
            </a:r>
            <a:r>
              <a:rPr lang="pl-PL" sz="3200" kern="0" spc="-150" dirty="0">
                <a:solidFill>
                  <a:schemeClr val="tx1"/>
                </a:solidFill>
                <a:latin typeface="+mj-lt"/>
                <a:ea typeface="Tahoma" panose="020B0604030504040204" pitchFamily="34" charset="0"/>
                <a:cs typeface="Tahoma" panose="020B0604030504040204" pitchFamily="34" charset="0"/>
              </a:rPr>
              <a:t>Budowanie relacji w świecie cyfrowym</a:t>
            </a:r>
            <a:endParaRPr lang="en-US" sz="32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465479" y="1614080"/>
            <a:ext cx="5545724" cy="352661"/>
          </a:xfrm>
          <a:prstGeom prst="rect">
            <a:avLst/>
          </a:prstGeom>
        </p:spPr>
        <p:txBody>
          <a:bodyPr vert="horz" wrap="square" lIns="0" tIns="13970" rIns="0" bIns="0" rtlCol="0">
            <a:spAutoFit/>
          </a:bodyPr>
          <a:lstStyle/>
          <a:p>
            <a:pPr marL="12700">
              <a:lnSpc>
                <a:spcPct val="100000"/>
              </a:lnSpc>
              <a:spcBef>
                <a:spcPts val="110"/>
              </a:spcBef>
            </a:pPr>
            <a:r>
              <a:rPr lang="pl-PL" sz="2200" spc="50" dirty="0">
                <a:latin typeface="+mj-lt"/>
                <a:cs typeface="Tahoma"/>
              </a:rPr>
              <a:t>DZIAŁ</a:t>
            </a:r>
            <a:r>
              <a:rPr lang="es-ES" sz="2200" spc="50" dirty="0">
                <a:latin typeface="+mj-lt"/>
                <a:cs typeface="Tahoma"/>
              </a:rPr>
              <a:t> 3.1: </a:t>
            </a:r>
            <a:r>
              <a:rPr lang="pl-PL" sz="2200" spc="50" dirty="0">
                <a:latin typeface="+mj-lt"/>
                <a:cs typeface="Tahoma"/>
              </a:rPr>
              <a:t>Rodzaje relacji cyfrowych</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3139321"/>
          </a:xfrm>
          <a:prstGeom prst="rect">
            <a:avLst/>
          </a:prstGeom>
        </p:spPr>
        <p:txBody>
          <a:bodyPr wrap="square">
            <a:spAutoFit/>
          </a:bodyPr>
          <a:lstStyle/>
          <a:p>
            <a:pPr>
              <a:defRPr/>
            </a:pPr>
            <a:r>
              <a:rPr lang="pl-PL" altLang="es-ES" dirty="0">
                <a:latin typeface="Calibri" panose="020F0502020204030204" pitchFamily="34" charset="0"/>
                <a:cs typeface="Calibri" panose="020F0502020204030204" pitchFamily="34" charset="0"/>
              </a:rPr>
              <a:t>Pandemia zmusiła organizacje do budowania cyfrowych relacji z obecnymi i nowymi klientami.  Budowanie relacji w całkowicie cyfrowym kontekście z nowymi klientami może być wyzwaniem.  Powszechne środki do tego celu obejmują:</a:t>
            </a:r>
          </a:p>
          <a:p>
            <a:pPr>
              <a:defRPr/>
            </a:pPr>
            <a:endParaRPr lang="pl-PL" altLang="es-ES" dirty="0">
              <a:latin typeface="Calibri" panose="020F0502020204030204" pitchFamily="34" charset="0"/>
              <a:cs typeface="Calibri" panose="020F0502020204030204" pitchFamily="34" charset="0"/>
            </a:endParaRPr>
          </a:p>
          <a:p>
            <a:pPr>
              <a:defRPr/>
            </a:pPr>
            <a:r>
              <a:rPr lang="pl-PL" altLang="es-ES" dirty="0">
                <a:latin typeface="Calibri" panose="020F0502020204030204" pitchFamily="34" charset="0"/>
                <a:cs typeface="Calibri" panose="020F0502020204030204" pitchFamily="34" charset="0"/>
              </a:rPr>
              <a:t>- Media społecznościowe - obecny obszar "go to" w budowaniu relacji cyfrowych</a:t>
            </a:r>
          </a:p>
          <a:p>
            <a:pPr>
              <a:defRPr/>
            </a:pPr>
            <a:r>
              <a:rPr lang="pl-PL" altLang="es-ES" dirty="0">
                <a:latin typeface="Calibri" panose="020F0502020204030204" pitchFamily="34" charset="0"/>
                <a:cs typeface="Calibri" panose="020F0502020204030204" pitchFamily="34" charset="0"/>
              </a:rPr>
              <a:t>- Email</a:t>
            </a:r>
          </a:p>
          <a:p>
            <a:pPr>
              <a:defRPr/>
            </a:pPr>
            <a:r>
              <a:rPr lang="pl-PL" altLang="es-ES" dirty="0">
                <a:latin typeface="Calibri" panose="020F0502020204030204" pitchFamily="34" charset="0"/>
                <a:cs typeface="Calibri" panose="020F0502020204030204" pitchFamily="34" charset="0"/>
              </a:rPr>
              <a:t>- Newslettery / blogi</a:t>
            </a: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398875" y="572357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https://www.intercommedia.org/build-customer-relations/</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04048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497614"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000" kern="0" spc="-150" dirty="0">
                <a:solidFill>
                  <a:schemeClr val="tx1"/>
                </a:solidFill>
                <a:latin typeface="+mj-lt"/>
                <a:ea typeface="Tahoma" panose="020B0604030504040204" pitchFamily="34" charset="0"/>
                <a:cs typeface="Tahoma" panose="020B0604030504040204" pitchFamily="34" charset="0"/>
              </a:rPr>
              <a:t>ROZDZIAŁ</a:t>
            </a:r>
            <a:r>
              <a:rPr lang="es-ES" sz="4000" kern="0" spc="-150" dirty="0">
                <a:solidFill>
                  <a:schemeClr val="tx1"/>
                </a:solidFill>
                <a:latin typeface="+mj-lt"/>
                <a:ea typeface="Tahoma" panose="020B0604030504040204" pitchFamily="34" charset="0"/>
                <a:cs typeface="Tahoma" panose="020B0604030504040204" pitchFamily="34" charset="0"/>
              </a:rPr>
              <a:t> 3:</a:t>
            </a:r>
            <a:r>
              <a:rPr lang="es-ES" sz="4800" kern="0" spc="-150" dirty="0">
                <a:solidFill>
                  <a:schemeClr val="tx1"/>
                </a:solidFill>
                <a:latin typeface="+mj-lt"/>
                <a:ea typeface="Tahoma" panose="020B0604030504040204" pitchFamily="34" charset="0"/>
                <a:cs typeface="Tahoma" panose="020B0604030504040204" pitchFamily="34" charset="0"/>
              </a:rPr>
              <a:t> </a:t>
            </a:r>
            <a:r>
              <a:rPr lang="pl-PL" sz="3200" kern="0" spc="-150" dirty="0">
                <a:solidFill>
                  <a:schemeClr val="tx1"/>
                </a:solidFill>
                <a:latin typeface="+mj-lt"/>
                <a:ea typeface="Tahoma" panose="020B0604030504040204" pitchFamily="34" charset="0"/>
                <a:cs typeface="Tahoma" panose="020B0604030504040204" pitchFamily="34" charset="0"/>
              </a:rPr>
              <a:t>Budowanie relacji w świecie cyfrowym</a:t>
            </a:r>
            <a:endParaRPr lang="en-US" sz="32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0169116" cy="352661"/>
          </a:xfrm>
          <a:prstGeom prst="rect">
            <a:avLst/>
          </a:prstGeom>
        </p:spPr>
        <p:txBody>
          <a:bodyPr vert="horz" wrap="square" lIns="0" tIns="13970" rIns="0" bIns="0" rtlCol="0">
            <a:spAutoFit/>
          </a:bodyPr>
          <a:lstStyle/>
          <a:p>
            <a:pPr marL="12700">
              <a:lnSpc>
                <a:spcPct val="100000"/>
              </a:lnSpc>
              <a:spcBef>
                <a:spcPts val="110"/>
              </a:spcBef>
            </a:pPr>
            <a:r>
              <a:rPr lang="pl-PL" sz="2200" spc="50" dirty="0">
                <a:latin typeface="+mj-lt"/>
                <a:cs typeface="Tahoma"/>
              </a:rPr>
              <a:t>DZIAŁ</a:t>
            </a:r>
            <a:r>
              <a:rPr lang="es-ES" sz="2200" spc="50" dirty="0">
                <a:latin typeface="+mj-lt"/>
                <a:cs typeface="Tahoma"/>
              </a:rPr>
              <a:t> 3.2: </a:t>
            </a:r>
            <a:r>
              <a:rPr lang="pl-PL" sz="2200" spc="50" dirty="0">
                <a:latin typeface="+mj-lt"/>
                <a:cs typeface="Tahoma"/>
              </a:rPr>
              <a:t>Budowanie relacji w mediach społecznościowych</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725691" y="2469407"/>
            <a:ext cx="10269068" cy="4524315"/>
          </a:xfrm>
          <a:prstGeom prst="rect">
            <a:avLst/>
          </a:prstGeom>
        </p:spPr>
        <p:txBody>
          <a:bodyPr wrap="square">
            <a:spAutoFit/>
          </a:bodyPr>
          <a:lstStyle/>
          <a:p>
            <a:pPr>
              <a:defRPr/>
            </a:pPr>
            <a:r>
              <a:rPr lang="pl-PL" altLang="es-ES" dirty="0">
                <a:latin typeface="Calibri" panose="020F0502020204030204" pitchFamily="34" charset="0"/>
                <a:cs typeface="Calibri" panose="020F0502020204030204" pitchFamily="34" charset="0"/>
              </a:rPr>
              <a:t>Budowanie relacji w mediach społecznościowych stało się dziś wszechobecne w biznesie.  Niektóre z najbardziej efektywnych sposobów wykorzystania tego obejmują:</a:t>
            </a:r>
          </a:p>
          <a:p>
            <a:pPr>
              <a:defRPr/>
            </a:pPr>
            <a:r>
              <a:rPr lang="pl-PL" altLang="es-ES" dirty="0">
                <a:latin typeface="Calibri" panose="020F0502020204030204" pitchFamily="34" charset="0"/>
                <a:cs typeface="Calibri" panose="020F0502020204030204" pitchFamily="34" charset="0"/>
              </a:rPr>
              <a:t>- Stworzenie kanału obsługi klienta w mediach społecznościowych</a:t>
            </a:r>
          </a:p>
          <a:p>
            <a:pPr>
              <a:defRPr/>
            </a:pPr>
            <a:r>
              <a:rPr lang="pl-PL" altLang="es-ES" dirty="0">
                <a:latin typeface="Calibri" panose="020F0502020204030204" pitchFamily="34" charset="0"/>
                <a:cs typeface="Calibri" panose="020F0502020204030204" pitchFamily="34" charset="0"/>
              </a:rPr>
              <a:t>- Stosowanie "słuchania" mediów społecznościowych (np. przeszukiwanie kanałów w poszukiwaniu wzmianek o marce)</a:t>
            </a:r>
          </a:p>
          <a:p>
            <a:pPr>
              <a:defRPr/>
            </a:pPr>
            <a:r>
              <a:rPr lang="pl-PL" altLang="es-ES" dirty="0">
                <a:latin typeface="Calibri" panose="020F0502020204030204" pitchFamily="34" charset="0"/>
                <a:cs typeface="Calibri" panose="020F0502020204030204" pitchFamily="34" charset="0"/>
              </a:rPr>
              <a:t>- Personalizację doświadczeń klientów za pomocą kanałów społecznościowych (</a:t>
            </a:r>
            <a:r>
              <a:rPr lang="pl-PL" altLang="es-ES" dirty="0" err="1">
                <a:latin typeface="Calibri" panose="020F0502020204030204" pitchFamily="34" charset="0"/>
                <a:cs typeface="Calibri" panose="020F0502020204030204" pitchFamily="34" charset="0"/>
              </a:rPr>
              <a:t>widget</a:t>
            </a:r>
            <a:r>
              <a:rPr lang="pl-PL" altLang="es-ES" dirty="0">
                <a:latin typeface="Calibri" panose="020F0502020204030204" pitchFamily="34" charset="0"/>
                <a:cs typeface="Calibri" panose="020F0502020204030204" pitchFamily="34" charset="0"/>
              </a:rPr>
              <a:t> czatu na żywo)</a:t>
            </a:r>
          </a:p>
          <a:p>
            <a:pPr>
              <a:defRPr/>
            </a:pPr>
            <a:r>
              <a:rPr lang="pl-PL" altLang="es-ES" dirty="0">
                <a:latin typeface="Calibri" panose="020F0502020204030204" pitchFamily="34" charset="0"/>
                <a:cs typeface="Calibri" panose="020F0502020204030204" pitchFamily="34" charset="0"/>
              </a:rPr>
              <a:t>- Tworzenie "głosu" marki (np. </a:t>
            </a:r>
            <a:r>
              <a:rPr lang="pl-PL" altLang="es-ES" dirty="0" err="1">
                <a:latin typeface="Calibri" panose="020F0502020204030204" pitchFamily="34" charset="0"/>
                <a:cs typeface="Calibri" panose="020F0502020204030204" pitchFamily="34" charset="0"/>
              </a:rPr>
              <a:t>memy</a:t>
            </a:r>
            <a:r>
              <a:rPr lang="pl-PL" altLang="es-ES" dirty="0">
                <a:latin typeface="Calibri" panose="020F0502020204030204" pitchFamily="34" charset="0"/>
                <a:cs typeface="Calibri" panose="020F0502020204030204" pitchFamily="34" charset="0"/>
              </a:rPr>
              <a:t>, </a:t>
            </a:r>
            <a:r>
              <a:rPr lang="pl-PL" altLang="es-ES" dirty="0" err="1">
                <a:latin typeface="Calibri" panose="020F0502020204030204" pitchFamily="34" charset="0"/>
                <a:cs typeface="Calibri" panose="020F0502020204030204" pitchFamily="34" charset="0"/>
              </a:rPr>
              <a:t>tweety</a:t>
            </a:r>
            <a:r>
              <a:rPr lang="pl-PL" altLang="es-ES" dirty="0">
                <a:latin typeface="Calibri" panose="020F0502020204030204" pitchFamily="34" charset="0"/>
                <a:cs typeface="Calibri" panose="020F0502020204030204" pitchFamily="34" charset="0"/>
              </a:rPr>
              <a:t>, posty na Instagramie, które odnoszą się do Twojej marki)</a:t>
            </a:r>
          </a:p>
          <a:p>
            <a:pPr>
              <a:defRPr/>
            </a:pPr>
            <a:r>
              <a:rPr lang="pl-PL" altLang="es-ES" dirty="0">
                <a:latin typeface="Calibri" panose="020F0502020204030204" pitchFamily="34" charset="0"/>
                <a:cs typeface="Calibri" panose="020F0502020204030204" pitchFamily="34" charset="0"/>
              </a:rPr>
              <a:t>- Nagradzanie interakcji w kanałach </a:t>
            </a:r>
            <a:r>
              <a:rPr lang="pl-PL" altLang="es-ES" dirty="0" err="1">
                <a:latin typeface="Calibri" panose="020F0502020204030204" pitchFamily="34" charset="0"/>
                <a:cs typeface="Calibri" panose="020F0502020204030204" pitchFamily="34" charset="0"/>
              </a:rPr>
              <a:t>social</a:t>
            </a:r>
            <a:r>
              <a:rPr lang="pl-PL" altLang="es-ES" dirty="0">
                <a:latin typeface="Calibri" panose="020F0502020204030204" pitchFamily="34" charset="0"/>
                <a:cs typeface="Calibri" panose="020F0502020204030204" pitchFamily="34" charset="0"/>
              </a:rPr>
              <a:t> media</a:t>
            </a:r>
          </a:p>
          <a:p>
            <a:pPr>
              <a:defRPr/>
            </a:pPr>
            <a:r>
              <a:rPr lang="pl-PL" altLang="es-ES" dirty="0">
                <a:latin typeface="Calibri" panose="020F0502020204030204" pitchFamily="34" charset="0"/>
                <a:cs typeface="Calibri" panose="020F0502020204030204" pitchFamily="34" charset="0"/>
              </a:rPr>
              <a:t>- Udostępnianie i zachęcanie do tworzenia treści generowanych przez użytkowników</a:t>
            </a:r>
          </a:p>
          <a:p>
            <a:pPr>
              <a:defRPr/>
            </a:pPr>
            <a:r>
              <a:rPr lang="pl-PL" altLang="es-ES" dirty="0">
                <a:latin typeface="Calibri" panose="020F0502020204030204" pitchFamily="34" charset="0"/>
                <a:cs typeface="Calibri" panose="020F0502020204030204" pitchFamily="34" charset="0"/>
              </a:rPr>
              <a:t>- Dostarczanie wartości, a nie tylko promocja i marketing - możliwość edukacji</a:t>
            </a:r>
          </a:p>
          <a:p>
            <a:pPr>
              <a:defRPr/>
            </a:pPr>
            <a:r>
              <a:rPr lang="pl-PL" altLang="es-ES" dirty="0">
                <a:latin typeface="Calibri" panose="020F0502020204030204" pitchFamily="34" charset="0"/>
                <a:cs typeface="Calibri" panose="020F0502020204030204" pitchFamily="34" charset="0"/>
              </a:rPr>
              <a:t>- Budowanie społeczności internetowej</a:t>
            </a: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398875" y="572357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https://sproutsocial.com/insights/build-customer-relationships/</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196111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5FE93A2C-5089-204E-8F05-7EC4E7ADE35C}"/>
              </a:ext>
            </a:extLst>
          </p:cNvPr>
          <p:cNvGrpSpPr/>
          <p:nvPr/>
        </p:nvGrpSpPr>
        <p:grpSpPr>
          <a:xfrm>
            <a:off x="7580470" y="3353377"/>
            <a:ext cx="1997391" cy="2384049"/>
            <a:chOff x="15787481" y="6578009"/>
            <a:chExt cx="3994782" cy="4768098"/>
          </a:xfrm>
        </p:grpSpPr>
        <p:sp>
          <p:nvSpPr>
            <p:cNvPr id="41" name="Arc 40"/>
            <p:cNvSpPr/>
            <p:nvPr/>
          </p:nvSpPr>
          <p:spPr>
            <a:xfrm rot="10800000">
              <a:off x="15787481"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2" name="Oval 41"/>
            <p:cNvSpPr/>
            <p:nvPr/>
          </p:nvSpPr>
          <p:spPr>
            <a:xfrm rot="10800000">
              <a:off x="16955620"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5" name="Group 4">
            <a:extLst>
              <a:ext uri="{FF2B5EF4-FFF2-40B4-BE49-F238E27FC236}">
                <a16:creationId xmlns:a16="http://schemas.microsoft.com/office/drawing/2014/main" id="{80AB57E4-17DE-8941-8650-9467E0FBD62C}"/>
              </a:ext>
            </a:extLst>
          </p:cNvPr>
          <p:cNvGrpSpPr/>
          <p:nvPr/>
        </p:nvGrpSpPr>
        <p:grpSpPr>
          <a:xfrm>
            <a:off x="6226063" y="1466713"/>
            <a:ext cx="1997391" cy="2412022"/>
            <a:chOff x="13078667" y="2804681"/>
            <a:chExt cx="3994782" cy="4824044"/>
          </a:xfrm>
        </p:grpSpPr>
        <p:sp>
          <p:nvSpPr>
            <p:cNvPr id="37" name="Arc 36"/>
            <p:cNvSpPr/>
            <p:nvPr/>
          </p:nvSpPr>
          <p:spPr>
            <a:xfrm>
              <a:off x="13078667"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3" name="Oval 42"/>
            <p:cNvSpPr/>
            <p:nvPr/>
          </p:nvSpPr>
          <p:spPr>
            <a:xfrm rot="10800000">
              <a:off x="14246806" y="2804681"/>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265107" tIns="118841" rIns="0" bIns="0" rtlCol="0" anchor="ctr"/>
            <a:lstStyle/>
            <a:p>
              <a:pPr algn="ctr"/>
              <a:endParaRPr lang="en-US" sz="3199" b="1" dirty="0">
                <a:solidFill>
                  <a:schemeClr val="tx2"/>
                </a:solidFill>
                <a:latin typeface="Oxygen" panose="02000503000000090004" pitchFamily="2" charset="77"/>
              </a:endParaRPr>
            </a:p>
          </p:txBody>
        </p:sp>
      </p:grpSp>
      <p:grpSp>
        <p:nvGrpSpPr>
          <p:cNvPr id="2" name="Group 1">
            <a:extLst>
              <a:ext uri="{FF2B5EF4-FFF2-40B4-BE49-F238E27FC236}">
                <a16:creationId xmlns:a16="http://schemas.microsoft.com/office/drawing/2014/main" id="{33E85255-30F3-C346-A520-1AD7DC21BA2F}"/>
              </a:ext>
            </a:extLst>
          </p:cNvPr>
          <p:cNvGrpSpPr/>
          <p:nvPr/>
        </p:nvGrpSpPr>
        <p:grpSpPr>
          <a:xfrm>
            <a:off x="4871658" y="3353377"/>
            <a:ext cx="1997391" cy="2384049"/>
            <a:chOff x="10369857" y="6578009"/>
            <a:chExt cx="3994782" cy="4768098"/>
          </a:xfrm>
        </p:grpSpPr>
        <p:sp>
          <p:nvSpPr>
            <p:cNvPr id="27" name="Arc 26"/>
            <p:cNvSpPr/>
            <p:nvPr/>
          </p:nvSpPr>
          <p:spPr>
            <a:xfrm rot="10800000">
              <a:off x="10369857"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4" name="Oval 43"/>
            <p:cNvSpPr/>
            <p:nvPr/>
          </p:nvSpPr>
          <p:spPr>
            <a:xfrm rot="10800000">
              <a:off x="11537995"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4" name="Group 3">
            <a:extLst>
              <a:ext uri="{FF2B5EF4-FFF2-40B4-BE49-F238E27FC236}">
                <a16:creationId xmlns:a16="http://schemas.microsoft.com/office/drawing/2014/main" id="{B6328B0E-F578-F540-8798-AB59B2D47333}"/>
              </a:ext>
            </a:extLst>
          </p:cNvPr>
          <p:cNvGrpSpPr/>
          <p:nvPr/>
        </p:nvGrpSpPr>
        <p:grpSpPr>
          <a:xfrm>
            <a:off x="3503395" y="1466713"/>
            <a:ext cx="1997391" cy="2412022"/>
            <a:chOff x="7661040" y="2804681"/>
            <a:chExt cx="3994782" cy="4824044"/>
          </a:xfrm>
        </p:grpSpPr>
        <p:sp>
          <p:nvSpPr>
            <p:cNvPr id="25" name="Arc 24"/>
            <p:cNvSpPr/>
            <p:nvPr/>
          </p:nvSpPr>
          <p:spPr>
            <a:xfrm>
              <a:off x="7661040"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5" name="Oval 44"/>
            <p:cNvSpPr/>
            <p:nvPr/>
          </p:nvSpPr>
          <p:spPr>
            <a:xfrm rot="10800000">
              <a:off x="8829178" y="2804681"/>
              <a:ext cx="1658505" cy="1658505"/>
            </a:xfrm>
            <a:prstGeom prst="ellipse">
              <a:avLst/>
            </a:prstGeom>
            <a:solidFill>
              <a:srgbClr val="0CA37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3" name="Group 2">
            <a:extLst>
              <a:ext uri="{FF2B5EF4-FFF2-40B4-BE49-F238E27FC236}">
                <a16:creationId xmlns:a16="http://schemas.microsoft.com/office/drawing/2014/main" id="{D0A02A47-A1CD-4F4E-90F5-13415DC9934E}"/>
              </a:ext>
            </a:extLst>
          </p:cNvPr>
          <p:cNvGrpSpPr/>
          <p:nvPr/>
        </p:nvGrpSpPr>
        <p:grpSpPr>
          <a:xfrm>
            <a:off x="2162842" y="3353377"/>
            <a:ext cx="1997391" cy="2384049"/>
            <a:chOff x="4952225" y="6578009"/>
            <a:chExt cx="3994782" cy="4768098"/>
          </a:xfrm>
        </p:grpSpPr>
        <p:sp>
          <p:nvSpPr>
            <p:cNvPr id="24" name="Arc 23"/>
            <p:cNvSpPr/>
            <p:nvPr/>
          </p:nvSpPr>
          <p:spPr>
            <a:xfrm rot="10800000">
              <a:off x="4952225"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6" name="Oval 45"/>
            <p:cNvSpPr/>
            <p:nvPr/>
          </p:nvSpPr>
          <p:spPr>
            <a:xfrm rot="10800000">
              <a:off x="6120363"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sp>
        <p:nvSpPr>
          <p:cNvPr id="47" name="Shape 2774"/>
          <p:cNvSpPr/>
          <p:nvPr/>
        </p:nvSpPr>
        <p:spPr>
          <a:xfrm>
            <a:off x="5681436" y="5176399"/>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20618" y="2945"/>
                </a:moveTo>
                <a:lnTo>
                  <a:pt x="982" y="2945"/>
                </a:lnTo>
                <a:lnTo>
                  <a:pt x="982" y="1964"/>
                </a:lnTo>
                <a:lnTo>
                  <a:pt x="20618" y="1964"/>
                </a:lnTo>
                <a:cubicBezTo>
                  <a:pt x="20618" y="1964"/>
                  <a:pt x="20618" y="2945"/>
                  <a:pt x="20618" y="2945"/>
                </a:cubicBezTo>
                <a:close/>
                <a:moveTo>
                  <a:pt x="19636" y="15709"/>
                </a:moveTo>
                <a:lnTo>
                  <a:pt x="1964" y="15709"/>
                </a:lnTo>
                <a:lnTo>
                  <a:pt x="1964" y="3927"/>
                </a:lnTo>
                <a:lnTo>
                  <a:pt x="19636" y="3927"/>
                </a:lnTo>
                <a:cubicBezTo>
                  <a:pt x="19636" y="3927"/>
                  <a:pt x="19636" y="15709"/>
                  <a:pt x="19636" y="15709"/>
                </a:cubicBezTo>
                <a:close/>
                <a:moveTo>
                  <a:pt x="20618" y="982"/>
                </a:moveTo>
                <a:lnTo>
                  <a:pt x="11782" y="982"/>
                </a:lnTo>
                <a:cubicBezTo>
                  <a:pt x="11782" y="440"/>
                  <a:pt x="11342" y="0"/>
                  <a:pt x="10800" y="0"/>
                </a:cubicBezTo>
                <a:cubicBezTo>
                  <a:pt x="10257" y="0"/>
                  <a:pt x="9818" y="440"/>
                  <a:pt x="9818" y="982"/>
                </a:cubicBezTo>
                <a:lnTo>
                  <a:pt x="982" y="982"/>
                </a:lnTo>
                <a:cubicBezTo>
                  <a:pt x="439" y="982"/>
                  <a:pt x="0" y="1422"/>
                  <a:pt x="0" y="1964"/>
                </a:cubicBezTo>
                <a:lnTo>
                  <a:pt x="0" y="2945"/>
                </a:lnTo>
                <a:cubicBezTo>
                  <a:pt x="0" y="3488"/>
                  <a:pt x="439" y="3927"/>
                  <a:pt x="982" y="3927"/>
                </a:cubicBezTo>
                <a:lnTo>
                  <a:pt x="982" y="15709"/>
                </a:lnTo>
                <a:cubicBezTo>
                  <a:pt x="982" y="16252"/>
                  <a:pt x="1421" y="16691"/>
                  <a:pt x="1964" y="16691"/>
                </a:cubicBezTo>
                <a:lnTo>
                  <a:pt x="10309" y="16691"/>
                </a:lnTo>
                <a:lnTo>
                  <a:pt x="10309" y="17960"/>
                </a:lnTo>
                <a:lnTo>
                  <a:pt x="7507" y="20762"/>
                </a:lnTo>
                <a:cubicBezTo>
                  <a:pt x="7419" y="20851"/>
                  <a:pt x="7364" y="20974"/>
                  <a:pt x="7364" y="21109"/>
                </a:cubicBezTo>
                <a:cubicBezTo>
                  <a:pt x="7364" y="21380"/>
                  <a:pt x="7583" y="21600"/>
                  <a:pt x="7855" y="21600"/>
                </a:cubicBezTo>
                <a:cubicBezTo>
                  <a:pt x="7990" y="21600"/>
                  <a:pt x="8113" y="21545"/>
                  <a:pt x="8202" y="21456"/>
                </a:cubicBezTo>
                <a:lnTo>
                  <a:pt x="10800" y="18858"/>
                </a:lnTo>
                <a:lnTo>
                  <a:pt x="13398" y="21456"/>
                </a:lnTo>
                <a:cubicBezTo>
                  <a:pt x="13488" y="21545"/>
                  <a:pt x="13610" y="21600"/>
                  <a:pt x="13745" y="21600"/>
                </a:cubicBezTo>
                <a:cubicBezTo>
                  <a:pt x="14017" y="21600"/>
                  <a:pt x="14236" y="21380"/>
                  <a:pt x="14236" y="21109"/>
                </a:cubicBezTo>
                <a:cubicBezTo>
                  <a:pt x="14236" y="20974"/>
                  <a:pt x="14182" y="20851"/>
                  <a:pt x="14093" y="20762"/>
                </a:cubicBezTo>
                <a:lnTo>
                  <a:pt x="11291" y="17960"/>
                </a:lnTo>
                <a:lnTo>
                  <a:pt x="11291" y="16691"/>
                </a:lnTo>
                <a:lnTo>
                  <a:pt x="19636" y="16691"/>
                </a:lnTo>
                <a:cubicBezTo>
                  <a:pt x="20178" y="16691"/>
                  <a:pt x="20618" y="16252"/>
                  <a:pt x="20618" y="15709"/>
                </a:cubicBezTo>
                <a:lnTo>
                  <a:pt x="20618" y="3927"/>
                </a:lnTo>
                <a:cubicBezTo>
                  <a:pt x="21160" y="3927"/>
                  <a:pt x="21600" y="3488"/>
                  <a:pt x="21600" y="2945"/>
                </a:cubicBezTo>
                <a:lnTo>
                  <a:pt x="21600" y="1964"/>
                </a:lnTo>
                <a:cubicBezTo>
                  <a:pt x="21600" y="1422"/>
                  <a:pt x="21160" y="982"/>
                  <a:pt x="20618" y="982"/>
                </a:cubicBezTo>
                <a:moveTo>
                  <a:pt x="16200" y="5891"/>
                </a:moveTo>
                <a:cubicBezTo>
                  <a:pt x="16471" y="5891"/>
                  <a:pt x="16691" y="6111"/>
                  <a:pt x="16691" y="6382"/>
                </a:cubicBezTo>
                <a:cubicBezTo>
                  <a:pt x="16691" y="6653"/>
                  <a:pt x="16471" y="6873"/>
                  <a:pt x="16200" y="6873"/>
                </a:cubicBezTo>
                <a:cubicBezTo>
                  <a:pt x="15929" y="6873"/>
                  <a:pt x="15709" y="6653"/>
                  <a:pt x="15709" y="6382"/>
                </a:cubicBezTo>
                <a:cubicBezTo>
                  <a:pt x="15709" y="6111"/>
                  <a:pt x="15929" y="5891"/>
                  <a:pt x="16200" y="5891"/>
                </a:cubicBezTo>
                <a:moveTo>
                  <a:pt x="16200" y="7855"/>
                </a:moveTo>
                <a:cubicBezTo>
                  <a:pt x="17013" y="7855"/>
                  <a:pt x="17673" y="7196"/>
                  <a:pt x="17673" y="6382"/>
                </a:cubicBezTo>
                <a:cubicBezTo>
                  <a:pt x="17673" y="5569"/>
                  <a:pt x="17013" y="4909"/>
                  <a:pt x="16200" y="4909"/>
                </a:cubicBezTo>
                <a:cubicBezTo>
                  <a:pt x="15387" y="4909"/>
                  <a:pt x="14727" y="5569"/>
                  <a:pt x="14727" y="6382"/>
                </a:cubicBezTo>
                <a:cubicBezTo>
                  <a:pt x="14727" y="7196"/>
                  <a:pt x="15387" y="7855"/>
                  <a:pt x="16200" y="7855"/>
                </a:cubicBezTo>
                <a:moveTo>
                  <a:pt x="8422" y="8135"/>
                </a:moveTo>
                <a:lnTo>
                  <a:pt x="11926" y="11638"/>
                </a:lnTo>
                <a:cubicBezTo>
                  <a:pt x="12015" y="11727"/>
                  <a:pt x="12138" y="11782"/>
                  <a:pt x="12273" y="11782"/>
                </a:cubicBezTo>
                <a:cubicBezTo>
                  <a:pt x="12408" y="11782"/>
                  <a:pt x="12531" y="11727"/>
                  <a:pt x="12620" y="11638"/>
                </a:cubicBezTo>
                <a:lnTo>
                  <a:pt x="14183" y="10075"/>
                </a:lnTo>
                <a:lnTo>
                  <a:pt x="16200" y="12764"/>
                </a:lnTo>
                <a:lnTo>
                  <a:pt x="5336" y="12764"/>
                </a:lnTo>
                <a:cubicBezTo>
                  <a:pt x="5336" y="12764"/>
                  <a:pt x="8422" y="8135"/>
                  <a:pt x="8422" y="8135"/>
                </a:cubicBezTo>
                <a:close/>
                <a:moveTo>
                  <a:pt x="4418" y="13745"/>
                </a:moveTo>
                <a:lnTo>
                  <a:pt x="17182" y="13745"/>
                </a:lnTo>
                <a:cubicBezTo>
                  <a:pt x="17453" y="13745"/>
                  <a:pt x="17673" y="13526"/>
                  <a:pt x="17673" y="13255"/>
                </a:cubicBezTo>
                <a:cubicBezTo>
                  <a:pt x="17673" y="13144"/>
                  <a:pt x="17630" y="13047"/>
                  <a:pt x="17568" y="12965"/>
                </a:cubicBezTo>
                <a:lnTo>
                  <a:pt x="17575" y="12960"/>
                </a:lnTo>
                <a:lnTo>
                  <a:pt x="14629" y="9033"/>
                </a:lnTo>
                <a:lnTo>
                  <a:pt x="14622" y="9038"/>
                </a:lnTo>
                <a:cubicBezTo>
                  <a:pt x="14533" y="8919"/>
                  <a:pt x="14397" y="8836"/>
                  <a:pt x="14236" y="8836"/>
                </a:cubicBezTo>
                <a:cubicBezTo>
                  <a:pt x="14101" y="8836"/>
                  <a:pt x="13978" y="8891"/>
                  <a:pt x="13889" y="8980"/>
                </a:cubicBezTo>
                <a:lnTo>
                  <a:pt x="12273" y="10597"/>
                </a:lnTo>
                <a:lnTo>
                  <a:pt x="8693" y="7017"/>
                </a:lnTo>
                <a:cubicBezTo>
                  <a:pt x="8604" y="6928"/>
                  <a:pt x="8481" y="6873"/>
                  <a:pt x="8345" y="6873"/>
                </a:cubicBezTo>
                <a:cubicBezTo>
                  <a:pt x="8175" y="6873"/>
                  <a:pt x="8033" y="6965"/>
                  <a:pt x="7945" y="7097"/>
                </a:cubicBezTo>
                <a:lnTo>
                  <a:pt x="7937" y="7091"/>
                </a:lnTo>
                <a:lnTo>
                  <a:pt x="4010" y="12982"/>
                </a:lnTo>
                <a:lnTo>
                  <a:pt x="4017" y="12988"/>
                </a:lnTo>
                <a:cubicBezTo>
                  <a:pt x="3965" y="13066"/>
                  <a:pt x="3927" y="13154"/>
                  <a:pt x="3927" y="13255"/>
                </a:cubicBezTo>
                <a:cubicBezTo>
                  <a:pt x="3927" y="13526"/>
                  <a:pt x="4147" y="13745"/>
                  <a:pt x="4418" y="13745"/>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8" name="Shape 2781"/>
          <p:cNvSpPr/>
          <p:nvPr/>
        </p:nvSpPr>
        <p:spPr>
          <a:xfrm>
            <a:off x="2992098" y="5133883"/>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5891" y="6873"/>
                </a:moveTo>
                <a:cubicBezTo>
                  <a:pt x="6162" y="6873"/>
                  <a:pt x="6382" y="6653"/>
                  <a:pt x="6382" y="6382"/>
                </a:cubicBezTo>
                <a:lnTo>
                  <a:pt x="6382" y="1473"/>
                </a:lnTo>
                <a:cubicBezTo>
                  <a:pt x="6382" y="1201"/>
                  <a:pt x="6162" y="982"/>
                  <a:pt x="5891" y="982"/>
                </a:cubicBezTo>
                <a:cubicBezTo>
                  <a:pt x="5620" y="982"/>
                  <a:pt x="5400" y="1201"/>
                  <a:pt x="5400" y="1473"/>
                </a:cubicBezTo>
                <a:lnTo>
                  <a:pt x="5400" y="6382"/>
                </a:lnTo>
                <a:cubicBezTo>
                  <a:pt x="5400" y="6653"/>
                  <a:pt x="5620" y="6873"/>
                  <a:pt x="5891" y="6873"/>
                </a:cubicBezTo>
                <a:moveTo>
                  <a:pt x="2945" y="5891"/>
                </a:moveTo>
                <a:cubicBezTo>
                  <a:pt x="3216" y="5891"/>
                  <a:pt x="3436" y="5671"/>
                  <a:pt x="3436" y="5400"/>
                </a:cubicBezTo>
                <a:lnTo>
                  <a:pt x="3436" y="2455"/>
                </a:lnTo>
                <a:cubicBezTo>
                  <a:pt x="3436" y="2183"/>
                  <a:pt x="3216" y="1964"/>
                  <a:pt x="2945" y="1964"/>
                </a:cubicBezTo>
                <a:cubicBezTo>
                  <a:pt x="2675" y="1964"/>
                  <a:pt x="2455" y="2183"/>
                  <a:pt x="2455" y="2455"/>
                </a:cubicBezTo>
                <a:lnTo>
                  <a:pt x="2455" y="5400"/>
                </a:lnTo>
                <a:cubicBezTo>
                  <a:pt x="2455" y="5671"/>
                  <a:pt x="2675" y="5891"/>
                  <a:pt x="2945" y="5891"/>
                </a:cubicBezTo>
                <a:moveTo>
                  <a:pt x="18655" y="15218"/>
                </a:moveTo>
                <a:lnTo>
                  <a:pt x="17648" y="15218"/>
                </a:lnTo>
                <a:cubicBezTo>
                  <a:pt x="17660" y="15056"/>
                  <a:pt x="17673" y="14893"/>
                  <a:pt x="17673" y="14727"/>
                </a:cubicBezTo>
                <a:lnTo>
                  <a:pt x="17673" y="11291"/>
                </a:lnTo>
                <a:lnTo>
                  <a:pt x="18655" y="11291"/>
                </a:lnTo>
                <a:cubicBezTo>
                  <a:pt x="19739" y="11291"/>
                  <a:pt x="20618" y="12170"/>
                  <a:pt x="20618" y="13255"/>
                </a:cubicBezTo>
                <a:cubicBezTo>
                  <a:pt x="20618" y="14339"/>
                  <a:pt x="19739" y="15218"/>
                  <a:pt x="18655" y="15218"/>
                </a:cubicBezTo>
                <a:moveTo>
                  <a:pt x="16691" y="14727"/>
                </a:moveTo>
                <a:cubicBezTo>
                  <a:pt x="16691" y="15802"/>
                  <a:pt x="16399" y="16805"/>
                  <a:pt x="15896" y="17673"/>
                </a:cubicBezTo>
                <a:lnTo>
                  <a:pt x="1777" y="17673"/>
                </a:lnTo>
                <a:cubicBezTo>
                  <a:pt x="1274" y="16805"/>
                  <a:pt x="982" y="15802"/>
                  <a:pt x="982" y="14727"/>
                </a:cubicBezTo>
                <a:lnTo>
                  <a:pt x="982" y="8836"/>
                </a:lnTo>
                <a:lnTo>
                  <a:pt x="16691" y="8836"/>
                </a:lnTo>
                <a:cubicBezTo>
                  <a:pt x="16691" y="8836"/>
                  <a:pt x="16691" y="14727"/>
                  <a:pt x="16691" y="14727"/>
                </a:cubicBezTo>
                <a:close/>
                <a:moveTo>
                  <a:pt x="10800" y="20618"/>
                </a:moveTo>
                <a:lnTo>
                  <a:pt x="6873" y="20618"/>
                </a:lnTo>
                <a:cubicBezTo>
                  <a:pt x="5131" y="20618"/>
                  <a:pt x="3569" y="19857"/>
                  <a:pt x="2491" y="18655"/>
                </a:cubicBezTo>
                <a:lnTo>
                  <a:pt x="15182" y="18655"/>
                </a:lnTo>
                <a:cubicBezTo>
                  <a:pt x="14103" y="19857"/>
                  <a:pt x="12542" y="20618"/>
                  <a:pt x="10800" y="20618"/>
                </a:cubicBezTo>
                <a:moveTo>
                  <a:pt x="18655" y="10309"/>
                </a:moveTo>
                <a:lnTo>
                  <a:pt x="17673" y="10309"/>
                </a:lnTo>
                <a:lnTo>
                  <a:pt x="17673" y="8836"/>
                </a:lnTo>
                <a:cubicBezTo>
                  <a:pt x="17673" y="8295"/>
                  <a:pt x="17233" y="7855"/>
                  <a:pt x="16691" y="7855"/>
                </a:cubicBezTo>
                <a:lnTo>
                  <a:pt x="982" y="7855"/>
                </a:lnTo>
                <a:cubicBezTo>
                  <a:pt x="440" y="7855"/>
                  <a:pt x="0" y="8295"/>
                  <a:pt x="0" y="8836"/>
                </a:cubicBezTo>
                <a:lnTo>
                  <a:pt x="0" y="14727"/>
                </a:lnTo>
                <a:cubicBezTo>
                  <a:pt x="0" y="17232"/>
                  <a:pt x="1344" y="19417"/>
                  <a:pt x="3346" y="20618"/>
                </a:cubicBezTo>
                <a:lnTo>
                  <a:pt x="491" y="20618"/>
                </a:lnTo>
                <a:cubicBezTo>
                  <a:pt x="220" y="20618"/>
                  <a:pt x="0" y="20838"/>
                  <a:pt x="0" y="21109"/>
                </a:cubicBezTo>
                <a:cubicBezTo>
                  <a:pt x="0" y="21380"/>
                  <a:pt x="220" y="21600"/>
                  <a:pt x="491" y="21600"/>
                </a:cubicBezTo>
                <a:lnTo>
                  <a:pt x="17182" y="21600"/>
                </a:lnTo>
                <a:cubicBezTo>
                  <a:pt x="17453" y="21600"/>
                  <a:pt x="17673" y="21380"/>
                  <a:pt x="17673" y="21109"/>
                </a:cubicBezTo>
                <a:cubicBezTo>
                  <a:pt x="17673" y="20838"/>
                  <a:pt x="17453" y="20618"/>
                  <a:pt x="17182" y="20618"/>
                </a:cubicBezTo>
                <a:lnTo>
                  <a:pt x="14330" y="20618"/>
                </a:lnTo>
                <a:cubicBezTo>
                  <a:pt x="15925" y="19659"/>
                  <a:pt x="17101" y="18074"/>
                  <a:pt x="17511" y="16200"/>
                </a:cubicBezTo>
                <a:lnTo>
                  <a:pt x="18655" y="16200"/>
                </a:lnTo>
                <a:cubicBezTo>
                  <a:pt x="20281" y="16200"/>
                  <a:pt x="21600" y="14882"/>
                  <a:pt x="21600" y="13255"/>
                </a:cubicBezTo>
                <a:cubicBezTo>
                  <a:pt x="21600" y="11628"/>
                  <a:pt x="20281" y="10309"/>
                  <a:pt x="18655" y="10309"/>
                </a:cubicBezTo>
                <a:moveTo>
                  <a:pt x="11782" y="5891"/>
                </a:moveTo>
                <a:cubicBezTo>
                  <a:pt x="12053" y="5891"/>
                  <a:pt x="12273" y="5671"/>
                  <a:pt x="12273" y="5400"/>
                </a:cubicBezTo>
                <a:lnTo>
                  <a:pt x="12273" y="2455"/>
                </a:lnTo>
                <a:cubicBezTo>
                  <a:pt x="12273" y="2183"/>
                  <a:pt x="12053" y="1964"/>
                  <a:pt x="11782" y="1964"/>
                </a:cubicBezTo>
                <a:cubicBezTo>
                  <a:pt x="11511" y="1964"/>
                  <a:pt x="11291" y="2183"/>
                  <a:pt x="11291" y="2455"/>
                </a:cubicBezTo>
                <a:lnTo>
                  <a:pt x="11291" y="5400"/>
                </a:lnTo>
                <a:cubicBezTo>
                  <a:pt x="11291" y="5671"/>
                  <a:pt x="11511" y="5891"/>
                  <a:pt x="11782" y="5891"/>
                </a:cubicBezTo>
                <a:moveTo>
                  <a:pt x="14727" y="6873"/>
                </a:moveTo>
                <a:cubicBezTo>
                  <a:pt x="14998" y="6873"/>
                  <a:pt x="15218" y="6653"/>
                  <a:pt x="15218" y="6382"/>
                </a:cubicBezTo>
                <a:lnTo>
                  <a:pt x="15218" y="1473"/>
                </a:lnTo>
                <a:cubicBezTo>
                  <a:pt x="15218" y="1201"/>
                  <a:pt x="14998" y="982"/>
                  <a:pt x="14727" y="982"/>
                </a:cubicBezTo>
                <a:cubicBezTo>
                  <a:pt x="14456" y="982"/>
                  <a:pt x="14236" y="1201"/>
                  <a:pt x="14236" y="1473"/>
                </a:cubicBezTo>
                <a:lnTo>
                  <a:pt x="14236" y="6382"/>
                </a:lnTo>
                <a:cubicBezTo>
                  <a:pt x="14236" y="6653"/>
                  <a:pt x="14456" y="6873"/>
                  <a:pt x="14727" y="6873"/>
                </a:cubicBezTo>
                <a:moveTo>
                  <a:pt x="8836" y="5891"/>
                </a:moveTo>
                <a:cubicBezTo>
                  <a:pt x="9107" y="5891"/>
                  <a:pt x="9327" y="5671"/>
                  <a:pt x="9327" y="5400"/>
                </a:cubicBezTo>
                <a:lnTo>
                  <a:pt x="9327" y="491"/>
                </a:lnTo>
                <a:cubicBezTo>
                  <a:pt x="9327" y="220"/>
                  <a:pt x="9107" y="0"/>
                  <a:pt x="8836" y="0"/>
                </a:cubicBezTo>
                <a:cubicBezTo>
                  <a:pt x="8566" y="0"/>
                  <a:pt x="8345" y="220"/>
                  <a:pt x="8345" y="491"/>
                </a:cubicBezTo>
                <a:lnTo>
                  <a:pt x="8345" y="5400"/>
                </a:lnTo>
                <a:cubicBezTo>
                  <a:pt x="8345" y="5671"/>
                  <a:pt x="8566" y="5891"/>
                  <a:pt x="8836" y="5891"/>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9" name="Shape 2782"/>
          <p:cNvSpPr/>
          <p:nvPr/>
        </p:nvSpPr>
        <p:spPr>
          <a:xfrm>
            <a:off x="4326846" y="1718146"/>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0" name="Shape 2783"/>
          <p:cNvSpPr/>
          <p:nvPr/>
        </p:nvSpPr>
        <p:spPr>
          <a:xfrm>
            <a:off x="8390270" y="5202160"/>
            <a:ext cx="377832" cy="326310"/>
          </a:xfrm>
          <a:custGeom>
            <a:avLst/>
            <a:gdLst/>
            <a:ahLst/>
            <a:cxnLst>
              <a:cxn ang="0">
                <a:pos x="wd2" y="hd2"/>
              </a:cxn>
              <a:cxn ang="5400000">
                <a:pos x="wd2" y="hd2"/>
              </a:cxn>
              <a:cxn ang="10800000">
                <a:pos x="wd2" y="hd2"/>
              </a:cxn>
              <a:cxn ang="16200000">
                <a:pos x="wd2" y="hd2"/>
              </a:cxn>
            </a:cxnLst>
            <a:rect l="0" t="0" r="r" b="b"/>
            <a:pathLst>
              <a:path w="21600" h="21600" extrusionOk="0">
                <a:moveTo>
                  <a:pt x="10800" y="15855"/>
                </a:moveTo>
                <a:lnTo>
                  <a:pt x="1633" y="10800"/>
                </a:lnTo>
                <a:lnTo>
                  <a:pt x="4615" y="9156"/>
                </a:lnTo>
                <a:lnTo>
                  <a:pt x="10589" y="12450"/>
                </a:lnTo>
                <a:lnTo>
                  <a:pt x="10591" y="12446"/>
                </a:lnTo>
                <a:cubicBezTo>
                  <a:pt x="10654" y="12482"/>
                  <a:pt x="10724" y="12505"/>
                  <a:pt x="10800" y="12505"/>
                </a:cubicBezTo>
                <a:cubicBezTo>
                  <a:pt x="10876" y="12505"/>
                  <a:pt x="10946" y="12482"/>
                  <a:pt x="11009" y="12446"/>
                </a:cubicBezTo>
                <a:lnTo>
                  <a:pt x="11011" y="12450"/>
                </a:lnTo>
                <a:lnTo>
                  <a:pt x="16985" y="9156"/>
                </a:lnTo>
                <a:lnTo>
                  <a:pt x="19967" y="10800"/>
                </a:lnTo>
                <a:cubicBezTo>
                  <a:pt x="19967" y="10800"/>
                  <a:pt x="10800" y="15855"/>
                  <a:pt x="10800" y="15855"/>
                </a:cubicBezTo>
                <a:close/>
                <a:moveTo>
                  <a:pt x="19967" y="15347"/>
                </a:moveTo>
                <a:lnTo>
                  <a:pt x="10800" y="20402"/>
                </a:lnTo>
                <a:lnTo>
                  <a:pt x="1633" y="15347"/>
                </a:lnTo>
                <a:lnTo>
                  <a:pt x="4615" y="13703"/>
                </a:lnTo>
                <a:lnTo>
                  <a:pt x="10589" y="16997"/>
                </a:lnTo>
                <a:lnTo>
                  <a:pt x="10591" y="16994"/>
                </a:lnTo>
                <a:cubicBezTo>
                  <a:pt x="10654" y="17029"/>
                  <a:pt x="10724" y="17053"/>
                  <a:pt x="10800" y="17053"/>
                </a:cubicBezTo>
                <a:cubicBezTo>
                  <a:pt x="10876" y="17053"/>
                  <a:pt x="10946" y="17029"/>
                  <a:pt x="11009" y="16994"/>
                </a:cubicBezTo>
                <a:lnTo>
                  <a:pt x="11011" y="16997"/>
                </a:lnTo>
                <a:lnTo>
                  <a:pt x="16985" y="13703"/>
                </a:lnTo>
                <a:cubicBezTo>
                  <a:pt x="16985" y="13703"/>
                  <a:pt x="19967" y="15347"/>
                  <a:pt x="19967" y="15347"/>
                </a:cubicBezTo>
                <a:close/>
                <a:moveTo>
                  <a:pt x="1633" y="6253"/>
                </a:moveTo>
                <a:lnTo>
                  <a:pt x="10800" y="1198"/>
                </a:lnTo>
                <a:lnTo>
                  <a:pt x="19967" y="6253"/>
                </a:lnTo>
                <a:lnTo>
                  <a:pt x="10800" y="11307"/>
                </a:lnTo>
                <a:cubicBezTo>
                  <a:pt x="10800" y="11307"/>
                  <a:pt x="1633" y="6253"/>
                  <a:pt x="1633" y="6253"/>
                </a:cubicBezTo>
                <a:close/>
                <a:moveTo>
                  <a:pt x="21600" y="10800"/>
                </a:moveTo>
                <a:cubicBezTo>
                  <a:pt x="21600" y="10574"/>
                  <a:pt x="21484" y="10383"/>
                  <a:pt x="21319" y="10290"/>
                </a:cubicBezTo>
                <a:lnTo>
                  <a:pt x="21320" y="10287"/>
                </a:lnTo>
                <a:lnTo>
                  <a:pt x="18127" y="8526"/>
                </a:lnTo>
                <a:lnTo>
                  <a:pt x="21320" y="6766"/>
                </a:lnTo>
                <a:lnTo>
                  <a:pt x="21319" y="6762"/>
                </a:lnTo>
                <a:cubicBezTo>
                  <a:pt x="21484" y="6671"/>
                  <a:pt x="21600" y="6479"/>
                  <a:pt x="21600" y="6253"/>
                </a:cubicBezTo>
                <a:cubicBezTo>
                  <a:pt x="21600" y="6027"/>
                  <a:pt x="21484" y="5835"/>
                  <a:pt x="21319" y="5743"/>
                </a:cubicBezTo>
                <a:lnTo>
                  <a:pt x="21320" y="5740"/>
                </a:lnTo>
                <a:lnTo>
                  <a:pt x="11011" y="56"/>
                </a:lnTo>
                <a:lnTo>
                  <a:pt x="11009" y="59"/>
                </a:lnTo>
                <a:cubicBezTo>
                  <a:pt x="10946" y="23"/>
                  <a:pt x="10876" y="0"/>
                  <a:pt x="10800" y="0"/>
                </a:cubicBezTo>
                <a:cubicBezTo>
                  <a:pt x="10724" y="0"/>
                  <a:pt x="10654" y="23"/>
                  <a:pt x="10591" y="59"/>
                </a:cubicBezTo>
                <a:lnTo>
                  <a:pt x="10589" y="56"/>
                </a:lnTo>
                <a:lnTo>
                  <a:pt x="280" y="5740"/>
                </a:lnTo>
                <a:lnTo>
                  <a:pt x="281" y="5743"/>
                </a:lnTo>
                <a:cubicBezTo>
                  <a:pt x="116" y="5835"/>
                  <a:pt x="0" y="6027"/>
                  <a:pt x="0" y="6253"/>
                </a:cubicBezTo>
                <a:cubicBezTo>
                  <a:pt x="0" y="6479"/>
                  <a:pt x="116" y="6671"/>
                  <a:pt x="281" y="6762"/>
                </a:cubicBezTo>
                <a:lnTo>
                  <a:pt x="280" y="6766"/>
                </a:lnTo>
                <a:lnTo>
                  <a:pt x="3473" y="8526"/>
                </a:lnTo>
                <a:lnTo>
                  <a:pt x="280" y="10287"/>
                </a:lnTo>
                <a:lnTo>
                  <a:pt x="281" y="10290"/>
                </a:lnTo>
                <a:cubicBezTo>
                  <a:pt x="116" y="10383"/>
                  <a:pt x="0" y="10574"/>
                  <a:pt x="0" y="10800"/>
                </a:cubicBezTo>
                <a:cubicBezTo>
                  <a:pt x="0" y="11026"/>
                  <a:pt x="116" y="11218"/>
                  <a:pt x="281" y="11310"/>
                </a:cubicBezTo>
                <a:lnTo>
                  <a:pt x="280" y="11313"/>
                </a:lnTo>
                <a:lnTo>
                  <a:pt x="3473" y="13074"/>
                </a:lnTo>
                <a:lnTo>
                  <a:pt x="280" y="14834"/>
                </a:lnTo>
                <a:lnTo>
                  <a:pt x="281" y="14838"/>
                </a:lnTo>
                <a:cubicBezTo>
                  <a:pt x="116" y="14930"/>
                  <a:pt x="0" y="15121"/>
                  <a:pt x="0" y="15347"/>
                </a:cubicBezTo>
                <a:cubicBezTo>
                  <a:pt x="0" y="15574"/>
                  <a:pt x="116" y="15765"/>
                  <a:pt x="281" y="15857"/>
                </a:cubicBezTo>
                <a:lnTo>
                  <a:pt x="280" y="15860"/>
                </a:lnTo>
                <a:lnTo>
                  <a:pt x="10589" y="21544"/>
                </a:lnTo>
                <a:lnTo>
                  <a:pt x="10591" y="21541"/>
                </a:lnTo>
                <a:cubicBezTo>
                  <a:pt x="10654" y="21577"/>
                  <a:pt x="10724" y="21600"/>
                  <a:pt x="10800" y="21600"/>
                </a:cubicBezTo>
                <a:cubicBezTo>
                  <a:pt x="10876" y="21600"/>
                  <a:pt x="10946" y="21577"/>
                  <a:pt x="11009" y="21541"/>
                </a:cubicBezTo>
                <a:lnTo>
                  <a:pt x="11011" y="21544"/>
                </a:lnTo>
                <a:lnTo>
                  <a:pt x="21320" y="15860"/>
                </a:lnTo>
                <a:lnTo>
                  <a:pt x="21319" y="15857"/>
                </a:lnTo>
                <a:cubicBezTo>
                  <a:pt x="21484" y="15765"/>
                  <a:pt x="21600" y="15574"/>
                  <a:pt x="21600" y="15347"/>
                </a:cubicBezTo>
                <a:cubicBezTo>
                  <a:pt x="21600" y="15121"/>
                  <a:pt x="21484" y="14930"/>
                  <a:pt x="21319" y="14838"/>
                </a:cubicBezTo>
                <a:lnTo>
                  <a:pt x="21320" y="14834"/>
                </a:lnTo>
                <a:lnTo>
                  <a:pt x="18127" y="13074"/>
                </a:lnTo>
                <a:lnTo>
                  <a:pt x="21320" y="11313"/>
                </a:lnTo>
                <a:lnTo>
                  <a:pt x="21319" y="11310"/>
                </a:lnTo>
                <a:cubicBezTo>
                  <a:pt x="21484" y="11218"/>
                  <a:pt x="21600" y="11026"/>
                  <a:pt x="21600" y="10800"/>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1" name="Shape 2787"/>
          <p:cNvSpPr/>
          <p:nvPr/>
        </p:nvSpPr>
        <p:spPr>
          <a:xfrm>
            <a:off x="7035960" y="1692414"/>
            <a:ext cx="377598" cy="377850"/>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2" name="TextBox 51"/>
          <p:cNvSpPr txBox="1"/>
          <p:nvPr/>
        </p:nvSpPr>
        <p:spPr>
          <a:xfrm>
            <a:off x="4991018" y="3954067"/>
            <a:ext cx="1829006" cy="954107"/>
          </a:xfrm>
          <a:prstGeom prst="rect">
            <a:avLst/>
          </a:prstGeom>
          <a:noFill/>
        </p:spPr>
        <p:txBody>
          <a:bodyPr wrap="square" rtlCol="0">
            <a:spAutoFit/>
          </a:bodyPr>
          <a:lstStyle/>
          <a:p>
            <a:pPr algn="ctr"/>
            <a:r>
              <a:rPr lang="pl-PL" sz="1400" dirty="0">
                <a:ea typeface="Lato Light" charset="0"/>
                <a:cs typeface="Poppins" pitchFamily="2" charset="77"/>
              </a:rPr>
              <a:t>Rozwiń cyfrową strategię wprowadzania nowych klientów</a:t>
            </a:r>
            <a:endParaRPr lang="en-US" sz="1400" dirty="0">
              <a:ea typeface="Lato Light" charset="0"/>
              <a:cs typeface="Poppins" pitchFamily="2" charset="77"/>
            </a:endParaRPr>
          </a:p>
        </p:txBody>
      </p:sp>
      <p:sp>
        <p:nvSpPr>
          <p:cNvPr id="53" name="Rectangle 52"/>
          <p:cNvSpPr/>
          <p:nvPr/>
        </p:nvSpPr>
        <p:spPr>
          <a:xfrm>
            <a:off x="5060609" y="3592428"/>
            <a:ext cx="1617174" cy="369332"/>
          </a:xfrm>
          <a:prstGeom prst="rect">
            <a:avLst/>
          </a:prstGeom>
        </p:spPr>
        <p:txBody>
          <a:bodyPr wrap="none">
            <a:spAutoFit/>
          </a:bodyPr>
          <a:lstStyle/>
          <a:p>
            <a:pPr algn="ctr"/>
            <a:r>
              <a:rPr lang="pl-PL" b="1" dirty="0">
                <a:ea typeface="Roboto" charset="0"/>
                <a:cs typeface="Poppins" pitchFamily="2" charset="77"/>
              </a:rPr>
              <a:t>Wprowadzanie</a:t>
            </a:r>
            <a:endParaRPr lang="en-US" b="1" dirty="0">
              <a:ea typeface="Roboto" charset="0"/>
              <a:cs typeface="Poppins" pitchFamily="2" charset="77"/>
            </a:endParaRPr>
          </a:p>
        </p:txBody>
      </p:sp>
      <p:sp>
        <p:nvSpPr>
          <p:cNvPr id="54" name="TextBox 53"/>
          <p:cNvSpPr txBox="1"/>
          <p:nvPr/>
        </p:nvSpPr>
        <p:spPr>
          <a:xfrm>
            <a:off x="6310255" y="2693642"/>
            <a:ext cx="1829006" cy="1169551"/>
          </a:xfrm>
          <a:prstGeom prst="rect">
            <a:avLst/>
          </a:prstGeom>
          <a:noFill/>
        </p:spPr>
        <p:txBody>
          <a:bodyPr wrap="square" rtlCol="0">
            <a:spAutoFit/>
          </a:bodyPr>
          <a:lstStyle/>
          <a:p>
            <a:pPr algn="ctr"/>
            <a:r>
              <a:rPr lang="pl-PL" sz="1400" dirty="0">
                <a:ea typeface="Lato Light" charset="0"/>
                <a:cs typeface="Poppins" pitchFamily="2" charset="77"/>
              </a:rPr>
              <a:t>Związki nie są pod jeden rozmiar dopasowany dla wszystkich- spersonalizuje je</a:t>
            </a:r>
            <a:endParaRPr lang="en-US" sz="1400" dirty="0">
              <a:ea typeface="Lato Light" charset="0"/>
              <a:cs typeface="Poppins" pitchFamily="2" charset="77"/>
            </a:endParaRPr>
          </a:p>
        </p:txBody>
      </p:sp>
      <p:sp>
        <p:nvSpPr>
          <p:cNvPr id="55" name="Rectangle 54"/>
          <p:cNvSpPr/>
          <p:nvPr/>
        </p:nvSpPr>
        <p:spPr>
          <a:xfrm>
            <a:off x="6566217" y="2375051"/>
            <a:ext cx="1335943" cy="369332"/>
          </a:xfrm>
          <a:prstGeom prst="rect">
            <a:avLst/>
          </a:prstGeom>
        </p:spPr>
        <p:txBody>
          <a:bodyPr wrap="none">
            <a:spAutoFit/>
          </a:bodyPr>
          <a:lstStyle/>
          <a:p>
            <a:pPr algn="ctr"/>
            <a:r>
              <a:rPr lang="pl-PL" b="1" dirty="0">
                <a:ea typeface="Roboto" charset="0"/>
                <a:cs typeface="Poppins" pitchFamily="2" charset="77"/>
              </a:rPr>
              <a:t>Personalizuj</a:t>
            </a:r>
            <a:endParaRPr lang="en-US" b="1" dirty="0">
              <a:ea typeface="Roboto" charset="0"/>
              <a:cs typeface="Poppins" pitchFamily="2" charset="77"/>
            </a:endParaRPr>
          </a:p>
        </p:txBody>
      </p:sp>
      <p:sp>
        <p:nvSpPr>
          <p:cNvPr id="58" name="TextBox 57"/>
          <p:cNvSpPr txBox="1"/>
          <p:nvPr/>
        </p:nvSpPr>
        <p:spPr>
          <a:xfrm>
            <a:off x="3576095" y="2750670"/>
            <a:ext cx="1829006" cy="738664"/>
          </a:xfrm>
          <a:prstGeom prst="rect">
            <a:avLst/>
          </a:prstGeom>
          <a:noFill/>
        </p:spPr>
        <p:txBody>
          <a:bodyPr wrap="square" rtlCol="0">
            <a:spAutoFit/>
          </a:bodyPr>
          <a:lstStyle/>
          <a:p>
            <a:pPr algn="ctr"/>
            <a:r>
              <a:rPr lang="pl-PL" sz="1400" dirty="0">
                <a:ea typeface="Lato Light" charset="0"/>
                <a:cs typeface="Poppins" pitchFamily="2" charset="77"/>
              </a:rPr>
              <a:t>Musi wykorzystywać technologię cyfrową w zarządzaniu relacjami</a:t>
            </a:r>
            <a:endParaRPr lang="en-US" sz="1400" dirty="0">
              <a:ea typeface="Lato Light" charset="0"/>
              <a:cs typeface="Poppins" pitchFamily="2" charset="77"/>
            </a:endParaRPr>
          </a:p>
        </p:txBody>
      </p:sp>
      <p:sp>
        <p:nvSpPr>
          <p:cNvPr id="59" name="Rectangle 58"/>
          <p:cNvSpPr/>
          <p:nvPr/>
        </p:nvSpPr>
        <p:spPr>
          <a:xfrm>
            <a:off x="4008886" y="2375051"/>
            <a:ext cx="974499" cy="369332"/>
          </a:xfrm>
          <a:prstGeom prst="rect">
            <a:avLst/>
          </a:prstGeom>
        </p:spPr>
        <p:txBody>
          <a:bodyPr wrap="none">
            <a:spAutoFit/>
          </a:bodyPr>
          <a:lstStyle/>
          <a:p>
            <a:pPr algn="ctr"/>
            <a:r>
              <a:rPr lang="pl-PL" b="1" dirty="0">
                <a:ea typeface="Roboto" charset="0"/>
                <a:cs typeface="Poppins" pitchFamily="2" charset="77"/>
              </a:rPr>
              <a:t>Cyfrowy</a:t>
            </a:r>
            <a:endParaRPr lang="en-US" b="1" dirty="0">
              <a:ea typeface="Roboto" charset="0"/>
              <a:cs typeface="Poppins" pitchFamily="2" charset="77"/>
            </a:endParaRPr>
          </a:p>
        </p:txBody>
      </p:sp>
      <p:sp>
        <p:nvSpPr>
          <p:cNvPr id="60" name="TextBox 59"/>
          <p:cNvSpPr txBox="1"/>
          <p:nvPr/>
        </p:nvSpPr>
        <p:spPr>
          <a:xfrm>
            <a:off x="7520009" y="3983081"/>
            <a:ext cx="2079771" cy="738664"/>
          </a:xfrm>
          <a:prstGeom prst="rect">
            <a:avLst/>
          </a:prstGeom>
          <a:noFill/>
        </p:spPr>
        <p:txBody>
          <a:bodyPr wrap="square" rtlCol="0">
            <a:spAutoFit/>
          </a:bodyPr>
          <a:lstStyle/>
          <a:p>
            <a:pPr algn="ctr"/>
            <a:r>
              <a:rPr lang="pl-PL" sz="1400" dirty="0">
                <a:ea typeface="Lato Light" charset="0"/>
                <a:cs typeface="Poppins" pitchFamily="2" charset="77"/>
              </a:rPr>
              <a:t>Aby odnieść sukces, relacje muszą być oparte na współpracy</a:t>
            </a:r>
            <a:endParaRPr lang="en-US" sz="1400" dirty="0">
              <a:ea typeface="Lato Light" charset="0"/>
              <a:cs typeface="Poppins" pitchFamily="2" charset="77"/>
            </a:endParaRPr>
          </a:p>
        </p:txBody>
      </p:sp>
      <p:sp>
        <p:nvSpPr>
          <p:cNvPr id="62" name="TextBox 61"/>
          <p:cNvSpPr txBox="1"/>
          <p:nvPr/>
        </p:nvSpPr>
        <p:spPr>
          <a:xfrm>
            <a:off x="2241892" y="4228390"/>
            <a:ext cx="1829006" cy="738664"/>
          </a:xfrm>
          <a:prstGeom prst="rect">
            <a:avLst/>
          </a:prstGeom>
          <a:noFill/>
        </p:spPr>
        <p:txBody>
          <a:bodyPr wrap="square" rtlCol="0">
            <a:spAutoFit/>
          </a:bodyPr>
          <a:lstStyle/>
          <a:p>
            <a:pPr algn="ctr"/>
            <a:r>
              <a:rPr lang="pl-PL" sz="1400" dirty="0">
                <a:ea typeface="Lato Light" charset="0"/>
                <a:cs typeface="Poppins" pitchFamily="2" charset="77"/>
              </a:rPr>
              <a:t>Budowanie relacji ustanawia i utrzymuje zaufanie</a:t>
            </a:r>
            <a:endParaRPr lang="en-US" sz="1400" dirty="0">
              <a:ea typeface="Lato Light" charset="0"/>
              <a:cs typeface="Poppins" pitchFamily="2" charset="77"/>
            </a:endParaRPr>
          </a:p>
        </p:txBody>
      </p:sp>
      <p:sp>
        <p:nvSpPr>
          <p:cNvPr id="63" name="Rectangle 62"/>
          <p:cNvSpPr/>
          <p:nvPr/>
        </p:nvSpPr>
        <p:spPr>
          <a:xfrm>
            <a:off x="2649740" y="3783324"/>
            <a:ext cx="1010149" cy="369332"/>
          </a:xfrm>
          <a:prstGeom prst="rect">
            <a:avLst/>
          </a:prstGeom>
        </p:spPr>
        <p:txBody>
          <a:bodyPr wrap="none">
            <a:spAutoFit/>
          </a:bodyPr>
          <a:lstStyle/>
          <a:p>
            <a:pPr algn="ctr"/>
            <a:r>
              <a:rPr lang="pl-PL" b="1" dirty="0">
                <a:ea typeface="Roboto" charset="0"/>
                <a:cs typeface="Poppins" pitchFamily="2" charset="77"/>
              </a:rPr>
              <a:t>Zaufanie</a:t>
            </a:r>
            <a:endParaRPr lang="en-US" b="1" dirty="0">
              <a:ea typeface="Roboto" charset="0"/>
              <a:cs typeface="Poppins" pitchFamily="2" charset="77"/>
            </a:endParaRPr>
          </a:p>
        </p:txBody>
      </p:sp>
      <p:sp>
        <p:nvSpPr>
          <p:cNvPr id="33" name="object 16"/>
          <p:cNvSpPr txBox="1">
            <a:spLocks/>
          </p:cNvSpPr>
          <p:nvPr/>
        </p:nvSpPr>
        <p:spPr>
          <a:xfrm>
            <a:off x="4385404" y="249441"/>
            <a:ext cx="3779135"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800" b="1" spc="-150" dirty="0"/>
              <a:t>Podsumowanie</a:t>
            </a:r>
            <a:endParaRPr lang="en-US" sz="4800" b="1" spc="-150" dirty="0"/>
          </a:p>
        </p:txBody>
      </p:sp>
      <p:sp>
        <p:nvSpPr>
          <p:cNvPr id="34" name="Rectangle 33"/>
          <p:cNvSpPr/>
          <p:nvPr/>
        </p:nvSpPr>
        <p:spPr>
          <a:xfrm>
            <a:off x="7905549" y="3560401"/>
            <a:ext cx="1308692" cy="369332"/>
          </a:xfrm>
          <a:prstGeom prst="rect">
            <a:avLst/>
          </a:prstGeom>
        </p:spPr>
        <p:txBody>
          <a:bodyPr wrap="none">
            <a:spAutoFit/>
          </a:bodyPr>
          <a:lstStyle/>
          <a:p>
            <a:pPr algn="ctr"/>
            <a:r>
              <a:rPr lang="pl-PL" b="1" dirty="0">
                <a:ea typeface="Roboto" charset="0"/>
                <a:cs typeface="Poppins" pitchFamily="2" charset="77"/>
              </a:rPr>
              <a:t>Współpraca</a:t>
            </a:r>
            <a:endParaRPr lang="en-US" b="1" dirty="0">
              <a:ea typeface="Roboto" charset="0"/>
              <a:cs typeface="Poppins" pitchFamily="2" charset="77"/>
            </a:endParaRPr>
          </a:p>
        </p:txBody>
      </p:sp>
    </p:spTree>
    <p:extLst>
      <p:ext uri="{BB962C8B-B14F-4D97-AF65-F5344CB8AC3E}">
        <p14:creationId xmlns:p14="http://schemas.microsoft.com/office/powerpoint/2010/main" val="256227631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1317</TotalTime>
  <Words>931</Words>
  <Application>Microsoft Office PowerPoint</Application>
  <PresentationFormat>Panorámica</PresentationFormat>
  <Paragraphs>112</Paragraphs>
  <Slides>12</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12</vt:i4>
      </vt:variant>
    </vt:vector>
  </HeadingPairs>
  <TitlesOfParts>
    <vt:vector size="21" baseType="lpstr">
      <vt:lpstr>Arial</vt:lpstr>
      <vt:lpstr>Bahnschrift Light</vt:lpstr>
      <vt:lpstr>Calibri</vt:lpstr>
      <vt:lpstr>Calibri Light</vt:lpstr>
      <vt:lpstr>Oxygen</vt:lpstr>
      <vt:lpstr>Roboto</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185</cp:revision>
  <dcterms:created xsi:type="dcterms:W3CDTF">2021-06-29T11:11:56Z</dcterms:created>
  <dcterms:modified xsi:type="dcterms:W3CDTF">2023-02-06T16:19:06Z</dcterms:modified>
</cp:coreProperties>
</file>