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68" r:id="rId3"/>
    <p:sldId id="258" r:id="rId4"/>
    <p:sldId id="306" r:id="rId5"/>
    <p:sldId id="303" r:id="rId6"/>
    <p:sldId id="310" r:id="rId7"/>
    <p:sldId id="315" r:id="rId8"/>
    <p:sldId id="314" r:id="rId9"/>
    <p:sldId id="316" r:id="rId10"/>
    <p:sldId id="317" r:id="rId11"/>
    <p:sldId id="318" r:id="rId12"/>
    <p:sldId id="302" r:id="rId13"/>
    <p:sldId id="273" r:id="rId14"/>
    <p:sldId id="265" r:id="rId15"/>
    <p:sldId id="274"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eotodaymagazine.com/2022/02/6-efficient-non-digital-marketing-strategies/" TargetMode="External"/><Relationship Id="rId2" Type="http://schemas.openxmlformats.org/officeDocument/2006/relationships/hyperlink" Target="https://www.wns.co.za/insights/blogs/blogdetail/374/balancing-digital-and-non-digital-to-improve-customer-experienc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tatista.com/chart/7957/whats-important-to-the-online-shopp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pd.com/news/thought-leadership/2018/10-ways-younger-and-older-millennials-shop-differently/" TargetMode="External"/><Relationship Id="rId2" Type="http://schemas.openxmlformats.org/officeDocument/2006/relationships/hyperlink" Target="https://salesfloor.net/blog/generations-shopping-habit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lle.in/comparing-shopping-habits-of-gen-z-and-millenials/#:~:text=A%202021%20Survey%20Monkey%20report,and%20are%20less%20likely%20to"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belvg.com/blog/generation-y-vs-z-how-do-they-shop-online.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indeed.com/career-advice/career-development/marketing-strategies-attract-retain-custom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Mantener la nueva clientela online y adaptarse a las necesidades de las generaciones digitales y no digitales</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t-BR" b="1" spc="-114">
                <a:solidFill>
                  <a:srgbClr val="0CA373"/>
                </a:solidFill>
                <a:latin typeface="Tahoma" panose="020B0604030504040204" pitchFamily="34" charset="0"/>
                <a:ea typeface="Tahoma" panose="020B0604030504040204" pitchFamily="34" charset="0"/>
                <a:cs typeface="Tahoma" panose="020B0604030504040204" pitchFamily="34" charset="0"/>
              </a:rPr>
              <a:t>Por</a:t>
            </a: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a:latin typeface="+mj-lt"/>
                <a:cs typeface="Tahoma"/>
              </a:rPr>
              <a:t>SECCIÓN 3.2: Crear una estrategia online</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58835"/>
            <a:ext cx="9299104" cy="2937984"/>
          </a:xfrm>
          <a:prstGeom prst="rect">
            <a:avLst/>
          </a:prstGeom>
        </p:spPr>
        <p:txBody>
          <a:bodyPr vert="horz" wrap="square" lIns="0" tIns="13970" rIns="0" bIns="0" rtlCol="0">
            <a:spAutoFit/>
          </a:bodyPr>
          <a:lstStyle/>
          <a:p>
            <a:pPr>
              <a:defRPr/>
            </a:pPr>
            <a:r>
              <a:rPr lang="en-US" sz="2200" spc="50">
                <a:latin typeface="+mj-lt"/>
                <a:cs typeface="Tahoma"/>
              </a:rPr>
              <a:t>Crear una estrategia online (de acuerdo a la revista Forbes): </a:t>
            </a:r>
            <a:endParaRPr lang="en-US" sz="2200" spc="50" dirty="0">
              <a:latin typeface="+mj-lt"/>
              <a:cs typeface="Tahoma"/>
            </a:endParaRPr>
          </a:p>
          <a:p>
            <a:pPr marL="457200" indent="-457200">
              <a:buFont typeface="+mj-lt"/>
              <a:buAutoNum type="arabicPeriod"/>
              <a:defRPr/>
            </a:pPr>
            <a:r>
              <a:rPr lang="en-US" spc="50">
                <a:latin typeface="+mj-lt"/>
                <a:cs typeface="Tahoma"/>
              </a:rPr>
              <a:t>Explorar el panorama y analizar los resultados</a:t>
            </a:r>
            <a:endParaRPr lang="en-US" spc="50" dirty="0">
              <a:latin typeface="+mj-lt"/>
              <a:cs typeface="Tahoma"/>
            </a:endParaRPr>
          </a:p>
          <a:p>
            <a:pPr marL="457200" indent="-457200">
              <a:buFont typeface="+mj-lt"/>
              <a:buAutoNum type="arabicPeriod"/>
              <a:defRPr/>
            </a:pPr>
            <a:r>
              <a:rPr lang="en-US" spc="50">
                <a:latin typeface="+mj-lt"/>
                <a:cs typeface="Tahoma"/>
              </a:rPr>
              <a:t>Trazar la estrategia</a:t>
            </a:r>
            <a:endParaRPr lang="en-US" spc="50" dirty="0">
              <a:latin typeface="+mj-lt"/>
              <a:cs typeface="Tahoma"/>
            </a:endParaRPr>
          </a:p>
          <a:p>
            <a:pPr marL="457200" indent="-457200">
              <a:buFont typeface="+mj-lt"/>
              <a:buAutoNum type="arabicPeriod"/>
              <a:defRPr/>
            </a:pPr>
            <a:r>
              <a:rPr lang="en-US" spc="50">
                <a:latin typeface="+mj-lt"/>
                <a:cs typeface="Tahoma"/>
              </a:rPr>
              <a:t>Definir tu objetivo de audiencia</a:t>
            </a:r>
            <a:endParaRPr lang="en-US" spc="50" dirty="0">
              <a:latin typeface="+mj-lt"/>
              <a:cs typeface="Tahoma"/>
            </a:endParaRPr>
          </a:p>
          <a:p>
            <a:pPr marL="457200" indent="-457200">
              <a:buFont typeface="+mj-lt"/>
              <a:buAutoNum type="arabicPeriod"/>
              <a:defRPr/>
            </a:pPr>
            <a:r>
              <a:rPr lang="en-US" spc="50">
                <a:latin typeface="+mj-lt"/>
                <a:cs typeface="Tahoma"/>
              </a:rPr>
              <a:t>Construir tu estrategia de contenidos</a:t>
            </a:r>
            <a:endParaRPr lang="en-US" spc="50" dirty="0">
              <a:latin typeface="+mj-lt"/>
              <a:cs typeface="Tahoma"/>
            </a:endParaRPr>
          </a:p>
          <a:p>
            <a:pPr marL="457200" indent="-457200">
              <a:buFont typeface="+mj-lt"/>
              <a:buAutoNum type="arabicPeriod"/>
              <a:defRPr/>
            </a:pPr>
            <a:r>
              <a:rPr lang="en-US" spc="50">
                <a:latin typeface="+mj-lt"/>
                <a:cs typeface="Tahoma"/>
              </a:rPr>
              <a:t>Elegir tus tácticas y canales</a:t>
            </a:r>
            <a:endParaRPr lang="en-US" spc="50" dirty="0">
              <a:latin typeface="+mj-lt"/>
              <a:cs typeface="Tahoma"/>
            </a:endParaRPr>
          </a:p>
          <a:p>
            <a:pPr marL="457200" indent="-457200">
              <a:buFont typeface="+mj-lt"/>
              <a:buAutoNum type="arabicPeriod"/>
              <a:defRPr/>
            </a:pPr>
            <a:r>
              <a:rPr lang="es-ES" spc="50">
                <a:latin typeface="+mj-lt"/>
                <a:cs typeface="Tahoma"/>
              </a:rPr>
              <a:t>Establecer indicadores clave de rendimiento y puntos de referencia</a:t>
            </a:r>
          </a:p>
          <a:p>
            <a:pPr marL="457200" indent="-457200">
              <a:buFont typeface="+mj-lt"/>
              <a:buAutoNum type="arabicPeriod"/>
              <a:defRPr/>
            </a:pPr>
            <a:r>
              <a:rPr lang="es-ES" spc="50">
                <a:latin typeface="+mj-lt"/>
                <a:cs typeface="Tahoma"/>
              </a:rPr>
              <a:t>Ejecutar con las mejores prácticas</a:t>
            </a:r>
          </a:p>
          <a:p>
            <a:pPr marL="457200" indent="-457200">
              <a:buFont typeface="+mj-lt"/>
              <a:buAutoNum type="arabicPeriod"/>
              <a:defRPr/>
            </a:pPr>
            <a:r>
              <a:rPr lang="en-US" spc="50">
                <a:latin typeface="+mj-lt"/>
                <a:cs typeface="Tahoma"/>
              </a:rPr>
              <a:t>Analizar y ajustar</a:t>
            </a:r>
            <a:endParaRPr lang="en-US" spc="50" dirty="0">
              <a:latin typeface="+mj-lt"/>
              <a:cs typeface="Tahoma"/>
            </a:endParaRPr>
          </a:p>
          <a:p>
            <a:pPr>
              <a:defRPr/>
            </a:pPr>
            <a:endParaRPr lang="en-US" altLang="es-ES" sz="2400" dirty="0">
              <a:latin typeface="+mj-lt"/>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556588" y="5381068"/>
            <a:ext cx="11374999" cy="568104"/>
          </a:xfrm>
          <a:prstGeom prst="rect">
            <a:avLst/>
          </a:prstGeom>
        </p:spPr>
        <p:txBody>
          <a:bodyPr vert="horz" wrap="square" lIns="0" tIns="13970" rIns="0" bIns="0" rtlCol="0">
            <a:spAutoFit/>
          </a:bodyPr>
          <a:lstStyle/>
          <a:p>
            <a:pPr algn="r">
              <a:defRPr/>
            </a:pPr>
            <a:r>
              <a:rPr lang="en-US" spc="50" dirty="0">
                <a:latin typeface="+mj-lt"/>
                <a:cs typeface="Tahoma"/>
                <a:hlinkClick r:id=""/>
              </a:rPr>
              <a:t>https://www.forbes.com/sites/forbescoachescouncil/2021/02/25/how-to-create-a-digital-marketing-strategy-eight-steps-to-laser-focus-your-plan/</a:t>
            </a:r>
            <a:r>
              <a:rPr lang="en-US" spc="50" dirty="0">
                <a:latin typeface="+mj-lt"/>
                <a:cs typeface="Tahoma"/>
              </a:rPr>
              <a:t> </a:t>
            </a:r>
            <a:endParaRPr lang="en-US" altLang="es-ES" dirty="0">
              <a:latin typeface="+mj-lt"/>
              <a:cs typeface="Calibri" panose="020F0502020204030204" pitchFamily="34" charset="0"/>
            </a:endParaRPr>
          </a:p>
        </p:txBody>
      </p:sp>
      <p:sp>
        <p:nvSpPr>
          <p:cNvPr id="8" name="object 2">
            <a:extLst>
              <a:ext uri="{FF2B5EF4-FFF2-40B4-BE49-F238E27FC236}">
                <a16:creationId xmlns:a16="http://schemas.microsoft.com/office/drawing/2014/main" id="{E34E4B9D-5B2C-2D48-C9CA-A614A1A80604}"/>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3: </a:t>
            </a:r>
            <a:r>
              <a:rPr lang="en-US" sz="3600" kern="0" spc="-150">
                <a:solidFill>
                  <a:schemeClr val="tx1"/>
                </a:solidFill>
                <a:latin typeface="+mj-lt"/>
                <a:ea typeface="Tahoma" panose="020B0604030504040204" pitchFamily="34" charset="0"/>
                <a:cs typeface="Tahoma" panose="020B0604030504040204" pitchFamily="34" charset="0"/>
              </a:rPr>
              <a:t>Atraer nuevos clientes a través de los medios digitales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723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n-US" sz="2200" spc="50">
                <a:latin typeface="+mj-lt"/>
                <a:cs typeface="Tahoma"/>
              </a:rPr>
              <a:t>SECCIÓN 3.2: Crear una estrategia online</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1200329"/>
          </a:xfrm>
          <a:prstGeom prst="rect">
            <a:avLst/>
          </a:prstGeom>
        </p:spPr>
        <p:txBody>
          <a:bodyPr wrap="square">
            <a:spAutoFit/>
          </a:bodyPr>
          <a:lstStyle/>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object 3">
            <a:extLst>
              <a:ext uri="{FF2B5EF4-FFF2-40B4-BE49-F238E27FC236}">
                <a16:creationId xmlns:a16="http://schemas.microsoft.com/office/drawing/2014/main" id="{FBCC9E6C-DB19-4936-87CE-3544CB66C3D3}"/>
              </a:ext>
            </a:extLst>
          </p:cNvPr>
          <p:cNvSpPr txBox="1"/>
          <p:nvPr/>
        </p:nvSpPr>
        <p:spPr>
          <a:xfrm>
            <a:off x="377556" y="2405287"/>
            <a:ext cx="11198926" cy="3430426"/>
          </a:xfrm>
          <a:prstGeom prst="rect">
            <a:avLst/>
          </a:prstGeom>
        </p:spPr>
        <p:txBody>
          <a:bodyPr vert="horz" wrap="square" lIns="0" tIns="13970" rIns="0" bIns="0" rtlCol="0">
            <a:spAutoFit/>
          </a:bodyPr>
          <a:lstStyle/>
          <a:p>
            <a:pPr>
              <a:defRPr/>
            </a:pPr>
            <a:r>
              <a:rPr lang="es-ES" spc="50">
                <a:latin typeface="+mj-lt"/>
                <a:cs typeface="Tahoma"/>
              </a:rPr>
              <a:t>El online es una estrategia digital TOTAL, no sólo las redes sociales; implica todos los componentes del contacto digital. </a:t>
            </a:r>
          </a:p>
          <a:p>
            <a:pPr>
              <a:defRPr/>
            </a:pPr>
            <a:endParaRPr lang="es-ES" spc="50">
              <a:latin typeface="+mj-lt"/>
              <a:cs typeface="Tahoma"/>
            </a:endParaRPr>
          </a:p>
          <a:p>
            <a:pPr>
              <a:defRPr/>
            </a:pPr>
            <a:r>
              <a:rPr lang="es-ES" spc="50">
                <a:latin typeface="+mj-lt"/>
                <a:cs typeface="Tahoma"/>
              </a:rPr>
              <a:t>Las redes sociales son un componente clave y las empresas deben entender cómo un formato concreto influye en las perspectivas del producto/servicio.</a:t>
            </a:r>
          </a:p>
          <a:p>
            <a:pPr>
              <a:defRPr/>
            </a:pPr>
            <a:endParaRPr lang="es-ES" spc="50">
              <a:latin typeface="+mj-lt"/>
              <a:cs typeface="Tahoma"/>
            </a:endParaRPr>
          </a:p>
          <a:p>
            <a:pPr>
              <a:defRPr/>
            </a:pPr>
            <a:r>
              <a:rPr lang="es-ES" spc="50">
                <a:latin typeface="+mj-lt"/>
                <a:cs typeface="Tahoma"/>
              </a:rPr>
              <a:t>Hay que tener en cuenta los medios sociales de múltiples canales y la conexión entre ellos</a:t>
            </a:r>
            <a:r>
              <a:rPr lang="en-US" spc="50">
                <a:latin typeface="+mj-lt"/>
                <a:cs typeface="Tahoma"/>
              </a:rPr>
              <a:t>:</a:t>
            </a:r>
            <a:endParaRPr lang="en-US" spc="50" dirty="0">
              <a:latin typeface="+mj-lt"/>
              <a:cs typeface="Tahoma"/>
            </a:endParaRPr>
          </a:p>
          <a:p>
            <a:pPr marL="285750" indent="-285750">
              <a:buFontTx/>
              <a:buChar char="-"/>
              <a:defRPr/>
            </a:pPr>
            <a:r>
              <a:rPr lang="en-US" b="1" spc="50">
                <a:latin typeface="+mj-lt"/>
                <a:cs typeface="Tahoma"/>
              </a:rPr>
              <a:t>Redes sociales “tradicionales”</a:t>
            </a:r>
            <a:r>
              <a:rPr lang="en-US" spc="50">
                <a:latin typeface="+mj-lt"/>
                <a:cs typeface="Tahoma"/>
              </a:rPr>
              <a:t>: </a:t>
            </a:r>
            <a:r>
              <a:rPr lang="en-US" spc="50" dirty="0">
                <a:latin typeface="+mj-lt"/>
                <a:cs typeface="Tahoma"/>
              </a:rPr>
              <a:t>Facebook; Twitter; Instagram; Snapchat; LinkedIn; </a:t>
            </a:r>
            <a:r>
              <a:rPr lang="en-US" spc="50" dirty="0" err="1">
                <a:latin typeface="+mj-lt"/>
                <a:cs typeface="Tahoma"/>
              </a:rPr>
              <a:t>TikTok</a:t>
            </a:r>
            <a:r>
              <a:rPr lang="en-US" spc="50" dirty="0">
                <a:latin typeface="+mj-lt"/>
                <a:cs typeface="Tahoma"/>
              </a:rPr>
              <a:t>; Pinterest</a:t>
            </a:r>
            <a:r>
              <a:rPr lang="en-US" spc="50">
                <a:latin typeface="+mj-lt"/>
                <a:cs typeface="Tahoma"/>
              </a:rPr>
              <a:t>; Triller.</a:t>
            </a:r>
            <a:endParaRPr lang="en-US" spc="50" dirty="0">
              <a:latin typeface="+mj-lt"/>
              <a:cs typeface="Tahoma"/>
            </a:endParaRPr>
          </a:p>
          <a:p>
            <a:pPr marL="285750" indent="-285750">
              <a:buFontTx/>
              <a:buChar char="-"/>
              <a:defRPr/>
            </a:pPr>
            <a:r>
              <a:rPr lang="en-US" b="1" spc="50">
                <a:latin typeface="+mj-lt"/>
                <a:cs typeface="Tahoma"/>
              </a:rPr>
              <a:t>También se consideran redes sociales</a:t>
            </a:r>
            <a:r>
              <a:rPr lang="en-US" spc="50">
                <a:latin typeface="+mj-lt"/>
                <a:cs typeface="Tahoma"/>
              </a:rPr>
              <a:t>: </a:t>
            </a:r>
            <a:r>
              <a:rPr lang="en-US" spc="50" dirty="0">
                <a:latin typeface="+mj-lt"/>
                <a:cs typeface="Tahoma"/>
              </a:rPr>
              <a:t>WhatsApp; Viber; Discord; Telegram; Skype; WeChat</a:t>
            </a:r>
            <a:r>
              <a:rPr lang="en-US" spc="50">
                <a:latin typeface="+mj-lt"/>
                <a:cs typeface="Tahoma"/>
              </a:rPr>
              <a:t>; Messenger.</a:t>
            </a:r>
            <a:endParaRPr lang="en-US" spc="50" dirty="0">
              <a:latin typeface="+mj-lt"/>
              <a:cs typeface="Tahoma"/>
            </a:endParaRPr>
          </a:p>
          <a:p>
            <a:pPr marL="285750" indent="-285750">
              <a:buFontTx/>
              <a:buChar char="-"/>
              <a:defRPr/>
            </a:pPr>
            <a:endParaRPr lang="en-US" spc="50" dirty="0">
              <a:latin typeface="+mj-lt"/>
              <a:cs typeface="Tahoma"/>
            </a:endParaRPr>
          </a:p>
          <a:p>
            <a:pPr>
              <a:defRPr/>
            </a:pPr>
            <a:r>
              <a:rPr lang="es-ES" spc="50">
                <a:latin typeface="+mj-lt"/>
                <a:cs typeface="Tahoma"/>
              </a:rPr>
              <a:t>Debes estar al día de las últimas tendencias y de lo que es de la “vieja escuela“.</a:t>
            </a:r>
            <a:endParaRPr lang="en-US" spc="50" dirty="0">
              <a:latin typeface="+mj-lt"/>
              <a:cs typeface="Tahoma"/>
            </a:endParaRPr>
          </a:p>
          <a:p>
            <a:pPr>
              <a:defRPr/>
            </a:pPr>
            <a:endParaRPr lang="en-US" altLang="es-ES" sz="2400" dirty="0">
              <a:latin typeface="+mj-lt"/>
              <a:cs typeface="Calibri" panose="020F0502020204030204" pitchFamily="34" charset="0"/>
            </a:endParaRPr>
          </a:p>
        </p:txBody>
      </p:sp>
      <p:sp>
        <p:nvSpPr>
          <p:cNvPr id="7" name="object 2">
            <a:extLst>
              <a:ext uri="{FF2B5EF4-FFF2-40B4-BE49-F238E27FC236}">
                <a16:creationId xmlns:a16="http://schemas.microsoft.com/office/drawing/2014/main" id="{AED8EC35-1003-C78C-9DFF-ABF2106F4402}"/>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3: </a:t>
            </a:r>
            <a:r>
              <a:rPr lang="en-US" sz="3600" kern="0" spc="-150">
                <a:solidFill>
                  <a:schemeClr val="tx1"/>
                </a:solidFill>
                <a:latin typeface="+mj-lt"/>
                <a:ea typeface="Tahoma" panose="020B0604030504040204" pitchFamily="34" charset="0"/>
                <a:cs typeface="Tahoma" panose="020B0604030504040204" pitchFamily="34" charset="0"/>
              </a:rPr>
              <a:t>Atraer nuevos clientes a través de los medios digitales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9002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7282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4: </a:t>
            </a:r>
            <a:r>
              <a:rPr lang="en-US" sz="4400" kern="0" spc="-150">
                <a:solidFill>
                  <a:schemeClr val="tx1"/>
                </a:solidFill>
                <a:latin typeface="+mj-lt"/>
                <a:ea typeface="Tahoma" panose="020B0604030504040204" pitchFamily="34" charset="0"/>
                <a:cs typeface="Tahoma" panose="020B0604030504040204" pitchFamily="34" charset="0"/>
              </a:rPr>
              <a:t>Facilitar las cosas a los clientes no digitales</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21668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4.1: No olvides a los que requieren un contacto no digital</a:t>
            </a:r>
            <a:endParaRPr lang="en-U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520936" cy="2308324"/>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Sí, los no digitales están probablemente conectados digitalmente PERO prefieren un contacto más personal.</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No descartes los medios de comunicación tradicionales para llegar tanto a la clientela no digital como a la digital.</a:t>
            </a:r>
          </a:p>
          <a:p>
            <a:pPr marL="285750" indent="-285750">
              <a:buFontTx/>
              <a:buChar char="-"/>
              <a:defRPr/>
            </a:pPr>
            <a:r>
              <a:rPr lang="en-US" altLang="es-ES">
                <a:latin typeface="Calibri" panose="020F0502020204030204" pitchFamily="34" charset="0"/>
                <a:cs typeface="Calibri" panose="020F0502020204030204" pitchFamily="34" charset="0"/>
              </a:rPr>
              <a:t>Intenta que "poco a poco" pasen a formar parte de tu estrategia digital (incentívalo).</a:t>
            </a:r>
          </a:p>
          <a:p>
            <a:pPr marL="285750" indent="-285750">
              <a:buFontTx/>
              <a:buChar char="-"/>
              <a:defRPr/>
            </a:pPr>
            <a:r>
              <a:rPr lang="es-ES" altLang="es-ES">
                <a:latin typeface="Calibri" panose="020F0502020204030204" pitchFamily="34" charset="0"/>
                <a:cs typeface="Calibri" panose="020F0502020204030204" pitchFamily="34" charset="0"/>
              </a:rPr>
              <a:t>Observa de cerca cómo tratan los competidores a la clientela no digital (puede ser una apertura total si la ignoran).</a:t>
            </a:r>
          </a:p>
          <a:p>
            <a:pPr marL="285750" indent="-285750">
              <a:buFontTx/>
              <a:buChar char="-"/>
              <a:defRPr/>
            </a:pPr>
            <a:r>
              <a:rPr lang="es-ES" altLang="es-ES">
                <a:latin typeface="Calibri" panose="020F0502020204030204" pitchFamily="34" charset="0"/>
                <a:cs typeface="Calibri" panose="020F0502020204030204" pitchFamily="34" charset="0"/>
              </a:rPr>
              <a:t>Aplica una estrategia de marketing híbrida que cubra "lo mejor de ambos mundos”.</a:t>
            </a:r>
            <a:endParaRPr lang="en-US"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216823" y="5178156"/>
            <a:ext cx="10269068" cy="923330"/>
          </a:xfrm>
          <a:prstGeom prst="rect">
            <a:avLst/>
          </a:prstGeom>
        </p:spPr>
        <p:txBody>
          <a:bodyPr wrap="square">
            <a:spAutoFit/>
          </a:bodyPr>
          <a:lstStyle/>
          <a:p>
            <a:pPr algn="r">
              <a:defRPr/>
            </a:pPr>
            <a:r>
              <a:rPr lang="en-US" altLang="es-ES" dirty="0">
                <a:latin typeface="Calibri" panose="020F0502020204030204" pitchFamily="34" charset="0"/>
                <a:cs typeface="Calibri" panose="020F0502020204030204" pitchFamily="34" charset="0"/>
                <a:hlinkClick r:id="rId2"/>
              </a:rPr>
              <a:t>https://www.wns.co.za/insights/blogs/blogdetail/374/balancing-digital-and-non-digital-to-improve-customer-experience-</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3"/>
              </a:rPr>
              <a:t>https://www.ceotodaymagazine.com/2022/02/6-efficient-non-digital-marketing-strategies/</a:t>
            </a:r>
            <a:r>
              <a:rPr lang="en-US"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82309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1127" y="3977181"/>
            <a:ext cx="1829006" cy="915572"/>
          </a:xfrm>
          <a:prstGeom prst="rect">
            <a:avLst/>
          </a:prstGeom>
          <a:noFill/>
        </p:spPr>
        <p:txBody>
          <a:bodyPr wrap="square" rtlCol="0">
            <a:spAutoFit/>
          </a:bodyPr>
          <a:lstStyle/>
          <a:p>
            <a:pPr algn="ctr">
              <a:lnSpc>
                <a:spcPts val="2220"/>
              </a:lnSpc>
            </a:pPr>
            <a:r>
              <a:rPr lang="en-US" sz="1400">
                <a:ea typeface="Lato Light" charset="0"/>
                <a:cs typeface="Poppins" pitchFamily="2" charset="77"/>
              </a:rPr>
              <a:t>Foco en la sostenibilidad; buscan a las PYMES </a:t>
            </a:r>
            <a:endParaRPr lang="en-US" sz="1400" dirty="0">
              <a:ea typeface="Lato Light" charset="0"/>
              <a:cs typeface="Poppins" pitchFamily="2" charset="77"/>
            </a:endParaRPr>
          </a:p>
        </p:txBody>
      </p:sp>
      <p:sp>
        <p:nvSpPr>
          <p:cNvPr id="53" name="Rectangle 52"/>
          <p:cNvSpPr/>
          <p:nvPr/>
        </p:nvSpPr>
        <p:spPr>
          <a:xfrm>
            <a:off x="5150571" y="3647158"/>
            <a:ext cx="1439561" cy="369332"/>
          </a:xfrm>
          <a:prstGeom prst="rect">
            <a:avLst/>
          </a:prstGeom>
        </p:spPr>
        <p:txBody>
          <a:bodyPr wrap="none">
            <a:spAutoFit/>
          </a:bodyPr>
          <a:lstStyle/>
          <a:p>
            <a:pPr algn="ctr"/>
            <a:r>
              <a:rPr lang="en-US" b="1">
                <a:ea typeface="Roboto" charset="0"/>
                <a:cs typeface="Poppins" pitchFamily="2" charset="77"/>
              </a:rPr>
              <a:t>Generación </a:t>
            </a:r>
            <a:r>
              <a:rPr lang="en-US" b="1" dirty="0">
                <a:ea typeface="Roboto" charset="0"/>
                <a:cs typeface="Poppins" pitchFamily="2" charset="77"/>
              </a:rPr>
              <a:t>Z</a:t>
            </a:r>
          </a:p>
        </p:txBody>
      </p:sp>
      <p:sp>
        <p:nvSpPr>
          <p:cNvPr id="54" name="TextBox 53"/>
          <p:cNvSpPr txBox="1"/>
          <p:nvPr/>
        </p:nvSpPr>
        <p:spPr>
          <a:xfrm>
            <a:off x="6310255" y="2693642"/>
            <a:ext cx="1829006" cy="915572"/>
          </a:xfrm>
          <a:prstGeom prst="rect">
            <a:avLst/>
          </a:prstGeom>
          <a:noFill/>
        </p:spPr>
        <p:txBody>
          <a:bodyPr wrap="square" rtlCol="0">
            <a:spAutoFit/>
          </a:bodyPr>
          <a:lstStyle/>
          <a:p>
            <a:pPr algn="ctr">
              <a:lnSpc>
                <a:spcPts val="2220"/>
              </a:lnSpc>
            </a:pPr>
            <a:r>
              <a:rPr lang="en-US" sz="1400">
                <a:ea typeface="Lato Light" charset="0"/>
                <a:cs typeface="Poppins" pitchFamily="2" charset="77"/>
              </a:rPr>
              <a:t>Desarrollar una estrategia online específica</a:t>
            </a:r>
            <a:endParaRPr lang="en-US" sz="1400" dirty="0">
              <a:ea typeface="Lato Light" charset="0"/>
              <a:cs typeface="Poppins" pitchFamily="2" charset="77"/>
            </a:endParaRPr>
          </a:p>
        </p:txBody>
      </p:sp>
      <p:sp>
        <p:nvSpPr>
          <p:cNvPr id="55" name="Rectangle 54"/>
          <p:cNvSpPr/>
          <p:nvPr/>
        </p:nvSpPr>
        <p:spPr>
          <a:xfrm>
            <a:off x="6671243" y="2375051"/>
            <a:ext cx="1125886" cy="369332"/>
          </a:xfrm>
          <a:prstGeom prst="rect">
            <a:avLst/>
          </a:prstGeom>
        </p:spPr>
        <p:txBody>
          <a:bodyPr wrap="none">
            <a:spAutoFit/>
          </a:bodyPr>
          <a:lstStyle/>
          <a:p>
            <a:pPr algn="ctr"/>
            <a:r>
              <a:rPr lang="en-US" b="1">
                <a:ea typeface="Roboto" charset="0"/>
                <a:cs typeface="Poppins" pitchFamily="2" charset="77"/>
              </a:rPr>
              <a:t>Estrategia</a:t>
            </a:r>
            <a:endParaRPr lang="en-US" b="1" dirty="0">
              <a:ea typeface="Roboto" charset="0"/>
              <a:cs typeface="Poppins" pitchFamily="2" charset="77"/>
            </a:endParaRPr>
          </a:p>
        </p:txBody>
      </p:sp>
      <p:sp>
        <p:nvSpPr>
          <p:cNvPr id="58" name="TextBox 57"/>
          <p:cNvSpPr txBox="1"/>
          <p:nvPr/>
        </p:nvSpPr>
        <p:spPr>
          <a:xfrm>
            <a:off x="3587165" y="2723074"/>
            <a:ext cx="1829006" cy="938719"/>
          </a:xfrm>
          <a:prstGeom prst="rect">
            <a:avLst/>
          </a:prstGeom>
          <a:noFill/>
        </p:spPr>
        <p:txBody>
          <a:bodyPr wrap="square" rtlCol="0">
            <a:spAutoFit/>
          </a:bodyPr>
          <a:lstStyle/>
          <a:p>
            <a:pPr algn="ctr">
              <a:lnSpc>
                <a:spcPts val="2220"/>
              </a:lnSpc>
            </a:pPr>
            <a:r>
              <a:rPr lang="en-US" sz="1400">
                <a:ea typeface="Lato Light" charset="0"/>
                <a:cs typeface="Poppins" pitchFamily="2" charset="77"/>
              </a:rPr>
              <a:t>eWOM; </a:t>
            </a:r>
            <a:r>
              <a:rPr lang="es-ES" sz="1400">
                <a:ea typeface="Lato Light" charset="0"/>
                <a:cs typeface="Poppins" pitchFamily="2" charset="77"/>
              </a:rPr>
              <a:t>buscan productos y servicios especializados</a:t>
            </a:r>
            <a:endParaRPr lang="en-US" sz="1400" dirty="0">
              <a:ea typeface="Lato Light" charset="0"/>
              <a:cs typeface="Poppins" pitchFamily="2" charset="77"/>
            </a:endParaRPr>
          </a:p>
        </p:txBody>
      </p:sp>
      <p:sp>
        <p:nvSpPr>
          <p:cNvPr id="59" name="Rectangle 58"/>
          <p:cNvSpPr/>
          <p:nvPr/>
        </p:nvSpPr>
        <p:spPr>
          <a:xfrm>
            <a:off x="3771549" y="2375051"/>
            <a:ext cx="1449179" cy="369332"/>
          </a:xfrm>
          <a:prstGeom prst="rect">
            <a:avLst/>
          </a:prstGeom>
        </p:spPr>
        <p:txBody>
          <a:bodyPr wrap="none">
            <a:spAutoFit/>
          </a:bodyPr>
          <a:lstStyle/>
          <a:p>
            <a:pPr algn="ctr"/>
            <a:r>
              <a:rPr lang="en-US" b="1">
                <a:ea typeface="Roboto" charset="0"/>
                <a:cs typeface="Poppins" pitchFamily="2" charset="77"/>
              </a:rPr>
              <a:t>Generación </a:t>
            </a:r>
            <a:r>
              <a:rPr lang="en-US" b="1" dirty="0">
                <a:ea typeface="Roboto" charset="0"/>
                <a:cs typeface="Poppins" pitchFamily="2" charset="77"/>
              </a:rPr>
              <a:t>Y</a:t>
            </a:r>
          </a:p>
        </p:txBody>
      </p:sp>
      <p:sp>
        <p:nvSpPr>
          <p:cNvPr id="60" name="TextBox 59"/>
          <p:cNvSpPr txBox="1"/>
          <p:nvPr/>
        </p:nvSpPr>
        <p:spPr>
          <a:xfrm>
            <a:off x="7539279" y="4196093"/>
            <a:ext cx="2079771" cy="523220"/>
          </a:xfrm>
          <a:prstGeom prst="rect">
            <a:avLst/>
          </a:prstGeom>
          <a:noFill/>
        </p:spPr>
        <p:txBody>
          <a:bodyPr wrap="square" rtlCol="0">
            <a:spAutoFit/>
          </a:bodyPr>
          <a:lstStyle/>
          <a:p>
            <a:pPr algn="ctr"/>
            <a:r>
              <a:rPr lang="en-US" sz="1400">
                <a:ea typeface="Lato Light" charset="0"/>
                <a:cs typeface="Poppins" pitchFamily="2" charset="77"/>
              </a:rPr>
              <a:t>No olvidar este tipo de clientes</a:t>
            </a:r>
            <a:endParaRPr lang="en-US" sz="1400" dirty="0">
              <a:ea typeface="Lato Light" charset="0"/>
              <a:cs typeface="Poppins" pitchFamily="2" charset="77"/>
            </a:endParaRPr>
          </a:p>
        </p:txBody>
      </p:sp>
      <p:sp>
        <p:nvSpPr>
          <p:cNvPr id="62" name="TextBox 61"/>
          <p:cNvSpPr txBox="1"/>
          <p:nvPr/>
        </p:nvSpPr>
        <p:spPr>
          <a:xfrm>
            <a:off x="2231939" y="3999917"/>
            <a:ext cx="1829006" cy="915572"/>
          </a:xfrm>
          <a:prstGeom prst="rect">
            <a:avLst/>
          </a:prstGeom>
          <a:noFill/>
        </p:spPr>
        <p:txBody>
          <a:bodyPr wrap="square" rtlCol="0">
            <a:spAutoFit/>
          </a:bodyPr>
          <a:lstStyle/>
          <a:p>
            <a:pPr algn="ctr">
              <a:lnSpc>
                <a:spcPts val="2220"/>
              </a:lnSpc>
            </a:pPr>
            <a:r>
              <a:rPr lang="en-US" sz="1400">
                <a:ea typeface="Lato Light" charset="0"/>
                <a:cs typeface="Poppins" pitchFamily="2" charset="77"/>
              </a:rPr>
              <a:t>De cuatro a cinco generaciones de clientes</a:t>
            </a:r>
            <a:endParaRPr lang="en-US" sz="1400" dirty="0">
              <a:ea typeface="Lato Light" charset="0"/>
              <a:cs typeface="Poppins" pitchFamily="2" charset="77"/>
            </a:endParaRPr>
          </a:p>
        </p:txBody>
      </p:sp>
      <p:sp>
        <p:nvSpPr>
          <p:cNvPr id="63" name="Rectangle 62"/>
          <p:cNvSpPr/>
          <p:nvPr/>
        </p:nvSpPr>
        <p:spPr>
          <a:xfrm>
            <a:off x="2420116" y="3673645"/>
            <a:ext cx="1482842" cy="369332"/>
          </a:xfrm>
          <a:prstGeom prst="rect">
            <a:avLst/>
          </a:prstGeom>
        </p:spPr>
        <p:txBody>
          <a:bodyPr wrap="none">
            <a:spAutoFit/>
          </a:bodyPr>
          <a:lstStyle/>
          <a:p>
            <a:pPr algn="ctr"/>
            <a:r>
              <a:rPr lang="en-US" b="1">
                <a:ea typeface="Roboto" charset="0"/>
                <a:cs typeface="Poppins" pitchFamily="2" charset="77"/>
              </a:rPr>
              <a:t>Generaciones</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US" sz="4800" b="1" spc="-150"/>
              <a:t>Resumen</a:t>
            </a:r>
            <a:endParaRPr lang="en-US" sz="4800" b="1" spc="-150" dirty="0"/>
          </a:p>
        </p:txBody>
      </p:sp>
      <p:sp>
        <p:nvSpPr>
          <p:cNvPr id="34" name="Rectangle 33"/>
          <p:cNvSpPr/>
          <p:nvPr/>
        </p:nvSpPr>
        <p:spPr>
          <a:xfrm>
            <a:off x="8026288" y="3800469"/>
            <a:ext cx="1105752" cy="369332"/>
          </a:xfrm>
          <a:prstGeom prst="rect">
            <a:avLst/>
          </a:prstGeom>
        </p:spPr>
        <p:txBody>
          <a:bodyPr wrap="none">
            <a:spAutoFit/>
          </a:bodyPr>
          <a:lstStyle/>
          <a:p>
            <a:pPr algn="ctr"/>
            <a:r>
              <a:rPr lang="en-US" b="1">
                <a:ea typeface="Roboto" charset="0"/>
                <a:cs typeface="Poppins" pitchFamily="2" charset="77"/>
              </a:rPr>
              <a:t>No digital</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GB" sz="4800" b="1" spc="-150"/>
              <a:t>Análisis DAFO</a:t>
            </a:r>
            <a:endParaRPr lang="en-GB" sz="4800" b="1" spc="-150" dirty="0"/>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a:ln>
                  <a:noFill/>
                </a:ln>
                <a:effectLst/>
                <a:uLnTx/>
                <a:uFillTx/>
                <a:latin typeface="+mj-lt"/>
                <a:ea typeface="+mn-ea"/>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Debilidades:</a:t>
            </a:r>
            <a:endParaRPr lang="en-GB" dirty="0"/>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Amenazas: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Fortalezas:</a:t>
            </a:r>
          </a:p>
          <a:p>
            <a:r>
              <a:rPr lang="en-GB"/>
              <a:t>-</a:t>
            </a:r>
          </a:p>
          <a:p>
            <a:r>
              <a:rPr lang="en-GB"/>
              <a:t>-</a:t>
            </a:r>
            <a:endParaRPr lang="en-GB" dirty="0"/>
          </a:p>
        </p:txBody>
      </p:sp>
      <p:sp>
        <p:nvSpPr>
          <p:cNvPr id="28" name="CuadroTexto 27"/>
          <p:cNvSpPr txBox="1"/>
          <p:nvPr/>
        </p:nvSpPr>
        <p:spPr>
          <a:xfrm>
            <a:off x="9206170" y="3403610"/>
            <a:ext cx="1935306" cy="923330"/>
          </a:xfrm>
          <a:prstGeom prst="rect">
            <a:avLst/>
          </a:prstGeom>
          <a:noFill/>
        </p:spPr>
        <p:txBody>
          <a:bodyPr wrap="square" rtlCol="0">
            <a:spAutoFit/>
          </a:bodyPr>
          <a:lstStyle/>
          <a:p>
            <a:r>
              <a:rPr lang="en-GB"/>
              <a:t>Oportunidades: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27367" y="227194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194832" y="28516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369332"/>
          </a:xfrm>
          <a:prstGeom prst="rect">
            <a:avLst/>
          </a:prstGeom>
          <a:noFill/>
        </p:spPr>
        <p:txBody>
          <a:bodyPr wrap="square" rtlCol="0">
            <a:spAutoFit/>
          </a:bodyPr>
          <a:lstStyle/>
          <a:p>
            <a:r>
              <a:rPr lang="en-US"/>
              <a:t>Conclusión </a:t>
            </a:r>
            <a:r>
              <a:rPr lang="en-US" dirty="0"/>
              <a:t>1</a:t>
            </a:r>
            <a:r>
              <a:rPr lang="en-US"/>
              <a:t>: </a:t>
            </a:r>
            <a:r>
              <a:rPr lang="es-ES"/>
              <a:t>Hay varias generaciones de posibles clientes que buscan comprar.</a:t>
            </a:r>
            <a:endParaRPr lang="en-US" dirty="0"/>
          </a:p>
        </p:txBody>
      </p:sp>
      <p:sp>
        <p:nvSpPr>
          <p:cNvPr id="12" name="CuadroTexto 11"/>
          <p:cNvSpPr txBox="1"/>
          <p:nvPr/>
        </p:nvSpPr>
        <p:spPr>
          <a:xfrm>
            <a:off x="1615181" y="2790043"/>
            <a:ext cx="8420917" cy="923330"/>
          </a:xfrm>
          <a:prstGeom prst="rect">
            <a:avLst/>
          </a:prstGeom>
          <a:noFill/>
        </p:spPr>
        <p:txBody>
          <a:bodyPr wrap="square" rtlCol="0">
            <a:spAutoFit/>
          </a:bodyPr>
          <a:lstStyle/>
          <a:p>
            <a:r>
              <a:rPr lang="en-US"/>
              <a:t>Conclusión </a:t>
            </a:r>
            <a:r>
              <a:rPr lang="en-US" dirty="0"/>
              <a:t>2</a:t>
            </a:r>
            <a:r>
              <a:rPr lang="en-US"/>
              <a:t>: </a:t>
            </a:r>
            <a:r>
              <a:rPr lang="es-ES"/>
              <a:t>La Generación Y (Millennials) se centra en el boca a boca electrónico (eWOM) y en la búsqueda de productos y servicios especializados.</a:t>
            </a:r>
            <a:endParaRPr lang="en-US" dirty="0"/>
          </a:p>
          <a:p>
            <a:endParaRPr lang="en-US" dirty="0"/>
          </a:p>
        </p:txBody>
      </p:sp>
      <p:sp>
        <p:nvSpPr>
          <p:cNvPr id="13" name="CuadroTexto 12"/>
          <p:cNvSpPr txBox="1"/>
          <p:nvPr/>
        </p:nvSpPr>
        <p:spPr>
          <a:xfrm>
            <a:off x="1605564" y="3582840"/>
            <a:ext cx="9646015" cy="646331"/>
          </a:xfrm>
          <a:prstGeom prst="rect">
            <a:avLst/>
          </a:prstGeom>
          <a:noFill/>
        </p:spPr>
        <p:txBody>
          <a:bodyPr wrap="square" rtlCol="0">
            <a:spAutoFit/>
          </a:bodyPr>
          <a:lstStyle/>
          <a:p>
            <a:r>
              <a:rPr lang="en-US"/>
              <a:t>Conclusión </a:t>
            </a:r>
            <a:r>
              <a:rPr lang="en-US" dirty="0"/>
              <a:t>3</a:t>
            </a:r>
            <a:r>
              <a:rPr lang="en-US"/>
              <a:t>: </a:t>
            </a:r>
            <a:r>
              <a:rPr lang="es-ES"/>
              <a:t>La Generación Z presta atención al tema de la sostenibilidad en su toma de decisiones y cuida a los pequeños productores.</a:t>
            </a:r>
            <a:endParaRPr lang="en-US" dirty="0"/>
          </a:p>
        </p:txBody>
      </p:sp>
      <p:sp>
        <p:nvSpPr>
          <p:cNvPr id="14" name="CuadroTexto 13"/>
          <p:cNvSpPr txBox="1"/>
          <p:nvPr/>
        </p:nvSpPr>
        <p:spPr>
          <a:xfrm>
            <a:off x="1615181" y="4378948"/>
            <a:ext cx="8825604" cy="646331"/>
          </a:xfrm>
          <a:prstGeom prst="rect">
            <a:avLst/>
          </a:prstGeom>
          <a:noFill/>
        </p:spPr>
        <p:txBody>
          <a:bodyPr wrap="square" rtlCol="0">
            <a:spAutoFit/>
          </a:bodyPr>
          <a:lstStyle/>
          <a:p>
            <a:r>
              <a:rPr lang="en-US"/>
              <a:t>Conclusión </a:t>
            </a:r>
            <a:r>
              <a:rPr lang="en-US" dirty="0"/>
              <a:t>4</a:t>
            </a:r>
            <a:r>
              <a:rPr lang="en-US"/>
              <a:t>: </a:t>
            </a:r>
            <a:r>
              <a:rPr lang="es-ES"/>
              <a:t>No hay que olvidar a los clientes no digitales (los que no están predispuestos a lo digital) y el poder de este grupo.</a:t>
            </a:r>
            <a:endParaRPr lang="en-US" dirty="0"/>
          </a:p>
        </p:txBody>
      </p:sp>
      <p:sp>
        <p:nvSpPr>
          <p:cNvPr id="17" name="object 2"/>
          <p:cNvSpPr txBox="1">
            <a:spLocks/>
          </p:cNvSpPr>
          <p:nvPr/>
        </p:nvSpPr>
        <p:spPr>
          <a:xfrm>
            <a:off x="480795" y="1302505"/>
            <a:ext cx="583122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p:cNvSpPr txBox="1"/>
          <p:nvPr/>
        </p:nvSpPr>
        <p:spPr>
          <a:xfrm>
            <a:off x="1605564" y="5060394"/>
            <a:ext cx="8825604" cy="646331"/>
          </a:xfrm>
          <a:prstGeom prst="rect">
            <a:avLst/>
          </a:prstGeom>
          <a:noFill/>
        </p:spPr>
        <p:txBody>
          <a:bodyPr wrap="square" rtlCol="0">
            <a:spAutoFit/>
          </a:bodyPr>
          <a:lstStyle/>
          <a:p>
            <a:r>
              <a:rPr lang="en-US"/>
              <a:t>Conclusión </a:t>
            </a:r>
            <a:r>
              <a:rPr lang="en-US" dirty="0"/>
              <a:t>5</a:t>
            </a:r>
            <a:r>
              <a:rPr lang="en-US"/>
              <a:t>: </a:t>
            </a:r>
            <a:r>
              <a:rPr lang="es-ES"/>
              <a:t>Hay que desarrollar una estrategia global de marketing centrada en el componente digital sin renunciar al no digital</a:t>
            </a:r>
            <a:endParaRPr lang="en-US" dirty="0"/>
          </a:p>
        </p:txBody>
      </p:sp>
      <p:sp>
        <p:nvSpPr>
          <p:cNvPr id="18" name="Shape 2782">
            <a:extLst>
              <a:ext uri="{FF2B5EF4-FFF2-40B4-BE49-F238E27FC236}">
                <a16:creationId xmlns:a16="http://schemas.microsoft.com/office/drawing/2014/main" id="{5C029626-A59A-DBA8-2FF8-1A183DF67924}"/>
              </a:ext>
            </a:extLst>
          </p:cNvPr>
          <p:cNvSpPr/>
          <p:nvPr/>
        </p:nvSpPr>
        <p:spPr>
          <a:xfrm>
            <a:off x="1194833" y="510940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pPr algn="ctr"/>
            <a:r>
              <a:rPr lang="es-ES" sz="9600" b="1" spc="95">
                <a:solidFill>
                  <a:schemeClr val="bg1"/>
                </a:solidFill>
                <a:latin typeface="Roboto"/>
                <a:cs typeface="Roboto"/>
              </a:rPr>
              <a:t>¡Gracias!</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7704" cy="360626"/>
          </a:xfrm>
          <a:prstGeom prst="rect">
            <a:avLst/>
          </a:prstGeom>
        </p:spPr>
        <p:txBody>
          <a:bodyPr wrap="squar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890652" y="2970904"/>
            <a:ext cx="384283" cy="294177"/>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853953" y="3652350"/>
            <a:ext cx="384283" cy="294177"/>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890652" y="4361286"/>
            <a:ext cx="384283" cy="294177"/>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232150" y="2863547"/>
            <a:ext cx="6298190" cy="646331"/>
          </a:xfrm>
          <a:prstGeom prst="rect">
            <a:avLst/>
          </a:prstGeom>
          <a:noFill/>
        </p:spPr>
        <p:txBody>
          <a:bodyPr wrap="square" rtlCol="0">
            <a:spAutoFit/>
          </a:bodyPr>
          <a:lstStyle/>
          <a:p>
            <a:r>
              <a:rPr lang="en-US"/>
              <a:t>Objetivo</a:t>
            </a:r>
            <a:r>
              <a:rPr lang="es-ES"/>
              <a:t> </a:t>
            </a:r>
            <a:r>
              <a:rPr lang="es-ES" dirty="0"/>
              <a:t>1</a:t>
            </a:r>
            <a:r>
              <a:rPr lang="es-ES"/>
              <a:t>: </a:t>
            </a:r>
            <a:r>
              <a:rPr lang="en-US"/>
              <a:t>Comprender las necesidades de la clientela online de hoy día.</a:t>
            </a:r>
            <a:endParaRPr lang="en-GB" dirty="0"/>
          </a:p>
        </p:txBody>
      </p:sp>
      <p:sp>
        <p:nvSpPr>
          <p:cNvPr id="12" name="CuadroTexto 11"/>
          <p:cNvSpPr txBox="1"/>
          <p:nvPr/>
        </p:nvSpPr>
        <p:spPr>
          <a:xfrm>
            <a:off x="1268847" y="3543302"/>
            <a:ext cx="6096327" cy="369332"/>
          </a:xfrm>
          <a:prstGeom prst="rect">
            <a:avLst/>
          </a:prstGeom>
          <a:noFill/>
        </p:spPr>
        <p:txBody>
          <a:bodyPr wrap="square" rtlCol="0">
            <a:spAutoFit/>
          </a:bodyPr>
          <a:lstStyle/>
          <a:p>
            <a:r>
              <a:rPr lang="en-US"/>
              <a:t>Objetivo</a:t>
            </a:r>
            <a:r>
              <a:rPr lang="es-ES"/>
              <a:t> </a:t>
            </a:r>
            <a:r>
              <a:rPr lang="es-ES" dirty="0"/>
              <a:t>2</a:t>
            </a:r>
            <a:r>
              <a:rPr lang="es-ES"/>
              <a:t>: </a:t>
            </a:r>
            <a:r>
              <a:rPr lang="en-US"/>
              <a:t>Trabajar a través de las diferencias generacionales.</a:t>
            </a:r>
            <a:endParaRPr lang="en-GB" dirty="0"/>
          </a:p>
        </p:txBody>
      </p:sp>
      <p:sp>
        <p:nvSpPr>
          <p:cNvPr id="13" name="CuadroTexto 12"/>
          <p:cNvSpPr txBox="1"/>
          <p:nvPr/>
        </p:nvSpPr>
        <p:spPr>
          <a:xfrm>
            <a:off x="1259231" y="4297459"/>
            <a:ext cx="6411076" cy="369332"/>
          </a:xfrm>
          <a:prstGeom prst="rect">
            <a:avLst/>
          </a:prstGeom>
          <a:noFill/>
        </p:spPr>
        <p:txBody>
          <a:bodyPr wrap="square" rtlCol="0">
            <a:spAutoFit/>
          </a:bodyPr>
          <a:lstStyle/>
          <a:p>
            <a:r>
              <a:rPr lang="en-US"/>
              <a:t>Objetivo</a:t>
            </a:r>
            <a:r>
              <a:rPr lang="es-ES"/>
              <a:t> </a:t>
            </a:r>
            <a:r>
              <a:rPr lang="es-ES" dirty="0"/>
              <a:t>3</a:t>
            </a:r>
            <a:r>
              <a:rPr lang="es-ES"/>
              <a:t>: </a:t>
            </a:r>
            <a:r>
              <a:rPr lang="en-US"/>
              <a:t>Atraer nuevos clientes a través de los medios digitales.</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 de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p:cNvSpPr/>
          <p:nvPr/>
        </p:nvSpPr>
        <p:spPr>
          <a:xfrm>
            <a:off x="861897" y="5126162"/>
            <a:ext cx="384283" cy="294177"/>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2"/>
          <p:cNvSpPr txBox="1"/>
          <p:nvPr/>
        </p:nvSpPr>
        <p:spPr>
          <a:xfrm>
            <a:off x="1230476" y="5062335"/>
            <a:ext cx="5701898" cy="369332"/>
          </a:xfrm>
          <a:prstGeom prst="rect">
            <a:avLst/>
          </a:prstGeom>
          <a:noFill/>
        </p:spPr>
        <p:txBody>
          <a:bodyPr wrap="square" rtlCol="0">
            <a:spAutoFit/>
          </a:bodyPr>
          <a:lstStyle/>
          <a:p>
            <a:r>
              <a:rPr lang="en-US"/>
              <a:t>Objetivo</a:t>
            </a:r>
            <a:r>
              <a:rPr lang="es-ES"/>
              <a:t> </a:t>
            </a:r>
            <a:r>
              <a:rPr lang="es-ES" dirty="0"/>
              <a:t>4</a:t>
            </a:r>
            <a:r>
              <a:rPr lang="es-ES"/>
              <a:t>: </a:t>
            </a:r>
            <a:r>
              <a:rPr lang="en-US"/>
              <a:t>Facilitar las cosas para los clientes no digitales.</a:t>
            </a:r>
            <a:endParaRPr lang="en-US" dirty="0"/>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66352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a:t>
            </a:r>
            <a:r>
              <a:rPr lang="es-ES" sz="4000" kern="0" spc="-150" dirty="0">
                <a:solidFill>
                  <a:schemeClr val="tx1"/>
                </a:solidFill>
                <a:latin typeface="+mj-lt"/>
                <a:ea typeface="Tahoma" panose="020B0604030504040204" pitchFamily="34" charset="0"/>
                <a:cs typeface="Tahoma" panose="020B0604030504040204" pitchFamily="34" charset="0"/>
              </a:rPr>
              <a:t>1</a:t>
            </a:r>
            <a:r>
              <a:rPr lang="es-ES" sz="4000" kern="0" spc="-150">
                <a:solidFill>
                  <a:schemeClr val="tx1"/>
                </a:solidFill>
                <a:latin typeface="+mj-lt"/>
                <a:ea typeface="Tahoma" panose="020B0604030504040204" pitchFamily="34" charset="0"/>
                <a:cs typeface="Tahoma" panose="020B0604030504040204" pitchFamily="34" charset="0"/>
              </a:rPr>
              <a:t>: </a:t>
            </a:r>
            <a:r>
              <a:rPr lang="en-US" sz="3600" kern="0" spc="-150">
                <a:solidFill>
                  <a:schemeClr val="tx1"/>
                </a:solidFill>
                <a:latin typeface="+mj-lt"/>
                <a:ea typeface="Tahoma" panose="020B0604030504040204" pitchFamily="34" charset="0"/>
                <a:cs typeface="Tahoma" panose="020B0604030504040204" pitchFamily="34" charset="0"/>
              </a:rPr>
              <a:t>Entender las necesidades de la clientela online de hoy día</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¿Qué es la clientela online</a:t>
            </a:r>
            <a:r>
              <a:rPr lang="en-US" sz="2200" spc="5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33128" y="2397966"/>
            <a:ext cx="10269068" cy="3693319"/>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En casi todos los negocios de hoy en día es difícil encontrar un cliente que no esté de alguna manera conectado digitalmente (online). Hay varios tipos de clientes online:</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Puramente online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Predominantemente online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Ligeramente online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Presencia online/digital extremadamente limitada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s-ES" altLang="es-ES">
                <a:latin typeface="Calibri" panose="020F0502020204030204" pitchFamily="34" charset="0"/>
                <a:cs typeface="Calibri" panose="020F0502020204030204" pitchFamily="34" charset="0"/>
              </a:rPr>
              <a:t>Se considera que un cliente online es aquel cuyo principal modo de conexión (marketing, atención al cliente, etc.) es a través de un canal online. Tienen un contacto limitado en persona con los vendedores, lo que se ha hecho mucho más frecuente con la pandemia. </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15794" y="5652300"/>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rPr>
              <a:t>xxx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3">
            <a:extLst>
              <a:ext uri="{FF2B5EF4-FFF2-40B4-BE49-F238E27FC236}">
                <a16:creationId xmlns:a16="http://schemas.microsoft.com/office/drawing/2014/main" id="{380051BB-C36A-C200-6C22-4200DC8835C3}"/>
              </a:ext>
            </a:extLst>
          </p:cNvPr>
          <p:cNvSpPr/>
          <p:nvPr/>
        </p:nvSpPr>
        <p:spPr>
          <a:xfrm>
            <a:off x="806970" y="2540009"/>
            <a:ext cx="10805021" cy="3139321"/>
          </a:xfrm>
          <a:prstGeom prst="rect">
            <a:avLst/>
          </a:prstGeom>
        </p:spPr>
        <p:txBody>
          <a:bodyPr wrap="square">
            <a:spAutoFit/>
          </a:bodyPr>
          <a:lstStyle/>
          <a:p>
            <a:pPr>
              <a:defRPr/>
            </a:pPr>
            <a:r>
              <a:rPr lang="en-GB" altLang="es-ES">
                <a:latin typeface="Calibri" panose="020F0502020204030204" pitchFamily="34" charset="0"/>
                <a:cs typeface="Calibri" panose="020F0502020204030204" pitchFamily="34" charset="0"/>
              </a:rPr>
              <a:t>Las necesidades de la clientela online incluyen:</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Facilidad y conveniencia</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Interfaz clara para el cliente (intuitiva)</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Información clara (incluyendo precios y entregas)</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Respuesta rápida del servicio de atención al cliente</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Pedir cuando sea, donde sea, y desde cualquier dispositivo</a:t>
            </a: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Nivel de personalización</a:t>
            </a:r>
            <a:endParaRPr lang="en-GB"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646331"/>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https://www.elasticpath.com/blog/Top-10-Things-Customers-Expect-from-Your-Online-Store</a:t>
            </a:r>
          </a:p>
          <a:p>
            <a:pPr algn="r">
              <a:defRPr/>
            </a:pPr>
            <a:r>
              <a:rPr lang="en-GB" altLang="es-ES" dirty="0">
                <a:latin typeface="Calibri" panose="020F0502020204030204" pitchFamily="34" charset="0"/>
                <a:cs typeface="Calibri" panose="020F0502020204030204" pitchFamily="34" charset="0"/>
                <a:hlinkClick r:id="rId2"/>
              </a:rPr>
              <a:t>https://www.statista.com/chart/7957/whats-important-to-the-online-shopper/</a:t>
            </a:r>
            <a:r>
              <a:rPr lang="en-GB" altLang="es-ES" dirty="0">
                <a:latin typeface="Calibri" panose="020F0502020204030204" pitchFamily="34" charset="0"/>
                <a:cs typeface="Calibri" panose="020F0502020204030204" pitchFamily="34" charset="0"/>
              </a:rPr>
              <a:t> </a:t>
            </a:r>
          </a:p>
        </p:txBody>
      </p:sp>
      <p:sp>
        <p:nvSpPr>
          <p:cNvPr id="8" name="object 3">
            <a:extLst>
              <a:ext uri="{FF2B5EF4-FFF2-40B4-BE49-F238E27FC236}">
                <a16:creationId xmlns:a16="http://schemas.microsoft.com/office/drawing/2014/main" id="{FBCC9E6C-DB19-4936-87CE-3544CB66C3D3}"/>
              </a:ext>
            </a:extLst>
          </p:cNvPr>
          <p:cNvSpPr txBox="1"/>
          <p:nvPr/>
        </p:nvSpPr>
        <p:spPr>
          <a:xfrm>
            <a:off x="387509" y="1804230"/>
            <a:ext cx="10724640"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¿Qué es la clientela online</a:t>
            </a:r>
            <a:r>
              <a:rPr lang="en-US" sz="2200" spc="50">
                <a:latin typeface="+mj-lt"/>
                <a:cs typeface="Tahoma"/>
              </a:rPr>
              <a:t>?</a:t>
            </a:r>
            <a:endParaRPr sz="2200" dirty="0">
              <a:latin typeface="+mj-lt"/>
              <a:cs typeface="Tahoma"/>
            </a:endParaRPr>
          </a:p>
        </p:txBody>
      </p:sp>
      <p:sp>
        <p:nvSpPr>
          <p:cNvPr id="7" name="object 2">
            <a:extLst>
              <a:ext uri="{FF2B5EF4-FFF2-40B4-BE49-F238E27FC236}">
                <a16:creationId xmlns:a16="http://schemas.microsoft.com/office/drawing/2014/main" id="{A940A1BC-D098-0AD7-314E-8416F320EED2}"/>
              </a:ext>
            </a:extLst>
          </p:cNvPr>
          <p:cNvSpPr txBox="1">
            <a:spLocks/>
          </p:cNvSpPr>
          <p:nvPr/>
        </p:nvSpPr>
        <p:spPr>
          <a:xfrm>
            <a:off x="318565" y="1022287"/>
            <a:ext cx="1166352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a:t>
            </a:r>
            <a:r>
              <a:rPr lang="es-ES" sz="4000" kern="0" spc="-150" dirty="0">
                <a:solidFill>
                  <a:schemeClr val="tx1"/>
                </a:solidFill>
                <a:latin typeface="+mj-lt"/>
                <a:ea typeface="Tahoma" panose="020B0604030504040204" pitchFamily="34" charset="0"/>
                <a:cs typeface="Tahoma" panose="020B0604030504040204" pitchFamily="34" charset="0"/>
              </a:rPr>
              <a:t>1</a:t>
            </a:r>
            <a:r>
              <a:rPr lang="es-ES" sz="4000" kern="0" spc="-150">
                <a:solidFill>
                  <a:schemeClr val="tx1"/>
                </a:solidFill>
                <a:latin typeface="+mj-lt"/>
                <a:ea typeface="Tahoma" panose="020B0604030504040204" pitchFamily="34" charset="0"/>
                <a:cs typeface="Tahoma" panose="020B0604030504040204" pitchFamily="34" charset="0"/>
              </a:rPr>
              <a:t>: </a:t>
            </a:r>
            <a:r>
              <a:rPr lang="en-US" sz="3600" kern="0" spc="-150">
                <a:solidFill>
                  <a:schemeClr val="tx1"/>
                </a:solidFill>
                <a:latin typeface="+mj-lt"/>
                <a:ea typeface="Tahoma" panose="020B0604030504040204" pitchFamily="34" charset="0"/>
                <a:cs typeface="Tahoma" panose="020B0604030504040204" pitchFamily="34" charset="0"/>
              </a:rPr>
              <a:t>Entender las necesidades de la clientela online de hoy día</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Trabajar a través de las diferencias generacionales</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2.1: </a:t>
            </a:r>
            <a:r>
              <a:rPr lang="en-US" sz="2200" spc="50">
                <a:latin typeface="+mj-lt"/>
                <a:cs typeface="Tahoma"/>
              </a:rPr>
              <a:t>Diferencias generacionales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58720" y="2249547"/>
            <a:ext cx="10269068" cy="4247317"/>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Podría decirse que hay seis generaciones de clientes online en el mercado actual </a:t>
            </a:r>
            <a:r>
              <a:rPr lang="en-US" altLang="es-ES">
                <a:latin typeface="Calibri" panose="020F0502020204030204" pitchFamily="34" charset="0"/>
                <a:cs typeface="Calibri" panose="020F0502020204030204" pitchFamily="34" charset="0"/>
              </a:rPr>
              <a:t>(las fechas de nacimiento pueden variar):</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Baby Boomers </a:t>
            </a:r>
            <a:r>
              <a:rPr lang="en-US" altLang="es-ES" dirty="0">
                <a:latin typeface="Calibri" panose="020F0502020204030204" pitchFamily="34" charset="0"/>
                <a:cs typeface="Calibri" panose="020F0502020204030204" pitchFamily="34" charset="0"/>
                <a:sym typeface="Wingdings" panose="05000000000000000000" pitchFamily="2" charset="2"/>
              </a:rPr>
              <a:t> </a:t>
            </a:r>
            <a:r>
              <a:rPr lang="en-US" altLang="es-ES">
                <a:latin typeface="Calibri" panose="020F0502020204030204" pitchFamily="34" charset="0"/>
                <a:cs typeface="Calibri" panose="020F0502020204030204" pitchFamily="34" charset="0"/>
                <a:sym typeface="Wingdings" panose="05000000000000000000" pitchFamily="2" charset="2"/>
              </a:rPr>
              <a:t>19</a:t>
            </a:r>
            <a:r>
              <a:rPr lang="en-US" altLang="es-ES">
                <a:latin typeface="Calibri" panose="020F0502020204030204" pitchFamily="34" charset="0"/>
                <a:cs typeface="Calibri" panose="020F0502020204030204" pitchFamily="34" charset="0"/>
              </a:rPr>
              <a:t>46 – </a:t>
            </a:r>
            <a:r>
              <a:rPr lang="en-US" altLang="es-ES" dirty="0">
                <a:latin typeface="Calibri" panose="020F0502020204030204" pitchFamily="34" charset="0"/>
                <a:cs typeface="Calibri" panose="020F0502020204030204" pitchFamily="34" charset="0"/>
              </a:rPr>
              <a:t>1964</a:t>
            </a:r>
          </a:p>
          <a:p>
            <a:pPr>
              <a:defRPr/>
            </a:pPr>
            <a:r>
              <a:rPr lang="en-US" altLang="es-ES">
                <a:latin typeface="Calibri" panose="020F0502020204030204" pitchFamily="34" charset="0"/>
                <a:cs typeface="Calibri" panose="020F0502020204030204" pitchFamily="34" charset="0"/>
              </a:rPr>
              <a:t>Generación X (Generación perdida) </a:t>
            </a:r>
            <a:r>
              <a:rPr lang="en-US" altLang="es-ES" dirty="0">
                <a:latin typeface="Calibri" panose="020F0502020204030204" pitchFamily="34" charset="0"/>
                <a:cs typeface="Calibri" panose="020F0502020204030204" pitchFamily="34" charset="0"/>
                <a:sym typeface="Wingdings" panose="05000000000000000000" pitchFamily="2" charset="2"/>
              </a:rPr>
              <a:t></a:t>
            </a:r>
            <a:r>
              <a:rPr lang="en-US" altLang="es-ES" dirty="0">
                <a:latin typeface="Calibri" panose="020F0502020204030204" pitchFamily="34" charset="0"/>
                <a:cs typeface="Calibri" panose="020F0502020204030204" pitchFamily="34" charset="0"/>
              </a:rPr>
              <a:t> 1965 – 1980 </a:t>
            </a:r>
            <a:r>
              <a:rPr lang="en-US" altLang="es-ES">
                <a:latin typeface="Calibri" panose="020F0502020204030204" pitchFamily="34" charset="0"/>
                <a:cs typeface="Calibri" panose="020F0502020204030204" pitchFamily="34" charset="0"/>
                <a:sym typeface="Wingdings" panose="05000000000000000000" pitchFamily="2" charset="2"/>
              </a:rPr>
              <a:t> Inmigrantes digitales</a:t>
            </a: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Generación </a:t>
            </a:r>
            <a:r>
              <a:rPr lang="en-US" altLang="es-ES" dirty="0">
                <a:latin typeface="Calibri" panose="020F0502020204030204" pitchFamily="34" charset="0"/>
                <a:cs typeface="Calibri" panose="020F0502020204030204" pitchFamily="34" charset="0"/>
              </a:rPr>
              <a:t>Y (Millennials) </a:t>
            </a:r>
            <a:r>
              <a:rPr lang="en-US" altLang="es-ES" dirty="0">
                <a:latin typeface="Calibri" panose="020F0502020204030204" pitchFamily="34" charset="0"/>
                <a:cs typeface="Calibri" panose="020F0502020204030204" pitchFamily="34" charset="0"/>
                <a:sym typeface="Wingdings" panose="05000000000000000000" pitchFamily="2" charset="2"/>
              </a:rPr>
              <a:t>1981 – 1995 </a:t>
            </a:r>
            <a:r>
              <a:rPr lang="en-US" altLang="es-ES">
                <a:latin typeface="Calibri" panose="020F0502020204030204" pitchFamily="34" charset="0"/>
                <a:cs typeface="Calibri" panose="020F0502020204030204" pitchFamily="34" charset="0"/>
                <a:sym typeface="Wingdings" panose="05000000000000000000" pitchFamily="2" charset="2"/>
              </a:rPr>
              <a:t> Pioneros digitales</a:t>
            </a:r>
            <a:endParaRPr lang="en-US" altLang="es-ES" dirty="0">
              <a:latin typeface="Calibri" panose="020F0502020204030204" pitchFamily="34" charset="0"/>
              <a:cs typeface="Calibri" panose="020F0502020204030204" pitchFamily="34" charset="0"/>
              <a:sym typeface="Wingdings" panose="05000000000000000000" pitchFamily="2" charset="2"/>
            </a:endParaRPr>
          </a:p>
          <a:p>
            <a:pPr>
              <a:defRPr/>
            </a:pPr>
            <a:r>
              <a:rPr lang="en-US" altLang="es-ES">
                <a:latin typeface="Calibri" panose="020F0502020204030204" pitchFamily="34" charset="0"/>
                <a:cs typeface="Calibri" panose="020F0502020204030204" pitchFamily="34" charset="0"/>
              </a:rPr>
              <a:t>Generación </a:t>
            </a:r>
            <a:r>
              <a:rPr lang="en-US" altLang="es-ES" dirty="0">
                <a:latin typeface="Calibri" panose="020F0502020204030204" pitchFamily="34" charset="0"/>
                <a:cs typeface="Calibri" panose="020F0502020204030204" pitchFamily="34" charset="0"/>
              </a:rPr>
              <a:t>Z </a:t>
            </a:r>
            <a:r>
              <a:rPr lang="en-US" altLang="es-ES" dirty="0">
                <a:latin typeface="Calibri" panose="020F0502020204030204" pitchFamily="34" charset="0"/>
                <a:cs typeface="Calibri" panose="020F0502020204030204" pitchFamily="34" charset="0"/>
                <a:sym typeface="Wingdings" panose="05000000000000000000" pitchFamily="2" charset="2"/>
              </a:rPr>
              <a:t> 1997 – 2012 </a:t>
            </a:r>
            <a:r>
              <a:rPr lang="en-US" altLang="es-ES">
                <a:latin typeface="Calibri" panose="020F0502020204030204" pitchFamily="34" charset="0"/>
                <a:cs typeface="Calibri" panose="020F0502020204030204" pitchFamily="34" charset="0"/>
                <a:sym typeface="Wingdings" panose="05000000000000000000" pitchFamily="2" charset="2"/>
              </a:rPr>
              <a:t> Nativos digitales, siempre han conocido Internet</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s-ES" altLang="es-ES">
                <a:latin typeface="Calibri" panose="020F0502020204030204" pitchFamily="34" charset="0"/>
                <a:cs typeface="Calibri" panose="020F0502020204030204" pitchFamily="34" charset="0"/>
              </a:rPr>
              <a:t>Cada generación tiende a buscar cosas diferentes en sus interacciones online. Nos centraremos en los Millennials (Generación Y) y en la Generación Z dado su poder adquisitivo y el hecho de que hay abundante información disponible sobre ellos y que constituyen la mayoría de los clientes puramente / predominantemente online identificados anteriormente (juntos valen casi 3 billones de dólares).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a:latin typeface="+mj-lt"/>
                <a:cs typeface="Tahoma"/>
              </a:rPr>
              <a:t>SECCIÓN 2.2: </a:t>
            </a:r>
            <a:r>
              <a:rPr lang="en-US" altLang="es-ES" sz="2400">
                <a:latin typeface="+mj-lt"/>
                <a:cs typeface="Calibri" panose="020F0502020204030204" pitchFamily="34" charset="0"/>
              </a:rPr>
              <a:t>Generación </a:t>
            </a:r>
            <a:r>
              <a:rPr lang="en-US" altLang="es-ES" sz="2400" dirty="0">
                <a:latin typeface="+mj-lt"/>
                <a:cs typeface="Calibri" panose="020F0502020204030204" pitchFamily="34" charset="0"/>
              </a:rPr>
              <a:t>Y (Millennials) </a:t>
            </a:r>
            <a:r>
              <a:rPr lang="en-US" altLang="es-ES" sz="2400" dirty="0">
                <a:latin typeface="+mj-lt"/>
                <a:cs typeface="Calibri" panose="020F0502020204030204" pitchFamily="34" charset="0"/>
                <a:sym typeface="Wingdings" panose="05000000000000000000" pitchFamily="2" charset="2"/>
              </a:rPr>
              <a:t></a:t>
            </a:r>
            <a:r>
              <a:rPr lang="en-US" altLang="es-ES" sz="2400" dirty="0">
                <a:latin typeface="+mj-lt"/>
                <a:cs typeface="Calibri" panose="020F0502020204030204" pitchFamily="34" charset="0"/>
              </a:rPr>
              <a:t> 1981 – 1995</a:t>
            </a: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Algunas de las características únicas de esta generación como consumidores online incluyen:</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El boca a boca electrónico (eWOM) es muy importante (</a:t>
            </a:r>
            <a:r>
              <a:rPr lang="en-US" altLang="es-ES" dirty="0">
                <a:latin typeface="Calibri" panose="020F0502020204030204" pitchFamily="34" charset="0"/>
                <a:cs typeface="Calibri" panose="020F0502020204030204" pitchFamily="34" charset="0"/>
              </a:rPr>
              <a:t>82</a:t>
            </a:r>
            <a:r>
              <a:rPr lang="en-US" altLang="es-ES">
                <a:latin typeface="Calibri" panose="020F0502020204030204" pitchFamily="34" charset="0"/>
                <a:cs typeface="Calibri" panose="020F0502020204030204" pitchFamily="34" charset="0"/>
              </a:rPr>
              <a:t>% dicen que es “crítico”).</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Prefieren la comunicación digital.</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El 90% investiga ampliamente antes de comprar.</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Buscan productos especiales.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Concienciados con la salud, cocinan menos, están interesados en la venta al por mayor.</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Compras de menor volumen y mayor calidad (de marca).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923330"/>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Varias fuentes, incluyendo:</a:t>
            </a:r>
            <a:endParaRPr lang="en-US" altLang="es-ES" dirty="0">
              <a:latin typeface="Calibri" panose="020F0502020204030204" pitchFamily="34" charset="0"/>
              <a:cs typeface="Calibri" panose="020F0502020204030204" pitchFamily="34" charset="0"/>
            </a:endParaRPr>
          </a:p>
          <a:p>
            <a:pPr algn="r">
              <a:defRPr/>
            </a:pPr>
            <a:r>
              <a:rPr lang="en-US" altLang="es-ES" dirty="0">
                <a:latin typeface="Calibri" panose="020F0502020204030204" pitchFamily="34" charset="0"/>
                <a:cs typeface="Calibri" panose="020F0502020204030204" pitchFamily="34" charset="0"/>
                <a:hlinkClick r:id="rId2"/>
              </a:rPr>
              <a:t>https://salesfloor.net/blog/generations-shopping-habits/</a:t>
            </a:r>
            <a:endParaRPr lang="en-US" altLang="es-ES" dirty="0">
              <a:latin typeface="Calibri" panose="020F0502020204030204" pitchFamily="34" charset="0"/>
              <a:cs typeface="Calibri" panose="020F0502020204030204" pitchFamily="34" charset="0"/>
            </a:endParaRPr>
          </a:p>
          <a:p>
            <a:pPr algn="r">
              <a:defRPr/>
            </a:pPr>
            <a:r>
              <a:rPr lang="en-US" altLang="es-ES" sz="1600" dirty="0">
                <a:latin typeface="Calibri" panose="020F0502020204030204" pitchFamily="34" charset="0"/>
                <a:cs typeface="Calibri" panose="020F0502020204030204" pitchFamily="34" charset="0"/>
                <a:hlinkClick r:id="rId3"/>
              </a:rPr>
              <a:t>https://www.npd.com/news/thought-leadership/2018/10-ways-younger-and-older-millennials-shop-differently/</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
        <p:nvSpPr>
          <p:cNvPr id="7" name="object 2">
            <a:extLst>
              <a:ext uri="{FF2B5EF4-FFF2-40B4-BE49-F238E27FC236}">
                <a16:creationId xmlns:a16="http://schemas.microsoft.com/office/drawing/2014/main" id="{5E843CA6-1315-547F-2F1F-DEDF2FA0CA1A}"/>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Trabajar a través de las diferencias generacionales</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62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a:latin typeface="+mj-lt"/>
                <a:cs typeface="Tahoma"/>
              </a:rPr>
              <a:t>SECCIÓN 2.3: </a:t>
            </a:r>
            <a:r>
              <a:rPr lang="en-US" altLang="es-ES" sz="2400">
                <a:latin typeface="+mj-lt"/>
                <a:cs typeface="Calibri" panose="020F0502020204030204" pitchFamily="34" charset="0"/>
              </a:rPr>
              <a:t>Generación </a:t>
            </a:r>
            <a:r>
              <a:rPr lang="en-US" altLang="es-ES" sz="2400" dirty="0">
                <a:latin typeface="+mj-lt"/>
                <a:cs typeface="Calibri" panose="020F0502020204030204" pitchFamily="34" charset="0"/>
              </a:rPr>
              <a:t>Z </a:t>
            </a:r>
            <a:r>
              <a:rPr lang="en-US" altLang="es-ES" sz="2400">
                <a:latin typeface="+mj-lt"/>
                <a:cs typeface="Calibri" panose="020F0502020204030204" pitchFamily="34" charset="0"/>
                <a:sym typeface="Wingdings" panose="05000000000000000000" pitchFamily="2" charset="2"/>
              </a:rPr>
              <a:t></a:t>
            </a:r>
            <a:r>
              <a:rPr lang="en-US" altLang="es-ES" sz="2400">
                <a:latin typeface="+mj-lt"/>
                <a:cs typeface="Calibri" panose="020F0502020204030204" pitchFamily="34" charset="0"/>
              </a:rPr>
              <a:t> 1997 – 2012</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Algunas de las características únicas de esta generación como consumidores online incluyen:</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Cuando tienen la oportunidad prefiere la comunicación cara a cara</a:t>
            </a:r>
            <a:r>
              <a:rPr lang="en-US" altLang="es-ES">
                <a:latin typeface="Calibri" panose="020F0502020204030204" pitchFamily="34" charset="0"/>
                <a:cs typeface="Calibri" panose="020F0502020204030204" pitchFamily="34" charset="0"/>
              </a:rPr>
              <a:t>.</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Son más propensos a buscar en las redes sociales y en los locales físicos que la Generación Y</a:t>
            </a:r>
            <a:r>
              <a:rPr lang="en-US" altLang="es-ES">
                <a:latin typeface="Calibri" panose="020F0502020204030204" pitchFamily="34" charset="0"/>
                <a:cs typeface="Calibri" panose="020F0502020204030204" pitchFamily="34" charset="0"/>
              </a:rPr>
              <a:t>.</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Concienciados con los pequeños productores (PYMES).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Foco en la sostenibilidad en todos los aspectos del proceso de compra.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380051BB-C36A-C200-6C22-4200DC8835C3}"/>
              </a:ext>
            </a:extLst>
          </p:cNvPr>
          <p:cNvSpPr/>
          <p:nvPr/>
        </p:nvSpPr>
        <p:spPr>
          <a:xfrm>
            <a:off x="1314478" y="4952312"/>
            <a:ext cx="10269068" cy="861774"/>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Varias fuentes, incluyendo:</a:t>
            </a:r>
            <a:endParaRPr lang="en-US" altLang="es-ES" dirty="0">
              <a:latin typeface="Calibri" panose="020F0502020204030204" pitchFamily="34" charset="0"/>
              <a:cs typeface="Calibri" panose="020F0502020204030204" pitchFamily="34" charset="0"/>
            </a:endParaRPr>
          </a:p>
          <a:p>
            <a:pPr algn="r">
              <a:defRPr/>
            </a:pPr>
            <a:r>
              <a:rPr lang="en-US" altLang="es-ES" sz="1400" dirty="0">
                <a:latin typeface="Calibri" panose="020F0502020204030204" pitchFamily="34" charset="0"/>
                <a:cs typeface="Calibri" panose="020F0502020204030204" pitchFamily="34" charset="0"/>
                <a:hlinkClick r:id="rId2"/>
              </a:rPr>
              <a:t>https://elle.in/comparing-shopping-habits-of-gen-z-and-millenials/#:~:text=A%202021%20Survey%20Monkey%20report,and%20are%20less%20likely%20to</a:t>
            </a:r>
            <a:r>
              <a:rPr lang="en-US" altLang="es-ES" dirty="0">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
        <p:nvSpPr>
          <p:cNvPr id="7" name="object 2">
            <a:extLst>
              <a:ext uri="{FF2B5EF4-FFF2-40B4-BE49-F238E27FC236}">
                <a16:creationId xmlns:a16="http://schemas.microsoft.com/office/drawing/2014/main" id="{858D85F8-E360-5CE2-F12C-83E5E773E60F}"/>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Trabajar a través de las diferencias generacionales</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948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83438"/>
          </a:xfrm>
          <a:prstGeom prst="rect">
            <a:avLst/>
          </a:prstGeom>
        </p:spPr>
        <p:txBody>
          <a:bodyPr vert="horz" wrap="square" lIns="0" tIns="13970" rIns="0" bIns="0" rtlCol="0">
            <a:spAutoFit/>
          </a:bodyPr>
          <a:lstStyle/>
          <a:p>
            <a:pPr>
              <a:defRPr/>
            </a:pPr>
            <a:r>
              <a:rPr lang="es-ES" sz="2200" spc="50">
                <a:latin typeface="+mj-lt"/>
                <a:cs typeface="Tahoma"/>
              </a:rPr>
              <a:t>SECCIÓN 2.4: </a:t>
            </a:r>
            <a:r>
              <a:rPr lang="en-US" altLang="es-ES" sz="2400">
                <a:latin typeface="+mj-lt"/>
                <a:cs typeface="Calibri" panose="020F0502020204030204" pitchFamily="34" charset="0"/>
              </a:rPr>
              <a:t>Generación Y vs </a:t>
            </a:r>
            <a:r>
              <a:rPr lang="en-US" altLang="es-ES" sz="2400" dirty="0">
                <a:latin typeface="+mj-lt"/>
                <a:cs typeface="Calibri" panose="020F0502020204030204" pitchFamily="34" charset="0"/>
              </a:rPr>
              <a:t>Z</a:t>
            </a:r>
          </a:p>
        </p:txBody>
      </p:sp>
      <p:graphicFrame>
        <p:nvGraphicFramePr>
          <p:cNvPr id="4" name="Table 3"/>
          <p:cNvGraphicFramePr>
            <a:graphicFrameLocks noGrp="1"/>
          </p:cNvGraphicFramePr>
          <p:nvPr>
            <p:extLst>
              <p:ext uri="{D42A27DB-BD31-4B8C-83A1-F6EECF244321}">
                <p14:modId xmlns:p14="http://schemas.microsoft.com/office/powerpoint/2010/main" val="1180955244"/>
              </p:ext>
            </p:extLst>
          </p:nvPr>
        </p:nvGraphicFramePr>
        <p:xfrm>
          <a:off x="629328" y="2279863"/>
          <a:ext cx="8128000" cy="2865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2064352"/>
                    </a:ext>
                  </a:extLst>
                </a:gridCol>
                <a:gridCol w="4064000">
                  <a:extLst>
                    <a:ext uri="{9D8B030D-6E8A-4147-A177-3AD203B41FA5}">
                      <a16:colId xmlns:a16="http://schemas.microsoft.com/office/drawing/2014/main" val="1263474135"/>
                    </a:ext>
                  </a:extLst>
                </a:gridCol>
              </a:tblGrid>
              <a:tr h="370840">
                <a:tc>
                  <a:txBody>
                    <a:bodyPr/>
                    <a:lstStyle/>
                    <a:p>
                      <a:pPr algn="ctr"/>
                      <a:r>
                        <a:rPr lang="en-US"/>
                        <a:t>Generación </a:t>
                      </a:r>
                      <a:r>
                        <a:rPr lang="en-US" dirty="0"/>
                        <a:t>Y</a:t>
                      </a:r>
                    </a:p>
                  </a:txBody>
                  <a:tcPr/>
                </a:tc>
                <a:tc>
                  <a:txBody>
                    <a:bodyPr/>
                    <a:lstStyle/>
                    <a:p>
                      <a:pPr algn="ctr"/>
                      <a:r>
                        <a:rPr lang="en-US"/>
                        <a:t>Generación </a:t>
                      </a:r>
                      <a:r>
                        <a:rPr lang="en-US" dirty="0"/>
                        <a:t>Z</a:t>
                      </a:r>
                    </a:p>
                  </a:txBody>
                  <a:tcPr/>
                </a:tc>
                <a:extLst>
                  <a:ext uri="{0D108BD9-81ED-4DB2-BD59-A6C34878D82A}">
                    <a16:rowId xmlns:a16="http://schemas.microsoft.com/office/drawing/2014/main" val="4122119129"/>
                  </a:ext>
                </a:extLst>
              </a:tr>
              <a:tr h="370840">
                <a:tc gridSpan="2">
                  <a:txBody>
                    <a:bodyPr/>
                    <a:lstStyle/>
                    <a:p>
                      <a:pPr algn="ctr"/>
                      <a:r>
                        <a:rPr lang="en-US" b="1"/>
                        <a:t>Intereses y aficiones</a:t>
                      </a:r>
                      <a:endParaRPr lang="en-US" b="1" dirty="0"/>
                    </a:p>
                  </a:txBody>
                  <a:tcPr/>
                </a:tc>
                <a:tc hMerge="1">
                  <a:txBody>
                    <a:bodyPr/>
                    <a:lstStyle/>
                    <a:p>
                      <a:endParaRPr lang="en-US" dirty="0"/>
                    </a:p>
                  </a:txBody>
                  <a:tcPr/>
                </a:tc>
                <a:extLst>
                  <a:ext uri="{0D108BD9-81ED-4DB2-BD59-A6C34878D82A}">
                    <a16:rowId xmlns:a16="http://schemas.microsoft.com/office/drawing/2014/main" val="3468005876"/>
                  </a:ext>
                </a:extLst>
              </a:tr>
              <a:tr h="370840">
                <a:tc>
                  <a:txBody>
                    <a:bodyPr/>
                    <a:lstStyle/>
                    <a:p>
                      <a:r>
                        <a:rPr lang="en-US"/>
                        <a:t>Expresar pensamientos y sentimientos en redes sociales</a:t>
                      </a:r>
                      <a:r>
                        <a:rPr lang="en-US" baseline="0"/>
                        <a:t> </a:t>
                      </a:r>
                      <a:r>
                        <a:rPr lang="en-US" baseline="0" dirty="0"/>
                        <a:t>24 / 7</a:t>
                      </a:r>
                      <a:endParaRPr lang="en-US" dirty="0"/>
                    </a:p>
                  </a:txBody>
                  <a:tcPr/>
                </a:tc>
                <a:tc>
                  <a:txBody>
                    <a:bodyPr/>
                    <a:lstStyle/>
                    <a:p>
                      <a:r>
                        <a:rPr lang="en-US" dirty="0"/>
                        <a:t>Gaming</a:t>
                      </a:r>
                    </a:p>
                  </a:txBody>
                  <a:tcPr/>
                </a:tc>
                <a:extLst>
                  <a:ext uri="{0D108BD9-81ED-4DB2-BD59-A6C34878D82A}">
                    <a16:rowId xmlns:a16="http://schemas.microsoft.com/office/drawing/2014/main" val="708058984"/>
                  </a:ext>
                </a:extLst>
              </a:tr>
              <a:tr h="370840">
                <a:tc>
                  <a:txBody>
                    <a:bodyPr/>
                    <a:lstStyle/>
                    <a:p>
                      <a:r>
                        <a:rPr lang="en-US" dirty="0"/>
                        <a:t>Fitness</a:t>
                      </a:r>
                    </a:p>
                  </a:txBody>
                  <a:tcPr/>
                </a:tc>
                <a:tc>
                  <a:txBody>
                    <a:bodyPr/>
                    <a:lstStyle/>
                    <a:p>
                      <a:r>
                        <a:rPr lang="en-US"/>
                        <a:t>Deportes</a:t>
                      </a:r>
                      <a:endParaRPr lang="en-US" dirty="0"/>
                    </a:p>
                  </a:txBody>
                  <a:tcPr/>
                </a:tc>
                <a:extLst>
                  <a:ext uri="{0D108BD9-81ED-4DB2-BD59-A6C34878D82A}">
                    <a16:rowId xmlns:a16="http://schemas.microsoft.com/office/drawing/2014/main" val="3828652281"/>
                  </a:ext>
                </a:extLst>
              </a:tr>
              <a:tr h="370840">
                <a:tc>
                  <a:txBody>
                    <a:bodyPr/>
                    <a:lstStyle/>
                    <a:p>
                      <a:r>
                        <a:rPr lang="en-US"/>
                        <a:t>Usar Facebook</a:t>
                      </a:r>
                      <a:r>
                        <a:rPr lang="en-US" baseline="0"/>
                        <a:t> y </a:t>
                      </a:r>
                      <a:r>
                        <a:rPr lang="en-US" baseline="0" dirty="0"/>
                        <a:t>YouTube</a:t>
                      </a:r>
                      <a:endParaRPr lang="en-US" dirty="0"/>
                    </a:p>
                  </a:txBody>
                  <a:tcPr/>
                </a:tc>
                <a:tc>
                  <a:txBody>
                    <a:bodyPr/>
                    <a:lstStyle/>
                    <a:p>
                      <a:r>
                        <a:rPr lang="en-US"/>
                        <a:t>Usar Snapchat y </a:t>
                      </a:r>
                      <a:r>
                        <a:rPr lang="en-US" dirty="0"/>
                        <a:t>YouTube</a:t>
                      </a:r>
                    </a:p>
                  </a:txBody>
                  <a:tcPr/>
                </a:tc>
                <a:extLst>
                  <a:ext uri="{0D108BD9-81ED-4DB2-BD59-A6C34878D82A}">
                    <a16:rowId xmlns:a16="http://schemas.microsoft.com/office/drawing/2014/main" val="2533333809"/>
                  </a:ext>
                </a:extLst>
              </a:tr>
              <a:tr h="370840">
                <a:tc>
                  <a:txBody>
                    <a:bodyPr/>
                    <a:lstStyle/>
                    <a:p>
                      <a:r>
                        <a:rPr lang="en-US"/>
                        <a:t>Música</a:t>
                      </a:r>
                      <a:endParaRPr lang="en-US" dirty="0"/>
                    </a:p>
                  </a:txBody>
                  <a:tcPr/>
                </a:tc>
                <a:tc>
                  <a:txBody>
                    <a:bodyPr/>
                    <a:lstStyle/>
                    <a:p>
                      <a:r>
                        <a:rPr lang="en-US"/>
                        <a:t>Música</a:t>
                      </a:r>
                      <a:endParaRPr lang="en-US" dirty="0"/>
                    </a:p>
                  </a:txBody>
                  <a:tcPr/>
                </a:tc>
                <a:extLst>
                  <a:ext uri="{0D108BD9-81ED-4DB2-BD59-A6C34878D82A}">
                    <a16:rowId xmlns:a16="http://schemas.microsoft.com/office/drawing/2014/main" val="2195979079"/>
                  </a:ext>
                </a:extLst>
              </a:tr>
              <a:tr h="370840">
                <a:tc>
                  <a:txBody>
                    <a:bodyPr/>
                    <a:lstStyle/>
                    <a:p>
                      <a:r>
                        <a:rPr lang="en-US"/>
                        <a:t>Leer</a:t>
                      </a:r>
                      <a:endParaRPr lang="en-US" dirty="0"/>
                    </a:p>
                  </a:txBody>
                  <a:tcPr/>
                </a:tc>
                <a:tc>
                  <a:txBody>
                    <a:bodyPr/>
                    <a:lstStyle/>
                    <a:p>
                      <a:r>
                        <a:rPr lang="en-US" dirty="0"/>
                        <a:t>TV / Netflix</a:t>
                      </a:r>
                    </a:p>
                  </a:txBody>
                  <a:tcPr/>
                </a:tc>
                <a:extLst>
                  <a:ext uri="{0D108BD9-81ED-4DB2-BD59-A6C34878D82A}">
                    <a16:rowId xmlns:a16="http://schemas.microsoft.com/office/drawing/2014/main" val="2869440050"/>
                  </a:ext>
                </a:extLst>
              </a:tr>
            </a:tbl>
          </a:graphicData>
        </a:graphic>
      </p:graphicFrame>
      <p:sp>
        <p:nvSpPr>
          <p:cNvPr id="7" name="object 3">
            <a:extLst>
              <a:ext uri="{FF2B5EF4-FFF2-40B4-BE49-F238E27FC236}">
                <a16:creationId xmlns:a16="http://schemas.microsoft.com/office/drawing/2014/main" id="{FBCC9E6C-DB19-4936-87CE-3544CB66C3D3}"/>
              </a:ext>
            </a:extLst>
          </p:cNvPr>
          <p:cNvSpPr txBox="1"/>
          <p:nvPr/>
        </p:nvSpPr>
        <p:spPr>
          <a:xfrm>
            <a:off x="1897117" y="5406222"/>
            <a:ext cx="9299104" cy="291105"/>
          </a:xfrm>
          <a:prstGeom prst="rect">
            <a:avLst/>
          </a:prstGeom>
        </p:spPr>
        <p:txBody>
          <a:bodyPr vert="horz" wrap="square" lIns="0" tIns="13970" rIns="0" bIns="0" rtlCol="0">
            <a:spAutoFit/>
          </a:bodyPr>
          <a:lstStyle/>
          <a:p>
            <a:pPr algn="r">
              <a:defRPr/>
            </a:pPr>
            <a:r>
              <a:rPr lang="es-ES" spc="50" dirty="0">
                <a:latin typeface="+mj-lt"/>
                <a:cs typeface="Tahoma"/>
                <a:hlinkClick r:id="rId2"/>
              </a:rPr>
              <a:t>https://belvg.com/blog/generation-y-vs-z-how-do-they-shop-online.html</a:t>
            </a:r>
            <a:r>
              <a:rPr lang="es-ES" spc="50" dirty="0">
                <a:latin typeface="+mj-lt"/>
                <a:cs typeface="Tahoma"/>
              </a:rPr>
              <a:t> </a:t>
            </a:r>
            <a:endParaRPr lang="en-US" altLang="es-ES" dirty="0">
              <a:latin typeface="+mj-lt"/>
              <a:cs typeface="Calibri" panose="020F0502020204030204" pitchFamily="34" charset="0"/>
            </a:endParaRPr>
          </a:p>
        </p:txBody>
      </p:sp>
      <p:sp>
        <p:nvSpPr>
          <p:cNvPr id="6" name="object 2">
            <a:extLst>
              <a:ext uri="{FF2B5EF4-FFF2-40B4-BE49-F238E27FC236}">
                <a16:creationId xmlns:a16="http://schemas.microsoft.com/office/drawing/2014/main" id="{D19D8D5A-39F0-969F-4EE6-2C790E20A929}"/>
              </a:ext>
            </a:extLst>
          </p:cNvPr>
          <p:cNvSpPr txBox="1">
            <a:spLocks/>
          </p:cNvSpPr>
          <p:nvPr/>
        </p:nvSpPr>
        <p:spPr>
          <a:xfrm>
            <a:off x="318565" y="1022287"/>
            <a:ext cx="1134937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Trabajar a través de las diferencias generacionales</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31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3: </a:t>
            </a:r>
            <a:r>
              <a:rPr lang="en-US" sz="3600" kern="0" spc="-150">
                <a:solidFill>
                  <a:schemeClr val="tx1"/>
                </a:solidFill>
                <a:latin typeface="+mj-lt"/>
                <a:ea typeface="Tahoma" panose="020B0604030504040204" pitchFamily="34" charset="0"/>
                <a:cs typeface="Tahoma" panose="020B0604030504040204" pitchFamily="34" charset="0"/>
              </a:rPr>
              <a:t>Atraer nuevos clientes a través de los medios digitales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299104" cy="352661"/>
          </a:xfrm>
          <a:prstGeom prst="rect">
            <a:avLst/>
          </a:prstGeom>
        </p:spPr>
        <p:txBody>
          <a:bodyPr vert="horz" wrap="square" lIns="0" tIns="13970" rIns="0" bIns="0" rtlCol="0">
            <a:spAutoFit/>
          </a:bodyPr>
          <a:lstStyle/>
          <a:p>
            <a:pPr>
              <a:defRPr/>
            </a:pPr>
            <a:r>
              <a:rPr lang="es-ES" sz="2200" spc="50">
                <a:latin typeface="+mj-lt"/>
                <a:cs typeface="Tahoma"/>
              </a:rPr>
              <a:t>SECCIÓN 3.1: Estrategia de marketing</a:t>
            </a:r>
            <a:endParaRPr lang="en-US" altLang="es-ES" sz="2400" dirty="0">
              <a:latin typeface="+mj-lt"/>
              <a:cs typeface="Calibri" panose="020F0502020204030204" pitchFamily="34" charset="0"/>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961466" y="2356626"/>
            <a:ext cx="10269068" cy="3308598"/>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La captación de clientes por medios digitales debe ser un componente integral de una estrategia global de marketing</a:t>
            </a:r>
            <a:r>
              <a:rPr lang="en-US" altLang="es-ES">
                <a:latin typeface="Calibri" panose="020F0502020204030204" pitchFamily="34" charset="0"/>
                <a:cs typeface="Calibri" panose="020F0502020204030204" pitchFamily="34" charset="0"/>
              </a:rPr>
              <a:t>. Los elementos clave de una estrategia de marketing incluyen:</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s-ES" altLang="es-ES">
                <a:latin typeface="Calibri" panose="020F0502020204030204" pitchFamily="34" charset="0"/>
                <a:cs typeface="Calibri" panose="020F0502020204030204" pitchFamily="34" charset="0"/>
              </a:rPr>
              <a:t>Una forma de abordarlo es a través del modelo AIDAR</a:t>
            </a:r>
            <a:r>
              <a:rPr lang="en-US" altLang="es-ES">
                <a:latin typeface="Calibri" panose="020F0502020204030204" pitchFamily="34" charset="0"/>
                <a:cs typeface="Calibri" panose="020F0502020204030204" pitchFamily="34" charset="0"/>
              </a:rPr>
              <a:t>:</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r>
              <a:rPr lang="en-GB" sz="1700" b="1"/>
              <a:t>Concienciación </a:t>
            </a:r>
            <a:r>
              <a:rPr lang="en-GB" sz="1700"/>
              <a:t>(Awareness)</a:t>
            </a:r>
            <a:r>
              <a:rPr lang="en-GB" sz="1700" b="1"/>
              <a:t>:</a:t>
            </a:r>
            <a:r>
              <a:rPr lang="en-GB" sz="1700"/>
              <a:t> El acto de crear conciencia para la marca o servicio a través de varios medios.</a:t>
            </a:r>
            <a:endParaRPr lang="en-GB" sz="1700" dirty="0"/>
          </a:p>
          <a:p>
            <a:r>
              <a:rPr lang="en-GB" sz="1700" b="1"/>
              <a:t>Interés </a:t>
            </a:r>
            <a:r>
              <a:rPr lang="en-GB" sz="1700"/>
              <a:t>(Interest)</a:t>
            </a:r>
            <a:r>
              <a:rPr lang="en-GB" sz="1700" b="1"/>
              <a:t>:</a:t>
            </a:r>
            <a:r>
              <a:rPr lang="en-GB" sz="1700"/>
              <a:t> El paso de generar interés para animar a los compradores a querer saber más.</a:t>
            </a:r>
            <a:endParaRPr lang="en-GB" sz="1700" dirty="0"/>
          </a:p>
          <a:p>
            <a:r>
              <a:rPr lang="en-GB" sz="1700" b="1"/>
              <a:t>Deseo </a:t>
            </a:r>
            <a:r>
              <a:rPr lang="en-GB" sz="1700"/>
              <a:t>(Desire)</a:t>
            </a:r>
            <a:r>
              <a:rPr lang="en-GB" sz="1700" b="1"/>
              <a:t>:</a:t>
            </a:r>
            <a:r>
              <a:rPr lang="en-GB" sz="1700"/>
              <a:t> Crear una conexión emocional con el compradores para que quiera el producto o le guste la marca.</a:t>
            </a:r>
            <a:endParaRPr lang="en-GB" sz="1700" dirty="0"/>
          </a:p>
          <a:p>
            <a:r>
              <a:rPr lang="en-GB" sz="1700" b="1"/>
              <a:t>Acción </a:t>
            </a:r>
            <a:r>
              <a:rPr lang="en-GB" sz="1700"/>
              <a:t>(Action)</a:t>
            </a:r>
            <a:r>
              <a:rPr lang="en-GB" sz="1700" b="1"/>
              <a:t>: </a:t>
            </a:r>
            <a:r>
              <a:rPr lang="es-ES" sz="1700"/>
              <a:t>El paso en el que el comprador se entera de su existencia y se pone en contacto para obtener más información o realiza una compra.</a:t>
            </a:r>
            <a:endParaRPr lang="en-GB" sz="1700" dirty="0"/>
          </a:p>
          <a:p>
            <a:r>
              <a:rPr lang="en-GB" sz="1700" b="1"/>
              <a:t>Retención </a:t>
            </a:r>
            <a:r>
              <a:rPr lang="en-GB" sz="1700"/>
              <a:t>(Retention)</a:t>
            </a:r>
            <a:r>
              <a:rPr lang="en-GB" sz="1700" b="1"/>
              <a:t>: </a:t>
            </a:r>
            <a:r>
              <a:rPr lang="es-ES" sz="1700"/>
              <a:t>Una vez que alguien se convierte en cliente, la atención se centra en satisfacerlo para que vuelva y recomiende la empresa a sus amigos y familiares (boca a boca).</a:t>
            </a:r>
            <a:r>
              <a:rPr lang="en-US" altLang="es-ES" sz="1700">
                <a:latin typeface="Calibri" panose="020F0502020204030204" pitchFamily="34" charset="0"/>
                <a:cs typeface="Calibri" panose="020F0502020204030204" pitchFamily="34" charset="0"/>
              </a:rPr>
              <a:t> </a:t>
            </a:r>
            <a:endParaRPr lang="en-US" altLang="es-ES" sz="1700" dirty="0">
              <a:latin typeface="Calibri" panose="020F0502020204030204" pitchFamily="34" charset="0"/>
              <a:cs typeface="Calibri" panose="020F0502020204030204" pitchFamily="34" charset="0"/>
            </a:endParaRPr>
          </a:p>
        </p:txBody>
      </p:sp>
      <p:sp>
        <p:nvSpPr>
          <p:cNvPr id="7" name="object 3">
            <a:extLst>
              <a:ext uri="{FF2B5EF4-FFF2-40B4-BE49-F238E27FC236}">
                <a16:creationId xmlns:a16="http://schemas.microsoft.com/office/drawing/2014/main" id="{FBCC9E6C-DB19-4936-87CE-3544CB66C3D3}"/>
              </a:ext>
            </a:extLst>
          </p:cNvPr>
          <p:cNvSpPr txBox="1"/>
          <p:nvPr/>
        </p:nvSpPr>
        <p:spPr>
          <a:xfrm>
            <a:off x="461639" y="5665224"/>
            <a:ext cx="10716826" cy="291105"/>
          </a:xfrm>
          <a:prstGeom prst="rect">
            <a:avLst/>
          </a:prstGeom>
        </p:spPr>
        <p:txBody>
          <a:bodyPr vert="horz" wrap="square" lIns="0" tIns="13970" rIns="0" bIns="0" rtlCol="0">
            <a:spAutoFit/>
          </a:bodyPr>
          <a:lstStyle/>
          <a:p>
            <a:pPr algn="r">
              <a:defRPr/>
            </a:pPr>
            <a:r>
              <a:rPr lang="en-US" altLang="es-ES" dirty="0">
                <a:latin typeface="+mj-lt"/>
                <a:cs typeface="Calibri" panose="020F0502020204030204" pitchFamily="34" charset="0"/>
                <a:hlinkClick r:id="rId2"/>
              </a:rPr>
              <a:t>https://www.indeed.com/career-advice/career-development/marketing-strategies-attract-retain-customers</a:t>
            </a:r>
            <a:r>
              <a:rPr lang="en-US" altLang="es-ES" dirty="0">
                <a:latin typeface="+mj-lt"/>
                <a:cs typeface="Calibri" panose="020F0502020204030204" pitchFamily="34" charset="0"/>
              </a:rPr>
              <a:t> </a:t>
            </a:r>
          </a:p>
        </p:txBody>
      </p:sp>
    </p:spTree>
    <p:extLst>
      <p:ext uri="{BB962C8B-B14F-4D97-AF65-F5344CB8AC3E}">
        <p14:creationId xmlns:p14="http://schemas.microsoft.com/office/powerpoint/2010/main" val="262600030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1526</Words>
  <Application>Microsoft Office PowerPoint</Application>
  <PresentationFormat>Panorámica</PresentationFormat>
  <Paragraphs>176</Paragraphs>
  <Slides>16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191</cp:revision>
  <dcterms:created xsi:type="dcterms:W3CDTF">2021-06-29T11:11:56Z</dcterms:created>
  <dcterms:modified xsi:type="dcterms:W3CDTF">2023-02-06T16:20:20Z</dcterms:modified>
</cp:coreProperties>
</file>