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68" r:id="rId3"/>
    <p:sldId id="258" r:id="rId4"/>
    <p:sldId id="306" r:id="rId5"/>
    <p:sldId id="303" r:id="rId6"/>
    <p:sldId id="310" r:id="rId7"/>
    <p:sldId id="315" r:id="rId8"/>
    <p:sldId id="314" r:id="rId9"/>
    <p:sldId id="316" r:id="rId10"/>
    <p:sldId id="317" r:id="rId11"/>
    <p:sldId id="318" r:id="rId12"/>
    <p:sldId id="302" r:id="rId13"/>
    <p:sldId id="273" r:id="rId14"/>
    <p:sldId id="265" r:id="rId15"/>
    <p:sldId id="274" r:id="rId16"/>
    <p:sldId id="264"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forbes.com/sites/forbescoachescouncil/2021/02/25/how-to-create-a-digital-marketing-strategy-eight-steps-to-laser-focus-your-plan/"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ceotodaymagazine.com/2022/02/6-efficient-non-digital-marketing-strategies/" TargetMode="External"/><Relationship Id="rId2" Type="http://schemas.openxmlformats.org/officeDocument/2006/relationships/hyperlink" Target="https://www.wns.co.za/insights/blogs/blogdetail/374/balancing-digital-and-non-digital-to-improve-customer-experience-"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statista.com/chart/7957/whats-important-to-the-online-shoppe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npd.com/news/thought-leadership/2018/10-ways-younger-and-older-millennials-shop-differently/" TargetMode="External"/><Relationship Id="rId2" Type="http://schemas.openxmlformats.org/officeDocument/2006/relationships/hyperlink" Target="https://salesfloor.net/blog/generations-shopping-habit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elle.in/comparing-shopping-habits-of-gen-z-and-millenials/#:~:text=A%202021%20Survey%20Monkey%20report,and%20are%20less%20likely%20to"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belvg.com/blog/generation-y-vs-z-how-do-they-shop-online.htm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indeed.com/career-advice/career-development/marketing-strategies-attract-retain-customer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6207219" cy="646331"/>
          </a:xfrm>
          <a:prstGeom prst="rect">
            <a:avLst/>
          </a:prstGeom>
          <a:noFill/>
        </p:spPr>
        <p:txBody>
          <a:bodyPr wrap="square">
            <a:spAutoFit/>
          </a:bodyPr>
          <a:lstStyle/>
          <a:p>
            <a:r>
              <a:rPr lang="el-GR" sz="1800" b="1" dirty="0">
                <a:effectLst/>
                <a:latin typeface="Bahnschrift Light" panose="020B0502040204020203" pitchFamily="34" charset="0"/>
                <a:ea typeface="Calibri" panose="020F0502020204030204" pitchFamily="34" charset="0"/>
              </a:rPr>
              <a:t>Ενίσχυση της ανθεκτικότητας των ΜΜΕ</a:t>
            </a:r>
          </a:p>
          <a:p>
            <a:r>
              <a:rPr lang="el-GR" sz="1800" b="1" dirty="0">
                <a:effectLst/>
                <a:latin typeface="Bahnschrift Light" panose="020B0502040204020203" pitchFamily="34" charset="0"/>
                <a:ea typeface="Calibri" panose="020F0502020204030204" pitchFamily="34" charset="0"/>
              </a:rPr>
              <a:t> μετά τα περιοριστικά μέτρα (</a:t>
            </a:r>
            <a:r>
              <a:rPr lang="el-GR" sz="1800" b="1" dirty="0" err="1">
                <a:effectLst/>
                <a:latin typeface="Bahnschrift Light" panose="020B0502040204020203" pitchFamily="34" charset="0"/>
                <a:ea typeface="Calibri" panose="020F0502020204030204" pitchFamily="34" charset="0"/>
              </a:rPr>
              <a:t>lock-down</a:t>
            </a:r>
            <a:r>
              <a:rPr lang="el-GR" sz="1800" b="1" dirty="0">
                <a:effectLst/>
                <a:latin typeface="Bahnschrift Light" panose="020B0502040204020203" pitchFamily="34" charset="0"/>
                <a:ea typeface="Calibri" panose="020F0502020204030204" pitchFamily="34" charset="0"/>
              </a:rPr>
              <a:t>)</a:t>
            </a:r>
          </a:p>
        </p:txBody>
      </p:sp>
      <p:sp>
        <p:nvSpPr>
          <p:cNvPr id="5" name="CuadroTexto 4">
            <a:extLst>
              <a:ext uri="{FF2B5EF4-FFF2-40B4-BE49-F238E27FC236}">
                <a16:creationId xmlns:a16="http://schemas.microsoft.com/office/drawing/2014/main" id="{6A46D3C6-E20C-4FBA-B5EB-C2B5FDE05068}"/>
              </a:ext>
            </a:extLst>
          </p:cNvPr>
          <p:cNvSpPr txBox="1"/>
          <p:nvPr/>
        </p:nvSpPr>
        <p:spPr>
          <a:xfrm>
            <a:off x="2715565" y="4146930"/>
            <a:ext cx="6472909"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Διατήρηση του νέου διαδικτυακού πελατολογίου και κάλυψη των αναγκών των ψηφιακών και μη ψηφιακών γενεών
</a:t>
            </a:r>
            <a:r>
              <a:rPr kumimoji="0" lang="el-G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Από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3600" kern="0" spc="-150" dirty="0">
                <a:solidFill>
                  <a:schemeClr val="tx1"/>
                </a:solidFill>
                <a:latin typeface="+mj-lt"/>
                <a:ea typeface="Tahoma" panose="020B0604030504040204" pitchFamily="34" charset="0"/>
                <a:cs typeface="Tahoma" panose="020B0604030504040204" pitchFamily="34" charset="0"/>
              </a:rPr>
              <a:t> 2: </a:t>
            </a:r>
            <a:r>
              <a:rPr lang="el-GR" sz="3600" kern="0" spc="-150" dirty="0">
                <a:solidFill>
                  <a:schemeClr val="tx1"/>
                </a:solidFill>
                <a:latin typeface="+mj-lt"/>
                <a:ea typeface="Tahoma" panose="020B0604030504040204" pitchFamily="34" charset="0"/>
                <a:cs typeface="Tahoma" panose="020B0604030504040204" pitchFamily="34" charset="0"/>
              </a:rPr>
              <a:t>Προσέλκυση νέων πελατών με ψηφιακά μέσα</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52661"/>
          </a:xfrm>
          <a:prstGeom prst="rect">
            <a:avLst/>
          </a:prstGeom>
        </p:spPr>
        <p:txBody>
          <a:bodyPr vert="horz" wrap="square" lIns="0" tIns="13970" rIns="0" bIns="0" rtlCol="0">
            <a:spAutoFit/>
          </a:bodyPr>
          <a:lstStyle/>
          <a:p>
            <a:pPr>
              <a:defRPr/>
            </a:pPr>
            <a:r>
              <a:rPr lang="el-GR" sz="2200" spc="50" dirty="0">
                <a:latin typeface="+mj-lt"/>
                <a:cs typeface="Tahoma"/>
              </a:rPr>
              <a:t>Μάθημα</a:t>
            </a:r>
            <a:r>
              <a:rPr lang="en-US" sz="2200" spc="50" dirty="0">
                <a:latin typeface="+mj-lt"/>
                <a:cs typeface="Tahoma"/>
              </a:rPr>
              <a:t> 1.3.2: </a:t>
            </a:r>
            <a:r>
              <a:rPr lang="el-GR" sz="2200" spc="50" dirty="0">
                <a:latin typeface="+mj-lt"/>
                <a:cs typeface="Tahoma"/>
              </a:rPr>
              <a:t>Δημιουργία διαδικτυακής στρατηγικής</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1200329"/>
          </a:xfrm>
          <a:prstGeom prst="rect">
            <a:avLst/>
          </a:prstGeom>
        </p:spPr>
        <p:txBody>
          <a:bodyPr wrap="square">
            <a:spAutoFit/>
          </a:bodyPr>
          <a:lstStyle/>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3">
            <a:extLst>
              <a:ext uri="{FF2B5EF4-FFF2-40B4-BE49-F238E27FC236}">
                <a16:creationId xmlns:a16="http://schemas.microsoft.com/office/drawing/2014/main" id="{FBCC9E6C-DB19-4936-87CE-3544CB66C3D3}"/>
              </a:ext>
            </a:extLst>
          </p:cNvPr>
          <p:cNvSpPr txBox="1"/>
          <p:nvPr/>
        </p:nvSpPr>
        <p:spPr>
          <a:xfrm>
            <a:off x="377556" y="2458835"/>
            <a:ext cx="9299104" cy="2568652"/>
          </a:xfrm>
          <a:prstGeom prst="rect">
            <a:avLst/>
          </a:prstGeom>
        </p:spPr>
        <p:txBody>
          <a:bodyPr vert="horz" wrap="square" lIns="0" tIns="13970" rIns="0" bIns="0" rtlCol="0">
            <a:spAutoFit/>
          </a:bodyPr>
          <a:lstStyle/>
          <a:p>
            <a:pPr>
              <a:defRPr/>
            </a:pPr>
            <a:r>
              <a:rPr lang="el-GR" sz="2200" spc="50" dirty="0">
                <a:latin typeface="+mj-lt"/>
                <a:cs typeface="Tahoma"/>
              </a:rPr>
              <a:t>Δημιουργία διαδικτυακής στρατηγικής (σύμφωνα με το περιοδικό </a:t>
            </a:r>
            <a:r>
              <a:rPr lang="el-GR" sz="2200" spc="50" dirty="0" err="1">
                <a:latin typeface="+mj-lt"/>
                <a:cs typeface="Tahoma"/>
              </a:rPr>
              <a:t>Forbes</a:t>
            </a:r>
            <a:r>
              <a:rPr lang="en-US" sz="2200" spc="50" dirty="0">
                <a:latin typeface="+mj-lt"/>
                <a:cs typeface="Tahoma"/>
              </a:rPr>
              <a:t>): </a:t>
            </a:r>
          </a:p>
          <a:p>
            <a:pPr marL="457200" indent="-457200">
              <a:buFont typeface="+mj-lt"/>
              <a:buAutoNum type="arabicPeriod"/>
              <a:defRPr/>
            </a:pPr>
            <a:r>
              <a:rPr lang="el-GR" spc="50" dirty="0">
                <a:latin typeface="+mj-lt"/>
                <a:cs typeface="Tahoma"/>
              </a:rPr>
              <a:t>Εξερευνήστε το τοπίο και αναλύστε τα αποτελέσματα
Χαρτογραφήστε τη στρατηγική σας</a:t>
            </a:r>
            <a:endParaRPr lang="en-US" spc="50" dirty="0">
              <a:latin typeface="+mj-lt"/>
              <a:cs typeface="Tahoma"/>
            </a:endParaRPr>
          </a:p>
          <a:p>
            <a:pPr marL="457200" indent="-457200">
              <a:buFont typeface="+mj-lt"/>
              <a:buAutoNum type="arabicPeriod"/>
              <a:defRPr/>
            </a:pPr>
            <a:r>
              <a:rPr lang="el-GR" spc="50" dirty="0">
                <a:latin typeface="+mj-lt"/>
                <a:cs typeface="Tahoma"/>
              </a:rPr>
              <a:t>Ορίστε το κοινό-στόχο σας
Δημιουργήστε τη στρατηγική περιεχομένου σας</a:t>
            </a:r>
            <a:endParaRPr lang="en-US" spc="50" dirty="0">
              <a:latin typeface="+mj-lt"/>
              <a:cs typeface="Tahoma"/>
            </a:endParaRPr>
          </a:p>
          <a:p>
            <a:pPr marL="457200" indent="-457200">
              <a:buFont typeface="+mj-lt"/>
              <a:buAutoNum type="arabicPeriod"/>
              <a:defRPr/>
            </a:pPr>
            <a:r>
              <a:rPr lang="el-GR" spc="50" dirty="0">
                <a:latin typeface="+mj-lt"/>
                <a:cs typeface="Tahoma"/>
              </a:rPr>
              <a:t>Επιλέξτε τα κανάλια και τις τακτικές σας
Ορισμός βασικών δεικτών απόδοσης και σημείων αναφοράς</a:t>
            </a:r>
            <a:endParaRPr lang="en-US" spc="50" dirty="0">
              <a:latin typeface="+mj-lt"/>
              <a:cs typeface="Tahoma"/>
            </a:endParaRPr>
          </a:p>
          <a:p>
            <a:pPr marL="457200" indent="-457200">
              <a:buFont typeface="+mj-lt"/>
              <a:buAutoNum type="arabicPeriod"/>
              <a:defRPr/>
            </a:pPr>
            <a:r>
              <a:rPr lang="el-GR" spc="50" dirty="0">
                <a:latin typeface="+mj-lt"/>
                <a:cs typeface="Tahoma"/>
              </a:rPr>
              <a:t>Εκτέλεση με βέλτιστες πρακτικές
Ανάλυση και προσαρμογή</a:t>
            </a:r>
            <a:endParaRPr lang="en-US" altLang="es-ES" sz="2400" dirty="0">
              <a:latin typeface="+mj-lt"/>
              <a:cs typeface="Calibri" panose="020F0502020204030204" pitchFamily="34" charset="0"/>
            </a:endParaRPr>
          </a:p>
        </p:txBody>
      </p:sp>
      <p:sp>
        <p:nvSpPr>
          <p:cNvPr id="7" name="object 3">
            <a:extLst>
              <a:ext uri="{FF2B5EF4-FFF2-40B4-BE49-F238E27FC236}">
                <a16:creationId xmlns:a16="http://schemas.microsoft.com/office/drawing/2014/main" id="{FBCC9E6C-DB19-4936-87CE-3544CB66C3D3}"/>
              </a:ext>
            </a:extLst>
          </p:cNvPr>
          <p:cNvSpPr txBox="1"/>
          <p:nvPr/>
        </p:nvSpPr>
        <p:spPr>
          <a:xfrm>
            <a:off x="556588" y="5381068"/>
            <a:ext cx="11374999" cy="568104"/>
          </a:xfrm>
          <a:prstGeom prst="rect">
            <a:avLst/>
          </a:prstGeom>
        </p:spPr>
        <p:txBody>
          <a:bodyPr vert="horz" wrap="square" lIns="0" tIns="13970" rIns="0" bIns="0" rtlCol="0">
            <a:spAutoFit/>
          </a:bodyPr>
          <a:lstStyle/>
          <a:p>
            <a:pPr algn="r">
              <a:defRPr/>
            </a:pPr>
            <a:r>
              <a:rPr lang="en-US" spc="50" dirty="0">
                <a:latin typeface="+mj-lt"/>
                <a:cs typeface="Tahoma"/>
                <a:hlinkClick r:id="rId2"/>
              </a:rPr>
              <a:t>https://www.forbes.com/sites/forbescoachescouncil/2021/02/25/how-to-create-a-digital-marketing-strategy-eight-steps-to-laser-focus-your-plan/</a:t>
            </a:r>
            <a:r>
              <a:rPr lang="en-US" spc="50" dirty="0">
                <a:latin typeface="+mj-lt"/>
                <a:cs typeface="Tahoma"/>
              </a:rPr>
              <a:t> </a:t>
            </a:r>
            <a:endParaRPr lang="en-US" altLang="es-ES" dirty="0">
              <a:latin typeface="+mj-lt"/>
              <a:cs typeface="Calibri" panose="020F0502020204030204" pitchFamily="34" charset="0"/>
            </a:endParaRPr>
          </a:p>
        </p:txBody>
      </p:sp>
    </p:spTree>
    <p:extLst>
      <p:ext uri="{BB962C8B-B14F-4D97-AF65-F5344CB8AC3E}">
        <p14:creationId xmlns:p14="http://schemas.microsoft.com/office/powerpoint/2010/main" val="272723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1200329"/>
          </a:xfrm>
          <a:prstGeom prst="rect">
            <a:avLst/>
          </a:prstGeom>
        </p:spPr>
        <p:txBody>
          <a:bodyPr wrap="square">
            <a:spAutoFit/>
          </a:bodyPr>
          <a:lstStyle/>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3">
            <a:extLst>
              <a:ext uri="{FF2B5EF4-FFF2-40B4-BE49-F238E27FC236}">
                <a16:creationId xmlns:a16="http://schemas.microsoft.com/office/drawing/2014/main" id="{FBCC9E6C-DB19-4936-87CE-3544CB66C3D3}"/>
              </a:ext>
            </a:extLst>
          </p:cNvPr>
          <p:cNvSpPr txBox="1"/>
          <p:nvPr/>
        </p:nvSpPr>
        <p:spPr>
          <a:xfrm>
            <a:off x="377556" y="2458835"/>
            <a:ext cx="11198926" cy="3061094"/>
          </a:xfrm>
          <a:prstGeom prst="rect">
            <a:avLst/>
          </a:prstGeom>
        </p:spPr>
        <p:txBody>
          <a:bodyPr vert="horz" wrap="square" lIns="0" tIns="13970" rIns="0" bIns="0" rtlCol="0">
            <a:spAutoFit/>
          </a:bodyPr>
          <a:lstStyle/>
          <a:p>
            <a:pPr>
              <a:defRPr/>
            </a:pPr>
            <a:r>
              <a:rPr lang="el-GR" spc="50" dirty="0">
                <a:latin typeface="+mj-lt"/>
                <a:cs typeface="Tahoma"/>
              </a:rPr>
              <a:t>Το διαδίκτυο είναι μια συνολική ψηφιακή στρατηγική - όχι μόνο τα μέσα κοινωνικής δικτύωσης. περιλαμβάνει όλα τα στοιχεία της ψηφιακής επαφής.  
Τα μέσα κοινωνικής δικτύωσης αποτελούν βασικό στοιχείο και οι εταιρείες πρέπει να κατανοήσουν πώς μια συγκεκριμένη μορφή επηρεάζει τις προοπτικές του προϊόντος / υπηρεσίας
Θα πρέπει να ληφθούν υπόψη τα μέσα κοινωνικής δικτύωσης πολλαπλών καναλιών και η σύνδεση μεταξύ τους</a:t>
            </a:r>
            <a:r>
              <a:rPr lang="en-US" spc="50" dirty="0">
                <a:latin typeface="+mj-lt"/>
                <a:cs typeface="Tahoma"/>
              </a:rPr>
              <a:t>:</a:t>
            </a:r>
          </a:p>
          <a:p>
            <a:pPr marL="285750" indent="-285750">
              <a:buFontTx/>
              <a:buChar char="-"/>
              <a:defRPr/>
            </a:pPr>
            <a:r>
              <a:rPr lang="en-US" b="1" spc="50" dirty="0">
                <a:latin typeface="+mj-lt"/>
                <a:cs typeface="Tahoma"/>
              </a:rPr>
              <a:t>‘</a:t>
            </a:r>
            <a:r>
              <a:rPr lang="el-GR" b="1" spc="50" dirty="0">
                <a:latin typeface="+mj-lt"/>
                <a:cs typeface="Tahoma"/>
              </a:rPr>
              <a:t>Παραδοσιακά μέσα κοινωνικής δικτύωσης</a:t>
            </a:r>
            <a:r>
              <a:rPr lang="en-US" spc="50" dirty="0">
                <a:latin typeface="+mj-lt"/>
                <a:cs typeface="Tahoma"/>
              </a:rPr>
              <a:t>: Facebook; Twitter; Instagram; Snapchat; LinkedIn; TikTok; Pinterest; Triller</a:t>
            </a:r>
          </a:p>
          <a:p>
            <a:pPr marL="285750" indent="-285750">
              <a:buFontTx/>
              <a:buChar char="-"/>
              <a:defRPr/>
            </a:pPr>
            <a:r>
              <a:rPr lang="el-GR" b="1" spc="50" dirty="0">
                <a:latin typeface="+mj-lt"/>
                <a:cs typeface="Tahoma"/>
              </a:rPr>
              <a:t>Θεωρούνται επίσης ως μέσα κοινωνικής δικτύωσης</a:t>
            </a:r>
            <a:r>
              <a:rPr lang="en-US" spc="50" dirty="0">
                <a:latin typeface="+mj-lt"/>
                <a:cs typeface="Tahoma"/>
              </a:rPr>
              <a:t>: WhatsApp; Viber; Discord; Telegram; Skype; WeChat; Messenger</a:t>
            </a:r>
          </a:p>
          <a:p>
            <a:pPr marL="285750" indent="-285750">
              <a:buFontTx/>
              <a:buChar char="-"/>
              <a:defRPr/>
            </a:pPr>
            <a:endParaRPr lang="en-US" spc="50" dirty="0">
              <a:latin typeface="+mj-lt"/>
              <a:cs typeface="Tahoma"/>
            </a:endParaRPr>
          </a:p>
          <a:p>
            <a:pPr>
              <a:defRPr/>
            </a:pPr>
            <a:r>
              <a:rPr lang="el-GR" spc="50" dirty="0">
                <a:latin typeface="+mj-lt"/>
                <a:cs typeface="Tahoma"/>
              </a:rPr>
              <a:t>Πρέπει να ενημερώνεστε για τις τελευταίες τάσεις και τι είναι «παρωχημένο"</a:t>
            </a:r>
            <a:endParaRPr lang="en-US" altLang="es-ES" sz="2400" dirty="0">
              <a:latin typeface="+mj-lt"/>
              <a:cs typeface="Calibri" panose="020F0502020204030204" pitchFamily="34" charset="0"/>
            </a:endParaRPr>
          </a:p>
        </p:txBody>
      </p:sp>
      <p:sp>
        <p:nvSpPr>
          <p:cNvPr id="4" name="object 2">
            <a:extLst>
              <a:ext uri="{FF2B5EF4-FFF2-40B4-BE49-F238E27FC236}">
                <a16:creationId xmlns:a16="http://schemas.microsoft.com/office/drawing/2014/main" id="{36609C04-35C1-FE56-ED66-8B53E46A861E}"/>
              </a:ext>
            </a:extLst>
          </p:cNvPr>
          <p:cNvSpPr txBox="1">
            <a:spLocks/>
          </p:cNvSpPr>
          <p:nvPr/>
        </p:nvSpPr>
        <p:spPr>
          <a:xfrm>
            <a:off x="318565" y="1022287"/>
            <a:ext cx="1134937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3600" kern="0" spc="-150" dirty="0">
                <a:solidFill>
                  <a:schemeClr val="tx1"/>
                </a:solidFill>
                <a:latin typeface="+mj-lt"/>
                <a:ea typeface="Tahoma" panose="020B0604030504040204" pitchFamily="34" charset="0"/>
                <a:cs typeface="Tahoma" panose="020B0604030504040204" pitchFamily="34" charset="0"/>
              </a:rPr>
              <a:t> 2: </a:t>
            </a:r>
            <a:r>
              <a:rPr lang="el-GR" sz="3600" kern="0" spc="-150" dirty="0">
                <a:solidFill>
                  <a:schemeClr val="tx1"/>
                </a:solidFill>
                <a:latin typeface="+mj-lt"/>
                <a:ea typeface="Tahoma" panose="020B0604030504040204" pitchFamily="34" charset="0"/>
                <a:cs typeface="Tahoma" panose="020B0604030504040204" pitchFamily="34" charset="0"/>
              </a:rPr>
              <a:t>Προσέλκυση νέων πελατών με ψηφιακά μέσα</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7" name="object 3">
            <a:extLst>
              <a:ext uri="{FF2B5EF4-FFF2-40B4-BE49-F238E27FC236}">
                <a16:creationId xmlns:a16="http://schemas.microsoft.com/office/drawing/2014/main" id="{63882E55-3C6E-2C1E-5C85-D976C28F1366}"/>
              </a:ext>
            </a:extLst>
          </p:cNvPr>
          <p:cNvSpPr txBox="1"/>
          <p:nvPr/>
        </p:nvSpPr>
        <p:spPr>
          <a:xfrm>
            <a:off x="377556" y="1773775"/>
            <a:ext cx="9299104" cy="352661"/>
          </a:xfrm>
          <a:prstGeom prst="rect">
            <a:avLst/>
          </a:prstGeom>
        </p:spPr>
        <p:txBody>
          <a:bodyPr vert="horz" wrap="square" lIns="0" tIns="13970" rIns="0" bIns="0" rtlCol="0">
            <a:spAutoFit/>
          </a:bodyPr>
          <a:lstStyle/>
          <a:p>
            <a:pPr>
              <a:defRPr/>
            </a:pPr>
            <a:r>
              <a:rPr lang="el-GR" sz="2200" spc="50" dirty="0">
                <a:latin typeface="+mj-lt"/>
                <a:cs typeface="Tahoma"/>
              </a:rPr>
              <a:t>Μάθημα</a:t>
            </a:r>
            <a:r>
              <a:rPr lang="en-US" sz="2200" spc="50" dirty="0">
                <a:latin typeface="+mj-lt"/>
                <a:cs typeface="Tahoma"/>
              </a:rPr>
              <a:t> 1.3.2: </a:t>
            </a:r>
            <a:r>
              <a:rPr lang="el-GR" sz="2200" spc="50" dirty="0">
                <a:latin typeface="+mj-lt"/>
                <a:cs typeface="Tahoma"/>
              </a:rPr>
              <a:t>Δημιουργία διαδικτυακής στρατηγικής</a:t>
            </a:r>
            <a:endParaRPr lang="en-US" altLang="es-ES" sz="2400" dirty="0">
              <a:latin typeface="+mj-lt"/>
              <a:cs typeface="Calibri" panose="020F0502020204030204" pitchFamily="34" charset="0"/>
            </a:endParaRPr>
          </a:p>
        </p:txBody>
      </p:sp>
    </p:spTree>
    <p:extLst>
      <p:ext uri="{BB962C8B-B14F-4D97-AF65-F5344CB8AC3E}">
        <p14:creationId xmlns:p14="http://schemas.microsoft.com/office/powerpoint/2010/main" val="2709002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72821" cy="4437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2800" kern="0" spc="-150" dirty="0">
                <a:solidFill>
                  <a:schemeClr val="tx1"/>
                </a:solidFill>
                <a:latin typeface="+mj-lt"/>
                <a:ea typeface="Tahoma" panose="020B0604030504040204" pitchFamily="34" charset="0"/>
                <a:cs typeface="Tahoma" panose="020B0604030504040204" pitchFamily="34" charset="0"/>
              </a:rPr>
              <a:t> 2: </a:t>
            </a:r>
            <a:r>
              <a:rPr lang="el-GR" sz="2800" kern="0" spc="-150" dirty="0">
                <a:solidFill>
                  <a:schemeClr val="tx1"/>
                </a:solidFill>
                <a:latin typeface="+mj-lt"/>
                <a:ea typeface="Tahoma" panose="020B0604030504040204" pitchFamily="34" charset="0"/>
                <a:cs typeface="Tahoma" panose="020B0604030504040204" pitchFamily="34" charset="0"/>
              </a:rPr>
              <a:t>Κάνοντας τα πράγματα ευκολότερα για μη ψηφιακούς πελάτες</a:t>
            </a:r>
            <a:endParaRPr lang="en-US" sz="2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21668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1.4.1: </a:t>
            </a:r>
            <a:r>
              <a:rPr lang="el-GR" sz="2200" spc="50" dirty="0">
                <a:latin typeface="+mj-lt"/>
                <a:cs typeface="Tahoma"/>
              </a:rPr>
              <a:t>Μην ξεχνάτε εκείνα που απαιτούν μη ψηφιακή επαφή</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520936" cy="2585323"/>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Ναι, τα μη ψηφιακά είναι πιθανώς συνδεδεμένα ψηφιακά ΑΛΛΑ προτιμούν πιο προσωπική επαφή
</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Μην κάνετε εκπτώσεις στα παραδοσιακά μέσα ενημέρωσης για να προσεγγίσετε τόσο μη ψηφιακούς όσο και ψηφιακούς πελάτες
Προσπαθήστε να τα μεταφέρετε «αργά» σε μέρη της ψηφιακής σας στρατηγικής (παροχή κινήτρων)
Παρακολουθήστε προσεκτικά τον τρόπο με τον οποίο οι ανταγωνιστές αντιμετωπίζουν το μη ψηφιακό πελατολόγιο (μπορεί να είναι ένα πλήρες άνοιγμα εάν αγνοήσουν</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l-GR" altLang="es-ES" dirty="0">
                <a:latin typeface="Calibri" panose="020F0502020204030204" pitchFamily="34" charset="0"/>
                <a:cs typeface="Calibri" panose="020F0502020204030204" pitchFamily="34" charset="0"/>
              </a:rPr>
              <a:t>Εφαρμόστε μια υβριδική στρατηγική μάρκετινγκ που καλύπτει τα «καλύτερα και των δύο κόσμων»
</a:t>
            </a:r>
            <a:endParaRPr lang="en-US"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216823" y="5178156"/>
            <a:ext cx="10269068" cy="923330"/>
          </a:xfrm>
          <a:prstGeom prst="rect">
            <a:avLst/>
          </a:prstGeom>
        </p:spPr>
        <p:txBody>
          <a:bodyPr wrap="square">
            <a:spAutoFit/>
          </a:bodyPr>
          <a:lstStyle/>
          <a:p>
            <a:pPr algn="r">
              <a:defRPr/>
            </a:pPr>
            <a:r>
              <a:rPr lang="en-US" altLang="es-ES" dirty="0">
                <a:latin typeface="Calibri" panose="020F0502020204030204" pitchFamily="34" charset="0"/>
                <a:cs typeface="Calibri" panose="020F0502020204030204" pitchFamily="34" charset="0"/>
                <a:hlinkClick r:id="rId2"/>
              </a:rPr>
              <a:t>https://www.wns.co.za/insights/blogs/blogdetail/374/balancing-digital-and-non-digital-to-improve-customer-experience-</a:t>
            </a:r>
            <a:endParaRPr lang="en-US" altLang="es-ES" dirty="0">
              <a:latin typeface="Calibri" panose="020F0502020204030204" pitchFamily="34" charset="0"/>
              <a:cs typeface="Calibri" panose="020F0502020204030204" pitchFamily="34" charset="0"/>
            </a:endParaRPr>
          </a:p>
          <a:p>
            <a:pPr algn="r">
              <a:defRPr/>
            </a:pPr>
            <a:r>
              <a:rPr lang="en-US" altLang="es-ES" dirty="0">
                <a:latin typeface="Calibri" panose="020F0502020204030204" pitchFamily="34" charset="0"/>
                <a:cs typeface="Calibri" panose="020F0502020204030204" pitchFamily="34" charset="0"/>
                <a:hlinkClick r:id="rId3"/>
              </a:rPr>
              <a:t>https://www.ceotodaymagazine.com/2022/02/6-efficient-non-digital-marketing-strategies/</a:t>
            </a:r>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82309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1479829"/>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Εστιάζονται στη βιωσιμότητα, προτιμούν μικρούς παραγωγούς 
</a:t>
            </a:r>
            <a:endParaRPr lang="en-US" sz="1400" dirty="0">
              <a:ea typeface="Lato Light" charset="0"/>
              <a:cs typeface="Poppins" pitchFamily="2" charset="77"/>
            </a:endParaRPr>
          </a:p>
        </p:txBody>
      </p:sp>
      <p:sp>
        <p:nvSpPr>
          <p:cNvPr id="53" name="Rectangle 52"/>
          <p:cNvSpPr/>
          <p:nvPr/>
        </p:nvSpPr>
        <p:spPr>
          <a:xfrm>
            <a:off x="5439428" y="3592428"/>
            <a:ext cx="859530" cy="369332"/>
          </a:xfrm>
          <a:prstGeom prst="rect">
            <a:avLst/>
          </a:prstGeom>
        </p:spPr>
        <p:txBody>
          <a:bodyPr wrap="none">
            <a:spAutoFit/>
          </a:bodyPr>
          <a:lstStyle/>
          <a:p>
            <a:pPr algn="ctr"/>
            <a:r>
              <a:rPr lang="el-GR" b="1" dirty="0">
                <a:ea typeface="Roboto" charset="0"/>
                <a:cs typeface="Poppins" pitchFamily="2" charset="77"/>
              </a:rPr>
              <a:t>Γενιά</a:t>
            </a:r>
            <a:r>
              <a:rPr lang="en-US" b="1" dirty="0">
                <a:ea typeface="Roboto" charset="0"/>
                <a:cs typeface="Poppins" pitchFamily="2" charset="77"/>
              </a:rPr>
              <a:t> Z</a:t>
            </a:r>
          </a:p>
        </p:txBody>
      </p:sp>
      <p:sp>
        <p:nvSpPr>
          <p:cNvPr id="54" name="TextBox 53"/>
          <p:cNvSpPr txBox="1"/>
          <p:nvPr/>
        </p:nvSpPr>
        <p:spPr>
          <a:xfrm>
            <a:off x="6310255" y="2693642"/>
            <a:ext cx="1829006" cy="1479829"/>
          </a:xfrm>
          <a:prstGeom prst="rect">
            <a:avLst/>
          </a:prstGeom>
          <a:noFill/>
        </p:spPr>
        <p:txBody>
          <a:bodyPr wrap="square" rtlCol="0">
            <a:spAutoFit/>
          </a:bodyPr>
          <a:lstStyle/>
          <a:p>
            <a:pPr algn="ctr">
              <a:lnSpc>
                <a:spcPts val="2220"/>
              </a:lnSpc>
            </a:pPr>
            <a:r>
              <a:rPr lang="el-GR" sz="1400">
                <a:ea typeface="Lato Light" charset="0"/>
                <a:cs typeface="Poppins" pitchFamily="2" charset="77"/>
              </a:rPr>
              <a:t>Ανάπτυξη συγκεκριμένης διαδικτυακής στρατηγικής
</a:t>
            </a:r>
            <a:endParaRPr lang="en-US" sz="1400" dirty="0">
              <a:ea typeface="Lato Light" charset="0"/>
              <a:cs typeface="Poppins" pitchFamily="2" charset="77"/>
            </a:endParaRPr>
          </a:p>
        </p:txBody>
      </p:sp>
      <p:sp>
        <p:nvSpPr>
          <p:cNvPr id="55" name="Rectangle 54"/>
          <p:cNvSpPr/>
          <p:nvPr/>
        </p:nvSpPr>
        <p:spPr>
          <a:xfrm>
            <a:off x="6602441" y="2375051"/>
            <a:ext cx="1263487" cy="369332"/>
          </a:xfrm>
          <a:prstGeom prst="rect">
            <a:avLst/>
          </a:prstGeom>
        </p:spPr>
        <p:txBody>
          <a:bodyPr wrap="none">
            <a:spAutoFit/>
          </a:bodyPr>
          <a:lstStyle/>
          <a:p>
            <a:pPr algn="ctr"/>
            <a:r>
              <a:rPr lang="el-GR" b="1" dirty="0">
                <a:ea typeface="Roboto" charset="0"/>
                <a:cs typeface="Poppins" pitchFamily="2" charset="77"/>
              </a:rPr>
              <a:t>Στρατηγική</a:t>
            </a:r>
            <a:endParaRPr lang="en-US" b="1" dirty="0">
              <a:ea typeface="Roboto" charset="0"/>
              <a:cs typeface="Poppins" pitchFamily="2" charset="77"/>
            </a:endParaRPr>
          </a:p>
        </p:txBody>
      </p:sp>
      <p:sp>
        <p:nvSpPr>
          <p:cNvPr id="58" name="TextBox 57"/>
          <p:cNvSpPr txBox="1"/>
          <p:nvPr/>
        </p:nvSpPr>
        <p:spPr>
          <a:xfrm>
            <a:off x="3583218" y="2700849"/>
            <a:ext cx="1829006" cy="1197700"/>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ψάχνουν για εξειδικευμένα προϊόντα και υπηρεσίες</a:t>
            </a:r>
            <a:endParaRPr lang="en-US" sz="1400" dirty="0">
              <a:ea typeface="Lato Light" charset="0"/>
              <a:cs typeface="Poppins" pitchFamily="2" charset="77"/>
            </a:endParaRPr>
          </a:p>
        </p:txBody>
      </p:sp>
      <p:sp>
        <p:nvSpPr>
          <p:cNvPr id="59" name="Rectangle 58"/>
          <p:cNvSpPr/>
          <p:nvPr/>
        </p:nvSpPr>
        <p:spPr>
          <a:xfrm>
            <a:off x="4061562" y="2375051"/>
            <a:ext cx="869148" cy="369332"/>
          </a:xfrm>
          <a:prstGeom prst="rect">
            <a:avLst/>
          </a:prstGeom>
        </p:spPr>
        <p:txBody>
          <a:bodyPr wrap="none">
            <a:spAutoFit/>
          </a:bodyPr>
          <a:lstStyle/>
          <a:p>
            <a:pPr algn="ctr"/>
            <a:r>
              <a:rPr lang="el-GR" b="1" dirty="0">
                <a:ea typeface="Roboto" charset="0"/>
                <a:cs typeface="Poppins" pitchFamily="2" charset="77"/>
              </a:rPr>
              <a:t>Γενιά</a:t>
            </a:r>
            <a:r>
              <a:rPr lang="en-US" b="1" dirty="0">
                <a:ea typeface="Roboto" charset="0"/>
                <a:cs typeface="Poppins" pitchFamily="2" charset="77"/>
              </a:rPr>
              <a:t> Y</a:t>
            </a:r>
          </a:p>
        </p:txBody>
      </p:sp>
      <p:sp>
        <p:nvSpPr>
          <p:cNvPr id="60" name="TextBox 59"/>
          <p:cNvSpPr txBox="1"/>
          <p:nvPr/>
        </p:nvSpPr>
        <p:spPr>
          <a:xfrm>
            <a:off x="7580470" y="4161757"/>
            <a:ext cx="2079771" cy="738664"/>
          </a:xfrm>
          <a:prstGeom prst="rect">
            <a:avLst/>
          </a:prstGeom>
          <a:noFill/>
        </p:spPr>
        <p:txBody>
          <a:bodyPr wrap="square" rtlCol="0">
            <a:spAutoFit/>
          </a:bodyPr>
          <a:lstStyle/>
          <a:p>
            <a:pPr algn="ctr"/>
            <a:r>
              <a:rPr lang="el-GR" sz="1400">
                <a:ea typeface="Lato Light" charset="0"/>
                <a:cs typeface="Poppins" pitchFamily="2" charset="77"/>
              </a:rPr>
              <a:t>Μην εγκαταλείπετε αυτήν την ομάδα πελατών
</a:t>
            </a:r>
            <a:endParaRPr lang="en-US" sz="1400" dirty="0">
              <a:ea typeface="Lato Light" charset="0"/>
              <a:cs typeface="Poppins" pitchFamily="2" charset="77"/>
            </a:endParaRPr>
          </a:p>
        </p:txBody>
      </p:sp>
      <p:sp>
        <p:nvSpPr>
          <p:cNvPr id="62" name="TextBox 61"/>
          <p:cNvSpPr txBox="1"/>
          <p:nvPr/>
        </p:nvSpPr>
        <p:spPr>
          <a:xfrm>
            <a:off x="2241892" y="4228390"/>
            <a:ext cx="1829006" cy="915572"/>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Τέσσερις έως πέντε γενιές πελατών
</a:t>
            </a:r>
            <a:endParaRPr lang="en-US" sz="1400" dirty="0">
              <a:ea typeface="Lato Light" charset="0"/>
              <a:cs typeface="Poppins" pitchFamily="2" charset="77"/>
            </a:endParaRPr>
          </a:p>
        </p:txBody>
      </p:sp>
      <p:sp>
        <p:nvSpPr>
          <p:cNvPr id="63" name="Rectangle 62"/>
          <p:cNvSpPr/>
          <p:nvPr/>
        </p:nvSpPr>
        <p:spPr>
          <a:xfrm>
            <a:off x="2774744" y="3783324"/>
            <a:ext cx="760143" cy="369332"/>
          </a:xfrm>
          <a:prstGeom prst="rect">
            <a:avLst/>
          </a:prstGeom>
        </p:spPr>
        <p:txBody>
          <a:bodyPr wrap="none">
            <a:spAutoFit/>
          </a:bodyPr>
          <a:lstStyle/>
          <a:p>
            <a:pPr algn="ctr"/>
            <a:r>
              <a:rPr lang="el-GR" b="1" dirty="0">
                <a:ea typeface="Roboto" charset="0"/>
                <a:cs typeface="Poppins" pitchFamily="2" charset="77"/>
              </a:rPr>
              <a:t>Γενιές</a:t>
            </a:r>
            <a:endParaRPr lang="en-US" b="1" dirty="0">
              <a:ea typeface="Roboto" charset="0"/>
              <a:cs typeface="Poppins" pitchFamily="2" charset="77"/>
            </a:endParaRPr>
          </a:p>
        </p:txBody>
      </p:sp>
      <p:sp>
        <p:nvSpPr>
          <p:cNvPr id="33" name="object 16"/>
          <p:cNvSpPr txBox="1">
            <a:spLocks/>
          </p:cNvSpPr>
          <p:nvPr/>
        </p:nvSpPr>
        <p:spPr>
          <a:xfrm>
            <a:off x="4385405" y="249441"/>
            <a:ext cx="5192456"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Ανακεφαλαίωση
</a:t>
            </a:r>
            <a:endParaRPr lang="en-US" sz="4800" b="1" spc="-150" dirty="0"/>
          </a:p>
        </p:txBody>
      </p:sp>
      <p:sp>
        <p:nvSpPr>
          <p:cNvPr id="34" name="Rectangle 33"/>
          <p:cNvSpPr/>
          <p:nvPr/>
        </p:nvSpPr>
        <p:spPr>
          <a:xfrm>
            <a:off x="7828317" y="3560401"/>
            <a:ext cx="1463157" cy="369332"/>
          </a:xfrm>
          <a:prstGeom prst="rect">
            <a:avLst/>
          </a:prstGeom>
        </p:spPr>
        <p:txBody>
          <a:bodyPr wrap="none">
            <a:spAutoFit/>
          </a:bodyPr>
          <a:lstStyle/>
          <a:p>
            <a:pPr algn="ctr"/>
            <a:r>
              <a:rPr lang="el-GR" b="1" dirty="0">
                <a:ea typeface="Roboto" charset="0"/>
                <a:cs typeface="Poppins" pitchFamily="2" charset="77"/>
              </a:rPr>
              <a:t>Μη ψηφιακά</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399" y="987562"/>
            <a:ext cx="4955787"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SWOT </a:t>
            </a:r>
            <a:r>
              <a:rPr lang="el-GR" sz="4800" b="1" spc="-150" dirty="0"/>
              <a:t>Ανάλυση</a:t>
            </a:r>
            <a:r>
              <a:rPr lang="en-GB" sz="4800" b="1" spc="-150" dirty="0"/>
              <a:t>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lvl="0" algn="ctr">
              <a:spcBef>
                <a:spcPts val="110"/>
              </a:spcBef>
              <a:tabLst>
                <a:tab pos="1217930" algn="l"/>
                <a:tab pos="1939289" algn="l"/>
                <a:tab pos="2928620" algn="l"/>
                <a:tab pos="3457575" algn="l"/>
                <a:tab pos="4396105" algn="l"/>
                <a:tab pos="5962650" algn="l"/>
              </a:tabLst>
              <a:defRPr/>
            </a:pPr>
            <a:r>
              <a:rPr lang="el-GR" sz="2200" spc="-150" dirty="0">
                <a:latin typeface="+mj-lt"/>
                <a:cs typeface="Tahoma"/>
              </a:rPr>
              <a:t>ΑΥΤΟΑΞΙΟΛΌΓΗΣΗ</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l-GR" dirty="0"/>
              <a:t>Δυνάμεις</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l-GR" dirty="0"/>
              <a:t>Αδυναμίες</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l-GR" dirty="0"/>
              <a:t>Ευκαιρίες</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l-GR" dirty="0"/>
              <a:t>Απειλές</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369332"/>
          </a:xfrm>
          <a:prstGeom prst="rect">
            <a:avLst/>
          </a:prstGeom>
          <a:noFill/>
        </p:spPr>
        <p:txBody>
          <a:bodyPr wrap="square" rtlCol="0">
            <a:spAutoFit/>
          </a:bodyPr>
          <a:lstStyle/>
          <a:p>
            <a:r>
              <a:rPr lang="el-GR" dirty="0"/>
              <a:t>Σημείο 1</a:t>
            </a:r>
            <a:r>
              <a:rPr lang="en-US" dirty="0"/>
              <a:t>: </a:t>
            </a:r>
            <a:r>
              <a:rPr lang="el-GR" dirty="0"/>
              <a:t>Υπάρχουν πολλές γενιές πιθανών πελατών που θέλουν να αγοράσουν</a:t>
            </a:r>
            <a:endParaRPr lang="en-US" dirty="0"/>
          </a:p>
        </p:txBody>
      </p:sp>
      <p:sp>
        <p:nvSpPr>
          <p:cNvPr id="12" name="CuadroTexto 11"/>
          <p:cNvSpPr txBox="1"/>
          <p:nvPr/>
        </p:nvSpPr>
        <p:spPr>
          <a:xfrm>
            <a:off x="1615181" y="2905749"/>
            <a:ext cx="8420917" cy="923330"/>
          </a:xfrm>
          <a:prstGeom prst="rect">
            <a:avLst/>
          </a:prstGeom>
          <a:noFill/>
        </p:spPr>
        <p:txBody>
          <a:bodyPr wrap="square" rtlCol="0">
            <a:spAutoFit/>
          </a:bodyPr>
          <a:lstStyle/>
          <a:p>
            <a:r>
              <a:rPr lang="el-GR" dirty="0"/>
              <a:t>Σημείο</a:t>
            </a:r>
            <a:r>
              <a:rPr lang="en-US" dirty="0"/>
              <a:t> 2: </a:t>
            </a:r>
            <a:r>
              <a:rPr lang="el-GR" dirty="0"/>
              <a:t>Η Γενιά Y (</a:t>
            </a:r>
            <a:r>
              <a:rPr lang="el-GR" dirty="0" err="1"/>
              <a:t>Millennials</a:t>
            </a:r>
            <a:r>
              <a:rPr lang="el-GR" dirty="0"/>
              <a:t>) επικεντρώνεται στην ηλεκτρονική από στόμα σε στόμα (EWOM) και αναζητά εξειδικευμένα προϊόντα και υπηρεσίες
</a:t>
            </a:r>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l-GR" dirty="0"/>
              <a:t>Σημείο</a:t>
            </a:r>
            <a:r>
              <a:rPr lang="en-US" dirty="0"/>
              <a:t> 3: </a:t>
            </a:r>
            <a:r>
              <a:rPr lang="el-GR" dirty="0"/>
              <a:t>Η Γενιά Ζ δίνει προσοχή στο ζήτημα της βιωσιμότητας στη λήψη αποφάσεων και φροντίζει τους μικρούς παραγωγούς</a:t>
            </a:r>
            <a:endParaRPr lang="en-US" dirty="0"/>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l-GR" dirty="0"/>
              <a:t>Σημείο</a:t>
            </a:r>
            <a:r>
              <a:rPr lang="en-US" dirty="0"/>
              <a:t> 4: </a:t>
            </a:r>
            <a:r>
              <a:rPr lang="el-GR" dirty="0"/>
              <a:t>Μην ξεχνάτε τους μη ψηφιακούς πελάτες (εκείνους που δεν είναι προδιατεθειμένοι στην ψηφιακή) και τη δύναμη αυτής της ομάδας</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3"/>
          <p:cNvSpPr txBox="1"/>
          <p:nvPr/>
        </p:nvSpPr>
        <p:spPr>
          <a:xfrm>
            <a:off x="1605564" y="5060394"/>
            <a:ext cx="8825604" cy="646331"/>
          </a:xfrm>
          <a:prstGeom prst="rect">
            <a:avLst/>
          </a:prstGeom>
          <a:noFill/>
        </p:spPr>
        <p:txBody>
          <a:bodyPr wrap="square" rtlCol="0">
            <a:spAutoFit/>
          </a:bodyPr>
          <a:lstStyle/>
          <a:p>
            <a:r>
              <a:rPr lang="el-GR" dirty="0"/>
              <a:t>Σημείο</a:t>
            </a:r>
            <a:r>
              <a:rPr lang="en-US" dirty="0"/>
              <a:t> 5: </a:t>
            </a:r>
            <a:r>
              <a:rPr lang="el-GR" dirty="0"/>
              <a:t>Αναπτύξτε μια συνολική στρατηγική μάρκετινγκ που επικεντρώθηκε στο ψηφιακό στοιχείο χωρίς να παραιτηθεί από το </a:t>
            </a:r>
            <a:r>
              <a:rPr lang="el-GR" dirty="0" err="1"/>
              <a:t>noni-digital</a:t>
            </a:r>
            <a:endParaRPr lang="en-US" dirty="0"/>
          </a:p>
        </p:txBody>
      </p:sp>
      <p:sp>
        <p:nvSpPr>
          <p:cNvPr id="18" name="Shape 2782">
            <a:extLst>
              <a:ext uri="{FF2B5EF4-FFF2-40B4-BE49-F238E27FC236}">
                <a16:creationId xmlns:a16="http://schemas.microsoft.com/office/drawing/2014/main" id="{5C029626-A59A-DBA8-2FF8-1A183DF67924}"/>
              </a:ext>
            </a:extLst>
          </p:cNvPr>
          <p:cNvSpPr/>
          <p:nvPr/>
        </p:nvSpPr>
        <p:spPr>
          <a:xfrm>
            <a:off x="1194833" y="510940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3" y="2850462"/>
            <a:ext cx="6584855" cy="646331"/>
          </a:xfrm>
          <a:prstGeom prst="rect">
            <a:avLst/>
          </a:prstGeom>
          <a:noFill/>
        </p:spPr>
        <p:txBody>
          <a:bodyPr wrap="square" rtlCol="0">
            <a:spAutoFit/>
          </a:bodyPr>
          <a:lstStyle/>
          <a:p>
            <a:pPr marL="914400" indent="-914400"/>
            <a:r>
              <a:rPr lang="el-GR" dirty="0"/>
              <a:t>Στόχος</a:t>
            </a:r>
            <a:r>
              <a:rPr lang="es-ES" dirty="0"/>
              <a:t> 1: </a:t>
            </a:r>
            <a:r>
              <a:rPr lang="el-GR" dirty="0"/>
              <a:t>Κατανοήστε τις ανάγκες του σημερινού διαδικτυακού πελατολογίου</a:t>
            </a:r>
            <a:endParaRPr lang="en-GB" dirty="0"/>
          </a:p>
        </p:txBody>
      </p:sp>
      <p:sp>
        <p:nvSpPr>
          <p:cNvPr id="12" name="CuadroTexto 11"/>
          <p:cNvSpPr txBox="1"/>
          <p:nvPr/>
        </p:nvSpPr>
        <p:spPr>
          <a:xfrm>
            <a:off x="1615182" y="3530217"/>
            <a:ext cx="5099025" cy="369332"/>
          </a:xfrm>
          <a:prstGeom prst="rect">
            <a:avLst/>
          </a:prstGeom>
          <a:noFill/>
        </p:spPr>
        <p:txBody>
          <a:bodyPr wrap="none" rtlCol="0">
            <a:spAutoFit/>
          </a:bodyPr>
          <a:lstStyle/>
          <a:p>
            <a:r>
              <a:rPr lang="el-GR" dirty="0"/>
              <a:t>Στόχος</a:t>
            </a:r>
            <a:r>
              <a:rPr lang="es-ES" dirty="0"/>
              <a:t> 2: </a:t>
            </a:r>
            <a:r>
              <a:rPr lang="el-GR" dirty="0"/>
              <a:t>Εργαστείτε μέσα από τις διαφορές γενεών</a:t>
            </a:r>
            <a:endParaRPr lang="en-GB" dirty="0"/>
          </a:p>
        </p:txBody>
      </p:sp>
      <p:sp>
        <p:nvSpPr>
          <p:cNvPr id="13" name="CuadroTexto 12"/>
          <p:cNvSpPr txBox="1"/>
          <p:nvPr/>
        </p:nvSpPr>
        <p:spPr>
          <a:xfrm>
            <a:off x="1605565" y="4284374"/>
            <a:ext cx="5619615" cy="369332"/>
          </a:xfrm>
          <a:prstGeom prst="rect">
            <a:avLst/>
          </a:prstGeom>
          <a:noFill/>
        </p:spPr>
        <p:txBody>
          <a:bodyPr wrap="none" rtlCol="0">
            <a:spAutoFit/>
          </a:bodyPr>
          <a:lstStyle/>
          <a:p>
            <a:r>
              <a:rPr lang="el-GR" dirty="0"/>
              <a:t>Στόχος</a:t>
            </a:r>
            <a:r>
              <a:rPr lang="es-ES" dirty="0"/>
              <a:t> 3: </a:t>
            </a:r>
            <a:r>
              <a:rPr lang="el-GR" dirty="0"/>
              <a:t>Προσελκύσετε νέους πελάτες με ψηφιακά μέσα</a:t>
            </a:r>
            <a:endParaRPr lang="en-US" dirty="0"/>
          </a:p>
        </p:txBody>
      </p:sp>
      <p:sp>
        <p:nvSpPr>
          <p:cNvPr id="17" name="object 2"/>
          <p:cNvSpPr txBox="1">
            <a:spLocks/>
          </p:cNvSpPr>
          <p:nvPr/>
        </p:nvSpPr>
        <p:spPr>
          <a:xfrm>
            <a:off x="480794" y="1302505"/>
            <a:ext cx="5500127"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782633" cy="629660"/>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
</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59513" y="683880"/>
            <a:ext cx="3895768" cy="5200650"/>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p:cNvSpPr/>
          <p:nvPr/>
        </p:nvSpPr>
        <p:spPr>
          <a:xfrm>
            <a:off x="1208231" y="511307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2"/>
          <p:cNvSpPr txBox="1"/>
          <p:nvPr/>
        </p:nvSpPr>
        <p:spPr>
          <a:xfrm>
            <a:off x="1576810" y="5049250"/>
            <a:ext cx="6728317" cy="369332"/>
          </a:xfrm>
          <a:prstGeom prst="rect">
            <a:avLst/>
          </a:prstGeom>
          <a:noFill/>
        </p:spPr>
        <p:txBody>
          <a:bodyPr wrap="none" rtlCol="0">
            <a:spAutoFit/>
          </a:bodyPr>
          <a:lstStyle/>
          <a:p>
            <a:r>
              <a:rPr lang="el-GR" dirty="0"/>
              <a:t>Στόχος</a:t>
            </a:r>
            <a:r>
              <a:rPr lang="es-ES" dirty="0"/>
              <a:t> 4: </a:t>
            </a:r>
            <a:r>
              <a:rPr lang="el-GR" dirty="0"/>
              <a:t>Διευκολύνετε τα πράγματα για τους μη ψηφιακούς πελάτες</a:t>
            </a:r>
            <a:endParaRPr lang="en-US" dirty="0"/>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63526"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Τίτλος ενότητας</a:t>
            </a:r>
            <a:r>
              <a:rPr lang="es-ES" sz="3200" kern="0" spc="-150" dirty="0">
                <a:solidFill>
                  <a:schemeClr val="tx1"/>
                </a:solidFill>
                <a:latin typeface="+mj-lt"/>
                <a:ea typeface="Tahoma" panose="020B0604030504040204" pitchFamily="34" charset="0"/>
                <a:cs typeface="Tahoma" panose="020B0604030504040204" pitchFamily="34" charset="0"/>
              </a:rPr>
              <a:t> 1: </a:t>
            </a:r>
            <a:r>
              <a:rPr lang="el-GR" sz="2800" kern="0" spc="-150" dirty="0">
                <a:solidFill>
                  <a:schemeClr val="tx1"/>
                </a:solidFill>
                <a:latin typeface="+mj-lt"/>
                <a:ea typeface="Tahoma" panose="020B0604030504040204" pitchFamily="34" charset="0"/>
                <a:cs typeface="Tahoma" panose="020B0604030504040204" pitchFamily="34" charset="0"/>
              </a:rPr>
              <a:t>Κατανοήστε τις ανάγκες του σημερινού διαδικτυακού πελατολογίου </a:t>
            </a:r>
            <a:endParaRPr lang="en-US" sz="2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724640"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1.1.1: </a:t>
            </a:r>
            <a:r>
              <a:rPr lang="el-GR" sz="2200" spc="50" dirty="0">
                <a:latin typeface="+mj-lt"/>
                <a:cs typeface="Tahoma"/>
              </a:rPr>
              <a:t>Τι είναι το διαδικτυακό πελατολόγιο;</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970318"/>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Σχεδόν σε κάθε επιχείρηση σήμερα είναι δύσκολο να βρεθεί ένας πελάτης που δεν είναι με κάποιο τρόπο ψηφιακά συνδεδεμένος (</a:t>
            </a:r>
            <a:r>
              <a:rPr lang="el-GR" altLang="es-ES" dirty="0" err="1">
                <a:latin typeface="Calibri" panose="020F0502020204030204" pitchFamily="34" charset="0"/>
                <a:cs typeface="Calibri" panose="020F0502020204030204" pitchFamily="34" charset="0"/>
              </a:rPr>
              <a:t>online</a:t>
            </a:r>
            <a:r>
              <a:rPr lang="el-GR" altLang="es-ES" dirty="0">
                <a:latin typeface="Calibri" panose="020F0502020204030204" pitchFamily="34" charset="0"/>
                <a:cs typeface="Calibri" panose="020F0502020204030204" pitchFamily="34" charset="0"/>
              </a:rPr>
              <a:t>) (.  Υπάρχουν διάφορες μορφές διαδικτυακών πελατών</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Πάντα σε απευθείας σύνδεση
Κυρίως σε απευθείας σύνδεση</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Κάπως σε απευθείας σύνδεση
Εξαιρετικά περιορισμένη διαδικτυακή / ψηφιακή παρουσία</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Ένας διαδικτυακός πελάτης θεωρείται ως ένας του οποίου ο κύριος τρόπος σύνδεσης (μάρκετινγκ, εξυπηρέτηση πελατών κ.λπ.) είναι μέσω ενός διαδικτυακού καναλιού.  Έχουν περιορισμένη προσωπική επαφή με τους προμηθευτές τους - αυτό έχει γίνει πολύ πιο διαδεδομένο μέσω της πανδημίας</a:t>
            </a:r>
            <a:r>
              <a:rPr lang="en-US" altLang="es-ES" dirty="0">
                <a:latin typeface="Calibri" panose="020F0502020204030204" pitchFamily="34" charset="0"/>
                <a:cs typeface="Calibri" panose="020F0502020204030204" pitchFamily="34" charset="0"/>
              </a:rPr>
              <a:t>.  </a:t>
            </a: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15794" y="5652300"/>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rPr>
              <a:t>xxx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3">
            <a:extLst>
              <a:ext uri="{FF2B5EF4-FFF2-40B4-BE49-F238E27FC236}">
                <a16:creationId xmlns:a16="http://schemas.microsoft.com/office/drawing/2014/main" id="{380051BB-C36A-C200-6C22-4200DC8835C3}"/>
              </a:ext>
            </a:extLst>
          </p:cNvPr>
          <p:cNvSpPr/>
          <p:nvPr/>
        </p:nvSpPr>
        <p:spPr>
          <a:xfrm>
            <a:off x="806970" y="2540009"/>
            <a:ext cx="10805021" cy="3139321"/>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Οι ανάγκες για </a:t>
            </a:r>
            <a:r>
              <a:rPr lang="el-GR" altLang="es-ES" dirty="0" err="1">
                <a:latin typeface="Calibri" panose="020F0502020204030204" pitchFamily="34" charset="0"/>
                <a:cs typeface="Calibri" panose="020F0502020204030204" pitchFamily="34" charset="0"/>
              </a:rPr>
              <a:t>online</a:t>
            </a:r>
            <a:r>
              <a:rPr lang="el-GR" altLang="es-ES" dirty="0">
                <a:latin typeface="Calibri" panose="020F0502020204030204" pitchFamily="34" charset="0"/>
                <a:cs typeface="Calibri" panose="020F0502020204030204" pitchFamily="34" charset="0"/>
              </a:rPr>
              <a:t> πελατολόγιο περιλαμβάνουν</a:t>
            </a:r>
            <a:r>
              <a:rPr lang="en-GB" altLang="es-ES" dirty="0">
                <a:latin typeface="Calibri" panose="020F0502020204030204" pitchFamily="34" charset="0"/>
                <a:cs typeface="Calibri" panose="020F0502020204030204" pitchFamily="34" charset="0"/>
              </a:rPr>
              <a:t>:</a:t>
            </a: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Ευκολία και άνεση
Σαφής </a:t>
            </a:r>
            <a:r>
              <a:rPr lang="el-GR" altLang="es-ES" dirty="0" err="1">
                <a:latin typeface="Calibri" panose="020F0502020204030204" pitchFamily="34" charset="0"/>
                <a:cs typeface="Calibri" panose="020F0502020204030204" pitchFamily="34" charset="0"/>
              </a:rPr>
              <a:t>διεπαφή</a:t>
            </a:r>
            <a:r>
              <a:rPr lang="el-GR" altLang="es-ES" dirty="0">
                <a:latin typeface="Calibri" panose="020F0502020204030204" pitchFamily="34" charset="0"/>
                <a:cs typeface="Calibri" panose="020F0502020204030204" pitchFamily="34" charset="0"/>
              </a:rPr>
              <a:t> πελάτη (διαισθητική)
Σαφείς πληροφορίες (συμπεριλαμβανομένης της τιμολόγησης και της παράδοσης)
Εξυπηρέτηση πελατών ταχείας απόκρισης</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Παραγγείλετε οποιαδήποτε στιγμή, οπουδήποτε, οποιαδήποτε συσκευή
Επίπεδο εξατομίκευσης</a:t>
            </a:r>
            <a:endParaRPr lang="en-GB"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646331"/>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https://www.elasticpath.com/blog/Top-10-Things-Customers-Expect-from-Your-Online-Store</a:t>
            </a:r>
          </a:p>
          <a:p>
            <a:pPr algn="r">
              <a:defRPr/>
            </a:pPr>
            <a:r>
              <a:rPr lang="en-GB" altLang="es-ES" dirty="0">
                <a:latin typeface="Calibri" panose="020F0502020204030204" pitchFamily="34" charset="0"/>
                <a:cs typeface="Calibri" panose="020F0502020204030204" pitchFamily="34" charset="0"/>
                <a:hlinkClick r:id="rId2"/>
              </a:rPr>
              <a:t>https://www.statista.com/chart/7957/whats-important-to-the-online-shopper/</a:t>
            </a:r>
            <a:r>
              <a:rPr lang="en-GB" altLang="es-ES" dirty="0">
                <a:latin typeface="Calibri" panose="020F0502020204030204" pitchFamily="34" charset="0"/>
                <a:cs typeface="Calibri" panose="020F0502020204030204" pitchFamily="34" charset="0"/>
              </a:rPr>
              <a:t> </a:t>
            </a:r>
          </a:p>
        </p:txBody>
      </p:sp>
      <p:sp>
        <p:nvSpPr>
          <p:cNvPr id="2" name="object 2">
            <a:extLst>
              <a:ext uri="{FF2B5EF4-FFF2-40B4-BE49-F238E27FC236}">
                <a16:creationId xmlns:a16="http://schemas.microsoft.com/office/drawing/2014/main" id="{EA87AB3D-42BF-208C-6A54-155C0078EB84}"/>
              </a:ext>
            </a:extLst>
          </p:cNvPr>
          <p:cNvSpPr txBox="1">
            <a:spLocks/>
          </p:cNvSpPr>
          <p:nvPr/>
        </p:nvSpPr>
        <p:spPr>
          <a:xfrm>
            <a:off x="318565" y="1022287"/>
            <a:ext cx="11663526"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Τίτλος ενότητας</a:t>
            </a:r>
            <a:r>
              <a:rPr lang="es-ES" sz="3200" kern="0" spc="-150" dirty="0">
                <a:solidFill>
                  <a:schemeClr val="tx1"/>
                </a:solidFill>
                <a:latin typeface="+mj-lt"/>
                <a:ea typeface="Tahoma" panose="020B0604030504040204" pitchFamily="34" charset="0"/>
                <a:cs typeface="Tahoma" panose="020B0604030504040204" pitchFamily="34" charset="0"/>
              </a:rPr>
              <a:t> 1: </a:t>
            </a:r>
            <a:r>
              <a:rPr lang="el-GR" sz="2800" kern="0" spc="-150" dirty="0">
                <a:solidFill>
                  <a:schemeClr val="tx1"/>
                </a:solidFill>
                <a:latin typeface="+mj-lt"/>
                <a:ea typeface="Tahoma" panose="020B0604030504040204" pitchFamily="34" charset="0"/>
                <a:cs typeface="Tahoma" panose="020B0604030504040204" pitchFamily="34" charset="0"/>
              </a:rPr>
              <a:t>Κατανοήστε τις ανάγκες του σημερινού διαδικτυακού πελατολογίου </a:t>
            </a:r>
            <a:endParaRPr lang="en-US" sz="2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A1FF975-B51A-1BEE-8656-27F8530D05C3}"/>
              </a:ext>
            </a:extLst>
          </p:cNvPr>
          <p:cNvSpPr txBox="1"/>
          <p:nvPr/>
        </p:nvSpPr>
        <p:spPr>
          <a:xfrm>
            <a:off x="377556" y="1773775"/>
            <a:ext cx="10724640"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1.1.1: </a:t>
            </a:r>
            <a:r>
              <a:rPr lang="el-GR" sz="2200" spc="50" dirty="0">
                <a:latin typeface="+mj-lt"/>
                <a:cs typeface="Tahoma"/>
              </a:rPr>
              <a:t>Τι είναι το διαδικτυακό πελατολόγιο;</a:t>
            </a:r>
            <a:endParaRPr sz="2200" dirty="0">
              <a:latin typeface="+mj-lt"/>
              <a:cs typeface="Tahoma"/>
            </a:endParaRPr>
          </a:p>
        </p:txBody>
      </p:sp>
    </p:spTree>
    <p:extLst>
      <p:ext uri="{BB962C8B-B14F-4D97-AF65-F5344CB8AC3E}">
        <p14:creationId xmlns:p14="http://schemas.microsoft.com/office/powerpoint/2010/main" val="101367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4000" kern="0" spc="-150" dirty="0">
                <a:solidFill>
                  <a:schemeClr val="tx1"/>
                </a:solidFill>
                <a:latin typeface="+mj-lt"/>
                <a:ea typeface="Tahoma" panose="020B0604030504040204" pitchFamily="34" charset="0"/>
                <a:cs typeface="Tahoma" panose="020B0604030504040204" pitchFamily="34" charset="0"/>
              </a:rPr>
              <a:t> 1: </a:t>
            </a:r>
            <a:r>
              <a:rPr lang="el-GR" sz="4000" kern="0" spc="-150" dirty="0">
                <a:solidFill>
                  <a:schemeClr val="tx1"/>
                </a:solidFill>
                <a:latin typeface="+mj-lt"/>
                <a:ea typeface="Tahoma" panose="020B0604030504040204" pitchFamily="34" charset="0"/>
                <a:cs typeface="Tahoma" panose="020B0604030504040204" pitchFamily="34" charset="0"/>
              </a:rPr>
              <a:t>Εργαστείτε μέσα από τις διαφορές γενεών</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1.2.1: </a:t>
            </a:r>
            <a:r>
              <a:rPr lang="el-GR" sz="2200" spc="50" dirty="0">
                <a:latin typeface="+mj-lt"/>
                <a:cs typeface="Tahoma"/>
              </a:rPr>
              <a:t>Διαφορές γενεών</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0" y="2314723"/>
            <a:ext cx="10960959" cy="3693319"/>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Υπάρχουν, αναμφισβήτητα, έξι γενιές διαδικτυακών πελατών στη σημερινή αγορά (οι ημερομηνίες γέννησης ποικίλλουν</a:t>
            </a:r>
            <a:r>
              <a:rPr lang="en-US" altLang="es-ES" dirty="0">
                <a:latin typeface="Calibri" panose="020F0502020204030204" pitchFamily="34" charset="0"/>
                <a:cs typeface="Calibri" panose="020F0502020204030204" pitchFamily="34" charset="0"/>
              </a:rPr>
              <a:t>). </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Baby Boomers </a:t>
            </a:r>
            <a:r>
              <a:rPr lang="en-US" altLang="es-ES" dirty="0">
                <a:latin typeface="Calibri" panose="020F0502020204030204" pitchFamily="34" charset="0"/>
                <a:cs typeface="Calibri" panose="020F0502020204030204" pitchFamily="34" charset="0"/>
                <a:sym typeface="Wingdings" panose="05000000000000000000" pitchFamily="2" charset="2"/>
              </a:rPr>
              <a:t> 19</a:t>
            </a:r>
            <a:r>
              <a:rPr lang="en-US" altLang="es-ES" dirty="0">
                <a:latin typeface="Calibri" panose="020F0502020204030204" pitchFamily="34" charset="0"/>
                <a:cs typeface="Calibri" panose="020F0502020204030204" pitchFamily="34" charset="0"/>
              </a:rPr>
              <a:t>46 to 1964</a:t>
            </a:r>
          </a:p>
          <a:p>
            <a:pPr>
              <a:defRPr/>
            </a:pPr>
            <a:r>
              <a:rPr lang="el-GR" altLang="es-ES" dirty="0">
                <a:latin typeface="Calibri" panose="020F0502020204030204" pitchFamily="34" charset="0"/>
                <a:cs typeface="Calibri" panose="020F0502020204030204" pitchFamily="34" charset="0"/>
              </a:rPr>
              <a:t>Γενιά</a:t>
            </a:r>
            <a:r>
              <a:rPr lang="en-US" altLang="es-ES" dirty="0">
                <a:latin typeface="Calibri" panose="020F0502020204030204" pitchFamily="34" charset="0"/>
                <a:cs typeface="Calibri" panose="020F0502020204030204" pitchFamily="34" charset="0"/>
              </a:rPr>
              <a:t> X (Lost Generation) </a:t>
            </a:r>
            <a:r>
              <a:rPr lang="en-US" altLang="es-ES" dirty="0">
                <a:latin typeface="Calibri" panose="020F0502020204030204" pitchFamily="34" charset="0"/>
                <a:cs typeface="Calibri" panose="020F0502020204030204" pitchFamily="34" charset="0"/>
                <a:sym typeface="Wingdings" panose="05000000000000000000" pitchFamily="2" charset="2"/>
              </a:rPr>
              <a:t></a:t>
            </a:r>
            <a:r>
              <a:rPr lang="en-US" altLang="es-ES" dirty="0">
                <a:latin typeface="Calibri" panose="020F0502020204030204" pitchFamily="34" charset="0"/>
                <a:cs typeface="Calibri" panose="020F0502020204030204" pitchFamily="34" charset="0"/>
              </a:rPr>
              <a:t> 1965 – 1980 </a:t>
            </a:r>
            <a:r>
              <a:rPr lang="en-US" altLang="es-ES" dirty="0">
                <a:latin typeface="Calibri" panose="020F0502020204030204" pitchFamily="34" charset="0"/>
                <a:cs typeface="Calibri" panose="020F0502020204030204" pitchFamily="34" charset="0"/>
                <a:sym typeface="Wingdings" panose="05000000000000000000" pitchFamily="2" charset="2"/>
              </a:rPr>
              <a:t> </a:t>
            </a:r>
            <a:r>
              <a:rPr lang="el-GR" altLang="es-ES" dirty="0">
                <a:latin typeface="Calibri" panose="020F0502020204030204" pitchFamily="34" charset="0"/>
                <a:cs typeface="Calibri" panose="020F0502020204030204" pitchFamily="34" charset="0"/>
                <a:sym typeface="Wingdings" panose="05000000000000000000" pitchFamily="2" charset="2"/>
              </a:rPr>
              <a:t>Ψηφιακοί μετανάστες</a:t>
            </a: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Γενιά</a:t>
            </a:r>
            <a:r>
              <a:rPr lang="en-US" altLang="es-ES" dirty="0">
                <a:latin typeface="Calibri" panose="020F0502020204030204" pitchFamily="34" charset="0"/>
                <a:cs typeface="Calibri" panose="020F0502020204030204" pitchFamily="34" charset="0"/>
              </a:rPr>
              <a:t> Y (Millennials) </a:t>
            </a:r>
            <a:r>
              <a:rPr lang="en-US" altLang="es-ES" dirty="0">
                <a:latin typeface="Calibri" panose="020F0502020204030204" pitchFamily="34" charset="0"/>
                <a:cs typeface="Calibri" panose="020F0502020204030204" pitchFamily="34" charset="0"/>
                <a:sym typeface="Wingdings" panose="05000000000000000000" pitchFamily="2" charset="2"/>
              </a:rPr>
              <a:t>1981 – 1995  </a:t>
            </a:r>
            <a:r>
              <a:rPr lang="el-GR" altLang="es-ES" dirty="0">
                <a:latin typeface="Calibri" panose="020F0502020204030204" pitchFamily="34" charset="0"/>
                <a:cs typeface="Calibri" panose="020F0502020204030204" pitchFamily="34" charset="0"/>
                <a:sym typeface="Wingdings" panose="05000000000000000000" pitchFamily="2" charset="2"/>
              </a:rPr>
              <a:t>Ψηφιακοί πρωτοπόροι</a:t>
            </a:r>
            <a:endParaRPr lang="en-US" altLang="es-ES" dirty="0">
              <a:latin typeface="Calibri" panose="020F0502020204030204" pitchFamily="34" charset="0"/>
              <a:cs typeface="Calibri" panose="020F0502020204030204" pitchFamily="34" charset="0"/>
              <a:sym typeface="Wingdings" panose="05000000000000000000" pitchFamily="2" charset="2"/>
            </a:endParaRPr>
          </a:p>
          <a:p>
            <a:pPr>
              <a:defRPr/>
            </a:pPr>
            <a:r>
              <a:rPr lang="el-GR" altLang="es-ES" dirty="0">
                <a:latin typeface="Calibri" panose="020F0502020204030204" pitchFamily="34" charset="0"/>
                <a:cs typeface="Calibri" panose="020F0502020204030204" pitchFamily="34" charset="0"/>
              </a:rPr>
              <a:t>Γενιά</a:t>
            </a:r>
            <a:r>
              <a:rPr lang="en-US" altLang="es-ES" dirty="0">
                <a:latin typeface="Calibri" panose="020F0502020204030204" pitchFamily="34" charset="0"/>
                <a:cs typeface="Calibri" panose="020F0502020204030204" pitchFamily="34" charset="0"/>
              </a:rPr>
              <a:t> Z </a:t>
            </a:r>
            <a:r>
              <a:rPr lang="en-US" altLang="es-ES" dirty="0">
                <a:latin typeface="Calibri" panose="020F0502020204030204" pitchFamily="34" charset="0"/>
                <a:cs typeface="Calibri" panose="020F0502020204030204" pitchFamily="34" charset="0"/>
                <a:sym typeface="Wingdings" panose="05000000000000000000" pitchFamily="2" charset="2"/>
              </a:rPr>
              <a:t> 1997 – 2012  </a:t>
            </a:r>
            <a:r>
              <a:rPr lang="el-GR" altLang="es-ES" dirty="0">
                <a:latin typeface="Calibri" panose="020F0502020204030204" pitchFamily="34" charset="0"/>
                <a:cs typeface="Calibri" panose="020F0502020204030204" pitchFamily="34" charset="0"/>
                <a:sym typeface="Wingdings" panose="05000000000000000000" pitchFamily="2" charset="2"/>
              </a:rPr>
              <a:t>Οι ψηφιακοί ιθαγενείς, γνώριζαν πάντα το Διαδίκτυο</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Κάθε γενιά τείνει να αναζητά διαφορετικά πράγματα στις διαδικτυακές αλληλεπιδράσεις της.  Θα επικεντρωθούμε στους Χιλιετίες (Γενιά Υ:) και η </a:t>
            </a:r>
            <a:r>
              <a:rPr lang="el-GR" altLang="es-ES" dirty="0" err="1">
                <a:latin typeface="Calibri" panose="020F0502020204030204" pitchFamily="34" charset="0"/>
                <a:cs typeface="Calibri" panose="020F0502020204030204" pitchFamily="34" charset="0"/>
              </a:rPr>
              <a:t>Generation</a:t>
            </a:r>
            <a:r>
              <a:rPr lang="el-GR" altLang="es-ES" dirty="0">
                <a:latin typeface="Calibri" panose="020F0502020204030204" pitchFamily="34" charset="0"/>
                <a:cs typeface="Calibri" panose="020F0502020204030204" pitchFamily="34" charset="0"/>
              </a:rPr>
              <a:t> Z δεδομένης της αγοραστικής τους δύναμης και του γεγονότος ότι υπάρχουν άφθονες διαθέσιμες πληροφορίες σχετικά με αυτές και αποτελούν την πλειοψηφία των καθαρών / προ-κυρίαρχων διαδικτυακών πελατών που εντοπίστηκαν νωρίτερα (μαζί αξίας σχεδόν 3 τρισεκατομμυρίων δολαρίων</a:t>
            </a:r>
            <a:r>
              <a:rPr lang="en-US" altLang="es-ES" dirty="0">
                <a:latin typeface="Calibri" panose="020F0502020204030204" pitchFamily="34" charset="0"/>
                <a:cs typeface="Calibri" panose="020F0502020204030204" pitchFamily="34" charset="0"/>
              </a:rPr>
              <a:t>)</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04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4000" kern="0" spc="-150" dirty="0">
                <a:solidFill>
                  <a:schemeClr val="tx1"/>
                </a:solidFill>
                <a:latin typeface="+mj-lt"/>
                <a:ea typeface="Tahoma" panose="020B0604030504040204" pitchFamily="34" charset="0"/>
                <a:cs typeface="Tahoma" panose="020B0604030504040204" pitchFamily="34" charset="0"/>
              </a:rPr>
              <a:t> 2: </a:t>
            </a:r>
            <a:r>
              <a:rPr lang="el-GR" sz="4000" kern="0" spc="-150" dirty="0">
                <a:solidFill>
                  <a:schemeClr val="tx1"/>
                </a:solidFill>
                <a:latin typeface="+mj-lt"/>
                <a:ea typeface="Tahoma" panose="020B0604030504040204" pitchFamily="34" charset="0"/>
                <a:cs typeface="Tahoma" panose="020B0604030504040204" pitchFamily="34" charset="0"/>
              </a:rPr>
              <a:t>Εργαστείτε μέσα από τις διαφορές γενεών</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l-GR" sz="2200" spc="50" dirty="0">
                <a:latin typeface="+mj-lt"/>
                <a:cs typeface="Tahoma"/>
              </a:rPr>
              <a:t>Μάθημα</a:t>
            </a:r>
            <a:r>
              <a:rPr lang="es-ES" sz="2200" spc="50" dirty="0">
                <a:latin typeface="+mj-lt"/>
                <a:cs typeface="Tahoma"/>
              </a:rPr>
              <a:t> 1.2.2: </a:t>
            </a:r>
            <a:r>
              <a:rPr lang="el-GR" altLang="es-ES" sz="2400" dirty="0">
                <a:latin typeface="+mj-lt"/>
                <a:cs typeface="Calibri" panose="020F0502020204030204" pitchFamily="34" charset="0"/>
              </a:rPr>
              <a:t>Γενιά</a:t>
            </a:r>
            <a:r>
              <a:rPr lang="en-US" altLang="es-ES" sz="2400" dirty="0">
                <a:latin typeface="+mj-lt"/>
                <a:cs typeface="Calibri" panose="020F0502020204030204" pitchFamily="34" charset="0"/>
              </a:rPr>
              <a:t> Y (Millennials) </a:t>
            </a:r>
            <a:r>
              <a:rPr lang="en-US" altLang="es-ES" sz="2400" dirty="0">
                <a:latin typeface="+mj-lt"/>
                <a:cs typeface="Calibri" panose="020F0502020204030204" pitchFamily="34" charset="0"/>
                <a:sym typeface="Wingdings" panose="05000000000000000000" pitchFamily="2" charset="2"/>
              </a:rPr>
              <a:t></a:t>
            </a:r>
            <a:r>
              <a:rPr lang="en-US" altLang="es-ES" sz="2400" dirty="0">
                <a:latin typeface="+mj-lt"/>
                <a:cs typeface="Calibri" panose="020F0502020204030204" pitchFamily="34" charset="0"/>
              </a:rPr>
              <a:t> 1981 – 1995</a:t>
            </a: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693319"/>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Μερικά από τα μοναδικά χαρακτηριστικά αυτής της γενιάς ως διαδικτυακών καταναλωτών περιλαμβάνουν</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Η ηλεκτρονική από στόμα σε στόμα (EWOM) είναι πολύ σημαντική (82% δηλώνουν ότι «κρίσιμη</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el-GR" altLang="es-ES" dirty="0">
                <a:latin typeface="Calibri" panose="020F0502020204030204" pitchFamily="34" charset="0"/>
                <a:cs typeface="Calibri" panose="020F0502020204030204" pitchFamily="34" charset="0"/>
              </a:rPr>
              <a:t>Προτιμήστε έντονα την ψηφιακή επικοινωνία
90% εκτεταμένη έρευνα πριν από την αγορά</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Αναζήτηση εξειδικευμένων προϊόντων
Συνειδητοποιημένοι για την υγιεινή</a:t>
            </a:r>
            <a:r>
              <a:rPr lang="en-US" altLang="es-ES" dirty="0">
                <a:latin typeface="Calibri" panose="020F0502020204030204" pitchFamily="34" charset="0"/>
                <a:cs typeface="Calibri" panose="020F0502020204030204" pitchFamily="34" charset="0"/>
              </a:rPr>
              <a:t>, </a:t>
            </a:r>
            <a:r>
              <a:rPr lang="el-GR" altLang="es-ES" dirty="0">
                <a:latin typeface="Calibri" panose="020F0502020204030204" pitchFamily="34" charset="0"/>
                <a:cs typeface="Calibri" panose="020F0502020204030204" pitchFamily="34" charset="0"/>
              </a:rPr>
              <a:t>μαγειρεύουν λιγότερο</a:t>
            </a:r>
            <a:r>
              <a:rPr lang="en-US" altLang="es-ES" dirty="0">
                <a:latin typeface="Calibri" panose="020F0502020204030204" pitchFamily="34" charset="0"/>
                <a:cs typeface="Calibri" panose="020F0502020204030204" pitchFamily="34" charset="0"/>
              </a:rPr>
              <a:t>, </a:t>
            </a:r>
            <a:r>
              <a:rPr lang="el-GR" altLang="es-ES" dirty="0">
                <a:latin typeface="Calibri" panose="020F0502020204030204" pitchFamily="34" charset="0"/>
                <a:cs typeface="Calibri" panose="020F0502020204030204" pitchFamily="34" charset="0"/>
              </a:rPr>
              <a:t>ενδιαφέρονται</a:t>
            </a:r>
            <a:r>
              <a:rPr lang="en-US" altLang="es-ES" dirty="0">
                <a:latin typeface="Calibri" panose="020F0502020204030204" pitchFamily="34" charset="0"/>
                <a:cs typeface="Calibri" panose="020F0502020204030204" pitchFamily="34" charset="0"/>
              </a:rPr>
              <a:t> </a:t>
            </a:r>
            <a:r>
              <a:rPr lang="el-GR" altLang="es-ES" dirty="0">
                <a:latin typeface="Calibri" panose="020F0502020204030204" pitchFamily="34" charset="0"/>
                <a:cs typeface="Calibri" panose="020F0502020204030204" pitchFamily="34" charset="0"/>
              </a:rPr>
              <a:t>για χονδρική πώληση</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Χαμηλότερος όγκος, υψηλότερη ποιότητα αγορών (επώνυμες</a:t>
            </a:r>
            <a:r>
              <a:rPr lang="en-US" altLang="es-ES" dirty="0">
                <a:latin typeface="Calibri" panose="020F0502020204030204" pitchFamily="34" charset="0"/>
                <a:cs typeface="Calibri" panose="020F0502020204030204" pitchFamily="34" charset="0"/>
              </a:rPr>
              <a:t>)</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398875" y="5189382"/>
            <a:ext cx="10269068" cy="646331"/>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Διάφορες πηγές</a:t>
            </a:r>
            <a:r>
              <a:rPr lang="en-US" altLang="es-ES" dirty="0">
                <a:latin typeface="Calibri" panose="020F0502020204030204" pitchFamily="34" charset="0"/>
                <a:cs typeface="Calibri" panose="020F0502020204030204" pitchFamily="34" charset="0"/>
              </a:rPr>
              <a:t>:</a:t>
            </a:r>
            <a:r>
              <a:rPr lang="el-GR" altLang="es-ES" dirty="0">
                <a:latin typeface="Calibri" panose="020F0502020204030204" pitchFamily="34" charset="0"/>
                <a:cs typeface="Calibri" panose="020F0502020204030204" pitchFamily="34" charset="0"/>
              </a:rPr>
              <a:t>                    </a:t>
            </a:r>
            <a:r>
              <a:rPr lang="en-US" altLang="es-ES" dirty="0">
                <a:latin typeface="Calibri" panose="020F0502020204030204" pitchFamily="34" charset="0"/>
                <a:cs typeface="Calibri" panose="020F0502020204030204" pitchFamily="34" charset="0"/>
                <a:hlinkClick r:id="rId2"/>
              </a:rPr>
              <a:t>https://salesfloor.net/blog/generations-shopping-habits/</a:t>
            </a:r>
            <a:endParaRPr lang="en-US" altLang="es-ES" dirty="0">
              <a:latin typeface="Calibri" panose="020F0502020204030204" pitchFamily="34" charset="0"/>
              <a:cs typeface="Calibri" panose="020F0502020204030204" pitchFamily="34" charset="0"/>
            </a:endParaRPr>
          </a:p>
          <a:p>
            <a:pPr algn="r">
              <a:defRPr/>
            </a:pPr>
            <a:r>
              <a:rPr lang="en-US" altLang="es-ES" sz="1600" dirty="0">
                <a:latin typeface="Calibri" panose="020F0502020204030204" pitchFamily="34" charset="0"/>
                <a:cs typeface="Calibri" panose="020F0502020204030204" pitchFamily="34" charset="0"/>
                <a:hlinkClick r:id="rId3"/>
              </a:rPr>
              <a:t>https://www.npd.com/news/thought-leadership/2018/10-ways-younger-and-older-millennials-shop-differently/</a:t>
            </a:r>
            <a:r>
              <a:rPr lang="en-US" altLang="es-ES" dirty="0">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627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4000" kern="0" spc="-150" dirty="0">
                <a:solidFill>
                  <a:schemeClr val="tx1"/>
                </a:solidFill>
                <a:latin typeface="+mj-lt"/>
                <a:ea typeface="Tahoma" panose="020B0604030504040204" pitchFamily="34" charset="0"/>
                <a:cs typeface="Tahoma" panose="020B0604030504040204" pitchFamily="34" charset="0"/>
              </a:rPr>
              <a:t> 2: </a:t>
            </a:r>
            <a:r>
              <a:rPr lang="el-GR" sz="4000" kern="0" spc="-150" dirty="0">
                <a:solidFill>
                  <a:schemeClr val="tx1"/>
                </a:solidFill>
                <a:latin typeface="+mj-lt"/>
                <a:ea typeface="Tahoma" panose="020B0604030504040204" pitchFamily="34" charset="0"/>
                <a:cs typeface="Tahoma" panose="020B0604030504040204" pitchFamily="34" charset="0"/>
              </a:rPr>
              <a:t>Εργαστείτε μέσα από τις διαφορές γενεών</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l-GR" sz="2200" spc="50" dirty="0">
                <a:latin typeface="+mj-lt"/>
                <a:cs typeface="Tahoma"/>
              </a:rPr>
              <a:t>Μάθημα</a:t>
            </a:r>
            <a:r>
              <a:rPr lang="es-ES" sz="2200" spc="50" dirty="0">
                <a:latin typeface="+mj-lt"/>
                <a:cs typeface="Tahoma"/>
              </a:rPr>
              <a:t> 1.2.3: </a:t>
            </a:r>
            <a:r>
              <a:rPr lang="el-GR" altLang="es-ES" sz="2400" dirty="0">
                <a:latin typeface="+mj-lt"/>
                <a:cs typeface="Calibri" panose="020F0502020204030204" pitchFamily="34" charset="0"/>
              </a:rPr>
              <a:t>Γενιά</a:t>
            </a:r>
            <a:r>
              <a:rPr lang="en-US" altLang="es-ES" sz="2400" dirty="0">
                <a:latin typeface="+mj-lt"/>
                <a:cs typeface="Calibri" panose="020F0502020204030204" pitchFamily="34" charset="0"/>
              </a:rPr>
              <a:t> Z </a:t>
            </a:r>
            <a:r>
              <a:rPr lang="en-US" altLang="es-ES" sz="2400" dirty="0">
                <a:latin typeface="+mj-lt"/>
                <a:cs typeface="Calibri" panose="020F0502020204030204" pitchFamily="34" charset="0"/>
                <a:sym typeface="Wingdings" panose="05000000000000000000" pitchFamily="2" charset="2"/>
              </a:rPr>
              <a:t></a:t>
            </a:r>
            <a:r>
              <a:rPr lang="en-US" altLang="es-ES" sz="2400" dirty="0">
                <a:latin typeface="+mj-lt"/>
                <a:cs typeface="Calibri" panose="020F0502020204030204" pitchFamily="34" charset="0"/>
              </a:rPr>
              <a:t> 1981 – 1995</a:t>
            </a: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Μερικά από τα μοναδικά χαρακτηριστικά αυτής της γενιάς ως διαδικτυακών καταναλωτών περιλαμβάνουν</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Όταν τους δοθεί η ευκαιρία προτιμούν την πρόσωπο με πρόσωπο επικοινωνία
Πιο πιθανό να κοιτάξουν τα μέσα κοινωνικής δικτύωσης</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l-GR" altLang="es-ES" dirty="0">
                <a:latin typeface="Calibri" panose="020F0502020204030204" pitchFamily="34" charset="0"/>
                <a:cs typeface="Calibri" panose="020F0502020204030204" pitchFamily="34" charset="0"/>
              </a:rPr>
              <a:t>Συνειδητοποιημένοι ότι υπάρχουν και μικροί παραγωγοί 
</a:t>
            </a:r>
            <a:r>
              <a:rPr lang="el-GR" altLang="es-ES" dirty="0" err="1">
                <a:latin typeface="Calibri" panose="020F0502020204030204" pitchFamily="34" charset="0"/>
                <a:cs typeface="Calibri" panose="020F0502020204030204" pitchFamily="34" charset="0"/>
              </a:rPr>
              <a:t>Εστίαζουν</a:t>
            </a:r>
            <a:r>
              <a:rPr lang="el-GR" altLang="es-ES" dirty="0">
                <a:latin typeface="Calibri" panose="020F0502020204030204" pitchFamily="34" charset="0"/>
                <a:cs typeface="Calibri" panose="020F0502020204030204" pitchFamily="34" charset="0"/>
              </a:rPr>
              <a:t> στη βιωσιμότητα σε όλες τις πτυχές της διαδικασίας αγοράς </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314478" y="4952312"/>
            <a:ext cx="10269068" cy="861774"/>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Διάφορες πηγές</a:t>
            </a:r>
            <a:r>
              <a:rPr lang="en-US" altLang="es-ES" dirty="0">
                <a:latin typeface="Calibri" panose="020F0502020204030204" pitchFamily="34" charset="0"/>
                <a:cs typeface="Calibri" panose="020F0502020204030204" pitchFamily="34" charset="0"/>
              </a:rPr>
              <a:t>:</a:t>
            </a:r>
          </a:p>
          <a:p>
            <a:pPr algn="r">
              <a:defRPr/>
            </a:pPr>
            <a:r>
              <a:rPr lang="en-US" altLang="es-ES" sz="1400" dirty="0">
                <a:latin typeface="Calibri" panose="020F0502020204030204" pitchFamily="34" charset="0"/>
                <a:cs typeface="Calibri" panose="020F0502020204030204" pitchFamily="34" charset="0"/>
                <a:hlinkClick r:id="rId2"/>
              </a:rPr>
              <a:t>https://elle.in/comparing-shopping-habits-of-gen-z-and-millenials/#:~:text=A%202021%20Survey%20Monkey%20report,and%20are%20less%20likely%20to</a:t>
            </a:r>
            <a:r>
              <a:rPr lang="en-US" altLang="es-ES" dirty="0">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9486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l-GR" sz="2200" spc="50" dirty="0">
                <a:latin typeface="+mj-lt"/>
                <a:cs typeface="Tahoma"/>
              </a:rPr>
              <a:t>Μάθημα</a:t>
            </a:r>
            <a:r>
              <a:rPr lang="es-ES" sz="2200" spc="50" dirty="0">
                <a:latin typeface="+mj-lt"/>
                <a:cs typeface="Tahoma"/>
              </a:rPr>
              <a:t> 1.2.4: </a:t>
            </a:r>
            <a:r>
              <a:rPr lang="en-US" altLang="es-ES" sz="2400" dirty="0">
                <a:latin typeface="+mj-lt"/>
                <a:cs typeface="Calibri" panose="020F0502020204030204" pitchFamily="34" charset="0"/>
              </a:rPr>
              <a:t>Generation Y versus Z</a:t>
            </a:r>
          </a:p>
        </p:txBody>
      </p:sp>
      <p:graphicFrame>
        <p:nvGraphicFramePr>
          <p:cNvPr id="4" name="Table 3"/>
          <p:cNvGraphicFramePr>
            <a:graphicFrameLocks noGrp="1"/>
          </p:cNvGraphicFramePr>
          <p:nvPr>
            <p:extLst>
              <p:ext uri="{D42A27DB-BD31-4B8C-83A1-F6EECF244321}">
                <p14:modId xmlns:p14="http://schemas.microsoft.com/office/powerpoint/2010/main" val="1754940042"/>
              </p:ext>
            </p:extLst>
          </p:nvPr>
        </p:nvGraphicFramePr>
        <p:xfrm>
          <a:off x="629328" y="2279863"/>
          <a:ext cx="9424035" cy="3139440"/>
        </p:xfrm>
        <a:graphic>
          <a:graphicData uri="http://schemas.openxmlformats.org/drawingml/2006/table">
            <a:tbl>
              <a:tblPr firstRow="1" bandRow="1">
                <a:tableStyleId>{5C22544A-7EE6-4342-B048-85BDC9FD1C3A}</a:tableStyleId>
              </a:tblPr>
              <a:tblGrid>
                <a:gridCol w="5360035">
                  <a:extLst>
                    <a:ext uri="{9D8B030D-6E8A-4147-A177-3AD203B41FA5}">
                      <a16:colId xmlns:a16="http://schemas.microsoft.com/office/drawing/2014/main" val="232064352"/>
                    </a:ext>
                  </a:extLst>
                </a:gridCol>
                <a:gridCol w="4064000">
                  <a:extLst>
                    <a:ext uri="{9D8B030D-6E8A-4147-A177-3AD203B41FA5}">
                      <a16:colId xmlns:a16="http://schemas.microsoft.com/office/drawing/2014/main" val="1263474135"/>
                    </a:ext>
                  </a:extLst>
                </a:gridCol>
              </a:tblGrid>
              <a:tr h="370840">
                <a:tc>
                  <a:txBody>
                    <a:bodyPr/>
                    <a:lstStyle/>
                    <a:p>
                      <a:pPr algn="ctr"/>
                      <a:r>
                        <a:rPr lang="el-GR" dirty="0"/>
                        <a:t>Γενιά</a:t>
                      </a:r>
                      <a:r>
                        <a:rPr lang="en-US" dirty="0"/>
                        <a:t> Y</a:t>
                      </a:r>
                    </a:p>
                  </a:txBody>
                  <a:tcPr/>
                </a:tc>
                <a:tc>
                  <a:txBody>
                    <a:bodyPr/>
                    <a:lstStyle/>
                    <a:p>
                      <a:pPr algn="ctr"/>
                      <a:r>
                        <a:rPr lang="el-GR" dirty="0"/>
                        <a:t>Γενιά</a:t>
                      </a:r>
                      <a:r>
                        <a:rPr lang="en-US" dirty="0"/>
                        <a:t> Z</a:t>
                      </a:r>
                    </a:p>
                  </a:txBody>
                  <a:tcPr/>
                </a:tc>
                <a:extLst>
                  <a:ext uri="{0D108BD9-81ED-4DB2-BD59-A6C34878D82A}">
                    <a16:rowId xmlns:a16="http://schemas.microsoft.com/office/drawing/2014/main" val="4122119129"/>
                  </a:ext>
                </a:extLst>
              </a:tr>
              <a:tr h="370840">
                <a:tc gridSpan="2">
                  <a:txBody>
                    <a:bodyPr/>
                    <a:lstStyle/>
                    <a:p>
                      <a:pPr algn="ctr"/>
                      <a:r>
                        <a:rPr lang="el-GR" b="1" dirty="0"/>
                        <a:t>Ενδιαφέροντα και χόμπι</a:t>
                      </a:r>
                      <a:endParaRPr lang="en-US" b="1" dirty="0"/>
                    </a:p>
                  </a:txBody>
                  <a:tcPr/>
                </a:tc>
                <a:tc hMerge="1">
                  <a:txBody>
                    <a:bodyPr/>
                    <a:lstStyle/>
                    <a:p>
                      <a:endParaRPr lang="en-US" dirty="0"/>
                    </a:p>
                  </a:txBody>
                  <a:tcPr/>
                </a:tc>
                <a:extLst>
                  <a:ext uri="{0D108BD9-81ED-4DB2-BD59-A6C34878D82A}">
                    <a16:rowId xmlns:a16="http://schemas.microsoft.com/office/drawing/2014/main" val="3468005876"/>
                  </a:ext>
                </a:extLst>
              </a:tr>
              <a:tr h="370840">
                <a:tc>
                  <a:txBody>
                    <a:bodyPr/>
                    <a:lstStyle/>
                    <a:p>
                      <a:r>
                        <a:rPr lang="el-GR" dirty="0"/>
                        <a:t>Εκφράζοντας σκέψεις και συναισθήματα στα μέσα κοινωνικής δικτύωσης 24 ώρες το 24ωρο, 7 ημέρες την εβδομάδα</a:t>
                      </a:r>
                      <a:endParaRPr lang="en-US" dirty="0"/>
                    </a:p>
                  </a:txBody>
                  <a:tcPr/>
                </a:tc>
                <a:tc>
                  <a:txBody>
                    <a:bodyPr/>
                    <a:lstStyle/>
                    <a:p>
                      <a:r>
                        <a:rPr lang="el-GR" dirty="0"/>
                        <a:t>Παιχνίδια</a:t>
                      </a:r>
                      <a:endParaRPr lang="en-US" dirty="0"/>
                    </a:p>
                  </a:txBody>
                  <a:tcPr/>
                </a:tc>
                <a:extLst>
                  <a:ext uri="{0D108BD9-81ED-4DB2-BD59-A6C34878D82A}">
                    <a16:rowId xmlns:a16="http://schemas.microsoft.com/office/drawing/2014/main" val="708058984"/>
                  </a:ext>
                </a:extLst>
              </a:tr>
              <a:tr h="370840">
                <a:tc>
                  <a:txBody>
                    <a:bodyPr/>
                    <a:lstStyle/>
                    <a:p>
                      <a:r>
                        <a:rPr lang="el-GR" dirty="0"/>
                        <a:t>Υγεία</a:t>
                      </a:r>
                      <a:endParaRPr lang="en-US" dirty="0"/>
                    </a:p>
                  </a:txBody>
                  <a:tcPr/>
                </a:tc>
                <a:tc>
                  <a:txBody>
                    <a:bodyPr/>
                    <a:lstStyle/>
                    <a:p>
                      <a:r>
                        <a:rPr lang="el-GR" dirty="0"/>
                        <a:t>Αθλητισμός</a:t>
                      </a:r>
                      <a:endParaRPr lang="en-US" dirty="0"/>
                    </a:p>
                  </a:txBody>
                  <a:tcPr/>
                </a:tc>
                <a:extLst>
                  <a:ext uri="{0D108BD9-81ED-4DB2-BD59-A6C34878D82A}">
                    <a16:rowId xmlns:a16="http://schemas.microsoft.com/office/drawing/2014/main" val="3828652281"/>
                  </a:ext>
                </a:extLst>
              </a:tr>
              <a:tr h="370840">
                <a:tc>
                  <a:txBody>
                    <a:bodyPr/>
                    <a:lstStyle/>
                    <a:p>
                      <a:r>
                        <a:rPr lang="el-GR" dirty="0"/>
                        <a:t>Χρήση του Facebook και του </a:t>
                      </a:r>
                      <a:r>
                        <a:rPr lang="el-GR" dirty="0" err="1"/>
                        <a:t>YouTube</a:t>
                      </a:r>
                      <a:endParaRPr lang="en-US" dirty="0"/>
                    </a:p>
                  </a:txBody>
                  <a:tcPr/>
                </a:tc>
                <a:tc>
                  <a:txBody>
                    <a:bodyPr/>
                    <a:lstStyle/>
                    <a:p>
                      <a:r>
                        <a:rPr lang="el-GR" dirty="0"/>
                        <a:t>Χρήση του </a:t>
                      </a:r>
                      <a:r>
                        <a:rPr lang="el-GR" dirty="0" err="1"/>
                        <a:t>Snapchat</a:t>
                      </a:r>
                      <a:r>
                        <a:rPr lang="el-GR" dirty="0"/>
                        <a:t> και του </a:t>
                      </a:r>
                      <a:r>
                        <a:rPr lang="el-GR" dirty="0" err="1"/>
                        <a:t>YouTube</a:t>
                      </a:r>
                      <a:endParaRPr lang="en-US" dirty="0"/>
                    </a:p>
                  </a:txBody>
                  <a:tcPr/>
                </a:tc>
                <a:extLst>
                  <a:ext uri="{0D108BD9-81ED-4DB2-BD59-A6C34878D82A}">
                    <a16:rowId xmlns:a16="http://schemas.microsoft.com/office/drawing/2014/main" val="2533333809"/>
                  </a:ext>
                </a:extLst>
              </a:tr>
              <a:tr h="370840">
                <a:tc>
                  <a:txBody>
                    <a:bodyPr/>
                    <a:lstStyle/>
                    <a:p>
                      <a:r>
                        <a:rPr lang="el-GR" dirty="0"/>
                        <a:t>Μουσική</a:t>
                      </a:r>
                      <a:endParaRPr lang="en-US" dirty="0"/>
                    </a:p>
                  </a:txBody>
                  <a:tcPr/>
                </a:tc>
                <a:tc>
                  <a:txBody>
                    <a:bodyPr/>
                    <a:lstStyle/>
                    <a:p>
                      <a:r>
                        <a:rPr lang="el-GR" dirty="0"/>
                        <a:t>Μουσική</a:t>
                      </a:r>
                      <a:endParaRPr lang="en-US" dirty="0"/>
                    </a:p>
                  </a:txBody>
                  <a:tcPr/>
                </a:tc>
                <a:extLst>
                  <a:ext uri="{0D108BD9-81ED-4DB2-BD59-A6C34878D82A}">
                    <a16:rowId xmlns:a16="http://schemas.microsoft.com/office/drawing/2014/main" val="2195979079"/>
                  </a:ext>
                </a:extLst>
              </a:tr>
              <a:tr h="370840">
                <a:tc>
                  <a:txBody>
                    <a:bodyPr/>
                    <a:lstStyle/>
                    <a:p>
                      <a:r>
                        <a:rPr lang="el-GR" dirty="0"/>
                        <a:t>Ανάγνωση</a:t>
                      </a:r>
                      <a:endParaRPr lang="en-US" dirty="0"/>
                    </a:p>
                  </a:txBody>
                  <a:tcPr/>
                </a:tc>
                <a:tc>
                  <a:txBody>
                    <a:bodyPr/>
                    <a:lstStyle/>
                    <a:p>
                      <a:r>
                        <a:rPr lang="el-GR" dirty="0"/>
                        <a:t>Τηλεόραση</a:t>
                      </a:r>
                      <a:r>
                        <a:rPr lang="en-US" dirty="0"/>
                        <a:t> / Netflix</a:t>
                      </a:r>
                    </a:p>
                  </a:txBody>
                  <a:tcPr/>
                </a:tc>
                <a:extLst>
                  <a:ext uri="{0D108BD9-81ED-4DB2-BD59-A6C34878D82A}">
                    <a16:rowId xmlns:a16="http://schemas.microsoft.com/office/drawing/2014/main" val="2869440050"/>
                  </a:ext>
                </a:extLst>
              </a:tr>
            </a:tbl>
          </a:graphicData>
        </a:graphic>
      </p:graphicFrame>
      <p:sp>
        <p:nvSpPr>
          <p:cNvPr id="7" name="object 3">
            <a:extLst>
              <a:ext uri="{FF2B5EF4-FFF2-40B4-BE49-F238E27FC236}">
                <a16:creationId xmlns:a16="http://schemas.microsoft.com/office/drawing/2014/main" id="{FBCC9E6C-DB19-4936-87CE-3544CB66C3D3}"/>
              </a:ext>
            </a:extLst>
          </p:cNvPr>
          <p:cNvSpPr txBox="1"/>
          <p:nvPr/>
        </p:nvSpPr>
        <p:spPr>
          <a:xfrm>
            <a:off x="1897117" y="5406222"/>
            <a:ext cx="9299104" cy="291105"/>
          </a:xfrm>
          <a:prstGeom prst="rect">
            <a:avLst/>
          </a:prstGeom>
        </p:spPr>
        <p:txBody>
          <a:bodyPr vert="horz" wrap="square" lIns="0" tIns="13970" rIns="0" bIns="0" rtlCol="0">
            <a:spAutoFit/>
          </a:bodyPr>
          <a:lstStyle/>
          <a:p>
            <a:pPr algn="r">
              <a:defRPr/>
            </a:pPr>
            <a:r>
              <a:rPr lang="es-ES" spc="50" dirty="0">
                <a:latin typeface="+mj-lt"/>
                <a:cs typeface="Tahoma"/>
                <a:hlinkClick r:id="rId2"/>
              </a:rPr>
              <a:t>https://belvg.com/blog/generation-y-vs-z-how-do-they-shop-online.html</a:t>
            </a:r>
            <a:r>
              <a:rPr lang="es-ES" spc="50" dirty="0">
                <a:latin typeface="+mj-lt"/>
                <a:cs typeface="Tahoma"/>
              </a:rPr>
              <a:t> </a:t>
            </a:r>
            <a:endParaRPr lang="en-US" altLang="es-ES" dirty="0">
              <a:latin typeface="+mj-lt"/>
              <a:cs typeface="Calibri" panose="020F0502020204030204" pitchFamily="34" charset="0"/>
            </a:endParaRPr>
          </a:p>
        </p:txBody>
      </p:sp>
      <p:sp>
        <p:nvSpPr>
          <p:cNvPr id="5" name="object 2">
            <a:extLst>
              <a:ext uri="{FF2B5EF4-FFF2-40B4-BE49-F238E27FC236}">
                <a16:creationId xmlns:a16="http://schemas.microsoft.com/office/drawing/2014/main" id="{46DA08A4-A8BC-C755-7E9E-660DE0A6A2E9}"/>
              </a:ext>
            </a:extLst>
          </p:cNvPr>
          <p:cNvSpPr txBox="1">
            <a:spLocks/>
          </p:cNvSpPr>
          <p:nvPr/>
        </p:nvSpPr>
        <p:spPr>
          <a:xfrm>
            <a:off x="318565" y="1022287"/>
            <a:ext cx="1134937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4000" kern="0" spc="-150" dirty="0">
                <a:solidFill>
                  <a:schemeClr val="tx1"/>
                </a:solidFill>
                <a:latin typeface="+mj-lt"/>
                <a:ea typeface="Tahoma" panose="020B0604030504040204" pitchFamily="34" charset="0"/>
                <a:cs typeface="Tahoma" panose="020B0604030504040204" pitchFamily="34" charset="0"/>
              </a:rPr>
              <a:t> 2: </a:t>
            </a:r>
            <a:r>
              <a:rPr lang="el-GR" sz="4000" kern="0" spc="-150" dirty="0">
                <a:solidFill>
                  <a:schemeClr val="tx1"/>
                </a:solidFill>
                <a:latin typeface="+mj-lt"/>
                <a:ea typeface="Tahoma" panose="020B0604030504040204" pitchFamily="34" charset="0"/>
                <a:cs typeface="Tahoma" panose="020B0604030504040204" pitchFamily="34" charset="0"/>
              </a:rPr>
              <a:t>Εργαστείτε μέσα από τις διαφορές γενεών</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09313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Τίτλος ενότητας </a:t>
            </a:r>
            <a:r>
              <a:rPr lang="es-ES" sz="3600" kern="0" spc="-150" dirty="0">
                <a:solidFill>
                  <a:schemeClr val="tx1"/>
                </a:solidFill>
                <a:latin typeface="+mj-lt"/>
                <a:ea typeface="Tahoma" panose="020B0604030504040204" pitchFamily="34" charset="0"/>
                <a:cs typeface="Tahoma" panose="020B0604030504040204" pitchFamily="34" charset="0"/>
              </a:rPr>
              <a:t> 2: </a:t>
            </a:r>
            <a:r>
              <a:rPr lang="el-GR" sz="3600" kern="0" spc="-150" dirty="0">
                <a:solidFill>
                  <a:schemeClr val="tx1"/>
                </a:solidFill>
                <a:latin typeface="+mj-lt"/>
                <a:ea typeface="Tahoma" panose="020B0604030504040204" pitchFamily="34" charset="0"/>
                <a:cs typeface="Tahoma" panose="020B0604030504040204" pitchFamily="34" charset="0"/>
              </a:rPr>
              <a:t>Προσέλκυση νέων πελατών με ψηφιακά μέσα</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521983"/>
            <a:ext cx="9299104" cy="352661"/>
          </a:xfrm>
          <a:prstGeom prst="rect">
            <a:avLst/>
          </a:prstGeom>
        </p:spPr>
        <p:txBody>
          <a:bodyPr vert="horz" wrap="square" lIns="0" tIns="13970" rIns="0" bIns="0" rtlCol="0">
            <a:spAutoFit/>
          </a:bodyPr>
          <a:lstStyle/>
          <a:p>
            <a:pPr>
              <a:defRPr/>
            </a:pPr>
            <a:r>
              <a:rPr lang="el-GR" sz="2200" spc="50" dirty="0">
                <a:latin typeface="+mj-lt"/>
                <a:cs typeface="Tahoma"/>
              </a:rPr>
              <a:t>Μάθημα</a:t>
            </a:r>
            <a:r>
              <a:rPr lang="es-ES" sz="2200" spc="50" dirty="0">
                <a:latin typeface="+mj-lt"/>
                <a:cs typeface="Tahoma"/>
              </a:rPr>
              <a:t> 1.3.1: </a:t>
            </a:r>
            <a:r>
              <a:rPr lang="el-GR" sz="2200" spc="50" dirty="0">
                <a:latin typeface="+mj-lt"/>
                <a:cs typeface="Tahoma"/>
              </a:rPr>
              <a:t>Στρατηγική μάρκετινγκ</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185530" y="2089438"/>
            <a:ext cx="11661913" cy="3693319"/>
          </a:xfrm>
          <a:prstGeom prst="rect">
            <a:avLst/>
          </a:prstGeom>
        </p:spPr>
        <p:txBody>
          <a:bodyPr wrap="square">
            <a:spAutoFit/>
          </a:bodyPr>
          <a:lstStyle/>
          <a:p>
            <a:pPr>
              <a:defRPr/>
            </a:pPr>
            <a:r>
              <a:rPr lang="el-GR" altLang="es-ES" dirty="0">
                <a:latin typeface="Calibri" panose="020F0502020204030204" pitchFamily="34" charset="0"/>
                <a:cs typeface="Calibri" panose="020F0502020204030204" pitchFamily="34" charset="0"/>
              </a:rPr>
              <a:t>Η προσέλκυση πελατών με ψηφιακά μέσα πρέπει να αποτελεί αναπόσπαστο στοιχείο μιας συνολικής στρατηγικής μάρκετινγκ.  Τα βασικά στοιχεία μιας στρατηγικής μάρκετινγκ περιλαμβάνουν</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l-GR" altLang="es-ES" dirty="0">
                <a:latin typeface="Calibri" panose="020F0502020204030204" pitchFamily="34" charset="0"/>
                <a:cs typeface="Calibri" panose="020F0502020204030204" pitchFamily="34" charset="0"/>
              </a:rPr>
              <a:t>Ένας τρόπος προσέγγισης αυτού του στόχου είναι μέσω του μοντέλου AIDAR</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r>
              <a:rPr lang="el-GR" b="1" dirty="0"/>
              <a:t>Γνώση</a:t>
            </a:r>
            <a:r>
              <a:rPr lang="en-GB" b="1" dirty="0"/>
              <a:t>:</a:t>
            </a:r>
            <a:r>
              <a:rPr lang="en-GB" dirty="0"/>
              <a:t> </a:t>
            </a:r>
            <a:r>
              <a:rPr lang="el-GR" dirty="0"/>
              <a:t>Η πράξη της δημιουργίας προσοχής για το εμπορικό σήμα ή την υπηρεσία μέσω διαφόρων μέσων</a:t>
            </a:r>
            <a:endParaRPr lang="en-GB" dirty="0"/>
          </a:p>
          <a:p>
            <a:r>
              <a:rPr lang="el-GR" b="1" dirty="0"/>
              <a:t>Ενδιαφέρον</a:t>
            </a:r>
            <a:r>
              <a:rPr lang="en-GB" b="1" dirty="0"/>
              <a:t>:</a:t>
            </a:r>
            <a:r>
              <a:rPr lang="en-GB" dirty="0"/>
              <a:t> </a:t>
            </a:r>
            <a:r>
              <a:rPr lang="el-GR" dirty="0"/>
              <a:t>Το βήμα της δημιουργίας ενδιαφέροντος για να ενθαρρύνει τους αγοραστές να θέλουν να μάθουν περισσότερα</a:t>
            </a:r>
            <a:endParaRPr lang="en-GB" dirty="0"/>
          </a:p>
          <a:p>
            <a:r>
              <a:rPr lang="el-GR" b="1" dirty="0"/>
              <a:t>Επιθυμία</a:t>
            </a:r>
            <a:r>
              <a:rPr lang="en-GB" b="1" dirty="0"/>
              <a:t>:</a:t>
            </a:r>
            <a:r>
              <a:rPr lang="en-GB" dirty="0"/>
              <a:t>  </a:t>
            </a:r>
            <a:r>
              <a:rPr lang="el-GR" dirty="0"/>
              <a:t>Δημιουργία συναισθηματικής σύνδεσης με τον αγοραστή, ώστε να θέλει το προϊόν ή να του αρέσει η μάρκα</a:t>
            </a:r>
            <a:endParaRPr lang="en-GB" dirty="0"/>
          </a:p>
          <a:p>
            <a:r>
              <a:rPr lang="el-GR" b="1" dirty="0"/>
              <a:t>Ενέργεια</a:t>
            </a:r>
            <a:r>
              <a:rPr lang="en-GB" b="1" dirty="0"/>
              <a:t>:</a:t>
            </a:r>
            <a:r>
              <a:rPr lang="en-GB" dirty="0"/>
              <a:t> </a:t>
            </a:r>
            <a:r>
              <a:rPr lang="el-GR" dirty="0"/>
              <a:t>Το βήμα όταν ο αγοραστής μαθαίνει για εσάς και επικοινωνεί για να μάθει περισσότερα ή να πραγματοποιήσει μια αγορά</a:t>
            </a:r>
            <a:endParaRPr lang="en-GB" dirty="0"/>
          </a:p>
          <a:p>
            <a:r>
              <a:rPr lang="el-GR" b="1" dirty="0"/>
              <a:t>Διατήρηση</a:t>
            </a:r>
            <a:r>
              <a:rPr lang="en-GB" b="1" dirty="0"/>
              <a:t>:</a:t>
            </a:r>
            <a:r>
              <a:rPr lang="en-GB" dirty="0"/>
              <a:t> </a:t>
            </a:r>
            <a:r>
              <a:rPr lang="el-GR" dirty="0"/>
              <a:t>Μόλις κάποιος γίνει πελάτης, η εστίαση στρέφεται στην ικανοποίηση του πελάτη, ώστε να επιστρέψει και να παραπέμψει την εταιρεία σε φίλους και συγγενείς (από στόμα σε στόμα</a:t>
            </a:r>
            <a:r>
              <a:rPr lang="en-GB" dirty="0"/>
              <a:t>).</a:t>
            </a:r>
            <a:r>
              <a:rPr lang="en-US" altLang="es-ES" dirty="0">
                <a:latin typeface="Calibri" panose="020F0502020204030204" pitchFamily="34" charset="0"/>
                <a:cs typeface="Calibri" panose="020F0502020204030204" pitchFamily="34" charset="0"/>
              </a:rPr>
              <a:t> </a:t>
            </a:r>
          </a:p>
        </p:txBody>
      </p:sp>
      <p:sp>
        <p:nvSpPr>
          <p:cNvPr id="7" name="object 3">
            <a:extLst>
              <a:ext uri="{FF2B5EF4-FFF2-40B4-BE49-F238E27FC236}">
                <a16:creationId xmlns:a16="http://schemas.microsoft.com/office/drawing/2014/main" id="{FBCC9E6C-DB19-4936-87CE-3544CB66C3D3}"/>
              </a:ext>
            </a:extLst>
          </p:cNvPr>
          <p:cNvSpPr txBox="1"/>
          <p:nvPr/>
        </p:nvSpPr>
        <p:spPr>
          <a:xfrm>
            <a:off x="1289644" y="5824252"/>
            <a:ext cx="10716826" cy="291105"/>
          </a:xfrm>
          <a:prstGeom prst="rect">
            <a:avLst/>
          </a:prstGeom>
        </p:spPr>
        <p:txBody>
          <a:bodyPr vert="horz" wrap="square" lIns="0" tIns="13970" rIns="0" bIns="0" rtlCol="0">
            <a:spAutoFit/>
          </a:bodyPr>
          <a:lstStyle/>
          <a:p>
            <a:pPr algn="r">
              <a:defRPr/>
            </a:pPr>
            <a:r>
              <a:rPr lang="en-US" altLang="es-ES" dirty="0">
                <a:latin typeface="+mj-lt"/>
                <a:cs typeface="Calibri" panose="020F0502020204030204" pitchFamily="34" charset="0"/>
                <a:hlinkClick r:id="rId2"/>
              </a:rPr>
              <a:t>https://www.indeed.com/career-advice/career-development/marketing-strategies-attract-retain-customers</a:t>
            </a:r>
            <a:r>
              <a:rPr lang="en-US" altLang="es-ES" dirty="0">
                <a:latin typeface="+mj-lt"/>
                <a:cs typeface="Calibri" panose="020F0502020204030204" pitchFamily="34" charset="0"/>
              </a:rPr>
              <a:t> </a:t>
            </a:r>
          </a:p>
        </p:txBody>
      </p:sp>
    </p:spTree>
    <p:extLst>
      <p:ext uri="{BB962C8B-B14F-4D97-AF65-F5344CB8AC3E}">
        <p14:creationId xmlns:p14="http://schemas.microsoft.com/office/powerpoint/2010/main" val="262600030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4144</TotalTime>
  <Words>1435</Words>
  <Application>Microsoft Office PowerPoint</Application>
  <PresentationFormat>Panorámica</PresentationFormat>
  <Paragraphs>154</Paragraphs>
  <Slides>16</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180</cp:revision>
  <dcterms:created xsi:type="dcterms:W3CDTF">2021-06-29T11:11:56Z</dcterms:created>
  <dcterms:modified xsi:type="dcterms:W3CDTF">2023-02-06T16:20:32Z</dcterms:modified>
</cp:coreProperties>
</file>