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58" r:id="rId4"/>
    <p:sldId id="306" r:id="rId5"/>
    <p:sldId id="303" r:id="rId6"/>
    <p:sldId id="310" r:id="rId7"/>
    <p:sldId id="315" r:id="rId8"/>
    <p:sldId id="314" r:id="rId9"/>
    <p:sldId id="316" r:id="rId10"/>
    <p:sldId id="317" r:id="rId11"/>
    <p:sldId id="318" r:id="rId12"/>
    <p:sldId id="302" r:id="rId13"/>
    <p:sldId id="273" r:id="rId14"/>
    <p:sldId id="265" r:id="rId15"/>
    <p:sldId id="274" r:id="rId16"/>
    <p:sldId id="264" r:id="rId17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94"/>
  </p:normalViewPr>
  <p:slideViewPr>
    <p:cSldViewPr snapToGrid="0">
      <p:cViewPr varScale="1">
        <p:scale>
          <a:sx n="107" d="100"/>
          <a:sy n="107" d="100"/>
        </p:scale>
        <p:origin x="7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pPr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pPr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2481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bes.com/sites/forbescoachescouncil/2021/02/25/how-to-create-a-digital-marketing-strategy-eight-steps-to-laser-focus-your-plan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otodaymagazine.com/2022/02/6-efficient-non-digital-marketing-strategies/" TargetMode="External"/><Relationship Id="rId2" Type="http://schemas.openxmlformats.org/officeDocument/2006/relationships/hyperlink" Target="https://www.wns.co.za/insights/blogs/blogdetail/374/balancing-digital-and-non-digital-to-improve-customer-experience-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a.com/chart/7957/whats-important-to-the-online-shoppe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d.com/news/thought-leadership/2018/10-ways-younger-and-older-millennials-shop-differently/" TargetMode="External"/><Relationship Id="rId2" Type="http://schemas.openxmlformats.org/officeDocument/2006/relationships/hyperlink" Target="https://salesfloor.net/blog/generations-shopping-habit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le.in/comparing-shopping-habits-of-gen-z-and-millenials/#:~:text=A%202021%20Survey%20Monkey%20report,and%20are%20less%20likely%20to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elvg.com/blog/generation-y-vs-z-how-do-they-shop-online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eed.com/career-advice/career-development/marketing-strategies-attract-retain-custom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Održavanje </a:t>
            </a:r>
            <a:r>
              <a:rPr lang="hr" b="1" spc="-114" dirty="0">
                <a:solidFill>
                  <a:srgbClr val="0CA37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klijentele </a:t>
            </a:r>
            <a:r>
              <a:rPr kumimoji="0" lang="hr" sz="1800" b="1" i="0" u="none" strike="noStrike" kern="1200" cap="none" spc="-114" normalizeH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zadovoljavanje potreba digitalnih i nedigitalnih generacija</a:t>
            </a:r>
            <a:endParaRPr kumimoji="0" lang="en-US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SEERC </a:t>
            </a:r>
            <a:r>
              <a:rPr kumimoji="0" lang="hr" sz="1800" b="1" i="0" u="none" strike="noStrike" kern="1200" cap="none" spc="-114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Privucite nove klijente putem digitalnih sredstava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3.2: Stvaranje online strategije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2458835"/>
            <a:ext cx="9299104" cy="2937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Stvaranje online strategije (prema časopisu Forbes):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Istražite krajolik i analizirajte rezultate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Zacrtajte svoju strategiju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Definirajte svoju ciljanu publiku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Izgradite svoju strategiju sadržaja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Odaberite svoje kanale i taktiku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Postavite ključne pokazatelje učinka i mjerila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Izvršite uz najbolju praksu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hr" spc="50" dirty="0">
                <a:latin typeface="+mj-lt"/>
                <a:cs typeface="Tahoma"/>
              </a:rPr>
              <a:t>Analizirajte i prilagodite</a:t>
            </a:r>
          </a:p>
          <a:p>
            <a:pPr>
              <a:defRPr/>
            </a:pP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556588" y="5381068"/>
            <a:ext cx="11374999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r">
              <a:defRPr/>
            </a:pPr>
            <a:r>
              <a:rPr lang="hr" spc="50" dirty="0">
                <a:latin typeface="+mj-lt"/>
                <a:cs typeface="Tahoma"/>
                <a:hlinkClick r:id="rId2"/>
              </a:rPr>
              <a:t>https://www.forbes.com/sites/forbescoachescouncil/2021/02/25/how-to-create-a-digital-marketing-strategy-eight-steps-to-laser-focus-your-plan /</a:t>
            </a:r>
            <a:r>
              <a:rPr lang="hr" spc="50" dirty="0">
                <a:latin typeface="+mj-lt"/>
                <a:cs typeface="Tahoma"/>
              </a:rPr>
              <a:t> </a:t>
            </a:r>
            <a:endParaRPr lang="en-US" altLang="es-ES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3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Privucite nove klijente putem digitalnih sredstava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3.2: Stvaranje online strategije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2458835"/>
            <a:ext cx="11198926" cy="28764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pc="50" dirty="0">
                <a:latin typeface="+mj-lt"/>
                <a:cs typeface="Tahoma"/>
              </a:rPr>
              <a:t>Online je POTPUNA digitalna strategija – ne samo društveni mediji; uključuje sve komponente digitalnog kontakta.</a:t>
            </a:r>
          </a:p>
          <a:p>
            <a:pPr>
              <a:defRPr/>
            </a:pPr>
            <a:r>
              <a:rPr lang="hr" spc="50" dirty="0">
                <a:latin typeface="+mj-lt"/>
                <a:cs typeface="Tahoma"/>
              </a:rPr>
              <a:t>Društveni mediji ključna su komponenta i tvrtke moraju razumjeti kako određeni format utječe na perspektive proizvoda/usluge</a:t>
            </a:r>
          </a:p>
          <a:p>
            <a:pPr>
              <a:defRPr/>
            </a:pPr>
            <a:r>
              <a:rPr lang="hr" spc="50" dirty="0">
                <a:latin typeface="+mj-lt"/>
                <a:cs typeface="Tahoma"/>
              </a:rPr>
              <a:t>Trebalo bi razmotriti višekanalne društvene medije i njihovu povezanost:</a:t>
            </a:r>
          </a:p>
          <a:p>
            <a:pPr marL="285750" indent="-285750">
              <a:buFontTx/>
              <a:buChar char="-"/>
              <a:defRPr/>
            </a:pPr>
            <a:r>
              <a:rPr lang="hr" b="1" spc="50" dirty="0">
                <a:latin typeface="+mj-lt"/>
                <a:cs typeface="Tahoma"/>
              </a:rPr>
              <a:t>'Tradicionalni' društveni mediji </a:t>
            </a:r>
            <a:r>
              <a:rPr lang="hr" spc="50" dirty="0">
                <a:latin typeface="+mj-lt"/>
                <a:cs typeface="Tahoma"/>
              </a:rPr>
              <a:t>: Facebook; Twitter; Instagram; Snapchat; LinkedIn; TikTok ; Pinterest; Triller</a:t>
            </a:r>
            <a:endParaRPr lang="en-US" spc="50" dirty="0">
              <a:latin typeface="+mj-lt"/>
              <a:cs typeface="Tahoma"/>
            </a:endParaRPr>
          </a:p>
          <a:p>
            <a:pPr marL="285750" indent="-285750">
              <a:buFontTx/>
              <a:buChar char="-"/>
              <a:defRPr/>
            </a:pPr>
            <a:r>
              <a:rPr lang="hr" b="1" spc="50" dirty="0">
                <a:latin typeface="+mj-lt"/>
                <a:cs typeface="Tahoma"/>
              </a:rPr>
              <a:t>Također se smatraju društvenim medijima </a:t>
            </a:r>
            <a:r>
              <a:rPr lang="hr" spc="50" dirty="0">
                <a:latin typeface="+mj-lt"/>
                <a:cs typeface="Tahoma"/>
              </a:rPr>
              <a:t>: WhatsApp; Viber; Razdor; Telegram; Skype; WeChat; Messenger</a:t>
            </a:r>
          </a:p>
          <a:p>
            <a:pPr marL="285750" indent="-285750">
              <a:buFontTx/>
              <a:buChar char="-"/>
              <a:defRPr/>
            </a:pPr>
            <a:endParaRPr lang="en-US" spc="50" dirty="0">
              <a:latin typeface="+mj-lt"/>
              <a:cs typeface="Tahoma"/>
            </a:endParaRPr>
          </a:p>
          <a:p>
            <a:pPr>
              <a:defRPr/>
            </a:pPr>
            <a:r>
              <a:rPr lang="hr" spc="50" dirty="0">
                <a:latin typeface="+mj-lt"/>
                <a:cs typeface="Tahoma"/>
              </a:rPr>
              <a:t>Morate biti u tijeku s najnovijim trendovima i onim što je "stara škola"</a:t>
            </a:r>
          </a:p>
          <a:p>
            <a:pPr marL="285750" indent="-285750">
              <a:buFontTx/>
              <a:buChar char="-"/>
              <a:defRPr/>
            </a:pPr>
            <a:endParaRPr lang="en-US" spc="50" dirty="0">
              <a:latin typeface="+mj-lt"/>
              <a:cs typeface="Tahoma"/>
            </a:endParaRPr>
          </a:p>
          <a:p>
            <a:pPr>
              <a:defRPr/>
            </a:pP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0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77282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4: Olakšavanje nedigitalnim klijentima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21668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4.1: Ne zaboravite one koji zahtijevaju nedigitalni kontakt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520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Da, nedigitalni su vjerojatno povezani digitalno, ALI više vole osobniji kontakt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Nemojte zanemarivati tradicionalne medije kako biste dosegli i nedigitalnu I digitalnu klijentelu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Pokušajte ih 'polako' prebaciti u dijelove svoje digitalne strategije (poticanje)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Pažljivo promatrajte kako se konkurenti odnose prema ne-digitalnoj klijenteli (može biti potpuno otvaranje ako ignoriraju)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Primijenite hibridnu marketinšku strategiju koja pokriva "najbolje od oba svijeta"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1216823" y="5178156"/>
            <a:ext cx="10269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www.wns.co.za/insights/blogs/blogdetail/374/balancing-digital-and-non-digital-to-improve-customer-experience-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https://www.ceotodaymagazine.com/2022/02/6-efficient-non-digital-marketing-strategies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2309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80470" y="3353377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26063" y="1466713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71658" y="3353377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503395" y="1466713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62842" y="3353377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81436" y="5176399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92098" y="5133883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26846" y="1718146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90270" y="5202160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35960" y="1692414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88561" y="3793498"/>
            <a:ext cx="1829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Fokus na održivost; gledajući mala i srednja poduzeća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58485" y="3592428"/>
            <a:ext cx="1421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Generacija Z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0255" y="2693642"/>
            <a:ext cx="1829006" cy="63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Razvijte posebnu online strategiju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47705" y="2375051"/>
            <a:ext cx="972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Strategija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218" y="2820117"/>
            <a:ext cx="1829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EWOM; u potrazi za posebnim proizvodima i uslugama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780620" y="2375051"/>
            <a:ext cx="1431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Generacija Y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19434" y="3922764"/>
            <a:ext cx="2079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sz="1400" dirty="0">
                <a:ea typeface="Lato Light" charset="0"/>
                <a:cs typeface="Poppins" pitchFamily="2" charset="77"/>
              </a:rPr>
              <a:t>Nemojte zanemariti ovu skupinu kupaca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41892" y="4228390"/>
            <a:ext cx="1829006" cy="91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Četiri do pet generacija kupaca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80176" y="3783324"/>
            <a:ext cx="1349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Generacije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33" name="object 16"/>
          <p:cNvSpPr txBox="1">
            <a:spLocks/>
          </p:cNvSpPr>
          <p:nvPr/>
        </p:nvSpPr>
        <p:spPr>
          <a:xfrm>
            <a:off x="4385405" y="249441"/>
            <a:ext cx="31015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Sažetak</a:t>
            </a:r>
            <a:endParaRPr lang="en-US" sz="4800" b="1" spc="-150" dirty="0"/>
          </a:p>
        </p:txBody>
      </p:sp>
      <p:sp>
        <p:nvSpPr>
          <p:cNvPr id="34" name="Rectangle 33"/>
          <p:cNvSpPr/>
          <p:nvPr/>
        </p:nvSpPr>
        <p:spPr>
          <a:xfrm>
            <a:off x="7936487" y="3560401"/>
            <a:ext cx="1246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Nedigitalni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22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592431" y="2790079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endParaRPr lang="en-GB" dirty="0"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3444004" y="2790204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6305081" y="2790204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7" name="object 18">
            <a:extLst>
              <a:ext uri="{FF2B5EF4-FFF2-40B4-BE49-F238E27FC236}">
                <a16:creationId xmlns:a16="http://schemas.microsoft.com/office/drawing/2014/main" id="{50C05CB7-7761-440C-AE2D-C3A80F6AC8EF}"/>
              </a:ext>
            </a:extLst>
          </p:cNvPr>
          <p:cNvGrpSpPr/>
          <p:nvPr/>
        </p:nvGrpSpPr>
        <p:grpSpPr>
          <a:xfrm>
            <a:off x="9162170" y="2790079"/>
            <a:ext cx="2354739" cy="1796017"/>
            <a:chOff x="13491965" y="4326737"/>
            <a:chExt cx="3443604" cy="2854960"/>
          </a:xfrm>
        </p:grpSpPr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110BB883-884F-4429-92F6-3E2CCA37C1F8}"/>
                </a:ext>
              </a:extLst>
            </p:cNvPr>
            <p:cNvSpPr/>
            <p:nvPr/>
          </p:nvSpPr>
          <p:spPr>
            <a:xfrm>
              <a:off x="13491965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5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20">
              <a:extLst>
                <a:ext uri="{FF2B5EF4-FFF2-40B4-BE49-F238E27FC236}">
                  <a16:creationId xmlns:a16="http://schemas.microsoft.com/office/drawing/2014/main" id="{201C009C-43C9-4847-BB06-8756B94039E6}"/>
                </a:ext>
              </a:extLst>
            </p:cNvPr>
            <p:cNvSpPr/>
            <p:nvPr/>
          </p:nvSpPr>
          <p:spPr>
            <a:xfrm>
              <a:off x="14739362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4424400" y="987562"/>
            <a:ext cx="3378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SWOT analiza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825B41F-323D-4AD5-8617-310903B8F973}"/>
              </a:ext>
            </a:extLst>
          </p:cNvPr>
          <p:cNvSpPr txBox="1"/>
          <p:nvPr/>
        </p:nvSpPr>
        <p:spPr>
          <a:xfrm>
            <a:off x="3444004" y="1739050"/>
            <a:ext cx="495578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SAMOOCJENJIVANJE</a:t>
            </a: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38F5340-9C91-4097-9A13-1281FD5D4A51}"/>
              </a:ext>
            </a:extLst>
          </p:cNvPr>
          <p:cNvSpPr txBox="1"/>
          <p:nvPr/>
        </p:nvSpPr>
        <p:spPr>
          <a:xfrm>
            <a:off x="4359451" y="2902587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W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7E1BA06-D4A0-4457-BBA1-5524048B4333}"/>
              </a:ext>
            </a:extLst>
          </p:cNvPr>
          <p:cNvSpPr txBox="1"/>
          <p:nvPr/>
        </p:nvSpPr>
        <p:spPr>
          <a:xfrm>
            <a:off x="7218533" y="2940650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68674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Snage:</a:t>
            </a:r>
            <a:endParaRPr lang="en-GB" dirty="0"/>
          </a:p>
          <a:p>
            <a:r>
              <a:rPr lang="hr" dirty="0"/>
              <a:t>-</a:t>
            </a:r>
          </a:p>
          <a:p>
            <a:r>
              <a:rPr lang="hr" dirty="0"/>
              <a:t>-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615429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Slabosti: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409562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Mogućnosti: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206170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Prijetnje: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33335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01479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3723733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189653"/>
            <a:ext cx="94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Postoji više generacija potencijalne klijentele koja želi kupiti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2905749"/>
            <a:ext cx="842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 ponijeti 2: Generacija Y (milenijalci) fokusirana je na elektroničku predaju od usta do usta (EWOM) i traženje posebnih proizvoda i usluga</a:t>
            </a:r>
            <a:endParaRPr lang="en-US" dirty="0"/>
          </a:p>
          <a:p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4" y="3659906"/>
            <a:ext cx="964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3: Generacija Z pri donošenju odluka i brizi o malim proizvođačima obraća pažnju na pitanje održivosti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47715" y="4356169"/>
            <a:ext cx="882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Ne zaboravite nedigitalne klijente (one koji nisu predisponirani digitalnom) i moć ove skupine</a:t>
            </a:r>
            <a:endParaRPr lang="en-US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78" y="4623758"/>
            <a:ext cx="1431426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hape 2782">
            <a:extLst>
              <a:ext uri="{FF2B5EF4-FFF2-40B4-BE49-F238E27FC236}">
                <a16:creationId xmlns:a16="http://schemas.microsoft.com/office/drawing/2014/main" id="{5C029626-A59A-DBA8-2FF8-1A183DF67924}"/>
              </a:ext>
            </a:extLst>
          </p:cNvPr>
          <p:cNvSpPr/>
          <p:nvPr/>
        </p:nvSpPr>
        <p:spPr>
          <a:xfrm>
            <a:off x="1236984" y="440517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1605564" y="5060394"/>
            <a:ext cx="882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5: Razvijte cjelokupnu marketinšku strategiju koja je usmjerena na digitalnu komponentu bez odricanja od nedigitalne</a:t>
            </a:r>
            <a:endParaRPr lang="en-US" dirty="0"/>
          </a:p>
        </p:txBody>
      </p:sp>
      <p:sp>
        <p:nvSpPr>
          <p:cNvPr id="18" name="Shape 2782">
            <a:extLst>
              <a:ext uri="{FF2B5EF4-FFF2-40B4-BE49-F238E27FC236}">
                <a16:creationId xmlns:a16="http://schemas.microsoft.com/office/drawing/2014/main" id="{5C029626-A59A-DBA8-2FF8-1A183DF67924}"/>
              </a:ext>
            </a:extLst>
          </p:cNvPr>
          <p:cNvSpPr/>
          <p:nvPr/>
        </p:nvSpPr>
        <p:spPr>
          <a:xfrm>
            <a:off x="1194833" y="5109404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78484" y="2850462"/>
            <a:ext cx="619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Cilj 1: Razumjeti potrebe današnje online klijentele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85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2: Proraditi kroz generacijske razlike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521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3: Privući nove klijente putem digitalnih sredstava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7" y="758722"/>
            <a:ext cx="4075996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hape 2782"/>
          <p:cNvSpPr/>
          <p:nvPr/>
        </p:nvSpPr>
        <p:spPr>
          <a:xfrm>
            <a:off x="1208231" y="511307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6" name="CuadroTexto 12"/>
          <p:cNvSpPr txBox="1"/>
          <p:nvPr/>
        </p:nvSpPr>
        <p:spPr>
          <a:xfrm>
            <a:off x="1576810" y="5049250"/>
            <a:ext cx="516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4: Olakšati stvari nedigitalnim klijentima</a:t>
            </a:r>
          </a:p>
        </p:txBody>
      </p:sp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63526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Razumijevanje potreba </a:t>
            </a:r>
            <a:r>
              <a:rPr lang="hr" sz="3600" dirty="0">
                <a:solidFill>
                  <a:schemeClr val="tx1"/>
                </a:solidFill>
                <a:latin typeface="+mj-lt"/>
              </a:rPr>
              <a:t>današnje online klijentele</a:t>
            </a: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72464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1.1: Što je online klijentela?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 gotovo svakom poslu danas je teško pronaći klijenta koji nije na neki način digitalno povezan (online). Postoje različiti oblici online kupaca: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Čisto online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Pretežno online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Donekle online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Izuzetno ograničena online/digitalna prisutnost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Mrežni kupac se promatra kao onaj čiji je primarni način povezivanja (marketing, korisnička služba itd.) putem mrežnog kanala. Imaju ograničen osobni kontakt sa svojim dobavljačima – to je postalo mnogo raširenije kroz pandemiju.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15794" y="5652300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xxx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0" y="2540009"/>
            <a:ext cx="10805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Potrebe za online klijentelom uključuju: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Lakoća i praktičnost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Jasno korisničko sučelje (intuitivno)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Jasne informacije (uključujući cijene i dostavu)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Služba za korisnike s brzim odgovorom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Naručite bilo kada, bilo gdje, bilo koji uređaj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Razina personalizacije</a:t>
            </a:r>
          </a:p>
          <a:p>
            <a:pPr marL="285750" indent="-285750">
              <a:buFontTx/>
              <a:buChar char="-"/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https://www.elasticpath.com/blog/Top-10-Things-Customers-Expect-from-Your-Online-Store</a:t>
            </a:r>
          </a:p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 ://www.statista.com/chart/7957/whats-important-to-the-online-shopper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87509" y="1804230"/>
            <a:ext cx="1072464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1.1: Što je online klijentela?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63526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Razumijevanje potreba </a:t>
            </a:r>
            <a:r>
              <a:rPr lang="hr" sz="3600" dirty="0">
                <a:solidFill>
                  <a:schemeClr val="tx1"/>
                </a:solidFill>
                <a:latin typeface="+mj-lt"/>
              </a:rPr>
              <a:t>današnje online klijentele</a:t>
            </a: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7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Proradite kroz generacijske razlike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2.1: Generacijske razlike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Postoji, vjerojatno, šest generacija online klijentele na današnjem tržištu (datumi rođenja variraju).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Baby boomers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19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46 do 1964</a:t>
            </a: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Generacija X (Izgubljena generacija)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1965. – 1980.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Digitalni imigranti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Generacija Y (milenijalci)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1981. – 1995.  Digitalni pioniri</a:t>
            </a: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Generacija Z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1997. – 2012.  Digitalni domoroci, oduvijek su poznavali internet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Svaka generacija ima tendenciju tražiti različite stvari u svojim online interakcijama. Usredotočit ćemo se na milenijalce (Generacija Y:) i Generaciju Z s obzirom na njihovu kupovnu moć i činjenicu da je o njima dostupno obilje informacija te da čine većinu čistih/pretežno online kupaca identificiranih ranije (zajedno vrijede gotovo 3 bilijuna dolara )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Proradite kroz generacijske razlike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2.2: </a:t>
            </a:r>
            <a:r>
              <a:rPr lang="hr" altLang="es-ES" sz="2400" dirty="0">
                <a:latin typeface="+mj-lt"/>
                <a:cs typeface="Calibri" panose="020F0502020204030204" pitchFamily="34" charset="0"/>
              </a:rPr>
              <a:t>Generacija Y (milenijalci) </a:t>
            </a:r>
            <a:r>
              <a:rPr lang="hr" altLang="es-ES" sz="2400" dirty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hr" altLang="es-ES" sz="2400" dirty="0">
                <a:latin typeface="+mj-lt"/>
                <a:cs typeface="Calibri" panose="020F0502020204030204" pitchFamily="34" charset="0"/>
              </a:rPr>
              <a:t> 1981. – 1995. godine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Neke od jedinstvenih karakteristika ove generacije kao online potrošača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Elektronička usmena predaja (EWOM) vrlo je važna (82% kaže 'kritično')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Izrazito preferiraju digitalnu komunikaciju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90% opsežno istraživanje prije kupnje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Potražite posebne proizvode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Zdravstveno osviješten, manje kuham, zainteresiran za veleprodaju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Manja količina, veća kvaliteta kupnje (brendirano)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1314478" y="4952312"/>
            <a:ext cx="10269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Razni izvori uključujući:</a:t>
            </a:r>
          </a:p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https://salesfloor.net/blog/generations-shopping-habits /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hr" altLang="es-ES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https://www.npd.com/news/thought-leadership/2018/10-ways-younger-and-older-millennials-shop-differently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7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Proradite kroz generacijske razlike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2.3: </a:t>
            </a:r>
            <a:r>
              <a:rPr lang="hr" altLang="es-ES" sz="2400" dirty="0">
                <a:latin typeface="+mj-lt"/>
                <a:cs typeface="Calibri" panose="020F0502020204030204" pitchFamily="34" charset="0"/>
              </a:rPr>
              <a:t>Generacija Z </a:t>
            </a:r>
            <a:r>
              <a:rPr lang="hr" altLang="es-ES" sz="2400" dirty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hr" altLang="es-ES" sz="2400" dirty="0">
                <a:latin typeface="+mj-lt"/>
                <a:cs typeface="Calibri" panose="020F0502020204030204" pitchFamily="34" charset="0"/>
              </a:rPr>
              <a:t>1981. – 1995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Neke od jedinstvenih karakteristika ove generacije kao online potrošača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komuniciraju licem u lice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Vjerojatnije je da će pogledati društvene mreže i fizičke lokacije nego Generation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Svjesni malih proizvođača (SME)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Usredotočite se na održivost u svim aspektima procesa kupnje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1314478" y="4952312"/>
            <a:ext cx="102690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Razni izvori uključujući:</a:t>
            </a:r>
          </a:p>
          <a:p>
            <a:pPr algn="r">
              <a:defRPr/>
            </a:pPr>
            <a:r>
              <a:rPr lang="hr" altLang="es-ES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https://elle.in/comparing-shopping-habits-of-gen-z-and-millenials/#:~: text=A%202021%20Survey%20Monkey%20report,and%20are%20manje%20vjerojatnije%20to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8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Proradite kroz generacijske razlike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2.4: </a:t>
            </a:r>
            <a:r>
              <a:rPr lang="hr" altLang="es-ES" sz="2400" dirty="0">
                <a:latin typeface="+mj-lt"/>
                <a:cs typeface="Calibri" panose="020F0502020204030204" pitchFamily="34" charset="0"/>
              </a:rPr>
              <a:t>Generacija Y nasuprot Z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8512"/>
              </p:ext>
            </p:extLst>
          </p:nvPr>
        </p:nvGraphicFramePr>
        <p:xfrm>
          <a:off x="629328" y="2279863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20643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63474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" dirty="0"/>
                        <a:t>Generacija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" dirty="0"/>
                        <a:t>Generacija 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1912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" b="1" dirty="0"/>
                        <a:t>Interesi i hobiji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00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" dirty="0"/>
                        <a:t>Izražavanje misli i osjećaja na društvenim mrežama </a:t>
                      </a:r>
                      <a:r>
                        <a:rPr lang="hr" baseline="0" dirty="0"/>
                        <a:t>24/7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" dirty="0"/>
                        <a:t>Igre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5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" dirty="0"/>
                        <a:t>fitness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" dirty="0"/>
                        <a:t>Sportski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652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" dirty="0"/>
                        <a:t>Korištenje Facebooka </a:t>
                      </a:r>
                      <a:r>
                        <a:rPr lang="hr" baseline="0" dirty="0"/>
                        <a:t>i YouTubea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" dirty="0"/>
                        <a:t>Korištenje Snapchata i YouTubea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33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" dirty="0"/>
                        <a:t>glazba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" dirty="0"/>
                        <a:t>glazba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97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" dirty="0"/>
                        <a:t>Čitanje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" dirty="0"/>
                        <a:t>TV / Netflix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440050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1897117" y="5406222"/>
            <a:ext cx="9299104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r">
              <a:defRPr/>
            </a:pPr>
            <a:r>
              <a:rPr lang="hr" spc="50" dirty="0">
                <a:latin typeface="+mj-lt"/>
                <a:cs typeface="Tahoma"/>
                <a:hlinkClick r:id="rId2"/>
              </a:rPr>
              <a:t>https:// belvg.com/blog/generation-y-vs-z-how-do-they-shop-online.html</a:t>
            </a:r>
            <a:r>
              <a:rPr lang="hr" spc="50" dirty="0">
                <a:latin typeface="+mj-lt"/>
                <a:cs typeface="Tahoma"/>
              </a:rPr>
              <a:t> </a:t>
            </a:r>
            <a:endParaRPr lang="en-US" altLang="es-ES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1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34937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Privucite nove klijente putem digitalnih sredstava</a:t>
            </a:r>
            <a:endParaRPr lang="en-US" sz="40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929910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defRPr/>
            </a:pPr>
            <a:r>
              <a:rPr lang="hr" sz="2200" spc="50" dirty="0">
                <a:latin typeface="+mj-lt"/>
                <a:cs typeface="Tahoma"/>
              </a:rPr>
              <a:t>ODJELJAK 3.1: Marketinška strategija</a:t>
            </a:r>
            <a:endParaRPr lang="en-US" altLang="es-E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Privlačenje klijenata putem digitalnih sredstava mora biti sastavni dio cjelokupne marketinške strategije. Ključni elementi marketinške strategije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Jedan od načina da se tome pristupi je kroz model AIDAR: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b="1" dirty="0"/>
              <a:t>Svijest:</a:t>
            </a:r>
            <a:r>
              <a:rPr lang="hr" dirty="0"/>
              <a:t> Čin stvaranja pažnje za marku ili uslugu kroz različite medije</a:t>
            </a:r>
          </a:p>
          <a:p>
            <a:r>
              <a:rPr lang="hr" b="1" dirty="0"/>
              <a:t>Interes:</a:t>
            </a:r>
            <a:r>
              <a:rPr lang="hr" dirty="0"/>
              <a:t> Korak generiranja interesa za poticanje kupaca da žele znati više</a:t>
            </a:r>
          </a:p>
          <a:p>
            <a:r>
              <a:rPr lang="hr" b="1" dirty="0"/>
              <a:t>Želja:</a:t>
            </a:r>
            <a:r>
              <a:rPr lang="hr" dirty="0"/>
              <a:t> Stvaranje emocionalne veze s kupcem kako bi želio proizvod ili mu se svidjela marka</a:t>
            </a:r>
          </a:p>
          <a:p>
            <a:r>
              <a:rPr lang="hr" b="1" dirty="0"/>
              <a:t>Akcija:</a:t>
            </a:r>
            <a:r>
              <a:rPr lang="hr" dirty="0"/>
              <a:t> Korak kada kupac sazna za vas i kontaktira vas kako bi saznao više ili obavio kupovinu</a:t>
            </a:r>
          </a:p>
          <a:p>
            <a:r>
              <a:rPr lang="hr" b="1" dirty="0"/>
              <a:t>Zadržavanje:</a:t>
            </a:r>
            <a:r>
              <a:rPr lang="hr" dirty="0"/>
              <a:t> Jednom kada netko postane kupac, fokus se usmjerava na zadovoljstvo kupca pa se vraća i upućuje tvrtku prijateljima i obitelji (od usta do usta).</a:t>
            </a:r>
            <a:endParaRPr lang="en-GB" dirty="0"/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61639" y="5665224"/>
            <a:ext cx="10716826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r">
              <a:defRPr/>
            </a:pPr>
            <a:r>
              <a:rPr lang="hr" altLang="es-ES" dirty="0">
                <a:latin typeface="+mj-lt"/>
                <a:cs typeface="Calibri" panose="020F0502020204030204" pitchFamily="34" charset="0"/>
                <a:hlinkClick r:id="rId2"/>
              </a:rPr>
              <a:t>https:// www.indeed.com/career-advice/career-development/marketing-strategies-attract-retain-customers</a:t>
            </a:r>
            <a:r>
              <a:rPr lang="hr" altLang="es-ES" dirty="0">
                <a:latin typeface="+mj-lt"/>
                <a:cs typeface="Calibri" panose="020F0502020204030204" pitchFamily="34" charset="0"/>
              </a:rPr>
              <a:t> </a:t>
            </a:r>
            <a:endParaRPr lang="en-US" altLang="es-ES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003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1236</Words>
  <Application>Microsoft Office PowerPoint</Application>
  <PresentationFormat>Panorámica</PresentationFormat>
  <Paragraphs>176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183</cp:revision>
  <dcterms:created xsi:type="dcterms:W3CDTF">2021-06-29T11:11:56Z</dcterms:created>
  <dcterms:modified xsi:type="dcterms:W3CDTF">2023-02-06T16:20:41Z</dcterms:modified>
</cp:coreProperties>
</file>