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68" r:id="rId3"/>
    <p:sldId id="258" r:id="rId4"/>
    <p:sldId id="306" r:id="rId5"/>
    <p:sldId id="303" r:id="rId6"/>
    <p:sldId id="310" r:id="rId7"/>
    <p:sldId id="315" r:id="rId8"/>
    <p:sldId id="314" r:id="rId9"/>
    <p:sldId id="316" r:id="rId10"/>
    <p:sldId id="317" r:id="rId11"/>
    <p:sldId id="318" r:id="rId12"/>
    <p:sldId id="302" r:id="rId13"/>
    <p:sldId id="273" r:id="rId14"/>
    <p:sldId id="265" r:id="rId15"/>
    <p:sldId id="274" r:id="rId16"/>
    <p:sldId id="264"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forbes.com/sites/forbescoachescouncil/2021/02/25/how-to-create-a-digital-marketing-strategy-eight-steps-to-laser-focus-your-plan/"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eotodaymagazine.com/2022/02/6-efficient-non-digital-marketing-strategies/" TargetMode="External"/><Relationship Id="rId2" Type="http://schemas.openxmlformats.org/officeDocument/2006/relationships/hyperlink" Target="https://www.wns.co.za/insights/blogs/blogdetail/374/balancing-digital-and-non-digital-to-improve-customer-experience-"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statista.com/chart/7957/whats-important-to-the-online-shopp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npd.com/news/thought-leadership/2018/10-ways-younger-and-older-millennials-shop-differently/" TargetMode="External"/><Relationship Id="rId2" Type="http://schemas.openxmlformats.org/officeDocument/2006/relationships/hyperlink" Target="https://salesfloor.net/blog/generations-shopping-habit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elle.in/comparing-shopping-habits-of-gen-z-and-millenials/#:~:text=A%202021%20Survey%20Monkey%20report,and%20are%20less%20likely%20to"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belvg.com/blog/generation-y-vs-z-how-do-they-shop-online.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indeed.com/career-advice/career-development/marketing-strategies-attract-retain-customer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705964"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Migliorare</a:t>
            </a:r>
            <a:r>
              <a:rPr lang="en-GB" sz="1800" b="1" dirty="0">
                <a:effectLst/>
                <a:latin typeface="Bahnschrift Light" panose="020B0502040204020203" pitchFamily="34" charset="0"/>
                <a:ea typeface="Calibri" panose="020F0502020204030204" pitchFamily="34" charset="0"/>
              </a:rPr>
              <a:t> la </a:t>
            </a:r>
            <a:r>
              <a:rPr lang="en-GB" sz="1800" b="1" dirty="0" err="1">
                <a:effectLst/>
                <a:latin typeface="Bahnschrift Light" panose="020B0502040204020203" pitchFamily="34" charset="0"/>
                <a:ea typeface="Calibri" panose="020F0502020204030204" pitchFamily="34" charset="0"/>
              </a:rPr>
              <a:t>resilienza</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delle</a:t>
            </a:r>
            <a:r>
              <a:rPr lang="en-GB" sz="1800" b="1" dirty="0">
                <a:effectLst/>
                <a:latin typeface="Bahnschrift Light" panose="020B0502040204020203" pitchFamily="34" charset="0"/>
                <a:ea typeface="Calibri" panose="020F0502020204030204" pitchFamily="34" charset="0"/>
              </a:rPr>
              <a:t> PMI dopo il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it-IT"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Mantenere la nuova clientela online e soddisfare le esigenze delle generazioni digitali e non digitali</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t-BR" b="1" spc="-114" dirty="0">
                <a:solidFill>
                  <a:srgbClr val="0CA373"/>
                </a:solidFill>
                <a:latin typeface="Tahoma" panose="020B0604030504040204" pitchFamily="34" charset="0"/>
                <a:ea typeface="Tahoma" panose="020B0604030504040204" pitchFamily="34" charset="0"/>
                <a:cs typeface="Tahoma" panose="020B0604030504040204" pitchFamily="34" charset="0"/>
              </a:rPr>
              <a:t>A cura di</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err="1">
                <a:solidFill>
                  <a:schemeClr val="tx1"/>
                </a:solidFill>
                <a:latin typeface="+mj-lt"/>
                <a:ea typeface="Tahoma" panose="020B0604030504040204" pitchFamily="34" charset="0"/>
                <a:cs typeface="Tahoma" panose="020B0604030504040204" pitchFamily="34" charset="0"/>
              </a:rPr>
              <a:t>Attrarre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nuovi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clienti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attraverso</a:t>
            </a:r>
            <a:r>
              <a:rPr lang="en-US" sz="4800" kern="0" spc="-150" dirty="0">
                <a:solidFill>
                  <a:schemeClr val="tx1"/>
                </a:solidFill>
                <a:latin typeface="+mj-lt"/>
                <a:ea typeface="Tahoma" panose="020B0604030504040204" pitchFamily="34" charset="0"/>
                <a:cs typeface="Tahoma" panose="020B0604030504040204" pitchFamily="34" charset="0"/>
              </a:rPr>
              <a:t> il </a:t>
            </a:r>
            <a:r>
              <a:rPr lang="en-US" sz="4800" kern="0" spc="-150" dirty="0" err="1">
                <a:solidFill>
                  <a:schemeClr val="tx1"/>
                </a:solidFill>
                <a:latin typeface="+mj-lt"/>
                <a:ea typeface="Tahoma" panose="020B0604030504040204" pitchFamily="34" charset="0"/>
                <a:cs typeface="Tahoma" panose="020B0604030504040204" pitchFamily="34" charset="0"/>
              </a:rPr>
              <a:t>digitale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n-US" sz="2200" spc="50" dirty="0" err="1">
                <a:latin typeface="+mj-lt"/>
                <a:cs typeface="Tahoma"/>
              </a:rPr>
              <a:t>SEZIONE</a:t>
            </a:r>
            <a:r>
              <a:rPr lang="en-US" sz="2200" spc="50" dirty="0">
                <a:latin typeface="+mj-lt"/>
                <a:cs typeface="Tahoma"/>
              </a:rPr>
              <a:t> 3.2: </a:t>
            </a:r>
            <a:r>
              <a:rPr lang="en-US" sz="2200" spc="50" dirty="0" err="1">
                <a:latin typeface="+mj-lt"/>
                <a:cs typeface="Tahoma"/>
              </a:rPr>
              <a:t>Creare</a:t>
            </a:r>
            <a:r>
              <a:rPr lang="en-US" sz="2200" spc="50" dirty="0">
                <a:latin typeface="+mj-lt"/>
                <a:cs typeface="Tahoma"/>
              </a:rPr>
              <a:t> </a:t>
            </a:r>
            <a:r>
              <a:rPr lang="en-US" sz="2200" spc="50" dirty="0" err="1">
                <a:latin typeface="+mj-lt"/>
                <a:cs typeface="Tahoma"/>
              </a:rPr>
              <a:t>una</a:t>
            </a:r>
            <a:r>
              <a:rPr lang="en-US" sz="2200" spc="50" dirty="0">
                <a:latin typeface="+mj-lt"/>
                <a:cs typeface="Tahoma"/>
              </a:rPr>
              <a:t> </a:t>
            </a:r>
            <a:r>
              <a:rPr lang="en-US" sz="2200" spc="50" dirty="0" err="1">
                <a:latin typeface="+mj-lt"/>
                <a:cs typeface="Tahoma"/>
              </a:rPr>
              <a:t>strategia</a:t>
            </a:r>
            <a:r>
              <a:rPr lang="en-US" sz="2200" spc="50" dirty="0">
                <a:latin typeface="+mj-lt"/>
                <a:cs typeface="Tahoma"/>
              </a:rPr>
              <a:t> online</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1200329"/>
          </a:xfrm>
          <a:prstGeom prst="rect">
            <a:avLst/>
          </a:prstGeom>
        </p:spPr>
        <p:txBody>
          <a:bodyPr wrap="square">
            <a:spAutoFit/>
          </a:bodyPr>
          <a:lstStyle/>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3">
            <a:extLst>
              <a:ext uri="{FF2B5EF4-FFF2-40B4-BE49-F238E27FC236}">
                <a16:creationId xmlns:a16="http://schemas.microsoft.com/office/drawing/2014/main" id="{FBCC9E6C-DB19-4936-87CE-3544CB66C3D3}"/>
              </a:ext>
            </a:extLst>
          </p:cNvPr>
          <p:cNvSpPr txBox="1"/>
          <p:nvPr/>
        </p:nvSpPr>
        <p:spPr>
          <a:xfrm>
            <a:off x="377556" y="2458835"/>
            <a:ext cx="9299104" cy="2937984"/>
          </a:xfrm>
          <a:prstGeom prst="rect">
            <a:avLst/>
          </a:prstGeom>
        </p:spPr>
        <p:txBody>
          <a:bodyPr vert="horz" wrap="square" lIns="0" tIns="13970" rIns="0" bIns="0" rtlCol="0">
            <a:spAutoFit/>
          </a:bodyPr>
          <a:lstStyle/>
          <a:p>
            <a:pPr>
              <a:defRPr/>
            </a:pPr>
            <a:r>
              <a:rPr lang="en-US" sz="2200" spc="50" dirty="0" err="1">
                <a:latin typeface="+mj-lt"/>
                <a:cs typeface="Tahoma"/>
              </a:rPr>
              <a:t>Creare</a:t>
            </a:r>
            <a:r>
              <a:rPr lang="en-US" sz="2200" spc="50" dirty="0">
                <a:latin typeface="+mj-lt"/>
                <a:cs typeface="Tahoma"/>
              </a:rPr>
              <a:t> </a:t>
            </a:r>
            <a:r>
              <a:rPr lang="en-US" sz="2200" spc="50" dirty="0" err="1">
                <a:latin typeface="+mj-lt"/>
                <a:cs typeface="Tahoma"/>
              </a:rPr>
              <a:t>una</a:t>
            </a:r>
            <a:r>
              <a:rPr lang="en-US" sz="2200" spc="50" dirty="0">
                <a:latin typeface="+mj-lt"/>
                <a:cs typeface="Tahoma"/>
              </a:rPr>
              <a:t> </a:t>
            </a:r>
            <a:r>
              <a:rPr lang="en-US" sz="2200" spc="50" dirty="0" err="1">
                <a:latin typeface="+mj-lt"/>
                <a:cs typeface="Tahoma"/>
              </a:rPr>
              <a:t>strategia</a:t>
            </a:r>
            <a:r>
              <a:rPr lang="en-US" sz="2200" spc="50" dirty="0">
                <a:latin typeface="+mj-lt"/>
                <a:cs typeface="Tahoma"/>
              </a:rPr>
              <a:t> online (secondo il Forbes Magazine): </a:t>
            </a:r>
          </a:p>
          <a:p>
            <a:pPr marL="457200" indent="-457200">
              <a:buFont typeface="+mj-lt"/>
              <a:buAutoNum type="arabicPeriod"/>
              <a:defRPr/>
            </a:pPr>
            <a:r>
              <a:rPr lang="en-US" spc="50" dirty="0" err="1">
                <a:latin typeface="+mj-lt"/>
                <a:cs typeface="Tahoma"/>
              </a:rPr>
              <a:t>Esplorare</a:t>
            </a:r>
            <a:r>
              <a:rPr lang="en-US" spc="50" dirty="0">
                <a:latin typeface="+mj-lt"/>
                <a:cs typeface="Tahoma"/>
              </a:rPr>
              <a:t> il panorama e </a:t>
            </a:r>
            <a:r>
              <a:rPr lang="en-US" spc="50" dirty="0" err="1">
                <a:latin typeface="+mj-lt"/>
                <a:cs typeface="Tahoma"/>
              </a:rPr>
              <a:t>analizzare</a:t>
            </a:r>
            <a:r>
              <a:rPr lang="en-US" spc="50" dirty="0">
                <a:latin typeface="+mj-lt"/>
                <a:cs typeface="Tahoma"/>
              </a:rPr>
              <a:t> </a:t>
            </a:r>
            <a:r>
              <a:rPr lang="en-US" spc="50" dirty="0" err="1">
                <a:latin typeface="+mj-lt"/>
                <a:cs typeface="Tahoma"/>
              </a:rPr>
              <a:t>i</a:t>
            </a:r>
            <a:r>
              <a:rPr lang="en-US" spc="50" dirty="0">
                <a:latin typeface="+mj-lt"/>
                <a:cs typeface="Tahoma"/>
              </a:rPr>
              <a:t> </a:t>
            </a:r>
            <a:r>
              <a:rPr lang="en-US" spc="50" dirty="0" err="1">
                <a:latin typeface="+mj-lt"/>
                <a:cs typeface="Tahoma"/>
              </a:rPr>
              <a:t>risultati</a:t>
            </a:r>
            <a:endParaRPr lang="en-US" spc="50" dirty="0">
              <a:latin typeface="+mj-lt"/>
              <a:cs typeface="Tahoma"/>
            </a:endParaRPr>
          </a:p>
          <a:p>
            <a:pPr marL="457200" indent="-457200">
              <a:buFont typeface="+mj-lt"/>
              <a:buAutoNum type="arabicPeriod"/>
              <a:defRPr/>
            </a:pPr>
            <a:r>
              <a:rPr lang="en-US" spc="50" dirty="0" err="1">
                <a:latin typeface="+mj-lt"/>
                <a:cs typeface="Tahoma"/>
              </a:rPr>
              <a:t>Tracciare</a:t>
            </a:r>
            <a:r>
              <a:rPr lang="en-US" spc="50" dirty="0">
                <a:latin typeface="+mj-lt"/>
                <a:cs typeface="Tahoma"/>
              </a:rPr>
              <a:t> la propria </a:t>
            </a:r>
            <a:r>
              <a:rPr lang="en-US" spc="50" dirty="0" err="1">
                <a:latin typeface="+mj-lt"/>
                <a:cs typeface="Tahoma"/>
              </a:rPr>
              <a:t>strategia</a:t>
            </a:r>
            <a:endParaRPr lang="en-US" spc="50" dirty="0">
              <a:latin typeface="+mj-lt"/>
              <a:cs typeface="Tahoma"/>
            </a:endParaRPr>
          </a:p>
          <a:p>
            <a:pPr marL="457200" indent="-457200">
              <a:buFont typeface="+mj-lt"/>
              <a:buAutoNum type="arabicPeriod"/>
              <a:defRPr/>
            </a:pPr>
            <a:r>
              <a:rPr lang="en-US" spc="50" dirty="0" err="1">
                <a:latin typeface="+mj-lt"/>
                <a:cs typeface="Tahoma"/>
              </a:rPr>
              <a:t>Definire</a:t>
            </a:r>
            <a:r>
              <a:rPr lang="en-US" spc="50" dirty="0">
                <a:latin typeface="+mj-lt"/>
                <a:cs typeface="Tahoma"/>
              </a:rPr>
              <a:t> il </a:t>
            </a:r>
            <a:r>
              <a:rPr lang="en-US" spc="50" dirty="0" err="1">
                <a:latin typeface="+mj-lt"/>
                <a:cs typeface="Tahoma"/>
              </a:rPr>
              <a:t>pubblico</a:t>
            </a:r>
            <a:r>
              <a:rPr lang="en-US" spc="50" dirty="0">
                <a:latin typeface="+mj-lt"/>
                <a:cs typeface="Tahoma"/>
              </a:rPr>
              <a:t> di </a:t>
            </a:r>
            <a:r>
              <a:rPr lang="en-US" spc="50" dirty="0" err="1">
                <a:latin typeface="+mj-lt"/>
                <a:cs typeface="Tahoma"/>
              </a:rPr>
              <a:t>riferimento</a:t>
            </a:r>
            <a:endParaRPr lang="en-US" spc="50" dirty="0">
              <a:latin typeface="+mj-lt"/>
              <a:cs typeface="Tahoma"/>
            </a:endParaRPr>
          </a:p>
          <a:p>
            <a:pPr marL="457200" indent="-457200">
              <a:buFont typeface="+mj-lt"/>
              <a:buAutoNum type="arabicPeriod"/>
              <a:defRPr/>
            </a:pPr>
            <a:r>
              <a:rPr lang="en-US" spc="50" dirty="0" err="1">
                <a:latin typeface="+mj-lt"/>
                <a:cs typeface="Tahoma"/>
              </a:rPr>
              <a:t>Costruire</a:t>
            </a:r>
            <a:r>
              <a:rPr lang="en-US" spc="50" dirty="0">
                <a:latin typeface="+mj-lt"/>
                <a:cs typeface="Tahoma"/>
              </a:rPr>
              <a:t> la </a:t>
            </a:r>
            <a:r>
              <a:rPr lang="en-US" spc="50" dirty="0" err="1">
                <a:latin typeface="+mj-lt"/>
                <a:cs typeface="Tahoma"/>
              </a:rPr>
              <a:t>strategia</a:t>
            </a:r>
            <a:r>
              <a:rPr lang="en-US" spc="50" dirty="0">
                <a:latin typeface="+mj-lt"/>
                <a:cs typeface="Tahoma"/>
              </a:rPr>
              <a:t> </a:t>
            </a:r>
            <a:r>
              <a:rPr lang="en-US" spc="50" dirty="0" err="1">
                <a:latin typeface="+mj-lt"/>
                <a:cs typeface="Tahoma"/>
              </a:rPr>
              <a:t>dei</a:t>
            </a:r>
            <a:r>
              <a:rPr lang="en-US" spc="50" dirty="0">
                <a:latin typeface="+mj-lt"/>
                <a:cs typeface="Tahoma"/>
              </a:rPr>
              <a:t> </a:t>
            </a:r>
            <a:r>
              <a:rPr lang="en-US" spc="50" dirty="0" err="1">
                <a:latin typeface="+mj-lt"/>
                <a:cs typeface="Tahoma"/>
              </a:rPr>
              <a:t>contenuti</a:t>
            </a:r>
            <a:r>
              <a:rPr lang="en-US" spc="50" dirty="0">
                <a:latin typeface="+mj-lt"/>
                <a:cs typeface="Tahoma"/>
              </a:rPr>
              <a:t>	</a:t>
            </a:r>
          </a:p>
          <a:p>
            <a:pPr marL="457200" indent="-457200">
              <a:buFont typeface="+mj-lt"/>
              <a:buAutoNum type="arabicPeriod"/>
              <a:defRPr/>
            </a:pPr>
            <a:r>
              <a:rPr lang="en-US" spc="50" dirty="0" err="1">
                <a:latin typeface="+mj-lt"/>
                <a:cs typeface="Tahoma"/>
              </a:rPr>
              <a:t>Scegliere</a:t>
            </a:r>
            <a:r>
              <a:rPr lang="en-US" spc="50" dirty="0">
                <a:latin typeface="+mj-lt"/>
                <a:cs typeface="Tahoma"/>
              </a:rPr>
              <a:t> I </a:t>
            </a:r>
            <a:r>
              <a:rPr lang="en-US" spc="50" dirty="0" err="1">
                <a:latin typeface="+mj-lt"/>
                <a:cs typeface="Tahoma"/>
              </a:rPr>
              <a:t>canali</a:t>
            </a:r>
            <a:r>
              <a:rPr lang="en-US" spc="50" dirty="0">
                <a:latin typeface="+mj-lt"/>
                <a:cs typeface="Tahoma"/>
              </a:rPr>
              <a:t> e le </a:t>
            </a:r>
            <a:r>
              <a:rPr lang="en-US" spc="50" dirty="0" err="1">
                <a:latin typeface="+mj-lt"/>
                <a:cs typeface="Tahoma"/>
              </a:rPr>
              <a:t>tattiche</a:t>
            </a:r>
            <a:endParaRPr lang="en-US" spc="50" dirty="0">
              <a:latin typeface="+mj-lt"/>
              <a:cs typeface="Tahoma"/>
            </a:endParaRPr>
          </a:p>
          <a:p>
            <a:pPr marL="457200" indent="-457200">
              <a:buFont typeface="+mj-lt"/>
              <a:buAutoNum type="arabicPeriod"/>
              <a:defRPr/>
            </a:pPr>
            <a:r>
              <a:rPr lang="en-US" spc="50" dirty="0" err="1">
                <a:latin typeface="+mj-lt"/>
                <a:cs typeface="Tahoma"/>
              </a:rPr>
              <a:t>Stabilire</a:t>
            </a:r>
            <a:r>
              <a:rPr lang="en-US" spc="50" dirty="0">
                <a:latin typeface="+mj-lt"/>
                <a:cs typeface="Tahoma"/>
              </a:rPr>
              <a:t> </a:t>
            </a:r>
            <a:r>
              <a:rPr lang="en-US" spc="50" dirty="0" err="1">
                <a:latin typeface="+mj-lt"/>
                <a:cs typeface="Tahoma"/>
              </a:rPr>
              <a:t>gli</a:t>
            </a:r>
            <a:r>
              <a:rPr lang="en-US" spc="50" dirty="0">
                <a:latin typeface="+mj-lt"/>
                <a:cs typeface="Tahoma"/>
              </a:rPr>
              <a:t> </a:t>
            </a:r>
            <a:r>
              <a:rPr lang="en-US" spc="50" dirty="0" err="1">
                <a:latin typeface="+mj-lt"/>
                <a:cs typeface="Tahoma"/>
              </a:rPr>
              <a:t>indicatori</a:t>
            </a:r>
            <a:r>
              <a:rPr lang="en-US" spc="50" dirty="0">
                <a:latin typeface="+mj-lt"/>
                <a:cs typeface="Tahoma"/>
              </a:rPr>
              <a:t> di performance e I </a:t>
            </a:r>
            <a:r>
              <a:rPr lang="en-US" spc="50" dirty="0" err="1">
                <a:latin typeface="+mj-lt"/>
                <a:cs typeface="Tahoma"/>
              </a:rPr>
              <a:t>paramentri</a:t>
            </a:r>
            <a:r>
              <a:rPr lang="en-US" spc="50" dirty="0">
                <a:latin typeface="+mj-lt"/>
                <a:cs typeface="Tahoma"/>
              </a:rPr>
              <a:t> di </a:t>
            </a:r>
            <a:r>
              <a:rPr lang="en-US" spc="50" dirty="0" err="1">
                <a:latin typeface="+mj-lt"/>
                <a:cs typeface="Tahoma"/>
              </a:rPr>
              <a:t>riferimento</a:t>
            </a:r>
            <a:endParaRPr lang="en-US" spc="50" dirty="0">
              <a:latin typeface="+mj-lt"/>
              <a:cs typeface="Tahoma"/>
            </a:endParaRPr>
          </a:p>
          <a:p>
            <a:pPr marL="457200" indent="-457200">
              <a:buFont typeface="+mj-lt"/>
              <a:buAutoNum type="arabicPeriod"/>
              <a:defRPr/>
            </a:pPr>
            <a:r>
              <a:rPr lang="en-US" spc="50" dirty="0" err="1">
                <a:latin typeface="+mj-lt"/>
                <a:cs typeface="Tahoma"/>
              </a:rPr>
              <a:t>Implementare</a:t>
            </a:r>
            <a:r>
              <a:rPr lang="en-US" spc="50" dirty="0">
                <a:latin typeface="+mj-lt"/>
                <a:cs typeface="Tahoma"/>
              </a:rPr>
              <a:t> </a:t>
            </a:r>
            <a:r>
              <a:rPr lang="en-US" spc="50" dirty="0" err="1">
                <a:latin typeface="+mj-lt"/>
                <a:cs typeface="Tahoma"/>
              </a:rPr>
              <a:t>azioni</a:t>
            </a:r>
            <a:r>
              <a:rPr lang="en-US" spc="50" dirty="0">
                <a:latin typeface="+mj-lt"/>
                <a:cs typeface="Tahoma"/>
              </a:rPr>
              <a:t> e </a:t>
            </a:r>
            <a:r>
              <a:rPr lang="en-US" spc="50" dirty="0" err="1">
                <a:latin typeface="+mj-lt"/>
                <a:cs typeface="Tahoma"/>
              </a:rPr>
              <a:t>strategie</a:t>
            </a:r>
            <a:r>
              <a:rPr lang="en-US" spc="50" dirty="0">
                <a:latin typeface="+mj-lt"/>
                <a:cs typeface="Tahoma"/>
              </a:rPr>
              <a:t> </a:t>
            </a:r>
            <a:r>
              <a:rPr lang="en-US" spc="50" dirty="0" err="1">
                <a:latin typeface="+mj-lt"/>
                <a:cs typeface="Tahoma"/>
              </a:rPr>
              <a:t>guardando</a:t>
            </a:r>
            <a:r>
              <a:rPr lang="en-US" spc="50" dirty="0">
                <a:latin typeface="+mj-lt"/>
                <a:cs typeface="Tahoma"/>
              </a:rPr>
              <a:t> alle </a:t>
            </a:r>
            <a:r>
              <a:rPr lang="en-US" spc="50" dirty="0" err="1">
                <a:latin typeface="+mj-lt"/>
                <a:cs typeface="Tahoma"/>
              </a:rPr>
              <a:t>migliori</a:t>
            </a:r>
            <a:r>
              <a:rPr lang="en-US" spc="50" dirty="0">
                <a:latin typeface="+mj-lt"/>
                <a:cs typeface="Tahoma"/>
              </a:rPr>
              <a:t> </a:t>
            </a:r>
            <a:r>
              <a:rPr lang="en-US" spc="50" dirty="0" err="1">
                <a:latin typeface="+mj-lt"/>
                <a:cs typeface="Tahoma"/>
              </a:rPr>
              <a:t>pratiche</a:t>
            </a:r>
            <a:endParaRPr lang="en-US" spc="50" dirty="0">
              <a:latin typeface="+mj-lt"/>
              <a:cs typeface="Tahoma"/>
            </a:endParaRPr>
          </a:p>
          <a:p>
            <a:pPr marL="457200" indent="-457200">
              <a:buFont typeface="+mj-lt"/>
              <a:buAutoNum type="arabicPeriod"/>
              <a:defRPr/>
            </a:pPr>
            <a:r>
              <a:rPr lang="en-US" spc="50" dirty="0" err="1">
                <a:latin typeface="+mj-lt"/>
                <a:cs typeface="Tahoma"/>
              </a:rPr>
              <a:t>Analizzare</a:t>
            </a:r>
            <a:r>
              <a:rPr lang="en-US" spc="50" dirty="0">
                <a:latin typeface="+mj-lt"/>
                <a:cs typeface="Tahoma"/>
              </a:rPr>
              <a:t> e </a:t>
            </a:r>
            <a:r>
              <a:rPr lang="en-US" spc="50" dirty="0" err="1">
                <a:latin typeface="+mj-lt"/>
                <a:cs typeface="Tahoma"/>
              </a:rPr>
              <a:t>regolare</a:t>
            </a:r>
            <a:r>
              <a:rPr lang="en-US" spc="50" dirty="0">
                <a:latin typeface="+mj-lt"/>
                <a:cs typeface="Tahoma"/>
              </a:rPr>
              <a:t> </a:t>
            </a:r>
          </a:p>
          <a:p>
            <a:pPr>
              <a:defRPr/>
            </a:pPr>
            <a:endParaRPr lang="en-US" altLang="es-ES" sz="2400" dirty="0">
              <a:latin typeface="+mj-lt"/>
              <a:cs typeface="Calibri" panose="020F0502020204030204" pitchFamily="34" charset="0"/>
            </a:endParaRPr>
          </a:p>
        </p:txBody>
      </p:sp>
      <p:sp>
        <p:nvSpPr>
          <p:cNvPr id="7" name="object 3">
            <a:extLst>
              <a:ext uri="{FF2B5EF4-FFF2-40B4-BE49-F238E27FC236}">
                <a16:creationId xmlns:a16="http://schemas.microsoft.com/office/drawing/2014/main" id="{FBCC9E6C-DB19-4936-87CE-3544CB66C3D3}"/>
              </a:ext>
            </a:extLst>
          </p:cNvPr>
          <p:cNvSpPr txBox="1"/>
          <p:nvPr/>
        </p:nvSpPr>
        <p:spPr>
          <a:xfrm>
            <a:off x="556588" y="5381068"/>
            <a:ext cx="11374999" cy="568104"/>
          </a:xfrm>
          <a:prstGeom prst="rect">
            <a:avLst/>
          </a:prstGeom>
        </p:spPr>
        <p:txBody>
          <a:bodyPr vert="horz" wrap="square" lIns="0" tIns="13970" rIns="0" bIns="0" rtlCol="0">
            <a:spAutoFit/>
          </a:bodyPr>
          <a:lstStyle/>
          <a:p>
            <a:pPr algn="r">
              <a:defRPr/>
            </a:pPr>
            <a:r>
              <a:rPr lang="en-US" spc="50" dirty="0">
                <a:latin typeface="+mj-lt"/>
                <a:cs typeface="Tahoma"/>
                <a:hlinkClick r:id="rId2"/>
              </a:rPr>
              <a:t>https://www.forbes.com/sites/forbescoachescouncil/2021/02/25/how-to-create-a-digital-marketing-strategy-eight-steps-to-laser-focus-your-plan/</a:t>
            </a:r>
            <a:r>
              <a:rPr lang="en-US" spc="50" dirty="0">
                <a:latin typeface="+mj-lt"/>
                <a:cs typeface="Tahoma"/>
              </a:rPr>
              <a:t> </a:t>
            </a:r>
            <a:endParaRPr lang="en-US" altLang="es-ES" dirty="0">
              <a:latin typeface="+mj-lt"/>
              <a:cs typeface="Calibri" panose="020F0502020204030204" pitchFamily="34" charset="0"/>
            </a:endParaRPr>
          </a:p>
        </p:txBody>
      </p:sp>
    </p:spTree>
    <p:extLst>
      <p:ext uri="{BB962C8B-B14F-4D97-AF65-F5344CB8AC3E}">
        <p14:creationId xmlns:p14="http://schemas.microsoft.com/office/powerpoint/2010/main" val="272723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err="1">
                <a:solidFill>
                  <a:schemeClr val="tx1"/>
                </a:solidFill>
                <a:latin typeface="+mj-lt"/>
                <a:ea typeface="Tahoma" panose="020B0604030504040204" pitchFamily="34" charset="0"/>
                <a:cs typeface="Tahoma" panose="020B0604030504040204" pitchFamily="34" charset="0"/>
              </a:rPr>
              <a:t>Attrarre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nuovi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clienti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attraverso</a:t>
            </a:r>
            <a:r>
              <a:rPr lang="en-US" sz="4800" kern="0" spc="-150" dirty="0">
                <a:solidFill>
                  <a:schemeClr val="tx1"/>
                </a:solidFill>
                <a:latin typeface="+mj-lt"/>
                <a:ea typeface="Tahoma" panose="020B0604030504040204" pitchFamily="34" charset="0"/>
                <a:cs typeface="Tahoma" panose="020B0604030504040204" pitchFamily="34" charset="0"/>
              </a:rPr>
              <a:t> il </a:t>
            </a:r>
            <a:r>
              <a:rPr lang="en-US" sz="4800" kern="0" spc="-150" dirty="0" err="1">
                <a:solidFill>
                  <a:schemeClr val="tx1"/>
                </a:solidFill>
                <a:latin typeface="+mj-lt"/>
                <a:ea typeface="Tahoma" panose="020B0604030504040204" pitchFamily="34" charset="0"/>
                <a:cs typeface="Tahoma" panose="020B0604030504040204" pitchFamily="34" charset="0"/>
              </a:rPr>
              <a:t>digitale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n-US" sz="2200" spc="50" dirty="0" err="1">
                <a:latin typeface="+mj-lt"/>
                <a:cs typeface="Tahoma"/>
              </a:rPr>
              <a:t>SEZIONE</a:t>
            </a:r>
            <a:r>
              <a:rPr lang="en-US" sz="2200" spc="50" dirty="0">
                <a:latin typeface="+mj-lt"/>
                <a:cs typeface="Tahoma"/>
              </a:rPr>
              <a:t> 3.2: </a:t>
            </a:r>
            <a:r>
              <a:rPr lang="en-US" sz="2200" spc="50" dirty="0" err="1">
                <a:latin typeface="+mj-lt"/>
                <a:cs typeface="Tahoma"/>
              </a:rPr>
              <a:t>Creare</a:t>
            </a:r>
            <a:r>
              <a:rPr lang="en-US" sz="2200" spc="50" dirty="0">
                <a:latin typeface="+mj-lt"/>
                <a:cs typeface="Tahoma"/>
              </a:rPr>
              <a:t> </a:t>
            </a:r>
            <a:r>
              <a:rPr lang="en-US" sz="2200" spc="50" dirty="0" err="1">
                <a:latin typeface="+mj-lt"/>
                <a:cs typeface="Tahoma"/>
              </a:rPr>
              <a:t>una</a:t>
            </a:r>
            <a:r>
              <a:rPr lang="en-US" sz="2200" spc="50" dirty="0">
                <a:latin typeface="+mj-lt"/>
                <a:cs typeface="Tahoma"/>
              </a:rPr>
              <a:t> </a:t>
            </a:r>
            <a:r>
              <a:rPr lang="en-US" sz="2200" spc="50" dirty="0" err="1">
                <a:latin typeface="+mj-lt"/>
                <a:cs typeface="Tahoma"/>
              </a:rPr>
              <a:t>strategia</a:t>
            </a:r>
            <a:r>
              <a:rPr lang="en-US" sz="2200" spc="50" dirty="0">
                <a:latin typeface="+mj-lt"/>
                <a:cs typeface="Tahoma"/>
              </a:rPr>
              <a:t> </a:t>
            </a:r>
            <a:r>
              <a:rPr lang="en-US" sz="2200" spc="50" dirty="0" err="1">
                <a:latin typeface="+mj-lt"/>
                <a:cs typeface="Tahoma"/>
              </a:rPr>
              <a:t>oniline</a:t>
            </a:r>
            <a:r>
              <a:rPr lang="en-US" sz="2200" spc="50" dirty="0">
                <a:latin typeface="+mj-lt"/>
                <a:cs typeface="Tahoma"/>
              </a:rPr>
              <a:t> </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1200329"/>
          </a:xfrm>
          <a:prstGeom prst="rect">
            <a:avLst/>
          </a:prstGeom>
        </p:spPr>
        <p:txBody>
          <a:bodyPr wrap="square">
            <a:spAutoFit/>
          </a:bodyPr>
          <a:lstStyle/>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3">
            <a:extLst>
              <a:ext uri="{FF2B5EF4-FFF2-40B4-BE49-F238E27FC236}">
                <a16:creationId xmlns:a16="http://schemas.microsoft.com/office/drawing/2014/main" id="{FBCC9E6C-DB19-4936-87CE-3544CB66C3D3}"/>
              </a:ext>
            </a:extLst>
          </p:cNvPr>
          <p:cNvSpPr txBox="1"/>
          <p:nvPr/>
        </p:nvSpPr>
        <p:spPr>
          <a:xfrm>
            <a:off x="318565" y="2577129"/>
            <a:ext cx="11198926" cy="2507097"/>
          </a:xfrm>
          <a:prstGeom prst="rect">
            <a:avLst/>
          </a:prstGeom>
        </p:spPr>
        <p:txBody>
          <a:bodyPr vert="horz" wrap="square" lIns="0" tIns="13970" rIns="0" bIns="0" rtlCol="0">
            <a:spAutoFit/>
          </a:bodyPr>
          <a:lstStyle/>
          <a:p>
            <a:pPr>
              <a:defRPr/>
            </a:pPr>
            <a:r>
              <a:rPr lang="it-IT" spc="50" dirty="0">
                <a:latin typeface="+mj-lt"/>
                <a:cs typeface="Tahoma"/>
              </a:rPr>
              <a:t>L'online è una strategia digitale TOTALE, che non si limita ai social media, ma coinvolge tutte le componenti del contatto digitale.  </a:t>
            </a:r>
          </a:p>
          <a:p>
            <a:pPr>
              <a:defRPr/>
            </a:pPr>
            <a:r>
              <a:rPr lang="it-IT" spc="50" dirty="0">
                <a:latin typeface="+mj-lt"/>
                <a:cs typeface="Tahoma"/>
              </a:rPr>
              <a:t>I social media sono una componente chiave e le aziende devono capire come un particolare formato influisca sulle prospettive del prodotto/servizio.</a:t>
            </a:r>
          </a:p>
          <a:p>
            <a:pPr>
              <a:defRPr/>
            </a:pPr>
            <a:r>
              <a:rPr lang="it-IT" spc="50" dirty="0">
                <a:latin typeface="+mj-lt"/>
                <a:cs typeface="Tahoma"/>
              </a:rPr>
              <a:t>Occorre considerare i social media a più canali e la loro connessione:</a:t>
            </a:r>
          </a:p>
          <a:p>
            <a:pPr marL="285750" indent="-285750">
              <a:buFont typeface="Arial" panose="020B0604020202020204" pitchFamily="34" charset="0"/>
              <a:buChar char="•"/>
              <a:defRPr/>
            </a:pPr>
            <a:r>
              <a:rPr lang="it-IT" b="1" spc="50" dirty="0">
                <a:latin typeface="+mj-lt"/>
                <a:cs typeface="Tahoma"/>
              </a:rPr>
              <a:t>Social media "tradizionali": </a:t>
            </a:r>
            <a:r>
              <a:rPr lang="it-IT" spc="50" dirty="0">
                <a:latin typeface="+mj-lt"/>
                <a:cs typeface="Tahoma"/>
              </a:rPr>
              <a:t>Facebook; Twitter; Instagram; Snapchat; LinkedIn; TikTok; Pinterest; </a:t>
            </a:r>
            <a:r>
              <a:rPr lang="it-IT" spc="50" dirty="0" err="1">
                <a:latin typeface="+mj-lt"/>
                <a:cs typeface="Tahoma"/>
              </a:rPr>
              <a:t>Triller</a:t>
            </a:r>
            <a:endParaRPr lang="it-IT" spc="50" dirty="0">
              <a:latin typeface="+mj-lt"/>
              <a:cs typeface="Tahoma"/>
            </a:endParaRPr>
          </a:p>
          <a:p>
            <a:pPr marL="285750" indent="-285750">
              <a:buFont typeface="Arial" panose="020B0604020202020204" pitchFamily="34" charset="0"/>
              <a:buChar char="•"/>
              <a:defRPr/>
            </a:pPr>
            <a:r>
              <a:rPr lang="it-IT" b="1" spc="50" dirty="0">
                <a:latin typeface="+mj-lt"/>
                <a:cs typeface="Tahoma"/>
              </a:rPr>
              <a:t>Social media considerati anche: </a:t>
            </a:r>
            <a:r>
              <a:rPr lang="it-IT" spc="50" dirty="0">
                <a:latin typeface="+mj-lt"/>
                <a:cs typeface="Tahoma"/>
              </a:rPr>
              <a:t>WhatsApp; </a:t>
            </a:r>
            <a:r>
              <a:rPr lang="it-IT" spc="50" dirty="0" err="1">
                <a:latin typeface="+mj-lt"/>
                <a:cs typeface="Tahoma"/>
              </a:rPr>
              <a:t>Viber</a:t>
            </a:r>
            <a:r>
              <a:rPr lang="it-IT" spc="50" dirty="0">
                <a:latin typeface="+mj-lt"/>
                <a:cs typeface="Tahoma"/>
              </a:rPr>
              <a:t>; </a:t>
            </a:r>
            <a:r>
              <a:rPr lang="it-IT" spc="50" dirty="0" err="1">
                <a:latin typeface="+mj-lt"/>
                <a:cs typeface="Tahoma"/>
              </a:rPr>
              <a:t>Discord</a:t>
            </a:r>
            <a:r>
              <a:rPr lang="it-IT" spc="50" dirty="0">
                <a:latin typeface="+mj-lt"/>
                <a:cs typeface="Tahoma"/>
              </a:rPr>
              <a:t>; </a:t>
            </a:r>
            <a:r>
              <a:rPr lang="it-IT" spc="50" dirty="0" err="1">
                <a:latin typeface="+mj-lt"/>
                <a:cs typeface="Tahoma"/>
              </a:rPr>
              <a:t>Telegram</a:t>
            </a:r>
            <a:r>
              <a:rPr lang="it-IT" spc="50" dirty="0">
                <a:latin typeface="+mj-lt"/>
                <a:cs typeface="Tahoma"/>
              </a:rPr>
              <a:t>; Skype; WeChat; Messenger</a:t>
            </a:r>
          </a:p>
          <a:p>
            <a:pPr>
              <a:defRPr/>
            </a:pPr>
            <a:endParaRPr lang="it-IT" spc="50" dirty="0">
              <a:latin typeface="+mj-lt"/>
              <a:cs typeface="Tahoma"/>
            </a:endParaRPr>
          </a:p>
          <a:p>
            <a:pPr>
              <a:defRPr/>
            </a:pPr>
            <a:r>
              <a:rPr lang="it-IT" spc="50" dirty="0">
                <a:latin typeface="+mj-lt"/>
                <a:cs typeface="Tahoma"/>
              </a:rPr>
              <a:t>Deve essere aggiornato sulle ultime tendenze e su ciò che è "vecchia scuola".</a:t>
            </a:r>
            <a:endParaRPr lang="en-US" altLang="es-ES" sz="2400" dirty="0">
              <a:latin typeface="+mj-lt"/>
              <a:cs typeface="Calibri" panose="020F0502020204030204" pitchFamily="34" charset="0"/>
            </a:endParaRPr>
          </a:p>
        </p:txBody>
      </p:sp>
    </p:spTree>
    <p:extLst>
      <p:ext uri="{BB962C8B-B14F-4D97-AF65-F5344CB8AC3E}">
        <p14:creationId xmlns:p14="http://schemas.microsoft.com/office/powerpoint/2010/main" val="2709002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7282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4: </a:t>
            </a:r>
            <a:r>
              <a:rPr lang="en-US" sz="4400" kern="0" spc="-150" dirty="0" err="1">
                <a:solidFill>
                  <a:schemeClr val="tx1"/>
                </a:solidFill>
                <a:latin typeface="+mj-lt"/>
                <a:ea typeface="Tahoma" panose="020B0604030504040204" pitchFamily="34" charset="0"/>
                <a:cs typeface="Tahoma" panose="020B0604030504040204" pitchFamily="34" charset="0"/>
              </a:rPr>
              <a:t>Semplificare</a:t>
            </a:r>
            <a:r>
              <a:rPr lang="en-US" sz="4400" kern="0" spc="-150" dirty="0">
                <a:solidFill>
                  <a:schemeClr val="tx1"/>
                </a:solidFill>
                <a:latin typeface="+mj-lt"/>
                <a:ea typeface="Tahoma" panose="020B0604030504040204" pitchFamily="34" charset="0"/>
                <a:cs typeface="Tahoma" panose="020B0604030504040204" pitchFamily="34" charset="0"/>
              </a:rPr>
              <a:t> </a:t>
            </a:r>
            <a:r>
              <a:rPr lang="en-US" sz="4400" kern="0" spc="-150" dirty="0" err="1">
                <a:solidFill>
                  <a:schemeClr val="tx1"/>
                </a:solidFill>
                <a:latin typeface="+mj-lt"/>
                <a:ea typeface="Tahoma" panose="020B0604030504040204" pitchFamily="34" charset="0"/>
                <a:cs typeface="Tahoma" panose="020B0604030504040204" pitchFamily="34" charset="0"/>
              </a:rPr>
              <a:t>i</a:t>
            </a:r>
            <a:r>
              <a:rPr lang="en-US" sz="4400" kern="0" spc="-150" dirty="0">
                <a:solidFill>
                  <a:schemeClr val="tx1"/>
                </a:solidFill>
                <a:latin typeface="+mj-lt"/>
                <a:ea typeface="Tahoma" panose="020B0604030504040204" pitchFamily="34" charset="0"/>
                <a:cs typeface="Tahoma" panose="020B0604030504040204" pitchFamily="34" charset="0"/>
              </a:rPr>
              <a:t> </a:t>
            </a:r>
            <a:r>
              <a:rPr lang="en-US" sz="4400" kern="0" spc="-150" dirty="0" err="1">
                <a:solidFill>
                  <a:schemeClr val="tx1"/>
                </a:solidFill>
                <a:latin typeface="+mj-lt"/>
                <a:ea typeface="Tahoma" panose="020B0604030504040204" pitchFamily="34" charset="0"/>
                <a:cs typeface="Tahoma" panose="020B0604030504040204" pitchFamily="34" charset="0"/>
              </a:rPr>
              <a:t>meccanismi</a:t>
            </a:r>
            <a:r>
              <a:rPr lang="en-US" sz="4400" kern="0" spc="-150" dirty="0">
                <a:solidFill>
                  <a:schemeClr val="tx1"/>
                </a:solidFill>
                <a:latin typeface="+mj-lt"/>
                <a:ea typeface="Tahoma" panose="020B0604030504040204" pitchFamily="34" charset="0"/>
                <a:cs typeface="Tahoma" panose="020B0604030504040204" pitchFamily="34" charset="0"/>
              </a:rPr>
              <a:t> per </a:t>
            </a:r>
            <a:r>
              <a:rPr lang="en-US" sz="4400" kern="0" spc="-150" dirty="0" err="1">
                <a:solidFill>
                  <a:schemeClr val="tx1"/>
                </a:solidFill>
                <a:latin typeface="+mj-lt"/>
                <a:ea typeface="Tahoma" panose="020B0604030504040204" pitchFamily="34" charset="0"/>
                <a:cs typeface="Tahoma" panose="020B0604030504040204" pitchFamily="34" charset="0"/>
              </a:rPr>
              <a:t>clienti</a:t>
            </a:r>
            <a:r>
              <a:rPr lang="en-US" sz="4400" kern="0" spc="-150" dirty="0">
                <a:solidFill>
                  <a:schemeClr val="tx1"/>
                </a:solidFill>
                <a:latin typeface="+mj-lt"/>
                <a:ea typeface="Tahoma" panose="020B0604030504040204" pitchFamily="34" charset="0"/>
                <a:cs typeface="Tahoma" panose="020B0604030504040204" pitchFamily="34" charset="0"/>
              </a:rPr>
              <a:t> non </a:t>
            </a:r>
            <a:r>
              <a:rPr lang="en-US" sz="4400" kern="0" spc="-150" dirty="0" err="1">
                <a:solidFill>
                  <a:schemeClr val="tx1"/>
                </a:solidFill>
                <a:latin typeface="+mj-lt"/>
                <a:ea typeface="Tahoma" panose="020B0604030504040204" pitchFamily="34" charset="0"/>
                <a:cs typeface="Tahoma" panose="020B0604030504040204" pitchFamily="34" charset="0"/>
              </a:rPr>
              <a:t>digitali</a:t>
            </a:r>
            <a:r>
              <a:rPr lang="en-US" sz="4400" kern="0" spc="-150" dirty="0">
                <a:solidFill>
                  <a:schemeClr val="tx1"/>
                </a:solidFill>
                <a:latin typeface="+mj-lt"/>
                <a:ea typeface="Tahoma" panose="020B0604030504040204" pitchFamily="34" charset="0"/>
                <a:cs typeface="Tahoma" panose="020B0604030504040204" pitchFamily="34" charset="0"/>
              </a:rPr>
              <a:t>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21668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4.1: </a:t>
            </a:r>
            <a:r>
              <a:rPr lang="en-US" sz="2200" spc="50" dirty="0">
                <a:latin typeface="+mj-lt"/>
                <a:cs typeface="Tahoma"/>
              </a:rPr>
              <a:t>Non </a:t>
            </a:r>
            <a:r>
              <a:rPr lang="en-US" sz="2200" spc="50" dirty="0" err="1">
                <a:latin typeface="+mj-lt"/>
                <a:cs typeface="Tahoma"/>
              </a:rPr>
              <a:t>dimenticare</a:t>
            </a:r>
            <a:r>
              <a:rPr lang="en-US" sz="2200" spc="50" dirty="0">
                <a:latin typeface="+mj-lt"/>
                <a:cs typeface="Tahoma"/>
              </a:rPr>
              <a:t> </a:t>
            </a:r>
            <a:r>
              <a:rPr lang="en-US" sz="2200" spc="50" dirty="0" err="1">
                <a:latin typeface="+mj-lt"/>
                <a:cs typeface="Tahoma"/>
              </a:rPr>
              <a:t>quelli</a:t>
            </a:r>
            <a:r>
              <a:rPr lang="en-US" sz="2200" spc="50" dirty="0">
                <a:latin typeface="+mj-lt"/>
                <a:cs typeface="Tahoma"/>
              </a:rPr>
              <a:t> </a:t>
            </a:r>
            <a:r>
              <a:rPr lang="en-US" sz="2200" spc="50" dirty="0" err="1">
                <a:latin typeface="+mj-lt"/>
                <a:cs typeface="Tahoma"/>
              </a:rPr>
              <a:t>che</a:t>
            </a:r>
            <a:r>
              <a:rPr lang="en-US" sz="2200" spc="50" dirty="0">
                <a:latin typeface="+mj-lt"/>
                <a:cs typeface="Tahoma"/>
              </a:rPr>
              <a:t> </a:t>
            </a:r>
            <a:r>
              <a:rPr lang="en-US" sz="2200" spc="50" dirty="0" err="1">
                <a:latin typeface="+mj-lt"/>
                <a:cs typeface="Tahoma"/>
              </a:rPr>
              <a:t>richiedono</a:t>
            </a:r>
            <a:r>
              <a:rPr lang="en-US" sz="2200" spc="50" dirty="0">
                <a:latin typeface="+mj-lt"/>
                <a:cs typeface="Tahoma"/>
              </a:rPr>
              <a:t> un </a:t>
            </a:r>
            <a:r>
              <a:rPr lang="en-US" sz="2200" spc="50" dirty="0" err="1">
                <a:latin typeface="+mj-lt"/>
                <a:cs typeface="Tahoma"/>
              </a:rPr>
              <a:t>contatto</a:t>
            </a:r>
            <a:r>
              <a:rPr lang="en-US" sz="2200" spc="50" dirty="0">
                <a:latin typeface="+mj-lt"/>
                <a:cs typeface="Tahoma"/>
              </a:rPr>
              <a:t> non </a:t>
            </a:r>
            <a:r>
              <a:rPr lang="en-US" sz="2200" spc="50" dirty="0" err="1">
                <a:latin typeface="+mj-lt"/>
                <a:cs typeface="Tahoma"/>
              </a:rPr>
              <a:t>digitale</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520936" cy="2308324"/>
          </a:xfrm>
          <a:prstGeom prst="rect">
            <a:avLst/>
          </a:prstGeom>
        </p:spPr>
        <p:txBody>
          <a:bodyPr wrap="square">
            <a:spAutoFit/>
          </a:bodyPr>
          <a:lstStyle/>
          <a:p>
            <a:pPr>
              <a:defRPr/>
            </a:pPr>
            <a:r>
              <a:rPr lang="en-US" altLang="es-ES" dirty="0" err="1">
                <a:latin typeface="Calibri" panose="020F0502020204030204" pitchFamily="34" charset="0"/>
                <a:cs typeface="Calibri" panose="020F0502020204030204" pitchFamily="34" charset="0"/>
              </a:rPr>
              <a:t>Sì</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non </a:t>
            </a:r>
            <a:r>
              <a:rPr lang="en-US" altLang="es-ES" dirty="0" err="1">
                <a:latin typeface="Calibri" panose="020F0502020204030204" pitchFamily="34" charset="0"/>
                <a:cs typeface="Calibri" panose="020F0502020204030204" pitchFamily="34" charset="0"/>
              </a:rPr>
              <a:t>digitali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probabilmente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connessi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digitalmente</a:t>
            </a:r>
            <a:r>
              <a:rPr lang="en-US" altLang="es-ES" dirty="0">
                <a:latin typeface="Calibri" panose="020F0502020204030204" pitchFamily="34" charset="0"/>
                <a:cs typeface="Calibri" panose="020F0502020204030204" pitchFamily="34" charset="0"/>
              </a:rPr>
              <a:t>, ma </a:t>
            </a:r>
            <a:r>
              <a:rPr lang="en-US" altLang="es-ES" dirty="0" err="1">
                <a:latin typeface="Calibri" panose="020F0502020204030204" pitchFamily="34" charset="0"/>
                <a:cs typeface="Calibri" panose="020F0502020204030204" pitchFamily="34" charset="0"/>
              </a:rPr>
              <a:t>preferiscono</a:t>
            </a:r>
            <a:r>
              <a:rPr lang="en-US" altLang="es-ES" dirty="0">
                <a:latin typeface="Calibri" panose="020F0502020204030204" pitchFamily="34" charset="0"/>
                <a:cs typeface="Calibri" panose="020F0502020204030204" pitchFamily="34" charset="0"/>
              </a:rPr>
              <a:t> un </a:t>
            </a:r>
            <a:r>
              <a:rPr lang="en-US" altLang="es-ES" dirty="0" err="1">
                <a:latin typeface="Calibri" panose="020F0502020204030204" pitchFamily="34" charset="0"/>
                <a:cs typeface="Calibri" panose="020F0502020204030204" pitchFamily="34" charset="0"/>
              </a:rPr>
              <a:t>contatto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più</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personale</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Non </a:t>
            </a:r>
            <a:r>
              <a:rPr lang="en-US" altLang="es-ES" dirty="0" err="1">
                <a:latin typeface="Calibri" panose="020F0502020204030204" pitchFamily="34" charset="0"/>
                <a:cs typeface="Calibri" panose="020F0502020204030204" pitchFamily="34" charset="0"/>
              </a:rPr>
              <a:t>scartate</a:t>
            </a:r>
            <a:r>
              <a:rPr lang="en-US" altLang="es-ES" dirty="0">
                <a:latin typeface="Calibri" panose="020F0502020204030204" pitchFamily="34" charset="0"/>
                <a:cs typeface="Calibri" panose="020F0502020204030204" pitchFamily="34" charset="0"/>
              </a:rPr>
              <a:t> I media </a:t>
            </a:r>
            <a:r>
              <a:rPr lang="en-US" altLang="es-ES" dirty="0" err="1">
                <a:latin typeface="Calibri" panose="020F0502020204030204" pitchFamily="34" charset="0"/>
                <a:cs typeface="Calibri" panose="020F0502020204030204" pitchFamily="34" charset="0"/>
              </a:rPr>
              <a:t>tradizionali</a:t>
            </a:r>
            <a:r>
              <a:rPr lang="en-US" altLang="es-ES" dirty="0">
                <a:latin typeface="Calibri" panose="020F0502020204030204" pitchFamily="34" charset="0"/>
                <a:cs typeface="Calibri" panose="020F0502020204030204" pitchFamily="34" charset="0"/>
              </a:rPr>
              <a:t> per </a:t>
            </a:r>
            <a:r>
              <a:rPr lang="en-US" altLang="es-ES" dirty="0" err="1">
                <a:latin typeface="Calibri" panose="020F0502020204030204" pitchFamily="34" charset="0"/>
                <a:cs typeface="Calibri" panose="020F0502020204030204" pitchFamily="34" charset="0"/>
              </a:rPr>
              <a:t>raggiungere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sia</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clientela</a:t>
            </a:r>
            <a:r>
              <a:rPr lang="en-US" altLang="es-ES" dirty="0">
                <a:latin typeface="Calibri" panose="020F0502020204030204" pitchFamily="34" charset="0"/>
                <a:cs typeface="Calibri" panose="020F0502020204030204" pitchFamily="34" charset="0"/>
              </a:rPr>
              <a:t> non </a:t>
            </a:r>
            <a:r>
              <a:rPr lang="en-US" altLang="es-ES" dirty="0" err="1">
                <a:latin typeface="Calibri" panose="020F0502020204030204" pitchFamily="34" charset="0"/>
                <a:cs typeface="Calibri" panose="020F0502020204030204" pitchFamily="34" charset="0"/>
              </a:rPr>
              <a:t>digitale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che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quella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digitale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Cercare</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inserirli</a:t>
            </a:r>
            <a:r>
              <a:rPr lang="en-US" altLang="es-ES" dirty="0">
                <a:latin typeface="Calibri" panose="020F0502020204030204" pitchFamily="34" charset="0"/>
                <a:cs typeface="Calibri" panose="020F0502020204030204" pitchFamily="34" charset="0"/>
              </a:rPr>
              <a:t>  “lentamente” </a:t>
            </a:r>
            <a:r>
              <a:rPr lang="en-US" altLang="es-ES" dirty="0" err="1">
                <a:latin typeface="Calibri" panose="020F0502020204030204" pitchFamily="34" charset="0"/>
                <a:cs typeface="Calibri" panose="020F0502020204030204" pitchFamily="34" charset="0"/>
              </a:rPr>
              <a:t>nello</a:t>
            </a:r>
            <a:r>
              <a:rPr lang="en-US" altLang="es-ES" dirty="0">
                <a:latin typeface="Calibri" panose="020F0502020204030204" pitchFamily="34" charset="0"/>
                <a:cs typeface="Calibri" panose="020F0502020204030204" pitchFamily="34" charset="0"/>
              </a:rPr>
              <a:t> schema </a:t>
            </a:r>
            <a:r>
              <a:rPr lang="en-US" altLang="es-ES" dirty="0" err="1">
                <a:latin typeface="Calibri" panose="020F0502020204030204" pitchFamily="34" charset="0"/>
                <a:cs typeface="Calibri" panose="020F0502020204030204" pitchFamily="34" charset="0"/>
              </a:rPr>
              <a:t>della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stragia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digitale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incentivare</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n-US" altLang="es-ES" dirty="0" err="1">
                <a:latin typeface="Calibri" panose="020F0502020204030204" pitchFamily="34" charset="0"/>
                <a:cs typeface="Calibri" panose="020F0502020204030204" pitchFamily="34" charset="0"/>
              </a:rPr>
              <a:t>Osservare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attentamente</a:t>
            </a:r>
            <a:r>
              <a:rPr lang="en-US" altLang="es-ES" dirty="0">
                <a:latin typeface="Calibri" panose="020F0502020204030204" pitchFamily="34" charset="0"/>
                <a:cs typeface="Calibri" panose="020F0502020204030204" pitchFamily="34" charset="0"/>
              </a:rPr>
              <a:t>  il modo in cui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concorrenti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comportano</a:t>
            </a:r>
            <a:r>
              <a:rPr lang="en-US" altLang="es-ES" dirty="0">
                <a:latin typeface="Calibri" panose="020F0502020204030204" pitchFamily="34" charset="0"/>
                <a:cs typeface="Calibri" panose="020F0502020204030204" pitchFamily="34" charset="0"/>
              </a:rPr>
              <a:t> con la </a:t>
            </a:r>
            <a:r>
              <a:rPr lang="en-US" altLang="es-ES" dirty="0" err="1">
                <a:latin typeface="Calibri" panose="020F0502020204030204" pitchFamily="34" charset="0"/>
                <a:cs typeface="Calibri" panose="020F0502020204030204" pitchFamily="34" charset="0"/>
              </a:rPr>
              <a:t>clientela</a:t>
            </a:r>
            <a:r>
              <a:rPr lang="en-US" altLang="es-ES" dirty="0">
                <a:latin typeface="Calibri" panose="020F0502020204030204" pitchFamily="34" charset="0"/>
                <a:cs typeface="Calibri" panose="020F0502020204030204" pitchFamily="34" charset="0"/>
              </a:rPr>
              <a:t> non </a:t>
            </a:r>
            <a:r>
              <a:rPr lang="en-US" altLang="es-ES" dirty="0" err="1">
                <a:latin typeface="Calibri" panose="020F0502020204030204" pitchFamily="34" charset="0"/>
                <a:cs typeface="Calibri" panose="020F0502020204030204" pitchFamily="34" charset="0"/>
              </a:rPr>
              <a:t>digitale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può</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essere</a:t>
            </a:r>
            <a:r>
              <a:rPr lang="en-US" altLang="es-ES" dirty="0">
                <a:latin typeface="Calibri" panose="020F0502020204030204" pitchFamily="34" charset="0"/>
                <a:cs typeface="Calibri" panose="020F0502020204030204" pitchFamily="34" charset="0"/>
              </a:rPr>
              <a:t> un </a:t>
            </a:r>
            <a:r>
              <a:rPr lang="en-US" altLang="es-ES" dirty="0" err="1">
                <a:latin typeface="Calibri" panose="020F0502020204030204" pitchFamily="34" charset="0"/>
                <a:cs typeface="Calibri" panose="020F0502020204030204" pitchFamily="34" charset="0"/>
              </a:rPr>
              <a:t>totale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spazio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aperto</a:t>
            </a:r>
            <a:r>
              <a:rPr lang="en-US" altLang="es-ES" dirty="0">
                <a:latin typeface="Calibri" panose="020F0502020204030204" pitchFamily="34" charset="0"/>
                <a:cs typeface="Calibri" panose="020F0502020204030204" pitchFamily="34" charset="0"/>
              </a:rPr>
              <a:t> in </a:t>
            </a:r>
            <a:r>
              <a:rPr lang="en-US" altLang="es-ES" dirty="0" err="1">
                <a:latin typeface="Calibri" panose="020F0502020204030204" pitchFamily="34" charset="0"/>
                <a:cs typeface="Calibri" panose="020F0502020204030204" pitchFamily="34" charset="0"/>
              </a:rPr>
              <a:t>caso</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ignorassero</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n-US" altLang="es-ES" dirty="0" err="1">
                <a:latin typeface="Calibri" panose="020F0502020204030204" pitchFamily="34" charset="0"/>
                <a:cs typeface="Calibri" panose="020F0502020204030204" pitchFamily="34" charset="0"/>
              </a:rPr>
              <a:t>Applicare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strategia</a:t>
            </a:r>
            <a:r>
              <a:rPr lang="en-US" altLang="es-ES" dirty="0">
                <a:latin typeface="Calibri" panose="020F0502020204030204" pitchFamily="34" charset="0"/>
                <a:cs typeface="Calibri" panose="020F0502020204030204" pitchFamily="34" charset="0"/>
              </a:rPr>
              <a:t> di marketing </a:t>
            </a:r>
            <a:r>
              <a:rPr lang="en-US" altLang="es-ES" dirty="0" err="1">
                <a:latin typeface="Calibri" panose="020F0502020204030204" pitchFamily="34" charset="0"/>
                <a:cs typeface="Calibri" panose="020F0502020204030204" pitchFamily="34" charset="0"/>
              </a:rPr>
              <a:t>ibrida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che</a:t>
            </a:r>
            <a:r>
              <a:rPr lang="en-US" altLang="es-ES" dirty="0">
                <a:latin typeface="Calibri" panose="020F0502020204030204" pitchFamily="34" charset="0"/>
                <a:cs typeface="Calibri" panose="020F0502020204030204" pitchFamily="34" charset="0"/>
              </a:rPr>
              <a:t> copra il “</a:t>
            </a:r>
            <a:r>
              <a:rPr lang="en-US" altLang="es-ES" dirty="0" err="1">
                <a:latin typeface="Calibri" panose="020F0502020204030204" pitchFamily="34" charset="0"/>
                <a:cs typeface="Calibri" panose="020F0502020204030204" pitchFamily="34" charset="0"/>
              </a:rPr>
              <a:t>meglio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dei</a:t>
            </a:r>
            <a:r>
              <a:rPr lang="en-US" altLang="es-ES" dirty="0">
                <a:latin typeface="Calibri" panose="020F0502020204030204" pitchFamily="34" charset="0"/>
                <a:cs typeface="Calibri" panose="020F0502020204030204" pitchFamily="34" charset="0"/>
              </a:rPr>
              <a:t> due </a:t>
            </a:r>
            <a:r>
              <a:rPr lang="en-US" altLang="es-ES" dirty="0" err="1">
                <a:latin typeface="Calibri" panose="020F0502020204030204" pitchFamily="34" charset="0"/>
                <a:cs typeface="Calibri" panose="020F0502020204030204" pitchFamily="34" charset="0"/>
              </a:rPr>
              <a:t>mondi</a:t>
            </a:r>
            <a:r>
              <a:rPr lang="en-US" altLang="es-ES" dirty="0">
                <a:latin typeface="Calibri" panose="020F0502020204030204" pitchFamily="34" charset="0"/>
                <a:cs typeface="Calibri" panose="020F0502020204030204" pitchFamily="34" charset="0"/>
              </a:rPr>
              <a:t>”</a:t>
            </a:r>
          </a:p>
          <a:p>
            <a:pPr marL="285750" indent="-285750">
              <a:buFontTx/>
              <a:buChar char="-"/>
              <a:defRPr/>
            </a:pPr>
            <a:endParaRPr lang="en-US"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216823" y="5178156"/>
            <a:ext cx="10269068" cy="923330"/>
          </a:xfrm>
          <a:prstGeom prst="rect">
            <a:avLst/>
          </a:prstGeom>
        </p:spPr>
        <p:txBody>
          <a:bodyPr wrap="square">
            <a:spAutoFit/>
          </a:bodyPr>
          <a:lstStyle/>
          <a:p>
            <a:pPr algn="r">
              <a:defRPr/>
            </a:pPr>
            <a:r>
              <a:rPr lang="en-US" altLang="es-ES" dirty="0">
                <a:latin typeface="Calibri" panose="020F0502020204030204" pitchFamily="34" charset="0"/>
                <a:cs typeface="Calibri" panose="020F0502020204030204" pitchFamily="34" charset="0"/>
                <a:hlinkClick r:id="rId2"/>
              </a:rPr>
              <a:t>https://www.wns.co.za/insights/blogs/blogdetail/374/balancing-digital-and-non-digital-to-improve-customer-experience-</a:t>
            </a:r>
            <a:endParaRPr lang="en-US" altLang="es-ES" dirty="0">
              <a:latin typeface="Calibri" panose="020F0502020204030204" pitchFamily="34" charset="0"/>
              <a:cs typeface="Calibri" panose="020F0502020204030204" pitchFamily="34" charset="0"/>
            </a:endParaRPr>
          </a:p>
          <a:p>
            <a:pPr algn="r">
              <a:defRPr/>
            </a:pPr>
            <a:r>
              <a:rPr lang="en-US" altLang="es-ES" dirty="0">
                <a:latin typeface="Calibri" panose="020F0502020204030204" pitchFamily="34" charset="0"/>
                <a:cs typeface="Calibri" panose="020F0502020204030204" pitchFamily="34" charset="0"/>
                <a:hlinkClick r:id="rId3"/>
              </a:rPr>
              <a:t>https://www.ceotodaymagazine.com/2022/02/6-efficient-non-digital-marketing-strategies/</a:t>
            </a:r>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82309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915572"/>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Focus </a:t>
            </a:r>
            <a:r>
              <a:rPr lang="en-US" sz="1400" dirty="0" err="1">
                <a:ea typeface="Lato Light" charset="0"/>
                <a:cs typeface="Poppins" pitchFamily="2" charset="77"/>
              </a:rPr>
              <a:t>sulla</a:t>
            </a:r>
            <a:r>
              <a:rPr lang="en-US" sz="1400" dirty="0">
                <a:ea typeface="Lato Light" charset="0"/>
                <a:cs typeface="Poppins" pitchFamily="2" charset="77"/>
              </a:rPr>
              <a:t> </a:t>
            </a:r>
            <a:r>
              <a:rPr lang="en-US" sz="1400" dirty="0" err="1">
                <a:ea typeface="Lato Light" charset="0"/>
                <a:cs typeface="Poppins" pitchFamily="2" charset="77"/>
              </a:rPr>
              <a:t>sostenibilità</a:t>
            </a:r>
            <a:r>
              <a:rPr lang="en-US" sz="1400" dirty="0">
                <a:ea typeface="Lato Light" charset="0"/>
                <a:cs typeface="Poppins" pitchFamily="2" charset="77"/>
              </a:rPr>
              <a:t>; </a:t>
            </a:r>
            <a:r>
              <a:rPr lang="en-US" sz="1400" dirty="0" err="1">
                <a:ea typeface="Lato Light" charset="0"/>
                <a:cs typeface="Poppins" pitchFamily="2" charset="77"/>
              </a:rPr>
              <a:t>attenzione</a:t>
            </a:r>
            <a:r>
              <a:rPr lang="en-US" sz="1400" dirty="0">
                <a:ea typeface="Lato Light" charset="0"/>
                <a:cs typeface="Poppins" pitchFamily="2" charset="77"/>
              </a:rPr>
              <a:t> alle PMI </a:t>
            </a:r>
          </a:p>
        </p:txBody>
      </p:sp>
      <p:sp>
        <p:nvSpPr>
          <p:cNvPr id="53" name="Rectangle 52"/>
          <p:cNvSpPr/>
          <p:nvPr/>
        </p:nvSpPr>
        <p:spPr>
          <a:xfrm>
            <a:off x="5094109" y="3592428"/>
            <a:ext cx="1550168" cy="369332"/>
          </a:xfrm>
          <a:prstGeom prst="rect">
            <a:avLst/>
          </a:prstGeom>
        </p:spPr>
        <p:txBody>
          <a:bodyPr wrap="none">
            <a:spAutoFit/>
          </a:bodyPr>
          <a:lstStyle/>
          <a:p>
            <a:pPr algn="ctr"/>
            <a:r>
              <a:rPr lang="en-US" b="1" dirty="0" err="1">
                <a:ea typeface="Roboto" charset="0"/>
                <a:cs typeface="Poppins" pitchFamily="2" charset="77"/>
              </a:rPr>
              <a:t>Generazione</a:t>
            </a:r>
            <a:r>
              <a:rPr lang="en-US" b="1" dirty="0">
                <a:ea typeface="Roboto" charset="0"/>
                <a:cs typeface="Poppins" pitchFamily="2" charset="77"/>
              </a:rPr>
              <a:t> Z</a:t>
            </a:r>
          </a:p>
        </p:txBody>
      </p:sp>
      <p:sp>
        <p:nvSpPr>
          <p:cNvPr id="54" name="TextBox 53"/>
          <p:cNvSpPr txBox="1"/>
          <p:nvPr/>
        </p:nvSpPr>
        <p:spPr>
          <a:xfrm>
            <a:off x="6310255" y="2693642"/>
            <a:ext cx="1829006" cy="915572"/>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Sviluppare</a:t>
            </a:r>
            <a:r>
              <a:rPr lang="en-US" sz="1400" dirty="0">
                <a:ea typeface="Lato Light" charset="0"/>
                <a:cs typeface="Poppins" pitchFamily="2" charset="77"/>
              </a:rPr>
              <a:t> </a:t>
            </a:r>
            <a:r>
              <a:rPr lang="en-US" sz="1400" dirty="0" err="1">
                <a:ea typeface="Lato Light" charset="0"/>
                <a:cs typeface="Poppins" pitchFamily="2" charset="77"/>
              </a:rPr>
              <a:t>una</a:t>
            </a:r>
            <a:r>
              <a:rPr lang="en-US" sz="1400" dirty="0">
                <a:ea typeface="Lato Light" charset="0"/>
                <a:cs typeface="Poppins" pitchFamily="2" charset="77"/>
              </a:rPr>
              <a:t> </a:t>
            </a:r>
            <a:r>
              <a:rPr lang="en-US" sz="1400" dirty="0" err="1">
                <a:ea typeface="Lato Light" charset="0"/>
                <a:cs typeface="Poppins" pitchFamily="2" charset="77"/>
              </a:rPr>
              <a:t>specifica</a:t>
            </a:r>
            <a:r>
              <a:rPr lang="en-US" sz="1400" dirty="0">
                <a:ea typeface="Lato Light" charset="0"/>
                <a:cs typeface="Poppins" pitchFamily="2" charset="77"/>
              </a:rPr>
              <a:t> </a:t>
            </a:r>
            <a:r>
              <a:rPr lang="en-US" sz="1400" dirty="0" err="1">
                <a:ea typeface="Lato Light" charset="0"/>
                <a:cs typeface="Poppins" pitchFamily="2" charset="77"/>
              </a:rPr>
              <a:t>strategia</a:t>
            </a:r>
            <a:r>
              <a:rPr lang="en-US" sz="1400" dirty="0">
                <a:ea typeface="Lato Light" charset="0"/>
                <a:cs typeface="Poppins" pitchFamily="2" charset="77"/>
              </a:rPr>
              <a:t> online</a:t>
            </a:r>
          </a:p>
        </p:txBody>
      </p:sp>
      <p:sp>
        <p:nvSpPr>
          <p:cNvPr id="55" name="Rectangle 54"/>
          <p:cNvSpPr/>
          <p:nvPr/>
        </p:nvSpPr>
        <p:spPr>
          <a:xfrm>
            <a:off x="6717248" y="2375051"/>
            <a:ext cx="1033873" cy="369332"/>
          </a:xfrm>
          <a:prstGeom prst="rect">
            <a:avLst/>
          </a:prstGeom>
        </p:spPr>
        <p:txBody>
          <a:bodyPr wrap="none">
            <a:spAutoFit/>
          </a:bodyPr>
          <a:lstStyle/>
          <a:p>
            <a:pPr algn="ctr"/>
            <a:r>
              <a:rPr lang="en-US" b="1" dirty="0" err="1">
                <a:ea typeface="Roboto" charset="0"/>
                <a:cs typeface="Poppins" pitchFamily="2" charset="77"/>
              </a:rPr>
              <a:t>Strategia</a:t>
            </a:r>
            <a:endParaRPr lang="en-US" b="1" dirty="0">
              <a:ea typeface="Roboto" charset="0"/>
              <a:cs typeface="Poppins" pitchFamily="2" charset="77"/>
            </a:endParaRPr>
          </a:p>
        </p:txBody>
      </p:sp>
      <p:sp>
        <p:nvSpPr>
          <p:cNvPr id="58" name="TextBox 57"/>
          <p:cNvSpPr txBox="1"/>
          <p:nvPr/>
        </p:nvSpPr>
        <p:spPr>
          <a:xfrm>
            <a:off x="3583218" y="2820117"/>
            <a:ext cx="1829006" cy="915572"/>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EWOM; </a:t>
            </a:r>
            <a:r>
              <a:rPr lang="en-US" sz="1400" dirty="0" err="1">
                <a:ea typeface="Lato Light" charset="0"/>
                <a:cs typeface="Poppins" pitchFamily="2" charset="77"/>
              </a:rPr>
              <a:t>alla</a:t>
            </a:r>
            <a:r>
              <a:rPr lang="en-US" sz="1400" dirty="0">
                <a:ea typeface="Lato Light" charset="0"/>
                <a:cs typeface="Poppins" pitchFamily="2" charset="77"/>
              </a:rPr>
              <a:t> ricercar di </a:t>
            </a:r>
            <a:r>
              <a:rPr lang="en-US" sz="1400" dirty="0" err="1">
                <a:ea typeface="Lato Light" charset="0"/>
                <a:cs typeface="Poppins" pitchFamily="2" charset="77"/>
              </a:rPr>
              <a:t>prodotti</a:t>
            </a:r>
            <a:r>
              <a:rPr lang="en-US" sz="1400" dirty="0">
                <a:ea typeface="Lato Light" charset="0"/>
                <a:cs typeface="Poppins" pitchFamily="2" charset="77"/>
              </a:rPr>
              <a:t> e </a:t>
            </a:r>
            <a:r>
              <a:rPr lang="en-US" sz="1400" dirty="0" err="1">
                <a:ea typeface="Lato Light" charset="0"/>
                <a:cs typeface="Poppins" pitchFamily="2" charset="77"/>
              </a:rPr>
              <a:t>servizi</a:t>
            </a:r>
            <a:r>
              <a:rPr lang="en-US" sz="1400" dirty="0">
                <a:ea typeface="Lato Light" charset="0"/>
                <a:cs typeface="Poppins" pitchFamily="2" charset="77"/>
              </a:rPr>
              <a:t> </a:t>
            </a:r>
            <a:r>
              <a:rPr lang="en-US" sz="1400" dirty="0" err="1">
                <a:ea typeface="Lato Light" charset="0"/>
                <a:cs typeface="Poppins" pitchFamily="2" charset="77"/>
              </a:rPr>
              <a:t>speciali</a:t>
            </a:r>
            <a:endParaRPr lang="en-US" sz="1400" dirty="0">
              <a:ea typeface="Lato Light" charset="0"/>
              <a:cs typeface="Poppins" pitchFamily="2" charset="77"/>
            </a:endParaRPr>
          </a:p>
        </p:txBody>
      </p:sp>
      <p:sp>
        <p:nvSpPr>
          <p:cNvPr id="59" name="Rectangle 58"/>
          <p:cNvSpPr/>
          <p:nvPr/>
        </p:nvSpPr>
        <p:spPr>
          <a:xfrm>
            <a:off x="3716243" y="2375051"/>
            <a:ext cx="1559786" cy="369332"/>
          </a:xfrm>
          <a:prstGeom prst="rect">
            <a:avLst/>
          </a:prstGeom>
        </p:spPr>
        <p:txBody>
          <a:bodyPr wrap="none">
            <a:spAutoFit/>
          </a:bodyPr>
          <a:lstStyle/>
          <a:p>
            <a:pPr algn="ctr"/>
            <a:r>
              <a:rPr lang="en-US" b="1" dirty="0" err="1">
                <a:ea typeface="Roboto" charset="0"/>
                <a:cs typeface="Poppins" pitchFamily="2" charset="77"/>
              </a:rPr>
              <a:t>Generazione</a:t>
            </a:r>
            <a:r>
              <a:rPr lang="en-US" b="1" dirty="0">
                <a:ea typeface="Roboto" charset="0"/>
                <a:cs typeface="Poppins" pitchFamily="2" charset="77"/>
              </a:rPr>
              <a:t> Y</a:t>
            </a:r>
          </a:p>
        </p:txBody>
      </p:sp>
      <p:sp>
        <p:nvSpPr>
          <p:cNvPr id="60" name="TextBox 59"/>
          <p:cNvSpPr txBox="1"/>
          <p:nvPr/>
        </p:nvSpPr>
        <p:spPr>
          <a:xfrm>
            <a:off x="7519434" y="3922764"/>
            <a:ext cx="2079771" cy="523220"/>
          </a:xfrm>
          <a:prstGeom prst="rect">
            <a:avLst/>
          </a:prstGeom>
          <a:noFill/>
        </p:spPr>
        <p:txBody>
          <a:bodyPr wrap="square" rtlCol="0">
            <a:spAutoFit/>
          </a:bodyPr>
          <a:lstStyle/>
          <a:p>
            <a:pPr algn="ctr"/>
            <a:r>
              <a:rPr lang="en-US" sz="1400" dirty="0">
                <a:ea typeface="Lato Light" charset="0"/>
                <a:cs typeface="Poppins" pitchFamily="2" charset="77"/>
              </a:rPr>
              <a:t>Non </a:t>
            </a:r>
            <a:r>
              <a:rPr lang="en-US" sz="1400" dirty="0" err="1">
                <a:ea typeface="Lato Light" charset="0"/>
                <a:cs typeface="Poppins" pitchFamily="2" charset="77"/>
              </a:rPr>
              <a:t>dimenticare</a:t>
            </a:r>
            <a:r>
              <a:rPr lang="en-US" sz="1400" dirty="0">
                <a:ea typeface="Lato Light" charset="0"/>
                <a:cs typeface="Poppins" pitchFamily="2" charset="77"/>
              </a:rPr>
              <a:t> </a:t>
            </a:r>
            <a:r>
              <a:rPr lang="en-US" sz="1400" dirty="0" err="1">
                <a:ea typeface="Lato Light" charset="0"/>
                <a:cs typeface="Poppins" pitchFamily="2" charset="77"/>
              </a:rPr>
              <a:t>questa</a:t>
            </a:r>
            <a:r>
              <a:rPr lang="en-US" sz="1400" dirty="0">
                <a:ea typeface="Lato Light" charset="0"/>
                <a:cs typeface="Poppins" pitchFamily="2" charset="77"/>
              </a:rPr>
              <a:t> </a:t>
            </a:r>
            <a:r>
              <a:rPr lang="en-US" sz="1400" dirty="0" err="1">
                <a:ea typeface="Lato Light" charset="0"/>
                <a:cs typeface="Poppins" pitchFamily="2" charset="77"/>
              </a:rPr>
              <a:t>categoria</a:t>
            </a:r>
            <a:r>
              <a:rPr lang="en-US" sz="1400" dirty="0">
                <a:ea typeface="Lato Light" charset="0"/>
                <a:cs typeface="Poppins" pitchFamily="2" charset="77"/>
              </a:rPr>
              <a:t> di </a:t>
            </a:r>
            <a:r>
              <a:rPr lang="en-US" sz="1400" dirty="0" err="1">
                <a:ea typeface="Lato Light" charset="0"/>
                <a:cs typeface="Poppins" pitchFamily="2" charset="77"/>
              </a:rPr>
              <a:t>clienti</a:t>
            </a:r>
            <a:endParaRPr lang="en-US" sz="1400" dirty="0">
              <a:ea typeface="Lato Light" charset="0"/>
              <a:cs typeface="Poppins" pitchFamily="2" charset="77"/>
            </a:endParaRPr>
          </a:p>
        </p:txBody>
      </p:sp>
      <p:sp>
        <p:nvSpPr>
          <p:cNvPr id="62" name="TextBox 61"/>
          <p:cNvSpPr txBox="1"/>
          <p:nvPr/>
        </p:nvSpPr>
        <p:spPr>
          <a:xfrm>
            <a:off x="2241892" y="4228390"/>
            <a:ext cx="1829006" cy="633443"/>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Da quattro a cinque </a:t>
            </a:r>
            <a:r>
              <a:rPr lang="en-US" sz="1400" dirty="0" err="1">
                <a:ea typeface="Lato Light" charset="0"/>
                <a:cs typeface="Poppins" pitchFamily="2" charset="77"/>
              </a:rPr>
              <a:t>generazioni</a:t>
            </a:r>
            <a:r>
              <a:rPr lang="en-US" sz="1400" dirty="0">
                <a:ea typeface="Lato Light" charset="0"/>
                <a:cs typeface="Poppins" pitchFamily="2" charset="77"/>
              </a:rPr>
              <a:t> di  </a:t>
            </a:r>
            <a:r>
              <a:rPr lang="en-US" sz="1400" dirty="0" err="1">
                <a:ea typeface="Lato Light" charset="0"/>
                <a:cs typeface="Poppins" pitchFamily="2" charset="77"/>
              </a:rPr>
              <a:t>clienti</a:t>
            </a:r>
            <a:endParaRPr lang="en-US" sz="1400" dirty="0">
              <a:ea typeface="Lato Light" charset="0"/>
              <a:cs typeface="Poppins" pitchFamily="2" charset="77"/>
            </a:endParaRPr>
          </a:p>
        </p:txBody>
      </p:sp>
      <p:sp>
        <p:nvSpPr>
          <p:cNvPr id="63" name="Rectangle 62"/>
          <p:cNvSpPr/>
          <p:nvPr/>
        </p:nvSpPr>
        <p:spPr>
          <a:xfrm>
            <a:off x="2491141" y="3783324"/>
            <a:ext cx="1327351" cy="369332"/>
          </a:xfrm>
          <a:prstGeom prst="rect">
            <a:avLst/>
          </a:prstGeom>
        </p:spPr>
        <p:txBody>
          <a:bodyPr wrap="none">
            <a:spAutoFit/>
          </a:bodyPr>
          <a:lstStyle/>
          <a:p>
            <a:pPr algn="ctr"/>
            <a:r>
              <a:rPr lang="en-US" b="1" dirty="0" err="1">
                <a:ea typeface="Roboto" charset="0"/>
                <a:cs typeface="Poppins" pitchFamily="2" charset="77"/>
              </a:rPr>
              <a:t>Generazioni</a:t>
            </a:r>
            <a:endParaRPr lang="en-US" b="1" dirty="0">
              <a:ea typeface="Roboto" charset="0"/>
              <a:cs typeface="Poppins" pitchFamily="2" charset="77"/>
            </a:endParaRP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US" sz="4800" b="1" spc="-150" dirty="0" err="1"/>
              <a:t>Riassumendo</a:t>
            </a:r>
            <a:endParaRPr lang="en-US" sz="4800" b="1" spc="-150" dirty="0"/>
          </a:p>
        </p:txBody>
      </p:sp>
      <p:sp>
        <p:nvSpPr>
          <p:cNvPr id="34" name="Rectangle 33"/>
          <p:cNvSpPr/>
          <p:nvPr/>
        </p:nvSpPr>
        <p:spPr>
          <a:xfrm>
            <a:off x="7908434" y="3560401"/>
            <a:ext cx="1302922" cy="369332"/>
          </a:xfrm>
          <a:prstGeom prst="rect">
            <a:avLst/>
          </a:prstGeom>
        </p:spPr>
        <p:txBody>
          <a:bodyPr wrap="none">
            <a:spAutoFit/>
          </a:bodyPr>
          <a:lstStyle/>
          <a:p>
            <a:pPr algn="ctr"/>
            <a:r>
              <a:rPr lang="en-US" b="1" dirty="0">
                <a:ea typeface="Roboto" charset="0"/>
                <a:cs typeface="Poppins" pitchFamily="2" charset="77"/>
              </a:rPr>
              <a:t>Non-</a:t>
            </a:r>
            <a:r>
              <a:rPr lang="en-US" b="1" dirty="0" err="1">
                <a:ea typeface="Roboto" charset="0"/>
                <a:cs typeface="Poppins" pitchFamily="2" charset="77"/>
              </a:rPr>
              <a:t>digitali</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Analysis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dirty="0">
                <a:ln>
                  <a:noFill/>
                </a:ln>
                <a:effectLst/>
                <a:uLnTx/>
                <a:uFillTx/>
                <a:latin typeface="+mj-lt"/>
                <a:ea typeface="+mn-ea"/>
                <a:cs typeface="Tahoma"/>
              </a:rPr>
              <a:t>SELF-EVALUATION</a:t>
            </a: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a:t>Forza:</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dirty="0" err="1"/>
              <a:t>Debolezza</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dirty="0" err="1"/>
              <a:t>Opportunità</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dirty="0" err="1"/>
              <a:t>Minacce</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369332"/>
          </a:xfrm>
          <a:prstGeom prst="rect">
            <a:avLst/>
          </a:prstGeom>
          <a:noFill/>
        </p:spPr>
        <p:txBody>
          <a:bodyPr wrap="square" rtlCol="0">
            <a:spAutoFit/>
          </a:bodyPr>
          <a:lstStyle/>
          <a:p>
            <a:r>
              <a:rPr lang="en-US" dirty="0" err="1"/>
              <a:t>Puntochiave</a:t>
            </a:r>
            <a:r>
              <a:rPr lang="en-US" dirty="0"/>
              <a:t> 1: Ci </a:t>
            </a:r>
            <a:r>
              <a:rPr lang="en-US" dirty="0" err="1"/>
              <a:t>sono</a:t>
            </a:r>
            <a:r>
              <a:rPr lang="en-US" dirty="0"/>
              <a:t> </a:t>
            </a:r>
            <a:r>
              <a:rPr lang="en-US" dirty="0" err="1"/>
              <a:t>più</a:t>
            </a:r>
            <a:r>
              <a:rPr lang="en-US" dirty="0"/>
              <a:t> </a:t>
            </a:r>
            <a:r>
              <a:rPr lang="en-US" dirty="0" err="1"/>
              <a:t>generazioni</a:t>
            </a:r>
            <a:r>
              <a:rPr lang="en-US" dirty="0"/>
              <a:t> di </a:t>
            </a:r>
            <a:r>
              <a:rPr lang="en-US" dirty="0" err="1"/>
              <a:t>possibili</a:t>
            </a:r>
            <a:r>
              <a:rPr lang="en-US" dirty="0"/>
              <a:t> client </a:t>
            </a:r>
            <a:r>
              <a:rPr lang="en-US" dirty="0" err="1"/>
              <a:t>che</a:t>
            </a:r>
            <a:r>
              <a:rPr lang="en-US" dirty="0"/>
              <a:t> </a:t>
            </a:r>
            <a:r>
              <a:rPr lang="en-US" dirty="0" err="1"/>
              <a:t>cercano</a:t>
            </a:r>
            <a:r>
              <a:rPr lang="en-US" dirty="0"/>
              <a:t> di </a:t>
            </a:r>
            <a:r>
              <a:rPr lang="en-US" dirty="0" err="1"/>
              <a:t>acquistare</a:t>
            </a:r>
            <a:r>
              <a:rPr lang="en-US" dirty="0"/>
              <a:t> </a:t>
            </a:r>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en-US" dirty="0" err="1"/>
              <a:t>Puntochiave</a:t>
            </a:r>
            <a:r>
              <a:rPr lang="en-US" dirty="0"/>
              <a:t> 2: la </a:t>
            </a:r>
            <a:r>
              <a:rPr lang="en-US" dirty="0" err="1"/>
              <a:t>Genrazione</a:t>
            </a:r>
            <a:r>
              <a:rPr lang="en-US" dirty="0"/>
              <a:t> Y (Millennials) </a:t>
            </a:r>
            <a:r>
              <a:rPr lang="en-US" dirty="0" err="1"/>
              <a:t>si</a:t>
            </a:r>
            <a:r>
              <a:rPr lang="en-US" dirty="0"/>
              <a:t> </a:t>
            </a:r>
            <a:r>
              <a:rPr lang="en-US" dirty="0" err="1"/>
              <a:t>concentra</a:t>
            </a:r>
            <a:r>
              <a:rPr lang="en-US" dirty="0"/>
              <a:t> </a:t>
            </a:r>
            <a:r>
              <a:rPr lang="en-US" dirty="0" err="1"/>
              <a:t>sul</a:t>
            </a:r>
            <a:r>
              <a:rPr lang="en-US" dirty="0"/>
              <a:t> </a:t>
            </a:r>
            <a:r>
              <a:rPr lang="en-US" dirty="0" err="1"/>
              <a:t>passaparola</a:t>
            </a:r>
            <a:r>
              <a:rPr lang="en-US" dirty="0"/>
              <a:t> </a:t>
            </a:r>
            <a:r>
              <a:rPr lang="en-US" dirty="0" err="1"/>
              <a:t>elettronico</a:t>
            </a:r>
            <a:r>
              <a:rPr lang="en-US" dirty="0"/>
              <a:t> (</a:t>
            </a:r>
            <a:r>
              <a:rPr lang="en-US" dirty="0" err="1"/>
              <a:t>EWOM</a:t>
            </a:r>
            <a:r>
              <a:rPr lang="en-US" dirty="0"/>
              <a:t>) e </a:t>
            </a:r>
            <a:r>
              <a:rPr lang="en-US" dirty="0" err="1"/>
              <a:t>sulla</a:t>
            </a:r>
            <a:r>
              <a:rPr lang="en-US" dirty="0"/>
              <a:t> </a:t>
            </a:r>
            <a:r>
              <a:rPr lang="en-US" dirty="0" err="1"/>
              <a:t>ricerca</a:t>
            </a:r>
            <a:r>
              <a:rPr lang="en-US" dirty="0"/>
              <a:t> di </a:t>
            </a:r>
            <a:r>
              <a:rPr lang="en-US" dirty="0" err="1"/>
              <a:t>prodotti</a:t>
            </a:r>
            <a:r>
              <a:rPr lang="en-US" dirty="0"/>
              <a:t> e </a:t>
            </a:r>
            <a:r>
              <a:rPr lang="en-US" dirty="0" err="1"/>
              <a:t>servizi</a:t>
            </a:r>
            <a:r>
              <a:rPr lang="en-US" dirty="0"/>
              <a:t> </a:t>
            </a:r>
            <a:r>
              <a:rPr lang="en-US" dirty="0" err="1"/>
              <a:t>speciali</a:t>
            </a:r>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err="1"/>
              <a:t>Puntochiave</a:t>
            </a:r>
            <a:r>
              <a:rPr lang="en-US" dirty="0"/>
              <a:t> 3: la </a:t>
            </a:r>
            <a:r>
              <a:rPr lang="en-US" dirty="0" err="1"/>
              <a:t>Generazione</a:t>
            </a:r>
            <a:r>
              <a:rPr lang="en-US" dirty="0"/>
              <a:t> Z </a:t>
            </a:r>
            <a:r>
              <a:rPr lang="en-US" dirty="0" err="1"/>
              <a:t>presta</a:t>
            </a:r>
            <a:r>
              <a:rPr lang="en-US" dirty="0"/>
              <a:t> </a:t>
            </a:r>
            <a:r>
              <a:rPr lang="en-US" dirty="0" err="1"/>
              <a:t>attenzione</a:t>
            </a:r>
            <a:r>
              <a:rPr lang="en-US" dirty="0"/>
              <a:t> al </a:t>
            </a:r>
            <a:r>
              <a:rPr lang="en-US" dirty="0" err="1"/>
              <a:t>tema</a:t>
            </a:r>
            <a:r>
              <a:rPr lang="en-US" dirty="0"/>
              <a:t> </a:t>
            </a:r>
            <a:r>
              <a:rPr lang="en-US" dirty="0" err="1"/>
              <a:t>della</a:t>
            </a:r>
            <a:r>
              <a:rPr lang="en-US" dirty="0"/>
              <a:t> </a:t>
            </a:r>
            <a:r>
              <a:rPr lang="en-US" dirty="0" err="1"/>
              <a:t>sostenibilità</a:t>
            </a:r>
            <a:r>
              <a:rPr lang="en-US" dirty="0"/>
              <a:t> </a:t>
            </a:r>
            <a:r>
              <a:rPr lang="en-US" dirty="0" err="1"/>
              <a:t>nelle</a:t>
            </a:r>
            <a:r>
              <a:rPr lang="en-US" dirty="0"/>
              <a:t> </a:t>
            </a:r>
            <a:r>
              <a:rPr lang="en-US" dirty="0" err="1"/>
              <a:t>proprie</a:t>
            </a:r>
            <a:r>
              <a:rPr lang="en-US" dirty="0"/>
              <a:t> </a:t>
            </a:r>
            <a:r>
              <a:rPr lang="en-US" dirty="0" err="1"/>
              <a:t>decisioni</a:t>
            </a:r>
            <a:r>
              <a:rPr lang="en-US" dirty="0"/>
              <a:t> e </a:t>
            </a:r>
            <a:r>
              <a:rPr lang="en-US" dirty="0" err="1"/>
              <a:t>si</a:t>
            </a:r>
            <a:r>
              <a:rPr lang="en-US" dirty="0"/>
              <a:t> </a:t>
            </a:r>
            <a:r>
              <a:rPr lang="en-US" dirty="0" err="1"/>
              <a:t>prende</a:t>
            </a:r>
            <a:r>
              <a:rPr lang="en-US" dirty="0"/>
              <a:t> </a:t>
            </a:r>
            <a:r>
              <a:rPr lang="en-US" dirty="0" err="1"/>
              <a:t>cyra</a:t>
            </a:r>
            <a:r>
              <a:rPr lang="en-US" dirty="0"/>
              <a:t> </a:t>
            </a:r>
            <a:r>
              <a:rPr lang="en-US" dirty="0" err="1"/>
              <a:t>dei</a:t>
            </a:r>
            <a:r>
              <a:rPr lang="en-US" dirty="0"/>
              <a:t> piccolo </a:t>
            </a:r>
            <a:r>
              <a:rPr lang="en-US" dirty="0" err="1"/>
              <a:t>produttori</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err="1"/>
              <a:t>Puntochiave</a:t>
            </a:r>
            <a:r>
              <a:rPr lang="en-US" dirty="0"/>
              <a:t> 4: Non </a:t>
            </a:r>
            <a:r>
              <a:rPr lang="en-US" dirty="0" err="1"/>
              <a:t>dimenticate</a:t>
            </a:r>
            <a:r>
              <a:rPr lang="en-US" dirty="0"/>
              <a:t> </a:t>
            </a:r>
            <a:r>
              <a:rPr lang="en-US" dirty="0" err="1"/>
              <a:t>i</a:t>
            </a:r>
            <a:r>
              <a:rPr lang="en-US" dirty="0"/>
              <a:t> </a:t>
            </a:r>
            <a:r>
              <a:rPr lang="en-US" dirty="0" err="1"/>
              <a:t>clienti</a:t>
            </a:r>
            <a:r>
              <a:rPr lang="en-US" dirty="0"/>
              <a:t> non </a:t>
            </a:r>
            <a:r>
              <a:rPr lang="en-US" dirty="0" err="1"/>
              <a:t>digitali</a:t>
            </a:r>
            <a:r>
              <a:rPr lang="en-US" dirty="0"/>
              <a:t> (</a:t>
            </a:r>
            <a:r>
              <a:rPr lang="en-US" dirty="0" err="1"/>
              <a:t>quelli</a:t>
            </a:r>
            <a:r>
              <a:rPr lang="en-US" dirty="0"/>
              <a:t> </a:t>
            </a:r>
            <a:r>
              <a:rPr lang="en-US" dirty="0" err="1"/>
              <a:t>che</a:t>
            </a:r>
            <a:r>
              <a:rPr lang="en-US" dirty="0"/>
              <a:t> non </a:t>
            </a:r>
            <a:r>
              <a:rPr lang="en-US" dirty="0" err="1"/>
              <a:t>sono</a:t>
            </a:r>
            <a:r>
              <a:rPr lang="en-US" dirty="0"/>
              <a:t> pre-</a:t>
            </a:r>
            <a:r>
              <a:rPr lang="en-US" dirty="0" err="1"/>
              <a:t>disposti</a:t>
            </a:r>
            <a:r>
              <a:rPr lang="en-US" dirty="0"/>
              <a:t> al </a:t>
            </a:r>
            <a:r>
              <a:rPr lang="en-US" dirty="0" err="1"/>
              <a:t>digitale</a:t>
            </a:r>
            <a:r>
              <a:rPr lang="en-US" dirty="0"/>
              <a:t>) e il </a:t>
            </a:r>
            <a:r>
              <a:rPr lang="en-US" dirty="0" err="1"/>
              <a:t>potere</a:t>
            </a:r>
            <a:r>
              <a:rPr lang="en-US" dirty="0"/>
              <a:t> di </a:t>
            </a:r>
            <a:r>
              <a:rPr lang="en-US" dirty="0" err="1"/>
              <a:t>questo</a:t>
            </a:r>
            <a:r>
              <a:rPr lang="en-US" dirty="0"/>
              <a:t> </a:t>
            </a:r>
            <a:r>
              <a:rPr lang="en-US" dirty="0" err="1"/>
              <a:t>gruppo</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Punti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chiave</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p:cNvSpPr txBox="1"/>
          <p:nvPr/>
        </p:nvSpPr>
        <p:spPr>
          <a:xfrm>
            <a:off x="1605564" y="5060394"/>
            <a:ext cx="8825604" cy="646331"/>
          </a:xfrm>
          <a:prstGeom prst="rect">
            <a:avLst/>
          </a:prstGeom>
          <a:noFill/>
        </p:spPr>
        <p:txBody>
          <a:bodyPr wrap="square" rtlCol="0">
            <a:spAutoFit/>
          </a:bodyPr>
          <a:lstStyle/>
          <a:p>
            <a:r>
              <a:rPr lang="en-US" dirty="0" err="1"/>
              <a:t>Puntochiave</a:t>
            </a:r>
            <a:r>
              <a:rPr lang="en-US" dirty="0"/>
              <a:t> 5: </a:t>
            </a:r>
            <a:r>
              <a:rPr lang="en-US" dirty="0" err="1"/>
              <a:t>Sviluppare</a:t>
            </a:r>
            <a:r>
              <a:rPr lang="en-US" dirty="0"/>
              <a:t> </a:t>
            </a:r>
            <a:r>
              <a:rPr lang="en-US" dirty="0" err="1"/>
              <a:t>una</a:t>
            </a:r>
            <a:r>
              <a:rPr lang="en-US" dirty="0"/>
              <a:t> </a:t>
            </a:r>
            <a:r>
              <a:rPr lang="en-US" dirty="0" err="1"/>
              <a:t>strategia</a:t>
            </a:r>
            <a:r>
              <a:rPr lang="en-US" dirty="0"/>
              <a:t> di marketing </a:t>
            </a:r>
            <a:r>
              <a:rPr lang="en-US" dirty="0" err="1"/>
              <a:t>globale</a:t>
            </a:r>
            <a:r>
              <a:rPr lang="en-US" dirty="0"/>
              <a:t> </a:t>
            </a:r>
            <a:r>
              <a:rPr lang="en-US" dirty="0" err="1"/>
              <a:t>che</a:t>
            </a:r>
            <a:r>
              <a:rPr lang="en-US" dirty="0"/>
              <a:t> </a:t>
            </a:r>
            <a:r>
              <a:rPr lang="en-US" dirty="0" err="1"/>
              <a:t>si</a:t>
            </a:r>
            <a:r>
              <a:rPr lang="en-US" dirty="0"/>
              <a:t> </a:t>
            </a:r>
            <a:r>
              <a:rPr lang="en-US" dirty="0" err="1"/>
              <a:t>concentri</a:t>
            </a:r>
            <a:r>
              <a:rPr lang="en-US" dirty="0"/>
              <a:t> </a:t>
            </a:r>
            <a:r>
              <a:rPr lang="en-US" dirty="0" err="1"/>
              <a:t>sulla</a:t>
            </a:r>
            <a:r>
              <a:rPr lang="en-US" dirty="0"/>
              <a:t> </a:t>
            </a:r>
            <a:r>
              <a:rPr lang="en-US" dirty="0" err="1"/>
              <a:t>componente</a:t>
            </a:r>
            <a:r>
              <a:rPr lang="en-US" dirty="0"/>
              <a:t> </a:t>
            </a:r>
            <a:r>
              <a:rPr lang="en-US" dirty="0" err="1"/>
              <a:t>digitale</a:t>
            </a:r>
            <a:r>
              <a:rPr lang="en-US" dirty="0"/>
              <a:t> senza </a:t>
            </a:r>
            <a:r>
              <a:rPr lang="en-US" dirty="0" err="1"/>
              <a:t>rinunciare</a:t>
            </a:r>
            <a:r>
              <a:rPr lang="en-US" dirty="0"/>
              <a:t> a </a:t>
            </a:r>
            <a:r>
              <a:rPr lang="en-US" dirty="0" err="1"/>
              <a:t>quella</a:t>
            </a:r>
            <a:r>
              <a:rPr lang="en-US" dirty="0"/>
              <a:t> non </a:t>
            </a:r>
            <a:r>
              <a:rPr lang="en-US" dirty="0" err="1"/>
              <a:t>digitale</a:t>
            </a:r>
            <a:endParaRPr lang="en-US" dirty="0"/>
          </a:p>
        </p:txBody>
      </p:sp>
      <p:sp>
        <p:nvSpPr>
          <p:cNvPr id="18" name="Shape 2782">
            <a:extLst>
              <a:ext uri="{FF2B5EF4-FFF2-40B4-BE49-F238E27FC236}">
                <a16:creationId xmlns:a16="http://schemas.microsoft.com/office/drawing/2014/main" id="{5C029626-A59A-DBA8-2FF8-1A183DF67924}"/>
              </a:ext>
            </a:extLst>
          </p:cNvPr>
          <p:cNvSpPr/>
          <p:nvPr/>
        </p:nvSpPr>
        <p:spPr>
          <a:xfrm>
            <a:off x="1194833" y="510940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803430" y="2215326"/>
            <a:ext cx="7185135" cy="1569660"/>
          </a:xfrm>
          <a:prstGeom prst="rect">
            <a:avLst/>
          </a:prstGeom>
          <a:noFill/>
        </p:spPr>
        <p:txBody>
          <a:bodyPr wrap="square">
            <a:spAutoFit/>
          </a:bodyPr>
          <a:lstStyle/>
          <a:p>
            <a:r>
              <a:rPr lang="es-ES" sz="9600" b="1" spc="95" dirty="0">
                <a:solidFill>
                  <a:schemeClr val="bg1"/>
                </a:solidFill>
                <a:latin typeface="Roboto"/>
                <a:cs typeface="Roboto"/>
              </a:rPr>
              <a:t>Grazie</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646331"/>
          </a:xfrm>
          <a:prstGeom prst="rect">
            <a:avLst/>
          </a:prstGeom>
          <a:noFill/>
        </p:spPr>
        <p:txBody>
          <a:bodyPr wrap="square" rtlCol="0">
            <a:spAutoFit/>
          </a:bodyPr>
          <a:lstStyle/>
          <a:p>
            <a:r>
              <a:rPr lang="en-US" dirty="0" err="1"/>
              <a:t>Obiettivo</a:t>
            </a:r>
            <a:r>
              <a:rPr lang="es-ES" dirty="0"/>
              <a:t> 1: Comprendere le esigenze della clientela online odierna</a:t>
            </a:r>
            <a:endParaRPr lang="en-GB" dirty="0"/>
          </a:p>
        </p:txBody>
      </p:sp>
      <p:sp>
        <p:nvSpPr>
          <p:cNvPr id="12" name="CuadroTexto 11"/>
          <p:cNvSpPr txBox="1"/>
          <p:nvPr/>
        </p:nvSpPr>
        <p:spPr>
          <a:xfrm>
            <a:off x="1615183" y="3624898"/>
            <a:ext cx="4926413" cy="369332"/>
          </a:xfrm>
          <a:prstGeom prst="rect">
            <a:avLst/>
          </a:prstGeom>
          <a:noFill/>
        </p:spPr>
        <p:txBody>
          <a:bodyPr wrap="none" rtlCol="0">
            <a:spAutoFit/>
          </a:bodyPr>
          <a:lstStyle/>
          <a:p>
            <a:r>
              <a:rPr lang="en-US" dirty="0" err="1"/>
              <a:t>Obiettivo</a:t>
            </a:r>
            <a:r>
              <a:rPr lang="en-US" dirty="0"/>
              <a:t> 2</a:t>
            </a:r>
            <a:r>
              <a:rPr lang="es-ES" dirty="0"/>
              <a:t>: Lavorare sulle differenze generazionali</a:t>
            </a:r>
            <a:endParaRPr lang="en-GB" dirty="0"/>
          </a:p>
        </p:txBody>
      </p:sp>
      <p:sp>
        <p:nvSpPr>
          <p:cNvPr id="13" name="CuadroTexto 12"/>
          <p:cNvSpPr txBox="1"/>
          <p:nvPr/>
        </p:nvSpPr>
        <p:spPr>
          <a:xfrm>
            <a:off x="1605565" y="4284374"/>
            <a:ext cx="5330370" cy="369332"/>
          </a:xfrm>
          <a:prstGeom prst="rect">
            <a:avLst/>
          </a:prstGeom>
          <a:noFill/>
        </p:spPr>
        <p:txBody>
          <a:bodyPr wrap="none" rtlCol="0">
            <a:spAutoFit/>
          </a:bodyPr>
          <a:lstStyle/>
          <a:p>
            <a:r>
              <a:rPr lang="en-US" dirty="0" err="1"/>
              <a:t>Obiettivo</a:t>
            </a:r>
            <a:r>
              <a:rPr lang="en-US" dirty="0"/>
              <a:t> 3</a:t>
            </a:r>
            <a:r>
              <a:rPr lang="es-ES" dirty="0"/>
              <a:t>: </a:t>
            </a:r>
            <a:r>
              <a:rPr lang="en-US" dirty="0" err="1"/>
              <a:t>Attrarre</a:t>
            </a:r>
            <a:r>
              <a:rPr lang="en-US" dirty="0"/>
              <a:t> </a:t>
            </a:r>
            <a:r>
              <a:rPr lang="en-US" dirty="0" err="1"/>
              <a:t>nuovi</a:t>
            </a:r>
            <a:r>
              <a:rPr lang="en-US" dirty="0"/>
              <a:t> </a:t>
            </a:r>
            <a:r>
              <a:rPr lang="en-US" dirty="0" err="1"/>
              <a:t>clienti</a:t>
            </a:r>
            <a:r>
              <a:rPr lang="en-US" dirty="0"/>
              <a:t> </a:t>
            </a:r>
            <a:r>
              <a:rPr lang="en-US" dirty="0" err="1"/>
              <a:t>attraverso</a:t>
            </a:r>
            <a:r>
              <a:rPr lang="en-US" dirty="0"/>
              <a:t> il </a:t>
            </a:r>
            <a:r>
              <a:rPr lang="en-US" dirty="0" err="1"/>
              <a:t>digitale</a:t>
            </a:r>
            <a:r>
              <a:rPr lang="en-US" dirty="0"/>
              <a:t>  </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OBIETTIVI E SCOPI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err="1">
                <a:latin typeface="Calibri" panose="020F0502020204030204" pitchFamily="34" charset="0"/>
                <a:ea typeface="Calibri" panose="020F0502020204030204" pitchFamily="34" charset="0"/>
                <a:cs typeface="Times New Roman" panose="02020603050405020304" pitchFamily="18" charset="0"/>
              </a:rPr>
              <a:t>Alla</a:t>
            </a:r>
            <a:r>
              <a:rPr lang="en-GB" sz="2000" dirty="0">
                <a:latin typeface="Calibri" panose="020F0502020204030204" pitchFamily="34" charset="0"/>
                <a:ea typeface="Calibri" panose="020F0502020204030204" pitchFamily="34" charset="0"/>
                <a:cs typeface="Times New Roman" panose="02020603050405020304" pitchFamily="18" charset="0"/>
              </a:rPr>
              <a:t> fine di </a:t>
            </a:r>
            <a:r>
              <a:rPr lang="en-GB" sz="2000" dirty="0" err="1">
                <a:latin typeface="Calibri" panose="020F0502020204030204" pitchFamily="34" charset="0"/>
                <a:ea typeface="Calibri" panose="020F0502020204030204" pitchFamily="34" charset="0"/>
                <a:cs typeface="Times New Roman" panose="02020603050405020304" pitchFamily="18" charset="0"/>
              </a:rPr>
              <a:t>questo</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sarete</a:t>
            </a:r>
            <a:r>
              <a:rPr lang="en-GB" sz="2000" dirty="0">
                <a:latin typeface="Calibri" panose="020F0502020204030204" pitchFamily="34" charset="0"/>
                <a:ea typeface="Calibri" panose="020F0502020204030204" pitchFamily="34" charset="0"/>
                <a:cs typeface="Times New Roman" panose="02020603050405020304" pitchFamily="18" charset="0"/>
              </a:rPr>
              <a:t> in </a:t>
            </a:r>
            <a:r>
              <a:rPr lang="en-GB" sz="2000" dirty="0" err="1">
                <a:latin typeface="Calibri" panose="020F0502020204030204" pitchFamily="34" charset="0"/>
                <a:ea typeface="Calibri" panose="020F0502020204030204" pitchFamily="34" charset="0"/>
                <a:cs typeface="Times New Roman" panose="02020603050405020304" pitchFamily="18" charset="0"/>
              </a:rPr>
              <a:t>grado</a:t>
            </a:r>
            <a:r>
              <a:rPr lang="en-GB" sz="2000" dirty="0">
                <a:latin typeface="Calibri" panose="020F0502020204030204" pitchFamily="34" charset="0"/>
                <a:ea typeface="Calibri" panose="020F0502020204030204" pitchFamily="34" charset="0"/>
                <a:cs typeface="Times New Roman" panose="02020603050405020304" pitchFamily="18" charset="0"/>
              </a:rPr>
              <a:t> di:</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p:cNvSpPr/>
          <p:nvPr/>
        </p:nvSpPr>
        <p:spPr>
          <a:xfrm>
            <a:off x="1208231" y="511307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2"/>
          <p:cNvSpPr txBox="1"/>
          <p:nvPr/>
        </p:nvSpPr>
        <p:spPr>
          <a:xfrm>
            <a:off x="1576810" y="5049250"/>
            <a:ext cx="6245171" cy="369332"/>
          </a:xfrm>
          <a:prstGeom prst="rect">
            <a:avLst/>
          </a:prstGeom>
          <a:noFill/>
        </p:spPr>
        <p:txBody>
          <a:bodyPr wrap="none" rtlCol="0">
            <a:spAutoFit/>
          </a:bodyPr>
          <a:lstStyle/>
          <a:p>
            <a:r>
              <a:rPr lang="en-US" dirty="0"/>
              <a:t>Objective</a:t>
            </a:r>
            <a:r>
              <a:rPr lang="es-ES" dirty="0"/>
              <a:t> 4: </a:t>
            </a:r>
            <a:r>
              <a:rPr lang="en-US" dirty="0" err="1"/>
              <a:t>Semplificare</a:t>
            </a:r>
            <a:r>
              <a:rPr lang="en-US" dirty="0"/>
              <a:t> il </a:t>
            </a:r>
            <a:r>
              <a:rPr lang="en-US" dirty="0" err="1"/>
              <a:t>funzionamento</a:t>
            </a:r>
            <a:r>
              <a:rPr lang="en-US" dirty="0"/>
              <a:t> per </a:t>
            </a:r>
            <a:r>
              <a:rPr lang="en-US" dirty="0" err="1"/>
              <a:t>clienti</a:t>
            </a:r>
            <a:r>
              <a:rPr lang="en-US" dirty="0"/>
              <a:t> non </a:t>
            </a:r>
            <a:r>
              <a:rPr lang="en-US" dirty="0" err="1"/>
              <a:t>digitali</a:t>
            </a:r>
            <a:endParaRPr lang="en-US" dirty="0"/>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424698" y="882506"/>
            <a:ext cx="11342604" cy="124393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dirty="0">
                <a:solidFill>
                  <a:schemeClr val="tx1"/>
                </a:solidFill>
                <a:latin typeface="+mj-lt"/>
                <a:ea typeface="Tahoma" panose="020B0604030504040204" pitchFamily="34" charset="0"/>
                <a:cs typeface="Tahoma" panose="020B0604030504040204" pitchFamily="34" charset="0"/>
              </a:rPr>
              <a:t>UNIT 1: Comprendere le esigenze della clientela online odierna </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24698" y="2126436"/>
            <a:ext cx="10724640"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 </a:t>
            </a:r>
            <a:r>
              <a:rPr lang="it-IT" sz="2200" spc="50" dirty="0">
                <a:latin typeface="+mj-lt"/>
                <a:cs typeface="Tahoma"/>
              </a:rPr>
              <a:t>Cos’è la clientela online</a:t>
            </a:r>
            <a:r>
              <a:rPr lang="en-US" sz="2200" spc="50" dirty="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693319"/>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In quasi </a:t>
            </a:r>
            <a:r>
              <a:rPr lang="en-US" altLang="es-ES" dirty="0" err="1">
                <a:latin typeface="Calibri" panose="020F0502020204030204" pitchFamily="34" charset="0"/>
                <a:cs typeface="Calibri" panose="020F0502020204030204" pitchFamily="34" charset="0"/>
              </a:rPr>
              <a:t>tutte</a:t>
            </a:r>
            <a:r>
              <a:rPr lang="en-US" altLang="es-ES" dirty="0">
                <a:latin typeface="Calibri" panose="020F0502020204030204" pitchFamily="34" charset="0"/>
                <a:cs typeface="Calibri" panose="020F0502020204030204" pitchFamily="34" charset="0"/>
              </a:rPr>
              <a:t> le </a:t>
            </a:r>
            <a:r>
              <a:rPr lang="en-US" altLang="es-ES" dirty="0" err="1">
                <a:latin typeface="Calibri" panose="020F0502020204030204" pitchFamily="34" charset="0"/>
                <a:cs typeface="Calibri" panose="020F0502020204030204" pitchFamily="34" charset="0"/>
              </a:rPr>
              <a:t>aziende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oggi</a:t>
            </a:r>
            <a:r>
              <a:rPr lang="en-US" altLang="es-ES" dirty="0">
                <a:latin typeface="Calibri" panose="020F0502020204030204" pitchFamily="34" charset="0"/>
                <a:cs typeface="Calibri" panose="020F0502020204030204" pitchFamily="34" charset="0"/>
              </a:rPr>
              <a:t> è difficile </a:t>
            </a:r>
            <a:r>
              <a:rPr lang="en-US" altLang="es-ES" dirty="0" err="1">
                <a:latin typeface="Calibri" panose="020F0502020204030204" pitchFamily="34" charset="0"/>
                <a:cs typeface="Calibri" panose="020F0502020204030204" pitchFamily="34" charset="0"/>
              </a:rPr>
              <a:t>trovare</a:t>
            </a:r>
            <a:r>
              <a:rPr lang="en-US" altLang="es-ES" dirty="0">
                <a:latin typeface="Calibri" panose="020F0502020204030204" pitchFamily="34" charset="0"/>
                <a:cs typeface="Calibri" panose="020F0502020204030204" pitchFamily="34" charset="0"/>
              </a:rPr>
              <a:t> un </a:t>
            </a:r>
            <a:r>
              <a:rPr lang="en-US" altLang="es-ES" dirty="0" err="1">
                <a:latin typeface="Calibri" panose="020F0502020204030204" pitchFamily="34" charset="0"/>
                <a:cs typeface="Calibri" panose="020F0502020204030204" pitchFamily="34" charset="0"/>
              </a:rPr>
              <a:t>cliente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che</a:t>
            </a:r>
            <a:r>
              <a:rPr lang="en-US" altLang="es-ES" dirty="0">
                <a:latin typeface="Calibri" panose="020F0502020204030204" pitchFamily="34" charset="0"/>
                <a:cs typeface="Calibri" panose="020F0502020204030204" pitchFamily="34" charset="0"/>
              </a:rPr>
              <a:t> non </a:t>
            </a:r>
            <a:r>
              <a:rPr lang="en-US" altLang="es-ES" dirty="0" err="1">
                <a:latin typeface="Calibri" panose="020F0502020204030204" pitchFamily="34" charset="0"/>
                <a:cs typeface="Calibri" panose="020F0502020204030204" pitchFamily="34" charset="0"/>
              </a:rPr>
              <a:t>sia</a:t>
            </a:r>
            <a:r>
              <a:rPr lang="en-US" altLang="es-ES" dirty="0">
                <a:latin typeface="Calibri" panose="020F0502020204030204" pitchFamily="34" charset="0"/>
                <a:cs typeface="Calibri" panose="020F0502020204030204" pitchFamily="34" charset="0"/>
              </a:rPr>
              <a:t> in </a:t>
            </a:r>
            <a:r>
              <a:rPr lang="en-US" altLang="es-ES" dirty="0" err="1">
                <a:latin typeface="Calibri" panose="020F0502020204030204" pitchFamily="34" charset="0"/>
                <a:cs typeface="Calibri" panose="020F0502020204030204" pitchFamily="34" charset="0"/>
              </a:rPr>
              <a:t>qualche</a:t>
            </a:r>
            <a:r>
              <a:rPr lang="en-US" altLang="es-ES" dirty="0">
                <a:latin typeface="Calibri" panose="020F0502020204030204" pitchFamily="34" charset="0"/>
                <a:cs typeface="Calibri" panose="020F0502020204030204" pitchFamily="34" charset="0"/>
              </a:rPr>
              <a:t> modo </a:t>
            </a:r>
            <a:r>
              <a:rPr lang="en-US" altLang="es-ES" dirty="0" err="1">
                <a:latin typeface="Calibri" panose="020F0502020204030204" pitchFamily="34" charset="0"/>
                <a:cs typeface="Calibri" panose="020F0502020204030204" pitchFamily="34" charset="0"/>
              </a:rPr>
              <a:t>connesso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digitalmente</a:t>
            </a:r>
            <a:r>
              <a:rPr lang="en-US" altLang="es-ES" dirty="0">
                <a:latin typeface="Calibri" panose="020F0502020204030204" pitchFamily="34" charset="0"/>
                <a:cs typeface="Calibri" panose="020F0502020204030204" pitchFamily="34" charset="0"/>
              </a:rPr>
              <a:t> (online). </a:t>
            </a:r>
            <a:r>
              <a:rPr lang="en-US" altLang="es-ES" dirty="0" err="1">
                <a:latin typeface="Calibri" panose="020F0502020204030204" pitchFamily="34" charset="0"/>
                <a:cs typeface="Calibri" panose="020F0502020204030204" pitchFamily="34" charset="0"/>
              </a:rPr>
              <a:t>Esistono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varie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forme</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online:</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Online puro</a:t>
            </a:r>
          </a:p>
          <a:p>
            <a:pPr marL="285750" indent="-285750">
              <a:buFontTx/>
              <a:buChar char="-"/>
              <a:defRPr/>
            </a:pPr>
            <a:r>
              <a:rPr lang="en-US" altLang="es-ES" dirty="0" err="1">
                <a:latin typeface="Calibri" panose="020F0502020204030204" pitchFamily="34" charset="0"/>
                <a:cs typeface="Calibri" panose="020F0502020204030204" pitchFamily="34" charset="0"/>
              </a:rPr>
              <a:t>Prevalentemente</a:t>
            </a:r>
            <a:r>
              <a:rPr lang="en-US" altLang="es-ES" dirty="0">
                <a:latin typeface="Calibri" panose="020F0502020204030204" pitchFamily="34" charset="0"/>
                <a:cs typeface="Calibri" panose="020F0502020204030204" pitchFamily="34" charset="0"/>
              </a:rPr>
              <a:t> online</a:t>
            </a:r>
          </a:p>
          <a:p>
            <a:pPr marL="285750" indent="-285750">
              <a:buFontTx/>
              <a:buChar char="-"/>
              <a:defRPr/>
            </a:pPr>
            <a:r>
              <a:rPr lang="en-US" altLang="es-ES" dirty="0">
                <a:latin typeface="Calibri" panose="020F0502020204030204" pitchFamily="34" charset="0"/>
                <a:cs typeface="Calibri" panose="020F0502020204030204" pitchFamily="34" charset="0"/>
              </a:rPr>
              <a:t>In </a:t>
            </a:r>
            <a:r>
              <a:rPr lang="en-US" altLang="es-ES" dirty="0" err="1">
                <a:latin typeface="Calibri" panose="020F0502020204030204" pitchFamily="34" charset="0"/>
                <a:cs typeface="Calibri" panose="020F0502020204030204" pitchFamily="34" charset="0"/>
              </a:rPr>
              <a:t>parte</a:t>
            </a:r>
            <a:r>
              <a:rPr lang="en-US" altLang="es-ES" dirty="0">
                <a:latin typeface="Calibri" panose="020F0502020204030204" pitchFamily="34" charset="0"/>
                <a:cs typeface="Calibri" panose="020F0502020204030204" pitchFamily="34" charset="0"/>
              </a:rPr>
              <a:t> online</a:t>
            </a:r>
          </a:p>
          <a:p>
            <a:pPr marL="285750" indent="-285750">
              <a:buFontTx/>
              <a:buChar char="-"/>
              <a:defRPr/>
            </a:pPr>
            <a:r>
              <a:rPr lang="en-US" altLang="es-ES" dirty="0" err="1">
                <a:latin typeface="Calibri" panose="020F0502020204030204" pitchFamily="34" charset="0"/>
                <a:cs typeface="Calibri" panose="020F0502020204030204" pitchFamily="34" charset="0"/>
              </a:rPr>
              <a:t>Presenza</a:t>
            </a:r>
            <a:r>
              <a:rPr lang="en-US" altLang="es-ES" dirty="0">
                <a:latin typeface="Calibri" panose="020F0502020204030204" pitchFamily="34" charset="0"/>
                <a:cs typeface="Calibri" panose="020F0502020204030204" pitchFamily="34" charset="0"/>
              </a:rPr>
              <a:t> online/</a:t>
            </a:r>
            <a:r>
              <a:rPr lang="en-US" altLang="es-ES" dirty="0" err="1">
                <a:latin typeface="Calibri" panose="020F0502020204030204" pitchFamily="34" charset="0"/>
                <a:cs typeface="Calibri" panose="020F0502020204030204" pitchFamily="34" charset="0"/>
              </a:rPr>
              <a:t>digitale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estremamente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limitata</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Per cliente online si intende un cliente la cui modalità principale di contatto (marketing, assistenza clienti, ecc.) avviene attraverso un canale online.  I contatti di persona con i fornitori sono limitati, il che è diventato molto più frequente con la pandemia.</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3">
            <a:extLst>
              <a:ext uri="{FF2B5EF4-FFF2-40B4-BE49-F238E27FC236}">
                <a16:creationId xmlns:a16="http://schemas.microsoft.com/office/drawing/2014/main" id="{380051BB-C36A-C200-6C22-4200DC8835C3}"/>
              </a:ext>
            </a:extLst>
          </p:cNvPr>
          <p:cNvSpPr/>
          <p:nvPr/>
        </p:nvSpPr>
        <p:spPr>
          <a:xfrm>
            <a:off x="740280" y="2706079"/>
            <a:ext cx="10805021" cy="3139321"/>
          </a:xfrm>
          <a:prstGeom prst="rect">
            <a:avLst/>
          </a:prstGeom>
        </p:spPr>
        <p:txBody>
          <a:bodyPr wrap="square">
            <a:spAutoFit/>
          </a:bodyPr>
          <a:lstStyle/>
          <a:p>
            <a:pPr>
              <a:defRPr/>
            </a:pPr>
            <a:r>
              <a:rPr lang="en-GB" altLang="es-ES" dirty="0">
                <a:latin typeface="Calibri" panose="020F0502020204030204" pitchFamily="34" charset="0"/>
                <a:cs typeface="Calibri" panose="020F0502020204030204" pitchFamily="34" charset="0"/>
              </a:rPr>
              <a:t>I </a:t>
            </a:r>
            <a:r>
              <a:rPr lang="en-GB" altLang="es-ES" dirty="0" err="1">
                <a:latin typeface="Calibri" panose="020F0502020204030204" pitchFamily="34" charset="0"/>
                <a:cs typeface="Calibri" panose="020F0502020204030204" pitchFamily="34" charset="0"/>
              </a:rPr>
              <a:t>bisogni</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della</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clientela</a:t>
            </a:r>
            <a:r>
              <a:rPr lang="en-GB" altLang="es-ES" dirty="0">
                <a:latin typeface="Calibri" panose="020F0502020204030204" pitchFamily="34" charset="0"/>
                <a:cs typeface="Calibri" panose="020F0502020204030204" pitchFamily="34" charset="0"/>
              </a:rPr>
              <a:t> online </a:t>
            </a:r>
            <a:r>
              <a:rPr lang="en-GB" altLang="es-ES" dirty="0" err="1">
                <a:latin typeface="Calibri" panose="020F0502020204030204" pitchFamily="34" charset="0"/>
                <a:cs typeface="Calibri" panose="020F0502020204030204" pitchFamily="34" charset="0"/>
              </a:rPr>
              <a:t>comprendono</a:t>
            </a:r>
            <a:r>
              <a:rPr lang="en-GB" altLang="es-ES" dirty="0">
                <a:latin typeface="Calibri" panose="020F0502020204030204" pitchFamily="34" charset="0"/>
                <a:cs typeface="Calibri" panose="020F0502020204030204" pitchFamily="34" charset="0"/>
              </a:rPr>
              <a:t>:</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err="1">
                <a:latin typeface="Calibri" panose="020F0502020204030204" pitchFamily="34" charset="0"/>
                <a:cs typeface="Calibri" panose="020F0502020204030204" pitchFamily="34" charset="0"/>
              </a:rPr>
              <a:t>Facilità</a:t>
            </a:r>
            <a:r>
              <a:rPr lang="en-GB" altLang="es-ES" dirty="0">
                <a:latin typeface="Calibri" panose="020F0502020204030204" pitchFamily="34" charset="0"/>
                <a:cs typeface="Calibri" panose="020F0502020204030204" pitchFamily="34" charset="0"/>
              </a:rPr>
              <a:t> e </a:t>
            </a:r>
            <a:r>
              <a:rPr lang="en-GB" altLang="es-ES" dirty="0" err="1">
                <a:latin typeface="Calibri" panose="020F0502020204030204" pitchFamily="34" charset="0"/>
                <a:cs typeface="Calibri" panose="020F0502020204030204" pitchFamily="34" charset="0"/>
              </a:rPr>
              <a:t>convenienza</a:t>
            </a:r>
            <a:r>
              <a:rPr lang="en-GB" altLang="es-ES" dirty="0">
                <a:latin typeface="Calibri" panose="020F0502020204030204" pitchFamily="34" charset="0"/>
                <a:cs typeface="Calibri" panose="020F0502020204030204" pitchFamily="34" charset="0"/>
              </a:rPr>
              <a:t> </a:t>
            </a:r>
          </a:p>
          <a:p>
            <a:pPr marL="285750" indent="-285750">
              <a:buFontTx/>
              <a:buChar char="-"/>
              <a:defRPr/>
            </a:pPr>
            <a:r>
              <a:rPr lang="en-GB" altLang="es-ES" dirty="0" err="1">
                <a:latin typeface="Calibri" panose="020F0502020204030204" pitchFamily="34" charset="0"/>
                <a:cs typeface="Calibri" panose="020F0502020204030204" pitchFamily="34" charset="0"/>
              </a:rPr>
              <a:t>Interfaccia</a:t>
            </a:r>
            <a:r>
              <a:rPr lang="en-GB" altLang="es-ES" dirty="0">
                <a:latin typeface="Calibri" panose="020F0502020204030204" pitchFamily="34" charset="0"/>
                <a:cs typeface="Calibri" panose="020F0502020204030204" pitchFamily="34" charset="0"/>
              </a:rPr>
              <a:t> con il </a:t>
            </a:r>
            <a:r>
              <a:rPr lang="en-GB" altLang="es-ES" dirty="0" err="1">
                <a:latin typeface="Calibri" panose="020F0502020204030204" pitchFamily="34" charset="0"/>
                <a:cs typeface="Calibri" panose="020F0502020204030204" pitchFamily="34" charset="0"/>
              </a:rPr>
              <a:t>cliente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chiara</a:t>
            </a:r>
            <a:r>
              <a:rPr lang="en-GB" altLang="es-ES" dirty="0">
                <a:latin typeface="Calibri" panose="020F0502020204030204" pitchFamily="34" charset="0"/>
                <a:cs typeface="Calibri" panose="020F0502020204030204" pitchFamily="34" charset="0"/>
              </a:rPr>
              <a:t> (intuitive) </a:t>
            </a:r>
          </a:p>
          <a:p>
            <a:pPr marL="285750" indent="-285750">
              <a:buFontTx/>
              <a:buChar char="-"/>
              <a:defRPr/>
            </a:pPr>
            <a:r>
              <a:rPr lang="en-GB" altLang="es-ES" dirty="0" err="1">
                <a:latin typeface="Calibri" panose="020F0502020204030204" pitchFamily="34" charset="0"/>
                <a:cs typeface="Calibri" panose="020F0502020204030204" pitchFamily="34" charset="0"/>
              </a:rPr>
              <a:t>Informazione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chiara</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comrpendendo</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prezzi</a:t>
            </a:r>
            <a:r>
              <a:rPr lang="en-GB" altLang="es-ES" dirty="0">
                <a:latin typeface="Calibri" panose="020F0502020204030204" pitchFamily="34" charset="0"/>
                <a:cs typeface="Calibri" panose="020F0502020204030204" pitchFamily="34" charset="0"/>
              </a:rPr>
              <a:t> e </a:t>
            </a:r>
            <a:r>
              <a:rPr lang="en-GB" altLang="es-ES" dirty="0" err="1">
                <a:latin typeface="Calibri" panose="020F0502020204030204" pitchFamily="34" charset="0"/>
                <a:cs typeface="Calibri" panose="020F0502020204030204" pitchFamily="34" charset="0"/>
              </a:rPr>
              <a:t>spedizioni</a:t>
            </a:r>
            <a:r>
              <a:rPr lang="en-GB" altLang="es-ES" dirty="0">
                <a:latin typeface="Calibri" panose="020F0502020204030204" pitchFamily="34" charset="0"/>
                <a:cs typeface="Calibri" panose="020F0502020204030204" pitchFamily="34" charset="0"/>
              </a:rPr>
              <a:t>) </a:t>
            </a:r>
          </a:p>
          <a:p>
            <a:pPr marL="285750" indent="-285750">
              <a:buFontTx/>
              <a:buChar char="-"/>
              <a:defRPr/>
            </a:pPr>
            <a:r>
              <a:rPr lang="en-GB" altLang="es-ES" dirty="0" err="1">
                <a:latin typeface="Calibri" panose="020F0502020204030204" pitchFamily="34" charset="0"/>
                <a:cs typeface="Calibri" panose="020F0502020204030204" pitchFamily="34" charset="0"/>
              </a:rPr>
              <a:t>Servizio</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clienti</a:t>
            </a:r>
            <a:r>
              <a:rPr lang="en-GB" altLang="es-ES" dirty="0">
                <a:latin typeface="Calibri" panose="020F0502020204030204" pitchFamily="34" charset="0"/>
                <a:cs typeface="Calibri" panose="020F0502020204030204" pitchFamily="34" charset="0"/>
              </a:rPr>
              <a:t> a </a:t>
            </a:r>
            <a:r>
              <a:rPr lang="en-GB" altLang="es-ES" dirty="0" err="1">
                <a:latin typeface="Calibri" panose="020F0502020204030204" pitchFamily="34" charset="0"/>
                <a:cs typeface="Calibri" panose="020F0502020204030204" pitchFamily="34" charset="0"/>
              </a:rPr>
              <a:t>risposta</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rapida</a:t>
            </a:r>
            <a:r>
              <a:rPr lang="en-GB" altLang="es-ES" dirty="0">
                <a:latin typeface="Calibri" panose="020F0502020204030204" pitchFamily="34" charset="0"/>
                <a:cs typeface="Calibri" panose="020F0502020204030204" pitchFamily="34" charset="0"/>
              </a:rPr>
              <a:t> </a:t>
            </a:r>
          </a:p>
          <a:p>
            <a:pPr marL="285750" indent="-285750">
              <a:buFontTx/>
              <a:buChar char="-"/>
              <a:defRPr/>
            </a:pPr>
            <a:r>
              <a:rPr lang="en-GB" altLang="es-ES" dirty="0" err="1">
                <a:latin typeface="Calibri" panose="020F0502020204030204" pitchFamily="34" charset="0"/>
                <a:cs typeface="Calibri" panose="020F0502020204030204" pitchFamily="34" charset="0"/>
              </a:rPr>
              <a:t>Ordini</a:t>
            </a:r>
            <a:r>
              <a:rPr lang="en-GB" altLang="es-ES" dirty="0">
                <a:latin typeface="Calibri" panose="020F0502020204030204" pitchFamily="34" charset="0"/>
                <a:cs typeface="Calibri" panose="020F0502020204030204" pitchFamily="34" charset="0"/>
              </a:rPr>
              <a:t> in </a:t>
            </a:r>
            <a:r>
              <a:rPr lang="en-GB" altLang="es-ES" dirty="0" err="1">
                <a:latin typeface="Calibri" panose="020F0502020204030204" pitchFamily="34" charset="0"/>
                <a:cs typeface="Calibri" panose="020F0502020204030204" pitchFamily="34" charset="0"/>
              </a:rPr>
              <a:t>qualsiasi</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momento</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luogo</a:t>
            </a:r>
            <a:r>
              <a:rPr lang="en-GB" altLang="es-ES" dirty="0">
                <a:latin typeface="Calibri" panose="020F0502020204030204" pitchFamily="34" charset="0"/>
                <a:cs typeface="Calibri" panose="020F0502020204030204" pitchFamily="34" charset="0"/>
              </a:rPr>
              <a:t> e per mezzo di </a:t>
            </a:r>
            <a:r>
              <a:rPr lang="en-GB" altLang="es-ES" dirty="0" err="1">
                <a:latin typeface="Calibri" panose="020F0502020204030204" pitchFamily="34" charset="0"/>
                <a:cs typeface="Calibri" panose="020F0502020204030204" pitchFamily="34" charset="0"/>
              </a:rPr>
              <a:t>qualsiasi</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dispositivo</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err="1">
                <a:latin typeface="Calibri" panose="020F0502020204030204" pitchFamily="34" charset="0"/>
                <a:cs typeface="Calibri" panose="020F0502020204030204" pitchFamily="34" charset="0"/>
              </a:rPr>
              <a:t>Livello</a:t>
            </a:r>
            <a:r>
              <a:rPr lang="en-GB" altLang="es-ES" dirty="0">
                <a:latin typeface="Calibri" panose="020F0502020204030204" pitchFamily="34" charset="0"/>
                <a:cs typeface="Calibri" panose="020F0502020204030204" pitchFamily="34" charset="0"/>
              </a:rPr>
              <a:t> di </a:t>
            </a:r>
            <a:r>
              <a:rPr lang="en-GB" altLang="es-ES" dirty="0" err="1">
                <a:latin typeface="Calibri" panose="020F0502020204030204" pitchFamily="34" charset="0"/>
                <a:cs typeface="Calibri" panose="020F0502020204030204" pitchFamily="34" charset="0"/>
              </a:rPr>
              <a:t>personalizzazione</a:t>
            </a:r>
            <a:r>
              <a:rPr lang="en-GB" altLang="es-ES" dirty="0">
                <a:latin typeface="Calibri" panose="020F0502020204030204" pitchFamily="34" charset="0"/>
                <a:cs typeface="Calibri" panose="020F0502020204030204" pitchFamily="34" charset="0"/>
              </a:rPr>
              <a:t> </a:t>
            </a: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76514" y="5199069"/>
            <a:ext cx="10269068" cy="646331"/>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https://www.elasticpath.com/blog/Top-10-Things-Customers-Expect-from-Your-Online-Store</a:t>
            </a:r>
          </a:p>
          <a:p>
            <a:pPr algn="r">
              <a:defRPr/>
            </a:pPr>
            <a:r>
              <a:rPr lang="en-GB" altLang="es-ES" dirty="0">
                <a:latin typeface="Calibri" panose="020F0502020204030204" pitchFamily="34" charset="0"/>
                <a:cs typeface="Calibri" panose="020F0502020204030204" pitchFamily="34" charset="0"/>
                <a:hlinkClick r:id="rId2"/>
              </a:rPr>
              <a:t>https://www.statista.com/chart/7957/whats-important-to-the-online-shopper/</a:t>
            </a:r>
            <a:r>
              <a:rPr lang="en-GB" altLang="es-ES" dirty="0">
                <a:latin typeface="Calibri" panose="020F0502020204030204" pitchFamily="34" charset="0"/>
                <a:cs typeface="Calibri" panose="020F0502020204030204" pitchFamily="34" charset="0"/>
              </a:rPr>
              <a:t> </a:t>
            </a:r>
          </a:p>
        </p:txBody>
      </p:sp>
      <p:sp>
        <p:nvSpPr>
          <p:cNvPr id="8" name="object 3">
            <a:extLst>
              <a:ext uri="{FF2B5EF4-FFF2-40B4-BE49-F238E27FC236}">
                <a16:creationId xmlns:a16="http://schemas.microsoft.com/office/drawing/2014/main" id="{FBCC9E6C-DB19-4936-87CE-3544CB66C3D3}"/>
              </a:ext>
            </a:extLst>
          </p:cNvPr>
          <p:cNvSpPr txBox="1"/>
          <p:nvPr/>
        </p:nvSpPr>
        <p:spPr>
          <a:xfrm>
            <a:off x="620942" y="2229600"/>
            <a:ext cx="10724640"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 </a:t>
            </a:r>
            <a:r>
              <a:rPr lang="it-IT" sz="2200" spc="50" dirty="0">
                <a:latin typeface="+mj-lt"/>
                <a:cs typeface="Tahoma"/>
              </a:rPr>
              <a:t>Quali sono i clienti digitali</a:t>
            </a:r>
            <a:r>
              <a:rPr lang="en-US" sz="2200" spc="50" dirty="0">
                <a:latin typeface="+mj-lt"/>
                <a:cs typeface="Tahoma"/>
              </a:rPr>
              <a:t>?</a:t>
            </a:r>
            <a:endParaRPr sz="2200" dirty="0">
              <a:latin typeface="+mj-lt"/>
              <a:cs typeface="Tahoma"/>
            </a:endParaRPr>
          </a:p>
        </p:txBody>
      </p:sp>
      <p:sp>
        <p:nvSpPr>
          <p:cNvPr id="9" name="object 2">
            <a:extLst>
              <a:ext uri="{FF2B5EF4-FFF2-40B4-BE49-F238E27FC236}">
                <a16:creationId xmlns:a16="http://schemas.microsoft.com/office/drawing/2014/main" id="{9009D647-CDBA-44A4-AD0D-724C76B3213D}"/>
              </a:ext>
            </a:extLst>
          </p:cNvPr>
          <p:cNvSpPr txBox="1">
            <a:spLocks/>
          </p:cNvSpPr>
          <p:nvPr/>
        </p:nvSpPr>
        <p:spPr>
          <a:xfrm>
            <a:off x="620942" y="882317"/>
            <a:ext cx="11663526" cy="13670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Comprendere le esigenze della clientela online odierna  </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1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err="1">
                <a:solidFill>
                  <a:schemeClr val="tx1"/>
                </a:solidFill>
                <a:latin typeface="+mj-lt"/>
                <a:ea typeface="Tahoma" panose="020B0604030504040204" pitchFamily="34" charset="0"/>
                <a:cs typeface="Tahoma" panose="020B0604030504040204" pitchFamily="34" charset="0"/>
              </a:rPr>
              <a:t>Lavorare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sulle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differenze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generazionali</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39201" y="1886791"/>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2.1: </a:t>
            </a:r>
            <a:r>
              <a:rPr lang="en-US" sz="2200" spc="50" dirty="0" err="1">
                <a:latin typeface="+mj-lt"/>
                <a:cs typeface="Tahoma"/>
              </a:rPr>
              <a:t>Differenze</a:t>
            </a:r>
            <a:r>
              <a:rPr lang="en-US" sz="2200" spc="50" dirty="0">
                <a:latin typeface="+mj-lt"/>
                <a:cs typeface="Tahoma"/>
              </a:rPr>
              <a:t> </a:t>
            </a:r>
            <a:r>
              <a:rPr lang="en-US" sz="2200" spc="50" dirty="0" err="1">
                <a:latin typeface="+mj-lt"/>
                <a:cs typeface="Tahoma"/>
              </a:rPr>
              <a:t>generazionali</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970318"/>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Nel </a:t>
            </a:r>
            <a:r>
              <a:rPr lang="en-US" altLang="es-ES" dirty="0" err="1">
                <a:latin typeface="Calibri" panose="020F0502020204030204" pitchFamily="34" charset="0"/>
                <a:cs typeface="Calibri" panose="020F0502020204030204" pitchFamily="34" charset="0"/>
              </a:rPr>
              <a:t>mercato</a:t>
            </a:r>
            <a:r>
              <a:rPr lang="en-US" altLang="es-ES" dirty="0">
                <a:latin typeface="Calibri" panose="020F0502020204030204" pitchFamily="34" charset="0"/>
                <a:cs typeface="Calibri" panose="020F0502020204030204" pitchFamily="34" charset="0"/>
              </a:rPr>
              <a:t> Odierno ci </a:t>
            </a: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probabilmente</a:t>
            </a:r>
            <a:r>
              <a:rPr lang="en-US" altLang="es-ES" dirty="0">
                <a:latin typeface="Calibri" panose="020F0502020204030204" pitchFamily="34" charset="0"/>
                <a:cs typeface="Calibri" panose="020F0502020204030204" pitchFamily="34" charset="0"/>
              </a:rPr>
              <a:t> sei </a:t>
            </a:r>
            <a:r>
              <a:rPr lang="en-US" altLang="es-ES" dirty="0" err="1">
                <a:latin typeface="Calibri" panose="020F0502020204030204" pitchFamily="34" charset="0"/>
                <a:cs typeface="Calibri" panose="020F0502020204030204" pitchFamily="34" charset="0"/>
              </a:rPr>
              <a:t>generazioni</a:t>
            </a:r>
            <a:r>
              <a:rPr lang="en-US" altLang="es-ES" dirty="0">
                <a:latin typeface="Calibri" panose="020F0502020204030204" pitchFamily="34" charset="0"/>
                <a:cs typeface="Calibri" panose="020F0502020204030204" pitchFamily="34" charset="0"/>
              </a:rPr>
              <a:t> di client online (le date di </a:t>
            </a:r>
            <a:r>
              <a:rPr lang="en-US" altLang="es-ES" dirty="0" err="1">
                <a:latin typeface="Calibri" panose="020F0502020204030204" pitchFamily="34" charset="0"/>
                <a:cs typeface="Calibri" panose="020F0502020204030204" pitchFamily="34" charset="0"/>
              </a:rPr>
              <a:t>nasciata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variano</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Baby Boomers </a:t>
            </a:r>
            <a:r>
              <a:rPr lang="en-US" altLang="es-ES" dirty="0">
                <a:latin typeface="Calibri" panose="020F0502020204030204" pitchFamily="34" charset="0"/>
                <a:cs typeface="Calibri" panose="020F0502020204030204" pitchFamily="34" charset="0"/>
                <a:sym typeface="Wingdings" panose="05000000000000000000" pitchFamily="2" charset="2"/>
              </a:rPr>
              <a:t> dal 19</a:t>
            </a:r>
            <a:r>
              <a:rPr lang="en-US" altLang="es-ES" dirty="0">
                <a:latin typeface="Calibri" panose="020F0502020204030204" pitchFamily="34" charset="0"/>
                <a:cs typeface="Calibri" panose="020F0502020204030204" pitchFamily="34" charset="0"/>
              </a:rPr>
              <a:t>46 al 1964</a:t>
            </a:r>
          </a:p>
          <a:p>
            <a:pPr>
              <a:defRPr/>
            </a:pPr>
            <a:r>
              <a:rPr lang="en-US" altLang="es-ES" dirty="0" err="1">
                <a:latin typeface="Calibri" panose="020F0502020204030204" pitchFamily="34" charset="0"/>
                <a:cs typeface="Calibri" panose="020F0502020204030204" pitchFamily="34" charset="0"/>
              </a:rPr>
              <a:t>Generazione</a:t>
            </a:r>
            <a:r>
              <a:rPr lang="en-US" altLang="es-ES" dirty="0">
                <a:latin typeface="Calibri" panose="020F0502020204030204" pitchFamily="34" charset="0"/>
                <a:cs typeface="Calibri" panose="020F0502020204030204" pitchFamily="34" charset="0"/>
              </a:rPr>
              <a:t> X (Lost Generation) </a:t>
            </a:r>
            <a:r>
              <a:rPr lang="en-US" altLang="es-ES" dirty="0">
                <a:latin typeface="Calibri" panose="020F0502020204030204" pitchFamily="34" charset="0"/>
                <a:cs typeface="Calibri" panose="020F0502020204030204" pitchFamily="34" charset="0"/>
                <a:sym typeface="Wingdings" panose="05000000000000000000" pitchFamily="2" charset="2"/>
              </a:rPr>
              <a:t></a:t>
            </a:r>
            <a:r>
              <a:rPr lang="en-US" altLang="es-ES" dirty="0">
                <a:latin typeface="Calibri" panose="020F0502020204030204" pitchFamily="34" charset="0"/>
                <a:cs typeface="Calibri" panose="020F0502020204030204" pitchFamily="34" charset="0"/>
              </a:rPr>
              <a:t> dal 1965 al 1980 </a:t>
            </a:r>
            <a:r>
              <a:rPr lang="en-US" altLang="es-ES" dirty="0">
                <a:latin typeface="Calibri" panose="020F0502020204030204" pitchFamily="34" charset="0"/>
                <a:cs typeface="Calibri" panose="020F0502020204030204" pitchFamily="34" charset="0"/>
                <a:sym typeface="Wingdings" panose="05000000000000000000" pitchFamily="2" charset="2"/>
              </a:rPr>
              <a:t> </a:t>
            </a:r>
            <a:r>
              <a:rPr lang="en-US" altLang="es-ES" dirty="0" err="1">
                <a:latin typeface="Calibri" panose="020F0502020204030204" pitchFamily="34" charset="0"/>
                <a:cs typeface="Calibri" panose="020F0502020204030204" pitchFamily="34" charset="0"/>
                <a:sym typeface="Wingdings" panose="05000000000000000000" pitchFamily="2" charset="2"/>
              </a:rPr>
              <a:t>Immigrati</a:t>
            </a:r>
            <a:r>
              <a:rPr lang="en-US" altLang="es-ES" dirty="0">
                <a:latin typeface="Calibri" panose="020F0502020204030204" pitchFamily="34" charset="0"/>
                <a:cs typeface="Calibri" panose="020F0502020204030204" pitchFamily="34" charset="0"/>
                <a:sym typeface="Wingdings" panose="05000000000000000000" pitchFamily="2" charset="2"/>
              </a:rPr>
              <a:t> </a:t>
            </a:r>
            <a:r>
              <a:rPr lang="en-US" altLang="es-ES" dirty="0" err="1">
                <a:latin typeface="Calibri" panose="020F0502020204030204" pitchFamily="34" charset="0"/>
                <a:cs typeface="Calibri" panose="020F0502020204030204" pitchFamily="34" charset="0"/>
                <a:sym typeface="Wingdings" panose="05000000000000000000" pitchFamily="2" charset="2"/>
              </a:rPr>
              <a:t>Digitali</a:t>
            </a:r>
            <a:endParaRPr lang="en-US" altLang="es-ES" dirty="0">
              <a:latin typeface="Calibri" panose="020F0502020204030204" pitchFamily="34" charset="0"/>
              <a:cs typeface="Calibri" panose="020F0502020204030204" pitchFamily="34" charset="0"/>
            </a:endParaRPr>
          </a:p>
          <a:p>
            <a:pPr>
              <a:defRPr/>
            </a:pPr>
            <a:r>
              <a:rPr lang="en-US" altLang="es-ES" dirty="0" err="1">
                <a:latin typeface="Calibri" panose="020F0502020204030204" pitchFamily="34" charset="0"/>
                <a:cs typeface="Calibri" panose="020F0502020204030204" pitchFamily="34" charset="0"/>
              </a:rPr>
              <a:t>Generazione</a:t>
            </a:r>
            <a:r>
              <a:rPr lang="en-US" altLang="es-ES" dirty="0">
                <a:latin typeface="Calibri" panose="020F0502020204030204" pitchFamily="34" charset="0"/>
                <a:cs typeface="Calibri" panose="020F0502020204030204" pitchFamily="34" charset="0"/>
              </a:rPr>
              <a:t> Y (Millennials) </a:t>
            </a:r>
            <a:r>
              <a:rPr lang="en-US" altLang="es-ES" dirty="0">
                <a:latin typeface="Calibri" panose="020F0502020204030204" pitchFamily="34" charset="0"/>
                <a:cs typeface="Calibri" panose="020F0502020204030204" pitchFamily="34" charset="0"/>
                <a:sym typeface="Wingdings" panose="05000000000000000000" pitchFamily="2" charset="2"/>
              </a:rPr>
              <a:t> dal 1981 al 1995  </a:t>
            </a:r>
            <a:r>
              <a:rPr lang="en-US" altLang="es-ES" dirty="0" err="1">
                <a:latin typeface="Calibri" panose="020F0502020204030204" pitchFamily="34" charset="0"/>
                <a:cs typeface="Calibri" panose="020F0502020204030204" pitchFamily="34" charset="0"/>
                <a:sym typeface="Wingdings" panose="05000000000000000000" pitchFamily="2" charset="2"/>
              </a:rPr>
              <a:t>Pionieri</a:t>
            </a:r>
            <a:r>
              <a:rPr lang="en-US" altLang="es-ES" dirty="0">
                <a:latin typeface="Calibri" panose="020F0502020204030204" pitchFamily="34" charset="0"/>
                <a:cs typeface="Calibri" panose="020F0502020204030204" pitchFamily="34" charset="0"/>
                <a:sym typeface="Wingdings" panose="05000000000000000000" pitchFamily="2" charset="2"/>
              </a:rPr>
              <a:t> </a:t>
            </a:r>
            <a:r>
              <a:rPr lang="en-US" altLang="es-ES" dirty="0" err="1">
                <a:latin typeface="Calibri" panose="020F0502020204030204" pitchFamily="34" charset="0"/>
                <a:cs typeface="Calibri" panose="020F0502020204030204" pitchFamily="34" charset="0"/>
                <a:sym typeface="Wingdings" panose="05000000000000000000" pitchFamily="2" charset="2"/>
              </a:rPr>
              <a:t>digitali</a:t>
            </a:r>
            <a:endParaRPr lang="en-US" altLang="es-ES" dirty="0">
              <a:latin typeface="Calibri" panose="020F0502020204030204" pitchFamily="34" charset="0"/>
              <a:cs typeface="Calibri" panose="020F0502020204030204" pitchFamily="34" charset="0"/>
              <a:sym typeface="Wingdings" panose="05000000000000000000" pitchFamily="2" charset="2"/>
            </a:endParaRPr>
          </a:p>
          <a:p>
            <a:pPr>
              <a:defRPr/>
            </a:pPr>
            <a:r>
              <a:rPr lang="en-US" altLang="es-ES" dirty="0" err="1">
                <a:latin typeface="Calibri" panose="020F0502020204030204" pitchFamily="34" charset="0"/>
                <a:cs typeface="Calibri" panose="020F0502020204030204" pitchFamily="34" charset="0"/>
              </a:rPr>
              <a:t>Generazione</a:t>
            </a:r>
            <a:r>
              <a:rPr lang="en-US" altLang="es-ES" dirty="0">
                <a:latin typeface="Calibri" panose="020F0502020204030204" pitchFamily="34" charset="0"/>
                <a:cs typeface="Calibri" panose="020F0502020204030204" pitchFamily="34" charset="0"/>
              </a:rPr>
              <a:t> Z </a:t>
            </a:r>
            <a:r>
              <a:rPr lang="en-US" altLang="es-ES" dirty="0">
                <a:latin typeface="Calibri" panose="020F0502020204030204" pitchFamily="34" charset="0"/>
                <a:cs typeface="Calibri" panose="020F0502020204030204" pitchFamily="34" charset="0"/>
                <a:sym typeface="Wingdings" panose="05000000000000000000" pitchFamily="2" charset="2"/>
              </a:rPr>
              <a:t>  dal 1997 al 2012  </a:t>
            </a:r>
            <a:r>
              <a:rPr lang="en-US" altLang="es-ES" dirty="0" err="1">
                <a:latin typeface="Calibri" panose="020F0502020204030204" pitchFamily="34" charset="0"/>
                <a:cs typeface="Calibri" panose="020F0502020204030204" pitchFamily="34" charset="0"/>
                <a:sym typeface="Wingdings" panose="05000000000000000000" pitchFamily="2" charset="2"/>
              </a:rPr>
              <a:t>Nativi</a:t>
            </a:r>
            <a:r>
              <a:rPr lang="en-US" altLang="es-ES" dirty="0">
                <a:latin typeface="Calibri" panose="020F0502020204030204" pitchFamily="34" charset="0"/>
                <a:cs typeface="Calibri" panose="020F0502020204030204" pitchFamily="34" charset="0"/>
                <a:sym typeface="Wingdings" panose="05000000000000000000" pitchFamily="2" charset="2"/>
              </a:rPr>
              <a:t> </a:t>
            </a:r>
            <a:r>
              <a:rPr lang="en-US" altLang="es-ES" dirty="0" err="1">
                <a:latin typeface="Calibri" panose="020F0502020204030204" pitchFamily="34" charset="0"/>
                <a:cs typeface="Calibri" panose="020F0502020204030204" pitchFamily="34" charset="0"/>
                <a:sym typeface="Wingdings" panose="05000000000000000000" pitchFamily="2" charset="2"/>
              </a:rPr>
              <a:t>digitali</a:t>
            </a:r>
            <a:r>
              <a:rPr lang="en-US" altLang="es-ES" dirty="0">
                <a:latin typeface="Calibri" panose="020F0502020204030204" pitchFamily="34" charset="0"/>
                <a:cs typeface="Calibri" panose="020F0502020204030204" pitchFamily="34" charset="0"/>
                <a:sym typeface="Wingdings" panose="05000000000000000000" pitchFamily="2" charset="2"/>
              </a:rPr>
              <a:t>, da sempre </a:t>
            </a:r>
            <a:r>
              <a:rPr lang="en-US" altLang="es-ES" dirty="0" err="1">
                <a:latin typeface="Calibri" panose="020F0502020204030204" pitchFamily="34" charset="0"/>
                <a:cs typeface="Calibri" panose="020F0502020204030204" pitchFamily="34" charset="0"/>
                <a:sym typeface="Wingdings" panose="05000000000000000000" pitchFamily="2" charset="2"/>
              </a:rPr>
              <a:t>conoscono</a:t>
            </a:r>
            <a:r>
              <a:rPr lang="en-US" altLang="es-ES" dirty="0">
                <a:latin typeface="Calibri" panose="020F0502020204030204" pitchFamily="34" charset="0"/>
                <a:cs typeface="Calibri" panose="020F0502020204030204" pitchFamily="34" charset="0"/>
                <a:sym typeface="Wingdings" panose="05000000000000000000" pitchFamily="2" charset="2"/>
              </a:rPr>
              <a:t> Internet</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Ogni generazione tende a cercare cose diverse nelle proprie interazioni online.  Ci concentreremo sui Millennial (Generazione Y) e sulla Generazione Z, dato il loro potere d'acquisto e il fatto che sono disponibili numerose informazioni su di loro e che costituiscono la maggioranza dei clienti puri/prevalentemente online identificati in precedenza (insieme valgono quasi 3.000 miliardi di dollari).</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04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err="1">
                <a:solidFill>
                  <a:schemeClr val="tx1"/>
                </a:solidFill>
                <a:latin typeface="+mj-lt"/>
                <a:ea typeface="Tahoma" panose="020B0604030504040204" pitchFamily="34" charset="0"/>
                <a:cs typeface="Tahoma" panose="020B0604030504040204" pitchFamily="34" charset="0"/>
              </a:rPr>
              <a:t>Lavorare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sulle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differenze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generazionali</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s-ES" sz="2200" spc="50" dirty="0">
                <a:latin typeface="+mj-lt"/>
                <a:cs typeface="Tahoma"/>
              </a:rPr>
              <a:t>SEZIONE 2.2: </a:t>
            </a:r>
            <a:r>
              <a:rPr lang="en-US" altLang="es-ES" sz="2400" dirty="0" err="1">
                <a:latin typeface="+mj-lt"/>
                <a:cs typeface="Calibri" panose="020F0502020204030204" pitchFamily="34" charset="0"/>
              </a:rPr>
              <a:t>Generazione</a:t>
            </a:r>
            <a:r>
              <a:rPr lang="en-US" altLang="es-ES" sz="2400" dirty="0">
                <a:latin typeface="+mj-lt"/>
                <a:cs typeface="Calibri" panose="020F0502020204030204" pitchFamily="34" charset="0"/>
              </a:rPr>
              <a:t> Y (Millennials) </a:t>
            </a:r>
            <a:r>
              <a:rPr lang="en-US" altLang="es-ES" sz="2400" dirty="0">
                <a:latin typeface="+mj-lt"/>
                <a:cs typeface="Calibri" panose="020F0502020204030204" pitchFamily="34" charset="0"/>
                <a:sym typeface="Wingdings" panose="05000000000000000000" pitchFamily="2" charset="2"/>
              </a:rPr>
              <a:t></a:t>
            </a:r>
            <a:r>
              <a:rPr lang="en-US" altLang="es-ES" sz="2400" dirty="0">
                <a:latin typeface="+mj-lt"/>
                <a:cs typeface="Calibri" panose="020F0502020204030204" pitchFamily="34" charset="0"/>
              </a:rPr>
              <a:t> 1981 – 1995</a:t>
            </a: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693319"/>
          </a:xfrm>
          <a:prstGeom prst="rect">
            <a:avLst/>
          </a:prstGeom>
        </p:spPr>
        <p:txBody>
          <a:bodyPr wrap="square">
            <a:spAutoFit/>
          </a:bodyPr>
          <a:lstStyle/>
          <a:p>
            <a:pPr>
              <a:defRPr/>
            </a:pPr>
            <a:r>
              <a:rPr lang="en-US" altLang="es-ES" dirty="0" err="1">
                <a:latin typeface="Calibri" panose="020F0502020204030204" pitchFamily="34" charset="0"/>
                <a:cs typeface="Calibri" panose="020F0502020204030204" pitchFamily="34" charset="0"/>
              </a:rPr>
              <a:t>Alcune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delle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caratteristiche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uniche</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questa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generazione</a:t>
            </a:r>
            <a:r>
              <a:rPr lang="en-US" altLang="es-ES" dirty="0">
                <a:latin typeface="Calibri" panose="020F0502020204030204" pitchFamily="34" charset="0"/>
                <a:cs typeface="Calibri" panose="020F0502020204030204" pitchFamily="34" charset="0"/>
              </a:rPr>
              <a:t>, in </a:t>
            </a:r>
            <a:r>
              <a:rPr lang="en-US" altLang="es-ES" dirty="0" err="1">
                <a:latin typeface="Calibri" panose="020F0502020204030204" pitchFamily="34" charset="0"/>
                <a:cs typeface="Calibri" panose="020F0502020204030204" pitchFamily="34" charset="0"/>
              </a:rPr>
              <a:t>qualità</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consumatori</a:t>
            </a:r>
            <a:r>
              <a:rPr lang="en-US" altLang="es-ES" dirty="0">
                <a:latin typeface="Calibri" panose="020F0502020204030204" pitchFamily="34" charset="0"/>
                <a:cs typeface="Calibri" panose="020F0502020204030204" pitchFamily="34" charset="0"/>
              </a:rPr>
              <a:t> online, </a:t>
            </a: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Il </a:t>
            </a:r>
            <a:r>
              <a:rPr lang="en-US" altLang="es-ES" dirty="0" err="1">
                <a:latin typeface="Calibri" panose="020F0502020204030204" pitchFamily="34" charset="0"/>
                <a:cs typeface="Calibri" panose="020F0502020204030204" pitchFamily="34" charset="0"/>
              </a:rPr>
              <a:t>passaparola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elettronico</a:t>
            </a:r>
            <a:r>
              <a:rPr lang="en-US" altLang="es-ES" dirty="0">
                <a:latin typeface="Calibri" panose="020F0502020204030204" pitchFamily="34" charset="0"/>
                <a:cs typeface="Calibri" panose="020F0502020204030204" pitchFamily="34" charset="0"/>
              </a:rPr>
              <a:t> (EWOM) è molto </a:t>
            </a:r>
            <a:r>
              <a:rPr lang="en-US" altLang="es-ES" dirty="0" err="1">
                <a:latin typeface="Calibri" panose="020F0502020204030204" pitchFamily="34" charset="0"/>
                <a:cs typeface="Calibri" panose="020F0502020204030204" pitchFamily="34" charset="0"/>
              </a:rPr>
              <a:t>importante</a:t>
            </a:r>
            <a:r>
              <a:rPr lang="en-US" altLang="es-ES" dirty="0">
                <a:latin typeface="Calibri" panose="020F0502020204030204" pitchFamily="34" charset="0"/>
                <a:cs typeface="Calibri" panose="020F0502020204030204" pitchFamily="34" charset="0"/>
              </a:rPr>
              <a:t> (l’82% </a:t>
            </a:r>
            <a:r>
              <a:rPr lang="en-US" altLang="es-ES" dirty="0" err="1">
                <a:latin typeface="Calibri" panose="020F0502020204030204" pitchFamily="34" charset="0"/>
                <a:cs typeface="Calibri" panose="020F0502020204030204" pitchFamily="34" charset="0"/>
              </a:rPr>
              <a:t>afferma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che</a:t>
            </a:r>
            <a:r>
              <a:rPr lang="en-US" altLang="es-ES" dirty="0">
                <a:latin typeface="Calibri" panose="020F0502020204030204" pitchFamily="34" charset="0"/>
                <a:cs typeface="Calibri" panose="020F0502020204030204" pitchFamily="34" charset="0"/>
              </a:rPr>
              <a:t> è “</a:t>
            </a:r>
            <a:r>
              <a:rPr lang="en-US" altLang="es-ES" dirty="0" err="1">
                <a:latin typeface="Calibri" panose="020F0502020204030204" pitchFamily="34" charset="0"/>
                <a:cs typeface="Calibri" panose="020F0502020204030204" pitchFamily="34" charset="0"/>
              </a:rPr>
              <a:t>fondamentale</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n-US" altLang="es-ES" dirty="0" err="1">
                <a:latin typeface="Calibri" panose="020F0502020204030204" pitchFamily="34" charset="0"/>
                <a:cs typeface="Calibri" panose="020F0502020204030204" pitchFamily="34" charset="0"/>
              </a:rPr>
              <a:t>Preferiscono</a:t>
            </a:r>
            <a:r>
              <a:rPr lang="en-US" altLang="es-ES" dirty="0">
                <a:latin typeface="Calibri" panose="020F0502020204030204" pitchFamily="34" charset="0"/>
                <a:cs typeface="Calibri" panose="020F0502020204030204" pitchFamily="34" charset="0"/>
              </a:rPr>
              <a:t> fortemente la </a:t>
            </a:r>
            <a:r>
              <a:rPr lang="en-US" altLang="es-ES" dirty="0" err="1">
                <a:latin typeface="Calibri" panose="020F0502020204030204" pitchFamily="34" charset="0"/>
                <a:cs typeface="Calibri" panose="020F0502020204030204" pitchFamily="34" charset="0"/>
              </a:rPr>
              <a:t>comunicazione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digitale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Il 90% </a:t>
            </a:r>
            <a:r>
              <a:rPr lang="en-US" altLang="es-ES" dirty="0" err="1">
                <a:latin typeface="Calibri" panose="020F0502020204030204" pitchFamily="34" charset="0"/>
                <a:cs typeface="Calibri" panose="020F0502020204030204" pitchFamily="34" charset="0"/>
              </a:rPr>
              <a:t>effettua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ricerche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approfondite</a:t>
            </a:r>
            <a:r>
              <a:rPr lang="en-US" altLang="es-ES" dirty="0">
                <a:latin typeface="Calibri" panose="020F0502020204030204" pitchFamily="34" charset="0"/>
                <a:cs typeface="Calibri" panose="020F0502020204030204" pitchFamily="34" charset="0"/>
              </a:rPr>
              <a:t> prima </a:t>
            </a:r>
            <a:r>
              <a:rPr lang="en-US" altLang="es-ES" dirty="0" err="1">
                <a:latin typeface="Calibri" panose="020F0502020204030204" pitchFamily="34" charset="0"/>
                <a:cs typeface="Calibri" panose="020F0502020204030204" pitchFamily="34" charset="0"/>
              </a:rPr>
              <a:t>dell’acquisto</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Ricerca</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prodotti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speciali</a:t>
            </a:r>
            <a:r>
              <a:rPr lang="en-US" altLang="es-ES" dirty="0">
                <a:latin typeface="Calibri" panose="020F0502020204030204" pitchFamily="34" charset="0"/>
                <a:cs typeface="Calibri" panose="020F0502020204030204" pitchFamily="34" charset="0"/>
              </a:rPr>
              <a:t> </a:t>
            </a:r>
          </a:p>
          <a:p>
            <a:pPr marL="285750" indent="-285750">
              <a:buFontTx/>
              <a:buChar char="-"/>
              <a:defRPr/>
            </a:pP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attenti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alla</a:t>
            </a:r>
            <a:r>
              <a:rPr lang="en-US" altLang="es-ES" dirty="0">
                <a:latin typeface="Calibri" panose="020F0502020204030204" pitchFamily="34" charset="0"/>
                <a:cs typeface="Calibri" panose="020F0502020204030204" pitchFamily="34" charset="0"/>
              </a:rPr>
              <a:t> salute, </a:t>
            </a:r>
            <a:r>
              <a:rPr lang="en-US" altLang="es-ES" dirty="0" err="1">
                <a:latin typeface="Calibri" panose="020F0502020204030204" pitchFamily="34" charset="0"/>
                <a:cs typeface="Calibri" panose="020F0502020204030204" pitchFamily="34" charset="0"/>
              </a:rPr>
              <a:t>cucinano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meno</a:t>
            </a:r>
            <a:r>
              <a:rPr lang="en-US" altLang="es-ES" dirty="0">
                <a:latin typeface="Calibri" panose="020F0502020204030204" pitchFamily="34" charset="0"/>
                <a:cs typeface="Calibri" panose="020F0502020204030204" pitchFamily="34" charset="0"/>
              </a:rPr>
              <a:t> e </a:t>
            </a: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interessati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alla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vendita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all’ingrosso</a:t>
            </a:r>
            <a:r>
              <a:rPr lang="en-US" altLang="es-ES" dirty="0">
                <a:latin typeface="Calibri" panose="020F0502020204030204" pitchFamily="34" charset="0"/>
                <a:cs typeface="Calibri" panose="020F0502020204030204" pitchFamily="34" charset="0"/>
              </a:rPr>
              <a:t> </a:t>
            </a:r>
          </a:p>
          <a:p>
            <a:pPr marL="285750" indent="-285750">
              <a:buFontTx/>
              <a:buChar char="-"/>
              <a:defRPr/>
            </a:pPr>
            <a:r>
              <a:rPr lang="en-US" altLang="es-ES" dirty="0">
                <a:latin typeface="Calibri" panose="020F0502020204030204" pitchFamily="34" charset="0"/>
                <a:cs typeface="Calibri" panose="020F0502020204030204" pitchFamily="34" charset="0"/>
              </a:rPr>
              <a:t>Volume di </a:t>
            </a:r>
            <a:r>
              <a:rPr lang="en-US" altLang="es-ES" dirty="0" err="1">
                <a:latin typeface="Calibri" panose="020F0502020204030204" pitchFamily="34" charset="0"/>
                <a:cs typeface="Calibri" panose="020F0502020204030204" pitchFamily="34" charset="0"/>
              </a:rPr>
              <a:t>acquisti</a:t>
            </a:r>
            <a:r>
              <a:rPr lang="en-US" altLang="es-ES" dirty="0">
                <a:latin typeface="Calibri" panose="020F0502020204030204" pitchFamily="34" charset="0"/>
                <a:cs typeface="Calibri" panose="020F0502020204030204" pitchFamily="34" charset="0"/>
              </a:rPr>
              <a:t> basso ma di </a:t>
            </a:r>
            <a:r>
              <a:rPr lang="en-US" altLang="es-ES" dirty="0" err="1">
                <a:latin typeface="Calibri" panose="020F0502020204030204" pitchFamily="34" charset="0"/>
                <a:cs typeface="Calibri" panose="020F0502020204030204" pitchFamily="34" charset="0"/>
              </a:rPr>
              <a:t>prodotti</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qualità</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superiore</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marca</a:t>
            </a:r>
            <a:r>
              <a:rPr lang="en-US" altLang="es-ES" dirty="0">
                <a:latin typeface="Calibri" panose="020F0502020204030204" pitchFamily="34" charset="0"/>
                <a:cs typeface="Calibri" panose="020F0502020204030204" pitchFamily="34" charset="0"/>
              </a:rPr>
              <a:t>)</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314478" y="4952312"/>
            <a:ext cx="10269068" cy="923330"/>
          </a:xfrm>
          <a:prstGeom prst="rect">
            <a:avLst/>
          </a:prstGeom>
        </p:spPr>
        <p:txBody>
          <a:bodyPr wrap="square">
            <a:spAutoFit/>
          </a:bodyPr>
          <a:lstStyle/>
          <a:p>
            <a:pPr>
              <a:defRPr/>
            </a:pPr>
            <a:r>
              <a:rPr lang="en-US" altLang="es-ES" dirty="0" err="1">
                <a:latin typeface="Calibri" panose="020F0502020204030204" pitchFamily="34" charset="0"/>
                <a:cs typeface="Calibri" panose="020F0502020204030204" pitchFamily="34" charset="0"/>
              </a:rPr>
              <a:t>Varie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fonti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tra</a:t>
            </a:r>
            <a:r>
              <a:rPr lang="en-US" altLang="es-ES" dirty="0">
                <a:latin typeface="Calibri" panose="020F0502020204030204" pitchFamily="34" charset="0"/>
                <a:cs typeface="Calibri" panose="020F0502020204030204" pitchFamily="34" charset="0"/>
              </a:rPr>
              <a:t> cui:</a:t>
            </a:r>
          </a:p>
          <a:p>
            <a:pPr algn="r">
              <a:defRPr/>
            </a:pPr>
            <a:r>
              <a:rPr lang="en-US" altLang="es-ES" dirty="0">
                <a:latin typeface="Calibri" panose="020F0502020204030204" pitchFamily="34" charset="0"/>
                <a:cs typeface="Calibri" panose="020F0502020204030204" pitchFamily="34" charset="0"/>
                <a:hlinkClick r:id="rId2"/>
              </a:rPr>
              <a:t>https://salesfloor.net/blog/generations-shopping-habits/</a:t>
            </a:r>
            <a:endParaRPr lang="en-US" altLang="es-ES" dirty="0">
              <a:latin typeface="Calibri" panose="020F0502020204030204" pitchFamily="34" charset="0"/>
              <a:cs typeface="Calibri" panose="020F0502020204030204" pitchFamily="34" charset="0"/>
            </a:endParaRPr>
          </a:p>
          <a:p>
            <a:pPr algn="r">
              <a:defRPr/>
            </a:pPr>
            <a:r>
              <a:rPr lang="en-US" altLang="es-ES" sz="1600" dirty="0">
                <a:latin typeface="Calibri" panose="020F0502020204030204" pitchFamily="34" charset="0"/>
                <a:cs typeface="Calibri" panose="020F0502020204030204" pitchFamily="34" charset="0"/>
                <a:hlinkClick r:id="rId3"/>
              </a:rPr>
              <a:t>https://www.npd.com/news/thought-leadership/2018/10-ways-younger-and-older-millennials-shop-differently/</a:t>
            </a:r>
            <a:r>
              <a:rPr lang="en-US" altLang="es-ES"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627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a:solidFill>
                  <a:schemeClr val="tx1"/>
                </a:solidFill>
                <a:latin typeface="+mj-lt"/>
                <a:ea typeface="Tahoma" panose="020B0604030504040204" pitchFamily="34" charset="0"/>
                <a:cs typeface="Tahoma" panose="020B0604030504040204" pitchFamily="34" charset="0"/>
              </a:rPr>
              <a:t>Work through generational differences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s-ES" sz="2200" spc="50" dirty="0">
                <a:latin typeface="+mj-lt"/>
                <a:cs typeface="Tahoma"/>
              </a:rPr>
              <a:t>SEZIONE 2.3: </a:t>
            </a:r>
            <a:r>
              <a:rPr lang="en-US" altLang="es-ES" sz="2400" dirty="0" err="1">
                <a:latin typeface="+mj-lt"/>
                <a:cs typeface="Calibri" panose="020F0502020204030204" pitchFamily="34" charset="0"/>
              </a:rPr>
              <a:t>Generazione</a:t>
            </a:r>
            <a:r>
              <a:rPr lang="en-US" altLang="es-ES" sz="2400" dirty="0">
                <a:latin typeface="+mj-lt"/>
                <a:cs typeface="Calibri" panose="020F0502020204030204" pitchFamily="34" charset="0"/>
              </a:rPr>
              <a:t> Z </a:t>
            </a:r>
            <a:r>
              <a:rPr lang="en-US" altLang="es-ES" sz="2400" dirty="0">
                <a:latin typeface="+mj-lt"/>
                <a:cs typeface="Calibri" panose="020F0502020204030204" pitchFamily="34" charset="0"/>
                <a:sym typeface="Wingdings" panose="05000000000000000000" pitchFamily="2" charset="2"/>
              </a:rPr>
              <a:t></a:t>
            </a:r>
            <a:r>
              <a:rPr lang="en-US" altLang="es-ES" sz="2400" dirty="0">
                <a:latin typeface="+mj-lt"/>
                <a:cs typeface="Calibri" panose="020F0502020204030204" pitchFamily="34" charset="0"/>
              </a:rPr>
              <a:t> 1981 – 1995</a:t>
            </a: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n-US" altLang="es-ES" dirty="0" err="1">
                <a:latin typeface="Calibri" panose="020F0502020204030204" pitchFamily="34" charset="0"/>
                <a:cs typeface="Calibri" panose="020F0502020204030204" pitchFamily="34" charset="0"/>
              </a:rPr>
              <a:t>Alcune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delle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caratteristiche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distintive</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questa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generazione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nelle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vesti</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digitali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includono</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Quando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gli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viene</a:t>
            </a:r>
            <a:r>
              <a:rPr lang="en-US" altLang="es-ES" dirty="0">
                <a:latin typeface="Calibri" panose="020F0502020204030204" pitchFamily="34" charset="0"/>
                <a:cs typeface="Calibri" panose="020F0502020204030204" pitchFamily="34" charset="0"/>
              </a:rPr>
              <a:t> data la </a:t>
            </a:r>
            <a:r>
              <a:rPr lang="en-US" altLang="es-ES" dirty="0" err="1">
                <a:latin typeface="Calibri" panose="020F0502020204030204" pitchFamily="34" charset="0"/>
                <a:cs typeface="Calibri" panose="020F0502020204030204" pitchFamily="34" charset="0"/>
              </a:rPr>
              <a:t>possibilità</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scelta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preferiscono</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comunicazione</a:t>
            </a:r>
            <a:r>
              <a:rPr lang="en-US" altLang="es-ES" dirty="0">
                <a:latin typeface="Calibri" panose="020F0502020204030204" pitchFamily="34" charset="0"/>
                <a:cs typeface="Calibri" panose="020F0502020204030204" pitchFamily="34" charset="0"/>
              </a:rPr>
              <a:t> face-to-face</a:t>
            </a:r>
          </a:p>
          <a:p>
            <a:pPr marL="285750" indent="-285750">
              <a:buFontTx/>
              <a:buChar char="-"/>
              <a:defRPr/>
            </a:pP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più</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propensi</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guardare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social media e </a:t>
            </a:r>
            <a:r>
              <a:rPr lang="en-US" altLang="es-ES" dirty="0" err="1">
                <a:latin typeface="Calibri" panose="020F0502020204030204" pitchFamily="34" charset="0"/>
                <a:cs typeface="Calibri" panose="020F0502020204030204" pitchFamily="34" charset="0"/>
              </a:rPr>
              <a:t>gli</a:t>
            </a:r>
            <a:r>
              <a:rPr lang="en-US" altLang="es-ES" dirty="0">
                <a:latin typeface="Calibri" panose="020F0502020204030204" pitchFamily="34" charset="0"/>
                <a:cs typeface="Calibri" panose="020F0502020204030204" pitchFamily="34" charset="0"/>
              </a:rPr>
              <a:t> store </a:t>
            </a:r>
            <a:r>
              <a:rPr lang="en-US" altLang="es-ES" dirty="0" err="1">
                <a:latin typeface="Calibri" panose="020F0502020204030204" pitchFamily="34" charset="0"/>
                <a:cs typeface="Calibri" panose="020F0502020204030204" pitchFamily="34" charset="0"/>
              </a:rPr>
              <a:t>fisici</a:t>
            </a:r>
            <a:r>
              <a:rPr lang="en-US" altLang="es-ES" dirty="0">
                <a:latin typeface="Calibri" panose="020F0502020204030204" pitchFamily="34" charset="0"/>
                <a:cs typeface="Calibri" panose="020F0502020204030204" pitchFamily="34" charset="0"/>
              </a:rPr>
              <a:t> rispetto </a:t>
            </a:r>
            <a:r>
              <a:rPr lang="en-US" altLang="es-ES" dirty="0" err="1">
                <a:latin typeface="Calibri" panose="020F0502020204030204" pitchFamily="34" charset="0"/>
                <a:cs typeface="Calibri" panose="020F0502020204030204" pitchFamily="34" charset="0"/>
              </a:rPr>
              <a:t>alla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Generazione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precedente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Riservano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attenzione</a:t>
            </a:r>
            <a:r>
              <a:rPr lang="en-US" altLang="es-ES" dirty="0">
                <a:latin typeface="Calibri" panose="020F0502020204030204" pitchFamily="34" charset="0"/>
                <a:cs typeface="Calibri" panose="020F0502020204030204" pitchFamily="34" charset="0"/>
              </a:rPr>
              <a:t> per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piccoli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produttori</a:t>
            </a:r>
            <a:r>
              <a:rPr lang="en-US" altLang="es-ES" dirty="0">
                <a:latin typeface="Calibri" panose="020F0502020204030204" pitchFamily="34" charset="0"/>
                <a:cs typeface="Calibri" panose="020F0502020204030204" pitchFamily="34" charset="0"/>
              </a:rPr>
              <a:t> (PMI) </a:t>
            </a:r>
          </a:p>
          <a:p>
            <a:pPr marL="285750" indent="-285750">
              <a:buFontTx/>
              <a:buChar char="-"/>
              <a:defRPr/>
            </a:pPr>
            <a:r>
              <a:rPr lang="en-US" altLang="es-ES" dirty="0" err="1">
                <a:latin typeface="Calibri" panose="020F0502020204030204" pitchFamily="34" charset="0"/>
                <a:cs typeface="Calibri" panose="020F0502020204030204" pitchFamily="34" charset="0"/>
              </a:rPr>
              <a:t>Prestano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attenzione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alla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sostenibilità</a:t>
            </a:r>
            <a:r>
              <a:rPr lang="en-US" altLang="es-ES" dirty="0">
                <a:latin typeface="Calibri" panose="020F0502020204030204" pitchFamily="34" charset="0"/>
                <a:cs typeface="Calibri" panose="020F0502020204030204" pitchFamily="34" charset="0"/>
              </a:rPr>
              <a:t> in </a:t>
            </a:r>
            <a:r>
              <a:rPr lang="en-US" altLang="es-ES" dirty="0" err="1">
                <a:latin typeface="Calibri" panose="020F0502020204030204" pitchFamily="34" charset="0"/>
                <a:cs typeface="Calibri" panose="020F0502020204030204" pitchFamily="34" charset="0"/>
              </a:rPr>
              <a:t>tutte</a:t>
            </a:r>
            <a:r>
              <a:rPr lang="en-US" altLang="es-ES" dirty="0">
                <a:latin typeface="Calibri" panose="020F0502020204030204" pitchFamily="34" charset="0"/>
                <a:cs typeface="Calibri" panose="020F0502020204030204" pitchFamily="34" charset="0"/>
              </a:rPr>
              <a:t> le </a:t>
            </a:r>
            <a:r>
              <a:rPr lang="en-US" altLang="es-ES" dirty="0" err="1">
                <a:latin typeface="Calibri" panose="020F0502020204030204" pitchFamily="34" charset="0"/>
                <a:cs typeface="Calibri" panose="020F0502020204030204" pitchFamily="34" charset="0"/>
              </a:rPr>
              <a:t>fasi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dell’acquisto</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314478" y="4952312"/>
            <a:ext cx="10269068" cy="861774"/>
          </a:xfrm>
          <a:prstGeom prst="rect">
            <a:avLst/>
          </a:prstGeom>
        </p:spPr>
        <p:txBody>
          <a:bodyPr wrap="square">
            <a:spAutoFit/>
          </a:bodyPr>
          <a:lstStyle/>
          <a:p>
            <a:pPr>
              <a:defRPr/>
            </a:pPr>
            <a:r>
              <a:rPr lang="en-US" altLang="es-ES" dirty="0" err="1">
                <a:latin typeface="Calibri" panose="020F0502020204030204" pitchFamily="34" charset="0"/>
                <a:cs typeface="Calibri" panose="020F0502020204030204" pitchFamily="34" charset="0"/>
              </a:rPr>
              <a:t>Varie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fonti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tra</a:t>
            </a:r>
            <a:r>
              <a:rPr lang="en-US" altLang="es-ES" dirty="0">
                <a:latin typeface="Calibri" panose="020F0502020204030204" pitchFamily="34" charset="0"/>
                <a:cs typeface="Calibri" panose="020F0502020204030204" pitchFamily="34" charset="0"/>
              </a:rPr>
              <a:t> cui:</a:t>
            </a:r>
          </a:p>
          <a:p>
            <a:pPr algn="r">
              <a:defRPr/>
            </a:pPr>
            <a:r>
              <a:rPr lang="en-US" altLang="es-ES" sz="1400" dirty="0">
                <a:latin typeface="Calibri" panose="020F0502020204030204" pitchFamily="34" charset="0"/>
                <a:cs typeface="Calibri" panose="020F0502020204030204" pitchFamily="34" charset="0"/>
                <a:hlinkClick r:id="rId2"/>
              </a:rPr>
              <a:t>https://elle.in/comparing-shopping-habits-of-gen-z-and-millenials/#:~:text=A%202021%20Survey%20Monkey%20report,and%20are%20less%20likely%20to</a:t>
            </a:r>
            <a:r>
              <a:rPr lang="en-US" altLang="es-ES"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9486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err="1">
                <a:solidFill>
                  <a:schemeClr val="tx1"/>
                </a:solidFill>
                <a:latin typeface="+mj-lt"/>
                <a:ea typeface="Tahoma" panose="020B0604030504040204" pitchFamily="34" charset="0"/>
                <a:cs typeface="Tahoma" panose="020B0604030504040204" pitchFamily="34" charset="0"/>
              </a:rPr>
              <a:t>Lavorare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sulle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differenze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generazionali</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s-ES" sz="2200" spc="50" dirty="0">
                <a:latin typeface="+mj-lt"/>
                <a:cs typeface="Tahoma"/>
              </a:rPr>
              <a:t>SECTION 2.4: </a:t>
            </a:r>
            <a:r>
              <a:rPr lang="en-US" altLang="es-ES" sz="2400" dirty="0" err="1">
                <a:latin typeface="+mj-lt"/>
                <a:cs typeface="Calibri" panose="020F0502020204030204" pitchFamily="34" charset="0"/>
              </a:rPr>
              <a:t>Generazione</a:t>
            </a:r>
            <a:r>
              <a:rPr lang="en-US" altLang="es-ES" sz="2400" dirty="0">
                <a:latin typeface="+mj-lt"/>
                <a:cs typeface="Calibri" panose="020F0502020204030204" pitchFamily="34" charset="0"/>
              </a:rPr>
              <a:t> Y versus Z</a:t>
            </a:r>
          </a:p>
        </p:txBody>
      </p:sp>
      <p:graphicFrame>
        <p:nvGraphicFramePr>
          <p:cNvPr id="4" name="Table 3"/>
          <p:cNvGraphicFramePr>
            <a:graphicFrameLocks noGrp="1"/>
          </p:cNvGraphicFramePr>
          <p:nvPr>
            <p:extLst>
              <p:ext uri="{D42A27DB-BD31-4B8C-83A1-F6EECF244321}">
                <p14:modId xmlns:p14="http://schemas.microsoft.com/office/powerpoint/2010/main" val="4048931166"/>
              </p:ext>
            </p:extLst>
          </p:nvPr>
        </p:nvGraphicFramePr>
        <p:xfrm>
          <a:off x="629328" y="2279863"/>
          <a:ext cx="8128000" cy="28651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32064352"/>
                    </a:ext>
                  </a:extLst>
                </a:gridCol>
                <a:gridCol w="4064000">
                  <a:extLst>
                    <a:ext uri="{9D8B030D-6E8A-4147-A177-3AD203B41FA5}">
                      <a16:colId xmlns:a16="http://schemas.microsoft.com/office/drawing/2014/main" val="1263474135"/>
                    </a:ext>
                  </a:extLst>
                </a:gridCol>
              </a:tblGrid>
              <a:tr h="370840">
                <a:tc>
                  <a:txBody>
                    <a:bodyPr/>
                    <a:lstStyle/>
                    <a:p>
                      <a:pPr algn="ctr"/>
                      <a:r>
                        <a:rPr lang="en-US" dirty="0" err="1"/>
                        <a:t>Generazione</a:t>
                      </a:r>
                      <a:r>
                        <a:rPr lang="en-US" dirty="0"/>
                        <a:t> Y</a:t>
                      </a:r>
                    </a:p>
                  </a:txBody>
                  <a:tcPr/>
                </a:tc>
                <a:tc>
                  <a:txBody>
                    <a:bodyPr/>
                    <a:lstStyle/>
                    <a:p>
                      <a:pPr algn="ctr"/>
                      <a:r>
                        <a:rPr lang="en-US" dirty="0" err="1"/>
                        <a:t>Generazione</a:t>
                      </a:r>
                      <a:r>
                        <a:rPr lang="en-US" dirty="0"/>
                        <a:t> Z</a:t>
                      </a:r>
                    </a:p>
                  </a:txBody>
                  <a:tcPr/>
                </a:tc>
                <a:extLst>
                  <a:ext uri="{0D108BD9-81ED-4DB2-BD59-A6C34878D82A}">
                    <a16:rowId xmlns:a16="http://schemas.microsoft.com/office/drawing/2014/main" val="4122119129"/>
                  </a:ext>
                </a:extLst>
              </a:tr>
              <a:tr h="370840">
                <a:tc gridSpan="2">
                  <a:txBody>
                    <a:bodyPr/>
                    <a:lstStyle/>
                    <a:p>
                      <a:pPr algn="ctr"/>
                      <a:r>
                        <a:rPr lang="en-US" b="1" dirty="0" err="1"/>
                        <a:t>Interessi</a:t>
                      </a:r>
                      <a:r>
                        <a:rPr lang="en-US" b="1" dirty="0"/>
                        <a:t> e  Hobbies</a:t>
                      </a:r>
                    </a:p>
                  </a:txBody>
                  <a:tcPr/>
                </a:tc>
                <a:tc hMerge="1">
                  <a:txBody>
                    <a:bodyPr/>
                    <a:lstStyle/>
                    <a:p>
                      <a:endParaRPr lang="en-US" dirty="0"/>
                    </a:p>
                  </a:txBody>
                  <a:tcPr/>
                </a:tc>
                <a:extLst>
                  <a:ext uri="{0D108BD9-81ED-4DB2-BD59-A6C34878D82A}">
                    <a16:rowId xmlns:a16="http://schemas.microsoft.com/office/drawing/2014/main" val="3468005876"/>
                  </a:ext>
                </a:extLst>
              </a:tr>
              <a:tr h="370840">
                <a:tc>
                  <a:txBody>
                    <a:bodyPr/>
                    <a:lstStyle/>
                    <a:p>
                      <a:r>
                        <a:rPr lang="en-US" dirty="0" err="1"/>
                        <a:t>Esprimere</a:t>
                      </a:r>
                      <a:r>
                        <a:rPr lang="en-US" dirty="0"/>
                        <a:t> </a:t>
                      </a:r>
                      <a:r>
                        <a:rPr lang="en-US" dirty="0" err="1"/>
                        <a:t>pensieri</a:t>
                      </a:r>
                      <a:r>
                        <a:rPr lang="en-US" dirty="0"/>
                        <a:t> e </a:t>
                      </a:r>
                      <a:r>
                        <a:rPr lang="en-US" dirty="0" err="1"/>
                        <a:t>sentimenti</a:t>
                      </a:r>
                      <a:r>
                        <a:rPr lang="en-US" dirty="0"/>
                        <a:t> sui social media 24 / 7</a:t>
                      </a:r>
                    </a:p>
                  </a:txBody>
                  <a:tcPr/>
                </a:tc>
                <a:tc>
                  <a:txBody>
                    <a:bodyPr/>
                    <a:lstStyle/>
                    <a:p>
                      <a:r>
                        <a:rPr lang="en-US" dirty="0"/>
                        <a:t>Gaming</a:t>
                      </a:r>
                    </a:p>
                  </a:txBody>
                  <a:tcPr/>
                </a:tc>
                <a:extLst>
                  <a:ext uri="{0D108BD9-81ED-4DB2-BD59-A6C34878D82A}">
                    <a16:rowId xmlns:a16="http://schemas.microsoft.com/office/drawing/2014/main" val="708058984"/>
                  </a:ext>
                </a:extLst>
              </a:tr>
              <a:tr h="370840">
                <a:tc>
                  <a:txBody>
                    <a:bodyPr/>
                    <a:lstStyle/>
                    <a:p>
                      <a:r>
                        <a:rPr lang="en-US" dirty="0"/>
                        <a:t>Fitness</a:t>
                      </a:r>
                    </a:p>
                  </a:txBody>
                  <a:tcPr/>
                </a:tc>
                <a:tc>
                  <a:txBody>
                    <a:bodyPr/>
                    <a:lstStyle/>
                    <a:p>
                      <a:r>
                        <a:rPr lang="en-US" dirty="0"/>
                        <a:t>Sports</a:t>
                      </a:r>
                    </a:p>
                  </a:txBody>
                  <a:tcPr/>
                </a:tc>
                <a:extLst>
                  <a:ext uri="{0D108BD9-81ED-4DB2-BD59-A6C34878D82A}">
                    <a16:rowId xmlns:a16="http://schemas.microsoft.com/office/drawing/2014/main" val="3828652281"/>
                  </a:ext>
                </a:extLst>
              </a:tr>
              <a:tr h="370840">
                <a:tc>
                  <a:txBody>
                    <a:bodyPr/>
                    <a:lstStyle/>
                    <a:p>
                      <a:r>
                        <a:rPr lang="en-US" dirty="0" err="1"/>
                        <a:t>Utilizzare</a:t>
                      </a:r>
                      <a:r>
                        <a:rPr lang="en-US" dirty="0"/>
                        <a:t> Facebook</a:t>
                      </a:r>
                      <a:r>
                        <a:rPr lang="en-US" baseline="0" dirty="0"/>
                        <a:t> &amp; YouTube</a:t>
                      </a:r>
                      <a:endParaRPr lang="en-US" dirty="0"/>
                    </a:p>
                  </a:txBody>
                  <a:tcPr/>
                </a:tc>
                <a:tc>
                  <a:txBody>
                    <a:bodyPr/>
                    <a:lstStyle/>
                    <a:p>
                      <a:r>
                        <a:rPr lang="en-US" dirty="0" err="1"/>
                        <a:t>Utilizzare</a:t>
                      </a:r>
                      <a:r>
                        <a:rPr lang="en-US" dirty="0"/>
                        <a:t> Snapchat &amp; YouTube</a:t>
                      </a:r>
                    </a:p>
                  </a:txBody>
                  <a:tcPr/>
                </a:tc>
                <a:extLst>
                  <a:ext uri="{0D108BD9-81ED-4DB2-BD59-A6C34878D82A}">
                    <a16:rowId xmlns:a16="http://schemas.microsoft.com/office/drawing/2014/main" val="2533333809"/>
                  </a:ext>
                </a:extLst>
              </a:tr>
              <a:tr h="370840">
                <a:tc>
                  <a:txBody>
                    <a:bodyPr/>
                    <a:lstStyle/>
                    <a:p>
                      <a:r>
                        <a:rPr lang="en-US" dirty="0" err="1"/>
                        <a:t>Musica</a:t>
                      </a:r>
                      <a:endParaRPr lang="en-US" dirty="0"/>
                    </a:p>
                  </a:txBody>
                  <a:tcPr/>
                </a:tc>
                <a:tc>
                  <a:txBody>
                    <a:bodyPr/>
                    <a:lstStyle/>
                    <a:p>
                      <a:r>
                        <a:rPr lang="en-US" dirty="0" err="1"/>
                        <a:t>Musica</a:t>
                      </a:r>
                      <a:endParaRPr lang="en-US" dirty="0"/>
                    </a:p>
                  </a:txBody>
                  <a:tcPr/>
                </a:tc>
                <a:extLst>
                  <a:ext uri="{0D108BD9-81ED-4DB2-BD59-A6C34878D82A}">
                    <a16:rowId xmlns:a16="http://schemas.microsoft.com/office/drawing/2014/main" val="2195979079"/>
                  </a:ext>
                </a:extLst>
              </a:tr>
              <a:tr h="370840">
                <a:tc>
                  <a:txBody>
                    <a:bodyPr/>
                    <a:lstStyle/>
                    <a:p>
                      <a:r>
                        <a:rPr lang="en-US" dirty="0" err="1"/>
                        <a:t>Leggere</a:t>
                      </a:r>
                      <a:endParaRPr lang="en-US" dirty="0"/>
                    </a:p>
                  </a:txBody>
                  <a:tcPr/>
                </a:tc>
                <a:tc>
                  <a:txBody>
                    <a:bodyPr/>
                    <a:lstStyle/>
                    <a:p>
                      <a:r>
                        <a:rPr lang="en-US" dirty="0"/>
                        <a:t>TV / Netflix</a:t>
                      </a:r>
                    </a:p>
                  </a:txBody>
                  <a:tcPr/>
                </a:tc>
                <a:extLst>
                  <a:ext uri="{0D108BD9-81ED-4DB2-BD59-A6C34878D82A}">
                    <a16:rowId xmlns:a16="http://schemas.microsoft.com/office/drawing/2014/main" val="2869440050"/>
                  </a:ext>
                </a:extLst>
              </a:tr>
            </a:tbl>
          </a:graphicData>
        </a:graphic>
      </p:graphicFrame>
      <p:sp>
        <p:nvSpPr>
          <p:cNvPr id="7" name="object 3">
            <a:extLst>
              <a:ext uri="{FF2B5EF4-FFF2-40B4-BE49-F238E27FC236}">
                <a16:creationId xmlns:a16="http://schemas.microsoft.com/office/drawing/2014/main" id="{FBCC9E6C-DB19-4936-87CE-3544CB66C3D3}"/>
              </a:ext>
            </a:extLst>
          </p:cNvPr>
          <p:cNvSpPr txBox="1"/>
          <p:nvPr/>
        </p:nvSpPr>
        <p:spPr>
          <a:xfrm>
            <a:off x="1897117" y="5406222"/>
            <a:ext cx="9299104" cy="291105"/>
          </a:xfrm>
          <a:prstGeom prst="rect">
            <a:avLst/>
          </a:prstGeom>
        </p:spPr>
        <p:txBody>
          <a:bodyPr vert="horz" wrap="square" lIns="0" tIns="13970" rIns="0" bIns="0" rtlCol="0">
            <a:spAutoFit/>
          </a:bodyPr>
          <a:lstStyle/>
          <a:p>
            <a:pPr algn="r">
              <a:defRPr/>
            </a:pPr>
            <a:r>
              <a:rPr lang="es-ES" spc="50" dirty="0">
                <a:latin typeface="+mj-lt"/>
                <a:cs typeface="Tahoma"/>
                <a:hlinkClick r:id="rId2"/>
              </a:rPr>
              <a:t>https://belvg.com/blog/generation-y-vs-z-how-do-they-shop-online.html</a:t>
            </a:r>
            <a:r>
              <a:rPr lang="es-ES" spc="50" dirty="0">
                <a:latin typeface="+mj-lt"/>
                <a:cs typeface="Tahoma"/>
              </a:rPr>
              <a:t> </a:t>
            </a:r>
            <a:endParaRPr lang="en-US" altLang="es-ES" dirty="0">
              <a:latin typeface="+mj-lt"/>
              <a:cs typeface="Calibri" panose="020F0502020204030204" pitchFamily="34" charset="0"/>
            </a:endParaRPr>
          </a:p>
        </p:txBody>
      </p:sp>
    </p:spTree>
    <p:extLst>
      <p:ext uri="{BB962C8B-B14F-4D97-AF65-F5344CB8AC3E}">
        <p14:creationId xmlns:p14="http://schemas.microsoft.com/office/powerpoint/2010/main" val="240931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err="1">
                <a:solidFill>
                  <a:schemeClr val="tx1"/>
                </a:solidFill>
                <a:latin typeface="+mj-lt"/>
                <a:ea typeface="Tahoma" panose="020B0604030504040204" pitchFamily="34" charset="0"/>
                <a:cs typeface="Tahoma" panose="020B0604030504040204" pitchFamily="34" charset="0"/>
              </a:rPr>
              <a:t>Attrarre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nuovi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clienti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attraverso</a:t>
            </a:r>
            <a:r>
              <a:rPr lang="en-US" sz="4800" kern="0" spc="-150" dirty="0">
                <a:solidFill>
                  <a:schemeClr val="tx1"/>
                </a:solidFill>
                <a:latin typeface="+mj-lt"/>
                <a:ea typeface="Tahoma" panose="020B0604030504040204" pitchFamily="34" charset="0"/>
                <a:cs typeface="Tahoma" panose="020B0604030504040204" pitchFamily="34" charset="0"/>
              </a:rPr>
              <a:t> il </a:t>
            </a:r>
            <a:r>
              <a:rPr lang="en-US" sz="4800" kern="0" spc="-150" dirty="0" err="1">
                <a:solidFill>
                  <a:schemeClr val="tx1"/>
                </a:solidFill>
                <a:latin typeface="+mj-lt"/>
                <a:ea typeface="Tahoma" panose="020B0604030504040204" pitchFamily="34" charset="0"/>
                <a:cs typeface="Tahoma" panose="020B0604030504040204" pitchFamily="34" charset="0"/>
              </a:rPr>
              <a:t>digitale</a:t>
            </a:r>
            <a:r>
              <a:rPr lang="en-US" sz="4800" kern="0" spc="-150" dirty="0">
                <a:solidFill>
                  <a:schemeClr val="tx1"/>
                </a:solidFill>
                <a:latin typeface="+mj-lt"/>
                <a:ea typeface="Tahoma" panose="020B0604030504040204" pitchFamily="34" charset="0"/>
                <a:cs typeface="Tahoma" panose="020B0604030504040204" pitchFamily="34" charset="0"/>
              </a:rPr>
              <a:t>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s-ES" sz="2200" spc="50" dirty="0">
                <a:latin typeface="+mj-lt"/>
                <a:cs typeface="Tahoma"/>
              </a:rPr>
              <a:t>SEZIONE 3.1: </a:t>
            </a:r>
            <a:r>
              <a:rPr lang="it-IT" sz="2200" spc="50" dirty="0">
                <a:latin typeface="+mj-lt"/>
                <a:cs typeface="Tahoma"/>
              </a:rPr>
              <a:t>Strategia di marketing</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318565" y="2126436"/>
            <a:ext cx="10269068" cy="3693319"/>
          </a:xfrm>
          <a:prstGeom prst="rect">
            <a:avLst/>
          </a:prstGeom>
        </p:spPr>
        <p:txBody>
          <a:bodyPr wrap="square">
            <a:spAutoFit/>
          </a:bodyPr>
          <a:lstStyle/>
          <a:p>
            <a:pPr algn="just">
              <a:defRPr/>
            </a:pPr>
            <a:r>
              <a:rPr lang="en-US" altLang="es-ES" dirty="0" err="1">
                <a:latin typeface="Calibri" panose="020F0502020204030204" pitchFamily="34" charset="0"/>
                <a:cs typeface="Calibri" panose="020F0502020204030204" pitchFamily="34" charset="0"/>
              </a:rPr>
              <a:t>Attrarre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attraverso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mezzi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digitali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deve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essere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componente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integrante</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strategia</a:t>
            </a:r>
            <a:r>
              <a:rPr lang="en-US" altLang="es-ES" dirty="0">
                <a:latin typeface="Calibri" panose="020F0502020204030204" pitchFamily="34" charset="0"/>
                <a:cs typeface="Calibri" panose="020F0502020204030204" pitchFamily="34" charset="0"/>
              </a:rPr>
              <a:t> di marketing </a:t>
            </a:r>
            <a:r>
              <a:rPr lang="en-US" altLang="es-ES" dirty="0" err="1">
                <a:latin typeface="Calibri" panose="020F0502020204030204" pitchFamily="34" charset="0"/>
                <a:cs typeface="Calibri" panose="020F0502020204030204" pitchFamily="34" charset="0"/>
              </a:rPr>
              <a:t>globale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Gli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elementi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chiave</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strategia</a:t>
            </a:r>
            <a:r>
              <a:rPr lang="en-US" altLang="es-ES" dirty="0">
                <a:latin typeface="Calibri" panose="020F0502020204030204" pitchFamily="34" charset="0"/>
                <a:cs typeface="Calibri" panose="020F0502020204030204" pitchFamily="34" charset="0"/>
              </a:rPr>
              <a:t> di marketing </a:t>
            </a:r>
            <a:r>
              <a:rPr lang="en-US" altLang="es-ES" dirty="0" err="1">
                <a:latin typeface="Calibri" panose="020F0502020204030204" pitchFamily="34" charset="0"/>
                <a:cs typeface="Calibri" panose="020F0502020204030204" pitchFamily="34" charset="0"/>
              </a:rPr>
              <a:t>includono</a:t>
            </a:r>
            <a:r>
              <a:rPr lang="en-US" altLang="es-ES" dirty="0">
                <a:latin typeface="Calibri" panose="020F0502020204030204" pitchFamily="34" charset="0"/>
                <a:cs typeface="Calibri" panose="020F0502020204030204" pitchFamily="34" charset="0"/>
              </a:rPr>
              <a:t>:</a:t>
            </a:r>
          </a:p>
          <a:p>
            <a:pPr algn="just">
              <a:defRPr/>
            </a:pPr>
            <a:r>
              <a:rPr lang="en-US" altLang="es-ES" dirty="0">
                <a:latin typeface="Calibri" panose="020F0502020204030204" pitchFamily="34" charset="0"/>
                <a:cs typeface="Calibri" panose="020F0502020204030204" pitchFamily="34" charset="0"/>
              </a:rPr>
              <a:t>Un modo per </a:t>
            </a:r>
            <a:r>
              <a:rPr lang="en-US" altLang="es-ES" dirty="0" err="1">
                <a:latin typeface="Calibri" panose="020F0502020204030204" pitchFamily="34" charset="0"/>
                <a:cs typeface="Calibri" panose="020F0502020204030204" pitchFamily="34" charset="0"/>
              </a:rPr>
              <a:t>affrontare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questo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aspetto</a:t>
            </a:r>
            <a:r>
              <a:rPr lang="en-US" altLang="es-ES" dirty="0">
                <a:latin typeface="Calibri" panose="020F0502020204030204" pitchFamily="34" charset="0"/>
                <a:cs typeface="Calibri" panose="020F0502020204030204" pitchFamily="34" charset="0"/>
              </a:rPr>
              <a:t> è il </a:t>
            </a:r>
            <a:r>
              <a:rPr lang="en-US" altLang="es-ES" dirty="0" err="1">
                <a:latin typeface="Calibri" panose="020F0502020204030204" pitchFamily="34" charset="0"/>
                <a:cs typeface="Calibri" panose="020F0502020204030204" pitchFamily="34" charset="0"/>
              </a:rPr>
              <a:t>modello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AIDAR</a:t>
            </a:r>
            <a:r>
              <a:rPr lang="en-US" altLang="es-ES" dirty="0">
                <a:latin typeface="Calibri" panose="020F0502020204030204" pitchFamily="34" charset="0"/>
                <a:cs typeface="Calibri" panose="020F0502020204030204" pitchFamily="34" charset="0"/>
              </a:rPr>
              <a:t>:</a:t>
            </a:r>
          </a:p>
          <a:p>
            <a:pPr algn="just">
              <a:defRPr/>
            </a:pPr>
            <a:endParaRPr lang="en-US" altLang="es-ES" dirty="0">
              <a:latin typeface="Calibri" panose="020F0502020204030204" pitchFamily="34" charset="0"/>
              <a:cs typeface="Calibri" panose="020F0502020204030204" pitchFamily="34" charset="0"/>
            </a:endParaRPr>
          </a:p>
          <a:p>
            <a:pPr algn="just"/>
            <a:r>
              <a:rPr lang="en-GB" b="1" dirty="0" err="1"/>
              <a:t>Consapevolezza</a:t>
            </a:r>
            <a:r>
              <a:rPr lang="en-GB" dirty="0"/>
              <a:t>: Le </a:t>
            </a:r>
            <a:r>
              <a:rPr lang="en-GB" dirty="0" err="1"/>
              <a:t>azioni</a:t>
            </a:r>
            <a:r>
              <a:rPr lang="en-GB" dirty="0"/>
              <a:t> volte a </a:t>
            </a:r>
            <a:r>
              <a:rPr lang="en-GB" dirty="0" err="1"/>
              <a:t>creare</a:t>
            </a:r>
            <a:r>
              <a:rPr lang="en-GB" dirty="0"/>
              <a:t> </a:t>
            </a:r>
            <a:r>
              <a:rPr lang="en-GB" dirty="0" err="1"/>
              <a:t>attenzione</a:t>
            </a:r>
            <a:r>
              <a:rPr lang="en-GB" dirty="0"/>
              <a:t> per il </a:t>
            </a:r>
            <a:r>
              <a:rPr lang="en-GB" dirty="0" err="1"/>
              <a:t>marchio</a:t>
            </a:r>
            <a:r>
              <a:rPr lang="en-GB" dirty="0"/>
              <a:t> o il </a:t>
            </a:r>
            <a:r>
              <a:rPr lang="en-GB" dirty="0" err="1"/>
              <a:t>servizio</a:t>
            </a:r>
            <a:r>
              <a:rPr lang="en-GB" dirty="0"/>
              <a:t> </a:t>
            </a:r>
            <a:r>
              <a:rPr lang="en-GB" dirty="0" err="1"/>
              <a:t>attraverso</a:t>
            </a:r>
            <a:r>
              <a:rPr lang="en-GB" dirty="0"/>
              <a:t> </a:t>
            </a:r>
            <a:r>
              <a:rPr lang="en-GB" dirty="0" err="1"/>
              <a:t>vari</a:t>
            </a:r>
            <a:r>
              <a:rPr lang="en-GB" dirty="0"/>
              <a:t> </a:t>
            </a:r>
            <a:r>
              <a:rPr lang="en-GB" dirty="0" err="1"/>
              <a:t>mezzi</a:t>
            </a:r>
            <a:r>
              <a:rPr lang="en-GB" dirty="0"/>
              <a:t> di </a:t>
            </a:r>
            <a:r>
              <a:rPr lang="en-GB" dirty="0" err="1"/>
              <a:t>comunicazione</a:t>
            </a:r>
            <a:r>
              <a:rPr lang="en-GB" dirty="0"/>
              <a:t>  </a:t>
            </a:r>
          </a:p>
          <a:p>
            <a:pPr algn="just"/>
            <a:r>
              <a:rPr lang="en-GB" b="1" dirty="0"/>
              <a:t>Interesse:</a:t>
            </a:r>
            <a:r>
              <a:rPr lang="en-GB" dirty="0"/>
              <a:t> </a:t>
            </a:r>
            <a:r>
              <a:rPr lang="it-IT" dirty="0"/>
              <a:t>La fase di creazione dell'interesse per incoraggiare gli acquirenti a volerne sapere di più.</a:t>
            </a:r>
            <a:r>
              <a:rPr lang="en-GB" dirty="0"/>
              <a:t> </a:t>
            </a:r>
          </a:p>
          <a:p>
            <a:pPr algn="just"/>
            <a:r>
              <a:rPr lang="en-GB" b="1" dirty="0" err="1"/>
              <a:t>Desiderio</a:t>
            </a:r>
            <a:r>
              <a:rPr lang="en-GB" b="1" dirty="0"/>
              <a:t>: </a:t>
            </a:r>
            <a:r>
              <a:rPr lang="it-IT" dirty="0"/>
              <a:t>Creare una connessione emotiva con l'acquirente in modo che desideri il prodotto o apprezzi il marchio.</a:t>
            </a:r>
            <a:r>
              <a:rPr lang="en-GB" dirty="0"/>
              <a:t> </a:t>
            </a:r>
          </a:p>
          <a:p>
            <a:pPr algn="just"/>
            <a:r>
              <a:rPr lang="en-GB" b="1" dirty="0"/>
              <a:t>Azione:  </a:t>
            </a:r>
            <a:r>
              <a:rPr lang="it-IT" dirty="0"/>
              <a:t>La fase in cui l'acquirente impara a conoscervi e si mette in contatto con voi per saperne di più o per effettuare un acquisto.</a:t>
            </a:r>
            <a:r>
              <a:rPr lang="en-GB" dirty="0"/>
              <a:t> </a:t>
            </a:r>
          </a:p>
          <a:p>
            <a:pPr algn="just"/>
            <a:r>
              <a:rPr lang="en-GB" b="1" dirty="0" err="1"/>
              <a:t>Ritenzione</a:t>
            </a:r>
            <a:r>
              <a:rPr lang="en-GB" b="1" dirty="0"/>
              <a:t>:</a:t>
            </a:r>
            <a:r>
              <a:rPr lang="en-GB" dirty="0"/>
              <a:t> </a:t>
            </a:r>
            <a:r>
              <a:rPr lang="it-IT" dirty="0"/>
              <a:t>Una volta diventato cliente, l'obiettivo è soddisfare il cliente in modo che ritorni e riferisca l'azienda ad amici e parenti (passaparola).</a:t>
            </a:r>
            <a:r>
              <a:rPr lang="en-GB" dirty="0"/>
              <a:t> </a:t>
            </a:r>
            <a:endParaRPr lang="en-US" altLang="es-ES" dirty="0">
              <a:latin typeface="Calibri" panose="020F0502020204030204" pitchFamily="34" charset="0"/>
              <a:cs typeface="Calibri" panose="020F0502020204030204" pitchFamily="34" charset="0"/>
            </a:endParaRPr>
          </a:p>
        </p:txBody>
      </p:sp>
      <p:sp>
        <p:nvSpPr>
          <p:cNvPr id="7" name="object 3">
            <a:extLst>
              <a:ext uri="{FF2B5EF4-FFF2-40B4-BE49-F238E27FC236}">
                <a16:creationId xmlns:a16="http://schemas.microsoft.com/office/drawing/2014/main" id="{FBCC9E6C-DB19-4936-87CE-3544CB66C3D3}"/>
              </a:ext>
            </a:extLst>
          </p:cNvPr>
          <p:cNvSpPr txBox="1"/>
          <p:nvPr/>
        </p:nvSpPr>
        <p:spPr>
          <a:xfrm>
            <a:off x="471913" y="5805649"/>
            <a:ext cx="10716826" cy="291105"/>
          </a:xfrm>
          <a:prstGeom prst="rect">
            <a:avLst/>
          </a:prstGeom>
        </p:spPr>
        <p:txBody>
          <a:bodyPr vert="horz" wrap="square" lIns="0" tIns="13970" rIns="0" bIns="0" rtlCol="0">
            <a:spAutoFit/>
          </a:bodyPr>
          <a:lstStyle/>
          <a:p>
            <a:pPr algn="r">
              <a:defRPr/>
            </a:pPr>
            <a:r>
              <a:rPr lang="en-US" altLang="es-ES" dirty="0">
                <a:latin typeface="+mj-lt"/>
                <a:cs typeface="Calibri" panose="020F0502020204030204" pitchFamily="34" charset="0"/>
                <a:hlinkClick r:id="rId2"/>
              </a:rPr>
              <a:t>https://www.indeed.com/career-advice/career-development/marketing-strategies-attract-retain-customers</a:t>
            </a:r>
            <a:r>
              <a:rPr lang="en-US" altLang="es-ES" dirty="0">
                <a:latin typeface="+mj-lt"/>
                <a:cs typeface="Calibri" panose="020F0502020204030204" pitchFamily="34" charset="0"/>
              </a:rPr>
              <a:t> </a:t>
            </a:r>
          </a:p>
        </p:txBody>
      </p:sp>
    </p:spTree>
    <p:extLst>
      <p:ext uri="{BB962C8B-B14F-4D97-AF65-F5344CB8AC3E}">
        <p14:creationId xmlns:p14="http://schemas.microsoft.com/office/powerpoint/2010/main" val="262600030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4316</TotalTime>
  <Words>1427</Words>
  <Application>Microsoft Office PowerPoint</Application>
  <PresentationFormat>Panorámica</PresentationFormat>
  <Paragraphs>172</Paragraphs>
  <Slides>16</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195</cp:revision>
  <dcterms:created xsi:type="dcterms:W3CDTF">2021-06-29T11:11:56Z</dcterms:created>
  <dcterms:modified xsi:type="dcterms:W3CDTF">2023-02-06T16:20:52Z</dcterms:modified>
</cp:coreProperties>
</file>