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68" r:id="rId3"/>
    <p:sldId id="258" r:id="rId4"/>
    <p:sldId id="306" r:id="rId5"/>
    <p:sldId id="303" r:id="rId6"/>
    <p:sldId id="310" r:id="rId7"/>
    <p:sldId id="315" r:id="rId8"/>
    <p:sldId id="314" r:id="rId9"/>
    <p:sldId id="316" r:id="rId10"/>
    <p:sldId id="317" r:id="rId11"/>
    <p:sldId id="318" r:id="rId12"/>
    <p:sldId id="302" r:id="rId13"/>
    <p:sldId id="273" r:id="rId14"/>
    <p:sldId id="265" r:id="rId15"/>
    <p:sldId id="274" r:id="rId16"/>
    <p:sldId id="264"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Wzmacnianie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Utrzymanie nowej klienteli online i dostosowanie się do potrzeb pokoleń cyfrowych i </a:t>
            </a:r>
            <a:r>
              <a:rPr kumimoji="0" lang="pl-PL"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niecyfrowych</a:t>
            </a: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b="1" spc="-114" dirty="0">
                <a:solidFill>
                  <a:srgbClr val="0CA373"/>
                </a:solidFill>
                <a:latin typeface="Tahoma" panose="020B0604030504040204" pitchFamily="34" charset="0"/>
                <a:ea typeface="Tahoma" panose="020B0604030504040204" pitchFamily="34" charset="0"/>
                <a:cs typeface="Tahoma" panose="020B0604030504040204" pitchFamily="34" charset="0"/>
              </a:rPr>
              <a:t>przez</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4965" y="908828"/>
            <a:ext cx="1173824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3:</a:t>
            </a:r>
            <a:r>
              <a:rPr lang="es-ES" sz="48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Pozyskiwanie nowych klientów przy pomocy środków cyfrowych</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57200" y="1673930"/>
            <a:ext cx="9219460" cy="352661"/>
          </a:xfrm>
          <a:prstGeom prst="rect">
            <a:avLst/>
          </a:prstGeom>
        </p:spPr>
        <p:txBody>
          <a:bodyPr vert="horz" wrap="square" lIns="0" tIns="13970" rIns="0" bIns="0" rtlCol="0">
            <a:spAutoFit/>
          </a:bodyPr>
          <a:lstStyle/>
          <a:p>
            <a:pPr>
              <a:defRPr/>
            </a:pPr>
            <a:r>
              <a:rPr lang="pl-PL" sz="2200" spc="50" dirty="0">
                <a:latin typeface="+mj-lt"/>
                <a:cs typeface="Tahoma"/>
              </a:rPr>
              <a:t>Dział</a:t>
            </a:r>
            <a:r>
              <a:rPr lang="en-US" sz="2200" spc="50" dirty="0">
                <a:latin typeface="+mj-lt"/>
                <a:cs typeface="Tahoma"/>
              </a:rPr>
              <a:t> 3.2: </a:t>
            </a:r>
            <a:r>
              <a:rPr lang="pl-PL" sz="2200" spc="50" dirty="0">
                <a:latin typeface="+mj-lt"/>
                <a:cs typeface="Tahoma"/>
              </a:rPr>
              <a:t>Tworzenie strategii online</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701040" y="2540009"/>
            <a:ext cx="8975620" cy="2937984"/>
          </a:xfrm>
          <a:prstGeom prst="rect">
            <a:avLst/>
          </a:prstGeom>
        </p:spPr>
        <p:txBody>
          <a:bodyPr vert="horz" wrap="square" lIns="0" tIns="13970" rIns="0" bIns="0" rtlCol="0">
            <a:spAutoFit/>
          </a:bodyPr>
          <a:lstStyle/>
          <a:p>
            <a:pPr>
              <a:defRPr/>
            </a:pPr>
            <a:r>
              <a:rPr lang="pl-PL" sz="2200" spc="50" dirty="0">
                <a:latin typeface="+mj-lt"/>
                <a:cs typeface="Tahoma"/>
              </a:rPr>
              <a:t>Tworzenie strategii online</a:t>
            </a:r>
            <a:r>
              <a:rPr lang="en-US" sz="2200" spc="50" dirty="0">
                <a:latin typeface="+mj-lt"/>
                <a:cs typeface="Tahoma"/>
              </a:rPr>
              <a:t>(</a:t>
            </a:r>
            <a:r>
              <a:rPr lang="pl-PL" sz="2200" spc="50" dirty="0">
                <a:latin typeface="+mj-lt"/>
                <a:cs typeface="Tahoma"/>
              </a:rPr>
              <a:t>według </a:t>
            </a:r>
            <a:r>
              <a:rPr lang="en-US" sz="2200" spc="50" dirty="0">
                <a:latin typeface="+mj-lt"/>
                <a:cs typeface="Tahoma"/>
              </a:rPr>
              <a:t>Forbes Magazine): </a:t>
            </a:r>
          </a:p>
          <a:p>
            <a:pPr marL="457200" indent="-457200">
              <a:buFont typeface="+mj-lt"/>
              <a:buAutoNum type="arabicPeriod"/>
              <a:defRPr/>
            </a:pPr>
            <a:r>
              <a:rPr lang="pl-PL" spc="50" dirty="0">
                <a:latin typeface="+mj-lt"/>
                <a:cs typeface="Tahoma"/>
              </a:rPr>
              <a:t>Rozpoznaj otoczenie i przeanalizuj wyniki</a:t>
            </a:r>
            <a:endParaRPr lang="en-US" spc="50" dirty="0">
              <a:latin typeface="+mj-lt"/>
              <a:cs typeface="Tahoma"/>
            </a:endParaRPr>
          </a:p>
          <a:p>
            <a:pPr marL="457200" indent="-457200">
              <a:buFont typeface="+mj-lt"/>
              <a:buAutoNum type="arabicPeriod"/>
              <a:defRPr/>
            </a:pPr>
            <a:r>
              <a:rPr lang="pl-PL" spc="50" dirty="0">
                <a:latin typeface="+mj-lt"/>
                <a:cs typeface="Tahoma"/>
              </a:rPr>
              <a:t>Nakreśl strategię</a:t>
            </a:r>
            <a:endParaRPr lang="en-US" spc="50" dirty="0">
              <a:latin typeface="+mj-lt"/>
              <a:cs typeface="Tahoma"/>
            </a:endParaRPr>
          </a:p>
          <a:p>
            <a:pPr marL="457200" indent="-457200">
              <a:buFont typeface="+mj-lt"/>
              <a:buAutoNum type="arabicPeriod"/>
              <a:defRPr/>
            </a:pPr>
            <a:r>
              <a:rPr lang="pl-PL" spc="50" dirty="0">
                <a:latin typeface="+mj-lt"/>
                <a:cs typeface="Tahoma"/>
              </a:rPr>
              <a:t>Określ swą grupę docelową</a:t>
            </a:r>
            <a:endParaRPr lang="en-US" spc="50" dirty="0">
              <a:latin typeface="+mj-lt"/>
              <a:cs typeface="Tahoma"/>
            </a:endParaRPr>
          </a:p>
          <a:p>
            <a:pPr marL="457200" indent="-457200">
              <a:buFont typeface="+mj-lt"/>
              <a:buAutoNum type="arabicPeriod"/>
              <a:defRPr/>
            </a:pPr>
            <a:r>
              <a:rPr lang="pl-PL" spc="50" dirty="0">
                <a:latin typeface="+mj-lt"/>
                <a:cs typeface="Tahoma"/>
              </a:rPr>
              <a:t>Zbuduj swą strategię zadowolenia</a:t>
            </a:r>
            <a:endParaRPr lang="en-US" spc="50" dirty="0">
              <a:latin typeface="+mj-lt"/>
              <a:cs typeface="Tahoma"/>
            </a:endParaRPr>
          </a:p>
          <a:p>
            <a:pPr marL="457200" indent="-457200">
              <a:buFont typeface="+mj-lt"/>
              <a:buAutoNum type="arabicPeriod"/>
              <a:defRPr/>
            </a:pPr>
            <a:r>
              <a:rPr lang="pl-PL" spc="50" dirty="0">
                <a:latin typeface="+mj-lt"/>
                <a:cs typeface="Tahoma"/>
              </a:rPr>
              <a:t>Wybierz swe kanały i taktykę</a:t>
            </a:r>
            <a:endParaRPr lang="en-US" spc="50" dirty="0">
              <a:latin typeface="+mj-lt"/>
              <a:cs typeface="Tahoma"/>
            </a:endParaRPr>
          </a:p>
          <a:p>
            <a:pPr marL="457200" indent="-457200">
              <a:buFont typeface="+mj-lt"/>
              <a:buAutoNum type="arabicPeriod"/>
              <a:defRPr/>
            </a:pPr>
            <a:r>
              <a:rPr lang="pl-PL" spc="50" dirty="0">
                <a:latin typeface="+mj-lt"/>
                <a:cs typeface="Tahoma"/>
              </a:rPr>
              <a:t>Ustal kluczowe wskaźniki wydajności i benchmarki</a:t>
            </a:r>
          </a:p>
          <a:p>
            <a:pPr marL="457200" indent="-457200">
              <a:buFont typeface="+mj-lt"/>
              <a:buAutoNum type="arabicPeriod"/>
              <a:defRPr/>
            </a:pPr>
            <a:r>
              <a:rPr lang="pl-PL" spc="50" dirty="0">
                <a:latin typeface="+mj-lt"/>
                <a:cs typeface="Tahoma"/>
              </a:rPr>
              <a:t>Realizuj je zgodnie z najlepszymi praktykami</a:t>
            </a:r>
          </a:p>
          <a:p>
            <a:pPr marL="457200" indent="-457200">
              <a:buFont typeface="+mj-lt"/>
              <a:buAutoNum type="arabicPeriod"/>
              <a:defRPr/>
            </a:pPr>
            <a:r>
              <a:rPr lang="pl-PL" spc="50" dirty="0">
                <a:latin typeface="+mj-lt"/>
                <a:cs typeface="Tahoma"/>
              </a:rPr>
              <a:t>Zanalizuj i dostosuj</a:t>
            </a:r>
            <a:endParaRPr lang="en-US" spc="50" dirty="0">
              <a:latin typeface="+mj-lt"/>
              <a:cs typeface="Tahoma"/>
            </a:endParaRPr>
          </a:p>
          <a:p>
            <a:pPr>
              <a:defRPr/>
            </a:pPr>
            <a:endParaRPr lang="en-US" altLang="es-ES" sz="2400" dirty="0">
              <a:latin typeface="+mj-lt"/>
              <a:cs typeface="Calibri" panose="020F0502020204030204" pitchFamily="34" charset="0"/>
            </a:endParaRPr>
          </a:p>
        </p:txBody>
      </p:sp>
      <p:sp>
        <p:nvSpPr>
          <p:cNvPr id="7" name="object 3">
            <a:extLst>
              <a:ext uri="{FF2B5EF4-FFF2-40B4-BE49-F238E27FC236}">
                <a16:creationId xmlns:a16="http://schemas.microsoft.com/office/drawing/2014/main" id="{FBCC9E6C-DB19-4936-87CE-3544CB66C3D3}"/>
              </a:ext>
            </a:extLst>
          </p:cNvPr>
          <p:cNvSpPr txBox="1"/>
          <p:nvPr/>
        </p:nvSpPr>
        <p:spPr>
          <a:xfrm>
            <a:off x="556588" y="5381068"/>
            <a:ext cx="11374999" cy="568104"/>
          </a:xfrm>
          <a:prstGeom prst="rect">
            <a:avLst/>
          </a:prstGeom>
        </p:spPr>
        <p:txBody>
          <a:bodyPr vert="horz" wrap="square" lIns="0" tIns="13970" rIns="0" bIns="0" rtlCol="0">
            <a:spAutoFit/>
          </a:bodyPr>
          <a:lstStyle/>
          <a:p>
            <a:pPr algn="r">
              <a:defRPr/>
            </a:pPr>
            <a:r>
              <a:rPr lang="en-US" spc="50" dirty="0">
                <a:latin typeface="+mj-lt"/>
                <a:cs typeface="Tahoma"/>
                <a:hlinkClick r:id="rId2"/>
              </a:rPr>
              <a:t>https://www.forbes.com/sites/forbescoachescouncil/2021/02/25/how-to-create-a-digital-marketing-strategy-eight-steps-to-laser-focus-your-plan/</a:t>
            </a:r>
            <a:r>
              <a:rPr lang="en-US" spc="50" dirty="0">
                <a:latin typeface="+mj-lt"/>
                <a:cs typeface="Tahoma"/>
              </a:rPr>
              <a:t> </a:t>
            </a:r>
            <a:endParaRPr lang="en-US" altLang="es-ES" dirty="0">
              <a:latin typeface="+mj-lt"/>
              <a:cs typeface="Calibri" panose="020F0502020204030204" pitchFamily="34" charset="0"/>
            </a:endParaRPr>
          </a:p>
        </p:txBody>
      </p:sp>
    </p:spTree>
    <p:extLst>
      <p:ext uri="{BB962C8B-B14F-4D97-AF65-F5344CB8AC3E}">
        <p14:creationId xmlns:p14="http://schemas.microsoft.com/office/powerpoint/2010/main" val="272723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81281"/>
            <a:ext cx="11914089"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3: </a:t>
            </a:r>
            <a:r>
              <a:rPr lang="pl-PL" sz="3200" kern="0" spc="-150" dirty="0">
                <a:solidFill>
                  <a:schemeClr val="tx1"/>
                </a:solidFill>
                <a:latin typeface="+mj-lt"/>
                <a:ea typeface="Tahoma" panose="020B0604030504040204" pitchFamily="34" charset="0"/>
                <a:cs typeface="Tahoma" panose="020B0604030504040204" pitchFamily="34" charset="0"/>
              </a:rPr>
              <a:t>Pozyskiwanie nowych klientów przy pomocy środków cyfrowych</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57200" y="1609658"/>
            <a:ext cx="9299103" cy="352661"/>
          </a:xfrm>
          <a:prstGeom prst="rect">
            <a:avLst/>
          </a:prstGeom>
        </p:spPr>
        <p:txBody>
          <a:bodyPr vert="horz" wrap="square" lIns="0" tIns="13970" rIns="0" bIns="0" rtlCol="0">
            <a:spAutoFit/>
          </a:bodyPr>
          <a:lstStyle/>
          <a:p>
            <a:pPr>
              <a:defRPr/>
            </a:pPr>
            <a:r>
              <a:rPr lang="pl-PL" sz="2200" spc="50" dirty="0">
                <a:latin typeface="+mj-lt"/>
                <a:cs typeface="Tahoma"/>
              </a:rPr>
              <a:t>DZIAŁ</a:t>
            </a:r>
            <a:r>
              <a:rPr lang="en-US" sz="2200" spc="50" dirty="0">
                <a:latin typeface="+mj-lt"/>
                <a:cs typeface="Tahoma"/>
              </a:rPr>
              <a:t> 3.2: </a:t>
            </a:r>
            <a:r>
              <a:rPr lang="pl-PL" sz="2200" spc="50" dirty="0">
                <a:latin typeface="+mj-lt"/>
                <a:cs typeface="Tahoma"/>
              </a:rPr>
              <a:t>Tworzenie strategii online</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457200" y="2540009"/>
            <a:ext cx="11119282" cy="2876428"/>
          </a:xfrm>
          <a:prstGeom prst="rect">
            <a:avLst/>
          </a:prstGeom>
        </p:spPr>
        <p:txBody>
          <a:bodyPr vert="horz" wrap="square" lIns="0" tIns="13970" rIns="0" bIns="0" rtlCol="0">
            <a:spAutoFit/>
          </a:bodyPr>
          <a:lstStyle/>
          <a:p>
            <a:pPr>
              <a:defRPr/>
            </a:pPr>
            <a:r>
              <a:rPr lang="pl-PL" spc="50" dirty="0">
                <a:latin typeface="+mj-lt"/>
                <a:cs typeface="Tahoma"/>
              </a:rPr>
              <a:t>Online to CAŁA strategia cyfrowa - nie tylko media społecznościowe; obejmuje ona wszystkie elementy kontaktu cyfrowego.  </a:t>
            </a:r>
          </a:p>
          <a:p>
            <a:pPr>
              <a:defRPr/>
            </a:pPr>
            <a:r>
              <a:rPr lang="pl-PL" spc="50" dirty="0">
                <a:latin typeface="+mj-lt"/>
                <a:cs typeface="Tahoma"/>
              </a:rPr>
              <a:t>Media społecznościowe są kluczowym elementem i firmy muszą zrozumieć, jak dany format wpływa na perspektywy produktu / usługi</a:t>
            </a:r>
          </a:p>
          <a:p>
            <a:pPr>
              <a:defRPr/>
            </a:pPr>
            <a:r>
              <a:rPr lang="pl-PL" spc="50" dirty="0">
                <a:latin typeface="+mj-lt"/>
                <a:cs typeface="Tahoma"/>
              </a:rPr>
              <a:t>Należy rozważyć wielokanałowe media społecznościowe i powiązania między nimi:</a:t>
            </a:r>
          </a:p>
          <a:p>
            <a:pPr>
              <a:defRPr/>
            </a:pPr>
            <a:r>
              <a:rPr lang="pl-PL" spc="50" dirty="0">
                <a:latin typeface="+mj-lt"/>
                <a:cs typeface="Tahoma"/>
              </a:rPr>
              <a:t>-</a:t>
            </a:r>
            <a:r>
              <a:rPr lang="pl-PL" b="1" spc="50" dirty="0">
                <a:latin typeface="+mj-lt"/>
                <a:cs typeface="Tahoma"/>
              </a:rPr>
              <a:t>'Tradycyjne' media społecznościowe: </a:t>
            </a:r>
            <a:r>
              <a:rPr lang="pl-PL" spc="50" dirty="0">
                <a:latin typeface="+mj-lt"/>
                <a:cs typeface="Tahoma"/>
              </a:rPr>
              <a:t>Facebook; Twitter; Instagram; Snapchat; LinkedIn; </a:t>
            </a:r>
            <a:r>
              <a:rPr lang="pl-PL" spc="50" dirty="0" err="1">
                <a:latin typeface="+mj-lt"/>
                <a:cs typeface="Tahoma"/>
              </a:rPr>
              <a:t>TikTok</a:t>
            </a:r>
            <a:r>
              <a:rPr lang="pl-PL" spc="50" dirty="0">
                <a:latin typeface="+mj-lt"/>
                <a:cs typeface="Tahoma"/>
              </a:rPr>
              <a:t>; Pinterest; </a:t>
            </a:r>
            <a:r>
              <a:rPr lang="pl-PL" spc="50" dirty="0" err="1">
                <a:latin typeface="+mj-lt"/>
                <a:cs typeface="Tahoma"/>
              </a:rPr>
              <a:t>Triller</a:t>
            </a:r>
            <a:endParaRPr lang="pl-PL" spc="50" dirty="0">
              <a:latin typeface="+mj-lt"/>
              <a:cs typeface="Tahoma"/>
            </a:endParaRPr>
          </a:p>
          <a:p>
            <a:pPr>
              <a:defRPr/>
            </a:pPr>
            <a:r>
              <a:rPr lang="pl-PL" spc="50" dirty="0">
                <a:latin typeface="+mj-lt"/>
                <a:cs typeface="Tahoma"/>
              </a:rPr>
              <a:t>- </a:t>
            </a:r>
            <a:r>
              <a:rPr lang="pl-PL" b="1" spc="50" dirty="0">
                <a:latin typeface="+mj-lt"/>
                <a:cs typeface="Tahoma"/>
              </a:rPr>
              <a:t>Również popularne media społecznościowe</a:t>
            </a:r>
            <a:r>
              <a:rPr lang="pl-PL" spc="50" dirty="0">
                <a:latin typeface="+mj-lt"/>
                <a:cs typeface="Tahoma"/>
              </a:rPr>
              <a:t>: WhatsApp; </a:t>
            </a:r>
            <a:r>
              <a:rPr lang="pl-PL" spc="50" dirty="0" err="1">
                <a:latin typeface="+mj-lt"/>
                <a:cs typeface="Tahoma"/>
              </a:rPr>
              <a:t>Viber</a:t>
            </a:r>
            <a:r>
              <a:rPr lang="pl-PL" spc="50" dirty="0">
                <a:latin typeface="+mj-lt"/>
                <a:cs typeface="Tahoma"/>
              </a:rPr>
              <a:t>; </a:t>
            </a:r>
            <a:r>
              <a:rPr lang="pl-PL" spc="50" dirty="0" err="1">
                <a:latin typeface="+mj-lt"/>
                <a:cs typeface="Tahoma"/>
              </a:rPr>
              <a:t>Discord</a:t>
            </a:r>
            <a:r>
              <a:rPr lang="pl-PL" spc="50" dirty="0">
                <a:latin typeface="+mj-lt"/>
                <a:cs typeface="Tahoma"/>
              </a:rPr>
              <a:t>; Telegram; Skype; WeChat; Messenger</a:t>
            </a:r>
          </a:p>
          <a:p>
            <a:pPr>
              <a:defRPr/>
            </a:pPr>
            <a:endParaRPr lang="pl-PL" spc="50" dirty="0">
              <a:latin typeface="+mj-lt"/>
              <a:cs typeface="Tahoma"/>
            </a:endParaRPr>
          </a:p>
          <a:p>
            <a:pPr>
              <a:defRPr/>
            </a:pPr>
            <a:r>
              <a:rPr lang="pl-PL" spc="50" dirty="0">
                <a:latin typeface="+mj-lt"/>
                <a:cs typeface="Tahoma"/>
              </a:rPr>
              <a:t>Strategia musi być na bieżąco z najnowszymi trendami i tym, co jest "starą szkołą"</a:t>
            </a:r>
            <a:endParaRPr lang="en-US" spc="50" dirty="0">
              <a:latin typeface="+mj-lt"/>
              <a:cs typeface="Tahoma"/>
            </a:endParaRPr>
          </a:p>
          <a:p>
            <a:pPr>
              <a:defRPr/>
            </a:pPr>
            <a:endParaRPr lang="en-US" altLang="es-ES" sz="2400" dirty="0">
              <a:latin typeface="+mj-lt"/>
              <a:cs typeface="Calibri" panose="020F0502020204030204" pitchFamily="34" charset="0"/>
            </a:endParaRPr>
          </a:p>
        </p:txBody>
      </p:sp>
    </p:spTree>
    <p:extLst>
      <p:ext uri="{BB962C8B-B14F-4D97-AF65-F5344CB8AC3E}">
        <p14:creationId xmlns:p14="http://schemas.microsoft.com/office/powerpoint/2010/main" val="2709002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72821"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4: </a:t>
            </a:r>
            <a:r>
              <a:rPr lang="pl-PL" sz="3200" kern="0" spc="-150" dirty="0">
                <a:solidFill>
                  <a:schemeClr val="tx1"/>
                </a:solidFill>
                <a:latin typeface="+mj-lt"/>
                <a:ea typeface="Tahoma" panose="020B0604030504040204" pitchFamily="34" charset="0"/>
                <a:cs typeface="Tahoma" panose="020B0604030504040204" pitchFamily="34" charset="0"/>
              </a:rPr>
              <a:t>Ułatwienia dla klientów </a:t>
            </a:r>
            <a:r>
              <a:rPr lang="pl-PL" sz="3200" kern="0" spc="-150" dirty="0" err="1">
                <a:solidFill>
                  <a:schemeClr val="tx1"/>
                </a:solidFill>
                <a:latin typeface="+mj-lt"/>
                <a:ea typeface="Tahoma" panose="020B0604030504040204" pitchFamily="34" charset="0"/>
                <a:cs typeface="Tahoma" panose="020B0604030504040204" pitchFamily="34" charset="0"/>
              </a:rPr>
              <a:t>niecyfrowych</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21668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 </a:t>
            </a:r>
            <a:r>
              <a:rPr lang="es-ES" sz="2200" spc="50" dirty="0">
                <a:latin typeface="+mj-lt"/>
                <a:cs typeface="Tahoma"/>
              </a:rPr>
              <a:t>4.1: </a:t>
            </a:r>
            <a:r>
              <a:rPr lang="pl-PL" sz="2200" spc="50" dirty="0">
                <a:latin typeface="+mj-lt"/>
                <a:cs typeface="Tahoma"/>
              </a:rPr>
              <a:t>Nie zapominać o tych., którzy nie życzą sobie kontaktu cyfrowego</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520936" cy="203132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Tak, </a:t>
            </a:r>
            <a:r>
              <a:rPr lang="pl-PL" altLang="es-ES" dirty="0" err="1">
                <a:latin typeface="Calibri" panose="020F0502020204030204" pitchFamily="34" charset="0"/>
                <a:cs typeface="Calibri" panose="020F0502020204030204" pitchFamily="34" charset="0"/>
              </a:rPr>
              <a:t>niecyfrowi</a:t>
            </a:r>
            <a:r>
              <a:rPr lang="pl-PL" altLang="es-ES" dirty="0">
                <a:latin typeface="Calibri" panose="020F0502020204030204" pitchFamily="34" charset="0"/>
                <a:cs typeface="Calibri" panose="020F0502020204030204" pitchFamily="34" charset="0"/>
              </a:rPr>
              <a:t> są zapewne połączeni cyfrowo ALE wolą bardziej osobisty kontakt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Nie lekceważ tradycyjnych mediów, aby dotrzeć zarówno do </a:t>
            </a:r>
            <a:r>
              <a:rPr lang="pl-PL" altLang="es-ES" dirty="0" err="1">
                <a:latin typeface="Calibri" panose="020F0502020204030204" pitchFamily="34" charset="0"/>
                <a:cs typeface="Calibri" panose="020F0502020204030204" pitchFamily="34" charset="0"/>
              </a:rPr>
              <a:t>niecyfrowych</a:t>
            </a:r>
            <a:r>
              <a:rPr lang="pl-PL" altLang="es-ES" dirty="0">
                <a:latin typeface="Calibri" panose="020F0502020204030204" pitchFamily="34" charset="0"/>
                <a:cs typeface="Calibri" panose="020F0502020204030204" pitchFamily="34" charset="0"/>
              </a:rPr>
              <a:t>, jak i cyfrowych klientów</a:t>
            </a:r>
          </a:p>
          <a:p>
            <a:pPr marL="285750" indent="-285750">
              <a:buFontTx/>
              <a:buChar char="-"/>
              <a:defRPr/>
            </a:pPr>
            <a:r>
              <a:rPr lang="pl-PL" altLang="es-ES" dirty="0">
                <a:latin typeface="Calibri" panose="020F0502020204030204" pitchFamily="34" charset="0"/>
                <a:cs typeface="Calibri" panose="020F0502020204030204" pitchFamily="34" charset="0"/>
              </a:rPr>
              <a:t>Staraj się "powoli" wprowadzać je do części swojej strategii cyfrowej (zachęcaj)</a:t>
            </a:r>
          </a:p>
          <a:p>
            <a:pPr marL="285750" indent="-285750">
              <a:buFontTx/>
              <a:buChar char="-"/>
              <a:defRPr/>
            </a:pPr>
            <a:r>
              <a:rPr lang="pl-PL" altLang="es-ES" dirty="0">
                <a:latin typeface="Calibri" panose="020F0502020204030204" pitchFamily="34" charset="0"/>
                <a:cs typeface="Calibri" panose="020F0502020204030204" pitchFamily="34" charset="0"/>
              </a:rPr>
              <a:t>Obserwuj uważnie, jak konkurenci traktują klientów </a:t>
            </a:r>
            <a:r>
              <a:rPr lang="pl-PL" altLang="es-ES" dirty="0" err="1">
                <a:latin typeface="Calibri" panose="020F0502020204030204" pitchFamily="34" charset="0"/>
                <a:cs typeface="Calibri" panose="020F0502020204030204" pitchFamily="34" charset="0"/>
              </a:rPr>
              <a:t>niecyfrowych</a:t>
            </a:r>
            <a:r>
              <a:rPr lang="pl-PL" altLang="es-ES" dirty="0">
                <a:latin typeface="Calibri" panose="020F0502020204030204" pitchFamily="34" charset="0"/>
                <a:cs typeface="Calibri" panose="020F0502020204030204" pitchFamily="34" charset="0"/>
              </a:rPr>
              <a:t> (może to być całkowite otwarcie, jeśli ich zignorują)</a:t>
            </a:r>
          </a:p>
          <a:p>
            <a:pPr marL="285750" indent="-285750">
              <a:buFontTx/>
              <a:buChar char="-"/>
              <a:defRPr/>
            </a:pPr>
            <a:r>
              <a:rPr lang="pl-PL" altLang="es-ES" dirty="0">
                <a:latin typeface="Calibri" panose="020F0502020204030204" pitchFamily="34" charset="0"/>
                <a:cs typeface="Calibri" panose="020F0502020204030204" pitchFamily="34" charset="0"/>
              </a:rPr>
              <a:t>Zastosuj hybrydową strategię marketingową obejmującą "to, co najlepsze z obu światów".</a:t>
            </a:r>
            <a:endParaRPr lang="en-US"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216823" y="5178156"/>
            <a:ext cx="10269068" cy="923330"/>
          </a:xfrm>
          <a:prstGeom prst="rect">
            <a:avLst/>
          </a:prstGeom>
        </p:spPr>
        <p:txBody>
          <a:bodyPr wrap="square">
            <a:spAutoFit/>
          </a:bodyPr>
          <a:lstStyle/>
          <a:p>
            <a:pPr algn="r">
              <a:defRPr/>
            </a:pPr>
            <a:r>
              <a:rPr lang="en-US" altLang="es-ES" dirty="0">
                <a:latin typeface="Calibri" panose="020F0502020204030204" pitchFamily="34" charset="0"/>
                <a:cs typeface="Calibri" panose="020F0502020204030204" pitchFamily="34" charset="0"/>
                <a:hlinkClick r:id="rId2"/>
              </a:rPr>
              <a:t>https://www.wns.co.za/insights/blogs/blogdetail/374/balancing-digital-and-non-digital-to-improve-customer-experience-</a:t>
            </a:r>
            <a:endParaRPr lang="en-US" altLang="es-ES" dirty="0">
              <a:latin typeface="Calibri" panose="020F0502020204030204" pitchFamily="34" charset="0"/>
              <a:cs typeface="Calibri" panose="020F0502020204030204" pitchFamily="34" charset="0"/>
            </a:endParaRPr>
          </a:p>
          <a:p>
            <a:pPr algn="r">
              <a:defRPr/>
            </a:pPr>
            <a:r>
              <a:rPr lang="en-US" altLang="es-ES" dirty="0">
                <a:latin typeface="Calibri" panose="020F0502020204030204" pitchFamily="34" charset="0"/>
                <a:cs typeface="Calibri" panose="020F0502020204030204" pitchFamily="34" charset="0"/>
                <a:hlinkClick r:id="rId2"/>
              </a:rPr>
              <a:t>https://www.ceotodaymagazine.com/2022/02/6-efficient-non-digital-marketing-strategies/</a:t>
            </a:r>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82309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92" y="3914893"/>
            <a:ext cx="1829006" cy="954107"/>
          </a:xfrm>
          <a:prstGeom prst="rect">
            <a:avLst/>
          </a:prstGeom>
          <a:noFill/>
        </p:spPr>
        <p:txBody>
          <a:bodyPr wrap="square" rtlCol="0">
            <a:spAutoFit/>
          </a:bodyPr>
          <a:lstStyle/>
          <a:p>
            <a:pPr algn="ctr"/>
            <a:r>
              <a:rPr lang="pl-PL" sz="1400" dirty="0">
                <a:ea typeface="Lato Light" charset="0"/>
                <a:cs typeface="Poppins" pitchFamily="2" charset="77"/>
              </a:rPr>
              <a:t>Skupienie się na zrównoważonym rozwoju; patrząc na</a:t>
            </a:r>
            <a:r>
              <a:rPr lang="en-US" sz="1400" dirty="0">
                <a:ea typeface="Lato Light" charset="0"/>
                <a:cs typeface="Poppins" pitchFamily="2" charset="77"/>
              </a:rPr>
              <a:t> SMEs </a:t>
            </a:r>
          </a:p>
        </p:txBody>
      </p:sp>
      <p:sp>
        <p:nvSpPr>
          <p:cNvPr id="53" name="Rectangle 52"/>
          <p:cNvSpPr/>
          <p:nvPr/>
        </p:nvSpPr>
        <p:spPr>
          <a:xfrm>
            <a:off x="5226551" y="3592428"/>
            <a:ext cx="1285288" cy="369332"/>
          </a:xfrm>
          <a:prstGeom prst="rect">
            <a:avLst/>
          </a:prstGeom>
        </p:spPr>
        <p:txBody>
          <a:bodyPr wrap="none">
            <a:spAutoFit/>
          </a:bodyPr>
          <a:lstStyle/>
          <a:p>
            <a:pPr algn="ctr"/>
            <a:r>
              <a:rPr lang="pl-PL" b="1" dirty="0">
                <a:ea typeface="Roboto" charset="0"/>
                <a:cs typeface="Poppins" pitchFamily="2" charset="77"/>
              </a:rPr>
              <a:t>Pokolenie</a:t>
            </a:r>
            <a:r>
              <a:rPr lang="en-US" b="1" dirty="0">
                <a:ea typeface="Roboto" charset="0"/>
                <a:cs typeface="Poppins" pitchFamily="2" charset="77"/>
              </a:rPr>
              <a:t> Z</a:t>
            </a:r>
          </a:p>
        </p:txBody>
      </p:sp>
      <p:sp>
        <p:nvSpPr>
          <p:cNvPr id="54" name="TextBox 53"/>
          <p:cNvSpPr txBox="1"/>
          <p:nvPr/>
        </p:nvSpPr>
        <p:spPr>
          <a:xfrm>
            <a:off x="6310255" y="2693642"/>
            <a:ext cx="1829006" cy="523220"/>
          </a:xfrm>
          <a:prstGeom prst="rect">
            <a:avLst/>
          </a:prstGeom>
          <a:noFill/>
        </p:spPr>
        <p:txBody>
          <a:bodyPr wrap="square" rtlCol="0">
            <a:spAutoFit/>
          </a:bodyPr>
          <a:lstStyle/>
          <a:p>
            <a:pPr algn="ctr"/>
            <a:r>
              <a:rPr lang="en-US" sz="1400" dirty="0" err="1">
                <a:ea typeface="Lato Light" charset="0"/>
                <a:cs typeface="Poppins" pitchFamily="2" charset="77"/>
              </a:rPr>
              <a:t>Opracuj</a:t>
            </a:r>
            <a:r>
              <a:rPr lang="en-US" sz="1400" dirty="0">
                <a:ea typeface="Lato Light" charset="0"/>
                <a:cs typeface="Poppins" pitchFamily="2" charset="77"/>
              </a:rPr>
              <a:t> </a:t>
            </a:r>
            <a:r>
              <a:rPr lang="en-US" sz="1400" dirty="0" err="1">
                <a:ea typeface="Lato Light" charset="0"/>
                <a:cs typeface="Poppins" pitchFamily="2" charset="77"/>
              </a:rPr>
              <a:t>konkretną</a:t>
            </a:r>
            <a:r>
              <a:rPr lang="en-US" sz="1400" dirty="0">
                <a:ea typeface="Lato Light" charset="0"/>
                <a:cs typeface="Poppins" pitchFamily="2" charset="77"/>
              </a:rPr>
              <a:t> </a:t>
            </a:r>
            <a:r>
              <a:rPr lang="en-US" sz="1400" dirty="0" err="1">
                <a:ea typeface="Lato Light" charset="0"/>
                <a:cs typeface="Poppins" pitchFamily="2" charset="77"/>
              </a:rPr>
              <a:t>strategię</a:t>
            </a:r>
            <a:r>
              <a:rPr lang="en-US" sz="1400" dirty="0">
                <a:ea typeface="Lato Light" charset="0"/>
                <a:cs typeface="Poppins" pitchFamily="2" charset="77"/>
              </a:rPr>
              <a:t> online</a:t>
            </a:r>
          </a:p>
        </p:txBody>
      </p:sp>
      <p:sp>
        <p:nvSpPr>
          <p:cNvPr id="55" name="Rectangle 54"/>
          <p:cNvSpPr/>
          <p:nvPr/>
        </p:nvSpPr>
        <p:spPr>
          <a:xfrm>
            <a:off x="6717249" y="2375051"/>
            <a:ext cx="1033873" cy="369332"/>
          </a:xfrm>
          <a:prstGeom prst="rect">
            <a:avLst/>
          </a:prstGeom>
        </p:spPr>
        <p:txBody>
          <a:bodyPr wrap="none">
            <a:spAutoFit/>
          </a:bodyPr>
          <a:lstStyle/>
          <a:p>
            <a:pPr algn="ctr"/>
            <a:r>
              <a:rPr lang="pl-PL" b="1" dirty="0">
                <a:ea typeface="Roboto" charset="0"/>
                <a:cs typeface="Poppins" pitchFamily="2" charset="77"/>
              </a:rPr>
              <a:t>Strategia</a:t>
            </a:r>
            <a:endParaRPr lang="en-US" b="1" dirty="0">
              <a:ea typeface="Roboto" charset="0"/>
              <a:cs typeface="Poppins" pitchFamily="2" charset="77"/>
            </a:endParaRPr>
          </a:p>
        </p:txBody>
      </p:sp>
      <p:sp>
        <p:nvSpPr>
          <p:cNvPr id="58" name="TextBox 57"/>
          <p:cNvSpPr txBox="1"/>
          <p:nvPr/>
        </p:nvSpPr>
        <p:spPr>
          <a:xfrm>
            <a:off x="3616766" y="2710594"/>
            <a:ext cx="1829006" cy="738664"/>
          </a:xfrm>
          <a:prstGeom prst="rect">
            <a:avLst/>
          </a:prstGeom>
          <a:noFill/>
        </p:spPr>
        <p:txBody>
          <a:bodyPr wrap="square" rtlCol="0">
            <a:spAutoFit/>
          </a:bodyPr>
          <a:lstStyle/>
          <a:p>
            <a:pPr algn="ctr"/>
            <a:r>
              <a:rPr lang="en-US" sz="1400" dirty="0">
                <a:ea typeface="Lato Light" charset="0"/>
                <a:cs typeface="Poppins" pitchFamily="2" charset="77"/>
              </a:rPr>
              <a:t>EWOM; </a:t>
            </a:r>
            <a:r>
              <a:rPr lang="pl-PL" sz="1400" dirty="0">
                <a:ea typeface="Lato Light" charset="0"/>
                <a:cs typeface="Poppins" pitchFamily="2" charset="77"/>
              </a:rPr>
              <a:t>szukanie specjalistycznych produktów i usług</a:t>
            </a:r>
            <a:endParaRPr lang="en-US" sz="1400" dirty="0">
              <a:ea typeface="Lato Light" charset="0"/>
              <a:cs typeface="Poppins" pitchFamily="2" charset="77"/>
            </a:endParaRPr>
          </a:p>
        </p:txBody>
      </p:sp>
      <p:sp>
        <p:nvSpPr>
          <p:cNvPr id="59" name="Rectangle 58"/>
          <p:cNvSpPr/>
          <p:nvPr/>
        </p:nvSpPr>
        <p:spPr>
          <a:xfrm>
            <a:off x="3848685" y="2375051"/>
            <a:ext cx="1294906" cy="369332"/>
          </a:xfrm>
          <a:prstGeom prst="rect">
            <a:avLst/>
          </a:prstGeom>
        </p:spPr>
        <p:txBody>
          <a:bodyPr wrap="none">
            <a:spAutoFit/>
          </a:bodyPr>
          <a:lstStyle/>
          <a:p>
            <a:pPr algn="ctr"/>
            <a:r>
              <a:rPr lang="pl-PL" b="1" dirty="0">
                <a:ea typeface="Roboto" charset="0"/>
                <a:cs typeface="Poppins" pitchFamily="2" charset="77"/>
              </a:rPr>
              <a:t>Pokolenie</a:t>
            </a:r>
            <a:r>
              <a:rPr lang="en-US" b="1" dirty="0">
                <a:ea typeface="Roboto" charset="0"/>
                <a:cs typeface="Poppins" pitchFamily="2" charset="77"/>
              </a:rPr>
              <a:t> Y</a:t>
            </a:r>
          </a:p>
        </p:txBody>
      </p:sp>
      <p:sp>
        <p:nvSpPr>
          <p:cNvPr id="60" name="TextBox 59"/>
          <p:cNvSpPr txBox="1"/>
          <p:nvPr/>
        </p:nvSpPr>
        <p:spPr>
          <a:xfrm>
            <a:off x="7580470" y="4195303"/>
            <a:ext cx="2079771" cy="523220"/>
          </a:xfrm>
          <a:prstGeom prst="rect">
            <a:avLst/>
          </a:prstGeom>
          <a:noFill/>
        </p:spPr>
        <p:txBody>
          <a:bodyPr wrap="square" rtlCol="0">
            <a:spAutoFit/>
          </a:bodyPr>
          <a:lstStyle/>
          <a:p>
            <a:pPr algn="ctr"/>
            <a:r>
              <a:rPr lang="pl-PL" sz="1400" dirty="0">
                <a:ea typeface="Lato Light" charset="0"/>
                <a:cs typeface="Poppins" pitchFamily="2" charset="77"/>
              </a:rPr>
              <a:t>Nie zapominaj o tej </a:t>
            </a:r>
            <a:br>
              <a:rPr lang="pl-PL" sz="1400" dirty="0">
                <a:ea typeface="Lato Light" charset="0"/>
                <a:cs typeface="Poppins" pitchFamily="2" charset="77"/>
              </a:rPr>
            </a:br>
            <a:r>
              <a:rPr lang="pl-PL" sz="1400" dirty="0">
                <a:ea typeface="Lato Light" charset="0"/>
                <a:cs typeface="Poppins" pitchFamily="2" charset="77"/>
              </a:rPr>
              <a:t>grupie konsumentów</a:t>
            </a:r>
            <a:endParaRPr lang="en-US" sz="1400" dirty="0">
              <a:ea typeface="Lato Light" charset="0"/>
              <a:cs typeface="Poppins" pitchFamily="2" charset="77"/>
            </a:endParaRPr>
          </a:p>
        </p:txBody>
      </p:sp>
      <p:sp>
        <p:nvSpPr>
          <p:cNvPr id="62" name="TextBox 61"/>
          <p:cNvSpPr txBox="1"/>
          <p:nvPr/>
        </p:nvSpPr>
        <p:spPr>
          <a:xfrm>
            <a:off x="2266511" y="4141560"/>
            <a:ext cx="1829006" cy="738664"/>
          </a:xfrm>
          <a:prstGeom prst="rect">
            <a:avLst/>
          </a:prstGeom>
          <a:noFill/>
        </p:spPr>
        <p:txBody>
          <a:bodyPr wrap="square" rtlCol="0">
            <a:spAutoFit/>
          </a:bodyPr>
          <a:lstStyle/>
          <a:p>
            <a:pPr algn="ctr"/>
            <a:r>
              <a:rPr lang="pl-PL" sz="1400" dirty="0">
                <a:ea typeface="Lato Light" charset="0"/>
                <a:cs typeface="Poppins" pitchFamily="2" charset="77"/>
              </a:rPr>
              <a:t>Cztery do pięciu pokoleń konsumentów</a:t>
            </a:r>
            <a:endParaRPr lang="en-US" sz="1400" dirty="0">
              <a:ea typeface="Lato Light" charset="0"/>
              <a:cs typeface="Poppins" pitchFamily="2" charset="77"/>
            </a:endParaRPr>
          </a:p>
        </p:txBody>
      </p:sp>
      <p:sp>
        <p:nvSpPr>
          <p:cNvPr id="63" name="Rectangle 62"/>
          <p:cNvSpPr/>
          <p:nvPr/>
        </p:nvSpPr>
        <p:spPr>
          <a:xfrm>
            <a:off x="2594728" y="3783324"/>
            <a:ext cx="1120178" cy="369332"/>
          </a:xfrm>
          <a:prstGeom prst="rect">
            <a:avLst/>
          </a:prstGeom>
        </p:spPr>
        <p:txBody>
          <a:bodyPr wrap="none">
            <a:spAutoFit/>
          </a:bodyPr>
          <a:lstStyle/>
          <a:p>
            <a:pPr algn="ctr"/>
            <a:r>
              <a:rPr lang="pl-PL" b="1" dirty="0">
                <a:ea typeface="Roboto" charset="0"/>
                <a:cs typeface="Poppins" pitchFamily="2" charset="77"/>
              </a:rPr>
              <a:t>Pokolenia</a:t>
            </a:r>
            <a:endParaRPr lang="en-US" b="1" dirty="0">
              <a:ea typeface="Roboto" charset="0"/>
              <a:cs typeface="Poppins" pitchFamily="2" charset="77"/>
            </a:endParaRPr>
          </a:p>
        </p:txBody>
      </p:sp>
      <p:sp>
        <p:nvSpPr>
          <p:cNvPr id="33" name="object 16"/>
          <p:cNvSpPr txBox="1">
            <a:spLocks/>
          </p:cNvSpPr>
          <p:nvPr/>
        </p:nvSpPr>
        <p:spPr>
          <a:xfrm>
            <a:off x="4385405" y="249441"/>
            <a:ext cx="3753856"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Podsumowanie</a:t>
            </a:r>
            <a:endParaRPr lang="en-US" sz="4800" b="1" spc="-150" dirty="0"/>
          </a:p>
        </p:txBody>
      </p:sp>
      <p:sp>
        <p:nvSpPr>
          <p:cNvPr id="34" name="Rectangle 33"/>
          <p:cNvSpPr/>
          <p:nvPr/>
        </p:nvSpPr>
        <p:spPr>
          <a:xfrm>
            <a:off x="7970120" y="3702731"/>
            <a:ext cx="1218090" cy="369332"/>
          </a:xfrm>
          <a:prstGeom prst="rect">
            <a:avLst/>
          </a:prstGeom>
        </p:spPr>
        <p:txBody>
          <a:bodyPr wrap="none">
            <a:spAutoFit/>
          </a:bodyPr>
          <a:lstStyle/>
          <a:p>
            <a:pPr algn="ctr"/>
            <a:r>
              <a:rPr lang="pl-PL" b="1" dirty="0" err="1">
                <a:ea typeface="Roboto" charset="0"/>
                <a:cs typeface="Poppins" pitchFamily="2" charset="77"/>
              </a:rPr>
              <a:t>Niecyfrowi</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Analiza </a:t>
            </a:r>
            <a:r>
              <a:rPr lang="en-GB" sz="4800" b="1" spc="-150" dirty="0"/>
              <a:t>SWOT</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200" b="0" i="0" u="none" strike="noStrike" kern="1200" cap="none" spc="-150" normalizeH="0" baseline="0" noProof="0" dirty="0">
                <a:ln>
                  <a:noFill/>
                </a:ln>
                <a:effectLst/>
                <a:uLnTx/>
                <a:uFillTx/>
                <a:latin typeface="+mj-lt"/>
                <a:ea typeface="+mn-ea"/>
                <a:cs typeface="Tahoma"/>
              </a:rPr>
              <a:t>SAMOOCENA</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pl-PL" dirty="0"/>
              <a:t>Mocne strony</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pl-PL" dirty="0"/>
              <a:t>Słabe strony</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pl-PL" dirty="0"/>
              <a:t>Możliwości</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pl-PL" dirty="0"/>
              <a:t>Zagrożenia</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369332"/>
          </a:xfrm>
          <a:prstGeom prst="rect">
            <a:avLst/>
          </a:prstGeom>
          <a:noFill/>
        </p:spPr>
        <p:txBody>
          <a:bodyPr wrap="square" rtlCol="0">
            <a:spAutoFit/>
          </a:bodyPr>
          <a:lstStyle/>
          <a:p>
            <a:r>
              <a:rPr lang="en-US" dirty="0"/>
              <a:t>1: </a:t>
            </a:r>
            <a:r>
              <a:rPr lang="pl-PL" dirty="0"/>
              <a:t>Istnieje wiele pokoleń potencjalnych klientów, którzy chcą kupować</a:t>
            </a:r>
            <a:endParaRPr lang="en-US" dirty="0"/>
          </a:p>
        </p:txBody>
      </p:sp>
      <p:sp>
        <p:nvSpPr>
          <p:cNvPr id="12" name="CuadroTexto 11"/>
          <p:cNvSpPr txBox="1"/>
          <p:nvPr/>
        </p:nvSpPr>
        <p:spPr>
          <a:xfrm>
            <a:off x="1647715" y="2719710"/>
            <a:ext cx="8388383" cy="923330"/>
          </a:xfrm>
          <a:prstGeom prst="rect">
            <a:avLst/>
          </a:prstGeom>
          <a:noFill/>
        </p:spPr>
        <p:txBody>
          <a:bodyPr wrap="square" rtlCol="0">
            <a:spAutoFit/>
          </a:bodyPr>
          <a:lstStyle/>
          <a:p>
            <a:r>
              <a:rPr lang="en-US" dirty="0"/>
              <a:t>2: </a:t>
            </a:r>
            <a:r>
              <a:rPr lang="pl-PL" dirty="0"/>
              <a:t>Pokolenie Y (</a:t>
            </a:r>
            <a:r>
              <a:rPr lang="pl-PL" dirty="0" err="1"/>
              <a:t>Millennialsi</a:t>
            </a:r>
            <a:r>
              <a:rPr lang="pl-PL" dirty="0"/>
              <a:t>) koncentruje się na elektronicznym przekazie ustnym (EWOM) i wyszukiwaniu specjalistycznych produktów i usług</a:t>
            </a:r>
            <a:endParaRPr lang="en-US" dirty="0"/>
          </a:p>
          <a:p>
            <a:endParaRPr lang="en-US" dirty="0"/>
          </a:p>
        </p:txBody>
      </p:sp>
      <p:sp>
        <p:nvSpPr>
          <p:cNvPr id="13" name="CuadroTexto 12"/>
          <p:cNvSpPr txBox="1"/>
          <p:nvPr/>
        </p:nvSpPr>
        <p:spPr>
          <a:xfrm>
            <a:off x="1647715" y="3471348"/>
            <a:ext cx="9603864" cy="646331"/>
          </a:xfrm>
          <a:prstGeom prst="rect">
            <a:avLst/>
          </a:prstGeom>
          <a:noFill/>
        </p:spPr>
        <p:txBody>
          <a:bodyPr wrap="square" rtlCol="0">
            <a:spAutoFit/>
          </a:bodyPr>
          <a:lstStyle/>
          <a:p>
            <a:r>
              <a:rPr lang="en-US" dirty="0"/>
              <a:t>3: </a:t>
            </a:r>
            <a:r>
              <a:rPr lang="pl-PL" dirty="0"/>
              <a:t>Pokolenie Z zwraca uwagę na kwestię zrównoważonego rozwoju w podejmowaniu decyzji i dba o małych producentów</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4: </a:t>
            </a:r>
            <a:r>
              <a:rPr lang="pl-PL" dirty="0"/>
              <a:t>Nie zapominaj o klientach </a:t>
            </a:r>
            <a:r>
              <a:rPr lang="pl-PL" dirty="0" err="1"/>
              <a:t>niecyfrowych</a:t>
            </a:r>
            <a:r>
              <a:rPr lang="pl-PL" dirty="0"/>
              <a:t> (tych, którzy nie są wstępnie nastawieni do </a:t>
            </a:r>
            <a:r>
              <a:rPr lang="pl-PL" dirty="0" err="1"/>
              <a:t>digitalu</a:t>
            </a:r>
            <a:r>
              <a:rPr lang="pl-PL" dirty="0"/>
              <a:t>) i o sile tej grupy</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p:cNvSpPr txBox="1"/>
          <p:nvPr/>
        </p:nvSpPr>
        <p:spPr>
          <a:xfrm>
            <a:off x="1605564" y="5060394"/>
            <a:ext cx="8825604" cy="646331"/>
          </a:xfrm>
          <a:prstGeom prst="rect">
            <a:avLst/>
          </a:prstGeom>
          <a:noFill/>
        </p:spPr>
        <p:txBody>
          <a:bodyPr wrap="square" rtlCol="0">
            <a:spAutoFit/>
          </a:bodyPr>
          <a:lstStyle/>
          <a:p>
            <a:r>
              <a:rPr lang="en-US" dirty="0"/>
              <a:t>5: </a:t>
            </a:r>
            <a:r>
              <a:rPr lang="pl-PL" dirty="0"/>
              <a:t>Opracuj ogólną strategie marketingową, która skupia się na komponencie cyfrowym, nie rezygnując z elementów </a:t>
            </a:r>
            <a:r>
              <a:rPr lang="pl-PL" dirty="0" err="1"/>
              <a:t>niecyfrowych</a:t>
            </a:r>
            <a:endParaRPr lang="en-US" dirty="0"/>
          </a:p>
        </p:txBody>
      </p:sp>
      <p:sp>
        <p:nvSpPr>
          <p:cNvPr id="18" name="Shape 2782">
            <a:extLst>
              <a:ext uri="{FF2B5EF4-FFF2-40B4-BE49-F238E27FC236}">
                <a16:creationId xmlns:a16="http://schemas.microsoft.com/office/drawing/2014/main" id="{5C029626-A59A-DBA8-2FF8-1A183DF67924}"/>
              </a:ext>
            </a:extLst>
          </p:cNvPr>
          <p:cNvSpPr/>
          <p:nvPr/>
        </p:nvSpPr>
        <p:spPr>
          <a:xfrm>
            <a:off x="1194833" y="510940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835269" y="2319351"/>
            <a:ext cx="11155619" cy="1323439"/>
          </a:xfrm>
          <a:prstGeom prst="rect">
            <a:avLst/>
          </a:prstGeom>
          <a:noFill/>
        </p:spPr>
        <p:txBody>
          <a:bodyPr wrap="square">
            <a:spAutoFit/>
          </a:bodyPr>
          <a:lstStyle/>
          <a:p>
            <a:r>
              <a:rPr lang="pl-PL" sz="8000" b="1" spc="95" dirty="0">
                <a:solidFill>
                  <a:schemeClr val="bg1"/>
                </a:solidFill>
                <a:latin typeface="Roboto"/>
                <a:cs typeface="Roboto"/>
              </a:rPr>
              <a:t>Dziękujemy za uwagę !</a:t>
            </a:r>
            <a:endParaRPr lang="es-ES" sz="8000"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646331"/>
          </a:xfrm>
          <a:prstGeom prst="rect">
            <a:avLst/>
          </a:prstGeom>
          <a:noFill/>
        </p:spPr>
        <p:txBody>
          <a:bodyPr wrap="square" rtlCol="0">
            <a:spAutoFit/>
          </a:bodyPr>
          <a:lstStyle/>
          <a:p>
            <a:r>
              <a:rPr lang="pl-PL" dirty="0"/>
              <a:t>Cel działania</a:t>
            </a:r>
            <a:r>
              <a:rPr lang="es-ES" dirty="0"/>
              <a:t> 1: </a:t>
            </a:r>
            <a:r>
              <a:rPr lang="pl-PL" dirty="0"/>
              <a:t>Zrozumieć potrzeby dzisiejszej klienteli internetowej</a:t>
            </a:r>
            <a:endParaRPr lang="en-GB" dirty="0"/>
          </a:p>
        </p:txBody>
      </p:sp>
      <p:sp>
        <p:nvSpPr>
          <p:cNvPr id="12" name="CuadroTexto 11"/>
          <p:cNvSpPr txBox="1"/>
          <p:nvPr/>
        </p:nvSpPr>
        <p:spPr>
          <a:xfrm>
            <a:off x="1615182" y="3530217"/>
            <a:ext cx="4936608" cy="369332"/>
          </a:xfrm>
          <a:prstGeom prst="rect">
            <a:avLst/>
          </a:prstGeom>
          <a:noFill/>
        </p:spPr>
        <p:txBody>
          <a:bodyPr wrap="none" rtlCol="0">
            <a:spAutoFit/>
          </a:bodyPr>
          <a:lstStyle/>
          <a:p>
            <a:r>
              <a:rPr lang="pl-PL" dirty="0"/>
              <a:t>Cel działania</a:t>
            </a:r>
            <a:r>
              <a:rPr lang="es-ES" dirty="0"/>
              <a:t> 2: </a:t>
            </a:r>
            <a:r>
              <a:rPr lang="pl-PL" dirty="0"/>
              <a:t>Przezwyciężyć różnice pokoleniowe</a:t>
            </a:r>
            <a:endParaRPr lang="en-GB" dirty="0"/>
          </a:p>
        </p:txBody>
      </p:sp>
      <p:sp>
        <p:nvSpPr>
          <p:cNvPr id="13" name="CuadroTexto 12"/>
          <p:cNvSpPr txBox="1"/>
          <p:nvPr/>
        </p:nvSpPr>
        <p:spPr>
          <a:xfrm>
            <a:off x="1605565" y="4284374"/>
            <a:ext cx="5559214" cy="646331"/>
          </a:xfrm>
          <a:prstGeom prst="rect">
            <a:avLst/>
          </a:prstGeom>
          <a:noFill/>
        </p:spPr>
        <p:txBody>
          <a:bodyPr wrap="none" rtlCol="0">
            <a:spAutoFit/>
          </a:bodyPr>
          <a:lstStyle/>
          <a:p>
            <a:r>
              <a:rPr lang="pl-PL" dirty="0"/>
              <a:t>Cel działania</a:t>
            </a:r>
            <a:r>
              <a:rPr lang="es-ES" dirty="0"/>
              <a:t> 3: </a:t>
            </a:r>
            <a:r>
              <a:rPr lang="pl-PL" dirty="0"/>
              <a:t>Pozyskiwać nowych klientów za pomocą </a:t>
            </a:r>
          </a:p>
          <a:p>
            <a:r>
              <a:rPr lang="pl-PL" dirty="0"/>
              <a:t>środków cyfrowych</a:t>
            </a:r>
            <a:endParaRPr lang="en-US" dirty="0"/>
          </a:p>
        </p:txBody>
      </p:sp>
      <p:sp>
        <p:nvSpPr>
          <p:cNvPr id="17" name="object 2"/>
          <p:cNvSpPr txBox="1">
            <a:spLocks/>
          </p:cNvSpPr>
          <p:nvPr/>
        </p:nvSpPr>
        <p:spPr>
          <a:xfrm>
            <a:off x="104258" y="1303586"/>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ctr">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ZAMIERZENIA I CELE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291105"/>
          </a:xfrm>
          <a:prstGeom prst="rect">
            <a:avLst/>
          </a:prstGeom>
        </p:spPr>
        <p:txBody>
          <a:bodyPr vert="horz" wrap="square" lIns="0" tIns="13970" rIns="0" bIns="0" rtlCol="0">
            <a:spAutoFit/>
          </a:bodyPr>
          <a:lstStyle/>
          <a:p>
            <a:pPr algn="just"/>
            <a:r>
              <a:rPr lang="pl-PL" dirty="0">
                <a:latin typeface="Calibri" panose="020F0502020204030204" pitchFamily="34" charset="0"/>
                <a:ea typeface="Calibri" panose="020F0502020204030204" pitchFamily="34" charset="0"/>
                <a:cs typeface="Times New Roman" panose="02020603050405020304" pitchFamily="18" charset="0"/>
              </a:rPr>
              <a:t>Po zakończeniu szkolenia będzie Państwo w stanie</a:t>
            </a:r>
            <a:r>
              <a:rPr lang="en-GB"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p:cNvSpPr/>
          <p:nvPr/>
        </p:nvSpPr>
        <p:spPr>
          <a:xfrm>
            <a:off x="1208231" y="511307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2"/>
          <p:cNvSpPr txBox="1"/>
          <p:nvPr/>
        </p:nvSpPr>
        <p:spPr>
          <a:xfrm>
            <a:off x="1576810" y="5049250"/>
            <a:ext cx="5231753" cy="369332"/>
          </a:xfrm>
          <a:prstGeom prst="rect">
            <a:avLst/>
          </a:prstGeom>
          <a:noFill/>
        </p:spPr>
        <p:txBody>
          <a:bodyPr wrap="none" rtlCol="0">
            <a:spAutoFit/>
          </a:bodyPr>
          <a:lstStyle/>
          <a:p>
            <a:r>
              <a:rPr lang="pl-PL" dirty="0"/>
              <a:t>Cel działania</a:t>
            </a:r>
            <a:r>
              <a:rPr lang="es-ES" dirty="0"/>
              <a:t> 4: </a:t>
            </a:r>
            <a:r>
              <a:rPr lang="en-US" dirty="0" err="1"/>
              <a:t>Ułatwi</a:t>
            </a:r>
            <a:r>
              <a:rPr lang="pl-PL" dirty="0"/>
              <a:t>ć</a:t>
            </a:r>
            <a:r>
              <a:rPr lang="en-US" dirty="0"/>
              <a:t> </a:t>
            </a:r>
            <a:r>
              <a:rPr lang="en-US" dirty="0" err="1"/>
              <a:t>sprawy</a:t>
            </a:r>
            <a:r>
              <a:rPr lang="en-US" dirty="0"/>
              <a:t> </a:t>
            </a:r>
            <a:r>
              <a:rPr lang="en-US" dirty="0" err="1"/>
              <a:t>klientom</a:t>
            </a:r>
            <a:r>
              <a:rPr lang="en-US" dirty="0"/>
              <a:t> </a:t>
            </a:r>
            <a:r>
              <a:rPr lang="en-US" dirty="0" err="1"/>
              <a:t>niecyfrowym</a:t>
            </a:r>
            <a:endParaRPr lang="en-US" dirty="0"/>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48060" y="828787"/>
            <a:ext cx="1160453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ROZDZIAŁ</a:t>
            </a:r>
            <a:r>
              <a:rPr lang="es-ES" sz="4800" kern="0" spc="-150" dirty="0">
                <a:solidFill>
                  <a:schemeClr val="tx1"/>
                </a:solidFill>
                <a:latin typeface="+mj-lt"/>
                <a:ea typeface="Tahoma" panose="020B0604030504040204" pitchFamily="34" charset="0"/>
                <a:cs typeface="Tahoma" panose="020B0604030504040204" pitchFamily="34" charset="0"/>
              </a:rPr>
              <a:t> 1: </a:t>
            </a:r>
            <a:r>
              <a:rPr lang="pl-PL" sz="3200" kern="0" spc="-150" dirty="0">
                <a:solidFill>
                  <a:schemeClr val="tx1"/>
                </a:solidFill>
                <a:latin typeface="+mj-lt"/>
                <a:ea typeface="Tahoma" panose="020B0604030504040204" pitchFamily="34" charset="0"/>
                <a:cs typeface="Tahoma" panose="020B0604030504040204" pitchFamily="34" charset="0"/>
              </a:rPr>
              <a:t>Rozumienie potrzeb  współczesnej klienteli internetowej</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513488"/>
            <a:ext cx="10698483"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1.1: </a:t>
            </a:r>
            <a:r>
              <a:rPr lang="pl-PL" sz="2200" spc="50" dirty="0">
                <a:latin typeface="+mj-lt"/>
                <a:cs typeface="Tahoma"/>
              </a:rPr>
              <a:t>Czym jest klientela cyfrowa</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377555" y="2336801"/>
            <a:ext cx="10698484" cy="3970318"/>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W niemal każdym biznesie trudno dziś znaleźć klienta, który nie jest w jakiś sposób związany cyfrowo (online).  Istnieją różne typy klientów online</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Wyłącznie cyfrowi/online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Przeważnie</a:t>
            </a:r>
            <a:r>
              <a:rPr lang="en-US" altLang="es-ES" dirty="0">
                <a:latin typeface="Calibri" panose="020F0502020204030204" pitchFamily="34" charset="0"/>
                <a:cs typeface="Calibri" panose="020F0502020204030204" pitchFamily="34" charset="0"/>
              </a:rPr>
              <a:t> online</a:t>
            </a:r>
          </a:p>
          <a:p>
            <a:pPr marL="285750" indent="-285750">
              <a:buFontTx/>
              <a:buChar char="-"/>
              <a:defRPr/>
            </a:pPr>
            <a:r>
              <a:rPr lang="pl-PL" altLang="es-ES" dirty="0">
                <a:latin typeface="Calibri" panose="020F0502020204030204" pitchFamily="34" charset="0"/>
                <a:cs typeface="Calibri" panose="020F0502020204030204" pitchFamily="34" charset="0"/>
              </a:rPr>
              <a:t>W pewnym stopniu</a:t>
            </a:r>
            <a:r>
              <a:rPr lang="en-US" altLang="es-ES" dirty="0">
                <a:latin typeface="Calibri" panose="020F0502020204030204" pitchFamily="34" charset="0"/>
                <a:cs typeface="Calibri" panose="020F0502020204030204" pitchFamily="34" charset="0"/>
              </a:rPr>
              <a:t> online</a:t>
            </a:r>
          </a:p>
          <a:p>
            <a:pPr marL="285750" indent="-285750">
              <a:buFontTx/>
              <a:buChar char="-"/>
              <a:defRPr/>
            </a:pPr>
            <a:r>
              <a:rPr lang="pl-PL" altLang="es-ES" dirty="0">
                <a:latin typeface="Calibri" panose="020F0502020204030204" pitchFamily="34" charset="0"/>
                <a:cs typeface="Calibri" panose="020F0502020204030204" pitchFamily="34" charset="0"/>
              </a:rPr>
              <a:t>Online i cyfrowo skrajnie ograniczeni</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Klient internetowy jest postrzegany jako ten, którego główny sposób połączenia (marketing, obsługa klienta itp.) odbywa się poprzez kanał internetowy.  Mają ograniczony kontakt osobisty ze swoimi dostawcami - stało się to znacznie bardziej powszechne dzięki pandemii</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15794" y="5652300"/>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rPr>
              <a:t>xxx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3">
            <a:extLst>
              <a:ext uri="{FF2B5EF4-FFF2-40B4-BE49-F238E27FC236}">
                <a16:creationId xmlns:a16="http://schemas.microsoft.com/office/drawing/2014/main" id="{380051BB-C36A-C200-6C22-4200DC8835C3}"/>
              </a:ext>
            </a:extLst>
          </p:cNvPr>
          <p:cNvSpPr/>
          <p:nvPr/>
        </p:nvSpPr>
        <p:spPr>
          <a:xfrm>
            <a:off x="806970" y="2540009"/>
            <a:ext cx="10805021" cy="3139321"/>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Klientela internetowa oczekuje</a:t>
            </a:r>
            <a:r>
              <a:rPr lang="en-GB" altLang="es-ES" dirty="0">
                <a:latin typeface="Calibri" panose="020F0502020204030204" pitchFamily="34" charset="0"/>
                <a:cs typeface="Calibri" panose="020F0502020204030204" pitchFamily="34" charset="0"/>
              </a:rPr>
              <a:t>:</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Ułatwień i udogodnień</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Prostego intuicyjnego interfejsu konsumenckiego</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Prostej informacji co do ceny i warunków dostawy</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Natychmiastowej odpowiedzi ze strony działu obsługi klienta</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Składania zamówień w dowolnym czasie, z dowolnego miejsca, przy pomocy dowolnego narzędzia</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Poziomu personalizacji</a:t>
            </a:r>
            <a:endParaRPr lang="en-GB"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https://www.elasticpath.com/blog/Top-10-Things-Customers-Expect-from-Your-Online-Store</a:t>
            </a:r>
          </a:p>
          <a:p>
            <a:pPr algn="r">
              <a:defRPr/>
            </a:pPr>
            <a:r>
              <a:rPr lang="en-GB" altLang="es-ES" dirty="0">
                <a:latin typeface="Calibri" panose="020F0502020204030204" pitchFamily="34" charset="0"/>
                <a:cs typeface="Calibri" panose="020F0502020204030204" pitchFamily="34" charset="0"/>
                <a:hlinkClick r:id="rId2"/>
              </a:rPr>
              <a:t>https://www.statista.com/chart/7957/whats-important-to-the-online-shopper/</a:t>
            </a:r>
            <a:r>
              <a:rPr lang="en-GB" altLang="es-ES" dirty="0">
                <a:latin typeface="Calibri" panose="020F0502020204030204" pitchFamily="34" charset="0"/>
                <a:cs typeface="Calibri" panose="020F0502020204030204" pitchFamily="34" charset="0"/>
              </a:rPr>
              <a:t> </a:t>
            </a:r>
          </a:p>
        </p:txBody>
      </p:sp>
      <p:sp>
        <p:nvSpPr>
          <p:cNvPr id="8" name="object 3">
            <a:extLst>
              <a:ext uri="{FF2B5EF4-FFF2-40B4-BE49-F238E27FC236}">
                <a16:creationId xmlns:a16="http://schemas.microsoft.com/office/drawing/2014/main" id="{FBCC9E6C-DB19-4936-87CE-3544CB66C3D3}"/>
              </a:ext>
            </a:extLst>
          </p:cNvPr>
          <p:cNvSpPr txBox="1"/>
          <p:nvPr/>
        </p:nvSpPr>
        <p:spPr>
          <a:xfrm>
            <a:off x="387509" y="1658847"/>
            <a:ext cx="984361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1.1: </a:t>
            </a:r>
            <a:r>
              <a:rPr lang="pl-PL" sz="2200" spc="50" dirty="0">
                <a:latin typeface="+mj-lt"/>
                <a:cs typeface="Tahoma"/>
              </a:rPr>
              <a:t>Czym jest klientela online</a:t>
            </a:r>
            <a:r>
              <a:rPr lang="en-US" sz="2200" spc="50" dirty="0">
                <a:latin typeface="+mj-lt"/>
                <a:cs typeface="Tahoma"/>
              </a:rPr>
              <a:t>?</a:t>
            </a:r>
            <a:endParaRPr sz="2200" dirty="0">
              <a:latin typeface="+mj-lt"/>
              <a:cs typeface="Tahoma"/>
            </a:endParaRPr>
          </a:p>
        </p:txBody>
      </p:sp>
      <p:sp>
        <p:nvSpPr>
          <p:cNvPr id="9" name="object 2">
            <a:extLst>
              <a:ext uri="{FF2B5EF4-FFF2-40B4-BE49-F238E27FC236}">
                <a16:creationId xmlns:a16="http://schemas.microsoft.com/office/drawing/2014/main" id="{9009D647-CDBA-44A4-AD0D-724C76B3213D}"/>
              </a:ext>
            </a:extLst>
          </p:cNvPr>
          <p:cNvSpPr txBox="1">
            <a:spLocks/>
          </p:cNvSpPr>
          <p:nvPr/>
        </p:nvSpPr>
        <p:spPr>
          <a:xfrm>
            <a:off x="332833" y="896644"/>
            <a:ext cx="1310378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1:</a:t>
            </a:r>
            <a:r>
              <a:rPr lang="es-ES" sz="48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Rozumienie potrzeb współczesnej klienteli internetowej</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79750"/>
            <a:ext cx="1129038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2:</a:t>
            </a:r>
            <a:r>
              <a:rPr lang="es-ES" sz="48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Przezwyciężanie różnić pokoleniowych</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36985"/>
            <a:ext cx="5316697"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2.1: </a:t>
            </a:r>
            <a:r>
              <a:rPr lang="pl-PL" sz="2200" spc="50" dirty="0">
                <a:latin typeface="+mj-lt"/>
                <a:cs typeface="Tahoma"/>
              </a:rPr>
              <a:t>Różnice pokoleniowe</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961097" y="2448056"/>
            <a:ext cx="10803011" cy="3693319"/>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Na dzisiejszym rynku istnieje prawdopodobnie sześć generacji klientów internetowych (daty urodzenia są różne). </a:t>
            </a:r>
          </a:p>
          <a:p>
            <a:pPr>
              <a:defRPr/>
            </a:pP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Wzrostu demograficznego</a:t>
            </a:r>
            <a:r>
              <a:rPr lang="en-US" altLang="es-ES" dirty="0">
                <a:latin typeface="Calibri" panose="020F0502020204030204" pitchFamily="34" charset="0"/>
                <a:cs typeface="Calibri" panose="020F0502020204030204" pitchFamily="34" charset="0"/>
              </a:rPr>
              <a:t> </a:t>
            </a:r>
            <a:r>
              <a:rPr lang="en-US" altLang="es-ES" dirty="0">
                <a:latin typeface="Calibri" panose="020F0502020204030204" pitchFamily="34" charset="0"/>
                <a:cs typeface="Calibri" panose="020F0502020204030204" pitchFamily="34" charset="0"/>
                <a:sym typeface="Wingdings" panose="05000000000000000000" pitchFamily="2" charset="2"/>
              </a:rPr>
              <a:t> 19</a:t>
            </a:r>
            <a:r>
              <a:rPr lang="en-US" altLang="es-ES" dirty="0">
                <a:latin typeface="Calibri" panose="020F0502020204030204" pitchFamily="34" charset="0"/>
                <a:cs typeface="Calibri" panose="020F0502020204030204" pitchFamily="34" charset="0"/>
              </a:rPr>
              <a:t>46 to 1964</a:t>
            </a:r>
          </a:p>
          <a:p>
            <a:pPr>
              <a:defRPr/>
            </a:pPr>
            <a:r>
              <a:rPr lang="pl-PL" altLang="es-ES" dirty="0">
                <a:latin typeface="Calibri" panose="020F0502020204030204" pitchFamily="34" charset="0"/>
                <a:cs typeface="Calibri" panose="020F0502020204030204" pitchFamily="34" charset="0"/>
              </a:rPr>
              <a:t>Pokolenie</a:t>
            </a:r>
            <a:r>
              <a:rPr lang="en-US" altLang="es-ES" dirty="0">
                <a:latin typeface="Calibri" panose="020F0502020204030204" pitchFamily="34" charset="0"/>
                <a:cs typeface="Calibri" panose="020F0502020204030204" pitchFamily="34" charset="0"/>
              </a:rPr>
              <a:t> X (</a:t>
            </a:r>
            <a:r>
              <a:rPr lang="pl-PL" altLang="es-ES" dirty="0">
                <a:latin typeface="Calibri" panose="020F0502020204030204" pitchFamily="34" charset="0"/>
                <a:cs typeface="Calibri" panose="020F0502020204030204" pitchFamily="34" charset="0"/>
              </a:rPr>
              <a:t>Stracone Pokolenie</a:t>
            </a:r>
            <a:r>
              <a:rPr lang="en-US" altLang="es-ES" dirty="0">
                <a:latin typeface="Calibri" panose="020F0502020204030204" pitchFamily="34" charset="0"/>
                <a:cs typeface="Calibri" panose="020F0502020204030204" pitchFamily="34" charset="0"/>
              </a:rPr>
              <a:t>) </a:t>
            </a:r>
            <a:r>
              <a:rPr lang="en-US" altLang="es-ES" dirty="0">
                <a:latin typeface="Calibri" panose="020F0502020204030204" pitchFamily="34" charset="0"/>
                <a:cs typeface="Calibri" panose="020F0502020204030204" pitchFamily="34" charset="0"/>
                <a:sym typeface="Wingdings" panose="05000000000000000000" pitchFamily="2" charset="2"/>
              </a:rPr>
              <a:t></a:t>
            </a:r>
            <a:r>
              <a:rPr lang="en-US" altLang="es-ES" dirty="0">
                <a:latin typeface="Calibri" panose="020F0502020204030204" pitchFamily="34" charset="0"/>
                <a:cs typeface="Calibri" panose="020F0502020204030204" pitchFamily="34" charset="0"/>
              </a:rPr>
              <a:t> 1965 – 1980 </a:t>
            </a:r>
            <a:r>
              <a:rPr lang="en-US" altLang="es-ES" dirty="0">
                <a:latin typeface="Calibri" panose="020F0502020204030204" pitchFamily="34" charset="0"/>
                <a:cs typeface="Calibri" panose="020F0502020204030204" pitchFamily="34" charset="0"/>
                <a:sym typeface="Wingdings" panose="05000000000000000000" pitchFamily="2" charset="2"/>
              </a:rPr>
              <a:t> </a:t>
            </a:r>
            <a:r>
              <a:rPr lang="pl-PL" altLang="es-ES" dirty="0">
                <a:latin typeface="Calibri" panose="020F0502020204030204" pitchFamily="34" charset="0"/>
                <a:cs typeface="Calibri" panose="020F0502020204030204" pitchFamily="34" charset="0"/>
                <a:sym typeface="Wingdings" panose="05000000000000000000" pitchFamily="2" charset="2"/>
              </a:rPr>
              <a:t>Imigranci cyfrowi</a:t>
            </a: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Pokolenie</a:t>
            </a:r>
            <a:r>
              <a:rPr lang="en-US" altLang="es-ES" dirty="0">
                <a:latin typeface="Calibri" panose="020F0502020204030204" pitchFamily="34" charset="0"/>
                <a:cs typeface="Calibri" panose="020F0502020204030204" pitchFamily="34" charset="0"/>
              </a:rPr>
              <a:t> Y (Millennials</a:t>
            </a:r>
            <a:r>
              <a:rPr lang="pl-PL" altLang="es-ES" dirty="0">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a:latin typeface="Calibri" panose="020F0502020204030204" pitchFamily="34" charset="0"/>
                <a:cs typeface="Calibri" panose="020F0502020204030204" pitchFamily="34" charset="0"/>
                <a:sym typeface="Wingdings" panose="05000000000000000000" pitchFamily="2" charset="2"/>
              </a:rPr>
              <a:t>1981 – 1995  </a:t>
            </a:r>
            <a:r>
              <a:rPr lang="pl-PL" altLang="es-ES" dirty="0">
                <a:latin typeface="Calibri" panose="020F0502020204030204" pitchFamily="34" charset="0"/>
                <a:cs typeface="Calibri" panose="020F0502020204030204" pitchFamily="34" charset="0"/>
                <a:sym typeface="Wingdings" panose="05000000000000000000" pitchFamily="2" charset="2"/>
              </a:rPr>
              <a:t>Pionierzy cyfrowi</a:t>
            </a:r>
            <a:endParaRPr lang="en-US" altLang="es-ES" dirty="0">
              <a:latin typeface="Calibri" panose="020F0502020204030204" pitchFamily="34" charset="0"/>
              <a:cs typeface="Calibri" panose="020F0502020204030204" pitchFamily="34" charset="0"/>
              <a:sym typeface="Wingdings" panose="05000000000000000000" pitchFamily="2" charset="2"/>
            </a:endParaRPr>
          </a:p>
          <a:p>
            <a:pPr>
              <a:defRPr/>
            </a:pPr>
            <a:r>
              <a:rPr lang="pl-PL" altLang="es-ES" dirty="0">
                <a:latin typeface="Calibri" panose="020F0502020204030204" pitchFamily="34" charset="0"/>
                <a:cs typeface="Calibri" panose="020F0502020204030204" pitchFamily="34" charset="0"/>
              </a:rPr>
              <a:t>Pokolenie</a:t>
            </a:r>
            <a:r>
              <a:rPr lang="en-US" altLang="es-ES" dirty="0">
                <a:latin typeface="Calibri" panose="020F0502020204030204" pitchFamily="34" charset="0"/>
                <a:cs typeface="Calibri" panose="020F0502020204030204" pitchFamily="34" charset="0"/>
              </a:rPr>
              <a:t> Z </a:t>
            </a:r>
            <a:r>
              <a:rPr lang="en-US" altLang="es-ES" dirty="0">
                <a:latin typeface="Calibri" panose="020F0502020204030204" pitchFamily="34" charset="0"/>
                <a:cs typeface="Calibri" panose="020F0502020204030204" pitchFamily="34" charset="0"/>
                <a:sym typeface="Wingdings" panose="05000000000000000000" pitchFamily="2" charset="2"/>
              </a:rPr>
              <a:t> 1997 – 2012  </a:t>
            </a:r>
            <a:r>
              <a:rPr lang="pl-PL" altLang="es-ES" dirty="0">
                <a:latin typeface="Calibri" panose="020F0502020204030204" pitchFamily="34" charset="0"/>
                <a:cs typeface="Calibri" panose="020F0502020204030204" pitchFamily="34" charset="0"/>
                <a:sym typeface="Wingdings" panose="05000000000000000000" pitchFamily="2" charset="2"/>
              </a:rPr>
              <a:t>Cyfrowo wrodzeni</a:t>
            </a:r>
            <a:r>
              <a:rPr lang="en-US" altLang="es-ES" dirty="0">
                <a:latin typeface="Calibri" panose="020F0502020204030204" pitchFamily="34" charset="0"/>
                <a:cs typeface="Calibri" panose="020F0502020204030204" pitchFamily="34" charset="0"/>
                <a:sym typeface="Wingdings" panose="05000000000000000000" pitchFamily="2" charset="2"/>
              </a:rPr>
              <a:t>, </a:t>
            </a:r>
            <a:r>
              <a:rPr lang="pl-PL" altLang="es-ES" dirty="0">
                <a:latin typeface="Calibri" panose="020F0502020204030204" pitchFamily="34" charset="0"/>
                <a:cs typeface="Calibri" panose="020F0502020204030204" pitchFamily="34" charset="0"/>
                <a:sym typeface="Wingdings" panose="05000000000000000000" pitchFamily="2" charset="2"/>
              </a:rPr>
              <a:t>znający </a:t>
            </a:r>
            <a:r>
              <a:rPr lang="pl-PL" altLang="es-ES" dirty="0" err="1">
                <a:latin typeface="Calibri" panose="020F0502020204030204" pitchFamily="34" charset="0"/>
                <a:cs typeface="Calibri" panose="020F0502020204030204" pitchFamily="34" charset="0"/>
                <a:sym typeface="Wingdings" panose="05000000000000000000" pitchFamily="2" charset="2"/>
              </a:rPr>
              <a:t>internet</a:t>
            </a:r>
            <a:r>
              <a:rPr lang="pl-PL" altLang="es-ES" dirty="0">
                <a:latin typeface="Calibri" panose="020F0502020204030204" pitchFamily="34" charset="0"/>
                <a:cs typeface="Calibri" panose="020F0502020204030204" pitchFamily="34" charset="0"/>
                <a:sym typeface="Wingdings" panose="05000000000000000000" pitchFamily="2" charset="2"/>
              </a:rPr>
              <a:t> od zawsze</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Każde pokolenie poszukuje innych rzeczy w swoich interakcjach online.  Skupimy się na </a:t>
            </a:r>
            <a:r>
              <a:rPr lang="pl-PL" altLang="es-ES" dirty="0" err="1">
                <a:latin typeface="Calibri" panose="020F0502020204030204" pitchFamily="34" charset="0"/>
                <a:cs typeface="Calibri" panose="020F0502020204030204" pitchFamily="34" charset="0"/>
              </a:rPr>
              <a:t>Millenialsach</a:t>
            </a:r>
            <a:r>
              <a:rPr lang="pl-PL" altLang="es-ES" dirty="0">
                <a:latin typeface="Calibri" panose="020F0502020204030204" pitchFamily="34" charset="0"/>
                <a:cs typeface="Calibri" panose="020F0502020204030204" pitchFamily="34" charset="0"/>
              </a:rPr>
              <a:t> (Pokolenie Y) i Pokoleniu Z, biorąc pod uwagę ich siłę nabywczą oraz fakt, że istnieje wiele informacji na ich temat, a także to, że stanowią oni większość zidentyfikowanych wcześniej klientów korzystających wyłącznie z </a:t>
            </a:r>
            <a:r>
              <a:rPr lang="pl-PL" altLang="es-ES" dirty="0" err="1">
                <a:latin typeface="Calibri" panose="020F0502020204030204" pitchFamily="34" charset="0"/>
                <a:cs typeface="Calibri" panose="020F0502020204030204" pitchFamily="34" charset="0"/>
              </a:rPr>
              <a:t>internetu</a:t>
            </a:r>
            <a:r>
              <a:rPr lang="pl-PL" altLang="es-ES" dirty="0">
                <a:latin typeface="Calibri" panose="020F0502020204030204" pitchFamily="34" charset="0"/>
                <a:cs typeface="Calibri" panose="020F0502020204030204" pitchFamily="34" charset="0"/>
              </a:rPr>
              <a:t> (o łącznej wartości prawie 3 bilionów dolarów).</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2:</a:t>
            </a:r>
            <a:r>
              <a:rPr lang="es-ES" sz="48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Przezwyciężanie różnic pokoleniowych</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pl-PL" sz="2200" spc="50" dirty="0">
                <a:latin typeface="+mj-lt"/>
                <a:cs typeface="Tahoma"/>
              </a:rPr>
              <a:t>DZIAŁ </a:t>
            </a:r>
            <a:r>
              <a:rPr lang="es-ES" sz="2200" spc="50" dirty="0">
                <a:latin typeface="+mj-lt"/>
                <a:cs typeface="Tahoma"/>
              </a:rPr>
              <a:t>2.2: </a:t>
            </a:r>
            <a:r>
              <a:rPr lang="pl-PL" altLang="es-ES" sz="2400" dirty="0">
                <a:latin typeface="+mj-lt"/>
                <a:cs typeface="Calibri" panose="020F0502020204030204" pitchFamily="34" charset="0"/>
              </a:rPr>
              <a:t>Pokolenie</a:t>
            </a:r>
            <a:r>
              <a:rPr lang="en-US" altLang="es-ES" sz="2400" dirty="0">
                <a:latin typeface="+mj-lt"/>
                <a:cs typeface="Calibri" panose="020F0502020204030204" pitchFamily="34" charset="0"/>
              </a:rPr>
              <a:t> Y (Millennials</a:t>
            </a:r>
            <a:r>
              <a:rPr lang="pl-PL" altLang="es-ES" sz="2400" dirty="0">
                <a:latin typeface="+mj-lt"/>
                <a:cs typeface="Calibri" panose="020F0502020204030204" pitchFamily="34" charset="0"/>
              </a:rPr>
              <a:t>i</a:t>
            </a:r>
            <a:r>
              <a:rPr lang="en-US" altLang="es-ES" sz="2400" dirty="0">
                <a:latin typeface="+mj-lt"/>
                <a:cs typeface="Calibri" panose="020F0502020204030204" pitchFamily="34" charset="0"/>
              </a:rPr>
              <a:t>) </a:t>
            </a:r>
            <a:r>
              <a:rPr lang="en-US" altLang="es-ES" sz="2400" dirty="0">
                <a:latin typeface="+mj-lt"/>
                <a:cs typeface="Calibri" panose="020F0502020204030204" pitchFamily="34" charset="0"/>
                <a:sym typeface="Wingdings" panose="05000000000000000000" pitchFamily="2" charset="2"/>
              </a:rPr>
              <a:t></a:t>
            </a:r>
            <a:r>
              <a:rPr lang="en-US" altLang="es-ES" sz="2400" dirty="0">
                <a:latin typeface="+mj-lt"/>
                <a:cs typeface="Calibri" panose="020F0502020204030204" pitchFamily="34" charset="0"/>
              </a:rPr>
              <a:t> 1981 – 1995</a:t>
            </a: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Cechy charakterystyczne Pokolenia Y jako klientów online:</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 Przywiązują wagę do elektronicznego słowa z ust (EWOM);( 82% mówi "krytycznie")</a:t>
            </a:r>
          </a:p>
          <a:p>
            <a:pPr>
              <a:defRPr/>
            </a:pPr>
            <a:r>
              <a:rPr lang="pl-PL" altLang="es-ES" dirty="0">
                <a:latin typeface="Calibri" panose="020F0502020204030204" pitchFamily="34" charset="0"/>
                <a:cs typeface="Calibri" panose="020F0502020204030204" pitchFamily="34" charset="0"/>
              </a:rPr>
              <a:t>- Zdecydowanie preferują komunikację cyfrową</a:t>
            </a:r>
          </a:p>
          <a:p>
            <a:pPr>
              <a:defRPr/>
            </a:pPr>
            <a:r>
              <a:rPr lang="pl-PL" altLang="es-ES" dirty="0">
                <a:latin typeface="Calibri" panose="020F0502020204030204" pitchFamily="34" charset="0"/>
                <a:cs typeface="Calibri" panose="020F0502020204030204" pitchFamily="34" charset="0"/>
              </a:rPr>
              <a:t>- 90% prowadzi intensywne badania przed zakupem</a:t>
            </a:r>
          </a:p>
          <a:p>
            <a:pPr>
              <a:defRPr/>
            </a:pPr>
            <a:r>
              <a:rPr lang="pl-PL" altLang="es-ES" dirty="0">
                <a:latin typeface="Calibri" panose="020F0502020204030204" pitchFamily="34" charset="0"/>
                <a:cs typeface="Calibri" panose="020F0502020204030204" pitchFamily="34" charset="0"/>
              </a:rPr>
              <a:t>- Poszukują produktów specjalistycznych</a:t>
            </a:r>
          </a:p>
          <a:p>
            <a:pPr>
              <a:defRPr/>
            </a:pPr>
            <a:r>
              <a:rPr lang="pl-PL" altLang="es-ES" dirty="0">
                <a:latin typeface="Calibri" panose="020F0502020204030204" pitchFamily="34" charset="0"/>
                <a:cs typeface="Calibri" panose="020F0502020204030204" pitchFamily="34" charset="0"/>
              </a:rPr>
              <a:t>- Świadomi zdrowia, mniej gotujący, zainteresowani sprzedażą hurtową</a:t>
            </a:r>
          </a:p>
          <a:p>
            <a:pPr>
              <a:defRPr/>
            </a:pPr>
            <a:r>
              <a:rPr lang="pl-PL" altLang="es-ES" dirty="0">
                <a:latin typeface="Calibri" panose="020F0502020204030204" pitchFamily="34" charset="0"/>
                <a:cs typeface="Calibri" panose="020F0502020204030204" pitchFamily="34" charset="0"/>
              </a:rPr>
              <a:t>- Mniejsza ilość, wyższa jakość zakupów (markowe)</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14478" y="4952312"/>
            <a:ext cx="10269068" cy="923330"/>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Różne źródła, w tym</a:t>
            </a:r>
            <a:r>
              <a:rPr lang="en-US" altLang="es-ES" dirty="0">
                <a:latin typeface="Calibri" panose="020F0502020204030204" pitchFamily="34" charset="0"/>
                <a:cs typeface="Calibri" panose="020F0502020204030204" pitchFamily="34" charset="0"/>
              </a:rPr>
              <a:t>:</a:t>
            </a:r>
          </a:p>
          <a:p>
            <a:pPr algn="r">
              <a:defRPr/>
            </a:pPr>
            <a:r>
              <a:rPr lang="en-US" altLang="es-ES" dirty="0">
                <a:latin typeface="Calibri" panose="020F0502020204030204" pitchFamily="34" charset="0"/>
                <a:cs typeface="Calibri" panose="020F0502020204030204" pitchFamily="34" charset="0"/>
                <a:hlinkClick r:id="rId2"/>
              </a:rPr>
              <a:t>https://salesfloor.net/blog/generations-shopping-habits/</a:t>
            </a:r>
            <a:endParaRPr lang="en-US" altLang="es-ES" dirty="0">
              <a:latin typeface="Calibri" panose="020F0502020204030204" pitchFamily="34" charset="0"/>
              <a:cs typeface="Calibri" panose="020F0502020204030204" pitchFamily="34" charset="0"/>
            </a:endParaRPr>
          </a:p>
          <a:p>
            <a:pPr algn="r">
              <a:defRPr/>
            </a:pPr>
            <a:r>
              <a:rPr lang="en-US" altLang="es-ES" sz="1600" dirty="0">
                <a:latin typeface="Calibri" panose="020F0502020204030204" pitchFamily="34" charset="0"/>
                <a:cs typeface="Calibri" panose="020F0502020204030204" pitchFamily="34" charset="0"/>
                <a:hlinkClick r:id="rId2"/>
              </a:rPr>
              <a:t>https://www.npd.com/news/thought-leadership/2018/10-ways-younger-and-older-millennials-shop-differently/</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627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 </a:t>
            </a:r>
            <a:r>
              <a:rPr lang="es-ES" sz="4000" kern="0" spc="-150" dirty="0">
                <a:solidFill>
                  <a:schemeClr val="tx1"/>
                </a:solidFill>
                <a:latin typeface="+mj-lt"/>
                <a:ea typeface="Tahoma" panose="020B0604030504040204" pitchFamily="34" charset="0"/>
                <a:cs typeface="Tahoma" panose="020B0604030504040204" pitchFamily="34" charset="0"/>
              </a:rPr>
              <a:t>2:</a:t>
            </a:r>
            <a:r>
              <a:rPr lang="es-ES" sz="48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Przezwyciężanie różnic pokoleniowych</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pl-PL" sz="2200" spc="50" dirty="0">
                <a:latin typeface="+mj-lt"/>
                <a:cs typeface="Tahoma"/>
              </a:rPr>
              <a:t>DZIAŁ</a:t>
            </a:r>
            <a:r>
              <a:rPr lang="es-ES" sz="2200" spc="50" dirty="0">
                <a:latin typeface="+mj-lt"/>
                <a:cs typeface="Tahoma"/>
              </a:rPr>
              <a:t> 2.3: </a:t>
            </a:r>
            <a:r>
              <a:rPr lang="pl-PL" altLang="es-ES" sz="2400" dirty="0">
                <a:latin typeface="+mj-lt"/>
                <a:cs typeface="Calibri" panose="020F0502020204030204" pitchFamily="34" charset="0"/>
              </a:rPr>
              <a:t>Pokolenie</a:t>
            </a:r>
            <a:r>
              <a:rPr lang="en-US" altLang="es-ES" sz="2400" dirty="0">
                <a:latin typeface="+mj-lt"/>
                <a:cs typeface="Calibri" panose="020F0502020204030204" pitchFamily="34" charset="0"/>
              </a:rPr>
              <a:t> Z </a:t>
            </a:r>
            <a:r>
              <a:rPr lang="en-US" altLang="es-ES" sz="2400" dirty="0">
                <a:latin typeface="+mj-lt"/>
                <a:cs typeface="Calibri" panose="020F0502020204030204" pitchFamily="34" charset="0"/>
                <a:sym typeface="Wingdings" panose="05000000000000000000" pitchFamily="2" charset="2"/>
              </a:rPr>
              <a:t></a:t>
            </a:r>
            <a:r>
              <a:rPr lang="en-US" altLang="es-ES" sz="2400" dirty="0">
                <a:latin typeface="+mj-lt"/>
                <a:cs typeface="Calibri" panose="020F0502020204030204" pitchFamily="34" charset="0"/>
              </a:rPr>
              <a:t> 1981 – 1995</a:t>
            </a: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Cechy charakterystyczne pokolenia Z jako klientów online</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Gdy mają szansę, wolą komunikację twarzą w twarz.</a:t>
            </a:r>
          </a:p>
          <a:p>
            <a:pPr marL="285750" indent="-285750">
              <a:buFontTx/>
              <a:buChar char="-"/>
              <a:defRPr/>
            </a:pPr>
            <a:r>
              <a:rPr lang="pl-PL" altLang="es-ES" dirty="0">
                <a:latin typeface="Calibri" panose="020F0502020204030204" pitchFamily="34" charset="0"/>
                <a:cs typeface="Calibri" panose="020F0502020204030204" pitchFamily="34" charset="0"/>
              </a:rPr>
              <a:t>Przywiązują bardziej uwagę do opinii mediów społecznościowych niż poglądów swych rówieśników wyrażanych bezpośrednio podczas kontaktów personalnych</a:t>
            </a:r>
          </a:p>
          <a:p>
            <a:pPr marL="285750" indent="-285750">
              <a:buFontTx/>
              <a:buChar char="-"/>
              <a:defRPr/>
            </a:pPr>
            <a:r>
              <a:rPr lang="pl-PL" altLang="es-ES" dirty="0">
                <a:latin typeface="Calibri" panose="020F0502020204030204" pitchFamily="34" charset="0"/>
                <a:cs typeface="Calibri" panose="020F0502020204030204" pitchFamily="34" charset="0"/>
              </a:rPr>
              <a:t>Świadom istnienia i dominowania na rynku (MŚP)</a:t>
            </a:r>
          </a:p>
          <a:p>
            <a:pPr marL="285750" indent="-285750">
              <a:buFontTx/>
              <a:buChar char="-"/>
              <a:defRPr/>
            </a:pPr>
            <a:r>
              <a:rPr lang="pl-PL" altLang="es-ES" dirty="0">
                <a:latin typeface="Calibri" panose="020F0502020204030204" pitchFamily="34" charset="0"/>
                <a:cs typeface="Calibri" panose="020F0502020204030204" pitchFamily="34" charset="0"/>
              </a:rPr>
              <a:t>Skupiają się na zrównoważonym rozwoju we wszystkich aspektach procesu zakupu</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14478" y="4952312"/>
            <a:ext cx="10269068" cy="861774"/>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Różne źródła, w tym</a:t>
            </a:r>
            <a:r>
              <a:rPr lang="en-US" altLang="es-ES" dirty="0">
                <a:latin typeface="Calibri" panose="020F0502020204030204" pitchFamily="34" charset="0"/>
                <a:cs typeface="Calibri" panose="020F0502020204030204" pitchFamily="34" charset="0"/>
              </a:rPr>
              <a:t>:</a:t>
            </a:r>
          </a:p>
          <a:p>
            <a:pPr algn="r">
              <a:defRPr/>
            </a:pPr>
            <a:r>
              <a:rPr lang="en-US" altLang="es-ES" sz="1400" dirty="0">
                <a:latin typeface="Calibri" panose="020F0502020204030204" pitchFamily="34" charset="0"/>
                <a:cs typeface="Calibri" panose="020F0502020204030204" pitchFamily="34" charset="0"/>
                <a:hlinkClick r:id="rId2"/>
              </a:rPr>
              <a:t>https://elle.in/comparing-shopping-habits-of-gen-z-and-millenials/#:~:text=A%202021%20Survey%20Monkey%20report,and%20are%20less%20likely%20to</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948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2</a:t>
            </a:r>
            <a:r>
              <a:rPr lang="es-ES" sz="48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Przezwyciężanie różnic pokoleniowych</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pl-PL" sz="2200" spc="50" dirty="0">
                <a:latin typeface="+mj-lt"/>
                <a:cs typeface="Tahoma"/>
              </a:rPr>
              <a:t>DZIAŁ </a:t>
            </a:r>
            <a:r>
              <a:rPr lang="es-ES" sz="2200" spc="50" dirty="0">
                <a:latin typeface="+mj-lt"/>
                <a:cs typeface="Tahoma"/>
              </a:rPr>
              <a:t>2.4: </a:t>
            </a:r>
            <a:r>
              <a:rPr lang="pl-PL" altLang="es-ES" sz="2400" dirty="0">
                <a:latin typeface="+mj-lt"/>
                <a:cs typeface="Calibri" panose="020F0502020204030204" pitchFamily="34" charset="0"/>
              </a:rPr>
              <a:t>Pokolenie</a:t>
            </a:r>
            <a:r>
              <a:rPr lang="en-US" altLang="es-ES" sz="2400" dirty="0">
                <a:latin typeface="+mj-lt"/>
                <a:cs typeface="Calibri" panose="020F0502020204030204" pitchFamily="34" charset="0"/>
              </a:rPr>
              <a:t> Y </a:t>
            </a:r>
            <a:r>
              <a:rPr lang="pl-PL" altLang="es-ES" sz="2400" dirty="0">
                <a:latin typeface="+mj-lt"/>
                <a:cs typeface="Calibri" panose="020F0502020204030204" pitchFamily="34" charset="0"/>
              </a:rPr>
              <a:t>kontra</a:t>
            </a:r>
            <a:r>
              <a:rPr lang="en-US" altLang="es-ES" sz="2400" dirty="0">
                <a:latin typeface="+mj-lt"/>
                <a:cs typeface="Calibri" panose="020F0502020204030204" pitchFamily="34" charset="0"/>
              </a:rPr>
              <a:t> Z</a:t>
            </a:r>
          </a:p>
        </p:txBody>
      </p:sp>
      <p:graphicFrame>
        <p:nvGraphicFramePr>
          <p:cNvPr id="4" name="Table 3"/>
          <p:cNvGraphicFramePr>
            <a:graphicFrameLocks noGrp="1"/>
          </p:cNvGraphicFramePr>
          <p:nvPr>
            <p:extLst>
              <p:ext uri="{D42A27DB-BD31-4B8C-83A1-F6EECF244321}">
                <p14:modId xmlns:p14="http://schemas.microsoft.com/office/powerpoint/2010/main" val="2886241019"/>
              </p:ext>
            </p:extLst>
          </p:nvPr>
        </p:nvGraphicFramePr>
        <p:xfrm>
          <a:off x="629328" y="2279863"/>
          <a:ext cx="8128000" cy="28651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32064352"/>
                    </a:ext>
                  </a:extLst>
                </a:gridCol>
                <a:gridCol w="4064000">
                  <a:extLst>
                    <a:ext uri="{9D8B030D-6E8A-4147-A177-3AD203B41FA5}">
                      <a16:colId xmlns:a16="http://schemas.microsoft.com/office/drawing/2014/main" val="1263474135"/>
                    </a:ext>
                  </a:extLst>
                </a:gridCol>
              </a:tblGrid>
              <a:tr h="370840">
                <a:tc>
                  <a:txBody>
                    <a:bodyPr/>
                    <a:lstStyle/>
                    <a:p>
                      <a:pPr algn="ctr"/>
                      <a:r>
                        <a:rPr lang="pl-PL" dirty="0"/>
                        <a:t>Pokolenie</a:t>
                      </a:r>
                      <a:r>
                        <a:rPr lang="en-US" dirty="0"/>
                        <a:t> Y</a:t>
                      </a:r>
                    </a:p>
                  </a:txBody>
                  <a:tcPr/>
                </a:tc>
                <a:tc>
                  <a:txBody>
                    <a:bodyPr/>
                    <a:lstStyle/>
                    <a:p>
                      <a:pPr algn="ctr"/>
                      <a:r>
                        <a:rPr lang="pl-PL" dirty="0"/>
                        <a:t>Pokolenie</a:t>
                      </a:r>
                      <a:r>
                        <a:rPr lang="en-US" dirty="0"/>
                        <a:t> Z</a:t>
                      </a:r>
                    </a:p>
                  </a:txBody>
                  <a:tcPr/>
                </a:tc>
                <a:extLst>
                  <a:ext uri="{0D108BD9-81ED-4DB2-BD59-A6C34878D82A}">
                    <a16:rowId xmlns:a16="http://schemas.microsoft.com/office/drawing/2014/main" val="4122119129"/>
                  </a:ext>
                </a:extLst>
              </a:tr>
              <a:tr h="370840">
                <a:tc gridSpan="2">
                  <a:txBody>
                    <a:bodyPr/>
                    <a:lstStyle/>
                    <a:p>
                      <a:pPr algn="ctr"/>
                      <a:r>
                        <a:rPr lang="pl-PL" b="1" dirty="0"/>
                        <a:t>Zainteresowania i hobby</a:t>
                      </a:r>
                      <a:endParaRPr lang="en-US" b="1" dirty="0"/>
                    </a:p>
                  </a:txBody>
                  <a:tcPr/>
                </a:tc>
                <a:tc hMerge="1">
                  <a:txBody>
                    <a:bodyPr/>
                    <a:lstStyle/>
                    <a:p>
                      <a:endParaRPr lang="en-US" dirty="0"/>
                    </a:p>
                  </a:txBody>
                  <a:tcPr/>
                </a:tc>
                <a:extLst>
                  <a:ext uri="{0D108BD9-81ED-4DB2-BD59-A6C34878D82A}">
                    <a16:rowId xmlns:a16="http://schemas.microsoft.com/office/drawing/2014/main" val="3468005876"/>
                  </a:ext>
                </a:extLst>
              </a:tr>
              <a:tr h="370840">
                <a:tc>
                  <a:txBody>
                    <a:bodyPr/>
                    <a:lstStyle/>
                    <a:p>
                      <a:r>
                        <a:rPr lang="pl-PL" dirty="0"/>
                        <a:t>Wyrażanie myśli i uczuć</a:t>
                      </a:r>
                      <a:r>
                        <a:rPr lang="en-US" dirty="0"/>
                        <a:t> </a:t>
                      </a:r>
                      <a:r>
                        <a:rPr lang="pl-PL" dirty="0"/>
                        <a:t>w mediach społecznościowych </a:t>
                      </a:r>
                      <a:r>
                        <a:rPr lang="en-US" baseline="0" dirty="0"/>
                        <a:t>24 / 7</a:t>
                      </a:r>
                      <a:endParaRPr lang="en-US" dirty="0"/>
                    </a:p>
                  </a:txBody>
                  <a:tcPr/>
                </a:tc>
                <a:tc>
                  <a:txBody>
                    <a:bodyPr/>
                    <a:lstStyle/>
                    <a:p>
                      <a:r>
                        <a:rPr lang="pl-PL" dirty="0"/>
                        <a:t>Gry</a:t>
                      </a:r>
                      <a:endParaRPr lang="en-US" dirty="0"/>
                    </a:p>
                  </a:txBody>
                  <a:tcPr/>
                </a:tc>
                <a:extLst>
                  <a:ext uri="{0D108BD9-81ED-4DB2-BD59-A6C34878D82A}">
                    <a16:rowId xmlns:a16="http://schemas.microsoft.com/office/drawing/2014/main" val="708058984"/>
                  </a:ext>
                </a:extLst>
              </a:tr>
              <a:tr h="370840">
                <a:tc>
                  <a:txBody>
                    <a:bodyPr/>
                    <a:lstStyle/>
                    <a:p>
                      <a:r>
                        <a:rPr lang="pl-PL" dirty="0"/>
                        <a:t>Sprawność, kondycja</a:t>
                      </a:r>
                      <a:endParaRPr lang="en-US" dirty="0"/>
                    </a:p>
                  </a:txBody>
                  <a:tcPr/>
                </a:tc>
                <a:tc>
                  <a:txBody>
                    <a:bodyPr/>
                    <a:lstStyle/>
                    <a:p>
                      <a:r>
                        <a:rPr lang="en-US" dirty="0"/>
                        <a:t>Sport</a:t>
                      </a:r>
                    </a:p>
                  </a:txBody>
                  <a:tcPr/>
                </a:tc>
                <a:extLst>
                  <a:ext uri="{0D108BD9-81ED-4DB2-BD59-A6C34878D82A}">
                    <a16:rowId xmlns:a16="http://schemas.microsoft.com/office/drawing/2014/main" val="3828652281"/>
                  </a:ext>
                </a:extLst>
              </a:tr>
              <a:tr h="370840">
                <a:tc>
                  <a:txBody>
                    <a:bodyPr/>
                    <a:lstStyle/>
                    <a:p>
                      <a:r>
                        <a:rPr lang="pl-PL" dirty="0"/>
                        <a:t>Używanie</a:t>
                      </a:r>
                      <a:r>
                        <a:rPr lang="en-US" dirty="0"/>
                        <a:t> Facebook</a:t>
                      </a:r>
                      <a:r>
                        <a:rPr lang="pl-PL" dirty="0"/>
                        <a:t>’a</a:t>
                      </a:r>
                      <a:r>
                        <a:rPr lang="en-US" baseline="0" dirty="0"/>
                        <a:t> &amp; YouTube</a:t>
                      </a:r>
                      <a:r>
                        <a:rPr lang="pl-PL" baseline="0" dirty="0"/>
                        <a:t>’a</a:t>
                      </a:r>
                      <a:endParaRPr lang="en-US" dirty="0"/>
                    </a:p>
                  </a:txBody>
                  <a:tcPr/>
                </a:tc>
                <a:tc>
                  <a:txBody>
                    <a:bodyPr/>
                    <a:lstStyle/>
                    <a:p>
                      <a:r>
                        <a:rPr lang="pl-PL" dirty="0"/>
                        <a:t>Używanie</a:t>
                      </a:r>
                      <a:r>
                        <a:rPr lang="en-US" dirty="0"/>
                        <a:t> Snapchat</a:t>
                      </a:r>
                      <a:r>
                        <a:rPr lang="pl-PL" dirty="0"/>
                        <a:t>’a</a:t>
                      </a:r>
                      <a:r>
                        <a:rPr lang="en-US" dirty="0"/>
                        <a:t> &amp; YouTube</a:t>
                      </a:r>
                      <a:r>
                        <a:rPr lang="pl-PL" dirty="0"/>
                        <a:t>’a</a:t>
                      </a:r>
                      <a:endParaRPr lang="en-US" dirty="0"/>
                    </a:p>
                  </a:txBody>
                  <a:tcPr/>
                </a:tc>
                <a:extLst>
                  <a:ext uri="{0D108BD9-81ED-4DB2-BD59-A6C34878D82A}">
                    <a16:rowId xmlns:a16="http://schemas.microsoft.com/office/drawing/2014/main" val="2533333809"/>
                  </a:ext>
                </a:extLst>
              </a:tr>
              <a:tr h="370840">
                <a:tc>
                  <a:txBody>
                    <a:bodyPr/>
                    <a:lstStyle/>
                    <a:p>
                      <a:r>
                        <a:rPr lang="en-US" dirty="0"/>
                        <a:t>Mu</a:t>
                      </a:r>
                      <a:r>
                        <a:rPr lang="pl-PL" dirty="0" err="1"/>
                        <a:t>zyka</a:t>
                      </a:r>
                      <a:endParaRPr lang="en-US" dirty="0"/>
                    </a:p>
                  </a:txBody>
                  <a:tcPr/>
                </a:tc>
                <a:tc>
                  <a:txBody>
                    <a:bodyPr/>
                    <a:lstStyle/>
                    <a:p>
                      <a:r>
                        <a:rPr lang="en-US" dirty="0"/>
                        <a:t>Mu</a:t>
                      </a:r>
                      <a:r>
                        <a:rPr lang="pl-PL" dirty="0" err="1"/>
                        <a:t>zyka</a:t>
                      </a:r>
                      <a:endParaRPr lang="en-US" dirty="0"/>
                    </a:p>
                  </a:txBody>
                  <a:tcPr/>
                </a:tc>
                <a:extLst>
                  <a:ext uri="{0D108BD9-81ED-4DB2-BD59-A6C34878D82A}">
                    <a16:rowId xmlns:a16="http://schemas.microsoft.com/office/drawing/2014/main" val="2195979079"/>
                  </a:ext>
                </a:extLst>
              </a:tr>
              <a:tr h="370840">
                <a:tc>
                  <a:txBody>
                    <a:bodyPr/>
                    <a:lstStyle/>
                    <a:p>
                      <a:r>
                        <a:rPr lang="pl-PL" dirty="0"/>
                        <a:t>Czytanie</a:t>
                      </a:r>
                      <a:endParaRPr lang="en-US" dirty="0"/>
                    </a:p>
                  </a:txBody>
                  <a:tcPr/>
                </a:tc>
                <a:tc>
                  <a:txBody>
                    <a:bodyPr/>
                    <a:lstStyle/>
                    <a:p>
                      <a:r>
                        <a:rPr lang="en-US" dirty="0"/>
                        <a:t>TV / Netflix</a:t>
                      </a:r>
                    </a:p>
                  </a:txBody>
                  <a:tcPr/>
                </a:tc>
                <a:extLst>
                  <a:ext uri="{0D108BD9-81ED-4DB2-BD59-A6C34878D82A}">
                    <a16:rowId xmlns:a16="http://schemas.microsoft.com/office/drawing/2014/main" val="2869440050"/>
                  </a:ext>
                </a:extLst>
              </a:tr>
            </a:tbl>
          </a:graphicData>
        </a:graphic>
      </p:graphicFrame>
      <p:sp>
        <p:nvSpPr>
          <p:cNvPr id="7" name="object 3">
            <a:extLst>
              <a:ext uri="{FF2B5EF4-FFF2-40B4-BE49-F238E27FC236}">
                <a16:creationId xmlns:a16="http://schemas.microsoft.com/office/drawing/2014/main" id="{FBCC9E6C-DB19-4936-87CE-3544CB66C3D3}"/>
              </a:ext>
            </a:extLst>
          </p:cNvPr>
          <p:cNvSpPr txBox="1"/>
          <p:nvPr/>
        </p:nvSpPr>
        <p:spPr>
          <a:xfrm>
            <a:off x="1897117" y="5406222"/>
            <a:ext cx="9299104" cy="291105"/>
          </a:xfrm>
          <a:prstGeom prst="rect">
            <a:avLst/>
          </a:prstGeom>
        </p:spPr>
        <p:txBody>
          <a:bodyPr vert="horz" wrap="square" lIns="0" tIns="13970" rIns="0" bIns="0" rtlCol="0">
            <a:spAutoFit/>
          </a:bodyPr>
          <a:lstStyle/>
          <a:p>
            <a:pPr algn="r">
              <a:defRPr/>
            </a:pPr>
            <a:r>
              <a:rPr lang="es-ES" spc="50" dirty="0">
                <a:latin typeface="+mj-lt"/>
                <a:cs typeface="Tahoma"/>
                <a:hlinkClick r:id="rId2"/>
              </a:rPr>
              <a:t>https://belvg.com/blog/generation-y-vs-z-how-do-they-shop-online.html</a:t>
            </a:r>
            <a:r>
              <a:rPr lang="es-ES" spc="50" dirty="0">
                <a:latin typeface="+mj-lt"/>
                <a:cs typeface="Tahoma"/>
              </a:rPr>
              <a:t> </a:t>
            </a:r>
            <a:endParaRPr lang="en-US" altLang="es-ES" dirty="0">
              <a:latin typeface="+mj-lt"/>
              <a:cs typeface="Calibri" panose="020F0502020204030204" pitchFamily="34" charset="0"/>
            </a:endParaRPr>
          </a:p>
        </p:txBody>
      </p:sp>
    </p:spTree>
    <p:extLst>
      <p:ext uri="{BB962C8B-B14F-4D97-AF65-F5344CB8AC3E}">
        <p14:creationId xmlns:p14="http://schemas.microsoft.com/office/powerpoint/2010/main" val="240931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07218" y="958189"/>
            <a:ext cx="11290386"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 </a:t>
            </a:r>
            <a:r>
              <a:rPr lang="es-ES" sz="4000" kern="0" spc="-150" dirty="0">
                <a:solidFill>
                  <a:schemeClr val="tx1"/>
                </a:solidFill>
                <a:latin typeface="+mj-lt"/>
                <a:ea typeface="Tahoma" panose="020B0604030504040204" pitchFamily="34" charset="0"/>
                <a:cs typeface="Tahoma" panose="020B0604030504040204" pitchFamily="34" charset="0"/>
              </a:rPr>
              <a:t>3: </a:t>
            </a:r>
            <a:r>
              <a:rPr lang="pl-PL" sz="3200" kern="0" spc="-150" dirty="0">
                <a:solidFill>
                  <a:schemeClr val="tx1"/>
                </a:solidFill>
                <a:latin typeface="+mj-lt"/>
                <a:ea typeface="Tahoma" panose="020B0604030504040204" pitchFamily="34" charset="0"/>
                <a:cs typeface="Tahoma" panose="020B0604030504040204" pitchFamily="34" charset="0"/>
              </a:rPr>
              <a:t>Pozyskiwanie nowych klientów za pomocą środków cyfrowych</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495521"/>
            <a:ext cx="9299103" cy="352661"/>
          </a:xfrm>
          <a:prstGeom prst="rect">
            <a:avLst/>
          </a:prstGeom>
        </p:spPr>
        <p:txBody>
          <a:bodyPr vert="horz" wrap="square" lIns="0" tIns="13970" rIns="0" bIns="0" rtlCol="0">
            <a:spAutoFit/>
          </a:bodyPr>
          <a:lstStyle/>
          <a:p>
            <a:pPr>
              <a:defRPr/>
            </a:pPr>
            <a:r>
              <a:rPr lang="pl-PL" sz="2200" spc="50" dirty="0">
                <a:latin typeface="+mj-lt"/>
                <a:cs typeface="Tahoma"/>
              </a:rPr>
              <a:t>Dział</a:t>
            </a:r>
            <a:r>
              <a:rPr lang="es-ES" sz="2200" spc="50" dirty="0">
                <a:latin typeface="+mj-lt"/>
                <a:cs typeface="Tahoma"/>
              </a:rPr>
              <a:t> 3.1: </a:t>
            </a:r>
            <a:r>
              <a:rPr lang="pl-PL" sz="2200" spc="50" dirty="0">
                <a:latin typeface="+mj-lt"/>
                <a:cs typeface="Tahoma"/>
              </a:rPr>
              <a:t>Strategia </a:t>
            </a:r>
            <a:r>
              <a:rPr lang="es-ES" sz="2200" spc="50" dirty="0">
                <a:latin typeface="+mj-lt"/>
                <a:cs typeface="Tahoma"/>
              </a:rPr>
              <a:t>Marketing</a:t>
            </a:r>
            <a:r>
              <a:rPr lang="pl-PL" sz="2200" spc="50" dirty="0">
                <a:latin typeface="+mj-lt"/>
                <a:cs typeface="Tahoma"/>
              </a:rPr>
              <a:t>owa</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377556" y="2143760"/>
            <a:ext cx="11601084" cy="3416320"/>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Przyciąganie klientów za pomocą środków cyfrowych musi być integralnym elementem ogólnej strategii marketingowej.  Do kluczowych elementów strategii marketingowej należą m.in.</a:t>
            </a:r>
            <a:r>
              <a:rPr lang="en-US" altLang="es-ES" dirty="0">
                <a:latin typeface="Calibri" panose="020F0502020204030204" pitchFamily="34" charset="0"/>
                <a:cs typeface="Calibri" panose="020F0502020204030204" pitchFamily="34" charset="0"/>
              </a:rPr>
              <a:t>:</a:t>
            </a:r>
            <a:endParaRPr lang="pl-PL"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Jednym ze sposobów podejścia do tego zagadnienia jest model AIDAR</a:t>
            </a:r>
            <a:r>
              <a:rPr lang="en-US" altLang="es-ES" dirty="0">
                <a:latin typeface="Calibri" panose="020F0502020204030204" pitchFamily="34" charset="0"/>
                <a:cs typeface="Calibri" panose="020F0502020204030204" pitchFamily="34" charset="0"/>
              </a:rPr>
              <a:t>:</a:t>
            </a:r>
            <a:endParaRPr lang="pl-PL"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r>
              <a:rPr lang="pl-PL" b="1" dirty="0"/>
              <a:t>Świadomość</a:t>
            </a:r>
            <a:r>
              <a:rPr lang="en-GB" b="1" dirty="0"/>
              <a:t>:</a:t>
            </a:r>
            <a:r>
              <a:rPr lang="en-GB" dirty="0"/>
              <a:t> </a:t>
            </a:r>
            <a:r>
              <a:rPr lang="pl-PL" dirty="0"/>
              <a:t>Akt tworzenia uwagi dla marki lub usługi poprzez różne media</a:t>
            </a:r>
            <a:endParaRPr lang="en-GB" dirty="0"/>
          </a:p>
          <a:p>
            <a:r>
              <a:rPr lang="pl-PL" b="1" dirty="0"/>
              <a:t>Zainteresowania</a:t>
            </a:r>
            <a:r>
              <a:rPr lang="en-GB" b="1" dirty="0"/>
              <a:t>:</a:t>
            </a:r>
            <a:r>
              <a:rPr lang="en-GB" dirty="0"/>
              <a:t> </a:t>
            </a:r>
            <a:r>
              <a:rPr lang="pl-PL" dirty="0"/>
              <a:t>Etap generowania zainteresowania, aby zachęcić kupujących do chęci dowiedzenia się więcej</a:t>
            </a:r>
            <a:endParaRPr lang="en-GB" dirty="0"/>
          </a:p>
          <a:p>
            <a:r>
              <a:rPr lang="pl-PL" b="1" dirty="0"/>
              <a:t>Dążenie</a:t>
            </a:r>
            <a:r>
              <a:rPr lang="en-GB" b="1" dirty="0"/>
              <a:t>:</a:t>
            </a:r>
            <a:r>
              <a:rPr lang="en-GB" dirty="0"/>
              <a:t> </a:t>
            </a:r>
            <a:r>
              <a:rPr lang="pl-PL" dirty="0"/>
              <a:t>Stworzenie emocjonalnej więzi z kupującym, tak aby chciał on mieć produkt lub polubił markę</a:t>
            </a:r>
            <a:endParaRPr lang="en-GB" dirty="0"/>
          </a:p>
          <a:p>
            <a:r>
              <a:rPr lang="pl-PL" b="1" dirty="0"/>
              <a:t>Działanie</a:t>
            </a:r>
            <a:r>
              <a:rPr lang="en-GB" b="1" dirty="0"/>
              <a:t>:</a:t>
            </a:r>
            <a:r>
              <a:rPr lang="en-GB" dirty="0"/>
              <a:t> </a:t>
            </a:r>
            <a:r>
              <a:rPr lang="pl-PL" dirty="0"/>
              <a:t>Krok, w którym kupujący dowiaduje się o Tobie i kontaktuje się, aby dowiedzieć się więcej lub dokonuje zakupu</a:t>
            </a:r>
            <a:endParaRPr lang="en-GB" dirty="0"/>
          </a:p>
          <a:p>
            <a:r>
              <a:rPr lang="pl-PL" b="1" dirty="0"/>
              <a:t>Przywiązanie klienta do firmy</a:t>
            </a:r>
            <a:r>
              <a:rPr lang="en-GB" b="1" dirty="0"/>
              <a:t>:</a:t>
            </a:r>
            <a:r>
              <a:rPr lang="en-GB" dirty="0"/>
              <a:t> </a:t>
            </a:r>
            <a:r>
              <a:rPr lang="pl-PL" dirty="0"/>
              <a:t>Kiedy już ktoś zostanie klientem, nacisk kładzie się na jego zadowolenie, aby wrócił i polecił firmę znajomym i rodzinie (</a:t>
            </a:r>
            <a:r>
              <a:rPr lang="pl-PL" dirty="0" err="1"/>
              <a:t>word</a:t>
            </a:r>
            <a:r>
              <a:rPr lang="pl-PL" dirty="0"/>
              <a:t>-of-</a:t>
            </a:r>
            <a:r>
              <a:rPr lang="pl-PL" dirty="0" err="1"/>
              <a:t>mouth</a:t>
            </a:r>
            <a:r>
              <a:rPr lang="pl-PL" dirty="0"/>
              <a:t>).</a:t>
            </a:r>
            <a:endParaRPr lang="en-GB" dirty="0"/>
          </a:p>
          <a:p>
            <a:pPr>
              <a:defRPr/>
            </a:pPr>
            <a:r>
              <a:rPr lang="en-US" altLang="es-ES" dirty="0">
                <a:latin typeface="Calibri" panose="020F0502020204030204" pitchFamily="34" charset="0"/>
                <a:cs typeface="Calibri" panose="020F0502020204030204" pitchFamily="34" charset="0"/>
              </a:rPr>
              <a:t> </a:t>
            </a:r>
          </a:p>
        </p:txBody>
      </p:sp>
      <p:sp>
        <p:nvSpPr>
          <p:cNvPr id="7" name="object 3">
            <a:extLst>
              <a:ext uri="{FF2B5EF4-FFF2-40B4-BE49-F238E27FC236}">
                <a16:creationId xmlns:a16="http://schemas.microsoft.com/office/drawing/2014/main" id="{FBCC9E6C-DB19-4936-87CE-3544CB66C3D3}"/>
              </a:ext>
            </a:extLst>
          </p:cNvPr>
          <p:cNvSpPr txBox="1"/>
          <p:nvPr/>
        </p:nvSpPr>
        <p:spPr>
          <a:xfrm>
            <a:off x="461639" y="5665224"/>
            <a:ext cx="10716826" cy="291105"/>
          </a:xfrm>
          <a:prstGeom prst="rect">
            <a:avLst/>
          </a:prstGeom>
        </p:spPr>
        <p:txBody>
          <a:bodyPr vert="horz" wrap="square" lIns="0" tIns="13970" rIns="0" bIns="0" rtlCol="0">
            <a:spAutoFit/>
          </a:bodyPr>
          <a:lstStyle/>
          <a:p>
            <a:pPr algn="r">
              <a:defRPr/>
            </a:pPr>
            <a:r>
              <a:rPr lang="en-US" altLang="es-ES" dirty="0">
                <a:latin typeface="+mj-lt"/>
                <a:cs typeface="Calibri" panose="020F0502020204030204" pitchFamily="34" charset="0"/>
                <a:hlinkClick r:id="rId2"/>
              </a:rPr>
              <a:t>https://www.indeed.com/career-advice/career-development/marketing-strategies-attract-retain-customers</a:t>
            </a:r>
            <a:r>
              <a:rPr lang="en-US" altLang="es-ES" dirty="0">
                <a:latin typeface="+mj-lt"/>
                <a:cs typeface="Calibri" panose="020F0502020204030204" pitchFamily="34" charset="0"/>
              </a:rPr>
              <a:t> </a:t>
            </a:r>
          </a:p>
        </p:txBody>
      </p:sp>
    </p:spTree>
    <p:extLst>
      <p:ext uri="{BB962C8B-B14F-4D97-AF65-F5344CB8AC3E}">
        <p14:creationId xmlns:p14="http://schemas.microsoft.com/office/powerpoint/2010/main" val="262600030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4272</TotalTime>
  <Words>1312</Words>
  <Application>Microsoft Office PowerPoint</Application>
  <PresentationFormat>Panorámica</PresentationFormat>
  <Paragraphs>173</Paragraphs>
  <Slides>16</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185</cp:revision>
  <dcterms:created xsi:type="dcterms:W3CDTF">2021-06-29T11:11:56Z</dcterms:created>
  <dcterms:modified xsi:type="dcterms:W3CDTF">2023-02-06T16:21:02Z</dcterms:modified>
</cp:coreProperties>
</file>