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Open Sans Light" panose="020B0306030504020204" pitchFamily="34" charset="0"/>
      <p:regular r:id="rId21"/>
      <p:bold r:id="rId22"/>
      <p:italic r:id="rId23"/>
      <p:boldItalic r:id="rId24"/>
    </p:embeddedFont>
    <p:embeddedFont>
      <p:font typeface="Oxygen" panose="02000503000000000000" pitchFamily="2" charset="0"/>
      <p:regular r:id="rId25"/>
      <p:bold r:id="rId26"/>
    </p:embeddedFont>
    <p:embeddedFont>
      <p:font typeface="Raleway Light" pitchFamily="2"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9kaVINQqVyVysBYvNqp04Ouqo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font" Target="fonts/font18.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 name="Google Shape;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4: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33" name="Google Shape;433;p14: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 name="Google Shape;38;p2: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
        <p:nvSpPr>
          <p:cNvPr id="15" name="Google Shape;15;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7"/>
        <p:cNvGrpSpPr/>
        <p:nvPr/>
      </p:nvGrpSpPr>
      <p:grpSpPr>
        <a:xfrm>
          <a:off x="0" y="0"/>
          <a:ext cx="0" cy="0"/>
          <a:chOff x="0" y="0"/>
          <a:chExt cx="0" cy="0"/>
        </a:xfrm>
      </p:grpSpPr>
      <p:sp>
        <p:nvSpPr>
          <p:cNvPr id="18" name="Google Shape;18;p21"/>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1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23"/>
          <p:cNvSpPr txBox="1">
            <a:spLocks noGrp="1"/>
          </p:cNvSpPr>
          <p:nvPr>
            <p:ph type="title"/>
          </p:nvPr>
        </p:nvSpPr>
        <p:spPr>
          <a:xfrm>
            <a:off x="1724526" y="126584"/>
            <a:ext cx="5709546" cy="235819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400"/>
              <a:buFont typeface="Source Sans Pro"/>
              <a:buNone/>
              <a:defRPr sz="3400" b="1"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3"/>
          <p:cNvSpPr txBox="1"/>
          <p:nvPr/>
        </p:nvSpPr>
        <p:spPr>
          <a:xfrm>
            <a:off x="11386269" y="235611"/>
            <a:ext cx="647753" cy="328295"/>
          </a:xfrm>
          <a:prstGeom prst="rect">
            <a:avLst/>
          </a:prstGeom>
          <a:no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fld id="{00000000-1234-1234-1234-123412341234}" type="slidenum">
              <a:rPr lang="en-US" sz="1200" b="1" i="0">
                <a:solidFill>
                  <a:schemeClr val="dk1"/>
                </a:solidFill>
                <a:latin typeface="Source Sans Pro"/>
                <a:ea typeface="Source Sans Pro"/>
                <a:cs typeface="Source Sans Pro"/>
                <a:sym typeface="Source Sans Pro"/>
              </a:rPr>
              <a:t>‹Nº›</a:t>
            </a:fld>
            <a:endParaRPr sz="1200" b="1" i="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ว่างเปล่า"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3_ส่วนหัวของส่วน">
  <p:cSld name="33_ส่วนหัวของส่วน">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19"/>
          <p:cNvPicPr preferRelativeResize="0"/>
          <p:nvPr/>
        </p:nvPicPr>
        <p:blipFill rotWithShape="1">
          <a:blip r:embed="rId8">
            <a:alphaModFix/>
          </a:blip>
          <a:srcRect/>
          <a:stretch/>
        </p:blipFill>
        <p:spPr>
          <a:xfrm>
            <a:off x="291886" y="6314302"/>
            <a:ext cx="1985322" cy="432844"/>
          </a:xfrm>
          <a:prstGeom prst="rect">
            <a:avLst/>
          </a:prstGeom>
          <a:noFill/>
          <a:ln>
            <a:noFill/>
          </a:ln>
        </p:spPr>
      </p:pic>
      <p:pic>
        <p:nvPicPr>
          <p:cNvPr id="12" name="Google Shape;12;p19"/>
          <p:cNvPicPr preferRelativeResize="0"/>
          <p:nvPr/>
        </p:nvPicPr>
        <p:blipFill rotWithShape="1">
          <a:blip r:embed="rId9">
            <a:alphaModFix/>
          </a:blip>
          <a:srcRect l="21019" t="12308" r="11457" b="51795"/>
          <a:stretch/>
        </p:blipFill>
        <p:spPr>
          <a:xfrm>
            <a:off x="96715" y="110854"/>
            <a:ext cx="1740877" cy="916251"/>
          </a:xfrm>
          <a:prstGeom prst="rect">
            <a:avLst/>
          </a:prstGeom>
          <a:noFill/>
          <a:ln>
            <a:noFill/>
          </a:ln>
        </p:spPr>
      </p:pic>
      <p:sp>
        <p:nvSpPr>
          <p:cNvPr id="13" name="Google Shape;13;p19"/>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2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p:cNvSpPr txBox="1"/>
          <p:nvPr/>
        </p:nvSpPr>
        <p:spPr>
          <a:xfrm>
            <a:off x="3258328" y="3257551"/>
            <a:ext cx="510347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1">
                <a:solidFill>
                  <a:schemeClr val="dk1"/>
                </a:solidFill>
                <a:latin typeface="Arial"/>
                <a:ea typeface="Arial"/>
                <a:cs typeface="Arial"/>
                <a:sym typeface="Arial"/>
              </a:rPr>
              <a:t>Ενίσχυση της ανθεκτικότητας των ΜΜΕ</a:t>
            </a:r>
          </a:p>
          <a:p>
            <a:pPr marL="0" marR="0" lvl="0" indent="0" algn="l" rtl="0">
              <a:spcBef>
                <a:spcPts val="0"/>
              </a:spcBef>
              <a:spcAft>
                <a:spcPts val="0"/>
              </a:spcAft>
              <a:buNone/>
            </a:pPr>
            <a:r>
              <a:rPr lang="el-GR" sz="1800" b="1">
                <a:solidFill>
                  <a:schemeClr val="dk1"/>
                </a:solidFill>
                <a:latin typeface="Arial"/>
                <a:ea typeface="Arial"/>
                <a:cs typeface="Arial"/>
                <a:sym typeface="Arial"/>
              </a:rPr>
              <a:t>μετά τα περιοριστικά μέτρα (lock-down)</a:t>
            </a:r>
            <a:endParaRPr sz="1800" b="1" dirty="0">
              <a:solidFill>
                <a:schemeClr val="dk1"/>
              </a:solidFill>
              <a:latin typeface="Arial"/>
              <a:ea typeface="Arial"/>
              <a:cs typeface="Arial"/>
              <a:sym typeface="Arial"/>
            </a:endParaRPr>
          </a:p>
        </p:txBody>
      </p:sp>
      <p:sp>
        <p:nvSpPr>
          <p:cNvPr id="30" name="Google Shape;30;p1"/>
          <p:cNvSpPr txBox="1"/>
          <p:nvPr/>
        </p:nvSpPr>
        <p:spPr>
          <a:xfrm>
            <a:off x="2761287" y="4093428"/>
            <a:ext cx="6097554" cy="127774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l-GR" sz="1800" b="1" dirty="0">
                <a:solidFill>
                  <a:srgbClr val="0CA373"/>
                </a:solidFill>
                <a:latin typeface="Tahoma"/>
                <a:ea typeface="Tahoma"/>
                <a:cs typeface="Tahoma"/>
                <a:sym typeface="Tahoma"/>
              </a:rPr>
              <a:t>Επιχειρηματικά μοντέλα βασισμένα σε ευέλικτες οργανωτικές δομές -</a:t>
            </a:r>
            <a:r>
              <a:rPr lang="en-US" sz="1800" b="1" dirty="0">
                <a:solidFill>
                  <a:srgbClr val="0CA373"/>
                </a:solidFill>
                <a:latin typeface="Tahoma"/>
                <a:ea typeface="Tahoma"/>
                <a:cs typeface="Tahoma"/>
                <a:sym typeface="Tahoma"/>
              </a:rPr>
              <a:t> </a:t>
            </a:r>
            <a:r>
              <a:rPr lang="el-GR" sz="1800" b="1" dirty="0">
                <a:solidFill>
                  <a:srgbClr val="0CA373"/>
                </a:solidFill>
                <a:latin typeface="Tahoma"/>
                <a:ea typeface="Tahoma"/>
                <a:cs typeface="Tahoma"/>
                <a:sym typeface="Tahoma"/>
              </a:rPr>
              <a:t>εφαρμογή νέων τεχνολογιών, στρατηγική </a:t>
            </a:r>
            <a:r>
              <a:rPr lang="el-GR" sz="1800" b="1" dirty="0" err="1">
                <a:solidFill>
                  <a:srgbClr val="0CA373"/>
                </a:solidFill>
                <a:latin typeface="Tahoma"/>
                <a:ea typeface="Tahoma"/>
                <a:cs typeface="Tahoma"/>
                <a:sym typeface="Tahoma"/>
              </a:rPr>
              <a:t>ψηφιοποίησης</a:t>
            </a:r>
            <a:endParaRPr lang="en-US" sz="1800" b="1" dirty="0">
              <a:solidFill>
                <a:srgbClr val="0CA373"/>
              </a:solidFill>
              <a:latin typeface="Tahoma"/>
              <a:ea typeface="Tahoma"/>
              <a:cs typeface="Tahoma"/>
              <a:sym typeface="Tahoma"/>
            </a:endParaRPr>
          </a:p>
          <a:p>
            <a:pPr marL="0" marR="0" lvl="0" indent="0" algn="l" rtl="0">
              <a:lnSpc>
                <a:spcPct val="107000"/>
              </a:lnSpc>
              <a:spcBef>
                <a:spcPts val="0"/>
              </a:spcBef>
              <a:spcAft>
                <a:spcPts val="0"/>
              </a:spcAft>
              <a:buNone/>
            </a:pPr>
            <a:r>
              <a:rPr lang="en-US" sz="1800" b="1" i="0" u="none" strike="noStrike" cap="none" dirty="0">
                <a:solidFill>
                  <a:srgbClr val="0CA373"/>
                </a:solidFill>
                <a:latin typeface="Tahoma"/>
                <a:ea typeface="Tahoma"/>
                <a:cs typeface="Tahoma"/>
                <a:sym typeface="Tahoma"/>
              </a:rPr>
              <a:t> </a:t>
            </a:r>
            <a:r>
              <a:rPr lang="el-GR" sz="1800" b="1" i="0" u="none" strike="noStrike" cap="none" dirty="0">
                <a:solidFill>
                  <a:srgbClr val="0CA373"/>
                </a:solidFill>
                <a:latin typeface="Tahoma"/>
                <a:ea typeface="Tahoma"/>
                <a:cs typeface="Tahoma"/>
                <a:sym typeface="Tahoma"/>
              </a:rPr>
              <a:t>Από:</a:t>
            </a:r>
            <a:r>
              <a:rPr lang="en-US" sz="1800" b="1" i="0" u="none" strike="noStrike" cap="none" dirty="0">
                <a:solidFill>
                  <a:srgbClr val="0CA373"/>
                </a:solidFill>
                <a:latin typeface="Tahoma"/>
                <a:ea typeface="Tahoma"/>
                <a:cs typeface="Tahoma"/>
                <a:sym typeface="Tahoma"/>
              </a:rPr>
              <a:t>: </a:t>
            </a:r>
            <a:r>
              <a:rPr lang="en-US" sz="1800" b="1" i="0" u="none" strike="noStrike" cap="none" dirty="0">
                <a:solidFill>
                  <a:schemeClr val="dk1"/>
                </a:solidFill>
                <a:latin typeface="Tahoma"/>
                <a:ea typeface="Tahoma"/>
                <a:cs typeface="Tahoma"/>
                <a:sym typeface="Tahoma"/>
              </a:rPr>
              <a:t>IDP</a:t>
            </a:r>
            <a:endParaRPr sz="1800" b="1" i="0" u="none" strike="noStrike" cap="none" dirty="0">
              <a:solidFill>
                <a:schemeClr val="dk1"/>
              </a:solidFill>
              <a:latin typeface="Tahoma"/>
              <a:ea typeface="Tahoma"/>
              <a:cs typeface="Tahoma"/>
              <a:sym typeface="Tahoma"/>
            </a:endParaRPr>
          </a:p>
        </p:txBody>
      </p:sp>
      <p:pic>
        <p:nvPicPr>
          <p:cNvPr id="31" name="Google Shape;31;p1"/>
          <p:cNvPicPr preferRelativeResize="0"/>
          <p:nvPr/>
        </p:nvPicPr>
        <p:blipFill rotWithShape="1">
          <a:blip r:embed="rId3">
            <a:alphaModFix/>
          </a:blip>
          <a:srcRect l="21046" t="12687" r="9066" b="49999"/>
          <a:stretch/>
        </p:blipFill>
        <p:spPr>
          <a:xfrm>
            <a:off x="3683242" y="921747"/>
            <a:ext cx="4531601" cy="2395275"/>
          </a:xfrm>
          <a:prstGeom prst="rect">
            <a:avLst/>
          </a:prstGeom>
          <a:noFill/>
          <a:ln>
            <a:noFill/>
          </a:ln>
        </p:spPr>
      </p:pic>
      <p:sp>
        <p:nvSpPr>
          <p:cNvPr id="32" name="Google Shape;32;p1"/>
          <p:cNvSpPr/>
          <p:nvPr/>
        </p:nvSpPr>
        <p:spPr>
          <a:xfrm>
            <a:off x="11920635" y="0"/>
            <a:ext cx="71543" cy="619584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1"/>
          <p:cNvSpPr/>
          <p:nvPr/>
        </p:nvSpPr>
        <p:spPr>
          <a:xfrm rot="-5400000" flipH="1">
            <a:off x="8667826" y="-3293392"/>
            <a:ext cx="53498" cy="6994850"/>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1"/>
          <p:cNvSpPr/>
          <p:nvPr/>
        </p:nvSpPr>
        <p:spPr>
          <a:xfrm rot="10800000">
            <a:off x="186595" y="1100896"/>
            <a:ext cx="45719" cy="5094952"/>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1"/>
          <p:cNvSpPr/>
          <p:nvPr/>
        </p:nvSpPr>
        <p:spPr>
          <a:xfrm rot="5400000" flipH="1">
            <a:off x="3209704" y="2697741"/>
            <a:ext cx="53501" cy="647290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1"/>
          <p:cNvSpPr txBox="1"/>
          <p:nvPr/>
        </p:nvSpPr>
        <p:spPr>
          <a:xfrm>
            <a:off x="1751962" y="783418"/>
            <a:ext cx="9550022" cy="691195"/>
          </a:xfrm>
          <a:prstGeom prst="rect">
            <a:avLst/>
          </a:prstGeom>
          <a:noFill/>
          <a:ln>
            <a:noFill/>
          </a:ln>
        </p:spPr>
        <p:txBody>
          <a:bodyPr spcFirstLastPara="1" wrap="square" lIns="0" tIns="13950" rIns="0" bIns="0" anchor="t" anchorCtr="0">
            <a:spAutoFit/>
          </a:bodyPr>
          <a:lstStyle/>
          <a:p>
            <a:pPr marL="12700" lvl="0"/>
            <a:r>
              <a:rPr lang="el-GR" sz="2200">
                <a:solidFill>
                  <a:schemeClr val="dk1"/>
                </a:solidFill>
                <a:latin typeface="Calibri"/>
                <a:ea typeface="Calibri"/>
                <a:cs typeface="Calibri"/>
                <a:sym typeface="Calibri"/>
              </a:rPr>
              <a:t>ΤΜΗΜΑ 1.7.: Πυλώνες πρακτικών μάρκετινγκ
</a:t>
            </a:r>
            <a:endParaRPr sz="2200" dirty="0">
              <a:solidFill>
                <a:schemeClr val="dk1"/>
              </a:solidFill>
              <a:latin typeface="Calibri"/>
              <a:ea typeface="Calibri"/>
              <a:cs typeface="Calibri"/>
              <a:sym typeface="Calibri"/>
            </a:endParaRPr>
          </a:p>
        </p:txBody>
      </p:sp>
      <p:sp>
        <p:nvSpPr>
          <p:cNvPr id="294" name="Google Shape;294;p11"/>
          <p:cNvSpPr txBox="1"/>
          <p:nvPr/>
        </p:nvSpPr>
        <p:spPr>
          <a:xfrm>
            <a:off x="1751962" y="46743"/>
            <a:ext cx="11248001" cy="1213153"/>
          </a:xfrm>
          <a:prstGeom prst="rect">
            <a:avLst/>
          </a:prstGeom>
          <a:noFill/>
          <a:ln>
            <a:noFill/>
          </a:ln>
        </p:spPr>
        <p:txBody>
          <a:bodyPr spcFirstLastPara="1" wrap="square" lIns="0" tIns="12700" rIns="0" bIns="0" anchor="t" anchorCtr="0">
            <a:spAutoFit/>
          </a:bodyPr>
          <a:lstStyle/>
          <a:p>
            <a:pPr marL="12700" lvl="0"/>
            <a:r>
              <a:rPr lang="el-GR" sz="2600" b="1" dirty="0">
                <a:solidFill>
                  <a:schemeClr val="dk1"/>
                </a:solidFill>
                <a:latin typeface="Calibri"/>
                <a:ea typeface="Calibri"/>
                <a:cs typeface="Calibri"/>
                <a:sym typeface="Calibri"/>
              </a:rPr>
              <a:t>ΕΝΟΤΗΤΑ 1: Πρόταση αξίας για την επαγγελματική ζωή: καινοτόμες προσεγγίσεις στο μάρκετινγκ
</a:t>
            </a:r>
            <a:endParaRPr sz="2600" b="1" i="0" dirty="0">
              <a:solidFill>
                <a:schemeClr val="dk1"/>
              </a:solidFill>
              <a:latin typeface="Calibri"/>
              <a:ea typeface="Calibri"/>
              <a:cs typeface="Calibri"/>
              <a:sym typeface="Calibri"/>
            </a:endParaRPr>
          </a:p>
        </p:txBody>
      </p:sp>
      <p:grpSp>
        <p:nvGrpSpPr>
          <p:cNvPr id="295" name="Google Shape;295;p11"/>
          <p:cNvGrpSpPr/>
          <p:nvPr/>
        </p:nvGrpSpPr>
        <p:grpSpPr>
          <a:xfrm>
            <a:off x="4539915" y="1725117"/>
            <a:ext cx="3218191" cy="2714321"/>
            <a:chOff x="1730" y="388"/>
            <a:chExt cx="4209" cy="3550"/>
          </a:xfrm>
        </p:grpSpPr>
        <p:sp>
          <p:nvSpPr>
            <p:cNvPr id="296" name="Google Shape;296;p11"/>
            <p:cNvSpPr/>
            <p:nvPr/>
          </p:nvSpPr>
          <p:spPr>
            <a:xfrm>
              <a:off x="4666" y="388"/>
              <a:ext cx="1273" cy="712"/>
            </a:xfrm>
            <a:custGeom>
              <a:avLst/>
              <a:gdLst/>
              <a:ahLst/>
              <a:cxnLst/>
              <a:rect l="l" t="t" r="r" b="b"/>
              <a:pathLst>
                <a:path w="538" h="301" extrusionOk="0">
                  <a:moveTo>
                    <a:pt x="476" y="0"/>
                  </a:moveTo>
                  <a:cubicBezTo>
                    <a:pt x="231" y="0"/>
                    <a:pt x="231" y="0"/>
                    <a:pt x="231" y="0"/>
                  </a:cubicBezTo>
                  <a:cubicBezTo>
                    <a:pt x="231" y="0"/>
                    <a:pt x="230" y="0"/>
                    <a:pt x="229" y="0"/>
                  </a:cubicBezTo>
                  <a:cubicBezTo>
                    <a:pt x="204" y="3"/>
                    <a:pt x="173" y="42"/>
                    <a:pt x="173" y="42"/>
                  </a:cubicBezTo>
                  <a:cubicBezTo>
                    <a:pt x="0" y="301"/>
                    <a:pt x="0" y="301"/>
                    <a:pt x="0" y="301"/>
                  </a:cubicBezTo>
                  <a:cubicBezTo>
                    <a:pt x="112" y="301"/>
                    <a:pt x="112" y="301"/>
                    <a:pt x="112" y="301"/>
                  </a:cubicBezTo>
                  <a:cubicBezTo>
                    <a:pt x="112" y="290"/>
                    <a:pt x="112" y="290"/>
                    <a:pt x="112" y="290"/>
                  </a:cubicBezTo>
                  <a:cubicBezTo>
                    <a:pt x="112" y="288"/>
                    <a:pt x="112" y="288"/>
                    <a:pt x="106" y="280"/>
                  </a:cubicBezTo>
                  <a:cubicBezTo>
                    <a:pt x="101" y="273"/>
                    <a:pt x="95" y="263"/>
                    <a:pt x="95" y="250"/>
                  </a:cubicBezTo>
                  <a:cubicBezTo>
                    <a:pt x="95" y="238"/>
                    <a:pt x="97" y="226"/>
                    <a:pt x="106" y="215"/>
                  </a:cubicBezTo>
                  <a:cubicBezTo>
                    <a:pt x="113" y="205"/>
                    <a:pt x="129" y="198"/>
                    <a:pt x="146" y="198"/>
                  </a:cubicBezTo>
                  <a:cubicBezTo>
                    <a:pt x="162" y="199"/>
                    <a:pt x="177" y="205"/>
                    <a:pt x="185" y="215"/>
                  </a:cubicBezTo>
                  <a:cubicBezTo>
                    <a:pt x="193" y="225"/>
                    <a:pt x="196" y="238"/>
                    <a:pt x="196" y="250"/>
                  </a:cubicBezTo>
                  <a:cubicBezTo>
                    <a:pt x="196" y="263"/>
                    <a:pt x="189" y="274"/>
                    <a:pt x="183" y="280"/>
                  </a:cubicBezTo>
                  <a:cubicBezTo>
                    <a:pt x="177" y="288"/>
                    <a:pt x="176" y="290"/>
                    <a:pt x="175" y="292"/>
                  </a:cubicBezTo>
                  <a:cubicBezTo>
                    <a:pt x="175" y="301"/>
                    <a:pt x="175" y="301"/>
                    <a:pt x="175" y="301"/>
                  </a:cubicBezTo>
                  <a:cubicBezTo>
                    <a:pt x="229" y="301"/>
                    <a:pt x="229" y="301"/>
                    <a:pt x="229" y="301"/>
                  </a:cubicBezTo>
                  <a:cubicBezTo>
                    <a:pt x="276" y="122"/>
                    <a:pt x="276" y="122"/>
                    <a:pt x="276" y="122"/>
                  </a:cubicBezTo>
                  <a:cubicBezTo>
                    <a:pt x="476" y="122"/>
                    <a:pt x="476" y="122"/>
                    <a:pt x="476" y="122"/>
                  </a:cubicBezTo>
                  <a:cubicBezTo>
                    <a:pt x="509" y="123"/>
                    <a:pt x="538" y="94"/>
                    <a:pt x="538" y="61"/>
                  </a:cubicBezTo>
                  <a:cubicBezTo>
                    <a:pt x="538" y="29"/>
                    <a:pt x="509" y="0"/>
                    <a:pt x="476"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1"/>
            <p:cNvSpPr/>
            <p:nvPr/>
          </p:nvSpPr>
          <p:spPr>
            <a:xfrm>
              <a:off x="1730" y="1157"/>
              <a:ext cx="1194" cy="549"/>
            </a:xfrm>
            <a:custGeom>
              <a:avLst/>
              <a:gdLst/>
              <a:ahLst/>
              <a:cxnLst/>
              <a:rect l="l" t="t" r="r" b="b"/>
              <a:pathLst>
                <a:path w="505" h="232" extrusionOk="0">
                  <a:moveTo>
                    <a:pt x="496" y="92"/>
                  </a:moveTo>
                  <a:cubicBezTo>
                    <a:pt x="490" y="88"/>
                    <a:pt x="482" y="86"/>
                    <a:pt x="474" y="86"/>
                  </a:cubicBezTo>
                  <a:cubicBezTo>
                    <a:pt x="467" y="86"/>
                    <a:pt x="461" y="89"/>
                    <a:pt x="456" y="93"/>
                  </a:cubicBezTo>
                  <a:cubicBezTo>
                    <a:pt x="450" y="97"/>
                    <a:pt x="444" y="104"/>
                    <a:pt x="434" y="104"/>
                  </a:cubicBezTo>
                  <a:cubicBezTo>
                    <a:pt x="390" y="104"/>
                    <a:pt x="390" y="104"/>
                    <a:pt x="390" y="104"/>
                  </a:cubicBezTo>
                  <a:cubicBezTo>
                    <a:pt x="390" y="0"/>
                    <a:pt x="390" y="0"/>
                    <a:pt x="390" y="0"/>
                  </a:cubicBezTo>
                  <a:cubicBezTo>
                    <a:pt x="46" y="0"/>
                    <a:pt x="46" y="0"/>
                    <a:pt x="46" y="0"/>
                  </a:cubicBezTo>
                  <a:cubicBezTo>
                    <a:pt x="33" y="4"/>
                    <a:pt x="22" y="12"/>
                    <a:pt x="15" y="22"/>
                  </a:cubicBezTo>
                  <a:cubicBezTo>
                    <a:pt x="3" y="37"/>
                    <a:pt x="0" y="57"/>
                    <a:pt x="5" y="75"/>
                  </a:cubicBezTo>
                  <a:cubicBezTo>
                    <a:pt x="50" y="232"/>
                    <a:pt x="50" y="232"/>
                    <a:pt x="50" y="232"/>
                  </a:cubicBezTo>
                  <a:cubicBezTo>
                    <a:pt x="190" y="232"/>
                    <a:pt x="190" y="232"/>
                    <a:pt x="190" y="232"/>
                  </a:cubicBezTo>
                  <a:cubicBezTo>
                    <a:pt x="190" y="224"/>
                    <a:pt x="190" y="224"/>
                    <a:pt x="190" y="224"/>
                  </a:cubicBezTo>
                  <a:cubicBezTo>
                    <a:pt x="190" y="222"/>
                    <a:pt x="188" y="221"/>
                    <a:pt x="182" y="213"/>
                  </a:cubicBezTo>
                  <a:cubicBezTo>
                    <a:pt x="177" y="206"/>
                    <a:pt x="170" y="195"/>
                    <a:pt x="170" y="182"/>
                  </a:cubicBezTo>
                  <a:cubicBezTo>
                    <a:pt x="170" y="170"/>
                    <a:pt x="172" y="158"/>
                    <a:pt x="181" y="147"/>
                  </a:cubicBezTo>
                  <a:cubicBezTo>
                    <a:pt x="189" y="138"/>
                    <a:pt x="203" y="131"/>
                    <a:pt x="220" y="131"/>
                  </a:cubicBezTo>
                  <a:cubicBezTo>
                    <a:pt x="237" y="130"/>
                    <a:pt x="252" y="137"/>
                    <a:pt x="260" y="147"/>
                  </a:cubicBezTo>
                  <a:cubicBezTo>
                    <a:pt x="269" y="158"/>
                    <a:pt x="271" y="170"/>
                    <a:pt x="271" y="182"/>
                  </a:cubicBezTo>
                  <a:cubicBezTo>
                    <a:pt x="271" y="195"/>
                    <a:pt x="265" y="205"/>
                    <a:pt x="260" y="212"/>
                  </a:cubicBezTo>
                  <a:cubicBezTo>
                    <a:pt x="254" y="220"/>
                    <a:pt x="253" y="220"/>
                    <a:pt x="253" y="222"/>
                  </a:cubicBezTo>
                  <a:cubicBezTo>
                    <a:pt x="253" y="232"/>
                    <a:pt x="253" y="232"/>
                    <a:pt x="253" y="232"/>
                  </a:cubicBezTo>
                  <a:cubicBezTo>
                    <a:pt x="390" y="232"/>
                    <a:pt x="390" y="232"/>
                    <a:pt x="390" y="232"/>
                  </a:cubicBezTo>
                  <a:cubicBezTo>
                    <a:pt x="390" y="126"/>
                    <a:pt x="390" y="126"/>
                    <a:pt x="390" y="126"/>
                  </a:cubicBezTo>
                  <a:cubicBezTo>
                    <a:pt x="432" y="126"/>
                    <a:pt x="432" y="126"/>
                    <a:pt x="432" y="126"/>
                  </a:cubicBezTo>
                  <a:cubicBezTo>
                    <a:pt x="433" y="126"/>
                    <a:pt x="433" y="126"/>
                    <a:pt x="433" y="126"/>
                  </a:cubicBezTo>
                  <a:cubicBezTo>
                    <a:pt x="443" y="127"/>
                    <a:pt x="450" y="134"/>
                    <a:pt x="455" y="139"/>
                  </a:cubicBezTo>
                  <a:cubicBezTo>
                    <a:pt x="461" y="144"/>
                    <a:pt x="467" y="147"/>
                    <a:pt x="474" y="147"/>
                  </a:cubicBezTo>
                  <a:cubicBezTo>
                    <a:pt x="483" y="147"/>
                    <a:pt x="490" y="145"/>
                    <a:pt x="496" y="140"/>
                  </a:cubicBezTo>
                  <a:cubicBezTo>
                    <a:pt x="501" y="136"/>
                    <a:pt x="505" y="129"/>
                    <a:pt x="505" y="116"/>
                  </a:cubicBezTo>
                  <a:cubicBezTo>
                    <a:pt x="505" y="103"/>
                    <a:pt x="501" y="97"/>
                    <a:pt x="496" y="9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1"/>
            <p:cNvSpPr/>
            <p:nvPr/>
          </p:nvSpPr>
          <p:spPr>
            <a:xfrm>
              <a:off x="2709" y="1157"/>
              <a:ext cx="1521" cy="549"/>
            </a:xfrm>
            <a:custGeom>
              <a:avLst/>
              <a:gdLst/>
              <a:ahLst/>
              <a:cxnLst/>
              <a:rect l="l" t="t" r="r" b="b"/>
              <a:pathLst>
                <a:path w="643" h="232" extrusionOk="0">
                  <a:moveTo>
                    <a:pt x="634" y="92"/>
                  </a:moveTo>
                  <a:cubicBezTo>
                    <a:pt x="628" y="88"/>
                    <a:pt x="620" y="86"/>
                    <a:pt x="612" y="86"/>
                  </a:cubicBezTo>
                  <a:cubicBezTo>
                    <a:pt x="605" y="86"/>
                    <a:pt x="599" y="89"/>
                    <a:pt x="594" y="93"/>
                  </a:cubicBezTo>
                  <a:cubicBezTo>
                    <a:pt x="588" y="97"/>
                    <a:pt x="582" y="104"/>
                    <a:pt x="572" y="104"/>
                  </a:cubicBezTo>
                  <a:cubicBezTo>
                    <a:pt x="531" y="104"/>
                    <a:pt x="531" y="104"/>
                    <a:pt x="531" y="104"/>
                  </a:cubicBezTo>
                  <a:cubicBezTo>
                    <a:pt x="531" y="0"/>
                    <a:pt x="531" y="0"/>
                    <a:pt x="531" y="0"/>
                  </a:cubicBezTo>
                  <a:cubicBezTo>
                    <a:pt x="0" y="0"/>
                    <a:pt x="0" y="0"/>
                    <a:pt x="0" y="0"/>
                  </a:cubicBezTo>
                  <a:cubicBezTo>
                    <a:pt x="0" y="83"/>
                    <a:pt x="0" y="83"/>
                    <a:pt x="0" y="83"/>
                  </a:cubicBezTo>
                  <a:cubicBezTo>
                    <a:pt x="20" y="83"/>
                    <a:pt x="20" y="83"/>
                    <a:pt x="20" y="83"/>
                  </a:cubicBezTo>
                  <a:cubicBezTo>
                    <a:pt x="21" y="83"/>
                    <a:pt x="22" y="83"/>
                    <a:pt x="30" y="77"/>
                  </a:cubicBezTo>
                  <a:cubicBezTo>
                    <a:pt x="37" y="72"/>
                    <a:pt x="47" y="66"/>
                    <a:pt x="60" y="66"/>
                  </a:cubicBezTo>
                  <a:cubicBezTo>
                    <a:pt x="71" y="66"/>
                    <a:pt x="84" y="68"/>
                    <a:pt x="94" y="77"/>
                  </a:cubicBezTo>
                  <a:cubicBezTo>
                    <a:pt x="104" y="84"/>
                    <a:pt x="111" y="100"/>
                    <a:pt x="111" y="117"/>
                  </a:cubicBezTo>
                  <a:cubicBezTo>
                    <a:pt x="111" y="133"/>
                    <a:pt x="104" y="148"/>
                    <a:pt x="94" y="156"/>
                  </a:cubicBezTo>
                  <a:cubicBezTo>
                    <a:pt x="84" y="164"/>
                    <a:pt x="72" y="167"/>
                    <a:pt x="60" y="167"/>
                  </a:cubicBezTo>
                  <a:cubicBezTo>
                    <a:pt x="46" y="167"/>
                    <a:pt x="36" y="160"/>
                    <a:pt x="29" y="154"/>
                  </a:cubicBezTo>
                  <a:cubicBezTo>
                    <a:pt x="21" y="148"/>
                    <a:pt x="19" y="147"/>
                    <a:pt x="17" y="146"/>
                  </a:cubicBezTo>
                  <a:cubicBezTo>
                    <a:pt x="0" y="146"/>
                    <a:pt x="0" y="146"/>
                    <a:pt x="0" y="146"/>
                  </a:cubicBezTo>
                  <a:cubicBezTo>
                    <a:pt x="0" y="232"/>
                    <a:pt x="0" y="232"/>
                    <a:pt x="0" y="232"/>
                  </a:cubicBezTo>
                  <a:cubicBezTo>
                    <a:pt x="285" y="232"/>
                    <a:pt x="285" y="232"/>
                    <a:pt x="285" y="232"/>
                  </a:cubicBezTo>
                  <a:cubicBezTo>
                    <a:pt x="285" y="224"/>
                    <a:pt x="285" y="224"/>
                    <a:pt x="285" y="224"/>
                  </a:cubicBezTo>
                  <a:cubicBezTo>
                    <a:pt x="285" y="222"/>
                    <a:pt x="283" y="221"/>
                    <a:pt x="277" y="213"/>
                  </a:cubicBezTo>
                  <a:cubicBezTo>
                    <a:pt x="272" y="206"/>
                    <a:pt x="265" y="195"/>
                    <a:pt x="265" y="182"/>
                  </a:cubicBezTo>
                  <a:cubicBezTo>
                    <a:pt x="265" y="170"/>
                    <a:pt x="267" y="158"/>
                    <a:pt x="276" y="147"/>
                  </a:cubicBezTo>
                  <a:cubicBezTo>
                    <a:pt x="284" y="138"/>
                    <a:pt x="298" y="131"/>
                    <a:pt x="315" y="131"/>
                  </a:cubicBezTo>
                  <a:cubicBezTo>
                    <a:pt x="332" y="130"/>
                    <a:pt x="347" y="137"/>
                    <a:pt x="355" y="147"/>
                  </a:cubicBezTo>
                  <a:cubicBezTo>
                    <a:pt x="364" y="158"/>
                    <a:pt x="366" y="170"/>
                    <a:pt x="366" y="182"/>
                  </a:cubicBezTo>
                  <a:cubicBezTo>
                    <a:pt x="366" y="195"/>
                    <a:pt x="360" y="205"/>
                    <a:pt x="355" y="212"/>
                  </a:cubicBezTo>
                  <a:cubicBezTo>
                    <a:pt x="349" y="220"/>
                    <a:pt x="348" y="220"/>
                    <a:pt x="348" y="222"/>
                  </a:cubicBezTo>
                  <a:cubicBezTo>
                    <a:pt x="348" y="232"/>
                    <a:pt x="348" y="232"/>
                    <a:pt x="348" y="232"/>
                  </a:cubicBezTo>
                  <a:cubicBezTo>
                    <a:pt x="531" y="232"/>
                    <a:pt x="531" y="232"/>
                    <a:pt x="531" y="232"/>
                  </a:cubicBezTo>
                  <a:cubicBezTo>
                    <a:pt x="531" y="126"/>
                    <a:pt x="531" y="126"/>
                    <a:pt x="531" y="126"/>
                  </a:cubicBezTo>
                  <a:cubicBezTo>
                    <a:pt x="570" y="126"/>
                    <a:pt x="570" y="126"/>
                    <a:pt x="570" y="126"/>
                  </a:cubicBezTo>
                  <a:cubicBezTo>
                    <a:pt x="571" y="126"/>
                    <a:pt x="571" y="126"/>
                    <a:pt x="571" y="126"/>
                  </a:cubicBezTo>
                  <a:cubicBezTo>
                    <a:pt x="581" y="127"/>
                    <a:pt x="588" y="134"/>
                    <a:pt x="593" y="139"/>
                  </a:cubicBezTo>
                  <a:cubicBezTo>
                    <a:pt x="599" y="144"/>
                    <a:pt x="605" y="147"/>
                    <a:pt x="612" y="147"/>
                  </a:cubicBezTo>
                  <a:cubicBezTo>
                    <a:pt x="621" y="147"/>
                    <a:pt x="628" y="145"/>
                    <a:pt x="634" y="140"/>
                  </a:cubicBezTo>
                  <a:cubicBezTo>
                    <a:pt x="639" y="136"/>
                    <a:pt x="643" y="129"/>
                    <a:pt x="643" y="116"/>
                  </a:cubicBezTo>
                  <a:cubicBezTo>
                    <a:pt x="643" y="103"/>
                    <a:pt x="639" y="97"/>
                    <a:pt x="634" y="9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11"/>
            <p:cNvSpPr/>
            <p:nvPr/>
          </p:nvSpPr>
          <p:spPr>
            <a:xfrm>
              <a:off x="4022" y="903"/>
              <a:ext cx="1171" cy="803"/>
            </a:xfrm>
            <a:custGeom>
              <a:avLst/>
              <a:gdLst/>
              <a:ahLst/>
              <a:cxnLst/>
              <a:rect l="l" t="t" r="r" b="b"/>
              <a:pathLst>
                <a:path w="495" h="339" extrusionOk="0">
                  <a:moveTo>
                    <a:pt x="427" y="73"/>
                  </a:moveTo>
                  <a:cubicBezTo>
                    <a:pt x="427" y="72"/>
                    <a:pt x="427" y="72"/>
                    <a:pt x="427" y="72"/>
                  </a:cubicBezTo>
                  <a:cubicBezTo>
                    <a:pt x="428" y="62"/>
                    <a:pt x="435" y="56"/>
                    <a:pt x="440" y="50"/>
                  </a:cubicBezTo>
                  <a:cubicBezTo>
                    <a:pt x="445" y="44"/>
                    <a:pt x="448" y="39"/>
                    <a:pt x="448" y="32"/>
                  </a:cubicBezTo>
                  <a:cubicBezTo>
                    <a:pt x="448" y="23"/>
                    <a:pt x="446" y="15"/>
                    <a:pt x="441" y="10"/>
                  </a:cubicBezTo>
                  <a:cubicBezTo>
                    <a:pt x="437" y="4"/>
                    <a:pt x="430" y="1"/>
                    <a:pt x="417" y="0"/>
                  </a:cubicBezTo>
                  <a:cubicBezTo>
                    <a:pt x="404" y="0"/>
                    <a:pt x="398" y="4"/>
                    <a:pt x="393" y="9"/>
                  </a:cubicBezTo>
                  <a:cubicBezTo>
                    <a:pt x="389" y="15"/>
                    <a:pt x="387" y="23"/>
                    <a:pt x="387" y="32"/>
                  </a:cubicBezTo>
                  <a:cubicBezTo>
                    <a:pt x="387" y="39"/>
                    <a:pt x="390" y="44"/>
                    <a:pt x="394" y="50"/>
                  </a:cubicBezTo>
                  <a:cubicBezTo>
                    <a:pt x="398" y="56"/>
                    <a:pt x="404" y="62"/>
                    <a:pt x="404" y="72"/>
                  </a:cubicBezTo>
                  <a:cubicBezTo>
                    <a:pt x="404" y="107"/>
                    <a:pt x="404" y="107"/>
                    <a:pt x="404" y="107"/>
                  </a:cubicBezTo>
                  <a:cubicBezTo>
                    <a:pt x="0" y="107"/>
                    <a:pt x="0" y="107"/>
                    <a:pt x="0" y="107"/>
                  </a:cubicBezTo>
                  <a:cubicBezTo>
                    <a:pt x="0" y="190"/>
                    <a:pt x="0" y="190"/>
                    <a:pt x="0" y="190"/>
                  </a:cubicBezTo>
                  <a:cubicBezTo>
                    <a:pt x="17" y="190"/>
                    <a:pt x="17" y="190"/>
                    <a:pt x="17" y="190"/>
                  </a:cubicBezTo>
                  <a:cubicBezTo>
                    <a:pt x="18" y="190"/>
                    <a:pt x="19" y="190"/>
                    <a:pt x="27" y="184"/>
                  </a:cubicBezTo>
                  <a:cubicBezTo>
                    <a:pt x="34" y="179"/>
                    <a:pt x="44" y="173"/>
                    <a:pt x="57" y="173"/>
                  </a:cubicBezTo>
                  <a:cubicBezTo>
                    <a:pt x="68" y="173"/>
                    <a:pt x="81" y="175"/>
                    <a:pt x="91" y="184"/>
                  </a:cubicBezTo>
                  <a:cubicBezTo>
                    <a:pt x="101" y="191"/>
                    <a:pt x="108" y="207"/>
                    <a:pt x="108" y="224"/>
                  </a:cubicBezTo>
                  <a:cubicBezTo>
                    <a:pt x="108" y="240"/>
                    <a:pt x="101" y="255"/>
                    <a:pt x="91" y="263"/>
                  </a:cubicBezTo>
                  <a:cubicBezTo>
                    <a:pt x="81" y="271"/>
                    <a:pt x="69" y="274"/>
                    <a:pt x="57" y="274"/>
                  </a:cubicBezTo>
                  <a:cubicBezTo>
                    <a:pt x="43" y="274"/>
                    <a:pt x="33" y="267"/>
                    <a:pt x="26" y="261"/>
                  </a:cubicBezTo>
                  <a:cubicBezTo>
                    <a:pt x="18" y="255"/>
                    <a:pt x="16" y="254"/>
                    <a:pt x="14" y="253"/>
                  </a:cubicBezTo>
                  <a:cubicBezTo>
                    <a:pt x="0" y="253"/>
                    <a:pt x="0" y="253"/>
                    <a:pt x="0" y="253"/>
                  </a:cubicBezTo>
                  <a:cubicBezTo>
                    <a:pt x="0" y="339"/>
                    <a:pt x="0" y="339"/>
                    <a:pt x="0" y="339"/>
                  </a:cubicBezTo>
                  <a:cubicBezTo>
                    <a:pt x="184" y="339"/>
                    <a:pt x="184" y="339"/>
                    <a:pt x="184" y="339"/>
                  </a:cubicBezTo>
                  <a:cubicBezTo>
                    <a:pt x="184" y="331"/>
                    <a:pt x="184" y="331"/>
                    <a:pt x="184" y="331"/>
                  </a:cubicBezTo>
                  <a:cubicBezTo>
                    <a:pt x="184" y="329"/>
                    <a:pt x="183" y="328"/>
                    <a:pt x="176" y="320"/>
                  </a:cubicBezTo>
                  <a:cubicBezTo>
                    <a:pt x="171" y="313"/>
                    <a:pt x="164" y="302"/>
                    <a:pt x="164" y="289"/>
                  </a:cubicBezTo>
                  <a:cubicBezTo>
                    <a:pt x="164" y="277"/>
                    <a:pt x="167" y="265"/>
                    <a:pt x="175" y="254"/>
                  </a:cubicBezTo>
                  <a:cubicBezTo>
                    <a:pt x="183" y="245"/>
                    <a:pt x="197" y="238"/>
                    <a:pt x="214" y="238"/>
                  </a:cubicBezTo>
                  <a:cubicBezTo>
                    <a:pt x="231" y="237"/>
                    <a:pt x="247" y="244"/>
                    <a:pt x="254" y="254"/>
                  </a:cubicBezTo>
                  <a:cubicBezTo>
                    <a:pt x="263" y="265"/>
                    <a:pt x="265" y="277"/>
                    <a:pt x="265" y="289"/>
                  </a:cubicBezTo>
                  <a:cubicBezTo>
                    <a:pt x="265" y="302"/>
                    <a:pt x="259" y="312"/>
                    <a:pt x="254" y="319"/>
                  </a:cubicBezTo>
                  <a:cubicBezTo>
                    <a:pt x="248" y="327"/>
                    <a:pt x="247" y="327"/>
                    <a:pt x="247" y="329"/>
                  </a:cubicBezTo>
                  <a:cubicBezTo>
                    <a:pt x="247" y="339"/>
                    <a:pt x="247" y="339"/>
                    <a:pt x="247" y="339"/>
                  </a:cubicBezTo>
                  <a:cubicBezTo>
                    <a:pt x="435" y="339"/>
                    <a:pt x="435" y="339"/>
                    <a:pt x="435" y="339"/>
                  </a:cubicBezTo>
                  <a:cubicBezTo>
                    <a:pt x="495" y="107"/>
                    <a:pt x="495" y="107"/>
                    <a:pt x="495" y="107"/>
                  </a:cubicBezTo>
                  <a:cubicBezTo>
                    <a:pt x="427" y="107"/>
                    <a:pt x="427" y="107"/>
                    <a:pt x="427" y="107"/>
                  </a:cubicBezTo>
                  <a:lnTo>
                    <a:pt x="427" y="7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1"/>
            <p:cNvSpPr/>
            <p:nvPr/>
          </p:nvSpPr>
          <p:spPr>
            <a:xfrm>
              <a:off x="1862" y="1512"/>
              <a:ext cx="1025" cy="1060"/>
            </a:xfrm>
            <a:custGeom>
              <a:avLst/>
              <a:gdLst/>
              <a:ahLst/>
              <a:cxnLst/>
              <a:rect l="l" t="t" r="r" b="b"/>
              <a:pathLst>
                <a:path w="433" h="448" extrusionOk="0">
                  <a:moveTo>
                    <a:pt x="177" y="72"/>
                  </a:moveTo>
                  <a:cubicBezTo>
                    <a:pt x="177" y="62"/>
                    <a:pt x="183" y="56"/>
                    <a:pt x="188" y="50"/>
                  </a:cubicBezTo>
                  <a:cubicBezTo>
                    <a:pt x="192" y="44"/>
                    <a:pt x="195" y="39"/>
                    <a:pt x="195" y="32"/>
                  </a:cubicBezTo>
                  <a:cubicBezTo>
                    <a:pt x="195" y="23"/>
                    <a:pt x="193" y="15"/>
                    <a:pt x="188" y="10"/>
                  </a:cubicBezTo>
                  <a:cubicBezTo>
                    <a:pt x="184" y="4"/>
                    <a:pt x="177" y="0"/>
                    <a:pt x="164" y="1"/>
                  </a:cubicBezTo>
                  <a:cubicBezTo>
                    <a:pt x="151" y="1"/>
                    <a:pt x="145" y="5"/>
                    <a:pt x="140" y="10"/>
                  </a:cubicBezTo>
                  <a:cubicBezTo>
                    <a:pt x="136" y="15"/>
                    <a:pt x="134" y="23"/>
                    <a:pt x="134" y="32"/>
                  </a:cubicBezTo>
                  <a:cubicBezTo>
                    <a:pt x="134" y="39"/>
                    <a:pt x="137" y="44"/>
                    <a:pt x="142" y="50"/>
                  </a:cubicBezTo>
                  <a:cubicBezTo>
                    <a:pt x="147" y="56"/>
                    <a:pt x="153" y="62"/>
                    <a:pt x="154" y="72"/>
                  </a:cubicBezTo>
                  <a:cubicBezTo>
                    <a:pt x="154" y="73"/>
                    <a:pt x="154" y="73"/>
                    <a:pt x="154" y="73"/>
                  </a:cubicBezTo>
                  <a:cubicBezTo>
                    <a:pt x="154" y="106"/>
                    <a:pt x="154" y="106"/>
                    <a:pt x="154" y="106"/>
                  </a:cubicBezTo>
                  <a:cubicBezTo>
                    <a:pt x="0" y="106"/>
                    <a:pt x="0" y="106"/>
                    <a:pt x="0" y="106"/>
                  </a:cubicBezTo>
                  <a:cubicBezTo>
                    <a:pt x="67" y="338"/>
                    <a:pt x="67" y="338"/>
                    <a:pt x="67" y="338"/>
                  </a:cubicBezTo>
                  <a:cubicBezTo>
                    <a:pt x="243" y="338"/>
                    <a:pt x="243" y="338"/>
                    <a:pt x="243" y="338"/>
                  </a:cubicBezTo>
                  <a:cubicBezTo>
                    <a:pt x="243" y="375"/>
                    <a:pt x="243" y="375"/>
                    <a:pt x="243" y="375"/>
                  </a:cubicBezTo>
                  <a:cubicBezTo>
                    <a:pt x="243" y="375"/>
                    <a:pt x="243" y="375"/>
                    <a:pt x="243" y="376"/>
                  </a:cubicBezTo>
                  <a:cubicBezTo>
                    <a:pt x="242" y="386"/>
                    <a:pt x="236" y="392"/>
                    <a:pt x="231" y="398"/>
                  </a:cubicBezTo>
                  <a:cubicBezTo>
                    <a:pt x="226" y="404"/>
                    <a:pt x="223" y="409"/>
                    <a:pt x="223" y="416"/>
                  </a:cubicBezTo>
                  <a:cubicBezTo>
                    <a:pt x="223" y="425"/>
                    <a:pt x="225" y="433"/>
                    <a:pt x="229" y="438"/>
                  </a:cubicBezTo>
                  <a:cubicBezTo>
                    <a:pt x="234" y="443"/>
                    <a:pt x="241" y="447"/>
                    <a:pt x="254" y="447"/>
                  </a:cubicBezTo>
                  <a:cubicBezTo>
                    <a:pt x="266" y="448"/>
                    <a:pt x="273" y="444"/>
                    <a:pt x="278" y="438"/>
                  </a:cubicBezTo>
                  <a:cubicBezTo>
                    <a:pt x="282" y="433"/>
                    <a:pt x="284" y="425"/>
                    <a:pt x="284" y="416"/>
                  </a:cubicBezTo>
                  <a:cubicBezTo>
                    <a:pt x="284" y="409"/>
                    <a:pt x="281" y="404"/>
                    <a:pt x="277" y="398"/>
                  </a:cubicBezTo>
                  <a:cubicBezTo>
                    <a:pt x="272" y="392"/>
                    <a:pt x="266" y="386"/>
                    <a:pt x="266" y="376"/>
                  </a:cubicBezTo>
                  <a:cubicBezTo>
                    <a:pt x="266" y="338"/>
                    <a:pt x="266" y="338"/>
                    <a:pt x="266" y="338"/>
                  </a:cubicBezTo>
                  <a:cubicBezTo>
                    <a:pt x="433" y="338"/>
                    <a:pt x="433" y="338"/>
                    <a:pt x="433" y="338"/>
                  </a:cubicBezTo>
                  <a:cubicBezTo>
                    <a:pt x="433" y="252"/>
                    <a:pt x="433" y="252"/>
                    <a:pt x="433" y="252"/>
                  </a:cubicBezTo>
                  <a:cubicBezTo>
                    <a:pt x="420" y="252"/>
                    <a:pt x="420" y="252"/>
                    <a:pt x="420" y="252"/>
                  </a:cubicBezTo>
                  <a:cubicBezTo>
                    <a:pt x="418" y="253"/>
                    <a:pt x="416" y="254"/>
                    <a:pt x="408" y="260"/>
                  </a:cubicBezTo>
                  <a:cubicBezTo>
                    <a:pt x="402" y="266"/>
                    <a:pt x="391" y="273"/>
                    <a:pt x="377" y="273"/>
                  </a:cubicBezTo>
                  <a:cubicBezTo>
                    <a:pt x="366" y="273"/>
                    <a:pt x="353" y="270"/>
                    <a:pt x="343" y="262"/>
                  </a:cubicBezTo>
                  <a:cubicBezTo>
                    <a:pt x="333" y="254"/>
                    <a:pt x="326" y="239"/>
                    <a:pt x="326" y="223"/>
                  </a:cubicBezTo>
                  <a:cubicBezTo>
                    <a:pt x="326" y="206"/>
                    <a:pt x="333" y="190"/>
                    <a:pt x="343" y="183"/>
                  </a:cubicBezTo>
                  <a:cubicBezTo>
                    <a:pt x="353" y="174"/>
                    <a:pt x="366" y="172"/>
                    <a:pt x="377" y="172"/>
                  </a:cubicBezTo>
                  <a:cubicBezTo>
                    <a:pt x="390" y="172"/>
                    <a:pt x="401" y="178"/>
                    <a:pt x="407" y="183"/>
                  </a:cubicBezTo>
                  <a:cubicBezTo>
                    <a:pt x="415" y="189"/>
                    <a:pt x="416" y="189"/>
                    <a:pt x="418" y="189"/>
                  </a:cubicBezTo>
                  <a:cubicBezTo>
                    <a:pt x="433" y="189"/>
                    <a:pt x="433" y="189"/>
                    <a:pt x="433" y="189"/>
                  </a:cubicBezTo>
                  <a:cubicBezTo>
                    <a:pt x="433" y="106"/>
                    <a:pt x="433" y="106"/>
                    <a:pt x="433" y="106"/>
                  </a:cubicBezTo>
                  <a:cubicBezTo>
                    <a:pt x="177" y="106"/>
                    <a:pt x="177" y="106"/>
                    <a:pt x="177" y="106"/>
                  </a:cubicBezTo>
                  <a:lnTo>
                    <a:pt x="177" y="7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1"/>
            <p:cNvSpPr/>
            <p:nvPr/>
          </p:nvSpPr>
          <p:spPr>
            <a:xfrm>
              <a:off x="2681" y="1512"/>
              <a:ext cx="1284" cy="1060"/>
            </a:xfrm>
            <a:custGeom>
              <a:avLst/>
              <a:gdLst/>
              <a:ahLst/>
              <a:cxnLst/>
              <a:rect l="l" t="t" r="r" b="b"/>
              <a:pathLst>
                <a:path w="543" h="448" extrusionOk="0">
                  <a:moveTo>
                    <a:pt x="340" y="72"/>
                  </a:moveTo>
                  <a:cubicBezTo>
                    <a:pt x="340" y="62"/>
                    <a:pt x="346" y="56"/>
                    <a:pt x="350" y="50"/>
                  </a:cubicBezTo>
                  <a:cubicBezTo>
                    <a:pt x="355" y="44"/>
                    <a:pt x="358" y="39"/>
                    <a:pt x="358" y="32"/>
                  </a:cubicBezTo>
                  <a:cubicBezTo>
                    <a:pt x="358" y="23"/>
                    <a:pt x="356" y="15"/>
                    <a:pt x="351" y="10"/>
                  </a:cubicBezTo>
                  <a:cubicBezTo>
                    <a:pt x="347" y="4"/>
                    <a:pt x="340" y="0"/>
                    <a:pt x="327" y="1"/>
                  </a:cubicBezTo>
                  <a:cubicBezTo>
                    <a:pt x="314" y="1"/>
                    <a:pt x="308" y="5"/>
                    <a:pt x="303" y="10"/>
                  </a:cubicBezTo>
                  <a:cubicBezTo>
                    <a:pt x="299" y="15"/>
                    <a:pt x="297" y="23"/>
                    <a:pt x="297" y="32"/>
                  </a:cubicBezTo>
                  <a:cubicBezTo>
                    <a:pt x="297" y="39"/>
                    <a:pt x="300" y="44"/>
                    <a:pt x="305" y="50"/>
                  </a:cubicBezTo>
                  <a:cubicBezTo>
                    <a:pt x="310" y="56"/>
                    <a:pt x="316" y="62"/>
                    <a:pt x="317" y="72"/>
                  </a:cubicBezTo>
                  <a:cubicBezTo>
                    <a:pt x="317" y="73"/>
                    <a:pt x="317" y="73"/>
                    <a:pt x="317" y="73"/>
                  </a:cubicBezTo>
                  <a:cubicBezTo>
                    <a:pt x="317" y="106"/>
                    <a:pt x="317" y="106"/>
                    <a:pt x="317" y="106"/>
                  </a:cubicBezTo>
                  <a:cubicBezTo>
                    <a:pt x="111" y="106"/>
                    <a:pt x="111" y="106"/>
                    <a:pt x="111" y="106"/>
                  </a:cubicBezTo>
                  <a:cubicBezTo>
                    <a:pt x="111" y="210"/>
                    <a:pt x="111" y="210"/>
                    <a:pt x="111" y="210"/>
                  </a:cubicBezTo>
                  <a:cubicBezTo>
                    <a:pt x="72" y="210"/>
                    <a:pt x="72" y="210"/>
                    <a:pt x="72" y="210"/>
                  </a:cubicBezTo>
                  <a:cubicBezTo>
                    <a:pt x="62" y="210"/>
                    <a:pt x="56" y="203"/>
                    <a:pt x="50" y="199"/>
                  </a:cubicBezTo>
                  <a:cubicBezTo>
                    <a:pt x="44" y="195"/>
                    <a:pt x="39" y="192"/>
                    <a:pt x="31" y="192"/>
                  </a:cubicBezTo>
                  <a:cubicBezTo>
                    <a:pt x="23" y="192"/>
                    <a:pt x="15" y="194"/>
                    <a:pt x="9" y="198"/>
                  </a:cubicBezTo>
                  <a:cubicBezTo>
                    <a:pt x="4" y="203"/>
                    <a:pt x="0" y="209"/>
                    <a:pt x="0" y="222"/>
                  </a:cubicBezTo>
                  <a:cubicBezTo>
                    <a:pt x="0" y="235"/>
                    <a:pt x="4" y="242"/>
                    <a:pt x="10" y="246"/>
                  </a:cubicBezTo>
                  <a:cubicBezTo>
                    <a:pt x="15" y="251"/>
                    <a:pt x="23" y="253"/>
                    <a:pt x="31" y="253"/>
                  </a:cubicBezTo>
                  <a:cubicBezTo>
                    <a:pt x="39" y="253"/>
                    <a:pt x="44" y="250"/>
                    <a:pt x="50" y="245"/>
                  </a:cubicBezTo>
                  <a:cubicBezTo>
                    <a:pt x="56" y="240"/>
                    <a:pt x="62" y="233"/>
                    <a:pt x="72" y="232"/>
                  </a:cubicBezTo>
                  <a:cubicBezTo>
                    <a:pt x="73" y="232"/>
                    <a:pt x="73" y="232"/>
                    <a:pt x="73" y="232"/>
                  </a:cubicBezTo>
                  <a:cubicBezTo>
                    <a:pt x="111" y="232"/>
                    <a:pt x="111" y="232"/>
                    <a:pt x="111" y="232"/>
                  </a:cubicBezTo>
                  <a:cubicBezTo>
                    <a:pt x="111" y="338"/>
                    <a:pt x="111" y="338"/>
                    <a:pt x="111" y="338"/>
                  </a:cubicBezTo>
                  <a:cubicBezTo>
                    <a:pt x="257" y="338"/>
                    <a:pt x="257" y="338"/>
                    <a:pt x="257" y="338"/>
                  </a:cubicBezTo>
                  <a:cubicBezTo>
                    <a:pt x="257" y="375"/>
                    <a:pt x="257" y="375"/>
                    <a:pt x="257" y="375"/>
                  </a:cubicBezTo>
                  <a:cubicBezTo>
                    <a:pt x="257" y="375"/>
                    <a:pt x="257" y="375"/>
                    <a:pt x="257" y="376"/>
                  </a:cubicBezTo>
                  <a:cubicBezTo>
                    <a:pt x="256" y="386"/>
                    <a:pt x="250" y="392"/>
                    <a:pt x="245" y="398"/>
                  </a:cubicBezTo>
                  <a:cubicBezTo>
                    <a:pt x="240" y="404"/>
                    <a:pt x="237" y="409"/>
                    <a:pt x="237" y="416"/>
                  </a:cubicBezTo>
                  <a:cubicBezTo>
                    <a:pt x="237" y="425"/>
                    <a:pt x="239" y="433"/>
                    <a:pt x="243" y="438"/>
                  </a:cubicBezTo>
                  <a:cubicBezTo>
                    <a:pt x="248" y="443"/>
                    <a:pt x="255" y="447"/>
                    <a:pt x="268" y="447"/>
                  </a:cubicBezTo>
                  <a:cubicBezTo>
                    <a:pt x="280" y="448"/>
                    <a:pt x="287" y="444"/>
                    <a:pt x="292" y="438"/>
                  </a:cubicBezTo>
                  <a:cubicBezTo>
                    <a:pt x="296" y="433"/>
                    <a:pt x="298" y="425"/>
                    <a:pt x="298" y="416"/>
                  </a:cubicBezTo>
                  <a:cubicBezTo>
                    <a:pt x="298" y="409"/>
                    <a:pt x="295" y="404"/>
                    <a:pt x="291" y="398"/>
                  </a:cubicBezTo>
                  <a:cubicBezTo>
                    <a:pt x="286" y="392"/>
                    <a:pt x="280" y="386"/>
                    <a:pt x="280" y="376"/>
                  </a:cubicBezTo>
                  <a:cubicBezTo>
                    <a:pt x="280" y="338"/>
                    <a:pt x="280" y="338"/>
                    <a:pt x="280" y="338"/>
                  </a:cubicBezTo>
                  <a:cubicBezTo>
                    <a:pt x="543" y="338"/>
                    <a:pt x="543" y="338"/>
                    <a:pt x="543" y="338"/>
                  </a:cubicBezTo>
                  <a:cubicBezTo>
                    <a:pt x="543" y="252"/>
                    <a:pt x="543" y="252"/>
                    <a:pt x="543" y="252"/>
                  </a:cubicBezTo>
                  <a:cubicBezTo>
                    <a:pt x="530" y="252"/>
                    <a:pt x="530" y="252"/>
                    <a:pt x="530" y="252"/>
                  </a:cubicBezTo>
                  <a:cubicBezTo>
                    <a:pt x="528" y="253"/>
                    <a:pt x="526" y="254"/>
                    <a:pt x="518" y="260"/>
                  </a:cubicBezTo>
                  <a:cubicBezTo>
                    <a:pt x="512" y="266"/>
                    <a:pt x="501" y="273"/>
                    <a:pt x="487" y="273"/>
                  </a:cubicBezTo>
                  <a:cubicBezTo>
                    <a:pt x="476" y="273"/>
                    <a:pt x="463" y="270"/>
                    <a:pt x="453" y="262"/>
                  </a:cubicBezTo>
                  <a:cubicBezTo>
                    <a:pt x="443" y="254"/>
                    <a:pt x="436" y="239"/>
                    <a:pt x="436" y="223"/>
                  </a:cubicBezTo>
                  <a:cubicBezTo>
                    <a:pt x="436" y="206"/>
                    <a:pt x="443" y="190"/>
                    <a:pt x="453" y="183"/>
                  </a:cubicBezTo>
                  <a:cubicBezTo>
                    <a:pt x="463" y="174"/>
                    <a:pt x="476" y="172"/>
                    <a:pt x="487" y="172"/>
                  </a:cubicBezTo>
                  <a:cubicBezTo>
                    <a:pt x="500" y="172"/>
                    <a:pt x="511" y="178"/>
                    <a:pt x="517" y="183"/>
                  </a:cubicBezTo>
                  <a:cubicBezTo>
                    <a:pt x="525" y="189"/>
                    <a:pt x="526" y="189"/>
                    <a:pt x="528" y="189"/>
                  </a:cubicBezTo>
                  <a:cubicBezTo>
                    <a:pt x="543" y="189"/>
                    <a:pt x="543" y="189"/>
                    <a:pt x="543" y="189"/>
                  </a:cubicBezTo>
                  <a:cubicBezTo>
                    <a:pt x="543" y="106"/>
                    <a:pt x="543" y="106"/>
                    <a:pt x="543" y="106"/>
                  </a:cubicBezTo>
                  <a:cubicBezTo>
                    <a:pt x="340" y="106"/>
                    <a:pt x="340" y="106"/>
                    <a:pt x="340" y="106"/>
                  </a:cubicBezTo>
                  <a:lnTo>
                    <a:pt x="340" y="7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1"/>
            <p:cNvSpPr/>
            <p:nvPr/>
          </p:nvSpPr>
          <p:spPr>
            <a:xfrm>
              <a:off x="3760" y="1512"/>
              <a:ext cx="1277" cy="1060"/>
            </a:xfrm>
            <a:custGeom>
              <a:avLst/>
              <a:gdLst/>
              <a:ahLst/>
              <a:cxnLst/>
              <a:rect l="l" t="t" r="r" b="b"/>
              <a:pathLst>
                <a:path w="540" h="448" extrusionOk="0">
                  <a:moveTo>
                    <a:pt x="338" y="72"/>
                  </a:moveTo>
                  <a:cubicBezTo>
                    <a:pt x="338" y="62"/>
                    <a:pt x="344" y="56"/>
                    <a:pt x="349" y="50"/>
                  </a:cubicBezTo>
                  <a:cubicBezTo>
                    <a:pt x="353" y="44"/>
                    <a:pt x="356" y="39"/>
                    <a:pt x="356" y="32"/>
                  </a:cubicBezTo>
                  <a:cubicBezTo>
                    <a:pt x="356" y="23"/>
                    <a:pt x="354" y="15"/>
                    <a:pt x="350" y="10"/>
                  </a:cubicBezTo>
                  <a:cubicBezTo>
                    <a:pt x="345" y="4"/>
                    <a:pt x="339" y="0"/>
                    <a:pt x="326" y="1"/>
                  </a:cubicBezTo>
                  <a:cubicBezTo>
                    <a:pt x="313" y="1"/>
                    <a:pt x="306" y="5"/>
                    <a:pt x="301" y="10"/>
                  </a:cubicBezTo>
                  <a:cubicBezTo>
                    <a:pt x="297" y="15"/>
                    <a:pt x="295" y="23"/>
                    <a:pt x="295" y="32"/>
                  </a:cubicBezTo>
                  <a:cubicBezTo>
                    <a:pt x="295" y="39"/>
                    <a:pt x="298" y="44"/>
                    <a:pt x="303" y="50"/>
                  </a:cubicBezTo>
                  <a:cubicBezTo>
                    <a:pt x="308" y="56"/>
                    <a:pt x="314" y="62"/>
                    <a:pt x="315" y="72"/>
                  </a:cubicBezTo>
                  <a:cubicBezTo>
                    <a:pt x="315" y="73"/>
                    <a:pt x="315" y="73"/>
                    <a:pt x="315" y="73"/>
                  </a:cubicBezTo>
                  <a:cubicBezTo>
                    <a:pt x="315" y="106"/>
                    <a:pt x="315" y="106"/>
                    <a:pt x="315" y="106"/>
                  </a:cubicBezTo>
                  <a:cubicBezTo>
                    <a:pt x="111" y="106"/>
                    <a:pt x="111" y="106"/>
                    <a:pt x="111" y="106"/>
                  </a:cubicBezTo>
                  <a:cubicBezTo>
                    <a:pt x="111" y="210"/>
                    <a:pt x="111" y="210"/>
                    <a:pt x="111" y="210"/>
                  </a:cubicBezTo>
                  <a:cubicBezTo>
                    <a:pt x="72" y="210"/>
                    <a:pt x="72" y="210"/>
                    <a:pt x="72" y="210"/>
                  </a:cubicBezTo>
                  <a:cubicBezTo>
                    <a:pt x="62" y="210"/>
                    <a:pt x="56" y="203"/>
                    <a:pt x="50" y="199"/>
                  </a:cubicBezTo>
                  <a:cubicBezTo>
                    <a:pt x="44" y="195"/>
                    <a:pt x="39" y="192"/>
                    <a:pt x="31" y="192"/>
                  </a:cubicBezTo>
                  <a:cubicBezTo>
                    <a:pt x="23" y="192"/>
                    <a:pt x="15" y="194"/>
                    <a:pt x="9" y="198"/>
                  </a:cubicBezTo>
                  <a:cubicBezTo>
                    <a:pt x="4" y="203"/>
                    <a:pt x="0" y="209"/>
                    <a:pt x="0" y="222"/>
                  </a:cubicBezTo>
                  <a:cubicBezTo>
                    <a:pt x="0" y="235"/>
                    <a:pt x="4" y="242"/>
                    <a:pt x="10" y="246"/>
                  </a:cubicBezTo>
                  <a:cubicBezTo>
                    <a:pt x="15" y="251"/>
                    <a:pt x="23" y="253"/>
                    <a:pt x="31" y="253"/>
                  </a:cubicBezTo>
                  <a:cubicBezTo>
                    <a:pt x="39" y="253"/>
                    <a:pt x="44" y="250"/>
                    <a:pt x="50" y="245"/>
                  </a:cubicBezTo>
                  <a:cubicBezTo>
                    <a:pt x="56" y="240"/>
                    <a:pt x="62" y="233"/>
                    <a:pt x="72" y="232"/>
                  </a:cubicBezTo>
                  <a:cubicBezTo>
                    <a:pt x="73" y="232"/>
                    <a:pt x="73" y="232"/>
                    <a:pt x="73" y="232"/>
                  </a:cubicBezTo>
                  <a:cubicBezTo>
                    <a:pt x="111" y="232"/>
                    <a:pt x="111" y="232"/>
                    <a:pt x="111" y="232"/>
                  </a:cubicBezTo>
                  <a:cubicBezTo>
                    <a:pt x="111" y="338"/>
                    <a:pt x="111" y="338"/>
                    <a:pt x="111" y="338"/>
                  </a:cubicBezTo>
                  <a:cubicBezTo>
                    <a:pt x="222" y="338"/>
                    <a:pt x="222" y="338"/>
                    <a:pt x="222" y="338"/>
                  </a:cubicBezTo>
                  <a:cubicBezTo>
                    <a:pt x="222" y="375"/>
                    <a:pt x="222" y="375"/>
                    <a:pt x="222" y="375"/>
                  </a:cubicBezTo>
                  <a:cubicBezTo>
                    <a:pt x="222" y="375"/>
                    <a:pt x="222" y="375"/>
                    <a:pt x="222" y="376"/>
                  </a:cubicBezTo>
                  <a:cubicBezTo>
                    <a:pt x="221" y="386"/>
                    <a:pt x="215" y="392"/>
                    <a:pt x="210" y="398"/>
                  </a:cubicBezTo>
                  <a:cubicBezTo>
                    <a:pt x="205" y="404"/>
                    <a:pt x="202" y="409"/>
                    <a:pt x="202" y="416"/>
                  </a:cubicBezTo>
                  <a:cubicBezTo>
                    <a:pt x="202" y="425"/>
                    <a:pt x="204" y="433"/>
                    <a:pt x="208" y="438"/>
                  </a:cubicBezTo>
                  <a:cubicBezTo>
                    <a:pt x="213" y="443"/>
                    <a:pt x="220" y="447"/>
                    <a:pt x="233" y="447"/>
                  </a:cubicBezTo>
                  <a:cubicBezTo>
                    <a:pt x="246" y="448"/>
                    <a:pt x="252" y="444"/>
                    <a:pt x="257" y="438"/>
                  </a:cubicBezTo>
                  <a:cubicBezTo>
                    <a:pt x="261" y="433"/>
                    <a:pt x="263" y="425"/>
                    <a:pt x="263" y="416"/>
                  </a:cubicBezTo>
                  <a:cubicBezTo>
                    <a:pt x="263" y="409"/>
                    <a:pt x="260" y="404"/>
                    <a:pt x="256" y="398"/>
                  </a:cubicBezTo>
                  <a:cubicBezTo>
                    <a:pt x="252" y="392"/>
                    <a:pt x="245" y="386"/>
                    <a:pt x="245" y="376"/>
                  </a:cubicBezTo>
                  <a:cubicBezTo>
                    <a:pt x="245" y="338"/>
                    <a:pt x="245" y="338"/>
                    <a:pt x="245" y="338"/>
                  </a:cubicBezTo>
                  <a:cubicBezTo>
                    <a:pt x="480" y="338"/>
                    <a:pt x="480" y="338"/>
                    <a:pt x="480" y="338"/>
                  </a:cubicBezTo>
                  <a:cubicBezTo>
                    <a:pt x="540" y="106"/>
                    <a:pt x="540" y="106"/>
                    <a:pt x="540" y="106"/>
                  </a:cubicBezTo>
                  <a:cubicBezTo>
                    <a:pt x="338" y="106"/>
                    <a:pt x="338" y="106"/>
                    <a:pt x="338" y="106"/>
                  </a:cubicBezTo>
                  <a:lnTo>
                    <a:pt x="338" y="7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11"/>
            <p:cNvSpPr/>
            <p:nvPr/>
          </p:nvSpPr>
          <p:spPr>
            <a:xfrm>
              <a:off x="2037" y="2368"/>
              <a:ext cx="850" cy="523"/>
            </a:xfrm>
            <a:custGeom>
              <a:avLst/>
              <a:gdLst/>
              <a:ahLst/>
              <a:cxnLst/>
              <a:rect l="l" t="t" r="r" b="b"/>
              <a:pathLst>
                <a:path w="359" h="221" extrusionOk="0">
                  <a:moveTo>
                    <a:pt x="212" y="14"/>
                  </a:moveTo>
                  <a:cubicBezTo>
                    <a:pt x="212" y="16"/>
                    <a:pt x="213" y="16"/>
                    <a:pt x="219" y="24"/>
                  </a:cubicBezTo>
                  <a:cubicBezTo>
                    <a:pt x="224" y="31"/>
                    <a:pt x="230" y="41"/>
                    <a:pt x="230" y="54"/>
                  </a:cubicBezTo>
                  <a:cubicBezTo>
                    <a:pt x="230" y="66"/>
                    <a:pt x="228" y="78"/>
                    <a:pt x="219" y="89"/>
                  </a:cubicBezTo>
                  <a:cubicBezTo>
                    <a:pt x="211" y="99"/>
                    <a:pt x="196" y="106"/>
                    <a:pt x="179" y="105"/>
                  </a:cubicBezTo>
                  <a:cubicBezTo>
                    <a:pt x="162" y="105"/>
                    <a:pt x="148" y="98"/>
                    <a:pt x="140" y="89"/>
                  </a:cubicBezTo>
                  <a:cubicBezTo>
                    <a:pt x="131" y="78"/>
                    <a:pt x="129" y="66"/>
                    <a:pt x="129" y="54"/>
                  </a:cubicBezTo>
                  <a:cubicBezTo>
                    <a:pt x="129" y="41"/>
                    <a:pt x="136" y="30"/>
                    <a:pt x="141" y="23"/>
                  </a:cubicBezTo>
                  <a:cubicBezTo>
                    <a:pt x="148" y="16"/>
                    <a:pt x="149" y="14"/>
                    <a:pt x="149" y="12"/>
                  </a:cubicBezTo>
                  <a:cubicBezTo>
                    <a:pt x="149" y="0"/>
                    <a:pt x="149" y="0"/>
                    <a:pt x="149" y="0"/>
                  </a:cubicBezTo>
                  <a:cubicBezTo>
                    <a:pt x="0" y="0"/>
                    <a:pt x="0" y="0"/>
                    <a:pt x="0" y="0"/>
                  </a:cubicBezTo>
                  <a:cubicBezTo>
                    <a:pt x="46" y="164"/>
                    <a:pt x="46" y="164"/>
                    <a:pt x="46" y="164"/>
                  </a:cubicBezTo>
                  <a:cubicBezTo>
                    <a:pt x="50" y="176"/>
                    <a:pt x="57" y="186"/>
                    <a:pt x="66" y="194"/>
                  </a:cubicBezTo>
                  <a:cubicBezTo>
                    <a:pt x="66" y="194"/>
                    <a:pt x="67" y="195"/>
                    <a:pt x="67" y="195"/>
                  </a:cubicBezTo>
                  <a:cubicBezTo>
                    <a:pt x="78" y="211"/>
                    <a:pt x="98" y="221"/>
                    <a:pt x="117" y="220"/>
                  </a:cubicBezTo>
                  <a:cubicBezTo>
                    <a:pt x="359" y="220"/>
                    <a:pt x="359" y="220"/>
                    <a:pt x="359" y="220"/>
                  </a:cubicBezTo>
                  <a:cubicBezTo>
                    <a:pt x="359" y="140"/>
                    <a:pt x="359" y="140"/>
                    <a:pt x="359" y="140"/>
                  </a:cubicBezTo>
                  <a:cubicBezTo>
                    <a:pt x="346" y="140"/>
                    <a:pt x="346" y="140"/>
                    <a:pt x="346" y="140"/>
                  </a:cubicBezTo>
                  <a:cubicBezTo>
                    <a:pt x="344" y="141"/>
                    <a:pt x="342" y="142"/>
                    <a:pt x="334" y="148"/>
                  </a:cubicBezTo>
                  <a:cubicBezTo>
                    <a:pt x="328" y="154"/>
                    <a:pt x="317" y="161"/>
                    <a:pt x="303" y="161"/>
                  </a:cubicBezTo>
                  <a:cubicBezTo>
                    <a:pt x="292" y="161"/>
                    <a:pt x="279" y="158"/>
                    <a:pt x="269" y="150"/>
                  </a:cubicBezTo>
                  <a:cubicBezTo>
                    <a:pt x="259" y="142"/>
                    <a:pt x="252" y="127"/>
                    <a:pt x="252" y="111"/>
                  </a:cubicBezTo>
                  <a:cubicBezTo>
                    <a:pt x="252" y="94"/>
                    <a:pt x="259" y="78"/>
                    <a:pt x="269" y="71"/>
                  </a:cubicBezTo>
                  <a:cubicBezTo>
                    <a:pt x="279" y="62"/>
                    <a:pt x="292" y="60"/>
                    <a:pt x="303" y="60"/>
                  </a:cubicBezTo>
                  <a:cubicBezTo>
                    <a:pt x="316" y="60"/>
                    <a:pt x="327" y="66"/>
                    <a:pt x="333" y="71"/>
                  </a:cubicBezTo>
                  <a:cubicBezTo>
                    <a:pt x="341" y="77"/>
                    <a:pt x="342" y="77"/>
                    <a:pt x="344" y="77"/>
                  </a:cubicBezTo>
                  <a:cubicBezTo>
                    <a:pt x="359" y="77"/>
                    <a:pt x="359" y="77"/>
                    <a:pt x="359" y="77"/>
                  </a:cubicBezTo>
                  <a:cubicBezTo>
                    <a:pt x="359" y="0"/>
                    <a:pt x="359" y="0"/>
                    <a:pt x="359" y="0"/>
                  </a:cubicBezTo>
                  <a:cubicBezTo>
                    <a:pt x="212" y="0"/>
                    <a:pt x="212" y="0"/>
                    <a:pt x="212" y="0"/>
                  </a:cubicBezTo>
                  <a:lnTo>
                    <a:pt x="212" y="1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1"/>
            <p:cNvSpPr/>
            <p:nvPr/>
          </p:nvSpPr>
          <p:spPr>
            <a:xfrm>
              <a:off x="2262" y="3336"/>
              <a:ext cx="251" cy="237"/>
            </a:xfrm>
            <a:custGeom>
              <a:avLst/>
              <a:gdLst/>
              <a:ahLst/>
              <a:cxnLst/>
              <a:rect l="l" t="t" r="r" b="b"/>
              <a:pathLst>
                <a:path w="106" h="100" extrusionOk="0">
                  <a:moveTo>
                    <a:pt x="55" y="32"/>
                  </a:moveTo>
                  <a:cubicBezTo>
                    <a:pt x="48" y="38"/>
                    <a:pt x="39" y="38"/>
                    <a:pt x="32" y="38"/>
                  </a:cubicBezTo>
                  <a:cubicBezTo>
                    <a:pt x="25" y="39"/>
                    <a:pt x="18" y="40"/>
                    <a:pt x="13" y="45"/>
                  </a:cubicBezTo>
                  <a:cubicBezTo>
                    <a:pt x="7" y="50"/>
                    <a:pt x="2" y="57"/>
                    <a:pt x="1" y="64"/>
                  </a:cubicBezTo>
                  <a:cubicBezTo>
                    <a:pt x="0" y="71"/>
                    <a:pt x="1" y="79"/>
                    <a:pt x="10" y="88"/>
                  </a:cubicBezTo>
                  <a:cubicBezTo>
                    <a:pt x="18" y="98"/>
                    <a:pt x="26" y="100"/>
                    <a:pt x="33" y="100"/>
                  </a:cubicBezTo>
                  <a:cubicBezTo>
                    <a:pt x="40" y="100"/>
                    <a:pt x="47" y="96"/>
                    <a:pt x="53" y="91"/>
                  </a:cubicBezTo>
                  <a:cubicBezTo>
                    <a:pt x="59" y="86"/>
                    <a:pt x="61" y="80"/>
                    <a:pt x="62" y="72"/>
                  </a:cubicBezTo>
                  <a:cubicBezTo>
                    <a:pt x="63" y="65"/>
                    <a:pt x="64" y="56"/>
                    <a:pt x="70" y="48"/>
                  </a:cubicBezTo>
                  <a:cubicBezTo>
                    <a:pt x="71" y="48"/>
                    <a:pt x="71" y="48"/>
                    <a:pt x="71" y="48"/>
                  </a:cubicBezTo>
                  <a:cubicBezTo>
                    <a:pt x="106" y="17"/>
                    <a:pt x="106" y="17"/>
                    <a:pt x="106" y="17"/>
                  </a:cubicBezTo>
                  <a:cubicBezTo>
                    <a:pt x="91" y="0"/>
                    <a:pt x="91" y="0"/>
                    <a:pt x="91" y="0"/>
                  </a:cubicBezTo>
                  <a:lnTo>
                    <a:pt x="55" y="3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1"/>
            <p:cNvSpPr/>
            <p:nvPr/>
          </p:nvSpPr>
          <p:spPr>
            <a:xfrm>
              <a:off x="2681" y="2368"/>
              <a:ext cx="1266" cy="521"/>
            </a:xfrm>
            <a:custGeom>
              <a:avLst/>
              <a:gdLst/>
              <a:ahLst/>
              <a:cxnLst/>
              <a:rect l="l" t="t" r="r" b="b"/>
              <a:pathLst>
                <a:path w="535" h="220" extrusionOk="0">
                  <a:moveTo>
                    <a:pt x="526" y="86"/>
                  </a:moveTo>
                  <a:cubicBezTo>
                    <a:pt x="520" y="82"/>
                    <a:pt x="512" y="80"/>
                    <a:pt x="504" y="80"/>
                  </a:cubicBezTo>
                  <a:cubicBezTo>
                    <a:pt x="497" y="80"/>
                    <a:pt x="491" y="83"/>
                    <a:pt x="485" y="87"/>
                  </a:cubicBezTo>
                  <a:cubicBezTo>
                    <a:pt x="480" y="91"/>
                    <a:pt x="473" y="98"/>
                    <a:pt x="464" y="98"/>
                  </a:cubicBezTo>
                  <a:cubicBezTo>
                    <a:pt x="424" y="98"/>
                    <a:pt x="424" y="98"/>
                    <a:pt x="424" y="98"/>
                  </a:cubicBezTo>
                  <a:cubicBezTo>
                    <a:pt x="424" y="0"/>
                    <a:pt x="424" y="0"/>
                    <a:pt x="424" y="0"/>
                  </a:cubicBezTo>
                  <a:cubicBezTo>
                    <a:pt x="300" y="0"/>
                    <a:pt x="300" y="0"/>
                    <a:pt x="300" y="0"/>
                  </a:cubicBezTo>
                  <a:cubicBezTo>
                    <a:pt x="300" y="14"/>
                    <a:pt x="300" y="14"/>
                    <a:pt x="300" y="14"/>
                  </a:cubicBezTo>
                  <a:cubicBezTo>
                    <a:pt x="300" y="16"/>
                    <a:pt x="301" y="16"/>
                    <a:pt x="307" y="24"/>
                  </a:cubicBezTo>
                  <a:cubicBezTo>
                    <a:pt x="312" y="31"/>
                    <a:pt x="318" y="41"/>
                    <a:pt x="318" y="54"/>
                  </a:cubicBezTo>
                  <a:cubicBezTo>
                    <a:pt x="318" y="66"/>
                    <a:pt x="316" y="78"/>
                    <a:pt x="307" y="89"/>
                  </a:cubicBezTo>
                  <a:cubicBezTo>
                    <a:pt x="299" y="99"/>
                    <a:pt x="284" y="106"/>
                    <a:pt x="267" y="105"/>
                  </a:cubicBezTo>
                  <a:cubicBezTo>
                    <a:pt x="250" y="105"/>
                    <a:pt x="236" y="98"/>
                    <a:pt x="228" y="89"/>
                  </a:cubicBezTo>
                  <a:cubicBezTo>
                    <a:pt x="219" y="78"/>
                    <a:pt x="217" y="66"/>
                    <a:pt x="217" y="54"/>
                  </a:cubicBezTo>
                  <a:cubicBezTo>
                    <a:pt x="217" y="41"/>
                    <a:pt x="224" y="30"/>
                    <a:pt x="229" y="23"/>
                  </a:cubicBezTo>
                  <a:cubicBezTo>
                    <a:pt x="236" y="16"/>
                    <a:pt x="237" y="14"/>
                    <a:pt x="237" y="12"/>
                  </a:cubicBezTo>
                  <a:cubicBezTo>
                    <a:pt x="237" y="0"/>
                    <a:pt x="237" y="0"/>
                    <a:pt x="237" y="0"/>
                  </a:cubicBezTo>
                  <a:cubicBezTo>
                    <a:pt x="111" y="0"/>
                    <a:pt x="111" y="0"/>
                    <a:pt x="111" y="0"/>
                  </a:cubicBezTo>
                  <a:cubicBezTo>
                    <a:pt x="111" y="98"/>
                    <a:pt x="111" y="98"/>
                    <a:pt x="111" y="98"/>
                  </a:cubicBezTo>
                  <a:cubicBezTo>
                    <a:pt x="72" y="98"/>
                    <a:pt x="72" y="98"/>
                    <a:pt x="72" y="98"/>
                  </a:cubicBezTo>
                  <a:cubicBezTo>
                    <a:pt x="62" y="98"/>
                    <a:pt x="56" y="91"/>
                    <a:pt x="50" y="87"/>
                  </a:cubicBezTo>
                  <a:cubicBezTo>
                    <a:pt x="44" y="83"/>
                    <a:pt x="39" y="80"/>
                    <a:pt x="31" y="80"/>
                  </a:cubicBezTo>
                  <a:cubicBezTo>
                    <a:pt x="23" y="80"/>
                    <a:pt x="15" y="82"/>
                    <a:pt x="9" y="86"/>
                  </a:cubicBezTo>
                  <a:cubicBezTo>
                    <a:pt x="4" y="91"/>
                    <a:pt x="0" y="97"/>
                    <a:pt x="0" y="110"/>
                  </a:cubicBezTo>
                  <a:cubicBezTo>
                    <a:pt x="0" y="123"/>
                    <a:pt x="4" y="130"/>
                    <a:pt x="10" y="134"/>
                  </a:cubicBezTo>
                  <a:cubicBezTo>
                    <a:pt x="15" y="139"/>
                    <a:pt x="23" y="141"/>
                    <a:pt x="31" y="141"/>
                  </a:cubicBezTo>
                  <a:cubicBezTo>
                    <a:pt x="39" y="141"/>
                    <a:pt x="44" y="138"/>
                    <a:pt x="50" y="133"/>
                  </a:cubicBezTo>
                  <a:cubicBezTo>
                    <a:pt x="56" y="128"/>
                    <a:pt x="62" y="121"/>
                    <a:pt x="72" y="120"/>
                  </a:cubicBezTo>
                  <a:cubicBezTo>
                    <a:pt x="73" y="120"/>
                    <a:pt x="73" y="120"/>
                    <a:pt x="73" y="120"/>
                  </a:cubicBezTo>
                  <a:cubicBezTo>
                    <a:pt x="111" y="120"/>
                    <a:pt x="111" y="120"/>
                    <a:pt x="111" y="120"/>
                  </a:cubicBezTo>
                  <a:cubicBezTo>
                    <a:pt x="111" y="220"/>
                    <a:pt x="111" y="220"/>
                    <a:pt x="111" y="220"/>
                  </a:cubicBezTo>
                  <a:cubicBezTo>
                    <a:pt x="424" y="220"/>
                    <a:pt x="424" y="220"/>
                    <a:pt x="424" y="220"/>
                  </a:cubicBezTo>
                  <a:cubicBezTo>
                    <a:pt x="424" y="120"/>
                    <a:pt x="424" y="120"/>
                    <a:pt x="424" y="120"/>
                  </a:cubicBezTo>
                  <a:cubicBezTo>
                    <a:pt x="462" y="120"/>
                    <a:pt x="462" y="120"/>
                    <a:pt x="462" y="120"/>
                  </a:cubicBezTo>
                  <a:cubicBezTo>
                    <a:pt x="463" y="120"/>
                    <a:pt x="463" y="120"/>
                    <a:pt x="463" y="120"/>
                  </a:cubicBezTo>
                  <a:cubicBezTo>
                    <a:pt x="473" y="121"/>
                    <a:pt x="479" y="128"/>
                    <a:pt x="485" y="133"/>
                  </a:cubicBezTo>
                  <a:cubicBezTo>
                    <a:pt x="491" y="138"/>
                    <a:pt x="496" y="141"/>
                    <a:pt x="504" y="141"/>
                  </a:cubicBezTo>
                  <a:cubicBezTo>
                    <a:pt x="513" y="141"/>
                    <a:pt x="520" y="139"/>
                    <a:pt x="526" y="134"/>
                  </a:cubicBezTo>
                  <a:cubicBezTo>
                    <a:pt x="531" y="130"/>
                    <a:pt x="535" y="123"/>
                    <a:pt x="535" y="110"/>
                  </a:cubicBezTo>
                  <a:cubicBezTo>
                    <a:pt x="535" y="97"/>
                    <a:pt x="531" y="91"/>
                    <a:pt x="526" y="8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11"/>
            <p:cNvSpPr/>
            <p:nvPr/>
          </p:nvSpPr>
          <p:spPr>
            <a:xfrm>
              <a:off x="4290" y="3336"/>
              <a:ext cx="250" cy="237"/>
            </a:xfrm>
            <a:custGeom>
              <a:avLst/>
              <a:gdLst/>
              <a:ahLst/>
              <a:cxnLst/>
              <a:rect l="l" t="t" r="r" b="b"/>
              <a:pathLst>
                <a:path w="106" h="100" extrusionOk="0">
                  <a:moveTo>
                    <a:pt x="55" y="32"/>
                  </a:moveTo>
                  <a:cubicBezTo>
                    <a:pt x="48" y="38"/>
                    <a:pt x="39" y="38"/>
                    <a:pt x="32" y="38"/>
                  </a:cubicBezTo>
                  <a:cubicBezTo>
                    <a:pt x="25" y="39"/>
                    <a:pt x="19" y="40"/>
                    <a:pt x="14" y="45"/>
                  </a:cubicBezTo>
                  <a:cubicBezTo>
                    <a:pt x="7" y="50"/>
                    <a:pt x="2" y="57"/>
                    <a:pt x="1" y="64"/>
                  </a:cubicBezTo>
                  <a:cubicBezTo>
                    <a:pt x="0" y="71"/>
                    <a:pt x="2" y="79"/>
                    <a:pt x="10" y="88"/>
                  </a:cubicBezTo>
                  <a:cubicBezTo>
                    <a:pt x="19" y="98"/>
                    <a:pt x="26" y="100"/>
                    <a:pt x="33" y="100"/>
                  </a:cubicBezTo>
                  <a:cubicBezTo>
                    <a:pt x="40" y="100"/>
                    <a:pt x="47" y="96"/>
                    <a:pt x="54" y="91"/>
                  </a:cubicBezTo>
                  <a:cubicBezTo>
                    <a:pt x="59" y="86"/>
                    <a:pt x="61" y="80"/>
                    <a:pt x="62" y="72"/>
                  </a:cubicBezTo>
                  <a:cubicBezTo>
                    <a:pt x="64" y="65"/>
                    <a:pt x="64" y="56"/>
                    <a:pt x="71" y="48"/>
                  </a:cubicBezTo>
                  <a:cubicBezTo>
                    <a:pt x="71" y="48"/>
                    <a:pt x="71" y="48"/>
                    <a:pt x="71" y="48"/>
                  </a:cubicBezTo>
                  <a:cubicBezTo>
                    <a:pt x="106" y="17"/>
                    <a:pt x="106" y="17"/>
                    <a:pt x="106" y="17"/>
                  </a:cubicBezTo>
                  <a:cubicBezTo>
                    <a:pt x="91" y="0"/>
                    <a:pt x="91" y="0"/>
                    <a:pt x="91" y="0"/>
                  </a:cubicBezTo>
                  <a:lnTo>
                    <a:pt x="55" y="3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1"/>
            <p:cNvSpPr/>
            <p:nvPr/>
          </p:nvSpPr>
          <p:spPr>
            <a:xfrm>
              <a:off x="3741" y="2368"/>
              <a:ext cx="1140" cy="521"/>
            </a:xfrm>
            <a:custGeom>
              <a:avLst/>
              <a:gdLst/>
              <a:ahLst/>
              <a:cxnLst/>
              <a:rect l="l" t="t" r="r" b="b"/>
              <a:pathLst>
                <a:path w="482" h="220" extrusionOk="0">
                  <a:moveTo>
                    <a:pt x="273" y="14"/>
                  </a:moveTo>
                  <a:cubicBezTo>
                    <a:pt x="273" y="16"/>
                    <a:pt x="274" y="16"/>
                    <a:pt x="280" y="24"/>
                  </a:cubicBezTo>
                  <a:cubicBezTo>
                    <a:pt x="285" y="31"/>
                    <a:pt x="291" y="41"/>
                    <a:pt x="291" y="54"/>
                  </a:cubicBezTo>
                  <a:cubicBezTo>
                    <a:pt x="291" y="66"/>
                    <a:pt x="289" y="78"/>
                    <a:pt x="280" y="89"/>
                  </a:cubicBezTo>
                  <a:cubicBezTo>
                    <a:pt x="273" y="99"/>
                    <a:pt x="257" y="106"/>
                    <a:pt x="240" y="105"/>
                  </a:cubicBezTo>
                  <a:cubicBezTo>
                    <a:pt x="223" y="105"/>
                    <a:pt x="209" y="98"/>
                    <a:pt x="201" y="89"/>
                  </a:cubicBezTo>
                  <a:cubicBezTo>
                    <a:pt x="193" y="78"/>
                    <a:pt x="190" y="66"/>
                    <a:pt x="190" y="54"/>
                  </a:cubicBezTo>
                  <a:cubicBezTo>
                    <a:pt x="190" y="41"/>
                    <a:pt x="197" y="30"/>
                    <a:pt x="202" y="23"/>
                  </a:cubicBezTo>
                  <a:cubicBezTo>
                    <a:pt x="209" y="16"/>
                    <a:pt x="210" y="14"/>
                    <a:pt x="210" y="12"/>
                  </a:cubicBezTo>
                  <a:cubicBezTo>
                    <a:pt x="210" y="0"/>
                    <a:pt x="210" y="0"/>
                    <a:pt x="210" y="0"/>
                  </a:cubicBezTo>
                  <a:cubicBezTo>
                    <a:pt x="0" y="0"/>
                    <a:pt x="0" y="0"/>
                    <a:pt x="0" y="0"/>
                  </a:cubicBezTo>
                  <a:cubicBezTo>
                    <a:pt x="0" y="77"/>
                    <a:pt x="0" y="77"/>
                    <a:pt x="0" y="77"/>
                  </a:cubicBezTo>
                  <a:cubicBezTo>
                    <a:pt x="16" y="77"/>
                    <a:pt x="16" y="77"/>
                    <a:pt x="16" y="77"/>
                  </a:cubicBezTo>
                  <a:cubicBezTo>
                    <a:pt x="17" y="77"/>
                    <a:pt x="18" y="77"/>
                    <a:pt x="26" y="71"/>
                  </a:cubicBezTo>
                  <a:cubicBezTo>
                    <a:pt x="33" y="66"/>
                    <a:pt x="43" y="60"/>
                    <a:pt x="56" y="60"/>
                  </a:cubicBezTo>
                  <a:cubicBezTo>
                    <a:pt x="67" y="60"/>
                    <a:pt x="80" y="62"/>
                    <a:pt x="90" y="71"/>
                  </a:cubicBezTo>
                  <a:cubicBezTo>
                    <a:pt x="100" y="78"/>
                    <a:pt x="107" y="94"/>
                    <a:pt x="107" y="111"/>
                  </a:cubicBezTo>
                  <a:cubicBezTo>
                    <a:pt x="107" y="127"/>
                    <a:pt x="100" y="142"/>
                    <a:pt x="90" y="150"/>
                  </a:cubicBezTo>
                  <a:cubicBezTo>
                    <a:pt x="80" y="158"/>
                    <a:pt x="68" y="161"/>
                    <a:pt x="56" y="161"/>
                  </a:cubicBezTo>
                  <a:cubicBezTo>
                    <a:pt x="42" y="161"/>
                    <a:pt x="32" y="154"/>
                    <a:pt x="25" y="148"/>
                  </a:cubicBezTo>
                  <a:cubicBezTo>
                    <a:pt x="17" y="142"/>
                    <a:pt x="15" y="141"/>
                    <a:pt x="13" y="140"/>
                  </a:cubicBezTo>
                  <a:cubicBezTo>
                    <a:pt x="0" y="140"/>
                    <a:pt x="0" y="140"/>
                    <a:pt x="0" y="140"/>
                  </a:cubicBezTo>
                  <a:cubicBezTo>
                    <a:pt x="0" y="220"/>
                    <a:pt x="0" y="220"/>
                    <a:pt x="0" y="220"/>
                  </a:cubicBezTo>
                  <a:cubicBezTo>
                    <a:pt x="377" y="220"/>
                    <a:pt x="377" y="220"/>
                    <a:pt x="377" y="220"/>
                  </a:cubicBezTo>
                  <a:cubicBezTo>
                    <a:pt x="403" y="220"/>
                    <a:pt x="428" y="203"/>
                    <a:pt x="436" y="178"/>
                  </a:cubicBezTo>
                  <a:cubicBezTo>
                    <a:pt x="482" y="0"/>
                    <a:pt x="482" y="0"/>
                    <a:pt x="482" y="0"/>
                  </a:cubicBezTo>
                  <a:cubicBezTo>
                    <a:pt x="273" y="0"/>
                    <a:pt x="273" y="0"/>
                    <a:pt x="273" y="0"/>
                  </a:cubicBezTo>
                  <a:lnTo>
                    <a:pt x="273" y="1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1"/>
            <p:cNvSpPr/>
            <p:nvPr/>
          </p:nvSpPr>
          <p:spPr>
            <a:xfrm>
              <a:off x="1905" y="2972"/>
              <a:ext cx="965" cy="966"/>
            </a:xfrm>
            <a:custGeom>
              <a:avLst/>
              <a:gdLst/>
              <a:ahLst/>
              <a:cxnLst/>
              <a:rect l="l" t="t" r="r" b="b"/>
              <a:pathLst>
                <a:path w="408" h="408" extrusionOk="0">
                  <a:moveTo>
                    <a:pt x="204" y="0"/>
                  </a:moveTo>
                  <a:cubicBezTo>
                    <a:pt x="92" y="0"/>
                    <a:pt x="0" y="92"/>
                    <a:pt x="0" y="204"/>
                  </a:cubicBezTo>
                  <a:cubicBezTo>
                    <a:pt x="0" y="317"/>
                    <a:pt x="92" y="408"/>
                    <a:pt x="204" y="408"/>
                  </a:cubicBezTo>
                  <a:cubicBezTo>
                    <a:pt x="317" y="408"/>
                    <a:pt x="408" y="317"/>
                    <a:pt x="408" y="204"/>
                  </a:cubicBezTo>
                  <a:cubicBezTo>
                    <a:pt x="408" y="92"/>
                    <a:pt x="317" y="0"/>
                    <a:pt x="204" y="0"/>
                  </a:cubicBezTo>
                  <a:close/>
                  <a:moveTo>
                    <a:pt x="270" y="186"/>
                  </a:moveTo>
                  <a:cubicBezTo>
                    <a:pt x="270" y="186"/>
                    <a:pt x="270" y="186"/>
                    <a:pt x="270" y="186"/>
                  </a:cubicBezTo>
                  <a:cubicBezTo>
                    <a:pt x="236" y="216"/>
                    <a:pt x="236" y="216"/>
                    <a:pt x="236" y="216"/>
                  </a:cubicBezTo>
                  <a:cubicBezTo>
                    <a:pt x="235" y="218"/>
                    <a:pt x="234" y="220"/>
                    <a:pt x="233" y="230"/>
                  </a:cubicBezTo>
                  <a:cubicBezTo>
                    <a:pt x="231" y="238"/>
                    <a:pt x="228" y="251"/>
                    <a:pt x="218" y="260"/>
                  </a:cubicBezTo>
                  <a:cubicBezTo>
                    <a:pt x="209" y="267"/>
                    <a:pt x="198" y="274"/>
                    <a:pt x="184" y="274"/>
                  </a:cubicBezTo>
                  <a:cubicBezTo>
                    <a:pt x="172" y="275"/>
                    <a:pt x="157" y="268"/>
                    <a:pt x="146" y="256"/>
                  </a:cubicBezTo>
                  <a:cubicBezTo>
                    <a:pt x="135" y="243"/>
                    <a:pt x="130" y="227"/>
                    <a:pt x="132" y="215"/>
                  </a:cubicBezTo>
                  <a:cubicBezTo>
                    <a:pt x="134" y="201"/>
                    <a:pt x="142" y="191"/>
                    <a:pt x="151" y="184"/>
                  </a:cubicBezTo>
                  <a:cubicBezTo>
                    <a:pt x="161" y="175"/>
                    <a:pt x="172" y="173"/>
                    <a:pt x="181" y="172"/>
                  </a:cubicBezTo>
                  <a:cubicBezTo>
                    <a:pt x="190" y="171"/>
                    <a:pt x="192" y="172"/>
                    <a:pt x="193" y="171"/>
                  </a:cubicBezTo>
                  <a:cubicBezTo>
                    <a:pt x="228" y="139"/>
                    <a:pt x="228" y="139"/>
                    <a:pt x="228" y="139"/>
                  </a:cubicBezTo>
                  <a:cubicBezTo>
                    <a:pt x="232" y="136"/>
                    <a:pt x="236" y="134"/>
                    <a:pt x="241" y="134"/>
                  </a:cubicBezTo>
                  <a:cubicBezTo>
                    <a:pt x="247" y="134"/>
                    <a:pt x="253" y="136"/>
                    <a:pt x="257" y="141"/>
                  </a:cubicBezTo>
                  <a:cubicBezTo>
                    <a:pt x="272" y="158"/>
                    <a:pt x="272" y="158"/>
                    <a:pt x="272" y="158"/>
                  </a:cubicBezTo>
                  <a:cubicBezTo>
                    <a:pt x="279" y="166"/>
                    <a:pt x="278" y="179"/>
                    <a:pt x="270" y="18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1"/>
            <p:cNvSpPr/>
            <p:nvPr/>
          </p:nvSpPr>
          <p:spPr>
            <a:xfrm>
              <a:off x="3935" y="2972"/>
              <a:ext cx="963" cy="966"/>
            </a:xfrm>
            <a:custGeom>
              <a:avLst/>
              <a:gdLst/>
              <a:ahLst/>
              <a:cxnLst/>
              <a:rect l="l" t="t" r="r" b="b"/>
              <a:pathLst>
                <a:path w="407" h="408" extrusionOk="0">
                  <a:moveTo>
                    <a:pt x="204" y="0"/>
                  </a:moveTo>
                  <a:cubicBezTo>
                    <a:pt x="91" y="0"/>
                    <a:pt x="0" y="92"/>
                    <a:pt x="0" y="204"/>
                  </a:cubicBezTo>
                  <a:cubicBezTo>
                    <a:pt x="0" y="317"/>
                    <a:pt x="91" y="408"/>
                    <a:pt x="204" y="408"/>
                  </a:cubicBezTo>
                  <a:cubicBezTo>
                    <a:pt x="316" y="408"/>
                    <a:pt x="407" y="317"/>
                    <a:pt x="407" y="204"/>
                  </a:cubicBezTo>
                  <a:cubicBezTo>
                    <a:pt x="407" y="92"/>
                    <a:pt x="316" y="0"/>
                    <a:pt x="204" y="0"/>
                  </a:cubicBezTo>
                  <a:close/>
                  <a:moveTo>
                    <a:pt x="269" y="186"/>
                  </a:moveTo>
                  <a:cubicBezTo>
                    <a:pt x="269" y="186"/>
                    <a:pt x="269" y="186"/>
                    <a:pt x="269" y="186"/>
                  </a:cubicBezTo>
                  <a:cubicBezTo>
                    <a:pt x="235" y="216"/>
                    <a:pt x="235" y="216"/>
                    <a:pt x="235" y="216"/>
                  </a:cubicBezTo>
                  <a:cubicBezTo>
                    <a:pt x="234" y="218"/>
                    <a:pt x="234" y="220"/>
                    <a:pt x="232" y="230"/>
                  </a:cubicBezTo>
                  <a:cubicBezTo>
                    <a:pt x="231" y="238"/>
                    <a:pt x="227" y="251"/>
                    <a:pt x="217" y="260"/>
                  </a:cubicBezTo>
                  <a:cubicBezTo>
                    <a:pt x="208" y="267"/>
                    <a:pt x="197" y="274"/>
                    <a:pt x="184" y="274"/>
                  </a:cubicBezTo>
                  <a:cubicBezTo>
                    <a:pt x="171" y="275"/>
                    <a:pt x="157" y="268"/>
                    <a:pt x="145" y="256"/>
                  </a:cubicBezTo>
                  <a:cubicBezTo>
                    <a:pt x="134" y="243"/>
                    <a:pt x="129" y="227"/>
                    <a:pt x="131" y="215"/>
                  </a:cubicBezTo>
                  <a:cubicBezTo>
                    <a:pt x="134" y="201"/>
                    <a:pt x="142" y="191"/>
                    <a:pt x="150" y="184"/>
                  </a:cubicBezTo>
                  <a:cubicBezTo>
                    <a:pt x="160" y="175"/>
                    <a:pt x="172" y="173"/>
                    <a:pt x="180" y="172"/>
                  </a:cubicBezTo>
                  <a:cubicBezTo>
                    <a:pt x="190" y="171"/>
                    <a:pt x="191" y="172"/>
                    <a:pt x="192" y="171"/>
                  </a:cubicBezTo>
                  <a:cubicBezTo>
                    <a:pt x="228" y="139"/>
                    <a:pt x="228" y="139"/>
                    <a:pt x="228" y="139"/>
                  </a:cubicBezTo>
                  <a:cubicBezTo>
                    <a:pt x="231" y="136"/>
                    <a:pt x="235" y="134"/>
                    <a:pt x="240" y="134"/>
                  </a:cubicBezTo>
                  <a:cubicBezTo>
                    <a:pt x="246" y="134"/>
                    <a:pt x="252" y="136"/>
                    <a:pt x="256" y="141"/>
                  </a:cubicBezTo>
                  <a:cubicBezTo>
                    <a:pt x="271" y="158"/>
                    <a:pt x="271" y="158"/>
                    <a:pt x="271" y="158"/>
                  </a:cubicBezTo>
                  <a:cubicBezTo>
                    <a:pt x="278" y="167"/>
                    <a:pt x="278" y="179"/>
                    <a:pt x="269" y="18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10" name="Google Shape;310;p11"/>
          <p:cNvGrpSpPr/>
          <p:nvPr/>
        </p:nvGrpSpPr>
        <p:grpSpPr>
          <a:xfrm>
            <a:off x="1661748" y="4679062"/>
            <a:ext cx="2512262" cy="1421087"/>
            <a:chOff x="1680047" y="3934981"/>
            <a:chExt cx="2512262" cy="1421087"/>
          </a:xfrm>
        </p:grpSpPr>
        <p:sp>
          <p:nvSpPr>
            <p:cNvPr id="311" name="Google Shape;311;p11"/>
            <p:cNvSpPr txBox="1"/>
            <p:nvPr/>
          </p:nvSpPr>
          <p:spPr>
            <a:xfrm>
              <a:off x="1680047" y="3934981"/>
              <a:ext cx="2512262" cy="1421087"/>
            </a:xfrm>
            <a:prstGeom prst="rect">
              <a:avLst/>
            </a:prstGeom>
            <a:noFill/>
            <a:ln>
              <a:noFill/>
            </a:ln>
          </p:spPr>
          <p:txBody>
            <a:bodyPr spcFirstLastPara="1" wrap="square" lIns="91425" tIns="45700" rIns="91425" bIns="45700" anchor="t" anchorCtr="0">
              <a:noAutofit/>
            </a:bodyPr>
            <a:lstStyle/>
            <a:p>
              <a:pPr lvl="0" algn="ctr">
                <a:lnSpc>
                  <a:spcPct val="74166"/>
                </a:lnSpc>
                <a:buClr>
                  <a:schemeClr val="dk1"/>
                </a:buClr>
                <a:buSzPts val="2400"/>
              </a:pPr>
              <a:r>
                <a:rPr lang="el-GR" sz="1800" dirty="0">
                  <a:solidFill>
                    <a:schemeClr val="dk1"/>
                  </a:solidFill>
                  <a:latin typeface="Calibri"/>
                  <a:ea typeface="Calibri"/>
                  <a:cs typeface="Calibri"/>
                  <a:sym typeface="Calibri"/>
                </a:rPr>
                <a:t>Αγορά(-</a:t>
              </a:r>
              <a:r>
                <a:rPr lang="el-GR" sz="1800" dirty="0" err="1">
                  <a:solidFill>
                    <a:schemeClr val="dk1"/>
                  </a:solidFill>
                  <a:latin typeface="Calibri"/>
                  <a:ea typeface="Calibri"/>
                  <a:cs typeface="Calibri"/>
                  <a:sym typeface="Calibri"/>
                </a:rPr>
                <a:t>ές</a:t>
              </a:r>
              <a:r>
                <a:rPr lang="el-GR" sz="1800" dirty="0">
                  <a:solidFill>
                    <a:schemeClr val="dk1"/>
                  </a:solidFill>
                  <a:latin typeface="Calibri"/>
                  <a:ea typeface="Calibri"/>
                  <a:cs typeface="Calibri"/>
                  <a:sym typeface="Calibri"/>
                </a:rPr>
                <a:t>)</a:t>
              </a:r>
            </a:p>
            <a:p>
              <a:pPr lvl="0" algn="ctr">
                <a:lnSpc>
                  <a:spcPct val="74166"/>
                </a:lnSpc>
                <a:buClr>
                  <a:schemeClr val="dk1"/>
                </a:buClr>
                <a:buSzPts val="2400"/>
              </a:pPr>
              <a:r>
                <a:rPr lang="el-GR" sz="1800" dirty="0">
                  <a:solidFill>
                    <a:schemeClr val="dk1"/>
                  </a:solidFill>
                  <a:latin typeface="Calibri"/>
                  <a:ea typeface="Calibri"/>
                  <a:cs typeface="Calibri"/>
                  <a:sym typeface="Calibri"/>
                </a:rPr>
                <a:t>
</a:t>
              </a:r>
              <a:r>
                <a:rPr lang="el-GR" sz="1600" dirty="0">
                  <a:solidFill>
                    <a:schemeClr val="dk1"/>
                  </a:solidFill>
                  <a:latin typeface="Calibri"/>
                  <a:ea typeface="Calibri"/>
                  <a:cs typeface="Calibri"/>
                  <a:sym typeface="Calibri"/>
                </a:rPr>
                <a:t>Ανταγωνιστικά πλαίσια στα οποία δραστηριοποιούνται οι ΜΜΕ </a:t>
              </a:r>
              <a:r>
                <a:rPr lang="el-GR" sz="1800" dirty="0">
                  <a:solidFill>
                    <a:schemeClr val="dk1"/>
                  </a:solidFill>
                  <a:latin typeface="Calibri"/>
                  <a:ea typeface="Calibri"/>
                  <a:cs typeface="Calibri"/>
                  <a:sym typeface="Calibri"/>
                </a:rPr>
                <a:t>
</a:t>
              </a:r>
              <a:endParaRPr dirty="0"/>
            </a:p>
          </p:txBody>
        </p:sp>
        <p:cxnSp>
          <p:nvCxnSpPr>
            <p:cNvPr id="312" name="Google Shape;312;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grpSp>
        <p:nvGrpSpPr>
          <p:cNvPr id="313" name="Google Shape;313;p11"/>
          <p:cNvGrpSpPr/>
          <p:nvPr/>
        </p:nvGrpSpPr>
        <p:grpSpPr>
          <a:xfrm>
            <a:off x="4732308" y="4761646"/>
            <a:ext cx="2512262" cy="1421087"/>
            <a:chOff x="1567452" y="4017565"/>
            <a:chExt cx="2512262" cy="1421087"/>
          </a:xfrm>
        </p:grpSpPr>
        <p:sp>
          <p:nvSpPr>
            <p:cNvPr id="314" name="Google Shape;314;p11"/>
            <p:cNvSpPr txBox="1"/>
            <p:nvPr/>
          </p:nvSpPr>
          <p:spPr>
            <a:xfrm>
              <a:off x="1567452" y="4017565"/>
              <a:ext cx="2512262" cy="1421087"/>
            </a:xfrm>
            <a:prstGeom prst="rect">
              <a:avLst/>
            </a:prstGeom>
            <a:noFill/>
            <a:ln>
              <a:noFill/>
            </a:ln>
          </p:spPr>
          <p:txBody>
            <a:bodyPr spcFirstLastPara="1" wrap="square" lIns="91425" tIns="45700" rIns="91425" bIns="45700" anchor="t" anchorCtr="0">
              <a:noAutofit/>
            </a:bodyPr>
            <a:lstStyle/>
            <a:p>
              <a:pPr lvl="0" algn="ctr">
                <a:lnSpc>
                  <a:spcPct val="74166"/>
                </a:lnSpc>
                <a:buClr>
                  <a:schemeClr val="dk1"/>
                </a:buClr>
                <a:buSzPts val="2400"/>
              </a:pPr>
              <a:r>
                <a:rPr lang="el-GR" sz="2400" dirty="0">
                  <a:solidFill>
                    <a:schemeClr val="dk1"/>
                  </a:solidFill>
                  <a:latin typeface="Calibri"/>
                  <a:ea typeface="Calibri"/>
                  <a:cs typeface="Calibri"/>
                  <a:sym typeface="Calibri"/>
                </a:rPr>
                <a:t>Ανάγκες</a:t>
              </a:r>
              <a:endParaRPr dirty="0"/>
            </a:p>
            <a:p>
              <a:pPr lvl="0" algn="ctr">
                <a:lnSpc>
                  <a:spcPct val="127142"/>
                </a:lnSpc>
                <a:spcBef>
                  <a:spcPts val="2200"/>
                </a:spcBef>
                <a:buClr>
                  <a:schemeClr val="dk1"/>
                </a:buClr>
                <a:buSzPts val="1400"/>
              </a:pPr>
              <a:r>
                <a:rPr lang="el-GR" sz="1100" dirty="0">
                  <a:solidFill>
                    <a:schemeClr val="dk1"/>
                  </a:solidFill>
                  <a:latin typeface="Calibri"/>
                  <a:ea typeface="Calibri"/>
                  <a:cs typeface="Calibri"/>
                  <a:sym typeface="Calibri"/>
                </a:rPr>
                <a:t>Υστερεί στην ικανοποίηση των πελατών που μπορούν να εκμεταλλευτούν οι ΜΜΕ
</a:t>
              </a:r>
              <a:endParaRPr dirty="0"/>
            </a:p>
          </p:txBody>
        </p:sp>
        <p:cxnSp>
          <p:nvCxnSpPr>
            <p:cNvPr id="315" name="Google Shape;315;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grpSp>
        <p:nvGrpSpPr>
          <p:cNvPr id="316" name="Google Shape;316;p11"/>
          <p:cNvGrpSpPr/>
          <p:nvPr/>
        </p:nvGrpSpPr>
        <p:grpSpPr>
          <a:xfrm>
            <a:off x="8017991" y="4653495"/>
            <a:ext cx="2512262" cy="1421087"/>
            <a:chOff x="1669981" y="3909414"/>
            <a:chExt cx="2512262" cy="1421087"/>
          </a:xfrm>
        </p:grpSpPr>
        <p:sp>
          <p:nvSpPr>
            <p:cNvPr id="317" name="Google Shape;317;p11"/>
            <p:cNvSpPr txBox="1"/>
            <p:nvPr/>
          </p:nvSpPr>
          <p:spPr>
            <a:xfrm>
              <a:off x="1669981" y="3909414"/>
              <a:ext cx="2512262" cy="1421087"/>
            </a:xfrm>
            <a:prstGeom prst="rect">
              <a:avLst/>
            </a:prstGeom>
            <a:noFill/>
            <a:ln>
              <a:noFill/>
            </a:ln>
          </p:spPr>
          <p:txBody>
            <a:bodyPr spcFirstLastPara="1" wrap="square" lIns="91425" tIns="45700" rIns="91425" bIns="45700" anchor="t" anchorCtr="0">
              <a:noAutofit/>
            </a:bodyPr>
            <a:lstStyle/>
            <a:p>
              <a:pPr lvl="0" algn="ctr">
                <a:lnSpc>
                  <a:spcPct val="74166"/>
                </a:lnSpc>
                <a:buClr>
                  <a:schemeClr val="dk1"/>
                </a:buClr>
                <a:buSzPts val="2400"/>
              </a:pPr>
              <a:r>
                <a:rPr lang="el-GR" sz="2400" dirty="0">
                  <a:solidFill>
                    <a:schemeClr val="dk1"/>
                  </a:solidFill>
                  <a:latin typeface="Calibri"/>
                  <a:ea typeface="Calibri"/>
                  <a:cs typeface="Calibri"/>
                  <a:sym typeface="Calibri"/>
                </a:rPr>
                <a:t>Ζήτηση</a:t>
              </a:r>
              <a:endParaRPr dirty="0"/>
            </a:p>
            <a:p>
              <a:pPr lvl="0" algn="ctr">
                <a:lnSpc>
                  <a:spcPct val="127142"/>
                </a:lnSpc>
                <a:spcBef>
                  <a:spcPts val="2200"/>
                </a:spcBef>
                <a:buClr>
                  <a:schemeClr val="dk1"/>
                </a:buClr>
                <a:buSzPts val="1400"/>
              </a:pPr>
              <a:r>
                <a:rPr lang="el-GR" dirty="0">
                  <a:solidFill>
                    <a:schemeClr val="dk1"/>
                  </a:solidFill>
                  <a:latin typeface="Calibri"/>
                  <a:ea typeface="Calibri"/>
                  <a:cs typeface="Calibri"/>
                  <a:sym typeface="Calibri"/>
                </a:rPr>
                <a:t>Οι επιθυμίες των πελατών υποστηρίζονται από την αγοραστική τους δύναμη
</a:t>
              </a:r>
              <a:endParaRPr dirty="0"/>
            </a:p>
          </p:txBody>
        </p:sp>
        <p:cxnSp>
          <p:nvCxnSpPr>
            <p:cNvPr id="318" name="Google Shape;318;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 calcmode="lin" valueType="num">
                                      <p:cBhvr additive="base">
                                        <p:cTn id="7" dur="1000"/>
                                        <p:tgtEl>
                                          <p:spTgt spid="295"/>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1000"/>
                                  </p:stCondLst>
                                  <p:childTnLst>
                                    <p:set>
                                      <p:cBhvr>
                                        <p:cTn id="9" dur="1" fill="hold">
                                          <p:stCondLst>
                                            <p:cond delay="0"/>
                                          </p:stCondLst>
                                        </p:cTn>
                                        <p:tgtEl>
                                          <p:spTgt spid="310"/>
                                        </p:tgtEl>
                                        <p:attrNameLst>
                                          <p:attrName>style.visibility</p:attrName>
                                        </p:attrNameLst>
                                      </p:cBhvr>
                                      <p:to>
                                        <p:strVal val="visible"/>
                                      </p:to>
                                    </p:set>
                                    <p:anim calcmode="lin" valueType="num">
                                      <p:cBhvr additive="base">
                                        <p:cTn id="10" dur="1000"/>
                                        <p:tgtEl>
                                          <p:spTgt spid="31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200"/>
                                  </p:stCondLst>
                                  <p:childTnLst>
                                    <p:set>
                                      <p:cBhvr>
                                        <p:cTn id="12" dur="1" fill="hold">
                                          <p:stCondLst>
                                            <p:cond delay="0"/>
                                          </p:stCondLst>
                                        </p:cTn>
                                        <p:tgtEl>
                                          <p:spTgt spid="313"/>
                                        </p:tgtEl>
                                        <p:attrNameLst>
                                          <p:attrName>style.visibility</p:attrName>
                                        </p:attrNameLst>
                                      </p:cBhvr>
                                      <p:to>
                                        <p:strVal val="visible"/>
                                      </p:to>
                                    </p:set>
                                    <p:anim calcmode="lin" valueType="num">
                                      <p:cBhvr additive="base">
                                        <p:cTn id="13" dur="1000"/>
                                        <p:tgtEl>
                                          <p:spTgt spid="31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1400"/>
                                  </p:stCondLst>
                                  <p:childTnLst>
                                    <p:set>
                                      <p:cBhvr>
                                        <p:cTn id="15" dur="1" fill="hold">
                                          <p:stCondLst>
                                            <p:cond delay="0"/>
                                          </p:stCondLst>
                                        </p:cTn>
                                        <p:tgtEl>
                                          <p:spTgt spid="316"/>
                                        </p:tgtEl>
                                        <p:attrNameLst>
                                          <p:attrName>style.visibility</p:attrName>
                                        </p:attrNameLst>
                                      </p:cBhvr>
                                      <p:to>
                                        <p:strVal val="visible"/>
                                      </p:to>
                                    </p:set>
                                    <p:anim calcmode="lin" valueType="num">
                                      <p:cBhvr additive="base">
                                        <p:cTn id="16" dur="1000"/>
                                        <p:tgtEl>
                                          <p:spTgt spid="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p:nvPr/>
        </p:nvSpPr>
        <p:spPr>
          <a:xfrm>
            <a:off x="1751962" y="783418"/>
            <a:ext cx="9550022" cy="691195"/>
          </a:xfrm>
          <a:prstGeom prst="rect">
            <a:avLst/>
          </a:prstGeom>
          <a:noFill/>
          <a:ln>
            <a:noFill/>
          </a:ln>
        </p:spPr>
        <p:txBody>
          <a:bodyPr spcFirstLastPara="1" wrap="square" lIns="0" tIns="13950" rIns="0" bIns="0" anchor="t" anchorCtr="0">
            <a:spAutoFit/>
          </a:bodyPr>
          <a:lstStyle/>
          <a:p>
            <a:pPr marL="12700" lvl="0"/>
            <a:r>
              <a:rPr lang="el-GR" sz="2200">
                <a:solidFill>
                  <a:schemeClr val="dk1"/>
                </a:solidFill>
                <a:latin typeface="Calibri"/>
                <a:ea typeface="Calibri"/>
                <a:cs typeface="Calibri"/>
                <a:sym typeface="Calibri"/>
              </a:rPr>
              <a:t>ΤΜΗΜΑ 1.8.: Συνδυασμός μάρκετινγκ
</a:t>
            </a:r>
            <a:endParaRPr sz="2200" dirty="0">
              <a:solidFill>
                <a:schemeClr val="dk1"/>
              </a:solidFill>
              <a:latin typeface="Calibri"/>
              <a:ea typeface="Calibri"/>
              <a:cs typeface="Calibri"/>
              <a:sym typeface="Calibri"/>
            </a:endParaRPr>
          </a:p>
        </p:txBody>
      </p:sp>
      <p:sp>
        <p:nvSpPr>
          <p:cNvPr id="324" name="Google Shape;324;p12"/>
          <p:cNvSpPr txBox="1"/>
          <p:nvPr/>
        </p:nvSpPr>
        <p:spPr>
          <a:xfrm>
            <a:off x="1751962" y="46743"/>
            <a:ext cx="11248001" cy="1213153"/>
          </a:xfrm>
          <a:prstGeom prst="rect">
            <a:avLst/>
          </a:prstGeom>
          <a:noFill/>
          <a:ln>
            <a:noFill/>
          </a:ln>
        </p:spPr>
        <p:txBody>
          <a:bodyPr spcFirstLastPara="1" wrap="square" lIns="0" tIns="12700" rIns="0" bIns="0" anchor="t" anchorCtr="0">
            <a:spAutoFit/>
          </a:bodyPr>
          <a:lstStyle/>
          <a:p>
            <a:pPr marL="12700" lvl="0"/>
            <a:r>
              <a:rPr lang="el-GR" sz="2600" b="1" dirty="0">
                <a:solidFill>
                  <a:schemeClr val="dk1"/>
                </a:solidFill>
                <a:latin typeface="Calibri"/>
                <a:ea typeface="Calibri"/>
                <a:cs typeface="Calibri"/>
                <a:sym typeface="Calibri"/>
              </a:rPr>
              <a:t>ΕΝΟΤΗΤΑ 1: Πρόταση αξίας για την επαγγελματική ζωή: καινοτόμες προσεγγίσεις στο μάρκετινγκ
</a:t>
            </a:r>
            <a:endParaRPr sz="2600" b="1" i="0" dirty="0">
              <a:solidFill>
                <a:schemeClr val="dk1"/>
              </a:solidFill>
              <a:latin typeface="Calibri"/>
              <a:ea typeface="Calibri"/>
              <a:cs typeface="Calibri"/>
              <a:sym typeface="Calibri"/>
            </a:endParaRPr>
          </a:p>
        </p:txBody>
      </p:sp>
      <p:sp>
        <p:nvSpPr>
          <p:cNvPr id="325" name="Google Shape;325;p12"/>
          <p:cNvSpPr/>
          <p:nvPr/>
        </p:nvSpPr>
        <p:spPr>
          <a:xfrm>
            <a:off x="5265044" y="2964319"/>
            <a:ext cx="2022555" cy="2054921"/>
          </a:xfrm>
          <a:prstGeom prst="ellipse">
            <a:avLst/>
          </a:prstGeom>
          <a:solidFill>
            <a:schemeClr val="lt1"/>
          </a:solidFill>
          <a:ln w="635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12"/>
          <p:cNvSpPr/>
          <p:nvPr/>
        </p:nvSpPr>
        <p:spPr>
          <a:xfrm rot="1946687">
            <a:off x="7224242" y="2064578"/>
            <a:ext cx="1209021" cy="1254503"/>
          </a:xfrm>
          <a:prstGeom prst="wedgeEllipseCallout">
            <a:avLst>
              <a:gd name="adj1" fmla="val -20833"/>
              <a:gd name="adj2" fmla="val 62500"/>
            </a:avLst>
          </a:prstGeom>
          <a:solidFill>
            <a:schemeClr val="accent4"/>
          </a:solidFill>
          <a:ln w="63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12"/>
          <p:cNvSpPr/>
          <p:nvPr/>
        </p:nvSpPr>
        <p:spPr>
          <a:xfrm rot="3754492">
            <a:off x="7602965" y="3022206"/>
            <a:ext cx="1228368" cy="1234744"/>
          </a:xfrm>
          <a:prstGeom prst="wedgeEllipseCallout">
            <a:avLst>
              <a:gd name="adj1" fmla="val -20833"/>
              <a:gd name="adj2" fmla="val 62500"/>
            </a:avLst>
          </a:prstGeom>
          <a:solidFill>
            <a:schemeClr val="accent3"/>
          </a:solidFill>
          <a:ln w="635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2"/>
          <p:cNvSpPr/>
          <p:nvPr/>
        </p:nvSpPr>
        <p:spPr>
          <a:xfrm rot="4886451">
            <a:off x="7602963" y="3905833"/>
            <a:ext cx="1228368" cy="1234744"/>
          </a:xfrm>
          <a:prstGeom prst="wedgeEllipseCallout">
            <a:avLst>
              <a:gd name="adj1" fmla="val -20833"/>
              <a:gd name="adj2" fmla="val 62500"/>
            </a:avLst>
          </a:prstGeom>
          <a:solidFill>
            <a:schemeClr val="accent2"/>
          </a:solidFill>
          <a:ln w="635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2"/>
          <p:cNvSpPr/>
          <p:nvPr/>
        </p:nvSpPr>
        <p:spPr>
          <a:xfrm rot="6512479">
            <a:off x="7189477" y="4756041"/>
            <a:ext cx="1228368" cy="1234744"/>
          </a:xfrm>
          <a:prstGeom prst="wedgeEllipseCallout">
            <a:avLst>
              <a:gd name="adj1" fmla="val -20833"/>
              <a:gd name="adj2" fmla="val 62500"/>
            </a:avLst>
          </a:prstGeom>
          <a:solidFill>
            <a:schemeClr val="accent1"/>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2"/>
          <p:cNvSpPr txBox="1"/>
          <p:nvPr/>
        </p:nvSpPr>
        <p:spPr>
          <a:xfrm>
            <a:off x="7575638" y="4431157"/>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Partnership</a:t>
            </a:r>
            <a:endParaRPr sz="2400" b="1" baseline="30000">
              <a:solidFill>
                <a:schemeClr val="lt1"/>
              </a:solidFill>
              <a:latin typeface="Calibri"/>
              <a:ea typeface="Calibri"/>
              <a:cs typeface="Calibri"/>
              <a:sym typeface="Calibri"/>
            </a:endParaRPr>
          </a:p>
        </p:txBody>
      </p:sp>
      <p:sp>
        <p:nvSpPr>
          <p:cNvPr id="331" name="Google Shape;331;p12"/>
          <p:cNvSpPr/>
          <p:nvPr/>
        </p:nvSpPr>
        <p:spPr>
          <a:xfrm rot="-1946687" flipH="1">
            <a:off x="3312292" y="2064577"/>
            <a:ext cx="1209021" cy="1254503"/>
          </a:xfrm>
          <a:prstGeom prst="wedgeEllipseCallout">
            <a:avLst>
              <a:gd name="adj1" fmla="val -20833"/>
              <a:gd name="adj2" fmla="val 62500"/>
            </a:avLst>
          </a:prstGeom>
          <a:solidFill>
            <a:schemeClr val="accent1"/>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2"/>
          <p:cNvSpPr/>
          <p:nvPr/>
        </p:nvSpPr>
        <p:spPr>
          <a:xfrm rot="-3754492" flipH="1">
            <a:off x="3691015" y="3022205"/>
            <a:ext cx="1228368" cy="1234744"/>
          </a:xfrm>
          <a:prstGeom prst="wedgeEllipseCallout">
            <a:avLst>
              <a:gd name="adj1" fmla="val -20833"/>
              <a:gd name="adj2" fmla="val 62500"/>
            </a:avLst>
          </a:prstGeom>
          <a:solidFill>
            <a:schemeClr val="accent2"/>
          </a:solidFill>
          <a:ln w="635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2"/>
          <p:cNvSpPr/>
          <p:nvPr/>
        </p:nvSpPr>
        <p:spPr>
          <a:xfrm rot="-4886451" flipH="1">
            <a:off x="3691013" y="3905832"/>
            <a:ext cx="1228368" cy="1234744"/>
          </a:xfrm>
          <a:prstGeom prst="wedgeEllipseCallout">
            <a:avLst>
              <a:gd name="adj1" fmla="val -20833"/>
              <a:gd name="adj2" fmla="val 62500"/>
            </a:avLst>
          </a:prstGeom>
          <a:solidFill>
            <a:schemeClr val="accent3"/>
          </a:solidFill>
          <a:ln w="635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2"/>
          <p:cNvSpPr/>
          <p:nvPr/>
        </p:nvSpPr>
        <p:spPr>
          <a:xfrm rot="-6512479" flipH="1">
            <a:off x="3277527" y="4756040"/>
            <a:ext cx="1228368" cy="1234744"/>
          </a:xfrm>
          <a:prstGeom prst="wedgeEllipseCallout">
            <a:avLst>
              <a:gd name="adj1" fmla="val -20833"/>
              <a:gd name="adj2" fmla="val 62500"/>
            </a:avLst>
          </a:prstGeom>
          <a:solidFill>
            <a:schemeClr val="accent4"/>
          </a:solidFill>
          <a:ln w="63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2"/>
          <p:cNvSpPr txBox="1"/>
          <p:nvPr/>
        </p:nvSpPr>
        <p:spPr>
          <a:xfrm>
            <a:off x="7612881" y="3499347"/>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Process</a:t>
            </a:r>
            <a:endParaRPr/>
          </a:p>
        </p:txBody>
      </p:sp>
      <p:sp>
        <p:nvSpPr>
          <p:cNvPr id="336" name="Google Shape;336;p12"/>
          <p:cNvSpPr txBox="1"/>
          <p:nvPr/>
        </p:nvSpPr>
        <p:spPr>
          <a:xfrm>
            <a:off x="7167953" y="2580174"/>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Promotion</a:t>
            </a:r>
            <a:endParaRPr sz="2400" b="1" baseline="30000">
              <a:solidFill>
                <a:schemeClr val="lt1"/>
              </a:solidFill>
              <a:latin typeface="Calibri"/>
              <a:ea typeface="Calibri"/>
              <a:cs typeface="Calibri"/>
              <a:sym typeface="Calibri"/>
            </a:endParaRPr>
          </a:p>
        </p:txBody>
      </p:sp>
      <p:sp>
        <p:nvSpPr>
          <p:cNvPr id="337" name="Google Shape;337;p12"/>
          <p:cNvSpPr txBox="1"/>
          <p:nvPr/>
        </p:nvSpPr>
        <p:spPr>
          <a:xfrm>
            <a:off x="7163232" y="5312742"/>
            <a:ext cx="128085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Physical evidence</a:t>
            </a:r>
            <a:endParaRPr/>
          </a:p>
        </p:txBody>
      </p:sp>
      <p:sp>
        <p:nvSpPr>
          <p:cNvPr id="338" name="Google Shape;338;p12"/>
          <p:cNvSpPr txBox="1"/>
          <p:nvPr/>
        </p:nvSpPr>
        <p:spPr>
          <a:xfrm>
            <a:off x="3605624" y="4437119"/>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Place</a:t>
            </a:r>
            <a:endParaRPr sz="2400" b="1" baseline="30000">
              <a:solidFill>
                <a:schemeClr val="lt1"/>
              </a:solidFill>
              <a:latin typeface="Calibri"/>
              <a:ea typeface="Calibri"/>
              <a:cs typeface="Calibri"/>
              <a:sym typeface="Calibri"/>
            </a:endParaRPr>
          </a:p>
        </p:txBody>
      </p:sp>
      <p:sp>
        <p:nvSpPr>
          <p:cNvPr id="339" name="Google Shape;339;p12"/>
          <p:cNvSpPr txBox="1"/>
          <p:nvPr/>
        </p:nvSpPr>
        <p:spPr>
          <a:xfrm>
            <a:off x="3642867" y="3505309"/>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Price</a:t>
            </a:r>
            <a:endParaRPr sz="2400" b="1" baseline="30000">
              <a:solidFill>
                <a:schemeClr val="lt1"/>
              </a:solidFill>
              <a:latin typeface="Calibri"/>
              <a:ea typeface="Calibri"/>
              <a:cs typeface="Calibri"/>
              <a:sym typeface="Calibri"/>
            </a:endParaRPr>
          </a:p>
        </p:txBody>
      </p:sp>
      <p:sp>
        <p:nvSpPr>
          <p:cNvPr id="340" name="Google Shape;340;p12"/>
          <p:cNvSpPr txBox="1"/>
          <p:nvPr/>
        </p:nvSpPr>
        <p:spPr>
          <a:xfrm>
            <a:off x="3197939" y="2586136"/>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Product</a:t>
            </a:r>
            <a:endParaRPr sz="2400" b="1" baseline="30000">
              <a:solidFill>
                <a:schemeClr val="lt1"/>
              </a:solidFill>
              <a:latin typeface="Calibri"/>
              <a:ea typeface="Calibri"/>
              <a:cs typeface="Calibri"/>
              <a:sym typeface="Calibri"/>
            </a:endParaRPr>
          </a:p>
        </p:txBody>
      </p:sp>
      <p:sp>
        <p:nvSpPr>
          <p:cNvPr id="341" name="Google Shape;341;p12"/>
          <p:cNvSpPr txBox="1"/>
          <p:nvPr/>
        </p:nvSpPr>
        <p:spPr>
          <a:xfrm>
            <a:off x="3193218" y="5318704"/>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People</a:t>
            </a:r>
            <a:endParaRPr sz="2400" b="1" baseline="30000">
              <a:solidFill>
                <a:schemeClr val="lt1"/>
              </a:solidFill>
              <a:latin typeface="Calibri"/>
              <a:ea typeface="Calibri"/>
              <a:cs typeface="Calibri"/>
              <a:sym typeface="Calibri"/>
            </a:endParaRPr>
          </a:p>
        </p:txBody>
      </p:sp>
      <p:sp>
        <p:nvSpPr>
          <p:cNvPr id="342" name="Google Shape;342;p12"/>
          <p:cNvSpPr/>
          <p:nvPr/>
        </p:nvSpPr>
        <p:spPr>
          <a:xfrm>
            <a:off x="5639657" y="3350943"/>
            <a:ext cx="1292341"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8 Ps </a:t>
            </a:r>
            <a:endParaRPr/>
          </a:p>
          <a:p>
            <a:pPr marL="0" marR="0" lvl="0" indent="0" algn="ctr" rtl="0">
              <a:spcBef>
                <a:spcPts val="0"/>
              </a:spcBef>
              <a:spcAft>
                <a:spcPts val="0"/>
              </a:spcAft>
              <a:buNone/>
            </a:pPr>
            <a:r>
              <a:rPr lang="en-US" sz="3200" b="1">
                <a:solidFill>
                  <a:schemeClr val="dk1"/>
                </a:solidFill>
                <a:latin typeface="Calibri"/>
                <a:ea typeface="Calibri"/>
                <a:cs typeface="Calibri"/>
                <a:sym typeface="Calibri"/>
              </a:rPr>
              <a:t>Model</a:t>
            </a:r>
            <a:endParaRPr/>
          </a:p>
        </p:txBody>
      </p:sp>
      <p:sp>
        <p:nvSpPr>
          <p:cNvPr id="343" name="Google Shape;343;p12"/>
          <p:cNvSpPr txBox="1"/>
          <p:nvPr/>
        </p:nvSpPr>
        <p:spPr>
          <a:xfrm>
            <a:off x="699248" y="2308157"/>
            <a:ext cx="2434206" cy="528498"/>
          </a:xfrm>
          <a:prstGeom prst="rect">
            <a:avLst/>
          </a:prstGeom>
          <a:noFill/>
          <a:ln>
            <a:noFill/>
          </a:ln>
        </p:spPr>
        <p:txBody>
          <a:bodyPr spcFirstLastPara="1" wrap="square" lIns="91425" tIns="45700" rIns="91425" bIns="45700" anchor="t" anchorCtr="0">
            <a:noAutofit/>
          </a:bodyPr>
          <a:lstStyle/>
          <a:p>
            <a:pPr lvl="0" algn="r">
              <a:lnSpc>
                <a:spcPct val="110000"/>
              </a:lnSpc>
              <a:buClr>
                <a:schemeClr val="dk1"/>
              </a:buClr>
              <a:buSzPts val="1400"/>
            </a:pPr>
            <a:r>
              <a:rPr lang="el-GR" dirty="0">
                <a:solidFill>
                  <a:schemeClr val="dk1"/>
                </a:solidFill>
                <a:latin typeface="Calibri"/>
                <a:ea typeface="Calibri"/>
                <a:cs typeface="Calibri"/>
                <a:sym typeface="Calibri"/>
              </a:rPr>
              <a:t>Τι προσφέρετε;
</a:t>
            </a:r>
            <a:endParaRPr sz="1400" dirty="0">
              <a:solidFill>
                <a:schemeClr val="dk1"/>
              </a:solidFill>
              <a:latin typeface="Calibri"/>
              <a:ea typeface="Calibri"/>
              <a:cs typeface="Calibri"/>
              <a:sym typeface="Calibri"/>
            </a:endParaRPr>
          </a:p>
        </p:txBody>
      </p:sp>
      <p:sp>
        <p:nvSpPr>
          <p:cNvPr id="344" name="Google Shape;344;p12"/>
          <p:cNvSpPr txBox="1"/>
          <p:nvPr/>
        </p:nvSpPr>
        <p:spPr>
          <a:xfrm>
            <a:off x="1079691" y="3456445"/>
            <a:ext cx="2434206" cy="528498"/>
          </a:xfrm>
          <a:prstGeom prst="rect">
            <a:avLst/>
          </a:prstGeom>
          <a:noFill/>
          <a:ln>
            <a:noFill/>
          </a:ln>
        </p:spPr>
        <p:txBody>
          <a:bodyPr spcFirstLastPara="1" wrap="square" lIns="91425" tIns="45700" rIns="91425" bIns="45700" anchor="t" anchorCtr="0">
            <a:noAutofit/>
          </a:bodyPr>
          <a:lstStyle/>
          <a:p>
            <a:pPr lvl="0" algn="r">
              <a:lnSpc>
                <a:spcPct val="110000"/>
              </a:lnSpc>
              <a:buClr>
                <a:schemeClr val="dk1"/>
              </a:buClr>
              <a:buSzPts val="1400"/>
            </a:pPr>
            <a:r>
              <a:rPr lang="el-GR">
                <a:solidFill>
                  <a:schemeClr val="dk1"/>
                </a:solidFill>
                <a:latin typeface="Calibri"/>
                <a:ea typeface="Calibri"/>
                <a:cs typeface="Calibri"/>
                <a:sym typeface="Calibri"/>
              </a:rPr>
              <a:t>Ποια είναι η τιμή του προϊόντος σας;
</a:t>
            </a:r>
            <a:endParaRPr sz="1400" dirty="0">
              <a:solidFill>
                <a:schemeClr val="dk1"/>
              </a:solidFill>
              <a:latin typeface="Calibri"/>
              <a:ea typeface="Calibri"/>
              <a:cs typeface="Calibri"/>
              <a:sym typeface="Calibri"/>
            </a:endParaRPr>
          </a:p>
        </p:txBody>
      </p:sp>
      <p:sp>
        <p:nvSpPr>
          <p:cNvPr id="345" name="Google Shape;345;p12"/>
          <p:cNvSpPr txBox="1"/>
          <p:nvPr/>
        </p:nvSpPr>
        <p:spPr>
          <a:xfrm>
            <a:off x="1070371" y="4340484"/>
            <a:ext cx="2434206" cy="528498"/>
          </a:xfrm>
          <a:prstGeom prst="rect">
            <a:avLst/>
          </a:prstGeom>
          <a:noFill/>
          <a:ln>
            <a:noFill/>
          </a:ln>
        </p:spPr>
        <p:txBody>
          <a:bodyPr spcFirstLastPara="1" wrap="square" lIns="91425" tIns="45700" rIns="91425" bIns="45700" anchor="t" anchorCtr="0">
            <a:noAutofit/>
          </a:bodyPr>
          <a:lstStyle/>
          <a:p>
            <a:pPr lvl="0" algn="r">
              <a:lnSpc>
                <a:spcPct val="110000"/>
              </a:lnSpc>
              <a:buClr>
                <a:schemeClr val="dk1"/>
              </a:buClr>
              <a:buSzPts val="1400"/>
            </a:pPr>
            <a:r>
              <a:rPr lang="el-GR">
                <a:solidFill>
                  <a:schemeClr val="dk1"/>
                </a:solidFill>
                <a:latin typeface="Calibri"/>
                <a:ea typeface="Calibri"/>
                <a:cs typeface="Calibri"/>
                <a:sym typeface="Calibri"/>
              </a:rPr>
              <a:t>Πού πουλάτε;
</a:t>
            </a:r>
            <a:endParaRPr sz="1400" dirty="0">
              <a:solidFill>
                <a:schemeClr val="dk1"/>
              </a:solidFill>
              <a:latin typeface="Calibri"/>
              <a:ea typeface="Calibri"/>
              <a:cs typeface="Calibri"/>
              <a:sym typeface="Calibri"/>
            </a:endParaRPr>
          </a:p>
        </p:txBody>
      </p:sp>
      <p:sp>
        <p:nvSpPr>
          <p:cNvPr id="346" name="Google Shape;346;p12"/>
          <p:cNvSpPr txBox="1"/>
          <p:nvPr/>
        </p:nvSpPr>
        <p:spPr>
          <a:xfrm>
            <a:off x="759012" y="5123288"/>
            <a:ext cx="2434206" cy="528498"/>
          </a:xfrm>
          <a:prstGeom prst="rect">
            <a:avLst/>
          </a:prstGeom>
          <a:noFill/>
          <a:ln>
            <a:noFill/>
          </a:ln>
        </p:spPr>
        <p:txBody>
          <a:bodyPr spcFirstLastPara="1" wrap="square" lIns="91425" tIns="45700" rIns="91425" bIns="45700" anchor="t" anchorCtr="0">
            <a:noAutofit/>
          </a:bodyPr>
          <a:lstStyle/>
          <a:p>
            <a:pPr lvl="0" algn="r">
              <a:lnSpc>
                <a:spcPct val="110000"/>
              </a:lnSpc>
              <a:buClr>
                <a:schemeClr val="dk1"/>
              </a:buClr>
              <a:buSzPts val="1400"/>
            </a:pPr>
            <a:r>
              <a:rPr lang="el-GR">
                <a:solidFill>
                  <a:schemeClr val="dk1"/>
                </a:solidFill>
                <a:latin typeface="Calibri"/>
                <a:ea typeface="Calibri"/>
                <a:cs typeface="Calibri"/>
                <a:sym typeface="Calibri"/>
              </a:rPr>
              <a:t>Ποιος σας υποστηρίζει στην επιχείρησή σας;
</a:t>
            </a:r>
            <a:endParaRPr sz="1400" dirty="0">
              <a:solidFill>
                <a:schemeClr val="dk1"/>
              </a:solidFill>
              <a:latin typeface="Calibri"/>
              <a:ea typeface="Calibri"/>
              <a:cs typeface="Calibri"/>
              <a:sym typeface="Calibri"/>
            </a:endParaRPr>
          </a:p>
        </p:txBody>
      </p:sp>
      <p:sp>
        <p:nvSpPr>
          <p:cNvPr id="347" name="Google Shape;347;p12"/>
          <p:cNvSpPr txBox="1"/>
          <p:nvPr/>
        </p:nvSpPr>
        <p:spPr>
          <a:xfrm>
            <a:off x="8675417" y="2214470"/>
            <a:ext cx="2434206" cy="528498"/>
          </a:xfrm>
          <a:prstGeom prst="rect">
            <a:avLst/>
          </a:prstGeom>
          <a:noFill/>
          <a:ln>
            <a:noFill/>
          </a:ln>
        </p:spPr>
        <p:txBody>
          <a:bodyPr spcFirstLastPara="1" wrap="square" lIns="91425" tIns="45700" rIns="91425" bIns="45700" anchor="t" anchorCtr="0">
            <a:noAutofit/>
          </a:bodyPr>
          <a:lstStyle/>
          <a:p>
            <a:pPr lvl="0">
              <a:lnSpc>
                <a:spcPct val="110000"/>
              </a:lnSpc>
              <a:buClr>
                <a:schemeClr val="dk1"/>
              </a:buClr>
              <a:buSzPts val="1400"/>
            </a:pPr>
            <a:r>
              <a:rPr lang="el-GR">
                <a:solidFill>
                  <a:schemeClr val="dk1"/>
                </a:solidFill>
                <a:latin typeface="Calibri"/>
                <a:ea typeface="Calibri"/>
                <a:cs typeface="Calibri"/>
                <a:sym typeface="Calibri"/>
              </a:rPr>
              <a:t>Πώς θα προωθήσετε το προϊόν σας;
</a:t>
            </a:r>
            <a:endParaRPr sz="1400">
              <a:solidFill>
                <a:schemeClr val="dk1"/>
              </a:solidFill>
              <a:latin typeface="Calibri"/>
              <a:ea typeface="Calibri"/>
              <a:cs typeface="Calibri"/>
              <a:sym typeface="Calibri"/>
            </a:endParaRPr>
          </a:p>
        </p:txBody>
      </p:sp>
      <p:sp>
        <p:nvSpPr>
          <p:cNvPr id="348" name="Google Shape;348;p12"/>
          <p:cNvSpPr txBox="1"/>
          <p:nvPr/>
        </p:nvSpPr>
        <p:spPr>
          <a:xfrm>
            <a:off x="8920882" y="3261404"/>
            <a:ext cx="2434206" cy="528498"/>
          </a:xfrm>
          <a:prstGeom prst="rect">
            <a:avLst/>
          </a:prstGeom>
          <a:noFill/>
          <a:ln>
            <a:noFill/>
          </a:ln>
        </p:spPr>
        <p:txBody>
          <a:bodyPr spcFirstLastPara="1" wrap="square" lIns="91425" tIns="45700" rIns="91425" bIns="45700" anchor="t" anchorCtr="0">
            <a:noAutofit/>
          </a:bodyPr>
          <a:lstStyle/>
          <a:p>
            <a:pPr lvl="0">
              <a:lnSpc>
                <a:spcPct val="110000"/>
              </a:lnSpc>
              <a:buClr>
                <a:schemeClr val="dk1"/>
              </a:buClr>
              <a:buSzPts val="1400"/>
            </a:pPr>
            <a:r>
              <a:rPr lang="el-GR">
                <a:solidFill>
                  <a:schemeClr val="dk1"/>
                </a:solidFill>
                <a:latin typeface="Calibri"/>
                <a:ea typeface="Calibri"/>
                <a:cs typeface="Calibri"/>
                <a:sym typeface="Calibri"/>
              </a:rPr>
              <a:t>Πώς είναι οργανωμένη η εταιρεία σας;
</a:t>
            </a:r>
            <a:endParaRPr sz="1400" dirty="0">
              <a:solidFill>
                <a:schemeClr val="dk1"/>
              </a:solidFill>
              <a:latin typeface="Calibri"/>
              <a:ea typeface="Calibri"/>
              <a:cs typeface="Calibri"/>
              <a:sym typeface="Calibri"/>
            </a:endParaRPr>
          </a:p>
        </p:txBody>
      </p:sp>
      <p:sp>
        <p:nvSpPr>
          <p:cNvPr id="349" name="Google Shape;349;p12"/>
          <p:cNvSpPr txBox="1"/>
          <p:nvPr/>
        </p:nvSpPr>
        <p:spPr>
          <a:xfrm>
            <a:off x="8988478" y="4252364"/>
            <a:ext cx="2434206" cy="528498"/>
          </a:xfrm>
          <a:prstGeom prst="rect">
            <a:avLst/>
          </a:prstGeom>
          <a:noFill/>
          <a:ln>
            <a:noFill/>
          </a:ln>
        </p:spPr>
        <p:txBody>
          <a:bodyPr spcFirstLastPara="1" wrap="square" lIns="91425" tIns="45700" rIns="91425" bIns="45700" anchor="t" anchorCtr="0">
            <a:noAutofit/>
          </a:bodyPr>
          <a:lstStyle/>
          <a:p>
            <a:pPr lvl="0">
              <a:lnSpc>
                <a:spcPct val="110000"/>
              </a:lnSpc>
              <a:buClr>
                <a:schemeClr val="dk1"/>
              </a:buClr>
              <a:buSzPts val="1400"/>
            </a:pPr>
            <a:r>
              <a:rPr lang="el-GR">
                <a:solidFill>
                  <a:schemeClr val="dk1"/>
                </a:solidFill>
                <a:latin typeface="Calibri"/>
                <a:ea typeface="Calibri"/>
                <a:cs typeface="Calibri"/>
                <a:sym typeface="Calibri"/>
              </a:rPr>
              <a:t>Υπολογίζετε την αξία σε ολόκληρη την αλυσίδα παραγωγής;
</a:t>
            </a:r>
            <a:endParaRPr sz="1400" dirty="0">
              <a:solidFill>
                <a:schemeClr val="dk1"/>
              </a:solidFill>
              <a:latin typeface="Calibri"/>
              <a:ea typeface="Calibri"/>
              <a:cs typeface="Calibri"/>
              <a:sym typeface="Calibri"/>
            </a:endParaRPr>
          </a:p>
        </p:txBody>
      </p:sp>
      <p:sp>
        <p:nvSpPr>
          <p:cNvPr id="350" name="Google Shape;350;p12"/>
          <p:cNvSpPr txBox="1"/>
          <p:nvPr/>
        </p:nvSpPr>
        <p:spPr>
          <a:xfrm>
            <a:off x="8856495" y="5256508"/>
            <a:ext cx="2971072" cy="528498"/>
          </a:xfrm>
          <a:prstGeom prst="rect">
            <a:avLst/>
          </a:prstGeom>
          <a:noFill/>
          <a:ln>
            <a:noFill/>
          </a:ln>
        </p:spPr>
        <p:txBody>
          <a:bodyPr spcFirstLastPara="1" wrap="square" lIns="91425" tIns="45700" rIns="91425" bIns="45700" anchor="t" anchorCtr="0">
            <a:noAutofit/>
          </a:bodyPr>
          <a:lstStyle/>
          <a:p>
            <a:pPr lvl="0">
              <a:lnSpc>
                <a:spcPct val="110000"/>
              </a:lnSpc>
              <a:buClr>
                <a:schemeClr val="dk1"/>
              </a:buClr>
              <a:buSzPts val="1400"/>
            </a:pPr>
            <a:r>
              <a:rPr lang="el-GR">
                <a:solidFill>
                  <a:schemeClr val="dk1"/>
                </a:solidFill>
                <a:latin typeface="Calibri"/>
                <a:ea typeface="Calibri"/>
                <a:cs typeface="Calibri"/>
                <a:sym typeface="Calibri"/>
              </a:rPr>
              <a:t>Ποια είναι τα περιβαλλοντικά στοιχεία που περιβάλλουν τους καταναλωτές κατά την παράδοση του προϊόντος;
</a:t>
            </a:r>
            <a:endParaRPr sz="1400" dirty="0">
              <a:solidFill>
                <a:schemeClr val="dk1"/>
              </a:solidFill>
              <a:latin typeface="Calibri"/>
              <a:ea typeface="Calibri"/>
              <a:cs typeface="Calibri"/>
              <a:sym typeface="Calibri"/>
            </a:endParaRPr>
          </a:p>
        </p:txBody>
      </p:sp>
      <p:sp>
        <p:nvSpPr>
          <p:cNvPr id="351" name="Google Shape;351;p12"/>
          <p:cNvSpPr txBox="1"/>
          <p:nvPr/>
        </p:nvSpPr>
        <p:spPr>
          <a:xfrm>
            <a:off x="905994" y="1470205"/>
            <a:ext cx="7073440" cy="1015622"/>
          </a:xfrm>
          <a:prstGeom prst="rect">
            <a:avLst/>
          </a:prstGeom>
          <a:noFill/>
          <a:ln>
            <a:noFill/>
          </a:ln>
        </p:spPr>
        <p:txBody>
          <a:bodyPr spcFirstLastPara="1" wrap="square" lIns="91425" tIns="45700" rIns="91425" bIns="45700" anchor="t" anchorCtr="0">
            <a:spAutoFit/>
          </a:bodyPr>
          <a:lstStyle/>
          <a:p>
            <a:pPr lvl="0"/>
            <a:r>
              <a:rPr lang="el-GR" sz="2000" dirty="0">
                <a:solidFill>
                  <a:schemeClr val="dk1"/>
                </a:solidFill>
                <a:latin typeface="Calibri"/>
                <a:ea typeface="Calibri"/>
                <a:cs typeface="Calibri"/>
                <a:sym typeface="Calibri"/>
              </a:rPr>
              <a:t>Το μοντέλο 8 </a:t>
            </a:r>
            <a:r>
              <a:rPr lang="el-GR" sz="2000" dirty="0" err="1">
                <a:solidFill>
                  <a:schemeClr val="dk1"/>
                </a:solidFill>
                <a:latin typeface="Calibri"/>
                <a:ea typeface="Calibri"/>
                <a:cs typeface="Calibri"/>
                <a:sym typeface="Calibri"/>
              </a:rPr>
              <a:t>Ps</a:t>
            </a:r>
            <a:r>
              <a:rPr lang="el-GR" sz="2000" dirty="0">
                <a:solidFill>
                  <a:schemeClr val="dk1"/>
                </a:solidFill>
                <a:latin typeface="Calibri"/>
                <a:ea typeface="Calibri"/>
                <a:cs typeface="Calibri"/>
                <a:sym typeface="Calibri"/>
              </a:rPr>
              <a:t> μπορεί να βοηθήσει τις εταιρείες να προετοιμάσουν το σχέδιο μάρκετινγκ
</a:t>
            </a:r>
            <a:endParaRPr sz="20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3"/>
          <p:cNvSpPr txBox="1"/>
          <p:nvPr/>
        </p:nvSpPr>
        <p:spPr>
          <a:xfrm>
            <a:off x="1751962" y="716512"/>
            <a:ext cx="9550022" cy="704039"/>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1.9.: Το μείγμα μάρκετινγκ στο επιχειρηματικό σχέδιο
</a:t>
            </a:r>
            <a:endParaRPr sz="2200" dirty="0">
              <a:solidFill>
                <a:schemeClr val="dk1"/>
              </a:solidFill>
              <a:latin typeface="Calibri"/>
              <a:ea typeface="Calibri"/>
              <a:cs typeface="Calibri"/>
              <a:sym typeface="Calibri"/>
            </a:endParaRPr>
          </a:p>
        </p:txBody>
      </p:sp>
      <p:sp>
        <p:nvSpPr>
          <p:cNvPr id="357" name="Google Shape;357;p13"/>
          <p:cNvSpPr txBox="1"/>
          <p:nvPr/>
        </p:nvSpPr>
        <p:spPr>
          <a:xfrm>
            <a:off x="1751962" y="46743"/>
            <a:ext cx="11248001" cy="1213153"/>
          </a:xfrm>
          <a:prstGeom prst="rect">
            <a:avLst/>
          </a:prstGeom>
          <a:noFill/>
          <a:ln>
            <a:noFill/>
          </a:ln>
        </p:spPr>
        <p:txBody>
          <a:bodyPr spcFirstLastPara="1" wrap="square" lIns="0" tIns="12700" rIns="0" bIns="0" anchor="t" anchorCtr="0">
            <a:spAutoFit/>
          </a:bodyPr>
          <a:lstStyle/>
          <a:p>
            <a:pPr marL="12700" lvl="0"/>
            <a:r>
              <a:rPr lang="el-GR" sz="2600" b="1" dirty="0">
                <a:solidFill>
                  <a:schemeClr val="dk1"/>
                </a:solidFill>
                <a:latin typeface="Calibri"/>
                <a:ea typeface="Calibri"/>
                <a:cs typeface="Calibri"/>
                <a:sym typeface="Calibri"/>
              </a:rPr>
              <a:t>ΕΝΟΤΗΤΑ 1: Πρόταση αξίας για την επαγγελματική ζωή: καινοτόμες προσεγγίσεις στο μάρκετινγκ
</a:t>
            </a:r>
            <a:endParaRPr sz="2600" b="1" i="0" dirty="0">
              <a:solidFill>
                <a:schemeClr val="dk1"/>
              </a:solidFill>
              <a:latin typeface="Calibri"/>
              <a:ea typeface="Calibri"/>
              <a:cs typeface="Calibri"/>
              <a:sym typeface="Calibri"/>
            </a:endParaRPr>
          </a:p>
        </p:txBody>
      </p:sp>
      <p:grpSp>
        <p:nvGrpSpPr>
          <p:cNvPr id="358" name="Google Shape;358;p13"/>
          <p:cNvGrpSpPr/>
          <p:nvPr/>
        </p:nvGrpSpPr>
        <p:grpSpPr>
          <a:xfrm>
            <a:off x="4137937" y="1774242"/>
            <a:ext cx="3177264" cy="3757407"/>
            <a:chOff x="4221356" y="1626130"/>
            <a:chExt cx="3815479" cy="4512156"/>
          </a:xfrm>
        </p:grpSpPr>
        <p:sp>
          <p:nvSpPr>
            <p:cNvPr id="359" name="Google Shape;359;p13"/>
            <p:cNvSpPr/>
            <p:nvPr/>
          </p:nvSpPr>
          <p:spPr>
            <a:xfrm>
              <a:off x="6605324" y="2793384"/>
              <a:ext cx="1431511" cy="374482"/>
            </a:xfrm>
            <a:custGeom>
              <a:avLst/>
              <a:gdLst/>
              <a:ahLst/>
              <a:cxnLst/>
              <a:rect l="l" t="t" r="r" b="b"/>
              <a:pathLst>
                <a:path w="1013" h="265" extrusionOk="0">
                  <a:moveTo>
                    <a:pt x="1013" y="265"/>
                  </a:moveTo>
                  <a:lnTo>
                    <a:pt x="0" y="0"/>
                  </a:lnTo>
                  <a:lnTo>
                    <a:pt x="675" y="241"/>
                  </a:lnTo>
                  <a:lnTo>
                    <a:pt x="1013" y="265"/>
                  </a:lnTo>
                  <a:close/>
                </a:path>
              </a:pathLst>
            </a:custGeom>
            <a:solidFill>
              <a:srgbClr val="C55A1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0" name="Google Shape;360;p13"/>
            <p:cNvSpPr/>
            <p:nvPr/>
          </p:nvSpPr>
          <p:spPr>
            <a:xfrm>
              <a:off x="7559193" y="3133950"/>
              <a:ext cx="477641" cy="1131925"/>
            </a:xfrm>
            <a:custGeom>
              <a:avLst/>
              <a:gdLst/>
              <a:ahLst/>
              <a:cxnLst/>
              <a:rect l="l" t="t" r="r" b="b"/>
              <a:pathLst>
                <a:path w="338" h="801" extrusionOk="0">
                  <a:moveTo>
                    <a:pt x="0" y="801"/>
                  </a:moveTo>
                  <a:lnTo>
                    <a:pt x="338" y="24"/>
                  </a:lnTo>
                  <a:lnTo>
                    <a:pt x="0" y="0"/>
                  </a:lnTo>
                  <a:lnTo>
                    <a:pt x="0" y="801"/>
                  </a:lnTo>
                  <a:close/>
                </a:path>
              </a:pathLst>
            </a:custGeom>
            <a:solidFill>
              <a:schemeClr val="accen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1" name="Google Shape;361;p13"/>
            <p:cNvSpPr/>
            <p:nvPr/>
          </p:nvSpPr>
          <p:spPr>
            <a:xfrm>
              <a:off x="6605324" y="2793384"/>
              <a:ext cx="953870" cy="1472492"/>
            </a:xfrm>
            <a:custGeom>
              <a:avLst/>
              <a:gdLst/>
              <a:ahLst/>
              <a:cxnLst/>
              <a:rect l="l" t="t" r="r" b="b"/>
              <a:pathLst>
                <a:path w="675" h="1042" extrusionOk="0">
                  <a:moveTo>
                    <a:pt x="675" y="1042"/>
                  </a:moveTo>
                  <a:lnTo>
                    <a:pt x="675" y="241"/>
                  </a:lnTo>
                  <a:lnTo>
                    <a:pt x="0" y="0"/>
                  </a:lnTo>
                  <a:lnTo>
                    <a:pt x="0" y="800"/>
                  </a:lnTo>
                  <a:lnTo>
                    <a:pt x="675" y="1042"/>
                  </a:lnTo>
                  <a:close/>
                </a:path>
              </a:pathLst>
            </a:custGeom>
            <a:solidFill>
              <a:srgbClr val="D1D1D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2" name="Google Shape;362;p13"/>
            <p:cNvSpPr/>
            <p:nvPr/>
          </p:nvSpPr>
          <p:spPr>
            <a:xfrm>
              <a:off x="4221356" y="2793384"/>
              <a:ext cx="1430098" cy="374482"/>
            </a:xfrm>
            <a:custGeom>
              <a:avLst/>
              <a:gdLst/>
              <a:ahLst/>
              <a:cxnLst/>
              <a:rect l="l" t="t" r="r" b="b"/>
              <a:pathLst>
                <a:path w="1012" h="265" extrusionOk="0">
                  <a:moveTo>
                    <a:pt x="0" y="265"/>
                  </a:moveTo>
                  <a:lnTo>
                    <a:pt x="1012" y="0"/>
                  </a:lnTo>
                  <a:lnTo>
                    <a:pt x="337" y="241"/>
                  </a:lnTo>
                  <a:lnTo>
                    <a:pt x="0" y="265"/>
                  </a:lnTo>
                  <a:close/>
                </a:path>
              </a:pathLst>
            </a:custGeom>
            <a:solidFill>
              <a:srgbClr val="A5A5A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3" name="Google Shape;363;p13"/>
            <p:cNvSpPr/>
            <p:nvPr/>
          </p:nvSpPr>
          <p:spPr>
            <a:xfrm>
              <a:off x="4221356" y="3133950"/>
              <a:ext cx="476229" cy="1131925"/>
            </a:xfrm>
            <a:custGeom>
              <a:avLst/>
              <a:gdLst/>
              <a:ahLst/>
              <a:cxnLst/>
              <a:rect l="l" t="t" r="r" b="b"/>
              <a:pathLst>
                <a:path w="337" h="801" extrusionOk="0">
                  <a:moveTo>
                    <a:pt x="337" y="801"/>
                  </a:moveTo>
                  <a:lnTo>
                    <a:pt x="0" y="24"/>
                  </a:lnTo>
                  <a:lnTo>
                    <a:pt x="337" y="0"/>
                  </a:lnTo>
                  <a:lnTo>
                    <a:pt x="337" y="801"/>
                  </a:lnTo>
                  <a:close/>
                </a:path>
              </a:pathLst>
            </a:custGeom>
            <a:solidFill>
              <a:srgbClr val="BFBFB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4" name="Google Shape;364;p13"/>
            <p:cNvSpPr/>
            <p:nvPr/>
          </p:nvSpPr>
          <p:spPr>
            <a:xfrm>
              <a:off x="4697585" y="2793384"/>
              <a:ext cx="953870" cy="1472492"/>
            </a:xfrm>
            <a:custGeom>
              <a:avLst/>
              <a:gdLst/>
              <a:ahLst/>
              <a:cxnLst/>
              <a:rect l="l" t="t" r="r" b="b"/>
              <a:pathLst>
                <a:path w="675" h="1042" extrusionOk="0">
                  <a:moveTo>
                    <a:pt x="0" y="1042"/>
                  </a:moveTo>
                  <a:lnTo>
                    <a:pt x="0" y="241"/>
                  </a:lnTo>
                  <a:lnTo>
                    <a:pt x="675" y="0"/>
                  </a:lnTo>
                  <a:lnTo>
                    <a:pt x="675" y="800"/>
                  </a:lnTo>
                  <a:lnTo>
                    <a:pt x="0" y="1042"/>
                  </a:lnTo>
                  <a:close/>
                </a:path>
              </a:pathLst>
            </a:custGeom>
            <a:solidFill>
              <a:srgbClr val="A6A6A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5" name="Google Shape;365;p13"/>
            <p:cNvSpPr/>
            <p:nvPr/>
          </p:nvSpPr>
          <p:spPr>
            <a:xfrm>
              <a:off x="5175226" y="4626226"/>
              <a:ext cx="1907739" cy="686786"/>
            </a:xfrm>
            <a:custGeom>
              <a:avLst/>
              <a:gdLst/>
              <a:ahLst/>
              <a:cxnLst/>
              <a:rect l="l" t="t" r="r" b="b"/>
              <a:pathLst>
                <a:path w="1350" h="486" extrusionOk="0">
                  <a:moveTo>
                    <a:pt x="675" y="486"/>
                  </a:moveTo>
                  <a:lnTo>
                    <a:pt x="0" y="242"/>
                  </a:lnTo>
                  <a:lnTo>
                    <a:pt x="675" y="0"/>
                  </a:lnTo>
                  <a:lnTo>
                    <a:pt x="1350" y="242"/>
                  </a:lnTo>
                  <a:lnTo>
                    <a:pt x="675" y="486"/>
                  </a:lnTo>
                  <a:close/>
                </a:path>
              </a:pathLst>
            </a:custGeom>
            <a:solidFill>
              <a:srgbClr val="A5A5A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6" name="Google Shape;366;p13"/>
            <p:cNvSpPr/>
            <p:nvPr/>
          </p:nvSpPr>
          <p:spPr>
            <a:xfrm>
              <a:off x="6129095" y="4968206"/>
              <a:ext cx="953870" cy="1170080"/>
            </a:xfrm>
            <a:custGeom>
              <a:avLst/>
              <a:gdLst/>
              <a:ahLst/>
              <a:cxnLst/>
              <a:rect l="l" t="t" r="r" b="b"/>
              <a:pathLst>
                <a:path w="675" h="828" extrusionOk="0">
                  <a:moveTo>
                    <a:pt x="0" y="828"/>
                  </a:moveTo>
                  <a:lnTo>
                    <a:pt x="0" y="244"/>
                  </a:lnTo>
                  <a:lnTo>
                    <a:pt x="675" y="0"/>
                  </a:lnTo>
                  <a:lnTo>
                    <a:pt x="0" y="828"/>
                  </a:lnTo>
                  <a:close/>
                </a:path>
              </a:pathLst>
            </a:custGeom>
            <a:solidFill>
              <a:srgbClr val="BF9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7" name="Google Shape;367;p13"/>
            <p:cNvSpPr/>
            <p:nvPr/>
          </p:nvSpPr>
          <p:spPr>
            <a:xfrm>
              <a:off x="5175226" y="4968206"/>
              <a:ext cx="953870" cy="1170080"/>
            </a:xfrm>
            <a:custGeom>
              <a:avLst/>
              <a:gdLst/>
              <a:ahLst/>
              <a:cxnLst/>
              <a:rect l="l" t="t" r="r" b="b"/>
              <a:pathLst>
                <a:path w="675" h="828" extrusionOk="0">
                  <a:moveTo>
                    <a:pt x="675" y="828"/>
                  </a:moveTo>
                  <a:lnTo>
                    <a:pt x="675" y="244"/>
                  </a:lnTo>
                  <a:lnTo>
                    <a:pt x="0" y="0"/>
                  </a:lnTo>
                  <a:lnTo>
                    <a:pt x="675" y="828"/>
                  </a:lnTo>
                  <a:close/>
                </a:path>
              </a:pathLst>
            </a:custGeom>
            <a:solidFill>
              <a:schemeClr val="accent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8" name="Google Shape;368;p13"/>
            <p:cNvSpPr/>
            <p:nvPr/>
          </p:nvSpPr>
          <p:spPr>
            <a:xfrm>
              <a:off x="6129095" y="3307767"/>
              <a:ext cx="953870" cy="1472492"/>
            </a:xfrm>
            <a:custGeom>
              <a:avLst/>
              <a:gdLst/>
              <a:ahLst/>
              <a:cxnLst/>
              <a:rect l="l" t="t" r="r" b="b"/>
              <a:pathLst>
                <a:path w="675" h="1042" extrusionOk="0">
                  <a:moveTo>
                    <a:pt x="0" y="242"/>
                  </a:moveTo>
                  <a:lnTo>
                    <a:pt x="0" y="1042"/>
                  </a:lnTo>
                  <a:lnTo>
                    <a:pt x="675" y="801"/>
                  </a:lnTo>
                  <a:lnTo>
                    <a:pt x="675" y="0"/>
                  </a:lnTo>
                  <a:lnTo>
                    <a:pt x="0" y="242"/>
                  </a:lnTo>
                  <a:close/>
                </a:path>
              </a:pathLst>
            </a:custGeom>
            <a:solidFill>
              <a:srgbClr val="BFBFB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9" name="Google Shape;369;p13"/>
            <p:cNvSpPr/>
            <p:nvPr/>
          </p:nvSpPr>
          <p:spPr>
            <a:xfrm>
              <a:off x="5175226" y="2967200"/>
              <a:ext cx="1907739" cy="682546"/>
            </a:xfrm>
            <a:custGeom>
              <a:avLst/>
              <a:gdLst/>
              <a:ahLst/>
              <a:cxnLst/>
              <a:rect l="l" t="t" r="r" b="b"/>
              <a:pathLst>
                <a:path w="1350" h="483" extrusionOk="0">
                  <a:moveTo>
                    <a:pt x="675" y="0"/>
                  </a:moveTo>
                  <a:lnTo>
                    <a:pt x="0" y="241"/>
                  </a:lnTo>
                  <a:lnTo>
                    <a:pt x="675" y="483"/>
                  </a:lnTo>
                  <a:lnTo>
                    <a:pt x="1350" y="241"/>
                  </a:lnTo>
                  <a:lnTo>
                    <a:pt x="675" y="0"/>
                  </a:ln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0" name="Google Shape;370;p13"/>
            <p:cNvSpPr/>
            <p:nvPr/>
          </p:nvSpPr>
          <p:spPr>
            <a:xfrm>
              <a:off x="5175226" y="3307767"/>
              <a:ext cx="953870" cy="1472492"/>
            </a:xfrm>
            <a:custGeom>
              <a:avLst/>
              <a:gdLst/>
              <a:ahLst/>
              <a:cxnLst/>
              <a:rect l="l" t="t" r="r" b="b"/>
              <a:pathLst>
                <a:path w="675" h="1042" extrusionOk="0">
                  <a:moveTo>
                    <a:pt x="0" y="0"/>
                  </a:moveTo>
                  <a:lnTo>
                    <a:pt x="0" y="801"/>
                  </a:lnTo>
                  <a:lnTo>
                    <a:pt x="675" y="1042"/>
                  </a:lnTo>
                  <a:lnTo>
                    <a:pt x="675" y="242"/>
                  </a:lnTo>
                  <a:lnTo>
                    <a:pt x="0" y="0"/>
                  </a:lnTo>
                  <a:close/>
                </a:path>
              </a:pathLst>
            </a:custGeom>
            <a:solidFill>
              <a:srgbClr val="7F7F7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1" name="Google Shape;371;p13"/>
            <p:cNvSpPr/>
            <p:nvPr/>
          </p:nvSpPr>
          <p:spPr>
            <a:xfrm>
              <a:off x="6129095" y="1626130"/>
              <a:ext cx="953870" cy="1514886"/>
            </a:xfrm>
            <a:custGeom>
              <a:avLst/>
              <a:gdLst/>
              <a:ahLst/>
              <a:cxnLst/>
              <a:rect l="l" t="t" r="r" b="b"/>
              <a:pathLst>
                <a:path w="675" h="1072" extrusionOk="0">
                  <a:moveTo>
                    <a:pt x="0" y="0"/>
                  </a:moveTo>
                  <a:lnTo>
                    <a:pt x="0" y="1072"/>
                  </a:lnTo>
                  <a:lnTo>
                    <a:pt x="675" y="828"/>
                  </a:lnTo>
                  <a:lnTo>
                    <a:pt x="0" y="0"/>
                  </a:lnTo>
                  <a:close/>
                </a:path>
              </a:pathLst>
            </a:custGeom>
            <a:solidFill>
              <a:srgbClr val="2F549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2" name="Google Shape;372;p13"/>
            <p:cNvSpPr/>
            <p:nvPr/>
          </p:nvSpPr>
          <p:spPr>
            <a:xfrm>
              <a:off x="5175226" y="1626130"/>
              <a:ext cx="953870" cy="1514886"/>
            </a:xfrm>
            <a:custGeom>
              <a:avLst/>
              <a:gdLst/>
              <a:ahLst/>
              <a:cxnLst/>
              <a:rect l="l" t="t" r="r" b="b"/>
              <a:pathLst>
                <a:path w="675" h="1072" extrusionOk="0">
                  <a:moveTo>
                    <a:pt x="675" y="0"/>
                  </a:moveTo>
                  <a:lnTo>
                    <a:pt x="675" y="1072"/>
                  </a:lnTo>
                  <a:lnTo>
                    <a:pt x="0" y="828"/>
                  </a:lnTo>
                  <a:lnTo>
                    <a:pt x="675" y="0"/>
                  </a:lnTo>
                  <a:close/>
                </a:path>
              </a:pathLst>
            </a:cu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3" name="Google Shape;373;p13"/>
            <p:cNvSpPr/>
            <p:nvPr/>
          </p:nvSpPr>
          <p:spPr>
            <a:xfrm>
              <a:off x="4256389" y="3827464"/>
              <a:ext cx="1432924" cy="1130512"/>
            </a:xfrm>
            <a:custGeom>
              <a:avLst/>
              <a:gdLst/>
              <a:ahLst/>
              <a:cxnLst/>
              <a:rect l="l" t="t" r="r" b="b"/>
              <a:pathLst>
                <a:path w="1014" h="800" extrusionOk="0">
                  <a:moveTo>
                    <a:pt x="0" y="535"/>
                  </a:moveTo>
                  <a:lnTo>
                    <a:pt x="1014" y="800"/>
                  </a:lnTo>
                  <a:lnTo>
                    <a:pt x="1014" y="0"/>
                  </a:lnTo>
                  <a:lnTo>
                    <a:pt x="0" y="535"/>
                  </a:ln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4" name="Google Shape;374;p13"/>
            <p:cNvSpPr/>
            <p:nvPr/>
          </p:nvSpPr>
          <p:spPr>
            <a:xfrm>
              <a:off x="4245380" y="3495714"/>
              <a:ext cx="1432924" cy="1098009"/>
            </a:xfrm>
            <a:custGeom>
              <a:avLst/>
              <a:gdLst/>
              <a:ahLst/>
              <a:cxnLst/>
              <a:rect l="l" t="t" r="r" b="b"/>
              <a:pathLst>
                <a:path w="1014" h="777" extrusionOk="0">
                  <a:moveTo>
                    <a:pt x="339" y="0"/>
                  </a:moveTo>
                  <a:lnTo>
                    <a:pt x="0" y="777"/>
                  </a:lnTo>
                  <a:lnTo>
                    <a:pt x="1014" y="242"/>
                  </a:lnTo>
                  <a:lnTo>
                    <a:pt x="339" y="0"/>
                  </a:lnTo>
                  <a:close/>
                </a:path>
              </a:pathLst>
            </a:custGeom>
            <a:solidFill>
              <a:srgbClr val="7B7B7B"/>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5" name="Google Shape;375;p13"/>
            <p:cNvSpPr/>
            <p:nvPr/>
          </p:nvSpPr>
          <p:spPr>
            <a:xfrm>
              <a:off x="6605324" y="3830629"/>
              <a:ext cx="1431511" cy="1130512"/>
            </a:xfrm>
            <a:custGeom>
              <a:avLst/>
              <a:gdLst/>
              <a:ahLst/>
              <a:cxnLst/>
              <a:rect l="l" t="t" r="r" b="b"/>
              <a:pathLst>
                <a:path w="1013" h="800" extrusionOk="0">
                  <a:moveTo>
                    <a:pt x="1013" y="535"/>
                  </a:moveTo>
                  <a:lnTo>
                    <a:pt x="0" y="800"/>
                  </a:lnTo>
                  <a:lnTo>
                    <a:pt x="0" y="0"/>
                  </a:lnTo>
                  <a:lnTo>
                    <a:pt x="1013" y="535"/>
                  </a:ln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6" name="Google Shape;376;p13"/>
            <p:cNvSpPr/>
            <p:nvPr/>
          </p:nvSpPr>
          <p:spPr>
            <a:xfrm>
              <a:off x="6605324" y="3488649"/>
              <a:ext cx="1431511" cy="1098009"/>
            </a:xfrm>
            <a:custGeom>
              <a:avLst/>
              <a:gdLst/>
              <a:ahLst/>
              <a:cxnLst/>
              <a:rect l="l" t="t" r="r" b="b"/>
              <a:pathLst>
                <a:path w="1013" h="777" extrusionOk="0">
                  <a:moveTo>
                    <a:pt x="675" y="0"/>
                  </a:moveTo>
                  <a:lnTo>
                    <a:pt x="1013" y="777"/>
                  </a:lnTo>
                  <a:lnTo>
                    <a:pt x="0" y="242"/>
                  </a:lnTo>
                  <a:lnTo>
                    <a:pt x="675" y="0"/>
                  </a:lnTo>
                  <a:close/>
                </a:path>
              </a:pathLst>
            </a:custGeom>
            <a:solidFill>
              <a:srgbClr val="2E75B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grpSp>
      <p:sp>
        <p:nvSpPr>
          <p:cNvPr id="377" name="Google Shape;377;p13"/>
          <p:cNvSpPr/>
          <p:nvPr/>
        </p:nvSpPr>
        <p:spPr>
          <a:xfrm>
            <a:off x="4727128" y="1270001"/>
            <a:ext cx="555387" cy="550931"/>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78" name="Google Shape;378;p13"/>
          <p:cNvSpPr/>
          <p:nvPr/>
        </p:nvSpPr>
        <p:spPr>
          <a:xfrm>
            <a:off x="4712692" y="1384081"/>
            <a:ext cx="537968"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01</a:t>
            </a:r>
            <a:endParaRPr sz="2000">
              <a:solidFill>
                <a:srgbClr val="FFFFFF"/>
              </a:solidFill>
              <a:latin typeface="Calibri"/>
              <a:ea typeface="Calibri"/>
              <a:cs typeface="Calibri"/>
              <a:sym typeface="Calibri"/>
            </a:endParaRPr>
          </a:p>
        </p:txBody>
      </p:sp>
      <p:sp>
        <p:nvSpPr>
          <p:cNvPr id="379" name="Google Shape;379;p13"/>
          <p:cNvSpPr/>
          <p:nvPr/>
        </p:nvSpPr>
        <p:spPr>
          <a:xfrm>
            <a:off x="7483559" y="2074088"/>
            <a:ext cx="555387" cy="550931"/>
          </a:xfrm>
          <a:prstGeom prst="roundRect">
            <a:avLst>
              <a:gd name="adj" fmla="val 16667"/>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0" name="Google Shape;380;p13"/>
          <p:cNvSpPr/>
          <p:nvPr/>
        </p:nvSpPr>
        <p:spPr>
          <a:xfrm>
            <a:off x="7533037" y="2176704"/>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03</a:t>
            </a:r>
            <a:endParaRPr sz="2000">
              <a:solidFill>
                <a:srgbClr val="FFFFFF"/>
              </a:solidFill>
              <a:latin typeface="Calibri"/>
              <a:ea typeface="Calibri"/>
              <a:cs typeface="Calibri"/>
              <a:sym typeface="Calibri"/>
            </a:endParaRPr>
          </a:p>
        </p:txBody>
      </p:sp>
      <p:sp>
        <p:nvSpPr>
          <p:cNvPr id="381" name="Google Shape;381;p13"/>
          <p:cNvSpPr/>
          <p:nvPr/>
        </p:nvSpPr>
        <p:spPr>
          <a:xfrm>
            <a:off x="7681002" y="2691539"/>
            <a:ext cx="555387" cy="550931"/>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2" name="Google Shape;382;p13"/>
          <p:cNvSpPr/>
          <p:nvPr/>
        </p:nvSpPr>
        <p:spPr>
          <a:xfrm>
            <a:off x="7705739" y="281745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04</a:t>
            </a:r>
            <a:endParaRPr sz="2000">
              <a:solidFill>
                <a:srgbClr val="FFFFFF"/>
              </a:solidFill>
              <a:latin typeface="Calibri"/>
              <a:ea typeface="Calibri"/>
              <a:cs typeface="Calibri"/>
              <a:sym typeface="Calibri"/>
            </a:endParaRPr>
          </a:p>
        </p:txBody>
      </p:sp>
      <p:sp>
        <p:nvSpPr>
          <p:cNvPr id="383" name="Google Shape;383;p13"/>
          <p:cNvSpPr/>
          <p:nvPr/>
        </p:nvSpPr>
        <p:spPr>
          <a:xfrm>
            <a:off x="3429903" y="2782625"/>
            <a:ext cx="555387" cy="550931"/>
          </a:xfrm>
          <a:prstGeom prst="roundRect">
            <a:avLst>
              <a:gd name="adj" fmla="val 16667"/>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4" name="Google Shape;384;p13"/>
          <p:cNvSpPr/>
          <p:nvPr/>
        </p:nvSpPr>
        <p:spPr>
          <a:xfrm>
            <a:off x="3454640" y="2908537"/>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11</a:t>
            </a:r>
            <a:endParaRPr sz="2000">
              <a:solidFill>
                <a:srgbClr val="FFFFFF"/>
              </a:solidFill>
              <a:latin typeface="Calibri"/>
              <a:ea typeface="Calibri"/>
              <a:cs typeface="Calibri"/>
              <a:sym typeface="Calibri"/>
            </a:endParaRPr>
          </a:p>
        </p:txBody>
      </p:sp>
      <p:sp>
        <p:nvSpPr>
          <p:cNvPr id="385" name="Google Shape;385;p13"/>
          <p:cNvSpPr/>
          <p:nvPr/>
        </p:nvSpPr>
        <p:spPr>
          <a:xfrm>
            <a:off x="5766061" y="5563960"/>
            <a:ext cx="555387" cy="550931"/>
          </a:xfrm>
          <a:prstGeom prst="roundRect">
            <a:avLst>
              <a:gd name="adj" fmla="val 16667"/>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6" name="Google Shape;386;p13"/>
          <p:cNvSpPr/>
          <p:nvPr/>
        </p:nvSpPr>
        <p:spPr>
          <a:xfrm>
            <a:off x="5784738" y="5688777"/>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08</a:t>
            </a:r>
            <a:endParaRPr sz="2000">
              <a:solidFill>
                <a:srgbClr val="FFFFFF"/>
              </a:solidFill>
              <a:latin typeface="Calibri"/>
              <a:ea typeface="Calibri"/>
              <a:cs typeface="Calibri"/>
              <a:sym typeface="Calibri"/>
            </a:endParaRPr>
          </a:p>
        </p:txBody>
      </p:sp>
      <p:sp>
        <p:nvSpPr>
          <p:cNvPr id="387" name="Google Shape;387;p13"/>
          <p:cNvSpPr/>
          <p:nvPr/>
        </p:nvSpPr>
        <p:spPr>
          <a:xfrm>
            <a:off x="3395153" y="4098349"/>
            <a:ext cx="555387" cy="550931"/>
          </a:xfrm>
          <a:prstGeom prst="roundRect">
            <a:avLst>
              <a:gd name="adj" fmla="val 16667"/>
            </a:avLst>
          </a:prstGeom>
          <a:solidFill>
            <a:srgbClr val="7C7C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8" name="Google Shape;388;p13"/>
          <p:cNvSpPr/>
          <p:nvPr/>
        </p:nvSpPr>
        <p:spPr>
          <a:xfrm>
            <a:off x="3419890" y="422426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10</a:t>
            </a:r>
            <a:endParaRPr sz="2000">
              <a:solidFill>
                <a:srgbClr val="FFFFFF"/>
              </a:solidFill>
              <a:latin typeface="Calibri"/>
              <a:ea typeface="Calibri"/>
              <a:cs typeface="Calibri"/>
              <a:sym typeface="Calibri"/>
            </a:endParaRPr>
          </a:p>
        </p:txBody>
      </p:sp>
      <p:grpSp>
        <p:nvGrpSpPr>
          <p:cNvPr id="389" name="Google Shape;389;p13"/>
          <p:cNvGrpSpPr/>
          <p:nvPr/>
        </p:nvGrpSpPr>
        <p:grpSpPr>
          <a:xfrm>
            <a:off x="2325168" y="1132199"/>
            <a:ext cx="2265230" cy="1130542"/>
            <a:chOff x="8474206" y="2612481"/>
            <a:chExt cx="2265230" cy="1130542"/>
          </a:xfrm>
        </p:grpSpPr>
        <p:sp>
          <p:nvSpPr>
            <p:cNvPr id="390" name="Google Shape;390;p13"/>
            <p:cNvSpPr txBox="1"/>
            <p:nvPr/>
          </p:nvSpPr>
          <p:spPr>
            <a:xfrm>
              <a:off x="8917156" y="2846036"/>
              <a:ext cx="1822280" cy="896987"/>
            </a:xfrm>
            <a:prstGeom prst="rect">
              <a:avLst/>
            </a:prstGeom>
            <a:noFill/>
            <a:ln>
              <a:noFill/>
            </a:ln>
          </p:spPr>
          <p:txBody>
            <a:bodyPr spcFirstLastPara="1" wrap="square" lIns="91425" tIns="45700" rIns="91425" bIns="45700" anchor="t" anchorCtr="0">
              <a:noAutofit/>
            </a:bodyPr>
            <a:lstStyle/>
            <a:p>
              <a:pPr lvl="0" algn="r">
                <a:lnSpc>
                  <a:spcPct val="110000"/>
                </a:lnSpc>
                <a:buClr>
                  <a:schemeClr val="dk1"/>
                </a:buClr>
                <a:buSzPts val="1100"/>
              </a:pPr>
              <a:r>
                <a:rPr lang="el-GR" sz="1100">
                  <a:solidFill>
                    <a:schemeClr val="dk1"/>
                  </a:solidFill>
                  <a:latin typeface="Calibri"/>
                  <a:ea typeface="Calibri"/>
                  <a:cs typeface="Calibri"/>
                  <a:sym typeface="Calibri"/>
                </a:rPr>
                <a:t>Σύντομη περιγραφή του επιχειρηματικού σχεδίου
</a:t>
              </a:r>
              <a:endParaRPr sz="1100">
                <a:solidFill>
                  <a:schemeClr val="dk1"/>
                </a:solidFill>
                <a:latin typeface="Calibri"/>
                <a:ea typeface="Calibri"/>
                <a:cs typeface="Calibri"/>
                <a:sym typeface="Calibri"/>
              </a:endParaRPr>
            </a:p>
          </p:txBody>
        </p:sp>
        <p:sp>
          <p:nvSpPr>
            <p:cNvPr id="391" name="Google Shape;391;p13"/>
            <p:cNvSpPr txBox="1"/>
            <p:nvPr/>
          </p:nvSpPr>
          <p:spPr>
            <a:xfrm>
              <a:off x="8474206" y="2612481"/>
              <a:ext cx="2218765" cy="523180"/>
            </a:xfrm>
            <a:prstGeom prst="rect">
              <a:avLst/>
            </a:prstGeom>
            <a:noFill/>
            <a:ln>
              <a:noFill/>
            </a:ln>
          </p:spPr>
          <p:txBody>
            <a:bodyPr spcFirstLastPara="1" wrap="square" lIns="91425" tIns="45700" rIns="91425" bIns="45700" anchor="t" anchorCtr="0">
              <a:spAutoFit/>
            </a:bodyPr>
            <a:lstStyle/>
            <a:p>
              <a:pPr lvl="0" algn="r"/>
              <a:r>
                <a:rPr lang="el-GR" b="1" dirty="0">
                  <a:solidFill>
                    <a:schemeClr val="dk1"/>
                  </a:solidFill>
                  <a:latin typeface="Calibri"/>
                  <a:ea typeface="Calibri"/>
                  <a:cs typeface="Calibri"/>
                  <a:sym typeface="Calibri"/>
                </a:rPr>
                <a:t>Περίληψη
</a:t>
              </a:r>
              <a:endParaRPr dirty="0"/>
            </a:p>
          </p:txBody>
        </p:sp>
      </p:grpSp>
      <p:grpSp>
        <p:nvGrpSpPr>
          <p:cNvPr id="392" name="Google Shape;392;p13"/>
          <p:cNvGrpSpPr/>
          <p:nvPr/>
        </p:nvGrpSpPr>
        <p:grpSpPr>
          <a:xfrm>
            <a:off x="8133121" y="2059749"/>
            <a:ext cx="2218765" cy="877113"/>
            <a:chOff x="8027893" y="2583618"/>
            <a:chExt cx="2218765" cy="877113"/>
          </a:xfrm>
        </p:grpSpPr>
        <p:sp>
          <p:nvSpPr>
            <p:cNvPr id="393" name="Google Shape;393;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lvl="0">
                <a:lnSpc>
                  <a:spcPct val="110000"/>
                </a:lnSpc>
                <a:buClr>
                  <a:schemeClr val="dk1"/>
                </a:buClr>
                <a:buSzPts val="1100"/>
              </a:pPr>
              <a:r>
                <a:rPr lang="el-GR" sz="1100" dirty="0">
                  <a:solidFill>
                    <a:schemeClr val="dk1"/>
                  </a:solidFill>
                  <a:latin typeface="Calibri"/>
                  <a:ea typeface="Calibri"/>
                  <a:cs typeface="Calibri"/>
                  <a:sym typeface="Calibri"/>
                </a:rPr>
                <a:t>Προϊόντα/υπηρεσίες
</a:t>
              </a:r>
              <a:endParaRPr sz="1100" dirty="0">
                <a:solidFill>
                  <a:schemeClr val="dk1"/>
                </a:solidFill>
                <a:latin typeface="Calibri"/>
                <a:ea typeface="Calibri"/>
                <a:cs typeface="Calibri"/>
                <a:sym typeface="Calibri"/>
              </a:endParaRPr>
            </a:p>
          </p:txBody>
        </p:sp>
        <p:sp>
          <p:nvSpPr>
            <p:cNvPr id="394" name="Google Shape;394;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lvl="0"/>
              <a:r>
                <a:rPr lang="el-GR" b="1" dirty="0">
                  <a:solidFill>
                    <a:schemeClr val="dk1"/>
                  </a:solidFill>
                  <a:latin typeface="Calibri"/>
                  <a:ea typeface="Calibri"/>
                  <a:cs typeface="Calibri"/>
                  <a:sym typeface="Calibri"/>
                </a:rPr>
                <a:t>Προσφορά</a:t>
              </a:r>
              <a:endParaRPr sz="1400" b="1" dirty="0">
                <a:solidFill>
                  <a:schemeClr val="dk1"/>
                </a:solidFill>
                <a:latin typeface="Calibri"/>
                <a:ea typeface="Calibri"/>
                <a:cs typeface="Calibri"/>
                <a:sym typeface="Calibri"/>
              </a:endParaRPr>
            </a:p>
          </p:txBody>
        </p:sp>
      </p:grpSp>
      <p:grpSp>
        <p:nvGrpSpPr>
          <p:cNvPr id="395" name="Google Shape;395;p13"/>
          <p:cNvGrpSpPr/>
          <p:nvPr/>
        </p:nvGrpSpPr>
        <p:grpSpPr>
          <a:xfrm>
            <a:off x="8402655" y="2616200"/>
            <a:ext cx="2218765" cy="877113"/>
            <a:chOff x="8027893" y="2583618"/>
            <a:chExt cx="2218765" cy="877113"/>
          </a:xfrm>
        </p:grpSpPr>
        <p:sp>
          <p:nvSpPr>
            <p:cNvPr id="396" name="Google Shape;396;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lvl="0">
                <a:lnSpc>
                  <a:spcPct val="110000"/>
                </a:lnSpc>
                <a:buClr>
                  <a:schemeClr val="dk1"/>
                </a:buClr>
                <a:buSzPts val="1100"/>
              </a:pPr>
              <a:r>
                <a:rPr lang="el-GR" sz="1100">
                  <a:solidFill>
                    <a:schemeClr val="dk1"/>
                  </a:solidFill>
                  <a:latin typeface="Calibri"/>
                  <a:ea typeface="Calibri"/>
                  <a:cs typeface="Calibri"/>
                  <a:sym typeface="Calibri"/>
                </a:rPr>
                <a:t>Ανταγωνιστές και πελάτες
</a:t>
              </a:r>
              <a:endParaRPr sz="1100">
                <a:solidFill>
                  <a:schemeClr val="dk1"/>
                </a:solidFill>
                <a:latin typeface="Calibri"/>
                <a:ea typeface="Calibri"/>
                <a:cs typeface="Calibri"/>
                <a:sym typeface="Calibri"/>
              </a:endParaRPr>
            </a:p>
          </p:txBody>
        </p:sp>
        <p:sp>
          <p:nvSpPr>
            <p:cNvPr id="397" name="Google Shape;397;p13"/>
            <p:cNvSpPr txBox="1"/>
            <p:nvPr/>
          </p:nvSpPr>
          <p:spPr>
            <a:xfrm>
              <a:off x="8027893" y="2583618"/>
              <a:ext cx="2218765" cy="523180"/>
            </a:xfrm>
            <a:prstGeom prst="rect">
              <a:avLst/>
            </a:prstGeom>
            <a:noFill/>
            <a:ln>
              <a:noFill/>
            </a:ln>
          </p:spPr>
          <p:txBody>
            <a:bodyPr spcFirstLastPara="1" wrap="square" lIns="91425" tIns="45700" rIns="91425" bIns="45700" anchor="t" anchorCtr="0">
              <a:spAutoFit/>
            </a:bodyPr>
            <a:lstStyle/>
            <a:p>
              <a:pPr lvl="0"/>
              <a:r>
                <a:rPr lang="el-GR" sz="1200" b="1" dirty="0">
                  <a:solidFill>
                    <a:schemeClr val="dk1"/>
                  </a:solidFill>
                  <a:latin typeface="Calibri"/>
                  <a:ea typeface="Calibri"/>
                  <a:cs typeface="Calibri"/>
                  <a:sym typeface="Calibri"/>
                </a:rPr>
                <a:t>Καλυπτόμενη(-</a:t>
              </a:r>
              <a:r>
                <a:rPr lang="el-GR" sz="1200" b="1" dirty="0" err="1">
                  <a:solidFill>
                    <a:schemeClr val="dk1"/>
                  </a:solidFill>
                  <a:latin typeface="Calibri"/>
                  <a:ea typeface="Calibri"/>
                  <a:cs typeface="Calibri"/>
                  <a:sym typeface="Calibri"/>
                </a:rPr>
                <a:t>ες</a:t>
              </a:r>
              <a:r>
                <a:rPr lang="el-GR" sz="1200" b="1" dirty="0">
                  <a:solidFill>
                    <a:schemeClr val="dk1"/>
                  </a:solidFill>
                  <a:latin typeface="Calibri"/>
                  <a:ea typeface="Calibri"/>
                  <a:cs typeface="Calibri"/>
                  <a:sym typeface="Calibri"/>
                </a:rPr>
                <a:t>) αγορά(-</a:t>
              </a:r>
              <a:r>
                <a:rPr lang="el-GR" sz="1200" b="1" dirty="0" err="1">
                  <a:solidFill>
                    <a:schemeClr val="dk1"/>
                  </a:solidFill>
                  <a:latin typeface="Calibri"/>
                  <a:ea typeface="Calibri"/>
                  <a:cs typeface="Calibri"/>
                  <a:sym typeface="Calibri"/>
                </a:rPr>
                <a:t>ές</a:t>
              </a:r>
              <a:r>
                <a:rPr lang="el-GR" sz="1200" b="1" dirty="0">
                  <a:solidFill>
                    <a:schemeClr val="dk1"/>
                  </a:solidFill>
                  <a:latin typeface="Calibri"/>
                  <a:ea typeface="Calibri"/>
                  <a:cs typeface="Calibri"/>
                  <a:sym typeface="Calibri"/>
                </a:rPr>
                <a:t>)</a:t>
              </a:r>
              <a:r>
                <a:rPr lang="el-GR" b="1" dirty="0">
                  <a:solidFill>
                    <a:schemeClr val="dk1"/>
                  </a:solidFill>
                  <a:latin typeface="Calibri"/>
                  <a:ea typeface="Calibri"/>
                  <a:cs typeface="Calibri"/>
                  <a:sym typeface="Calibri"/>
                </a:rPr>
                <a:t>
</a:t>
              </a:r>
              <a:endParaRPr sz="1400" b="1" dirty="0">
                <a:solidFill>
                  <a:schemeClr val="dk1"/>
                </a:solidFill>
                <a:latin typeface="Calibri"/>
                <a:ea typeface="Calibri"/>
                <a:cs typeface="Calibri"/>
                <a:sym typeface="Calibri"/>
              </a:endParaRPr>
            </a:p>
          </p:txBody>
        </p:sp>
      </p:grpSp>
      <p:grpSp>
        <p:nvGrpSpPr>
          <p:cNvPr id="398" name="Google Shape;398;p13"/>
          <p:cNvGrpSpPr/>
          <p:nvPr/>
        </p:nvGrpSpPr>
        <p:grpSpPr>
          <a:xfrm>
            <a:off x="6495119" y="5573862"/>
            <a:ext cx="2218765" cy="877113"/>
            <a:chOff x="8027893" y="2583618"/>
            <a:chExt cx="2218765" cy="877113"/>
          </a:xfrm>
        </p:grpSpPr>
        <p:sp>
          <p:nvSpPr>
            <p:cNvPr id="399" name="Google Shape;399;p13"/>
            <p:cNvSpPr txBox="1"/>
            <p:nvPr/>
          </p:nvSpPr>
          <p:spPr>
            <a:xfrm>
              <a:off x="8041341" y="2846037"/>
              <a:ext cx="2205317" cy="614694"/>
            </a:xfrm>
            <a:prstGeom prst="rect">
              <a:avLst/>
            </a:prstGeom>
            <a:noFill/>
            <a:ln>
              <a:noFill/>
            </a:ln>
          </p:spPr>
          <p:txBody>
            <a:bodyPr spcFirstLastPara="1" wrap="square" lIns="91425" tIns="45700" rIns="91425" bIns="45700" anchor="t" anchorCtr="0">
              <a:noAutofit/>
            </a:bodyPr>
            <a:lstStyle/>
            <a:p>
              <a:pPr lvl="0">
                <a:lnSpc>
                  <a:spcPct val="110000"/>
                </a:lnSpc>
                <a:buClr>
                  <a:schemeClr val="dk1"/>
                </a:buClr>
                <a:buSzPts val="1100"/>
              </a:pPr>
              <a:r>
                <a:rPr lang="el-GR" sz="1100">
                  <a:solidFill>
                    <a:schemeClr val="dk1"/>
                  </a:solidFill>
                  <a:latin typeface="Calibri"/>
                  <a:ea typeface="Calibri"/>
                  <a:cs typeface="Calibri"/>
                  <a:sym typeface="Calibri"/>
                </a:rPr>
                <a:t>Προσδιορισμός και χαρτογράφηση
</a:t>
              </a:r>
              <a:endParaRPr sz="1100">
                <a:solidFill>
                  <a:schemeClr val="dk1"/>
                </a:solidFill>
                <a:latin typeface="Calibri"/>
                <a:ea typeface="Calibri"/>
                <a:cs typeface="Calibri"/>
                <a:sym typeface="Calibri"/>
              </a:endParaRPr>
            </a:p>
          </p:txBody>
        </p:sp>
        <p:sp>
          <p:nvSpPr>
            <p:cNvPr id="400" name="Google Shape;400;p13"/>
            <p:cNvSpPr txBox="1"/>
            <p:nvPr/>
          </p:nvSpPr>
          <p:spPr>
            <a:xfrm>
              <a:off x="8027893" y="2583618"/>
              <a:ext cx="2218765" cy="523180"/>
            </a:xfrm>
            <a:prstGeom prst="rect">
              <a:avLst/>
            </a:prstGeom>
            <a:noFill/>
            <a:ln>
              <a:noFill/>
            </a:ln>
          </p:spPr>
          <p:txBody>
            <a:bodyPr spcFirstLastPara="1" wrap="square" lIns="91425" tIns="45700" rIns="91425" bIns="45700" anchor="t" anchorCtr="0">
              <a:spAutoFit/>
            </a:bodyPr>
            <a:lstStyle/>
            <a:p>
              <a:pPr lvl="0"/>
              <a:r>
                <a:rPr lang="el-GR" b="1" dirty="0">
                  <a:solidFill>
                    <a:schemeClr val="dk1"/>
                  </a:solidFill>
                  <a:latin typeface="Calibri"/>
                  <a:ea typeface="Calibri"/>
                  <a:cs typeface="Calibri"/>
                  <a:sym typeface="Calibri"/>
                </a:rPr>
                <a:t>Εκτίμηση κινδύνου
</a:t>
              </a:r>
              <a:endParaRPr dirty="0"/>
            </a:p>
          </p:txBody>
        </p:sp>
      </p:grpSp>
      <p:grpSp>
        <p:nvGrpSpPr>
          <p:cNvPr id="401" name="Google Shape;401;p13"/>
          <p:cNvGrpSpPr/>
          <p:nvPr/>
        </p:nvGrpSpPr>
        <p:grpSpPr>
          <a:xfrm>
            <a:off x="1046687" y="2609320"/>
            <a:ext cx="2265230" cy="1130542"/>
            <a:chOff x="8474206" y="2612481"/>
            <a:chExt cx="2265230" cy="1130542"/>
          </a:xfrm>
        </p:grpSpPr>
        <p:sp>
          <p:nvSpPr>
            <p:cNvPr id="402" name="Google Shape;402;p13"/>
            <p:cNvSpPr txBox="1"/>
            <p:nvPr/>
          </p:nvSpPr>
          <p:spPr>
            <a:xfrm>
              <a:off x="8917156" y="2846036"/>
              <a:ext cx="1822280" cy="896987"/>
            </a:xfrm>
            <a:prstGeom prst="rect">
              <a:avLst/>
            </a:prstGeom>
            <a:noFill/>
            <a:ln>
              <a:noFill/>
            </a:ln>
          </p:spPr>
          <p:txBody>
            <a:bodyPr spcFirstLastPara="1" wrap="square" lIns="91425" tIns="45700" rIns="91425" bIns="45700" anchor="t" anchorCtr="0">
              <a:noAutofit/>
            </a:bodyPr>
            <a:lstStyle/>
            <a:p>
              <a:pPr lvl="0" algn="r">
                <a:lnSpc>
                  <a:spcPct val="110000"/>
                </a:lnSpc>
                <a:buClr>
                  <a:schemeClr val="dk1"/>
                </a:buClr>
                <a:buSzPts val="1100"/>
              </a:pPr>
              <a:r>
                <a:rPr lang="el-GR" sz="1100">
                  <a:solidFill>
                    <a:schemeClr val="dk1"/>
                  </a:solidFill>
                  <a:latin typeface="Calibri"/>
                  <a:ea typeface="Calibri"/>
                  <a:cs typeface="Calibri"/>
                  <a:sym typeface="Calibri"/>
                </a:rPr>
                <a:t>Για παράδειγμα: έρευνες και αναλύσεις, βιογραφικά σημειώματα προσωπικού 
</a:t>
              </a:r>
              <a:endParaRPr sz="1100" dirty="0">
                <a:solidFill>
                  <a:schemeClr val="dk1"/>
                </a:solidFill>
                <a:latin typeface="Calibri"/>
                <a:ea typeface="Calibri"/>
                <a:cs typeface="Calibri"/>
                <a:sym typeface="Calibri"/>
              </a:endParaRPr>
            </a:p>
          </p:txBody>
        </p:sp>
        <p:sp>
          <p:nvSpPr>
            <p:cNvPr id="403" name="Google Shape;403;p13"/>
            <p:cNvSpPr txBox="1"/>
            <p:nvPr/>
          </p:nvSpPr>
          <p:spPr>
            <a:xfrm>
              <a:off x="8474206" y="2612481"/>
              <a:ext cx="2218765" cy="307777"/>
            </a:xfrm>
            <a:prstGeom prst="rect">
              <a:avLst/>
            </a:prstGeom>
            <a:noFill/>
            <a:ln>
              <a:noFill/>
            </a:ln>
          </p:spPr>
          <p:txBody>
            <a:bodyPr spcFirstLastPara="1" wrap="square" lIns="91425" tIns="45700" rIns="91425" bIns="45700" anchor="t" anchorCtr="0">
              <a:spAutoFit/>
            </a:bodyPr>
            <a:lstStyle/>
            <a:p>
              <a:pPr lvl="0" algn="r"/>
              <a:r>
                <a:rPr lang="el-GR" b="1" dirty="0">
                  <a:solidFill>
                    <a:schemeClr val="dk1"/>
                  </a:solidFill>
                  <a:latin typeface="Calibri"/>
                  <a:ea typeface="Calibri"/>
                  <a:cs typeface="Calibri"/>
                  <a:sym typeface="Calibri"/>
                </a:rPr>
                <a:t>Διάφορα</a:t>
              </a:r>
              <a:endParaRPr dirty="0"/>
            </a:p>
          </p:txBody>
        </p:sp>
      </p:grpSp>
      <p:grpSp>
        <p:nvGrpSpPr>
          <p:cNvPr id="404" name="Google Shape;404;p13"/>
          <p:cNvGrpSpPr/>
          <p:nvPr/>
        </p:nvGrpSpPr>
        <p:grpSpPr>
          <a:xfrm>
            <a:off x="995001" y="3938774"/>
            <a:ext cx="2252137" cy="1330467"/>
            <a:chOff x="8474206" y="2612481"/>
            <a:chExt cx="2252137" cy="1330467"/>
          </a:xfrm>
        </p:grpSpPr>
        <p:sp>
          <p:nvSpPr>
            <p:cNvPr id="405" name="Google Shape;405;p13"/>
            <p:cNvSpPr txBox="1"/>
            <p:nvPr/>
          </p:nvSpPr>
          <p:spPr>
            <a:xfrm>
              <a:off x="8904063" y="3045961"/>
              <a:ext cx="1822280" cy="896987"/>
            </a:xfrm>
            <a:prstGeom prst="rect">
              <a:avLst/>
            </a:prstGeom>
            <a:noFill/>
            <a:ln>
              <a:noFill/>
            </a:ln>
          </p:spPr>
          <p:txBody>
            <a:bodyPr spcFirstLastPara="1" wrap="square" lIns="91425" tIns="45700" rIns="91425" bIns="45700" anchor="t" anchorCtr="0">
              <a:noAutofit/>
            </a:bodyPr>
            <a:lstStyle/>
            <a:p>
              <a:pPr lvl="0" algn="r">
                <a:lnSpc>
                  <a:spcPct val="110000"/>
                </a:lnSpc>
                <a:buClr>
                  <a:schemeClr val="dk1"/>
                </a:buClr>
                <a:buSzPts val="1100"/>
              </a:pPr>
              <a:r>
                <a:rPr lang="el-GR" sz="1100">
                  <a:solidFill>
                    <a:schemeClr val="dk1"/>
                  </a:solidFill>
                  <a:latin typeface="Calibri"/>
                  <a:ea typeface="Calibri"/>
                  <a:cs typeface="Calibri"/>
                  <a:sym typeface="Calibri"/>
                </a:rPr>
                <a:t>Ισολογισμός, ταμειακές ροές, κατάσταση λογαριασμού αποτελεσμάτων 
</a:t>
              </a:r>
              <a:endParaRPr sz="1100">
                <a:solidFill>
                  <a:schemeClr val="dk1"/>
                </a:solidFill>
                <a:latin typeface="Calibri"/>
                <a:ea typeface="Calibri"/>
                <a:cs typeface="Calibri"/>
                <a:sym typeface="Calibri"/>
              </a:endParaRPr>
            </a:p>
          </p:txBody>
        </p:sp>
        <p:sp>
          <p:nvSpPr>
            <p:cNvPr id="406" name="Google Shape;406;p13"/>
            <p:cNvSpPr txBox="1"/>
            <p:nvPr/>
          </p:nvSpPr>
          <p:spPr>
            <a:xfrm>
              <a:off x="8474206" y="2612481"/>
              <a:ext cx="2218765" cy="738623"/>
            </a:xfrm>
            <a:prstGeom prst="rect">
              <a:avLst/>
            </a:prstGeom>
            <a:noFill/>
            <a:ln>
              <a:noFill/>
            </a:ln>
          </p:spPr>
          <p:txBody>
            <a:bodyPr spcFirstLastPara="1" wrap="square" lIns="91425" tIns="45700" rIns="91425" bIns="45700" anchor="t" anchorCtr="0">
              <a:spAutoFit/>
            </a:bodyPr>
            <a:lstStyle/>
            <a:p>
              <a:pPr lvl="0" algn="r"/>
              <a:r>
                <a:rPr lang="el-GR" b="1" dirty="0">
                  <a:solidFill>
                    <a:schemeClr val="dk1"/>
                  </a:solidFill>
                  <a:latin typeface="Calibri"/>
                  <a:ea typeface="Calibri"/>
                  <a:cs typeface="Calibri"/>
                  <a:sym typeface="Calibri"/>
                </a:rPr>
                <a:t>Χρηματοοικονομικές προβλέψεις
</a:t>
              </a:r>
              <a:endParaRPr dirty="0"/>
            </a:p>
          </p:txBody>
        </p:sp>
      </p:grpSp>
      <p:sp>
        <p:nvSpPr>
          <p:cNvPr id="407" name="Google Shape;407;p13"/>
          <p:cNvSpPr/>
          <p:nvPr/>
        </p:nvSpPr>
        <p:spPr>
          <a:xfrm>
            <a:off x="6051054" y="1335242"/>
            <a:ext cx="555387" cy="550931"/>
          </a:xfrm>
          <a:prstGeom prst="roundRect">
            <a:avLst>
              <a:gd name="adj" fmla="val 16667"/>
            </a:avLst>
          </a:prstGeom>
          <a:solidFill>
            <a:srgbClr val="2E75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08" name="Google Shape;408;p13"/>
          <p:cNvSpPr/>
          <p:nvPr/>
        </p:nvSpPr>
        <p:spPr>
          <a:xfrm>
            <a:off x="6059763" y="1433007"/>
            <a:ext cx="537968"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02</a:t>
            </a:r>
            <a:endParaRPr sz="2000">
              <a:solidFill>
                <a:srgbClr val="FFFFFF"/>
              </a:solidFill>
              <a:latin typeface="Calibri"/>
              <a:ea typeface="Calibri"/>
              <a:cs typeface="Calibri"/>
              <a:sym typeface="Calibri"/>
            </a:endParaRPr>
          </a:p>
        </p:txBody>
      </p:sp>
      <p:grpSp>
        <p:nvGrpSpPr>
          <p:cNvPr id="409" name="Google Shape;409;p13"/>
          <p:cNvGrpSpPr/>
          <p:nvPr/>
        </p:nvGrpSpPr>
        <p:grpSpPr>
          <a:xfrm>
            <a:off x="6909487" y="1284525"/>
            <a:ext cx="2218765" cy="877113"/>
            <a:chOff x="8027893" y="2583618"/>
            <a:chExt cx="2218765" cy="877113"/>
          </a:xfrm>
        </p:grpSpPr>
        <p:sp>
          <p:nvSpPr>
            <p:cNvPr id="410" name="Google Shape;410;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lvl="0">
                <a:lnSpc>
                  <a:spcPct val="110000"/>
                </a:lnSpc>
                <a:buClr>
                  <a:schemeClr val="dk1"/>
                </a:buClr>
                <a:buSzPts val="1100"/>
              </a:pPr>
              <a:r>
                <a:rPr lang="el-GR" sz="1100">
                  <a:solidFill>
                    <a:schemeClr val="dk1"/>
                  </a:solidFill>
                  <a:latin typeface="Calibri"/>
                  <a:ea typeface="Calibri"/>
                  <a:cs typeface="Calibri"/>
                  <a:sym typeface="Calibri"/>
                </a:rPr>
                <a:t>Ιδιοκτήτες/ιδρυτές
</a:t>
              </a:r>
              <a:endParaRPr sz="1100">
                <a:solidFill>
                  <a:schemeClr val="dk1"/>
                </a:solidFill>
                <a:latin typeface="Calibri"/>
                <a:ea typeface="Calibri"/>
                <a:cs typeface="Calibri"/>
                <a:sym typeface="Calibri"/>
              </a:endParaRPr>
            </a:p>
          </p:txBody>
        </p:sp>
        <p:sp>
          <p:nvSpPr>
            <p:cNvPr id="411" name="Google Shape;411;p13"/>
            <p:cNvSpPr txBox="1"/>
            <p:nvPr/>
          </p:nvSpPr>
          <p:spPr>
            <a:xfrm>
              <a:off x="8027893" y="2583618"/>
              <a:ext cx="2218765" cy="523180"/>
            </a:xfrm>
            <a:prstGeom prst="rect">
              <a:avLst/>
            </a:prstGeom>
            <a:noFill/>
            <a:ln>
              <a:noFill/>
            </a:ln>
          </p:spPr>
          <p:txBody>
            <a:bodyPr spcFirstLastPara="1" wrap="square" lIns="91425" tIns="45700" rIns="91425" bIns="45700" anchor="t" anchorCtr="0">
              <a:spAutoFit/>
            </a:bodyPr>
            <a:lstStyle/>
            <a:p>
              <a:pPr lvl="0"/>
              <a:r>
                <a:rPr lang="el-GR" b="1" dirty="0">
                  <a:solidFill>
                    <a:schemeClr val="dk1"/>
                  </a:solidFill>
                  <a:latin typeface="Calibri"/>
                  <a:ea typeface="Calibri"/>
                  <a:cs typeface="Calibri"/>
                  <a:sym typeface="Calibri"/>
                </a:rPr>
                <a:t>Επιχειρηματική ηγεσία
</a:t>
              </a:r>
              <a:endParaRPr sz="1400" b="1" dirty="0">
                <a:solidFill>
                  <a:schemeClr val="dk1"/>
                </a:solidFill>
                <a:latin typeface="Calibri"/>
                <a:ea typeface="Calibri"/>
                <a:cs typeface="Calibri"/>
                <a:sym typeface="Calibri"/>
              </a:endParaRPr>
            </a:p>
          </p:txBody>
        </p:sp>
      </p:grpSp>
      <p:sp>
        <p:nvSpPr>
          <p:cNvPr id="412" name="Google Shape;412;p13"/>
          <p:cNvSpPr/>
          <p:nvPr/>
        </p:nvSpPr>
        <p:spPr>
          <a:xfrm>
            <a:off x="7498658" y="3348774"/>
            <a:ext cx="555387" cy="550931"/>
          </a:xfrm>
          <a:prstGeom prst="roundRect">
            <a:avLst>
              <a:gd name="adj" fmla="val 16667"/>
            </a:avLst>
          </a:prstGeom>
          <a:solidFill>
            <a:srgbClr val="F094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13" name="Google Shape;413;p13"/>
          <p:cNvSpPr/>
          <p:nvPr/>
        </p:nvSpPr>
        <p:spPr>
          <a:xfrm>
            <a:off x="7523395" y="3474686"/>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05</a:t>
            </a:r>
            <a:endParaRPr sz="2000">
              <a:solidFill>
                <a:srgbClr val="FFFFFF"/>
              </a:solidFill>
              <a:latin typeface="Calibri"/>
              <a:ea typeface="Calibri"/>
              <a:cs typeface="Calibri"/>
              <a:sym typeface="Calibri"/>
            </a:endParaRPr>
          </a:p>
        </p:txBody>
      </p:sp>
      <p:grpSp>
        <p:nvGrpSpPr>
          <p:cNvPr id="414" name="Google Shape;414;p13"/>
          <p:cNvGrpSpPr/>
          <p:nvPr/>
        </p:nvGrpSpPr>
        <p:grpSpPr>
          <a:xfrm>
            <a:off x="8236389" y="3452291"/>
            <a:ext cx="2218765" cy="877113"/>
            <a:chOff x="8027893" y="2583618"/>
            <a:chExt cx="2218765" cy="877113"/>
          </a:xfrm>
        </p:grpSpPr>
        <p:sp>
          <p:nvSpPr>
            <p:cNvPr id="415" name="Google Shape;415;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sp>
          <p:nvSpPr>
            <p:cNvPr id="416" name="Google Shape;416;p13"/>
            <p:cNvSpPr txBox="1"/>
            <p:nvPr/>
          </p:nvSpPr>
          <p:spPr>
            <a:xfrm>
              <a:off x="8027893" y="2583618"/>
              <a:ext cx="2218765" cy="523180"/>
            </a:xfrm>
            <a:prstGeom prst="rect">
              <a:avLst/>
            </a:prstGeom>
            <a:noFill/>
            <a:ln>
              <a:noFill/>
            </a:ln>
          </p:spPr>
          <p:txBody>
            <a:bodyPr spcFirstLastPara="1" wrap="square" lIns="91425" tIns="45700" rIns="91425" bIns="45700" anchor="t" anchorCtr="0">
              <a:spAutoFit/>
            </a:bodyPr>
            <a:lstStyle/>
            <a:p>
              <a:pPr lvl="0"/>
              <a:r>
                <a:rPr lang="el-GR" b="1" dirty="0">
                  <a:solidFill>
                    <a:schemeClr val="dk1"/>
                  </a:solidFill>
                  <a:latin typeface="Calibri"/>
                  <a:ea typeface="Calibri"/>
                  <a:cs typeface="Calibri"/>
                  <a:sym typeface="Calibri"/>
                </a:rPr>
                <a:t>Διανομή και Μάρκετινγκ
</a:t>
              </a:r>
              <a:endParaRPr sz="1400" b="1" dirty="0">
                <a:solidFill>
                  <a:schemeClr val="dk1"/>
                </a:solidFill>
                <a:latin typeface="Calibri"/>
                <a:ea typeface="Calibri"/>
                <a:cs typeface="Calibri"/>
                <a:sym typeface="Calibri"/>
              </a:endParaRPr>
            </a:p>
          </p:txBody>
        </p:sp>
      </p:grpSp>
      <p:sp>
        <p:nvSpPr>
          <p:cNvPr id="417" name="Google Shape;417;p13"/>
          <p:cNvSpPr/>
          <p:nvPr/>
        </p:nvSpPr>
        <p:spPr>
          <a:xfrm>
            <a:off x="7405747" y="1985525"/>
            <a:ext cx="3049408" cy="1986912"/>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13"/>
          <p:cNvSpPr/>
          <p:nvPr/>
        </p:nvSpPr>
        <p:spPr>
          <a:xfrm>
            <a:off x="7534772" y="4256219"/>
            <a:ext cx="555387" cy="550931"/>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19" name="Google Shape;419;p13"/>
          <p:cNvSpPr/>
          <p:nvPr/>
        </p:nvSpPr>
        <p:spPr>
          <a:xfrm>
            <a:off x="7559509" y="438213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06</a:t>
            </a:r>
            <a:endParaRPr sz="2000">
              <a:solidFill>
                <a:srgbClr val="FFFFFF"/>
              </a:solidFill>
              <a:latin typeface="Calibri"/>
              <a:ea typeface="Calibri"/>
              <a:cs typeface="Calibri"/>
              <a:sym typeface="Calibri"/>
            </a:endParaRPr>
          </a:p>
        </p:txBody>
      </p:sp>
      <p:grpSp>
        <p:nvGrpSpPr>
          <p:cNvPr id="420" name="Google Shape;420;p13"/>
          <p:cNvGrpSpPr/>
          <p:nvPr/>
        </p:nvGrpSpPr>
        <p:grpSpPr>
          <a:xfrm>
            <a:off x="8188055" y="4267506"/>
            <a:ext cx="2218765" cy="877113"/>
            <a:chOff x="8027893" y="2583618"/>
            <a:chExt cx="2218765" cy="877113"/>
          </a:xfrm>
        </p:grpSpPr>
        <p:sp>
          <p:nvSpPr>
            <p:cNvPr id="421" name="Google Shape;421;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lvl="0">
                <a:lnSpc>
                  <a:spcPct val="110000"/>
                </a:lnSpc>
                <a:buClr>
                  <a:schemeClr val="dk1"/>
                </a:buClr>
                <a:buSzPts val="1100"/>
              </a:pPr>
              <a:r>
                <a:rPr lang="el-GR" sz="1100" dirty="0">
                  <a:solidFill>
                    <a:schemeClr val="dk1"/>
                  </a:solidFill>
                  <a:latin typeface="Calibri"/>
                  <a:ea typeface="Calibri"/>
                  <a:cs typeface="Calibri"/>
                  <a:sym typeface="Calibri"/>
                </a:rPr>
                <a:t>Συντονισμός διαδικασιών και δραστηριοτήτων
</a:t>
              </a:r>
              <a:endParaRPr sz="1100" dirty="0">
                <a:solidFill>
                  <a:schemeClr val="dk1"/>
                </a:solidFill>
                <a:latin typeface="Calibri"/>
                <a:ea typeface="Calibri"/>
                <a:cs typeface="Calibri"/>
                <a:sym typeface="Calibri"/>
              </a:endParaRPr>
            </a:p>
          </p:txBody>
        </p:sp>
        <p:sp>
          <p:nvSpPr>
            <p:cNvPr id="422" name="Google Shape;422;p13"/>
            <p:cNvSpPr txBox="1"/>
            <p:nvPr/>
          </p:nvSpPr>
          <p:spPr>
            <a:xfrm>
              <a:off x="8027893" y="2583618"/>
              <a:ext cx="2218765" cy="523180"/>
            </a:xfrm>
            <a:prstGeom prst="rect">
              <a:avLst/>
            </a:prstGeom>
            <a:noFill/>
            <a:ln>
              <a:noFill/>
            </a:ln>
          </p:spPr>
          <p:txBody>
            <a:bodyPr spcFirstLastPara="1" wrap="square" lIns="91425" tIns="45700" rIns="91425" bIns="45700" anchor="t" anchorCtr="0">
              <a:spAutoFit/>
            </a:bodyPr>
            <a:lstStyle/>
            <a:p>
              <a:pPr lvl="0"/>
              <a:r>
                <a:rPr lang="el-GR" b="1" dirty="0">
                  <a:solidFill>
                    <a:schemeClr val="dk1"/>
                  </a:solidFill>
                  <a:latin typeface="Calibri"/>
                  <a:ea typeface="Calibri"/>
                  <a:cs typeface="Calibri"/>
                  <a:sym typeface="Calibri"/>
                </a:rPr>
                <a:t>Επιχειρηματικό μοντέλο
</a:t>
              </a:r>
              <a:endParaRPr sz="1400" b="1" dirty="0">
                <a:solidFill>
                  <a:schemeClr val="dk1"/>
                </a:solidFill>
                <a:latin typeface="Calibri"/>
                <a:ea typeface="Calibri"/>
                <a:cs typeface="Calibri"/>
                <a:sym typeface="Calibri"/>
              </a:endParaRPr>
            </a:p>
          </p:txBody>
        </p:sp>
      </p:grpSp>
      <p:sp>
        <p:nvSpPr>
          <p:cNvPr id="423" name="Google Shape;423;p13"/>
          <p:cNvSpPr/>
          <p:nvPr/>
        </p:nvSpPr>
        <p:spPr>
          <a:xfrm>
            <a:off x="6866390" y="4830926"/>
            <a:ext cx="555387" cy="550931"/>
          </a:xfrm>
          <a:prstGeom prst="roundRect">
            <a:avLst>
              <a:gd name="adj" fmla="val 16667"/>
            </a:avLst>
          </a:prstGeom>
          <a:solidFill>
            <a:srgbClr val="4472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24" name="Google Shape;424;p13"/>
          <p:cNvSpPr/>
          <p:nvPr/>
        </p:nvSpPr>
        <p:spPr>
          <a:xfrm>
            <a:off x="6899838" y="496175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07</a:t>
            </a:r>
            <a:endParaRPr sz="2000">
              <a:solidFill>
                <a:srgbClr val="FFFFFF"/>
              </a:solidFill>
              <a:latin typeface="Calibri"/>
              <a:ea typeface="Calibri"/>
              <a:cs typeface="Calibri"/>
              <a:sym typeface="Calibri"/>
            </a:endParaRPr>
          </a:p>
        </p:txBody>
      </p:sp>
      <p:sp>
        <p:nvSpPr>
          <p:cNvPr id="425" name="Google Shape;425;p13"/>
          <p:cNvSpPr txBox="1"/>
          <p:nvPr/>
        </p:nvSpPr>
        <p:spPr>
          <a:xfrm>
            <a:off x="7496561" y="5037618"/>
            <a:ext cx="2218765" cy="523180"/>
          </a:xfrm>
          <a:prstGeom prst="rect">
            <a:avLst/>
          </a:prstGeom>
          <a:noFill/>
          <a:ln>
            <a:noFill/>
          </a:ln>
        </p:spPr>
        <p:txBody>
          <a:bodyPr spcFirstLastPara="1" wrap="square" lIns="91425" tIns="45700" rIns="91425" bIns="45700" anchor="t" anchorCtr="0">
            <a:spAutoFit/>
          </a:bodyPr>
          <a:lstStyle/>
          <a:p>
            <a:pPr lvl="0"/>
            <a:r>
              <a:rPr lang="el-GR" b="1" dirty="0">
                <a:solidFill>
                  <a:schemeClr val="dk1"/>
                </a:solidFill>
                <a:latin typeface="Calibri"/>
                <a:ea typeface="Calibri"/>
                <a:cs typeface="Calibri"/>
                <a:sym typeface="Calibri"/>
              </a:rPr>
              <a:t>Νομική μορφή
</a:t>
            </a:r>
            <a:endParaRPr dirty="0"/>
          </a:p>
        </p:txBody>
      </p:sp>
      <p:sp>
        <p:nvSpPr>
          <p:cNvPr id="426" name="Google Shape;426;p13"/>
          <p:cNvSpPr/>
          <p:nvPr/>
        </p:nvSpPr>
        <p:spPr>
          <a:xfrm>
            <a:off x="4694052" y="5503744"/>
            <a:ext cx="555387" cy="550931"/>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27" name="Google Shape;427;p13"/>
          <p:cNvSpPr/>
          <p:nvPr/>
        </p:nvSpPr>
        <p:spPr>
          <a:xfrm>
            <a:off x="4718789" y="5629656"/>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09</a:t>
            </a:r>
            <a:endParaRPr sz="2000">
              <a:solidFill>
                <a:srgbClr val="FFFFFF"/>
              </a:solidFill>
              <a:latin typeface="Calibri"/>
              <a:ea typeface="Calibri"/>
              <a:cs typeface="Calibri"/>
              <a:sym typeface="Calibri"/>
            </a:endParaRPr>
          </a:p>
        </p:txBody>
      </p:sp>
      <p:sp>
        <p:nvSpPr>
          <p:cNvPr id="428" name="Google Shape;428;p13"/>
          <p:cNvSpPr txBox="1"/>
          <p:nvPr/>
        </p:nvSpPr>
        <p:spPr>
          <a:xfrm>
            <a:off x="2337422" y="5629656"/>
            <a:ext cx="2218765" cy="523180"/>
          </a:xfrm>
          <a:prstGeom prst="rect">
            <a:avLst/>
          </a:prstGeom>
          <a:noFill/>
          <a:ln>
            <a:noFill/>
          </a:ln>
        </p:spPr>
        <p:txBody>
          <a:bodyPr spcFirstLastPara="1" wrap="square" lIns="91425" tIns="45700" rIns="91425" bIns="45700" anchor="t" anchorCtr="0">
            <a:spAutoFit/>
          </a:bodyPr>
          <a:lstStyle/>
          <a:p>
            <a:pPr lvl="0" algn="r"/>
            <a:r>
              <a:rPr lang="el-GR" b="1" dirty="0">
                <a:solidFill>
                  <a:schemeClr val="dk1"/>
                </a:solidFill>
                <a:latin typeface="Calibri"/>
                <a:ea typeface="Calibri"/>
                <a:cs typeface="Calibri"/>
                <a:sym typeface="Calibri"/>
              </a:rPr>
              <a:t>Κεφαλαιακές απαιτήσεις
</a:t>
            </a:r>
            <a:endParaRPr dirty="0"/>
          </a:p>
        </p:txBody>
      </p:sp>
      <p:cxnSp>
        <p:nvCxnSpPr>
          <p:cNvPr id="429" name="Google Shape;429;p13"/>
          <p:cNvCxnSpPr>
            <a:stCxn id="417" idx="3"/>
          </p:cNvCxnSpPr>
          <p:nvPr/>
        </p:nvCxnSpPr>
        <p:spPr>
          <a:xfrm>
            <a:off x="10455155" y="2978981"/>
            <a:ext cx="517500" cy="1754400"/>
          </a:xfrm>
          <a:prstGeom prst="bentConnector2">
            <a:avLst/>
          </a:prstGeom>
          <a:noFill/>
          <a:ln w="28575" cap="flat" cmpd="sng">
            <a:solidFill>
              <a:srgbClr val="FF0000"/>
            </a:solidFill>
            <a:prstDash val="solid"/>
            <a:miter lim="800000"/>
            <a:headEnd type="none" w="sm" len="sm"/>
            <a:tailEnd type="none" w="sm" len="sm"/>
          </a:ln>
        </p:spPr>
      </p:cxnSp>
      <p:sp>
        <p:nvSpPr>
          <p:cNvPr id="430" name="Google Shape;430;p13"/>
          <p:cNvSpPr/>
          <p:nvPr/>
        </p:nvSpPr>
        <p:spPr>
          <a:xfrm>
            <a:off x="9975250" y="4743710"/>
            <a:ext cx="2117392" cy="128815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l-GR" sz="1200" dirty="0">
                <a:solidFill>
                  <a:schemeClr val="dk1"/>
                </a:solidFill>
                <a:latin typeface="Calibri"/>
                <a:ea typeface="Calibri"/>
                <a:cs typeface="Calibri"/>
                <a:sym typeface="Calibri"/>
              </a:rPr>
              <a:t>Οι εταιρείες θα πρέπει να παρέχουν λεπτομερείς πληροφορίες σχετικά με το μείγμα μάρκετινγκ στο επιχειρηματικό σχέδιο
</a:t>
            </a:r>
            <a:endParaRP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4"/>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436" name="Google Shape;436;p14"/>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7" name="Google Shape;437;p14"/>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8" name="Google Shape;438;p14"/>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9" name="Google Shape;439;p14"/>
          <p:cNvSpPr txBox="1"/>
          <p:nvPr/>
        </p:nvSpPr>
        <p:spPr>
          <a:xfrm>
            <a:off x="1615181" y="2814121"/>
            <a:ext cx="4774467" cy="923289"/>
          </a:xfrm>
          <a:prstGeom prst="rect">
            <a:avLst/>
          </a:prstGeom>
          <a:noFill/>
          <a:ln>
            <a:noFill/>
          </a:ln>
        </p:spPr>
        <p:txBody>
          <a:bodyPr spcFirstLastPara="1" wrap="square" lIns="91425" tIns="45700" rIns="91425" bIns="45700" anchor="t" anchorCtr="0">
            <a:spAutoFit/>
          </a:bodyPr>
          <a:lstStyle/>
          <a:p>
            <a:pPr lvl="0"/>
            <a:r>
              <a:rPr lang="el-GR" sz="1800">
                <a:solidFill>
                  <a:schemeClr val="dk1"/>
                </a:solidFill>
                <a:latin typeface="Calibri"/>
                <a:ea typeface="Calibri"/>
                <a:cs typeface="Calibri"/>
                <a:sym typeface="Calibri"/>
              </a:rPr>
              <a:t>Η τιμή καθορίζεται από διαφορετικές μεταβλητές
</a:t>
            </a:r>
            <a:endParaRPr dirty="0"/>
          </a:p>
        </p:txBody>
      </p:sp>
      <p:sp>
        <p:nvSpPr>
          <p:cNvPr id="440" name="Google Shape;440;p14"/>
          <p:cNvSpPr txBox="1"/>
          <p:nvPr/>
        </p:nvSpPr>
        <p:spPr>
          <a:xfrm>
            <a:off x="1615181" y="3530217"/>
            <a:ext cx="4397429" cy="923289"/>
          </a:xfrm>
          <a:prstGeom prst="rect">
            <a:avLst/>
          </a:prstGeom>
          <a:noFill/>
          <a:ln>
            <a:noFill/>
          </a:ln>
        </p:spPr>
        <p:txBody>
          <a:bodyPr spcFirstLastPara="1" wrap="square" lIns="91425" tIns="45700" rIns="91425" bIns="45700" anchor="t" anchorCtr="0">
            <a:spAutoFit/>
          </a:bodyPr>
          <a:lstStyle/>
          <a:p>
            <a:pPr lvl="0"/>
            <a:r>
              <a:rPr lang="el-GR" sz="1800">
                <a:solidFill>
                  <a:schemeClr val="dk1"/>
                </a:solidFill>
                <a:latin typeface="Calibri"/>
                <a:ea typeface="Calibri"/>
                <a:cs typeface="Calibri"/>
                <a:sym typeface="Calibri"/>
              </a:rPr>
              <a:t>Ένα καλό σχέδιο μάρκετινγκ θα πρέπει να λαμβάνει υπόψη τα 8 Ps
</a:t>
            </a:r>
            <a:endParaRPr dirty="0"/>
          </a:p>
        </p:txBody>
      </p:sp>
      <p:sp>
        <p:nvSpPr>
          <p:cNvPr id="441" name="Google Shape;441;p14"/>
          <p:cNvSpPr txBox="1"/>
          <p:nvPr/>
        </p:nvSpPr>
        <p:spPr>
          <a:xfrm>
            <a:off x="1605565" y="4284374"/>
            <a:ext cx="4407046" cy="923289"/>
          </a:xfrm>
          <a:prstGeom prst="rect">
            <a:avLst/>
          </a:prstGeom>
          <a:noFill/>
          <a:ln>
            <a:noFill/>
          </a:ln>
        </p:spPr>
        <p:txBody>
          <a:bodyPr spcFirstLastPara="1" wrap="square" lIns="91425" tIns="45700" rIns="91425" bIns="45700" anchor="t" anchorCtr="0">
            <a:spAutoFit/>
          </a:bodyPr>
          <a:lstStyle/>
          <a:p>
            <a:pPr lvl="0"/>
            <a:r>
              <a:rPr lang="el-GR" sz="1800">
                <a:solidFill>
                  <a:schemeClr val="dk1"/>
                </a:solidFill>
                <a:latin typeface="Calibri"/>
                <a:ea typeface="Calibri"/>
                <a:cs typeface="Calibri"/>
                <a:sym typeface="Calibri"/>
              </a:rPr>
              <a:t>Τα στοιχεία μάρκετινγκ έχουν κρίσιμο ρόλο στο επιχειρηματικό σχέδιο μιας εταιρείας
</a:t>
            </a:r>
            <a:endParaRPr/>
          </a:p>
        </p:txBody>
      </p:sp>
      <p:sp>
        <p:nvSpPr>
          <p:cNvPr id="442" name="Google Shape;442;p14"/>
          <p:cNvSpPr txBox="1"/>
          <p:nvPr/>
        </p:nvSpPr>
        <p:spPr>
          <a:xfrm>
            <a:off x="480795" y="1302505"/>
            <a:ext cx="4961358"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l-GR" sz="4800" b="1" i="0" dirty="0">
                <a:solidFill>
                  <a:schemeClr val="dk1"/>
                </a:solidFill>
                <a:latin typeface="Calibri"/>
                <a:ea typeface="Calibri"/>
                <a:cs typeface="Calibri"/>
                <a:sym typeface="Calibri"/>
              </a:rPr>
              <a:t>Κρίσιμα σημεία:</a:t>
            </a:r>
            <a:endParaRPr dirty="0"/>
          </a:p>
        </p:txBody>
      </p:sp>
      <p:pic>
        <p:nvPicPr>
          <p:cNvPr id="443" name="Google Shape;443;p14" descr="Logro objetivo y trabajo en equipo empresarial. vector gratuito"/>
          <p:cNvPicPr preferRelativeResize="0"/>
          <p:nvPr/>
        </p:nvPicPr>
        <p:blipFill rotWithShape="1">
          <a:blip r:embed="rId3">
            <a:alphaModFix/>
          </a:blip>
          <a:srcRect/>
          <a:stretch/>
        </p:blipFill>
        <p:spPr>
          <a:xfrm>
            <a:off x="10214996" y="4623758"/>
            <a:ext cx="1531308" cy="13356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CA373"/>
        </a:solidFill>
        <a:effectLst/>
      </p:bgPr>
    </p:bg>
    <p:spTree>
      <p:nvGrpSpPr>
        <p:cNvPr id="1" name="Shape 447"/>
        <p:cNvGrpSpPr/>
        <p:nvPr/>
      </p:nvGrpSpPr>
      <p:grpSpPr>
        <a:xfrm>
          <a:off x="0" y="0"/>
          <a:ext cx="0" cy="0"/>
          <a:chOff x="0" y="0"/>
          <a:chExt cx="0" cy="0"/>
        </a:xfrm>
      </p:grpSpPr>
      <p:sp>
        <p:nvSpPr>
          <p:cNvPr id="448" name="Google Shape;448;p18"/>
          <p:cNvSpPr txBox="1"/>
          <p:nvPr/>
        </p:nvSpPr>
        <p:spPr>
          <a:xfrm>
            <a:off x="2889030" y="2205051"/>
            <a:ext cx="7185135" cy="1569660"/>
          </a:xfrm>
          <a:prstGeom prst="rect">
            <a:avLst/>
          </a:prstGeom>
          <a:noFill/>
          <a:ln>
            <a:noFill/>
          </a:ln>
        </p:spPr>
        <p:txBody>
          <a:bodyPr spcFirstLastPara="1" wrap="square" lIns="91425" tIns="45700" rIns="91425" bIns="45700" anchor="t" anchorCtr="0">
            <a:spAutoFit/>
          </a:bodyPr>
          <a:lstStyle/>
          <a:p>
            <a:pPr lvl="0"/>
            <a:r>
              <a:rPr lang="el-GR" sz="9600" b="1" dirty="0">
                <a:solidFill>
                  <a:schemeClr val="lt1"/>
                </a:solidFill>
                <a:latin typeface="Calibri"/>
                <a:ea typeface="Calibri"/>
                <a:cs typeface="Calibri"/>
                <a:sym typeface="Calibri"/>
              </a:rPr>
              <a:t>Ευχαριστώ</a:t>
            </a:r>
            <a:r>
              <a:rPr lang="en-US" sz="9600" b="1" dirty="0">
                <a:solidFill>
                  <a:schemeClr val="lt1"/>
                </a:solidFill>
                <a:latin typeface="Calibri"/>
                <a:ea typeface="Calibri"/>
                <a:cs typeface="Calibri"/>
                <a:sym typeface="Calibri"/>
              </a:rPr>
              <a:t>!</a:t>
            </a:r>
            <a:endParaRPr sz="18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41" name="Google Shape;41;p2"/>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2" name="Google Shape;42;p2"/>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 name="Google Shape;43;p2"/>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4" name="Google Shape;44;p2"/>
          <p:cNvSpPr txBox="1"/>
          <p:nvPr/>
        </p:nvSpPr>
        <p:spPr>
          <a:xfrm>
            <a:off x="1615184" y="2814121"/>
            <a:ext cx="4116544" cy="923289"/>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Κατανοήσετε του τρόπου με τον οποίο οι επιχειρήσεις δημιουργούν αξίες
</a:t>
            </a:r>
            <a:endParaRPr dirty="0"/>
          </a:p>
        </p:txBody>
      </p:sp>
      <p:sp>
        <p:nvSpPr>
          <p:cNvPr id="45" name="Google Shape;45;p2"/>
          <p:cNvSpPr txBox="1"/>
          <p:nvPr/>
        </p:nvSpPr>
        <p:spPr>
          <a:xfrm>
            <a:off x="1615182" y="3530217"/>
            <a:ext cx="4294003" cy="923289"/>
          </a:xfrm>
          <a:prstGeom prst="rect">
            <a:avLst/>
          </a:prstGeom>
          <a:noFill/>
          <a:ln>
            <a:noFill/>
          </a:ln>
        </p:spPr>
        <p:txBody>
          <a:bodyPr spcFirstLastPara="1" wrap="square" lIns="91425" tIns="45700" rIns="91425" bIns="45700" anchor="t" anchorCtr="0">
            <a:spAutoFit/>
          </a:bodyPr>
          <a:lstStyle/>
          <a:p>
            <a:pPr lvl="0"/>
            <a:r>
              <a:rPr lang="el-GR" sz="1800">
                <a:solidFill>
                  <a:schemeClr val="dk1"/>
                </a:solidFill>
                <a:latin typeface="Calibri"/>
                <a:ea typeface="Calibri"/>
                <a:cs typeface="Calibri"/>
                <a:sym typeface="Calibri"/>
              </a:rPr>
              <a:t>Προσδιορίστε το ρόλο του μάρκετινγκ σε αυτήν τη διαδικασία δημιουργίας αξίας 
</a:t>
            </a:r>
            <a:endParaRPr sz="1800" dirty="0">
              <a:solidFill>
                <a:schemeClr val="dk1"/>
              </a:solidFill>
              <a:latin typeface="Calibri"/>
              <a:ea typeface="Calibri"/>
              <a:cs typeface="Calibri"/>
              <a:sym typeface="Calibri"/>
            </a:endParaRPr>
          </a:p>
        </p:txBody>
      </p:sp>
      <p:sp>
        <p:nvSpPr>
          <p:cNvPr id="46" name="Google Shape;46;p2"/>
          <p:cNvSpPr txBox="1"/>
          <p:nvPr/>
        </p:nvSpPr>
        <p:spPr>
          <a:xfrm>
            <a:off x="1615182" y="4290345"/>
            <a:ext cx="4480818" cy="923289"/>
          </a:xfrm>
          <a:prstGeom prst="rect">
            <a:avLst/>
          </a:prstGeom>
          <a:noFill/>
          <a:ln>
            <a:noFill/>
          </a:ln>
        </p:spPr>
        <p:txBody>
          <a:bodyPr spcFirstLastPara="1" wrap="square" lIns="91425" tIns="45700" rIns="91425" bIns="45700" anchor="t" anchorCtr="0">
            <a:spAutoFit/>
          </a:bodyPr>
          <a:lstStyle/>
          <a:p>
            <a:pPr lvl="0"/>
            <a:r>
              <a:rPr lang="el-GR" sz="1800">
                <a:solidFill>
                  <a:schemeClr val="dk1"/>
                </a:solidFill>
                <a:latin typeface="Calibri"/>
                <a:ea typeface="Calibri"/>
                <a:cs typeface="Calibri"/>
                <a:sym typeface="Calibri"/>
              </a:rPr>
              <a:t>Περιγράψτε τα βασικά στοιχεία της στρατηγικής μάρκετινγκ
</a:t>
            </a:r>
            <a:endParaRPr sz="1800" dirty="0">
              <a:solidFill>
                <a:schemeClr val="dk1"/>
              </a:solidFill>
              <a:latin typeface="Calibri"/>
              <a:ea typeface="Calibri"/>
              <a:cs typeface="Calibri"/>
              <a:sym typeface="Calibri"/>
            </a:endParaRPr>
          </a:p>
        </p:txBody>
      </p:sp>
      <p:sp>
        <p:nvSpPr>
          <p:cNvPr id="47" name="Google Shape;47;p2"/>
          <p:cNvSpPr txBox="1"/>
          <p:nvPr/>
        </p:nvSpPr>
        <p:spPr>
          <a:xfrm>
            <a:off x="480794" y="1302505"/>
            <a:ext cx="7278289" cy="1490152"/>
          </a:xfrm>
          <a:prstGeom prst="rect">
            <a:avLst/>
          </a:prstGeom>
          <a:noFill/>
          <a:ln>
            <a:noFill/>
          </a:ln>
        </p:spPr>
        <p:txBody>
          <a:bodyPr spcFirstLastPara="1" wrap="square" lIns="0" tIns="12700" rIns="0" bIns="0" anchor="t" anchorCtr="0">
            <a:spAutoFit/>
          </a:bodyPr>
          <a:lstStyle/>
          <a:p>
            <a:pPr marL="12700" lvl="0"/>
            <a:r>
              <a:rPr lang="el-GR" sz="4800" b="1" dirty="0">
                <a:solidFill>
                  <a:schemeClr val="dk1"/>
                </a:solidFill>
                <a:latin typeface="Calibri"/>
                <a:ea typeface="Calibri"/>
                <a:cs typeface="Calibri"/>
                <a:sym typeface="Calibri"/>
              </a:rPr>
              <a:t>ΣΚΟΠΟΙ ΚΑΙ ΣΤΟΧΟΙ
</a:t>
            </a:r>
            <a:endParaRPr dirty="0"/>
          </a:p>
        </p:txBody>
      </p:sp>
      <p:sp>
        <p:nvSpPr>
          <p:cNvPr id="48" name="Google Shape;48;p2"/>
          <p:cNvSpPr txBox="1"/>
          <p:nvPr/>
        </p:nvSpPr>
        <p:spPr>
          <a:xfrm>
            <a:off x="539786" y="2053993"/>
            <a:ext cx="5064599" cy="937416"/>
          </a:xfrm>
          <a:prstGeom prst="rect">
            <a:avLst/>
          </a:prstGeom>
          <a:noFill/>
          <a:ln>
            <a:noFill/>
          </a:ln>
        </p:spPr>
        <p:txBody>
          <a:bodyPr spcFirstLastPara="1" wrap="square" lIns="0" tIns="13950" rIns="0" bIns="0" anchor="t" anchorCtr="0">
            <a:spAutoFit/>
          </a:bodyPr>
          <a:lstStyle/>
          <a:p>
            <a:pPr lvl="0" algn="just"/>
            <a:r>
              <a:rPr lang="el-GR" sz="2000" dirty="0">
                <a:solidFill>
                  <a:schemeClr val="dk1"/>
                </a:solidFill>
                <a:latin typeface="Calibri"/>
                <a:ea typeface="Calibri"/>
                <a:cs typeface="Calibri"/>
                <a:sym typeface="Calibri"/>
              </a:rPr>
              <a:t>Στο τέλος αυτής της ενότητας θα είστε σε θέση να:
</a:t>
            </a:r>
            <a:endParaRPr dirty="0"/>
          </a:p>
        </p:txBody>
      </p:sp>
      <p:pic>
        <p:nvPicPr>
          <p:cNvPr id="49" name="Google Shape;49;p2" descr="Logro objetivo y trabajo en equipo empresarial. vector gratuito"/>
          <p:cNvPicPr preferRelativeResize="0"/>
          <p:nvPr/>
        </p:nvPicPr>
        <p:blipFill rotWithShape="1">
          <a:blip r:embed="rId3">
            <a:alphaModFix/>
          </a:blip>
          <a:srcRect/>
          <a:stretch/>
        </p:blipFill>
        <p:spPr>
          <a:xfrm>
            <a:off x="6738150" y="758722"/>
            <a:ext cx="5008153" cy="5200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p:nvPr/>
        </p:nvSpPr>
        <p:spPr>
          <a:xfrm>
            <a:off x="2812820" y="3068217"/>
            <a:ext cx="7122750" cy="2862282"/>
          </a:xfrm>
          <a:prstGeom prst="rect">
            <a:avLst/>
          </a:prstGeom>
          <a:noFill/>
          <a:ln>
            <a:noFill/>
          </a:ln>
        </p:spPr>
        <p:txBody>
          <a:bodyPr spcFirstLastPara="1" wrap="square" lIns="91425" tIns="45700" rIns="91425" bIns="45700" anchor="t" anchorCtr="0">
            <a:spAutoFit/>
          </a:bodyPr>
          <a:lstStyle/>
          <a:p>
            <a:pPr marL="457200" lvl="0" indent="-457200">
              <a:lnSpc>
                <a:spcPct val="125000"/>
              </a:lnSpc>
              <a:buClr>
                <a:schemeClr val="dk1"/>
              </a:buClr>
              <a:buSzPts val="2000"/>
              <a:buFont typeface="Calibri"/>
              <a:buAutoNum type="arabicPeriod"/>
            </a:pPr>
            <a:r>
              <a:rPr lang="el-GR" sz="1600" dirty="0">
                <a:solidFill>
                  <a:schemeClr val="dk1"/>
                </a:solidFill>
                <a:latin typeface="Calibri"/>
                <a:ea typeface="Calibri"/>
                <a:cs typeface="Calibri"/>
                <a:sym typeface="Calibri"/>
              </a:rPr>
              <a:t>Αξία: διαφορετικές προσεγγίσεις
Μεταβλητές που καθορίζουν την τιμή
Επεξεργασία εισροών: Μοντέλο IPO 
Κοινωνικοοικονομικό πλαίσιο: Ανάλυση PEST 
Πελάτες
Μάρκετινγκ: ορισμοί
Πυλώνες πρακτικών μάρκετινγκ
Μείγμα μάρκετινγκ
Το μείγμα μάρκετινγκ στο επιχειρηματικό σχέδιο</a:t>
            </a:r>
            <a:endParaRPr sz="1100" dirty="0"/>
          </a:p>
        </p:txBody>
      </p:sp>
      <p:sp>
        <p:nvSpPr>
          <p:cNvPr id="73" name="Google Shape;73;p4"/>
          <p:cNvSpPr txBox="1"/>
          <p:nvPr/>
        </p:nvSpPr>
        <p:spPr>
          <a:xfrm>
            <a:off x="1843314" y="2474580"/>
            <a:ext cx="9430569" cy="830956"/>
          </a:xfrm>
          <a:prstGeom prst="rect">
            <a:avLst/>
          </a:prstGeom>
          <a:noFill/>
          <a:ln>
            <a:noFill/>
          </a:ln>
        </p:spPr>
        <p:txBody>
          <a:bodyPr spcFirstLastPara="1" wrap="square" lIns="91425" tIns="45700" rIns="91425" bIns="45700" anchor="t" anchorCtr="0">
            <a:spAutoFit/>
          </a:bodyPr>
          <a:lstStyle/>
          <a:p>
            <a:pPr lvl="0"/>
            <a:r>
              <a:rPr lang="el-GR" sz="2400" dirty="0">
                <a:solidFill>
                  <a:srgbClr val="0CA373"/>
                </a:solidFill>
                <a:latin typeface="Calibri"/>
                <a:ea typeface="Calibri"/>
                <a:cs typeface="Calibri"/>
                <a:sym typeface="Calibri"/>
              </a:rPr>
              <a:t>Ενότητα 1: Πρόταση αξίας: καινοτόμες προσεγγίσεις στο μάρκετινγκ
</a:t>
            </a:r>
            <a:endParaRPr sz="2400" dirty="0">
              <a:solidFill>
                <a:srgbClr val="0CA373"/>
              </a:solidFill>
              <a:latin typeface="Calibri"/>
              <a:ea typeface="Calibri"/>
              <a:cs typeface="Calibri"/>
              <a:sym typeface="Calibri"/>
            </a:endParaRPr>
          </a:p>
        </p:txBody>
      </p:sp>
      <p:sp>
        <p:nvSpPr>
          <p:cNvPr id="74" name="Google Shape;74;p4"/>
          <p:cNvSpPr txBox="1"/>
          <p:nvPr/>
        </p:nvSpPr>
        <p:spPr>
          <a:xfrm>
            <a:off x="4881487" y="205899"/>
            <a:ext cx="3885142" cy="751488"/>
          </a:xfrm>
          <a:prstGeom prst="rect">
            <a:avLst/>
          </a:prstGeom>
          <a:noFill/>
          <a:ln>
            <a:noFill/>
          </a:ln>
        </p:spPr>
        <p:txBody>
          <a:bodyPr spcFirstLastPara="1" wrap="square" lIns="0" tIns="12700" rIns="0" bIns="0" anchor="t" anchorCtr="0">
            <a:spAutoFit/>
          </a:bodyPr>
          <a:lstStyle/>
          <a:p>
            <a:pPr marL="12700" lvl="0">
              <a:buClr>
                <a:schemeClr val="dk1"/>
              </a:buClr>
              <a:buSzPts val="4800"/>
            </a:pPr>
            <a:r>
              <a:rPr lang="el-GR" sz="4800" b="1" dirty="0">
                <a:solidFill>
                  <a:schemeClr val="dk1"/>
                </a:solidFill>
                <a:latin typeface="Calibri"/>
                <a:ea typeface="Calibri"/>
                <a:cs typeface="Calibri"/>
                <a:sym typeface="Calibri"/>
              </a:rPr>
              <a:t>ΕΥΡΕΤΉΡΙΟ</a:t>
            </a:r>
            <a:endParaRPr dirty="0"/>
          </a:p>
        </p:txBody>
      </p:sp>
      <p:sp>
        <p:nvSpPr>
          <p:cNvPr id="75" name="Google Shape;75;p4"/>
          <p:cNvSpPr/>
          <p:nvPr/>
        </p:nvSpPr>
        <p:spPr>
          <a:xfrm>
            <a:off x="5493416" y="1913603"/>
            <a:ext cx="537944" cy="537944"/>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CA373"/>
          </a:solidFill>
          <a:ln>
            <a:noFill/>
          </a:ln>
        </p:spPr>
        <p:txBody>
          <a:bodyPr spcFirstLastPara="1" wrap="square" lIns="19025" tIns="19025" rIns="19025" bIns="19025" anchor="ctr" anchorCtr="0">
            <a:noAutofit/>
          </a:bodyPr>
          <a:lstStyle/>
          <a:p>
            <a:pPr marL="0" marR="0" lvl="0" indent="0" algn="ctr" rtl="0">
              <a:spcBef>
                <a:spcPts val="0"/>
              </a:spcBef>
              <a:spcAft>
                <a:spcPts val="0"/>
              </a:spcAft>
              <a:buNone/>
            </a:pPr>
            <a:endParaRPr sz="1400">
              <a:solidFill>
                <a:srgbClr val="0CA373"/>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p:nvPr/>
        </p:nvSpPr>
        <p:spPr>
          <a:xfrm>
            <a:off x="11372850" y="219075"/>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5"/>
          <p:cNvSpPr txBox="1"/>
          <p:nvPr/>
        </p:nvSpPr>
        <p:spPr>
          <a:xfrm>
            <a:off x="1728872" y="1117193"/>
            <a:ext cx="6112642"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Μάθημα 1.1.: Αξία: διαφορετικές προσεγγίσεις
</a:t>
            </a:r>
            <a:endParaRPr sz="2200" dirty="0">
              <a:solidFill>
                <a:schemeClr val="dk1"/>
              </a:solidFill>
              <a:latin typeface="Calibri"/>
              <a:ea typeface="Calibri"/>
              <a:cs typeface="Calibri"/>
              <a:sym typeface="Calibri"/>
            </a:endParaRPr>
          </a:p>
        </p:txBody>
      </p:sp>
      <p:sp>
        <p:nvSpPr>
          <p:cNvPr id="82" name="Google Shape;82;p5"/>
          <p:cNvSpPr txBox="1"/>
          <p:nvPr/>
        </p:nvSpPr>
        <p:spPr>
          <a:xfrm>
            <a:off x="830048" y="251000"/>
            <a:ext cx="11571781" cy="813043"/>
          </a:xfrm>
          <a:prstGeom prst="rect">
            <a:avLst/>
          </a:prstGeom>
          <a:noFill/>
          <a:ln>
            <a:noFill/>
          </a:ln>
        </p:spPr>
        <p:txBody>
          <a:bodyPr spcFirstLastPara="1" wrap="square" lIns="0" tIns="12700" rIns="0" bIns="0" anchor="t" anchorCtr="0">
            <a:spAutoFit/>
          </a:bodyPr>
          <a:lstStyle/>
          <a:p>
            <a:pPr marL="12700" lvl="0"/>
            <a:r>
              <a:rPr lang="el-GR" sz="2600" b="1" dirty="0">
                <a:solidFill>
                  <a:schemeClr val="dk1"/>
                </a:solidFill>
                <a:latin typeface="Calibri"/>
                <a:ea typeface="Calibri"/>
                <a:cs typeface="Calibri"/>
                <a:sym typeface="Calibri"/>
              </a:rPr>
              <a:t>ΕΝΟΤΗΤΑ 1: Πρόταση αξίας για την επαγγελματική ζωή: καινοτόμες προσεγγίσεις στο μάρκετινγκ</a:t>
            </a:r>
            <a:endParaRPr sz="2600" b="1" i="0" dirty="0">
              <a:solidFill>
                <a:schemeClr val="dk1"/>
              </a:solidFill>
              <a:latin typeface="Calibri"/>
              <a:ea typeface="Calibri"/>
              <a:cs typeface="Calibri"/>
              <a:sym typeface="Calibri"/>
            </a:endParaRPr>
          </a:p>
        </p:txBody>
      </p:sp>
      <p:grpSp>
        <p:nvGrpSpPr>
          <p:cNvPr id="83" name="Google Shape;83;p5"/>
          <p:cNvGrpSpPr/>
          <p:nvPr/>
        </p:nvGrpSpPr>
        <p:grpSpPr>
          <a:xfrm>
            <a:off x="5591836" y="1555420"/>
            <a:ext cx="1673768" cy="2731280"/>
            <a:chOff x="5048467" y="4578218"/>
            <a:chExt cx="2858796" cy="4361770"/>
          </a:xfrm>
        </p:grpSpPr>
        <p:sp>
          <p:nvSpPr>
            <p:cNvPr id="84" name="Google Shape;84;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6" name="Google Shape;86;p5"/>
            <p:cNvGrpSpPr/>
            <p:nvPr/>
          </p:nvGrpSpPr>
          <p:grpSpPr>
            <a:xfrm>
              <a:off x="5606014" y="7584450"/>
              <a:ext cx="1585184" cy="1054915"/>
              <a:chOff x="5606014" y="7584450"/>
              <a:chExt cx="1585184" cy="1054915"/>
            </a:xfrm>
          </p:grpSpPr>
          <p:sp>
            <p:nvSpPr>
              <p:cNvPr id="87" name="Google Shape;87;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5"/>
            <p:cNvGrpSpPr/>
            <p:nvPr/>
          </p:nvGrpSpPr>
          <p:grpSpPr>
            <a:xfrm>
              <a:off x="6010509" y="4578218"/>
              <a:ext cx="880050" cy="901870"/>
              <a:chOff x="6010509" y="4578218"/>
              <a:chExt cx="880050" cy="901870"/>
            </a:xfrm>
          </p:grpSpPr>
          <p:sp>
            <p:nvSpPr>
              <p:cNvPr id="93" name="Google Shape;93;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6" name="Google Shape;96;p5"/>
          <p:cNvGrpSpPr/>
          <p:nvPr/>
        </p:nvGrpSpPr>
        <p:grpSpPr>
          <a:xfrm>
            <a:off x="1316171" y="1555420"/>
            <a:ext cx="1673768" cy="2731280"/>
            <a:chOff x="5048467" y="4578218"/>
            <a:chExt cx="2858796" cy="4361770"/>
          </a:xfrm>
        </p:grpSpPr>
        <p:sp>
          <p:nvSpPr>
            <p:cNvPr id="97" name="Google Shape;97;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9" name="Google Shape;99;p5"/>
            <p:cNvGrpSpPr/>
            <p:nvPr/>
          </p:nvGrpSpPr>
          <p:grpSpPr>
            <a:xfrm>
              <a:off x="5606014" y="7584450"/>
              <a:ext cx="1585184" cy="1054915"/>
              <a:chOff x="5606014" y="7584450"/>
              <a:chExt cx="1585184" cy="1054915"/>
            </a:xfrm>
          </p:grpSpPr>
          <p:sp>
            <p:nvSpPr>
              <p:cNvPr id="100" name="Google Shape;100;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5" name="Google Shape;105;p5"/>
            <p:cNvGrpSpPr/>
            <p:nvPr/>
          </p:nvGrpSpPr>
          <p:grpSpPr>
            <a:xfrm>
              <a:off x="6010509" y="4578218"/>
              <a:ext cx="880050" cy="901870"/>
              <a:chOff x="6010509" y="4578218"/>
              <a:chExt cx="880050" cy="901870"/>
            </a:xfrm>
          </p:grpSpPr>
          <p:sp>
            <p:nvSpPr>
              <p:cNvPr id="106" name="Google Shape;106;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09" name="Google Shape;109;p5"/>
          <p:cNvGrpSpPr/>
          <p:nvPr/>
        </p:nvGrpSpPr>
        <p:grpSpPr>
          <a:xfrm>
            <a:off x="9579006" y="1555420"/>
            <a:ext cx="1673768" cy="2731280"/>
            <a:chOff x="5048467" y="4578218"/>
            <a:chExt cx="2858796" cy="4361770"/>
          </a:xfrm>
        </p:grpSpPr>
        <p:sp>
          <p:nvSpPr>
            <p:cNvPr id="110" name="Google Shape;110;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2" name="Google Shape;112;p5"/>
            <p:cNvGrpSpPr/>
            <p:nvPr/>
          </p:nvGrpSpPr>
          <p:grpSpPr>
            <a:xfrm>
              <a:off x="5606014" y="7584450"/>
              <a:ext cx="1585184" cy="1054915"/>
              <a:chOff x="5606014" y="7584450"/>
              <a:chExt cx="1585184" cy="1054915"/>
            </a:xfrm>
          </p:grpSpPr>
          <p:sp>
            <p:nvSpPr>
              <p:cNvPr id="113" name="Google Shape;113;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8" name="Google Shape;118;p5"/>
            <p:cNvGrpSpPr/>
            <p:nvPr/>
          </p:nvGrpSpPr>
          <p:grpSpPr>
            <a:xfrm>
              <a:off x="6010509" y="4578218"/>
              <a:ext cx="880050" cy="901870"/>
              <a:chOff x="6010509" y="4578218"/>
              <a:chExt cx="880050" cy="901870"/>
            </a:xfrm>
          </p:grpSpPr>
          <p:sp>
            <p:nvSpPr>
              <p:cNvPr id="119" name="Google Shape;119;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22" name="Google Shape;122;p5"/>
          <p:cNvSpPr txBox="1"/>
          <p:nvPr/>
        </p:nvSpPr>
        <p:spPr>
          <a:xfrm>
            <a:off x="621866" y="4455732"/>
            <a:ext cx="3062377" cy="707846"/>
          </a:xfrm>
          <a:prstGeom prst="rect">
            <a:avLst/>
          </a:prstGeom>
          <a:noFill/>
          <a:ln>
            <a:noFill/>
          </a:ln>
        </p:spPr>
        <p:txBody>
          <a:bodyPr spcFirstLastPara="1" wrap="square" lIns="91425" tIns="45700" rIns="91425" bIns="45700" anchor="t" anchorCtr="0">
            <a:spAutoFit/>
          </a:bodyPr>
          <a:lstStyle/>
          <a:p>
            <a:pPr lvl="0" algn="ctr"/>
            <a:r>
              <a:rPr lang="el-GR" sz="2000" dirty="0">
                <a:solidFill>
                  <a:schemeClr val="dk1"/>
                </a:solidFill>
                <a:latin typeface="Calibri"/>
                <a:ea typeface="Calibri"/>
                <a:cs typeface="Calibri"/>
                <a:sym typeface="Calibri"/>
              </a:rPr>
              <a:t>Ποσοτική </a:t>
            </a:r>
            <a:r>
              <a:rPr lang="en-US" sz="2000" dirty="0">
                <a:solidFill>
                  <a:schemeClr val="dk1"/>
                </a:solidFill>
                <a:latin typeface="Calibri"/>
                <a:ea typeface="Calibri"/>
                <a:cs typeface="Calibri"/>
                <a:sym typeface="Calibri"/>
              </a:rPr>
              <a:t>VS </a:t>
            </a:r>
            <a:r>
              <a:rPr lang="el-GR" sz="2000" dirty="0">
                <a:solidFill>
                  <a:schemeClr val="dk1"/>
                </a:solidFill>
                <a:latin typeface="Calibri"/>
                <a:ea typeface="Calibri"/>
                <a:cs typeface="Calibri"/>
                <a:sym typeface="Calibri"/>
              </a:rPr>
              <a:t>Ποιοτική
</a:t>
            </a:r>
            <a:endParaRPr sz="2000" dirty="0">
              <a:solidFill>
                <a:schemeClr val="dk1"/>
              </a:solidFill>
              <a:latin typeface="Calibri"/>
              <a:ea typeface="Calibri"/>
              <a:cs typeface="Calibri"/>
              <a:sym typeface="Calibri"/>
            </a:endParaRPr>
          </a:p>
        </p:txBody>
      </p:sp>
      <p:sp>
        <p:nvSpPr>
          <p:cNvPr id="123" name="Google Shape;123;p5"/>
          <p:cNvSpPr txBox="1"/>
          <p:nvPr/>
        </p:nvSpPr>
        <p:spPr>
          <a:xfrm>
            <a:off x="4905531" y="4454410"/>
            <a:ext cx="3062377" cy="707846"/>
          </a:xfrm>
          <a:prstGeom prst="rect">
            <a:avLst/>
          </a:prstGeom>
          <a:noFill/>
          <a:ln>
            <a:noFill/>
          </a:ln>
        </p:spPr>
        <p:txBody>
          <a:bodyPr spcFirstLastPara="1" wrap="square" lIns="91425" tIns="45700" rIns="91425" bIns="45700" anchor="t" anchorCtr="0">
            <a:spAutoFit/>
          </a:bodyPr>
          <a:lstStyle/>
          <a:p>
            <a:pPr lvl="0" algn="ctr"/>
            <a:r>
              <a:rPr lang="el-GR" sz="2000" dirty="0">
                <a:solidFill>
                  <a:schemeClr val="dk1"/>
                </a:solidFill>
                <a:latin typeface="Calibri"/>
                <a:ea typeface="Calibri"/>
                <a:cs typeface="Calibri"/>
                <a:sym typeface="Calibri"/>
              </a:rPr>
              <a:t>Αποτέλεσμα </a:t>
            </a:r>
            <a:r>
              <a:rPr lang="en-US" sz="2000" dirty="0">
                <a:solidFill>
                  <a:schemeClr val="dk1"/>
                </a:solidFill>
                <a:latin typeface="Calibri"/>
                <a:ea typeface="Calibri"/>
                <a:cs typeface="Calibri"/>
                <a:sym typeface="Calibri"/>
              </a:rPr>
              <a:t>VS </a:t>
            </a:r>
            <a:r>
              <a:rPr lang="el-GR" sz="2000" dirty="0">
                <a:solidFill>
                  <a:schemeClr val="dk1"/>
                </a:solidFill>
                <a:latin typeface="Calibri"/>
                <a:ea typeface="Calibri"/>
                <a:cs typeface="Calibri"/>
                <a:sym typeface="Calibri"/>
              </a:rPr>
              <a:t>εκροών
</a:t>
            </a:r>
            <a:endParaRPr sz="2000" dirty="0">
              <a:solidFill>
                <a:schemeClr val="dk1"/>
              </a:solidFill>
              <a:latin typeface="Calibri"/>
              <a:ea typeface="Calibri"/>
              <a:cs typeface="Calibri"/>
              <a:sym typeface="Calibri"/>
            </a:endParaRPr>
          </a:p>
        </p:txBody>
      </p:sp>
      <p:sp>
        <p:nvSpPr>
          <p:cNvPr id="124" name="Google Shape;124;p5"/>
          <p:cNvSpPr/>
          <p:nvPr/>
        </p:nvSpPr>
        <p:spPr>
          <a:xfrm>
            <a:off x="235105" y="5386515"/>
            <a:ext cx="1402592" cy="313748"/>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Quantity produced</a:t>
            </a:r>
            <a:endParaRPr sz="1200">
              <a:solidFill>
                <a:schemeClr val="lt1"/>
              </a:solidFill>
              <a:latin typeface="Calibri"/>
              <a:ea typeface="Calibri"/>
              <a:cs typeface="Calibri"/>
              <a:sym typeface="Calibri"/>
            </a:endParaRPr>
          </a:p>
        </p:txBody>
      </p:sp>
      <p:sp>
        <p:nvSpPr>
          <p:cNvPr id="125" name="Google Shape;125;p5"/>
          <p:cNvSpPr/>
          <p:nvPr/>
        </p:nvSpPr>
        <p:spPr>
          <a:xfrm>
            <a:off x="2529095" y="5373423"/>
            <a:ext cx="1456309" cy="388660"/>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Standards of performance</a:t>
            </a:r>
            <a:endParaRPr sz="1200">
              <a:solidFill>
                <a:schemeClr val="lt1"/>
              </a:solidFill>
              <a:latin typeface="Calibri"/>
              <a:ea typeface="Calibri"/>
              <a:cs typeface="Calibri"/>
              <a:sym typeface="Calibri"/>
            </a:endParaRPr>
          </a:p>
        </p:txBody>
      </p:sp>
      <p:sp>
        <p:nvSpPr>
          <p:cNvPr id="126" name="Google Shape;126;p5"/>
          <p:cNvSpPr/>
          <p:nvPr/>
        </p:nvSpPr>
        <p:spPr>
          <a:xfrm>
            <a:off x="4785193" y="5387276"/>
            <a:ext cx="1456309" cy="38866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Concrete results</a:t>
            </a:r>
            <a:endParaRPr sz="1200">
              <a:solidFill>
                <a:schemeClr val="lt1"/>
              </a:solidFill>
              <a:latin typeface="Calibri"/>
              <a:ea typeface="Calibri"/>
              <a:cs typeface="Calibri"/>
              <a:sym typeface="Calibri"/>
            </a:endParaRPr>
          </a:p>
        </p:txBody>
      </p:sp>
      <p:sp>
        <p:nvSpPr>
          <p:cNvPr id="127" name="Google Shape;127;p5"/>
          <p:cNvSpPr/>
          <p:nvPr/>
        </p:nvSpPr>
        <p:spPr>
          <a:xfrm>
            <a:off x="7007933" y="5386515"/>
            <a:ext cx="1456309" cy="38866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Impact resulting from outputs</a:t>
            </a:r>
            <a:endParaRPr sz="1200">
              <a:solidFill>
                <a:schemeClr val="lt1"/>
              </a:solidFill>
              <a:latin typeface="Calibri"/>
              <a:ea typeface="Calibri"/>
              <a:cs typeface="Calibri"/>
              <a:sym typeface="Calibri"/>
            </a:endParaRPr>
          </a:p>
        </p:txBody>
      </p:sp>
      <p:sp>
        <p:nvSpPr>
          <p:cNvPr id="128" name="Google Shape;128;p5"/>
          <p:cNvSpPr/>
          <p:nvPr/>
        </p:nvSpPr>
        <p:spPr>
          <a:xfrm>
            <a:off x="9509588" y="5403629"/>
            <a:ext cx="1828602" cy="38866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Profit = Revenues - Costs</a:t>
            </a:r>
            <a:endParaRPr sz="1200">
              <a:solidFill>
                <a:schemeClr val="lt1"/>
              </a:solidFill>
              <a:latin typeface="Calibri"/>
              <a:ea typeface="Calibri"/>
              <a:cs typeface="Calibri"/>
              <a:sym typeface="Calibri"/>
            </a:endParaRPr>
          </a:p>
        </p:txBody>
      </p:sp>
      <p:sp>
        <p:nvSpPr>
          <p:cNvPr id="129" name="Google Shape;129;p5"/>
          <p:cNvSpPr txBox="1"/>
          <p:nvPr/>
        </p:nvSpPr>
        <p:spPr>
          <a:xfrm>
            <a:off x="8892701" y="4454410"/>
            <a:ext cx="3062377" cy="707846"/>
          </a:xfrm>
          <a:prstGeom prst="rect">
            <a:avLst/>
          </a:prstGeom>
          <a:noFill/>
          <a:ln>
            <a:noFill/>
          </a:ln>
        </p:spPr>
        <p:txBody>
          <a:bodyPr spcFirstLastPara="1" wrap="square" lIns="91425" tIns="45700" rIns="91425" bIns="45700" anchor="t" anchorCtr="0">
            <a:spAutoFit/>
          </a:bodyPr>
          <a:lstStyle/>
          <a:p>
            <a:pPr lvl="0" algn="ctr"/>
            <a:r>
              <a:rPr lang="el-GR" sz="2000" dirty="0">
                <a:solidFill>
                  <a:schemeClr val="dk1"/>
                </a:solidFill>
                <a:latin typeface="Calibri"/>
                <a:ea typeface="Calibri"/>
                <a:cs typeface="Calibri"/>
                <a:sym typeface="Calibri"/>
              </a:rPr>
              <a:t>Κέρδη </a:t>
            </a:r>
            <a:r>
              <a:rPr lang="en-US" sz="2000" dirty="0">
                <a:solidFill>
                  <a:schemeClr val="dk1"/>
                </a:solidFill>
                <a:latin typeface="Calibri"/>
                <a:ea typeface="Calibri"/>
                <a:cs typeface="Calibri"/>
                <a:sym typeface="Calibri"/>
              </a:rPr>
              <a:t>VS</a:t>
            </a:r>
            <a:r>
              <a:rPr lang="el-GR" sz="2000" dirty="0">
                <a:solidFill>
                  <a:schemeClr val="dk1"/>
                </a:solidFill>
                <a:latin typeface="Calibri"/>
                <a:ea typeface="Calibri"/>
                <a:cs typeface="Calibri"/>
                <a:sym typeface="Calibri"/>
              </a:rPr>
              <a:t> ζημίες
</a:t>
            </a:r>
            <a:endParaRPr sz="2000" dirty="0">
              <a:solidFill>
                <a:schemeClr val="dk1"/>
              </a:solidFill>
              <a:latin typeface="Calibri"/>
              <a:ea typeface="Calibri"/>
              <a:cs typeface="Calibri"/>
              <a:sym typeface="Calibri"/>
            </a:endParaRPr>
          </a:p>
        </p:txBody>
      </p:sp>
      <p:cxnSp>
        <p:nvCxnSpPr>
          <p:cNvPr id="130" name="Google Shape;130;p5"/>
          <p:cNvCxnSpPr/>
          <p:nvPr/>
        </p:nvCxnSpPr>
        <p:spPr>
          <a:xfrm flipH="1">
            <a:off x="992038" y="4789830"/>
            <a:ext cx="324133" cy="504017"/>
          </a:xfrm>
          <a:prstGeom prst="straightConnector1">
            <a:avLst/>
          </a:prstGeom>
          <a:noFill/>
          <a:ln w="9525" cap="flat" cmpd="sng">
            <a:solidFill>
              <a:srgbClr val="5B9BD5"/>
            </a:solidFill>
            <a:prstDash val="solid"/>
            <a:miter lim="800000"/>
            <a:headEnd type="none" w="sm" len="sm"/>
            <a:tailEnd type="triangle" w="med" len="med"/>
          </a:ln>
        </p:spPr>
      </p:cxnSp>
      <p:cxnSp>
        <p:nvCxnSpPr>
          <p:cNvPr id="131" name="Google Shape;131;p5"/>
          <p:cNvCxnSpPr/>
          <p:nvPr/>
        </p:nvCxnSpPr>
        <p:spPr>
          <a:xfrm>
            <a:off x="2893929" y="4815400"/>
            <a:ext cx="267309" cy="489566"/>
          </a:xfrm>
          <a:prstGeom prst="straightConnector1">
            <a:avLst/>
          </a:prstGeom>
          <a:noFill/>
          <a:ln w="9525" cap="flat" cmpd="sng">
            <a:solidFill>
              <a:srgbClr val="5B9BD5"/>
            </a:solidFill>
            <a:prstDash val="solid"/>
            <a:miter lim="800000"/>
            <a:headEnd type="none" w="sm" len="sm"/>
            <a:tailEnd type="triangle" w="med" len="med"/>
          </a:ln>
        </p:spPr>
      </p:cxnSp>
      <p:cxnSp>
        <p:nvCxnSpPr>
          <p:cNvPr id="132" name="Google Shape;132;p5"/>
          <p:cNvCxnSpPr/>
          <p:nvPr/>
        </p:nvCxnSpPr>
        <p:spPr>
          <a:xfrm flipH="1">
            <a:off x="5436363" y="4824349"/>
            <a:ext cx="324133" cy="504017"/>
          </a:xfrm>
          <a:prstGeom prst="straightConnector1">
            <a:avLst/>
          </a:prstGeom>
          <a:noFill/>
          <a:ln w="9525" cap="flat" cmpd="sng">
            <a:solidFill>
              <a:srgbClr val="ED7D31"/>
            </a:solidFill>
            <a:prstDash val="solid"/>
            <a:miter lim="800000"/>
            <a:headEnd type="none" w="sm" len="sm"/>
            <a:tailEnd type="triangle" w="med" len="med"/>
          </a:ln>
        </p:spPr>
      </p:cxnSp>
      <p:cxnSp>
        <p:nvCxnSpPr>
          <p:cNvPr id="133" name="Google Shape;133;p5"/>
          <p:cNvCxnSpPr/>
          <p:nvPr/>
        </p:nvCxnSpPr>
        <p:spPr>
          <a:xfrm>
            <a:off x="7265604" y="4804281"/>
            <a:ext cx="267309" cy="489566"/>
          </a:xfrm>
          <a:prstGeom prst="straightConnector1">
            <a:avLst/>
          </a:prstGeom>
          <a:noFill/>
          <a:ln w="9525" cap="flat" cmpd="sng">
            <a:solidFill>
              <a:srgbClr val="ED7D31"/>
            </a:solidFill>
            <a:prstDash val="solid"/>
            <a:miter lim="800000"/>
            <a:headEnd type="none" w="sm" len="sm"/>
            <a:tailEnd type="triangle" w="med" len="med"/>
          </a:ln>
        </p:spPr>
      </p:cxnSp>
      <p:cxnSp>
        <p:nvCxnSpPr>
          <p:cNvPr id="134" name="Google Shape;134;p5"/>
          <p:cNvCxnSpPr/>
          <p:nvPr/>
        </p:nvCxnSpPr>
        <p:spPr>
          <a:xfrm flipH="1">
            <a:off x="10385256" y="4892151"/>
            <a:ext cx="11650" cy="473846"/>
          </a:xfrm>
          <a:prstGeom prst="straightConnector1">
            <a:avLst/>
          </a:prstGeom>
          <a:noFill/>
          <a:ln w="9525" cap="flat" cmpd="sng">
            <a:solidFill>
              <a:srgbClr val="FFC000"/>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p:nvPr/>
        </p:nvSpPr>
        <p:spPr>
          <a:xfrm>
            <a:off x="1651133" y="865531"/>
            <a:ext cx="6112642"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1.2.: Μεταβλητές που καθορίζουν την τιμή
</a:t>
            </a:r>
            <a:endParaRPr sz="2200" dirty="0">
              <a:solidFill>
                <a:schemeClr val="dk1"/>
              </a:solidFill>
              <a:latin typeface="Calibri"/>
              <a:ea typeface="Calibri"/>
              <a:cs typeface="Calibri"/>
              <a:sym typeface="Calibri"/>
            </a:endParaRPr>
          </a:p>
        </p:txBody>
      </p:sp>
      <p:sp>
        <p:nvSpPr>
          <p:cNvPr id="140" name="Google Shape;140;p6"/>
          <p:cNvSpPr/>
          <p:nvPr/>
        </p:nvSpPr>
        <p:spPr>
          <a:xfrm>
            <a:off x="11287125" y="101196"/>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6"/>
          <p:cNvSpPr/>
          <p:nvPr/>
        </p:nvSpPr>
        <p:spPr>
          <a:xfrm>
            <a:off x="1241403" y="2820316"/>
            <a:ext cx="3172320" cy="1134623"/>
          </a:xfrm>
          <a:custGeom>
            <a:avLst/>
            <a:gdLst/>
            <a:ahLst/>
            <a:cxnLst/>
            <a:rect l="l" t="t" r="r" b="b"/>
            <a:pathLst>
              <a:path w="7144" h="3558" extrusionOk="0">
                <a:moveTo>
                  <a:pt x="5639" y="0"/>
                </a:moveTo>
                <a:lnTo>
                  <a:pt x="0" y="0"/>
                </a:lnTo>
                <a:lnTo>
                  <a:pt x="1475" y="1792"/>
                </a:lnTo>
                <a:lnTo>
                  <a:pt x="0" y="3557"/>
                </a:lnTo>
                <a:lnTo>
                  <a:pt x="5669" y="3557"/>
                </a:lnTo>
                <a:lnTo>
                  <a:pt x="7143" y="1792"/>
                </a:lnTo>
                <a:lnTo>
                  <a:pt x="5639" y="0"/>
                </a:lnTo>
              </a:path>
            </a:pathLst>
          </a:custGeom>
          <a:solidFill>
            <a:schemeClr val="accent1"/>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sp>
        <p:nvSpPr>
          <p:cNvPr id="142" name="Google Shape;142;p6"/>
          <p:cNvSpPr/>
          <p:nvPr/>
        </p:nvSpPr>
        <p:spPr>
          <a:xfrm>
            <a:off x="4502589" y="2823325"/>
            <a:ext cx="3172320" cy="1134623"/>
          </a:xfrm>
          <a:custGeom>
            <a:avLst/>
            <a:gdLst/>
            <a:ahLst/>
            <a:cxnLst/>
            <a:rect l="l" t="t" r="r" b="b"/>
            <a:pathLst>
              <a:path w="7144" h="3558" extrusionOk="0">
                <a:moveTo>
                  <a:pt x="5668" y="0"/>
                </a:moveTo>
                <a:lnTo>
                  <a:pt x="0" y="0"/>
                </a:lnTo>
                <a:lnTo>
                  <a:pt x="1475" y="1792"/>
                </a:lnTo>
                <a:lnTo>
                  <a:pt x="0" y="3557"/>
                </a:lnTo>
                <a:lnTo>
                  <a:pt x="5668" y="3557"/>
                </a:lnTo>
                <a:lnTo>
                  <a:pt x="7143" y="1792"/>
                </a:lnTo>
                <a:lnTo>
                  <a:pt x="5668" y="0"/>
                </a:lnTo>
              </a:path>
            </a:pathLst>
          </a:custGeom>
          <a:solidFill>
            <a:schemeClr val="accent2"/>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sp>
        <p:nvSpPr>
          <p:cNvPr id="143" name="Google Shape;143;p6"/>
          <p:cNvSpPr/>
          <p:nvPr/>
        </p:nvSpPr>
        <p:spPr>
          <a:xfrm>
            <a:off x="7763775" y="2820316"/>
            <a:ext cx="3167674" cy="1134623"/>
          </a:xfrm>
          <a:custGeom>
            <a:avLst/>
            <a:gdLst/>
            <a:ahLst/>
            <a:cxnLst/>
            <a:rect l="l" t="t" r="r" b="b"/>
            <a:pathLst>
              <a:path w="7144" h="3558" extrusionOk="0">
                <a:moveTo>
                  <a:pt x="5639" y="0"/>
                </a:moveTo>
                <a:lnTo>
                  <a:pt x="0" y="0"/>
                </a:lnTo>
                <a:lnTo>
                  <a:pt x="1475" y="1792"/>
                </a:lnTo>
                <a:lnTo>
                  <a:pt x="0" y="3557"/>
                </a:lnTo>
                <a:lnTo>
                  <a:pt x="5669" y="3557"/>
                </a:lnTo>
                <a:lnTo>
                  <a:pt x="7143" y="1792"/>
                </a:lnTo>
                <a:lnTo>
                  <a:pt x="5639" y="0"/>
                </a:lnTo>
              </a:path>
            </a:pathLst>
          </a:custGeom>
          <a:solidFill>
            <a:srgbClr val="FFC000"/>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grpSp>
        <p:nvGrpSpPr>
          <p:cNvPr id="144" name="Google Shape;144;p6"/>
          <p:cNvGrpSpPr/>
          <p:nvPr/>
        </p:nvGrpSpPr>
        <p:grpSpPr>
          <a:xfrm>
            <a:off x="5773031" y="3017533"/>
            <a:ext cx="708538" cy="562316"/>
            <a:chOff x="6369689" y="2031259"/>
            <a:chExt cx="386534" cy="314469"/>
          </a:xfrm>
        </p:grpSpPr>
        <p:sp>
          <p:nvSpPr>
            <p:cNvPr id="145" name="Google Shape;145;p6"/>
            <p:cNvSpPr/>
            <p:nvPr/>
          </p:nvSpPr>
          <p:spPr>
            <a:xfrm>
              <a:off x="6369689" y="2031259"/>
              <a:ext cx="386534" cy="314469"/>
            </a:xfrm>
            <a:custGeom>
              <a:avLst/>
              <a:gdLst/>
              <a:ahLst/>
              <a:cxnLst/>
              <a:rect l="l" t="t" r="r" b="b"/>
              <a:pathLst>
                <a:path w="256" h="208" extrusionOk="0">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p:nvPr/>
          </p:nvSpPr>
          <p:spPr>
            <a:xfrm>
              <a:off x="6575404" y="2128221"/>
              <a:ext cx="83858" cy="85169"/>
            </a:xfrm>
            <a:custGeom>
              <a:avLst/>
              <a:gdLst/>
              <a:ahLst/>
              <a:cxnLst/>
              <a:rect l="l" t="t" r="r" b="b"/>
              <a:pathLst>
                <a:path w="56" h="56" extrusionOk="0">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7" name="Google Shape;147;p6"/>
          <p:cNvSpPr txBox="1"/>
          <p:nvPr/>
        </p:nvSpPr>
        <p:spPr>
          <a:xfrm>
            <a:off x="621866" y="4455732"/>
            <a:ext cx="3062377" cy="707846"/>
          </a:xfrm>
          <a:prstGeom prst="rect">
            <a:avLst/>
          </a:prstGeom>
          <a:noFill/>
          <a:ln>
            <a:noFill/>
          </a:ln>
        </p:spPr>
        <p:txBody>
          <a:bodyPr spcFirstLastPara="1" wrap="square" lIns="91425" tIns="45700" rIns="91425" bIns="45700" anchor="t" anchorCtr="0">
            <a:spAutoFit/>
          </a:bodyPr>
          <a:lstStyle/>
          <a:p>
            <a:pPr lvl="0" algn="ctr"/>
            <a:r>
              <a:rPr lang="el-GR" sz="2000" dirty="0">
                <a:solidFill>
                  <a:schemeClr val="dk1"/>
                </a:solidFill>
                <a:latin typeface="Calibri"/>
                <a:ea typeface="Calibri"/>
                <a:cs typeface="Calibri"/>
                <a:sym typeface="Calibri"/>
              </a:rPr>
              <a:t>Επεξεργασία εισροών
</a:t>
            </a:r>
            <a:endParaRPr sz="2000" dirty="0">
              <a:solidFill>
                <a:schemeClr val="dk1"/>
              </a:solidFill>
              <a:latin typeface="Calibri"/>
              <a:ea typeface="Calibri"/>
              <a:cs typeface="Calibri"/>
              <a:sym typeface="Calibri"/>
            </a:endParaRPr>
          </a:p>
        </p:txBody>
      </p:sp>
      <p:sp>
        <p:nvSpPr>
          <p:cNvPr id="148" name="Google Shape;148;p6"/>
          <p:cNvSpPr txBox="1"/>
          <p:nvPr/>
        </p:nvSpPr>
        <p:spPr>
          <a:xfrm>
            <a:off x="4413723" y="4455732"/>
            <a:ext cx="3062377" cy="1015622"/>
          </a:xfrm>
          <a:prstGeom prst="rect">
            <a:avLst/>
          </a:prstGeom>
          <a:noFill/>
          <a:ln>
            <a:noFill/>
          </a:ln>
        </p:spPr>
        <p:txBody>
          <a:bodyPr spcFirstLastPara="1" wrap="square" lIns="91425" tIns="45700" rIns="91425" bIns="45700" anchor="t" anchorCtr="0">
            <a:spAutoFit/>
          </a:bodyPr>
          <a:lstStyle/>
          <a:p>
            <a:pPr lvl="0" algn="ctr"/>
            <a:r>
              <a:rPr lang="el-GR" sz="2000" dirty="0">
                <a:solidFill>
                  <a:schemeClr val="dk1"/>
                </a:solidFill>
                <a:latin typeface="Calibri"/>
                <a:ea typeface="Calibri"/>
                <a:cs typeface="Calibri"/>
                <a:sym typeface="Calibri"/>
              </a:rPr>
              <a:t>Κοινωνικοοικονομικό πλαίσιο
</a:t>
            </a:r>
            <a:endParaRPr sz="2000" dirty="0">
              <a:solidFill>
                <a:schemeClr val="dk1"/>
              </a:solidFill>
              <a:latin typeface="Calibri"/>
              <a:ea typeface="Calibri"/>
              <a:cs typeface="Calibri"/>
              <a:sym typeface="Calibri"/>
            </a:endParaRPr>
          </a:p>
        </p:txBody>
      </p:sp>
      <p:sp>
        <p:nvSpPr>
          <p:cNvPr id="149" name="Google Shape;149;p6"/>
          <p:cNvSpPr txBox="1"/>
          <p:nvPr/>
        </p:nvSpPr>
        <p:spPr>
          <a:xfrm>
            <a:off x="7763775"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000" dirty="0">
                <a:solidFill>
                  <a:schemeClr val="dk1"/>
                </a:solidFill>
                <a:latin typeface="Calibri"/>
                <a:ea typeface="Calibri"/>
                <a:cs typeface="Calibri"/>
                <a:sym typeface="Calibri"/>
              </a:rPr>
              <a:t>Άνθρωποι</a:t>
            </a:r>
            <a:endParaRPr sz="2000" dirty="0">
              <a:solidFill>
                <a:schemeClr val="dk1"/>
              </a:solidFill>
              <a:latin typeface="Calibri"/>
              <a:ea typeface="Calibri"/>
              <a:cs typeface="Calibri"/>
              <a:sym typeface="Calibri"/>
            </a:endParaRPr>
          </a:p>
        </p:txBody>
      </p:sp>
      <p:sp>
        <p:nvSpPr>
          <p:cNvPr id="150" name="Google Shape;150;p6"/>
          <p:cNvSpPr/>
          <p:nvPr/>
        </p:nvSpPr>
        <p:spPr>
          <a:xfrm>
            <a:off x="9052027" y="3060481"/>
            <a:ext cx="591170" cy="519368"/>
          </a:xfrm>
          <a:custGeom>
            <a:avLst/>
            <a:gdLst/>
            <a:ahLst/>
            <a:cxnLst/>
            <a:rect l="l" t="t" r="r" b="b"/>
            <a:pathLst>
              <a:path w="21600" h="21600" extrusionOk="0">
                <a:moveTo>
                  <a:pt x="21600" y="21600"/>
                </a:moveTo>
                <a:cubicBezTo>
                  <a:pt x="21600" y="21600"/>
                  <a:pt x="21600" y="16772"/>
                  <a:pt x="21165" y="16324"/>
                </a:cubicBezTo>
                <a:cubicBezTo>
                  <a:pt x="20818" y="15876"/>
                  <a:pt x="20079" y="15030"/>
                  <a:pt x="18471" y="14582"/>
                </a:cubicBezTo>
                <a:cubicBezTo>
                  <a:pt x="16950" y="13687"/>
                  <a:pt x="16167" y="12791"/>
                  <a:pt x="16167" y="11497"/>
                </a:cubicBezTo>
                <a:cubicBezTo>
                  <a:pt x="16167" y="10601"/>
                  <a:pt x="16950" y="11049"/>
                  <a:pt x="16950" y="9755"/>
                </a:cubicBezTo>
                <a:cubicBezTo>
                  <a:pt x="16950" y="8859"/>
                  <a:pt x="17732" y="9755"/>
                  <a:pt x="17732" y="7913"/>
                </a:cubicBezTo>
                <a:cubicBezTo>
                  <a:pt x="17732" y="7515"/>
                  <a:pt x="17341" y="7515"/>
                  <a:pt x="17341" y="7515"/>
                </a:cubicBezTo>
                <a:cubicBezTo>
                  <a:pt x="17341" y="7515"/>
                  <a:pt x="17732" y="6619"/>
                  <a:pt x="17732" y="5724"/>
                </a:cubicBezTo>
                <a:cubicBezTo>
                  <a:pt x="17732" y="4877"/>
                  <a:pt x="17341" y="3086"/>
                  <a:pt x="15037" y="3086"/>
                </a:cubicBezTo>
                <a:cubicBezTo>
                  <a:pt x="12734" y="3086"/>
                  <a:pt x="12343" y="4877"/>
                  <a:pt x="12343" y="5724"/>
                </a:cubicBezTo>
                <a:cubicBezTo>
                  <a:pt x="12343" y="6619"/>
                  <a:pt x="12734" y="7515"/>
                  <a:pt x="12734" y="7515"/>
                </a:cubicBezTo>
                <a:cubicBezTo>
                  <a:pt x="12734" y="7515"/>
                  <a:pt x="12343" y="7515"/>
                  <a:pt x="12343" y="7913"/>
                </a:cubicBezTo>
                <a:cubicBezTo>
                  <a:pt x="12343" y="9755"/>
                  <a:pt x="12734" y="8859"/>
                  <a:pt x="13125" y="9755"/>
                </a:cubicBezTo>
                <a:cubicBezTo>
                  <a:pt x="13125" y="11049"/>
                  <a:pt x="13516" y="10601"/>
                  <a:pt x="13516" y="11497"/>
                </a:cubicBezTo>
                <a:cubicBezTo>
                  <a:pt x="13516" y="12393"/>
                  <a:pt x="13516" y="13239"/>
                  <a:pt x="12734" y="13687"/>
                </a:cubicBezTo>
                <a:cubicBezTo>
                  <a:pt x="16167" y="15876"/>
                  <a:pt x="16559" y="15876"/>
                  <a:pt x="16559" y="18116"/>
                </a:cubicBezTo>
                <a:cubicBezTo>
                  <a:pt x="16559" y="21600"/>
                  <a:pt x="16559" y="21600"/>
                  <a:pt x="16559" y="21600"/>
                </a:cubicBezTo>
                <a:lnTo>
                  <a:pt x="21600" y="21600"/>
                </a:lnTo>
                <a:close/>
                <a:moveTo>
                  <a:pt x="11213" y="15030"/>
                </a:moveTo>
                <a:cubicBezTo>
                  <a:pt x="8866" y="14135"/>
                  <a:pt x="8127" y="13239"/>
                  <a:pt x="8127" y="11497"/>
                </a:cubicBezTo>
                <a:cubicBezTo>
                  <a:pt x="8127" y="10153"/>
                  <a:pt x="8866" y="10601"/>
                  <a:pt x="9257" y="8361"/>
                </a:cubicBezTo>
                <a:cubicBezTo>
                  <a:pt x="9257" y="7913"/>
                  <a:pt x="10039" y="8361"/>
                  <a:pt x="10039" y="6619"/>
                </a:cubicBezTo>
                <a:cubicBezTo>
                  <a:pt x="10039" y="5724"/>
                  <a:pt x="9648" y="5724"/>
                  <a:pt x="9648" y="5724"/>
                </a:cubicBezTo>
                <a:cubicBezTo>
                  <a:pt x="9648" y="5724"/>
                  <a:pt x="9648" y="4429"/>
                  <a:pt x="10039" y="3534"/>
                </a:cubicBezTo>
                <a:cubicBezTo>
                  <a:pt x="10039" y="2638"/>
                  <a:pt x="9257" y="0"/>
                  <a:pt x="6563" y="0"/>
                </a:cubicBezTo>
                <a:cubicBezTo>
                  <a:pt x="3477" y="0"/>
                  <a:pt x="3086" y="2638"/>
                  <a:pt x="3086" y="3534"/>
                </a:cubicBezTo>
                <a:cubicBezTo>
                  <a:pt x="3086" y="4429"/>
                  <a:pt x="3086" y="5724"/>
                  <a:pt x="3086" y="5724"/>
                </a:cubicBezTo>
                <a:cubicBezTo>
                  <a:pt x="3086" y="5724"/>
                  <a:pt x="3086" y="5724"/>
                  <a:pt x="3086" y="6619"/>
                </a:cubicBezTo>
                <a:cubicBezTo>
                  <a:pt x="3086" y="8361"/>
                  <a:pt x="3477" y="7913"/>
                  <a:pt x="3868" y="8361"/>
                </a:cubicBezTo>
                <a:cubicBezTo>
                  <a:pt x="3868" y="10601"/>
                  <a:pt x="4650" y="10153"/>
                  <a:pt x="4650" y="11497"/>
                </a:cubicBezTo>
                <a:cubicBezTo>
                  <a:pt x="4650" y="13239"/>
                  <a:pt x="3868" y="14135"/>
                  <a:pt x="1956" y="15030"/>
                </a:cubicBezTo>
                <a:cubicBezTo>
                  <a:pt x="1173" y="15429"/>
                  <a:pt x="0" y="15876"/>
                  <a:pt x="0" y="17220"/>
                </a:cubicBezTo>
                <a:cubicBezTo>
                  <a:pt x="0" y="21600"/>
                  <a:pt x="0" y="21600"/>
                  <a:pt x="0" y="21600"/>
                </a:cubicBezTo>
                <a:cubicBezTo>
                  <a:pt x="15037" y="21600"/>
                  <a:pt x="15037" y="21600"/>
                  <a:pt x="15037" y="21600"/>
                </a:cubicBezTo>
                <a:cubicBezTo>
                  <a:pt x="15037" y="21600"/>
                  <a:pt x="15037" y="18962"/>
                  <a:pt x="15037" y="18116"/>
                </a:cubicBezTo>
                <a:cubicBezTo>
                  <a:pt x="15037" y="17220"/>
                  <a:pt x="13125" y="16324"/>
                  <a:pt x="11213" y="15030"/>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None/>
            </a:pPr>
            <a:endParaRPr sz="6998">
              <a:solidFill>
                <a:schemeClr val="lt1"/>
              </a:solidFill>
              <a:latin typeface="Calibri"/>
              <a:ea typeface="Calibri"/>
              <a:cs typeface="Calibri"/>
              <a:sym typeface="Calibri"/>
            </a:endParaRPr>
          </a:p>
        </p:txBody>
      </p:sp>
      <p:sp>
        <p:nvSpPr>
          <p:cNvPr id="151" name="Google Shape;151;p6"/>
          <p:cNvSpPr/>
          <p:nvPr/>
        </p:nvSpPr>
        <p:spPr>
          <a:xfrm>
            <a:off x="2437968" y="3051583"/>
            <a:ext cx="578701" cy="494215"/>
          </a:xfrm>
          <a:custGeom>
            <a:avLst/>
            <a:gdLst/>
            <a:ahLst/>
            <a:cxnLst/>
            <a:rect l="l" t="t" r="r" b="b"/>
            <a:pathLst>
              <a:path w="21600" h="21600" extrusionOk="0">
                <a:moveTo>
                  <a:pt x="20558" y="21600"/>
                </a:moveTo>
                <a:cubicBezTo>
                  <a:pt x="1006" y="21600"/>
                  <a:pt x="1006" y="21600"/>
                  <a:pt x="1006" y="21600"/>
                </a:cubicBezTo>
                <a:cubicBezTo>
                  <a:pt x="503" y="21600"/>
                  <a:pt x="0" y="21014"/>
                  <a:pt x="0" y="20386"/>
                </a:cubicBezTo>
                <a:cubicBezTo>
                  <a:pt x="0" y="13019"/>
                  <a:pt x="0" y="13019"/>
                  <a:pt x="0" y="13019"/>
                </a:cubicBezTo>
                <a:cubicBezTo>
                  <a:pt x="0" y="12726"/>
                  <a:pt x="0" y="12726"/>
                  <a:pt x="0" y="12391"/>
                </a:cubicBezTo>
                <a:cubicBezTo>
                  <a:pt x="2803" y="4144"/>
                  <a:pt x="2803" y="4144"/>
                  <a:pt x="2803" y="4144"/>
                </a:cubicBezTo>
                <a:cubicBezTo>
                  <a:pt x="2803" y="3851"/>
                  <a:pt x="3306" y="3558"/>
                  <a:pt x="3810" y="3558"/>
                </a:cubicBezTo>
                <a:cubicBezTo>
                  <a:pt x="5319" y="3558"/>
                  <a:pt x="5319" y="3558"/>
                  <a:pt x="5319" y="3558"/>
                </a:cubicBezTo>
                <a:cubicBezTo>
                  <a:pt x="6325" y="3558"/>
                  <a:pt x="6325" y="3558"/>
                  <a:pt x="6325" y="3558"/>
                </a:cubicBezTo>
                <a:lnTo>
                  <a:pt x="6325" y="3851"/>
                </a:lnTo>
                <a:cubicBezTo>
                  <a:pt x="6325" y="4730"/>
                  <a:pt x="6865" y="5316"/>
                  <a:pt x="7368" y="5902"/>
                </a:cubicBezTo>
                <a:cubicBezTo>
                  <a:pt x="5319" y="5902"/>
                  <a:pt x="5319" y="5902"/>
                  <a:pt x="5319" y="5902"/>
                </a:cubicBezTo>
                <a:cubicBezTo>
                  <a:pt x="4313" y="5902"/>
                  <a:pt x="4313" y="5902"/>
                  <a:pt x="4313" y="5902"/>
                </a:cubicBezTo>
                <a:cubicBezTo>
                  <a:pt x="2552" y="11805"/>
                  <a:pt x="2552" y="11805"/>
                  <a:pt x="2552" y="11805"/>
                </a:cubicBezTo>
                <a:cubicBezTo>
                  <a:pt x="5068" y="11805"/>
                  <a:pt x="5068" y="11805"/>
                  <a:pt x="5068" y="11805"/>
                </a:cubicBezTo>
                <a:cubicBezTo>
                  <a:pt x="5822" y="11805"/>
                  <a:pt x="5822" y="11805"/>
                  <a:pt x="5822" y="11805"/>
                </a:cubicBezTo>
                <a:cubicBezTo>
                  <a:pt x="6325" y="11805"/>
                  <a:pt x="6865" y="12098"/>
                  <a:pt x="6865" y="13019"/>
                </a:cubicBezTo>
                <a:cubicBezTo>
                  <a:pt x="6865" y="14191"/>
                  <a:pt x="6865" y="14191"/>
                  <a:pt x="6865" y="14191"/>
                </a:cubicBezTo>
                <a:cubicBezTo>
                  <a:pt x="14987" y="14191"/>
                  <a:pt x="14987" y="14191"/>
                  <a:pt x="14987" y="14191"/>
                </a:cubicBezTo>
                <a:cubicBezTo>
                  <a:pt x="14987" y="13019"/>
                  <a:pt x="14987" y="13019"/>
                  <a:pt x="14987" y="13019"/>
                </a:cubicBezTo>
                <a:cubicBezTo>
                  <a:pt x="14987" y="12098"/>
                  <a:pt x="15239" y="11805"/>
                  <a:pt x="15993" y="11805"/>
                </a:cubicBezTo>
                <a:cubicBezTo>
                  <a:pt x="17000" y="11805"/>
                  <a:pt x="17000" y="11805"/>
                  <a:pt x="17000" y="11805"/>
                </a:cubicBezTo>
                <a:cubicBezTo>
                  <a:pt x="19300" y="11805"/>
                  <a:pt x="19300" y="11805"/>
                  <a:pt x="19300" y="11805"/>
                </a:cubicBezTo>
                <a:cubicBezTo>
                  <a:pt x="17251" y="5902"/>
                  <a:pt x="17251" y="5902"/>
                  <a:pt x="17251" y="5902"/>
                </a:cubicBezTo>
                <a:cubicBezTo>
                  <a:pt x="16245" y="5902"/>
                  <a:pt x="16245" y="5902"/>
                  <a:pt x="16245" y="5902"/>
                </a:cubicBezTo>
                <a:cubicBezTo>
                  <a:pt x="14232" y="5902"/>
                  <a:pt x="14232" y="5902"/>
                  <a:pt x="14232" y="5902"/>
                </a:cubicBezTo>
                <a:cubicBezTo>
                  <a:pt x="14987" y="5316"/>
                  <a:pt x="15239" y="4730"/>
                  <a:pt x="15239" y="3851"/>
                </a:cubicBezTo>
                <a:lnTo>
                  <a:pt x="15239" y="3558"/>
                </a:lnTo>
                <a:cubicBezTo>
                  <a:pt x="16245" y="3558"/>
                  <a:pt x="16245" y="3558"/>
                  <a:pt x="16245" y="3558"/>
                </a:cubicBezTo>
                <a:cubicBezTo>
                  <a:pt x="18042" y="3558"/>
                  <a:pt x="18042" y="3558"/>
                  <a:pt x="18042" y="3558"/>
                </a:cubicBezTo>
                <a:cubicBezTo>
                  <a:pt x="18294" y="3558"/>
                  <a:pt x="18797" y="3851"/>
                  <a:pt x="18797" y="4144"/>
                </a:cubicBezTo>
                <a:cubicBezTo>
                  <a:pt x="21600" y="12391"/>
                  <a:pt x="21600" y="12391"/>
                  <a:pt x="21600" y="12391"/>
                </a:cubicBezTo>
                <a:cubicBezTo>
                  <a:pt x="21600" y="12726"/>
                  <a:pt x="21600" y="12726"/>
                  <a:pt x="21600" y="13019"/>
                </a:cubicBezTo>
                <a:cubicBezTo>
                  <a:pt x="21600" y="20386"/>
                  <a:pt x="21600" y="20386"/>
                  <a:pt x="21600" y="20386"/>
                </a:cubicBezTo>
                <a:cubicBezTo>
                  <a:pt x="21600" y="21014"/>
                  <a:pt x="21348" y="21600"/>
                  <a:pt x="20558" y="21600"/>
                </a:cubicBezTo>
                <a:close/>
                <a:moveTo>
                  <a:pt x="13190" y="5023"/>
                </a:moveTo>
                <a:cubicBezTo>
                  <a:pt x="12938" y="5023"/>
                  <a:pt x="12687" y="5023"/>
                  <a:pt x="12435" y="4730"/>
                </a:cubicBezTo>
                <a:cubicBezTo>
                  <a:pt x="11932" y="3851"/>
                  <a:pt x="11932" y="3851"/>
                  <a:pt x="11932" y="3851"/>
                </a:cubicBezTo>
                <a:cubicBezTo>
                  <a:pt x="11932" y="8581"/>
                  <a:pt x="11932" y="8581"/>
                  <a:pt x="11932" y="8581"/>
                </a:cubicBezTo>
                <a:cubicBezTo>
                  <a:pt x="11932" y="11219"/>
                  <a:pt x="11932" y="11219"/>
                  <a:pt x="11932" y="11219"/>
                </a:cubicBezTo>
                <a:cubicBezTo>
                  <a:pt x="11932" y="12098"/>
                  <a:pt x="11429" y="12391"/>
                  <a:pt x="10926" y="12391"/>
                </a:cubicBezTo>
                <a:cubicBezTo>
                  <a:pt x="10171" y="12391"/>
                  <a:pt x="9919" y="12098"/>
                  <a:pt x="9919" y="11219"/>
                </a:cubicBezTo>
                <a:cubicBezTo>
                  <a:pt x="9919" y="9460"/>
                  <a:pt x="9919" y="9460"/>
                  <a:pt x="9919" y="9460"/>
                </a:cubicBezTo>
                <a:cubicBezTo>
                  <a:pt x="9919" y="3851"/>
                  <a:pt x="9919" y="3851"/>
                  <a:pt x="9919" y="3851"/>
                </a:cubicBezTo>
                <a:cubicBezTo>
                  <a:pt x="9129" y="4730"/>
                  <a:pt x="9129" y="4730"/>
                  <a:pt x="9129" y="4730"/>
                </a:cubicBezTo>
                <a:cubicBezTo>
                  <a:pt x="8877" y="5023"/>
                  <a:pt x="8626" y="5023"/>
                  <a:pt x="8374" y="5023"/>
                </a:cubicBezTo>
                <a:cubicBezTo>
                  <a:pt x="7871" y="5023"/>
                  <a:pt x="7368" y="4437"/>
                  <a:pt x="7368" y="3851"/>
                </a:cubicBezTo>
                <a:cubicBezTo>
                  <a:pt x="7368" y="3558"/>
                  <a:pt x="7619" y="3265"/>
                  <a:pt x="7871" y="2930"/>
                </a:cubicBezTo>
                <a:cubicBezTo>
                  <a:pt x="10171" y="293"/>
                  <a:pt x="10171" y="293"/>
                  <a:pt x="10171" y="293"/>
                </a:cubicBezTo>
                <a:cubicBezTo>
                  <a:pt x="10423" y="0"/>
                  <a:pt x="10674" y="0"/>
                  <a:pt x="10926" y="0"/>
                </a:cubicBezTo>
                <a:cubicBezTo>
                  <a:pt x="11177" y="0"/>
                  <a:pt x="11429" y="0"/>
                  <a:pt x="11429" y="293"/>
                </a:cubicBezTo>
                <a:cubicBezTo>
                  <a:pt x="13981" y="2930"/>
                  <a:pt x="13981" y="2930"/>
                  <a:pt x="13981" y="2930"/>
                </a:cubicBezTo>
                <a:cubicBezTo>
                  <a:pt x="14232" y="3265"/>
                  <a:pt x="14232" y="3558"/>
                  <a:pt x="14232" y="3851"/>
                </a:cubicBezTo>
                <a:cubicBezTo>
                  <a:pt x="14232" y="4437"/>
                  <a:pt x="13729" y="5023"/>
                  <a:pt x="13190" y="5023"/>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None/>
            </a:pPr>
            <a:endParaRPr sz="6998">
              <a:solidFill>
                <a:schemeClr val="dk1"/>
              </a:solidFill>
              <a:latin typeface="Calibri"/>
              <a:ea typeface="Calibri"/>
              <a:cs typeface="Calibri"/>
              <a:sym typeface="Calibri"/>
            </a:endParaRPr>
          </a:p>
        </p:txBody>
      </p:sp>
      <p:sp>
        <p:nvSpPr>
          <p:cNvPr id="152" name="Google Shape;152;p6"/>
          <p:cNvSpPr txBox="1"/>
          <p:nvPr/>
        </p:nvSpPr>
        <p:spPr>
          <a:xfrm>
            <a:off x="1113334" y="263190"/>
            <a:ext cx="11248001" cy="1213153"/>
          </a:xfrm>
          <a:prstGeom prst="rect">
            <a:avLst/>
          </a:prstGeom>
          <a:noFill/>
          <a:ln>
            <a:noFill/>
          </a:ln>
        </p:spPr>
        <p:txBody>
          <a:bodyPr spcFirstLastPara="1" wrap="square" lIns="0" tIns="12700" rIns="0" bIns="0" anchor="t" anchorCtr="0">
            <a:spAutoFit/>
          </a:bodyPr>
          <a:lstStyle/>
          <a:p>
            <a:pPr marL="12700" lvl="0"/>
            <a:r>
              <a:rPr lang="el-GR" sz="2600" b="1" dirty="0">
                <a:solidFill>
                  <a:schemeClr val="dk1"/>
                </a:solidFill>
                <a:latin typeface="Calibri"/>
                <a:ea typeface="Calibri"/>
                <a:cs typeface="Calibri"/>
                <a:sym typeface="Calibri"/>
              </a:rPr>
              <a:t>ΕΝΟΤΗΤΑ 1: Πρόταση αξίας για την επαγγελματική ζωή: καινοτόμες προσεγγίσεις στο μάρκετινγκ
</a:t>
            </a:r>
            <a:endParaRPr sz="2600" b="1" i="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p:nvPr/>
        </p:nvSpPr>
        <p:spPr>
          <a:xfrm>
            <a:off x="1751962" y="783418"/>
            <a:ext cx="6112642"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1.3.: Επεξεργασία εισροών: Μοντέλο IPO
</a:t>
            </a:r>
            <a:endParaRPr sz="2200" dirty="0">
              <a:solidFill>
                <a:schemeClr val="dk1"/>
              </a:solidFill>
              <a:latin typeface="Calibri"/>
              <a:ea typeface="Calibri"/>
              <a:cs typeface="Calibri"/>
              <a:sym typeface="Calibri"/>
            </a:endParaRPr>
          </a:p>
        </p:txBody>
      </p:sp>
      <p:sp>
        <p:nvSpPr>
          <p:cNvPr id="158" name="Google Shape;158;p7"/>
          <p:cNvSpPr txBox="1"/>
          <p:nvPr/>
        </p:nvSpPr>
        <p:spPr>
          <a:xfrm>
            <a:off x="1751962" y="46743"/>
            <a:ext cx="11248001" cy="1213153"/>
          </a:xfrm>
          <a:prstGeom prst="rect">
            <a:avLst/>
          </a:prstGeom>
          <a:noFill/>
          <a:ln>
            <a:noFill/>
          </a:ln>
        </p:spPr>
        <p:txBody>
          <a:bodyPr spcFirstLastPara="1" wrap="square" lIns="0" tIns="12700" rIns="0" bIns="0" anchor="t" anchorCtr="0">
            <a:spAutoFit/>
          </a:bodyPr>
          <a:lstStyle/>
          <a:p>
            <a:pPr marL="12700" lvl="0"/>
            <a:r>
              <a:rPr lang="el-GR" sz="2600" b="1" dirty="0">
                <a:solidFill>
                  <a:schemeClr val="dk1"/>
                </a:solidFill>
                <a:latin typeface="Calibri"/>
                <a:ea typeface="Calibri"/>
                <a:cs typeface="Calibri"/>
                <a:sym typeface="Calibri"/>
              </a:rPr>
              <a:t>ΕΝΟΤΗΤΑ 1: Πρόταση αξίας για την επαγγελματική ζωή: καινοτόμες προσεγγίσεις στο μάρκετινγκ
</a:t>
            </a:r>
            <a:endParaRPr sz="2600" b="1" i="0" dirty="0">
              <a:solidFill>
                <a:schemeClr val="dk1"/>
              </a:solidFill>
              <a:latin typeface="Calibri"/>
              <a:ea typeface="Calibri"/>
              <a:cs typeface="Calibri"/>
              <a:sym typeface="Calibri"/>
            </a:endParaRPr>
          </a:p>
        </p:txBody>
      </p:sp>
      <p:grpSp>
        <p:nvGrpSpPr>
          <p:cNvPr id="159" name="Google Shape;159;p7"/>
          <p:cNvGrpSpPr/>
          <p:nvPr/>
        </p:nvGrpSpPr>
        <p:grpSpPr>
          <a:xfrm>
            <a:off x="1270614" y="2595157"/>
            <a:ext cx="936625" cy="3314325"/>
            <a:chOff x="3546" y="1016"/>
            <a:chExt cx="590" cy="2288"/>
          </a:xfrm>
        </p:grpSpPr>
        <p:sp>
          <p:nvSpPr>
            <p:cNvPr id="160" name="Google Shape;160;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0" name="Google Shape;170;p7"/>
          <p:cNvSpPr txBox="1"/>
          <p:nvPr/>
        </p:nvSpPr>
        <p:spPr>
          <a:xfrm>
            <a:off x="2275502" y="3042941"/>
            <a:ext cx="1310281" cy="1523494"/>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Εισαγωγή</a:t>
            </a:r>
            <a:endParaRPr dirty="0"/>
          </a:p>
          <a:p>
            <a:pPr marL="171450" lvl="0" indent="-171450">
              <a:spcBef>
                <a:spcPts val="600"/>
              </a:spcBef>
              <a:buClr>
                <a:schemeClr val="dk1"/>
              </a:buClr>
              <a:buSzPts val="1000"/>
              <a:buFont typeface="Arial"/>
              <a:buChar char="•"/>
            </a:pPr>
            <a:r>
              <a:rPr lang="el-GR" sz="1000" dirty="0">
                <a:solidFill>
                  <a:schemeClr val="dk1"/>
                </a:solidFill>
                <a:latin typeface="Calibri"/>
                <a:ea typeface="Calibri"/>
                <a:cs typeface="Calibri"/>
                <a:sym typeface="Calibri"/>
              </a:rPr>
              <a:t>Εξοπλισμός</a:t>
            </a:r>
            <a:endParaRPr dirty="0"/>
          </a:p>
          <a:p>
            <a:pPr marL="171450" lvl="0" indent="-171450">
              <a:spcBef>
                <a:spcPts val="600"/>
              </a:spcBef>
              <a:buClr>
                <a:schemeClr val="dk1"/>
              </a:buClr>
              <a:buSzPts val="1000"/>
              <a:buFont typeface="Arial"/>
              <a:buChar char="•"/>
            </a:pPr>
            <a:r>
              <a:rPr lang="el-GR" sz="1000" dirty="0">
                <a:solidFill>
                  <a:schemeClr val="dk1"/>
                </a:solidFill>
                <a:latin typeface="Calibri"/>
                <a:ea typeface="Calibri"/>
                <a:cs typeface="Calibri"/>
                <a:sym typeface="Calibri"/>
              </a:rPr>
              <a:t>Πληροφορία</a:t>
            </a:r>
            <a:endParaRPr dirty="0"/>
          </a:p>
          <a:p>
            <a:pPr marL="171450" lvl="0" indent="-171450">
              <a:spcBef>
                <a:spcPts val="600"/>
              </a:spcBef>
              <a:buClr>
                <a:schemeClr val="dk1"/>
              </a:buClr>
              <a:buSzPts val="1000"/>
              <a:buFont typeface="Arial"/>
              <a:buChar char="•"/>
            </a:pPr>
            <a:r>
              <a:rPr lang="el-GR" sz="1000" dirty="0">
                <a:solidFill>
                  <a:schemeClr val="dk1"/>
                </a:solidFill>
                <a:latin typeface="Calibri"/>
                <a:ea typeface="Calibri"/>
                <a:cs typeface="Calibri"/>
                <a:sym typeface="Calibri"/>
              </a:rPr>
              <a:t>Εγκαταστάσεις</a:t>
            </a:r>
            <a:endParaRPr dirty="0"/>
          </a:p>
          <a:p>
            <a:pPr marL="171450" lvl="0" indent="-171450">
              <a:spcBef>
                <a:spcPts val="600"/>
              </a:spcBef>
              <a:buClr>
                <a:schemeClr val="dk1"/>
              </a:buClr>
              <a:buSzPts val="1000"/>
              <a:buFont typeface="Arial"/>
              <a:buChar char="•"/>
            </a:pPr>
            <a:r>
              <a:rPr lang="el-GR" sz="1000" dirty="0">
                <a:solidFill>
                  <a:schemeClr val="dk1"/>
                </a:solidFill>
                <a:latin typeface="Calibri"/>
                <a:ea typeface="Calibri"/>
                <a:cs typeface="Calibri"/>
                <a:sym typeface="Calibri"/>
              </a:rPr>
              <a:t>Γνώση</a:t>
            </a:r>
            <a:endParaRPr dirty="0"/>
          </a:p>
          <a:p>
            <a:pPr marL="171450" lvl="0" indent="-171450">
              <a:spcBef>
                <a:spcPts val="600"/>
              </a:spcBef>
              <a:buClr>
                <a:schemeClr val="dk1"/>
              </a:buClr>
              <a:buSzPts val="1000"/>
              <a:buFont typeface="Arial"/>
              <a:buChar char="•"/>
            </a:pPr>
            <a:r>
              <a:rPr lang="el-GR" sz="1000" dirty="0">
                <a:solidFill>
                  <a:schemeClr val="dk1"/>
                </a:solidFill>
                <a:latin typeface="Calibri"/>
                <a:ea typeface="Calibri"/>
                <a:cs typeface="Calibri"/>
                <a:sym typeface="Calibri"/>
              </a:rPr>
              <a:t>Προσωπικό</a:t>
            </a:r>
            <a:endParaRPr dirty="0"/>
          </a:p>
        </p:txBody>
      </p:sp>
      <p:cxnSp>
        <p:nvCxnSpPr>
          <p:cNvPr id="171" name="Google Shape;171;p7"/>
          <p:cNvCxnSpPr/>
          <p:nvPr/>
        </p:nvCxnSpPr>
        <p:spPr>
          <a:xfrm>
            <a:off x="2275502" y="3408156"/>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72" name="Google Shape;172;p7"/>
          <p:cNvGrpSpPr/>
          <p:nvPr/>
        </p:nvGrpSpPr>
        <p:grpSpPr>
          <a:xfrm>
            <a:off x="3884233" y="2595158"/>
            <a:ext cx="936625" cy="3314323"/>
            <a:chOff x="3546" y="1016"/>
            <a:chExt cx="590" cy="2288"/>
          </a:xfrm>
        </p:grpSpPr>
        <p:sp>
          <p:nvSpPr>
            <p:cNvPr id="173" name="Google Shape;173;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3" name="Google Shape;183;p7"/>
          <p:cNvSpPr txBox="1"/>
          <p:nvPr/>
        </p:nvSpPr>
        <p:spPr>
          <a:xfrm>
            <a:off x="4889121" y="3042942"/>
            <a:ext cx="1499940" cy="2523727"/>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Διεργασία</a:t>
            </a:r>
            <a:endParaRPr dirty="0"/>
          </a:p>
          <a:p>
            <a:pPr marL="171450" lvl="0" indent="-171450">
              <a:spcBef>
                <a:spcPts val="600"/>
              </a:spcBef>
              <a:buClr>
                <a:schemeClr val="dk1"/>
              </a:buClr>
              <a:buSzPts val="1000"/>
              <a:buFont typeface="Arial"/>
              <a:buChar char="•"/>
            </a:pPr>
            <a:r>
              <a:rPr lang="el-GR" sz="1000" dirty="0">
                <a:solidFill>
                  <a:schemeClr val="dk1"/>
                </a:solidFill>
                <a:latin typeface="Calibri"/>
                <a:ea typeface="Calibri"/>
                <a:cs typeface="Calibri"/>
                <a:sym typeface="Calibri"/>
              </a:rPr>
              <a:t>Προγραμματισμός</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Process-flow</a:t>
            </a:r>
            <a:endParaRPr dirty="0"/>
          </a:p>
          <a:p>
            <a:pPr marL="171450" lvl="0" indent="-171450">
              <a:spcBef>
                <a:spcPts val="600"/>
              </a:spcBef>
              <a:buClr>
                <a:schemeClr val="dk1"/>
              </a:buClr>
              <a:buSzPts val="1000"/>
              <a:buFont typeface="Arial"/>
              <a:buChar char="•"/>
            </a:pPr>
            <a:r>
              <a:rPr lang="el-GR" sz="1000" dirty="0">
                <a:solidFill>
                  <a:schemeClr val="dk1"/>
                </a:solidFill>
                <a:latin typeface="Calibri"/>
                <a:ea typeface="Calibri"/>
                <a:cs typeface="Calibri"/>
                <a:sym typeface="Calibri"/>
              </a:rPr>
              <a:t>Εργασίες σε εξέλιξη
Έλεγχος ποιότητας
Διαχείριση ανθρώπινου δυναμικού
Επικοινωνία</a:t>
            </a:r>
            <a:endParaRPr dirty="0"/>
          </a:p>
          <a:p>
            <a:pPr marL="171450" lvl="0" indent="-171450">
              <a:spcBef>
                <a:spcPts val="600"/>
              </a:spcBef>
              <a:buClr>
                <a:schemeClr val="dk1"/>
              </a:buClr>
              <a:buSzPts val="1000"/>
              <a:buFont typeface="Arial"/>
              <a:buChar char="•"/>
            </a:pPr>
            <a:r>
              <a:rPr lang="el-GR" sz="1000" dirty="0">
                <a:solidFill>
                  <a:schemeClr val="dk1"/>
                </a:solidFill>
                <a:latin typeface="Calibri"/>
                <a:ea typeface="Calibri"/>
                <a:cs typeface="Calibri"/>
                <a:sym typeface="Calibri"/>
              </a:rPr>
              <a:t>Δημόσιες σχέσεις
Μάρκετινγκ</a:t>
            </a:r>
            <a:endParaRPr dirty="0"/>
          </a:p>
        </p:txBody>
      </p:sp>
      <p:cxnSp>
        <p:nvCxnSpPr>
          <p:cNvPr id="184" name="Google Shape;184;p7"/>
          <p:cNvCxnSpPr/>
          <p:nvPr/>
        </p:nvCxnSpPr>
        <p:spPr>
          <a:xfrm>
            <a:off x="4889121" y="3408157"/>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85" name="Google Shape;185;p7"/>
          <p:cNvGrpSpPr/>
          <p:nvPr/>
        </p:nvGrpSpPr>
        <p:grpSpPr>
          <a:xfrm>
            <a:off x="6412127" y="2595157"/>
            <a:ext cx="936625" cy="3314324"/>
            <a:chOff x="3546" y="1016"/>
            <a:chExt cx="590" cy="2288"/>
          </a:xfrm>
        </p:grpSpPr>
        <p:sp>
          <p:nvSpPr>
            <p:cNvPr id="186" name="Google Shape;186;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7"/>
            <p:cNvSpPr/>
            <p:nvPr/>
          </p:nvSpPr>
          <p:spPr>
            <a:xfrm>
              <a:off x="3749" y="1964"/>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7" name="Google Shape;197;p7"/>
          <p:cNvSpPr txBox="1"/>
          <p:nvPr/>
        </p:nvSpPr>
        <p:spPr>
          <a:xfrm>
            <a:off x="7417015" y="3042942"/>
            <a:ext cx="1310281" cy="1215717"/>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Εκροές</a:t>
            </a:r>
            <a:endParaRPr dirty="0"/>
          </a:p>
          <a:p>
            <a:pPr marL="171450" lvl="0" indent="-171450">
              <a:spcBef>
                <a:spcPts val="600"/>
              </a:spcBef>
              <a:buClr>
                <a:schemeClr val="dk1"/>
              </a:buClr>
              <a:buSzPts val="1000"/>
              <a:buFont typeface="Arial"/>
              <a:buChar char="•"/>
            </a:pPr>
            <a:r>
              <a:rPr lang="el-GR" sz="1000" dirty="0">
                <a:solidFill>
                  <a:schemeClr val="dk1"/>
                </a:solidFill>
                <a:latin typeface="Calibri"/>
                <a:ea typeface="Calibri"/>
                <a:cs typeface="Calibri"/>
                <a:sym typeface="Calibri"/>
              </a:rPr>
              <a:t>Τελικό προϊόν και υπηρεσία
Παραδοτέο</a:t>
            </a:r>
            <a:endParaRPr dirty="0"/>
          </a:p>
          <a:p>
            <a:pPr marL="171450" marR="0" lvl="0" indent="-107950" algn="l" rtl="0">
              <a:spcBef>
                <a:spcPts val="600"/>
              </a:spcBef>
              <a:spcAft>
                <a:spcPts val="0"/>
              </a:spcAft>
              <a:buClr>
                <a:schemeClr val="dk1"/>
              </a:buClr>
              <a:buSzPts val="1000"/>
              <a:buFont typeface="Arial"/>
              <a:buNone/>
            </a:pPr>
            <a:endParaRPr sz="1000" dirty="0">
              <a:solidFill>
                <a:schemeClr val="dk1"/>
              </a:solidFill>
              <a:latin typeface="Calibri"/>
              <a:ea typeface="Calibri"/>
              <a:cs typeface="Calibri"/>
              <a:sym typeface="Calibri"/>
            </a:endParaRPr>
          </a:p>
        </p:txBody>
      </p:sp>
      <p:cxnSp>
        <p:nvCxnSpPr>
          <p:cNvPr id="198" name="Google Shape;198;p7"/>
          <p:cNvCxnSpPr/>
          <p:nvPr/>
        </p:nvCxnSpPr>
        <p:spPr>
          <a:xfrm>
            <a:off x="7417015" y="3408157"/>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99" name="Google Shape;199;p7"/>
          <p:cNvGrpSpPr/>
          <p:nvPr/>
        </p:nvGrpSpPr>
        <p:grpSpPr>
          <a:xfrm>
            <a:off x="9105867" y="2595157"/>
            <a:ext cx="936625" cy="3314324"/>
            <a:chOff x="3546" y="1016"/>
            <a:chExt cx="590" cy="2288"/>
          </a:xfrm>
        </p:grpSpPr>
        <p:sp>
          <p:nvSpPr>
            <p:cNvPr id="200" name="Google Shape;200;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0" name="Google Shape;210;p7"/>
          <p:cNvSpPr txBox="1"/>
          <p:nvPr/>
        </p:nvSpPr>
        <p:spPr>
          <a:xfrm>
            <a:off x="10110755" y="3042941"/>
            <a:ext cx="1501437" cy="1831230"/>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Έκβαση</a:t>
            </a:r>
            <a:endParaRPr dirty="0"/>
          </a:p>
          <a:p>
            <a:pPr marL="171450" lvl="0" indent="-171450">
              <a:spcBef>
                <a:spcPts val="600"/>
              </a:spcBef>
              <a:buClr>
                <a:schemeClr val="dk1"/>
              </a:buClr>
              <a:buSzPts val="1000"/>
              <a:buFont typeface="Arial"/>
              <a:buChar char="•"/>
            </a:pPr>
            <a:r>
              <a:rPr lang="en-US" sz="1000" dirty="0">
                <a:solidFill>
                  <a:schemeClr val="dk1"/>
                </a:solidFill>
                <a:latin typeface="Calibri"/>
                <a:ea typeface="Calibri"/>
                <a:cs typeface="Calibri"/>
                <a:sym typeface="Calibri"/>
              </a:rPr>
              <a:t>↑ </a:t>
            </a:r>
            <a:r>
              <a:rPr lang="el-GR" sz="1000" dirty="0">
                <a:solidFill>
                  <a:schemeClr val="dk1"/>
                </a:solidFill>
                <a:latin typeface="Calibri"/>
                <a:ea typeface="Calibri"/>
                <a:cs typeface="Calibri"/>
                <a:sym typeface="Calibri"/>
              </a:rPr>
              <a:t>Αποδοτικότητα</a:t>
            </a:r>
            <a:endParaRPr dirty="0"/>
          </a:p>
          <a:p>
            <a:pPr marL="171450" lvl="0" indent="-171450">
              <a:spcBef>
                <a:spcPts val="600"/>
              </a:spcBef>
              <a:buClr>
                <a:schemeClr val="dk1"/>
              </a:buClr>
              <a:buSzPts val="1000"/>
              <a:buFont typeface="Arial"/>
              <a:buChar char="•"/>
            </a:pPr>
            <a:r>
              <a:rPr lang="en-US" sz="1000" dirty="0">
                <a:solidFill>
                  <a:schemeClr val="dk1"/>
                </a:solidFill>
                <a:latin typeface="Calibri"/>
                <a:ea typeface="Calibri"/>
                <a:cs typeface="Calibri"/>
                <a:sym typeface="Calibri"/>
              </a:rPr>
              <a:t>↑ </a:t>
            </a:r>
            <a:r>
              <a:rPr lang="el-GR" sz="1000" dirty="0">
                <a:solidFill>
                  <a:schemeClr val="dk1"/>
                </a:solidFill>
                <a:latin typeface="Calibri"/>
                <a:ea typeface="Calibri"/>
                <a:cs typeface="Calibri"/>
                <a:sym typeface="Calibri"/>
              </a:rPr>
              <a:t>Αποτελεσματικότητα</a:t>
            </a:r>
            <a:endParaRPr dirty="0"/>
          </a:p>
          <a:p>
            <a:pPr marL="171450" lvl="0" indent="-171450">
              <a:spcBef>
                <a:spcPts val="600"/>
              </a:spcBef>
              <a:buClr>
                <a:schemeClr val="dk1"/>
              </a:buClr>
              <a:buSzPts val="1000"/>
              <a:buFont typeface="Arial"/>
              <a:buChar char="•"/>
            </a:pPr>
            <a:r>
              <a:rPr lang="en-US" sz="1000" dirty="0">
                <a:solidFill>
                  <a:schemeClr val="dk1"/>
                </a:solidFill>
                <a:latin typeface="Calibri"/>
                <a:ea typeface="Calibri"/>
                <a:cs typeface="Calibri"/>
                <a:sym typeface="Calibri"/>
              </a:rPr>
              <a:t>↑ </a:t>
            </a:r>
            <a:r>
              <a:rPr lang="el-GR" sz="1000" dirty="0">
                <a:solidFill>
                  <a:schemeClr val="dk1"/>
                </a:solidFill>
                <a:latin typeface="Calibri"/>
                <a:ea typeface="Calibri"/>
                <a:cs typeface="Calibri"/>
                <a:sym typeface="Calibri"/>
              </a:rPr>
              <a:t>Δεξιότητες</a:t>
            </a:r>
            <a:endParaRPr dirty="0"/>
          </a:p>
          <a:p>
            <a:pPr marL="171450" lvl="0" indent="-171450">
              <a:spcBef>
                <a:spcPts val="600"/>
              </a:spcBef>
              <a:buClr>
                <a:schemeClr val="dk1"/>
              </a:buClr>
              <a:buSzPts val="1000"/>
              <a:buFont typeface="Arial"/>
              <a:buChar char="•"/>
            </a:pPr>
            <a:r>
              <a:rPr lang="en-US" sz="1000" dirty="0">
                <a:solidFill>
                  <a:schemeClr val="dk1"/>
                </a:solidFill>
                <a:latin typeface="Calibri"/>
                <a:ea typeface="Calibri"/>
                <a:cs typeface="Calibri"/>
                <a:sym typeface="Calibri"/>
              </a:rPr>
              <a:t>↑ </a:t>
            </a:r>
            <a:r>
              <a:rPr lang="el-GR" sz="1000" dirty="0">
                <a:solidFill>
                  <a:schemeClr val="dk1"/>
                </a:solidFill>
                <a:latin typeface="Calibri"/>
                <a:ea typeface="Calibri"/>
                <a:cs typeface="Calibri"/>
                <a:sym typeface="Calibri"/>
              </a:rPr>
              <a:t>Τεχνογνωσία</a:t>
            </a:r>
            <a:endParaRPr dirty="0"/>
          </a:p>
          <a:p>
            <a:pPr marL="171450" lvl="0" indent="-171450">
              <a:spcBef>
                <a:spcPts val="600"/>
              </a:spcBef>
              <a:buClr>
                <a:schemeClr val="dk1"/>
              </a:buClr>
              <a:buSzPts val="1000"/>
              <a:buFont typeface="Arial"/>
              <a:buChar char="•"/>
            </a:pPr>
            <a:r>
              <a:rPr lang="en-US" sz="1000" dirty="0">
                <a:solidFill>
                  <a:schemeClr val="dk1"/>
                </a:solidFill>
                <a:latin typeface="Calibri"/>
                <a:ea typeface="Calibri"/>
                <a:cs typeface="Calibri"/>
                <a:sym typeface="Calibri"/>
              </a:rPr>
              <a:t>↑ </a:t>
            </a:r>
            <a:r>
              <a:rPr lang="el-GR" sz="1000" dirty="0">
                <a:solidFill>
                  <a:schemeClr val="dk1"/>
                </a:solidFill>
                <a:latin typeface="Calibri"/>
                <a:ea typeface="Calibri"/>
                <a:cs typeface="Calibri"/>
                <a:sym typeface="Calibri"/>
              </a:rPr>
              <a:t>Ικανοποίηση πελατών</a:t>
            </a:r>
            <a:endParaRPr dirty="0"/>
          </a:p>
        </p:txBody>
      </p:sp>
      <p:cxnSp>
        <p:nvCxnSpPr>
          <p:cNvPr id="211" name="Google Shape;211;p7"/>
          <p:cNvCxnSpPr/>
          <p:nvPr/>
        </p:nvCxnSpPr>
        <p:spPr>
          <a:xfrm>
            <a:off x="10110755" y="3408156"/>
            <a:ext cx="1310281" cy="0"/>
          </a:xfrm>
          <a:prstGeom prst="straightConnector1">
            <a:avLst/>
          </a:prstGeom>
          <a:noFill/>
          <a:ln w="9525" cap="flat" cmpd="sng">
            <a:solidFill>
              <a:schemeClr val="accent1"/>
            </a:solidFill>
            <a:prstDash val="solid"/>
            <a:miter lim="800000"/>
            <a:headEnd type="none" w="sm" len="sm"/>
            <a:tailEnd type="none" w="sm" len="sm"/>
          </a:ln>
        </p:spPr>
      </p:cxnSp>
      <p:sp>
        <p:nvSpPr>
          <p:cNvPr id="212" name="Google Shape;212;p7"/>
          <p:cNvSpPr txBox="1"/>
          <p:nvPr/>
        </p:nvSpPr>
        <p:spPr>
          <a:xfrm>
            <a:off x="905993" y="1548262"/>
            <a:ext cx="8199873" cy="646290"/>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Το μοντέλο IPO σημαίνει είσοδος, διαδικασία και έξοδος - </a:t>
            </a:r>
            <a:r>
              <a:rPr lang="en-US" sz="1800" dirty="0">
                <a:solidFill>
                  <a:schemeClr val="dk1"/>
                </a:solidFill>
                <a:latin typeface="Calibri"/>
                <a:ea typeface="Calibri"/>
                <a:cs typeface="Calibri"/>
                <a:sym typeface="Calibri"/>
              </a:rPr>
              <a:t>Input, Process and Output</a:t>
            </a:r>
            <a:r>
              <a:rPr lang="el-GR"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par>
                                <p:cTn id="8" presetID="10" presetClass="entr" presetSubtype="0" fill="hold" nodeType="withEffect">
                                  <p:stCondLst>
                                    <p:cond delay="800"/>
                                  </p:stCondLst>
                                  <p:childTnLst>
                                    <p:set>
                                      <p:cBhvr>
                                        <p:cTn id="9" dur="1" fill="hold">
                                          <p:stCondLst>
                                            <p:cond delay="0"/>
                                          </p:stCondLst>
                                        </p:cTn>
                                        <p:tgtEl>
                                          <p:spTgt spid="170"/>
                                        </p:tgtEl>
                                        <p:attrNameLst>
                                          <p:attrName>style.visibility</p:attrName>
                                        </p:attrNameLst>
                                      </p:cBhvr>
                                      <p:to>
                                        <p:strVal val="visible"/>
                                      </p:to>
                                    </p:set>
                                    <p:animEffect transition="in" filter="fade">
                                      <p:cBhvr>
                                        <p:cTn id="10" dur="500"/>
                                        <p:tgtEl>
                                          <p:spTgt spid="170"/>
                                        </p:tgtEl>
                                      </p:cBhvr>
                                    </p:animEffect>
                                  </p:childTnLst>
                                </p:cTn>
                              </p:par>
                              <p:par>
                                <p:cTn id="11" presetID="10" presetClass="entr" presetSubtype="0" fill="hold" nodeType="withEffect">
                                  <p:stCondLst>
                                    <p:cond delay="600"/>
                                  </p:stCondLst>
                                  <p:childTnLst>
                                    <p:set>
                                      <p:cBhvr>
                                        <p:cTn id="12" dur="1" fill="hold">
                                          <p:stCondLst>
                                            <p:cond delay="0"/>
                                          </p:stCondLst>
                                        </p:cTn>
                                        <p:tgtEl>
                                          <p:spTgt spid="184"/>
                                        </p:tgtEl>
                                        <p:attrNameLst>
                                          <p:attrName>style.visibility</p:attrName>
                                        </p:attrNameLst>
                                      </p:cBhvr>
                                      <p:to>
                                        <p:strVal val="visible"/>
                                      </p:to>
                                    </p:set>
                                    <p:animEffect transition="in" filter="fade">
                                      <p:cBhvr>
                                        <p:cTn id="13" dur="500"/>
                                        <p:tgtEl>
                                          <p:spTgt spid="184"/>
                                        </p:tgtEl>
                                      </p:cBhvr>
                                    </p:animEffect>
                                  </p:childTnLst>
                                </p:cTn>
                              </p:par>
                              <p:par>
                                <p:cTn id="14" presetID="10" presetClass="entr" presetSubtype="0" fill="hold" nodeType="withEffect">
                                  <p:stCondLst>
                                    <p:cond delay="800"/>
                                  </p:stCondLst>
                                  <p:childTnLst>
                                    <p:set>
                                      <p:cBhvr>
                                        <p:cTn id="15" dur="1" fill="hold">
                                          <p:stCondLst>
                                            <p:cond delay="0"/>
                                          </p:stCondLst>
                                        </p:cTn>
                                        <p:tgtEl>
                                          <p:spTgt spid="183"/>
                                        </p:tgtEl>
                                        <p:attrNameLst>
                                          <p:attrName>style.visibility</p:attrName>
                                        </p:attrNameLst>
                                      </p:cBhvr>
                                      <p:to>
                                        <p:strVal val="visible"/>
                                      </p:to>
                                    </p:set>
                                    <p:animEffect transition="in" filter="fade">
                                      <p:cBhvr>
                                        <p:cTn id="16" dur="500"/>
                                        <p:tgtEl>
                                          <p:spTgt spid="183"/>
                                        </p:tgtEl>
                                      </p:cBhvr>
                                    </p:animEffect>
                                  </p:childTnLst>
                                </p:cTn>
                              </p:par>
                              <p:par>
                                <p:cTn id="17" presetID="10" presetClass="entr" presetSubtype="0" fill="hold" nodeType="withEffect">
                                  <p:stCondLst>
                                    <p:cond delay="600"/>
                                  </p:stCondLst>
                                  <p:childTnLst>
                                    <p:set>
                                      <p:cBhvr>
                                        <p:cTn id="18" dur="1" fill="hold">
                                          <p:stCondLst>
                                            <p:cond delay="0"/>
                                          </p:stCondLst>
                                        </p:cTn>
                                        <p:tgtEl>
                                          <p:spTgt spid="198"/>
                                        </p:tgtEl>
                                        <p:attrNameLst>
                                          <p:attrName>style.visibility</p:attrName>
                                        </p:attrNameLst>
                                      </p:cBhvr>
                                      <p:to>
                                        <p:strVal val="visible"/>
                                      </p:to>
                                    </p:set>
                                    <p:animEffect transition="in" filter="fade">
                                      <p:cBhvr>
                                        <p:cTn id="19" dur="500"/>
                                        <p:tgtEl>
                                          <p:spTgt spid="198"/>
                                        </p:tgtEl>
                                      </p:cBhvr>
                                    </p:animEffect>
                                  </p:childTnLst>
                                </p:cTn>
                              </p:par>
                              <p:par>
                                <p:cTn id="20" presetID="10" presetClass="entr" presetSubtype="0" fill="hold" nodeType="withEffect">
                                  <p:stCondLst>
                                    <p:cond delay="80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500"/>
                                        <p:tgtEl>
                                          <p:spTgt spid="197"/>
                                        </p:tgtEl>
                                      </p:cBhvr>
                                    </p:animEffect>
                                  </p:childTnLst>
                                </p:cTn>
                              </p:par>
                              <p:par>
                                <p:cTn id="23" presetID="10" presetClass="entr" presetSubtype="0" fill="hold" nodeType="withEffect">
                                  <p:stCondLst>
                                    <p:cond delay="60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childTnLst>
                                </p:cTn>
                              </p:par>
                              <p:par>
                                <p:cTn id="26" presetID="10" presetClass="entr" presetSubtype="0" fill="hold" nodeType="withEffect">
                                  <p:stCondLst>
                                    <p:cond delay="80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txBox="1"/>
          <p:nvPr/>
        </p:nvSpPr>
        <p:spPr>
          <a:xfrm>
            <a:off x="1751962" y="783418"/>
            <a:ext cx="9550022"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1.4.: Κοινωνικοοικονομικό πλαίσιο: Ανάλυση PEST
</a:t>
            </a:r>
            <a:endParaRPr sz="2200" dirty="0">
              <a:solidFill>
                <a:schemeClr val="dk1"/>
              </a:solidFill>
              <a:latin typeface="Calibri"/>
              <a:ea typeface="Calibri"/>
              <a:cs typeface="Calibri"/>
              <a:sym typeface="Calibri"/>
            </a:endParaRPr>
          </a:p>
        </p:txBody>
      </p:sp>
      <p:sp>
        <p:nvSpPr>
          <p:cNvPr id="218" name="Google Shape;218;p8"/>
          <p:cNvSpPr txBox="1"/>
          <p:nvPr/>
        </p:nvSpPr>
        <p:spPr>
          <a:xfrm>
            <a:off x="1751962" y="46743"/>
            <a:ext cx="11248001" cy="1213153"/>
          </a:xfrm>
          <a:prstGeom prst="rect">
            <a:avLst/>
          </a:prstGeom>
          <a:noFill/>
          <a:ln>
            <a:noFill/>
          </a:ln>
        </p:spPr>
        <p:txBody>
          <a:bodyPr spcFirstLastPara="1" wrap="square" lIns="0" tIns="12700" rIns="0" bIns="0" anchor="t" anchorCtr="0">
            <a:spAutoFit/>
          </a:bodyPr>
          <a:lstStyle/>
          <a:p>
            <a:pPr marL="12700" lvl="0"/>
            <a:r>
              <a:rPr lang="el-GR" sz="2600" b="1" dirty="0">
                <a:solidFill>
                  <a:schemeClr val="dk1"/>
                </a:solidFill>
                <a:latin typeface="Calibri"/>
                <a:ea typeface="Calibri"/>
                <a:cs typeface="Calibri"/>
                <a:sym typeface="Calibri"/>
              </a:rPr>
              <a:t>ΕΝΟΤΗΤΑ 1: Πρόταση αξίας για την επαγγελματική ζωή: καινοτόμες προσεγγίσεις στο μάρκετινγκ
</a:t>
            </a:r>
            <a:endParaRPr sz="2600" b="1" i="0" dirty="0">
              <a:solidFill>
                <a:schemeClr val="dk1"/>
              </a:solidFill>
              <a:latin typeface="Calibri"/>
              <a:ea typeface="Calibri"/>
              <a:cs typeface="Calibri"/>
              <a:sym typeface="Calibri"/>
            </a:endParaRPr>
          </a:p>
        </p:txBody>
      </p:sp>
      <p:sp>
        <p:nvSpPr>
          <p:cNvPr id="219" name="Google Shape;219;p8"/>
          <p:cNvSpPr/>
          <p:nvPr/>
        </p:nvSpPr>
        <p:spPr>
          <a:xfrm rot="-2202532">
            <a:off x="4753346" y="2398127"/>
            <a:ext cx="1730288" cy="1755045"/>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0" name="Google Shape;220;p8"/>
          <p:cNvSpPr/>
          <p:nvPr/>
        </p:nvSpPr>
        <p:spPr>
          <a:xfrm rot="3202081">
            <a:off x="5974630" y="2806946"/>
            <a:ext cx="1730063" cy="1755273"/>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1" name="Google Shape;221;p8"/>
          <p:cNvSpPr/>
          <p:nvPr/>
        </p:nvSpPr>
        <p:spPr>
          <a:xfrm rot="8579122">
            <a:off x="5562732" y="4030040"/>
            <a:ext cx="1730288" cy="1755045"/>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2" name="Google Shape;222;p8"/>
          <p:cNvSpPr/>
          <p:nvPr/>
        </p:nvSpPr>
        <p:spPr>
          <a:xfrm rot="-7621736">
            <a:off x="4342315" y="3629578"/>
            <a:ext cx="1730063" cy="1755273"/>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3" name="Google Shape;223;p8"/>
          <p:cNvSpPr txBox="1"/>
          <p:nvPr/>
        </p:nvSpPr>
        <p:spPr>
          <a:xfrm>
            <a:off x="5039187" y="2633380"/>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P</a:t>
            </a:r>
            <a:endParaRPr sz="6000" b="1">
              <a:solidFill>
                <a:schemeClr val="lt1"/>
              </a:solidFill>
              <a:latin typeface="Calibri"/>
              <a:ea typeface="Calibri"/>
              <a:cs typeface="Calibri"/>
              <a:sym typeface="Calibri"/>
            </a:endParaRPr>
          </a:p>
        </p:txBody>
      </p:sp>
      <p:sp>
        <p:nvSpPr>
          <p:cNvPr id="224" name="Google Shape;224;p8"/>
          <p:cNvSpPr txBox="1"/>
          <p:nvPr/>
        </p:nvSpPr>
        <p:spPr>
          <a:xfrm>
            <a:off x="5867973" y="4444419"/>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T</a:t>
            </a:r>
            <a:endParaRPr sz="6000" b="1">
              <a:solidFill>
                <a:schemeClr val="lt1"/>
              </a:solidFill>
              <a:latin typeface="Calibri"/>
              <a:ea typeface="Calibri"/>
              <a:cs typeface="Calibri"/>
              <a:sym typeface="Calibri"/>
            </a:endParaRPr>
          </a:p>
        </p:txBody>
      </p:sp>
      <p:sp>
        <p:nvSpPr>
          <p:cNvPr id="225" name="Google Shape;225;p8"/>
          <p:cNvSpPr txBox="1"/>
          <p:nvPr/>
        </p:nvSpPr>
        <p:spPr>
          <a:xfrm>
            <a:off x="6402111" y="3102174"/>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E</a:t>
            </a:r>
            <a:endParaRPr sz="6000" b="1">
              <a:solidFill>
                <a:schemeClr val="lt1"/>
              </a:solidFill>
              <a:latin typeface="Calibri"/>
              <a:ea typeface="Calibri"/>
              <a:cs typeface="Calibri"/>
              <a:sym typeface="Calibri"/>
            </a:endParaRPr>
          </a:p>
        </p:txBody>
      </p:sp>
      <p:sp>
        <p:nvSpPr>
          <p:cNvPr id="226" name="Google Shape;226;p8"/>
          <p:cNvSpPr txBox="1"/>
          <p:nvPr/>
        </p:nvSpPr>
        <p:spPr>
          <a:xfrm>
            <a:off x="4623121" y="3950989"/>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S</a:t>
            </a:r>
            <a:endParaRPr sz="6000" b="1">
              <a:solidFill>
                <a:schemeClr val="lt1"/>
              </a:solidFill>
              <a:latin typeface="Calibri"/>
              <a:ea typeface="Calibri"/>
              <a:cs typeface="Calibri"/>
              <a:sym typeface="Calibri"/>
            </a:endParaRPr>
          </a:p>
        </p:txBody>
      </p:sp>
      <p:grpSp>
        <p:nvGrpSpPr>
          <p:cNvPr id="227" name="Google Shape;227;p8"/>
          <p:cNvGrpSpPr/>
          <p:nvPr/>
        </p:nvGrpSpPr>
        <p:grpSpPr>
          <a:xfrm>
            <a:off x="6681864" y="2725852"/>
            <a:ext cx="1532965" cy="336176"/>
            <a:chOff x="6508376" y="1129553"/>
            <a:chExt cx="1532965" cy="336176"/>
          </a:xfrm>
        </p:grpSpPr>
        <p:cxnSp>
          <p:nvCxnSpPr>
            <p:cNvPr id="228" name="Google Shape;228;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29" name="Google Shape;229;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0" name="Google Shape;230;p8"/>
          <p:cNvGrpSpPr/>
          <p:nvPr/>
        </p:nvGrpSpPr>
        <p:grpSpPr>
          <a:xfrm rot="10800000" flipH="1">
            <a:off x="6776924" y="4810108"/>
            <a:ext cx="1532965" cy="336176"/>
            <a:chOff x="6508376" y="1129553"/>
            <a:chExt cx="1532965" cy="336176"/>
          </a:xfrm>
        </p:grpSpPr>
        <p:cxnSp>
          <p:nvCxnSpPr>
            <p:cNvPr id="231" name="Google Shape;231;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2" name="Google Shape;232;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3" name="Google Shape;233;p8"/>
          <p:cNvGrpSpPr/>
          <p:nvPr/>
        </p:nvGrpSpPr>
        <p:grpSpPr>
          <a:xfrm flipH="1">
            <a:off x="3740854" y="2752957"/>
            <a:ext cx="1532965" cy="336176"/>
            <a:chOff x="6508376" y="1129553"/>
            <a:chExt cx="1532965" cy="336176"/>
          </a:xfrm>
        </p:grpSpPr>
        <p:cxnSp>
          <p:nvCxnSpPr>
            <p:cNvPr id="234" name="Google Shape;234;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5" name="Google Shape;235;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6" name="Google Shape;236;p8"/>
          <p:cNvGrpSpPr/>
          <p:nvPr/>
        </p:nvGrpSpPr>
        <p:grpSpPr>
          <a:xfrm rot="10800000">
            <a:off x="3675918" y="4954460"/>
            <a:ext cx="1546412" cy="336176"/>
            <a:chOff x="6508376" y="1129553"/>
            <a:chExt cx="1546412" cy="336176"/>
          </a:xfrm>
        </p:grpSpPr>
        <p:cxnSp>
          <p:nvCxnSpPr>
            <p:cNvPr id="237" name="Google Shape;237;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8" name="Google Shape;238;p8"/>
            <p:cNvCxnSpPr/>
            <p:nvPr/>
          </p:nvCxnSpPr>
          <p:spPr>
            <a:xfrm>
              <a:off x="6858000" y="1129553"/>
              <a:ext cx="1196788" cy="0"/>
            </a:xfrm>
            <a:prstGeom prst="straightConnector1">
              <a:avLst/>
            </a:prstGeom>
            <a:noFill/>
            <a:ln w="9525" cap="flat" cmpd="sng">
              <a:solidFill>
                <a:srgbClr val="D8D8D8"/>
              </a:solidFill>
              <a:prstDash val="solid"/>
              <a:miter lim="800000"/>
              <a:headEnd type="none" w="sm" len="sm"/>
              <a:tailEnd type="none" w="sm" len="sm"/>
            </a:ln>
          </p:spPr>
        </p:cxnSp>
      </p:grpSp>
      <p:sp>
        <p:nvSpPr>
          <p:cNvPr id="239" name="Google Shape;239;p8"/>
          <p:cNvSpPr txBox="1"/>
          <p:nvPr/>
        </p:nvSpPr>
        <p:spPr>
          <a:xfrm>
            <a:off x="8386002" y="2644517"/>
            <a:ext cx="3397226" cy="731446"/>
          </a:xfrm>
          <a:prstGeom prst="rect">
            <a:avLst/>
          </a:prstGeom>
          <a:noFill/>
          <a:ln>
            <a:noFill/>
          </a:ln>
        </p:spPr>
        <p:txBody>
          <a:bodyPr spcFirstLastPara="1" wrap="square" lIns="91425" tIns="45700" rIns="91425" bIns="45700" anchor="t" anchorCtr="0">
            <a:normAutofit fontScale="85000" lnSpcReduction="10000"/>
          </a:bodyPr>
          <a:lstStyle/>
          <a:p>
            <a:pPr lvl="0">
              <a:lnSpc>
                <a:spcPct val="110000"/>
              </a:lnSpc>
              <a:buClr>
                <a:schemeClr val="dk1"/>
              </a:buClr>
              <a:buSzPts val="1400"/>
            </a:pPr>
            <a:r>
              <a:rPr lang="el-GR">
                <a:solidFill>
                  <a:schemeClr val="dk1"/>
                </a:solidFill>
                <a:latin typeface="Open Sans Light"/>
                <a:ea typeface="Open Sans Light"/>
                <a:cs typeface="Open Sans Light"/>
                <a:sym typeface="Open Sans Light"/>
              </a:rPr>
              <a:t>Ποια είναι τα οικονομικά ζητήματα που μπορούν να επηρεάσουν την επιχείρησή σας;
</a:t>
            </a:r>
            <a:endParaRPr sz="1400" dirty="0">
              <a:solidFill>
                <a:schemeClr val="dk1"/>
              </a:solidFill>
              <a:latin typeface="Calibri"/>
              <a:ea typeface="Calibri"/>
              <a:cs typeface="Calibri"/>
              <a:sym typeface="Calibri"/>
            </a:endParaRPr>
          </a:p>
        </p:txBody>
      </p:sp>
      <p:sp>
        <p:nvSpPr>
          <p:cNvPr id="240" name="Google Shape;240;p8"/>
          <p:cNvSpPr txBox="1"/>
          <p:nvPr/>
        </p:nvSpPr>
        <p:spPr>
          <a:xfrm>
            <a:off x="8350485" y="2308889"/>
            <a:ext cx="3681093" cy="461624"/>
          </a:xfrm>
          <a:prstGeom prst="rect">
            <a:avLst/>
          </a:prstGeom>
          <a:noFill/>
          <a:ln>
            <a:noFill/>
          </a:ln>
        </p:spPr>
        <p:txBody>
          <a:bodyPr spcFirstLastPara="1" wrap="square" lIns="91425" tIns="45700" rIns="91425" bIns="45700" anchor="t" anchorCtr="0">
            <a:spAutoFit/>
          </a:bodyPr>
          <a:lstStyle/>
          <a:p>
            <a:pPr lvl="0"/>
            <a:r>
              <a:rPr lang="el-GR" sz="2400" b="1" dirty="0">
                <a:solidFill>
                  <a:schemeClr val="dk1"/>
                </a:solidFill>
                <a:latin typeface="Calibri"/>
                <a:ea typeface="Calibri"/>
                <a:cs typeface="Calibri"/>
                <a:sym typeface="Calibri"/>
              </a:rPr>
              <a:t>Οικονομικός - </a:t>
            </a:r>
            <a:r>
              <a:rPr lang="en-US" sz="2400" b="1" dirty="0">
                <a:solidFill>
                  <a:schemeClr val="dk1"/>
                </a:solidFill>
                <a:latin typeface="Calibri"/>
                <a:ea typeface="Calibri"/>
                <a:cs typeface="Calibri"/>
                <a:sym typeface="Calibri"/>
              </a:rPr>
              <a:t>Economic</a:t>
            </a:r>
            <a:r>
              <a:rPr lang="el-GR" sz="2400" b="1"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p:txBody>
      </p:sp>
      <p:sp>
        <p:nvSpPr>
          <p:cNvPr id="241" name="Google Shape;241;p8"/>
          <p:cNvSpPr txBox="1"/>
          <p:nvPr/>
        </p:nvSpPr>
        <p:spPr>
          <a:xfrm>
            <a:off x="8430341" y="5045636"/>
            <a:ext cx="3397226" cy="731446"/>
          </a:xfrm>
          <a:prstGeom prst="rect">
            <a:avLst/>
          </a:prstGeom>
          <a:noFill/>
          <a:ln>
            <a:noFill/>
          </a:ln>
        </p:spPr>
        <p:txBody>
          <a:bodyPr spcFirstLastPara="1" wrap="square" lIns="91425" tIns="45700" rIns="91425" bIns="45700" anchor="t" anchorCtr="0">
            <a:normAutofit fontScale="92500" lnSpcReduction="10000"/>
          </a:bodyPr>
          <a:lstStyle/>
          <a:p>
            <a:pPr lvl="0">
              <a:lnSpc>
                <a:spcPct val="110000"/>
              </a:lnSpc>
              <a:buClr>
                <a:schemeClr val="dk1"/>
              </a:buClr>
              <a:buSzPts val="1400"/>
            </a:pPr>
            <a:r>
              <a:rPr lang="el-GR" dirty="0">
                <a:solidFill>
                  <a:schemeClr val="dk1"/>
                </a:solidFill>
                <a:latin typeface="Open Sans Light"/>
                <a:ea typeface="Open Sans Light"/>
                <a:cs typeface="Open Sans Light"/>
                <a:sym typeface="Open Sans Light"/>
              </a:rPr>
              <a:t>Ποιος θα είναι ο αντίκτυπος της τεχνολογίας στην επιχείρησή σας;
</a:t>
            </a:r>
            <a:endParaRPr sz="1400" dirty="0">
              <a:solidFill>
                <a:schemeClr val="dk1"/>
              </a:solidFill>
              <a:latin typeface="Calibri"/>
              <a:ea typeface="Calibri"/>
              <a:cs typeface="Calibri"/>
              <a:sym typeface="Calibri"/>
            </a:endParaRPr>
          </a:p>
        </p:txBody>
      </p:sp>
      <p:sp>
        <p:nvSpPr>
          <p:cNvPr id="242" name="Google Shape;242;p8"/>
          <p:cNvSpPr txBox="1"/>
          <p:nvPr/>
        </p:nvSpPr>
        <p:spPr>
          <a:xfrm>
            <a:off x="8386002" y="4387027"/>
            <a:ext cx="3535574" cy="830956"/>
          </a:xfrm>
          <a:prstGeom prst="rect">
            <a:avLst/>
          </a:prstGeom>
          <a:noFill/>
          <a:ln>
            <a:noFill/>
          </a:ln>
        </p:spPr>
        <p:txBody>
          <a:bodyPr spcFirstLastPara="1" wrap="square" lIns="91425" tIns="45700" rIns="91425" bIns="45700" anchor="t" anchorCtr="0">
            <a:spAutoFit/>
          </a:bodyPr>
          <a:lstStyle/>
          <a:p>
            <a:pPr lvl="0"/>
            <a:r>
              <a:rPr lang="el-GR" sz="2400" b="1" dirty="0">
                <a:solidFill>
                  <a:schemeClr val="dk1"/>
                </a:solidFill>
                <a:latin typeface="Calibri"/>
                <a:ea typeface="Calibri"/>
                <a:cs typeface="Calibri"/>
                <a:sym typeface="Calibri"/>
              </a:rPr>
              <a:t>Τεχνολογικός - </a:t>
            </a:r>
            <a:r>
              <a:rPr lang="en-US" sz="2400" b="1" dirty="0">
                <a:solidFill>
                  <a:schemeClr val="dk1"/>
                </a:solidFill>
                <a:latin typeface="Calibri"/>
                <a:ea typeface="Calibri"/>
                <a:cs typeface="Calibri"/>
                <a:sym typeface="Calibri"/>
              </a:rPr>
              <a:t>Technological</a:t>
            </a:r>
            <a:endParaRPr sz="2400" b="1" dirty="0">
              <a:solidFill>
                <a:schemeClr val="dk1"/>
              </a:solidFill>
              <a:latin typeface="Calibri"/>
              <a:ea typeface="Calibri"/>
              <a:cs typeface="Calibri"/>
              <a:sym typeface="Calibri"/>
            </a:endParaRPr>
          </a:p>
        </p:txBody>
      </p:sp>
      <p:sp>
        <p:nvSpPr>
          <p:cNvPr id="243" name="Google Shape;243;p8"/>
          <p:cNvSpPr txBox="1"/>
          <p:nvPr/>
        </p:nvSpPr>
        <p:spPr>
          <a:xfrm>
            <a:off x="317444" y="2665083"/>
            <a:ext cx="3397226" cy="731446"/>
          </a:xfrm>
          <a:prstGeom prst="rect">
            <a:avLst/>
          </a:prstGeom>
          <a:noFill/>
          <a:ln>
            <a:noFill/>
          </a:ln>
        </p:spPr>
        <p:txBody>
          <a:bodyPr spcFirstLastPara="1" wrap="square" lIns="91425" tIns="45700" rIns="91425" bIns="45700" anchor="t" anchorCtr="0">
            <a:normAutofit fontScale="77500" lnSpcReduction="20000"/>
          </a:bodyPr>
          <a:lstStyle/>
          <a:p>
            <a:pPr lvl="0" algn="r">
              <a:lnSpc>
                <a:spcPct val="110000"/>
              </a:lnSpc>
              <a:buClr>
                <a:schemeClr val="dk1"/>
              </a:buClr>
              <a:buSzPts val="1400"/>
            </a:pPr>
            <a:r>
              <a:rPr lang="el-GR">
                <a:solidFill>
                  <a:schemeClr val="dk1"/>
                </a:solidFill>
                <a:latin typeface="Open Sans Light"/>
                <a:ea typeface="Open Sans Light"/>
                <a:cs typeface="Open Sans Light"/>
                <a:sym typeface="Open Sans Light"/>
              </a:rPr>
              <a:t>Ποιοι είναι οι πολιτικοί παράγοντες που μπορούν να υποστηρίξουν ή να εμποδίσουν την επιχείρησή σας;
</a:t>
            </a:r>
            <a:endParaRPr sz="1400" dirty="0">
              <a:solidFill>
                <a:schemeClr val="dk1"/>
              </a:solidFill>
              <a:latin typeface="Calibri"/>
              <a:ea typeface="Calibri"/>
              <a:cs typeface="Calibri"/>
              <a:sym typeface="Calibri"/>
            </a:endParaRPr>
          </a:p>
        </p:txBody>
      </p:sp>
      <p:sp>
        <p:nvSpPr>
          <p:cNvPr id="244" name="Google Shape;244;p8"/>
          <p:cNvSpPr txBox="1"/>
          <p:nvPr/>
        </p:nvSpPr>
        <p:spPr>
          <a:xfrm>
            <a:off x="1120656" y="2323188"/>
            <a:ext cx="3253019" cy="461624"/>
          </a:xfrm>
          <a:prstGeom prst="rect">
            <a:avLst/>
          </a:prstGeom>
          <a:noFill/>
          <a:ln>
            <a:noFill/>
          </a:ln>
        </p:spPr>
        <p:txBody>
          <a:bodyPr spcFirstLastPara="1" wrap="square" lIns="91425" tIns="45700" rIns="91425" bIns="45700" anchor="t" anchorCtr="0">
            <a:spAutoFit/>
          </a:bodyPr>
          <a:lstStyle/>
          <a:p>
            <a:pPr lvl="0" algn="r"/>
            <a:r>
              <a:rPr lang="el-GR" sz="2400" b="1" dirty="0">
                <a:solidFill>
                  <a:schemeClr val="dk1"/>
                </a:solidFill>
                <a:latin typeface="Calibri"/>
                <a:ea typeface="Calibri"/>
                <a:cs typeface="Calibri"/>
                <a:sym typeface="Calibri"/>
              </a:rPr>
              <a:t>Πολιτικός - </a:t>
            </a:r>
            <a:r>
              <a:rPr lang="en-US" sz="2400" b="1" dirty="0">
                <a:solidFill>
                  <a:schemeClr val="dk1"/>
                </a:solidFill>
                <a:latin typeface="Calibri"/>
                <a:ea typeface="Calibri"/>
                <a:cs typeface="Calibri"/>
                <a:sym typeface="Calibri"/>
              </a:rPr>
              <a:t>Political</a:t>
            </a:r>
            <a:endParaRPr sz="2400" b="1" dirty="0">
              <a:solidFill>
                <a:schemeClr val="dk1"/>
              </a:solidFill>
              <a:latin typeface="Calibri"/>
              <a:ea typeface="Calibri"/>
              <a:cs typeface="Calibri"/>
              <a:sym typeface="Calibri"/>
            </a:endParaRPr>
          </a:p>
        </p:txBody>
      </p:sp>
      <p:sp>
        <p:nvSpPr>
          <p:cNvPr id="245" name="Google Shape;245;p8"/>
          <p:cNvSpPr txBox="1"/>
          <p:nvPr/>
        </p:nvSpPr>
        <p:spPr>
          <a:xfrm>
            <a:off x="217923" y="5180273"/>
            <a:ext cx="3397226" cy="731446"/>
          </a:xfrm>
          <a:prstGeom prst="rect">
            <a:avLst/>
          </a:prstGeom>
          <a:noFill/>
          <a:ln>
            <a:noFill/>
          </a:ln>
        </p:spPr>
        <p:txBody>
          <a:bodyPr spcFirstLastPara="1" wrap="square" lIns="91425" tIns="45700" rIns="91425" bIns="45700" anchor="t" anchorCtr="0">
            <a:normAutofit fontScale="85000" lnSpcReduction="10000"/>
          </a:bodyPr>
          <a:lstStyle/>
          <a:p>
            <a:pPr lvl="0" algn="r">
              <a:lnSpc>
                <a:spcPct val="110000"/>
              </a:lnSpc>
              <a:buClr>
                <a:schemeClr val="dk1"/>
              </a:buClr>
              <a:buSzPts val="1400"/>
            </a:pPr>
            <a:r>
              <a:rPr lang="el-GR">
                <a:solidFill>
                  <a:schemeClr val="dk1"/>
                </a:solidFill>
                <a:latin typeface="Open Sans Light"/>
                <a:ea typeface="Open Sans Light"/>
                <a:cs typeface="Open Sans Light"/>
                <a:sym typeface="Open Sans Light"/>
              </a:rPr>
              <a:t>Πώς μπορεί το κοινωνικοοικονομικό περιβάλλον να επηρεάσει την επιχείρησή σας; 
</a:t>
            </a:r>
            <a:endParaRPr sz="1400" dirty="0">
              <a:solidFill>
                <a:schemeClr val="dk1"/>
              </a:solidFill>
              <a:latin typeface="Calibri"/>
              <a:ea typeface="Calibri"/>
              <a:cs typeface="Calibri"/>
              <a:sym typeface="Calibri"/>
            </a:endParaRPr>
          </a:p>
        </p:txBody>
      </p:sp>
      <p:sp>
        <p:nvSpPr>
          <p:cNvPr id="246" name="Google Shape;246;p8"/>
          <p:cNvSpPr txBox="1"/>
          <p:nvPr/>
        </p:nvSpPr>
        <p:spPr>
          <a:xfrm>
            <a:off x="1024404" y="4806223"/>
            <a:ext cx="3170788" cy="461624"/>
          </a:xfrm>
          <a:prstGeom prst="rect">
            <a:avLst/>
          </a:prstGeom>
          <a:noFill/>
          <a:ln>
            <a:noFill/>
          </a:ln>
        </p:spPr>
        <p:txBody>
          <a:bodyPr spcFirstLastPara="1" wrap="square" lIns="91425" tIns="45700" rIns="91425" bIns="45700" anchor="t" anchorCtr="0">
            <a:spAutoFit/>
          </a:bodyPr>
          <a:lstStyle/>
          <a:p>
            <a:pPr lvl="0" algn="r"/>
            <a:r>
              <a:rPr lang="el-GR" sz="2400" b="1" dirty="0">
                <a:solidFill>
                  <a:schemeClr val="dk1"/>
                </a:solidFill>
                <a:latin typeface="Calibri"/>
                <a:ea typeface="Calibri"/>
                <a:cs typeface="Calibri"/>
                <a:sym typeface="Calibri"/>
              </a:rPr>
              <a:t>Κοινωνικός - </a:t>
            </a:r>
            <a:r>
              <a:rPr lang="en-US" sz="2400" b="1" dirty="0">
                <a:solidFill>
                  <a:schemeClr val="dk1"/>
                </a:solidFill>
                <a:latin typeface="Calibri"/>
                <a:ea typeface="Calibri"/>
                <a:cs typeface="Calibri"/>
                <a:sym typeface="Calibri"/>
              </a:rPr>
              <a:t>Social</a:t>
            </a:r>
            <a:endParaRPr sz="2400" b="1" dirty="0">
              <a:solidFill>
                <a:schemeClr val="dk1"/>
              </a:solidFill>
              <a:latin typeface="Calibri"/>
              <a:ea typeface="Calibri"/>
              <a:cs typeface="Calibri"/>
              <a:sym typeface="Calibri"/>
            </a:endParaRPr>
          </a:p>
        </p:txBody>
      </p:sp>
      <p:sp>
        <p:nvSpPr>
          <p:cNvPr id="247" name="Google Shape;247;p8"/>
          <p:cNvSpPr txBox="1"/>
          <p:nvPr/>
        </p:nvSpPr>
        <p:spPr>
          <a:xfrm>
            <a:off x="905994" y="1548262"/>
            <a:ext cx="7073440" cy="707846"/>
          </a:xfrm>
          <a:prstGeom prst="rect">
            <a:avLst/>
          </a:prstGeom>
          <a:noFill/>
          <a:ln>
            <a:noFill/>
          </a:ln>
        </p:spPr>
        <p:txBody>
          <a:bodyPr spcFirstLastPara="1" wrap="square" lIns="91425" tIns="45700" rIns="91425" bIns="45700" anchor="t" anchorCtr="0">
            <a:spAutoFit/>
          </a:bodyPr>
          <a:lstStyle/>
          <a:p>
            <a:pPr lvl="0"/>
            <a:r>
              <a:rPr lang="el-GR" sz="2000" dirty="0">
                <a:solidFill>
                  <a:schemeClr val="dk1"/>
                </a:solidFill>
                <a:latin typeface="Calibri"/>
                <a:ea typeface="Calibri"/>
                <a:cs typeface="Calibri"/>
                <a:sym typeface="Calibri"/>
              </a:rPr>
              <a:t>Τι μπορεί να επηρεάσει την επιχειρηματική μας ιδέα;
</a:t>
            </a:r>
            <a:endParaRPr sz="2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3"/>
                                        </p:tgtEl>
                                        <p:attrNameLst>
                                          <p:attrName>style.visibility</p:attrName>
                                        </p:attrNameLst>
                                      </p:cBhvr>
                                      <p:to>
                                        <p:strVal val="visible"/>
                                      </p:to>
                                    </p:set>
                                    <p:animEffect transition="in" filter="fade">
                                      <p:cBhvr>
                                        <p:cTn id="11" dur="500"/>
                                        <p:tgtEl>
                                          <p:spTgt spid="2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500"/>
                                        <p:tgtEl>
                                          <p:spTgt spid="2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5"/>
                                        </p:tgtEl>
                                        <p:attrNameLst>
                                          <p:attrName>style.visibility</p:attrName>
                                        </p:attrNameLst>
                                      </p:cBhvr>
                                      <p:to>
                                        <p:strVal val="visible"/>
                                      </p:to>
                                    </p:set>
                                    <p:animEffect transition="in" filter="fade">
                                      <p:cBhvr>
                                        <p:cTn id="19" dur="500"/>
                                        <p:tgtEl>
                                          <p:spTgt spid="2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2"/>
                                        </p:tgtEl>
                                        <p:attrNameLst>
                                          <p:attrName>style.visibility</p:attrName>
                                        </p:attrNameLst>
                                      </p:cBhvr>
                                      <p:to>
                                        <p:strVal val="visible"/>
                                      </p:to>
                                    </p:set>
                                    <p:animEffect transition="in" filter="fade">
                                      <p:cBhvr>
                                        <p:cTn id="23" dur="500"/>
                                        <p:tgtEl>
                                          <p:spTgt spid="2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1"/>
                                        </p:tgtEl>
                                        <p:attrNameLst>
                                          <p:attrName>style.visibility</p:attrName>
                                        </p:attrNameLst>
                                      </p:cBhvr>
                                      <p:to>
                                        <p:strVal val="visible"/>
                                      </p:to>
                                    </p:set>
                                    <p:animEffect transition="in" filter="fade">
                                      <p:cBhvr>
                                        <p:cTn id="27" dur="500"/>
                                        <p:tgtEl>
                                          <p:spTgt spid="22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4"/>
                                        </p:tgtEl>
                                        <p:attrNameLst>
                                          <p:attrName>style.visibility</p:attrName>
                                        </p:attrNameLst>
                                      </p:cBhvr>
                                      <p:to>
                                        <p:strVal val="visible"/>
                                      </p:to>
                                    </p:set>
                                    <p:animEffect transition="in" filter="fade">
                                      <p:cBhvr>
                                        <p:cTn id="31" dur="500"/>
                                        <p:tgtEl>
                                          <p:spTgt spid="2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6"/>
                                        </p:tgtEl>
                                        <p:attrNameLst>
                                          <p:attrName>style.visibility</p:attrName>
                                        </p:attrNameLst>
                                      </p:cBhvr>
                                      <p:to>
                                        <p:strVal val="visible"/>
                                      </p:to>
                                    </p:set>
                                    <p:animEffect transition="in" filter="fade">
                                      <p:cBhvr>
                                        <p:cTn id="35" dur="500"/>
                                        <p:tgtEl>
                                          <p:spTgt spid="22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40"/>
                                        </p:tgtEl>
                                        <p:attrNameLst>
                                          <p:attrName>style.visibility</p:attrName>
                                        </p:attrNameLst>
                                      </p:cBhvr>
                                      <p:to>
                                        <p:strVal val="visible"/>
                                      </p:to>
                                    </p:set>
                                    <p:animEffect transition="in" filter="fade">
                                      <p:cBhvr>
                                        <p:cTn id="39" dur="500"/>
                                        <p:tgtEl>
                                          <p:spTgt spid="24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42"/>
                                        </p:tgtEl>
                                        <p:attrNameLst>
                                          <p:attrName>style.visibility</p:attrName>
                                        </p:attrNameLst>
                                      </p:cBhvr>
                                      <p:to>
                                        <p:strVal val="visible"/>
                                      </p:to>
                                    </p:set>
                                    <p:animEffect transition="in" filter="fade">
                                      <p:cBhvr>
                                        <p:cTn id="43" dur="500"/>
                                        <p:tgtEl>
                                          <p:spTgt spid="24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44"/>
                                        </p:tgtEl>
                                        <p:attrNameLst>
                                          <p:attrName>style.visibility</p:attrName>
                                        </p:attrNameLst>
                                      </p:cBhvr>
                                      <p:to>
                                        <p:strVal val="visible"/>
                                      </p:to>
                                    </p:set>
                                    <p:animEffect transition="in" filter="fade">
                                      <p:cBhvr>
                                        <p:cTn id="47" dur="500"/>
                                        <p:tgtEl>
                                          <p:spTgt spid="24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46"/>
                                        </p:tgtEl>
                                        <p:attrNameLst>
                                          <p:attrName>style.visibility</p:attrName>
                                        </p:attrNameLst>
                                      </p:cBhvr>
                                      <p:to>
                                        <p:strVal val="visible"/>
                                      </p:to>
                                    </p:set>
                                    <p:animEffect transition="in" filter="fade">
                                      <p:cBhvr>
                                        <p:cTn id="51"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1751962" y="783418"/>
            <a:ext cx="9550022"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1.5.: Άνθρωποι
</a:t>
            </a:r>
            <a:endParaRPr sz="2200" dirty="0">
              <a:solidFill>
                <a:schemeClr val="dk1"/>
              </a:solidFill>
              <a:latin typeface="Calibri"/>
              <a:ea typeface="Calibri"/>
              <a:cs typeface="Calibri"/>
              <a:sym typeface="Calibri"/>
            </a:endParaRPr>
          </a:p>
        </p:txBody>
      </p:sp>
      <p:sp>
        <p:nvSpPr>
          <p:cNvPr id="253" name="Google Shape;253;p9"/>
          <p:cNvSpPr txBox="1"/>
          <p:nvPr/>
        </p:nvSpPr>
        <p:spPr>
          <a:xfrm>
            <a:off x="1751962" y="46743"/>
            <a:ext cx="11248001" cy="1213153"/>
          </a:xfrm>
          <a:prstGeom prst="rect">
            <a:avLst/>
          </a:prstGeom>
          <a:noFill/>
          <a:ln>
            <a:noFill/>
          </a:ln>
        </p:spPr>
        <p:txBody>
          <a:bodyPr spcFirstLastPara="1" wrap="square" lIns="0" tIns="12700" rIns="0" bIns="0" anchor="t" anchorCtr="0">
            <a:spAutoFit/>
          </a:bodyPr>
          <a:lstStyle/>
          <a:p>
            <a:pPr marL="12700" lvl="0"/>
            <a:r>
              <a:rPr lang="el-GR" sz="2600" b="1" dirty="0">
                <a:solidFill>
                  <a:schemeClr val="dk1"/>
                </a:solidFill>
                <a:latin typeface="Calibri"/>
                <a:ea typeface="Calibri"/>
                <a:cs typeface="Calibri"/>
                <a:sym typeface="Calibri"/>
              </a:rPr>
              <a:t>ΕΝΟΤΗΤΑ 1: Πρόταση αξίας για την επαγγελματική ζωή: καινοτόμες προσεγγίσεις στο μάρκετινγκ
</a:t>
            </a:r>
            <a:endParaRPr sz="2600" b="1" i="0" dirty="0">
              <a:solidFill>
                <a:schemeClr val="dk1"/>
              </a:solidFill>
              <a:latin typeface="Calibri"/>
              <a:ea typeface="Calibri"/>
              <a:cs typeface="Calibri"/>
              <a:sym typeface="Calibri"/>
            </a:endParaRPr>
          </a:p>
        </p:txBody>
      </p:sp>
      <p:sp>
        <p:nvSpPr>
          <p:cNvPr id="254" name="Google Shape;254;p9"/>
          <p:cNvSpPr/>
          <p:nvPr/>
        </p:nvSpPr>
        <p:spPr>
          <a:xfrm>
            <a:off x="4335179" y="3502593"/>
            <a:ext cx="1633142" cy="477283"/>
          </a:xfrm>
          <a:prstGeom prst="rect">
            <a:avLst/>
          </a:prstGeom>
          <a:solidFill>
            <a:srgbClr val="ED7D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p:nvPr/>
        </p:nvSpPr>
        <p:spPr>
          <a:xfrm>
            <a:off x="4335179" y="3502593"/>
            <a:ext cx="1633142" cy="4772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a:off x="3974369" y="3275979"/>
            <a:ext cx="403855" cy="929245"/>
          </a:xfrm>
          <a:custGeom>
            <a:avLst/>
            <a:gdLst/>
            <a:ahLst/>
            <a:cxnLst/>
            <a:rect l="l" t="t" r="r" b="b"/>
            <a:pathLst>
              <a:path w="319" h="734" extrusionOk="0">
                <a:moveTo>
                  <a:pt x="0" y="367"/>
                </a:moveTo>
                <a:lnTo>
                  <a:pt x="319" y="734"/>
                </a:lnTo>
                <a:lnTo>
                  <a:pt x="319" y="367"/>
                </a:lnTo>
                <a:lnTo>
                  <a:pt x="319" y="0"/>
                </a:lnTo>
                <a:lnTo>
                  <a:pt x="0" y="367"/>
                </a:lnTo>
                <a:close/>
              </a:path>
            </a:pathLst>
          </a:custGeom>
          <a:solidFill>
            <a:srgbClr val="A6A5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p:nvPr/>
        </p:nvSpPr>
        <p:spPr>
          <a:xfrm>
            <a:off x="3974369" y="3275979"/>
            <a:ext cx="403855" cy="929245"/>
          </a:xfrm>
          <a:custGeom>
            <a:avLst/>
            <a:gdLst/>
            <a:ahLst/>
            <a:cxnLst/>
            <a:rect l="l" t="t" r="r" b="b"/>
            <a:pathLst>
              <a:path w="319" h="734" extrusionOk="0">
                <a:moveTo>
                  <a:pt x="0" y="367"/>
                </a:moveTo>
                <a:lnTo>
                  <a:pt x="319" y="734"/>
                </a:lnTo>
                <a:lnTo>
                  <a:pt x="319" y="367"/>
                </a:lnTo>
                <a:lnTo>
                  <a:pt x="319" y="0"/>
                </a:lnTo>
                <a:lnTo>
                  <a:pt x="0" y="36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p:nvPr/>
        </p:nvSpPr>
        <p:spPr>
          <a:xfrm>
            <a:off x="5680939" y="3154443"/>
            <a:ext cx="1168519" cy="1173584"/>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9"/>
          <p:cNvSpPr/>
          <p:nvPr/>
        </p:nvSpPr>
        <p:spPr>
          <a:xfrm>
            <a:off x="6027290" y="4566035"/>
            <a:ext cx="1205234" cy="47728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9"/>
          <p:cNvSpPr/>
          <p:nvPr/>
        </p:nvSpPr>
        <p:spPr>
          <a:xfrm>
            <a:off x="5888563" y="4566035"/>
            <a:ext cx="1205234" cy="4772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9"/>
          <p:cNvSpPr/>
          <p:nvPr/>
        </p:nvSpPr>
        <p:spPr>
          <a:xfrm>
            <a:off x="7050753" y="4340687"/>
            <a:ext cx="403855" cy="934309"/>
          </a:xfrm>
          <a:custGeom>
            <a:avLst/>
            <a:gdLst/>
            <a:ahLst/>
            <a:cxnLst/>
            <a:rect l="l" t="t" r="r" b="b"/>
            <a:pathLst>
              <a:path w="319" h="738" extrusionOk="0">
                <a:moveTo>
                  <a:pt x="319" y="367"/>
                </a:moveTo>
                <a:lnTo>
                  <a:pt x="0" y="738"/>
                </a:lnTo>
                <a:lnTo>
                  <a:pt x="0" y="367"/>
                </a:lnTo>
                <a:lnTo>
                  <a:pt x="0" y="0"/>
                </a:lnTo>
                <a:lnTo>
                  <a:pt x="319" y="367"/>
                </a:lnTo>
                <a:close/>
              </a:path>
            </a:pathLst>
          </a:custGeom>
          <a:solidFill>
            <a:srgbClr val="A6A5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9"/>
          <p:cNvSpPr/>
          <p:nvPr/>
        </p:nvSpPr>
        <p:spPr>
          <a:xfrm>
            <a:off x="7050753" y="4340687"/>
            <a:ext cx="403855" cy="934309"/>
          </a:xfrm>
          <a:custGeom>
            <a:avLst/>
            <a:gdLst/>
            <a:ahLst/>
            <a:cxnLst/>
            <a:rect l="l" t="t" r="r" b="b"/>
            <a:pathLst>
              <a:path w="319" h="738" extrusionOk="0">
                <a:moveTo>
                  <a:pt x="319" y="367"/>
                </a:moveTo>
                <a:lnTo>
                  <a:pt x="0" y="738"/>
                </a:lnTo>
                <a:lnTo>
                  <a:pt x="0" y="367"/>
                </a:lnTo>
                <a:lnTo>
                  <a:pt x="0" y="0"/>
                </a:lnTo>
                <a:lnTo>
                  <a:pt x="319" y="36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9"/>
          <p:cNvSpPr/>
          <p:nvPr/>
        </p:nvSpPr>
        <p:spPr>
          <a:xfrm>
            <a:off x="5002362" y="4224214"/>
            <a:ext cx="1167253" cy="1167254"/>
          </a:xfrm>
          <a:prstGeom prst="ellipse">
            <a:avLst/>
          </a:prstGeom>
          <a:solidFill>
            <a:srgbClr val="5B9B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9"/>
          <p:cNvSpPr/>
          <p:nvPr/>
        </p:nvSpPr>
        <p:spPr>
          <a:xfrm>
            <a:off x="3974369" y="3275979"/>
            <a:ext cx="403855" cy="929245"/>
          </a:xfrm>
          <a:custGeom>
            <a:avLst/>
            <a:gdLst/>
            <a:ahLst/>
            <a:cxnLst/>
            <a:rect l="l" t="t" r="r" b="b"/>
            <a:pathLst>
              <a:path w="319" h="734" extrusionOk="0">
                <a:moveTo>
                  <a:pt x="319" y="0"/>
                </a:moveTo>
                <a:lnTo>
                  <a:pt x="0" y="367"/>
                </a:lnTo>
                <a:lnTo>
                  <a:pt x="319" y="734"/>
                </a:lnTo>
                <a:lnTo>
                  <a:pt x="319" y="556"/>
                </a:lnTo>
                <a:lnTo>
                  <a:pt x="319" y="367"/>
                </a:lnTo>
                <a:lnTo>
                  <a:pt x="319" y="179"/>
                </a:lnTo>
                <a:lnTo>
                  <a:pt x="319"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9"/>
          <p:cNvSpPr/>
          <p:nvPr/>
        </p:nvSpPr>
        <p:spPr>
          <a:xfrm>
            <a:off x="3974369" y="3275979"/>
            <a:ext cx="403855" cy="929245"/>
          </a:xfrm>
          <a:custGeom>
            <a:avLst/>
            <a:gdLst/>
            <a:ahLst/>
            <a:cxnLst/>
            <a:rect l="l" t="t" r="r" b="b"/>
            <a:pathLst>
              <a:path w="319" h="734" extrusionOk="0">
                <a:moveTo>
                  <a:pt x="319" y="0"/>
                </a:moveTo>
                <a:lnTo>
                  <a:pt x="0" y="367"/>
                </a:lnTo>
                <a:lnTo>
                  <a:pt x="319" y="734"/>
                </a:lnTo>
                <a:lnTo>
                  <a:pt x="319" y="556"/>
                </a:lnTo>
                <a:lnTo>
                  <a:pt x="319" y="367"/>
                </a:lnTo>
                <a:lnTo>
                  <a:pt x="319" y="179"/>
                </a:lnTo>
                <a:lnTo>
                  <a:pt x="31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9"/>
          <p:cNvSpPr/>
          <p:nvPr/>
        </p:nvSpPr>
        <p:spPr>
          <a:xfrm>
            <a:off x="7050753" y="4340687"/>
            <a:ext cx="403855" cy="934309"/>
          </a:xfrm>
          <a:custGeom>
            <a:avLst/>
            <a:gdLst/>
            <a:ahLst/>
            <a:cxnLst/>
            <a:rect l="l" t="t" r="r" b="b"/>
            <a:pathLst>
              <a:path w="319" h="738" extrusionOk="0">
                <a:moveTo>
                  <a:pt x="0" y="0"/>
                </a:moveTo>
                <a:lnTo>
                  <a:pt x="0" y="367"/>
                </a:lnTo>
                <a:lnTo>
                  <a:pt x="0" y="738"/>
                </a:lnTo>
                <a:lnTo>
                  <a:pt x="319" y="367"/>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9"/>
          <p:cNvSpPr/>
          <p:nvPr/>
        </p:nvSpPr>
        <p:spPr>
          <a:xfrm>
            <a:off x="7050753" y="4340687"/>
            <a:ext cx="403855" cy="934309"/>
          </a:xfrm>
          <a:custGeom>
            <a:avLst/>
            <a:gdLst/>
            <a:ahLst/>
            <a:cxnLst/>
            <a:rect l="l" t="t" r="r" b="b"/>
            <a:pathLst>
              <a:path w="319" h="738" extrusionOk="0">
                <a:moveTo>
                  <a:pt x="0" y="0"/>
                </a:moveTo>
                <a:lnTo>
                  <a:pt x="0" y="367"/>
                </a:lnTo>
                <a:lnTo>
                  <a:pt x="0" y="738"/>
                </a:lnTo>
                <a:lnTo>
                  <a:pt x="319" y="367"/>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8" name="Google Shape;268;p9"/>
          <p:cNvGrpSpPr/>
          <p:nvPr/>
        </p:nvGrpSpPr>
        <p:grpSpPr>
          <a:xfrm>
            <a:off x="1631745" y="2843887"/>
            <a:ext cx="2211221" cy="1730628"/>
            <a:chOff x="1250714" y="2799472"/>
            <a:chExt cx="2211221" cy="1730628"/>
          </a:xfrm>
        </p:grpSpPr>
        <p:sp>
          <p:nvSpPr>
            <p:cNvPr id="269" name="Google Shape;269;p9"/>
            <p:cNvSpPr txBox="1"/>
            <p:nvPr/>
          </p:nvSpPr>
          <p:spPr>
            <a:xfrm>
              <a:off x="1973386" y="2799472"/>
              <a:ext cx="1488549" cy="1015622"/>
            </a:xfrm>
            <a:prstGeom prst="rect">
              <a:avLst/>
            </a:prstGeom>
            <a:noFill/>
            <a:ln>
              <a:noFill/>
            </a:ln>
          </p:spPr>
          <p:txBody>
            <a:bodyPr spcFirstLastPara="1" wrap="square" lIns="91425" tIns="45700" rIns="91425" bIns="45700" anchor="t" anchorCtr="0">
              <a:spAutoFit/>
            </a:bodyPr>
            <a:lstStyle/>
            <a:p>
              <a:pPr lvl="0" algn="r"/>
              <a:r>
                <a:rPr lang="el-GR" sz="2000" dirty="0">
                  <a:solidFill>
                    <a:schemeClr val="dk1"/>
                  </a:solidFill>
                  <a:latin typeface="Calibri"/>
                  <a:ea typeface="Calibri"/>
                  <a:cs typeface="Calibri"/>
                  <a:sym typeface="Calibri"/>
                </a:rPr>
                <a:t>Εσωτερικό προσωπικό
</a:t>
              </a:r>
              <a:endParaRPr sz="2000" dirty="0">
                <a:solidFill>
                  <a:schemeClr val="dk1"/>
                </a:solidFill>
                <a:latin typeface="Calibri"/>
                <a:ea typeface="Calibri"/>
                <a:cs typeface="Calibri"/>
                <a:sym typeface="Calibri"/>
              </a:endParaRPr>
            </a:p>
          </p:txBody>
        </p:sp>
        <p:sp>
          <p:nvSpPr>
            <p:cNvPr id="270" name="Google Shape;270;p9"/>
            <p:cNvSpPr/>
            <p:nvPr/>
          </p:nvSpPr>
          <p:spPr>
            <a:xfrm>
              <a:off x="1250714" y="3514478"/>
              <a:ext cx="2079818" cy="1015622"/>
            </a:xfrm>
            <a:prstGeom prst="rect">
              <a:avLst/>
            </a:prstGeom>
            <a:noFill/>
            <a:ln>
              <a:noFill/>
            </a:ln>
          </p:spPr>
          <p:txBody>
            <a:bodyPr spcFirstLastPara="1" wrap="square" lIns="91425" tIns="45700" rIns="91425" bIns="45700" anchor="t" anchorCtr="0">
              <a:spAutoFit/>
            </a:bodyPr>
            <a:lstStyle/>
            <a:p>
              <a:pPr lvl="0" algn="r"/>
              <a:r>
                <a:rPr lang="el-GR" sz="1200" dirty="0">
                  <a:solidFill>
                    <a:schemeClr val="dk1"/>
                  </a:solidFill>
                  <a:latin typeface="Calibri"/>
                  <a:ea typeface="Calibri"/>
                  <a:cs typeface="Calibri"/>
                  <a:sym typeface="Calibri"/>
                </a:rPr>
                <a:t>Εξειδίκευση, γνώσεις, ικανότητες και δεξιότητες του εσωτερικού εργατικού δυναμικού μιας εταιρείας
</a:t>
              </a:r>
              <a:endParaRPr sz="1200" dirty="0">
                <a:solidFill>
                  <a:schemeClr val="dk1"/>
                </a:solidFill>
                <a:latin typeface="Calibri"/>
                <a:ea typeface="Calibri"/>
                <a:cs typeface="Calibri"/>
                <a:sym typeface="Calibri"/>
              </a:endParaRPr>
            </a:p>
          </p:txBody>
        </p:sp>
      </p:grpSp>
      <p:grpSp>
        <p:nvGrpSpPr>
          <p:cNvPr id="271" name="Google Shape;271;p9"/>
          <p:cNvGrpSpPr/>
          <p:nvPr/>
        </p:nvGrpSpPr>
        <p:grpSpPr>
          <a:xfrm>
            <a:off x="7645091" y="3659454"/>
            <a:ext cx="2915164" cy="2067905"/>
            <a:chOff x="1250714" y="2646861"/>
            <a:chExt cx="2915164" cy="2067905"/>
          </a:xfrm>
        </p:grpSpPr>
        <p:sp>
          <p:nvSpPr>
            <p:cNvPr id="272" name="Google Shape;272;p9"/>
            <p:cNvSpPr txBox="1"/>
            <p:nvPr/>
          </p:nvSpPr>
          <p:spPr>
            <a:xfrm>
              <a:off x="1269123" y="2646861"/>
              <a:ext cx="2896755" cy="1015622"/>
            </a:xfrm>
            <a:prstGeom prst="rect">
              <a:avLst/>
            </a:prstGeom>
            <a:noFill/>
            <a:ln>
              <a:noFill/>
            </a:ln>
          </p:spPr>
          <p:txBody>
            <a:bodyPr spcFirstLastPara="1" wrap="square" lIns="91425" tIns="45700" rIns="91425" bIns="45700" anchor="t" anchorCtr="0">
              <a:spAutoFit/>
            </a:bodyPr>
            <a:lstStyle/>
            <a:p>
              <a:pPr lvl="0"/>
              <a:r>
                <a:rPr lang="el-GR" sz="2000" dirty="0">
                  <a:solidFill>
                    <a:schemeClr val="dk1"/>
                  </a:solidFill>
                  <a:latin typeface="Calibri"/>
                  <a:ea typeface="Calibri"/>
                  <a:cs typeface="Calibri"/>
                  <a:sym typeface="Calibri"/>
                </a:rPr>
                <a:t>Εξωτερικές ομάδες συμφερόντων
</a:t>
              </a:r>
              <a:endParaRPr sz="2000" dirty="0">
                <a:solidFill>
                  <a:schemeClr val="dk1"/>
                </a:solidFill>
                <a:latin typeface="Calibri"/>
                <a:ea typeface="Calibri"/>
                <a:cs typeface="Calibri"/>
                <a:sym typeface="Calibri"/>
              </a:endParaRPr>
            </a:p>
          </p:txBody>
        </p:sp>
        <p:sp>
          <p:nvSpPr>
            <p:cNvPr id="273" name="Google Shape;273;p9"/>
            <p:cNvSpPr/>
            <p:nvPr/>
          </p:nvSpPr>
          <p:spPr>
            <a:xfrm>
              <a:off x="1250714" y="3514478"/>
              <a:ext cx="2079818" cy="1200288"/>
            </a:xfrm>
            <a:prstGeom prst="rect">
              <a:avLst/>
            </a:prstGeom>
            <a:noFill/>
            <a:ln>
              <a:noFill/>
            </a:ln>
          </p:spPr>
          <p:txBody>
            <a:bodyPr spcFirstLastPara="1" wrap="square" lIns="91425" tIns="45700" rIns="91425" bIns="45700" anchor="t" anchorCtr="0">
              <a:spAutoFit/>
            </a:bodyPr>
            <a:lstStyle/>
            <a:p>
              <a:pPr lvl="0"/>
              <a:r>
                <a:rPr lang="el-GR" sz="1200" dirty="0">
                  <a:solidFill>
                    <a:schemeClr val="dk1"/>
                  </a:solidFill>
                  <a:latin typeface="Calibri"/>
                  <a:ea typeface="Calibri"/>
                  <a:cs typeface="Calibri"/>
                  <a:sym typeface="Calibri"/>
                </a:rPr>
                <a:t>Ενδιαφερόμενα μέρη που ενδέχεται να ενδιαφέρονται για τις επιχειρηματικές δραστηριότητες μιας εταιρείας
</a:t>
              </a:r>
              <a:endParaRPr sz="1200" dirty="0">
                <a:solidFill>
                  <a:schemeClr val="dk1"/>
                </a:solidFill>
                <a:latin typeface="Calibri"/>
                <a:ea typeface="Calibri"/>
                <a:cs typeface="Calibri"/>
                <a:sym typeface="Calibri"/>
              </a:endParaRPr>
            </a:p>
          </p:txBody>
        </p:sp>
      </p:grpSp>
      <p:sp>
        <p:nvSpPr>
          <p:cNvPr id="274" name="Google Shape;274;p9"/>
          <p:cNvSpPr/>
          <p:nvPr/>
        </p:nvSpPr>
        <p:spPr>
          <a:xfrm>
            <a:off x="5418786" y="4566035"/>
            <a:ext cx="439382" cy="439382"/>
          </a:xfrm>
          <a:custGeom>
            <a:avLst/>
            <a:gdLst/>
            <a:ahLst/>
            <a:cxnLst/>
            <a:rect l="l" t="t" r="r" b="b"/>
            <a:pathLst>
              <a:path w="360" h="360" extrusionOk="0">
                <a:moveTo>
                  <a:pt x="200" y="320"/>
                </a:moveTo>
                <a:cubicBezTo>
                  <a:pt x="39" y="320"/>
                  <a:pt x="39" y="320"/>
                  <a:pt x="39" y="320"/>
                </a:cubicBezTo>
                <a:cubicBezTo>
                  <a:pt x="39" y="40"/>
                  <a:pt x="39" y="40"/>
                  <a:pt x="39" y="40"/>
                </a:cubicBezTo>
                <a:cubicBezTo>
                  <a:pt x="200" y="40"/>
                  <a:pt x="200" y="40"/>
                  <a:pt x="200" y="40"/>
                </a:cubicBezTo>
                <a:cubicBezTo>
                  <a:pt x="200" y="100"/>
                  <a:pt x="200" y="100"/>
                  <a:pt x="200" y="100"/>
                </a:cubicBezTo>
                <a:cubicBezTo>
                  <a:pt x="240" y="100"/>
                  <a:pt x="240" y="100"/>
                  <a:pt x="240" y="100"/>
                </a:cubicBezTo>
                <a:cubicBezTo>
                  <a:pt x="240" y="40"/>
                  <a:pt x="240" y="40"/>
                  <a:pt x="240" y="40"/>
                </a:cubicBezTo>
                <a:cubicBezTo>
                  <a:pt x="240" y="18"/>
                  <a:pt x="222" y="0"/>
                  <a:pt x="200" y="0"/>
                </a:cubicBezTo>
                <a:cubicBezTo>
                  <a:pt x="40" y="0"/>
                  <a:pt x="40" y="0"/>
                  <a:pt x="40" y="0"/>
                </a:cubicBezTo>
                <a:cubicBezTo>
                  <a:pt x="18" y="0"/>
                  <a:pt x="0" y="18"/>
                  <a:pt x="0" y="40"/>
                </a:cubicBezTo>
                <a:cubicBezTo>
                  <a:pt x="0" y="320"/>
                  <a:pt x="0" y="320"/>
                  <a:pt x="0" y="320"/>
                </a:cubicBezTo>
                <a:cubicBezTo>
                  <a:pt x="0" y="342"/>
                  <a:pt x="18" y="360"/>
                  <a:pt x="40" y="360"/>
                </a:cubicBezTo>
                <a:cubicBezTo>
                  <a:pt x="200" y="360"/>
                  <a:pt x="200" y="360"/>
                  <a:pt x="200" y="360"/>
                </a:cubicBezTo>
                <a:cubicBezTo>
                  <a:pt x="222" y="360"/>
                  <a:pt x="240" y="342"/>
                  <a:pt x="240" y="320"/>
                </a:cubicBezTo>
                <a:cubicBezTo>
                  <a:pt x="240" y="280"/>
                  <a:pt x="240" y="280"/>
                  <a:pt x="240" y="280"/>
                </a:cubicBezTo>
                <a:cubicBezTo>
                  <a:pt x="200" y="280"/>
                  <a:pt x="200" y="280"/>
                  <a:pt x="200" y="280"/>
                </a:cubicBezTo>
                <a:lnTo>
                  <a:pt x="200" y="320"/>
                </a:lnTo>
                <a:close/>
                <a:moveTo>
                  <a:pt x="360" y="190"/>
                </a:moveTo>
                <a:cubicBezTo>
                  <a:pt x="280" y="112"/>
                  <a:pt x="280" y="112"/>
                  <a:pt x="280" y="112"/>
                </a:cubicBezTo>
                <a:cubicBezTo>
                  <a:pt x="280" y="160"/>
                  <a:pt x="280" y="160"/>
                  <a:pt x="280" y="160"/>
                </a:cubicBezTo>
                <a:cubicBezTo>
                  <a:pt x="100" y="160"/>
                  <a:pt x="100" y="160"/>
                  <a:pt x="100" y="160"/>
                </a:cubicBezTo>
                <a:cubicBezTo>
                  <a:pt x="100" y="220"/>
                  <a:pt x="100" y="220"/>
                  <a:pt x="100" y="220"/>
                </a:cubicBezTo>
                <a:cubicBezTo>
                  <a:pt x="280" y="220"/>
                  <a:pt x="280" y="220"/>
                  <a:pt x="280" y="220"/>
                </a:cubicBezTo>
                <a:cubicBezTo>
                  <a:pt x="280" y="268"/>
                  <a:pt x="280" y="268"/>
                  <a:pt x="280" y="268"/>
                </a:cubicBezTo>
                <a:lnTo>
                  <a:pt x="360" y="190"/>
                </a:lnTo>
                <a:close/>
              </a:path>
            </a:pathLst>
          </a:custGeom>
          <a:solidFill>
            <a:schemeClr val="lt1"/>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3599">
              <a:solidFill>
                <a:schemeClr val="dk1"/>
              </a:solidFill>
              <a:latin typeface="Calibri"/>
              <a:ea typeface="Calibri"/>
              <a:cs typeface="Calibri"/>
              <a:sym typeface="Calibri"/>
            </a:endParaRPr>
          </a:p>
        </p:txBody>
      </p:sp>
      <p:sp>
        <p:nvSpPr>
          <p:cNvPr id="275" name="Google Shape;275;p9"/>
          <p:cNvSpPr/>
          <p:nvPr/>
        </p:nvSpPr>
        <p:spPr>
          <a:xfrm>
            <a:off x="6018466" y="3513990"/>
            <a:ext cx="439382" cy="439382"/>
          </a:xfrm>
          <a:custGeom>
            <a:avLst/>
            <a:gdLst/>
            <a:ahLst/>
            <a:cxnLst/>
            <a:rect l="l" t="t" r="r" b="b"/>
            <a:pathLst>
              <a:path w="360" h="360" extrusionOk="0">
                <a:moveTo>
                  <a:pt x="320" y="0"/>
                </a:moveTo>
                <a:cubicBezTo>
                  <a:pt x="140" y="0"/>
                  <a:pt x="140" y="0"/>
                  <a:pt x="140" y="0"/>
                </a:cubicBezTo>
                <a:cubicBezTo>
                  <a:pt x="118" y="0"/>
                  <a:pt x="100" y="18"/>
                  <a:pt x="100" y="40"/>
                </a:cubicBezTo>
                <a:cubicBezTo>
                  <a:pt x="100" y="100"/>
                  <a:pt x="100" y="100"/>
                  <a:pt x="100" y="100"/>
                </a:cubicBezTo>
                <a:cubicBezTo>
                  <a:pt x="140" y="100"/>
                  <a:pt x="140" y="100"/>
                  <a:pt x="140" y="100"/>
                </a:cubicBezTo>
                <a:cubicBezTo>
                  <a:pt x="140" y="40"/>
                  <a:pt x="140" y="40"/>
                  <a:pt x="140" y="40"/>
                </a:cubicBezTo>
                <a:cubicBezTo>
                  <a:pt x="320" y="40"/>
                  <a:pt x="320" y="40"/>
                  <a:pt x="320" y="40"/>
                </a:cubicBezTo>
                <a:cubicBezTo>
                  <a:pt x="320" y="320"/>
                  <a:pt x="320" y="320"/>
                  <a:pt x="320" y="320"/>
                </a:cubicBezTo>
                <a:cubicBezTo>
                  <a:pt x="140" y="320"/>
                  <a:pt x="140" y="320"/>
                  <a:pt x="140" y="320"/>
                </a:cubicBezTo>
                <a:cubicBezTo>
                  <a:pt x="140" y="280"/>
                  <a:pt x="140" y="280"/>
                  <a:pt x="140" y="280"/>
                </a:cubicBezTo>
                <a:cubicBezTo>
                  <a:pt x="100" y="280"/>
                  <a:pt x="100" y="280"/>
                  <a:pt x="100" y="280"/>
                </a:cubicBezTo>
                <a:cubicBezTo>
                  <a:pt x="100" y="320"/>
                  <a:pt x="100" y="320"/>
                  <a:pt x="100" y="320"/>
                </a:cubicBezTo>
                <a:cubicBezTo>
                  <a:pt x="100" y="342"/>
                  <a:pt x="118" y="360"/>
                  <a:pt x="140" y="360"/>
                </a:cubicBezTo>
                <a:cubicBezTo>
                  <a:pt x="320" y="360"/>
                  <a:pt x="320" y="360"/>
                  <a:pt x="320" y="360"/>
                </a:cubicBezTo>
                <a:cubicBezTo>
                  <a:pt x="342" y="360"/>
                  <a:pt x="360" y="342"/>
                  <a:pt x="360" y="320"/>
                </a:cubicBezTo>
                <a:cubicBezTo>
                  <a:pt x="360" y="40"/>
                  <a:pt x="360" y="40"/>
                  <a:pt x="360" y="40"/>
                </a:cubicBezTo>
                <a:cubicBezTo>
                  <a:pt x="360" y="18"/>
                  <a:pt x="342" y="0"/>
                  <a:pt x="320" y="0"/>
                </a:cubicBezTo>
                <a:close/>
                <a:moveTo>
                  <a:pt x="180" y="268"/>
                </a:moveTo>
                <a:cubicBezTo>
                  <a:pt x="260" y="190"/>
                  <a:pt x="260" y="190"/>
                  <a:pt x="260" y="190"/>
                </a:cubicBezTo>
                <a:cubicBezTo>
                  <a:pt x="180" y="112"/>
                  <a:pt x="180" y="112"/>
                  <a:pt x="180" y="112"/>
                </a:cubicBezTo>
                <a:cubicBezTo>
                  <a:pt x="180" y="160"/>
                  <a:pt x="180" y="160"/>
                  <a:pt x="180" y="160"/>
                </a:cubicBezTo>
                <a:cubicBezTo>
                  <a:pt x="0" y="160"/>
                  <a:pt x="0" y="160"/>
                  <a:pt x="0" y="160"/>
                </a:cubicBezTo>
                <a:cubicBezTo>
                  <a:pt x="0" y="220"/>
                  <a:pt x="0" y="220"/>
                  <a:pt x="0" y="220"/>
                </a:cubicBezTo>
                <a:cubicBezTo>
                  <a:pt x="180" y="220"/>
                  <a:pt x="180" y="220"/>
                  <a:pt x="180" y="220"/>
                </a:cubicBezTo>
                <a:lnTo>
                  <a:pt x="180" y="268"/>
                </a:lnTo>
                <a:close/>
              </a:path>
            </a:pathLst>
          </a:custGeom>
          <a:solidFill>
            <a:schemeClr val="lt1"/>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3599">
              <a:solidFill>
                <a:schemeClr val="dk1"/>
              </a:solidFill>
              <a:latin typeface="Calibri"/>
              <a:ea typeface="Calibri"/>
              <a:cs typeface="Calibri"/>
              <a:sym typeface="Calibri"/>
            </a:endParaRPr>
          </a:p>
        </p:txBody>
      </p:sp>
      <p:sp>
        <p:nvSpPr>
          <p:cNvPr id="276" name="Google Shape;276;p9"/>
          <p:cNvSpPr txBox="1"/>
          <p:nvPr/>
        </p:nvSpPr>
        <p:spPr>
          <a:xfrm>
            <a:off x="905993" y="1548262"/>
            <a:ext cx="10222923" cy="1323399"/>
          </a:xfrm>
          <a:prstGeom prst="rect">
            <a:avLst/>
          </a:prstGeom>
          <a:noFill/>
          <a:ln>
            <a:noFill/>
          </a:ln>
        </p:spPr>
        <p:txBody>
          <a:bodyPr spcFirstLastPara="1" wrap="square" lIns="91425" tIns="45700" rIns="91425" bIns="45700" anchor="t" anchorCtr="0">
            <a:spAutoFit/>
          </a:bodyPr>
          <a:lstStyle/>
          <a:p>
            <a:pPr lvl="0"/>
            <a:r>
              <a:rPr lang="el-GR" sz="2000">
                <a:solidFill>
                  <a:schemeClr val="dk1"/>
                </a:solidFill>
                <a:latin typeface="Calibri"/>
                <a:ea typeface="Calibri"/>
                <a:cs typeface="Calibri"/>
                <a:sym typeface="Calibri"/>
              </a:rPr>
              <a:t>Οι άνθρωποι είναι η τρίτη μεταβλητή που καθορίζει την τιμή.
Με τους ανθρώπους, αναφερόμαστε τόσο στο εσωτερικό εργατικό δυναμικό όσο και στα εξωτερικά ενδιαφερόμενα μέρη
</a:t>
            </a:r>
            <a:endParaRPr sz="20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0"/>
          <p:cNvSpPr txBox="1"/>
          <p:nvPr/>
        </p:nvSpPr>
        <p:spPr>
          <a:xfrm>
            <a:off x="1751962" y="783418"/>
            <a:ext cx="9550022" cy="691195"/>
          </a:xfrm>
          <a:prstGeom prst="rect">
            <a:avLst/>
          </a:prstGeom>
          <a:noFill/>
          <a:ln>
            <a:noFill/>
          </a:ln>
        </p:spPr>
        <p:txBody>
          <a:bodyPr spcFirstLastPara="1" wrap="square" lIns="0" tIns="13950" rIns="0" bIns="0" anchor="t" anchorCtr="0">
            <a:spAutoFit/>
          </a:bodyPr>
          <a:lstStyle/>
          <a:p>
            <a:pPr marL="12700" lvl="0"/>
            <a:r>
              <a:rPr lang="el-GR" sz="2200">
                <a:solidFill>
                  <a:schemeClr val="dk1"/>
                </a:solidFill>
                <a:latin typeface="Calibri"/>
                <a:ea typeface="Calibri"/>
                <a:cs typeface="Calibri"/>
                <a:sym typeface="Calibri"/>
              </a:rPr>
              <a:t>ΤΜΗΜΑ 1.6.: Μάρκετινγκ: ορισμοί
</a:t>
            </a:r>
            <a:endParaRPr sz="2200" dirty="0">
              <a:solidFill>
                <a:schemeClr val="dk1"/>
              </a:solidFill>
              <a:latin typeface="Calibri"/>
              <a:ea typeface="Calibri"/>
              <a:cs typeface="Calibri"/>
              <a:sym typeface="Calibri"/>
            </a:endParaRPr>
          </a:p>
        </p:txBody>
      </p:sp>
      <p:sp>
        <p:nvSpPr>
          <p:cNvPr id="282" name="Google Shape;282;p10"/>
          <p:cNvSpPr txBox="1"/>
          <p:nvPr/>
        </p:nvSpPr>
        <p:spPr>
          <a:xfrm>
            <a:off x="1751962" y="46743"/>
            <a:ext cx="11248001" cy="1213153"/>
          </a:xfrm>
          <a:prstGeom prst="rect">
            <a:avLst/>
          </a:prstGeom>
          <a:noFill/>
          <a:ln>
            <a:noFill/>
          </a:ln>
        </p:spPr>
        <p:txBody>
          <a:bodyPr spcFirstLastPara="1" wrap="square" lIns="0" tIns="12700" rIns="0" bIns="0" anchor="t" anchorCtr="0">
            <a:spAutoFit/>
          </a:bodyPr>
          <a:lstStyle/>
          <a:p>
            <a:pPr marL="12700" lvl="0"/>
            <a:r>
              <a:rPr lang="el-GR" sz="2600" b="1" dirty="0">
                <a:solidFill>
                  <a:schemeClr val="dk1"/>
                </a:solidFill>
                <a:latin typeface="Calibri"/>
                <a:ea typeface="Calibri"/>
                <a:cs typeface="Calibri"/>
                <a:sym typeface="Calibri"/>
              </a:rPr>
              <a:t>ΕΝΟΤΗΤΑ 1: Πρόταση αξίας για την επαγγελματική ζωή: καινοτόμες προσεγγίσεις στο μάρκετινγκ
</a:t>
            </a:r>
            <a:endParaRPr sz="2600" b="1" i="0" dirty="0">
              <a:solidFill>
                <a:schemeClr val="dk1"/>
              </a:solidFill>
              <a:latin typeface="Calibri"/>
              <a:ea typeface="Calibri"/>
              <a:cs typeface="Calibri"/>
              <a:sym typeface="Calibri"/>
            </a:endParaRPr>
          </a:p>
        </p:txBody>
      </p:sp>
      <p:sp>
        <p:nvSpPr>
          <p:cNvPr id="283" name="Google Shape;283;p10"/>
          <p:cNvSpPr/>
          <p:nvPr/>
        </p:nvSpPr>
        <p:spPr>
          <a:xfrm>
            <a:off x="635620" y="1367488"/>
            <a:ext cx="4137102" cy="2352908"/>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lvl="0" algn="ctr"/>
            <a:r>
              <a:rPr lang="en-US" sz="1800" dirty="0">
                <a:solidFill>
                  <a:schemeClr val="lt1"/>
                </a:solidFill>
                <a:latin typeface="Calibri"/>
                <a:ea typeface="Calibri"/>
                <a:cs typeface="Calibri"/>
                <a:sym typeface="Calibri"/>
              </a:rPr>
              <a:t>“</a:t>
            </a:r>
            <a:r>
              <a:rPr lang="el-GR" sz="1600" dirty="0">
                <a:solidFill>
                  <a:schemeClr val="lt1"/>
                </a:solidFill>
                <a:latin typeface="Calibri"/>
                <a:ea typeface="Calibri"/>
                <a:cs typeface="Calibri"/>
                <a:sym typeface="Calibri"/>
              </a:rPr>
              <a:t>Το μάρκετινγκ είναι η δραστηριότητα, το σύνολο των θεσμών και οι διαδικασίες για τη δημιουργία, την επικοινωνία, την παράδοση και την ανταλλαγή προσφορών που έχουν αξία για τους πελάτες, τους πελάτες, τους συνεργάτες και την κοινωνία γενικότερα</a:t>
            </a:r>
            <a:r>
              <a:rPr lang="en-US" sz="1800" dirty="0">
                <a:solidFill>
                  <a:schemeClr val="lt1"/>
                </a:solidFill>
                <a:latin typeface="Calibri"/>
                <a:ea typeface="Calibri"/>
                <a:cs typeface="Calibri"/>
                <a:sym typeface="Calibri"/>
              </a:rPr>
              <a:t>.” (American Marketing Association, 2017)</a:t>
            </a:r>
            <a:endParaRPr sz="1800" dirty="0">
              <a:solidFill>
                <a:schemeClr val="lt1"/>
              </a:solidFill>
              <a:latin typeface="Calibri"/>
              <a:ea typeface="Calibri"/>
              <a:cs typeface="Calibri"/>
              <a:sym typeface="Calibri"/>
            </a:endParaRPr>
          </a:p>
        </p:txBody>
      </p:sp>
      <p:sp>
        <p:nvSpPr>
          <p:cNvPr id="284" name="Google Shape;284;p10"/>
          <p:cNvSpPr/>
          <p:nvPr/>
        </p:nvSpPr>
        <p:spPr>
          <a:xfrm>
            <a:off x="6742771" y="1367487"/>
            <a:ext cx="4137102" cy="2352908"/>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lvl="0" algn="ctr"/>
            <a:r>
              <a:rPr lang="en-US" sz="1800" dirty="0">
                <a:solidFill>
                  <a:schemeClr val="lt1"/>
                </a:solidFill>
                <a:latin typeface="Calibri"/>
                <a:ea typeface="Calibri"/>
                <a:cs typeface="Calibri"/>
                <a:sym typeface="Calibri"/>
              </a:rPr>
              <a:t>“</a:t>
            </a:r>
            <a:r>
              <a:rPr lang="el-GR" sz="1800" dirty="0">
                <a:solidFill>
                  <a:schemeClr val="lt1"/>
                </a:solidFill>
                <a:latin typeface="Calibri"/>
                <a:ea typeface="Calibri"/>
                <a:cs typeface="Calibri"/>
                <a:sym typeface="Calibri"/>
              </a:rPr>
              <a:t>Το μάρκετινγκ προσελκύει πελάτες και διαχειρίζεται κερδοφόρες σχέσεις με τους πελάτες</a:t>
            </a:r>
            <a:r>
              <a:rPr lang="en-US" sz="1800" dirty="0">
                <a:solidFill>
                  <a:schemeClr val="lt1"/>
                </a:solidFill>
                <a:latin typeface="Calibri"/>
                <a:ea typeface="Calibri"/>
                <a:cs typeface="Calibri"/>
                <a:sym typeface="Calibri"/>
              </a:rPr>
              <a:t>.” (Kotler P., Armstrong G., 2020)</a:t>
            </a:r>
            <a:endParaRPr sz="1800" dirty="0">
              <a:solidFill>
                <a:schemeClr val="lt1"/>
              </a:solidFill>
              <a:latin typeface="Calibri"/>
              <a:ea typeface="Calibri"/>
              <a:cs typeface="Calibri"/>
              <a:sym typeface="Calibri"/>
            </a:endParaRPr>
          </a:p>
        </p:txBody>
      </p:sp>
      <p:sp>
        <p:nvSpPr>
          <p:cNvPr id="285" name="Google Shape;285;p10"/>
          <p:cNvSpPr/>
          <p:nvPr/>
        </p:nvSpPr>
        <p:spPr>
          <a:xfrm>
            <a:off x="2403088" y="4010327"/>
            <a:ext cx="602165" cy="1048215"/>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0"/>
          <p:cNvSpPr/>
          <p:nvPr/>
        </p:nvSpPr>
        <p:spPr>
          <a:xfrm>
            <a:off x="8510239" y="4010327"/>
            <a:ext cx="602165" cy="1048215"/>
          </a:xfrm>
          <a:prstGeom prst="downArrow">
            <a:avLst>
              <a:gd name="adj1" fmla="val 50000"/>
              <a:gd name="adj2" fmla="val 50000"/>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0"/>
          <p:cNvSpPr/>
          <p:nvPr/>
        </p:nvSpPr>
        <p:spPr>
          <a:xfrm>
            <a:off x="635620" y="5270416"/>
            <a:ext cx="4137102" cy="795454"/>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lvl="0" algn="ctr"/>
            <a:r>
              <a:rPr lang="el-GR" sz="1800" dirty="0">
                <a:solidFill>
                  <a:schemeClr val="lt1"/>
                </a:solidFill>
                <a:latin typeface="Calibri"/>
                <a:ea typeface="Calibri"/>
                <a:cs typeface="Calibri"/>
                <a:sym typeface="Calibri"/>
              </a:rPr>
              <a:t>Ορισμός ως επί το </a:t>
            </a:r>
            <a:r>
              <a:rPr lang="el-GR" sz="1800" dirty="0" err="1">
                <a:solidFill>
                  <a:schemeClr val="lt1"/>
                </a:solidFill>
                <a:latin typeface="Calibri"/>
                <a:ea typeface="Calibri"/>
                <a:cs typeface="Calibri"/>
                <a:sym typeface="Calibri"/>
              </a:rPr>
              <a:t>πλείστον</a:t>
            </a:r>
            <a:r>
              <a:rPr lang="el-GR" sz="1800" dirty="0">
                <a:solidFill>
                  <a:schemeClr val="lt1"/>
                </a:solidFill>
                <a:latin typeface="Calibri"/>
                <a:ea typeface="Calibri"/>
                <a:cs typeface="Calibri"/>
                <a:sym typeface="Calibri"/>
              </a:rPr>
              <a:t> επικεντρωμένος στην αγορά
</a:t>
            </a:r>
            <a:endParaRPr sz="1800" dirty="0">
              <a:solidFill>
                <a:schemeClr val="lt1"/>
              </a:solidFill>
              <a:latin typeface="Calibri"/>
              <a:ea typeface="Calibri"/>
              <a:cs typeface="Calibri"/>
              <a:sym typeface="Calibri"/>
            </a:endParaRPr>
          </a:p>
        </p:txBody>
      </p:sp>
      <p:sp>
        <p:nvSpPr>
          <p:cNvPr id="288" name="Google Shape;288;p10"/>
          <p:cNvSpPr/>
          <p:nvPr/>
        </p:nvSpPr>
        <p:spPr>
          <a:xfrm>
            <a:off x="6742770" y="5270416"/>
            <a:ext cx="4137102" cy="795454"/>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lvl="0" algn="ctr"/>
            <a:r>
              <a:rPr lang="el-GR" sz="1800" dirty="0">
                <a:solidFill>
                  <a:schemeClr val="lt1"/>
                </a:solidFill>
                <a:latin typeface="Calibri"/>
                <a:ea typeface="Calibri"/>
                <a:cs typeface="Calibri"/>
                <a:sym typeface="Calibri"/>
              </a:rPr>
              <a:t>Ορισμός κυρίως </a:t>
            </a:r>
            <a:r>
              <a:rPr lang="el-GR" sz="1800" dirty="0" err="1">
                <a:solidFill>
                  <a:schemeClr val="lt1"/>
                </a:solidFill>
                <a:latin typeface="Calibri"/>
                <a:ea typeface="Calibri"/>
                <a:cs typeface="Calibri"/>
                <a:sym typeface="Calibri"/>
              </a:rPr>
              <a:t>πελατοκεντρικός</a:t>
            </a:r>
            <a:r>
              <a:rPr lang="el-GR" sz="1800" dirty="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940</Words>
  <Application>Microsoft Office PowerPoint</Application>
  <PresentationFormat>Panorámica</PresentationFormat>
  <Paragraphs>144</Paragraphs>
  <Slides>14</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Open Sans Light</vt:lpstr>
      <vt:lpstr>Oxygen</vt:lpstr>
      <vt:lpstr>Calibri</vt:lpstr>
      <vt:lpstr>Source Sans Pro</vt:lpstr>
      <vt:lpstr>Tahoma</vt:lpstr>
      <vt:lpstr>Raleway Light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dc:creator>
  <cp:lastModifiedBy>Javier Serón Molina</cp:lastModifiedBy>
  <cp:revision>3</cp:revision>
  <dcterms:created xsi:type="dcterms:W3CDTF">2021-06-29T11:11:56Z</dcterms:created>
  <dcterms:modified xsi:type="dcterms:W3CDTF">2023-02-06T16:21:34Z</dcterms:modified>
</cp:coreProperties>
</file>