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  <p:embeddedFont>
      <p:font typeface="Oxygen" panose="02000503000000000000" pitchFamily="2" charset="0"/>
      <p:regular r:id="rId25"/>
      <p:bold r:id="rId26"/>
    </p:embeddedFont>
    <p:embeddedFont>
      <p:font typeface="Raleway Light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9kaVINQqVyVysBYvNqp04Ouqo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3" name="Google Shape;4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_Left">
  <p:cSld name="4_General Slide_Lef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ource Sans Pro"/>
              <a:buNone/>
              <a:defRPr sz="3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3"/>
          <p:cNvSpPr txBox="1"/>
          <p:nvPr/>
        </p:nvSpPr>
        <p:spPr>
          <a:xfrm>
            <a:off x="11386269" y="235611"/>
            <a:ext cx="647753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sz="1200" b="1" i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ส่วนหัวของส่วน">
  <p:cSld name="33_ส่วนหัวของส่วน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/>
          <p:cNvPicPr preferRelativeResize="0"/>
          <p:nvPr/>
        </p:nvPicPr>
        <p:blipFill rotWithShape="1">
          <a:blip r:embed="rId9">
            <a:alphaModFix/>
          </a:blip>
          <a:srcRect l="21019" t="12308" r="11457" b="51795"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/>
          <p:nvPr/>
        </p:nvSpPr>
        <p:spPr>
          <a:xfrm>
            <a:off x="3258328" y="3257551"/>
            <a:ext cx="51034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“Poboljšanje otpornosti malih i srednjih poduzeća nakon lockdowna”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2761287" y="4093428"/>
            <a:ext cx="6097554" cy="138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STVARANJE VRIJEDNOSTI U POSLOVNIM MODELIMA NAKON PANDEMIJE: INOVATIVNI PRISTUPI MARKETINGU</a:t>
            </a:r>
            <a:endParaRPr dirty="0"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Autor: </a:t>
            </a:r>
            <a:r>
              <a:rPr lang="hr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IDP</a:t>
            </a: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l="21046" t="12687" r="9066" b="49999"/>
          <a:stretch/>
        </p:blipFill>
        <p:spPr>
          <a:xfrm>
            <a:off x="3683242" y="921747"/>
            <a:ext cx="4531601" cy="2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1920635" y="0"/>
            <a:ext cx="71543" cy="619584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 rot="-5400000" flipH="1">
            <a:off x="8667826" y="-3293392"/>
            <a:ext cx="53498" cy="6994850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 rot="10800000">
            <a:off x="186595" y="1100896"/>
            <a:ext cx="45719" cy="5094952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 rot="5400000" flipH="1">
            <a:off x="3209704" y="2697741"/>
            <a:ext cx="53501" cy="647290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1.7.: Stupovi marketinških praksi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1"/>
          <p:cNvGrpSpPr/>
          <p:nvPr/>
        </p:nvGrpSpPr>
        <p:grpSpPr>
          <a:xfrm>
            <a:off x="4539915" y="1725117"/>
            <a:ext cx="3218191" cy="2714321"/>
            <a:chOff x="1730" y="388"/>
            <a:chExt cx="4209" cy="3550"/>
          </a:xfrm>
        </p:grpSpPr>
        <p:sp>
          <p:nvSpPr>
            <p:cNvPr id="296" name="Google Shape;296;p11"/>
            <p:cNvSpPr/>
            <p:nvPr/>
          </p:nvSpPr>
          <p:spPr>
            <a:xfrm>
              <a:off x="4666" y="388"/>
              <a:ext cx="1273" cy="712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476" y="0"/>
                  </a:moveTo>
                  <a:cubicBezTo>
                    <a:pt x="231" y="0"/>
                    <a:pt x="231" y="0"/>
                    <a:pt x="231" y="0"/>
                  </a:cubicBezTo>
                  <a:cubicBezTo>
                    <a:pt x="231" y="0"/>
                    <a:pt x="230" y="0"/>
                    <a:pt x="229" y="0"/>
                  </a:cubicBezTo>
                  <a:cubicBezTo>
                    <a:pt x="204" y="3"/>
                    <a:pt x="173" y="42"/>
                    <a:pt x="173" y="42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12" y="301"/>
                    <a:pt x="112" y="301"/>
                    <a:pt x="112" y="301"/>
                  </a:cubicBezTo>
                  <a:cubicBezTo>
                    <a:pt x="112" y="290"/>
                    <a:pt x="112" y="290"/>
                    <a:pt x="112" y="290"/>
                  </a:cubicBezTo>
                  <a:cubicBezTo>
                    <a:pt x="112" y="288"/>
                    <a:pt x="112" y="288"/>
                    <a:pt x="106" y="280"/>
                  </a:cubicBezTo>
                  <a:cubicBezTo>
                    <a:pt x="101" y="273"/>
                    <a:pt x="95" y="263"/>
                    <a:pt x="95" y="250"/>
                  </a:cubicBezTo>
                  <a:cubicBezTo>
                    <a:pt x="95" y="238"/>
                    <a:pt x="97" y="226"/>
                    <a:pt x="106" y="215"/>
                  </a:cubicBezTo>
                  <a:cubicBezTo>
                    <a:pt x="113" y="205"/>
                    <a:pt x="129" y="198"/>
                    <a:pt x="146" y="198"/>
                  </a:cubicBezTo>
                  <a:cubicBezTo>
                    <a:pt x="162" y="199"/>
                    <a:pt x="177" y="205"/>
                    <a:pt x="185" y="215"/>
                  </a:cubicBezTo>
                  <a:cubicBezTo>
                    <a:pt x="193" y="225"/>
                    <a:pt x="196" y="238"/>
                    <a:pt x="196" y="250"/>
                  </a:cubicBezTo>
                  <a:cubicBezTo>
                    <a:pt x="196" y="263"/>
                    <a:pt x="189" y="274"/>
                    <a:pt x="183" y="280"/>
                  </a:cubicBezTo>
                  <a:cubicBezTo>
                    <a:pt x="177" y="288"/>
                    <a:pt x="176" y="290"/>
                    <a:pt x="175" y="292"/>
                  </a:cubicBezTo>
                  <a:cubicBezTo>
                    <a:pt x="175" y="301"/>
                    <a:pt x="175" y="301"/>
                    <a:pt x="175" y="301"/>
                  </a:cubicBezTo>
                  <a:cubicBezTo>
                    <a:pt x="229" y="301"/>
                    <a:pt x="229" y="301"/>
                    <a:pt x="229" y="30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476" y="122"/>
                    <a:pt x="476" y="122"/>
                    <a:pt x="476" y="122"/>
                  </a:cubicBezTo>
                  <a:cubicBezTo>
                    <a:pt x="509" y="123"/>
                    <a:pt x="538" y="94"/>
                    <a:pt x="538" y="61"/>
                  </a:cubicBezTo>
                  <a:cubicBezTo>
                    <a:pt x="538" y="29"/>
                    <a:pt x="509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730" y="1157"/>
              <a:ext cx="1194" cy="549"/>
            </a:xfrm>
            <a:custGeom>
              <a:avLst/>
              <a:gdLst/>
              <a:ahLst/>
              <a:cxnLst/>
              <a:rect l="l" t="t" r="r" b="b"/>
              <a:pathLst>
                <a:path w="505" h="232" extrusionOk="0">
                  <a:moveTo>
                    <a:pt x="496" y="92"/>
                  </a:moveTo>
                  <a:cubicBezTo>
                    <a:pt x="490" y="88"/>
                    <a:pt x="482" y="86"/>
                    <a:pt x="474" y="86"/>
                  </a:cubicBezTo>
                  <a:cubicBezTo>
                    <a:pt x="467" y="86"/>
                    <a:pt x="461" y="89"/>
                    <a:pt x="456" y="93"/>
                  </a:cubicBezTo>
                  <a:cubicBezTo>
                    <a:pt x="450" y="97"/>
                    <a:pt x="444" y="104"/>
                    <a:pt x="434" y="104"/>
                  </a:cubicBezTo>
                  <a:cubicBezTo>
                    <a:pt x="390" y="104"/>
                    <a:pt x="390" y="104"/>
                    <a:pt x="390" y="104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3" y="4"/>
                    <a:pt x="22" y="12"/>
                    <a:pt x="15" y="22"/>
                  </a:cubicBezTo>
                  <a:cubicBezTo>
                    <a:pt x="3" y="37"/>
                    <a:pt x="0" y="57"/>
                    <a:pt x="5" y="75"/>
                  </a:cubicBezTo>
                  <a:cubicBezTo>
                    <a:pt x="50" y="232"/>
                    <a:pt x="50" y="232"/>
                    <a:pt x="50" y="232"/>
                  </a:cubicBezTo>
                  <a:cubicBezTo>
                    <a:pt x="190" y="232"/>
                    <a:pt x="190" y="232"/>
                    <a:pt x="190" y="232"/>
                  </a:cubicBezTo>
                  <a:cubicBezTo>
                    <a:pt x="190" y="224"/>
                    <a:pt x="190" y="224"/>
                    <a:pt x="190" y="224"/>
                  </a:cubicBezTo>
                  <a:cubicBezTo>
                    <a:pt x="190" y="222"/>
                    <a:pt x="188" y="221"/>
                    <a:pt x="182" y="213"/>
                  </a:cubicBezTo>
                  <a:cubicBezTo>
                    <a:pt x="177" y="206"/>
                    <a:pt x="170" y="195"/>
                    <a:pt x="170" y="182"/>
                  </a:cubicBezTo>
                  <a:cubicBezTo>
                    <a:pt x="170" y="170"/>
                    <a:pt x="172" y="158"/>
                    <a:pt x="181" y="147"/>
                  </a:cubicBezTo>
                  <a:cubicBezTo>
                    <a:pt x="189" y="138"/>
                    <a:pt x="203" y="131"/>
                    <a:pt x="220" y="131"/>
                  </a:cubicBezTo>
                  <a:cubicBezTo>
                    <a:pt x="237" y="130"/>
                    <a:pt x="252" y="137"/>
                    <a:pt x="260" y="147"/>
                  </a:cubicBezTo>
                  <a:cubicBezTo>
                    <a:pt x="269" y="158"/>
                    <a:pt x="271" y="170"/>
                    <a:pt x="271" y="182"/>
                  </a:cubicBezTo>
                  <a:cubicBezTo>
                    <a:pt x="271" y="195"/>
                    <a:pt x="265" y="205"/>
                    <a:pt x="260" y="212"/>
                  </a:cubicBezTo>
                  <a:cubicBezTo>
                    <a:pt x="254" y="220"/>
                    <a:pt x="253" y="220"/>
                    <a:pt x="253" y="222"/>
                  </a:cubicBezTo>
                  <a:cubicBezTo>
                    <a:pt x="253" y="232"/>
                    <a:pt x="253" y="232"/>
                    <a:pt x="253" y="232"/>
                  </a:cubicBezTo>
                  <a:cubicBezTo>
                    <a:pt x="390" y="232"/>
                    <a:pt x="390" y="232"/>
                    <a:pt x="390" y="232"/>
                  </a:cubicBezTo>
                  <a:cubicBezTo>
                    <a:pt x="390" y="126"/>
                    <a:pt x="390" y="126"/>
                    <a:pt x="390" y="126"/>
                  </a:cubicBezTo>
                  <a:cubicBezTo>
                    <a:pt x="432" y="126"/>
                    <a:pt x="432" y="126"/>
                    <a:pt x="432" y="126"/>
                  </a:cubicBezTo>
                  <a:cubicBezTo>
                    <a:pt x="433" y="126"/>
                    <a:pt x="433" y="126"/>
                    <a:pt x="433" y="126"/>
                  </a:cubicBezTo>
                  <a:cubicBezTo>
                    <a:pt x="443" y="127"/>
                    <a:pt x="450" y="134"/>
                    <a:pt x="455" y="139"/>
                  </a:cubicBezTo>
                  <a:cubicBezTo>
                    <a:pt x="461" y="144"/>
                    <a:pt x="467" y="147"/>
                    <a:pt x="474" y="147"/>
                  </a:cubicBezTo>
                  <a:cubicBezTo>
                    <a:pt x="483" y="147"/>
                    <a:pt x="490" y="145"/>
                    <a:pt x="496" y="140"/>
                  </a:cubicBezTo>
                  <a:cubicBezTo>
                    <a:pt x="501" y="136"/>
                    <a:pt x="505" y="129"/>
                    <a:pt x="505" y="116"/>
                  </a:cubicBezTo>
                  <a:cubicBezTo>
                    <a:pt x="505" y="103"/>
                    <a:pt x="501" y="97"/>
                    <a:pt x="496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2709" y="1157"/>
              <a:ext cx="1521" cy="549"/>
            </a:xfrm>
            <a:custGeom>
              <a:avLst/>
              <a:gdLst/>
              <a:ahLst/>
              <a:cxnLst/>
              <a:rect l="l" t="t" r="r" b="b"/>
              <a:pathLst>
                <a:path w="643" h="232" extrusionOk="0">
                  <a:moveTo>
                    <a:pt x="634" y="92"/>
                  </a:moveTo>
                  <a:cubicBezTo>
                    <a:pt x="628" y="88"/>
                    <a:pt x="620" y="86"/>
                    <a:pt x="612" y="86"/>
                  </a:cubicBezTo>
                  <a:cubicBezTo>
                    <a:pt x="605" y="86"/>
                    <a:pt x="599" y="89"/>
                    <a:pt x="594" y="93"/>
                  </a:cubicBezTo>
                  <a:cubicBezTo>
                    <a:pt x="588" y="97"/>
                    <a:pt x="582" y="104"/>
                    <a:pt x="572" y="104"/>
                  </a:cubicBezTo>
                  <a:cubicBezTo>
                    <a:pt x="531" y="104"/>
                    <a:pt x="531" y="104"/>
                    <a:pt x="531" y="104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3"/>
                    <a:pt x="22" y="83"/>
                    <a:pt x="30" y="77"/>
                  </a:cubicBezTo>
                  <a:cubicBezTo>
                    <a:pt x="37" y="72"/>
                    <a:pt x="47" y="66"/>
                    <a:pt x="60" y="66"/>
                  </a:cubicBezTo>
                  <a:cubicBezTo>
                    <a:pt x="71" y="66"/>
                    <a:pt x="84" y="68"/>
                    <a:pt x="94" y="77"/>
                  </a:cubicBezTo>
                  <a:cubicBezTo>
                    <a:pt x="104" y="84"/>
                    <a:pt x="111" y="100"/>
                    <a:pt x="111" y="117"/>
                  </a:cubicBezTo>
                  <a:cubicBezTo>
                    <a:pt x="111" y="133"/>
                    <a:pt x="104" y="148"/>
                    <a:pt x="94" y="156"/>
                  </a:cubicBezTo>
                  <a:cubicBezTo>
                    <a:pt x="84" y="164"/>
                    <a:pt x="72" y="167"/>
                    <a:pt x="60" y="167"/>
                  </a:cubicBezTo>
                  <a:cubicBezTo>
                    <a:pt x="46" y="167"/>
                    <a:pt x="36" y="160"/>
                    <a:pt x="29" y="154"/>
                  </a:cubicBezTo>
                  <a:cubicBezTo>
                    <a:pt x="21" y="148"/>
                    <a:pt x="19" y="147"/>
                    <a:pt x="17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5" y="222"/>
                    <a:pt x="283" y="221"/>
                    <a:pt x="277" y="213"/>
                  </a:cubicBezTo>
                  <a:cubicBezTo>
                    <a:pt x="272" y="206"/>
                    <a:pt x="265" y="195"/>
                    <a:pt x="265" y="182"/>
                  </a:cubicBezTo>
                  <a:cubicBezTo>
                    <a:pt x="265" y="170"/>
                    <a:pt x="267" y="158"/>
                    <a:pt x="276" y="147"/>
                  </a:cubicBezTo>
                  <a:cubicBezTo>
                    <a:pt x="284" y="138"/>
                    <a:pt x="298" y="131"/>
                    <a:pt x="315" y="131"/>
                  </a:cubicBezTo>
                  <a:cubicBezTo>
                    <a:pt x="332" y="130"/>
                    <a:pt x="347" y="137"/>
                    <a:pt x="355" y="147"/>
                  </a:cubicBezTo>
                  <a:cubicBezTo>
                    <a:pt x="364" y="158"/>
                    <a:pt x="366" y="170"/>
                    <a:pt x="366" y="182"/>
                  </a:cubicBezTo>
                  <a:cubicBezTo>
                    <a:pt x="366" y="195"/>
                    <a:pt x="360" y="205"/>
                    <a:pt x="355" y="212"/>
                  </a:cubicBezTo>
                  <a:cubicBezTo>
                    <a:pt x="349" y="220"/>
                    <a:pt x="348" y="220"/>
                    <a:pt x="348" y="222"/>
                  </a:cubicBezTo>
                  <a:cubicBezTo>
                    <a:pt x="348" y="232"/>
                    <a:pt x="348" y="232"/>
                    <a:pt x="348" y="232"/>
                  </a:cubicBezTo>
                  <a:cubicBezTo>
                    <a:pt x="531" y="232"/>
                    <a:pt x="531" y="232"/>
                    <a:pt x="531" y="232"/>
                  </a:cubicBezTo>
                  <a:cubicBezTo>
                    <a:pt x="531" y="126"/>
                    <a:pt x="531" y="126"/>
                    <a:pt x="531" y="126"/>
                  </a:cubicBezTo>
                  <a:cubicBezTo>
                    <a:pt x="570" y="126"/>
                    <a:pt x="570" y="126"/>
                    <a:pt x="570" y="126"/>
                  </a:cubicBezTo>
                  <a:cubicBezTo>
                    <a:pt x="571" y="126"/>
                    <a:pt x="571" y="126"/>
                    <a:pt x="571" y="126"/>
                  </a:cubicBezTo>
                  <a:cubicBezTo>
                    <a:pt x="581" y="127"/>
                    <a:pt x="588" y="134"/>
                    <a:pt x="593" y="139"/>
                  </a:cubicBezTo>
                  <a:cubicBezTo>
                    <a:pt x="599" y="144"/>
                    <a:pt x="605" y="147"/>
                    <a:pt x="612" y="147"/>
                  </a:cubicBezTo>
                  <a:cubicBezTo>
                    <a:pt x="621" y="147"/>
                    <a:pt x="628" y="145"/>
                    <a:pt x="634" y="140"/>
                  </a:cubicBezTo>
                  <a:cubicBezTo>
                    <a:pt x="639" y="136"/>
                    <a:pt x="643" y="129"/>
                    <a:pt x="643" y="116"/>
                  </a:cubicBezTo>
                  <a:cubicBezTo>
                    <a:pt x="643" y="103"/>
                    <a:pt x="639" y="97"/>
                    <a:pt x="634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4022" y="903"/>
              <a:ext cx="1171" cy="803"/>
            </a:xfrm>
            <a:custGeom>
              <a:avLst/>
              <a:gdLst/>
              <a:ahLst/>
              <a:cxnLst/>
              <a:rect l="l" t="t" r="r" b="b"/>
              <a:pathLst>
                <a:path w="495" h="339" extrusionOk="0">
                  <a:moveTo>
                    <a:pt x="427" y="73"/>
                  </a:moveTo>
                  <a:cubicBezTo>
                    <a:pt x="427" y="72"/>
                    <a:pt x="427" y="72"/>
                    <a:pt x="427" y="72"/>
                  </a:cubicBezTo>
                  <a:cubicBezTo>
                    <a:pt x="428" y="62"/>
                    <a:pt x="435" y="56"/>
                    <a:pt x="440" y="50"/>
                  </a:cubicBezTo>
                  <a:cubicBezTo>
                    <a:pt x="445" y="44"/>
                    <a:pt x="448" y="39"/>
                    <a:pt x="448" y="32"/>
                  </a:cubicBezTo>
                  <a:cubicBezTo>
                    <a:pt x="448" y="23"/>
                    <a:pt x="446" y="15"/>
                    <a:pt x="441" y="10"/>
                  </a:cubicBezTo>
                  <a:cubicBezTo>
                    <a:pt x="437" y="4"/>
                    <a:pt x="430" y="1"/>
                    <a:pt x="417" y="0"/>
                  </a:cubicBezTo>
                  <a:cubicBezTo>
                    <a:pt x="404" y="0"/>
                    <a:pt x="398" y="4"/>
                    <a:pt x="393" y="9"/>
                  </a:cubicBezTo>
                  <a:cubicBezTo>
                    <a:pt x="389" y="15"/>
                    <a:pt x="387" y="23"/>
                    <a:pt x="387" y="32"/>
                  </a:cubicBezTo>
                  <a:cubicBezTo>
                    <a:pt x="387" y="39"/>
                    <a:pt x="390" y="44"/>
                    <a:pt x="394" y="50"/>
                  </a:cubicBezTo>
                  <a:cubicBezTo>
                    <a:pt x="398" y="56"/>
                    <a:pt x="404" y="62"/>
                    <a:pt x="404" y="72"/>
                  </a:cubicBezTo>
                  <a:cubicBezTo>
                    <a:pt x="404" y="107"/>
                    <a:pt x="404" y="107"/>
                    <a:pt x="404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18" y="190"/>
                    <a:pt x="19" y="190"/>
                    <a:pt x="27" y="184"/>
                  </a:cubicBezTo>
                  <a:cubicBezTo>
                    <a:pt x="34" y="179"/>
                    <a:pt x="44" y="173"/>
                    <a:pt x="57" y="173"/>
                  </a:cubicBezTo>
                  <a:cubicBezTo>
                    <a:pt x="68" y="173"/>
                    <a:pt x="81" y="175"/>
                    <a:pt x="91" y="184"/>
                  </a:cubicBezTo>
                  <a:cubicBezTo>
                    <a:pt x="101" y="191"/>
                    <a:pt x="108" y="207"/>
                    <a:pt x="108" y="224"/>
                  </a:cubicBezTo>
                  <a:cubicBezTo>
                    <a:pt x="108" y="240"/>
                    <a:pt x="101" y="255"/>
                    <a:pt x="91" y="263"/>
                  </a:cubicBezTo>
                  <a:cubicBezTo>
                    <a:pt x="81" y="271"/>
                    <a:pt x="69" y="274"/>
                    <a:pt x="57" y="274"/>
                  </a:cubicBezTo>
                  <a:cubicBezTo>
                    <a:pt x="43" y="274"/>
                    <a:pt x="33" y="267"/>
                    <a:pt x="26" y="261"/>
                  </a:cubicBezTo>
                  <a:cubicBezTo>
                    <a:pt x="18" y="255"/>
                    <a:pt x="16" y="254"/>
                    <a:pt x="14" y="253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184" y="339"/>
                    <a:pt x="184" y="339"/>
                    <a:pt x="184" y="339"/>
                  </a:cubicBezTo>
                  <a:cubicBezTo>
                    <a:pt x="184" y="331"/>
                    <a:pt x="184" y="331"/>
                    <a:pt x="184" y="331"/>
                  </a:cubicBezTo>
                  <a:cubicBezTo>
                    <a:pt x="184" y="329"/>
                    <a:pt x="183" y="328"/>
                    <a:pt x="176" y="320"/>
                  </a:cubicBezTo>
                  <a:cubicBezTo>
                    <a:pt x="171" y="313"/>
                    <a:pt x="164" y="302"/>
                    <a:pt x="164" y="289"/>
                  </a:cubicBezTo>
                  <a:cubicBezTo>
                    <a:pt x="164" y="277"/>
                    <a:pt x="167" y="265"/>
                    <a:pt x="175" y="254"/>
                  </a:cubicBezTo>
                  <a:cubicBezTo>
                    <a:pt x="183" y="245"/>
                    <a:pt x="197" y="238"/>
                    <a:pt x="214" y="238"/>
                  </a:cubicBezTo>
                  <a:cubicBezTo>
                    <a:pt x="231" y="237"/>
                    <a:pt x="247" y="244"/>
                    <a:pt x="254" y="254"/>
                  </a:cubicBezTo>
                  <a:cubicBezTo>
                    <a:pt x="263" y="265"/>
                    <a:pt x="265" y="277"/>
                    <a:pt x="265" y="289"/>
                  </a:cubicBezTo>
                  <a:cubicBezTo>
                    <a:pt x="265" y="302"/>
                    <a:pt x="259" y="312"/>
                    <a:pt x="254" y="319"/>
                  </a:cubicBezTo>
                  <a:cubicBezTo>
                    <a:pt x="248" y="327"/>
                    <a:pt x="247" y="327"/>
                    <a:pt x="247" y="329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435" y="339"/>
                    <a:pt x="435" y="339"/>
                    <a:pt x="435" y="339"/>
                  </a:cubicBezTo>
                  <a:cubicBezTo>
                    <a:pt x="495" y="107"/>
                    <a:pt x="495" y="107"/>
                    <a:pt x="495" y="107"/>
                  </a:cubicBezTo>
                  <a:cubicBezTo>
                    <a:pt x="427" y="107"/>
                    <a:pt x="427" y="107"/>
                    <a:pt x="427" y="107"/>
                  </a:cubicBezTo>
                  <a:lnTo>
                    <a:pt x="427" y="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862" y="1512"/>
              <a:ext cx="1025" cy="1060"/>
            </a:xfrm>
            <a:custGeom>
              <a:avLst/>
              <a:gdLst/>
              <a:ahLst/>
              <a:cxnLst/>
              <a:rect l="l" t="t" r="r" b="b"/>
              <a:pathLst>
                <a:path w="433" h="448" extrusionOk="0">
                  <a:moveTo>
                    <a:pt x="177" y="72"/>
                  </a:moveTo>
                  <a:cubicBezTo>
                    <a:pt x="177" y="62"/>
                    <a:pt x="183" y="56"/>
                    <a:pt x="188" y="50"/>
                  </a:cubicBezTo>
                  <a:cubicBezTo>
                    <a:pt x="192" y="44"/>
                    <a:pt x="195" y="39"/>
                    <a:pt x="195" y="32"/>
                  </a:cubicBezTo>
                  <a:cubicBezTo>
                    <a:pt x="195" y="23"/>
                    <a:pt x="193" y="15"/>
                    <a:pt x="188" y="10"/>
                  </a:cubicBezTo>
                  <a:cubicBezTo>
                    <a:pt x="184" y="4"/>
                    <a:pt x="177" y="0"/>
                    <a:pt x="164" y="1"/>
                  </a:cubicBezTo>
                  <a:cubicBezTo>
                    <a:pt x="151" y="1"/>
                    <a:pt x="145" y="5"/>
                    <a:pt x="140" y="10"/>
                  </a:cubicBezTo>
                  <a:cubicBezTo>
                    <a:pt x="136" y="15"/>
                    <a:pt x="134" y="23"/>
                    <a:pt x="134" y="32"/>
                  </a:cubicBezTo>
                  <a:cubicBezTo>
                    <a:pt x="134" y="39"/>
                    <a:pt x="137" y="44"/>
                    <a:pt x="142" y="50"/>
                  </a:cubicBezTo>
                  <a:cubicBezTo>
                    <a:pt x="147" y="56"/>
                    <a:pt x="153" y="62"/>
                    <a:pt x="154" y="72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67" y="338"/>
                    <a:pt x="67" y="338"/>
                    <a:pt x="67" y="338"/>
                  </a:cubicBezTo>
                  <a:cubicBezTo>
                    <a:pt x="243" y="338"/>
                    <a:pt x="243" y="338"/>
                    <a:pt x="243" y="338"/>
                  </a:cubicBezTo>
                  <a:cubicBezTo>
                    <a:pt x="243" y="375"/>
                    <a:pt x="243" y="375"/>
                    <a:pt x="243" y="375"/>
                  </a:cubicBezTo>
                  <a:cubicBezTo>
                    <a:pt x="243" y="375"/>
                    <a:pt x="243" y="375"/>
                    <a:pt x="243" y="376"/>
                  </a:cubicBezTo>
                  <a:cubicBezTo>
                    <a:pt x="242" y="386"/>
                    <a:pt x="236" y="392"/>
                    <a:pt x="231" y="398"/>
                  </a:cubicBezTo>
                  <a:cubicBezTo>
                    <a:pt x="226" y="404"/>
                    <a:pt x="223" y="409"/>
                    <a:pt x="223" y="416"/>
                  </a:cubicBezTo>
                  <a:cubicBezTo>
                    <a:pt x="223" y="425"/>
                    <a:pt x="225" y="433"/>
                    <a:pt x="229" y="438"/>
                  </a:cubicBezTo>
                  <a:cubicBezTo>
                    <a:pt x="234" y="443"/>
                    <a:pt x="241" y="447"/>
                    <a:pt x="254" y="447"/>
                  </a:cubicBezTo>
                  <a:cubicBezTo>
                    <a:pt x="266" y="448"/>
                    <a:pt x="273" y="444"/>
                    <a:pt x="278" y="438"/>
                  </a:cubicBezTo>
                  <a:cubicBezTo>
                    <a:pt x="282" y="433"/>
                    <a:pt x="284" y="425"/>
                    <a:pt x="284" y="416"/>
                  </a:cubicBezTo>
                  <a:cubicBezTo>
                    <a:pt x="284" y="409"/>
                    <a:pt x="281" y="404"/>
                    <a:pt x="277" y="398"/>
                  </a:cubicBezTo>
                  <a:cubicBezTo>
                    <a:pt x="272" y="392"/>
                    <a:pt x="266" y="386"/>
                    <a:pt x="266" y="376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433" y="338"/>
                    <a:pt x="433" y="338"/>
                    <a:pt x="433" y="338"/>
                  </a:cubicBezTo>
                  <a:cubicBezTo>
                    <a:pt x="433" y="252"/>
                    <a:pt x="433" y="252"/>
                    <a:pt x="433" y="252"/>
                  </a:cubicBezTo>
                  <a:cubicBezTo>
                    <a:pt x="420" y="252"/>
                    <a:pt x="420" y="252"/>
                    <a:pt x="420" y="252"/>
                  </a:cubicBezTo>
                  <a:cubicBezTo>
                    <a:pt x="418" y="253"/>
                    <a:pt x="416" y="254"/>
                    <a:pt x="408" y="260"/>
                  </a:cubicBezTo>
                  <a:cubicBezTo>
                    <a:pt x="402" y="266"/>
                    <a:pt x="391" y="273"/>
                    <a:pt x="377" y="273"/>
                  </a:cubicBezTo>
                  <a:cubicBezTo>
                    <a:pt x="366" y="273"/>
                    <a:pt x="353" y="270"/>
                    <a:pt x="343" y="262"/>
                  </a:cubicBezTo>
                  <a:cubicBezTo>
                    <a:pt x="333" y="254"/>
                    <a:pt x="326" y="239"/>
                    <a:pt x="326" y="223"/>
                  </a:cubicBezTo>
                  <a:cubicBezTo>
                    <a:pt x="326" y="206"/>
                    <a:pt x="333" y="190"/>
                    <a:pt x="343" y="183"/>
                  </a:cubicBezTo>
                  <a:cubicBezTo>
                    <a:pt x="353" y="174"/>
                    <a:pt x="366" y="172"/>
                    <a:pt x="377" y="172"/>
                  </a:cubicBezTo>
                  <a:cubicBezTo>
                    <a:pt x="390" y="172"/>
                    <a:pt x="401" y="178"/>
                    <a:pt x="407" y="183"/>
                  </a:cubicBezTo>
                  <a:cubicBezTo>
                    <a:pt x="415" y="189"/>
                    <a:pt x="416" y="189"/>
                    <a:pt x="418" y="189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3" y="106"/>
                    <a:pt x="433" y="106"/>
                    <a:pt x="433" y="106"/>
                  </a:cubicBezTo>
                  <a:cubicBezTo>
                    <a:pt x="177" y="106"/>
                    <a:pt x="177" y="106"/>
                    <a:pt x="177" y="106"/>
                  </a:cubicBezTo>
                  <a:lnTo>
                    <a:pt x="177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2681" y="1512"/>
              <a:ext cx="1284" cy="1060"/>
            </a:xfrm>
            <a:custGeom>
              <a:avLst/>
              <a:gdLst/>
              <a:ahLst/>
              <a:cxnLst/>
              <a:rect l="l" t="t" r="r" b="b"/>
              <a:pathLst>
                <a:path w="543" h="448" extrusionOk="0">
                  <a:moveTo>
                    <a:pt x="340" y="72"/>
                  </a:moveTo>
                  <a:cubicBezTo>
                    <a:pt x="340" y="62"/>
                    <a:pt x="346" y="56"/>
                    <a:pt x="350" y="50"/>
                  </a:cubicBezTo>
                  <a:cubicBezTo>
                    <a:pt x="355" y="44"/>
                    <a:pt x="358" y="39"/>
                    <a:pt x="358" y="32"/>
                  </a:cubicBezTo>
                  <a:cubicBezTo>
                    <a:pt x="358" y="23"/>
                    <a:pt x="356" y="15"/>
                    <a:pt x="351" y="10"/>
                  </a:cubicBezTo>
                  <a:cubicBezTo>
                    <a:pt x="347" y="4"/>
                    <a:pt x="340" y="0"/>
                    <a:pt x="327" y="1"/>
                  </a:cubicBezTo>
                  <a:cubicBezTo>
                    <a:pt x="314" y="1"/>
                    <a:pt x="308" y="5"/>
                    <a:pt x="303" y="10"/>
                  </a:cubicBezTo>
                  <a:cubicBezTo>
                    <a:pt x="299" y="15"/>
                    <a:pt x="297" y="23"/>
                    <a:pt x="297" y="32"/>
                  </a:cubicBezTo>
                  <a:cubicBezTo>
                    <a:pt x="297" y="39"/>
                    <a:pt x="300" y="44"/>
                    <a:pt x="305" y="50"/>
                  </a:cubicBezTo>
                  <a:cubicBezTo>
                    <a:pt x="310" y="56"/>
                    <a:pt x="316" y="62"/>
                    <a:pt x="317" y="72"/>
                  </a:cubicBezTo>
                  <a:cubicBezTo>
                    <a:pt x="317" y="73"/>
                    <a:pt x="317" y="73"/>
                    <a:pt x="317" y="73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62" y="210"/>
                    <a:pt x="56" y="203"/>
                    <a:pt x="50" y="199"/>
                  </a:cubicBezTo>
                  <a:cubicBezTo>
                    <a:pt x="44" y="195"/>
                    <a:pt x="39" y="192"/>
                    <a:pt x="31" y="192"/>
                  </a:cubicBezTo>
                  <a:cubicBezTo>
                    <a:pt x="23" y="192"/>
                    <a:pt x="15" y="194"/>
                    <a:pt x="9" y="198"/>
                  </a:cubicBezTo>
                  <a:cubicBezTo>
                    <a:pt x="4" y="203"/>
                    <a:pt x="0" y="209"/>
                    <a:pt x="0" y="222"/>
                  </a:cubicBezTo>
                  <a:cubicBezTo>
                    <a:pt x="0" y="235"/>
                    <a:pt x="4" y="242"/>
                    <a:pt x="10" y="246"/>
                  </a:cubicBezTo>
                  <a:cubicBezTo>
                    <a:pt x="15" y="251"/>
                    <a:pt x="23" y="253"/>
                    <a:pt x="31" y="253"/>
                  </a:cubicBezTo>
                  <a:cubicBezTo>
                    <a:pt x="39" y="253"/>
                    <a:pt x="44" y="250"/>
                    <a:pt x="50" y="245"/>
                  </a:cubicBezTo>
                  <a:cubicBezTo>
                    <a:pt x="56" y="240"/>
                    <a:pt x="62" y="233"/>
                    <a:pt x="72" y="232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1" y="338"/>
                    <a:pt x="111" y="338"/>
                    <a:pt x="111" y="338"/>
                  </a:cubicBezTo>
                  <a:cubicBezTo>
                    <a:pt x="257" y="338"/>
                    <a:pt x="257" y="338"/>
                    <a:pt x="257" y="338"/>
                  </a:cubicBezTo>
                  <a:cubicBezTo>
                    <a:pt x="257" y="375"/>
                    <a:pt x="257" y="375"/>
                    <a:pt x="257" y="375"/>
                  </a:cubicBezTo>
                  <a:cubicBezTo>
                    <a:pt x="257" y="375"/>
                    <a:pt x="257" y="375"/>
                    <a:pt x="257" y="376"/>
                  </a:cubicBezTo>
                  <a:cubicBezTo>
                    <a:pt x="256" y="386"/>
                    <a:pt x="250" y="392"/>
                    <a:pt x="245" y="398"/>
                  </a:cubicBezTo>
                  <a:cubicBezTo>
                    <a:pt x="240" y="404"/>
                    <a:pt x="237" y="409"/>
                    <a:pt x="237" y="416"/>
                  </a:cubicBezTo>
                  <a:cubicBezTo>
                    <a:pt x="237" y="425"/>
                    <a:pt x="239" y="433"/>
                    <a:pt x="243" y="438"/>
                  </a:cubicBezTo>
                  <a:cubicBezTo>
                    <a:pt x="248" y="443"/>
                    <a:pt x="255" y="447"/>
                    <a:pt x="268" y="447"/>
                  </a:cubicBezTo>
                  <a:cubicBezTo>
                    <a:pt x="280" y="448"/>
                    <a:pt x="287" y="444"/>
                    <a:pt x="292" y="438"/>
                  </a:cubicBezTo>
                  <a:cubicBezTo>
                    <a:pt x="296" y="433"/>
                    <a:pt x="298" y="425"/>
                    <a:pt x="298" y="416"/>
                  </a:cubicBezTo>
                  <a:cubicBezTo>
                    <a:pt x="298" y="409"/>
                    <a:pt x="295" y="404"/>
                    <a:pt x="291" y="398"/>
                  </a:cubicBezTo>
                  <a:cubicBezTo>
                    <a:pt x="286" y="392"/>
                    <a:pt x="280" y="386"/>
                    <a:pt x="280" y="376"/>
                  </a:cubicBezTo>
                  <a:cubicBezTo>
                    <a:pt x="280" y="338"/>
                    <a:pt x="280" y="338"/>
                    <a:pt x="280" y="338"/>
                  </a:cubicBezTo>
                  <a:cubicBezTo>
                    <a:pt x="543" y="338"/>
                    <a:pt x="543" y="338"/>
                    <a:pt x="543" y="338"/>
                  </a:cubicBezTo>
                  <a:cubicBezTo>
                    <a:pt x="543" y="252"/>
                    <a:pt x="543" y="252"/>
                    <a:pt x="543" y="252"/>
                  </a:cubicBezTo>
                  <a:cubicBezTo>
                    <a:pt x="530" y="252"/>
                    <a:pt x="530" y="252"/>
                    <a:pt x="530" y="252"/>
                  </a:cubicBezTo>
                  <a:cubicBezTo>
                    <a:pt x="528" y="253"/>
                    <a:pt x="526" y="254"/>
                    <a:pt x="518" y="260"/>
                  </a:cubicBezTo>
                  <a:cubicBezTo>
                    <a:pt x="512" y="266"/>
                    <a:pt x="501" y="273"/>
                    <a:pt x="487" y="273"/>
                  </a:cubicBezTo>
                  <a:cubicBezTo>
                    <a:pt x="476" y="273"/>
                    <a:pt x="463" y="270"/>
                    <a:pt x="453" y="262"/>
                  </a:cubicBezTo>
                  <a:cubicBezTo>
                    <a:pt x="443" y="254"/>
                    <a:pt x="436" y="239"/>
                    <a:pt x="436" y="223"/>
                  </a:cubicBezTo>
                  <a:cubicBezTo>
                    <a:pt x="436" y="206"/>
                    <a:pt x="443" y="190"/>
                    <a:pt x="453" y="183"/>
                  </a:cubicBezTo>
                  <a:cubicBezTo>
                    <a:pt x="463" y="174"/>
                    <a:pt x="476" y="172"/>
                    <a:pt x="487" y="172"/>
                  </a:cubicBezTo>
                  <a:cubicBezTo>
                    <a:pt x="500" y="172"/>
                    <a:pt x="511" y="178"/>
                    <a:pt x="517" y="183"/>
                  </a:cubicBezTo>
                  <a:cubicBezTo>
                    <a:pt x="525" y="189"/>
                    <a:pt x="526" y="189"/>
                    <a:pt x="528" y="189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3" y="106"/>
                    <a:pt x="543" y="106"/>
                    <a:pt x="543" y="106"/>
                  </a:cubicBezTo>
                  <a:cubicBezTo>
                    <a:pt x="340" y="106"/>
                    <a:pt x="340" y="106"/>
                    <a:pt x="340" y="106"/>
                  </a:cubicBezTo>
                  <a:lnTo>
                    <a:pt x="340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3760" y="1512"/>
              <a:ext cx="1277" cy="1060"/>
            </a:xfrm>
            <a:custGeom>
              <a:avLst/>
              <a:gdLst/>
              <a:ahLst/>
              <a:cxnLst/>
              <a:rect l="l" t="t" r="r" b="b"/>
              <a:pathLst>
                <a:path w="540" h="448" extrusionOk="0">
                  <a:moveTo>
                    <a:pt x="338" y="72"/>
                  </a:moveTo>
                  <a:cubicBezTo>
                    <a:pt x="338" y="62"/>
                    <a:pt x="344" y="56"/>
                    <a:pt x="349" y="50"/>
                  </a:cubicBezTo>
                  <a:cubicBezTo>
                    <a:pt x="353" y="44"/>
                    <a:pt x="356" y="39"/>
                    <a:pt x="356" y="32"/>
                  </a:cubicBezTo>
                  <a:cubicBezTo>
                    <a:pt x="356" y="23"/>
                    <a:pt x="354" y="15"/>
                    <a:pt x="350" y="10"/>
                  </a:cubicBezTo>
                  <a:cubicBezTo>
                    <a:pt x="345" y="4"/>
                    <a:pt x="339" y="0"/>
                    <a:pt x="326" y="1"/>
                  </a:cubicBezTo>
                  <a:cubicBezTo>
                    <a:pt x="313" y="1"/>
                    <a:pt x="306" y="5"/>
                    <a:pt x="301" y="10"/>
                  </a:cubicBezTo>
                  <a:cubicBezTo>
                    <a:pt x="297" y="15"/>
                    <a:pt x="295" y="23"/>
                    <a:pt x="295" y="32"/>
                  </a:cubicBezTo>
                  <a:cubicBezTo>
                    <a:pt x="295" y="39"/>
                    <a:pt x="298" y="44"/>
                    <a:pt x="303" y="50"/>
                  </a:cubicBezTo>
                  <a:cubicBezTo>
                    <a:pt x="308" y="56"/>
                    <a:pt x="314" y="62"/>
                    <a:pt x="315" y="72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210"/>
                    <a:pt x="111" y="210"/>
                    <a:pt x="111" y="210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62" y="210"/>
                    <a:pt x="56" y="203"/>
                    <a:pt x="50" y="199"/>
                  </a:cubicBezTo>
                  <a:cubicBezTo>
                    <a:pt x="44" y="195"/>
                    <a:pt x="39" y="192"/>
                    <a:pt x="31" y="192"/>
                  </a:cubicBezTo>
                  <a:cubicBezTo>
                    <a:pt x="23" y="192"/>
                    <a:pt x="15" y="194"/>
                    <a:pt x="9" y="198"/>
                  </a:cubicBezTo>
                  <a:cubicBezTo>
                    <a:pt x="4" y="203"/>
                    <a:pt x="0" y="209"/>
                    <a:pt x="0" y="222"/>
                  </a:cubicBezTo>
                  <a:cubicBezTo>
                    <a:pt x="0" y="235"/>
                    <a:pt x="4" y="242"/>
                    <a:pt x="10" y="246"/>
                  </a:cubicBezTo>
                  <a:cubicBezTo>
                    <a:pt x="15" y="251"/>
                    <a:pt x="23" y="253"/>
                    <a:pt x="31" y="253"/>
                  </a:cubicBezTo>
                  <a:cubicBezTo>
                    <a:pt x="39" y="253"/>
                    <a:pt x="44" y="250"/>
                    <a:pt x="50" y="245"/>
                  </a:cubicBezTo>
                  <a:cubicBezTo>
                    <a:pt x="56" y="240"/>
                    <a:pt x="62" y="233"/>
                    <a:pt x="72" y="232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1" y="338"/>
                    <a:pt x="111" y="338"/>
                    <a:pt x="111" y="338"/>
                  </a:cubicBezTo>
                  <a:cubicBezTo>
                    <a:pt x="222" y="338"/>
                    <a:pt x="222" y="338"/>
                    <a:pt x="222" y="338"/>
                  </a:cubicBezTo>
                  <a:cubicBezTo>
                    <a:pt x="222" y="375"/>
                    <a:pt x="222" y="375"/>
                    <a:pt x="222" y="375"/>
                  </a:cubicBezTo>
                  <a:cubicBezTo>
                    <a:pt x="222" y="375"/>
                    <a:pt x="222" y="375"/>
                    <a:pt x="222" y="376"/>
                  </a:cubicBezTo>
                  <a:cubicBezTo>
                    <a:pt x="221" y="386"/>
                    <a:pt x="215" y="392"/>
                    <a:pt x="210" y="398"/>
                  </a:cubicBezTo>
                  <a:cubicBezTo>
                    <a:pt x="205" y="404"/>
                    <a:pt x="202" y="409"/>
                    <a:pt x="202" y="416"/>
                  </a:cubicBezTo>
                  <a:cubicBezTo>
                    <a:pt x="202" y="425"/>
                    <a:pt x="204" y="433"/>
                    <a:pt x="208" y="438"/>
                  </a:cubicBezTo>
                  <a:cubicBezTo>
                    <a:pt x="213" y="443"/>
                    <a:pt x="220" y="447"/>
                    <a:pt x="233" y="447"/>
                  </a:cubicBezTo>
                  <a:cubicBezTo>
                    <a:pt x="246" y="448"/>
                    <a:pt x="252" y="444"/>
                    <a:pt x="257" y="438"/>
                  </a:cubicBezTo>
                  <a:cubicBezTo>
                    <a:pt x="261" y="433"/>
                    <a:pt x="263" y="425"/>
                    <a:pt x="263" y="416"/>
                  </a:cubicBezTo>
                  <a:cubicBezTo>
                    <a:pt x="263" y="409"/>
                    <a:pt x="260" y="404"/>
                    <a:pt x="256" y="398"/>
                  </a:cubicBezTo>
                  <a:cubicBezTo>
                    <a:pt x="252" y="392"/>
                    <a:pt x="245" y="386"/>
                    <a:pt x="245" y="376"/>
                  </a:cubicBezTo>
                  <a:cubicBezTo>
                    <a:pt x="245" y="338"/>
                    <a:pt x="245" y="338"/>
                    <a:pt x="245" y="338"/>
                  </a:cubicBezTo>
                  <a:cubicBezTo>
                    <a:pt x="480" y="338"/>
                    <a:pt x="480" y="338"/>
                    <a:pt x="480" y="338"/>
                  </a:cubicBezTo>
                  <a:cubicBezTo>
                    <a:pt x="540" y="106"/>
                    <a:pt x="540" y="106"/>
                    <a:pt x="540" y="106"/>
                  </a:cubicBezTo>
                  <a:cubicBezTo>
                    <a:pt x="338" y="106"/>
                    <a:pt x="338" y="106"/>
                    <a:pt x="338" y="106"/>
                  </a:cubicBezTo>
                  <a:lnTo>
                    <a:pt x="338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2037" y="2368"/>
              <a:ext cx="850" cy="523"/>
            </a:xfrm>
            <a:custGeom>
              <a:avLst/>
              <a:gdLst/>
              <a:ahLst/>
              <a:cxnLst/>
              <a:rect l="l" t="t" r="r" b="b"/>
              <a:pathLst>
                <a:path w="359" h="221" extrusionOk="0">
                  <a:moveTo>
                    <a:pt x="212" y="14"/>
                  </a:moveTo>
                  <a:cubicBezTo>
                    <a:pt x="212" y="16"/>
                    <a:pt x="213" y="16"/>
                    <a:pt x="219" y="24"/>
                  </a:cubicBezTo>
                  <a:cubicBezTo>
                    <a:pt x="224" y="31"/>
                    <a:pt x="230" y="41"/>
                    <a:pt x="230" y="54"/>
                  </a:cubicBezTo>
                  <a:cubicBezTo>
                    <a:pt x="230" y="66"/>
                    <a:pt x="228" y="78"/>
                    <a:pt x="219" y="89"/>
                  </a:cubicBezTo>
                  <a:cubicBezTo>
                    <a:pt x="211" y="99"/>
                    <a:pt x="196" y="106"/>
                    <a:pt x="179" y="105"/>
                  </a:cubicBezTo>
                  <a:cubicBezTo>
                    <a:pt x="162" y="105"/>
                    <a:pt x="148" y="98"/>
                    <a:pt x="140" y="89"/>
                  </a:cubicBezTo>
                  <a:cubicBezTo>
                    <a:pt x="131" y="78"/>
                    <a:pt x="129" y="66"/>
                    <a:pt x="129" y="54"/>
                  </a:cubicBezTo>
                  <a:cubicBezTo>
                    <a:pt x="129" y="41"/>
                    <a:pt x="136" y="30"/>
                    <a:pt x="141" y="23"/>
                  </a:cubicBezTo>
                  <a:cubicBezTo>
                    <a:pt x="148" y="16"/>
                    <a:pt x="149" y="14"/>
                    <a:pt x="149" y="12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50" y="176"/>
                    <a:pt x="57" y="186"/>
                    <a:pt x="66" y="194"/>
                  </a:cubicBezTo>
                  <a:cubicBezTo>
                    <a:pt x="66" y="194"/>
                    <a:pt x="67" y="195"/>
                    <a:pt x="67" y="195"/>
                  </a:cubicBezTo>
                  <a:cubicBezTo>
                    <a:pt x="78" y="211"/>
                    <a:pt x="98" y="221"/>
                    <a:pt x="117" y="220"/>
                  </a:cubicBezTo>
                  <a:cubicBezTo>
                    <a:pt x="359" y="220"/>
                    <a:pt x="359" y="220"/>
                    <a:pt x="359" y="220"/>
                  </a:cubicBezTo>
                  <a:cubicBezTo>
                    <a:pt x="359" y="140"/>
                    <a:pt x="359" y="140"/>
                    <a:pt x="359" y="140"/>
                  </a:cubicBezTo>
                  <a:cubicBezTo>
                    <a:pt x="346" y="140"/>
                    <a:pt x="346" y="140"/>
                    <a:pt x="346" y="140"/>
                  </a:cubicBezTo>
                  <a:cubicBezTo>
                    <a:pt x="344" y="141"/>
                    <a:pt x="342" y="142"/>
                    <a:pt x="334" y="148"/>
                  </a:cubicBezTo>
                  <a:cubicBezTo>
                    <a:pt x="328" y="154"/>
                    <a:pt x="317" y="161"/>
                    <a:pt x="303" y="161"/>
                  </a:cubicBezTo>
                  <a:cubicBezTo>
                    <a:pt x="292" y="161"/>
                    <a:pt x="279" y="158"/>
                    <a:pt x="269" y="150"/>
                  </a:cubicBezTo>
                  <a:cubicBezTo>
                    <a:pt x="259" y="142"/>
                    <a:pt x="252" y="127"/>
                    <a:pt x="252" y="111"/>
                  </a:cubicBezTo>
                  <a:cubicBezTo>
                    <a:pt x="252" y="94"/>
                    <a:pt x="259" y="78"/>
                    <a:pt x="269" y="71"/>
                  </a:cubicBezTo>
                  <a:cubicBezTo>
                    <a:pt x="279" y="62"/>
                    <a:pt x="292" y="60"/>
                    <a:pt x="303" y="60"/>
                  </a:cubicBezTo>
                  <a:cubicBezTo>
                    <a:pt x="316" y="60"/>
                    <a:pt x="327" y="66"/>
                    <a:pt x="333" y="71"/>
                  </a:cubicBezTo>
                  <a:cubicBezTo>
                    <a:pt x="341" y="77"/>
                    <a:pt x="342" y="77"/>
                    <a:pt x="344" y="77"/>
                  </a:cubicBezTo>
                  <a:cubicBezTo>
                    <a:pt x="359" y="77"/>
                    <a:pt x="359" y="77"/>
                    <a:pt x="359" y="77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1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2262" y="3336"/>
              <a:ext cx="251" cy="237"/>
            </a:xfrm>
            <a:custGeom>
              <a:avLst/>
              <a:gdLst/>
              <a:ahLst/>
              <a:cxnLst/>
              <a:rect l="l" t="t" r="r" b="b"/>
              <a:pathLst>
                <a:path w="106" h="100" extrusionOk="0">
                  <a:moveTo>
                    <a:pt x="55" y="32"/>
                  </a:moveTo>
                  <a:cubicBezTo>
                    <a:pt x="48" y="38"/>
                    <a:pt x="39" y="38"/>
                    <a:pt x="32" y="38"/>
                  </a:cubicBezTo>
                  <a:cubicBezTo>
                    <a:pt x="25" y="39"/>
                    <a:pt x="18" y="40"/>
                    <a:pt x="13" y="45"/>
                  </a:cubicBezTo>
                  <a:cubicBezTo>
                    <a:pt x="7" y="50"/>
                    <a:pt x="2" y="57"/>
                    <a:pt x="1" y="64"/>
                  </a:cubicBezTo>
                  <a:cubicBezTo>
                    <a:pt x="0" y="71"/>
                    <a:pt x="1" y="79"/>
                    <a:pt x="10" y="88"/>
                  </a:cubicBezTo>
                  <a:cubicBezTo>
                    <a:pt x="18" y="98"/>
                    <a:pt x="26" y="100"/>
                    <a:pt x="33" y="100"/>
                  </a:cubicBezTo>
                  <a:cubicBezTo>
                    <a:pt x="40" y="100"/>
                    <a:pt x="47" y="96"/>
                    <a:pt x="53" y="91"/>
                  </a:cubicBezTo>
                  <a:cubicBezTo>
                    <a:pt x="59" y="86"/>
                    <a:pt x="61" y="80"/>
                    <a:pt x="62" y="72"/>
                  </a:cubicBezTo>
                  <a:cubicBezTo>
                    <a:pt x="63" y="65"/>
                    <a:pt x="64" y="56"/>
                    <a:pt x="70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55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681" y="2368"/>
              <a:ext cx="1266" cy="521"/>
            </a:xfrm>
            <a:custGeom>
              <a:avLst/>
              <a:gdLst/>
              <a:ahLst/>
              <a:cxnLst/>
              <a:rect l="l" t="t" r="r" b="b"/>
              <a:pathLst>
                <a:path w="535" h="220" extrusionOk="0">
                  <a:moveTo>
                    <a:pt x="526" y="86"/>
                  </a:moveTo>
                  <a:cubicBezTo>
                    <a:pt x="520" y="82"/>
                    <a:pt x="512" y="80"/>
                    <a:pt x="504" y="80"/>
                  </a:cubicBezTo>
                  <a:cubicBezTo>
                    <a:pt x="497" y="80"/>
                    <a:pt x="491" y="83"/>
                    <a:pt x="485" y="87"/>
                  </a:cubicBezTo>
                  <a:cubicBezTo>
                    <a:pt x="480" y="91"/>
                    <a:pt x="473" y="98"/>
                    <a:pt x="46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300" y="16"/>
                    <a:pt x="301" y="16"/>
                    <a:pt x="307" y="24"/>
                  </a:cubicBezTo>
                  <a:cubicBezTo>
                    <a:pt x="312" y="31"/>
                    <a:pt x="318" y="41"/>
                    <a:pt x="318" y="54"/>
                  </a:cubicBezTo>
                  <a:cubicBezTo>
                    <a:pt x="318" y="66"/>
                    <a:pt x="316" y="78"/>
                    <a:pt x="307" y="89"/>
                  </a:cubicBezTo>
                  <a:cubicBezTo>
                    <a:pt x="299" y="99"/>
                    <a:pt x="284" y="106"/>
                    <a:pt x="267" y="105"/>
                  </a:cubicBezTo>
                  <a:cubicBezTo>
                    <a:pt x="250" y="105"/>
                    <a:pt x="236" y="98"/>
                    <a:pt x="228" y="89"/>
                  </a:cubicBezTo>
                  <a:cubicBezTo>
                    <a:pt x="219" y="78"/>
                    <a:pt x="217" y="66"/>
                    <a:pt x="217" y="54"/>
                  </a:cubicBezTo>
                  <a:cubicBezTo>
                    <a:pt x="217" y="41"/>
                    <a:pt x="224" y="30"/>
                    <a:pt x="229" y="23"/>
                  </a:cubicBezTo>
                  <a:cubicBezTo>
                    <a:pt x="236" y="16"/>
                    <a:pt x="237" y="14"/>
                    <a:pt x="237" y="1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2" y="98"/>
                    <a:pt x="56" y="91"/>
                    <a:pt x="50" y="87"/>
                  </a:cubicBezTo>
                  <a:cubicBezTo>
                    <a:pt x="44" y="83"/>
                    <a:pt x="39" y="80"/>
                    <a:pt x="31" y="80"/>
                  </a:cubicBezTo>
                  <a:cubicBezTo>
                    <a:pt x="23" y="80"/>
                    <a:pt x="15" y="82"/>
                    <a:pt x="9" y="86"/>
                  </a:cubicBezTo>
                  <a:cubicBezTo>
                    <a:pt x="4" y="91"/>
                    <a:pt x="0" y="97"/>
                    <a:pt x="0" y="110"/>
                  </a:cubicBezTo>
                  <a:cubicBezTo>
                    <a:pt x="0" y="123"/>
                    <a:pt x="4" y="130"/>
                    <a:pt x="10" y="134"/>
                  </a:cubicBezTo>
                  <a:cubicBezTo>
                    <a:pt x="15" y="139"/>
                    <a:pt x="23" y="141"/>
                    <a:pt x="31" y="141"/>
                  </a:cubicBezTo>
                  <a:cubicBezTo>
                    <a:pt x="39" y="141"/>
                    <a:pt x="44" y="138"/>
                    <a:pt x="50" y="133"/>
                  </a:cubicBezTo>
                  <a:cubicBezTo>
                    <a:pt x="56" y="128"/>
                    <a:pt x="62" y="121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220"/>
                    <a:pt x="111" y="220"/>
                    <a:pt x="111" y="220"/>
                  </a:cubicBezTo>
                  <a:cubicBezTo>
                    <a:pt x="424" y="220"/>
                    <a:pt x="424" y="220"/>
                    <a:pt x="424" y="220"/>
                  </a:cubicBezTo>
                  <a:cubicBezTo>
                    <a:pt x="424" y="120"/>
                    <a:pt x="424" y="120"/>
                    <a:pt x="424" y="120"/>
                  </a:cubicBezTo>
                  <a:cubicBezTo>
                    <a:pt x="462" y="120"/>
                    <a:pt x="462" y="120"/>
                    <a:pt x="462" y="120"/>
                  </a:cubicBezTo>
                  <a:cubicBezTo>
                    <a:pt x="463" y="120"/>
                    <a:pt x="463" y="120"/>
                    <a:pt x="463" y="120"/>
                  </a:cubicBezTo>
                  <a:cubicBezTo>
                    <a:pt x="473" y="121"/>
                    <a:pt x="479" y="128"/>
                    <a:pt x="485" y="133"/>
                  </a:cubicBezTo>
                  <a:cubicBezTo>
                    <a:pt x="491" y="138"/>
                    <a:pt x="496" y="141"/>
                    <a:pt x="504" y="141"/>
                  </a:cubicBezTo>
                  <a:cubicBezTo>
                    <a:pt x="513" y="141"/>
                    <a:pt x="520" y="139"/>
                    <a:pt x="526" y="134"/>
                  </a:cubicBezTo>
                  <a:cubicBezTo>
                    <a:pt x="531" y="130"/>
                    <a:pt x="535" y="123"/>
                    <a:pt x="535" y="110"/>
                  </a:cubicBezTo>
                  <a:cubicBezTo>
                    <a:pt x="535" y="97"/>
                    <a:pt x="531" y="91"/>
                    <a:pt x="526" y="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290" y="3336"/>
              <a:ext cx="250" cy="237"/>
            </a:xfrm>
            <a:custGeom>
              <a:avLst/>
              <a:gdLst/>
              <a:ahLst/>
              <a:cxnLst/>
              <a:rect l="l" t="t" r="r" b="b"/>
              <a:pathLst>
                <a:path w="106" h="100" extrusionOk="0">
                  <a:moveTo>
                    <a:pt x="55" y="32"/>
                  </a:moveTo>
                  <a:cubicBezTo>
                    <a:pt x="48" y="38"/>
                    <a:pt x="39" y="38"/>
                    <a:pt x="32" y="38"/>
                  </a:cubicBezTo>
                  <a:cubicBezTo>
                    <a:pt x="25" y="39"/>
                    <a:pt x="19" y="40"/>
                    <a:pt x="14" y="45"/>
                  </a:cubicBezTo>
                  <a:cubicBezTo>
                    <a:pt x="7" y="50"/>
                    <a:pt x="2" y="57"/>
                    <a:pt x="1" y="64"/>
                  </a:cubicBezTo>
                  <a:cubicBezTo>
                    <a:pt x="0" y="71"/>
                    <a:pt x="2" y="79"/>
                    <a:pt x="10" y="88"/>
                  </a:cubicBezTo>
                  <a:cubicBezTo>
                    <a:pt x="19" y="98"/>
                    <a:pt x="26" y="100"/>
                    <a:pt x="33" y="100"/>
                  </a:cubicBezTo>
                  <a:cubicBezTo>
                    <a:pt x="40" y="100"/>
                    <a:pt x="47" y="96"/>
                    <a:pt x="54" y="91"/>
                  </a:cubicBezTo>
                  <a:cubicBezTo>
                    <a:pt x="59" y="86"/>
                    <a:pt x="61" y="80"/>
                    <a:pt x="62" y="72"/>
                  </a:cubicBezTo>
                  <a:cubicBezTo>
                    <a:pt x="64" y="65"/>
                    <a:pt x="64" y="56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55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3741" y="2368"/>
              <a:ext cx="1140" cy="521"/>
            </a:xfrm>
            <a:custGeom>
              <a:avLst/>
              <a:gdLst/>
              <a:ahLst/>
              <a:cxnLst/>
              <a:rect l="l" t="t" r="r" b="b"/>
              <a:pathLst>
                <a:path w="482" h="220" extrusionOk="0">
                  <a:moveTo>
                    <a:pt x="273" y="14"/>
                  </a:moveTo>
                  <a:cubicBezTo>
                    <a:pt x="273" y="16"/>
                    <a:pt x="274" y="16"/>
                    <a:pt x="280" y="24"/>
                  </a:cubicBezTo>
                  <a:cubicBezTo>
                    <a:pt x="285" y="31"/>
                    <a:pt x="291" y="41"/>
                    <a:pt x="291" y="54"/>
                  </a:cubicBezTo>
                  <a:cubicBezTo>
                    <a:pt x="291" y="66"/>
                    <a:pt x="289" y="78"/>
                    <a:pt x="280" y="89"/>
                  </a:cubicBezTo>
                  <a:cubicBezTo>
                    <a:pt x="273" y="99"/>
                    <a:pt x="257" y="106"/>
                    <a:pt x="240" y="105"/>
                  </a:cubicBezTo>
                  <a:cubicBezTo>
                    <a:pt x="223" y="105"/>
                    <a:pt x="209" y="98"/>
                    <a:pt x="201" y="89"/>
                  </a:cubicBezTo>
                  <a:cubicBezTo>
                    <a:pt x="193" y="78"/>
                    <a:pt x="190" y="66"/>
                    <a:pt x="190" y="54"/>
                  </a:cubicBezTo>
                  <a:cubicBezTo>
                    <a:pt x="190" y="41"/>
                    <a:pt x="197" y="30"/>
                    <a:pt x="202" y="23"/>
                  </a:cubicBezTo>
                  <a:cubicBezTo>
                    <a:pt x="209" y="16"/>
                    <a:pt x="210" y="14"/>
                    <a:pt x="210" y="12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8" y="77"/>
                    <a:pt x="26" y="71"/>
                  </a:cubicBezTo>
                  <a:cubicBezTo>
                    <a:pt x="33" y="66"/>
                    <a:pt x="43" y="60"/>
                    <a:pt x="56" y="60"/>
                  </a:cubicBezTo>
                  <a:cubicBezTo>
                    <a:pt x="67" y="60"/>
                    <a:pt x="80" y="62"/>
                    <a:pt x="90" y="71"/>
                  </a:cubicBezTo>
                  <a:cubicBezTo>
                    <a:pt x="100" y="78"/>
                    <a:pt x="107" y="94"/>
                    <a:pt x="107" y="111"/>
                  </a:cubicBezTo>
                  <a:cubicBezTo>
                    <a:pt x="107" y="127"/>
                    <a:pt x="100" y="142"/>
                    <a:pt x="90" y="150"/>
                  </a:cubicBezTo>
                  <a:cubicBezTo>
                    <a:pt x="80" y="158"/>
                    <a:pt x="68" y="161"/>
                    <a:pt x="56" y="161"/>
                  </a:cubicBezTo>
                  <a:cubicBezTo>
                    <a:pt x="42" y="161"/>
                    <a:pt x="32" y="154"/>
                    <a:pt x="25" y="148"/>
                  </a:cubicBezTo>
                  <a:cubicBezTo>
                    <a:pt x="17" y="142"/>
                    <a:pt x="15" y="141"/>
                    <a:pt x="13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377" y="220"/>
                    <a:pt x="377" y="220"/>
                    <a:pt x="377" y="220"/>
                  </a:cubicBezTo>
                  <a:cubicBezTo>
                    <a:pt x="403" y="220"/>
                    <a:pt x="428" y="203"/>
                    <a:pt x="436" y="178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73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905" y="2972"/>
              <a:ext cx="965" cy="966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0"/>
                  </a:moveTo>
                  <a:cubicBezTo>
                    <a:pt x="92" y="0"/>
                    <a:pt x="0" y="92"/>
                    <a:pt x="0" y="204"/>
                  </a:cubicBezTo>
                  <a:cubicBezTo>
                    <a:pt x="0" y="317"/>
                    <a:pt x="92" y="408"/>
                    <a:pt x="204" y="408"/>
                  </a:cubicBezTo>
                  <a:cubicBezTo>
                    <a:pt x="317" y="408"/>
                    <a:pt x="408" y="317"/>
                    <a:pt x="408" y="204"/>
                  </a:cubicBezTo>
                  <a:cubicBezTo>
                    <a:pt x="408" y="92"/>
                    <a:pt x="317" y="0"/>
                    <a:pt x="204" y="0"/>
                  </a:cubicBezTo>
                  <a:close/>
                  <a:moveTo>
                    <a:pt x="270" y="186"/>
                  </a:moveTo>
                  <a:cubicBezTo>
                    <a:pt x="270" y="186"/>
                    <a:pt x="270" y="186"/>
                    <a:pt x="270" y="186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5" y="218"/>
                    <a:pt x="234" y="220"/>
                    <a:pt x="233" y="230"/>
                  </a:cubicBezTo>
                  <a:cubicBezTo>
                    <a:pt x="231" y="238"/>
                    <a:pt x="228" y="251"/>
                    <a:pt x="218" y="260"/>
                  </a:cubicBezTo>
                  <a:cubicBezTo>
                    <a:pt x="209" y="267"/>
                    <a:pt x="198" y="274"/>
                    <a:pt x="184" y="274"/>
                  </a:cubicBezTo>
                  <a:cubicBezTo>
                    <a:pt x="172" y="275"/>
                    <a:pt x="157" y="268"/>
                    <a:pt x="146" y="256"/>
                  </a:cubicBezTo>
                  <a:cubicBezTo>
                    <a:pt x="135" y="243"/>
                    <a:pt x="130" y="227"/>
                    <a:pt x="132" y="215"/>
                  </a:cubicBezTo>
                  <a:cubicBezTo>
                    <a:pt x="134" y="201"/>
                    <a:pt x="142" y="191"/>
                    <a:pt x="151" y="184"/>
                  </a:cubicBezTo>
                  <a:cubicBezTo>
                    <a:pt x="161" y="175"/>
                    <a:pt x="172" y="173"/>
                    <a:pt x="181" y="172"/>
                  </a:cubicBezTo>
                  <a:cubicBezTo>
                    <a:pt x="190" y="171"/>
                    <a:pt x="192" y="172"/>
                    <a:pt x="193" y="17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32" y="136"/>
                    <a:pt x="236" y="134"/>
                    <a:pt x="241" y="134"/>
                  </a:cubicBezTo>
                  <a:cubicBezTo>
                    <a:pt x="247" y="134"/>
                    <a:pt x="253" y="136"/>
                    <a:pt x="257" y="141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9" y="166"/>
                    <a:pt x="278" y="179"/>
                    <a:pt x="270" y="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3935" y="2972"/>
              <a:ext cx="963" cy="966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204" y="0"/>
                  </a:moveTo>
                  <a:cubicBezTo>
                    <a:pt x="91" y="0"/>
                    <a:pt x="0" y="92"/>
                    <a:pt x="0" y="204"/>
                  </a:cubicBezTo>
                  <a:cubicBezTo>
                    <a:pt x="0" y="317"/>
                    <a:pt x="91" y="408"/>
                    <a:pt x="204" y="408"/>
                  </a:cubicBezTo>
                  <a:cubicBezTo>
                    <a:pt x="316" y="408"/>
                    <a:pt x="407" y="317"/>
                    <a:pt x="407" y="204"/>
                  </a:cubicBezTo>
                  <a:cubicBezTo>
                    <a:pt x="407" y="92"/>
                    <a:pt x="316" y="0"/>
                    <a:pt x="204" y="0"/>
                  </a:cubicBezTo>
                  <a:close/>
                  <a:moveTo>
                    <a:pt x="269" y="186"/>
                  </a:moveTo>
                  <a:cubicBezTo>
                    <a:pt x="269" y="186"/>
                    <a:pt x="269" y="186"/>
                    <a:pt x="269" y="186"/>
                  </a:cubicBezTo>
                  <a:cubicBezTo>
                    <a:pt x="235" y="216"/>
                    <a:pt x="235" y="216"/>
                    <a:pt x="235" y="216"/>
                  </a:cubicBezTo>
                  <a:cubicBezTo>
                    <a:pt x="234" y="218"/>
                    <a:pt x="234" y="220"/>
                    <a:pt x="232" y="230"/>
                  </a:cubicBezTo>
                  <a:cubicBezTo>
                    <a:pt x="231" y="238"/>
                    <a:pt x="227" y="251"/>
                    <a:pt x="217" y="260"/>
                  </a:cubicBezTo>
                  <a:cubicBezTo>
                    <a:pt x="208" y="267"/>
                    <a:pt x="197" y="274"/>
                    <a:pt x="184" y="274"/>
                  </a:cubicBezTo>
                  <a:cubicBezTo>
                    <a:pt x="171" y="275"/>
                    <a:pt x="157" y="268"/>
                    <a:pt x="145" y="256"/>
                  </a:cubicBezTo>
                  <a:cubicBezTo>
                    <a:pt x="134" y="243"/>
                    <a:pt x="129" y="227"/>
                    <a:pt x="131" y="215"/>
                  </a:cubicBezTo>
                  <a:cubicBezTo>
                    <a:pt x="134" y="201"/>
                    <a:pt x="142" y="191"/>
                    <a:pt x="150" y="184"/>
                  </a:cubicBezTo>
                  <a:cubicBezTo>
                    <a:pt x="160" y="175"/>
                    <a:pt x="172" y="173"/>
                    <a:pt x="180" y="172"/>
                  </a:cubicBezTo>
                  <a:cubicBezTo>
                    <a:pt x="190" y="171"/>
                    <a:pt x="191" y="172"/>
                    <a:pt x="192" y="171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31" y="136"/>
                    <a:pt x="235" y="134"/>
                    <a:pt x="240" y="134"/>
                  </a:cubicBezTo>
                  <a:cubicBezTo>
                    <a:pt x="246" y="134"/>
                    <a:pt x="252" y="136"/>
                    <a:pt x="256" y="141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8" y="167"/>
                    <a:pt x="278" y="179"/>
                    <a:pt x="269" y="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1"/>
          <p:cNvGrpSpPr/>
          <p:nvPr/>
        </p:nvGrpSpPr>
        <p:grpSpPr>
          <a:xfrm>
            <a:off x="1541679" y="5021506"/>
            <a:ext cx="2512262" cy="1421087"/>
            <a:chOff x="1559978" y="4277425"/>
            <a:chExt cx="2512262" cy="1421087"/>
          </a:xfrm>
        </p:grpSpPr>
        <p:sp>
          <p:nvSpPr>
            <p:cNvPr id="311" name="Google Shape;311;p11"/>
            <p:cNvSpPr txBox="1"/>
            <p:nvPr/>
          </p:nvSpPr>
          <p:spPr>
            <a:xfrm>
              <a:off x="1559978" y="4277425"/>
              <a:ext cx="2512262" cy="142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41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hr" sz="24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Tržište(a)</a:t>
              </a:r>
              <a:endParaRPr/>
            </a:p>
            <a:p>
              <a:pPr marL="0" marR="0" lvl="0" indent="0" algn="ctr" rtl="0">
                <a:lnSpc>
                  <a:spcPct val="127142"/>
                </a:lnSpc>
                <a:spcBef>
                  <a:spcPts val="2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hr" sz="14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Konkurentni konteksti u kojima posluju mala i srednja poduzeća</a:t>
              </a:r>
              <a:endParaRPr/>
            </a:p>
          </p:txBody>
        </p:sp>
        <p:cxnSp>
          <p:nvCxnSpPr>
            <p:cNvPr id="312" name="Google Shape;312;p11"/>
            <p:cNvCxnSpPr/>
            <p:nvPr/>
          </p:nvCxnSpPr>
          <p:spPr>
            <a:xfrm>
              <a:off x="2522194" y="4686144"/>
              <a:ext cx="544286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3" name="Google Shape;313;p11"/>
          <p:cNvGrpSpPr/>
          <p:nvPr/>
        </p:nvGrpSpPr>
        <p:grpSpPr>
          <a:xfrm>
            <a:off x="4724834" y="5021506"/>
            <a:ext cx="2512262" cy="1421087"/>
            <a:chOff x="1559978" y="4277425"/>
            <a:chExt cx="2512262" cy="1421087"/>
          </a:xfrm>
        </p:grpSpPr>
        <p:sp>
          <p:nvSpPr>
            <p:cNvPr id="314" name="Google Shape;314;p11"/>
            <p:cNvSpPr txBox="1"/>
            <p:nvPr/>
          </p:nvSpPr>
          <p:spPr>
            <a:xfrm>
              <a:off x="1559978" y="4277425"/>
              <a:ext cx="2512262" cy="142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41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hr" sz="24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Potrebe</a:t>
              </a:r>
              <a:endParaRPr/>
            </a:p>
            <a:p>
              <a:pPr marL="0" marR="0" lvl="0" indent="0" algn="ctr" rtl="0">
                <a:lnSpc>
                  <a:spcPct val="127142"/>
                </a:lnSpc>
                <a:spcBef>
                  <a:spcPts val="2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hr" sz="14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Zaostaci u zadovoljstvu kupaca koje mala i srednja poduzeća mogu iskoristiti</a:t>
              </a:r>
              <a:endParaRPr/>
            </a:p>
          </p:txBody>
        </p:sp>
        <p:cxnSp>
          <p:nvCxnSpPr>
            <p:cNvPr id="315" name="Google Shape;315;p11"/>
            <p:cNvCxnSpPr/>
            <p:nvPr/>
          </p:nvCxnSpPr>
          <p:spPr>
            <a:xfrm>
              <a:off x="2522194" y="4686144"/>
              <a:ext cx="544286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6" name="Google Shape;316;p11"/>
          <p:cNvGrpSpPr/>
          <p:nvPr/>
        </p:nvGrpSpPr>
        <p:grpSpPr>
          <a:xfrm>
            <a:off x="7907988" y="5021506"/>
            <a:ext cx="2512262" cy="1421087"/>
            <a:chOff x="1559978" y="4277425"/>
            <a:chExt cx="2512262" cy="1421087"/>
          </a:xfrm>
        </p:grpSpPr>
        <p:sp>
          <p:nvSpPr>
            <p:cNvPr id="317" name="Google Shape;317;p11"/>
            <p:cNvSpPr txBox="1"/>
            <p:nvPr/>
          </p:nvSpPr>
          <p:spPr>
            <a:xfrm>
              <a:off x="1559978" y="4277425"/>
              <a:ext cx="2512262" cy="142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416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hr" sz="24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zahtijevajte</a:t>
              </a:r>
              <a:endParaRPr/>
            </a:p>
            <a:p>
              <a:pPr marL="0" marR="0" lvl="0" indent="0" algn="ctr" rtl="0">
                <a:lnSpc>
                  <a:spcPct val="127142"/>
                </a:lnSpc>
                <a:spcBef>
                  <a:spcPts val="2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hr" sz="14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Želje kupaca podržane njihovom kupovnom moći</a:t>
              </a:r>
              <a:endParaRPr/>
            </a:p>
          </p:txBody>
        </p:sp>
        <p:cxnSp>
          <p:nvCxnSpPr>
            <p:cNvPr id="318" name="Google Shape;318;p11"/>
            <p:cNvCxnSpPr/>
            <p:nvPr/>
          </p:nvCxnSpPr>
          <p:spPr>
            <a:xfrm>
              <a:off x="2522194" y="4686144"/>
              <a:ext cx="544286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476E0850-056A-C80F-041F-27237862D6BD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1.8.: Marketinški miks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5265044" y="2964319"/>
            <a:ext cx="2022555" cy="2054921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 rot="1946687">
            <a:off x="7224242" y="2064578"/>
            <a:ext cx="1209021" cy="125450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4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 rot="3754492">
            <a:off x="7602965" y="3022206"/>
            <a:ext cx="1228368" cy="123474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 rot="4886451">
            <a:off x="7602963" y="3905833"/>
            <a:ext cx="1228368" cy="123474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 rot="6512479">
            <a:off x="7189477" y="4756041"/>
            <a:ext cx="1228368" cy="123474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7575638" y="4431157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Partnerstvo</a:t>
            </a:r>
            <a:endParaRPr sz="2400" b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 rot="-1946687" flipH="1">
            <a:off x="3312292" y="2064577"/>
            <a:ext cx="1209021" cy="125450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 rot="-3754492" flipH="1">
            <a:off x="3691015" y="3022205"/>
            <a:ext cx="1228368" cy="123474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 rot="-4886451" flipH="1">
            <a:off x="3691013" y="3905832"/>
            <a:ext cx="1228368" cy="123474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 rot="-6512479" flipH="1">
            <a:off x="3277527" y="4756040"/>
            <a:ext cx="1228368" cy="123474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4"/>
          </a:solidFill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 txBox="1"/>
          <p:nvPr/>
        </p:nvSpPr>
        <p:spPr>
          <a:xfrm>
            <a:off x="7612881" y="3499347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Postupak</a:t>
            </a:r>
            <a:endParaRPr/>
          </a:p>
        </p:txBody>
      </p:sp>
      <p:sp>
        <p:nvSpPr>
          <p:cNvPr id="336" name="Google Shape;336;p12"/>
          <p:cNvSpPr txBox="1"/>
          <p:nvPr/>
        </p:nvSpPr>
        <p:spPr>
          <a:xfrm>
            <a:off x="7167953" y="2580174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Promocija</a:t>
            </a:r>
            <a:endParaRPr sz="2400" b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7163232" y="5312742"/>
            <a:ext cx="12808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Fizički dokaz</a:t>
            </a:r>
            <a:endParaRPr/>
          </a:p>
        </p:txBody>
      </p:sp>
      <p:sp>
        <p:nvSpPr>
          <p:cNvPr id="338" name="Google Shape;338;p12"/>
          <p:cNvSpPr txBox="1"/>
          <p:nvPr/>
        </p:nvSpPr>
        <p:spPr>
          <a:xfrm>
            <a:off x="3605624" y="4437119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endParaRPr sz="2400" b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3642867" y="3505309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Cijena</a:t>
            </a:r>
            <a:endParaRPr sz="2400" b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3197939" y="2586136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Proizvod</a:t>
            </a:r>
            <a:endParaRPr sz="2400" b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 txBox="1"/>
          <p:nvPr/>
        </p:nvSpPr>
        <p:spPr>
          <a:xfrm>
            <a:off x="3193218" y="5318704"/>
            <a:ext cx="12808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narod</a:t>
            </a:r>
            <a:endParaRPr sz="2400" b="1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5639657" y="3350943"/>
            <a:ext cx="12923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699248" y="2308157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nudite?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1079691" y="3456445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cijena vašeg proizvoda?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070371" y="4340484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 prodajete?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759012" y="5123288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 vas podržava u vašem poslu?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 txBox="1"/>
          <p:nvPr/>
        </p:nvSpPr>
        <p:spPr>
          <a:xfrm>
            <a:off x="8675417" y="2214470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ćete promovirati svoj proizvod?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8920882" y="3261404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je organizirana vaša tvrtka?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 txBox="1"/>
          <p:nvPr/>
        </p:nvSpPr>
        <p:spPr>
          <a:xfrm>
            <a:off x="8988478" y="4252364"/>
            <a:ext cx="2434206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Stvarate li kogeneraciju vrijednosti u cijelom lancu proizvodnje?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8856495" y="5256508"/>
            <a:ext cx="2971072" cy="5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elementi okoliša koji okružuju potrošače tijekom isporuke proizvoda?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 txBox="1"/>
          <p:nvPr/>
        </p:nvSpPr>
        <p:spPr>
          <a:xfrm>
            <a:off x="905994" y="1470205"/>
            <a:ext cx="70734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8 Ps može pomoći tvrtkama da pripreme svoj marketinški plan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DEAE9434-5D0C-B87B-8AEE-91FD74E65865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/>
        </p:nvSpPr>
        <p:spPr>
          <a:xfrm>
            <a:off x="1751962" y="716512"/>
            <a:ext cx="9550022" cy="70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1.9.: Marketinški miks u poslovnom planu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spcBef>
                <a:spcPts val="11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13"/>
          <p:cNvGrpSpPr/>
          <p:nvPr/>
        </p:nvGrpSpPr>
        <p:grpSpPr>
          <a:xfrm>
            <a:off x="4137937" y="1774242"/>
            <a:ext cx="3177264" cy="3757407"/>
            <a:chOff x="4221356" y="1626130"/>
            <a:chExt cx="3815479" cy="4512156"/>
          </a:xfrm>
        </p:grpSpPr>
        <p:sp>
          <p:nvSpPr>
            <p:cNvPr id="359" name="Google Shape;359;p13"/>
            <p:cNvSpPr/>
            <p:nvPr/>
          </p:nvSpPr>
          <p:spPr>
            <a:xfrm>
              <a:off x="6605324" y="2793384"/>
              <a:ext cx="1431511" cy="374482"/>
            </a:xfrm>
            <a:custGeom>
              <a:avLst/>
              <a:gdLst/>
              <a:ahLst/>
              <a:cxnLst/>
              <a:rect l="l" t="t" r="r" b="b"/>
              <a:pathLst>
                <a:path w="1013" h="265" extrusionOk="0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59193" y="3133950"/>
              <a:ext cx="477641" cy="1131925"/>
            </a:xfrm>
            <a:custGeom>
              <a:avLst/>
              <a:gdLst/>
              <a:ahLst/>
              <a:cxnLst/>
              <a:rect l="l" t="t" r="r" b="b"/>
              <a:pathLst>
                <a:path w="338" h="801" extrusionOk="0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605324" y="2793384"/>
              <a:ext cx="953870" cy="1472492"/>
            </a:xfrm>
            <a:custGeom>
              <a:avLst/>
              <a:gdLst/>
              <a:ahLst/>
              <a:cxnLst/>
              <a:rect l="l" t="t" r="r" b="b"/>
              <a:pathLst>
                <a:path w="675" h="1042" extrusionOk="0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221356" y="2793384"/>
              <a:ext cx="1430098" cy="374482"/>
            </a:xfrm>
            <a:custGeom>
              <a:avLst/>
              <a:gdLst/>
              <a:ahLst/>
              <a:cxnLst/>
              <a:rect l="l" t="t" r="r" b="b"/>
              <a:pathLst>
                <a:path w="1012" h="265" extrusionOk="0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221356" y="3133950"/>
              <a:ext cx="476229" cy="1131925"/>
            </a:xfrm>
            <a:custGeom>
              <a:avLst/>
              <a:gdLst/>
              <a:ahLst/>
              <a:cxnLst/>
              <a:rect l="l" t="t" r="r" b="b"/>
              <a:pathLst>
                <a:path w="337" h="801" extrusionOk="0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697585" y="2793384"/>
              <a:ext cx="953870" cy="1472492"/>
            </a:xfrm>
            <a:custGeom>
              <a:avLst/>
              <a:gdLst/>
              <a:ahLst/>
              <a:cxnLst/>
              <a:rect l="l" t="t" r="r" b="b"/>
              <a:pathLst>
                <a:path w="675" h="1042" extrusionOk="0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5175226" y="4626226"/>
              <a:ext cx="1907739" cy="686786"/>
            </a:xfrm>
            <a:custGeom>
              <a:avLst/>
              <a:gdLst/>
              <a:ahLst/>
              <a:cxnLst/>
              <a:rect l="l" t="t" r="r" b="b"/>
              <a:pathLst>
                <a:path w="1350" h="486" extrusionOk="0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6129095" y="4968206"/>
              <a:ext cx="953870" cy="1170080"/>
            </a:xfrm>
            <a:custGeom>
              <a:avLst/>
              <a:gdLst/>
              <a:ahLst/>
              <a:cxnLst/>
              <a:rect l="l" t="t" r="r" b="b"/>
              <a:pathLst>
                <a:path w="675" h="828" extrusionOk="0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175226" y="4968206"/>
              <a:ext cx="953870" cy="1170080"/>
            </a:xfrm>
            <a:custGeom>
              <a:avLst/>
              <a:gdLst/>
              <a:ahLst/>
              <a:cxnLst/>
              <a:rect l="l" t="t" r="r" b="b"/>
              <a:pathLst>
                <a:path w="675" h="828" extrusionOk="0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6129095" y="3307767"/>
              <a:ext cx="953870" cy="1472492"/>
            </a:xfrm>
            <a:custGeom>
              <a:avLst/>
              <a:gdLst/>
              <a:ahLst/>
              <a:cxnLst/>
              <a:rect l="l" t="t" r="r" b="b"/>
              <a:pathLst>
                <a:path w="675" h="1042" extrusionOk="0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5175226" y="2967200"/>
              <a:ext cx="1907739" cy="682546"/>
            </a:xfrm>
            <a:custGeom>
              <a:avLst/>
              <a:gdLst/>
              <a:ahLst/>
              <a:cxnLst/>
              <a:rect l="l" t="t" r="r" b="b"/>
              <a:pathLst>
                <a:path w="1350" h="483" extrusionOk="0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5175226" y="3307767"/>
              <a:ext cx="953870" cy="1472492"/>
            </a:xfrm>
            <a:custGeom>
              <a:avLst/>
              <a:gdLst/>
              <a:ahLst/>
              <a:cxnLst/>
              <a:rect l="l" t="t" r="r" b="b"/>
              <a:pathLst>
                <a:path w="675" h="1042" extrusionOk="0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129095" y="1626130"/>
              <a:ext cx="953870" cy="1514886"/>
            </a:xfrm>
            <a:custGeom>
              <a:avLst/>
              <a:gdLst/>
              <a:ahLst/>
              <a:cxnLst/>
              <a:rect l="l" t="t" r="r" b="b"/>
              <a:pathLst>
                <a:path w="675" h="1072" extrusionOk="0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175226" y="1626130"/>
              <a:ext cx="953870" cy="1514886"/>
            </a:xfrm>
            <a:custGeom>
              <a:avLst/>
              <a:gdLst/>
              <a:ahLst/>
              <a:cxnLst/>
              <a:rect l="l" t="t" r="r" b="b"/>
              <a:pathLst>
                <a:path w="675" h="1072" extrusionOk="0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256389" y="3827464"/>
              <a:ext cx="1432924" cy="1130512"/>
            </a:xfrm>
            <a:custGeom>
              <a:avLst/>
              <a:gdLst/>
              <a:ahLst/>
              <a:cxnLst/>
              <a:rect l="l" t="t" r="r" b="b"/>
              <a:pathLst>
                <a:path w="1014" h="800" extrusionOk="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245380" y="3495714"/>
              <a:ext cx="1432924" cy="1098009"/>
            </a:xfrm>
            <a:custGeom>
              <a:avLst/>
              <a:gdLst/>
              <a:ahLst/>
              <a:cxnLst/>
              <a:rect l="l" t="t" r="r" b="b"/>
              <a:pathLst>
                <a:path w="1014" h="777" extrusionOk="0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6605324" y="3830629"/>
              <a:ext cx="1431511" cy="1130512"/>
            </a:xfrm>
            <a:custGeom>
              <a:avLst/>
              <a:gdLst/>
              <a:ahLst/>
              <a:cxnLst/>
              <a:rect l="l" t="t" r="r" b="b"/>
              <a:pathLst>
                <a:path w="1013" h="800" extrusionOk="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6605324" y="3488649"/>
              <a:ext cx="1431511" cy="1098009"/>
            </a:xfrm>
            <a:custGeom>
              <a:avLst/>
              <a:gdLst/>
              <a:ahLst/>
              <a:cxnLst/>
              <a:rect l="l" t="t" r="r" b="b"/>
              <a:pathLst>
                <a:path w="1013" h="777" extrusionOk="0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3"/>
          <p:cNvSpPr/>
          <p:nvPr/>
        </p:nvSpPr>
        <p:spPr>
          <a:xfrm>
            <a:off x="4727128" y="1270001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>
            <a:off x="4712692" y="1384081"/>
            <a:ext cx="537968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>
            <a:off x="7483559" y="2074088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7533037" y="2176704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>
            <a:off x="7681002" y="2691539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7705739" y="2817451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3429903" y="2782625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3454640" y="2908537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5766061" y="5563960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5784738" y="5688777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3395153" y="4098349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7C7C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3419890" y="4224261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3"/>
          <p:cNvGrpSpPr/>
          <p:nvPr/>
        </p:nvGrpSpPr>
        <p:grpSpPr>
          <a:xfrm>
            <a:off x="2325168" y="1132199"/>
            <a:ext cx="2265230" cy="1130542"/>
            <a:chOff x="8474206" y="2612481"/>
            <a:chExt cx="2265230" cy="1130542"/>
          </a:xfrm>
        </p:grpSpPr>
        <p:sp>
          <p:nvSpPr>
            <p:cNvPr id="390" name="Google Shape;390;p13"/>
            <p:cNvSpPr txBox="1"/>
            <p:nvPr/>
          </p:nvSpPr>
          <p:spPr>
            <a:xfrm>
              <a:off x="8917156" y="2846036"/>
              <a:ext cx="1822280" cy="896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Kratki opis poslovnog plana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3"/>
            <p:cNvSpPr txBox="1"/>
            <p:nvPr/>
          </p:nvSpPr>
          <p:spPr>
            <a:xfrm>
              <a:off x="8474206" y="2612481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Izvršni sažetak</a:t>
              </a:r>
              <a:endParaRPr dirty="0"/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8133121" y="2059749"/>
            <a:ext cx="2218765" cy="877113"/>
            <a:chOff x="8027893" y="2583618"/>
            <a:chExt cx="2218765" cy="877113"/>
          </a:xfrm>
        </p:grpSpPr>
        <p:sp>
          <p:nvSpPr>
            <p:cNvPr id="393" name="Google Shape;393;p13"/>
            <p:cNvSpPr txBox="1"/>
            <p:nvPr/>
          </p:nvSpPr>
          <p:spPr>
            <a:xfrm>
              <a:off x="8041341" y="2846037"/>
              <a:ext cx="1801659" cy="6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Proizvodi/usluge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Ponuda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8402655" y="2616200"/>
            <a:ext cx="2218765" cy="877113"/>
            <a:chOff x="8027893" y="2583618"/>
            <a:chExt cx="2218765" cy="877113"/>
          </a:xfrm>
        </p:grpSpPr>
        <p:sp>
          <p:nvSpPr>
            <p:cNvPr id="396" name="Google Shape;396;p13"/>
            <p:cNvSpPr txBox="1"/>
            <p:nvPr/>
          </p:nvSpPr>
          <p:spPr>
            <a:xfrm>
              <a:off x="8041341" y="2846037"/>
              <a:ext cx="1801659" cy="6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Konkurenti i kupci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Nadtržišta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>
            <a:off x="6495119" y="5573862"/>
            <a:ext cx="2218765" cy="877113"/>
            <a:chOff x="8027893" y="2583618"/>
            <a:chExt cx="2218765" cy="877113"/>
          </a:xfrm>
        </p:grpSpPr>
        <p:sp>
          <p:nvSpPr>
            <p:cNvPr id="399" name="Google Shape;399;p13"/>
            <p:cNvSpPr txBox="1"/>
            <p:nvPr/>
          </p:nvSpPr>
          <p:spPr>
            <a:xfrm>
              <a:off x="8041341" y="2846037"/>
              <a:ext cx="1801659" cy="6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Identifikacija i kartiranje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Procjena rizika</a:t>
              </a:r>
              <a:endParaRPr/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1046687" y="2609320"/>
            <a:ext cx="2265230" cy="1130542"/>
            <a:chOff x="8474206" y="2612481"/>
            <a:chExt cx="2265230" cy="1130542"/>
          </a:xfrm>
        </p:grpSpPr>
        <p:sp>
          <p:nvSpPr>
            <p:cNvPr id="402" name="Google Shape;402;p13"/>
            <p:cNvSpPr txBox="1"/>
            <p:nvPr/>
          </p:nvSpPr>
          <p:spPr>
            <a:xfrm>
              <a:off x="8917156" y="2846036"/>
              <a:ext cx="1822280" cy="896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 primjer: ankete i analize, životopisi osoblja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 txBox="1"/>
            <p:nvPr/>
          </p:nvSpPr>
          <p:spPr>
            <a:xfrm>
              <a:off x="8474206" y="2612481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Razno</a:t>
              </a:r>
              <a:endParaRPr/>
            </a:p>
          </p:txBody>
        </p:sp>
      </p:grpSp>
      <p:grpSp>
        <p:nvGrpSpPr>
          <p:cNvPr id="404" name="Google Shape;404;p13"/>
          <p:cNvGrpSpPr/>
          <p:nvPr/>
        </p:nvGrpSpPr>
        <p:grpSpPr>
          <a:xfrm>
            <a:off x="995001" y="3938774"/>
            <a:ext cx="2265230" cy="1130542"/>
            <a:chOff x="8474206" y="2612481"/>
            <a:chExt cx="2265230" cy="1130542"/>
          </a:xfrm>
        </p:grpSpPr>
        <p:sp>
          <p:nvSpPr>
            <p:cNvPr id="405" name="Google Shape;405;p13"/>
            <p:cNvSpPr txBox="1"/>
            <p:nvPr/>
          </p:nvSpPr>
          <p:spPr>
            <a:xfrm>
              <a:off x="8917156" y="2846036"/>
              <a:ext cx="1822280" cy="896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Bilanca, novčani tijek, račun dobiti i gubitka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 txBox="1"/>
            <p:nvPr/>
          </p:nvSpPr>
          <p:spPr>
            <a:xfrm>
              <a:off x="8474206" y="2612481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Financijske projekcije</a:t>
              </a:r>
              <a:endParaRPr/>
            </a:p>
          </p:txBody>
        </p:sp>
      </p:grpSp>
      <p:sp>
        <p:nvSpPr>
          <p:cNvPr id="407" name="Google Shape;407;p13"/>
          <p:cNvSpPr/>
          <p:nvPr/>
        </p:nvSpPr>
        <p:spPr>
          <a:xfrm>
            <a:off x="6051054" y="1335242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6059763" y="1433007"/>
            <a:ext cx="537968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9" name="Google Shape;409;p13"/>
          <p:cNvGrpSpPr/>
          <p:nvPr/>
        </p:nvGrpSpPr>
        <p:grpSpPr>
          <a:xfrm>
            <a:off x="6909487" y="1284525"/>
            <a:ext cx="2218765" cy="877113"/>
            <a:chOff x="8027893" y="2583618"/>
            <a:chExt cx="2218765" cy="877113"/>
          </a:xfrm>
        </p:grpSpPr>
        <p:sp>
          <p:nvSpPr>
            <p:cNvPr id="410" name="Google Shape;410;p13"/>
            <p:cNvSpPr txBox="1"/>
            <p:nvPr/>
          </p:nvSpPr>
          <p:spPr>
            <a:xfrm>
              <a:off x="8041341" y="2846037"/>
              <a:ext cx="1801659" cy="6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Vlasnici/osnivači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Poslovno vodstvo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3"/>
          <p:cNvSpPr/>
          <p:nvPr/>
        </p:nvSpPr>
        <p:spPr>
          <a:xfrm>
            <a:off x="7498658" y="3348774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F094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7523395" y="3474686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13"/>
          <p:cNvGrpSpPr/>
          <p:nvPr/>
        </p:nvGrpSpPr>
        <p:grpSpPr>
          <a:xfrm>
            <a:off x="8236389" y="3452291"/>
            <a:ext cx="2218765" cy="877113"/>
            <a:chOff x="8027893" y="2583618"/>
            <a:chExt cx="2218765" cy="877113"/>
          </a:xfrm>
        </p:grpSpPr>
        <p:sp>
          <p:nvSpPr>
            <p:cNvPr id="415" name="Google Shape;415;p13"/>
            <p:cNvSpPr txBox="1"/>
            <p:nvPr/>
          </p:nvSpPr>
          <p:spPr>
            <a:xfrm>
              <a:off x="8041341" y="2846037"/>
              <a:ext cx="1801659" cy="6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Distribucija i marketing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13"/>
          <p:cNvSpPr/>
          <p:nvPr/>
        </p:nvSpPr>
        <p:spPr>
          <a:xfrm>
            <a:off x="7405747" y="1985525"/>
            <a:ext cx="3049408" cy="198691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3"/>
          <p:cNvSpPr/>
          <p:nvPr/>
        </p:nvSpPr>
        <p:spPr>
          <a:xfrm>
            <a:off x="7534772" y="4256219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7559509" y="4382131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0" name="Google Shape;420;p13"/>
          <p:cNvGrpSpPr/>
          <p:nvPr/>
        </p:nvGrpSpPr>
        <p:grpSpPr>
          <a:xfrm>
            <a:off x="8188055" y="4267506"/>
            <a:ext cx="2218765" cy="877113"/>
            <a:chOff x="8027893" y="2583618"/>
            <a:chExt cx="2218765" cy="877113"/>
          </a:xfrm>
        </p:grpSpPr>
        <p:sp>
          <p:nvSpPr>
            <p:cNvPr id="421" name="Google Shape;421;p13"/>
            <p:cNvSpPr txBox="1"/>
            <p:nvPr/>
          </p:nvSpPr>
          <p:spPr>
            <a:xfrm>
              <a:off x="8041341" y="2846037"/>
              <a:ext cx="1801659" cy="614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Koordinacija procesa i aktivnosti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Poslovni model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13"/>
          <p:cNvSpPr/>
          <p:nvPr/>
        </p:nvSpPr>
        <p:spPr>
          <a:xfrm>
            <a:off x="6866390" y="4830926"/>
            <a:ext cx="555387" cy="550931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6899838" y="4961751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 txBox="1"/>
          <p:nvPr/>
        </p:nvSpPr>
        <p:spPr>
          <a:xfrm>
            <a:off x="7496561" y="5037618"/>
            <a:ext cx="22187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Pravni oblik</a:t>
            </a:r>
            <a:endParaRPr/>
          </a:p>
        </p:txBody>
      </p:sp>
      <p:sp>
        <p:nvSpPr>
          <p:cNvPr id="426" name="Google Shape;426;p13"/>
          <p:cNvSpPr/>
          <p:nvPr/>
        </p:nvSpPr>
        <p:spPr>
          <a:xfrm>
            <a:off x="4694052" y="5503744"/>
            <a:ext cx="555387" cy="55093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4718789" y="5629656"/>
            <a:ext cx="505909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45700" rIns="121900" bIns="60950" anchor="t" anchorCtr="0">
            <a:sp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 txBox="1"/>
          <p:nvPr/>
        </p:nvSpPr>
        <p:spPr>
          <a:xfrm>
            <a:off x="2337422" y="5629656"/>
            <a:ext cx="22187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Kapitalni zahtjevi</a:t>
            </a:r>
            <a:endParaRPr/>
          </a:p>
        </p:txBody>
      </p:sp>
      <p:cxnSp>
        <p:nvCxnSpPr>
          <p:cNvPr id="429" name="Google Shape;429;p13"/>
          <p:cNvCxnSpPr>
            <a:stCxn id="417" idx="3"/>
          </p:cNvCxnSpPr>
          <p:nvPr/>
        </p:nvCxnSpPr>
        <p:spPr>
          <a:xfrm>
            <a:off x="10455155" y="2978981"/>
            <a:ext cx="517500" cy="17544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0" name="Google Shape;430;p13"/>
          <p:cNvSpPr/>
          <p:nvPr/>
        </p:nvSpPr>
        <p:spPr>
          <a:xfrm>
            <a:off x="9975250" y="4743710"/>
            <a:ext cx="2117392" cy="128815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Tvrtke bi trebale pružiti detaljne informacije o svom marketinškom miksu u poslovnom planu</a:t>
            </a:r>
            <a:endParaRPr/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F6F9B6D2-2CB8-FE52-1E66-CDAF7A5E853E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9" name="Google Shape;439;p14"/>
          <p:cNvSpPr txBox="1"/>
          <p:nvPr/>
        </p:nvSpPr>
        <p:spPr>
          <a:xfrm>
            <a:off x="1615181" y="2814121"/>
            <a:ext cx="47744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Vrijednost je određena različitim varijablama</a:t>
            </a:r>
            <a:endParaRPr/>
          </a:p>
        </p:txBody>
      </p:sp>
      <p:sp>
        <p:nvSpPr>
          <p:cNvPr id="440" name="Google Shape;440;p14"/>
          <p:cNvSpPr txBox="1"/>
          <p:nvPr/>
        </p:nvSpPr>
        <p:spPr>
          <a:xfrm>
            <a:off x="1615181" y="3530217"/>
            <a:ext cx="4397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Dobar marketinški plan trebao bi uzeti u obzir 8 P</a:t>
            </a:r>
            <a:endParaRPr/>
          </a:p>
        </p:txBody>
      </p:sp>
      <p:sp>
        <p:nvSpPr>
          <p:cNvPr id="441" name="Google Shape;441;p14"/>
          <p:cNvSpPr txBox="1"/>
          <p:nvPr/>
        </p:nvSpPr>
        <p:spPr>
          <a:xfrm>
            <a:off x="1605565" y="4284374"/>
            <a:ext cx="44070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Elementi marketinga imaju presudnu ulogu u poslovnom planu poduzeća</a:t>
            </a:r>
            <a:endParaRPr/>
          </a:p>
        </p:txBody>
      </p:sp>
      <p:sp>
        <p:nvSpPr>
          <p:cNvPr id="442" name="Google Shape;442;p14"/>
          <p:cNvSpPr txBox="1"/>
          <p:nvPr/>
        </p:nvSpPr>
        <p:spPr>
          <a:xfrm>
            <a:off x="480795" y="1302505"/>
            <a:ext cx="496135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Ključni zaključci:</a:t>
            </a:r>
            <a:endParaRPr/>
          </a:p>
        </p:txBody>
      </p:sp>
      <p:pic>
        <p:nvPicPr>
          <p:cNvPr id="443" name="Google Shape;443;p14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996" y="4623758"/>
            <a:ext cx="1531308" cy="133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373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"/>
          <p:cNvSpPr txBox="1"/>
          <p:nvPr/>
        </p:nvSpPr>
        <p:spPr>
          <a:xfrm>
            <a:off x="2889030" y="2205051"/>
            <a:ext cx="71851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Hvala vam!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1615184" y="2814121"/>
            <a:ext cx="41165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Shvatiti kako poduzeća stvaraju vrijednosti</a:t>
            </a:r>
            <a:endParaRPr dirty="0"/>
          </a:p>
        </p:txBody>
      </p:sp>
      <p:sp>
        <p:nvSpPr>
          <p:cNvPr id="45" name="Google Shape;45;p2"/>
          <p:cNvSpPr txBox="1"/>
          <p:nvPr/>
        </p:nvSpPr>
        <p:spPr>
          <a:xfrm>
            <a:off x="1615182" y="3530217"/>
            <a:ext cx="42940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Odrediti ulogu marketinga u ovom procesu stvaranja vrijednosti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1615182" y="4290345"/>
            <a:ext cx="44808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Navesti osnove marketinške strategije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480794" y="1302505"/>
            <a:ext cx="7278289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CILJEVI</a:t>
            </a:r>
            <a:endParaRPr dirty="0"/>
          </a:p>
        </p:txBody>
      </p:sp>
      <p:sp>
        <p:nvSpPr>
          <p:cNvPr id="48" name="Google Shape;48;p2"/>
          <p:cNvSpPr txBox="1"/>
          <p:nvPr/>
        </p:nvSpPr>
        <p:spPr>
          <a:xfrm>
            <a:off x="539786" y="2053993"/>
            <a:ext cx="5064599" cy="3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kraju ovog modula moći ćete:</a:t>
            </a:r>
            <a:endParaRPr/>
          </a:p>
        </p:txBody>
      </p:sp>
      <p:pic>
        <p:nvPicPr>
          <p:cNvPr id="49" name="Google Shape;49;p2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150" y="758722"/>
            <a:ext cx="5008153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2812820" y="2213032"/>
            <a:ext cx="7122750" cy="296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Vrijednost: različiti pristupi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Varijable koje određuju vrijednost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Obrada inputa: IPO model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Socio-ekonomski kontekst: PEST analiza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narod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Marketing: definicije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Stupovi marketinških praksi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Marketinški miks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Marketinški miks u poslovnom planu</a:t>
            </a:r>
            <a:endParaRPr dirty="0"/>
          </a:p>
        </p:txBody>
      </p:sp>
      <p:sp>
        <p:nvSpPr>
          <p:cNvPr id="73" name="Google Shape;73;p4"/>
          <p:cNvSpPr txBox="1"/>
          <p:nvPr/>
        </p:nvSpPr>
        <p:spPr>
          <a:xfrm>
            <a:off x="2812820" y="1751367"/>
            <a:ext cx="84610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Jedinica 1: Stvaranje vrijednosti: inovativni pristupi marketingu</a:t>
            </a:r>
            <a:endParaRPr sz="2400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4881487" y="205899"/>
            <a:ext cx="2223506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INDEKS</a:t>
            </a:r>
            <a:endParaRPr dirty="0"/>
          </a:p>
        </p:txBody>
      </p:sp>
      <p:sp>
        <p:nvSpPr>
          <p:cNvPr id="75" name="Google Shape;75;p4"/>
          <p:cNvSpPr/>
          <p:nvPr/>
        </p:nvSpPr>
        <p:spPr>
          <a:xfrm>
            <a:off x="5493416" y="1366754"/>
            <a:ext cx="537944" cy="537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/>
          <p:nvPr/>
        </p:nvSpPr>
        <p:spPr>
          <a:xfrm>
            <a:off x="11372850" y="219075"/>
            <a:ext cx="676275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751962" y="783418"/>
            <a:ext cx="611264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1.1.: Vrijednost: različiti pristupi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5"/>
          <p:cNvGrpSpPr/>
          <p:nvPr/>
        </p:nvGrpSpPr>
        <p:grpSpPr>
          <a:xfrm>
            <a:off x="5591836" y="1555420"/>
            <a:ext cx="1673768" cy="2731280"/>
            <a:chOff x="5048467" y="4578218"/>
            <a:chExt cx="2858796" cy="4361770"/>
          </a:xfrm>
        </p:grpSpPr>
        <p:sp>
          <p:nvSpPr>
            <p:cNvPr id="84" name="Google Shape;84;p5"/>
            <p:cNvSpPr/>
            <p:nvPr/>
          </p:nvSpPr>
          <p:spPr>
            <a:xfrm>
              <a:off x="5048467" y="5747916"/>
              <a:ext cx="2858796" cy="3192072"/>
            </a:xfrm>
            <a:custGeom>
              <a:avLst/>
              <a:gdLst/>
              <a:ahLst/>
              <a:cxnLst/>
              <a:rect l="l" t="t" r="r" b="b"/>
              <a:pathLst>
                <a:path w="2314" h="2586" extrusionOk="0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239782" y="7251032"/>
              <a:ext cx="2503496" cy="1585104"/>
            </a:xfrm>
            <a:custGeom>
              <a:avLst/>
              <a:gdLst/>
              <a:ahLst/>
              <a:cxnLst/>
              <a:rect l="l" t="t" r="r" b="b"/>
              <a:pathLst>
                <a:path w="2027" h="1287" extrusionOk="0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5"/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</p:grpSpPr>
          <p:sp>
            <p:nvSpPr>
              <p:cNvPr id="87" name="Google Shape;87;p5"/>
              <p:cNvSpPr/>
              <p:nvPr/>
            </p:nvSpPr>
            <p:spPr>
              <a:xfrm>
                <a:off x="6229155" y="7584450"/>
                <a:ext cx="142120" cy="13664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7049078" y="8469923"/>
                <a:ext cx="142120" cy="13664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9" extrusionOk="0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5606014" y="8442593"/>
                <a:ext cx="207714" cy="19677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66" extrusionOk="0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6158095" y="8158368"/>
                <a:ext cx="103857" cy="983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88" extrusionOk="0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6633650" y="7764824"/>
                <a:ext cx="327969" cy="31702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3" extrusionOk="0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5"/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93" name="Google Shape;93;p5"/>
              <p:cNvSpPr/>
              <p:nvPr/>
            </p:nvSpPr>
            <p:spPr>
              <a:xfrm>
                <a:off x="6480598" y="5195862"/>
                <a:ext cx="295172" cy="28422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37" extrusionOk="0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010509" y="4687536"/>
                <a:ext cx="393563" cy="37714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2" extrusionOk="0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6666447" y="4578218"/>
                <a:ext cx="224112" cy="21316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3" extrusionOk="0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" name="Google Shape;96;p5"/>
          <p:cNvGrpSpPr/>
          <p:nvPr/>
        </p:nvGrpSpPr>
        <p:grpSpPr>
          <a:xfrm>
            <a:off x="1316171" y="1555420"/>
            <a:ext cx="1673768" cy="2731280"/>
            <a:chOff x="5048467" y="4578218"/>
            <a:chExt cx="2858796" cy="4361770"/>
          </a:xfrm>
        </p:grpSpPr>
        <p:sp>
          <p:nvSpPr>
            <p:cNvPr id="97" name="Google Shape;97;p5"/>
            <p:cNvSpPr/>
            <p:nvPr/>
          </p:nvSpPr>
          <p:spPr>
            <a:xfrm>
              <a:off x="5048467" y="5747916"/>
              <a:ext cx="2858796" cy="3192072"/>
            </a:xfrm>
            <a:custGeom>
              <a:avLst/>
              <a:gdLst/>
              <a:ahLst/>
              <a:cxnLst/>
              <a:rect l="l" t="t" r="r" b="b"/>
              <a:pathLst>
                <a:path w="2314" h="2586" extrusionOk="0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5239782" y="7251032"/>
              <a:ext cx="2503496" cy="1585104"/>
            </a:xfrm>
            <a:custGeom>
              <a:avLst/>
              <a:gdLst/>
              <a:ahLst/>
              <a:cxnLst/>
              <a:rect l="l" t="t" r="r" b="b"/>
              <a:pathLst>
                <a:path w="2027" h="1287" extrusionOk="0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" name="Google Shape;99;p5"/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</p:grpSpPr>
          <p:sp>
            <p:nvSpPr>
              <p:cNvPr id="100" name="Google Shape;100;p5"/>
              <p:cNvSpPr/>
              <p:nvPr/>
            </p:nvSpPr>
            <p:spPr>
              <a:xfrm>
                <a:off x="6229155" y="7584450"/>
                <a:ext cx="142120" cy="13664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7049078" y="8469923"/>
                <a:ext cx="142120" cy="13664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9" extrusionOk="0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5606014" y="8442593"/>
                <a:ext cx="207714" cy="19677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66" extrusionOk="0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6158095" y="8158368"/>
                <a:ext cx="103857" cy="983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88" extrusionOk="0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6633650" y="7764824"/>
                <a:ext cx="327969" cy="31702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3" extrusionOk="0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5"/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6480598" y="5195862"/>
                <a:ext cx="295172" cy="28422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37" extrusionOk="0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6010509" y="4687536"/>
                <a:ext cx="393563" cy="37714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2" extrusionOk="0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6666447" y="4578218"/>
                <a:ext cx="224112" cy="21316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3" extrusionOk="0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oogle Shape;109;p5"/>
          <p:cNvGrpSpPr/>
          <p:nvPr/>
        </p:nvGrpSpPr>
        <p:grpSpPr>
          <a:xfrm>
            <a:off x="9579006" y="1555420"/>
            <a:ext cx="1673768" cy="2731280"/>
            <a:chOff x="5048467" y="4578218"/>
            <a:chExt cx="2858796" cy="4361770"/>
          </a:xfrm>
        </p:grpSpPr>
        <p:sp>
          <p:nvSpPr>
            <p:cNvPr id="110" name="Google Shape;110;p5"/>
            <p:cNvSpPr/>
            <p:nvPr/>
          </p:nvSpPr>
          <p:spPr>
            <a:xfrm>
              <a:off x="5048467" y="5747916"/>
              <a:ext cx="2858796" cy="3192072"/>
            </a:xfrm>
            <a:custGeom>
              <a:avLst/>
              <a:gdLst/>
              <a:ahLst/>
              <a:cxnLst/>
              <a:rect l="l" t="t" r="r" b="b"/>
              <a:pathLst>
                <a:path w="2314" h="2586" extrusionOk="0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239782" y="7251032"/>
              <a:ext cx="2503496" cy="1585104"/>
            </a:xfrm>
            <a:custGeom>
              <a:avLst/>
              <a:gdLst/>
              <a:ahLst/>
              <a:cxnLst/>
              <a:rect l="l" t="t" r="r" b="b"/>
              <a:pathLst>
                <a:path w="2027" h="1287" extrusionOk="0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5"/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</p:grpSpPr>
          <p:sp>
            <p:nvSpPr>
              <p:cNvPr id="113" name="Google Shape;113;p5"/>
              <p:cNvSpPr/>
              <p:nvPr/>
            </p:nvSpPr>
            <p:spPr>
              <a:xfrm>
                <a:off x="6229155" y="7584450"/>
                <a:ext cx="142120" cy="13664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7049078" y="8469923"/>
                <a:ext cx="142120" cy="13664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9" extrusionOk="0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5606014" y="8442593"/>
                <a:ext cx="207714" cy="19677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66" extrusionOk="0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6158095" y="8158368"/>
                <a:ext cx="103857" cy="98386"/>
              </a:xfrm>
              <a:custGeom>
                <a:avLst/>
                <a:gdLst/>
                <a:ahLst/>
                <a:cxnLst/>
                <a:rect l="l" t="t" r="r" b="b"/>
                <a:pathLst>
                  <a:path w="92" h="88" extrusionOk="0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6633650" y="7764824"/>
                <a:ext cx="327969" cy="31702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3" extrusionOk="0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5"/>
            <p:cNvGrpSpPr/>
            <p:nvPr/>
          </p:nvGrpSpPr>
          <p:grpSpPr>
            <a:xfrm>
              <a:off x="6010509" y="4578218"/>
              <a:ext cx="880050" cy="901870"/>
              <a:chOff x="6010509" y="4578218"/>
              <a:chExt cx="880050" cy="901870"/>
            </a:xfrm>
          </p:grpSpPr>
          <p:sp>
            <p:nvSpPr>
              <p:cNvPr id="119" name="Google Shape;119;p5"/>
              <p:cNvSpPr/>
              <p:nvPr/>
            </p:nvSpPr>
            <p:spPr>
              <a:xfrm>
                <a:off x="6480598" y="5195862"/>
                <a:ext cx="295172" cy="28422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37" extrusionOk="0">
                    <a:moveTo>
                      <a:pt x="0" y="118"/>
                    </a:moveTo>
                    <a:lnTo>
                      <a:pt x="0" y="118"/>
                    </a:lnTo>
                    <a:cubicBezTo>
                      <a:pt x="0" y="54"/>
                      <a:pt x="56" y="0"/>
                      <a:pt x="123" y="0"/>
                    </a:cubicBezTo>
                    <a:cubicBezTo>
                      <a:pt x="191" y="0"/>
                      <a:pt x="246" y="54"/>
                      <a:pt x="246" y="118"/>
                    </a:cubicBezTo>
                    <a:cubicBezTo>
                      <a:pt x="246" y="184"/>
                      <a:pt x="191" y="236"/>
                      <a:pt x="123" y="236"/>
                    </a:cubicBezTo>
                    <a:cubicBezTo>
                      <a:pt x="56" y="236"/>
                      <a:pt x="0" y="184"/>
                      <a:pt x="0" y="11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6010509" y="4687536"/>
                <a:ext cx="393563" cy="37714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2" extrusionOk="0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6666447" y="4578218"/>
                <a:ext cx="224112" cy="21316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3" extrusionOk="0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" name="Google Shape;122;p5"/>
          <p:cNvSpPr txBox="1"/>
          <p:nvPr/>
        </p:nvSpPr>
        <p:spPr>
          <a:xfrm>
            <a:off x="621866" y="4455732"/>
            <a:ext cx="306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Kvantitativno VS kvalitativno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4905531" y="4454410"/>
            <a:ext cx="306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Izlaz VS Ishod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35105" y="5386515"/>
            <a:ext cx="1402592" cy="313748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Proizvedena količina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529095" y="5373423"/>
            <a:ext cx="1456309" cy="38866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 izvedbe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4785193" y="5387276"/>
            <a:ext cx="1456309" cy="38866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Konkretni rezultati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7007933" y="5386515"/>
            <a:ext cx="1456309" cy="38866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Utjecaj koji proizlazi iz rezultata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509588" y="5403629"/>
            <a:ext cx="1828602" cy="3886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Dobit = Prihodi - Troškovi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8892701" y="4454410"/>
            <a:ext cx="306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Dobit i gubitak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5"/>
          <p:cNvCxnSpPr/>
          <p:nvPr/>
        </p:nvCxnSpPr>
        <p:spPr>
          <a:xfrm flipH="1">
            <a:off x="992038" y="4789830"/>
            <a:ext cx="324133" cy="504017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5"/>
          <p:cNvCxnSpPr/>
          <p:nvPr/>
        </p:nvCxnSpPr>
        <p:spPr>
          <a:xfrm>
            <a:off x="2893929" y="4815400"/>
            <a:ext cx="267309" cy="489566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5"/>
          <p:cNvCxnSpPr/>
          <p:nvPr/>
        </p:nvCxnSpPr>
        <p:spPr>
          <a:xfrm flipH="1">
            <a:off x="5436363" y="4824349"/>
            <a:ext cx="324133" cy="504017"/>
          </a:xfrm>
          <a:prstGeom prst="straightConnector1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5"/>
          <p:cNvCxnSpPr/>
          <p:nvPr/>
        </p:nvCxnSpPr>
        <p:spPr>
          <a:xfrm>
            <a:off x="7265604" y="4804281"/>
            <a:ext cx="267309" cy="489566"/>
          </a:xfrm>
          <a:prstGeom prst="straightConnector1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5"/>
          <p:cNvCxnSpPr/>
          <p:nvPr/>
        </p:nvCxnSpPr>
        <p:spPr>
          <a:xfrm flipH="1">
            <a:off x="10385256" y="4892151"/>
            <a:ext cx="11650" cy="47384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1751962" y="783418"/>
            <a:ext cx="611264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Varijable koje određuju vrijednost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1287125" y="101196"/>
            <a:ext cx="676275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241403" y="2820316"/>
            <a:ext cx="3172320" cy="1134623"/>
          </a:xfrm>
          <a:custGeom>
            <a:avLst/>
            <a:gdLst/>
            <a:ahLst/>
            <a:cxnLst/>
            <a:rect l="l" t="t" r="r" b="b"/>
            <a:pathLst>
              <a:path w="7144" h="3558" extrusionOk="0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4502589" y="2823325"/>
            <a:ext cx="3172320" cy="1134623"/>
          </a:xfrm>
          <a:custGeom>
            <a:avLst/>
            <a:gdLst/>
            <a:ahLst/>
            <a:cxnLst/>
            <a:rect l="l" t="t" r="r" b="b"/>
            <a:pathLst>
              <a:path w="7144" h="3558" extrusionOk="0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7763775" y="2820316"/>
            <a:ext cx="3167674" cy="1134623"/>
          </a:xfrm>
          <a:custGeom>
            <a:avLst/>
            <a:gdLst/>
            <a:ahLst/>
            <a:cxnLst/>
            <a:rect l="l" t="t" r="r" b="b"/>
            <a:pathLst>
              <a:path w="7144" h="3558" extrusionOk="0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5773031" y="3017533"/>
            <a:ext cx="708538" cy="562316"/>
            <a:chOff x="6369689" y="2031259"/>
            <a:chExt cx="386534" cy="314469"/>
          </a:xfrm>
        </p:grpSpPr>
        <p:sp>
          <p:nvSpPr>
            <p:cNvPr id="145" name="Google Shape;145;p6"/>
            <p:cNvSpPr/>
            <p:nvPr/>
          </p:nvSpPr>
          <p:spPr>
            <a:xfrm>
              <a:off x="6369689" y="2031259"/>
              <a:ext cx="386534" cy="314469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4" y="208"/>
                    <a:pt x="8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20" y="208"/>
                    <a:pt x="224" y="204"/>
                    <a:pt x="224" y="200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52" y="176"/>
                    <a:pt x="256" y="172"/>
                    <a:pt x="256" y="16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08" y="48"/>
                  </a:moveTo>
                  <a:cubicBezTo>
                    <a:pt x="208" y="175"/>
                    <a:pt x="208" y="175"/>
                    <a:pt x="208" y="175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3" y="136"/>
                    <a:pt x="159" y="135"/>
                    <a:pt x="156" y="137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9" y="97"/>
                    <a:pt x="66" y="96"/>
                    <a:pt x="64" y="96"/>
                  </a:cubicBezTo>
                  <a:cubicBezTo>
                    <a:pt x="62" y="96"/>
                    <a:pt x="60" y="97"/>
                    <a:pt x="58" y="98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208" y="48"/>
                  </a:lnTo>
                  <a:close/>
                  <a:moveTo>
                    <a:pt x="16" y="163"/>
                  </a:moveTo>
                  <a:cubicBezTo>
                    <a:pt x="64" y="116"/>
                    <a:pt x="64" y="116"/>
                    <a:pt x="64" y="116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7" y="176"/>
                    <a:pt x="121" y="177"/>
                    <a:pt x="124" y="175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16" y="192"/>
                    <a:pt x="16" y="192"/>
                    <a:pt x="16" y="192"/>
                  </a:cubicBezTo>
                  <a:lnTo>
                    <a:pt x="16" y="163"/>
                  </a:lnTo>
                  <a:close/>
                  <a:moveTo>
                    <a:pt x="240" y="160"/>
                  </a:moveTo>
                  <a:cubicBezTo>
                    <a:pt x="224" y="160"/>
                    <a:pt x="224" y="160"/>
                    <a:pt x="224" y="16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36"/>
                    <a:pt x="220" y="32"/>
                    <a:pt x="21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575404" y="2128221"/>
              <a:ext cx="83858" cy="85169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lose/>
                  <a:moveTo>
                    <a:pt x="28" y="16"/>
                  </a:move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6"/>
          <p:cNvSpPr txBox="1"/>
          <p:nvPr/>
        </p:nvSpPr>
        <p:spPr>
          <a:xfrm>
            <a:off x="621866" y="4455732"/>
            <a:ext cx="306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Obrada ulaza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413723" y="4455732"/>
            <a:ext cx="306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Društveno-ekonomski kontekst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7763775" y="4455732"/>
            <a:ext cx="306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9052027" y="3060481"/>
            <a:ext cx="591170" cy="5193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2437968" y="3051583"/>
            <a:ext cx="578701" cy="4942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58" y="21600"/>
                </a:moveTo>
                <a:cubicBezTo>
                  <a:pt x="1006" y="21600"/>
                  <a:pt x="1006" y="21600"/>
                  <a:pt x="1006" y="21600"/>
                </a:cubicBezTo>
                <a:cubicBezTo>
                  <a:pt x="503" y="21600"/>
                  <a:pt x="0" y="21014"/>
                  <a:pt x="0" y="20386"/>
                </a:cubicBezTo>
                <a:cubicBezTo>
                  <a:pt x="0" y="13019"/>
                  <a:pt x="0" y="13019"/>
                  <a:pt x="0" y="13019"/>
                </a:cubicBezTo>
                <a:cubicBezTo>
                  <a:pt x="0" y="12726"/>
                  <a:pt x="0" y="12726"/>
                  <a:pt x="0" y="12391"/>
                </a:cubicBezTo>
                <a:cubicBezTo>
                  <a:pt x="2803" y="4144"/>
                  <a:pt x="2803" y="4144"/>
                  <a:pt x="2803" y="4144"/>
                </a:cubicBezTo>
                <a:cubicBezTo>
                  <a:pt x="2803" y="3851"/>
                  <a:pt x="3306" y="3558"/>
                  <a:pt x="3810" y="3558"/>
                </a:cubicBezTo>
                <a:cubicBezTo>
                  <a:pt x="5319" y="3558"/>
                  <a:pt x="5319" y="3558"/>
                  <a:pt x="5319" y="3558"/>
                </a:cubicBezTo>
                <a:cubicBezTo>
                  <a:pt x="6325" y="3558"/>
                  <a:pt x="6325" y="3558"/>
                  <a:pt x="6325" y="3558"/>
                </a:cubicBezTo>
                <a:lnTo>
                  <a:pt x="6325" y="3851"/>
                </a:lnTo>
                <a:cubicBezTo>
                  <a:pt x="6325" y="4730"/>
                  <a:pt x="6865" y="5316"/>
                  <a:pt x="7368" y="5902"/>
                </a:cubicBezTo>
                <a:cubicBezTo>
                  <a:pt x="5319" y="5902"/>
                  <a:pt x="5319" y="5902"/>
                  <a:pt x="5319" y="5902"/>
                </a:cubicBezTo>
                <a:cubicBezTo>
                  <a:pt x="4313" y="5902"/>
                  <a:pt x="4313" y="5902"/>
                  <a:pt x="4313" y="5902"/>
                </a:cubicBezTo>
                <a:cubicBezTo>
                  <a:pt x="2552" y="11805"/>
                  <a:pt x="2552" y="11805"/>
                  <a:pt x="2552" y="11805"/>
                </a:cubicBezTo>
                <a:cubicBezTo>
                  <a:pt x="5068" y="11805"/>
                  <a:pt x="5068" y="11805"/>
                  <a:pt x="5068" y="11805"/>
                </a:cubicBezTo>
                <a:cubicBezTo>
                  <a:pt x="5822" y="11805"/>
                  <a:pt x="5822" y="11805"/>
                  <a:pt x="5822" y="11805"/>
                </a:cubicBezTo>
                <a:cubicBezTo>
                  <a:pt x="6325" y="11805"/>
                  <a:pt x="6865" y="12098"/>
                  <a:pt x="6865" y="13019"/>
                </a:cubicBezTo>
                <a:cubicBezTo>
                  <a:pt x="6865" y="14191"/>
                  <a:pt x="6865" y="14191"/>
                  <a:pt x="6865" y="14191"/>
                </a:cubicBezTo>
                <a:cubicBezTo>
                  <a:pt x="14987" y="14191"/>
                  <a:pt x="14987" y="14191"/>
                  <a:pt x="14987" y="14191"/>
                </a:cubicBezTo>
                <a:cubicBezTo>
                  <a:pt x="14987" y="13019"/>
                  <a:pt x="14987" y="13019"/>
                  <a:pt x="14987" y="13019"/>
                </a:cubicBezTo>
                <a:cubicBezTo>
                  <a:pt x="14987" y="12098"/>
                  <a:pt x="15239" y="11805"/>
                  <a:pt x="15993" y="11805"/>
                </a:cubicBezTo>
                <a:cubicBezTo>
                  <a:pt x="17000" y="11805"/>
                  <a:pt x="17000" y="11805"/>
                  <a:pt x="17000" y="11805"/>
                </a:cubicBezTo>
                <a:cubicBezTo>
                  <a:pt x="19300" y="11805"/>
                  <a:pt x="19300" y="11805"/>
                  <a:pt x="19300" y="11805"/>
                </a:cubicBezTo>
                <a:cubicBezTo>
                  <a:pt x="17251" y="5902"/>
                  <a:pt x="17251" y="5902"/>
                  <a:pt x="17251" y="5902"/>
                </a:cubicBezTo>
                <a:cubicBezTo>
                  <a:pt x="16245" y="5902"/>
                  <a:pt x="16245" y="5902"/>
                  <a:pt x="16245" y="5902"/>
                </a:cubicBezTo>
                <a:cubicBezTo>
                  <a:pt x="14232" y="5902"/>
                  <a:pt x="14232" y="5902"/>
                  <a:pt x="14232" y="5902"/>
                </a:cubicBezTo>
                <a:cubicBezTo>
                  <a:pt x="14987" y="5316"/>
                  <a:pt x="15239" y="4730"/>
                  <a:pt x="15239" y="3851"/>
                </a:cubicBezTo>
                <a:lnTo>
                  <a:pt x="15239" y="3558"/>
                </a:lnTo>
                <a:cubicBezTo>
                  <a:pt x="16245" y="3558"/>
                  <a:pt x="16245" y="3558"/>
                  <a:pt x="16245" y="3558"/>
                </a:cubicBezTo>
                <a:cubicBezTo>
                  <a:pt x="18042" y="3558"/>
                  <a:pt x="18042" y="3558"/>
                  <a:pt x="18042" y="3558"/>
                </a:cubicBezTo>
                <a:cubicBezTo>
                  <a:pt x="18294" y="3558"/>
                  <a:pt x="18797" y="3851"/>
                  <a:pt x="18797" y="4144"/>
                </a:cubicBezTo>
                <a:cubicBezTo>
                  <a:pt x="21600" y="12391"/>
                  <a:pt x="21600" y="12391"/>
                  <a:pt x="21600" y="12391"/>
                </a:cubicBezTo>
                <a:cubicBezTo>
                  <a:pt x="21600" y="12726"/>
                  <a:pt x="21600" y="12726"/>
                  <a:pt x="21600" y="13019"/>
                </a:cubicBezTo>
                <a:cubicBezTo>
                  <a:pt x="21600" y="20386"/>
                  <a:pt x="21600" y="20386"/>
                  <a:pt x="21600" y="20386"/>
                </a:cubicBezTo>
                <a:cubicBezTo>
                  <a:pt x="21600" y="21014"/>
                  <a:pt x="21348" y="21600"/>
                  <a:pt x="20558" y="21600"/>
                </a:cubicBezTo>
                <a:close/>
                <a:moveTo>
                  <a:pt x="13190" y="5023"/>
                </a:moveTo>
                <a:cubicBezTo>
                  <a:pt x="12938" y="5023"/>
                  <a:pt x="12687" y="5023"/>
                  <a:pt x="12435" y="4730"/>
                </a:cubicBezTo>
                <a:cubicBezTo>
                  <a:pt x="11932" y="3851"/>
                  <a:pt x="11932" y="3851"/>
                  <a:pt x="11932" y="3851"/>
                </a:cubicBezTo>
                <a:cubicBezTo>
                  <a:pt x="11932" y="8581"/>
                  <a:pt x="11932" y="8581"/>
                  <a:pt x="11932" y="8581"/>
                </a:cubicBezTo>
                <a:cubicBezTo>
                  <a:pt x="11932" y="11219"/>
                  <a:pt x="11932" y="11219"/>
                  <a:pt x="11932" y="11219"/>
                </a:cubicBezTo>
                <a:cubicBezTo>
                  <a:pt x="11932" y="12098"/>
                  <a:pt x="11429" y="12391"/>
                  <a:pt x="10926" y="12391"/>
                </a:cubicBezTo>
                <a:cubicBezTo>
                  <a:pt x="10171" y="12391"/>
                  <a:pt x="9919" y="12098"/>
                  <a:pt x="9919" y="11219"/>
                </a:cubicBezTo>
                <a:cubicBezTo>
                  <a:pt x="9919" y="9460"/>
                  <a:pt x="9919" y="9460"/>
                  <a:pt x="9919" y="9460"/>
                </a:cubicBezTo>
                <a:cubicBezTo>
                  <a:pt x="9919" y="3851"/>
                  <a:pt x="9919" y="3851"/>
                  <a:pt x="9919" y="3851"/>
                </a:cubicBezTo>
                <a:cubicBezTo>
                  <a:pt x="9129" y="4730"/>
                  <a:pt x="9129" y="4730"/>
                  <a:pt x="9129" y="4730"/>
                </a:cubicBezTo>
                <a:cubicBezTo>
                  <a:pt x="8877" y="5023"/>
                  <a:pt x="8626" y="5023"/>
                  <a:pt x="8374" y="5023"/>
                </a:cubicBezTo>
                <a:cubicBezTo>
                  <a:pt x="7871" y="5023"/>
                  <a:pt x="7368" y="4437"/>
                  <a:pt x="7368" y="3851"/>
                </a:cubicBezTo>
                <a:cubicBezTo>
                  <a:pt x="7368" y="3558"/>
                  <a:pt x="7619" y="3265"/>
                  <a:pt x="7871" y="2930"/>
                </a:cubicBezTo>
                <a:cubicBezTo>
                  <a:pt x="10171" y="293"/>
                  <a:pt x="10171" y="293"/>
                  <a:pt x="10171" y="293"/>
                </a:cubicBezTo>
                <a:cubicBezTo>
                  <a:pt x="10423" y="0"/>
                  <a:pt x="10674" y="0"/>
                  <a:pt x="10926" y="0"/>
                </a:cubicBezTo>
                <a:cubicBezTo>
                  <a:pt x="11177" y="0"/>
                  <a:pt x="11429" y="0"/>
                  <a:pt x="11429" y="293"/>
                </a:cubicBezTo>
                <a:cubicBezTo>
                  <a:pt x="13981" y="2930"/>
                  <a:pt x="13981" y="2930"/>
                  <a:pt x="13981" y="2930"/>
                </a:cubicBezTo>
                <a:cubicBezTo>
                  <a:pt x="14232" y="3265"/>
                  <a:pt x="14232" y="3558"/>
                  <a:pt x="14232" y="3851"/>
                </a:cubicBezTo>
                <a:cubicBezTo>
                  <a:pt x="14232" y="4437"/>
                  <a:pt x="13729" y="5023"/>
                  <a:pt x="13190" y="5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7C2F14F2-66A3-1CBB-70BE-59DF9E19ECDE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1751962" y="783418"/>
            <a:ext cx="611264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Obrada inputa: IPO model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7"/>
          <p:cNvGrpSpPr/>
          <p:nvPr/>
        </p:nvGrpSpPr>
        <p:grpSpPr>
          <a:xfrm>
            <a:off x="1270614" y="2595157"/>
            <a:ext cx="936625" cy="3314325"/>
            <a:chOff x="3546" y="1016"/>
            <a:chExt cx="590" cy="2288"/>
          </a:xfrm>
        </p:grpSpPr>
        <p:sp>
          <p:nvSpPr>
            <p:cNvPr id="160" name="Google Shape;160;p7"/>
            <p:cNvSpPr/>
            <p:nvPr/>
          </p:nvSpPr>
          <p:spPr>
            <a:xfrm>
              <a:off x="3546" y="2719"/>
              <a:ext cx="590" cy="58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720" y="1016"/>
              <a:ext cx="244" cy="332"/>
            </a:xfrm>
            <a:custGeom>
              <a:avLst/>
              <a:gdLst/>
              <a:ahLst/>
              <a:cxnLst/>
              <a:rect l="l" t="t" r="r" b="b"/>
              <a:pathLst>
                <a:path w="102" h="140" extrusionOk="0">
                  <a:moveTo>
                    <a:pt x="102" y="120"/>
                  </a:moveTo>
                  <a:cubicBezTo>
                    <a:pt x="102" y="131"/>
                    <a:pt x="93" y="140"/>
                    <a:pt x="82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9" y="140"/>
                    <a:pt x="0" y="131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3" y="0"/>
                    <a:pt x="102" y="9"/>
                    <a:pt x="102" y="20"/>
                  </a:cubicBezTo>
                  <a:lnTo>
                    <a:pt x="10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663" y="1156"/>
              <a:ext cx="359" cy="52"/>
            </a:xfrm>
            <a:custGeom>
              <a:avLst/>
              <a:gdLst/>
              <a:ahLst/>
              <a:cxnLst/>
              <a:rect l="l" t="t" r="r" b="b"/>
              <a:pathLst>
                <a:path w="150" h="22" extrusionOk="0">
                  <a:moveTo>
                    <a:pt x="150" y="11"/>
                  </a:moveTo>
                  <a:cubicBezTo>
                    <a:pt x="150" y="17"/>
                    <a:pt x="145" y="22"/>
                    <a:pt x="13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5" y="0"/>
                    <a:pt x="150" y="5"/>
                    <a:pt x="150" y="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599" y="1625"/>
              <a:ext cx="485" cy="1627"/>
            </a:xfrm>
            <a:custGeom>
              <a:avLst/>
              <a:gdLst/>
              <a:ahLst/>
              <a:cxnLst/>
              <a:rect l="l" t="t" r="r" b="b"/>
              <a:pathLst>
                <a:path w="203" h="687" extrusionOk="0">
                  <a:moveTo>
                    <a:pt x="141" y="492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492"/>
                    <a:pt x="63" y="492"/>
                    <a:pt x="63" y="492"/>
                  </a:cubicBezTo>
                  <a:cubicBezTo>
                    <a:pt x="26" y="507"/>
                    <a:pt x="0" y="544"/>
                    <a:pt x="0" y="586"/>
                  </a:cubicBezTo>
                  <a:cubicBezTo>
                    <a:pt x="0" y="642"/>
                    <a:pt x="46" y="687"/>
                    <a:pt x="102" y="687"/>
                  </a:cubicBezTo>
                  <a:cubicBezTo>
                    <a:pt x="158" y="687"/>
                    <a:pt x="203" y="642"/>
                    <a:pt x="203" y="586"/>
                  </a:cubicBezTo>
                  <a:cubicBezTo>
                    <a:pt x="203" y="544"/>
                    <a:pt x="178" y="507"/>
                    <a:pt x="141" y="492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749" y="1956"/>
              <a:ext cx="187" cy="834"/>
            </a:xfrm>
            <a:custGeom>
              <a:avLst/>
              <a:gdLst/>
              <a:ahLst/>
              <a:cxnLst/>
              <a:rect l="l" t="t" r="r" b="b"/>
              <a:pathLst>
                <a:path w="187" h="834" extrusionOk="0">
                  <a:moveTo>
                    <a:pt x="187" y="0"/>
                  </a:moveTo>
                  <a:lnTo>
                    <a:pt x="0" y="0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0" y="616"/>
                  </a:lnTo>
                  <a:lnTo>
                    <a:pt x="187" y="616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99" y="2572"/>
              <a:ext cx="485" cy="680"/>
            </a:xfrm>
            <a:custGeom>
              <a:avLst/>
              <a:gdLst/>
              <a:ahLst/>
              <a:cxnLst/>
              <a:rect l="l" t="t" r="r" b="b"/>
              <a:pathLst>
                <a:path w="203" h="287" extrusionOk="0"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4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9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5" y="287"/>
                    <a:pt x="105" y="287"/>
                  </a:cubicBezTo>
                  <a:cubicBezTo>
                    <a:pt x="105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8" y="287"/>
                    <a:pt x="98" y="287"/>
                  </a:cubicBezTo>
                  <a:cubicBezTo>
                    <a:pt x="98" y="287"/>
                    <a:pt x="97" y="287"/>
                    <a:pt x="97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107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6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6" y="287"/>
                  </a:cubicBezTo>
                  <a:moveTo>
                    <a:pt x="96" y="287"/>
                  </a:moveTo>
                  <a:cubicBezTo>
                    <a:pt x="96" y="287"/>
                    <a:pt x="96" y="287"/>
                    <a:pt x="96" y="287"/>
                  </a:cubicBezTo>
                  <a:cubicBezTo>
                    <a:pt x="96" y="287"/>
                    <a:pt x="96" y="287"/>
                    <a:pt x="96" y="287"/>
                  </a:cubicBezTo>
                  <a:moveTo>
                    <a:pt x="141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26" y="107"/>
                    <a:pt x="0" y="144"/>
                    <a:pt x="0" y="186"/>
                  </a:cubicBezTo>
                  <a:cubicBezTo>
                    <a:pt x="0" y="240"/>
                    <a:pt x="43" y="284"/>
                    <a:pt x="96" y="287"/>
                  </a:cubicBezTo>
                  <a:cubicBezTo>
                    <a:pt x="44" y="284"/>
                    <a:pt x="3" y="242"/>
                    <a:pt x="0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1" y="242"/>
                    <a:pt x="159" y="285"/>
                    <a:pt x="107" y="287"/>
                  </a:cubicBezTo>
                  <a:cubicBezTo>
                    <a:pt x="160" y="285"/>
                    <a:pt x="203" y="240"/>
                    <a:pt x="203" y="186"/>
                  </a:cubicBezTo>
                  <a:cubicBezTo>
                    <a:pt x="203" y="144"/>
                    <a:pt x="178" y="107"/>
                    <a:pt x="141" y="92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828" y="3252"/>
              <a:ext cx="26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7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599" y="3022"/>
              <a:ext cx="485" cy="230"/>
            </a:xfrm>
            <a:custGeom>
              <a:avLst/>
              <a:gdLst/>
              <a:ahLst/>
              <a:cxnLst/>
              <a:rect l="l" t="t" r="r" b="b"/>
              <a:pathLst>
                <a:path w="203" h="97" extrusionOk="0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2"/>
                    <a:pt x="44" y="94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59" y="95"/>
                    <a:pt x="201" y="52"/>
                    <a:pt x="20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7"/>
          <p:cNvSpPr txBox="1"/>
          <p:nvPr/>
        </p:nvSpPr>
        <p:spPr>
          <a:xfrm>
            <a:off x="2275502" y="3042941"/>
            <a:ext cx="1310281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Ulazni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Oprema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Informacija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Objekti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Znanje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Osoblje</a:t>
            </a:r>
            <a:endParaRPr/>
          </a:p>
        </p:txBody>
      </p:sp>
      <p:cxnSp>
        <p:nvCxnSpPr>
          <p:cNvPr id="171" name="Google Shape;171;p7"/>
          <p:cNvCxnSpPr/>
          <p:nvPr/>
        </p:nvCxnSpPr>
        <p:spPr>
          <a:xfrm>
            <a:off x="2275502" y="3408156"/>
            <a:ext cx="131028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2" name="Google Shape;172;p7"/>
          <p:cNvGrpSpPr/>
          <p:nvPr/>
        </p:nvGrpSpPr>
        <p:grpSpPr>
          <a:xfrm>
            <a:off x="3884233" y="2595158"/>
            <a:ext cx="936625" cy="3314323"/>
            <a:chOff x="3546" y="1016"/>
            <a:chExt cx="590" cy="2288"/>
          </a:xfrm>
        </p:grpSpPr>
        <p:sp>
          <p:nvSpPr>
            <p:cNvPr id="173" name="Google Shape;173;p7"/>
            <p:cNvSpPr/>
            <p:nvPr/>
          </p:nvSpPr>
          <p:spPr>
            <a:xfrm>
              <a:off x="3546" y="2719"/>
              <a:ext cx="590" cy="58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3720" y="1016"/>
              <a:ext cx="244" cy="332"/>
            </a:xfrm>
            <a:custGeom>
              <a:avLst/>
              <a:gdLst/>
              <a:ahLst/>
              <a:cxnLst/>
              <a:rect l="l" t="t" r="r" b="b"/>
              <a:pathLst>
                <a:path w="102" h="140" extrusionOk="0">
                  <a:moveTo>
                    <a:pt x="102" y="120"/>
                  </a:moveTo>
                  <a:cubicBezTo>
                    <a:pt x="102" y="131"/>
                    <a:pt x="93" y="140"/>
                    <a:pt x="82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9" y="140"/>
                    <a:pt x="0" y="131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3" y="0"/>
                    <a:pt x="102" y="9"/>
                    <a:pt x="102" y="20"/>
                  </a:cubicBezTo>
                  <a:lnTo>
                    <a:pt x="102" y="1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663" y="1156"/>
              <a:ext cx="359" cy="52"/>
            </a:xfrm>
            <a:custGeom>
              <a:avLst/>
              <a:gdLst/>
              <a:ahLst/>
              <a:cxnLst/>
              <a:rect l="l" t="t" r="r" b="b"/>
              <a:pathLst>
                <a:path w="150" h="22" extrusionOk="0">
                  <a:moveTo>
                    <a:pt x="150" y="11"/>
                  </a:moveTo>
                  <a:cubicBezTo>
                    <a:pt x="150" y="17"/>
                    <a:pt x="145" y="22"/>
                    <a:pt x="13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5" y="0"/>
                    <a:pt x="150" y="5"/>
                    <a:pt x="150" y="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599" y="1625"/>
              <a:ext cx="485" cy="1627"/>
            </a:xfrm>
            <a:custGeom>
              <a:avLst/>
              <a:gdLst/>
              <a:ahLst/>
              <a:cxnLst/>
              <a:rect l="l" t="t" r="r" b="b"/>
              <a:pathLst>
                <a:path w="203" h="687" extrusionOk="0">
                  <a:moveTo>
                    <a:pt x="141" y="492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492"/>
                    <a:pt x="63" y="492"/>
                    <a:pt x="63" y="492"/>
                  </a:cubicBezTo>
                  <a:cubicBezTo>
                    <a:pt x="26" y="507"/>
                    <a:pt x="0" y="544"/>
                    <a:pt x="0" y="586"/>
                  </a:cubicBezTo>
                  <a:cubicBezTo>
                    <a:pt x="0" y="642"/>
                    <a:pt x="46" y="687"/>
                    <a:pt x="102" y="687"/>
                  </a:cubicBezTo>
                  <a:cubicBezTo>
                    <a:pt x="158" y="687"/>
                    <a:pt x="203" y="642"/>
                    <a:pt x="203" y="586"/>
                  </a:cubicBezTo>
                  <a:cubicBezTo>
                    <a:pt x="203" y="544"/>
                    <a:pt x="178" y="507"/>
                    <a:pt x="141" y="492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749" y="1956"/>
              <a:ext cx="187" cy="834"/>
            </a:xfrm>
            <a:custGeom>
              <a:avLst/>
              <a:gdLst/>
              <a:ahLst/>
              <a:cxnLst/>
              <a:rect l="l" t="t" r="r" b="b"/>
              <a:pathLst>
                <a:path w="187" h="834" extrusionOk="0">
                  <a:moveTo>
                    <a:pt x="187" y="0"/>
                  </a:moveTo>
                  <a:lnTo>
                    <a:pt x="0" y="0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0" y="616"/>
                  </a:lnTo>
                  <a:lnTo>
                    <a:pt x="187" y="616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599" y="2572"/>
              <a:ext cx="485" cy="680"/>
            </a:xfrm>
            <a:custGeom>
              <a:avLst/>
              <a:gdLst/>
              <a:ahLst/>
              <a:cxnLst/>
              <a:rect l="l" t="t" r="r" b="b"/>
              <a:pathLst>
                <a:path w="203" h="287" extrusionOk="0"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4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9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5" y="287"/>
                    <a:pt x="105" y="287"/>
                  </a:cubicBezTo>
                  <a:cubicBezTo>
                    <a:pt x="105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8" y="287"/>
                    <a:pt x="98" y="287"/>
                  </a:cubicBezTo>
                  <a:cubicBezTo>
                    <a:pt x="98" y="287"/>
                    <a:pt x="97" y="287"/>
                    <a:pt x="97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107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6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6" y="287"/>
                  </a:cubicBezTo>
                  <a:moveTo>
                    <a:pt x="96" y="287"/>
                  </a:moveTo>
                  <a:cubicBezTo>
                    <a:pt x="96" y="287"/>
                    <a:pt x="96" y="287"/>
                    <a:pt x="96" y="287"/>
                  </a:cubicBezTo>
                  <a:cubicBezTo>
                    <a:pt x="96" y="287"/>
                    <a:pt x="96" y="287"/>
                    <a:pt x="96" y="287"/>
                  </a:cubicBezTo>
                  <a:moveTo>
                    <a:pt x="141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26" y="107"/>
                    <a:pt x="0" y="144"/>
                    <a:pt x="0" y="186"/>
                  </a:cubicBezTo>
                  <a:cubicBezTo>
                    <a:pt x="0" y="240"/>
                    <a:pt x="43" y="284"/>
                    <a:pt x="96" y="287"/>
                  </a:cubicBezTo>
                  <a:cubicBezTo>
                    <a:pt x="44" y="284"/>
                    <a:pt x="3" y="242"/>
                    <a:pt x="0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1" y="242"/>
                    <a:pt x="159" y="285"/>
                    <a:pt x="107" y="287"/>
                  </a:cubicBezTo>
                  <a:cubicBezTo>
                    <a:pt x="160" y="285"/>
                    <a:pt x="203" y="240"/>
                    <a:pt x="203" y="186"/>
                  </a:cubicBezTo>
                  <a:cubicBezTo>
                    <a:pt x="203" y="144"/>
                    <a:pt x="178" y="107"/>
                    <a:pt x="141" y="92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828" y="3252"/>
              <a:ext cx="26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7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599" y="3022"/>
              <a:ext cx="485" cy="230"/>
            </a:xfrm>
            <a:custGeom>
              <a:avLst/>
              <a:gdLst/>
              <a:ahLst/>
              <a:cxnLst/>
              <a:rect l="l" t="t" r="r" b="b"/>
              <a:pathLst>
                <a:path w="203" h="97" extrusionOk="0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2"/>
                    <a:pt x="44" y="94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59" y="95"/>
                    <a:pt x="201" y="52"/>
                    <a:pt x="203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4889121" y="3042942"/>
            <a:ext cx="131028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Postupak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Planiranje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Tijek procesa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Radovi u tijeku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Provjera kvalitete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Ljudski menadzment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Komunikacija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 s javnošću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/>
          </a:p>
        </p:txBody>
      </p:sp>
      <p:cxnSp>
        <p:nvCxnSpPr>
          <p:cNvPr id="184" name="Google Shape;184;p7"/>
          <p:cNvCxnSpPr/>
          <p:nvPr/>
        </p:nvCxnSpPr>
        <p:spPr>
          <a:xfrm>
            <a:off x="4889121" y="3408157"/>
            <a:ext cx="131028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5" name="Google Shape;185;p7"/>
          <p:cNvGrpSpPr/>
          <p:nvPr/>
        </p:nvGrpSpPr>
        <p:grpSpPr>
          <a:xfrm>
            <a:off x="6412127" y="2595157"/>
            <a:ext cx="936625" cy="3314324"/>
            <a:chOff x="3546" y="1016"/>
            <a:chExt cx="590" cy="2288"/>
          </a:xfrm>
        </p:grpSpPr>
        <p:sp>
          <p:nvSpPr>
            <p:cNvPr id="186" name="Google Shape;186;p7"/>
            <p:cNvSpPr/>
            <p:nvPr/>
          </p:nvSpPr>
          <p:spPr>
            <a:xfrm>
              <a:off x="3546" y="2719"/>
              <a:ext cx="590" cy="58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720" y="1016"/>
              <a:ext cx="244" cy="332"/>
            </a:xfrm>
            <a:custGeom>
              <a:avLst/>
              <a:gdLst/>
              <a:ahLst/>
              <a:cxnLst/>
              <a:rect l="l" t="t" r="r" b="b"/>
              <a:pathLst>
                <a:path w="102" h="140" extrusionOk="0">
                  <a:moveTo>
                    <a:pt x="102" y="120"/>
                  </a:moveTo>
                  <a:cubicBezTo>
                    <a:pt x="102" y="131"/>
                    <a:pt x="93" y="140"/>
                    <a:pt x="82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9" y="140"/>
                    <a:pt x="0" y="131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3" y="0"/>
                    <a:pt x="102" y="9"/>
                    <a:pt x="102" y="20"/>
                  </a:cubicBezTo>
                  <a:lnTo>
                    <a:pt x="102" y="1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3663" y="1156"/>
              <a:ext cx="359" cy="52"/>
            </a:xfrm>
            <a:custGeom>
              <a:avLst/>
              <a:gdLst/>
              <a:ahLst/>
              <a:cxnLst/>
              <a:rect l="l" t="t" r="r" b="b"/>
              <a:pathLst>
                <a:path w="150" h="22" extrusionOk="0">
                  <a:moveTo>
                    <a:pt x="150" y="11"/>
                  </a:moveTo>
                  <a:cubicBezTo>
                    <a:pt x="150" y="17"/>
                    <a:pt x="145" y="22"/>
                    <a:pt x="13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5" y="0"/>
                    <a:pt x="150" y="5"/>
                    <a:pt x="150" y="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3599" y="1625"/>
              <a:ext cx="485" cy="1627"/>
            </a:xfrm>
            <a:custGeom>
              <a:avLst/>
              <a:gdLst/>
              <a:ahLst/>
              <a:cxnLst/>
              <a:rect l="l" t="t" r="r" b="b"/>
              <a:pathLst>
                <a:path w="203" h="687" extrusionOk="0">
                  <a:moveTo>
                    <a:pt x="141" y="492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492"/>
                    <a:pt x="63" y="492"/>
                    <a:pt x="63" y="492"/>
                  </a:cubicBezTo>
                  <a:cubicBezTo>
                    <a:pt x="26" y="507"/>
                    <a:pt x="0" y="544"/>
                    <a:pt x="0" y="586"/>
                  </a:cubicBezTo>
                  <a:cubicBezTo>
                    <a:pt x="0" y="642"/>
                    <a:pt x="46" y="687"/>
                    <a:pt x="102" y="687"/>
                  </a:cubicBezTo>
                  <a:cubicBezTo>
                    <a:pt x="158" y="687"/>
                    <a:pt x="203" y="642"/>
                    <a:pt x="203" y="586"/>
                  </a:cubicBezTo>
                  <a:cubicBezTo>
                    <a:pt x="203" y="544"/>
                    <a:pt x="178" y="507"/>
                    <a:pt x="141" y="492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749" y="1964"/>
              <a:ext cx="187" cy="834"/>
            </a:xfrm>
            <a:custGeom>
              <a:avLst/>
              <a:gdLst/>
              <a:ahLst/>
              <a:cxnLst/>
              <a:rect l="l" t="t" r="r" b="b"/>
              <a:pathLst>
                <a:path w="187" h="834" extrusionOk="0">
                  <a:moveTo>
                    <a:pt x="187" y="0"/>
                  </a:moveTo>
                  <a:lnTo>
                    <a:pt x="0" y="0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0" y="616"/>
                  </a:lnTo>
                  <a:lnTo>
                    <a:pt x="187" y="61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749" y="1956"/>
              <a:ext cx="187" cy="834"/>
            </a:xfrm>
            <a:custGeom>
              <a:avLst/>
              <a:gdLst/>
              <a:ahLst/>
              <a:cxnLst/>
              <a:rect l="l" t="t" r="r" b="b"/>
              <a:pathLst>
                <a:path w="187" h="834" extrusionOk="0">
                  <a:moveTo>
                    <a:pt x="187" y="0"/>
                  </a:moveTo>
                  <a:lnTo>
                    <a:pt x="0" y="0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0" y="616"/>
                  </a:lnTo>
                  <a:lnTo>
                    <a:pt x="187" y="616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99" y="2572"/>
              <a:ext cx="485" cy="680"/>
            </a:xfrm>
            <a:custGeom>
              <a:avLst/>
              <a:gdLst/>
              <a:ahLst/>
              <a:cxnLst/>
              <a:rect l="l" t="t" r="r" b="b"/>
              <a:pathLst>
                <a:path w="203" h="287" extrusionOk="0"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4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9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5" y="287"/>
                    <a:pt x="105" y="287"/>
                  </a:cubicBezTo>
                  <a:cubicBezTo>
                    <a:pt x="105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8" y="287"/>
                    <a:pt x="98" y="287"/>
                  </a:cubicBezTo>
                  <a:cubicBezTo>
                    <a:pt x="98" y="287"/>
                    <a:pt x="97" y="287"/>
                    <a:pt x="97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107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6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6" y="287"/>
                  </a:cubicBezTo>
                  <a:moveTo>
                    <a:pt x="96" y="287"/>
                  </a:moveTo>
                  <a:cubicBezTo>
                    <a:pt x="96" y="287"/>
                    <a:pt x="96" y="287"/>
                    <a:pt x="96" y="287"/>
                  </a:cubicBezTo>
                  <a:cubicBezTo>
                    <a:pt x="96" y="287"/>
                    <a:pt x="96" y="287"/>
                    <a:pt x="96" y="287"/>
                  </a:cubicBezTo>
                  <a:moveTo>
                    <a:pt x="141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26" y="107"/>
                    <a:pt x="0" y="144"/>
                    <a:pt x="0" y="186"/>
                  </a:cubicBezTo>
                  <a:cubicBezTo>
                    <a:pt x="0" y="240"/>
                    <a:pt x="43" y="284"/>
                    <a:pt x="96" y="287"/>
                  </a:cubicBezTo>
                  <a:cubicBezTo>
                    <a:pt x="44" y="284"/>
                    <a:pt x="3" y="242"/>
                    <a:pt x="0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1" y="242"/>
                    <a:pt x="159" y="285"/>
                    <a:pt x="107" y="287"/>
                  </a:cubicBezTo>
                  <a:cubicBezTo>
                    <a:pt x="160" y="285"/>
                    <a:pt x="203" y="240"/>
                    <a:pt x="203" y="186"/>
                  </a:cubicBezTo>
                  <a:cubicBezTo>
                    <a:pt x="203" y="144"/>
                    <a:pt x="178" y="107"/>
                    <a:pt x="141" y="92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828" y="3252"/>
              <a:ext cx="26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7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599" y="3022"/>
              <a:ext cx="485" cy="230"/>
            </a:xfrm>
            <a:custGeom>
              <a:avLst/>
              <a:gdLst/>
              <a:ahLst/>
              <a:cxnLst/>
              <a:rect l="l" t="t" r="r" b="b"/>
              <a:pathLst>
                <a:path w="203" h="97" extrusionOk="0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2"/>
                    <a:pt x="44" y="94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59" y="95"/>
                    <a:pt x="201" y="52"/>
                    <a:pt x="20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7"/>
          <p:cNvSpPr txBox="1"/>
          <p:nvPr/>
        </p:nvSpPr>
        <p:spPr>
          <a:xfrm>
            <a:off x="7417015" y="3042942"/>
            <a:ext cx="1310281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Izlazi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Konačni proizvod i usluga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Isporučivost</a:t>
            </a:r>
            <a:endParaRPr dirty="0"/>
          </a:p>
          <a:p>
            <a:pPr marL="171450" marR="0" lvl="0" indent="-107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7"/>
          <p:cNvCxnSpPr/>
          <p:nvPr/>
        </p:nvCxnSpPr>
        <p:spPr>
          <a:xfrm>
            <a:off x="7417015" y="3408157"/>
            <a:ext cx="131028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9" name="Google Shape;199;p7"/>
          <p:cNvGrpSpPr/>
          <p:nvPr/>
        </p:nvGrpSpPr>
        <p:grpSpPr>
          <a:xfrm>
            <a:off x="9105867" y="2595157"/>
            <a:ext cx="936625" cy="3314324"/>
            <a:chOff x="3546" y="1016"/>
            <a:chExt cx="590" cy="2288"/>
          </a:xfrm>
        </p:grpSpPr>
        <p:sp>
          <p:nvSpPr>
            <p:cNvPr id="200" name="Google Shape;200;p7"/>
            <p:cNvSpPr/>
            <p:nvPr/>
          </p:nvSpPr>
          <p:spPr>
            <a:xfrm>
              <a:off x="3546" y="2719"/>
              <a:ext cx="590" cy="58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3694" y="1208"/>
              <a:ext cx="297" cy="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3720" y="1016"/>
              <a:ext cx="244" cy="332"/>
            </a:xfrm>
            <a:custGeom>
              <a:avLst/>
              <a:gdLst/>
              <a:ahLst/>
              <a:cxnLst/>
              <a:rect l="l" t="t" r="r" b="b"/>
              <a:pathLst>
                <a:path w="102" h="140" extrusionOk="0">
                  <a:moveTo>
                    <a:pt x="102" y="120"/>
                  </a:moveTo>
                  <a:cubicBezTo>
                    <a:pt x="102" y="131"/>
                    <a:pt x="93" y="140"/>
                    <a:pt x="82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9" y="140"/>
                    <a:pt x="0" y="131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3" y="0"/>
                    <a:pt x="102" y="9"/>
                    <a:pt x="102" y="20"/>
                  </a:cubicBezTo>
                  <a:lnTo>
                    <a:pt x="102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663" y="1156"/>
              <a:ext cx="359" cy="52"/>
            </a:xfrm>
            <a:custGeom>
              <a:avLst/>
              <a:gdLst/>
              <a:ahLst/>
              <a:cxnLst/>
              <a:rect l="l" t="t" r="r" b="b"/>
              <a:pathLst>
                <a:path w="150" h="22" extrusionOk="0">
                  <a:moveTo>
                    <a:pt x="150" y="11"/>
                  </a:moveTo>
                  <a:cubicBezTo>
                    <a:pt x="150" y="17"/>
                    <a:pt x="145" y="22"/>
                    <a:pt x="13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5" y="0"/>
                    <a:pt x="150" y="5"/>
                    <a:pt x="150" y="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599" y="1625"/>
              <a:ext cx="485" cy="1627"/>
            </a:xfrm>
            <a:custGeom>
              <a:avLst/>
              <a:gdLst/>
              <a:ahLst/>
              <a:cxnLst/>
              <a:rect l="l" t="t" r="r" b="b"/>
              <a:pathLst>
                <a:path w="203" h="687" extrusionOk="0">
                  <a:moveTo>
                    <a:pt x="141" y="492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492"/>
                    <a:pt x="63" y="492"/>
                    <a:pt x="63" y="492"/>
                  </a:cubicBezTo>
                  <a:cubicBezTo>
                    <a:pt x="26" y="507"/>
                    <a:pt x="0" y="544"/>
                    <a:pt x="0" y="586"/>
                  </a:cubicBezTo>
                  <a:cubicBezTo>
                    <a:pt x="0" y="642"/>
                    <a:pt x="46" y="687"/>
                    <a:pt x="102" y="687"/>
                  </a:cubicBezTo>
                  <a:cubicBezTo>
                    <a:pt x="158" y="687"/>
                    <a:pt x="203" y="642"/>
                    <a:pt x="203" y="586"/>
                  </a:cubicBezTo>
                  <a:cubicBezTo>
                    <a:pt x="203" y="544"/>
                    <a:pt x="178" y="507"/>
                    <a:pt x="141" y="4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749" y="1956"/>
              <a:ext cx="187" cy="834"/>
            </a:xfrm>
            <a:custGeom>
              <a:avLst/>
              <a:gdLst/>
              <a:ahLst/>
              <a:cxnLst/>
              <a:rect l="l" t="t" r="r" b="b"/>
              <a:pathLst>
                <a:path w="187" h="834" extrusionOk="0">
                  <a:moveTo>
                    <a:pt x="187" y="0"/>
                  </a:moveTo>
                  <a:lnTo>
                    <a:pt x="0" y="0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0" y="616"/>
                  </a:lnTo>
                  <a:lnTo>
                    <a:pt x="187" y="616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599" y="2572"/>
              <a:ext cx="485" cy="680"/>
            </a:xfrm>
            <a:custGeom>
              <a:avLst/>
              <a:gdLst/>
              <a:ahLst/>
              <a:cxnLst/>
              <a:rect l="l" t="t" r="r" b="b"/>
              <a:pathLst>
                <a:path w="203" h="287" extrusionOk="0"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2" y="287"/>
                  </a:moveTo>
                  <a:cubicBezTo>
                    <a:pt x="102" y="287"/>
                    <a:pt x="102" y="287"/>
                    <a:pt x="102" y="287"/>
                  </a:cubicBezTo>
                  <a:cubicBezTo>
                    <a:pt x="102" y="287"/>
                    <a:pt x="102" y="287"/>
                    <a:pt x="102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1" y="287"/>
                  </a:moveTo>
                  <a:cubicBezTo>
                    <a:pt x="101" y="287"/>
                    <a:pt x="101" y="287"/>
                    <a:pt x="101" y="287"/>
                  </a:cubicBezTo>
                  <a:cubicBezTo>
                    <a:pt x="101" y="287"/>
                    <a:pt x="101" y="287"/>
                    <a:pt x="101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3" y="287"/>
                  </a:moveTo>
                  <a:cubicBezTo>
                    <a:pt x="103" y="287"/>
                    <a:pt x="103" y="287"/>
                    <a:pt x="103" y="287"/>
                  </a:cubicBezTo>
                  <a:cubicBezTo>
                    <a:pt x="103" y="287"/>
                    <a:pt x="103" y="287"/>
                    <a:pt x="103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100" y="287"/>
                  </a:moveTo>
                  <a:cubicBezTo>
                    <a:pt x="100" y="287"/>
                    <a:pt x="100" y="287"/>
                    <a:pt x="100" y="287"/>
                  </a:cubicBezTo>
                  <a:cubicBezTo>
                    <a:pt x="100" y="287"/>
                    <a:pt x="100" y="287"/>
                    <a:pt x="100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4" y="287"/>
                  </a:moveTo>
                  <a:cubicBezTo>
                    <a:pt x="104" y="287"/>
                    <a:pt x="104" y="287"/>
                    <a:pt x="104" y="287"/>
                  </a:cubicBezTo>
                  <a:cubicBezTo>
                    <a:pt x="104" y="287"/>
                    <a:pt x="104" y="287"/>
                    <a:pt x="104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4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9" y="287"/>
                  </a:move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9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5" y="287"/>
                  </a:moveTo>
                  <a:cubicBezTo>
                    <a:pt x="105" y="287"/>
                    <a:pt x="105" y="287"/>
                    <a:pt x="105" y="287"/>
                  </a:cubicBezTo>
                  <a:cubicBezTo>
                    <a:pt x="105" y="287"/>
                    <a:pt x="105" y="287"/>
                    <a:pt x="105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5" y="287"/>
                    <a:pt x="105" y="287"/>
                  </a:cubicBezTo>
                  <a:cubicBezTo>
                    <a:pt x="105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8" y="287"/>
                  </a:moveTo>
                  <a:cubicBezTo>
                    <a:pt x="98" y="287"/>
                    <a:pt x="98" y="287"/>
                    <a:pt x="98" y="287"/>
                  </a:cubicBezTo>
                  <a:cubicBezTo>
                    <a:pt x="98" y="287"/>
                    <a:pt x="98" y="287"/>
                    <a:pt x="98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8" y="287"/>
                    <a:pt x="98" y="287"/>
                  </a:cubicBezTo>
                  <a:cubicBezTo>
                    <a:pt x="98" y="287"/>
                    <a:pt x="97" y="287"/>
                    <a:pt x="97" y="287"/>
                  </a:cubicBezTo>
                  <a:moveTo>
                    <a:pt x="106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6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107" y="287"/>
                  </a:moveTo>
                  <a:cubicBezTo>
                    <a:pt x="106" y="287"/>
                    <a:pt x="106" y="287"/>
                    <a:pt x="106" y="287"/>
                  </a:cubicBezTo>
                  <a:cubicBezTo>
                    <a:pt x="106" y="287"/>
                    <a:pt x="106" y="287"/>
                    <a:pt x="10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7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moveTo>
                    <a:pt x="96" y="287"/>
                  </a:moveTo>
                  <a:cubicBezTo>
                    <a:pt x="97" y="287"/>
                    <a:pt x="97" y="287"/>
                    <a:pt x="97" y="287"/>
                  </a:cubicBezTo>
                  <a:cubicBezTo>
                    <a:pt x="97" y="287"/>
                    <a:pt x="97" y="287"/>
                    <a:pt x="96" y="287"/>
                  </a:cubicBezTo>
                  <a:moveTo>
                    <a:pt x="96" y="287"/>
                  </a:moveTo>
                  <a:cubicBezTo>
                    <a:pt x="96" y="287"/>
                    <a:pt x="96" y="287"/>
                    <a:pt x="96" y="287"/>
                  </a:cubicBezTo>
                  <a:cubicBezTo>
                    <a:pt x="96" y="287"/>
                    <a:pt x="96" y="287"/>
                    <a:pt x="96" y="287"/>
                  </a:cubicBezTo>
                  <a:moveTo>
                    <a:pt x="141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26" y="107"/>
                    <a:pt x="0" y="144"/>
                    <a:pt x="0" y="186"/>
                  </a:cubicBezTo>
                  <a:cubicBezTo>
                    <a:pt x="0" y="240"/>
                    <a:pt x="43" y="284"/>
                    <a:pt x="96" y="287"/>
                  </a:cubicBezTo>
                  <a:cubicBezTo>
                    <a:pt x="44" y="284"/>
                    <a:pt x="3" y="242"/>
                    <a:pt x="0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1" y="242"/>
                    <a:pt x="159" y="285"/>
                    <a:pt x="107" y="287"/>
                  </a:cubicBezTo>
                  <a:cubicBezTo>
                    <a:pt x="160" y="285"/>
                    <a:pt x="203" y="240"/>
                    <a:pt x="203" y="186"/>
                  </a:cubicBezTo>
                  <a:cubicBezTo>
                    <a:pt x="203" y="144"/>
                    <a:pt x="178" y="107"/>
                    <a:pt x="141" y="92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3828" y="3252"/>
              <a:ext cx="26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75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599" y="3022"/>
              <a:ext cx="485" cy="230"/>
            </a:xfrm>
            <a:custGeom>
              <a:avLst/>
              <a:gdLst/>
              <a:ahLst/>
              <a:cxnLst/>
              <a:rect l="l" t="t" r="r" b="b"/>
              <a:pathLst>
                <a:path w="203" h="97" extrusionOk="0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52"/>
                    <a:pt x="44" y="94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8" y="97"/>
                    <a:pt x="98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0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6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59" y="95"/>
                    <a:pt x="201" y="52"/>
                    <a:pt x="20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7"/>
          <p:cNvSpPr txBox="1"/>
          <p:nvPr/>
        </p:nvSpPr>
        <p:spPr>
          <a:xfrm>
            <a:off x="10110755" y="3042941"/>
            <a:ext cx="1310281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Ishod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↑ Učinkovitost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↑ Vještine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↑ Znanje i iskustvo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h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↑ Zadovoljstvo klijenata</a:t>
            </a:r>
            <a:endParaRPr dirty="0"/>
          </a:p>
        </p:txBody>
      </p:sp>
      <p:cxnSp>
        <p:nvCxnSpPr>
          <p:cNvPr id="211" name="Google Shape;211;p7"/>
          <p:cNvCxnSpPr/>
          <p:nvPr/>
        </p:nvCxnSpPr>
        <p:spPr>
          <a:xfrm>
            <a:off x="10110755" y="3408156"/>
            <a:ext cx="131028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7"/>
          <p:cNvSpPr txBox="1"/>
          <p:nvPr/>
        </p:nvSpPr>
        <p:spPr>
          <a:xfrm>
            <a:off x="905994" y="1548262"/>
            <a:ext cx="7073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IPO model označava ulaz, proces i izlaz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B8F993BE-8B1F-38AC-0396-612DB71323BC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Socio-ekonomski kontekst: PEST analiza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 rot="-2202532">
            <a:off x="4753346" y="2398127"/>
            <a:ext cx="1730288" cy="1755045"/>
          </a:xfrm>
          <a:custGeom>
            <a:avLst/>
            <a:gdLst/>
            <a:ahLst/>
            <a:cxnLst/>
            <a:rect l="l" t="t" r="r" b="b"/>
            <a:pathLst>
              <a:path w="10688" h="10844" extrusionOk="0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 rot="3202081">
            <a:off x="5974630" y="2806946"/>
            <a:ext cx="1730063" cy="1755273"/>
          </a:xfrm>
          <a:custGeom>
            <a:avLst/>
            <a:gdLst/>
            <a:ahLst/>
            <a:cxnLst/>
            <a:rect l="l" t="t" r="r" b="b"/>
            <a:pathLst>
              <a:path w="10688" h="10844" extrusionOk="0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 rot="8579122">
            <a:off x="5562732" y="4030040"/>
            <a:ext cx="1730288" cy="1755045"/>
          </a:xfrm>
          <a:custGeom>
            <a:avLst/>
            <a:gdLst/>
            <a:ahLst/>
            <a:cxnLst/>
            <a:rect l="l" t="t" r="r" b="b"/>
            <a:pathLst>
              <a:path w="10688" h="10844" extrusionOk="0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 rot="-7621736">
            <a:off x="4342315" y="3629578"/>
            <a:ext cx="1730063" cy="1755273"/>
          </a:xfrm>
          <a:custGeom>
            <a:avLst/>
            <a:gdLst/>
            <a:ahLst/>
            <a:cxnLst/>
            <a:rect l="l" t="t" r="r" b="b"/>
            <a:pathLst>
              <a:path w="10688" h="10844" extrusionOk="0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5039187" y="2633380"/>
            <a:ext cx="109401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5867973" y="4444419"/>
            <a:ext cx="109401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6402111" y="3102174"/>
            <a:ext cx="109401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4623121" y="3950989"/>
            <a:ext cx="109401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6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>
            <a:off x="6681864" y="2725852"/>
            <a:ext cx="1532965" cy="336176"/>
            <a:chOff x="6508376" y="1129553"/>
            <a:chExt cx="1532965" cy="336176"/>
          </a:xfrm>
        </p:grpSpPr>
        <p:cxnSp>
          <p:nvCxnSpPr>
            <p:cNvPr id="228" name="Google Shape;228;p8"/>
            <p:cNvCxnSpPr/>
            <p:nvPr/>
          </p:nvCxnSpPr>
          <p:spPr>
            <a:xfrm rot="10800000" flipH="1">
              <a:off x="6508376" y="1129553"/>
              <a:ext cx="336177" cy="33617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8"/>
            <p:cNvCxnSpPr/>
            <p:nvPr/>
          </p:nvCxnSpPr>
          <p:spPr>
            <a:xfrm>
              <a:off x="6844553" y="1129553"/>
              <a:ext cx="1196788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0" name="Google Shape;230;p8"/>
          <p:cNvGrpSpPr/>
          <p:nvPr/>
        </p:nvGrpSpPr>
        <p:grpSpPr>
          <a:xfrm rot="10800000" flipH="1">
            <a:off x="6776924" y="4810108"/>
            <a:ext cx="1532965" cy="336176"/>
            <a:chOff x="6508376" y="1129553"/>
            <a:chExt cx="1532965" cy="336176"/>
          </a:xfrm>
        </p:grpSpPr>
        <p:cxnSp>
          <p:nvCxnSpPr>
            <p:cNvPr id="231" name="Google Shape;231;p8"/>
            <p:cNvCxnSpPr/>
            <p:nvPr/>
          </p:nvCxnSpPr>
          <p:spPr>
            <a:xfrm rot="10800000" flipH="1">
              <a:off x="6508376" y="1129553"/>
              <a:ext cx="336177" cy="33617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8"/>
            <p:cNvCxnSpPr/>
            <p:nvPr/>
          </p:nvCxnSpPr>
          <p:spPr>
            <a:xfrm>
              <a:off x="6844553" y="1129553"/>
              <a:ext cx="1196788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3" name="Google Shape;233;p8"/>
          <p:cNvGrpSpPr/>
          <p:nvPr/>
        </p:nvGrpSpPr>
        <p:grpSpPr>
          <a:xfrm flipH="1">
            <a:off x="3740854" y="2752957"/>
            <a:ext cx="1532965" cy="336176"/>
            <a:chOff x="6508376" y="1129553"/>
            <a:chExt cx="1532965" cy="336176"/>
          </a:xfrm>
        </p:grpSpPr>
        <p:cxnSp>
          <p:nvCxnSpPr>
            <p:cNvPr id="234" name="Google Shape;234;p8"/>
            <p:cNvCxnSpPr/>
            <p:nvPr/>
          </p:nvCxnSpPr>
          <p:spPr>
            <a:xfrm rot="10800000" flipH="1">
              <a:off x="6508376" y="1129553"/>
              <a:ext cx="336177" cy="33617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8"/>
            <p:cNvCxnSpPr/>
            <p:nvPr/>
          </p:nvCxnSpPr>
          <p:spPr>
            <a:xfrm>
              <a:off x="6844553" y="1129553"/>
              <a:ext cx="1196788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6" name="Google Shape;236;p8"/>
          <p:cNvGrpSpPr/>
          <p:nvPr/>
        </p:nvGrpSpPr>
        <p:grpSpPr>
          <a:xfrm rot="10800000">
            <a:off x="3675918" y="4954460"/>
            <a:ext cx="1546412" cy="336176"/>
            <a:chOff x="6508376" y="1129553"/>
            <a:chExt cx="1546412" cy="336176"/>
          </a:xfrm>
        </p:grpSpPr>
        <p:cxnSp>
          <p:nvCxnSpPr>
            <p:cNvPr id="237" name="Google Shape;237;p8"/>
            <p:cNvCxnSpPr/>
            <p:nvPr/>
          </p:nvCxnSpPr>
          <p:spPr>
            <a:xfrm rot="10800000" flipH="1">
              <a:off x="6508376" y="1129553"/>
              <a:ext cx="336177" cy="33617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6858000" y="1129553"/>
              <a:ext cx="1196788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9" name="Google Shape;239;p8"/>
          <p:cNvSpPr txBox="1"/>
          <p:nvPr/>
        </p:nvSpPr>
        <p:spPr>
          <a:xfrm>
            <a:off x="8386002" y="2644517"/>
            <a:ext cx="3397226" cy="73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Koja su ekonomska pitanja koja mogu utjecati na vaše poslovanje?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8350486" y="2308889"/>
            <a:ext cx="14073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430341" y="5045636"/>
            <a:ext cx="3397226" cy="73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Kakav će biti utjecaj tehnologije na vaše poslovanje?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8386002" y="4671586"/>
            <a:ext cx="190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317444" y="2665083"/>
            <a:ext cx="3397226" cy="73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Koji su politički čimbenici koji mogu podržati ili spriječiti vaše poslovanje?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492215" y="2323188"/>
            <a:ext cx="119584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Politička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217923" y="5180273"/>
            <a:ext cx="3397226" cy="731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Kako društveno-ekonomsko okruženje može utjecati na vaše poslovanje?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2228194" y="4806223"/>
            <a:ext cx="132363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Društveni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905994" y="1548262"/>
            <a:ext cx="70734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može utjecati na našu poslovnu ideju?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DC2D45B0-0268-7EFC-2CF9-018D2CAA6C0D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1.5.: Ljudi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4335179" y="3502593"/>
            <a:ext cx="1633142" cy="47728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4335179" y="3502593"/>
            <a:ext cx="1633142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3974369" y="3275979"/>
            <a:ext cx="403855" cy="929245"/>
          </a:xfrm>
          <a:custGeom>
            <a:avLst/>
            <a:gdLst/>
            <a:ahLst/>
            <a:cxnLst/>
            <a:rect l="l" t="t" r="r" b="b"/>
            <a:pathLst>
              <a:path w="319" h="734" extrusionOk="0">
                <a:moveTo>
                  <a:pt x="0" y="367"/>
                </a:moveTo>
                <a:lnTo>
                  <a:pt x="319" y="734"/>
                </a:lnTo>
                <a:lnTo>
                  <a:pt x="319" y="367"/>
                </a:lnTo>
                <a:lnTo>
                  <a:pt x="319" y="0"/>
                </a:lnTo>
                <a:lnTo>
                  <a:pt x="0" y="367"/>
                </a:lnTo>
                <a:close/>
              </a:path>
            </a:pathLst>
          </a:custGeom>
          <a:solidFill>
            <a:srgbClr val="A6A5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3974369" y="3275979"/>
            <a:ext cx="403855" cy="929245"/>
          </a:xfrm>
          <a:custGeom>
            <a:avLst/>
            <a:gdLst/>
            <a:ahLst/>
            <a:cxnLst/>
            <a:rect l="l" t="t" r="r" b="b"/>
            <a:pathLst>
              <a:path w="319" h="734" extrusionOk="0">
                <a:moveTo>
                  <a:pt x="0" y="367"/>
                </a:moveTo>
                <a:lnTo>
                  <a:pt x="319" y="734"/>
                </a:lnTo>
                <a:lnTo>
                  <a:pt x="319" y="367"/>
                </a:lnTo>
                <a:lnTo>
                  <a:pt x="319" y="0"/>
                </a:lnTo>
                <a:lnTo>
                  <a:pt x="0" y="3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5680939" y="3154443"/>
            <a:ext cx="1168519" cy="117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6027290" y="4566035"/>
            <a:ext cx="1205234" cy="477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5888563" y="4566035"/>
            <a:ext cx="1205234" cy="47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7050753" y="4340687"/>
            <a:ext cx="403855" cy="934309"/>
          </a:xfrm>
          <a:custGeom>
            <a:avLst/>
            <a:gdLst/>
            <a:ahLst/>
            <a:cxnLst/>
            <a:rect l="l" t="t" r="r" b="b"/>
            <a:pathLst>
              <a:path w="319" h="738" extrusionOk="0">
                <a:moveTo>
                  <a:pt x="319" y="367"/>
                </a:moveTo>
                <a:lnTo>
                  <a:pt x="0" y="738"/>
                </a:lnTo>
                <a:lnTo>
                  <a:pt x="0" y="367"/>
                </a:lnTo>
                <a:lnTo>
                  <a:pt x="0" y="0"/>
                </a:lnTo>
                <a:lnTo>
                  <a:pt x="319" y="367"/>
                </a:lnTo>
                <a:close/>
              </a:path>
            </a:pathLst>
          </a:custGeom>
          <a:solidFill>
            <a:srgbClr val="A6A5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7050753" y="4340687"/>
            <a:ext cx="403855" cy="934309"/>
          </a:xfrm>
          <a:custGeom>
            <a:avLst/>
            <a:gdLst/>
            <a:ahLst/>
            <a:cxnLst/>
            <a:rect l="l" t="t" r="r" b="b"/>
            <a:pathLst>
              <a:path w="319" h="738" extrusionOk="0">
                <a:moveTo>
                  <a:pt x="319" y="367"/>
                </a:moveTo>
                <a:lnTo>
                  <a:pt x="0" y="738"/>
                </a:lnTo>
                <a:lnTo>
                  <a:pt x="0" y="367"/>
                </a:lnTo>
                <a:lnTo>
                  <a:pt x="0" y="0"/>
                </a:lnTo>
                <a:lnTo>
                  <a:pt x="319" y="3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5002362" y="4224214"/>
            <a:ext cx="1167253" cy="116725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3974369" y="3275979"/>
            <a:ext cx="403855" cy="929245"/>
          </a:xfrm>
          <a:custGeom>
            <a:avLst/>
            <a:gdLst/>
            <a:ahLst/>
            <a:cxnLst/>
            <a:rect l="l" t="t" r="r" b="b"/>
            <a:pathLst>
              <a:path w="319" h="734" extrusionOk="0">
                <a:moveTo>
                  <a:pt x="319" y="0"/>
                </a:moveTo>
                <a:lnTo>
                  <a:pt x="0" y="367"/>
                </a:lnTo>
                <a:lnTo>
                  <a:pt x="319" y="734"/>
                </a:lnTo>
                <a:lnTo>
                  <a:pt x="319" y="556"/>
                </a:lnTo>
                <a:lnTo>
                  <a:pt x="319" y="367"/>
                </a:lnTo>
                <a:lnTo>
                  <a:pt x="319" y="17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3974369" y="3275979"/>
            <a:ext cx="403855" cy="929245"/>
          </a:xfrm>
          <a:custGeom>
            <a:avLst/>
            <a:gdLst/>
            <a:ahLst/>
            <a:cxnLst/>
            <a:rect l="l" t="t" r="r" b="b"/>
            <a:pathLst>
              <a:path w="319" h="734" extrusionOk="0">
                <a:moveTo>
                  <a:pt x="319" y="0"/>
                </a:moveTo>
                <a:lnTo>
                  <a:pt x="0" y="367"/>
                </a:lnTo>
                <a:lnTo>
                  <a:pt x="319" y="734"/>
                </a:lnTo>
                <a:lnTo>
                  <a:pt x="319" y="556"/>
                </a:lnTo>
                <a:lnTo>
                  <a:pt x="319" y="367"/>
                </a:lnTo>
                <a:lnTo>
                  <a:pt x="319" y="179"/>
                </a:lnTo>
                <a:lnTo>
                  <a:pt x="319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7050753" y="4340687"/>
            <a:ext cx="403855" cy="934309"/>
          </a:xfrm>
          <a:custGeom>
            <a:avLst/>
            <a:gdLst/>
            <a:ahLst/>
            <a:cxnLst/>
            <a:rect l="l" t="t" r="r" b="b"/>
            <a:pathLst>
              <a:path w="319" h="738" extrusionOk="0">
                <a:moveTo>
                  <a:pt x="0" y="0"/>
                </a:moveTo>
                <a:lnTo>
                  <a:pt x="0" y="367"/>
                </a:lnTo>
                <a:lnTo>
                  <a:pt x="0" y="738"/>
                </a:lnTo>
                <a:lnTo>
                  <a:pt x="319" y="3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7050753" y="4340687"/>
            <a:ext cx="403855" cy="934309"/>
          </a:xfrm>
          <a:custGeom>
            <a:avLst/>
            <a:gdLst/>
            <a:ahLst/>
            <a:cxnLst/>
            <a:rect l="l" t="t" r="r" b="b"/>
            <a:pathLst>
              <a:path w="319" h="738" extrusionOk="0">
                <a:moveTo>
                  <a:pt x="0" y="0"/>
                </a:moveTo>
                <a:lnTo>
                  <a:pt x="0" y="367"/>
                </a:lnTo>
                <a:lnTo>
                  <a:pt x="0" y="738"/>
                </a:lnTo>
                <a:lnTo>
                  <a:pt x="319" y="3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9"/>
          <p:cNvGrpSpPr/>
          <p:nvPr/>
        </p:nvGrpSpPr>
        <p:grpSpPr>
          <a:xfrm>
            <a:off x="1672467" y="3229655"/>
            <a:ext cx="2079818" cy="1410057"/>
            <a:chOff x="1291436" y="3185240"/>
            <a:chExt cx="2079818" cy="1410057"/>
          </a:xfrm>
        </p:grpSpPr>
        <p:sp>
          <p:nvSpPr>
            <p:cNvPr id="269" name="Google Shape;269;p9"/>
            <p:cNvSpPr txBox="1"/>
            <p:nvPr/>
          </p:nvSpPr>
          <p:spPr>
            <a:xfrm>
              <a:off x="1841983" y="3185240"/>
              <a:ext cx="14885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Interno osoblje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291436" y="3764300"/>
              <a:ext cx="207981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Stručnost, znanje, kompetencije i vještine interne radne snage poduzeća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7594930" y="4205224"/>
            <a:ext cx="2896755" cy="968178"/>
            <a:chOff x="1200553" y="3192631"/>
            <a:chExt cx="2896755" cy="968178"/>
          </a:xfrm>
        </p:grpSpPr>
        <p:sp>
          <p:nvSpPr>
            <p:cNvPr id="272" name="Google Shape;272;p9"/>
            <p:cNvSpPr txBox="1"/>
            <p:nvPr/>
          </p:nvSpPr>
          <p:spPr>
            <a:xfrm>
              <a:off x="1200553" y="3192631"/>
              <a:ext cx="28967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Vanjske interesne skupine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250714" y="3514478"/>
              <a:ext cx="20798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Dionici koji bi mogli biti zainteresirani za poslovne aktivnosti poduzeća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9"/>
          <p:cNvSpPr/>
          <p:nvPr/>
        </p:nvSpPr>
        <p:spPr>
          <a:xfrm>
            <a:off x="5418786" y="4566035"/>
            <a:ext cx="439382" cy="439382"/>
          </a:xfrm>
          <a:custGeom>
            <a:avLst/>
            <a:gdLst/>
            <a:ahLst/>
            <a:cxnLst/>
            <a:rect l="l" t="t" r="r" b="b"/>
            <a:pathLst>
              <a:path w="360" h="360" extrusionOk="0">
                <a:moveTo>
                  <a:pt x="200" y="320"/>
                </a:moveTo>
                <a:cubicBezTo>
                  <a:pt x="39" y="320"/>
                  <a:pt x="39" y="320"/>
                  <a:pt x="39" y="320"/>
                </a:cubicBezTo>
                <a:cubicBezTo>
                  <a:pt x="39" y="40"/>
                  <a:pt x="39" y="40"/>
                  <a:pt x="39" y="40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240" y="100"/>
                  <a:pt x="240" y="100"/>
                  <a:pt x="240" y="10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40" y="18"/>
                  <a:pt x="222" y="0"/>
                  <a:pt x="20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42"/>
                  <a:pt x="18" y="360"/>
                  <a:pt x="4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22" y="360"/>
                  <a:pt x="240" y="342"/>
                  <a:pt x="240" y="32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00" y="280"/>
                  <a:pt x="200" y="280"/>
                  <a:pt x="200" y="280"/>
                </a:cubicBezTo>
                <a:lnTo>
                  <a:pt x="200" y="320"/>
                </a:lnTo>
                <a:close/>
                <a:moveTo>
                  <a:pt x="360" y="190"/>
                </a:moveTo>
                <a:cubicBezTo>
                  <a:pt x="280" y="112"/>
                  <a:pt x="280" y="112"/>
                  <a:pt x="280" y="112"/>
                </a:cubicBezTo>
                <a:cubicBezTo>
                  <a:pt x="280" y="160"/>
                  <a:pt x="280" y="160"/>
                  <a:pt x="280" y="160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280" y="220"/>
                  <a:pt x="280" y="220"/>
                  <a:pt x="280" y="220"/>
                </a:cubicBezTo>
                <a:cubicBezTo>
                  <a:pt x="280" y="268"/>
                  <a:pt x="280" y="268"/>
                  <a:pt x="280" y="268"/>
                </a:cubicBezTo>
                <a:lnTo>
                  <a:pt x="360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/>
          <p:nvPr/>
        </p:nvSpPr>
        <p:spPr>
          <a:xfrm>
            <a:off x="6018466" y="3513990"/>
            <a:ext cx="439382" cy="439382"/>
          </a:xfrm>
          <a:custGeom>
            <a:avLst/>
            <a:gdLst/>
            <a:ahLst/>
            <a:cxnLst/>
            <a:rect l="l" t="t" r="r" b="b"/>
            <a:pathLst>
              <a:path w="360" h="360" extrusionOk="0">
                <a:moveTo>
                  <a:pt x="32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118" y="0"/>
                  <a:pt x="100" y="18"/>
                  <a:pt x="100" y="4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140" y="320"/>
                  <a:pt x="140" y="320"/>
                  <a:pt x="140" y="320"/>
                </a:cubicBezTo>
                <a:cubicBezTo>
                  <a:pt x="140" y="280"/>
                  <a:pt x="140" y="280"/>
                  <a:pt x="140" y="28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00" y="320"/>
                  <a:pt x="100" y="320"/>
                  <a:pt x="100" y="320"/>
                </a:cubicBezTo>
                <a:cubicBezTo>
                  <a:pt x="100" y="342"/>
                  <a:pt x="118" y="360"/>
                  <a:pt x="1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42" y="360"/>
                  <a:pt x="360" y="342"/>
                  <a:pt x="360" y="320"/>
                </a:cubicBezTo>
                <a:cubicBezTo>
                  <a:pt x="360" y="40"/>
                  <a:pt x="360" y="40"/>
                  <a:pt x="360" y="40"/>
                </a:cubicBezTo>
                <a:cubicBezTo>
                  <a:pt x="360" y="18"/>
                  <a:pt x="342" y="0"/>
                  <a:pt x="320" y="0"/>
                </a:cubicBezTo>
                <a:close/>
                <a:moveTo>
                  <a:pt x="180" y="268"/>
                </a:moveTo>
                <a:cubicBezTo>
                  <a:pt x="260" y="190"/>
                  <a:pt x="260" y="190"/>
                  <a:pt x="260" y="190"/>
                </a:cubicBezTo>
                <a:cubicBezTo>
                  <a:pt x="180" y="112"/>
                  <a:pt x="180" y="112"/>
                  <a:pt x="180" y="112"/>
                </a:cubicBezTo>
                <a:cubicBezTo>
                  <a:pt x="180" y="160"/>
                  <a:pt x="180" y="160"/>
                  <a:pt x="18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20"/>
                  <a:pt x="0" y="220"/>
                  <a:pt x="0" y="220"/>
                </a:cubicBezTo>
                <a:cubicBezTo>
                  <a:pt x="180" y="220"/>
                  <a:pt x="180" y="220"/>
                  <a:pt x="180" y="220"/>
                </a:cubicBezTo>
                <a:lnTo>
                  <a:pt x="180" y="2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905993" y="1548262"/>
            <a:ext cx="102229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Ljudi su treća varijabla koja određuje vrijednost.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 se i na internu radnu snagu i na vanjske dionike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47E94161-7222-AAF3-5616-DCB65DD82704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1.6.: Marketing: definicije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635620" y="1367488"/>
            <a:ext cx="4137102" cy="2352908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"Marketing je aktivnost, skup institucija i procesa za stvaranje, komuniciranje, isporuku i razmjenu ponuda koje imaju vrijednost za kupce, klijente, partnere i društvo u cjelini." (American Marketing Association, 2017.)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6742771" y="1367487"/>
            <a:ext cx="4137102" cy="2352908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"Marketing je angažiranje kupaca i upravljanje profitabilnim odnosima s kupcima." (Kotler P., Armstrong G., 2020.)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2403088" y="4010327"/>
            <a:ext cx="602165" cy="104821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8510239" y="4010327"/>
            <a:ext cx="602165" cy="104821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635620" y="5270416"/>
            <a:ext cx="4137102" cy="795454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Definicija uglavnom usmjerena na tržište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6742770" y="5270416"/>
            <a:ext cx="4137102" cy="795454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Definicija uglavnom usmjerena na kupca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2;p5">
            <a:extLst>
              <a:ext uri="{FF2B5EF4-FFF2-40B4-BE49-F238E27FC236}">
                <a16:creationId xmlns:a16="http://schemas.microsoft.com/office/drawing/2014/main" id="{0F61DA57-DD70-43D3-BAE3-8852B12D4803}"/>
              </a:ext>
            </a:extLst>
          </p:cNvPr>
          <p:cNvSpPr txBox="1"/>
          <p:nvPr/>
        </p:nvSpPr>
        <p:spPr>
          <a:xfrm>
            <a:off x="1751963" y="46743"/>
            <a:ext cx="995656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Pristup stvaranju vrijednosti na poslu i u životu: inovativni pristupi marketingu</a:t>
            </a:r>
            <a:endParaRPr sz="20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753</Words>
  <Application>Microsoft Office PowerPoint</Application>
  <PresentationFormat>Panorámica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Source Sans Pro</vt:lpstr>
      <vt:lpstr>Raleway Light</vt:lpstr>
      <vt:lpstr>Calibri</vt:lpstr>
      <vt:lpstr>Oxygen</vt:lpstr>
      <vt:lpstr>Tahoma</vt:lpstr>
      <vt:lpstr>Open Sans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</dc:creator>
  <cp:lastModifiedBy>Javier Serón Molina</cp:lastModifiedBy>
  <cp:revision>4</cp:revision>
  <dcterms:created xsi:type="dcterms:W3CDTF">2021-06-29T11:11:56Z</dcterms:created>
  <dcterms:modified xsi:type="dcterms:W3CDTF">2023-02-06T16:21:52Z</dcterms:modified>
</cp:coreProperties>
</file>