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5" r:id="rId2"/>
    <p:sldMasterId id="2147483659" r:id="rId3"/>
  </p:sldMasterIdLst>
  <p:notesMasterIdLst>
    <p:notesMasterId r:id="rId28"/>
  </p:notesMasterIdLst>
  <p:handoutMasterIdLst>
    <p:handoutMasterId r:id="rId29"/>
  </p:handoutMasterIdLst>
  <p:sldIdLst>
    <p:sldId id="256" r:id="rId4"/>
    <p:sldId id="268" r:id="rId5"/>
    <p:sldId id="287" r:id="rId6"/>
    <p:sldId id="291" r:id="rId7"/>
    <p:sldId id="292" r:id="rId8"/>
    <p:sldId id="258" r:id="rId9"/>
    <p:sldId id="293" r:id="rId10"/>
    <p:sldId id="308" r:id="rId11"/>
    <p:sldId id="294" r:id="rId12"/>
    <p:sldId id="304" r:id="rId13"/>
    <p:sldId id="309" r:id="rId14"/>
    <p:sldId id="296" r:id="rId15"/>
    <p:sldId id="299" r:id="rId16"/>
    <p:sldId id="298" r:id="rId17"/>
    <p:sldId id="300" r:id="rId18"/>
    <p:sldId id="302" r:id="rId19"/>
    <p:sldId id="301" r:id="rId20"/>
    <p:sldId id="303" r:id="rId21"/>
    <p:sldId id="274" r:id="rId22"/>
    <p:sldId id="297" r:id="rId23"/>
    <p:sldId id="310" r:id="rId24"/>
    <p:sldId id="306" r:id="rId25"/>
    <p:sldId id="307" r:id="rId26"/>
    <p:sldId id="264" r:id="rId2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3" autoAdjust="0"/>
    <p:restoredTop sz="94637"/>
  </p:normalViewPr>
  <p:slideViewPr>
    <p:cSldViewPr snapToGrid="0">
      <p:cViewPr varScale="1">
        <p:scale>
          <a:sx n="113" d="100"/>
          <a:sy n="113" d="100"/>
        </p:scale>
        <p:origin x="228"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90771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80487273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0346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682458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603582901"/>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255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3909257291"/>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155376145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dictionary.cambridge.org/dictionary/english/empathy" TargetMode="External"/><Relationship Id="rId2" Type="http://schemas.openxmlformats.org/officeDocument/2006/relationships/hyperlink" Target="https://cclinnovation.org/wp-content/uploads/2020/03/empathyintheworkplace.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pPr algn="ctr"/>
            <a:r>
              <a:rPr lang="en-GB" sz="1800" b="1">
                <a:effectLst/>
                <a:latin typeface="Bahnschrift Light" panose="020B0502040204020203" pitchFamily="34" charset="0"/>
                <a:ea typeface="Calibri" panose="020F0502020204030204" pitchFamily="34" charset="0"/>
              </a:rPr>
              <a:t>“Mejorar la resiliencia de las PYMES tras el confinamiento”</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s-ES" b="1" spc="-114">
                <a:solidFill>
                  <a:srgbClr val="0CA373"/>
                </a:solidFill>
                <a:latin typeface="Tahoma" panose="020B0604030504040204" pitchFamily="34" charset="0"/>
                <a:ea typeface="Tahoma" panose="020B0604030504040204" pitchFamily="34" charset="0"/>
                <a:cs typeface="Tahoma" panose="020B0604030504040204" pitchFamily="34" charset="0"/>
              </a:rPr>
              <a:t>NECESIDADES PSICOLÓGICAS Y BIENESTAR MENTAL </a:t>
            </a:r>
            <a:r>
              <a:rPr lang="it-IT" b="1" spc="-114">
                <a:solidFill>
                  <a:srgbClr val="0CA373"/>
                </a:solidFill>
                <a:latin typeface="Tahoma" panose="020B0604030504040204" pitchFamily="34" charset="0"/>
                <a:ea typeface="Tahoma" panose="020B0604030504040204" pitchFamily="34" charset="0"/>
                <a:cs typeface="Tahoma" panose="020B0604030504040204" pitchFamily="34" charset="0"/>
              </a:rPr>
              <a:t>– EMPATÍA EN EL LUGAR DE TRABAJO</a:t>
            </a:r>
            <a:endPar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Por: </a:t>
            </a:r>
            <a:r>
              <a:rPr kumimoji="0" lang="hr-H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UNIVERSITY OF DUBROVNIK</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a:t>
            </a:r>
            <a:r>
              <a:rPr lang="hr-HR" sz="2200" spc="50">
                <a:latin typeface="+mj-lt"/>
                <a:cs typeface="Tahoma"/>
              </a:rPr>
              <a:t>2</a:t>
            </a:r>
            <a:r>
              <a:rPr lang="es-ES" sz="2200" spc="50">
                <a:latin typeface="+mj-lt"/>
                <a:cs typeface="Tahoma"/>
              </a:rPr>
              <a:t>.: </a:t>
            </a:r>
            <a:r>
              <a:rPr lang="en-GB" sz="2200" spc="50">
                <a:latin typeface="+mj-lt"/>
                <a:cs typeface="Tahoma"/>
              </a:rPr>
              <a:t>Empatía de los empleados</a:t>
            </a:r>
            <a:endParaRPr lang="en-GB" sz="2200" dirty="0">
              <a:latin typeface="+mj-lt"/>
              <a:cs typeface="Tahoma"/>
            </a:endParaRPr>
          </a:p>
        </p:txBody>
      </p:sp>
      <p:sp>
        <p:nvSpPr>
          <p:cNvPr id="4" name="Rectángulo 3"/>
          <p:cNvSpPr/>
          <p:nvPr/>
        </p:nvSpPr>
        <p:spPr>
          <a:xfrm>
            <a:off x="318565" y="2525263"/>
            <a:ext cx="11145554" cy="2862322"/>
          </a:xfrm>
          <a:prstGeom prst="rect">
            <a:avLst/>
          </a:prstGeom>
        </p:spPr>
        <p:txBody>
          <a:bodyPr wrap="square">
            <a:spAutoFit/>
          </a:bodyPr>
          <a:lstStyle/>
          <a:p>
            <a:pPr>
              <a:defRPr/>
            </a:pPr>
            <a:r>
              <a:rPr lang="en-GB" altLang="es-ES" sz="2000">
                <a:latin typeface="Calibri" panose="020F0502020204030204" pitchFamily="34" charset="0"/>
                <a:cs typeface="Calibri" panose="020F0502020204030204" pitchFamily="34" charset="0"/>
              </a:rPr>
              <a:t>Los </a:t>
            </a:r>
            <a:r>
              <a:rPr lang="en-GB" altLang="es-ES" sz="2000" b="1">
                <a:latin typeface="Calibri" panose="020F0502020204030204" pitchFamily="34" charset="0"/>
                <a:cs typeface="Calibri" panose="020F0502020204030204" pitchFamily="34" charset="0"/>
              </a:rPr>
              <a:t>beneficios de la empatía en el lugar de trabajo</a:t>
            </a:r>
            <a:r>
              <a:rPr lang="en-GB" altLang="es-ES" sz="2000">
                <a:latin typeface="Calibri" panose="020F0502020204030204" pitchFamily="34" charset="0"/>
                <a:cs typeface="Calibri" panose="020F0502020204030204" pitchFamily="34" charset="0"/>
              </a:rPr>
              <a:t>:</a:t>
            </a: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Ayuda a </a:t>
            </a:r>
            <a:r>
              <a:rPr lang="es-ES" altLang="es-ES" sz="2000" b="1">
                <a:solidFill>
                  <a:srgbClr val="0CA373"/>
                </a:solidFill>
                <a:latin typeface="Calibri" panose="020F0502020204030204" pitchFamily="34" charset="0"/>
                <a:cs typeface="Calibri" panose="020F0502020204030204" pitchFamily="34" charset="0"/>
              </a:rPr>
              <a:t>comprender mejor a los demás </a:t>
            </a:r>
            <a:r>
              <a:rPr lang="es-ES" altLang="es-ES" sz="2000">
                <a:latin typeface="Calibri" panose="020F0502020204030204" pitchFamily="34" charset="0"/>
                <a:cs typeface="Calibri" panose="020F0502020204030204" pitchFamily="34" charset="0"/>
              </a:rPr>
              <a:t>y a satisfacer sus necesidades.</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Permite a las personas </a:t>
            </a:r>
            <a:r>
              <a:rPr lang="en-GB" altLang="es-ES" sz="2000" b="1">
                <a:solidFill>
                  <a:srgbClr val="0CA373"/>
                </a:solidFill>
                <a:latin typeface="Calibri" panose="020F0502020204030204" pitchFamily="34" charset="0"/>
                <a:cs typeface="Calibri" panose="020F0502020204030204" pitchFamily="34" charset="0"/>
              </a:rPr>
              <a:t>construir relaciones sociales.</a:t>
            </a:r>
            <a:endParaRPr lang="en-GB" altLang="es-ES" sz="2000" b="1" dirty="0">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Ayuda a las personas a </a:t>
            </a:r>
            <a:r>
              <a:rPr lang="en-GB" altLang="es-ES" sz="2000" b="1">
                <a:solidFill>
                  <a:srgbClr val="0CA373"/>
                </a:solidFill>
                <a:latin typeface="Calibri" panose="020F0502020204030204" pitchFamily="34" charset="0"/>
                <a:cs typeface="Calibri" panose="020F0502020204030204" pitchFamily="34" charset="0"/>
              </a:rPr>
              <a:t>conectarse</a:t>
            </a:r>
            <a:r>
              <a:rPr lang="en-GB" altLang="es-ES" sz="2000">
                <a:latin typeface="Calibri" panose="020F0502020204030204" pitchFamily="34" charset="0"/>
                <a:cs typeface="Calibri" panose="020F0502020204030204" pitchFamily="34" charset="0"/>
              </a:rPr>
              <a:t>, </a:t>
            </a:r>
            <a:r>
              <a:rPr lang="en-GB" altLang="es-ES" sz="2000" b="1">
                <a:solidFill>
                  <a:srgbClr val="0CA373"/>
                </a:solidFill>
                <a:latin typeface="Calibri" panose="020F0502020204030204" pitchFamily="34" charset="0"/>
                <a:cs typeface="Calibri" panose="020F0502020204030204" pitchFamily="34" charset="0"/>
              </a:rPr>
              <a:t>comunicarse</a:t>
            </a:r>
            <a:r>
              <a:rPr lang="en-GB" altLang="es-ES" sz="2000">
                <a:latin typeface="Calibri" panose="020F0502020204030204" pitchFamily="34" charset="0"/>
                <a:cs typeface="Calibri" panose="020F0502020204030204" pitchFamily="34" charset="0"/>
              </a:rPr>
              <a:t> y </a:t>
            </a:r>
            <a:r>
              <a:rPr lang="en-GB" altLang="es-ES" sz="2000" b="1">
                <a:solidFill>
                  <a:srgbClr val="0CA373"/>
                </a:solidFill>
                <a:latin typeface="Calibri" panose="020F0502020204030204" pitchFamily="34" charset="0"/>
                <a:cs typeface="Calibri" panose="020F0502020204030204" pitchFamily="34" charset="0"/>
              </a:rPr>
              <a:t>colaborar con los demás.</a:t>
            </a:r>
            <a:endParaRPr lang="en-GB" altLang="es-ES" sz="2000" b="1" dirty="0">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Permite a las personas </a:t>
            </a:r>
            <a:r>
              <a:rPr lang="en-GB" altLang="es-ES" sz="2000" b="1">
                <a:solidFill>
                  <a:srgbClr val="0CA373"/>
                </a:solidFill>
                <a:latin typeface="Calibri" panose="020F0502020204030204" pitchFamily="34" charset="0"/>
                <a:cs typeface="Calibri" panose="020F0502020204030204" pitchFamily="34" charset="0"/>
              </a:rPr>
              <a:t>responder</a:t>
            </a:r>
            <a:r>
              <a:rPr lang="en-GB" altLang="es-ES" sz="2000">
                <a:latin typeface="Calibri" panose="020F0502020204030204" pitchFamily="34" charset="0"/>
                <a:cs typeface="Calibri" panose="020F0502020204030204" pitchFamily="34" charset="0"/>
              </a:rPr>
              <a:t> apropiadamente en situaciones sociales.</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Ayuda a las personas a </a:t>
            </a:r>
            <a:r>
              <a:rPr lang="en-GB" altLang="es-ES" sz="2000" b="1">
                <a:solidFill>
                  <a:srgbClr val="0CA373"/>
                </a:solidFill>
                <a:latin typeface="Calibri" panose="020F0502020204030204" pitchFamily="34" charset="0"/>
                <a:cs typeface="Calibri" panose="020F0502020204030204" pitchFamily="34" charset="0"/>
              </a:rPr>
              <a:t>regular</a:t>
            </a:r>
            <a:r>
              <a:rPr lang="en-GB" altLang="es-ES" sz="2000">
                <a:latin typeface="Calibri" panose="020F0502020204030204" pitchFamily="34" charset="0"/>
                <a:cs typeface="Calibri" panose="020F0502020204030204" pitchFamily="34" charset="0"/>
              </a:rPr>
              <a:t> sus emociones.</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Es beneficiosa para el </a:t>
            </a:r>
            <a:r>
              <a:rPr lang="en-GB" altLang="es-ES" sz="2000" b="1">
                <a:solidFill>
                  <a:srgbClr val="0CA373"/>
                </a:solidFill>
                <a:latin typeface="Calibri" panose="020F0502020204030204" pitchFamily="34" charset="0"/>
                <a:cs typeface="Calibri" panose="020F0502020204030204" pitchFamily="34" charset="0"/>
              </a:rPr>
              <a:t>bienestar físico y psicológico.</a:t>
            </a:r>
            <a:endParaRPr lang="en-GB" altLang="es-ES" sz="2000" dirty="0">
              <a:latin typeface="Calibri" panose="020F0502020204030204" pitchFamily="34" charset="0"/>
              <a:cs typeface="Calibri" panose="020F0502020204030204" pitchFamily="34" charset="0"/>
            </a:endParaRPr>
          </a:p>
          <a:p>
            <a:pPr lvl="1">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0097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a:t>
            </a:r>
            <a:r>
              <a:rPr lang="hr-HR" sz="2200" spc="50">
                <a:latin typeface="+mj-lt"/>
                <a:cs typeface="Tahoma"/>
              </a:rPr>
              <a:t>2</a:t>
            </a:r>
            <a:r>
              <a:rPr lang="es-ES" sz="2200" spc="50">
                <a:latin typeface="+mj-lt"/>
                <a:cs typeface="Tahoma"/>
              </a:rPr>
              <a:t>.: </a:t>
            </a:r>
            <a:r>
              <a:rPr lang="en-GB" sz="2200" spc="50">
                <a:latin typeface="+mj-lt"/>
                <a:cs typeface="Tahoma"/>
              </a:rPr>
              <a:t>Empatía de los empleados</a:t>
            </a:r>
            <a:endParaRPr lang="en-GB" sz="2200" dirty="0">
              <a:latin typeface="+mj-lt"/>
              <a:cs typeface="Tahoma"/>
            </a:endParaRPr>
          </a:p>
        </p:txBody>
      </p:sp>
      <p:sp>
        <p:nvSpPr>
          <p:cNvPr id="4" name="Rectángulo 3"/>
          <p:cNvSpPr/>
          <p:nvPr/>
        </p:nvSpPr>
        <p:spPr>
          <a:xfrm>
            <a:off x="377555" y="2525263"/>
            <a:ext cx="11086563" cy="3170099"/>
          </a:xfrm>
          <a:prstGeom prst="rect">
            <a:avLst/>
          </a:prstGeom>
        </p:spPr>
        <p:txBody>
          <a:bodyPr wrap="square">
            <a:spAutoFit/>
          </a:bodyPr>
          <a:lstStyle/>
          <a:p>
            <a:pPr>
              <a:defRPr/>
            </a:pPr>
            <a:r>
              <a:rPr lang="en-GB" altLang="es-ES" sz="2000">
                <a:latin typeface="Calibri" panose="020F0502020204030204" pitchFamily="34" charset="0"/>
                <a:cs typeface="Calibri" panose="020F0502020204030204" pitchFamily="34" charset="0"/>
              </a:rPr>
              <a:t>Las formas de </a:t>
            </a:r>
            <a:r>
              <a:rPr lang="en-GB" altLang="es-ES" sz="2000" b="1">
                <a:latin typeface="Calibri" panose="020F0502020204030204" pitchFamily="34" charset="0"/>
                <a:cs typeface="Calibri" panose="020F0502020204030204" pitchFamily="34" charset="0"/>
              </a:rPr>
              <a:t>fomentar la empatía </a:t>
            </a:r>
            <a:r>
              <a:rPr lang="en-GB" altLang="es-ES" sz="2000">
                <a:latin typeface="Calibri" panose="020F0502020204030204" pitchFamily="34" charset="0"/>
                <a:cs typeface="Calibri" panose="020F0502020204030204" pitchFamily="34" charset="0"/>
              </a:rPr>
              <a:t>(</a:t>
            </a:r>
            <a:r>
              <a:rPr lang="en-GB" altLang="es-ES" sz="2000" dirty="0">
                <a:latin typeface="Calibri" panose="020F0502020204030204" pitchFamily="34" charset="0"/>
                <a:cs typeface="Calibri" panose="020F0502020204030204" pitchFamily="34" charset="0"/>
              </a:rPr>
              <a:t>Ventura, 2019):</a:t>
            </a:r>
          </a:p>
          <a:p>
            <a:pPr>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Ser </a:t>
            </a:r>
            <a:r>
              <a:rPr lang="en-GB" altLang="es-ES" sz="2000" b="1">
                <a:solidFill>
                  <a:srgbClr val="0CA373"/>
                </a:solidFill>
                <a:latin typeface="Calibri" panose="020F0502020204030204" pitchFamily="34" charset="0"/>
                <a:cs typeface="Calibri" panose="020F0502020204030204" pitchFamily="34" charset="0"/>
              </a:rPr>
              <a:t>curioso.</a:t>
            </a:r>
            <a:endParaRPr lang="en-GB" altLang="es-ES" sz="2000" b="1" dirty="0">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Ser </a:t>
            </a:r>
            <a:r>
              <a:rPr lang="en-GB" altLang="es-ES" sz="2000" b="1">
                <a:solidFill>
                  <a:srgbClr val="0CA373"/>
                </a:solidFill>
                <a:latin typeface="Calibri" panose="020F0502020204030204" pitchFamily="34" charset="0"/>
                <a:cs typeface="Calibri" panose="020F0502020204030204" pitchFamily="34" charset="0"/>
              </a:rPr>
              <a:t>honesto.</a:t>
            </a:r>
            <a:endParaRPr lang="en-GB" altLang="es-ES" sz="2000" b="1" dirty="0">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Ser </a:t>
            </a:r>
            <a:r>
              <a:rPr lang="en-GB" altLang="es-ES" sz="2000" b="1">
                <a:solidFill>
                  <a:srgbClr val="0CA373"/>
                </a:solidFill>
                <a:latin typeface="Calibri" panose="020F0502020204030204" pitchFamily="34" charset="0"/>
                <a:cs typeface="Calibri" panose="020F0502020204030204" pitchFamily="34" charset="0"/>
              </a:rPr>
              <a:t>vulnerable.</a:t>
            </a:r>
            <a:endParaRPr lang="hr-HR" altLang="es-ES" sz="2000" b="1" dirty="0">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Tener la </a:t>
            </a:r>
            <a:r>
              <a:rPr lang="en-GB" altLang="es-ES" sz="2000" b="1">
                <a:solidFill>
                  <a:srgbClr val="0CA373"/>
                </a:solidFill>
                <a:latin typeface="Calibri" panose="020F0502020204030204" pitchFamily="34" charset="0"/>
                <a:cs typeface="Calibri" panose="020F0502020204030204" pitchFamily="34" charset="0"/>
              </a:rPr>
              <a:t>mente abierta.</a:t>
            </a:r>
            <a:r>
              <a:rPr lang="en-GB" altLang="es-ES" sz="2000">
                <a:latin typeface="Calibri" panose="020F0502020204030204" pitchFamily="34" charset="0"/>
                <a:cs typeface="Calibri" panose="020F0502020204030204" pitchFamily="34" charset="0"/>
              </a:rPr>
              <a:t> </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Ser </a:t>
            </a:r>
            <a:r>
              <a:rPr lang="en-GB" altLang="es-ES" sz="2000" b="1">
                <a:solidFill>
                  <a:srgbClr val="0CA373"/>
                </a:solidFill>
                <a:latin typeface="Calibri" panose="020F0502020204030204" pitchFamily="34" charset="0"/>
                <a:cs typeface="Calibri" panose="020F0502020204030204" pitchFamily="34" charset="0"/>
              </a:rPr>
              <a:t>desinteresado. </a:t>
            </a:r>
            <a:endParaRPr lang="en-GB" altLang="es-ES" sz="2000" b="1" dirty="0">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Ser </a:t>
            </a:r>
            <a:r>
              <a:rPr lang="en-GB" altLang="es-ES" sz="2000" b="1">
                <a:solidFill>
                  <a:srgbClr val="0CA373"/>
                </a:solidFill>
                <a:latin typeface="Calibri" panose="020F0502020204030204" pitchFamily="34" charset="0"/>
                <a:cs typeface="Calibri" panose="020F0502020204030204" pitchFamily="34" charset="0"/>
              </a:rPr>
              <a:t>impertérrito. </a:t>
            </a:r>
            <a:endParaRPr lang="hr-HR" altLang="es-ES" sz="2000" b="1" dirty="0">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Ser</a:t>
            </a:r>
            <a:r>
              <a:rPr lang="hr-HR" altLang="es-ES" sz="2000">
                <a:latin typeface="Calibri" panose="020F0502020204030204" pitchFamily="34" charset="0"/>
                <a:cs typeface="Calibri" panose="020F0502020204030204" pitchFamily="34" charset="0"/>
              </a:rPr>
              <a:t> </a:t>
            </a:r>
            <a:r>
              <a:rPr lang="es-ES" altLang="es-ES" sz="2000" b="1">
                <a:solidFill>
                  <a:srgbClr val="0CA373"/>
                </a:solidFill>
                <a:latin typeface="Calibri" panose="020F0502020204030204" pitchFamily="34" charset="0"/>
                <a:cs typeface="Calibri" panose="020F0502020204030204" pitchFamily="34" charset="0"/>
              </a:rPr>
              <a:t>valiente.</a:t>
            </a:r>
            <a:r>
              <a:rPr lang="hr-HR" altLang="es-ES" sz="2000">
                <a:latin typeface="Calibri" panose="020F0502020204030204" pitchFamily="34" charset="0"/>
                <a:cs typeface="Calibri" panose="020F0502020204030204" pitchFamily="34" charset="0"/>
              </a:rPr>
              <a:t> </a:t>
            </a:r>
            <a:endParaRPr lang="en-GB" altLang="es-ES" sz="2000" dirty="0">
              <a:latin typeface="Calibri" panose="020F0502020204030204" pitchFamily="34" charset="0"/>
              <a:cs typeface="Calibri" panose="020F0502020204030204" pitchFamily="34" charset="0"/>
            </a:endParaRPr>
          </a:p>
          <a:p>
            <a:pPr lvl="1">
              <a:defRPr/>
            </a:pPr>
            <a:endParaRPr lang="en-GB" altLang="es-ES" sz="2000" dirty="0">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a:stretch>
            <a:fillRect/>
          </a:stretch>
        </p:blipFill>
        <p:spPr>
          <a:xfrm>
            <a:off x="7964903" y="2675174"/>
            <a:ext cx="3239910" cy="2870275"/>
          </a:xfrm>
          <a:prstGeom prst="rect">
            <a:avLst/>
          </a:prstGeom>
        </p:spPr>
      </p:pic>
    </p:spTree>
    <p:extLst>
      <p:ext uri="{BB962C8B-B14F-4D97-AF65-F5344CB8AC3E}">
        <p14:creationId xmlns:p14="http://schemas.microsoft.com/office/powerpoint/2010/main" val="815429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83304" cy="352661"/>
          </a:xfrm>
          <a:prstGeom prst="rect">
            <a:avLst/>
          </a:prstGeom>
        </p:spPr>
        <p:txBody>
          <a:bodyPr vert="horz" wrap="square" lIns="0" tIns="13970" rIns="0" bIns="0" rtlCol="0">
            <a:spAutoFit/>
          </a:bodyPr>
          <a:lstStyle/>
          <a:p>
            <a:pPr marL="12700">
              <a:lnSpc>
                <a:spcPct val="100000"/>
              </a:lnSpc>
              <a:spcBef>
                <a:spcPts val="110"/>
              </a:spcBef>
            </a:pPr>
            <a:r>
              <a:rPr lang="en-GB" sz="2200" spc="50">
                <a:latin typeface="+mj-lt"/>
                <a:cs typeface="Tahoma"/>
              </a:rPr>
              <a:t>SECCIÓN </a:t>
            </a:r>
            <a:r>
              <a:rPr lang="en-GB" sz="2200" spc="50" dirty="0">
                <a:latin typeface="+mj-lt"/>
                <a:cs typeface="Tahoma"/>
              </a:rPr>
              <a:t>1.</a:t>
            </a:r>
            <a:r>
              <a:rPr lang="hr-HR" sz="2200" spc="50" dirty="0">
                <a:latin typeface="+mj-lt"/>
                <a:cs typeface="Tahoma"/>
              </a:rPr>
              <a:t>3</a:t>
            </a:r>
            <a:r>
              <a:rPr lang="en-GB" sz="2200" spc="50">
                <a:latin typeface="+mj-lt"/>
                <a:cs typeface="Tahoma"/>
              </a:rPr>
              <a:t>.: Mejorar la empatía en el lugar de trabajo</a:t>
            </a:r>
            <a:endParaRPr lang="en-GB" sz="2200" dirty="0">
              <a:latin typeface="+mj-lt"/>
              <a:cs typeface="Tahoma"/>
            </a:endParaRPr>
          </a:p>
        </p:txBody>
      </p:sp>
      <p:sp>
        <p:nvSpPr>
          <p:cNvPr id="4" name="Rectángulo 3"/>
          <p:cNvSpPr/>
          <p:nvPr/>
        </p:nvSpPr>
        <p:spPr>
          <a:xfrm>
            <a:off x="318565" y="2525263"/>
            <a:ext cx="11418510" cy="3370153"/>
          </a:xfrm>
          <a:prstGeom prst="rect">
            <a:avLst/>
          </a:prstGeom>
        </p:spPr>
        <p:txBody>
          <a:bodyPr wrap="square">
            <a:spAutoFit/>
          </a:bodyPr>
          <a:lstStyle/>
          <a:p>
            <a:pPr>
              <a:defRPr/>
            </a:pPr>
            <a:r>
              <a:rPr lang="en-GB" altLang="es-ES" sz="2000">
                <a:latin typeface="Calibri" panose="020F0502020204030204" pitchFamily="34" charset="0"/>
                <a:cs typeface="Calibri" panose="020F0502020204030204" pitchFamily="34" charset="0"/>
              </a:rPr>
              <a:t>Empatía </a:t>
            </a:r>
            <a:r>
              <a:rPr lang="en-GB" altLang="es-ES" sz="2000" b="1">
                <a:latin typeface="Calibri" panose="020F0502020204030204" pitchFamily="34" charset="0"/>
                <a:cs typeface="Calibri" panose="020F0502020204030204" pitchFamily="34" charset="0"/>
              </a:rPr>
              <a:t>se puede aprender</a:t>
            </a:r>
            <a:r>
              <a:rPr lang="en-GB" altLang="es-ES" sz="2000">
                <a:latin typeface="Calibri" panose="020F0502020204030204" pitchFamily="34" charset="0"/>
                <a:cs typeface="Calibri" panose="020F0502020204030204" pitchFamily="34" charset="0"/>
              </a:rPr>
              <a:t>, y las organizaciones pueden </a:t>
            </a:r>
            <a:r>
              <a:rPr lang="en-GB" altLang="es-ES" sz="2000" b="1">
                <a:latin typeface="Calibri" panose="020F0502020204030204" pitchFamily="34" charset="0"/>
                <a:cs typeface="Calibri" panose="020F0502020204030204" pitchFamily="34" charset="0"/>
              </a:rPr>
              <a:t>promover un lugar de trabajo más empático </a:t>
            </a:r>
            <a:r>
              <a:rPr lang="en-GB" altLang="es-ES" sz="2000">
                <a:latin typeface="Calibri" panose="020F0502020204030204" pitchFamily="34" charset="0"/>
                <a:cs typeface="Calibri" panose="020F0502020204030204" pitchFamily="34" charset="0"/>
              </a:rPr>
              <a:t>y ayudar a los directivos a mejorar sus habilidades empáticas de numerosas maneras:</a:t>
            </a: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Hablar sobre la empatía.</a:t>
            </a: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Enseñar a escuchar.</a:t>
            </a: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Fomentar las conversaciones con perspectiva real.</a:t>
            </a:r>
          </a:p>
          <a:p>
            <a:pPr marL="285750"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Fomentar la compasión.</a:t>
            </a: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Apoyar a los directivos globales.</a:t>
            </a:r>
            <a:endParaRPr lang="en-GB" altLang="es-ES" sz="2000" b="1" dirty="0">
              <a:solidFill>
                <a:srgbClr val="0CA373"/>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en-GB" altLang="es-ES" sz="1100" dirty="0">
              <a:latin typeface="Calibri" panose="020F0502020204030204" pitchFamily="34" charset="0"/>
              <a:cs typeface="Calibri" panose="020F0502020204030204" pitchFamily="34" charset="0"/>
            </a:endParaRPr>
          </a:p>
          <a:p>
            <a:pPr>
              <a:defRPr/>
            </a:pPr>
            <a:r>
              <a:rPr lang="en-GB" altLang="es-ES" sz="1100">
                <a:latin typeface="Calibri" panose="020F0502020204030204" pitchFamily="34" charset="0"/>
                <a:cs typeface="Calibri" panose="020F0502020204030204" pitchFamily="34" charset="0"/>
              </a:rPr>
              <a:t>(Adaptado de Center </a:t>
            </a:r>
            <a:r>
              <a:rPr lang="en-GB" altLang="es-ES" sz="1100" dirty="0">
                <a:latin typeface="Calibri" panose="020F0502020204030204" pitchFamily="34" charset="0"/>
                <a:cs typeface="Calibri" panose="020F0502020204030204" pitchFamily="34" charset="0"/>
              </a:rPr>
              <a:t>for Creative Leadership (2016). Empathy in the Workplace: A Tool for Effective Leadership [White paper]. https://cclinnovation.org/wp-content/uploads/2020/03/empathyintheworkplace.pdf)</a:t>
            </a:r>
          </a:p>
        </p:txBody>
      </p:sp>
    </p:spTree>
    <p:extLst>
      <p:ext uri="{BB962C8B-B14F-4D97-AF65-F5344CB8AC3E}">
        <p14:creationId xmlns:p14="http://schemas.microsoft.com/office/powerpoint/2010/main" val="742105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83304" cy="352661"/>
          </a:xfrm>
          <a:prstGeom prst="rect">
            <a:avLst/>
          </a:prstGeom>
        </p:spPr>
        <p:txBody>
          <a:bodyPr vert="horz" wrap="square" lIns="0" tIns="13970" rIns="0" bIns="0" rtlCol="0">
            <a:spAutoFit/>
          </a:bodyPr>
          <a:lstStyle/>
          <a:p>
            <a:pPr marL="12700">
              <a:lnSpc>
                <a:spcPct val="100000"/>
              </a:lnSpc>
              <a:spcBef>
                <a:spcPts val="110"/>
              </a:spcBef>
            </a:pPr>
            <a:r>
              <a:rPr lang="en-GB" sz="2200" spc="50">
                <a:latin typeface="+mj-lt"/>
                <a:cs typeface="Tahoma"/>
              </a:rPr>
              <a:t>SECCIÓN 1.</a:t>
            </a:r>
            <a:r>
              <a:rPr lang="hr-HR" sz="2200" spc="50">
                <a:latin typeface="+mj-lt"/>
                <a:cs typeface="Tahoma"/>
              </a:rPr>
              <a:t>3</a:t>
            </a:r>
            <a:r>
              <a:rPr lang="en-GB" sz="2200" spc="50">
                <a:latin typeface="+mj-lt"/>
                <a:cs typeface="Tahoma"/>
              </a:rPr>
              <a:t>.: Mejorar la empatía en el lugar de trabajo</a:t>
            </a:r>
            <a:endParaRPr lang="en-GB" sz="2200" dirty="0">
              <a:latin typeface="+mj-lt"/>
              <a:cs typeface="Tahoma"/>
            </a:endParaRPr>
          </a:p>
        </p:txBody>
      </p:sp>
      <p:sp>
        <p:nvSpPr>
          <p:cNvPr id="4" name="Rectángulo 3"/>
          <p:cNvSpPr/>
          <p:nvPr/>
        </p:nvSpPr>
        <p:spPr>
          <a:xfrm>
            <a:off x="318565" y="2402433"/>
            <a:ext cx="11418510" cy="2862322"/>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Hablar sobre la empatía </a:t>
            </a:r>
            <a:r>
              <a:rPr lang="en-GB" altLang="es-ES" sz="2000">
                <a:latin typeface="Calibri" panose="020F0502020204030204" pitchFamily="34" charset="0"/>
                <a:cs typeface="Calibri" panose="020F0502020204030204" pitchFamily="34" charset="0"/>
              </a:rPr>
              <a:t>- </a:t>
            </a:r>
            <a:r>
              <a:rPr lang="es-ES" altLang="es-ES" sz="2000">
                <a:latin typeface="Calibri" panose="020F0502020204030204" pitchFamily="34" charset="0"/>
                <a:cs typeface="Calibri" panose="020F0502020204030204" pitchFamily="34" charset="0"/>
              </a:rPr>
              <a:t>Los directivos deben ser conscientes de que la empatía es importante, especialmente en el lugar de trabajo actual. Dedicar tiempo y atención a los demás aumenta la empatía, lo que a su vez aumenta tu rendimiento y mejora tu eficacia percibida</a:t>
            </a:r>
            <a:r>
              <a:rPr lang="en-GB" altLang="es-ES" sz="2000">
                <a:latin typeface="Calibri" panose="020F0502020204030204" pitchFamily="34" charset="0"/>
                <a:cs typeface="Calibri" panose="020F0502020204030204" pitchFamily="34" charset="0"/>
              </a:rPr>
              <a:t>.</a:t>
            </a: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Enseñar a escuchar </a:t>
            </a:r>
            <a:r>
              <a:rPr lang="en-GB" altLang="es-ES" sz="2000">
                <a:latin typeface="Calibri" panose="020F0502020204030204" pitchFamily="34" charset="0"/>
                <a:cs typeface="Calibri" panose="020F0502020204030204" pitchFamily="34" charset="0"/>
              </a:rPr>
              <a:t>- </a:t>
            </a:r>
            <a:r>
              <a:rPr lang="es-ES" altLang="es-ES" sz="2000">
                <a:latin typeface="Calibri" panose="020F0502020204030204" pitchFamily="34" charset="0"/>
                <a:cs typeface="Calibri" panose="020F0502020204030204" pitchFamily="34" charset="0"/>
              </a:rPr>
              <a:t>Para entender a los demás y percibir lo que sienten, los directivos deben ser buenos oyentes. La escucha activa es la disposición y la capacidad de una persona para escuchar y comprender a la otra. Cuando un directivo sabe escuchar, la gente se siente respetada y la confianza puede crecer</a:t>
            </a:r>
            <a:r>
              <a:rPr lang="en-GB" altLang="es-ES" sz="2000">
                <a:latin typeface="Calibri" panose="020F0502020204030204" pitchFamily="34" charset="0"/>
                <a:cs typeface="Calibri" panose="020F0502020204030204" pitchFamily="34" charset="0"/>
              </a:rPr>
              <a:t>.</a:t>
            </a: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3144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83304" cy="352661"/>
          </a:xfrm>
          <a:prstGeom prst="rect">
            <a:avLst/>
          </a:prstGeom>
        </p:spPr>
        <p:txBody>
          <a:bodyPr vert="horz" wrap="square" lIns="0" tIns="13970" rIns="0" bIns="0" rtlCol="0">
            <a:spAutoFit/>
          </a:bodyPr>
          <a:lstStyle/>
          <a:p>
            <a:pPr marL="12700">
              <a:lnSpc>
                <a:spcPct val="100000"/>
              </a:lnSpc>
              <a:spcBef>
                <a:spcPts val="110"/>
              </a:spcBef>
            </a:pPr>
            <a:r>
              <a:rPr lang="en-GB" sz="2200" spc="50">
                <a:latin typeface="+mj-lt"/>
                <a:cs typeface="Tahoma"/>
              </a:rPr>
              <a:t>SECCIÓN 1.</a:t>
            </a:r>
            <a:r>
              <a:rPr lang="hr-HR" sz="2200" spc="50">
                <a:latin typeface="+mj-lt"/>
                <a:cs typeface="Tahoma"/>
              </a:rPr>
              <a:t>3</a:t>
            </a:r>
            <a:r>
              <a:rPr lang="en-GB" sz="2200" spc="50">
                <a:latin typeface="+mj-lt"/>
                <a:cs typeface="Tahoma"/>
              </a:rPr>
              <a:t>.: Mejorar la empatía en el lugar de trabajo</a:t>
            </a:r>
            <a:endParaRPr lang="en-GB" sz="2200" dirty="0">
              <a:latin typeface="+mj-lt"/>
              <a:cs typeface="Tahoma"/>
            </a:endParaRPr>
          </a:p>
        </p:txBody>
      </p:sp>
      <p:sp>
        <p:nvSpPr>
          <p:cNvPr id="4" name="Rectángulo 3"/>
          <p:cNvSpPr/>
          <p:nvPr/>
        </p:nvSpPr>
        <p:spPr>
          <a:xfrm>
            <a:off x="318565" y="2525263"/>
            <a:ext cx="11418510" cy="2862322"/>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Fomentar las conversaciones con perspectiva </a:t>
            </a:r>
            <a:r>
              <a:rPr lang="en-GB" altLang="es-ES" sz="2000">
                <a:latin typeface="Calibri" panose="020F0502020204030204" pitchFamily="34" charset="0"/>
                <a:cs typeface="Calibri" panose="020F0502020204030204" pitchFamily="34" charset="0"/>
              </a:rPr>
              <a:t>– Los directivos siempre deberían ponerse a sí mismos en los zapatos de otra persona.</a:t>
            </a: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Fomentar la compasión </a:t>
            </a:r>
            <a:r>
              <a:rPr lang="en-GB" altLang="es-ES" sz="2000">
                <a:latin typeface="Calibri" panose="020F0502020204030204" pitchFamily="34" charset="0"/>
                <a:cs typeface="Calibri" panose="020F0502020204030204" pitchFamily="34" charset="0"/>
              </a:rPr>
              <a:t>- </a:t>
            </a:r>
            <a:r>
              <a:rPr lang="es-ES" altLang="es-ES" sz="2000">
                <a:latin typeface="Calibri" panose="020F0502020204030204" pitchFamily="34" charset="0"/>
                <a:cs typeface="Calibri" panose="020F0502020204030204" pitchFamily="34" charset="0"/>
              </a:rPr>
              <a:t>Apoyar a los directivos que se preocupan por lo que sienten los demás o por el impacto de las decisiones empresariales en los empleados, los clientes y las comunidades.</a:t>
            </a:r>
          </a:p>
          <a:p>
            <a:pP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Apoyar a los directivos globales </a:t>
            </a:r>
            <a:r>
              <a:rPr lang="en-GB" altLang="es-ES" sz="2000">
                <a:latin typeface="Calibri" panose="020F0502020204030204" pitchFamily="34" charset="0"/>
                <a:cs typeface="Calibri" panose="020F0502020204030204" pitchFamily="34" charset="0"/>
              </a:rPr>
              <a:t>- </a:t>
            </a:r>
            <a:r>
              <a:rPr lang="es-ES" altLang="es-ES" sz="2000">
                <a:latin typeface="Calibri" panose="020F0502020204030204" pitchFamily="34" charset="0"/>
                <a:cs typeface="Calibri" panose="020F0502020204030204" pitchFamily="34" charset="0"/>
              </a:rPr>
              <a:t>Trabajar más allá de las fronteras culturales requiere que los directivos comprendan a personas que tienen perspectivas y experiencias muy diferentes.</a:t>
            </a: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1218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a:t>
            </a:r>
            <a:r>
              <a:rPr lang="es-ES" sz="2200" spc="50" dirty="0">
                <a:latin typeface="+mj-lt"/>
                <a:cs typeface="Tahoma"/>
              </a:rPr>
              <a:t>1.</a:t>
            </a:r>
            <a:r>
              <a:rPr lang="hr-HR" sz="2200" spc="50" dirty="0">
                <a:latin typeface="+mj-lt"/>
                <a:cs typeface="Tahoma"/>
              </a:rPr>
              <a:t>4</a:t>
            </a:r>
            <a:r>
              <a:rPr lang="es-ES" sz="2200" spc="50">
                <a:latin typeface="+mj-lt"/>
                <a:cs typeface="Tahoma"/>
              </a:rPr>
              <a:t>.: </a:t>
            </a:r>
            <a:r>
              <a:rPr lang="en-GB" sz="2200" spc="50">
                <a:latin typeface="+mj-lt"/>
                <a:cs typeface="Tahoma"/>
              </a:rPr>
              <a:t>Liderazgo empático</a:t>
            </a:r>
            <a:endParaRPr lang="en-GB" sz="2200" dirty="0">
              <a:latin typeface="+mj-lt"/>
              <a:cs typeface="Tahoma"/>
            </a:endParaRPr>
          </a:p>
        </p:txBody>
      </p:sp>
      <p:sp>
        <p:nvSpPr>
          <p:cNvPr id="4" name="Rectángulo 3"/>
          <p:cNvSpPr/>
          <p:nvPr/>
        </p:nvSpPr>
        <p:spPr>
          <a:xfrm>
            <a:off x="318565" y="2620797"/>
            <a:ext cx="11459453" cy="2862322"/>
          </a:xfrm>
          <a:prstGeom prst="rect">
            <a:avLst/>
          </a:prstGeom>
        </p:spPr>
        <p:txBody>
          <a:bodyPr wrap="square">
            <a:spAutoFit/>
          </a:bodyPr>
          <a:lstStyle/>
          <a:p>
            <a:pPr>
              <a:defRPr/>
            </a:pPr>
            <a:r>
              <a:rPr lang="es-ES" altLang="es-ES" sz="2000" b="1">
                <a:latin typeface="Calibri" panose="020F0502020204030204" pitchFamily="34" charset="0"/>
                <a:cs typeface="Calibri" panose="020F0502020204030204" pitchFamily="34" charset="0"/>
              </a:rPr>
              <a:t>Liderazgo empático</a:t>
            </a:r>
            <a:endParaRPr lang="hr-HR" altLang="es-ES" sz="2000" b="1"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lvl="1">
              <a:defRPr/>
            </a:pPr>
            <a:r>
              <a:rPr lang="en-GB" altLang="es-ES" sz="2000">
                <a:latin typeface="Calibri" panose="020F0502020204030204" pitchFamily="34" charset="0"/>
                <a:cs typeface="Calibri" panose="020F0502020204030204" pitchFamily="34" charset="0"/>
              </a:rPr>
              <a:t>• </a:t>
            </a:r>
            <a:r>
              <a:rPr lang="en-US" altLang="es-ES" sz="2000">
                <a:latin typeface="Calibri" panose="020F0502020204030204" pitchFamily="34" charset="0"/>
                <a:cs typeface="Calibri" panose="020F0502020204030204" pitchFamily="34" charset="0"/>
              </a:rPr>
              <a:t>El liderazgo empático es un </a:t>
            </a:r>
            <a:r>
              <a:rPr lang="en-US" altLang="es-ES" sz="2000" b="1">
                <a:solidFill>
                  <a:srgbClr val="0CA373"/>
                </a:solidFill>
                <a:latin typeface="Calibri" panose="020F0502020204030204" pitchFamily="34" charset="0"/>
                <a:cs typeface="Calibri" panose="020F0502020204030204" pitchFamily="34" charset="0"/>
              </a:rPr>
              <a:t>estilo de liderazgo </a:t>
            </a:r>
            <a:r>
              <a:rPr lang="en-US" altLang="es-ES" sz="2000">
                <a:latin typeface="Calibri" panose="020F0502020204030204" pitchFamily="34" charset="0"/>
                <a:cs typeface="Calibri" panose="020F0502020204030204" pitchFamily="34" charset="0"/>
              </a:rPr>
              <a:t>que se centra en </a:t>
            </a:r>
            <a:r>
              <a:rPr lang="es-ES" altLang="es-ES" sz="2000" b="1">
                <a:solidFill>
                  <a:srgbClr val="0CA373"/>
                </a:solidFill>
                <a:latin typeface="Calibri" panose="020F0502020204030204" pitchFamily="34" charset="0"/>
                <a:cs typeface="Calibri" panose="020F0502020204030204" pitchFamily="34" charset="0"/>
              </a:rPr>
              <a:t>comprender e identificar las necesidades de los demás.</a:t>
            </a:r>
            <a:endParaRPr lang="hr-HR" altLang="es-ES" sz="2000" b="1" dirty="0">
              <a:solidFill>
                <a:srgbClr val="0CA373"/>
              </a:solidFill>
              <a:latin typeface="Calibri" panose="020F0502020204030204" pitchFamily="34" charset="0"/>
              <a:cs typeface="Calibri" panose="020F0502020204030204" pitchFamily="34" charset="0"/>
            </a:endParaRPr>
          </a:p>
          <a:p>
            <a:pPr lvl="1">
              <a:defRPr/>
            </a:pPr>
            <a:r>
              <a:rPr lang="hr-HR" altLang="es-ES" sz="2000">
                <a:latin typeface="Calibri" panose="020F0502020204030204" pitchFamily="34" charset="0"/>
                <a:cs typeface="Calibri" panose="020F0502020204030204" pitchFamily="34" charset="0"/>
              </a:rPr>
              <a:t>• </a:t>
            </a:r>
            <a:r>
              <a:rPr lang="en-US" altLang="es-ES" sz="2000">
                <a:latin typeface="Calibri" panose="020F0502020204030204" pitchFamily="34" charset="0"/>
                <a:cs typeface="Calibri" panose="020F0502020204030204" pitchFamily="34" charset="0"/>
              </a:rPr>
              <a:t>La empatía permite a los líderes </a:t>
            </a:r>
            <a:r>
              <a:rPr lang="en-US" altLang="es-ES" sz="2000" b="1">
                <a:solidFill>
                  <a:srgbClr val="0CA373"/>
                </a:solidFill>
                <a:latin typeface="Calibri" panose="020F0502020204030204" pitchFamily="34" charset="0"/>
                <a:cs typeface="Calibri" panose="020F0502020204030204" pitchFamily="34" charset="0"/>
              </a:rPr>
              <a:t>leer las emociones </a:t>
            </a:r>
            <a:r>
              <a:rPr lang="en-US" altLang="es-ES" sz="2000">
                <a:latin typeface="Calibri" panose="020F0502020204030204" pitchFamily="34" charset="0"/>
                <a:cs typeface="Calibri" panose="020F0502020204030204" pitchFamily="34" charset="0"/>
              </a:rPr>
              <a:t>de los miembros de su equipo con el fin de alcanzar las metas comunes.</a:t>
            </a:r>
            <a:r>
              <a:rPr lang="hr-HR" altLang="es-ES" sz="2000" dirty="0">
                <a:latin typeface="Calibri" panose="020F0502020204030204" pitchFamily="34" charset="0"/>
                <a:cs typeface="Calibri" panose="020F0502020204030204" pitchFamily="34" charset="0"/>
              </a:rPr>
              <a:t>	</a:t>
            </a:r>
          </a:p>
          <a:p>
            <a:pPr lvl="1">
              <a:defRPr/>
            </a:pPr>
            <a:r>
              <a:rPr lang="hr-HR" altLang="es-ES" sz="2000">
                <a:latin typeface="Calibri" panose="020F0502020204030204" pitchFamily="34" charset="0"/>
                <a:cs typeface="Calibri" panose="020F0502020204030204" pitchFamily="34" charset="0"/>
              </a:rPr>
              <a:t>• </a:t>
            </a:r>
            <a:r>
              <a:rPr lang="en-GB" altLang="es-ES" sz="2000">
                <a:latin typeface="Calibri" panose="020F0502020204030204" pitchFamily="34" charset="0"/>
                <a:cs typeface="Calibri" panose="020F0502020204030204" pitchFamily="34" charset="0"/>
              </a:rPr>
              <a:t>La empatía </a:t>
            </a:r>
            <a:r>
              <a:rPr lang="en-GB" altLang="es-ES" sz="2000" b="1">
                <a:solidFill>
                  <a:srgbClr val="0CA373"/>
                </a:solidFill>
                <a:latin typeface="Calibri" panose="020F0502020204030204" pitchFamily="34" charset="0"/>
                <a:cs typeface="Calibri" panose="020F0502020204030204" pitchFamily="34" charset="0"/>
              </a:rPr>
              <a:t>contribuye a mejores negociaciones, colaboración y resolución de conflictos.</a:t>
            </a:r>
            <a:endParaRPr lang="hr-HR" altLang="es-ES" sz="2000" b="1" dirty="0">
              <a:solidFill>
                <a:srgbClr val="0CA373"/>
              </a:solidFill>
              <a:latin typeface="Calibri" panose="020F0502020204030204" pitchFamily="34" charset="0"/>
              <a:cs typeface="Calibri" panose="020F0502020204030204" pitchFamily="34" charset="0"/>
            </a:endParaRPr>
          </a:p>
          <a:p>
            <a:pPr>
              <a:defRPr/>
            </a:pPr>
            <a:r>
              <a:rPr lang="hr-HR" altLang="es-ES" sz="2000" dirty="0">
                <a:latin typeface="Calibri" panose="020F0502020204030204" pitchFamily="34" charset="0"/>
                <a:cs typeface="Calibri" panose="020F0502020204030204" pitchFamily="34" charset="0"/>
              </a:rPr>
              <a:t>	</a:t>
            </a:r>
          </a:p>
          <a:p>
            <a:pPr>
              <a:defRPr/>
            </a:pP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9309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a:t>
            </a:r>
            <a:r>
              <a:rPr lang="hr-HR" sz="2200" spc="50">
                <a:latin typeface="+mj-lt"/>
                <a:cs typeface="Tahoma"/>
              </a:rPr>
              <a:t>4</a:t>
            </a:r>
            <a:r>
              <a:rPr lang="es-ES" sz="2200" spc="50">
                <a:latin typeface="+mj-lt"/>
                <a:cs typeface="Tahoma"/>
              </a:rPr>
              <a:t>.: </a:t>
            </a:r>
            <a:r>
              <a:rPr lang="en-GB" sz="2200" spc="50">
                <a:latin typeface="+mj-lt"/>
                <a:cs typeface="Tahoma"/>
              </a:rPr>
              <a:t>Liderazgo empático</a:t>
            </a:r>
            <a:endParaRPr lang="en-GB" sz="2200" dirty="0">
              <a:latin typeface="+mj-lt"/>
              <a:cs typeface="Tahoma"/>
            </a:endParaRPr>
          </a:p>
        </p:txBody>
      </p:sp>
      <p:sp>
        <p:nvSpPr>
          <p:cNvPr id="4" name="Rectángulo 3"/>
          <p:cNvSpPr/>
          <p:nvPr/>
        </p:nvSpPr>
        <p:spPr>
          <a:xfrm>
            <a:off x="318565" y="2702683"/>
            <a:ext cx="11459453" cy="2862322"/>
          </a:xfrm>
          <a:prstGeom prst="rect">
            <a:avLst/>
          </a:prstGeom>
        </p:spPr>
        <p:txBody>
          <a:bodyPr wrap="square">
            <a:spAutoFit/>
          </a:bodyPr>
          <a:lstStyle/>
          <a:p>
            <a:pPr>
              <a:defRPr/>
            </a:pPr>
            <a:r>
              <a:rPr lang="es-ES" altLang="es-ES" sz="2000" b="1">
                <a:latin typeface="Calibri" panose="020F0502020204030204" pitchFamily="34" charset="0"/>
                <a:cs typeface="Calibri" panose="020F0502020204030204" pitchFamily="34" charset="0"/>
              </a:rPr>
              <a:t>Los rasgos del liderazgo empático </a:t>
            </a:r>
            <a:r>
              <a:rPr lang="hr-HR" altLang="es-ES" sz="2000" i="1">
                <a:latin typeface="Calibri" panose="020F0502020204030204" pitchFamily="34" charset="0"/>
                <a:cs typeface="Calibri" panose="020F0502020204030204" pitchFamily="34" charset="0"/>
              </a:rPr>
              <a:t>(</a:t>
            </a:r>
            <a:r>
              <a:rPr lang="hr-HR" altLang="es-ES" sz="2000" i="1" dirty="0">
                <a:latin typeface="Calibri" panose="020F0502020204030204" pitchFamily="34" charset="0"/>
                <a:cs typeface="Calibri" panose="020F0502020204030204" pitchFamily="34" charset="0"/>
              </a:rPr>
              <a:t>Pallapa, </a:t>
            </a:r>
            <a:r>
              <a:rPr lang="hr-HR" altLang="es-ES" sz="2000" i="1">
                <a:latin typeface="Calibri" panose="020F0502020204030204" pitchFamily="34" charset="0"/>
                <a:cs typeface="Calibri" panose="020F0502020204030204" pitchFamily="34" charset="0"/>
              </a:rPr>
              <a:t>2022)</a:t>
            </a:r>
            <a:r>
              <a:rPr lang="es-ES" altLang="es-ES" sz="2000" i="1">
                <a:latin typeface="Calibri" panose="020F0502020204030204" pitchFamily="34" charset="0"/>
                <a:cs typeface="Calibri" panose="020F0502020204030204" pitchFamily="34" charset="0"/>
              </a:rPr>
              <a:t>:</a:t>
            </a:r>
            <a:endParaRPr lang="en-GB" altLang="es-ES" sz="2000" i="1" dirty="0">
              <a:latin typeface="Calibri" panose="020F0502020204030204" pitchFamily="34" charset="0"/>
              <a:cs typeface="Calibri" panose="020F0502020204030204" pitchFamily="34" charset="0"/>
            </a:endParaRPr>
          </a:p>
          <a:p>
            <a:pPr>
              <a:defRPr/>
            </a:pPr>
            <a:endParaRPr lang="hr-HR" altLang="es-ES" sz="2000" b="1" dirty="0">
              <a:solidFill>
                <a:srgbClr val="0CA373"/>
              </a:solidFill>
              <a:latin typeface="Calibri" panose="020F0502020204030204" pitchFamily="34" charset="0"/>
              <a:cs typeface="Calibri" panose="020F0502020204030204" pitchFamily="34" charset="0"/>
            </a:endParaRPr>
          </a:p>
          <a:p>
            <a:pPr lvl="1">
              <a:defRPr/>
            </a:pPr>
            <a:r>
              <a:rPr lang="hr-HR" altLang="es-ES" sz="2000">
                <a:latin typeface="Calibri" panose="020F0502020204030204" pitchFamily="34" charset="0"/>
                <a:cs typeface="Calibri" panose="020F0502020204030204" pitchFamily="34" charset="0"/>
              </a:rPr>
              <a:t>•</a:t>
            </a:r>
            <a:r>
              <a:rPr lang="hr-HR" altLang="es-ES" sz="2000" b="1">
                <a:latin typeface="Calibri" panose="020F0502020204030204" pitchFamily="34" charset="0"/>
                <a:cs typeface="Calibri" panose="020F0502020204030204" pitchFamily="34" charset="0"/>
              </a:rPr>
              <a:t> </a:t>
            </a:r>
            <a:r>
              <a:rPr lang="es-ES" altLang="es-ES" sz="2000">
                <a:latin typeface="Calibri" panose="020F0502020204030204" pitchFamily="34" charset="0"/>
                <a:cs typeface="Calibri" panose="020F0502020204030204" pitchFamily="34" charset="0"/>
              </a:rPr>
              <a:t>se centra en </a:t>
            </a:r>
            <a:r>
              <a:rPr lang="es-ES" altLang="es-ES" sz="2000" b="1">
                <a:solidFill>
                  <a:srgbClr val="0CA373"/>
                </a:solidFill>
                <a:latin typeface="Calibri" panose="020F0502020204030204" pitchFamily="34" charset="0"/>
                <a:cs typeface="Calibri" panose="020F0502020204030204" pitchFamily="34" charset="0"/>
              </a:rPr>
              <a:t>comprender las necesidades de los miembros del equipo </a:t>
            </a:r>
            <a:r>
              <a:rPr lang="es-ES" altLang="es-ES" sz="2000">
                <a:latin typeface="Calibri" panose="020F0502020204030204" pitchFamily="34" charset="0"/>
                <a:cs typeface="Calibri" panose="020F0502020204030204" pitchFamily="34" charset="0"/>
              </a:rPr>
              <a:t>y </a:t>
            </a:r>
            <a:r>
              <a:rPr lang="es-ES" altLang="es-ES" sz="2000" b="1">
                <a:solidFill>
                  <a:srgbClr val="0CA373"/>
                </a:solidFill>
                <a:latin typeface="Calibri" panose="020F0502020204030204" pitchFamily="34" charset="0"/>
                <a:cs typeface="Calibri" panose="020F0502020204030204" pitchFamily="34" charset="0"/>
              </a:rPr>
              <a:t>ser sensible </a:t>
            </a:r>
            <a:r>
              <a:rPr lang="es-ES" altLang="es-ES" sz="2000">
                <a:latin typeface="Calibri" panose="020F0502020204030204" pitchFamily="34" charset="0"/>
                <a:cs typeface="Calibri" panose="020F0502020204030204" pitchFamily="34" charset="0"/>
              </a:rPr>
              <a:t>a sus carencias y necesidades de crecimiento</a:t>
            </a:r>
            <a:r>
              <a:rPr lang="en-GB" altLang="es-ES" sz="2000">
                <a:latin typeface="Calibri" panose="020F0502020204030204" pitchFamily="34" charset="0"/>
                <a:cs typeface="Calibri" panose="020F0502020204030204" pitchFamily="34" charset="0"/>
              </a:rPr>
              <a:t>.</a:t>
            </a:r>
          </a:p>
          <a:p>
            <a:pPr lvl="1">
              <a:defRPr/>
            </a:pPr>
            <a:r>
              <a:rPr lang="hr-HR" altLang="es-ES" sz="2000">
                <a:latin typeface="Calibri" panose="020F0502020204030204" pitchFamily="34" charset="0"/>
                <a:cs typeface="Calibri" panose="020F0502020204030204" pitchFamily="34" charset="0"/>
              </a:rPr>
              <a:t>• </a:t>
            </a:r>
            <a:r>
              <a:rPr lang="es-ES" altLang="es-ES" sz="2000">
                <a:latin typeface="Calibri" panose="020F0502020204030204" pitchFamily="34" charset="0"/>
                <a:cs typeface="Calibri" panose="020F0502020204030204" pitchFamily="34" charset="0"/>
              </a:rPr>
              <a:t>hace que todos se den cuenta de que son </a:t>
            </a:r>
            <a:r>
              <a:rPr lang="es-ES" altLang="es-ES" sz="2000" b="1">
                <a:solidFill>
                  <a:srgbClr val="0CA373"/>
                </a:solidFill>
                <a:latin typeface="Calibri" panose="020F0502020204030204" pitchFamily="34" charset="0"/>
                <a:cs typeface="Calibri" panose="020F0502020204030204" pitchFamily="34" charset="0"/>
              </a:rPr>
              <a:t>una parte importante del mismo equipo </a:t>
            </a:r>
            <a:r>
              <a:rPr lang="es-ES" altLang="es-ES" sz="2000">
                <a:latin typeface="Calibri" panose="020F0502020204030204" pitchFamily="34" charset="0"/>
                <a:cs typeface="Calibri" panose="020F0502020204030204" pitchFamily="34" charset="0"/>
              </a:rPr>
              <a:t>que está tratando de lograr el mismo propósito.</a:t>
            </a:r>
          </a:p>
          <a:p>
            <a:pPr lvl="1">
              <a:defRPr/>
            </a:pPr>
            <a:r>
              <a:rPr lang="hr-HR" altLang="es-ES" sz="2000">
                <a:latin typeface="Calibri" panose="020F0502020204030204" pitchFamily="34" charset="0"/>
                <a:cs typeface="Calibri" panose="020F0502020204030204" pitchFamily="34" charset="0"/>
              </a:rPr>
              <a:t>• </a:t>
            </a:r>
            <a:r>
              <a:rPr lang="en-GB" altLang="es-ES" sz="2000">
                <a:latin typeface="Calibri" panose="020F0502020204030204" pitchFamily="34" charset="0"/>
                <a:cs typeface="Calibri" panose="020F0502020204030204" pitchFamily="34" charset="0"/>
              </a:rPr>
              <a:t>incrementa la</a:t>
            </a:r>
            <a:r>
              <a:rPr lang="en-GB" altLang="es-ES" sz="2000" b="1">
                <a:solidFill>
                  <a:srgbClr val="0CA373"/>
                </a:solidFill>
                <a:latin typeface="Calibri" panose="020F0502020204030204" pitchFamily="34" charset="0"/>
                <a:cs typeface="Calibri" panose="020F0502020204030204" pitchFamily="34" charset="0"/>
              </a:rPr>
              <a:t> seguridad psicológica </a:t>
            </a:r>
            <a:r>
              <a:rPr lang="en-GB" altLang="es-ES" sz="2000">
                <a:latin typeface="Calibri" panose="020F0502020204030204" pitchFamily="34" charset="0"/>
                <a:cs typeface="Calibri" panose="020F0502020204030204" pitchFamily="34" charset="0"/>
              </a:rPr>
              <a:t>dentro de la organización.</a:t>
            </a:r>
            <a:endParaRPr lang="en-GB" altLang="es-ES" sz="2000" dirty="0">
              <a:latin typeface="Calibri" panose="020F0502020204030204" pitchFamily="34" charset="0"/>
              <a:cs typeface="Calibri" panose="020F0502020204030204" pitchFamily="34" charset="0"/>
            </a:endParaRPr>
          </a:p>
          <a:p>
            <a:pPr lvl="1">
              <a:defRPr/>
            </a:pPr>
            <a:r>
              <a:rPr lang="hr-HR" altLang="es-ES" sz="2000">
                <a:latin typeface="Calibri" panose="020F0502020204030204" pitchFamily="34" charset="0"/>
                <a:cs typeface="Calibri" panose="020F0502020204030204" pitchFamily="34" charset="0"/>
              </a:rPr>
              <a:t>• </a:t>
            </a:r>
            <a:r>
              <a:rPr lang="en-GB" altLang="es-ES" sz="2000">
                <a:latin typeface="Calibri" panose="020F0502020204030204" pitchFamily="34" charset="0"/>
                <a:cs typeface="Calibri" panose="020F0502020204030204" pitchFamily="34" charset="0"/>
              </a:rPr>
              <a:t>incrementa la </a:t>
            </a:r>
            <a:r>
              <a:rPr lang="en-GB" altLang="es-ES" sz="2000" b="1">
                <a:solidFill>
                  <a:srgbClr val="0CA373"/>
                </a:solidFill>
                <a:latin typeface="Calibri" panose="020F0502020204030204" pitchFamily="34" charset="0"/>
                <a:cs typeface="Calibri" panose="020F0502020204030204" pitchFamily="34" charset="0"/>
              </a:rPr>
              <a:t>productividad</a:t>
            </a:r>
            <a:r>
              <a:rPr lang="en-GB" altLang="es-ES" sz="2000">
                <a:latin typeface="Calibri" panose="020F0502020204030204" pitchFamily="34" charset="0"/>
                <a:cs typeface="Calibri" panose="020F0502020204030204" pitchFamily="34" charset="0"/>
              </a:rPr>
              <a:t>, </a:t>
            </a:r>
            <a:r>
              <a:rPr lang="en-GB" altLang="es-ES" sz="2000" b="1">
                <a:solidFill>
                  <a:srgbClr val="0CA373"/>
                </a:solidFill>
                <a:latin typeface="Calibri" panose="020F0502020204030204" pitchFamily="34" charset="0"/>
                <a:cs typeface="Calibri" panose="020F0502020204030204" pitchFamily="34" charset="0"/>
              </a:rPr>
              <a:t>moral y lealtad del equipo.</a:t>
            </a:r>
            <a:endParaRPr lang="hr-HR" altLang="es-ES" sz="2000" dirty="0">
              <a:latin typeface="Calibri" panose="020F0502020204030204" pitchFamily="34" charset="0"/>
              <a:cs typeface="Calibri" panose="020F0502020204030204" pitchFamily="34" charset="0"/>
            </a:endParaRPr>
          </a:p>
          <a:p>
            <a:pPr>
              <a:defRPr/>
            </a:pP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0406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a:t>
            </a:r>
            <a:r>
              <a:rPr lang="hr-HR" sz="2200" spc="50">
                <a:latin typeface="+mj-lt"/>
                <a:cs typeface="Tahoma"/>
              </a:rPr>
              <a:t>4</a:t>
            </a:r>
            <a:r>
              <a:rPr lang="es-ES" sz="2200" spc="50">
                <a:latin typeface="+mj-lt"/>
                <a:cs typeface="Tahoma"/>
              </a:rPr>
              <a:t>.: </a:t>
            </a:r>
            <a:r>
              <a:rPr lang="en-GB" sz="2200" spc="50">
                <a:latin typeface="+mj-lt"/>
                <a:cs typeface="Tahoma"/>
              </a:rPr>
              <a:t>Liderazgo empático</a:t>
            </a:r>
            <a:endParaRPr lang="en-GB" sz="2200" dirty="0">
              <a:latin typeface="+mj-lt"/>
              <a:cs typeface="Tahoma"/>
            </a:endParaRPr>
          </a:p>
        </p:txBody>
      </p:sp>
      <p:sp>
        <p:nvSpPr>
          <p:cNvPr id="4" name="Rectángulo 3"/>
          <p:cNvSpPr/>
          <p:nvPr/>
        </p:nvSpPr>
        <p:spPr>
          <a:xfrm>
            <a:off x="318565" y="2620797"/>
            <a:ext cx="11459453" cy="3385542"/>
          </a:xfrm>
          <a:prstGeom prst="rect">
            <a:avLst/>
          </a:prstGeom>
        </p:spPr>
        <p:txBody>
          <a:bodyPr wrap="square">
            <a:spAutoFit/>
          </a:bodyPr>
          <a:lstStyle/>
          <a:p>
            <a:pPr>
              <a:defRPr/>
            </a:pPr>
            <a:r>
              <a:rPr lang="es-ES" altLang="es-ES" sz="2000" b="1">
                <a:latin typeface="Calibri" panose="020F0502020204030204" pitchFamily="34" charset="0"/>
                <a:cs typeface="Calibri" panose="020F0502020204030204" pitchFamily="34" charset="0"/>
              </a:rPr>
              <a:t>Las características de los líderes empáticos </a:t>
            </a:r>
            <a:r>
              <a:rPr lang="hr-HR" altLang="es-ES" sz="2000" i="1">
                <a:latin typeface="Calibri" panose="020F0502020204030204" pitchFamily="34" charset="0"/>
                <a:cs typeface="Calibri" panose="020F0502020204030204" pitchFamily="34" charset="0"/>
              </a:rPr>
              <a:t>(</a:t>
            </a:r>
            <a:r>
              <a:rPr lang="hr-HR" altLang="es-ES" sz="2000" i="1" dirty="0">
                <a:latin typeface="Calibri" panose="020F0502020204030204" pitchFamily="34" charset="0"/>
                <a:cs typeface="Calibri" panose="020F0502020204030204" pitchFamily="34" charset="0"/>
              </a:rPr>
              <a:t>Riess &amp; Neporent, 2018; Pallapa, 2022):</a:t>
            </a:r>
            <a:endParaRPr lang="en-GB" altLang="es-ES" sz="2000" i="1" dirty="0">
              <a:latin typeface="Calibri" panose="020F0502020204030204" pitchFamily="34" charset="0"/>
              <a:cs typeface="Calibri" panose="020F0502020204030204" pitchFamily="34" charset="0"/>
            </a:endParaRPr>
          </a:p>
          <a:p>
            <a:pPr>
              <a:defRPr/>
            </a:pPr>
            <a:endParaRPr lang="en-GB" altLang="es-ES" sz="2000" b="1" dirty="0">
              <a:solidFill>
                <a:srgbClr val="0CA373"/>
              </a:solidFill>
              <a:latin typeface="Calibri" panose="020F0502020204030204" pitchFamily="34" charset="0"/>
              <a:cs typeface="Calibri" panose="020F0502020204030204" pitchFamily="34" charset="0"/>
            </a:endParaRPr>
          </a:p>
          <a:p>
            <a:pPr lvl="1">
              <a:defRPr/>
            </a:pPr>
            <a:r>
              <a:rPr lang="en-GB" altLang="es-ES" sz="2000">
                <a:latin typeface="Calibri" panose="020F0502020204030204" pitchFamily="34" charset="0"/>
                <a:cs typeface="Calibri" panose="020F0502020204030204" pitchFamily="34" charset="0"/>
              </a:rPr>
              <a:t>• </a:t>
            </a:r>
            <a:r>
              <a:rPr lang="en-GB" altLang="es-ES" sz="2000" b="1">
                <a:solidFill>
                  <a:srgbClr val="0CA373"/>
                </a:solidFill>
                <a:latin typeface="Calibri" panose="020F0502020204030204" pitchFamily="34" charset="0"/>
                <a:cs typeface="Calibri" panose="020F0502020204030204" pitchFamily="34" charset="0"/>
              </a:rPr>
              <a:t>destacan en la gestión de las relaciones.</a:t>
            </a:r>
            <a:endParaRPr lang="en-GB" altLang="es-ES" sz="2000" b="1" dirty="0">
              <a:solidFill>
                <a:srgbClr val="0CA373"/>
              </a:solidFill>
              <a:latin typeface="Calibri" panose="020F0502020204030204" pitchFamily="34" charset="0"/>
              <a:cs typeface="Calibri" panose="020F0502020204030204" pitchFamily="34" charset="0"/>
            </a:endParaRPr>
          </a:p>
          <a:p>
            <a:pPr lvl="1">
              <a:defRPr/>
            </a:pPr>
            <a:r>
              <a:rPr lang="en-GB" altLang="es-ES" sz="2000">
                <a:latin typeface="Calibri" panose="020F0502020204030204" pitchFamily="34" charset="0"/>
                <a:cs typeface="Calibri" panose="020F0502020204030204" pitchFamily="34" charset="0"/>
              </a:rPr>
              <a:t>• </a:t>
            </a:r>
            <a:r>
              <a:rPr lang="es-ES" altLang="es-ES" sz="2000" b="1">
                <a:solidFill>
                  <a:srgbClr val="0CA373"/>
                </a:solidFill>
                <a:latin typeface="Calibri" panose="020F0502020204030204" pitchFamily="34" charset="0"/>
                <a:cs typeface="Calibri" panose="020F0502020204030204" pitchFamily="34" charset="0"/>
              </a:rPr>
              <a:t>crean vínculos </a:t>
            </a:r>
            <a:r>
              <a:rPr lang="es-ES" altLang="es-ES" sz="2000">
                <a:latin typeface="Calibri" panose="020F0502020204030204" pitchFamily="34" charset="0"/>
                <a:cs typeface="Calibri" panose="020F0502020204030204" pitchFamily="34" charset="0"/>
              </a:rPr>
              <a:t>y </a:t>
            </a:r>
            <a:r>
              <a:rPr lang="es-ES" altLang="es-ES" sz="2000" b="1">
                <a:solidFill>
                  <a:srgbClr val="0CA373"/>
                </a:solidFill>
                <a:latin typeface="Calibri" panose="020F0502020204030204" pitchFamily="34" charset="0"/>
                <a:cs typeface="Calibri" panose="020F0502020204030204" pitchFamily="34" charset="0"/>
              </a:rPr>
              <a:t>mantienen unidos a los grupos </a:t>
            </a:r>
            <a:r>
              <a:rPr lang="es-ES" altLang="es-ES" sz="2000">
                <a:latin typeface="Calibri" panose="020F0502020204030204" pitchFamily="34" charset="0"/>
                <a:cs typeface="Calibri" panose="020F0502020204030204" pitchFamily="34" charset="0"/>
              </a:rPr>
              <a:t>para que sean más capaces de conectar y comprender los intereses y perspectivas de los demás.</a:t>
            </a:r>
          </a:p>
          <a:p>
            <a:pPr lvl="1">
              <a:defRPr/>
            </a:pPr>
            <a:r>
              <a:rPr lang="en-GB" altLang="es-ES" sz="2000">
                <a:latin typeface="Calibri" panose="020F0502020204030204" pitchFamily="34" charset="0"/>
                <a:cs typeface="Calibri" panose="020F0502020204030204" pitchFamily="34" charset="0"/>
              </a:rPr>
              <a:t>• </a:t>
            </a:r>
            <a:r>
              <a:rPr lang="en-GB" altLang="es-ES" sz="2000" b="1">
                <a:solidFill>
                  <a:srgbClr val="0CA373"/>
                </a:solidFill>
                <a:latin typeface="Calibri" panose="020F0502020204030204" pitchFamily="34" charset="0"/>
                <a:cs typeface="Calibri" panose="020F0502020204030204" pitchFamily="34" charset="0"/>
              </a:rPr>
              <a:t>crean un entorno seguro </a:t>
            </a:r>
            <a:r>
              <a:rPr lang="en-GB" altLang="es-ES" sz="2000">
                <a:latin typeface="Calibri" panose="020F0502020204030204" pitchFamily="34" charset="0"/>
                <a:cs typeface="Calibri" panose="020F0502020204030204" pitchFamily="34" charset="0"/>
              </a:rPr>
              <a:t>donde las personas pueden expresar sus miedos y esperanzas.</a:t>
            </a:r>
            <a:endParaRPr lang="en-GB" altLang="es-ES" sz="2000" dirty="0">
              <a:latin typeface="Calibri" panose="020F0502020204030204" pitchFamily="34" charset="0"/>
              <a:cs typeface="Calibri" panose="020F0502020204030204" pitchFamily="34" charset="0"/>
            </a:endParaRPr>
          </a:p>
          <a:p>
            <a:pPr lvl="1">
              <a:defRPr/>
            </a:pPr>
            <a:r>
              <a:rPr lang="en-GB" altLang="es-ES" sz="2000">
                <a:latin typeface="Calibri" panose="020F0502020204030204" pitchFamily="34" charset="0"/>
                <a:cs typeface="Calibri" panose="020F0502020204030204" pitchFamily="34" charset="0"/>
              </a:rPr>
              <a:t>• </a:t>
            </a:r>
            <a:r>
              <a:rPr lang="en-GB" altLang="es-ES" sz="2000" b="1">
                <a:solidFill>
                  <a:srgbClr val="0CA373"/>
                </a:solidFill>
                <a:latin typeface="Calibri" panose="020F0502020204030204" pitchFamily="34" charset="0"/>
                <a:cs typeface="Calibri" panose="020F0502020204030204" pitchFamily="34" charset="0"/>
              </a:rPr>
              <a:t>no intentan complacer a todo el mundo.</a:t>
            </a:r>
            <a:endParaRPr lang="en-GB" altLang="es-ES" sz="2000" b="1" dirty="0">
              <a:solidFill>
                <a:srgbClr val="0CA373"/>
              </a:solidFill>
              <a:latin typeface="Calibri" panose="020F0502020204030204" pitchFamily="34" charset="0"/>
              <a:cs typeface="Calibri" panose="020F0502020204030204" pitchFamily="34" charset="0"/>
            </a:endParaRPr>
          </a:p>
          <a:p>
            <a:pPr lvl="1">
              <a:defRPr/>
            </a:pPr>
            <a:r>
              <a:rPr lang="en-GB" altLang="es-ES" sz="2000">
                <a:latin typeface="Calibri" panose="020F0502020204030204" pitchFamily="34" charset="0"/>
                <a:cs typeface="Calibri" panose="020F0502020204030204" pitchFamily="34" charset="0"/>
              </a:rPr>
              <a:t>• son </a:t>
            </a:r>
            <a:r>
              <a:rPr lang="en-GB" altLang="es-ES" sz="2000" b="1">
                <a:solidFill>
                  <a:srgbClr val="0CA373"/>
                </a:solidFill>
                <a:latin typeface="Calibri" panose="020F0502020204030204" pitchFamily="34" charset="0"/>
                <a:cs typeface="Calibri" panose="020F0502020204030204" pitchFamily="34" charset="0"/>
              </a:rPr>
              <a:t>respetados, confiados y consultados</a:t>
            </a:r>
            <a:r>
              <a:rPr lang="en-GB" altLang="es-ES" sz="2000">
                <a:latin typeface="Calibri" panose="020F0502020204030204" pitchFamily="34" charset="0"/>
                <a:cs typeface="Calibri" panose="020F0502020204030204" pitchFamily="34" charset="0"/>
              </a:rPr>
              <a:t>, incluso en tiempos de crisis y dificultades.</a:t>
            </a:r>
            <a:endParaRPr lang="hr-HR" altLang="es-ES" sz="2000" dirty="0">
              <a:latin typeface="Calibri" panose="020F0502020204030204" pitchFamily="34" charset="0"/>
              <a:cs typeface="Calibri" panose="020F0502020204030204" pitchFamily="34" charset="0"/>
            </a:endParaRPr>
          </a:p>
          <a:p>
            <a:pPr lvl="1">
              <a:defRPr/>
            </a:pPr>
            <a:r>
              <a:rPr lang="en-GB" altLang="es-ES" sz="2000">
                <a:latin typeface="Calibri" panose="020F0502020204030204" pitchFamily="34" charset="0"/>
                <a:cs typeface="Calibri" panose="020F0502020204030204" pitchFamily="34" charset="0"/>
              </a:rPr>
              <a:t>• son </a:t>
            </a:r>
            <a:r>
              <a:rPr lang="en-GB" altLang="es-ES" sz="2000" b="1">
                <a:solidFill>
                  <a:srgbClr val="0CA373"/>
                </a:solidFill>
                <a:latin typeface="Calibri" panose="020F0502020204030204" pitchFamily="34" charset="0"/>
                <a:cs typeface="Calibri" panose="020F0502020204030204" pitchFamily="34" charset="0"/>
              </a:rPr>
              <a:t>auténticos, vulnerables, </a:t>
            </a:r>
            <a:r>
              <a:rPr lang="es-ES" altLang="es-ES" sz="2000" b="1">
                <a:solidFill>
                  <a:srgbClr val="0CA373"/>
                </a:solidFill>
                <a:latin typeface="Calibri" panose="020F0502020204030204" pitchFamily="34" charset="0"/>
                <a:cs typeface="Calibri" panose="020F0502020204030204" pitchFamily="34" charset="0"/>
              </a:rPr>
              <a:t>accesibles, atentos, agradecidos y serviciales.</a:t>
            </a:r>
            <a:endParaRPr lang="en-GB" altLang="es-ES" sz="2000" b="1" dirty="0">
              <a:solidFill>
                <a:srgbClr val="0CA373"/>
              </a:solidFill>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6555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a:t>
            </a:r>
            <a:r>
              <a:rPr lang="hr-HR" sz="2200" spc="50">
                <a:latin typeface="+mj-lt"/>
                <a:cs typeface="Tahoma"/>
              </a:rPr>
              <a:t>4</a:t>
            </a:r>
            <a:r>
              <a:rPr lang="es-ES" sz="2200" spc="50">
                <a:latin typeface="+mj-lt"/>
                <a:cs typeface="Tahoma"/>
              </a:rPr>
              <a:t>.: </a:t>
            </a:r>
            <a:r>
              <a:rPr lang="en-GB" sz="2200" spc="50">
                <a:latin typeface="+mj-lt"/>
                <a:cs typeface="Tahoma"/>
              </a:rPr>
              <a:t>Liderazgo empático</a:t>
            </a:r>
            <a:endParaRPr lang="en-GB" sz="2200" dirty="0">
              <a:latin typeface="+mj-lt"/>
              <a:cs typeface="Tahoma"/>
            </a:endParaRPr>
          </a:p>
        </p:txBody>
      </p:sp>
      <p:sp>
        <p:nvSpPr>
          <p:cNvPr id="4" name="Rectángulo 3"/>
          <p:cNvSpPr/>
          <p:nvPr/>
        </p:nvSpPr>
        <p:spPr>
          <a:xfrm>
            <a:off x="318565" y="2525263"/>
            <a:ext cx="11459453" cy="3785652"/>
          </a:xfrm>
          <a:prstGeom prst="rect">
            <a:avLst/>
          </a:prstGeom>
        </p:spPr>
        <p:txBody>
          <a:bodyPr wrap="square">
            <a:spAutoFit/>
          </a:bodyPr>
          <a:lstStyle/>
          <a:p>
            <a:pPr>
              <a:defRPr/>
            </a:pPr>
            <a:r>
              <a:rPr lang="es-ES" altLang="es-ES" sz="2000" b="1">
                <a:latin typeface="Calibri" panose="020F0502020204030204" pitchFamily="34" charset="0"/>
                <a:cs typeface="Calibri" panose="020F0502020204030204" pitchFamily="34" charset="0"/>
              </a:rPr>
              <a:t>Las trabas del liderazgo empático </a:t>
            </a:r>
            <a:r>
              <a:rPr lang="hr-HR" altLang="es-ES" sz="2000" i="1">
                <a:latin typeface="Calibri" panose="020F0502020204030204" pitchFamily="34" charset="0"/>
                <a:cs typeface="Calibri" panose="020F0502020204030204" pitchFamily="34" charset="0"/>
              </a:rPr>
              <a:t>(</a:t>
            </a:r>
            <a:r>
              <a:rPr lang="en-GB" altLang="es-ES" sz="2000" i="1" dirty="0">
                <a:latin typeface="Calibri" panose="020F0502020204030204" pitchFamily="34" charset="0"/>
                <a:cs typeface="Calibri" panose="020F0502020204030204" pitchFamily="34" charset="0"/>
              </a:rPr>
              <a:t>Pallapa, 2022)</a:t>
            </a:r>
            <a:r>
              <a:rPr lang="en-GB" altLang="es-ES" sz="2000" dirty="0">
                <a:latin typeface="Calibri" panose="020F0502020204030204" pitchFamily="34" charset="0"/>
                <a:cs typeface="Calibri" panose="020F0502020204030204" pitchFamily="34" charset="0"/>
              </a:rPr>
              <a:t>:</a:t>
            </a:r>
          </a:p>
          <a:p>
            <a:pPr>
              <a:defRPr/>
            </a:pPr>
            <a:endParaRPr lang="en-GB" altLang="es-ES" sz="2000" b="1" dirty="0">
              <a:solidFill>
                <a:srgbClr val="0CA373"/>
              </a:solidFill>
              <a:latin typeface="Calibri" panose="020F0502020204030204" pitchFamily="34" charset="0"/>
              <a:cs typeface="Calibri" panose="020F0502020204030204" pitchFamily="34" charset="0"/>
            </a:endParaRPr>
          </a:p>
          <a:p>
            <a:pPr lvl="1">
              <a:defRPr/>
            </a:pPr>
            <a:r>
              <a:rPr lang="en-GB" altLang="es-ES" sz="2000">
                <a:latin typeface="Calibri" panose="020F0502020204030204" pitchFamily="34" charset="0"/>
                <a:cs typeface="Calibri" panose="020F0502020204030204" pitchFamily="34" charset="0"/>
              </a:rPr>
              <a:t>• </a:t>
            </a:r>
            <a:r>
              <a:rPr lang="es-ES" altLang="es-ES" sz="2000">
                <a:latin typeface="Calibri" panose="020F0502020204030204" pitchFamily="34" charset="0"/>
                <a:cs typeface="Calibri" panose="020F0502020204030204" pitchFamily="34" charset="0"/>
              </a:rPr>
              <a:t>impide una buena toma de decisiones: la empatía </a:t>
            </a:r>
            <a:r>
              <a:rPr lang="es-ES" altLang="es-ES" sz="2000" b="1">
                <a:solidFill>
                  <a:srgbClr val="0CA373"/>
                </a:solidFill>
                <a:latin typeface="Calibri" panose="020F0502020204030204" pitchFamily="34" charset="0"/>
                <a:cs typeface="Calibri" panose="020F0502020204030204" pitchFamily="34" charset="0"/>
              </a:rPr>
              <a:t>puede influir en el pensamiento y la percepción, y distorsionar el juicio.</a:t>
            </a:r>
            <a:endParaRPr lang="en-GB" altLang="es-ES" sz="2000" b="1" dirty="0">
              <a:solidFill>
                <a:srgbClr val="0CA373"/>
              </a:solidFill>
              <a:latin typeface="Calibri" panose="020F0502020204030204" pitchFamily="34" charset="0"/>
              <a:cs typeface="Calibri" panose="020F0502020204030204" pitchFamily="34" charset="0"/>
            </a:endParaRPr>
          </a:p>
          <a:p>
            <a:pPr lvl="1">
              <a:defRPr/>
            </a:pPr>
            <a:r>
              <a:rPr lang="en-GB" altLang="es-ES" sz="2000">
                <a:latin typeface="Calibri" panose="020F0502020204030204" pitchFamily="34" charset="0"/>
                <a:cs typeface="Calibri" panose="020F0502020204030204" pitchFamily="34" charset="0"/>
              </a:rPr>
              <a:t>• la empatía puede </a:t>
            </a:r>
            <a:r>
              <a:rPr lang="es-ES" altLang="es-ES" sz="2000" b="1">
                <a:solidFill>
                  <a:srgbClr val="0CA373"/>
                </a:solidFill>
                <a:latin typeface="Calibri" panose="020F0502020204030204" pitchFamily="34" charset="0"/>
                <a:cs typeface="Calibri" panose="020F0502020204030204" pitchFamily="34" charset="0"/>
              </a:rPr>
              <a:t>conducir a un sesgo inconsciente: </a:t>
            </a:r>
            <a:r>
              <a:rPr lang="es-ES" altLang="es-ES" sz="2000">
                <a:latin typeface="Calibri" panose="020F0502020204030204" pitchFamily="34" charset="0"/>
                <a:cs typeface="Calibri" panose="020F0502020204030204" pitchFamily="34" charset="0"/>
              </a:rPr>
              <a:t>los líderes pueden dar un trato preferente a las personas que son similares a ellos y pueden contratar o promocionar inconscientemente a esas personas.</a:t>
            </a:r>
            <a:endParaRPr lang="en-GB" altLang="es-ES" sz="2000" dirty="0">
              <a:latin typeface="Calibri" panose="020F0502020204030204" pitchFamily="34" charset="0"/>
              <a:cs typeface="Calibri" panose="020F0502020204030204" pitchFamily="34" charset="0"/>
            </a:endParaRPr>
          </a:p>
          <a:p>
            <a:pPr lvl="1">
              <a:defRPr/>
            </a:pPr>
            <a:r>
              <a:rPr lang="en-GB" altLang="es-ES" sz="2000">
                <a:latin typeface="Calibri" panose="020F0502020204030204" pitchFamily="34" charset="0"/>
                <a:cs typeface="Calibri" panose="020F0502020204030204" pitchFamily="34" charset="0"/>
              </a:rPr>
              <a:t>• la empatía puede ser limitada: la empatía </a:t>
            </a:r>
            <a:r>
              <a:rPr lang="en-GB" altLang="es-ES" sz="2000" b="1">
                <a:solidFill>
                  <a:srgbClr val="0CA373"/>
                </a:solidFill>
                <a:latin typeface="Calibri" panose="020F0502020204030204" pitchFamily="34" charset="0"/>
                <a:cs typeface="Calibri" panose="020F0502020204030204" pitchFamily="34" charset="0"/>
              </a:rPr>
              <a:t>consume energía.</a:t>
            </a:r>
            <a:endParaRPr lang="en-GB" altLang="es-ES" sz="2000" b="1" dirty="0">
              <a:solidFill>
                <a:srgbClr val="0CA373"/>
              </a:solidFill>
              <a:latin typeface="Calibri" panose="020F0502020204030204" pitchFamily="34" charset="0"/>
              <a:cs typeface="Calibri" panose="020F0502020204030204" pitchFamily="34" charset="0"/>
            </a:endParaRPr>
          </a:p>
          <a:p>
            <a:pPr lvl="1">
              <a:defRPr/>
            </a:pPr>
            <a:r>
              <a:rPr lang="en-GB" altLang="es-ES" sz="2000">
                <a:latin typeface="Calibri" panose="020F0502020204030204" pitchFamily="34" charset="0"/>
                <a:cs typeface="Calibri" panose="020F0502020204030204" pitchFamily="34" charset="0"/>
              </a:rPr>
              <a:t>• un exceso de empatía puede </a:t>
            </a:r>
            <a:r>
              <a:rPr lang="en-GB" altLang="es-ES" sz="2000" b="1">
                <a:solidFill>
                  <a:srgbClr val="0CA373"/>
                </a:solidFill>
                <a:latin typeface="Calibri" panose="020F0502020204030204" pitchFamily="34" charset="0"/>
                <a:cs typeface="Calibri" panose="020F0502020204030204" pitchFamily="34" charset="0"/>
              </a:rPr>
              <a:t>conducir a la apatía o el agotamiento:</a:t>
            </a:r>
            <a:r>
              <a:rPr lang="en-GB" altLang="es-ES" sz="2000">
                <a:latin typeface="Calibri" panose="020F0502020204030204" pitchFamily="34" charset="0"/>
                <a:cs typeface="Calibri" panose="020F0502020204030204" pitchFamily="34" charset="0"/>
              </a:rPr>
              <a:t> </a:t>
            </a:r>
            <a:r>
              <a:rPr lang="es-ES" altLang="es-ES" sz="2000">
                <a:latin typeface="Calibri" panose="020F0502020204030204" pitchFamily="34" charset="0"/>
                <a:cs typeface="Calibri" panose="020F0502020204030204" pitchFamily="34" charset="0"/>
              </a:rPr>
              <a:t>los líderes que demuestran constantemente empatía en el lugar de trabajo pueden agotarse emocionalmente, lo que puede conducir a la apatía en su vida personal.</a:t>
            </a:r>
            <a:endParaRPr lang="en-GB" altLang="es-ES" sz="2000" dirty="0">
              <a:latin typeface="Calibri" panose="020F0502020204030204" pitchFamily="34" charset="0"/>
              <a:cs typeface="Calibri" panose="020F0502020204030204" pitchFamily="34" charset="0"/>
            </a:endParaRPr>
          </a:p>
          <a:p>
            <a:pPr>
              <a:defRPr/>
            </a:pP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8783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8156616" cy="707886"/>
          </a:xfrm>
          <a:prstGeom prst="rect">
            <a:avLst/>
          </a:prstGeom>
          <a:noFill/>
        </p:spPr>
        <p:txBody>
          <a:bodyPr wrap="square" rtlCol="0">
            <a:spAutoFit/>
          </a:bodyPr>
          <a:lstStyle/>
          <a:p>
            <a:r>
              <a:rPr lang="en-GB" sz="2000" b="1" i="1">
                <a:solidFill>
                  <a:srgbClr val="0CA373"/>
                </a:solidFill>
              </a:rPr>
              <a:t>La empatía es un concepto multidimensional que incluye tanto la emoción como la cognición.</a:t>
            </a:r>
            <a:endParaRPr lang="en-GB" sz="2000" b="1" i="1" dirty="0">
              <a:solidFill>
                <a:srgbClr val="0CA373"/>
              </a:solidFill>
            </a:endParaRPr>
          </a:p>
        </p:txBody>
      </p:sp>
      <p:sp>
        <p:nvSpPr>
          <p:cNvPr id="12" name="CuadroTexto 11"/>
          <p:cNvSpPr txBox="1"/>
          <p:nvPr/>
        </p:nvSpPr>
        <p:spPr>
          <a:xfrm>
            <a:off x="1615181" y="3530217"/>
            <a:ext cx="7829070" cy="707886"/>
          </a:xfrm>
          <a:prstGeom prst="rect">
            <a:avLst/>
          </a:prstGeom>
          <a:noFill/>
        </p:spPr>
        <p:txBody>
          <a:bodyPr wrap="square" rtlCol="0">
            <a:spAutoFit/>
          </a:bodyPr>
          <a:lstStyle/>
          <a:p>
            <a:r>
              <a:rPr lang="en-US" sz="2000" b="1" i="1">
                <a:solidFill>
                  <a:srgbClr val="0CA373"/>
                </a:solidFill>
              </a:rPr>
              <a:t>La empatía en el lugar de trabajo puede ayudar a construir confianza entre los empleados y a fomentar una mejor cultura organizacional.</a:t>
            </a:r>
            <a:endParaRPr lang="en-US" sz="2000" b="1" i="1" dirty="0">
              <a:solidFill>
                <a:srgbClr val="0CA373"/>
              </a:solidFill>
            </a:endParaRPr>
          </a:p>
        </p:txBody>
      </p:sp>
      <p:sp>
        <p:nvSpPr>
          <p:cNvPr id="13" name="CuadroTexto 12"/>
          <p:cNvSpPr txBox="1"/>
          <p:nvPr/>
        </p:nvSpPr>
        <p:spPr>
          <a:xfrm>
            <a:off x="1605565" y="4284374"/>
            <a:ext cx="7838686" cy="707886"/>
          </a:xfrm>
          <a:prstGeom prst="rect">
            <a:avLst/>
          </a:prstGeom>
          <a:noFill/>
        </p:spPr>
        <p:txBody>
          <a:bodyPr wrap="square" rtlCol="0">
            <a:spAutoFit/>
          </a:bodyPr>
          <a:lstStyle/>
          <a:p>
            <a:r>
              <a:rPr lang="en-US" sz="2000" b="1" i="1">
                <a:solidFill>
                  <a:srgbClr val="0CA373"/>
                </a:solidFill>
              </a:rPr>
              <a:t>La empatía se puede aprender, y las organizaciones pueden promover un entorno de trabajo más empático.</a:t>
            </a:r>
            <a:endParaRPr lang="en-US" sz="2000" b="1" i="1" dirty="0">
              <a:solidFill>
                <a:srgbClr val="0CA373"/>
              </a:solidFill>
            </a:endParaRPr>
          </a:p>
        </p:txBody>
      </p:sp>
      <p:sp>
        <p:nvSpPr>
          <p:cNvPr id="14" name="CuadroTexto 13"/>
          <p:cNvSpPr txBox="1"/>
          <p:nvPr/>
        </p:nvSpPr>
        <p:spPr>
          <a:xfrm>
            <a:off x="1578483" y="4994445"/>
            <a:ext cx="7865767" cy="707886"/>
          </a:xfrm>
          <a:prstGeom prst="rect">
            <a:avLst/>
          </a:prstGeom>
          <a:noFill/>
        </p:spPr>
        <p:txBody>
          <a:bodyPr wrap="square" rtlCol="0">
            <a:spAutoFit/>
          </a:bodyPr>
          <a:lstStyle/>
          <a:p>
            <a:r>
              <a:rPr lang="en-US" sz="2000" b="1" i="1">
                <a:solidFill>
                  <a:srgbClr val="0CA373"/>
                </a:solidFill>
              </a:rPr>
              <a:t>El liderazgo empático se centra en comprender e identificar las necesidades de los demás.</a:t>
            </a:r>
            <a:endParaRPr lang="en-US" sz="2000" b="1" i="1" dirty="0">
              <a:solidFill>
                <a:srgbClr val="0CA373"/>
              </a:solidFill>
            </a:endParaRPr>
          </a:p>
        </p:txBody>
      </p:sp>
      <p:sp>
        <p:nvSpPr>
          <p:cNvPr id="17" name="object 2"/>
          <p:cNvSpPr txBox="1">
            <a:spLocks/>
          </p:cNvSpPr>
          <p:nvPr/>
        </p:nvSpPr>
        <p:spPr>
          <a:xfrm>
            <a:off x="480795" y="1302505"/>
            <a:ext cx="5945172"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a:solidFill>
                  <a:schemeClr val="tx1"/>
                </a:solidFill>
                <a:latin typeface="+mj-lt"/>
                <a:ea typeface="Tahoma" panose="020B0604030504040204" pitchFamily="34" charset="0"/>
                <a:cs typeface="Tahoma" panose="020B0604030504040204" pitchFamily="34" charset="0"/>
              </a:rPr>
              <a:t>Principales conclusiones:</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latin typeface="Oxygen" panose="02000503000000090004" pitchFamily="2" charset="77"/>
              <a:ea typeface="Roboto Bold" charset="0"/>
              <a:cs typeface="Roboto Bold" charset="0"/>
            </a:endParaRPr>
          </a:p>
        </p:txBody>
      </p:sp>
      <p:sp>
        <p:nvSpPr>
          <p:cNvPr id="5"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latin typeface="Oxygen" panose="02000503000000090004" pitchFamily="2" charset="77"/>
              <a:ea typeface="Roboto Bold" charset="0"/>
              <a:cs typeface="Roboto Bold" charset="0"/>
            </a:endParaRPr>
          </a:p>
        </p:txBody>
      </p:sp>
      <p:sp>
        <p:nvSpPr>
          <p:cNvPr id="6"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latin typeface="Oxygen" panose="02000503000000090004" pitchFamily="2" charset="77"/>
              <a:ea typeface="Roboto Bold" charset="0"/>
              <a:cs typeface="Roboto Bold" charset="0"/>
            </a:endParaRPr>
          </a:p>
        </p:txBody>
      </p:sp>
      <p:sp>
        <p:nvSpPr>
          <p:cNvPr id="7"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dirty="0">
              <a:latin typeface="Oxygen" panose="02000503000000090004" pitchFamily="2" charset="77"/>
              <a:ea typeface="Roboto Bold" charset="0"/>
              <a:cs typeface="Roboto Bold" charset="0"/>
            </a:endParaRPr>
          </a:p>
        </p:txBody>
      </p:sp>
      <p:sp>
        <p:nvSpPr>
          <p:cNvPr id="8" name="CuadroTexto 2"/>
          <p:cNvSpPr txBox="1"/>
          <p:nvPr/>
        </p:nvSpPr>
        <p:spPr>
          <a:xfrm>
            <a:off x="1615182" y="2843421"/>
            <a:ext cx="5407634" cy="369332"/>
          </a:xfrm>
          <a:prstGeom prst="rect">
            <a:avLst/>
          </a:prstGeom>
          <a:noFill/>
        </p:spPr>
        <p:txBody>
          <a:bodyPr wrap="none" rtlCol="0">
            <a:spAutoFit/>
          </a:bodyPr>
          <a:lstStyle/>
          <a:p>
            <a:r>
              <a:rPr lang="en-GB"/>
              <a:t>Definir la empatía y distinguir entre los diferentes tipos.</a:t>
            </a:r>
            <a:endParaRPr lang="en-GB" dirty="0"/>
          </a:p>
        </p:txBody>
      </p:sp>
      <p:sp>
        <p:nvSpPr>
          <p:cNvPr id="9" name="CuadroTexto 11"/>
          <p:cNvSpPr txBox="1"/>
          <p:nvPr/>
        </p:nvSpPr>
        <p:spPr>
          <a:xfrm>
            <a:off x="1615182" y="3461124"/>
            <a:ext cx="6613392" cy="646331"/>
          </a:xfrm>
          <a:prstGeom prst="rect">
            <a:avLst/>
          </a:prstGeom>
          <a:noFill/>
        </p:spPr>
        <p:txBody>
          <a:bodyPr wrap="square" rtlCol="0">
            <a:spAutoFit/>
          </a:bodyPr>
          <a:lstStyle/>
          <a:p>
            <a:r>
              <a:rPr lang="en-GB"/>
              <a:t>Analizar la empatía de los empleados y explicar los beneficios de la empatía en el lugar de trabajo.</a:t>
            </a:r>
            <a:endParaRPr lang="en-GB" dirty="0"/>
          </a:p>
        </p:txBody>
      </p:sp>
      <p:sp>
        <p:nvSpPr>
          <p:cNvPr id="10" name="CuadroTexto 12"/>
          <p:cNvSpPr txBox="1"/>
          <p:nvPr/>
        </p:nvSpPr>
        <p:spPr>
          <a:xfrm>
            <a:off x="1605565" y="4284374"/>
            <a:ext cx="6018827" cy="369332"/>
          </a:xfrm>
          <a:prstGeom prst="rect">
            <a:avLst/>
          </a:prstGeom>
          <a:noFill/>
        </p:spPr>
        <p:txBody>
          <a:bodyPr wrap="none" rtlCol="0">
            <a:spAutoFit/>
          </a:bodyPr>
          <a:lstStyle/>
          <a:p>
            <a:r>
              <a:rPr lang="en-US"/>
              <a:t>Identificar formas de mejorar la empatía en el lugar de trabajo.</a:t>
            </a:r>
            <a:endParaRPr lang="en-US" dirty="0"/>
          </a:p>
        </p:txBody>
      </p:sp>
      <p:sp>
        <p:nvSpPr>
          <p:cNvPr id="11" name="CuadroTexto 13"/>
          <p:cNvSpPr txBox="1"/>
          <p:nvPr/>
        </p:nvSpPr>
        <p:spPr>
          <a:xfrm>
            <a:off x="1578484" y="4922958"/>
            <a:ext cx="7294113" cy="369332"/>
          </a:xfrm>
          <a:prstGeom prst="rect">
            <a:avLst/>
          </a:prstGeom>
          <a:noFill/>
        </p:spPr>
        <p:txBody>
          <a:bodyPr wrap="none" rtlCol="0">
            <a:spAutoFit/>
          </a:bodyPr>
          <a:lstStyle/>
          <a:p>
            <a:r>
              <a:rPr lang="en-GB"/>
              <a:t>Determinar las características del liderazgo empático y los líderes empáticos.</a:t>
            </a:r>
            <a:endParaRPr lang="en-GB" dirty="0"/>
          </a:p>
        </p:txBody>
      </p:sp>
      <p:sp>
        <p:nvSpPr>
          <p:cNvPr id="12"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OBJETIVOS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3"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a:latin typeface="Calibri" panose="020F0502020204030204" pitchFamily="34" charset="0"/>
                <a:ea typeface="Calibri" panose="020F0502020204030204" pitchFamily="34" charset="0"/>
                <a:cs typeface="Times New Roman" panose="02020603050405020304" pitchFamily="18" charset="0"/>
              </a:rPr>
              <a:t>Al finalizar este módulo serás capaz de:</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4" name="Picture 2" descr="Logro objetivo y trabajo en equipo empresarial. vector gratui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12" y="2186324"/>
            <a:ext cx="3316665" cy="3426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806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a:solidFill>
                  <a:prstClr val="black"/>
                </a:solidFill>
                <a:latin typeface="Calibri Light" panose="020F0302020204030204"/>
                <a:ea typeface="Tahoma" panose="020B0604030504040204" pitchFamily="34" charset="0"/>
                <a:cs typeface="Tahoma" panose="020B0604030504040204" pitchFamily="34" charset="0"/>
              </a:rPr>
              <a:t>Test de evaluación</a:t>
            </a:r>
            <a:endParaRPr lang="en-GB" sz="4800" kern="0" spc="-150" dirty="0">
              <a:solidFill>
                <a:prstClr val="black"/>
              </a:solidFill>
              <a:latin typeface="Calibri Light" panose="020F0302020204030204"/>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2031325"/>
          </a:xfrm>
          <a:prstGeom prst="rect">
            <a:avLst/>
          </a:prstGeom>
          <a:noFill/>
        </p:spPr>
        <p:txBody>
          <a:bodyPr wrap="square" rtlCol="0">
            <a:spAutoFit/>
          </a:bodyPr>
          <a:lstStyle/>
          <a:p>
            <a:pPr marL="342900" indent="-342900">
              <a:buFontTx/>
              <a:buAutoNum type="arabicPeriod"/>
            </a:pPr>
            <a:r>
              <a:rPr lang="en-GB" sz="1800" b="1">
                <a:effectLst/>
                <a:latin typeface="Calibri" panose="020F0502020204030204" pitchFamily="34" charset="0"/>
                <a:ea typeface="Times New Roman" panose="02020603050405020304" pitchFamily="18" charset="0"/>
              </a:rPr>
              <a:t>La capacidad de compartir los sentimientos de otra persona es</a:t>
            </a:r>
            <a:r>
              <a:rPr lang="en-GB" b="1">
                <a:solidFill>
                  <a:prstClr val="black"/>
                </a:solidFill>
              </a:rPr>
              <a:t>:</a:t>
            </a:r>
            <a:endParaRPr lang="en-GB" dirty="0">
              <a:solidFill>
                <a:prstClr val="black"/>
              </a:solidFill>
            </a:endParaRPr>
          </a:p>
          <a:p>
            <a:r>
              <a:rPr lang="en-GB" dirty="0">
                <a:solidFill>
                  <a:prstClr val="black"/>
                </a:solidFill>
              </a:rPr>
              <a:t>a</a:t>
            </a:r>
            <a:r>
              <a:rPr lang="en-GB">
                <a:solidFill>
                  <a:prstClr val="black"/>
                </a:solidFill>
              </a:rPr>
              <a:t>.- </a:t>
            </a:r>
            <a:r>
              <a:rPr lang="en-GB"/>
              <a:t>Empatía cognitiva</a:t>
            </a:r>
            <a:endParaRPr lang="en-GB" dirty="0"/>
          </a:p>
          <a:p>
            <a:r>
              <a:rPr lang="en-GB" dirty="0"/>
              <a:t>b</a:t>
            </a:r>
            <a:r>
              <a:rPr lang="en-GB"/>
              <a:t>.- Empatía emocional</a:t>
            </a:r>
            <a:endParaRPr lang="en-GB" dirty="0"/>
          </a:p>
          <a:p>
            <a:r>
              <a:rPr lang="en-GB" dirty="0"/>
              <a:t>c</a:t>
            </a:r>
            <a:r>
              <a:rPr lang="en-GB"/>
              <a:t>.- Empatía compasiva</a:t>
            </a:r>
            <a:endParaRPr lang="en-GB"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063"/>
            <a:ext cx="2991729" cy="2585323"/>
          </a:xfrm>
          <a:prstGeom prst="rect">
            <a:avLst/>
          </a:prstGeom>
          <a:noFill/>
        </p:spPr>
        <p:txBody>
          <a:bodyPr wrap="square" rtlCol="0">
            <a:spAutoFit/>
          </a:bodyPr>
          <a:lstStyle/>
          <a:p>
            <a:r>
              <a:rPr lang="es-ES" b="1" dirty="0">
                <a:solidFill>
                  <a:prstClr val="black"/>
                </a:solidFill>
              </a:rPr>
              <a:t>2</a:t>
            </a:r>
            <a:r>
              <a:rPr lang="es-ES" b="1">
                <a:solidFill>
                  <a:prstClr val="black"/>
                </a:solidFill>
              </a:rPr>
              <a:t>. </a:t>
            </a:r>
            <a:r>
              <a:rPr lang="en-GB" sz="1800" b="1">
                <a:effectLst/>
                <a:latin typeface="Calibri" panose="020F0502020204030204" pitchFamily="34" charset="0"/>
                <a:ea typeface="Times New Roman" panose="02020603050405020304" pitchFamily="18" charset="0"/>
              </a:rPr>
              <a:t>La escucha activa es la capacidad de una persona de</a:t>
            </a:r>
            <a:r>
              <a:rPr lang="en-US" b="1">
                <a:solidFill>
                  <a:prstClr val="black"/>
                </a:solidFill>
              </a:rPr>
              <a:t>:</a:t>
            </a:r>
            <a:endParaRPr lang="es-ES" dirty="0">
              <a:solidFill>
                <a:prstClr val="black"/>
              </a:solidFill>
            </a:endParaRPr>
          </a:p>
          <a:p>
            <a:r>
              <a:rPr lang="es-ES" dirty="0">
                <a:solidFill>
                  <a:prstClr val="black"/>
                </a:solidFill>
              </a:rPr>
              <a:t>a</a:t>
            </a:r>
            <a:r>
              <a:rPr lang="es-ES">
                <a:solidFill>
                  <a:prstClr val="black"/>
                </a:solidFill>
              </a:rPr>
              <a:t>.- </a:t>
            </a:r>
            <a:r>
              <a:rPr lang="en-US">
                <a:solidFill>
                  <a:prstClr val="black"/>
                </a:solidFill>
              </a:rPr>
              <a:t>Responder rápidamente a una pregunta</a:t>
            </a:r>
            <a:endParaRPr lang="hr-HR" dirty="0">
              <a:solidFill>
                <a:prstClr val="black"/>
              </a:solidFill>
            </a:endParaRPr>
          </a:p>
          <a:p>
            <a:r>
              <a:rPr lang="es-ES" dirty="0">
                <a:solidFill>
                  <a:prstClr val="black"/>
                </a:solidFill>
              </a:rPr>
              <a:t>b</a:t>
            </a:r>
            <a:r>
              <a:rPr lang="es-ES">
                <a:solidFill>
                  <a:prstClr val="black"/>
                </a:solidFill>
              </a:rPr>
              <a:t>.- </a:t>
            </a:r>
            <a:r>
              <a:rPr lang="en-US">
                <a:solidFill>
                  <a:prstClr val="black"/>
                </a:solidFill>
              </a:rPr>
              <a:t>Concentrarse en la formulación de una respuesta</a:t>
            </a:r>
            <a:endParaRPr lang="hr-HR" dirty="0"/>
          </a:p>
          <a:p>
            <a:r>
              <a:rPr lang="es-ES" dirty="0"/>
              <a:t>c</a:t>
            </a:r>
            <a:r>
              <a:rPr lang="es-ES"/>
              <a:t>.- </a:t>
            </a:r>
            <a:r>
              <a:rPr lang="en-US"/>
              <a:t>Escuchar y entender a la otra persona</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592765" cy="2031325"/>
          </a:xfrm>
          <a:prstGeom prst="rect">
            <a:avLst/>
          </a:prstGeom>
          <a:noFill/>
        </p:spPr>
        <p:txBody>
          <a:bodyPr wrap="square" rtlCol="0">
            <a:spAutoFit/>
          </a:bodyPr>
          <a:lstStyle/>
          <a:p>
            <a:r>
              <a:rPr lang="es-ES" b="1" dirty="0">
                <a:solidFill>
                  <a:prstClr val="black"/>
                </a:solidFill>
              </a:rPr>
              <a:t>3</a:t>
            </a:r>
            <a:r>
              <a:rPr lang="es-ES" b="1">
                <a:solidFill>
                  <a:prstClr val="black"/>
                </a:solidFill>
              </a:rPr>
              <a:t>. </a:t>
            </a:r>
            <a:r>
              <a:rPr lang="en-GB" b="1">
                <a:solidFill>
                  <a:prstClr val="black"/>
                </a:solidFill>
              </a:rPr>
              <a:t>La empatía está</a:t>
            </a:r>
            <a:r>
              <a:rPr lang="hr-HR" b="1">
                <a:solidFill>
                  <a:prstClr val="black"/>
                </a:solidFill>
              </a:rPr>
              <a:t>:</a:t>
            </a:r>
            <a:endParaRPr lang="en-GB" b="1" dirty="0">
              <a:solidFill>
                <a:prstClr val="black"/>
              </a:solidFill>
            </a:endParaRPr>
          </a:p>
          <a:p>
            <a:r>
              <a:rPr lang="en-GB" dirty="0">
                <a:solidFill>
                  <a:prstClr val="black"/>
                </a:solidFill>
              </a:rPr>
              <a:t>a</a:t>
            </a:r>
            <a:r>
              <a:rPr lang="en-GB">
                <a:solidFill>
                  <a:prstClr val="black"/>
                </a:solidFill>
              </a:rPr>
              <a:t>.- </a:t>
            </a:r>
            <a:r>
              <a:rPr lang="en-GB"/>
              <a:t>Positivamente relacionada con el rendimiento en el trabajo</a:t>
            </a:r>
            <a:endParaRPr lang="en-GB" dirty="0"/>
          </a:p>
          <a:p>
            <a:r>
              <a:rPr lang="en-GB" dirty="0"/>
              <a:t>b</a:t>
            </a:r>
            <a:r>
              <a:rPr lang="en-GB"/>
              <a:t>.- No relacionada con el rendimiento en el trabajo</a:t>
            </a:r>
            <a:endParaRPr lang="en-GB" dirty="0">
              <a:solidFill>
                <a:prstClr val="black"/>
              </a:solidFill>
            </a:endParaRPr>
          </a:p>
          <a:p>
            <a:r>
              <a:rPr lang="en-GB" dirty="0">
                <a:solidFill>
                  <a:prstClr val="black"/>
                </a:solidFill>
              </a:rPr>
              <a:t>c</a:t>
            </a:r>
            <a:r>
              <a:rPr lang="en-GB">
                <a:solidFill>
                  <a:prstClr val="black"/>
                </a:solidFill>
              </a:rPr>
              <a:t>.- Negativamente relacionada con el rendimiento en el trabajo</a:t>
            </a:r>
            <a:endParaRPr lang="en-GB" dirty="0">
              <a:solidFill>
                <a:prstClr val="black"/>
              </a:solidFill>
            </a:endParaRP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3139615" cy="1477328"/>
          </a:xfrm>
          <a:prstGeom prst="rect">
            <a:avLst/>
          </a:prstGeom>
          <a:noFill/>
        </p:spPr>
        <p:txBody>
          <a:bodyPr wrap="square" rtlCol="0">
            <a:spAutoFit/>
          </a:bodyPr>
          <a:lstStyle/>
          <a:p>
            <a:r>
              <a:rPr lang="en-GB" b="1" dirty="0">
                <a:solidFill>
                  <a:prstClr val="black"/>
                </a:solidFill>
              </a:rPr>
              <a:t>4</a:t>
            </a:r>
            <a:r>
              <a:rPr lang="en-GB" b="1">
                <a:solidFill>
                  <a:prstClr val="black"/>
                </a:solidFill>
              </a:rPr>
              <a:t>. </a:t>
            </a:r>
            <a:r>
              <a:rPr lang="en-GB" sz="1800" b="1">
                <a:effectLst/>
                <a:latin typeface="Calibri" panose="020F0502020204030204" pitchFamily="34" charset="0"/>
                <a:ea typeface="Times New Roman" panose="02020603050405020304" pitchFamily="18" charset="0"/>
              </a:rPr>
              <a:t>La empatía incluye</a:t>
            </a:r>
            <a:r>
              <a:rPr lang="en-GB" b="1">
                <a:solidFill>
                  <a:prstClr val="black"/>
                </a:solidFill>
              </a:rPr>
              <a:t>:</a:t>
            </a:r>
            <a:endParaRPr lang="en-GB" dirty="0">
              <a:solidFill>
                <a:prstClr val="black"/>
              </a:solidFill>
            </a:endParaRPr>
          </a:p>
          <a:p>
            <a:r>
              <a:rPr lang="en-GB" dirty="0">
                <a:solidFill>
                  <a:prstClr val="black"/>
                </a:solidFill>
              </a:rPr>
              <a:t>a</a:t>
            </a:r>
            <a:r>
              <a:rPr lang="en-GB">
                <a:solidFill>
                  <a:prstClr val="black"/>
                </a:solidFill>
              </a:rPr>
              <a:t>.- Emoción</a:t>
            </a:r>
            <a:endParaRPr lang="en-GB" dirty="0">
              <a:solidFill>
                <a:prstClr val="black"/>
              </a:solidFill>
            </a:endParaRPr>
          </a:p>
          <a:p>
            <a:r>
              <a:rPr lang="en-GB" dirty="0">
                <a:solidFill>
                  <a:prstClr val="black"/>
                </a:solidFill>
              </a:rPr>
              <a:t>b</a:t>
            </a:r>
            <a:r>
              <a:rPr lang="en-GB">
                <a:solidFill>
                  <a:prstClr val="black"/>
                </a:solidFill>
              </a:rPr>
              <a:t>.- </a:t>
            </a:r>
            <a:r>
              <a:rPr lang="en-GB"/>
              <a:t>Cognición</a:t>
            </a:r>
            <a:endParaRPr lang="en-GB" dirty="0"/>
          </a:p>
          <a:p>
            <a:r>
              <a:rPr lang="en-GB" dirty="0"/>
              <a:t>c</a:t>
            </a:r>
            <a:r>
              <a:rPr lang="en-GB"/>
              <a:t>.- Tanto emoción como cognición</a:t>
            </a:r>
            <a:endParaRPr lang="en-GB"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592765" cy="2031325"/>
          </a:xfrm>
          <a:prstGeom prst="rect">
            <a:avLst/>
          </a:prstGeom>
          <a:noFill/>
        </p:spPr>
        <p:txBody>
          <a:bodyPr wrap="square" rtlCol="0">
            <a:spAutoFit/>
          </a:bodyPr>
          <a:lstStyle/>
          <a:p>
            <a:r>
              <a:rPr lang="en-GB" b="1" dirty="0">
                <a:solidFill>
                  <a:prstClr val="black"/>
                </a:solidFill>
              </a:rPr>
              <a:t>5</a:t>
            </a:r>
            <a:r>
              <a:rPr lang="en-GB" b="1">
                <a:solidFill>
                  <a:prstClr val="black"/>
                </a:solidFill>
              </a:rPr>
              <a:t>. </a:t>
            </a:r>
            <a:r>
              <a:rPr lang="en-GB" sz="1800" b="1">
                <a:effectLst/>
                <a:latin typeface="Calibri" panose="020F0502020204030204" pitchFamily="34" charset="0"/>
                <a:ea typeface="Times New Roman" panose="02020603050405020304" pitchFamily="18" charset="0"/>
              </a:rPr>
              <a:t>Dentro de la organización, el liderazgo empático</a:t>
            </a:r>
            <a:r>
              <a:rPr lang="hr-HR" b="1">
                <a:solidFill>
                  <a:prstClr val="black"/>
                </a:solidFill>
              </a:rPr>
              <a:t>:</a:t>
            </a:r>
            <a:endParaRPr lang="en-GB" b="1" dirty="0">
              <a:solidFill>
                <a:prstClr val="black"/>
              </a:solidFill>
            </a:endParaRPr>
          </a:p>
          <a:p>
            <a:r>
              <a:rPr lang="en-GB" dirty="0">
                <a:solidFill>
                  <a:prstClr val="black"/>
                </a:solidFill>
              </a:rPr>
              <a:t>a</a:t>
            </a:r>
            <a:r>
              <a:rPr lang="en-GB"/>
              <a:t>.- Aumenta la seguridad psicológica</a:t>
            </a:r>
            <a:endParaRPr lang="en-GB" dirty="0"/>
          </a:p>
          <a:p>
            <a:r>
              <a:rPr lang="en-GB" dirty="0">
                <a:solidFill>
                  <a:prstClr val="black"/>
                </a:solidFill>
              </a:rPr>
              <a:t>b</a:t>
            </a:r>
            <a:r>
              <a:rPr lang="en-GB">
                <a:solidFill>
                  <a:prstClr val="black"/>
                </a:solidFill>
              </a:rPr>
              <a:t>.- No tiene efecto en la seguridad psicológica</a:t>
            </a:r>
            <a:endParaRPr lang="en-GB" dirty="0">
              <a:solidFill>
                <a:prstClr val="black"/>
              </a:solidFill>
            </a:endParaRPr>
          </a:p>
          <a:p>
            <a:r>
              <a:rPr lang="en-GB" dirty="0">
                <a:solidFill>
                  <a:prstClr val="black"/>
                </a:solidFill>
              </a:rPr>
              <a:t>c</a:t>
            </a:r>
            <a:r>
              <a:rPr lang="en-GB">
                <a:solidFill>
                  <a:prstClr val="black"/>
                </a:solidFill>
              </a:rPr>
              <a:t>.- Disminuye la seguridad psicológica</a:t>
            </a:r>
            <a:endParaRPr lang="en-GB" dirty="0">
              <a:solidFill>
                <a:prstClr val="black"/>
              </a:solidFill>
            </a:endParaRPr>
          </a:p>
        </p:txBody>
      </p:sp>
    </p:spTree>
    <p:extLst>
      <p:ext uri="{BB962C8B-B14F-4D97-AF65-F5344CB8AC3E}">
        <p14:creationId xmlns:p14="http://schemas.microsoft.com/office/powerpoint/2010/main" val="3581239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a:solidFill>
                  <a:prstClr val="black"/>
                </a:solidFill>
                <a:latin typeface="Calibri Light" panose="020F0302020204030204"/>
                <a:ea typeface="Tahoma" panose="020B0604030504040204" pitchFamily="34" charset="0"/>
                <a:cs typeface="Tahoma" panose="020B0604030504040204" pitchFamily="34" charset="0"/>
              </a:rPr>
              <a:t>Test de evaluación</a:t>
            </a:r>
            <a:endParaRPr lang="en-GB" sz="4800" kern="0" spc="-150" dirty="0">
              <a:solidFill>
                <a:prstClr val="black"/>
              </a:solidFill>
              <a:latin typeface="Calibri Light" panose="020F0302020204030204"/>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2031325"/>
          </a:xfrm>
          <a:prstGeom prst="rect">
            <a:avLst/>
          </a:prstGeom>
          <a:noFill/>
        </p:spPr>
        <p:txBody>
          <a:bodyPr wrap="square" rtlCol="0">
            <a:spAutoFit/>
          </a:bodyPr>
          <a:lstStyle/>
          <a:p>
            <a:pPr marL="342900" indent="-342900">
              <a:buFontTx/>
              <a:buAutoNum type="arabicPeriod"/>
            </a:pPr>
            <a:r>
              <a:rPr lang="en-GB" sz="1800" b="1">
                <a:effectLst/>
                <a:latin typeface="Calibri" panose="020F0502020204030204" pitchFamily="34" charset="0"/>
                <a:ea typeface="Times New Roman" panose="02020603050405020304" pitchFamily="18" charset="0"/>
              </a:rPr>
              <a:t>La capacidad de compartir los sentimientos de otra persona es</a:t>
            </a:r>
            <a:r>
              <a:rPr lang="en-GB" b="1">
                <a:solidFill>
                  <a:prstClr val="black"/>
                </a:solidFill>
              </a:rPr>
              <a:t>:</a:t>
            </a:r>
            <a:endParaRPr lang="en-GB" dirty="0">
              <a:solidFill>
                <a:prstClr val="black"/>
              </a:solidFill>
            </a:endParaRPr>
          </a:p>
          <a:p>
            <a:r>
              <a:rPr lang="en-GB" dirty="0">
                <a:solidFill>
                  <a:prstClr val="black"/>
                </a:solidFill>
              </a:rPr>
              <a:t>a</a:t>
            </a:r>
            <a:r>
              <a:rPr lang="en-GB">
                <a:solidFill>
                  <a:prstClr val="black"/>
                </a:solidFill>
              </a:rPr>
              <a:t>.- </a:t>
            </a:r>
            <a:r>
              <a:rPr lang="en-GB"/>
              <a:t>Empatía cognitiva</a:t>
            </a:r>
            <a:endParaRPr lang="en-GB" dirty="0"/>
          </a:p>
          <a:p>
            <a:r>
              <a:rPr lang="en-GB" b="1" dirty="0"/>
              <a:t>b</a:t>
            </a:r>
            <a:r>
              <a:rPr lang="en-GB" b="1"/>
              <a:t>.- Empatía emocional</a:t>
            </a:r>
            <a:endParaRPr lang="en-GB" b="1" dirty="0"/>
          </a:p>
          <a:p>
            <a:r>
              <a:rPr lang="en-GB" dirty="0"/>
              <a:t>c</a:t>
            </a:r>
            <a:r>
              <a:rPr lang="en-GB"/>
              <a:t>.- Empatía compasiva</a:t>
            </a:r>
            <a:endParaRPr lang="en-GB"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063"/>
            <a:ext cx="2991729" cy="2585323"/>
          </a:xfrm>
          <a:prstGeom prst="rect">
            <a:avLst/>
          </a:prstGeom>
          <a:noFill/>
        </p:spPr>
        <p:txBody>
          <a:bodyPr wrap="square" rtlCol="0">
            <a:spAutoFit/>
          </a:bodyPr>
          <a:lstStyle/>
          <a:p>
            <a:r>
              <a:rPr lang="es-ES" b="1" dirty="0">
                <a:solidFill>
                  <a:prstClr val="black"/>
                </a:solidFill>
              </a:rPr>
              <a:t>2</a:t>
            </a:r>
            <a:r>
              <a:rPr lang="es-ES" b="1">
                <a:solidFill>
                  <a:prstClr val="black"/>
                </a:solidFill>
              </a:rPr>
              <a:t>. </a:t>
            </a:r>
            <a:r>
              <a:rPr lang="en-GB" sz="1800" b="1">
                <a:effectLst/>
                <a:latin typeface="Calibri" panose="020F0502020204030204" pitchFamily="34" charset="0"/>
                <a:ea typeface="Times New Roman" panose="02020603050405020304" pitchFamily="18" charset="0"/>
              </a:rPr>
              <a:t>La escucha activa es la capacidad de una persona de</a:t>
            </a:r>
            <a:r>
              <a:rPr lang="en-US" b="1">
                <a:solidFill>
                  <a:prstClr val="black"/>
                </a:solidFill>
              </a:rPr>
              <a:t>:</a:t>
            </a:r>
            <a:endParaRPr lang="es-ES" dirty="0">
              <a:solidFill>
                <a:prstClr val="black"/>
              </a:solidFill>
            </a:endParaRPr>
          </a:p>
          <a:p>
            <a:r>
              <a:rPr lang="es-ES" dirty="0">
                <a:solidFill>
                  <a:prstClr val="black"/>
                </a:solidFill>
              </a:rPr>
              <a:t>a</a:t>
            </a:r>
            <a:r>
              <a:rPr lang="es-ES">
                <a:solidFill>
                  <a:prstClr val="black"/>
                </a:solidFill>
              </a:rPr>
              <a:t>.- </a:t>
            </a:r>
            <a:r>
              <a:rPr lang="en-US">
                <a:solidFill>
                  <a:prstClr val="black"/>
                </a:solidFill>
              </a:rPr>
              <a:t>Responder rápidamente a una pregunta</a:t>
            </a:r>
            <a:endParaRPr lang="hr-HR" dirty="0">
              <a:solidFill>
                <a:prstClr val="black"/>
              </a:solidFill>
            </a:endParaRPr>
          </a:p>
          <a:p>
            <a:r>
              <a:rPr lang="es-ES" dirty="0">
                <a:solidFill>
                  <a:prstClr val="black"/>
                </a:solidFill>
              </a:rPr>
              <a:t>b</a:t>
            </a:r>
            <a:r>
              <a:rPr lang="es-ES">
                <a:solidFill>
                  <a:prstClr val="black"/>
                </a:solidFill>
              </a:rPr>
              <a:t>.- </a:t>
            </a:r>
            <a:r>
              <a:rPr lang="en-US">
                <a:solidFill>
                  <a:prstClr val="black"/>
                </a:solidFill>
              </a:rPr>
              <a:t>Concentrarse en la formulación de una respuesta</a:t>
            </a:r>
            <a:endParaRPr lang="hr-HR" dirty="0"/>
          </a:p>
          <a:p>
            <a:r>
              <a:rPr lang="es-ES" b="1" dirty="0"/>
              <a:t>c</a:t>
            </a:r>
            <a:r>
              <a:rPr lang="es-ES" b="1"/>
              <a:t>.- </a:t>
            </a:r>
            <a:r>
              <a:rPr lang="en-US" b="1"/>
              <a:t>Escuchar y entender a la otra persona</a:t>
            </a:r>
            <a:endParaRPr lang="es-ES" b="1"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592765" cy="2031325"/>
          </a:xfrm>
          <a:prstGeom prst="rect">
            <a:avLst/>
          </a:prstGeom>
          <a:noFill/>
        </p:spPr>
        <p:txBody>
          <a:bodyPr wrap="square" rtlCol="0">
            <a:spAutoFit/>
          </a:bodyPr>
          <a:lstStyle/>
          <a:p>
            <a:r>
              <a:rPr lang="es-ES" b="1" dirty="0">
                <a:solidFill>
                  <a:prstClr val="black"/>
                </a:solidFill>
              </a:rPr>
              <a:t>3</a:t>
            </a:r>
            <a:r>
              <a:rPr lang="es-ES" b="1">
                <a:solidFill>
                  <a:prstClr val="black"/>
                </a:solidFill>
              </a:rPr>
              <a:t>. </a:t>
            </a:r>
            <a:r>
              <a:rPr lang="en-GB" b="1">
                <a:solidFill>
                  <a:prstClr val="black"/>
                </a:solidFill>
              </a:rPr>
              <a:t>La empatía está</a:t>
            </a:r>
            <a:r>
              <a:rPr lang="hr-HR" b="1">
                <a:solidFill>
                  <a:prstClr val="black"/>
                </a:solidFill>
              </a:rPr>
              <a:t>:</a:t>
            </a:r>
            <a:endParaRPr lang="en-GB" b="1" dirty="0">
              <a:solidFill>
                <a:prstClr val="black"/>
              </a:solidFill>
            </a:endParaRPr>
          </a:p>
          <a:p>
            <a:r>
              <a:rPr lang="en-GB" b="1" dirty="0">
                <a:solidFill>
                  <a:prstClr val="black"/>
                </a:solidFill>
              </a:rPr>
              <a:t>a</a:t>
            </a:r>
            <a:r>
              <a:rPr lang="en-GB" b="1">
                <a:solidFill>
                  <a:prstClr val="black"/>
                </a:solidFill>
              </a:rPr>
              <a:t>.- </a:t>
            </a:r>
            <a:r>
              <a:rPr lang="en-GB" b="1"/>
              <a:t>Positivamente relacionada con el rendimiento en el trabajo</a:t>
            </a:r>
            <a:endParaRPr lang="en-GB" b="1" dirty="0"/>
          </a:p>
          <a:p>
            <a:r>
              <a:rPr lang="en-GB" dirty="0"/>
              <a:t>b</a:t>
            </a:r>
            <a:r>
              <a:rPr lang="en-GB"/>
              <a:t>.- No relacionada con el rendimiento en el trabajo</a:t>
            </a:r>
            <a:endParaRPr lang="en-GB" dirty="0">
              <a:solidFill>
                <a:prstClr val="black"/>
              </a:solidFill>
            </a:endParaRPr>
          </a:p>
          <a:p>
            <a:r>
              <a:rPr lang="en-GB" dirty="0">
                <a:solidFill>
                  <a:prstClr val="black"/>
                </a:solidFill>
              </a:rPr>
              <a:t>c</a:t>
            </a:r>
            <a:r>
              <a:rPr lang="en-GB">
                <a:solidFill>
                  <a:prstClr val="black"/>
                </a:solidFill>
              </a:rPr>
              <a:t>.- Negativamente relacionada con el rendimiento en el trabajo</a:t>
            </a:r>
            <a:endParaRPr lang="en-GB" dirty="0">
              <a:solidFill>
                <a:prstClr val="black"/>
              </a:solidFill>
            </a:endParaRP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3139615" cy="1477328"/>
          </a:xfrm>
          <a:prstGeom prst="rect">
            <a:avLst/>
          </a:prstGeom>
          <a:noFill/>
        </p:spPr>
        <p:txBody>
          <a:bodyPr wrap="square" rtlCol="0">
            <a:spAutoFit/>
          </a:bodyPr>
          <a:lstStyle/>
          <a:p>
            <a:r>
              <a:rPr lang="en-GB" b="1" dirty="0">
                <a:solidFill>
                  <a:prstClr val="black"/>
                </a:solidFill>
              </a:rPr>
              <a:t>4</a:t>
            </a:r>
            <a:r>
              <a:rPr lang="en-GB" b="1">
                <a:solidFill>
                  <a:prstClr val="black"/>
                </a:solidFill>
              </a:rPr>
              <a:t>. </a:t>
            </a:r>
            <a:r>
              <a:rPr lang="en-GB" sz="1800" b="1">
                <a:effectLst/>
                <a:latin typeface="Calibri" panose="020F0502020204030204" pitchFamily="34" charset="0"/>
                <a:ea typeface="Times New Roman" panose="02020603050405020304" pitchFamily="18" charset="0"/>
              </a:rPr>
              <a:t>La empatía incluye</a:t>
            </a:r>
            <a:r>
              <a:rPr lang="en-GB" b="1">
                <a:solidFill>
                  <a:prstClr val="black"/>
                </a:solidFill>
              </a:rPr>
              <a:t>:</a:t>
            </a:r>
            <a:endParaRPr lang="en-GB" dirty="0">
              <a:solidFill>
                <a:prstClr val="black"/>
              </a:solidFill>
            </a:endParaRPr>
          </a:p>
          <a:p>
            <a:r>
              <a:rPr lang="en-GB" dirty="0">
                <a:solidFill>
                  <a:prstClr val="black"/>
                </a:solidFill>
              </a:rPr>
              <a:t>a</a:t>
            </a:r>
            <a:r>
              <a:rPr lang="en-GB">
                <a:solidFill>
                  <a:prstClr val="black"/>
                </a:solidFill>
              </a:rPr>
              <a:t>.- Emoción</a:t>
            </a:r>
            <a:endParaRPr lang="en-GB" dirty="0">
              <a:solidFill>
                <a:prstClr val="black"/>
              </a:solidFill>
            </a:endParaRPr>
          </a:p>
          <a:p>
            <a:r>
              <a:rPr lang="en-GB" dirty="0">
                <a:solidFill>
                  <a:prstClr val="black"/>
                </a:solidFill>
              </a:rPr>
              <a:t>b</a:t>
            </a:r>
            <a:r>
              <a:rPr lang="en-GB">
                <a:solidFill>
                  <a:prstClr val="black"/>
                </a:solidFill>
              </a:rPr>
              <a:t>.- </a:t>
            </a:r>
            <a:r>
              <a:rPr lang="en-GB"/>
              <a:t>Cognición</a:t>
            </a:r>
            <a:endParaRPr lang="en-GB" dirty="0"/>
          </a:p>
          <a:p>
            <a:r>
              <a:rPr lang="en-GB" b="1" dirty="0"/>
              <a:t>c</a:t>
            </a:r>
            <a:r>
              <a:rPr lang="en-GB" b="1"/>
              <a:t>.- Tanto emoción como cognición</a:t>
            </a:r>
            <a:endParaRPr lang="en-GB" b="1"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592765" cy="2308324"/>
          </a:xfrm>
          <a:prstGeom prst="rect">
            <a:avLst/>
          </a:prstGeom>
          <a:noFill/>
        </p:spPr>
        <p:txBody>
          <a:bodyPr wrap="square" rtlCol="0">
            <a:spAutoFit/>
          </a:bodyPr>
          <a:lstStyle/>
          <a:p>
            <a:r>
              <a:rPr lang="en-GB" b="1" dirty="0">
                <a:solidFill>
                  <a:prstClr val="black"/>
                </a:solidFill>
              </a:rPr>
              <a:t>5</a:t>
            </a:r>
            <a:r>
              <a:rPr lang="en-GB" b="1">
                <a:solidFill>
                  <a:prstClr val="black"/>
                </a:solidFill>
              </a:rPr>
              <a:t>. </a:t>
            </a:r>
            <a:r>
              <a:rPr lang="en-GB" sz="1800" b="1">
                <a:effectLst/>
                <a:latin typeface="Calibri" panose="020F0502020204030204" pitchFamily="34" charset="0"/>
                <a:ea typeface="Times New Roman" panose="02020603050405020304" pitchFamily="18" charset="0"/>
              </a:rPr>
              <a:t>Dentro de la organización, el liderazgo empático</a:t>
            </a:r>
            <a:r>
              <a:rPr lang="hr-HR" b="1">
                <a:solidFill>
                  <a:prstClr val="black"/>
                </a:solidFill>
              </a:rPr>
              <a:t>:</a:t>
            </a:r>
            <a:endParaRPr lang="en-GB" b="1" dirty="0">
              <a:solidFill>
                <a:prstClr val="black"/>
              </a:solidFill>
            </a:endParaRPr>
          </a:p>
          <a:p>
            <a:r>
              <a:rPr lang="en-GB" b="1" dirty="0">
                <a:solidFill>
                  <a:prstClr val="black"/>
                </a:solidFill>
              </a:rPr>
              <a:t>a</a:t>
            </a:r>
            <a:r>
              <a:rPr lang="en-GB" b="1"/>
              <a:t>.- Aumenta la seguridad psicológica</a:t>
            </a:r>
            <a:endParaRPr lang="en-GB" b="1" dirty="0"/>
          </a:p>
          <a:p>
            <a:r>
              <a:rPr lang="en-GB" dirty="0">
                <a:solidFill>
                  <a:prstClr val="black"/>
                </a:solidFill>
              </a:rPr>
              <a:t>b</a:t>
            </a:r>
            <a:r>
              <a:rPr lang="en-GB">
                <a:solidFill>
                  <a:prstClr val="black"/>
                </a:solidFill>
              </a:rPr>
              <a:t>.- No tiene efecto en la seguridad psicológica</a:t>
            </a:r>
            <a:endParaRPr lang="en-GB" dirty="0">
              <a:solidFill>
                <a:prstClr val="black"/>
              </a:solidFill>
            </a:endParaRPr>
          </a:p>
          <a:p>
            <a:r>
              <a:rPr lang="en-GB" dirty="0">
                <a:solidFill>
                  <a:prstClr val="black"/>
                </a:solidFill>
              </a:rPr>
              <a:t>c</a:t>
            </a:r>
            <a:r>
              <a:rPr lang="en-GB">
                <a:solidFill>
                  <a:prstClr val="black"/>
                </a:solidFill>
              </a:rPr>
              <a:t>.- Disminuye la seguridad psicológica</a:t>
            </a:r>
            <a:endParaRPr lang="en-GB" dirty="0">
              <a:solidFill>
                <a:prstClr val="black"/>
              </a:solidFill>
            </a:endParaRPr>
          </a:p>
        </p:txBody>
      </p:sp>
    </p:spTree>
    <p:extLst>
      <p:ext uri="{BB962C8B-B14F-4D97-AF65-F5344CB8AC3E}">
        <p14:creationId xmlns:p14="http://schemas.microsoft.com/office/powerpoint/2010/main" val="1877391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FUENTES</a:t>
            </a:r>
            <a:endParaRPr lang="en-GB" sz="2200" dirty="0">
              <a:latin typeface="+mj-lt"/>
              <a:cs typeface="Tahoma"/>
            </a:endParaRPr>
          </a:p>
        </p:txBody>
      </p:sp>
      <p:sp>
        <p:nvSpPr>
          <p:cNvPr id="4" name="Rectángulo 3"/>
          <p:cNvSpPr/>
          <p:nvPr/>
        </p:nvSpPr>
        <p:spPr>
          <a:xfrm>
            <a:off x="318565" y="2525263"/>
            <a:ext cx="11459453" cy="3170099"/>
          </a:xfrm>
          <a:prstGeom prst="rect">
            <a:avLst/>
          </a:prstGeom>
        </p:spPr>
        <p:txBody>
          <a:bodyPr wrap="square">
            <a:spAutoFit/>
          </a:bodyPr>
          <a:lstStyle/>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Agosta, L. (2015). A Rumor of Empathy: Resistance, narrative and recovery in psychoanalysis and psychotherapy. London: Routledge</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Center for Creative Leadership (2016). Empathy in the Workplace: A Tool for Effective Leadership [White paper]. </a:t>
            </a:r>
            <a:r>
              <a:rPr lang="en-US" altLang="es-ES" sz="2000" dirty="0">
                <a:latin typeface="Calibri" panose="020F0502020204030204" pitchFamily="34" charset="0"/>
                <a:cs typeface="Calibri" panose="020F0502020204030204" pitchFamily="34" charset="0"/>
                <a:hlinkClick r:id="rId2"/>
              </a:rPr>
              <a:t>https://cclinnovation.org/wp-content/uploads/2020/03/empathyintheworkplace.pdf</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Coplan, A., Goldie, P. (2011). Empathy: Philosophical and Psychological Perspectives. New York: Oxford University Press Inc.</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Empathy (The Cambridge Dictionary) </a:t>
            </a:r>
            <a:r>
              <a:rPr lang="en-US" altLang="es-ES" sz="2000" dirty="0">
                <a:latin typeface="Calibri" panose="020F0502020204030204" pitchFamily="34" charset="0"/>
                <a:cs typeface="Calibri" panose="020F0502020204030204" pitchFamily="34" charset="0"/>
                <a:hlinkClick r:id="rId3"/>
              </a:rPr>
              <a:t>https://dictionary.cambridge.org/dictionary/english/empathy</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Howe, D. (2013). Empathy: What it is and why it matters. Basingstoke: Palgrave Macmillan</a:t>
            </a: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McLaren, K. (2013).</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The Art of Empathy: A Complete Guide to Life's Most Essential Skill. Colorado: Sounds True</a:t>
            </a:r>
            <a:r>
              <a:rPr lang="en-GB" altLang="es-ES" sz="2000" b="1" dirty="0">
                <a:latin typeface="Calibri" panose="020F0502020204030204" pitchFamily="34" charset="0"/>
                <a:cs typeface="Calibri" panose="020F0502020204030204" pitchFamily="34" charset="0"/>
              </a:rPr>
              <a:t>	</a:t>
            </a: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7818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FUENTES</a:t>
            </a:r>
            <a:endParaRPr lang="en-GB" sz="2200" dirty="0">
              <a:latin typeface="+mj-lt"/>
              <a:cs typeface="Tahoma"/>
            </a:endParaRPr>
          </a:p>
        </p:txBody>
      </p:sp>
      <p:sp>
        <p:nvSpPr>
          <p:cNvPr id="4" name="Rectángulo 3"/>
          <p:cNvSpPr/>
          <p:nvPr/>
        </p:nvSpPr>
        <p:spPr>
          <a:xfrm>
            <a:off x="318565" y="2648093"/>
            <a:ext cx="11459453" cy="2862322"/>
          </a:xfrm>
          <a:prstGeom prst="rect">
            <a:avLst/>
          </a:prstGeom>
        </p:spPr>
        <p:txBody>
          <a:bodyPr wrap="square">
            <a:spAutoFit/>
          </a:bodyPr>
          <a:lstStyle/>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Pallapa, G. (2022). Leading with empathy: Understanding the needs of today's workforce. Hoboken, New Jersey: John Wiley &amp; Sons, Inc.</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Riess, H., Neporent, L. (2018). The empathy effect: seven neuroscience-based keys for transforming the way we live, love, work, and connect across differences. Boulder CO: Sounds True</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rPr>
              <a:t>Segal, E. A., Gerdes, K. E., Lietz, C. A., Wagaman, M. A., Geiger, J. M. (2017). Assessing Empathy. New York, NY: Columbia University Press</a:t>
            </a: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Ventura, M. (2019). Applied Empathy: The New Language of Leadership. Hachette UK</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Young, I. (2015). Practical Empathy: For Collaboration and Creativity in Your Work. Brooklyn, New York: Rosenfeld Media</a:t>
            </a: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9263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629722" y="2573541"/>
            <a:ext cx="7185135" cy="1569660"/>
          </a:xfrm>
          <a:prstGeom prst="rect">
            <a:avLst/>
          </a:prstGeom>
          <a:noFill/>
        </p:spPr>
        <p:txBody>
          <a:bodyPr wrap="square">
            <a:spAutoFit/>
          </a:bodyPr>
          <a:lstStyle/>
          <a:p>
            <a:pPr algn="ctr"/>
            <a:r>
              <a:rPr lang="en-GB" sz="9600" b="1" spc="95">
                <a:solidFill>
                  <a:schemeClr val="bg1"/>
                </a:solidFill>
                <a:latin typeface="Roboto"/>
                <a:cs typeface="Roboto"/>
              </a:rPr>
              <a:t>¡Gracias</a:t>
            </a:r>
            <a:r>
              <a:rPr lang="es-ES" sz="9600" b="1" spc="-5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492801"/>
            <a:ext cx="5280302" cy="1374735"/>
          </a:xfrm>
          <a:prstGeom prst="rect">
            <a:avLst/>
          </a:prstGeom>
          <a:noFill/>
        </p:spPr>
        <p:txBody>
          <a:bodyPr wrap="square" rtlCol="0">
            <a:spAutoFit/>
          </a:bodyPr>
          <a:lstStyle/>
          <a:p>
            <a:pPr marL="457200" indent="-457200">
              <a:lnSpc>
                <a:spcPts val="2500"/>
              </a:lnSpc>
              <a:buFont typeface="+mj-lt"/>
              <a:buAutoNum type="arabicPeriod"/>
            </a:pPr>
            <a:r>
              <a:rPr lang="en-GB" sz="2000">
                <a:solidFill>
                  <a:prstClr val="black"/>
                </a:solidFill>
                <a:ea typeface="Lato Light" panose="020F0502020204030203" pitchFamily="34" charset="0"/>
                <a:cs typeface="Abhaya Libre" panose="02000603000000000000" pitchFamily="2" charset="77"/>
              </a:rPr>
              <a:t>Definiendo la empatía</a:t>
            </a:r>
            <a:endParaRPr lang="en-GB" sz="2000" dirty="0">
              <a:solidFill>
                <a:prstClr val="black"/>
              </a:solidFill>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GB" sz="2000">
                <a:solidFill>
                  <a:prstClr val="black"/>
                </a:solidFill>
                <a:ea typeface="Lato Light" panose="020F0502020204030203" pitchFamily="34" charset="0"/>
                <a:cs typeface="Abhaya Libre" panose="02000603000000000000" pitchFamily="2" charset="77"/>
              </a:rPr>
              <a:t>Empatía de los empleados</a:t>
            </a:r>
            <a:endParaRPr lang="en-GB" sz="2000" dirty="0">
              <a:solidFill>
                <a:prstClr val="black"/>
              </a:solidFill>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GB" sz="2000">
                <a:solidFill>
                  <a:prstClr val="black"/>
                </a:solidFill>
                <a:ea typeface="Lato Light" panose="020F0502020204030203" pitchFamily="34" charset="0"/>
                <a:cs typeface="Abhaya Libre" panose="02000603000000000000" pitchFamily="2" charset="77"/>
              </a:rPr>
              <a:t>Mejorar la empatía en el lugar de trabajo</a:t>
            </a:r>
            <a:endParaRPr lang="en-GB" sz="2000" dirty="0">
              <a:solidFill>
                <a:prstClr val="black"/>
              </a:solidFill>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GB" sz="2000">
                <a:solidFill>
                  <a:prstClr val="black"/>
                </a:solidFill>
                <a:ea typeface="Lato Light" panose="020F0502020204030203" pitchFamily="34" charset="0"/>
                <a:cs typeface="Abhaya Libre" panose="02000603000000000000" pitchFamily="2" charset="77"/>
              </a:rPr>
              <a:t>Liderazgo empático</a:t>
            </a:r>
            <a:endParaRPr lang="en-GB" sz="2000" dirty="0">
              <a:solidFill>
                <a:prstClr val="black"/>
              </a:solidFill>
              <a:ea typeface="Lato Light" panose="020F0502020204030203" pitchFamily="34" charset="0"/>
              <a:cs typeface="Abhaya Libre" panose="02000603000000000000" pitchFamily="2" charset="77"/>
            </a:endParaRPr>
          </a:p>
        </p:txBody>
      </p:sp>
      <p:sp>
        <p:nvSpPr>
          <p:cNvPr id="32" name="TextBox 31"/>
          <p:cNvSpPr txBox="1"/>
          <p:nvPr/>
        </p:nvSpPr>
        <p:spPr>
          <a:xfrm>
            <a:off x="2812820" y="2808247"/>
            <a:ext cx="5899136" cy="461665"/>
          </a:xfrm>
          <a:prstGeom prst="rect">
            <a:avLst/>
          </a:prstGeom>
          <a:noFill/>
        </p:spPr>
        <p:txBody>
          <a:bodyPr wrap="square" rtlCol="0">
            <a:spAutoFit/>
          </a:bodyPr>
          <a:lstStyle/>
          <a:p>
            <a:r>
              <a:rPr lang="en-GB" sz="2400">
                <a:solidFill>
                  <a:srgbClr val="0CA373"/>
                </a:solidFill>
                <a:latin typeface="Oxygen" panose="02000503000000090004" pitchFamily="2" charset="77"/>
                <a:ea typeface="Nunito Bold" charset="0"/>
                <a:cs typeface="Abhaya Libre SemiBold" panose="02000603000000000000" pitchFamily="2" charset="77"/>
              </a:rPr>
              <a:t>Unidad </a:t>
            </a:r>
            <a:r>
              <a:rPr lang="en-GB" sz="2400" dirty="0">
                <a:solidFill>
                  <a:srgbClr val="0CA373"/>
                </a:solidFill>
                <a:latin typeface="Oxygen" panose="02000503000000090004" pitchFamily="2" charset="77"/>
                <a:ea typeface="Nunito Bold" charset="0"/>
                <a:cs typeface="Abhaya Libre SemiBold" panose="02000603000000000000" pitchFamily="2" charset="77"/>
              </a:rPr>
              <a:t>1</a:t>
            </a:r>
            <a:r>
              <a:rPr lang="en-GB" sz="2400">
                <a:solidFill>
                  <a:srgbClr val="0CA373"/>
                </a:solidFill>
                <a:latin typeface="Oxygen" panose="02000503000000090004" pitchFamily="2" charset="77"/>
                <a:ea typeface="Nunito Bold" charset="0"/>
                <a:cs typeface="Abhaya Libre SemiBold" panose="02000603000000000000" pitchFamily="2" charset="77"/>
              </a:rPr>
              <a:t>: Empatía en el lugar de trabajo</a:t>
            </a:r>
            <a:endParaRPr lang="en-GB" sz="2400" dirty="0">
              <a:solidFill>
                <a:srgbClr val="0CA373"/>
              </a:solidFill>
              <a:latin typeface="Oxygen" panose="02000503000000090004" pitchFamily="2" charset="77"/>
              <a:ea typeface="Nunito Bold" charset="0"/>
              <a:cs typeface="Abhaya Libre SemiBold" panose="02000603000000000000" pitchFamily="2" charset="77"/>
            </a:endParaRP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a:solidFill>
                  <a:prstClr val="black"/>
                </a:solidFill>
              </a:rPr>
              <a:t>ÍNDICE</a:t>
            </a:r>
            <a:endParaRPr lang="es-ES" sz="4800" b="1" spc="-150" dirty="0">
              <a:solidFill>
                <a:prstClr val="black"/>
              </a:solidFill>
            </a:endParaRP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effectLst>
                <a:outerShdw blurRad="38100" dist="12700" dir="5400000" rotWithShape="0">
                  <a:srgbClr val="000000">
                    <a:alpha val="50000"/>
                  </a:srgbClr>
                </a:outerShdw>
              </a:effectLst>
              <a:latin typeface="Oxygen" panose="02000503000000090004" pitchFamily="2" charset="77"/>
              <a:ea typeface="Gill Sans"/>
              <a:cs typeface="Abhaya Libre" panose="02000603000000000000" pitchFamily="2" charset="77"/>
              <a:sym typeface="Gill Sans"/>
            </a:endParaRPr>
          </a:p>
        </p:txBody>
      </p:sp>
    </p:spTree>
    <p:extLst>
      <p:ext uri="{BB962C8B-B14F-4D97-AF65-F5344CB8AC3E}">
        <p14:creationId xmlns:p14="http://schemas.microsoft.com/office/powerpoint/2010/main" val="2457799981"/>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a:t>
            </a:r>
            <a:r>
              <a:rPr lang="es-ES" sz="2200" spc="50" dirty="0">
                <a:latin typeface="+mj-lt"/>
                <a:cs typeface="Tahoma"/>
              </a:rPr>
              <a:t>1.1</a:t>
            </a:r>
            <a:r>
              <a:rPr lang="es-ES" sz="2200" spc="50">
                <a:latin typeface="+mj-lt"/>
                <a:cs typeface="Tahoma"/>
              </a:rPr>
              <a:t>.: </a:t>
            </a:r>
            <a:r>
              <a:rPr lang="en-GB" sz="2200" spc="50">
                <a:latin typeface="+mj-lt"/>
                <a:cs typeface="Tahoma"/>
              </a:rPr>
              <a:t>Definiendo la empatía</a:t>
            </a:r>
            <a:endParaRPr lang="en-GB" sz="2200" dirty="0">
              <a:latin typeface="+mj-lt"/>
              <a:cs typeface="Tahoma"/>
            </a:endParaRPr>
          </a:p>
        </p:txBody>
      </p:sp>
      <p:sp>
        <p:nvSpPr>
          <p:cNvPr id="4" name="Rectángulo 3"/>
          <p:cNvSpPr/>
          <p:nvPr/>
        </p:nvSpPr>
        <p:spPr>
          <a:xfrm>
            <a:off x="318565" y="2251682"/>
            <a:ext cx="11459453" cy="4370427"/>
          </a:xfrm>
          <a:prstGeom prst="rect">
            <a:avLst/>
          </a:prstGeom>
        </p:spPr>
        <p:txBody>
          <a:bodyPr wrap="square">
            <a:spAutoFit/>
          </a:bodyPr>
          <a:lstStyle/>
          <a:p>
            <a:pPr>
              <a:defRPr/>
            </a:pPr>
            <a:r>
              <a:rPr lang="en-GB" altLang="es-ES" sz="2000">
                <a:latin typeface="Calibri" panose="020F0502020204030204" pitchFamily="34" charset="0"/>
                <a:cs typeface="Calibri" panose="020F0502020204030204" pitchFamily="34" charset="0"/>
              </a:rPr>
              <a:t>La palabra empatía proviene de la palabra griega </a:t>
            </a:r>
            <a:r>
              <a:rPr lang="en-GB" altLang="es-ES" sz="2000" b="1">
                <a:latin typeface="Calibri" panose="020F0502020204030204" pitchFamily="34" charset="0"/>
                <a:cs typeface="Calibri" panose="020F0502020204030204" pitchFamily="34" charset="0"/>
              </a:rPr>
              <a:t>empatheia</a:t>
            </a:r>
            <a:r>
              <a:rPr lang="en-GB" altLang="es-ES" sz="2000">
                <a:latin typeface="Calibri" panose="020F0502020204030204" pitchFamily="34" charset="0"/>
                <a:cs typeface="Calibri" panose="020F0502020204030204" pitchFamily="34" charset="0"/>
              </a:rPr>
              <a:t> (pasión), y </a:t>
            </a:r>
            <a:r>
              <a:rPr lang="es-ES" altLang="es-ES" sz="2000">
                <a:latin typeface="Calibri" panose="020F0502020204030204" pitchFamily="34" charset="0"/>
                <a:cs typeface="Calibri" panose="020F0502020204030204" pitchFamily="34" charset="0"/>
              </a:rPr>
              <a:t>significa estar con los sentimientos, las pasiones o el sufrimiento de una persona </a:t>
            </a:r>
            <a:r>
              <a:rPr lang="en-GB" altLang="es-ES" sz="2000" i="1">
                <a:latin typeface="Calibri" panose="020F0502020204030204" pitchFamily="34" charset="0"/>
                <a:cs typeface="Calibri" panose="020F0502020204030204" pitchFamily="34" charset="0"/>
              </a:rPr>
              <a:t>(</a:t>
            </a:r>
            <a:r>
              <a:rPr lang="en-GB" altLang="es-ES" sz="2000" i="1" dirty="0">
                <a:latin typeface="Calibri" panose="020F0502020204030204" pitchFamily="34" charset="0"/>
                <a:cs typeface="Calibri" panose="020F0502020204030204" pitchFamily="34" charset="0"/>
              </a:rPr>
              <a:t>Howe, </a:t>
            </a:r>
            <a:r>
              <a:rPr lang="en-GB" altLang="es-ES" sz="2000" i="1">
                <a:latin typeface="Calibri" panose="020F0502020204030204" pitchFamily="34" charset="0"/>
                <a:cs typeface="Calibri" panose="020F0502020204030204" pitchFamily="34" charset="0"/>
              </a:rPr>
              <a:t>2013).</a:t>
            </a:r>
            <a:endParaRPr lang="en-GB" altLang="es-ES" sz="2000" i="1"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a:defRPr/>
            </a:pPr>
            <a:r>
              <a:rPr lang="en-GB" altLang="es-ES" sz="2000">
                <a:latin typeface="Calibri" panose="020F0502020204030204" pitchFamily="34" charset="0"/>
                <a:cs typeface="Calibri" panose="020F0502020204030204" pitchFamily="34" charset="0"/>
              </a:rPr>
              <a:t>Hay muchas </a:t>
            </a:r>
            <a:r>
              <a:rPr lang="en-GB" altLang="es-ES" sz="2000" b="1">
                <a:latin typeface="Calibri" panose="020F0502020204030204" pitchFamily="34" charset="0"/>
                <a:cs typeface="Calibri" panose="020F0502020204030204" pitchFamily="34" charset="0"/>
              </a:rPr>
              <a:t>definiciones de empatía </a:t>
            </a:r>
            <a:r>
              <a:rPr lang="en-GB" altLang="es-ES" sz="2000">
                <a:latin typeface="Calibri" panose="020F0502020204030204" pitchFamily="34" charset="0"/>
                <a:cs typeface="Calibri" panose="020F0502020204030204" pitchFamily="34" charset="0"/>
              </a:rPr>
              <a:t>y es difícil quedarse con una sola:</a:t>
            </a:r>
            <a:endParaRPr lang="en-GB" altLang="es-ES" sz="2000" dirty="0">
              <a:latin typeface="Calibri" panose="020F0502020204030204" pitchFamily="34" charset="0"/>
              <a:cs typeface="Calibri" panose="020F0502020204030204" pitchFamily="34" charset="0"/>
            </a:endParaRPr>
          </a:p>
          <a:p>
            <a:pPr>
              <a:defRPr/>
            </a:pPr>
            <a:endParaRPr lang="hr-HR" altLang="es-E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i="1">
                <a:solidFill>
                  <a:srgbClr val="0CA373"/>
                </a:solidFill>
                <a:latin typeface="Calibri" panose="020F0502020204030204" pitchFamily="34" charset="0"/>
                <a:cs typeface="Calibri" panose="020F0502020204030204" pitchFamily="34" charset="0"/>
              </a:rPr>
              <a:t>”la empatía es una </a:t>
            </a:r>
            <a:r>
              <a:rPr lang="en-GB" altLang="es-ES" sz="2000" b="1" i="1">
                <a:solidFill>
                  <a:srgbClr val="0CA373"/>
                </a:solidFill>
                <a:latin typeface="Calibri" panose="020F0502020204030204" pitchFamily="34" charset="0"/>
                <a:cs typeface="Calibri" panose="020F0502020204030204" pitchFamily="34" charset="0"/>
              </a:rPr>
              <a:t>habilidad social y emocional </a:t>
            </a:r>
            <a:r>
              <a:rPr lang="en-GB" altLang="es-ES" sz="2000" i="1">
                <a:solidFill>
                  <a:srgbClr val="0CA373"/>
                </a:solidFill>
                <a:latin typeface="Calibri" panose="020F0502020204030204" pitchFamily="34" charset="0"/>
                <a:cs typeface="Calibri" panose="020F0502020204030204" pitchFamily="34" charset="0"/>
              </a:rPr>
              <a:t>que nos a yuda a </a:t>
            </a:r>
            <a:r>
              <a:rPr lang="en-GB" altLang="es-ES" sz="2000" b="1" i="1">
                <a:solidFill>
                  <a:srgbClr val="0CA373"/>
                </a:solidFill>
                <a:latin typeface="Calibri" panose="020F0502020204030204" pitchFamily="34" charset="0"/>
                <a:cs typeface="Calibri" panose="020F0502020204030204" pitchFamily="34" charset="0"/>
              </a:rPr>
              <a:t>sentir y comprender </a:t>
            </a:r>
            <a:r>
              <a:rPr lang="en-GB" altLang="es-ES" sz="2000" i="1">
                <a:solidFill>
                  <a:srgbClr val="0CA373"/>
                </a:solidFill>
                <a:latin typeface="Calibri" panose="020F0502020204030204" pitchFamily="34" charset="0"/>
                <a:cs typeface="Calibri" panose="020F0502020204030204" pitchFamily="34" charset="0"/>
              </a:rPr>
              <a:t>las emociones, deseos, intenciones, pensamientos y necesidades de </a:t>
            </a:r>
            <a:r>
              <a:rPr lang="en-GB" altLang="es-ES" sz="2000" b="1" i="1">
                <a:solidFill>
                  <a:srgbClr val="0CA373"/>
                </a:solidFill>
                <a:latin typeface="Calibri" panose="020F0502020204030204" pitchFamily="34" charset="0"/>
                <a:cs typeface="Calibri" panose="020F0502020204030204" pitchFamily="34" charset="0"/>
              </a:rPr>
              <a:t>los demás</a:t>
            </a:r>
            <a:r>
              <a:rPr lang="en-GB" altLang="es-ES" sz="2000" i="1">
                <a:solidFill>
                  <a:srgbClr val="0CA373"/>
                </a:solidFill>
                <a:latin typeface="Calibri" panose="020F0502020204030204" pitchFamily="34" charset="0"/>
                <a:cs typeface="Calibri" panose="020F0502020204030204" pitchFamily="34" charset="0"/>
              </a:rPr>
              <a:t>… la empatía nos hace </a:t>
            </a:r>
            <a:r>
              <a:rPr lang="en-GB" altLang="es-ES" sz="2000" b="1" i="1">
                <a:solidFill>
                  <a:srgbClr val="0CA373"/>
                </a:solidFill>
                <a:latin typeface="Calibri" panose="020F0502020204030204" pitchFamily="34" charset="0"/>
                <a:cs typeface="Calibri" panose="020F0502020204030204" pitchFamily="34" charset="0"/>
              </a:rPr>
              <a:t>conscientes de, y disponibles para</a:t>
            </a:r>
            <a:r>
              <a:rPr lang="en-GB" altLang="es-ES" sz="2000" i="1">
                <a:solidFill>
                  <a:srgbClr val="0CA373"/>
                </a:solidFill>
                <a:latin typeface="Calibri" panose="020F0502020204030204" pitchFamily="34" charset="0"/>
                <a:cs typeface="Calibri" panose="020F0502020204030204" pitchFamily="34" charset="0"/>
              </a:rPr>
              <a:t> las emociones, circunstancias y necesidades de </a:t>
            </a:r>
            <a:r>
              <a:rPr lang="en-GB" altLang="es-ES" sz="2000" b="1" i="1">
                <a:solidFill>
                  <a:srgbClr val="0CA373"/>
                </a:solidFill>
                <a:latin typeface="Calibri" panose="020F0502020204030204" pitchFamily="34" charset="0"/>
                <a:cs typeface="Calibri" panose="020F0502020204030204" pitchFamily="34" charset="0"/>
              </a:rPr>
              <a:t>otros</a:t>
            </a:r>
            <a:r>
              <a:rPr lang="en-GB" altLang="es-ES" sz="2000" i="1">
                <a:solidFill>
                  <a:srgbClr val="0CA373"/>
                </a:solidFill>
                <a:latin typeface="Calibri" panose="020F0502020204030204" pitchFamily="34" charset="0"/>
                <a:cs typeface="Calibri" panose="020F0502020204030204" pitchFamily="34" charset="0"/>
              </a:rPr>
              <a:t> para que podamos </a:t>
            </a:r>
            <a:r>
              <a:rPr lang="en-GB" altLang="es-ES" sz="2000" b="1" i="1">
                <a:solidFill>
                  <a:srgbClr val="0CA373"/>
                </a:solidFill>
                <a:latin typeface="Calibri" panose="020F0502020204030204" pitchFamily="34" charset="0"/>
                <a:cs typeface="Calibri" panose="020F0502020204030204" pitchFamily="34" charset="0"/>
              </a:rPr>
              <a:t>interactuar</a:t>
            </a:r>
            <a:r>
              <a:rPr lang="en-GB" altLang="es-ES" sz="2000" i="1">
                <a:solidFill>
                  <a:srgbClr val="0CA373"/>
                </a:solidFill>
                <a:latin typeface="Calibri" panose="020F0502020204030204" pitchFamily="34" charset="0"/>
                <a:cs typeface="Calibri" panose="020F0502020204030204" pitchFamily="34" charset="0"/>
              </a:rPr>
              <a:t> con ellos hábilmente” </a:t>
            </a:r>
            <a:r>
              <a:rPr lang="hr-HR" altLang="es-ES" sz="2000" i="1" dirty="0">
                <a:latin typeface="Calibri" panose="020F0502020204030204" pitchFamily="34" charset="0"/>
                <a:cs typeface="Calibri" panose="020F0502020204030204" pitchFamily="34" charset="0"/>
              </a:rPr>
              <a:t>(McLaren, 2013)</a:t>
            </a:r>
          </a:p>
          <a:p>
            <a:pPr marL="285750" indent="-285750">
              <a:buFont typeface="Arial" panose="020B0604020202020204" pitchFamily="34" charset="0"/>
              <a:buChar char="•"/>
              <a:defRPr/>
            </a:pPr>
            <a:endParaRPr lang="hr-HR" altLang="es-ES" sz="2000" i="1" dirty="0">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defRPr/>
            </a:pPr>
            <a:r>
              <a:rPr lang="en-GB" altLang="es-ES" sz="2000" i="1">
                <a:solidFill>
                  <a:srgbClr val="0CA373"/>
                </a:solidFill>
                <a:latin typeface="Calibri" panose="020F0502020204030204" pitchFamily="34" charset="0"/>
                <a:cs typeface="Calibri" panose="020F0502020204030204" pitchFamily="34" charset="0"/>
              </a:rPr>
              <a:t>”</a:t>
            </a:r>
            <a:r>
              <a:rPr lang="es-ES" altLang="es-ES" sz="2000" i="1">
                <a:solidFill>
                  <a:srgbClr val="0CA373"/>
                </a:solidFill>
                <a:latin typeface="Calibri" panose="020F0502020204030204" pitchFamily="34" charset="0"/>
                <a:cs typeface="Calibri" panose="020F0502020204030204" pitchFamily="34" charset="0"/>
              </a:rPr>
              <a:t> la empatía es un </a:t>
            </a:r>
            <a:r>
              <a:rPr lang="es-ES" altLang="es-ES" sz="2000" b="1" i="1">
                <a:solidFill>
                  <a:srgbClr val="0CA373"/>
                </a:solidFill>
                <a:latin typeface="Calibri" panose="020F0502020204030204" pitchFamily="34" charset="0"/>
                <a:cs typeface="Calibri" panose="020F0502020204030204" pitchFamily="34" charset="0"/>
              </a:rPr>
              <a:t>rasgo definitorio de nuestra humanidad</a:t>
            </a:r>
            <a:r>
              <a:rPr lang="es-ES" altLang="es-ES" sz="2000" i="1">
                <a:solidFill>
                  <a:srgbClr val="0CA373"/>
                </a:solidFill>
                <a:latin typeface="Calibri" panose="020F0502020204030204" pitchFamily="34" charset="0"/>
                <a:cs typeface="Calibri" panose="020F0502020204030204" pitchFamily="34" charset="0"/>
              </a:rPr>
              <a:t>, y sin ella una persona carece de una parte esencial de su humanidad</a:t>
            </a:r>
            <a:r>
              <a:rPr lang="hr-HR" altLang="es-ES" sz="2000" i="1">
                <a:solidFill>
                  <a:srgbClr val="0CA373"/>
                </a:solidFill>
                <a:latin typeface="Calibri" panose="020F0502020204030204" pitchFamily="34" charset="0"/>
                <a:cs typeface="Calibri" panose="020F0502020204030204" pitchFamily="34" charset="0"/>
              </a:rPr>
              <a:t>”</a:t>
            </a:r>
            <a:r>
              <a:rPr lang="en-GB" altLang="es-ES" sz="2000" i="1">
                <a:solidFill>
                  <a:srgbClr val="0CA373"/>
                </a:solidFill>
                <a:latin typeface="Calibri" panose="020F0502020204030204" pitchFamily="34" charset="0"/>
                <a:cs typeface="Calibri" panose="020F0502020204030204" pitchFamily="34" charset="0"/>
              </a:rPr>
              <a:t> </a:t>
            </a:r>
            <a:r>
              <a:rPr lang="en-GB" altLang="es-ES" sz="2000" i="1" dirty="0">
                <a:solidFill>
                  <a:prstClr val="black"/>
                </a:solidFill>
                <a:latin typeface="Calibri" panose="020F0502020204030204" pitchFamily="34" charset="0"/>
                <a:cs typeface="Calibri" panose="020F0502020204030204" pitchFamily="34" charset="0"/>
              </a:rPr>
              <a:t>(Agosta, 2015)</a:t>
            </a:r>
            <a:endParaRPr lang="hr-HR" altLang="es-ES" sz="2000" i="1"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a:defRPr/>
            </a:pPr>
            <a:r>
              <a:rPr lang="en-GB" altLang="es-ES" sz="20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504636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1.1.: </a:t>
            </a:r>
            <a:r>
              <a:rPr lang="en-GB" sz="2200" spc="50">
                <a:latin typeface="+mj-lt"/>
                <a:cs typeface="Tahoma"/>
              </a:rPr>
              <a:t>Definiendo la empatía</a:t>
            </a:r>
            <a:endParaRPr lang="en-GB" sz="2200" dirty="0">
              <a:latin typeface="+mj-lt"/>
              <a:cs typeface="Tahoma"/>
            </a:endParaRPr>
          </a:p>
        </p:txBody>
      </p:sp>
      <p:sp>
        <p:nvSpPr>
          <p:cNvPr id="4" name="Rectángulo 3"/>
          <p:cNvSpPr/>
          <p:nvPr/>
        </p:nvSpPr>
        <p:spPr>
          <a:xfrm>
            <a:off x="318565" y="2634445"/>
            <a:ext cx="11363919" cy="3200876"/>
          </a:xfrm>
          <a:prstGeom prst="rect">
            <a:avLst/>
          </a:prstGeom>
        </p:spPr>
        <p:txBody>
          <a:bodyPr wrap="square">
            <a:spAutoFit/>
          </a:bodyPr>
          <a:lstStyle/>
          <a:p>
            <a:pPr>
              <a:defRPr/>
            </a:pPr>
            <a:r>
              <a:rPr lang="hr-HR" altLang="es-ES" i="1" dirty="0">
                <a:latin typeface="Calibri" panose="020F0502020204030204" pitchFamily="34" charset="0"/>
                <a:cs typeface="Calibri" panose="020F0502020204030204" pitchFamily="34" charset="0"/>
              </a:rPr>
              <a:t>…</a:t>
            </a:r>
          </a:p>
          <a:p>
            <a:pPr marL="285750" lvl="0" indent="-285750">
              <a:buFont typeface="Arial" panose="020B0604020202020204" pitchFamily="34" charset="0"/>
              <a:buChar char="•"/>
              <a:defRPr/>
            </a:pPr>
            <a:r>
              <a:rPr lang="en-GB" altLang="es-ES" i="1">
                <a:solidFill>
                  <a:srgbClr val="0CA373"/>
                </a:solidFill>
                <a:latin typeface="Calibri" panose="020F0502020204030204" pitchFamily="34" charset="0"/>
                <a:cs typeface="Calibri" panose="020F0502020204030204" pitchFamily="34" charset="0"/>
              </a:rPr>
              <a:t>”la </a:t>
            </a:r>
            <a:r>
              <a:rPr lang="en-GB" altLang="es-ES" b="1" i="1">
                <a:solidFill>
                  <a:srgbClr val="0CA373"/>
                </a:solidFill>
                <a:latin typeface="Calibri" panose="020F0502020204030204" pitchFamily="34" charset="0"/>
                <a:cs typeface="Calibri" panose="020F0502020204030204" pitchFamily="34" charset="0"/>
              </a:rPr>
              <a:t>capacidad</a:t>
            </a:r>
            <a:r>
              <a:rPr lang="en-GB" altLang="es-ES" i="1">
                <a:solidFill>
                  <a:srgbClr val="0CA373"/>
                </a:solidFill>
                <a:latin typeface="Calibri" panose="020F0502020204030204" pitchFamily="34" charset="0"/>
                <a:cs typeface="Calibri" panose="020F0502020204030204" pitchFamily="34" charset="0"/>
              </a:rPr>
              <a:t> de </a:t>
            </a:r>
            <a:r>
              <a:rPr lang="en-GB" altLang="es-ES" b="1" i="1">
                <a:solidFill>
                  <a:srgbClr val="0CA373"/>
                </a:solidFill>
                <a:latin typeface="Calibri" panose="020F0502020204030204" pitchFamily="34" charset="0"/>
                <a:cs typeface="Calibri" panose="020F0502020204030204" pitchFamily="34" charset="0"/>
              </a:rPr>
              <a:t>compartir</a:t>
            </a:r>
            <a:r>
              <a:rPr lang="en-GB" altLang="es-ES" i="1">
                <a:solidFill>
                  <a:srgbClr val="0CA373"/>
                </a:solidFill>
                <a:latin typeface="Calibri" panose="020F0502020204030204" pitchFamily="34" charset="0"/>
                <a:cs typeface="Calibri" panose="020F0502020204030204" pitchFamily="34" charset="0"/>
              </a:rPr>
              <a:t> las emociones o experiencias de alguien más </a:t>
            </a:r>
            <a:r>
              <a:rPr lang="es-ES" altLang="es-ES" i="1">
                <a:solidFill>
                  <a:srgbClr val="0CA373"/>
                </a:solidFill>
                <a:latin typeface="Calibri" panose="020F0502020204030204" pitchFamily="34" charset="0"/>
                <a:cs typeface="Calibri" panose="020F0502020204030204" pitchFamily="34" charset="0"/>
              </a:rPr>
              <a:t>imaginando cómo sería estar en la situación de esa persona</a:t>
            </a:r>
            <a:r>
              <a:rPr lang="en-GB" altLang="es-ES" i="1">
                <a:solidFill>
                  <a:srgbClr val="0CA373"/>
                </a:solidFill>
                <a:latin typeface="Calibri" panose="020F0502020204030204" pitchFamily="34" charset="0"/>
                <a:cs typeface="Calibri" panose="020F0502020204030204" pitchFamily="34" charset="0"/>
              </a:rPr>
              <a:t>” </a:t>
            </a:r>
            <a:r>
              <a:rPr lang="en-GB" altLang="es-ES" i="1" dirty="0">
                <a:solidFill>
                  <a:prstClr val="black"/>
                </a:solidFill>
                <a:latin typeface="Calibri" panose="020F0502020204030204" pitchFamily="34" charset="0"/>
                <a:cs typeface="Calibri" panose="020F0502020204030204" pitchFamily="34" charset="0"/>
              </a:rPr>
              <a:t>(The Cambridge Dictionary)</a:t>
            </a:r>
            <a:endParaRPr lang="hr-HR" altLang="es-ES" i="1" dirty="0">
              <a:solidFill>
                <a:prstClr val="black"/>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hr-HR" altLang="es-E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i="1">
                <a:solidFill>
                  <a:srgbClr val="0CA373"/>
                </a:solidFill>
                <a:latin typeface="Calibri" panose="020F0502020204030204" pitchFamily="34" charset="0"/>
                <a:cs typeface="Calibri" panose="020F0502020204030204" pitchFamily="34" charset="0"/>
              </a:rPr>
              <a:t>”la empatía es el </a:t>
            </a:r>
            <a:r>
              <a:rPr lang="en-GB" altLang="es-ES" b="1" i="1">
                <a:solidFill>
                  <a:srgbClr val="0CA373"/>
                </a:solidFill>
                <a:latin typeface="Calibri" panose="020F0502020204030204" pitchFamily="34" charset="0"/>
                <a:cs typeface="Calibri" panose="020F0502020204030204" pitchFamily="34" charset="0"/>
              </a:rPr>
              <a:t>sentimiento</a:t>
            </a:r>
            <a:r>
              <a:rPr lang="en-GB" altLang="es-ES" i="1">
                <a:solidFill>
                  <a:srgbClr val="0CA373"/>
                </a:solidFill>
                <a:latin typeface="Calibri" panose="020F0502020204030204" pitchFamily="34" charset="0"/>
                <a:cs typeface="Calibri" panose="020F0502020204030204" pitchFamily="34" charset="0"/>
              </a:rPr>
              <a:t> y </a:t>
            </a:r>
            <a:r>
              <a:rPr lang="en-GB" altLang="es-ES" b="1" i="1">
                <a:solidFill>
                  <a:srgbClr val="0CA373"/>
                </a:solidFill>
                <a:latin typeface="Calibri" panose="020F0502020204030204" pitchFamily="34" charset="0"/>
                <a:cs typeface="Calibri" panose="020F0502020204030204" pitchFamily="34" charset="0"/>
              </a:rPr>
              <a:t>comprensión</a:t>
            </a:r>
            <a:r>
              <a:rPr lang="en-GB" altLang="es-ES" i="1">
                <a:solidFill>
                  <a:srgbClr val="0CA373"/>
                </a:solidFill>
                <a:latin typeface="Calibri" panose="020F0502020204030204" pitchFamily="34" charset="0"/>
                <a:cs typeface="Calibri" panose="020F0502020204030204" pitchFamily="34" charset="0"/>
              </a:rPr>
              <a:t> de las </a:t>
            </a:r>
            <a:r>
              <a:rPr lang="en-GB" altLang="es-ES" b="1" i="1">
                <a:solidFill>
                  <a:srgbClr val="0CA373"/>
                </a:solidFill>
                <a:latin typeface="Calibri" panose="020F0502020204030204" pitchFamily="34" charset="0"/>
                <a:cs typeface="Calibri" panose="020F0502020204030204" pitchFamily="34" charset="0"/>
              </a:rPr>
              <a:t>emociones y experiencias de los demás</a:t>
            </a:r>
            <a:r>
              <a:rPr lang="en-GB" altLang="es-ES" i="1">
                <a:solidFill>
                  <a:srgbClr val="0CA373"/>
                </a:solidFill>
                <a:latin typeface="Calibri" panose="020F0502020204030204" pitchFamily="34" charset="0"/>
                <a:cs typeface="Calibri" panose="020F0502020204030204" pitchFamily="34" charset="0"/>
              </a:rPr>
              <a:t>” </a:t>
            </a:r>
            <a:r>
              <a:rPr lang="en-GB" altLang="es-ES" i="1" dirty="0">
                <a:latin typeface="Calibri" panose="020F0502020204030204" pitchFamily="34" charset="0"/>
                <a:cs typeface="Calibri" panose="020F0502020204030204" pitchFamily="34" charset="0"/>
              </a:rPr>
              <a:t>(Segal et al., 2017)</a:t>
            </a:r>
            <a:endParaRPr lang="hr-HR" altLang="es-E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endParaRPr lang="hr-HR" altLang="es-E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i="1">
                <a:solidFill>
                  <a:srgbClr val="0CA373"/>
                </a:solidFill>
                <a:latin typeface="Calibri" panose="020F0502020204030204" pitchFamily="34" charset="0"/>
                <a:cs typeface="Calibri" panose="020F0502020204030204" pitchFamily="34" charset="0"/>
              </a:rPr>
              <a:t>”</a:t>
            </a:r>
            <a:r>
              <a:rPr lang="es-ES" altLang="es-ES" i="1">
                <a:solidFill>
                  <a:srgbClr val="0CA373"/>
                </a:solidFill>
                <a:latin typeface="Calibri" panose="020F0502020204030204" pitchFamily="34" charset="0"/>
                <a:cs typeface="Calibri" panose="020F0502020204030204" pitchFamily="34" charset="0"/>
              </a:rPr>
              <a:t> es una forma de </a:t>
            </a:r>
            <a:r>
              <a:rPr lang="es-ES" altLang="es-ES" b="1" i="1">
                <a:solidFill>
                  <a:srgbClr val="0CA373"/>
                </a:solidFill>
                <a:latin typeface="Calibri" panose="020F0502020204030204" pitchFamily="34" charset="0"/>
                <a:cs typeface="Calibri" panose="020F0502020204030204" pitchFamily="34" charset="0"/>
              </a:rPr>
              <a:t>ponerse en el lugar de otra persona</a:t>
            </a:r>
            <a:r>
              <a:rPr lang="es-ES" altLang="es-ES" i="1">
                <a:solidFill>
                  <a:srgbClr val="0CA373"/>
                </a:solidFill>
                <a:latin typeface="Calibri" panose="020F0502020204030204" pitchFamily="34" charset="0"/>
                <a:cs typeface="Calibri" panose="020F0502020204030204" pitchFamily="34" charset="0"/>
              </a:rPr>
              <a:t>, sentir su estrés y su dolor, y hacer algo por su dolor</a:t>
            </a:r>
            <a:r>
              <a:rPr lang="en-GB" altLang="es-ES" i="1">
                <a:solidFill>
                  <a:srgbClr val="0CA373"/>
                </a:solidFill>
                <a:latin typeface="Calibri" panose="020F0502020204030204" pitchFamily="34" charset="0"/>
                <a:cs typeface="Calibri" panose="020F0502020204030204" pitchFamily="34" charset="0"/>
              </a:rPr>
              <a:t>” </a:t>
            </a:r>
            <a:r>
              <a:rPr lang="en-GB" altLang="es-ES" i="1" dirty="0">
                <a:latin typeface="Calibri" panose="020F0502020204030204" pitchFamily="34" charset="0"/>
                <a:cs typeface="Calibri" panose="020F0502020204030204" pitchFamily="34" charset="0"/>
              </a:rPr>
              <a:t>(</a:t>
            </a:r>
            <a:r>
              <a:rPr lang="en-GB" altLang="es-ES" i="1" dirty="0" err="1">
                <a:latin typeface="Calibri" panose="020F0502020204030204" pitchFamily="34" charset="0"/>
                <a:cs typeface="Calibri" panose="020F0502020204030204" pitchFamily="34" charset="0"/>
              </a:rPr>
              <a:t>Pallapa</a:t>
            </a:r>
            <a:r>
              <a:rPr lang="en-GB" altLang="es-ES" i="1" dirty="0">
                <a:latin typeface="Calibri" panose="020F0502020204030204" pitchFamily="34" charset="0"/>
                <a:cs typeface="Calibri" panose="020F0502020204030204" pitchFamily="34" charset="0"/>
              </a:rPr>
              <a:t>, 2022)</a:t>
            </a:r>
          </a:p>
          <a:p>
            <a:pPr>
              <a:defRPr/>
            </a:pPr>
            <a:endParaRPr lang="hr-HR" altLang="es-ES" i="1"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a:defRPr/>
            </a:pPr>
            <a:r>
              <a:rPr lang="en-GB" altLang="es-ES" sz="20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616975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1.1.: </a:t>
            </a:r>
            <a:r>
              <a:rPr lang="en-GB" sz="2200" spc="50">
                <a:latin typeface="+mj-lt"/>
                <a:cs typeface="Tahoma"/>
              </a:rPr>
              <a:t>Definiendo la empatía</a:t>
            </a:r>
            <a:endParaRPr lang="en-GB" sz="2200" dirty="0">
              <a:latin typeface="+mj-lt"/>
              <a:cs typeface="Tahoma"/>
            </a:endParaRPr>
          </a:p>
        </p:txBody>
      </p:sp>
      <p:sp>
        <p:nvSpPr>
          <p:cNvPr id="4" name="Rectángulo 3"/>
          <p:cNvSpPr/>
          <p:nvPr/>
        </p:nvSpPr>
        <p:spPr>
          <a:xfrm>
            <a:off x="318565" y="2634445"/>
            <a:ext cx="11200145" cy="3170099"/>
          </a:xfrm>
          <a:prstGeom prst="rect">
            <a:avLst/>
          </a:prstGeom>
        </p:spPr>
        <p:txBody>
          <a:bodyPr wrap="square">
            <a:spAutoFit/>
          </a:bodyPr>
          <a:lstStyle/>
          <a:p>
            <a:pPr marL="285750"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Por lo tanto, la empatía puede entenderse como </a:t>
            </a:r>
            <a:r>
              <a:rPr lang="en-GB" altLang="es-ES" sz="2000" b="1">
                <a:latin typeface="Calibri" panose="020F0502020204030204" pitchFamily="34" charset="0"/>
                <a:cs typeface="Calibri" panose="020F0502020204030204" pitchFamily="34" charset="0"/>
              </a:rPr>
              <a:t>uno o más procesos o estados mentales conectados</a:t>
            </a:r>
            <a:r>
              <a:rPr lang="en-GB" altLang="es-ES" sz="2000">
                <a:latin typeface="Calibri" panose="020F0502020204030204" pitchFamily="34" charset="0"/>
                <a:cs typeface="Calibri" panose="020F0502020204030204" pitchFamily="34" charset="0"/>
              </a:rPr>
              <a:t>, como</a:t>
            </a:r>
            <a:r>
              <a:rPr lang="hr-HR" altLang="es-ES" sz="2000">
                <a:latin typeface="Calibri" panose="020F0502020204030204" pitchFamily="34" charset="0"/>
                <a:cs typeface="Calibri" panose="020F0502020204030204" pitchFamily="34" charset="0"/>
              </a:rPr>
              <a:t> </a:t>
            </a:r>
            <a:r>
              <a:rPr lang="hr-HR" altLang="es-ES" sz="2000" i="1" dirty="0">
                <a:latin typeface="Calibri" panose="020F0502020204030204" pitchFamily="34" charset="0"/>
                <a:cs typeface="Calibri" panose="020F0502020204030204" pitchFamily="34" charset="0"/>
              </a:rPr>
              <a:t>(Coplan &amp; Goldie, 2011)</a:t>
            </a:r>
            <a:r>
              <a:rPr lang="en-GB" altLang="es-ES" sz="2000" dirty="0">
                <a:latin typeface="Calibri" panose="020F0502020204030204" pitchFamily="34" charset="0"/>
                <a:cs typeface="Calibri" panose="020F0502020204030204" pitchFamily="34" charset="0"/>
              </a:rPr>
              <a:t>:</a:t>
            </a:r>
          </a:p>
          <a:p>
            <a:pPr>
              <a:defRPr/>
            </a:pPr>
            <a:r>
              <a:rPr lang="en-GB" altLang="es-ES" sz="2000" dirty="0">
                <a:latin typeface="Calibri" panose="020F0502020204030204" pitchFamily="34" charset="0"/>
                <a:cs typeface="Calibri" panose="020F0502020204030204" pitchFamily="34" charset="0"/>
              </a:rPr>
              <a:t> </a:t>
            </a:r>
          </a:p>
          <a:p>
            <a:pPr marL="742950" lvl="1"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Sentir</a:t>
            </a:r>
            <a:r>
              <a:rPr lang="en-GB" altLang="es-ES" sz="2000">
                <a:latin typeface="Calibri" panose="020F0502020204030204" pitchFamily="34" charset="0"/>
                <a:cs typeface="Calibri" panose="020F0502020204030204" pitchFamily="34" charset="0"/>
              </a:rPr>
              <a:t> lo que alguien más siente.</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Preocuparse</a:t>
            </a:r>
            <a:r>
              <a:rPr lang="en-GB" altLang="es-ES" sz="2000">
                <a:latin typeface="Calibri" panose="020F0502020204030204" pitchFamily="34" charset="0"/>
                <a:cs typeface="Calibri" panose="020F0502020204030204" pitchFamily="34" charset="0"/>
              </a:rPr>
              <a:t> por otra persona.</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Sentirse emocionalmente afectado </a:t>
            </a:r>
            <a:r>
              <a:rPr lang="en-GB" altLang="es-ES" sz="2000">
                <a:latin typeface="Calibri" panose="020F0502020204030204" pitchFamily="34" charset="0"/>
                <a:cs typeface="Calibri" panose="020F0502020204030204" pitchFamily="34" charset="0"/>
              </a:rPr>
              <a:t>por las emociones y experiencias de otros, incluso aunque no necesariamente esté experimentando las mismas emociones.</a:t>
            </a:r>
          </a:p>
          <a:p>
            <a:pPr marL="742950" lvl="1"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Ponerse a sí mismo </a:t>
            </a:r>
            <a:r>
              <a:rPr lang="en-GB" altLang="es-ES" sz="2000">
                <a:latin typeface="Calibri" panose="020F0502020204030204" pitchFamily="34" charset="0"/>
                <a:cs typeface="Calibri" panose="020F0502020204030204" pitchFamily="34" charset="0"/>
              </a:rPr>
              <a:t>en la situación de otro.</a:t>
            </a:r>
          </a:p>
          <a:p>
            <a:pPr marL="742950" lvl="1"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Imaginarse a uno mismo </a:t>
            </a:r>
            <a:r>
              <a:rPr lang="en-GB" altLang="es-ES" sz="2000">
                <a:latin typeface="Calibri" panose="020F0502020204030204" pitchFamily="34" charset="0"/>
                <a:cs typeface="Calibri" panose="020F0502020204030204" pitchFamily="34" charset="0"/>
              </a:rPr>
              <a:t>estando en la situación de otra persona.</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Sacar conclusiones </a:t>
            </a:r>
            <a:r>
              <a:rPr lang="en-GB" altLang="es-ES" sz="2000">
                <a:latin typeface="Calibri" panose="020F0502020204030204" pitchFamily="34" charset="0"/>
                <a:cs typeface="Calibri" panose="020F0502020204030204" pitchFamily="34" charset="0"/>
              </a:rPr>
              <a:t>sobre el estado mental de otra persona.</a:t>
            </a: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744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1.1.: </a:t>
            </a:r>
            <a:r>
              <a:rPr lang="en-GB" sz="2200" spc="50">
                <a:latin typeface="+mj-lt"/>
                <a:cs typeface="Tahoma"/>
              </a:rPr>
              <a:t>Definiendo la empatía</a:t>
            </a:r>
            <a:endParaRPr lang="en-GB" sz="2200" dirty="0">
              <a:latin typeface="+mj-lt"/>
              <a:cs typeface="Tahoma"/>
            </a:endParaRPr>
          </a:p>
        </p:txBody>
      </p:sp>
      <p:sp>
        <p:nvSpPr>
          <p:cNvPr id="4" name="Rectángulo 3"/>
          <p:cNvSpPr/>
          <p:nvPr/>
        </p:nvSpPr>
        <p:spPr>
          <a:xfrm>
            <a:off x="318565" y="2525263"/>
            <a:ext cx="11145554" cy="3170099"/>
          </a:xfrm>
          <a:prstGeom prst="rect">
            <a:avLst/>
          </a:prstGeom>
        </p:spPr>
        <p:txBody>
          <a:bodyPr wrap="square">
            <a:spAutoFit/>
          </a:bodyPr>
          <a:lstStyle/>
          <a:p>
            <a:pPr marL="285750"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Los tres </a:t>
            </a:r>
            <a:r>
              <a:rPr lang="en-GB" altLang="es-ES" sz="2000" b="1">
                <a:latin typeface="Calibri" panose="020F0502020204030204" pitchFamily="34" charset="0"/>
                <a:cs typeface="Calibri" panose="020F0502020204030204" pitchFamily="34" charset="0"/>
              </a:rPr>
              <a:t>tipos de empatía </a:t>
            </a:r>
            <a:r>
              <a:rPr lang="en-GB" altLang="es-ES" sz="2000">
                <a:latin typeface="Calibri" panose="020F0502020204030204" pitchFamily="34" charset="0"/>
                <a:cs typeface="Calibri" panose="020F0502020204030204" pitchFamily="34" charset="0"/>
              </a:rPr>
              <a:t>más comunes </a:t>
            </a:r>
            <a:r>
              <a:rPr lang="en-GB" altLang="es-ES" sz="2000" i="1">
                <a:latin typeface="Calibri" panose="020F0502020204030204" pitchFamily="34" charset="0"/>
                <a:cs typeface="Calibri" panose="020F0502020204030204" pitchFamily="34" charset="0"/>
              </a:rPr>
              <a:t>(</a:t>
            </a:r>
            <a:r>
              <a:rPr lang="en-GB" altLang="es-ES" sz="2000" i="1" dirty="0">
                <a:latin typeface="Calibri" panose="020F0502020204030204" pitchFamily="34" charset="0"/>
                <a:cs typeface="Calibri" panose="020F0502020204030204" pitchFamily="34" charset="0"/>
              </a:rPr>
              <a:t>Pallapa, 2022)</a:t>
            </a:r>
            <a:r>
              <a:rPr lang="en-GB" altLang="es-ES" sz="20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Empatía cognitiva </a:t>
            </a:r>
            <a:r>
              <a:rPr lang="en-GB" altLang="es-ES" sz="2000">
                <a:latin typeface="Calibri" panose="020F0502020204030204" pitchFamily="34" charset="0"/>
                <a:cs typeface="Calibri" panose="020F0502020204030204" pitchFamily="34" charset="0"/>
              </a:rPr>
              <a:t>– la capacidad de </a:t>
            </a:r>
            <a:r>
              <a:rPr lang="en-GB" altLang="es-ES" sz="2000" b="1">
                <a:latin typeface="Calibri" panose="020F0502020204030204" pitchFamily="34" charset="0"/>
                <a:cs typeface="Calibri" panose="020F0502020204030204" pitchFamily="34" charset="0"/>
              </a:rPr>
              <a:t>ponerse a uno mismo </a:t>
            </a:r>
            <a:r>
              <a:rPr lang="en-GB" altLang="es-ES" sz="2000">
                <a:latin typeface="Calibri" panose="020F0502020204030204" pitchFamily="34" charset="0"/>
                <a:cs typeface="Calibri" panose="020F0502020204030204" pitchFamily="34" charset="0"/>
              </a:rPr>
              <a:t>en los zapatos de otra persona y </a:t>
            </a:r>
            <a:r>
              <a:rPr lang="es-ES" altLang="es-ES" sz="2000" b="1">
                <a:latin typeface="Calibri" panose="020F0502020204030204" pitchFamily="34" charset="0"/>
                <a:cs typeface="Calibri" panose="020F0502020204030204" pitchFamily="34" charset="0"/>
              </a:rPr>
              <a:t>experimentar</a:t>
            </a:r>
            <a:r>
              <a:rPr lang="es-ES" altLang="es-ES" sz="2000">
                <a:latin typeface="Calibri" panose="020F0502020204030204" pitchFamily="34" charset="0"/>
                <a:cs typeface="Calibri" panose="020F0502020204030204" pitchFamily="34" charset="0"/>
              </a:rPr>
              <a:t> racionalmente lo que la otra persona está viviendo.</a:t>
            </a:r>
            <a:endParaRPr lang="en-GB" altLang="es-ES" sz="2000" dirty="0">
              <a:latin typeface="Calibri" panose="020F0502020204030204" pitchFamily="34" charset="0"/>
              <a:cs typeface="Calibri" panose="020F0502020204030204" pitchFamily="34" charset="0"/>
            </a:endParaRPr>
          </a:p>
          <a:p>
            <a:pPr lvl="1">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Empatía emocional </a:t>
            </a:r>
            <a:r>
              <a:rPr lang="en-GB" altLang="es-ES" sz="2000">
                <a:latin typeface="Calibri" panose="020F0502020204030204" pitchFamily="34" charset="0"/>
                <a:cs typeface="Calibri" panose="020F0502020204030204" pitchFamily="34" charset="0"/>
              </a:rPr>
              <a:t>– la capacidad de </a:t>
            </a:r>
            <a:r>
              <a:rPr lang="en-GB" altLang="es-ES" sz="2000" b="1">
                <a:latin typeface="Calibri" panose="020F0502020204030204" pitchFamily="34" charset="0"/>
                <a:cs typeface="Calibri" panose="020F0502020204030204" pitchFamily="34" charset="0"/>
              </a:rPr>
              <a:t>compartir</a:t>
            </a:r>
            <a:r>
              <a:rPr lang="en-GB" altLang="es-ES" sz="2000">
                <a:latin typeface="Calibri" panose="020F0502020204030204" pitchFamily="34" charset="0"/>
                <a:cs typeface="Calibri" panose="020F0502020204030204" pitchFamily="34" charset="0"/>
              </a:rPr>
              <a:t> los sentimientos de otra persona y </a:t>
            </a:r>
            <a:r>
              <a:rPr lang="en-GB" altLang="es-ES" sz="2000" b="1">
                <a:latin typeface="Calibri" panose="020F0502020204030204" pitchFamily="34" charset="0"/>
                <a:cs typeface="Calibri" panose="020F0502020204030204" pitchFamily="34" charset="0"/>
              </a:rPr>
              <a:t>desarrollar</a:t>
            </a:r>
            <a:r>
              <a:rPr lang="en-GB" altLang="es-ES" sz="2000">
                <a:latin typeface="Calibri" panose="020F0502020204030204" pitchFamily="34" charset="0"/>
                <a:cs typeface="Calibri" panose="020F0502020204030204" pitchFamily="34" charset="0"/>
              </a:rPr>
              <a:t> una comprensión más profunda de esa persona.</a:t>
            </a:r>
            <a:endParaRPr lang="en-GB" altLang="es-ES" sz="2000" dirty="0">
              <a:latin typeface="Calibri" panose="020F0502020204030204" pitchFamily="34" charset="0"/>
              <a:cs typeface="Calibri" panose="020F0502020204030204" pitchFamily="34" charset="0"/>
            </a:endParaRPr>
          </a:p>
          <a:p>
            <a:pPr lvl="1">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Empatía compasiva </a:t>
            </a:r>
            <a:r>
              <a:rPr lang="en-GB" altLang="es-ES" sz="2000">
                <a:latin typeface="Calibri" panose="020F0502020204030204" pitchFamily="34" charset="0"/>
                <a:cs typeface="Calibri" panose="020F0502020204030204" pitchFamily="34" charset="0"/>
              </a:rPr>
              <a:t>– la forma más activa de empatía, que incluye </a:t>
            </a:r>
            <a:r>
              <a:rPr lang="en-GB" altLang="es-ES" sz="2000" b="1">
                <a:latin typeface="Calibri" panose="020F0502020204030204" pitchFamily="34" charset="0"/>
                <a:cs typeface="Calibri" panose="020F0502020204030204" pitchFamily="34" charset="0"/>
              </a:rPr>
              <a:t>tomar acciones efectivas </a:t>
            </a:r>
            <a:r>
              <a:rPr lang="en-GB" altLang="es-ES" sz="2000">
                <a:latin typeface="Calibri" panose="020F0502020204030204" pitchFamily="34" charset="0"/>
                <a:cs typeface="Calibri" panose="020F0502020204030204" pitchFamily="34" charset="0"/>
              </a:rPr>
              <a:t>para aliviar el dolor del sufrimiento.</a:t>
            </a: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7004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1.1.: </a:t>
            </a:r>
            <a:r>
              <a:rPr lang="en-GB" sz="2200" spc="50">
                <a:latin typeface="+mj-lt"/>
                <a:cs typeface="Tahoma"/>
              </a:rPr>
              <a:t>Definiendo la empatía</a:t>
            </a:r>
            <a:endParaRPr lang="en-GB" sz="2200" dirty="0">
              <a:latin typeface="+mj-lt"/>
              <a:cs typeface="Tahoma"/>
            </a:endParaRPr>
          </a:p>
        </p:txBody>
      </p:sp>
      <p:sp>
        <p:nvSpPr>
          <p:cNvPr id="4" name="Rectángulo 3"/>
          <p:cNvSpPr/>
          <p:nvPr/>
        </p:nvSpPr>
        <p:spPr>
          <a:xfrm>
            <a:off x="318565" y="2525263"/>
            <a:ext cx="11145554" cy="3477875"/>
          </a:xfrm>
          <a:prstGeom prst="rect">
            <a:avLst/>
          </a:prstGeom>
        </p:spPr>
        <p:txBody>
          <a:bodyPr wrap="square">
            <a:spAutoFit/>
          </a:bodyPr>
          <a:lstStyle/>
          <a:p>
            <a:pPr>
              <a:defRPr/>
            </a:pPr>
            <a:r>
              <a:rPr lang="en-GB" altLang="es-ES" sz="2000" b="1">
                <a:latin typeface="Calibri" panose="020F0502020204030204" pitchFamily="34" charset="0"/>
                <a:cs typeface="Calibri" panose="020F0502020204030204" pitchFamily="34" charset="0"/>
              </a:rPr>
              <a:t>Las etapas del desarrollo y aplicación de la empatía</a:t>
            </a:r>
            <a:r>
              <a:rPr lang="en-GB" altLang="es-ES" sz="2000">
                <a:latin typeface="Calibri" panose="020F0502020204030204" pitchFamily="34" charset="0"/>
                <a:cs typeface="Calibri" panose="020F0502020204030204" pitchFamily="34" charset="0"/>
              </a:rPr>
              <a:t> </a:t>
            </a:r>
            <a:r>
              <a:rPr lang="en-GB" altLang="es-ES" sz="2000" i="1" dirty="0">
                <a:latin typeface="Calibri" panose="020F0502020204030204" pitchFamily="34" charset="0"/>
                <a:cs typeface="Calibri" panose="020F0502020204030204" pitchFamily="34" charset="0"/>
              </a:rPr>
              <a:t>(</a:t>
            </a:r>
            <a:r>
              <a:rPr lang="hr-HR" altLang="es-ES" sz="2000" i="1" dirty="0">
                <a:latin typeface="Calibri" panose="020F0502020204030204" pitchFamily="34" charset="0"/>
                <a:cs typeface="Calibri" panose="020F0502020204030204" pitchFamily="34" charset="0"/>
              </a:rPr>
              <a:t>Young</a:t>
            </a:r>
            <a:r>
              <a:rPr lang="en-GB" altLang="es-ES" sz="2000" i="1" dirty="0">
                <a:latin typeface="Calibri" panose="020F0502020204030204" pitchFamily="34" charset="0"/>
                <a:cs typeface="Calibri" panose="020F0502020204030204" pitchFamily="34" charset="0"/>
              </a:rPr>
              <a:t>, 20</a:t>
            </a:r>
            <a:r>
              <a:rPr lang="hr-HR" altLang="es-ES" sz="2000" i="1" dirty="0">
                <a:latin typeface="Calibri" panose="020F0502020204030204" pitchFamily="34" charset="0"/>
                <a:cs typeface="Calibri" panose="020F0502020204030204" pitchFamily="34" charset="0"/>
              </a:rPr>
              <a:t>15</a:t>
            </a:r>
            <a:r>
              <a:rPr lang="en-GB" altLang="es-ES" sz="2000" i="1" dirty="0">
                <a:latin typeface="Calibri" panose="020F0502020204030204" pitchFamily="34" charset="0"/>
                <a:cs typeface="Calibri" panose="020F0502020204030204" pitchFamily="34" charset="0"/>
              </a:rPr>
              <a:t>)</a:t>
            </a:r>
            <a:r>
              <a:rPr lang="en-GB" altLang="es-ES" sz="20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Desarrollo de la empatía </a:t>
            </a:r>
            <a:r>
              <a:rPr lang="en-GB" altLang="es-ES" sz="2000">
                <a:latin typeface="Calibri" panose="020F0502020204030204" pitchFamily="34" charset="0"/>
                <a:cs typeface="Calibri" panose="020F0502020204030204" pitchFamily="34" charset="0"/>
              </a:rPr>
              <a:t>– comienza con la escucha, seguido de una fase de post-escucha opcional en la cual una persona </a:t>
            </a:r>
            <a:r>
              <a:rPr lang="es-ES" altLang="es-ES" sz="2000">
                <a:latin typeface="Calibri" panose="020F0502020204030204" pitchFamily="34" charset="0"/>
                <a:cs typeface="Calibri" panose="020F0502020204030204" pitchFamily="34" charset="0"/>
              </a:rPr>
              <a:t>reflexiona, relee o resume lo que ha escuchado</a:t>
            </a:r>
            <a:r>
              <a:rPr lang="en-GB" altLang="es-ES" sz="2000">
                <a:latin typeface="Calibri" panose="020F0502020204030204" pitchFamily="34" charset="0"/>
                <a:cs typeface="Calibri" panose="020F0502020204030204" pitchFamily="34" charset="0"/>
              </a:rPr>
              <a:t>. Esto lleva a una persona a desarrollar un entendimiento mucho más profundo y comprensivo de lo que está escuchando.</a:t>
            </a:r>
            <a:endParaRPr lang="en-GB" altLang="es-ES" sz="2000" dirty="0">
              <a:latin typeface="Calibri" panose="020F0502020204030204" pitchFamily="34" charset="0"/>
              <a:cs typeface="Calibri" panose="020F0502020204030204" pitchFamily="34" charset="0"/>
            </a:endParaRPr>
          </a:p>
          <a:p>
            <a:pPr lvl="1">
              <a:defRPr/>
            </a:pPr>
            <a:r>
              <a:rPr lang="en-GB" altLang="es-ES" sz="2000" dirty="0">
                <a:latin typeface="Calibri" panose="020F0502020204030204" pitchFamily="34" charset="0"/>
                <a:cs typeface="Calibri" panose="020F0502020204030204" pitchFamily="34" charset="0"/>
              </a:rPr>
              <a:t> </a:t>
            </a:r>
          </a:p>
          <a:p>
            <a:pPr marL="742950" lvl="1" indent="-28575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Aplicación de la empatía </a:t>
            </a:r>
            <a:r>
              <a:rPr lang="en-GB" altLang="es-ES" sz="2000">
                <a:latin typeface="Calibri" panose="020F0502020204030204" pitchFamily="34" charset="0"/>
                <a:cs typeface="Calibri" panose="020F0502020204030204" pitchFamily="34" charset="0"/>
              </a:rPr>
              <a:t>– </a:t>
            </a:r>
            <a:r>
              <a:rPr lang="es-ES" altLang="es-ES" sz="2000">
                <a:latin typeface="Calibri" panose="020F0502020204030204" pitchFamily="34" charset="0"/>
                <a:cs typeface="Calibri" panose="020F0502020204030204" pitchFamily="34" charset="0"/>
              </a:rPr>
              <a:t>comienza buscando patrones de pensamiento y toma de decisiones y resumiéndolos en todo un grupo de personas; el siguiente paso es ponerse en la piel de una persona y probar sus procesos de pensamiento.</a:t>
            </a:r>
            <a:endParaRPr lang="hr-HR"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lvl="0">
              <a:defRPr/>
            </a:pPr>
            <a:r>
              <a:rPr lang="en-GB" altLang="es-ES" sz="2000" b="1">
                <a:solidFill>
                  <a:prstClr val="black"/>
                </a:solidFill>
                <a:latin typeface="Calibri" panose="020F0502020204030204" pitchFamily="34" charset="0"/>
                <a:cs typeface="Calibri" panose="020F0502020204030204" pitchFamily="34" charset="0"/>
              </a:rPr>
              <a:t>Desarrollar y aplicar la empatía toma tiempo y dedicación.</a:t>
            </a: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6199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0857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GB" sz="4800" kern="0" spc="-150">
                <a:solidFill>
                  <a:schemeClr val="tx1"/>
                </a:solidFill>
                <a:latin typeface="+mj-lt"/>
                <a:ea typeface="Tahoma" panose="020B0604030504040204" pitchFamily="34" charset="0"/>
                <a:cs typeface="Tahoma" panose="020B0604030504040204" pitchFamily="34" charset="0"/>
              </a:rPr>
              <a:t>Empatía en el lugar de trabajo</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a:t>
            </a:r>
            <a:r>
              <a:rPr lang="es-ES" sz="2200" spc="50" dirty="0">
                <a:latin typeface="+mj-lt"/>
                <a:cs typeface="Tahoma"/>
              </a:rPr>
              <a:t>1.</a:t>
            </a:r>
            <a:r>
              <a:rPr lang="hr-HR" sz="2200" spc="50" dirty="0">
                <a:latin typeface="+mj-lt"/>
                <a:cs typeface="Tahoma"/>
              </a:rPr>
              <a:t>2</a:t>
            </a:r>
            <a:r>
              <a:rPr lang="es-ES" sz="2200" spc="50">
                <a:latin typeface="+mj-lt"/>
                <a:cs typeface="Tahoma"/>
              </a:rPr>
              <a:t>.: </a:t>
            </a:r>
            <a:r>
              <a:rPr lang="en-GB" sz="2200" spc="50">
                <a:latin typeface="+mj-lt"/>
                <a:cs typeface="Tahoma"/>
              </a:rPr>
              <a:t>Empatía de los empleados</a:t>
            </a:r>
            <a:endParaRPr lang="en-GB" sz="2200" dirty="0">
              <a:latin typeface="+mj-lt"/>
              <a:cs typeface="Tahoma"/>
            </a:endParaRPr>
          </a:p>
        </p:txBody>
      </p:sp>
      <p:sp>
        <p:nvSpPr>
          <p:cNvPr id="4" name="Rectángulo 3"/>
          <p:cNvSpPr/>
          <p:nvPr/>
        </p:nvSpPr>
        <p:spPr>
          <a:xfrm>
            <a:off x="318565" y="2525263"/>
            <a:ext cx="11145554" cy="3785652"/>
          </a:xfrm>
          <a:prstGeom prst="rect">
            <a:avLst/>
          </a:prstGeom>
        </p:spPr>
        <p:txBody>
          <a:bodyPr wrap="square">
            <a:spAutoFit/>
          </a:bodyPr>
          <a:lstStyle/>
          <a:p>
            <a:pPr>
              <a:defRPr/>
            </a:pPr>
            <a:r>
              <a:rPr lang="en-GB" altLang="es-ES" sz="2000" b="1">
                <a:latin typeface="Calibri" panose="020F0502020204030204" pitchFamily="34" charset="0"/>
                <a:cs typeface="Calibri" panose="020F0502020204030204" pitchFamily="34" charset="0"/>
              </a:rPr>
              <a:t>Empatía de los empleados</a:t>
            </a:r>
            <a:endParaRPr lang="en-GB" altLang="es-ES" sz="2000" b="1"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Las personas son los verdaderos </a:t>
            </a:r>
            <a:r>
              <a:rPr lang="en-GB" altLang="es-ES" sz="2000" b="1">
                <a:solidFill>
                  <a:srgbClr val="0CA373"/>
                </a:solidFill>
                <a:latin typeface="Calibri" panose="020F0502020204030204" pitchFamily="34" charset="0"/>
                <a:cs typeface="Calibri" panose="020F0502020204030204" pitchFamily="34" charset="0"/>
              </a:rPr>
              <a:t>creadores de valor </a:t>
            </a:r>
            <a:r>
              <a:rPr lang="en-GB" altLang="es-ES" sz="2000">
                <a:latin typeface="Calibri" panose="020F0502020204030204" pitchFamily="34" charset="0"/>
                <a:cs typeface="Calibri" panose="020F0502020204030204" pitchFamily="34" charset="0"/>
              </a:rPr>
              <a:t>en las organizaciones.</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La empatía es fundamental debido a la creciente </a:t>
            </a:r>
            <a:r>
              <a:rPr lang="en-GB" altLang="es-ES" sz="2000" b="1">
                <a:solidFill>
                  <a:srgbClr val="0CA373"/>
                </a:solidFill>
                <a:latin typeface="Calibri" panose="020F0502020204030204" pitchFamily="34" charset="0"/>
                <a:cs typeface="Calibri" panose="020F0502020204030204" pitchFamily="34" charset="0"/>
              </a:rPr>
              <a:t>diversidad en la plantilla.</a:t>
            </a:r>
            <a:endParaRPr lang="en-GB" altLang="es-ES" sz="2000" b="1" dirty="0">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La </a:t>
            </a:r>
            <a:r>
              <a:rPr lang="en-GB" altLang="es-ES" sz="2000" b="1">
                <a:solidFill>
                  <a:srgbClr val="0CA373"/>
                </a:solidFill>
                <a:latin typeface="Calibri" panose="020F0502020204030204" pitchFamily="34" charset="0"/>
                <a:cs typeface="Calibri" panose="020F0502020204030204" pitchFamily="34" charset="0"/>
              </a:rPr>
              <a:t>diversidad generacional de los miembros de equipo </a:t>
            </a:r>
            <a:r>
              <a:rPr lang="en-GB" altLang="es-ES" sz="2000">
                <a:latin typeface="Calibri" panose="020F0502020204030204" pitchFamily="34" charset="0"/>
                <a:cs typeface="Calibri" panose="020F0502020204030204" pitchFamily="34" charset="0"/>
              </a:rPr>
              <a:t>dentro de las organizaciones complica abordar sus necesidades.</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El respeto por lo empleados y compañeros puede </a:t>
            </a:r>
            <a:r>
              <a:rPr lang="en-GB" altLang="es-ES" sz="2000" b="1">
                <a:solidFill>
                  <a:srgbClr val="0CA373"/>
                </a:solidFill>
                <a:latin typeface="Calibri" panose="020F0502020204030204" pitchFamily="34" charset="0"/>
                <a:cs typeface="Calibri" panose="020F0502020204030204" pitchFamily="34" charset="0"/>
              </a:rPr>
              <a:t>reforzar los vínculos sociales </a:t>
            </a:r>
            <a:r>
              <a:rPr lang="en-GB" altLang="es-ES" sz="2000">
                <a:latin typeface="Calibri" panose="020F0502020204030204" pitchFamily="34" charset="0"/>
                <a:cs typeface="Calibri" panose="020F0502020204030204" pitchFamily="34" charset="0"/>
              </a:rPr>
              <a:t>dentro de una organización.</a:t>
            </a:r>
            <a:endParaRPr lang="en-GB"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La empatía en el lugar de trabajo puede ayudar a </a:t>
            </a:r>
            <a:r>
              <a:rPr lang="en-GB" altLang="es-ES" sz="2000" b="1">
                <a:solidFill>
                  <a:srgbClr val="0CA373"/>
                </a:solidFill>
                <a:latin typeface="Calibri" panose="020F0502020204030204" pitchFamily="34" charset="0"/>
                <a:cs typeface="Calibri" panose="020F0502020204030204" pitchFamily="34" charset="0"/>
              </a:rPr>
              <a:t>construir confianza entre los empleados.</a:t>
            </a:r>
            <a:endParaRPr lang="hr-HR" altLang="es-ES" sz="2000" b="1">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US" altLang="es-ES" sz="2000">
                <a:latin typeface="Calibri" panose="020F0502020204030204" pitchFamily="34" charset="0"/>
                <a:cs typeface="Calibri" panose="020F0502020204030204" pitchFamily="34" charset="0"/>
              </a:rPr>
              <a:t>La empatía está positivamente relacionada con el </a:t>
            </a:r>
            <a:r>
              <a:rPr lang="es-ES" altLang="es-ES" sz="2000" b="1">
                <a:solidFill>
                  <a:srgbClr val="0CA373"/>
                </a:solidFill>
                <a:latin typeface="Calibri" panose="020F0502020204030204" pitchFamily="34" charset="0"/>
                <a:cs typeface="Calibri" panose="020F0502020204030204" pitchFamily="34" charset="0"/>
              </a:rPr>
              <a:t>rendimiento del trabajo.</a:t>
            </a:r>
            <a:endParaRPr lang="en-GB" altLang="es-ES" sz="2000" b="1">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La empatía promueve una mejor </a:t>
            </a:r>
            <a:r>
              <a:rPr lang="en-GB" altLang="es-ES" sz="2000" b="1">
                <a:solidFill>
                  <a:srgbClr val="0CA373"/>
                </a:solidFill>
                <a:latin typeface="Calibri" panose="020F0502020204030204" pitchFamily="34" charset="0"/>
                <a:cs typeface="Calibri" panose="020F0502020204030204" pitchFamily="34" charset="0"/>
              </a:rPr>
              <a:t>cultura organizacional.</a:t>
            </a:r>
            <a:endParaRPr lang="en-GB" altLang="es-ES" sz="2000" b="1" dirty="0">
              <a:solidFill>
                <a:srgbClr val="0CA373"/>
              </a:solidFill>
              <a:latin typeface="Calibri" panose="020F0502020204030204" pitchFamily="34" charset="0"/>
              <a:cs typeface="Calibri" panose="020F0502020204030204" pitchFamily="34" charset="0"/>
            </a:endParaRPr>
          </a:p>
          <a:p>
            <a:pPr lvl="1">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07321520"/>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2458</Words>
  <Application>Microsoft Office PowerPoint</Application>
  <PresentationFormat>Panorámica</PresentationFormat>
  <Paragraphs>220</Paragraphs>
  <Slides>24</Slides>
  <Notes>1</Notes>
  <HiddenSlides>0</HiddenSlides>
  <MMClips>0</MMClips>
  <ScaleCrop>false</ScaleCrop>
  <HeadingPairs>
    <vt:vector size="6" baseType="variant">
      <vt:variant>
        <vt:lpstr>Fuentes usadas</vt:lpstr>
      </vt:variant>
      <vt:variant>
        <vt:i4>8</vt:i4>
      </vt:variant>
      <vt:variant>
        <vt:lpstr>Tema</vt:lpstr>
      </vt:variant>
      <vt:variant>
        <vt:i4>3</vt:i4>
      </vt:variant>
      <vt:variant>
        <vt:lpstr>Títulos de diapositiva</vt:lpstr>
      </vt:variant>
      <vt:variant>
        <vt:i4>24</vt:i4>
      </vt:variant>
    </vt:vector>
  </HeadingPairs>
  <TitlesOfParts>
    <vt:vector size="35" baseType="lpstr">
      <vt:lpstr>Arial</vt:lpstr>
      <vt:lpstr>Bahnschrift Light</vt:lpstr>
      <vt:lpstr>Calibri</vt:lpstr>
      <vt:lpstr>Calibri Light</vt:lpstr>
      <vt:lpstr>Oxygen</vt:lpstr>
      <vt:lpstr>Roboto</vt:lpstr>
      <vt:lpstr>Tahoma</vt:lpstr>
      <vt:lpstr>YADLjI9qxTA 0</vt:lpstr>
      <vt:lpstr>1_Tema de Office</vt:lpstr>
      <vt:lpstr>2_Tema de Office</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196</cp:revision>
  <dcterms:created xsi:type="dcterms:W3CDTF">2021-06-29T11:11:56Z</dcterms:created>
  <dcterms:modified xsi:type="dcterms:W3CDTF">2023-02-06T16:22:23Z</dcterms:modified>
</cp:coreProperties>
</file>