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5" r:id="rId2"/>
    <p:sldMasterId id="2147483659" r:id="rId3"/>
  </p:sldMasterIdLst>
  <p:notesMasterIdLst>
    <p:notesMasterId r:id="rId28"/>
  </p:notesMasterIdLst>
  <p:handoutMasterIdLst>
    <p:handoutMasterId r:id="rId29"/>
  </p:handoutMasterIdLst>
  <p:sldIdLst>
    <p:sldId id="256" r:id="rId4"/>
    <p:sldId id="268" r:id="rId5"/>
    <p:sldId id="287" r:id="rId6"/>
    <p:sldId id="291" r:id="rId7"/>
    <p:sldId id="292" r:id="rId8"/>
    <p:sldId id="258" r:id="rId9"/>
    <p:sldId id="293" r:id="rId10"/>
    <p:sldId id="308" r:id="rId11"/>
    <p:sldId id="294" r:id="rId12"/>
    <p:sldId id="304" r:id="rId13"/>
    <p:sldId id="309" r:id="rId14"/>
    <p:sldId id="296" r:id="rId15"/>
    <p:sldId id="299" r:id="rId16"/>
    <p:sldId id="298" r:id="rId17"/>
    <p:sldId id="300" r:id="rId18"/>
    <p:sldId id="302" r:id="rId19"/>
    <p:sldId id="301" r:id="rId20"/>
    <p:sldId id="303" r:id="rId21"/>
    <p:sldId id="274" r:id="rId22"/>
    <p:sldId id="297" r:id="rId23"/>
    <p:sldId id="310" r:id="rId24"/>
    <p:sldId id="306" r:id="rId25"/>
    <p:sldId id="307" r:id="rId26"/>
    <p:sldId id="264" r:id="rId2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A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3" autoAdjust="0"/>
    <p:restoredTop sz="94637"/>
  </p:normalViewPr>
  <p:slideViewPr>
    <p:cSldViewPr snapToGrid="0">
      <p:cViewPr varScale="1">
        <p:scale>
          <a:sx n="113" d="100"/>
          <a:sy n="113" d="100"/>
        </p:scale>
        <p:origin x="228" y="114"/>
      </p:cViewPr>
      <p:guideLst/>
    </p:cSldViewPr>
  </p:slideViewPr>
  <p:notesTextViewPr>
    <p:cViewPr>
      <p:scale>
        <a:sx n="1" d="1"/>
        <a:sy n="1" d="1"/>
      </p:scale>
      <p:origin x="0" y="0"/>
    </p:cViewPr>
  </p:notesTextViewPr>
  <p:notesViewPr>
    <p:cSldViewPr snapToGrid="0">
      <p:cViewPr varScale="1">
        <p:scale>
          <a:sx n="52" d="100"/>
          <a:sy n="52" d="100"/>
        </p:scale>
        <p:origin x="286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8BDEF21F-A6F0-41B8-AA0F-CC975C7895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880A2CBA-C9C0-4B3C-991A-F22DB63D15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F4FA70-0E02-437E-A78C-CE05301291EA}" type="datetimeFigureOut">
              <a:rPr lang="es-ES" smtClean="0"/>
              <a:t>06/02/2023</a:t>
            </a:fld>
            <a:endParaRPr lang="es-ES"/>
          </a:p>
        </p:txBody>
      </p:sp>
      <p:sp>
        <p:nvSpPr>
          <p:cNvPr id="4" name="Marcador de pie de página 3">
            <a:extLst>
              <a:ext uri="{FF2B5EF4-FFF2-40B4-BE49-F238E27FC236}">
                <a16:creationId xmlns:a16="http://schemas.microsoft.com/office/drawing/2014/main" id="{CD4826BE-ACD3-48FC-B5A1-D33628CAB8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4CD73359-D707-4EAE-AAB6-6DC9146A8A9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33C069-59B1-4A62-AB0D-C900094E721A}" type="slidenum">
              <a:rPr lang="es-ES" smtClean="0"/>
              <a:t>‹Nº›</a:t>
            </a:fld>
            <a:endParaRPr lang="es-ES"/>
          </a:p>
        </p:txBody>
      </p:sp>
    </p:spTree>
    <p:extLst>
      <p:ext uri="{BB962C8B-B14F-4D97-AF65-F5344CB8AC3E}">
        <p14:creationId xmlns:p14="http://schemas.microsoft.com/office/powerpoint/2010/main" val="842523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FF3FB-DEDF-4780-82C6-53DC23E6D14E}" type="datetimeFigureOut">
              <a:rPr lang="es-ES" smtClean="0"/>
              <a:t>06/02/2023</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94B92E-D071-4B96-991C-97F62C0BDD53}" type="slidenum">
              <a:rPr lang="es-ES" smtClean="0"/>
              <a:t>‹Nº›</a:t>
            </a:fld>
            <a:endParaRPr lang="es-ES"/>
          </a:p>
        </p:txBody>
      </p:sp>
    </p:spTree>
    <p:extLst>
      <p:ext uri="{BB962C8B-B14F-4D97-AF65-F5344CB8AC3E}">
        <p14:creationId xmlns:p14="http://schemas.microsoft.com/office/powerpoint/2010/main" val="1844088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Grp="1" noRot="1" noChangeAspect="1" noChangeArrowheads="1"/>
          </p:cNvSpPr>
          <p:nvPr>
            <p:ph type="sldImg"/>
          </p:nvPr>
        </p:nvSpPr>
        <p:spPr bwMode="auto">
          <a:xfrm>
            <a:off x="-16992600" y="-11796713"/>
            <a:ext cx="22159913" cy="12465051"/>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685800" y="4343400"/>
            <a:ext cx="5457825" cy="408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876406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54116-76C6-4781-AC1B-16DC371FE5B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BF0A02D1-E20F-4CAE-A494-A5E98CBCFE7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Tree>
    <p:extLst>
      <p:ext uri="{BB962C8B-B14F-4D97-AF65-F5344CB8AC3E}">
        <p14:creationId xmlns:p14="http://schemas.microsoft.com/office/powerpoint/2010/main" val="311345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reative Break Picture">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48E6AD12-F73E-6146-90A6-A402D6022C3D}"/>
              </a:ext>
            </a:extLst>
          </p:cNvPr>
          <p:cNvSpPr>
            <a:spLocks noGrp="1"/>
          </p:cNvSpPr>
          <p:nvPr>
            <p:ph type="pic" sz="quarter" idx="14"/>
          </p:nvPr>
        </p:nvSpPr>
        <p:spPr>
          <a:xfrm>
            <a:off x="6096000" y="0"/>
            <a:ext cx="6096000" cy="6858000"/>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Oxygen" panose="02000503000000090004" pitchFamily="2" charset="77"/>
                <a:ea typeface="Roboto Regular" charset="0"/>
                <a:cs typeface="Abhaya Libre" panose="02000603000000000000" pitchFamily="2" charset="77"/>
              </a:defRPr>
            </a:lvl1pPr>
          </a:lstStyle>
          <a:p>
            <a:endParaRPr lang="en-US" dirty="0"/>
          </a:p>
        </p:txBody>
      </p:sp>
    </p:spTree>
    <p:extLst>
      <p:ext uri="{BB962C8B-B14F-4D97-AF65-F5344CB8AC3E}">
        <p14:creationId xmlns:p14="http://schemas.microsoft.com/office/powerpoint/2010/main" val="2655137626"/>
      </p:ext>
    </p:extLst>
  </p:cSld>
  <p:clrMapOvr>
    <a:masterClrMapping/>
  </p:clrMapOvr>
  <p:transition advClick="0"/>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54116-76C6-4781-AC1B-16DC371FE5B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BF0A02D1-E20F-4CAE-A494-A5E98CBCFE7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Tree>
    <p:extLst>
      <p:ext uri="{BB962C8B-B14F-4D97-AF65-F5344CB8AC3E}">
        <p14:creationId xmlns:p14="http://schemas.microsoft.com/office/powerpoint/2010/main" val="190771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reative Break Picture">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48E6AD12-F73E-6146-90A6-A402D6022C3D}"/>
              </a:ext>
            </a:extLst>
          </p:cNvPr>
          <p:cNvSpPr>
            <a:spLocks noGrp="1"/>
          </p:cNvSpPr>
          <p:nvPr>
            <p:ph type="pic" sz="quarter" idx="14"/>
          </p:nvPr>
        </p:nvSpPr>
        <p:spPr>
          <a:xfrm>
            <a:off x="6096000" y="0"/>
            <a:ext cx="6096000" cy="6858000"/>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Oxygen" panose="02000503000000090004" pitchFamily="2" charset="77"/>
                <a:ea typeface="Roboto Regular" charset="0"/>
                <a:cs typeface="Abhaya Libre" panose="02000603000000000000" pitchFamily="2" charset="77"/>
              </a:defRPr>
            </a:lvl1pPr>
          </a:lstStyle>
          <a:p>
            <a:endParaRPr lang="en-US" dirty="0"/>
          </a:p>
        </p:txBody>
      </p:sp>
    </p:spTree>
    <p:extLst>
      <p:ext uri="{BB962C8B-B14F-4D97-AF65-F5344CB8AC3E}">
        <p14:creationId xmlns:p14="http://schemas.microsoft.com/office/powerpoint/2010/main" val="1804872736"/>
      </p:ext>
    </p:extLst>
  </p:cSld>
  <p:clrMapOvr>
    <a:masterClrMapping/>
  </p:clrMapOvr>
  <p:transition advClick="0"/>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General Slide_Lef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0346247"/>
      </p:ext>
    </p:extLst>
  </p:cSld>
  <p:clrMapOvr>
    <a:masterClrMapping/>
  </p:clrMapOvr>
  <p:transition advClick="0"/>
  <p:extLst>
    <p:ext uri="{DCECCB84-F9BA-43D5-87BE-67443E8EF086}">
      <p15:sldGuideLst xmlns:p15="http://schemas.microsoft.com/office/powerpoint/2012/main">
        <p15:guide id="1" pos="191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54116-76C6-4781-AC1B-16DC371FE5B8}"/>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BF0A02D1-E20F-4CAE-A494-A5E98CBCFE7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Tree>
    <p:extLst>
      <p:ext uri="{BB962C8B-B14F-4D97-AF65-F5344CB8AC3E}">
        <p14:creationId xmlns:p14="http://schemas.microsoft.com/office/powerpoint/2010/main" val="1682458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reative Break Picture">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48E6AD12-F73E-6146-90A6-A402D6022C3D}"/>
              </a:ext>
            </a:extLst>
          </p:cNvPr>
          <p:cNvSpPr>
            <a:spLocks noGrp="1"/>
          </p:cNvSpPr>
          <p:nvPr>
            <p:ph type="pic" sz="quarter" idx="14"/>
          </p:nvPr>
        </p:nvSpPr>
        <p:spPr>
          <a:xfrm>
            <a:off x="6096000" y="0"/>
            <a:ext cx="6096000" cy="6858000"/>
          </a:xfrm>
          <a:prstGeom prst="rect">
            <a:avLst/>
          </a:prstGeom>
          <a:solidFill>
            <a:schemeClr val="bg1">
              <a:lumMod val="95000"/>
            </a:schemeClr>
          </a:solidFill>
          <a:effectLst/>
        </p:spPr>
        <p:txBody>
          <a:bodyPr>
            <a:normAutofit/>
          </a:bodyPr>
          <a:lstStyle>
            <a:lvl1pPr marL="0" indent="0">
              <a:buNone/>
              <a:defRPr sz="1200" b="0" i="0">
                <a:ln>
                  <a:noFill/>
                </a:ln>
                <a:solidFill>
                  <a:schemeClr val="tx2"/>
                </a:solidFill>
                <a:latin typeface="Oxygen" panose="02000503000000090004" pitchFamily="2" charset="77"/>
                <a:ea typeface="Roboto Regular" charset="0"/>
                <a:cs typeface="Abhaya Libre" panose="02000603000000000000" pitchFamily="2" charset="77"/>
              </a:defRPr>
            </a:lvl1pPr>
          </a:lstStyle>
          <a:p>
            <a:endParaRPr lang="en-US" dirty="0"/>
          </a:p>
        </p:txBody>
      </p:sp>
    </p:spTree>
    <p:extLst>
      <p:ext uri="{BB962C8B-B14F-4D97-AF65-F5344CB8AC3E}">
        <p14:creationId xmlns:p14="http://schemas.microsoft.com/office/powerpoint/2010/main" val="1603582901"/>
      </p:ext>
    </p:extLst>
  </p:cSld>
  <p:clrMapOvr>
    <a:masterClrMapping/>
  </p:clrMapOvr>
  <p:transition advClick="0"/>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General Slide_Lef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8255247"/>
      </p:ext>
    </p:extLst>
  </p:cSld>
  <p:clrMapOvr>
    <a:masterClrMapping/>
  </p:clrMapOvr>
  <p:transition advClick="0"/>
  <p:extLst>
    <p:ext uri="{DCECCB84-F9BA-43D5-87BE-67443E8EF086}">
      <p15:sldGuideLst xmlns:p15="http://schemas.microsoft.com/office/powerpoint/2012/main">
        <p15:guide id="1" pos="191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7A5BD05C-D970-4247-84AC-590A8E26FB2D}"/>
              </a:ext>
            </a:extLst>
          </p:cNvPr>
          <p:cNvSpPr/>
          <p:nvPr userDrawn="1"/>
        </p:nvSpPr>
        <p:spPr>
          <a:xfrm>
            <a:off x="-1" y="6146800"/>
            <a:ext cx="12192001" cy="711200"/>
          </a:xfrm>
          <a:custGeom>
            <a:avLst/>
            <a:gdLst/>
            <a:ahLst/>
            <a:cxnLst/>
            <a:rect l="l" t="t" r="r" b="b"/>
            <a:pathLst>
              <a:path w="18278475" h="1419225">
                <a:moveTo>
                  <a:pt x="18278473" y="1419224"/>
                </a:moveTo>
                <a:lnTo>
                  <a:pt x="0" y="1419224"/>
                </a:lnTo>
                <a:lnTo>
                  <a:pt x="0" y="0"/>
                </a:lnTo>
                <a:lnTo>
                  <a:pt x="18278473" y="0"/>
                </a:lnTo>
                <a:lnTo>
                  <a:pt x="18278473" y="1419224"/>
                </a:lnTo>
                <a:close/>
              </a:path>
            </a:pathLst>
          </a:custGeom>
          <a:solidFill>
            <a:srgbClr val="0CA373"/>
          </a:solidFill>
        </p:spPr>
        <p:txBody>
          <a:bodyPr wrap="square" lIns="0" tIns="0" rIns="0" bIns="0" rtlCol="0"/>
          <a:lstStyle/>
          <a:p>
            <a:endParaRPr/>
          </a:p>
        </p:txBody>
      </p:sp>
      <p:pic>
        <p:nvPicPr>
          <p:cNvPr id="8" name="Picture 3">
            <a:extLst>
              <a:ext uri="{FF2B5EF4-FFF2-40B4-BE49-F238E27FC236}">
                <a16:creationId xmlns:a16="http://schemas.microsoft.com/office/drawing/2014/main" id="{CB0DDC06-9BD4-4772-A615-D876CC08594F}"/>
              </a:ext>
            </a:extLst>
          </p:cNvPr>
          <p:cNvPicPr>
            <a:picLocks noChangeAspect="1"/>
          </p:cNvPicPr>
          <p:nvPr userDrawn="1"/>
        </p:nvPicPr>
        <p:blipFill>
          <a:blip r:embed="rId4"/>
          <a:stretch>
            <a:fillRect/>
          </a:stretch>
        </p:blipFill>
        <p:spPr>
          <a:xfrm>
            <a:off x="291886" y="6314302"/>
            <a:ext cx="1985322" cy="432844"/>
          </a:xfrm>
          <a:prstGeom prst="rect">
            <a:avLst/>
          </a:prstGeom>
          <a:noFill/>
          <a:ln cap="flat">
            <a:noFill/>
          </a:ln>
        </p:spPr>
      </p:pic>
      <p:pic>
        <p:nvPicPr>
          <p:cNvPr id="10" name="Imagen 9">
            <a:extLst>
              <a:ext uri="{FF2B5EF4-FFF2-40B4-BE49-F238E27FC236}">
                <a16:creationId xmlns:a16="http://schemas.microsoft.com/office/drawing/2014/main" id="{22EA64A2-2236-4DEC-9BF1-00DE2AD69672}"/>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21019" t="12308" r="11457" b="51795"/>
          <a:stretch/>
        </p:blipFill>
        <p:spPr>
          <a:xfrm>
            <a:off x="96715" y="110854"/>
            <a:ext cx="1740877" cy="916251"/>
          </a:xfrm>
          <a:prstGeom prst="rect">
            <a:avLst/>
          </a:prstGeom>
        </p:spPr>
      </p:pic>
      <p:sp>
        <p:nvSpPr>
          <p:cNvPr id="6" name="CuadroTexto 5">
            <a:extLst>
              <a:ext uri="{FF2B5EF4-FFF2-40B4-BE49-F238E27FC236}">
                <a16:creationId xmlns:a16="http://schemas.microsoft.com/office/drawing/2014/main" id="{89DD6222-3231-4B46-83B4-0CE76315789E}"/>
              </a:ext>
            </a:extLst>
          </p:cNvPr>
          <p:cNvSpPr txBox="1"/>
          <p:nvPr userDrawn="1"/>
        </p:nvSpPr>
        <p:spPr>
          <a:xfrm>
            <a:off x="2373745" y="6271567"/>
            <a:ext cx="9526369" cy="461665"/>
          </a:xfrm>
          <a:prstGeom prst="rect">
            <a:avLst/>
          </a:prstGeom>
          <a:noFill/>
        </p:spPr>
        <p:txBody>
          <a:bodyPr wrap="square">
            <a:spAutoFit/>
          </a:bodyPr>
          <a:lstStyle/>
          <a:p>
            <a:r>
              <a:rPr lang="en-US" sz="1200" b="0" i="0" u="none" strike="noStrike" dirty="0">
                <a:solidFill>
                  <a:schemeClr val="bg1"/>
                </a:solidFill>
                <a:effectLst/>
                <a:latin typeface="YADLjI9qxTA 0"/>
              </a:rPr>
              <a:t>With the support of the Erasmus+ </a:t>
            </a:r>
            <a:r>
              <a:rPr lang="en-US" sz="1200" b="0" i="0" u="none" strike="noStrike" dirty="0" err="1">
                <a:solidFill>
                  <a:schemeClr val="bg1"/>
                </a:solidFill>
                <a:effectLst/>
                <a:latin typeface="YADLjI9qxTA 0"/>
              </a:rPr>
              <a:t>programme</a:t>
            </a:r>
            <a:r>
              <a:rPr lang="en-US" sz="1200" b="0" i="0" u="none" strike="noStrike" dirty="0">
                <a:solidFill>
                  <a:schemeClr val="bg1"/>
                </a:solidFill>
                <a:effectLst/>
                <a:latin typeface="YADLjI9qxTA 0"/>
              </a:rPr>
              <a:t> of the European Union. This document and its contents reflects the views only of the authors, and the Commission cannot be held responsible for any use which may be made of the information contained therein. </a:t>
            </a:r>
            <a:endParaRPr lang="en-US" sz="1200" dirty="0">
              <a:solidFill>
                <a:schemeClr val="bg1"/>
              </a:solidFill>
              <a:effectLst/>
              <a:latin typeface="YADLjI9qxTA 0"/>
            </a:endParaRPr>
          </a:p>
        </p:txBody>
      </p:sp>
    </p:spTree>
    <p:extLst>
      <p:ext uri="{BB962C8B-B14F-4D97-AF65-F5344CB8AC3E}">
        <p14:creationId xmlns:p14="http://schemas.microsoft.com/office/powerpoint/2010/main" val="3851572312"/>
      </p:ext>
    </p:extLst>
  </p:cSld>
  <p:clrMap bg1="lt1" tx1="dk1" bg2="lt2" tx2="dk2" accent1="accent1" accent2="accent2" accent3="accent3" accent4="accent4" accent5="accent5" accent6="accent6" hlink="hlink" folHlink="folHlink"/>
  <p:sldLayoutIdLst>
    <p:sldLayoutId id="2147483650" r:id="rId1"/>
    <p:sldLayoutId id="214748365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7A5BD05C-D970-4247-84AC-590A8E26FB2D}"/>
              </a:ext>
            </a:extLst>
          </p:cNvPr>
          <p:cNvSpPr/>
          <p:nvPr userDrawn="1"/>
        </p:nvSpPr>
        <p:spPr>
          <a:xfrm>
            <a:off x="-1" y="6146800"/>
            <a:ext cx="12192001" cy="711200"/>
          </a:xfrm>
          <a:custGeom>
            <a:avLst/>
            <a:gdLst/>
            <a:ahLst/>
            <a:cxnLst/>
            <a:rect l="l" t="t" r="r" b="b"/>
            <a:pathLst>
              <a:path w="18278475" h="1419225">
                <a:moveTo>
                  <a:pt x="18278473" y="1419224"/>
                </a:moveTo>
                <a:lnTo>
                  <a:pt x="0" y="1419224"/>
                </a:lnTo>
                <a:lnTo>
                  <a:pt x="0" y="0"/>
                </a:lnTo>
                <a:lnTo>
                  <a:pt x="18278473" y="0"/>
                </a:lnTo>
                <a:lnTo>
                  <a:pt x="18278473" y="1419224"/>
                </a:lnTo>
                <a:close/>
              </a:path>
            </a:pathLst>
          </a:custGeom>
          <a:solidFill>
            <a:srgbClr val="0CA373"/>
          </a:solidFill>
        </p:spPr>
        <p:txBody>
          <a:bodyPr wrap="square" lIns="0" tIns="0" rIns="0" bIns="0" rtlCol="0"/>
          <a:lstStyle/>
          <a:p>
            <a:endParaRPr>
              <a:solidFill>
                <a:prstClr val="black"/>
              </a:solidFill>
            </a:endParaRPr>
          </a:p>
        </p:txBody>
      </p:sp>
      <p:pic>
        <p:nvPicPr>
          <p:cNvPr id="8" name="Picture 3">
            <a:extLst>
              <a:ext uri="{FF2B5EF4-FFF2-40B4-BE49-F238E27FC236}">
                <a16:creationId xmlns:a16="http://schemas.microsoft.com/office/drawing/2014/main" id="{CB0DDC06-9BD4-4772-A615-D876CC08594F}"/>
              </a:ext>
            </a:extLst>
          </p:cNvPr>
          <p:cNvPicPr>
            <a:picLocks noChangeAspect="1"/>
          </p:cNvPicPr>
          <p:nvPr userDrawn="1"/>
        </p:nvPicPr>
        <p:blipFill>
          <a:blip r:embed="rId5"/>
          <a:stretch>
            <a:fillRect/>
          </a:stretch>
        </p:blipFill>
        <p:spPr>
          <a:xfrm>
            <a:off x="291886" y="6314302"/>
            <a:ext cx="1985322" cy="432844"/>
          </a:xfrm>
          <a:prstGeom prst="rect">
            <a:avLst/>
          </a:prstGeom>
          <a:noFill/>
          <a:ln cap="flat">
            <a:noFill/>
          </a:ln>
        </p:spPr>
      </p:pic>
      <p:pic>
        <p:nvPicPr>
          <p:cNvPr id="10" name="Imagen 9">
            <a:extLst>
              <a:ext uri="{FF2B5EF4-FFF2-40B4-BE49-F238E27FC236}">
                <a16:creationId xmlns:a16="http://schemas.microsoft.com/office/drawing/2014/main" id="{22EA64A2-2236-4DEC-9BF1-00DE2AD6967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21019" t="12308" r="11457" b="51795"/>
          <a:stretch/>
        </p:blipFill>
        <p:spPr>
          <a:xfrm>
            <a:off x="96715" y="110854"/>
            <a:ext cx="1740877" cy="916251"/>
          </a:xfrm>
          <a:prstGeom prst="rect">
            <a:avLst/>
          </a:prstGeom>
        </p:spPr>
      </p:pic>
      <p:sp>
        <p:nvSpPr>
          <p:cNvPr id="6" name="CuadroTexto 5">
            <a:extLst>
              <a:ext uri="{FF2B5EF4-FFF2-40B4-BE49-F238E27FC236}">
                <a16:creationId xmlns:a16="http://schemas.microsoft.com/office/drawing/2014/main" id="{89DD6222-3231-4B46-83B4-0CE76315789E}"/>
              </a:ext>
            </a:extLst>
          </p:cNvPr>
          <p:cNvSpPr txBox="1"/>
          <p:nvPr userDrawn="1"/>
        </p:nvSpPr>
        <p:spPr>
          <a:xfrm>
            <a:off x="2373745" y="6271567"/>
            <a:ext cx="9526369" cy="461665"/>
          </a:xfrm>
          <a:prstGeom prst="rect">
            <a:avLst/>
          </a:prstGeom>
          <a:noFill/>
        </p:spPr>
        <p:txBody>
          <a:bodyPr wrap="square">
            <a:spAutoFit/>
          </a:bodyPr>
          <a:lstStyle/>
          <a:p>
            <a:r>
              <a:rPr lang="en-US" sz="1200" dirty="0">
                <a:solidFill>
                  <a:prstClr val="white"/>
                </a:solidFill>
                <a:latin typeface="YADLjI9qxTA 0"/>
              </a:rPr>
              <a:t>With the support of the Erasmus+ </a:t>
            </a:r>
            <a:r>
              <a:rPr lang="en-US" sz="1200" dirty="0" err="1">
                <a:solidFill>
                  <a:prstClr val="white"/>
                </a:solidFill>
                <a:latin typeface="YADLjI9qxTA 0"/>
              </a:rPr>
              <a:t>programme</a:t>
            </a:r>
            <a:r>
              <a:rPr lang="en-US" sz="1200" dirty="0">
                <a:solidFill>
                  <a:prstClr val="white"/>
                </a:solidFill>
                <a:latin typeface="YADLjI9qxTA 0"/>
              </a:rPr>
              <a:t> of the European Union. This document and its contents reflects the views only of the authors, and the Commission cannot be held responsible for any use which may be made of the information contained therein. </a:t>
            </a:r>
          </a:p>
        </p:txBody>
      </p:sp>
    </p:spTree>
    <p:extLst>
      <p:ext uri="{BB962C8B-B14F-4D97-AF65-F5344CB8AC3E}">
        <p14:creationId xmlns:p14="http://schemas.microsoft.com/office/powerpoint/2010/main" val="3909257291"/>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object 4">
            <a:extLst>
              <a:ext uri="{FF2B5EF4-FFF2-40B4-BE49-F238E27FC236}">
                <a16:creationId xmlns:a16="http://schemas.microsoft.com/office/drawing/2014/main" id="{7A5BD05C-D970-4247-84AC-590A8E26FB2D}"/>
              </a:ext>
            </a:extLst>
          </p:cNvPr>
          <p:cNvSpPr/>
          <p:nvPr userDrawn="1"/>
        </p:nvSpPr>
        <p:spPr>
          <a:xfrm>
            <a:off x="-1" y="6146800"/>
            <a:ext cx="12192001" cy="711200"/>
          </a:xfrm>
          <a:custGeom>
            <a:avLst/>
            <a:gdLst/>
            <a:ahLst/>
            <a:cxnLst/>
            <a:rect l="l" t="t" r="r" b="b"/>
            <a:pathLst>
              <a:path w="18278475" h="1419225">
                <a:moveTo>
                  <a:pt x="18278473" y="1419224"/>
                </a:moveTo>
                <a:lnTo>
                  <a:pt x="0" y="1419224"/>
                </a:lnTo>
                <a:lnTo>
                  <a:pt x="0" y="0"/>
                </a:lnTo>
                <a:lnTo>
                  <a:pt x="18278473" y="0"/>
                </a:lnTo>
                <a:lnTo>
                  <a:pt x="18278473" y="1419224"/>
                </a:lnTo>
                <a:close/>
              </a:path>
            </a:pathLst>
          </a:custGeom>
          <a:solidFill>
            <a:srgbClr val="0CA373"/>
          </a:solidFill>
        </p:spPr>
        <p:txBody>
          <a:bodyPr wrap="square" lIns="0" tIns="0" rIns="0" bIns="0" rtlCol="0"/>
          <a:lstStyle/>
          <a:p>
            <a:endParaRPr>
              <a:solidFill>
                <a:prstClr val="black"/>
              </a:solidFill>
            </a:endParaRPr>
          </a:p>
        </p:txBody>
      </p:sp>
      <p:pic>
        <p:nvPicPr>
          <p:cNvPr id="8" name="Picture 3">
            <a:extLst>
              <a:ext uri="{FF2B5EF4-FFF2-40B4-BE49-F238E27FC236}">
                <a16:creationId xmlns:a16="http://schemas.microsoft.com/office/drawing/2014/main" id="{CB0DDC06-9BD4-4772-A615-D876CC08594F}"/>
              </a:ext>
            </a:extLst>
          </p:cNvPr>
          <p:cNvPicPr>
            <a:picLocks noChangeAspect="1"/>
          </p:cNvPicPr>
          <p:nvPr userDrawn="1"/>
        </p:nvPicPr>
        <p:blipFill>
          <a:blip r:embed="rId5"/>
          <a:stretch>
            <a:fillRect/>
          </a:stretch>
        </p:blipFill>
        <p:spPr>
          <a:xfrm>
            <a:off x="291886" y="6314302"/>
            <a:ext cx="1985322" cy="432844"/>
          </a:xfrm>
          <a:prstGeom prst="rect">
            <a:avLst/>
          </a:prstGeom>
          <a:noFill/>
          <a:ln cap="flat">
            <a:noFill/>
          </a:ln>
        </p:spPr>
      </p:pic>
      <p:pic>
        <p:nvPicPr>
          <p:cNvPr id="10" name="Imagen 9">
            <a:extLst>
              <a:ext uri="{FF2B5EF4-FFF2-40B4-BE49-F238E27FC236}">
                <a16:creationId xmlns:a16="http://schemas.microsoft.com/office/drawing/2014/main" id="{22EA64A2-2236-4DEC-9BF1-00DE2AD6967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21019" t="12308" r="11457" b="51795"/>
          <a:stretch/>
        </p:blipFill>
        <p:spPr>
          <a:xfrm>
            <a:off x="96715" y="110854"/>
            <a:ext cx="1740877" cy="916251"/>
          </a:xfrm>
          <a:prstGeom prst="rect">
            <a:avLst/>
          </a:prstGeom>
        </p:spPr>
      </p:pic>
      <p:sp>
        <p:nvSpPr>
          <p:cNvPr id="6" name="CuadroTexto 5">
            <a:extLst>
              <a:ext uri="{FF2B5EF4-FFF2-40B4-BE49-F238E27FC236}">
                <a16:creationId xmlns:a16="http://schemas.microsoft.com/office/drawing/2014/main" id="{89DD6222-3231-4B46-83B4-0CE76315789E}"/>
              </a:ext>
            </a:extLst>
          </p:cNvPr>
          <p:cNvSpPr txBox="1"/>
          <p:nvPr userDrawn="1"/>
        </p:nvSpPr>
        <p:spPr>
          <a:xfrm>
            <a:off x="2373745" y="6271567"/>
            <a:ext cx="9526369" cy="461665"/>
          </a:xfrm>
          <a:prstGeom prst="rect">
            <a:avLst/>
          </a:prstGeom>
          <a:noFill/>
        </p:spPr>
        <p:txBody>
          <a:bodyPr wrap="square">
            <a:spAutoFit/>
          </a:bodyPr>
          <a:lstStyle/>
          <a:p>
            <a:r>
              <a:rPr lang="en-US" sz="1200" dirty="0">
                <a:solidFill>
                  <a:prstClr val="white"/>
                </a:solidFill>
                <a:latin typeface="YADLjI9qxTA 0"/>
              </a:rPr>
              <a:t>With the support of the Erasmus+ </a:t>
            </a:r>
            <a:r>
              <a:rPr lang="en-US" sz="1200" dirty="0" err="1">
                <a:solidFill>
                  <a:prstClr val="white"/>
                </a:solidFill>
                <a:latin typeface="YADLjI9qxTA 0"/>
              </a:rPr>
              <a:t>programme</a:t>
            </a:r>
            <a:r>
              <a:rPr lang="en-US" sz="1200" dirty="0">
                <a:solidFill>
                  <a:prstClr val="white"/>
                </a:solidFill>
                <a:latin typeface="YADLjI9qxTA 0"/>
              </a:rPr>
              <a:t> of the European Union. This document and its contents reflects the views only of the authors, and the Commission cannot be held responsible for any use which may be made of the information contained therein. </a:t>
            </a:r>
          </a:p>
        </p:txBody>
      </p:sp>
    </p:spTree>
    <p:extLst>
      <p:ext uri="{BB962C8B-B14F-4D97-AF65-F5344CB8AC3E}">
        <p14:creationId xmlns:p14="http://schemas.microsoft.com/office/powerpoint/2010/main" val="155376145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ictionary.cambridge.org/dictionary/english/empathy" TargetMode="External"/><Relationship Id="rId2" Type="http://schemas.openxmlformats.org/officeDocument/2006/relationships/hyperlink" Target="https://cclinnovation.org/wp-content/uploads/2020/03/empathyintheworkplace.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50C6F4-6589-4745-8D09-15078EE9ADB2}"/>
              </a:ext>
            </a:extLst>
          </p:cNvPr>
          <p:cNvSpPr txBox="1"/>
          <p:nvPr/>
        </p:nvSpPr>
        <p:spPr>
          <a:xfrm>
            <a:off x="3258328" y="3257551"/>
            <a:ext cx="5103472" cy="646331"/>
          </a:xfrm>
          <a:prstGeom prst="rect">
            <a:avLst/>
          </a:prstGeom>
          <a:noFill/>
        </p:spPr>
        <p:txBody>
          <a:bodyPr wrap="square">
            <a:spAutoFit/>
          </a:bodyPr>
          <a:lstStyle/>
          <a:p>
            <a:pPr algn="ctr"/>
            <a:r>
              <a:rPr lang="en-GB" sz="1800" b="1">
                <a:effectLst/>
                <a:latin typeface="Bahnschrift Light" panose="020B0502040204020203" pitchFamily="34" charset="0"/>
                <a:ea typeface="Calibri" panose="020F0502020204030204" pitchFamily="34" charset="0"/>
              </a:rPr>
              <a:t>“Mejorar la resiliencia de las PYMES tras el confinamiento”</a:t>
            </a:r>
            <a:endParaRPr lang="es-ES" sz="1800" b="1" dirty="0">
              <a:latin typeface="Bahnschrift Light" panose="020B0502040204020203" pitchFamily="34" charset="0"/>
            </a:endParaRPr>
          </a:p>
        </p:txBody>
      </p:sp>
      <p:sp>
        <p:nvSpPr>
          <p:cNvPr id="5" name="CuadroTexto 4">
            <a:extLst>
              <a:ext uri="{FF2B5EF4-FFF2-40B4-BE49-F238E27FC236}">
                <a16:creationId xmlns:a16="http://schemas.microsoft.com/office/drawing/2014/main" id="{6A46D3C6-E20C-4FBA-B5EB-C2B5FDE05068}"/>
              </a:ext>
            </a:extLst>
          </p:cNvPr>
          <p:cNvSpPr txBox="1"/>
          <p:nvPr/>
        </p:nvSpPr>
        <p:spPr>
          <a:xfrm>
            <a:off x="2761287" y="4093428"/>
            <a:ext cx="6097554" cy="923330"/>
          </a:xfrm>
          <a:prstGeom prst="rect">
            <a:avLst/>
          </a:prstGeom>
          <a:noFill/>
        </p:spPr>
        <p:txBody>
          <a:bodyPr wrap="square">
            <a:spAutoFit/>
          </a:bodyPr>
          <a:lstStyle/>
          <a:p>
            <a:pPr lvl="0" algn="ctr">
              <a:spcBef>
                <a:spcPts val="5"/>
              </a:spcBef>
              <a:tabLst>
                <a:tab pos="1205230" algn="l"/>
                <a:tab pos="1926589" algn="l"/>
                <a:tab pos="2915920" algn="l"/>
                <a:tab pos="3444875" algn="l"/>
                <a:tab pos="4383405" algn="l"/>
                <a:tab pos="6796405" algn="l"/>
              </a:tabLst>
              <a:defRPr/>
            </a:pPr>
            <a:r>
              <a:rPr lang="es-ES" b="1" spc="-114">
                <a:solidFill>
                  <a:srgbClr val="0CA373"/>
                </a:solidFill>
                <a:latin typeface="Tahoma" panose="020B0604030504040204" pitchFamily="34" charset="0"/>
                <a:ea typeface="Tahoma" panose="020B0604030504040204" pitchFamily="34" charset="0"/>
                <a:cs typeface="Tahoma" panose="020B0604030504040204" pitchFamily="34" charset="0"/>
              </a:rPr>
              <a:t>NECESIDADES PSICOLÓGICAS Y BIENESTAR MENTAL </a:t>
            </a:r>
            <a:r>
              <a:rPr lang="it-IT" b="1" spc="-114">
                <a:solidFill>
                  <a:srgbClr val="0CA373"/>
                </a:solidFill>
                <a:latin typeface="Tahoma" panose="020B0604030504040204" pitchFamily="34" charset="0"/>
                <a:ea typeface="Tahoma" panose="020B0604030504040204" pitchFamily="34" charset="0"/>
                <a:cs typeface="Tahoma" panose="020B0604030504040204" pitchFamily="34" charset="0"/>
              </a:rPr>
              <a:t>– EMPATÍA EN EL LUGAR DE TRABAJO</a:t>
            </a:r>
            <a:endParaRPr kumimoji="0" lang="pt-BR" sz="1800" b="1" i="0" u="none" strike="noStrike" kern="1200" cap="none" spc="-114" normalizeH="0" baseline="0" noProof="0" dirty="0">
              <a:ln>
                <a:noFill/>
              </a:ln>
              <a:solidFill>
                <a:srgbClr val="0CA373"/>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5"/>
              </a:spcBef>
              <a:spcAft>
                <a:spcPts val="0"/>
              </a:spcAft>
              <a:buClrTx/>
              <a:buSzTx/>
              <a:buFontTx/>
              <a:buNone/>
              <a:tabLst>
                <a:tab pos="1205230" algn="l"/>
                <a:tab pos="1926589" algn="l"/>
                <a:tab pos="2915920" algn="l"/>
                <a:tab pos="3444875" algn="l"/>
                <a:tab pos="4383405" algn="l"/>
                <a:tab pos="6796405" algn="l"/>
              </a:tabLst>
              <a:defRPr/>
            </a:pPr>
            <a:r>
              <a:rPr kumimoji="0" lang="pt-BR" sz="1800" b="1" i="0" u="none" strike="noStrike" kern="1200" cap="none" spc="-114" normalizeH="0" baseline="0" noProof="0">
                <a:ln>
                  <a:noFill/>
                </a:ln>
                <a:solidFill>
                  <a:srgbClr val="0CA373"/>
                </a:solidFill>
                <a:effectLst/>
                <a:uLnTx/>
                <a:uFillTx/>
                <a:latin typeface="Tahoma" panose="020B0604030504040204" pitchFamily="34" charset="0"/>
                <a:ea typeface="Tahoma" panose="020B0604030504040204" pitchFamily="34" charset="0"/>
                <a:cs typeface="Tahoma" panose="020B0604030504040204" pitchFamily="34" charset="0"/>
              </a:rPr>
              <a:t>Por: </a:t>
            </a:r>
            <a:r>
              <a:rPr kumimoji="0" lang="hr-HR" sz="1800" b="1" i="0" u="none" strike="noStrike" kern="1200" cap="none" spc="-114"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UNIVERSITY OF DUBROVNIK</a:t>
            </a:r>
            <a:endParaRPr kumimoji="0" lang="pt-BR" sz="1800" b="1"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6" name="Imagen 5">
            <a:extLst>
              <a:ext uri="{FF2B5EF4-FFF2-40B4-BE49-F238E27FC236}">
                <a16:creationId xmlns:a16="http://schemas.microsoft.com/office/drawing/2014/main" id="{69A4D7A1-6ADA-46A7-96FF-90B678EE248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1046" t="12687" r="9066" b="50000"/>
          <a:stretch/>
        </p:blipFill>
        <p:spPr>
          <a:xfrm>
            <a:off x="3683242" y="921747"/>
            <a:ext cx="4531601" cy="2395275"/>
          </a:xfrm>
          <a:prstGeom prst="rect">
            <a:avLst/>
          </a:prstGeom>
        </p:spPr>
      </p:pic>
      <p:sp>
        <p:nvSpPr>
          <p:cNvPr id="7" name="object 5">
            <a:extLst>
              <a:ext uri="{FF2B5EF4-FFF2-40B4-BE49-F238E27FC236}">
                <a16:creationId xmlns:a16="http://schemas.microsoft.com/office/drawing/2014/main" id="{75E6C6FD-3E82-48C3-9D72-C6EB7E75547D}"/>
              </a:ext>
            </a:extLst>
          </p:cNvPr>
          <p:cNvSpPr/>
          <p:nvPr/>
        </p:nvSpPr>
        <p:spPr>
          <a:xfrm>
            <a:off x="11920635" y="0"/>
            <a:ext cx="71543" cy="6195848"/>
          </a:xfrm>
          <a:custGeom>
            <a:avLst/>
            <a:gdLst/>
            <a:ahLst/>
            <a:cxnLst/>
            <a:rect l="l" t="t" r="r" b="b"/>
            <a:pathLst>
              <a:path w="6330950" h="10287000">
                <a:moveTo>
                  <a:pt x="6330933" y="10286992"/>
                </a:moveTo>
                <a:lnTo>
                  <a:pt x="0" y="10286992"/>
                </a:lnTo>
                <a:lnTo>
                  <a:pt x="0" y="0"/>
                </a:lnTo>
                <a:lnTo>
                  <a:pt x="6330933" y="0"/>
                </a:lnTo>
                <a:lnTo>
                  <a:pt x="6330933" y="10286992"/>
                </a:lnTo>
                <a:close/>
              </a:path>
            </a:pathLst>
          </a:custGeom>
          <a:solidFill>
            <a:srgbClr val="0CA373"/>
          </a:solidFill>
        </p:spPr>
        <p:txBody>
          <a:bodyPr wrap="square" lIns="0" tIns="0" rIns="0" bIns="0" rtlCol="0"/>
          <a:lstStyle/>
          <a:p>
            <a:endParaRPr/>
          </a:p>
        </p:txBody>
      </p:sp>
      <p:sp>
        <p:nvSpPr>
          <p:cNvPr id="8" name="object 5">
            <a:extLst>
              <a:ext uri="{FF2B5EF4-FFF2-40B4-BE49-F238E27FC236}">
                <a16:creationId xmlns:a16="http://schemas.microsoft.com/office/drawing/2014/main" id="{FA5FE859-222B-4C59-8EA5-38A3D7D38CDC}"/>
              </a:ext>
            </a:extLst>
          </p:cNvPr>
          <p:cNvSpPr/>
          <p:nvPr/>
        </p:nvSpPr>
        <p:spPr>
          <a:xfrm rot="16200000" flipH="1">
            <a:off x="8667826" y="-3293392"/>
            <a:ext cx="53498" cy="6994850"/>
          </a:xfrm>
          <a:custGeom>
            <a:avLst/>
            <a:gdLst/>
            <a:ahLst/>
            <a:cxnLst/>
            <a:rect l="l" t="t" r="r" b="b"/>
            <a:pathLst>
              <a:path w="6330950" h="10287000">
                <a:moveTo>
                  <a:pt x="6330933" y="10286992"/>
                </a:moveTo>
                <a:lnTo>
                  <a:pt x="0" y="10286992"/>
                </a:lnTo>
                <a:lnTo>
                  <a:pt x="0" y="0"/>
                </a:lnTo>
                <a:lnTo>
                  <a:pt x="6330933" y="0"/>
                </a:lnTo>
                <a:lnTo>
                  <a:pt x="6330933" y="10286992"/>
                </a:lnTo>
                <a:close/>
              </a:path>
            </a:pathLst>
          </a:custGeom>
          <a:solidFill>
            <a:srgbClr val="0CA373"/>
          </a:solidFill>
        </p:spPr>
        <p:txBody>
          <a:bodyPr wrap="square" lIns="0" tIns="0" rIns="0" bIns="0" rtlCol="0"/>
          <a:lstStyle/>
          <a:p>
            <a:endParaRPr/>
          </a:p>
        </p:txBody>
      </p:sp>
      <p:sp>
        <p:nvSpPr>
          <p:cNvPr id="9" name="object 5">
            <a:extLst>
              <a:ext uri="{FF2B5EF4-FFF2-40B4-BE49-F238E27FC236}">
                <a16:creationId xmlns:a16="http://schemas.microsoft.com/office/drawing/2014/main" id="{32B3A989-932D-4975-BB6B-BE23E9259ADE}"/>
              </a:ext>
            </a:extLst>
          </p:cNvPr>
          <p:cNvSpPr/>
          <p:nvPr/>
        </p:nvSpPr>
        <p:spPr>
          <a:xfrm rot="10800000">
            <a:off x="186595" y="1100896"/>
            <a:ext cx="45719" cy="5094952"/>
          </a:xfrm>
          <a:custGeom>
            <a:avLst/>
            <a:gdLst/>
            <a:ahLst/>
            <a:cxnLst/>
            <a:rect l="l" t="t" r="r" b="b"/>
            <a:pathLst>
              <a:path w="6330950" h="10287000">
                <a:moveTo>
                  <a:pt x="6330933" y="10286992"/>
                </a:moveTo>
                <a:lnTo>
                  <a:pt x="0" y="10286992"/>
                </a:lnTo>
                <a:lnTo>
                  <a:pt x="0" y="0"/>
                </a:lnTo>
                <a:lnTo>
                  <a:pt x="6330933" y="0"/>
                </a:lnTo>
                <a:lnTo>
                  <a:pt x="6330933" y="10286992"/>
                </a:lnTo>
                <a:close/>
              </a:path>
            </a:pathLst>
          </a:custGeom>
          <a:solidFill>
            <a:srgbClr val="0CA373"/>
          </a:solidFill>
        </p:spPr>
        <p:txBody>
          <a:bodyPr wrap="square" lIns="0" tIns="0" rIns="0" bIns="0" rtlCol="0"/>
          <a:lstStyle/>
          <a:p>
            <a:endParaRPr/>
          </a:p>
        </p:txBody>
      </p:sp>
      <p:sp>
        <p:nvSpPr>
          <p:cNvPr id="10" name="object 5">
            <a:extLst>
              <a:ext uri="{FF2B5EF4-FFF2-40B4-BE49-F238E27FC236}">
                <a16:creationId xmlns:a16="http://schemas.microsoft.com/office/drawing/2014/main" id="{CA99EEAB-A3DE-4E88-84FB-BB4AA4B234F5}"/>
              </a:ext>
            </a:extLst>
          </p:cNvPr>
          <p:cNvSpPr/>
          <p:nvPr/>
        </p:nvSpPr>
        <p:spPr>
          <a:xfrm rot="5400000" flipH="1">
            <a:off x="3209704" y="2697741"/>
            <a:ext cx="53501" cy="6472908"/>
          </a:xfrm>
          <a:custGeom>
            <a:avLst/>
            <a:gdLst/>
            <a:ahLst/>
            <a:cxnLst/>
            <a:rect l="l" t="t" r="r" b="b"/>
            <a:pathLst>
              <a:path w="6330950" h="10287000">
                <a:moveTo>
                  <a:pt x="6330933" y="10286992"/>
                </a:moveTo>
                <a:lnTo>
                  <a:pt x="0" y="10286992"/>
                </a:lnTo>
                <a:lnTo>
                  <a:pt x="0" y="0"/>
                </a:lnTo>
                <a:lnTo>
                  <a:pt x="6330933" y="0"/>
                </a:lnTo>
                <a:lnTo>
                  <a:pt x="6330933" y="10286992"/>
                </a:lnTo>
                <a:close/>
              </a:path>
            </a:pathLst>
          </a:custGeom>
          <a:solidFill>
            <a:srgbClr val="0CA373"/>
          </a:solidFill>
        </p:spPr>
        <p:txBody>
          <a:bodyPr wrap="square" lIns="0" tIns="0" rIns="0" bIns="0" rtlCol="0"/>
          <a:lstStyle/>
          <a:p>
            <a:endParaRPr/>
          </a:p>
        </p:txBody>
      </p:sp>
    </p:spTree>
    <p:extLst>
      <p:ext uri="{BB962C8B-B14F-4D97-AF65-F5344CB8AC3E}">
        <p14:creationId xmlns:p14="http://schemas.microsoft.com/office/powerpoint/2010/main" val="2025188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a:t>
            </a:r>
            <a:r>
              <a:rPr lang="hr-HR" sz="2200" spc="50">
                <a:latin typeface="+mj-lt"/>
                <a:cs typeface="Tahoma"/>
              </a:rPr>
              <a:t>2</a:t>
            </a:r>
            <a:r>
              <a:rPr lang="es-ES" sz="2200" spc="50">
                <a:latin typeface="+mj-lt"/>
                <a:cs typeface="Tahoma"/>
              </a:rPr>
              <a:t>.: </a:t>
            </a:r>
            <a:r>
              <a:rPr lang="en-GB" sz="2200" spc="50">
                <a:latin typeface="+mj-lt"/>
                <a:cs typeface="Tahoma"/>
              </a:rPr>
              <a:t>Empatía de los empleados</a:t>
            </a:r>
            <a:endParaRPr lang="en-GB" sz="2200" dirty="0">
              <a:latin typeface="+mj-lt"/>
              <a:cs typeface="Tahoma"/>
            </a:endParaRPr>
          </a:p>
        </p:txBody>
      </p:sp>
      <p:sp>
        <p:nvSpPr>
          <p:cNvPr id="4" name="Rectángulo 3"/>
          <p:cNvSpPr/>
          <p:nvPr/>
        </p:nvSpPr>
        <p:spPr>
          <a:xfrm>
            <a:off x="318565" y="2525263"/>
            <a:ext cx="11145554" cy="2862322"/>
          </a:xfrm>
          <a:prstGeom prst="rect">
            <a:avLst/>
          </a:prstGeom>
        </p:spPr>
        <p:txBody>
          <a:bodyPr wrap="square">
            <a:spAutoFit/>
          </a:bodyPr>
          <a:lstStyle/>
          <a:p>
            <a:pPr>
              <a:defRPr/>
            </a:pPr>
            <a:r>
              <a:rPr lang="en-GB" altLang="es-ES" sz="2000">
                <a:latin typeface="Calibri" panose="020F0502020204030204" pitchFamily="34" charset="0"/>
                <a:cs typeface="Calibri" panose="020F0502020204030204" pitchFamily="34" charset="0"/>
              </a:rPr>
              <a:t>Los </a:t>
            </a:r>
            <a:r>
              <a:rPr lang="en-GB" altLang="es-ES" sz="2000" b="1">
                <a:latin typeface="Calibri" panose="020F0502020204030204" pitchFamily="34" charset="0"/>
                <a:cs typeface="Calibri" panose="020F0502020204030204" pitchFamily="34" charset="0"/>
              </a:rPr>
              <a:t>beneficios de la empatía en el lugar de trabajo</a:t>
            </a:r>
            <a:r>
              <a:rPr lang="en-GB" altLang="es-ES" sz="2000">
                <a:latin typeface="Calibri" panose="020F0502020204030204" pitchFamily="34" charset="0"/>
                <a:cs typeface="Calibri" panose="020F0502020204030204" pitchFamily="34" charset="0"/>
              </a:rPr>
              <a:t>:</a:t>
            </a:r>
            <a:endParaRPr lang="en-GB" altLang="es-ES" sz="2000"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s-ES" altLang="es-ES" sz="2000">
                <a:latin typeface="Calibri" panose="020F0502020204030204" pitchFamily="34" charset="0"/>
                <a:cs typeface="Calibri" panose="020F0502020204030204" pitchFamily="34" charset="0"/>
              </a:rPr>
              <a:t>Ayuda a </a:t>
            </a:r>
            <a:r>
              <a:rPr lang="es-ES" altLang="es-ES" sz="2000" b="1">
                <a:solidFill>
                  <a:srgbClr val="0CA373"/>
                </a:solidFill>
                <a:latin typeface="Calibri" panose="020F0502020204030204" pitchFamily="34" charset="0"/>
                <a:cs typeface="Calibri" panose="020F0502020204030204" pitchFamily="34" charset="0"/>
              </a:rPr>
              <a:t>comprender mejor a los demás </a:t>
            </a:r>
            <a:r>
              <a:rPr lang="es-ES" altLang="es-ES" sz="2000">
                <a:latin typeface="Calibri" panose="020F0502020204030204" pitchFamily="34" charset="0"/>
                <a:cs typeface="Calibri" panose="020F0502020204030204" pitchFamily="34" charset="0"/>
              </a:rPr>
              <a:t>y a satisfacer sus necesidades.</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Permite a las personas </a:t>
            </a:r>
            <a:r>
              <a:rPr lang="en-GB" altLang="es-ES" sz="2000" b="1">
                <a:solidFill>
                  <a:srgbClr val="0CA373"/>
                </a:solidFill>
                <a:latin typeface="Calibri" panose="020F0502020204030204" pitchFamily="34" charset="0"/>
                <a:cs typeface="Calibri" panose="020F0502020204030204" pitchFamily="34" charset="0"/>
              </a:rPr>
              <a:t>construir relaciones sociales.</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Ayuda a las personas a </a:t>
            </a:r>
            <a:r>
              <a:rPr lang="en-GB" altLang="es-ES" sz="2000" b="1">
                <a:solidFill>
                  <a:srgbClr val="0CA373"/>
                </a:solidFill>
                <a:latin typeface="Calibri" panose="020F0502020204030204" pitchFamily="34" charset="0"/>
                <a:cs typeface="Calibri" panose="020F0502020204030204" pitchFamily="34" charset="0"/>
              </a:rPr>
              <a:t>conectarse</a:t>
            </a:r>
            <a:r>
              <a:rPr lang="en-GB" altLang="es-ES" sz="2000">
                <a:latin typeface="Calibri" panose="020F0502020204030204" pitchFamily="34" charset="0"/>
                <a:cs typeface="Calibri" panose="020F0502020204030204" pitchFamily="34" charset="0"/>
              </a:rPr>
              <a:t>, </a:t>
            </a:r>
            <a:r>
              <a:rPr lang="en-GB" altLang="es-ES" sz="2000" b="1">
                <a:solidFill>
                  <a:srgbClr val="0CA373"/>
                </a:solidFill>
                <a:latin typeface="Calibri" panose="020F0502020204030204" pitchFamily="34" charset="0"/>
                <a:cs typeface="Calibri" panose="020F0502020204030204" pitchFamily="34" charset="0"/>
              </a:rPr>
              <a:t>comunicarse</a:t>
            </a:r>
            <a:r>
              <a:rPr lang="en-GB" altLang="es-ES" sz="2000">
                <a:latin typeface="Calibri" panose="020F0502020204030204" pitchFamily="34" charset="0"/>
                <a:cs typeface="Calibri" panose="020F0502020204030204" pitchFamily="34" charset="0"/>
              </a:rPr>
              <a:t> y </a:t>
            </a:r>
            <a:r>
              <a:rPr lang="en-GB" altLang="es-ES" sz="2000" b="1">
                <a:solidFill>
                  <a:srgbClr val="0CA373"/>
                </a:solidFill>
                <a:latin typeface="Calibri" panose="020F0502020204030204" pitchFamily="34" charset="0"/>
                <a:cs typeface="Calibri" panose="020F0502020204030204" pitchFamily="34" charset="0"/>
              </a:rPr>
              <a:t>colaborar con los demás.</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Permite a las personas </a:t>
            </a:r>
            <a:r>
              <a:rPr lang="en-GB" altLang="es-ES" sz="2000" b="1">
                <a:solidFill>
                  <a:srgbClr val="0CA373"/>
                </a:solidFill>
                <a:latin typeface="Calibri" panose="020F0502020204030204" pitchFamily="34" charset="0"/>
                <a:cs typeface="Calibri" panose="020F0502020204030204" pitchFamily="34" charset="0"/>
              </a:rPr>
              <a:t>responder</a:t>
            </a:r>
            <a:r>
              <a:rPr lang="en-GB" altLang="es-ES" sz="2000">
                <a:latin typeface="Calibri" panose="020F0502020204030204" pitchFamily="34" charset="0"/>
                <a:cs typeface="Calibri" panose="020F0502020204030204" pitchFamily="34" charset="0"/>
              </a:rPr>
              <a:t> apropiadamente en situaciones sociales.</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Ayuda a las personas a </a:t>
            </a:r>
            <a:r>
              <a:rPr lang="en-GB" altLang="es-ES" sz="2000" b="1">
                <a:solidFill>
                  <a:srgbClr val="0CA373"/>
                </a:solidFill>
                <a:latin typeface="Calibri" panose="020F0502020204030204" pitchFamily="34" charset="0"/>
                <a:cs typeface="Calibri" panose="020F0502020204030204" pitchFamily="34" charset="0"/>
              </a:rPr>
              <a:t>regular</a:t>
            </a:r>
            <a:r>
              <a:rPr lang="en-GB" altLang="es-ES" sz="2000">
                <a:latin typeface="Calibri" panose="020F0502020204030204" pitchFamily="34" charset="0"/>
                <a:cs typeface="Calibri" panose="020F0502020204030204" pitchFamily="34" charset="0"/>
              </a:rPr>
              <a:t> sus emociones.</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Es beneficiosa para el </a:t>
            </a:r>
            <a:r>
              <a:rPr lang="en-GB" altLang="es-ES" sz="2000" b="1">
                <a:solidFill>
                  <a:srgbClr val="0CA373"/>
                </a:solidFill>
                <a:latin typeface="Calibri" panose="020F0502020204030204" pitchFamily="34" charset="0"/>
                <a:cs typeface="Calibri" panose="020F0502020204030204" pitchFamily="34" charset="0"/>
              </a:rPr>
              <a:t>bienestar físico y psicológico.</a:t>
            </a:r>
            <a:endParaRPr lang="en-GB" altLang="es-ES" sz="2000" dirty="0">
              <a:latin typeface="Calibri" panose="020F0502020204030204" pitchFamily="34" charset="0"/>
              <a:cs typeface="Calibri" panose="020F0502020204030204" pitchFamily="34" charset="0"/>
            </a:endParaRPr>
          </a:p>
          <a:p>
            <a:pPr lvl="1">
              <a:defRPr/>
            </a:pP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0097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a:t>
            </a:r>
            <a:r>
              <a:rPr lang="hr-HR" sz="2200" spc="50">
                <a:latin typeface="+mj-lt"/>
                <a:cs typeface="Tahoma"/>
              </a:rPr>
              <a:t>2</a:t>
            </a:r>
            <a:r>
              <a:rPr lang="es-ES" sz="2200" spc="50">
                <a:latin typeface="+mj-lt"/>
                <a:cs typeface="Tahoma"/>
              </a:rPr>
              <a:t>.: </a:t>
            </a:r>
            <a:r>
              <a:rPr lang="en-GB" sz="2200" spc="50">
                <a:latin typeface="+mj-lt"/>
                <a:cs typeface="Tahoma"/>
              </a:rPr>
              <a:t>Empatía de los empleados</a:t>
            </a:r>
            <a:endParaRPr lang="en-GB" sz="2200" dirty="0">
              <a:latin typeface="+mj-lt"/>
              <a:cs typeface="Tahoma"/>
            </a:endParaRPr>
          </a:p>
        </p:txBody>
      </p:sp>
      <p:sp>
        <p:nvSpPr>
          <p:cNvPr id="4" name="Rectángulo 3"/>
          <p:cNvSpPr/>
          <p:nvPr/>
        </p:nvSpPr>
        <p:spPr>
          <a:xfrm>
            <a:off x="377555" y="2525263"/>
            <a:ext cx="11086563" cy="3170099"/>
          </a:xfrm>
          <a:prstGeom prst="rect">
            <a:avLst/>
          </a:prstGeom>
        </p:spPr>
        <p:txBody>
          <a:bodyPr wrap="square">
            <a:spAutoFit/>
          </a:bodyPr>
          <a:lstStyle/>
          <a:p>
            <a:pPr>
              <a:defRPr/>
            </a:pPr>
            <a:r>
              <a:rPr lang="en-GB" altLang="es-ES" sz="2000">
                <a:latin typeface="Calibri" panose="020F0502020204030204" pitchFamily="34" charset="0"/>
                <a:cs typeface="Calibri" panose="020F0502020204030204" pitchFamily="34" charset="0"/>
              </a:rPr>
              <a:t>Las formas de </a:t>
            </a:r>
            <a:r>
              <a:rPr lang="en-GB" altLang="es-ES" sz="2000" b="1">
                <a:latin typeface="Calibri" panose="020F0502020204030204" pitchFamily="34" charset="0"/>
                <a:cs typeface="Calibri" panose="020F0502020204030204" pitchFamily="34" charset="0"/>
              </a:rPr>
              <a:t>fomentar la empatía </a:t>
            </a:r>
            <a:r>
              <a:rPr lang="en-GB" altLang="es-ES" sz="2000">
                <a:latin typeface="Calibri" panose="020F0502020204030204" pitchFamily="34" charset="0"/>
                <a:cs typeface="Calibri" panose="020F0502020204030204" pitchFamily="34" charset="0"/>
              </a:rPr>
              <a:t>(</a:t>
            </a:r>
            <a:r>
              <a:rPr lang="en-GB" altLang="es-ES" sz="2000" dirty="0">
                <a:latin typeface="Calibri" panose="020F0502020204030204" pitchFamily="34" charset="0"/>
                <a:cs typeface="Calibri" panose="020F0502020204030204" pitchFamily="34" charset="0"/>
              </a:rPr>
              <a:t>Ventura, 2019):</a:t>
            </a:r>
          </a:p>
          <a:p>
            <a:pPr>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Ser </a:t>
            </a:r>
            <a:r>
              <a:rPr lang="en-GB" altLang="es-ES" sz="2000" b="1">
                <a:solidFill>
                  <a:srgbClr val="0CA373"/>
                </a:solidFill>
                <a:latin typeface="Calibri" panose="020F0502020204030204" pitchFamily="34" charset="0"/>
                <a:cs typeface="Calibri" panose="020F0502020204030204" pitchFamily="34" charset="0"/>
              </a:rPr>
              <a:t>curioso.</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Ser </a:t>
            </a:r>
            <a:r>
              <a:rPr lang="en-GB" altLang="es-ES" sz="2000" b="1">
                <a:solidFill>
                  <a:srgbClr val="0CA373"/>
                </a:solidFill>
                <a:latin typeface="Calibri" panose="020F0502020204030204" pitchFamily="34" charset="0"/>
                <a:cs typeface="Calibri" panose="020F0502020204030204" pitchFamily="34" charset="0"/>
              </a:rPr>
              <a:t>honesto.</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Ser </a:t>
            </a:r>
            <a:r>
              <a:rPr lang="en-GB" altLang="es-ES" sz="2000" b="1">
                <a:solidFill>
                  <a:srgbClr val="0CA373"/>
                </a:solidFill>
                <a:latin typeface="Calibri" panose="020F0502020204030204" pitchFamily="34" charset="0"/>
                <a:cs typeface="Calibri" panose="020F0502020204030204" pitchFamily="34" charset="0"/>
              </a:rPr>
              <a:t>vulnerable.</a:t>
            </a:r>
            <a:endParaRPr lang="hr-HR"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Tener la </a:t>
            </a:r>
            <a:r>
              <a:rPr lang="en-GB" altLang="es-ES" sz="2000" b="1">
                <a:solidFill>
                  <a:srgbClr val="0CA373"/>
                </a:solidFill>
                <a:latin typeface="Calibri" panose="020F0502020204030204" pitchFamily="34" charset="0"/>
                <a:cs typeface="Calibri" panose="020F0502020204030204" pitchFamily="34" charset="0"/>
              </a:rPr>
              <a:t>mente abierta.</a:t>
            </a:r>
            <a:r>
              <a:rPr lang="en-GB" altLang="es-ES" sz="2000">
                <a:latin typeface="Calibri" panose="020F0502020204030204" pitchFamily="34" charset="0"/>
                <a:cs typeface="Calibri" panose="020F0502020204030204" pitchFamily="34" charset="0"/>
              </a:rPr>
              <a:t> </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Ser </a:t>
            </a:r>
            <a:r>
              <a:rPr lang="en-GB" altLang="es-ES" sz="2000" b="1">
                <a:solidFill>
                  <a:srgbClr val="0CA373"/>
                </a:solidFill>
                <a:latin typeface="Calibri" panose="020F0502020204030204" pitchFamily="34" charset="0"/>
                <a:cs typeface="Calibri" panose="020F0502020204030204" pitchFamily="34" charset="0"/>
              </a:rPr>
              <a:t>desinteresado. </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Ser </a:t>
            </a:r>
            <a:r>
              <a:rPr lang="en-GB" altLang="es-ES" sz="2000" b="1">
                <a:solidFill>
                  <a:srgbClr val="0CA373"/>
                </a:solidFill>
                <a:latin typeface="Calibri" panose="020F0502020204030204" pitchFamily="34" charset="0"/>
                <a:cs typeface="Calibri" panose="020F0502020204030204" pitchFamily="34" charset="0"/>
              </a:rPr>
              <a:t>impertérrito. </a:t>
            </a:r>
            <a:endParaRPr lang="hr-HR"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s-ES" altLang="es-ES" sz="2000">
                <a:latin typeface="Calibri" panose="020F0502020204030204" pitchFamily="34" charset="0"/>
                <a:cs typeface="Calibri" panose="020F0502020204030204" pitchFamily="34" charset="0"/>
              </a:rPr>
              <a:t>Ser</a:t>
            </a:r>
            <a:r>
              <a:rPr lang="hr-HR" altLang="es-ES" sz="2000">
                <a:latin typeface="Calibri" panose="020F0502020204030204" pitchFamily="34" charset="0"/>
                <a:cs typeface="Calibri" panose="020F0502020204030204" pitchFamily="34" charset="0"/>
              </a:rPr>
              <a:t> </a:t>
            </a:r>
            <a:r>
              <a:rPr lang="es-ES" altLang="es-ES" sz="2000" b="1">
                <a:solidFill>
                  <a:srgbClr val="0CA373"/>
                </a:solidFill>
                <a:latin typeface="Calibri" panose="020F0502020204030204" pitchFamily="34" charset="0"/>
                <a:cs typeface="Calibri" panose="020F0502020204030204" pitchFamily="34" charset="0"/>
              </a:rPr>
              <a:t>valiente.</a:t>
            </a:r>
            <a:r>
              <a:rPr lang="hr-HR" altLang="es-ES" sz="2000">
                <a:latin typeface="Calibri" panose="020F0502020204030204" pitchFamily="34" charset="0"/>
                <a:cs typeface="Calibri" panose="020F0502020204030204" pitchFamily="34" charset="0"/>
              </a:rPr>
              <a:t> </a:t>
            </a:r>
            <a:endParaRPr lang="en-GB" altLang="es-ES" sz="2000" dirty="0">
              <a:latin typeface="Calibri" panose="020F0502020204030204" pitchFamily="34" charset="0"/>
              <a:cs typeface="Calibri" panose="020F0502020204030204" pitchFamily="34" charset="0"/>
            </a:endParaRPr>
          </a:p>
          <a:p>
            <a:pPr lvl="1">
              <a:defRPr/>
            </a:pPr>
            <a:endParaRPr lang="en-GB" altLang="es-ES" sz="2000" dirty="0">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2"/>
          <a:stretch>
            <a:fillRect/>
          </a:stretch>
        </p:blipFill>
        <p:spPr>
          <a:xfrm>
            <a:off x="7964903" y="2675174"/>
            <a:ext cx="3239910" cy="2870275"/>
          </a:xfrm>
          <a:prstGeom prst="rect">
            <a:avLst/>
          </a:prstGeom>
        </p:spPr>
      </p:pic>
    </p:spTree>
    <p:extLst>
      <p:ext uri="{BB962C8B-B14F-4D97-AF65-F5344CB8AC3E}">
        <p14:creationId xmlns:p14="http://schemas.microsoft.com/office/powerpoint/2010/main" val="815429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7183304" cy="352661"/>
          </a:xfrm>
          <a:prstGeom prst="rect">
            <a:avLst/>
          </a:prstGeom>
        </p:spPr>
        <p:txBody>
          <a:bodyPr vert="horz" wrap="square" lIns="0" tIns="13970" rIns="0" bIns="0" rtlCol="0">
            <a:spAutoFit/>
          </a:bodyPr>
          <a:lstStyle/>
          <a:p>
            <a:pPr marL="12700">
              <a:lnSpc>
                <a:spcPct val="100000"/>
              </a:lnSpc>
              <a:spcBef>
                <a:spcPts val="110"/>
              </a:spcBef>
            </a:pPr>
            <a:r>
              <a:rPr lang="en-GB" sz="2200" spc="50">
                <a:latin typeface="+mj-lt"/>
                <a:cs typeface="Tahoma"/>
              </a:rPr>
              <a:t>SECCIÓN </a:t>
            </a:r>
            <a:r>
              <a:rPr lang="en-GB" sz="2200" spc="50" dirty="0">
                <a:latin typeface="+mj-lt"/>
                <a:cs typeface="Tahoma"/>
              </a:rPr>
              <a:t>1.</a:t>
            </a:r>
            <a:r>
              <a:rPr lang="hr-HR" sz="2200" spc="50" dirty="0">
                <a:latin typeface="+mj-lt"/>
                <a:cs typeface="Tahoma"/>
              </a:rPr>
              <a:t>3</a:t>
            </a:r>
            <a:r>
              <a:rPr lang="en-GB" sz="2200" spc="50">
                <a:latin typeface="+mj-lt"/>
                <a:cs typeface="Tahoma"/>
              </a:rPr>
              <a:t>.: Mejorar la empatía en el lugar de trabajo</a:t>
            </a:r>
            <a:endParaRPr lang="en-GB" sz="2200" dirty="0">
              <a:latin typeface="+mj-lt"/>
              <a:cs typeface="Tahoma"/>
            </a:endParaRPr>
          </a:p>
        </p:txBody>
      </p:sp>
      <p:sp>
        <p:nvSpPr>
          <p:cNvPr id="4" name="Rectángulo 3"/>
          <p:cNvSpPr/>
          <p:nvPr/>
        </p:nvSpPr>
        <p:spPr>
          <a:xfrm>
            <a:off x="318565" y="2525263"/>
            <a:ext cx="11418510" cy="3370153"/>
          </a:xfrm>
          <a:prstGeom prst="rect">
            <a:avLst/>
          </a:prstGeom>
        </p:spPr>
        <p:txBody>
          <a:bodyPr wrap="square">
            <a:spAutoFit/>
          </a:bodyPr>
          <a:lstStyle/>
          <a:p>
            <a:pPr>
              <a:defRPr/>
            </a:pPr>
            <a:r>
              <a:rPr lang="en-GB" altLang="es-ES" sz="2000">
                <a:latin typeface="Calibri" panose="020F0502020204030204" pitchFamily="34" charset="0"/>
                <a:cs typeface="Calibri" panose="020F0502020204030204" pitchFamily="34" charset="0"/>
              </a:rPr>
              <a:t>Empatía </a:t>
            </a:r>
            <a:r>
              <a:rPr lang="en-GB" altLang="es-ES" sz="2000" b="1">
                <a:latin typeface="Calibri" panose="020F0502020204030204" pitchFamily="34" charset="0"/>
                <a:cs typeface="Calibri" panose="020F0502020204030204" pitchFamily="34" charset="0"/>
              </a:rPr>
              <a:t>se puede aprender</a:t>
            </a:r>
            <a:r>
              <a:rPr lang="en-GB" altLang="es-ES" sz="2000">
                <a:latin typeface="Calibri" panose="020F0502020204030204" pitchFamily="34" charset="0"/>
                <a:cs typeface="Calibri" panose="020F0502020204030204" pitchFamily="34" charset="0"/>
              </a:rPr>
              <a:t>, y las organizaciones pueden </a:t>
            </a:r>
            <a:r>
              <a:rPr lang="en-GB" altLang="es-ES" sz="2000" b="1">
                <a:latin typeface="Calibri" panose="020F0502020204030204" pitchFamily="34" charset="0"/>
                <a:cs typeface="Calibri" panose="020F0502020204030204" pitchFamily="34" charset="0"/>
              </a:rPr>
              <a:t>promover un lugar de trabajo más empático </a:t>
            </a:r>
            <a:r>
              <a:rPr lang="en-GB" altLang="es-ES" sz="2000">
                <a:latin typeface="Calibri" panose="020F0502020204030204" pitchFamily="34" charset="0"/>
                <a:cs typeface="Calibri" panose="020F0502020204030204" pitchFamily="34" charset="0"/>
              </a:rPr>
              <a:t>y ayudar a los directivos a mejorar sus habilidades empáticas de numerosas maneras:</a:t>
            </a:r>
            <a:endParaRPr lang="en-GB" altLang="es-ES" sz="2000"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Hablar sobre la empatía.</a:t>
            </a: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Enseñar a escuchar.</a:t>
            </a: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s-ES" altLang="es-ES" sz="2000" b="1">
                <a:solidFill>
                  <a:srgbClr val="0CA373"/>
                </a:solidFill>
                <a:latin typeface="Calibri" panose="020F0502020204030204" pitchFamily="34" charset="0"/>
                <a:cs typeface="Calibri" panose="020F0502020204030204" pitchFamily="34" charset="0"/>
              </a:rPr>
              <a:t>Fomentar las conversaciones con perspectiva real.</a:t>
            </a: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Fomentar la compasión.</a:t>
            </a: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Apoyar a los directivos globales.</a:t>
            </a:r>
            <a:endParaRPr lang="en-GB" altLang="es-ES" sz="2000" b="1" dirty="0">
              <a:solidFill>
                <a:srgbClr val="0CA373"/>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endParaRPr lang="en-GB" altLang="es-ES" sz="1100" dirty="0">
              <a:latin typeface="Calibri" panose="020F0502020204030204" pitchFamily="34" charset="0"/>
              <a:cs typeface="Calibri" panose="020F0502020204030204" pitchFamily="34" charset="0"/>
            </a:endParaRPr>
          </a:p>
          <a:p>
            <a:pPr>
              <a:defRPr/>
            </a:pPr>
            <a:r>
              <a:rPr lang="en-GB" altLang="es-ES" sz="1100">
                <a:latin typeface="Calibri" panose="020F0502020204030204" pitchFamily="34" charset="0"/>
                <a:cs typeface="Calibri" panose="020F0502020204030204" pitchFamily="34" charset="0"/>
              </a:rPr>
              <a:t>(Adaptado de Center </a:t>
            </a:r>
            <a:r>
              <a:rPr lang="en-GB" altLang="es-ES" sz="1100" dirty="0">
                <a:latin typeface="Calibri" panose="020F0502020204030204" pitchFamily="34" charset="0"/>
                <a:cs typeface="Calibri" panose="020F0502020204030204" pitchFamily="34" charset="0"/>
              </a:rPr>
              <a:t>for Creative Leadership (2016). Empathy in the Workplace: A Tool for Effective Leadership [White paper]. https://cclinnovation.org/wp-content/uploads/2020/03/empathyintheworkplace.pdf)</a:t>
            </a:r>
          </a:p>
        </p:txBody>
      </p:sp>
    </p:spTree>
    <p:extLst>
      <p:ext uri="{BB962C8B-B14F-4D97-AF65-F5344CB8AC3E}">
        <p14:creationId xmlns:p14="http://schemas.microsoft.com/office/powerpoint/2010/main" val="742105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7183304" cy="352661"/>
          </a:xfrm>
          <a:prstGeom prst="rect">
            <a:avLst/>
          </a:prstGeom>
        </p:spPr>
        <p:txBody>
          <a:bodyPr vert="horz" wrap="square" lIns="0" tIns="13970" rIns="0" bIns="0" rtlCol="0">
            <a:spAutoFit/>
          </a:bodyPr>
          <a:lstStyle/>
          <a:p>
            <a:pPr marL="12700">
              <a:lnSpc>
                <a:spcPct val="100000"/>
              </a:lnSpc>
              <a:spcBef>
                <a:spcPts val="110"/>
              </a:spcBef>
            </a:pPr>
            <a:r>
              <a:rPr lang="en-GB" sz="2200" spc="50">
                <a:latin typeface="+mj-lt"/>
                <a:cs typeface="Tahoma"/>
              </a:rPr>
              <a:t>SECCIÓN 1.</a:t>
            </a:r>
            <a:r>
              <a:rPr lang="hr-HR" sz="2200" spc="50">
                <a:latin typeface="+mj-lt"/>
                <a:cs typeface="Tahoma"/>
              </a:rPr>
              <a:t>3</a:t>
            </a:r>
            <a:r>
              <a:rPr lang="en-GB" sz="2200" spc="50">
                <a:latin typeface="+mj-lt"/>
                <a:cs typeface="Tahoma"/>
              </a:rPr>
              <a:t>.: Mejorar la empatía en el lugar de trabajo</a:t>
            </a:r>
            <a:endParaRPr lang="en-GB" sz="2200" dirty="0">
              <a:latin typeface="+mj-lt"/>
              <a:cs typeface="Tahoma"/>
            </a:endParaRPr>
          </a:p>
        </p:txBody>
      </p:sp>
      <p:sp>
        <p:nvSpPr>
          <p:cNvPr id="4" name="Rectángulo 3"/>
          <p:cNvSpPr/>
          <p:nvPr/>
        </p:nvSpPr>
        <p:spPr>
          <a:xfrm>
            <a:off x="318565" y="2402433"/>
            <a:ext cx="11418510" cy="2862322"/>
          </a:xfrm>
          <a:prstGeom prst="rect">
            <a:avLst/>
          </a:prstGeom>
        </p:spPr>
        <p:txBody>
          <a:bodyPr wrap="square">
            <a:spAutoFit/>
          </a:bodyPr>
          <a:lstStyle/>
          <a:p>
            <a:pP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Hablar sobre la empatía </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Los directivos deben ser conscientes de que la empatía es importante, especialmente en el lugar de trabajo actual. Dedicar tiempo y atención a los demás aumenta la empatía, lo que a su vez aumenta tu rendimiento y mejora tu eficacia percibida</a:t>
            </a:r>
            <a:r>
              <a:rPr lang="en-GB" altLang="es-ES" sz="2000">
                <a:latin typeface="Calibri" panose="020F0502020204030204" pitchFamily="34" charset="0"/>
                <a:cs typeface="Calibri" panose="020F0502020204030204" pitchFamily="34" charset="0"/>
              </a:rPr>
              <a:t>.</a:t>
            </a:r>
            <a:endParaRPr lang="en-GB" altLang="es-ES" sz="2000"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Enseñar a escuchar </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Para entender a los demás y percibir lo que sienten, los directivos deben ser buenos oyentes. La escucha activa es la disposición y la capacidad de una persona para escuchar y comprender a la otra. Cuando un directivo sabe escuchar, la gente se siente respetada y la confianza puede crecer</a:t>
            </a:r>
            <a:r>
              <a:rPr lang="en-GB" altLang="es-ES" sz="2000">
                <a:latin typeface="Calibri" panose="020F0502020204030204" pitchFamily="34" charset="0"/>
                <a:cs typeface="Calibri" panose="020F0502020204030204" pitchFamily="34" charset="0"/>
              </a:rPr>
              <a:t>.</a:t>
            </a:r>
            <a:endParaRPr lang="en-GB" altLang="es-ES" sz="2000"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3144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7183304" cy="352661"/>
          </a:xfrm>
          <a:prstGeom prst="rect">
            <a:avLst/>
          </a:prstGeom>
        </p:spPr>
        <p:txBody>
          <a:bodyPr vert="horz" wrap="square" lIns="0" tIns="13970" rIns="0" bIns="0" rtlCol="0">
            <a:spAutoFit/>
          </a:bodyPr>
          <a:lstStyle/>
          <a:p>
            <a:pPr marL="12700">
              <a:lnSpc>
                <a:spcPct val="100000"/>
              </a:lnSpc>
              <a:spcBef>
                <a:spcPts val="110"/>
              </a:spcBef>
            </a:pPr>
            <a:r>
              <a:rPr lang="en-GB" sz="2200" spc="50">
                <a:latin typeface="+mj-lt"/>
                <a:cs typeface="Tahoma"/>
              </a:rPr>
              <a:t>SECCIÓN 1.</a:t>
            </a:r>
            <a:r>
              <a:rPr lang="hr-HR" sz="2200" spc="50">
                <a:latin typeface="+mj-lt"/>
                <a:cs typeface="Tahoma"/>
              </a:rPr>
              <a:t>3</a:t>
            </a:r>
            <a:r>
              <a:rPr lang="en-GB" sz="2200" spc="50">
                <a:latin typeface="+mj-lt"/>
                <a:cs typeface="Tahoma"/>
              </a:rPr>
              <a:t>.: Mejorar la empatía en el lugar de trabajo</a:t>
            </a:r>
            <a:endParaRPr lang="en-GB" sz="2200" dirty="0">
              <a:latin typeface="+mj-lt"/>
              <a:cs typeface="Tahoma"/>
            </a:endParaRPr>
          </a:p>
        </p:txBody>
      </p:sp>
      <p:sp>
        <p:nvSpPr>
          <p:cNvPr id="4" name="Rectángulo 3"/>
          <p:cNvSpPr/>
          <p:nvPr/>
        </p:nvSpPr>
        <p:spPr>
          <a:xfrm>
            <a:off x="318565" y="2525263"/>
            <a:ext cx="11418510" cy="2862322"/>
          </a:xfrm>
          <a:prstGeom prst="rect">
            <a:avLst/>
          </a:prstGeom>
        </p:spPr>
        <p:txBody>
          <a:bodyPr wrap="square">
            <a:spAutoFit/>
          </a:bodyPr>
          <a:lstStyle/>
          <a:p>
            <a:pP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s-ES" altLang="es-ES" sz="2000" b="1">
                <a:solidFill>
                  <a:srgbClr val="0CA373"/>
                </a:solidFill>
                <a:latin typeface="Calibri" panose="020F0502020204030204" pitchFamily="34" charset="0"/>
                <a:cs typeface="Calibri" panose="020F0502020204030204" pitchFamily="34" charset="0"/>
              </a:rPr>
              <a:t>Fomentar las conversaciones con perspectiva </a:t>
            </a:r>
            <a:r>
              <a:rPr lang="en-GB" altLang="es-ES" sz="2000">
                <a:latin typeface="Calibri" panose="020F0502020204030204" pitchFamily="34" charset="0"/>
                <a:cs typeface="Calibri" panose="020F0502020204030204" pitchFamily="34" charset="0"/>
              </a:rPr>
              <a:t>– Los directivos siempre deberían ponerse a sí mismos en los zapatos de otra persona.</a:t>
            </a: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Fomentar la compasión </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Apoyar a los directivos que se preocupan por lo que sienten los demás o por el impacto de las decisiones empresariales en los empleados, los clientes y las comunidades.</a:t>
            </a:r>
          </a:p>
          <a:p>
            <a:pPr>
              <a:defRPr/>
            </a:pPr>
            <a:endParaRPr lang="en-GB" altLang="es-E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Apoyar a los directivos globales </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Trabajar más allá de las fronteras culturales requiere que los directivos comprendan a personas que tienen perspectivas y experiencias muy diferentes.</a:t>
            </a: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218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a:t>
            </a:r>
            <a:r>
              <a:rPr lang="es-ES" sz="2200" spc="50" dirty="0">
                <a:latin typeface="+mj-lt"/>
                <a:cs typeface="Tahoma"/>
              </a:rPr>
              <a:t>1.</a:t>
            </a:r>
            <a:r>
              <a:rPr lang="hr-HR" sz="2200" spc="50" dirty="0">
                <a:latin typeface="+mj-lt"/>
                <a:cs typeface="Tahoma"/>
              </a:rPr>
              <a:t>4</a:t>
            </a:r>
            <a:r>
              <a:rPr lang="es-ES" sz="2200" spc="50">
                <a:latin typeface="+mj-lt"/>
                <a:cs typeface="Tahoma"/>
              </a:rPr>
              <a:t>.: </a:t>
            </a:r>
            <a:r>
              <a:rPr lang="en-GB" sz="2200" spc="50">
                <a:latin typeface="+mj-lt"/>
                <a:cs typeface="Tahoma"/>
              </a:rPr>
              <a:t>Liderazgo empático</a:t>
            </a:r>
            <a:endParaRPr lang="en-GB" sz="2200" dirty="0">
              <a:latin typeface="+mj-lt"/>
              <a:cs typeface="Tahoma"/>
            </a:endParaRPr>
          </a:p>
        </p:txBody>
      </p:sp>
      <p:sp>
        <p:nvSpPr>
          <p:cNvPr id="4" name="Rectángulo 3"/>
          <p:cNvSpPr/>
          <p:nvPr/>
        </p:nvSpPr>
        <p:spPr>
          <a:xfrm>
            <a:off x="318565" y="2620797"/>
            <a:ext cx="11459453" cy="2862322"/>
          </a:xfrm>
          <a:prstGeom prst="rect">
            <a:avLst/>
          </a:prstGeom>
        </p:spPr>
        <p:txBody>
          <a:bodyPr wrap="square">
            <a:spAutoFit/>
          </a:bodyPr>
          <a:lstStyle/>
          <a:p>
            <a:pPr>
              <a:defRPr/>
            </a:pPr>
            <a:r>
              <a:rPr lang="es-ES" altLang="es-ES" sz="2000" b="1">
                <a:latin typeface="Calibri" panose="020F0502020204030204" pitchFamily="34" charset="0"/>
                <a:cs typeface="Calibri" panose="020F0502020204030204" pitchFamily="34" charset="0"/>
              </a:rPr>
              <a:t>Liderazgo empático</a:t>
            </a:r>
            <a:endParaRPr lang="hr-HR" altLang="es-ES" sz="2000" b="1"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a:t>
            </a:r>
            <a:r>
              <a:rPr lang="en-US" altLang="es-ES" sz="2000">
                <a:latin typeface="Calibri" panose="020F0502020204030204" pitchFamily="34" charset="0"/>
                <a:cs typeface="Calibri" panose="020F0502020204030204" pitchFamily="34" charset="0"/>
              </a:rPr>
              <a:t>El liderazgo empático es un </a:t>
            </a:r>
            <a:r>
              <a:rPr lang="en-US" altLang="es-ES" sz="2000" b="1">
                <a:solidFill>
                  <a:srgbClr val="0CA373"/>
                </a:solidFill>
                <a:latin typeface="Calibri" panose="020F0502020204030204" pitchFamily="34" charset="0"/>
                <a:cs typeface="Calibri" panose="020F0502020204030204" pitchFamily="34" charset="0"/>
              </a:rPr>
              <a:t>estilo de liderazgo </a:t>
            </a:r>
            <a:r>
              <a:rPr lang="en-US" altLang="es-ES" sz="2000">
                <a:latin typeface="Calibri" panose="020F0502020204030204" pitchFamily="34" charset="0"/>
                <a:cs typeface="Calibri" panose="020F0502020204030204" pitchFamily="34" charset="0"/>
              </a:rPr>
              <a:t>que se centra en </a:t>
            </a:r>
            <a:r>
              <a:rPr lang="es-ES" altLang="es-ES" sz="2000" b="1">
                <a:solidFill>
                  <a:srgbClr val="0CA373"/>
                </a:solidFill>
                <a:latin typeface="Calibri" panose="020F0502020204030204" pitchFamily="34" charset="0"/>
                <a:cs typeface="Calibri" panose="020F0502020204030204" pitchFamily="34" charset="0"/>
              </a:rPr>
              <a:t>comprender e identificar las necesidades de los demás.</a:t>
            </a:r>
            <a:endParaRPr lang="hr-HR" altLang="es-ES" sz="2000" b="1" dirty="0">
              <a:solidFill>
                <a:srgbClr val="0CA373"/>
              </a:solidFill>
              <a:latin typeface="Calibri" panose="020F0502020204030204" pitchFamily="34" charset="0"/>
              <a:cs typeface="Calibri" panose="020F0502020204030204" pitchFamily="34" charset="0"/>
            </a:endParaRPr>
          </a:p>
          <a:p>
            <a:pPr lvl="1">
              <a:defRPr/>
            </a:pPr>
            <a:r>
              <a:rPr lang="hr-HR" altLang="es-ES" sz="2000">
                <a:latin typeface="Calibri" panose="020F0502020204030204" pitchFamily="34" charset="0"/>
                <a:cs typeface="Calibri" panose="020F0502020204030204" pitchFamily="34" charset="0"/>
              </a:rPr>
              <a:t>• </a:t>
            </a:r>
            <a:r>
              <a:rPr lang="en-US" altLang="es-ES" sz="2000">
                <a:latin typeface="Calibri" panose="020F0502020204030204" pitchFamily="34" charset="0"/>
                <a:cs typeface="Calibri" panose="020F0502020204030204" pitchFamily="34" charset="0"/>
              </a:rPr>
              <a:t>La empatía permite a los líderes </a:t>
            </a:r>
            <a:r>
              <a:rPr lang="en-US" altLang="es-ES" sz="2000" b="1">
                <a:solidFill>
                  <a:srgbClr val="0CA373"/>
                </a:solidFill>
                <a:latin typeface="Calibri" panose="020F0502020204030204" pitchFamily="34" charset="0"/>
                <a:cs typeface="Calibri" panose="020F0502020204030204" pitchFamily="34" charset="0"/>
              </a:rPr>
              <a:t>leer las emociones </a:t>
            </a:r>
            <a:r>
              <a:rPr lang="en-US" altLang="es-ES" sz="2000">
                <a:latin typeface="Calibri" panose="020F0502020204030204" pitchFamily="34" charset="0"/>
                <a:cs typeface="Calibri" panose="020F0502020204030204" pitchFamily="34" charset="0"/>
              </a:rPr>
              <a:t>de los miembros de su equipo con el fin de alcanzar las metas comunes.</a:t>
            </a:r>
            <a:r>
              <a:rPr lang="hr-HR" altLang="es-ES" sz="2000" dirty="0">
                <a:latin typeface="Calibri" panose="020F0502020204030204" pitchFamily="34" charset="0"/>
                <a:cs typeface="Calibri" panose="020F0502020204030204" pitchFamily="34" charset="0"/>
              </a:rPr>
              <a:t>	</a:t>
            </a:r>
          </a:p>
          <a:p>
            <a:pPr lvl="1">
              <a:defRPr/>
            </a:pPr>
            <a:r>
              <a:rPr lang="hr-HR" altLang="es-ES" sz="2000">
                <a:latin typeface="Calibri" panose="020F0502020204030204" pitchFamily="34" charset="0"/>
                <a:cs typeface="Calibri" panose="020F0502020204030204" pitchFamily="34" charset="0"/>
              </a:rPr>
              <a:t>• </a:t>
            </a:r>
            <a:r>
              <a:rPr lang="en-GB" altLang="es-ES" sz="2000">
                <a:latin typeface="Calibri" panose="020F0502020204030204" pitchFamily="34" charset="0"/>
                <a:cs typeface="Calibri" panose="020F0502020204030204" pitchFamily="34" charset="0"/>
              </a:rPr>
              <a:t>La empatía </a:t>
            </a:r>
            <a:r>
              <a:rPr lang="en-GB" altLang="es-ES" sz="2000" b="1">
                <a:solidFill>
                  <a:srgbClr val="0CA373"/>
                </a:solidFill>
                <a:latin typeface="Calibri" panose="020F0502020204030204" pitchFamily="34" charset="0"/>
                <a:cs typeface="Calibri" panose="020F0502020204030204" pitchFamily="34" charset="0"/>
              </a:rPr>
              <a:t>contribuye a mejores negociaciones, colaboración y resolución de conflictos.</a:t>
            </a:r>
            <a:endParaRPr lang="hr-HR" altLang="es-ES" sz="2000" b="1" dirty="0">
              <a:solidFill>
                <a:srgbClr val="0CA373"/>
              </a:solidFill>
              <a:latin typeface="Calibri" panose="020F0502020204030204" pitchFamily="34" charset="0"/>
              <a:cs typeface="Calibri" panose="020F0502020204030204" pitchFamily="34" charset="0"/>
            </a:endParaRPr>
          </a:p>
          <a:p>
            <a:pPr>
              <a:defRPr/>
            </a:pPr>
            <a:r>
              <a:rPr lang="hr-HR" altLang="es-ES" sz="2000" dirty="0">
                <a:latin typeface="Calibri" panose="020F0502020204030204" pitchFamily="34" charset="0"/>
                <a:cs typeface="Calibri" panose="020F0502020204030204" pitchFamily="34" charset="0"/>
              </a:rPr>
              <a:t>	</a:t>
            </a:r>
          </a:p>
          <a:p>
            <a:pPr>
              <a:defRPr/>
            </a:pP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9309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a:t>
            </a:r>
            <a:r>
              <a:rPr lang="hr-HR" sz="2200" spc="50">
                <a:latin typeface="+mj-lt"/>
                <a:cs typeface="Tahoma"/>
              </a:rPr>
              <a:t>4</a:t>
            </a:r>
            <a:r>
              <a:rPr lang="es-ES" sz="2200" spc="50">
                <a:latin typeface="+mj-lt"/>
                <a:cs typeface="Tahoma"/>
              </a:rPr>
              <a:t>.: </a:t>
            </a:r>
            <a:r>
              <a:rPr lang="en-GB" sz="2200" spc="50">
                <a:latin typeface="+mj-lt"/>
                <a:cs typeface="Tahoma"/>
              </a:rPr>
              <a:t>Liderazgo empático</a:t>
            </a:r>
            <a:endParaRPr lang="en-GB" sz="2200" dirty="0">
              <a:latin typeface="+mj-lt"/>
              <a:cs typeface="Tahoma"/>
            </a:endParaRPr>
          </a:p>
        </p:txBody>
      </p:sp>
      <p:sp>
        <p:nvSpPr>
          <p:cNvPr id="4" name="Rectángulo 3"/>
          <p:cNvSpPr/>
          <p:nvPr/>
        </p:nvSpPr>
        <p:spPr>
          <a:xfrm>
            <a:off x="318565" y="2702683"/>
            <a:ext cx="11459453" cy="2862322"/>
          </a:xfrm>
          <a:prstGeom prst="rect">
            <a:avLst/>
          </a:prstGeom>
        </p:spPr>
        <p:txBody>
          <a:bodyPr wrap="square">
            <a:spAutoFit/>
          </a:bodyPr>
          <a:lstStyle/>
          <a:p>
            <a:pPr>
              <a:defRPr/>
            </a:pPr>
            <a:r>
              <a:rPr lang="es-ES" altLang="es-ES" sz="2000" b="1">
                <a:latin typeface="Calibri" panose="020F0502020204030204" pitchFamily="34" charset="0"/>
                <a:cs typeface="Calibri" panose="020F0502020204030204" pitchFamily="34" charset="0"/>
              </a:rPr>
              <a:t>Los rasgos del liderazgo empático </a:t>
            </a:r>
            <a:r>
              <a:rPr lang="hr-HR" altLang="es-ES" sz="2000" i="1">
                <a:latin typeface="Calibri" panose="020F0502020204030204" pitchFamily="34" charset="0"/>
                <a:cs typeface="Calibri" panose="020F0502020204030204" pitchFamily="34" charset="0"/>
              </a:rPr>
              <a:t>(</a:t>
            </a:r>
            <a:r>
              <a:rPr lang="hr-HR" altLang="es-ES" sz="2000" i="1" dirty="0">
                <a:latin typeface="Calibri" panose="020F0502020204030204" pitchFamily="34" charset="0"/>
                <a:cs typeface="Calibri" panose="020F0502020204030204" pitchFamily="34" charset="0"/>
              </a:rPr>
              <a:t>Pallapa, </a:t>
            </a:r>
            <a:r>
              <a:rPr lang="hr-HR" altLang="es-ES" sz="2000" i="1">
                <a:latin typeface="Calibri" panose="020F0502020204030204" pitchFamily="34" charset="0"/>
                <a:cs typeface="Calibri" panose="020F0502020204030204" pitchFamily="34" charset="0"/>
              </a:rPr>
              <a:t>2022)</a:t>
            </a:r>
            <a:r>
              <a:rPr lang="es-ES" altLang="es-ES" sz="2000" i="1">
                <a:latin typeface="Calibri" panose="020F0502020204030204" pitchFamily="34" charset="0"/>
                <a:cs typeface="Calibri" panose="020F0502020204030204" pitchFamily="34" charset="0"/>
              </a:rPr>
              <a:t>:</a:t>
            </a:r>
            <a:endParaRPr lang="en-GB" altLang="es-ES" sz="2000" i="1" dirty="0">
              <a:latin typeface="Calibri" panose="020F0502020204030204" pitchFamily="34" charset="0"/>
              <a:cs typeface="Calibri" panose="020F0502020204030204" pitchFamily="34" charset="0"/>
            </a:endParaRPr>
          </a:p>
          <a:p>
            <a:pPr>
              <a:defRPr/>
            </a:pPr>
            <a:endParaRPr lang="hr-HR" altLang="es-ES" sz="2000" b="1" dirty="0">
              <a:solidFill>
                <a:srgbClr val="0CA373"/>
              </a:solidFill>
              <a:latin typeface="Calibri" panose="020F0502020204030204" pitchFamily="34" charset="0"/>
              <a:cs typeface="Calibri" panose="020F0502020204030204" pitchFamily="34" charset="0"/>
            </a:endParaRPr>
          </a:p>
          <a:p>
            <a:pPr lvl="1">
              <a:defRPr/>
            </a:pPr>
            <a:r>
              <a:rPr lang="hr-HR" altLang="es-ES" sz="2000">
                <a:latin typeface="Calibri" panose="020F0502020204030204" pitchFamily="34" charset="0"/>
                <a:cs typeface="Calibri" panose="020F0502020204030204" pitchFamily="34" charset="0"/>
              </a:rPr>
              <a:t>•</a:t>
            </a:r>
            <a:r>
              <a:rPr lang="hr-HR" altLang="es-ES" sz="2000" b="1">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se centra en </a:t>
            </a:r>
            <a:r>
              <a:rPr lang="es-ES" altLang="es-ES" sz="2000" b="1">
                <a:solidFill>
                  <a:srgbClr val="0CA373"/>
                </a:solidFill>
                <a:latin typeface="Calibri" panose="020F0502020204030204" pitchFamily="34" charset="0"/>
                <a:cs typeface="Calibri" panose="020F0502020204030204" pitchFamily="34" charset="0"/>
              </a:rPr>
              <a:t>comprender las necesidades de los miembros del equipo </a:t>
            </a:r>
            <a:r>
              <a:rPr lang="es-ES" altLang="es-ES" sz="2000">
                <a:latin typeface="Calibri" panose="020F0502020204030204" pitchFamily="34" charset="0"/>
                <a:cs typeface="Calibri" panose="020F0502020204030204" pitchFamily="34" charset="0"/>
              </a:rPr>
              <a:t>y </a:t>
            </a:r>
            <a:r>
              <a:rPr lang="es-ES" altLang="es-ES" sz="2000" b="1">
                <a:solidFill>
                  <a:srgbClr val="0CA373"/>
                </a:solidFill>
                <a:latin typeface="Calibri" panose="020F0502020204030204" pitchFamily="34" charset="0"/>
                <a:cs typeface="Calibri" panose="020F0502020204030204" pitchFamily="34" charset="0"/>
              </a:rPr>
              <a:t>ser sensible </a:t>
            </a:r>
            <a:r>
              <a:rPr lang="es-ES" altLang="es-ES" sz="2000">
                <a:latin typeface="Calibri" panose="020F0502020204030204" pitchFamily="34" charset="0"/>
                <a:cs typeface="Calibri" panose="020F0502020204030204" pitchFamily="34" charset="0"/>
              </a:rPr>
              <a:t>a sus carencias y necesidades de crecimiento</a:t>
            </a:r>
            <a:r>
              <a:rPr lang="en-GB" altLang="es-ES" sz="2000">
                <a:latin typeface="Calibri" panose="020F0502020204030204" pitchFamily="34" charset="0"/>
                <a:cs typeface="Calibri" panose="020F0502020204030204" pitchFamily="34" charset="0"/>
              </a:rPr>
              <a:t>.</a:t>
            </a:r>
          </a:p>
          <a:p>
            <a:pPr lvl="1">
              <a:defRPr/>
            </a:pPr>
            <a:r>
              <a:rPr lang="hr-HR"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hace que todos se den cuenta de que son </a:t>
            </a:r>
            <a:r>
              <a:rPr lang="es-ES" altLang="es-ES" sz="2000" b="1">
                <a:solidFill>
                  <a:srgbClr val="0CA373"/>
                </a:solidFill>
                <a:latin typeface="Calibri" panose="020F0502020204030204" pitchFamily="34" charset="0"/>
                <a:cs typeface="Calibri" panose="020F0502020204030204" pitchFamily="34" charset="0"/>
              </a:rPr>
              <a:t>una parte importante del mismo equipo </a:t>
            </a:r>
            <a:r>
              <a:rPr lang="es-ES" altLang="es-ES" sz="2000">
                <a:latin typeface="Calibri" panose="020F0502020204030204" pitchFamily="34" charset="0"/>
                <a:cs typeface="Calibri" panose="020F0502020204030204" pitchFamily="34" charset="0"/>
              </a:rPr>
              <a:t>que está tratando de lograr el mismo propósito.</a:t>
            </a:r>
          </a:p>
          <a:p>
            <a:pPr lvl="1">
              <a:defRPr/>
            </a:pPr>
            <a:r>
              <a:rPr lang="hr-HR" altLang="es-ES" sz="2000">
                <a:latin typeface="Calibri" panose="020F0502020204030204" pitchFamily="34" charset="0"/>
                <a:cs typeface="Calibri" panose="020F0502020204030204" pitchFamily="34" charset="0"/>
              </a:rPr>
              <a:t>• </a:t>
            </a:r>
            <a:r>
              <a:rPr lang="en-GB" altLang="es-ES" sz="2000">
                <a:latin typeface="Calibri" panose="020F0502020204030204" pitchFamily="34" charset="0"/>
                <a:cs typeface="Calibri" panose="020F0502020204030204" pitchFamily="34" charset="0"/>
              </a:rPr>
              <a:t>incrementa la</a:t>
            </a:r>
            <a:r>
              <a:rPr lang="en-GB" altLang="es-ES" sz="2000" b="1">
                <a:solidFill>
                  <a:srgbClr val="0CA373"/>
                </a:solidFill>
                <a:latin typeface="Calibri" panose="020F0502020204030204" pitchFamily="34" charset="0"/>
                <a:cs typeface="Calibri" panose="020F0502020204030204" pitchFamily="34" charset="0"/>
              </a:rPr>
              <a:t> seguridad psicológica </a:t>
            </a:r>
            <a:r>
              <a:rPr lang="en-GB" altLang="es-ES" sz="2000">
                <a:latin typeface="Calibri" panose="020F0502020204030204" pitchFamily="34" charset="0"/>
                <a:cs typeface="Calibri" panose="020F0502020204030204" pitchFamily="34" charset="0"/>
              </a:rPr>
              <a:t>dentro de la organización.</a:t>
            </a:r>
            <a:endParaRPr lang="en-GB" altLang="es-ES" sz="2000" dirty="0">
              <a:latin typeface="Calibri" panose="020F0502020204030204" pitchFamily="34" charset="0"/>
              <a:cs typeface="Calibri" panose="020F0502020204030204" pitchFamily="34" charset="0"/>
            </a:endParaRPr>
          </a:p>
          <a:p>
            <a:pPr lvl="1">
              <a:defRPr/>
            </a:pPr>
            <a:r>
              <a:rPr lang="hr-HR" altLang="es-ES" sz="2000">
                <a:latin typeface="Calibri" panose="020F0502020204030204" pitchFamily="34" charset="0"/>
                <a:cs typeface="Calibri" panose="020F0502020204030204" pitchFamily="34" charset="0"/>
              </a:rPr>
              <a:t>• </a:t>
            </a:r>
            <a:r>
              <a:rPr lang="en-GB" altLang="es-ES" sz="2000">
                <a:latin typeface="Calibri" panose="020F0502020204030204" pitchFamily="34" charset="0"/>
                <a:cs typeface="Calibri" panose="020F0502020204030204" pitchFamily="34" charset="0"/>
              </a:rPr>
              <a:t>incrementa la </a:t>
            </a:r>
            <a:r>
              <a:rPr lang="en-GB" altLang="es-ES" sz="2000" b="1">
                <a:solidFill>
                  <a:srgbClr val="0CA373"/>
                </a:solidFill>
                <a:latin typeface="Calibri" panose="020F0502020204030204" pitchFamily="34" charset="0"/>
                <a:cs typeface="Calibri" panose="020F0502020204030204" pitchFamily="34" charset="0"/>
              </a:rPr>
              <a:t>productividad</a:t>
            </a:r>
            <a:r>
              <a:rPr lang="en-GB" altLang="es-ES" sz="2000">
                <a:latin typeface="Calibri" panose="020F0502020204030204" pitchFamily="34" charset="0"/>
                <a:cs typeface="Calibri" panose="020F0502020204030204" pitchFamily="34" charset="0"/>
              </a:rPr>
              <a:t>, </a:t>
            </a:r>
            <a:r>
              <a:rPr lang="en-GB" altLang="es-ES" sz="2000" b="1">
                <a:solidFill>
                  <a:srgbClr val="0CA373"/>
                </a:solidFill>
                <a:latin typeface="Calibri" panose="020F0502020204030204" pitchFamily="34" charset="0"/>
                <a:cs typeface="Calibri" panose="020F0502020204030204" pitchFamily="34" charset="0"/>
              </a:rPr>
              <a:t>moral y lealtad del equipo.</a:t>
            </a:r>
            <a:endParaRPr lang="hr-HR" altLang="es-ES" sz="2000" dirty="0">
              <a:latin typeface="Calibri" panose="020F0502020204030204" pitchFamily="34" charset="0"/>
              <a:cs typeface="Calibri" panose="020F0502020204030204" pitchFamily="34" charset="0"/>
            </a:endParaRPr>
          </a:p>
          <a:p>
            <a:pPr>
              <a:defRPr/>
            </a:pP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0406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a:t>
            </a:r>
            <a:r>
              <a:rPr lang="hr-HR" sz="2200" spc="50">
                <a:latin typeface="+mj-lt"/>
                <a:cs typeface="Tahoma"/>
              </a:rPr>
              <a:t>4</a:t>
            </a:r>
            <a:r>
              <a:rPr lang="es-ES" sz="2200" spc="50">
                <a:latin typeface="+mj-lt"/>
                <a:cs typeface="Tahoma"/>
              </a:rPr>
              <a:t>.: </a:t>
            </a:r>
            <a:r>
              <a:rPr lang="en-GB" sz="2200" spc="50">
                <a:latin typeface="+mj-lt"/>
                <a:cs typeface="Tahoma"/>
              </a:rPr>
              <a:t>Liderazgo empático</a:t>
            </a:r>
            <a:endParaRPr lang="en-GB" sz="2200" dirty="0">
              <a:latin typeface="+mj-lt"/>
              <a:cs typeface="Tahoma"/>
            </a:endParaRPr>
          </a:p>
        </p:txBody>
      </p:sp>
      <p:sp>
        <p:nvSpPr>
          <p:cNvPr id="4" name="Rectángulo 3"/>
          <p:cNvSpPr/>
          <p:nvPr/>
        </p:nvSpPr>
        <p:spPr>
          <a:xfrm>
            <a:off x="318565" y="2620797"/>
            <a:ext cx="11459453" cy="3385542"/>
          </a:xfrm>
          <a:prstGeom prst="rect">
            <a:avLst/>
          </a:prstGeom>
        </p:spPr>
        <p:txBody>
          <a:bodyPr wrap="square">
            <a:spAutoFit/>
          </a:bodyPr>
          <a:lstStyle/>
          <a:p>
            <a:pPr>
              <a:defRPr/>
            </a:pPr>
            <a:r>
              <a:rPr lang="es-ES" altLang="es-ES" sz="2000" b="1">
                <a:latin typeface="Calibri" panose="020F0502020204030204" pitchFamily="34" charset="0"/>
                <a:cs typeface="Calibri" panose="020F0502020204030204" pitchFamily="34" charset="0"/>
              </a:rPr>
              <a:t>Las características de los líderes empáticos </a:t>
            </a:r>
            <a:r>
              <a:rPr lang="hr-HR" altLang="es-ES" sz="2000" i="1">
                <a:latin typeface="Calibri" panose="020F0502020204030204" pitchFamily="34" charset="0"/>
                <a:cs typeface="Calibri" panose="020F0502020204030204" pitchFamily="34" charset="0"/>
              </a:rPr>
              <a:t>(</a:t>
            </a:r>
            <a:r>
              <a:rPr lang="hr-HR" altLang="es-ES" sz="2000" i="1" dirty="0">
                <a:latin typeface="Calibri" panose="020F0502020204030204" pitchFamily="34" charset="0"/>
                <a:cs typeface="Calibri" panose="020F0502020204030204" pitchFamily="34" charset="0"/>
              </a:rPr>
              <a:t>Riess &amp; Neporent, 2018; Pallapa, 2022):</a:t>
            </a:r>
            <a:endParaRPr lang="en-GB" altLang="es-ES" sz="2000" i="1" dirty="0">
              <a:latin typeface="Calibri" panose="020F0502020204030204" pitchFamily="34" charset="0"/>
              <a:cs typeface="Calibri" panose="020F0502020204030204" pitchFamily="34" charset="0"/>
            </a:endParaRPr>
          </a:p>
          <a:p>
            <a:pPr>
              <a:defRPr/>
            </a:pP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a:t>
            </a:r>
            <a:r>
              <a:rPr lang="en-GB" altLang="es-ES" sz="2000" b="1">
                <a:solidFill>
                  <a:srgbClr val="0CA373"/>
                </a:solidFill>
                <a:latin typeface="Calibri" panose="020F0502020204030204" pitchFamily="34" charset="0"/>
                <a:cs typeface="Calibri" panose="020F0502020204030204" pitchFamily="34" charset="0"/>
              </a:rPr>
              <a:t>destacan en la gestión de las relaciones.</a:t>
            </a: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a:t>
            </a:r>
            <a:r>
              <a:rPr lang="es-ES" altLang="es-ES" sz="2000" b="1">
                <a:solidFill>
                  <a:srgbClr val="0CA373"/>
                </a:solidFill>
                <a:latin typeface="Calibri" panose="020F0502020204030204" pitchFamily="34" charset="0"/>
                <a:cs typeface="Calibri" panose="020F0502020204030204" pitchFamily="34" charset="0"/>
              </a:rPr>
              <a:t>crean vínculos </a:t>
            </a:r>
            <a:r>
              <a:rPr lang="es-ES" altLang="es-ES" sz="2000">
                <a:latin typeface="Calibri" panose="020F0502020204030204" pitchFamily="34" charset="0"/>
                <a:cs typeface="Calibri" panose="020F0502020204030204" pitchFamily="34" charset="0"/>
              </a:rPr>
              <a:t>y </a:t>
            </a:r>
            <a:r>
              <a:rPr lang="es-ES" altLang="es-ES" sz="2000" b="1">
                <a:solidFill>
                  <a:srgbClr val="0CA373"/>
                </a:solidFill>
                <a:latin typeface="Calibri" panose="020F0502020204030204" pitchFamily="34" charset="0"/>
                <a:cs typeface="Calibri" panose="020F0502020204030204" pitchFamily="34" charset="0"/>
              </a:rPr>
              <a:t>mantienen unidos a los grupos </a:t>
            </a:r>
            <a:r>
              <a:rPr lang="es-ES" altLang="es-ES" sz="2000">
                <a:latin typeface="Calibri" panose="020F0502020204030204" pitchFamily="34" charset="0"/>
                <a:cs typeface="Calibri" panose="020F0502020204030204" pitchFamily="34" charset="0"/>
              </a:rPr>
              <a:t>para que sean más capaces de conectar y comprender los intereses y perspectivas de los demás.</a:t>
            </a:r>
          </a:p>
          <a:p>
            <a:pPr lvl="1">
              <a:defRPr/>
            </a:pPr>
            <a:r>
              <a:rPr lang="en-GB" altLang="es-ES" sz="2000">
                <a:latin typeface="Calibri" panose="020F0502020204030204" pitchFamily="34" charset="0"/>
                <a:cs typeface="Calibri" panose="020F0502020204030204" pitchFamily="34" charset="0"/>
              </a:rPr>
              <a:t>• </a:t>
            </a:r>
            <a:r>
              <a:rPr lang="en-GB" altLang="es-ES" sz="2000" b="1">
                <a:solidFill>
                  <a:srgbClr val="0CA373"/>
                </a:solidFill>
                <a:latin typeface="Calibri" panose="020F0502020204030204" pitchFamily="34" charset="0"/>
                <a:cs typeface="Calibri" panose="020F0502020204030204" pitchFamily="34" charset="0"/>
              </a:rPr>
              <a:t>crean un entorno seguro </a:t>
            </a:r>
            <a:r>
              <a:rPr lang="en-GB" altLang="es-ES" sz="2000">
                <a:latin typeface="Calibri" panose="020F0502020204030204" pitchFamily="34" charset="0"/>
                <a:cs typeface="Calibri" panose="020F0502020204030204" pitchFamily="34" charset="0"/>
              </a:rPr>
              <a:t>donde las personas pueden expresar sus miedos y esperanzas.</a:t>
            </a:r>
            <a:endParaRPr lang="en-GB" altLang="es-ES" sz="2000" dirty="0">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a:t>
            </a:r>
            <a:r>
              <a:rPr lang="en-GB" altLang="es-ES" sz="2000" b="1">
                <a:solidFill>
                  <a:srgbClr val="0CA373"/>
                </a:solidFill>
                <a:latin typeface="Calibri" panose="020F0502020204030204" pitchFamily="34" charset="0"/>
                <a:cs typeface="Calibri" panose="020F0502020204030204" pitchFamily="34" charset="0"/>
              </a:rPr>
              <a:t>no intentan complacer a todo el mundo.</a:t>
            </a: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son </a:t>
            </a:r>
            <a:r>
              <a:rPr lang="en-GB" altLang="es-ES" sz="2000" b="1">
                <a:solidFill>
                  <a:srgbClr val="0CA373"/>
                </a:solidFill>
                <a:latin typeface="Calibri" panose="020F0502020204030204" pitchFamily="34" charset="0"/>
                <a:cs typeface="Calibri" panose="020F0502020204030204" pitchFamily="34" charset="0"/>
              </a:rPr>
              <a:t>respetados, confiados y consultados</a:t>
            </a:r>
            <a:r>
              <a:rPr lang="en-GB" altLang="es-ES" sz="2000">
                <a:latin typeface="Calibri" panose="020F0502020204030204" pitchFamily="34" charset="0"/>
                <a:cs typeface="Calibri" panose="020F0502020204030204" pitchFamily="34" charset="0"/>
              </a:rPr>
              <a:t>, incluso en tiempos de crisis y dificultades.</a:t>
            </a:r>
            <a:endParaRPr lang="hr-HR" altLang="es-ES" sz="2000" dirty="0">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son </a:t>
            </a:r>
            <a:r>
              <a:rPr lang="en-GB" altLang="es-ES" sz="2000" b="1">
                <a:solidFill>
                  <a:srgbClr val="0CA373"/>
                </a:solidFill>
                <a:latin typeface="Calibri" panose="020F0502020204030204" pitchFamily="34" charset="0"/>
                <a:cs typeface="Calibri" panose="020F0502020204030204" pitchFamily="34" charset="0"/>
              </a:rPr>
              <a:t>auténticos, vulnerables, </a:t>
            </a:r>
            <a:r>
              <a:rPr lang="es-ES" altLang="es-ES" sz="2000" b="1">
                <a:solidFill>
                  <a:srgbClr val="0CA373"/>
                </a:solidFill>
                <a:latin typeface="Calibri" panose="020F0502020204030204" pitchFamily="34" charset="0"/>
                <a:cs typeface="Calibri" panose="020F0502020204030204" pitchFamily="34" charset="0"/>
              </a:rPr>
              <a:t>accesibles, atentos, agradecidos y serviciales.</a:t>
            </a:r>
            <a:endParaRPr lang="en-GB" altLang="es-ES" sz="2000" b="1" dirty="0">
              <a:solidFill>
                <a:srgbClr val="0CA373"/>
              </a:solidFill>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a:defRPr/>
            </a:pPr>
            <a:endParaRPr lang="en-GB" altLang="es-E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655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a:t>
            </a:r>
            <a:r>
              <a:rPr lang="hr-HR" sz="2200" spc="50">
                <a:latin typeface="+mj-lt"/>
                <a:cs typeface="Tahoma"/>
              </a:rPr>
              <a:t>4</a:t>
            </a:r>
            <a:r>
              <a:rPr lang="es-ES" sz="2200" spc="50">
                <a:latin typeface="+mj-lt"/>
                <a:cs typeface="Tahoma"/>
              </a:rPr>
              <a:t>.: </a:t>
            </a:r>
            <a:r>
              <a:rPr lang="en-GB" sz="2200" spc="50">
                <a:latin typeface="+mj-lt"/>
                <a:cs typeface="Tahoma"/>
              </a:rPr>
              <a:t>Liderazgo empático</a:t>
            </a:r>
            <a:endParaRPr lang="en-GB" sz="2200" dirty="0">
              <a:latin typeface="+mj-lt"/>
              <a:cs typeface="Tahoma"/>
            </a:endParaRPr>
          </a:p>
        </p:txBody>
      </p:sp>
      <p:sp>
        <p:nvSpPr>
          <p:cNvPr id="4" name="Rectángulo 3"/>
          <p:cNvSpPr/>
          <p:nvPr/>
        </p:nvSpPr>
        <p:spPr>
          <a:xfrm>
            <a:off x="318565" y="2525263"/>
            <a:ext cx="11459453" cy="3785652"/>
          </a:xfrm>
          <a:prstGeom prst="rect">
            <a:avLst/>
          </a:prstGeom>
        </p:spPr>
        <p:txBody>
          <a:bodyPr wrap="square">
            <a:spAutoFit/>
          </a:bodyPr>
          <a:lstStyle/>
          <a:p>
            <a:pPr>
              <a:defRPr/>
            </a:pPr>
            <a:r>
              <a:rPr lang="es-ES" altLang="es-ES" sz="2000" b="1">
                <a:latin typeface="Calibri" panose="020F0502020204030204" pitchFamily="34" charset="0"/>
                <a:cs typeface="Calibri" panose="020F0502020204030204" pitchFamily="34" charset="0"/>
              </a:rPr>
              <a:t>Las trabas del liderazgo empático </a:t>
            </a:r>
            <a:r>
              <a:rPr lang="hr-HR" altLang="es-ES" sz="2000" i="1">
                <a:latin typeface="Calibri" panose="020F0502020204030204" pitchFamily="34" charset="0"/>
                <a:cs typeface="Calibri" panose="020F0502020204030204" pitchFamily="34" charset="0"/>
              </a:rPr>
              <a:t>(</a:t>
            </a:r>
            <a:r>
              <a:rPr lang="en-GB" altLang="es-ES" sz="2000" i="1" dirty="0">
                <a:latin typeface="Calibri" panose="020F0502020204030204" pitchFamily="34" charset="0"/>
                <a:cs typeface="Calibri" panose="020F0502020204030204" pitchFamily="34" charset="0"/>
              </a:rPr>
              <a:t>Pallapa, 2022)</a:t>
            </a:r>
            <a:r>
              <a:rPr lang="en-GB" altLang="es-ES" sz="2000" dirty="0">
                <a:latin typeface="Calibri" panose="020F0502020204030204" pitchFamily="34" charset="0"/>
                <a:cs typeface="Calibri" panose="020F0502020204030204" pitchFamily="34" charset="0"/>
              </a:rPr>
              <a:t>:</a:t>
            </a:r>
          </a:p>
          <a:p>
            <a:pPr>
              <a:defRPr/>
            </a:pP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impide una buena toma de decisiones: la empatía </a:t>
            </a:r>
            <a:r>
              <a:rPr lang="es-ES" altLang="es-ES" sz="2000" b="1">
                <a:solidFill>
                  <a:srgbClr val="0CA373"/>
                </a:solidFill>
                <a:latin typeface="Calibri" panose="020F0502020204030204" pitchFamily="34" charset="0"/>
                <a:cs typeface="Calibri" panose="020F0502020204030204" pitchFamily="34" charset="0"/>
              </a:rPr>
              <a:t>puede influir en el pensamiento y la percepción, y distorsionar el juicio.</a:t>
            </a: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la empatía puede </a:t>
            </a:r>
            <a:r>
              <a:rPr lang="es-ES" altLang="es-ES" sz="2000" b="1">
                <a:solidFill>
                  <a:srgbClr val="0CA373"/>
                </a:solidFill>
                <a:latin typeface="Calibri" panose="020F0502020204030204" pitchFamily="34" charset="0"/>
                <a:cs typeface="Calibri" panose="020F0502020204030204" pitchFamily="34" charset="0"/>
              </a:rPr>
              <a:t>conducir a un sesgo inconsciente: </a:t>
            </a:r>
            <a:r>
              <a:rPr lang="es-ES" altLang="es-ES" sz="2000">
                <a:latin typeface="Calibri" panose="020F0502020204030204" pitchFamily="34" charset="0"/>
                <a:cs typeface="Calibri" panose="020F0502020204030204" pitchFamily="34" charset="0"/>
              </a:rPr>
              <a:t>los líderes pueden dar un trato preferente a las personas que son similares a ellos y pueden contratar o promocionar inconscientemente a esas personas.</a:t>
            </a:r>
            <a:endParaRPr lang="en-GB" altLang="es-ES" sz="2000" dirty="0">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la empatía puede ser limitada: la empatía </a:t>
            </a:r>
            <a:r>
              <a:rPr lang="en-GB" altLang="es-ES" sz="2000" b="1">
                <a:solidFill>
                  <a:srgbClr val="0CA373"/>
                </a:solidFill>
                <a:latin typeface="Calibri" panose="020F0502020204030204" pitchFamily="34" charset="0"/>
                <a:cs typeface="Calibri" panose="020F0502020204030204" pitchFamily="34" charset="0"/>
              </a:rPr>
              <a:t>consume energía.</a:t>
            </a:r>
            <a:endParaRPr lang="en-GB" altLang="es-ES" sz="2000" b="1" dirty="0">
              <a:solidFill>
                <a:srgbClr val="0CA373"/>
              </a:solidFill>
              <a:latin typeface="Calibri" panose="020F0502020204030204" pitchFamily="34" charset="0"/>
              <a:cs typeface="Calibri" panose="020F0502020204030204" pitchFamily="34" charset="0"/>
            </a:endParaRPr>
          </a:p>
          <a:p>
            <a:pPr lvl="1">
              <a:defRPr/>
            </a:pPr>
            <a:r>
              <a:rPr lang="en-GB" altLang="es-ES" sz="2000">
                <a:latin typeface="Calibri" panose="020F0502020204030204" pitchFamily="34" charset="0"/>
                <a:cs typeface="Calibri" panose="020F0502020204030204" pitchFamily="34" charset="0"/>
              </a:rPr>
              <a:t>• un exceso de empatía puede </a:t>
            </a:r>
            <a:r>
              <a:rPr lang="en-GB" altLang="es-ES" sz="2000" b="1">
                <a:solidFill>
                  <a:srgbClr val="0CA373"/>
                </a:solidFill>
                <a:latin typeface="Calibri" panose="020F0502020204030204" pitchFamily="34" charset="0"/>
                <a:cs typeface="Calibri" panose="020F0502020204030204" pitchFamily="34" charset="0"/>
              </a:rPr>
              <a:t>conducir a la apatía o el agotamiento:</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los líderes que demuestran constantemente empatía en el lugar de trabajo pueden agotarse emocionalmente, lo que puede conducir a la apatía en su vida personal.</a:t>
            </a:r>
            <a:endParaRPr lang="en-GB" altLang="es-ES" sz="2000" dirty="0">
              <a:latin typeface="Calibri" panose="020F0502020204030204" pitchFamily="34" charset="0"/>
              <a:cs typeface="Calibri" panose="020F0502020204030204" pitchFamily="34" charset="0"/>
            </a:endParaRPr>
          </a:p>
          <a:p>
            <a:pPr>
              <a:defRPr/>
            </a:pP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878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66347" y="2319600"/>
            <a:ext cx="184731" cy="400110"/>
          </a:xfrm>
          <a:prstGeom prst="rect">
            <a:avLst/>
          </a:prstGeom>
        </p:spPr>
        <p:txBody>
          <a:bodyPr wrap="none">
            <a:spAutoFit/>
          </a:bodyPr>
          <a:lstStyle/>
          <a:p>
            <a:pPr algn="just"/>
            <a:endParaRPr lang="en-GB" sz="2000" b="1" dirty="0">
              <a:solidFill>
                <a:srgbClr val="0CA373"/>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Shape 2782"/>
          <p:cNvSpPr/>
          <p:nvPr/>
        </p:nvSpPr>
        <p:spPr>
          <a:xfrm>
            <a:off x="1236986" y="2957819"/>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Oxygen" panose="02000503000000090004" pitchFamily="2" charset="77"/>
              <a:ea typeface="Roboto Bold" charset="0"/>
              <a:cs typeface="Roboto Bold" charset="0"/>
            </a:endParaRPr>
          </a:p>
        </p:txBody>
      </p:sp>
      <p:sp>
        <p:nvSpPr>
          <p:cNvPr id="8" name="Shape 2782"/>
          <p:cNvSpPr/>
          <p:nvPr/>
        </p:nvSpPr>
        <p:spPr>
          <a:xfrm>
            <a:off x="1200287" y="3639265"/>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Oxygen" panose="02000503000000090004" pitchFamily="2" charset="77"/>
              <a:ea typeface="Roboto Bold" charset="0"/>
              <a:cs typeface="Roboto Bold" charset="0"/>
            </a:endParaRPr>
          </a:p>
        </p:txBody>
      </p:sp>
      <p:sp>
        <p:nvSpPr>
          <p:cNvPr id="9" name="Shape 2782"/>
          <p:cNvSpPr/>
          <p:nvPr/>
        </p:nvSpPr>
        <p:spPr>
          <a:xfrm>
            <a:off x="1236986" y="4348201"/>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Oxygen" panose="02000503000000090004" pitchFamily="2" charset="77"/>
              <a:ea typeface="Roboto Bold" charset="0"/>
              <a:cs typeface="Roboto Bold" charset="0"/>
            </a:endParaRPr>
          </a:p>
        </p:txBody>
      </p:sp>
      <p:sp>
        <p:nvSpPr>
          <p:cNvPr id="10" name="Shape 2782"/>
          <p:cNvSpPr/>
          <p:nvPr/>
        </p:nvSpPr>
        <p:spPr>
          <a:xfrm>
            <a:off x="1236985" y="5029647"/>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b="1" dirty="0">
              <a:latin typeface="Oxygen" panose="02000503000000090004" pitchFamily="2" charset="77"/>
              <a:ea typeface="Roboto Bold" charset="0"/>
              <a:cs typeface="Roboto Bold" charset="0"/>
            </a:endParaRPr>
          </a:p>
        </p:txBody>
      </p:sp>
      <p:sp>
        <p:nvSpPr>
          <p:cNvPr id="3" name="CuadroTexto 2"/>
          <p:cNvSpPr txBox="1"/>
          <p:nvPr/>
        </p:nvSpPr>
        <p:spPr>
          <a:xfrm>
            <a:off x="1615181" y="2814121"/>
            <a:ext cx="8156616" cy="707886"/>
          </a:xfrm>
          <a:prstGeom prst="rect">
            <a:avLst/>
          </a:prstGeom>
          <a:noFill/>
        </p:spPr>
        <p:txBody>
          <a:bodyPr wrap="square" rtlCol="0">
            <a:spAutoFit/>
          </a:bodyPr>
          <a:lstStyle/>
          <a:p>
            <a:r>
              <a:rPr lang="en-GB" sz="2000" b="1" i="1">
                <a:solidFill>
                  <a:srgbClr val="0CA373"/>
                </a:solidFill>
              </a:rPr>
              <a:t>La empatía es un concepto multidimensional que incluye tanto la emoción como la cognición.</a:t>
            </a:r>
            <a:endParaRPr lang="en-GB" sz="2000" b="1" i="1" dirty="0">
              <a:solidFill>
                <a:srgbClr val="0CA373"/>
              </a:solidFill>
            </a:endParaRPr>
          </a:p>
        </p:txBody>
      </p:sp>
      <p:sp>
        <p:nvSpPr>
          <p:cNvPr id="12" name="CuadroTexto 11"/>
          <p:cNvSpPr txBox="1"/>
          <p:nvPr/>
        </p:nvSpPr>
        <p:spPr>
          <a:xfrm>
            <a:off x="1615181" y="3530217"/>
            <a:ext cx="7829070" cy="707886"/>
          </a:xfrm>
          <a:prstGeom prst="rect">
            <a:avLst/>
          </a:prstGeom>
          <a:noFill/>
        </p:spPr>
        <p:txBody>
          <a:bodyPr wrap="square" rtlCol="0">
            <a:spAutoFit/>
          </a:bodyPr>
          <a:lstStyle/>
          <a:p>
            <a:r>
              <a:rPr lang="en-US" sz="2000" b="1" i="1">
                <a:solidFill>
                  <a:srgbClr val="0CA373"/>
                </a:solidFill>
              </a:rPr>
              <a:t>La empatía en el lugar de trabajo puede ayudar a construir confianza entre los empleados y a fomentar una mejor cultura organizacional.</a:t>
            </a:r>
            <a:endParaRPr lang="en-US" sz="2000" b="1" i="1" dirty="0">
              <a:solidFill>
                <a:srgbClr val="0CA373"/>
              </a:solidFill>
            </a:endParaRPr>
          </a:p>
        </p:txBody>
      </p:sp>
      <p:sp>
        <p:nvSpPr>
          <p:cNvPr id="13" name="CuadroTexto 12"/>
          <p:cNvSpPr txBox="1"/>
          <p:nvPr/>
        </p:nvSpPr>
        <p:spPr>
          <a:xfrm>
            <a:off x="1605565" y="4284374"/>
            <a:ext cx="7838686" cy="707886"/>
          </a:xfrm>
          <a:prstGeom prst="rect">
            <a:avLst/>
          </a:prstGeom>
          <a:noFill/>
        </p:spPr>
        <p:txBody>
          <a:bodyPr wrap="square" rtlCol="0">
            <a:spAutoFit/>
          </a:bodyPr>
          <a:lstStyle/>
          <a:p>
            <a:r>
              <a:rPr lang="en-US" sz="2000" b="1" i="1">
                <a:solidFill>
                  <a:srgbClr val="0CA373"/>
                </a:solidFill>
              </a:rPr>
              <a:t>La empatía se puede aprender, y las organizaciones pueden promover un entorno de trabajo más empático.</a:t>
            </a:r>
            <a:endParaRPr lang="en-US" sz="2000" b="1" i="1" dirty="0">
              <a:solidFill>
                <a:srgbClr val="0CA373"/>
              </a:solidFill>
            </a:endParaRPr>
          </a:p>
        </p:txBody>
      </p:sp>
      <p:sp>
        <p:nvSpPr>
          <p:cNvPr id="14" name="CuadroTexto 13"/>
          <p:cNvSpPr txBox="1"/>
          <p:nvPr/>
        </p:nvSpPr>
        <p:spPr>
          <a:xfrm>
            <a:off x="1578483" y="4994445"/>
            <a:ext cx="7865767" cy="707886"/>
          </a:xfrm>
          <a:prstGeom prst="rect">
            <a:avLst/>
          </a:prstGeom>
          <a:noFill/>
        </p:spPr>
        <p:txBody>
          <a:bodyPr wrap="square" rtlCol="0">
            <a:spAutoFit/>
          </a:bodyPr>
          <a:lstStyle/>
          <a:p>
            <a:r>
              <a:rPr lang="en-US" sz="2000" b="1" i="1">
                <a:solidFill>
                  <a:srgbClr val="0CA373"/>
                </a:solidFill>
              </a:rPr>
              <a:t>El liderazgo empático se centra en comprender e identificar las necesidades de los demás.</a:t>
            </a:r>
            <a:endParaRPr lang="en-US" sz="2000" b="1" i="1" dirty="0">
              <a:solidFill>
                <a:srgbClr val="0CA373"/>
              </a:solidFill>
            </a:endParaRPr>
          </a:p>
        </p:txBody>
      </p:sp>
      <p:sp>
        <p:nvSpPr>
          <p:cNvPr id="17" name="object 2"/>
          <p:cNvSpPr txBox="1">
            <a:spLocks/>
          </p:cNvSpPr>
          <p:nvPr/>
        </p:nvSpPr>
        <p:spPr>
          <a:xfrm>
            <a:off x="480795" y="1302505"/>
            <a:ext cx="5945172"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n-US" sz="4800" kern="0" spc="-150">
                <a:solidFill>
                  <a:schemeClr val="tx1"/>
                </a:solidFill>
                <a:latin typeface="+mj-lt"/>
                <a:ea typeface="Tahoma" panose="020B0604030504040204" pitchFamily="34" charset="0"/>
                <a:cs typeface="Tahoma" panose="020B0604030504040204" pitchFamily="34" charset="0"/>
              </a:rPr>
              <a:t>Principales conclusiones:</a:t>
            </a:r>
            <a:endParaRPr lang="en-US" sz="4800" kern="0" spc="-150" dirty="0">
              <a:solidFill>
                <a:schemeClr val="tx1"/>
              </a:solidFill>
              <a:latin typeface="+mj-lt"/>
              <a:ea typeface="Tahoma" panose="020B0604030504040204" pitchFamily="34" charset="0"/>
              <a:cs typeface="Tahoma" panose="020B0604030504040204" pitchFamily="34" charset="0"/>
            </a:endParaRPr>
          </a:p>
        </p:txBody>
      </p:sp>
      <p:pic>
        <p:nvPicPr>
          <p:cNvPr id="1026" name="Picture 2" descr="Logro objetivo y trabajo en equipo empresarial. vector gratuit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14996" y="4623758"/>
            <a:ext cx="1531308" cy="1335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9903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782"/>
          <p:cNvSpPr/>
          <p:nvPr/>
        </p:nvSpPr>
        <p:spPr>
          <a:xfrm>
            <a:off x="1236986" y="2957819"/>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Oxygen" panose="02000503000000090004" pitchFamily="2" charset="77"/>
              <a:ea typeface="Roboto Bold" charset="0"/>
              <a:cs typeface="Roboto Bold" charset="0"/>
            </a:endParaRPr>
          </a:p>
        </p:txBody>
      </p:sp>
      <p:sp>
        <p:nvSpPr>
          <p:cNvPr id="5" name="Shape 2782"/>
          <p:cNvSpPr/>
          <p:nvPr/>
        </p:nvSpPr>
        <p:spPr>
          <a:xfrm>
            <a:off x="1200287" y="3639265"/>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Oxygen" panose="02000503000000090004" pitchFamily="2" charset="77"/>
              <a:ea typeface="Roboto Bold" charset="0"/>
              <a:cs typeface="Roboto Bold" charset="0"/>
            </a:endParaRPr>
          </a:p>
        </p:txBody>
      </p:sp>
      <p:sp>
        <p:nvSpPr>
          <p:cNvPr id="6" name="Shape 2782"/>
          <p:cNvSpPr/>
          <p:nvPr/>
        </p:nvSpPr>
        <p:spPr>
          <a:xfrm>
            <a:off x="1236986" y="4348201"/>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Oxygen" panose="02000503000000090004" pitchFamily="2" charset="77"/>
              <a:ea typeface="Roboto Bold" charset="0"/>
              <a:cs typeface="Roboto Bold" charset="0"/>
            </a:endParaRPr>
          </a:p>
        </p:txBody>
      </p:sp>
      <p:sp>
        <p:nvSpPr>
          <p:cNvPr id="7" name="Shape 2782"/>
          <p:cNvSpPr/>
          <p:nvPr/>
        </p:nvSpPr>
        <p:spPr>
          <a:xfrm>
            <a:off x="1236985" y="5029647"/>
            <a:ext cx="378197" cy="326386"/>
          </a:xfrm>
          <a:custGeom>
            <a:avLst/>
            <a:gdLst/>
            <a:ahLst/>
            <a:cxnLst>
              <a:cxn ang="0">
                <a:pos x="wd2" y="hd2"/>
              </a:cxn>
              <a:cxn ang="5400000">
                <a:pos x="wd2" y="hd2"/>
              </a:cxn>
              <a:cxn ang="10800000">
                <a:pos x="wd2" y="hd2"/>
              </a:cxn>
              <a:cxn ang="16200000">
                <a:pos x="wd2" y="hd2"/>
              </a:cxn>
            </a:cxnLst>
            <a:rect l="0" t="0" r="r" b="b"/>
            <a:pathLst>
              <a:path w="20683" h="20545" extrusionOk="0">
                <a:moveTo>
                  <a:pt x="9621" y="9676"/>
                </a:moveTo>
                <a:cubicBezTo>
                  <a:pt x="9621" y="9676"/>
                  <a:pt x="9621" y="9675"/>
                  <a:pt x="9621" y="9675"/>
                </a:cubicBezTo>
                <a:lnTo>
                  <a:pt x="9620" y="9674"/>
                </a:lnTo>
                <a:cubicBezTo>
                  <a:pt x="9620" y="9674"/>
                  <a:pt x="9621" y="9676"/>
                  <a:pt x="9621" y="9676"/>
                </a:cubicBezTo>
                <a:close/>
                <a:moveTo>
                  <a:pt x="19582" y="1266"/>
                </a:moveTo>
                <a:cubicBezTo>
                  <a:pt x="18115" y="-422"/>
                  <a:pt x="15737" y="-422"/>
                  <a:pt x="14270" y="1266"/>
                </a:cubicBezTo>
                <a:lnTo>
                  <a:pt x="14934" y="2030"/>
                </a:lnTo>
                <a:cubicBezTo>
                  <a:pt x="16034" y="765"/>
                  <a:pt x="17818" y="765"/>
                  <a:pt x="18918" y="2030"/>
                </a:cubicBezTo>
                <a:cubicBezTo>
                  <a:pt x="20019" y="3297"/>
                  <a:pt x="20019" y="5351"/>
                  <a:pt x="18918" y="6618"/>
                </a:cubicBezTo>
                <a:lnTo>
                  <a:pt x="8956" y="17881"/>
                </a:lnTo>
                <a:lnTo>
                  <a:pt x="9621" y="18645"/>
                </a:lnTo>
                <a:lnTo>
                  <a:pt x="19582" y="7382"/>
                </a:lnTo>
                <a:cubicBezTo>
                  <a:pt x="21050" y="5693"/>
                  <a:pt x="21050" y="2955"/>
                  <a:pt x="19582" y="1266"/>
                </a:cubicBezTo>
                <a:moveTo>
                  <a:pt x="2315" y="17881"/>
                </a:moveTo>
                <a:cubicBezTo>
                  <a:pt x="481" y="15770"/>
                  <a:pt x="481" y="12551"/>
                  <a:pt x="2315" y="10439"/>
                </a:cubicBezTo>
                <a:cubicBezTo>
                  <a:pt x="2317" y="10437"/>
                  <a:pt x="2320" y="10434"/>
                  <a:pt x="2323" y="10431"/>
                </a:cubicBezTo>
                <a:lnTo>
                  <a:pt x="2323" y="10431"/>
                </a:lnTo>
                <a:lnTo>
                  <a:pt x="9289" y="2413"/>
                </a:lnTo>
                <a:cubicBezTo>
                  <a:pt x="9472" y="2201"/>
                  <a:pt x="9472" y="1859"/>
                  <a:pt x="9289" y="1648"/>
                </a:cubicBezTo>
                <a:cubicBezTo>
                  <a:pt x="9105" y="1437"/>
                  <a:pt x="8808" y="1437"/>
                  <a:pt x="8624" y="1648"/>
                </a:cubicBezTo>
                <a:lnTo>
                  <a:pt x="1651" y="9675"/>
                </a:lnTo>
                <a:cubicBezTo>
                  <a:pt x="-550" y="12208"/>
                  <a:pt x="-550" y="16112"/>
                  <a:pt x="1651" y="18645"/>
                </a:cubicBezTo>
                <a:cubicBezTo>
                  <a:pt x="3852" y="21178"/>
                  <a:pt x="7420" y="21178"/>
                  <a:pt x="9621" y="18645"/>
                </a:cubicBezTo>
                <a:lnTo>
                  <a:pt x="8948" y="17889"/>
                </a:lnTo>
                <a:cubicBezTo>
                  <a:pt x="7114" y="19991"/>
                  <a:pt x="4147" y="19989"/>
                  <a:pt x="2315" y="17881"/>
                </a:cubicBezTo>
                <a:moveTo>
                  <a:pt x="6300" y="13497"/>
                </a:moveTo>
                <a:cubicBezTo>
                  <a:pt x="7033" y="14341"/>
                  <a:pt x="8223" y="14341"/>
                  <a:pt x="8956" y="13497"/>
                </a:cubicBezTo>
                <a:lnTo>
                  <a:pt x="13937" y="7764"/>
                </a:lnTo>
                <a:cubicBezTo>
                  <a:pt x="14121" y="7553"/>
                  <a:pt x="14121" y="7211"/>
                  <a:pt x="13937" y="7000"/>
                </a:cubicBezTo>
                <a:cubicBezTo>
                  <a:pt x="13754" y="6789"/>
                  <a:pt x="13457" y="6789"/>
                  <a:pt x="13273" y="7000"/>
                </a:cubicBezTo>
                <a:lnTo>
                  <a:pt x="8292" y="12732"/>
                </a:lnTo>
                <a:cubicBezTo>
                  <a:pt x="7926" y="13155"/>
                  <a:pt x="7331" y="13155"/>
                  <a:pt x="6964" y="12732"/>
                </a:cubicBezTo>
                <a:cubicBezTo>
                  <a:pt x="6597" y="12310"/>
                  <a:pt x="6597" y="11626"/>
                  <a:pt x="6964" y="11204"/>
                </a:cubicBezTo>
                <a:lnTo>
                  <a:pt x="8292" y="9675"/>
                </a:lnTo>
                <a:lnTo>
                  <a:pt x="14934" y="2030"/>
                </a:lnTo>
                <a:lnTo>
                  <a:pt x="14270" y="1266"/>
                </a:lnTo>
                <a:lnTo>
                  <a:pt x="6300" y="10439"/>
                </a:lnTo>
                <a:cubicBezTo>
                  <a:pt x="5566" y="11284"/>
                  <a:pt x="5566" y="12653"/>
                  <a:pt x="6300" y="13497"/>
                </a:cubicBezTo>
              </a:path>
            </a:pathLst>
          </a:custGeom>
          <a:solidFill>
            <a:schemeClr val="tx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latin typeface="Oxygen" panose="02000503000000090004" pitchFamily="2" charset="77"/>
              <a:ea typeface="Roboto Bold" charset="0"/>
              <a:cs typeface="Roboto Bold" charset="0"/>
            </a:endParaRPr>
          </a:p>
        </p:txBody>
      </p:sp>
      <p:sp>
        <p:nvSpPr>
          <p:cNvPr id="8" name="CuadroTexto 2"/>
          <p:cNvSpPr txBox="1"/>
          <p:nvPr/>
        </p:nvSpPr>
        <p:spPr>
          <a:xfrm>
            <a:off x="1615182" y="2843421"/>
            <a:ext cx="5407634" cy="369332"/>
          </a:xfrm>
          <a:prstGeom prst="rect">
            <a:avLst/>
          </a:prstGeom>
          <a:noFill/>
        </p:spPr>
        <p:txBody>
          <a:bodyPr wrap="none" rtlCol="0">
            <a:spAutoFit/>
          </a:bodyPr>
          <a:lstStyle/>
          <a:p>
            <a:r>
              <a:rPr lang="en-GB"/>
              <a:t>Definir la empatía y distinguir entre los diferentes tipos.</a:t>
            </a:r>
            <a:endParaRPr lang="en-GB" dirty="0"/>
          </a:p>
        </p:txBody>
      </p:sp>
      <p:sp>
        <p:nvSpPr>
          <p:cNvPr id="9" name="CuadroTexto 11"/>
          <p:cNvSpPr txBox="1"/>
          <p:nvPr/>
        </p:nvSpPr>
        <p:spPr>
          <a:xfrm>
            <a:off x="1615182" y="3461124"/>
            <a:ext cx="6613392" cy="646331"/>
          </a:xfrm>
          <a:prstGeom prst="rect">
            <a:avLst/>
          </a:prstGeom>
          <a:noFill/>
        </p:spPr>
        <p:txBody>
          <a:bodyPr wrap="square" rtlCol="0">
            <a:spAutoFit/>
          </a:bodyPr>
          <a:lstStyle/>
          <a:p>
            <a:r>
              <a:rPr lang="en-GB"/>
              <a:t>Analizar la empatía de los empleados y explicar los beneficios de la empatía en el lugar de trabajo.</a:t>
            </a:r>
            <a:endParaRPr lang="en-GB" dirty="0"/>
          </a:p>
        </p:txBody>
      </p:sp>
      <p:sp>
        <p:nvSpPr>
          <p:cNvPr id="10" name="CuadroTexto 12"/>
          <p:cNvSpPr txBox="1"/>
          <p:nvPr/>
        </p:nvSpPr>
        <p:spPr>
          <a:xfrm>
            <a:off x="1605565" y="4284374"/>
            <a:ext cx="6018827" cy="369332"/>
          </a:xfrm>
          <a:prstGeom prst="rect">
            <a:avLst/>
          </a:prstGeom>
          <a:noFill/>
        </p:spPr>
        <p:txBody>
          <a:bodyPr wrap="none" rtlCol="0">
            <a:spAutoFit/>
          </a:bodyPr>
          <a:lstStyle/>
          <a:p>
            <a:r>
              <a:rPr lang="en-US"/>
              <a:t>Identificar formas de mejorar la empatía en el lugar de trabajo.</a:t>
            </a:r>
            <a:endParaRPr lang="en-US" dirty="0"/>
          </a:p>
        </p:txBody>
      </p:sp>
      <p:sp>
        <p:nvSpPr>
          <p:cNvPr id="11" name="CuadroTexto 13"/>
          <p:cNvSpPr txBox="1"/>
          <p:nvPr/>
        </p:nvSpPr>
        <p:spPr>
          <a:xfrm>
            <a:off x="1578484" y="4922958"/>
            <a:ext cx="7294113" cy="369332"/>
          </a:xfrm>
          <a:prstGeom prst="rect">
            <a:avLst/>
          </a:prstGeom>
          <a:noFill/>
        </p:spPr>
        <p:txBody>
          <a:bodyPr wrap="none" rtlCol="0">
            <a:spAutoFit/>
          </a:bodyPr>
          <a:lstStyle/>
          <a:p>
            <a:r>
              <a:rPr lang="en-GB"/>
              <a:t>Determinar las características del liderazgo empático y los líderes empáticos.</a:t>
            </a:r>
            <a:endParaRPr lang="en-GB" dirty="0"/>
          </a:p>
        </p:txBody>
      </p:sp>
      <p:sp>
        <p:nvSpPr>
          <p:cNvPr id="12" name="object 2"/>
          <p:cNvSpPr txBox="1">
            <a:spLocks/>
          </p:cNvSpPr>
          <p:nvPr/>
        </p:nvSpPr>
        <p:spPr>
          <a:xfrm>
            <a:off x="480794" y="1302505"/>
            <a:ext cx="5500127"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OBJETIVOS</a:t>
            </a:r>
            <a:endParaRPr lang="es-ES" sz="4800" kern="0" spc="-150" dirty="0">
              <a:solidFill>
                <a:schemeClr val="tx1"/>
              </a:solidFill>
              <a:latin typeface="+mj-lt"/>
              <a:ea typeface="Tahoma" panose="020B0604030504040204" pitchFamily="34" charset="0"/>
              <a:cs typeface="Tahoma" panose="020B0604030504040204" pitchFamily="34" charset="0"/>
            </a:endParaRPr>
          </a:p>
        </p:txBody>
      </p:sp>
      <p:sp>
        <p:nvSpPr>
          <p:cNvPr id="13" name="object 3"/>
          <p:cNvSpPr txBox="1"/>
          <p:nvPr/>
        </p:nvSpPr>
        <p:spPr>
          <a:xfrm>
            <a:off x="539786" y="2053993"/>
            <a:ext cx="5064599" cy="321883"/>
          </a:xfrm>
          <a:prstGeom prst="rect">
            <a:avLst/>
          </a:prstGeom>
        </p:spPr>
        <p:txBody>
          <a:bodyPr vert="horz" wrap="square" lIns="0" tIns="13970" rIns="0" bIns="0" rtlCol="0">
            <a:spAutoFit/>
          </a:bodyPr>
          <a:lstStyle/>
          <a:p>
            <a:pPr algn="just"/>
            <a:r>
              <a:rPr lang="en-GB" sz="2000">
                <a:latin typeface="Calibri" panose="020F0502020204030204" pitchFamily="34" charset="0"/>
                <a:ea typeface="Calibri" panose="020F0502020204030204" pitchFamily="34" charset="0"/>
                <a:cs typeface="Times New Roman" panose="02020603050405020304" pitchFamily="18" charset="0"/>
              </a:rPr>
              <a:t>Al finalizar este módulo serás capaz de:</a:t>
            </a:r>
            <a:endParaRPr lang="en-GB" sz="20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2" descr="Logro objetivo y trabajo en equipo empresarial. vector gratui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012" y="2186324"/>
            <a:ext cx="3316665" cy="3426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0806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269068"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n-GB" sz="4800" kern="0" spc="-150">
                <a:solidFill>
                  <a:prstClr val="black"/>
                </a:solidFill>
                <a:latin typeface="Calibri Light" panose="020F0302020204030204"/>
                <a:ea typeface="Tahoma" panose="020B0604030504040204" pitchFamily="34" charset="0"/>
                <a:cs typeface="Tahoma" panose="020B0604030504040204" pitchFamily="34" charset="0"/>
              </a:rPr>
              <a:t>Test de evaluación</a:t>
            </a:r>
            <a:endParaRPr lang="en-GB" sz="4800" kern="0" spc="-150" dirty="0">
              <a:solidFill>
                <a:prstClr val="black"/>
              </a:solidFill>
              <a:latin typeface="Calibri Light" panose="020F0302020204030204"/>
              <a:ea typeface="Tahoma" panose="020B0604030504040204" pitchFamily="34" charset="0"/>
              <a:cs typeface="Tahoma" panose="020B0604030504040204" pitchFamily="34" charset="0"/>
            </a:endParaRPr>
          </a:p>
        </p:txBody>
      </p:sp>
      <p:sp>
        <p:nvSpPr>
          <p:cNvPr id="6" name="CuadroTexto 5">
            <a:extLst>
              <a:ext uri="{FF2B5EF4-FFF2-40B4-BE49-F238E27FC236}">
                <a16:creationId xmlns:a16="http://schemas.microsoft.com/office/drawing/2014/main" id="{2F93D046-13B6-A431-F6B7-F1751CE0719B}"/>
              </a:ext>
            </a:extLst>
          </p:cNvPr>
          <p:cNvSpPr txBox="1"/>
          <p:nvPr/>
        </p:nvSpPr>
        <p:spPr>
          <a:xfrm>
            <a:off x="436097" y="1869768"/>
            <a:ext cx="2991729" cy="2031325"/>
          </a:xfrm>
          <a:prstGeom prst="rect">
            <a:avLst/>
          </a:prstGeom>
          <a:noFill/>
        </p:spPr>
        <p:txBody>
          <a:bodyPr wrap="square" rtlCol="0">
            <a:spAutoFit/>
          </a:bodyPr>
          <a:lstStyle/>
          <a:p>
            <a:pPr marL="342900" indent="-342900">
              <a:buFontTx/>
              <a:buAutoNum type="arabicPeriod"/>
            </a:pPr>
            <a:r>
              <a:rPr lang="en-GB" sz="1800" b="1">
                <a:effectLst/>
                <a:latin typeface="Calibri" panose="020F0502020204030204" pitchFamily="34" charset="0"/>
                <a:ea typeface="Times New Roman" panose="02020603050405020304" pitchFamily="18" charset="0"/>
              </a:rPr>
              <a:t>La capacidad de compartir los sentimientos de otra persona es</a:t>
            </a:r>
            <a:r>
              <a:rPr lang="en-GB" b="1">
                <a:solidFill>
                  <a:prstClr val="black"/>
                </a:solidFill>
              </a:rPr>
              <a:t>:</a:t>
            </a:r>
            <a:endParaRPr lang="en-GB" dirty="0">
              <a:solidFill>
                <a:prstClr val="black"/>
              </a:solidFill>
            </a:endParaRPr>
          </a:p>
          <a:p>
            <a:r>
              <a:rPr lang="en-GB" dirty="0">
                <a:solidFill>
                  <a:prstClr val="black"/>
                </a:solidFill>
              </a:rPr>
              <a:t>a</a:t>
            </a:r>
            <a:r>
              <a:rPr lang="en-GB">
                <a:solidFill>
                  <a:prstClr val="black"/>
                </a:solidFill>
              </a:rPr>
              <a:t>.- </a:t>
            </a:r>
            <a:r>
              <a:rPr lang="en-GB"/>
              <a:t>Empatía cognitiva</a:t>
            </a:r>
            <a:endParaRPr lang="en-GB" dirty="0"/>
          </a:p>
          <a:p>
            <a:r>
              <a:rPr lang="en-GB" dirty="0"/>
              <a:t>b</a:t>
            </a:r>
            <a:r>
              <a:rPr lang="en-GB"/>
              <a:t>.- Empatía emocional</a:t>
            </a:r>
            <a:endParaRPr lang="en-GB" dirty="0"/>
          </a:p>
          <a:p>
            <a:r>
              <a:rPr lang="en-GB" dirty="0"/>
              <a:t>c</a:t>
            </a:r>
            <a:r>
              <a:rPr lang="en-GB"/>
              <a:t>.- Empatía compasiva</a:t>
            </a:r>
            <a:endParaRPr lang="en-GB" dirty="0"/>
          </a:p>
        </p:txBody>
      </p:sp>
      <p:sp>
        <p:nvSpPr>
          <p:cNvPr id="7" name="CuadroTexto 6">
            <a:extLst>
              <a:ext uri="{FF2B5EF4-FFF2-40B4-BE49-F238E27FC236}">
                <a16:creationId xmlns:a16="http://schemas.microsoft.com/office/drawing/2014/main" id="{DCBB8D56-9B34-66DA-42F2-9AEEF77103E8}"/>
              </a:ext>
            </a:extLst>
          </p:cNvPr>
          <p:cNvSpPr txBox="1"/>
          <p:nvPr/>
        </p:nvSpPr>
        <p:spPr>
          <a:xfrm>
            <a:off x="3957234" y="1773063"/>
            <a:ext cx="2991729" cy="2585323"/>
          </a:xfrm>
          <a:prstGeom prst="rect">
            <a:avLst/>
          </a:prstGeom>
          <a:noFill/>
        </p:spPr>
        <p:txBody>
          <a:bodyPr wrap="square" rtlCol="0">
            <a:spAutoFit/>
          </a:bodyPr>
          <a:lstStyle/>
          <a:p>
            <a:r>
              <a:rPr lang="es-ES" b="1" dirty="0">
                <a:solidFill>
                  <a:prstClr val="black"/>
                </a:solidFill>
              </a:rPr>
              <a:t>2</a:t>
            </a:r>
            <a:r>
              <a:rPr lang="es-ES" b="1">
                <a:solidFill>
                  <a:prstClr val="black"/>
                </a:solidFill>
              </a:rPr>
              <a:t>. </a:t>
            </a:r>
            <a:r>
              <a:rPr lang="en-GB" sz="1800" b="1">
                <a:effectLst/>
                <a:latin typeface="Calibri" panose="020F0502020204030204" pitchFamily="34" charset="0"/>
                <a:ea typeface="Times New Roman" panose="02020603050405020304" pitchFamily="18" charset="0"/>
              </a:rPr>
              <a:t>La escucha activa es la capacidad de una persona de</a:t>
            </a:r>
            <a:r>
              <a:rPr lang="en-US" b="1">
                <a:solidFill>
                  <a:prstClr val="black"/>
                </a:solidFill>
              </a:rPr>
              <a:t>:</a:t>
            </a:r>
            <a:endParaRPr lang="es-ES" dirty="0">
              <a:solidFill>
                <a:prstClr val="black"/>
              </a:solidFill>
            </a:endParaRPr>
          </a:p>
          <a:p>
            <a:r>
              <a:rPr lang="es-ES" dirty="0">
                <a:solidFill>
                  <a:prstClr val="black"/>
                </a:solidFill>
              </a:rPr>
              <a:t>a</a:t>
            </a:r>
            <a:r>
              <a:rPr lang="es-ES">
                <a:solidFill>
                  <a:prstClr val="black"/>
                </a:solidFill>
              </a:rPr>
              <a:t>.- </a:t>
            </a:r>
            <a:r>
              <a:rPr lang="en-US">
                <a:solidFill>
                  <a:prstClr val="black"/>
                </a:solidFill>
              </a:rPr>
              <a:t>Responder rápidamente a una pregunta</a:t>
            </a:r>
            <a:endParaRPr lang="hr-HR" dirty="0">
              <a:solidFill>
                <a:prstClr val="black"/>
              </a:solidFill>
            </a:endParaRPr>
          </a:p>
          <a:p>
            <a:r>
              <a:rPr lang="es-ES" dirty="0">
                <a:solidFill>
                  <a:prstClr val="black"/>
                </a:solidFill>
              </a:rPr>
              <a:t>b</a:t>
            </a:r>
            <a:r>
              <a:rPr lang="es-ES">
                <a:solidFill>
                  <a:prstClr val="black"/>
                </a:solidFill>
              </a:rPr>
              <a:t>.- </a:t>
            </a:r>
            <a:r>
              <a:rPr lang="en-US">
                <a:solidFill>
                  <a:prstClr val="black"/>
                </a:solidFill>
              </a:rPr>
              <a:t>Concentrarse en la formulación de una respuesta</a:t>
            </a:r>
            <a:endParaRPr lang="hr-HR" dirty="0"/>
          </a:p>
          <a:p>
            <a:r>
              <a:rPr lang="es-ES" dirty="0"/>
              <a:t>c</a:t>
            </a:r>
            <a:r>
              <a:rPr lang="es-ES"/>
              <a:t>.- </a:t>
            </a:r>
            <a:r>
              <a:rPr lang="en-US"/>
              <a:t>Escuchar y entender a la otra persona</a:t>
            </a:r>
            <a:endParaRPr lang="es-ES" dirty="0"/>
          </a:p>
        </p:txBody>
      </p:sp>
      <p:sp>
        <p:nvSpPr>
          <p:cNvPr id="8" name="CuadroTexto 7">
            <a:extLst>
              <a:ext uri="{FF2B5EF4-FFF2-40B4-BE49-F238E27FC236}">
                <a16:creationId xmlns:a16="http://schemas.microsoft.com/office/drawing/2014/main" id="{8CFC1708-71AC-F087-74E0-130A56C9B741}"/>
              </a:ext>
            </a:extLst>
          </p:cNvPr>
          <p:cNvSpPr txBox="1"/>
          <p:nvPr/>
        </p:nvSpPr>
        <p:spPr>
          <a:xfrm>
            <a:off x="7994184" y="1801491"/>
            <a:ext cx="3592765" cy="2031325"/>
          </a:xfrm>
          <a:prstGeom prst="rect">
            <a:avLst/>
          </a:prstGeom>
          <a:noFill/>
        </p:spPr>
        <p:txBody>
          <a:bodyPr wrap="square" rtlCol="0">
            <a:spAutoFit/>
          </a:bodyPr>
          <a:lstStyle/>
          <a:p>
            <a:r>
              <a:rPr lang="es-ES" b="1" dirty="0">
                <a:solidFill>
                  <a:prstClr val="black"/>
                </a:solidFill>
              </a:rPr>
              <a:t>3</a:t>
            </a:r>
            <a:r>
              <a:rPr lang="es-ES" b="1">
                <a:solidFill>
                  <a:prstClr val="black"/>
                </a:solidFill>
              </a:rPr>
              <a:t>. </a:t>
            </a:r>
            <a:r>
              <a:rPr lang="en-GB" b="1">
                <a:solidFill>
                  <a:prstClr val="black"/>
                </a:solidFill>
              </a:rPr>
              <a:t>La empatía está</a:t>
            </a:r>
            <a:r>
              <a:rPr lang="hr-HR" b="1">
                <a:solidFill>
                  <a:prstClr val="black"/>
                </a:solidFill>
              </a:rPr>
              <a:t>:</a:t>
            </a:r>
            <a:endParaRPr lang="en-GB" b="1" dirty="0">
              <a:solidFill>
                <a:prstClr val="black"/>
              </a:solidFill>
            </a:endParaRPr>
          </a:p>
          <a:p>
            <a:r>
              <a:rPr lang="en-GB" dirty="0">
                <a:solidFill>
                  <a:prstClr val="black"/>
                </a:solidFill>
              </a:rPr>
              <a:t>a</a:t>
            </a:r>
            <a:r>
              <a:rPr lang="en-GB">
                <a:solidFill>
                  <a:prstClr val="black"/>
                </a:solidFill>
              </a:rPr>
              <a:t>.- </a:t>
            </a:r>
            <a:r>
              <a:rPr lang="en-GB"/>
              <a:t>Positivamente relacionada con el rendimiento en el trabajo</a:t>
            </a:r>
            <a:endParaRPr lang="en-GB" dirty="0"/>
          </a:p>
          <a:p>
            <a:r>
              <a:rPr lang="en-GB" dirty="0"/>
              <a:t>b</a:t>
            </a:r>
            <a:r>
              <a:rPr lang="en-GB"/>
              <a:t>.- No relacionada con el rendimiento en el trabajo</a:t>
            </a:r>
            <a:endParaRPr lang="en-GB" dirty="0">
              <a:solidFill>
                <a:prstClr val="black"/>
              </a:solidFill>
            </a:endParaRPr>
          </a:p>
          <a:p>
            <a:r>
              <a:rPr lang="en-GB" dirty="0">
                <a:solidFill>
                  <a:prstClr val="black"/>
                </a:solidFill>
              </a:rPr>
              <a:t>c</a:t>
            </a:r>
            <a:r>
              <a:rPr lang="en-GB">
                <a:solidFill>
                  <a:prstClr val="black"/>
                </a:solidFill>
              </a:rPr>
              <a:t>.- Negativamente relacionada con el rendimiento en el trabajo</a:t>
            </a:r>
            <a:endParaRPr lang="en-GB" dirty="0">
              <a:solidFill>
                <a:prstClr val="black"/>
              </a:solidFill>
            </a:endParaRPr>
          </a:p>
        </p:txBody>
      </p:sp>
      <p:sp>
        <p:nvSpPr>
          <p:cNvPr id="9" name="CuadroTexto 8">
            <a:extLst>
              <a:ext uri="{FF2B5EF4-FFF2-40B4-BE49-F238E27FC236}">
                <a16:creationId xmlns:a16="http://schemas.microsoft.com/office/drawing/2014/main" id="{F83D507A-6406-66B3-0BAD-63E9CDCFA0AC}"/>
              </a:ext>
            </a:extLst>
          </p:cNvPr>
          <p:cNvSpPr txBox="1"/>
          <p:nvPr/>
        </p:nvSpPr>
        <p:spPr>
          <a:xfrm>
            <a:off x="436098" y="4111069"/>
            <a:ext cx="3139615" cy="1477328"/>
          </a:xfrm>
          <a:prstGeom prst="rect">
            <a:avLst/>
          </a:prstGeom>
          <a:noFill/>
        </p:spPr>
        <p:txBody>
          <a:bodyPr wrap="square" rtlCol="0">
            <a:spAutoFit/>
          </a:bodyPr>
          <a:lstStyle/>
          <a:p>
            <a:r>
              <a:rPr lang="en-GB" b="1" dirty="0">
                <a:solidFill>
                  <a:prstClr val="black"/>
                </a:solidFill>
              </a:rPr>
              <a:t>4</a:t>
            </a:r>
            <a:r>
              <a:rPr lang="en-GB" b="1">
                <a:solidFill>
                  <a:prstClr val="black"/>
                </a:solidFill>
              </a:rPr>
              <a:t>. </a:t>
            </a:r>
            <a:r>
              <a:rPr lang="en-GB" sz="1800" b="1">
                <a:effectLst/>
                <a:latin typeface="Calibri" panose="020F0502020204030204" pitchFamily="34" charset="0"/>
                <a:ea typeface="Times New Roman" panose="02020603050405020304" pitchFamily="18" charset="0"/>
              </a:rPr>
              <a:t>La empatía incluye</a:t>
            </a:r>
            <a:r>
              <a:rPr lang="en-GB" b="1">
                <a:solidFill>
                  <a:prstClr val="black"/>
                </a:solidFill>
              </a:rPr>
              <a:t>:</a:t>
            </a:r>
            <a:endParaRPr lang="en-GB" dirty="0">
              <a:solidFill>
                <a:prstClr val="black"/>
              </a:solidFill>
            </a:endParaRPr>
          </a:p>
          <a:p>
            <a:r>
              <a:rPr lang="en-GB" dirty="0">
                <a:solidFill>
                  <a:prstClr val="black"/>
                </a:solidFill>
              </a:rPr>
              <a:t>a</a:t>
            </a:r>
            <a:r>
              <a:rPr lang="en-GB">
                <a:solidFill>
                  <a:prstClr val="black"/>
                </a:solidFill>
              </a:rPr>
              <a:t>.- Emoción</a:t>
            </a:r>
            <a:endParaRPr lang="en-GB" dirty="0">
              <a:solidFill>
                <a:prstClr val="black"/>
              </a:solidFill>
            </a:endParaRPr>
          </a:p>
          <a:p>
            <a:r>
              <a:rPr lang="en-GB" dirty="0">
                <a:solidFill>
                  <a:prstClr val="black"/>
                </a:solidFill>
              </a:rPr>
              <a:t>b</a:t>
            </a:r>
            <a:r>
              <a:rPr lang="en-GB">
                <a:solidFill>
                  <a:prstClr val="black"/>
                </a:solidFill>
              </a:rPr>
              <a:t>.- </a:t>
            </a:r>
            <a:r>
              <a:rPr lang="en-GB"/>
              <a:t>Cognición</a:t>
            </a:r>
            <a:endParaRPr lang="en-GB" dirty="0"/>
          </a:p>
          <a:p>
            <a:r>
              <a:rPr lang="en-GB" dirty="0"/>
              <a:t>c</a:t>
            </a:r>
            <a:r>
              <a:rPr lang="en-GB"/>
              <a:t>.- Tanto emoción como cognición</a:t>
            </a:r>
            <a:endParaRPr lang="en-GB" dirty="0"/>
          </a:p>
        </p:txBody>
      </p:sp>
      <p:sp>
        <p:nvSpPr>
          <p:cNvPr id="11" name="CuadroTexto 10">
            <a:extLst>
              <a:ext uri="{FF2B5EF4-FFF2-40B4-BE49-F238E27FC236}">
                <a16:creationId xmlns:a16="http://schemas.microsoft.com/office/drawing/2014/main" id="{632D2207-2CA0-ECC9-396F-F61C875CA3DD}"/>
              </a:ext>
            </a:extLst>
          </p:cNvPr>
          <p:cNvSpPr txBox="1"/>
          <p:nvPr/>
        </p:nvSpPr>
        <p:spPr>
          <a:xfrm>
            <a:off x="7994184" y="4081387"/>
            <a:ext cx="3592765" cy="2031325"/>
          </a:xfrm>
          <a:prstGeom prst="rect">
            <a:avLst/>
          </a:prstGeom>
          <a:noFill/>
        </p:spPr>
        <p:txBody>
          <a:bodyPr wrap="square" rtlCol="0">
            <a:spAutoFit/>
          </a:bodyPr>
          <a:lstStyle/>
          <a:p>
            <a:r>
              <a:rPr lang="en-GB" b="1" dirty="0">
                <a:solidFill>
                  <a:prstClr val="black"/>
                </a:solidFill>
              </a:rPr>
              <a:t>5</a:t>
            </a:r>
            <a:r>
              <a:rPr lang="en-GB" b="1">
                <a:solidFill>
                  <a:prstClr val="black"/>
                </a:solidFill>
              </a:rPr>
              <a:t>. </a:t>
            </a:r>
            <a:r>
              <a:rPr lang="en-GB" sz="1800" b="1">
                <a:effectLst/>
                <a:latin typeface="Calibri" panose="020F0502020204030204" pitchFamily="34" charset="0"/>
                <a:ea typeface="Times New Roman" panose="02020603050405020304" pitchFamily="18" charset="0"/>
              </a:rPr>
              <a:t>Dentro de la organización, el liderazgo empático</a:t>
            </a:r>
            <a:r>
              <a:rPr lang="hr-HR" b="1">
                <a:solidFill>
                  <a:prstClr val="black"/>
                </a:solidFill>
              </a:rPr>
              <a:t>:</a:t>
            </a:r>
            <a:endParaRPr lang="en-GB" b="1" dirty="0">
              <a:solidFill>
                <a:prstClr val="black"/>
              </a:solidFill>
            </a:endParaRPr>
          </a:p>
          <a:p>
            <a:r>
              <a:rPr lang="en-GB" dirty="0">
                <a:solidFill>
                  <a:prstClr val="black"/>
                </a:solidFill>
              </a:rPr>
              <a:t>a</a:t>
            </a:r>
            <a:r>
              <a:rPr lang="en-GB"/>
              <a:t>.- Aumenta la seguridad psicológica</a:t>
            </a:r>
            <a:endParaRPr lang="en-GB" dirty="0"/>
          </a:p>
          <a:p>
            <a:r>
              <a:rPr lang="en-GB" dirty="0">
                <a:solidFill>
                  <a:prstClr val="black"/>
                </a:solidFill>
              </a:rPr>
              <a:t>b</a:t>
            </a:r>
            <a:r>
              <a:rPr lang="en-GB">
                <a:solidFill>
                  <a:prstClr val="black"/>
                </a:solidFill>
              </a:rPr>
              <a:t>.- No tiene efecto en la seguridad psicológica</a:t>
            </a:r>
            <a:endParaRPr lang="en-GB" dirty="0">
              <a:solidFill>
                <a:prstClr val="black"/>
              </a:solidFill>
            </a:endParaRPr>
          </a:p>
          <a:p>
            <a:r>
              <a:rPr lang="en-GB" dirty="0">
                <a:solidFill>
                  <a:prstClr val="black"/>
                </a:solidFill>
              </a:rPr>
              <a:t>c</a:t>
            </a:r>
            <a:r>
              <a:rPr lang="en-GB">
                <a:solidFill>
                  <a:prstClr val="black"/>
                </a:solidFill>
              </a:rPr>
              <a:t>.- Disminuye la seguridad psicológica</a:t>
            </a:r>
            <a:endParaRPr lang="en-GB" dirty="0">
              <a:solidFill>
                <a:prstClr val="black"/>
              </a:solidFill>
            </a:endParaRPr>
          </a:p>
        </p:txBody>
      </p:sp>
    </p:spTree>
    <p:extLst>
      <p:ext uri="{BB962C8B-B14F-4D97-AF65-F5344CB8AC3E}">
        <p14:creationId xmlns:p14="http://schemas.microsoft.com/office/powerpoint/2010/main" val="3581239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269068"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n-GB" sz="4800" kern="0" spc="-150">
                <a:solidFill>
                  <a:prstClr val="black"/>
                </a:solidFill>
                <a:latin typeface="Calibri Light" panose="020F0302020204030204"/>
                <a:ea typeface="Tahoma" panose="020B0604030504040204" pitchFamily="34" charset="0"/>
                <a:cs typeface="Tahoma" panose="020B0604030504040204" pitchFamily="34" charset="0"/>
              </a:rPr>
              <a:t>Test de evaluación</a:t>
            </a:r>
            <a:endParaRPr lang="en-GB" sz="4800" kern="0" spc="-150" dirty="0">
              <a:solidFill>
                <a:prstClr val="black"/>
              </a:solidFill>
              <a:latin typeface="Calibri Light" panose="020F0302020204030204"/>
              <a:ea typeface="Tahoma" panose="020B0604030504040204" pitchFamily="34" charset="0"/>
              <a:cs typeface="Tahoma" panose="020B0604030504040204" pitchFamily="34" charset="0"/>
            </a:endParaRPr>
          </a:p>
        </p:txBody>
      </p:sp>
      <p:sp>
        <p:nvSpPr>
          <p:cNvPr id="6" name="CuadroTexto 5">
            <a:extLst>
              <a:ext uri="{FF2B5EF4-FFF2-40B4-BE49-F238E27FC236}">
                <a16:creationId xmlns:a16="http://schemas.microsoft.com/office/drawing/2014/main" id="{2F93D046-13B6-A431-F6B7-F1751CE0719B}"/>
              </a:ext>
            </a:extLst>
          </p:cNvPr>
          <p:cNvSpPr txBox="1"/>
          <p:nvPr/>
        </p:nvSpPr>
        <p:spPr>
          <a:xfrm>
            <a:off x="436097" y="1869768"/>
            <a:ext cx="2991729" cy="2031325"/>
          </a:xfrm>
          <a:prstGeom prst="rect">
            <a:avLst/>
          </a:prstGeom>
          <a:noFill/>
        </p:spPr>
        <p:txBody>
          <a:bodyPr wrap="square" rtlCol="0">
            <a:spAutoFit/>
          </a:bodyPr>
          <a:lstStyle/>
          <a:p>
            <a:pPr marL="342900" indent="-342900">
              <a:buFontTx/>
              <a:buAutoNum type="arabicPeriod"/>
            </a:pPr>
            <a:r>
              <a:rPr lang="en-GB" sz="1800" b="1">
                <a:effectLst/>
                <a:latin typeface="Calibri" panose="020F0502020204030204" pitchFamily="34" charset="0"/>
                <a:ea typeface="Times New Roman" panose="02020603050405020304" pitchFamily="18" charset="0"/>
              </a:rPr>
              <a:t>La capacidad de compartir los sentimientos de otra persona es</a:t>
            </a:r>
            <a:r>
              <a:rPr lang="en-GB" b="1">
                <a:solidFill>
                  <a:prstClr val="black"/>
                </a:solidFill>
              </a:rPr>
              <a:t>:</a:t>
            </a:r>
            <a:endParaRPr lang="en-GB" dirty="0">
              <a:solidFill>
                <a:prstClr val="black"/>
              </a:solidFill>
            </a:endParaRPr>
          </a:p>
          <a:p>
            <a:r>
              <a:rPr lang="en-GB" dirty="0">
                <a:solidFill>
                  <a:prstClr val="black"/>
                </a:solidFill>
              </a:rPr>
              <a:t>a</a:t>
            </a:r>
            <a:r>
              <a:rPr lang="en-GB">
                <a:solidFill>
                  <a:prstClr val="black"/>
                </a:solidFill>
              </a:rPr>
              <a:t>.- </a:t>
            </a:r>
            <a:r>
              <a:rPr lang="en-GB"/>
              <a:t>Empatía cognitiva</a:t>
            </a:r>
            <a:endParaRPr lang="en-GB" dirty="0"/>
          </a:p>
          <a:p>
            <a:r>
              <a:rPr lang="en-GB" b="1" dirty="0"/>
              <a:t>b</a:t>
            </a:r>
            <a:r>
              <a:rPr lang="en-GB" b="1"/>
              <a:t>.- Empatía emocional</a:t>
            </a:r>
            <a:endParaRPr lang="en-GB" b="1" dirty="0"/>
          </a:p>
          <a:p>
            <a:r>
              <a:rPr lang="en-GB" dirty="0"/>
              <a:t>c</a:t>
            </a:r>
            <a:r>
              <a:rPr lang="en-GB"/>
              <a:t>.- Empatía compasiva</a:t>
            </a:r>
            <a:endParaRPr lang="en-GB" dirty="0"/>
          </a:p>
        </p:txBody>
      </p:sp>
      <p:sp>
        <p:nvSpPr>
          <p:cNvPr id="7" name="CuadroTexto 6">
            <a:extLst>
              <a:ext uri="{FF2B5EF4-FFF2-40B4-BE49-F238E27FC236}">
                <a16:creationId xmlns:a16="http://schemas.microsoft.com/office/drawing/2014/main" id="{DCBB8D56-9B34-66DA-42F2-9AEEF77103E8}"/>
              </a:ext>
            </a:extLst>
          </p:cNvPr>
          <p:cNvSpPr txBox="1"/>
          <p:nvPr/>
        </p:nvSpPr>
        <p:spPr>
          <a:xfrm>
            <a:off x="3957234" y="1773063"/>
            <a:ext cx="2991729" cy="2585323"/>
          </a:xfrm>
          <a:prstGeom prst="rect">
            <a:avLst/>
          </a:prstGeom>
          <a:noFill/>
        </p:spPr>
        <p:txBody>
          <a:bodyPr wrap="square" rtlCol="0">
            <a:spAutoFit/>
          </a:bodyPr>
          <a:lstStyle/>
          <a:p>
            <a:r>
              <a:rPr lang="es-ES" b="1" dirty="0">
                <a:solidFill>
                  <a:prstClr val="black"/>
                </a:solidFill>
              </a:rPr>
              <a:t>2</a:t>
            </a:r>
            <a:r>
              <a:rPr lang="es-ES" b="1">
                <a:solidFill>
                  <a:prstClr val="black"/>
                </a:solidFill>
              </a:rPr>
              <a:t>. </a:t>
            </a:r>
            <a:r>
              <a:rPr lang="en-GB" sz="1800" b="1">
                <a:effectLst/>
                <a:latin typeface="Calibri" panose="020F0502020204030204" pitchFamily="34" charset="0"/>
                <a:ea typeface="Times New Roman" panose="02020603050405020304" pitchFamily="18" charset="0"/>
              </a:rPr>
              <a:t>La escucha activa es la capacidad de una persona de</a:t>
            </a:r>
            <a:r>
              <a:rPr lang="en-US" b="1">
                <a:solidFill>
                  <a:prstClr val="black"/>
                </a:solidFill>
              </a:rPr>
              <a:t>:</a:t>
            </a:r>
            <a:endParaRPr lang="es-ES" dirty="0">
              <a:solidFill>
                <a:prstClr val="black"/>
              </a:solidFill>
            </a:endParaRPr>
          </a:p>
          <a:p>
            <a:r>
              <a:rPr lang="es-ES" dirty="0">
                <a:solidFill>
                  <a:prstClr val="black"/>
                </a:solidFill>
              </a:rPr>
              <a:t>a</a:t>
            </a:r>
            <a:r>
              <a:rPr lang="es-ES">
                <a:solidFill>
                  <a:prstClr val="black"/>
                </a:solidFill>
              </a:rPr>
              <a:t>.- </a:t>
            </a:r>
            <a:r>
              <a:rPr lang="en-US">
                <a:solidFill>
                  <a:prstClr val="black"/>
                </a:solidFill>
              </a:rPr>
              <a:t>Responder rápidamente a una pregunta</a:t>
            </a:r>
            <a:endParaRPr lang="hr-HR" dirty="0">
              <a:solidFill>
                <a:prstClr val="black"/>
              </a:solidFill>
            </a:endParaRPr>
          </a:p>
          <a:p>
            <a:r>
              <a:rPr lang="es-ES" dirty="0">
                <a:solidFill>
                  <a:prstClr val="black"/>
                </a:solidFill>
              </a:rPr>
              <a:t>b</a:t>
            </a:r>
            <a:r>
              <a:rPr lang="es-ES">
                <a:solidFill>
                  <a:prstClr val="black"/>
                </a:solidFill>
              </a:rPr>
              <a:t>.- </a:t>
            </a:r>
            <a:r>
              <a:rPr lang="en-US">
                <a:solidFill>
                  <a:prstClr val="black"/>
                </a:solidFill>
              </a:rPr>
              <a:t>Concentrarse en la formulación de una respuesta</a:t>
            </a:r>
            <a:endParaRPr lang="hr-HR" dirty="0"/>
          </a:p>
          <a:p>
            <a:r>
              <a:rPr lang="es-ES" b="1" dirty="0"/>
              <a:t>c</a:t>
            </a:r>
            <a:r>
              <a:rPr lang="es-ES" b="1"/>
              <a:t>.- </a:t>
            </a:r>
            <a:r>
              <a:rPr lang="en-US" b="1"/>
              <a:t>Escuchar y entender a la otra persona</a:t>
            </a:r>
            <a:endParaRPr lang="es-ES" b="1" dirty="0"/>
          </a:p>
        </p:txBody>
      </p:sp>
      <p:sp>
        <p:nvSpPr>
          <p:cNvPr id="8" name="CuadroTexto 7">
            <a:extLst>
              <a:ext uri="{FF2B5EF4-FFF2-40B4-BE49-F238E27FC236}">
                <a16:creationId xmlns:a16="http://schemas.microsoft.com/office/drawing/2014/main" id="{8CFC1708-71AC-F087-74E0-130A56C9B741}"/>
              </a:ext>
            </a:extLst>
          </p:cNvPr>
          <p:cNvSpPr txBox="1"/>
          <p:nvPr/>
        </p:nvSpPr>
        <p:spPr>
          <a:xfrm>
            <a:off x="7994184" y="1801491"/>
            <a:ext cx="3592765" cy="2031325"/>
          </a:xfrm>
          <a:prstGeom prst="rect">
            <a:avLst/>
          </a:prstGeom>
          <a:noFill/>
        </p:spPr>
        <p:txBody>
          <a:bodyPr wrap="square" rtlCol="0">
            <a:spAutoFit/>
          </a:bodyPr>
          <a:lstStyle/>
          <a:p>
            <a:r>
              <a:rPr lang="es-ES" b="1" dirty="0">
                <a:solidFill>
                  <a:prstClr val="black"/>
                </a:solidFill>
              </a:rPr>
              <a:t>3</a:t>
            </a:r>
            <a:r>
              <a:rPr lang="es-ES" b="1">
                <a:solidFill>
                  <a:prstClr val="black"/>
                </a:solidFill>
              </a:rPr>
              <a:t>. </a:t>
            </a:r>
            <a:r>
              <a:rPr lang="en-GB" b="1">
                <a:solidFill>
                  <a:prstClr val="black"/>
                </a:solidFill>
              </a:rPr>
              <a:t>La empatía está</a:t>
            </a:r>
            <a:r>
              <a:rPr lang="hr-HR" b="1">
                <a:solidFill>
                  <a:prstClr val="black"/>
                </a:solidFill>
              </a:rPr>
              <a:t>:</a:t>
            </a:r>
            <a:endParaRPr lang="en-GB" b="1" dirty="0">
              <a:solidFill>
                <a:prstClr val="black"/>
              </a:solidFill>
            </a:endParaRPr>
          </a:p>
          <a:p>
            <a:r>
              <a:rPr lang="en-GB" b="1" dirty="0">
                <a:solidFill>
                  <a:prstClr val="black"/>
                </a:solidFill>
              </a:rPr>
              <a:t>a</a:t>
            </a:r>
            <a:r>
              <a:rPr lang="en-GB" b="1">
                <a:solidFill>
                  <a:prstClr val="black"/>
                </a:solidFill>
              </a:rPr>
              <a:t>.- </a:t>
            </a:r>
            <a:r>
              <a:rPr lang="en-GB" b="1"/>
              <a:t>Positivamente relacionada con el rendimiento en el trabajo</a:t>
            </a:r>
            <a:endParaRPr lang="en-GB" b="1" dirty="0"/>
          </a:p>
          <a:p>
            <a:r>
              <a:rPr lang="en-GB" dirty="0"/>
              <a:t>b</a:t>
            </a:r>
            <a:r>
              <a:rPr lang="en-GB"/>
              <a:t>.- No relacionada con el rendimiento en el trabajo</a:t>
            </a:r>
            <a:endParaRPr lang="en-GB" dirty="0">
              <a:solidFill>
                <a:prstClr val="black"/>
              </a:solidFill>
            </a:endParaRPr>
          </a:p>
          <a:p>
            <a:r>
              <a:rPr lang="en-GB" dirty="0">
                <a:solidFill>
                  <a:prstClr val="black"/>
                </a:solidFill>
              </a:rPr>
              <a:t>c</a:t>
            </a:r>
            <a:r>
              <a:rPr lang="en-GB">
                <a:solidFill>
                  <a:prstClr val="black"/>
                </a:solidFill>
              </a:rPr>
              <a:t>.- Negativamente relacionada con el rendimiento en el trabajo</a:t>
            </a:r>
            <a:endParaRPr lang="en-GB" dirty="0">
              <a:solidFill>
                <a:prstClr val="black"/>
              </a:solidFill>
            </a:endParaRPr>
          </a:p>
        </p:txBody>
      </p:sp>
      <p:sp>
        <p:nvSpPr>
          <p:cNvPr id="9" name="CuadroTexto 8">
            <a:extLst>
              <a:ext uri="{FF2B5EF4-FFF2-40B4-BE49-F238E27FC236}">
                <a16:creationId xmlns:a16="http://schemas.microsoft.com/office/drawing/2014/main" id="{F83D507A-6406-66B3-0BAD-63E9CDCFA0AC}"/>
              </a:ext>
            </a:extLst>
          </p:cNvPr>
          <p:cNvSpPr txBox="1"/>
          <p:nvPr/>
        </p:nvSpPr>
        <p:spPr>
          <a:xfrm>
            <a:off x="436098" y="4111069"/>
            <a:ext cx="3139615" cy="1477328"/>
          </a:xfrm>
          <a:prstGeom prst="rect">
            <a:avLst/>
          </a:prstGeom>
          <a:noFill/>
        </p:spPr>
        <p:txBody>
          <a:bodyPr wrap="square" rtlCol="0">
            <a:spAutoFit/>
          </a:bodyPr>
          <a:lstStyle/>
          <a:p>
            <a:r>
              <a:rPr lang="en-GB" b="1" dirty="0">
                <a:solidFill>
                  <a:prstClr val="black"/>
                </a:solidFill>
              </a:rPr>
              <a:t>4</a:t>
            </a:r>
            <a:r>
              <a:rPr lang="en-GB" b="1">
                <a:solidFill>
                  <a:prstClr val="black"/>
                </a:solidFill>
              </a:rPr>
              <a:t>. </a:t>
            </a:r>
            <a:r>
              <a:rPr lang="en-GB" sz="1800" b="1">
                <a:effectLst/>
                <a:latin typeface="Calibri" panose="020F0502020204030204" pitchFamily="34" charset="0"/>
                <a:ea typeface="Times New Roman" panose="02020603050405020304" pitchFamily="18" charset="0"/>
              </a:rPr>
              <a:t>La empatía incluye</a:t>
            </a:r>
            <a:r>
              <a:rPr lang="en-GB" b="1">
                <a:solidFill>
                  <a:prstClr val="black"/>
                </a:solidFill>
              </a:rPr>
              <a:t>:</a:t>
            </a:r>
            <a:endParaRPr lang="en-GB" dirty="0">
              <a:solidFill>
                <a:prstClr val="black"/>
              </a:solidFill>
            </a:endParaRPr>
          </a:p>
          <a:p>
            <a:r>
              <a:rPr lang="en-GB" dirty="0">
                <a:solidFill>
                  <a:prstClr val="black"/>
                </a:solidFill>
              </a:rPr>
              <a:t>a</a:t>
            </a:r>
            <a:r>
              <a:rPr lang="en-GB">
                <a:solidFill>
                  <a:prstClr val="black"/>
                </a:solidFill>
              </a:rPr>
              <a:t>.- Emoción</a:t>
            </a:r>
            <a:endParaRPr lang="en-GB" dirty="0">
              <a:solidFill>
                <a:prstClr val="black"/>
              </a:solidFill>
            </a:endParaRPr>
          </a:p>
          <a:p>
            <a:r>
              <a:rPr lang="en-GB" dirty="0">
                <a:solidFill>
                  <a:prstClr val="black"/>
                </a:solidFill>
              </a:rPr>
              <a:t>b</a:t>
            </a:r>
            <a:r>
              <a:rPr lang="en-GB">
                <a:solidFill>
                  <a:prstClr val="black"/>
                </a:solidFill>
              </a:rPr>
              <a:t>.- </a:t>
            </a:r>
            <a:r>
              <a:rPr lang="en-GB"/>
              <a:t>Cognición</a:t>
            </a:r>
            <a:endParaRPr lang="en-GB" dirty="0"/>
          </a:p>
          <a:p>
            <a:r>
              <a:rPr lang="en-GB" b="1" dirty="0"/>
              <a:t>c</a:t>
            </a:r>
            <a:r>
              <a:rPr lang="en-GB" b="1"/>
              <a:t>.- Tanto emoción como cognición</a:t>
            </a:r>
            <a:endParaRPr lang="en-GB" b="1" dirty="0"/>
          </a:p>
        </p:txBody>
      </p:sp>
      <p:sp>
        <p:nvSpPr>
          <p:cNvPr id="11" name="CuadroTexto 10">
            <a:extLst>
              <a:ext uri="{FF2B5EF4-FFF2-40B4-BE49-F238E27FC236}">
                <a16:creationId xmlns:a16="http://schemas.microsoft.com/office/drawing/2014/main" id="{632D2207-2CA0-ECC9-396F-F61C875CA3DD}"/>
              </a:ext>
            </a:extLst>
          </p:cNvPr>
          <p:cNvSpPr txBox="1"/>
          <p:nvPr/>
        </p:nvSpPr>
        <p:spPr>
          <a:xfrm>
            <a:off x="7994184" y="4081387"/>
            <a:ext cx="3592765" cy="2308324"/>
          </a:xfrm>
          <a:prstGeom prst="rect">
            <a:avLst/>
          </a:prstGeom>
          <a:noFill/>
        </p:spPr>
        <p:txBody>
          <a:bodyPr wrap="square" rtlCol="0">
            <a:spAutoFit/>
          </a:bodyPr>
          <a:lstStyle/>
          <a:p>
            <a:r>
              <a:rPr lang="en-GB" b="1" dirty="0">
                <a:solidFill>
                  <a:prstClr val="black"/>
                </a:solidFill>
              </a:rPr>
              <a:t>5</a:t>
            </a:r>
            <a:r>
              <a:rPr lang="en-GB" b="1">
                <a:solidFill>
                  <a:prstClr val="black"/>
                </a:solidFill>
              </a:rPr>
              <a:t>. </a:t>
            </a:r>
            <a:r>
              <a:rPr lang="en-GB" sz="1800" b="1">
                <a:effectLst/>
                <a:latin typeface="Calibri" panose="020F0502020204030204" pitchFamily="34" charset="0"/>
                <a:ea typeface="Times New Roman" panose="02020603050405020304" pitchFamily="18" charset="0"/>
              </a:rPr>
              <a:t>Dentro de la organización, el liderazgo empático</a:t>
            </a:r>
            <a:r>
              <a:rPr lang="hr-HR" b="1">
                <a:solidFill>
                  <a:prstClr val="black"/>
                </a:solidFill>
              </a:rPr>
              <a:t>:</a:t>
            </a:r>
            <a:endParaRPr lang="en-GB" b="1" dirty="0">
              <a:solidFill>
                <a:prstClr val="black"/>
              </a:solidFill>
            </a:endParaRPr>
          </a:p>
          <a:p>
            <a:r>
              <a:rPr lang="en-GB" b="1" dirty="0">
                <a:solidFill>
                  <a:prstClr val="black"/>
                </a:solidFill>
              </a:rPr>
              <a:t>a</a:t>
            </a:r>
            <a:r>
              <a:rPr lang="en-GB" b="1"/>
              <a:t>.- Aumenta la seguridad psicológica</a:t>
            </a:r>
            <a:endParaRPr lang="en-GB" b="1" dirty="0"/>
          </a:p>
          <a:p>
            <a:r>
              <a:rPr lang="en-GB" dirty="0">
                <a:solidFill>
                  <a:prstClr val="black"/>
                </a:solidFill>
              </a:rPr>
              <a:t>b</a:t>
            </a:r>
            <a:r>
              <a:rPr lang="en-GB">
                <a:solidFill>
                  <a:prstClr val="black"/>
                </a:solidFill>
              </a:rPr>
              <a:t>.- No tiene efecto en la seguridad psicológica</a:t>
            </a:r>
            <a:endParaRPr lang="en-GB" dirty="0">
              <a:solidFill>
                <a:prstClr val="black"/>
              </a:solidFill>
            </a:endParaRPr>
          </a:p>
          <a:p>
            <a:r>
              <a:rPr lang="en-GB" dirty="0">
                <a:solidFill>
                  <a:prstClr val="black"/>
                </a:solidFill>
              </a:rPr>
              <a:t>c</a:t>
            </a:r>
            <a:r>
              <a:rPr lang="en-GB">
                <a:solidFill>
                  <a:prstClr val="black"/>
                </a:solidFill>
              </a:rPr>
              <a:t>.- Disminuye la seguridad psicológica</a:t>
            </a:r>
            <a:endParaRPr lang="en-GB" dirty="0">
              <a:solidFill>
                <a:prstClr val="black"/>
              </a:solidFill>
            </a:endParaRPr>
          </a:p>
        </p:txBody>
      </p:sp>
    </p:spTree>
    <p:extLst>
      <p:ext uri="{BB962C8B-B14F-4D97-AF65-F5344CB8AC3E}">
        <p14:creationId xmlns:p14="http://schemas.microsoft.com/office/powerpoint/2010/main" val="1877391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a:t>
            </a:r>
            <a:r>
              <a:rPr lang="es-ES" sz="4800" kern="0" spc="-150" dirty="0">
                <a:solidFill>
                  <a:schemeClr val="tx1"/>
                </a:solidFill>
                <a:latin typeface="+mj-lt"/>
                <a:ea typeface="Tahoma" panose="020B0604030504040204" pitchFamily="34" charset="0"/>
                <a:cs typeface="Tahoma" panose="020B0604030504040204" pitchFamily="34" charset="0"/>
              </a:rPr>
              <a:t>1</a:t>
            </a:r>
            <a:r>
              <a:rPr lang="es-ES" sz="4800" kern="0" spc="-150">
                <a:solidFill>
                  <a:schemeClr val="tx1"/>
                </a:solidFill>
                <a:latin typeface="+mj-lt"/>
                <a:ea typeface="Tahoma" panose="020B0604030504040204" pitchFamily="34" charset="0"/>
                <a:cs typeface="Tahoma" panose="020B0604030504040204" pitchFamily="34" charset="0"/>
              </a:rPr>
              <a:t>: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FUENTES</a:t>
            </a:r>
            <a:endParaRPr lang="en-GB" sz="2200" dirty="0">
              <a:latin typeface="+mj-lt"/>
              <a:cs typeface="Tahoma"/>
            </a:endParaRPr>
          </a:p>
        </p:txBody>
      </p:sp>
      <p:sp>
        <p:nvSpPr>
          <p:cNvPr id="4" name="Rectángulo 3"/>
          <p:cNvSpPr/>
          <p:nvPr/>
        </p:nvSpPr>
        <p:spPr>
          <a:xfrm>
            <a:off x="318565" y="2525263"/>
            <a:ext cx="11459453" cy="3170099"/>
          </a:xfrm>
          <a:prstGeom prst="rect">
            <a:avLst/>
          </a:prstGeom>
        </p:spPr>
        <p:txBody>
          <a:bodyPr wrap="square">
            <a:spAutoFit/>
          </a:bodyPr>
          <a:lstStyle/>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Agosta, L. (2015). A Rumor of Empathy: Resistance, narrative and recovery in psychoanalysis and psychotherapy. London: Routledge</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Center for Creative Leadership (2016). Empathy in the Workplace: A Tool for Effective Leadership [White paper]. </a:t>
            </a:r>
            <a:r>
              <a:rPr lang="en-US" altLang="es-ES" sz="2000" dirty="0">
                <a:latin typeface="Calibri" panose="020F0502020204030204" pitchFamily="34" charset="0"/>
                <a:cs typeface="Calibri" panose="020F0502020204030204" pitchFamily="34" charset="0"/>
                <a:hlinkClick r:id="rId2"/>
              </a:rPr>
              <a:t>https://cclinnovation.org/wp-content/uploads/2020/03/empathyintheworkplace.pdf</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Coplan, A., Goldie, P. (2011). Empathy: Philosophical and Psychological Perspectives. New York: Oxford University Press Inc.</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Empathy (The Cambridge Dictionary) </a:t>
            </a:r>
            <a:r>
              <a:rPr lang="en-US" altLang="es-ES" sz="2000" dirty="0">
                <a:latin typeface="Calibri" panose="020F0502020204030204" pitchFamily="34" charset="0"/>
                <a:cs typeface="Calibri" panose="020F0502020204030204" pitchFamily="34" charset="0"/>
                <a:hlinkClick r:id="rId3"/>
              </a:rPr>
              <a:t>https://dictionary.cambridge.org/dictionary/english/empathy</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Howe, D. (2013). Empathy: What it is and why it matters. Basingstoke: Palgrave Macmillan</a:t>
            </a: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McLaren, K. (2013).</a:t>
            </a:r>
            <a:r>
              <a:rPr lang="hr-HR" altLang="es-ES" sz="2000" dirty="0">
                <a:latin typeface="Calibri" panose="020F0502020204030204" pitchFamily="34" charset="0"/>
                <a:cs typeface="Calibri" panose="020F0502020204030204" pitchFamily="34" charset="0"/>
              </a:rPr>
              <a:t> </a:t>
            </a:r>
            <a:r>
              <a:rPr lang="en-US" altLang="es-ES" sz="2000" dirty="0">
                <a:latin typeface="Calibri" panose="020F0502020204030204" pitchFamily="34" charset="0"/>
                <a:cs typeface="Calibri" panose="020F0502020204030204" pitchFamily="34" charset="0"/>
              </a:rPr>
              <a:t>The Art of Empathy: A Complete Guide to Life's Most Essential Skill. Colorado: Sounds True</a:t>
            </a:r>
            <a:r>
              <a:rPr lang="en-GB" altLang="es-ES" sz="2000" b="1" dirty="0">
                <a:latin typeface="Calibri" panose="020F0502020204030204" pitchFamily="34" charset="0"/>
                <a:cs typeface="Calibri" panose="020F0502020204030204" pitchFamily="34" charset="0"/>
              </a:rPr>
              <a:t>	</a:t>
            </a: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7818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a:t>
            </a:r>
            <a:r>
              <a:rPr lang="es-ES" sz="4800" kern="0" spc="-150" dirty="0">
                <a:solidFill>
                  <a:schemeClr val="tx1"/>
                </a:solidFill>
                <a:latin typeface="+mj-lt"/>
                <a:ea typeface="Tahoma" panose="020B0604030504040204" pitchFamily="34" charset="0"/>
                <a:cs typeface="Tahoma" panose="020B0604030504040204" pitchFamily="34" charset="0"/>
              </a:rPr>
              <a:t>1</a:t>
            </a:r>
            <a:r>
              <a:rPr lang="es-ES" sz="4800" kern="0" spc="-150">
                <a:solidFill>
                  <a:schemeClr val="tx1"/>
                </a:solidFill>
                <a:latin typeface="+mj-lt"/>
                <a:ea typeface="Tahoma" panose="020B0604030504040204" pitchFamily="34" charset="0"/>
                <a:cs typeface="Tahoma" panose="020B0604030504040204" pitchFamily="34" charset="0"/>
              </a:rPr>
              <a:t>: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FUENTES</a:t>
            </a:r>
            <a:endParaRPr lang="en-GB" sz="2200" dirty="0">
              <a:latin typeface="+mj-lt"/>
              <a:cs typeface="Tahoma"/>
            </a:endParaRPr>
          </a:p>
        </p:txBody>
      </p:sp>
      <p:sp>
        <p:nvSpPr>
          <p:cNvPr id="4" name="Rectángulo 3"/>
          <p:cNvSpPr/>
          <p:nvPr/>
        </p:nvSpPr>
        <p:spPr>
          <a:xfrm>
            <a:off x="318565" y="2648093"/>
            <a:ext cx="11459453" cy="2862322"/>
          </a:xfrm>
          <a:prstGeom prst="rect">
            <a:avLst/>
          </a:prstGeom>
        </p:spPr>
        <p:txBody>
          <a:bodyPr wrap="square">
            <a:spAutoFit/>
          </a:bodyPr>
          <a:lstStyle/>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Pallapa, G. (2022). Leading with empathy: Understanding the needs of today's workforce. Hoboken, New Jersey: John Wiley &amp; Sons, Inc.</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Riess, H., Neporent, L. (2018). The empathy effect: seven neuroscience-based keys for transforming the way we live, love, work, and connect across differences. Boulder CO: Sounds True</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hr-HR" altLang="es-ES" sz="2000" dirty="0">
                <a:latin typeface="Calibri" panose="020F0502020204030204" pitchFamily="34" charset="0"/>
                <a:cs typeface="Calibri" panose="020F0502020204030204" pitchFamily="34" charset="0"/>
              </a:rPr>
              <a:t>Segal, E. A., Gerdes, K. E., Lietz, C. A., Wagaman, M. A., Geiger, J. M. (2017). Assessing Empathy. New York, NY: Columbia University Press</a:t>
            </a: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Ventura, M. (2019). Applied Empathy: The New Language of Leadership. Hachette UK</a:t>
            </a:r>
            <a:endParaRPr lang="hr-HR" altLang="es-E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defRPr/>
            </a:pPr>
            <a:r>
              <a:rPr lang="en-US" altLang="es-ES" sz="2000" dirty="0">
                <a:latin typeface="Calibri" panose="020F0502020204030204" pitchFamily="34" charset="0"/>
                <a:cs typeface="Calibri" panose="020F0502020204030204" pitchFamily="34" charset="0"/>
              </a:rPr>
              <a:t>Young, I. (2015). Practical Empathy: For Collaboration and Creativity in Your Work. Brooklyn, New York: Rosenfeld Media</a:t>
            </a: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263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CA373"/>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B5BDFEE-9D4F-41FD-95C4-D610A93D9D75}"/>
              </a:ext>
            </a:extLst>
          </p:cNvPr>
          <p:cNvSpPr txBox="1"/>
          <p:nvPr/>
        </p:nvSpPr>
        <p:spPr>
          <a:xfrm>
            <a:off x="2629722" y="2573541"/>
            <a:ext cx="7185135" cy="1569660"/>
          </a:xfrm>
          <a:prstGeom prst="rect">
            <a:avLst/>
          </a:prstGeom>
          <a:noFill/>
        </p:spPr>
        <p:txBody>
          <a:bodyPr wrap="square">
            <a:spAutoFit/>
          </a:bodyPr>
          <a:lstStyle/>
          <a:p>
            <a:pPr algn="ctr"/>
            <a:r>
              <a:rPr lang="en-GB" sz="9600" b="1" spc="95">
                <a:solidFill>
                  <a:schemeClr val="bg1"/>
                </a:solidFill>
                <a:latin typeface="Roboto"/>
                <a:cs typeface="Roboto"/>
              </a:rPr>
              <a:t>¡Gracias</a:t>
            </a:r>
            <a:r>
              <a:rPr lang="es-ES" sz="9600" b="1" spc="-50">
                <a:solidFill>
                  <a:schemeClr val="bg1"/>
                </a:solidFill>
                <a:latin typeface="Roboto"/>
                <a:cs typeface="Roboto"/>
              </a:rPr>
              <a:t>!</a:t>
            </a:r>
            <a:endParaRPr lang="es-ES" dirty="0">
              <a:solidFill>
                <a:schemeClr val="bg1"/>
              </a:solidFill>
            </a:endParaRPr>
          </a:p>
        </p:txBody>
      </p:sp>
    </p:spTree>
    <p:extLst>
      <p:ext uri="{BB962C8B-B14F-4D97-AF65-F5344CB8AC3E}">
        <p14:creationId xmlns:p14="http://schemas.microsoft.com/office/powerpoint/2010/main" val="314664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2812820" y="3492801"/>
            <a:ext cx="5280302" cy="1374735"/>
          </a:xfrm>
          <a:prstGeom prst="rect">
            <a:avLst/>
          </a:prstGeom>
          <a:noFill/>
        </p:spPr>
        <p:txBody>
          <a:bodyPr wrap="square" rtlCol="0">
            <a:spAutoFit/>
          </a:bodyPr>
          <a:lstStyle/>
          <a:p>
            <a:pPr marL="457200" indent="-457200">
              <a:lnSpc>
                <a:spcPts val="2500"/>
              </a:lnSpc>
              <a:buFont typeface="+mj-lt"/>
              <a:buAutoNum type="arabicPeriod"/>
            </a:pPr>
            <a:r>
              <a:rPr lang="en-GB" sz="2000">
                <a:solidFill>
                  <a:prstClr val="black"/>
                </a:solidFill>
                <a:ea typeface="Lato Light" panose="020F0502020204030203" pitchFamily="34" charset="0"/>
                <a:cs typeface="Abhaya Libre" panose="02000603000000000000" pitchFamily="2" charset="77"/>
              </a:rPr>
              <a:t>Definiendo la empatía</a:t>
            </a:r>
            <a:endParaRPr lang="en-GB" sz="2000" dirty="0">
              <a:solidFill>
                <a:prstClr val="black"/>
              </a:solidFill>
              <a:ea typeface="Lato Light" panose="020F0502020204030203" pitchFamily="34" charset="0"/>
              <a:cs typeface="Abhaya Libre" panose="02000603000000000000" pitchFamily="2" charset="77"/>
            </a:endParaRPr>
          </a:p>
          <a:p>
            <a:pPr marL="457200" indent="-457200">
              <a:lnSpc>
                <a:spcPts val="2500"/>
              </a:lnSpc>
              <a:buFont typeface="+mj-lt"/>
              <a:buAutoNum type="arabicPeriod"/>
            </a:pPr>
            <a:r>
              <a:rPr lang="en-GB" sz="2000">
                <a:solidFill>
                  <a:prstClr val="black"/>
                </a:solidFill>
                <a:ea typeface="Lato Light" panose="020F0502020204030203" pitchFamily="34" charset="0"/>
                <a:cs typeface="Abhaya Libre" panose="02000603000000000000" pitchFamily="2" charset="77"/>
              </a:rPr>
              <a:t>Empatía de los empleados</a:t>
            </a:r>
            <a:endParaRPr lang="en-GB" sz="2000" dirty="0">
              <a:solidFill>
                <a:prstClr val="black"/>
              </a:solidFill>
              <a:ea typeface="Lato Light" panose="020F0502020204030203" pitchFamily="34" charset="0"/>
              <a:cs typeface="Abhaya Libre" panose="02000603000000000000" pitchFamily="2" charset="77"/>
            </a:endParaRPr>
          </a:p>
          <a:p>
            <a:pPr marL="457200" indent="-457200">
              <a:lnSpc>
                <a:spcPts val="2500"/>
              </a:lnSpc>
              <a:buFont typeface="+mj-lt"/>
              <a:buAutoNum type="arabicPeriod"/>
            </a:pPr>
            <a:r>
              <a:rPr lang="en-GB" sz="2000">
                <a:solidFill>
                  <a:prstClr val="black"/>
                </a:solidFill>
                <a:ea typeface="Lato Light" panose="020F0502020204030203" pitchFamily="34" charset="0"/>
                <a:cs typeface="Abhaya Libre" panose="02000603000000000000" pitchFamily="2" charset="77"/>
              </a:rPr>
              <a:t>Mejorar la empatía en el lugar de trabajo</a:t>
            </a:r>
            <a:endParaRPr lang="en-GB" sz="2000" dirty="0">
              <a:solidFill>
                <a:prstClr val="black"/>
              </a:solidFill>
              <a:ea typeface="Lato Light" panose="020F0502020204030203" pitchFamily="34" charset="0"/>
              <a:cs typeface="Abhaya Libre" panose="02000603000000000000" pitchFamily="2" charset="77"/>
            </a:endParaRPr>
          </a:p>
          <a:p>
            <a:pPr marL="457200" indent="-457200">
              <a:lnSpc>
                <a:spcPts val="2500"/>
              </a:lnSpc>
              <a:buFont typeface="+mj-lt"/>
              <a:buAutoNum type="arabicPeriod"/>
            </a:pPr>
            <a:r>
              <a:rPr lang="en-GB" sz="2000">
                <a:solidFill>
                  <a:prstClr val="black"/>
                </a:solidFill>
                <a:ea typeface="Lato Light" panose="020F0502020204030203" pitchFamily="34" charset="0"/>
                <a:cs typeface="Abhaya Libre" panose="02000603000000000000" pitchFamily="2" charset="77"/>
              </a:rPr>
              <a:t>Liderazgo empático</a:t>
            </a:r>
            <a:endParaRPr lang="en-GB" sz="2000" dirty="0">
              <a:solidFill>
                <a:prstClr val="black"/>
              </a:solidFill>
              <a:ea typeface="Lato Light" panose="020F0502020204030203" pitchFamily="34" charset="0"/>
              <a:cs typeface="Abhaya Libre" panose="02000603000000000000" pitchFamily="2" charset="77"/>
            </a:endParaRPr>
          </a:p>
        </p:txBody>
      </p:sp>
      <p:sp>
        <p:nvSpPr>
          <p:cNvPr id="32" name="TextBox 31"/>
          <p:cNvSpPr txBox="1"/>
          <p:nvPr/>
        </p:nvSpPr>
        <p:spPr>
          <a:xfrm>
            <a:off x="2812820" y="2808247"/>
            <a:ext cx="5899136" cy="461665"/>
          </a:xfrm>
          <a:prstGeom prst="rect">
            <a:avLst/>
          </a:prstGeom>
          <a:noFill/>
        </p:spPr>
        <p:txBody>
          <a:bodyPr wrap="square" rtlCol="0">
            <a:spAutoFit/>
          </a:bodyPr>
          <a:lstStyle/>
          <a:p>
            <a:r>
              <a:rPr lang="en-GB" sz="2400">
                <a:solidFill>
                  <a:srgbClr val="0CA373"/>
                </a:solidFill>
                <a:latin typeface="Oxygen" panose="02000503000000090004" pitchFamily="2" charset="77"/>
                <a:ea typeface="Nunito Bold" charset="0"/>
                <a:cs typeface="Abhaya Libre SemiBold" panose="02000603000000000000" pitchFamily="2" charset="77"/>
              </a:rPr>
              <a:t>Unidad </a:t>
            </a:r>
            <a:r>
              <a:rPr lang="en-GB" sz="2400" dirty="0">
                <a:solidFill>
                  <a:srgbClr val="0CA373"/>
                </a:solidFill>
                <a:latin typeface="Oxygen" panose="02000503000000090004" pitchFamily="2" charset="77"/>
                <a:ea typeface="Nunito Bold" charset="0"/>
                <a:cs typeface="Abhaya Libre SemiBold" panose="02000603000000000000" pitchFamily="2" charset="77"/>
              </a:rPr>
              <a:t>1</a:t>
            </a:r>
            <a:r>
              <a:rPr lang="en-GB" sz="2400">
                <a:solidFill>
                  <a:srgbClr val="0CA373"/>
                </a:solidFill>
                <a:latin typeface="Oxygen" panose="02000503000000090004" pitchFamily="2" charset="77"/>
                <a:ea typeface="Nunito Bold" charset="0"/>
                <a:cs typeface="Abhaya Libre SemiBold" panose="02000603000000000000" pitchFamily="2" charset="77"/>
              </a:rPr>
              <a:t>: Empatía en el lugar de trabajo</a:t>
            </a:r>
            <a:endParaRPr lang="en-GB" sz="2400" dirty="0">
              <a:solidFill>
                <a:srgbClr val="0CA373"/>
              </a:solidFill>
              <a:latin typeface="Oxygen" panose="02000503000000090004" pitchFamily="2" charset="77"/>
              <a:ea typeface="Nunito Bold" charset="0"/>
              <a:cs typeface="Abhaya Libre SemiBold" panose="02000603000000000000" pitchFamily="2" charset="77"/>
            </a:endParaRPr>
          </a:p>
        </p:txBody>
      </p:sp>
      <p:sp>
        <p:nvSpPr>
          <p:cNvPr id="42" name="object 16"/>
          <p:cNvSpPr txBox="1">
            <a:spLocks/>
          </p:cNvSpPr>
          <p:nvPr/>
        </p:nvSpPr>
        <p:spPr>
          <a:xfrm>
            <a:off x="4881487" y="205899"/>
            <a:ext cx="1874345" cy="751488"/>
          </a:xfrm>
          <a:prstGeom prst="rect">
            <a:avLst/>
          </a:prstGeom>
        </p:spPr>
        <p:txBody>
          <a:bodyPr vert="horz" wrap="square" lIns="0" tIns="12700" rIns="0" bIns="0" rtlCol="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nSpc>
                <a:spcPct val="100000"/>
              </a:lnSpc>
              <a:spcBef>
                <a:spcPts val="100"/>
              </a:spcBef>
            </a:pPr>
            <a:r>
              <a:rPr lang="es-ES" sz="4800" b="1" spc="-150">
                <a:solidFill>
                  <a:prstClr val="black"/>
                </a:solidFill>
              </a:rPr>
              <a:t>ÍNDICE</a:t>
            </a:r>
            <a:endParaRPr lang="es-ES" sz="4800" b="1" spc="-150" dirty="0">
              <a:solidFill>
                <a:prstClr val="black"/>
              </a:solidFill>
            </a:endParaRPr>
          </a:p>
        </p:txBody>
      </p:sp>
      <p:sp>
        <p:nvSpPr>
          <p:cNvPr id="6" name="Shape 2633">
            <a:extLst>
              <a:ext uri="{FF2B5EF4-FFF2-40B4-BE49-F238E27FC236}">
                <a16:creationId xmlns:a16="http://schemas.microsoft.com/office/drawing/2014/main" id="{0776730D-6C06-469C-8B7A-E64EC5C87016}"/>
              </a:ext>
            </a:extLst>
          </p:cNvPr>
          <p:cNvSpPr/>
          <p:nvPr/>
        </p:nvSpPr>
        <p:spPr>
          <a:xfrm>
            <a:off x="5493416" y="2047415"/>
            <a:ext cx="537944" cy="537944"/>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rgbClr val="0CA373"/>
          </a:solidFill>
          <a:ln w="12700">
            <a:miter lim="400000"/>
          </a:ln>
        </p:spPr>
        <p:txBody>
          <a:bodyPr lIns="19045" tIns="19045" rIns="19045" bIns="19045" anchor="ctr"/>
          <a:lstStyle/>
          <a:p>
            <a:pPr algn="ctr" defTabSz="228526">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400" dirty="0">
              <a:solidFill>
                <a:srgbClr val="0CA373"/>
              </a:solidFill>
              <a:effectLst>
                <a:outerShdw blurRad="38100" dist="12700" dir="5400000" rotWithShape="0">
                  <a:srgbClr val="000000">
                    <a:alpha val="50000"/>
                  </a:srgbClr>
                </a:outerShdw>
              </a:effectLst>
              <a:latin typeface="Oxygen" panose="02000503000000090004" pitchFamily="2" charset="77"/>
              <a:ea typeface="Gill Sans"/>
              <a:cs typeface="Abhaya Libre" panose="02000603000000000000" pitchFamily="2" charset="77"/>
              <a:sym typeface="Gill Sans"/>
            </a:endParaRPr>
          </a:p>
        </p:txBody>
      </p:sp>
    </p:spTree>
    <p:extLst>
      <p:ext uri="{BB962C8B-B14F-4D97-AF65-F5344CB8AC3E}">
        <p14:creationId xmlns:p14="http://schemas.microsoft.com/office/powerpoint/2010/main" val="2457799981"/>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a:t>
            </a:r>
            <a:r>
              <a:rPr lang="es-ES" sz="4800" kern="0" spc="-150" dirty="0">
                <a:solidFill>
                  <a:schemeClr val="tx1"/>
                </a:solidFill>
                <a:latin typeface="+mj-lt"/>
                <a:ea typeface="Tahoma" panose="020B0604030504040204" pitchFamily="34" charset="0"/>
                <a:cs typeface="Tahoma" panose="020B0604030504040204" pitchFamily="34" charset="0"/>
              </a:rPr>
              <a:t>1</a:t>
            </a:r>
            <a:r>
              <a:rPr lang="es-ES" sz="4800" kern="0" spc="-150">
                <a:solidFill>
                  <a:schemeClr val="tx1"/>
                </a:solidFill>
                <a:latin typeface="+mj-lt"/>
                <a:ea typeface="Tahoma" panose="020B0604030504040204" pitchFamily="34" charset="0"/>
                <a:cs typeface="Tahoma" panose="020B0604030504040204" pitchFamily="34" charset="0"/>
              </a:rPr>
              <a:t>: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a:t>
            </a:r>
            <a:r>
              <a:rPr lang="es-ES" sz="2200" spc="50" dirty="0">
                <a:latin typeface="+mj-lt"/>
                <a:cs typeface="Tahoma"/>
              </a:rPr>
              <a:t>1.1</a:t>
            </a:r>
            <a:r>
              <a:rPr lang="es-ES" sz="2200" spc="50">
                <a:latin typeface="+mj-lt"/>
                <a:cs typeface="Tahoma"/>
              </a:rPr>
              <a:t>.: </a:t>
            </a:r>
            <a:r>
              <a:rPr lang="en-GB" sz="2200" spc="50">
                <a:latin typeface="+mj-lt"/>
                <a:cs typeface="Tahoma"/>
              </a:rPr>
              <a:t>Definiendo la empatía</a:t>
            </a:r>
            <a:endParaRPr lang="en-GB" sz="2200" dirty="0">
              <a:latin typeface="+mj-lt"/>
              <a:cs typeface="Tahoma"/>
            </a:endParaRPr>
          </a:p>
        </p:txBody>
      </p:sp>
      <p:sp>
        <p:nvSpPr>
          <p:cNvPr id="4" name="Rectángulo 3"/>
          <p:cNvSpPr/>
          <p:nvPr/>
        </p:nvSpPr>
        <p:spPr>
          <a:xfrm>
            <a:off x="318565" y="2251682"/>
            <a:ext cx="11459453" cy="4370427"/>
          </a:xfrm>
          <a:prstGeom prst="rect">
            <a:avLst/>
          </a:prstGeom>
        </p:spPr>
        <p:txBody>
          <a:bodyPr wrap="square">
            <a:spAutoFit/>
          </a:bodyPr>
          <a:lstStyle/>
          <a:p>
            <a:pPr>
              <a:defRPr/>
            </a:pPr>
            <a:r>
              <a:rPr lang="en-GB" altLang="es-ES" sz="2000">
                <a:latin typeface="Calibri" panose="020F0502020204030204" pitchFamily="34" charset="0"/>
                <a:cs typeface="Calibri" panose="020F0502020204030204" pitchFamily="34" charset="0"/>
              </a:rPr>
              <a:t>La palabra empatía proviene de la palabra griega </a:t>
            </a:r>
            <a:r>
              <a:rPr lang="en-GB" altLang="es-ES" sz="2000" b="1">
                <a:latin typeface="Calibri" panose="020F0502020204030204" pitchFamily="34" charset="0"/>
                <a:cs typeface="Calibri" panose="020F0502020204030204" pitchFamily="34" charset="0"/>
              </a:rPr>
              <a:t>empatheia</a:t>
            </a:r>
            <a:r>
              <a:rPr lang="en-GB" altLang="es-ES" sz="2000">
                <a:latin typeface="Calibri" panose="020F0502020204030204" pitchFamily="34" charset="0"/>
                <a:cs typeface="Calibri" panose="020F0502020204030204" pitchFamily="34" charset="0"/>
              </a:rPr>
              <a:t> (pasión), y </a:t>
            </a:r>
            <a:r>
              <a:rPr lang="es-ES" altLang="es-ES" sz="2000">
                <a:latin typeface="Calibri" panose="020F0502020204030204" pitchFamily="34" charset="0"/>
                <a:cs typeface="Calibri" panose="020F0502020204030204" pitchFamily="34" charset="0"/>
              </a:rPr>
              <a:t>significa estar con los sentimientos, las pasiones o el sufrimiento de una persona </a:t>
            </a:r>
            <a:r>
              <a:rPr lang="en-GB" altLang="es-ES" sz="2000" i="1">
                <a:latin typeface="Calibri" panose="020F0502020204030204" pitchFamily="34" charset="0"/>
                <a:cs typeface="Calibri" panose="020F0502020204030204" pitchFamily="34" charset="0"/>
              </a:rPr>
              <a:t>(</a:t>
            </a:r>
            <a:r>
              <a:rPr lang="en-GB" altLang="es-ES" sz="2000" i="1" dirty="0">
                <a:latin typeface="Calibri" panose="020F0502020204030204" pitchFamily="34" charset="0"/>
                <a:cs typeface="Calibri" panose="020F0502020204030204" pitchFamily="34" charset="0"/>
              </a:rPr>
              <a:t>Howe, </a:t>
            </a:r>
            <a:r>
              <a:rPr lang="en-GB" altLang="es-ES" sz="2000" i="1">
                <a:latin typeface="Calibri" panose="020F0502020204030204" pitchFamily="34" charset="0"/>
                <a:cs typeface="Calibri" panose="020F0502020204030204" pitchFamily="34" charset="0"/>
              </a:rPr>
              <a:t>2013).</a:t>
            </a:r>
            <a:endParaRPr lang="en-GB" altLang="es-ES" sz="2000" i="1"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a:defRPr/>
            </a:pPr>
            <a:r>
              <a:rPr lang="en-GB" altLang="es-ES" sz="2000">
                <a:latin typeface="Calibri" panose="020F0502020204030204" pitchFamily="34" charset="0"/>
                <a:cs typeface="Calibri" panose="020F0502020204030204" pitchFamily="34" charset="0"/>
              </a:rPr>
              <a:t>Hay muchas </a:t>
            </a:r>
            <a:r>
              <a:rPr lang="en-GB" altLang="es-ES" sz="2000" b="1">
                <a:latin typeface="Calibri" panose="020F0502020204030204" pitchFamily="34" charset="0"/>
                <a:cs typeface="Calibri" panose="020F0502020204030204" pitchFamily="34" charset="0"/>
              </a:rPr>
              <a:t>definiciones de empatía </a:t>
            </a:r>
            <a:r>
              <a:rPr lang="en-GB" altLang="es-ES" sz="2000">
                <a:latin typeface="Calibri" panose="020F0502020204030204" pitchFamily="34" charset="0"/>
                <a:cs typeface="Calibri" panose="020F0502020204030204" pitchFamily="34" charset="0"/>
              </a:rPr>
              <a:t>y es difícil quedarse con una sola:</a:t>
            </a:r>
            <a:endParaRPr lang="en-GB" altLang="es-ES" sz="2000" dirty="0">
              <a:latin typeface="Calibri" panose="020F0502020204030204" pitchFamily="34" charset="0"/>
              <a:cs typeface="Calibri" panose="020F0502020204030204" pitchFamily="34" charset="0"/>
            </a:endParaRPr>
          </a:p>
          <a:p>
            <a:pPr>
              <a:defRPr/>
            </a:pPr>
            <a:endParaRPr lang="hr-HR" altLang="es-ES" i="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sz="2000" i="1">
                <a:solidFill>
                  <a:srgbClr val="0CA373"/>
                </a:solidFill>
                <a:latin typeface="Calibri" panose="020F0502020204030204" pitchFamily="34" charset="0"/>
                <a:cs typeface="Calibri" panose="020F0502020204030204" pitchFamily="34" charset="0"/>
              </a:rPr>
              <a:t>”la empatía es una </a:t>
            </a:r>
            <a:r>
              <a:rPr lang="en-GB" altLang="es-ES" sz="2000" b="1" i="1">
                <a:solidFill>
                  <a:srgbClr val="0CA373"/>
                </a:solidFill>
                <a:latin typeface="Calibri" panose="020F0502020204030204" pitchFamily="34" charset="0"/>
                <a:cs typeface="Calibri" panose="020F0502020204030204" pitchFamily="34" charset="0"/>
              </a:rPr>
              <a:t>habilidad social y emocional </a:t>
            </a:r>
            <a:r>
              <a:rPr lang="en-GB" altLang="es-ES" sz="2000" i="1">
                <a:solidFill>
                  <a:srgbClr val="0CA373"/>
                </a:solidFill>
                <a:latin typeface="Calibri" panose="020F0502020204030204" pitchFamily="34" charset="0"/>
                <a:cs typeface="Calibri" panose="020F0502020204030204" pitchFamily="34" charset="0"/>
              </a:rPr>
              <a:t>que nos a yuda a </a:t>
            </a:r>
            <a:r>
              <a:rPr lang="en-GB" altLang="es-ES" sz="2000" b="1" i="1">
                <a:solidFill>
                  <a:srgbClr val="0CA373"/>
                </a:solidFill>
                <a:latin typeface="Calibri" panose="020F0502020204030204" pitchFamily="34" charset="0"/>
                <a:cs typeface="Calibri" panose="020F0502020204030204" pitchFamily="34" charset="0"/>
              </a:rPr>
              <a:t>sentir y comprender </a:t>
            </a:r>
            <a:r>
              <a:rPr lang="en-GB" altLang="es-ES" sz="2000" i="1">
                <a:solidFill>
                  <a:srgbClr val="0CA373"/>
                </a:solidFill>
                <a:latin typeface="Calibri" panose="020F0502020204030204" pitchFamily="34" charset="0"/>
                <a:cs typeface="Calibri" panose="020F0502020204030204" pitchFamily="34" charset="0"/>
              </a:rPr>
              <a:t>las emociones, deseos, intenciones, pensamientos y necesidades de </a:t>
            </a:r>
            <a:r>
              <a:rPr lang="en-GB" altLang="es-ES" sz="2000" b="1" i="1">
                <a:solidFill>
                  <a:srgbClr val="0CA373"/>
                </a:solidFill>
                <a:latin typeface="Calibri" panose="020F0502020204030204" pitchFamily="34" charset="0"/>
                <a:cs typeface="Calibri" panose="020F0502020204030204" pitchFamily="34" charset="0"/>
              </a:rPr>
              <a:t>los demás</a:t>
            </a:r>
            <a:r>
              <a:rPr lang="en-GB" altLang="es-ES" sz="2000" i="1">
                <a:solidFill>
                  <a:srgbClr val="0CA373"/>
                </a:solidFill>
                <a:latin typeface="Calibri" panose="020F0502020204030204" pitchFamily="34" charset="0"/>
                <a:cs typeface="Calibri" panose="020F0502020204030204" pitchFamily="34" charset="0"/>
              </a:rPr>
              <a:t>… la empatía nos hace </a:t>
            </a:r>
            <a:r>
              <a:rPr lang="en-GB" altLang="es-ES" sz="2000" b="1" i="1">
                <a:solidFill>
                  <a:srgbClr val="0CA373"/>
                </a:solidFill>
                <a:latin typeface="Calibri" panose="020F0502020204030204" pitchFamily="34" charset="0"/>
                <a:cs typeface="Calibri" panose="020F0502020204030204" pitchFamily="34" charset="0"/>
              </a:rPr>
              <a:t>conscientes de, y disponibles para</a:t>
            </a:r>
            <a:r>
              <a:rPr lang="en-GB" altLang="es-ES" sz="2000" i="1">
                <a:solidFill>
                  <a:srgbClr val="0CA373"/>
                </a:solidFill>
                <a:latin typeface="Calibri" panose="020F0502020204030204" pitchFamily="34" charset="0"/>
                <a:cs typeface="Calibri" panose="020F0502020204030204" pitchFamily="34" charset="0"/>
              </a:rPr>
              <a:t> las emociones, circunstancias y necesidades de </a:t>
            </a:r>
            <a:r>
              <a:rPr lang="en-GB" altLang="es-ES" sz="2000" b="1" i="1">
                <a:solidFill>
                  <a:srgbClr val="0CA373"/>
                </a:solidFill>
                <a:latin typeface="Calibri" panose="020F0502020204030204" pitchFamily="34" charset="0"/>
                <a:cs typeface="Calibri" panose="020F0502020204030204" pitchFamily="34" charset="0"/>
              </a:rPr>
              <a:t>otros</a:t>
            </a:r>
            <a:r>
              <a:rPr lang="en-GB" altLang="es-ES" sz="2000" i="1">
                <a:solidFill>
                  <a:srgbClr val="0CA373"/>
                </a:solidFill>
                <a:latin typeface="Calibri" panose="020F0502020204030204" pitchFamily="34" charset="0"/>
                <a:cs typeface="Calibri" panose="020F0502020204030204" pitchFamily="34" charset="0"/>
              </a:rPr>
              <a:t> para que podamos </a:t>
            </a:r>
            <a:r>
              <a:rPr lang="en-GB" altLang="es-ES" sz="2000" b="1" i="1">
                <a:solidFill>
                  <a:srgbClr val="0CA373"/>
                </a:solidFill>
                <a:latin typeface="Calibri" panose="020F0502020204030204" pitchFamily="34" charset="0"/>
                <a:cs typeface="Calibri" panose="020F0502020204030204" pitchFamily="34" charset="0"/>
              </a:rPr>
              <a:t>interactuar</a:t>
            </a:r>
            <a:r>
              <a:rPr lang="en-GB" altLang="es-ES" sz="2000" i="1">
                <a:solidFill>
                  <a:srgbClr val="0CA373"/>
                </a:solidFill>
                <a:latin typeface="Calibri" panose="020F0502020204030204" pitchFamily="34" charset="0"/>
                <a:cs typeface="Calibri" panose="020F0502020204030204" pitchFamily="34" charset="0"/>
              </a:rPr>
              <a:t> con ellos hábilmente” </a:t>
            </a:r>
            <a:r>
              <a:rPr lang="hr-HR" altLang="es-ES" sz="2000" i="1" dirty="0">
                <a:latin typeface="Calibri" panose="020F0502020204030204" pitchFamily="34" charset="0"/>
                <a:cs typeface="Calibri" panose="020F0502020204030204" pitchFamily="34" charset="0"/>
              </a:rPr>
              <a:t>(McLaren, 2013)</a:t>
            </a:r>
          </a:p>
          <a:p>
            <a:pPr marL="285750" indent="-285750">
              <a:buFont typeface="Arial" panose="020B0604020202020204" pitchFamily="34" charset="0"/>
              <a:buChar char="•"/>
              <a:defRPr/>
            </a:pPr>
            <a:endParaRPr lang="hr-HR" altLang="es-ES" sz="2000" i="1"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defRPr/>
            </a:pPr>
            <a:r>
              <a:rPr lang="en-GB" altLang="es-ES" sz="2000" i="1">
                <a:solidFill>
                  <a:srgbClr val="0CA373"/>
                </a:solidFill>
                <a:latin typeface="Calibri" panose="020F0502020204030204" pitchFamily="34" charset="0"/>
                <a:cs typeface="Calibri" panose="020F0502020204030204" pitchFamily="34" charset="0"/>
              </a:rPr>
              <a:t>”</a:t>
            </a:r>
            <a:r>
              <a:rPr lang="es-ES" altLang="es-ES" sz="2000" i="1">
                <a:solidFill>
                  <a:srgbClr val="0CA373"/>
                </a:solidFill>
                <a:latin typeface="Calibri" panose="020F0502020204030204" pitchFamily="34" charset="0"/>
                <a:cs typeface="Calibri" panose="020F0502020204030204" pitchFamily="34" charset="0"/>
              </a:rPr>
              <a:t> la empatía es un </a:t>
            </a:r>
            <a:r>
              <a:rPr lang="es-ES" altLang="es-ES" sz="2000" b="1" i="1">
                <a:solidFill>
                  <a:srgbClr val="0CA373"/>
                </a:solidFill>
                <a:latin typeface="Calibri" panose="020F0502020204030204" pitchFamily="34" charset="0"/>
                <a:cs typeface="Calibri" panose="020F0502020204030204" pitchFamily="34" charset="0"/>
              </a:rPr>
              <a:t>rasgo definitorio de nuestra humanidad</a:t>
            </a:r>
            <a:r>
              <a:rPr lang="es-ES" altLang="es-ES" sz="2000" i="1">
                <a:solidFill>
                  <a:srgbClr val="0CA373"/>
                </a:solidFill>
                <a:latin typeface="Calibri" panose="020F0502020204030204" pitchFamily="34" charset="0"/>
                <a:cs typeface="Calibri" panose="020F0502020204030204" pitchFamily="34" charset="0"/>
              </a:rPr>
              <a:t>, y sin ella una persona carece de una parte esencial de su humanidad</a:t>
            </a:r>
            <a:r>
              <a:rPr lang="hr-HR" altLang="es-ES" sz="2000" i="1">
                <a:solidFill>
                  <a:srgbClr val="0CA373"/>
                </a:solidFill>
                <a:latin typeface="Calibri" panose="020F0502020204030204" pitchFamily="34" charset="0"/>
                <a:cs typeface="Calibri" panose="020F0502020204030204" pitchFamily="34" charset="0"/>
              </a:rPr>
              <a:t>”</a:t>
            </a:r>
            <a:r>
              <a:rPr lang="en-GB" altLang="es-ES" sz="2000" i="1">
                <a:solidFill>
                  <a:srgbClr val="0CA373"/>
                </a:solidFill>
                <a:latin typeface="Calibri" panose="020F0502020204030204" pitchFamily="34" charset="0"/>
                <a:cs typeface="Calibri" panose="020F0502020204030204" pitchFamily="34" charset="0"/>
              </a:rPr>
              <a:t> </a:t>
            </a:r>
            <a:r>
              <a:rPr lang="en-GB" altLang="es-ES" sz="2000" i="1" dirty="0">
                <a:solidFill>
                  <a:prstClr val="black"/>
                </a:solidFill>
                <a:latin typeface="Calibri" panose="020F0502020204030204" pitchFamily="34" charset="0"/>
                <a:cs typeface="Calibri" panose="020F0502020204030204" pitchFamily="34" charset="0"/>
              </a:rPr>
              <a:t>(Agosta, 2015)</a:t>
            </a:r>
            <a:endParaRPr lang="hr-HR" altLang="es-ES" sz="2000" i="1"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a:defRPr/>
            </a:pPr>
            <a:r>
              <a:rPr lang="en-GB" altLang="es-ES" sz="20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0463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1.1.: </a:t>
            </a:r>
            <a:r>
              <a:rPr lang="en-GB" sz="2200" spc="50">
                <a:latin typeface="+mj-lt"/>
                <a:cs typeface="Tahoma"/>
              </a:rPr>
              <a:t>Definiendo la empatía</a:t>
            </a:r>
            <a:endParaRPr lang="en-GB" sz="2200" dirty="0">
              <a:latin typeface="+mj-lt"/>
              <a:cs typeface="Tahoma"/>
            </a:endParaRPr>
          </a:p>
        </p:txBody>
      </p:sp>
      <p:sp>
        <p:nvSpPr>
          <p:cNvPr id="4" name="Rectángulo 3"/>
          <p:cNvSpPr/>
          <p:nvPr/>
        </p:nvSpPr>
        <p:spPr>
          <a:xfrm>
            <a:off x="318565" y="2634445"/>
            <a:ext cx="11363919" cy="3200876"/>
          </a:xfrm>
          <a:prstGeom prst="rect">
            <a:avLst/>
          </a:prstGeom>
        </p:spPr>
        <p:txBody>
          <a:bodyPr wrap="square">
            <a:spAutoFit/>
          </a:bodyPr>
          <a:lstStyle/>
          <a:p>
            <a:pPr>
              <a:defRPr/>
            </a:pPr>
            <a:r>
              <a:rPr lang="hr-HR" altLang="es-ES" i="1" dirty="0">
                <a:latin typeface="Calibri" panose="020F0502020204030204" pitchFamily="34" charset="0"/>
                <a:cs typeface="Calibri" panose="020F0502020204030204" pitchFamily="34" charset="0"/>
              </a:rPr>
              <a:t>…</a:t>
            </a:r>
          </a:p>
          <a:p>
            <a:pPr marL="285750" lvl="0" indent="-285750">
              <a:buFont typeface="Arial" panose="020B0604020202020204" pitchFamily="34" charset="0"/>
              <a:buChar char="•"/>
              <a:defRPr/>
            </a:pPr>
            <a:r>
              <a:rPr lang="en-GB" altLang="es-ES" i="1">
                <a:solidFill>
                  <a:srgbClr val="0CA373"/>
                </a:solidFill>
                <a:latin typeface="Calibri" panose="020F0502020204030204" pitchFamily="34" charset="0"/>
                <a:cs typeface="Calibri" panose="020F0502020204030204" pitchFamily="34" charset="0"/>
              </a:rPr>
              <a:t>”la </a:t>
            </a:r>
            <a:r>
              <a:rPr lang="en-GB" altLang="es-ES" b="1" i="1">
                <a:solidFill>
                  <a:srgbClr val="0CA373"/>
                </a:solidFill>
                <a:latin typeface="Calibri" panose="020F0502020204030204" pitchFamily="34" charset="0"/>
                <a:cs typeface="Calibri" panose="020F0502020204030204" pitchFamily="34" charset="0"/>
              </a:rPr>
              <a:t>capacidad</a:t>
            </a:r>
            <a:r>
              <a:rPr lang="en-GB" altLang="es-ES" i="1">
                <a:solidFill>
                  <a:srgbClr val="0CA373"/>
                </a:solidFill>
                <a:latin typeface="Calibri" panose="020F0502020204030204" pitchFamily="34" charset="0"/>
                <a:cs typeface="Calibri" panose="020F0502020204030204" pitchFamily="34" charset="0"/>
              </a:rPr>
              <a:t> de </a:t>
            </a:r>
            <a:r>
              <a:rPr lang="en-GB" altLang="es-ES" b="1" i="1">
                <a:solidFill>
                  <a:srgbClr val="0CA373"/>
                </a:solidFill>
                <a:latin typeface="Calibri" panose="020F0502020204030204" pitchFamily="34" charset="0"/>
                <a:cs typeface="Calibri" panose="020F0502020204030204" pitchFamily="34" charset="0"/>
              </a:rPr>
              <a:t>compartir</a:t>
            </a:r>
            <a:r>
              <a:rPr lang="en-GB" altLang="es-ES" i="1">
                <a:solidFill>
                  <a:srgbClr val="0CA373"/>
                </a:solidFill>
                <a:latin typeface="Calibri" panose="020F0502020204030204" pitchFamily="34" charset="0"/>
                <a:cs typeface="Calibri" panose="020F0502020204030204" pitchFamily="34" charset="0"/>
              </a:rPr>
              <a:t> las emociones o experiencias de alguien más </a:t>
            </a:r>
            <a:r>
              <a:rPr lang="es-ES" altLang="es-ES" i="1">
                <a:solidFill>
                  <a:srgbClr val="0CA373"/>
                </a:solidFill>
                <a:latin typeface="Calibri" panose="020F0502020204030204" pitchFamily="34" charset="0"/>
                <a:cs typeface="Calibri" panose="020F0502020204030204" pitchFamily="34" charset="0"/>
              </a:rPr>
              <a:t>imaginando cómo sería estar en la situación de esa persona</a:t>
            </a:r>
            <a:r>
              <a:rPr lang="en-GB" altLang="es-ES" i="1">
                <a:solidFill>
                  <a:srgbClr val="0CA373"/>
                </a:solidFill>
                <a:latin typeface="Calibri" panose="020F0502020204030204" pitchFamily="34" charset="0"/>
                <a:cs typeface="Calibri" panose="020F0502020204030204" pitchFamily="34" charset="0"/>
              </a:rPr>
              <a:t>” </a:t>
            </a:r>
            <a:r>
              <a:rPr lang="en-GB" altLang="es-ES" i="1" dirty="0">
                <a:solidFill>
                  <a:prstClr val="black"/>
                </a:solidFill>
                <a:latin typeface="Calibri" panose="020F0502020204030204" pitchFamily="34" charset="0"/>
                <a:cs typeface="Calibri" panose="020F0502020204030204" pitchFamily="34" charset="0"/>
              </a:rPr>
              <a:t>(The Cambridge Dictionary)</a:t>
            </a:r>
            <a:endParaRPr lang="hr-HR" altLang="es-ES" i="1" dirty="0">
              <a:solidFill>
                <a:prstClr val="black"/>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endParaRPr lang="hr-HR" altLang="es-ES" i="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i="1">
                <a:solidFill>
                  <a:srgbClr val="0CA373"/>
                </a:solidFill>
                <a:latin typeface="Calibri" panose="020F0502020204030204" pitchFamily="34" charset="0"/>
                <a:cs typeface="Calibri" panose="020F0502020204030204" pitchFamily="34" charset="0"/>
              </a:rPr>
              <a:t>”la empatía es el </a:t>
            </a:r>
            <a:r>
              <a:rPr lang="en-GB" altLang="es-ES" b="1" i="1">
                <a:solidFill>
                  <a:srgbClr val="0CA373"/>
                </a:solidFill>
                <a:latin typeface="Calibri" panose="020F0502020204030204" pitchFamily="34" charset="0"/>
                <a:cs typeface="Calibri" panose="020F0502020204030204" pitchFamily="34" charset="0"/>
              </a:rPr>
              <a:t>sentimiento</a:t>
            </a:r>
            <a:r>
              <a:rPr lang="en-GB" altLang="es-ES" i="1">
                <a:solidFill>
                  <a:srgbClr val="0CA373"/>
                </a:solidFill>
                <a:latin typeface="Calibri" panose="020F0502020204030204" pitchFamily="34" charset="0"/>
                <a:cs typeface="Calibri" panose="020F0502020204030204" pitchFamily="34" charset="0"/>
              </a:rPr>
              <a:t> y </a:t>
            </a:r>
            <a:r>
              <a:rPr lang="en-GB" altLang="es-ES" b="1" i="1">
                <a:solidFill>
                  <a:srgbClr val="0CA373"/>
                </a:solidFill>
                <a:latin typeface="Calibri" panose="020F0502020204030204" pitchFamily="34" charset="0"/>
                <a:cs typeface="Calibri" panose="020F0502020204030204" pitchFamily="34" charset="0"/>
              </a:rPr>
              <a:t>comprensión</a:t>
            </a:r>
            <a:r>
              <a:rPr lang="en-GB" altLang="es-ES" i="1">
                <a:solidFill>
                  <a:srgbClr val="0CA373"/>
                </a:solidFill>
                <a:latin typeface="Calibri" panose="020F0502020204030204" pitchFamily="34" charset="0"/>
                <a:cs typeface="Calibri" panose="020F0502020204030204" pitchFamily="34" charset="0"/>
              </a:rPr>
              <a:t> de las </a:t>
            </a:r>
            <a:r>
              <a:rPr lang="en-GB" altLang="es-ES" b="1" i="1">
                <a:solidFill>
                  <a:srgbClr val="0CA373"/>
                </a:solidFill>
                <a:latin typeface="Calibri" panose="020F0502020204030204" pitchFamily="34" charset="0"/>
                <a:cs typeface="Calibri" panose="020F0502020204030204" pitchFamily="34" charset="0"/>
              </a:rPr>
              <a:t>emociones y experiencias de los demás</a:t>
            </a:r>
            <a:r>
              <a:rPr lang="en-GB" altLang="es-ES" i="1">
                <a:solidFill>
                  <a:srgbClr val="0CA373"/>
                </a:solidFill>
                <a:latin typeface="Calibri" panose="020F0502020204030204" pitchFamily="34" charset="0"/>
                <a:cs typeface="Calibri" panose="020F0502020204030204" pitchFamily="34" charset="0"/>
              </a:rPr>
              <a:t>” </a:t>
            </a:r>
            <a:r>
              <a:rPr lang="en-GB" altLang="es-ES" i="1" dirty="0">
                <a:latin typeface="Calibri" panose="020F0502020204030204" pitchFamily="34" charset="0"/>
                <a:cs typeface="Calibri" panose="020F0502020204030204" pitchFamily="34" charset="0"/>
              </a:rPr>
              <a:t>(Segal et al., 2017)</a:t>
            </a:r>
            <a:endParaRPr lang="hr-HR" altLang="es-ES" i="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endParaRPr lang="hr-HR" altLang="es-ES" i="1"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GB" altLang="es-ES" i="1">
                <a:solidFill>
                  <a:srgbClr val="0CA373"/>
                </a:solidFill>
                <a:latin typeface="Calibri" panose="020F0502020204030204" pitchFamily="34" charset="0"/>
                <a:cs typeface="Calibri" panose="020F0502020204030204" pitchFamily="34" charset="0"/>
              </a:rPr>
              <a:t>”</a:t>
            </a:r>
            <a:r>
              <a:rPr lang="es-ES" altLang="es-ES" i="1">
                <a:solidFill>
                  <a:srgbClr val="0CA373"/>
                </a:solidFill>
                <a:latin typeface="Calibri" panose="020F0502020204030204" pitchFamily="34" charset="0"/>
                <a:cs typeface="Calibri" panose="020F0502020204030204" pitchFamily="34" charset="0"/>
              </a:rPr>
              <a:t> es una forma de </a:t>
            </a:r>
            <a:r>
              <a:rPr lang="es-ES" altLang="es-ES" b="1" i="1">
                <a:solidFill>
                  <a:srgbClr val="0CA373"/>
                </a:solidFill>
                <a:latin typeface="Calibri" panose="020F0502020204030204" pitchFamily="34" charset="0"/>
                <a:cs typeface="Calibri" panose="020F0502020204030204" pitchFamily="34" charset="0"/>
              </a:rPr>
              <a:t>ponerse en el lugar de otra persona</a:t>
            </a:r>
            <a:r>
              <a:rPr lang="es-ES" altLang="es-ES" i="1">
                <a:solidFill>
                  <a:srgbClr val="0CA373"/>
                </a:solidFill>
                <a:latin typeface="Calibri" panose="020F0502020204030204" pitchFamily="34" charset="0"/>
                <a:cs typeface="Calibri" panose="020F0502020204030204" pitchFamily="34" charset="0"/>
              </a:rPr>
              <a:t>, sentir su estrés y su dolor, y hacer algo por su dolor</a:t>
            </a:r>
            <a:r>
              <a:rPr lang="en-GB" altLang="es-ES" i="1">
                <a:solidFill>
                  <a:srgbClr val="0CA373"/>
                </a:solidFill>
                <a:latin typeface="Calibri" panose="020F0502020204030204" pitchFamily="34" charset="0"/>
                <a:cs typeface="Calibri" panose="020F0502020204030204" pitchFamily="34" charset="0"/>
              </a:rPr>
              <a:t>” </a:t>
            </a:r>
            <a:r>
              <a:rPr lang="en-GB" altLang="es-ES" i="1" dirty="0">
                <a:latin typeface="Calibri" panose="020F0502020204030204" pitchFamily="34" charset="0"/>
                <a:cs typeface="Calibri" panose="020F0502020204030204" pitchFamily="34" charset="0"/>
              </a:rPr>
              <a:t>(</a:t>
            </a:r>
            <a:r>
              <a:rPr lang="en-GB" altLang="es-ES" i="1" dirty="0" err="1">
                <a:latin typeface="Calibri" panose="020F0502020204030204" pitchFamily="34" charset="0"/>
                <a:cs typeface="Calibri" panose="020F0502020204030204" pitchFamily="34" charset="0"/>
              </a:rPr>
              <a:t>Pallapa</a:t>
            </a:r>
            <a:r>
              <a:rPr lang="en-GB" altLang="es-ES" i="1" dirty="0">
                <a:latin typeface="Calibri" panose="020F0502020204030204" pitchFamily="34" charset="0"/>
                <a:cs typeface="Calibri" panose="020F0502020204030204" pitchFamily="34" charset="0"/>
              </a:rPr>
              <a:t>, 2022)</a:t>
            </a:r>
          </a:p>
          <a:p>
            <a:pPr>
              <a:defRPr/>
            </a:pPr>
            <a:endParaRPr lang="hr-HR" altLang="es-ES" i="1"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a:defRPr/>
            </a:pPr>
            <a:r>
              <a:rPr lang="en-GB" altLang="es-ES" sz="20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1697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1.1.: </a:t>
            </a:r>
            <a:r>
              <a:rPr lang="en-GB" sz="2200" spc="50">
                <a:latin typeface="+mj-lt"/>
                <a:cs typeface="Tahoma"/>
              </a:rPr>
              <a:t>Definiendo la empatía</a:t>
            </a:r>
            <a:endParaRPr lang="en-GB" sz="2200" dirty="0">
              <a:latin typeface="+mj-lt"/>
              <a:cs typeface="Tahoma"/>
            </a:endParaRPr>
          </a:p>
        </p:txBody>
      </p:sp>
      <p:sp>
        <p:nvSpPr>
          <p:cNvPr id="4" name="Rectángulo 3"/>
          <p:cNvSpPr/>
          <p:nvPr/>
        </p:nvSpPr>
        <p:spPr>
          <a:xfrm>
            <a:off x="318565" y="2634445"/>
            <a:ext cx="11200145" cy="3170099"/>
          </a:xfrm>
          <a:prstGeom prst="rect">
            <a:avLst/>
          </a:prstGeom>
        </p:spPr>
        <p:txBody>
          <a:bodyPr wrap="square">
            <a:spAutoFit/>
          </a:bodyPr>
          <a:lstStyle/>
          <a:p>
            <a:pPr marL="285750"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Por lo tanto, la empatía puede entenderse como </a:t>
            </a:r>
            <a:r>
              <a:rPr lang="en-GB" altLang="es-ES" sz="2000" b="1">
                <a:latin typeface="Calibri" panose="020F0502020204030204" pitchFamily="34" charset="0"/>
                <a:cs typeface="Calibri" panose="020F0502020204030204" pitchFamily="34" charset="0"/>
              </a:rPr>
              <a:t>uno o más procesos o estados mentales conectados</a:t>
            </a:r>
            <a:r>
              <a:rPr lang="en-GB" altLang="es-ES" sz="2000">
                <a:latin typeface="Calibri" panose="020F0502020204030204" pitchFamily="34" charset="0"/>
                <a:cs typeface="Calibri" panose="020F0502020204030204" pitchFamily="34" charset="0"/>
              </a:rPr>
              <a:t>, como</a:t>
            </a:r>
            <a:r>
              <a:rPr lang="hr-HR" altLang="es-ES" sz="2000">
                <a:latin typeface="Calibri" panose="020F0502020204030204" pitchFamily="34" charset="0"/>
                <a:cs typeface="Calibri" panose="020F0502020204030204" pitchFamily="34" charset="0"/>
              </a:rPr>
              <a:t> </a:t>
            </a:r>
            <a:r>
              <a:rPr lang="hr-HR" altLang="es-ES" sz="2000" i="1" dirty="0">
                <a:latin typeface="Calibri" panose="020F0502020204030204" pitchFamily="34" charset="0"/>
                <a:cs typeface="Calibri" panose="020F0502020204030204" pitchFamily="34" charset="0"/>
              </a:rPr>
              <a:t>(Coplan &amp; Goldie, 2011)</a:t>
            </a:r>
            <a:r>
              <a:rPr lang="en-GB" altLang="es-ES" sz="2000" dirty="0">
                <a:latin typeface="Calibri" panose="020F0502020204030204" pitchFamily="34" charset="0"/>
                <a:cs typeface="Calibri" panose="020F0502020204030204" pitchFamily="34" charset="0"/>
              </a:rPr>
              <a:t>:</a:t>
            </a:r>
          </a:p>
          <a:p>
            <a:pPr>
              <a:defRPr/>
            </a:pPr>
            <a:r>
              <a:rPr lang="en-GB" altLang="es-ES" sz="2000" dirty="0">
                <a:latin typeface="Calibri" panose="020F0502020204030204" pitchFamily="34" charset="0"/>
                <a:cs typeface="Calibri" panose="020F0502020204030204" pitchFamily="34" charset="0"/>
              </a:rPr>
              <a:t> </a:t>
            </a: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Sentir</a:t>
            </a:r>
            <a:r>
              <a:rPr lang="en-GB" altLang="es-ES" sz="2000">
                <a:latin typeface="Calibri" panose="020F0502020204030204" pitchFamily="34" charset="0"/>
                <a:cs typeface="Calibri" panose="020F0502020204030204" pitchFamily="34" charset="0"/>
              </a:rPr>
              <a:t> lo que alguien más siente.</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Preocuparse</a:t>
            </a:r>
            <a:r>
              <a:rPr lang="en-GB" altLang="es-ES" sz="2000">
                <a:latin typeface="Calibri" panose="020F0502020204030204" pitchFamily="34" charset="0"/>
                <a:cs typeface="Calibri" panose="020F0502020204030204" pitchFamily="34" charset="0"/>
              </a:rPr>
              <a:t> por otra persona.</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Sentirse emocionalmente afectado </a:t>
            </a:r>
            <a:r>
              <a:rPr lang="en-GB" altLang="es-ES" sz="2000">
                <a:latin typeface="Calibri" panose="020F0502020204030204" pitchFamily="34" charset="0"/>
                <a:cs typeface="Calibri" panose="020F0502020204030204" pitchFamily="34" charset="0"/>
              </a:rPr>
              <a:t>por las emociones y experiencias de otros, incluso aunque no necesariamente esté experimentando las mismas emociones.</a:t>
            </a: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Ponerse a sí mismo </a:t>
            </a:r>
            <a:r>
              <a:rPr lang="en-GB" altLang="es-ES" sz="2000">
                <a:latin typeface="Calibri" panose="020F0502020204030204" pitchFamily="34" charset="0"/>
                <a:cs typeface="Calibri" panose="020F0502020204030204" pitchFamily="34" charset="0"/>
              </a:rPr>
              <a:t>en la situación de otro.</a:t>
            </a: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Imaginarse a uno mismo </a:t>
            </a:r>
            <a:r>
              <a:rPr lang="en-GB" altLang="es-ES" sz="2000">
                <a:latin typeface="Calibri" panose="020F0502020204030204" pitchFamily="34" charset="0"/>
                <a:cs typeface="Calibri" panose="020F0502020204030204" pitchFamily="34" charset="0"/>
              </a:rPr>
              <a:t>estando en la situación de otra persona.</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Sacar conclusiones </a:t>
            </a:r>
            <a:r>
              <a:rPr lang="en-GB" altLang="es-ES" sz="2000">
                <a:latin typeface="Calibri" panose="020F0502020204030204" pitchFamily="34" charset="0"/>
                <a:cs typeface="Calibri" panose="020F0502020204030204" pitchFamily="34" charset="0"/>
              </a:rPr>
              <a:t>sobre el estado mental de otra persona.</a:t>
            </a: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074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1.1.: </a:t>
            </a:r>
            <a:r>
              <a:rPr lang="en-GB" sz="2200" spc="50">
                <a:latin typeface="+mj-lt"/>
                <a:cs typeface="Tahoma"/>
              </a:rPr>
              <a:t>Definiendo la empatía</a:t>
            </a:r>
            <a:endParaRPr lang="en-GB" sz="2200" dirty="0">
              <a:latin typeface="+mj-lt"/>
              <a:cs typeface="Tahoma"/>
            </a:endParaRPr>
          </a:p>
        </p:txBody>
      </p:sp>
      <p:sp>
        <p:nvSpPr>
          <p:cNvPr id="4" name="Rectángulo 3"/>
          <p:cNvSpPr/>
          <p:nvPr/>
        </p:nvSpPr>
        <p:spPr>
          <a:xfrm>
            <a:off x="318565" y="2525263"/>
            <a:ext cx="11145554" cy="3170099"/>
          </a:xfrm>
          <a:prstGeom prst="rect">
            <a:avLst/>
          </a:prstGeom>
        </p:spPr>
        <p:txBody>
          <a:bodyPr wrap="square">
            <a:spAutoFit/>
          </a:bodyPr>
          <a:lstStyle/>
          <a:p>
            <a:pPr marL="285750"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Los tres </a:t>
            </a:r>
            <a:r>
              <a:rPr lang="en-GB" altLang="es-ES" sz="2000" b="1">
                <a:latin typeface="Calibri" panose="020F0502020204030204" pitchFamily="34" charset="0"/>
                <a:cs typeface="Calibri" panose="020F0502020204030204" pitchFamily="34" charset="0"/>
              </a:rPr>
              <a:t>tipos de empatía </a:t>
            </a:r>
            <a:r>
              <a:rPr lang="en-GB" altLang="es-ES" sz="2000">
                <a:latin typeface="Calibri" panose="020F0502020204030204" pitchFamily="34" charset="0"/>
                <a:cs typeface="Calibri" panose="020F0502020204030204" pitchFamily="34" charset="0"/>
              </a:rPr>
              <a:t>más comunes </a:t>
            </a:r>
            <a:r>
              <a:rPr lang="en-GB" altLang="es-ES" sz="2000" i="1">
                <a:latin typeface="Calibri" panose="020F0502020204030204" pitchFamily="34" charset="0"/>
                <a:cs typeface="Calibri" panose="020F0502020204030204" pitchFamily="34" charset="0"/>
              </a:rPr>
              <a:t>(</a:t>
            </a:r>
            <a:r>
              <a:rPr lang="en-GB" altLang="es-ES" sz="2000" i="1" dirty="0">
                <a:latin typeface="Calibri" panose="020F0502020204030204" pitchFamily="34" charset="0"/>
                <a:cs typeface="Calibri" panose="020F0502020204030204" pitchFamily="34" charset="0"/>
              </a:rPr>
              <a:t>Pallapa, 2022)</a:t>
            </a:r>
            <a:r>
              <a:rPr lang="en-GB" altLang="es-ES" sz="2000" dirty="0">
                <a:latin typeface="Calibri" panose="020F0502020204030204" pitchFamily="34" charset="0"/>
                <a:cs typeface="Calibri" panose="020F0502020204030204" pitchFamily="34" charset="0"/>
              </a:rPr>
              <a:t>:</a:t>
            </a:r>
          </a:p>
          <a:p>
            <a:pPr marL="285750" indent="-285750">
              <a:buFont typeface="Arial" panose="020B0604020202020204" pitchFamily="34" charset="0"/>
              <a:buChar char="•"/>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Empatía cognitiva </a:t>
            </a:r>
            <a:r>
              <a:rPr lang="en-GB" altLang="es-ES" sz="2000">
                <a:latin typeface="Calibri" panose="020F0502020204030204" pitchFamily="34" charset="0"/>
                <a:cs typeface="Calibri" panose="020F0502020204030204" pitchFamily="34" charset="0"/>
              </a:rPr>
              <a:t>– la capacidad de </a:t>
            </a:r>
            <a:r>
              <a:rPr lang="en-GB" altLang="es-ES" sz="2000" b="1">
                <a:latin typeface="Calibri" panose="020F0502020204030204" pitchFamily="34" charset="0"/>
                <a:cs typeface="Calibri" panose="020F0502020204030204" pitchFamily="34" charset="0"/>
              </a:rPr>
              <a:t>ponerse a uno mismo </a:t>
            </a:r>
            <a:r>
              <a:rPr lang="en-GB" altLang="es-ES" sz="2000">
                <a:latin typeface="Calibri" panose="020F0502020204030204" pitchFamily="34" charset="0"/>
                <a:cs typeface="Calibri" panose="020F0502020204030204" pitchFamily="34" charset="0"/>
              </a:rPr>
              <a:t>en los zapatos de otra persona y </a:t>
            </a:r>
            <a:r>
              <a:rPr lang="es-ES" altLang="es-ES" sz="2000" b="1">
                <a:latin typeface="Calibri" panose="020F0502020204030204" pitchFamily="34" charset="0"/>
                <a:cs typeface="Calibri" panose="020F0502020204030204" pitchFamily="34" charset="0"/>
              </a:rPr>
              <a:t>experimentar</a:t>
            </a:r>
            <a:r>
              <a:rPr lang="es-ES" altLang="es-ES" sz="2000">
                <a:latin typeface="Calibri" panose="020F0502020204030204" pitchFamily="34" charset="0"/>
                <a:cs typeface="Calibri" panose="020F0502020204030204" pitchFamily="34" charset="0"/>
              </a:rPr>
              <a:t> racionalmente lo que la otra persona está viviendo.</a:t>
            </a:r>
            <a:endParaRPr lang="en-GB" altLang="es-ES" sz="2000" dirty="0">
              <a:latin typeface="Calibri" panose="020F0502020204030204" pitchFamily="34" charset="0"/>
              <a:cs typeface="Calibri" panose="020F0502020204030204" pitchFamily="34" charset="0"/>
            </a:endParaRPr>
          </a:p>
          <a:p>
            <a:pPr lvl="1">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Empatía emocional </a:t>
            </a:r>
            <a:r>
              <a:rPr lang="en-GB" altLang="es-ES" sz="2000">
                <a:latin typeface="Calibri" panose="020F0502020204030204" pitchFamily="34" charset="0"/>
                <a:cs typeface="Calibri" panose="020F0502020204030204" pitchFamily="34" charset="0"/>
              </a:rPr>
              <a:t>– la capacidad de </a:t>
            </a:r>
            <a:r>
              <a:rPr lang="en-GB" altLang="es-ES" sz="2000" b="1">
                <a:latin typeface="Calibri" panose="020F0502020204030204" pitchFamily="34" charset="0"/>
                <a:cs typeface="Calibri" panose="020F0502020204030204" pitchFamily="34" charset="0"/>
              </a:rPr>
              <a:t>compartir</a:t>
            </a:r>
            <a:r>
              <a:rPr lang="en-GB" altLang="es-ES" sz="2000">
                <a:latin typeface="Calibri" panose="020F0502020204030204" pitchFamily="34" charset="0"/>
                <a:cs typeface="Calibri" panose="020F0502020204030204" pitchFamily="34" charset="0"/>
              </a:rPr>
              <a:t> los sentimientos de otra persona y </a:t>
            </a:r>
            <a:r>
              <a:rPr lang="en-GB" altLang="es-ES" sz="2000" b="1">
                <a:latin typeface="Calibri" panose="020F0502020204030204" pitchFamily="34" charset="0"/>
                <a:cs typeface="Calibri" panose="020F0502020204030204" pitchFamily="34" charset="0"/>
              </a:rPr>
              <a:t>desarrollar</a:t>
            </a:r>
            <a:r>
              <a:rPr lang="en-GB" altLang="es-ES" sz="2000">
                <a:latin typeface="Calibri" panose="020F0502020204030204" pitchFamily="34" charset="0"/>
                <a:cs typeface="Calibri" panose="020F0502020204030204" pitchFamily="34" charset="0"/>
              </a:rPr>
              <a:t> una comprensión más profunda de esa persona.</a:t>
            </a:r>
            <a:endParaRPr lang="en-GB" altLang="es-ES" sz="2000" dirty="0">
              <a:latin typeface="Calibri" panose="020F0502020204030204" pitchFamily="34" charset="0"/>
              <a:cs typeface="Calibri" panose="020F0502020204030204" pitchFamily="34" charset="0"/>
            </a:endParaRPr>
          </a:p>
          <a:p>
            <a:pPr lvl="1">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Empatía compasiva </a:t>
            </a:r>
            <a:r>
              <a:rPr lang="en-GB" altLang="es-ES" sz="2000">
                <a:latin typeface="Calibri" panose="020F0502020204030204" pitchFamily="34" charset="0"/>
                <a:cs typeface="Calibri" panose="020F0502020204030204" pitchFamily="34" charset="0"/>
              </a:rPr>
              <a:t>– la forma más activa de empatía, que incluye </a:t>
            </a:r>
            <a:r>
              <a:rPr lang="en-GB" altLang="es-ES" sz="2000" b="1">
                <a:latin typeface="Calibri" panose="020F0502020204030204" pitchFamily="34" charset="0"/>
                <a:cs typeface="Calibri" panose="020F0502020204030204" pitchFamily="34" charset="0"/>
              </a:rPr>
              <a:t>tomar acciones efectivas </a:t>
            </a:r>
            <a:r>
              <a:rPr lang="en-GB" altLang="es-ES" sz="2000">
                <a:latin typeface="Calibri" panose="020F0502020204030204" pitchFamily="34" charset="0"/>
                <a:cs typeface="Calibri" panose="020F0502020204030204" pitchFamily="34" charset="0"/>
              </a:rPr>
              <a:t>para aliviar el dolor del sufrimiento.</a:t>
            </a: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700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1.1.: </a:t>
            </a:r>
            <a:r>
              <a:rPr lang="en-GB" sz="2200" spc="50">
                <a:latin typeface="+mj-lt"/>
                <a:cs typeface="Tahoma"/>
              </a:rPr>
              <a:t>Definiendo la empatía</a:t>
            </a:r>
            <a:endParaRPr lang="en-GB" sz="2200" dirty="0">
              <a:latin typeface="+mj-lt"/>
              <a:cs typeface="Tahoma"/>
            </a:endParaRPr>
          </a:p>
        </p:txBody>
      </p:sp>
      <p:sp>
        <p:nvSpPr>
          <p:cNvPr id="4" name="Rectángulo 3"/>
          <p:cNvSpPr/>
          <p:nvPr/>
        </p:nvSpPr>
        <p:spPr>
          <a:xfrm>
            <a:off x="318565" y="2525263"/>
            <a:ext cx="11145554" cy="3477875"/>
          </a:xfrm>
          <a:prstGeom prst="rect">
            <a:avLst/>
          </a:prstGeom>
        </p:spPr>
        <p:txBody>
          <a:bodyPr wrap="square">
            <a:spAutoFit/>
          </a:bodyPr>
          <a:lstStyle/>
          <a:p>
            <a:pPr>
              <a:defRPr/>
            </a:pPr>
            <a:r>
              <a:rPr lang="en-GB" altLang="es-ES" sz="2000" b="1">
                <a:latin typeface="Calibri" panose="020F0502020204030204" pitchFamily="34" charset="0"/>
                <a:cs typeface="Calibri" panose="020F0502020204030204" pitchFamily="34" charset="0"/>
              </a:rPr>
              <a:t>Las etapas del desarrollo y aplicación de la empatía</a:t>
            </a:r>
            <a:r>
              <a:rPr lang="en-GB" altLang="es-ES" sz="2000">
                <a:latin typeface="Calibri" panose="020F0502020204030204" pitchFamily="34" charset="0"/>
                <a:cs typeface="Calibri" panose="020F0502020204030204" pitchFamily="34" charset="0"/>
              </a:rPr>
              <a:t> </a:t>
            </a:r>
            <a:r>
              <a:rPr lang="en-GB" altLang="es-ES" sz="2000" i="1" dirty="0">
                <a:latin typeface="Calibri" panose="020F0502020204030204" pitchFamily="34" charset="0"/>
                <a:cs typeface="Calibri" panose="020F0502020204030204" pitchFamily="34" charset="0"/>
              </a:rPr>
              <a:t>(</a:t>
            </a:r>
            <a:r>
              <a:rPr lang="hr-HR" altLang="es-ES" sz="2000" i="1" dirty="0">
                <a:latin typeface="Calibri" panose="020F0502020204030204" pitchFamily="34" charset="0"/>
                <a:cs typeface="Calibri" panose="020F0502020204030204" pitchFamily="34" charset="0"/>
              </a:rPr>
              <a:t>Young</a:t>
            </a:r>
            <a:r>
              <a:rPr lang="en-GB" altLang="es-ES" sz="2000" i="1" dirty="0">
                <a:latin typeface="Calibri" panose="020F0502020204030204" pitchFamily="34" charset="0"/>
                <a:cs typeface="Calibri" panose="020F0502020204030204" pitchFamily="34" charset="0"/>
              </a:rPr>
              <a:t>, 20</a:t>
            </a:r>
            <a:r>
              <a:rPr lang="hr-HR" altLang="es-ES" sz="2000" i="1" dirty="0">
                <a:latin typeface="Calibri" panose="020F0502020204030204" pitchFamily="34" charset="0"/>
                <a:cs typeface="Calibri" panose="020F0502020204030204" pitchFamily="34" charset="0"/>
              </a:rPr>
              <a:t>15</a:t>
            </a:r>
            <a:r>
              <a:rPr lang="en-GB" altLang="es-ES" sz="2000" i="1" dirty="0">
                <a:latin typeface="Calibri" panose="020F0502020204030204" pitchFamily="34" charset="0"/>
                <a:cs typeface="Calibri" panose="020F0502020204030204" pitchFamily="34" charset="0"/>
              </a:rPr>
              <a:t>)</a:t>
            </a:r>
            <a:r>
              <a:rPr lang="en-GB" altLang="es-ES" sz="2000" dirty="0">
                <a:latin typeface="Calibri" panose="020F0502020204030204" pitchFamily="34" charset="0"/>
                <a:cs typeface="Calibri" panose="020F0502020204030204" pitchFamily="34" charset="0"/>
              </a:rPr>
              <a:t>:</a:t>
            </a:r>
          </a:p>
          <a:p>
            <a:pPr marL="285750" indent="-285750">
              <a:buFont typeface="Arial" panose="020B0604020202020204" pitchFamily="34" charset="0"/>
              <a:buChar char="•"/>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Desarrollo de la empatía </a:t>
            </a:r>
            <a:r>
              <a:rPr lang="en-GB" altLang="es-ES" sz="2000">
                <a:latin typeface="Calibri" panose="020F0502020204030204" pitchFamily="34" charset="0"/>
                <a:cs typeface="Calibri" panose="020F0502020204030204" pitchFamily="34" charset="0"/>
              </a:rPr>
              <a:t>– comienza con la escucha, seguido de una fase de post-escucha opcional en la cual una persona </a:t>
            </a:r>
            <a:r>
              <a:rPr lang="es-ES" altLang="es-ES" sz="2000">
                <a:latin typeface="Calibri" panose="020F0502020204030204" pitchFamily="34" charset="0"/>
                <a:cs typeface="Calibri" panose="020F0502020204030204" pitchFamily="34" charset="0"/>
              </a:rPr>
              <a:t>reflexiona, relee o resume lo que ha escuchado</a:t>
            </a:r>
            <a:r>
              <a:rPr lang="en-GB" altLang="es-ES" sz="2000">
                <a:latin typeface="Calibri" panose="020F0502020204030204" pitchFamily="34" charset="0"/>
                <a:cs typeface="Calibri" panose="020F0502020204030204" pitchFamily="34" charset="0"/>
              </a:rPr>
              <a:t>. Esto lleva a una persona a desarrollar un entendimiento mucho más profundo y comprensivo de lo que está escuchando.</a:t>
            </a:r>
            <a:endParaRPr lang="en-GB" altLang="es-ES" sz="2000" dirty="0">
              <a:latin typeface="Calibri" panose="020F0502020204030204" pitchFamily="34" charset="0"/>
              <a:cs typeface="Calibri" panose="020F0502020204030204" pitchFamily="34" charset="0"/>
            </a:endParaRPr>
          </a:p>
          <a:p>
            <a:pPr lvl="1">
              <a:defRPr/>
            </a:pPr>
            <a:r>
              <a:rPr lang="en-GB" altLang="es-ES" sz="2000" dirty="0">
                <a:latin typeface="Calibri" panose="020F0502020204030204" pitchFamily="34" charset="0"/>
                <a:cs typeface="Calibri" panose="020F0502020204030204" pitchFamily="34" charset="0"/>
              </a:rPr>
              <a:t> </a:t>
            </a:r>
          </a:p>
          <a:p>
            <a:pPr marL="742950" lvl="1" indent="-285750">
              <a:buFont typeface="Arial" panose="020B0604020202020204" pitchFamily="34" charset="0"/>
              <a:buChar char="•"/>
              <a:defRPr/>
            </a:pPr>
            <a:r>
              <a:rPr lang="en-GB" altLang="es-ES" sz="2000" b="1">
                <a:solidFill>
                  <a:srgbClr val="0CA373"/>
                </a:solidFill>
                <a:latin typeface="Calibri" panose="020F0502020204030204" pitchFamily="34" charset="0"/>
                <a:cs typeface="Calibri" panose="020F0502020204030204" pitchFamily="34" charset="0"/>
              </a:rPr>
              <a:t>Aplicación de la empatía </a:t>
            </a:r>
            <a:r>
              <a:rPr lang="en-GB" altLang="es-ES" sz="2000">
                <a:latin typeface="Calibri" panose="020F0502020204030204" pitchFamily="34" charset="0"/>
                <a:cs typeface="Calibri" panose="020F0502020204030204" pitchFamily="34" charset="0"/>
              </a:rPr>
              <a:t>– </a:t>
            </a:r>
            <a:r>
              <a:rPr lang="es-ES" altLang="es-ES" sz="2000">
                <a:latin typeface="Calibri" panose="020F0502020204030204" pitchFamily="34" charset="0"/>
                <a:cs typeface="Calibri" panose="020F0502020204030204" pitchFamily="34" charset="0"/>
              </a:rPr>
              <a:t>comienza buscando patrones de pensamiento y toma de decisiones y resumiéndolos en todo un grupo de personas; el siguiente paso es ponerse en la piel de una persona y probar sus procesos de pensamiento.</a:t>
            </a:r>
            <a:endParaRPr lang="hr-HR"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endParaRPr lang="hr-HR" altLang="es-ES" sz="2000" dirty="0">
              <a:latin typeface="Calibri" panose="020F0502020204030204" pitchFamily="34" charset="0"/>
              <a:cs typeface="Calibri" panose="020F0502020204030204" pitchFamily="34" charset="0"/>
            </a:endParaRPr>
          </a:p>
          <a:p>
            <a:pPr lvl="0">
              <a:defRPr/>
            </a:pPr>
            <a:r>
              <a:rPr lang="en-GB" altLang="es-ES" sz="2000" b="1">
                <a:solidFill>
                  <a:prstClr val="black"/>
                </a:solidFill>
                <a:latin typeface="Calibri" panose="020F0502020204030204" pitchFamily="34" charset="0"/>
                <a:cs typeface="Calibri" panose="020F0502020204030204" pitchFamily="34" charset="0"/>
              </a:rPr>
              <a:t>Desarrollar y aplicar la empatía toma tiempo y dedicación.</a:t>
            </a:r>
            <a:endParaRPr lang="hr-HR"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6199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009D647-CDBA-44A4-AD0D-724C76B3213D}"/>
              </a:ext>
            </a:extLst>
          </p:cNvPr>
          <p:cNvSpPr txBox="1">
            <a:spLocks/>
          </p:cNvSpPr>
          <p:nvPr/>
        </p:nvSpPr>
        <p:spPr>
          <a:xfrm>
            <a:off x="318565" y="1022287"/>
            <a:ext cx="10408575" cy="751488"/>
          </a:xfrm>
          <a:prstGeom prst="rect">
            <a:avLst/>
          </a:prstGeom>
        </p:spPr>
        <p:txBody>
          <a:bodyPr vert="horz" wrap="square" lIns="0" tIns="12700" rIns="0" bIns="0" rtlCol="0">
            <a:spAutoFit/>
          </a:bodyPr>
          <a:lstStyle>
            <a:lvl1pPr>
              <a:defRPr sz="9000" b="1" i="0">
                <a:solidFill>
                  <a:srgbClr val="152D54"/>
                </a:solidFill>
                <a:latin typeface="Calibri"/>
                <a:ea typeface="+mj-ea"/>
                <a:cs typeface="Calibri"/>
              </a:defRPr>
            </a:lvl1pPr>
          </a:lstStyle>
          <a:p>
            <a:pPr marL="12700">
              <a:spcBef>
                <a:spcPts val="100"/>
              </a:spcBef>
            </a:pPr>
            <a:r>
              <a:rPr lang="es-ES" sz="4800" kern="0" spc="-150">
                <a:solidFill>
                  <a:schemeClr val="tx1"/>
                </a:solidFill>
                <a:latin typeface="+mj-lt"/>
                <a:ea typeface="Tahoma" panose="020B0604030504040204" pitchFamily="34" charset="0"/>
                <a:cs typeface="Tahoma" panose="020B0604030504040204" pitchFamily="34" charset="0"/>
              </a:rPr>
              <a:t>UNIDAD 1: </a:t>
            </a:r>
            <a:r>
              <a:rPr lang="en-GB" sz="4800" kern="0" spc="-150">
                <a:solidFill>
                  <a:schemeClr val="tx1"/>
                </a:solidFill>
                <a:latin typeface="+mj-lt"/>
                <a:ea typeface="Tahoma" panose="020B0604030504040204" pitchFamily="34" charset="0"/>
                <a:cs typeface="Tahoma" panose="020B0604030504040204" pitchFamily="34" charset="0"/>
              </a:rPr>
              <a:t>Empatía en el lugar de trabajo</a:t>
            </a:r>
            <a:endParaRPr lang="en-GB" sz="4800" kern="0" spc="-150" dirty="0">
              <a:solidFill>
                <a:schemeClr val="tx1"/>
              </a:solidFill>
              <a:latin typeface="+mj-lt"/>
              <a:ea typeface="Tahoma" panose="020B0604030504040204" pitchFamily="34" charset="0"/>
              <a:cs typeface="Tahoma" panose="020B0604030504040204" pitchFamily="34" charset="0"/>
            </a:endParaRPr>
          </a:p>
        </p:txBody>
      </p:sp>
      <p:sp>
        <p:nvSpPr>
          <p:cNvPr id="3" name="object 3">
            <a:extLst>
              <a:ext uri="{FF2B5EF4-FFF2-40B4-BE49-F238E27FC236}">
                <a16:creationId xmlns:a16="http://schemas.microsoft.com/office/drawing/2014/main" id="{FBCC9E6C-DB19-4936-87CE-3544CB66C3D3}"/>
              </a:ext>
            </a:extLst>
          </p:cNvPr>
          <p:cNvSpPr txBox="1"/>
          <p:nvPr/>
        </p:nvSpPr>
        <p:spPr>
          <a:xfrm>
            <a:off x="377556" y="1773775"/>
            <a:ext cx="4999661" cy="352661"/>
          </a:xfrm>
          <a:prstGeom prst="rect">
            <a:avLst/>
          </a:prstGeom>
        </p:spPr>
        <p:txBody>
          <a:bodyPr vert="horz" wrap="square" lIns="0" tIns="13970" rIns="0" bIns="0" rtlCol="0">
            <a:spAutoFit/>
          </a:bodyPr>
          <a:lstStyle/>
          <a:p>
            <a:pPr marL="12700">
              <a:lnSpc>
                <a:spcPct val="100000"/>
              </a:lnSpc>
              <a:spcBef>
                <a:spcPts val="110"/>
              </a:spcBef>
            </a:pPr>
            <a:r>
              <a:rPr lang="es-ES" sz="2200" spc="50">
                <a:latin typeface="+mj-lt"/>
                <a:cs typeface="Tahoma"/>
              </a:rPr>
              <a:t>SECCIÓN </a:t>
            </a:r>
            <a:r>
              <a:rPr lang="es-ES" sz="2200" spc="50" dirty="0">
                <a:latin typeface="+mj-lt"/>
                <a:cs typeface="Tahoma"/>
              </a:rPr>
              <a:t>1.</a:t>
            </a:r>
            <a:r>
              <a:rPr lang="hr-HR" sz="2200" spc="50" dirty="0">
                <a:latin typeface="+mj-lt"/>
                <a:cs typeface="Tahoma"/>
              </a:rPr>
              <a:t>2</a:t>
            </a:r>
            <a:r>
              <a:rPr lang="es-ES" sz="2200" spc="50">
                <a:latin typeface="+mj-lt"/>
                <a:cs typeface="Tahoma"/>
              </a:rPr>
              <a:t>.: </a:t>
            </a:r>
            <a:r>
              <a:rPr lang="en-GB" sz="2200" spc="50">
                <a:latin typeface="+mj-lt"/>
                <a:cs typeface="Tahoma"/>
              </a:rPr>
              <a:t>Empatía de los empleados</a:t>
            </a:r>
            <a:endParaRPr lang="en-GB" sz="2200" dirty="0">
              <a:latin typeface="+mj-lt"/>
              <a:cs typeface="Tahoma"/>
            </a:endParaRPr>
          </a:p>
        </p:txBody>
      </p:sp>
      <p:sp>
        <p:nvSpPr>
          <p:cNvPr id="4" name="Rectángulo 3"/>
          <p:cNvSpPr/>
          <p:nvPr/>
        </p:nvSpPr>
        <p:spPr>
          <a:xfrm>
            <a:off x="318565" y="2525263"/>
            <a:ext cx="11145554" cy="3785652"/>
          </a:xfrm>
          <a:prstGeom prst="rect">
            <a:avLst/>
          </a:prstGeom>
        </p:spPr>
        <p:txBody>
          <a:bodyPr wrap="square">
            <a:spAutoFit/>
          </a:bodyPr>
          <a:lstStyle/>
          <a:p>
            <a:pPr>
              <a:defRPr/>
            </a:pPr>
            <a:r>
              <a:rPr lang="en-GB" altLang="es-ES" sz="2000" b="1">
                <a:latin typeface="Calibri" panose="020F0502020204030204" pitchFamily="34" charset="0"/>
                <a:cs typeface="Calibri" panose="020F0502020204030204" pitchFamily="34" charset="0"/>
              </a:rPr>
              <a:t>Empatía de los empleados</a:t>
            </a:r>
            <a:endParaRPr lang="en-GB" altLang="es-ES" sz="2000" b="1" dirty="0">
              <a:latin typeface="Calibri" panose="020F0502020204030204" pitchFamily="34" charset="0"/>
              <a:cs typeface="Calibri" panose="020F0502020204030204" pitchFamily="34" charset="0"/>
            </a:endParaRPr>
          </a:p>
          <a:p>
            <a:pPr>
              <a:defRPr/>
            </a:pP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Las personas son los verdaderos </a:t>
            </a:r>
            <a:r>
              <a:rPr lang="en-GB" altLang="es-ES" sz="2000" b="1">
                <a:solidFill>
                  <a:srgbClr val="0CA373"/>
                </a:solidFill>
                <a:latin typeface="Calibri" panose="020F0502020204030204" pitchFamily="34" charset="0"/>
                <a:cs typeface="Calibri" panose="020F0502020204030204" pitchFamily="34" charset="0"/>
              </a:rPr>
              <a:t>creadores de valor </a:t>
            </a:r>
            <a:r>
              <a:rPr lang="en-GB" altLang="es-ES" sz="2000">
                <a:latin typeface="Calibri" panose="020F0502020204030204" pitchFamily="34" charset="0"/>
                <a:cs typeface="Calibri" panose="020F0502020204030204" pitchFamily="34" charset="0"/>
              </a:rPr>
              <a:t>en las organizaciones.</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s-ES" altLang="es-ES" sz="2000">
                <a:latin typeface="Calibri" panose="020F0502020204030204" pitchFamily="34" charset="0"/>
                <a:cs typeface="Calibri" panose="020F0502020204030204" pitchFamily="34" charset="0"/>
              </a:rPr>
              <a:t>La empatía es fundamental debido a la creciente </a:t>
            </a:r>
            <a:r>
              <a:rPr lang="en-GB" altLang="es-ES" sz="2000" b="1">
                <a:solidFill>
                  <a:srgbClr val="0CA373"/>
                </a:solidFill>
                <a:latin typeface="Calibri" panose="020F0502020204030204" pitchFamily="34" charset="0"/>
                <a:cs typeface="Calibri" panose="020F0502020204030204" pitchFamily="34" charset="0"/>
              </a:rPr>
              <a:t>diversidad en la plantilla.</a:t>
            </a:r>
            <a:endParaRPr lang="en-GB" altLang="es-ES" sz="2000" b="1" dirty="0">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La </a:t>
            </a:r>
            <a:r>
              <a:rPr lang="en-GB" altLang="es-ES" sz="2000" b="1">
                <a:solidFill>
                  <a:srgbClr val="0CA373"/>
                </a:solidFill>
                <a:latin typeface="Calibri" panose="020F0502020204030204" pitchFamily="34" charset="0"/>
                <a:cs typeface="Calibri" panose="020F0502020204030204" pitchFamily="34" charset="0"/>
              </a:rPr>
              <a:t>diversidad generacional de los miembros de equipo </a:t>
            </a:r>
            <a:r>
              <a:rPr lang="en-GB" altLang="es-ES" sz="2000">
                <a:latin typeface="Calibri" panose="020F0502020204030204" pitchFamily="34" charset="0"/>
                <a:cs typeface="Calibri" panose="020F0502020204030204" pitchFamily="34" charset="0"/>
              </a:rPr>
              <a:t>dentro de las organizaciones complica abordar sus necesidades.</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El respeto por lo empleados y compañeros puede </a:t>
            </a:r>
            <a:r>
              <a:rPr lang="en-GB" altLang="es-ES" sz="2000" b="1">
                <a:solidFill>
                  <a:srgbClr val="0CA373"/>
                </a:solidFill>
                <a:latin typeface="Calibri" panose="020F0502020204030204" pitchFamily="34" charset="0"/>
                <a:cs typeface="Calibri" panose="020F0502020204030204" pitchFamily="34" charset="0"/>
              </a:rPr>
              <a:t>reforzar los vínculos sociales </a:t>
            </a:r>
            <a:r>
              <a:rPr lang="en-GB" altLang="es-ES" sz="2000">
                <a:latin typeface="Calibri" panose="020F0502020204030204" pitchFamily="34" charset="0"/>
                <a:cs typeface="Calibri" panose="020F0502020204030204" pitchFamily="34" charset="0"/>
              </a:rPr>
              <a:t>dentro de una organización.</a:t>
            </a:r>
            <a:endParaRPr lang="en-GB" altLang="es-ES" sz="2000" dirty="0">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La empatía en el lugar de trabajo puede ayudar a </a:t>
            </a:r>
            <a:r>
              <a:rPr lang="en-GB" altLang="es-ES" sz="2000" b="1">
                <a:solidFill>
                  <a:srgbClr val="0CA373"/>
                </a:solidFill>
                <a:latin typeface="Calibri" panose="020F0502020204030204" pitchFamily="34" charset="0"/>
                <a:cs typeface="Calibri" panose="020F0502020204030204" pitchFamily="34" charset="0"/>
              </a:rPr>
              <a:t>construir confianza entre los empleados.</a:t>
            </a:r>
            <a:endParaRPr lang="hr-HR" altLang="es-ES" sz="2000" b="1">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US" altLang="es-ES" sz="2000">
                <a:latin typeface="Calibri" panose="020F0502020204030204" pitchFamily="34" charset="0"/>
                <a:cs typeface="Calibri" panose="020F0502020204030204" pitchFamily="34" charset="0"/>
              </a:rPr>
              <a:t>La empatía está positivamente relacionada con el </a:t>
            </a:r>
            <a:r>
              <a:rPr lang="es-ES" altLang="es-ES" sz="2000" b="1">
                <a:solidFill>
                  <a:srgbClr val="0CA373"/>
                </a:solidFill>
                <a:latin typeface="Calibri" panose="020F0502020204030204" pitchFamily="34" charset="0"/>
                <a:cs typeface="Calibri" panose="020F0502020204030204" pitchFamily="34" charset="0"/>
              </a:rPr>
              <a:t>rendimiento del trabajo.</a:t>
            </a:r>
            <a:endParaRPr lang="en-GB" altLang="es-ES" sz="2000" b="1">
              <a:solidFill>
                <a:srgbClr val="0CA373"/>
              </a:solidFill>
              <a:latin typeface="Calibri" panose="020F0502020204030204" pitchFamily="34" charset="0"/>
              <a:cs typeface="Calibri" panose="020F0502020204030204" pitchFamily="34" charset="0"/>
            </a:endParaRPr>
          </a:p>
          <a:p>
            <a:pPr marL="742950" lvl="1" indent="-285750">
              <a:buFont typeface="Arial" panose="020B0604020202020204" pitchFamily="34" charset="0"/>
              <a:buChar char="•"/>
              <a:defRPr/>
            </a:pPr>
            <a:r>
              <a:rPr lang="en-GB" altLang="es-ES" sz="2000">
                <a:latin typeface="Calibri" panose="020F0502020204030204" pitchFamily="34" charset="0"/>
                <a:cs typeface="Calibri" panose="020F0502020204030204" pitchFamily="34" charset="0"/>
              </a:rPr>
              <a:t>La empatía promueve una mejor </a:t>
            </a:r>
            <a:r>
              <a:rPr lang="en-GB" altLang="es-ES" sz="2000" b="1">
                <a:solidFill>
                  <a:srgbClr val="0CA373"/>
                </a:solidFill>
                <a:latin typeface="Calibri" panose="020F0502020204030204" pitchFamily="34" charset="0"/>
                <a:cs typeface="Calibri" panose="020F0502020204030204" pitchFamily="34" charset="0"/>
              </a:rPr>
              <a:t>cultura organizacional.</a:t>
            </a:r>
            <a:endParaRPr lang="en-GB" altLang="es-ES" sz="2000" b="1" dirty="0">
              <a:solidFill>
                <a:srgbClr val="0CA373"/>
              </a:solidFill>
              <a:latin typeface="Calibri" panose="020F0502020204030204" pitchFamily="34" charset="0"/>
              <a:cs typeface="Calibri" panose="020F0502020204030204" pitchFamily="34" charset="0"/>
            </a:endParaRPr>
          </a:p>
          <a:p>
            <a:pPr lvl="1">
              <a:defRPr/>
            </a:pPr>
            <a:endParaRPr lang="en-GB" altLang="es-E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7321520"/>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2458</Words>
  <Application>Microsoft Office PowerPoint</Application>
  <PresentationFormat>Panorámica</PresentationFormat>
  <Paragraphs>220</Paragraphs>
  <Slides>24</Slides>
  <Notes>1</Notes>
  <HiddenSlides>0</HiddenSlides>
  <MMClips>0</MMClips>
  <ScaleCrop>false</ScaleCrop>
  <HeadingPairs>
    <vt:vector size="6" baseType="variant">
      <vt:variant>
        <vt:lpstr>Fuentes usadas</vt:lpstr>
      </vt:variant>
      <vt:variant>
        <vt:i4>8</vt:i4>
      </vt:variant>
      <vt:variant>
        <vt:lpstr>Tema</vt:lpstr>
      </vt:variant>
      <vt:variant>
        <vt:i4>3</vt:i4>
      </vt:variant>
      <vt:variant>
        <vt:lpstr>Títulos de diapositiva</vt:lpstr>
      </vt:variant>
      <vt:variant>
        <vt:i4>24</vt:i4>
      </vt:variant>
    </vt:vector>
  </HeadingPairs>
  <TitlesOfParts>
    <vt:vector size="35" baseType="lpstr">
      <vt:lpstr>Arial</vt:lpstr>
      <vt:lpstr>Bahnschrift Light</vt:lpstr>
      <vt:lpstr>Calibri</vt:lpstr>
      <vt:lpstr>Calibri Light</vt:lpstr>
      <vt:lpstr>Oxygen</vt:lpstr>
      <vt:lpstr>Roboto</vt:lpstr>
      <vt:lpstr>Tahoma</vt:lpstr>
      <vt:lpstr>YADLjI9qxTA 0</vt:lpstr>
      <vt:lpstr>1_Tema de Office</vt:lpstr>
      <vt:lpstr>2_Tema de Office</vt:lpstr>
      <vt:lpstr>3_Tema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Monia</dc:creator>
  <cp:lastModifiedBy>Javier Serón Molina</cp:lastModifiedBy>
  <cp:revision>196</cp:revision>
  <dcterms:created xsi:type="dcterms:W3CDTF">2021-06-29T11:11:56Z</dcterms:created>
  <dcterms:modified xsi:type="dcterms:W3CDTF">2023-02-06T16:22:23Z</dcterms:modified>
</cp:coreProperties>
</file>