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7"/>
  </p:notesMasterIdLst>
  <p:handoutMasterIdLst>
    <p:handoutMasterId r:id="rId28"/>
  </p:handoutMasterIdLst>
  <p:sldIdLst>
    <p:sldId id="256" r:id="rId4"/>
    <p:sldId id="268" r:id="rId5"/>
    <p:sldId id="287" r:id="rId6"/>
    <p:sldId id="291" r:id="rId7"/>
    <p:sldId id="292" r:id="rId8"/>
    <p:sldId id="258" r:id="rId9"/>
    <p:sldId id="293" r:id="rId10"/>
    <p:sldId id="308" r:id="rId11"/>
    <p:sldId id="294" r:id="rId12"/>
    <p:sldId id="304" r:id="rId13"/>
    <p:sldId id="309" r:id="rId14"/>
    <p:sldId id="296" r:id="rId15"/>
    <p:sldId id="299" r:id="rId16"/>
    <p:sldId id="298" r:id="rId17"/>
    <p:sldId id="300" r:id="rId18"/>
    <p:sldId id="302" r:id="rId19"/>
    <p:sldId id="301" r:id="rId20"/>
    <p:sldId id="303" r:id="rId21"/>
    <p:sldId id="274" r:id="rId22"/>
    <p:sldId id="297" r:id="rId23"/>
    <p:sldId id="306" r:id="rId24"/>
    <p:sldId id="307" r:id="rId25"/>
    <p:sldId id="264"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46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dictionary.cambridge.org/dictionary/english/empathy" TargetMode="External"/><Relationship Id="rId2" Type="http://schemas.openxmlformats.org/officeDocument/2006/relationships/hyperlink" Target="https://cclinnovation.org/wp-content/uploads/2020/03/empathyintheworkplace.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ΨΥΧΟΛΟΓΙΚΕΣ ΑΝΑΓΚΕΣ ΚΑΙ ΨΥΧΙΚΗ ΕΥΕΞΙΑ
</a:t>
            </a: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924780"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1.2.: </a:t>
            </a:r>
            <a:r>
              <a:rPr lang="el-GR" sz="2200" spc="50" dirty="0" err="1">
                <a:latin typeface="+mj-lt"/>
                <a:cs typeface="Tahoma"/>
              </a:rPr>
              <a:t>Ενσυναίσθηση</a:t>
            </a:r>
            <a:r>
              <a:rPr lang="el-GR" sz="2200" spc="50" dirty="0">
                <a:latin typeface="+mj-lt"/>
                <a:cs typeface="Tahoma"/>
              </a:rPr>
              <a:t> εργαζομένων
</a:t>
            </a:r>
            <a:endParaRPr lang="en-GB" sz="2200" dirty="0">
              <a:latin typeface="+mj-lt"/>
              <a:cs typeface="Tahoma"/>
            </a:endParaRPr>
          </a:p>
        </p:txBody>
      </p:sp>
      <p:sp>
        <p:nvSpPr>
          <p:cNvPr id="4" name="Rectángulo 3"/>
          <p:cNvSpPr/>
          <p:nvPr/>
        </p:nvSpPr>
        <p:spPr>
          <a:xfrm>
            <a:off x="318565" y="2525263"/>
            <a:ext cx="11145554" cy="3170099"/>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Τα οφέλη της </a:t>
            </a:r>
            <a:r>
              <a:rPr lang="el-GR" altLang="es-ES" sz="2000" dirty="0" err="1">
                <a:latin typeface="Calibri" panose="020F0502020204030204" pitchFamily="34" charset="0"/>
                <a:cs typeface="Calibri" panose="020F0502020204030204" pitchFamily="34" charset="0"/>
              </a:rPr>
              <a:t>ενσυναίσθησης</a:t>
            </a:r>
            <a:r>
              <a:rPr lang="el-GR" altLang="es-ES" sz="2000" dirty="0">
                <a:latin typeface="Calibri" panose="020F0502020204030204" pitchFamily="34" charset="0"/>
                <a:cs typeface="Calibri" panose="020F0502020204030204" pitchFamily="34" charset="0"/>
              </a:rPr>
              <a:t> στο χώρο εργασίας</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Βοηθά τους ανθρώπους να κατανοήσουν καλύτερα τους άλλους και να καλύψουν τις ανάγκες τους.
Δίνει τη δυνατότητα στους ανθρώπους να χτίσουν κοινωνικές σχέσεις.
Βοηθά τους χρήστες να συνδέονται, να επικοινωνούν και να συνεργάζονται με άλλους.
Επιτρέπει στους ανθρώπους να ανταποκρίνονται κατάλληλα σε κοινωνικές καταστάσεις.
Βοηθά τους ανθρώπους να ρυθμίζουν τα συναισθήματά τους.
Είναι ευεργετικό τόσο για τη σωματική όσο και για την ψυχολογική ευεξία</a:t>
            </a:r>
            <a:r>
              <a:rPr lang="el-GR" altLang="es-ES" sz="2000" b="1" dirty="0">
                <a:solidFill>
                  <a:srgbClr val="0CA373"/>
                </a:solidFill>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8D6D2CF4-2C56-A00D-219A-1C1347068C32}"/>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009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109344"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1.2.: </a:t>
            </a:r>
            <a:r>
              <a:rPr lang="el-GR" sz="2200" spc="50" dirty="0" err="1">
                <a:latin typeface="+mj-lt"/>
                <a:cs typeface="Tahoma"/>
              </a:rPr>
              <a:t>Ενσυναίσθηση</a:t>
            </a:r>
            <a:r>
              <a:rPr lang="el-GR" sz="2200" spc="50" dirty="0">
                <a:latin typeface="+mj-lt"/>
                <a:cs typeface="Tahoma"/>
              </a:rPr>
              <a:t> εργαζομένων
</a:t>
            </a:r>
            <a:endParaRPr lang="en-GB" sz="2200" dirty="0">
              <a:latin typeface="+mj-lt"/>
              <a:cs typeface="Tahoma"/>
            </a:endParaRPr>
          </a:p>
        </p:txBody>
      </p:sp>
      <p:sp>
        <p:nvSpPr>
          <p:cNvPr id="4" name="Rectángulo 3"/>
          <p:cNvSpPr/>
          <p:nvPr/>
        </p:nvSpPr>
        <p:spPr>
          <a:xfrm>
            <a:off x="377555" y="2525263"/>
            <a:ext cx="11086563" cy="2862322"/>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Οι τρόποι ενθάρρυνσης της </a:t>
            </a:r>
            <a:r>
              <a:rPr lang="el-GR" altLang="es-ES" sz="2000" dirty="0" err="1">
                <a:latin typeface="Calibri" panose="020F0502020204030204" pitchFamily="34" charset="0"/>
                <a:cs typeface="Calibri" panose="020F0502020204030204" pitchFamily="34" charset="0"/>
              </a:rPr>
              <a:t>ενσυναίσθησης</a:t>
            </a:r>
            <a:r>
              <a:rPr lang="el-GR" altLang="es-ES" sz="2000" dirty="0">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(Ventura, 2019):</a:t>
            </a: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Να είστε περίεργοι
Να είστε ειλικρινείς
Να είστε ευάλωτοι 
Να είστε ανοιχτόμυαλοι  
Να είστε ανιδιοτελείς 
Να είστε απτόητοι 
Να είστε γενναίοι </a:t>
            </a:r>
            <a:endParaRPr lang="en-GB" altLang="es-ES" sz="20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7964903" y="2675174"/>
            <a:ext cx="3239910" cy="2870275"/>
          </a:xfrm>
          <a:prstGeom prst="rect">
            <a:avLst/>
          </a:prstGeom>
        </p:spPr>
      </p:pic>
      <p:sp>
        <p:nvSpPr>
          <p:cNvPr id="6" name="object 2">
            <a:extLst>
              <a:ext uri="{FF2B5EF4-FFF2-40B4-BE49-F238E27FC236}">
                <a16:creationId xmlns:a16="http://schemas.microsoft.com/office/drawing/2014/main" id="{C4A5DFC3-4776-238A-ED51-114B9908D05B}"/>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542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9691235"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1.3.: Βελτίωση της </a:t>
            </a:r>
            <a:r>
              <a:rPr lang="el-GR" sz="2200" spc="50" dirty="0" err="1">
                <a:latin typeface="+mj-lt"/>
                <a:cs typeface="Tahoma"/>
              </a:rPr>
              <a:t>ενσυναίσθησης</a:t>
            </a:r>
            <a:r>
              <a:rPr lang="el-GR" sz="2200" spc="50" dirty="0">
                <a:latin typeface="+mj-lt"/>
                <a:cs typeface="Tahoma"/>
              </a:rPr>
              <a:t> στο χώρο εργασίας 
</a:t>
            </a:r>
            <a:endParaRPr lang="en-GB" sz="2200" dirty="0">
              <a:latin typeface="+mj-lt"/>
              <a:cs typeface="Tahoma"/>
            </a:endParaRPr>
          </a:p>
        </p:txBody>
      </p:sp>
      <p:sp>
        <p:nvSpPr>
          <p:cNvPr id="4" name="Rectángulo 3"/>
          <p:cNvSpPr/>
          <p:nvPr/>
        </p:nvSpPr>
        <p:spPr>
          <a:xfrm>
            <a:off x="318565" y="2525263"/>
            <a:ext cx="11418510" cy="3370153"/>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μπορεί να μάθει και οι οργανισμοί μπορούν να προωθήσουν έναν πιο </a:t>
            </a:r>
            <a:r>
              <a:rPr lang="el-GR" altLang="es-ES" sz="2000" dirty="0" err="1">
                <a:latin typeface="Calibri" panose="020F0502020204030204" pitchFamily="34" charset="0"/>
                <a:cs typeface="Calibri" panose="020F0502020204030204" pitchFamily="34" charset="0"/>
              </a:rPr>
              <a:t>ενσυναισθητικό</a:t>
            </a:r>
            <a:r>
              <a:rPr lang="el-GR" altLang="es-ES" sz="2000" dirty="0">
                <a:latin typeface="Calibri" panose="020F0502020204030204" pitchFamily="34" charset="0"/>
                <a:cs typeface="Calibri" panose="020F0502020204030204" pitchFamily="34" charset="0"/>
              </a:rPr>
              <a:t> χώρο εργασίας και να βοηθήσουν τους διευθυντές να βελτιώσουν τις δεξιότητές τους στην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με διάφορους τρόπους</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Μιλήστε για </a:t>
            </a:r>
            <a:r>
              <a:rPr lang="el-GR" altLang="es-ES" sz="2000" b="1" dirty="0" err="1">
                <a:solidFill>
                  <a:srgbClr val="0CA373"/>
                </a:solidFill>
                <a:latin typeface="Calibri" panose="020F0502020204030204" pitchFamily="34" charset="0"/>
                <a:cs typeface="Calibri" panose="020F0502020204030204" pitchFamily="34" charset="0"/>
              </a:rPr>
              <a:t>ενσυναίσθηση</a:t>
            </a:r>
            <a:r>
              <a:rPr lang="el-GR" altLang="es-ES" sz="2000" b="1" dirty="0">
                <a:solidFill>
                  <a:srgbClr val="0CA373"/>
                </a:solidFill>
                <a:latin typeface="Calibri" panose="020F0502020204030204" pitchFamily="34" charset="0"/>
                <a:cs typeface="Calibri" panose="020F0502020204030204" pitchFamily="34" charset="0"/>
              </a:rPr>
              <a:t> 
Διδάξτε την ακρόαση 
Ενθαρρύνετε πραγματικές συνομιλίες προοπτικής 
Ενθαρρύνετε τη συμπόνια 
Υποστήριξη παγκόσμιων διαχειριστών </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GB" altLang="es-ES" sz="1100" dirty="0">
              <a:latin typeface="Calibri" panose="020F0502020204030204" pitchFamily="34" charset="0"/>
              <a:cs typeface="Calibri" panose="020F0502020204030204" pitchFamily="34" charset="0"/>
            </a:endParaRPr>
          </a:p>
          <a:p>
            <a:pPr>
              <a:defRPr/>
            </a:pPr>
            <a:r>
              <a:rPr lang="en-GB" altLang="es-ES" sz="1100" dirty="0">
                <a:latin typeface="Calibri" panose="020F0502020204030204" pitchFamily="34" charset="0"/>
                <a:cs typeface="Calibri" panose="020F0502020204030204" pitchFamily="34" charset="0"/>
              </a:rPr>
              <a:t>(Adopted from Center for Creative Leadership (2016). Empathy in the Workplace: A Tool for Effective Leadership [White paper]. https://cclinnovation.org/wp-content/uploads/2020/03/empathyintheworkplace.pdf)</a:t>
            </a:r>
          </a:p>
        </p:txBody>
      </p:sp>
      <p:sp>
        <p:nvSpPr>
          <p:cNvPr id="5" name="object 2">
            <a:extLst>
              <a:ext uri="{FF2B5EF4-FFF2-40B4-BE49-F238E27FC236}">
                <a16:creationId xmlns:a16="http://schemas.microsoft.com/office/drawing/2014/main" id="{DBFA7822-553E-4961-86C9-686D64ACC52D}"/>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4210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9743189"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1.3.: Βελτίωση της </a:t>
            </a:r>
            <a:r>
              <a:rPr lang="el-GR" sz="2200" spc="50" dirty="0" err="1">
                <a:latin typeface="+mj-lt"/>
                <a:cs typeface="Tahoma"/>
              </a:rPr>
              <a:t>ενσυναίσθησης</a:t>
            </a:r>
            <a:r>
              <a:rPr lang="el-GR" sz="2200" spc="50" dirty="0">
                <a:latin typeface="+mj-lt"/>
                <a:cs typeface="Tahoma"/>
              </a:rPr>
              <a:t> στο χώρο εργασίας 
</a:t>
            </a:r>
            <a:endParaRPr lang="en-GB" sz="2200" dirty="0">
              <a:latin typeface="+mj-lt"/>
              <a:cs typeface="Tahoma"/>
            </a:endParaRPr>
          </a:p>
        </p:txBody>
      </p:sp>
      <p:sp>
        <p:nvSpPr>
          <p:cNvPr id="4" name="Rectángulo 3"/>
          <p:cNvSpPr/>
          <p:nvPr/>
        </p:nvSpPr>
        <p:spPr>
          <a:xfrm>
            <a:off x="318565" y="2402433"/>
            <a:ext cx="11418510" cy="3477875"/>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Μιλήστε για </a:t>
            </a:r>
            <a:r>
              <a:rPr lang="el-GR" altLang="es-ES" sz="2000" b="1" dirty="0" err="1">
                <a:solidFill>
                  <a:srgbClr val="0CA373"/>
                </a:solidFill>
                <a:latin typeface="Calibri" panose="020F0502020204030204" pitchFamily="34" charset="0"/>
                <a:cs typeface="Calibri" panose="020F0502020204030204" pitchFamily="34" charset="0"/>
              </a:rPr>
              <a:t>ενσυναίσθηση</a:t>
            </a:r>
            <a:r>
              <a:rPr lang="el-GR"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Οι διευθυντές πρέπει να γνωρίζουν ότι 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είναι σημαντική, ειδικά στο σημερινό χώρο εργασίας. Δίνοντας χρόνο και προσοχή στους άλλους ενισχύει την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η οποία με τη σειρά της ενισχύει την απόδοσή σας και βελτιώνει την αντιληπτή αποτελεσματικότητά σας</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Διδάξτε την ακρόαση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Για να κατανοήσουν τους άλλους και να αισθανθούν τι αισθάνονται, οι διευθυντές πρέπει να είναι καλοί ακροατές. Η ενεργητική ακρόαση είναι η προθυμία και η ικανότητα ενός ατόμου να ακούει και να κατανοεί το άλλο άτομο. Όταν ένας διευθυντής είναι καλός ακροατής, οι άνθρωποι αισθάνονται σεβαστοί και η εμπιστοσύνη μπορεί να αυξηθεί</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5BA27B8D-A7BF-3E44-E28D-CCABB2AEF59E}"/>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3144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65208"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1.3.: Βελτίωση της </a:t>
            </a:r>
            <a:r>
              <a:rPr lang="el-GR" sz="2200" spc="50" dirty="0" err="1">
                <a:latin typeface="+mj-lt"/>
                <a:cs typeface="Tahoma"/>
              </a:rPr>
              <a:t>ενσυναίσθησης</a:t>
            </a:r>
            <a:r>
              <a:rPr lang="el-GR" sz="2200" spc="50" dirty="0">
                <a:latin typeface="+mj-lt"/>
                <a:cs typeface="Tahoma"/>
              </a:rPr>
              <a:t> στο χώρο εργασίας 
</a:t>
            </a:r>
            <a:endParaRPr lang="en-GB" sz="2200" dirty="0">
              <a:latin typeface="+mj-lt"/>
              <a:cs typeface="Tahoma"/>
            </a:endParaRPr>
          </a:p>
        </p:txBody>
      </p:sp>
      <p:sp>
        <p:nvSpPr>
          <p:cNvPr id="4" name="Rectángulo 3"/>
          <p:cNvSpPr/>
          <p:nvPr/>
        </p:nvSpPr>
        <p:spPr>
          <a:xfrm>
            <a:off x="318565" y="2525263"/>
            <a:ext cx="11418510" cy="3477875"/>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Ενθαρρύνετε πραγματικές συνομιλίες προοπτικής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Οι διευθυντές πρέπει πάντα να μπαίνουν στη θέση του άλλου ατόμου</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Ενθαρρύνετε τη συμπόνια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Υποστηρίξτε τους διευθυντές που ενδιαφέρονται για το πώς αισθάνεται κάποιος άλλος ή λάβετε υπόψη τον αντίκτυπο των επιχειρηματικών αποφάσεων στους υπαλλήλους, τους πελάτες και τις κοινότητες</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Υποστήριξη παγκόσμιων διαχειριστών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Η εργασία πέρα από τα πολιτιστικά όρια απαιτεί από τους διευθυντές να κατανοούν τους ανθρώπους που έχουν πολύ διαφορετικές προοπτικές και εμπειρίες</a:t>
            </a:r>
            <a:r>
              <a:rPr lang="en-GB" altLang="es-ES" sz="2000" dirty="0">
                <a:latin typeface="Calibri" panose="020F0502020204030204" pitchFamily="34" charset="0"/>
                <a:cs typeface="Calibri" panose="020F0502020204030204" pitchFamily="34" charset="0"/>
              </a:rPr>
              <a:t>.</a:t>
            </a:r>
          </a:p>
          <a:p>
            <a:pPr>
              <a:defRPr/>
            </a:pP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CD1E01B7-9468-7420-515F-51A140ADBD74}"/>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218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1.4.: </a:t>
            </a:r>
            <a:r>
              <a:rPr lang="el-GR" sz="2200" spc="50" dirty="0" err="1">
                <a:latin typeface="+mj-lt"/>
                <a:cs typeface="Tahoma"/>
              </a:rPr>
              <a:t>Ενσυναισθητική</a:t>
            </a:r>
            <a:r>
              <a:rPr lang="el-GR" sz="2200" spc="50" dirty="0">
                <a:latin typeface="+mj-lt"/>
                <a:cs typeface="Tahoma"/>
              </a:rPr>
              <a:t> Ηγεσία
</a:t>
            </a:r>
            <a:endParaRPr lang="en-GB" sz="2200" dirty="0">
              <a:latin typeface="+mj-lt"/>
              <a:cs typeface="Tahoma"/>
            </a:endParaRPr>
          </a:p>
        </p:txBody>
      </p:sp>
      <p:sp>
        <p:nvSpPr>
          <p:cNvPr id="4" name="Rectángulo 3"/>
          <p:cNvSpPr/>
          <p:nvPr/>
        </p:nvSpPr>
        <p:spPr>
          <a:xfrm>
            <a:off x="318565" y="2620797"/>
            <a:ext cx="11459453" cy="2862322"/>
          </a:xfrm>
          <a:prstGeom prst="rect">
            <a:avLst/>
          </a:prstGeom>
        </p:spPr>
        <p:txBody>
          <a:bodyPr wrap="square">
            <a:spAutoFit/>
          </a:bodyPr>
          <a:lstStyle/>
          <a:p>
            <a:pPr>
              <a:defRPr/>
            </a:pPr>
            <a:r>
              <a:rPr lang="el-GR" altLang="es-ES" sz="2000" b="1" dirty="0" err="1">
                <a:latin typeface="Calibri" panose="020F0502020204030204" pitchFamily="34" charset="0"/>
                <a:cs typeface="Calibri" panose="020F0502020204030204" pitchFamily="34" charset="0"/>
              </a:rPr>
              <a:t>Ενσυναισθητική</a:t>
            </a:r>
            <a:r>
              <a:rPr lang="el-GR" altLang="es-ES" sz="2000" b="1" dirty="0">
                <a:latin typeface="Calibri" panose="020F0502020204030204" pitchFamily="34" charset="0"/>
                <a:cs typeface="Calibri" panose="020F0502020204030204" pitchFamily="34" charset="0"/>
              </a:rPr>
              <a:t> ηγεσία
</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ενσυναισθητική</a:t>
            </a:r>
            <a:r>
              <a:rPr lang="el-GR" altLang="es-ES" sz="2000" dirty="0">
                <a:latin typeface="Calibri" panose="020F0502020204030204" pitchFamily="34" charset="0"/>
                <a:cs typeface="Calibri" panose="020F0502020204030204" pitchFamily="34" charset="0"/>
              </a:rPr>
              <a:t> ηγεσία είναι ένα στυλ ηγεσίας που επικεντρώνεται στην κατανόηση και την ταύτιση με τις ανάγκες των άλλων</a:t>
            </a:r>
            <a:r>
              <a:rPr lang="el-GR" altLang="es-ES" sz="2000" b="1" dirty="0">
                <a:solidFill>
                  <a:srgbClr val="0CA373"/>
                </a:solidFill>
                <a:latin typeface="Calibri" panose="020F0502020204030204" pitchFamily="34" charset="0"/>
                <a:cs typeface="Calibri" panose="020F0502020204030204" pitchFamily="34" charset="0"/>
              </a:rPr>
              <a:t>.</a:t>
            </a: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επιτρέπει στους ηγέτες να διαβάζουν τα συναισθήματα των μελών της ομάδας τους προκειμένου να επιτύχουν κοινούς στόχους.</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συμβάλλει στην καλύτερη διαπραγμάτευση, συνεργασία και επίλυση συγκρούσεων</a:t>
            </a:r>
            <a:r>
              <a:rPr lang="el-GR" altLang="es-ES" sz="2000" b="1" dirty="0">
                <a:solidFill>
                  <a:srgbClr val="0CA373"/>
                </a:solidFill>
                <a:latin typeface="Calibri" panose="020F0502020204030204" pitchFamily="34" charset="0"/>
                <a:cs typeface="Calibri" panose="020F0502020204030204" pitchFamily="34" charset="0"/>
              </a:rPr>
              <a:t>.</a:t>
            </a:r>
            <a:endParaRPr lang="hr-HR" altLang="es-ES" sz="2000" b="1" dirty="0">
              <a:solidFill>
                <a:srgbClr val="0CA373"/>
              </a:solidFill>
              <a:latin typeface="Calibri" panose="020F0502020204030204" pitchFamily="34" charset="0"/>
              <a:cs typeface="Calibri" panose="020F0502020204030204" pitchFamily="34" charset="0"/>
            </a:endParaRPr>
          </a:p>
          <a:p>
            <a:pPr>
              <a:defRPr/>
            </a:pPr>
            <a:r>
              <a:rPr lang="hr-HR" altLang="es-ES" sz="2000" dirty="0">
                <a:latin typeface="Calibri" panose="020F0502020204030204" pitchFamily="34" charset="0"/>
                <a:cs typeface="Calibri" panose="020F0502020204030204" pitchFamily="34" charset="0"/>
              </a:rPr>
              <a:t>	</a:t>
            </a:r>
          </a:p>
          <a:p>
            <a:pPr>
              <a:defRPr/>
            </a:pP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6A1D7900-FFB8-77EC-8AB9-15607A84A048}"/>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930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1.4.: </a:t>
            </a:r>
            <a:r>
              <a:rPr lang="el-GR" sz="2200" spc="50" dirty="0" err="1">
                <a:latin typeface="+mj-lt"/>
                <a:cs typeface="Tahoma"/>
              </a:rPr>
              <a:t>Ενσυναισθητική</a:t>
            </a:r>
            <a:r>
              <a:rPr lang="el-GR" sz="2200" spc="50" dirty="0">
                <a:latin typeface="+mj-lt"/>
                <a:cs typeface="Tahoma"/>
              </a:rPr>
              <a:t> Ηγεσία
</a:t>
            </a:r>
            <a:endParaRPr lang="en-GB" sz="2200" dirty="0">
              <a:latin typeface="+mj-lt"/>
              <a:cs typeface="Tahoma"/>
            </a:endParaRPr>
          </a:p>
        </p:txBody>
      </p:sp>
      <p:sp>
        <p:nvSpPr>
          <p:cNvPr id="4" name="Rectángulo 3"/>
          <p:cNvSpPr/>
          <p:nvPr/>
        </p:nvSpPr>
        <p:spPr>
          <a:xfrm>
            <a:off x="318565" y="2702683"/>
            <a:ext cx="11459453" cy="3170099"/>
          </a:xfrm>
          <a:prstGeom prst="rect">
            <a:avLst/>
          </a:prstGeom>
        </p:spPr>
        <p:txBody>
          <a:bodyPr wrap="square">
            <a:spAutoFit/>
          </a:bodyPr>
          <a:lstStyle/>
          <a:p>
            <a:pPr>
              <a:defRPr/>
            </a:pPr>
            <a:r>
              <a:rPr lang="el-GR" altLang="es-ES" sz="2000" b="1" dirty="0">
                <a:latin typeface="Calibri" panose="020F0502020204030204" pitchFamily="34" charset="0"/>
                <a:cs typeface="Calibri" panose="020F0502020204030204" pitchFamily="34" charset="0"/>
              </a:rPr>
              <a:t>Τα χαρακτηριστικά της </a:t>
            </a:r>
            <a:r>
              <a:rPr lang="el-GR" altLang="es-ES" sz="2000" b="1" dirty="0" err="1">
                <a:latin typeface="Calibri" panose="020F0502020204030204" pitchFamily="34" charset="0"/>
                <a:cs typeface="Calibri" panose="020F0502020204030204" pitchFamily="34" charset="0"/>
              </a:rPr>
              <a:t>ενσυναισθητικής</a:t>
            </a:r>
            <a:r>
              <a:rPr lang="el-GR" altLang="es-ES" sz="2000" b="1" dirty="0">
                <a:latin typeface="Calibri" panose="020F0502020204030204" pitchFamily="34" charset="0"/>
                <a:cs typeface="Calibri" panose="020F0502020204030204" pitchFamily="34" charset="0"/>
              </a:rPr>
              <a:t> ηγεσίας </a:t>
            </a:r>
            <a:r>
              <a:rPr lang="hr-HR" altLang="es-ES" sz="2000" i="1" dirty="0">
                <a:latin typeface="Calibri" panose="020F0502020204030204" pitchFamily="34" charset="0"/>
                <a:cs typeface="Calibri" panose="020F0502020204030204" pitchFamily="34" charset="0"/>
              </a:rPr>
              <a:t>(Pallapa, 2022)</a:t>
            </a:r>
            <a:endParaRPr lang="en-GB" altLang="es-ES" sz="2000" i="1" dirty="0">
              <a:latin typeface="Calibri" panose="020F0502020204030204" pitchFamily="34" charset="0"/>
              <a:cs typeface="Calibri" panose="020F0502020204030204" pitchFamily="34" charset="0"/>
            </a:endParaRPr>
          </a:p>
          <a:p>
            <a:pPr>
              <a:defRPr/>
            </a:pP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επικεντρώνεται στην κατανόηση των αναγκών των μελών της ομάδας και στην ευαισθησία στα ελλείμματα και τις ανάγκες ανάπτυξής τους</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κάνει όλους να συνειδητοποιήσουν ότι αποτελούν σημαντικό μέρος της ίδιας ομάδας που προσπαθεί να επιτύχει τον ίδιο σκοπό</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αυξάνει την ψυχολογική ασφάλεια εντός του οργανισμού</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αυξάνει την παραγωγικότητα, το ηθικό και την αφοσίωση της ομάδας</a:t>
            </a:r>
            <a:endParaRPr lang="hr-HR" altLang="es-ES" sz="2000" b="1" dirty="0">
              <a:solidFill>
                <a:srgbClr val="0CA373"/>
              </a:solidFill>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AFCEB03A-FD7F-1C15-DFEB-1F5B4032FA16}"/>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040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1.4.: </a:t>
            </a:r>
            <a:r>
              <a:rPr lang="el-GR" sz="2200" spc="50" dirty="0" err="1">
                <a:latin typeface="+mj-lt"/>
                <a:cs typeface="Tahoma"/>
              </a:rPr>
              <a:t>Ενσυναισθητική</a:t>
            </a:r>
            <a:r>
              <a:rPr lang="el-GR" sz="2200" spc="50" dirty="0">
                <a:latin typeface="+mj-lt"/>
                <a:cs typeface="Tahoma"/>
              </a:rPr>
              <a:t> Ηγεσία
</a:t>
            </a:r>
            <a:endParaRPr lang="en-GB" sz="2200" dirty="0">
              <a:latin typeface="+mj-lt"/>
              <a:cs typeface="Tahoma"/>
            </a:endParaRPr>
          </a:p>
        </p:txBody>
      </p:sp>
      <p:sp>
        <p:nvSpPr>
          <p:cNvPr id="4" name="Rectángulo 3"/>
          <p:cNvSpPr/>
          <p:nvPr/>
        </p:nvSpPr>
        <p:spPr>
          <a:xfrm>
            <a:off x="318565" y="2620797"/>
            <a:ext cx="11459453" cy="3385542"/>
          </a:xfrm>
          <a:prstGeom prst="rect">
            <a:avLst/>
          </a:prstGeom>
        </p:spPr>
        <p:txBody>
          <a:bodyPr wrap="square">
            <a:spAutoFit/>
          </a:bodyPr>
          <a:lstStyle/>
          <a:p>
            <a:pPr>
              <a:defRPr/>
            </a:pPr>
            <a:r>
              <a:rPr lang="el-GR" altLang="es-ES" sz="2000" b="1" dirty="0">
                <a:latin typeface="Calibri" panose="020F0502020204030204" pitchFamily="34" charset="0"/>
                <a:cs typeface="Calibri" panose="020F0502020204030204" pitchFamily="34" charset="0"/>
              </a:rPr>
              <a:t>Τα χαρακτηριστικά των </a:t>
            </a:r>
            <a:r>
              <a:rPr lang="el-GR" altLang="es-ES" sz="2000" b="1" dirty="0" err="1">
                <a:latin typeface="Calibri" panose="020F0502020204030204" pitchFamily="34" charset="0"/>
                <a:cs typeface="Calibri" panose="020F0502020204030204" pitchFamily="34" charset="0"/>
              </a:rPr>
              <a:t>ενσυναισθητικών</a:t>
            </a:r>
            <a:r>
              <a:rPr lang="el-GR" altLang="es-ES" sz="2000" b="1" dirty="0">
                <a:latin typeface="Calibri" panose="020F0502020204030204" pitchFamily="34" charset="0"/>
                <a:cs typeface="Calibri" panose="020F0502020204030204" pitchFamily="34" charset="0"/>
              </a:rPr>
              <a:t> ηγετών </a:t>
            </a:r>
            <a:r>
              <a:rPr lang="hr-HR" altLang="es-ES" sz="2000" i="1" dirty="0">
                <a:latin typeface="Calibri" panose="020F0502020204030204" pitchFamily="34" charset="0"/>
                <a:cs typeface="Calibri" panose="020F0502020204030204" pitchFamily="34" charset="0"/>
              </a:rPr>
              <a:t>(Riess &amp; Neporent, 2018; Pallapa, 2022):</a:t>
            </a:r>
            <a:endParaRPr lang="en-GB" altLang="es-ES" sz="2000" i="1" dirty="0">
              <a:latin typeface="Calibri" panose="020F0502020204030204" pitchFamily="34" charset="0"/>
              <a:cs typeface="Calibri" panose="020F0502020204030204" pitchFamily="34" charset="0"/>
            </a:endParaRPr>
          </a:p>
          <a:p>
            <a:pPr>
              <a:defRPr/>
            </a:pPr>
            <a:endParaRPr lang="en-GB"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Υπερέχουν στη διαχείριση σχέσεων
δημιουργούν δεσμούς και κρατούν τις ομάδες μαζί, ώστε να είναι σε καλύτερη θέση να συνδεθούν και να κατανοήσουν τα ενδιαφέροντα και τις προοπτικές του άλλου
δημιουργούν ένα ασφαλές περιβάλλον στο οποίο οι άνθρωποι μπορούν να εκφράσουν τις ελπίδες και τους φόβους τους
δεν προσπαθούν να ευχαριστήσουν τους πάντες
γίνονται σεβαστοί, αξιόπιστοι και γνωμοδοτούν, ακόμη και σε περιόδους δυσκολιών και κρίσεων
 είναι αυθεντικά, ευάλωτα, προσιτά, προσεκτικά, εκτιμητικά και χρήσιμα</a:t>
            </a:r>
            <a:endParaRPr lang="en-GB" altLang="es-ES" sz="2000" dirty="0">
              <a:latin typeface="Calibri" panose="020F0502020204030204" pitchFamily="34" charset="0"/>
              <a:cs typeface="Calibri" panose="020F0502020204030204" pitchFamily="34" charset="0"/>
            </a:endParaRPr>
          </a:p>
          <a:p>
            <a:pPr>
              <a:defRPr/>
            </a:pPr>
            <a:endParaRPr lang="en-GB" altLang="es-ES" sz="14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E7B51347-40A2-ACDF-91FB-607D5F7F0AE2}"/>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9655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875299"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1.4.: </a:t>
            </a:r>
            <a:r>
              <a:rPr lang="el-GR" sz="2200" spc="50" dirty="0" err="1">
                <a:latin typeface="+mj-lt"/>
                <a:cs typeface="Tahoma"/>
              </a:rPr>
              <a:t>Ενσυναισθητική</a:t>
            </a:r>
            <a:r>
              <a:rPr lang="el-GR" sz="2200" spc="50" dirty="0">
                <a:latin typeface="+mj-lt"/>
                <a:cs typeface="Tahoma"/>
              </a:rPr>
              <a:t> Ηγεσία
</a:t>
            </a:r>
            <a:endParaRPr lang="en-GB" sz="2200" dirty="0">
              <a:latin typeface="+mj-lt"/>
              <a:cs typeface="Tahoma"/>
            </a:endParaRPr>
          </a:p>
        </p:txBody>
      </p:sp>
      <p:sp>
        <p:nvSpPr>
          <p:cNvPr id="4" name="Rectángulo 3"/>
          <p:cNvSpPr/>
          <p:nvPr/>
        </p:nvSpPr>
        <p:spPr>
          <a:xfrm>
            <a:off x="318565" y="2525263"/>
            <a:ext cx="11459453" cy="3477875"/>
          </a:xfrm>
          <a:prstGeom prst="rect">
            <a:avLst/>
          </a:prstGeom>
        </p:spPr>
        <p:txBody>
          <a:bodyPr wrap="square">
            <a:spAutoFit/>
          </a:bodyPr>
          <a:lstStyle/>
          <a:p>
            <a:pPr>
              <a:defRPr/>
            </a:pPr>
            <a:r>
              <a:rPr lang="el-GR" altLang="es-ES" sz="2000" b="1" dirty="0">
                <a:latin typeface="Calibri" panose="020F0502020204030204" pitchFamily="34" charset="0"/>
                <a:cs typeface="Calibri" panose="020F0502020204030204" pitchFamily="34" charset="0"/>
              </a:rPr>
              <a:t>Οι παγίδες της </a:t>
            </a:r>
            <a:r>
              <a:rPr lang="el-GR" altLang="es-ES" sz="2000" b="1" dirty="0" err="1">
                <a:latin typeface="Calibri" panose="020F0502020204030204" pitchFamily="34" charset="0"/>
                <a:cs typeface="Calibri" panose="020F0502020204030204" pitchFamily="34" charset="0"/>
              </a:rPr>
              <a:t>ενσυναισθητικής</a:t>
            </a:r>
            <a:r>
              <a:rPr lang="el-GR" altLang="es-ES" sz="2000" b="1" dirty="0">
                <a:latin typeface="Calibri" panose="020F0502020204030204" pitchFamily="34" charset="0"/>
                <a:cs typeface="Calibri" panose="020F0502020204030204" pitchFamily="34" charset="0"/>
              </a:rPr>
              <a:t> ηγεσίας </a:t>
            </a:r>
            <a:r>
              <a:rPr lang="hr-HR" altLang="es-ES" sz="2000" i="1" dirty="0">
                <a:latin typeface="Calibri" panose="020F0502020204030204" pitchFamily="34" charset="0"/>
                <a:cs typeface="Calibri" panose="020F0502020204030204" pitchFamily="34" charset="0"/>
              </a:rPr>
              <a:t>(</a:t>
            </a:r>
            <a:r>
              <a:rPr lang="en-GB" altLang="es-ES" sz="2000" i="1" dirty="0">
                <a:latin typeface="Calibri" panose="020F0502020204030204" pitchFamily="34" charset="0"/>
                <a:cs typeface="Calibri" panose="020F0502020204030204" pitchFamily="34" charset="0"/>
              </a:rPr>
              <a:t>Pallapa, 2022)</a:t>
            </a:r>
            <a:r>
              <a:rPr lang="en-GB" altLang="es-ES" sz="2000" dirty="0">
                <a:latin typeface="Calibri" panose="020F0502020204030204" pitchFamily="34" charset="0"/>
                <a:cs typeface="Calibri" panose="020F0502020204030204" pitchFamily="34" charset="0"/>
              </a:rPr>
              <a:t>:</a:t>
            </a:r>
          </a:p>
          <a:p>
            <a:pPr>
              <a:defRPr/>
            </a:pPr>
            <a:endParaRPr lang="en-GB"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παρεμπόδιση της ορθής λήψης αποφάσεων - 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μπορεί να επηρεάσει τη σκέψη και την αντίληψη και να διαστρεβλώσει την κρίση
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μπορεί να οδηγήσει σε ασυνείδητη προκατάληψη - οι ηγέτες μπορεί να δώσουν προνομιακή μεταχείριση σε άτομα που είναι παρόμοια με αυτούς και μπορεί ασυνείδητα να προσλάβουν ή να προωθήσουν αυτούς τους ανθρώπους
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μπορεί να είναι περιορισμένη – 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καταναλώνει ενέργεια
μια υπερβολική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μπορεί να οδηγήσει σε απάθεια ή εξουθένωση - οι ηγέτες που επιδεικνύουν συνεχώς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στο χώρο εργασίας μπορούν να αποστραγγιστούν συναισθηματικά, γεγονός που μπορεί να οδηγήσει σε απάθεια στην προσωπική τους ζωή</a:t>
            </a: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E80EA09D-78DA-BCEE-D886-9102C0F8FAB2}"/>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878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0" y="2814121"/>
            <a:ext cx="8921201" cy="707886"/>
          </a:xfrm>
          <a:prstGeom prst="rect">
            <a:avLst/>
          </a:prstGeom>
          <a:noFill/>
        </p:spPr>
        <p:txBody>
          <a:bodyPr wrap="square" rtlCol="0">
            <a:spAutoFit/>
          </a:bodyPr>
          <a:lstStyle/>
          <a:p>
            <a:r>
              <a:rPr lang="el-GR" sz="2000" b="1" i="1" dirty="0">
                <a:solidFill>
                  <a:srgbClr val="0CA373"/>
                </a:solidFill>
              </a:rPr>
              <a:t>Η </a:t>
            </a:r>
            <a:r>
              <a:rPr lang="el-GR" sz="2000" b="1" i="1" dirty="0" err="1">
                <a:solidFill>
                  <a:srgbClr val="0CA373"/>
                </a:solidFill>
              </a:rPr>
              <a:t>ενσυναίσθηση</a:t>
            </a:r>
            <a:r>
              <a:rPr lang="el-GR" sz="2000" b="1" i="1" dirty="0">
                <a:solidFill>
                  <a:srgbClr val="0CA373"/>
                </a:solidFill>
              </a:rPr>
              <a:t> είναι μια πολυδιάστατη έννοια που περιλαμβάνει τόσο το συναίσθημα όσο και τη νόηση</a:t>
            </a:r>
            <a:endParaRPr lang="en-GB" sz="2000" b="1" i="1" dirty="0">
              <a:solidFill>
                <a:srgbClr val="0CA373"/>
              </a:solidFill>
            </a:endParaRPr>
          </a:p>
        </p:txBody>
      </p:sp>
      <p:sp>
        <p:nvSpPr>
          <p:cNvPr id="12" name="CuadroTexto 11"/>
          <p:cNvSpPr txBox="1"/>
          <p:nvPr/>
        </p:nvSpPr>
        <p:spPr>
          <a:xfrm>
            <a:off x="1615180" y="3530217"/>
            <a:ext cx="9814819" cy="1015663"/>
          </a:xfrm>
          <a:prstGeom prst="rect">
            <a:avLst/>
          </a:prstGeom>
          <a:noFill/>
        </p:spPr>
        <p:txBody>
          <a:bodyPr wrap="square" rtlCol="0">
            <a:spAutoFit/>
          </a:bodyPr>
          <a:lstStyle/>
          <a:p>
            <a:r>
              <a:rPr lang="el-GR" sz="2000" b="1" i="1" dirty="0">
                <a:solidFill>
                  <a:srgbClr val="0CA373"/>
                </a:solidFill>
              </a:rPr>
              <a:t>Η </a:t>
            </a:r>
            <a:r>
              <a:rPr lang="el-GR" sz="2000" b="1" i="1" dirty="0" err="1">
                <a:solidFill>
                  <a:srgbClr val="0CA373"/>
                </a:solidFill>
              </a:rPr>
              <a:t>ενσυναίσθηση</a:t>
            </a:r>
            <a:r>
              <a:rPr lang="el-GR" sz="2000" b="1" i="1" dirty="0">
                <a:solidFill>
                  <a:srgbClr val="0CA373"/>
                </a:solidFill>
              </a:rPr>
              <a:t> στο χώρο εργασίας μπορεί να βοηθήσει στην οικοδόμηση εμπιστοσύνης μεταξύ των εργαζομένων και να προωθήσει μια καλύτερη οργανωτική κουλτούρα
</a:t>
            </a:r>
            <a:endParaRPr lang="en-US" sz="2000" b="1" i="1" dirty="0">
              <a:solidFill>
                <a:srgbClr val="0CA373"/>
              </a:solidFill>
            </a:endParaRPr>
          </a:p>
        </p:txBody>
      </p:sp>
      <p:sp>
        <p:nvSpPr>
          <p:cNvPr id="13" name="CuadroTexto 12"/>
          <p:cNvSpPr txBox="1"/>
          <p:nvPr/>
        </p:nvSpPr>
        <p:spPr>
          <a:xfrm>
            <a:off x="1605564" y="4284374"/>
            <a:ext cx="8609431" cy="707886"/>
          </a:xfrm>
          <a:prstGeom prst="rect">
            <a:avLst/>
          </a:prstGeom>
          <a:noFill/>
        </p:spPr>
        <p:txBody>
          <a:bodyPr wrap="square" rtlCol="0">
            <a:spAutoFit/>
          </a:bodyPr>
          <a:lstStyle/>
          <a:p>
            <a:r>
              <a:rPr lang="el-GR" sz="2000" b="1" i="1" dirty="0">
                <a:solidFill>
                  <a:srgbClr val="0CA373"/>
                </a:solidFill>
              </a:rPr>
              <a:t>Η </a:t>
            </a:r>
            <a:r>
              <a:rPr lang="el-GR" sz="2000" b="1" i="1" dirty="0" err="1">
                <a:solidFill>
                  <a:srgbClr val="0CA373"/>
                </a:solidFill>
              </a:rPr>
              <a:t>ενσυναίσθηση</a:t>
            </a:r>
            <a:r>
              <a:rPr lang="el-GR" sz="2000" b="1" i="1" dirty="0">
                <a:solidFill>
                  <a:srgbClr val="0CA373"/>
                </a:solidFill>
              </a:rPr>
              <a:t> μπορεί να μάθει και οι οργανισμοί μπορούν να προωθήσουν έναν πιο </a:t>
            </a:r>
            <a:r>
              <a:rPr lang="el-GR" sz="2000" b="1" i="1" dirty="0" err="1">
                <a:solidFill>
                  <a:srgbClr val="0CA373"/>
                </a:solidFill>
              </a:rPr>
              <a:t>ενσυναισθητικό</a:t>
            </a:r>
            <a:r>
              <a:rPr lang="el-GR" sz="2000" b="1" i="1" dirty="0">
                <a:solidFill>
                  <a:srgbClr val="0CA373"/>
                </a:solidFill>
              </a:rPr>
              <a:t> χώρο εργασίας </a:t>
            </a:r>
            <a:endParaRPr lang="en-US" sz="2000" b="1" i="1" dirty="0">
              <a:solidFill>
                <a:srgbClr val="0CA373"/>
              </a:solidFill>
            </a:endParaRPr>
          </a:p>
        </p:txBody>
      </p:sp>
      <p:sp>
        <p:nvSpPr>
          <p:cNvPr id="14" name="CuadroTexto 13"/>
          <p:cNvSpPr txBox="1"/>
          <p:nvPr/>
        </p:nvSpPr>
        <p:spPr>
          <a:xfrm>
            <a:off x="1578483" y="4994445"/>
            <a:ext cx="8407181" cy="1015663"/>
          </a:xfrm>
          <a:prstGeom prst="rect">
            <a:avLst/>
          </a:prstGeom>
          <a:noFill/>
        </p:spPr>
        <p:txBody>
          <a:bodyPr wrap="square" rtlCol="0">
            <a:spAutoFit/>
          </a:bodyPr>
          <a:lstStyle/>
          <a:p>
            <a:r>
              <a:rPr lang="el-GR" sz="2000" b="1" i="1" dirty="0">
                <a:solidFill>
                  <a:srgbClr val="0CA373"/>
                </a:solidFill>
              </a:rPr>
              <a:t>Η </a:t>
            </a:r>
            <a:r>
              <a:rPr lang="el-GR" sz="2000" b="1" i="1" dirty="0" err="1">
                <a:solidFill>
                  <a:srgbClr val="0CA373"/>
                </a:solidFill>
              </a:rPr>
              <a:t>ενσυναισθητική</a:t>
            </a:r>
            <a:r>
              <a:rPr lang="el-GR" sz="2000" b="1" i="1" dirty="0">
                <a:solidFill>
                  <a:srgbClr val="0CA373"/>
                </a:solidFill>
              </a:rPr>
              <a:t> ηγεσία επικεντρώνεται στην κατανόηση και την ταύτιση με τις ανάγκες των άλλων
</a:t>
            </a:r>
            <a:endParaRPr lang="en-US" sz="2000" b="1" i="1" dirty="0">
              <a:solidFill>
                <a:srgbClr val="0CA373"/>
              </a:solidFill>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43421"/>
            <a:ext cx="8570936" cy="646331"/>
          </a:xfrm>
          <a:prstGeom prst="rect">
            <a:avLst/>
          </a:prstGeom>
          <a:noFill/>
        </p:spPr>
        <p:txBody>
          <a:bodyPr wrap="none" rtlCol="0">
            <a:spAutoFit/>
          </a:bodyPr>
          <a:lstStyle/>
          <a:p>
            <a:r>
              <a:rPr lang="el-GR" b="1">
                <a:solidFill>
                  <a:srgbClr val="0CA373"/>
                </a:solidFill>
              </a:rPr>
              <a:t>Ορισμός της ενσυναίσθησης και διάκριση μεταξύ διαφορετικών τύπων ενσυναίσθησης
</a:t>
            </a:r>
            <a:endParaRPr lang="en-GB" b="1" dirty="0">
              <a:solidFill>
                <a:srgbClr val="0CA373"/>
              </a:solidFill>
            </a:endParaRPr>
          </a:p>
        </p:txBody>
      </p:sp>
      <p:sp>
        <p:nvSpPr>
          <p:cNvPr id="12" name="CuadroTexto 11"/>
          <p:cNvSpPr txBox="1"/>
          <p:nvPr/>
        </p:nvSpPr>
        <p:spPr>
          <a:xfrm>
            <a:off x="1615182" y="3461124"/>
            <a:ext cx="6613392" cy="1200329"/>
          </a:xfrm>
          <a:prstGeom prst="rect">
            <a:avLst/>
          </a:prstGeom>
          <a:noFill/>
        </p:spPr>
        <p:txBody>
          <a:bodyPr wrap="square" rtlCol="0">
            <a:spAutoFit/>
          </a:bodyPr>
          <a:lstStyle/>
          <a:p>
            <a:r>
              <a:rPr lang="el-GR" b="1">
                <a:solidFill>
                  <a:srgbClr val="0CA373"/>
                </a:solidFill>
              </a:rPr>
              <a:t>Συζητήστε την ενσυναίσθηση των εργαζομένων και εξηγήστε τα οφέλη της ενσυναίσθησης στο
ο χώρος εργασίας
</a:t>
            </a:r>
            <a:endParaRPr lang="en-GB" b="1" dirty="0">
              <a:solidFill>
                <a:srgbClr val="0CA373"/>
              </a:solidFill>
            </a:endParaRPr>
          </a:p>
        </p:txBody>
      </p:sp>
      <p:sp>
        <p:nvSpPr>
          <p:cNvPr id="13" name="CuadroTexto 12"/>
          <p:cNvSpPr txBox="1"/>
          <p:nvPr/>
        </p:nvSpPr>
        <p:spPr>
          <a:xfrm>
            <a:off x="1605565" y="4284374"/>
            <a:ext cx="7747377" cy="646331"/>
          </a:xfrm>
          <a:prstGeom prst="rect">
            <a:avLst/>
          </a:prstGeom>
          <a:noFill/>
        </p:spPr>
        <p:txBody>
          <a:bodyPr wrap="none" rtlCol="0">
            <a:spAutoFit/>
          </a:bodyPr>
          <a:lstStyle/>
          <a:p>
            <a:r>
              <a:rPr lang="el-GR" b="1" dirty="0">
                <a:solidFill>
                  <a:srgbClr val="0CA373"/>
                </a:solidFill>
              </a:rPr>
              <a:t>Προσδιορίστε τους τρόπους βελτίωσης της </a:t>
            </a:r>
            <a:r>
              <a:rPr lang="el-GR" b="1" dirty="0" err="1">
                <a:solidFill>
                  <a:srgbClr val="0CA373"/>
                </a:solidFill>
              </a:rPr>
              <a:t>ενσυναίσθησης</a:t>
            </a:r>
            <a:r>
              <a:rPr lang="el-GR" b="1" dirty="0">
                <a:solidFill>
                  <a:srgbClr val="0CA373"/>
                </a:solidFill>
              </a:rPr>
              <a:t> στο χώρο εργασίας
</a:t>
            </a:r>
            <a:endParaRPr lang="en-US" b="1" dirty="0">
              <a:solidFill>
                <a:srgbClr val="0CA373"/>
              </a:solidFill>
            </a:endParaRPr>
          </a:p>
        </p:txBody>
      </p:sp>
      <p:sp>
        <p:nvSpPr>
          <p:cNvPr id="14" name="CuadroTexto 13"/>
          <p:cNvSpPr txBox="1"/>
          <p:nvPr/>
        </p:nvSpPr>
        <p:spPr>
          <a:xfrm>
            <a:off x="1578484" y="4922958"/>
            <a:ext cx="8573116" cy="923330"/>
          </a:xfrm>
          <a:prstGeom prst="rect">
            <a:avLst/>
          </a:prstGeom>
          <a:noFill/>
        </p:spPr>
        <p:txBody>
          <a:bodyPr wrap="none" rtlCol="0">
            <a:spAutoFit/>
          </a:bodyPr>
          <a:lstStyle/>
          <a:p>
            <a:r>
              <a:rPr lang="el-GR" b="1" dirty="0">
                <a:solidFill>
                  <a:srgbClr val="0CA373"/>
                </a:solidFill>
              </a:rPr>
              <a:t>Προσδιορίστε τα χαρακτηριστικά της </a:t>
            </a:r>
            <a:r>
              <a:rPr lang="el-GR" b="1" dirty="0" err="1">
                <a:solidFill>
                  <a:srgbClr val="0CA373"/>
                </a:solidFill>
              </a:rPr>
              <a:t>ενσυναισθητικής</a:t>
            </a:r>
            <a:r>
              <a:rPr lang="el-GR" b="1" dirty="0">
                <a:solidFill>
                  <a:srgbClr val="0CA373"/>
                </a:solidFill>
              </a:rPr>
              <a:t> ηγεσίας και της </a:t>
            </a:r>
            <a:r>
              <a:rPr lang="el-GR" b="1" dirty="0" err="1">
                <a:solidFill>
                  <a:srgbClr val="0CA373"/>
                </a:solidFill>
              </a:rPr>
              <a:t>ενσυναίσθησης</a:t>
            </a:r>
            <a:r>
              <a:rPr lang="el-GR" b="1" dirty="0">
                <a:solidFill>
                  <a:srgbClr val="0CA373"/>
                </a:solidFill>
              </a:rPr>
              <a:t> 
Ηγέτες
</a:t>
            </a:r>
            <a:endParaRPr lang="en-GB" b="1" dirty="0">
              <a:solidFill>
                <a:srgbClr val="0CA373"/>
              </a:solidFill>
            </a:endParaRPr>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prstClr val="black"/>
                </a:solidFill>
                <a:latin typeface="Calibri Light" panose="020F0302020204030204"/>
                <a:ea typeface="Tahoma" panose="020B0604030504040204" pitchFamily="34" charset="0"/>
                <a:cs typeface="Tahoma" panose="020B0604030504040204" pitchFamily="34" charset="0"/>
              </a:rPr>
              <a:t>Τεστ αξιολόγησης
</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585323"/>
          </a:xfrm>
          <a:prstGeom prst="rect">
            <a:avLst/>
          </a:prstGeom>
          <a:noFill/>
        </p:spPr>
        <p:txBody>
          <a:bodyPr wrap="square" rtlCol="0">
            <a:spAutoFit/>
          </a:bodyPr>
          <a:lstStyle/>
          <a:p>
            <a:r>
              <a:rPr lang="el-GR" b="1" dirty="0">
                <a:solidFill>
                  <a:prstClr val="black"/>
                </a:solidFill>
              </a:rPr>
              <a:t>1. Η ικανότητα να μοιράζεστε τα συναισθήματα ενός άλλου ατόμου είναι:
</a:t>
            </a:r>
            <a:r>
              <a:rPr lang="en-GB" dirty="0">
                <a:solidFill>
                  <a:prstClr val="black"/>
                </a:solidFill>
              </a:rPr>
              <a:t>a.- </a:t>
            </a:r>
            <a:r>
              <a:rPr lang="el-GR" dirty="0"/>
              <a:t>Γνωστική </a:t>
            </a:r>
            <a:r>
              <a:rPr lang="el-GR" dirty="0" err="1"/>
              <a:t>ενσυναίσθηση</a:t>
            </a:r>
            <a:endParaRPr lang="en-GB" dirty="0"/>
          </a:p>
          <a:p>
            <a:r>
              <a:rPr lang="en-GB" dirty="0"/>
              <a:t>b.- </a:t>
            </a:r>
            <a:r>
              <a:rPr lang="el-GR" dirty="0"/>
              <a:t>Συναισθηματική </a:t>
            </a:r>
            <a:r>
              <a:rPr lang="el-GR" dirty="0" err="1"/>
              <a:t>ενσυναίσθηση</a:t>
            </a:r>
            <a:r>
              <a:rPr lang="el-GR" dirty="0"/>
              <a:t> </a:t>
            </a:r>
            <a:endParaRPr lang="en-GB" dirty="0"/>
          </a:p>
          <a:p>
            <a:r>
              <a:rPr lang="en-GB" dirty="0"/>
              <a:t>c.- </a:t>
            </a:r>
            <a:r>
              <a:rPr lang="el-GR" dirty="0"/>
              <a:t>Συμπονετική </a:t>
            </a:r>
            <a:r>
              <a:rPr lang="el-GR" dirty="0" err="1"/>
              <a:t>ενσυναίσθηση</a:t>
            </a:r>
            <a:r>
              <a:rPr lang="el-GR" dirty="0"/>
              <a:t> </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3835664" cy="2308324"/>
          </a:xfrm>
          <a:prstGeom prst="rect">
            <a:avLst/>
          </a:prstGeom>
          <a:noFill/>
        </p:spPr>
        <p:txBody>
          <a:bodyPr wrap="square" rtlCol="0">
            <a:spAutoFit/>
          </a:bodyPr>
          <a:lstStyle/>
          <a:p>
            <a:r>
              <a:rPr lang="es-ES" b="1" dirty="0">
                <a:solidFill>
                  <a:prstClr val="black"/>
                </a:solidFill>
              </a:rPr>
              <a:t>2. </a:t>
            </a:r>
            <a:r>
              <a:rPr lang="el-GR" b="1" dirty="0">
                <a:solidFill>
                  <a:prstClr val="black"/>
                </a:solidFill>
              </a:rPr>
              <a:t>Η ενεργητική ακρόαση είναι η ικανότητα ενός ατόμου να:
</a:t>
            </a:r>
            <a:r>
              <a:rPr lang="es-ES" dirty="0">
                <a:solidFill>
                  <a:prstClr val="black"/>
                </a:solidFill>
              </a:rPr>
              <a:t>a.- </a:t>
            </a:r>
            <a:r>
              <a:rPr lang="el-GR" dirty="0">
                <a:solidFill>
                  <a:prstClr val="black"/>
                </a:solidFill>
              </a:rPr>
              <a:t>απαντήστε γρήγορα σε μια ερώτηση</a:t>
            </a:r>
            <a:endParaRPr lang="hr-HR" dirty="0">
              <a:solidFill>
                <a:prstClr val="black"/>
              </a:solidFill>
            </a:endParaRPr>
          </a:p>
          <a:p>
            <a:r>
              <a:rPr lang="es-ES" dirty="0">
                <a:solidFill>
                  <a:prstClr val="black"/>
                </a:solidFill>
              </a:rPr>
              <a:t>b.- </a:t>
            </a:r>
            <a:r>
              <a:rPr lang="el-GR" dirty="0">
                <a:solidFill>
                  <a:prstClr val="black"/>
                </a:solidFill>
              </a:rPr>
              <a:t>επικεντρωθείτε στη διατύπωση της απάντησης</a:t>
            </a:r>
            <a:endParaRPr lang="hr-HR" dirty="0"/>
          </a:p>
          <a:p>
            <a:r>
              <a:rPr lang="es-ES" dirty="0"/>
              <a:t>c.- </a:t>
            </a:r>
            <a:r>
              <a:rPr lang="el-GR" dirty="0"/>
              <a:t>ακούστε και κατανοήστε το άλλο άτομο</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031325"/>
          </a:xfrm>
          <a:prstGeom prst="rect">
            <a:avLst/>
          </a:prstGeom>
          <a:noFill/>
        </p:spPr>
        <p:txBody>
          <a:bodyPr wrap="square" rtlCol="0">
            <a:spAutoFit/>
          </a:bodyPr>
          <a:lstStyle/>
          <a:p>
            <a:r>
              <a:rPr lang="es-ES" b="1" dirty="0">
                <a:solidFill>
                  <a:prstClr val="black"/>
                </a:solidFill>
              </a:rPr>
              <a:t>3. </a:t>
            </a:r>
            <a:r>
              <a:rPr lang="el-GR" b="1" dirty="0">
                <a:solidFill>
                  <a:prstClr val="black"/>
                </a:solidFill>
              </a:rPr>
              <a:t>Η </a:t>
            </a:r>
            <a:r>
              <a:rPr lang="el-GR" b="1" dirty="0" err="1">
                <a:solidFill>
                  <a:prstClr val="black"/>
                </a:solidFill>
              </a:rPr>
              <a:t>ενσυναίσθηση</a:t>
            </a:r>
            <a:r>
              <a:rPr lang="el-GR" b="1" dirty="0">
                <a:solidFill>
                  <a:prstClr val="black"/>
                </a:solidFill>
              </a:rPr>
              <a:t> είναι:
</a:t>
            </a:r>
            <a:r>
              <a:rPr lang="en-GB" dirty="0">
                <a:solidFill>
                  <a:prstClr val="black"/>
                </a:solidFill>
              </a:rPr>
              <a:t>a.- </a:t>
            </a:r>
            <a:r>
              <a:rPr lang="el-GR" dirty="0"/>
              <a:t>θετικά σχετιζόμενα με την απόδοση της εργασίας</a:t>
            </a:r>
            <a:endParaRPr lang="en-GB" dirty="0"/>
          </a:p>
          <a:p>
            <a:r>
              <a:rPr lang="en-GB" dirty="0"/>
              <a:t>b.- </a:t>
            </a:r>
            <a:r>
              <a:rPr lang="el-GR" dirty="0"/>
              <a:t>δεν σχετίζονται με την απόδοση της εργασίας</a:t>
            </a:r>
            <a:endParaRPr lang="en-GB" dirty="0">
              <a:solidFill>
                <a:prstClr val="black"/>
              </a:solidFill>
            </a:endParaRPr>
          </a:p>
          <a:p>
            <a:r>
              <a:rPr lang="en-GB" dirty="0">
                <a:solidFill>
                  <a:prstClr val="black"/>
                </a:solidFill>
              </a:rPr>
              <a:t>c.- </a:t>
            </a:r>
            <a:r>
              <a:rPr lang="el-GR" dirty="0">
                <a:solidFill>
                  <a:prstClr val="black"/>
                </a:solidFill>
              </a:rPr>
              <a:t>σχετίζονται αρνητικά με την απόδοση της εργασίας</a:t>
            </a:r>
            <a:endParaRPr lang="en-GB" dirty="0">
              <a:solidFill>
                <a:prstClr val="black"/>
              </a:solidFill>
            </a:endParaRPr>
          </a:p>
        </p:txBody>
      </p:sp>
      <p:sp>
        <p:nvSpPr>
          <p:cNvPr id="9" name="CuadroTexto 8">
            <a:extLst>
              <a:ext uri="{FF2B5EF4-FFF2-40B4-BE49-F238E27FC236}">
                <a16:creationId xmlns:a16="http://schemas.microsoft.com/office/drawing/2014/main" id="{F83D507A-6406-66B3-0BAD-63E9CDCFA0AC}"/>
              </a:ext>
            </a:extLst>
          </p:cNvPr>
          <p:cNvSpPr txBox="1"/>
          <p:nvPr/>
        </p:nvSpPr>
        <p:spPr>
          <a:xfrm>
            <a:off x="362153" y="4591580"/>
            <a:ext cx="3835664" cy="1477328"/>
          </a:xfrm>
          <a:prstGeom prst="rect">
            <a:avLst/>
          </a:prstGeom>
          <a:noFill/>
        </p:spPr>
        <p:txBody>
          <a:bodyPr wrap="square" rtlCol="0">
            <a:spAutoFit/>
          </a:bodyPr>
          <a:lstStyle/>
          <a:p>
            <a:r>
              <a:rPr lang="en-GB" b="1" dirty="0">
                <a:solidFill>
                  <a:prstClr val="black"/>
                </a:solidFill>
              </a:rPr>
              <a:t>4. </a:t>
            </a:r>
            <a:r>
              <a:rPr lang="el-GR" b="1" dirty="0">
                <a:solidFill>
                  <a:prstClr val="black"/>
                </a:solidFill>
              </a:rPr>
              <a:t>Η </a:t>
            </a:r>
            <a:r>
              <a:rPr lang="el-GR" b="1" dirty="0" err="1">
                <a:solidFill>
                  <a:prstClr val="black"/>
                </a:solidFill>
              </a:rPr>
              <a:t>ενσυναίσθηση</a:t>
            </a:r>
            <a:r>
              <a:rPr lang="el-GR" b="1" dirty="0">
                <a:solidFill>
                  <a:prstClr val="black"/>
                </a:solidFill>
              </a:rPr>
              <a:t> περιλαμβάνει:
</a:t>
            </a:r>
            <a:r>
              <a:rPr lang="en-GB" dirty="0">
                <a:solidFill>
                  <a:prstClr val="black"/>
                </a:solidFill>
              </a:rPr>
              <a:t>a.- </a:t>
            </a:r>
            <a:r>
              <a:rPr lang="el-GR" dirty="0">
                <a:solidFill>
                  <a:prstClr val="black"/>
                </a:solidFill>
              </a:rPr>
              <a:t>συγκίνηση</a:t>
            </a:r>
            <a:endParaRPr lang="en-GB" dirty="0">
              <a:solidFill>
                <a:prstClr val="black"/>
              </a:solidFill>
            </a:endParaRPr>
          </a:p>
          <a:p>
            <a:r>
              <a:rPr lang="en-GB" dirty="0">
                <a:solidFill>
                  <a:prstClr val="black"/>
                </a:solidFill>
              </a:rPr>
              <a:t>b.- </a:t>
            </a:r>
            <a:r>
              <a:rPr lang="el-GR" dirty="0"/>
              <a:t>γνώση</a:t>
            </a:r>
            <a:endParaRPr lang="en-GB" dirty="0"/>
          </a:p>
          <a:p>
            <a:r>
              <a:rPr lang="en-GB" dirty="0"/>
              <a:t>c.- </a:t>
            </a:r>
            <a:r>
              <a:rPr lang="el-GR" dirty="0"/>
              <a:t>τόσο το συναίσθημα όσο και η νόηση</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924189" cy="1754326"/>
          </a:xfrm>
          <a:prstGeom prst="rect">
            <a:avLst/>
          </a:prstGeom>
          <a:noFill/>
        </p:spPr>
        <p:txBody>
          <a:bodyPr wrap="square" rtlCol="0">
            <a:spAutoFit/>
          </a:bodyPr>
          <a:lstStyle/>
          <a:p>
            <a:r>
              <a:rPr lang="en-GB" b="1" dirty="0">
                <a:solidFill>
                  <a:prstClr val="black"/>
                </a:solidFill>
              </a:rPr>
              <a:t>5. </a:t>
            </a:r>
            <a:r>
              <a:rPr lang="el-GR" b="1" dirty="0">
                <a:solidFill>
                  <a:prstClr val="black"/>
                </a:solidFill>
              </a:rPr>
              <a:t>Εντός του οργανισμού, η </a:t>
            </a:r>
            <a:r>
              <a:rPr lang="el-GR" b="1" dirty="0" err="1">
                <a:solidFill>
                  <a:prstClr val="black"/>
                </a:solidFill>
              </a:rPr>
              <a:t>ενσυναισθητική</a:t>
            </a:r>
            <a:r>
              <a:rPr lang="el-GR" b="1" dirty="0">
                <a:solidFill>
                  <a:prstClr val="black"/>
                </a:solidFill>
              </a:rPr>
              <a:t> ηγεσία:
</a:t>
            </a:r>
            <a:r>
              <a:rPr lang="en-GB" dirty="0">
                <a:solidFill>
                  <a:prstClr val="black"/>
                </a:solidFill>
              </a:rPr>
              <a:t>a</a:t>
            </a:r>
            <a:r>
              <a:rPr lang="en-GB" dirty="0"/>
              <a:t>.- </a:t>
            </a:r>
            <a:r>
              <a:rPr lang="el-GR" dirty="0"/>
              <a:t>αυξάνει την ψυχολογική ασφάλεια </a:t>
            </a:r>
            <a:endParaRPr lang="en-GB" dirty="0"/>
          </a:p>
          <a:p>
            <a:r>
              <a:rPr lang="en-GB" dirty="0">
                <a:solidFill>
                  <a:prstClr val="black"/>
                </a:solidFill>
              </a:rPr>
              <a:t>b.- </a:t>
            </a:r>
            <a:r>
              <a:rPr lang="el-GR" dirty="0">
                <a:solidFill>
                  <a:prstClr val="black"/>
                </a:solidFill>
              </a:rPr>
              <a:t>δεν έχει καμία επίδραση στην ψυχολογική ασφάλεια 
</a:t>
            </a:r>
            <a:r>
              <a:rPr lang="en-GB" dirty="0">
                <a:solidFill>
                  <a:prstClr val="black"/>
                </a:solidFill>
              </a:rPr>
              <a:t>c.- </a:t>
            </a:r>
            <a:r>
              <a:rPr lang="el-GR" dirty="0">
                <a:solidFill>
                  <a:prstClr val="black"/>
                </a:solidFill>
              </a:rPr>
              <a:t>μειώνει την ψυχολογική ασφάλεια </a:t>
            </a:r>
            <a:endParaRPr lang="en-GB" dirty="0">
              <a:solidFill>
                <a:prstClr val="black"/>
              </a:solidFill>
            </a:endParaRPr>
          </a:p>
        </p:txBody>
      </p:sp>
    </p:spTree>
    <p:extLst>
      <p:ext uri="{BB962C8B-B14F-4D97-AF65-F5344CB8AC3E}">
        <p14:creationId xmlns:p14="http://schemas.microsoft.com/office/powerpoint/2010/main" val="358123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ΠΗΓΕΣ
</a:t>
            </a:r>
            <a:endParaRPr lang="en-GB" sz="2200" dirty="0">
              <a:latin typeface="+mj-lt"/>
              <a:cs typeface="Tahoma"/>
            </a:endParaRPr>
          </a:p>
        </p:txBody>
      </p:sp>
      <p:sp>
        <p:nvSpPr>
          <p:cNvPr id="4" name="Rectángulo 3"/>
          <p:cNvSpPr/>
          <p:nvPr/>
        </p:nvSpPr>
        <p:spPr>
          <a:xfrm>
            <a:off x="318565" y="2525263"/>
            <a:ext cx="11459453" cy="3170099"/>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Agosta, L. (2015). A Rumor of Empathy: Resistance, narrative and recovery in psychoanalysis and psychotherapy. London: Routledge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Center for Creative Leadership (2016). Empathy in the Workplace: A Tool for Effective Leadership [White paper]. </a:t>
            </a:r>
            <a:r>
              <a:rPr lang="en-US" altLang="es-ES" sz="2000" dirty="0">
                <a:latin typeface="Calibri" panose="020F0502020204030204" pitchFamily="34" charset="0"/>
                <a:cs typeface="Calibri" panose="020F0502020204030204" pitchFamily="34" charset="0"/>
                <a:hlinkClick r:id="rId2"/>
              </a:rPr>
              <a:t>https://cclinnovation.org/wp-content/uploads/2020/03/empathyintheworkplace.pdf</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Coplan, A., Goldie, P. (2011). Empathy: Philosophical and Psychological Perspectives. New York: Oxford University Press Inc.</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Empathy (The Cambridge Dictionary) </a:t>
            </a:r>
            <a:r>
              <a:rPr lang="en-US" altLang="es-ES" sz="2000" dirty="0">
                <a:latin typeface="Calibri" panose="020F0502020204030204" pitchFamily="34" charset="0"/>
                <a:cs typeface="Calibri" panose="020F0502020204030204" pitchFamily="34" charset="0"/>
                <a:hlinkClick r:id="rId3"/>
              </a:rPr>
              <a:t>https://dictionary.cambridge.org/dictionary/english/empathy</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Howe, D. (2013). Empathy: What it is and why it matters. Basingstoke: Palgrave Macmillan</a:t>
            </a: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McLaren, K. (2013).</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The Art of Empathy: A Complete Guide to Life's Most Essential Skill. Colorado: Sounds True</a:t>
            </a:r>
            <a:r>
              <a:rPr lang="en-GB" altLang="es-ES" sz="2000" b="1"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p:txBody>
      </p:sp>
      <p:sp>
        <p:nvSpPr>
          <p:cNvPr id="7" name="object 2">
            <a:extLst>
              <a:ext uri="{FF2B5EF4-FFF2-40B4-BE49-F238E27FC236}">
                <a16:creationId xmlns:a16="http://schemas.microsoft.com/office/drawing/2014/main" id="{3019471E-2E10-CBF1-3D39-182D5C52D973}"/>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27818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ΠΗΓΕΣ
</a:t>
            </a:r>
            <a:endParaRPr lang="en-GB" sz="2200" dirty="0">
              <a:latin typeface="+mj-lt"/>
              <a:cs typeface="Tahoma"/>
            </a:endParaRPr>
          </a:p>
        </p:txBody>
      </p:sp>
      <p:sp>
        <p:nvSpPr>
          <p:cNvPr id="4" name="Rectángulo 3"/>
          <p:cNvSpPr/>
          <p:nvPr/>
        </p:nvSpPr>
        <p:spPr>
          <a:xfrm>
            <a:off x="318565" y="2648093"/>
            <a:ext cx="11459453" cy="2862322"/>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Pallapa, G. (2022). Leading with empathy: Understanding the needs of today's workforce. Hoboken, New Jersey: John Wiley &amp; Sons, Inc.</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Riess, H., Neporent, L. (2018). The empathy effect: seven neuroscience-based keys for transforming the way we live, love, work, and connect across differences. Boulder CO: Sounds True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Segal, E. A., Gerdes, K. E., Lietz, C. A., Wagaman, M. A., Geiger, J. M. (2017). Assessing Empathy. New York, NY: Columbia University Press</a:t>
            </a: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Ventura, M. (2019). Applied Empathy: The New Language of Leadership. Hachette UK</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Young, I. (2015). Practical Empathy: For Collaboration and Creativity in Your Work. Brooklyn, New York: Rosenfeld Media</a:t>
            </a: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C0E90B37-8A26-40B2-9383-BFBC28C2778B}"/>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263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280302" cy="1682897"/>
          </a:xfrm>
          <a:prstGeom prst="rect">
            <a:avLst/>
          </a:prstGeom>
          <a:noFill/>
        </p:spPr>
        <p:txBody>
          <a:bodyPr wrap="square" rtlCol="0">
            <a:spAutoFit/>
          </a:bodyPr>
          <a:lstStyle/>
          <a:p>
            <a:pPr marL="457200" indent="-457200">
              <a:lnSpc>
                <a:spcPts val="2500"/>
              </a:lnSpc>
              <a:buFont typeface="+mj-lt"/>
              <a:buAutoNum type="arabicPeriod"/>
            </a:pPr>
            <a:r>
              <a:rPr lang="el-GR" sz="2000" dirty="0">
                <a:solidFill>
                  <a:prstClr val="black"/>
                </a:solidFill>
                <a:ea typeface="Lato Light" panose="020F0502020204030203" pitchFamily="34" charset="0"/>
                <a:cs typeface="Abhaya Libre" panose="02000603000000000000" pitchFamily="2" charset="77"/>
              </a:rPr>
              <a:t>Ορισμός της </a:t>
            </a:r>
            <a:r>
              <a:rPr lang="el-GR" sz="2000" dirty="0" err="1">
                <a:solidFill>
                  <a:prstClr val="black"/>
                </a:solidFill>
                <a:ea typeface="Lato Light" panose="020F0502020204030203" pitchFamily="34" charset="0"/>
                <a:cs typeface="Abhaya Libre" panose="02000603000000000000" pitchFamily="2" charset="77"/>
              </a:rPr>
              <a:t>ενσυναίσθησης</a:t>
            </a:r>
            <a:r>
              <a:rPr lang="el-GR" sz="2000" dirty="0">
                <a:solidFill>
                  <a:prstClr val="black"/>
                </a:solidFill>
                <a:ea typeface="Lato Light" panose="020F0502020204030203" pitchFamily="34" charset="0"/>
                <a:cs typeface="Abhaya Libre" panose="02000603000000000000" pitchFamily="2" charset="77"/>
              </a:rPr>
              <a:t>
</a:t>
            </a:r>
            <a:r>
              <a:rPr lang="el-GR" sz="2000" dirty="0" err="1">
                <a:solidFill>
                  <a:prstClr val="black"/>
                </a:solidFill>
                <a:ea typeface="Lato Light" panose="020F0502020204030203" pitchFamily="34" charset="0"/>
                <a:cs typeface="Abhaya Libre" panose="02000603000000000000" pitchFamily="2" charset="77"/>
              </a:rPr>
              <a:t>Ενσυναίσθηση</a:t>
            </a:r>
            <a:r>
              <a:rPr lang="el-GR" sz="2000" dirty="0">
                <a:solidFill>
                  <a:prstClr val="black"/>
                </a:solidFill>
                <a:ea typeface="Lato Light" panose="020F0502020204030203" pitchFamily="34" charset="0"/>
                <a:cs typeface="Abhaya Libre" panose="02000603000000000000" pitchFamily="2" charset="77"/>
              </a:rPr>
              <a:t> εργαζομένων
Βελτίωση της </a:t>
            </a:r>
            <a:r>
              <a:rPr lang="el-GR" sz="2000" dirty="0" err="1">
                <a:solidFill>
                  <a:prstClr val="black"/>
                </a:solidFill>
                <a:ea typeface="Lato Light" panose="020F0502020204030203" pitchFamily="34" charset="0"/>
                <a:cs typeface="Abhaya Libre" panose="02000603000000000000" pitchFamily="2" charset="77"/>
              </a:rPr>
              <a:t>ενσυναίσθησης</a:t>
            </a:r>
            <a:r>
              <a:rPr lang="el-GR" sz="2000" dirty="0">
                <a:solidFill>
                  <a:prstClr val="black"/>
                </a:solidFill>
                <a:ea typeface="Lato Light" panose="020F0502020204030203" pitchFamily="34" charset="0"/>
                <a:cs typeface="Abhaya Libre" panose="02000603000000000000" pitchFamily="2" charset="77"/>
              </a:rPr>
              <a:t> στο χώρο εργασίας
</a:t>
            </a:r>
            <a:r>
              <a:rPr lang="el-GR" sz="2000" dirty="0" err="1">
                <a:solidFill>
                  <a:prstClr val="black"/>
                </a:solidFill>
                <a:ea typeface="Lato Light" panose="020F0502020204030203" pitchFamily="34" charset="0"/>
                <a:cs typeface="Abhaya Libre" panose="02000603000000000000" pitchFamily="2" charset="77"/>
              </a:rPr>
              <a:t>Ενσυναισθητική</a:t>
            </a:r>
            <a:r>
              <a:rPr lang="el-GR" sz="2000" dirty="0">
                <a:solidFill>
                  <a:prstClr val="black"/>
                </a:solidFill>
                <a:ea typeface="Lato Light" panose="020F0502020204030203" pitchFamily="34" charset="0"/>
                <a:cs typeface="Abhaya Libre" panose="02000603000000000000" pitchFamily="2" charset="77"/>
              </a:rPr>
              <a:t> Ηγεσία</a:t>
            </a:r>
            <a:endParaRPr lang="en-GB" sz="2000" dirty="0">
              <a:solidFill>
                <a:prstClr val="black"/>
              </a:solidFill>
              <a:ea typeface="Lato Light" panose="020F0502020204030203" pitchFamily="34" charset="0"/>
              <a:cs typeface="Abhaya Libre" panose="02000603000000000000" pitchFamily="2" charset="77"/>
            </a:endParaRPr>
          </a:p>
        </p:txBody>
      </p:sp>
      <p:sp>
        <p:nvSpPr>
          <p:cNvPr id="32" name="TextBox 31"/>
          <p:cNvSpPr txBox="1"/>
          <p:nvPr/>
        </p:nvSpPr>
        <p:spPr>
          <a:xfrm>
            <a:off x="2812819" y="2808247"/>
            <a:ext cx="7536525" cy="830997"/>
          </a:xfrm>
          <a:prstGeom prst="rect">
            <a:avLst/>
          </a:prstGeom>
          <a:noFill/>
        </p:spPr>
        <p:txBody>
          <a:bodyPr wrap="square" rtlCol="0">
            <a:spAutoFit/>
          </a:bodyPr>
          <a:lstStyle/>
          <a:p>
            <a:r>
              <a:rPr lang="el-GR" sz="2400" dirty="0">
                <a:solidFill>
                  <a:srgbClr val="0CA373"/>
                </a:solidFill>
                <a:latin typeface="Oxygen" panose="02000503000000090004" pitchFamily="2" charset="77"/>
                <a:ea typeface="Nunito Bold" charset="0"/>
                <a:cs typeface="Abhaya Libre SemiBold" panose="02000603000000000000" pitchFamily="2" charset="77"/>
              </a:rPr>
              <a:t>Ενότητα 1: </a:t>
            </a:r>
            <a:r>
              <a:rPr lang="el-GR" sz="2400" dirty="0" err="1">
                <a:solidFill>
                  <a:srgbClr val="0CA373"/>
                </a:solidFill>
                <a:latin typeface="Oxygen" panose="02000503000000090004" pitchFamily="2" charset="77"/>
                <a:ea typeface="Nunito Bold" charset="0"/>
                <a:cs typeface="Abhaya Libre SemiBold" panose="02000603000000000000" pitchFamily="2" charset="77"/>
              </a:rPr>
              <a:t>Ενσυναίσθηση</a:t>
            </a:r>
            <a:r>
              <a:rPr lang="el-GR" sz="2400" dirty="0">
                <a:solidFill>
                  <a:srgbClr val="0CA373"/>
                </a:solidFill>
                <a:latin typeface="Oxygen" panose="02000503000000090004" pitchFamily="2" charset="77"/>
                <a:ea typeface="Nunito Bold" charset="0"/>
                <a:cs typeface="Abhaya Libre SemiBold" panose="02000603000000000000" pitchFamily="2" charset="77"/>
              </a:rPr>
              <a:t> στο χώρο εργασίας  
</a:t>
            </a:r>
            <a:endParaRPr lang="en-GB"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411704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solidFill>
                  <a:prstClr val="black"/>
                </a:solidFill>
              </a:rPr>
              <a:t>ΕΥΡΕΤΉΡΙΟ</a:t>
            </a:r>
            <a:endParaRPr lang="es-ES" sz="4800" b="1" spc="-150" dirty="0">
              <a:solidFill>
                <a:prstClr val="black"/>
              </a:solidFill>
            </a:endParaRP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245779998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03325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ΕΝΟΤΗΤΑ 1: </a:t>
            </a:r>
            <a:r>
              <a:rPr lang="el-GR" sz="40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40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675399"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Ορισμός της </a:t>
            </a:r>
            <a:r>
              <a:rPr lang="el-GR" sz="2200" spc="50" dirty="0" err="1">
                <a:latin typeface="+mj-lt"/>
                <a:cs typeface="Tahoma"/>
              </a:rPr>
              <a:t>ενσυναίσθησης</a:t>
            </a:r>
            <a:r>
              <a:rPr lang="el-GR" sz="2200" spc="50" dirty="0">
                <a:latin typeface="+mj-lt"/>
                <a:cs typeface="Tahoma"/>
              </a:rPr>
              <a:t>
</a:t>
            </a:r>
            <a:endParaRPr lang="en-GB" sz="2200" dirty="0">
              <a:latin typeface="+mj-lt"/>
              <a:cs typeface="Tahoma"/>
            </a:endParaRPr>
          </a:p>
        </p:txBody>
      </p:sp>
      <p:sp>
        <p:nvSpPr>
          <p:cNvPr id="4" name="Rectángulo 3"/>
          <p:cNvSpPr/>
          <p:nvPr/>
        </p:nvSpPr>
        <p:spPr>
          <a:xfrm>
            <a:off x="318565" y="2620797"/>
            <a:ext cx="11459453" cy="4001095"/>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Η λέξη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προέρχεται από την ελληνική λέξη πάθος (</a:t>
            </a:r>
            <a:r>
              <a:rPr lang="el-GR" altLang="es-ES" sz="2000" dirty="0" err="1">
                <a:latin typeface="Calibri" panose="020F0502020204030204" pitchFamily="34" charset="0"/>
                <a:cs typeface="Calibri" panose="020F0502020204030204" pitchFamily="34" charset="0"/>
              </a:rPr>
              <a:t>Howe</a:t>
            </a:r>
            <a:r>
              <a:rPr lang="el-GR" altLang="es-ES" sz="2000" dirty="0">
                <a:latin typeface="Calibri" panose="020F0502020204030204" pitchFamily="34" charset="0"/>
                <a:cs typeface="Calibri" panose="020F0502020204030204" pitchFamily="34" charset="0"/>
              </a:rPr>
              <a:t>, 2013)
</a:t>
            </a:r>
          </a:p>
          <a:p>
            <a:pPr>
              <a:defRPr/>
            </a:pPr>
            <a:r>
              <a:rPr lang="el-GR" altLang="es-ES" sz="2000" dirty="0">
                <a:latin typeface="Calibri" panose="020F0502020204030204" pitchFamily="34" charset="0"/>
                <a:cs typeface="Calibri" panose="020F0502020204030204" pitchFamily="34" charset="0"/>
              </a:rPr>
              <a:t>Υπάρχουν πολλοί ορισμοί της </a:t>
            </a:r>
            <a:r>
              <a:rPr lang="el-GR" altLang="es-ES" sz="2000" dirty="0" err="1">
                <a:latin typeface="Calibri" panose="020F0502020204030204" pitchFamily="34" charset="0"/>
                <a:cs typeface="Calibri" panose="020F0502020204030204" pitchFamily="34" charset="0"/>
              </a:rPr>
              <a:t>ενσυναίσθησης</a:t>
            </a:r>
            <a:r>
              <a:rPr lang="el-GR" altLang="es-ES" sz="2000" dirty="0">
                <a:latin typeface="Calibri" panose="020F0502020204030204" pitchFamily="34" charset="0"/>
                <a:cs typeface="Calibri" panose="020F0502020204030204" pitchFamily="34" charset="0"/>
              </a:rPr>
              <a:t> και είναι δύσκολο να εγκατασταθεί κανείς σε έναν μόνο</a:t>
            </a:r>
            <a:r>
              <a:rPr lang="en-GB" altLang="es-ES" sz="2000" dirty="0">
                <a:latin typeface="Calibri" panose="020F0502020204030204" pitchFamily="34" charset="0"/>
                <a:cs typeface="Calibri" panose="020F0502020204030204" pitchFamily="34" charset="0"/>
              </a:rPr>
              <a:t>:</a:t>
            </a:r>
          </a:p>
          <a:p>
            <a:pP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a:t>
            </a:r>
            <a:r>
              <a:rPr lang="el-GR" altLang="es-ES" i="1" dirty="0">
                <a:solidFill>
                  <a:srgbClr val="0CA373"/>
                </a:solidFill>
                <a:latin typeface="Calibri" panose="020F0502020204030204" pitchFamily="34" charset="0"/>
                <a:cs typeface="Calibri" panose="020F0502020204030204" pitchFamily="34" charset="0"/>
              </a:rPr>
              <a:t> Η </a:t>
            </a:r>
            <a:r>
              <a:rPr lang="el-GR" altLang="es-ES" i="1" dirty="0" err="1">
                <a:solidFill>
                  <a:srgbClr val="0CA373"/>
                </a:solidFill>
                <a:latin typeface="Calibri" panose="020F0502020204030204" pitchFamily="34" charset="0"/>
                <a:cs typeface="Calibri" panose="020F0502020204030204" pitchFamily="34" charset="0"/>
              </a:rPr>
              <a:t>ενσυναίσθηση</a:t>
            </a:r>
            <a:r>
              <a:rPr lang="el-GR" altLang="es-ES" i="1" dirty="0">
                <a:solidFill>
                  <a:srgbClr val="0CA373"/>
                </a:solidFill>
                <a:latin typeface="Calibri" panose="020F0502020204030204" pitchFamily="34" charset="0"/>
                <a:cs typeface="Calibri" panose="020F0502020204030204" pitchFamily="34" charset="0"/>
              </a:rPr>
              <a:t> είναι μια κοινωνική και συναισθηματική δεξιότητα που μας βοηθά να αισθανόμαστε και να κατανοούμε τα συναισθήματα, τις επιθυμίες, τις προθέσεις, τις σκέψεις και τις ανάγκες των άλλων... η </a:t>
            </a:r>
            <a:r>
              <a:rPr lang="el-GR" altLang="es-ES" i="1" dirty="0" err="1">
                <a:solidFill>
                  <a:srgbClr val="0CA373"/>
                </a:solidFill>
                <a:latin typeface="Calibri" panose="020F0502020204030204" pitchFamily="34" charset="0"/>
                <a:cs typeface="Calibri" panose="020F0502020204030204" pitchFamily="34" charset="0"/>
              </a:rPr>
              <a:t>ενσυναίσθηση</a:t>
            </a:r>
            <a:r>
              <a:rPr lang="el-GR" altLang="es-ES" i="1" dirty="0">
                <a:solidFill>
                  <a:srgbClr val="0CA373"/>
                </a:solidFill>
                <a:latin typeface="Calibri" panose="020F0502020204030204" pitchFamily="34" charset="0"/>
                <a:cs typeface="Calibri" panose="020F0502020204030204" pitchFamily="34" charset="0"/>
              </a:rPr>
              <a:t> μας κάνει να γνωρίζουμε και να είμαστε διαθέσιμοι στα συναισθήματα, τις περιστάσεις και τις ανάγκες των άλλων, ώστε να μπορούμε να </a:t>
            </a:r>
            <a:r>
              <a:rPr lang="el-GR" altLang="es-ES" i="1" dirty="0" err="1">
                <a:solidFill>
                  <a:srgbClr val="0CA373"/>
                </a:solidFill>
                <a:latin typeface="Calibri" panose="020F0502020204030204" pitchFamily="34" charset="0"/>
                <a:cs typeface="Calibri" panose="020F0502020204030204" pitchFamily="34" charset="0"/>
              </a:rPr>
              <a:t>αλληλεπιδρούμε</a:t>
            </a:r>
            <a:r>
              <a:rPr lang="el-GR" altLang="es-ES" i="1" dirty="0">
                <a:solidFill>
                  <a:srgbClr val="0CA373"/>
                </a:solidFill>
                <a:latin typeface="Calibri" panose="020F0502020204030204" pitchFamily="34" charset="0"/>
                <a:cs typeface="Calibri" panose="020F0502020204030204" pitchFamily="34" charset="0"/>
              </a:rPr>
              <a:t> μαζί τους επιδέξια</a:t>
            </a:r>
            <a:r>
              <a:rPr lang="en-GB" altLang="es-ES" sz="2000" i="1" dirty="0">
                <a:solidFill>
                  <a:srgbClr val="0CA373"/>
                </a:solidFill>
                <a:latin typeface="Calibri" panose="020F0502020204030204" pitchFamily="34" charset="0"/>
                <a:cs typeface="Calibri" panose="020F0502020204030204" pitchFamily="34" charset="0"/>
              </a:rPr>
              <a:t>” </a:t>
            </a:r>
            <a:r>
              <a:rPr lang="hr-HR" altLang="es-ES" sz="2000" i="1" dirty="0">
                <a:latin typeface="Calibri" panose="020F0502020204030204" pitchFamily="34" charset="0"/>
                <a:cs typeface="Calibri" panose="020F0502020204030204" pitchFamily="34" charset="0"/>
              </a:rPr>
              <a:t>(McLaren, 2013)</a:t>
            </a:r>
          </a:p>
          <a:p>
            <a:pPr marL="285750" indent="-285750">
              <a:buFont typeface="Arial" panose="020B0604020202020204" pitchFamily="34" charset="0"/>
              <a:buChar char="•"/>
              <a:defRPr/>
            </a:pPr>
            <a:endParaRPr lang="hr-HR" altLang="es-ES" sz="2000" i="1"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a:t>
            </a:r>
            <a:r>
              <a:rPr lang="el-GR" altLang="es-ES" sz="2000" i="1" dirty="0">
                <a:solidFill>
                  <a:srgbClr val="0CA373"/>
                </a:solidFill>
                <a:latin typeface="Calibri" panose="020F0502020204030204" pitchFamily="34" charset="0"/>
                <a:cs typeface="Calibri" panose="020F0502020204030204" pitchFamily="34" charset="0"/>
              </a:rPr>
              <a:t> η </a:t>
            </a:r>
            <a:r>
              <a:rPr lang="el-GR" altLang="es-ES" sz="2000" i="1" dirty="0" err="1">
                <a:solidFill>
                  <a:srgbClr val="0CA373"/>
                </a:solidFill>
                <a:latin typeface="Calibri" panose="020F0502020204030204" pitchFamily="34" charset="0"/>
                <a:cs typeface="Calibri" panose="020F0502020204030204" pitchFamily="34" charset="0"/>
              </a:rPr>
              <a:t>ενσυναίσθηση</a:t>
            </a:r>
            <a:r>
              <a:rPr lang="el-GR" altLang="es-ES" sz="2000" i="1" dirty="0">
                <a:solidFill>
                  <a:srgbClr val="0CA373"/>
                </a:solidFill>
                <a:latin typeface="Calibri" panose="020F0502020204030204" pitchFamily="34" charset="0"/>
                <a:cs typeface="Calibri" panose="020F0502020204030204" pitchFamily="34" charset="0"/>
              </a:rPr>
              <a:t> είναι ένα καθοριστικό χαρακτηριστικό της ανθρωπιάς μας και χωρίς </a:t>
            </a:r>
            <a:r>
              <a:rPr lang="el-GR" altLang="es-ES" sz="2000" i="1" dirty="0" err="1">
                <a:solidFill>
                  <a:srgbClr val="0CA373"/>
                </a:solidFill>
                <a:latin typeface="Calibri" panose="020F0502020204030204" pitchFamily="34" charset="0"/>
                <a:cs typeface="Calibri" panose="020F0502020204030204" pitchFamily="34" charset="0"/>
              </a:rPr>
              <a:t>ενσυναίσθηση</a:t>
            </a:r>
            <a:r>
              <a:rPr lang="el-GR" altLang="es-ES" sz="2000" i="1" dirty="0">
                <a:solidFill>
                  <a:srgbClr val="0CA373"/>
                </a:solidFill>
                <a:latin typeface="Calibri" panose="020F0502020204030204" pitchFamily="34" charset="0"/>
                <a:cs typeface="Calibri" panose="020F0502020204030204" pitchFamily="34" charset="0"/>
              </a:rPr>
              <a:t> ένα άτομο χάνει ένα ουσιαστικό μέρος της ανθρωπιάς του</a:t>
            </a:r>
            <a:r>
              <a:rPr lang="hr-HR" altLang="es-ES" sz="2000" i="1" dirty="0">
                <a:solidFill>
                  <a:srgbClr val="0CA373"/>
                </a:solidFill>
                <a:latin typeface="Calibri" panose="020F0502020204030204" pitchFamily="34" charset="0"/>
                <a:cs typeface="Calibri" panose="020F0502020204030204" pitchFamily="34" charset="0"/>
              </a:rPr>
              <a:t>”</a:t>
            </a:r>
            <a:r>
              <a:rPr lang="en-GB" altLang="es-ES" sz="2000" i="1" dirty="0">
                <a:solidFill>
                  <a:srgbClr val="0CA373"/>
                </a:solidFill>
                <a:latin typeface="Calibri" panose="020F0502020204030204" pitchFamily="34" charset="0"/>
                <a:cs typeface="Calibri" panose="020F0502020204030204" pitchFamily="34" charset="0"/>
              </a:rPr>
              <a:t> </a:t>
            </a:r>
            <a:r>
              <a:rPr lang="en-GB" altLang="es-ES" sz="2000" i="1" dirty="0">
                <a:solidFill>
                  <a:prstClr val="black"/>
                </a:solidFill>
                <a:latin typeface="Calibri" panose="020F0502020204030204" pitchFamily="34" charset="0"/>
                <a:cs typeface="Calibri" panose="020F0502020204030204" pitchFamily="34" charset="0"/>
              </a:rPr>
              <a:t>(Agosta, 2015)</a:t>
            </a:r>
            <a:endParaRPr lang="hr-HR" altLang="es-ES" sz="2000"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0463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031162"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Ορισμός της </a:t>
            </a:r>
            <a:r>
              <a:rPr lang="el-GR" sz="2200" spc="50" dirty="0" err="1">
                <a:latin typeface="+mj-lt"/>
                <a:cs typeface="Tahoma"/>
              </a:rPr>
              <a:t>ενσυναίσθησης</a:t>
            </a:r>
            <a:r>
              <a:rPr lang="el-GR" sz="2200" spc="50" dirty="0">
                <a:latin typeface="+mj-lt"/>
                <a:cs typeface="Tahoma"/>
              </a:rPr>
              <a:t>
</a:t>
            </a:r>
            <a:endParaRPr lang="en-GB" sz="2200" dirty="0">
              <a:latin typeface="+mj-lt"/>
              <a:cs typeface="Tahoma"/>
            </a:endParaRPr>
          </a:p>
        </p:txBody>
      </p:sp>
      <p:sp>
        <p:nvSpPr>
          <p:cNvPr id="4" name="Rectángulo 3"/>
          <p:cNvSpPr/>
          <p:nvPr/>
        </p:nvSpPr>
        <p:spPr>
          <a:xfrm>
            <a:off x="318565" y="2634445"/>
            <a:ext cx="11363919" cy="3724096"/>
          </a:xfrm>
          <a:prstGeom prst="rect">
            <a:avLst/>
          </a:prstGeom>
        </p:spPr>
        <p:txBody>
          <a:bodyPr wrap="square">
            <a:spAutoFit/>
          </a:bodyPr>
          <a:lstStyle/>
          <a:p>
            <a:pPr>
              <a:defRPr/>
            </a:pPr>
            <a:r>
              <a:rPr lang="hr-HR" altLang="es-ES" i="1" dirty="0">
                <a:latin typeface="Calibri" panose="020F0502020204030204" pitchFamily="34" charset="0"/>
                <a:cs typeface="Calibri" panose="020F0502020204030204" pitchFamily="34" charset="0"/>
              </a:rPr>
              <a:t>…</a:t>
            </a:r>
          </a:p>
          <a:p>
            <a:pPr>
              <a:defRPr/>
            </a:pPr>
            <a:endParaRPr lang="hr-HR" altLang="es-ES" i="1"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a:t>
            </a:r>
            <a:r>
              <a:rPr lang="el-GR" altLang="es-ES" sz="2000" i="1" dirty="0">
                <a:solidFill>
                  <a:srgbClr val="0CA373"/>
                </a:solidFill>
                <a:latin typeface="Calibri" panose="020F0502020204030204" pitchFamily="34" charset="0"/>
                <a:cs typeface="Calibri" panose="020F0502020204030204" pitchFamily="34" charset="0"/>
              </a:rPr>
              <a:t> την ικανότητα να μοιράζεστε τα συναισθήματα ή τις εμπειρίες κάποιου άλλου φαντάζοντας πώς θα ήταν να βρίσκεστε στην κατάσταση αυτού του ατόμου</a:t>
            </a:r>
            <a:r>
              <a:rPr lang="en-GB" altLang="es-ES" sz="2000" i="1" dirty="0">
                <a:solidFill>
                  <a:srgbClr val="0CA373"/>
                </a:solidFill>
                <a:latin typeface="Calibri" panose="020F0502020204030204" pitchFamily="34" charset="0"/>
                <a:cs typeface="Calibri" panose="020F0502020204030204" pitchFamily="34" charset="0"/>
              </a:rPr>
              <a:t>” </a:t>
            </a:r>
            <a:r>
              <a:rPr lang="en-GB" altLang="es-ES" sz="2000" i="1" dirty="0">
                <a:solidFill>
                  <a:prstClr val="black"/>
                </a:solidFill>
                <a:latin typeface="Calibri" panose="020F0502020204030204" pitchFamily="34" charset="0"/>
                <a:cs typeface="Calibri" panose="020F0502020204030204" pitchFamily="34" charset="0"/>
              </a:rPr>
              <a:t>(The Cambridge Dictionary)</a:t>
            </a:r>
            <a:endParaRPr lang="hr-HR" altLang="es-ES" sz="2000" i="1" dirty="0">
              <a:solidFill>
                <a:prstClr val="black"/>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hr-HR" altLang="es-ES"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a:t>
            </a:r>
            <a:r>
              <a:rPr lang="el-GR" altLang="es-ES" sz="2000" i="1" dirty="0">
                <a:solidFill>
                  <a:srgbClr val="0CA373"/>
                </a:solidFill>
                <a:latin typeface="Calibri" panose="020F0502020204030204" pitchFamily="34" charset="0"/>
                <a:cs typeface="Calibri" panose="020F0502020204030204" pitchFamily="34" charset="0"/>
              </a:rPr>
              <a:t> </a:t>
            </a:r>
            <a:r>
              <a:rPr lang="el-GR" altLang="es-ES" sz="2000" i="1" dirty="0" err="1">
                <a:solidFill>
                  <a:srgbClr val="0CA373"/>
                </a:solidFill>
                <a:latin typeface="Calibri" panose="020F0502020204030204" pitchFamily="34" charset="0"/>
                <a:cs typeface="Calibri" panose="020F0502020204030204" pitchFamily="34" charset="0"/>
              </a:rPr>
              <a:t>ενσυναίσθηση</a:t>
            </a:r>
            <a:r>
              <a:rPr lang="el-GR" altLang="es-ES" sz="2000" i="1" dirty="0">
                <a:solidFill>
                  <a:srgbClr val="0CA373"/>
                </a:solidFill>
                <a:latin typeface="Calibri" panose="020F0502020204030204" pitchFamily="34" charset="0"/>
                <a:cs typeface="Calibri" panose="020F0502020204030204" pitchFamily="34" charset="0"/>
              </a:rPr>
              <a:t> είναι το συναίσθημα και η κατανόηση των συναισθημάτων και των εμπειριών των άλλων</a:t>
            </a:r>
            <a:r>
              <a:rPr lang="en-GB" altLang="es-ES" sz="2000" i="1" dirty="0">
                <a:solidFill>
                  <a:srgbClr val="0CA373"/>
                </a:solidFill>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(Segal et al., 2017)</a:t>
            </a:r>
            <a:endParaRPr lang="hr-HR" altLang="es-ES"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hr-HR" altLang="es-ES"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dirty="0">
                <a:solidFill>
                  <a:srgbClr val="0CA373"/>
                </a:solidFill>
                <a:latin typeface="Calibri" panose="020F0502020204030204" pitchFamily="34" charset="0"/>
                <a:cs typeface="Calibri" panose="020F0502020204030204" pitchFamily="34" charset="0"/>
              </a:rPr>
              <a:t>”</a:t>
            </a:r>
            <a:r>
              <a:rPr lang="el-GR" altLang="es-ES" sz="2000" i="1" dirty="0">
                <a:solidFill>
                  <a:srgbClr val="0CA373"/>
                </a:solidFill>
                <a:latin typeface="Calibri" panose="020F0502020204030204" pitchFamily="34" charset="0"/>
                <a:cs typeface="Calibri" panose="020F0502020204030204" pitchFamily="34" charset="0"/>
              </a:rPr>
              <a:t> είναι ένας τρόπος να βάλετε τον εαυτό σας στη θέση κάποιου άλλου, να νιώσετε το άγχος και τον πόνο του και να κάνετε κάτι για τον πόνο του</a:t>
            </a:r>
            <a:r>
              <a:rPr lang="en-GB" altLang="es-ES" sz="2000" i="1" dirty="0">
                <a:solidFill>
                  <a:srgbClr val="0CA373"/>
                </a:solidFill>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(Pallapa, 2022)</a:t>
            </a: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
        <p:nvSpPr>
          <p:cNvPr id="5" name="object 2">
            <a:extLst>
              <a:ext uri="{FF2B5EF4-FFF2-40B4-BE49-F238E27FC236}">
                <a16:creationId xmlns:a16="http://schemas.microsoft.com/office/drawing/2014/main" id="{B33CC87A-7A88-1D3F-AEEC-9CB616864114}"/>
              </a:ext>
            </a:extLst>
          </p:cNvPr>
          <p:cNvSpPr txBox="1">
            <a:spLocks/>
          </p:cNvSpPr>
          <p:nvPr/>
        </p:nvSpPr>
        <p:spPr>
          <a:xfrm>
            <a:off x="318565" y="1022287"/>
            <a:ext cx="903325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ΕΝΟΤΗΤΑ 1: </a:t>
            </a:r>
            <a:r>
              <a:rPr lang="el-GR" sz="40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40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1697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n-GB" sz="4800" kern="0" spc="-150" dirty="0">
                <a:solidFill>
                  <a:schemeClr val="tx1"/>
                </a:solidFill>
                <a:latin typeface="+mj-lt"/>
                <a:ea typeface="Tahoma" panose="020B0604030504040204" pitchFamily="34" charset="0"/>
                <a:cs typeface="Tahoma" panose="020B0604030504040204" pitchFamily="34" charset="0"/>
              </a:rPr>
              <a:t>Empathy in the workplace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GB" sz="2200" spc="50" dirty="0">
                <a:latin typeface="+mj-lt"/>
                <a:cs typeface="Tahoma"/>
              </a:rPr>
              <a:t>Defining empathy</a:t>
            </a:r>
            <a:endParaRPr lang="en-GB" sz="2200" dirty="0">
              <a:latin typeface="+mj-lt"/>
              <a:cs typeface="Tahoma"/>
            </a:endParaRPr>
          </a:p>
        </p:txBody>
      </p:sp>
      <p:sp>
        <p:nvSpPr>
          <p:cNvPr id="4" name="Rectángulo 3"/>
          <p:cNvSpPr/>
          <p:nvPr/>
        </p:nvSpPr>
        <p:spPr>
          <a:xfrm>
            <a:off x="318565" y="2634445"/>
            <a:ext cx="11200145" cy="3170099"/>
          </a:xfrm>
          <a:prstGeom prst="rect">
            <a:avLst/>
          </a:prstGeom>
        </p:spPr>
        <p:txBody>
          <a:bodyPr wrap="square">
            <a:spAutoFit/>
          </a:bodyPr>
          <a:lstStyle/>
          <a:p>
            <a:pPr marL="285750"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Επομένως, 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μπορεί να γίνει κατανοητή ως μία ή περισσότερες συνδεδεμένες διαδικασίες ή ψυχικές καταστάσεις, όπως </a:t>
            </a:r>
            <a:r>
              <a:rPr lang="hr-HR" altLang="es-ES" sz="2000" i="1" dirty="0">
                <a:latin typeface="Calibri" panose="020F0502020204030204" pitchFamily="34" charset="0"/>
                <a:cs typeface="Calibri" panose="020F0502020204030204" pitchFamily="34" charset="0"/>
              </a:rPr>
              <a:t>(Coplan &amp; Goldie, 2011)</a:t>
            </a:r>
            <a:r>
              <a:rPr lang="en-GB" altLang="es-ES" sz="2000" dirty="0">
                <a:latin typeface="Calibri" panose="020F0502020204030204" pitchFamily="34" charset="0"/>
                <a:cs typeface="Calibri" panose="020F0502020204030204" pitchFamily="34" charset="0"/>
              </a:rPr>
              <a:t>:</a:t>
            </a:r>
          </a:p>
          <a:p>
            <a:pPr>
              <a:defRPr/>
            </a:pP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Νιώστε τι αισθάνεται κάποιος άλλος</a:t>
            </a:r>
            <a:r>
              <a:rPr lang="el-G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Φροντίδα για ένα άλλο άτομο</a:t>
            </a:r>
            <a:r>
              <a:rPr lang="el-G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Το να επηρεάζεται συναισθηματικά από τα συναισθήματα και τις εμπειρίες του άλλου, ακόμα κι αν δεν είναι απαραίτητα. βιώνοντας τα ίδια συναισθήματα</a:t>
            </a:r>
            <a:r>
              <a:rPr lang="el-G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Βάζοντας τον εαυτό σας στην κατάσταση κάποιου άλλου</a:t>
            </a:r>
            <a:r>
              <a:rPr lang="el-G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Φαντάζεστε τον εαυτό σας να είναι ένας άλλος στην κατάσταση του άλλου ατόμου</a:t>
            </a:r>
            <a:r>
              <a:rPr lang="el-G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Εξαγωγή συμπερασμάτων σχετικά με την ψυχική κατάσταση ενός άλλου</a:t>
            </a:r>
            <a:r>
              <a:rPr lang="el-GR" altLang="es-ES" sz="2000" dirty="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467580"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Ορισμός της </a:t>
            </a:r>
            <a:r>
              <a:rPr lang="el-GR" sz="2200" spc="50" dirty="0" err="1">
                <a:latin typeface="+mj-lt"/>
                <a:cs typeface="Tahoma"/>
              </a:rPr>
              <a:t>ενσυναίσθησης</a:t>
            </a:r>
            <a:r>
              <a:rPr lang="el-GR" sz="2200" spc="50" dirty="0">
                <a:latin typeface="+mj-lt"/>
                <a:cs typeface="Tahoma"/>
              </a:rPr>
              <a:t>
</a:t>
            </a:r>
            <a:endParaRPr lang="en-GB" sz="2200" dirty="0">
              <a:latin typeface="+mj-lt"/>
              <a:cs typeface="Tahoma"/>
            </a:endParaRPr>
          </a:p>
        </p:txBody>
      </p:sp>
      <p:sp>
        <p:nvSpPr>
          <p:cNvPr id="4" name="Rectángulo 3"/>
          <p:cNvSpPr/>
          <p:nvPr/>
        </p:nvSpPr>
        <p:spPr>
          <a:xfrm>
            <a:off x="318565" y="2525263"/>
            <a:ext cx="11145554" cy="3170099"/>
          </a:xfrm>
          <a:prstGeom prst="rect">
            <a:avLst/>
          </a:prstGeom>
        </p:spPr>
        <p:txBody>
          <a:bodyPr wrap="square">
            <a:spAutoFit/>
          </a:bodyPr>
          <a:lstStyle/>
          <a:p>
            <a:pPr marL="285750"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Οι τρεις πιο συνηθισμένοι τύποι </a:t>
            </a:r>
            <a:r>
              <a:rPr lang="el-GR" altLang="es-ES" sz="2000" dirty="0" err="1">
                <a:latin typeface="Calibri" panose="020F0502020204030204" pitchFamily="34" charset="0"/>
                <a:cs typeface="Calibri" panose="020F0502020204030204" pitchFamily="34" charset="0"/>
              </a:rPr>
              <a:t>ενσυναίσθησης</a:t>
            </a:r>
            <a:r>
              <a:rPr lang="el-GR" altLang="es-ES" sz="2000" dirty="0">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(Pallapa, 2022)</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Γνωστική </a:t>
            </a:r>
            <a:r>
              <a:rPr lang="el-GR" altLang="es-ES" sz="2000" b="1" dirty="0" err="1">
                <a:solidFill>
                  <a:srgbClr val="0CA373"/>
                </a:solidFill>
                <a:latin typeface="Calibri" panose="020F0502020204030204" pitchFamily="34" charset="0"/>
                <a:cs typeface="Calibri" panose="020F0502020204030204" pitchFamily="34" charset="0"/>
              </a:rPr>
              <a:t>ενσυναίσθηση</a:t>
            </a:r>
            <a:r>
              <a:rPr lang="el-GR"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την ικανότητα να βάζει τον εαυτό του στη θέση του άλλου ατόμου και να βιώνει λογικά αυτό που περνάει το άλλο άτομο.</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Συναισθηματική </a:t>
            </a:r>
            <a:r>
              <a:rPr lang="el-GR" altLang="es-ES" sz="2000" b="1" dirty="0" err="1">
                <a:solidFill>
                  <a:srgbClr val="0CA373"/>
                </a:solidFill>
                <a:latin typeface="Calibri" panose="020F0502020204030204" pitchFamily="34" charset="0"/>
                <a:cs typeface="Calibri" panose="020F0502020204030204" pitchFamily="34" charset="0"/>
              </a:rPr>
              <a:t>ενσυναίσθηση</a:t>
            </a:r>
            <a:r>
              <a:rPr lang="el-GR"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την ικανότητα να μοιράζεστε τα συναισθήματα ενός άλλου ατόμου και να αναπτύσσετε μια βαθύτερη κατανόηση αυτού του ατόμου.</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Συμπονετική </a:t>
            </a:r>
            <a:r>
              <a:rPr lang="el-GR" altLang="es-ES" sz="2000" b="1" dirty="0" err="1">
                <a:solidFill>
                  <a:srgbClr val="0CA373"/>
                </a:solidFill>
                <a:latin typeface="Calibri" panose="020F0502020204030204" pitchFamily="34" charset="0"/>
                <a:cs typeface="Calibri" panose="020F0502020204030204" pitchFamily="34" charset="0"/>
              </a:rPr>
              <a:t>ενσυναίσθηση</a:t>
            </a:r>
            <a:r>
              <a:rPr lang="el-GR"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η πιο ενεργή μορφή </a:t>
            </a:r>
            <a:r>
              <a:rPr lang="el-GR" altLang="es-ES" sz="2000" dirty="0" err="1">
                <a:latin typeface="Calibri" panose="020F0502020204030204" pitchFamily="34" charset="0"/>
                <a:cs typeface="Calibri" panose="020F0502020204030204" pitchFamily="34" charset="0"/>
              </a:rPr>
              <a:t>ενσυναίσθησης</a:t>
            </a:r>
            <a:r>
              <a:rPr lang="el-GR" altLang="es-ES" sz="2000" dirty="0">
                <a:latin typeface="Calibri" panose="020F0502020204030204" pitchFamily="34" charset="0"/>
                <a:cs typeface="Calibri" panose="020F0502020204030204" pitchFamily="34" charset="0"/>
              </a:rPr>
              <a:t>, η οποία περιλαμβάνει την ανάληψη αποτελεσματικής δράσης για την ανακούφιση του πόνου της ταλαιπωρίας.</a:t>
            </a: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8C89DABB-4B42-A3C5-2C83-01C9A0616D83}"/>
              </a:ext>
            </a:extLst>
          </p:cNvPr>
          <p:cNvSpPr txBox="1">
            <a:spLocks/>
          </p:cNvSpPr>
          <p:nvPr/>
        </p:nvSpPr>
        <p:spPr>
          <a:xfrm>
            <a:off x="318565" y="1022287"/>
            <a:ext cx="903325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ΕΝΟΤΗΤΑ 1: </a:t>
            </a:r>
            <a:r>
              <a:rPr lang="el-GR" sz="40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40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7700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94844"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Ορισμός της </a:t>
            </a:r>
            <a:r>
              <a:rPr lang="el-GR" sz="2200" spc="50" dirty="0" err="1">
                <a:latin typeface="+mj-lt"/>
                <a:cs typeface="Tahoma"/>
              </a:rPr>
              <a:t>ενσυναίσθησης</a:t>
            </a:r>
            <a:r>
              <a:rPr lang="el-GR" sz="2200" spc="50" dirty="0">
                <a:latin typeface="+mj-lt"/>
                <a:cs typeface="Tahoma"/>
              </a:rPr>
              <a:t>
</a:t>
            </a:r>
            <a:endParaRPr lang="en-GB" sz="2200" dirty="0">
              <a:latin typeface="+mj-lt"/>
              <a:cs typeface="Tahoma"/>
            </a:endParaRPr>
          </a:p>
        </p:txBody>
      </p:sp>
      <p:sp>
        <p:nvSpPr>
          <p:cNvPr id="4" name="Rectángulo 3"/>
          <p:cNvSpPr/>
          <p:nvPr/>
        </p:nvSpPr>
        <p:spPr>
          <a:xfrm>
            <a:off x="318565" y="2223927"/>
            <a:ext cx="11145554" cy="4093428"/>
          </a:xfrm>
          <a:prstGeom prst="rect">
            <a:avLst/>
          </a:prstGeom>
        </p:spPr>
        <p:txBody>
          <a:bodyPr wrap="square">
            <a:spAutoFit/>
          </a:bodyPr>
          <a:lstStyle/>
          <a:p>
            <a:pPr>
              <a:defRPr/>
            </a:pPr>
            <a:r>
              <a:rPr lang="el-GR" altLang="es-ES" sz="2000" b="1" dirty="0">
                <a:latin typeface="Calibri" panose="020F0502020204030204" pitchFamily="34" charset="0"/>
                <a:cs typeface="Calibri" panose="020F0502020204030204" pitchFamily="34" charset="0"/>
              </a:rPr>
              <a:t>Τα στάδια ανάπτυξης και εφαρμογής της </a:t>
            </a:r>
            <a:r>
              <a:rPr lang="el-GR" altLang="es-ES" sz="2000" b="1" dirty="0" err="1">
                <a:latin typeface="Calibri" panose="020F0502020204030204" pitchFamily="34" charset="0"/>
                <a:cs typeface="Calibri" panose="020F0502020204030204" pitchFamily="34" charset="0"/>
              </a:rPr>
              <a:t>ενσυναίσθησης</a:t>
            </a:r>
            <a:r>
              <a:rPr lang="el-GR" altLang="es-ES" sz="2000" b="1" dirty="0">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a:t>
            </a:r>
            <a:r>
              <a:rPr lang="hr-HR" altLang="es-ES" sz="2000" i="1" dirty="0">
                <a:latin typeface="Calibri" panose="020F0502020204030204" pitchFamily="34" charset="0"/>
                <a:cs typeface="Calibri" panose="020F0502020204030204" pitchFamily="34" charset="0"/>
              </a:rPr>
              <a:t>Young</a:t>
            </a:r>
            <a:r>
              <a:rPr lang="en-GB" altLang="es-ES" sz="2000" i="1" dirty="0">
                <a:latin typeface="Calibri" panose="020F0502020204030204" pitchFamily="34" charset="0"/>
                <a:cs typeface="Calibri" panose="020F0502020204030204" pitchFamily="34" charset="0"/>
              </a:rPr>
              <a:t>, 20</a:t>
            </a:r>
            <a:r>
              <a:rPr lang="hr-HR" altLang="es-ES" sz="2000" i="1" dirty="0">
                <a:latin typeface="Calibri" panose="020F0502020204030204" pitchFamily="34" charset="0"/>
                <a:cs typeface="Calibri" panose="020F0502020204030204" pitchFamily="34" charset="0"/>
              </a:rPr>
              <a:t>15</a:t>
            </a:r>
            <a:r>
              <a:rPr lang="en-GB" altLang="es-ES" sz="2000" i="1"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Ανάπτυξη </a:t>
            </a:r>
            <a:r>
              <a:rPr lang="el-GR" altLang="es-ES" sz="2000" b="1" dirty="0" err="1">
                <a:solidFill>
                  <a:srgbClr val="0CA373"/>
                </a:solidFill>
                <a:latin typeface="Calibri" panose="020F0502020204030204" pitchFamily="34" charset="0"/>
                <a:cs typeface="Calibri" panose="020F0502020204030204" pitchFamily="34" charset="0"/>
              </a:rPr>
              <a:t>ενσυναίσθησης</a:t>
            </a:r>
            <a:r>
              <a:rPr lang="el-GR"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ξεκινά με την ακρόαση, ακολουθούμενη από μια προαιρετική φάση μετά την ακρόαση στην οποία ένα άτομο σκέφτεται, ξαναδιαβάζει ή συνοψίζει αυτό που έχει ακούσει. Αυτό οδηγεί σε ένα άτομο να αναπτύξει μια πολύ βαθύτερη και πιο ολοκληρωμένη κατανόηση του τι ακούγεται</a:t>
            </a:r>
            <a:endParaRPr lang="en-GB" altLang="es-ES" sz="2000" dirty="0">
              <a:latin typeface="Calibri" panose="020F0502020204030204" pitchFamily="34" charset="0"/>
              <a:cs typeface="Calibri" panose="020F0502020204030204" pitchFamily="34" charset="0"/>
            </a:endParaRPr>
          </a:p>
          <a:p>
            <a:pPr lvl="1">
              <a:defRPr/>
            </a:pP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l-GR" altLang="es-ES" sz="2000" b="1" dirty="0">
                <a:solidFill>
                  <a:srgbClr val="0CA373"/>
                </a:solidFill>
                <a:latin typeface="Calibri" panose="020F0502020204030204" pitchFamily="34" charset="0"/>
                <a:cs typeface="Calibri" panose="020F0502020204030204" pitchFamily="34" charset="0"/>
              </a:rPr>
              <a:t>Εφαρμογή </a:t>
            </a:r>
            <a:r>
              <a:rPr lang="el-GR" altLang="es-ES" sz="2000" b="1" dirty="0" err="1">
                <a:solidFill>
                  <a:srgbClr val="0CA373"/>
                </a:solidFill>
                <a:latin typeface="Calibri" panose="020F0502020204030204" pitchFamily="34" charset="0"/>
                <a:cs typeface="Calibri" panose="020F0502020204030204" pitchFamily="34" charset="0"/>
              </a:rPr>
              <a:t>ενσυναίσθησης</a:t>
            </a:r>
            <a:r>
              <a:rPr lang="el-GR" altLang="es-ES" sz="2000" b="1" dirty="0">
                <a:solidFill>
                  <a:srgbClr val="0CA373"/>
                </a:solidFill>
                <a:latin typeface="Calibri" panose="020F0502020204030204" pitchFamily="34" charset="0"/>
                <a:cs typeface="Calibri" panose="020F0502020204030204" pitchFamily="34" charset="0"/>
              </a:rPr>
              <a:t> </a:t>
            </a:r>
            <a:r>
              <a:rPr lang="en-GB" altLang="es-ES" sz="2000" dirty="0">
                <a:latin typeface="Calibri" panose="020F0502020204030204" pitchFamily="34" charset="0"/>
                <a:cs typeface="Calibri" panose="020F0502020204030204" pitchFamily="34" charset="0"/>
              </a:rPr>
              <a:t>– </a:t>
            </a:r>
            <a:r>
              <a:rPr lang="el-GR" altLang="es-ES" sz="2000" dirty="0">
                <a:latin typeface="Calibri" panose="020F0502020204030204" pitchFamily="34" charset="0"/>
                <a:cs typeface="Calibri" panose="020F0502020204030204" pitchFamily="34" charset="0"/>
              </a:rPr>
              <a:t>ξεκινά αναζητώντας πρότυπα σκέψης και λήψης αποφάσεων και συνοψίζοντάς τα σε μια ολόκληρη ομάδα ανθρώπων. Το επόμενο βήμα είναι να μπείτε στη θέση ενός ατόμου και να δοκιμάσετε τις διαδικασίες σκέψης του.</a:t>
            </a: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lvl="0">
              <a:defRPr/>
            </a:pPr>
            <a:r>
              <a:rPr lang="el-GR" altLang="es-ES" sz="2000" b="1" dirty="0">
                <a:solidFill>
                  <a:prstClr val="black"/>
                </a:solidFill>
                <a:latin typeface="Calibri" panose="020F0502020204030204" pitchFamily="34" charset="0"/>
                <a:cs typeface="Calibri" panose="020F0502020204030204" pitchFamily="34" charset="0"/>
              </a:rPr>
              <a:t>Η ανάπτυξη και η εφαρμογή της </a:t>
            </a:r>
            <a:r>
              <a:rPr lang="el-GR" altLang="es-ES" sz="2000" b="1" dirty="0" err="1">
                <a:solidFill>
                  <a:prstClr val="black"/>
                </a:solidFill>
                <a:latin typeface="Calibri" panose="020F0502020204030204" pitchFamily="34" charset="0"/>
                <a:cs typeface="Calibri" panose="020F0502020204030204" pitchFamily="34" charset="0"/>
              </a:rPr>
              <a:t>ενσυναίσθησης</a:t>
            </a:r>
            <a:r>
              <a:rPr lang="el-GR" altLang="es-ES" sz="2000" b="1" dirty="0">
                <a:solidFill>
                  <a:prstClr val="black"/>
                </a:solidFill>
                <a:latin typeface="Calibri" panose="020F0502020204030204" pitchFamily="34" charset="0"/>
                <a:cs typeface="Calibri" panose="020F0502020204030204" pitchFamily="34" charset="0"/>
              </a:rPr>
              <a:t> απαιτεί χρόνο και αφοσίωση.</a:t>
            </a:r>
            <a:endParaRPr lang="en-GB" altLang="es-ES" sz="2000" b="1" dirty="0">
              <a:solidFill>
                <a:prstClr val="black"/>
              </a:solidFill>
              <a:latin typeface="Calibri" panose="020F0502020204030204" pitchFamily="34" charset="0"/>
              <a:cs typeface="Calibri" panose="020F0502020204030204" pitchFamily="34" charset="0"/>
            </a:endParaRPr>
          </a:p>
          <a:p>
            <a:pPr lvl="1">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6199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76635"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1.2.: </a:t>
            </a:r>
            <a:r>
              <a:rPr lang="el-GR" sz="2200" spc="50" dirty="0" err="1">
                <a:latin typeface="+mj-lt"/>
                <a:cs typeface="Tahoma"/>
              </a:rPr>
              <a:t>Ενσυναίσθηση</a:t>
            </a:r>
            <a:r>
              <a:rPr lang="el-GR" sz="2200" spc="50" dirty="0">
                <a:latin typeface="+mj-lt"/>
                <a:cs typeface="Tahoma"/>
              </a:rPr>
              <a:t> εργαζομένων
</a:t>
            </a:r>
            <a:endParaRPr lang="en-GB" sz="2200" dirty="0">
              <a:latin typeface="+mj-lt"/>
              <a:cs typeface="Tahoma"/>
            </a:endParaRPr>
          </a:p>
        </p:txBody>
      </p:sp>
      <p:sp>
        <p:nvSpPr>
          <p:cNvPr id="4" name="Rectángulo 3"/>
          <p:cNvSpPr/>
          <p:nvPr/>
        </p:nvSpPr>
        <p:spPr>
          <a:xfrm>
            <a:off x="318565" y="2179584"/>
            <a:ext cx="11145554" cy="4401205"/>
          </a:xfrm>
          <a:prstGeom prst="rect">
            <a:avLst/>
          </a:prstGeom>
        </p:spPr>
        <p:txBody>
          <a:bodyPr wrap="square">
            <a:spAutoFit/>
          </a:bodyPr>
          <a:lstStyle/>
          <a:p>
            <a:pPr>
              <a:defRPr/>
            </a:pPr>
            <a:r>
              <a:rPr lang="el-GR" altLang="es-ES" sz="2000" b="1" dirty="0" err="1">
                <a:latin typeface="Calibri" panose="020F0502020204030204" pitchFamily="34" charset="0"/>
                <a:cs typeface="Calibri" panose="020F0502020204030204" pitchFamily="34" charset="0"/>
              </a:rPr>
              <a:t>Ενσυναίσθηση</a:t>
            </a:r>
            <a:r>
              <a:rPr lang="el-GR" altLang="es-ES" sz="2000" b="1" dirty="0">
                <a:latin typeface="Calibri" panose="020F0502020204030204" pitchFamily="34" charset="0"/>
                <a:cs typeface="Calibri" panose="020F0502020204030204" pitchFamily="34" charset="0"/>
              </a:rPr>
              <a:t> εργαζομένων.</a:t>
            </a:r>
            <a:endParaRPr lang="en-GB" altLang="es-ES" sz="2000" b="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Οι άνθρωποι είναι οι πραγματικοί δημιουργοί αξίας στους οργανισμούς.</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είναι κρίσιμη λόγω της συνεχώς αυξανόμενης ποικιλομορφίας στο εργατικό δυναμικό</a:t>
            </a:r>
            <a:r>
              <a:rPr lang="el-GR" altLang="es-ES" sz="2000" b="1" dirty="0">
                <a:solidFill>
                  <a:srgbClr val="0CA373"/>
                </a:solidFill>
                <a:latin typeface="Calibri" panose="020F0502020204030204" pitchFamily="34" charset="0"/>
                <a:cs typeface="Calibri" panose="020F0502020204030204" pitchFamily="34" charset="0"/>
              </a:rPr>
              <a:t>.</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ποικιλομορφία των γενεών των μελών της ομάδας εντός των οργανισμών καθιστά δύσκολη την αντιμετώπιση των αναγκών τους.</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Ο σεβασμός προς τους εργαζόμενους και τους συναδέλφους μπορεί να ενισχύσει τους κοινωνικούς δεσμούς μέσα σε έναν οργανισμό.</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στο χώρο εργασίας μπορεί να βοηθήσει στην οικοδόμηση εμπιστοσύνης μεταξύ των εργαζομένων</a:t>
            </a:r>
            <a:r>
              <a:rPr lang="el-GR" altLang="es-ES" sz="2000" b="1" dirty="0">
                <a:solidFill>
                  <a:srgbClr val="0CA373"/>
                </a:solidFill>
                <a:latin typeface="Calibri" panose="020F0502020204030204" pitchFamily="34" charset="0"/>
                <a:cs typeface="Calibri" panose="020F0502020204030204" pitchFamily="34" charset="0"/>
              </a:rPr>
              <a:t>.</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σχετίζεται θετικά με την απόδοση στην εργασία</a:t>
            </a:r>
            <a:r>
              <a:rPr lang="el-GR" altLang="es-ES" sz="2000" b="1" dirty="0">
                <a:solidFill>
                  <a:srgbClr val="0CA373"/>
                </a:solidFill>
                <a:latin typeface="Calibri" panose="020F0502020204030204" pitchFamily="34" charset="0"/>
                <a:cs typeface="Calibri" panose="020F0502020204030204" pitchFamily="34" charset="0"/>
              </a:rPr>
              <a:t>.</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Η </a:t>
            </a:r>
            <a:r>
              <a:rPr lang="el-GR" altLang="es-ES" sz="2000" dirty="0" err="1">
                <a:latin typeface="Calibri" panose="020F0502020204030204" pitchFamily="34" charset="0"/>
                <a:cs typeface="Calibri" panose="020F0502020204030204" pitchFamily="34" charset="0"/>
              </a:rPr>
              <a:t>ενσυναίσθηση</a:t>
            </a:r>
            <a:r>
              <a:rPr lang="el-GR" altLang="es-ES" sz="2000" dirty="0">
                <a:latin typeface="Calibri" panose="020F0502020204030204" pitchFamily="34" charset="0"/>
                <a:cs typeface="Calibri" panose="020F0502020204030204" pitchFamily="34" charset="0"/>
              </a:rPr>
              <a:t> προάγει μια καλύτερη οργανωτική κουλτούρα</a:t>
            </a:r>
            <a:r>
              <a:rPr lang="el-GR" altLang="es-ES" sz="2000" b="1" dirty="0">
                <a:solidFill>
                  <a:srgbClr val="0CA373"/>
                </a:solidFill>
                <a:latin typeface="Calibri" panose="020F0502020204030204" pitchFamily="34" charset="0"/>
                <a:cs typeface="Calibri" panose="020F0502020204030204" pitchFamily="34" charset="0"/>
              </a:rPr>
              <a:t>.</a:t>
            </a:r>
            <a:endParaRPr lang="en-GB" altLang="es-ES" sz="2000" b="1" dirty="0">
              <a:solidFill>
                <a:srgbClr val="0CA373"/>
              </a:solidFill>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21174622-2FC6-598F-F3DA-8F20B4789C1E}"/>
              </a:ext>
            </a:extLst>
          </p:cNvPr>
          <p:cNvSpPr txBox="1">
            <a:spLocks/>
          </p:cNvSpPr>
          <p:nvPr/>
        </p:nvSpPr>
        <p:spPr>
          <a:xfrm>
            <a:off x="318565" y="1022287"/>
            <a:ext cx="1105948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a:t>
            </a:r>
            <a:r>
              <a:rPr lang="el-GR" sz="3600" kern="0" spc="-150" dirty="0" err="1">
                <a:solidFill>
                  <a:schemeClr val="tx1"/>
                </a:solidFill>
                <a:latin typeface="+mj-lt"/>
                <a:ea typeface="Tahoma" panose="020B0604030504040204" pitchFamily="34" charset="0"/>
                <a:cs typeface="Tahoma" panose="020B0604030504040204" pitchFamily="34" charset="0"/>
              </a:rPr>
              <a:t>Ενσυναίσθηση</a:t>
            </a:r>
            <a:r>
              <a:rPr lang="el-GR" sz="3600" kern="0" spc="-150" dirty="0">
                <a:solidFill>
                  <a:schemeClr val="tx1"/>
                </a:solidFill>
                <a:latin typeface="+mj-lt"/>
                <a:ea typeface="Tahoma" panose="020B0604030504040204" pitchFamily="34" charset="0"/>
                <a:cs typeface="Tahoma" panose="020B0604030504040204" pitchFamily="34" charset="0"/>
              </a:rPr>
              <a:t> στο χώρο εργασίας</a:t>
            </a:r>
            <a:endParaRPr lang="en-GB"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732152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2217</Words>
  <Application>Microsoft Office PowerPoint</Application>
  <PresentationFormat>Panorámica</PresentationFormat>
  <Paragraphs>164</Paragraphs>
  <Slides>23</Slides>
  <Notes>2</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23</vt:i4>
      </vt:variant>
    </vt:vector>
  </HeadingPairs>
  <TitlesOfParts>
    <vt:vector size="34" baseType="lpstr">
      <vt:lpstr>Arial</vt:lpstr>
      <vt:lpstr>Bahnschrift Light</vt:lpstr>
      <vt:lpstr>Calibri</vt:lpstr>
      <vt:lpstr>Calibri Light</vt:lpstr>
      <vt:lpstr>Oxygen</vt:lpstr>
      <vt:lpstr>Roboto</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174</cp:revision>
  <dcterms:created xsi:type="dcterms:W3CDTF">2021-06-29T11:11:56Z</dcterms:created>
  <dcterms:modified xsi:type="dcterms:W3CDTF">2023-02-06T16:22:32Z</dcterms:modified>
</cp:coreProperties>
</file>