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5" r:id="rId2"/>
    <p:sldMasterId id="2147483659" r:id="rId3"/>
  </p:sldMasterIdLst>
  <p:notesMasterIdLst>
    <p:notesMasterId r:id="rId28"/>
  </p:notesMasterIdLst>
  <p:handoutMasterIdLst>
    <p:handoutMasterId r:id="rId29"/>
  </p:handoutMasterIdLst>
  <p:sldIdLst>
    <p:sldId id="256" r:id="rId4"/>
    <p:sldId id="268" r:id="rId5"/>
    <p:sldId id="287" r:id="rId6"/>
    <p:sldId id="291" r:id="rId7"/>
    <p:sldId id="292" r:id="rId8"/>
    <p:sldId id="258" r:id="rId9"/>
    <p:sldId id="293" r:id="rId10"/>
    <p:sldId id="308" r:id="rId11"/>
    <p:sldId id="294" r:id="rId12"/>
    <p:sldId id="304" r:id="rId13"/>
    <p:sldId id="309" r:id="rId14"/>
    <p:sldId id="296" r:id="rId15"/>
    <p:sldId id="299" r:id="rId16"/>
    <p:sldId id="298" r:id="rId17"/>
    <p:sldId id="300" r:id="rId18"/>
    <p:sldId id="302" r:id="rId19"/>
    <p:sldId id="301" r:id="rId20"/>
    <p:sldId id="303" r:id="rId21"/>
    <p:sldId id="274" r:id="rId22"/>
    <p:sldId id="297" r:id="rId23"/>
    <p:sldId id="305" r:id="rId24"/>
    <p:sldId id="306" r:id="rId25"/>
    <p:sldId id="307" r:id="rId26"/>
    <p:sldId id="264" r:id="rId27"/>
  </p:sldIdLst>
  <p:sldSz cx="12192000" cy="6858000"/>
  <p:notesSz cx="6858000" cy="9144000"/>
  <p:defaultTextStyle>
    <a:defPPr>
      <a:defRPr lang="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51"/>
    <p:restoredTop sz="94694"/>
  </p:normalViewPr>
  <p:slideViewPr>
    <p:cSldViewPr snapToGrid="0">
      <p:cViewPr varScale="1">
        <p:scale>
          <a:sx n="107" d="100"/>
          <a:sy n="107" d="100"/>
        </p:scale>
        <p:origin x="1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BDEF21F-A6F0-41B8-AA0F-CC975C7895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0A2CBA-C9C0-4B3C-991A-F22DB63D15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4FA70-0E02-437E-A78C-CE05301291EA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4826BE-ACD3-48FC-B5A1-D33628CAB8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D73359-D707-4EAE-AAB6-6DC9146A8A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3C069-59B1-4A62-AB0D-C900094E7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523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FF3FB-DEDF-4780-82C6-53DC23E6D14E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"/>
              <a:t>Urednik stila teksta patrona</a:t>
            </a:r>
          </a:p>
          <a:p>
            <a:pPr lvl="1"/>
            <a:r>
              <a:rPr lang="hr"/>
              <a:t>Druga razina</a:t>
            </a:r>
          </a:p>
          <a:p>
            <a:pPr lvl="2"/>
            <a:r>
              <a:rPr lang="hr"/>
              <a:t>Tercer nivel</a:t>
            </a:r>
          </a:p>
          <a:p>
            <a:pPr lvl="3"/>
            <a:r>
              <a:rPr lang="hr"/>
              <a:t>Cuarto nivel</a:t>
            </a:r>
          </a:p>
          <a:p>
            <a:pPr lvl="4"/>
            <a:r>
              <a:rPr lang="hr"/>
              <a:t>Quinto razina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4B92E-D071-4B96-991C-97F62C0BDD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08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54116-76C6-4781-AC1B-16DC371FE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0A02D1-E20F-4CAE-A494-A5E98CBCF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1345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reative Brea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48E6AD12-F73E-6146-90A6-A402D6022C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1200" b="0" i="0">
                <a:ln>
                  <a:noFill/>
                </a:ln>
                <a:solidFill>
                  <a:schemeClr val="tx2"/>
                </a:solidFill>
                <a:latin typeface="Oxygen" panose="02000503000000090004" pitchFamily="2" charset="77"/>
                <a:ea typeface="Roboto Regular" charset="0"/>
                <a:cs typeface="Abhaya Libre" panose="02000603000000000000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37626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54116-76C6-4781-AC1B-16DC371FE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0A02D1-E20F-4CAE-A494-A5E98CBCF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90771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reative Brea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48E6AD12-F73E-6146-90A6-A402D6022C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1200" b="0" i="0">
                <a:ln>
                  <a:noFill/>
                </a:ln>
                <a:solidFill>
                  <a:schemeClr val="tx2"/>
                </a:solidFill>
                <a:latin typeface="Oxygen" panose="02000503000000090004" pitchFamily="2" charset="77"/>
                <a:ea typeface="Roboto Regular" charset="0"/>
                <a:cs typeface="Abhaya Libre" panose="02000603000000000000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872736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General Slide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0346247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191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54116-76C6-4781-AC1B-16DC371FE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0A02D1-E20F-4CAE-A494-A5E98CBCF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682458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reative Brea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48E6AD12-F73E-6146-90A6-A402D6022C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1200" b="0" i="0">
                <a:ln>
                  <a:noFill/>
                </a:ln>
                <a:solidFill>
                  <a:schemeClr val="tx2"/>
                </a:solidFill>
                <a:latin typeface="Oxygen" panose="02000503000000090004" pitchFamily="2" charset="77"/>
                <a:ea typeface="Roboto Regular" charset="0"/>
                <a:cs typeface="Abhaya Libre" panose="02000603000000000000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582901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General Slide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8255247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191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4">
            <a:extLst>
              <a:ext uri="{FF2B5EF4-FFF2-40B4-BE49-F238E27FC236}">
                <a16:creationId xmlns:a16="http://schemas.microsoft.com/office/drawing/2014/main" id="{7A5BD05C-D970-4247-84AC-590A8E26FB2D}"/>
              </a:ext>
            </a:extLst>
          </p:cNvPr>
          <p:cNvSpPr/>
          <p:nvPr userDrawn="1"/>
        </p:nvSpPr>
        <p:spPr>
          <a:xfrm>
            <a:off x="-1" y="6146800"/>
            <a:ext cx="12192001" cy="711200"/>
          </a:xfrm>
          <a:custGeom>
            <a:avLst/>
            <a:gdLst/>
            <a:ahLst/>
            <a:cxnLst/>
            <a:rect l="l" t="t" r="r" b="b"/>
            <a:pathLst>
              <a:path w="18278475" h="1419225">
                <a:moveTo>
                  <a:pt x="18278473" y="1419224"/>
                </a:moveTo>
                <a:lnTo>
                  <a:pt x="0" y="1419224"/>
                </a:lnTo>
                <a:lnTo>
                  <a:pt x="0" y="0"/>
                </a:lnTo>
                <a:lnTo>
                  <a:pt x="18278473" y="0"/>
                </a:lnTo>
                <a:lnTo>
                  <a:pt x="18278473" y="1419224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B0DDC06-9BD4-4772-A615-D876CC08594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1886" y="6314302"/>
            <a:ext cx="1985322" cy="4328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2EA64A2-2236-4DEC-9BF1-00DE2AD69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9" t="12308" r="11457" b="51795"/>
          <a:stretch/>
        </p:blipFill>
        <p:spPr>
          <a:xfrm>
            <a:off x="96715" y="110854"/>
            <a:ext cx="1740877" cy="91625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9DD6222-3231-4B46-83B4-0CE76315789E}"/>
              </a:ext>
            </a:extLst>
          </p:cNvPr>
          <p:cNvSpPr txBox="1"/>
          <p:nvPr userDrawn="1"/>
        </p:nvSpPr>
        <p:spPr>
          <a:xfrm>
            <a:off x="2373745" y="6271567"/>
            <a:ext cx="95263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Erasmus+ </a:t>
            </a:r>
            <a:r>
              <a:rPr lang="hr" sz="12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programa </a:t>
            </a:r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stajališta autora, a Komisija se ne može smatrati odgovornom za bilo kakvu upotrebu informacija sadržanih u njemu.</a:t>
            </a:r>
            <a:endParaRPr lang="en-US" sz="1200" dirty="0">
              <a:solidFill>
                <a:schemeClr val="bg1"/>
              </a:solidFill>
              <a:effectLst/>
              <a:latin typeface="YADLjI9qxTA 0"/>
            </a:endParaRPr>
          </a:p>
        </p:txBody>
      </p:sp>
    </p:spTree>
    <p:extLst>
      <p:ext uri="{BB962C8B-B14F-4D97-AF65-F5344CB8AC3E}">
        <p14:creationId xmlns:p14="http://schemas.microsoft.com/office/powerpoint/2010/main" val="385157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4">
            <a:extLst>
              <a:ext uri="{FF2B5EF4-FFF2-40B4-BE49-F238E27FC236}">
                <a16:creationId xmlns:a16="http://schemas.microsoft.com/office/drawing/2014/main" id="{7A5BD05C-D970-4247-84AC-590A8E26FB2D}"/>
              </a:ext>
            </a:extLst>
          </p:cNvPr>
          <p:cNvSpPr/>
          <p:nvPr userDrawn="1"/>
        </p:nvSpPr>
        <p:spPr>
          <a:xfrm>
            <a:off x="-1" y="6146800"/>
            <a:ext cx="12192001" cy="711200"/>
          </a:xfrm>
          <a:custGeom>
            <a:avLst/>
            <a:gdLst/>
            <a:ahLst/>
            <a:cxnLst/>
            <a:rect l="l" t="t" r="r" b="b"/>
            <a:pathLst>
              <a:path w="18278475" h="1419225">
                <a:moveTo>
                  <a:pt x="18278473" y="1419224"/>
                </a:moveTo>
                <a:lnTo>
                  <a:pt x="0" y="1419224"/>
                </a:lnTo>
                <a:lnTo>
                  <a:pt x="0" y="0"/>
                </a:lnTo>
                <a:lnTo>
                  <a:pt x="18278473" y="0"/>
                </a:lnTo>
                <a:lnTo>
                  <a:pt x="18278473" y="1419224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B0DDC06-9BD4-4772-A615-D876CC08594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1886" y="6314302"/>
            <a:ext cx="1985322" cy="4328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2EA64A2-2236-4DEC-9BF1-00DE2AD69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9" t="12308" r="11457" b="51795"/>
          <a:stretch/>
        </p:blipFill>
        <p:spPr>
          <a:xfrm>
            <a:off x="96715" y="110854"/>
            <a:ext cx="1740877" cy="91625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9DD6222-3231-4B46-83B4-0CE76315789E}"/>
              </a:ext>
            </a:extLst>
          </p:cNvPr>
          <p:cNvSpPr txBox="1"/>
          <p:nvPr userDrawn="1"/>
        </p:nvSpPr>
        <p:spPr>
          <a:xfrm>
            <a:off x="2373745" y="6271567"/>
            <a:ext cx="95263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200" dirty="0">
                <a:solidFill>
                  <a:prstClr val="white"/>
                </a:solidFill>
                <a:latin typeface="YADLjI9qxTA 0"/>
              </a:rPr>
              <a:t>Uz potporu Erasmus+ </a:t>
            </a:r>
            <a:r>
              <a:rPr lang="hr" sz="1200" dirty="0" err="1">
                <a:solidFill>
                  <a:prstClr val="white"/>
                </a:solidFill>
                <a:latin typeface="YADLjI9qxTA 0"/>
              </a:rPr>
              <a:t>programa </a:t>
            </a:r>
            <a:r>
              <a:rPr lang="hr" sz="1200" dirty="0">
                <a:solidFill>
                  <a:prstClr val="white"/>
                </a:solidFill>
                <a:latin typeface="YADLjI9qxTA 0"/>
              </a:rPr>
              <a:t>Europske unije. Ovaj dokument i njegov sadržaj odražavaju samo stajališta autora, a Komisija se ne može smatrati odgovornom za bilo kakvu upotrebu informacija sadržanih u njemu.</a:t>
            </a:r>
          </a:p>
        </p:txBody>
      </p:sp>
    </p:spTree>
    <p:extLst>
      <p:ext uri="{BB962C8B-B14F-4D97-AF65-F5344CB8AC3E}">
        <p14:creationId xmlns:p14="http://schemas.microsoft.com/office/powerpoint/2010/main" val="3909257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4">
            <a:extLst>
              <a:ext uri="{FF2B5EF4-FFF2-40B4-BE49-F238E27FC236}">
                <a16:creationId xmlns:a16="http://schemas.microsoft.com/office/drawing/2014/main" id="{7A5BD05C-D970-4247-84AC-590A8E26FB2D}"/>
              </a:ext>
            </a:extLst>
          </p:cNvPr>
          <p:cNvSpPr/>
          <p:nvPr userDrawn="1"/>
        </p:nvSpPr>
        <p:spPr>
          <a:xfrm>
            <a:off x="-1" y="6146800"/>
            <a:ext cx="12192001" cy="711200"/>
          </a:xfrm>
          <a:custGeom>
            <a:avLst/>
            <a:gdLst/>
            <a:ahLst/>
            <a:cxnLst/>
            <a:rect l="l" t="t" r="r" b="b"/>
            <a:pathLst>
              <a:path w="18278475" h="1419225">
                <a:moveTo>
                  <a:pt x="18278473" y="1419224"/>
                </a:moveTo>
                <a:lnTo>
                  <a:pt x="0" y="1419224"/>
                </a:lnTo>
                <a:lnTo>
                  <a:pt x="0" y="0"/>
                </a:lnTo>
                <a:lnTo>
                  <a:pt x="18278473" y="0"/>
                </a:lnTo>
                <a:lnTo>
                  <a:pt x="18278473" y="1419224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B0DDC06-9BD4-4772-A615-D876CC08594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1886" y="6314302"/>
            <a:ext cx="1985322" cy="4328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2EA64A2-2236-4DEC-9BF1-00DE2AD69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9" t="12308" r="11457" b="51795"/>
          <a:stretch/>
        </p:blipFill>
        <p:spPr>
          <a:xfrm>
            <a:off x="96715" y="110854"/>
            <a:ext cx="1740877" cy="91625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9DD6222-3231-4B46-83B4-0CE76315789E}"/>
              </a:ext>
            </a:extLst>
          </p:cNvPr>
          <p:cNvSpPr txBox="1"/>
          <p:nvPr userDrawn="1"/>
        </p:nvSpPr>
        <p:spPr>
          <a:xfrm>
            <a:off x="2373745" y="6271567"/>
            <a:ext cx="95263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200" dirty="0">
                <a:solidFill>
                  <a:prstClr val="white"/>
                </a:solidFill>
                <a:latin typeface="YADLjI9qxTA 0"/>
              </a:rPr>
              <a:t>Uz potporu Erasmus+ </a:t>
            </a:r>
            <a:r>
              <a:rPr lang="hr" sz="1200" dirty="0" err="1">
                <a:solidFill>
                  <a:prstClr val="white"/>
                </a:solidFill>
                <a:latin typeface="YADLjI9qxTA 0"/>
              </a:rPr>
              <a:t>programa </a:t>
            </a:r>
            <a:r>
              <a:rPr lang="hr" sz="1200" dirty="0">
                <a:solidFill>
                  <a:prstClr val="white"/>
                </a:solidFill>
                <a:latin typeface="YADLjI9qxTA 0"/>
              </a:rPr>
              <a:t>Europske unije. Ovaj dokument i njegov sadržaj odražavaju samo stajališta autora, a Komisija se ne može smatrati odgovornom za bilo kakvu upotrebu informacija sadržanih u njemu.</a:t>
            </a:r>
          </a:p>
        </p:txBody>
      </p:sp>
    </p:spTree>
    <p:extLst>
      <p:ext uri="{BB962C8B-B14F-4D97-AF65-F5344CB8AC3E}">
        <p14:creationId xmlns:p14="http://schemas.microsoft.com/office/powerpoint/2010/main" val="1553761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ictionary.cambridge.org/dictionary/english/empathy" TargetMode="External"/><Relationship Id="rId2" Type="http://schemas.openxmlformats.org/officeDocument/2006/relationships/hyperlink" Target="https://cclinnovation.org/wp-content/uploads/2020/03/empathyintheworkplace.pdf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350C6F4-6589-4745-8D09-15078EE9ADB2}"/>
              </a:ext>
            </a:extLst>
          </p:cNvPr>
          <p:cNvSpPr txBox="1"/>
          <p:nvPr/>
        </p:nvSpPr>
        <p:spPr>
          <a:xfrm>
            <a:off x="3258328" y="3257551"/>
            <a:ext cx="51034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800" b="1" dirty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“Poboljšanje otpornosti malih i srednjih poduzeća nakon </a:t>
            </a:r>
            <a:r>
              <a:rPr lang="hr" b="1" dirty="0">
                <a:latin typeface="Bahnschrift Light" panose="020B0502040204020203" pitchFamily="34" charset="0"/>
                <a:ea typeface="Calibri" panose="020F0502020204030204" pitchFamily="34" charset="0"/>
              </a:rPr>
              <a:t>lockdowna</a:t>
            </a:r>
            <a:r>
              <a:rPr lang="hr" sz="1800" b="1" dirty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”</a:t>
            </a:r>
            <a:endParaRPr lang="es-ES" sz="1800" b="1" dirty="0">
              <a:latin typeface="Bahnschrift Light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A46D3C6-E20C-4FBA-B5EB-C2B5FDE05068}"/>
              </a:ext>
            </a:extLst>
          </p:cNvPr>
          <p:cNvSpPr txBox="1"/>
          <p:nvPr/>
        </p:nvSpPr>
        <p:spPr>
          <a:xfrm>
            <a:off x="2761287" y="4093428"/>
            <a:ext cx="60975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PSIHOLOŠKE </a:t>
            </a:r>
            <a:r>
              <a:rPr kumimoji="0" lang="hr" sz="1800" b="1" i="0" u="none" strike="noStrike" kern="1200" cap="none" spc="-114" normalizeH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POTREBE I MENTALNO ZDRAVLJE</a:t>
            </a:r>
            <a:endParaRPr kumimoji="0" lang="pt-BR" sz="1800" b="1" i="0" u="none" strike="noStrike" kern="1200" cap="none" spc="-114" normalizeH="0" baseline="0" noProof="0" dirty="0">
              <a:ln>
                <a:noFill/>
              </a:ln>
              <a:solidFill>
                <a:srgbClr val="0CA373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Autor: </a:t>
            </a: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SVEUČILIŠTE U DUBROVNIKU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9A4D7A1-6ADA-46A7-96FF-90B678EE24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6" t="12687" r="9066" b="50000"/>
          <a:stretch/>
        </p:blipFill>
        <p:spPr>
          <a:xfrm>
            <a:off x="3683242" y="921747"/>
            <a:ext cx="4531601" cy="2395275"/>
          </a:xfrm>
          <a:prstGeom prst="rect">
            <a:avLst/>
          </a:prstGeom>
        </p:spPr>
      </p:pic>
      <p:sp>
        <p:nvSpPr>
          <p:cNvPr id="7" name="object 5">
            <a:extLst>
              <a:ext uri="{FF2B5EF4-FFF2-40B4-BE49-F238E27FC236}">
                <a16:creationId xmlns:a16="http://schemas.microsoft.com/office/drawing/2014/main" id="{75E6C6FD-3E82-48C3-9D72-C6EB7E75547D}"/>
              </a:ext>
            </a:extLst>
          </p:cNvPr>
          <p:cNvSpPr/>
          <p:nvPr/>
        </p:nvSpPr>
        <p:spPr>
          <a:xfrm>
            <a:off x="11920635" y="0"/>
            <a:ext cx="71543" cy="619584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FA5FE859-222B-4C59-8EA5-38A3D7D38CDC}"/>
              </a:ext>
            </a:extLst>
          </p:cNvPr>
          <p:cNvSpPr/>
          <p:nvPr/>
        </p:nvSpPr>
        <p:spPr>
          <a:xfrm rot="16200000" flipH="1">
            <a:off x="8667826" y="-3293392"/>
            <a:ext cx="53498" cy="6994850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32B3A989-932D-4975-BB6B-BE23E9259ADE}"/>
              </a:ext>
            </a:extLst>
          </p:cNvPr>
          <p:cNvSpPr/>
          <p:nvPr/>
        </p:nvSpPr>
        <p:spPr>
          <a:xfrm rot="10800000">
            <a:off x="186595" y="1100896"/>
            <a:ext cx="45719" cy="5094952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CA99EEAB-A3DE-4E88-84FB-BB4AA4B234F5}"/>
              </a:ext>
            </a:extLst>
          </p:cNvPr>
          <p:cNvSpPr/>
          <p:nvPr/>
        </p:nvSpPr>
        <p:spPr>
          <a:xfrm rot="5400000" flipH="1">
            <a:off x="3209704" y="2697741"/>
            <a:ext cx="53501" cy="647290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518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40857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Empatija na radnom mjestu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499966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 2 .: Empatija zaposlenika</a:t>
            </a:r>
            <a:endParaRPr lang="en-GB"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18565" y="2525263"/>
            <a:ext cx="1114555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Prednosti </a:t>
            </a:r>
            <a:r>
              <a:rPr lang="hr" alt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empatije na radnom mjestu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Pomaže ljudima da bolje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razumiju druge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i zadovolje njihove potrebe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Omogućuje ljudima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izgradnju društvenih odnosa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Pomaže ljudima da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povežu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komuniciraju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surađuju s drugima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Omogućuje ljudima da na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odgovarajući način reagiraju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u društvenim situacijama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Pomaže ljudima da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reguliraju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svoje emocije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Korisna je i za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fizičko i za psihičko blagostanje</a:t>
            </a: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097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40857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Empatija na radnom mjestu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499966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 2 .: Empatija zaposlenika</a:t>
            </a:r>
            <a:endParaRPr lang="en-GB"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77555" y="2525263"/>
            <a:ext cx="1108656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Načini </a:t>
            </a:r>
            <a:r>
              <a:rPr lang="hr" alt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poticanja empatije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(Ventura, 2019.):</a:t>
            </a:r>
          </a:p>
          <a:p>
            <a:pPr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Budite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znatiželjni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Budite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pošteni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Budite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ranjivi</a:t>
            </a:r>
            <a:endParaRPr lang="hr-HR" altLang="es-ES" sz="2000" b="1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Budite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otvorenog uma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Budite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nesebični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Budite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nepokolebljivi</a:t>
            </a:r>
            <a:endParaRPr lang="hr-HR" altLang="es-ES" sz="2000" b="1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Budite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hrabri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4903" y="2675174"/>
            <a:ext cx="3239910" cy="287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429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40857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Empatija na radnom mjestu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7183304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 3 .: Poboljšanje empatije na radnom mjestu</a:t>
            </a:r>
            <a:endParaRPr lang="en-GB"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18565" y="2525263"/>
            <a:ext cx="11418510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Empatija </a:t>
            </a:r>
            <a:r>
              <a:rPr lang="hr" alt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se može naučiti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, a organizacije mogu </a:t>
            </a:r>
            <a:r>
              <a:rPr lang="hr" alt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promovirati empatičnije radno mjesto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i pomoći menadžerima da poboljšaju svoje vještine empatije na više načina:</a:t>
            </a:r>
          </a:p>
          <a:p>
            <a:pPr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Razgovarajte o empatiji</a:t>
            </a: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Naučite slušanje</a:t>
            </a: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Potaknite razgovore iz stvarne perspektive</a:t>
            </a: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Potaknite suosjećanje</a:t>
            </a: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Podržite općenito menadžere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altLang="es-E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sz="1100" dirty="0">
                <a:latin typeface="Calibri" panose="020F0502020204030204" pitchFamily="34" charset="0"/>
                <a:cs typeface="Calibri" panose="020F0502020204030204" pitchFamily="34" charset="0"/>
              </a:rPr>
              <a:t>(Preuzeto iz Centra za kreativno vodstvo (2016.). Empatija na radnom mjestu: Alat za učinkovito vodstvo [Bijela knjiga]. https://cclinnovation.org/wp-content/uploads/2020/03/empathyintheworkplace.pdf)</a:t>
            </a:r>
          </a:p>
        </p:txBody>
      </p:sp>
    </p:spTree>
    <p:extLst>
      <p:ext uri="{BB962C8B-B14F-4D97-AF65-F5344CB8AC3E}">
        <p14:creationId xmlns:p14="http://schemas.microsoft.com/office/powerpoint/2010/main" val="742105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40857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Empatija na radnom mjestu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7183304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 3 .: Poboljšanje empatije na radnom mjestu</a:t>
            </a:r>
            <a:endParaRPr lang="en-GB"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18565" y="2402433"/>
            <a:ext cx="114185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Razgovarajte o empatiji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– Menadžeri bi trebali biti svjesni da je empatija važna, posebno na današnjem radnom mjestu. Poklanjanje vremena i pažnje drugima povećava empatiju, što zauzvrat poboljšava vašu izvedbu i poboljšava vašu percipiranu učinkovitost.</a:t>
            </a:r>
          </a:p>
          <a:p>
            <a:pPr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Učite slušanju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- Da biste razumjeli druge i osjetili što osjećaju, menadžeri moraju biti dobri slušatelji. Aktivno slušanje je volja i sposobnost osobe da čuje i razumije drugu osobu. Kada je menadžer dobar slušatelj, ljudi se osjećaju poštovani i povjerenje može rasti.</a:t>
            </a:r>
          </a:p>
          <a:p>
            <a:pPr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144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40857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Empatija na radnom mjestu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7183304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 3 .: Poboljšanje empatije na radnom mjestu</a:t>
            </a:r>
            <a:endParaRPr lang="en-GB"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18565" y="2525263"/>
            <a:ext cx="1141851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Potaknite razgovore iz stvarne perspektive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– Menadžeri se uvijek trebaju staviti u kožu druge osobe.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Potaknite suosjećanje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- Podržite menadžere koji brinu o tome kako se netko drugi osjeća ili razmatraju utjecaj poslovnih odluka na zaposlenike, klijente i zajednice.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Podrška globalnim menadžerima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- Rad preko kulturnih granica zahtijeva od menadžera da razumiju ljude koji imaju vrlo različite perspektive i iskustva.</a:t>
            </a:r>
          </a:p>
          <a:p>
            <a:pPr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18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40857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Empatija na radnom mjestu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499966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 4 .: Empatijsko vodstvo</a:t>
            </a:r>
            <a:endParaRPr lang="en-GB"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18565" y="2620797"/>
            <a:ext cx="1145945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Empatijsko vodstvo</a:t>
            </a:r>
            <a:endParaRPr lang="hr-HR" altLang="es-E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• Empatijsko vodstvo je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stil vodstva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koji se fokusira na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razumijevanje i poistovjećivanje s potrebama drugih</a:t>
            </a:r>
            <a:endParaRPr lang="hr-HR" altLang="es-ES" sz="2000" b="1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• Empatija omogućuje vođama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čitanje emocija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članova svog tima kako bi se postigli zajednički ciljevi </a:t>
            </a:r>
          </a:p>
          <a:p>
            <a:pPr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• Empatija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doprinosi boljem pregovaranju, suradnji i rješavanju sukoba</a:t>
            </a:r>
            <a:endParaRPr lang="hr-HR" altLang="es-ES" sz="2000" b="1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defRPr/>
            </a:pP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309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40857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Empatija na radnom mjestu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499966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 4 .: Empatijsko vodstvo</a:t>
            </a:r>
            <a:endParaRPr lang="en-GB"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18565" y="2702683"/>
            <a:ext cx="1145945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Značajke empatijskog vodstva </a:t>
            </a:r>
            <a:r>
              <a:rPr lang="hr" alt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(Pallapa, 2022.)</a:t>
            </a:r>
            <a:endParaRPr lang="en-GB" altLang="es-ES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hr-HR" altLang="es-ES" sz="2000" b="1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hr" alt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usredotočuje se na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razumijevanje potreba članova tima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osjetljiva je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na njihove nedostatke i potrebe    rasta</a:t>
            </a: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• čini da svi shvate da su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važan dio istog tima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koji pokušava postići istu svrhu</a:t>
            </a: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• povećava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psihološku sigurnost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unutar organizacije</a:t>
            </a:r>
          </a:p>
          <a:p>
            <a:pPr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• povećava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produktivnost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moral i lojalnost tima</a:t>
            </a:r>
            <a:endParaRPr lang="hr-HR" altLang="es-ES" sz="2000" b="1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406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40857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Empatija na radnom mjestu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499966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 4 .: Empatijsko vodstvo</a:t>
            </a:r>
            <a:endParaRPr lang="en-GB"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18565" y="2620797"/>
            <a:ext cx="11459453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Karakteristike empatičnih vođa </a:t>
            </a:r>
            <a:r>
              <a:rPr lang="hr" alt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(Riess &amp; Neporent, 2018; Pallapa, 2022):</a:t>
            </a:r>
            <a:endParaRPr lang="en-GB" altLang="es-ES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sz="2000" b="1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izvrsni su u upravljanju odnosima</a:t>
            </a:r>
          </a:p>
          <a:p>
            <a:pPr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stvaraju veze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drže grupe na okupu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tako da se mogu bolje povezati i razumjeti međusobne interese i perspektive</a:t>
            </a:r>
          </a:p>
          <a:p>
            <a:pPr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stvaraju sigurno okruženje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u kojem ljudi mogu izraziti svoje nade i strahove</a:t>
            </a:r>
          </a:p>
          <a:p>
            <a:pPr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 pokušavaju ugoditi svima</a:t>
            </a:r>
          </a:p>
          <a:p>
            <a:pPr>
              <a:defRPr/>
            </a:pP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poštuju ih, vjeruju im i savjetuju se s njima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, čak i u teškim vremenima i krizama</a:t>
            </a: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• oni su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autentični, ranjivi, pristupačni, pažljivi, zahvalni i korisni</a:t>
            </a:r>
          </a:p>
          <a:p>
            <a:pPr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555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40857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Empatija na radnom mjestu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499966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 4 .: Empatijsko vodstvo</a:t>
            </a:r>
            <a:endParaRPr lang="en-GB"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18565" y="2525263"/>
            <a:ext cx="1145945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Zamke empatičnog vodstva </a:t>
            </a:r>
            <a:r>
              <a:rPr lang="hr" alt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( Pallapa, 2022.)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defRPr/>
            </a:pPr>
            <a:endParaRPr lang="en-GB" altLang="es-ES" sz="2000" b="1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• ometanje donošenja dobrih odluka – empatija može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utjecati na razmišljanje i percepciju te iskriviti prosudbu</a:t>
            </a:r>
          </a:p>
          <a:p>
            <a:pPr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• empatija može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dovesti do nesvjesne pristranosti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– vođe mogu davati prednost ljudima koji su slični njima i mogu nesvjesno zaposliti ili unaprijediti te ljude</a:t>
            </a:r>
          </a:p>
          <a:p>
            <a:pPr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• empatija može biti ograničena – empatija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troši energiju</a:t>
            </a:r>
          </a:p>
          <a:p>
            <a:pPr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• višak empatije može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dovesti do apatije ili sagorijevanja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- lideri koji stalno pokazuju empatiju na radnom mjestu mogu postati emocionalno iscrpljeni, što može dovesti do apatije u njihovim osobnim životima</a:t>
            </a:r>
          </a:p>
          <a:p>
            <a:pPr>
              <a:defRPr/>
            </a:pP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783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GB" sz="2000" b="1" dirty="0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95781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639265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434820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0" name="Shape 2782"/>
          <p:cNvSpPr/>
          <p:nvPr/>
        </p:nvSpPr>
        <p:spPr>
          <a:xfrm>
            <a:off x="1236985" y="5029647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15181" y="2814121"/>
            <a:ext cx="8156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000" b="1" i="1" dirty="0">
                <a:solidFill>
                  <a:srgbClr val="0CA373"/>
                </a:solidFill>
              </a:rPr>
              <a:t>Empatija je višedimenzionalni koncept koji uključuje i emocije i kogniciju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615181" y="3530217"/>
            <a:ext cx="78290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000" b="1" i="1" dirty="0">
                <a:solidFill>
                  <a:srgbClr val="0CA373"/>
                </a:solidFill>
              </a:rPr>
              <a:t>Empatija na radnom mjestu može pomoći u izgradnji povjerenja između zaposlenika i poticanju bolje organizacijske kulture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1605565" y="4284374"/>
            <a:ext cx="78386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000" b="1" i="1" dirty="0">
                <a:solidFill>
                  <a:srgbClr val="0CA373"/>
                </a:solidFill>
              </a:rPr>
              <a:t>Empatija se može naučiti, a organizacije mogu promovirati empatičnije radno mjesto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1578483" y="4994445"/>
            <a:ext cx="78657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000" b="1" i="1" dirty="0">
                <a:solidFill>
                  <a:srgbClr val="0CA373"/>
                </a:solidFill>
              </a:rPr>
              <a:t>Empatijsko vodstvo usmjereno je na razumijevanje i identificiranje s potrebama drugih</a:t>
            </a:r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5" y="1302505"/>
            <a:ext cx="496135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Ključni zaključci: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4996" y="4623758"/>
            <a:ext cx="1531308" cy="133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990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GB" sz="2000" b="1" dirty="0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95781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639265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434820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0" name="Shape 2782"/>
          <p:cNvSpPr/>
          <p:nvPr/>
        </p:nvSpPr>
        <p:spPr>
          <a:xfrm>
            <a:off x="1236985" y="5029647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15182" y="2843421"/>
            <a:ext cx="6713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" b="1" dirty="0">
                <a:solidFill>
                  <a:srgbClr val="0CA373"/>
                </a:solidFill>
              </a:rPr>
              <a:t>Definirati empatiju i razlikovati različite vrste empatije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615182" y="3461124"/>
            <a:ext cx="6613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>
                <a:solidFill>
                  <a:srgbClr val="0CA373"/>
                </a:solidFill>
              </a:rPr>
              <a:t>Razgovarajte o empatiji zaposlenika i objasniti prednosti empatije na radnom mjestu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1605565" y="4284374"/>
            <a:ext cx="6156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" b="1" dirty="0">
                <a:solidFill>
                  <a:srgbClr val="0CA373"/>
                </a:solidFill>
              </a:rPr>
              <a:t>Identificirati načine za poboljšanje empatije na radnom mjestu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1578484" y="4922958"/>
            <a:ext cx="5309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" b="1" dirty="0">
                <a:solidFill>
                  <a:srgbClr val="0CA373"/>
                </a:solidFill>
              </a:rPr>
              <a:t>Odrediti karakteristike empatičnog vodstva i empatije</a:t>
            </a:r>
          </a:p>
          <a:p>
            <a:r>
              <a:rPr lang="hr" b="1" dirty="0">
                <a:solidFill>
                  <a:srgbClr val="0CA373"/>
                </a:solidFill>
              </a:rPr>
              <a:t>voditelja</a:t>
            </a:r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4" y="1302505"/>
            <a:ext cx="5500127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CILJEVI</a:t>
            </a:r>
          </a:p>
        </p:txBody>
      </p:sp>
      <p:sp>
        <p:nvSpPr>
          <p:cNvPr id="18" name="object 3"/>
          <p:cNvSpPr txBox="1"/>
          <p:nvPr/>
        </p:nvSpPr>
        <p:spPr>
          <a:xfrm>
            <a:off x="539786" y="2053993"/>
            <a:ext cx="5064599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just"/>
            <a:r>
              <a:rPr lang="h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kraju ovog modula moći ćete: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7012" y="2186324"/>
            <a:ext cx="3316665" cy="342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133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prstClr val="black"/>
                </a:solidFill>
                <a:latin typeface="Calibri Light" panose="020F0302020204030204"/>
                <a:ea typeface="Tahoma" panose="020B0604030504040204" pitchFamily="34" charset="0"/>
                <a:cs typeface="Tahoma" panose="020B0604030504040204" pitchFamily="34" charset="0"/>
              </a:rPr>
              <a:t>Test ocjenjivanja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F93D046-13B6-A431-F6B7-F1751CE0719B}"/>
              </a:ext>
            </a:extLst>
          </p:cNvPr>
          <p:cNvSpPr txBox="1"/>
          <p:nvPr/>
        </p:nvSpPr>
        <p:spPr>
          <a:xfrm>
            <a:off x="436097" y="1869768"/>
            <a:ext cx="29917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hr" b="1" dirty="0">
                <a:solidFill>
                  <a:prstClr val="black"/>
                </a:solidFill>
              </a:rPr>
              <a:t>Sposobnost dijeljenja osjećaja druge osobe je:</a:t>
            </a:r>
            <a:endParaRPr lang="en-GB" dirty="0">
              <a:solidFill>
                <a:prstClr val="black"/>
              </a:solidFill>
            </a:endParaRPr>
          </a:p>
          <a:p>
            <a:r>
              <a:rPr lang="hr" dirty="0">
                <a:solidFill>
                  <a:prstClr val="black"/>
                </a:solidFill>
              </a:rPr>
              <a:t>a.- </a:t>
            </a:r>
            <a:r>
              <a:rPr lang="hr" dirty="0"/>
              <a:t>Kognitivna empatija</a:t>
            </a:r>
          </a:p>
          <a:p>
            <a:r>
              <a:rPr lang="hr" dirty="0"/>
              <a:t>b.- Emocionalna empatija</a:t>
            </a:r>
          </a:p>
          <a:p>
            <a:r>
              <a:rPr lang="hr" dirty="0"/>
              <a:t>c.- Suosjećajna empatija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CBB8D56-9B34-66DA-42F2-9AEEF77103E8}"/>
              </a:ext>
            </a:extLst>
          </p:cNvPr>
          <p:cNvSpPr txBox="1"/>
          <p:nvPr/>
        </p:nvSpPr>
        <p:spPr>
          <a:xfrm>
            <a:off x="3957234" y="1773063"/>
            <a:ext cx="29917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>
                <a:solidFill>
                  <a:prstClr val="black"/>
                </a:solidFill>
              </a:rPr>
              <a:t>2. Aktivno slušanje je sposobnost osobe:</a:t>
            </a:r>
            <a:endParaRPr lang="es-ES" dirty="0">
              <a:solidFill>
                <a:prstClr val="black"/>
              </a:solidFill>
            </a:endParaRPr>
          </a:p>
          <a:p>
            <a:r>
              <a:rPr lang="hr" dirty="0">
                <a:solidFill>
                  <a:prstClr val="black"/>
                </a:solidFill>
              </a:rPr>
              <a:t>a.- brzo odgovoriti na pitanje</a:t>
            </a:r>
            <a:endParaRPr lang="hr-HR" dirty="0">
              <a:solidFill>
                <a:prstClr val="black"/>
              </a:solidFill>
            </a:endParaRPr>
          </a:p>
          <a:p>
            <a:r>
              <a:rPr lang="hr" dirty="0">
                <a:solidFill>
                  <a:prstClr val="black"/>
                </a:solidFill>
              </a:rPr>
              <a:t>b.- usredotočiti se na </a:t>
            </a:r>
            <a:r>
              <a:rPr lang="hr" dirty="0"/>
              <a:t>formuliranje odgovora</a:t>
            </a:r>
            <a:endParaRPr lang="hr-HR" dirty="0"/>
          </a:p>
          <a:p>
            <a:r>
              <a:rPr lang="hr" dirty="0"/>
              <a:t>c.- čuti i razumjeti drugu osobu</a:t>
            </a:r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CFC1708-71AC-F087-74E0-130A56C9B741}"/>
              </a:ext>
            </a:extLst>
          </p:cNvPr>
          <p:cNvSpPr txBox="1"/>
          <p:nvPr/>
        </p:nvSpPr>
        <p:spPr>
          <a:xfrm>
            <a:off x="7994184" y="1801491"/>
            <a:ext cx="35927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>
                <a:solidFill>
                  <a:prstClr val="black"/>
                </a:solidFill>
              </a:rPr>
              <a:t>3. Empatija je :</a:t>
            </a:r>
            <a:endParaRPr lang="en-GB" b="1" dirty="0">
              <a:solidFill>
                <a:prstClr val="black"/>
              </a:solidFill>
            </a:endParaRPr>
          </a:p>
          <a:p>
            <a:r>
              <a:rPr lang="hr" dirty="0">
                <a:solidFill>
                  <a:prstClr val="black"/>
                </a:solidFill>
              </a:rPr>
              <a:t>a.- </a:t>
            </a:r>
            <a:r>
              <a:rPr lang="hr" dirty="0"/>
              <a:t>pozitivno povezana s radnim učinkom</a:t>
            </a:r>
          </a:p>
          <a:p>
            <a:r>
              <a:rPr lang="hr" dirty="0"/>
              <a:t>b.- nije povezana </a:t>
            </a:r>
            <a:r>
              <a:rPr lang="hr" dirty="0">
                <a:solidFill>
                  <a:prstClr val="black"/>
                </a:solidFill>
              </a:rPr>
              <a:t>s radnim učinkom</a:t>
            </a:r>
          </a:p>
          <a:p>
            <a:r>
              <a:rPr lang="hr" dirty="0">
                <a:solidFill>
                  <a:prstClr val="black"/>
                </a:solidFill>
              </a:rPr>
              <a:t>c.- negativno povezana s radnim učinkom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83D507A-6406-66B3-0BAD-63E9CDCFA0AC}"/>
              </a:ext>
            </a:extLst>
          </p:cNvPr>
          <p:cNvSpPr txBox="1"/>
          <p:nvPr/>
        </p:nvSpPr>
        <p:spPr>
          <a:xfrm>
            <a:off x="436098" y="4111069"/>
            <a:ext cx="3139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>
                <a:solidFill>
                  <a:prstClr val="black"/>
                </a:solidFill>
              </a:rPr>
              <a:t>4. Empatija uključuje:</a:t>
            </a:r>
            <a:endParaRPr lang="en-GB" dirty="0">
              <a:solidFill>
                <a:prstClr val="black"/>
              </a:solidFill>
            </a:endParaRPr>
          </a:p>
          <a:p>
            <a:r>
              <a:rPr lang="hr" dirty="0">
                <a:solidFill>
                  <a:prstClr val="black"/>
                </a:solidFill>
              </a:rPr>
              <a:t>a.- emocije</a:t>
            </a:r>
          </a:p>
          <a:p>
            <a:r>
              <a:rPr lang="hr" dirty="0">
                <a:solidFill>
                  <a:prstClr val="black"/>
                </a:solidFill>
              </a:rPr>
              <a:t>b.- </a:t>
            </a:r>
            <a:r>
              <a:rPr lang="hr" dirty="0"/>
              <a:t>spoznaje</a:t>
            </a:r>
          </a:p>
          <a:p>
            <a:r>
              <a:rPr lang="hr" dirty="0"/>
              <a:t>c.- i emocije i spoznaje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32D2207-2CA0-ECC9-396F-F61C875CA3DD}"/>
              </a:ext>
            </a:extLst>
          </p:cNvPr>
          <p:cNvSpPr txBox="1"/>
          <p:nvPr/>
        </p:nvSpPr>
        <p:spPr>
          <a:xfrm>
            <a:off x="7994184" y="4081387"/>
            <a:ext cx="35927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>
                <a:solidFill>
                  <a:prstClr val="black"/>
                </a:solidFill>
              </a:rPr>
              <a:t>5. Unutar organizacije, empatijsko vodstvo :</a:t>
            </a:r>
            <a:endParaRPr lang="en-GB" b="1" dirty="0">
              <a:solidFill>
                <a:prstClr val="black"/>
              </a:solidFill>
            </a:endParaRPr>
          </a:p>
          <a:p>
            <a:r>
              <a:rPr lang="hr" dirty="0">
                <a:solidFill>
                  <a:prstClr val="black"/>
                </a:solidFill>
              </a:rPr>
              <a:t>a </a:t>
            </a:r>
            <a:r>
              <a:rPr lang="hr" dirty="0"/>
              <a:t>.- povećava psihološku sigurnost</a:t>
            </a:r>
          </a:p>
          <a:p>
            <a:r>
              <a:rPr lang="hr" dirty="0">
                <a:solidFill>
                  <a:prstClr val="black"/>
                </a:solidFill>
              </a:rPr>
              <a:t>b.- nema utjecaja na psihičku sigurnost</a:t>
            </a:r>
          </a:p>
          <a:p>
            <a:r>
              <a:rPr lang="hr" dirty="0">
                <a:solidFill>
                  <a:prstClr val="black"/>
                </a:solidFill>
              </a:rPr>
              <a:t>c.- smanjuje psihološku sigurnost</a:t>
            </a:r>
          </a:p>
        </p:txBody>
      </p:sp>
    </p:spTree>
    <p:extLst>
      <p:ext uri="{BB962C8B-B14F-4D97-AF65-F5344CB8AC3E}">
        <p14:creationId xmlns:p14="http://schemas.microsoft.com/office/powerpoint/2010/main" val="35812390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prstClr val="black"/>
                </a:solidFill>
                <a:latin typeface="Calibri Light" panose="020F0302020204030204"/>
                <a:ea typeface="Tahoma" panose="020B0604030504040204" pitchFamily="34" charset="0"/>
                <a:cs typeface="Tahoma" panose="020B0604030504040204" pitchFamily="34" charset="0"/>
              </a:rPr>
              <a:t>Test ocjenjivanja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F93D046-13B6-A431-F6B7-F1751CE0719B}"/>
              </a:ext>
            </a:extLst>
          </p:cNvPr>
          <p:cNvSpPr txBox="1"/>
          <p:nvPr/>
        </p:nvSpPr>
        <p:spPr>
          <a:xfrm>
            <a:off x="436097" y="1869768"/>
            <a:ext cx="29917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hr" b="1" dirty="0">
                <a:solidFill>
                  <a:prstClr val="black"/>
                </a:solidFill>
              </a:rPr>
              <a:t>Sposobnost dijeljenja osjećaja druge osobe je:</a:t>
            </a:r>
            <a:endParaRPr lang="en-GB" dirty="0">
              <a:solidFill>
                <a:prstClr val="black"/>
              </a:solidFill>
            </a:endParaRPr>
          </a:p>
          <a:p>
            <a:r>
              <a:rPr lang="hr" dirty="0">
                <a:solidFill>
                  <a:prstClr val="black"/>
                </a:solidFill>
              </a:rPr>
              <a:t>a.- Kognitivna empatija</a:t>
            </a:r>
          </a:p>
          <a:p>
            <a:r>
              <a:rPr lang="hr" dirty="0">
                <a:solidFill>
                  <a:prstClr val="black"/>
                </a:solidFill>
              </a:rPr>
              <a:t>b.- </a:t>
            </a:r>
            <a:r>
              <a:rPr lang="hr" b="1" dirty="0"/>
              <a:t>Emocionalna empatija</a:t>
            </a:r>
          </a:p>
          <a:p>
            <a:r>
              <a:rPr lang="hr" dirty="0">
                <a:solidFill>
                  <a:prstClr val="black"/>
                </a:solidFill>
              </a:rPr>
              <a:t>c.- Suosjećajna empatija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CBB8D56-9B34-66DA-42F2-9AEEF77103E8}"/>
              </a:ext>
            </a:extLst>
          </p:cNvPr>
          <p:cNvSpPr txBox="1"/>
          <p:nvPr/>
        </p:nvSpPr>
        <p:spPr>
          <a:xfrm>
            <a:off x="3957234" y="1773063"/>
            <a:ext cx="29917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>
                <a:solidFill>
                  <a:prstClr val="black"/>
                </a:solidFill>
              </a:rPr>
              <a:t>2. Aktivno slušanje je sposobnost osobe da:</a:t>
            </a:r>
            <a:endParaRPr lang="es-ES" dirty="0">
              <a:solidFill>
                <a:prstClr val="black"/>
              </a:solidFill>
            </a:endParaRPr>
          </a:p>
          <a:p>
            <a:r>
              <a:rPr lang="hr" dirty="0">
                <a:solidFill>
                  <a:prstClr val="black"/>
                </a:solidFill>
              </a:rPr>
              <a:t>a.- brzo odgovoriti na pitanje</a:t>
            </a:r>
            <a:endParaRPr lang="hr-HR" dirty="0">
              <a:solidFill>
                <a:prstClr val="black"/>
              </a:solidFill>
            </a:endParaRPr>
          </a:p>
          <a:p>
            <a:r>
              <a:rPr lang="hr" dirty="0">
                <a:solidFill>
                  <a:prstClr val="black"/>
                </a:solidFill>
              </a:rPr>
              <a:t>b.- usredotočite se na formuliranje odgovora</a:t>
            </a:r>
            <a:endParaRPr lang="hr-HR" dirty="0">
              <a:solidFill>
                <a:prstClr val="black"/>
              </a:solidFill>
            </a:endParaRPr>
          </a:p>
          <a:p>
            <a:r>
              <a:rPr lang="hr" dirty="0">
                <a:solidFill>
                  <a:prstClr val="black"/>
                </a:solidFill>
              </a:rPr>
              <a:t>c.- </a:t>
            </a:r>
            <a:r>
              <a:rPr lang="hr" b="1" dirty="0"/>
              <a:t>čuti i razumjeti drugu osobu</a:t>
            </a:r>
            <a:endParaRPr lang="es-ES" b="1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CFC1708-71AC-F087-74E0-130A56C9B741}"/>
              </a:ext>
            </a:extLst>
          </p:cNvPr>
          <p:cNvSpPr txBox="1"/>
          <p:nvPr/>
        </p:nvSpPr>
        <p:spPr>
          <a:xfrm>
            <a:off x="7994184" y="1801491"/>
            <a:ext cx="35927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>
                <a:solidFill>
                  <a:prstClr val="black"/>
                </a:solidFill>
              </a:rPr>
              <a:t>3. Empatija je :</a:t>
            </a:r>
            <a:endParaRPr lang="en-GB" b="1" dirty="0">
              <a:solidFill>
                <a:prstClr val="black"/>
              </a:solidFill>
            </a:endParaRPr>
          </a:p>
          <a:p>
            <a:r>
              <a:rPr lang="hr" dirty="0">
                <a:solidFill>
                  <a:prstClr val="black"/>
                </a:solidFill>
              </a:rPr>
              <a:t>a.- </a:t>
            </a:r>
            <a:r>
              <a:rPr lang="hr" b="1" dirty="0"/>
              <a:t>pozitivno povezano s radnim učinkom</a:t>
            </a:r>
          </a:p>
          <a:p>
            <a:r>
              <a:rPr lang="hr" dirty="0">
                <a:solidFill>
                  <a:prstClr val="black"/>
                </a:solidFill>
              </a:rPr>
              <a:t>b.- nije povezano s radnim učinkom</a:t>
            </a:r>
          </a:p>
          <a:p>
            <a:r>
              <a:rPr lang="hr" dirty="0">
                <a:solidFill>
                  <a:prstClr val="black"/>
                </a:solidFill>
              </a:rPr>
              <a:t>c.- negativno povezano s radnim učinkom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83D507A-6406-66B3-0BAD-63E9CDCFA0AC}"/>
              </a:ext>
            </a:extLst>
          </p:cNvPr>
          <p:cNvSpPr txBox="1"/>
          <p:nvPr/>
        </p:nvSpPr>
        <p:spPr>
          <a:xfrm>
            <a:off x="436098" y="4111069"/>
            <a:ext cx="3139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>
                <a:solidFill>
                  <a:prstClr val="black"/>
                </a:solidFill>
              </a:rPr>
              <a:t>4. Empatija uključuje:</a:t>
            </a:r>
            <a:endParaRPr lang="en-GB" dirty="0">
              <a:solidFill>
                <a:prstClr val="black"/>
              </a:solidFill>
            </a:endParaRPr>
          </a:p>
          <a:p>
            <a:r>
              <a:rPr lang="hr" dirty="0">
                <a:solidFill>
                  <a:prstClr val="black"/>
                </a:solidFill>
              </a:rPr>
              <a:t>a.- emocija</a:t>
            </a:r>
          </a:p>
          <a:p>
            <a:r>
              <a:rPr lang="hr" dirty="0">
                <a:solidFill>
                  <a:prstClr val="black"/>
                </a:solidFill>
              </a:rPr>
              <a:t>b.- spoznaja</a:t>
            </a:r>
          </a:p>
          <a:p>
            <a:r>
              <a:rPr lang="hr" dirty="0">
                <a:solidFill>
                  <a:prstClr val="black"/>
                </a:solidFill>
              </a:rPr>
              <a:t>c.- </a:t>
            </a:r>
            <a:r>
              <a:rPr lang="hr" b="1" dirty="0"/>
              <a:t>i emocija i spoznaja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32D2207-2CA0-ECC9-396F-F61C875CA3DD}"/>
              </a:ext>
            </a:extLst>
          </p:cNvPr>
          <p:cNvSpPr txBox="1"/>
          <p:nvPr/>
        </p:nvSpPr>
        <p:spPr>
          <a:xfrm>
            <a:off x="7994184" y="4081387"/>
            <a:ext cx="35927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>
                <a:solidFill>
                  <a:prstClr val="black"/>
                </a:solidFill>
              </a:rPr>
              <a:t>5. Unutar organizacije, empatijsko vodstvo :</a:t>
            </a:r>
            <a:endParaRPr lang="en-GB" b="1" dirty="0">
              <a:solidFill>
                <a:prstClr val="black"/>
              </a:solidFill>
            </a:endParaRPr>
          </a:p>
          <a:p>
            <a:r>
              <a:rPr lang="hr" dirty="0">
                <a:solidFill>
                  <a:prstClr val="black"/>
                </a:solidFill>
              </a:rPr>
              <a:t>a.- </a:t>
            </a:r>
            <a:r>
              <a:rPr lang="hr" b="1" dirty="0"/>
              <a:t>povećava psihološku sigurnost</a:t>
            </a:r>
          </a:p>
          <a:p>
            <a:r>
              <a:rPr lang="hr" dirty="0">
                <a:solidFill>
                  <a:prstClr val="black"/>
                </a:solidFill>
              </a:rPr>
              <a:t>b.- nema utjecaja na psihološku sigurnost</a:t>
            </a:r>
          </a:p>
          <a:p>
            <a:r>
              <a:rPr lang="hr" dirty="0">
                <a:solidFill>
                  <a:prstClr val="black"/>
                </a:solidFill>
              </a:rPr>
              <a:t>c.- smanjuje psihološku sigurnost</a:t>
            </a:r>
          </a:p>
        </p:txBody>
      </p:sp>
    </p:spTree>
    <p:extLst>
      <p:ext uri="{BB962C8B-B14F-4D97-AF65-F5344CB8AC3E}">
        <p14:creationId xmlns:p14="http://schemas.microsoft.com/office/powerpoint/2010/main" val="39107769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40857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Empatija na radnom mjestu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499966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IZVORI</a:t>
            </a:r>
            <a:endParaRPr lang="en-GB" sz="2200" dirty="0">
              <a:latin typeface="+mj-lt"/>
              <a:cs typeface="Tahoma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B8C24F2-A730-A8D2-B70E-54459749A412}"/>
              </a:ext>
            </a:extLst>
          </p:cNvPr>
          <p:cNvSpPr/>
          <p:nvPr/>
        </p:nvSpPr>
        <p:spPr>
          <a:xfrm>
            <a:off x="318565" y="2525263"/>
            <a:ext cx="1145945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Agosta, L. (2015). A Rumor of Empathy: Resistance, narrative and recovery in psychoanalysis and psychotherapy. London: Routledge</a:t>
            </a: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Center for Creative Leadership (2016). Empathy in the Workplace: A Tool for Effective Leadership [White paper]. </a:t>
            </a:r>
            <a:r>
              <a:rPr lang="en-US" altLang="es-ES" sz="20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https://cclinnovation.org/wp-content/uploads/2020/03/empathyintheworkplace.pdf</a:t>
            </a: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Coplan, A., Goldie, P. (2011). Empathy: Philosophical and Psychological Perspectives. New York: Oxford University Press Inc.</a:t>
            </a: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Empathy (The Cambridge Dictionary) </a:t>
            </a:r>
            <a:r>
              <a:rPr lang="en-US" altLang="es-ES" sz="20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https://dictionary.cambridge.org/dictionary/english/empathy</a:t>
            </a: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Howe, D. (2013). Empathy: What it is and why it matters. Basingstoke: Palgrave Macmillan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McLaren, K. (2013).</a:t>
            </a:r>
            <a:r>
              <a:rPr lang="hr-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The Art of Empathy: A Complete Guide to Life's Most Essential Skill. Colorado: Sounds True</a:t>
            </a:r>
            <a:r>
              <a:rPr lang="en-GB" alt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8185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40857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Empatija na radnom mjestu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499966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IZVORI</a:t>
            </a:r>
            <a:endParaRPr lang="en-GB" sz="2200" dirty="0">
              <a:latin typeface="+mj-lt"/>
              <a:cs typeface="Tahoma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E1157917-8859-6705-727A-98D0AA2AE4D7}"/>
              </a:ext>
            </a:extLst>
          </p:cNvPr>
          <p:cNvSpPr/>
          <p:nvPr/>
        </p:nvSpPr>
        <p:spPr>
          <a:xfrm>
            <a:off x="318565" y="2648093"/>
            <a:ext cx="1145945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Pallapa, G. (2022). Leading with empathy: Understanding the needs of today's workforce. Hoboken, New Jersey: John Wiley &amp; Sons, Inc.</a:t>
            </a: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Riess, H., Neporent, L. (2018). The empathy effect: seven neuroscience-based keys for transforming the way we live, love, work, and connect across differences. Boulder CO: Sounds True</a:t>
            </a: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Segal, E. A., Gerdes, K. E., Lietz, C. A., Wagaman, M. A., Geiger, J. M. (2017). Assessing Empathy. New York, NY: Columbia University Press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Ventura, M. (2019). Applied Empathy: The New Language of Leadership. Hachette UK</a:t>
            </a: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Young, I. (2015). Practical Empathy: For Collaboration and Creativity in Your Work. Brooklyn, New York: Rosenfeld Media</a:t>
            </a: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631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3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B5BDFEE-9D4F-41FD-95C4-D610A93D9D75}"/>
              </a:ext>
            </a:extLst>
          </p:cNvPr>
          <p:cNvSpPr txBox="1"/>
          <p:nvPr/>
        </p:nvSpPr>
        <p:spPr>
          <a:xfrm>
            <a:off x="575094" y="2644170"/>
            <a:ext cx="1104181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9600" b="1" spc="95" dirty="0">
                <a:solidFill>
                  <a:schemeClr val="bg1"/>
                </a:solidFill>
                <a:latin typeface="Roboto"/>
              </a:rPr>
              <a:t>Hvala za pozornost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4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2812820" y="3492801"/>
            <a:ext cx="5280302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r>
              <a:rPr lang="hr" sz="2000" dirty="0">
                <a:solidFill>
                  <a:prstClr val="black"/>
                </a:solidFill>
                <a:ea typeface="Lato Light" panose="020F0502020204030203" pitchFamily="34" charset="0"/>
                <a:cs typeface="Abhaya Libre" panose="02000603000000000000" pitchFamily="2" charset="77"/>
              </a:rPr>
              <a:t>Definiranje empatije</a:t>
            </a:r>
          </a:p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r>
              <a:rPr lang="hr" sz="2000" dirty="0">
                <a:solidFill>
                  <a:prstClr val="black"/>
                </a:solidFill>
                <a:ea typeface="Lato Light" panose="020F0502020204030203" pitchFamily="34" charset="0"/>
                <a:cs typeface="Abhaya Libre" panose="02000603000000000000" pitchFamily="2" charset="77"/>
              </a:rPr>
              <a:t>Empatija zaposlenika</a:t>
            </a:r>
          </a:p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r>
              <a:rPr lang="hr" sz="2000" dirty="0">
                <a:solidFill>
                  <a:prstClr val="black"/>
                </a:solidFill>
                <a:ea typeface="Lato Light" panose="020F0502020204030203" pitchFamily="34" charset="0"/>
                <a:cs typeface="Abhaya Libre" panose="02000603000000000000" pitchFamily="2" charset="77"/>
              </a:rPr>
              <a:t>Poboljšanje empatije na radnom mjestu</a:t>
            </a:r>
          </a:p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r>
              <a:rPr lang="hr" sz="2000" dirty="0">
                <a:solidFill>
                  <a:prstClr val="black"/>
                </a:solidFill>
                <a:ea typeface="Lato Light" panose="020F0502020204030203" pitchFamily="34" charset="0"/>
                <a:cs typeface="Abhaya Libre" panose="02000603000000000000" pitchFamily="2" charset="77"/>
              </a:rPr>
              <a:t>Empatijsko vodstvo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12820" y="2808247"/>
            <a:ext cx="589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400" dirty="0">
                <a:solidFill>
                  <a:srgbClr val="0CA373"/>
                </a:solidFill>
                <a:latin typeface="Oxygen" panose="02000503000000090004" pitchFamily="2" charset="77"/>
                <a:ea typeface="Nunito Bold" charset="0"/>
                <a:cs typeface="Abhaya Libre SemiBold" panose="02000603000000000000" pitchFamily="2" charset="77"/>
              </a:rPr>
              <a:t>Jedinica 1: Empatija na radnom mjestu</a:t>
            </a:r>
          </a:p>
        </p:txBody>
      </p:sp>
      <p:sp>
        <p:nvSpPr>
          <p:cNvPr id="42" name="object 16"/>
          <p:cNvSpPr txBox="1">
            <a:spLocks/>
          </p:cNvSpPr>
          <p:nvPr/>
        </p:nvSpPr>
        <p:spPr>
          <a:xfrm>
            <a:off x="4881487" y="205899"/>
            <a:ext cx="187434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r" sz="4800" b="1" spc="-150" dirty="0">
                <a:solidFill>
                  <a:prstClr val="black"/>
                </a:solidFill>
              </a:rPr>
              <a:t>INDEKS</a:t>
            </a:r>
          </a:p>
        </p:txBody>
      </p:sp>
      <p:sp>
        <p:nvSpPr>
          <p:cNvPr id="6" name="Shape 2633">
            <a:extLst>
              <a:ext uri="{FF2B5EF4-FFF2-40B4-BE49-F238E27FC236}">
                <a16:creationId xmlns:a16="http://schemas.microsoft.com/office/drawing/2014/main" id="{0776730D-6C06-469C-8B7A-E64EC5C87016}"/>
              </a:ext>
            </a:extLst>
          </p:cNvPr>
          <p:cNvSpPr/>
          <p:nvPr/>
        </p:nvSpPr>
        <p:spPr>
          <a:xfrm>
            <a:off x="5493416" y="2047415"/>
            <a:ext cx="537944" cy="537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rgbClr val="0CA373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algn="ctr" defTabSz="228526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400" dirty="0">
              <a:solidFill>
                <a:srgbClr val="0CA373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Oxygen" panose="02000503000000090004" pitchFamily="2" charset="77"/>
              <a:ea typeface="Gill Sans"/>
              <a:cs typeface="Abhaya Libre" panose="02000603000000000000" pitchFamily="2" charset="77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457799981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40857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Empatija na radnom mjestu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499966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1.1.: Definiranje empatije</a:t>
            </a:r>
            <a:endParaRPr lang="en-GB"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18565" y="2620797"/>
            <a:ext cx="11459453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Riječ empatija dolazi od grčke riječi </a:t>
            </a:r>
            <a:r>
              <a:rPr lang="hr" alt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empatheia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(strast), što znači suosjećati s nečijim osjećajima, strastima ili patnjom </a:t>
            </a:r>
            <a:r>
              <a:rPr lang="hr" alt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(Howe, 2013.)</a:t>
            </a:r>
          </a:p>
          <a:p>
            <a:pPr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Postoje mnoge </a:t>
            </a:r>
            <a:r>
              <a:rPr lang="hr" alt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definicije empatije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i teško je odlučiti se samo za jednu:</a:t>
            </a:r>
          </a:p>
          <a:p>
            <a:pPr>
              <a:defRPr/>
            </a:pPr>
            <a:endParaRPr lang="hr-HR" altLang="es-ES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”empatija je </a:t>
            </a:r>
            <a:r>
              <a:rPr lang="hr" altLang="es-ES" sz="2000" b="1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društvena i emocionalna vještina </a:t>
            </a: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koja nam pomaže </a:t>
            </a:r>
            <a:r>
              <a:rPr lang="hr" altLang="es-ES" sz="2000" b="1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osjetiti i razumjeti </a:t>
            </a: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emocije, želje, namjere, misli i potrebe </a:t>
            </a:r>
            <a:r>
              <a:rPr lang="hr" altLang="es-ES" sz="2000" b="1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drugih </a:t>
            </a: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... empatija nas čini </a:t>
            </a:r>
            <a:r>
              <a:rPr lang="hr" altLang="es-ES" sz="2000" b="1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svjesnima i dostupnima </a:t>
            </a: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emocijama, okolnostima i potrebama </a:t>
            </a:r>
            <a:r>
              <a:rPr lang="hr" altLang="es-ES" sz="2000" b="1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drugih </a:t>
            </a: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kako bismo mogli </a:t>
            </a:r>
            <a:r>
              <a:rPr lang="hr" altLang="es-ES" sz="2000" b="1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komunicirati </a:t>
            </a: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njima vješto” </a:t>
            </a:r>
            <a:r>
              <a:rPr lang="hr" alt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(McLaren, 2013.)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hr-HR" altLang="es-ES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”empatija je </a:t>
            </a:r>
            <a:r>
              <a:rPr lang="hr" altLang="es-ES" sz="2000" b="1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značajka koja definira našu ljudskost </a:t>
            </a: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 bez empatije osoba gubi bitan dio svoje ljudskosti ” </a:t>
            </a:r>
            <a:r>
              <a:rPr lang="hr" altLang="es-ES" sz="2000" i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(Agosta, 2015.)</a:t>
            </a:r>
            <a:endParaRPr lang="hr-HR" altLang="es-ES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4636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40857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Empatija na radnom mjestu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499966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1.1.: Definiranje empatije</a:t>
            </a:r>
            <a:endParaRPr lang="en-GB"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18565" y="2634445"/>
            <a:ext cx="1136391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i="1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>
              <a:defRPr/>
            </a:pPr>
            <a:endParaRPr lang="hr-HR" altLang="es-ES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 </a:t>
            </a:r>
            <a:r>
              <a:rPr lang="hr" altLang="es-ES" sz="2000" b="1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sposobnost </a:t>
            </a: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dijeljenja </a:t>
            </a:r>
            <a:r>
              <a:rPr lang="hr" altLang="es-ES" sz="2000" b="1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tuđih </a:t>
            </a: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osjećaja ili iskustava zamišljanjem kako bi bilo biti u situaciji te osobe" </a:t>
            </a:r>
            <a:r>
              <a:rPr lang="hr" altLang="es-ES" sz="2000" i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(The Cambridge Dictionary)</a:t>
            </a:r>
            <a:endParaRPr lang="hr-HR" altLang="es-ES" sz="2000" i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hr-HR" altLang="es-ES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„Empatija je </a:t>
            </a:r>
            <a:r>
              <a:rPr lang="hr" altLang="es-ES" sz="2000" b="1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osjećanje </a:t>
            </a: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hr" altLang="es-ES" sz="2000" b="1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razumijevanje emocija </a:t>
            </a: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hr" altLang="es-ES" sz="2000" b="1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iskustava drugih </a:t>
            </a: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 </a:t>
            </a:r>
            <a:r>
              <a:rPr lang="hr" alt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(Segal et al., 2017.)</a:t>
            </a:r>
            <a:endParaRPr lang="hr-HR" altLang="es-ES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hr-HR" altLang="es-ES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”to je način da </a:t>
            </a:r>
            <a:r>
              <a:rPr lang="hr" altLang="es-ES" sz="2000" b="1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stavite u tuđu kožu </a:t>
            </a: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osjetite njihov stres i bol i učinite nešto u vezi s njihovom boli” </a:t>
            </a:r>
            <a:r>
              <a:rPr lang="hr" alt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(Pallapa, 2022.)</a:t>
            </a:r>
          </a:p>
          <a:p>
            <a:pPr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16975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40857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Empatija na radnom mjestu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499966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1.1.: Definiranje empatije</a:t>
            </a:r>
            <a:endParaRPr lang="en-GB"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18565" y="2634445"/>
            <a:ext cx="1120014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Stoga se empatija može shvatiti kao </a:t>
            </a:r>
            <a:r>
              <a:rPr lang="hr" alt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jedan ili više povezanih procesa ili psihičkih stanja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, kao npr </a:t>
            </a:r>
            <a:r>
              <a:rPr lang="hr" alt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(Coplan &amp; Goldie, 2011.)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Osjećati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ono što netko drugi osjeća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Briga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o drugoj osobi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Biti emocionalno pogođen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tuđim emocijama i iskustvima, čak i ako ne doživljavamo nužno iste emocije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Stavljanje sebe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u tuđu situaciju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Zamišljanje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da ste drugi u situaciji druge osobe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Izvođenje zaključaka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o tuđem psihičkom stanju</a:t>
            </a:r>
          </a:p>
        </p:txBody>
      </p:sp>
    </p:spTree>
    <p:extLst>
      <p:ext uri="{BB962C8B-B14F-4D97-AF65-F5344CB8AC3E}">
        <p14:creationId xmlns:p14="http://schemas.microsoft.com/office/powerpoint/2010/main" val="420744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40857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Empatija na radnom mjestu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499966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1.1.: Definiranje empatije</a:t>
            </a:r>
            <a:endParaRPr lang="en-GB"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18565" y="2525263"/>
            <a:ext cx="1114555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Tri najčešća </a:t>
            </a:r>
            <a:r>
              <a:rPr lang="hr" alt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tipa empatije </a:t>
            </a:r>
            <a:r>
              <a:rPr lang="hr" alt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(Pallapa, 2022.)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Kognitivna empatija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– sposobnost da </a:t>
            </a:r>
            <a:r>
              <a:rPr lang="hr" alt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se stavimo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u kožu druge osobe i racionalno </a:t>
            </a:r>
            <a:r>
              <a:rPr lang="hr" alt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proživljavamo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ono kroz što druga osoba prolazi</a:t>
            </a:r>
          </a:p>
          <a:p>
            <a:pPr lvl="1"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Emocionalna empatija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– sposobnost </a:t>
            </a:r>
            <a:r>
              <a:rPr lang="hr" alt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dijeljenja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osjećaja druge osobe i </a:t>
            </a:r>
            <a:r>
              <a:rPr lang="hr" alt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razvijanje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dubljeg razumijevanja te osobe</a:t>
            </a:r>
          </a:p>
          <a:p>
            <a:pPr lvl="1"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Suosjećajna empatija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– najaktivniji oblik empatije, koji uključuje </a:t>
            </a:r>
            <a:r>
              <a:rPr lang="hr" alt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poduzimanje učinkovitih radnji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za ublažavanje boli patnje</a:t>
            </a:r>
          </a:p>
        </p:txBody>
      </p:sp>
    </p:spTree>
    <p:extLst>
      <p:ext uri="{BB962C8B-B14F-4D97-AF65-F5344CB8AC3E}">
        <p14:creationId xmlns:p14="http://schemas.microsoft.com/office/powerpoint/2010/main" val="677004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40857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Empatija na radnom mjestu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499966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1.1.: Definiranje empatije</a:t>
            </a:r>
            <a:endParaRPr lang="en-GB"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18565" y="2525263"/>
            <a:ext cx="1114555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Faze razvoja i primjene empatije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" alt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( Mlada , 2015 )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Razvijanje empatije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– počinje slušanjem, nakon čega slijedi izborna faza nakon slušanja u kojoj osoba razmišlja, ponovno čita ili sažima ono što je čula. To dovodi do toga da osoba razvija mnogo dublje i sveobuhvatnije razumijevanje onoga što čuje</a:t>
            </a:r>
          </a:p>
          <a:p>
            <a:pPr lvl="1"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Primjena empatije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– počinje traženjem obrazaca razmišljanja i donošenja odluka te njihovim sažimanjem u cijeloj skupini ljudi; sljedeći korak je ući u cipele osobe i isprobati njezine misaone procese</a:t>
            </a: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hr" altLang="es-ES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Razvijanje i primjena empatije zahtijeva vrijeme i predanost</a:t>
            </a:r>
          </a:p>
          <a:p>
            <a:pPr lvl="1">
              <a:defRPr/>
            </a:pP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199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40857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Empatija na radnom mjestu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499966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 2 .: Empatija zaposlenika</a:t>
            </a:r>
            <a:endParaRPr lang="en-GB"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18565" y="2525263"/>
            <a:ext cx="1114555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Empatija zaposlenika</a:t>
            </a:r>
          </a:p>
          <a:p>
            <a:pPr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Ljudi su pravi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kreatori vrijednosti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u organizacijama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Empatija je kritična zbog sve veće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raznolikosti radne snage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Generacijska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raznolikost članova tima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unutar organizacija otežava rješavanje njihovih potreba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Poštovanje zaposlenika i kolega može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ojačati društvene veze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unutar organizacije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Empatija na radnom mjestu može pomoći u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izgradnji povjerenja među zaposlenicima</a:t>
            </a:r>
            <a:endParaRPr lang="hr-HR" altLang="es-ES" sz="2000" b="1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Empatija je pozitivno povezana s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izvođenjem posla</a:t>
            </a:r>
            <a:endParaRPr lang="en-GB" altLang="es-ES" sz="2000" b="1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Empatija promiče bolju </a:t>
            </a:r>
            <a:r>
              <a:rPr lang="hr" altLang="es-ES" sz="20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organizacijsku kulturu</a:t>
            </a:r>
          </a:p>
          <a:p>
            <a:pPr lvl="1"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32152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1965</Words>
  <Application>Microsoft Office PowerPoint</Application>
  <PresentationFormat>Panorámica</PresentationFormat>
  <Paragraphs>221</Paragraphs>
  <Slides>24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24</vt:i4>
      </vt:variant>
    </vt:vector>
  </HeadingPairs>
  <TitlesOfParts>
    <vt:vector size="35" baseType="lpstr">
      <vt:lpstr>Arial</vt:lpstr>
      <vt:lpstr>Bahnschrift Light</vt:lpstr>
      <vt:lpstr>Calibri</vt:lpstr>
      <vt:lpstr>Calibri Light</vt:lpstr>
      <vt:lpstr>Oxygen</vt:lpstr>
      <vt:lpstr>Roboto</vt:lpstr>
      <vt:lpstr>Tahoma</vt:lpstr>
      <vt:lpstr>YADLjI9qxTA 0</vt:lpstr>
      <vt:lpstr>1_Tema de Office</vt:lpstr>
      <vt:lpstr>2_Tema de Office</vt:lpstr>
      <vt:lpstr>3_Tema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Monia</dc:creator>
  <cp:lastModifiedBy>Javier Serón Molina</cp:lastModifiedBy>
  <cp:revision>173</cp:revision>
  <dcterms:created xsi:type="dcterms:W3CDTF">2021-06-29T11:11:56Z</dcterms:created>
  <dcterms:modified xsi:type="dcterms:W3CDTF">2023-02-06T16:22:45Z</dcterms:modified>
</cp:coreProperties>
</file>