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5" r:id="rId2"/>
    <p:sldMasterId id="2147483659" r:id="rId3"/>
  </p:sldMasterIdLst>
  <p:notesMasterIdLst>
    <p:notesMasterId r:id="rId28"/>
  </p:notesMasterIdLst>
  <p:handoutMasterIdLst>
    <p:handoutMasterId r:id="rId29"/>
  </p:handoutMasterIdLst>
  <p:sldIdLst>
    <p:sldId id="256" r:id="rId4"/>
    <p:sldId id="268" r:id="rId5"/>
    <p:sldId id="287" r:id="rId6"/>
    <p:sldId id="291" r:id="rId7"/>
    <p:sldId id="292" r:id="rId8"/>
    <p:sldId id="258" r:id="rId9"/>
    <p:sldId id="293" r:id="rId10"/>
    <p:sldId id="308" r:id="rId11"/>
    <p:sldId id="294" r:id="rId12"/>
    <p:sldId id="304" r:id="rId13"/>
    <p:sldId id="309" r:id="rId14"/>
    <p:sldId id="296" r:id="rId15"/>
    <p:sldId id="299" r:id="rId16"/>
    <p:sldId id="298" r:id="rId17"/>
    <p:sldId id="300" r:id="rId18"/>
    <p:sldId id="302" r:id="rId19"/>
    <p:sldId id="301" r:id="rId20"/>
    <p:sldId id="303" r:id="rId21"/>
    <p:sldId id="274" r:id="rId22"/>
    <p:sldId id="297" r:id="rId23"/>
    <p:sldId id="332" r:id="rId24"/>
    <p:sldId id="306" r:id="rId25"/>
    <p:sldId id="307" r:id="rId26"/>
    <p:sldId id="264" r:id="rId2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4"/>
    <p:restoredTop sz="94663"/>
  </p:normalViewPr>
  <p:slideViewPr>
    <p:cSldViewPr snapToGrid="0">
      <p:cViewPr varScale="1">
        <p:scale>
          <a:sx n="107" d="100"/>
          <a:sy n="107" d="100"/>
        </p:scale>
        <p:origin x="107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907718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80487273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0346247"/>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682458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603582901"/>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8255247"/>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4"/>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3909257291"/>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155376145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dictionary.cambridge.org/dictionary/english/empathy" TargetMode="External"/><Relationship Id="rId2" Type="http://schemas.openxmlformats.org/officeDocument/2006/relationships/hyperlink" Target="https://cclinnovation.org/wp-content/uploads/2020/03/empathyintheworkplace.pdf"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7" y="3257551"/>
            <a:ext cx="5600513" cy="646331"/>
          </a:xfrm>
          <a:prstGeom prst="rect">
            <a:avLst/>
          </a:prstGeom>
          <a:noFill/>
        </p:spPr>
        <p:txBody>
          <a:bodyPr wrap="square">
            <a:spAutoFit/>
          </a:bodyPr>
          <a:lstStyle/>
          <a:p>
            <a:r>
              <a:rPr lang="it-IT" b="1">
                <a:latin typeface="Bahnschrift Light" panose="020B0502040204020203" pitchFamily="34" charset="0"/>
                <a:ea typeface="Calibri" panose="020F0502020204030204" pitchFamily="34" charset="0"/>
              </a:rPr>
              <a:t>“Migliorare la resilienza delle PMI dopo il lockdown”
</a:t>
            </a:r>
            <a:endParaRPr lang="it-IT"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it-IT" b="1" spc="-114">
                <a:solidFill>
                  <a:srgbClr val="0CA373"/>
                </a:solidFill>
                <a:latin typeface="Tahoma" panose="020B0604030504040204" pitchFamily="34" charset="0"/>
                <a:ea typeface="Tahoma" panose="020B0604030504040204" pitchFamily="34" charset="0"/>
                <a:cs typeface="Tahoma" panose="020B0604030504040204" pitchFamily="34" charset="0"/>
              </a:rPr>
              <a:t>BISOGNI PSICOLOGICI E BENESSERE MENTALE
</a:t>
            </a:r>
            <a:r>
              <a:rPr kumimoji="0" lang="it-IT"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lang="it-IT" b="1" spc="-114">
                <a:latin typeface="Tahoma" panose="020B0604030504040204" pitchFamily="34" charset="0"/>
                <a:ea typeface="Tahoma" panose="020B0604030504040204" pitchFamily="34" charset="0"/>
                <a:cs typeface="Tahoma" panose="020B0604030504040204" pitchFamily="34" charset="0"/>
              </a:rPr>
              <a:t>UNIVERSITÀ DI DUBROVNIK</a:t>
            </a:r>
            <a:endParaRPr kumimoji="0" lang="it-IT"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1.2.: Empatia dei dipendenti
</a:t>
            </a:r>
            <a:endParaRPr lang="it-IT" sz="2200">
              <a:latin typeface="+mj-lt"/>
              <a:cs typeface="Tahoma"/>
            </a:endParaRPr>
          </a:p>
        </p:txBody>
      </p:sp>
      <p:sp>
        <p:nvSpPr>
          <p:cNvPr id="4" name="Rectángulo 3"/>
          <p:cNvSpPr/>
          <p:nvPr/>
        </p:nvSpPr>
        <p:spPr>
          <a:xfrm>
            <a:off x="318565" y="2525263"/>
            <a:ext cx="11145554" cy="2554545"/>
          </a:xfrm>
          <a:prstGeom prst="rect">
            <a:avLst/>
          </a:prstGeom>
        </p:spPr>
        <p:txBody>
          <a:bodyPr wrap="square">
            <a:spAutoFit/>
          </a:bodyPr>
          <a:lstStyle/>
          <a:p>
            <a:pPr>
              <a:defRPr/>
            </a:pPr>
            <a:r>
              <a:rPr lang="it-IT" altLang="es-ES" sz="2000" b="1">
                <a:latin typeface="Calibri" panose="020F0502020204030204" pitchFamily="34" charset="0"/>
                <a:cs typeface="Calibri" panose="020F0502020204030204" pitchFamily="34" charset="0"/>
              </a:rPr>
              <a:t>I benefici dell'empatia sul posto di lavoro:
</a:t>
            </a:r>
            <a:endParaRPr lang="it-IT" altLang="es-ES" sz="200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it-IT" altLang="es-ES" sz="2000">
                <a:latin typeface="Calibri" panose="020F0502020204030204" pitchFamily="34" charset="0"/>
                <a:cs typeface="Calibri" panose="020F0502020204030204" pitchFamily="34" charset="0"/>
              </a:rPr>
              <a:t>Aiuta le persone a </a:t>
            </a:r>
            <a:r>
              <a:rPr lang="it-IT" altLang="es-ES" sz="2000" b="1">
                <a:solidFill>
                  <a:srgbClr val="0CA373"/>
                </a:solidFill>
                <a:latin typeface="Calibri" panose="020F0502020204030204" pitchFamily="34" charset="0"/>
                <a:cs typeface="Calibri" panose="020F0502020204030204" pitchFamily="34" charset="0"/>
              </a:rPr>
              <a:t>capire</a:t>
            </a:r>
            <a:r>
              <a:rPr lang="it-IT" altLang="es-ES" sz="2000">
                <a:latin typeface="Calibri" panose="020F0502020204030204" pitchFamily="34" charset="0"/>
                <a:cs typeface="Calibri" panose="020F0502020204030204" pitchFamily="34" charset="0"/>
              </a:rPr>
              <a:t> meglio </a:t>
            </a:r>
            <a:r>
              <a:rPr lang="it-IT" altLang="es-ES" sz="2000" b="1">
                <a:solidFill>
                  <a:srgbClr val="0CA373"/>
                </a:solidFill>
                <a:latin typeface="Calibri" panose="020F0502020204030204" pitchFamily="34" charset="0"/>
                <a:cs typeface="Calibri" panose="020F0502020204030204" pitchFamily="34" charset="0"/>
              </a:rPr>
              <a:t>gli altri </a:t>
            </a:r>
            <a:r>
              <a:rPr lang="it-IT" altLang="es-ES" sz="2000">
                <a:latin typeface="Calibri" panose="020F0502020204030204" pitchFamily="34" charset="0"/>
                <a:cs typeface="Calibri" panose="020F0502020204030204" pitchFamily="34" charset="0"/>
              </a:rPr>
              <a:t>e a soddisfare le loro esigenze
Consente alle persone di </a:t>
            </a:r>
            <a:r>
              <a:rPr lang="it-IT" altLang="es-ES" sz="2000" b="1">
                <a:solidFill>
                  <a:srgbClr val="0CA373"/>
                </a:solidFill>
                <a:latin typeface="Calibri" panose="020F0502020204030204" pitchFamily="34" charset="0"/>
                <a:cs typeface="Calibri" panose="020F0502020204030204" pitchFamily="34" charset="0"/>
              </a:rPr>
              <a:t>costruire relazioni sociali</a:t>
            </a:r>
          </a:p>
          <a:p>
            <a:pPr marL="742950" lvl="1" indent="-285750">
              <a:buFont typeface="Arial" panose="020B0604020202020204" pitchFamily="34" charset="0"/>
              <a:buChar char="•"/>
              <a:defRPr/>
            </a:pPr>
            <a:r>
              <a:rPr lang="it-IT" altLang="es-ES" sz="2000">
                <a:latin typeface="Calibri" panose="020F0502020204030204" pitchFamily="34" charset="0"/>
                <a:cs typeface="Calibri" panose="020F0502020204030204" pitchFamily="34" charset="0"/>
              </a:rPr>
              <a:t>Aiuta le persone a </a:t>
            </a:r>
            <a:r>
              <a:rPr lang="it-IT" altLang="es-ES" sz="2000" b="1">
                <a:solidFill>
                  <a:srgbClr val="0CA373"/>
                </a:solidFill>
                <a:latin typeface="Calibri" panose="020F0502020204030204" pitchFamily="34" charset="0"/>
                <a:cs typeface="Calibri" panose="020F0502020204030204" pitchFamily="34" charset="0"/>
              </a:rPr>
              <a:t>connettersi</a:t>
            </a:r>
            <a:r>
              <a:rPr lang="it-IT" altLang="es-ES" sz="2000">
                <a:latin typeface="Calibri" panose="020F0502020204030204" pitchFamily="34" charset="0"/>
                <a:cs typeface="Calibri" panose="020F0502020204030204" pitchFamily="34" charset="0"/>
              </a:rPr>
              <a:t>, </a:t>
            </a:r>
            <a:r>
              <a:rPr lang="it-IT" altLang="es-ES" sz="2000" b="1">
                <a:solidFill>
                  <a:srgbClr val="0CA373"/>
                </a:solidFill>
                <a:latin typeface="Calibri" panose="020F0502020204030204" pitchFamily="34" charset="0"/>
                <a:cs typeface="Calibri" panose="020F0502020204030204" pitchFamily="34" charset="0"/>
              </a:rPr>
              <a:t>comunicare</a:t>
            </a:r>
            <a:r>
              <a:rPr lang="it-IT" altLang="es-ES" sz="2000">
                <a:latin typeface="Calibri" panose="020F0502020204030204" pitchFamily="34" charset="0"/>
                <a:cs typeface="Calibri" panose="020F0502020204030204" pitchFamily="34" charset="0"/>
              </a:rPr>
              <a:t> e </a:t>
            </a:r>
            <a:r>
              <a:rPr lang="it-IT" altLang="es-ES" sz="2000" b="1">
                <a:solidFill>
                  <a:srgbClr val="0CA373"/>
                </a:solidFill>
                <a:latin typeface="Calibri" panose="020F0502020204030204" pitchFamily="34" charset="0"/>
                <a:cs typeface="Calibri" panose="020F0502020204030204" pitchFamily="34" charset="0"/>
              </a:rPr>
              <a:t>collaborare con altri</a:t>
            </a:r>
          </a:p>
          <a:p>
            <a:pPr marL="742950" lvl="1" indent="-285750">
              <a:buFont typeface="Arial" panose="020B0604020202020204" pitchFamily="34" charset="0"/>
              <a:buChar char="•"/>
              <a:defRPr/>
            </a:pPr>
            <a:r>
              <a:rPr lang="it-IT" altLang="es-ES" sz="2000">
                <a:latin typeface="Calibri" panose="020F0502020204030204" pitchFamily="34" charset="0"/>
                <a:cs typeface="Calibri" panose="020F0502020204030204" pitchFamily="34" charset="0"/>
              </a:rPr>
              <a:t>Consente alle persone di </a:t>
            </a:r>
            <a:r>
              <a:rPr lang="it-IT" altLang="es-ES" sz="2000" b="1">
                <a:solidFill>
                  <a:srgbClr val="0CA373"/>
                </a:solidFill>
                <a:latin typeface="Calibri" panose="020F0502020204030204" pitchFamily="34" charset="0"/>
                <a:cs typeface="Calibri" panose="020F0502020204030204" pitchFamily="34" charset="0"/>
              </a:rPr>
              <a:t>rispondere</a:t>
            </a:r>
            <a:r>
              <a:rPr lang="it-IT" altLang="es-ES" sz="2000">
                <a:latin typeface="Calibri" panose="020F0502020204030204" pitchFamily="34" charset="0"/>
                <a:cs typeface="Calibri" panose="020F0502020204030204" pitchFamily="34" charset="0"/>
              </a:rPr>
              <a:t> in modo appropriato in situazioni sociali
Aiuta le persone a </a:t>
            </a:r>
            <a:r>
              <a:rPr lang="it-IT" altLang="es-ES" sz="2000" b="1">
                <a:solidFill>
                  <a:srgbClr val="0CA373"/>
                </a:solidFill>
                <a:latin typeface="Calibri" panose="020F0502020204030204" pitchFamily="34" charset="0"/>
                <a:cs typeface="Calibri" panose="020F0502020204030204" pitchFamily="34" charset="0"/>
              </a:rPr>
              <a:t>regolare</a:t>
            </a:r>
            <a:r>
              <a:rPr lang="it-IT" altLang="es-ES" sz="2000">
                <a:latin typeface="Calibri" panose="020F0502020204030204" pitchFamily="34" charset="0"/>
                <a:cs typeface="Calibri" panose="020F0502020204030204" pitchFamily="34" charset="0"/>
              </a:rPr>
              <a:t> le loro emozioni</a:t>
            </a:r>
          </a:p>
          <a:p>
            <a:pPr marL="742950" lvl="1" indent="-285750">
              <a:buFont typeface="Arial" panose="020B0604020202020204" pitchFamily="34" charset="0"/>
              <a:buChar char="•"/>
              <a:defRPr/>
            </a:pPr>
            <a:r>
              <a:rPr lang="it-IT" altLang="es-ES" sz="2000">
                <a:latin typeface="Calibri" panose="020F0502020204030204" pitchFamily="34" charset="0"/>
                <a:cs typeface="Calibri" panose="020F0502020204030204" pitchFamily="34" charset="0"/>
              </a:rPr>
              <a:t>È benefico per il </a:t>
            </a:r>
            <a:r>
              <a:rPr lang="it-IT" altLang="es-ES" sz="2000" b="1">
                <a:solidFill>
                  <a:srgbClr val="0CA373"/>
                </a:solidFill>
                <a:latin typeface="Calibri" panose="020F0502020204030204" pitchFamily="34" charset="0"/>
                <a:cs typeface="Calibri" panose="020F0502020204030204" pitchFamily="34" charset="0"/>
              </a:rPr>
              <a:t>benessere fisico e psicologico</a:t>
            </a:r>
          </a:p>
        </p:txBody>
      </p:sp>
      <p:sp>
        <p:nvSpPr>
          <p:cNvPr id="5" name="object 2">
            <a:extLst>
              <a:ext uri="{FF2B5EF4-FFF2-40B4-BE49-F238E27FC236}">
                <a16:creationId xmlns:a16="http://schemas.microsoft.com/office/drawing/2014/main" id="{7EE5E5CE-CFEC-242B-3D91-12FE3772CAC4}"/>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dirty="0">
                <a:solidFill>
                  <a:schemeClr val="tx1"/>
                </a:solidFill>
                <a:latin typeface="+mj-lt"/>
                <a:ea typeface="Tahoma" panose="020B0604030504040204" pitchFamily="34" charset="0"/>
                <a:cs typeface="Tahoma" panose="020B0604030504040204" pitchFamily="34" charset="0"/>
              </a:rPr>
              <a:t>UNITÀ 1: Empatia sul posto di lavoro</a:t>
            </a:r>
          </a:p>
        </p:txBody>
      </p:sp>
    </p:spTree>
    <p:extLst>
      <p:ext uri="{BB962C8B-B14F-4D97-AF65-F5344CB8AC3E}">
        <p14:creationId xmlns:p14="http://schemas.microsoft.com/office/powerpoint/2010/main" val="2300097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1.2.: Empatia dei dipendenti
</a:t>
            </a:r>
            <a:endParaRPr lang="it-IT" sz="2200">
              <a:latin typeface="+mj-lt"/>
              <a:cs typeface="Tahoma"/>
            </a:endParaRPr>
          </a:p>
        </p:txBody>
      </p:sp>
      <p:sp>
        <p:nvSpPr>
          <p:cNvPr id="4" name="Rectángulo 3"/>
          <p:cNvSpPr/>
          <p:nvPr/>
        </p:nvSpPr>
        <p:spPr>
          <a:xfrm>
            <a:off x="377555" y="2525263"/>
            <a:ext cx="11086563" cy="2862322"/>
          </a:xfrm>
          <a:prstGeom prst="rect">
            <a:avLst/>
          </a:prstGeom>
        </p:spPr>
        <p:txBody>
          <a:bodyPr wrap="square">
            <a:spAutoFit/>
          </a:bodyPr>
          <a:lstStyle/>
          <a:p>
            <a:pPr>
              <a:defRPr/>
            </a:pPr>
            <a:r>
              <a:rPr lang="it-IT" altLang="es-ES" sz="2000">
                <a:latin typeface="Calibri" panose="020F0502020204030204" pitchFamily="34" charset="0"/>
                <a:cs typeface="Calibri" panose="020F0502020204030204" pitchFamily="34" charset="0"/>
              </a:rPr>
              <a:t>Le vie di </a:t>
            </a:r>
            <a:r>
              <a:rPr lang="it-IT" altLang="es-ES" sz="2000" b="1">
                <a:latin typeface="Calibri" panose="020F0502020204030204" pitchFamily="34" charset="0"/>
                <a:cs typeface="Calibri" panose="020F0502020204030204" pitchFamily="34" charset="0"/>
              </a:rPr>
              <a:t>incoraggiare l'empatia </a:t>
            </a:r>
            <a:r>
              <a:rPr lang="it-IT" altLang="es-ES" sz="2000">
                <a:latin typeface="Calibri" panose="020F0502020204030204" pitchFamily="34" charset="0"/>
                <a:cs typeface="Calibri" panose="020F0502020204030204" pitchFamily="34" charset="0"/>
              </a:rPr>
              <a:t>(Ventura, 2019):</a:t>
            </a:r>
          </a:p>
          <a:p>
            <a:pPr>
              <a:defRPr/>
            </a:pPr>
            <a:endParaRPr lang="it-IT" altLang="es-ES" sz="200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it-IT" altLang="es-ES" sz="2000">
                <a:latin typeface="Calibri" panose="020F0502020204030204" pitchFamily="34" charset="0"/>
                <a:cs typeface="Calibri" panose="020F0502020204030204" pitchFamily="34" charset="0"/>
              </a:rPr>
              <a:t>Sii </a:t>
            </a:r>
            <a:r>
              <a:rPr lang="it-IT" altLang="es-ES" sz="2000" b="1">
                <a:solidFill>
                  <a:srgbClr val="0CA373"/>
                </a:solidFill>
                <a:latin typeface="Calibri" panose="020F0502020204030204" pitchFamily="34" charset="0"/>
                <a:cs typeface="Calibri" panose="020F0502020204030204" pitchFamily="34" charset="0"/>
              </a:rPr>
              <a:t>curioso</a:t>
            </a:r>
            <a:r>
              <a:rPr lang="it-IT" altLang="es-ES" sz="2000">
                <a:latin typeface="Calibri" panose="020F0502020204030204" pitchFamily="34" charset="0"/>
                <a:cs typeface="Calibri" panose="020F0502020204030204" pitchFamily="34" charset="0"/>
              </a:rPr>
              <a:t>
Sii </a:t>
            </a:r>
            <a:r>
              <a:rPr lang="it-IT" altLang="es-ES" sz="2000" b="1">
                <a:solidFill>
                  <a:srgbClr val="0CA373"/>
                </a:solidFill>
                <a:latin typeface="Calibri" panose="020F0502020204030204" pitchFamily="34" charset="0"/>
                <a:cs typeface="Calibri" panose="020F0502020204030204" pitchFamily="34" charset="0"/>
              </a:rPr>
              <a:t>onesto</a:t>
            </a:r>
            <a:r>
              <a:rPr lang="it-IT" altLang="es-ES" sz="2000">
                <a:latin typeface="Calibri" panose="020F0502020204030204" pitchFamily="34" charset="0"/>
                <a:cs typeface="Calibri" panose="020F0502020204030204" pitchFamily="34" charset="0"/>
              </a:rPr>
              <a:t>
Sii </a:t>
            </a:r>
            <a:r>
              <a:rPr lang="it-IT" altLang="es-ES" sz="2000" b="1">
                <a:solidFill>
                  <a:srgbClr val="0CA373"/>
                </a:solidFill>
                <a:latin typeface="Calibri" panose="020F0502020204030204" pitchFamily="34" charset="0"/>
                <a:cs typeface="Calibri" panose="020F0502020204030204" pitchFamily="34" charset="0"/>
              </a:rPr>
              <a:t>vulnerabile</a:t>
            </a:r>
            <a:r>
              <a:rPr lang="it-IT" altLang="es-ES" sz="2000">
                <a:latin typeface="Calibri" panose="020F0502020204030204" pitchFamily="34" charset="0"/>
                <a:cs typeface="Calibri" panose="020F0502020204030204" pitchFamily="34" charset="0"/>
              </a:rPr>
              <a:t> 
Sii di </a:t>
            </a:r>
            <a:r>
              <a:rPr lang="it-IT" altLang="es-ES" sz="2000" b="1">
                <a:solidFill>
                  <a:srgbClr val="0CA373"/>
                </a:solidFill>
                <a:latin typeface="Calibri" panose="020F0502020204030204" pitchFamily="34" charset="0"/>
                <a:cs typeface="Calibri" panose="020F0502020204030204" pitchFamily="34" charset="0"/>
              </a:rPr>
              <a:t>mentalità aperta </a:t>
            </a:r>
          </a:p>
          <a:p>
            <a:pPr marL="742950" lvl="1" indent="-285750">
              <a:buFont typeface="Arial" panose="020B0604020202020204" pitchFamily="34" charset="0"/>
              <a:buChar char="•"/>
              <a:defRPr/>
            </a:pPr>
            <a:r>
              <a:rPr lang="it-IT" altLang="es-ES" sz="2000">
                <a:latin typeface="Calibri" panose="020F0502020204030204" pitchFamily="34" charset="0"/>
                <a:cs typeface="Calibri" panose="020F0502020204030204" pitchFamily="34" charset="0"/>
              </a:rPr>
              <a:t>Sii </a:t>
            </a:r>
            <a:r>
              <a:rPr lang="it-IT" altLang="es-ES" sz="2000" b="1">
                <a:solidFill>
                  <a:srgbClr val="0CA373"/>
                </a:solidFill>
                <a:latin typeface="Calibri" panose="020F0502020204030204" pitchFamily="34" charset="0"/>
                <a:cs typeface="Calibri" panose="020F0502020204030204" pitchFamily="34" charset="0"/>
              </a:rPr>
              <a:t>altruista </a:t>
            </a:r>
            <a:r>
              <a:rPr lang="it-IT" altLang="es-ES" sz="2000">
                <a:latin typeface="Calibri" panose="020F0502020204030204" pitchFamily="34" charset="0"/>
                <a:cs typeface="Calibri" panose="020F0502020204030204" pitchFamily="34" charset="0"/>
              </a:rPr>
              <a:t>
Sii </a:t>
            </a:r>
            <a:r>
              <a:rPr lang="it-IT" altLang="es-ES" sz="2000" b="1">
                <a:solidFill>
                  <a:srgbClr val="0CA373"/>
                </a:solidFill>
                <a:latin typeface="Calibri" panose="020F0502020204030204" pitchFamily="34" charset="0"/>
                <a:cs typeface="Calibri" panose="020F0502020204030204" pitchFamily="34" charset="0"/>
              </a:rPr>
              <a:t>imperterrito</a:t>
            </a:r>
          </a:p>
          <a:p>
            <a:pPr marL="742950" lvl="1" indent="-285750">
              <a:buFont typeface="Arial" panose="020B0604020202020204" pitchFamily="34" charset="0"/>
              <a:buChar char="•"/>
              <a:defRPr/>
            </a:pPr>
            <a:r>
              <a:rPr lang="it-IT" altLang="es-ES" sz="2000">
                <a:latin typeface="Calibri" panose="020F0502020204030204" pitchFamily="34" charset="0"/>
                <a:cs typeface="Calibri" panose="020F0502020204030204" pitchFamily="34" charset="0"/>
              </a:rPr>
              <a:t>Sii </a:t>
            </a:r>
            <a:r>
              <a:rPr lang="it-IT" altLang="es-ES" sz="2000" b="1">
                <a:solidFill>
                  <a:srgbClr val="0CA373"/>
                </a:solidFill>
                <a:latin typeface="Calibri" panose="020F0502020204030204" pitchFamily="34" charset="0"/>
                <a:cs typeface="Calibri" panose="020F0502020204030204" pitchFamily="34" charset="0"/>
              </a:rPr>
              <a:t>coraggioso </a:t>
            </a:r>
          </a:p>
        </p:txBody>
      </p:sp>
      <p:pic>
        <p:nvPicPr>
          <p:cNvPr id="5" name="Picture 4"/>
          <p:cNvPicPr>
            <a:picLocks noChangeAspect="1"/>
          </p:cNvPicPr>
          <p:nvPr/>
        </p:nvPicPr>
        <p:blipFill>
          <a:blip r:embed="rId2"/>
          <a:stretch>
            <a:fillRect/>
          </a:stretch>
        </p:blipFill>
        <p:spPr>
          <a:xfrm>
            <a:off x="7964903" y="2675174"/>
            <a:ext cx="3239910" cy="2870275"/>
          </a:xfrm>
          <a:prstGeom prst="rect">
            <a:avLst/>
          </a:prstGeom>
        </p:spPr>
      </p:pic>
      <p:sp>
        <p:nvSpPr>
          <p:cNvPr id="6" name="object 2">
            <a:extLst>
              <a:ext uri="{FF2B5EF4-FFF2-40B4-BE49-F238E27FC236}">
                <a16:creationId xmlns:a16="http://schemas.microsoft.com/office/drawing/2014/main" id="{CCB842D1-7D87-DD66-5BBC-AB4BC68F295B}"/>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dirty="0">
                <a:solidFill>
                  <a:schemeClr val="tx1"/>
                </a:solidFill>
                <a:latin typeface="+mj-lt"/>
                <a:ea typeface="Tahoma" panose="020B0604030504040204" pitchFamily="34" charset="0"/>
                <a:cs typeface="Tahoma" panose="020B0604030504040204" pitchFamily="34" charset="0"/>
              </a:rPr>
              <a:t>UNITÀ 1: Empatia sul posto di lavoro</a:t>
            </a:r>
          </a:p>
        </p:txBody>
      </p:sp>
    </p:spTree>
    <p:extLst>
      <p:ext uri="{BB962C8B-B14F-4D97-AF65-F5344CB8AC3E}">
        <p14:creationId xmlns:p14="http://schemas.microsoft.com/office/powerpoint/2010/main" val="815429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183304"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1.3.: Migliorare l'empatia sul posto di lavoro 
</a:t>
            </a:r>
            <a:endParaRPr lang="it-IT" sz="2200">
              <a:latin typeface="+mj-lt"/>
              <a:cs typeface="Tahoma"/>
            </a:endParaRPr>
          </a:p>
        </p:txBody>
      </p:sp>
      <p:sp>
        <p:nvSpPr>
          <p:cNvPr id="4" name="Rectángulo 3"/>
          <p:cNvSpPr/>
          <p:nvPr/>
        </p:nvSpPr>
        <p:spPr>
          <a:xfrm>
            <a:off x="318565" y="2525263"/>
            <a:ext cx="11418510" cy="3231654"/>
          </a:xfrm>
          <a:prstGeom prst="rect">
            <a:avLst/>
          </a:prstGeom>
        </p:spPr>
        <p:txBody>
          <a:bodyPr wrap="square">
            <a:spAutoFit/>
          </a:bodyPr>
          <a:lstStyle/>
          <a:p>
            <a:pPr>
              <a:defRPr/>
            </a:pPr>
            <a:r>
              <a:rPr lang="it-IT" altLang="es-ES" sz="2000">
                <a:latin typeface="Calibri" panose="020F0502020204030204" pitchFamily="34" charset="0"/>
                <a:cs typeface="Calibri" panose="020F0502020204030204" pitchFamily="34" charset="0"/>
              </a:rPr>
              <a:t>L'empatia </a:t>
            </a:r>
            <a:r>
              <a:rPr lang="it-IT" altLang="es-ES" sz="2000" b="1">
                <a:latin typeface="Calibri" panose="020F0502020204030204" pitchFamily="34" charset="0"/>
                <a:cs typeface="Calibri" panose="020F0502020204030204" pitchFamily="34" charset="0"/>
              </a:rPr>
              <a:t>può essere appresa</a:t>
            </a:r>
            <a:r>
              <a:rPr lang="it-IT" altLang="es-ES" sz="2000">
                <a:latin typeface="Calibri" panose="020F0502020204030204" pitchFamily="34" charset="0"/>
                <a:cs typeface="Calibri" panose="020F0502020204030204" pitchFamily="34" charset="0"/>
              </a:rPr>
              <a:t>, e le organizzazioni possono </a:t>
            </a:r>
            <a:r>
              <a:rPr lang="it-IT" altLang="es-ES" sz="2000" b="1">
                <a:latin typeface="Calibri" panose="020F0502020204030204" pitchFamily="34" charset="0"/>
                <a:cs typeface="Calibri" panose="020F0502020204030204" pitchFamily="34" charset="0"/>
              </a:rPr>
              <a:t>promuovere un ambiente di lavoro più empatico </a:t>
            </a:r>
            <a:r>
              <a:rPr lang="it-IT" altLang="es-ES" sz="2000">
                <a:latin typeface="Calibri" panose="020F0502020204030204" pitchFamily="34" charset="0"/>
                <a:cs typeface="Calibri" panose="020F0502020204030204" pitchFamily="34" charset="0"/>
              </a:rPr>
              <a:t>e aiutare i manager a migliorare le loro capacità di empatia in diversi modi:
</a:t>
            </a:r>
          </a:p>
          <a:p>
            <a:pPr marL="285750" indent="-285750">
              <a:buFont typeface="Arial" panose="020B0604020202020204" pitchFamily="34" charset="0"/>
              <a:buChar char="•"/>
              <a:defRPr/>
            </a:pPr>
            <a:r>
              <a:rPr lang="it-IT" altLang="es-ES" sz="2000" b="1">
                <a:solidFill>
                  <a:srgbClr val="0CA373"/>
                </a:solidFill>
                <a:latin typeface="Calibri" panose="020F0502020204030204" pitchFamily="34" charset="0"/>
                <a:cs typeface="Calibri" panose="020F0502020204030204" pitchFamily="34" charset="0"/>
              </a:rPr>
              <a:t>Parlare di empatia 
Insegnare l'ascolto 
Incoraggiare conversazioni di prospettiva reale 
Incoraggiare la compassione 
Supportare i manager globali </a:t>
            </a:r>
            <a:endParaRPr lang="it-IT" altLang="es-ES" sz="200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endParaRPr lang="it-IT" altLang="es-ES" sz="1100">
              <a:latin typeface="Calibri" panose="020F0502020204030204" pitchFamily="34" charset="0"/>
              <a:cs typeface="Calibri" panose="020F0502020204030204" pitchFamily="34" charset="0"/>
            </a:endParaRPr>
          </a:p>
          <a:p>
            <a:pPr>
              <a:defRPr/>
            </a:pPr>
            <a:r>
              <a:rPr lang="it-IT" altLang="es-ES" sz="1100">
                <a:latin typeface="Calibri" panose="020F0502020204030204" pitchFamily="34" charset="0"/>
                <a:cs typeface="Calibri" panose="020F0502020204030204" pitchFamily="34" charset="0"/>
              </a:rPr>
              <a:t>(Adottato dal Center for Creative Leadership (2016). Empatia sul posto di lavoro: uno strumento per una leadership efficace [White paper]. https://cclinnovation.org/wp-content/uploads/2020/03/empathyintheworkplace.pdf)
</a:t>
            </a:r>
          </a:p>
        </p:txBody>
      </p:sp>
      <p:sp>
        <p:nvSpPr>
          <p:cNvPr id="5" name="object 2">
            <a:extLst>
              <a:ext uri="{FF2B5EF4-FFF2-40B4-BE49-F238E27FC236}">
                <a16:creationId xmlns:a16="http://schemas.microsoft.com/office/drawing/2014/main" id="{CB617156-B68C-C65E-0240-8E71CD11E65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dirty="0">
                <a:solidFill>
                  <a:schemeClr val="tx1"/>
                </a:solidFill>
                <a:latin typeface="+mj-lt"/>
                <a:ea typeface="Tahoma" panose="020B0604030504040204" pitchFamily="34" charset="0"/>
                <a:cs typeface="Tahoma" panose="020B0604030504040204" pitchFamily="34" charset="0"/>
              </a:rPr>
              <a:t>UNITÀ 1: Empatia sul posto di lavoro</a:t>
            </a:r>
          </a:p>
        </p:txBody>
      </p:sp>
    </p:spTree>
    <p:extLst>
      <p:ext uri="{BB962C8B-B14F-4D97-AF65-F5344CB8AC3E}">
        <p14:creationId xmlns:p14="http://schemas.microsoft.com/office/powerpoint/2010/main" val="742105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183304"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1.3.: Migliorare l'empatia sul posto di lavoro 
</a:t>
            </a:r>
            <a:endParaRPr lang="it-IT" sz="2200">
              <a:latin typeface="+mj-lt"/>
              <a:cs typeface="Tahoma"/>
            </a:endParaRPr>
          </a:p>
        </p:txBody>
      </p:sp>
      <p:sp>
        <p:nvSpPr>
          <p:cNvPr id="4" name="Rectángulo 3"/>
          <p:cNvSpPr/>
          <p:nvPr/>
        </p:nvSpPr>
        <p:spPr>
          <a:xfrm>
            <a:off x="318565" y="2402433"/>
            <a:ext cx="11418510" cy="2862322"/>
          </a:xfrm>
          <a:prstGeom prst="rect">
            <a:avLst/>
          </a:prstGeom>
        </p:spPr>
        <p:txBody>
          <a:bodyPr wrap="square">
            <a:spAutoFit/>
          </a:bodyPr>
          <a:lstStyle/>
          <a:p>
            <a:pPr>
              <a:defRPr/>
            </a:pPr>
            <a:endParaRPr lang="it-IT" altLang="es-ES" sz="2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it-IT" altLang="es-ES" sz="2000" b="1" dirty="0">
                <a:solidFill>
                  <a:srgbClr val="0CA373"/>
                </a:solidFill>
                <a:latin typeface="Calibri" panose="020F0502020204030204" pitchFamily="34" charset="0"/>
                <a:cs typeface="Calibri" panose="020F0502020204030204" pitchFamily="34" charset="0"/>
              </a:rPr>
              <a:t>Parlare di empatia </a:t>
            </a:r>
            <a:r>
              <a:rPr lang="it-IT" altLang="es-ES" sz="2000" dirty="0">
                <a:latin typeface="Calibri" panose="020F0502020204030204" pitchFamily="34" charset="0"/>
                <a:cs typeface="Calibri" panose="020F0502020204030204" pitchFamily="34" charset="0"/>
              </a:rPr>
              <a:t>- I manager dovrebbero essere consapevoli che l'empatia è importante, specialmente nel posto di lavoro di oggi. Dare tempo e attenzione agli altri migliora l'empatia, che a sua volta migliora le tue prestazioni e migliora la tua efficacia percepita.</a:t>
            </a:r>
          </a:p>
          <a:p>
            <a:pPr marL="285750" indent="-285750" algn="just">
              <a:buFont typeface="Arial" panose="020B0604020202020204" pitchFamily="34" charset="0"/>
              <a:buChar char="•"/>
              <a:defRPr/>
            </a:pPr>
            <a:endParaRPr lang="it-IT" altLang="es-ES" sz="2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it-IT" altLang="es-ES" sz="2000" b="1" dirty="0">
                <a:solidFill>
                  <a:srgbClr val="0CA373"/>
                </a:solidFill>
                <a:latin typeface="Calibri" panose="020F0502020204030204" pitchFamily="34" charset="0"/>
                <a:cs typeface="Calibri" panose="020F0502020204030204" pitchFamily="34" charset="0"/>
              </a:rPr>
              <a:t>Insegnare l’ascolto </a:t>
            </a:r>
            <a:r>
              <a:rPr lang="it-IT" altLang="es-ES" sz="2000" dirty="0">
                <a:latin typeface="Calibri" panose="020F0502020204030204" pitchFamily="34" charset="0"/>
                <a:cs typeface="Calibri" panose="020F0502020204030204" pitchFamily="34" charset="0"/>
              </a:rPr>
              <a:t>- Per capire gli altri e percepire ciò che sentono, i manager devono essere buoni ascoltatori. L'ascolto attivo rappresenta la volontà e la capacità di una persona di ascoltare e comprendere l'altra persona. Quando un manager è un buon ascoltatore, le persone si sentono rispettate e la fiducia può crescere.</a:t>
            </a:r>
          </a:p>
        </p:txBody>
      </p:sp>
      <p:sp>
        <p:nvSpPr>
          <p:cNvPr id="5" name="object 2">
            <a:extLst>
              <a:ext uri="{FF2B5EF4-FFF2-40B4-BE49-F238E27FC236}">
                <a16:creationId xmlns:a16="http://schemas.microsoft.com/office/drawing/2014/main" id="{9020A4F8-BB6E-E86B-16A9-A11317379CB4}"/>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dirty="0">
                <a:solidFill>
                  <a:schemeClr val="tx1"/>
                </a:solidFill>
                <a:latin typeface="+mj-lt"/>
                <a:ea typeface="Tahoma" panose="020B0604030504040204" pitchFamily="34" charset="0"/>
                <a:cs typeface="Tahoma" panose="020B0604030504040204" pitchFamily="34" charset="0"/>
              </a:rPr>
              <a:t>UNITÀ 1: Empatia sul posto di lavoro</a:t>
            </a:r>
          </a:p>
        </p:txBody>
      </p:sp>
    </p:spTree>
    <p:extLst>
      <p:ext uri="{BB962C8B-B14F-4D97-AF65-F5344CB8AC3E}">
        <p14:creationId xmlns:p14="http://schemas.microsoft.com/office/powerpoint/2010/main" val="2943144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183304" cy="704039"/>
          </a:xfrm>
          <a:prstGeom prst="rect">
            <a:avLst/>
          </a:prstGeom>
        </p:spPr>
        <p:txBody>
          <a:bodyPr vert="horz" wrap="square" lIns="0" tIns="13970" rIns="0" bIns="0" rtlCol="0">
            <a:spAutoFit/>
          </a:bodyPr>
          <a:lstStyle/>
          <a:p>
            <a:pPr marL="12700">
              <a:lnSpc>
                <a:spcPct val="100000"/>
              </a:lnSpc>
              <a:spcBef>
                <a:spcPts val="110"/>
              </a:spcBef>
            </a:pPr>
            <a:r>
              <a:rPr lang="it-IT" sz="2200" spc="50" dirty="0">
                <a:latin typeface="+mj-lt"/>
                <a:cs typeface="Tahoma"/>
              </a:rPr>
              <a:t>SEZIONE 1.3.: Migliorare l'empatia sul posto di lavoro 
</a:t>
            </a:r>
            <a:endParaRPr lang="it-IT" sz="2200" dirty="0">
              <a:latin typeface="+mj-lt"/>
              <a:cs typeface="Tahoma"/>
            </a:endParaRPr>
          </a:p>
        </p:txBody>
      </p:sp>
      <p:sp>
        <p:nvSpPr>
          <p:cNvPr id="4" name="Rectángulo 3"/>
          <p:cNvSpPr/>
          <p:nvPr/>
        </p:nvSpPr>
        <p:spPr>
          <a:xfrm>
            <a:off x="318565" y="2525263"/>
            <a:ext cx="11418510" cy="3170099"/>
          </a:xfrm>
          <a:prstGeom prst="rect">
            <a:avLst/>
          </a:prstGeom>
        </p:spPr>
        <p:txBody>
          <a:bodyPr wrap="square">
            <a:spAutoFit/>
          </a:bodyPr>
          <a:lstStyle/>
          <a:p>
            <a:pPr>
              <a:defRPr/>
            </a:pPr>
            <a:endParaRPr lang="it-IT" altLang="es-ES" sz="200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it-IT" altLang="es-ES" sz="2000" b="1">
                <a:solidFill>
                  <a:srgbClr val="0CA373"/>
                </a:solidFill>
                <a:latin typeface="Calibri" panose="020F0502020204030204" pitchFamily="34" charset="0"/>
                <a:cs typeface="Calibri" panose="020F0502020204030204" pitchFamily="34" charset="0"/>
              </a:rPr>
              <a:t>Incoraggiare conversazioni di prospettiva reale </a:t>
            </a:r>
            <a:r>
              <a:rPr lang="it-IT" altLang="es-ES" sz="2000">
                <a:latin typeface="Calibri" panose="020F0502020204030204" pitchFamily="34" charset="0"/>
                <a:cs typeface="Calibri" panose="020F0502020204030204" pitchFamily="34" charset="0"/>
              </a:rPr>
              <a:t>– I manager dovrebbero sempre mettersi nei panni dell'altra persona.</a:t>
            </a:r>
          </a:p>
          <a:p>
            <a:pPr marL="285750" indent="-285750">
              <a:buFont typeface="Arial" panose="020B0604020202020204" pitchFamily="34" charset="0"/>
              <a:buChar char="•"/>
              <a:defRPr/>
            </a:pPr>
            <a:endParaRPr lang="it-IT" altLang="es-ES" sz="200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it-IT" altLang="es-ES" sz="2000" b="1">
                <a:solidFill>
                  <a:srgbClr val="0CA373"/>
                </a:solidFill>
                <a:latin typeface="Calibri" panose="020F0502020204030204" pitchFamily="34" charset="0"/>
                <a:cs typeface="Calibri" panose="020F0502020204030204" pitchFamily="34" charset="0"/>
              </a:rPr>
              <a:t>Incoraggia la compassione </a:t>
            </a:r>
            <a:r>
              <a:rPr lang="it-IT" altLang="es-ES" sz="2000">
                <a:latin typeface="Calibri" panose="020F0502020204030204" pitchFamily="34" charset="0"/>
                <a:cs typeface="Calibri" panose="020F0502020204030204" pitchFamily="34" charset="0"/>
              </a:rPr>
              <a:t>- Supportare i manager che si preoccupano di come qualcun altro si sente o considerano l'impatto delle decisioni aziendali su dipendenti, clienti e comunità.</a:t>
            </a:r>
          </a:p>
          <a:p>
            <a:pPr marL="285750" indent="-285750">
              <a:buFont typeface="Arial" panose="020B0604020202020204" pitchFamily="34" charset="0"/>
              <a:buChar char="•"/>
              <a:defRPr/>
            </a:pPr>
            <a:endParaRPr lang="it-IT" altLang="es-ES" sz="200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it-IT" altLang="es-ES" sz="2000" b="1">
                <a:solidFill>
                  <a:srgbClr val="0CA373"/>
                </a:solidFill>
                <a:latin typeface="Calibri" panose="020F0502020204030204" pitchFamily="34" charset="0"/>
                <a:cs typeface="Calibri" panose="020F0502020204030204" pitchFamily="34" charset="0"/>
              </a:rPr>
              <a:t>Supportare i manager globali </a:t>
            </a:r>
            <a:r>
              <a:rPr lang="it-IT" altLang="es-ES" sz="2000">
                <a:latin typeface="Calibri" panose="020F0502020204030204" pitchFamily="34" charset="0"/>
                <a:cs typeface="Calibri" panose="020F0502020204030204" pitchFamily="34" charset="0"/>
              </a:rPr>
              <a:t>- Lavorare oltre i confini culturali richiede ai manager di comprendere le persone che hanno prospettive ed esperienze molto diverse.</a:t>
            </a:r>
          </a:p>
          <a:p>
            <a:pPr>
              <a:defRPr/>
            </a:pPr>
            <a:endParaRPr lang="it-IT" altLang="es-ES" sz="200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683221F4-BD9D-2CBF-2025-27DF480EA525}"/>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dirty="0">
                <a:solidFill>
                  <a:schemeClr val="tx1"/>
                </a:solidFill>
                <a:latin typeface="+mj-lt"/>
                <a:ea typeface="Tahoma" panose="020B0604030504040204" pitchFamily="34" charset="0"/>
                <a:cs typeface="Tahoma" panose="020B0604030504040204" pitchFamily="34" charset="0"/>
              </a:rPr>
              <a:t>UNITÀ 1: Empatia sul posto di lavoro</a:t>
            </a:r>
          </a:p>
        </p:txBody>
      </p:sp>
    </p:spTree>
    <p:extLst>
      <p:ext uri="{BB962C8B-B14F-4D97-AF65-F5344CB8AC3E}">
        <p14:creationId xmlns:p14="http://schemas.microsoft.com/office/powerpoint/2010/main" val="131218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1.4.: Leadership empatica
</a:t>
            </a:r>
            <a:endParaRPr lang="it-IT" sz="2200">
              <a:latin typeface="+mj-lt"/>
              <a:cs typeface="Tahoma"/>
            </a:endParaRPr>
          </a:p>
        </p:txBody>
      </p:sp>
      <p:sp>
        <p:nvSpPr>
          <p:cNvPr id="4" name="Rectángulo 3"/>
          <p:cNvSpPr/>
          <p:nvPr/>
        </p:nvSpPr>
        <p:spPr>
          <a:xfrm>
            <a:off x="318565" y="2620797"/>
            <a:ext cx="11459453" cy="3477875"/>
          </a:xfrm>
          <a:prstGeom prst="rect">
            <a:avLst/>
          </a:prstGeom>
        </p:spPr>
        <p:txBody>
          <a:bodyPr wrap="square">
            <a:spAutoFit/>
          </a:bodyPr>
          <a:lstStyle/>
          <a:p>
            <a:pPr>
              <a:defRPr/>
            </a:pPr>
            <a:r>
              <a:rPr lang="it-IT" altLang="es-ES" sz="2000" b="1">
                <a:latin typeface="Calibri" panose="020F0502020204030204" pitchFamily="34" charset="0"/>
                <a:cs typeface="Calibri" panose="020F0502020204030204" pitchFamily="34" charset="0"/>
              </a:rPr>
              <a:t>Leadership empatica
</a:t>
            </a:r>
            <a:endParaRPr lang="it-IT" altLang="es-ES" sz="2000">
              <a:latin typeface="Calibri" panose="020F0502020204030204" pitchFamily="34" charset="0"/>
              <a:cs typeface="Calibri" panose="020F0502020204030204" pitchFamily="34" charset="0"/>
            </a:endParaRPr>
          </a:p>
          <a:p>
            <a:pPr>
              <a:defRPr/>
            </a:pPr>
            <a:r>
              <a:rPr lang="it-IT" altLang="es-ES" sz="2000">
                <a:latin typeface="Calibri" panose="020F0502020204030204" pitchFamily="34" charset="0"/>
                <a:cs typeface="Calibri" panose="020F0502020204030204" pitchFamily="34" charset="0"/>
              </a:rPr>
              <a:t>La leadership empatica è uno </a:t>
            </a:r>
            <a:r>
              <a:rPr lang="it-IT" altLang="es-ES" sz="2000" b="1">
                <a:solidFill>
                  <a:srgbClr val="0CA373"/>
                </a:solidFill>
                <a:latin typeface="Calibri" panose="020F0502020204030204" pitchFamily="34" charset="0"/>
                <a:cs typeface="Calibri" panose="020F0502020204030204" pitchFamily="34" charset="0"/>
              </a:rPr>
              <a:t>stile di leadership </a:t>
            </a:r>
            <a:r>
              <a:rPr lang="it-IT" altLang="es-ES" sz="2000">
                <a:latin typeface="Calibri" panose="020F0502020204030204" pitchFamily="34" charset="0"/>
                <a:cs typeface="Calibri" panose="020F0502020204030204" pitchFamily="34" charset="0"/>
              </a:rPr>
              <a:t>che si concentra sulla </a:t>
            </a:r>
            <a:r>
              <a:rPr lang="it-IT" altLang="es-ES" sz="2000" b="1">
                <a:solidFill>
                  <a:srgbClr val="0CA373"/>
                </a:solidFill>
                <a:latin typeface="Calibri" panose="020F0502020204030204" pitchFamily="34" charset="0"/>
                <a:cs typeface="Calibri" panose="020F0502020204030204" pitchFamily="34" charset="0"/>
              </a:rPr>
              <a:t>comprensione e l'identificazione con i bisogni degli altri</a:t>
            </a:r>
          </a:p>
          <a:p>
            <a:pPr>
              <a:defRPr/>
            </a:pPr>
            <a:endParaRPr lang="it-IT" altLang="es-ES" sz="2000" b="1">
              <a:solidFill>
                <a:srgbClr val="0CA373"/>
              </a:solidFill>
              <a:latin typeface="Calibri" panose="020F0502020204030204" pitchFamily="34" charset="0"/>
              <a:cs typeface="Calibri" panose="020F0502020204030204" pitchFamily="34" charset="0"/>
            </a:endParaRPr>
          </a:p>
          <a:p>
            <a:pPr>
              <a:defRPr/>
            </a:pPr>
            <a:r>
              <a:rPr lang="it-IT" altLang="es-ES" sz="2000">
                <a:latin typeface="Calibri" panose="020F0502020204030204" pitchFamily="34" charset="0"/>
                <a:cs typeface="Calibri" panose="020F0502020204030204" pitchFamily="34" charset="0"/>
              </a:rPr>
              <a:t>L'empatia consente ai leader di </a:t>
            </a:r>
            <a:r>
              <a:rPr lang="it-IT" altLang="es-ES" sz="2000" b="1">
                <a:solidFill>
                  <a:srgbClr val="0CA373"/>
                </a:solidFill>
                <a:latin typeface="Calibri" panose="020F0502020204030204" pitchFamily="34" charset="0"/>
                <a:cs typeface="Calibri" panose="020F0502020204030204" pitchFamily="34" charset="0"/>
              </a:rPr>
              <a:t>leggere le emozioni </a:t>
            </a:r>
            <a:r>
              <a:rPr lang="it-IT" altLang="es-ES" sz="2000">
                <a:latin typeface="Calibri" panose="020F0502020204030204" pitchFamily="34" charset="0"/>
                <a:cs typeface="Calibri" panose="020F0502020204030204" pitchFamily="34" charset="0"/>
              </a:rPr>
              <a:t>dei membri del loro team al fine di raggiungere obiettivi comuni	</a:t>
            </a:r>
          </a:p>
          <a:p>
            <a:pPr>
              <a:defRPr/>
            </a:pPr>
            <a:endParaRPr lang="it-IT" altLang="es-ES" sz="2000">
              <a:latin typeface="Calibri" panose="020F0502020204030204" pitchFamily="34" charset="0"/>
              <a:cs typeface="Calibri" panose="020F0502020204030204" pitchFamily="34" charset="0"/>
            </a:endParaRPr>
          </a:p>
          <a:p>
            <a:pPr>
              <a:defRPr/>
            </a:pPr>
            <a:r>
              <a:rPr lang="it-IT" altLang="es-ES" sz="2000">
                <a:latin typeface="Calibri" panose="020F0502020204030204" pitchFamily="34" charset="0"/>
                <a:cs typeface="Calibri" panose="020F0502020204030204" pitchFamily="34" charset="0"/>
              </a:rPr>
              <a:t>L'empatia </a:t>
            </a:r>
            <a:r>
              <a:rPr lang="it-IT" altLang="es-ES" sz="2000" b="1">
                <a:solidFill>
                  <a:srgbClr val="0CA373"/>
                </a:solidFill>
                <a:latin typeface="Calibri" panose="020F0502020204030204" pitchFamily="34" charset="0"/>
                <a:cs typeface="Calibri" panose="020F0502020204030204" pitchFamily="34" charset="0"/>
              </a:rPr>
              <a:t>contribuisce a migliorare la negoziazione, la collaborazione e la risoluzione dei conflitti</a:t>
            </a:r>
          </a:p>
          <a:p>
            <a:pPr>
              <a:defRPr/>
            </a:pPr>
            <a:r>
              <a:rPr lang="it-IT" altLang="es-ES" sz="2000">
                <a:latin typeface="Calibri" panose="020F0502020204030204" pitchFamily="34" charset="0"/>
                <a:cs typeface="Calibri" panose="020F0502020204030204" pitchFamily="34" charset="0"/>
              </a:rPr>
              <a:t>	</a:t>
            </a:r>
          </a:p>
          <a:p>
            <a:pPr>
              <a:defRPr/>
            </a:pPr>
            <a:endParaRPr lang="it-IT" altLang="es-ES" sz="200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379725E2-32ED-EA52-70A0-1BB3AEBDBDDC}"/>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dirty="0">
                <a:solidFill>
                  <a:schemeClr val="tx1"/>
                </a:solidFill>
                <a:latin typeface="+mj-lt"/>
                <a:ea typeface="Tahoma" panose="020B0604030504040204" pitchFamily="34" charset="0"/>
                <a:cs typeface="Tahoma" panose="020B0604030504040204" pitchFamily="34" charset="0"/>
              </a:rPr>
              <a:t>UNITÀ 1: Empatia sul posto di lavoro</a:t>
            </a:r>
          </a:p>
        </p:txBody>
      </p:sp>
    </p:spTree>
    <p:extLst>
      <p:ext uri="{BB962C8B-B14F-4D97-AF65-F5344CB8AC3E}">
        <p14:creationId xmlns:p14="http://schemas.microsoft.com/office/powerpoint/2010/main" val="1039309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1.4.: Leadership empatica
</a:t>
            </a:r>
            <a:endParaRPr lang="it-IT" sz="2200">
              <a:latin typeface="+mj-lt"/>
              <a:cs typeface="Tahoma"/>
            </a:endParaRPr>
          </a:p>
        </p:txBody>
      </p:sp>
      <p:sp>
        <p:nvSpPr>
          <p:cNvPr id="4" name="Rectángulo 3"/>
          <p:cNvSpPr/>
          <p:nvPr/>
        </p:nvSpPr>
        <p:spPr>
          <a:xfrm>
            <a:off x="318565" y="2702683"/>
            <a:ext cx="11459453" cy="4093428"/>
          </a:xfrm>
          <a:prstGeom prst="rect">
            <a:avLst/>
          </a:prstGeom>
        </p:spPr>
        <p:txBody>
          <a:bodyPr wrap="square">
            <a:spAutoFit/>
          </a:bodyPr>
          <a:lstStyle/>
          <a:p>
            <a:pPr>
              <a:defRPr/>
            </a:pPr>
            <a:r>
              <a:rPr lang="it-IT" altLang="es-ES" sz="2000" b="1">
                <a:latin typeface="Calibri" panose="020F0502020204030204" pitchFamily="34" charset="0"/>
                <a:cs typeface="Calibri" panose="020F0502020204030204" pitchFamily="34" charset="0"/>
              </a:rPr>
              <a:t>Le caratteristiche della leadership empatica </a:t>
            </a:r>
            <a:r>
              <a:rPr lang="it-IT" altLang="es-ES" sz="2000" i="1">
                <a:latin typeface="Calibri" panose="020F0502020204030204" pitchFamily="34" charset="0"/>
                <a:cs typeface="Calibri" panose="020F0502020204030204" pitchFamily="34" charset="0"/>
              </a:rPr>
              <a:t>(Pallapa, 2022)</a:t>
            </a:r>
          </a:p>
          <a:p>
            <a:pPr>
              <a:defRPr/>
            </a:pPr>
            <a:endParaRPr lang="it-IT" altLang="es-ES" sz="2000" b="1">
              <a:solidFill>
                <a:srgbClr val="0CA373"/>
              </a:solidFill>
              <a:latin typeface="Calibri" panose="020F0502020204030204" pitchFamily="34" charset="0"/>
              <a:cs typeface="Calibri" panose="020F0502020204030204" pitchFamily="34" charset="0"/>
            </a:endParaRPr>
          </a:p>
          <a:p>
            <a:pPr>
              <a:defRPr/>
            </a:pPr>
            <a:r>
              <a:rPr lang="it-IT" altLang="es-ES" sz="2000">
                <a:latin typeface="Calibri" panose="020F0502020204030204" pitchFamily="34" charset="0"/>
                <a:cs typeface="Calibri" panose="020F0502020204030204" pitchFamily="34" charset="0"/>
              </a:rPr>
              <a:t>Si concentra sulla </a:t>
            </a:r>
            <a:r>
              <a:rPr lang="it-IT" altLang="es-ES" sz="2000" b="1">
                <a:solidFill>
                  <a:srgbClr val="0CA373"/>
                </a:solidFill>
                <a:latin typeface="Calibri" panose="020F0502020204030204" pitchFamily="34" charset="0"/>
                <a:cs typeface="Calibri" panose="020F0502020204030204" pitchFamily="34" charset="0"/>
              </a:rPr>
              <a:t>comprensione delle esigenze dei membri del team </a:t>
            </a:r>
            <a:r>
              <a:rPr lang="it-IT" altLang="es-ES" sz="2000">
                <a:latin typeface="Calibri" panose="020F0502020204030204" pitchFamily="34" charset="0"/>
                <a:cs typeface="Calibri" panose="020F0502020204030204" pitchFamily="34" charset="0"/>
              </a:rPr>
              <a:t>e sull'</a:t>
            </a:r>
            <a:r>
              <a:rPr lang="it-IT" altLang="es-ES" sz="2000" b="1">
                <a:solidFill>
                  <a:srgbClr val="0CA373"/>
                </a:solidFill>
                <a:latin typeface="Calibri" panose="020F0502020204030204" pitchFamily="34" charset="0"/>
                <a:cs typeface="Calibri" panose="020F0502020204030204" pitchFamily="34" charset="0"/>
              </a:rPr>
              <a:t>essere sensibili</a:t>
            </a:r>
            <a:r>
              <a:rPr lang="it-IT" altLang="es-ES" sz="2000">
                <a:latin typeface="Calibri" panose="020F0502020204030204" pitchFamily="34" charset="0"/>
                <a:cs typeface="Calibri" panose="020F0502020204030204" pitchFamily="34" charset="0"/>
              </a:rPr>
              <a:t> ai loro deficit e alle esigenze di crescita</a:t>
            </a:r>
          </a:p>
          <a:p>
            <a:pPr>
              <a:defRPr/>
            </a:pPr>
            <a:r>
              <a:rPr lang="it-IT" altLang="es-ES" sz="2000">
                <a:latin typeface="Calibri" panose="020F0502020204030204" pitchFamily="34" charset="0"/>
                <a:cs typeface="Calibri" panose="020F0502020204030204" pitchFamily="34" charset="0"/>
              </a:rPr>
              <a:t>	</a:t>
            </a:r>
          </a:p>
          <a:p>
            <a:pPr>
              <a:defRPr/>
            </a:pPr>
            <a:r>
              <a:rPr lang="it-IT" altLang="es-ES" sz="2000">
                <a:latin typeface="Calibri" panose="020F0502020204030204" pitchFamily="34" charset="0"/>
                <a:cs typeface="Calibri" panose="020F0502020204030204" pitchFamily="34" charset="0"/>
              </a:rPr>
              <a:t>Fa capire a tutti che sono </a:t>
            </a:r>
            <a:r>
              <a:rPr lang="it-IT" altLang="es-ES" sz="2000" b="1">
                <a:solidFill>
                  <a:srgbClr val="0CA373"/>
                </a:solidFill>
                <a:latin typeface="Calibri" panose="020F0502020204030204" pitchFamily="34" charset="0"/>
                <a:cs typeface="Calibri" panose="020F0502020204030204" pitchFamily="34" charset="0"/>
              </a:rPr>
              <a:t>una parte importante della stessa squadra </a:t>
            </a:r>
            <a:r>
              <a:rPr lang="it-IT" altLang="es-ES" sz="2000">
                <a:latin typeface="Calibri" panose="020F0502020204030204" pitchFamily="34" charset="0"/>
                <a:cs typeface="Calibri" panose="020F0502020204030204" pitchFamily="34" charset="0"/>
              </a:rPr>
              <a:t>che sta cercando di raggiungere lo stesso scopo</a:t>
            </a:r>
          </a:p>
          <a:p>
            <a:pPr>
              <a:defRPr/>
            </a:pPr>
            <a:r>
              <a:rPr lang="it-IT" altLang="es-ES" sz="2000">
                <a:latin typeface="Calibri" panose="020F0502020204030204" pitchFamily="34" charset="0"/>
                <a:cs typeface="Calibri" panose="020F0502020204030204" pitchFamily="34" charset="0"/>
              </a:rPr>
              <a:t>
Aumenta la </a:t>
            </a:r>
            <a:r>
              <a:rPr lang="it-IT" altLang="es-ES" sz="2000" b="1">
                <a:solidFill>
                  <a:srgbClr val="0CA373"/>
                </a:solidFill>
                <a:latin typeface="Calibri" panose="020F0502020204030204" pitchFamily="34" charset="0"/>
                <a:cs typeface="Calibri" panose="020F0502020204030204" pitchFamily="34" charset="0"/>
              </a:rPr>
              <a:t>sicurezza psicologica </a:t>
            </a:r>
            <a:r>
              <a:rPr lang="it-IT" altLang="es-ES" sz="2000">
                <a:latin typeface="Calibri" panose="020F0502020204030204" pitchFamily="34" charset="0"/>
                <a:cs typeface="Calibri" panose="020F0502020204030204" pitchFamily="34" charset="0"/>
              </a:rPr>
              <a:t>all'interno dell'organizzazione</a:t>
            </a:r>
          </a:p>
          <a:p>
            <a:pPr>
              <a:defRPr/>
            </a:pPr>
            <a:r>
              <a:rPr lang="it-IT" altLang="es-ES" sz="2000">
                <a:latin typeface="Calibri" panose="020F0502020204030204" pitchFamily="34" charset="0"/>
                <a:cs typeface="Calibri" panose="020F0502020204030204" pitchFamily="34" charset="0"/>
              </a:rPr>
              <a:t>
Aumenta </a:t>
            </a:r>
            <a:r>
              <a:rPr lang="it-IT" altLang="es-ES" sz="2000" b="1">
                <a:solidFill>
                  <a:srgbClr val="0CA373"/>
                </a:solidFill>
                <a:latin typeface="Calibri" panose="020F0502020204030204" pitchFamily="34" charset="0"/>
                <a:cs typeface="Calibri" panose="020F0502020204030204" pitchFamily="34" charset="0"/>
              </a:rPr>
              <a:t>la produttività, il morale e la lealtà del team</a:t>
            </a:r>
            <a:r>
              <a:rPr lang="it-IT" altLang="es-ES" sz="2000">
                <a:latin typeface="Calibri" panose="020F0502020204030204" pitchFamily="34" charset="0"/>
                <a:cs typeface="Calibri" panose="020F0502020204030204" pitchFamily="34" charset="0"/>
              </a:rPr>
              <a:t>
</a:t>
            </a:r>
          </a:p>
          <a:p>
            <a:pPr>
              <a:defRPr/>
            </a:pPr>
            <a:endParaRPr lang="it-IT" altLang="es-ES" sz="200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31BFF2A5-BA29-92A8-E5DE-9241E512396A}"/>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dirty="0">
                <a:solidFill>
                  <a:schemeClr val="tx1"/>
                </a:solidFill>
                <a:latin typeface="+mj-lt"/>
                <a:ea typeface="Tahoma" panose="020B0604030504040204" pitchFamily="34" charset="0"/>
                <a:cs typeface="Tahoma" panose="020B0604030504040204" pitchFamily="34" charset="0"/>
              </a:rPr>
              <a:t>UNITÀ 1: Empatia sul posto di lavoro</a:t>
            </a:r>
          </a:p>
        </p:txBody>
      </p:sp>
    </p:spTree>
    <p:extLst>
      <p:ext uri="{BB962C8B-B14F-4D97-AF65-F5344CB8AC3E}">
        <p14:creationId xmlns:p14="http://schemas.microsoft.com/office/powerpoint/2010/main" val="1250406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1.4.: Leadership empatica
</a:t>
            </a:r>
            <a:endParaRPr lang="it-IT" sz="2200">
              <a:latin typeface="+mj-lt"/>
              <a:cs typeface="Tahoma"/>
            </a:endParaRPr>
          </a:p>
        </p:txBody>
      </p:sp>
      <p:sp>
        <p:nvSpPr>
          <p:cNvPr id="4" name="Rectángulo 3"/>
          <p:cNvSpPr/>
          <p:nvPr/>
        </p:nvSpPr>
        <p:spPr>
          <a:xfrm>
            <a:off x="318565" y="2620797"/>
            <a:ext cx="11459453" cy="3385542"/>
          </a:xfrm>
          <a:prstGeom prst="rect">
            <a:avLst/>
          </a:prstGeom>
        </p:spPr>
        <p:txBody>
          <a:bodyPr wrap="square">
            <a:spAutoFit/>
          </a:bodyPr>
          <a:lstStyle/>
          <a:p>
            <a:pPr>
              <a:defRPr/>
            </a:pPr>
            <a:r>
              <a:rPr lang="it-IT" altLang="es-ES" sz="2000" b="1">
                <a:latin typeface="Calibri" panose="020F0502020204030204" pitchFamily="34" charset="0"/>
                <a:cs typeface="Calibri" panose="020F0502020204030204" pitchFamily="34" charset="0"/>
              </a:rPr>
              <a:t>Le caratteristiche dei leader empatici </a:t>
            </a:r>
            <a:r>
              <a:rPr lang="it-IT" altLang="es-ES" sz="2000" i="1">
                <a:latin typeface="Calibri" panose="020F0502020204030204" pitchFamily="34" charset="0"/>
                <a:cs typeface="Calibri" panose="020F0502020204030204" pitchFamily="34" charset="0"/>
              </a:rPr>
              <a:t>(Riess &amp; Neporent, 2018; Pallapa, 2022):</a:t>
            </a:r>
          </a:p>
          <a:p>
            <a:pPr>
              <a:defRPr/>
            </a:pPr>
            <a:endParaRPr lang="it-IT" altLang="es-ES" sz="2000" b="1">
              <a:solidFill>
                <a:srgbClr val="0CA373"/>
              </a:solidFill>
              <a:latin typeface="Calibri" panose="020F0502020204030204" pitchFamily="34" charset="0"/>
              <a:cs typeface="Calibri" panose="020F0502020204030204" pitchFamily="34" charset="0"/>
            </a:endParaRPr>
          </a:p>
          <a:p>
            <a:pPr>
              <a:defRPr/>
            </a:pPr>
            <a:r>
              <a:rPr lang="it-IT" altLang="es-ES" sz="2000" b="1">
                <a:solidFill>
                  <a:srgbClr val="0CA373"/>
                </a:solidFill>
                <a:latin typeface="Calibri" panose="020F0502020204030204" pitchFamily="34" charset="0"/>
                <a:cs typeface="Calibri" panose="020F0502020204030204" pitchFamily="34" charset="0"/>
              </a:rPr>
              <a:t>	</a:t>
            </a:r>
            <a:r>
              <a:rPr lang="it-IT" altLang="es-ES" sz="2000">
                <a:latin typeface="Calibri" panose="020F0502020204030204" pitchFamily="34" charset="0"/>
                <a:cs typeface="Calibri" panose="020F0502020204030204" pitchFamily="34" charset="0"/>
              </a:rPr>
              <a:t>• </a:t>
            </a:r>
            <a:r>
              <a:rPr lang="it-IT" altLang="es-ES" sz="2000" b="1">
                <a:solidFill>
                  <a:srgbClr val="0CA373"/>
                </a:solidFill>
                <a:latin typeface="Calibri" panose="020F0502020204030204" pitchFamily="34" charset="0"/>
                <a:cs typeface="Calibri" panose="020F0502020204030204" pitchFamily="34" charset="0"/>
              </a:rPr>
              <a:t>eccellono nella gestione delle relazioni
</a:t>
            </a:r>
            <a:r>
              <a:rPr lang="it-IT" altLang="es-ES" sz="2000">
                <a:latin typeface="Calibri" panose="020F0502020204030204" pitchFamily="34" charset="0"/>
                <a:cs typeface="Calibri" panose="020F0502020204030204" pitchFamily="34" charset="0"/>
              </a:rPr>
              <a:t>	• </a:t>
            </a:r>
            <a:r>
              <a:rPr lang="it-IT" altLang="es-ES" sz="2000" b="1">
                <a:solidFill>
                  <a:srgbClr val="0CA373"/>
                </a:solidFill>
                <a:latin typeface="Calibri" panose="020F0502020204030204" pitchFamily="34" charset="0"/>
                <a:cs typeface="Calibri" panose="020F0502020204030204" pitchFamily="34" charset="0"/>
              </a:rPr>
              <a:t>creano legami </a:t>
            </a:r>
            <a:r>
              <a:rPr lang="it-IT" altLang="es-ES" sz="2000">
                <a:latin typeface="Calibri" panose="020F0502020204030204" pitchFamily="34" charset="0"/>
                <a:cs typeface="Calibri" panose="020F0502020204030204" pitchFamily="34" charset="0"/>
              </a:rPr>
              <a:t>e </a:t>
            </a:r>
            <a:r>
              <a:rPr lang="it-IT" altLang="es-ES" sz="2000" b="1">
                <a:solidFill>
                  <a:srgbClr val="0CA373"/>
                </a:solidFill>
                <a:latin typeface="Calibri" panose="020F0502020204030204" pitchFamily="34" charset="0"/>
                <a:cs typeface="Calibri" panose="020F0502020204030204" pitchFamily="34" charset="0"/>
              </a:rPr>
              <a:t>tengono insieme i gruppi </a:t>
            </a:r>
            <a:r>
              <a:rPr lang="it-IT" altLang="es-ES" sz="2000">
                <a:latin typeface="Calibri" panose="020F0502020204030204" pitchFamily="34" charset="0"/>
                <a:cs typeface="Calibri" panose="020F0502020204030204" pitchFamily="34" charset="0"/>
              </a:rPr>
              <a:t>in modo che siano meglio in grado di connettersi e 	 	   comprendere gli interessi e le prospettive reciproche
	• </a:t>
            </a:r>
            <a:r>
              <a:rPr lang="it-IT" altLang="es-ES" sz="2000" b="1">
                <a:solidFill>
                  <a:srgbClr val="0CA373"/>
                </a:solidFill>
                <a:latin typeface="Calibri" panose="020F0502020204030204" pitchFamily="34" charset="0"/>
                <a:cs typeface="Calibri" panose="020F0502020204030204" pitchFamily="34" charset="0"/>
              </a:rPr>
              <a:t>creano un ambiente sicuro </a:t>
            </a:r>
            <a:r>
              <a:rPr lang="it-IT" altLang="es-ES" sz="2000">
                <a:latin typeface="Calibri" panose="020F0502020204030204" pitchFamily="34" charset="0"/>
                <a:cs typeface="Calibri" panose="020F0502020204030204" pitchFamily="34" charset="0"/>
              </a:rPr>
              <a:t>in cui le persone possono esprimere le loro speranze e paure</a:t>
            </a:r>
          </a:p>
          <a:p>
            <a:pPr>
              <a:defRPr/>
            </a:pPr>
            <a:r>
              <a:rPr lang="it-IT" altLang="es-ES" sz="2000">
                <a:latin typeface="Calibri" panose="020F0502020204030204" pitchFamily="34" charset="0"/>
                <a:cs typeface="Calibri" panose="020F0502020204030204" pitchFamily="34" charset="0"/>
              </a:rPr>
              <a:t>	• </a:t>
            </a:r>
            <a:r>
              <a:rPr lang="it-IT" altLang="es-ES" sz="2000" b="1">
                <a:solidFill>
                  <a:srgbClr val="0CA373"/>
                </a:solidFill>
                <a:latin typeface="Calibri" panose="020F0502020204030204" pitchFamily="34" charset="0"/>
                <a:cs typeface="Calibri" panose="020F0502020204030204" pitchFamily="34" charset="0"/>
              </a:rPr>
              <a:t>Non cercano di piacere a tutti
	</a:t>
            </a:r>
            <a:r>
              <a:rPr lang="it-IT" altLang="es-ES" sz="2000">
                <a:latin typeface="Calibri" panose="020F0502020204030204" pitchFamily="34" charset="0"/>
                <a:cs typeface="Calibri" panose="020F0502020204030204" pitchFamily="34" charset="0"/>
              </a:rPr>
              <a:t>• sono </a:t>
            </a:r>
            <a:r>
              <a:rPr lang="it-IT" altLang="es-ES" sz="2000" b="1">
                <a:solidFill>
                  <a:srgbClr val="0CA373"/>
                </a:solidFill>
                <a:latin typeface="Calibri" panose="020F0502020204030204" pitchFamily="34" charset="0"/>
                <a:cs typeface="Calibri" panose="020F0502020204030204" pitchFamily="34" charset="0"/>
              </a:rPr>
              <a:t>rispettati, affidabili e consultati</a:t>
            </a:r>
            <a:r>
              <a:rPr lang="it-IT" altLang="es-ES" sz="2000">
                <a:latin typeface="Calibri" panose="020F0502020204030204" pitchFamily="34" charset="0"/>
                <a:cs typeface="Calibri" panose="020F0502020204030204" pitchFamily="34" charset="0"/>
              </a:rPr>
              <a:t>, anche in tempi di difficoltà e crisi</a:t>
            </a:r>
          </a:p>
          <a:p>
            <a:pPr>
              <a:defRPr/>
            </a:pPr>
            <a:r>
              <a:rPr lang="it-IT" altLang="es-ES" sz="2000">
                <a:latin typeface="Calibri" panose="020F0502020204030204" pitchFamily="34" charset="0"/>
                <a:cs typeface="Calibri" panose="020F0502020204030204" pitchFamily="34" charset="0"/>
              </a:rPr>
              <a:t>	• sono </a:t>
            </a:r>
            <a:r>
              <a:rPr lang="it-IT" altLang="es-ES" sz="2000" b="1">
                <a:solidFill>
                  <a:srgbClr val="0CA373"/>
                </a:solidFill>
                <a:latin typeface="Calibri" panose="020F0502020204030204" pitchFamily="34" charset="0"/>
                <a:cs typeface="Calibri" panose="020F0502020204030204" pitchFamily="34" charset="0"/>
              </a:rPr>
              <a:t>autentici, vulnerabili, disponibili, attenti, riconoscenti e disponibili</a:t>
            </a:r>
          </a:p>
          <a:p>
            <a:pPr>
              <a:defRPr/>
            </a:pPr>
            <a:endParaRPr lang="it-IT" altLang="es-ES" sz="2000">
              <a:latin typeface="Calibri" panose="020F0502020204030204" pitchFamily="34" charset="0"/>
              <a:cs typeface="Calibri" panose="020F0502020204030204" pitchFamily="34" charset="0"/>
            </a:endParaRPr>
          </a:p>
          <a:p>
            <a:pPr>
              <a:defRPr/>
            </a:pPr>
            <a:endParaRPr lang="it-IT" altLang="es-ES" sz="140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E06C2853-BA86-F6A0-7D0F-55419928B0FF}"/>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dirty="0">
                <a:solidFill>
                  <a:schemeClr val="tx1"/>
                </a:solidFill>
                <a:latin typeface="+mj-lt"/>
                <a:ea typeface="Tahoma" panose="020B0604030504040204" pitchFamily="34" charset="0"/>
                <a:cs typeface="Tahoma" panose="020B0604030504040204" pitchFamily="34" charset="0"/>
              </a:rPr>
              <a:t>UNITÀ 1: Empatia sul posto di lavoro</a:t>
            </a:r>
          </a:p>
        </p:txBody>
      </p:sp>
    </p:spTree>
    <p:extLst>
      <p:ext uri="{BB962C8B-B14F-4D97-AF65-F5344CB8AC3E}">
        <p14:creationId xmlns:p14="http://schemas.microsoft.com/office/powerpoint/2010/main" val="1096555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dirty="0">
                <a:solidFill>
                  <a:schemeClr val="tx1"/>
                </a:solidFill>
                <a:latin typeface="+mj-lt"/>
                <a:ea typeface="Tahoma" panose="020B0604030504040204" pitchFamily="34" charset="0"/>
                <a:cs typeface="Tahoma" panose="020B0604030504040204" pitchFamily="34" charset="0"/>
              </a:rPr>
              <a:t>UNITÀ 1: Empatia sul posto di lavoro</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1.4.: Leadership empatica
</a:t>
            </a:r>
            <a:endParaRPr lang="it-IT" sz="2200">
              <a:latin typeface="+mj-lt"/>
              <a:cs typeface="Tahoma"/>
            </a:endParaRPr>
          </a:p>
        </p:txBody>
      </p:sp>
      <p:sp>
        <p:nvSpPr>
          <p:cNvPr id="4" name="Rectángulo 3"/>
          <p:cNvSpPr/>
          <p:nvPr/>
        </p:nvSpPr>
        <p:spPr>
          <a:xfrm>
            <a:off x="318565" y="2525263"/>
            <a:ext cx="11459453" cy="3477875"/>
          </a:xfrm>
          <a:prstGeom prst="rect">
            <a:avLst/>
          </a:prstGeom>
        </p:spPr>
        <p:txBody>
          <a:bodyPr wrap="square">
            <a:spAutoFit/>
          </a:bodyPr>
          <a:lstStyle/>
          <a:p>
            <a:pPr algn="just">
              <a:defRPr/>
            </a:pPr>
            <a:r>
              <a:rPr lang="it-IT" altLang="es-ES" sz="2000" b="1" dirty="0">
                <a:latin typeface="Calibri" panose="020F0502020204030204" pitchFamily="34" charset="0"/>
                <a:cs typeface="Calibri" panose="020F0502020204030204" pitchFamily="34" charset="0"/>
              </a:rPr>
              <a:t>Le insidie della leadership empatica </a:t>
            </a:r>
            <a:r>
              <a:rPr lang="it-IT" altLang="es-ES" sz="2000" i="1" dirty="0">
                <a:latin typeface="Calibri" panose="020F0502020204030204" pitchFamily="34" charset="0"/>
                <a:cs typeface="Calibri" panose="020F0502020204030204" pitchFamily="34" charset="0"/>
              </a:rPr>
              <a:t>(</a:t>
            </a:r>
            <a:r>
              <a:rPr lang="it-IT" altLang="es-ES" sz="2000" i="1" dirty="0" err="1">
                <a:latin typeface="Calibri" panose="020F0502020204030204" pitchFamily="34" charset="0"/>
                <a:cs typeface="Calibri" panose="020F0502020204030204" pitchFamily="34" charset="0"/>
              </a:rPr>
              <a:t>Pallapa</a:t>
            </a:r>
            <a:r>
              <a:rPr lang="it-IT" altLang="es-ES" sz="2000" i="1" dirty="0">
                <a:latin typeface="Calibri" panose="020F0502020204030204" pitchFamily="34" charset="0"/>
                <a:cs typeface="Calibri" panose="020F0502020204030204" pitchFamily="34" charset="0"/>
              </a:rPr>
              <a:t>, 2022)</a:t>
            </a:r>
            <a:r>
              <a:rPr lang="it-IT" altLang="es-ES" sz="2000" dirty="0">
                <a:latin typeface="Calibri" panose="020F0502020204030204" pitchFamily="34" charset="0"/>
                <a:cs typeface="Calibri" panose="020F0502020204030204" pitchFamily="34" charset="0"/>
              </a:rPr>
              <a:t>:</a:t>
            </a:r>
          </a:p>
          <a:p>
            <a:pPr algn="just">
              <a:defRPr/>
            </a:pPr>
            <a:endParaRPr lang="it-IT" altLang="es-ES" sz="2000" b="1" dirty="0">
              <a:solidFill>
                <a:srgbClr val="0CA373"/>
              </a:solidFill>
              <a:latin typeface="Calibri" panose="020F0502020204030204" pitchFamily="34" charset="0"/>
              <a:cs typeface="Calibri" panose="020F0502020204030204" pitchFamily="34" charset="0"/>
            </a:endParaRPr>
          </a:p>
          <a:p>
            <a:pPr algn="just">
              <a:defRPr/>
            </a:pPr>
            <a:r>
              <a:rPr lang="it-IT" altLang="es-ES" sz="2000" b="1" dirty="0">
                <a:solidFill>
                  <a:srgbClr val="0CA373"/>
                </a:solidFill>
                <a:latin typeface="Calibri" panose="020F0502020204030204" pitchFamily="34" charset="0"/>
                <a:cs typeface="Calibri" panose="020F0502020204030204" pitchFamily="34" charset="0"/>
              </a:rPr>
              <a:t>	</a:t>
            </a:r>
            <a:r>
              <a:rPr lang="it-IT" altLang="es-ES" sz="2000" dirty="0">
                <a:latin typeface="Calibri" panose="020F0502020204030204" pitchFamily="34" charset="0"/>
                <a:cs typeface="Calibri" panose="020F0502020204030204" pitchFamily="34" charset="0"/>
              </a:rPr>
              <a:t>• Ostacolare un buon processo decisionale: l'empatia può </a:t>
            </a:r>
            <a:r>
              <a:rPr lang="it-IT" altLang="es-ES" sz="2000" b="1" dirty="0">
                <a:solidFill>
                  <a:srgbClr val="0CA373"/>
                </a:solidFill>
                <a:latin typeface="Calibri" panose="020F0502020204030204" pitchFamily="34" charset="0"/>
                <a:cs typeface="Calibri" panose="020F0502020204030204" pitchFamily="34" charset="0"/>
              </a:rPr>
              <a:t>influenzare il pensiero e la percezione e 	   distorcere il giudizio
</a:t>
            </a:r>
            <a:r>
              <a:rPr lang="it-IT" altLang="es-ES" sz="2000" dirty="0">
                <a:latin typeface="Calibri" panose="020F0502020204030204" pitchFamily="34" charset="0"/>
                <a:cs typeface="Calibri" panose="020F0502020204030204" pitchFamily="34" charset="0"/>
              </a:rPr>
              <a:t>	• L'empatia può </a:t>
            </a:r>
            <a:r>
              <a:rPr lang="it-IT" altLang="es-ES" sz="2000" b="1" dirty="0">
                <a:solidFill>
                  <a:srgbClr val="0CA373"/>
                </a:solidFill>
                <a:latin typeface="Calibri" panose="020F0502020204030204" pitchFamily="34" charset="0"/>
                <a:cs typeface="Calibri" panose="020F0502020204030204" pitchFamily="34" charset="0"/>
              </a:rPr>
              <a:t>portare a pregiudizi inconsci </a:t>
            </a:r>
            <a:r>
              <a:rPr lang="it-IT" altLang="es-ES" sz="2000" dirty="0">
                <a:latin typeface="Calibri" panose="020F0502020204030204" pitchFamily="34" charset="0"/>
                <a:cs typeface="Calibri" panose="020F0502020204030204" pitchFamily="34" charset="0"/>
              </a:rPr>
              <a:t>– i leader possono dare un trattamento preferenziale</a:t>
            </a:r>
          </a:p>
          <a:p>
            <a:pPr algn="just">
              <a:defRPr/>
            </a:pPr>
            <a:r>
              <a:rPr lang="it-IT" altLang="es-ES" sz="2000" dirty="0">
                <a:latin typeface="Calibri" panose="020F0502020204030204" pitchFamily="34" charset="0"/>
                <a:cs typeface="Calibri" panose="020F0502020204030204" pitchFamily="34" charset="0"/>
              </a:rPr>
              <a:t>	a persone che sono simili a loro e possono inconsciamente assumere o promuovere le stesse
	• L'empatia può essere limitata – l'empatia </a:t>
            </a:r>
            <a:r>
              <a:rPr lang="it-IT" altLang="es-ES" sz="2000" b="1" dirty="0">
                <a:solidFill>
                  <a:srgbClr val="0CA373"/>
                </a:solidFill>
                <a:latin typeface="Calibri" panose="020F0502020204030204" pitchFamily="34" charset="0"/>
                <a:cs typeface="Calibri" panose="020F0502020204030204" pitchFamily="34" charset="0"/>
              </a:rPr>
              <a:t>consuma energia</a:t>
            </a:r>
            <a:r>
              <a:rPr lang="it-IT" altLang="es-ES" sz="2000" dirty="0">
                <a:latin typeface="Calibri" panose="020F0502020204030204" pitchFamily="34" charset="0"/>
                <a:cs typeface="Calibri" panose="020F0502020204030204" pitchFamily="34" charset="0"/>
              </a:rPr>
              <a:t>
	• Un eccesso di empatia può </a:t>
            </a:r>
            <a:r>
              <a:rPr lang="it-IT" altLang="es-ES" sz="2000" b="1" dirty="0">
                <a:solidFill>
                  <a:srgbClr val="0CA373"/>
                </a:solidFill>
                <a:latin typeface="Calibri" panose="020F0502020204030204" pitchFamily="34" charset="0"/>
                <a:cs typeface="Calibri" panose="020F0502020204030204" pitchFamily="34" charset="0"/>
              </a:rPr>
              <a:t>portare ad apatia o burnout </a:t>
            </a:r>
            <a:r>
              <a:rPr lang="it-IT" altLang="es-ES" sz="2000" dirty="0">
                <a:latin typeface="Calibri" panose="020F0502020204030204" pitchFamily="34" charset="0"/>
                <a:cs typeface="Calibri" panose="020F0502020204030204" pitchFamily="34" charset="0"/>
              </a:rPr>
              <a:t>- per i leader che dimostrano 		costantemente empatia sul posto di lavoro possono diventare emotivamente problematici, l’eccesso 	può portare all'apatia </a:t>
            </a:r>
            <a:r>
              <a:rPr lang="it-IT" altLang="es-ES" sz="2000" dirty="0" err="1">
                <a:latin typeface="Calibri" panose="020F0502020204030204" pitchFamily="34" charset="0"/>
                <a:cs typeface="Calibri" panose="020F0502020204030204" pitchFamily="34" charset="0"/>
              </a:rPr>
              <a:t>nells</a:t>
            </a:r>
            <a:r>
              <a:rPr lang="it-IT" altLang="es-ES" sz="2000" dirty="0">
                <a:latin typeface="Calibri" panose="020F0502020204030204" pitchFamily="34" charset="0"/>
                <a:cs typeface="Calibri" panose="020F0502020204030204" pitchFamily="34" charset="0"/>
              </a:rPr>
              <a:t> loro vita privata
</a:t>
            </a:r>
          </a:p>
        </p:txBody>
      </p:sp>
    </p:spTree>
    <p:extLst>
      <p:ext uri="{BB962C8B-B14F-4D97-AF65-F5344CB8AC3E}">
        <p14:creationId xmlns:p14="http://schemas.microsoft.com/office/powerpoint/2010/main" val="828783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8156616" cy="1015663"/>
          </a:xfrm>
          <a:prstGeom prst="rect">
            <a:avLst/>
          </a:prstGeom>
          <a:noFill/>
        </p:spPr>
        <p:txBody>
          <a:bodyPr wrap="square" rtlCol="0">
            <a:spAutoFit/>
          </a:bodyPr>
          <a:lstStyle/>
          <a:p>
            <a:r>
              <a:rPr lang="it-IT" sz="2000" b="1" i="1">
                <a:solidFill>
                  <a:srgbClr val="0CA373"/>
                </a:solidFill>
              </a:rPr>
              <a:t>L'empatia è un concetto multidimensionale che include sia l'emozione che la cognizione
</a:t>
            </a:r>
          </a:p>
        </p:txBody>
      </p:sp>
      <p:sp>
        <p:nvSpPr>
          <p:cNvPr id="12" name="CuadroTexto 11"/>
          <p:cNvSpPr txBox="1"/>
          <p:nvPr/>
        </p:nvSpPr>
        <p:spPr>
          <a:xfrm>
            <a:off x="1615181" y="3530217"/>
            <a:ext cx="7829070" cy="1015663"/>
          </a:xfrm>
          <a:prstGeom prst="rect">
            <a:avLst/>
          </a:prstGeom>
          <a:noFill/>
        </p:spPr>
        <p:txBody>
          <a:bodyPr wrap="square" rtlCol="0">
            <a:spAutoFit/>
          </a:bodyPr>
          <a:lstStyle/>
          <a:p>
            <a:r>
              <a:rPr lang="it-IT" sz="2000" b="1" i="1">
                <a:solidFill>
                  <a:srgbClr val="0CA373"/>
                </a:solidFill>
              </a:rPr>
              <a:t>L'empatia sul posto di lavoro può aiutare a creare fiducia tra i dipendenti e promuovere una migliore cultura organizzativa
</a:t>
            </a:r>
          </a:p>
        </p:txBody>
      </p:sp>
      <p:sp>
        <p:nvSpPr>
          <p:cNvPr id="13" name="CuadroTexto 12"/>
          <p:cNvSpPr txBox="1"/>
          <p:nvPr/>
        </p:nvSpPr>
        <p:spPr>
          <a:xfrm>
            <a:off x="1605565" y="4284374"/>
            <a:ext cx="7838686" cy="1015663"/>
          </a:xfrm>
          <a:prstGeom prst="rect">
            <a:avLst/>
          </a:prstGeom>
          <a:noFill/>
        </p:spPr>
        <p:txBody>
          <a:bodyPr wrap="square" rtlCol="0">
            <a:spAutoFit/>
          </a:bodyPr>
          <a:lstStyle/>
          <a:p>
            <a:r>
              <a:rPr lang="it-IT" sz="2000" b="1" i="1">
                <a:solidFill>
                  <a:srgbClr val="0CA373"/>
                </a:solidFill>
              </a:rPr>
              <a:t>L'empatia può essere appresa e le organizzazioni possono promuovere un ambiente di lavoro più empatico 
</a:t>
            </a:r>
          </a:p>
        </p:txBody>
      </p:sp>
      <p:sp>
        <p:nvSpPr>
          <p:cNvPr id="14" name="CuadroTexto 13"/>
          <p:cNvSpPr txBox="1"/>
          <p:nvPr/>
        </p:nvSpPr>
        <p:spPr>
          <a:xfrm>
            <a:off x="1578483" y="4994445"/>
            <a:ext cx="7865767" cy="1015663"/>
          </a:xfrm>
          <a:prstGeom prst="rect">
            <a:avLst/>
          </a:prstGeom>
          <a:noFill/>
        </p:spPr>
        <p:txBody>
          <a:bodyPr wrap="square" rtlCol="0">
            <a:spAutoFit/>
          </a:bodyPr>
          <a:lstStyle/>
          <a:p>
            <a:r>
              <a:rPr lang="it-IT" sz="2000" b="1" i="1">
                <a:solidFill>
                  <a:srgbClr val="0CA373"/>
                </a:solidFill>
              </a:rPr>
              <a:t>La leadership empatica si concentra sulla comprensione e l'identificazione con i bisogni degli altri
</a:t>
            </a:r>
          </a:p>
        </p:txBody>
      </p:sp>
      <p:sp>
        <p:nvSpPr>
          <p:cNvPr id="17" name="object 2"/>
          <p:cNvSpPr txBox="1">
            <a:spLocks/>
          </p:cNvSpPr>
          <p:nvPr/>
        </p:nvSpPr>
        <p:spPr>
          <a:xfrm>
            <a:off x="480795" y="1302505"/>
            <a:ext cx="4961358"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Takeaway chiave:
</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43421"/>
            <a:ext cx="5638531" cy="646331"/>
          </a:xfrm>
          <a:prstGeom prst="rect">
            <a:avLst/>
          </a:prstGeom>
          <a:noFill/>
        </p:spPr>
        <p:txBody>
          <a:bodyPr wrap="none" rtlCol="0">
            <a:spAutoFit/>
          </a:bodyPr>
          <a:lstStyle/>
          <a:p>
            <a:r>
              <a:rPr lang="it-IT" b="1">
                <a:solidFill>
                  <a:srgbClr val="0CA373"/>
                </a:solidFill>
              </a:rPr>
              <a:t>Definire l'empatia e distinguere tra diversi tipi di empatia
</a:t>
            </a:r>
          </a:p>
        </p:txBody>
      </p:sp>
      <p:sp>
        <p:nvSpPr>
          <p:cNvPr id="12" name="CuadroTexto 11"/>
          <p:cNvSpPr txBox="1"/>
          <p:nvPr/>
        </p:nvSpPr>
        <p:spPr>
          <a:xfrm>
            <a:off x="1615181" y="3461124"/>
            <a:ext cx="7055131" cy="923330"/>
          </a:xfrm>
          <a:prstGeom prst="rect">
            <a:avLst/>
          </a:prstGeom>
          <a:noFill/>
        </p:spPr>
        <p:txBody>
          <a:bodyPr wrap="square" rtlCol="0">
            <a:spAutoFit/>
          </a:bodyPr>
          <a:lstStyle/>
          <a:p>
            <a:r>
              <a:rPr lang="it-IT" b="1">
                <a:solidFill>
                  <a:srgbClr val="0CA373"/>
                </a:solidFill>
              </a:rPr>
              <a:t>Discutere l'empatia dei dipendenti e spiegare i vantaggi dell'empatia sul posto di lavoro
</a:t>
            </a:r>
          </a:p>
        </p:txBody>
      </p:sp>
      <p:sp>
        <p:nvSpPr>
          <p:cNvPr id="13" name="CuadroTexto 12"/>
          <p:cNvSpPr txBox="1"/>
          <p:nvPr/>
        </p:nvSpPr>
        <p:spPr>
          <a:xfrm>
            <a:off x="1605565" y="4284374"/>
            <a:ext cx="6077369" cy="646331"/>
          </a:xfrm>
          <a:prstGeom prst="rect">
            <a:avLst/>
          </a:prstGeom>
          <a:noFill/>
        </p:spPr>
        <p:txBody>
          <a:bodyPr wrap="none" rtlCol="0">
            <a:spAutoFit/>
          </a:bodyPr>
          <a:lstStyle/>
          <a:p>
            <a:r>
              <a:rPr lang="it-IT" b="1">
                <a:solidFill>
                  <a:srgbClr val="0CA373"/>
                </a:solidFill>
              </a:rPr>
              <a:t>Identificare i modi per migliorare l'empatia sul posto di lavoro
</a:t>
            </a:r>
          </a:p>
        </p:txBody>
      </p:sp>
      <p:sp>
        <p:nvSpPr>
          <p:cNvPr id="14" name="CuadroTexto 13"/>
          <p:cNvSpPr txBox="1"/>
          <p:nvPr/>
        </p:nvSpPr>
        <p:spPr>
          <a:xfrm>
            <a:off x="1578484" y="4922958"/>
            <a:ext cx="7237969" cy="923330"/>
          </a:xfrm>
          <a:prstGeom prst="rect">
            <a:avLst/>
          </a:prstGeom>
          <a:noFill/>
        </p:spPr>
        <p:txBody>
          <a:bodyPr wrap="square" rtlCol="0">
            <a:spAutoFit/>
          </a:bodyPr>
          <a:lstStyle/>
          <a:p>
            <a:r>
              <a:rPr lang="it-IT" b="1">
                <a:solidFill>
                  <a:srgbClr val="0CA373"/>
                </a:solidFill>
              </a:rPr>
              <a:t>Determinare le caratteristiche della leadership empatica e del leader</a:t>
            </a:r>
          </a:p>
          <a:p>
            <a:r>
              <a:rPr lang="it-IT" b="1">
                <a:solidFill>
                  <a:srgbClr val="0CA373"/>
                </a:solidFill>
              </a:rPr>
              <a:t>empatico 
</a:t>
            </a:r>
          </a:p>
        </p:txBody>
      </p:sp>
      <p:sp>
        <p:nvSpPr>
          <p:cNvPr id="17" name="object 2"/>
          <p:cNvSpPr txBox="1">
            <a:spLocks/>
          </p:cNvSpPr>
          <p:nvPr/>
        </p:nvSpPr>
        <p:spPr>
          <a:xfrm>
            <a:off x="480794" y="1302505"/>
            <a:ext cx="6343087"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OBIETTIVI E TRAGUARDI
</a:t>
            </a:r>
          </a:p>
        </p:txBody>
      </p:sp>
      <p:sp>
        <p:nvSpPr>
          <p:cNvPr id="18" name="object 3"/>
          <p:cNvSpPr txBox="1"/>
          <p:nvPr/>
        </p:nvSpPr>
        <p:spPr>
          <a:xfrm>
            <a:off x="539786" y="2053993"/>
            <a:ext cx="5064599" cy="629660"/>
          </a:xfrm>
          <a:prstGeom prst="rect">
            <a:avLst/>
          </a:prstGeom>
        </p:spPr>
        <p:txBody>
          <a:bodyPr vert="horz" wrap="square" lIns="0" tIns="13970" rIns="0" bIns="0" rtlCol="0">
            <a:spAutoFit/>
          </a:bodyPr>
          <a:lstStyle/>
          <a:p>
            <a:pPr algn="just"/>
            <a:r>
              <a:rPr lang="it-IT" sz="2000">
                <a:latin typeface="Calibri" panose="020F0502020204030204" pitchFamily="34" charset="0"/>
                <a:ea typeface="Calibri" panose="020F0502020204030204" pitchFamily="34" charset="0"/>
                <a:cs typeface="Times New Roman" panose="02020603050405020304" pitchFamily="18" charset="0"/>
              </a:rPr>
              <a:t>Alla fine di questo modulo sarai in grado di:
</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7012" y="2186324"/>
            <a:ext cx="3316665" cy="3426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prstClr val="black"/>
                </a:solidFill>
                <a:latin typeface="Calibri Light" panose="020F0302020204030204"/>
                <a:ea typeface="Tahoma" panose="020B0604030504040204" pitchFamily="34" charset="0"/>
                <a:cs typeface="Tahoma" panose="020B0604030504040204" pitchFamily="34" charset="0"/>
              </a:rPr>
              <a:t>Test di valutazione
</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2991729" cy="1754326"/>
          </a:xfrm>
          <a:prstGeom prst="rect">
            <a:avLst/>
          </a:prstGeom>
          <a:noFill/>
        </p:spPr>
        <p:txBody>
          <a:bodyPr wrap="square" rtlCol="0">
            <a:spAutoFit/>
          </a:bodyPr>
          <a:lstStyle/>
          <a:p>
            <a:pPr marL="342900" indent="-342900">
              <a:buFontTx/>
              <a:buAutoNum type="arabicPeriod"/>
            </a:pPr>
            <a:r>
              <a:rPr lang="it-IT" b="1">
                <a:solidFill>
                  <a:prstClr val="black"/>
                </a:solidFill>
              </a:rPr>
              <a:t>La capacità di condividere i sentimenti di un'altra persona è:</a:t>
            </a:r>
          </a:p>
          <a:p>
            <a:r>
              <a:rPr lang="it-IT">
                <a:solidFill>
                  <a:prstClr val="black"/>
                </a:solidFill>
              </a:rPr>
              <a:t>a.- </a:t>
            </a:r>
            <a:r>
              <a:rPr lang="it-IT"/>
              <a:t>Empatia cognitiva
b.- Empatia emotiva </a:t>
            </a:r>
          </a:p>
          <a:p>
            <a:r>
              <a:rPr lang="it-IT"/>
              <a:t>c.- Empatia compassionevole </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063"/>
            <a:ext cx="2991729" cy="2585323"/>
          </a:xfrm>
          <a:prstGeom prst="rect">
            <a:avLst/>
          </a:prstGeom>
          <a:noFill/>
        </p:spPr>
        <p:txBody>
          <a:bodyPr wrap="square" rtlCol="0">
            <a:spAutoFit/>
          </a:bodyPr>
          <a:lstStyle/>
          <a:p>
            <a:r>
              <a:rPr lang="it-IT" b="1">
                <a:solidFill>
                  <a:prstClr val="black"/>
                </a:solidFill>
              </a:rPr>
              <a:t>2. L'ascolto attivo è la capacità di una persona di:
</a:t>
            </a:r>
            <a:r>
              <a:rPr lang="it-IT">
                <a:solidFill>
                  <a:prstClr val="black"/>
                </a:solidFill>
              </a:rPr>
              <a:t>a.- rispondere rapidamente a una domanda
b.- concentrarsi sulla formulazione della risposta
c.- ascoltare e capire l'altra persona
</a:t>
            </a:r>
            <a:endParaRPr lang="it-IT"/>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592765" cy="2308324"/>
          </a:xfrm>
          <a:prstGeom prst="rect">
            <a:avLst/>
          </a:prstGeom>
          <a:noFill/>
        </p:spPr>
        <p:txBody>
          <a:bodyPr wrap="square" rtlCol="0">
            <a:spAutoFit/>
          </a:bodyPr>
          <a:lstStyle/>
          <a:p>
            <a:r>
              <a:rPr lang="it-IT" b="1">
                <a:solidFill>
                  <a:prstClr val="black"/>
                </a:solidFill>
              </a:rPr>
              <a:t>3. L'empatia è:
</a:t>
            </a:r>
            <a:r>
              <a:rPr lang="it-IT">
                <a:solidFill>
                  <a:prstClr val="black"/>
                </a:solidFill>
              </a:rPr>
              <a:t>a.- positivamente correlata alle prestazioni lavorative
b.- non correlata alle prestazioni lavorative
c.- negativamente correlata alle prestazioni lavorative
</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3139615" cy="1754326"/>
          </a:xfrm>
          <a:prstGeom prst="rect">
            <a:avLst/>
          </a:prstGeom>
          <a:noFill/>
        </p:spPr>
        <p:txBody>
          <a:bodyPr wrap="square" rtlCol="0">
            <a:spAutoFit/>
          </a:bodyPr>
          <a:lstStyle/>
          <a:p>
            <a:r>
              <a:rPr lang="it-IT" b="1">
                <a:solidFill>
                  <a:prstClr val="black"/>
                </a:solidFill>
              </a:rPr>
              <a:t>4. L'empatia include:
</a:t>
            </a:r>
            <a:r>
              <a:rPr lang="it-IT">
                <a:solidFill>
                  <a:prstClr val="black"/>
                </a:solidFill>
              </a:rPr>
              <a:t>a.- Emozione
b.- Cognizione
c.- Sia l'emozione che la cognizione
</a:t>
            </a:r>
            <a:endParaRPr lang="it-IT"/>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592765" cy="2308324"/>
          </a:xfrm>
          <a:prstGeom prst="rect">
            <a:avLst/>
          </a:prstGeom>
          <a:noFill/>
        </p:spPr>
        <p:txBody>
          <a:bodyPr wrap="square" rtlCol="0">
            <a:spAutoFit/>
          </a:bodyPr>
          <a:lstStyle/>
          <a:p>
            <a:r>
              <a:rPr lang="it-IT" b="1">
                <a:solidFill>
                  <a:prstClr val="black"/>
                </a:solidFill>
              </a:rPr>
              <a:t>5. All'interno dell'organizzazione, leadership empatica:
</a:t>
            </a:r>
            <a:r>
              <a:rPr lang="it-IT">
                <a:solidFill>
                  <a:prstClr val="black"/>
                </a:solidFill>
              </a:rPr>
              <a:t>a.- aumenta la sicurezza psicologica 
b.- non ha alcun effetto sulla sicurezza psicologica 
c.- diminuisce la sicurezza psicologica  
</a:t>
            </a:r>
          </a:p>
        </p:txBody>
      </p:sp>
    </p:spTree>
    <p:extLst>
      <p:ext uri="{BB962C8B-B14F-4D97-AF65-F5344CB8AC3E}">
        <p14:creationId xmlns:p14="http://schemas.microsoft.com/office/powerpoint/2010/main" val="3581239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prstClr val="black"/>
                </a:solidFill>
                <a:latin typeface="Calibri Light" panose="020F0302020204030204"/>
                <a:ea typeface="Tahoma" panose="020B0604030504040204" pitchFamily="34" charset="0"/>
                <a:cs typeface="Tahoma" panose="020B0604030504040204" pitchFamily="34" charset="0"/>
              </a:rPr>
              <a:t>Test di valutazione
</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2991729" cy="1754326"/>
          </a:xfrm>
          <a:prstGeom prst="rect">
            <a:avLst/>
          </a:prstGeom>
          <a:noFill/>
        </p:spPr>
        <p:txBody>
          <a:bodyPr wrap="square" rtlCol="0">
            <a:spAutoFit/>
          </a:bodyPr>
          <a:lstStyle/>
          <a:p>
            <a:pPr marL="342900" indent="-342900">
              <a:buFontTx/>
              <a:buAutoNum type="arabicPeriod"/>
            </a:pPr>
            <a:r>
              <a:rPr lang="it-IT" b="1" dirty="0">
                <a:solidFill>
                  <a:prstClr val="black"/>
                </a:solidFill>
              </a:rPr>
              <a:t>La capacità di condividere i sentimenti di un'altra persona è:</a:t>
            </a:r>
          </a:p>
          <a:p>
            <a:r>
              <a:rPr lang="it-IT" dirty="0">
                <a:solidFill>
                  <a:prstClr val="black"/>
                </a:solidFill>
              </a:rPr>
              <a:t>a.- </a:t>
            </a:r>
            <a:r>
              <a:rPr lang="it-IT" dirty="0"/>
              <a:t>Empatia cognitiva
</a:t>
            </a:r>
            <a:r>
              <a:rPr lang="it-IT" b="1" dirty="0"/>
              <a:t>b.- Empatia emotiva </a:t>
            </a:r>
          </a:p>
          <a:p>
            <a:r>
              <a:rPr lang="it-IT" dirty="0"/>
              <a:t>c.- Empatia compassionevole </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063"/>
            <a:ext cx="2991729" cy="2585323"/>
          </a:xfrm>
          <a:prstGeom prst="rect">
            <a:avLst/>
          </a:prstGeom>
          <a:noFill/>
        </p:spPr>
        <p:txBody>
          <a:bodyPr wrap="square" rtlCol="0">
            <a:spAutoFit/>
          </a:bodyPr>
          <a:lstStyle/>
          <a:p>
            <a:r>
              <a:rPr lang="it-IT" b="1" dirty="0">
                <a:solidFill>
                  <a:prstClr val="black"/>
                </a:solidFill>
              </a:rPr>
              <a:t>2. L'ascolto attivo è la capacità di una persona di:
</a:t>
            </a:r>
            <a:r>
              <a:rPr lang="it-IT" dirty="0">
                <a:solidFill>
                  <a:prstClr val="black"/>
                </a:solidFill>
              </a:rPr>
              <a:t>a.- rispondere rapidamente a una domanda
b.- concentrarsi sulla formulazione della risposta
</a:t>
            </a:r>
            <a:r>
              <a:rPr lang="it-IT" b="1" dirty="0">
                <a:solidFill>
                  <a:prstClr val="black"/>
                </a:solidFill>
              </a:rPr>
              <a:t>c.- ascoltare e capire l'altra persona</a:t>
            </a:r>
            <a:r>
              <a:rPr lang="it-IT" dirty="0">
                <a:solidFill>
                  <a:prstClr val="black"/>
                </a:solidFill>
              </a:rPr>
              <a:t>
</a:t>
            </a:r>
            <a:endParaRPr lang="it-IT"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592765" cy="2308324"/>
          </a:xfrm>
          <a:prstGeom prst="rect">
            <a:avLst/>
          </a:prstGeom>
          <a:noFill/>
        </p:spPr>
        <p:txBody>
          <a:bodyPr wrap="square" rtlCol="0">
            <a:spAutoFit/>
          </a:bodyPr>
          <a:lstStyle/>
          <a:p>
            <a:r>
              <a:rPr lang="it-IT" b="1" dirty="0">
                <a:solidFill>
                  <a:prstClr val="black"/>
                </a:solidFill>
              </a:rPr>
              <a:t>3. L'empatia è:
a.- positivamente correlata alle prestazioni lavorative</a:t>
            </a:r>
            <a:r>
              <a:rPr lang="it-IT" dirty="0">
                <a:solidFill>
                  <a:prstClr val="black"/>
                </a:solidFill>
              </a:rPr>
              <a:t>
b.- non correlata alle prestazioni lavorative
c.- negativamente correlata alle prestazioni lavorative
</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3139615" cy="1754326"/>
          </a:xfrm>
          <a:prstGeom prst="rect">
            <a:avLst/>
          </a:prstGeom>
          <a:noFill/>
        </p:spPr>
        <p:txBody>
          <a:bodyPr wrap="square" rtlCol="0">
            <a:spAutoFit/>
          </a:bodyPr>
          <a:lstStyle/>
          <a:p>
            <a:r>
              <a:rPr lang="it-IT" b="1" dirty="0">
                <a:solidFill>
                  <a:prstClr val="black"/>
                </a:solidFill>
              </a:rPr>
              <a:t>4. L'empatia include:
</a:t>
            </a:r>
            <a:r>
              <a:rPr lang="it-IT" dirty="0">
                <a:solidFill>
                  <a:prstClr val="black"/>
                </a:solidFill>
              </a:rPr>
              <a:t>a.- Emozione
b.- Cognizione
</a:t>
            </a:r>
            <a:r>
              <a:rPr lang="it-IT" b="1" dirty="0">
                <a:solidFill>
                  <a:prstClr val="black"/>
                </a:solidFill>
              </a:rPr>
              <a:t>c.- Sia l'emozione che la cognizione</a:t>
            </a:r>
            <a:r>
              <a:rPr lang="it-IT" dirty="0">
                <a:solidFill>
                  <a:prstClr val="black"/>
                </a:solidFill>
              </a:rPr>
              <a:t>
</a:t>
            </a:r>
            <a:endParaRPr lang="it-IT"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592765" cy="2308324"/>
          </a:xfrm>
          <a:prstGeom prst="rect">
            <a:avLst/>
          </a:prstGeom>
          <a:noFill/>
        </p:spPr>
        <p:txBody>
          <a:bodyPr wrap="square" rtlCol="0">
            <a:spAutoFit/>
          </a:bodyPr>
          <a:lstStyle/>
          <a:p>
            <a:r>
              <a:rPr lang="it-IT" b="1" dirty="0">
                <a:solidFill>
                  <a:prstClr val="black"/>
                </a:solidFill>
              </a:rPr>
              <a:t>5. All'interno dell'organizzazione, leadership empatica:
a.- aumenta la sicurezza psicologica </a:t>
            </a:r>
            <a:r>
              <a:rPr lang="it-IT" dirty="0">
                <a:solidFill>
                  <a:prstClr val="black"/>
                </a:solidFill>
              </a:rPr>
              <a:t>
b.- non ha alcun effetto sulla sicurezza psicologica 
c.- diminuisce la sicurezza psicologica  
</a:t>
            </a:r>
          </a:p>
        </p:txBody>
      </p:sp>
    </p:spTree>
    <p:extLst>
      <p:ext uri="{BB962C8B-B14F-4D97-AF65-F5344CB8AC3E}">
        <p14:creationId xmlns:p14="http://schemas.microsoft.com/office/powerpoint/2010/main" val="6779873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FONTI
</a:t>
            </a:r>
            <a:endParaRPr lang="it-IT" sz="2200">
              <a:latin typeface="+mj-lt"/>
              <a:cs typeface="Tahoma"/>
            </a:endParaRPr>
          </a:p>
        </p:txBody>
      </p:sp>
      <p:sp>
        <p:nvSpPr>
          <p:cNvPr id="4" name="Rectángulo 3"/>
          <p:cNvSpPr/>
          <p:nvPr/>
        </p:nvSpPr>
        <p:spPr>
          <a:xfrm>
            <a:off x="318565" y="2525263"/>
            <a:ext cx="11459453" cy="3477875"/>
          </a:xfrm>
          <a:prstGeom prst="rect">
            <a:avLst/>
          </a:prstGeom>
        </p:spPr>
        <p:txBody>
          <a:bodyPr wrap="square">
            <a:spAutoFit/>
          </a:bodyPr>
          <a:lstStyle/>
          <a:p>
            <a:pPr marL="342900" indent="-342900">
              <a:buFont typeface="Arial" panose="020B0604020202020204" pitchFamily="34" charset="0"/>
              <a:buChar char="•"/>
              <a:defRPr/>
            </a:pPr>
            <a:r>
              <a:rPr lang="it-IT" altLang="es-ES" sz="2000">
                <a:latin typeface="Calibri" panose="020F0502020204030204" pitchFamily="34" charset="0"/>
                <a:cs typeface="Calibri" panose="020F0502020204030204" pitchFamily="34" charset="0"/>
              </a:rPr>
              <a:t>Agosta, L. (2015). A Rumor of Empathy: Resistenza, narrazione e recupero in psicoanalisi e psicoterapia. Londra: Routledge
Centro per la leadership creativa (2016). Empatia sul posto di lavoro: uno strumento per una leadership efficace [White paper]. </a:t>
            </a:r>
            <a:r>
              <a:rPr lang="it-IT" altLang="es-ES" sz="2000">
                <a:latin typeface="Calibri" panose="020F0502020204030204" pitchFamily="34" charset="0"/>
                <a:cs typeface="Calibri" panose="020F0502020204030204" pitchFamily="34" charset="0"/>
                <a:hlinkClick r:id="rId2"/>
              </a:rPr>
              <a:t>https://cclinnovation.org/wpcontent/uploads/2020/03/empathyintheworkplace.pdf</a:t>
            </a:r>
            <a:endParaRPr lang="it-IT" altLang="es-ES" sz="200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it-IT" altLang="es-ES" sz="2000">
                <a:latin typeface="Calibri" panose="020F0502020204030204" pitchFamily="34" charset="0"/>
                <a:cs typeface="Calibri" panose="020F0502020204030204" pitchFamily="34" charset="0"/>
              </a:rPr>
              <a:t>Coplan, A., Goldie, P. (2011). Empatia: prospettive filosofiche e psicologiche. New York: Oxford University Press Inc.
Empathy (The Cambridge Dictionary) </a:t>
            </a:r>
            <a:r>
              <a:rPr lang="it-IT" altLang="es-ES" sz="2000">
                <a:latin typeface="Calibri" panose="020F0502020204030204" pitchFamily="34" charset="0"/>
                <a:cs typeface="Calibri" panose="020F0502020204030204" pitchFamily="34" charset="0"/>
                <a:hlinkClick r:id="rId3"/>
              </a:rPr>
              <a:t>https://dictionary.cambridge.org/dictionary/english/empathy</a:t>
            </a:r>
            <a:endParaRPr lang="it-IT" altLang="es-ES" sz="200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it-IT" altLang="es-ES" sz="2000">
                <a:latin typeface="Calibri" panose="020F0502020204030204" pitchFamily="34" charset="0"/>
                <a:cs typeface="Calibri" panose="020F0502020204030204" pitchFamily="34" charset="0"/>
              </a:rPr>
              <a:t>Howe, D. (2013). Empatia: cos'è e perché è importante. Basingstoke: Palgrave Macmillan
McLaren, K. (2013). L'arte dell'empatia: una guida completa all'abilità più essenziale della vita. Colorado: sembra vero</a:t>
            </a:r>
          </a:p>
        </p:txBody>
      </p:sp>
      <p:sp>
        <p:nvSpPr>
          <p:cNvPr id="5" name="object 2">
            <a:extLst>
              <a:ext uri="{FF2B5EF4-FFF2-40B4-BE49-F238E27FC236}">
                <a16:creationId xmlns:a16="http://schemas.microsoft.com/office/drawing/2014/main" id="{F4376F82-DADA-0F83-9B41-8B0D3F9B9529}"/>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dirty="0">
                <a:solidFill>
                  <a:schemeClr val="tx1"/>
                </a:solidFill>
                <a:latin typeface="+mj-lt"/>
                <a:ea typeface="Tahoma" panose="020B0604030504040204" pitchFamily="34" charset="0"/>
                <a:cs typeface="Tahoma" panose="020B0604030504040204" pitchFamily="34" charset="0"/>
              </a:rPr>
              <a:t>UNITÀ 1: Empatia sul posto di lavoro</a:t>
            </a:r>
          </a:p>
        </p:txBody>
      </p:sp>
    </p:spTree>
    <p:extLst>
      <p:ext uri="{BB962C8B-B14F-4D97-AF65-F5344CB8AC3E}">
        <p14:creationId xmlns:p14="http://schemas.microsoft.com/office/powerpoint/2010/main" val="1027818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FONTI
</a:t>
            </a:r>
            <a:endParaRPr lang="it-IT" sz="2200">
              <a:latin typeface="+mj-lt"/>
              <a:cs typeface="Tahoma"/>
            </a:endParaRPr>
          </a:p>
        </p:txBody>
      </p:sp>
      <p:sp>
        <p:nvSpPr>
          <p:cNvPr id="4" name="Rectángulo 3"/>
          <p:cNvSpPr/>
          <p:nvPr/>
        </p:nvSpPr>
        <p:spPr>
          <a:xfrm>
            <a:off x="318565" y="2648093"/>
            <a:ext cx="11459453" cy="3170099"/>
          </a:xfrm>
          <a:prstGeom prst="rect">
            <a:avLst/>
          </a:prstGeom>
        </p:spPr>
        <p:txBody>
          <a:bodyPr wrap="square">
            <a:spAutoFit/>
          </a:bodyPr>
          <a:lstStyle/>
          <a:p>
            <a:pPr marL="342900" indent="-342900">
              <a:buFont typeface="Arial" panose="020B0604020202020204" pitchFamily="34" charset="0"/>
              <a:buChar char="•"/>
              <a:defRPr/>
            </a:pPr>
            <a:r>
              <a:rPr lang="it-IT" altLang="es-ES" sz="2000">
                <a:latin typeface="Calibri" panose="020F0502020204030204" pitchFamily="34" charset="0"/>
                <a:cs typeface="Calibri" panose="020F0502020204030204" pitchFamily="34" charset="0"/>
              </a:rPr>
              <a:t>Pallapa, G. (2022). Guidare con empatia: comprendere le esigenze della forza lavoro di oggi. Hoboken, New Jersey: John Wiley &amp; Sons, Inc.
Riess, H., Neporent, L. (2018). L'effetto empatia: sette chiavi basate sulle neuroscienze per trasformare il modo in cui viviamo, amiamo, lavoriamo e ci connettiamo attraverso le differenze. Boulder CO: Sembra vero
Segal, E. A., Gerdes, K. E., Lietz, C. A., Wagaman, M. A., Geiger, J. M. (2017). Valutare l'empatia. New York, NY: Columbia University Press
Ventura, M. (2019). Empatia applicata: il nuovo linguaggio della leadership. Hachette Italia
Giovane, I. (2015). Empatia pratica: per la collaborazione e la creatività nel tuo lavoro. Brooklyn, New York: Rosenfeld Media</a:t>
            </a:r>
          </a:p>
        </p:txBody>
      </p:sp>
      <p:sp>
        <p:nvSpPr>
          <p:cNvPr id="5" name="object 2">
            <a:extLst>
              <a:ext uri="{FF2B5EF4-FFF2-40B4-BE49-F238E27FC236}">
                <a16:creationId xmlns:a16="http://schemas.microsoft.com/office/drawing/2014/main" id="{D85A39AA-5C31-3C95-85BB-0534885B3F3C}"/>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UNITÀ 1: Empatia sul posto di lavoro</a:t>
            </a:r>
          </a:p>
        </p:txBody>
      </p:sp>
    </p:spTree>
    <p:extLst>
      <p:ext uri="{BB962C8B-B14F-4D97-AF65-F5344CB8AC3E}">
        <p14:creationId xmlns:p14="http://schemas.microsoft.com/office/powerpoint/2010/main" val="349263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3957977" y="2644170"/>
            <a:ext cx="4276045" cy="1569660"/>
          </a:xfrm>
          <a:prstGeom prst="rect">
            <a:avLst/>
          </a:prstGeom>
          <a:noFill/>
        </p:spPr>
        <p:txBody>
          <a:bodyPr wrap="square">
            <a:spAutoFit/>
          </a:bodyPr>
          <a:lstStyle/>
          <a:p>
            <a:r>
              <a:rPr lang="it-IT" sz="9600" b="1" spc="95">
                <a:solidFill>
                  <a:schemeClr val="bg1"/>
                </a:solidFill>
                <a:latin typeface="Roboto"/>
                <a:cs typeface="Roboto"/>
              </a:rPr>
              <a:t>Grazie!</a:t>
            </a: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492801"/>
            <a:ext cx="5280302" cy="1374735"/>
          </a:xfrm>
          <a:prstGeom prst="rect">
            <a:avLst/>
          </a:prstGeom>
          <a:noFill/>
        </p:spPr>
        <p:txBody>
          <a:bodyPr wrap="square" rtlCol="0">
            <a:spAutoFit/>
          </a:bodyPr>
          <a:lstStyle/>
          <a:p>
            <a:pPr marL="457200" indent="-457200">
              <a:lnSpc>
                <a:spcPts val="2500"/>
              </a:lnSpc>
              <a:buFont typeface="+mj-lt"/>
              <a:buAutoNum type="arabicPeriod"/>
            </a:pPr>
            <a:r>
              <a:rPr lang="it-IT" sz="2000">
                <a:solidFill>
                  <a:prstClr val="black"/>
                </a:solidFill>
                <a:ea typeface="Lato Light" panose="020F0502020204030203" pitchFamily="34" charset="0"/>
                <a:cs typeface="Abhaya Libre" panose="02000603000000000000" pitchFamily="2" charset="77"/>
              </a:rPr>
              <a:t>Definire l'empatia
Empatia dei dipendenti
Migliorare l'empatia sul posto di lavoro
Leadership empatica</a:t>
            </a:r>
          </a:p>
        </p:txBody>
      </p:sp>
      <p:sp>
        <p:nvSpPr>
          <p:cNvPr id="32" name="TextBox 31"/>
          <p:cNvSpPr txBox="1"/>
          <p:nvPr/>
        </p:nvSpPr>
        <p:spPr>
          <a:xfrm>
            <a:off x="2812820" y="2808247"/>
            <a:ext cx="5899136" cy="830997"/>
          </a:xfrm>
          <a:prstGeom prst="rect">
            <a:avLst/>
          </a:prstGeom>
          <a:noFill/>
        </p:spPr>
        <p:txBody>
          <a:bodyPr wrap="square" rtlCol="0">
            <a:spAutoFit/>
          </a:bodyPr>
          <a:lstStyle/>
          <a:p>
            <a:r>
              <a:rPr lang="it-IT" sz="2400">
                <a:solidFill>
                  <a:srgbClr val="0CA373"/>
                </a:solidFill>
                <a:latin typeface="Oxygen" panose="02000503000000090004" pitchFamily="2" charset="77"/>
                <a:ea typeface="Nunito Bold" charset="0"/>
                <a:cs typeface="Abhaya Libre SemiBold" panose="02000603000000000000" pitchFamily="2" charset="77"/>
              </a:rPr>
              <a:t>Unità 1: Empatia sul posto di lavoro  
</a:t>
            </a:r>
          </a:p>
        </p:txBody>
      </p:sp>
      <p:sp>
        <p:nvSpPr>
          <p:cNvPr id="42" name="object 16"/>
          <p:cNvSpPr txBox="1">
            <a:spLocks/>
          </p:cNvSpPr>
          <p:nvPr/>
        </p:nvSpPr>
        <p:spPr>
          <a:xfrm>
            <a:off x="4881487" y="205899"/>
            <a:ext cx="1874345" cy="1502976"/>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800" b="1" spc="-150">
                <a:solidFill>
                  <a:prstClr val="black"/>
                </a:solidFill>
              </a:rPr>
              <a:t>INDICE
</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effectLst>
                <a:outerShdw blurRad="38100" dist="12700" dir="5400000" rotWithShape="0">
                  <a:srgbClr val="000000">
                    <a:alpha val="50000"/>
                  </a:srgbClr>
                </a:outerShdw>
              </a:effectLst>
              <a:latin typeface="Oxygen" panose="02000503000000090004" pitchFamily="2" charset="77"/>
              <a:ea typeface="Gill Sans"/>
              <a:cs typeface="Abhaya Libre" panose="02000603000000000000" pitchFamily="2" charset="77"/>
              <a:sym typeface="Gill Sans"/>
            </a:endParaRPr>
          </a:p>
        </p:txBody>
      </p:sp>
    </p:spTree>
    <p:extLst>
      <p:ext uri="{BB962C8B-B14F-4D97-AF65-F5344CB8AC3E}">
        <p14:creationId xmlns:p14="http://schemas.microsoft.com/office/powerpoint/2010/main" val="2457799981"/>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1.1.: Definire l'empatia
</a:t>
            </a:r>
            <a:endParaRPr lang="it-IT" sz="2200">
              <a:latin typeface="+mj-lt"/>
              <a:cs typeface="Tahoma"/>
            </a:endParaRPr>
          </a:p>
        </p:txBody>
      </p:sp>
      <p:sp>
        <p:nvSpPr>
          <p:cNvPr id="4" name="Rectángulo 3"/>
          <p:cNvSpPr/>
          <p:nvPr/>
        </p:nvSpPr>
        <p:spPr>
          <a:xfrm>
            <a:off x="318565" y="2620797"/>
            <a:ext cx="11459453" cy="4093428"/>
          </a:xfrm>
          <a:prstGeom prst="rect">
            <a:avLst/>
          </a:prstGeom>
        </p:spPr>
        <p:txBody>
          <a:bodyPr wrap="square">
            <a:spAutoFit/>
          </a:bodyPr>
          <a:lstStyle/>
          <a:p>
            <a:pPr algn="just">
              <a:defRPr/>
            </a:pPr>
            <a:r>
              <a:rPr lang="it-IT" altLang="es-ES" sz="2000">
                <a:latin typeface="Calibri" panose="020F0502020204030204" pitchFamily="34" charset="0"/>
                <a:cs typeface="Calibri" panose="020F0502020204030204" pitchFamily="34" charset="0"/>
              </a:rPr>
              <a:t>La parola empatia deriva dalla parola greca </a:t>
            </a:r>
            <a:r>
              <a:rPr lang="it-IT" altLang="es-ES" sz="2000" b="1">
                <a:latin typeface="Calibri" panose="020F0502020204030204" pitchFamily="34" charset="0"/>
                <a:cs typeface="Calibri" panose="020F0502020204030204" pitchFamily="34" charset="0"/>
              </a:rPr>
              <a:t>empàtheia</a:t>
            </a:r>
            <a:r>
              <a:rPr lang="it-IT" altLang="es-ES" sz="2000">
                <a:latin typeface="Calibri" panose="020F0502020204030204" pitchFamily="34" charset="0"/>
                <a:cs typeface="Calibri" panose="020F0502020204030204" pitchFamily="34" charset="0"/>
              </a:rPr>
              <a:t>, che significa essere con i sentimenti, le passioni o la sofferenza di una persona (Howe, 2013)
</a:t>
            </a:r>
          </a:p>
          <a:p>
            <a:pPr algn="just">
              <a:defRPr/>
            </a:pPr>
            <a:r>
              <a:rPr lang="it-IT" altLang="es-ES" sz="2000">
                <a:latin typeface="Calibri" panose="020F0502020204030204" pitchFamily="34" charset="0"/>
                <a:cs typeface="Calibri" panose="020F0502020204030204" pitchFamily="34" charset="0"/>
              </a:rPr>
              <a:t>Ci sono molte </a:t>
            </a:r>
            <a:r>
              <a:rPr lang="it-IT" altLang="es-ES" sz="2000" b="1">
                <a:latin typeface="Calibri" panose="020F0502020204030204" pitchFamily="34" charset="0"/>
                <a:cs typeface="Calibri" panose="020F0502020204030204" pitchFamily="34" charset="0"/>
              </a:rPr>
              <a:t>definizioni di empatia </a:t>
            </a:r>
            <a:r>
              <a:rPr lang="it-IT" altLang="es-ES" sz="2000">
                <a:latin typeface="Calibri" panose="020F0502020204030204" pitchFamily="34" charset="0"/>
                <a:cs typeface="Calibri" panose="020F0502020204030204" pitchFamily="34" charset="0"/>
              </a:rPr>
              <a:t>ed è difficile stabilirsi su una sola:
</a:t>
            </a:r>
            <a:endParaRPr lang="it-IT" altLang="es-ES" i="1">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it-IT" altLang="es-ES" sz="2000" i="1">
                <a:solidFill>
                  <a:srgbClr val="0CA373"/>
                </a:solidFill>
                <a:latin typeface="Calibri" panose="020F0502020204030204" pitchFamily="34" charset="0"/>
                <a:cs typeface="Calibri" panose="020F0502020204030204" pitchFamily="34" charset="0"/>
              </a:rPr>
              <a:t>“L'empatia è un'abilità sociale ed emotiva che ci aiuta a sentire e comprendere le emozioni, i desideri, le intenzioni, i pensieri e i bisogni degli altri ... l'empatia ci rende consapevoli e disponibili alle emozioni, alle circostanze e ai bisogni degli altri in modo che possiamo interagire con loro con abilità” </a:t>
            </a:r>
            <a:r>
              <a:rPr lang="it-IT" altLang="es-ES" sz="2000" i="1">
                <a:latin typeface="Calibri" panose="020F0502020204030204" pitchFamily="34" charset="0"/>
                <a:cs typeface="Calibri" panose="020F0502020204030204" pitchFamily="34" charset="0"/>
              </a:rPr>
              <a:t>(McLaren, 2013)</a:t>
            </a:r>
          </a:p>
          <a:p>
            <a:pPr marL="285750" indent="-285750" algn="just">
              <a:buFont typeface="Arial" panose="020B0604020202020204" pitchFamily="34" charset="0"/>
              <a:buChar char="•"/>
              <a:defRPr/>
            </a:pPr>
            <a:endParaRPr lang="it-IT" altLang="es-ES" sz="2000" i="1">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r>
              <a:rPr lang="it-IT" altLang="es-ES" sz="2000" i="1">
                <a:solidFill>
                  <a:srgbClr val="0CA373"/>
                </a:solidFill>
                <a:latin typeface="Calibri" panose="020F0502020204030204" pitchFamily="34" charset="0"/>
                <a:cs typeface="Calibri" panose="020F0502020204030204" pitchFamily="34" charset="0"/>
              </a:rPr>
              <a:t>“l'empatia è una caratteristica distintiva della nostra umanità, e senza empatia una persona perde una parte essenziale della sua umanità” </a:t>
            </a:r>
            <a:r>
              <a:rPr lang="it-IT" altLang="es-ES" sz="2000" i="1">
                <a:latin typeface="Calibri" panose="020F0502020204030204" pitchFamily="34" charset="0"/>
                <a:cs typeface="Calibri" panose="020F0502020204030204" pitchFamily="34" charset="0"/>
              </a:rPr>
              <a:t>(Agosta, 2015)</a:t>
            </a:r>
            <a:r>
              <a:rPr lang="it-IT" altLang="es-ES" sz="2000" i="1">
                <a:solidFill>
                  <a:srgbClr val="0CA373"/>
                </a:solidFill>
                <a:latin typeface="Calibri" panose="020F0502020204030204" pitchFamily="34" charset="0"/>
                <a:cs typeface="Calibri" panose="020F0502020204030204" pitchFamily="34" charset="0"/>
              </a:rPr>
              <a:t>
</a:t>
            </a:r>
            <a:endParaRPr lang="it-IT" altLang="es-ES" sz="2000">
              <a:latin typeface="Calibri" panose="020F0502020204030204" pitchFamily="34" charset="0"/>
              <a:cs typeface="Calibri" panose="020F0502020204030204" pitchFamily="34" charset="0"/>
            </a:endParaRPr>
          </a:p>
          <a:p>
            <a:pPr>
              <a:defRPr/>
            </a:pPr>
            <a:r>
              <a:rPr lang="it-IT" altLang="es-ES" sz="2000">
                <a:latin typeface="Calibri" panose="020F0502020204030204" pitchFamily="34" charset="0"/>
                <a:cs typeface="Calibri" panose="020F0502020204030204" pitchFamily="34" charset="0"/>
              </a:rPr>
              <a:t> </a:t>
            </a:r>
          </a:p>
        </p:txBody>
      </p:sp>
      <p:sp>
        <p:nvSpPr>
          <p:cNvPr id="5" name="object 2">
            <a:extLst>
              <a:ext uri="{FF2B5EF4-FFF2-40B4-BE49-F238E27FC236}">
                <a16:creationId xmlns:a16="http://schemas.microsoft.com/office/drawing/2014/main" id="{A34FFB63-FD27-CACC-B374-A63E679B63A4}"/>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UNITÀ 1: Empatia sul posto di lavoro</a:t>
            </a:r>
          </a:p>
        </p:txBody>
      </p:sp>
    </p:spTree>
    <p:extLst>
      <p:ext uri="{BB962C8B-B14F-4D97-AF65-F5344CB8AC3E}">
        <p14:creationId xmlns:p14="http://schemas.microsoft.com/office/powerpoint/2010/main" val="1504636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1.1.: Definire l'empatia
</a:t>
            </a:r>
            <a:endParaRPr lang="it-IT" sz="2200">
              <a:latin typeface="+mj-lt"/>
              <a:cs typeface="Tahoma"/>
            </a:endParaRPr>
          </a:p>
        </p:txBody>
      </p:sp>
      <p:sp>
        <p:nvSpPr>
          <p:cNvPr id="4" name="Rectángulo 3"/>
          <p:cNvSpPr/>
          <p:nvPr/>
        </p:nvSpPr>
        <p:spPr>
          <a:xfrm>
            <a:off x="318565" y="2634445"/>
            <a:ext cx="11363919" cy="3416320"/>
          </a:xfrm>
          <a:prstGeom prst="rect">
            <a:avLst/>
          </a:prstGeom>
        </p:spPr>
        <p:txBody>
          <a:bodyPr wrap="square">
            <a:spAutoFit/>
          </a:bodyPr>
          <a:lstStyle/>
          <a:p>
            <a:pPr>
              <a:defRPr/>
            </a:pPr>
            <a:r>
              <a:rPr lang="it-IT" altLang="es-ES" i="1">
                <a:latin typeface="Calibri" panose="020F0502020204030204" pitchFamily="34" charset="0"/>
                <a:cs typeface="Calibri" panose="020F0502020204030204" pitchFamily="34" charset="0"/>
              </a:rPr>
              <a:t>…</a:t>
            </a:r>
          </a:p>
          <a:p>
            <a:pPr>
              <a:defRPr/>
            </a:pPr>
            <a:endParaRPr lang="it-IT" altLang="es-ES" i="1">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defRPr/>
            </a:pPr>
            <a:r>
              <a:rPr lang="it-IT" altLang="es-ES" sz="2000" i="1">
                <a:solidFill>
                  <a:srgbClr val="0CA373"/>
                </a:solidFill>
                <a:latin typeface="Calibri" panose="020F0502020204030204" pitchFamily="34" charset="0"/>
                <a:cs typeface="Calibri" panose="020F0502020204030204" pitchFamily="34" charset="0"/>
              </a:rPr>
              <a:t>” la capacità di condividere i sentimenti o le esperienze di qualcun altro immaginando come sarebbe essere nella situazione di quella persona” </a:t>
            </a:r>
            <a:r>
              <a:rPr lang="it-IT" altLang="es-ES" sz="2000" i="1">
                <a:solidFill>
                  <a:prstClr val="black"/>
                </a:solidFill>
                <a:latin typeface="Calibri" panose="020F0502020204030204" pitchFamily="34" charset="0"/>
                <a:cs typeface="Calibri" panose="020F0502020204030204" pitchFamily="34" charset="0"/>
              </a:rPr>
              <a:t>(Il dizionario di Cambridge)</a:t>
            </a:r>
          </a:p>
          <a:p>
            <a:pPr marL="285750" indent="-285750">
              <a:buFont typeface="Arial" panose="020B0604020202020204" pitchFamily="34" charset="0"/>
              <a:buChar char="•"/>
              <a:defRPr/>
            </a:pPr>
            <a:endParaRPr lang="it-IT" altLang="es-ES" sz="2000" i="1">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it-IT" altLang="es-ES" sz="2000" i="1">
                <a:solidFill>
                  <a:srgbClr val="0CA373"/>
                </a:solidFill>
                <a:latin typeface="Calibri" panose="020F0502020204030204" pitchFamily="34" charset="0"/>
                <a:cs typeface="Calibri" panose="020F0502020204030204" pitchFamily="34" charset="0"/>
              </a:rPr>
              <a:t>” L'empatia è sentire e comprendere le emozioni e le esperienze degli altri” </a:t>
            </a:r>
            <a:r>
              <a:rPr lang="it-IT" altLang="es-ES" sz="2000" i="1">
                <a:latin typeface="Calibri" panose="020F0502020204030204" pitchFamily="34" charset="0"/>
                <a:cs typeface="Calibri" panose="020F0502020204030204" pitchFamily="34" charset="0"/>
              </a:rPr>
              <a:t>(Segal et al., 2017)</a:t>
            </a:r>
          </a:p>
          <a:p>
            <a:pPr marL="285750" indent="-285750">
              <a:buFont typeface="Arial" panose="020B0604020202020204" pitchFamily="34" charset="0"/>
              <a:buChar char="•"/>
              <a:defRPr/>
            </a:pPr>
            <a:endParaRPr lang="it-IT" altLang="es-ES" sz="2000" i="1">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it-IT" altLang="es-ES" sz="2000" i="1">
                <a:solidFill>
                  <a:srgbClr val="0CA373"/>
                </a:solidFill>
                <a:latin typeface="Calibri" panose="020F0502020204030204" pitchFamily="34" charset="0"/>
                <a:cs typeface="Calibri" panose="020F0502020204030204" pitchFamily="34" charset="0"/>
              </a:rPr>
              <a:t>” È un modo per mettersi nei panni di qualcun altro, sentire il loro stress e dolore e fare qualcosa per il loro dolore” </a:t>
            </a:r>
            <a:r>
              <a:rPr lang="it-IT" altLang="es-ES" sz="2000" i="1">
                <a:latin typeface="Calibri" panose="020F0502020204030204" pitchFamily="34" charset="0"/>
                <a:cs typeface="Calibri" panose="020F0502020204030204" pitchFamily="34" charset="0"/>
              </a:rPr>
              <a:t>(Pallapa, 2022)</a:t>
            </a:r>
          </a:p>
          <a:p>
            <a:pPr>
              <a:defRPr/>
            </a:pPr>
            <a:endParaRPr lang="it-IT" altLang="es-ES" sz="2000">
              <a:latin typeface="Calibri" panose="020F0502020204030204" pitchFamily="34" charset="0"/>
              <a:cs typeface="Calibri" panose="020F0502020204030204" pitchFamily="34" charset="0"/>
            </a:endParaRPr>
          </a:p>
          <a:p>
            <a:pPr>
              <a:defRPr/>
            </a:pPr>
            <a:r>
              <a:rPr lang="it-IT" altLang="es-ES" sz="2000">
                <a:latin typeface="Calibri" panose="020F0502020204030204" pitchFamily="34" charset="0"/>
                <a:cs typeface="Calibri" panose="020F0502020204030204" pitchFamily="34" charset="0"/>
              </a:rPr>
              <a:t> </a:t>
            </a:r>
          </a:p>
        </p:txBody>
      </p:sp>
      <p:sp>
        <p:nvSpPr>
          <p:cNvPr id="5" name="object 2">
            <a:extLst>
              <a:ext uri="{FF2B5EF4-FFF2-40B4-BE49-F238E27FC236}">
                <a16:creationId xmlns:a16="http://schemas.microsoft.com/office/drawing/2014/main" id="{8F982034-F808-65DA-B84A-A48918F5A18F}"/>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dirty="0">
                <a:solidFill>
                  <a:schemeClr val="tx1"/>
                </a:solidFill>
                <a:latin typeface="+mj-lt"/>
                <a:ea typeface="Tahoma" panose="020B0604030504040204" pitchFamily="34" charset="0"/>
                <a:cs typeface="Tahoma" panose="020B0604030504040204" pitchFamily="34" charset="0"/>
              </a:rPr>
              <a:t>UNITÀ 1: Empatia sul posto di lavoro</a:t>
            </a:r>
          </a:p>
        </p:txBody>
      </p:sp>
    </p:spTree>
    <p:extLst>
      <p:ext uri="{BB962C8B-B14F-4D97-AF65-F5344CB8AC3E}">
        <p14:creationId xmlns:p14="http://schemas.microsoft.com/office/powerpoint/2010/main" val="2616975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1.1.: Definire l'empatia
</a:t>
            </a:r>
            <a:endParaRPr lang="it-IT" sz="2200">
              <a:latin typeface="+mj-lt"/>
              <a:cs typeface="Tahoma"/>
            </a:endParaRPr>
          </a:p>
        </p:txBody>
      </p:sp>
      <p:sp>
        <p:nvSpPr>
          <p:cNvPr id="4" name="Rectángulo 3"/>
          <p:cNvSpPr/>
          <p:nvPr/>
        </p:nvSpPr>
        <p:spPr>
          <a:xfrm>
            <a:off x="318565" y="2634445"/>
            <a:ext cx="11200145" cy="3170099"/>
          </a:xfrm>
          <a:prstGeom prst="rect">
            <a:avLst/>
          </a:prstGeom>
        </p:spPr>
        <p:txBody>
          <a:bodyPr wrap="square">
            <a:spAutoFit/>
          </a:bodyPr>
          <a:lstStyle/>
          <a:p>
            <a:pPr marL="285750" indent="-285750" algn="just">
              <a:buFont typeface="Arial" panose="020B0604020202020204" pitchFamily="34" charset="0"/>
              <a:buChar char="•"/>
              <a:defRPr/>
            </a:pPr>
            <a:r>
              <a:rPr lang="it-IT" altLang="es-ES" sz="2000">
                <a:latin typeface="Calibri" panose="020F0502020204030204" pitchFamily="34" charset="0"/>
                <a:cs typeface="Calibri" panose="020F0502020204030204" pitchFamily="34" charset="0"/>
              </a:rPr>
              <a:t>Pertanto, l'empatia può essere intesa come </a:t>
            </a:r>
            <a:r>
              <a:rPr lang="it-IT" altLang="es-ES" sz="2000" b="1">
                <a:latin typeface="Calibri" panose="020F0502020204030204" pitchFamily="34" charset="0"/>
                <a:cs typeface="Calibri" panose="020F0502020204030204" pitchFamily="34" charset="0"/>
              </a:rPr>
              <a:t>uno o più processi o stati mentali connessi</a:t>
            </a:r>
            <a:r>
              <a:rPr lang="it-IT" altLang="es-ES" sz="2000">
                <a:latin typeface="Calibri" panose="020F0502020204030204" pitchFamily="34" charset="0"/>
                <a:cs typeface="Calibri" panose="020F0502020204030204" pitchFamily="34" charset="0"/>
              </a:rPr>
              <a:t>, come (Coplan &amp; Goldie, 2011):</a:t>
            </a:r>
          </a:p>
          <a:p>
            <a:pPr marL="285750" indent="-285750" algn="just">
              <a:buFont typeface="Arial" panose="020B0604020202020204" pitchFamily="34" charset="0"/>
              <a:buChar char="•"/>
              <a:defRPr/>
            </a:pPr>
            <a:endParaRPr lang="it-IT" altLang="es-ES" sz="2000">
              <a:latin typeface="Calibri" panose="020F0502020204030204" pitchFamily="34" charset="0"/>
              <a:cs typeface="Calibri" panose="020F0502020204030204" pitchFamily="34" charset="0"/>
            </a:endParaRPr>
          </a:p>
          <a:p>
            <a:pPr marL="742950" lvl="1" indent="-285750" algn="just">
              <a:buFont typeface="Arial" panose="020B0604020202020204" pitchFamily="34" charset="0"/>
              <a:buChar char="•"/>
              <a:defRPr/>
            </a:pPr>
            <a:r>
              <a:rPr lang="it-IT" altLang="es-ES" sz="2000" b="1">
                <a:solidFill>
                  <a:srgbClr val="0CA373"/>
                </a:solidFill>
                <a:latin typeface="Calibri" panose="020F0502020204030204" pitchFamily="34" charset="0"/>
                <a:cs typeface="Calibri" panose="020F0502020204030204" pitchFamily="34" charset="0"/>
              </a:rPr>
              <a:t>Sentire </a:t>
            </a:r>
            <a:r>
              <a:rPr lang="it-IT" altLang="es-ES" sz="2000">
                <a:latin typeface="Calibri" panose="020F0502020204030204" pitchFamily="34" charset="0"/>
                <a:cs typeface="Calibri" panose="020F0502020204030204" pitchFamily="34" charset="0"/>
              </a:rPr>
              <a:t>ciò che sente qualcun altro</a:t>
            </a:r>
            <a:r>
              <a:rPr lang="it-IT" altLang="es-ES" sz="2000" b="1">
                <a:solidFill>
                  <a:srgbClr val="0CA373"/>
                </a:solidFill>
                <a:latin typeface="Calibri" panose="020F0502020204030204" pitchFamily="34" charset="0"/>
                <a:cs typeface="Calibri" panose="020F0502020204030204" pitchFamily="34" charset="0"/>
              </a:rPr>
              <a:t>
Prendersi cura </a:t>
            </a:r>
            <a:r>
              <a:rPr lang="it-IT" altLang="es-ES" sz="2000">
                <a:latin typeface="Calibri" panose="020F0502020204030204" pitchFamily="34" charset="0"/>
                <a:cs typeface="Calibri" panose="020F0502020204030204" pitchFamily="34" charset="0"/>
              </a:rPr>
              <a:t>di un'altra persona</a:t>
            </a:r>
            <a:r>
              <a:rPr lang="it-IT" altLang="es-ES" sz="2000" b="1">
                <a:solidFill>
                  <a:srgbClr val="0CA373"/>
                </a:solidFill>
                <a:latin typeface="Calibri" panose="020F0502020204030204" pitchFamily="34" charset="0"/>
                <a:cs typeface="Calibri" panose="020F0502020204030204" pitchFamily="34" charset="0"/>
              </a:rPr>
              <a:t>
Essere emotivamente influenzati </a:t>
            </a:r>
            <a:r>
              <a:rPr lang="it-IT" altLang="es-ES" sz="2000">
                <a:latin typeface="Calibri" panose="020F0502020204030204" pitchFamily="34" charset="0"/>
                <a:cs typeface="Calibri" panose="020F0502020204030204" pitchFamily="34" charset="0"/>
              </a:rPr>
              <a:t>dalle emozioni e dalle esperienze di un altro, anche se non si stanno necessariamente vivendo le stesse emozioni</a:t>
            </a:r>
            <a:r>
              <a:rPr lang="it-IT" altLang="es-ES" sz="2000" b="1">
                <a:solidFill>
                  <a:srgbClr val="0CA373"/>
                </a:solidFill>
                <a:latin typeface="Calibri" panose="020F0502020204030204" pitchFamily="34" charset="0"/>
                <a:cs typeface="Calibri" panose="020F0502020204030204" pitchFamily="34" charset="0"/>
              </a:rPr>
              <a:t>
Mettersi </a:t>
            </a:r>
            <a:r>
              <a:rPr lang="it-IT" altLang="es-ES" sz="2000">
                <a:latin typeface="Calibri" panose="020F0502020204030204" pitchFamily="34" charset="0"/>
                <a:cs typeface="Calibri" panose="020F0502020204030204" pitchFamily="34" charset="0"/>
              </a:rPr>
              <a:t>nella situazione di qualcun altro</a:t>
            </a:r>
            <a:r>
              <a:rPr lang="it-IT" altLang="es-ES" sz="2000" b="1">
                <a:solidFill>
                  <a:srgbClr val="0CA373"/>
                </a:solidFill>
                <a:latin typeface="Calibri" panose="020F0502020204030204" pitchFamily="34" charset="0"/>
                <a:cs typeface="Calibri" panose="020F0502020204030204" pitchFamily="34" charset="0"/>
              </a:rPr>
              <a:t>
Immaginarsi </a:t>
            </a:r>
            <a:r>
              <a:rPr lang="it-IT" altLang="es-ES" sz="2000">
                <a:latin typeface="Calibri" panose="020F0502020204030204" pitchFamily="34" charset="0"/>
                <a:cs typeface="Calibri" panose="020F0502020204030204" pitchFamily="34" charset="0"/>
              </a:rPr>
              <a:t>di essere un altro nella situazione dell'altra persona</a:t>
            </a:r>
            <a:r>
              <a:rPr lang="it-IT" altLang="es-ES" sz="2000" b="1">
                <a:solidFill>
                  <a:srgbClr val="0CA373"/>
                </a:solidFill>
                <a:latin typeface="Calibri" panose="020F0502020204030204" pitchFamily="34" charset="0"/>
                <a:cs typeface="Calibri" panose="020F0502020204030204" pitchFamily="34" charset="0"/>
              </a:rPr>
              <a:t>
Trarre conclusioni </a:t>
            </a:r>
            <a:r>
              <a:rPr lang="it-IT" altLang="es-ES" sz="2000">
                <a:latin typeface="Calibri" panose="020F0502020204030204" pitchFamily="34" charset="0"/>
                <a:cs typeface="Calibri" panose="020F0502020204030204" pitchFamily="34" charset="0"/>
              </a:rPr>
              <a:t>sullo stato mentale di un altro</a:t>
            </a:r>
          </a:p>
        </p:txBody>
      </p:sp>
      <p:sp>
        <p:nvSpPr>
          <p:cNvPr id="5" name="object 2">
            <a:extLst>
              <a:ext uri="{FF2B5EF4-FFF2-40B4-BE49-F238E27FC236}">
                <a16:creationId xmlns:a16="http://schemas.microsoft.com/office/drawing/2014/main" id="{6BC422F1-1655-75EA-3831-DC134BF67A93}"/>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dirty="0">
                <a:solidFill>
                  <a:schemeClr val="tx1"/>
                </a:solidFill>
                <a:latin typeface="+mj-lt"/>
                <a:ea typeface="Tahoma" panose="020B0604030504040204" pitchFamily="34" charset="0"/>
                <a:cs typeface="Tahoma" panose="020B0604030504040204" pitchFamily="34" charset="0"/>
              </a:rPr>
              <a:t>UNITÀ 1: Empatia sul posto di lavoro</a:t>
            </a:r>
          </a:p>
        </p:txBody>
      </p:sp>
    </p:spTree>
    <p:extLst>
      <p:ext uri="{BB962C8B-B14F-4D97-AF65-F5344CB8AC3E}">
        <p14:creationId xmlns:p14="http://schemas.microsoft.com/office/powerpoint/2010/main" val="420744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1.1.: Definire l'empatia
</a:t>
            </a:r>
            <a:endParaRPr lang="it-IT" sz="2200">
              <a:latin typeface="+mj-lt"/>
              <a:cs typeface="Tahoma"/>
            </a:endParaRPr>
          </a:p>
        </p:txBody>
      </p:sp>
      <p:sp>
        <p:nvSpPr>
          <p:cNvPr id="4" name="Rectángulo 3"/>
          <p:cNvSpPr/>
          <p:nvPr/>
        </p:nvSpPr>
        <p:spPr>
          <a:xfrm>
            <a:off x="318565" y="2525263"/>
            <a:ext cx="11145554" cy="3170099"/>
          </a:xfrm>
          <a:prstGeom prst="rect">
            <a:avLst/>
          </a:prstGeom>
        </p:spPr>
        <p:txBody>
          <a:bodyPr wrap="square">
            <a:spAutoFit/>
          </a:bodyPr>
          <a:lstStyle/>
          <a:p>
            <a:pPr marL="285750" indent="-285750" algn="just">
              <a:buFont typeface="Arial" panose="020B0604020202020204" pitchFamily="34" charset="0"/>
              <a:buChar char="•"/>
              <a:defRPr/>
            </a:pPr>
            <a:r>
              <a:rPr lang="it-IT" altLang="es-ES" sz="2000">
                <a:latin typeface="Calibri" panose="020F0502020204030204" pitchFamily="34" charset="0"/>
                <a:cs typeface="Calibri" panose="020F0502020204030204" pitchFamily="34" charset="0"/>
              </a:rPr>
              <a:t>I tre </a:t>
            </a:r>
            <a:r>
              <a:rPr lang="it-IT" altLang="es-ES" sz="2000" b="1">
                <a:latin typeface="Calibri" panose="020F0502020204030204" pitchFamily="34" charset="0"/>
                <a:cs typeface="Calibri" panose="020F0502020204030204" pitchFamily="34" charset="0"/>
              </a:rPr>
              <a:t>tipi</a:t>
            </a:r>
            <a:r>
              <a:rPr lang="it-IT" altLang="es-ES" sz="2000">
                <a:latin typeface="Calibri" panose="020F0502020204030204" pitchFamily="34" charset="0"/>
                <a:cs typeface="Calibri" panose="020F0502020204030204" pitchFamily="34" charset="0"/>
              </a:rPr>
              <a:t> più comuni </a:t>
            </a:r>
            <a:r>
              <a:rPr lang="it-IT" altLang="es-ES" sz="2000" b="1">
                <a:latin typeface="Calibri" panose="020F0502020204030204" pitchFamily="34" charset="0"/>
                <a:cs typeface="Calibri" panose="020F0502020204030204" pitchFamily="34" charset="0"/>
              </a:rPr>
              <a:t>di empatia </a:t>
            </a:r>
            <a:r>
              <a:rPr lang="it-IT" altLang="es-ES" sz="2000">
                <a:latin typeface="Calibri" panose="020F0502020204030204" pitchFamily="34" charset="0"/>
                <a:cs typeface="Calibri" panose="020F0502020204030204" pitchFamily="34" charset="0"/>
              </a:rPr>
              <a:t>(Pallapa, 2022):</a:t>
            </a:r>
          </a:p>
          <a:p>
            <a:pPr marL="285750" indent="-285750" algn="just">
              <a:buFont typeface="Arial" panose="020B0604020202020204" pitchFamily="34" charset="0"/>
              <a:buChar char="•"/>
              <a:defRPr/>
            </a:pPr>
            <a:endParaRPr lang="it-IT" altLang="es-ES" sz="2000">
              <a:latin typeface="Calibri" panose="020F0502020204030204" pitchFamily="34" charset="0"/>
              <a:cs typeface="Calibri" panose="020F0502020204030204" pitchFamily="34" charset="0"/>
            </a:endParaRPr>
          </a:p>
          <a:p>
            <a:pPr marL="742950" lvl="1" indent="-285750" algn="just">
              <a:buFont typeface="Arial" panose="020B0604020202020204" pitchFamily="34" charset="0"/>
              <a:buChar char="•"/>
              <a:defRPr/>
            </a:pPr>
            <a:r>
              <a:rPr lang="it-IT" altLang="es-ES" sz="2000" b="1">
                <a:solidFill>
                  <a:srgbClr val="0CA373"/>
                </a:solidFill>
                <a:latin typeface="Calibri" panose="020F0502020204030204" pitchFamily="34" charset="0"/>
                <a:cs typeface="Calibri" panose="020F0502020204030204" pitchFamily="34" charset="0"/>
              </a:rPr>
              <a:t>Empatia cognitiva </a:t>
            </a:r>
            <a:r>
              <a:rPr lang="it-IT" altLang="es-ES" sz="2000">
                <a:latin typeface="Calibri" panose="020F0502020204030204" pitchFamily="34" charset="0"/>
                <a:cs typeface="Calibri" panose="020F0502020204030204" pitchFamily="34" charset="0"/>
              </a:rPr>
              <a:t>– la capacità di mettersi nei panni dell'altra persona e sperimentare razionalmente ciò che l'altra persona sta attraversando</a:t>
            </a:r>
          </a:p>
          <a:p>
            <a:pPr marL="742950" lvl="1" indent="-285750" algn="just">
              <a:buFont typeface="Arial" panose="020B0604020202020204" pitchFamily="34" charset="0"/>
              <a:buChar char="•"/>
              <a:defRPr/>
            </a:pPr>
            <a:endParaRPr lang="it-IT" altLang="es-ES" sz="2000">
              <a:latin typeface="Calibri" panose="020F0502020204030204" pitchFamily="34" charset="0"/>
              <a:cs typeface="Calibri" panose="020F0502020204030204" pitchFamily="34" charset="0"/>
            </a:endParaRPr>
          </a:p>
          <a:p>
            <a:pPr marL="742950" lvl="1" indent="-285750" algn="just">
              <a:buFont typeface="Arial" panose="020B0604020202020204" pitchFamily="34" charset="0"/>
              <a:buChar char="•"/>
              <a:defRPr/>
            </a:pPr>
            <a:r>
              <a:rPr lang="it-IT" altLang="es-ES" sz="2000" b="1">
                <a:solidFill>
                  <a:srgbClr val="0CA373"/>
                </a:solidFill>
                <a:latin typeface="Calibri" panose="020F0502020204030204" pitchFamily="34" charset="0"/>
                <a:cs typeface="Calibri" panose="020F0502020204030204" pitchFamily="34" charset="0"/>
              </a:rPr>
              <a:t>Empatia emotiva </a:t>
            </a:r>
            <a:r>
              <a:rPr lang="it-IT" altLang="es-ES" sz="2000">
                <a:latin typeface="Calibri" panose="020F0502020204030204" pitchFamily="34" charset="0"/>
                <a:cs typeface="Calibri" panose="020F0502020204030204" pitchFamily="34" charset="0"/>
              </a:rPr>
              <a:t>– la capacità di condividere i sentimenti di un'altra persona e sviluppare una comprensione più profonda di quella persona</a:t>
            </a:r>
          </a:p>
          <a:p>
            <a:pPr marL="742950" lvl="1" indent="-285750" algn="just">
              <a:buFont typeface="Arial" panose="020B0604020202020204" pitchFamily="34" charset="0"/>
              <a:buChar char="•"/>
              <a:defRPr/>
            </a:pPr>
            <a:endParaRPr lang="it-IT" altLang="es-ES" sz="2000">
              <a:latin typeface="Calibri" panose="020F0502020204030204" pitchFamily="34" charset="0"/>
              <a:cs typeface="Calibri" panose="020F0502020204030204" pitchFamily="34" charset="0"/>
            </a:endParaRPr>
          </a:p>
          <a:p>
            <a:pPr marL="742950" lvl="1" indent="-285750" algn="just">
              <a:buFont typeface="Arial" panose="020B0604020202020204" pitchFamily="34" charset="0"/>
              <a:buChar char="•"/>
              <a:defRPr/>
            </a:pPr>
            <a:r>
              <a:rPr lang="it-IT" altLang="es-ES" sz="2000" b="1">
                <a:solidFill>
                  <a:srgbClr val="0CA373"/>
                </a:solidFill>
                <a:latin typeface="Calibri" panose="020F0502020204030204" pitchFamily="34" charset="0"/>
                <a:cs typeface="Calibri" panose="020F0502020204030204" pitchFamily="34" charset="0"/>
              </a:rPr>
              <a:t>Empatia compassionevole </a:t>
            </a:r>
            <a:r>
              <a:rPr lang="it-IT" altLang="es-ES" sz="2000">
                <a:latin typeface="Calibri" panose="020F0502020204030204" pitchFamily="34" charset="0"/>
                <a:cs typeface="Calibri" panose="020F0502020204030204" pitchFamily="34" charset="0"/>
              </a:rPr>
              <a:t>– la forma più attiva di empatia, che comporta l'adozione di azioni efficaci per alleviare il dolore della sofferenza</a:t>
            </a:r>
          </a:p>
        </p:txBody>
      </p:sp>
      <p:sp>
        <p:nvSpPr>
          <p:cNvPr id="5" name="object 2">
            <a:extLst>
              <a:ext uri="{FF2B5EF4-FFF2-40B4-BE49-F238E27FC236}">
                <a16:creationId xmlns:a16="http://schemas.microsoft.com/office/drawing/2014/main" id="{8E7D5365-23D3-D144-F727-50D9C26EA86E}"/>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dirty="0">
                <a:solidFill>
                  <a:schemeClr val="tx1"/>
                </a:solidFill>
                <a:latin typeface="+mj-lt"/>
                <a:ea typeface="Tahoma" panose="020B0604030504040204" pitchFamily="34" charset="0"/>
                <a:cs typeface="Tahoma" panose="020B0604030504040204" pitchFamily="34" charset="0"/>
              </a:rPr>
              <a:t>UNITÀ 1: Empatia sul posto di lavoro</a:t>
            </a:r>
          </a:p>
        </p:txBody>
      </p:sp>
    </p:spTree>
    <p:extLst>
      <p:ext uri="{BB962C8B-B14F-4D97-AF65-F5344CB8AC3E}">
        <p14:creationId xmlns:p14="http://schemas.microsoft.com/office/powerpoint/2010/main" val="677004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1.1.: Definire l'empatia
</a:t>
            </a:r>
            <a:endParaRPr lang="it-IT" sz="2200">
              <a:latin typeface="+mj-lt"/>
              <a:cs typeface="Tahoma"/>
            </a:endParaRPr>
          </a:p>
        </p:txBody>
      </p:sp>
      <p:sp>
        <p:nvSpPr>
          <p:cNvPr id="4" name="Rectángulo 3"/>
          <p:cNvSpPr/>
          <p:nvPr/>
        </p:nvSpPr>
        <p:spPr>
          <a:xfrm>
            <a:off x="318565" y="2525263"/>
            <a:ext cx="11145554" cy="3785652"/>
          </a:xfrm>
          <a:prstGeom prst="rect">
            <a:avLst/>
          </a:prstGeom>
        </p:spPr>
        <p:txBody>
          <a:bodyPr wrap="square">
            <a:spAutoFit/>
          </a:bodyPr>
          <a:lstStyle/>
          <a:p>
            <a:pPr algn="just">
              <a:defRPr/>
            </a:pPr>
            <a:r>
              <a:rPr lang="it-IT" altLang="es-ES" sz="2000" b="1">
                <a:latin typeface="Calibri" panose="020F0502020204030204" pitchFamily="34" charset="0"/>
                <a:cs typeface="Calibri" panose="020F0502020204030204" pitchFamily="34" charset="0"/>
              </a:rPr>
              <a:t>Le fasi dello sviluppo e dell'applicazione dell'empatia </a:t>
            </a:r>
            <a:r>
              <a:rPr lang="it-IT" altLang="es-ES" sz="2000" i="1">
                <a:latin typeface="Calibri" panose="020F0502020204030204" pitchFamily="34" charset="0"/>
                <a:cs typeface="Calibri" panose="020F0502020204030204" pitchFamily="34" charset="0"/>
              </a:rPr>
              <a:t>(Young, 2015)</a:t>
            </a:r>
            <a:r>
              <a:rPr lang="it-IT" altLang="es-ES" sz="2000">
                <a:latin typeface="Calibri" panose="020F0502020204030204" pitchFamily="34" charset="0"/>
                <a:cs typeface="Calibri" panose="020F0502020204030204" pitchFamily="34" charset="0"/>
              </a:rPr>
              <a:t>:</a:t>
            </a:r>
          </a:p>
          <a:p>
            <a:pPr marL="285750" indent="-285750" algn="just">
              <a:buFont typeface="Arial" panose="020B0604020202020204" pitchFamily="34" charset="0"/>
              <a:buChar char="•"/>
              <a:defRPr/>
            </a:pPr>
            <a:endParaRPr lang="it-IT" altLang="es-ES" sz="2000">
              <a:latin typeface="Calibri" panose="020F0502020204030204" pitchFamily="34" charset="0"/>
              <a:cs typeface="Calibri" panose="020F0502020204030204" pitchFamily="34" charset="0"/>
            </a:endParaRPr>
          </a:p>
          <a:p>
            <a:pPr marL="742950" lvl="1" indent="-285750" algn="just">
              <a:buFont typeface="Arial" panose="020B0604020202020204" pitchFamily="34" charset="0"/>
              <a:buChar char="•"/>
              <a:defRPr/>
            </a:pPr>
            <a:r>
              <a:rPr lang="it-IT" altLang="es-ES" sz="2000" b="1">
                <a:solidFill>
                  <a:srgbClr val="0CA373"/>
                </a:solidFill>
                <a:latin typeface="Calibri" panose="020F0502020204030204" pitchFamily="34" charset="0"/>
                <a:cs typeface="Calibri" panose="020F0502020204030204" pitchFamily="34" charset="0"/>
              </a:rPr>
              <a:t>Sviluppare l'empatia </a:t>
            </a:r>
            <a:r>
              <a:rPr lang="it-IT" altLang="es-ES" sz="2000">
                <a:latin typeface="Calibri" panose="020F0502020204030204" pitchFamily="34" charset="0"/>
                <a:cs typeface="Calibri" panose="020F0502020204030204" pitchFamily="34" charset="0"/>
              </a:rPr>
              <a:t>– Inizia con l'ascolto, seguito da una fase di post-ascolto opzionale in cui una persona riflette, rilegge o riassume ciò che ha sentito. Questo porta una persona a sviluppare una comprensione molto più profonda e completa di ciò che viene ascoltato.
 </a:t>
            </a:r>
          </a:p>
          <a:p>
            <a:pPr marL="742950" lvl="1" indent="-285750" algn="just">
              <a:buFont typeface="Arial" panose="020B0604020202020204" pitchFamily="34" charset="0"/>
              <a:buChar char="•"/>
              <a:defRPr/>
            </a:pPr>
            <a:r>
              <a:rPr lang="it-IT" altLang="es-ES" sz="2000" b="1">
                <a:solidFill>
                  <a:srgbClr val="0CA373"/>
                </a:solidFill>
                <a:latin typeface="Calibri" panose="020F0502020204030204" pitchFamily="34" charset="0"/>
                <a:cs typeface="Calibri" panose="020F0502020204030204" pitchFamily="34" charset="0"/>
              </a:rPr>
              <a:t>Applicare l'empatia </a:t>
            </a:r>
            <a:r>
              <a:rPr lang="it-IT" altLang="es-ES" sz="2000">
                <a:latin typeface="Calibri" panose="020F0502020204030204" pitchFamily="34" charset="0"/>
                <a:cs typeface="Calibri" panose="020F0502020204030204" pitchFamily="34" charset="0"/>
              </a:rPr>
              <a:t>– inizia cercando modelli di pensiero e di processo decisionale e riassumendoli in un intero gruppo di persone; Il prossimo passo è quello di mettersi nei panni di una persona e provare i loro processi mental.</a:t>
            </a:r>
          </a:p>
          <a:p>
            <a:pPr marL="742950" lvl="1" indent="-285750" algn="just">
              <a:buFont typeface="Arial" panose="020B0604020202020204" pitchFamily="34" charset="0"/>
              <a:buChar char="•"/>
              <a:defRPr/>
            </a:pPr>
            <a:endParaRPr lang="it-IT" altLang="es-ES" sz="2000">
              <a:latin typeface="Calibri" panose="020F0502020204030204" pitchFamily="34" charset="0"/>
              <a:cs typeface="Calibri" panose="020F0502020204030204" pitchFamily="34" charset="0"/>
            </a:endParaRPr>
          </a:p>
          <a:p>
            <a:pPr lvl="0" algn="just">
              <a:defRPr/>
            </a:pPr>
            <a:r>
              <a:rPr lang="it-IT" altLang="es-ES" sz="2000" b="1">
                <a:solidFill>
                  <a:prstClr val="black"/>
                </a:solidFill>
                <a:latin typeface="Calibri" panose="020F0502020204030204" pitchFamily="34" charset="0"/>
                <a:cs typeface="Calibri" panose="020F0502020204030204" pitchFamily="34" charset="0"/>
              </a:rPr>
              <a:t>Sviluppare e applicare l'empatia richiede tempo e dedizione
</a:t>
            </a:r>
            <a:endParaRPr lang="it-IT" altLang="es-ES" sz="200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2E0CC04E-8B95-FB81-A914-E5C768FEBDE6}"/>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dirty="0">
                <a:solidFill>
                  <a:schemeClr val="tx1"/>
                </a:solidFill>
                <a:latin typeface="+mj-lt"/>
                <a:ea typeface="Tahoma" panose="020B0604030504040204" pitchFamily="34" charset="0"/>
                <a:cs typeface="Tahoma" panose="020B0604030504040204" pitchFamily="34" charset="0"/>
              </a:rPr>
              <a:t>UNITÀ 1: Empatia sul posto di lavoro</a:t>
            </a:r>
          </a:p>
        </p:txBody>
      </p:sp>
    </p:spTree>
    <p:extLst>
      <p:ext uri="{BB962C8B-B14F-4D97-AF65-F5344CB8AC3E}">
        <p14:creationId xmlns:p14="http://schemas.microsoft.com/office/powerpoint/2010/main" val="766199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1.2.: Empatia dei dipendenti
</a:t>
            </a:r>
            <a:endParaRPr lang="it-IT" sz="2200">
              <a:latin typeface="+mj-lt"/>
              <a:cs typeface="Tahoma"/>
            </a:endParaRPr>
          </a:p>
        </p:txBody>
      </p:sp>
      <p:sp>
        <p:nvSpPr>
          <p:cNvPr id="4" name="Rectángulo 3"/>
          <p:cNvSpPr/>
          <p:nvPr/>
        </p:nvSpPr>
        <p:spPr>
          <a:xfrm>
            <a:off x="318565" y="2525263"/>
            <a:ext cx="11145554" cy="3477875"/>
          </a:xfrm>
          <a:prstGeom prst="rect">
            <a:avLst/>
          </a:prstGeom>
        </p:spPr>
        <p:txBody>
          <a:bodyPr wrap="square">
            <a:spAutoFit/>
          </a:bodyPr>
          <a:lstStyle/>
          <a:p>
            <a:pPr>
              <a:defRPr/>
            </a:pPr>
            <a:r>
              <a:rPr lang="it-IT" altLang="es-ES" sz="2000" b="1">
                <a:latin typeface="Calibri" panose="020F0502020204030204" pitchFamily="34" charset="0"/>
                <a:cs typeface="Calibri" panose="020F0502020204030204" pitchFamily="34" charset="0"/>
              </a:rPr>
              <a:t>Empatia dei dipendenti
</a:t>
            </a:r>
            <a:endParaRPr lang="it-IT" altLang="es-ES" sz="200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it-IT" altLang="es-ES" sz="2000">
                <a:latin typeface="Calibri" panose="020F0502020204030204" pitchFamily="34" charset="0"/>
                <a:cs typeface="Calibri" panose="020F0502020204030204" pitchFamily="34" charset="0"/>
              </a:rPr>
              <a:t>Le persone sono i veri </a:t>
            </a:r>
            <a:r>
              <a:rPr lang="it-IT" altLang="es-ES" sz="2000" b="1">
                <a:solidFill>
                  <a:srgbClr val="0CA373"/>
                </a:solidFill>
                <a:latin typeface="Calibri" panose="020F0502020204030204" pitchFamily="34" charset="0"/>
                <a:cs typeface="Calibri" panose="020F0502020204030204" pitchFamily="34" charset="0"/>
              </a:rPr>
              <a:t>creatori di valore </a:t>
            </a:r>
            <a:r>
              <a:rPr lang="it-IT" altLang="es-ES" sz="2000">
                <a:latin typeface="Calibri" panose="020F0502020204030204" pitchFamily="34" charset="0"/>
                <a:cs typeface="Calibri" panose="020F0502020204030204" pitchFamily="34" charset="0"/>
              </a:rPr>
              <a:t>nelle organizzazioni
L'empatia è fondamentale a causa della sempre crescente </a:t>
            </a:r>
            <a:r>
              <a:rPr lang="it-IT" altLang="es-ES" sz="2000" b="1">
                <a:solidFill>
                  <a:srgbClr val="0CA373"/>
                </a:solidFill>
                <a:latin typeface="Calibri" panose="020F0502020204030204" pitchFamily="34" charset="0"/>
                <a:cs typeface="Calibri" panose="020F0502020204030204" pitchFamily="34" charset="0"/>
              </a:rPr>
              <a:t>diversità nella forza lavoro</a:t>
            </a:r>
          </a:p>
          <a:p>
            <a:pPr marL="742950" lvl="1" indent="-285750">
              <a:buFont typeface="Arial" panose="020B0604020202020204" pitchFamily="34" charset="0"/>
              <a:buChar char="•"/>
              <a:defRPr/>
            </a:pPr>
            <a:r>
              <a:rPr lang="it-IT" altLang="es-ES" sz="2000">
                <a:latin typeface="Calibri" panose="020F0502020204030204" pitchFamily="34" charset="0"/>
                <a:cs typeface="Calibri" panose="020F0502020204030204" pitchFamily="34" charset="0"/>
              </a:rPr>
              <a:t>La </a:t>
            </a:r>
            <a:r>
              <a:rPr lang="it-IT" altLang="es-ES" sz="2000" b="1">
                <a:solidFill>
                  <a:srgbClr val="0CA373"/>
                </a:solidFill>
                <a:latin typeface="Calibri" panose="020F0502020204030204" pitchFamily="34" charset="0"/>
                <a:cs typeface="Calibri" panose="020F0502020204030204" pitchFamily="34" charset="0"/>
              </a:rPr>
              <a:t>diversità generazionale dei membri del team</a:t>
            </a:r>
            <a:r>
              <a:rPr lang="it-IT" altLang="es-ES" sz="2000">
                <a:latin typeface="Calibri" panose="020F0502020204030204" pitchFamily="34" charset="0"/>
                <a:cs typeface="Calibri" panose="020F0502020204030204" pitchFamily="34" charset="0"/>
              </a:rPr>
              <a:t> all'interno delle organizzazioni rende difficile soddisfare le loro esigenze
Il rispetto per dipendenti e colleghi può </a:t>
            </a:r>
            <a:r>
              <a:rPr lang="it-IT" altLang="es-ES" sz="2000" b="1">
                <a:solidFill>
                  <a:srgbClr val="0CA373"/>
                </a:solidFill>
                <a:latin typeface="Calibri" panose="020F0502020204030204" pitchFamily="34" charset="0"/>
                <a:cs typeface="Calibri" panose="020F0502020204030204" pitchFamily="34" charset="0"/>
              </a:rPr>
              <a:t>rafforzare i legami sociali </a:t>
            </a:r>
            <a:r>
              <a:rPr lang="it-IT" altLang="es-ES" sz="2000">
                <a:latin typeface="Calibri" panose="020F0502020204030204" pitchFamily="34" charset="0"/>
                <a:cs typeface="Calibri" panose="020F0502020204030204" pitchFamily="34" charset="0"/>
              </a:rPr>
              <a:t>all'interno di un'organizzazione</a:t>
            </a:r>
          </a:p>
          <a:p>
            <a:pPr marL="742950" lvl="1" indent="-285750">
              <a:buFont typeface="Arial" panose="020B0604020202020204" pitchFamily="34" charset="0"/>
              <a:buChar char="•"/>
              <a:defRPr/>
            </a:pPr>
            <a:r>
              <a:rPr lang="it-IT" altLang="es-ES" sz="2000">
                <a:latin typeface="Calibri" panose="020F0502020204030204" pitchFamily="34" charset="0"/>
                <a:cs typeface="Calibri" panose="020F0502020204030204" pitchFamily="34" charset="0"/>
              </a:rPr>
              <a:t>L'empatia sul posto di lavoro può aiutare a </a:t>
            </a:r>
            <a:r>
              <a:rPr lang="it-IT" altLang="es-ES" sz="2000" b="1">
                <a:solidFill>
                  <a:srgbClr val="0CA373"/>
                </a:solidFill>
                <a:latin typeface="Calibri" panose="020F0502020204030204" pitchFamily="34" charset="0"/>
                <a:cs typeface="Calibri" panose="020F0502020204030204" pitchFamily="34" charset="0"/>
              </a:rPr>
              <a:t>creare fiducia tra i dipendenti</a:t>
            </a:r>
          </a:p>
          <a:p>
            <a:pPr marL="742950" lvl="1" indent="-285750">
              <a:buFont typeface="Arial" panose="020B0604020202020204" pitchFamily="34" charset="0"/>
              <a:buChar char="•"/>
              <a:defRPr/>
            </a:pPr>
            <a:r>
              <a:rPr lang="it-IT" altLang="es-ES" sz="2000">
                <a:latin typeface="Calibri" panose="020F0502020204030204" pitchFamily="34" charset="0"/>
                <a:cs typeface="Calibri" panose="020F0502020204030204" pitchFamily="34" charset="0"/>
              </a:rPr>
              <a:t>L'empatia è positivamente correlata alle </a:t>
            </a:r>
            <a:r>
              <a:rPr lang="it-IT" altLang="es-ES" sz="2000" b="1">
                <a:solidFill>
                  <a:srgbClr val="0CA373"/>
                </a:solidFill>
                <a:latin typeface="Calibri" panose="020F0502020204030204" pitchFamily="34" charset="0"/>
                <a:cs typeface="Calibri" panose="020F0502020204030204" pitchFamily="34" charset="0"/>
              </a:rPr>
              <a:t>prestazioni lavorative</a:t>
            </a:r>
            <a:r>
              <a:rPr lang="it-IT" altLang="es-ES" sz="2000">
                <a:latin typeface="Calibri" panose="020F0502020204030204" pitchFamily="34" charset="0"/>
                <a:cs typeface="Calibri" panose="020F0502020204030204" pitchFamily="34" charset="0"/>
              </a:rPr>
              <a:t>
L'empatia promuove una migliore </a:t>
            </a:r>
            <a:r>
              <a:rPr lang="it-IT" altLang="es-ES" sz="2000" b="1">
                <a:solidFill>
                  <a:srgbClr val="0CA373"/>
                </a:solidFill>
                <a:latin typeface="Calibri" panose="020F0502020204030204" pitchFamily="34" charset="0"/>
                <a:cs typeface="Calibri" panose="020F0502020204030204" pitchFamily="34" charset="0"/>
              </a:rPr>
              <a:t>cultura organizzativa</a:t>
            </a:r>
          </a:p>
          <a:p>
            <a:pPr lvl="1">
              <a:defRPr/>
            </a:pPr>
            <a:endParaRPr lang="it-IT" altLang="es-ES" sz="200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0F4B268E-A59A-A814-E055-5CAA8AD96E3F}"/>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dirty="0">
                <a:solidFill>
                  <a:schemeClr val="tx1"/>
                </a:solidFill>
                <a:latin typeface="+mj-lt"/>
                <a:ea typeface="Tahoma" panose="020B0604030504040204" pitchFamily="34" charset="0"/>
                <a:cs typeface="Tahoma" panose="020B0604030504040204" pitchFamily="34" charset="0"/>
              </a:rPr>
              <a:t>UNITÀ 1: Empatia sul posto di lavoro</a:t>
            </a:r>
          </a:p>
        </p:txBody>
      </p:sp>
    </p:spTree>
    <p:extLst>
      <p:ext uri="{BB962C8B-B14F-4D97-AF65-F5344CB8AC3E}">
        <p14:creationId xmlns:p14="http://schemas.microsoft.com/office/powerpoint/2010/main" val="3307321520"/>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2349</Words>
  <Application>Microsoft Office PowerPoint</Application>
  <PresentationFormat>Panorámica</PresentationFormat>
  <Paragraphs>155</Paragraphs>
  <Slides>24</Slides>
  <Notes>2</Notes>
  <HiddenSlides>0</HiddenSlides>
  <MMClips>0</MMClips>
  <ScaleCrop>false</ScaleCrop>
  <HeadingPairs>
    <vt:vector size="6" baseType="variant">
      <vt:variant>
        <vt:lpstr>Fuentes usadas</vt:lpstr>
      </vt:variant>
      <vt:variant>
        <vt:i4>8</vt:i4>
      </vt:variant>
      <vt:variant>
        <vt:lpstr>Tema</vt:lpstr>
      </vt:variant>
      <vt:variant>
        <vt:i4>3</vt:i4>
      </vt:variant>
      <vt:variant>
        <vt:lpstr>Títulos de diapositiva</vt:lpstr>
      </vt:variant>
      <vt:variant>
        <vt:i4>24</vt:i4>
      </vt:variant>
    </vt:vector>
  </HeadingPairs>
  <TitlesOfParts>
    <vt:vector size="35" baseType="lpstr">
      <vt:lpstr>Arial</vt:lpstr>
      <vt:lpstr>Bahnschrift Light</vt:lpstr>
      <vt:lpstr>Calibri</vt:lpstr>
      <vt:lpstr>Calibri Light</vt:lpstr>
      <vt:lpstr>Oxygen</vt:lpstr>
      <vt:lpstr>Roboto</vt:lpstr>
      <vt:lpstr>Tahoma</vt:lpstr>
      <vt:lpstr>YADLjI9qxTA 0</vt:lpstr>
      <vt:lpstr>1_Tema de Office</vt:lpstr>
      <vt:lpstr>2_Tema de Office</vt:lpstr>
      <vt:lpstr>3_Tema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175</cp:revision>
  <dcterms:created xsi:type="dcterms:W3CDTF">2021-06-29T11:11:56Z</dcterms:created>
  <dcterms:modified xsi:type="dcterms:W3CDTF">2023-02-06T16:22:54Z</dcterms:modified>
</cp:coreProperties>
</file>