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6"/>
  </p:notesMasterIdLst>
  <p:handoutMasterIdLst>
    <p:handoutMasterId r:id="rId27"/>
  </p:handoutMasterIdLst>
  <p:sldIdLst>
    <p:sldId id="256" r:id="rId2"/>
    <p:sldId id="268" r:id="rId3"/>
    <p:sldId id="311" r:id="rId4"/>
    <p:sldId id="263" r:id="rId5"/>
    <p:sldId id="288"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274" r:id="rId20"/>
    <p:sldId id="303" r:id="rId21"/>
    <p:sldId id="304" r:id="rId22"/>
    <p:sldId id="305" r:id="rId23"/>
    <p:sldId id="306" r:id="rId24"/>
    <p:sldId id="264" r:id="rId2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71" autoAdjust="0"/>
    <p:restoredTop sz="94660"/>
  </p:normalViewPr>
  <p:slideViewPr>
    <p:cSldViewPr snapToGrid="0">
      <p:cViewPr varScale="1">
        <p:scale>
          <a:sx n="107" d="100"/>
          <a:sy n="107" d="100"/>
        </p:scale>
        <p:origin x="648" y="114"/>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91660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878793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dictionary.cambridge.org/dictionary/english/empathy" TargetMode="External"/><Relationship Id="rId2" Type="http://schemas.openxmlformats.org/officeDocument/2006/relationships/hyperlink" Target="https://cclinnovation.org/wp-content/uploads/2020/03/empathyintheworkplace.pdf"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pl-PL" sz="1800" b="1" dirty="0">
                <a:effectLst/>
                <a:latin typeface="Bahnschrift Light" panose="020B0502040204020203" pitchFamily="34" charset="0"/>
                <a:ea typeface="Calibri" panose="020F0502020204030204" pitchFamily="34" charset="0"/>
              </a:rPr>
              <a:t>Zwiększanie odporności MŚP po lockdownie</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923330"/>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kumimoji="0" lang="pl-PL"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PPOTRZEBY PSYCHOLOGICZNE I DOBROSTAN PSYCHICZNY </a:t>
            </a:r>
          </a:p>
          <a:p>
            <a:pPr lvl="0" algn="ctr">
              <a:spcBef>
                <a:spcPts val="5"/>
              </a:spcBef>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U</a:t>
            </a:r>
            <a:r>
              <a:rPr kumimoji="0" lang="pl-PL"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NIWERSYTET W DUBROWNIKU</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7714516"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1</a:t>
            </a:r>
            <a:r>
              <a:rPr lang="es-ES" sz="4800" b="1" spc="-150" dirty="0"/>
              <a:t>: </a:t>
            </a:r>
            <a:r>
              <a:rPr lang="pl-PL" sz="4800" b="1" spc="-150" dirty="0"/>
              <a:t>Empatia w miejscu pracy</a:t>
            </a:r>
            <a:endParaRPr lang="es-ES" sz="4800" b="1" spc="-150" dirty="0"/>
          </a:p>
        </p:txBody>
      </p:sp>
      <p:sp>
        <p:nvSpPr>
          <p:cNvPr id="9" name="Rectángulo 8"/>
          <p:cNvSpPr/>
          <p:nvPr/>
        </p:nvSpPr>
        <p:spPr>
          <a:xfrm>
            <a:off x="669303" y="2136338"/>
            <a:ext cx="10265789" cy="2585323"/>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Sposoby wzbudzania empatii (Ventura, 2019):</a:t>
            </a: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Bądź </a:t>
            </a:r>
            <a:r>
              <a:rPr lang="pl-PL" altLang="es-ES" b="1" dirty="0">
                <a:solidFill>
                  <a:srgbClr val="00B050"/>
                </a:solidFill>
                <a:latin typeface="Calibri" panose="020F0502020204030204" pitchFamily="34" charset="0"/>
                <a:cs typeface="Calibri" panose="020F0502020204030204" pitchFamily="34" charset="0"/>
              </a:rPr>
              <a:t>ciekawy</a:t>
            </a:r>
          </a:p>
          <a:p>
            <a:pPr>
              <a:defRPr/>
            </a:pPr>
            <a:r>
              <a:rPr lang="pl-PL" altLang="es-ES" dirty="0">
                <a:latin typeface="Calibri" panose="020F0502020204030204" pitchFamily="34" charset="0"/>
                <a:cs typeface="Calibri" panose="020F0502020204030204" pitchFamily="34" charset="0"/>
              </a:rPr>
              <a:t>Bądź </a:t>
            </a:r>
            <a:r>
              <a:rPr lang="pl-PL" altLang="es-ES" b="1" dirty="0">
                <a:solidFill>
                  <a:srgbClr val="00B050"/>
                </a:solidFill>
                <a:latin typeface="Calibri" panose="020F0502020204030204" pitchFamily="34" charset="0"/>
                <a:cs typeface="Calibri" panose="020F0502020204030204" pitchFamily="34" charset="0"/>
              </a:rPr>
              <a:t>szczery</a:t>
            </a:r>
          </a:p>
          <a:p>
            <a:pPr>
              <a:defRPr/>
            </a:pPr>
            <a:r>
              <a:rPr lang="pl-PL" altLang="es-ES" dirty="0">
                <a:latin typeface="Calibri" panose="020F0502020204030204" pitchFamily="34" charset="0"/>
                <a:cs typeface="Calibri" panose="020F0502020204030204" pitchFamily="34" charset="0"/>
              </a:rPr>
              <a:t>Bądź </a:t>
            </a:r>
            <a:r>
              <a:rPr lang="pl-PL" altLang="es-ES" b="1" dirty="0">
                <a:solidFill>
                  <a:srgbClr val="00B050"/>
                </a:solidFill>
                <a:latin typeface="Calibri" panose="020F0502020204030204" pitchFamily="34" charset="0"/>
                <a:cs typeface="Calibri" panose="020F0502020204030204" pitchFamily="34" charset="0"/>
              </a:rPr>
              <a:t>wrażliwy</a:t>
            </a:r>
          </a:p>
          <a:p>
            <a:pPr>
              <a:defRPr/>
            </a:pPr>
            <a:r>
              <a:rPr lang="pl-PL" altLang="es-ES" dirty="0">
                <a:latin typeface="Calibri" panose="020F0502020204030204" pitchFamily="34" charset="0"/>
                <a:cs typeface="Calibri" panose="020F0502020204030204" pitchFamily="34" charset="0"/>
              </a:rPr>
              <a:t>Bądź </a:t>
            </a:r>
            <a:r>
              <a:rPr lang="pl-PL" altLang="es-ES" b="1" dirty="0">
                <a:solidFill>
                  <a:srgbClr val="00B050"/>
                </a:solidFill>
                <a:latin typeface="Calibri" panose="020F0502020204030204" pitchFamily="34" charset="0"/>
                <a:cs typeface="Calibri" panose="020F0502020204030204" pitchFamily="34" charset="0"/>
              </a:rPr>
              <a:t>otwarty</a:t>
            </a:r>
          </a:p>
          <a:p>
            <a:pPr>
              <a:defRPr/>
            </a:pPr>
            <a:r>
              <a:rPr lang="pl-PL" altLang="es-ES" dirty="0">
                <a:latin typeface="Calibri" panose="020F0502020204030204" pitchFamily="34" charset="0"/>
                <a:cs typeface="Calibri" panose="020F0502020204030204" pitchFamily="34" charset="0"/>
              </a:rPr>
              <a:t>Bądź </a:t>
            </a:r>
            <a:r>
              <a:rPr lang="pl-PL" altLang="es-ES" b="1" dirty="0">
                <a:solidFill>
                  <a:srgbClr val="00B050"/>
                </a:solidFill>
                <a:latin typeface="Calibri" panose="020F0502020204030204" pitchFamily="34" charset="0"/>
                <a:cs typeface="Calibri" panose="020F0502020204030204" pitchFamily="34" charset="0"/>
              </a:rPr>
              <a:t>bezinteresowny</a:t>
            </a:r>
          </a:p>
          <a:p>
            <a:pPr>
              <a:defRPr/>
            </a:pPr>
            <a:r>
              <a:rPr lang="pl-PL" altLang="es-ES" dirty="0">
                <a:latin typeface="Calibri" panose="020F0502020204030204" pitchFamily="34" charset="0"/>
                <a:cs typeface="Calibri" panose="020F0502020204030204" pitchFamily="34" charset="0"/>
              </a:rPr>
              <a:t>Bądź </a:t>
            </a:r>
            <a:r>
              <a:rPr lang="pl-PL" altLang="es-ES" b="1" dirty="0">
                <a:solidFill>
                  <a:srgbClr val="00B050"/>
                </a:solidFill>
                <a:latin typeface="Calibri" panose="020F0502020204030204" pitchFamily="34" charset="0"/>
                <a:cs typeface="Calibri" panose="020F0502020204030204" pitchFamily="34" charset="0"/>
              </a:rPr>
              <a:t>niezrażony</a:t>
            </a:r>
          </a:p>
          <a:p>
            <a:pPr>
              <a:defRPr/>
            </a:pPr>
            <a:r>
              <a:rPr lang="pl-PL" altLang="es-ES" dirty="0">
                <a:latin typeface="Calibri" panose="020F0502020204030204" pitchFamily="34" charset="0"/>
                <a:cs typeface="Calibri" panose="020F0502020204030204" pitchFamily="34" charset="0"/>
              </a:rPr>
              <a:t>Bądź </a:t>
            </a:r>
            <a:r>
              <a:rPr lang="pl-PL" altLang="es-ES" b="1" dirty="0">
                <a:solidFill>
                  <a:srgbClr val="00B050"/>
                </a:solidFill>
                <a:latin typeface="Calibri" panose="020F0502020204030204" pitchFamily="34" charset="0"/>
                <a:cs typeface="Calibri" panose="020F0502020204030204" pitchFamily="34" charset="0"/>
              </a:rPr>
              <a:t>odważny</a:t>
            </a:r>
            <a:endParaRPr lang="en-GB" altLang="es-ES" b="1" dirty="0">
              <a:solidFill>
                <a:srgbClr val="00B050"/>
              </a:solidFill>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581247" y="1345205"/>
            <a:ext cx="6212264" cy="369332"/>
          </a:xfrm>
          <a:prstGeom prst="rect">
            <a:avLst/>
          </a:prstGeom>
          <a:noFill/>
        </p:spPr>
        <p:txBody>
          <a:bodyPr wrap="square">
            <a:spAutoFit/>
          </a:bodyPr>
          <a:lstStyle/>
          <a:p>
            <a:r>
              <a:rPr lang="pl-PL" dirty="0"/>
              <a:t>SEKCJA 1.2.: EMPATIA PRACOWNIKA</a:t>
            </a:r>
          </a:p>
        </p:txBody>
      </p:sp>
    </p:spTree>
    <p:extLst>
      <p:ext uri="{BB962C8B-B14F-4D97-AF65-F5344CB8AC3E}">
        <p14:creationId xmlns:p14="http://schemas.microsoft.com/office/powerpoint/2010/main" val="3116267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7714516"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1</a:t>
            </a:r>
            <a:r>
              <a:rPr lang="es-ES" sz="4800" b="1" spc="-150" dirty="0"/>
              <a:t>: </a:t>
            </a:r>
            <a:r>
              <a:rPr lang="pl-PL" sz="4800" b="1" spc="-150" dirty="0"/>
              <a:t>Empatia w miejscu pracy</a:t>
            </a:r>
            <a:endParaRPr lang="es-ES" sz="4800" b="1" spc="-150" dirty="0"/>
          </a:p>
        </p:txBody>
      </p:sp>
      <p:sp>
        <p:nvSpPr>
          <p:cNvPr id="9" name="Rectángulo 8"/>
          <p:cNvSpPr/>
          <p:nvPr/>
        </p:nvSpPr>
        <p:spPr>
          <a:xfrm>
            <a:off x="669303" y="2136338"/>
            <a:ext cx="10265789" cy="3477875"/>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Empatii można się nauczyć, a organizacje mogą promować bardziej empatyczne miejsce pracy i pomagać menedżerom w doskonaleniu umiejętności empatii na wiele sposobów:</a:t>
            </a:r>
          </a:p>
          <a:p>
            <a:pPr>
              <a:defRPr/>
            </a:pPr>
            <a:endParaRPr lang="pl-PL"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Mów o empatii</a:t>
            </a: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Naucz słuchania</a:t>
            </a: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Zachęcaj do rozmów z prawdziwą perspektywą</a:t>
            </a: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Zachęcaj do współczucia</a:t>
            </a: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Wspieraj globalnych menedżerów</a:t>
            </a:r>
          </a:p>
          <a:p>
            <a:pPr marL="285750" indent="-285750">
              <a:buFont typeface="Arial" panose="020B0604020202020204" pitchFamily="34" charset="0"/>
              <a:buChar char="•"/>
              <a:defRPr/>
            </a:pPr>
            <a:endParaRPr lang="pl-PL" altLang="es-ES" dirty="0">
              <a:latin typeface="Calibri" panose="020F0502020204030204" pitchFamily="34" charset="0"/>
              <a:cs typeface="Calibri" panose="020F0502020204030204" pitchFamily="34" charset="0"/>
            </a:endParaRPr>
          </a:p>
          <a:p>
            <a:pPr rtl="0">
              <a:spcBef>
                <a:spcPts val="0"/>
              </a:spcBef>
              <a:spcAft>
                <a:spcPts val="0"/>
              </a:spcAft>
            </a:pPr>
            <a:r>
              <a:rPr lang="en-US" sz="1100" b="0" i="0" u="none" strike="noStrike" dirty="0">
                <a:solidFill>
                  <a:srgbClr val="000000"/>
                </a:solidFill>
                <a:effectLst/>
                <a:latin typeface="Calibri" panose="020F0502020204030204" pitchFamily="34" charset="0"/>
              </a:rPr>
              <a:t>(</a:t>
            </a:r>
            <a:r>
              <a:rPr lang="pl-PL" sz="1100" b="0" i="0" u="none" strike="noStrike" dirty="0">
                <a:solidFill>
                  <a:srgbClr val="000000"/>
                </a:solidFill>
                <a:effectLst/>
                <a:latin typeface="Calibri" panose="020F0502020204030204" pitchFamily="34" charset="0"/>
              </a:rPr>
              <a:t>Na podstawie:</a:t>
            </a:r>
            <a:r>
              <a:rPr lang="en-US" sz="1100" b="0" i="0" u="none" strike="noStrike" dirty="0">
                <a:solidFill>
                  <a:srgbClr val="000000"/>
                </a:solidFill>
                <a:effectLst/>
                <a:latin typeface="Calibri" panose="020F0502020204030204" pitchFamily="34" charset="0"/>
              </a:rPr>
              <a:t> Center for Creative Leadership (2016). Empathy in the Workplace: A Tool for Effective Leadership [White paper]. https://cclinnovation.org/wp-content/uploads/2020/03/empathyintheworkplace.pdf)</a:t>
            </a:r>
            <a:endParaRPr lang="en-US" sz="1100" b="0" dirty="0">
              <a:effectLst/>
            </a:endParaRPr>
          </a:p>
          <a:p>
            <a:br>
              <a:rPr lang="en-US" dirty="0"/>
            </a:b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581247" y="1345205"/>
            <a:ext cx="6212264" cy="369332"/>
          </a:xfrm>
          <a:prstGeom prst="rect">
            <a:avLst/>
          </a:prstGeom>
          <a:noFill/>
        </p:spPr>
        <p:txBody>
          <a:bodyPr wrap="square">
            <a:spAutoFit/>
          </a:bodyPr>
          <a:lstStyle/>
          <a:p>
            <a:r>
              <a:rPr lang="pl-PL" dirty="0"/>
              <a:t>SEKCJA 1.3.: POPRAWA EMPATII W MIEJCU PRACY</a:t>
            </a:r>
          </a:p>
        </p:txBody>
      </p:sp>
    </p:spTree>
    <p:extLst>
      <p:ext uri="{BB962C8B-B14F-4D97-AF65-F5344CB8AC3E}">
        <p14:creationId xmlns:p14="http://schemas.microsoft.com/office/powerpoint/2010/main" val="1992787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7714516"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1</a:t>
            </a:r>
            <a:r>
              <a:rPr lang="es-ES" sz="4800" b="1" spc="-150" dirty="0"/>
              <a:t>: </a:t>
            </a:r>
            <a:r>
              <a:rPr lang="pl-PL" sz="4800" b="1" spc="-150" dirty="0"/>
              <a:t>Empatia w miejscu pracy</a:t>
            </a:r>
            <a:endParaRPr lang="es-ES" sz="4800" b="1" spc="-150" dirty="0"/>
          </a:p>
        </p:txBody>
      </p:sp>
      <p:sp>
        <p:nvSpPr>
          <p:cNvPr id="9" name="Rectángulo 8"/>
          <p:cNvSpPr/>
          <p:nvPr/>
        </p:nvSpPr>
        <p:spPr>
          <a:xfrm>
            <a:off x="669303" y="2136338"/>
            <a:ext cx="10265789" cy="2308324"/>
          </a:xfrm>
          <a:prstGeom prst="rect">
            <a:avLst/>
          </a:prstGeom>
        </p:spPr>
        <p:txBody>
          <a:bodyPr wrap="square">
            <a:spAutoFit/>
          </a:bodyPr>
          <a:lstStyle/>
          <a:p>
            <a:r>
              <a:rPr lang="pl-PL" b="1" dirty="0">
                <a:solidFill>
                  <a:srgbClr val="00B050"/>
                </a:solidFill>
              </a:rPr>
              <a:t>Rozmawiaj o empatii </a:t>
            </a:r>
            <a:r>
              <a:rPr lang="pl-PL" dirty="0"/>
              <a:t>— menedżerowie powinni mieć świadomość, że empatia jest ważna, szczególnie w dzisiejszym miejscu pracy. Poświęcanie czasu i uwagi innym zwiększa empatię, co z kolei poprawia twoją wydajność i poprawia postrzeganą skuteczność.</a:t>
            </a:r>
          </a:p>
          <a:p>
            <a:endParaRPr lang="pl-PL" dirty="0"/>
          </a:p>
          <a:p>
            <a:r>
              <a:rPr lang="pl-PL" b="1" dirty="0">
                <a:solidFill>
                  <a:srgbClr val="00B050"/>
                </a:solidFill>
              </a:rPr>
              <a:t>Ucz słuchania </a:t>
            </a:r>
            <a:r>
              <a:rPr lang="pl-PL" dirty="0"/>
              <a:t>— aby zrozumieć innych i wyczuć to, co czują, menedżerowie muszą być dobrymi słuchaczami. Aktywne słuchanie to chęć i zdolność danej osoby do słyszenia i rozumienia drugiej osoby. Kiedy menedżer jest dobrym słuchaczem, ludzie czują się szanowani, a zaufanie może rosnąć.</a:t>
            </a:r>
            <a:br>
              <a:rPr lang="en-US" dirty="0"/>
            </a:b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581247" y="1345205"/>
            <a:ext cx="6212264" cy="369332"/>
          </a:xfrm>
          <a:prstGeom prst="rect">
            <a:avLst/>
          </a:prstGeom>
          <a:noFill/>
        </p:spPr>
        <p:txBody>
          <a:bodyPr wrap="square">
            <a:spAutoFit/>
          </a:bodyPr>
          <a:lstStyle/>
          <a:p>
            <a:r>
              <a:rPr lang="pl-PL" dirty="0"/>
              <a:t>SEKCJA 1.3.: POPRAWA EMPATII W MIEJCU PRACY</a:t>
            </a:r>
          </a:p>
        </p:txBody>
      </p:sp>
    </p:spTree>
    <p:extLst>
      <p:ext uri="{BB962C8B-B14F-4D97-AF65-F5344CB8AC3E}">
        <p14:creationId xmlns:p14="http://schemas.microsoft.com/office/powerpoint/2010/main" val="1872707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7714516"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1</a:t>
            </a:r>
            <a:r>
              <a:rPr lang="es-ES" sz="4800" b="1" spc="-150" dirty="0"/>
              <a:t>: </a:t>
            </a:r>
            <a:r>
              <a:rPr lang="pl-PL" sz="4800" b="1" spc="-150" dirty="0"/>
              <a:t>Empatia w miejscu pracy</a:t>
            </a:r>
            <a:endParaRPr lang="es-ES" sz="4800" b="1" spc="-150" dirty="0"/>
          </a:p>
        </p:txBody>
      </p:sp>
      <p:sp>
        <p:nvSpPr>
          <p:cNvPr id="9" name="Rectángulo 8"/>
          <p:cNvSpPr/>
          <p:nvPr/>
        </p:nvSpPr>
        <p:spPr>
          <a:xfrm>
            <a:off x="669303" y="2136338"/>
            <a:ext cx="10265789" cy="2308324"/>
          </a:xfrm>
          <a:prstGeom prst="rect">
            <a:avLst/>
          </a:prstGeom>
        </p:spPr>
        <p:txBody>
          <a:bodyPr wrap="square">
            <a:spAutoFit/>
          </a:bodyPr>
          <a:lstStyle/>
          <a:p>
            <a:r>
              <a:rPr lang="pl-PL" altLang="es-ES" b="1" dirty="0">
                <a:solidFill>
                  <a:srgbClr val="00B050"/>
                </a:solidFill>
                <a:latin typeface="Calibri" panose="020F0502020204030204" pitchFamily="34" charset="0"/>
                <a:cs typeface="Calibri" panose="020F0502020204030204" pitchFamily="34" charset="0"/>
              </a:rPr>
              <a:t>Zachęcaj do rozmów z prawdziwą perspektywą </a:t>
            </a:r>
            <a:r>
              <a:rPr lang="pl-PL" altLang="es-ES" dirty="0">
                <a:latin typeface="Calibri" panose="020F0502020204030204" pitchFamily="34" charset="0"/>
                <a:cs typeface="Calibri" panose="020F0502020204030204" pitchFamily="34" charset="0"/>
              </a:rPr>
              <a:t>– menedżerowie powinni zawsze postawić się na miejscu drugiej osoby.</a:t>
            </a:r>
          </a:p>
          <a:p>
            <a:endParaRPr lang="pl-PL" altLang="es-ES" dirty="0">
              <a:latin typeface="Calibri" panose="020F0502020204030204" pitchFamily="34" charset="0"/>
              <a:cs typeface="Calibri" panose="020F0502020204030204" pitchFamily="34" charset="0"/>
            </a:endParaRPr>
          </a:p>
          <a:p>
            <a:r>
              <a:rPr lang="pl-PL" altLang="es-ES" b="1" dirty="0">
                <a:solidFill>
                  <a:srgbClr val="00B050"/>
                </a:solidFill>
                <a:latin typeface="Calibri" panose="020F0502020204030204" pitchFamily="34" charset="0"/>
                <a:cs typeface="Calibri" panose="020F0502020204030204" pitchFamily="34" charset="0"/>
              </a:rPr>
              <a:t>Zachęcaj do współczucia </a:t>
            </a:r>
            <a:r>
              <a:rPr lang="pl-PL" altLang="es-ES" dirty="0">
                <a:latin typeface="Calibri" panose="020F0502020204030204" pitchFamily="34" charset="0"/>
                <a:cs typeface="Calibri" panose="020F0502020204030204" pitchFamily="34" charset="0"/>
              </a:rPr>
              <a:t>— wspieraj menedżerów, którym zależy na tym, jak ktoś inny się czuje, lub rozważają wpływ decyzji biznesowych na pracowników, klientów i społeczności.</a:t>
            </a:r>
          </a:p>
          <a:p>
            <a:endParaRPr lang="pl-PL" altLang="es-ES" dirty="0">
              <a:latin typeface="Calibri" panose="020F0502020204030204" pitchFamily="34" charset="0"/>
              <a:cs typeface="Calibri" panose="020F0502020204030204" pitchFamily="34" charset="0"/>
            </a:endParaRPr>
          </a:p>
          <a:p>
            <a:r>
              <a:rPr lang="pl-PL" altLang="es-ES" b="1" dirty="0">
                <a:solidFill>
                  <a:srgbClr val="00B050"/>
                </a:solidFill>
                <a:latin typeface="Calibri" panose="020F0502020204030204" pitchFamily="34" charset="0"/>
                <a:cs typeface="Calibri" panose="020F0502020204030204" pitchFamily="34" charset="0"/>
              </a:rPr>
              <a:t>Wspieraj globalnych menedżerów </a:t>
            </a:r>
            <a:r>
              <a:rPr lang="pl-PL" altLang="es-ES" dirty="0">
                <a:latin typeface="Calibri" panose="020F0502020204030204" pitchFamily="34" charset="0"/>
                <a:cs typeface="Calibri" panose="020F0502020204030204" pitchFamily="34" charset="0"/>
              </a:rPr>
              <a:t>— Praca ponad granicami kulturowymi wymaga od menedżerów zrozumienia ludzi, którzy mają bardzo różne perspektywy i doświadczenia.</a:t>
            </a: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581247" y="1345205"/>
            <a:ext cx="6212264" cy="369332"/>
          </a:xfrm>
          <a:prstGeom prst="rect">
            <a:avLst/>
          </a:prstGeom>
          <a:noFill/>
        </p:spPr>
        <p:txBody>
          <a:bodyPr wrap="square">
            <a:spAutoFit/>
          </a:bodyPr>
          <a:lstStyle/>
          <a:p>
            <a:r>
              <a:rPr lang="pl-PL" dirty="0"/>
              <a:t>SEKCJA 1.3.: POPRAWA EMPATII W MIEJCU PRACY</a:t>
            </a:r>
          </a:p>
        </p:txBody>
      </p:sp>
    </p:spTree>
    <p:extLst>
      <p:ext uri="{BB962C8B-B14F-4D97-AF65-F5344CB8AC3E}">
        <p14:creationId xmlns:p14="http://schemas.microsoft.com/office/powerpoint/2010/main" val="122954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7714516"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1</a:t>
            </a:r>
            <a:r>
              <a:rPr lang="es-ES" sz="4800" b="1" spc="-150" dirty="0"/>
              <a:t>: </a:t>
            </a:r>
            <a:r>
              <a:rPr lang="pl-PL" sz="4800" b="1" spc="-150" dirty="0"/>
              <a:t>Empatia w miejscu pracy</a:t>
            </a:r>
            <a:endParaRPr lang="es-ES" sz="4800" b="1" spc="-150" dirty="0"/>
          </a:p>
        </p:txBody>
      </p:sp>
      <p:sp>
        <p:nvSpPr>
          <p:cNvPr id="9" name="Rectángulo 8"/>
          <p:cNvSpPr/>
          <p:nvPr/>
        </p:nvSpPr>
        <p:spPr>
          <a:xfrm>
            <a:off x="669304" y="2136338"/>
            <a:ext cx="5910606" cy="2031325"/>
          </a:xfrm>
          <a:prstGeom prst="rect">
            <a:avLst/>
          </a:prstGeom>
        </p:spPr>
        <p:txBody>
          <a:bodyPr wrap="square">
            <a:spAutoFit/>
          </a:bodyPr>
          <a:lstStyle/>
          <a:p>
            <a:r>
              <a:rPr lang="pl-PL" altLang="es-ES" dirty="0">
                <a:latin typeface="Calibri" panose="020F0502020204030204" pitchFamily="34" charset="0"/>
                <a:cs typeface="Calibri" panose="020F0502020204030204" pitchFamily="34" charset="0"/>
              </a:rPr>
              <a:t>Przywództwo empatyczne to styl przywództwa, który koncentruje się na zrozumieniu i identyfikowaniu się z potrzebami innych:</a:t>
            </a:r>
          </a:p>
          <a:p>
            <a:r>
              <a:rPr lang="pl-PL" altLang="es-ES" dirty="0">
                <a:latin typeface="Calibri" panose="020F0502020204030204" pitchFamily="34" charset="0"/>
                <a:cs typeface="Calibri" panose="020F0502020204030204" pitchFamily="34" charset="0"/>
              </a:rPr>
              <a:t>• Empatia umożliwia liderom odczytywanie emocji członków zespołu w celu osiągnięcia wspólnych celów</a:t>
            </a:r>
          </a:p>
          <a:p>
            <a:r>
              <a:rPr lang="pl-PL" altLang="es-ES" dirty="0">
                <a:latin typeface="Calibri" panose="020F0502020204030204" pitchFamily="34" charset="0"/>
                <a:cs typeface="Calibri" panose="020F0502020204030204" pitchFamily="34" charset="0"/>
              </a:rPr>
              <a:t>• Empatia przyczynia się do lepszych negocjacji, współpracy i rozwiązywania konfliktów</a:t>
            </a: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518475" y="1450655"/>
            <a:ext cx="6212264" cy="369332"/>
          </a:xfrm>
          <a:prstGeom prst="rect">
            <a:avLst/>
          </a:prstGeom>
          <a:noFill/>
        </p:spPr>
        <p:txBody>
          <a:bodyPr wrap="square">
            <a:spAutoFit/>
          </a:bodyPr>
          <a:lstStyle/>
          <a:p>
            <a:r>
              <a:rPr lang="pl-PL" dirty="0"/>
              <a:t>SEKCJA 1.4.: EMAPTYCZNE PRZYWÓDZTWO</a:t>
            </a:r>
          </a:p>
        </p:txBody>
      </p:sp>
      <p:pic>
        <p:nvPicPr>
          <p:cNvPr id="4" name="Obraz 3" descr="Osoba na zajętym ulicy">
            <a:extLst>
              <a:ext uri="{FF2B5EF4-FFF2-40B4-BE49-F238E27FC236}">
                <a16:creationId xmlns:a16="http://schemas.microsoft.com/office/drawing/2014/main" id="{E91DE6E4-BB0D-95A6-554E-6A9D76C0CD0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02689" y="2136338"/>
            <a:ext cx="4420007" cy="2950590"/>
          </a:xfrm>
          <a:prstGeom prst="rect">
            <a:avLst/>
          </a:prstGeom>
        </p:spPr>
      </p:pic>
    </p:spTree>
    <p:extLst>
      <p:ext uri="{BB962C8B-B14F-4D97-AF65-F5344CB8AC3E}">
        <p14:creationId xmlns:p14="http://schemas.microsoft.com/office/powerpoint/2010/main" val="509670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7714516"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1</a:t>
            </a:r>
            <a:r>
              <a:rPr lang="es-ES" sz="4800" b="1" spc="-150" dirty="0"/>
              <a:t>: </a:t>
            </a:r>
            <a:r>
              <a:rPr lang="pl-PL" sz="4800" b="1" spc="-150" dirty="0"/>
              <a:t>Empatia w miejscu pracy</a:t>
            </a:r>
            <a:endParaRPr lang="es-ES" sz="4800" b="1" spc="-150" dirty="0"/>
          </a:p>
        </p:txBody>
      </p:sp>
      <p:sp>
        <p:nvSpPr>
          <p:cNvPr id="9" name="Rectángulo 8"/>
          <p:cNvSpPr/>
          <p:nvPr/>
        </p:nvSpPr>
        <p:spPr>
          <a:xfrm>
            <a:off x="963105" y="2796214"/>
            <a:ext cx="10265789" cy="2031325"/>
          </a:xfrm>
          <a:prstGeom prst="rect">
            <a:avLst/>
          </a:prstGeom>
        </p:spPr>
        <p:txBody>
          <a:bodyPr wrap="square">
            <a:spAutoFit/>
          </a:bodyPr>
          <a:lstStyle/>
          <a:p>
            <a:r>
              <a:rPr lang="pl-PL" altLang="es-ES" dirty="0">
                <a:latin typeface="Calibri" panose="020F0502020204030204" pitchFamily="34" charset="0"/>
                <a:cs typeface="Calibri" panose="020F0502020204030204" pitchFamily="34" charset="0"/>
              </a:rPr>
              <a:t>Cechy przywództwa empatycznego (</a:t>
            </a:r>
            <a:r>
              <a:rPr lang="pl-PL" altLang="es-ES" dirty="0" err="1">
                <a:latin typeface="Calibri" panose="020F0502020204030204" pitchFamily="34" charset="0"/>
                <a:cs typeface="Calibri" panose="020F0502020204030204" pitchFamily="34" charset="0"/>
              </a:rPr>
              <a:t>Pallapa</a:t>
            </a:r>
            <a:r>
              <a:rPr lang="pl-PL" altLang="es-ES" dirty="0">
                <a:latin typeface="Calibri" panose="020F0502020204030204" pitchFamily="34" charset="0"/>
                <a:cs typeface="Calibri" panose="020F0502020204030204" pitchFamily="34" charset="0"/>
              </a:rPr>
              <a:t>, 2022)</a:t>
            </a:r>
          </a:p>
          <a:p>
            <a:endParaRPr lang="pl-PL" altLang="es-ES" dirty="0">
              <a:latin typeface="Calibri" panose="020F0502020204030204" pitchFamily="34" charset="0"/>
              <a:cs typeface="Calibri" panose="020F0502020204030204" pitchFamily="34" charset="0"/>
            </a:endParaRPr>
          </a:p>
          <a:p>
            <a:r>
              <a:rPr lang="pl-PL" altLang="es-ES" dirty="0">
                <a:latin typeface="Calibri" panose="020F0502020204030204" pitchFamily="34" charset="0"/>
                <a:cs typeface="Calibri" panose="020F0502020204030204" pitchFamily="34" charset="0"/>
              </a:rPr>
              <a:t>• koncentruje się na zrozumieniu potrzeb członków zespołu oraz wrażliwości na ich deficyty i potrzeby rozwojowe</a:t>
            </a:r>
          </a:p>
          <a:p>
            <a:r>
              <a:rPr lang="pl-PL" altLang="es-ES" dirty="0">
                <a:latin typeface="Calibri" panose="020F0502020204030204" pitchFamily="34" charset="0"/>
                <a:cs typeface="Calibri" panose="020F0502020204030204" pitchFamily="34" charset="0"/>
              </a:rPr>
              <a:t>• uświadamia wszystkim, że jest ważną częścią tego samego zespołu, który stara się osiągnąć ten sam cel</a:t>
            </a:r>
          </a:p>
          <a:p>
            <a:r>
              <a:rPr lang="pl-PL" altLang="es-ES" dirty="0">
                <a:latin typeface="Calibri" panose="020F0502020204030204" pitchFamily="34" charset="0"/>
                <a:cs typeface="Calibri" panose="020F0502020204030204" pitchFamily="34" charset="0"/>
              </a:rPr>
              <a:t>• zwiększa bezpieczeństwo psychiczne w organizacji</a:t>
            </a:r>
          </a:p>
          <a:p>
            <a:r>
              <a:rPr lang="pl-PL" altLang="es-ES" dirty="0">
                <a:latin typeface="Calibri" panose="020F0502020204030204" pitchFamily="34" charset="0"/>
                <a:cs typeface="Calibri" panose="020F0502020204030204" pitchFamily="34" charset="0"/>
              </a:rPr>
              <a:t>• zwiększa produktywność, morale i lojalność zespołu</a:t>
            </a: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590674" y="1595927"/>
            <a:ext cx="6212264" cy="369332"/>
          </a:xfrm>
          <a:prstGeom prst="rect">
            <a:avLst/>
          </a:prstGeom>
          <a:noFill/>
        </p:spPr>
        <p:txBody>
          <a:bodyPr wrap="square">
            <a:spAutoFit/>
          </a:bodyPr>
          <a:lstStyle/>
          <a:p>
            <a:r>
              <a:rPr lang="pl-PL" dirty="0"/>
              <a:t>SEKCJA 1.4.: EMPATYCZNE PRZYWÓDZTWO</a:t>
            </a:r>
          </a:p>
        </p:txBody>
      </p:sp>
    </p:spTree>
    <p:extLst>
      <p:ext uri="{BB962C8B-B14F-4D97-AF65-F5344CB8AC3E}">
        <p14:creationId xmlns:p14="http://schemas.microsoft.com/office/powerpoint/2010/main" val="3913577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7714516"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1</a:t>
            </a:r>
            <a:r>
              <a:rPr lang="es-ES" sz="4800" b="1" spc="-150" dirty="0"/>
              <a:t>: </a:t>
            </a:r>
            <a:r>
              <a:rPr lang="pl-PL" sz="4800" b="1" spc="-150" dirty="0"/>
              <a:t>Empatia w miejscu pracy</a:t>
            </a:r>
            <a:endParaRPr lang="es-ES" sz="4800" b="1" spc="-150" dirty="0"/>
          </a:p>
        </p:txBody>
      </p:sp>
      <p:sp>
        <p:nvSpPr>
          <p:cNvPr id="9" name="Rectángulo 8"/>
          <p:cNvSpPr/>
          <p:nvPr/>
        </p:nvSpPr>
        <p:spPr>
          <a:xfrm>
            <a:off x="963105" y="2796214"/>
            <a:ext cx="10265789" cy="2585323"/>
          </a:xfrm>
          <a:prstGeom prst="rect">
            <a:avLst/>
          </a:prstGeom>
        </p:spPr>
        <p:txBody>
          <a:bodyPr wrap="square">
            <a:spAutoFit/>
          </a:bodyPr>
          <a:lstStyle/>
          <a:p>
            <a:r>
              <a:rPr lang="pl-PL" altLang="es-ES" dirty="0">
                <a:latin typeface="Calibri" panose="020F0502020204030204" pitchFamily="34" charset="0"/>
                <a:cs typeface="Calibri" panose="020F0502020204030204" pitchFamily="34" charset="0"/>
              </a:rPr>
              <a:t>Charakterystyka liderów empatycznych (</a:t>
            </a:r>
            <a:r>
              <a:rPr lang="pl-PL" altLang="es-ES" dirty="0" err="1">
                <a:latin typeface="Calibri" panose="020F0502020204030204" pitchFamily="34" charset="0"/>
                <a:cs typeface="Calibri" panose="020F0502020204030204" pitchFamily="34" charset="0"/>
              </a:rPr>
              <a:t>Riess</a:t>
            </a:r>
            <a:r>
              <a:rPr lang="pl-PL" altLang="es-ES" dirty="0">
                <a:latin typeface="Calibri" panose="020F0502020204030204" pitchFamily="34" charset="0"/>
                <a:cs typeface="Calibri" panose="020F0502020204030204" pitchFamily="34" charset="0"/>
              </a:rPr>
              <a:t> i </a:t>
            </a:r>
            <a:r>
              <a:rPr lang="pl-PL" altLang="es-ES" dirty="0" err="1">
                <a:latin typeface="Calibri" panose="020F0502020204030204" pitchFamily="34" charset="0"/>
                <a:cs typeface="Calibri" panose="020F0502020204030204" pitchFamily="34" charset="0"/>
              </a:rPr>
              <a:t>Neporent</a:t>
            </a:r>
            <a:r>
              <a:rPr lang="pl-PL" altLang="es-ES" dirty="0">
                <a:latin typeface="Calibri" panose="020F0502020204030204" pitchFamily="34" charset="0"/>
                <a:cs typeface="Calibri" panose="020F0502020204030204" pitchFamily="34" charset="0"/>
              </a:rPr>
              <a:t>, 2018; </a:t>
            </a:r>
            <a:r>
              <a:rPr lang="pl-PL" altLang="es-ES" dirty="0" err="1">
                <a:latin typeface="Calibri" panose="020F0502020204030204" pitchFamily="34" charset="0"/>
                <a:cs typeface="Calibri" panose="020F0502020204030204" pitchFamily="34" charset="0"/>
              </a:rPr>
              <a:t>Pallapa</a:t>
            </a:r>
            <a:r>
              <a:rPr lang="pl-PL" altLang="es-ES" dirty="0">
                <a:latin typeface="Calibri" panose="020F0502020204030204" pitchFamily="34" charset="0"/>
                <a:cs typeface="Calibri" panose="020F0502020204030204" pitchFamily="34" charset="0"/>
              </a:rPr>
              <a:t>, 2022):</a:t>
            </a:r>
          </a:p>
          <a:p>
            <a:endParaRPr lang="pl-PL" altLang="es-ES" dirty="0">
              <a:latin typeface="Calibri" panose="020F0502020204030204" pitchFamily="34" charset="0"/>
              <a:cs typeface="Calibri" panose="020F0502020204030204" pitchFamily="34" charset="0"/>
            </a:endParaRPr>
          </a:p>
          <a:p>
            <a:r>
              <a:rPr lang="pl-PL" altLang="es-ES" dirty="0">
                <a:latin typeface="Calibri" panose="020F0502020204030204" pitchFamily="34" charset="0"/>
                <a:cs typeface="Calibri" panose="020F0502020204030204" pitchFamily="34" charset="0"/>
              </a:rPr>
              <a:t>• świetnie radzą sobie w zarządzaniu relacjami</a:t>
            </a:r>
          </a:p>
          <a:p>
            <a:r>
              <a:rPr lang="pl-PL" altLang="es-ES" dirty="0">
                <a:latin typeface="Calibri" panose="020F0502020204030204" pitchFamily="34" charset="0"/>
                <a:cs typeface="Calibri" panose="020F0502020204030204" pitchFamily="34" charset="0"/>
              </a:rPr>
              <a:t>• tworzą więzi i utrzymują grupy razem, aby mogli lepiej łączyć się i rozumieć nawzajem swoje zainteresowania i perspektywy</a:t>
            </a:r>
          </a:p>
          <a:p>
            <a:r>
              <a:rPr lang="pl-PL" altLang="es-ES" dirty="0">
                <a:latin typeface="Calibri" panose="020F0502020204030204" pitchFamily="34" charset="0"/>
                <a:cs typeface="Calibri" panose="020F0502020204030204" pitchFamily="34" charset="0"/>
              </a:rPr>
              <a:t>• tworzą bezpieczne środowisko, w którym ludzie mogą wyrażać swoje nadzieje i obawy</a:t>
            </a:r>
          </a:p>
          <a:p>
            <a:r>
              <a:rPr lang="pl-PL" altLang="es-ES" dirty="0">
                <a:latin typeface="Calibri" panose="020F0502020204030204" pitchFamily="34" charset="0"/>
                <a:cs typeface="Calibri" panose="020F0502020204030204" pitchFamily="34" charset="0"/>
              </a:rPr>
              <a:t>• nie starają się zadowolić wszystkich</a:t>
            </a:r>
          </a:p>
          <a:p>
            <a:r>
              <a:rPr lang="pl-PL" altLang="es-ES" dirty="0">
                <a:latin typeface="Calibri" panose="020F0502020204030204" pitchFamily="34" charset="0"/>
                <a:cs typeface="Calibri" panose="020F0502020204030204" pitchFamily="34" charset="0"/>
              </a:rPr>
              <a:t>• cieszą się szacunkiem, zaufaniem i konsultacjami, nawet w trudnych i kryzysowych czasach</a:t>
            </a:r>
          </a:p>
          <a:p>
            <a:r>
              <a:rPr lang="pl-PL" altLang="es-ES" dirty="0">
                <a:latin typeface="Calibri" panose="020F0502020204030204" pitchFamily="34" charset="0"/>
                <a:cs typeface="Calibri" panose="020F0502020204030204" pitchFamily="34" charset="0"/>
              </a:rPr>
              <a:t>• są autentyczni, wrażliwi, przystępni, uważni, wdzięczni i pomocni</a:t>
            </a: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590674" y="1595927"/>
            <a:ext cx="6212264" cy="369332"/>
          </a:xfrm>
          <a:prstGeom prst="rect">
            <a:avLst/>
          </a:prstGeom>
          <a:noFill/>
        </p:spPr>
        <p:txBody>
          <a:bodyPr wrap="square">
            <a:spAutoFit/>
          </a:bodyPr>
          <a:lstStyle/>
          <a:p>
            <a:r>
              <a:rPr lang="pl-PL" dirty="0"/>
              <a:t>SEKCJA 1.4.: EMPATYCZNE PRZYWÓDZTWO</a:t>
            </a:r>
          </a:p>
        </p:txBody>
      </p:sp>
    </p:spTree>
    <p:extLst>
      <p:ext uri="{BB962C8B-B14F-4D97-AF65-F5344CB8AC3E}">
        <p14:creationId xmlns:p14="http://schemas.microsoft.com/office/powerpoint/2010/main" val="113468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7714516"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1</a:t>
            </a:r>
            <a:r>
              <a:rPr lang="es-ES" sz="4800" b="1" spc="-150" dirty="0"/>
              <a:t>: </a:t>
            </a:r>
            <a:r>
              <a:rPr lang="pl-PL" sz="4800" b="1" spc="-150" dirty="0"/>
              <a:t>Empatia w miejscu pracy</a:t>
            </a:r>
            <a:endParaRPr lang="es-ES" sz="4800" b="1" spc="-150" dirty="0"/>
          </a:p>
        </p:txBody>
      </p:sp>
      <p:sp>
        <p:nvSpPr>
          <p:cNvPr id="9" name="Rectángulo 8"/>
          <p:cNvSpPr/>
          <p:nvPr/>
        </p:nvSpPr>
        <p:spPr>
          <a:xfrm>
            <a:off x="963105" y="2796214"/>
            <a:ext cx="10265789" cy="2585323"/>
          </a:xfrm>
          <a:prstGeom prst="rect">
            <a:avLst/>
          </a:prstGeom>
        </p:spPr>
        <p:txBody>
          <a:bodyPr wrap="square">
            <a:spAutoFit/>
          </a:bodyPr>
          <a:lstStyle/>
          <a:p>
            <a:r>
              <a:rPr lang="pl-PL" altLang="es-ES" dirty="0">
                <a:latin typeface="Calibri" panose="020F0502020204030204" pitchFamily="34" charset="0"/>
                <a:cs typeface="Calibri" panose="020F0502020204030204" pitchFamily="34" charset="0"/>
              </a:rPr>
              <a:t>Pułapki empatycznego przywództwa (</a:t>
            </a:r>
            <a:r>
              <a:rPr lang="pl-PL" altLang="es-ES" dirty="0" err="1">
                <a:latin typeface="Calibri" panose="020F0502020204030204" pitchFamily="34" charset="0"/>
                <a:cs typeface="Calibri" panose="020F0502020204030204" pitchFamily="34" charset="0"/>
              </a:rPr>
              <a:t>Pallapa</a:t>
            </a:r>
            <a:r>
              <a:rPr lang="pl-PL" altLang="es-ES" dirty="0">
                <a:latin typeface="Calibri" panose="020F0502020204030204" pitchFamily="34" charset="0"/>
                <a:cs typeface="Calibri" panose="020F0502020204030204" pitchFamily="34" charset="0"/>
              </a:rPr>
              <a:t>, 2022):</a:t>
            </a:r>
          </a:p>
          <a:p>
            <a:endParaRPr lang="pl-PL" altLang="es-ES" dirty="0">
              <a:latin typeface="Calibri" panose="020F0502020204030204" pitchFamily="34" charset="0"/>
              <a:cs typeface="Calibri" panose="020F0502020204030204" pitchFamily="34" charset="0"/>
            </a:endParaRPr>
          </a:p>
          <a:p>
            <a:r>
              <a:rPr lang="pl-PL" altLang="es-ES" dirty="0">
                <a:latin typeface="Calibri" panose="020F0502020204030204" pitchFamily="34" charset="0"/>
                <a:cs typeface="Calibri" panose="020F0502020204030204" pitchFamily="34" charset="0"/>
              </a:rPr>
              <a:t>• może utrudniać podejmowanie dobrych decyzji – empatia może wpływać na myślenie i percepcję oraz zniekształcać osąd</a:t>
            </a:r>
          </a:p>
          <a:p>
            <a:r>
              <a:rPr lang="pl-PL" altLang="es-ES" dirty="0">
                <a:latin typeface="Calibri" panose="020F0502020204030204" pitchFamily="34" charset="0"/>
                <a:cs typeface="Calibri" panose="020F0502020204030204" pitchFamily="34" charset="0"/>
              </a:rPr>
              <a:t>• empatia może prowadzić do nieświadomych uprzedzeń – liderzy mogą preferencyjnie traktować osoby do nich podobne i mogą nieświadomie zatrudniać lub promować te osoby</a:t>
            </a:r>
          </a:p>
          <a:p>
            <a:r>
              <a:rPr lang="pl-PL" altLang="es-ES" dirty="0">
                <a:latin typeface="Calibri" panose="020F0502020204030204" pitchFamily="34" charset="0"/>
                <a:cs typeface="Calibri" panose="020F0502020204030204" pitchFamily="34" charset="0"/>
              </a:rPr>
              <a:t>• empatia może być ograniczona – empatia pochłania energię</a:t>
            </a:r>
          </a:p>
          <a:p>
            <a:r>
              <a:rPr lang="pl-PL" altLang="es-ES" dirty="0">
                <a:latin typeface="Calibri" panose="020F0502020204030204" pitchFamily="34" charset="0"/>
                <a:cs typeface="Calibri" panose="020F0502020204030204" pitchFamily="34" charset="0"/>
              </a:rPr>
              <a:t>• nadmiar empatii może prowadzić do apatii lub wypalenia – liderzy, którzy stale wykazują empatię w miejscu pracy, mogą zostać emocjonalnie wyczerpani, co może prowadzić do apatii w życiu osobistym</a:t>
            </a: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590674" y="1595927"/>
            <a:ext cx="6212264" cy="369332"/>
          </a:xfrm>
          <a:prstGeom prst="rect">
            <a:avLst/>
          </a:prstGeom>
          <a:noFill/>
        </p:spPr>
        <p:txBody>
          <a:bodyPr wrap="square">
            <a:spAutoFit/>
          </a:bodyPr>
          <a:lstStyle/>
          <a:p>
            <a:r>
              <a:rPr lang="pl-PL" dirty="0"/>
              <a:t>SEKCJA 1.4.: EMPATYCZNE PRZYWÓDZTWO</a:t>
            </a:r>
          </a:p>
        </p:txBody>
      </p:sp>
    </p:spTree>
    <p:extLst>
      <p:ext uri="{BB962C8B-B14F-4D97-AF65-F5344CB8AC3E}">
        <p14:creationId xmlns:p14="http://schemas.microsoft.com/office/powerpoint/2010/main" val="1435000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7714516"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1</a:t>
            </a:r>
            <a:r>
              <a:rPr lang="es-ES" sz="4800" b="1" spc="-150" dirty="0"/>
              <a:t>: </a:t>
            </a:r>
            <a:r>
              <a:rPr lang="pl-PL" sz="4800" b="1" spc="-150" dirty="0"/>
              <a:t>Empatia w miejscu pracy</a:t>
            </a:r>
            <a:endParaRPr lang="es-ES" sz="4800" b="1" spc="-150" dirty="0"/>
          </a:p>
        </p:txBody>
      </p:sp>
      <p:sp>
        <p:nvSpPr>
          <p:cNvPr id="9" name="Rectángulo 8"/>
          <p:cNvSpPr/>
          <p:nvPr/>
        </p:nvSpPr>
        <p:spPr>
          <a:xfrm>
            <a:off x="963105" y="2796214"/>
            <a:ext cx="10265789" cy="2585323"/>
          </a:xfrm>
          <a:prstGeom prst="rect">
            <a:avLst/>
          </a:prstGeom>
        </p:spPr>
        <p:txBody>
          <a:bodyPr wrap="square">
            <a:spAutoFit/>
          </a:bodyPr>
          <a:lstStyle/>
          <a:p>
            <a:r>
              <a:rPr lang="pl-PL" altLang="es-ES" dirty="0">
                <a:latin typeface="Calibri" panose="020F0502020204030204" pitchFamily="34" charset="0"/>
                <a:cs typeface="Calibri" panose="020F0502020204030204" pitchFamily="34" charset="0"/>
              </a:rPr>
              <a:t>Pułapki empatycznego przywództwa (</a:t>
            </a:r>
            <a:r>
              <a:rPr lang="pl-PL" altLang="es-ES" dirty="0" err="1">
                <a:latin typeface="Calibri" panose="020F0502020204030204" pitchFamily="34" charset="0"/>
                <a:cs typeface="Calibri" panose="020F0502020204030204" pitchFamily="34" charset="0"/>
              </a:rPr>
              <a:t>Pallapa</a:t>
            </a:r>
            <a:r>
              <a:rPr lang="pl-PL" altLang="es-ES" dirty="0">
                <a:latin typeface="Calibri" panose="020F0502020204030204" pitchFamily="34" charset="0"/>
                <a:cs typeface="Calibri" panose="020F0502020204030204" pitchFamily="34" charset="0"/>
              </a:rPr>
              <a:t>, 2022):</a:t>
            </a:r>
          </a:p>
          <a:p>
            <a:endParaRPr lang="pl-PL" altLang="es-ES" dirty="0">
              <a:latin typeface="Calibri" panose="020F0502020204030204" pitchFamily="34" charset="0"/>
              <a:cs typeface="Calibri" panose="020F0502020204030204" pitchFamily="34" charset="0"/>
            </a:endParaRPr>
          </a:p>
          <a:p>
            <a:r>
              <a:rPr lang="pl-PL" altLang="es-ES" dirty="0">
                <a:latin typeface="Calibri" panose="020F0502020204030204" pitchFamily="34" charset="0"/>
                <a:cs typeface="Calibri" panose="020F0502020204030204" pitchFamily="34" charset="0"/>
              </a:rPr>
              <a:t>• może utrudniać podejmowanie dobrych decyzji – empatia może wpływać na myślenie i percepcję oraz zniekształcać osąd</a:t>
            </a:r>
          </a:p>
          <a:p>
            <a:r>
              <a:rPr lang="pl-PL" altLang="es-ES" dirty="0">
                <a:latin typeface="Calibri" panose="020F0502020204030204" pitchFamily="34" charset="0"/>
                <a:cs typeface="Calibri" panose="020F0502020204030204" pitchFamily="34" charset="0"/>
              </a:rPr>
              <a:t>• empatia może prowadzić do nieświadomych uprzedzeń – liderzy mogą preferencyjnie traktować osoby do nich podobne i mogą nieświadomie zatrudniać lub promować te osoby</a:t>
            </a:r>
          </a:p>
          <a:p>
            <a:r>
              <a:rPr lang="pl-PL" altLang="es-ES" dirty="0">
                <a:latin typeface="Calibri" panose="020F0502020204030204" pitchFamily="34" charset="0"/>
                <a:cs typeface="Calibri" panose="020F0502020204030204" pitchFamily="34" charset="0"/>
              </a:rPr>
              <a:t>• empatia może być ograniczona – empatia pochłania energię</a:t>
            </a:r>
          </a:p>
          <a:p>
            <a:r>
              <a:rPr lang="pl-PL" altLang="es-ES" dirty="0">
                <a:latin typeface="Calibri" panose="020F0502020204030204" pitchFamily="34" charset="0"/>
                <a:cs typeface="Calibri" panose="020F0502020204030204" pitchFamily="34" charset="0"/>
              </a:rPr>
              <a:t>• nadmiar empatii może prowadzić do apatii lub wypalenia – liderzy, którzy stale wykazują empatię w miejscu pracy, mogą zostać emocjonalnie wyczerpani, co może prowadzić do apatii w życiu osobistym</a:t>
            </a: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590674" y="1595927"/>
            <a:ext cx="6212264" cy="369332"/>
          </a:xfrm>
          <a:prstGeom prst="rect">
            <a:avLst/>
          </a:prstGeom>
          <a:noFill/>
        </p:spPr>
        <p:txBody>
          <a:bodyPr wrap="square">
            <a:spAutoFit/>
          </a:bodyPr>
          <a:lstStyle/>
          <a:p>
            <a:r>
              <a:rPr lang="pl-PL" dirty="0"/>
              <a:t>SEKCJA 1.4.: EMPATYCZNE PRZYWÓDZTWO</a:t>
            </a:r>
          </a:p>
        </p:txBody>
      </p:sp>
    </p:spTree>
    <p:extLst>
      <p:ext uri="{BB962C8B-B14F-4D97-AF65-F5344CB8AC3E}">
        <p14:creationId xmlns:p14="http://schemas.microsoft.com/office/powerpoint/2010/main" val="46490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5822566" cy="646331"/>
          </a:xfrm>
          <a:prstGeom prst="rect">
            <a:avLst/>
          </a:prstGeom>
          <a:noFill/>
        </p:spPr>
        <p:txBody>
          <a:bodyPr wrap="square" rtlCol="0">
            <a:spAutoFit/>
          </a:bodyPr>
          <a:lstStyle/>
          <a:p>
            <a:r>
              <a:rPr lang="pl-PL" dirty="0"/>
              <a:t>Empatia to pojęcie wielowymiarowe, które obejmuje zarówno emocje, jak i poznanie</a:t>
            </a:r>
            <a:endParaRPr lang="en-US" dirty="0"/>
          </a:p>
        </p:txBody>
      </p:sp>
      <p:sp>
        <p:nvSpPr>
          <p:cNvPr id="12" name="CuadroTexto 11"/>
          <p:cNvSpPr txBox="1"/>
          <p:nvPr/>
        </p:nvSpPr>
        <p:spPr>
          <a:xfrm>
            <a:off x="1615181" y="3530217"/>
            <a:ext cx="6171359" cy="646331"/>
          </a:xfrm>
          <a:prstGeom prst="rect">
            <a:avLst/>
          </a:prstGeom>
          <a:noFill/>
        </p:spPr>
        <p:txBody>
          <a:bodyPr wrap="square" rtlCol="0">
            <a:spAutoFit/>
          </a:bodyPr>
          <a:lstStyle/>
          <a:p>
            <a:r>
              <a:rPr lang="pl-PL" dirty="0"/>
              <a:t>Empatia w miejscu pracy może pomóc w budowaniu zaufania między pracownikami i wspieraniu lepszej kultury organizacyjnej</a:t>
            </a:r>
            <a:endParaRPr lang="en-US" dirty="0"/>
          </a:p>
        </p:txBody>
      </p:sp>
      <p:sp>
        <p:nvSpPr>
          <p:cNvPr id="13" name="CuadroTexto 12"/>
          <p:cNvSpPr txBox="1"/>
          <p:nvPr/>
        </p:nvSpPr>
        <p:spPr>
          <a:xfrm>
            <a:off x="1605564" y="4284374"/>
            <a:ext cx="5945305" cy="646331"/>
          </a:xfrm>
          <a:prstGeom prst="rect">
            <a:avLst/>
          </a:prstGeom>
          <a:noFill/>
        </p:spPr>
        <p:txBody>
          <a:bodyPr wrap="square" rtlCol="0">
            <a:spAutoFit/>
          </a:bodyPr>
          <a:lstStyle/>
          <a:p>
            <a:r>
              <a:rPr lang="pl-PL" dirty="0"/>
              <a:t>Empatii można się nauczyć, a organizacje mogą promować bardziej empatyczne miejsce pracy</a:t>
            </a:r>
            <a:endParaRPr lang="en-US" dirty="0"/>
          </a:p>
        </p:txBody>
      </p:sp>
      <p:sp>
        <p:nvSpPr>
          <p:cNvPr id="14" name="CuadroTexto 13"/>
          <p:cNvSpPr txBox="1"/>
          <p:nvPr/>
        </p:nvSpPr>
        <p:spPr>
          <a:xfrm>
            <a:off x="1578483" y="4994445"/>
            <a:ext cx="5727289" cy="646331"/>
          </a:xfrm>
          <a:prstGeom prst="rect">
            <a:avLst/>
          </a:prstGeom>
          <a:noFill/>
        </p:spPr>
        <p:txBody>
          <a:bodyPr wrap="square" rtlCol="0">
            <a:spAutoFit/>
          </a:bodyPr>
          <a:lstStyle/>
          <a:p>
            <a:r>
              <a:rPr lang="pl-PL" dirty="0"/>
              <a:t> Przywództwo empatyczne koncentruje się na zrozumieniu i identyfikowaniu się z potrzebami innych</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Warto zapamiętać</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14557" y="3711162"/>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154846" y="461949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29454" y="2856929"/>
            <a:ext cx="4466546" cy="646331"/>
          </a:xfrm>
          <a:prstGeom prst="rect">
            <a:avLst/>
          </a:prstGeom>
          <a:noFill/>
        </p:spPr>
        <p:txBody>
          <a:bodyPr wrap="square" rtlCol="0">
            <a:spAutoFit/>
          </a:bodyPr>
          <a:lstStyle/>
          <a:p>
            <a:r>
              <a:rPr lang="pl-PL" dirty="0"/>
              <a:t>Cel</a:t>
            </a:r>
            <a:r>
              <a:rPr lang="es-ES" dirty="0"/>
              <a:t> 1:</a:t>
            </a:r>
            <a:r>
              <a:rPr lang="pl-PL" dirty="0"/>
              <a:t> Zdefiniować empatię i rozróżnić różne rodzaje empatii</a:t>
            </a:r>
            <a:endParaRPr lang="it-IT" dirty="0"/>
          </a:p>
        </p:txBody>
      </p:sp>
      <p:sp>
        <p:nvSpPr>
          <p:cNvPr id="12" name="CuadroTexto 11"/>
          <p:cNvSpPr txBox="1"/>
          <p:nvPr/>
        </p:nvSpPr>
        <p:spPr>
          <a:xfrm>
            <a:off x="1629452" y="3602114"/>
            <a:ext cx="4279732" cy="923330"/>
          </a:xfrm>
          <a:prstGeom prst="rect">
            <a:avLst/>
          </a:prstGeom>
          <a:noFill/>
        </p:spPr>
        <p:txBody>
          <a:bodyPr wrap="square" rtlCol="0">
            <a:spAutoFit/>
          </a:bodyPr>
          <a:lstStyle/>
          <a:p>
            <a:pPr lvl="0"/>
            <a:r>
              <a:rPr lang="pl-PL" dirty="0"/>
              <a:t>Cel</a:t>
            </a:r>
            <a:r>
              <a:rPr lang="es-ES" dirty="0"/>
              <a:t> 2: </a:t>
            </a:r>
            <a:r>
              <a:rPr lang="pl-PL" dirty="0"/>
              <a:t>Omówić pojęcie empatii pracowników i wyjaśnić korzyści płynące z empatii w miejscu pracy</a:t>
            </a:r>
            <a:endParaRPr lang="es-ES" dirty="0"/>
          </a:p>
        </p:txBody>
      </p:sp>
      <p:sp>
        <p:nvSpPr>
          <p:cNvPr id="13" name="CuadroTexto 12"/>
          <p:cNvSpPr txBox="1"/>
          <p:nvPr/>
        </p:nvSpPr>
        <p:spPr>
          <a:xfrm>
            <a:off x="1629452" y="4585892"/>
            <a:ext cx="4279732" cy="646331"/>
          </a:xfrm>
          <a:prstGeom prst="rect">
            <a:avLst/>
          </a:prstGeom>
          <a:noFill/>
        </p:spPr>
        <p:txBody>
          <a:bodyPr wrap="square" rtlCol="0">
            <a:spAutoFit/>
          </a:bodyPr>
          <a:lstStyle/>
          <a:p>
            <a:pPr lvl="0"/>
            <a:r>
              <a:rPr lang="pl-PL" dirty="0"/>
              <a:t>Cel</a:t>
            </a:r>
            <a:r>
              <a:rPr lang="es-ES" dirty="0"/>
              <a:t> 3:</a:t>
            </a:r>
            <a:r>
              <a:rPr lang="pl-PL" dirty="0"/>
              <a:t> Zidentyfikować sposoby na poprawę empatii w miejscu pracy</a:t>
            </a:r>
          </a:p>
        </p:txBody>
      </p:sp>
      <p:sp>
        <p:nvSpPr>
          <p:cNvPr id="17" name="object 2"/>
          <p:cNvSpPr txBox="1">
            <a:spLocks/>
          </p:cNvSpPr>
          <p:nvPr/>
        </p:nvSpPr>
        <p:spPr>
          <a:xfrm>
            <a:off x="480794" y="1302505"/>
            <a:ext cx="5500127" cy="736099"/>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700" kern="0" spc="-150" dirty="0">
                <a:solidFill>
                  <a:schemeClr val="tx1"/>
                </a:solidFill>
                <a:latin typeface="+mj-lt"/>
                <a:ea typeface="Tahoma" panose="020B0604030504040204" pitchFamily="34" charset="0"/>
                <a:cs typeface="Tahoma" panose="020B0604030504040204" pitchFamily="34" charset="0"/>
              </a:rPr>
              <a:t>CELE SZKOLENIA</a:t>
            </a:r>
            <a:endParaRPr lang="es-ES" sz="47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pl-PL" sz="2000" dirty="0">
                <a:latin typeface="Calibri" panose="020F0502020204030204" pitchFamily="34" charset="0"/>
                <a:ea typeface="Calibri" panose="020F0502020204030204" pitchFamily="34" charset="0"/>
                <a:cs typeface="Times New Roman" panose="02020603050405020304" pitchFamily="18" charset="0"/>
              </a:rPr>
              <a:t>Na końcu tego modułu będziesz potrafił</a:t>
            </a:r>
            <a:r>
              <a:rPr lang="en-GB" sz="20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884" y="758722"/>
            <a:ext cx="5800420" cy="5200650"/>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Shape 2782">
            <a:extLst>
              <a:ext uri="{FF2B5EF4-FFF2-40B4-BE49-F238E27FC236}">
                <a16:creationId xmlns:a16="http://schemas.microsoft.com/office/drawing/2014/main" id="{AE328FAC-A33E-3D7F-1188-12BFAC4C7D8F}"/>
              </a:ext>
            </a:extLst>
          </p:cNvPr>
          <p:cNvSpPr/>
          <p:nvPr/>
        </p:nvSpPr>
        <p:spPr>
          <a:xfrm>
            <a:off x="1170174" y="5392302"/>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1" name="CuadroTexto 12">
            <a:extLst>
              <a:ext uri="{FF2B5EF4-FFF2-40B4-BE49-F238E27FC236}">
                <a16:creationId xmlns:a16="http://schemas.microsoft.com/office/drawing/2014/main" id="{8C32A2C2-047C-D6F3-07EE-D18D1DA3FF6B}"/>
              </a:ext>
            </a:extLst>
          </p:cNvPr>
          <p:cNvSpPr txBox="1"/>
          <p:nvPr/>
        </p:nvSpPr>
        <p:spPr>
          <a:xfrm>
            <a:off x="1629452" y="5320735"/>
            <a:ext cx="4279732" cy="646331"/>
          </a:xfrm>
          <a:prstGeom prst="rect">
            <a:avLst/>
          </a:prstGeom>
          <a:noFill/>
        </p:spPr>
        <p:txBody>
          <a:bodyPr wrap="square" rtlCol="0">
            <a:spAutoFit/>
          </a:bodyPr>
          <a:lstStyle/>
          <a:p>
            <a:pPr lvl="0"/>
            <a:r>
              <a:rPr lang="pl-PL" dirty="0"/>
              <a:t>Cel</a:t>
            </a:r>
            <a:r>
              <a:rPr lang="es-ES" dirty="0"/>
              <a:t> </a:t>
            </a:r>
            <a:r>
              <a:rPr lang="pl-PL" dirty="0"/>
              <a:t>4</a:t>
            </a:r>
            <a:r>
              <a:rPr lang="es-ES" dirty="0"/>
              <a:t>:</a:t>
            </a:r>
            <a:r>
              <a:rPr lang="pl-PL" dirty="0"/>
              <a:t> Określić cechy empatycznego przywództwa i empatycznych liderów</a:t>
            </a:r>
          </a:p>
        </p:txBody>
      </p:sp>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uadroTexto 2"/>
          <p:cNvSpPr txBox="1"/>
          <p:nvPr/>
        </p:nvSpPr>
        <p:spPr>
          <a:xfrm>
            <a:off x="597087" y="2266148"/>
            <a:ext cx="5822566" cy="1200329"/>
          </a:xfrm>
          <a:prstGeom prst="rect">
            <a:avLst/>
          </a:prstGeom>
          <a:noFill/>
        </p:spPr>
        <p:txBody>
          <a:bodyPr wrap="square" rtlCol="0">
            <a:spAutoFit/>
          </a:bodyPr>
          <a:lstStyle/>
          <a:p>
            <a:r>
              <a:rPr lang="pl-PL" b="1" dirty="0"/>
              <a:t>1. Umiejętność dzielenia się uczuciami innej osoby to</a:t>
            </a:r>
            <a:r>
              <a:rPr lang="pl-PL" dirty="0"/>
              <a:t>:</a:t>
            </a:r>
          </a:p>
          <a:p>
            <a:r>
              <a:rPr lang="pl-PL" dirty="0"/>
              <a:t>a.- Empatia poznawcza</a:t>
            </a:r>
          </a:p>
          <a:p>
            <a:r>
              <a:rPr lang="pl-PL" dirty="0"/>
              <a:t>b.- Empatia emocjonalna</a:t>
            </a:r>
          </a:p>
          <a:p>
            <a:r>
              <a:rPr lang="pl-PL" dirty="0"/>
              <a:t>c.- Współczująca empatia</a:t>
            </a:r>
            <a:endParaRPr lang="en-US" dirty="0"/>
          </a:p>
        </p:txBody>
      </p:sp>
      <p:sp>
        <p:nvSpPr>
          <p:cNvPr id="12" name="CuadroTexto 11"/>
          <p:cNvSpPr txBox="1"/>
          <p:nvPr/>
        </p:nvSpPr>
        <p:spPr>
          <a:xfrm>
            <a:off x="265398" y="3891318"/>
            <a:ext cx="6171359" cy="1200329"/>
          </a:xfrm>
          <a:prstGeom prst="rect">
            <a:avLst/>
          </a:prstGeom>
          <a:noFill/>
        </p:spPr>
        <p:txBody>
          <a:bodyPr wrap="square" rtlCol="0">
            <a:spAutoFit/>
          </a:bodyPr>
          <a:lstStyle/>
          <a:p>
            <a:r>
              <a:rPr lang="pl-PL" b="1" dirty="0"/>
              <a:t>2. Aktywne słuchanie to zdolność osoby do:</a:t>
            </a:r>
          </a:p>
          <a:p>
            <a:r>
              <a:rPr lang="pl-PL" dirty="0"/>
              <a:t>a.- szybkiej odpowiedzi na pytanie</a:t>
            </a:r>
          </a:p>
          <a:p>
            <a:r>
              <a:rPr lang="pl-PL" dirty="0"/>
              <a:t>b.- skoncentrowaniu się na sformułowaniu odpowiedzi</a:t>
            </a:r>
          </a:p>
          <a:p>
            <a:r>
              <a:rPr lang="pl-PL" dirty="0"/>
              <a:t>c.- usłyszeniu i zrozumieniu drugą osobę</a:t>
            </a:r>
            <a:endParaRPr lang="en-US" dirty="0"/>
          </a:p>
        </p:txBody>
      </p:sp>
      <p:sp>
        <p:nvSpPr>
          <p:cNvPr id="13" name="CuadroTexto 12"/>
          <p:cNvSpPr txBox="1"/>
          <p:nvPr/>
        </p:nvSpPr>
        <p:spPr>
          <a:xfrm>
            <a:off x="6062499" y="656174"/>
            <a:ext cx="5945305" cy="1200329"/>
          </a:xfrm>
          <a:prstGeom prst="rect">
            <a:avLst/>
          </a:prstGeom>
          <a:noFill/>
        </p:spPr>
        <p:txBody>
          <a:bodyPr wrap="square" rtlCol="0">
            <a:spAutoFit/>
          </a:bodyPr>
          <a:lstStyle/>
          <a:p>
            <a:r>
              <a:rPr lang="pl-PL" b="1" dirty="0"/>
              <a:t>3. Empatia to:</a:t>
            </a:r>
          </a:p>
          <a:p>
            <a:r>
              <a:rPr lang="pl-PL" dirty="0"/>
              <a:t>a.- pozytywnie związane z wykonywaniem pracy</a:t>
            </a:r>
          </a:p>
          <a:p>
            <a:r>
              <a:rPr lang="pl-PL" dirty="0"/>
              <a:t>b.- niezwiązane z wykonywaniem pracy</a:t>
            </a:r>
          </a:p>
          <a:p>
            <a:r>
              <a:rPr lang="pl-PL" dirty="0"/>
              <a:t>c.- negatywnie związane z wydajnością pracy</a:t>
            </a:r>
            <a:endParaRPr lang="en-US" dirty="0"/>
          </a:p>
        </p:txBody>
      </p:sp>
      <p:sp>
        <p:nvSpPr>
          <p:cNvPr id="14" name="CuadroTexto 13"/>
          <p:cNvSpPr txBox="1"/>
          <p:nvPr/>
        </p:nvSpPr>
        <p:spPr>
          <a:xfrm>
            <a:off x="6752416" y="2319600"/>
            <a:ext cx="5255388" cy="1200329"/>
          </a:xfrm>
          <a:prstGeom prst="rect">
            <a:avLst/>
          </a:prstGeom>
          <a:noFill/>
        </p:spPr>
        <p:txBody>
          <a:bodyPr wrap="square" rtlCol="0">
            <a:spAutoFit/>
          </a:bodyPr>
          <a:lstStyle/>
          <a:p>
            <a:r>
              <a:rPr lang="pl-PL" b="1" dirty="0"/>
              <a:t> 4. Empatia obejmuje:</a:t>
            </a:r>
          </a:p>
          <a:p>
            <a:r>
              <a:rPr lang="pl-PL" dirty="0"/>
              <a:t>a.- emocja</a:t>
            </a:r>
          </a:p>
          <a:p>
            <a:r>
              <a:rPr lang="pl-PL" dirty="0"/>
              <a:t>b.- poznanie</a:t>
            </a:r>
          </a:p>
          <a:p>
            <a:r>
              <a:rPr lang="pl-PL" dirty="0"/>
              <a:t>c.- zarówno emocje jak i poznanie</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Test sprawdzający</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4742" y="4911364"/>
            <a:ext cx="1201561" cy="1048007"/>
          </a:xfrm>
          <a:prstGeom prst="rect">
            <a:avLst/>
          </a:prstGeom>
          <a:noFill/>
          <a:extLst>
            <a:ext uri="{909E8E84-426E-40dd-AFC4-6F175D3DCCD1}">
              <a14:hiddenFill xmlns="" xmlns:a14="http://schemas.microsoft.com/office/drawing/2010/main">
                <a:solidFill>
                  <a:srgbClr val="FFFFFF"/>
                </a:solidFill>
              </a14:hiddenFill>
            </a:ext>
          </a:extLst>
        </p:spPr>
      </p:pic>
      <p:sp>
        <p:nvSpPr>
          <p:cNvPr id="15" name="CuadroTexto 13">
            <a:extLst>
              <a:ext uri="{FF2B5EF4-FFF2-40B4-BE49-F238E27FC236}">
                <a16:creationId xmlns:a16="http://schemas.microsoft.com/office/drawing/2014/main" id="{E6B28AEA-DBF9-9A06-10AF-A4380C800166}"/>
              </a:ext>
            </a:extLst>
          </p:cNvPr>
          <p:cNvSpPr txBox="1"/>
          <p:nvPr/>
        </p:nvSpPr>
        <p:spPr>
          <a:xfrm>
            <a:off x="5945173" y="3929574"/>
            <a:ext cx="5255388" cy="1200329"/>
          </a:xfrm>
          <a:prstGeom prst="rect">
            <a:avLst/>
          </a:prstGeom>
          <a:noFill/>
        </p:spPr>
        <p:txBody>
          <a:bodyPr wrap="square" rtlCol="0">
            <a:spAutoFit/>
          </a:bodyPr>
          <a:lstStyle/>
          <a:p>
            <a:r>
              <a:rPr lang="pl-PL" b="1" dirty="0"/>
              <a:t> 5. W organizacji przywództwo empatyczne:</a:t>
            </a:r>
          </a:p>
          <a:p>
            <a:r>
              <a:rPr lang="pl-PL" dirty="0"/>
              <a:t>a.- zwiększa bezpieczeństwo psychiczne</a:t>
            </a:r>
          </a:p>
          <a:p>
            <a:r>
              <a:rPr lang="pl-PL" dirty="0"/>
              <a:t>b.- nie ma wpływu na bezpieczeństwo psychiczne</a:t>
            </a:r>
          </a:p>
          <a:p>
            <a:r>
              <a:rPr lang="pl-PL" dirty="0"/>
              <a:t>c.- zmniejsza bezpieczeństwo psychiczne</a:t>
            </a:r>
            <a:endParaRPr lang="en-US" dirty="0"/>
          </a:p>
        </p:txBody>
      </p:sp>
    </p:spTree>
    <p:extLst>
      <p:ext uri="{BB962C8B-B14F-4D97-AF65-F5344CB8AC3E}">
        <p14:creationId xmlns:p14="http://schemas.microsoft.com/office/powerpoint/2010/main" val="251344839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uadroTexto 2"/>
          <p:cNvSpPr txBox="1"/>
          <p:nvPr/>
        </p:nvSpPr>
        <p:spPr>
          <a:xfrm>
            <a:off x="597087" y="2266148"/>
            <a:ext cx="5822566" cy="1200329"/>
          </a:xfrm>
          <a:prstGeom prst="rect">
            <a:avLst/>
          </a:prstGeom>
          <a:noFill/>
        </p:spPr>
        <p:txBody>
          <a:bodyPr wrap="square" rtlCol="0">
            <a:spAutoFit/>
          </a:bodyPr>
          <a:lstStyle/>
          <a:p>
            <a:r>
              <a:rPr lang="pl-PL" b="1" dirty="0"/>
              <a:t>1. Umiejętność dzielenia się uczuciami innej osoby to</a:t>
            </a:r>
            <a:r>
              <a:rPr lang="pl-PL" dirty="0"/>
              <a:t>:</a:t>
            </a:r>
          </a:p>
          <a:p>
            <a:r>
              <a:rPr lang="pl-PL" dirty="0"/>
              <a:t>a.- Empatia poznawcza</a:t>
            </a:r>
          </a:p>
          <a:p>
            <a:r>
              <a:rPr lang="pl-PL" dirty="0"/>
              <a:t>b.- </a:t>
            </a:r>
            <a:r>
              <a:rPr lang="pl-PL" b="1" dirty="0"/>
              <a:t>Empatia emocjonalna</a:t>
            </a:r>
          </a:p>
          <a:p>
            <a:r>
              <a:rPr lang="pl-PL" dirty="0"/>
              <a:t>c.- Współczująca empatia</a:t>
            </a:r>
            <a:endParaRPr lang="en-US" dirty="0"/>
          </a:p>
        </p:txBody>
      </p:sp>
      <p:sp>
        <p:nvSpPr>
          <p:cNvPr id="12" name="CuadroTexto 11"/>
          <p:cNvSpPr txBox="1"/>
          <p:nvPr/>
        </p:nvSpPr>
        <p:spPr>
          <a:xfrm>
            <a:off x="265398" y="3891318"/>
            <a:ext cx="6171359" cy="1200329"/>
          </a:xfrm>
          <a:prstGeom prst="rect">
            <a:avLst/>
          </a:prstGeom>
          <a:noFill/>
        </p:spPr>
        <p:txBody>
          <a:bodyPr wrap="square" rtlCol="0">
            <a:spAutoFit/>
          </a:bodyPr>
          <a:lstStyle/>
          <a:p>
            <a:r>
              <a:rPr lang="pl-PL" b="1" dirty="0"/>
              <a:t>2. Aktywne słuchanie to zdolność osoby do:</a:t>
            </a:r>
          </a:p>
          <a:p>
            <a:r>
              <a:rPr lang="pl-PL" dirty="0"/>
              <a:t>a.- szybkiej odpowiedzi na pytanie</a:t>
            </a:r>
          </a:p>
          <a:p>
            <a:r>
              <a:rPr lang="pl-PL" dirty="0"/>
              <a:t>b.- skoncentrowaniu się na sformułowaniu odpowiedzi</a:t>
            </a:r>
          </a:p>
          <a:p>
            <a:r>
              <a:rPr lang="pl-PL" dirty="0"/>
              <a:t>c.- </a:t>
            </a:r>
            <a:r>
              <a:rPr lang="pl-PL" b="1" dirty="0"/>
              <a:t>usłyszeniu i zrozumieniu drugą osobę</a:t>
            </a:r>
            <a:endParaRPr lang="en-US" b="1" dirty="0"/>
          </a:p>
        </p:txBody>
      </p:sp>
      <p:sp>
        <p:nvSpPr>
          <p:cNvPr id="13" name="CuadroTexto 12"/>
          <p:cNvSpPr txBox="1"/>
          <p:nvPr/>
        </p:nvSpPr>
        <p:spPr>
          <a:xfrm>
            <a:off x="6062499" y="656174"/>
            <a:ext cx="5945305" cy="1200329"/>
          </a:xfrm>
          <a:prstGeom prst="rect">
            <a:avLst/>
          </a:prstGeom>
          <a:noFill/>
        </p:spPr>
        <p:txBody>
          <a:bodyPr wrap="square" rtlCol="0">
            <a:spAutoFit/>
          </a:bodyPr>
          <a:lstStyle/>
          <a:p>
            <a:r>
              <a:rPr lang="pl-PL" b="1" dirty="0"/>
              <a:t>3. Empatia to:</a:t>
            </a:r>
          </a:p>
          <a:p>
            <a:r>
              <a:rPr lang="pl-PL" dirty="0"/>
              <a:t>a.- </a:t>
            </a:r>
            <a:r>
              <a:rPr lang="pl-PL" b="1" dirty="0"/>
              <a:t>pozytywnie związane z wykonywaniem pracy</a:t>
            </a:r>
          </a:p>
          <a:p>
            <a:r>
              <a:rPr lang="pl-PL" dirty="0"/>
              <a:t>b.- niezwiązane z wykonywaniem pracy</a:t>
            </a:r>
          </a:p>
          <a:p>
            <a:r>
              <a:rPr lang="pl-PL" dirty="0"/>
              <a:t>c.- negatywnie związane z wydajnością pracy</a:t>
            </a:r>
            <a:endParaRPr lang="en-US" dirty="0"/>
          </a:p>
        </p:txBody>
      </p:sp>
      <p:sp>
        <p:nvSpPr>
          <p:cNvPr id="14" name="CuadroTexto 13"/>
          <p:cNvSpPr txBox="1"/>
          <p:nvPr/>
        </p:nvSpPr>
        <p:spPr>
          <a:xfrm>
            <a:off x="6752416" y="2319600"/>
            <a:ext cx="5255388" cy="1200329"/>
          </a:xfrm>
          <a:prstGeom prst="rect">
            <a:avLst/>
          </a:prstGeom>
          <a:noFill/>
        </p:spPr>
        <p:txBody>
          <a:bodyPr wrap="square" rtlCol="0">
            <a:spAutoFit/>
          </a:bodyPr>
          <a:lstStyle/>
          <a:p>
            <a:r>
              <a:rPr lang="pl-PL" b="1" dirty="0"/>
              <a:t> 4. Empatia obejmuje:</a:t>
            </a:r>
          </a:p>
          <a:p>
            <a:r>
              <a:rPr lang="pl-PL" dirty="0"/>
              <a:t>a.- emocja</a:t>
            </a:r>
          </a:p>
          <a:p>
            <a:r>
              <a:rPr lang="pl-PL" dirty="0"/>
              <a:t>b.- poznanie</a:t>
            </a:r>
          </a:p>
          <a:p>
            <a:r>
              <a:rPr lang="pl-PL" dirty="0"/>
              <a:t>c.- </a:t>
            </a:r>
            <a:r>
              <a:rPr lang="pl-PL" b="1" dirty="0"/>
              <a:t>zarówno emocje jak i poznanie</a:t>
            </a:r>
            <a:endParaRPr lang="en-US" b="1"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Test sprawdzający</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4742" y="4911364"/>
            <a:ext cx="1201561" cy="1048007"/>
          </a:xfrm>
          <a:prstGeom prst="rect">
            <a:avLst/>
          </a:prstGeom>
          <a:noFill/>
          <a:extLst>
            <a:ext uri="{909E8E84-426E-40dd-AFC4-6F175D3DCCD1}">
              <a14:hiddenFill xmlns="" xmlns:a14="http://schemas.microsoft.com/office/drawing/2010/main">
                <a:solidFill>
                  <a:srgbClr val="FFFFFF"/>
                </a:solidFill>
              </a14:hiddenFill>
            </a:ext>
          </a:extLst>
        </p:spPr>
      </p:pic>
      <p:sp>
        <p:nvSpPr>
          <p:cNvPr id="15" name="CuadroTexto 13">
            <a:extLst>
              <a:ext uri="{FF2B5EF4-FFF2-40B4-BE49-F238E27FC236}">
                <a16:creationId xmlns:a16="http://schemas.microsoft.com/office/drawing/2014/main" id="{E6B28AEA-DBF9-9A06-10AF-A4380C800166}"/>
              </a:ext>
            </a:extLst>
          </p:cNvPr>
          <p:cNvSpPr txBox="1"/>
          <p:nvPr/>
        </p:nvSpPr>
        <p:spPr>
          <a:xfrm>
            <a:off x="5945173" y="3929574"/>
            <a:ext cx="5255388" cy="1200329"/>
          </a:xfrm>
          <a:prstGeom prst="rect">
            <a:avLst/>
          </a:prstGeom>
          <a:noFill/>
        </p:spPr>
        <p:txBody>
          <a:bodyPr wrap="square" rtlCol="0">
            <a:spAutoFit/>
          </a:bodyPr>
          <a:lstStyle/>
          <a:p>
            <a:r>
              <a:rPr lang="pl-PL" b="1" dirty="0"/>
              <a:t> 5. W organizacji przywództwo empatyczne:</a:t>
            </a:r>
          </a:p>
          <a:p>
            <a:r>
              <a:rPr lang="pl-PL" dirty="0"/>
              <a:t>a.- </a:t>
            </a:r>
            <a:r>
              <a:rPr lang="pl-PL" b="1" dirty="0"/>
              <a:t>zwiększa bezpieczeństwo psychiczne</a:t>
            </a:r>
          </a:p>
          <a:p>
            <a:r>
              <a:rPr lang="pl-PL" dirty="0"/>
              <a:t>b.- nie ma wpływu na bezpieczeństwo psychiczne</a:t>
            </a:r>
          </a:p>
          <a:p>
            <a:r>
              <a:rPr lang="pl-PL" dirty="0"/>
              <a:t>c.- zmniejsza bezpieczeństwo psychiczne</a:t>
            </a:r>
            <a:endParaRPr lang="en-US" dirty="0"/>
          </a:p>
        </p:txBody>
      </p:sp>
    </p:spTree>
    <p:extLst>
      <p:ext uri="{BB962C8B-B14F-4D97-AF65-F5344CB8AC3E}">
        <p14:creationId xmlns:p14="http://schemas.microsoft.com/office/powerpoint/2010/main" val="7204788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7714516"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1</a:t>
            </a:r>
            <a:r>
              <a:rPr lang="es-ES" sz="4800" b="1" spc="-150" dirty="0"/>
              <a:t>: </a:t>
            </a:r>
            <a:r>
              <a:rPr lang="pl-PL" sz="4800" b="1" spc="-150" dirty="0"/>
              <a:t>Empatia w miejscu pracy</a:t>
            </a:r>
            <a:endParaRPr lang="es-ES" sz="4800" b="1" spc="-150" dirty="0"/>
          </a:p>
        </p:txBody>
      </p:sp>
      <p:sp>
        <p:nvSpPr>
          <p:cNvPr id="8" name="pole tekstowe 7">
            <a:extLst>
              <a:ext uri="{FF2B5EF4-FFF2-40B4-BE49-F238E27FC236}">
                <a16:creationId xmlns:a16="http://schemas.microsoft.com/office/drawing/2014/main" id="{3FD6025F-4D69-3EF4-6288-F25381390DCC}"/>
              </a:ext>
            </a:extLst>
          </p:cNvPr>
          <p:cNvSpPr txBox="1"/>
          <p:nvPr/>
        </p:nvSpPr>
        <p:spPr>
          <a:xfrm>
            <a:off x="590674" y="1595927"/>
            <a:ext cx="6212264" cy="369332"/>
          </a:xfrm>
          <a:prstGeom prst="rect">
            <a:avLst/>
          </a:prstGeom>
          <a:noFill/>
        </p:spPr>
        <p:txBody>
          <a:bodyPr wrap="square">
            <a:spAutoFit/>
          </a:bodyPr>
          <a:lstStyle/>
          <a:p>
            <a:r>
              <a:rPr lang="pl-PL" dirty="0"/>
              <a:t>Źródła:</a:t>
            </a:r>
          </a:p>
        </p:txBody>
      </p:sp>
      <p:sp>
        <p:nvSpPr>
          <p:cNvPr id="3" name="pole tekstowe 2">
            <a:extLst>
              <a:ext uri="{FF2B5EF4-FFF2-40B4-BE49-F238E27FC236}">
                <a16:creationId xmlns:a16="http://schemas.microsoft.com/office/drawing/2014/main" id="{237EAA95-C77A-B788-E2D9-F2C257C1F26D}"/>
              </a:ext>
            </a:extLst>
          </p:cNvPr>
          <p:cNvSpPr txBox="1"/>
          <p:nvPr/>
        </p:nvSpPr>
        <p:spPr>
          <a:xfrm>
            <a:off x="590674" y="2281287"/>
            <a:ext cx="10382126" cy="2862322"/>
          </a:xfrm>
          <a:prstGeom prst="rect">
            <a:avLst/>
          </a:prstGeom>
          <a:noFill/>
        </p:spPr>
        <p:txBody>
          <a:bodyPr wrap="square">
            <a:spAutoFit/>
          </a:bodyPr>
          <a:lstStyle/>
          <a:p>
            <a:pPr rtl="0" fontAlgn="base">
              <a:spcBef>
                <a:spcPts val="0"/>
              </a:spcBef>
              <a:spcAft>
                <a:spcPts val="0"/>
              </a:spcAft>
            </a:pPr>
            <a:r>
              <a:rPr lang="en-US" sz="1800" b="0" i="0" u="none" strike="noStrike" dirty="0" err="1">
                <a:solidFill>
                  <a:srgbClr val="000000"/>
                </a:solidFill>
                <a:effectLst/>
                <a:latin typeface="Calibri" panose="020F0502020204030204" pitchFamily="34" charset="0"/>
              </a:rPr>
              <a:t>Agosta</a:t>
            </a:r>
            <a:r>
              <a:rPr lang="en-US" sz="1800" b="0" i="0" u="none" strike="noStrike" dirty="0">
                <a:solidFill>
                  <a:srgbClr val="000000"/>
                </a:solidFill>
                <a:effectLst/>
                <a:latin typeface="Calibri" panose="020F0502020204030204" pitchFamily="34" charset="0"/>
              </a:rPr>
              <a:t>, L. (2015). A Rumor of Empathy: Resistance, narrative and recovery in psychoanalysis and psychotherapy. London: Routledge</a:t>
            </a:r>
            <a:endParaRPr lang="en-US" sz="1800" b="0" i="0" u="none" strike="noStrike" dirty="0">
              <a:solidFill>
                <a:srgbClr val="000000"/>
              </a:solidFill>
              <a:effectLst/>
              <a:latin typeface="Arial" panose="020B0604020202020204" pitchFamily="34" charset="0"/>
            </a:endParaRPr>
          </a:p>
          <a:p>
            <a:pPr rtl="0" fontAlgn="base">
              <a:spcBef>
                <a:spcPts val="0"/>
              </a:spcBef>
              <a:spcAft>
                <a:spcPts val="0"/>
              </a:spcAft>
            </a:pPr>
            <a:r>
              <a:rPr lang="en-US" sz="1800" b="0" i="0" u="none" strike="noStrike" dirty="0">
                <a:solidFill>
                  <a:srgbClr val="000000"/>
                </a:solidFill>
                <a:effectLst/>
                <a:latin typeface="Calibri" panose="020F0502020204030204" pitchFamily="34" charset="0"/>
              </a:rPr>
              <a:t>Center for Creative Leadership (2016). Empathy in the Workplace: A Tool for Effective Leadership [White paper]. </a:t>
            </a:r>
            <a:r>
              <a:rPr lang="en-US" sz="1800" b="0" i="0" u="sng" strike="noStrike" dirty="0">
                <a:solidFill>
                  <a:srgbClr val="000000"/>
                </a:solidFill>
                <a:effectLst/>
                <a:latin typeface="Calibri" panose="020F0502020204030204" pitchFamily="34" charset="0"/>
                <a:hlinkClick r:id="rId2"/>
              </a:rPr>
              <a:t>https://cclinnovation.org/wp-content/uploads/2020/03/empathyintheworkplace.pdf</a:t>
            </a:r>
            <a:endParaRPr lang="en-US" sz="1800" b="0" i="0" u="none" strike="noStrike" dirty="0">
              <a:solidFill>
                <a:srgbClr val="000000"/>
              </a:solidFill>
              <a:effectLst/>
              <a:latin typeface="Arial" panose="020B0604020202020204" pitchFamily="34" charset="0"/>
            </a:endParaRPr>
          </a:p>
          <a:p>
            <a:pPr rtl="0" fontAlgn="base">
              <a:spcBef>
                <a:spcPts val="0"/>
              </a:spcBef>
              <a:spcAft>
                <a:spcPts val="0"/>
              </a:spcAft>
            </a:pPr>
            <a:r>
              <a:rPr lang="en-US" sz="1800" b="0" i="0" u="none" strike="noStrike" dirty="0" err="1">
                <a:solidFill>
                  <a:srgbClr val="000000"/>
                </a:solidFill>
                <a:effectLst/>
                <a:latin typeface="Calibri" panose="020F0502020204030204" pitchFamily="34" charset="0"/>
              </a:rPr>
              <a:t>Coplan</a:t>
            </a:r>
            <a:r>
              <a:rPr lang="en-US" sz="1800" b="0" i="0" u="none" strike="noStrike" dirty="0">
                <a:solidFill>
                  <a:srgbClr val="000000"/>
                </a:solidFill>
                <a:effectLst/>
                <a:latin typeface="Calibri" panose="020F0502020204030204" pitchFamily="34" charset="0"/>
              </a:rPr>
              <a:t>, A., Goldie, P. (2011). Empathy: Philosophical and Psychological Perspectives. New York: Oxford University Press Inc.</a:t>
            </a:r>
            <a:endParaRPr lang="en-US" sz="1800" b="0" i="0" u="none" strike="noStrike" dirty="0">
              <a:solidFill>
                <a:srgbClr val="000000"/>
              </a:solidFill>
              <a:effectLst/>
              <a:latin typeface="Arial" panose="020B0604020202020204" pitchFamily="34" charset="0"/>
            </a:endParaRPr>
          </a:p>
          <a:p>
            <a:pPr rtl="0" fontAlgn="base">
              <a:spcBef>
                <a:spcPts val="0"/>
              </a:spcBef>
              <a:spcAft>
                <a:spcPts val="0"/>
              </a:spcAft>
            </a:pPr>
            <a:r>
              <a:rPr lang="en-US" sz="1800" b="0" i="0" u="none" strike="noStrike" dirty="0">
                <a:solidFill>
                  <a:srgbClr val="000000"/>
                </a:solidFill>
                <a:effectLst/>
                <a:latin typeface="Calibri" panose="020F0502020204030204" pitchFamily="34" charset="0"/>
              </a:rPr>
              <a:t>Empathy (The Cambridge Dictionary) </a:t>
            </a:r>
            <a:r>
              <a:rPr lang="en-US" sz="1800" b="0" i="0" u="sng" strike="noStrike" dirty="0">
                <a:solidFill>
                  <a:srgbClr val="000000"/>
                </a:solidFill>
                <a:effectLst/>
                <a:latin typeface="Calibri" panose="020F0502020204030204" pitchFamily="34" charset="0"/>
                <a:hlinkClick r:id="rId3"/>
              </a:rPr>
              <a:t>https://dictionary.cambridge.org/dictionary/english/empathy</a:t>
            </a:r>
            <a:endParaRPr lang="en-US" sz="1800" b="0" i="0" u="none" strike="noStrike" dirty="0">
              <a:solidFill>
                <a:srgbClr val="000000"/>
              </a:solidFill>
              <a:effectLst/>
              <a:latin typeface="Arial" panose="020B0604020202020204" pitchFamily="34" charset="0"/>
            </a:endParaRPr>
          </a:p>
          <a:p>
            <a:pPr rtl="0" fontAlgn="base">
              <a:spcBef>
                <a:spcPts val="0"/>
              </a:spcBef>
              <a:spcAft>
                <a:spcPts val="0"/>
              </a:spcAft>
            </a:pPr>
            <a:r>
              <a:rPr lang="en-US" sz="1800" b="0" i="0" u="none" strike="noStrike" dirty="0">
                <a:solidFill>
                  <a:srgbClr val="000000"/>
                </a:solidFill>
                <a:effectLst/>
                <a:latin typeface="Calibri" panose="020F0502020204030204" pitchFamily="34" charset="0"/>
              </a:rPr>
              <a:t>Howe, D. (2013). Empathy: What it is and why it matters. Basingstoke: Palgrave Macmillan</a:t>
            </a:r>
            <a:endParaRPr lang="en-US" sz="1800" b="0" i="0" u="none" strike="noStrike" dirty="0">
              <a:solidFill>
                <a:srgbClr val="000000"/>
              </a:solidFill>
              <a:effectLst/>
              <a:latin typeface="Arial" panose="020B0604020202020204" pitchFamily="34" charset="0"/>
            </a:endParaRPr>
          </a:p>
          <a:p>
            <a:pPr rtl="0" fontAlgn="base">
              <a:spcBef>
                <a:spcPts val="0"/>
              </a:spcBef>
              <a:spcAft>
                <a:spcPts val="0"/>
              </a:spcAft>
            </a:pPr>
            <a:r>
              <a:rPr lang="en-US" sz="1800" b="0" i="0" u="none" strike="noStrike" dirty="0">
                <a:solidFill>
                  <a:srgbClr val="000000"/>
                </a:solidFill>
                <a:effectLst/>
                <a:latin typeface="Calibri" panose="020F0502020204030204" pitchFamily="34" charset="0"/>
              </a:rPr>
              <a:t>McLaren, K. (2013). The Art of Empathy: A Complete Guide to Life's Most Essential Skill. Colorado: Sounds True</a:t>
            </a:r>
            <a:r>
              <a:rPr lang="en-US" sz="1800" b="1" i="0" u="none" strike="noStrike" dirty="0">
                <a:solidFill>
                  <a:srgbClr val="000000"/>
                </a:solidFill>
                <a:effectLst/>
                <a:latin typeface="Calibri" panose="020F0502020204030204" pitchFamily="34" charset="0"/>
              </a:rPr>
              <a:t> </a:t>
            </a:r>
            <a:endParaRPr lang="en-US" sz="1800" b="0"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35657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7714516"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1</a:t>
            </a:r>
            <a:r>
              <a:rPr lang="es-ES" sz="4800" b="1" spc="-150" dirty="0"/>
              <a:t>: </a:t>
            </a:r>
            <a:r>
              <a:rPr lang="pl-PL" sz="4800" b="1" spc="-150" dirty="0"/>
              <a:t>Empatia w miejscu pracy</a:t>
            </a:r>
            <a:endParaRPr lang="es-ES" sz="4800" b="1" spc="-150" dirty="0"/>
          </a:p>
        </p:txBody>
      </p:sp>
      <p:sp>
        <p:nvSpPr>
          <p:cNvPr id="8" name="pole tekstowe 7">
            <a:extLst>
              <a:ext uri="{FF2B5EF4-FFF2-40B4-BE49-F238E27FC236}">
                <a16:creationId xmlns:a16="http://schemas.microsoft.com/office/drawing/2014/main" id="{3FD6025F-4D69-3EF4-6288-F25381390DCC}"/>
              </a:ext>
            </a:extLst>
          </p:cNvPr>
          <p:cNvSpPr txBox="1"/>
          <p:nvPr/>
        </p:nvSpPr>
        <p:spPr>
          <a:xfrm>
            <a:off x="590674" y="1595927"/>
            <a:ext cx="6212264" cy="369332"/>
          </a:xfrm>
          <a:prstGeom prst="rect">
            <a:avLst/>
          </a:prstGeom>
          <a:noFill/>
        </p:spPr>
        <p:txBody>
          <a:bodyPr wrap="square">
            <a:spAutoFit/>
          </a:bodyPr>
          <a:lstStyle/>
          <a:p>
            <a:r>
              <a:rPr lang="pl-PL" dirty="0"/>
              <a:t>Źródła:</a:t>
            </a:r>
          </a:p>
        </p:txBody>
      </p:sp>
      <p:sp>
        <p:nvSpPr>
          <p:cNvPr id="3" name="pole tekstowe 2">
            <a:extLst>
              <a:ext uri="{FF2B5EF4-FFF2-40B4-BE49-F238E27FC236}">
                <a16:creationId xmlns:a16="http://schemas.microsoft.com/office/drawing/2014/main" id="{812F3C35-97A5-EC35-CDA1-67EA10203744}"/>
              </a:ext>
            </a:extLst>
          </p:cNvPr>
          <p:cNvSpPr txBox="1"/>
          <p:nvPr/>
        </p:nvSpPr>
        <p:spPr>
          <a:xfrm>
            <a:off x="590674" y="2440255"/>
            <a:ext cx="10391553" cy="2585323"/>
          </a:xfrm>
          <a:prstGeom prst="rect">
            <a:avLst/>
          </a:prstGeom>
          <a:noFill/>
        </p:spPr>
        <p:txBody>
          <a:bodyPr wrap="square">
            <a:spAutoFit/>
          </a:bodyPr>
          <a:lstStyle/>
          <a:p>
            <a:pPr rtl="0" fontAlgn="base">
              <a:spcBef>
                <a:spcPts val="0"/>
              </a:spcBef>
              <a:spcAft>
                <a:spcPts val="0"/>
              </a:spcAft>
            </a:pPr>
            <a:r>
              <a:rPr lang="en-US" sz="1800" b="0" i="0" u="none" strike="noStrike" dirty="0" err="1">
                <a:solidFill>
                  <a:srgbClr val="000000"/>
                </a:solidFill>
                <a:effectLst/>
                <a:latin typeface="Calibri" panose="020F0502020204030204" pitchFamily="34" charset="0"/>
              </a:rPr>
              <a:t>Pallapa</a:t>
            </a:r>
            <a:r>
              <a:rPr lang="en-US" sz="1800" b="0" i="0" u="none" strike="noStrike" dirty="0">
                <a:solidFill>
                  <a:srgbClr val="000000"/>
                </a:solidFill>
                <a:effectLst/>
                <a:latin typeface="Calibri" panose="020F0502020204030204" pitchFamily="34" charset="0"/>
              </a:rPr>
              <a:t>, G. (2022). Leading with empathy: Understanding the needs of today's workforce. Hoboken, New Jersey: John Wiley &amp; Sons, Inc.</a:t>
            </a:r>
            <a:endParaRPr lang="en-US" sz="1800" b="0" i="0" u="none" strike="noStrike" dirty="0">
              <a:solidFill>
                <a:srgbClr val="000000"/>
              </a:solidFill>
              <a:effectLst/>
              <a:latin typeface="Arial" panose="020B0604020202020204" pitchFamily="34" charset="0"/>
            </a:endParaRPr>
          </a:p>
          <a:p>
            <a:pPr rtl="0" fontAlgn="base">
              <a:spcBef>
                <a:spcPts val="0"/>
              </a:spcBef>
              <a:spcAft>
                <a:spcPts val="0"/>
              </a:spcAft>
            </a:pPr>
            <a:r>
              <a:rPr lang="en-US" sz="1800" b="0" i="0" u="none" strike="noStrike" dirty="0" err="1">
                <a:solidFill>
                  <a:srgbClr val="000000"/>
                </a:solidFill>
                <a:effectLst/>
                <a:latin typeface="Calibri" panose="020F0502020204030204" pitchFamily="34" charset="0"/>
              </a:rPr>
              <a:t>Riess</a:t>
            </a:r>
            <a:r>
              <a:rPr lang="en-US" sz="1800" b="0" i="0" u="none" strike="noStrike" dirty="0">
                <a:solidFill>
                  <a:srgbClr val="000000"/>
                </a:solidFill>
                <a:effectLst/>
                <a:latin typeface="Calibri" panose="020F0502020204030204" pitchFamily="34" charset="0"/>
              </a:rPr>
              <a:t>, H., </a:t>
            </a:r>
            <a:r>
              <a:rPr lang="en-US" sz="1800" b="0" i="0" u="none" strike="noStrike" dirty="0" err="1">
                <a:solidFill>
                  <a:srgbClr val="000000"/>
                </a:solidFill>
                <a:effectLst/>
                <a:latin typeface="Calibri" panose="020F0502020204030204" pitchFamily="34" charset="0"/>
              </a:rPr>
              <a:t>Neporent</a:t>
            </a:r>
            <a:r>
              <a:rPr lang="en-US" sz="1800" b="0" i="0" u="none" strike="noStrike" dirty="0">
                <a:solidFill>
                  <a:srgbClr val="000000"/>
                </a:solidFill>
                <a:effectLst/>
                <a:latin typeface="Calibri" panose="020F0502020204030204" pitchFamily="34" charset="0"/>
              </a:rPr>
              <a:t>, L. (2018). The empathy effect: seven neuroscience-based keys for transforming the way we live, love, work, and connect across differences. Boulder CO: Sounds True</a:t>
            </a:r>
            <a:endParaRPr lang="en-US" sz="1800" b="0" i="0" u="none" strike="noStrike" dirty="0">
              <a:solidFill>
                <a:srgbClr val="000000"/>
              </a:solidFill>
              <a:effectLst/>
              <a:latin typeface="Arial" panose="020B0604020202020204" pitchFamily="34" charset="0"/>
            </a:endParaRPr>
          </a:p>
          <a:p>
            <a:pPr rtl="0" fontAlgn="base">
              <a:spcBef>
                <a:spcPts val="0"/>
              </a:spcBef>
              <a:spcAft>
                <a:spcPts val="0"/>
              </a:spcAft>
            </a:pPr>
            <a:r>
              <a:rPr lang="en-US" sz="1800" b="0" i="0" u="none" strike="noStrike" dirty="0">
                <a:solidFill>
                  <a:srgbClr val="000000"/>
                </a:solidFill>
                <a:effectLst/>
                <a:latin typeface="Calibri" panose="020F0502020204030204" pitchFamily="34" charset="0"/>
              </a:rPr>
              <a:t>Segal, E. A., Gerdes, K. E., </a:t>
            </a:r>
            <a:r>
              <a:rPr lang="en-US" sz="1800" b="0" i="0" u="none" strike="noStrike" dirty="0" err="1">
                <a:solidFill>
                  <a:srgbClr val="000000"/>
                </a:solidFill>
                <a:effectLst/>
                <a:latin typeface="Calibri" panose="020F0502020204030204" pitchFamily="34" charset="0"/>
              </a:rPr>
              <a:t>Lietz</a:t>
            </a:r>
            <a:r>
              <a:rPr lang="en-US" sz="1800" b="0" i="0" u="none" strike="noStrike" dirty="0">
                <a:solidFill>
                  <a:srgbClr val="000000"/>
                </a:solidFill>
                <a:effectLst/>
                <a:latin typeface="Calibri" panose="020F0502020204030204" pitchFamily="34" charset="0"/>
              </a:rPr>
              <a:t>, C. A., </a:t>
            </a:r>
            <a:r>
              <a:rPr lang="en-US" sz="1800" b="0" i="0" u="none" strike="noStrike" dirty="0" err="1">
                <a:solidFill>
                  <a:srgbClr val="000000"/>
                </a:solidFill>
                <a:effectLst/>
                <a:latin typeface="Calibri" panose="020F0502020204030204" pitchFamily="34" charset="0"/>
              </a:rPr>
              <a:t>Wagaman</a:t>
            </a:r>
            <a:r>
              <a:rPr lang="en-US" sz="1800" b="0" i="0" u="none" strike="noStrike" dirty="0">
                <a:solidFill>
                  <a:srgbClr val="000000"/>
                </a:solidFill>
                <a:effectLst/>
                <a:latin typeface="Calibri" panose="020F0502020204030204" pitchFamily="34" charset="0"/>
              </a:rPr>
              <a:t>, M. A., Geiger, J. M. (2017). Assessing Empathy. New York, NY: Columbia University Press</a:t>
            </a:r>
            <a:endParaRPr lang="en-US" sz="1800" b="0" i="0" u="none" strike="noStrike" dirty="0">
              <a:solidFill>
                <a:srgbClr val="000000"/>
              </a:solidFill>
              <a:effectLst/>
              <a:latin typeface="Arial" panose="020B0604020202020204" pitchFamily="34" charset="0"/>
            </a:endParaRPr>
          </a:p>
          <a:p>
            <a:pPr rtl="0" fontAlgn="base">
              <a:spcBef>
                <a:spcPts val="0"/>
              </a:spcBef>
              <a:spcAft>
                <a:spcPts val="0"/>
              </a:spcAft>
            </a:pPr>
            <a:r>
              <a:rPr lang="en-US" sz="1800" b="0" i="0" u="none" strike="noStrike" dirty="0">
                <a:solidFill>
                  <a:srgbClr val="000000"/>
                </a:solidFill>
                <a:effectLst/>
                <a:latin typeface="Calibri" panose="020F0502020204030204" pitchFamily="34" charset="0"/>
              </a:rPr>
              <a:t>Ventura, M. (2019). Applied Empathy: The New Language of Leadership. Hachette UK</a:t>
            </a:r>
            <a:endParaRPr lang="en-US" sz="1800" b="0" i="0" u="none" strike="noStrike" dirty="0">
              <a:solidFill>
                <a:srgbClr val="000000"/>
              </a:solidFill>
              <a:effectLst/>
              <a:latin typeface="Arial" panose="020B0604020202020204" pitchFamily="34" charset="0"/>
            </a:endParaRPr>
          </a:p>
          <a:p>
            <a:pPr rtl="0" fontAlgn="base">
              <a:spcBef>
                <a:spcPts val="0"/>
              </a:spcBef>
              <a:spcAft>
                <a:spcPts val="0"/>
              </a:spcAft>
            </a:pPr>
            <a:r>
              <a:rPr lang="en-US" sz="1800" b="0" i="0" u="none" strike="noStrike" dirty="0">
                <a:solidFill>
                  <a:srgbClr val="000000"/>
                </a:solidFill>
                <a:effectLst/>
                <a:latin typeface="Calibri" panose="020F0502020204030204" pitchFamily="34" charset="0"/>
              </a:rPr>
              <a:t>Young, I. (2015). Practical Empathy: For Collaboration and Creativity in Your Work. Brooklyn, New York: Rosenfeld Media</a:t>
            </a:r>
            <a:endParaRPr lang="en-US" sz="1800" b="0"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40062813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pl-PL" sz="9600" b="1" spc="95" dirty="0">
                <a:solidFill>
                  <a:schemeClr val="bg1"/>
                </a:solidFill>
                <a:latin typeface="Roboto"/>
                <a:cs typeface="Roboto"/>
              </a:rPr>
              <a:t>Dziękujemy</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6">
            <a:extLst>
              <a:ext uri="{FF2B5EF4-FFF2-40B4-BE49-F238E27FC236}">
                <a16:creationId xmlns:a16="http://schemas.microsoft.com/office/drawing/2014/main" id="{80FAD18F-87D5-5780-C8BD-DC319693EA7A}"/>
              </a:ext>
            </a:extLst>
          </p:cNvPr>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INDE</a:t>
            </a:r>
            <a:r>
              <a:rPr lang="pl-PL" sz="4800" b="1" spc="-150" dirty="0"/>
              <a:t>KS</a:t>
            </a:r>
            <a:endParaRPr lang="es-ES" sz="4800" b="1" spc="-150" dirty="0"/>
          </a:p>
        </p:txBody>
      </p:sp>
      <p:sp>
        <p:nvSpPr>
          <p:cNvPr id="3" name="Shape 2633">
            <a:extLst>
              <a:ext uri="{FF2B5EF4-FFF2-40B4-BE49-F238E27FC236}">
                <a16:creationId xmlns:a16="http://schemas.microsoft.com/office/drawing/2014/main" id="{31A6D2C2-1A39-7EE0-FD68-D149CCF6FDA0}"/>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
        <p:nvSpPr>
          <p:cNvPr id="4" name="TextBox 31">
            <a:extLst>
              <a:ext uri="{FF2B5EF4-FFF2-40B4-BE49-F238E27FC236}">
                <a16:creationId xmlns:a16="http://schemas.microsoft.com/office/drawing/2014/main" id="{1AC6FFD1-B358-4715-525A-71C5387DBA88}"/>
              </a:ext>
            </a:extLst>
          </p:cNvPr>
          <p:cNvSpPr txBox="1"/>
          <p:nvPr/>
        </p:nvSpPr>
        <p:spPr>
          <a:xfrm>
            <a:off x="2413263" y="2713042"/>
            <a:ext cx="7324626" cy="461665"/>
          </a:xfrm>
          <a:prstGeom prst="rect">
            <a:avLst/>
          </a:prstGeom>
          <a:noFill/>
        </p:spPr>
        <p:txBody>
          <a:bodyPr wrap="square" rtlCol="0">
            <a:spAutoFit/>
          </a:bodyPr>
          <a:lstStyle/>
          <a:p>
            <a:r>
              <a:rPr lang="pl-PL" sz="2400" dirty="0">
                <a:solidFill>
                  <a:srgbClr val="0CA373"/>
                </a:solidFill>
                <a:latin typeface="Oxygen" panose="02000503000000090004" pitchFamily="2" charset="77"/>
                <a:ea typeface="Nunito Bold" charset="0"/>
                <a:cs typeface="Abhaya Libre SemiBold" panose="02000603000000000000" pitchFamily="2" charset="77"/>
              </a:rPr>
              <a:t>CZĘŚĆ</a:t>
            </a:r>
            <a:r>
              <a:rPr lang="en-US" sz="2400" dirty="0">
                <a:solidFill>
                  <a:srgbClr val="0CA373"/>
                </a:solidFill>
                <a:latin typeface="Oxygen" panose="02000503000000090004" pitchFamily="2" charset="77"/>
                <a:ea typeface="Nunito Bold" charset="0"/>
                <a:cs typeface="Abhaya Libre SemiBold" panose="02000603000000000000" pitchFamily="2" charset="77"/>
              </a:rPr>
              <a:t> 1:</a:t>
            </a:r>
            <a:r>
              <a:rPr lang="pl-PL" sz="2400" dirty="0">
                <a:solidFill>
                  <a:srgbClr val="0CA373"/>
                </a:solidFill>
                <a:latin typeface="Oxygen" panose="02000503000000090004" pitchFamily="2" charset="77"/>
                <a:ea typeface="Nunito Bold" charset="0"/>
                <a:cs typeface="Abhaya Libre SemiBold" panose="02000603000000000000" pitchFamily="2" charset="77"/>
              </a:rPr>
              <a:t> EMPATIA W MIEJSCU PRACY</a:t>
            </a:r>
            <a:endParaRPr lang="en-US" sz="2400" dirty="0">
              <a:solidFill>
                <a:srgbClr val="0CA373"/>
              </a:solidFill>
              <a:latin typeface="Oxygen" panose="02000503000000090004" pitchFamily="2" charset="77"/>
              <a:ea typeface="Nunito Bold" charset="0"/>
              <a:cs typeface="Abhaya Libre SemiBold" panose="02000603000000000000" pitchFamily="2" charset="77"/>
            </a:endParaRPr>
          </a:p>
        </p:txBody>
      </p:sp>
      <p:sp>
        <p:nvSpPr>
          <p:cNvPr id="5" name="TextBox 30">
            <a:extLst>
              <a:ext uri="{FF2B5EF4-FFF2-40B4-BE49-F238E27FC236}">
                <a16:creationId xmlns:a16="http://schemas.microsoft.com/office/drawing/2014/main" id="{2197E3D5-9CAB-56DF-2702-C8281259BE4D}"/>
              </a:ext>
            </a:extLst>
          </p:cNvPr>
          <p:cNvSpPr txBox="1"/>
          <p:nvPr/>
        </p:nvSpPr>
        <p:spPr>
          <a:xfrm>
            <a:off x="2812820" y="3302390"/>
            <a:ext cx="5117155" cy="1682897"/>
          </a:xfrm>
          <a:prstGeom prst="rect">
            <a:avLst/>
          </a:prstGeom>
          <a:noFill/>
        </p:spPr>
        <p:txBody>
          <a:bodyPr wrap="square" rtlCol="0">
            <a:spAutoFit/>
          </a:bodyPr>
          <a:lstStyle/>
          <a:p>
            <a:pPr marL="457200" indent="-457200">
              <a:lnSpc>
                <a:spcPts val="2500"/>
              </a:lnSpc>
              <a:buFont typeface="+mj-lt"/>
              <a:buAutoNum type="arabicPeriod"/>
            </a:pPr>
            <a:r>
              <a:rPr lang="pl-PL" sz="2000" dirty="0">
                <a:ea typeface="Lato Light" panose="020F0502020204030203" pitchFamily="34" charset="0"/>
                <a:cs typeface="Abhaya Libre" panose="02000603000000000000" pitchFamily="2" charset="77"/>
              </a:rPr>
              <a:t>Definicja empatii</a:t>
            </a: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pl-PL" sz="2000" dirty="0"/>
              <a:t>Empatia pracownika</a:t>
            </a:r>
          </a:p>
          <a:p>
            <a:pPr marL="457200" indent="-457200">
              <a:lnSpc>
                <a:spcPts val="2500"/>
              </a:lnSpc>
              <a:buFont typeface="+mj-lt"/>
              <a:buAutoNum type="arabicPeriod"/>
            </a:pPr>
            <a:r>
              <a:rPr lang="pl-PL" sz="2000" dirty="0"/>
              <a:t>Poprawa empatii w miejscu pracy </a:t>
            </a:r>
          </a:p>
          <a:p>
            <a:pPr marL="457200" indent="-457200">
              <a:lnSpc>
                <a:spcPts val="2500"/>
              </a:lnSpc>
              <a:buFont typeface="+mj-lt"/>
              <a:buAutoNum type="arabicPeriod"/>
            </a:pPr>
            <a:r>
              <a:rPr lang="pl-PL" sz="2000" dirty="0"/>
              <a:t>Empatyczny lider</a:t>
            </a:r>
          </a:p>
          <a:p>
            <a:pPr marL="457200" indent="-457200">
              <a:lnSpc>
                <a:spcPts val="2500"/>
              </a:lnSpc>
              <a:buFont typeface="+mj-lt"/>
              <a:buAutoNum type="arabicPeriod"/>
            </a:pPr>
            <a:endParaRPr lang="pl-PL" sz="2000" dirty="0"/>
          </a:p>
        </p:txBody>
      </p:sp>
    </p:spTree>
    <p:extLst>
      <p:ext uri="{BB962C8B-B14F-4D97-AF65-F5344CB8AC3E}">
        <p14:creationId xmlns:p14="http://schemas.microsoft.com/office/powerpoint/2010/main" val="2058289062"/>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7714516"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1</a:t>
            </a:r>
            <a:r>
              <a:rPr lang="es-ES" sz="4800" b="1" spc="-150" dirty="0"/>
              <a:t>: </a:t>
            </a:r>
            <a:r>
              <a:rPr lang="pl-PL" sz="4800" b="1" spc="-150" dirty="0"/>
              <a:t>Empatia w miejscu pracy</a:t>
            </a:r>
            <a:endParaRPr lang="es-ES" sz="4800" b="1" spc="-150" dirty="0"/>
          </a:p>
        </p:txBody>
      </p:sp>
      <p:sp>
        <p:nvSpPr>
          <p:cNvPr id="9" name="Rectángulo 8"/>
          <p:cNvSpPr/>
          <p:nvPr/>
        </p:nvSpPr>
        <p:spPr>
          <a:xfrm>
            <a:off x="414780" y="1925437"/>
            <a:ext cx="11227323" cy="3539430"/>
          </a:xfrm>
          <a:prstGeom prst="rect">
            <a:avLst/>
          </a:prstGeom>
        </p:spPr>
        <p:txBody>
          <a:bodyPr wrap="square">
            <a:spAutoFit/>
          </a:bodyPr>
          <a:lstStyle/>
          <a:p>
            <a:pPr>
              <a:defRPr/>
            </a:pPr>
            <a:r>
              <a:rPr lang="pl-PL" altLang="es-ES" sz="1600" dirty="0">
                <a:latin typeface="Calibri" panose="020F0502020204030204" pitchFamily="34" charset="0"/>
                <a:cs typeface="Calibri" panose="020F0502020204030204" pitchFamily="34" charset="0"/>
              </a:rPr>
              <a:t>Słowo empatia pochodzi od greckiego słowa </a:t>
            </a:r>
            <a:r>
              <a:rPr lang="pl-PL" altLang="es-ES" sz="1600" dirty="0" err="1">
                <a:latin typeface="Calibri" panose="020F0502020204030204" pitchFamily="34" charset="0"/>
                <a:cs typeface="Calibri" panose="020F0502020204030204" pitchFamily="34" charset="0"/>
              </a:rPr>
              <a:t>empatheia</a:t>
            </a:r>
            <a:r>
              <a:rPr lang="pl-PL" altLang="es-ES" sz="1600" dirty="0">
                <a:latin typeface="Calibri" panose="020F0502020204030204" pitchFamily="34" charset="0"/>
                <a:cs typeface="Calibri" panose="020F0502020204030204" pitchFamily="34" charset="0"/>
              </a:rPr>
              <a:t> (pasja), oznaczającego bycie z uczuciami, pasjami lub cierpieniem danej osoby (</a:t>
            </a:r>
            <a:r>
              <a:rPr lang="pl-PL" altLang="es-ES" sz="1600" dirty="0" err="1">
                <a:latin typeface="Calibri" panose="020F0502020204030204" pitchFamily="34" charset="0"/>
                <a:cs typeface="Calibri" panose="020F0502020204030204" pitchFamily="34" charset="0"/>
              </a:rPr>
              <a:t>Howe</a:t>
            </a:r>
            <a:r>
              <a:rPr lang="pl-PL" altLang="es-ES" sz="1600" dirty="0">
                <a:latin typeface="Calibri" panose="020F0502020204030204" pitchFamily="34" charset="0"/>
                <a:cs typeface="Calibri" panose="020F0502020204030204" pitchFamily="34" charset="0"/>
              </a:rPr>
              <a:t>, 2013).</a:t>
            </a:r>
          </a:p>
          <a:p>
            <a:pPr>
              <a:defRPr/>
            </a:pPr>
            <a:endParaRPr lang="pl-PL" altLang="es-ES" sz="1600" dirty="0">
              <a:latin typeface="Calibri" panose="020F0502020204030204" pitchFamily="34" charset="0"/>
              <a:cs typeface="Calibri" panose="020F0502020204030204" pitchFamily="34" charset="0"/>
            </a:endParaRPr>
          </a:p>
          <a:p>
            <a:pPr>
              <a:defRPr/>
            </a:pPr>
            <a:r>
              <a:rPr lang="pl-PL" altLang="es-ES" sz="1600" dirty="0">
                <a:latin typeface="Calibri" panose="020F0502020204030204" pitchFamily="34" charset="0"/>
                <a:cs typeface="Calibri" panose="020F0502020204030204" pitchFamily="34" charset="0"/>
              </a:rPr>
              <a:t>Istnieje wiele definicji empatii, poniżej przykładowe:</a:t>
            </a:r>
          </a:p>
          <a:p>
            <a:pPr>
              <a:defRPr/>
            </a:pPr>
            <a:endParaRPr lang="pl-PL" altLang="es-ES" sz="1600" dirty="0">
              <a:latin typeface="Calibri" panose="020F0502020204030204" pitchFamily="34" charset="0"/>
              <a:cs typeface="Calibri" panose="020F0502020204030204" pitchFamily="34" charset="0"/>
            </a:endParaRPr>
          </a:p>
          <a:p>
            <a:pPr>
              <a:defRPr/>
            </a:pPr>
            <a:r>
              <a:rPr lang="pl-PL" altLang="es-ES" sz="1600" dirty="0">
                <a:latin typeface="Calibri" panose="020F0502020204030204" pitchFamily="34" charset="0"/>
                <a:cs typeface="Calibri" panose="020F0502020204030204" pitchFamily="34" charset="0"/>
              </a:rPr>
              <a:t>• „empatia jest umiejętnością społeczną i emocjonalną, która pomaga nam odczuwać i rozumieć emocje, życzenia, intencje, myśli i potrzeby innych… empatia sprawia, że ​​jesteśmy świadomi emocji, okoliczności i potrzeb innych i jesteśmy dla nich dostępni, abyśmy mogli współdziałać z nimi umiejętnie” (</a:t>
            </a:r>
            <a:r>
              <a:rPr lang="pl-PL" altLang="es-ES" sz="1600" dirty="0" err="1">
                <a:latin typeface="Calibri" panose="020F0502020204030204" pitchFamily="34" charset="0"/>
                <a:cs typeface="Calibri" panose="020F0502020204030204" pitchFamily="34" charset="0"/>
              </a:rPr>
              <a:t>McLaren</a:t>
            </a:r>
            <a:r>
              <a:rPr lang="pl-PL" altLang="es-ES" sz="1600" dirty="0">
                <a:latin typeface="Calibri" panose="020F0502020204030204" pitchFamily="34" charset="0"/>
                <a:cs typeface="Calibri" panose="020F0502020204030204" pitchFamily="34" charset="0"/>
              </a:rPr>
              <a:t>, 2013) </a:t>
            </a:r>
          </a:p>
          <a:p>
            <a:pPr>
              <a:defRPr/>
            </a:pPr>
            <a:r>
              <a:rPr lang="pl-PL" altLang="es-ES" sz="1600" dirty="0">
                <a:latin typeface="Calibri" panose="020F0502020204030204" pitchFamily="34" charset="0"/>
                <a:cs typeface="Calibri" panose="020F0502020204030204" pitchFamily="34" charset="0"/>
              </a:rPr>
              <a:t>• „empatia jest cechą definiującą nasze człowieczeństwo, a bez empatii człowiekowi brakuje istotnej części swojego człowieczeństwa” (Agosta, 2015)</a:t>
            </a:r>
          </a:p>
          <a:p>
            <a:pPr>
              <a:defRPr/>
            </a:pPr>
            <a:r>
              <a:rPr lang="pl-PL" altLang="es-ES" sz="1600" dirty="0">
                <a:latin typeface="Calibri" panose="020F0502020204030204" pitchFamily="34" charset="0"/>
                <a:cs typeface="Calibri" panose="020F0502020204030204" pitchFamily="34" charset="0"/>
              </a:rPr>
              <a:t>• „umiejętność dzielenia się cudzymi uczuciami lub doświadczeniami poprzez wyobrażanie sobie, jak by to było być w sytuacji tej osoby” (The Cambridge Dictionary)</a:t>
            </a:r>
          </a:p>
          <a:p>
            <a:pPr>
              <a:defRPr/>
            </a:pPr>
            <a:r>
              <a:rPr lang="pl-PL" altLang="es-ES" sz="1600" dirty="0">
                <a:latin typeface="Calibri" panose="020F0502020204030204" pitchFamily="34" charset="0"/>
                <a:cs typeface="Calibri" panose="020F0502020204030204" pitchFamily="34" charset="0"/>
              </a:rPr>
              <a:t>• „empatia to odczuwanie i rozumienie emocji i doświadczeń innych” (</a:t>
            </a:r>
            <a:r>
              <a:rPr lang="pl-PL" altLang="es-ES" sz="1600" dirty="0" err="1">
                <a:latin typeface="Calibri" panose="020F0502020204030204" pitchFamily="34" charset="0"/>
                <a:cs typeface="Calibri" panose="020F0502020204030204" pitchFamily="34" charset="0"/>
              </a:rPr>
              <a:t>Segal</a:t>
            </a:r>
            <a:r>
              <a:rPr lang="pl-PL" altLang="es-ES" sz="1600" dirty="0">
                <a:latin typeface="Calibri" panose="020F0502020204030204" pitchFamily="34" charset="0"/>
                <a:cs typeface="Calibri" panose="020F0502020204030204" pitchFamily="34" charset="0"/>
              </a:rPr>
              <a:t> i in., 2017)</a:t>
            </a:r>
          </a:p>
          <a:p>
            <a:pPr>
              <a:defRPr/>
            </a:pPr>
            <a:r>
              <a:rPr lang="pl-PL" altLang="es-ES" sz="1600" dirty="0">
                <a:latin typeface="Calibri" panose="020F0502020204030204" pitchFamily="34" charset="0"/>
                <a:cs typeface="Calibri" panose="020F0502020204030204" pitchFamily="34" charset="0"/>
              </a:rPr>
              <a:t>• „jest to sposób, aby postawić się w sytuacji kogoś innego, poczuć jego stres i ból oraz zrobić coś z jego bólem” (</a:t>
            </a:r>
            <a:r>
              <a:rPr lang="pl-PL" altLang="es-ES" sz="1600" dirty="0" err="1">
                <a:latin typeface="Calibri" panose="020F0502020204030204" pitchFamily="34" charset="0"/>
                <a:cs typeface="Calibri" panose="020F0502020204030204" pitchFamily="34" charset="0"/>
              </a:rPr>
              <a:t>Pallapa</a:t>
            </a:r>
            <a:r>
              <a:rPr lang="pl-PL" altLang="es-ES" sz="1600" dirty="0">
                <a:latin typeface="Calibri" panose="020F0502020204030204" pitchFamily="34" charset="0"/>
                <a:cs typeface="Calibri" panose="020F0502020204030204" pitchFamily="34" charset="0"/>
              </a:rPr>
              <a:t>, 2022)</a:t>
            </a:r>
            <a:endParaRPr lang="en-GB" altLang="es-ES" sz="1600"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581247" y="1345205"/>
            <a:ext cx="6212264" cy="369332"/>
          </a:xfrm>
          <a:prstGeom prst="rect">
            <a:avLst/>
          </a:prstGeom>
          <a:noFill/>
        </p:spPr>
        <p:txBody>
          <a:bodyPr wrap="square">
            <a:spAutoFit/>
          </a:bodyPr>
          <a:lstStyle/>
          <a:p>
            <a:r>
              <a:rPr lang="pl-PL" dirty="0"/>
              <a:t>SEKCJA 1.1.: DEFINICJA EMPATII</a:t>
            </a:r>
          </a:p>
        </p:txBody>
      </p:sp>
    </p:spTree>
    <p:extLst>
      <p:ext uri="{BB962C8B-B14F-4D97-AF65-F5344CB8AC3E}">
        <p14:creationId xmlns:p14="http://schemas.microsoft.com/office/powerpoint/2010/main" val="1465218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7714516"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1</a:t>
            </a:r>
            <a:r>
              <a:rPr lang="es-ES" sz="4800" b="1" spc="-150" dirty="0"/>
              <a:t>: </a:t>
            </a:r>
            <a:r>
              <a:rPr lang="pl-PL" sz="4800" b="1" spc="-150" dirty="0"/>
              <a:t>Empatia w miejscu pracy</a:t>
            </a:r>
            <a:endParaRPr lang="es-ES" sz="4800" b="1" spc="-150" dirty="0"/>
          </a:p>
        </p:txBody>
      </p:sp>
      <p:sp>
        <p:nvSpPr>
          <p:cNvPr id="9" name="Rectángulo 8"/>
          <p:cNvSpPr/>
          <p:nvPr/>
        </p:nvSpPr>
        <p:spPr>
          <a:xfrm>
            <a:off x="669304" y="2136338"/>
            <a:ext cx="7154944" cy="2862322"/>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Dlatego empatia może być rozumiana jako jeden lub więcej powiązanych procesów lub stanów psychicznych, takich jak (</a:t>
            </a:r>
            <a:r>
              <a:rPr lang="pl-PL" altLang="es-ES" dirty="0" err="1">
                <a:latin typeface="Calibri" panose="020F0502020204030204" pitchFamily="34" charset="0"/>
                <a:cs typeface="Calibri" panose="020F0502020204030204" pitchFamily="34" charset="0"/>
              </a:rPr>
              <a:t>Coplan</a:t>
            </a:r>
            <a:r>
              <a:rPr lang="pl-PL" altLang="es-ES" dirty="0">
                <a:latin typeface="Calibri" panose="020F0502020204030204" pitchFamily="34" charset="0"/>
                <a:cs typeface="Calibri" panose="020F0502020204030204" pitchFamily="34" charset="0"/>
              </a:rPr>
              <a:t> i </a:t>
            </a:r>
            <a:r>
              <a:rPr lang="pl-PL" altLang="es-ES" dirty="0" err="1">
                <a:latin typeface="Calibri" panose="020F0502020204030204" pitchFamily="34" charset="0"/>
                <a:cs typeface="Calibri" panose="020F0502020204030204" pitchFamily="34" charset="0"/>
              </a:rPr>
              <a:t>Goldie</a:t>
            </a:r>
            <a:r>
              <a:rPr lang="pl-PL" altLang="es-ES" dirty="0">
                <a:latin typeface="Calibri" panose="020F0502020204030204" pitchFamily="34" charset="0"/>
                <a:cs typeface="Calibri" panose="020F0502020204030204" pitchFamily="34" charset="0"/>
              </a:rPr>
              <a:t>, 2011):</a:t>
            </a: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 Odczuwanie tego, co czuje ktoś inny</a:t>
            </a:r>
          </a:p>
          <a:p>
            <a:pPr>
              <a:defRPr/>
            </a:pPr>
            <a:r>
              <a:rPr lang="pl-PL" altLang="es-ES" dirty="0">
                <a:latin typeface="Calibri" panose="020F0502020204030204" pitchFamily="34" charset="0"/>
                <a:cs typeface="Calibri" panose="020F0502020204030204" pitchFamily="34" charset="0"/>
              </a:rPr>
              <a:t>• Troska o drugą osobę</a:t>
            </a:r>
          </a:p>
          <a:p>
            <a:pPr>
              <a:defRPr/>
            </a:pPr>
            <a:r>
              <a:rPr lang="pl-PL" altLang="es-ES" dirty="0">
                <a:latin typeface="Calibri" panose="020F0502020204030204" pitchFamily="34" charset="0"/>
                <a:cs typeface="Calibri" panose="020F0502020204030204" pitchFamily="34" charset="0"/>
              </a:rPr>
              <a:t>• Być emocjonalnie dotkniętym emocjami i doświadczeniami innej osoby, nawet jeśli niekoniecznie doświadcza się tych samych emocji</a:t>
            </a:r>
          </a:p>
          <a:p>
            <a:pPr>
              <a:defRPr/>
            </a:pPr>
            <a:r>
              <a:rPr lang="pl-PL" altLang="es-ES" dirty="0">
                <a:latin typeface="Calibri" panose="020F0502020204030204" pitchFamily="34" charset="0"/>
                <a:cs typeface="Calibri" panose="020F0502020204030204" pitchFamily="34" charset="0"/>
              </a:rPr>
              <a:t>• Postawienie się w cudzej sytuacji</a:t>
            </a:r>
          </a:p>
          <a:p>
            <a:pPr>
              <a:defRPr/>
            </a:pPr>
            <a:r>
              <a:rPr lang="pl-PL" altLang="es-ES" dirty="0">
                <a:latin typeface="Calibri" panose="020F0502020204030204" pitchFamily="34" charset="0"/>
                <a:cs typeface="Calibri" panose="020F0502020204030204" pitchFamily="34" charset="0"/>
              </a:rPr>
              <a:t>• Wyobrażanie sobie, że jesteś kimś innym w sytuacji drugiej osoby</a:t>
            </a:r>
          </a:p>
          <a:p>
            <a:pPr>
              <a:defRPr/>
            </a:pPr>
            <a:r>
              <a:rPr lang="pl-PL" altLang="es-ES" dirty="0">
                <a:latin typeface="Calibri" panose="020F0502020204030204" pitchFamily="34" charset="0"/>
                <a:cs typeface="Calibri" panose="020F0502020204030204" pitchFamily="34" charset="0"/>
              </a:rPr>
              <a:t>• Wyciąganie wniosków na temat stanu psychicznego innej osoby</a:t>
            </a: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581247" y="1345205"/>
            <a:ext cx="6212264" cy="369332"/>
          </a:xfrm>
          <a:prstGeom prst="rect">
            <a:avLst/>
          </a:prstGeom>
          <a:noFill/>
        </p:spPr>
        <p:txBody>
          <a:bodyPr wrap="square">
            <a:spAutoFit/>
          </a:bodyPr>
          <a:lstStyle/>
          <a:p>
            <a:r>
              <a:rPr lang="pl-PL" dirty="0"/>
              <a:t>SEKCJA 1.1.: DEFINICJA EMPATII</a:t>
            </a:r>
          </a:p>
        </p:txBody>
      </p:sp>
      <p:pic>
        <p:nvPicPr>
          <p:cNvPr id="4" name="Obraz 3" descr="Uśmiechnięci uczniowie rozmawiający na czacie w szkole">
            <a:extLst>
              <a:ext uri="{FF2B5EF4-FFF2-40B4-BE49-F238E27FC236}">
                <a16:creationId xmlns:a16="http://schemas.microsoft.com/office/drawing/2014/main" id="{168EE24A-F55B-CBF2-5A92-09D6BB2913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4248" y="2136338"/>
            <a:ext cx="3983242" cy="2997724"/>
          </a:xfrm>
          <a:prstGeom prst="rect">
            <a:avLst/>
          </a:prstGeom>
        </p:spPr>
      </p:pic>
    </p:spTree>
    <p:extLst>
      <p:ext uri="{BB962C8B-B14F-4D97-AF65-F5344CB8AC3E}">
        <p14:creationId xmlns:p14="http://schemas.microsoft.com/office/powerpoint/2010/main" val="525230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7714516"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1</a:t>
            </a:r>
            <a:r>
              <a:rPr lang="es-ES" sz="4800" b="1" spc="-150" dirty="0"/>
              <a:t>: </a:t>
            </a:r>
            <a:r>
              <a:rPr lang="pl-PL" sz="4800" b="1" spc="-150" dirty="0"/>
              <a:t>Empatia w miejscu pracy</a:t>
            </a:r>
            <a:endParaRPr lang="es-ES" sz="4800" b="1" spc="-150" dirty="0"/>
          </a:p>
        </p:txBody>
      </p:sp>
      <p:sp>
        <p:nvSpPr>
          <p:cNvPr id="9" name="Rectángulo 8"/>
          <p:cNvSpPr/>
          <p:nvPr/>
        </p:nvSpPr>
        <p:spPr>
          <a:xfrm>
            <a:off x="669304" y="2136338"/>
            <a:ext cx="6664750" cy="3416320"/>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Trzy najczęstsze typy empatii (</a:t>
            </a:r>
            <a:r>
              <a:rPr lang="pl-PL" altLang="es-ES" dirty="0" err="1">
                <a:latin typeface="Calibri" panose="020F0502020204030204" pitchFamily="34" charset="0"/>
                <a:cs typeface="Calibri" panose="020F0502020204030204" pitchFamily="34" charset="0"/>
              </a:rPr>
              <a:t>Pallapa</a:t>
            </a:r>
            <a:r>
              <a:rPr lang="pl-PL" altLang="es-ES" dirty="0">
                <a:latin typeface="Calibri" panose="020F0502020204030204" pitchFamily="34" charset="0"/>
                <a:cs typeface="Calibri" panose="020F0502020204030204" pitchFamily="34" charset="0"/>
              </a:rPr>
              <a:t>, 2022):</a:t>
            </a: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 </a:t>
            </a:r>
            <a:r>
              <a:rPr lang="pl-PL" altLang="es-ES" b="1" dirty="0">
                <a:solidFill>
                  <a:srgbClr val="00B050"/>
                </a:solidFill>
                <a:latin typeface="Calibri" panose="020F0502020204030204" pitchFamily="34" charset="0"/>
                <a:cs typeface="Calibri" panose="020F0502020204030204" pitchFamily="34" charset="0"/>
              </a:rPr>
              <a:t>Empatia poznawcza </a:t>
            </a:r>
            <a:r>
              <a:rPr lang="pl-PL" altLang="es-ES" dirty="0">
                <a:latin typeface="Calibri" panose="020F0502020204030204" pitchFamily="34" charset="0"/>
                <a:cs typeface="Calibri" panose="020F0502020204030204" pitchFamily="34" charset="0"/>
              </a:rPr>
              <a:t>– umiejętność postawienia się w sytuacji drugiej osoby i racjonalnego doświadczania tego, przez co przechodzi druga osoba</a:t>
            </a: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 </a:t>
            </a:r>
            <a:r>
              <a:rPr lang="pl-PL" altLang="es-ES" b="1" dirty="0">
                <a:solidFill>
                  <a:srgbClr val="00B050"/>
                </a:solidFill>
                <a:latin typeface="Calibri" panose="020F0502020204030204" pitchFamily="34" charset="0"/>
                <a:cs typeface="Calibri" panose="020F0502020204030204" pitchFamily="34" charset="0"/>
              </a:rPr>
              <a:t>Empatia emocjonalna </a:t>
            </a:r>
            <a:r>
              <a:rPr lang="pl-PL" altLang="es-ES" dirty="0">
                <a:latin typeface="Calibri" panose="020F0502020204030204" pitchFamily="34" charset="0"/>
                <a:cs typeface="Calibri" panose="020F0502020204030204" pitchFamily="34" charset="0"/>
              </a:rPr>
              <a:t>– umiejętność dzielenia się uczuciami innej osoby i rozwijania głębszego zrozumienia tej osoby</a:t>
            </a: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 </a:t>
            </a:r>
            <a:r>
              <a:rPr lang="pl-PL" altLang="es-ES" b="1" dirty="0">
                <a:solidFill>
                  <a:srgbClr val="00B050"/>
                </a:solidFill>
                <a:latin typeface="Calibri" panose="020F0502020204030204" pitchFamily="34" charset="0"/>
                <a:cs typeface="Calibri" panose="020F0502020204030204" pitchFamily="34" charset="0"/>
              </a:rPr>
              <a:t>Współczująca empatia </a:t>
            </a:r>
            <a:r>
              <a:rPr lang="pl-PL" altLang="es-ES" dirty="0">
                <a:latin typeface="Calibri" panose="020F0502020204030204" pitchFamily="34" charset="0"/>
                <a:cs typeface="Calibri" panose="020F0502020204030204" pitchFamily="34" charset="0"/>
              </a:rPr>
              <a:t>– najbardziej aktywna forma empatii, która polega na podejmowaniu skutecznych działań w celu złagodzenia bólu cierpienia</a:t>
            </a: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581247" y="1345205"/>
            <a:ext cx="6212264" cy="369332"/>
          </a:xfrm>
          <a:prstGeom prst="rect">
            <a:avLst/>
          </a:prstGeom>
          <a:noFill/>
        </p:spPr>
        <p:txBody>
          <a:bodyPr wrap="square">
            <a:spAutoFit/>
          </a:bodyPr>
          <a:lstStyle/>
          <a:p>
            <a:r>
              <a:rPr lang="pl-PL" dirty="0"/>
              <a:t>SEKCJA 1.1.: DEFINICJA EMPATII</a:t>
            </a:r>
          </a:p>
        </p:txBody>
      </p:sp>
      <p:pic>
        <p:nvPicPr>
          <p:cNvPr id="5" name="Obraz 4" descr="Dłonie z dotarciemi">
            <a:extLst>
              <a:ext uri="{FF2B5EF4-FFF2-40B4-BE49-F238E27FC236}">
                <a16:creationId xmlns:a16="http://schemas.microsoft.com/office/drawing/2014/main" id="{6654B7B3-E2E9-2D4C-8830-F03A0A4A0B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81273" y="1981985"/>
            <a:ext cx="3841423" cy="2894029"/>
          </a:xfrm>
          <a:prstGeom prst="rect">
            <a:avLst/>
          </a:prstGeom>
        </p:spPr>
      </p:pic>
    </p:spTree>
    <p:extLst>
      <p:ext uri="{BB962C8B-B14F-4D97-AF65-F5344CB8AC3E}">
        <p14:creationId xmlns:p14="http://schemas.microsoft.com/office/powerpoint/2010/main" val="3320886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7714516"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1</a:t>
            </a:r>
            <a:r>
              <a:rPr lang="es-ES" sz="4800" b="1" spc="-150" dirty="0"/>
              <a:t>: </a:t>
            </a:r>
            <a:r>
              <a:rPr lang="pl-PL" sz="4800" b="1" spc="-150" dirty="0"/>
              <a:t>Empatia w miejscu pracy</a:t>
            </a:r>
            <a:endParaRPr lang="es-ES" sz="4800" b="1" spc="-150" dirty="0"/>
          </a:p>
        </p:txBody>
      </p:sp>
      <p:sp>
        <p:nvSpPr>
          <p:cNvPr id="9" name="Rectángulo 8"/>
          <p:cNvSpPr/>
          <p:nvPr/>
        </p:nvSpPr>
        <p:spPr>
          <a:xfrm>
            <a:off x="669303" y="2136338"/>
            <a:ext cx="10265789" cy="3139321"/>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Etapy rozwoju i zastosowania empatii (Young, 2015):</a:t>
            </a: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 </a:t>
            </a:r>
            <a:r>
              <a:rPr lang="pl-PL" altLang="es-ES" b="1" dirty="0">
                <a:solidFill>
                  <a:srgbClr val="00B050"/>
                </a:solidFill>
                <a:latin typeface="Calibri" panose="020F0502020204030204" pitchFamily="34" charset="0"/>
                <a:cs typeface="Calibri" panose="020F0502020204030204" pitchFamily="34" charset="0"/>
              </a:rPr>
              <a:t>Rozwijanie empatii </a:t>
            </a:r>
            <a:r>
              <a:rPr lang="pl-PL" altLang="es-ES" dirty="0">
                <a:latin typeface="Calibri" panose="020F0502020204030204" pitchFamily="34" charset="0"/>
                <a:cs typeface="Calibri" panose="020F0502020204030204" pitchFamily="34" charset="0"/>
              </a:rPr>
              <a:t>– zaczyna się od słuchania, po którym następuje opcjonalna faza po wysłuchaniu, w której osoba zastanawia się, ponownie czyta lub podsumowuje to, co usłyszała. Prowadzi to do tego, że osoba rozwija znacznie głębsze i bardziej wszechstronne zrozumienie tego, co jest słyszane</a:t>
            </a:r>
          </a:p>
          <a:p>
            <a:pPr>
              <a:defRPr/>
            </a:pPr>
            <a:r>
              <a:rPr lang="pl-PL" altLang="es-ES" dirty="0">
                <a:latin typeface="Calibri" panose="020F0502020204030204" pitchFamily="34" charset="0"/>
                <a:cs typeface="Calibri" panose="020F0502020204030204" pitchFamily="34" charset="0"/>
              </a:rPr>
              <a:t> </a:t>
            </a:r>
          </a:p>
          <a:p>
            <a:pPr>
              <a:defRPr/>
            </a:pPr>
            <a:r>
              <a:rPr lang="pl-PL" altLang="es-ES" dirty="0">
                <a:latin typeface="Calibri" panose="020F0502020204030204" pitchFamily="34" charset="0"/>
                <a:cs typeface="Calibri" panose="020F0502020204030204" pitchFamily="34" charset="0"/>
              </a:rPr>
              <a:t>• </a:t>
            </a:r>
            <a:r>
              <a:rPr lang="pl-PL" altLang="es-ES" b="1" dirty="0">
                <a:solidFill>
                  <a:srgbClr val="00B050"/>
                </a:solidFill>
                <a:latin typeface="Calibri" panose="020F0502020204030204" pitchFamily="34" charset="0"/>
                <a:cs typeface="Calibri" panose="020F0502020204030204" pitchFamily="34" charset="0"/>
              </a:rPr>
              <a:t>Stosowanie empatii </a:t>
            </a:r>
            <a:r>
              <a:rPr lang="pl-PL" altLang="es-ES" dirty="0">
                <a:latin typeface="Calibri" panose="020F0502020204030204" pitchFamily="34" charset="0"/>
                <a:cs typeface="Calibri" panose="020F0502020204030204" pitchFamily="34" charset="0"/>
              </a:rPr>
              <a:t>– zaczyna się od poszukiwania wzorców myślenia i podejmowania decyzji oraz ich podsumowania w całej grupie ludzi; następnym krokiem jest wejście w buty danej osoby i wypróbowanie jej procesów myślowych</a:t>
            </a: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Rozwijanie i stosowanie empatii wymaga czasu i poświęcenia</a:t>
            </a: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581247" y="1345205"/>
            <a:ext cx="6212264" cy="369332"/>
          </a:xfrm>
          <a:prstGeom prst="rect">
            <a:avLst/>
          </a:prstGeom>
          <a:noFill/>
        </p:spPr>
        <p:txBody>
          <a:bodyPr wrap="square">
            <a:spAutoFit/>
          </a:bodyPr>
          <a:lstStyle/>
          <a:p>
            <a:r>
              <a:rPr lang="pl-PL" dirty="0"/>
              <a:t>SEKCJA 1.1.: DEFINICJA EMPATII</a:t>
            </a:r>
          </a:p>
        </p:txBody>
      </p:sp>
    </p:spTree>
    <p:extLst>
      <p:ext uri="{BB962C8B-B14F-4D97-AF65-F5344CB8AC3E}">
        <p14:creationId xmlns:p14="http://schemas.microsoft.com/office/powerpoint/2010/main" val="2619345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7714516"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1</a:t>
            </a:r>
            <a:r>
              <a:rPr lang="es-ES" sz="4800" b="1" spc="-150" dirty="0"/>
              <a:t>: </a:t>
            </a:r>
            <a:r>
              <a:rPr lang="pl-PL" sz="4800" b="1" spc="-150" dirty="0"/>
              <a:t>Empatia w miejscu pracy</a:t>
            </a:r>
            <a:endParaRPr lang="es-ES" sz="4800" b="1" spc="-150" dirty="0"/>
          </a:p>
        </p:txBody>
      </p:sp>
      <p:sp>
        <p:nvSpPr>
          <p:cNvPr id="9" name="Rectángulo 8"/>
          <p:cNvSpPr/>
          <p:nvPr/>
        </p:nvSpPr>
        <p:spPr>
          <a:xfrm>
            <a:off x="669303" y="2136338"/>
            <a:ext cx="10265789" cy="2031325"/>
          </a:xfrm>
          <a:prstGeom prst="rect">
            <a:avLst/>
          </a:prstGeom>
        </p:spPr>
        <p:txBody>
          <a:bodyPr wrap="square">
            <a:spAutoFit/>
          </a:bodyPr>
          <a:lstStyle/>
          <a:p>
            <a:pPr>
              <a:defRPr/>
            </a:pPr>
            <a:r>
              <a:rPr lang="pl-PL" altLang="es-ES" b="1" dirty="0">
                <a:latin typeface="Calibri" panose="020F0502020204030204" pitchFamily="34" charset="0"/>
                <a:cs typeface="Calibri" panose="020F0502020204030204" pitchFamily="34" charset="0"/>
              </a:rPr>
              <a:t>Ludzie są prawdziwymi twórcami wartości w organizacjach</a:t>
            </a:r>
          </a:p>
          <a:p>
            <a:pPr>
              <a:defRPr/>
            </a:pPr>
            <a:r>
              <a:rPr lang="pl-PL" altLang="es-ES" dirty="0">
                <a:latin typeface="Calibri" panose="020F0502020204030204" pitchFamily="34" charset="0"/>
                <a:cs typeface="Calibri" panose="020F0502020204030204" pitchFamily="34" charset="0"/>
              </a:rPr>
              <a:t>• Empatia ma kluczowe znaczenie ze względu na stale rosnącą różnorodność siły roboczej</a:t>
            </a:r>
          </a:p>
          <a:p>
            <a:pPr>
              <a:defRPr/>
            </a:pPr>
            <a:r>
              <a:rPr lang="pl-PL" altLang="es-ES" dirty="0">
                <a:latin typeface="Calibri" panose="020F0502020204030204" pitchFamily="34" charset="0"/>
                <a:cs typeface="Calibri" panose="020F0502020204030204" pitchFamily="34" charset="0"/>
              </a:rPr>
              <a:t>• Różnorodność pokoleniowa członków zespołów w organizacjach utrudnia zaspokojenie ich potrzeb</a:t>
            </a:r>
          </a:p>
          <a:p>
            <a:pPr>
              <a:defRPr/>
            </a:pPr>
            <a:r>
              <a:rPr lang="pl-PL" altLang="es-ES" dirty="0">
                <a:latin typeface="Calibri" panose="020F0502020204030204" pitchFamily="34" charset="0"/>
                <a:cs typeface="Calibri" panose="020F0502020204030204" pitchFamily="34" charset="0"/>
              </a:rPr>
              <a:t>• Szacunek dla pracowników i współpracowników może wzmocnić więzi społeczne w organizacji</a:t>
            </a:r>
          </a:p>
          <a:p>
            <a:pPr>
              <a:defRPr/>
            </a:pPr>
            <a:r>
              <a:rPr lang="pl-PL" altLang="es-ES" dirty="0">
                <a:latin typeface="Calibri" panose="020F0502020204030204" pitchFamily="34" charset="0"/>
                <a:cs typeface="Calibri" panose="020F0502020204030204" pitchFamily="34" charset="0"/>
              </a:rPr>
              <a:t>• Empatia w miejscu pracy może pomóc w budowaniu zaufania między pracownikami</a:t>
            </a:r>
          </a:p>
          <a:p>
            <a:pPr>
              <a:defRPr/>
            </a:pPr>
            <a:r>
              <a:rPr lang="pl-PL" altLang="es-ES" dirty="0">
                <a:latin typeface="Calibri" panose="020F0502020204030204" pitchFamily="34" charset="0"/>
                <a:cs typeface="Calibri" panose="020F0502020204030204" pitchFamily="34" charset="0"/>
              </a:rPr>
              <a:t>• Empatia jest pozytywnie związana z wydajnością pracy</a:t>
            </a:r>
          </a:p>
          <a:p>
            <a:pPr>
              <a:defRPr/>
            </a:pPr>
            <a:r>
              <a:rPr lang="pl-PL" altLang="es-ES" dirty="0">
                <a:latin typeface="Calibri" panose="020F0502020204030204" pitchFamily="34" charset="0"/>
                <a:cs typeface="Calibri" panose="020F0502020204030204" pitchFamily="34" charset="0"/>
              </a:rPr>
              <a:t>• Empatia promuje lepszą kulturę organizacyjną</a:t>
            </a: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581247" y="1345205"/>
            <a:ext cx="6212264" cy="369332"/>
          </a:xfrm>
          <a:prstGeom prst="rect">
            <a:avLst/>
          </a:prstGeom>
          <a:noFill/>
        </p:spPr>
        <p:txBody>
          <a:bodyPr wrap="square">
            <a:spAutoFit/>
          </a:bodyPr>
          <a:lstStyle/>
          <a:p>
            <a:r>
              <a:rPr lang="pl-PL" dirty="0"/>
              <a:t>SEKCJA 1.2.: EMPATIA PRACOWNIKA</a:t>
            </a:r>
          </a:p>
        </p:txBody>
      </p:sp>
    </p:spTree>
    <p:extLst>
      <p:ext uri="{BB962C8B-B14F-4D97-AF65-F5344CB8AC3E}">
        <p14:creationId xmlns:p14="http://schemas.microsoft.com/office/powerpoint/2010/main" val="2667473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7714516"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1</a:t>
            </a:r>
            <a:r>
              <a:rPr lang="es-ES" sz="4800" b="1" spc="-150" dirty="0"/>
              <a:t>: </a:t>
            </a:r>
            <a:r>
              <a:rPr lang="pl-PL" sz="4800" b="1" spc="-150" dirty="0"/>
              <a:t>Empatia w miejscu pracy</a:t>
            </a:r>
            <a:endParaRPr lang="es-ES" sz="4800" b="1" spc="-150" dirty="0"/>
          </a:p>
        </p:txBody>
      </p:sp>
      <p:sp>
        <p:nvSpPr>
          <p:cNvPr id="9" name="Rectángulo 8"/>
          <p:cNvSpPr/>
          <p:nvPr/>
        </p:nvSpPr>
        <p:spPr>
          <a:xfrm>
            <a:off x="669303" y="2136338"/>
            <a:ext cx="10265789" cy="2308324"/>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Korzyści z empatii w miejscu pracy:</a:t>
            </a: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 Pomaga ludziom lepiej zrozumieć innych i zaspokoić ich potrzeby</a:t>
            </a:r>
          </a:p>
          <a:p>
            <a:pPr>
              <a:defRPr/>
            </a:pPr>
            <a:r>
              <a:rPr lang="pl-PL" altLang="es-ES" dirty="0">
                <a:latin typeface="Calibri" panose="020F0502020204030204" pitchFamily="34" charset="0"/>
                <a:cs typeface="Calibri" panose="020F0502020204030204" pitchFamily="34" charset="0"/>
              </a:rPr>
              <a:t>• Umożliwia ludziom budowanie relacji społecznych</a:t>
            </a:r>
          </a:p>
          <a:p>
            <a:pPr>
              <a:defRPr/>
            </a:pPr>
            <a:r>
              <a:rPr lang="pl-PL" altLang="es-ES" dirty="0">
                <a:latin typeface="Calibri" panose="020F0502020204030204" pitchFamily="34" charset="0"/>
                <a:cs typeface="Calibri" panose="020F0502020204030204" pitchFamily="34" charset="0"/>
              </a:rPr>
              <a:t>• Pomaga ludziom łączyć się, komunikować i współpracować z innymi</a:t>
            </a:r>
          </a:p>
          <a:p>
            <a:pPr>
              <a:defRPr/>
            </a:pPr>
            <a:r>
              <a:rPr lang="pl-PL" altLang="es-ES" dirty="0">
                <a:latin typeface="Calibri" panose="020F0502020204030204" pitchFamily="34" charset="0"/>
                <a:cs typeface="Calibri" panose="020F0502020204030204" pitchFamily="34" charset="0"/>
              </a:rPr>
              <a:t>• Umożliwia ludziom odpowiednie reagowanie w sytuacjach społecznych</a:t>
            </a:r>
          </a:p>
          <a:p>
            <a:pPr>
              <a:defRPr/>
            </a:pPr>
            <a:r>
              <a:rPr lang="pl-PL" altLang="es-ES" dirty="0">
                <a:latin typeface="Calibri" panose="020F0502020204030204" pitchFamily="34" charset="0"/>
                <a:cs typeface="Calibri" panose="020F0502020204030204" pitchFamily="34" charset="0"/>
              </a:rPr>
              <a:t>• Pomaga ludziom regulować ich emocje</a:t>
            </a:r>
          </a:p>
          <a:p>
            <a:pPr>
              <a:defRPr/>
            </a:pPr>
            <a:r>
              <a:rPr lang="pl-PL" altLang="es-ES" dirty="0">
                <a:latin typeface="Calibri" panose="020F0502020204030204" pitchFamily="34" charset="0"/>
                <a:cs typeface="Calibri" panose="020F0502020204030204" pitchFamily="34" charset="0"/>
              </a:rPr>
              <a:t>• Jest korzystny zarówno dla dobrego samopoczucia fizycznego, jak i psychicznego</a:t>
            </a: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581247" y="1345205"/>
            <a:ext cx="6212264" cy="369332"/>
          </a:xfrm>
          <a:prstGeom prst="rect">
            <a:avLst/>
          </a:prstGeom>
          <a:noFill/>
        </p:spPr>
        <p:txBody>
          <a:bodyPr wrap="square">
            <a:spAutoFit/>
          </a:bodyPr>
          <a:lstStyle/>
          <a:p>
            <a:r>
              <a:rPr lang="pl-PL" dirty="0"/>
              <a:t>SEKCJA 1.2.: EMPATIA PRACOWNIKA</a:t>
            </a:r>
          </a:p>
        </p:txBody>
      </p:sp>
    </p:spTree>
    <p:extLst>
      <p:ext uri="{BB962C8B-B14F-4D97-AF65-F5344CB8AC3E}">
        <p14:creationId xmlns:p14="http://schemas.microsoft.com/office/powerpoint/2010/main" val="253464209"/>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459</TotalTime>
  <Words>2125</Words>
  <Application>Microsoft Office PowerPoint</Application>
  <PresentationFormat>Panorámica</PresentationFormat>
  <Paragraphs>210</Paragraphs>
  <Slides>24</Slides>
  <Notes>4</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24</vt:i4>
      </vt:variant>
    </vt:vector>
  </HeadingPairs>
  <TitlesOfParts>
    <vt:vector size="33"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31</cp:revision>
  <dcterms:created xsi:type="dcterms:W3CDTF">2021-06-29T11:11:56Z</dcterms:created>
  <dcterms:modified xsi:type="dcterms:W3CDTF">2023-02-06T16:23:03Z</dcterms:modified>
</cp:coreProperties>
</file>