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5"/>
  </p:notesMasterIdLst>
  <p:handoutMasterIdLst>
    <p:handoutMasterId r:id="rId26"/>
  </p:handoutMasterIdLst>
  <p:sldIdLst>
    <p:sldId id="256" r:id="rId4"/>
    <p:sldId id="331" r:id="rId5"/>
    <p:sldId id="310" r:id="rId6"/>
    <p:sldId id="311" r:id="rId7"/>
    <p:sldId id="312" r:id="rId8"/>
    <p:sldId id="313" r:id="rId9"/>
    <p:sldId id="322" r:id="rId10"/>
    <p:sldId id="323" r:id="rId11"/>
    <p:sldId id="324" r:id="rId12"/>
    <p:sldId id="325" r:id="rId13"/>
    <p:sldId id="314" r:id="rId14"/>
    <p:sldId id="316" r:id="rId15"/>
    <p:sldId id="318" r:id="rId16"/>
    <p:sldId id="320" r:id="rId17"/>
    <p:sldId id="321" r:id="rId18"/>
    <p:sldId id="326" r:id="rId19"/>
    <p:sldId id="327" r:id="rId20"/>
    <p:sldId id="332" r:id="rId21"/>
    <p:sldId id="329" r:id="rId22"/>
    <p:sldId id="330" r:id="rId23"/>
    <p:sldId id="264" r:id="rId2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7"/>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halfhalftravel.com/remote-work/stay-connected-while-working-from-home.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kalido.me/how-to-stay-connected-while-working-from-home/"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kalido.me/how-to-stay-connected-while-working-from-hom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alfhalftravel.com/remote-work/stay-connected-while-working-from-home.html" TargetMode="External"/><Relationship Id="rId2" Type="http://schemas.openxmlformats.org/officeDocument/2006/relationships/hyperlink" Target="https://www.flexjobs.com/employer-blog/stay-connected-team-working-from-home-remotely/" TargetMode="External"/><Relationship Id="rId1" Type="http://schemas.openxmlformats.org/officeDocument/2006/relationships/slideLayout" Target="../slideLayouts/slideLayout1.xml"/><Relationship Id="rId4" Type="http://schemas.openxmlformats.org/officeDocument/2006/relationships/hyperlink" Target="https://www.kalido.me/how-to-stay-connected-while-working-from-hom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flexjobs.com/employer-blog/stay-connected-team-working-from-home-remotely/"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pPr algn="ctr"/>
            <a:r>
              <a:rPr lang="en-GB" sz="1800" b="1">
                <a:effectLst/>
                <a:latin typeface="Bahnschrift Light" panose="020B0502040204020203" pitchFamily="34" charset="0"/>
                <a:ea typeface="Calibri" panose="020F0502020204030204" pitchFamily="34" charset="0"/>
              </a:rPr>
              <a:t>“Mejorar la resiliencia de las PYMES tras el confinamiento”</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1200329"/>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kumimoji="0" lang="es-ES"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NECESIDADES PSICOLÓGICAS Y BIENESTAR MENTAL </a:t>
            </a:r>
            <a:r>
              <a:rPr lang="en-US" b="1" spc="-114">
                <a:solidFill>
                  <a:srgbClr val="0CA373"/>
                </a:solidFill>
                <a:latin typeface="Tahoma" panose="020B0604030504040204" pitchFamily="34" charset="0"/>
                <a:ea typeface="Tahoma" panose="020B0604030504040204" pitchFamily="34" charset="0"/>
                <a:cs typeface="Tahoma" panose="020B0604030504040204" pitchFamily="34" charset="0"/>
              </a:rPr>
              <a:t>– MANTENER LA CONEXIÓN CON EL MUNDO QUE TE RODEA</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Por: </a:t>
            </a:r>
            <a:r>
              <a:rPr kumimoji="0" lang="hr-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UNIVERSITY OF DUBROVNIK</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2058447"/>
            <a:ext cx="8559410" cy="704039"/>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2.</a:t>
            </a:r>
            <a:r>
              <a:rPr lang="hr-HR" sz="2200" spc="50">
                <a:latin typeface="+mj-lt"/>
                <a:cs typeface="Tahoma"/>
              </a:rPr>
              <a:t>2</a:t>
            </a:r>
            <a:r>
              <a:rPr lang="es-ES" sz="2200" spc="50">
                <a:latin typeface="+mj-lt"/>
                <a:cs typeface="Tahoma"/>
              </a:rPr>
              <a:t>.: </a:t>
            </a:r>
            <a:r>
              <a:rPr lang="en-US" sz="2200" spc="50">
                <a:latin typeface="+mj-lt"/>
                <a:cs typeface="Tahoma"/>
              </a:rPr>
              <a:t>Mantener la conexión con tu equipo</a:t>
            </a:r>
          </a:p>
          <a:p>
            <a:pPr marL="12700">
              <a:lnSpc>
                <a:spcPct val="100000"/>
              </a:lnSpc>
              <a:spcBef>
                <a:spcPts val="110"/>
              </a:spcBef>
            </a:pPr>
            <a:endParaRPr lang="en-GB" sz="2200" dirty="0">
              <a:latin typeface="+mj-lt"/>
              <a:cs typeface="Tahoma"/>
            </a:endParaRPr>
          </a:p>
        </p:txBody>
      </p:sp>
      <p:sp>
        <p:nvSpPr>
          <p:cNvPr id="4" name="Rectángulo 3"/>
          <p:cNvSpPr/>
          <p:nvPr/>
        </p:nvSpPr>
        <p:spPr>
          <a:xfrm>
            <a:off x="318565" y="2681385"/>
            <a:ext cx="11145554" cy="3170099"/>
          </a:xfrm>
          <a:prstGeom prst="rect">
            <a:avLst/>
          </a:prstGeom>
        </p:spPr>
        <p:txBody>
          <a:bodyPr wrap="square">
            <a:spAutoFit/>
          </a:bodyPr>
          <a:lstStyle/>
          <a:p>
            <a:pPr marL="342900" indent="-342900">
              <a:buFont typeface="Arial" pitchFamily="34" charset="0"/>
              <a:buChar char="•"/>
              <a:defRPr/>
            </a:pPr>
            <a:r>
              <a:rPr lang="en-US" altLang="es-ES" sz="2000" b="1" i="1">
                <a:solidFill>
                  <a:srgbClr val="0CA373"/>
                </a:solidFill>
                <a:latin typeface="Calibri" panose="020F0502020204030204" pitchFamily="34" charset="0"/>
                <a:cs typeface="Calibri" panose="020F0502020204030204" pitchFamily="34" charset="0"/>
              </a:rPr>
              <a:t>Intercambios</a:t>
            </a:r>
            <a:endParaRPr lang="hr-HR"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n-US" altLang="es-ES" sz="2000" i="1">
                <a:solidFill>
                  <a:srgbClr val="0CA373"/>
                </a:solidFill>
                <a:latin typeface="Calibri" panose="020F0502020204030204" pitchFamily="34" charset="0"/>
                <a:cs typeface="Calibri" panose="020F0502020204030204" pitchFamily="34" charset="0"/>
              </a:rPr>
              <a:t> </a:t>
            </a:r>
            <a:r>
              <a:rPr lang="es-ES" altLang="es-ES" sz="2000" i="1">
                <a:solidFill>
                  <a:srgbClr val="0CA373"/>
                </a:solidFill>
                <a:latin typeface="Calibri" panose="020F0502020204030204" pitchFamily="34" charset="0"/>
                <a:cs typeface="Calibri" panose="020F0502020204030204" pitchFamily="34" charset="0"/>
              </a:rPr>
              <a:t>Recibiendo un paquete o una carta en el correo</a:t>
            </a:r>
            <a:r>
              <a:rPr lang="en-US" altLang="es-ES" sz="2000" i="1">
                <a:solidFill>
                  <a:srgbClr val="0CA373"/>
                </a:solidFill>
                <a:latin typeface="Calibri" panose="020F0502020204030204" pitchFamily="34" charset="0"/>
                <a:cs typeface="Calibri" panose="020F0502020204030204" pitchFamily="34" charset="0"/>
              </a:rPr>
              <a:t>.</a:t>
            </a:r>
            <a:endParaRPr lang="hr-HR" altLang="es-ES" sz="2000"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endParaRPr lang="hr-HR" altLang="es-ES" sz="2000"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a:solidFill>
                  <a:srgbClr val="0CA373"/>
                </a:solidFill>
                <a:latin typeface="Calibri" panose="020F0502020204030204" pitchFamily="34" charset="0"/>
                <a:cs typeface="Calibri" panose="020F0502020204030204" pitchFamily="34" charset="0"/>
              </a:rPr>
              <a:t>Concursos de empresa</a:t>
            </a:r>
            <a:endParaRPr lang="en-GB"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s-ES" altLang="es-ES" sz="2000" i="1">
                <a:solidFill>
                  <a:srgbClr val="0CA373"/>
                </a:solidFill>
                <a:latin typeface="Calibri" panose="020F0502020204030204" pitchFamily="34" charset="0"/>
                <a:cs typeface="Calibri" panose="020F0502020204030204" pitchFamily="34" charset="0"/>
              </a:rPr>
              <a:t>Una gran manera de reunir a la gente y fomentar un poco de competencia amistosa.</a:t>
            </a:r>
          </a:p>
          <a:p>
            <a:pPr lvl="1">
              <a:defRPr/>
            </a:pPr>
            <a:endParaRPr lang="hr-HR" altLang="es-ES" sz="2000" b="1"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a:solidFill>
                  <a:srgbClr val="0CA373"/>
                </a:solidFill>
                <a:latin typeface="Calibri" panose="020F0502020204030204" pitchFamily="34" charset="0"/>
                <a:cs typeface="Calibri" panose="020F0502020204030204" pitchFamily="34" charset="0"/>
              </a:rPr>
              <a:t> Entrenamientos virtuales</a:t>
            </a:r>
            <a:endParaRPr lang="en-GB" altLang="es-ES" sz="2000" b="1" i="1" dirty="0">
              <a:solidFill>
                <a:srgbClr val="0CA373"/>
              </a:solidFill>
              <a:latin typeface="Calibri" panose="020F0502020204030204" pitchFamily="34" charset="0"/>
              <a:cs typeface="Calibri" panose="020F0502020204030204" pitchFamily="34" charset="0"/>
            </a:endParaRPr>
          </a:p>
          <a:p>
            <a:pPr marL="914400" lvl="1" indent="-457200">
              <a:buFont typeface="+mj-lt"/>
              <a:buAutoNum type="arabicPeriod"/>
              <a:defRPr/>
            </a:pPr>
            <a:endParaRPr lang="hr-HR"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453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1885979"/>
            <a:ext cx="8559410" cy="704039"/>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a:t>
            </a:r>
            <a:r>
              <a:rPr lang="es-ES" sz="2200" spc="50" dirty="0">
                <a:latin typeface="+mj-lt"/>
                <a:cs typeface="Tahoma"/>
              </a:rPr>
              <a:t>2.</a:t>
            </a:r>
            <a:r>
              <a:rPr lang="hr-HR" sz="2200" spc="50" dirty="0">
                <a:latin typeface="+mj-lt"/>
                <a:cs typeface="Tahoma"/>
              </a:rPr>
              <a:t>3</a:t>
            </a:r>
            <a:r>
              <a:rPr lang="es-ES" sz="2200" spc="50">
                <a:latin typeface="+mj-lt"/>
                <a:cs typeface="Tahoma"/>
              </a:rPr>
              <a:t>.: </a:t>
            </a:r>
            <a:r>
              <a:rPr lang="en-US" sz="2200" spc="50">
                <a:latin typeface="+mj-lt"/>
                <a:cs typeface="Tahoma"/>
              </a:rPr>
              <a:t>Comunicación en el trabajo a distancia</a:t>
            </a:r>
            <a:endParaRPr lang="en-US" sz="2200" spc="50" dirty="0">
              <a:latin typeface="+mj-lt"/>
              <a:cs typeface="Tahoma"/>
            </a:endParaRPr>
          </a:p>
          <a:p>
            <a:pPr marL="12700">
              <a:lnSpc>
                <a:spcPct val="100000"/>
              </a:lnSpc>
              <a:spcBef>
                <a:spcPts val="110"/>
              </a:spcBef>
            </a:pPr>
            <a:endParaRPr lang="en-GB" sz="2200" dirty="0">
              <a:latin typeface="+mj-lt"/>
              <a:cs typeface="Tahoma"/>
            </a:endParaRPr>
          </a:p>
        </p:txBody>
      </p:sp>
      <p:sp>
        <p:nvSpPr>
          <p:cNvPr id="4" name="Rectángulo 3"/>
          <p:cNvSpPr/>
          <p:nvPr/>
        </p:nvSpPr>
        <p:spPr>
          <a:xfrm>
            <a:off x="318565" y="2448472"/>
            <a:ext cx="11145554" cy="3785652"/>
          </a:xfrm>
          <a:prstGeom prst="rect">
            <a:avLst/>
          </a:prstGeom>
        </p:spPr>
        <p:txBody>
          <a:bodyPr wrap="square">
            <a:spAutoFit/>
          </a:bodyPr>
          <a:lstStyle/>
          <a:p>
            <a:pPr>
              <a:defRPr/>
            </a:pPr>
            <a:r>
              <a:rPr lang="es-ES" altLang="es-ES" sz="2000">
                <a:latin typeface="Calibri" panose="020F0502020204030204" pitchFamily="34" charset="0"/>
                <a:cs typeface="Calibri" panose="020F0502020204030204" pitchFamily="34" charset="0"/>
              </a:rPr>
              <a:t>Las tendencias del trabajo desde casa han dado forma a cómo nos conectamos con los demás. Las reglas para el éxito de la comunicación en el trabajo a distancia son </a:t>
            </a:r>
            <a:r>
              <a:rPr lang="en-GB" altLang="es-ES" sz="2000">
                <a:latin typeface="Calibri" panose="020F0502020204030204" pitchFamily="34" charset="0"/>
                <a:cs typeface="Calibri" panose="020F0502020204030204" pitchFamily="34" charset="0"/>
              </a:rPr>
              <a:t>(</a:t>
            </a:r>
            <a:r>
              <a:rPr lang="en-GB" altLang="es-ES" sz="2000" dirty="0">
                <a:latin typeface="Calibri" panose="020F0502020204030204" pitchFamily="34" charset="0"/>
                <a:cs typeface="Calibri" panose="020F0502020204030204" pitchFamily="34" charset="0"/>
                <a:hlinkClick r:id="rId2"/>
              </a:rPr>
              <a:t>https://www.halfhalftravel.com/remote-work/stay-connected-while-working-from-home.html</a:t>
            </a:r>
            <a:r>
              <a:rPr lang="en-GB" altLang="es-ES" sz="2000" dirty="0">
                <a:latin typeface="Calibri" panose="020F0502020204030204" pitchFamily="34" charset="0"/>
                <a:cs typeface="Calibri" panose="020F0502020204030204" pitchFamily="34" charset="0"/>
              </a:rPr>
              <a:t>):</a:t>
            </a:r>
            <a:endParaRPr lang="hr-HR"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a:latin typeface="Calibri" panose="020F0502020204030204" pitchFamily="34" charset="0"/>
                <a:cs typeface="Calibri" panose="020F0502020204030204" pitchFamily="34" charset="0"/>
              </a:rPr>
              <a:t>Comunícate </a:t>
            </a:r>
            <a:r>
              <a:rPr lang="en-GB" altLang="es-ES" sz="2000" i="1">
                <a:solidFill>
                  <a:srgbClr val="0CA373"/>
                </a:solidFill>
                <a:latin typeface="Calibri" panose="020F0502020204030204" pitchFamily="34" charset="0"/>
                <a:cs typeface="Calibri" panose="020F0502020204030204" pitchFamily="34" charset="0"/>
              </a:rPr>
              <a:t>a menudo.</a:t>
            </a:r>
            <a:endParaRPr lang="en-GB" altLang="es-ES" sz="2000" i="1"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a:latin typeface="Calibri" panose="020F0502020204030204" pitchFamily="34" charset="0"/>
                <a:cs typeface="Calibri" panose="020F0502020204030204" pitchFamily="34" charset="0"/>
              </a:rPr>
              <a:t>Comunícate cuando </a:t>
            </a:r>
            <a:r>
              <a:rPr lang="en-GB" altLang="es-ES" sz="2000" i="1">
                <a:solidFill>
                  <a:srgbClr val="0CA373"/>
                </a:solidFill>
                <a:latin typeface="Calibri" panose="020F0502020204030204" pitchFamily="34" charset="0"/>
                <a:cs typeface="Calibri" panose="020F0502020204030204" pitchFamily="34" charset="0"/>
              </a:rPr>
              <a:t>tengas dudas</a:t>
            </a:r>
            <a:r>
              <a:rPr lang="en-GB" altLang="es-ES" sz="2000" i="1">
                <a:latin typeface="Calibri" panose="020F0502020204030204" pitchFamily="34" charset="0"/>
                <a:cs typeface="Calibri" panose="020F0502020204030204" pitchFamily="34" charset="0"/>
              </a:rPr>
              <a:t>.</a:t>
            </a:r>
            <a:endParaRPr lang="en-GB" altLang="es-ES" sz="2000" i="1" dirty="0">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a:latin typeface="Calibri" panose="020F0502020204030204" pitchFamily="34" charset="0"/>
                <a:cs typeface="Calibri" panose="020F0502020204030204" pitchFamily="34" charset="0"/>
              </a:rPr>
              <a:t>Comunícate cuando </a:t>
            </a:r>
            <a:r>
              <a:rPr lang="en-GB" altLang="es-ES" sz="2000" i="1">
                <a:solidFill>
                  <a:srgbClr val="0CA373"/>
                </a:solidFill>
                <a:latin typeface="Calibri" panose="020F0502020204030204" pitchFamily="34" charset="0"/>
                <a:cs typeface="Calibri" panose="020F0502020204030204" pitchFamily="34" charset="0"/>
              </a:rPr>
              <a:t>tengas preguntas</a:t>
            </a:r>
            <a:r>
              <a:rPr lang="en-GB" altLang="es-ES" sz="2000" i="1">
                <a:latin typeface="Calibri" panose="020F0502020204030204" pitchFamily="34" charset="0"/>
                <a:cs typeface="Calibri" panose="020F0502020204030204" pitchFamily="34" charset="0"/>
              </a:rPr>
              <a:t>.</a:t>
            </a:r>
            <a:endParaRPr lang="en-GB" altLang="es-ES" sz="2000" i="1" dirty="0">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a:latin typeface="Calibri" panose="020F0502020204030204" pitchFamily="34" charset="0"/>
                <a:cs typeface="Calibri" panose="020F0502020204030204" pitchFamily="34" charset="0"/>
              </a:rPr>
              <a:t>Comunícate cuando </a:t>
            </a:r>
            <a:r>
              <a:rPr lang="en-GB" altLang="es-ES" sz="2000" i="1">
                <a:solidFill>
                  <a:srgbClr val="0CA373"/>
                </a:solidFill>
                <a:latin typeface="Calibri" panose="020F0502020204030204" pitchFamily="34" charset="0"/>
                <a:cs typeface="Calibri" panose="020F0502020204030204" pitchFamily="34" charset="0"/>
              </a:rPr>
              <a:t>tengas preocupaciones</a:t>
            </a:r>
            <a:r>
              <a:rPr lang="en-GB" altLang="es-ES" sz="2000" i="1">
                <a:latin typeface="Calibri" panose="020F0502020204030204" pitchFamily="34" charset="0"/>
                <a:cs typeface="Calibri" panose="020F0502020204030204" pitchFamily="34" charset="0"/>
              </a:rPr>
              <a:t>.</a:t>
            </a:r>
            <a:endParaRPr lang="en-GB" altLang="es-ES" sz="2000" i="1" dirty="0">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a:latin typeface="Calibri" panose="020F0502020204030204" pitchFamily="34" charset="0"/>
                <a:cs typeface="Calibri" panose="020F0502020204030204" pitchFamily="34" charset="0"/>
              </a:rPr>
              <a:t>Comunícate cuando </a:t>
            </a:r>
            <a:r>
              <a:rPr lang="en-GB" altLang="es-ES" sz="2000" i="1">
                <a:solidFill>
                  <a:srgbClr val="0CA373"/>
                </a:solidFill>
                <a:latin typeface="Calibri" panose="020F0502020204030204" pitchFamily="34" charset="0"/>
                <a:cs typeface="Calibri" panose="020F0502020204030204" pitchFamily="34" charset="0"/>
              </a:rPr>
              <a:t>tengas comentarios</a:t>
            </a:r>
            <a:r>
              <a:rPr lang="en-GB" altLang="es-ES" sz="2000" i="1">
                <a:latin typeface="Calibri" panose="020F0502020204030204" pitchFamily="34" charset="0"/>
                <a:cs typeface="Calibri" panose="020F0502020204030204" pitchFamily="34" charset="0"/>
              </a:rPr>
              <a:t>.</a:t>
            </a:r>
            <a:endParaRPr lang="en-GB" altLang="es-ES" sz="2000" i="1" dirty="0">
              <a:latin typeface="Calibri" panose="020F0502020204030204" pitchFamily="34" charset="0"/>
              <a:cs typeface="Calibri" panose="020F0502020204030204" pitchFamily="34" charset="0"/>
            </a:endParaRPr>
          </a:p>
          <a:p>
            <a:pPr marL="914400" lvl="1" indent="-457200">
              <a:buFont typeface="+mj-lt"/>
              <a:buAutoNum type="arabicPeriod"/>
              <a:defRPr/>
            </a:pPr>
            <a:endParaRPr lang="en-GB"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5176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1946303"/>
            <a:ext cx="8559410" cy="704039"/>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2.</a:t>
            </a:r>
            <a:r>
              <a:rPr lang="hr-HR" sz="2200" spc="50">
                <a:latin typeface="+mj-lt"/>
                <a:cs typeface="Tahoma"/>
              </a:rPr>
              <a:t>3</a:t>
            </a:r>
            <a:r>
              <a:rPr lang="es-ES" sz="2200" spc="50">
                <a:latin typeface="+mj-lt"/>
                <a:cs typeface="Tahoma"/>
              </a:rPr>
              <a:t>.: </a:t>
            </a:r>
            <a:r>
              <a:rPr lang="en-US" sz="2200" spc="50">
                <a:latin typeface="+mj-lt"/>
                <a:cs typeface="Tahoma"/>
              </a:rPr>
              <a:t>Comunicación en el trabajo a distancia</a:t>
            </a:r>
          </a:p>
          <a:p>
            <a:pPr marL="12700">
              <a:lnSpc>
                <a:spcPct val="100000"/>
              </a:lnSpc>
              <a:spcBef>
                <a:spcPts val="110"/>
              </a:spcBef>
            </a:pPr>
            <a:endParaRPr lang="en-GB" sz="2200" dirty="0">
              <a:latin typeface="+mj-lt"/>
              <a:cs typeface="Tahoma"/>
            </a:endParaRPr>
          </a:p>
        </p:txBody>
      </p:sp>
      <p:sp>
        <p:nvSpPr>
          <p:cNvPr id="4" name="Rectángulo 3"/>
          <p:cNvSpPr/>
          <p:nvPr/>
        </p:nvSpPr>
        <p:spPr>
          <a:xfrm>
            <a:off x="455194" y="2500230"/>
            <a:ext cx="11145554" cy="2862322"/>
          </a:xfrm>
          <a:prstGeom prst="rect">
            <a:avLst/>
          </a:prstGeom>
        </p:spPr>
        <p:txBody>
          <a:bodyPr wrap="square">
            <a:spAutoFit/>
          </a:bodyPr>
          <a:lstStyle/>
          <a:p>
            <a:pPr lvl="1">
              <a:defRPr/>
            </a:pPr>
            <a:endParaRPr lang="en-GB"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a:latin typeface="Calibri" panose="020F0502020204030204" pitchFamily="34" charset="0"/>
                <a:cs typeface="Calibri" panose="020F0502020204030204" pitchFamily="34" charset="0"/>
              </a:rPr>
              <a:t>Comunícate cuando tengas </a:t>
            </a:r>
            <a:r>
              <a:rPr lang="en-GB" altLang="es-ES" sz="2000" i="1">
                <a:solidFill>
                  <a:srgbClr val="0CA373"/>
                </a:solidFill>
                <a:latin typeface="Calibri" panose="020F0502020204030204" pitchFamily="34" charset="0"/>
                <a:cs typeface="Calibri" panose="020F0502020204030204" pitchFamily="34" charset="0"/>
              </a:rPr>
              <a:t>éxitos o resultados.</a:t>
            </a:r>
            <a:endParaRPr lang="en-GB" altLang="es-ES" sz="2000" i="1"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a:latin typeface="Calibri" panose="020F0502020204030204" pitchFamily="34" charset="0"/>
                <a:cs typeface="Calibri" panose="020F0502020204030204" pitchFamily="34" charset="0"/>
              </a:rPr>
              <a:t>Comunica</a:t>
            </a:r>
            <a:r>
              <a:rPr lang="en-GB" altLang="es-ES" sz="2000" i="1">
                <a:solidFill>
                  <a:srgbClr val="0CA373"/>
                </a:solidFill>
                <a:latin typeface="Calibri" panose="020F0502020204030204" pitchFamily="34" charset="0"/>
                <a:cs typeface="Calibri" panose="020F0502020204030204" pitchFamily="34" charset="0"/>
              </a:rPr>
              <a:t> tu horario.</a:t>
            </a:r>
            <a:endParaRPr lang="en-GB" altLang="es-ES" sz="2000" i="1"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a:latin typeface="Calibri" panose="020F0502020204030204" pitchFamily="34" charset="0"/>
                <a:cs typeface="Calibri" panose="020F0502020204030204" pitchFamily="34" charset="0"/>
              </a:rPr>
              <a:t>Comunica</a:t>
            </a:r>
            <a:r>
              <a:rPr lang="en-GB" altLang="es-ES" sz="2000" i="1">
                <a:solidFill>
                  <a:srgbClr val="0CA373"/>
                </a:solidFill>
                <a:latin typeface="Calibri" panose="020F0502020204030204" pitchFamily="34" charset="0"/>
                <a:cs typeface="Calibri" panose="020F0502020204030204" pitchFamily="34" charset="0"/>
              </a:rPr>
              <a:t> actualizaciones.</a:t>
            </a:r>
            <a:endParaRPr lang="en-GB" altLang="es-ES" sz="2000" i="1"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a:latin typeface="Calibri" panose="020F0502020204030204" pitchFamily="34" charset="0"/>
                <a:cs typeface="Calibri" panose="020F0502020204030204" pitchFamily="34" charset="0"/>
              </a:rPr>
              <a:t>Comunícate</a:t>
            </a:r>
            <a:r>
              <a:rPr lang="en-GB" altLang="es-ES" sz="2000" i="1">
                <a:solidFill>
                  <a:srgbClr val="0CA373"/>
                </a:solidFill>
                <a:latin typeface="Calibri" panose="020F0502020204030204" pitchFamily="34" charset="0"/>
                <a:cs typeface="Calibri" panose="020F0502020204030204" pitchFamily="34" charset="0"/>
              </a:rPr>
              <a:t> con elocuencia.</a:t>
            </a:r>
            <a:endParaRPr lang="en-GB" altLang="es-ES" sz="2000" i="1"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r>
              <a:rPr lang="en-GB" altLang="es-ES" sz="2000" i="1">
                <a:latin typeface="Calibri" panose="020F0502020204030204" pitchFamily="34" charset="0"/>
                <a:cs typeface="Calibri" panose="020F0502020204030204" pitchFamily="34" charset="0"/>
              </a:rPr>
              <a:t>Comunícate</a:t>
            </a:r>
            <a:r>
              <a:rPr lang="en-GB" altLang="es-ES" sz="2000" i="1">
                <a:solidFill>
                  <a:srgbClr val="0CA373"/>
                </a:solidFill>
                <a:latin typeface="Calibri" panose="020F0502020204030204" pitchFamily="34" charset="0"/>
                <a:cs typeface="Calibri" panose="020F0502020204030204" pitchFamily="34" charset="0"/>
              </a:rPr>
              <a:t> claramente.</a:t>
            </a:r>
            <a:endParaRPr lang="en-GB" altLang="es-ES" sz="2000" i="1" dirty="0">
              <a:solidFill>
                <a:srgbClr val="0CA373"/>
              </a:solidFill>
              <a:latin typeface="Calibri" panose="020F0502020204030204" pitchFamily="34" charset="0"/>
              <a:cs typeface="Calibri" panose="020F0502020204030204" pitchFamily="34" charset="0"/>
            </a:endParaRPr>
          </a:p>
          <a:p>
            <a:pPr marL="1371600" lvl="2" indent="-457200">
              <a:buFont typeface="+mj-lt"/>
              <a:buAutoNum type="arabicPeriod"/>
              <a:defRPr/>
            </a:pPr>
            <a:endParaRPr lang="en-GB"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555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2584658"/>
            <a:ext cx="8559410" cy="352661"/>
          </a:xfrm>
          <a:prstGeom prst="rect">
            <a:avLst/>
          </a:prstGeom>
        </p:spPr>
        <p:txBody>
          <a:bodyPr vert="horz" wrap="square" lIns="0" tIns="13970" rIns="0" bIns="0" rtlCol="0">
            <a:spAutoFit/>
          </a:bodyPr>
          <a:lstStyle/>
          <a:p>
            <a:pPr marL="12700">
              <a:lnSpc>
                <a:spcPct val="100000"/>
              </a:lnSpc>
              <a:spcBef>
                <a:spcPts val="110"/>
              </a:spcBef>
            </a:pPr>
            <a:r>
              <a:rPr lang="en-GB" sz="2200" spc="50">
                <a:latin typeface="+mj-lt"/>
                <a:cs typeface="Tahoma"/>
              </a:rPr>
              <a:t>SECCIÓN </a:t>
            </a:r>
            <a:r>
              <a:rPr lang="en-GB" sz="2200" spc="50" dirty="0">
                <a:latin typeface="+mj-lt"/>
                <a:cs typeface="Tahoma"/>
              </a:rPr>
              <a:t>2.4</a:t>
            </a:r>
            <a:r>
              <a:rPr lang="en-GB" sz="2200" spc="50">
                <a:latin typeface="+mj-lt"/>
                <a:cs typeface="Tahoma"/>
              </a:rPr>
              <a:t>.: Conexión con el mundo exterior</a:t>
            </a:r>
            <a:endParaRPr lang="en-GB" sz="2200" dirty="0">
              <a:latin typeface="+mj-lt"/>
              <a:cs typeface="Tahoma"/>
            </a:endParaRPr>
          </a:p>
        </p:txBody>
      </p:sp>
      <p:sp>
        <p:nvSpPr>
          <p:cNvPr id="4" name="Rectángulo 3"/>
          <p:cNvSpPr/>
          <p:nvPr/>
        </p:nvSpPr>
        <p:spPr>
          <a:xfrm>
            <a:off x="318565" y="3052321"/>
            <a:ext cx="11145554" cy="1323439"/>
          </a:xfrm>
          <a:prstGeom prst="rect">
            <a:avLst/>
          </a:prstGeom>
        </p:spPr>
        <p:txBody>
          <a:bodyPr wrap="square">
            <a:spAutoFit/>
          </a:bodyPr>
          <a:lstStyle/>
          <a:p>
            <a:pPr lvl="1">
              <a:defRPr/>
            </a:pPr>
            <a:r>
              <a:rPr lang="hr-HR" sz="2000" i="1">
                <a:solidFill>
                  <a:srgbClr val="0CA373"/>
                </a:solidFill>
              </a:rPr>
              <a:t>„</a:t>
            </a:r>
            <a:r>
              <a:rPr lang="es-ES" sz="2000" i="1">
                <a:solidFill>
                  <a:srgbClr val="0CA373"/>
                </a:solidFill>
              </a:rPr>
              <a:t> sin una interacción humana regular (y la interacción digital no es suficiente), tu aislamiento empezará a pasar factura psicológica, emocional y profesionalmente</a:t>
            </a:r>
            <a:r>
              <a:rPr lang="en-US" sz="2000" i="1">
                <a:solidFill>
                  <a:srgbClr val="0CA373"/>
                </a:solidFill>
              </a:rPr>
              <a:t>.</a:t>
            </a:r>
            <a:r>
              <a:rPr lang="hr-HR" sz="2000" i="1" dirty="0">
                <a:solidFill>
                  <a:srgbClr val="0CA373"/>
                </a:solidFill>
              </a:rPr>
              <a:t>”</a:t>
            </a:r>
            <a:r>
              <a:rPr lang="hr-HR" sz="2000" i="1" dirty="0"/>
              <a:t> </a:t>
            </a:r>
            <a:r>
              <a:rPr lang="hr-HR" sz="2000" dirty="0"/>
              <a:t>(</a:t>
            </a:r>
            <a:r>
              <a:rPr lang="hr-HR" sz="2000" dirty="0">
                <a:hlinkClick r:id="rId2"/>
              </a:rPr>
              <a:t>https://www.kalido.me/how-to-stay-connected-while-working-from-home/</a:t>
            </a:r>
            <a:r>
              <a:rPr lang="hr-HR" sz="2000" dirty="0"/>
              <a:t>)</a:t>
            </a:r>
          </a:p>
          <a:p>
            <a:pPr lvl="1">
              <a:defRPr/>
            </a:pPr>
            <a:endParaRPr lang="hr-HR" altLang="es-ES" sz="2000" b="1" i="1"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5039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2584658"/>
            <a:ext cx="8559410" cy="352661"/>
          </a:xfrm>
          <a:prstGeom prst="rect">
            <a:avLst/>
          </a:prstGeom>
        </p:spPr>
        <p:txBody>
          <a:bodyPr vert="horz" wrap="square" lIns="0" tIns="13970" rIns="0" bIns="0" rtlCol="0">
            <a:spAutoFit/>
          </a:bodyPr>
          <a:lstStyle/>
          <a:p>
            <a:pPr marL="12700">
              <a:lnSpc>
                <a:spcPct val="100000"/>
              </a:lnSpc>
              <a:spcBef>
                <a:spcPts val="110"/>
              </a:spcBef>
            </a:pPr>
            <a:r>
              <a:rPr lang="en-GB" sz="2200" spc="50">
                <a:latin typeface="+mj-lt"/>
                <a:cs typeface="Tahoma"/>
              </a:rPr>
              <a:t>SECCIÓN 2.4.: Conexión con el mundo exterior</a:t>
            </a:r>
            <a:endParaRPr lang="en-GB" sz="2200" dirty="0">
              <a:latin typeface="+mj-lt"/>
              <a:cs typeface="Tahoma"/>
            </a:endParaRPr>
          </a:p>
        </p:txBody>
      </p:sp>
      <p:sp>
        <p:nvSpPr>
          <p:cNvPr id="4" name="Rectángulo 3"/>
          <p:cNvSpPr/>
          <p:nvPr/>
        </p:nvSpPr>
        <p:spPr>
          <a:xfrm>
            <a:off x="318565" y="3052321"/>
            <a:ext cx="11145554" cy="2862322"/>
          </a:xfrm>
          <a:prstGeom prst="rect">
            <a:avLst/>
          </a:prstGeom>
        </p:spPr>
        <p:txBody>
          <a:bodyPr wrap="square">
            <a:spAutoFit/>
          </a:bodyPr>
          <a:lstStyle/>
          <a:p>
            <a:pPr lvl="1">
              <a:defRPr/>
            </a:pPr>
            <a:r>
              <a:rPr lang="es-ES" altLang="es-ES" sz="2000">
                <a:latin typeface="Calibri" panose="020F0502020204030204" pitchFamily="34" charset="0"/>
                <a:cs typeface="Calibri" panose="020F0502020204030204" pitchFamily="34" charset="0"/>
              </a:rPr>
              <a:t>Algunos consejos para trabajar desde casa </a:t>
            </a:r>
            <a:r>
              <a:rPr lang="hr-HR" altLang="es-ES" sz="2000">
                <a:latin typeface="Calibri" panose="020F0502020204030204" pitchFamily="34" charset="0"/>
                <a:cs typeface="Calibri" panose="020F0502020204030204" pitchFamily="34" charset="0"/>
              </a:rPr>
              <a:t>(</a:t>
            </a:r>
            <a:r>
              <a:rPr lang="hr-HR" altLang="es-ES" sz="2000" dirty="0">
                <a:latin typeface="Calibri" panose="020F0502020204030204" pitchFamily="34" charset="0"/>
                <a:cs typeface="Calibri" panose="020F0502020204030204" pitchFamily="34" charset="0"/>
                <a:hlinkClick r:id="rId2"/>
              </a:rPr>
              <a:t>https://www.kalido.me/how-to-stay-connected-while-working-from-home/</a:t>
            </a:r>
            <a:r>
              <a:rPr lang="hr-HR" altLang="es-ES" sz="2000" dirty="0">
                <a:latin typeface="Calibri" panose="020F0502020204030204" pitchFamily="34" charset="0"/>
                <a:cs typeface="Calibri" panose="020F0502020204030204" pitchFamily="34" charset="0"/>
              </a:rPr>
              <a:t>)</a:t>
            </a:r>
            <a:r>
              <a:rPr lang="en-GB" altLang="es-ES" sz="2000" dirty="0">
                <a:latin typeface="Calibri" panose="020F0502020204030204" pitchFamily="34" charset="0"/>
                <a:cs typeface="Calibri" panose="020F0502020204030204" pitchFamily="34" charset="0"/>
              </a:rPr>
              <a:t>:</a:t>
            </a:r>
          </a:p>
          <a:p>
            <a:pPr marL="800100" lvl="1" indent="-342900">
              <a:buFont typeface="Wingdings" pitchFamily="2" charset="2"/>
              <a:buChar char="Ø"/>
              <a:defRPr/>
            </a:pPr>
            <a:r>
              <a:rPr lang="es-ES" altLang="es-ES" sz="2000" i="1">
                <a:solidFill>
                  <a:srgbClr val="0CA373"/>
                </a:solidFill>
                <a:latin typeface="Calibri" panose="020F0502020204030204" pitchFamily="34" charset="0"/>
                <a:cs typeface="Calibri" panose="020F0502020204030204" pitchFamily="34" charset="0"/>
              </a:rPr>
              <a:t>Considera un espacio de co-working</a:t>
            </a:r>
            <a:endParaRPr lang="hr-HR"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s-ES" altLang="es-ES" sz="2000" i="1">
                <a:latin typeface="Calibri" panose="020F0502020204030204" pitchFamily="34" charset="0"/>
                <a:cs typeface="Calibri" panose="020F0502020204030204" pitchFamily="34" charset="0"/>
              </a:rPr>
              <a:t>Estarás rodeado de otros profesionales, y de todas las oportunidades de colaboración y creación de redes que ello conlleva.</a:t>
            </a:r>
          </a:p>
          <a:p>
            <a:pPr marL="1257300" lvl="2" indent="-342900">
              <a:buFont typeface="Arial" pitchFamily="34" charset="0"/>
              <a:buChar char="•"/>
              <a:defRPr/>
            </a:pPr>
            <a:r>
              <a:rPr lang="es-ES" altLang="es-ES" sz="2000" i="1">
                <a:latin typeface="Calibri" panose="020F0502020204030204" pitchFamily="34" charset="0"/>
                <a:cs typeface="Calibri" panose="020F0502020204030204" pitchFamily="34" charset="0"/>
              </a:rPr>
              <a:t>Muchas oficinas de co-working tienen también cafeterías y restaurantes.</a:t>
            </a:r>
          </a:p>
          <a:p>
            <a:pPr marL="800100" lvl="1" indent="-342900">
              <a:buFont typeface="Wingdings" panose="05000000000000000000" pitchFamily="2" charset="2"/>
              <a:buChar char="Ø"/>
              <a:defRPr/>
            </a:pPr>
            <a:r>
              <a:rPr lang="es-ES" altLang="es-ES" sz="2000" i="1">
                <a:solidFill>
                  <a:srgbClr val="0CA373"/>
                </a:solidFill>
                <a:latin typeface="Calibri" panose="020F0502020204030204" pitchFamily="34" charset="0"/>
                <a:cs typeface="Calibri" panose="020F0502020204030204" pitchFamily="34" charset="0"/>
              </a:rPr>
              <a:t>Ponte al día durante el almuerzo</a:t>
            </a:r>
          </a:p>
          <a:p>
            <a:pPr marL="1257300" lvl="2" indent="-342900">
              <a:buFont typeface="Arial" pitchFamily="34" charset="0"/>
              <a:buChar char="•"/>
              <a:defRPr/>
            </a:pPr>
            <a:r>
              <a:rPr lang="es-ES" altLang="es-ES" sz="2000" i="1">
                <a:latin typeface="Calibri" panose="020F0502020204030204" pitchFamily="34" charset="0"/>
                <a:cs typeface="Calibri" panose="020F0502020204030204" pitchFamily="34" charset="0"/>
              </a:rPr>
              <a:t>Ponte al día con algunos amigos o contactos profesionales.</a:t>
            </a:r>
            <a:endParaRPr lang="en-GB" altLang="es-ES" sz="2000" i="1" dirty="0">
              <a:latin typeface="Calibri" panose="020F0502020204030204" pitchFamily="34" charset="0"/>
              <a:cs typeface="Calibri" panose="020F0502020204030204" pitchFamily="34" charset="0"/>
            </a:endParaRPr>
          </a:p>
          <a:p>
            <a:pPr lvl="1">
              <a:defRPr/>
            </a:pPr>
            <a:endParaRPr lang="en-GB" altLang="es-ES" sz="2000" i="1"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2856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86183" y="2127458"/>
            <a:ext cx="8559410" cy="352661"/>
          </a:xfrm>
          <a:prstGeom prst="rect">
            <a:avLst/>
          </a:prstGeom>
        </p:spPr>
        <p:txBody>
          <a:bodyPr vert="horz" wrap="square" lIns="0" tIns="13970" rIns="0" bIns="0" rtlCol="0">
            <a:spAutoFit/>
          </a:bodyPr>
          <a:lstStyle/>
          <a:p>
            <a:pPr marL="12700">
              <a:lnSpc>
                <a:spcPct val="100000"/>
              </a:lnSpc>
              <a:spcBef>
                <a:spcPts val="110"/>
              </a:spcBef>
            </a:pPr>
            <a:r>
              <a:rPr lang="en-GB" sz="2200" spc="50">
                <a:latin typeface="+mj-lt"/>
                <a:cs typeface="Tahoma"/>
              </a:rPr>
              <a:t>SECCIÓN 2.4.: Conexión con el mundo exterior</a:t>
            </a:r>
            <a:endParaRPr lang="en-GB" sz="2200" dirty="0">
              <a:latin typeface="+mj-lt"/>
              <a:cs typeface="Tahoma"/>
            </a:endParaRPr>
          </a:p>
        </p:txBody>
      </p:sp>
      <p:sp>
        <p:nvSpPr>
          <p:cNvPr id="4" name="Rectángulo 3"/>
          <p:cNvSpPr/>
          <p:nvPr/>
        </p:nvSpPr>
        <p:spPr>
          <a:xfrm>
            <a:off x="318565" y="2681385"/>
            <a:ext cx="11145554" cy="2554545"/>
          </a:xfrm>
          <a:prstGeom prst="rect">
            <a:avLst/>
          </a:prstGeom>
        </p:spPr>
        <p:txBody>
          <a:bodyPr wrap="square">
            <a:spAutoFit/>
          </a:bodyPr>
          <a:lstStyle/>
          <a:p>
            <a:pPr marL="800100" lvl="1" indent="-342900">
              <a:buFont typeface="Wingdings" pitchFamily="2" charset="2"/>
              <a:buChar char="Ø"/>
              <a:defRPr/>
            </a:pPr>
            <a:r>
              <a:rPr lang="es-ES" altLang="es-ES" sz="2000" i="1">
                <a:solidFill>
                  <a:srgbClr val="0CA373"/>
                </a:solidFill>
                <a:latin typeface="Calibri" panose="020F0502020204030204" pitchFamily="34" charset="0"/>
                <a:cs typeface="Calibri" panose="020F0502020204030204" pitchFamily="34" charset="0"/>
              </a:rPr>
              <a:t>Únete a clubes de interés y deportivos</a:t>
            </a:r>
            <a:endParaRPr lang="en-US" altLang="es-ES" sz="2000" i="1">
              <a:solidFill>
                <a:srgbClr val="0CA373"/>
              </a:solidFill>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s-ES" altLang="es-ES" sz="2000" i="1">
                <a:latin typeface="Calibri" panose="020F0502020204030204" pitchFamily="34" charset="0"/>
                <a:cs typeface="Calibri" panose="020F0502020204030204" pitchFamily="34" charset="0"/>
              </a:rPr>
              <a:t>Uno de los peligros de trabajar solo es la mayor posibilidad de estancarse. Esto podría afectar tanto a tu vida profesional como a la personal</a:t>
            </a:r>
            <a:r>
              <a:rPr lang="hr-HR" altLang="es-ES" sz="2000" i="1">
                <a:latin typeface="Calibri" panose="020F0502020204030204" pitchFamily="34" charset="0"/>
                <a:cs typeface="Calibri" panose="020F0502020204030204" pitchFamily="34" charset="0"/>
              </a:rPr>
              <a:t>.  </a:t>
            </a:r>
          </a:p>
          <a:p>
            <a:pPr marL="800100" lvl="1" indent="-342900">
              <a:buFont typeface="Wingdings" pitchFamily="2" charset="2"/>
              <a:buChar char="Ø"/>
              <a:defRPr/>
            </a:pPr>
            <a:r>
              <a:rPr lang="en-GB" altLang="es-ES" sz="2000" i="1">
                <a:solidFill>
                  <a:srgbClr val="0CA373"/>
                </a:solidFill>
                <a:latin typeface="Calibri" panose="020F0502020204030204" pitchFamily="34" charset="0"/>
                <a:cs typeface="Calibri" panose="020F0502020204030204" pitchFamily="34" charset="0"/>
              </a:rPr>
              <a:t>Reúnete con tus clientes y colaboradores en persona</a:t>
            </a:r>
            <a:endParaRPr lang="en-GB"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s-ES" altLang="es-ES" sz="2000" i="1">
                <a:latin typeface="Calibri" panose="020F0502020204030204" pitchFamily="34" charset="0"/>
                <a:cs typeface="Calibri" panose="020F0502020204030204" pitchFamily="34" charset="0"/>
              </a:rPr>
              <a:t>Si te interesa establecer y mantener buenas relaciones (y las relaciones son, al fin y al cabo, la piedra angular de cualquier negocio de éxito), deberías reunirte en persona con regularidad</a:t>
            </a:r>
            <a:r>
              <a:rPr lang="en-US" altLang="es-ES" sz="2000" i="1">
                <a:latin typeface="Calibri" panose="020F0502020204030204" pitchFamily="34" charset="0"/>
                <a:cs typeface="Calibri" panose="020F0502020204030204" pitchFamily="34" charset="0"/>
              </a:rPr>
              <a:t>.</a:t>
            </a:r>
            <a:endParaRPr lang="hr-HR" altLang="es-ES" sz="2000" i="1" dirty="0">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n-GB" altLang="es-ES" sz="2000" i="1">
                <a:solidFill>
                  <a:srgbClr val="0CA373"/>
                </a:solidFill>
                <a:latin typeface="Calibri" panose="020F0502020204030204" pitchFamily="34" charset="0"/>
                <a:cs typeface="Calibri" panose="020F0502020204030204" pitchFamily="34" charset="0"/>
              </a:rPr>
              <a:t>Toma proyectos internos</a:t>
            </a:r>
            <a:endParaRPr lang="en-GB"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Arial" pitchFamily="34" charset="0"/>
              <a:buChar char="•"/>
              <a:defRPr/>
            </a:pPr>
            <a:r>
              <a:rPr lang="es-ES" altLang="es-ES" sz="2000" i="1">
                <a:latin typeface="Calibri" panose="020F0502020204030204" pitchFamily="34" charset="0"/>
                <a:cs typeface="Calibri" panose="020F0502020204030204" pitchFamily="34" charset="0"/>
              </a:rPr>
              <a:t>Trabajar en la empresa te permite ver el funcionamiento interno de la organización.</a:t>
            </a:r>
            <a:endParaRPr lang="en-GB" altLang="es-ES" sz="20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7865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74475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6" y="379491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5" y="452022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3" y="506580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601054"/>
            <a:ext cx="8105868" cy="1015663"/>
          </a:xfrm>
          <a:prstGeom prst="rect">
            <a:avLst/>
          </a:prstGeom>
          <a:noFill/>
        </p:spPr>
        <p:txBody>
          <a:bodyPr wrap="square" rtlCol="0">
            <a:spAutoFit/>
          </a:bodyPr>
          <a:lstStyle/>
          <a:p>
            <a:r>
              <a:rPr lang="en-US" sz="2000" b="1" i="1">
                <a:solidFill>
                  <a:srgbClr val="0CA373"/>
                </a:solidFill>
              </a:rPr>
              <a:t>El término “bienestar digital” se utiliza para referirse al impacto de las tecnologías digitales en lo que significa vivir una buena vida para un ser humano.</a:t>
            </a:r>
            <a:endParaRPr lang="en-GB" sz="2000" b="1" i="1" dirty="0">
              <a:solidFill>
                <a:srgbClr val="0CA373"/>
              </a:solidFill>
            </a:endParaRPr>
          </a:p>
        </p:txBody>
      </p:sp>
      <p:sp>
        <p:nvSpPr>
          <p:cNvPr id="12" name="CuadroTexto 11"/>
          <p:cNvSpPr txBox="1"/>
          <p:nvPr/>
        </p:nvSpPr>
        <p:spPr>
          <a:xfrm>
            <a:off x="1615180" y="3664367"/>
            <a:ext cx="7829070" cy="707886"/>
          </a:xfrm>
          <a:prstGeom prst="rect">
            <a:avLst/>
          </a:prstGeom>
          <a:noFill/>
        </p:spPr>
        <p:txBody>
          <a:bodyPr wrap="square" rtlCol="0">
            <a:spAutoFit/>
          </a:bodyPr>
          <a:lstStyle/>
          <a:p>
            <a:r>
              <a:rPr lang="es-ES" sz="2000" b="1" i="1">
                <a:solidFill>
                  <a:srgbClr val="0CA373"/>
                </a:solidFill>
              </a:rPr>
              <a:t>Las empresas tienen que crear un entorno en el que la dirección y los empleados puedan estar conectados mientras trabajan desde casa. </a:t>
            </a:r>
            <a:endParaRPr lang="es-ES" sz="2000" b="1" i="1" dirty="0">
              <a:solidFill>
                <a:srgbClr val="0CA373"/>
              </a:solidFill>
            </a:endParaRPr>
          </a:p>
        </p:txBody>
      </p:sp>
      <p:sp>
        <p:nvSpPr>
          <p:cNvPr id="13" name="CuadroTexto 12"/>
          <p:cNvSpPr txBox="1"/>
          <p:nvPr/>
        </p:nvSpPr>
        <p:spPr>
          <a:xfrm>
            <a:off x="1615181" y="4483294"/>
            <a:ext cx="7838686" cy="400110"/>
          </a:xfrm>
          <a:prstGeom prst="rect">
            <a:avLst/>
          </a:prstGeom>
          <a:noFill/>
        </p:spPr>
        <p:txBody>
          <a:bodyPr wrap="square" rtlCol="0">
            <a:spAutoFit/>
          </a:bodyPr>
          <a:lstStyle/>
          <a:p>
            <a:r>
              <a:rPr lang="es-ES" sz="2000" b="1" i="1">
                <a:solidFill>
                  <a:srgbClr val="0CA373"/>
                </a:solidFill>
              </a:rPr>
              <a:t>Estar conectado mientras se trabaja desde casa debería ser algo natural.</a:t>
            </a:r>
            <a:endParaRPr lang="es-ES" sz="2000" b="1" i="1" dirty="0">
              <a:solidFill>
                <a:srgbClr val="0CA373"/>
              </a:solidFill>
            </a:endParaRPr>
          </a:p>
        </p:txBody>
      </p:sp>
      <p:sp>
        <p:nvSpPr>
          <p:cNvPr id="14" name="CuadroTexto 13"/>
          <p:cNvSpPr txBox="1"/>
          <p:nvPr/>
        </p:nvSpPr>
        <p:spPr>
          <a:xfrm>
            <a:off x="1578483" y="4994445"/>
            <a:ext cx="7865767" cy="707886"/>
          </a:xfrm>
          <a:prstGeom prst="rect">
            <a:avLst/>
          </a:prstGeom>
          <a:noFill/>
        </p:spPr>
        <p:txBody>
          <a:bodyPr wrap="square" rtlCol="0">
            <a:spAutoFit/>
          </a:bodyPr>
          <a:lstStyle/>
          <a:p>
            <a:r>
              <a:rPr lang="es-ES" sz="2000" b="1" i="1">
                <a:solidFill>
                  <a:srgbClr val="0CA373"/>
                </a:solidFill>
              </a:rPr>
              <a:t>Las interacciones humanas regulares son importantes para la salud mental y física.</a:t>
            </a:r>
            <a:endParaRPr lang="en-GB" sz="2000" b="1" i="1" dirty="0">
              <a:solidFill>
                <a:srgbClr val="0CA373"/>
              </a:solidFill>
            </a:endParaRPr>
          </a:p>
        </p:txBody>
      </p:sp>
      <p:sp>
        <p:nvSpPr>
          <p:cNvPr id="17" name="object 2"/>
          <p:cNvSpPr txBox="1">
            <a:spLocks/>
          </p:cNvSpPr>
          <p:nvPr/>
        </p:nvSpPr>
        <p:spPr>
          <a:xfrm>
            <a:off x="480794" y="1302505"/>
            <a:ext cx="592888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Principales conclusiones:</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70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a:solidFill>
                  <a:prstClr val="black"/>
                </a:solidFill>
                <a:latin typeface="Calibri Light" panose="020F0302020204030204"/>
                <a:ea typeface="Tahoma" panose="020B0604030504040204" pitchFamily="34" charset="0"/>
                <a:cs typeface="Tahoma" panose="020B0604030504040204" pitchFamily="34" charset="0"/>
              </a:rPr>
              <a:t>Test de evaluación</a:t>
            </a:r>
            <a:endParaRPr lang="en-GB" sz="4800" kern="0" spc="-150" dirty="0">
              <a:solidFill>
                <a:prstClr val="black"/>
              </a:solidFill>
              <a:latin typeface="Calibri Light" panose="020F0302020204030204"/>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350899" cy="2031325"/>
          </a:xfrm>
          <a:prstGeom prst="rect">
            <a:avLst/>
          </a:prstGeom>
          <a:noFill/>
        </p:spPr>
        <p:txBody>
          <a:bodyPr wrap="square" rtlCol="0">
            <a:spAutoFit/>
          </a:bodyPr>
          <a:lstStyle/>
          <a:p>
            <a:pPr marL="342900" indent="-342900">
              <a:buFontTx/>
              <a:buAutoNum type="arabicPeriod"/>
            </a:pPr>
            <a:r>
              <a:rPr lang="en-GB" sz="1800" b="1">
                <a:effectLst/>
                <a:latin typeface="Calibri" panose="020F0502020204030204" pitchFamily="34" charset="0"/>
                <a:ea typeface="Times New Roman" panose="02020603050405020304" pitchFamily="18" charset="0"/>
              </a:rPr>
              <a:t>El impacto de las tecnologías digitales sobre lo que significa vivir una buena vida para un ser humano es</a:t>
            </a:r>
            <a:r>
              <a:rPr lang="en-GB" b="1">
                <a:solidFill>
                  <a:prstClr val="black"/>
                </a:solidFill>
              </a:rPr>
              <a:t>:</a:t>
            </a:r>
            <a:endParaRPr lang="en-GB" b="1" dirty="0">
              <a:solidFill>
                <a:prstClr val="black"/>
              </a:solidFill>
            </a:endParaRPr>
          </a:p>
          <a:p>
            <a:r>
              <a:rPr lang="en-GB" dirty="0">
                <a:solidFill>
                  <a:prstClr val="black"/>
                </a:solidFill>
              </a:rPr>
              <a:t>a</a:t>
            </a:r>
            <a:r>
              <a:rPr lang="en-GB">
                <a:solidFill>
                  <a:prstClr val="black"/>
                </a:solidFill>
              </a:rPr>
              <a:t>.- </a:t>
            </a:r>
            <a:r>
              <a:rPr lang="en-GB"/>
              <a:t>Bienestar digital</a:t>
            </a:r>
            <a:endParaRPr lang="en-GB" dirty="0"/>
          </a:p>
          <a:p>
            <a:r>
              <a:rPr lang="en-GB" dirty="0"/>
              <a:t>b</a:t>
            </a:r>
            <a:r>
              <a:rPr lang="en-GB"/>
              <a:t>.- Bienestar social</a:t>
            </a:r>
            <a:endParaRPr lang="en-GB" dirty="0"/>
          </a:p>
          <a:p>
            <a:r>
              <a:rPr lang="en-GB" dirty="0"/>
              <a:t>c</a:t>
            </a:r>
            <a:r>
              <a:rPr lang="en-GB"/>
              <a:t>.- Bienestar personal</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4036950" cy="2862322"/>
          </a:xfrm>
          <a:prstGeom prst="rect">
            <a:avLst/>
          </a:prstGeom>
          <a:noFill/>
        </p:spPr>
        <p:txBody>
          <a:bodyPr wrap="square" rtlCol="0">
            <a:spAutoFit/>
          </a:bodyPr>
          <a:lstStyle/>
          <a:p>
            <a:r>
              <a:rPr lang="es-ES" b="1" dirty="0">
                <a:solidFill>
                  <a:prstClr val="black"/>
                </a:solidFill>
              </a:rPr>
              <a:t>2</a:t>
            </a:r>
            <a:r>
              <a:rPr lang="es-ES" b="1">
                <a:solidFill>
                  <a:prstClr val="black"/>
                </a:solidFill>
              </a:rPr>
              <a:t>. </a:t>
            </a:r>
            <a:r>
              <a:rPr lang="en-GB" sz="1800" b="1">
                <a:effectLst/>
                <a:latin typeface="Calibri" panose="020F0502020204030204" pitchFamily="34" charset="0"/>
                <a:ea typeface="Times New Roman" panose="02020603050405020304" pitchFamily="18" charset="0"/>
              </a:rPr>
              <a:t>Es importante que las empresas creen un entorno donde</a:t>
            </a:r>
            <a:r>
              <a:rPr lang="en-GB" b="1">
                <a:solidFill>
                  <a:prstClr val="black"/>
                </a:solidFill>
              </a:rPr>
              <a:t>: </a:t>
            </a:r>
            <a:endParaRPr lang="en-GB" b="1" dirty="0">
              <a:solidFill>
                <a:prstClr val="black"/>
              </a:solidFill>
            </a:endParaRPr>
          </a:p>
          <a:p>
            <a:r>
              <a:rPr lang="en-GB" dirty="0">
                <a:solidFill>
                  <a:prstClr val="black"/>
                </a:solidFill>
              </a:rPr>
              <a:t>a</a:t>
            </a:r>
            <a:r>
              <a:rPr lang="en-GB">
                <a:solidFill>
                  <a:prstClr val="black"/>
                </a:solidFill>
              </a:rPr>
              <a:t>.- La dirección está separada de los empleados.</a:t>
            </a:r>
            <a:endParaRPr lang="en-GB" dirty="0">
              <a:solidFill>
                <a:prstClr val="black"/>
              </a:solidFill>
            </a:endParaRPr>
          </a:p>
          <a:p>
            <a:r>
              <a:rPr lang="en-GB" dirty="0">
                <a:solidFill>
                  <a:prstClr val="black"/>
                </a:solidFill>
              </a:rPr>
              <a:t>b</a:t>
            </a:r>
            <a:r>
              <a:rPr lang="en-GB">
                <a:solidFill>
                  <a:prstClr val="black"/>
                </a:solidFill>
              </a:rPr>
              <a:t>.- La dirección y los empleados no están conectados mientras trabajan desde casa.</a:t>
            </a:r>
            <a:endParaRPr lang="en-GB" dirty="0"/>
          </a:p>
          <a:p>
            <a:r>
              <a:rPr lang="es-ES" dirty="0"/>
              <a:t>c</a:t>
            </a:r>
            <a:r>
              <a:rPr lang="es-ES"/>
              <a:t>.- </a:t>
            </a:r>
            <a:r>
              <a:rPr lang="en-US"/>
              <a:t>La dirección y los empleados puedan seguir conectados mientras trabajan desde casa. </a:t>
            </a:r>
            <a:endParaRPr lang="en-U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308324"/>
          </a:xfrm>
          <a:prstGeom prst="rect">
            <a:avLst/>
          </a:prstGeom>
          <a:noFill/>
        </p:spPr>
        <p:txBody>
          <a:bodyPr wrap="square" rtlCol="0">
            <a:spAutoFit/>
          </a:bodyPr>
          <a:lstStyle/>
          <a:p>
            <a:r>
              <a:rPr lang="en-GB" b="1" dirty="0">
                <a:solidFill>
                  <a:prstClr val="black"/>
                </a:solidFill>
              </a:rPr>
              <a:t>3</a:t>
            </a:r>
            <a:r>
              <a:rPr lang="en-GB" b="1">
                <a:solidFill>
                  <a:prstClr val="black"/>
                </a:solidFill>
              </a:rPr>
              <a:t>. </a:t>
            </a:r>
            <a:r>
              <a:rPr lang="en-GB" sz="1800" b="1">
                <a:effectLst/>
                <a:latin typeface="Calibri" panose="020F0502020204030204" pitchFamily="34" charset="0"/>
                <a:ea typeface="Times New Roman" panose="02020603050405020304" pitchFamily="18" charset="0"/>
              </a:rPr>
              <a:t>Animar al personal a tener un almuerzo virtual juntos:</a:t>
            </a:r>
            <a:endParaRPr lang="hr-HR" b="1" dirty="0">
              <a:solidFill>
                <a:prstClr val="black"/>
              </a:solidFill>
            </a:endParaRPr>
          </a:p>
          <a:p>
            <a:r>
              <a:rPr lang="en-GB" dirty="0">
                <a:solidFill>
                  <a:prstClr val="black"/>
                </a:solidFill>
              </a:rPr>
              <a:t>a</a:t>
            </a:r>
            <a:r>
              <a:rPr lang="en-GB">
                <a:solidFill>
                  <a:prstClr val="black"/>
                </a:solidFill>
              </a:rPr>
              <a:t>.- </a:t>
            </a:r>
            <a:r>
              <a:rPr lang="en-GB"/>
              <a:t>No tiene ninguna influencia en el  bienestar humano.</a:t>
            </a:r>
            <a:endParaRPr lang="en-GB" dirty="0">
              <a:solidFill>
                <a:prstClr val="black"/>
              </a:solidFill>
            </a:endParaRPr>
          </a:p>
          <a:p>
            <a:r>
              <a:rPr lang="en-GB" dirty="0"/>
              <a:t>b</a:t>
            </a:r>
            <a:r>
              <a:rPr lang="en-GB"/>
              <a:t>.- </a:t>
            </a:r>
            <a:r>
              <a:rPr lang="en-GB">
                <a:solidFill>
                  <a:prstClr val="black"/>
                </a:solidFill>
              </a:rPr>
              <a:t>Influenciará de forma positiva la conexión con tu equipo.</a:t>
            </a:r>
            <a:endParaRPr lang="en-GB" dirty="0"/>
          </a:p>
          <a:p>
            <a:r>
              <a:rPr lang="en-GB" dirty="0">
                <a:solidFill>
                  <a:prstClr val="black"/>
                </a:solidFill>
              </a:rPr>
              <a:t>c</a:t>
            </a:r>
            <a:r>
              <a:rPr lang="en-GB">
                <a:solidFill>
                  <a:prstClr val="black"/>
                </a:solidFill>
              </a:rPr>
              <a:t>.- Tiene influencia negativa en la productividad del trabajo.</a:t>
            </a:r>
            <a:endParaRPr lang="en-GB" dirty="0">
              <a:solidFill>
                <a:prstClr val="black"/>
              </a:solidFill>
            </a:endParaRP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556455"/>
            <a:ext cx="5149508" cy="1754326"/>
          </a:xfrm>
          <a:prstGeom prst="rect">
            <a:avLst/>
          </a:prstGeom>
          <a:noFill/>
        </p:spPr>
        <p:txBody>
          <a:bodyPr wrap="square" rtlCol="0">
            <a:spAutoFit/>
          </a:bodyPr>
          <a:lstStyle/>
          <a:p>
            <a:r>
              <a:rPr lang="en-GB" b="1" dirty="0">
                <a:solidFill>
                  <a:prstClr val="black"/>
                </a:solidFill>
              </a:rPr>
              <a:t>4</a:t>
            </a:r>
            <a:r>
              <a:rPr lang="en-GB" b="1">
                <a:solidFill>
                  <a:prstClr val="black"/>
                </a:solidFill>
              </a:rPr>
              <a:t>. </a:t>
            </a:r>
            <a:r>
              <a:rPr lang="en-GB" sz="1800" b="1">
                <a:effectLst/>
                <a:latin typeface="Calibri" panose="020F0502020204030204" pitchFamily="34" charset="0"/>
                <a:ea typeface="Times New Roman" panose="02020603050405020304" pitchFamily="18" charset="0"/>
              </a:rPr>
              <a:t>Si te interesa hacer y mantener buenas relaciones con tus clientes debes</a:t>
            </a:r>
            <a:r>
              <a:rPr lang="en-GB" b="1">
                <a:solidFill>
                  <a:prstClr val="black"/>
                </a:solidFill>
              </a:rPr>
              <a:t>:</a:t>
            </a:r>
            <a:endParaRPr lang="en-GB" b="1" dirty="0">
              <a:solidFill>
                <a:prstClr val="black"/>
              </a:solidFill>
            </a:endParaRPr>
          </a:p>
          <a:p>
            <a:r>
              <a:rPr lang="en-GB" dirty="0">
                <a:solidFill>
                  <a:prstClr val="black"/>
                </a:solidFill>
              </a:rPr>
              <a:t>a</a:t>
            </a:r>
            <a:r>
              <a:rPr lang="en-GB">
                <a:solidFill>
                  <a:prstClr val="black"/>
                </a:solidFill>
              </a:rPr>
              <a:t>.- Reunirte con los clientes en persona.</a:t>
            </a:r>
            <a:endParaRPr lang="en-GB" dirty="0">
              <a:solidFill>
                <a:prstClr val="black"/>
              </a:solidFill>
            </a:endParaRPr>
          </a:p>
          <a:p>
            <a:r>
              <a:rPr lang="en-GB" dirty="0">
                <a:solidFill>
                  <a:prstClr val="black"/>
                </a:solidFill>
              </a:rPr>
              <a:t>b</a:t>
            </a:r>
            <a:r>
              <a:rPr lang="en-GB">
                <a:solidFill>
                  <a:prstClr val="black"/>
                </a:solidFill>
              </a:rPr>
              <a:t>.- Tomar proyectos internos.</a:t>
            </a:r>
            <a:endParaRPr lang="en-GB" dirty="0">
              <a:solidFill>
                <a:prstClr val="black"/>
              </a:solidFill>
            </a:endParaRPr>
          </a:p>
          <a:p>
            <a:r>
              <a:rPr lang="en-GB" dirty="0"/>
              <a:t>c</a:t>
            </a:r>
            <a:r>
              <a:rPr lang="en-GB"/>
              <a:t>.- Unirte a clubes de interés y deportivos.</a:t>
            </a:r>
            <a:endParaRPr lang="en-GB" dirty="0"/>
          </a:p>
          <a:p>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6435306" y="4547213"/>
            <a:ext cx="5065379" cy="1477328"/>
          </a:xfrm>
          <a:prstGeom prst="rect">
            <a:avLst/>
          </a:prstGeom>
          <a:noFill/>
        </p:spPr>
        <p:txBody>
          <a:bodyPr wrap="square" rtlCol="0">
            <a:spAutoFit/>
          </a:bodyPr>
          <a:lstStyle/>
          <a:p>
            <a:r>
              <a:rPr lang="en-GB" b="1" dirty="0">
                <a:solidFill>
                  <a:prstClr val="black"/>
                </a:solidFill>
              </a:rPr>
              <a:t>5</a:t>
            </a:r>
            <a:r>
              <a:rPr lang="en-GB" b="1">
                <a:solidFill>
                  <a:prstClr val="black"/>
                </a:solidFill>
              </a:rPr>
              <a:t>. </a:t>
            </a:r>
            <a:r>
              <a:rPr lang="en-GB" sz="1800" b="1">
                <a:solidFill>
                  <a:srgbClr val="000000"/>
                </a:solidFill>
                <a:effectLst/>
                <a:latin typeface="Calibri" panose="020F0502020204030204" pitchFamily="34" charset="0"/>
                <a:ea typeface="Times New Roman" panose="02020603050405020304" pitchFamily="18" charset="0"/>
              </a:rPr>
              <a:t>Para una comunicación exitosa en el trabajo a distancia es importante</a:t>
            </a:r>
            <a:r>
              <a:rPr lang="en-GB" b="1">
                <a:solidFill>
                  <a:prstClr val="black"/>
                </a:solidFill>
              </a:rPr>
              <a:t>:</a:t>
            </a:r>
            <a:endParaRPr lang="en-GB" b="1" dirty="0">
              <a:solidFill>
                <a:prstClr val="black"/>
              </a:solidFill>
            </a:endParaRPr>
          </a:p>
          <a:p>
            <a:r>
              <a:rPr lang="en-GB" dirty="0">
                <a:solidFill>
                  <a:prstClr val="black"/>
                </a:solidFill>
              </a:rPr>
              <a:t>a</a:t>
            </a:r>
            <a:r>
              <a:rPr lang="en-GB"/>
              <a:t>.- No comunicarte cuando tengas dudas.</a:t>
            </a:r>
            <a:endParaRPr lang="en-GB" dirty="0"/>
          </a:p>
          <a:p>
            <a:r>
              <a:rPr lang="en-GB" dirty="0">
                <a:solidFill>
                  <a:prstClr val="black"/>
                </a:solidFill>
              </a:rPr>
              <a:t>b</a:t>
            </a:r>
            <a:r>
              <a:rPr lang="en-GB">
                <a:solidFill>
                  <a:prstClr val="black"/>
                </a:solidFill>
              </a:rPr>
              <a:t>.- Comunicarte cuando estás aburrido.</a:t>
            </a:r>
            <a:endParaRPr lang="en-GB" dirty="0">
              <a:solidFill>
                <a:prstClr val="black"/>
              </a:solidFill>
            </a:endParaRPr>
          </a:p>
          <a:p>
            <a:r>
              <a:rPr lang="en-GB" dirty="0">
                <a:solidFill>
                  <a:prstClr val="black"/>
                </a:solidFill>
              </a:rPr>
              <a:t>c</a:t>
            </a:r>
            <a:r>
              <a:rPr lang="en-GB">
                <a:solidFill>
                  <a:prstClr val="black"/>
                </a:solidFill>
              </a:rPr>
              <a:t>.- Comunicarte cuando tengas dudas.</a:t>
            </a:r>
            <a:endParaRPr lang="en-GB" dirty="0">
              <a:solidFill>
                <a:prstClr val="black"/>
              </a:solidFill>
            </a:endParaRPr>
          </a:p>
        </p:txBody>
      </p:sp>
    </p:spTree>
    <p:extLst>
      <p:ext uri="{BB962C8B-B14F-4D97-AF65-F5344CB8AC3E}">
        <p14:creationId xmlns:p14="http://schemas.microsoft.com/office/powerpoint/2010/main" val="122920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GB" sz="4800" kern="0" spc="-150">
                <a:solidFill>
                  <a:prstClr val="black"/>
                </a:solidFill>
                <a:latin typeface="Calibri Light" panose="020F0302020204030204"/>
                <a:ea typeface="Tahoma" panose="020B0604030504040204" pitchFamily="34" charset="0"/>
                <a:cs typeface="Tahoma" panose="020B0604030504040204" pitchFamily="34" charset="0"/>
              </a:rPr>
              <a:t>Test de evaluación</a:t>
            </a:r>
            <a:endParaRPr lang="en-GB" sz="4800" kern="0" spc="-150" dirty="0">
              <a:solidFill>
                <a:prstClr val="black"/>
              </a:solidFill>
              <a:latin typeface="Calibri Light" panose="020F0302020204030204"/>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350899" cy="2031325"/>
          </a:xfrm>
          <a:prstGeom prst="rect">
            <a:avLst/>
          </a:prstGeom>
          <a:noFill/>
        </p:spPr>
        <p:txBody>
          <a:bodyPr wrap="square" rtlCol="0">
            <a:spAutoFit/>
          </a:bodyPr>
          <a:lstStyle/>
          <a:p>
            <a:pPr marL="342900" indent="-342900">
              <a:buFontTx/>
              <a:buAutoNum type="arabicPeriod"/>
            </a:pPr>
            <a:r>
              <a:rPr lang="en-GB" sz="1800" b="1">
                <a:effectLst/>
                <a:latin typeface="Calibri" panose="020F0502020204030204" pitchFamily="34" charset="0"/>
                <a:ea typeface="Times New Roman" panose="02020603050405020304" pitchFamily="18" charset="0"/>
              </a:rPr>
              <a:t>El impacto de las tecnologías digitales sobre lo que significa vivir una buena vida para un ser humano es</a:t>
            </a:r>
            <a:r>
              <a:rPr lang="en-GB" b="1">
                <a:solidFill>
                  <a:prstClr val="black"/>
                </a:solidFill>
              </a:rPr>
              <a:t>:</a:t>
            </a:r>
            <a:endParaRPr lang="en-GB" b="1" dirty="0">
              <a:solidFill>
                <a:prstClr val="black"/>
              </a:solidFill>
            </a:endParaRPr>
          </a:p>
          <a:p>
            <a:r>
              <a:rPr lang="en-GB" b="1" dirty="0">
                <a:solidFill>
                  <a:prstClr val="black"/>
                </a:solidFill>
              </a:rPr>
              <a:t>a</a:t>
            </a:r>
            <a:r>
              <a:rPr lang="en-GB" b="1">
                <a:solidFill>
                  <a:prstClr val="black"/>
                </a:solidFill>
              </a:rPr>
              <a:t>.- </a:t>
            </a:r>
            <a:r>
              <a:rPr lang="en-GB" b="1"/>
              <a:t>Bienestar digital</a:t>
            </a:r>
            <a:endParaRPr lang="en-GB" b="1" dirty="0"/>
          </a:p>
          <a:p>
            <a:r>
              <a:rPr lang="en-GB" dirty="0"/>
              <a:t>b</a:t>
            </a:r>
            <a:r>
              <a:rPr lang="en-GB"/>
              <a:t>.- Bienestar social</a:t>
            </a:r>
            <a:endParaRPr lang="en-GB" dirty="0"/>
          </a:p>
          <a:p>
            <a:r>
              <a:rPr lang="en-GB" dirty="0"/>
              <a:t>c</a:t>
            </a:r>
            <a:r>
              <a:rPr lang="en-GB"/>
              <a:t>.- Bienestar personal</a:t>
            </a:r>
            <a:endParaRPr lang="en-GB"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4036950" cy="2862322"/>
          </a:xfrm>
          <a:prstGeom prst="rect">
            <a:avLst/>
          </a:prstGeom>
          <a:noFill/>
        </p:spPr>
        <p:txBody>
          <a:bodyPr wrap="square" rtlCol="0">
            <a:spAutoFit/>
          </a:bodyPr>
          <a:lstStyle/>
          <a:p>
            <a:r>
              <a:rPr lang="es-ES" b="1" dirty="0">
                <a:solidFill>
                  <a:prstClr val="black"/>
                </a:solidFill>
              </a:rPr>
              <a:t>2</a:t>
            </a:r>
            <a:r>
              <a:rPr lang="es-ES" b="1">
                <a:solidFill>
                  <a:prstClr val="black"/>
                </a:solidFill>
              </a:rPr>
              <a:t>. </a:t>
            </a:r>
            <a:r>
              <a:rPr lang="en-GB" sz="1800" b="1">
                <a:effectLst/>
                <a:latin typeface="Calibri" panose="020F0502020204030204" pitchFamily="34" charset="0"/>
                <a:ea typeface="Times New Roman" panose="02020603050405020304" pitchFamily="18" charset="0"/>
              </a:rPr>
              <a:t>Es importante que las empresas creen un entorno donde</a:t>
            </a:r>
            <a:r>
              <a:rPr lang="en-GB" b="1">
                <a:solidFill>
                  <a:prstClr val="black"/>
                </a:solidFill>
              </a:rPr>
              <a:t>: </a:t>
            </a:r>
            <a:endParaRPr lang="en-GB" b="1" dirty="0">
              <a:solidFill>
                <a:prstClr val="black"/>
              </a:solidFill>
            </a:endParaRPr>
          </a:p>
          <a:p>
            <a:r>
              <a:rPr lang="en-GB" dirty="0">
                <a:solidFill>
                  <a:prstClr val="black"/>
                </a:solidFill>
              </a:rPr>
              <a:t>a</a:t>
            </a:r>
            <a:r>
              <a:rPr lang="en-GB">
                <a:solidFill>
                  <a:prstClr val="black"/>
                </a:solidFill>
              </a:rPr>
              <a:t>.- La dirección está separada de los empleados.</a:t>
            </a:r>
            <a:endParaRPr lang="en-GB" dirty="0">
              <a:solidFill>
                <a:prstClr val="black"/>
              </a:solidFill>
            </a:endParaRPr>
          </a:p>
          <a:p>
            <a:r>
              <a:rPr lang="en-GB" dirty="0">
                <a:solidFill>
                  <a:prstClr val="black"/>
                </a:solidFill>
              </a:rPr>
              <a:t>b</a:t>
            </a:r>
            <a:r>
              <a:rPr lang="en-GB">
                <a:solidFill>
                  <a:prstClr val="black"/>
                </a:solidFill>
              </a:rPr>
              <a:t>.- La dirección y los empleados no están conectados mientras trabajan desde casa.</a:t>
            </a:r>
            <a:endParaRPr lang="en-GB" dirty="0"/>
          </a:p>
          <a:p>
            <a:r>
              <a:rPr lang="es-ES" b="1" dirty="0"/>
              <a:t>c</a:t>
            </a:r>
            <a:r>
              <a:rPr lang="es-ES" b="1"/>
              <a:t>.- </a:t>
            </a:r>
            <a:r>
              <a:rPr lang="en-US" b="1"/>
              <a:t>La dirección y los empleados puedan seguir conectados mientras trabajan desde casa. </a:t>
            </a:r>
            <a:endParaRPr lang="en-US" b="1"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308324"/>
          </a:xfrm>
          <a:prstGeom prst="rect">
            <a:avLst/>
          </a:prstGeom>
          <a:noFill/>
        </p:spPr>
        <p:txBody>
          <a:bodyPr wrap="square" rtlCol="0">
            <a:spAutoFit/>
          </a:bodyPr>
          <a:lstStyle/>
          <a:p>
            <a:r>
              <a:rPr lang="en-GB" b="1" dirty="0">
                <a:solidFill>
                  <a:prstClr val="black"/>
                </a:solidFill>
              </a:rPr>
              <a:t>3</a:t>
            </a:r>
            <a:r>
              <a:rPr lang="en-GB" b="1">
                <a:solidFill>
                  <a:prstClr val="black"/>
                </a:solidFill>
              </a:rPr>
              <a:t>. </a:t>
            </a:r>
            <a:r>
              <a:rPr lang="en-GB" sz="1800" b="1">
                <a:effectLst/>
                <a:latin typeface="Calibri" panose="020F0502020204030204" pitchFamily="34" charset="0"/>
                <a:ea typeface="Times New Roman" panose="02020603050405020304" pitchFamily="18" charset="0"/>
              </a:rPr>
              <a:t>Animar al personal a tener un almuerzo virtual juntos:</a:t>
            </a:r>
            <a:endParaRPr lang="hr-HR" b="1" dirty="0">
              <a:solidFill>
                <a:prstClr val="black"/>
              </a:solidFill>
            </a:endParaRPr>
          </a:p>
          <a:p>
            <a:r>
              <a:rPr lang="en-GB" dirty="0">
                <a:solidFill>
                  <a:prstClr val="black"/>
                </a:solidFill>
              </a:rPr>
              <a:t>a</a:t>
            </a:r>
            <a:r>
              <a:rPr lang="en-GB">
                <a:solidFill>
                  <a:prstClr val="black"/>
                </a:solidFill>
              </a:rPr>
              <a:t>.- </a:t>
            </a:r>
            <a:r>
              <a:rPr lang="en-GB"/>
              <a:t>No tiene ninguna influencia en el  bienestar humano.</a:t>
            </a:r>
            <a:endParaRPr lang="en-GB" dirty="0">
              <a:solidFill>
                <a:prstClr val="black"/>
              </a:solidFill>
            </a:endParaRPr>
          </a:p>
          <a:p>
            <a:r>
              <a:rPr lang="en-GB" b="1" dirty="0"/>
              <a:t>b</a:t>
            </a:r>
            <a:r>
              <a:rPr lang="en-GB" b="1"/>
              <a:t>.- </a:t>
            </a:r>
            <a:r>
              <a:rPr lang="en-GB" b="1">
                <a:solidFill>
                  <a:prstClr val="black"/>
                </a:solidFill>
              </a:rPr>
              <a:t>Influenciará de forma positiva la conexión con tu equipo.</a:t>
            </a:r>
            <a:endParaRPr lang="en-GB" b="1" dirty="0"/>
          </a:p>
          <a:p>
            <a:r>
              <a:rPr lang="en-GB" dirty="0">
                <a:solidFill>
                  <a:prstClr val="black"/>
                </a:solidFill>
              </a:rPr>
              <a:t>c</a:t>
            </a:r>
            <a:r>
              <a:rPr lang="en-GB">
                <a:solidFill>
                  <a:prstClr val="black"/>
                </a:solidFill>
              </a:rPr>
              <a:t>.- Tiene influencia negativa en la productividad del trabajo.</a:t>
            </a:r>
            <a:endParaRPr lang="en-GB" dirty="0">
              <a:solidFill>
                <a:prstClr val="black"/>
              </a:solidFill>
            </a:endParaRP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556455"/>
            <a:ext cx="5149508" cy="1754326"/>
          </a:xfrm>
          <a:prstGeom prst="rect">
            <a:avLst/>
          </a:prstGeom>
          <a:noFill/>
        </p:spPr>
        <p:txBody>
          <a:bodyPr wrap="square" rtlCol="0">
            <a:spAutoFit/>
          </a:bodyPr>
          <a:lstStyle/>
          <a:p>
            <a:r>
              <a:rPr lang="en-GB" b="1" dirty="0">
                <a:solidFill>
                  <a:prstClr val="black"/>
                </a:solidFill>
              </a:rPr>
              <a:t>4</a:t>
            </a:r>
            <a:r>
              <a:rPr lang="en-GB" b="1">
                <a:solidFill>
                  <a:prstClr val="black"/>
                </a:solidFill>
              </a:rPr>
              <a:t>. </a:t>
            </a:r>
            <a:r>
              <a:rPr lang="en-GB" sz="1800" b="1">
                <a:effectLst/>
                <a:latin typeface="Calibri" panose="020F0502020204030204" pitchFamily="34" charset="0"/>
                <a:ea typeface="Times New Roman" panose="02020603050405020304" pitchFamily="18" charset="0"/>
              </a:rPr>
              <a:t>Si te interesa hacer y mantener buenas relaciones con tus clientes debes</a:t>
            </a:r>
            <a:r>
              <a:rPr lang="en-GB" b="1">
                <a:solidFill>
                  <a:prstClr val="black"/>
                </a:solidFill>
              </a:rPr>
              <a:t>:</a:t>
            </a:r>
            <a:endParaRPr lang="en-GB" b="1" dirty="0">
              <a:solidFill>
                <a:prstClr val="black"/>
              </a:solidFill>
            </a:endParaRPr>
          </a:p>
          <a:p>
            <a:r>
              <a:rPr lang="en-GB" b="1" dirty="0">
                <a:solidFill>
                  <a:prstClr val="black"/>
                </a:solidFill>
              </a:rPr>
              <a:t>a</a:t>
            </a:r>
            <a:r>
              <a:rPr lang="en-GB" b="1">
                <a:solidFill>
                  <a:prstClr val="black"/>
                </a:solidFill>
              </a:rPr>
              <a:t>.- Reunirte con los clientes en persona.</a:t>
            </a:r>
            <a:endParaRPr lang="en-GB" b="1" dirty="0">
              <a:solidFill>
                <a:prstClr val="black"/>
              </a:solidFill>
            </a:endParaRPr>
          </a:p>
          <a:p>
            <a:r>
              <a:rPr lang="en-GB" dirty="0">
                <a:solidFill>
                  <a:prstClr val="black"/>
                </a:solidFill>
              </a:rPr>
              <a:t>b</a:t>
            </a:r>
            <a:r>
              <a:rPr lang="en-GB">
                <a:solidFill>
                  <a:prstClr val="black"/>
                </a:solidFill>
              </a:rPr>
              <a:t>.- Tomar proyectos internos.</a:t>
            </a:r>
            <a:endParaRPr lang="en-GB" dirty="0">
              <a:solidFill>
                <a:prstClr val="black"/>
              </a:solidFill>
            </a:endParaRPr>
          </a:p>
          <a:p>
            <a:r>
              <a:rPr lang="en-GB" dirty="0"/>
              <a:t>c</a:t>
            </a:r>
            <a:r>
              <a:rPr lang="en-GB"/>
              <a:t>.- Unirte a clubes de interés y deportivos.</a:t>
            </a:r>
            <a:endParaRPr lang="en-GB" dirty="0"/>
          </a:p>
          <a:p>
            <a:endParaRPr lang="en-GB"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6435306" y="4547213"/>
            <a:ext cx="5065379" cy="1477328"/>
          </a:xfrm>
          <a:prstGeom prst="rect">
            <a:avLst/>
          </a:prstGeom>
          <a:noFill/>
        </p:spPr>
        <p:txBody>
          <a:bodyPr wrap="square" rtlCol="0">
            <a:spAutoFit/>
          </a:bodyPr>
          <a:lstStyle/>
          <a:p>
            <a:r>
              <a:rPr lang="en-GB" b="1" dirty="0">
                <a:solidFill>
                  <a:prstClr val="black"/>
                </a:solidFill>
              </a:rPr>
              <a:t>5</a:t>
            </a:r>
            <a:r>
              <a:rPr lang="en-GB" b="1">
                <a:solidFill>
                  <a:prstClr val="black"/>
                </a:solidFill>
              </a:rPr>
              <a:t>. </a:t>
            </a:r>
            <a:r>
              <a:rPr lang="en-GB" sz="1800" b="1">
                <a:solidFill>
                  <a:srgbClr val="000000"/>
                </a:solidFill>
                <a:effectLst/>
                <a:latin typeface="Calibri" panose="020F0502020204030204" pitchFamily="34" charset="0"/>
                <a:ea typeface="Times New Roman" panose="02020603050405020304" pitchFamily="18" charset="0"/>
              </a:rPr>
              <a:t>Para una comunicación exitosa en el trabajo a distancia es importante</a:t>
            </a:r>
            <a:r>
              <a:rPr lang="en-GB" b="1">
                <a:solidFill>
                  <a:prstClr val="black"/>
                </a:solidFill>
              </a:rPr>
              <a:t>:</a:t>
            </a:r>
            <a:endParaRPr lang="en-GB" b="1" dirty="0">
              <a:solidFill>
                <a:prstClr val="black"/>
              </a:solidFill>
            </a:endParaRPr>
          </a:p>
          <a:p>
            <a:r>
              <a:rPr lang="en-GB" dirty="0">
                <a:solidFill>
                  <a:prstClr val="black"/>
                </a:solidFill>
              </a:rPr>
              <a:t>a</a:t>
            </a:r>
            <a:r>
              <a:rPr lang="en-GB"/>
              <a:t>.- No comunicarte cuando tengas dudas.</a:t>
            </a:r>
            <a:endParaRPr lang="en-GB" dirty="0"/>
          </a:p>
          <a:p>
            <a:r>
              <a:rPr lang="en-GB" dirty="0">
                <a:solidFill>
                  <a:prstClr val="black"/>
                </a:solidFill>
              </a:rPr>
              <a:t>b</a:t>
            </a:r>
            <a:r>
              <a:rPr lang="en-GB">
                <a:solidFill>
                  <a:prstClr val="black"/>
                </a:solidFill>
              </a:rPr>
              <a:t>.- Comunicarte cuando estás aburrido.</a:t>
            </a:r>
            <a:endParaRPr lang="en-GB" dirty="0">
              <a:solidFill>
                <a:prstClr val="black"/>
              </a:solidFill>
            </a:endParaRPr>
          </a:p>
          <a:p>
            <a:r>
              <a:rPr lang="en-GB" b="1" dirty="0">
                <a:solidFill>
                  <a:prstClr val="black"/>
                </a:solidFill>
              </a:rPr>
              <a:t>c</a:t>
            </a:r>
            <a:r>
              <a:rPr lang="en-GB" b="1">
                <a:solidFill>
                  <a:prstClr val="black"/>
                </a:solidFill>
              </a:rPr>
              <a:t>.- Comunicarte cuando tengas dudas.</a:t>
            </a:r>
            <a:endParaRPr lang="en-GB" b="1" dirty="0">
              <a:solidFill>
                <a:prstClr val="black"/>
              </a:solidFill>
            </a:endParaRPr>
          </a:p>
        </p:txBody>
      </p:sp>
    </p:spTree>
    <p:extLst>
      <p:ext uri="{BB962C8B-B14F-4D97-AF65-F5344CB8AC3E}">
        <p14:creationId xmlns:p14="http://schemas.microsoft.com/office/powerpoint/2010/main" val="4142773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59453"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000" kern="0" spc="-150">
                <a:solidFill>
                  <a:schemeClr val="tx1"/>
                </a:solidFill>
                <a:latin typeface="+mj-lt"/>
                <a:ea typeface="Tahoma" panose="020B0604030504040204" pitchFamily="34" charset="0"/>
                <a:cs typeface="Tahoma" panose="020B0604030504040204" pitchFamily="34" charset="0"/>
              </a:rPr>
              <a:t>UNIDAD 2: 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FUENTES</a:t>
            </a:r>
            <a:endParaRPr lang="en-GB" sz="2200" dirty="0">
              <a:latin typeface="+mj-lt"/>
              <a:cs typeface="Tahoma"/>
            </a:endParaRPr>
          </a:p>
        </p:txBody>
      </p:sp>
      <p:sp>
        <p:nvSpPr>
          <p:cNvPr id="4" name="Rectángulo 3"/>
          <p:cNvSpPr/>
          <p:nvPr/>
        </p:nvSpPr>
        <p:spPr>
          <a:xfrm>
            <a:off x="318565" y="2525263"/>
            <a:ext cx="11459453" cy="2246769"/>
          </a:xfrm>
          <a:prstGeom prst="rect">
            <a:avLst/>
          </a:prstGeom>
        </p:spPr>
        <p:txBody>
          <a:bodyPr wrap="square">
            <a:spAutoFit/>
          </a:bodyPr>
          <a:lstStyle/>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Burr, C., &amp; </a:t>
            </a:r>
            <a:r>
              <a:rPr lang="en-US" altLang="es-ES" sz="2000" dirty="0" err="1">
                <a:latin typeface="Calibri" panose="020F0502020204030204" pitchFamily="34" charset="0"/>
                <a:cs typeface="Calibri" panose="020F0502020204030204" pitchFamily="34" charset="0"/>
              </a:rPr>
              <a:t>Floridi</a:t>
            </a:r>
            <a:r>
              <a:rPr lang="en-US" altLang="es-ES" sz="2000" dirty="0">
                <a:latin typeface="Calibri" panose="020F0502020204030204" pitchFamily="34" charset="0"/>
                <a:cs typeface="Calibri" panose="020F0502020204030204" pitchFamily="34" charset="0"/>
              </a:rPr>
              <a:t>, L. (2020). The ethics of digital well-being: A multidisciplinary perspective. In Ethics of digital well-being (pp. 1-29). Springer, Cham.</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a:latin typeface="Calibri" panose="020F0502020204030204" pitchFamily="34" charset="0"/>
                <a:cs typeface="Calibri" panose="020F0502020204030204" pitchFamily="34" charset="0"/>
              </a:rPr>
              <a:t>Burr, C., </a:t>
            </a:r>
            <a:r>
              <a:rPr lang="en-US" altLang="es-ES" sz="2000" dirty="0" err="1">
                <a:latin typeface="Calibri" panose="020F0502020204030204" pitchFamily="34" charset="0"/>
                <a:cs typeface="Calibri" panose="020F0502020204030204" pitchFamily="34" charset="0"/>
              </a:rPr>
              <a:t>Taddeo</a:t>
            </a:r>
            <a:r>
              <a:rPr lang="en-US" altLang="es-ES" sz="2000" dirty="0">
                <a:latin typeface="Calibri" panose="020F0502020204030204" pitchFamily="34" charset="0"/>
                <a:cs typeface="Calibri" panose="020F0502020204030204" pitchFamily="34" charset="0"/>
              </a:rPr>
              <a:t>, M., &amp; </a:t>
            </a:r>
            <a:r>
              <a:rPr lang="en-US" altLang="es-ES" sz="2000" dirty="0" err="1">
                <a:latin typeface="Calibri" panose="020F0502020204030204" pitchFamily="34" charset="0"/>
                <a:cs typeface="Calibri" panose="020F0502020204030204" pitchFamily="34" charset="0"/>
              </a:rPr>
              <a:t>Floridi</a:t>
            </a:r>
            <a:r>
              <a:rPr lang="en-US" altLang="es-ES" sz="2000" dirty="0">
                <a:latin typeface="Calibri" panose="020F0502020204030204" pitchFamily="34" charset="0"/>
                <a:cs typeface="Calibri" panose="020F0502020204030204" pitchFamily="34" charset="0"/>
              </a:rPr>
              <a:t>, L. (2020). The ethics of digital well-being: A thematic review. Science and engineering ethics, 26(4), 2313-2343.</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err="1">
                <a:latin typeface="Calibri" panose="020F0502020204030204" pitchFamily="34" charset="0"/>
                <a:cs typeface="Calibri" panose="020F0502020204030204" pitchFamily="34" charset="0"/>
              </a:rPr>
              <a:t>Cecchinato</a:t>
            </a:r>
            <a:r>
              <a:rPr lang="en-US" altLang="es-ES" sz="2000" dirty="0">
                <a:latin typeface="Calibri" panose="020F0502020204030204" pitchFamily="34" charset="0"/>
                <a:cs typeface="Calibri" panose="020F0502020204030204" pitchFamily="34" charset="0"/>
              </a:rPr>
              <a:t>, M. E., </a:t>
            </a:r>
            <a:r>
              <a:rPr lang="en-US" altLang="es-ES" sz="2000" dirty="0" err="1">
                <a:latin typeface="Calibri" panose="020F0502020204030204" pitchFamily="34" charset="0"/>
                <a:cs typeface="Calibri" panose="020F0502020204030204" pitchFamily="34" charset="0"/>
              </a:rPr>
              <a:t>Rooksby</a:t>
            </a:r>
            <a:r>
              <a:rPr lang="en-US" altLang="es-ES" sz="2000" dirty="0">
                <a:latin typeface="Calibri" panose="020F0502020204030204" pitchFamily="34" charset="0"/>
                <a:cs typeface="Calibri" panose="020F0502020204030204" pitchFamily="34" charset="0"/>
              </a:rPr>
              <a:t>, J., </a:t>
            </a:r>
            <a:r>
              <a:rPr lang="en-US" altLang="es-ES" sz="2000" dirty="0" err="1">
                <a:latin typeface="Calibri" panose="020F0502020204030204" pitchFamily="34" charset="0"/>
                <a:cs typeface="Calibri" panose="020F0502020204030204" pitchFamily="34" charset="0"/>
              </a:rPr>
              <a:t>Hiniker</a:t>
            </a:r>
            <a:r>
              <a:rPr lang="en-US" altLang="es-ES" sz="2000" dirty="0">
                <a:latin typeface="Calibri" panose="020F0502020204030204" pitchFamily="34" charset="0"/>
                <a:cs typeface="Calibri" panose="020F0502020204030204" pitchFamily="34" charset="0"/>
              </a:rPr>
              <a:t>, A., Munson, S., </a:t>
            </a:r>
            <a:r>
              <a:rPr lang="en-US" altLang="es-ES" sz="2000" dirty="0" err="1">
                <a:latin typeface="Calibri" panose="020F0502020204030204" pitchFamily="34" charset="0"/>
                <a:cs typeface="Calibri" panose="020F0502020204030204" pitchFamily="34" charset="0"/>
              </a:rPr>
              <a:t>Lukoff</a:t>
            </a:r>
            <a:r>
              <a:rPr lang="en-US" altLang="es-ES" sz="2000" dirty="0">
                <a:latin typeface="Calibri" panose="020F0502020204030204" pitchFamily="34" charset="0"/>
                <a:cs typeface="Calibri" panose="020F0502020204030204" pitchFamily="34" charset="0"/>
              </a:rPr>
              <a:t>, K., </a:t>
            </a:r>
            <a:r>
              <a:rPr lang="en-US" altLang="es-ES" sz="2000" dirty="0" err="1">
                <a:latin typeface="Calibri" panose="020F0502020204030204" pitchFamily="34" charset="0"/>
                <a:cs typeface="Calibri" panose="020F0502020204030204" pitchFamily="34" charset="0"/>
              </a:rPr>
              <a:t>Ciolfi</a:t>
            </a:r>
            <a:r>
              <a:rPr lang="en-US" altLang="es-ES" sz="2000" dirty="0">
                <a:latin typeface="Calibri" panose="020F0502020204030204" pitchFamily="34" charset="0"/>
                <a:cs typeface="Calibri" panose="020F0502020204030204" pitchFamily="34" charset="0"/>
              </a:rPr>
              <a:t>, L., </a:t>
            </a:r>
            <a:r>
              <a:rPr lang="hr-HR" altLang="es-ES" sz="2000" dirty="0" err="1">
                <a:latin typeface="Calibri" panose="020F0502020204030204" pitchFamily="34" charset="0"/>
                <a:cs typeface="Calibri" panose="020F0502020204030204" pitchFamily="34" charset="0"/>
              </a:rPr>
              <a:t>Theim</a:t>
            </a:r>
            <a:r>
              <a:rPr lang="hr-HR" altLang="es-ES" sz="2000" dirty="0">
                <a:latin typeface="Calibri" panose="020F0502020204030204" pitchFamily="34" charset="0"/>
                <a:cs typeface="Calibri" panose="020F0502020204030204" pitchFamily="34" charset="0"/>
              </a:rPr>
              <a:t>, A.</a:t>
            </a:r>
            <a:r>
              <a:rPr lang="en-US" altLang="es-ES" sz="2000" dirty="0">
                <a:latin typeface="Calibri" panose="020F0502020204030204" pitchFamily="34" charset="0"/>
                <a:cs typeface="Calibri" panose="020F0502020204030204" pitchFamily="34" charset="0"/>
              </a:rPr>
              <a:t> &amp; Harrison, D. (2019, May). Designing for digital wellbeing: A research &amp; practice agenda. In Extended abstracts of the 2019 CHI conference on human factors in computing systems (pp. 1-8).</a:t>
            </a: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487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43421"/>
            <a:ext cx="2657459" cy="369332"/>
          </a:xfrm>
          <a:prstGeom prst="rect">
            <a:avLst/>
          </a:prstGeom>
          <a:noFill/>
        </p:spPr>
        <p:txBody>
          <a:bodyPr wrap="none" rtlCol="0">
            <a:spAutoFit/>
          </a:bodyPr>
          <a:lstStyle/>
          <a:p>
            <a:r>
              <a:rPr lang="en-GB"/>
              <a:t>Definir el bienestar digital.</a:t>
            </a:r>
            <a:endParaRPr lang="en-GB" dirty="0"/>
          </a:p>
        </p:txBody>
      </p:sp>
      <p:sp>
        <p:nvSpPr>
          <p:cNvPr id="12" name="CuadroTexto 11"/>
          <p:cNvSpPr txBox="1"/>
          <p:nvPr/>
        </p:nvSpPr>
        <p:spPr>
          <a:xfrm>
            <a:off x="1691828" y="4188228"/>
            <a:ext cx="6613392" cy="646331"/>
          </a:xfrm>
          <a:prstGeom prst="rect">
            <a:avLst/>
          </a:prstGeom>
          <a:noFill/>
        </p:spPr>
        <p:txBody>
          <a:bodyPr wrap="square" rtlCol="0">
            <a:spAutoFit/>
          </a:bodyPr>
          <a:lstStyle/>
          <a:p>
            <a:r>
              <a:rPr lang="en-GB" altLang="es-ES">
                <a:latin typeface="Calibri" panose="020F0502020204030204" pitchFamily="34" charset="0"/>
                <a:cs typeface="Calibri" panose="020F0502020204030204" pitchFamily="34" charset="0"/>
              </a:rPr>
              <a:t>Identificar las reglas para el éxito de la comunicación en el trabajo a distancia.</a:t>
            </a:r>
            <a:endParaRPr lang="en-GB" b="1" dirty="0"/>
          </a:p>
        </p:txBody>
      </p:sp>
      <p:sp>
        <p:nvSpPr>
          <p:cNvPr id="13" name="CuadroTexto 12"/>
          <p:cNvSpPr txBox="1"/>
          <p:nvPr/>
        </p:nvSpPr>
        <p:spPr>
          <a:xfrm>
            <a:off x="1691828" y="3537760"/>
            <a:ext cx="5636479" cy="369332"/>
          </a:xfrm>
          <a:prstGeom prst="rect">
            <a:avLst/>
          </a:prstGeom>
          <a:noFill/>
        </p:spPr>
        <p:txBody>
          <a:bodyPr wrap="none" rtlCol="0">
            <a:spAutoFit/>
          </a:bodyPr>
          <a:lstStyle/>
          <a:p>
            <a:r>
              <a:rPr lang="en-GB"/>
              <a:t>Identificar formas de mantener la conexión con tu equipo.</a:t>
            </a:r>
            <a:endParaRPr lang="en-GB" dirty="0"/>
          </a:p>
        </p:txBody>
      </p:sp>
      <p:sp>
        <p:nvSpPr>
          <p:cNvPr id="14" name="CuadroTexto 13"/>
          <p:cNvSpPr txBox="1"/>
          <p:nvPr/>
        </p:nvSpPr>
        <p:spPr>
          <a:xfrm>
            <a:off x="1728628" y="4922957"/>
            <a:ext cx="6613392" cy="646331"/>
          </a:xfrm>
          <a:prstGeom prst="rect">
            <a:avLst/>
          </a:prstGeom>
          <a:noFill/>
        </p:spPr>
        <p:txBody>
          <a:bodyPr wrap="square" rtlCol="0">
            <a:spAutoFit/>
          </a:bodyPr>
          <a:lstStyle/>
          <a:p>
            <a:r>
              <a:rPr lang="en-GB"/>
              <a:t>Determinar actividades para mantener la conexión con el mundo que te rodea.</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OBJETIVOS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a:latin typeface="Calibri" panose="020F0502020204030204" pitchFamily="34" charset="0"/>
                <a:ea typeface="Calibri" panose="020F0502020204030204" pitchFamily="34" charset="0"/>
                <a:cs typeface="Times New Roman" panose="02020603050405020304" pitchFamily="18" charset="0"/>
              </a:rPr>
              <a:t>Al finalizar este módulo serás capaz de:</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12" y="2186324"/>
            <a:ext cx="3316665"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4589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59453"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000" kern="0" spc="-150">
                <a:solidFill>
                  <a:schemeClr val="tx1"/>
                </a:solidFill>
                <a:latin typeface="+mj-lt"/>
                <a:ea typeface="Tahoma" panose="020B0604030504040204" pitchFamily="34" charset="0"/>
                <a:cs typeface="Tahoma" panose="020B0604030504040204" pitchFamily="34" charset="0"/>
              </a:rPr>
              <a:t>UNIDAD </a:t>
            </a:r>
            <a:r>
              <a:rPr lang="en-US" sz="4000" kern="0" spc="-150" dirty="0">
                <a:solidFill>
                  <a:schemeClr val="tx1"/>
                </a:solidFill>
                <a:latin typeface="+mj-lt"/>
                <a:ea typeface="Tahoma" panose="020B0604030504040204" pitchFamily="34" charset="0"/>
                <a:cs typeface="Tahoma" panose="020B0604030504040204" pitchFamily="34" charset="0"/>
              </a:rPr>
              <a:t>2</a:t>
            </a:r>
            <a:r>
              <a:rPr lang="en-US" sz="4000" kern="0" spc="-150">
                <a:solidFill>
                  <a:schemeClr val="tx1"/>
                </a:solidFill>
                <a:latin typeface="+mj-lt"/>
                <a:ea typeface="Tahoma" panose="020B0604030504040204" pitchFamily="34" charset="0"/>
                <a:cs typeface="Tahoma" panose="020B0604030504040204" pitchFamily="34" charset="0"/>
              </a:rPr>
              <a:t>: 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FUENTES</a:t>
            </a:r>
            <a:endParaRPr lang="en-GB" sz="2200" dirty="0">
              <a:latin typeface="+mj-lt"/>
              <a:cs typeface="Tahoma"/>
            </a:endParaRPr>
          </a:p>
        </p:txBody>
      </p:sp>
      <p:sp>
        <p:nvSpPr>
          <p:cNvPr id="4" name="Rectángulo 3"/>
          <p:cNvSpPr/>
          <p:nvPr/>
        </p:nvSpPr>
        <p:spPr>
          <a:xfrm>
            <a:off x="318565" y="2525263"/>
            <a:ext cx="11459453" cy="3785652"/>
          </a:xfrm>
          <a:prstGeom prst="rect">
            <a:avLst/>
          </a:prstGeom>
        </p:spPr>
        <p:txBody>
          <a:bodyPr wrap="square">
            <a:spAutoFit/>
          </a:bodyPr>
          <a:lstStyle/>
          <a:p>
            <a:pPr marL="342900" indent="-342900">
              <a:buFont typeface="Arial" panose="020B0604020202020204" pitchFamily="34" charset="0"/>
              <a:buChar char="•"/>
              <a:defRPr/>
            </a:pPr>
            <a:r>
              <a:rPr lang="en-US" altLang="es-ES" sz="2000" dirty="0" err="1">
                <a:latin typeface="Calibri" panose="020F0502020204030204" pitchFamily="34" charset="0"/>
                <a:cs typeface="Calibri" panose="020F0502020204030204" pitchFamily="34" charset="0"/>
              </a:rPr>
              <a:t>Gui</a:t>
            </a:r>
            <a:r>
              <a:rPr lang="en-US" altLang="es-ES" sz="2000" dirty="0">
                <a:latin typeface="Calibri" panose="020F0502020204030204" pitchFamily="34" charset="0"/>
                <a:cs typeface="Calibri" panose="020F0502020204030204" pitchFamily="34" charset="0"/>
              </a:rPr>
              <a:t>, M., </a:t>
            </a:r>
            <a:r>
              <a:rPr lang="en-US" altLang="es-ES" sz="2000" dirty="0" err="1">
                <a:latin typeface="Calibri" panose="020F0502020204030204" pitchFamily="34" charset="0"/>
                <a:cs typeface="Calibri" panose="020F0502020204030204" pitchFamily="34" charset="0"/>
              </a:rPr>
              <a:t>Fasoli</a:t>
            </a:r>
            <a:r>
              <a:rPr lang="en-US" altLang="es-ES" sz="2000" dirty="0">
                <a:latin typeface="Calibri" panose="020F0502020204030204" pitchFamily="34" charset="0"/>
                <a:cs typeface="Calibri" panose="020F0502020204030204" pitchFamily="34" charset="0"/>
              </a:rPr>
              <a:t>, M., &amp; </a:t>
            </a:r>
            <a:r>
              <a:rPr lang="en-US" altLang="es-ES" sz="2000" dirty="0" err="1">
                <a:latin typeface="Calibri" panose="020F0502020204030204" pitchFamily="34" charset="0"/>
                <a:cs typeface="Calibri" panose="020F0502020204030204" pitchFamily="34" charset="0"/>
              </a:rPr>
              <a:t>Carradore</a:t>
            </a:r>
            <a:r>
              <a:rPr lang="en-US" altLang="es-ES" sz="2000" dirty="0">
                <a:latin typeface="Calibri" panose="020F0502020204030204" pitchFamily="34" charset="0"/>
                <a:cs typeface="Calibri" panose="020F0502020204030204" pitchFamily="34" charset="0"/>
              </a:rPr>
              <a:t>, R. (2017). “Digital well-being”. Developing a new theoretical tool for media literacy research. Italian Journal of Sociology of Education, 9(1).</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US" altLang="es-ES" sz="2000" dirty="0" err="1">
                <a:latin typeface="Calibri" panose="020F0502020204030204" pitchFamily="34" charset="0"/>
                <a:cs typeface="Calibri" panose="020F0502020204030204" pitchFamily="34" charset="0"/>
              </a:rPr>
              <a:t>Vanden</a:t>
            </a:r>
            <a:r>
              <a:rPr lang="en-US" altLang="es-ES" sz="2000" dirty="0">
                <a:latin typeface="Calibri" panose="020F0502020204030204" pitchFamily="34" charset="0"/>
                <a:cs typeface="Calibri" panose="020F0502020204030204" pitchFamily="34" charset="0"/>
              </a:rPr>
              <a:t> </a:t>
            </a:r>
            <a:r>
              <a:rPr lang="en-US" altLang="es-ES" sz="2000" dirty="0" err="1">
                <a:latin typeface="Calibri" panose="020F0502020204030204" pitchFamily="34" charset="0"/>
                <a:cs typeface="Calibri" panose="020F0502020204030204" pitchFamily="34" charset="0"/>
              </a:rPr>
              <a:t>Abeele</a:t>
            </a:r>
            <a:r>
              <a:rPr lang="en-US" altLang="es-ES" sz="2000" dirty="0">
                <a:latin typeface="Calibri" panose="020F0502020204030204" pitchFamily="34" charset="0"/>
                <a:cs typeface="Calibri" panose="020F0502020204030204" pitchFamily="34" charset="0"/>
              </a:rPr>
              <a:t>, M. M. (2021). Digital wellbeing as a dynamic construct. Communication Theory, 31(4), 932-955.</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hlinkClick r:id="rId2"/>
              </a:rPr>
              <a:t>https://www.flexjobs.com/employer-blog/stay-connected-team-working-from-home-remotely/</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hlinkClick r:id="rId3"/>
              </a:rPr>
              <a:t>https://www.halfhalftravel.com/remote-work/stay-connected-while-working-from-home.html</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hr-HR" altLang="es-ES" sz="2000" dirty="0">
                <a:latin typeface="Calibri" panose="020F0502020204030204" pitchFamily="34" charset="0"/>
                <a:cs typeface="Calibri" panose="020F0502020204030204" pitchFamily="34" charset="0"/>
                <a:hlinkClick r:id="rId4"/>
              </a:rPr>
              <a:t>https://www.kalido.me/how-to-stay-connected-while-working-from-home/</a:t>
            </a: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hr-HR"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2060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629722" y="2573541"/>
            <a:ext cx="7185135" cy="1569660"/>
          </a:xfrm>
          <a:prstGeom prst="rect">
            <a:avLst/>
          </a:prstGeom>
          <a:noFill/>
        </p:spPr>
        <p:txBody>
          <a:bodyPr wrap="square">
            <a:spAutoFit/>
          </a:bodyPr>
          <a:lstStyle/>
          <a:p>
            <a:pPr algn="ctr"/>
            <a:r>
              <a:rPr lang="en-GB" sz="9600" b="1" spc="95">
                <a:solidFill>
                  <a:schemeClr val="bg1"/>
                </a:solidFill>
                <a:latin typeface="Roboto"/>
                <a:cs typeface="Roboto"/>
              </a:rPr>
              <a:t>¡Gracias</a:t>
            </a:r>
            <a:r>
              <a:rPr lang="es-ES" sz="9600" b="1" spc="-5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639244"/>
            <a:ext cx="5280302" cy="1374735"/>
          </a:xfrm>
          <a:prstGeom prst="rect">
            <a:avLst/>
          </a:prstGeom>
          <a:noFill/>
        </p:spPr>
        <p:txBody>
          <a:bodyPr wrap="square" rtlCol="0">
            <a:spAutoFit/>
          </a:bodyPr>
          <a:lstStyle/>
          <a:p>
            <a:pPr marL="457200" indent="-457200">
              <a:lnSpc>
                <a:spcPts val="2500"/>
              </a:lnSpc>
              <a:buFont typeface="+mj-lt"/>
              <a:buAutoNum type="arabicPeriod"/>
            </a:pPr>
            <a:r>
              <a:rPr lang="en-GB" sz="2000">
                <a:ea typeface="Lato Light" panose="020F0502020204030203" pitchFamily="34" charset="0"/>
                <a:cs typeface="Abhaya Libre" panose="02000603000000000000" pitchFamily="2" charset="77"/>
              </a:rPr>
              <a:t>Definiendo el bienestar digital</a:t>
            </a:r>
            <a:endParaRPr lang="en-GB"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GB" sz="2000">
                <a:ea typeface="Lato Light" panose="020F0502020204030203" pitchFamily="34" charset="0"/>
                <a:cs typeface="Abhaya Libre" panose="02000603000000000000" pitchFamily="2" charset="77"/>
              </a:rPr>
              <a:t>Mantener la conexión con tu equipo</a:t>
            </a:r>
            <a:endParaRPr lang="en-GB"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GB" sz="2000">
                <a:ea typeface="Lato Light" panose="020F0502020204030203" pitchFamily="34" charset="0"/>
                <a:cs typeface="Abhaya Libre" panose="02000603000000000000" pitchFamily="2" charset="77"/>
              </a:rPr>
              <a:t>Comunicación en el trabajo a distancia</a:t>
            </a:r>
            <a:endParaRPr lang="en-GB"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GB" sz="2000">
                <a:ea typeface="Lato Light" panose="020F0502020204030203" pitchFamily="34" charset="0"/>
                <a:cs typeface="Abhaya Libre" panose="02000603000000000000" pitchFamily="2" charset="77"/>
              </a:rPr>
              <a:t>Conexión con el mundo exterior</a:t>
            </a:r>
            <a:endParaRPr lang="en-GB"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808247"/>
            <a:ext cx="5899136" cy="830997"/>
          </a:xfrm>
          <a:prstGeom prst="rect">
            <a:avLst/>
          </a:prstGeom>
          <a:noFill/>
        </p:spPr>
        <p:txBody>
          <a:bodyPr wrap="square" rtlCol="0">
            <a:spAutoFit/>
          </a:bodyPr>
          <a:lstStyle/>
          <a:p>
            <a:r>
              <a:rPr lang="en-GB" sz="2400">
                <a:solidFill>
                  <a:srgbClr val="0CA373"/>
                </a:solidFill>
                <a:latin typeface="Oxygen" panose="02000503000000090004" pitchFamily="2" charset="77"/>
                <a:ea typeface="Nunito Bold" charset="0"/>
                <a:cs typeface="Abhaya Libre SemiBold" panose="02000603000000000000" pitchFamily="2" charset="77"/>
              </a:rPr>
              <a:t>Unidad </a:t>
            </a:r>
            <a:r>
              <a:rPr lang="en-GB" sz="2400" dirty="0">
                <a:solidFill>
                  <a:srgbClr val="0CA373"/>
                </a:solidFill>
                <a:latin typeface="Oxygen" panose="02000503000000090004" pitchFamily="2" charset="77"/>
                <a:ea typeface="Nunito Bold" charset="0"/>
                <a:cs typeface="Abhaya Libre SemiBold" panose="02000603000000000000" pitchFamily="2" charset="77"/>
              </a:rPr>
              <a:t>2</a:t>
            </a:r>
            <a:r>
              <a:rPr lang="en-GB" sz="2400">
                <a:solidFill>
                  <a:srgbClr val="0CA373"/>
                </a:solidFill>
                <a:latin typeface="Oxygen" panose="02000503000000090004" pitchFamily="2" charset="77"/>
                <a:ea typeface="Nunito Bold" charset="0"/>
                <a:cs typeface="Abhaya Libre SemiBold" panose="02000603000000000000" pitchFamily="2" charset="77"/>
              </a:rPr>
              <a:t>: Mantener la conexión con el mundo que te rodea</a:t>
            </a:r>
            <a:endParaRPr lang="en-GB"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a:solidFill>
                  <a:prstClr val="black"/>
                </a:solidFill>
              </a:rPr>
              <a:t>ÍNDICE</a:t>
            </a:r>
            <a:endParaRPr lang="es-ES" sz="4800" b="1" spc="-150" dirty="0">
              <a:solidFill>
                <a:prstClr val="black"/>
              </a:solidFill>
            </a:endParaRP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329960053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58417"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a:t>
            </a:r>
            <a:r>
              <a:rPr lang="es-ES" sz="4000" kern="0" spc="-150" dirty="0">
                <a:solidFill>
                  <a:schemeClr val="tx1"/>
                </a:solidFill>
                <a:latin typeface="+mj-lt"/>
                <a:ea typeface="Tahoma" panose="020B0604030504040204" pitchFamily="34" charset="0"/>
                <a:cs typeface="Tahoma" panose="020B0604030504040204" pitchFamily="34" charset="0"/>
              </a:rPr>
              <a:t>2</a:t>
            </a:r>
            <a:r>
              <a:rPr lang="es-ES" sz="4000" kern="0" spc="-150">
                <a:solidFill>
                  <a:schemeClr val="tx1"/>
                </a:solidFill>
                <a:latin typeface="+mj-lt"/>
                <a:ea typeface="Tahoma" panose="020B0604030504040204" pitchFamily="34" charset="0"/>
                <a:cs typeface="Tahoma" panose="020B0604030504040204" pitchFamily="34" charset="0"/>
              </a:rPr>
              <a:t>: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965185"/>
            <a:ext cx="5327633" cy="704039"/>
          </a:xfrm>
          <a:prstGeom prst="rect">
            <a:avLst/>
          </a:prstGeom>
        </p:spPr>
        <p:txBody>
          <a:bodyPr vert="horz" wrap="square" lIns="0" tIns="13970" rIns="0" bIns="0" rtlCol="0">
            <a:spAutoFit/>
          </a:bodyPr>
          <a:lstStyle/>
          <a:p>
            <a:pPr marL="12700">
              <a:lnSpc>
                <a:spcPct val="100000"/>
              </a:lnSpc>
              <a:spcBef>
                <a:spcPts val="110"/>
              </a:spcBef>
            </a:pPr>
            <a:endParaRPr lang="hr-HR" sz="2200" spc="50" dirty="0">
              <a:latin typeface="+mj-lt"/>
              <a:cs typeface="Tahoma"/>
            </a:endParaRPr>
          </a:p>
          <a:p>
            <a:pPr marL="12700">
              <a:lnSpc>
                <a:spcPct val="100000"/>
              </a:lnSpc>
              <a:spcBef>
                <a:spcPts val="110"/>
              </a:spcBef>
            </a:pPr>
            <a:r>
              <a:rPr lang="es-ES" sz="2200" spc="50">
                <a:latin typeface="+mj-lt"/>
                <a:cs typeface="Tahoma"/>
              </a:rPr>
              <a:t>SECCIÓN </a:t>
            </a:r>
            <a:r>
              <a:rPr lang="es-ES" sz="2200" spc="50" dirty="0">
                <a:latin typeface="+mj-lt"/>
                <a:cs typeface="Tahoma"/>
              </a:rPr>
              <a:t>2.1</a:t>
            </a:r>
            <a:r>
              <a:rPr lang="es-ES" sz="2200" spc="50">
                <a:latin typeface="+mj-lt"/>
                <a:cs typeface="Tahoma"/>
              </a:rPr>
              <a:t>.: </a:t>
            </a:r>
            <a:r>
              <a:rPr lang="en-GB" sz="2200" spc="50">
                <a:latin typeface="+mj-lt"/>
                <a:cs typeface="Tahoma"/>
              </a:rPr>
              <a:t>Definiendo el bienestar digital</a:t>
            </a:r>
            <a:endParaRPr lang="en-GB" sz="2200" dirty="0">
              <a:latin typeface="+mj-lt"/>
              <a:cs typeface="Tahoma"/>
            </a:endParaRPr>
          </a:p>
        </p:txBody>
      </p:sp>
      <p:sp>
        <p:nvSpPr>
          <p:cNvPr id="4" name="Rectángulo 3"/>
          <p:cNvSpPr/>
          <p:nvPr/>
        </p:nvSpPr>
        <p:spPr>
          <a:xfrm>
            <a:off x="330403" y="2317204"/>
            <a:ext cx="11459453" cy="4093428"/>
          </a:xfrm>
          <a:prstGeom prst="rect">
            <a:avLst/>
          </a:prstGeom>
        </p:spPr>
        <p:txBody>
          <a:bodyPr wrap="square">
            <a:spAutoFit/>
          </a:bodyPr>
          <a:lstStyle/>
          <a:p>
            <a:pPr>
              <a:defRPr/>
            </a:pPr>
            <a:endParaRPr lang="hr-HR" altLang="es-ES" sz="2000" dirty="0">
              <a:latin typeface="Calibri" panose="020F0502020204030204" pitchFamily="34" charset="0"/>
              <a:cs typeface="Calibri" panose="020F0502020204030204" pitchFamily="34" charset="0"/>
            </a:endParaRPr>
          </a:p>
          <a:p>
            <a:pPr>
              <a:defRPr/>
            </a:pPr>
            <a:endParaRPr lang="hr-HR" altLang="es-ES" sz="2000" dirty="0">
              <a:latin typeface="Calibri" panose="020F0502020204030204" pitchFamily="34" charset="0"/>
              <a:cs typeface="Calibri" panose="020F0502020204030204" pitchFamily="34" charset="0"/>
            </a:endParaRPr>
          </a:p>
          <a:p>
            <a:r>
              <a:rPr lang="en-US" altLang="es-ES" sz="2000">
                <a:latin typeface="Calibri" panose="020F0502020204030204" pitchFamily="34" charset="0"/>
                <a:cs typeface="Calibri" panose="020F0502020204030204" pitchFamily="34" charset="0"/>
              </a:rPr>
              <a:t>La rápida utilización de las tecnologías digitales y su aceptación en la sociedad </a:t>
            </a:r>
            <a:r>
              <a:rPr lang="es-ES" altLang="es-ES" sz="2000">
                <a:latin typeface="Calibri" panose="020F0502020204030204" pitchFamily="34" charset="0"/>
                <a:cs typeface="Calibri" panose="020F0502020204030204" pitchFamily="34" charset="0"/>
              </a:rPr>
              <a:t>ha cambiado nuestras relaciones con nosotros mismos, con los demás y con nuestro entorno</a:t>
            </a:r>
            <a:r>
              <a:rPr lang="en-US" altLang="es-ES" sz="2000">
                <a:latin typeface="Calibri" panose="020F0502020204030204" pitchFamily="34" charset="0"/>
                <a:cs typeface="Calibri" panose="020F0502020204030204" pitchFamily="34" charset="0"/>
              </a:rPr>
              <a:t>.</a:t>
            </a:r>
            <a:endParaRPr lang="hr-HR" altLang="es-ES" sz="2000" dirty="0">
              <a:latin typeface="Calibri" panose="020F0502020204030204" pitchFamily="34" charset="0"/>
              <a:cs typeface="Calibri" panose="020F0502020204030204" pitchFamily="34" charset="0"/>
            </a:endParaRPr>
          </a:p>
          <a:p>
            <a:endParaRPr lang="hr-HR" altLang="es-ES" sz="2000" dirty="0">
              <a:latin typeface="Calibri" panose="020F0502020204030204" pitchFamily="34" charset="0"/>
              <a:cs typeface="Calibri" panose="020F0502020204030204" pitchFamily="34" charset="0"/>
            </a:endParaRPr>
          </a:p>
          <a:p>
            <a:r>
              <a:rPr lang="es-ES" altLang="es-ES" sz="2000">
                <a:latin typeface="Calibri" panose="020F0502020204030204" pitchFamily="34" charset="0"/>
                <a:cs typeface="Calibri" panose="020F0502020204030204" pitchFamily="34" charset="0"/>
              </a:rPr>
              <a:t>Nuestro bienestar está estrechamente relacionado con el estado de nuestro entorno digital que media en nuestra interacción con él, lo que plantea cuestiones apremiantes sobre el impacto de las tecnologías digitales en nuestro bienestar </a:t>
            </a:r>
            <a:r>
              <a:rPr lang="en-GB" altLang="es-ES" sz="2000">
                <a:latin typeface="Calibri" panose="020F0502020204030204" pitchFamily="34" charset="0"/>
                <a:cs typeface="Calibri" panose="020F0502020204030204" pitchFamily="34" charset="0"/>
              </a:rPr>
              <a:t>(</a:t>
            </a:r>
            <a:r>
              <a:rPr lang="en-GB" altLang="es-ES" sz="2000" dirty="0" err="1">
                <a:latin typeface="Calibri" panose="020F0502020204030204" pitchFamily="34" charset="0"/>
                <a:cs typeface="Calibri" panose="020F0502020204030204" pitchFamily="34" charset="0"/>
              </a:rPr>
              <a:t>Floridi</a:t>
            </a:r>
            <a:r>
              <a:rPr lang="en-GB" altLang="es-ES" sz="2000" dirty="0">
                <a:latin typeface="Calibri" panose="020F0502020204030204" pitchFamily="34" charset="0"/>
                <a:cs typeface="Calibri" panose="020F0502020204030204" pitchFamily="34" charset="0"/>
              </a:rPr>
              <a:t>, 2014).</a:t>
            </a:r>
          </a:p>
          <a:p>
            <a:endParaRPr lang="hr-HR" sz="2000" dirty="0"/>
          </a:p>
          <a:p>
            <a:pPr algn="ctr"/>
            <a:r>
              <a:rPr lang="hr-HR" sz="2000">
                <a:solidFill>
                  <a:srgbClr val="0CA373"/>
                </a:solidFill>
              </a:rPr>
              <a:t>„</a:t>
            </a:r>
            <a:r>
              <a:rPr lang="en-US" sz="2000">
                <a:solidFill>
                  <a:srgbClr val="0CA373"/>
                </a:solidFill>
              </a:rPr>
              <a:t>El término ‘bienestar digital’ se utiliza para referirse </a:t>
            </a:r>
            <a:r>
              <a:rPr lang="es-ES" sz="2000">
                <a:solidFill>
                  <a:srgbClr val="0CA373"/>
                </a:solidFill>
              </a:rPr>
              <a:t>al impacto de las tecnologías digitales en lo que significa vivir una </a:t>
            </a:r>
            <a:r>
              <a:rPr lang="es-ES" sz="2000" i="1">
                <a:solidFill>
                  <a:srgbClr val="0CA373"/>
                </a:solidFill>
              </a:rPr>
              <a:t>buena</a:t>
            </a:r>
            <a:r>
              <a:rPr lang="es-ES" sz="2000">
                <a:solidFill>
                  <a:srgbClr val="0CA373"/>
                </a:solidFill>
              </a:rPr>
              <a:t> vida para un ser humano</a:t>
            </a:r>
            <a:r>
              <a:rPr lang="hr-HR" sz="2000">
                <a:solidFill>
                  <a:srgbClr val="0CA373"/>
                </a:solidFill>
              </a:rPr>
              <a:t>” </a:t>
            </a:r>
            <a:r>
              <a:rPr lang="hr-HR" sz="2000" dirty="0">
                <a:solidFill>
                  <a:srgbClr val="0CA373"/>
                </a:solidFill>
              </a:rPr>
              <a:t>(</a:t>
            </a:r>
            <a:r>
              <a:rPr lang="hr-HR" sz="2000" dirty="0" err="1">
                <a:solidFill>
                  <a:srgbClr val="0CA373"/>
                </a:solidFill>
              </a:rPr>
              <a:t>Burr</a:t>
            </a:r>
            <a:r>
              <a:rPr lang="hr-HR" sz="2000" dirty="0">
                <a:solidFill>
                  <a:srgbClr val="0CA373"/>
                </a:solidFill>
              </a:rPr>
              <a:t> et al., 2020)</a:t>
            </a:r>
          </a:p>
          <a:p>
            <a:endParaRPr lang="hr-HR" altLang="es-ES" sz="2000" dirty="0">
              <a:latin typeface="Calibri" panose="020F0502020204030204" pitchFamily="34" charset="0"/>
              <a:cs typeface="Calibri" panose="020F0502020204030204" pitchFamily="34" charset="0"/>
            </a:endParaRPr>
          </a:p>
          <a:p>
            <a:pPr>
              <a:defRPr/>
            </a:pPr>
            <a:r>
              <a:rPr lang="en-GB" altLang="es-ES" sz="20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0208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58417"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984088"/>
            <a:ext cx="5777435" cy="704039"/>
          </a:xfrm>
          <a:prstGeom prst="rect">
            <a:avLst/>
          </a:prstGeom>
        </p:spPr>
        <p:txBody>
          <a:bodyPr vert="horz" wrap="square" lIns="0" tIns="13970" rIns="0" bIns="0" rtlCol="0">
            <a:spAutoFit/>
          </a:bodyPr>
          <a:lstStyle/>
          <a:p>
            <a:pPr marL="12700">
              <a:spcBef>
                <a:spcPts val="110"/>
              </a:spcBef>
            </a:pPr>
            <a:endParaRPr lang="hr-HR" sz="2200" spc="50" dirty="0">
              <a:solidFill>
                <a:prstClr val="black"/>
              </a:solidFill>
              <a:latin typeface="Calibri Light"/>
              <a:cs typeface="Tahoma"/>
            </a:endParaRPr>
          </a:p>
          <a:p>
            <a:pPr marL="12700">
              <a:spcBef>
                <a:spcPts val="110"/>
              </a:spcBef>
            </a:pPr>
            <a:r>
              <a:rPr lang="es-ES" sz="2200" spc="50">
                <a:solidFill>
                  <a:prstClr val="black"/>
                </a:solidFill>
                <a:latin typeface="Calibri Light"/>
                <a:cs typeface="Tahoma"/>
              </a:rPr>
              <a:t>SECCIÓN </a:t>
            </a:r>
            <a:r>
              <a:rPr lang="es-ES" sz="2200" spc="50" dirty="0">
                <a:solidFill>
                  <a:prstClr val="black"/>
                </a:solidFill>
                <a:latin typeface="Calibri Light"/>
                <a:cs typeface="Tahoma"/>
              </a:rPr>
              <a:t>2.1</a:t>
            </a:r>
            <a:r>
              <a:rPr lang="es-ES" sz="2200" spc="50">
                <a:solidFill>
                  <a:prstClr val="black"/>
                </a:solidFill>
                <a:latin typeface="Calibri Light"/>
                <a:cs typeface="Tahoma"/>
              </a:rPr>
              <a:t>.: </a:t>
            </a:r>
            <a:r>
              <a:rPr lang="en-GB" sz="2200" spc="50">
                <a:solidFill>
                  <a:prstClr val="black"/>
                </a:solidFill>
                <a:latin typeface="Calibri Light"/>
                <a:cs typeface="Tahoma"/>
              </a:rPr>
              <a:t>Definiendo el bienestar digital</a:t>
            </a:r>
            <a:endParaRPr lang="en-GB" sz="2200" dirty="0">
              <a:solidFill>
                <a:prstClr val="black"/>
              </a:solidFill>
              <a:latin typeface="Calibri Light"/>
              <a:cs typeface="Tahoma"/>
            </a:endParaRPr>
          </a:p>
        </p:txBody>
      </p:sp>
      <p:sp>
        <p:nvSpPr>
          <p:cNvPr id="4" name="Rectángulo 3"/>
          <p:cNvSpPr/>
          <p:nvPr/>
        </p:nvSpPr>
        <p:spPr>
          <a:xfrm>
            <a:off x="318564" y="2738713"/>
            <a:ext cx="11459453" cy="2862322"/>
          </a:xfrm>
          <a:prstGeom prst="rect">
            <a:avLst/>
          </a:prstGeom>
        </p:spPr>
        <p:txBody>
          <a:bodyPr wrap="square">
            <a:spAutoFit/>
          </a:bodyPr>
          <a:lstStyle/>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r>
              <a:rPr lang="es-ES" altLang="es-ES" sz="2000">
                <a:solidFill>
                  <a:prstClr val="black"/>
                </a:solidFill>
                <a:cs typeface="Calibri" panose="020F0502020204030204" pitchFamily="34" charset="0"/>
              </a:rPr>
              <a:t>Hay muchas oportunidades de aprovechar la tecnología cotidiana para mejorar el bienestar y la calidad de vida </a:t>
            </a:r>
            <a:r>
              <a:rPr lang="hr-HR" altLang="es-ES" sz="2000">
                <a:solidFill>
                  <a:prstClr val="black"/>
                </a:solidFill>
                <a:cs typeface="Calibri" panose="020F0502020204030204" pitchFamily="34" charset="0"/>
              </a:rPr>
              <a:t>(</a:t>
            </a:r>
            <a:r>
              <a:rPr lang="en-US" altLang="es-ES" sz="2000" dirty="0" err="1">
                <a:solidFill>
                  <a:prstClr val="black"/>
                </a:solidFill>
                <a:cs typeface="Calibri" panose="020F0502020204030204" pitchFamily="34" charset="0"/>
              </a:rPr>
              <a:t>Cecchinato</a:t>
            </a:r>
            <a:r>
              <a:rPr lang="hr-HR" altLang="es-ES" sz="2000" dirty="0">
                <a:solidFill>
                  <a:prstClr val="black"/>
                </a:solidFill>
                <a:cs typeface="Calibri" panose="020F0502020204030204" pitchFamily="34" charset="0"/>
              </a:rPr>
              <a:t> et al. 2019</a:t>
            </a:r>
            <a:r>
              <a:rPr lang="hr-HR" altLang="es-ES" sz="2000">
                <a:solidFill>
                  <a:prstClr val="black"/>
                </a:solidFill>
                <a:cs typeface="Calibri" panose="020F0502020204030204" pitchFamily="34" charset="0"/>
              </a:rPr>
              <a:t>). </a:t>
            </a:r>
            <a:r>
              <a:rPr lang="es-ES" altLang="es-ES" sz="2000">
                <a:solidFill>
                  <a:prstClr val="black"/>
                </a:solidFill>
                <a:cs typeface="Calibri" panose="020F0502020204030204" pitchFamily="34" charset="0"/>
              </a:rPr>
              <a:t>La tecnología puede mejorar nuestro bienestar a través de</a:t>
            </a:r>
            <a:r>
              <a:rPr lang="hr-HR" altLang="es-ES" sz="2000">
                <a:solidFill>
                  <a:prstClr val="black"/>
                </a:solidFill>
                <a:cs typeface="Calibri" panose="020F0502020204030204" pitchFamily="34" charset="0"/>
              </a:rPr>
              <a:t>:</a:t>
            </a: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marL="800100" lvl="1" indent="-342900">
              <a:buFont typeface="Arial" pitchFamily="34" charset="0"/>
              <a:buChar char="•"/>
              <a:defRPr/>
            </a:pPr>
            <a:r>
              <a:rPr lang="es-ES" altLang="es-ES" sz="2000">
                <a:solidFill>
                  <a:srgbClr val="0CA373"/>
                </a:solidFill>
                <a:cs typeface="Calibri" panose="020F0502020204030204" pitchFamily="34" charset="0"/>
              </a:rPr>
              <a:t>mejorar la conexión social,</a:t>
            </a:r>
          </a:p>
          <a:p>
            <a:pPr marL="800100" lvl="1" indent="-342900">
              <a:buFont typeface="Arial" pitchFamily="34" charset="0"/>
              <a:buChar char="•"/>
              <a:defRPr/>
            </a:pPr>
            <a:r>
              <a:rPr lang="es-ES" altLang="es-ES" sz="2000">
                <a:solidFill>
                  <a:srgbClr val="0CA373"/>
                </a:solidFill>
                <a:cs typeface="Calibri" panose="020F0502020204030204" pitchFamily="34" charset="0"/>
              </a:rPr>
              <a:t>apoyar la salud mental,</a:t>
            </a:r>
          </a:p>
          <a:p>
            <a:pPr marL="800100" lvl="1" indent="-342900">
              <a:buFont typeface="Arial" pitchFamily="34" charset="0"/>
              <a:buChar char="•"/>
              <a:defRPr/>
            </a:pPr>
            <a:r>
              <a:rPr lang="es-ES" altLang="es-ES" sz="2000">
                <a:solidFill>
                  <a:srgbClr val="0CA373"/>
                </a:solidFill>
                <a:cs typeface="Calibri" panose="020F0502020204030204" pitchFamily="34" charset="0"/>
              </a:rPr>
              <a:t>proporcionar diversión. </a:t>
            </a:r>
          </a:p>
          <a:p>
            <a:pPr marL="342900" indent="-342900">
              <a:buFont typeface="Arial" pitchFamily="34" charset="0"/>
              <a:buChar char="•"/>
              <a:defRPr/>
            </a:pPr>
            <a:endParaRPr lang="hr-HR" altLang="es-ES" sz="2000" dirty="0">
              <a:solidFill>
                <a:prstClr val="black"/>
              </a:solidFill>
              <a:cs typeface="Calibri" panose="020F0502020204030204" pitchFamily="34" charset="0"/>
            </a:endParaRPr>
          </a:p>
        </p:txBody>
      </p:sp>
    </p:spTree>
    <p:extLst>
      <p:ext uri="{BB962C8B-B14F-4D97-AF65-F5344CB8AC3E}">
        <p14:creationId xmlns:p14="http://schemas.microsoft.com/office/powerpoint/2010/main" val="419557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58417"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4" y="1587455"/>
            <a:ext cx="10895775" cy="5295039"/>
          </a:xfrm>
          <a:prstGeom prst="rect">
            <a:avLst/>
          </a:prstGeom>
        </p:spPr>
        <p:txBody>
          <a:bodyPr vert="horz" wrap="square" lIns="0" tIns="13970" rIns="0" bIns="0" rtlCol="0">
            <a:spAutoFit/>
          </a:bodyPr>
          <a:lstStyle/>
          <a:p>
            <a:pPr marL="12700">
              <a:spcBef>
                <a:spcPts val="110"/>
              </a:spcBef>
            </a:pPr>
            <a:endParaRPr lang="hr-HR" sz="2200" spc="50" dirty="0">
              <a:solidFill>
                <a:prstClr val="black"/>
              </a:solidFill>
              <a:latin typeface="Calibri Light"/>
              <a:cs typeface="Tahoma"/>
            </a:endParaRPr>
          </a:p>
          <a:p>
            <a:pPr marL="12700">
              <a:spcBef>
                <a:spcPts val="110"/>
              </a:spcBef>
            </a:pPr>
            <a:r>
              <a:rPr lang="es-ES" sz="2200" spc="50">
                <a:solidFill>
                  <a:prstClr val="black"/>
                </a:solidFill>
                <a:latin typeface="Calibri Light"/>
                <a:cs typeface="Tahoma"/>
              </a:rPr>
              <a:t>SECCIÓN 2.1.: </a:t>
            </a:r>
            <a:r>
              <a:rPr lang="en-GB" sz="2200" spc="50">
                <a:solidFill>
                  <a:prstClr val="black"/>
                </a:solidFill>
                <a:latin typeface="Calibri Light"/>
                <a:cs typeface="Tahoma"/>
              </a:rPr>
              <a:t>Definiendo el bienestar digital</a:t>
            </a:r>
            <a:endParaRPr lang="en-GB" sz="2200">
              <a:solidFill>
                <a:prstClr val="black"/>
              </a:solidFill>
              <a:latin typeface="Calibri Light"/>
              <a:cs typeface="Tahoma"/>
            </a:endParaRPr>
          </a:p>
          <a:p>
            <a:pPr marL="12700">
              <a:spcBef>
                <a:spcPts val="110"/>
              </a:spcBef>
            </a:pPr>
            <a:endParaRPr lang="hr-HR" sz="2200" dirty="0">
              <a:solidFill>
                <a:prstClr val="black"/>
              </a:solidFill>
              <a:latin typeface="Calibri Light"/>
              <a:cs typeface="Tahoma"/>
            </a:endParaRPr>
          </a:p>
          <a:p>
            <a:pPr marL="12700">
              <a:spcBef>
                <a:spcPts val="110"/>
              </a:spcBef>
            </a:pPr>
            <a:r>
              <a:rPr lang="en-US">
                <a:solidFill>
                  <a:prstClr val="black"/>
                </a:solidFill>
                <a:latin typeface="Calibri Light"/>
                <a:cs typeface="Tahoma"/>
              </a:rPr>
              <a:t>Hay tantas definiciones de bienestar digital que es complicado quedarse con una:</a:t>
            </a:r>
            <a:endParaRPr lang="hr-HR" dirty="0">
              <a:solidFill>
                <a:prstClr val="black"/>
              </a:solidFill>
              <a:latin typeface="Calibri Light"/>
              <a:cs typeface="Tahoma"/>
            </a:endParaRPr>
          </a:p>
          <a:p>
            <a:pPr marL="12700">
              <a:spcBef>
                <a:spcPts val="110"/>
              </a:spcBef>
            </a:pPr>
            <a:endParaRPr lang="hr-HR" i="1" dirty="0">
              <a:solidFill>
                <a:srgbClr val="0CA373"/>
              </a:solidFill>
              <a:latin typeface="Calibri Light"/>
              <a:cs typeface="Tahoma"/>
            </a:endParaRPr>
          </a:p>
          <a:p>
            <a:pPr marL="12700">
              <a:spcBef>
                <a:spcPts val="110"/>
              </a:spcBef>
            </a:pPr>
            <a:r>
              <a:rPr lang="en-US" i="1">
                <a:solidFill>
                  <a:srgbClr val="0CA373"/>
                </a:solidFill>
                <a:latin typeface="Calibri Light"/>
                <a:cs typeface="Tahoma"/>
              </a:rPr>
              <a:t>“</a:t>
            </a:r>
            <a:r>
              <a:rPr lang="es-ES" b="1" i="1">
                <a:solidFill>
                  <a:srgbClr val="0CA373"/>
                </a:solidFill>
                <a:latin typeface="Calibri Light"/>
                <a:cs typeface="Tahoma"/>
              </a:rPr>
              <a:t>El aumento y la mejora del bienestar humano, a medio y largo plazo, mediante el uso de los medios digitales</a:t>
            </a:r>
            <a:r>
              <a:rPr lang="hr-HR" b="1" i="1">
                <a:solidFill>
                  <a:srgbClr val="0CA373"/>
                </a:solidFill>
                <a:latin typeface="Calibri Light"/>
                <a:cs typeface="Tahoma"/>
              </a:rPr>
              <a:t>.</a:t>
            </a:r>
            <a:r>
              <a:rPr lang="en-US" b="1" i="1" dirty="0">
                <a:solidFill>
                  <a:srgbClr val="0CA373"/>
                </a:solidFill>
                <a:latin typeface="Calibri Light"/>
                <a:cs typeface="Tahoma"/>
              </a:rPr>
              <a:t>” </a:t>
            </a:r>
            <a:r>
              <a:rPr lang="hr-HR" i="1" dirty="0">
                <a:latin typeface="Calibri Light"/>
                <a:cs typeface="Tahoma"/>
              </a:rPr>
              <a:t>(</a:t>
            </a:r>
            <a:r>
              <a:rPr lang="hr-HR" i="1" dirty="0" err="1">
                <a:latin typeface="Calibri Light"/>
                <a:cs typeface="Tahoma"/>
              </a:rPr>
              <a:t>Gui</a:t>
            </a:r>
            <a:r>
              <a:rPr lang="hr-HR" i="1" dirty="0">
                <a:latin typeface="Calibri Light"/>
                <a:cs typeface="Tahoma"/>
              </a:rPr>
              <a:t> et al., 2017)</a:t>
            </a:r>
          </a:p>
          <a:p>
            <a:pPr marL="12700">
              <a:spcBef>
                <a:spcPts val="110"/>
              </a:spcBef>
            </a:pPr>
            <a:endParaRPr lang="hr-HR" i="1" dirty="0">
              <a:latin typeface="Calibri Light"/>
              <a:cs typeface="Tahoma"/>
            </a:endParaRPr>
          </a:p>
          <a:p>
            <a:pPr marL="12700">
              <a:spcBef>
                <a:spcPts val="110"/>
              </a:spcBef>
            </a:pPr>
            <a:r>
              <a:rPr lang="hr-HR" b="1" i="1">
                <a:solidFill>
                  <a:srgbClr val="0CA373"/>
                </a:solidFill>
                <a:latin typeface="Calibri Light"/>
                <a:cs typeface="Tahoma"/>
              </a:rPr>
              <a:t>„</a:t>
            </a:r>
            <a:r>
              <a:rPr lang="es-ES" b="1" i="1">
                <a:solidFill>
                  <a:srgbClr val="0CA373"/>
                </a:solidFill>
                <a:latin typeface="Calibri Light"/>
                <a:cs typeface="Tahoma"/>
              </a:rPr>
              <a:t> El bienestar digital es una experiencia individual subjetiva de equilibrio óptimo entre los beneficios y los inconvenientes obtenidos de la conectividad móvil</a:t>
            </a:r>
            <a:r>
              <a:rPr lang="en-US" b="1" i="1">
                <a:solidFill>
                  <a:srgbClr val="0CA373"/>
                </a:solidFill>
                <a:latin typeface="Calibri Light"/>
                <a:cs typeface="Tahoma"/>
              </a:rPr>
              <a:t>. </a:t>
            </a:r>
            <a:r>
              <a:rPr lang="es-ES" b="1" i="1">
                <a:solidFill>
                  <a:srgbClr val="0CA373"/>
                </a:solidFill>
                <a:latin typeface="Calibri Light"/>
                <a:cs typeface="Tahoma"/>
              </a:rPr>
              <a:t>Este estado experimental se compone de valoraciones afectivas y cognitivas de la integración de la conectividad digital en la vida ordinaria</a:t>
            </a:r>
            <a:r>
              <a:rPr lang="en-US" b="1" i="1">
                <a:solidFill>
                  <a:srgbClr val="0CA373"/>
                </a:solidFill>
                <a:latin typeface="Calibri Light"/>
                <a:cs typeface="Tahoma"/>
              </a:rPr>
              <a:t>. </a:t>
            </a:r>
            <a:r>
              <a:rPr lang="es-ES" b="1" i="1">
                <a:solidFill>
                  <a:srgbClr val="0CA373"/>
                </a:solidFill>
                <a:latin typeface="Calibri Light"/>
                <a:cs typeface="Tahoma"/>
              </a:rPr>
              <a:t>Las personas alcanzan el bienestar digital cuando experimentan el máximo placer controlado y apoyo funcional, junto con una mínima pérdida de control y deterioro funcional</a:t>
            </a:r>
            <a:r>
              <a:rPr lang="hr-HR" b="1" i="1">
                <a:solidFill>
                  <a:srgbClr val="0CA373"/>
                </a:solidFill>
                <a:latin typeface="Calibri Light"/>
                <a:cs typeface="Tahoma"/>
              </a:rPr>
              <a:t>.”</a:t>
            </a:r>
            <a:r>
              <a:rPr lang="en-US" b="1" i="1">
                <a:solidFill>
                  <a:srgbClr val="0CA373"/>
                </a:solidFill>
                <a:latin typeface="Calibri Light"/>
                <a:cs typeface="Tahoma"/>
              </a:rPr>
              <a:t> </a:t>
            </a:r>
            <a:r>
              <a:rPr lang="hr-HR" i="1" dirty="0">
                <a:latin typeface="Calibri Light"/>
                <a:cs typeface="Tahoma"/>
              </a:rPr>
              <a:t>(</a:t>
            </a:r>
            <a:r>
              <a:rPr lang="hr-HR" i="1" dirty="0" err="1">
                <a:latin typeface="Calibri Light"/>
                <a:cs typeface="Tahoma"/>
              </a:rPr>
              <a:t>Vanden</a:t>
            </a:r>
            <a:r>
              <a:rPr lang="hr-HR" i="1" dirty="0">
                <a:latin typeface="Calibri Light"/>
                <a:cs typeface="Tahoma"/>
              </a:rPr>
              <a:t> </a:t>
            </a:r>
            <a:r>
              <a:rPr lang="hr-HR" i="1" dirty="0" err="1">
                <a:latin typeface="Calibri Light"/>
                <a:cs typeface="Tahoma"/>
              </a:rPr>
              <a:t>Abeele</a:t>
            </a:r>
            <a:r>
              <a:rPr lang="hr-HR" i="1" dirty="0">
                <a:latin typeface="Calibri Light"/>
                <a:cs typeface="Tahoma"/>
              </a:rPr>
              <a:t>, 2021)</a:t>
            </a:r>
          </a:p>
          <a:p>
            <a:pPr marL="12700">
              <a:spcBef>
                <a:spcPts val="110"/>
              </a:spcBef>
            </a:pPr>
            <a:endParaRPr lang="hr-HR" sz="2200" i="1" dirty="0">
              <a:solidFill>
                <a:srgbClr val="0CA373"/>
              </a:solidFill>
              <a:latin typeface="Calibri Light"/>
              <a:cs typeface="Tahoma"/>
            </a:endParaRPr>
          </a:p>
          <a:p>
            <a:pPr marL="12700">
              <a:spcBef>
                <a:spcPts val="110"/>
              </a:spcBef>
            </a:pPr>
            <a:endParaRPr lang="hr-HR" sz="2200" i="1" dirty="0">
              <a:solidFill>
                <a:srgbClr val="0CA373"/>
              </a:solidFill>
              <a:latin typeface="Calibri Light"/>
              <a:cs typeface="Tahoma"/>
            </a:endParaRPr>
          </a:p>
          <a:p>
            <a:pPr marL="12700">
              <a:spcBef>
                <a:spcPts val="110"/>
              </a:spcBef>
            </a:pPr>
            <a:endParaRPr lang="en-US" sz="2200" i="1" dirty="0">
              <a:solidFill>
                <a:srgbClr val="0CA373"/>
              </a:solidFill>
              <a:latin typeface="Calibri Light"/>
              <a:cs typeface="Tahoma"/>
            </a:endParaRPr>
          </a:p>
          <a:p>
            <a:pPr marL="12700">
              <a:spcBef>
                <a:spcPts val="110"/>
              </a:spcBef>
            </a:pPr>
            <a:endParaRPr lang="en-GB" sz="2200" dirty="0">
              <a:solidFill>
                <a:prstClr val="black"/>
              </a:solidFill>
              <a:latin typeface="Calibri Light"/>
              <a:cs typeface="Tahoma"/>
            </a:endParaRPr>
          </a:p>
        </p:txBody>
      </p:sp>
      <p:sp>
        <p:nvSpPr>
          <p:cNvPr id="4" name="Rectángulo 3"/>
          <p:cNvSpPr/>
          <p:nvPr/>
        </p:nvSpPr>
        <p:spPr>
          <a:xfrm>
            <a:off x="318565" y="2620797"/>
            <a:ext cx="11459453" cy="1631216"/>
          </a:xfrm>
          <a:prstGeom prst="rect">
            <a:avLst/>
          </a:prstGeom>
        </p:spPr>
        <p:txBody>
          <a:bodyPr wrap="square">
            <a:spAutoFit/>
          </a:bodyPr>
          <a:lstStyle/>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en-GB" altLang="es-ES" sz="2000" dirty="0">
              <a:solidFill>
                <a:prstClr val="black"/>
              </a:solidFill>
              <a:cs typeface="Calibri" panose="020F0502020204030204" pitchFamily="34" charset="0"/>
            </a:endParaRPr>
          </a:p>
          <a:p>
            <a:pPr>
              <a:defRPr/>
            </a:pPr>
            <a:r>
              <a:rPr lang="en-GB" altLang="es-ES" sz="2000" dirty="0">
                <a:solidFill>
                  <a:prstClr val="black"/>
                </a:solidFill>
                <a:cs typeface="Calibri" panose="020F0502020204030204" pitchFamily="34" charset="0"/>
              </a:rPr>
              <a:t> </a:t>
            </a:r>
          </a:p>
        </p:txBody>
      </p:sp>
    </p:spTree>
    <p:extLst>
      <p:ext uri="{BB962C8B-B14F-4D97-AF65-F5344CB8AC3E}">
        <p14:creationId xmlns:p14="http://schemas.microsoft.com/office/powerpoint/2010/main" val="1451587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58417"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4" y="1853029"/>
            <a:ext cx="10895775" cy="4464043"/>
          </a:xfrm>
          <a:prstGeom prst="rect">
            <a:avLst/>
          </a:prstGeom>
        </p:spPr>
        <p:txBody>
          <a:bodyPr vert="horz" wrap="square" lIns="0" tIns="13970" rIns="0" bIns="0" rtlCol="0">
            <a:spAutoFit/>
          </a:bodyPr>
          <a:lstStyle/>
          <a:p>
            <a:pPr marL="12700">
              <a:spcBef>
                <a:spcPts val="110"/>
              </a:spcBef>
            </a:pPr>
            <a:endParaRPr lang="hr-HR" sz="2200" spc="50" dirty="0">
              <a:solidFill>
                <a:prstClr val="black"/>
              </a:solidFill>
              <a:latin typeface="Calibri Light"/>
              <a:cs typeface="Tahoma"/>
            </a:endParaRPr>
          </a:p>
          <a:p>
            <a:pPr marL="12700">
              <a:spcBef>
                <a:spcPts val="110"/>
              </a:spcBef>
            </a:pPr>
            <a:r>
              <a:rPr lang="es-ES" sz="2200" spc="50">
                <a:solidFill>
                  <a:prstClr val="black"/>
                </a:solidFill>
                <a:latin typeface="Calibri Light"/>
                <a:cs typeface="Tahoma"/>
              </a:rPr>
              <a:t>SECCIÓN 2.1.: </a:t>
            </a:r>
            <a:r>
              <a:rPr lang="en-GB" sz="2200" spc="50">
                <a:solidFill>
                  <a:prstClr val="black"/>
                </a:solidFill>
                <a:latin typeface="Calibri Light"/>
                <a:cs typeface="Tahoma"/>
              </a:rPr>
              <a:t>Definiendo el bienestar digital</a:t>
            </a:r>
            <a:endParaRPr lang="en-GB" sz="2200">
              <a:solidFill>
                <a:prstClr val="black"/>
              </a:solidFill>
              <a:latin typeface="Calibri Light"/>
              <a:cs typeface="Tahoma"/>
            </a:endParaRPr>
          </a:p>
          <a:p>
            <a:pPr marL="12700">
              <a:spcBef>
                <a:spcPts val="110"/>
              </a:spcBef>
            </a:pPr>
            <a:endParaRPr lang="hr-HR" sz="2200" dirty="0">
              <a:solidFill>
                <a:prstClr val="black"/>
              </a:solidFill>
              <a:latin typeface="Calibri Light"/>
              <a:cs typeface="Tahoma"/>
            </a:endParaRPr>
          </a:p>
          <a:p>
            <a:pPr marL="12700">
              <a:spcBef>
                <a:spcPts val="110"/>
              </a:spcBef>
            </a:pPr>
            <a:r>
              <a:rPr lang="hr-HR" dirty="0">
                <a:solidFill>
                  <a:prstClr val="black"/>
                </a:solidFill>
                <a:latin typeface="Calibri Light"/>
                <a:cs typeface="Tahoma"/>
              </a:rPr>
              <a:t>…</a:t>
            </a:r>
          </a:p>
          <a:p>
            <a:pPr marL="12700">
              <a:spcBef>
                <a:spcPts val="110"/>
              </a:spcBef>
            </a:pPr>
            <a:endParaRPr lang="hr-HR" i="1" dirty="0">
              <a:solidFill>
                <a:srgbClr val="0CA373"/>
              </a:solidFill>
              <a:latin typeface="Calibri Light"/>
              <a:cs typeface="Tahoma"/>
            </a:endParaRPr>
          </a:p>
          <a:p>
            <a:pPr marL="12700">
              <a:spcBef>
                <a:spcPts val="110"/>
              </a:spcBef>
            </a:pPr>
            <a:r>
              <a:rPr lang="en-US" b="1" i="1">
                <a:solidFill>
                  <a:srgbClr val="0CA373"/>
                </a:solidFill>
                <a:latin typeface="Calibri Light"/>
                <a:cs typeface="Tahoma"/>
              </a:rPr>
              <a:t>“</a:t>
            </a:r>
            <a:r>
              <a:rPr lang="es-ES" b="1" i="1">
                <a:solidFill>
                  <a:srgbClr val="0CA373"/>
                </a:solidFill>
                <a:latin typeface="Calibri Light"/>
                <a:cs typeface="Tahoma"/>
              </a:rPr>
              <a:t>el impacto de las tecnologías digitales en lo que significa vivir una vida buena para un ser humano</a:t>
            </a:r>
            <a:r>
              <a:rPr lang="en-US" b="1" i="1">
                <a:solidFill>
                  <a:srgbClr val="0CA373"/>
                </a:solidFill>
                <a:latin typeface="Calibri Light"/>
                <a:cs typeface="Tahoma"/>
              </a:rPr>
              <a:t>” </a:t>
            </a:r>
            <a:r>
              <a:rPr lang="hr-HR" i="1" dirty="0">
                <a:latin typeface="Calibri Light"/>
                <a:cs typeface="Tahoma"/>
              </a:rPr>
              <a:t>(</a:t>
            </a:r>
            <a:r>
              <a:rPr lang="hr-HR" i="1" dirty="0" err="1">
                <a:latin typeface="Calibri Light"/>
                <a:cs typeface="Tahoma"/>
              </a:rPr>
              <a:t>Burr</a:t>
            </a:r>
            <a:r>
              <a:rPr lang="hr-HR" i="1" dirty="0">
                <a:latin typeface="Calibri Light"/>
                <a:cs typeface="Tahoma"/>
              </a:rPr>
              <a:t> et al., 2020)</a:t>
            </a:r>
          </a:p>
          <a:p>
            <a:pPr marL="12700">
              <a:spcBef>
                <a:spcPts val="110"/>
              </a:spcBef>
            </a:pPr>
            <a:endParaRPr lang="hr-HR" i="1" dirty="0">
              <a:latin typeface="Calibri Light"/>
              <a:cs typeface="Tahoma"/>
            </a:endParaRPr>
          </a:p>
          <a:p>
            <a:pPr marL="12700">
              <a:spcBef>
                <a:spcPts val="110"/>
              </a:spcBef>
            </a:pPr>
            <a:r>
              <a:rPr lang="en-US" b="1" i="1">
                <a:solidFill>
                  <a:srgbClr val="0CA373"/>
                </a:solidFill>
                <a:latin typeface="Calibri Light"/>
                <a:cs typeface="Tahoma"/>
              </a:rPr>
              <a:t>“</a:t>
            </a:r>
            <a:r>
              <a:rPr lang="es-ES" b="1" i="1">
                <a:solidFill>
                  <a:srgbClr val="0CA373"/>
                </a:solidFill>
                <a:latin typeface="Calibri Light"/>
                <a:cs typeface="Tahoma"/>
              </a:rPr>
              <a:t>el impacto que las tecnologías digitales, como las redes sociales, los smartphones y la IA, han tenido impacto en nuestro bienestar y en nuestra autocomprensión de lo que significa vivir una vida que sea buena para nosotros en una sociedad cada vez más digital</a:t>
            </a:r>
            <a:r>
              <a:rPr lang="en-US" b="1" i="1">
                <a:solidFill>
                  <a:srgbClr val="0CA373"/>
                </a:solidFill>
                <a:latin typeface="Calibri Light"/>
                <a:cs typeface="Tahoma"/>
              </a:rPr>
              <a:t>” </a:t>
            </a:r>
            <a:r>
              <a:rPr lang="hr-HR" i="1" dirty="0">
                <a:latin typeface="Calibri Light"/>
                <a:cs typeface="Tahoma"/>
              </a:rPr>
              <a:t>(</a:t>
            </a:r>
            <a:r>
              <a:rPr lang="hr-HR" i="1" dirty="0" err="1">
                <a:latin typeface="Calibri Light"/>
                <a:cs typeface="Tahoma"/>
              </a:rPr>
              <a:t>Burr</a:t>
            </a:r>
            <a:r>
              <a:rPr lang="hr-HR" i="1" dirty="0">
                <a:latin typeface="Calibri Light"/>
                <a:cs typeface="Tahoma"/>
              </a:rPr>
              <a:t> and Floridi, 2020)</a:t>
            </a:r>
          </a:p>
          <a:p>
            <a:pPr marL="12700">
              <a:spcBef>
                <a:spcPts val="110"/>
              </a:spcBef>
            </a:pPr>
            <a:endParaRPr lang="hr-HR" sz="2200" i="1" dirty="0">
              <a:solidFill>
                <a:srgbClr val="0CA373"/>
              </a:solidFill>
              <a:latin typeface="Calibri Light"/>
              <a:cs typeface="Tahoma"/>
            </a:endParaRPr>
          </a:p>
          <a:p>
            <a:pPr marL="12700">
              <a:spcBef>
                <a:spcPts val="110"/>
              </a:spcBef>
            </a:pPr>
            <a:endParaRPr lang="hr-HR" sz="2200" i="1" dirty="0">
              <a:solidFill>
                <a:srgbClr val="0CA373"/>
              </a:solidFill>
              <a:latin typeface="Calibri Light"/>
              <a:cs typeface="Tahoma"/>
            </a:endParaRPr>
          </a:p>
          <a:p>
            <a:pPr marL="12700">
              <a:spcBef>
                <a:spcPts val="110"/>
              </a:spcBef>
            </a:pPr>
            <a:endParaRPr lang="en-US" sz="2200" i="1" dirty="0">
              <a:solidFill>
                <a:srgbClr val="0CA373"/>
              </a:solidFill>
              <a:latin typeface="Calibri Light"/>
              <a:cs typeface="Tahoma"/>
            </a:endParaRPr>
          </a:p>
          <a:p>
            <a:pPr marL="12700">
              <a:spcBef>
                <a:spcPts val="110"/>
              </a:spcBef>
            </a:pPr>
            <a:endParaRPr lang="en-GB" sz="2200" dirty="0">
              <a:solidFill>
                <a:prstClr val="black"/>
              </a:solidFill>
              <a:latin typeface="Calibri Light"/>
              <a:cs typeface="Tahoma"/>
            </a:endParaRPr>
          </a:p>
        </p:txBody>
      </p:sp>
      <p:sp>
        <p:nvSpPr>
          <p:cNvPr id="4" name="Rectángulo 3"/>
          <p:cNvSpPr/>
          <p:nvPr/>
        </p:nvSpPr>
        <p:spPr>
          <a:xfrm>
            <a:off x="318565" y="2620797"/>
            <a:ext cx="11459453" cy="1631216"/>
          </a:xfrm>
          <a:prstGeom prst="rect">
            <a:avLst/>
          </a:prstGeom>
        </p:spPr>
        <p:txBody>
          <a:bodyPr wrap="square">
            <a:spAutoFit/>
          </a:bodyPr>
          <a:lstStyle/>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en-GB" altLang="es-ES" sz="2000" dirty="0">
              <a:solidFill>
                <a:prstClr val="black"/>
              </a:solidFill>
              <a:cs typeface="Calibri" panose="020F0502020204030204" pitchFamily="34" charset="0"/>
            </a:endParaRPr>
          </a:p>
          <a:p>
            <a:pPr>
              <a:defRPr/>
            </a:pPr>
            <a:r>
              <a:rPr lang="en-GB" altLang="es-ES" sz="2000" dirty="0">
                <a:solidFill>
                  <a:prstClr val="black"/>
                </a:solidFill>
                <a:cs typeface="Calibri" panose="020F0502020204030204" pitchFamily="34" charset="0"/>
              </a:rPr>
              <a:t> </a:t>
            </a:r>
          </a:p>
        </p:txBody>
      </p:sp>
    </p:spTree>
    <p:extLst>
      <p:ext uri="{BB962C8B-B14F-4D97-AF65-F5344CB8AC3E}">
        <p14:creationId xmlns:p14="http://schemas.microsoft.com/office/powerpoint/2010/main" val="3797731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86182" y="1816907"/>
            <a:ext cx="8559410" cy="704039"/>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a:t>
            </a:r>
            <a:r>
              <a:rPr lang="es-ES" sz="2200" spc="50" dirty="0">
                <a:latin typeface="+mj-lt"/>
                <a:cs typeface="Tahoma"/>
              </a:rPr>
              <a:t>2.</a:t>
            </a:r>
            <a:r>
              <a:rPr lang="hr-HR" sz="2200" spc="50" dirty="0">
                <a:latin typeface="+mj-lt"/>
                <a:cs typeface="Tahoma"/>
              </a:rPr>
              <a:t>2</a:t>
            </a:r>
            <a:r>
              <a:rPr lang="es-ES" sz="2200" spc="50">
                <a:latin typeface="+mj-lt"/>
                <a:cs typeface="Tahoma"/>
              </a:rPr>
              <a:t>.: </a:t>
            </a:r>
            <a:r>
              <a:rPr lang="en-US" sz="2200" spc="50">
                <a:latin typeface="+mj-lt"/>
                <a:cs typeface="Tahoma"/>
              </a:rPr>
              <a:t>Mantener la conexión con tu equipo</a:t>
            </a:r>
            <a:endParaRPr lang="en-US" sz="2200" spc="50" dirty="0">
              <a:latin typeface="+mj-lt"/>
              <a:cs typeface="Tahoma"/>
            </a:endParaRPr>
          </a:p>
          <a:p>
            <a:pPr marL="12700">
              <a:lnSpc>
                <a:spcPct val="100000"/>
              </a:lnSpc>
              <a:spcBef>
                <a:spcPts val="110"/>
              </a:spcBef>
            </a:pPr>
            <a:endParaRPr lang="en-GB" sz="2200" dirty="0">
              <a:latin typeface="+mj-lt"/>
              <a:cs typeface="Tahoma"/>
            </a:endParaRPr>
          </a:p>
        </p:txBody>
      </p:sp>
      <p:sp>
        <p:nvSpPr>
          <p:cNvPr id="4" name="Rectángulo 3"/>
          <p:cNvSpPr/>
          <p:nvPr/>
        </p:nvSpPr>
        <p:spPr>
          <a:xfrm>
            <a:off x="386182" y="2370834"/>
            <a:ext cx="11145554" cy="4093428"/>
          </a:xfrm>
          <a:prstGeom prst="rect">
            <a:avLst/>
          </a:prstGeom>
        </p:spPr>
        <p:txBody>
          <a:bodyPr wrap="square">
            <a:spAutoFit/>
          </a:bodyPr>
          <a:lstStyle/>
          <a:p>
            <a:pPr>
              <a:defRPr/>
            </a:pPr>
            <a:r>
              <a:rPr lang="es-ES" altLang="es-ES" sz="2000">
                <a:latin typeface="Calibri" panose="020F0502020204030204" pitchFamily="34" charset="0"/>
                <a:cs typeface="Calibri" panose="020F0502020204030204" pitchFamily="34" charset="0"/>
              </a:rPr>
              <a:t>Es importante que las empresas creen un entorno en el que la dirección y los empleados puedan estar conectados mientras trabajan desde casa. </a:t>
            </a:r>
          </a:p>
          <a:p>
            <a:pPr>
              <a:defRPr/>
            </a:pPr>
            <a:endParaRPr lang="hr-HR" altLang="es-ES" sz="2000" b="1" i="1" dirty="0">
              <a:latin typeface="Calibri" panose="020F0502020204030204" pitchFamily="34" charset="0"/>
              <a:cs typeface="Calibri" panose="020F0502020204030204" pitchFamily="34" charset="0"/>
            </a:endParaRPr>
          </a:p>
          <a:p>
            <a:pPr>
              <a:defRPr/>
            </a:pPr>
            <a:r>
              <a:rPr lang="en-GB" altLang="es-ES" sz="2000" b="1" i="1">
                <a:latin typeface="Calibri" panose="020F0502020204030204" pitchFamily="34" charset="0"/>
                <a:cs typeface="Calibri" panose="020F0502020204030204" pitchFamily="34" charset="0"/>
              </a:rPr>
              <a:t>8 </a:t>
            </a:r>
            <a:r>
              <a:rPr lang="es-ES" altLang="es-ES" sz="2000" b="1" i="1">
                <a:latin typeface="Calibri" panose="020F0502020204030204" pitchFamily="34" charset="0"/>
                <a:cs typeface="Calibri" panose="020F0502020204030204" pitchFamily="34" charset="0"/>
              </a:rPr>
              <a:t>cosas para mantenerte conectado con tu equipo remoto </a:t>
            </a:r>
            <a:r>
              <a:rPr lang="hr-HR" altLang="es-ES" sz="2000">
                <a:latin typeface="Calibri" panose="020F0502020204030204" pitchFamily="34" charset="0"/>
                <a:cs typeface="Calibri" panose="020F0502020204030204" pitchFamily="34" charset="0"/>
              </a:rPr>
              <a:t>(</a:t>
            </a:r>
            <a:r>
              <a:rPr lang="hr-HR" altLang="es-ES" sz="2000" dirty="0">
                <a:latin typeface="Calibri" panose="020F0502020204030204" pitchFamily="34" charset="0"/>
                <a:cs typeface="Calibri" panose="020F0502020204030204" pitchFamily="34" charset="0"/>
                <a:hlinkClick r:id="rId2"/>
              </a:rPr>
              <a:t>https://www.flexjobs.com/employer-blog/stay-connected-team-working-from-home-remotely/</a:t>
            </a:r>
            <a:r>
              <a:rPr lang="hr-HR" altLang="es-ES" sz="2000" dirty="0">
                <a:latin typeface="Calibri" panose="020F0502020204030204" pitchFamily="34" charset="0"/>
                <a:cs typeface="Calibri" panose="020F0502020204030204" pitchFamily="34" charset="0"/>
              </a:rPr>
              <a:t>):</a:t>
            </a:r>
          </a:p>
          <a:p>
            <a:pPr>
              <a:defRPr/>
            </a:pPr>
            <a:endParaRPr lang="hr-HR" altLang="es-ES" sz="2000" dirty="0">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a:solidFill>
                  <a:srgbClr val="0CA373"/>
                </a:solidFill>
                <a:latin typeface="Calibri" panose="020F0502020204030204" pitchFamily="34" charset="0"/>
                <a:cs typeface="Calibri" panose="020F0502020204030204" pitchFamily="34" charset="0"/>
              </a:rPr>
              <a:t>Charlas de café</a:t>
            </a:r>
            <a:endParaRPr lang="en-GB" altLang="es-ES" sz="2000" b="1" i="1" dirty="0">
              <a:solidFill>
                <a:srgbClr val="0CA373"/>
              </a:solidFill>
              <a:latin typeface="Calibri" panose="020F0502020204030204" pitchFamily="34" charset="0"/>
              <a:cs typeface="Calibri" panose="020F0502020204030204" pitchFamily="34" charset="0"/>
            </a:endParaRPr>
          </a:p>
          <a:p>
            <a:pPr marL="1257300" lvl="2" indent="-342900">
              <a:buFont typeface="Wingdings" pitchFamily="2" charset="2"/>
              <a:buChar char="Ø"/>
              <a:defRPr/>
            </a:pPr>
            <a:r>
              <a:rPr lang="es-ES" altLang="es-ES" sz="2000" i="1">
                <a:solidFill>
                  <a:srgbClr val="0CA373"/>
                </a:solidFill>
                <a:latin typeface="Calibri" panose="020F0502020204030204" pitchFamily="34" charset="0"/>
                <a:cs typeface="Calibri" panose="020F0502020204030204" pitchFamily="34" charset="0"/>
              </a:rPr>
              <a:t>Anima a tus empleados a hacer pausas virtuales periódicas para tomar café con el equipo y mantenerse conectados mientras trabajan desde casa</a:t>
            </a:r>
            <a:r>
              <a:rPr lang="en-US" altLang="es-ES" sz="2000" i="1">
                <a:solidFill>
                  <a:srgbClr val="0CA373"/>
                </a:solidFill>
                <a:latin typeface="Calibri" panose="020F0502020204030204" pitchFamily="34" charset="0"/>
                <a:cs typeface="Calibri" panose="020F0502020204030204" pitchFamily="34" charset="0"/>
              </a:rPr>
              <a:t>.</a:t>
            </a:r>
            <a:endParaRPr lang="hr-HR" altLang="es-ES" sz="2000" i="1" dirty="0">
              <a:solidFill>
                <a:srgbClr val="0CA373"/>
              </a:solidFill>
              <a:latin typeface="Calibri" panose="020F0502020204030204" pitchFamily="34" charset="0"/>
              <a:cs typeface="Calibri" panose="020F0502020204030204" pitchFamily="34" charset="0"/>
            </a:endParaRPr>
          </a:p>
          <a:p>
            <a:pPr marL="1257300" lvl="2" indent="-342900">
              <a:buFont typeface="Wingdings" pitchFamily="2" charset="2"/>
              <a:buChar char="Ø"/>
              <a:defRPr/>
            </a:pPr>
            <a:endParaRPr lang="hr-HR" altLang="es-ES" sz="2000" i="1" dirty="0">
              <a:solidFill>
                <a:srgbClr val="0CA373"/>
              </a:solidFill>
              <a:latin typeface="Calibri" panose="020F0502020204030204" pitchFamily="34" charset="0"/>
              <a:cs typeface="Calibri" panose="020F0502020204030204" pitchFamily="34" charset="0"/>
            </a:endParaRPr>
          </a:p>
          <a:p>
            <a:pPr marL="914400" lvl="1" indent="-457200">
              <a:buFont typeface="+mj-lt"/>
              <a:buAutoNum type="arabicPeriod"/>
              <a:defRPr/>
            </a:pPr>
            <a:endParaRPr lang="hr-HR"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064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74979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000" kern="0" spc="-150">
                <a:solidFill>
                  <a:schemeClr val="tx1"/>
                </a:solidFill>
                <a:latin typeface="+mj-lt"/>
                <a:ea typeface="Tahoma" panose="020B0604030504040204" pitchFamily="34" charset="0"/>
                <a:cs typeface="Tahoma" panose="020B0604030504040204" pitchFamily="34" charset="0"/>
              </a:rPr>
              <a:t>UNIDAD 2: </a:t>
            </a:r>
            <a:r>
              <a:rPr lang="en-US" sz="4000" kern="0" spc="-150">
                <a:solidFill>
                  <a:schemeClr val="tx1"/>
                </a:solidFill>
                <a:latin typeface="+mj-lt"/>
                <a:ea typeface="Tahoma" panose="020B0604030504040204" pitchFamily="34" charset="0"/>
                <a:cs typeface="Tahoma" panose="020B0604030504040204" pitchFamily="34" charset="0"/>
              </a:rPr>
              <a:t>Mantener la conexión con el mundo que te rodea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55194" y="2023941"/>
            <a:ext cx="8559410" cy="704039"/>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2.</a:t>
            </a:r>
            <a:r>
              <a:rPr lang="hr-HR" sz="2200" spc="50">
                <a:latin typeface="+mj-lt"/>
                <a:cs typeface="Tahoma"/>
              </a:rPr>
              <a:t>2</a:t>
            </a:r>
            <a:r>
              <a:rPr lang="es-ES" sz="2200" spc="50">
                <a:latin typeface="+mj-lt"/>
                <a:cs typeface="Tahoma"/>
              </a:rPr>
              <a:t>.: </a:t>
            </a:r>
            <a:r>
              <a:rPr lang="en-US" sz="2200" spc="50">
                <a:latin typeface="+mj-lt"/>
                <a:cs typeface="Tahoma"/>
              </a:rPr>
              <a:t>Mantener la conexión con tu equipo</a:t>
            </a:r>
          </a:p>
          <a:p>
            <a:pPr marL="12700">
              <a:lnSpc>
                <a:spcPct val="100000"/>
              </a:lnSpc>
              <a:spcBef>
                <a:spcPts val="110"/>
              </a:spcBef>
            </a:pPr>
            <a:endParaRPr lang="en-GB" sz="2200" dirty="0">
              <a:latin typeface="+mj-lt"/>
              <a:cs typeface="Tahoma"/>
            </a:endParaRPr>
          </a:p>
        </p:txBody>
      </p:sp>
      <p:sp>
        <p:nvSpPr>
          <p:cNvPr id="4" name="Rectángulo 3"/>
          <p:cNvSpPr/>
          <p:nvPr/>
        </p:nvSpPr>
        <p:spPr>
          <a:xfrm>
            <a:off x="318565" y="2560616"/>
            <a:ext cx="11145554" cy="3785652"/>
          </a:xfrm>
          <a:prstGeom prst="rect">
            <a:avLst/>
          </a:prstGeom>
        </p:spPr>
        <p:txBody>
          <a:bodyPr wrap="square">
            <a:spAutoFit/>
          </a:bodyPr>
          <a:lstStyle/>
          <a:p>
            <a:pPr marL="342900" indent="-342900">
              <a:buFont typeface="Arial" pitchFamily="34" charset="0"/>
              <a:buChar char="•"/>
              <a:defRPr/>
            </a:pPr>
            <a:r>
              <a:rPr lang="es-ES" altLang="es-ES" sz="2000" b="1" i="1">
                <a:solidFill>
                  <a:srgbClr val="0CA373"/>
                </a:solidFill>
                <a:latin typeface="Calibri" panose="020F0502020204030204" pitchFamily="34" charset="0"/>
                <a:cs typeface="Calibri" panose="020F0502020204030204" pitchFamily="34" charset="0"/>
              </a:rPr>
              <a:t>Haz la pregunta de la semana</a:t>
            </a:r>
            <a:endParaRPr lang="hr-HR" altLang="es-ES" sz="2000" b="1"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endParaRPr lang="hr-HR" altLang="es-ES" sz="2000" b="1"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a:solidFill>
                  <a:srgbClr val="0CA373"/>
                </a:solidFill>
                <a:latin typeface="Calibri" panose="020F0502020204030204" pitchFamily="34" charset="0"/>
                <a:cs typeface="Calibri" panose="020F0502020204030204" pitchFamily="34" charset="0"/>
              </a:rPr>
              <a:t>Fomenta los chats grupales</a:t>
            </a:r>
            <a:endParaRPr lang="en-GB"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n-US" altLang="es-ES" sz="2000" i="1">
                <a:solidFill>
                  <a:srgbClr val="0CA373"/>
                </a:solidFill>
                <a:latin typeface="Calibri" panose="020F0502020204030204" pitchFamily="34" charset="0"/>
                <a:cs typeface="Calibri" panose="020F0502020204030204" pitchFamily="34" charset="0"/>
              </a:rPr>
              <a:t>Tu personal apreciaría la oportunidad de conectarse con compañeros de trabajo con intereses similares.</a:t>
            </a:r>
            <a:endParaRPr lang="hr-HR" altLang="es-ES" sz="2000"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s-ES" altLang="es-ES" sz="2000" i="1">
                <a:solidFill>
                  <a:srgbClr val="0CA373"/>
                </a:solidFill>
                <a:latin typeface="Calibri" panose="020F0502020204030204" pitchFamily="34" charset="0"/>
                <a:cs typeface="Calibri" panose="020F0502020204030204" pitchFamily="34" charset="0"/>
              </a:rPr>
              <a:t>Crea algunos grupos virtuales para facilitar la conversación.</a:t>
            </a:r>
          </a:p>
          <a:p>
            <a:pPr lvl="1">
              <a:defRPr/>
            </a:pPr>
            <a:endParaRPr lang="hr-HR" altLang="es-ES" sz="2000" i="1" dirty="0">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en-GB" altLang="es-ES" sz="2000" b="1" i="1">
                <a:solidFill>
                  <a:srgbClr val="0CA373"/>
                </a:solidFill>
                <a:latin typeface="Calibri" panose="020F0502020204030204" pitchFamily="34" charset="0"/>
                <a:cs typeface="Calibri" panose="020F0502020204030204" pitchFamily="34" charset="0"/>
              </a:rPr>
              <a:t> Almuerzos virtuales</a:t>
            </a:r>
            <a:endParaRPr lang="en-GB" altLang="es-ES" sz="2000" b="1" i="1" dirty="0">
              <a:solidFill>
                <a:srgbClr val="0CA373"/>
              </a:solidFill>
              <a:latin typeface="Calibri" panose="020F0502020204030204" pitchFamily="34" charset="0"/>
              <a:cs typeface="Calibri" panose="020F0502020204030204" pitchFamily="34" charset="0"/>
            </a:endParaRPr>
          </a:p>
          <a:p>
            <a:pPr marL="800100" lvl="1" indent="-342900">
              <a:buFont typeface="Wingdings" pitchFamily="2" charset="2"/>
              <a:buChar char="Ø"/>
              <a:defRPr/>
            </a:pPr>
            <a:r>
              <a:rPr lang="en-US" altLang="es-ES" sz="2000" i="1">
                <a:solidFill>
                  <a:srgbClr val="0CA373"/>
                </a:solidFill>
                <a:latin typeface="Calibri" panose="020F0502020204030204" pitchFamily="34" charset="0"/>
                <a:cs typeface="Calibri" panose="020F0502020204030204" pitchFamily="34" charset="0"/>
              </a:rPr>
              <a:t>Anima al personal a tener juntos un almuerzo virtual.</a:t>
            </a:r>
            <a:endParaRPr lang="hr-HR" altLang="es-ES" sz="2000" i="1" dirty="0">
              <a:solidFill>
                <a:srgbClr val="0CA373"/>
              </a:solidFill>
              <a:latin typeface="Calibri" panose="020F0502020204030204" pitchFamily="34" charset="0"/>
              <a:cs typeface="Calibri" panose="020F0502020204030204" pitchFamily="34" charset="0"/>
            </a:endParaRPr>
          </a:p>
          <a:p>
            <a:pPr marL="914400" lvl="1" indent="-457200">
              <a:buFont typeface="+mj-lt"/>
              <a:buAutoNum type="arabicPeriod"/>
              <a:defRPr/>
            </a:pPr>
            <a:endParaRPr lang="hr-HR" altLang="es-ES" sz="2000" dirty="0">
              <a:solidFill>
                <a:srgbClr val="0CA373"/>
              </a:solidFill>
              <a:latin typeface="Calibri" panose="020F0502020204030204" pitchFamily="34" charset="0"/>
              <a:cs typeface="Calibri" panose="020F0502020204030204" pitchFamily="34" charset="0"/>
            </a:endParaRPr>
          </a:p>
          <a:p>
            <a:pPr lvl="2">
              <a:defRPr/>
            </a:pPr>
            <a:endParaRPr lang="hr-HR" altLang="es-ES" sz="2000" dirty="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hr-HR" altLang="es-ES" sz="2000" dirty="0">
              <a:solidFill>
                <a:srgbClr val="0CA37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71700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1941</Words>
  <Application>Microsoft Office PowerPoint</Application>
  <PresentationFormat>Panorámica</PresentationFormat>
  <Paragraphs>201</Paragraphs>
  <Slides>21</Slides>
  <Notes>2</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21</vt:i4>
      </vt:variant>
    </vt:vector>
  </HeadingPairs>
  <TitlesOfParts>
    <vt:vector size="33" baseType="lpstr">
      <vt:lpstr>Arial</vt:lpstr>
      <vt:lpstr>Bahnschrift Light</vt:lpstr>
      <vt:lpstr>Calibri</vt:lpstr>
      <vt:lpstr>Calibri Light</vt:lpstr>
      <vt:lpstr>Oxygen</vt:lpstr>
      <vt:lpstr>Roboto</vt:lpstr>
      <vt:lpstr>Tahoma</vt:lpstr>
      <vt:lpstr>Wingdings</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189</cp:revision>
  <dcterms:created xsi:type="dcterms:W3CDTF">2021-06-29T11:11:56Z</dcterms:created>
  <dcterms:modified xsi:type="dcterms:W3CDTF">2023-02-06T16:23:26Z</dcterms:modified>
</cp:coreProperties>
</file>