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4"/>
  </p:notesMasterIdLst>
  <p:handoutMasterIdLst>
    <p:handoutMasterId r:id="rId25"/>
  </p:handoutMasterIdLst>
  <p:sldIdLst>
    <p:sldId id="256" r:id="rId4"/>
    <p:sldId id="331" r:id="rId5"/>
    <p:sldId id="310" r:id="rId6"/>
    <p:sldId id="311" r:id="rId7"/>
    <p:sldId id="312" r:id="rId8"/>
    <p:sldId id="313" r:id="rId9"/>
    <p:sldId id="322" r:id="rId10"/>
    <p:sldId id="323" r:id="rId11"/>
    <p:sldId id="324" r:id="rId12"/>
    <p:sldId id="325" r:id="rId13"/>
    <p:sldId id="314" r:id="rId14"/>
    <p:sldId id="316" r:id="rId15"/>
    <p:sldId id="318" r:id="rId16"/>
    <p:sldId id="320" r:id="rId17"/>
    <p:sldId id="321" r:id="rId18"/>
    <p:sldId id="326" r:id="rId19"/>
    <p:sldId id="327" r:id="rId20"/>
    <p:sldId id="329" r:id="rId21"/>
    <p:sldId id="330" r:id="rId22"/>
    <p:sldId id="264"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halfhalftravel.com/remote-work/stay-connected-while-working-from-home.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halfhalftravel.com/remote-work/stay-connected-while-working-from-home.html" TargetMode="External"/><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 Id="rId4" Type="http://schemas.openxmlformats.org/officeDocument/2006/relationships/hyperlink" Target="https://www.kalido.me/how-to-stay-connected-while-working-from-hom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b="1" spc="-114" dirty="0">
                <a:solidFill>
                  <a:srgbClr val="0CA373"/>
                </a:solidFill>
                <a:latin typeface="Tahoma" panose="020B0604030504040204" pitchFamily="34" charset="0"/>
                <a:ea typeface="Tahoma" panose="020B0604030504040204" pitchFamily="34" charset="0"/>
                <a:cs typeface="Tahoma" panose="020B0604030504040204" pitchFamily="34" charset="0"/>
              </a:rPr>
              <a:t>ΨΥΧΟΛΟΓΙΚΕΣ ΑΝΑΓΚΕΣ ΚΑΙ ΨΥΧΙΚΗ ΕΥΕΞΙΑ
</a:t>
            </a: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058447"/>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2.2.: Διατήρηση της σύνδεσης με την ομάδα σας</a:t>
            </a:r>
            <a:endParaRPr lang="en-GB" sz="2200" dirty="0">
              <a:latin typeface="+mj-lt"/>
              <a:cs typeface="Tahoma"/>
            </a:endParaRPr>
          </a:p>
        </p:txBody>
      </p:sp>
      <p:sp>
        <p:nvSpPr>
          <p:cNvPr id="4" name="Rectángulo 3"/>
          <p:cNvSpPr/>
          <p:nvPr/>
        </p:nvSpPr>
        <p:spPr>
          <a:xfrm>
            <a:off x="318565" y="2681385"/>
            <a:ext cx="11145554" cy="2862322"/>
          </a:xfrm>
          <a:prstGeom prst="rect">
            <a:avLst/>
          </a:prstGeom>
        </p:spPr>
        <p:txBody>
          <a:bodyPr wrap="square">
            <a:spAutoFit/>
          </a:bodyPr>
          <a:lstStyle/>
          <a:p>
            <a:pPr marL="342900" indent="-342900">
              <a:buFont typeface="Arial" pitchFamily="34" charset="0"/>
              <a:buChar char="•"/>
              <a:defRPr/>
            </a:pPr>
            <a:r>
              <a:rPr lang="el-GR" altLang="es-ES" sz="2000" b="1" i="1" dirty="0">
                <a:solidFill>
                  <a:srgbClr val="0CA373"/>
                </a:solidFill>
                <a:latin typeface="Calibri" panose="020F0502020204030204" pitchFamily="34" charset="0"/>
                <a:cs typeface="Calibri" panose="020F0502020204030204" pitchFamily="34" charset="0"/>
              </a:rPr>
              <a:t>Ανταλλαγές.</a:t>
            </a:r>
            <a:endParaRPr lang="hr-HR"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dirty="0">
                <a:solidFill>
                  <a:srgbClr val="0CA373"/>
                </a:solidFill>
                <a:latin typeface="Calibri" panose="020F0502020204030204" pitchFamily="34" charset="0"/>
                <a:cs typeface="Calibri" panose="020F0502020204030204" pitchFamily="34" charset="0"/>
              </a:rPr>
              <a:t> </a:t>
            </a:r>
            <a:r>
              <a:rPr lang="el-GR" altLang="es-ES" sz="2000" i="1" dirty="0">
                <a:solidFill>
                  <a:srgbClr val="0CA373"/>
                </a:solidFill>
                <a:latin typeface="Calibri" panose="020F0502020204030204" pitchFamily="34" charset="0"/>
                <a:cs typeface="Calibri" panose="020F0502020204030204" pitchFamily="34" charset="0"/>
              </a:rPr>
              <a:t>Λήψη πακέτου ή επιστολής μέσω ταχυδρομείου</a:t>
            </a:r>
            <a:r>
              <a:rPr lang="en-US" altLang="es-ES" sz="2000" i="1" dirty="0">
                <a:solidFill>
                  <a:srgbClr val="0CA373"/>
                </a:solidFill>
                <a:latin typeface="Calibri" panose="020F0502020204030204" pitchFamily="34" charset="0"/>
                <a:cs typeface="Calibri" panose="020F0502020204030204" pitchFamily="34" charset="0"/>
              </a:rPr>
              <a:t>.</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l-GR" altLang="es-ES" sz="2000" b="1" i="1" dirty="0">
                <a:solidFill>
                  <a:srgbClr val="0CA373"/>
                </a:solidFill>
                <a:latin typeface="Calibri" panose="020F0502020204030204" pitchFamily="34" charset="0"/>
                <a:cs typeface="Calibri" panose="020F0502020204030204" pitchFamily="34" charset="0"/>
              </a:rPr>
              <a:t>Εταιρικοί Διαγωνισμοί.</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ένας πολύ καλός τρόπος για να συγκεντρώσετε τους ανθρώπους και να ενθαρρύνετε έναν μικρό φιλικό ανταγωνισμό.</a:t>
            </a: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 </a:t>
            </a:r>
            <a:r>
              <a:rPr lang="el-GR" altLang="es-ES" sz="2000" b="1" i="1" dirty="0">
                <a:solidFill>
                  <a:srgbClr val="0CA373"/>
                </a:solidFill>
                <a:latin typeface="Calibri" panose="020F0502020204030204" pitchFamily="34" charset="0"/>
                <a:cs typeface="Calibri" panose="020F0502020204030204" pitchFamily="34" charset="0"/>
              </a:rPr>
              <a:t>Εικονικές προπονήσεις.</a:t>
            </a: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72A5230-5E44-E1A7-6CFC-D0A4C396AFC1}"/>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5453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1885979"/>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2.3.: Επικοινωνία εξ αποστάσεως εργασίας</a:t>
            </a:r>
            <a:endParaRPr lang="en-GB" sz="2200" dirty="0">
              <a:latin typeface="+mj-lt"/>
              <a:cs typeface="Tahoma"/>
            </a:endParaRPr>
          </a:p>
        </p:txBody>
      </p:sp>
      <p:sp>
        <p:nvSpPr>
          <p:cNvPr id="4" name="Rectángulo 3"/>
          <p:cNvSpPr/>
          <p:nvPr/>
        </p:nvSpPr>
        <p:spPr>
          <a:xfrm>
            <a:off x="318565" y="2448472"/>
            <a:ext cx="11145554" cy="3477875"/>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Οι τάσεις της εργασίας από το σπίτι έχουν διαμορφώσει τον τρόπο με τον οποίο συνδεόμαστε μεταξύ μας. Οι κανόνες για την επιτυχή επικοινωνία απομακρυσμένης εργασίας είναι </a:t>
            </a:r>
            <a:r>
              <a:rPr lang="en-GB" altLang="es-ES" sz="2000"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hlinkClick r:id="rId2"/>
              </a:rPr>
              <a:t>https://www.halfhalftravel.com/remote-work/stay-connected-while-working-from-home.html</a:t>
            </a:r>
            <a:r>
              <a:rPr lang="en-GB" altLang="es-ES" sz="2000" dirty="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Επικοινωνείτε συχνά.
Επικοινωνήστε όταν έχετε αμφιβολίες.
Επικοινωνήστε όταν έχετε ερωτήσεις.
Επικοινωνήστε όταν έχετε ανησυχίες.
Επικοινωνήστε όταν έχετε σχόλια.</a:t>
            </a: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CC3641F3-E755-649E-8328-159A379AB979}"/>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17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1946303"/>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2.3.: Επικοινωνία εξ αποστάσεως εργασίας</a:t>
            </a:r>
            <a:endParaRPr lang="en-GB" sz="2200" dirty="0">
              <a:latin typeface="+mj-lt"/>
              <a:cs typeface="Tahoma"/>
            </a:endParaRPr>
          </a:p>
        </p:txBody>
      </p:sp>
      <p:sp>
        <p:nvSpPr>
          <p:cNvPr id="4" name="Rectángulo 3"/>
          <p:cNvSpPr/>
          <p:nvPr/>
        </p:nvSpPr>
        <p:spPr>
          <a:xfrm>
            <a:off x="455194" y="2500230"/>
            <a:ext cx="11145554" cy="2554545"/>
          </a:xfrm>
          <a:prstGeom prst="rect">
            <a:avLst/>
          </a:prstGeom>
        </p:spPr>
        <p:txBody>
          <a:bodyPr wrap="square">
            <a:spAutoFit/>
          </a:bodyPr>
          <a:lstStyle/>
          <a:p>
            <a:pPr lvl="1">
              <a:defRPr/>
            </a:pP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Επικοινωνήστε όταν έχετε αποτελέσματα ή επιτυχίες.
Κοινοποιήστε το πρόγραμμά σας.
Επικοινωνία ενημερώσεων.
Επικοινωνήστε εύγλωττα.
Επικοινωνήστε με σαφήνεια.</a:t>
            </a: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49522F7C-C47B-BA25-BA28-66EC46FD77A9}"/>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555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3" y="2584658"/>
            <a:ext cx="986297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2.4.: Σύνδεση με τον έξω κόσμο</a:t>
            </a:r>
            <a:endParaRPr lang="en-GB" sz="2200" dirty="0">
              <a:latin typeface="+mj-lt"/>
              <a:cs typeface="Tahoma"/>
            </a:endParaRPr>
          </a:p>
        </p:txBody>
      </p:sp>
      <p:sp>
        <p:nvSpPr>
          <p:cNvPr id="4" name="Rectángulo 3"/>
          <p:cNvSpPr/>
          <p:nvPr/>
        </p:nvSpPr>
        <p:spPr>
          <a:xfrm>
            <a:off x="318565" y="3052321"/>
            <a:ext cx="11145554" cy="1323439"/>
          </a:xfrm>
          <a:prstGeom prst="rect">
            <a:avLst/>
          </a:prstGeom>
        </p:spPr>
        <p:txBody>
          <a:bodyPr wrap="square">
            <a:spAutoFit/>
          </a:bodyPr>
          <a:lstStyle/>
          <a:p>
            <a:pPr lvl="1">
              <a:defRPr/>
            </a:pPr>
            <a:r>
              <a:rPr lang="hr-HR" sz="2000" i="1" dirty="0">
                <a:solidFill>
                  <a:srgbClr val="0CA373"/>
                </a:solidFill>
              </a:rPr>
              <a:t>„</a:t>
            </a:r>
            <a:r>
              <a:rPr lang="el-GR" sz="2000" i="1" dirty="0">
                <a:solidFill>
                  <a:srgbClr val="0CA373"/>
                </a:solidFill>
              </a:rPr>
              <a:t>χωρίς τακτική ανθρώπινη αλληλεπίδραση (και η ψηφιακή αλληλεπίδραση δεν το κόβει αρκετά), η απομόνωσή σας θα αρχίσει να επηρεάζει ψυχολογικά, συναισθηματικά και επαγγελματικά</a:t>
            </a:r>
            <a:r>
              <a:rPr lang="en-US" sz="2000" i="1" dirty="0">
                <a:solidFill>
                  <a:srgbClr val="0CA373"/>
                </a:solidFill>
              </a:rPr>
              <a:t>.</a:t>
            </a:r>
            <a:r>
              <a:rPr lang="hr-HR" sz="2000" i="1" dirty="0">
                <a:solidFill>
                  <a:srgbClr val="0CA373"/>
                </a:solidFill>
              </a:rPr>
              <a:t>”</a:t>
            </a:r>
            <a:r>
              <a:rPr lang="hr-HR" sz="2000" i="1" dirty="0"/>
              <a:t> </a:t>
            </a:r>
            <a:r>
              <a:rPr lang="hr-HR" sz="2000" dirty="0"/>
              <a:t>(</a:t>
            </a:r>
            <a:r>
              <a:rPr lang="hr-HR" sz="2000" dirty="0">
                <a:hlinkClick r:id="rId2"/>
              </a:rPr>
              <a:t>https://www.kalido.me/how-to-stay-connected-while-working-from-home/</a:t>
            </a:r>
            <a:r>
              <a:rPr lang="hr-HR" sz="2000" dirty="0"/>
              <a:t>)</a:t>
            </a:r>
          </a:p>
          <a:p>
            <a:pPr lvl="1">
              <a:defRPr/>
            </a:pPr>
            <a:endParaRPr lang="hr-HR" altLang="es-ES" sz="2000" b="1" i="1"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611B9C46-64A8-164D-E98B-03872AA67110}"/>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503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2.4.: Σύνδεση με τον έξω κόσμο</a:t>
            </a:r>
            <a:endParaRPr lang="en-GB" sz="2200" dirty="0">
              <a:latin typeface="+mj-lt"/>
              <a:cs typeface="Tahoma"/>
            </a:endParaRPr>
          </a:p>
        </p:txBody>
      </p:sp>
      <p:sp>
        <p:nvSpPr>
          <p:cNvPr id="4" name="Rectángulo 3"/>
          <p:cNvSpPr/>
          <p:nvPr/>
        </p:nvSpPr>
        <p:spPr>
          <a:xfrm>
            <a:off x="318565" y="3052321"/>
            <a:ext cx="11145554" cy="3170099"/>
          </a:xfrm>
          <a:prstGeom prst="rect">
            <a:avLst/>
          </a:prstGeom>
        </p:spPr>
        <p:txBody>
          <a:bodyPr wrap="square">
            <a:spAutoFit/>
          </a:bodyPr>
          <a:lstStyle/>
          <a:p>
            <a:pPr lvl="1">
              <a:defRPr/>
            </a:pPr>
            <a:r>
              <a:rPr lang="el-GR" altLang="es-ES" sz="2000" dirty="0">
                <a:latin typeface="Calibri" panose="020F0502020204030204" pitchFamily="34" charset="0"/>
                <a:cs typeface="Calibri" panose="020F0502020204030204" pitchFamily="34" charset="0"/>
              </a:rPr>
              <a:t>Μερικές συμβουλές για εργασία από το σπίτι </a:t>
            </a:r>
            <a:r>
              <a:rPr lang="hr-HR" altLang="es-ES" sz="2000" dirty="0">
                <a:latin typeface="Calibri" panose="020F0502020204030204" pitchFamily="34" charset="0"/>
                <a:cs typeface="Calibri" panose="020F0502020204030204" pitchFamily="34" charset="0"/>
              </a:rPr>
              <a:t>(</a:t>
            </a:r>
            <a:r>
              <a:rPr lang="hr-HR" altLang="es-ES" sz="2000" dirty="0">
                <a:latin typeface="Calibri" panose="020F0502020204030204" pitchFamily="34" charset="0"/>
                <a:cs typeface="Calibri" panose="020F0502020204030204" pitchFamily="34" charset="0"/>
                <a:hlinkClick r:id="rId2"/>
              </a:rPr>
              <a:t>https://www.kalido.me/how-to-stay-connected-while-working-from-home/</a:t>
            </a:r>
            <a:r>
              <a:rPr lang="hr-HR" altLang="es-ES" sz="2000"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Εξετάστε έναν χώρο συνεργασίας.</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Θα περιβάλλεστε από άλλους επαγγελματίες και όλες τις ευκαιρίες δικτύωσης και συνεργασίας που συνεπάγεται .</a:t>
            </a:r>
            <a:endParaRPr lang="en-GB" altLang="es-ES" sz="2000" i="1" dirty="0">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Πολλά συνεργαζόμενα γραφεία διαθέτουν επίσης καφετέριες και εστιατόρια.</a:t>
            </a:r>
            <a:endParaRPr lang="hr-HR" altLang="es-ES" sz="2000" i="1" dirty="0">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Προλάβετε κατά τη διάρκεια του γεύματος.</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προλάβετε μερικούς φίλους ή επαγγελματικές επαφές.</a:t>
            </a:r>
            <a:endParaRPr lang="en-GB" altLang="es-ES" sz="2000" i="1" dirty="0">
              <a:latin typeface="Calibri" panose="020F0502020204030204" pitchFamily="34" charset="0"/>
              <a:cs typeface="Calibri" panose="020F0502020204030204" pitchFamily="34" charset="0"/>
            </a:endParaRPr>
          </a:p>
          <a:p>
            <a:pPr lvl="2">
              <a:defRPr/>
            </a:pPr>
            <a:endParaRPr lang="en-GB" altLang="es-ES" sz="2000" i="1" dirty="0">
              <a:latin typeface="Calibri" panose="020F0502020204030204" pitchFamily="34" charset="0"/>
              <a:cs typeface="Calibri" panose="020F0502020204030204" pitchFamily="34" charset="0"/>
            </a:endParaRPr>
          </a:p>
          <a:p>
            <a:pPr lvl="1">
              <a:defRPr/>
            </a:pPr>
            <a:endParaRPr lang="en-GB" altLang="es-ES" sz="2000" i="1"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BA813875-55C7-62FC-5149-9AD277F87754}"/>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2285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86183" y="2127458"/>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2.4.: Σύνδεση με τον έξω κόσμο</a:t>
            </a:r>
            <a:endParaRPr lang="en-GB" sz="2200" dirty="0">
              <a:latin typeface="+mj-lt"/>
              <a:cs typeface="Tahoma"/>
            </a:endParaRPr>
          </a:p>
        </p:txBody>
      </p:sp>
      <p:sp>
        <p:nvSpPr>
          <p:cNvPr id="4" name="Rectángulo 3"/>
          <p:cNvSpPr/>
          <p:nvPr/>
        </p:nvSpPr>
        <p:spPr>
          <a:xfrm>
            <a:off x="318565" y="2681385"/>
            <a:ext cx="11145554" cy="3170099"/>
          </a:xfrm>
          <a:prstGeom prst="rect">
            <a:avLst/>
          </a:prstGeom>
        </p:spPr>
        <p:txBody>
          <a:bodyPr wrap="square">
            <a:spAutoFit/>
          </a:bodyPr>
          <a:lstStyle/>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Γίνετε μέλος ομάδων ενδιαφέροντος και αθλητικών συλλόγων.</a:t>
            </a:r>
            <a:endParaRPr lang="en-US"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Ένας κίνδυνος της εργασίας μόνος είναι η αυξημένη πιθανότητα στασιμότητας. Αυτό θα μπορούσε να επηρεάσει τόσο την επαγγελματική όσο και την προσωπική σας ζωή</a:t>
            </a:r>
            <a:r>
              <a:rPr lang="hr-HR" altLang="es-ES" sz="2000" i="1" dirty="0">
                <a:latin typeface="Calibri" panose="020F0502020204030204" pitchFamily="34" charset="0"/>
                <a:cs typeface="Calibri" panose="020F0502020204030204" pitchFamily="34" charset="0"/>
              </a:rPr>
              <a:t>.  </a:t>
            </a: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Συναντηθείτε με πελάτες και συνεργάτες αυτοπροσώπως.</a:t>
            </a:r>
            <a:endParaRPr lang="en-GB"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Εάν ενδιαφέρεστε να δημιουργήσετε και να διατηρήσετε καλές σχέσεις (και οι σχέσεις είναι τελικά ο ακρογωνιαίος λίθος κάθε επιτυχημένης επιχείρησης), θα πρέπει να συναντιέστε αυτοπροσώπως σε τακτική βάση</a:t>
            </a:r>
            <a:r>
              <a:rPr lang="en-US" altLang="es-ES" sz="2000" i="1" dirty="0">
                <a:latin typeface="Calibri" panose="020F0502020204030204" pitchFamily="34" charset="0"/>
                <a:cs typeface="Calibri" panose="020F0502020204030204" pitchFamily="34" charset="0"/>
              </a:rPr>
              <a:t>.</a:t>
            </a:r>
            <a:endParaRPr lang="hr-HR" altLang="es-ES" sz="2000" i="1" dirty="0">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Πάρτε μέρος σε εσωτερικά έργα.</a:t>
            </a:r>
            <a:endParaRPr lang="en-GB"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l-GR" altLang="es-ES" sz="2000" i="1" dirty="0">
                <a:latin typeface="Calibri" panose="020F0502020204030204" pitchFamily="34" charset="0"/>
                <a:cs typeface="Calibri" panose="020F0502020204030204" pitchFamily="34" charset="0"/>
              </a:rPr>
              <a:t>Η εσωτερική εργασία σάς επιτρέπει να βλέπετε τις εσωτερικές λειτουργίες του οργανισμού.</a:t>
            </a:r>
            <a:endParaRPr lang="en-GB" altLang="es-ES" sz="2000" i="1" dirty="0">
              <a:latin typeface="Calibri" panose="020F0502020204030204" pitchFamily="34" charset="0"/>
              <a:cs typeface="Calibri" panose="020F0502020204030204" pitchFamily="34" charset="0"/>
            </a:endParaRPr>
          </a:p>
          <a:p>
            <a:pPr marL="1257300" lvl="2" indent="-342900">
              <a:buFont typeface="Arial" pitchFamily="34" charset="0"/>
              <a:buChar char="•"/>
              <a:defRPr/>
            </a:pPr>
            <a:endParaRPr lang="en-GB" altLang="es-ES" sz="2000" i="1"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2E43D4F1-3596-41E9-E9C8-8E8D3D12B7FF}"/>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7865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10220064" cy="1015663"/>
          </a:xfrm>
          <a:prstGeom prst="rect">
            <a:avLst/>
          </a:prstGeom>
          <a:noFill/>
        </p:spPr>
        <p:txBody>
          <a:bodyPr wrap="square" rtlCol="0">
            <a:spAutoFit/>
          </a:bodyPr>
          <a:lstStyle/>
          <a:p>
            <a:r>
              <a:rPr lang="el-GR" sz="2000" b="1" i="1" dirty="0">
                <a:solidFill>
                  <a:srgbClr val="0CA373"/>
                </a:solidFill>
              </a:rPr>
              <a:t>Ο όρος «ψηφιακή ευημερία» χρησιμοποιείται για να αναφερθεί στον αντίκτυπο των ψηφιακών τεχνολογιών στο τι σημαίνει να ζεις μια ζωή που είναι καλή για έναν άνθρωπο
</a:t>
            </a:r>
            <a:endParaRPr lang="en-GB" sz="2000" b="1" i="1" dirty="0">
              <a:solidFill>
                <a:srgbClr val="0CA373"/>
              </a:solidFill>
            </a:endParaRPr>
          </a:p>
        </p:txBody>
      </p:sp>
      <p:sp>
        <p:nvSpPr>
          <p:cNvPr id="12" name="CuadroTexto 11"/>
          <p:cNvSpPr txBox="1"/>
          <p:nvPr/>
        </p:nvSpPr>
        <p:spPr>
          <a:xfrm>
            <a:off x="1615181" y="3530217"/>
            <a:ext cx="9804428" cy="707886"/>
          </a:xfrm>
          <a:prstGeom prst="rect">
            <a:avLst/>
          </a:prstGeom>
          <a:noFill/>
        </p:spPr>
        <p:txBody>
          <a:bodyPr wrap="square" rtlCol="0">
            <a:spAutoFit/>
          </a:bodyPr>
          <a:lstStyle/>
          <a:p>
            <a:r>
              <a:rPr lang="el-GR" sz="2000" b="1" i="1" dirty="0">
                <a:solidFill>
                  <a:srgbClr val="0CA373"/>
                </a:solidFill>
              </a:rPr>
              <a:t>Οι εταιρείες πρέπει να δημιουργήσουν ένα περιβάλλον όπου η ηγεσία και οι εργαζόμενοι μπορούν να παραμείνουν συνδεδεμένοι ενώ εργάζονται από το σπίτι</a:t>
            </a:r>
            <a:r>
              <a:rPr lang="en-US" sz="2000" b="1" i="1" dirty="0">
                <a:solidFill>
                  <a:srgbClr val="0CA373"/>
                </a:solidFill>
              </a:rPr>
              <a:t>. </a:t>
            </a:r>
          </a:p>
        </p:txBody>
      </p:sp>
      <p:sp>
        <p:nvSpPr>
          <p:cNvPr id="13" name="CuadroTexto 12"/>
          <p:cNvSpPr txBox="1"/>
          <p:nvPr/>
        </p:nvSpPr>
        <p:spPr>
          <a:xfrm>
            <a:off x="1605565" y="4284374"/>
            <a:ext cx="9007952" cy="707886"/>
          </a:xfrm>
          <a:prstGeom prst="rect">
            <a:avLst/>
          </a:prstGeom>
          <a:noFill/>
        </p:spPr>
        <p:txBody>
          <a:bodyPr wrap="square" rtlCol="0">
            <a:spAutoFit/>
          </a:bodyPr>
          <a:lstStyle/>
          <a:p>
            <a:r>
              <a:rPr lang="el-GR" sz="2000" b="1" i="1" dirty="0">
                <a:solidFill>
                  <a:srgbClr val="0CA373"/>
                </a:solidFill>
              </a:rPr>
              <a:t>Η διατήρηση της σύνδεσης ενώ εργάζεστε από το σπίτι θα πρέπει να έρχεται φυσικά</a:t>
            </a:r>
            <a:endParaRPr lang="en-US" sz="2000" b="1" i="1" dirty="0">
              <a:solidFill>
                <a:srgbClr val="0CA373"/>
              </a:solidFill>
            </a:endParaRPr>
          </a:p>
        </p:txBody>
      </p:sp>
      <p:sp>
        <p:nvSpPr>
          <p:cNvPr id="14" name="CuadroTexto 13"/>
          <p:cNvSpPr txBox="1"/>
          <p:nvPr/>
        </p:nvSpPr>
        <p:spPr>
          <a:xfrm>
            <a:off x="1578483" y="4994445"/>
            <a:ext cx="9035034" cy="707886"/>
          </a:xfrm>
          <a:prstGeom prst="rect">
            <a:avLst/>
          </a:prstGeom>
          <a:noFill/>
        </p:spPr>
        <p:txBody>
          <a:bodyPr wrap="square" rtlCol="0">
            <a:spAutoFit/>
          </a:bodyPr>
          <a:lstStyle/>
          <a:p>
            <a:r>
              <a:rPr lang="el-GR" sz="2000" b="1" i="1" dirty="0">
                <a:solidFill>
                  <a:srgbClr val="0CA373"/>
                </a:solidFill>
              </a:rPr>
              <a:t>Οι τακτικές ανθρώπινες αλληλεπιδράσεις είναι σημαντικές για την ψυχική και σωματική υγεία </a:t>
            </a:r>
            <a:endParaRPr lang="en-GB" sz="2000" b="1" i="1" dirty="0">
              <a:solidFill>
                <a:srgbClr val="0CA373"/>
              </a:solidFill>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70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prstClr val="black"/>
                </a:solidFill>
                <a:latin typeface="Calibri Light" panose="020F0302020204030204"/>
                <a:ea typeface="Tahoma" panose="020B0604030504040204" pitchFamily="34" charset="0"/>
                <a:cs typeface="Tahoma" panose="020B0604030504040204" pitchFamily="34" charset="0"/>
              </a:rPr>
              <a:t>Τεστ αξιολόγησης</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308324"/>
          </a:xfrm>
          <a:prstGeom prst="rect">
            <a:avLst/>
          </a:prstGeom>
          <a:noFill/>
        </p:spPr>
        <p:txBody>
          <a:bodyPr wrap="square" rtlCol="0">
            <a:spAutoFit/>
          </a:bodyPr>
          <a:lstStyle/>
          <a:p>
            <a:pPr marL="342900" indent="-342900">
              <a:buFontTx/>
              <a:buAutoNum type="arabicPeriod"/>
            </a:pPr>
            <a:r>
              <a:rPr lang="el-GR" b="1" dirty="0">
                <a:solidFill>
                  <a:prstClr val="black"/>
                </a:solidFill>
              </a:rPr>
              <a:t>Ο αντίκτυπος των ψηφιακών τεχνολογιών στο τι σημαίνει να ζεις μια ζωή που είναι καλή για έναν άνθρωπο είναι</a:t>
            </a:r>
            <a:r>
              <a:rPr lang="en-GB" b="1" dirty="0">
                <a:solidFill>
                  <a:prstClr val="black"/>
                </a:solidFill>
              </a:rPr>
              <a:t>:</a:t>
            </a:r>
          </a:p>
          <a:p>
            <a:r>
              <a:rPr lang="en-GB" dirty="0">
                <a:solidFill>
                  <a:prstClr val="black"/>
                </a:solidFill>
              </a:rPr>
              <a:t>a.- </a:t>
            </a:r>
            <a:r>
              <a:rPr lang="el-GR" dirty="0"/>
              <a:t>Ψηφιακή ευημερία</a:t>
            </a:r>
            <a:endParaRPr lang="en-GB" dirty="0"/>
          </a:p>
          <a:p>
            <a:r>
              <a:rPr lang="en-GB" dirty="0"/>
              <a:t>b.- </a:t>
            </a:r>
            <a:r>
              <a:rPr lang="el-GR" dirty="0"/>
              <a:t>Κοινωνική ευημερία</a:t>
            </a:r>
            <a:endParaRPr lang="en-GB" dirty="0"/>
          </a:p>
          <a:p>
            <a:r>
              <a:rPr lang="en-GB" dirty="0"/>
              <a:t>c.- </a:t>
            </a:r>
            <a:r>
              <a:rPr lang="el-GR" dirty="0"/>
              <a:t>Προσωπική ευεξία</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553691" y="1773063"/>
            <a:ext cx="4218709" cy="2585323"/>
          </a:xfrm>
          <a:prstGeom prst="rect">
            <a:avLst/>
          </a:prstGeom>
          <a:noFill/>
        </p:spPr>
        <p:txBody>
          <a:bodyPr wrap="square" rtlCol="0">
            <a:spAutoFit/>
          </a:bodyPr>
          <a:lstStyle/>
          <a:p>
            <a:r>
              <a:rPr lang="es-ES" b="1" dirty="0">
                <a:solidFill>
                  <a:prstClr val="black"/>
                </a:solidFill>
              </a:rPr>
              <a:t>2. </a:t>
            </a:r>
            <a:r>
              <a:rPr lang="el-GR" b="1" dirty="0">
                <a:solidFill>
                  <a:prstClr val="black"/>
                </a:solidFill>
              </a:rPr>
              <a:t>Είναι σημαντικό οι εταιρείες να δημιουργήσουν ένα περιβάλλον όπου</a:t>
            </a:r>
            <a:r>
              <a:rPr lang="en-GB" b="1" dirty="0">
                <a:solidFill>
                  <a:prstClr val="black"/>
                </a:solidFill>
              </a:rPr>
              <a:t>: </a:t>
            </a:r>
          </a:p>
          <a:p>
            <a:r>
              <a:rPr lang="en-GB" dirty="0">
                <a:solidFill>
                  <a:prstClr val="black"/>
                </a:solidFill>
              </a:rPr>
              <a:t>a.- </a:t>
            </a:r>
            <a:r>
              <a:rPr lang="el-GR" dirty="0">
                <a:solidFill>
                  <a:prstClr val="black"/>
                </a:solidFill>
              </a:rPr>
              <a:t>η ηγεσία διαχωρίζεται από τους εργαζόμενους</a:t>
            </a:r>
            <a:endParaRPr lang="en-GB" dirty="0">
              <a:solidFill>
                <a:prstClr val="black"/>
              </a:solidFill>
            </a:endParaRPr>
          </a:p>
          <a:p>
            <a:r>
              <a:rPr lang="en-GB" dirty="0">
                <a:solidFill>
                  <a:prstClr val="black"/>
                </a:solidFill>
              </a:rPr>
              <a:t>b.- </a:t>
            </a:r>
            <a:r>
              <a:rPr lang="el-GR" dirty="0">
                <a:solidFill>
                  <a:prstClr val="black"/>
                </a:solidFill>
              </a:rPr>
              <a:t>η ηγεσία και οι εργαζόμενοι δεν συνδέονται ενώ εργάζονται από το σπίτι</a:t>
            </a:r>
            <a:endParaRPr lang="en-GB" dirty="0"/>
          </a:p>
          <a:p>
            <a:r>
              <a:rPr lang="es-ES" dirty="0"/>
              <a:t>c.- </a:t>
            </a:r>
            <a:r>
              <a:rPr lang="el-GR" dirty="0"/>
              <a:t>η ηγεσία και οι εργαζόμενοι μπορούν να παραμείνουν συνδεδεμένοι ενώ εργάζονται από το σπίτι</a:t>
            </a:r>
            <a:r>
              <a:rPr lang="en-US" dirty="0"/>
              <a:t>.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en-GB" b="1" dirty="0">
                <a:solidFill>
                  <a:prstClr val="black"/>
                </a:solidFill>
              </a:rPr>
              <a:t>3. </a:t>
            </a:r>
            <a:r>
              <a:rPr lang="el-GR" b="1" dirty="0">
                <a:solidFill>
                  <a:prstClr val="black"/>
                </a:solidFill>
              </a:rPr>
              <a:t>Ενθάρρυνση του προσωπικού να γευματίσει εικονικά μαζί </a:t>
            </a:r>
            <a:endParaRPr lang="hr-HR" b="1" dirty="0">
              <a:solidFill>
                <a:prstClr val="black"/>
              </a:solidFill>
            </a:endParaRPr>
          </a:p>
          <a:p>
            <a:r>
              <a:rPr lang="en-GB" dirty="0">
                <a:solidFill>
                  <a:prstClr val="black"/>
                </a:solidFill>
              </a:rPr>
              <a:t>a.- </a:t>
            </a:r>
            <a:r>
              <a:rPr lang="el-GR" dirty="0"/>
              <a:t>δεν έχει καμία επίδραση στην ανθρώπινη ευημερία</a:t>
            </a:r>
            <a:endParaRPr lang="en-GB" dirty="0">
              <a:solidFill>
                <a:prstClr val="black"/>
              </a:solidFill>
            </a:endParaRPr>
          </a:p>
          <a:p>
            <a:r>
              <a:rPr lang="en-GB" dirty="0"/>
              <a:t>b.- </a:t>
            </a:r>
            <a:r>
              <a:rPr lang="el-GR" dirty="0">
                <a:solidFill>
                  <a:prstClr val="black"/>
                </a:solidFill>
              </a:rPr>
              <a:t>θα επηρεάσει θετικά τη σύνδεση με την ομάδα σας</a:t>
            </a:r>
            <a:endParaRPr lang="en-GB" dirty="0"/>
          </a:p>
          <a:p>
            <a:r>
              <a:rPr lang="en-GB" dirty="0">
                <a:solidFill>
                  <a:prstClr val="black"/>
                </a:solidFill>
              </a:rPr>
              <a:t>c.- </a:t>
            </a:r>
            <a:r>
              <a:rPr lang="el-GR" dirty="0">
                <a:solidFill>
                  <a:prstClr val="black"/>
                </a:solidFill>
              </a:rPr>
              <a:t>επηρεάζουν αρνητικά την παραγωγικότητα της εργασίας</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274085"/>
            <a:ext cx="5149508" cy="1754326"/>
          </a:xfrm>
          <a:prstGeom prst="rect">
            <a:avLst/>
          </a:prstGeom>
          <a:noFill/>
        </p:spPr>
        <p:txBody>
          <a:bodyPr wrap="square" rtlCol="0">
            <a:spAutoFit/>
          </a:bodyPr>
          <a:lstStyle/>
          <a:p>
            <a:r>
              <a:rPr lang="en-GB" b="1" dirty="0">
                <a:solidFill>
                  <a:prstClr val="black"/>
                </a:solidFill>
              </a:rPr>
              <a:t>4. </a:t>
            </a:r>
            <a:r>
              <a:rPr lang="el-GR" b="1" dirty="0">
                <a:solidFill>
                  <a:prstClr val="black"/>
                </a:solidFill>
              </a:rPr>
              <a:t>Εάν ενδιαφέρεστε να δημιουργήσετε και να διατηρήσετε καλές σχέσεις με τους πελάτες σας, θα πρέπει</a:t>
            </a:r>
            <a:r>
              <a:rPr lang="en-GB" b="1" dirty="0">
                <a:solidFill>
                  <a:prstClr val="black"/>
                </a:solidFill>
              </a:rPr>
              <a:t>:</a:t>
            </a:r>
          </a:p>
          <a:p>
            <a:r>
              <a:rPr lang="en-GB" dirty="0">
                <a:solidFill>
                  <a:prstClr val="black"/>
                </a:solidFill>
              </a:rPr>
              <a:t>a.- </a:t>
            </a:r>
            <a:r>
              <a:rPr lang="el-GR" dirty="0">
                <a:solidFill>
                  <a:prstClr val="black"/>
                </a:solidFill>
              </a:rPr>
              <a:t>συναντηθείτε με τους πελάτες αυτοπροσώπως</a:t>
            </a:r>
            <a:endParaRPr lang="en-GB" dirty="0">
              <a:solidFill>
                <a:prstClr val="black"/>
              </a:solidFill>
            </a:endParaRPr>
          </a:p>
          <a:p>
            <a:r>
              <a:rPr lang="en-GB" dirty="0">
                <a:solidFill>
                  <a:prstClr val="black"/>
                </a:solidFill>
              </a:rPr>
              <a:t>b.- </a:t>
            </a:r>
            <a:r>
              <a:rPr lang="el-GR" dirty="0">
                <a:solidFill>
                  <a:prstClr val="black"/>
                </a:solidFill>
              </a:rPr>
              <a:t>αναλάβετε εσωτερικά έργα</a:t>
            </a:r>
            <a:endParaRPr lang="en-GB" dirty="0">
              <a:solidFill>
                <a:prstClr val="black"/>
              </a:solidFill>
            </a:endParaRPr>
          </a:p>
          <a:p>
            <a:r>
              <a:rPr lang="en-GB" dirty="0"/>
              <a:t>c.- </a:t>
            </a:r>
            <a:r>
              <a:rPr lang="el-GR" dirty="0"/>
              <a:t>συμμετοχή σε αθλητικούς συλλόγους</a:t>
            </a:r>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477328"/>
          </a:xfrm>
          <a:prstGeom prst="rect">
            <a:avLst/>
          </a:prstGeom>
          <a:noFill/>
        </p:spPr>
        <p:txBody>
          <a:bodyPr wrap="square" rtlCol="0">
            <a:spAutoFit/>
          </a:bodyPr>
          <a:lstStyle/>
          <a:p>
            <a:r>
              <a:rPr lang="en-GB" b="1" dirty="0">
                <a:solidFill>
                  <a:prstClr val="black"/>
                </a:solidFill>
              </a:rPr>
              <a:t>5. </a:t>
            </a:r>
            <a:r>
              <a:rPr lang="el-GR" b="1" dirty="0">
                <a:solidFill>
                  <a:prstClr val="black"/>
                </a:solidFill>
              </a:rPr>
              <a:t>Για την επιτυχή επικοινωνία εξ αποστάσεως εργασίας είναι σημαντικό να</a:t>
            </a:r>
            <a:r>
              <a:rPr lang="en-GB" b="1" dirty="0">
                <a:solidFill>
                  <a:prstClr val="black"/>
                </a:solidFill>
              </a:rPr>
              <a:t>:</a:t>
            </a:r>
          </a:p>
          <a:p>
            <a:r>
              <a:rPr lang="en-GB" dirty="0">
                <a:solidFill>
                  <a:prstClr val="black"/>
                </a:solidFill>
              </a:rPr>
              <a:t>a</a:t>
            </a:r>
            <a:r>
              <a:rPr lang="en-GB" dirty="0"/>
              <a:t>.- </a:t>
            </a:r>
            <a:r>
              <a:rPr lang="el-GR" dirty="0"/>
              <a:t>Μην επικοινωνείτε όταν έχετε αμφιβολίες </a:t>
            </a:r>
            <a:endParaRPr lang="en-GB" dirty="0"/>
          </a:p>
          <a:p>
            <a:r>
              <a:rPr lang="en-GB" dirty="0">
                <a:solidFill>
                  <a:prstClr val="black"/>
                </a:solidFill>
              </a:rPr>
              <a:t>b.- </a:t>
            </a:r>
            <a:r>
              <a:rPr lang="el-GR" dirty="0">
                <a:solidFill>
                  <a:prstClr val="black"/>
                </a:solidFill>
              </a:rPr>
              <a:t>επικοινωνείτε όταν βαριέστε</a:t>
            </a:r>
            <a:endParaRPr lang="en-GB" dirty="0">
              <a:solidFill>
                <a:prstClr val="black"/>
              </a:solidFill>
            </a:endParaRPr>
          </a:p>
          <a:p>
            <a:r>
              <a:rPr lang="en-GB" dirty="0">
                <a:solidFill>
                  <a:prstClr val="black"/>
                </a:solidFill>
              </a:rPr>
              <a:t>c.- </a:t>
            </a:r>
            <a:r>
              <a:rPr lang="el-GR" dirty="0">
                <a:solidFill>
                  <a:prstClr val="black"/>
                </a:solidFill>
              </a:rPr>
              <a:t>επικοινωνείτε όταν έχετε αμφιβολίες</a:t>
            </a:r>
            <a:endParaRPr lang="en-GB" dirty="0">
              <a:solidFill>
                <a:prstClr val="black"/>
              </a:solidFill>
            </a:endParaRPr>
          </a:p>
        </p:txBody>
      </p:sp>
    </p:spTree>
    <p:extLst>
      <p:ext uri="{BB962C8B-B14F-4D97-AF65-F5344CB8AC3E}">
        <p14:creationId xmlns:p14="http://schemas.microsoft.com/office/powerpoint/2010/main" val="122920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59453"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400" kern="0" spc="-150" dirty="0">
                <a:solidFill>
                  <a:schemeClr val="tx1"/>
                </a:solidFill>
                <a:latin typeface="+mj-lt"/>
                <a:ea typeface="Tahoma" panose="020B0604030504040204" pitchFamily="34" charset="0"/>
                <a:cs typeface="Tahoma" panose="020B0604030504040204" pitchFamily="34" charset="0"/>
              </a:rPr>
              <a:t>UNIT 2: Maintaining connection with world around you</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a:t>
            </a:r>
            <a:r>
              <a:rPr lang="hr-HR" sz="2200" spc="50" dirty="0">
                <a:latin typeface="+mj-lt"/>
                <a:cs typeface="Tahoma"/>
              </a:rPr>
              <a:t>OURCES</a:t>
            </a:r>
            <a:endParaRPr lang="en-GB" sz="2200" dirty="0">
              <a:latin typeface="+mj-lt"/>
              <a:cs typeface="Tahoma"/>
            </a:endParaRPr>
          </a:p>
        </p:txBody>
      </p:sp>
      <p:sp>
        <p:nvSpPr>
          <p:cNvPr id="4" name="Rectángulo 3"/>
          <p:cNvSpPr/>
          <p:nvPr/>
        </p:nvSpPr>
        <p:spPr>
          <a:xfrm>
            <a:off x="318565" y="2525263"/>
            <a:ext cx="11459453" cy="224676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multidisciplinary perspective. In Ethics of digital well-being (pp. 1-29). Springer, Cham.</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t>
            </a:r>
            <a:r>
              <a:rPr lang="en-US" altLang="es-ES" sz="2000" dirty="0" err="1">
                <a:latin typeface="Calibri" panose="020F0502020204030204" pitchFamily="34" charset="0"/>
                <a:cs typeface="Calibri" panose="020F0502020204030204" pitchFamily="34" charset="0"/>
              </a:rPr>
              <a:t>Taddeo</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thematic review. Science and engineering ethics, 26(4), 2313-2343.</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Cecchinato</a:t>
            </a:r>
            <a:r>
              <a:rPr lang="en-US" altLang="es-ES" sz="2000" dirty="0">
                <a:latin typeface="Calibri" panose="020F0502020204030204" pitchFamily="34" charset="0"/>
                <a:cs typeface="Calibri" panose="020F0502020204030204" pitchFamily="34" charset="0"/>
              </a:rPr>
              <a:t>, M. E., </a:t>
            </a:r>
            <a:r>
              <a:rPr lang="en-US" altLang="es-ES" sz="2000" dirty="0" err="1">
                <a:latin typeface="Calibri" panose="020F0502020204030204" pitchFamily="34" charset="0"/>
                <a:cs typeface="Calibri" panose="020F0502020204030204" pitchFamily="34" charset="0"/>
              </a:rPr>
              <a:t>Rooksby</a:t>
            </a:r>
            <a:r>
              <a:rPr lang="en-US" altLang="es-ES" sz="2000" dirty="0">
                <a:latin typeface="Calibri" panose="020F0502020204030204" pitchFamily="34" charset="0"/>
                <a:cs typeface="Calibri" panose="020F0502020204030204" pitchFamily="34" charset="0"/>
              </a:rPr>
              <a:t>, J., </a:t>
            </a:r>
            <a:r>
              <a:rPr lang="en-US" altLang="es-ES" sz="2000" dirty="0" err="1">
                <a:latin typeface="Calibri" panose="020F0502020204030204" pitchFamily="34" charset="0"/>
                <a:cs typeface="Calibri" panose="020F0502020204030204" pitchFamily="34" charset="0"/>
              </a:rPr>
              <a:t>Hiniker</a:t>
            </a:r>
            <a:r>
              <a:rPr lang="en-US" altLang="es-ES" sz="2000" dirty="0">
                <a:latin typeface="Calibri" panose="020F0502020204030204" pitchFamily="34" charset="0"/>
                <a:cs typeface="Calibri" panose="020F0502020204030204" pitchFamily="34" charset="0"/>
              </a:rPr>
              <a:t>, A., Munson, S., </a:t>
            </a:r>
            <a:r>
              <a:rPr lang="en-US" altLang="es-ES" sz="2000" dirty="0" err="1">
                <a:latin typeface="Calibri" panose="020F0502020204030204" pitchFamily="34" charset="0"/>
                <a:cs typeface="Calibri" panose="020F0502020204030204" pitchFamily="34" charset="0"/>
              </a:rPr>
              <a:t>Lukoff</a:t>
            </a:r>
            <a:r>
              <a:rPr lang="en-US" altLang="es-ES" sz="2000" dirty="0">
                <a:latin typeface="Calibri" panose="020F0502020204030204" pitchFamily="34" charset="0"/>
                <a:cs typeface="Calibri" panose="020F0502020204030204" pitchFamily="34" charset="0"/>
              </a:rPr>
              <a:t>, K., </a:t>
            </a:r>
            <a:r>
              <a:rPr lang="en-US" altLang="es-ES" sz="2000" dirty="0" err="1">
                <a:latin typeface="Calibri" panose="020F0502020204030204" pitchFamily="34" charset="0"/>
                <a:cs typeface="Calibri" panose="020F0502020204030204" pitchFamily="34" charset="0"/>
              </a:rPr>
              <a:t>Ciolfi</a:t>
            </a:r>
            <a:r>
              <a:rPr lang="en-US" altLang="es-ES" sz="2000" dirty="0">
                <a:latin typeface="Calibri" panose="020F0502020204030204" pitchFamily="34" charset="0"/>
                <a:cs typeface="Calibri" panose="020F0502020204030204" pitchFamily="34" charset="0"/>
              </a:rPr>
              <a:t>, L., </a:t>
            </a:r>
            <a:r>
              <a:rPr lang="hr-HR" altLang="es-ES" sz="2000" dirty="0" err="1">
                <a:latin typeface="Calibri" panose="020F0502020204030204" pitchFamily="34" charset="0"/>
                <a:cs typeface="Calibri" panose="020F0502020204030204" pitchFamily="34" charset="0"/>
              </a:rPr>
              <a:t>Theim</a:t>
            </a:r>
            <a:r>
              <a:rPr lang="hr-HR" altLang="es-ES" sz="2000" dirty="0">
                <a:latin typeface="Calibri" panose="020F0502020204030204" pitchFamily="34" charset="0"/>
                <a:cs typeface="Calibri" panose="020F0502020204030204" pitchFamily="34" charset="0"/>
              </a:rPr>
              <a:t>, A.</a:t>
            </a:r>
            <a:r>
              <a:rPr lang="en-US" altLang="es-ES" sz="2000" dirty="0">
                <a:latin typeface="Calibri" panose="020F0502020204030204" pitchFamily="34" charset="0"/>
                <a:cs typeface="Calibri" panose="020F0502020204030204" pitchFamily="34" charset="0"/>
              </a:rPr>
              <a:t> &amp; Harrison, D. (2019, May). Designing for digital wellbeing: A research &amp; practice agenda. In Extended abstracts of the 2019 CHI conference on human factors in computing systems (pp. 1-8).</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4873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ΠΗΓΕΣ</a:t>
            </a:r>
            <a:endParaRPr lang="en-GB" sz="2200" dirty="0">
              <a:latin typeface="+mj-lt"/>
              <a:cs typeface="Tahoma"/>
            </a:endParaRPr>
          </a:p>
        </p:txBody>
      </p:sp>
      <p:sp>
        <p:nvSpPr>
          <p:cNvPr id="4" name="Rectángulo 3"/>
          <p:cNvSpPr/>
          <p:nvPr/>
        </p:nvSpPr>
        <p:spPr>
          <a:xfrm>
            <a:off x="318565" y="2525263"/>
            <a:ext cx="11459453" cy="3785652"/>
          </a:xfrm>
          <a:prstGeom prst="rect">
            <a:avLst/>
          </a:prstGeom>
        </p:spPr>
        <p:txBody>
          <a:bodyPr wrap="square">
            <a:spAutoFit/>
          </a:bodyPr>
          <a:lstStyle/>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Gui</a:t>
            </a:r>
            <a:r>
              <a:rPr lang="en-US" altLang="es-ES" sz="2000" dirty="0">
                <a:latin typeface="Calibri" panose="020F0502020204030204" pitchFamily="34" charset="0"/>
                <a:cs typeface="Calibri" panose="020F0502020204030204" pitchFamily="34" charset="0"/>
              </a:rPr>
              <a:t>, M., </a:t>
            </a:r>
            <a:r>
              <a:rPr lang="en-US" altLang="es-ES" sz="2000" dirty="0" err="1">
                <a:latin typeface="Calibri" panose="020F0502020204030204" pitchFamily="34" charset="0"/>
                <a:cs typeface="Calibri" panose="020F0502020204030204" pitchFamily="34" charset="0"/>
              </a:rPr>
              <a:t>Fasoli</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Carradore</a:t>
            </a:r>
            <a:r>
              <a:rPr lang="en-US" altLang="es-ES" sz="2000" dirty="0">
                <a:latin typeface="Calibri" panose="020F0502020204030204" pitchFamily="34" charset="0"/>
                <a:cs typeface="Calibri" panose="020F0502020204030204" pitchFamily="34" charset="0"/>
              </a:rPr>
              <a:t>, R. (2017). “Digital well-being”. Developing a new theoretical tool for media literacy research. Italian Journal of Sociology of Education, 9(1).</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Vanden</a:t>
            </a:r>
            <a:r>
              <a:rPr lang="en-US" altLang="es-ES" sz="2000" dirty="0">
                <a:latin typeface="Calibri" panose="020F0502020204030204" pitchFamily="34" charset="0"/>
                <a:cs typeface="Calibri" panose="020F0502020204030204" pitchFamily="34" charset="0"/>
              </a:rPr>
              <a:t> </a:t>
            </a:r>
            <a:r>
              <a:rPr lang="en-US" altLang="es-ES" sz="2000" dirty="0" err="1">
                <a:latin typeface="Calibri" panose="020F0502020204030204" pitchFamily="34" charset="0"/>
                <a:cs typeface="Calibri" panose="020F0502020204030204" pitchFamily="34" charset="0"/>
              </a:rPr>
              <a:t>Abeele</a:t>
            </a:r>
            <a:r>
              <a:rPr lang="en-US" altLang="es-ES" sz="2000" dirty="0">
                <a:latin typeface="Calibri" panose="020F0502020204030204" pitchFamily="34" charset="0"/>
                <a:cs typeface="Calibri" panose="020F0502020204030204" pitchFamily="34" charset="0"/>
              </a:rPr>
              <a:t>, M. M. (2021). Digital wellbeing as a dynamic construct. Communication Theory, 31(4), 932-955.</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3"/>
              </a:rPr>
              <a:t>https://www.halfhalftravel.com/remote-work/stay-connected-while-working-from-home.html</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4"/>
              </a:rPr>
              <a:t>https://www.kalido.me/how-to-stay-connected-while-working-from-home/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3DA73AA-F8D0-7E3B-68A4-C23EA8CDA7B7}"/>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32060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3169457" cy="369332"/>
          </a:xfrm>
          <a:prstGeom prst="rect">
            <a:avLst/>
          </a:prstGeom>
          <a:noFill/>
        </p:spPr>
        <p:txBody>
          <a:bodyPr wrap="none" rtlCol="0">
            <a:spAutoFit/>
          </a:bodyPr>
          <a:lstStyle/>
          <a:p>
            <a:r>
              <a:rPr lang="el-GR" dirty="0">
                <a:solidFill>
                  <a:srgbClr val="0CA373"/>
                </a:solidFill>
              </a:rPr>
              <a:t>Ορίσετε τη ψηφιακή ευημερίας</a:t>
            </a:r>
            <a:endParaRPr lang="en-GB" dirty="0">
              <a:solidFill>
                <a:srgbClr val="0CA373"/>
              </a:solidFill>
            </a:endParaRPr>
          </a:p>
        </p:txBody>
      </p:sp>
      <p:sp>
        <p:nvSpPr>
          <p:cNvPr id="12" name="CuadroTexto 11"/>
          <p:cNvSpPr txBox="1"/>
          <p:nvPr/>
        </p:nvSpPr>
        <p:spPr>
          <a:xfrm>
            <a:off x="1691828" y="4188228"/>
            <a:ext cx="6613392" cy="646331"/>
          </a:xfrm>
          <a:prstGeom prst="rect">
            <a:avLst/>
          </a:prstGeom>
          <a:noFill/>
        </p:spPr>
        <p:txBody>
          <a:bodyPr wrap="square" rtlCol="0">
            <a:spAutoFit/>
          </a:bodyPr>
          <a:lstStyle/>
          <a:p>
            <a:r>
              <a:rPr lang="el-GR" altLang="es-ES" dirty="0">
                <a:solidFill>
                  <a:srgbClr val="0CA373"/>
                </a:solidFill>
                <a:latin typeface="Calibri" panose="020F0502020204030204" pitchFamily="34" charset="0"/>
                <a:cs typeface="Calibri" panose="020F0502020204030204" pitchFamily="34" charset="0"/>
              </a:rPr>
              <a:t>Προσδιορίσετε τους κανόνες; για επιτυχή επικοινωνία απομακρυσμένης εργασίας</a:t>
            </a:r>
            <a:endParaRPr lang="en-GB" b="1" dirty="0">
              <a:solidFill>
                <a:srgbClr val="0CA373"/>
              </a:solidFill>
            </a:endParaRPr>
          </a:p>
        </p:txBody>
      </p:sp>
      <p:sp>
        <p:nvSpPr>
          <p:cNvPr id="13" name="CuadroTexto 12"/>
          <p:cNvSpPr txBox="1"/>
          <p:nvPr/>
        </p:nvSpPr>
        <p:spPr>
          <a:xfrm>
            <a:off x="1691828" y="3537760"/>
            <a:ext cx="7110665" cy="646331"/>
          </a:xfrm>
          <a:prstGeom prst="rect">
            <a:avLst/>
          </a:prstGeom>
          <a:noFill/>
        </p:spPr>
        <p:txBody>
          <a:bodyPr wrap="none" rtlCol="0">
            <a:spAutoFit/>
          </a:bodyPr>
          <a:lstStyle/>
          <a:p>
            <a:r>
              <a:rPr lang="el-GR" dirty="0">
                <a:solidFill>
                  <a:srgbClr val="0CA373"/>
                </a:solidFill>
              </a:rPr>
              <a:t>Προσδιορίσετε τους τρόπους διατήρησης της σύνδεσης με την ομάδα σας
</a:t>
            </a:r>
            <a:endParaRPr lang="en-GB" dirty="0">
              <a:solidFill>
                <a:srgbClr val="0CA373"/>
              </a:solidFill>
            </a:endParaRPr>
          </a:p>
        </p:txBody>
      </p:sp>
      <p:sp>
        <p:nvSpPr>
          <p:cNvPr id="14" name="CuadroTexto 13"/>
          <p:cNvSpPr txBox="1"/>
          <p:nvPr/>
        </p:nvSpPr>
        <p:spPr>
          <a:xfrm>
            <a:off x="1728627" y="4922958"/>
            <a:ext cx="8483669" cy="646331"/>
          </a:xfrm>
          <a:prstGeom prst="rect">
            <a:avLst/>
          </a:prstGeom>
          <a:noFill/>
        </p:spPr>
        <p:txBody>
          <a:bodyPr wrap="none" rtlCol="0">
            <a:spAutoFit/>
          </a:bodyPr>
          <a:lstStyle/>
          <a:p>
            <a:r>
              <a:rPr lang="el-GR" dirty="0">
                <a:solidFill>
                  <a:srgbClr val="0CA373"/>
                </a:solidFill>
              </a:rPr>
              <a:t>Καθορίσετε τις </a:t>
            </a:r>
            <a:r>
              <a:rPr lang="el-GR" dirty="0" err="1">
                <a:solidFill>
                  <a:srgbClr val="0CA373"/>
                </a:solidFill>
              </a:rPr>
              <a:t>δραστηριοτήτς</a:t>
            </a:r>
            <a:r>
              <a:rPr lang="el-GR" dirty="0">
                <a:solidFill>
                  <a:srgbClr val="0CA373"/>
                </a:solidFill>
              </a:rPr>
              <a:t>; για τη διατήρηση της σύνδεσης με τον κόσμο γύρω σας
</a:t>
            </a:r>
            <a:endParaRPr lang="en-GB" dirty="0">
              <a:solidFill>
                <a:srgbClr val="0CA373"/>
              </a:solidFill>
            </a:endParaRPr>
          </a:p>
        </p:txBody>
      </p:sp>
      <p:sp>
        <p:nvSpPr>
          <p:cNvPr id="17" name="object 2"/>
          <p:cNvSpPr txBox="1">
            <a:spLocks/>
          </p:cNvSpPr>
          <p:nvPr/>
        </p:nvSpPr>
        <p:spPr>
          <a:xfrm>
            <a:off x="480794" y="1302505"/>
            <a:ext cx="72084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937436"/>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2296" y="2186324"/>
            <a:ext cx="1811381"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4589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53265" y="3874949"/>
            <a:ext cx="5280302" cy="1362296"/>
          </a:xfrm>
          <a:prstGeom prst="rect">
            <a:avLst/>
          </a:prstGeom>
          <a:noFill/>
        </p:spPr>
        <p:txBody>
          <a:bodyPr wrap="square" rtlCol="0">
            <a:spAutoFit/>
          </a:bodyPr>
          <a:lstStyle/>
          <a:p>
            <a:pPr marL="457200" indent="-457200">
              <a:lnSpc>
                <a:spcPts val="2500"/>
              </a:lnSpc>
              <a:buFont typeface="+mj-lt"/>
              <a:buAutoNum type="arabicPeriod"/>
            </a:pPr>
            <a:r>
              <a:rPr lang="el-GR" sz="2000" dirty="0">
                <a:ea typeface="Lato Light" panose="020F0502020204030203" pitchFamily="34" charset="0"/>
                <a:cs typeface="Abhaya Libre" panose="02000603000000000000" pitchFamily="2" charset="77"/>
              </a:rPr>
              <a:t>Ορισμός της ψηφιακής ευημερίας
Διατήρηση της σύνδεσης με την ομάδα σας
Επικοινωνία απομακρυσμένης εργασίας
Σύνδεση με τον έξω κόσμο</a:t>
            </a:r>
            <a:endParaRPr lang="en-GB"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19" y="2808247"/>
            <a:ext cx="8378189" cy="830997"/>
          </a:xfrm>
          <a:prstGeom prst="rect">
            <a:avLst/>
          </a:prstGeom>
          <a:noFill/>
        </p:spPr>
        <p:txBody>
          <a:bodyPr wrap="square" rtlCol="0">
            <a:spAutoFit/>
          </a:bodyPr>
          <a:lstStyle/>
          <a:p>
            <a:r>
              <a:rPr lang="el-GR" sz="2400" dirty="0">
                <a:solidFill>
                  <a:srgbClr val="0CA373"/>
                </a:solidFill>
                <a:latin typeface="Oxygen" panose="02000503000000090004" pitchFamily="2" charset="77"/>
                <a:ea typeface="Nunito Bold" charset="0"/>
                <a:cs typeface="Abhaya Libre SemiBold" panose="02000603000000000000" pitchFamily="2" charset="77"/>
              </a:rPr>
              <a:t>Ενότητα 2: Διατήρηση της σύνδεσης με τον κόσμο γύρω σας
</a:t>
            </a:r>
            <a:endParaRPr lang="en-GB"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423134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solidFill>
                  <a:prstClr val="black"/>
                </a:solidFill>
              </a:rPr>
              <a:t>ΕΥΡΕΤΉΡΙΟ</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329960053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12225" y="1647849"/>
            <a:ext cx="7806984"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2.1.: Ορισμός της ψηφιακής ευημερίας
</a:t>
            </a:r>
            <a:endParaRPr lang="en-GB" sz="2200" dirty="0">
              <a:latin typeface="+mj-lt"/>
              <a:cs typeface="Tahoma"/>
            </a:endParaRPr>
          </a:p>
        </p:txBody>
      </p:sp>
      <p:sp>
        <p:nvSpPr>
          <p:cNvPr id="4" name="Rectángulo 3"/>
          <p:cNvSpPr/>
          <p:nvPr/>
        </p:nvSpPr>
        <p:spPr>
          <a:xfrm>
            <a:off x="318564" y="2764572"/>
            <a:ext cx="11459453" cy="3477875"/>
          </a:xfrm>
          <a:prstGeom prst="rect">
            <a:avLst/>
          </a:prstGeom>
        </p:spPr>
        <p:txBody>
          <a:bodyPr wrap="square">
            <a:spAutoFit/>
          </a:bodyPr>
          <a:lstStyle/>
          <a:p>
            <a:r>
              <a:rPr lang="el-GR" altLang="es-ES" sz="2000" dirty="0">
                <a:latin typeface="Calibri" panose="020F0502020204030204" pitchFamily="34" charset="0"/>
                <a:cs typeface="Calibri" panose="020F0502020204030204" pitchFamily="34" charset="0"/>
              </a:rPr>
              <a:t>Η ταχεία αξιοποίηση των ψηφιακών τεχνολογιών και η αποδοχή τους από την κοινωνία έχει αλλάξει τις σχέσεις μας με τον εαυτό μας, ο ένας τον άλλον και το περιβάλλον μας</a:t>
            </a:r>
            <a:r>
              <a:rPr lang="en-US" altLang="es-ES" sz="2000" dirty="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endParaRPr lang="hr-HR" altLang="es-ES" sz="2000" dirty="0">
              <a:latin typeface="Calibri" panose="020F0502020204030204" pitchFamily="34" charset="0"/>
              <a:cs typeface="Calibri" panose="020F0502020204030204" pitchFamily="34" charset="0"/>
            </a:endParaRPr>
          </a:p>
          <a:p>
            <a:r>
              <a:rPr lang="el-GR" altLang="es-ES" sz="2000" dirty="0">
                <a:latin typeface="Calibri" panose="020F0502020204030204" pitchFamily="34" charset="0"/>
                <a:cs typeface="Calibri" panose="020F0502020204030204" pitchFamily="34" charset="0"/>
              </a:rPr>
              <a:t>Η ευημερία μας συνδέεται στενά με την κατάσταση του ψηφιακού μας περιβάλλοντος που διαμεσολαβεί την αλληλεπίδρασή μας με αυτό, γεγονός που θέτει πιεστικά ερωτήματα σχετικά με τον αντίκτυπο των ψηφιακών τεχνολογιών στην ευημερία μας </a:t>
            </a:r>
            <a:r>
              <a:rPr lang="en-GB" altLang="es-ES" sz="2000" dirty="0">
                <a:latin typeface="Calibri" panose="020F0502020204030204" pitchFamily="34" charset="0"/>
                <a:cs typeface="Calibri" panose="020F0502020204030204" pitchFamily="34" charset="0"/>
              </a:rPr>
              <a:t>(</a:t>
            </a:r>
            <a:r>
              <a:rPr lang="en-GB" altLang="es-ES" sz="2000" dirty="0" err="1">
                <a:latin typeface="Calibri" panose="020F0502020204030204" pitchFamily="34" charset="0"/>
                <a:cs typeface="Calibri" panose="020F0502020204030204" pitchFamily="34" charset="0"/>
              </a:rPr>
              <a:t>Floridi</a:t>
            </a:r>
            <a:r>
              <a:rPr lang="en-GB" altLang="es-ES" sz="2000" dirty="0">
                <a:latin typeface="Calibri" panose="020F0502020204030204" pitchFamily="34" charset="0"/>
                <a:cs typeface="Calibri" panose="020F0502020204030204" pitchFamily="34" charset="0"/>
              </a:rPr>
              <a:t>, 2014).</a:t>
            </a:r>
          </a:p>
          <a:p>
            <a:endParaRPr lang="hr-HR" sz="2000" dirty="0"/>
          </a:p>
          <a:p>
            <a:pPr algn="ctr"/>
            <a:r>
              <a:rPr lang="hr-HR" sz="2000" dirty="0">
                <a:solidFill>
                  <a:srgbClr val="0CA373"/>
                </a:solidFill>
              </a:rPr>
              <a:t>„</a:t>
            </a:r>
            <a:r>
              <a:rPr lang="el-GR" sz="2000" dirty="0">
                <a:solidFill>
                  <a:srgbClr val="0CA373"/>
                </a:solidFill>
              </a:rPr>
              <a:t>Ο όρος «ψηφιακή ευημερία» χρησιμοποιείται για να αναφερθεί στον αντίκτυπο των ψηφιακών τεχνολογιών στο τι σημαίνει να ζεις μια ζωή που είναι καλή για έναν άνθρωπο</a:t>
            </a:r>
            <a:r>
              <a:rPr lang="hr-HR" sz="2000" dirty="0">
                <a:solidFill>
                  <a:srgbClr val="0CA373"/>
                </a:solidFill>
              </a:rPr>
              <a:t>” (Burr et al., 2020)</a:t>
            </a:r>
          </a:p>
          <a:p>
            <a:endParaRPr lang="hr-HR"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20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5" y="1984088"/>
            <a:ext cx="8513708" cy="1055417"/>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l-GR" sz="2200" spc="50" dirty="0">
                <a:solidFill>
                  <a:prstClr val="black"/>
                </a:solidFill>
                <a:latin typeface="Calibri Light"/>
                <a:cs typeface="Tahoma"/>
              </a:rPr>
              <a:t>ΤΜΗΜΑ 2.1.: Ορισμός της ψηφιακής ευημερίας
</a:t>
            </a:r>
            <a:endParaRPr lang="en-GB" sz="2200" dirty="0">
              <a:solidFill>
                <a:prstClr val="black"/>
              </a:solidFill>
              <a:latin typeface="Calibri Light"/>
              <a:cs typeface="Tahoma"/>
            </a:endParaRPr>
          </a:p>
        </p:txBody>
      </p:sp>
      <p:sp>
        <p:nvSpPr>
          <p:cNvPr id="4" name="Rectángulo 3"/>
          <p:cNvSpPr/>
          <p:nvPr/>
        </p:nvSpPr>
        <p:spPr>
          <a:xfrm>
            <a:off x="318564" y="2738713"/>
            <a:ext cx="11459453" cy="2862322"/>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r>
              <a:rPr lang="el-GR" altLang="es-ES" sz="2000" dirty="0">
                <a:solidFill>
                  <a:prstClr val="black"/>
                </a:solidFill>
                <a:cs typeface="Calibri" panose="020F0502020204030204" pitchFamily="34" charset="0"/>
              </a:rPr>
              <a:t>Υπάρχουν πολλές ευκαιρίες για να αξιοποιήσετε την καθημερινή τεχνολογία για να βελτιώσετε την ευημερία και την ποιότητα ζωής κάποιου (</a:t>
            </a:r>
            <a:r>
              <a:rPr lang="el-GR" altLang="es-ES" sz="2000" dirty="0" err="1">
                <a:solidFill>
                  <a:prstClr val="black"/>
                </a:solidFill>
                <a:cs typeface="Calibri" panose="020F0502020204030204" pitchFamily="34" charset="0"/>
              </a:rPr>
              <a:t>Cecchinato</a:t>
            </a:r>
            <a:r>
              <a:rPr lang="el-GR" altLang="es-ES" sz="2000" dirty="0">
                <a:solidFill>
                  <a:prstClr val="black"/>
                </a:solidFill>
                <a:cs typeface="Calibri" panose="020F0502020204030204" pitchFamily="34" charset="0"/>
              </a:rPr>
              <a:t> </a:t>
            </a:r>
            <a:r>
              <a:rPr lang="el-GR" altLang="es-ES" sz="2000" dirty="0" err="1">
                <a:solidFill>
                  <a:prstClr val="black"/>
                </a:solidFill>
                <a:cs typeface="Calibri" panose="020F0502020204030204" pitchFamily="34" charset="0"/>
              </a:rPr>
              <a:t>et</a:t>
            </a:r>
            <a:r>
              <a:rPr lang="el-GR" altLang="es-ES" sz="2000" dirty="0">
                <a:solidFill>
                  <a:prstClr val="black"/>
                </a:solidFill>
                <a:cs typeface="Calibri" panose="020F0502020204030204" pitchFamily="34" charset="0"/>
              </a:rPr>
              <a:t> </a:t>
            </a:r>
            <a:r>
              <a:rPr lang="el-GR" altLang="es-ES" sz="2000" dirty="0" err="1">
                <a:solidFill>
                  <a:prstClr val="black"/>
                </a:solidFill>
                <a:cs typeface="Calibri" panose="020F0502020204030204" pitchFamily="34" charset="0"/>
              </a:rPr>
              <a:t>al</a:t>
            </a:r>
            <a:r>
              <a:rPr lang="el-GR" altLang="es-ES" sz="2000" dirty="0">
                <a:solidFill>
                  <a:prstClr val="black"/>
                </a:solidFill>
                <a:cs typeface="Calibri" panose="020F0502020204030204" pitchFamily="34" charset="0"/>
              </a:rPr>
              <a:t>. 2019). Η τεχνολογία μπορεί να ενισχύσει την ευημερία μέσω</a:t>
            </a:r>
            <a:r>
              <a:rPr lang="hr-HR" altLang="es-ES" sz="2000" dirty="0">
                <a:solidFill>
                  <a:prstClr val="black"/>
                </a:solidFill>
                <a:cs typeface="Calibri" panose="020F0502020204030204" pitchFamily="34" charset="0"/>
              </a:rPr>
              <a:t>:</a:t>
            </a:r>
          </a:p>
          <a:p>
            <a:pPr>
              <a:defRPr/>
            </a:pPr>
            <a:endParaRPr lang="hr-HR" altLang="es-ES" sz="2000" dirty="0">
              <a:solidFill>
                <a:prstClr val="black"/>
              </a:solidFill>
              <a:cs typeface="Calibri" panose="020F0502020204030204" pitchFamily="34" charset="0"/>
            </a:endParaRPr>
          </a:p>
          <a:p>
            <a:pPr marL="800100" lvl="1" indent="-342900">
              <a:buFont typeface="Arial" pitchFamily="34" charset="0"/>
              <a:buChar char="•"/>
              <a:defRPr/>
            </a:pPr>
            <a:r>
              <a:rPr lang="el-GR" altLang="es-ES" sz="2000" dirty="0">
                <a:solidFill>
                  <a:srgbClr val="0CA373"/>
                </a:solidFill>
                <a:cs typeface="Calibri" panose="020F0502020204030204" pitchFamily="34" charset="0"/>
              </a:rPr>
              <a:t>ενίσχυση της κοινωνικής σύνδεσης 
υποστήριξη της ψυχικής υγείας
παρέχοντας απόλαυση. </a:t>
            </a:r>
            <a:endParaRPr lang="hr-HR" altLang="es-ES" sz="2000" dirty="0">
              <a:solidFill>
                <a:prstClr val="black"/>
              </a:solidFill>
              <a:cs typeface="Calibri" panose="020F0502020204030204" pitchFamily="34" charset="0"/>
            </a:endParaRPr>
          </a:p>
        </p:txBody>
      </p:sp>
      <p:sp>
        <p:nvSpPr>
          <p:cNvPr id="5" name="object 2">
            <a:extLst>
              <a:ext uri="{FF2B5EF4-FFF2-40B4-BE49-F238E27FC236}">
                <a16:creationId xmlns:a16="http://schemas.microsoft.com/office/drawing/2014/main" id="{590D1DB7-222D-57AB-EBF9-2287BE736791}"/>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9557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4" y="1587455"/>
            <a:ext cx="11350427" cy="3889526"/>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l-GR" sz="2200" spc="50" dirty="0">
                <a:solidFill>
                  <a:prstClr val="black"/>
                </a:solidFill>
                <a:latin typeface="Calibri Light"/>
                <a:cs typeface="Tahoma"/>
              </a:rPr>
              <a:t>ΤΜΗΜΑ 2.1.: Ορισμός της ψηφιακής ευημερίας
</a:t>
            </a:r>
            <a:endParaRPr lang="hr-HR" sz="2200" dirty="0">
              <a:solidFill>
                <a:prstClr val="black"/>
              </a:solidFill>
              <a:latin typeface="Calibri Light"/>
              <a:cs typeface="Tahoma"/>
            </a:endParaRPr>
          </a:p>
          <a:p>
            <a:pPr marL="12700">
              <a:spcBef>
                <a:spcPts val="110"/>
              </a:spcBef>
            </a:pPr>
            <a:r>
              <a:rPr lang="el-GR" dirty="0">
                <a:solidFill>
                  <a:prstClr val="black"/>
                </a:solidFill>
                <a:latin typeface="Calibri Light"/>
                <a:cs typeface="Tahoma"/>
              </a:rPr>
              <a:t>Υπάρχουν πολλοί ορισμοί της </a:t>
            </a:r>
            <a:r>
              <a:rPr lang="el-GR" dirty="0" err="1">
                <a:solidFill>
                  <a:prstClr val="black"/>
                </a:solidFill>
                <a:latin typeface="Calibri Light"/>
                <a:cs typeface="Tahoma"/>
              </a:rPr>
              <a:t>ενσυναίσθησης</a:t>
            </a:r>
            <a:r>
              <a:rPr lang="el-GR" dirty="0">
                <a:solidFill>
                  <a:prstClr val="black"/>
                </a:solidFill>
                <a:latin typeface="Calibri Light"/>
                <a:cs typeface="Tahoma"/>
              </a:rPr>
              <a:t> και είναι δύσκολο να εγκατασταθεί κανείς σε έναν μόνο</a:t>
            </a:r>
            <a:r>
              <a:rPr lang="en-US" dirty="0">
                <a:solidFill>
                  <a:prstClr val="black"/>
                </a:solidFill>
                <a:latin typeface="Calibri Light"/>
                <a:cs typeface="Tahoma"/>
              </a:rPr>
              <a:t>:</a:t>
            </a:r>
            <a:endParaRPr lang="hr-HR" dirty="0">
              <a:solidFill>
                <a:prstClr val="black"/>
              </a:solidFill>
              <a:latin typeface="Calibri Light"/>
              <a:cs typeface="Tahoma"/>
            </a:endParaRPr>
          </a:p>
          <a:p>
            <a:pPr marL="12700">
              <a:spcBef>
                <a:spcPts val="110"/>
              </a:spcBef>
            </a:pPr>
            <a:endParaRPr lang="hr-HR" i="1" dirty="0">
              <a:solidFill>
                <a:srgbClr val="0CA373"/>
              </a:solidFill>
              <a:latin typeface="Calibri Light"/>
              <a:cs typeface="Tahoma"/>
            </a:endParaRPr>
          </a:p>
          <a:p>
            <a:pPr marL="12700">
              <a:spcBef>
                <a:spcPts val="110"/>
              </a:spcBef>
            </a:pPr>
            <a:r>
              <a:rPr lang="en-US" i="1" dirty="0">
                <a:solidFill>
                  <a:srgbClr val="0CA373"/>
                </a:solidFill>
                <a:latin typeface="Calibri Light"/>
                <a:cs typeface="Tahoma"/>
              </a:rPr>
              <a:t>“</a:t>
            </a:r>
            <a:r>
              <a:rPr lang="el-GR" b="1" i="1" dirty="0">
                <a:solidFill>
                  <a:srgbClr val="0CA373"/>
                </a:solidFill>
                <a:latin typeface="Calibri Light"/>
                <a:cs typeface="Tahoma"/>
              </a:rPr>
              <a:t>Η ενίσχυση και βελτίωση της ανθρώπινης ευημερίας, μεσοπρόθεσμα και μακροπρόθεσμα, μέσω της χρήσης ψηφιακών μέσων</a:t>
            </a:r>
            <a:r>
              <a:rPr lang="hr-HR" b="1" i="1" dirty="0">
                <a:solidFill>
                  <a:srgbClr val="0CA373"/>
                </a:solidFill>
                <a:latin typeface="Calibri Light"/>
                <a:cs typeface="Tahoma"/>
              </a:rPr>
              <a:t>.</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Gui</a:t>
            </a:r>
            <a:r>
              <a:rPr lang="hr-HR" i="1" dirty="0">
                <a:latin typeface="Calibri Light"/>
                <a:cs typeface="Tahoma"/>
              </a:rPr>
              <a:t> et al., 2017)</a:t>
            </a:r>
          </a:p>
          <a:p>
            <a:pPr marL="12700">
              <a:spcBef>
                <a:spcPts val="110"/>
              </a:spcBef>
            </a:pPr>
            <a:endParaRPr lang="hr-HR" i="1" dirty="0">
              <a:latin typeface="Calibri Light"/>
              <a:cs typeface="Tahoma"/>
            </a:endParaRPr>
          </a:p>
          <a:p>
            <a:pPr marL="12700">
              <a:spcBef>
                <a:spcPts val="110"/>
              </a:spcBef>
            </a:pPr>
            <a:r>
              <a:rPr lang="hr-HR" b="1" i="1" dirty="0">
                <a:solidFill>
                  <a:srgbClr val="0CA373"/>
                </a:solidFill>
                <a:latin typeface="Calibri Light"/>
                <a:cs typeface="Tahoma"/>
              </a:rPr>
              <a:t>„</a:t>
            </a:r>
            <a:r>
              <a:rPr lang="el-GR" b="1" i="1" dirty="0">
                <a:solidFill>
                  <a:srgbClr val="0CA373"/>
                </a:solidFill>
                <a:latin typeface="Calibri Light"/>
                <a:cs typeface="Tahoma"/>
              </a:rPr>
              <a:t>Η ψηφιακή ευημερία είναι μια υποκειμενική ατομική εμπειρία βέλτιστης ισορροπίας μεταξύ των πλεονεκτημάτων και των μειονεκτημάτων που προκύπτουν από την κινητή συνδεσιμότητα. Αυτή η βιωματική κατάσταση αποτελείται από συναισθηματικές και γνωστικές εκτιμήσεις της ενσωμάτωσης της ψηφιακής συνδεσιμότητας στη συνηθισμένη ζωή. Οι άνθρωποι επιτυγχάνουν ψηφιακή ευημερία όταν βιώνουν μέγιστη ελεγχόμενη ευχαρίστηση και λειτουργική υποστήριξη, μαζί με ελάχιστη απώλεια ελέγχου και λειτουργική εξασθένηση</a:t>
            </a:r>
            <a:r>
              <a:rPr lang="hr-HR" b="1" i="1" dirty="0">
                <a:solidFill>
                  <a:srgbClr val="0CA373"/>
                </a:solidFill>
                <a:latin typeface="Calibri Light"/>
                <a:cs typeface="Tahoma"/>
              </a:rPr>
              <a:t>.”</a:t>
            </a:r>
            <a:r>
              <a:rPr lang="en-US" b="1" i="1" dirty="0">
                <a:solidFill>
                  <a:srgbClr val="0CA373"/>
                </a:solidFill>
                <a:latin typeface="Calibri Light"/>
                <a:cs typeface="Tahoma"/>
              </a:rPr>
              <a:t> </a:t>
            </a:r>
            <a:r>
              <a:rPr lang="hr-HR" i="1" dirty="0">
                <a:latin typeface="Calibri Light"/>
                <a:cs typeface="Tahoma"/>
              </a:rPr>
              <a:t>(Vanden Abeele, 2021)</a:t>
            </a: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
        <p:nvSpPr>
          <p:cNvPr id="5" name="object 2">
            <a:extLst>
              <a:ext uri="{FF2B5EF4-FFF2-40B4-BE49-F238E27FC236}">
                <a16:creationId xmlns:a16="http://schemas.microsoft.com/office/drawing/2014/main" id="{259937E9-BA63-9AA6-2836-897B792359CD}"/>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158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4" y="1853029"/>
            <a:ext cx="10895775" cy="4741041"/>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l-GR" sz="2200" spc="50" dirty="0">
                <a:solidFill>
                  <a:prstClr val="black"/>
                </a:solidFill>
                <a:latin typeface="Calibri Light"/>
                <a:cs typeface="Tahoma"/>
              </a:rPr>
              <a:t>ΤΜΗΜΑ 2.1.: Ορισμός της ψηφιακής ευημερίας
</a:t>
            </a:r>
            <a:endParaRPr lang="hr-HR" sz="2200" dirty="0">
              <a:solidFill>
                <a:prstClr val="black"/>
              </a:solidFill>
              <a:latin typeface="Calibri Light"/>
              <a:cs typeface="Tahoma"/>
            </a:endParaRPr>
          </a:p>
          <a:p>
            <a:pPr marL="12700">
              <a:spcBef>
                <a:spcPts val="110"/>
              </a:spcBef>
            </a:pPr>
            <a:r>
              <a:rPr lang="hr-HR" dirty="0">
                <a:solidFill>
                  <a:prstClr val="black"/>
                </a:solidFill>
                <a:latin typeface="Calibri Light"/>
                <a:cs typeface="Tahoma"/>
              </a:rPr>
              <a:t>…</a:t>
            </a:r>
          </a:p>
          <a:p>
            <a:pPr marL="12700">
              <a:spcBef>
                <a:spcPts val="110"/>
              </a:spcBef>
            </a:pPr>
            <a:endParaRPr lang="hr-HR" i="1" dirty="0">
              <a:solidFill>
                <a:srgbClr val="0CA373"/>
              </a:solidFill>
              <a:latin typeface="Calibri Light"/>
              <a:cs typeface="Tahoma"/>
            </a:endParaRPr>
          </a:p>
          <a:p>
            <a:pPr marL="12700">
              <a:spcBef>
                <a:spcPts val="110"/>
              </a:spcBef>
            </a:pPr>
            <a:r>
              <a:rPr lang="en-US" b="1" i="1" dirty="0">
                <a:solidFill>
                  <a:srgbClr val="0CA373"/>
                </a:solidFill>
                <a:latin typeface="Calibri Light"/>
                <a:cs typeface="Tahoma"/>
              </a:rPr>
              <a:t>“</a:t>
            </a:r>
            <a:r>
              <a:rPr lang="el-GR" b="1" i="1" dirty="0">
                <a:solidFill>
                  <a:srgbClr val="0CA373"/>
                </a:solidFill>
                <a:latin typeface="Calibri Light"/>
                <a:cs typeface="Tahoma"/>
              </a:rPr>
              <a:t>τον αντίκτυπο των ψηφιακών τεχνολογιών στο τι σημαίνει να ζεις μια ζωή που είναι καλή για έναν άνθρωπο</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Burr</a:t>
            </a:r>
            <a:r>
              <a:rPr lang="hr-HR" i="1" dirty="0">
                <a:latin typeface="Calibri Light"/>
                <a:cs typeface="Tahoma"/>
              </a:rPr>
              <a:t> et al., 2020)</a:t>
            </a:r>
          </a:p>
          <a:p>
            <a:pPr marL="12700">
              <a:spcBef>
                <a:spcPts val="110"/>
              </a:spcBef>
            </a:pPr>
            <a:endParaRPr lang="hr-HR" i="1" dirty="0">
              <a:latin typeface="Calibri Light"/>
              <a:cs typeface="Tahoma"/>
            </a:endParaRPr>
          </a:p>
          <a:p>
            <a:pPr marL="12700">
              <a:spcBef>
                <a:spcPts val="110"/>
              </a:spcBef>
            </a:pPr>
            <a:r>
              <a:rPr lang="en-US" b="1" i="1" dirty="0">
                <a:solidFill>
                  <a:srgbClr val="0CA373"/>
                </a:solidFill>
                <a:latin typeface="Calibri Light"/>
                <a:cs typeface="Tahoma"/>
              </a:rPr>
              <a:t>“</a:t>
            </a:r>
            <a:r>
              <a:rPr lang="el-GR" b="1" i="1" dirty="0">
                <a:solidFill>
                  <a:srgbClr val="0CA373"/>
                </a:solidFill>
                <a:latin typeface="Calibri Light"/>
                <a:cs typeface="Tahoma"/>
              </a:rPr>
              <a:t>τον αντίκτυπο που είχαν οι ψηφιακές τεχνολογίες, όπως τα μέσα κοινωνικής δικτύωσης, τα </a:t>
            </a:r>
            <a:r>
              <a:rPr lang="el-GR" b="1" i="1" dirty="0" err="1">
                <a:solidFill>
                  <a:srgbClr val="0CA373"/>
                </a:solidFill>
                <a:latin typeface="Calibri Light"/>
                <a:cs typeface="Tahoma"/>
              </a:rPr>
              <a:t>smartphones</a:t>
            </a:r>
            <a:r>
              <a:rPr lang="el-GR" b="1" i="1" dirty="0">
                <a:solidFill>
                  <a:srgbClr val="0CA373"/>
                </a:solidFill>
                <a:latin typeface="Calibri Light"/>
                <a:cs typeface="Tahoma"/>
              </a:rPr>
              <a:t> και η τεχνητή νοημοσύνη, στην ευημερία μας και στην </a:t>
            </a:r>
            <a:r>
              <a:rPr lang="el-GR" b="1" i="1" dirty="0" err="1">
                <a:solidFill>
                  <a:srgbClr val="0CA373"/>
                </a:solidFill>
                <a:latin typeface="Calibri Light"/>
                <a:cs typeface="Tahoma"/>
              </a:rPr>
              <a:t>αυτοκατανόησή</a:t>
            </a:r>
            <a:r>
              <a:rPr lang="el-GR" b="1" i="1" dirty="0">
                <a:solidFill>
                  <a:srgbClr val="0CA373"/>
                </a:solidFill>
                <a:latin typeface="Calibri Light"/>
                <a:cs typeface="Tahoma"/>
              </a:rPr>
              <a:t> μας για το τι σημαίνει να ζούμε μια ζωή που είναι καλή για εμάς σε μια ολοένα και πιο ψηφιακή κοινωνία</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Burr</a:t>
            </a:r>
            <a:r>
              <a:rPr lang="hr-HR" i="1" dirty="0">
                <a:latin typeface="Calibri Light"/>
                <a:cs typeface="Tahoma"/>
              </a:rPr>
              <a:t> and Floridi, 2020)</a:t>
            </a:r>
          </a:p>
          <a:p>
            <a:pPr marL="12700">
              <a:spcBef>
                <a:spcPts val="110"/>
              </a:spcBef>
            </a:pPr>
            <a:endParaRPr lang="hr-HR" sz="2200" i="1" dirty="0">
              <a:solidFill>
                <a:srgbClr val="0CA373"/>
              </a:solidFill>
              <a:latin typeface="Calibri Light"/>
              <a:cs typeface="Tahoma"/>
            </a:endParaRPr>
          </a:p>
          <a:p>
            <a:pPr marL="12700">
              <a:spcBef>
                <a:spcPts val="110"/>
              </a:spcBef>
            </a:pPr>
            <a:endParaRPr lang="hr-HR" sz="2200" i="1" dirty="0">
              <a:solidFill>
                <a:srgbClr val="0CA373"/>
              </a:solidFill>
              <a:latin typeface="Calibri Light"/>
              <a:cs typeface="Tahoma"/>
            </a:endParaRPr>
          </a:p>
          <a:p>
            <a:pPr marL="12700">
              <a:spcBef>
                <a:spcPts val="110"/>
              </a:spcBef>
            </a:pPr>
            <a:endParaRPr lang="en-US" sz="2200" i="1" dirty="0">
              <a:solidFill>
                <a:srgbClr val="0CA373"/>
              </a:solidFill>
              <a:latin typeface="Calibri Light"/>
              <a:cs typeface="Tahoma"/>
            </a:endParaRPr>
          </a:p>
          <a:p>
            <a:pPr marL="12700">
              <a:spcBef>
                <a:spcPts val="110"/>
              </a:spcBef>
            </a:pP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
        <p:nvSpPr>
          <p:cNvPr id="5" name="object 2">
            <a:extLst>
              <a:ext uri="{FF2B5EF4-FFF2-40B4-BE49-F238E27FC236}">
                <a16:creationId xmlns:a16="http://schemas.microsoft.com/office/drawing/2014/main" id="{447B306B-B51B-8370-3D3C-8F4B4C385E9B}"/>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773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86182" y="1816907"/>
            <a:ext cx="8559410" cy="704039"/>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2.2.: Διατήρηση της σύνδεσης με την ομάδα σας
</a:t>
            </a:r>
            <a:endParaRPr lang="en-GB" sz="2200" dirty="0">
              <a:latin typeface="+mj-lt"/>
              <a:cs typeface="Tahoma"/>
            </a:endParaRPr>
          </a:p>
        </p:txBody>
      </p:sp>
      <p:sp>
        <p:nvSpPr>
          <p:cNvPr id="4" name="Rectángulo 3"/>
          <p:cNvSpPr/>
          <p:nvPr/>
        </p:nvSpPr>
        <p:spPr>
          <a:xfrm>
            <a:off x="386182" y="2370834"/>
            <a:ext cx="11145554" cy="4401205"/>
          </a:xfrm>
          <a:prstGeom prst="rect">
            <a:avLst/>
          </a:prstGeom>
        </p:spPr>
        <p:txBody>
          <a:bodyPr wrap="square">
            <a:spAutoFit/>
          </a:bodyPr>
          <a:lstStyle/>
          <a:p>
            <a:pPr>
              <a:defRPr/>
            </a:pPr>
            <a:r>
              <a:rPr lang="el-GR" altLang="es-ES" sz="2000" dirty="0">
                <a:latin typeface="Calibri" panose="020F0502020204030204" pitchFamily="34" charset="0"/>
                <a:cs typeface="Calibri" panose="020F0502020204030204" pitchFamily="34" charset="0"/>
              </a:rPr>
              <a:t>Είναι σημαντικό οι εταιρείες να δημιουργήσουν ένα περιβάλλον όπου η ηγεσία και οι εργαζόμενοι μπορούν να παραμείνουν συνδεδεμένοι ενώ εργάζονται από το σπίτι</a:t>
            </a:r>
            <a:r>
              <a:rPr lang="en-US" altLang="es-ES" sz="2000" dirty="0">
                <a:latin typeface="Calibri" panose="020F0502020204030204" pitchFamily="34" charset="0"/>
                <a:cs typeface="Calibri" panose="020F0502020204030204" pitchFamily="34" charset="0"/>
              </a:rPr>
              <a:t>. </a:t>
            </a:r>
            <a:endParaRPr lang="hr-HR" altLang="es-ES" sz="2000" dirty="0">
              <a:latin typeface="Calibri" panose="020F0502020204030204" pitchFamily="34" charset="0"/>
              <a:cs typeface="Calibri" panose="020F0502020204030204" pitchFamily="34" charset="0"/>
            </a:endParaRPr>
          </a:p>
          <a:p>
            <a:pPr>
              <a:defRPr/>
            </a:pPr>
            <a:endParaRPr lang="hr-HR" altLang="es-ES" sz="2000" b="1" i="1" dirty="0">
              <a:latin typeface="Calibri" panose="020F0502020204030204" pitchFamily="34" charset="0"/>
              <a:cs typeface="Calibri" panose="020F0502020204030204" pitchFamily="34" charset="0"/>
            </a:endParaRPr>
          </a:p>
          <a:p>
            <a:pPr>
              <a:defRPr/>
            </a:pPr>
            <a:r>
              <a:rPr lang="el-GR" altLang="es-ES" sz="2000" b="1" i="1" dirty="0">
                <a:latin typeface="Calibri" panose="020F0502020204030204" pitchFamily="34" charset="0"/>
                <a:cs typeface="Calibri" panose="020F0502020204030204" pitchFamily="34" charset="0"/>
              </a:rPr>
              <a:t>8 Πράγματα για να παραμείνετε συνδεδεμένοι με την απομακρυσμένη ομάδα σας </a:t>
            </a:r>
            <a:r>
              <a:rPr lang="hr-HR" altLang="es-ES" sz="2000" dirty="0">
                <a:latin typeface="Calibri" panose="020F0502020204030204" pitchFamily="34" charset="0"/>
                <a:cs typeface="Calibri" panose="020F0502020204030204" pitchFamily="34" charset="0"/>
              </a:rPr>
              <a:t>(</a:t>
            </a: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r>
              <a:rPr lang="hr-HR" altLang="es-ES" sz="2000" dirty="0">
                <a:latin typeface="Calibri" panose="020F0502020204030204" pitchFamily="34" charset="0"/>
                <a:cs typeface="Calibri" panose="020F0502020204030204" pitchFamily="34" charset="0"/>
              </a:rPr>
              <a:t>):</a:t>
            </a:r>
          </a:p>
          <a:p>
            <a:pPr>
              <a:defRPr/>
            </a:pPr>
            <a:endParaRPr lang="hr-HR" altLang="es-ES" sz="2000" dirty="0">
              <a:latin typeface="Calibri" panose="020F0502020204030204" pitchFamily="34" charset="0"/>
              <a:cs typeface="Calibri" panose="020F0502020204030204" pitchFamily="34" charset="0"/>
            </a:endParaRPr>
          </a:p>
          <a:p>
            <a:pPr>
              <a:defRPr/>
            </a:pPr>
            <a:r>
              <a:rPr lang="el-GR" altLang="es-ES" sz="2000" b="1" i="1" dirty="0">
                <a:solidFill>
                  <a:srgbClr val="0CA373"/>
                </a:solidFill>
                <a:latin typeface="Calibri" panose="020F0502020204030204" pitchFamily="34" charset="0"/>
                <a:cs typeface="Calibri" panose="020F0502020204030204" pitchFamily="34" charset="0"/>
              </a:rPr>
              <a:t>Συνομιλίες καφέ</a:t>
            </a:r>
          </a:p>
          <a:p>
            <a:pPr>
              <a:defRPr/>
            </a:pPr>
            <a:r>
              <a:rPr lang="el-GR" altLang="es-ES" sz="2000" b="1" i="1" dirty="0">
                <a:solidFill>
                  <a:srgbClr val="0CA373"/>
                </a:solidFill>
                <a:latin typeface="Calibri" panose="020F0502020204030204" pitchFamily="34" charset="0"/>
                <a:cs typeface="Calibri" panose="020F0502020204030204" pitchFamily="34" charset="0"/>
              </a:rPr>
              <a:t>
</a:t>
            </a:r>
            <a:r>
              <a:rPr lang="el-GR" altLang="es-ES" sz="2000" i="1" dirty="0">
                <a:solidFill>
                  <a:srgbClr val="0CA373"/>
                </a:solidFill>
                <a:latin typeface="Calibri" panose="020F0502020204030204" pitchFamily="34" charset="0"/>
                <a:cs typeface="Calibri" panose="020F0502020204030204" pitchFamily="34" charset="0"/>
              </a:rPr>
              <a:t>ενθαρρύνετε τους υπαλλήλους σας να κάνουν τακτικά εικονικά διαλείμματα για καφέ με την ομάδα για να παραμείνουν συνδεδεμένοι ενώ εργάζονται από το σπίτι</a:t>
            </a:r>
            <a:r>
              <a:rPr lang="en-US" altLang="es-ES" sz="2000" i="1" dirty="0">
                <a:solidFill>
                  <a:srgbClr val="0CA373"/>
                </a:solidFill>
                <a:latin typeface="Calibri" panose="020F0502020204030204" pitchFamily="34" charset="0"/>
                <a:cs typeface="Calibri" panose="020F0502020204030204" pitchFamily="34" charset="0"/>
              </a:rPr>
              <a:t>.</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DB8A206C-F835-821C-38AB-7D489F898319}"/>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064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023941"/>
            <a:ext cx="8559410"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ΤΜΗΜΑ 2.2.: Διατήρηση της σύνδεσης με την ομάδα σας</a:t>
            </a:r>
            <a:endParaRPr lang="en-GB" sz="2200" dirty="0">
              <a:latin typeface="+mj-lt"/>
              <a:cs typeface="Tahoma"/>
            </a:endParaRPr>
          </a:p>
        </p:txBody>
      </p:sp>
      <p:sp>
        <p:nvSpPr>
          <p:cNvPr id="4" name="Rectángulo 3"/>
          <p:cNvSpPr/>
          <p:nvPr/>
        </p:nvSpPr>
        <p:spPr>
          <a:xfrm>
            <a:off x="318565" y="2560616"/>
            <a:ext cx="11145554" cy="3785652"/>
          </a:xfrm>
          <a:prstGeom prst="rect">
            <a:avLst/>
          </a:prstGeom>
        </p:spPr>
        <p:txBody>
          <a:bodyPr wrap="square">
            <a:spAutoFit/>
          </a:bodyPr>
          <a:lstStyle/>
          <a:p>
            <a:pPr>
              <a:defRPr/>
            </a:pPr>
            <a:r>
              <a:rPr lang="el-GR" altLang="es-ES" sz="2000" b="1" i="1" dirty="0">
                <a:solidFill>
                  <a:srgbClr val="0CA373"/>
                </a:solidFill>
                <a:latin typeface="Calibri" panose="020F0502020204030204" pitchFamily="34" charset="0"/>
                <a:cs typeface="Calibri" panose="020F0502020204030204" pitchFamily="34" charset="0"/>
              </a:rPr>
              <a:t>Κάντε μια ερώτηση της εβδομάδα.
</a:t>
            </a: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l-GR" altLang="es-ES" sz="2000" b="1" i="1" dirty="0">
                <a:solidFill>
                  <a:srgbClr val="0CA373"/>
                </a:solidFill>
                <a:latin typeface="Calibri" panose="020F0502020204030204" pitchFamily="34" charset="0"/>
                <a:cs typeface="Calibri" panose="020F0502020204030204" pitchFamily="34" charset="0"/>
              </a:rPr>
              <a:t>Ενθαρρύνετε τις ομαδικές συνομιλίες.</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το προσωπικό σας θα εκτιμούσε την ευκαιρία να συνδεθεί με συναδέλφους με παρόμοια ενδιαφέροντα.</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Ρυθμίστε ορισμένες εικονικές ομάδες για να διευκολύνετε τη συνομιλία.</a:t>
            </a:r>
            <a:endParaRPr lang="hr-HR" altLang="es-ES" sz="2000" i="1" dirty="0">
              <a:solidFill>
                <a:srgbClr val="0CA373"/>
              </a:solidFill>
              <a:latin typeface="Calibri" panose="020F0502020204030204" pitchFamily="34" charset="0"/>
              <a:cs typeface="Calibri" panose="020F0502020204030204" pitchFamily="34" charset="0"/>
            </a:endParaRPr>
          </a:p>
          <a:p>
            <a:pPr lvl="1">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dirty="0">
                <a:solidFill>
                  <a:srgbClr val="0CA373"/>
                </a:solidFill>
                <a:latin typeface="Calibri" panose="020F0502020204030204" pitchFamily="34" charset="0"/>
                <a:cs typeface="Calibri" panose="020F0502020204030204" pitchFamily="34" charset="0"/>
              </a:rPr>
              <a:t> </a:t>
            </a:r>
            <a:r>
              <a:rPr lang="el-GR" altLang="es-ES" sz="2000" b="1" i="1" dirty="0">
                <a:solidFill>
                  <a:srgbClr val="0CA373"/>
                </a:solidFill>
                <a:latin typeface="Calibri" panose="020F0502020204030204" pitchFamily="34" charset="0"/>
                <a:cs typeface="Calibri" panose="020F0502020204030204" pitchFamily="34" charset="0"/>
              </a:rPr>
              <a:t>Εικονικά γεύματα.</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l-GR" altLang="es-ES" sz="2000" i="1" dirty="0">
                <a:solidFill>
                  <a:srgbClr val="0CA373"/>
                </a:solidFill>
                <a:latin typeface="Calibri" panose="020F0502020204030204" pitchFamily="34" charset="0"/>
                <a:cs typeface="Calibri" panose="020F0502020204030204" pitchFamily="34" charset="0"/>
              </a:rPr>
              <a:t>ενθαρρύνετε το προσωπικό να γευματίσει εικονικά μαζί.</a:t>
            </a: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1935FC59-D956-4F59-D208-EC56EEDE9659}"/>
              </a:ext>
            </a:extLst>
          </p:cNvPr>
          <p:cNvSpPr txBox="1">
            <a:spLocks/>
          </p:cNvSpPr>
          <p:nvPr/>
        </p:nvSpPr>
        <p:spPr>
          <a:xfrm>
            <a:off x="318564" y="1022287"/>
            <a:ext cx="1018664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l-GR" sz="3600" kern="0" spc="-150" dirty="0">
                <a:solidFill>
                  <a:schemeClr val="tx1"/>
                </a:solidFill>
                <a:latin typeface="+mj-lt"/>
                <a:ea typeface="Tahoma" panose="020B0604030504040204" pitchFamily="34" charset="0"/>
                <a:cs typeface="Tahoma" panose="020B0604030504040204" pitchFamily="34" charset="0"/>
              </a:rPr>
              <a:t>ΕΝΟΤΗΤΑ 2: Διατήρηση της σύνδεσης με τον κόσμο γύρω σας</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71700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1687</Words>
  <Application>Microsoft Office PowerPoint</Application>
  <PresentationFormat>Panorámica</PresentationFormat>
  <Paragraphs>156</Paragraphs>
  <Slides>20</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20</vt:i4>
      </vt:variant>
    </vt:vector>
  </HeadingPairs>
  <TitlesOfParts>
    <vt:vector size="32" baseType="lpstr">
      <vt:lpstr>Arial</vt:lpstr>
      <vt:lpstr>Bahnschrift Light</vt:lpstr>
      <vt:lpstr>Calibri</vt:lpstr>
      <vt:lpstr>Calibri Light</vt:lpstr>
      <vt:lpstr>Oxygen</vt:lpstr>
      <vt:lpstr>Roboto</vt:lpstr>
      <vt:lpstr>Tahoma</vt:lpstr>
      <vt:lpstr>Wingdings</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174</cp:revision>
  <dcterms:created xsi:type="dcterms:W3CDTF">2021-06-29T11:11:56Z</dcterms:created>
  <dcterms:modified xsi:type="dcterms:W3CDTF">2023-02-06T16:23:34Z</dcterms:modified>
</cp:coreProperties>
</file>