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5" r:id="rId2"/>
    <p:sldMasterId id="2147483659" r:id="rId3"/>
  </p:sldMasterIdLst>
  <p:notesMasterIdLst>
    <p:notesMasterId r:id="rId25"/>
  </p:notesMasterIdLst>
  <p:handoutMasterIdLst>
    <p:handoutMasterId r:id="rId26"/>
  </p:handoutMasterIdLst>
  <p:sldIdLst>
    <p:sldId id="256" r:id="rId4"/>
    <p:sldId id="331" r:id="rId5"/>
    <p:sldId id="310" r:id="rId6"/>
    <p:sldId id="311" r:id="rId7"/>
    <p:sldId id="312" r:id="rId8"/>
    <p:sldId id="313" r:id="rId9"/>
    <p:sldId id="322" r:id="rId10"/>
    <p:sldId id="323" r:id="rId11"/>
    <p:sldId id="324" r:id="rId12"/>
    <p:sldId id="325" r:id="rId13"/>
    <p:sldId id="314" r:id="rId14"/>
    <p:sldId id="316" r:id="rId15"/>
    <p:sldId id="318" r:id="rId16"/>
    <p:sldId id="320" r:id="rId17"/>
    <p:sldId id="321" r:id="rId18"/>
    <p:sldId id="326" r:id="rId19"/>
    <p:sldId id="327" r:id="rId20"/>
    <p:sldId id="328" r:id="rId21"/>
    <p:sldId id="329" r:id="rId22"/>
    <p:sldId id="330" r:id="rId23"/>
    <p:sldId id="264" r:id="rId24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51"/>
    <p:restoredTop sz="94694"/>
  </p:normalViewPr>
  <p:slideViewPr>
    <p:cSldViewPr snapToGrid="0">
      <p:cViewPr varScale="1">
        <p:scale>
          <a:sx n="107" d="100"/>
          <a:sy n="107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15405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90771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7273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82458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82901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255247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191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dirty="0">
                <a:solidFill>
                  <a:prstClr val="white"/>
                </a:solidFill>
                <a:latin typeface="YADLjI9qxTA 0"/>
              </a:rPr>
              <a:t>Uz potporu Erasmus+ </a:t>
            </a:r>
            <a:r>
              <a:rPr lang="hr" sz="1200" dirty="0" err="1">
                <a:solidFill>
                  <a:prstClr val="white"/>
                </a:solidFill>
                <a:latin typeface="YADLjI9qxTA 0"/>
              </a:rPr>
              <a:t>programa </a:t>
            </a:r>
            <a:r>
              <a:rPr lang="hr" sz="1200" dirty="0">
                <a:solidFill>
                  <a:prstClr val="white"/>
                </a:solidFill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</a:p>
        </p:txBody>
      </p:sp>
    </p:spTree>
    <p:extLst>
      <p:ext uri="{BB962C8B-B14F-4D97-AF65-F5344CB8AC3E}">
        <p14:creationId xmlns:p14="http://schemas.microsoft.com/office/powerpoint/2010/main" val="390925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dirty="0">
                <a:solidFill>
                  <a:prstClr val="white"/>
                </a:solidFill>
                <a:latin typeface="YADLjI9qxTA 0"/>
              </a:rPr>
              <a:t>Uz potporu Erasmus+ </a:t>
            </a:r>
            <a:r>
              <a:rPr lang="hr" sz="1200" dirty="0" err="1">
                <a:solidFill>
                  <a:prstClr val="white"/>
                </a:solidFill>
                <a:latin typeface="YADLjI9qxTA 0"/>
              </a:rPr>
              <a:t>programa </a:t>
            </a:r>
            <a:r>
              <a:rPr lang="hr" sz="1200" dirty="0">
                <a:solidFill>
                  <a:prstClr val="white"/>
                </a:solidFill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</a:p>
        </p:txBody>
      </p:sp>
    </p:spTree>
    <p:extLst>
      <p:ext uri="{BB962C8B-B14F-4D97-AF65-F5344CB8AC3E}">
        <p14:creationId xmlns:p14="http://schemas.microsoft.com/office/powerpoint/2010/main" val="155376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lfhalftravel.com/remote-work/stay-connected-while-working-from-home.html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lido.me/how-to-stay-connected-while-working-from-home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lido.me/how-to-stay-connected-while-working-from-home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lfhalftravel.com/remote-work/stay-connected-while-working-from-home.html" TargetMode="External"/><Relationship Id="rId2" Type="http://schemas.openxmlformats.org/officeDocument/2006/relationships/hyperlink" Target="https://www.flexjobs.com/employer-blog/stay-connected-team-working-from-home-remotely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kalido.me/how-to-stay-connected-while-working-from-home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exjobs.com/employer-blog/stay-connected-team-working-from-home-remotely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</a:t>
            </a:r>
            <a:r>
              <a:rPr lang="hr" b="1" dirty="0">
                <a:latin typeface="Bahnschrift Light" panose="020B0502040204020203" pitchFamily="34" charset="0"/>
                <a:ea typeface="Calibri" panose="020F0502020204030204" pitchFamily="34" charset="0"/>
              </a:rPr>
              <a:t>lockdowna</a:t>
            </a:r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PSIHOLOŠKE </a:t>
            </a:r>
            <a:r>
              <a:rPr kumimoji="0" lang="hr" sz="1800" b="1" i="0" u="none" strike="noStrike" kern="1200" cap="none" spc="-114" normalizeH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POTREBE I MENTALNO ZDRAVLJE</a:t>
            </a:r>
            <a:endParaRPr kumimoji="0" lang="pt-BR" sz="1800" b="1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SVEUČILIŠTE U DUBROVNIKU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55194" y="2058447"/>
            <a:ext cx="8559410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 2 .: Održavanje veze sa svojim timom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81385"/>
            <a:ext cx="111455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Razmjene</a:t>
            </a:r>
            <a:endParaRPr lang="hr-HR" altLang="es-ES" sz="2000" b="1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primanje paketa ili pisma poštom.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Ø"/>
              <a:defRPr/>
            </a:pP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Natječaji poduzeća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odličan način za okupljanje ljudi i poticanje malog prijateljskog natjecanja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hr-HR" altLang="es-ES" sz="2000" b="1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Virtualni treninzi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539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55194" y="1885979"/>
            <a:ext cx="8559410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 3 .: Radna komunikacija na daljinu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448472"/>
            <a:ext cx="111455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Trendovi rada od kuće oblikovali su način na koji se povezujemo jedni s drugima. Pravila za uspješnu radnu komunikaciju na daljinu su (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https://www.halfhalftravel.com/remote-work/stay-connected-while-working-from-home.html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Često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kada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imate nedoumica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kada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imate pitanja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kada ste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zabrinuti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kada imate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povratne informacije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GB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67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55194" y="1946303"/>
            <a:ext cx="8559410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 3 .: Radna komunikacija na daljinu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55194" y="2500230"/>
            <a:ext cx="1114555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endParaRPr lang="en-GB" altLang="es-ES" sz="2000" b="1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kada imate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rezultate ili uspjehe.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Priopćite svoj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raspored.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ažuriranja.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elokventno.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Jasno </a:t>
            </a: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komunicirajte .</a:t>
            </a:r>
          </a:p>
          <a:p>
            <a:pPr marL="1371600" lvl="2" indent="-457200">
              <a:buFont typeface="+mj-lt"/>
              <a:buAutoNum type="arabicPeriod"/>
              <a:defRPr/>
            </a:pPr>
            <a:endParaRPr lang="en-GB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59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55194" y="2584658"/>
            <a:ext cx="855941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2.4.: Veza s vanjskim svijetom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3052321"/>
            <a:ext cx="111455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hr" sz="2000" i="1" dirty="0">
                <a:solidFill>
                  <a:srgbClr val="0CA373"/>
                </a:solidFill>
              </a:rPr>
              <a:t>„ bez redovite ljudske interakcije (a digitalna interakcija nije baš dovoljna), vaša će izolacija početi uzimati danak psihološki, emocionalno i profesionalno. ”</a:t>
            </a:r>
            <a:r>
              <a:rPr lang="hr" sz="2000" i="1" dirty="0"/>
              <a:t> </a:t>
            </a:r>
            <a:r>
              <a:rPr lang="hr" sz="2000" dirty="0"/>
              <a:t>( </a:t>
            </a:r>
            <a:r>
              <a:rPr lang="hr" sz="2000" dirty="0">
                <a:hlinkClick r:id="rId2"/>
              </a:rPr>
              <a:t>https://www.kalido.me/how-to-stay-connected-while-working-from-home/ </a:t>
            </a:r>
            <a:r>
              <a:rPr lang="hr" sz="2000" dirty="0"/>
              <a:t>)</a:t>
            </a:r>
          </a:p>
          <a:p>
            <a:pPr lvl="1">
              <a:defRPr/>
            </a:pPr>
            <a:endParaRPr lang="hr-HR" altLang="es-ES" sz="2000" b="1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039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55194" y="2584658"/>
            <a:ext cx="855941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2.4.: Veza s vanjskim svijetom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3052321"/>
            <a:ext cx="111455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Nekoliko savjeta za rad od kuće (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https://www.kalido.me/how-to-stay-connected-while-working-from-home/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) :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Razmislite o co-working prostoru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Bit ćete okruženi drugim profesionalcima i svim mogućnostima umrežavanja i suradnje koje to podrazumijeva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Mnogi co-working uredi također imaju kafiće i restorane na licu mjesta</a:t>
            </a:r>
            <a:endParaRPr lang="hr-HR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Nadoknaditi za vrijeme ručka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nadoknaditi vrijeme s nekim prijateljima ili profesionalnim kontaktima</a:t>
            </a:r>
            <a:endParaRPr lang="en-GB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en-GB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en-GB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856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86183" y="2127458"/>
            <a:ext cx="8559410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2.4.: Veza s vanjskim svijetom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81385"/>
            <a:ext cx="1114555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Pridružite se interesnim i sportskim klubovima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Jedna od opasnosti samostalnog rada je povećana mogućnost stagnacije. To bi moglo utjecati na vaš profesionalni i osobni život .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Osobni susret s klijentima i suradnicima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Ako ste zainteresirani za stvaranje i održavanje dobrih odnosa (a odnosi su ipak kamen temeljac svakog uspješnog poslovanja), trebali biste se redovito sastajati osobno.</a:t>
            </a:r>
            <a:endParaRPr lang="hr-HR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Uzmite interne projekte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r>
              <a:rPr lang="hr" altLang="es-ES" sz="2000" i="1" dirty="0">
                <a:latin typeface="Calibri" panose="020F0502020204030204" pitchFamily="34" charset="0"/>
                <a:cs typeface="Calibri" panose="020F0502020204030204" pitchFamily="34" charset="0"/>
              </a:rPr>
              <a:t>Rad unutar tvrtke omogućuje vam uvid u unutarnje funkcioniranje organizacije</a:t>
            </a:r>
          </a:p>
          <a:p>
            <a:pPr marL="1257300" lvl="2" indent="-342900">
              <a:buFont typeface="Arial" pitchFamily="34" charset="0"/>
              <a:buChar char="•"/>
              <a:defRPr/>
            </a:pPr>
            <a:endParaRPr lang="en-GB" altLang="es-ES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65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814121"/>
            <a:ext cx="8156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Pojam 'digitalno blagostanje' koristi se za označavanje utjecaja digitalnih tehnologija na to što znači živjeti život koji je dobar za ljudsko biće</a:t>
            </a:r>
            <a:endParaRPr lang="en-GB" sz="2000" b="1" i="1" dirty="0">
              <a:solidFill>
                <a:srgbClr val="0CA373"/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615181" y="3530217"/>
            <a:ext cx="7829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Poduzeća moraju stvoriti okruženje u kojem vodstvo i zaposlenici mogu ostati povezani dok rade od kuće.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7838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Održavanje veze dok radite od kuće trebalo bi biti prirodno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578483" y="4994445"/>
            <a:ext cx="7865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000" b="1" i="1" dirty="0">
                <a:solidFill>
                  <a:srgbClr val="0CA373"/>
                </a:solidFill>
              </a:rPr>
              <a:t>Redovite ljudske interakcije važne su za mentalno i tjelesno zdravlje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996" y="4623758"/>
            <a:ext cx="1531308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7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prstClr val="black"/>
                </a:solidFill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Test ocjenjivanja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7" y="1869768"/>
            <a:ext cx="33508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r" b="1" dirty="0">
                <a:solidFill>
                  <a:prstClr val="black"/>
                </a:solidFill>
              </a:rPr>
              <a:t>Utjecaj tehnologija na to što znači živjeti život koji je dobar za ljudsko biće je:</a:t>
            </a:r>
          </a:p>
          <a:p>
            <a:r>
              <a:rPr lang="hr" dirty="0">
                <a:solidFill>
                  <a:prstClr val="black"/>
                </a:solidFill>
              </a:rPr>
              <a:t>a.- </a:t>
            </a:r>
            <a:r>
              <a:rPr lang="hr" dirty="0"/>
              <a:t>Digitalno blagostanje</a:t>
            </a:r>
          </a:p>
          <a:p>
            <a:r>
              <a:rPr lang="hr" dirty="0"/>
              <a:t>b.- Socijalno blagostanje</a:t>
            </a:r>
          </a:p>
          <a:p>
            <a:r>
              <a:rPr lang="hr" dirty="0"/>
              <a:t>c.- Osobno blagostanje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063"/>
            <a:ext cx="38151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2. Važno je da tvrtke stvore okruženje u kojem:</a:t>
            </a:r>
          </a:p>
          <a:p>
            <a:r>
              <a:rPr lang="hr" dirty="0">
                <a:solidFill>
                  <a:prstClr val="black"/>
                </a:solidFill>
              </a:rPr>
              <a:t>a.- vodstvo je odvojeno od zaposlenika</a:t>
            </a:r>
          </a:p>
          <a:p>
            <a:r>
              <a:rPr lang="hr" dirty="0">
                <a:solidFill>
                  <a:prstClr val="black"/>
                </a:solidFill>
              </a:rPr>
              <a:t>b.- vodstvo i zaposlenici nisu povezani dok rade od kuće</a:t>
            </a:r>
            <a:endParaRPr lang="en-GB" dirty="0"/>
          </a:p>
          <a:p>
            <a:r>
              <a:rPr lang="hr" dirty="0"/>
              <a:t>c.- vodstvo i zaposlenici mogu ostati povezani dok rade od kuće.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4" y="1801491"/>
            <a:ext cx="3592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3. Poticanje osoblja na zajednički virtualni ručak</a:t>
            </a:r>
            <a:endParaRPr lang="hr-HR" b="1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</a:t>
            </a:r>
            <a:r>
              <a:rPr lang="hr" dirty="0"/>
              <a:t>nema nikakvog utjecaja na ljudsko blagostanje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hr" dirty="0"/>
              <a:t>b.- pozitivno </a:t>
            </a:r>
            <a:r>
              <a:rPr lang="hr" dirty="0">
                <a:solidFill>
                  <a:prstClr val="black"/>
                </a:solidFill>
              </a:rPr>
              <a:t>će </a:t>
            </a:r>
            <a:r>
              <a:rPr lang="hr" dirty="0"/>
              <a:t>utjecati na povezanost s vašim timom</a:t>
            </a:r>
          </a:p>
          <a:p>
            <a:r>
              <a:rPr lang="hr" dirty="0">
                <a:solidFill>
                  <a:prstClr val="black"/>
                </a:solidFill>
              </a:rPr>
              <a:t>c.- negativno će utjecati na produktivnost rada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7" y="4556455"/>
            <a:ext cx="5149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4. Ako ste zainteresirani za stvaranje i održavanje dobrih odnosa sa svojim klijentima, trebali biste:</a:t>
            </a:r>
          </a:p>
          <a:p>
            <a:r>
              <a:rPr lang="hr" dirty="0">
                <a:solidFill>
                  <a:prstClr val="black"/>
                </a:solidFill>
              </a:rPr>
              <a:t>a.- osobno se sastati s klijentima</a:t>
            </a:r>
          </a:p>
          <a:p>
            <a:r>
              <a:rPr lang="hr" dirty="0">
                <a:solidFill>
                  <a:prstClr val="black"/>
                </a:solidFill>
              </a:rPr>
              <a:t>b.- preuzeti interne projekte</a:t>
            </a:r>
          </a:p>
          <a:p>
            <a:r>
              <a:rPr lang="hr" dirty="0"/>
              <a:t>c.- učlaniti se u interesna i sportska društva</a:t>
            </a:r>
          </a:p>
          <a:p>
            <a:endParaRPr lang="en-GB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6435306" y="4547213"/>
            <a:ext cx="50653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5. Za uspješnu radnu komunikaciju na daljinu važno je:</a:t>
            </a:r>
          </a:p>
          <a:p>
            <a:r>
              <a:rPr lang="hr" dirty="0">
                <a:solidFill>
                  <a:prstClr val="black"/>
                </a:solidFill>
              </a:rPr>
              <a:t>a </a:t>
            </a:r>
            <a:r>
              <a:rPr lang="hr" dirty="0"/>
              <a:t>.- ne komunicirajte kada imate nedoumica</a:t>
            </a:r>
          </a:p>
          <a:p>
            <a:r>
              <a:rPr lang="hr" dirty="0">
                <a:solidFill>
                  <a:prstClr val="black"/>
                </a:solidFill>
              </a:rPr>
              <a:t>b.- komunicirajte kada vam je dosadno</a:t>
            </a:r>
          </a:p>
          <a:p>
            <a:r>
              <a:rPr lang="hr" dirty="0">
                <a:solidFill>
                  <a:prstClr val="black"/>
                </a:solidFill>
              </a:rPr>
              <a:t>c.- komunicirati kada imate nedoumica</a:t>
            </a:r>
          </a:p>
        </p:txBody>
      </p:sp>
    </p:spTree>
    <p:extLst>
      <p:ext uri="{BB962C8B-B14F-4D97-AF65-F5344CB8AC3E}">
        <p14:creationId xmlns:p14="http://schemas.microsoft.com/office/powerpoint/2010/main" val="1229206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26906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prstClr val="black"/>
                </a:solidFill>
                <a:latin typeface="Calibri Light" panose="020F0302020204030204"/>
                <a:ea typeface="Tahoma" panose="020B0604030504040204" pitchFamily="34" charset="0"/>
                <a:cs typeface="Tahoma" panose="020B0604030504040204" pitchFamily="34" charset="0"/>
              </a:rPr>
              <a:t>Test ocjenjivanja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F93D046-13B6-A431-F6B7-F1751CE0719B}"/>
              </a:ext>
            </a:extLst>
          </p:cNvPr>
          <p:cNvSpPr txBox="1"/>
          <p:nvPr/>
        </p:nvSpPr>
        <p:spPr>
          <a:xfrm>
            <a:off x="436097" y="1869768"/>
            <a:ext cx="33508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r" b="1" dirty="0">
                <a:solidFill>
                  <a:prstClr val="black"/>
                </a:solidFill>
              </a:rPr>
              <a:t>tehnologija na to što znači živjeti život koji je dobar za ljudsko biće je:</a:t>
            </a:r>
          </a:p>
          <a:p>
            <a:r>
              <a:rPr lang="hr" b="1" dirty="0">
                <a:solidFill>
                  <a:prstClr val="black"/>
                </a:solidFill>
              </a:rPr>
              <a:t>a.- </a:t>
            </a:r>
            <a:r>
              <a:rPr lang="hr" b="1" dirty="0"/>
              <a:t>Digitalno blagostanje</a:t>
            </a:r>
          </a:p>
          <a:p>
            <a:r>
              <a:rPr lang="hr" dirty="0"/>
              <a:t>b.- Socijalno blagostanje</a:t>
            </a:r>
          </a:p>
          <a:p>
            <a:r>
              <a:rPr lang="hr" dirty="0"/>
              <a:t>c.- Osobno blagostanje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CBB8D56-9B34-66DA-42F2-9AEEF77103E8}"/>
              </a:ext>
            </a:extLst>
          </p:cNvPr>
          <p:cNvSpPr txBox="1"/>
          <p:nvPr/>
        </p:nvSpPr>
        <p:spPr>
          <a:xfrm>
            <a:off x="3957234" y="1773063"/>
            <a:ext cx="38151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2. Važno je da tvrtke stvore okruženje u kojem:</a:t>
            </a:r>
          </a:p>
          <a:p>
            <a:r>
              <a:rPr lang="hr" dirty="0">
                <a:solidFill>
                  <a:prstClr val="black"/>
                </a:solidFill>
              </a:rPr>
              <a:t>a.- vodstvo je odvojeno od zaposlenika</a:t>
            </a:r>
          </a:p>
          <a:p>
            <a:r>
              <a:rPr lang="hr" dirty="0">
                <a:solidFill>
                  <a:prstClr val="black"/>
                </a:solidFill>
              </a:rPr>
              <a:t>b.- vodstvo i zaposlenici nisu povezani dok rade od kuće</a:t>
            </a:r>
            <a:endParaRPr lang="en-GB" dirty="0"/>
          </a:p>
          <a:p>
            <a:r>
              <a:rPr lang="hr" b="1" dirty="0"/>
              <a:t>c.- vodstvo i zaposlenici mogu ostati povezani dok rade od kuće.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CFC1708-71AC-F087-74E0-130A56C9B741}"/>
              </a:ext>
            </a:extLst>
          </p:cNvPr>
          <p:cNvSpPr txBox="1"/>
          <p:nvPr/>
        </p:nvSpPr>
        <p:spPr>
          <a:xfrm>
            <a:off x="7994184" y="1801491"/>
            <a:ext cx="35927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3. Poticanje osoblja na zajednički virtualni ručak</a:t>
            </a:r>
            <a:endParaRPr lang="hr-HR" b="1" dirty="0">
              <a:solidFill>
                <a:prstClr val="black"/>
              </a:solidFill>
            </a:endParaRPr>
          </a:p>
          <a:p>
            <a:r>
              <a:rPr lang="hr" dirty="0">
                <a:solidFill>
                  <a:prstClr val="black"/>
                </a:solidFill>
              </a:rPr>
              <a:t>a.- </a:t>
            </a:r>
            <a:r>
              <a:rPr lang="hr" dirty="0"/>
              <a:t>nema nikakvog utjecaja na ljudsko blagostanje</a:t>
            </a:r>
            <a:endParaRPr lang="en-GB" dirty="0">
              <a:solidFill>
                <a:prstClr val="black"/>
              </a:solidFill>
            </a:endParaRPr>
          </a:p>
          <a:p>
            <a:r>
              <a:rPr lang="hr" b="1" dirty="0"/>
              <a:t>b.- pozitivno </a:t>
            </a:r>
            <a:r>
              <a:rPr lang="hr" b="1" dirty="0">
                <a:solidFill>
                  <a:prstClr val="black"/>
                </a:solidFill>
              </a:rPr>
              <a:t>će </a:t>
            </a:r>
            <a:r>
              <a:rPr lang="hr" b="1" dirty="0"/>
              <a:t>utjecati na povezanost s vašim timom</a:t>
            </a:r>
          </a:p>
          <a:p>
            <a:r>
              <a:rPr lang="hr" dirty="0">
                <a:solidFill>
                  <a:prstClr val="black"/>
                </a:solidFill>
              </a:rPr>
              <a:t>c.- negativno utjecati na produktivnost rada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83D507A-6406-66B3-0BAD-63E9CDCFA0AC}"/>
              </a:ext>
            </a:extLst>
          </p:cNvPr>
          <p:cNvSpPr txBox="1"/>
          <p:nvPr/>
        </p:nvSpPr>
        <p:spPr>
          <a:xfrm>
            <a:off x="436097" y="4556455"/>
            <a:ext cx="5149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4. Ako ste zainteresirani za stvaranje i održavanje dobrih odnosa sa svojim klijentima, trebali biste:</a:t>
            </a:r>
          </a:p>
          <a:p>
            <a:r>
              <a:rPr lang="hr" b="1" dirty="0">
                <a:solidFill>
                  <a:prstClr val="black"/>
                </a:solidFill>
              </a:rPr>
              <a:t>a.- osobno se sastati s klijentima</a:t>
            </a:r>
          </a:p>
          <a:p>
            <a:r>
              <a:rPr lang="hr" dirty="0">
                <a:solidFill>
                  <a:prstClr val="black"/>
                </a:solidFill>
              </a:rPr>
              <a:t>b.- preuzeti interne projekte</a:t>
            </a:r>
          </a:p>
          <a:p>
            <a:r>
              <a:rPr lang="hr" dirty="0"/>
              <a:t>c.- učlaniti se u interesna i sportska društva</a:t>
            </a:r>
          </a:p>
          <a:p>
            <a:endParaRPr lang="en-GB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32D2207-2CA0-ECC9-396F-F61C875CA3DD}"/>
              </a:ext>
            </a:extLst>
          </p:cNvPr>
          <p:cNvSpPr txBox="1"/>
          <p:nvPr/>
        </p:nvSpPr>
        <p:spPr>
          <a:xfrm>
            <a:off x="6435306" y="4547213"/>
            <a:ext cx="50653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b="1" dirty="0">
                <a:solidFill>
                  <a:prstClr val="black"/>
                </a:solidFill>
              </a:rPr>
              <a:t>5. Za uspješnu radnu komunikaciju na daljinu važno je:</a:t>
            </a:r>
          </a:p>
          <a:p>
            <a:r>
              <a:rPr lang="hr" dirty="0">
                <a:solidFill>
                  <a:prstClr val="black"/>
                </a:solidFill>
              </a:rPr>
              <a:t>a </a:t>
            </a:r>
            <a:r>
              <a:rPr lang="hr" dirty="0"/>
              <a:t>.- ne komunicirajte kada imate nedoumica</a:t>
            </a:r>
          </a:p>
          <a:p>
            <a:r>
              <a:rPr lang="hr" dirty="0">
                <a:solidFill>
                  <a:prstClr val="black"/>
                </a:solidFill>
              </a:rPr>
              <a:t>b.- komunicirajte kada vam je dosadno</a:t>
            </a:r>
          </a:p>
          <a:p>
            <a:r>
              <a:rPr lang="hr" b="1" dirty="0">
                <a:solidFill>
                  <a:prstClr val="black"/>
                </a:solidFill>
              </a:rPr>
              <a:t>c.- komunicirati kada imate nedoumica</a:t>
            </a:r>
          </a:p>
        </p:txBody>
      </p:sp>
    </p:spTree>
    <p:extLst>
      <p:ext uri="{BB962C8B-B14F-4D97-AF65-F5344CB8AC3E}">
        <p14:creationId xmlns:p14="http://schemas.microsoft.com/office/powerpoint/2010/main" val="3428371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45945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03750F80-7044-E232-49E0-03744927F4D2}"/>
              </a:ext>
            </a:extLst>
          </p:cNvPr>
          <p:cNvSpPr/>
          <p:nvPr/>
        </p:nvSpPr>
        <p:spPr>
          <a:xfrm>
            <a:off x="318565" y="2525263"/>
            <a:ext cx="1145945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Burr, C., &amp;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Floridi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L. (2020). The ethics of digital well-being: A multidisciplinary perspective. In Ethics of digital well-being (pp. 1-29). Springer, Cham.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Burr, C.,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Taddeo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M., &amp;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Floridi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L. (2020). The ethics of digital well-being: A thematic review. Science and engineering ethics, 26(4), 2313-2343.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Cecchinato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M. E.,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Rooksby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J.,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Hiniker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A., Munson, S.,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Lukoff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K.,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Ciolfi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L., </a:t>
            </a:r>
            <a:r>
              <a:rPr lang="hr-HR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Theim</a:t>
            </a:r>
            <a:r>
              <a:rPr lang="hr-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A.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&amp; Harrison, D. (2019, May). Designing for digital wellbeing: A research &amp; practice agenda. In Extended abstracts of the 2019 CHI conference on human factors in computing systems (pp. 1-8).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87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0" name="Shape 2782"/>
          <p:cNvSpPr/>
          <p:nvPr/>
        </p:nvSpPr>
        <p:spPr>
          <a:xfrm>
            <a:off x="1236985" y="502964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2" y="2843421"/>
            <a:ext cx="3054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>
                <a:solidFill>
                  <a:srgbClr val="0CA373"/>
                </a:solidFill>
              </a:rPr>
              <a:t>Definirati digitalno blagostanje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691828" y="4188228"/>
            <a:ext cx="661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altLang="es-ES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Odrediti pravila za uspješnu radnu komunikaciju na daljinu</a:t>
            </a:r>
            <a:endParaRPr lang="en-GB" b="1" dirty="0">
              <a:solidFill>
                <a:srgbClr val="0CA373"/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91828" y="3537760"/>
            <a:ext cx="511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>
                <a:solidFill>
                  <a:srgbClr val="0CA373"/>
                </a:solidFill>
              </a:rPr>
              <a:t>Identificirati načine održavanja veze sa svojim timom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728627" y="4922958"/>
            <a:ext cx="697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>
                <a:solidFill>
                  <a:srgbClr val="0CA373"/>
                </a:solidFill>
              </a:rPr>
              <a:t>Odrediti aktivnosti za održavanje veze sa svijetom oko sebe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012" y="2186324"/>
            <a:ext cx="3316665" cy="342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458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45945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4999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IZVORI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513BA554-4E53-ED53-9F9A-86F5F1B47D26}"/>
              </a:ext>
            </a:extLst>
          </p:cNvPr>
          <p:cNvSpPr/>
          <p:nvPr/>
        </p:nvSpPr>
        <p:spPr>
          <a:xfrm>
            <a:off x="318565" y="2525263"/>
            <a:ext cx="114594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Gui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M.,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Fasoli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M., &amp;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Carradore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R. (2017). “Digital well-being”. Developing a new theoretical tool for media literacy research. Italian Journal of Sociology of Education, 9(1).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Vanden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s-E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Abeele</a:t>
            </a:r>
            <a:r>
              <a:rPr lang="en-US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, M. M. (2021). Digital wellbeing as a dynamic construct. Communication Theory, 31(4), 932-955.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https://www.flexjobs.com/employer-blog/stay-connected-team-working-from-home-remotely/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https://www.halfhalftravel.com/remote-work/stay-connected-while-working-from-home.html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hr-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https://www.kalido.me/how-to-stay-connected-while-working-from-home/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60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575094" y="2644170"/>
            <a:ext cx="1104181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</a:rPr>
              <a:t>Hvala za pozornost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812820" y="3639244"/>
            <a:ext cx="5280302" cy="1374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Definiranje digitalnog blagostanja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Održavanje veze sa svojim timom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Radna komunikacija na daljinu</a:t>
            </a:r>
          </a:p>
          <a:p>
            <a:pPr marL="457200" indent="-457200">
              <a:lnSpc>
                <a:spcPts val="2500"/>
              </a:lnSpc>
              <a:buFont typeface="+mj-lt"/>
              <a:buAutoNum type="arabicPeriod"/>
            </a:pPr>
            <a:r>
              <a:rPr lang="hr" sz="2000" dirty="0">
                <a:ea typeface="Lato Light" panose="020F0502020204030203" pitchFamily="34" charset="0"/>
                <a:cs typeface="Abhaya Libre" panose="02000603000000000000" pitchFamily="2" charset="77"/>
              </a:rPr>
              <a:t>Veza s vanjskim svijetom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12820" y="2808247"/>
            <a:ext cx="5899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sz="2400" dirty="0">
                <a:solidFill>
                  <a:srgbClr val="0CA373"/>
                </a:solidFill>
                <a:latin typeface="Oxygen" panose="02000503000000090004" pitchFamily="2" charset="77"/>
                <a:ea typeface="Nunito Bold" charset="0"/>
                <a:cs typeface="Abhaya Libre SemiBold" panose="02000603000000000000" pitchFamily="2" charset="77"/>
              </a:rPr>
              <a:t>Jedinica 2: Održavanje veze sa svijetom oko vas</a:t>
            </a:r>
          </a:p>
        </p:txBody>
      </p:sp>
      <p:sp>
        <p:nvSpPr>
          <p:cNvPr id="42" name="object 16"/>
          <p:cNvSpPr txBox="1">
            <a:spLocks/>
          </p:cNvSpPr>
          <p:nvPr/>
        </p:nvSpPr>
        <p:spPr>
          <a:xfrm>
            <a:off x="4881487" y="205899"/>
            <a:ext cx="187434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>
                <a:solidFill>
                  <a:prstClr val="black"/>
                </a:solidFill>
              </a:rPr>
              <a:t>INDEKS</a:t>
            </a:r>
          </a:p>
        </p:txBody>
      </p:sp>
      <p:sp>
        <p:nvSpPr>
          <p:cNvPr id="6" name="Shape 2633">
            <a:extLst>
              <a:ext uri="{FF2B5EF4-FFF2-40B4-BE49-F238E27FC236}">
                <a16:creationId xmlns:a16="http://schemas.microsoft.com/office/drawing/2014/main" id="{0776730D-6C06-469C-8B7A-E64EC5C87016}"/>
              </a:ext>
            </a:extLst>
          </p:cNvPr>
          <p:cNvSpPr/>
          <p:nvPr/>
        </p:nvSpPr>
        <p:spPr>
          <a:xfrm>
            <a:off x="5493416" y="2047415"/>
            <a:ext cx="537944" cy="5379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44" y="18334"/>
                </a:moveTo>
                <a:lnTo>
                  <a:pt x="15583" y="6873"/>
                </a:lnTo>
                <a:lnTo>
                  <a:pt x="20168" y="6873"/>
                </a:lnTo>
                <a:cubicBezTo>
                  <a:pt x="20168" y="6873"/>
                  <a:pt x="12144" y="18334"/>
                  <a:pt x="12144" y="18334"/>
                </a:cubicBezTo>
                <a:close/>
                <a:moveTo>
                  <a:pt x="10800" y="19403"/>
                </a:moveTo>
                <a:lnTo>
                  <a:pt x="7041" y="6873"/>
                </a:lnTo>
                <a:lnTo>
                  <a:pt x="14559" y="6873"/>
                </a:lnTo>
                <a:cubicBezTo>
                  <a:pt x="14559" y="6873"/>
                  <a:pt x="10800" y="19403"/>
                  <a:pt x="10800" y="19403"/>
                </a:cubicBezTo>
                <a:close/>
                <a:moveTo>
                  <a:pt x="1432" y="6873"/>
                </a:moveTo>
                <a:lnTo>
                  <a:pt x="6017" y="6873"/>
                </a:lnTo>
                <a:lnTo>
                  <a:pt x="9456" y="18334"/>
                </a:lnTo>
                <a:cubicBezTo>
                  <a:pt x="9456" y="18334"/>
                  <a:pt x="1432" y="6873"/>
                  <a:pt x="1432" y="6873"/>
                </a:cubicBezTo>
                <a:close/>
                <a:moveTo>
                  <a:pt x="6578" y="982"/>
                </a:moveTo>
                <a:lnTo>
                  <a:pt x="8536" y="982"/>
                </a:lnTo>
                <a:lnTo>
                  <a:pt x="6082" y="5891"/>
                </a:lnTo>
                <a:lnTo>
                  <a:pt x="1669" y="5891"/>
                </a:lnTo>
                <a:cubicBezTo>
                  <a:pt x="1669" y="5891"/>
                  <a:pt x="6578" y="982"/>
                  <a:pt x="6578" y="982"/>
                </a:cubicBezTo>
                <a:close/>
                <a:moveTo>
                  <a:pt x="11973" y="982"/>
                </a:moveTo>
                <a:lnTo>
                  <a:pt x="14427" y="5891"/>
                </a:lnTo>
                <a:lnTo>
                  <a:pt x="7173" y="5891"/>
                </a:lnTo>
                <a:lnTo>
                  <a:pt x="9627" y="982"/>
                </a:lnTo>
                <a:cubicBezTo>
                  <a:pt x="9627" y="982"/>
                  <a:pt x="11973" y="982"/>
                  <a:pt x="11973" y="982"/>
                </a:cubicBezTo>
                <a:close/>
                <a:moveTo>
                  <a:pt x="15022" y="982"/>
                </a:moveTo>
                <a:lnTo>
                  <a:pt x="19931" y="5891"/>
                </a:lnTo>
                <a:lnTo>
                  <a:pt x="15518" y="5891"/>
                </a:lnTo>
                <a:lnTo>
                  <a:pt x="13064" y="982"/>
                </a:lnTo>
                <a:cubicBezTo>
                  <a:pt x="13064" y="982"/>
                  <a:pt x="15022" y="982"/>
                  <a:pt x="15022" y="982"/>
                </a:cubicBezTo>
                <a:close/>
                <a:moveTo>
                  <a:pt x="21600" y="6382"/>
                </a:moveTo>
                <a:cubicBezTo>
                  <a:pt x="21600" y="6272"/>
                  <a:pt x="21557" y="6175"/>
                  <a:pt x="21495" y="6093"/>
                </a:cubicBezTo>
                <a:lnTo>
                  <a:pt x="21502" y="6088"/>
                </a:lnTo>
                <a:lnTo>
                  <a:pt x="21471" y="6057"/>
                </a:lnTo>
                <a:cubicBezTo>
                  <a:pt x="21459" y="6044"/>
                  <a:pt x="21448" y="6032"/>
                  <a:pt x="21434" y="6020"/>
                </a:cubicBezTo>
                <a:lnTo>
                  <a:pt x="15611" y="197"/>
                </a:lnTo>
                <a:lnTo>
                  <a:pt x="15604" y="201"/>
                </a:lnTo>
                <a:cubicBezTo>
                  <a:pt x="15514" y="82"/>
                  <a:pt x="15379" y="0"/>
                  <a:pt x="15218" y="0"/>
                </a:cubicBezTo>
                <a:lnTo>
                  <a:pt x="6382" y="0"/>
                </a:lnTo>
                <a:cubicBezTo>
                  <a:pt x="6221" y="0"/>
                  <a:pt x="6086" y="82"/>
                  <a:pt x="5996" y="201"/>
                </a:cubicBezTo>
                <a:lnTo>
                  <a:pt x="5989" y="197"/>
                </a:lnTo>
                <a:lnTo>
                  <a:pt x="166" y="6020"/>
                </a:lnTo>
                <a:cubicBezTo>
                  <a:pt x="152" y="6032"/>
                  <a:pt x="141" y="6044"/>
                  <a:pt x="129" y="6057"/>
                </a:cubicBezTo>
                <a:lnTo>
                  <a:pt x="98" y="6088"/>
                </a:lnTo>
                <a:lnTo>
                  <a:pt x="105" y="6093"/>
                </a:lnTo>
                <a:cubicBezTo>
                  <a:pt x="43" y="6175"/>
                  <a:pt x="0" y="6272"/>
                  <a:pt x="0" y="6382"/>
                </a:cubicBezTo>
                <a:cubicBezTo>
                  <a:pt x="0" y="6499"/>
                  <a:pt x="46" y="6602"/>
                  <a:pt x="115" y="6686"/>
                </a:cubicBezTo>
                <a:lnTo>
                  <a:pt x="109" y="6690"/>
                </a:lnTo>
                <a:lnTo>
                  <a:pt x="10418" y="21418"/>
                </a:lnTo>
                <a:lnTo>
                  <a:pt x="10424" y="21413"/>
                </a:lnTo>
                <a:cubicBezTo>
                  <a:pt x="10514" y="21525"/>
                  <a:pt x="10646" y="21600"/>
                  <a:pt x="10800" y="21600"/>
                </a:cubicBezTo>
                <a:cubicBezTo>
                  <a:pt x="10954" y="21600"/>
                  <a:pt x="11086" y="21525"/>
                  <a:pt x="11176" y="21413"/>
                </a:cubicBezTo>
                <a:lnTo>
                  <a:pt x="11182" y="21418"/>
                </a:lnTo>
                <a:lnTo>
                  <a:pt x="21491" y="6690"/>
                </a:lnTo>
                <a:lnTo>
                  <a:pt x="21485" y="6686"/>
                </a:lnTo>
                <a:cubicBezTo>
                  <a:pt x="21553" y="6602"/>
                  <a:pt x="21600" y="6499"/>
                  <a:pt x="21600" y="6382"/>
                </a:cubicBezTo>
              </a:path>
            </a:pathLst>
          </a:custGeom>
          <a:solidFill>
            <a:srgbClr val="0CA373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algn="ctr" defTabSz="228526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400" dirty="0">
              <a:solidFill>
                <a:srgbClr val="0CA373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Oxygen" panose="02000503000000090004" pitchFamily="2" charset="77"/>
              <a:ea typeface="Gill Sans"/>
              <a:cs typeface="Abhaya Libre" panose="02000603000000000000" pitchFamily="2" charset="77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299600531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75841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18565" y="1965185"/>
            <a:ext cx="4999661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hr-HR" sz="2200" spc="50" dirty="0">
              <a:latin typeface="+mj-lt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2.1.: Definiranje digitalne dobrobiti</a:t>
            </a: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4" y="2142063"/>
            <a:ext cx="1145945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Brzo korištenje digitalnih tehnologija i njihovo prihvaćanje od strane društva promijenilo je naš odnos prema nama samima, jedni prema drugima i naš okoliš.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Naše je blagostanje usko povezano sa stanjem našeg digitalnog okruženja koje posreduje u našoj interakciji, što postavlja goruća pitanja o utjecaju digitalnih tehnologija na naše blagostanje ( Floridi , 2014.).</a:t>
            </a:r>
          </a:p>
          <a:p>
            <a:endParaRPr lang="hr-HR" sz="2000" dirty="0"/>
          </a:p>
          <a:p>
            <a:pPr algn="ctr"/>
            <a:r>
              <a:rPr lang="hr" sz="2000" dirty="0">
                <a:solidFill>
                  <a:srgbClr val="0CA373"/>
                </a:solidFill>
              </a:rPr>
              <a:t>„ Izraz 'digitalno blagostanje' koristi se za označavanje utjecaja digitalnih tehnologija na to što znači živjeti život koji je </a:t>
            </a:r>
            <a:r>
              <a:rPr lang="hr" sz="2000" i="1" dirty="0">
                <a:solidFill>
                  <a:srgbClr val="0CA373"/>
                </a:solidFill>
              </a:rPr>
              <a:t>dobar </a:t>
            </a:r>
            <a:r>
              <a:rPr lang="hr" sz="2000" dirty="0">
                <a:solidFill>
                  <a:srgbClr val="0CA373"/>
                </a:solidFill>
              </a:rPr>
              <a:t>ljudsko biće ” ( Burr et al., 2020.)</a:t>
            </a:r>
          </a:p>
          <a:p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08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75841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hr" sz="4400" kern="0" spc="-150" dirty="0">
                <a:solidFill>
                  <a:prstClr val="black"/>
                </a:solidFill>
                <a:latin typeface="Calibri Ligh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18565" y="1984088"/>
            <a:ext cx="4999661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endParaRPr lang="hr-HR" sz="2200" spc="50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sz="2200" spc="50" dirty="0">
                <a:solidFill>
                  <a:prstClr val="black"/>
                </a:solidFill>
                <a:latin typeface="Calibri Light"/>
                <a:cs typeface="Tahoma"/>
              </a:rPr>
              <a:t>ODJELJAK 2.1.: Definiranje digitalne dobrobiti</a:t>
            </a:r>
            <a:endParaRPr lang="en-GB" sz="2200" dirty="0">
              <a:solidFill>
                <a:prstClr val="black"/>
              </a:solidFill>
              <a:latin typeface="Calibri Ligh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4" y="2738713"/>
            <a:ext cx="1145945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solidFill>
                  <a:prstClr val="black"/>
                </a:solidFill>
                <a:cs typeface="Calibri" panose="020F0502020204030204" pitchFamily="34" charset="0"/>
              </a:rPr>
              <a:t>Postoji mnoštvo prilika za iskorištavanje svakodnevne tehnologije za poboljšanje vlastite dobrobiti i kvalitete života ( Cecchinato et al. 2019). Tehnologija može poboljšati dobrobit kroz :</a:t>
            </a:r>
          </a:p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dirty="0">
                <a:solidFill>
                  <a:srgbClr val="0CA373"/>
                </a:solidFill>
                <a:cs typeface="Calibri" panose="020F0502020204030204" pitchFamily="34" charset="0"/>
              </a:rPr>
              <a:t>jačanje društvene povezanosti</a:t>
            </a:r>
            <a:endParaRPr lang="hr-HR" altLang="es-ES" sz="2000" dirty="0">
              <a:solidFill>
                <a:srgbClr val="0CA373"/>
              </a:solidFill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dirty="0">
                <a:solidFill>
                  <a:srgbClr val="0CA373"/>
                </a:solidFill>
                <a:cs typeface="Calibri" panose="020F0502020204030204" pitchFamily="34" charset="0"/>
              </a:rPr>
              <a:t>podržavanje mentalnog zdravlja</a:t>
            </a:r>
            <a:endParaRPr lang="hr-HR" altLang="es-ES" sz="2000" dirty="0">
              <a:solidFill>
                <a:srgbClr val="0CA373"/>
              </a:solidFill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hr" altLang="es-ES" sz="2000" dirty="0">
                <a:solidFill>
                  <a:srgbClr val="0CA373"/>
                </a:solidFill>
                <a:cs typeface="Calibri" panose="020F0502020204030204" pitchFamily="34" charset="0"/>
              </a:rPr>
              <a:t>pružanje užitka.</a:t>
            </a:r>
            <a:endParaRPr lang="hr-HR" altLang="es-ES" sz="2000" dirty="0">
              <a:solidFill>
                <a:srgbClr val="0CA373"/>
              </a:solidFill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57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75841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hr" sz="4400" kern="0" spc="-150" dirty="0">
                <a:solidFill>
                  <a:prstClr val="black"/>
                </a:solidFill>
                <a:latin typeface="Calibri Ligh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18564" y="1587455"/>
            <a:ext cx="10895775" cy="5295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endParaRPr lang="hr-HR" sz="2200" spc="50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sz="2200" spc="50" dirty="0">
                <a:solidFill>
                  <a:prstClr val="black"/>
                </a:solidFill>
                <a:latin typeface="Calibri Light"/>
                <a:cs typeface="Tahoma"/>
              </a:rPr>
              <a:t>ODJELJAK 2.1.: Definiranje digitalne dobrobiti</a:t>
            </a:r>
            <a:endParaRPr lang="hr-HR" sz="2200" spc="50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hr-HR" sz="2200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dirty="0">
                <a:solidFill>
                  <a:prstClr val="black"/>
                </a:solidFill>
                <a:latin typeface="Calibri Light"/>
                <a:cs typeface="Tahoma"/>
              </a:rPr>
              <a:t>Postoje mnoge definicije empatije i teško je odlučiti se samo za jednu:</a:t>
            </a:r>
            <a:endParaRPr lang="hr-HR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hr-HR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i="1" dirty="0">
                <a:solidFill>
                  <a:srgbClr val="0CA373"/>
                </a:solidFill>
                <a:latin typeface="Calibri Light"/>
                <a:cs typeface="Tahoma"/>
              </a:rPr>
              <a:t>“ </a:t>
            </a:r>
            <a:r>
              <a:rPr lang="hr" b="1" i="1" dirty="0">
                <a:solidFill>
                  <a:srgbClr val="0CA373"/>
                </a:solidFill>
                <a:latin typeface="Calibri Light"/>
                <a:cs typeface="Tahoma"/>
              </a:rPr>
              <a:t>Poboljšanje i poboljšanje ljudskog blagostanja, srednjoročno i dugoročno, korištenjem digitalnih medija . ” </a:t>
            </a:r>
            <a:r>
              <a:rPr lang="hr" i="1" dirty="0">
                <a:latin typeface="Calibri Light"/>
                <a:cs typeface="Tahoma"/>
              </a:rPr>
              <a:t>( </a:t>
            </a:r>
            <a:r>
              <a:rPr lang="hr" i="1" dirty="0" err="1">
                <a:latin typeface="Calibri Light"/>
                <a:cs typeface="Tahoma"/>
              </a:rPr>
              <a:t>Gui </a:t>
            </a:r>
            <a:r>
              <a:rPr lang="hr" i="1" dirty="0">
                <a:latin typeface="Calibri Light"/>
                <a:cs typeface="Tahoma"/>
              </a:rPr>
              <a:t>i sur., 2017.)</a:t>
            </a:r>
          </a:p>
          <a:p>
            <a:pPr marL="12700">
              <a:spcBef>
                <a:spcPts val="110"/>
              </a:spcBef>
            </a:pPr>
            <a:endParaRPr lang="hr-HR" i="1" dirty="0"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b="1" i="1" dirty="0">
                <a:solidFill>
                  <a:srgbClr val="0CA373"/>
                </a:solidFill>
                <a:latin typeface="Calibri Light"/>
                <a:cs typeface="Tahoma"/>
              </a:rPr>
              <a:t>„ Digitalno blagostanje subjektivno je individualno iskustvo optimalne ravnoteže između prednosti i nedostataka koje donosi mobilna povezanost. Ovo iskustveno stanje sastoji se od afektivnih i kognitivnih procjena integracije digitalne povezanosti u svakodnevni život. Ljudi postižu digitalno blagostanje kada doživljavaju maksimalno kontrolirano zadovoljstvo i funkcionalnu podršku, zajedno s minimalnim gubitkom kontrole i funkcionalnim oštećenjem .” </a:t>
            </a:r>
            <a:r>
              <a:rPr lang="hr" i="1" dirty="0">
                <a:latin typeface="Calibri Light"/>
                <a:cs typeface="Tahoma"/>
              </a:rPr>
              <a:t>( </a:t>
            </a:r>
            <a:r>
              <a:rPr lang="hr" i="1" dirty="0" err="1">
                <a:latin typeface="Calibri Light"/>
                <a:cs typeface="Tahoma"/>
              </a:rPr>
              <a:t>Vanden</a:t>
            </a:r>
            <a:r>
              <a:rPr lang="hr" i="1" dirty="0">
                <a:latin typeface="Calibri Light"/>
                <a:cs typeface="Tahoma"/>
              </a:rPr>
              <a:t> </a:t>
            </a:r>
            <a:r>
              <a:rPr lang="hr" i="1" dirty="0" err="1">
                <a:latin typeface="Calibri Light"/>
                <a:cs typeface="Tahoma"/>
              </a:rPr>
              <a:t>Abeele </a:t>
            </a:r>
            <a:r>
              <a:rPr lang="hr" i="1" dirty="0">
                <a:latin typeface="Calibri Light"/>
                <a:cs typeface="Tahoma"/>
              </a:rPr>
              <a:t>, 2021.)</a:t>
            </a:r>
          </a:p>
          <a:p>
            <a:pPr marL="12700">
              <a:spcBef>
                <a:spcPts val="110"/>
              </a:spcBef>
            </a:pPr>
            <a:endParaRPr lang="hr-HR" sz="2200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hr-HR" sz="2200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en-US" sz="2200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en-GB" sz="2200" dirty="0">
              <a:solidFill>
                <a:prstClr val="black"/>
              </a:solidFill>
              <a:latin typeface="Calibri Ligh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20797"/>
            <a:ext cx="114594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158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758417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hr" sz="4400" kern="0" spc="-150" dirty="0">
                <a:solidFill>
                  <a:prstClr val="black"/>
                </a:solidFill>
                <a:latin typeface="Calibri Ligh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18564" y="1853029"/>
            <a:ext cx="10895775" cy="44640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spcBef>
                <a:spcPts val="110"/>
              </a:spcBef>
            </a:pPr>
            <a:endParaRPr lang="hr-HR" sz="2200" spc="50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sz="2200" spc="50" dirty="0">
                <a:solidFill>
                  <a:prstClr val="black"/>
                </a:solidFill>
                <a:latin typeface="Calibri Light"/>
                <a:cs typeface="Tahoma"/>
              </a:rPr>
              <a:t>ODJELJAK 2.1.: Definiranje digitalne dobrobiti</a:t>
            </a:r>
            <a:endParaRPr lang="hr-HR" sz="2200" spc="50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hr-HR" sz="2200" dirty="0">
              <a:solidFill>
                <a:prstClr val="black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dirty="0">
                <a:solidFill>
                  <a:prstClr val="black"/>
                </a:solidFill>
                <a:latin typeface="Calibri Light"/>
                <a:cs typeface="Tahoma"/>
              </a:rPr>
              <a:t>…</a:t>
            </a:r>
          </a:p>
          <a:p>
            <a:pPr marL="12700">
              <a:spcBef>
                <a:spcPts val="110"/>
              </a:spcBef>
            </a:pPr>
            <a:endParaRPr lang="hr-HR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b="1" i="1" dirty="0">
                <a:solidFill>
                  <a:srgbClr val="0CA373"/>
                </a:solidFill>
                <a:latin typeface="Calibri Light"/>
                <a:cs typeface="Tahoma"/>
              </a:rPr>
              <a:t>“Utjecaj digitalnih tehnologija na to što znači živjeti život koji je dobar za ljudsko biće” </a:t>
            </a:r>
            <a:r>
              <a:rPr lang="hr" i="1" dirty="0">
                <a:latin typeface="Calibri Light"/>
                <a:cs typeface="Tahoma"/>
              </a:rPr>
              <a:t>( </a:t>
            </a:r>
            <a:r>
              <a:rPr lang="hr" i="1" dirty="0" err="1">
                <a:latin typeface="Calibri Light"/>
                <a:cs typeface="Tahoma"/>
              </a:rPr>
              <a:t>Burr </a:t>
            </a:r>
            <a:r>
              <a:rPr lang="hr" i="1" dirty="0">
                <a:latin typeface="Calibri Light"/>
                <a:cs typeface="Tahoma"/>
              </a:rPr>
              <a:t>et al., 2020.)</a:t>
            </a:r>
          </a:p>
          <a:p>
            <a:pPr marL="12700">
              <a:spcBef>
                <a:spcPts val="110"/>
              </a:spcBef>
            </a:pPr>
            <a:endParaRPr lang="hr-HR" i="1" dirty="0"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r>
              <a:rPr lang="hr" b="1" i="1" dirty="0">
                <a:solidFill>
                  <a:srgbClr val="0CA373"/>
                </a:solidFill>
                <a:latin typeface="Calibri Light"/>
                <a:cs typeface="Tahoma"/>
              </a:rPr>
              <a:t>“Utjecaj koji su digitalne tehnologije, poput društvenih medija, pametnih telefona i umjetne inteligencije, imale na naše blagostanje i naše samorazumijevanje o tome što znači živjeti život koji je dobar za nas u sve digitalnijem društvu” </a:t>
            </a:r>
            <a:r>
              <a:rPr lang="hr" i="1" dirty="0">
                <a:latin typeface="Calibri Light"/>
                <a:cs typeface="Tahoma"/>
              </a:rPr>
              <a:t>( </a:t>
            </a:r>
            <a:r>
              <a:rPr lang="hr" i="1" dirty="0" err="1">
                <a:latin typeface="Calibri Light"/>
                <a:cs typeface="Tahoma"/>
              </a:rPr>
              <a:t>Burr </a:t>
            </a:r>
            <a:r>
              <a:rPr lang="hr" i="1" dirty="0">
                <a:latin typeface="Calibri Light"/>
                <a:cs typeface="Tahoma"/>
              </a:rPr>
              <a:t>i Floridi, 2020.)</a:t>
            </a:r>
          </a:p>
          <a:p>
            <a:pPr marL="12700">
              <a:spcBef>
                <a:spcPts val="110"/>
              </a:spcBef>
            </a:pPr>
            <a:endParaRPr lang="hr-HR" sz="2200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hr-HR" sz="2200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en-US" sz="2200" i="1" dirty="0">
              <a:solidFill>
                <a:srgbClr val="0CA373"/>
              </a:solidFill>
              <a:latin typeface="Calibri Light"/>
              <a:cs typeface="Tahoma"/>
            </a:endParaRPr>
          </a:p>
          <a:p>
            <a:pPr marL="12700">
              <a:spcBef>
                <a:spcPts val="110"/>
              </a:spcBef>
            </a:pPr>
            <a:endParaRPr lang="en-GB" sz="2200" dirty="0">
              <a:solidFill>
                <a:prstClr val="black"/>
              </a:solidFill>
              <a:latin typeface="Calibri Ligh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620797"/>
            <a:ext cx="114594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endParaRPr lang="en-GB" altLang="es-ES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7731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86182" y="1816907"/>
            <a:ext cx="8559410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 2 .: Održavanje veze sa svojim timom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86182" y="2370834"/>
            <a:ext cx="1114555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Važno je da tvrtke stvore okruženje u kojem vodstvo i zaposlenici mogu ostati povezani dok rade od kuće.</a:t>
            </a: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hr-HR" altLang="es-ES" sz="20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8 stvari za održavanje veze sa svojim udaljenim timom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https://www.flexjobs.com/employer-blog/stay-connected-team-working-from-home-remotely/ </a:t>
            </a:r>
            <a:r>
              <a:rPr lang="hr" altLang="es-ES" sz="2000" dirty="0"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</a:p>
          <a:p>
            <a:pPr>
              <a:defRPr/>
            </a:pPr>
            <a:endParaRPr lang="hr-HR" alt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Čavrljanje uz kavu</a:t>
            </a:r>
          </a:p>
          <a:p>
            <a:pPr marL="1257300" lvl="2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potaknite svoje zaposlenike na redovite virtualne stanke za kavu s </a:t>
            </a:r>
            <a:r>
              <a:rPr lang="hr" altLang="es-ES" sz="2000" i="1" dirty="0" err="1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timom </a:t>
            </a: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kako bi ostali povezani dok rade od kuće.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>
              <a:buFont typeface="Wingdings" pitchFamily="2" charset="2"/>
              <a:buChar char="Ø"/>
              <a:defRPr/>
            </a:pP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48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174979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4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2: Održavanje veze sa svijetom oko vas</a:t>
            </a: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455194" y="2023941"/>
            <a:ext cx="8559410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 2 .: Održavanje veze sa svojim timom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GB" sz="2200" dirty="0">
              <a:latin typeface="+mj-lt"/>
              <a:cs typeface="Tahoma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8565" y="2560616"/>
            <a:ext cx="1114555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Postavite pitanje tjedna</a:t>
            </a:r>
            <a:endParaRPr lang="hr-HR" altLang="es-ES" sz="2000" b="1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endParaRPr lang="hr-HR" altLang="es-ES" sz="2000" b="1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Potaknite grupne razgovore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Vaše bi osoblje cijenilo priliku za povezivanje sa suradnicima sličnih interesa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postavite neke virtualne grupe kako biste olakšali razgovor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hr" altLang="es-ES" sz="2000" b="1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Virtualni ručkovi</a:t>
            </a:r>
          </a:p>
          <a:p>
            <a:pPr marL="800100" lvl="1" indent="-342900">
              <a:buFont typeface="Wingdings" pitchFamily="2" charset="2"/>
              <a:buChar char="Ø"/>
              <a:defRPr/>
            </a:pPr>
            <a:r>
              <a:rPr lang="hr" altLang="es-ES" sz="2000" i="1" dirty="0">
                <a:solidFill>
                  <a:srgbClr val="0CA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potaknite osoblje na zajednički virtualni ručak</a:t>
            </a:r>
            <a:endParaRPr lang="hr-HR" altLang="es-ES" sz="2000" i="1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buFont typeface="+mj-lt"/>
              <a:buAutoNum type="arabicPeriod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  <a:defRPr/>
            </a:pPr>
            <a:endParaRPr lang="hr-HR" altLang="es-ES" sz="2000" dirty="0">
              <a:solidFill>
                <a:srgbClr val="0CA37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1700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1627</Words>
  <Application>Microsoft Office PowerPoint</Application>
  <PresentationFormat>Panorámica</PresentationFormat>
  <Paragraphs>202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21</vt:i4>
      </vt:variant>
    </vt:vector>
  </HeadingPairs>
  <TitlesOfParts>
    <vt:vector size="33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Wingdings</vt:lpstr>
      <vt:lpstr>YADLjI9qxTA 0</vt:lpstr>
      <vt:lpstr>1_Tema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173</cp:revision>
  <dcterms:created xsi:type="dcterms:W3CDTF">2021-06-29T11:11:56Z</dcterms:created>
  <dcterms:modified xsi:type="dcterms:W3CDTF">2023-02-06T16:23:44Z</dcterms:modified>
</cp:coreProperties>
</file>