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5" r:id="rId2"/>
    <p:sldMasterId id="2147483659" r:id="rId3"/>
  </p:sldMasterIdLst>
  <p:notesMasterIdLst>
    <p:notesMasterId r:id="rId25"/>
  </p:notesMasterIdLst>
  <p:handoutMasterIdLst>
    <p:handoutMasterId r:id="rId26"/>
  </p:handoutMasterIdLst>
  <p:sldIdLst>
    <p:sldId id="256" r:id="rId4"/>
    <p:sldId id="331" r:id="rId5"/>
    <p:sldId id="310" r:id="rId6"/>
    <p:sldId id="311" r:id="rId7"/>
    <p:sldId id="312" r:id="rId8"/>
    <p:sldId id="313" r:id="rId9"/>
    <p:sldId id="322" r:id="rId10"/>
    <p:sldId id="323" r:id="rId11"/>
    <p:sldId id="324" r:id="rId12"/>
    <p:sldId id="325" r:id="rId13"/>
    <p:sldId id="314" r:id="rId14"/>
    <p:sldId id="316" r:id="rId15"/>
    <p:sldId id="318" r:id="rId16"/>
    <p:sldId id="320" r:id="rId17"/>
    <p:sldId id="321" r:id="rId18"/>
    <p:sldId id="326" r:id="rId19"/>
    <p:sldId id="327" r:id="rId20"/>
    <p:sldId id="333" r:id="rId21"/>
    <p:sldId id="329" r:id="rId22"/>
    <p:sldId id="330" r:id="rId23"/>
    <p:sldId id="264" r:id="rId2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p:restoredTop sz="94663"/>
  </p:normalViewPr>
  <p:slideViewPr>
    <p:cSldViewPr snapToGrid="0">
      <p:cViewPr varScale="1">
        <p:scale>
          <a:sx n="107" d="100"/>
          <a:sy n="107" d="100"/>
        </p:scale>
        <p:origin x="107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90771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80487273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168245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1603582901"/>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255247"/>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3909257291"/>
      </p:ext>
    </p:extLst>
  </p:cSld>
  <p:clrMap bg1="lt1" tx1="dk1" bg2="lt2" tx2="dk2" accent1="accent1" accent2="accent2" accent3="accent3" accent4="accent4" accent5="accent5" accent6="accent6" hlink="hlink" folHlink="folHlink"/>
  <p:sldLayoutIdLst>
    <p:sldLayoutId id="2147483656" r:id="rId1"/>
    <p:sldLayoutId id="21474836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solidFill>
                <a:prstClr val="black"/>
              </a:solidFill>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dirty="0">
                <a:solidFill>
                  <a:prstClr val="white"/>
                </a:solidFill>
                <a:latin typeface="YADLjI9qxTA 0"/>
              </a:rPr>
              <a:t>With the support of the Erasmus+ </a:t>
            </a:r>
            <a:r>
              <a:rPr lang="en-US" sz="1200" dirty="0" err="1">
                <a:solidFill>
                  <a:prstClr val="white"/>
                </a:solidFill>
                <a:latin typeface="YADLjI9qxTA 0"/>
              </a:rPr>
              <a:t>programme</a:t>
            </a:r>
            <a:r>
              <a:rPr lang="en-US" sz="1200" dirty="0">
                <a:solidFill>
                  <a:prstClr val="white"/>
                </a:solidFill>
                <a:latin typeface="YADLjI9qxTA 0"/>
              </a:rPr>
              <a:t> of the European Union. This document and its contents reflects the views only of the authors, and the Commission cannot be held responsible for any use which may be made of the information contained therein. </a:t>
            </a:r>
          </a:p>
        </p:txBody>
      </p:sp>
    </p:spTree>
    <p:extLst>
      <p:ext uri="{BB962C8B-B14F-4D97-AF65-F5344CB8AC3E}">
        <p14:creationId xmlns:p14="http://schemas.microsoft.com/office/powerpoint/2010/main" val="155376145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halfhalftravel.com/remote-work/stay-connected-while-working-from-home.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kalido.me/how-to-stay-connected-while-working-from-hom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halfhalftravel.com/remote-work/stay-connected-while-working-from-home.html" TargetMode="External"/><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 Id="rId4" Type="http://schemas.openxmlformats.org/officeDocument/2006/relationships/hyperlink" Target="https://www.kalido.me/how-to-stay-connected-while-working-from-hom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flexjobs.com/employer-blog/stay-connected-team-working-from-home-remotely/"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600513" cy="646331"/>
          </a:xfrm>
          <a:prstGeom prst="rect">
            <a:avLst/>
          </a:prstGeom>
          <a:noFill/>
        </p:spPr>
        <p:txBody>
          <a:bodyPr wrap="square">
            <a:spAutoFit/>
          </a:bodyPr>
          <a:lstStyle/>
          <a:p>
            <a:r>
              <a:rPr lang="it-IT" b="1">
                <a:latin typeface="Bahnschrift Light" panose="020B0502040204020203" pitchFamily="34" charset="0"/>
                <a:ea typeface="Calibri" panose="020F0502020204030204" pitchFamily="34" charset="0"/>
              </a:rPr>
              <a:t>“Migliorare la resilienza delle PMI dopo il lockdown”
</a:t>
            </a:r>
            <a:endParaRPr lang="it-IT"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spc="-114">
                <a:solidFill>
                  <a:srgbClr val="0CA373"/>
                </a:solidFill>
                <a:latin typeface="Tahoma" panose="020B0604030504040204" pitchFamily="34" charset="0"/>
                <a:ea typeface="Tahoma" panose="020B0604030504040204" pitchFamily="34" charset="0"/>
                <a:cs typeface="Tahoma" panose="020B0604030504040204" pitchFamily="34" charset="0"/>
              </a:rPr>
              <a:t>BISOGNI PSICOLOGICI E BENESSERE MENTALE
</a:t>
            </a:r>
            <a:r>
              <a:rPr kumimoji="0" lang="it-IT"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lang="it-IT" b="1" spc="-114">
                <a:latin typeface="Tahoma" panose="020B0604030504040204" pitchFamily="34" charset="0"/>
                <a:ea typeface="Tahoma" panose="020B0604030504040204" pitchFamily="34" charset="0"/>
                <a:cs typeface="Tahoma" panose="020B0604030504040204" pitchFamily="34" charset="0"/>
              </a:rPr>
              <a:t>UNIVERSITÀ DI DUBROVNIK</a:t>
            </a:r>
            <a:endParaRPr kumimoji="0" lang="it-IT"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058447"/>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2.2.: Mantenere la connessione con il team
</a:t>
            </a:r>
            <a:endParaRPr lang="it-IT" sz="2200">
              <a:latin typeface="+mj-lt"/>
              <a:cs typeface="Tahoma"/>
            </a:endParaRPr>
          </a:p>
        </p:txBody>
      </p:sp>
      <p:sp>
        <p:nvSpPr>
          <p:cNvPr id="4" name="Rectángulo 3"/>
          <p:cNvSpPr/>
          <p:nvPr/>
        </p:nvSpPr>
        <p:spPr>
          <a:xfrm>
            <a:off x="318565" y="2681385"/>
            <a:ext cx="11145554" cy="3170099"/>
          </a:xfrm>
          <a:prstGeom prst="rect">
            <a:avLst/>
          </a:prstGeom>
        </p:spPr>
        <p:txBody>
          <a:bodyPr wrap="square">
            <a:spAutoFit/>
          </a:bodyPr>
          <a:lstStyle/>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Scambi</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 Ricevere un pacco o una lettera per posta</a:t>
            </a:r>
          </a:p>
          <a:p>
            <a:pPr marL="800100" lvl="1" indent="-342900">
              <a:buFont typeface="Wingdings" pitchFamily="2" charset="2"/>
              <a:buChar char="Ø"/>
              <a:defRPr/>
            </a:pPr>
            <a:endParaRPr lang="it-IT" altLang="es-ES" sz="2000" i="1">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Concorsi aziendali</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Un ottimo modo per riunire le persone e incoraggiare un po 'di competizione amichevole</a:t>
            </a:r>
          </a:p>
          <a:p>
            <a:pPr marL="800100" lvl="1" indent="-342900">
              <a:buFont typeface="Wingdings" pitchFamily="2" charset="2"/>
              <a:buChar char="Ø"/>
              <a:defRPr/>
            </a:pPr>
            <a:endParaRPr lang="it-IT" altLang="es-ES" sz="2000" b="1" i="1">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 Allenamenti virtuali</a:t>
            </a:r>
          </a:p>
          <a:p>
            <a:pPr marL="914400" lvl="1" indent="-457200">
              <a:buFont typeface="+mj-lt"/>
              <a:buAutoNum type="arabicPeriod"/>
              <a:defRPr/>
            </a:pPr>
            <a:endParaRPr lang="it-IT" altLang="es-ES" sz="2000">
              <a:solidFill>
                <a:srgbClr val="0CA373"/>
              </a:solidFill>
              <a:latin typeface="Calibri" panose="020F0502020204030204" pitchFamily="34" charset="0"/>
              <a:cs typeface="Calibri" panose="020F0502020204030204" pitchFamily="34" charset="0"/>
            </a:endParaRPr>
          </a:p>
          <a:p>
            <a:pPr lvl="2">
              <a:defRPr/>
            </a:pPr>
            <a:endParaRPr lang="it-IT" altLang="es-ES" sz="200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it-IT" altLang="es-ES" sz="200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9B4E3606-B066-4396-80E1-A205D72FCC03}"/>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235453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1885979"/>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2.3.: Comunicazione del lavoro a distanza
</a:t>
            </a:r>
            <a:endParaRPr lang="it-IT" sz="2200">
              <a:latin typeface="+mj-lt"/>
              <a:cs typeface="Tahoma"/>
            </a:endParaRPr>
          </a:p>
        </p:txBody>
      </p:sp>
      <p:sp>
        <p:nvSpPr>
          <p:cNvPr id="4" name="Rectángulo 3"/>
          <p:cNvSpPr/>
          <p:nvPr/>
        </p:nvSpPr>
        <p:spPr>
          <a:xfrm>
            <a:off x="318565" y="2448472"/>
            <a:ext cx="11145554" cy="3477875"/>
          </a:xfrm>
          <a:prstGeom prst="rect">
            <a:avLst/>
          </a:prstGeom>
        </p:spPr>
        <p:txBody>
          <a:bodyPr wrap="square">
            <a:spAutoFit/>
          </a:bodyPr>
          <a:lstStyle/>
          <a:p>
            <a:pPr algn="just">
              <a:defRPr/>
            </a:pPr>
            <a:r>
              <a:rPr lang="it-IT" altLang="es-ES" sz="2000">
                <a:latin typeface="Calibri" panose="020F0502020204030204" pitchFamily="34" charset="0"/>
                <a:cs typeface="Calibri" panose="020F0502020204030204" pitchFamily="34" charset="0"/>
              </a:rPr>
              <a:t>Le tendenze del lavoro da casa hanno plasmato il modo in cui ci connettiamo gli uni con gli altri. Le regole per una comunicazione di lavoro remoto di successo sono (</a:t>
            </a:r>
            <a:r>
              <a:rPr lang="it-IT" altLang="es-ES" sz="2000">
                <a:latin typeface="Calibri" panose="020F0502020204030204" pitchFamily="34" charset="0"/>
                <a:cs typeface="Calibri" panose="020F0502020204030204" pitchFamily="34" charset="0"/>
                <a:hlinkClick r:id="rId2"/>
              </a:rPr>
              <a:t>https://www.halfhalftravel.com/remote-work/stay-connected-while-working-from-home.html</a:t>
            </a:r>
            <a:r>
              <a:rPr lang="it-IT" altLang="es-ES" sz="2000">
                <a:latin typeface="Calibri" panose="020F0502020204030204" pitchFamily="34" charset="0"/>
                <a:cs typeface="Calibri" panose="020F0502020204030204" pitchFamily="34" charset="0"/>
              </a:rPr>
              <a:t>):</a:t>
            </a:r>
          </a:p>
          <a:p>
            <a:pPr>
              <a:defRPr/>
            </a:pPr>
            <a:endParaRPr lang="it-IT" altLang="es-ES" sz="2000">
              <a:latin typeface="Calibri" panose="020F0502020204030204" pitchFamily="34" charset="0"/>
              <a:cs typeface="Calibri" panose="020F0502020204030204" pitchFamily="34" charset="0"/>
            </a:endParaRPr>
          </a:p>
          <a:p>
            <a:pPr marL="800100" lvl="1" indent="-342900">
              <a:buFont typeface="Arial" pitchFamily="34" charset="0"/>
              <a:buChar char="•"/>
              <a:defRPr/>
            </a:pPr>
            <a:r>
              <a:rPr lang="it-IT" altLang="es-ES" sz="2000" i="1">
                <a:latin typeface="Calibri" panose="020F0502020204030204" pitchFamily="34" charset="0"/>
                <a:cs typeface="Calibri" panose="020F0502020204030204" pitchFamily="34" charset="0"/>
              </a:rPr>
              <a:t>Comunica </a:t>
            </a:r>
            <a:r>
              <a:rPr lang="it-IT" altLang="es-ES" sz="2000" b="1" i="1">
                <a:solidFill>
                  <a:srgbClr val="0CA373"/>
                </a:solidFill>
                <a:latin typeface="Calibri" panose="020F0502020204030204" pitchFamily="34" charset="0"/>
                <a:cs typeface="Calibri" panose="020F0502020204030204" pitchFamily="34" charset="0"/>
              </a:rPr>
              <a:t>spesso</a:t>
            </a:r>
            <a:r>
              <a:rPr lang="it-IT" altLang="es-ES" sz="2000" i="1">
                <a:latin typeface="Calibri" panose="020F0502020204030204" pitchFamily="34" charset="0"/>
                <a:cs typeface="Calibri" panose="020F0502020204030204" pitchFamily="34" charset="0"/>
              </a:rPr>
              <a:t>
Comunica quando hai </a:t>
            </a:r>
            <a:r>
              <a:rPr lang="it-IT" altLang="es-ES" sz="2000" b="1" i="1">
                <a:solidFill>
                  <a:srgbClr val="0CA373"/>
                </a:solidFill>
                <a:latin typeface="Calibri" panose="020F0502020204030204" pitchFamily="34" charset="0"/>
                <a:cs typeface="Calibri" panose="020F0502020204030204" pitchFamily="34" charset="0"/>
              </a:rPr>
              <a:t>dubbi</a:t>
            </a:r>
          </a:p>
          <a:p>
            <a:pPr marL="800100" lvl="1" indent="-342900">
              <a:buFont typeface="Arial" pitchFamily="34" charset="0"/>
              <a:buChar char="•"/>
              <a:defRPr/>
            </a:pPr>
            <a:r>
              <a:rPr lang="it-IT" altLang="es-ES" sz="2000" i="1">
                <a:latin typeface="Calibri" panose="020F0502020204030204" pitchFamily="34" charset="0"/>
                <a:cs typeface="Calibri" panose="020F0502020204030204" pitchFamily="34" charset="0"/>
              </a:rPr>
              <a:t>Comunica quando hai </a:t>
            </a:r>
            <a:r>
              <a:rPr lang="it-IT" altLang="es-ES" sz="2000" b="1" i="1">
                <a:solidFill>
                  <a:srgbClr val="0CA373"/>
                </a:solidFill>
                <a:latin typeface="Calibri" panose="020F0502020204030204" pitchFamily="34" charset="0"/>
                <a:cs typeface="Calibri" panose="020F0502020204030204" pitchFamily="34" charset="0"/>
              </a:rPr>
              <a:t>domande</a:t>
            </a:r>
            <a:r>
              <a:rPr lang="it-IT" altLang="es-ES" sz="2000" i="1">
                <a:latin typeface="Calibri" panose="020F0502020204030204" pitchFamily="34" charset="0"/>
                <a:cs typeface="Calibri" panose="020F0502020204030204" pitchFamily="34" charset="0"/>
              </a:rPr>
              <a:t>
Comunica quando hai </a:t>
            </a:r>
            <a:r>
              <a:rPr lang="it-IT" altLang="es-ES" sz="2000" b="1" i="1">
                <a:solidFill>
                  <a:srgbClr val="0CA373"/>
                </a:solidFill>
                <a:latin typeface="Calibri" panose="020F0502020204030204" pitchFamily="34" charset="0"/>
                <a:cs typeface="Calibri" panose="020F0502020204030204" pitchFamily="34" charset="0"/>
              </a:rPr>
              <a:t>perplessità</a:t>
            </a:r>
          </a:p>
          <a:p>
            <a:pPr marL="800100" lvl="1" indent="-342900">
              <a:buFont typeface="Arial" pitchFamily="34" charset="0"/>
              <a:buChar char="•"/>
              <a:defRPr/>
            </a:pPr>
            <a:r>
              <a:rPr lang="it-IT" altLang="es-ES" sz="2000" i="1">
                <a:latin typeface="Calibri" panose="020F0502020204030204" pitchFamily="34" charset="0"/>
                <a:cs typeface="Calibri" panose="020F0502020204030204" pitchFamily="34" charset="0"/>
              </a:rPr>
              <a:t>Comunica quando hai un </a:t>
            </a:r>
            <a:r>
              <a:rPr lang="it-IT" altLang="es-ES" sz="2000" b="1" i="1">
                <a:solidFill>
                  <a:srgbClr val="0CA373"/>
                </a:solidFill>
                <a:latin typeface="Calibri" panose="020F0502020204030204" pitchFamily="34" charset="0"/>
                <a:cs typeface="Calibri" panose="020F0502020204030204" pitchFamily="34" charset="0"/>
              </a:rPr>
              <a:t>feedback</a:t>
            </a:r>
            <a:endParaRPr lang="it-IT" altLang="es-ES" sz="2000" b="1">
              <a:solidFill>
                <a:srgbClr val="0CA373"/>
              </a:solidFill>
              <a:latin typeface="Calibri" panose="020F0502020204030204" pitchFamily="34" charset="0"/>
              <a:cs typeface="Calibri" panose="020F0502020204030204" pitchFamily="34" charset="0"/>
            </a:endParaRPr>
          </a:p>
          <a:p>
            <a:pPr lvl="2">
              <a:defRPr/>
            </a:pPr>
            <a:endParaRPr lang="it-IT" altLang="es-ES" sz="200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it-IT" altLang="es-ES" sz="200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8CA0978D-2700-B2CB-47C6-BAFB846166E8}"/>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25517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1946303"/>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2.3.: Comunicazione del lavoro a distanza
</a:t>
            </a:r>
            <a:endParaRPr lang="it-IT" sz="2200">
              <a:latin typeface="+mj-lt"/>
              <a:cs typeface="Tahoma"/>
            </a:endParaRPr>
          </a:p>
        </p:txBody>
      </p:sp>
      <p:sp>
        <p:nvSpPr>
          <p:cNvPr id="4" name="Rectángulo 3"/>
          <p:cNvSpPr/>
          <p:nvPr/>
        </p:nvSpPr>
        <p:spPr>
          <a:xfrm>
            <a:off x="455194" y="2500230"/>
            <a:ext cx="11145554" cy="2246769"/>
          </a:xfrm>
          <a:prstGeom prst="rect">
            <a:avLst/>
          </a:prstGeom>
        </p:spPr>
        <p:txBody>
          <a:bodyPr wrap="square">
            <a:spAutoFit/>
          </a:bodyPr>
          <a:lstStyle/>
          <a:p>
            <a:pPr lvl="1">
              <a:defRPr/>
            </a:pPr>
            <a:endParaRPr lang="it-IT" altLang="es-ES" sz="2000" b="1" i="1">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r>
              <a:rPr lang="it-IT" altLang="es-ES" sz="2000" i="1">
                <a:latin typeface="Calibri" panose="020F0502020204030204" pitchFamily="34" charset="0"/>
                <a:cs typeface="Calibri" panose="020F0502020204030204" pitchFamily="34" charset="0"/>
              </a:rPr>
              <a:t>Comunica quando hai </a:t>
            </a:r>
            <a:r>
              <a:rPr lang="it-IT" altLang="es-ES" sz="2000" b="1" i="1">
                <a:solidFill>
                  <a:srgbClr val="0CA373"/>
                </a:solidFill>
                <a:latin typeface="Calibri" panose="020F0502020204030204" pitchFamily="34" charset="0"/>
                <a:cs typeface="Calibri" panose="020F0502020204030204" pitchFamily="34" charset="0"/>
              </a:rPr>
              <a:t>risultati o successi</a:t>
            </a:r>
            <a:r>
              <a:rPr lang="it-IT" altLang="es-ES" sz="2000" i="1">
                <a:solidFill>
                  <a:srgbClr val="0CA373"/>
                </a:solidFill>
                <a:latin typeface="Calibri" panose="020F0502020204030204" pitchFamily="34" charset="0"/>
                <a:cs typeface="Calibri" panose="020F0502020204030204" pitchFamily="34" charset="0"/>
              </a:rPr>
              <a:t>
</a:t>
            </a:r>
            <a:r>
              <a:rPr lang="it-IT" altLang="es-ES" sz="2000" i="1">
                <a:latin typeface="Calibri" panose="020F0502020204030204" pitchFamily="34" charset="0"/>
                <a:cs typeface="Calibri" panose="020F0502020204030204" pitchFamily="34" charset="0"/>
              </a:rPr>
              <a:t>Comunica il tuo </a:t>
            </a:r>
            <a:r>
              <a:rPr lang="it-IT" altLang="es-ES" sz="2000" b="1" i="1">
                <a:solidFill>
                  <a:srgbClr val="0CA373"/>
                </a:solidFill>
                <a:latin typeface="Calibri" panose="020F0502020204030204" pitchFamily="34" charset="0"/>
                <a:cs typeface="Calibri" panose="020F0502020204030204" pitchFamily="34" charset="0"/>
              </a:rPr>
              <a:t>programma</a:t>
            </a:r>
            <a:r>
              <a:rPr lang="it-IT" altLang="es-ES" sz="2000" i="1">
                <a:latin typeface="Calibri" panose="020F0502020204030204" pitchFamily="34" charset="0"/>
                <a:cs typeface="Calibri" panose="020F0502020204030204" pitchFamily="34" charset="0"/>
              </a:rPr>
              <a:t>
Comunica</a:t>
            </a:r>
            <a:r>
              <a:rPr lang="it-IT" altLang="es-ES" sz="2000" i="1">
                <a:solidFill>
                  <a:srgbClr val="0CA373"/>
                </a:solidFill>
                <a:latin typeface="Calibri" panose="020F0502020204030204" pitchFamily="34" charset="0"/>
                <a:cs typeface="Calibri" panose="020F0502020204030204" pitchFamily="34" charset="0"/>
              </a:rPr>
              <a:t> </a:t>
            </a:r>
            <a:r>
              <a:rPr lang="it-IT" altLang="es-ES" sz="2000" b="1" i="1">
                <a:solidFill>
                  <a:srgbClr val="0CA373"/>
                </a:solidFill>
                <a:latin typeface="Calibri" panose="020F0502020204030204" pitchFamily="34" charset="0"/>
                <a:cs typeface="Calibri" panose="020F0502020204030204" pitchFamily="34" charset="0"/>
              </a:rPr>
              <a:t>aggiornamenti</a:t>
            </a:r>
          </a:p>
          <a:p>
            <a:pPr marL="800100" lvl="1" indent="-342900">
              <a:buFont typeface="Arial" pitchFamily="34" charset="0"/>
              <a:buChar char="•"/>
              <a:defRPr/>
            </a:pPr>
            <a:r>
              <a:rPr lang="it-IT" altLang="es-ES" sz="2000" i="1">
                <a:latin typeface="Calibri" panose="020F0502020204030204" pitchFamily="34" charset="0"/>
                <a:cs typeface="Calibri" panose="020F0502020204030204" pitchFamily="34" charset="0"/>
              </a:rPr>
              <a:t>Comunica </a:t>
            </a:r>
            <a:r>
              <a:rPr lang="it-IT" altLang="es-ES" sz="2000" b="1" i="1">
                <a:solidFill>
                  <a:srgbClr val="0CA373"/>
                </a:solidFill>
                <a:latin typeface="Calibri" panose="020F0502020204030204" pitchFamily="34" charset="0"/>
                <a:cs typeface="Calibri" panose="020F0502020204030204" pitchFamily="34" charset="0"/>
              </a:rPr>
              <a:t>in modo eloquente</a:t>
            </a:r>
            <a:r>
              <a:rPr lang="it-IT" altLang="es-ES" sz="2000" i="1">
                <a:latin typeface="Calibri" panose="020F0502020204030204" pitchFamily="34" charset="0"/>
                <a:cs typeface="Calibri" panose="020F0502020204030204" pitchFamily="34" charset="0"/>
              </a:rPr>
              <a:t>
Comunica </a:t>
            </a:r>
            <a:r>
              <a:rPr lang="it-IT" altLang="es-ES" sz="2000" b="1" i="1">
                <a:solidFill>
                  <a:srgbClr val="0CA373"/>
                </a:solidFill>
                <a:latin typeface="Calibri" panose="020F0502020204030204" pitchFamily="34" charset="0"/>
                <a:cs typeface="Calibri" panose="020F0502020204030204" pitchFamily="34" charset="0"/>
              </a:rPr>
              <a:t>in modo chiaro</a:t>
            </a:r>
            <a:endParaRPr lang="it-IT" altLang="es-ES" sz="200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it-IT" altLang="es-ES" sz="200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7CE052D0-BFD0-72CA-73AC-A8DD92875E40}"/>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144555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2.4.: Collegamento con il mondo esterno
</a:t>
            </a:r>
            <a:endParaRPr lang="it-IT" sz="2200">
              <a:latin typeface="+mj-lt"/>
              <a:cs typeface="Tahoma"/>
            </a:endParaRPr>
          </a:p>
        </p:txBody>
      </p:sp>
      <p:sp>
        <p:nvSpPr>
          <p:cNvPr id="4" name="Rectángulo 3"/>
          <p:cNvSpPr/>
          <p:nvPr/>
        </p:nvSpPr>
        <p:spPr>
          <a:xfrm>
            <a:off x="318565" y="3052321"/>
            <a:ext cx="11145554" cy="1323439"/>
          </a:xfrm>
          <a:prstGeom prst="rect">
            <a:avLst/>
          </a:prstGeom>
        </p:spPr>
        <p:txBody>
          <a:bodyPr wrap="square">
            <a:spAutoFit/>
          </a:bodyPr>
          <a:lstStyle/>
          <a:p>
            <a:pPr lvl="1" algn="just">
              <a:defRPr/>
            </a:pPr>
            <a:r>
              <a:rPr lang="it-IT" sz="2000" i="1">
                <a:solidFill>
                  <a:srgbClr val="0CA373"/>
                </a:solidFill>
              </a:rPr>
              <a:t>„Senza un'interazione umana regolare (e l'interazione digitale non lo taglia del tutto), il tuo isolamento inizierà a prendere un pedaggio psicologico, emotivo e professionale.”</a:t>
            </a:r>
            <a:r>
              <a:rPr lang="it-IT" sz="2000" i="1"/>
              <a:t> </a:t>
            </a:r>
            <a:r>
              <a:rPr lang="it-IT" sz="2000"/>
              <a:t>(</a:t>
            </a:r>
            <a:r>
              <a:rPr lang="it-IT" sz="2000">
                <a:hlinkClick r:id="rId2"/>
              </a:rPr>
              <a:t>https://www.kalido.me/how-to-stay-connected-while-working-from-home/</a:t>
            </a:r>
            <a:r>
              <a:rPr lang="it-IT" sz="2000"/>
              <a:t>)</a:t>
            </a:r>
          </a:p>
          <a:p>
            <a:pPr lvl="1">
              <a:defRPr/>
            </a:pPr>
            <a:endParaRPr lang="it-IT" altLang="es-ES" sz="2000" b="1" i="1">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3527D05F-5F42-28FC-2C17-2C2A339D87C6}"/>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dirty="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1135039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584658"/>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2.4.: Collegamento con il mondo esterno
</a:t>
            </a:r>
            <a:endParaRPr lang="it-IT" sz="2200">
              <a:latin typeface="+mj-lt"/>
              <a:cs typeface="Tahoma"/>
            </a:endParaRPr>
          </a:p>
        </p:txBody>
      </p:sp>
      <p:sp>
        <p:nvSpPr>
          <p:cNvPr id="4" name="Rectángulo 3"/>
          <p:cNvSpPr/>
          <p:nvPr/>
        </p:nvSpPr>
        <p:spPr>
          <a:xfrm>
            <a:off x="318565" y="3052321"/>
            <a:ext cx="11145554" cy="2862322"/>
          </a:xfrm>
          <a:prstGeom prst="rect">
            <a:avLst/>
          </a:prstGeom>
        </p:spPr>
        <p:txBody>
          <a:bodyPr wrap="square">
            <a:spAutoFit/>
          </a:bodyPr>
          <a:lstStyle/>
          <a:p>
            <a:pPr lvl="1">
              <a:defRPr/>
            </a:pPr>
            <a:r>
              <a:rPr lang="it-IT" altLang="es-ES" sz="2000">
                <a:latin typeface="Calibri" panose="020F0502020204030204" pitchFamily="34" charset="0"/>
                <a:cs typeface="Calibri" panose="020F0502020204030204" pitchFamily="34" charset="0"/>
              </a:rPr>
              <a:t>Alcuni consigli per lavorare da casa (</a:t>
            </a:r>
            <a:r>
              <a:rPr lang="it-IT" altLang="es-ES" sz="2000">
                <a:latin typeface="Calibri" panose="020F0502020204030204" pitchFamily="34" charset="0"/>
                <a:cs typeface="Calibri" panose="020F0502020204030204" pitchFamily="34" charset="0"/>
                <a:hlinkClick r:id="rId2"/>
              </a:rPr>
              <a:t>https://www.kalido.me/how-to-stay-connected-while-working-from-home/</a:t>
            </a:r>
            <a:r>
              <a:rPr lang="it-IT" altLang="es-ES" sz="2000">
                <a:latin typeface="Calibri" panose="020F0502020204030204" pitchFamily="34" charset="0"/>
                <a:cs typeface="Calibri" panose="020F0502020204030204" pitchFamily="34" charset="0"/>
              </a:rPr>
              <a:t>):</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Consider a co-working space</a:t>
            </a:r>
          </a:p>
          <a:p>
            <a:pPr marL="1257300" lvl="2" indent="-342900">
              <a:buFont typeface="Arial" pitchFamily="34" charset="0"/>
              <a:buChar char="•"/>
              <a:defRPr/>
            </a:pPr>
            <a:r>
              <a:rPr lang="it-IT" altLang="es-ES" sz="2000" i="1">
                <a:latin typeface="Calibri" panose="020F0502020204030204" pitchFamily="34" charset="0"/>
                <a:cs typeface="Calibri" panose="020F0502020204030204" pitchFamily="34" charset="0"/>
              </a:rPr>
              <a:t>Sarai circondato da altri professionisti e da tutte le opportunità di networking e collaborazione che ciò comporta 
Molti uffici di co-working hanno anche caffè e ristoranti in loco</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Incontri durante il pranzo</a:t>
            </a:r>
          </a:p>
          <a:p>
            <a:pPr marL="1257300" lvl="2" indent="-342900">
              <a:buFont typeface="Arial" pitchFamily="34" charset="0"/>
              <a:buChar char="•"/>
              <a:defRPr/>
            </a:pPr>
            <a:r>
              <a:rPr lang="it-IT" altLang="es-ES" sz="2000" i="1">
                <a:latin typeface="Calibri" panose="020F0502020204030204" pitchFamily="34" charset="0"/>
                <a:cs typeface="Calibri" panose="020F0502020204030204" pitchFamily="34" charset="0"/>
              </a:rPr>
              <a:t>Incontra alcuni amici o contatti professionali</a:t>
            </a:r>
          </a:p>
          <a:p>
            <a:pPr lvl="1">
              <a:defRPr/>
            </a:pPr>
            <a:endParaRPr lang="it-IT" altLang="es-ES" sz="2000" i="1">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4414E584-E5BF-4722-523A-C5A33E6325A2}"/>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3222856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86183" y="2127458"/>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dirty="0">
                <a:latin typeface="+mj-lt"/>
                <a:cs typeface="Tahoma"/>
              </a:rPr>
              <a:t>SEZIONE 2.4.: Collegamento con il mondo esterno
</a:t>
            </a:r>
            <a:endParaRPr lang="it-IT" sz="2200" dirty="0">
              <a:latin typeface="+mj-lt"/>
              <a:cs typeface="Tahoma"/>
            </a:endParaRPr>
          </a:p>
        </p:txBody>
      </p:sp>
      <p:sp>
        <p:nvSpPr>
          <p:cNvPr id="4" name="Rectángulo 3"/>
          <p:cNvSpPr/>
          <p:nvPr/>
        </p:nvSpPr>
        <p:spPr>
          <a:xfrm>
            <a:off x="318565" y="2681385"/>
            <a:ext cx="11145554" cy="2554545"/>
          </a:xfrm>
          <a:prstGeom prst="rect">
            <a:avLst/>
          </a:prstGeom>
        </p:spPr>
        <p:txBody>
          <a:bodyPr wrap="square">
            <a:spAutoFit/>
          </a:bodyPr>
          <a:lstStyle/>
          <a:p>
            <a:pPr marL="800100" lvl="1" indent="-342900">
              <a:buFont typeface="Wingdings" pitchFamily="2" charset="2"/>
              <a:buChar char="Ø"/>
              <a:defRPr/>
            </a:pPr>
            <a:r>
              <a:rPr lang="it-IT" altLang="es-ES" sz="2000" i="1" dirty="0">
                <a:solidFill>
                  <a:srgbClr val="0CA373"/>
                </a:solidFill>
                <a:latin typeface="Calibri" panose="020F0502020204030204" pitchFamily="34" charset="0"/>
                <a:cs typeface="Calibri" panose="020F0502020204030204" pitchFamily="34" charset="0"/>
              </a:rPr>
              <a:t>Unisciti a club di interesse e sportive</a:t>
            </a:r>
          </a:p>
          <a:p>
            <a:pPr marL="1257300" lvl="2" indent="-342900">
              <a:buFont typeface="Arial" panose="020B0604020202020204" pitchFamily="34" charset="0"/>
              <a:buChar char="•"/>
              <a:defRPr/>
            </a:pPr>
            <a:r>
              <a:rPr lang="it-IT" altLang="es-ES" sz="2000" i="1" dirty="0">
                <a:latin typeface="Calibri" panose="020F0502020204030204" pitchFamily="34" charset="0"/>
                <a:cs typeface="Calibri" panose="020F0502020204030204" pitchFamily="34" charset="0"/>
              </a:rPr>
              <a:t>Un pericolo di lavorare da soli è la maggiore possibilità di stagnazione. Ciò potrebbe influire sia sulla tua vita professionale che personale  </a:t>
            </a:r>
          </a:p>
          <a:p>
            <a:pPr marL="800100" lvl="1" indent="-342900">
              <a:buFont typeface="Wingdings" pitchFamily="2" charset="2"/>
              <a:buChar char="Ø"/>
              <a:defRPr/>
            </a:pPr>
            <a:r>
              <a:rPr lang="it-IT" altLang="es-ES" sz="2000" i="1" dirty="0">
                <a:solidFill>
                  <a:srgbClr val="0CA373"/>
                </a:solidFill>
                <a:latin typeface="Calibri" panose="020F0502020204030204" pitchFamily="34" charset="0"/>
                <a:cs typeface="Calibri" panose="020F0502020204030204" pitchFamily="34" charset="0"/>
              </a:rPr>
              <a:t>Incontrare di persona clienti e collaboratori</a:t>
            </a:r>
          </a:p>
          <a:p>
            <a:pPr marL="1257300" lvl="2" indent="-342900">
              <a:buFont typeface="Arial" panose="020B0604020202020204" pitchFamily="34" charset="0"/>
              <a:buChar char="•"/>
              <a:defRPr/>
            </a:pPr>
            <a:r>
              <a:rPr lang="it-IT" altLang="es-ES" sz="2000" i="1" dirty="0">
                <a:latin typeface="Calibri" panose="020F0502020204030204" pitchFamily="34" charset="0"/>
                <a:cs typeface="Calibri" panose="020F0502020204030204" pitchFamily="34" charset="0"/>
              </a:rPr>
              <a:t>Se sei interessato a creare e mantenere buone relazioni (e le relazioni sono dopo tutto la pietra angolare di qualsiasi attività di successo), dovresti incontrarti di persona su base regolare</a:t>
            </a:r>
          </a:p>
          <a:p>
            <a:pPr marL="800100" lvl="1" indent="-342900">
              <a:buFont typeface="Wingdings" pitchFamily="2" charset="2"/>
              <a:buChar char="Ø"/>
              <a:defRPr/>
            </a:pPr>
            <a:r>
              <a:rPr lang="it-IT" altLang="es-ES" sz="2000" i="1" dirty="0">
                <a:solidFill>
                  <a:srgbClr val="0CA373"/>
                </a:solidFill>
                <a:latin typeface="Calibri" panose="020F0502020204030204" pitchFamily="34" charset="0"/>
                <a:cs typeface="Calibri" panose="020F0502020204030204" pitchFamily="34" charset="0"/>
              </a:rPr>
              <a:t>Realizza progetti interni</a:t>
            </a:r>
          </a:p>
          <a:p>
            <a:pPr marL="1257300" lvl="2" indent="-342900">
              <a:buFont typeface="Arial" panose="020B0604020202020204" pitchFamily="34" charset="0"/>
              <a:buChar char="•"/>
              <a:defRPr/>
            </a:pPr>
            <a:r>
              <a:rPr lang="it-IT" altLang="es-ES" sz="2000" i="1" dirty="0">
                <a:latin typeface="Calibri" panose="020F0502020204030204" pitchFamily="34" charset="0"/>
                <a:cs typeface="Calibri" panose="020F0502020204030204" pitchFamily="34" charset="0"/>
              </a:rPr>
              <a:t>Lavorare internamente ti consente di vedere il funzionamento interno dell'organizzazione</a:t>
            </a:r>
          </a:p>
        </p:txBody>
      </p:sp>
      <p:sp>
        <p:nvSpPr>
          <p:cNvPr id="5" name="object 2">
            <a:extLst>
              <a:ext uri="{FF2B5EF4-FFF2-40B4-BE49-F238E27FC236}">
                <a16:creationId xmlns:a16="http://schemas.microsoft.com/office/drawing/2014/main" id="{0B2A7667-675A-2EE9-097C-EA913BD7C807}"/>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dirty="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777865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0" y="2814121"/>
            <a:ext cx="9125607" cy="1015663"/>
          </a:xfrm>
          <a:prstGeom prst="rect">
            <a:avLst/>
          </a:prstGeom>
          <a:noFill/>
        </p:spPr>
        <p:txBody>
          <a:bodyPr wrap="square" rtlCol="0">
            <a:spAutoFit/>
          </a:bodyPr>
          <a:lstStyle/>
          <a:p>
            <a:r>
              <a:rPr lang="it-IT" sz="2000" b="1" i="1">
                <a:solidFill>
                  <a:srgbClr val="0CA373"/>
                </a:solidFill>
              </a:rPr>
              <a:t>Il termine "benessere digitale" è usato per riferirsi all'impatto delle tecnologie digitali su ciò che significa vivere una vita che è buona per un essere umano
</a:t>
            </a:r>
          </a:p>
        </p:txBody>
      </p:sp>
      <p:sp>
        <p:nvSpPr>
          <p:cNvPr id="12" name="CuadroTexto 11"/>
          <p:cNvSpPr txBox="1"/>
          <p:nvPr/>
        </p:nvSpPr>
        <p:spPr>
          <a:xfrm>
            <a:off x="1615181" y="3530217"/>
            <a:ext cx="7829070" cy="1015663"/>
          </a:xfrm>
          <a:prstGeom prst="rect">
            <a:avLst/>
          </a:prstGeom>
          <a:noFill/>
        </p:spPr>
        <p:txBody>
          <a:bodyPr wrap="square" rtlCol="0">
            <a:spAutoFit/>
          </a:bodyPr>
          <a:lstStyle/>
          <a:p>
            <a:r>
              <a:rPr lang="it-IT" sz="2000" b="1" i="1">
                <a:solidFill>
                  <a:srgbClr val="0CA373"/>
                </a:solidFill>
              </a:rPr>
              <a:t>Le aziende devono creare un ambiente in cui la leadership e i dipendenti possano rimanere connessi mentre lavorano da casa
</a:t>
            </a:r>
          </a:p>
        </p:txBody>
      </p:sp>
      <p:sp>
        <p:nvSpPr>
          <p:cNvPr id="13" name="CuadroTexto 12"/>
          <p:cNvSpPr txBox="1"/>
          <p:nvPr/>
        </p:nvSpPr>
        <p:spPr>
          <a:xfrm>
            <a:off x="1605565" y="4284374"/>
            <a:ext cx="7838686" cy="707886"/>
          </a:xfrm>
          <a:prstGeom prst="rect">
            <a:avLst/>
          </a:prstGeom>
          <a:noFill/>
        </p:spPr>
        <p:txBody>
          <a:bodyPr wrap="square" rtlCol="0">
            <a:spAutoFit/>
          </a:bodyPr>
          <a:lstStyle/>
          <a:p>
            <a:r>
              <a:rPr lang="it-IT" sz="2000" b="1" i="1">
                <a:solidFill>
                  <a:srgbClr val="0CA373"/>
                </a:solidFill>
              </a:rPr>
              <a:t>Rimanere connessi mentre si lavora da casa dovrebbe essere naturale
</a:t>
            </a:r>
          </a:p>
        </p:txBody>
      </p:sp>
      <p:sp>
        <p:nvSpPr>
          <p:cNvPr id="14" name="CuadroTexto 13"/>
          <p:cNvSpPr txBox="1"/>
          <p:nvPr/>
        </p:nvSpPr>
        <p:spPr>
          <a:xfrm>
            <a:off x="1578483" y="4994445"/>
            <a:ext cx="8234257" cy="707886"/>
          </a:xfrm>
          <a:prstGeom prst="rect">
            <a:avLst/>
          </a:prstGeom>
          <a:noFill/>
        </p:spPr>
        <p:txBody>
          <a:bodyPr wrap="square" rtlCol="0">
            <a:spAutoFit/>
          </a:bodyPr>
          <a:lstStyle/>
          <a:p>
            <a:r>
              <a:rPr lang="it-IT" sz="2000" b="1" i="1">
                <a:solidFill>
                  <a:srgbClr val="0CA373"/>
                </a:solidFill>
              </a:rPr>
              <a:t>Le interazioni umane regolari sono importanti per la salute mentale e fisica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703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prstClr val="black"/>
                </a:solidFill>
                <a:latin typeface="Calibri Light" panose="020F0302020204030204"/>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it-IT" b="1">
                <a:solidFill>
                  <a:prstClr val="black"/>
                </a:solidFill>
              </a:rPr>
              <a:t>L'impatto delle tecnologie digitali su ciò che significa vivere una vita che è buona per un essere umano è:</a:t>
            </a:r>
          </a:p>
          <a:p>
            <a:r>
              <a:rPr lang="it-IT">
                <a:solidFill>
                  <a:prstClr val="black"/>
                </a:solidFill>
              </a:rPr>
              <a:t>a.- </a:t>
            </a:r>
            <a:r>
              <a:rPr lang="it-IT"/>
              <a:t>Benessere digitale
b.- Benessere sociale
c.- Benessere personale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3815166" cy="2862322"/>
          </a:xfrm>
          <a:prstGeom prst="rect">
            <a:avLst/>
          </a:prstGeom>
          <a:noFill/>
        </p:spPr>
        <p:txBody>
          <a:bodyPr wrap="square" rtlCol="0">
            <a:spAutoFit/>
          </a:bodyPr>
          <a:lstStyle/>
          <a:p>
            <a:r>
              <a:rPr lang="it-IT" b="1">
                <a:solidFill>
                  <a:prstClr val="black"/>
                </a:solidFill>
              </a:rPr>
              <a:t>2. È importante che le aziende creino un ambiente in cui: </a:t>
            </a:r>
          </a:p>
          <a:p>
            <a:r>
              <a:rPr lang="it-IT">
                <a:solidFill>
                  <a:prstClr val="black"/>
                </a:solidFill>
              </a:rPr>
              <a:t>A.- La leadership è separata dai dipendenti
b.- La leadership e i dipendenti non sono collegati mentre lavorano da casa
c.- La leadership e i dipendenti possono rimanere in contatto mentre lavorano da casa. 
</a:t>
            </a:r>
            <a:endParaRPr lang="it-IT"/>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585323"/>
          </a:xfrm>
          <a:prstGeom prst="rect">
            <a:avLst/>
          </a:prstGeom>
          <a:noFill/>
        </p:spPr>
        <p:txBody>
          <a:bodyPr wrap="square" rtlCol="0">
            <a:spAutoFit/>
          </a:bodyPr>
          <a:lstStyle/>
          <a:p>
            <a:r>
              <a:rPr lang="it-IT" b="1">
                <a:solidFill>
                  <a:prstClr val="black"/>
                </a:solidFill>
              </a:rPr>
              <a:t>3. Incoraggiare il personale a pranzare virtualmente insieme 
</a:t>
            </a:r>
            <a:r>
              <a:rPr lang="it-IT">
                <a:solidFill>
                  <a:prstClr val="black"/>
                </a:solidFill>
              </a:rPr>
              <a:t>a.- non ha alcuna influenza sul benessere umano
b.- influenzerà positivamente la connessione con il tuo team
c.- influenzare negativamente la produttività del lavoro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it-IT" b="1">
                <a:solidFill>
                  <a:prstClr val="black"/>
                </a:solidFill>
              </a:rPr>
              <a:t>4. Se sei interessato a creare e mantenere buoni rapporti con i tuoi clienti, dovresti:
</a:t>
            </a:r>
            <a:r>
              <a:rPr lang="it-IT">
                <a:solidFill>
                  <a:prstClr val="black"/>
                </a:solidFill>
              </a:rPr>
              <a:t>a.- Incontrare i clienti di persona
b.- Prendere progetti interni
c.- Aderire a società di interesse e sportive
</a:t>
            </a:r>
            <a:endParaRPr lang="it-IT"/>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754326"/>
          </a:xfrm>
          <a:prstGeom prst="rect">
            <a:avLst/>
          </a:prstGeom>
          <a:noFill/>
        </p:spPr>
        <p:txBody>
          <a:bodyPr wrap="square" rtlCol="0">
            <a:spAutoFit/>
          </a:bodyPr>
          <a:lstStyle/>
          <a:p>
            <a:r>
              <a:rPr lang="it-IT" b="1">
                <a:solidFill>
                  <a:prstClr val="black"/>
                </a:solidFill>
              </a:rPr>
              <a:t>5. Per una comunicazione di lavoro remoto di successo è importante:
</a:t>
            </a:r>
            <a:r>
              <a:rPr lang="it-IT">
                <a:solidFill>
                  <a:prstClr val="black"/>
                </a:solidFill>
              </a:rPr>
              <a:t>a.- non comunicare quando hai dubbi 
b.- comunicare quando si è annoiati
c.- comunicare quando si hanno dubbi
</a:t>
            </a:r>
          </a:p>
        </p:txBody>
      </p:sp>
    </p:spTree>
    <p:extLst>
      <p:ext uri="{BB962C8B-B14F-4D97-AF65-F5344CB8AC3E}">
        <p14:creationId xmlns:p14="http://schemas.microsoft.com/office/powerpoint/2010/main" val="1229206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prstClr val="black"/>
                </a:solidFill>
                <a:latin typeface="Calibri Light" panose="020F0302020204030204"/>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3350899" cy="2031325"/>
          </a:xfrm>
          <a:prstGeom prst="rect">
            <a:avLst/>
          </a:prstGeom>
          <a:noFill/>
        </p:spPr>
        <p:txBody>
          <a:bodyPr wrap="square" rtlCol="0">
            <a:spAutoFit/>
          </a:bodyPr>
          <a:lstStyle/>
          <a:p>
            <a:pPr marL="342900" indent="-342900">
              <a:buFontTx/>
              <a:buAutoNum type="arabicPeriod"/>
            </a:pPr>
            <a:r>
              <a:rPr lang="it-IT" b="1" dirty="0">
                <a:solidFill>
                  <a:prstClr val="black"/>
                </a:solidFill>
              </a:rPr>
              <a:t>L'impatto delle tecnologie digitali su ciò che significa vivere una vita che è buona per un essere umano è:</a:t>
            </a:r>
          </a:p>
          <a:p>
            <a:r>
              <a:rPr lang="it-IT" b="1" dirty="0">
                <a:solidFill>
                  <a:prstClr val="black"/>
                </a:solidFill>
              </a:rPr>
              <a:t>a.- </a:t>
            </a:r>
            <a:r>
              <a:rPr lang="it-IT" b="1" dirty="0"/>
              <a:t>Benessere digitale</a:t>
            </a:r>
            <a:r>
              <a:rPr lang="it-IT" dirty="0"/>
              <a:t>
b.- Benessere sociale
c.- Benessere personale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063"/>
            <a:ext cx="3815166" cy="2862322"/>
          </a:xfrm>
          <a:prstGeom prst="rect">
            <a:avLst/>
          </a:prstGeom>
          <a:noFill/>
        </p:spPr>
        <p:txBody>
          <a:bodyPr wrap="square" rtlCol="0">
            <a:spAutoFit/>
          </a:bodyPr>
          <a:lstStyle/>
          <a:p>
            <a:r>
              <a:rPr lang="it-IT" b="1" dirty="0">
                <a:solidFill>
                  <a:prstClr val="black"/>
                </a:solidFill>
              </a:rPr>
              <a:t>2. È importante che le aziende creino un ambiente in cui: </a:t>
            </a:r>
          </a:p>
          <a:p>
            <a:r>
              <a:rPr lang="it-IT" dirty="0">
                <a:solidFill>
                  <a:prstClr val="black"/>
                </a:solidFill>
              </a:rPr>
              <a:t>A.- La leadership è separata dai dipendenti
b.- La leadership e i dipendenti non sono collegati mentre lavorano da casa
</a:t>
            </a:r>
            <a:r>
              <a:rPr lang="it-IT" b="1" dirty="0">
                <a:solidFill>
                  <a:prstClr val="black"/>
                </a:solidFill>
              </a:rPr>
              <a:t>c.- La leadership e i dipendenti possono rimanere in contatto mentre lavorano da casa</a:t>
            </a:r>
            <a:r>
              <a:rPr lang="it-IT" dirty="0">
                <a:solidFill>
                  <a:prstClr val="black"/>
                </a:solidFill>
              </a:rPr>
              <a:t>
</a:t>
            </a:r>
            <a:endParaRPr lang="it-IT"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592765" cy="2585323"/>
          </a:xfrm>
          <a:prstGeom prst="rect">
            <a:avLst/>
          </a:prstGeom>
          <a:noFill/>
        </p:spPr>
        <p:txBody>
          <a:bodyPr wrap="square" rtlCol="0">
            <a:spAutoFit/>
          </a:bodyPr>
          <a:lstStyle/>
          <a:p>
            <a:r>
              <a:rPr lang="it-IT" b="1" dirty="0">
                <a:solidFill>
                  <a:prstClr val="black"/>
                </a:solidFill>
              </a:rPr>
              <a:t>3. Incoraggiare il personale a pranzare virtualmente insieme 
</a:t>
            </a:r>
            <a:r>
              <a:rPr lang="it-IT" dirty="0">
                <a:solidFill>
                  <a:prstClr val="black"/>
                </a:solidFill>
              </a:rPr>
              <a:t>a.- non ha alcuna influenza sul benessere umano
</a:t>
            </a:r>
            <a:r>
              <a:rPr lang="it-IT" b="1" dirty="0">
                <a:solidFill>
                  <a:prstClr val="black"/>
                </a:solidFill>
              </a:rPr>
              <a:t>b.- influenzerà positivamente la connessione con il tuo team</a:t>
            </a:r>
            <a:r>
              <a:rPr lang="it-IT" dirty="0">
                <a:solidFill>
                  <a:prstClr val="black"/>
                </a:solidFill>
              </a:rPr>
              <a:t>
c.- influenzare negativamente la produttività del lavoro
</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556455"/>
            <a:ext cx="5149508" cy="1754326"/>
          </a:xfrm>
          <a:prstGeom prst="rect">
            <a:avLst/>
          </a:prstGeom>
          <a:noFill/>
        </p:spPr>
        <p:txBody>
          <a:bodyPr wrap="square" rtlCol="0">
            <a:spAutoFit/>
          </a:bodyPr>
          <a:lstStyle/>
          <a:p>
            <a:r>
              <a:rPr lang="it-IT" b="1" dirty="0">
                <a:solidFill>
                  <a:prstClr val="black"/>
                </a:solidFill>
              </a:rPr>
              <a:t>4. Se sei interessato a creare e mantenere buoni rapporti con i tuoi clienti, dovresti:
a.- Incontrare i clienti di persona</a:t>
            </a:r>
            <a:r>
              <a:rPr lang="it-IT" dirty="0">
                <a:solidFill>
                  <a:prstClr val="black"/>
                </a:solidFill>
              </a:rPr>
              <a:t>
b.- Prendere progetti interni
c.- Aderire a società di interesse e sportive
</a:t>
            </a:r>
            <a:endParaRPr lang="it-IT"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6435306" y="4547213"/>
            <a:ext cx="5065379" cy="1754326"/>
          </a:xfrm>
          <a:prstGeom prst="rect">
            <a:avLst/>
          </a:prstGeom>
          <a:noFill/>
        </p:spPr>
        <p:txBody>
          <a:bodyPr wrap="square" rtlCol="0">
            <a:spAutoFit/>
          </a:bodyPr>
          <a:lstStyle/>
          <a:p>
            <a:r>
              <a:rPr lang="it-IT" b="1" dirty="0">
                <a:solidFill>
                  <a:prstClr val="black"/>
                </a:solidFill>
              </a:rPr>
              <a:t>5. Per una comunicazione di lavoro remoto di successo è importante:
</a:t>
            </a:r>
            <a:r>
              <a:rPr lang="it-IT" dirty="0">
                <a:solidFill>
                  <a:prstClr val="black"/>
                </a:solidFill>
              </a:rPr>
              <a:t>a.- non comunicare quando hai dubbi 
b.- comunicare quando si è annoiati
</a:t>
            </a:r>
            <a:r>
              <a:rPr lang="it-IT" b="1" dirty="0">
                <a:solidFill>
                  <a:prstClr val="black"/>
                </a:solidFill>
              </a:rPr>
              <a:t>c.- comunicare quando si hanno dubbi</a:t>
            </a:r>
            <a:r>
              <a:rPr lang="it-IT" dirty="0">
                <a:solidFill>
                  <a:prstClr val="black"/>
                </a:solidFill>
              </a:rPr>
              <a:t>
</a:t>
            </a:r>
          </a:p>
        </p:txBody>
      </p:sp>
    </p:spTree>
    <p:extLst>
      <p:ext uri="{BB962C8B-B14F-4D97-AF65-F5344CB8AC3E}">
        <p14:creationId xmlns:p14="http://schemas.microsoft.com/office/powerpoint/2010/main" val="1687041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FONTI</a:t>
            </a:r>
            <a:endParaRPr lang="it-IT" sz="2200">
              <a:latin typeface="+mj-lt"/>
              <a:cs typeface="Tahoma"/>
            </a:endParaRPr>
          </a:p>
        </p:txBody>
      </p:sp>
      <p:sp>
        <p:nvSpPr>
          <p:cNvPr id="4" name="Rectángulo 3"/>
          <p:cNvSpPr/>
          <p:nvPr/>
        </p:nvSpPr>
        <p:spPr>
          <a:xfrm>
            <a:off x="318565" y="2525263"/>
            <a:ext cx="11459453" cy="2246769"/>
          </a:xfrm>
          <a:prstGeom prst="rect">
            <a:avLst/>
          </a:prstGeom>
        </p:spPr>
        <p:txBody>
          <a:bodyPr wrap="square">
            <a:spAutoFit/>
          </a:bodyPr>
          <a:lstStyle/>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Burr, C., &amp; Floridi, L. (2020). L'etica del benessere digitale: una prospettiva multidisciplinare. In Etica del benessere digitale (pp. 1-29). Springer, Cham.
Burr, C., Taddeo, M., &amp; Floridi, L. (2020). L'etica del benessere digitale: una rassegna tematica. Etica della scienza e dell'ingegneria, 26(4), 2313-2343.
Cecchinato, M. E., Rooksby, J., Hiniker, A., Munson, S., Lukoff, K., Ciolfi, L., Theim, A. &amp; Harrison, D. (2019, maggio). Progettare per il benessere digitale: un'agenda di ricerca e pratica. In Extended abstracts of the 2019 CHI conference on human factors in computing systems (pp. 1-8).</a:t>
            </a:r>
          </a:p>
        </p:txBody>
      </p:sp>
      <p:sp>
        <p:nvSpPr>
          <p:cNvPr id="5" name="object 2">
            <a:extLst>
              <a:ext uri="{FF2B5EF4-FFF2-40B4-BE49-F238E27FC236}">
                <a16:creationId xmlns:a16="http://schemas.microsoft.com/office/drawing/2014/main" id="{92D76263-6AD9-247D-2523-8FF65859B557}"/>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dirty="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100487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43421"/>
            <a:ext cx="2897524" cy="646331"/>
          </a:xfrm>
          <a:prstGeom prst="rect">
            <a:avLst/>
          </a:prstGeom>
          <a:noFill/>
        </p:spPr>
        <p:txBody>
          <a:bodyPr wrap="none" rtlCol="0">
            <a:spAutoFit/>
          </a:bodyPr>
          <a:lstStyle/>
          <a:p>
            <a:r>
              <a:rPr lang="it-IT" b="1">
                <a:solidFill>
                  <a:srgbClr val="0CA373"/>
                </a:solidFill>
              </a:rPr>
              <a:t>Definire il benessere digitale
</a:t>
            </a:r>
          </a:p>
        </p:txBody>
      </p:sp>
      <p:sp>
        <p:nvSpPr>
          <p:cNvPr id="12" name="CuadroTexto 11"/>
          <p:cNvSpPr txBox="1"/>
          <p:nvPr/>
        </p:nvSpPr>
        <p:spPr>
          <a:xfrm>
            <a:off x="1691828" y="4188228"/>
            <a:ext cx="6613392" cy="923330"/>
          </a:xfrm>
          <a:prstGeom prst="rect">
            <a:avLst/>
          </a:prstGeom>
          <a:noFill/>
        </p:spPr>
        <p:txBody>
          <a:bodyPr wrap="square" rtlCol="0">
            <a:spAutoFit/>
          </a:bodyPr>
          <a:lstStyle/>
          <a:p>
            <a:r>
              <a:rPr lang="it-IT" altLang="es-ES" b="1">
                <a:solidFill>
                  <a:srgbClr val="0CA373"/>
                </a:solidFill>
                <a:latin typeface="Calibri" panose="020F0502020204030204" pitchFamily="34" charset="0"/>
                <a:cs typeface="Calibri" panose="020F0502020204030204" pitchFamily="34" charset="0"/>
              </a:rPr>
              <a:t>Identificare le regole per una comunicazione di lavoro remoto di successo
</a:t>
            </a:r>
            <a:endParaRPr lang="it-IT" b="1">
              <a:solidFill>
                <a:srgbClr val="0CA373"/>
              </a:solidFill>
            </a:endParaRPr>
          </a:p>
        </p:txBody>
      </p:sp>
      <p:sp>
        <p:nvSpPr>
          <p:cNvPr id="13" name="CuadroTexto 12"/>
          <p:cNvSpPr txBox="1"/>
          <p:nvPr/>
        </p:nvSpPr>
        <p:spPr>
          <a:xfrm>
            <a:off x="1691828" y="3537760"/>
            <a:ext cx="6347187" cy="646331"/>
          </a:xfrm>
          <a:prstGeom prst="rect">
            <a:avLst/>
          </a:prstGeom>
          <a:noFill/>
        </p:spPr>
        <p:txBody>
          <a:bodyPr wrap="none" rtlCol="0">
            <a:spAutoFit/>
          </a:bodyPr>
          <a:lstStyle/>
          <a:p>
            <a:r>
              <a:rPr lang="it-IT" b="1">
                <a:solidFill>
                  <a:srgbClr val="0CA373"/>
                </a:solidFill>
              </a:rPr>
              <a:t>Identificare i modi per mantenere la connessione con il tuo team
</a:t>
            </a:r>
          </a:p>
        </p:txBody>
      </p:sp>
      <p:sp>
        <p:nvSpPr>
          <p:cNvPr id="14" name="CuadroTexto 13"/>
          <p:cNvSpPr txBox="1"/>
          <p:nvPr/>
        </p:nvSpPr>
        <p:spPr>
          <a:xfrm>
            <a:off x="1728627" y="4922958"/>
            <a:ext cx="8020722" cy="646331"/>
          </a:xfrm>
          <a:prstGeom prst="rect">
            <a:avLst/>
          </a:prstGeom>
          <a:noFill/>
        </p:spPr>
        <p:txBody>
          <a:bodyPr wrap="none" rtlCol="0">
            <a:spAutoFit/>
          </a:bodyPr>
          <a:lstStyle/>
          <a:p>
            <a:r>
              <a:rPr lang="it-IT" b="1">
                <a:solidFill>
                  <a:srgbClr val="0CA373"/>
                </a:solidFill>
              </a:rPr>
              <a:t>Determinare le attività per mantenere la connessione con il mondo che ti circonda
</a:t>
            </a:r>
          </a:p>
        </p:txBody>
      </p:sp>
      <p:sp>
        <p:nvSpPr>
          <p:cNvPr id="17" name="object 2"/>
          <p:cNvSpPr txBox="1">
            <a:spLocks/>
          </p:cNvSpPr>
          <p:nvPr/>
        </p:nvSpPr>
        <p:spPr>
          <a:xfrm>
            <a:off x="480794" y="1302505"/>
            <a:ext cx="6902645"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OBIETTIVI E TRAGUARDI
</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07012" y="2186324"/>
            <a:ext cx="3316665" cy="3426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4589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999661" cy="352661"/>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FONTI</a:t>
            </a:r>
            <a:endParaRPr lang="it-IT" sz="2200">
              <a:latin typeface="+mj-lt"/>
              <a:cs typeface="Tahoma"/>
            </a:endParaRPr>
          </a:p>
        </p:txBody>
      </p:sp>
      <p:sp>
        <p:nvSpPr>
          <p:cNvPr id="4" name="Rectángulo 3"/>
          <p:cNvSpPr/>
          <p:nvPr/>
        </p:nvSpPr>
        <p:spPr>
          <a:xfrm>
            <a:off x="318565" y="2525263"/>
            <a:ext cx="11459453" cy="3785652"/>
          </a:xfrm>
          <a:prstGeom prst="rect">
            <a:avLst/>
          </a:prstGeom>
        </p:spPr>
        <p:txBody>
          <a:bodyPr wrap="square">
            <a:spAutoFit/>
          </a:bodyPr>
          <a:lstStyle/>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rPr>
              <a:t>Gui, M., Fasoli, M., &amp; Carradore, R. (2017). "Benessere digitale". Sviluppare un nuovo strumento teorico per la ricerca sull'alfabetizzazione mediatica. Giornale italiano di sociologia dell'educazione, 9(1).
Vanden Abeele, M. M. (2021). Il benessere digitale come costrutto dinamico. Teoria della comunicazione, 31(4), 932-955.
</a:t>
            </a:r>
            <a:r>
              <a:rPr lang="it-IT" altLang="es-ES" sz="2000">
                <a:latin typeface="Calibri" panose="020F0502020204030204" pitchFamily="34" charset="0"/>
                <a:cs typeface="Calibri" panose="020F0502020204030204" pitchFamily="34" charset="0"/>
                <a:hlinkClick r:id="rId2"/>
              </a:rPr>
              <a:t>https://www.flexjobs.com/employer-blog/stay-connected-team-working-from-home-remotely/</a:t>
            </a: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hlinkClick r:id="rId3"/>
              </a:rPr>
              <a:t>https://www.halfhalftravel.com/remote-work/stay-connected-while-working-from-home.html</a:t>
            </a: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it-IT" altLang="es-ES" sz="2000">
                <a:latin typeface="Calibri" panose="020F0502020204030204" pitchFamily="34" charset="0"/>
                <a:cs typeface="Calibri" panose="020F0502020204030204" pitchFamily="34" charset="0"/>
                <a:hlinkClick r:id="rId4"/>
              </a:rPr>
              <a:t>https://www.kalido.me/how-to-stay-connected-while-working-from-home/</a:t>
            </a: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A4731358-940B-F2A7-7CA7-0B6E3591AF73}"/>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dirty="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3032060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57977" y="2644170"/>
            <a:ext cx="4276045" cy="1569660"/>
          </a:xfrm>
          <a:prstGeom prst="rect">
            <a:avLst/>
          </a:prstGeom>
          <a:noFill/>
        </p:spPr>
        <p:txBody>
          <a:bodyPr wrap="square">
            <a:spAutoFit/>
          </a:bodyPr>
          <a:lstStyle/>
          <a:p>
            <a:r>
              <a:rPr lang="it-IT" sz="9600" b="1" spc="95">
                <a:solidFill>
                  <a:schemeClr val="bg1"/>
                </a:solidFill>
                <a:latin typeface="Roboto"/>
                <a:cs typeface="Roboto"/>
              </a:rPr>
              <a:t>Grazie!</a:t>
            </a: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639244"/>
            <a:ext cx="5280302" cy="1362296"/>
          </a:xfrm>
          <a:prstGeom prst="rect">
            <a:avLst/>
          </a:prstGeom>
          <a:noFill/>
        </p:spPr>
        <p:txBody>
          <a:bodyPr wrap="square" rtlCol="0">
            <a:spAutoFit/>
          </a:bodyPr>
          <a:lstStyle/>
          <a:p>
            <a:pPr marL="457200" indent="-457200">
              <a:lnSpc>
                <a:spcPts val="2500"/>
              </a:lnSpc>
              <a:buFont typeface="+mj-lt"/>
              <a:buAutoNum type="arabicPeriod"/>
            </a:pPr>
            <a:r>
              <a:rPr lang="it-IT" sz="2000">
                <a:ea typeface="Lato Light" panose="020F0502020204030203" pitchFamily="34" charset="0"/>
                <a:cs typeface="Abhaya Libre" panose="02000603000000000000" pitchFamily="2" charset="77"/>
              </a:rPr>
              <a:t>Definire il benessere digitale
Mantenere la connessione con il tuo team
Comunicazione del lavoro remoto
Connessione con il mondo esterno</a:t>
            </a:r>
          </a:p>
        </p:txBody>
      </p:sp>
      <p:sp>
        <p:nvSpPr>
          <p:cNvPr id="32" name="TextBox 31"/>
          <p:cNvSpPr txBox="1"/>
          <p:nvPr/>
        </p:nvSpPr>
        <p:spPr>
          <a:xfrm>
            <a:off x="2812820" y="2808247"/>
            <a:ext cx="5899136" cy="1200329"/>
          </a:xfrm>
          <a:prstGeom prst="rect">
            <a:avLst/>
          </a:prstGeom>
          <a:noFill/>
        </p:spPr>
        <p:txBody>
          <a:bodyPr wrap="square" rtlCol="0">
            <a:spAutoFit/>
          </a:bodyPr>
          <a:lstStyle/>
          <a:p>
            <a:r>
              <a:rPr lang="it-IT" sz="2400">
                <a:solidFill>
                  <a:srgbClr val="0CA373"/>
                </a:solidFill>
                <a:latin typeface="Oxygen" panose="02000503000000090004" pitchFamily="2" charset="77"/>
                <a:ea typeface="Nunito Bold" charset="0"/>
                <a:cs typeface="Abhaya Libre SemiBold" panose="02000603000000000000" pitchFamily="2" charset="77"/>
              </a:rPr>
              <a:t>Unità 2: Mantenere la connessione con il mondo che ti circonda
</a:t>
            </a:r>
          </a:p>
        </p:txBody>
      </p:sp>
      <p:sp>
        <p:nvSpPr>
          <p:cNvPr id="42" name="object 16"/>
          <p:cNvSpPr txBox="1">
            <a:spLocks/>
          </p:cNvSpPr>
          <p:nvPr/>
        </p:nvSpPr>
        <p:spPr>
          <a:xfrm>
            <a:off x="4949727" y="205899"/>
            <a:ext cx="187434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dirty="0">
                <a:solidFill>
                  <a:prstClr val="black"/>
                </a:solidFill>
              </a:rPr>
              <a:t>INDICE
</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effectLst>
                <a:outerShdw blurRad="38100" dist="12700" dir="5400000" rotWithShape="0">
                  <a:srgbClr val="000000">
                    <a:alpha val="50000"/>
                  </a:srgbClr>
                </a:outerShdw>
              </a:effectLst>
              <a:latin typeface="Oxygen" panose="02000503000000090004" pitchFamily="2" charset="77"/>
              <a:ea typeface="Gill Sans"/>
              <a:cs typeface="Abhaya Libre" panose="02000603000000000000" pitchFamily="2" charset="77"/>
              <a:sym typeface="Gill Sans"/>
            </a:endParaRPr>
          </a:p>
        </p:txBody>
      </p:sp>
    </p:spTree>
    <p:extLst>
      <p:ext uri="{BB962C8B-B14F-4D97-AF65-F5344CB8AC3E}">
        <p14:creationId xmlns:p14="http://schemas.microsoft.com/office/powerpoint/2010/main" val="329960053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1965185"/>
            <a:ext cx="5399847" cy="1055417"/>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
SEZIONE 2.1.: Definire il benessere digitale
</a:t>
            </a:r>
            <a:endParaRPr lang="it-IT" sz="2200">
              <a:latin typeface="+mj-lt"/>
              <a:cs typeface="Tahoma"/>
            </a:endParaRPr>
          </a:p>
        </p:txBody>
      </p:sp>
      <p:sp>
        <p:nvSpPr>
          <p:cNvPr id="4" name="Rectángulo 3"/>
          <p:cNvSpPr/>
          <p:nvPr/>
        </p:nvSpPr>
        <p:spPr>
          <a:xfrm>
            <a:off x="318564" y="2669224"/>
            <a:ext cx="11459453" cy="3785652"/>
          </a:xfrm>
          <a:prstGeom prst="rect">
            <a:avLst/>
          </a:prstGeom>
        </p:spPr>
        <p:txBody>
          <a:bodyPr wrap="square">
            <a:spAutoFit/>
          </a:bodyPr>
          <a:lstStyle/>
          <a:p>
            <a:pPr algn="just"/>
            <a:r>
              <a:rPr lang="it-IT" altLang="es-ES" sz="2000">
                <a:latin typeface="Calibri" panose="020F0502020204030204" pitchFamily="34" charset="0"/>
                <a:cs typeface="Calibri" panose="020F0502020204030204" pitchFamily="34" charset="0"/>
              </a:rPr>
              <a:t>
Il rapido utilizzo delle tecnologie digitali e la loro accettazione da parte della società ha cambiato le nostre relazioni con noi stessi, gli altri e il nostro ambiente.
</a:t>
            </a:r>
          </a:p>
          <a:p>
            <a:pPr algn="just"/>
            <a:r>
              <a:rPr lang="it-IT" altLang="es-ES" sz="2000">
                <a:latin typeface="Calibri" panose="020F0502020204030204" pitchFamily="34" charset="0"/>
                <a:cs typeface="Calibri" panose="020F0502020204030204" pitchFamily="34" charset="0"/>
              </a:rPr>
              <a:t>Il nostro benessere è strettamente connesso con lo stato del nostro ambiente digitale che media la nostra interazione con esso, il che pone domande urgenti sull'impatto delle tecnologie digitali sul nostro benessere (Floridi, 2014).
</a:t>
            </a:r>
            <a:endParaRPr lang="it-IT" sz="2000"/>
          </a:p>
          <a:p>
            <a:pPr algn="just"/>
            <a:r>
              <a:rPr lang="it-IT" sz="2000">
                <a:solidFill>
                  <a:srgbClr val="0CA373"/>
                </a:solidFill>
              </a:rPr>
              <a:t>"Il termine 'benessere digitale' è usato per riferirsi all'impatto delle tecnologie digitali su cosa significhi vivere una vita che è buona per un essere umano" (Burr et al., 2020)
</a:t>
            </a:r>
            <a:endParaRPr lang="it-IT" altLang="es-ES" sz="2000">
              <a:latin typeface="Calibri" panose="020F0502020204030204" pitchFamily="34" charset="0"/>
              <a:cs typeface="Calibri" panose="020F0502020204030204" pitchFamily="34" charset="0"/>
            </a:endParaRPr>
          </a:p>
          <a:p>
            <a:pPr>
              <a:defRPr/>
            </a:pPr>
            <a:r>
              <a:rPr lang="it-IT" altLang="es-ES" sz="200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10208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5" y="1984088"/>
            <a:ext cx="5263369" cy="1055417"/>
          </a:xfrm>
          <a:prstGeom prst="rect">
            <a:avLst/>
          </a:prstGeom>
        </p:spPr>
        <p:txBody>
          <a:bodyPr vert="horz" wrap="square" lIns="0" tIns="13970" rIns="0" bIns="0" rtlCol="0">
            <a:spAutoFit/>
          </a:bodyPr>
          <a:lstStyle/>
          <a:p>
            <a:pPr marL="12700">
              <a:spcBef>
                <a:spcPts val="110"/>
              </a:spcBef>
            </a:pPr>
            <a:r>
              <a:rPr lang="it-IT" sz="2200" spc="50">
                <a:solidFill>
                  <a:prstClr val="black"/>
                </a:solidFill>
                <a:latin typeface="Calibri Light"/>
                <a:cs typeface="Tahoma"/>
              </a:rPr>
              <a:t>
SEZIONE 2.1.: Definire il benessere digitale
</a:t>
            </a:r>
            <a:endParaRPr lang="it-IT" sz="2200">
              <a:solidFill>
                <a:prstClr val="black"/>
              </a:solidFill>
              <a:latin typeface="Calibri Light"/>
              <a:cs typeface="Tahoma"/>
            </a:endParaRPr>
          </a:p>
        </p:txBody>
      </p:sp>
      <p:sp>
        <p:nvSpPr>
          <p:cNvPr id="4" name="Rectángulo 3"/>
          <p:cNvSpPr/>
          <p:nvPr/>
        </p:nvSpPr>
        <p:spPr>
          <a:xfrm>
            <a:off x="318564" y="2738713"/>
            <a:ext cx="11459453" cy="2554545"/>
          </a:xfrm>
          <a:prstGeom prst="rect">
            <a:avLst/>
          </a:prstGeom>
        </p:spPr>
        <p:txBody>
          <a:bodyPr wrap="square">
            <a:spAutoFit/>
          </a:bodyPr>
          <a:lstStyle/>
          <a:p>
            <a:pPr>
              <a:defRPr/>
            </a:pPr>
            <a:endParaRPr lang="it-IT" altLang="es-ES" sz="2000">
              <a:solidFill>
                <a:prstClr val="black"/>
              </a:solidFill>
              <a:cs typeface="Calibri" panose="020F0502020204030204" pitchFamily="34" charset="0"/>
            </a:endParaRPr>
          </a:p>
          <a:p>
            <a:pPr>
              <a:defRPr/>
            </a:pPr>
            <a:endParaRPr lang="it-IT" altLang="es-ES" sz="2000">
              <a:solidFill>
                <a:prstClr val="black"/>
              </a:solidFill>
              <a:cs typeface="Calibri" panose="020F0502020204030204" pitchFamily="34" charset="0"/>
            </a:endParaRPr>
          </a:p>
          <a:p>
            <a:pPr algn="just">
              <a:defRPr/>
            </a:pPr>
            <a:r>
              <a:rPr lang="it-IT" altLang="es-ES" sz="2000">
                <a:solidFill>
                  <a:prstClr val="black"/>
                </a:solidFill>
                <a:cs typeface="Calibri" panose="020F0502020204030204" pitchFamily="34" charset="0"/>
              </a:rPr>
              <a:t>Ci sono molte opportunità per sfruttare la tecnologia di tutti i giorni per migliorare il proprio benessere e la qualità della vita (Cecchinato et al. 2019). La tecnologia può migliorare il benessere attraverso:
</a:t>
            </a:r>
          </a:p>
          <a:p>
            <a:pPr marL="800100" lvl="1" indent="-342900">
              <a:buFont typeface="Arial" pitchFamily="34" charset="0"/>
              <a:buChar char="•"/>
              <a:defRPr/>
            </a:pPr>
            <a:r>
              <a:rPr lang="it-IT" altLang="es-ES" sz="2000">
                <a:solidFill>
                  <a:srgbClr val="0CA373"/>
                </a:solidFill>
                <a:cs typeface="Calibri" panose="020F0502020204030204" pitchFamily="34" charset="0"/>
              </a:rPr>
              <a:t>Migliorare la connessione sociale 
Sostenere la salute mentale
Fornire divertimento</a:t>
            </a:r>
            <a:endParaRPr lang="it-IT" altLang="es-ES" sz="2000">
              <a:solidFill>
                <a:prstClr val="black"/>
              </a:solidFill>
              <a:cs typeface="Calibri" panose="020F0502020204030204" pitchFamily="34" charset="0"/>
            </a:endParaRPr>
          </a:p>
        </p:txBody>
      </p:sp>
      <p:sp>
        <p:nvSpPr>
          <p:cNvPr id="5" name="object 2">
            <a:extLst>
              <a:ext uri="{FF2B5EF4-FFF2-40B4-BE49-F238E27FC236}">
                <a16:creationId xmlns:a16="http://schemas.microsoft.com/office/drawing/2014/main" id="{511BEA58-F252-7911-CC5E-A84143B1311B}"/>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419557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4" y="1587455"/>
            <a:ext cx="10895775" cy="5295039"/>
          </a:xfrm>
          <a:prstGeom prst="rect">
            <a:avLst/>
          </a:prstGeom>
        </p:spPr>
        <p:txBody>
          <a:bodyPr vert="horz" wrap="square" lIns="0" tIns="13970" rIns="0" bIns="0" rtlCol="0">
            <a:spAutoFit/>
          </a:bodyPr>
          <a:lstStyle/>
          <a:p>
            <a:pPr marL="12700">
              <a:spcBef>
                <a:spcPts val="110"/>
              </a:spcBef>
            </a:pPr>
            <a:endParaRPr lang="it-IT" sz="2200" spc="50">
              <a:solidFill>
                <a:prstClr val="black"/>
              </a:solidFill>
              <a:latin typeface="Calibri Light"/>
              <a:cs typeface="Tahoma"/>
            </a:endParaRPr>
          </a:p>
          <a:p>
            <a:pPr marL="12700">
              <a:spcBef>
                <a:spcPts val="110"/>
              </a:spcBef>
            </a:pPr>
            <a:r>
              <a:rPr lang="it-IT" sz="2200" spc="50">
                <a:solidFill>
                  <a:prstClr val="black"/>
                </a:solidFill>
                <a:latin typeface="Calibri Light"/>
                <a:cs typeface="Tahoma"/>
              </a:rPr>
              <a:t>SEZIONE 2.1.: Definire il benessere digitale
</a:t>
            </a:r>
            <a:endParaRPr lang="it-IT" sz="2200">
              <a:solidFill>
                <a:prstClr val="black"/>
              </a:solidFill>
              <a:latin typeface="Calibri Light"/>
              <a:cs typeface="Tahoma"/>
            </a:endParaRPr>
          </a:p>
          <a:p>
            <a:pPr marL="12700">
              <a:spcBef>
                <a:spcPts val="110"/>
              </a:spcBef>
            </a:pPr>
            <a:r>
              <a:rPr lang="it-IT">
                <a:solidFill>
                  <a:prstClr val="black"/>
                </a:solidFill>
                <a:latin typeface="Calibri Light"/>
                <a:cs typeface="Tahoma"/>
              </a:rPr>
              <a:t>Ci sono molte definizioni di empatia ed è difficile stabilirsi su una sola:
</a:t>
            </a:r>
            <a:endParaRPr lang="it-IT" i="1">
              <a:solidFill>
                <a:srgbClr val="0CA373"/>
              </a:solidFill>
              <a:latin typeface="Calibri Light"/>
              <a:cs typeface="Tahoma"/>
            </a:endParaRPr>
          </a:p>
          <a:p>
            <a:pPr marL="12700">
              <a:spcBef>
                <a:spcPts val="110"/>
              </a:spcBef>
            </a:pPr>
            <a:r>
              <a:rPr lang="it-IT" b="1" i="1">
                <a:solidFill>
                  <a:srgbClr val="0CA373"/>
                </a:solidFill>
                <a:latin typeface="Calibri Light"/>
                <a:cs typeface="Tahoma"/>
              </a:rPr>
              <a:t>“Il potenziamento e il miglioramento del benessere umano, a medio e lungo termine, attraverso l'uso dei media digitali.” </a:t>
            </a:r>
            <a:r>
              <a:rPr lang="it-IT" i="1">
                <a:latin typeface="Calibri Light"/>
                <a:cs typeface="Tahoma"/>
              </a:rPr>
              <a:t>(Gui et al., 2017)</a:t>
            </a:r>
          </a:p>
          <a:p>
            <a:pPr marL="12700">
              <a:spcBef>
                <a:spcPts val="110"/>
              </a:spcBef>
            </a:pPr>
            <a:endParaRPr lang="it-IT" i="1">
              <a:latin typeface="Calibri Light"/>
              <a:cs typeface="Tahoma"/>
            </a:endParaRPr>
          </a:p>
          <a:p>
            <a:pPr marL="12700">
              <a:spcBef>
                <a:spcPts val="110"/>
              </a:spcBef>
            </a:pPr>
            <a:r>
              <a:rPr lang="it-IT" b="1" i="1">
                <a:solidFill>
                  <a:srgbClr val="0CA373"/>
                </a:solidFill>
                <a:latin typeface="Calibri Light"/>
                <a:cs typeface="Tahoma"/>
              </a:rPr>
              <a:t>„Il benessere digitale è un'esperienza individuale soggettiva di equilibrio ottimale tra i vantaggi e gli svantaggi ottenuti dalla connettività mobile. Questo stato esperienziale comprende valutazioni affettive e cognitive dell'integrazione della connettività digitale nella vita ordinaria. Le persone raggiungono il benessere digitale quando sperimentano il massimo piacere controllato e il supporto funzionale, insieme alla minima perdita di controllo e alla compromissione funzionale". </a:t>
            </a:r>
            <a:r>
              <a:rPr lang="it-IT" i="1">
                <a:latin typeface="Calibri Light"/>
                <a:cs typeface="Tahoma"/>
              </a:rPr>
              <a:t>(Vanden Abeele, 2021)</a:t>
            </a:r>
          </a:p>
          <a:p>
            <a:pPr marL="12700">
              <a:spcBef>
                <a:spcPts val="110"/>
              </a:spcBef>
            </a:pPr>
            <a:endParaRPr lang="it-IT" sz="2200" i="1">
              <a:solidFill>
                <a:srgbClr val="0CA373"/>
              </a:solidFill>
              <a:latin typeface="Calibri Light"/>
              <a:cs typeface="Tahoma"/>
            </a:endParaRPr>
          </a:p>
          <a:p>
            <a:pPr marL="12700">
              <a:spcBef>
                <a:spcPts val="110"/>
              </a:spcBef>
            </a:pPr>
            <a:endParaRPr lang="it-IT" sz="2200" i="1">
              <a:solidFill>
                <a:srgbClr val="0CA373"/>
              </a:solidFill>
              <a:latin typeface="Calibri Light"/>
              <a:cs typeface="Tahoma"/>
            </a:endParaRPr>
          </a:p>
          <a:p>
            <a:pPr marL="12700">
              <a:spcBef>
                <a:spcPts val="110"/>
              </a:spcBef>
            </a:pPr>
            <a:endParaRPr lang="it-IT" sz="2200" i="1">
              <a:solidFill>
                <a:srgbClr val="0CA373"/>
              </a:solidFill>
              <a:latin typeface="Calibri Light"/>
              <a:cs typeface="Tahoma"/>
            </a:endParaRPr>
          </a:p>
          <a:p>
            <a:pPr marL="12700">
              <a:spcBef>
                <a:spcPts val="110"/>
              </a:spcBef>
            </a:pPr>
            <a:endParaRPr lang="it-IT" sz="220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
        <p:nvSpPr>
          <p:cNvPr id="5" name="object 2">
            <a:extLst>
              <a:ext uri="{FF2B5EF4-FFF2-40B4-BE49-F238E27FC236}">
                <a16:creationId xmlns:a16="http://schemas.microsoft.com/office/drawing/2014/main" id="{9A438D32-E08A-8E2A-76BF-7C90B103A66B}"/>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145158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18564" y="1853029"/>
            <a:ext cx="10895775" cy="4464043"/>
          </a:xfrm>
          <a:prstGeom prst="rect">
            <a:avLst/>
          </a:prstGeom>
        </p:spPr>
        <p:txBody>
          <a:bodyPr vert="horz" wrap="square" lIns="0" tIns="13970" rIns="0" bIns="0" rtlCol="0">
            <a:spAutoFit/>
          </a:bodyPr>
          <a:lstStyle/>
          <a:p>
            <a:pPr marL="12700">
              <a:spcBef>
                <a:spcPts val="110"/>
              </a:spcBef>
            </a:pPr>
            <a:endParaRPr lang="it-IT" sz="2200" spc="50" dirty="0">
              <a:solidFill>
                <a:prstClr val="black"/>
              </a:solidFill>
              <a:latin typeface="Calibri Light"/>
              <a:cs typeface="Tahoma"/>
            </a:endParaRPr>
          </a:p>
          <a:p>
            <a:pPr marL="12700" algn="just">
              <a:spcBef>
                <a:spcPts val="110"/>
              </a:spcBef>
            </a:pPr>
            <a:r>
              <a:rPr lang="it-IT" sz="2200" spc="50" dirty="0">
                <a:solidFill>
                  <a:prstClr val="black"/>
                </a:solidFill>
                <a:latin typeface="Calibri Light"/>
                <a:cs typeface="Tahoma"/>
              </a:rPr>
              <a:t>SEZIONE 2.1.: Definire il benessere digitale
</a:t>
            </a:r>
            <a:endParaRPr lang="it-IT" sz="2200" dirty="0">
              <a:solidFill>
                <a:prstClr val="black"/>
              </a:solidFill>
              <a:latin typeface="Calibri Light"/>
              <a:cs typeface="Tahoma"/>
            </a:endParaRPr>
          </a:p>
          <a:p>
            <a:pPr marL="12700" algn="just">
              <a:spcBef>
                <a:spcPts val="110"/>
              </a:spcBef>
            </a:pPr>
            <a:r>
              <a:rPr lang="it-IT" dirty="0">
                <a:solidFill>
                  <a:prstClr val="black"/>
                </a:solidFill>
                <a:latin typeface="Calibri Light"/>
                <a:cs typeface="Tahoma"/>
              </a:rPr>
              <a:t>…</a:t>
            </a:r>
          </a:p>
          <a:p>
            <a:pPr marL="12700" algn="just">
              <a:spcBef>
                <a:spcPts val="110"/>
              </a:spcBef>
            </a:pPr>
            <a:endParaRPr lang="it-IT" i="1" dirty="0">
              <a:solidFill>
                <a:srgbClr val="0CA373"/>
              </a:solidFill>
              <a:latin typeface="Calibri Light"/>
              <a:cs typeface="Tahoma"/>
            </a:endParaRPr>
          </a:p>
          <a:p>
            <a:pPr marL="12700" algn="just">
              <a:spcBef>
                <a:spcPts val="110"/>
              </a:spcBef>
            </a:pPr>
            <a:r>
              <a:rPr lang="it-IT" b="1" i="1" dirty="0">
                <a:solidFill>
                  <a:srgbClr val="0CA373"/>
                </a:solidFill>
                <a:latin typeface="Calibri Light"/>
                <a:cs typeface="Tahoma"/>
              </a:rPr>
              <a:t>“L'impatto delle tecnologie digitali su cosa significa vivere una vita che fa bene all'essere umano” </a:t>
            </a:r>
            <a:r>
              <a:rPr lang="it-IT" i="1" dirty="0">
                <a:latin typeface="Calibri Light"/>
                <a:cs typeface="Tahoma"/>
              </a:rPr>
              <a:t>(</a:t>
            </a:r>
            <a:r>
              <a:rPr lang="it-IT" i="1" dirty="0" err="1">
                <a:latin typeface="Calibri Light"/>
                <a:cs typeface="Tahoma"/>
              </a:rPr>
              <a:t>Burr</a:t>
            </a:r>
            <a:r>
              <a:rPr lang="it-IT" i="1" dirty="0">
                <a:latin typeface="Calibri Light"/>
                <a:cs typeface="Tahoma"/>
              </a:rPr>
              <a:t> et al., 2020)</a:t>
            </a:r>
          </a:p>
          <a:p>
            <a:pPr marL="12700" algn="just">
              <a:spcBef>
                <a:spcPts val="110"/>
              </a:spcBef>
            </a:pPr>
            <a:endParaRPr lang="it-IT" i="1" dirty="0">
              <a:latin typeface="Calibri Light"/>
              <a:cs typeface="Tahoma"/>
            </a:endParaRPr>
          </a:p>
          <a:p>
            <a:pPr marL="12700" algn="just">
              <a:spcBef>
                <a:spcPts val="110"/>
              </a:spcBef>
            </a:pPr>
            <a:r>
              <a:rPr lang="it-IT" b="1" i="1" dirty="0">
                <a:solidFill>
                  <a:srgbClr val="0CA373"/>
                </a:solidFill>
                <a:latin typeface="Calibri Light"/>
                <a:cs typeface="Tahoma"/>
              </a:rPr>
              <a:t>“l'impatto che le tecnologie digitali, come i social media, gli smartphone e l'intelligenza artificiale, hanno avuto sul nostro benessere e sulla nostra autocomprensione di cosa significhi vivere una vita che ci fa bene in una società sempre più digitale” </a:t>
            </a:r>
            <a:r>
              <a:rPr lang="it-IT" i="1" dirty="0">
                <a:latin typeface="Calibri Light"/>
                <a:cs typeface="Tahoma"/>
              </a:rPr>
              <a:t>(</a:t>
            </a:r>
            <a:r>
              <a:rPr lang="it-IT" i="1" dirty="0" err="1">
                <a:latin typeface="Calibri Light"/>
                <a:cs typeface="Tahoma"/>
              </a:rPr>
              <a:t>Burr</a:t>
            </a:r>
            <a:r>
              <a:rPr lang="it-IT" i="1" dirty="0">
                <a:latin typeface="Calibri Light"/>
                <a:cs typeface="Tahoma"/>
              </a:rPr>
              <a:t> and Floridi, 2020)</a:t>
            </a:r>
          </a:p>
          <a:p>
            <a:pPr marL="12700">
              <a:spcBef>
                <a:spcPts val="110"/>
              </a:spcBef>
            </a:pPr>
            <a:endParaRPr lang="it-IT" sz="2200" i="1" dirty="0">
              <a:solidFill>
                <a:srgbClr val="0CA373"/>
              </a:solidFill>
              <a:latin typeface="Calibri Light"/>
              <a:cs typeface="Tahoma"/>
            </a:endParaRPr>
          </a:p>
          <a:p>
            <a:pPr marL="12700">
              <a:spcBef>
                <a:spcPts val="110"/>
              </a:spcBef>
            </a:pPr>
            <a:endParaRPr lang="it-IT" sz="2200" i="1" dirty="0">
              <a:solidFill>
                <a:srgbClr val="0CA373"/>
              </a:solidFill>
              <a:latin typeface="Calibri Light"/>
              <a:cs typeface="Tahoma"/>
            </a:endParaRPr>
          </a:p>
          <a:p>
            <a:pPr marL="12700">
              <a:spcBef>
                <a:spcPts val="110"/>
              </a:spcBef>
            </a:pPr>
            <a:endParaRPr lang="it-IT" sz="2200" i="1" dirty="0">
              <a:solidFill>
                <a:srgbClr val="0CA373"/>
              </a:solidFill>
              <a:latin typeface="Calibri Light"/>
              <a:cs typeface="Tahoma"/>
            </a:endParaRPr>
          </a:p>
          <a:p>
            <a:pPr marL="12700">
              <a:spcBef>
                <a:spcPts val="110"/>
              </a:spcBef>
            </a:pPr>
            <a:endParaRPr lang="it-IT" sz="2200" dirty="0">
              <a:solidFill>
                <a:prstClr val="black"/>
              </a:solidFill>
              <a:latin typeface="Calibri Light"/>
              <a:cs typeface="Tahoma"/>
            </a:endParaRPr>
          </a:p>
        </p:txBody>
      </p:sp>
      <p:sp>
        <p:nvSpPr>
          <p:cNvPr id="4" name="Rectángulo 3"/>
          <p:cNvSpPr/>
          <p:nvPr/>
        </p:nvSpPr>
        <p:spPr>
          <a:xfrm>
            <a:off x="318565" y="2620797"/>
            <a:ext cx="11459453" cy="1631216"/>
          </a:xfrm>
          <a:prstGeom prst="rect">
            <a:avLst/>
          </a:prstGeom>
        </p:spPr>
        <p:txBody>
          <a:bodyPr wrap="square">
            <a:spAutoFit/>
          </a:bodyPr>
          <a:lstStyle/>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hr-HR" altLang="es-ES" sz="2000" dirty="0">
              <a:solidFill>
                <a:prstClr val="black"/>
              </a:solidFill>
              <a:cs typeface="Calibri" panose="020F0502020204030204" pitchFamily="34" charset="0"/>
            </a:endParaRPr>
          </a:p>
          <a:p>
            <a:pPr>
              <a:defRPr/>
            </a:pPr>
            <a:endParaRPr lang="en-GB" altLang="es-ES" sz="2000" dirty="0">
              <a:solidFill>
                <a:prstClr val="black"/>
              </a:solidFill>
              <a:cs typeface="Calibri" panose="020F0502020204030204" pitchFamily="34" charset="0"/>
            </a:endParaRPr>
          </a:p>
          <a:p>
            <a:pPr>
              <a:defRPr/>
            </a:pPr>
            <a:r>
              <a:rPr lang="en-GB" altLang="es-ES" sz="2000" dirty="0">
                <a:solidFill>
                  <a:prstClr val="black"/>
                </a:solidFill>
                <a:cs typeface="Calibri" panose="020F0502020204030204" pitchFamily="34" charset="0"/>
              </a:rPr>
              <a:t> </a:t>
            </a:r>
          </a:p>
        </p:txBody>
      </p:sp>
      <p:sp>
        <p:nvSpPr>
          <p:cNvPr id="5" name="object 2">
            <a:extLst>
              <a:ext uri="{FF2B5EF4-FFF2-40B4-BE49-F238E27FC236}">
                <a16:creationId xmlns:a16="http://schemas.microsoft.com/office/drawing/2014/main" id="{D026CA73-064D-CBE8-6B8C-88D689EE7042}"/>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3797731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386182" y="1816907"/>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2.2.: Mantenere la connessione con il team
</a:t>
            </a:r>
          </a:p>
        </p:txBody>
      </p:sp>
      <p:sp>
        <p:nvSpPr>
          <p:cNvPr id="4" name="Rectángulo 3"/>
          <p:cNvSpPr/>
          <p:nvPr/>
        </p:nvSpPr>
        <p:spPr>
          <a:xfrm>
            <a:off x="386182" y="2370834"/>
            <a:ext cx="11145554" cy="3477875"/>
          </a:xfrm>
          <a:prstGeom prst="rect">
            <a:avLst/>
          </a:prstGeom>
        </p:spPr>
        <p:txBody>
          <a:bodyPr wrap="square">
            <a:spAutoFit/>
          </a:bodyPr>
          <a:lstStyle/>
          <a:p>
            <a:pPr algn="just">
              <a:defRPr/>
            </a:pPr>
            <a:r>
              <a:rPr lang="it-IT" altLang="es-ES" sz="2000">
                <a:latin typeface="Calibri" panose="020F0502020204030204" pitchFamily="34" charset="0"/>
                <a:cs typeface="Calibri" panose="020F0502020204030204" pitchFamily="34" charset="0"/>
              </a:rPr>
              <a:t>È importante che le aziende creino un ambiente in cui la leadership e i dipendenti possano rimanere in contatto mentre lavorano da casa. 
</a:t>
            </a:r>
            <a:endParaRPr lang="it-IT" altLang="es-ES" sz="2000" b="1" i="1">
              <a:latin typeface="Calibri" panose="020F0502020204030204" pitchFamily="34" charset="0"/>
              <a:cs typeface="Calibri" panose="020F0502020204030204" pitchFamily="34" charset="0"/>
            </a:endParaRPr>
          </a:p>
          <a:p>
            <a:pPr>
              <a:defRPr/>
            </a:pPr>
            <a:r>
              <a:rPr lang="it-IT" altLang="es-ES" sz="2000" b="1" i="1">
                <a:latin typeface="Calibri" panose="020F0502020204030204" pitchFamily="34" charset="0"/>
                <a:cs typeface="Calibri" panose="020F0502020204030204" pitchFamily="34" charset="0"/>
              </a:rPr>
              <a:t>8 cose per rimanere in contatto con il tuo team remoto </a:t>
            </a:r>
            <a:r>
              <a:rPr lang="it-IT" altLang="es-ES" sz="2000">
                <a:latin typeface="Calibri" panose="020F0502020204030204" pitchFamily="34" charset="0"/>
                <a:cs typeface="Calibri" panose="020F0502020204030204" pitchFamily="34" charset="0"/>
              </a:rPr>
              <a:t>(</a:t>
            </a:r>
            <a:r>
              <a:rPr lang="it-IT" altLang="es-ES" sz="2000">
                <a:latin typeface="Calibri" panose="020F0502020204030204" pitchFamily="34" charset="0"/>
                <a:cs typeface="Calibri" panose="020F0502020204030204" pitchFamily="34" charset="0"/>
                <a:hlinkClick r:id="rId2"/>
              </a:rPr>
              <a:t>https://www.flexjobs.com/employer-blog/stay-connected-team-working-from-home-remotely/</a:t>
            </a:r>
            <a:r>
              <a:rPr lang="it-IT" altLang="es-ES" sz="2000">
                <a:latin typeface="Calibri" panose="020F0502020204030204" pitchFamily="34" charset="0"/>
                <a:cs typeface="Calibri" panose="020F0502020204030204" pitchFamily="34" charset="0"/>
              </a:rPr>
              <a:t>):</a:t>
            </a:r>
          </a:p>
          <a:p>
            <a:pPr>
              <a:defRPr/>
            </a:pPr>
            <a:endParaRPr lang="it-IT" altLang="es-ES" sz="2000">
              <a:latin typeface="Calibri" panose="020F0502020204030204" pitchFamily="34" charset="0"/>
              <a:cs typeface="Calibri" panose="020F0502020204030204" pitchFamily="34" charset="0"/>
            </a:endParaRPr>
          </a:p>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Chiacchierate in pausa caffè</a:t>
            </a:r>
          </a:p>
          <a:p>
            <a:pPr marL="1257300" lvl="2"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Incoraggia i tuoi dipendenti a fare regolarmente pause caffè virtuali con il team per rimanere in contatto mentre lavorano da casa.</a:t>
            </a:r>
            <a:endParaRPr lang="it-IT" altLang="es-ES" sz="2000">
              <a:solidFill>
                <a:srgbClr val="0CA373"/>
              </a:solidFill>
              <a:latin typeface="Calibri" panose="020F0502020204030204" pitchFamily="34" charset="0"/>
              <a:cs typeface="Calibri" panose="020F0502020204030204" pitchFamily="34" charset="0"/>
            </a:endParaRPr>
          </a:p>
          <a:p>
            <a:pPr lvl="2">
              <a:defRPr/>
            </a:pPr>
            <a:endParaRPr lang="it-IT" altLang="es-ES" sz="200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it-IT" altLang="es-ES" sz="200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D1C3EE1B-64FA-1D55-946B-2F6C7A162099}"/>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205064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455194" y="2023941"/>
            <a:ext cx="8559410"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2.2.: Mantenere la connessione con il team
</a:t>
            </a:r>
            <a:endParaRPr lang="it-IT" sz="2200">
              <a:latin typeface="+mj-lt"/>
              <a:cs typeface="Tahoma"/>
            </a:endParaRPr>
          </a:p>
        </p:txBody>
      </p:sp>
      <p:sp>
        <p:nvSpPr>
          <p:cNvPr id="4" name="Rectángulo 3"/>
          <p:cNvSpPr/>
          <p:nvPr/>
        </p:nvSpPr>
        <p:spPr>
          <a:xfrm>
            <a:off x="318565" y="2560616"/>
            <a:ext cx="11145554" cy="3170099"/>
          </a:xfrm>
          <a:prstGeom prst="rect">
            <a:avLst/>
          </a:prstGeom>
        </p:spPr>
        <p:txBody>
          <a:bodyPr wrap="square">
            <a:spAutoFit/>
          </a:bodyPr>
          <a:lstStyle/>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Fai una domanda della settimana</a:t>
            </a:r>
          </a:p>
          <a:p>
            <a:pPr marL="342900" indent="-342900">
              <a:buFont typeface="Arial" pitchFamily="34" charset="0"/>
              <a:buChar char="•"/>
              <a:defRPr/>
            </a:pPr>
            <a:endParaRPr lang="it-IT" altLang="es-ES" sz="2000" b="1" i="1">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Incoraggia le chat di gruppo</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Il tuo staff apprezzerebbe la possibilità di entrare in contatto con colleghi con interessi simili
Impostare alcuni gruppi virtuali per facilitare la conversazione</a:t>
            </a:r>
          </a:p>
          <a:p>
            <a:pPr marL="800100" lvl="1" indent="-342900">
              <a:buFont typeface="Wingdings" pitchFamily="2" charset="2"/>
              <a:buChar char="Ø"/>
              <a:defRPr/>
            </a:pPr>
            <a:endParaRPr lang="it-IT" altLang="es-ES" sz="2000" i="1">
              <a:solidFill>
                <a:srgbClr val="0CA373"/>
              </a:solidFill>
              <a:latin typeface="Calibri" panose="020F0502020204030204" pitchFamily="34" charset="0"/>
              <a:cs typeface="Calibri" panose="020F0502020204030204" pitchFamily="34" charset="0"/>
            </a:endParaRPr>
          </a:p>
          <a:p>
            <a:pPr marL="342900" indent="-342900">
              <a:buFont typeface="Arial" pitchFamily="34" charset="0"/>
              <a:buChar char="•"/>
              <a:defRPr/>
            </a:pPr>
            <a:r>
              <a:rPr lang="it-IT" altLang="es-ES" sz="2000" b="1" i="1">
                <a:solidFill>
                  <a:srgbClr val="0CA373"/>
                </a:solidFill>
                <a:latin typeface="Calibri" panose="020F0502020204030204" pitchFamily="34" charset="0"/>
                <a:cs typeface="Calibri" panose="020F0502020204030204" pitchFamily="34" charset="0"/>
              </a:rPr>
              <a:t> Pranzi virtuali</a:t>
            </a:r>
          </a:p>
          <a:p>
            <a:pPr marL="800100" lvl="1" indent="-342900">
              <a:buFont typeface="Wingdings" pitchFamily="2" charset="2"/>
              <a:buChar char="Ø"/>
              <a:defRPr/>
            </a:pPr>
            <a:r>
              <a:rPr lang="it-IT" altLang="es-ES" sz="2000" i="1">
                <a:solidFill>
                  <a:srgbClr val="0CA373"/>
                </a:solidFill>
                <a:latin typeface="Calibri" panose="020F0502020204030204" pitchFamily="34" charset="0"/>
                <a:cs typeface="Calibri" panose="020F0502020204030204" pitchFamily="34" charset="0"/>
              </a:rPr>
              <a:t>Incoraggiare il personale a pranzare virtualmente insieme</a:t>
            </a:r>
            <a:endParaRPr lang="it-IT" altLang="es-ES" sz="2000">
              <a:solidFill>
                <a:srgbClr val="0CA373"/>
              </a:solidFill>
              <a:latin typeface="Calibri" panose="020F0502020204030204" pitchFamily="34" charset="0"/>
              <a:cs typeface="Calibri" panose="020F0502020204030204" pitchFamily="34" charset="0"/>
            </a:endParaRPr>
          </a:p>
          <a:p>
            <a:pPr lvl="2">
              <a:defRPr/>
            </a:pPr>
            <a:endParaRPr lang="it-IT" altLang="es-ES" sz="2000">
              <a:solidFill>
                <a:srgbClr val="0CA373"/>
              </a:solidFill>
              <a:latin typeface="Calibri" panose="020F0502020204030204" pitchFamily="34" charset="0"/>
              <a:cs typeface="Calibri" panose="020F0502020204030204" pitchFamily="34" charset="0"/>
            </a:endParaRPr>
          </a:p>
          <a:p>
            <a:pPr marL="800100" lvl="1" indent="-342900">
              <a:buFont typeface="Arial" pitchFamily="34" charset="0"/>
              <a:buChar char="•"/>
              <a:defRPr/>
            </a:pPr>
            <a:endParaRPr lang="it-IT" altLang="es-ES" sz="2000">
              <a:solidFill>
                <a:srgbClr val="0CA373"/>
              </a:solidFill>
              <a:latin typeface="Calibri" panose="020F0502020204030204" pitchFamily="34" charset="0"/>
              <a:cs typeface="Calibri" panose="020F0502020204030204" pitchFamily="34" charset="0"/>
            </a:endParaRPr>
          </a:p>
        </p:txBody>
      </p:sp>
      <p:sp>
        <p:nvSpPr>
          <p:cNvPr id="5" name="object 2">
            <a:extLst>
              <a:ext uri="{FF2B5EF4-FFF2-40B4-BE49-F238E27FC236}">
                <a16:creationId xmlns:a16="http://schemas.microsoft.com/office/drawing/2014/main" id="{3A99B178-AA4F-099D-AAEF-06A318BC5DAD}"/>
              </a:ext>
            </a:extLst>
          </p:cNvPr>
          <p:cNvSpPr txBox="1">
            <a:spLocks/>
          </p:cNvSpPr>
          <p:nvPr/>
        </p:nvSpPr>
        <p:spPr>
          <a:xfrm>
            <a:off x="318564" y="1022287"/>
            <a:ext cx="11758417" cy="6129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it-IT" sz="3900" kern="0" spc="-150">
                <a:solidFill>
                  <a:schemeClr val="tx1"/>
                </a:solidFill>
                <a:latin typeface="+mj-lt"/>
                <a:ea typeface="Tahoma" panose="020B0604030504040204" pitchFamily="34" charset="0"/>
                <a:cs typeface="Tahoma" panose="020B0604030504040204" pitchFamily="34" charset="0"/>
              </a:rPr>
              <a:t>UNITÀ 2: Mantenere la connessione con il mondo che ti circonda</a:t>
            </a:r>
          </a:p>
        </p:txBody>
      </p:sp>
    </p:spTree>
    <p:extLst>
      <p:ext uri="{BB962C8B-B14F-4D97-AF65-F5344CB8AC3E}">
        <p14:creationId xmlns:p14="http://schemas.microsoft.com/office/powerpoint/2010/main" val="26571700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1916</Words>
  <Application>Microsoft Office PowerPoint</Application>
  <PresentationFormat>Panorámica</PresentationFormat>
  <Paragraphs>141</Paragraphs>
  <Slides>21</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21</vt:i4>
      </vt:variant>
    </vt:vector>
  </HeadingPairs>
  <TitlesOfParts>
    <vt:vector size="33" baseType="lpstr">
      <vt:lpstr>Arial</vt:lpstr>
      <vt:lpstr>Bahnschrift Light</vt:lpstr>
      <vt:lpstr>Calibri</vt:lpstr>
      <vt:lpstr>Calibri Light</vt:lpstr>
      <vt:lpstr>Oxygen</vt:lpstr>
      <vt:lpstr>Roboto</vt:lpstr>
      <vt:lpstr>Tahoma</vt:lpstr>
      <vt:lpstr>Wingdings</vt:lpstr>
      <vt:lpstr>YADLjI9qxTA 0</vt:lpstr>
      <vt:lpstr>1_Tema de Office</vt:lpstr>
      <vt:lpstr>2_Tema de Office</vt:lpstr>
      <vt:lpstr>3_Tema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175</cp:revision>
  <dcterms:created xsi:type="dcterms:W3CDTF">2021-06-29T11:11:56Z</dcterms:created>
  <dcterms:modified xsi:type="dcterms:W3CDTF">2023-02-06T16:23:55Z</dcterms:modified>
</cp:coreProperties>
</file>