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333" r:id="rId3"/>
    <p:sldId id="312" r:id="rId4"/>
    <p:sldId id="313" r:id="rId5"/>
    <p:sldId id="314" r:id="rId6"/>
    <p:sldId id="315" r:id="rId7"/>
    <p:sldId id="316" r:id="rId8"/>
    <p:sldId id="317" r:id="rId9"/>
    <p:sldId id="318" r:id="rId10"/>
    <p:sldId id="319" r:id="rId11"/>
    <p:sldId id="320" r:id="rId12"/>
    <p:sldId id="321" r:id="rId13"/>
    <p:sldId id="323" r:id="rId14"/>
    <p:sldId id="324" r:id="rId15"/>
    <p:sldId id="325" r:id="rId16"/>
    <p:sldId id="326" r:id="rId17"/>
    <p:sldId id="327" r:id="rId18"/>
    <p:sldId id="329" r:id="rId19"/>
    <p:sldId id="330" r:id="rId20"/>
    <p:sldId id="331" r:id="rId21"/>
    <p:sldId id="332" r:id="rId22"/>
    <p:sldId id="264"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4660"/>
  </p:normalViewPr>
  <p:slideViewPr>
    <p:cSldViewPr snapToGrid="0">
      <p:cViewPr varScale="1">
        <p:scale>
          <a:sx n="107" d="100"/>
          <a:sy n="107" d="100"/>
        </p:scale>
        <p:origin x="648"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87482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77347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52044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7249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halfhalftravel.com/remote-work/stay-connected-while-working-from-home.html" TargetMode="External"/><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 Id="rId4" Type="http://schemas.openxmlformats.org/officeDocument/2006/relationships/hyperlink" Target="https://www.kalido.me/how-to-stay-connected-while-working-from-hom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PPOTRZEBY PSYCHOLOGICZNE I DOBROSTAN PSYCHICZNY </a:t>
            </a:r>
          </a:p>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NIWERSYTET W DUBROWNIKU</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2.2.: UTRZYMYWANIE KONTAKTU Z ZESPOŁEM</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308324"/>
          </a:xfrm>
          <a:prstGeom prst="rect">
            <a:avLst/>
          </a:prstGeom>
          <a:noFill/>
        </p:spPr>
        <p:txBody>
          <a:bodyPr wrap="square">
            <a:spAutoFit/>
          </a:bodyPr>
          <a:lstStyle/>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Zadaj pytanie tygodnia</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Zachęcaj do czatów grupowych</a:t>
            </a: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Twoi pracownicy docenią możliwość nawiązania kontaktu ze współpracownikami o podobnych zainteresowaniach założyć kilka wirtualnych grup, aby ułatwić rozmowę</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0" i="0" u="none" strike="noStrike" dirty="0">
                <a:solidFill>
                  <a:srgbClr val="000000"/>
                </a:solidFill>
                <a:effectLst/>
                <a:latin typeface="Arial" panose="020B0604020202020204" pitchFamily="34" charset="0"/>
              </a:rPr>
              <a:t> </a:t>
            </a:r>
            <a:r>
              <a:rPr lang="pl-PL" sz="1800" b="1" i="0" u="none" strike="noStrike" dirty="0">
                <a:solidFill>
                  <a:srgbClr val="000000"/>
                </a:solidFill>
                <a:effectLst/>
                <a:latin typeface="Arial" panose="020B0604020202020204" pitchFamily="34" charset="0"/>
              </a:rPr>
              <a:t>Wirtualne Lunche</a:t>
            </a:r>
          </a:p>
          <a:p>
            <a:pPr rtl="0" fontAlgn="base">
              <a:spcBef>
                <a:spcPts val="0"/>
              </a:spcBef>
              <a:spcAft>
                <a:spcPts val="0"/>
              </a:spcAft>
            </a:pPr>
            <a:r>
              <a:rPr lang="pl-PL" dirty="0">
                <a:solidFill>
                  <a:srgbClr val="000000"/>
                </a:solidFill>
                <a:latin typeface="Arial" panose="020B0604020202020204" pitchFamily="34" charset="0"/>
              </a:rPr>
              <a:t>Z</a:t>
            </a:r>
            <a:r>
              <a:rPr lang="pl-PL" sz="1800" b="0" i="0" u="none" strike="noStrike" dirty="0">
                <a:solidFill>
                  <a:srgbClr val="000000"/>
                </a:solidFill>
                <a:effectLst/>
                <a:latin typeface="Arial" panose="020B0604020202020204" pitchFamily="34" charset="0"/>
              </a:rPr>
              <a:t>achęć pracowników do wspólnego wirtualnego lunchu</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550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2.2.: UTRZYMYWANIE KONTAKTU Z ZESPOŁEM</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031325"/>
          </a:xfrm>
          <a:prstGeom prst="rect">
            <a:avLst/>
          </a:prstGeom>
          <a:noFill/>
        </p:spPr>
        <p:txBody>
          <a:bodyPr wrap="square">
            <a:spAutoFit/>
          </a:bodyPr>
          <a:lstStyle/>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Giełdy</a:t>
            </a:r>
          </a:p>
          <a:p>
            <a:pPr rtl="0" fontAlgn="base">
              <a:spcBef>
                <a:spcPts val="0"/>
              </a:spcBef>
              <a:spcAft>
                <a:spcPts val="0"/>
              </a:spcAft>
            </a:pPr>
            <a:r>
              <a:rPr lang="pl-PL" dirty="0">
                <a:solidFill>
                  <a:srgbClr val="000000"/>
                </a:solidFill>
                <a:latin typeface="Arial" panose="020B0604020202020204" pitchFamily="34" charset="0"/>
              </a:rPr>
              <a:t>O</a:t>
            </a:r>
            <a:r>
              <a:rPr lang="pl-PL" sz="1800" b="0" i="0" u="none" strike="noStrike" dirty="0">
                <a:solidFill>
                  <a:srgbClr val="000000"/>
                </a:solidFill>
                <a:effectLst/>
                <a:latin typeface="Arial" panose="020B0604020202020204" pitchFamily="34" charset="0"/>
              </a:rPr>
              <a:t>trzymanie paczki lub listu pocztą.</a:t>
            </a:r>
          </a:p>
          <a:p>
            <a:pPr marL="285750" indent="-285750" rtl="0" fontAlgn="base">
              <a:spcBef>
                <a:spcPts val="0"/>
              </a:spcBef>
              <a:spcAft>
                <a:spcPts val="0"/>
              </a:spcAft>
              <a:buFont typeface="Wingdings" panose="05000000000000000000" pitchFamily="2" charset="2"/>
              <a:buChar char="Ø"/>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Konkursy firmowe</a:t>
            </a:r>
          </a:p>
          <a:p>
            <a:pPr rtl="0" fontAlgn="base">
              <a:spcBef>
                <a:spcPts val="0"/>
              </a:spcBef>
              <a:spcAft>
                <a:spcPts val="0"/>
              </a:spcAft>
            </a:pPr>
            <a:r>
              <a:rPr lang="pl-PL" dirty="0">
                <a:solidFill>
                  <a:srgbClr val="000000"/>
                </a:solidFill>
                <a:latin typeface="Arial" panose="020B0604020202020204" pitchFamily="34" charset="0"/>
              </a:rPr>
              <a:t>To ś</a:t>
            </a:r>
            <a:r>
              <a:rPr lang="pl-PL" sz="1800" b="0" i="0" u="none" strike="noStrike" dirty="0">
                <a:solidFill>
                  <a:srgbClr val="000000"/>
                </a:solidFill>
                <a:effectLst/>
                <a:latin typeface="Arial" panose="020B0604020202020204" pitchFamily="34" charset="0"/>
              </a:rPr>
              <a:t>wietny sposób na zebranie ludzi i zachęcenie do odrobiny przyjaznej rywalizacji</a:t>
            </a:r>
          </a:p>
          <a:p>
            <a:pPr marL="285750" indent="-285750" rtl="0" fontAlgn="base">
              <a:spcBef>
                <a:spcPts val="0"/>
              </a:spcBef>
              <a:spcAft>
                <a:spcPts val="0"/>
              </a:spcAft>
              <a:buFont typeface="Wingdings" panose="05000000000000000000" pitchFamily="2" charset="2"/>
              <a:buChar char="Ø"/>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0" i="0" u="none" strike="noStrike" dirty="0">
                <a:solidFill>
                  <a:srgbClr val="000000"/>
                </a:solidFill>
                <a:effectLst/>
                <a:latin typeface="Arial" panose="020B0604020202020204" pitchFamily="34" charset="0"/>
              </a:rPr>
              <a:t> </a:t>
            </a:r>
            <a:r>
              <a:rPr lang="pl-PL" sz="1800" b="1" i="0" u="none" strike="noStrike" dirty="0">
                <a:solidFill>
                  <a:srgbClr val="000000"/>
                </a:solidFill>
                <a:effectLst/>
                <a:latin typeface="Arial" panose="020B0604020202020204" pitchFamily="34" charset="0"/>
              </a:rPr>
              <a:t>Treningi wirtualne</a:t>
            </a:r>
            <a:endParaRPr lang="en-US" sz="18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87264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2.3.: ZDALNA KOMUNIKACJA W PRACY</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585323"/>
          </a:xfrm>
          <a:prstGeom prst="rect">
            <a:avLst/>
          </a:prstGeom>
          <a:noFill/>
        </p:spPr>
        <p:txBody>
          <a:bodyPr wrap="square">
            <a:spAutoFit/>
          </a:bodyPr>
          <a:lstStyle/>
          <a:p>
            <a:pPr rtl="0" fontAlgn="base">
              <a:spcBef>
                <a:spcPts val="0"/>
              </a:spcBef>
              <a:spcAft>
                <a:spcPts val="0"/>
              </a:spcAft>
            </a:pPr>
            <a:r>
              <a:rPr lang="pl-PL" sz="1800" b="1" i="0" u="none" strike="noStrike" dirty="0">
                <a:solidFill>
                  <a:srgbClr val="000000"/>
                </a:solidFill>
                <a:effectLst/>
                <a:latin typeface="Arial" panose="020B0604020202020204" pitchFamily="34" charset="0"/>
              </a:rPr>
              <a:t>Trendy związane z pracą w domu ukształtowały sposób, w jaki się ze sobą łączymy. Zasady skutecznej komunikacji w pracy zdalnej to </a:t>
            </a:r>
            <a:r>
              <a:rPr lang="pl-PL" sz="1800" i="0" u="none" strike="noStrike" dirty="0">
                <a:solidFill>
                  <a:srgbClr val="000000"/>
                </a:solidFill>
                <a:effectLst/>
                <a:latin typeface="Arial" panose="020B0604020202020204" pitchFamily="34" charset="0"/>
              </a:rPr>
              <a:t>(https://www.halfhalftravel.com/remote-work/stay-connected-while-working-from-home.html):</a:t>
            </a:r>
          </a:p>
          <a:p>
            <a:pPr rtl="0" fontAlgn="base">
              <a:spcBef>
                <a:spcPts val="0"/>
              </a:spcBef>
              <a:spcAft>
                <a:spcPts val="0"/>
              </a:spcAft>
            </a:pPr>
            <a:endParaRPr lang="pl-PL" sz="1800" b="1"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często.</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gdy masz wątpliwości.</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gdy masz pytania.</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gdy masz obawy.</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gdy masz informację zwrotną</a:t>
            </a:r>
            <a:r>
              <a:rPr lang="pl-PL" sz="1800" b="1" i="0" u="none" strike="noStrike" dirty="0">
                <a:solidFill>
                  <a:srgbClr val="000000"/>
                </a:solidFill>
                <a:effectLst/>
                <a:latin typeface="Arial" panose="020B0604020202020204" pitchFamily="34" charset="0"/>
              </a:rPr>
              <a:t>.</a:t>
            </a:r>
            <a:endParaRPr lang="en-US" sz="18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6504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2.3.: ZDALNA KOMUNIKACJA W PRACY</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1477328"/>
          </a:xfrm>
          <a:prstGeom prst="rect">
            <a:avLst/>
          </a:prstGeom>
          <a:noFill/>
        </p:spPr>
        <p:txBody>
          <a:bodyPr wrap="square">
            <a:spAutoFit/>
          </a:bodyPr>
          <a:lstStyle/>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gdy masz wyniki lub sukcesy.</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Przekaż swój harmonogram.</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Przekazuj aktualizacje.</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wymownie.</a:t>
            </a:r>
          </a:p>
          <a:p>
            <a:pPr marL="285750" indent="-285750" rtl="0" fontAlgn="base">
              <a:spcBef>
                <a:spcPts val="0"/>
              </a:spcBef>
              <a:spcAft>
                <a:spcPts val="0"/>
              </a:spcAft>
              <a:buFont typeface="Arial" panose="020B0604020202020204" pitchFamily="34" charset="0"/>
              <a:buChar char="•"/>
            </a:pPr>
            <a:r>
              <a:rPr lang="pl-PL" sz="1800" b="1" i="0" u="none" strike="noStrike" dirty="0">
                <a:solidFill>
                  <a:srgbClr val="00B050"/>
                </a:solidFill>
                <a:effectLst/>
                <a:latin typeface="Arial" panose="020B0604020202020204" pitchFamily="34" charset="0"/>
              </a:rPr>
              <a:t>Komunikuj się jasno.</a:t>
            </a:r>
          </a:p>
        </p:txBody>
      </p:sp>
    </p:spTree>
    <p:extLst>
      <p:ext uri="{BB962C8B-B14F-4D97-AF65-F5344CB8AC3E}">
        <p14:creationId xmlns:p14="http://schemas.microsoft.com/office/powerpoint/2010/main" val="199208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2.4.: POŁĄCZENIE ZE ŚWITEM ZEWNĘTRZNYM </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923330"/>
          </a:xfrm>
          <a:prstGeom prst="rect">
            <a:avLst/>
          </a:prstGeom>
          <a:noFill/>
        </p:spPr>
        <p:txBody>
          <a:bodyPr wrap="square">
            <a:spAutoFit/>
          </a:bodyPr>
          <a:lstStyle/>
          <a:p>
            <a:pPr rtl="0" fontAlgn="base">
              <a:spcBef>
                <a:spcPts val="0"/>
              </a:spcBef>
              <a:spcAft>
                <a:spcPts val="0"/>
              </a:spcAft>
            </a:pPr>
            <a:r>
              <a:rPr lang="pl-PL" i="1" dirty="0">
                <a:solidFill>
                  <a:srgbClr val="00B050"/>
                </a:solidFill>
                <a:latin typeface="Arial" panose="020B0604020202020204" pitchFamily="34" charset="0"/>
              </a:rPr>
              <a:t>„b</a:t>
            </a:r>
            <a:r>
              <a:rPr lang="pl-PL" sz="1800" i="1" u="none" strike="noStrike" dirty="0">
                <a:solidFill>
                  <a:srgbClr val="00B050"/>
                </a:solidFill>
                <a:effectLst/>
                <a:latin typeface="Arial" panose="020B0604020202020204" pitchFamily="34" charset="0"/>
              </a:rPr>
              <a:t>ez regularnej interakcji międzyludzkiej (a interakcja cyfrowa nie wystarczy), twoja izolacja zacznie zbierać żniwo psychologicznie, emocjonalnie i zawodowo</a:t>
            </a:r>
            <a:r>
              <a:rPr lang="pl-PL" b="1" dirty="0">
                <a:solidFill>
                  <a:srgbClr val="00B050"/>
                </a:solidFill>
                <a:latin typeface="Arial" panose="020B0604020202020204" pitchFamily="34" charset="0"/>
              </a:rPr>
              <a:t>”</a:t>
            </a:r>
            <a:r>
              <a:rPr lang="pl-PL" sz="1800" b="1" i="0" u="none" strike="noStrike" dirty="0">
                <a:solidFill>
                  <a:srgbClr val="00B050"/>
                </a:solidFill>
                <a:effectLst/>
                <a:latin typeface="Arial" panose="020B0604020202020204" pitchFamily="34" charset="0"/>
              </a:rPr>
              <a:t> </a:t>
            </a:r>
          </a:p>
          <a:p>
            <a:pPr rtl="0" fontAlgn="base">
              <a:spcBef>
                <a:spcPts val="0"/>
              </a:spcBef>
              <a:spcAft>
                <a:spcPts val="0"/>
              </a:spcAft>
            </a:pPr>
            <a:r>
              <a:rPr lang="pl-PL" sz="1800" i="0" u="none" strike="noStrike" dirty="0">
                <a:effectLst/>
                <a:latin typeface="Arial" panose="020B0604020202020204" pitchFamily="34" charset="0"/>
              </a:rPr>
              <a:t>(</a:t>
            </a:r>
            <a:r>
              <a:rPr lang="pl-PL" sz="1800" b="0" i="0" u="sng" strike="noStrike" dirty="0">
                <a:solidFill>
                  <a:srgbClr val="000000"/>
                </a:solidFill>
                <a:effectLst/>
                <a:latin typeface="Calibri" panose="020F0502020204030204" pitchFamily="34" charset="0"/>
                <a:hlinkClick r:id="rId2"/>
              </a:rPr>
              <a:t>https://www.kalido.me/how-to-stay-connected-while-working-from-home/</a:t>
            </a:r>
            <a:r>
              <a:rPr lang="pl-PL" sz="1800" i="0" u="none" strike="noStrike" dirty="0">
                <a:effectLst/>
                <a:latin typeface="Arial" panose="020B0604020202020204" pitchFamily="34" charset="0"/>
              </a:rPr>
              <a:t>). </a:t>
            </a:r>
          </a:p>
        </p:txBody>
      </p:sp>
    </p:spTree>
    <p:extLst>
      <p:ext uri="{BB962C8B-B14F-4D97-AF65-F5344CB8AC3E}">
        <p14:creationId xmlns:p14="http://schemas.microsoft.com/office/powerpoint/2010/main" val="4130239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2.4.: POŁĄCZENIE ZE ŚWITEM ZEWNĘTRZNYM </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862322"/>
          </a:xfrm>
          <a:prstGeom prst="rect">
            <a:avLst/>
          </a:prstGeom>
          <a:noFill/>
        </p:spPr>
        <p:txBody>
          <a:bodyPr wrap="square">
            <a:spAutoFit/>
          </a:bodyPr>
          <a:lstStyle/>
          <a:p>
            <a:pPr rtl="0" fontAlgn="base">
              <a:spcBef>
                <a:spcPts val="0"/>
              </a:spcBef>
              <a:spcAft>
                <a:spcPts val="0"/>
              </a:spcAft>
            </a:pPr>
            <a:endParaRPr lang="pl-PL" sz="1800" i="0" u="none" strike="noStrike" dirty="0">
              <a:effectLst/>
              <a:latin typeface="Arial" panose="020B0604020202020204" pitchFamily="34" charset="0"/>
            </a:endParaRPr>
          </a:p>
          <a:p>
            <a:pPr rtl="0" fontAlgn="base">
              <a:spcBef>
                <a:spcPts val="0"/>
              </a:spcBef>
              <a:spcAft>
                <a:spcPts val="0"/>
              </a:spcAft>
            </a:pPr>
            <a:r>
              <a:rPr lang="pl-PL" dirty="0">
                <a:latin typeface="Arial" panose="020B0604020202020204" pitchFamily="34" charset="0"/>
              </a:rPr>
              <a:t>Kilka wskazówek dotyczących pracy w domu: </a:t>
            </a: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Rozważ przestrzeń coworkingową - </a:t>
            </a:r>
            <a:r>
              <a:rPr lang="pl-PL" i="1" dirty="0">
                <a:latin typeface="Arial" panose="020B0604020202020204" pitchFamily="34" charset="0"/>
              </a:rPr>
              <a:t>będziesz otoczony innymi profesjonalistami i wszystkimi możliwościami nawiązywania kontaktów i współpracy, które się z tym wiążą, wiele biur coworkingowych posiada również na miejscu kawiarnie i restauracje</a:t>
            </a: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Możesz nadrobić zaległości towarzyskie podczas lunchu, </a:t>
            </a:r>
            <a:r>
              <a:rPr lang="pl-PL" i="1" dirty="0">
                <a:latin typeface="Arial" panose="020B0604020202020204" pitchFamily="34" charset="0"/>
              </a:rPr>
              <a:t>poznać znajomych lub rozwinąć nowe kontakty zawodowe</a:t>
            </a:r>
          </a:p>
          <a:p>
            <a:pPr rtl="0" fontAlgn="base">
              <a:spcBef>
                <a:spcPts val="0"/>
              </a:spcBef>
              <a:spcAft>
                <a:spcPts val="0"/>
              </a:spcAft>
            </a:pPr>
            <a:endParaRPr lang="pl-PL" sz="1800" i="0" u="none" strike="noStrike" dirty="0">
              <a:effectLst/>
              <a:latin typeface="Arial" panose="020B0604020202020204" pitchFamily="34" charset="0"/>
            </a:endParaRPr>
          </a:p>
          <a:p>
            <a:pPr rtl="0" fontAlgn="base">
              <a:spcBef>
                <a:spcPts val="0"/>
              </a:spcBef>
              <a:spcAft>
                <a:spcPts val="0"/>
              </a:spcAft>
            </a:pPr>
            <a:endParaRPr lang="pl-PL" dirty="0">
              <a:latin typeface="Arial" panose="020B0604020202020204" pitchFamily="34" charset="0"/>
            </a:endParaRPr>
          </a:p>
          <a:p>
            <a:pPr rtl="0" fontAlgn="base">
              <a:spcBef>
                <a:spcPts val="0"/>
              </a:spcBef>
              <a:spcAft>
                <a:spcPts val="0"/>
              </a:spcAft>
            </a:pPr>
            <a:r>
              <a:rPr lang="pl-PL" sz="1800" i="0" u="none" strike="noStrike" dirty="0">
                <a:effectLst/>
                <a:latin typeface="Arial" panose="020B0604020202020204" pitchFamily="34" charset="0"/>
              </a:rPr>
              <a:t>(</a:t>
            </a:r>
            <a:r>
              <a:rPr lang="pl-PL" sz="1800" b="0" i="0" u="sng" strike="noStrike" dirty="0">
                <a:solidFill>
                  <a:srgbClr val="000000"/>
                </a:solidFill>
                <a:effectLst/>
                <a:latin typeface="Calibri" panose="020F0502020204030204" pitchFamily="34" charset="0"/>
                <a:hlinkClick r:id="rId2"/>
              </a:rPr>
              <a:t>https://www.kalido.me/how-to-stay-connected-while-working-from-home/</a:t>
            </a:r>
            <a:r>
              <a:rPr lang="pl-PL" sz="1800" i="0" u="none" strike="noStrike" dirty="0">
                <a:effectLst/>
                <a:latin typeface="Arial" panose="020B0604020202020204" pitchFamily="34" charset="0"/>
              </a:rPr>
              <a:t>). </a:t>
            </a:r>
          </a:p>
        </p:txBody>
      </p:sp>
    </p:spTree>
    <p:extLst>
      <p:ext uri="{BB962C8B-B14F-4D97-AF65-F5344CB8AC3E}">
        <p14:creationId xmlns:p14="http://schemas.microsoft.com/office/powerpoint/2010/main" val="19725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2.4.: POŁĄCZENIE ZE ŚWITEM ZEWNĘTRZNYM </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862322"/>
          </a:xfrm>
          <a:prstGeom prst="rect">
            <a:avLst/>
          </a:prstGeom>
          <a:noFill/>
        </p:spPr>
        <p:txBody>
          <a:bodyPr wrap="square">
            <a:spAutoFit/>
          </a:bodyPr>
          <a:lstStyle/>
          <a:p>
            <a:pPr rtl="0" fontAlgn="base">
              <a:spcBef>
                <a:spcPts val="0"/>
              </a:spcBef>
              <a:spcAft>
                <a:spcPts val="0"/>
              </a:spcAft>
            </a:pPr>
            <a:endParaRPr lang="pl-PL" sz="1800" i="0" u="none" strike="noStrike" dirty="0">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Dołącz do klubów zainteresowań i klubów sportowych - </a:t>
            </a:r>
            <a:r>
              <a:rPr lang="pl-PL" dirty="0">
                <a:latin typeface="Arial" panose="020B0604020202020204" pitchFamily="34" charset="0"/>
              </a:rPr>
              <a:t>Jednym z niebezpieczeństw pracy w pojedynkę jest zwiększona możliwość stagnacji. Może to wpłynąć zarówno na Twoje życie zawodowe, jak i osobiste.</a:t>
            </a: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Spotkaj się osobiście z klientami i współpracownikami - </a:t>
            </a:r>
            <a:r>
              <a:rPr lang="pl-PL" dirty="0">
                <a:latin typeface="Arial" panose="020B0604020202020204" pitchFamily="34" charset="0"/>
              </a:rPr>
              <a:t>Jeśli interesuje Cię nawiązywanie i utrzymywanie dobrych relacji (a relacje są przecież podstawą każdej udanej firmy), powinieneś regularnie spotykać się osobiście.</a:t>
            </a: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Realizuj własne projekty</a:t>
            </a:r>
          </a:p>
          <a:p>
            <a:pPr marL="285750" indent="-285750" rtl="0" fontAlgn="base">
              <a:spcBef>
                <a:spcPts val="0"/>
              </a:spcBef>
              <a:spcAft>
                <a:spcPts val="0"/>
              </a:spcAft>
              <a:buFont typeface="Arial" panose="020B0604020202020204" pitchFamily="34" charset="0"/>
              <a:buChar char="•"/>
            </a:pPr>
            <a:r>
              <a:rPr lang="pl-PL" i="1" dirty="0">
                <a:solidFill>
                  <a:srgbClr val="00B050"/>
                </a:solidFill>
                <a:latin typeface="Arial" panose="020B0604020202020204" pitchFamily="34" charset="0"/>
              </a:rPr>
              <a:t>Praca w domu pozwala zobaczyć wewnętrzne funkcjonowanie organizacji</a:t>
            </a:r>
          </a:p>
          <a:p>
            <a:pPr rtl="0" fontAlgn="base">
              <a:spcBef>
                <a:spcPts val="0"/>
              </a:spcBef>
              <a:spcAft>
                <a:spcPts val="0"/>
              </a:spcAft>
            </a:pPr>
            <a:r>
              <a:rPr lang="pl-PL" sz="1800" i="0" u="none" strike="noStrike" dirty="0">
                <a:effectLst/>
                <a:latin typeface="Arial" panose="020B0604020202020204" pitchFamily="34" charset="0"/>
              </a:rPr>
              <a:t>(</a:t>
            </a:r>
            <a:r>
              <a:rPr lang="pl-PL" sz="1800" b="0" i="0" u="sng" strike="noStrike" dirty="0">
                <a:solidFill>
                  <a:srgbClr val="000000"/>
                </a:solidFill>
                <a:effectLst/>
                <a:latin typeface="Calibri" panose="020F0502020204030204" pitchFamily="34" charset="0"/>
                <a:hlinkClick r:id="rId2"/>
              </a:rPr>
              <a:t>https://www.kalido.me/how-to-stay-connected-while-working-from-home/</a:t>
            </a:r>
            <a:r>
              <a:rPr lang="pl-PL" sz="1800" i="0" u="none" strike="noStrike" dirty="0">
                <a:effectLst/>
                <a:latin typeface="Arial" panose="020B0604020202020204" pitchFamily="34" charset="0"/>
              </a:rPr>
              <a:t>). </a:t>
            </a:r>
          </a:p>
        </p:txBody>
      </p:sp>
    </p:spTree>
    <p:extLst>
      <p:ext uri="{BB962C8B-B14F-4D97-AF65-F5344CB8AC3E}">
        <p14:creationId xmlns:p14="http://schemas.microsoft.com/office/powerpoint/2010/main" val="99645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8160414" cy="646331"/>
          </a:xfrm>
          <a:prstGeom prst="rect">
            <a:avLst/>
          </a:prstGeom>
          <a:noFill/>
        </p:spPr>
        <p:txBody>
          <a:bodyPr wrap="square" rtlCol="0">
            <a:spAutoFit/>
          </a:bodyPr>
          <a:lstStyle/>
          <a:p>
            <a:r>
              <a:rPr lang="pl-PL" dirty="0"/>
              <a:t>Termin „cyfrowy dobrostan” jest używany w odniesieniu do wpływu technologii cyfrowych na to, co to znaczy żyć dobrym dla człowieka życiem</a:t>
            </a:r>
            <a:endParaRPr lang="en-US" dirty="0"/>
          </a:p>
        </p:txBody>
      </p:sp>
      <p:sp>
        <p:nvSpPr>
          <p:cNvPr id="12" name="CuadroTexto 11"/>
          <p:cNvSpPr txBox="1"/>
          <p:nvPr/>
        </p:nvSpPr>
        <p:spPr>
          <a:xfrm>
            <a:off x="1615181" y="3530217"/>
            <a:ext cx="7104613" cy="646331"/>
          </a:xfrm>
          <a:prstGeom prst="rect">
            <a:avLst/>
          </a:prstGeom>
          <a:noFill/>
        </p:spPr>
        <p:txBody>
          <a:bodyPr wrap="square" rtlCol="0">
            <a:spAutoFit/>
          </a:bodyPr>
          <a:lstStyle/>
          <a:p>
            <a:r>
              <a:rPr lang="pl-PL" dirty="0"/>
              <a:t>Firmy muszą stworzyć środowisko, w którym kierownictwo i pracownicy mogą pozostawać w kontakcie podczas pracy w domu</a:t>
            </a:r>
            <a:endParaRPr lang="en-US" dirty="0"/>
          </a:p>
        </p:txBody>
      </p:sp>
      <p:sp>
        <p:nvSpPr>
          <p:cNvPr id="13" name="CuadroTexto 12"/>
          <p:cNvSpPr txBox="1"/>
          <p:nvPr/>
        </p:nvSpPr>
        <p:spPr>
          <a:xfrm>
            <a:off x="1605564" y="4284374"/>
            <a:ext cx="6897413" cy="369332"/>
          </a:xfrm>
          <a:prstGeom prst="rect">
            <a:avLst/>
          </a:prstGeom>
          <a:noFill/>
        </p:spPr>
        <p:txBody>
          <a:bodyPr wrap="square" rtlCol="0">
            <a:spAutoFit/>
          </a:bodyPr>
          <a:lstStyle/>
          <a:p>
            <a:r>
              <a:rPr lang="pl-PL" dirty="0"/>
              <a:t>Utrzymywanie kontaktu podczas pracy w domu powinno być naturalne</a:t>
            </a:r>
            <a:endParaRPr lang="en-US" dirty="0"/>
          </a:p>
        </p:txBody>
      </p:sp>
      <p:sp>
        <p:nvSpPr>
          <p:cNvPr id="14" name="CuadroTexto 13"/>
          <p:cNvSpPr txBox="1"/>
          <p:nvPr/>
        </p:nvSpPr>
        <p:spPr>
          <a:xfrm>
            <a:off x="1578483" y="4994445"/>
            <a:ext cx="7678639" cy="646331"/>
          </a:xfrm>
          <a:prstGeom prst="rect">
            <a:avLst/>
          </a:prstGeom>
          <a:noFill/>
        </p:spPr>
        <p:txBody>
          <a:bodyPr wrap="square" rtlCol="0">
            <a:spAutoFit/>
          </a:bodyPr>
          <a:lstStyle/>
          <a:p>
            <a:r>
              <a:rPr lang="pl-PL" dirty="0"/>
              <a:t> Regularne interakcje międzyludzkie są ważne dla zdrowia psychicznego i fizycznego</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Warto zapamiętać</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396016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477328"/>
          </a:xfrm>
          <a:prstGeom prst="rect">
            <a:avLst/>
          </a:prstGeom>
          <a:noFill/>
        </p:spPr>
        <p:txBody>
          <a:bodyPr wrap="square" rtlCol="0">
            <a:spAutoFit/>
          </a:bodyPr>
          <a:lstStyle/>
          <a:p>
            <a:r>
              <a:rPr lang="pl-PL" b="1" dirty="0"/>
              <a:t>1. Wpływ technologii cyfrowych na to, co oznacza życie, które jest dobre dla człowieka, to:</a:t>
            </a:r>
          </a:p>
          <a:p>
            <a:r>
              <a:rPr lang="pl-PL" dirty="0"/>
              <a:t>a.- Cyfrowy dobrobyt</a:t>
            </a:r>
          </a:p>
          <a:p>
            <a:r>
              <a:rPr lang="pl-PL" dirty="0"/>
              <a:t>b.- Dobrobyt społeczny</a:t>
            </a:r>
          </a:p>
          <a:p>
            <a:r>
              <a:rPr lang="pl-PL" dirty="0"/>
              <a:t>c.- Dobrobyt osobisty</a:t>
            </a:r>
            <a:endParaRPr lang="en-US" dirty="0"/>
          </a:p>
        </p:txBody>
      </p:sp>
      <p:sp>
        <p:nvSpPr>
          <p:cNvPr id="12" name="CuadroTexto 11"/>
          <p:cNvSpPr txBox="1"/>
          <p:nvPr/>
        </p:nvSpPr>
        <p:spPr>
          <a:xfrm>
            <a:off x="265398" y="3891318"/>
            <a:ext cx="6171359" cy="1754326"/>
          </a:xfrm>
          <a:prstGeom prst="rect">
            <a:avLst/>
          </a:prstGeom>
          <a:noFill/>
        </p:spPr>
        <p:txBody>
          <a:bodyPr wrap="square" rtlCol="0">
            <a:spAutoFit/>
          </a:bodyPr>
          <a:lstStyle/>
          <a:p>
            <a:r>
              <a:rPr lang="pl-PL" b="1" dirty="0"/>
              <a:t>2. Ważne jest, aby firmy tworzyły środowisko, w którym:</a:t>
            </a:r>
          </a:p>
          <a:p>
            <a:r>
              <a:rPr lang="pl-PL" dirty="0"/>
              <a:t>a.- przywództwo jest oddzielone od pracowników</a:t>
            </a:r>
          </a:p>
          <a:p>
            <a:r>
              <a:rPr lang="pl-PL" dirty="0"/>
              <a:t>b.- kierownictwo i pracownicy nie są połączeni podczas pracy w domu</a:t>
            </a:r>
          </a:p>
          <a:p>
            <a:r>
              <a:rPr lang="pl-PL" dirty="0"/>
              <a:t>c.- kierownictwo i pracownicy mogą pozostawać w kontakcie podczas pracy w domu.</a:t>
            </a:r>
            <a:endParaRPr lang="en-US" dirty="0"/>
          </a:p>
        </p:txBody>
      </p:sp>
      <p:sp>
        <p:nvSpPr>
          <p:cNvPr id="13" name="CuadroTexto 12"/>
          <p:cNvSpPr txBox="1"/>
          <p:nvPr/>
        </p:nvSpPr>
        <p:spPr>
          <a:xfrm>
            <a:off x="6062499" y="656174"/>
            <a:ext cx="5945305" cy="1477328"/>
          </a:xfrm>
          <a:prstGeom prst="rect">
            <a:avLst/>
          </a:prstGeom>
          <a:noFill/>
        </p:spPr>
        <p:txBody>
          <a:bodyPr wrap="square" rtlCol="0">
            <a:spAutoFit/>
          </a:bodyPr>
          <a:lstStyle/>
          <a:p>
            <a:r>
              <a:rPr lang="pl-PL" b="1" dirty="0"/>
              <a:t>3. Zachęcanie pracowników do wspólnego wirtualnego lunchu</a:t>
            </a:r>
          </a:p>
          <a:p>
            <a:r>
              <a:rPr lang="pl-PL" dirty="0"/>
              <a:t>a.- nie ma żadnego wpływu na samopoczucie człowieka</a:t>
            </a:r>
          </a:p>
          <a:p>
            <a:r>
              <a:rPr lang="pl-PL" dirty="0"/>
              <a:t>b.- wpłynie pozytywnie na kontakt z Twoim zespołem</a:t>
            </a:r>
          </a:p>
          <a:p>
            <a:r>
              <a:rPr lang="pl-PL" dirty="0"/>
              <a:t>c.- negatywnie wpływają na wydajność pracy</a:t>
            </a:r>
            <a:endParaRPr lang="en-US" dirty="0"/>
          </a:p>
        </p:txBody>
      </p:sp>
      <p:sp>
        <p:nvSpPr>
          <p:cNvPr id="14" name="CuadroTexto 13"/>
          <p:cNvSpPr txBox="1"/>
          <p:nvPr/>
        </p:nvSpPr>
        <p:spPr>
          <a:xfrm>
            <a:off x="6062499" y="2319600"/>
            <a:ext cx="5945305" cy="1477328"/>
          </a:xfrm>
          <a:prstGeom prst="rect">
            <a:avLst/>
          </a:prstGeom>
          <a:noFill/>
        </p:spPr>
        <p:txBody>
          <a:bodyPr wrap="square" rtlCol="0">
            <a:spAutoFit/>
          </a:bodyPr>
          <a:lstStyle/>
          <a:p>
            <a:r>
              <a:rPr lang="pl-PL" b="1" dirty="0"/>
              <a:t> Jeśli interesuje Cię nawiązywanie i utrzymywanie dobrych relacji z klientami, powinieneś:</a:t>
            </a:r>
          </a:p>
          <a:p>
            <a:r>
              <a:rPr lang="pl-PL" dirty="0"/>
              <a:t>a.- spotkać się z klientami osobiście</a:t>
            </a:r>
          </a:p>
          <a:p>
            <a:r>
              <a:rPr lang="pl-PL" dirty="0"/>
              <a:t>b.- weź własne projekty</a:t>
            </a:r>
          </a:p>
          <a:p>
            <a:r>
              <a:rPr lang="pl-PL" dirty="0"/>
              <a:t>c.- dołącz do klubów zainteresowań i klubów sportowych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419653" y="4156925"/>
            <a:ext cx="5255388" cy="1477328"/>
          </a:xfrm>
          <a:prstGeom prst="rect">
            <a:avLst/>
          </a:prstGeom>
          <a:noFill/>
        </p:spPr>
        <p:txBody>
          <a:bodyPr wrap="square" rtlCol="0">
            <a:spAutoFit/>
          </a:bodyPr>
          <a:lstStyle/>
          <a:p>
            <a:r>
              <a:rPr lang="pl-PL" b="1" dirty="0"/>
              <a:t> Dla skutecznej komunikacji w pracy zdalnej prawdziwe jest zdanie:</a:t>
            </a:r>
          </a:p>
          <a:p>
            <a:r>
              <a:rPr lang="pl-PL" dirty="0"/>
              <a:t>a.- nie komunikuj się, gdy masz wątpliwości</a:t>
            </a:r>
          </a:p>
          <a:p>
            <a:r>
              <a:rPr lang="pl-PL" dirty="0"/>
              <a:t>b.- komunikuj się, gdy się nudzisz</a:t>
            </a:r>
          </a:p>
          <a:p>
            <a:r>
              <a:rPr lang="pl-PL" dirty="0"/>
              <a:t>c.- komunikuj się, gdy masz wątpliwości</a:t>
            </a:r>
            <a:endParaRPr lang="en-US" dirty="0"/>
          </a:p>
        </p:txBody>
      </p:sp>
    </p:spTree>
    <p:extLst>
      <p:ext uri="{BB962C8B-B14F-4D97-AF65-F5344CB8AC3E}">
        <p14:creationId xmlns:p14="http://schemas.microsoft.com/office/powerpoint/2010/main" val="38980387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477328"/>
          </a:xfrm>
          <a:prstGeom prst="rect">
            <a:avLst/>
          </a:prstGeom>
          <a:noFill/>
        </p:spPr>
        <p:txBody>
          <a:bodyPr wrap="square" rtlCol="0">
            <a:spAutoFit/>
          </a:bodyPr>
          <a:lstStyle/>
          <a:p>
            <a:r>
              <a:rPr lang="pl-PL" b="1" dirty="0"/>
              <a:t>1. Wpływ technologii cyfrowych na to, co oznacza życie, które jest dobre dla człowieka, to:</a:t>
            </a:r>
          </a:p>
          <a:p>
            <a:r>
              <a:rPr lang="pl-PL" dirty="0"/>
              <a:t>a.- </a:t>
            </a:r>
            <a:r>
              <a:rPr lang="pl-PL" b="1" dirty="0"/>
              <a:t>Cyfrowy dobrobyt</a:t>
            </a:r>
          </a:p>
          <a:p>
            <a:r>
              <a:rPr lang="pl-PL" dirty="0"/>
              <a:t>b.- Dobrobyt społeczny</a:t>
            </a:r>
          </a:p>
          <a:p>
            <a:r>
              <a:rPr lang="pl-PL" dirty="0"/>
              <a:t>c.- Dobrobyt osobisty</a:t>
            </a:r>
            <a:endParaRPr lang="en-US" dirty="0"/>
          </a:p>
        </p:txBody>
      </p:sp>
      <p:sp>
        <p:nvSpPr>
          <p:cNvPr id="12" name="CuadroTexto 11"/>
          <p:cNvSpPr txBox="1"/>
          <p:nvPr/>
        </p:nvSpPr>
        <p:spPr>
          <a:xfrm>
            <a:off x="265398" y="3891318"/>
            <a:ext cx="6171359" cy="1754326"/>
          </a:xfrm>
          <a:prstGeom prst="rect">
            <a:avLst/>
          </a:prstGeom>
          <a:noFill/>
        </p:spPr>
        <p:txBody>
          <a:bodyPr wrap="square" rtlCol="0">
            <a:spAutoFit/>
          </a:bodyPr>
          <a:lstStyle/>
          <a:p>
            <a:r>
              <a:rPr lang="pl-PL" b="1" dirty="0"/>
              <a:t>2. Ważne jest, aby firmy tworzyły środowisko, w którym:</a:t>
            </a:r>
          </a:p>
          <a:p>
            <a:r>
              <a:rPr lang="pl-PL" dirty="0"/>
              <a:t>a.- przywództwo jest oddzielone od pracowników</a:t>
            </a:r>
          </a:p>
          <a:p>
            <a:r>
              <a:rPr lang="pl-PL" dirty="0"/>
              <a:t>b.- kierownictwo i pracownicy nie są połączeni podczas pracy w domu</a:t>
            </a:r>
          </a:p>
          <a:p>
            <a:r>
              <a:rPr lang="pl-PL" dirty="0"/>
              <a:t>c.- </a:t>
            </a:r>
            <a:r>
              <a:rPr lang="pl-PL" b="1" dirty="0"/>
              <a:t>kierownictwo i pracownicy mogą pozostawać w kontakcie podczas pracy w domu.</a:t>
            </a:r>
            <a:endParaRPr lang="en-US" b="1" dirty="0"/>
          </a:p>
        </p:txBody>
      </p:sp>
      <p:sp>
        <p:nvSpPr>
          <p:cNvPr id="13" name="CuadroTexto 12"/>
          <p:cNvSpPr txBox="1"/>
          <p:nvPr/>
        </p:nvSpPr>
        <p:spPr>
          <a:xfrm>
            <a:off x="6062499" y="656174"/>
            <a:ext cx="5945305" cy="1477328"/>
          </a:xfrm>
          <a:prstGeom prst="rect">
            <a:avLst/>
          </a:prstGeom>
          <a:noFill/>
        </p:spPr>
        <p:txBody>
          <a:bodyPr wrap="square" rtlCol="0">
            <a:spAutoFit/>
          </a:bodyPr>
          <a:lstStyle/>
          <a:p>
            <a:r>
              <a:rPr lang="pl-PL" b="1" dirty="0"/>
              <a:t>3. Zachęcanie pracowników do wspólnego wirtualnego lunchu</a:t>
            </a:r>
          </a:p>
          <a:p>
            <a:r>
              <a:rPr lang="pl-PL" dirty="0"/>
              <a:t>a.- nie ma żadnego wpływu na samopoczucie człowieka</a:t>
            </a:r>
          </a:p>
          <a:p>
            <a:r>
              <a:rPr lang="pl-PL" dirty="0"/>
              <a:t>b.- </a:t>
            </a:r>
            <a:r>
              <a:rPr lang="pl-PL" b="1" dirty="0"/>
              <a:t>wpłynie pozytywnie na kontakt z Twoim zespołem</a:t>
            </a:r>
          </a:p>
          <a:p>
            <a:r>
              <a:rPr lang="pl-PL" dirty="0"/>
              <a:t>c.- negatywnie wpływają na wydajność pracy</a:t>
            </a:r>
            <a:endParaRPr lang="en-US" dirty="0"/>
          </a:p>
        </p:txBody>
      </p:sp>
      <p:sp>
        <p:nvSpPr>
          <p:cNvPr id="14" name="CuadroTexto 13"/>
          <p:cNvSpPr txBox="1"/>
          <p:nvPr/>
        </p:nvSpPr>
        <p:spPr>
          <a:xfrm>
            <a:off x="6062499" y="2319600"/>
            <a:ext cx="5945305" cy="1477328"/>
          </a:xfrm>
          <a:prstGeom prst="rect">
            <a:avLst/>
          </a:prstGeom>
          <a:noFill/>
        </p:spPr>
        <p:txBody>
          <a:bodyPr wrap="square" rtlCol="0">
            <a:spAutoFit/>
          </a:bodyPr>
          <a:lstStyle/>
          <a:p>
            <a:r>
              <a:rPr lang="pl-PL" b="1" dirty="0"/>
              <a:t> Jeśli interesuje Cię nawiązywanie i utrzymywanie dobrych relacji z klientami, powinieneś:</a:t>
            </a:r>
          </a:p>
          <a:p>
            <a:r>
              <a:rPr lang="pl-PL" dirty="0"/>
              <a:t>a.- </a:t>
            </a:r>
            <a:r>
              <a:rPr lang="pl-PL" b="1" dirty="0"/>
              <a:t>spotkać się z klientami osobiście</a:t>
            </a:r>
          </a:p>
          <a:p>
            <a:r>
              <a:rPr lang="pl-PL" dirty="0"/>
              <a:t>b.- weź własne projekty</a:t>
            </a:r>
          </a:p>
          <a:p>
            <a:r>
              <a:rPr lang="pl-PL" dirty="0"/>
              <a:t>c.- dołącz do klubów zainteresowań i klubów sportowych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419653" y="4156925"/>
            <a:ext cx="5255388" cy="1477328"/>
          </a:xfrm>
          <a:prstGeom prst="rect">
            <a:avLst/>
          </a:prstGeom>
          <a:noFill/>
        </p:spPr>
        <p:txBody>
          <a:bodyPr wrap="square" rtlCol="0">
            <a:spAutoFit/>
          </a:bodyPr>
          <a:lstStyle/>
          <a:p>
            <a:r>
              <a:rPr lang="pl-PL" b="1" dirty="0"/>
              <a:t> Dla skutecznej komunikacji w pracy zdalnej prawdziwe jest zdanie:</a:t>
            </a:r>
          </a:p>
          <a:p>
            <a:r>
              <a:rPr lang="pl-PL" dirty="0"/>
              <a:t>a.- nie komunikuj się, gdy masz wątpliwości</a:t>
            </a:r>
          </a:p>
          <a:p>
            <a:r>
              <a:rPr lang="pl-PL" dirty="0"/>
              <a:t>b.- komunikuj się, gdy się nudzisz</a:t>
            </a:r>
          </a:p>
          <a:p>
            <a:r>
              <a:rPr lang="pl-PL" dirty="0"/>
              <a:t>c.- </a:t>
            </a:r>
            <a:r>
              <a:rPr lang="pl-PL" b="1" dirty="0"/>
              <a:t>komunikuj się, gdy masz wątpliwości</a:t>
            </a:r>
            <a:endParaRPr lang="en-US" b="1" dirty="0"/>
          </a:p>
        </p:txBody>
      </p:sp>
    </p:spTree>
    <p:extLst>
      <p:ext uri="{BB962C8B-B14F-4D97-AF65-F5344CB8AC3E}">
        <p14:creationId xmlns:p14="http://schemas.microsoft.com/office/powerpoint/2010/main" val="21462339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4846" y="461949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4" y="2856929"/>
            <a:ext cx="4931602" cy="369332"/>
          </a:xfrm>
          <a:prstGeom prst="rect">
            <a:avLst/>
          </a:prstGeom>
          <a:noFill/>
        </p:spPr>
        <p:txBody>
          <a:bodyPr wrap="square" rtlCol="0">
            <a:spAutoFit/>
          </a:bodyPr>
          <a:lstStyle/>
          <a:p>
            <a:r>
              <a:rPr lang="pl-PL" dirty="0"/>
              <a:t>Cel</a:t>
            </a:r>
            <a:r>
              <a:rPr lang="es-ES" dirty="0"/>
              <a:t> 1:</a:t>
            </a:r>
            <a:r>
              <a:rPr lang="pl-PL" dirty="0"/>
              <a:t>Zdefiniować pojęcie „cyfrowego dobrobytu”</a:t>
            </a:r>
            <a:endParaRPr lang="it-IT" dirty="0"/>
          </a:p>
        </p:txBody>
      </p:sp>
      <p:sp>
        <p:nvSpPr>
          <p:cNvPr id="12" name="CuadroTexto 11"/>
          <p:cNvSpPr txBox="1"/>
          <p:nvPr/>
        </p:nvSpPr>
        <p:spPr>
          <a:xfrm>
            <a:off x="1629451" y="3602114"/>
            <a:ext cx="5582053" cy="646331"/>
          </a:xfrm>
          <a:prstGeom prst="rect">
            <a:avLst/>
          </a:prstGeom>
          <a:noFill/>
        </p:spPr>
        <p:txBody>
          <a:bodyPr wrap="square" rtlCol="0">
            <a:spAutoFit/>
          </a:bodyPr>
          <a:lstStyle/>
          <a:p>
            <a:pPr lvl="0"/>
            <a:r>
              <a:rPr lang="pl-PL" dirty="0"/>
              <a:t>Cel</a:t>
            </a:r>
            <a:r>
              <a:rPr lang="es-ES" dirty="0"/>
              <a:t> 2:</a:t>
            </a:r>
            <a:r>
              <a:rPr lang="pl-PL" dirty="0"/>
              <a:t> Określić sposoby utrzymywania kontaktów z zespołem</a:t>
            </a:r>
            <a:endParaRPr lang="es-ES" dirty="0"/>
          </a:p>
        </p:txBody>
      </p:sp>
      <p:sp>
        <p:nvSpPr>
          <p:cNvPr id="13" name="CuadroTexto 12"/>
          <p:cNvSpPr txBox="1"/>
          <p:nvPr/>
        </p:nvSpPr>
        <p:spPr>
          <a:xfrm>
            <a:off x="1629452" y="4585892"/>
            <a:ext cx="4279732" cy="646331"/>
          </a:xfrm>
          <a:prstGeom prst="rect">
            <a:avLst/>
          </a:prstGeom>
          <a:noFill/>
        </p:spPr>
        <p:txBody>
          <a:bodyPr wrap="square" rtlCol="0">
            <a:spAutoFit/>
          </a:bodyPr>
          <a:lstStyle/>
          <a:p>
            <a:pPr lvl="0"/>
            <a:r>
              <a:rPr lang="pl-PL" dirty="0"/>
              <a:t>Cel</a:t>
            </a:r>
            <a:r>
              <a:rPr lang="es-ES" dirty="0"/>
              <a:t> 3:</a:t>
            </a:r>
            <a:r>
              <a:rPr lang="pl-PL" dirty="0"/>
              <a:t> Zidentyfikować skuteczne sposoby komunikacji w pracy zdalnej</a:t>
            </a:r>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700" kern="0" spc="-150" dirty="0">
                <a:solidFill>
                  <a:schemeClr val="tx1"/>
                </a:solidFill>
                <a:latin typeface="+mj-lt"/>
                <a:ea typeface="Tahoma" panose="020B0604030504040204" pitchFamily="34" charset="0"/>
                <a:cs typeface="Tahoma" panose="020B0604030504040204" pitchFamily="34" charset="0"/>
              </a:rPr>
              <a:t>CELE SZKOLENIA</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potrafił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4084" y="2648932"/>
            <a:ext cx="3692220" cy="331044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Shape 2782">
            <a:extLst>
              <a:ext uri="{FF2B5EF4-FFF2-40B4-BE49-F238E27FC236}">
                <a16:creationId xmlns:a16="http://schemas.microsoft.com/office/drawing/2014/main" id="{AE328FAC-A33E-3D7F-1188-12BFAC4C7D8F}"/>
              </a:ext>
            </a:extLst>
          </p:cNvPr>
          <p:cNvSpPr/>
          <p:nvPr/>
        </p:nvSpPr>
        <p:spPr>
          <a:xfrm>
            <a:off x="1170174" y="539230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1" name="CuadroTexto 12">
            <a:extLst>
              <a:ext uri="{FF2B5EF4-FFF2-40B4-BE49-F238E27FC236}">
                <a16:creationId xmlns:a16="http://schemas.microsoft.com/office/drawing/2014/main" id="{8C32A2C2-047C-D6F3-07EE-D18D1DA3FF6B}"/>
              </a:ext>
            </a:extLst>
          </p:cNvPr>
          <p:cNvSpPr txBox="1"/>
          <p:nvPr/>
        </p:nvSpPr>
        <p:spPr>
          <a:xfrm>
            <a:off x="1629451" y="5320735"/>
            <a:ext cx="6279637" cy="646331"/>
          </a:xfrm>
          <a:prstGeom prst="rect">
            <a:avLst/>
          </a:prstGeom>
          <a:noFill/>
        </p:spPr>
        <p:txBody>
          <a:bodyPr wrap="square" rtlCol="0">
            <a:spAutoFit/>
          </a:bodyPr>
          <a:lstStyle/>
          <a:p>
            <a:pPr lvl="0"/>
            <a:r>
              <a:rPr lang="pl-PL" dirty="0"/>
              <a:t>Cel</a:t>
            </a:r>
            <a:r>
              <a:rPr lang="es-ES" dirty="0"/>
              <a:t> </a:t>
            </a:r>
            <a:r>
              <a:rPr lang="pl-PL" dirty="0"/>
              <a:t>4</a:t>
            </a:r>
            <a:r>
              <a:rPr lang="es-ES" dirty="0"/>
              <a:t>:</a:t>
            </a:r>
            <a:r>
              <a:rPr lang="pl-PL" dirty="0"/>
              <a:t> Określić działania mające na celu utrzymanie łączności z otaczającym Cię światem</a:t>
            </a:r>
          </a:p>
        </p:txBody>
      </p:sp>
    </p:spTree>
    <p:extLst>
      <p:ext uri="{BB962C8B-B14F-4D97-AF65-F5344CB8AC3E}">
        <p14:creationId xmlns:p14="http://schemas.microsoft.com/office/powerpoint/2010/main" val="6557016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Źródła:</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308324"/>
          </a:xfrm>
          <a:prstGeom prst="rect">
            <a:avLst/>
          </a:prstGeom>
          <a:noFill/>
        </p:spPr>
        <p:txBody>
          <a:bodyPr wrap="square">
            <a:spAutoFit/>
          </a:bodyPr>
          <a:lstStyle/>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Burr, C., &amp; </a:t>
            </a:r>
            <a:r>
              <a:rPr lang="en-US" sz="1800" b="0" i="0" u="none" strike="noStrike" dirty="0" err="1">
                <a:solidFill>
                  <a:srgbClr val="000000"/>
                </a:solidFill>
                <a:effectLst/>
                <a:latin typeface="Calibri" panose="020F0502020204030204" pitchFamily="34" charset="0"/>
              </a:rPr>
              <a:t>Floridi</a:t>
            </a:r>
            <a:r>
              <a:rPr lang="en-US" sz="1800" b="0" i="0" u="none" strike="noStrike" dirty="0">
                <a:solidFill>
                  <a:srgbClr val="000000"/>
                </a:solidFill>
                <a:effectLst/>
                <a:latin typeface="Calibri" panose="020F0502020204030204" pitchFamily="34" charset="0"/>
              </a:rPr>
              <a:t>, L. (2020). The ethics of digital well-being: A multidisciplinary perspective. In Ethics of digital well-being (pp. 1-29). Springer, Cham.</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a:solidFill>
                  <a:srgbClr val="000000"/>
                </a:solidFill>
                <a:effectLst/>
                <a:latin typeface="Calibri" panose="020F0502020204030204" pitchFamily="34" charset="0"/>
              </a:rPr>
              <a:t>Burr, C., Taddeo, M., &amp; </a:t>
            </a:r>
            <a:r>
              <a:rPr lang="en-US" sz="1800" b="0" i="0" u="none" strike="noStrike" dirty="0" err="1">
                <a:solidFill>
                  <a:srgbClr val="000000"/>
                </a:solidFill>
                <a:effectLst/>
                <a:latin typeface="Calibri" panose="020F0502020204030204" pitchFamily="34" charset="0"/>
              </a:rPr>
              <a:t>Floridi</a:t>
            </a:r>
            <a:r>
              <a:rPr lang="en-US" sz="1800" b="0" i="0" u="none" strike="noStrike" dirty="0">
                <a:solidFill>
                  <a:srgbClr val="000000"/>
                </a:solidFill>
                <a:effectLst/>
                <a:latin typeface="Calibri" panose="020F0502020204030204" pitchFamily="34" charset="0"/>
              </a:rPr>
              <a:t>, L. (2020). The ethics of digital well-being: A thematic review. Science and engineering ethics, 26(4), 2313-2343.</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en-US" sz="1800" b="0" i="0" u="none" strike="noStrike" dirty="0" err="1">
                <a:solidFill>
                  <a:srgbClr val="000000"/>
                </a:solidFill>
                <a:effectLst/>
                <a:latin typeface="Calibri" panose="020F0502020204030204" pitchFamily="34" charset="0"/>
              </a:rPr>
              <a:t>Cecchinato</a:t>
            </a:r>
            <a:r>
              <a:rPr lang="en-US" sz="1800" b="0" i="0" u="none" strike="noStrike" dirty="0">
                <a:solidFill>
                  <a:srgbClr val="000000"/>
                </a:solidFill>
                <a:effectLst/>
                <a:latin typeface="Calibri" panose="020F0502020204030204" pitchFamily="34" charset="0"/>
              </a:rPr>
              <a:t>, M. E., </a:t>
            </a:r>
            <a:r>
              <a:rPr lang="en-US" sz="1800" b="0" i="0" u="none" strike="noStrike" dirty="0" err="1">
                <a:solidFill>
                  <a:srgbClr val="000000"/>
                </a:solidFill>
                <a:effectLst/>
                <a:latin typeface="Calibri" panose="020F0502020204030204" pitchFamily="34" charset="0"/>
              </a:rPr>
              <a:t>Rooksby</a:t>
            </a:r>
            <a:r>
              <a:rPr lang="en-US" sz="1800" b="0" i="0" u="none" strike="noStrike" dirty="0">
                <a:solidFill>
                  <a:srgbClr val="000000"/>
                </a:solidFill>
                <a:effectLst/>
                <a:latin typeface="Calibri" panose="020F0502020204030204" pitchFamily="34" charset="0"/>
              </a:rPr>
              <a:t>, J., </a:t>
            </a:r>
            <a:r>
              <a:rPr lang="en-US" sz="1800" b="0" i="0" u="none" strike="noStrike" dirty="0" err="1">
                <a:solidFill>
                  <a:srgbClr val="000000"/>
                </a:solidFill>
                <a:effectLst/>
                <a:latin typeface="Calibri" panose="020F0502020204030204" pitchFamily="34" charset="0"/>
              </a:rPr>
              <a:t>Hiniker</a:t>
            </a:r>
            <a:r>
              <a:rPr lang="en-US" sz="1800" b="0" i="0" u="none" strike="noStrike" dirty="0">
                <a:solidFill>
                  <a:srgbClr val="000000"/>
                </a:solidFill>
                <a:effectLst/>
                <a:latin typeface="Calibri" panose="020F0502020204030204" pitchFamily="34" charset="0"/>
              </a:rPr>
              <a:t>, A., Munson, S., </a:t>
            </a:r>
            <a:r>
              <a:rPr lang="en-US" sz="1800" b="0" i="0" u="none" strike="noStrike" dirty="0" err="1">
                <a:solidFill>
                  <a:srgbClr val="000000"/>
                </a:solidFill>
                <a:effectLst/>
                <a:latin typeface="Calibri" panose="020F0502020204030204" pitchFamily="34" charset="0"/>
              </a:rPr>
              <a:t>Lukoff</a:t>
            </a:r>
            <a:r>
              <a:rPr lang="en-US" sz="1800" b="0" i="0" u="none" strike="noStrike" dirty="0">
                <a:solidFill>
                  <a:srgbClr val="000000"/>
                </a:solidFill>
                <a:effectLst/>
                <a:latin typeface="Calibri" panose="020F0502020204030204" pitchFamily="34" charset="0"/>
              </a:rPr>
              <a:t>, K., </a:t>
            </a:r>
            <a:r>
              <a:rPr lang="en-US" sz="1800" b="0" i="0" u="none" strike="noStrike" dirty="0" err="1">
                <a:solidFill>
                  <a:srgbClr val="000000"/>
                </a:solidFill>
                <a:effectLst/>
                <a:latin typeface="Calibri" panose="020F0502020204030204" pitchFamily="34" charset="0"/>
              </a:rPr>
              <a:t>Ciolfi</a:t>
            </a:r>
            <a:r>
              <a:rPr lang="en-US" sz="1800" b="0" i="0" u="none" strike="noStrike" dirty="0">
                <a:solidFill>
                  <a:srgbClr val="000000"/>
                </a:solidFill>
                <a:effectLst/>
                <a:latin typeface="Calibri" panose="020F0502020204030204" pitchFamily="34" charset="0"/>
              </a:rPr>
              <a:t>, L., </a:t>
            </a:r>
            <a:r>
              <a:rPr lang="en-US" sz="1800" b="0" i="0" u="none" strike="noStrike" dirty="0" err="1">
                <a:solidFill>
                  <a:srgbClr val="000000"/>
                </a:solidFill>
                <a:effectLst/>
                <a:latin typeface="Calibri" panose="020F0502020204030204" pitchFamily="34" charset="0"/>
              </a:rPr>
              <a:t>Theim</a:t>
            </a:r>
            <a:r>
              <a:rPr lang="en-US" sz="1800" b="0" i="0" u="none" strike="noStrike" dirty="0">
                <a:solidFill>
                  <a:srgbClr val="000000"/>
                </a:solidFill>
                <a:effectLst/>
                <a:latin typeface="Calibri" panose="020F0502020204030204" pitchFamily="34" charset="0"/>
              </a:rPr>
              <a:t>, A. &amp; Harrison, D. (2019, May). Designing for digital wellbeing: A research &amp; practice agenda. In Extended abstracts of the 2019 CHI conference on human factors in computing systems (pp. 1-8).</a:t>
            </a: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pPr>
            <a:endParaRPr lang="pl-PL" sz="1800" i="0" u="none" strike="noStrike" dirty="0">
              <a:effectLst/>
              <a:latin typeface="Arial" panose="020B0604020202020204" pitchFamily="34" charset="0"/>
            </a:endParaRPr>
          </a:p>
        </p:txBody>
      </p:sp>
    </p:spTree>
    <p:extLst>
      <p:ext uri="{BB962C8B-B14F-4D97-AF65-F5344CB8AC3E}">
        <p14:creationId xmlns:p14="http://schemas.microsoft.com/office/powerpoint/2010/main" val="2781319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Źródła:</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585323"/>
          </a:xfrm>
          <a:prstGeom prst="rect">
            <a:avLst/>
          </a:prstGeom>
          <a:noFill/>
        </p:spPr>
        <p:txBody>
          <a:bodyPr wrap="square">
            <a:spAutoFit/>
          </a:bodyPr>
          <a:lstStyle/>
          <a:p>
            <a:pPr rtl="0" fontAlgn="base">
              <a:spcBef>
                <a:spcPts val="0"/>
              </a:spcBef>
              <a:spcAft>
                <a:spcPts val="0"/>
              </a:spcAft>
            </a:pPr>
            <a:r>
              <a:rPr lang="pl-PL" sz="1800" b="0" i="0" u="none" strike="noStrike" dirty="0">
                <a:solidFill>
                  <a:srgbClr val="000000"/>
                </a:solidFill>
                <a:effectLst/>
                <a:latin typeface="Calibri" panose="020F0502020204030204" pitchFamily="34" charset="0"/>
              </a:rPr>
              <a:t>Gui, M., Fasoli, M., &amp; </a:t>
            </a:r>
            <a:r>
              <a:rPr lang="pl-PL" sz="1800" b="0" i="0" u="none" strike="noStrike" dirty="0" err="1">
                <a:solidFill>
                  <a:srgbClr val="000000"/>
                </a:solidFill>
                <a:effectLst/>
                <a:latin typeface="Calibri" panose="020F0502020204030204" pitchFamily="34" charset="0"/>
              </a:rPr>
              <a:t>Carradore</a:t>
            </a:r>
            <a:r>
              <a:rPr lang="pl-PL" sz="1800" b="0" i="0" u="none" strike="noStrike" dirty="0">
                <a:solidFill>
                  <a:srgbClr val="000000"/>
                </a:solidFill>
                <a:effectLst/>
                <a:latin typeface="Calibri" panose="020F0502020204030204" pitchFamily="34" charset="0"/>
              </a:rPr>
              <a:t>, R. (2017). “Digital </a:t>
            </a:r>
            <a:r>
              <a:rPr lang="pl-PL" sz="1800" b="0" i="0" u="none" strike="noStrike" dirty="0" err="1">
                <a:solidFill>
                  <a:srgbClr val="000000"/>
                </a:solidFill>
                <a:effectLst/>
                <a:latin typeface="Calibri" panose="020F0502020204030204" pitchFamily="34" charset="0"/>
              </a:rPr>
              <a:t>well-being</a:t>
            </a:r>
            <a:r>
              <a:rPr lang="pl-PL" sz="1800" b="0" i="0" u="none" strike="noStrike" dirty="0">
                <a:solidFill>
                  <a:srgbClr val="000000"/>
                </a:solidFill>
                <a:effectLst/>
                <a:latin typeface="Calibri" panose="020F0502020204030204" pitchFamily="34" charset="0"/>
              </a:rPr>
              <a:t>”. Developing a </a:t>
            </a:r>
            <a:r>
              <a:rPr lang="pl-PL" sz="1800" b="0" i="0" u="none" strike="noStrike" dirty="0" err="1">
                <a:solidFill>
                  <a:srgbClr val="000000"/>
                </a:solidFill>
                <a:effectLst/>
                <a:latin typeface="Calibri" panose="020F0502020204030204" pitchFamily="34" charset="0"/>
              </a:rPr>
              <a:t>new</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theoretical</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tool</a:t>
            </a:r>
            <a:r>
              <a:rPr lang="pl-PL" sz="1800" b="0" i="0" u="none" strike="noStrike" dirty="0">
                <a:solidFill>
                  <a:srgbClr val="000000"/>
                </a:solidFill>
                <a:effectLst/>
                <a:latin typeface="Calibri" panose="020F0502020204030204" pitchFamily="34" charset="0"/>
              </a:rPr>
              <a:t> for media </a:t>
            </a:r>
            <a:r>
              <a:rPr lang="pl-PL" sz="1800" b="0" i="0" u="none" strike="noStrike" dirty="0" err="1">
                <a:solidFill>
                  <a:srgbClr val="000000"/>
                </a:solidFill>
                <a:effectLst/>
                <a:latin typeface="Calibri" panose="020F0502020204030204" pitchFamily="34" charset="0"/>
              </a:rPr>
              <a:t>literacy</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research</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Italian</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Journal</a:t>
            </a:r>
            <a:r>
              <a:rPr lang="pl-PL" sz="1800" b="0" i="0" u="none" strike="noStrike" dirty="0">
                <a:solidFill>
                  <a:srgbClr val="000000"/>
                </a:solidFill>
                <a:effectLst/>
                <a:latin typeface="Calibri" panose="020F0502020204030204" pitchFamily="34" charset="0"/>
              </a:rPr>
              <a:t> of </a:t>
            </a:r>
            <a:r>
              <a:rPr lang="pl-PL" sz="1800" b="0" i="0" u="none" strike="noStrike" dirty="0" err="1">
                <a:solidFill>
                  <a:srgbClr val="000000"/>
                </a:solidFill>
                <a:effectLst/>
                <a:latin typeface="Calibri" panose="020F0502020204030204" pitchFamily="34" charset="0"/>
              </a:rPr>
              <a:t>Sociology</a:t>
            </a:r>
            <a:r>
              <a:rPr lang="pl-PL" sz="1800" b="0" i="0" u="none" strike="noStrike" dirty="0">
                <a:solidFill>
                  <a:srgbClr val="000000"/>
                </a:solidFill>
                <a:effectLst/>
                <a:latin typeface="Calibri" panose="020F0502020204030204" pitchFamily="34" charset="0"/>
              </a:rPr>
              <a:t> of </a:t>
            </a:r>
            <a:r>
              <a:rPr lang="pl-PL" sz="1800" b="0" i="0" u="none" strike="noStrike" dirty="0" err="1">
                <a:solidFill>
                  <a:srgbClr val="000000"/>
                </a:solidFill>
                <a:effectLst/>
                <a:latin typeface="Calibri" panose="020F0502020204030204" pitchFamily="34" charset="0"/>
              </a:rPr>
              <a:t>Education</a:t>
            </a:r>
            <a:r>
              <a:rPr lang="pl-PL" sz="1800" b="0" i="0" u="none" strike="noStrike" dirty="0">
                <a:solidFill>
                  <a:srgbClr val="000000"/>
                </a:solidFill>
                <a:effectLst/>
                <a:latin typeface="Calibri" panose="020F0502020204030204" pitchFamily="34" charset="0"/>
              </a:rPr>
              <a:t>, 9(1).</a:t>
            </a: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err="1">
                <a:solidFill>
                  <a:srgbClr val="000000"/>
                </a:solidFill>
                <a:effectLst/>
                <a:latin typeface="Calibri" panose="020F0502020204030204" pitchFamily="34" charset="0"/>
              </a:rPr>
              <a:t>Vanden</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Abeele</a:t>
            </a:r>
            <a:r>
              <a:rPr lang="pl-PL" sz="1800" b="0" i="0" u="none" strike="noStrike" dirty="0">
                <a:solidFill>
                  <a:srgbClr val="000000"/>
                </a:solidFill>
                <a:effectLst/>
                <a:latin typeface="Calibri" panose="020F0502020204030204" pitchFamily="34" charset="0"/>
              </a:rPr>
              <a:t>, M. M. (2021). Digital </a:t>
            </a:r>
            <a:r>
              <a:rPr lang="pl-PL" sz="1800" b="0" i="0" u="none" strike="noStrike" dirty="0" err="1">
                <a:solidFill>
                  <a:srgbClr val="000000"/>
                </a:solidFill>
                <a:effectLst/>
                <a:latin typeface="Calibri" panose="020F0502020204030204" pitchFamily="34" charset="0"/>
              </a:rPr>
              <a:t>wellbeing</a:t>
            </a:r>
            <a:r>
              <a:rPr lang="pl-PL" sz="1800" b="0" i="0" u="none" strike="noStrike" dirty="0">
                <a:solidFill>
                  <a:srgbClr val="000000"/>
                </a:solidFill>
                <a:effectLst/>
                <a:latin typeface="Calibri" panose="020F0502020204030204" pitchFamily="34" charset="0"/>
              </a:rPr>
              <a:t> as a </a:t>
            </a:r>
            <a:r>
              <a:rPr lang="pl-PL" sz="1800" b="0" i="0" u="none" strike="noStrike" dirty="0" err="1">
                <a:solidFill>
                  <a:srgbClr val="000000"/>
                </a:solidFill>
                <a:effectLst/>
                <a:latin typeface="Calibri" panose="020F0502020204030204" pitchFamily="34" charset="0"/>
              </a:rPr>
              <a:t>dynamic</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construct</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Communication</a:t>
            </a:r>
            <a:r>
              <a:rPr lang="pl-PL" sz="1800" b="0" i="0" u="none" strike="noStrike" dirty="0">
                <a:solidFill>
                  <a:srgbClr val="000000"/>
                </a:solidFill>
                <a:effectLst/>
                <a:latin typeface="Calibri" panose="020F0502020204030204" pitchFamily="34" charset="0"/>
              </a:rPr>
              <a:t> </a:t>
            </a:r>
            <a:r>
              <a:rPr lang="pl-PL" sz="1800" b="0" i="0" u="none" strike="noStrike" dirty="0" err="1">
                <a:solidFill>
                  <a:srgbClr val="000000"/>
                </a:solidFill>
                <a:effectLst/>
                <a:latin typeface="Calibri" panose="020F0502020204030204" pitchFamily="34" charset="0"/>
              </a:rPr>
              <a:t>Theory</a:t>
            </a:r>
            <a:r>
              <a:rPr lang="pl-PL" sz="1800" b="0" i="0" u="none" strike="noStrike" dirty="0">
                <a:solidFill>
                  <a:srgbClr val="000000"/>
                </a:solidFill>
                <a:effectLst/>
                <a:latin typeface="Calibri" panose="020F0502020204030204" pitchFamily="34" charset="0"/>
              </a:rPr>
              <a:t>, 31(4), 932-955.</a:t>
            </a: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sng" strike="noStrike" dirty="0">
                <a:solidFill>
                  <a:srgbClr val="000000"/>
                </a:solidFill>
                <a:effectLst/>
                <a:latin typeface="Calibri" panose="020F0502020204030204" pitchFamily="34" charset="0"/>
                <a:hlinkClick r:id="rId2"/>
              </a:rPr>
              <a:t>https://www.flexjobs.com/employer-blog/stay-connected-team-working-from-home-remotely/</a:t>
            </a: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sng" strike="noStrike" dirty="0">
                <a:solidFill>
                  <a:srgbClr val="000000"/>
                </a:solidFill>
                <a:effectLst/>
                <a:latin typeface="Calibri" panose="020F0502020204030204" pitchFamily="34" charset="0"/>
                <a:hlinkClick r:id="rId3"/>
              </a:rPr>
              <a:t>https://www.halfhalftravel.com/remote-work/stay-connected-while-working-from-home.html</a:t>
            </a: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sng" strike="noStrike" dirty="0">
                <a:solidFill>
                  <a:srgbClr val="000000"/>
                </a:solidFill>
                <a:effectLst/>
                <a:latin typeface="Calibri" panose="020F0502020204030204" pitchFamily="34" charset="0"/>
                <a:hlinkClick r:id="rId4"/>
              </a:rPr>
              <a:t>https://www.kalido.me/how-to-stay-connected-while-working-from-home/</a:t>
            </a:r>
            <a:endParaRPr lang="pl-PL" sz="1800" b="0" i="0" u="none" strike="noStrike" dirty="0">
              <a:solidFill>
                <a:srgbClr val="000000"/>
              </a:solidFill>
              <a:effectLst/>
              <a:latin typeface="Arial" panose="020B0604020202020204" pitchFamily="34" charset="0"/>
            </a:endParaRPr>
          </a:p>
          <a:p>
            <a:br>
              <a:rPr lang="pl-PL" b="0" dirty="0">
                <a:effectLst/>
              </a:rPr>
            </a:br>
            <a:endParaRPr lang="pl-PL" sz="1800" i="0" u="none" strike="noStrike" dirty="0">
              <a:effectLst/>
              <a:latin typeface="Arial" panose="020B0604020202020204" pitchFamily="34" charset="0"/>
            </a:endParaRPr>
          </a:p>
        </p:txBody>
      </p:sp>
    </p:spTree>
    <p:extLst>
      <p:ext uri="{BB962C8B-B14F-4D97-AF65-F5344CB8AC3E}">
        <p14:creationId xmlns:p14="http://schemas.microsoft.com/office/powerpoint/2010/main" val="291787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a:t>
            </a:r>
            <a:r>
              <a:rPr lang="pl-PL" sz="4800" b="1" spc="-150" dirty="0"/>
              <a:t>KS</a:t>
            </a:r>
            <a:endParaRPr lang="es-ES" sz="4800" b="1" spc="-150" dirty="0"/>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848412" y="2713042"/>
            <a:ext cx="10048974" cy="830997"/>
          </a:xfrm>
          <a:prstGeom prst="rect">
            <a:avLst/>
          </a:prstGeom>
          <a:noFill/>
        </p:spPr>
        <p:txBody>
          <a:bodyPr wrap="square" rtlCol="0">
            <a:spAutoFit/>
          </a:bodyPr>
          <a:lstStyle/>
          <a:p>
            <a:r>
              <a:rPr lang="pl-PL" sz="2400" dirty="0">
                <a:solidFill>
                  <a:srgbClr val="0CA373"/>
                </a:solidFill>
                <a:latin typeface="Oxygen" panose="02000503000000090004" pitchFamily="2" charset="77"/>
                <a:ea typeface="Nunito Bold" charset="0"/>
                <a:cs typeface="Abhaya Libre SemiBold" panose="02000603000000000000" pitchFamily="2" charset="77"/>
              </a:rPr>
              <a:t>CZĘŚĆ</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pl-PL" sz="2400" dirty="0">
                <a:solidFill>
                  <a:srgbClr val="0CA373"/>
                </a:solidFill>
                <a:latin typeface="Oxygen" panose="02000503000000090004" pitchFamily="2" charset="77"/>
                <a:ea typeface="Nunito Bold" charset="0"/>
                <a:cs typeface="Abhaya Libre SemiBold" panose="02000603000000000000" pitchFamily="2" charset="77"/>
              </a:rPr>
              <a:t>2</a:t>
            </a:r>
            <a:r>
              <a:rPr lang="en-US" sz="2400" dirty="0">
                <a:solidFill>
                  <a:srgbClr val="0CA373"/>
                </a:solidFill>
                <a:latin typeface="Oxygen" panose="02000503000000090004" pitchFamily="2" charset="77"/>
                <a:ea typeface="Nunito Bold" charset="0"/>
                <a:cs typeface="Abhaya Libre SemiBold" panose="02000603000000000000" pitchFamily="2" charset="77"/>
              </a:rPr>
              <a:t>:</a:t>
            </a:r>
            <a:r>
              <a:rPr lang="pl-PL" sz="2400" dirty="0">
                <a:solidFill>
                  <a:srgbClr val="0CA373"/>
                </a:solidFill>
                <a:latin typeface="Oxygen" panose="02000503000000090004" pitchFamily="2" charset="77"/>
                <a:ea typeface="Nunito Bold" charset="0"/>
                <a:cs typeface="Abhaya Libre SemiBold" panose="02000603000000000000" pitchFamily="2" charset="77"/>
              </a:rPr>
              <a:t> UTRZYMYWANIE POŁĄCZENIA Z OTACZAJĄCYM CIĘ ŚWIATEM</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5" name="TextBox 30">
            <a:extLst>
              <a:ext uri="{FF2B5EF4-FFF2-40B4-BE49-F238E27FC236}">
                <a16:creationId xmlns:a16="http://schemas.microsoft.com/office/drawing/2014/main" id="{2197E3D5-9CAB-56DF-2702-C8281259BE4D}"/>
              </a:ext>
            </a:extLst>
          </p:cNvPr>
          <p:cNvSpPr txBox="1"/>
          <p:nvPr/>
        </p:nvSpPr>
        <p:spPr>
          <a:xfrm>
            <a:off x="2812820" y="3616797"/>
            <a:ext cx="5117155" cy="1682897"/>
          </a:xfrm>
          <a:prstGeom prst="rect">
            <a:avLst/>
          </a:prstGeom>
          <a:noFill/>
        </p:spPr>
        <p:txBody>
          <a:bodyPr wrap="square" rtlCol="0">
            <a:spAutoFit/>
          </a:bodyPr>
          <a:lstStyle/>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Definicja „cyfrowego dobrostanu”</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t>Utrzymywanie kontaktu z zespołem</a:t>
            </a:r>
          </a:p>
          <a:p>
            <a:pPr marL="457200" indent="-457200">
              <a:lnSpc>
                <a:spcPts val="2500"/>
              </a:lnSpc>
              <a:buFont typeface="+mj-lt"/>
              <a:buAutoNum type="arabicPeriod"/>
            </a:pPr>
            <a:r>
              <a:rPr lang="pl-PL" sz="2000" dirty="0"/>
              <a:t>Zdalna komunikacja w pracy </a:t>
            </a:r>
          </a:p>
          <a:p>
            <a:pPr marL="457200" indent="-457200">
              <a:lnSpc>
                <a:spcPts val="2500"/>
              </a:lnSpc>
              <a:buFont typeface="+mj-lt"/>
              <a:buAutoNum type="arabicPeriod"/>
            </a:pPr>
            <a:r>
              <a:rPr lang="pl-PL" sz="2000" dirty="0"/>
              <a:t>Połączenie ze światem zewnętrznym</a:t>
            </a:r>
          </a:p>
          <a:p>
            <a:pPr marL="457200" indent="-457200">
              <a:lnSpc>
                <a:spcPts val="2500"/>
              </a:lnSpc>
              <a:buFont typeface="+mj-lt"/>
              <a:buAutoNum type="arabicPeriod"/>
            </a:pPr>
            <a:endParaRPr lang="pl-PL" sz="2000" dirty="0"/>
          </a:p>
        </p:txBody>
      </p:sp>
    </p:spTree>
    <p:extLst>
      <p:ext uri="{BB962C8B-B14F-4D97-AF65-F5344CB8AC3E}">
        <p14:creationId xmlns:p14="http://schemas.microsoft.com/office/powerpoint/2010/main" val="302191607"/>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2.1.: DEFINIACJ „CYFROWEGO DOBROSTANU”</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90674" y="3086079"/>
            <a:ext cx="10391553" cy="2585323"/>
          </a:xfrm>
          <a:prstGeom prst="rect">
            <a:avLst/>
          </a:prstGeom>
          <a:noFill/>
        </p:spPr>
        <p:txBody>
          <a:bodyPr wrap="square">
            <a:spAutoFit/>
          </a:bodyPr>
          <a:lstStyle/>
          <a:p>
            <a:pPr rtl="0" fontAlgn="base">
              <a:spcBef>
                <a:spcPts val="0"/>
              </a:spcBef>
              <a:spcAft>
                <a:spcPts val="0"/>
              </a:spcAft>
            </a:pPr>
            <a:r>
              <a:rPr lang="pl-PL" sz="1800" b="0" i="0" u="none" strike="noStrike" dirty="0">
                <a:solidFill>
                  <a:srgbClr val="000000"/>
                </a:solidFill>
                <a:effectLst/>
                <a:latin typeface="Arial" panose="020B0604020202020204" pitchFamily="34" charset="0"/>
              </a:rPr>
              <a:t>Szybkie wykorzystanie technologii cyfrowych i ich akceptacja przez społeczeństwo zmieniło nasze relacje z samym sobą, ze sobą nawzajem oraz z naszym środowiskiem.</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Nasz dobrostan jest ściśle związany ze stanem naszego cyfrowego środowiska, które pośredniczy w naszej interakcji z nim, co stawia naglące pytania dotyczące wpływu technologii cyfrowych na nasze samopoczucie (</a:t>
            </a:r>
            <a:r>
              <a:rPr lang="pl-PL" sz="1800" b="0" i="0" u="none" strike="noStrike" dirty="0" err="1">
                <a:solidFill>
                  <a:srgbClr val="000000"/>
                </a:solidFill>
                <a:effectLst/>
                <a:latin typeface="Arial" panose="020B0604020202020204" pitchFamily="34" charset="0"/>
              </a:rPr>
              <a:t>Floridi</a:t>
            </a:r>
            <a:r>
              <a:rPr lang="pl-PL" sz="1800" b="0" i="0" u="none" strike="noStrike" dirty="0">
                <a:solidFill>
                  <a:srgbClr val="000000"/>
                </a:solidFill>
                <a:effectLst/>
                <a:latin typeface="Arial" panose="020B0604020202020204" pitchFamily="34" charset="0"/>
              </a:rPr>
              <a:t>, 2014).</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B050"/>
                </a:solidFill>
                <a:effectLst/>
                <a:latin typeface="Arial" panose="020B0604020202020204" pitchFamily="34" charset="0"/>
              </a:rPr>
              <a:t>Termin </a:t>
            </a:r>
            <a:r>
              <a:rPr lang="pl-PL" sz="1800" b="0" i="1" u="none" strike="noStrike" dirty="0">
                <a:solidFill>
                  <a:srgbClr val="00B050"/>
                </a:solidFill>
                <a:effectLst/>
                <a:latin typeface="Arial" panose="020B0604020202020204" pitchFamily="34" charset="0"/>
              </a:rPr>
              <a:t>„cyfrowy dobrostan”</a:t>
            </a:r>
            <a:r>
              <a:rPr lang="pl-PL" sz="1800" b="0" i="0" u="none" strike="noStrike" dirty="0">
                <a:solidFill>
                  <a:srgbClr val="00B050"/>
                </a:solidFill>
                <a:effectLst/>
                <a:latin typeface="Arial" panose="020B0604020202020204" pitchFamily="34" charset="0"/>
              </a:rPr>
              <a:t> jest używany w odniesieniu do wpływu technologii cyfrowych na to, co oznacza życie, które jest dobre dla człowieka </a:t>
            </a:r>
            <a:r>
              <a:rPr lang="pl-PL" sz="1800" b="0" i="0" u="none" strike="noStrike" dirty="0">
                <a:solidFill>
                  <a:srgbClr val="000000"/>
                </a:solidFill>
                <a:effectLst/>
                <a:latin typeface="Arial" panose="020B0604020202020204" pitchFamily="34" charset="0"/>
              </a:rPr>
              <a:t>(Burr i in., 2020)</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40685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2.1.: DEFINIACJ „CYFROWEGO DOBROSTANU”</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90674" y="3086079"/>
            <a:ext cx="10391553" cy="1754326"/>
          </a:xfrm>
          <a:prstGeom prst="rect">
            <a:avLst/>
          </a:prstGeom>
          <a:noFill/>
        </p:spPr>
        <p:txBody>
          <a:bodyPr wrap="square">
            <a:spAutoFit/>
          </a:bodyPr>
          <a:lstStyle/>
          <a:p>
            <a:pPr rtl="0" fontAlgn="base">
              <a:spcBef>
                <a:spcPts val="0"/>
              </a:spcBef>
              <a:spcAft>
                <a:spcPts val="0"/>
              </a:spcAft>
            </a:pPr>
            <a:r>
              <a:rPr lang="pl-PL" dirty="0">
                <a:solidFill>
                  <a:srgbClr val="000000"/>
                </a:solidFill>
                <a:latin typeface="Arial" panose="020B0604020202020204" pitchFamily="34" charset="0"/>
              </a:rPr>
              <a:t>I</a:t>
            </a:r>
            <a:r>
              <a:rPr lang="pl-PL" sz="1800" b="0" i="0" u="none" strike="noStrike" dirty="0">
                <a:solidFill>
                  <a:srgbClr val="000000"/>
                </a:solidFill>
                <a:effectLst/>
                <a:latin typeface="Arial" panose="020B0604020202020204" pitchFamily="34" charset="0"/>
              </a:rPr>
              <a:t>stnieje wiele możliwości wykorzystania codziennej technologii w celu poprawy samopoczucia i jakości życia (</a:t>
            </a:r>
            <a:r>
              <a:rPr lang="pl-PL" sz="1800" b="0" i="0" u="none" strike="noStrike" dirty="0" err="1">
                <a:solidFill>
                  <a:srgbClr val="000000"/>
                </a:solidFill>
                <a:effectLst/>
                <a:latin typeface="Arial" panose="020B0604020202020204" pitchFamily="34" charset="0"/>
              </a:rPr>
              <a:t>Cecchinato</a:t>
            </a:r>
            <a:r>
              <a:rPr lang="pl-PL" sz="1800" b="0" i="0" u="none" strike="noStrike" dirty="0">
                <a:solidFill>
                  <a:srgbClr val="000000"/>
                </a:solidFill>
                <a:effectLst/>
                <a:latin typeface="Arial" panose="020B0604020202020204" pitchFamily="34" charset="0"/>
              </a:rPr>
              <a:t> i in. 2019). Technologia może poprawić samopoczucie poprzez:</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Arial" panose="020B0604020202020204" pitchFamily="34" charset="0"/>
              <a:buChar char="•"/>
            </a:pPr>
            <a:r>
              <a:rPr lang="pl-PL" sz="1800" b="0" i="0" u="none" strike="noStrike" dirty="0">
                <a:solidFill>
                  <a:srgbClr val="000000"/>
                </a:solidFill>
                <a:effectLst/>
                <a:latin typeface="Arial" panose="020B0604020202020204" pitchFamily="34" charset="0"/>
              </a:rPr>
              <a:t>wzmacnianie więzi społecznych</a:t>
            </a:r>
          </a:p>
          <a:p>
            <a:pPr marL="285750" indent="-285750" rtl="0" fontAlgn="base">
              <a:spcBef>
                <a:spcPts val="0"/>
              </a:spcBef>
              <a:spcAft>
                <a:spcPts val="0"/>
              </a:spcAft>
              <a:buFont typeface="Arial" panose="020B0604020202020204" pitchFamily="34" charset="0"/>
              <a:buChar char="•"/>
            </a:pPr>
            <a:r>
              <a:rPr lang="pl-PL" sz="1800" b="0" i="0" u="none" strike="noStrike" dirty="0">
                <a:solidFill>
                  <a:srgbClr val="000000"/>
                </a:solidFill>
                <a:effectLst/>
                <a:latin typeface="Arial" panose="020B0604020202020204" pitchFamily="34" charset="0"/>
              </a:rPr>
              <a:t>wspieranie zdrowia psychicznego</a:t>
            </a:r>
          </a:p>
          <a:p>
            <a:pPr marL="285750" indent="-285750" rtl="0" fontAlgn="base">
              <a:spcBef>
                <a:spcPts val="0"/>
              </a:spcBef>
              <a:spcAft>
                <a:spcPts val="0"/>
              </a:spcAft>
              <a:buFont typeface="Arial" panose="020B0604020202020204" pitchFamily="34" charset="0"/>
              <a:buChar char="•"/>
            </a:pPr>
            <a:r>
              <a:rPr lang="pl-PL" sz="1800" b="0" i="0" u="none" strike="noStrike" dirty="0">
                <a:solidFill>
                  <a:srgbClr val="000000"/>
                </a:solidFill>
                <a:effectLst/>
                <a:latin typeface="Arial" panose="020B0604020202020204" pitchFamily="34" charset="0"/>
              </a:rPr>
              <a:t>dostarczanie przyjemności.</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87250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2.1.: DEFINIACJ „CYFROWEGO DOBROSTANU”</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486979" y="2850408"/>
            <a:ext cx="10391553" cy="2862322"/>
          </a:xfrm>
          <a:prstGeom prst="rect">
            <a:avLst/>
          </a:prstGeom>
          <a:noFill/>
        </p:spPr>
        <p:txBody>
          <a:bodyPr wrap="square">
            <a:spAutoFit/>
          </a:bodyPr>
          <a:lstStyle/>
          <a:p>
            <a:pPr rtl="0" fontAlgn="base">
              <a:spcBef>
                <a:spcPts val="0"/>
              </a:spcBef>
              <a:spcAft>
                <a:spcPts val="0"/>
              </a:spcAft>
            </a:pPr>
            <a:r>
              <a:rPr lang="pl-PL" sz="1800" b="0" i="0" u="none" strike="noStrike" dirty="0">
                <a:solidFill>
                  <a:srgbClr val="000000"/>
                </a:solidFill>
                <a:effectLst/>
                <a:latin typeface="Arial" panose="020B0604020202020204" pitchFamily="34" charset="0"/>
              </a:rPr>
              <a:t>Definicji „cyfrowego dobrostanu” jest wiele i trudno poprzestać na jednej:</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a:t>
            </a:r>
            <a:r>
              <a:rPr lang="pl-PL" sz="1800" b="0" i="1" u="none" strike="noStrike" dirty="0">
                <a:solidFill>
                  <a:srgbClr val="00B050"/>
                </a:solidFill>
                <a:effectLst/>
                <a:latin typeface="Arial" panose="020B0604020202020204" pitchFamily="34" charset="0"/>
              </a:rPr>
              <a:t>Poprawa i poprawa dobrostanu ludzi w perspektywie średnio- i długoterminowej dzięki wykorzystaniu mediów cyfrowych</a:t>
            </a:r>
            <a:r>
              <a:rPr lang="pl-PL" sz="1800" b="0" i="0" u="none" strike="noStrike" dirty="0">
                <a:solidFill>
                  <a:srgbClr val="000000"/>
                </a:solidFill>
                <a:effectLst/>
                <a:latin typeface="Arial" panose="020B0604020202020204" pitchFamily="34" charset="0"/>
              </a:rPr>
              <a:t>”. (Gui i in., 2017)</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a:t>
            </a:r>
            <a:r>
              <a:rPr lang="pl-PL" sz="1800" b="0" i="0" u="none" strike="noStrike" dirty="0">
                <a:solidFill>
                  <a:srgbClr val="00B050"/>
                </a:solidFill>
                <a:effectLst/>
                <a:latin typeface="Arial" panose="020B0604020202020204" pitchFamily="34" charset="0"/>
              </a:rPr>
              <a:t>Cyfrowy dobrostan to subiektywne indywidualne doświadczenie optymalnej równowagi między korzyściami i wadami uzyskiwanymi z łączności mobilnej. Ten stan doświadczania składa się z afektywnych i poznawczych ocen integracji łączności cyfrowej z codziennym życiem. Ludzie osiągają cyfrowe samopoczucie, gdy doświadczają maksymalnie kontrolowanej przyjemności i wsparcia funkcjonalnego, przy minimalnej utracie kontroli i upośledzeniu funkcji</a:t>
            </a:r>
            <a:r>
              <a:rPr lang="pl-PL" sz="1800" b="0" i="0" u="none" strike="noStrike" dirty="0">
                <a:solidFill>
                  <a:srgbClr val="000000"/>
                </a:solidFill>
                <a:effectLst/>
                <a:latin typeface="Arial" panose="020B0604020202020204" pitchFamily="34" charset="0"/>
              </a:rPr>
              <a:t>”. (</a:t>
            </a:r>
            <a:r>
              <a:rPr lang="pl-PL" sz="1800" b="0" i="0" u="none" strike="noStrike" dirty="0" err="1">
                <a:solidFill>
                  <a:srgbClr val="000000"/>
                </a:solidFill>
                <a:effectLst/>
                <a:latin typeface="Arial" panose="020B0604020202020204" pitchFamily="34" charset="0"/>
              </a:rPr>
              <a:t>Vanden</a:t>
            </a:r>
            <a:r>
              <a:rPr lang="pl-PL" sz="1800" b="0" i="0" u="none" strike="noStrike" dirty="0">
                <a:solidFill>
                  <a:srgbClr val="000000"/>
                </a:solidFill>
                <a:effectLst/>
                <a:latin typeface="Arial" panose="020B0604020202020204" pitchFamily="34" charset="0"/>
              </a:rPr>
              <a:t> </a:t>
            </a:r>
            <a:r>
              <a:rPr lang="pl-PL" sz="1800" b="0" i="0" u="none" strike="noStrike" dirty="0" err="1">
                <a:solidFill>
                  <a:srgbClr val="000000"/>
                </a:solidFill>
                <a:effectLst/>
                <a:latin typeface="Arial" panose="020B0604020202020204" pitchFamily="34" charset="0"/>
              </a:rPr>
              <a:t>Abeele</a:t>
            </a:r>
            <a:r>
              <a:rPr lang="pl-PL" sz="1800" b="0" i="0" u="none" strike="noStrike" dirty="0">
                <a:solidFill>
                  <a:srgbClr val="000000"/>
                </a:solidFill>
                <a:effectLst/>
                <a:latin typeface="Arial" panose="020B0604020202020204" pitchFamily="34" charset="0"/>
              </a:rPr>
              <a:t>, 2021)</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6028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2.1.: DEFINIACJ „CYFROWEGO DOBROSTANU”</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486979" y="2850408"/>
            <a:ext cx="10391553" cy="1754326"/>
          </a:xfrm>
          <a:prstGeom prst="rect">
            <a:avLst/>
          </a:prstGeom>
          <a:noFill/>
        </p:spPr>
        <p:txBody>
          <a:bodyPr wrap="square">
            <a:spAutoFit/>
          </a:bodyPr>
          <a:lstStyle/>
          <a:p>
            <a:pPr rtl="0" fontAlgn="base">
              <a:spcBef>
                <a:spcPts val="0"/>
              </a:spcBef>
              <a:spcAft>
                <a:spcPts val="0"/>
              </a:spcAft>
            </a:pPr>
            <a:r>
              <a:rPr lang="pl-PL" sz="1800" b="0" i="0" u="none" strike="noStrike" dirty="0">
                <a:solidFill>
                  <a:srgbClr val="000000"/>
                </a:solidFill>
                <a:effectLst/>
                <a:latin typeface="Arial" panose="020B0604020202020204" pitchFamily="34" charset="0"/>
              </a:rPr>
              <a:t>„</a:t>
            </a:r>
            <a:r>
              <a:rPr lang="pl-PL" sz="1800" b="0" i="1" u="none" strike="noStrike" dirty="0">
                <a:solidFill>
                  <a:srgbClr val="00B050"/>
                </a:solidFill>
                <a:effectLst/>
                <a:latin typeface="Arial" panose="020B0604020202020204" pitchFamily="34" charset="0"/>
              </a:rPr>
              <a:t>Wpływ technologii cyfrowych na to, co oznacza życie, które jest dobre dla człowieka</a:t>
            </a:r>
            <a:r>
              <a:rPr lang="pl-PL" sz="1800" b="0" i="0" u="none" strike="noStrike" dirty="0">
                <a:solidFill>
                  <a:srgbClr val="000000"/>
                </a:solidFill>
                <a:effectLst/>
                <a:latin typeface="Arial" panose="020B0604020202020204" pitchFamily="34" charset="0"/>
              </a:rPr>
              <a:t>” (Burr i in., 2020)</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a:t>
            </a:r>
            <a:r>
              <a:rPr lang="pl-PL" sz="1800" b="0" i="1" u="none" strike="noStrike" dirty="0">
                <a:solidFill>
                  <a:srgbClr val="00B050"/>
                </a:solidFill>
                <a:effectLst/>
                <a:latin typeface="Arial" panose="020B0604020202020204" pitchFamily="34" charset="0"/>
              </a:rPr>
              <a:t>Wpływ, jaki technologie cyfrowe, takie jak media społecznościowe, smartfony i sztuczna inteligencja, miały na nasze samopoczucie i naszą samoświadomość, co to znaczy żyć dobrym dla nas życiem w coraz bardziej cyfrowym społeczeństwie</a:t>
            </a:r>
            <a:r>
              <a:rPr lang="pl-PL" sz="1800" b="0" i="0" u="none" strike="noStrike" dirty="0">
                <a:solidFill>
                  <a:srgbClr val="000000"/>
                </a:solidFill>
                <a:effectLst/>
                <a:latin typeface="Arial" panose="020B0604020202020204" pitchFamily="34" charset="0"/>
              </a:rPr>
              <a:t>” (Burr i </a:t>
            </a:r>
            <a:r>
              <a:rPr lang="pl-PL" sz="1800" b="0" i="0" u="none" strike="noStrike" dirty="0" err="1">
                <a:solidFill>
                  <a:srgbClr val="000000"/>
                </a:solidFill>
                <a:effectLst/>
                <a:latin typeface="Arial" panose="020B0604020202020204" pitchFamily="34" charset="0"/>
              </a:rPr>
              <a:t>Floridi</a:t>
            </a:r>
            <a:r>
              <a:rPr lang="pl-PL" sz="1800" b="0" i="0" u="none" strike="noStrike" dirty="0">
                <a:solidFill>
                  <a:srgbClr val="000000"/>
                </a:solidFill>
                <a:effectLst/>
                <a:latin typeface="Arial" panose="020B0604020202020204" pitchFamily="34" charset="0"/>
              </a:rPr>
              <a:t>, 2020)</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752772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2.2.: UTRZYMYWANIE KONTAKTU Z ZESPOŁEM</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585323"/>
          </a:xfrm>
          <a:prstGeom prst="rect">
            <a:avLst/>
          </a:prstGeom>
          <a:noFill/>
        </p:spPr>
        <p:txBody>
          <a:bodyPr wrap="square">
            <a:spAutoFit/>
          </a:bodyPr>
          <a:lstStyle/>
          <a:p>
            <a:pPr rtl="0" fontAlgn="base">
              <a:spcBef>
                <a:spcPts val="0"/>
              </a:spcBef>
              <a:spcAft>
                <a:spcPts val="0"/>
              </a:spcAft>
            </a:pPr>
            <a:r>
              <a:rPr lang="pl-PL" sz="1800" b="1" i="0" u="none" strike="noStrike" dirty="0">
                <a:solidFill>
                  <a:srgbClr val="000000"/>
                </a:solidFill>
                <a:effectLst/>
                <a:latin typeface="Arial" panose="020B0604020202020204" pitchFamily="34" charset="0"/>
              </a:rPr>
              <a:t>Ważne jest, aby firmy tworzyły środowisko, w którym kierownictwo i pracownicy mogą pozostawać w kontakcie podczas pracy w domu.</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8 rzeczy, które możesz zrobić, żeby pozostać w kontakcie ze swoim zdalnym zespołem (https://www.flexjobs.com/employer-blog/stay-connected-team-working-from-home-remotely/):</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Czaty przy kawie</a:t>
            </a: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zachęć swoich pracowników do regularnych wirtualnych przerw na kawę z zespołem, aby pozostać w kontakcie podczas pracy w domu.</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74236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9362584" cy="149015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CZĘŚĆ 2</a:t>
            </a:r>
            <a:r>
              <a:rPr lang="es-ES" sz="4800" b="1" spc="-150" dirty="0"/>
              <a:t>: </a:t>
            </a:r>
            <a:r>
              <a:rPr lang="pl-PL" sz="4800" b="1" spc="-150" dirty="0"/>
              <a:t>Utrzymywanie połączenia z otaczającym Cię światem</a:t>
            </a:r>
            <a:endParaRPr lang="es-ES" sz="48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587459" y="2110192"/>
            <a:ext cx="6212264" cy="369332"/>
          </a:xfrm>
          <a:prstGeom prst="rect">
            <a:avLst/>
          </a:prstGeom>
          <a:noFill/>
        </p:spPr>
        <p:txBody>
          <a:bodyPr wrap="square">
            <a:spAutoFit/>
          </a:bodyPr>
          <a:lstStyle/>
          <a:p>
            <a:r>
              <a:rPr lang="pl-PL" dirty="0"/>
              <a:t>SEKCJA 2.2.: UTRZYMYWANIE KONTAKTU Z ZESPOŁEM</a:t>
            </a:r>
          </a:p>
        </p:txBody>
      </p:sp>
      <p:sp>
        <p:nvSpPr>
          <p:cNvPr id="3" name="pole tekstowe 2">
            <a:extLst>
              <a:ext uri="{FF2B5EF4-FFF2-40B4-BE49-F238E27FC236}">
                <a16:creationId xmlns:a16="http://schemas.microsoft.com/office/drawing/2014/main" id="{812F3C35-97A5-EC35-CDA1-67EA10203744}"/>
              </a:ext>
            </a:extLst>
          </p:cNvPr>
          <p:cNvSpPr txBox="1"/>
          <p:nvPr/>
        </p:nvSpPr>
        <p:spPr>
          <a:xfrm>
            <a:off x="587459" y="2878689"/>
            <a:ext cx="10391553" cy="2308324"/>
          </a:xfrm>
          <a:prstGeom prst="rect">
            <a:avLst/>
          </a:prstGeom>
          <a:noFill/>
        </p:spPr>
        <p:txBody>
          <a:bodyPr wrap="square">
            <a:spAutoFit/>
          </a:bodyPr>
          <a:lstStyle/>
          <a:p>
            <a:pPr marL="285750" indent="-285750" rtl="0" fontAlgn="base">
              <a:spcBef>
                <a:spcPts val="0"/>
              </a:spcBef>
              <a:spcAft>
                <a:spcPts val="0"/>
              </a:spcAft>
              <a:buFont typeface="Wingdings" panose="05000000000000000000" pitchFamily="2" charset="2"/>
              <a:buChar char="Ø"/>
            </a:pPr>
            <a:r>
              <a:rPr lang="pl-PL" sz="1800" b="1" i="0" u="none" strike="noStrike" dirty="0">
                <a:solidFill>
                  <a:srgbClr val="000000"/>
                </a:solidFill>
                <a:effectLst/>
                <a:latin typeface="Arial" panose="020B0604020202020204" pitchFamily="34" charset="0"/>
              </a:rPr>
              <a:t>Zadaj pytanie tygodnia</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Zachęcaj do czatów grupowych</a:t>
            </a:r>
          </a:p>
          <a:p>
            <a:pPr rtl="0" fontAlgn="base">
              <a:spcBef>
                <a:spcPts val="0"/>
              </a:spcBef>
              <a:spcAft>
                <a:spcPts val="0"/>
              </a:spcAft>
            </a:pPr>
            <a:r>
              <a:rPr lang="pl-PL" sz="1800" b="0" i="0" u="none" strike="noStrike" dirty="0">
                <a:solidFill>
                  <a:srgbClr val="000000"/>
                </a:solidFill>
                <a:effectLst/>
                <a:latin typeface="Arial" panose="020B0604020202020204" pitchFamily="34" charset="0"/>
              </a:rPr>
              <a:t>Twoi pracownicy docenią możliwość nawiązania kontaktu ze współpracownikami o podobnych zainteresowaniach założyć kilka wirtualnych grup, aby ułatwić rozmowę</a:t>
            </a:r>
          </a:p>
          <a:p>
            <a:pPr rtl="0" fontAlgn="base">
              <a:spcBef>
                <a:spcPts val="0"/>
              </a:spcBef>
              <a:spcAft>
                <a:spcPts val="0"/>
              </a:spcAft>
            </a:pPr>
            <a:endParaRPr lang="pl-PL" sz="1800" b="0" i="0" u="none" strike="noStrike" dirty="0">
              <a:solidFill>
                <a:srgbClr val="000000"/>
              </a:solidFill>
              <a:effectLst/>
              <a:latin typeface="Arial" panose="020B0604020202020204" pitchFamily="34" charset="0"/>
            </a:endParaRPr>
          </a:p>
          <a:p>
            <a:pPr marL="285750" indent="-285750" rtl="0" fontAlgn="base">
              <a:spcBef>
                <a:spcPts val="0"/>
              </a:spcBef>
              <a:spcAft>
                <a:spcPts val="0"/>
              </a:spcAft>
              <a:buFont typeface="Wingdings" panose="05000000000000000000" pitchFamily="2" charset="2"/>
              <a:buChar char="Ø"/>
            </a:pPr>
            <a:r>
              <a:rPr lang="pl-PL" sz="1800" b="0" i="0" u="none" strike="noStrike" dirty="0">
                <a:solidFill>
                  <a:srgbClr val="000000"/>
                </a:solidFill>
                <a:effectLst/>
                <a:latin typeface="Arial" panose="020B0604020202020204" pitchFamily="34" charset="0"/>
              </a:rPr>
              <a:t> </a:t>
            </a:r>
            <a:r>
              <a:rPr lang="pl-PL" sz="1800" b="1" i="0" u="none" strike="noStrike" dirty="0">
                <a:solidFill>
                  <a:srgbClr val="000000"/>
                </a:solidFill>
                <a:effectLst/>
                <a:latin typeface="Arial" panose="020B0604020202020204" pitchFamily="34" charset="0"/>
              </a:rPr>
              <a:t>Wirtualne Lunche</a:t>
            </a:r>
          </a:p>
          <a:p>
            <a:pPr rtl="0" fontAlgn="base">
              <a:spcBef>
                <a:spcPts val="0"/>
              </a:spcBef>
              <a:spcAft>
                <a:spcPts val="0"/>
              </a:spcAft>
            </a:pPr>
            <a:r>
              <a:rPr lang="pl-PL" dirty="0">
                <a:solidFill>
                  <a:srgbClr val="000000"/>
                </a:solidFill>
                <a:latin typeface="Arial" panose="020B0604020202020204" pitchFamily="34" charset="0"/>
              </a:rPr>
              <a:t>Z</a:t>
            </a:r>
            <a:r>
              <a:rPr lang="pl-PL" sz="1800" b="0" i="0" u="none" strike="noStrike" dirty="0">
                <a:solidFill>
                  <a:srgbClr val="000000"/>
                </a:solidFill>
                <a:effectLst/>
                <a:latin typeface="Arial" panose="020B0604020202020204" pitchFamily="34" charset="0"/>
              </a:rPr>
              <a:t>achęć pracowników do wspólnego wirtualnego lunchu</a:t>
            </a: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1227096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1750</Words>
  <Application>Microsoft Office PowerPoint</Application>
  <PresentationFormat>Panorámica</PresentationFormat>
  <Paragraphs>174</Paragraphs>
  <Slides>22</Slides>
  <Notes>4</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22</vt:i4>
      </vt:variant>
    </vt:vector>
  </HeadingPairs>
  <TitlesOfParts>
    <vt:vector size="32"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31</cp:revision>
  <dcterms:created xsi:type="dcterms:W3CDTF">2021-06-29T11:11:56Z</dcterms:created>
  <dcterms:modified xsi:type="dcterms:W3CDTF">2023-02-06T16:24:03Z</dcterms:modified>
</cp:coreProperties>
</file>