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56" r:id="rId3"/>
  </p:sldMasterIdLst>
  <p:notesMasterIdLst>
    <p:notesMasterId r:id="rId24"/>
  </p:notesMasterIdLst>
  <p:sldIdLst>
    <p:sldId id="256"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9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Oxygen" panose="02000503000000000000" pitchFamily="2" charset="0"/>
      <p:regular r:id="rId29"/>
      <p:bold r:id="rId30"/>
    </p:embeddedFont>
    <p:embeddedFont>
      <p:font typeface="Roboto" panose="02000000000000000000" pitchFamily="2"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pEX0M6Q3hk7HweHJ6jQ21+NQf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C3E89-6A15-440B-AA2A-45A42193F78D}">
  <a:tblStyle styleId="{DC0C3E89-6A15-440B-AA2A-45A42193F7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56"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0718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98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248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62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173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121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4877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390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4" name="Google Shape;194;p18: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3168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722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14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42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 name="Google Shape;55;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8673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81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826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45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43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339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1549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13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694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43"/>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2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6"/>
        <p:cNvGrpSpPr/>
        <p:nvPr/>
      </p:nvGrpSpPr>
      <p:grpSpPr>
        <a:xfrm>
          <a:off x="0" y="0"/>
          <a:ext cx="0" cy="0"/>
          <a:chOff x="0" y="0"/>
          <a:chExt cx="0" cy="0"/>
        </a:xfrm>
      </p:grpSpPr>
      <p:sp>
        <p:nvSpPr>
          <p:cNvPr id="27" name="Google Shape;27;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29"/>
        <p:cNvGrpSpPr/>
        <p:nvPr/>
      </p:nvGrpSpPr>
      <p:grpSpPr>
        <a:xfrm>
          <a:off x="0" y="0"/>
          <a:ext cx="0" cy="0"/>
          <a:chOff x="0" y="0"/>
          <a:chExt cx="0" cy="0"/>
        </a:xfrm>
      </p:grpSpPr>
      <p:sp>
        <p:nvSpPr>
          <p:cNvPr id="30" name="Google Shape;30;p50"/>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6"/>
        <p:cNvGrpSpPr/>
        <p:nvPr/>
      </p:nvGrpSpPr>
      <p:grpSpPr>
        <a:xfrm>
          <a:off x="0" y="0"/>
          <a:ext cx="0" cy="0"/>
          <a:chOff x="0" y="0"/>
          <a:chExt cx="0" cy="0"/>
        </a:xfrm>
      </p:grpSpPr>
      <p:sp>
        <p:nvSpPr>
          <p:cNvPr id="37" name="Google Shape;37;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39"/>
        <p:cNvGrpSpPr/>
        <p:nvPr/>
      </p:nvGrpSpPr>
      <p:grpSpPr>
        <a:xfrm>
          <a:off x="0" y="0"/>
          <a:ext cx="0" cy="0"/>
          <a:chOff x="0" y="0"/>
          <a:chExt cx="0" cy="0"/>
        </a:xfrm>
      </p:grpSpPr>
      <p:sp>
        <p:nvSpPr>
          <p:cNvPr id="40" name="Google Shape;40;p5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4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41"/>
          <p:cNvPicPr preferRelativeResize="0"/>
          <p:nvPr/>
        </p:nvPicPr>
        <p:blipFill rotWithShape="1">
          <a:blip r:embed="rId4">
            <a:alphaModFix/>
          </a:blip>
          <a:srcRect/>
          <a:stretch/>
        </p:blipFill>
        <p:spPr>
          <a:xfrm>
            <a:off x="291886" y="6314302"/>
            <a:ext cx="1985322" cy="432844"/>
          </a:xfrm>
          <a:prstGeom prst="rect">
            <a:avLst/>
          </a:prstGeom>
          <a:noFill/>
          <a:ln>
            <a:noFill/>
          </a:ln>
        </p:spPr>
      </p:pic>
      <p:pic>
        <p:nvPicPr>
          <p:cNvPr id="12" name="Google Shape;12;p41"/>
          <p:cNvPicPr preferRelativeResize="0"/>
          <p:nvPr/>
        </p:nvPicPr>
        <p:blipFill rotWithShape="1">
          <a:blip r:embed="rId5">
            <a:alphaModFix/>
          </a:blip>
          <a:srcRect l="21019" t="12308" r="11457" b="51795"/>
          <a:stretch/>
        </p:blipFill>
        <p:spPr>
          <a:xfrm>
            <a:off x="96715" y="110854"/>
            <a:ext cx="1740877" cy="916251"/>
          </a:xfrm>
          <a:prstGeom prst="rect">
            <a:avLst/>
          </a:prstGeom>
          <a:noFill/>
          <a:ln>
            <a:noFill/>
          </a:ln>
        </p:spPr>
      </p:pic>
      <p:sp>
        <p:nvSpPr>
          <p:cNvPr id="13" name="Google Shape;13;p41"/>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45"/>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 name="Google Shape;22;p45"/>
          <p:cNvPicPr preferRelativeResize="0"/>
          <p:nvPr/>
        </p:nvPicPr>
        <p:blipFill rotWithShape="1">
          <a:blip r:embed="rId5">
            <a:alphaModFix/>
          </a:blip>
          <a:srcRect/>
          <a:stretch/>
        </p:blipFill>
        <p:spPr>
          <a:xfrm>
            <a:off x="291886" y="6314302"/>
            <a:ext cx="1985322" cy="432844"/>
          </a:xfrm>
          <a:prstGeom prst="rect">
            <a:avLst/>
          </a:prstGeom>
          <a:noFill/>
          <a:ln>
            <a:noFill/>
          </a:ln>
        </p:spPr>
      </p:pic>
      <p:pic>
        <p:nvPicPr>
          <p:cNvPr id="23" name="Google Shape;23;p45"/>
          <p:cNvPicPr preferRelativeResize="0"/>
          <p:nvPr/>
        </p:nvPicPr>
        <p:blipFill rotWithShape="1">
          <a:blip r:embed="rId6">
            <a:alphaModFix/>
          </a:blip>
          <a:srcRect l="21019" t="12308" r="11457" b="51795"/>
          <a:stretch/>
        </p:blipFill>
        <p:spPr>
          <a:xfrm>
            <a:off x="96715" y="110854"/>
            <a:ext cx="1740877" cy="916251"/>
          </a:xfrm>
          <a:prstGeom prst="rect">
            <a:avLst/>
          </a:prstGeom>
          <a:noFill/>
          <a:ln>
            <a:noFill/>
          </a:ln>
        </p:spPr>
      </p:pic>
      <p:sp>
        <p:nvSpPr>
          <p:cNvPr id="24" name="Google Shape;24;p45"/>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47"/>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 name="Google Shape;33;p47"/>
          <p:cNvPicPr preferRelativeResize="0"/>
          <p:nvPr/>
        </p:nvPicPr>
        <p:blipFill rotWithShape="1">
          <a:blip r:embed="rId5">
            <a:alphaModFix/>
          </a:blip>
          <a:srcRect/>
          <a:stretch/>
        </p:blipFill>
        <p:spPr>
          <a:xfrm>
            <a:off x="291886" y="6314302"/>
            <a:ext cx="1985322" cy="432844"/>
          </a:xfrm>
          <a:prstGeom prst="rect">
            <a:avLst/>
          </a:prstGeom>
          <a:noFill/>
          <a:ln>
            <a:noFill/>
          </a:ln>
        </p:spPr>
      </p:pic>
      <p:pic>
        <p:nvPicPr>
          <p:cNvPr id="34" name="Google Shape;34;p47"/>
          <p:cNvPicPr preferRelativeResize="0"/>
          <p:nvPr/>
        </p:nvPicPr>
        <p:blipFill rotWithShape="1">
          <a:blip r:embed="rId6">
            <a:alphaModFix/>
          </a:blip>
          <a:srcRect l="21019" t="12308" r="11457" b="51795"/>
          <a:stretch/>
        </p:blipFill>
        <p:spPr>
          <a:xfrm>
            <a:off x="96715" y="110854"/>
            <a:ext cx="1740877" cy="916251"/>
          </a:xfrm>
          <a:prstGeom prst="rect">
            <a:avLst/>
          </a:prstGeom>
          <a:noFill/>
          <a:ln>
            <a:noFill/>
          </a:ln>
        </p:spPr>
      </p:pic>
      <p:sp>
        <p:nvSpPr>
          <p:cNvPr id="35" name="Google Shape;35;p47"/>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3258328" y="3257551"/>
            <a:ext cx="51034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a:solidFill>
                  <a:schemeClr val="dk1"/>
                </a:solidFill>
                <a:latin typeface="Arial"/>
                <a:ea typeface="Arial"/>
                <a:cs typeface="Arial"/>
                <a:sym typeface="Arial"/>
              </a:rPr>
              <a:t>“Enhancing SMEs’ Resilience After Lock Down”</a:t>
            </a:r>
            <a:endParaRPr sz="1800" b="1">
              <a:solidFill>
                <a:schemeClr val="dk1"/>
              </a:solidFill>
              <a:latin typeface="Arial"/>
              <a:ea typeface="Arial"/>
              <a:cs typeface="Arial"/>
              <a:sym typeface="Arial"/>
            </a:endParaRPr>
          </a:p>
        </p:txBody>
      </p:sp>
      <p:sp>
        <p:nvSpPr>
          <p:cNvPr id="47" name="Google Shape;47;p1"/>
          <p:cNvSpPr txBox="1"/>
          <p:nvPr/>
        </p:nvSpPr>
        <p:spPr>
          <a:xfrm>
            <a:off x="2761287" y="4093428"/>
            <a:ext cx="6097554"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CA373"/>
              </a:buClr>
              <a:buSzPts val="1800"/>
              <a:buFont typeface="Tahoma"/>
              <a:buNone/>
            </a:pPr>
            <a:r>
              <a:rPr lang="el-GR" sz="1800" b="1" i="0" u="none" strike="noStrike" cap="none" dirty="0">
                <a:solidFill>
                  <a:srgbClr val="0CA373"/>
                </a:solidFill>
                <a:latin typeface="Tahoma"/>
                <a:ea typeface="Tahoma"/>
                <a:cs typeface="Tahoma"/>
                <a:sym typeface="Tahoma"/>
              </a:rPr>
              <a:t>ΔΙΑΤΑΡΑΧΕΣ ΙΣΟΡΡΟΠΙΑΣ ΕΠΑΓΓΕΛΜΑΤΙΚΗΣ ΚΑΙ ΠΡΟΣΩΠΙΚΗΣ ΖΩΗΣ</a:t>
            </a:r>
            <a:endParaRPr lang="en-US" sz="1800" b="1" i="0" u="none" strike="noStrike" cap="none" dirty="0">
              <a:solidFill>
                <a:srgbClr val="0CA373"/>
              </a:solidFill>
              <a:latin typeface="Tahoma"/>
              <a:ea typeface="Tahoma"/>
              <a:cs typeface="Tahoma"/>
              <a:sym typeface="Tahoma"/>
            </a:endParaRPr>
          </a:p>
          <a:p>
            <a:pPr marL="0" marR="0" lvl="0" indent="0" algn="ctr" rtl="0">
              <a:lnSpc>
                <a:spcPct val="100000"/>
              </a:lnSpc>
              <a:spcBef>
                <a:spcPts val="0"/>
              </a:spcBef>
              <a:spcAft>
                <a:spcPts val="0"/>
              </a:spcAft>
              <a:buClr>
                <a:srgbClr val="0CA373"/>
              </a:buClr>
              <a:buSzPts val="1800"/>
              <a:buFont typeface="Tahoma"/>
              <a:buNone/>
            </a:pPr>
            <a:r>
              <a:rPr lang="el-GR" sz="1800" b="1" i="0" u="none" strike="noStrike" cap="none" dirty="0">
                <a:solidFill>
                  <a:srgbClr val="0CA373"/>
                </a:solidFill>
                <a:latin typeface="Tahoma"/>
                <a:ea typeface="Tahoma"/>
                <a:cs typeface="Tahoma"/>
                <a:sym typeface="Tahoma"/>
              </a:rPr>
              <a:t>Από</a:t>
            </a:r>
            <a:r>
              <a:rPr lang="hr-HR" sz="1800" b="1" i="0" u="none" strike="noStrike" cap="none" dirty="0">
                <a:solidFill>
                  <a:srgbClr val="0CA373"/>
                </a:solidFill>
                <a:latin typeface="Tahoma"/>
                <a:ea typeface="Tahoma"/>
                <a:cs typeface="Tahoma"/>
                <a:sym typeface="Tahoma"/>
              </a:rPr>
              <a:t>: </a:t>
            </a:r>
            <a:r>
              <a:rPr lang="hr-HR" sz="1800" b="1" i="0" u="none" strike="noStrike" cap="none" dirty="0">
                <a:solidFill>
                  <a:schemeClr val="dk1"/>
                </a:solidFill>
                <a:latin typeface="Tahoma"/>
                <a:ea typeface="Tahoma"/>
                <a:cs typeface="Tahoma"/>
                <a:sym typeface="Tahoma"/>
              </a:rPr>
              <a:t>UNIVERSITY OF DUBROVNIK</a:t>
            </a:r>
            <a:endParaRPr sz="1800" b="1" i="0" u="none" strike="noStrike" cap="none" dirty="0">
              <a:solidFill>
                <a:schemeClr val="dk1"/>
              </a:solidFill>
              <a:latin typeface="Tahoma"/>
              <a:ea typeface="Tahoma"/>
              <a:cs typeface="Tahoma"/>
              <a:sym typeface="Tahoma"/>
            </a:endParaRPr>
          </a:p>
        </p:txBody>
      </p:sp>
      <p:pic>
        <p:nvPicPr>
          <p:cNvPr id="48" name="Google Shape;48;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49" name="Google Shape;49;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2"/>
          <p:cNvSpPr txBox="1"/>
          <p:nvPr/>
        </p:nvSpPr>
        <p:spPr>
          <a:xfrm>
            <a:off x="377556" y="1773775"/>
            <a:ext cx="10844626"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1.3.: Ατομικές στρατηγικές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56" name="Google Shape;156;p12"/>
          <p:cNvSpPr/>
          <p:nvPr/>
        </p:nvSpPr>
        <p:spPr>
          <a:xfrm>
            <a:off x="318565" y="2525263"/>
            <a:ext cx="11418510"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285750" lvl="0" indent="-285750">
              <a:buClr>
                <a:srgbClr val="0CA373"/>
              </a:buClr>
              <a:buSzPts val="2000"/>
              <a:buFont typeface="Arial"/>
              <a:buChar char="•"/>
            </a:pPr>
            <a:r>
              <a:rPr lang="el-GR" sz="2000" b="1" dirty="0">
                <a:solidFill>
                  <a:srgbClr val="0CA373"/>
                </a:solidFill>
                <a:latin typeface="Calibri"/>
                <a:ea typeface="Calibri"/>
                <a:cs typeface="Calibri"/>
                <a:sym typeface="Calibri"/>
              </a:rPr>
              <a:t>Υποστήριξη και κατάσταση στο σπίτι.</a:t>
            </a:r>
            <a:endParaRPr dirty="0"/>
          </a:p>
          <a:p>
            <a:pPr marL="742950" marR="0" lvl="1" indent="-15875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742950" lvl="1" indent="-285750">
              <a:buClr>
                <a:schemeClr val="dk1"/>
              </a:buClr>
              <a:buSzPts val="2000"/>
              <a:buFont typeface="Arial"/>
              <a:buChar char="•"/>
            </a:pPr>
            <a:r>
              <a:rPr lang="el-GR" sz="2000" dirty="0">
                <a:solidFill>
                  <a:schemeClr val="dk1"/>
                </a:solidFill>
                <a:latin typeface="Calibri"/>
                <a:ea typeface="Calibri"/>
                <a:cs typeface="Calibri"/>
                <a:sym typeface="Calibri"/>
              </a:rPr>
              <a:t>Οι εργασιακές υποχρεώσεις των μελών της οικογένειας και η ικανότητά τους να μοιράζονται τις ευθύνες στο σπίτι μπορούν να μειώσουν τις συγκρούσεις μεταξύ επαγγελματικής και μη επαγγελματικής ζωής </a:t>
            </a:r>
            <a:r>
              <a:rPr lang="hr-HR" sz="2000" b="0" i="0" u="none" strike="noStrike" cap="none" dirty="0">
                <a:solidFill>
                  <a:schemeClr val="dk1"/>
                </a:solidFill>
                <a:latin typeface="Calibri"/>
                <a:ea typeface="Calibri"/>
                <a:cs typeface="Calibri"/>
                <a:sym typeface="Calibri"/>
              </a:rPr>
              <a:t>(</a:t>
            </a:r>
            <a:r>
              <a:rPr lang="hr-HR" sz="1800" b="0" i="0" u="none" strike="noStrike" cap="none" dirty="0">
                <a:solidFill>
                  <a:schemeClr val="dk1"/>
                </a:solidFill>
                <a:latin typeface="Calibri"/>
                <a:ea typeface="Calibri"/>
                <a:cs typeface="Calibri"/>
                <a:sym typeface="Calibri"/>
              </a:rPr>
              <a:t>Premeaux et al., 2007)</a:t>
            </a:r>
            <a:endParaRPr sz="2000" b="0" i="0" u="none" strike="noStrike" cap="none" dirty="0">
              <a:solidFill>
                <a:schemeClr val="dk1"/>
              </a:solidFill>
              <a:latin typeface="Calibri"/>
              <a:ea typeface="Calibri"/>
              <a:cs typeface="Calibri"/>
              <a:sym typeface="Calibri"/>
            </a:endParaRPr>
          </a:p>
          <a:p>
            <a:pPr marL="742950" marR="0" lvl="1" indent="-15875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742950" lvl="1" indent="-285750">
              <a:buClr>
                <a:schemeClr val="dk1"/>
              </a:buClr>
              <a:buSzPts val="2000"/>
              <a:buFont typeface="Arial"/>
              <a:buChar char="•"/>
            </a:pPr>
            <a:r>
              <a:rPr lang="el-GR" sz="2000" dirty="0">
                <a:solidFill>
                  <a:schemeClr val="dk1"/>
                </a:solidFill>
                <a:latin typeface="Calibri"/>
                <a:ea typeface="Calibri"/>
                <a:cs typeface="Calibri"/>
                <a:sym typeface="Calibri"/>
              </a:rPr>
              <a:t>Ο αριθμός των παιδιών μπορεί να επηρεάσει την υπερφόρτωση και να προκαλέσει περισσότερες συγκρούσεις μεταξύ εργασίας και οικογένειας</a:t>
            </a:r>
            <a:r>
              <a:rPr lang="hr-HR" sz="2000" b="0" i="0" u="none" strike="noStrike" cap="none" dirty="0">
                <a:solidFill>
                  <a:schemeClr val="dk1"/>
                </a:solidFill>
                <a:latin typeface="Calibri"/>
                <a:ea typeface="Calibri"/>
                <a:cs typeface="Calibri"/>
                <a:sym typeface="Calibri"/>
              </a:rPr>
              <a:t> (Adkins and Premeaux, 2012)</a:t>
            </a:r>
            <a:endParaRPr sz="2000" b="0" i="0" u="none" strike="noStrike" cap="none" dirty="0">
              <a:solidFill>
                <a:schemeClr val="dk1"/>
              </a:solidFill>
              <a:latin typeface="Calibri"/>
              <a:ea typeface="Calibri"/>
              <a:cs typeface="Calibri"/>
              <a:sym typeface="Calibri"/>
            </a:endParaRPr>
          </a:p>
          <a:p>
            <a:pPr marL="914400" lvl="2"/>
            <a:r>
              <a:rPr lang="hr-HR" sz="2000" b="1" i="0" u="none" strike="noStrike" cap="none" dirty="0">
                <a:solidFill>
                  <a:srgbClr val="0CA373"/>
                </a:solidFill>
                <a:latin typeface="Calibri"/>
                <a:ea typeface="Calibri"/>
                <a:cs typeface="Calibri"/>
                <a:sym typeface="Calibri"/>
              </a:rPr>
              <a:t>=&gt; </a:t>
            </a:r>
            <a:r>
              <a:rPr lang="el-GR" sz="2000" b="1" dirty="0">
                <a:solidFill>
                  <a:srgbClr val="0CA373"/>
                </a:solidFill>
                <a:latin typeface="Calibri"/>
                <a:ea typeface="Calibri"/>
                <a:cs typeface="Calibri"/>
                <a:sym typeface="Calibri"/>
              </a:rPr>
              <a:t>Ρυθμίσεις για τη φροντίδα των παιδιών.</a:t>
            </a:r>
            <a:endParaRPr sz="2000" b="1" i="0" u="none" strike="noStrike" cap="none" dirty="0">
              <a:solidFill>
                <a:srgbClr val="0CA373"/>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DA4A0BDC-5129-7167-FDE1-4EA796C38200}"/>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3"/>
          <p:cNvSpPr txBox="1"/>
          <p:nvPr/>
        </p:nvSpPr>
        <p:spPr>
          <a:xfrm>
            <a:off x="377555" y="1773775"/>
            <a:ext cx="11177136"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Οργανωτικές στρατηγικές ισορροπίας μεταξύ επαγγελματικής και ιδιωτικής ζωής 
</a:t>
            </a:r>
            <a:endParaRPr dirty="0"/>
          </a:p>
        </p:txBody>
      </p:sp>
      <p:sp>
        <p:nvSpPr>
          <p:cNvPr id="163" name="Google Shape;163;p13"/>
          <p:cNvSpPr/>
          <p:nvPr/>
        </p:nvSpPr>
        <p:spPr>
          <a:xfrm>
            <a:off x="318565" y="2620797"/>
            <a:ext cx="11459453" cy="3016170"/>
          </a:xfrm>
          <a:prstGeom prst="rect">
            <a:avLst/>
          </a:prstGeom>
          <a:noFill/>
          <a:ln>
            <a:noFill/>
          </a:ln>
        </p:spPr>
        <p:txBody>
          <a:bodyPr spcFirstLastPara="1" wrap="square" lIns="91425" tIns="45700" rIns="91425" bIns="45700" anchor="t" anchorCtr="0">
            <a:spAutoFit/>
          </a:bodyPr>
          <a:lstStyle/>
          <a:p>
            <a:pPr lvl="0"/>
            <a:r>
              <a:rPr lang="el-GR" sz="2000" dirty="0">
                <a:solidFill>
                  <a:schemeClr val="dk1"/>
                </a:solidFill>
                <a:latin typeface="Calibri"/>
                <a:ea typeface="Calibri"/>
                <a:cs typeface="Calibri"/>
                <a:sym typeface="Calibri"/>
              </a:rPr>
              <a:t>Πέντε διακριτές ομάδες που αντιπροσωπεύουν οργανωτικές πολιτικές ισορροπίας μεταξύ επαγγελματικής και προσωπικής ζωής και Προγράμματα </a:t>
            </a:r>
            <a:r>
              <a:rPr lang="hr-HR" sz="2000" dirty="0">
                <a:solidFill>
                  <a:schemeClr val="dk1"/>
                </a:solidFill>
                <a:latin typeface="Calibri"/>
                <a:ea typeface="Calibri"/>
                <a:cs typeface="Calibri"/>
                <a:sym typeface="Calibri"/>
              </a:rPr>
              <a:t>(Mescher et al., 2010).: </a:t>
            </a:r>
            <a:endParaRPr sz="2000" dirty="0">
              <a:solidFill>
                <a:schemeClr val="dk1"/>
              </a:solidFill>
              <a:latin typeface="Calibri"/>
              <a:ea typeface="Calibri"/>
              <a:cs typeface="Calibri"/>
              <a:sym typeface="Calibri"/>
            </a:endParaRPr>
          </a:p>
          <a:p>
            <a:pPr marL="800100" lvl="1" indent="-342900">
              <a:lnSpc>
                <a:spcPct val="150000"/>
              </a:lnSpc>
              <a:buClr>
                <a:srgbClr val="0CA373"/>
              </a:buClr>
              <a:buSzPts val="2000"/>
              <a:buFont typeface="Arial"/>
              <a:buChar char="•"/>
            </a:pPr>
            <a:r>
              <a:rPr lang="el-GR" sz="2000" b="1" dirty="0">
                <a:solidFill>
                  <a:srgbClr val="0CA373"/>
                </a:solidFill>
                <a:latin typeface="Calibri"/>
                <a:ea typeface="Calibri"/>
                <a:cs typeface="Calibri"/>
                <a:sym typeface="Calibri"/>
              </a:rPr>
              <a:t>ευέλικτες ρυθμίσεις εργασίας</a:t>
            </a:r>
            <a:r>
              <a:rPr lang="hr-HR" sz="2000" b="1" i="0" u="none" strike="noStrike" cap="none" dirty="0">
                <a:solidFill>
                  <a:srgbClr val="0CA373"/>
                </a:solidFill>
                <a:latin typeface="Calibri"/>
                <a:ea typeface="Calibri"/>
                <a:cs typeface="Calibri"/>
                <a:sym typeface="Calibri"/>
              </a:rPr>
              <a:t> </a:t>
            </a:r>
            <a:endParaRPr sz="2000" b="1" i="0" u="none" strike="noStrike" cap="none" dirty="0">
              <a:solidFill>
                <a:srgbClr val="0CA373"/>
              </a:solidFill>
              <a:latin typeface="Calibri"/>
              <a:ea typeface="Calibri"/>
              <a:cs typeface="Calibri"/>
              <a:sym typeface="Calibri"/>
            </a:endParaRPr>
          </a:p>
          <a:p>
            <a:pPr marL="800100" lvl="1" indent="-342900">
              <a:lnSpc>
                <a:spcPct val="150000"/>
              </a:lnSpc>
              <a:buClr>
                <a:srgbClr val="0CA373"/>
              </a:buClr>
              <a:buSzPts val="2000"/>
              <a:buFont typeface="Arial"/>
              <a:buChar char="•"/>
            </a:pPr>
            <a:r>
              <a:rPr lang="el-GR" sz="2000" b="1" dirty="0">
                <a:solidFill>
                  <a:srgbClr val="0CA373"/>
                </a:solidFill>
                <a:latin typeface="Calibri"/>
                <a:ea typeface="Calibri"/>
                <a:cs typeface="Calibri"/>
                <a:sym typeface="Calibri"/>
              </a:rPr>
              <a:t>παροχή προγραμμάτων υγείας και ευεξίας</a:t>
            </a:r>
            <a:r>
              <a:rPr lang="hr-HR" sz="2000" b="1" i="0" u="none" strike="noStrike" cap="none" dirty="0">
                <a:solidFill>
                  <a:srgbClr val="0CA373"/>
                </a:solidFill>
                <a:latin typeface="Calibri"/>
                <a:ea typeface="Calibri"/>
                <a:cs typeface="Calibri"/>
                <a:sym typeface="Calibri"/>
              </a:rPr>
              <a:t> </a:t>
            </a:r>
            <a:endParaRPr sz="2000" b="1" i="0" u="none" strike="noStrike" cap="none" dirty="0">
              <a:solidFill>
                <a:srgbClr val="0CA373"/>
              </a:solidFill>
              <a:latin typeface="Calibri"/>
              <a:ea typeface="Calibri"/>
              <a:cs typeface="Calibri"/>
              <a:sym typeface="Calibri"/>
            </a:endParaRPr>
          </a:p>
          <a:p>
            <a:pPr marL="800100" lvl="1" indent="-342900">
              <a:lnSpc>
                <a:spcPct val="150000"/>
              </a:lnSpc>
              <a:buClr>
                <a:srgbClr val="0CA373"/>
              </a:buClr>
              <a:buSzPts val="2000"/>
              <a:buFont typeface="Arial"/>
              <a:buChar char="•"/>
            </a:pPr>
            <a:r>
              <a:rPr lang="el-GR" sz="2000" b="1" dirty="0">
                <a:solidFill>
                  <a:srgbClr val="0CA373"/>
                </a:solidFill>
                <a:latin typeface="Calibri"/>
                <a:ea typeface="Calibri"/>
                <a:cs typeface="Calibri"/>
                <a:sym typeface="Calibri"/>
              </a:rPr>
              <a:t>παροχή παροχών ή υπηρεσιών παιδικής μέριμνας</a:t>
            </a:r>
            <a:r>
              <a:rPr lang="hr-HR" sz="2000" b="1" i="0" u="none" strike="noStrike" cap="none" dirty="0">
                <a:solidFill>
                  <a:srgbClr val="0CA373"/>
                </a:solidFill>
                <a:latin typeface="Calibri"/>
                <a:ea typeface="Calibri"/>
                <a:cs typeface="Calibri"/>
                <a:sym typeface="Calibri"/>
              </a:rPr>
              <a:t> </a:t>
            </a:r>
            <a:endParaRPr sz="2000" b="1" i="0" u="none" strike="noStrike" cap="none" dirty="0">
              <a:solidFill>
                <a:srgbClr val="0CA373"/>
              </a:solidFill>
              <a:latin typeface="Calibri"/>
              <a:ea typeface="Calibri"/>
              <a:cs typeface="Calibri"/>
              <a:sym typeface="Calibri"/>
            </a:endParaRPr>
          </a:p>
          <a:p>
            <a:pPr marL="800100" lvl="1" indent="-342900">
              <a:lnSpc>
                <a:spcPct val="150000"/>
              </a:lnSpc>
              <a:buClr>
                <a:srgbClr val="0CA373"/>
              </a:buClr>
              <a:buSzPts val="2000"/>
              <a:buFont typeface="Arial"/>
              <a:buChar char="•"/>
            </a:pPr>
            <a:r>
              <a:rPr lang="el-GR" sz="2000" b="1" dirty="0">
                <a:solidFill>
                  <a:srgbClr val="0CA373"/>
                </a:solidFill>
                <a:latin typeface="Calibri"/>
                <a:ea typeface="Calibri"/>
                <a:cs typeface="Calibri"/>
                <a:sym typeface="Calibri"/>
              </a:rPr>
              <a:t>παροχή άδειας όπως απαιτείται για την κάλυψη των οικογενειακών αναγκών</a:t>
            </a:r>
            <a:r>
              <a:rPr lang="hr-HR" sz="2000" b="1" i="0" u="none" strike="noStrike" cap="none" dirty="0">
                <a:solidFill>
                  <a:srgbClr val="0CA373"/>
                </a:solidFill>
                <a:latin typeface="Calibri"/>
                <a:ea typeface="Calibri"/>
                <a:cs typeface="Calibri"/>
                <a:sym typeface="Calibri"/>
              </a:rPr>
              <a:t> </a:t>
            </a:r>
            <a:endParaRPr sz="2000" b="1" i="0" u="none" strike="noStrike" cap="none" dirty="0">
              <a:solidFill>
                <a:srgbClr val="0CA373"/>
              </a:solidFill>
              <a:latin typeface="Calibri"/>
              <a:ea typeface="Calibri"/>
              <a:cs typeface="Calibri"/>
              <a:sym typeface="Calibri"/>
            </a:endParaRPr>
          </a:p>
          <a:p>
            <a:pPr marL="800100" lvl="1" indent="-342900">
              <a:lnSpc>
                <a:spcPct val="150000"/>
              </a:lnSpc>
              <a:buClr>
                <a:srgbClr val="0CA373"/>
              </a:buClr>
              <a:buSzPts val="2000"/>
              <a:buFont typeface="Arial"/>
              <a:buChar char="•"/>
            </a:pPr>
            <a:r>
              <a:rPr lang="el-GR" sz="2000" b="1" dirty="0">
                <a:solidFill>
                  <a:srgbClr val="0CA373"/>
                </a:solidFill>
                <a:latin typeface="Calibri"/>
                <a:ea typeface="Calibri"/>
                <a:cs typeface="Calibri"/>
                <a:sym typeface="Calibri"/>
              </a:rPr>
              <a:t>οργανωτική κατανόηση και υποστήριξη.</a:t>
            </a:r>
            <a:endParaRPr dirty="0"/>
          </a:p>
        </p:txBody>
      </p:sp>
      <p:sp>
        <p:nvSpPr>
          <p:cNvPr id="2" name="Google Shape;111;p6">
            <a:extLst>
              <a:ext uri="{FF2B5EF4-FFF2-40B4-BE49-F238E27FC236}">
                <a16:creationId xmlns:a16="http://schemas.microsoft.com/office/drawing/2014/main" id="{FA6CBD2B-190D-CA8F-914E-331F54A2BB51}"/>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14"/>
          <p:cNvSpPr txBox="1"/>
          <p:nvPr/>
        </p:nvSpPr>
        <p:spPr>
          <a:xfrm>
            <a:off x="377555" y="1773775"/>
            <a:ext cx="11229089"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Οργανωτικές στρατηγικές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70" name="Google Shape;170;p14"/>
          <p:cNvSpPr/>
          <p:nvPr/>
        </p:nvSpPr>
        <p:spPr>
          <a:xfrm>
            <a:off x="318565" y="2702683"/>
            <a:ext cx="11459453" cy="3785611"/>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Calibri"/>
                <a:ea typeface="Calibri"/>
                <a:cs typeface="Calibri"/>
                <a:sym typeface="Calibri"/>
              </a:rPr>
              <a:t>Ευέλικτη ρύθμιση εργασίας.</a:t>
            </a:r>
            <a:endParaRPr sz="2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2000" b="1" dirty="0">
                <a:solidFill>
                  <a:schemeClr val="dk1"/>
                </a:solidFill>
                <a:latin typeface="Calibri"/>
                <a:ea typeface="Calibri"/>
                <a:cs typeface="Calibri"/>
                <a:sym typeface="Calibri"/>
              </a:rPr>
              <a:t> </a:t>
            </a:r>
            <a:endParaRPr sz="2000" b="1"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ευέλικτο ωράριο εργασίας και</a:t>
            </a:r>
            <a:endParaRPr sz="2000" b="1" i="0" u="none" strike="noStrike" cap="none" dirty="0">
              <a:solidFill>
                <a:srgbClr val="0CA373"/>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ρυθμίσεις για την εργασία μερικής απασχόλησης (π.χ. καταμερισμός εργασίας</a:t>
            </a:r>
            <a:r>
              <a:rPr lang="hr-HR" sz="2000" b="1" i="0" u="none" strike="noStrike" cap="none" dirty="0">
                <a:solidFill>
                  <a:srgbClr val="0CA373"/>
                </a:solidFill>
                <a:latin typeface="Calibri"/>
                <a:ea typeface="Calibri"/>
                <a:cs typeface="Calibri"/>
                <a:sym typeface="Calibri"/>
              </a:rPr>
              <a:t>).</a:t>
            </a:r>
            <a:endParaRPr sz="2000" b="1" i="0" u="none" strike="noStrike" cap="none" dirty="0">
              <a:solidFill>
                <a:srgbClr val="0CA373"/>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342900" lvl="0" indent="-342900">
              <a:buClr>
                <a:schemeClr val="dk1"/>
              </a:buClr>
              <a:buSzPts val="2000"/>
              <a:buFont typeface="Arial"/>
              <a:buChar char="•"/>
            </a:pPr>
            <a:r>
              <a:rPr lang="el-GR" sz="2000" dirty="0">
                <a:solidFill>
                  <a:schemeClr val="dk1"/>
                </a:solidFill>
                <a:latin typeface="Calibri"/>
                <a:ea typeface="Calibri"/>
                <a:cs typeface="Calibri"/>
                <a:sym typeface="Calibri"/>
              </a:rPr>
              <a:t>Οι ευέλικτες εργασιακές ρυθμίσεις επηρεάζουν την ικανοποίηση από την εργασία και το ηθικό των εργαζομένων</a:t>
            </a:r>
            <a:r>
              <a:rPr lang="el-GR" sz="2000" b="1" dirty="0">
                <a:solidFill>
                  <a:srgbClr val="0CA373"/>
                </a:solidFill>
                <a:latin typeface="Calibri"/>
                <a:ea typeface="Calibri"/>
                <a:cs typeface="Calibri"/>
                <a:sym typeface="Calibri"/>
              </a:rPr>
              <a:t>.</a:t>
            </a:r>
            <a:r>
              <a:rPr lang="hr-HR" sz="2000" b="1" dirty="0">
                <a:solidFill>
                  <a:srgbClr val="0CA373"/>
                </a:solidFill>
                <a:latin typeface="Calibri"/>
                <a:ea typeface="Calibri"/>
                <a:cs typeface="Calibri"/>
                <a:sym typeface="Calibri"/>
              </a:rPr>
              <a:t>  </a:t>
            </a:r>
            <a:endParaRPr dirty="0"/>
          </a:p>
          <a:p>
            <a:pPr marL="342900" lvl="0" indent="-342900">
              <a:buClr>
                <a:schemeClr val="dk1"/>
              </a:buClr>
              <a:buSzPts val="2000"/>
              <a:buFont typeface="Arial"/>
              <a:buChar char="•"/>
            </a:pPr>
            <a:r>
              <a:rPr lang="el-GR" sz="2000" dirty="0">
                <a:solidFill>
                  <a:schemeClr val="dk1"/>
                </a:solidFill>
                <a:latin typeface="Calibri"/>
                <a:ea typeface="Calibri"/>
                <a:cs typeface="Calibri"/>
                <a:sym typeface="Calibri"/>
              </a:rPr>
              <a:t>Οι ευέλικτες ρυθμίσεις εργασίας μειώνουν τις απουσίες και τον κύκλο εργασιών.</a:t>
            </a:r>
            <a:endParaRPr sz="2000" dirty="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342900" lvl="0" indent="-342900">
              <a:buClr>
                <a:schemeClr val="dk1"/>
              </a:buClr>
              <a:buSzPts val="2000"/>
              <a:buFont typeface="Arial"/>
              <a:buChar char="•"/>
            </a:pPr>
            <a:r>
              <a:rPr lang="el-GR" sz="2000" dirty="0">
                <a:solidFill>
                  <a:schemeClr val="dk1"/>
                </a:solidFill>
                <a:latin typeface="Calibri"/>
                <a:ea typeface="Calibri"/>
                <a:cs typeface="Calibri"/>
                <a:sym typeface="Calibri"/>
              </a:rPr>
              <a:t>Οι ευέλικτες εργασιακές ρυθμίσεις αυξάνουν την απόδοση σε επίπεδο επιχείρησης </a:t>
            </a:r>
            <a:r>
              <a:rPr lang="hr-HR" sz="2000" dirty="0">
                <a:solidFill>
                  <a:schemeClr val="dk1"/>
                </a:solidFill>
                <a:latin typeface="Calibri"/>
                <a:ea typeface="Calibri"/>
                <a:cs typeface="Calibri"/>
                <a:sym typeface="Calibri"/>
              </a:rPr>
              <a:t>(Perry‐Smith and Blum, 2000).</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2F308EC4-D2AB-D022-C9A0-D0D656FF14B9}"/>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6" name="Google Shape;176;p15"/>
          <p:cNvSpPr txBox="1"/>
          <p:nvPr/>
        </p:nvSpPr>
        <p:spPr>
          <a:xfrm>
            <a:off x="377556" y="1773775"/>
            <a:ext cx="11177135"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Οργανωτικές στρατηγικές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77" name="Google Shape;177;p15"/>
          <p:cNvSpPr/>
          <p:nvPr/>
        </p:nvSpPr>
        <p:spPr>
          <a:xfrm>
            <a:off x="228030" y="2711332"/>
            <a:ext cx="11459453" cy="3293169"/>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Calibri"/>
                <a:ea typeface="Calibri"/>
                <a:cs typeface="Calibri"/>
                <a:sym typeface="Calibri"/>
              </a:rPr>
              <a:t>Προγράμματα υγείας και ευεξίας</a:t>
            </a:r>
            <a:endParaRPr sz="2000" b="1" dirty="0">
              <a:solidFill>
                <a:schemeClr val="dk1"/>
              </a:solidFill>
              <a:latin typeface="Calibri"/>
              <a:ea typeface="Calibri"/>
              <a:cs typeface="Calibri"/>
              <a:sym typeface="Calibri"/>
            </a:endParaRPr>
          </a:p>
          <a:p>
            <a:pPr marL="800100" marR="0" lvl="1" indent="-254000" algn="l" rtl="0">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Στόχος: αύξηση της υγείας των εργαζομένων και των πιθανοτήτων οργανωτικής επιτυχίας </a:t>
            </a:r>
            <a:r>
              <a:rPr lang="hr-HR" sz="2000" b="0" i="0" u="none" strike="noStrike" cap="none" dirty="0">
                <a:solidFill>
                  <a:schemeClr val="dk1"/>
                </a:solidFill>
                <a:latin typeface="Calibri"/>
                <a:ea typeface="Calibri"/>
                <a:cs typeface="Calibri"/>
                <a:sym typeface="Calibri"/>
              </a:rPr>
              <a:t>(Meyer and Maltin, 2010). </a:t>
            </a:r>
            <a:endParaRPr sz="2000" b="0" i="0" u="none" strike="noStrike" cap="none" dirty="0">
              <a:solidFill>
                <a:schemeClr val="dk1"/>
              </a:solidFill>
              <a:latin typeface="Calibri"/>
              <a:ea typeface="Calibri"/>
              <a:cs typeface="Calibri"/>
              <a:sym typeface="Calibri"/>
            </a:endParaRPr>
          </a:p>
          <a:p>
            <a:pPr marL="1257300" lvl="2" indent="-342900">
              <a:buClr>
                <a:schemeClr val="dk1"/>
              </a:buClr>
              <a:buSzPts val="2000"/>
              <a:buFont typeface="Arial"/>
              <a:buChar char="•"/>
            </a:pPr>
            <a:r>
              <a:rPr lang="hr-HR" sz="2000" b="0" i="0" u="none" strike="noStrike" cap="none" dirty="0">
                <a:solidFill>
                  <a:schemeClr val="dk1"/>
                </a:solidFill>
                <a:latin typeface="Calibri"/>
                <a:ea typeface="Calibri"/>
                <a:cs typeface="Calibri"/>
                <a:sym typeface="Calibri"/>
              </a:rPr>
              <a:t>Goetzel and Ozminkowski (2008): </a:t>
            </a:r>
            <a:r>
              <a:rPr lang="hr-HR" sz="2000" b="0" i="1" u="none" strike="noStrike" cap="none" dirty="0">
                <a:solidFill>
                  <a:srgbClr val="0CA373"/>
                </a:solidFill>
                <a:latin typeface="Calibri"/>
                <a:ea typeface="Calibri"/>
                <a:cs typeface="Calibri"/>
                <a:sym typeface="Calibri"/>
              </a:rPr>
              <a:t>„</a:t>
            </a:r>
            <a:r>
              <a:rPr lang="el-GR" sz="2000" i="1" dirty="0">
                <a:solidFill>
                  <a:srgbClr val="0CA373"/>
                </a:solidFill>
                <a:latin typeface="Calibri"/>
                <a:ea typeface="Calibri"/>
                <a:cs typeface="Calibri"/>
                <a:sym typeface="Calibri"/>
              </a:rPr>
              <a:t>τα προγράμματα προαγωγής της υγείας στο εργοτάξιο θα μπορούσαν να αυξήσουν την υγεία των εργαζομένων καθώς και την παραγωγικότητά τους</a:t>
            </a:r>
            <a:r>
              <a:rPr lang="hr-HR" sz="2000" b="0" i="1" u="none" strike="noStrike" cap="none" dirty="0">
                <a:solidFill>
                  <a:srgbClr val="0CA373"/>
                </a:solidFill>
                <a:latin typeface="Calibri"/>
                <a:ea typeface="Calibri"/>
                <a:cs typeface="Calibri"/>
                <a:sym typeface="Calibri"/>
              </a:rPr>
              <a:t>”</a:t>
            </a:r>
            <a:r>
              <a:rPr lang="el-GR" sz="2000" b="0" i="1" u="none" strike="noStrike" cap="none" dirty="0">
                <a:solidFill>
                  <a:srgbClr val="0CA373"/>
                </a:solidFill>
                <a:latin typeface="Calibri"/>
                <a:ea typeface="Calibri"/>
                <a:cs typeface="Calibri"/>
                <a:sym typeface="Calibri"/>
              </a:rPr>
              <a:t>.</a:t>
            </a:r>
            <a:endParaRPr dirty="0"/>
          </a:p>
          <a:p>
            <a:pPr marL="342900" marR="0" lvl="0" indent="-254000" algn="l" rtl="0">
              <a:spcBef>
                <a:spcPts val="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800100" lvl="1" indent="-342900">
              <a:buClr>
                <a:schemeClr val="dk1"/>
              </a:buClr>
              <a:buSzPts val="2000"/>
              <a:buFont typeface="Arial"/>
              <a:buChar char="•"/>
            </a:pPr>
            <a:r>
              <a:rPr lang="el-GR" sz="2000" dirty="0">
                <a:solidFill>
                  <a:schemeClr val="dk1"/>
                </a:solidFill>
                <a:latin typeface="Calibri"/>
                <a:ea typeface="Calibri"/>
                <a:cs typeface="Calibri"/>
                <a:sym typeface="Calibri"/>
              </a:rPr>
              <a:t>Μπορούν να περιλαμβάνουν:</a:t>
            </a:r>
            <a:endParaRPr sz="2000" b="0" i="0" u="none" strike="noStrike" cap="none" dirty="0">
              <a:solidFill>
                <a:schemeClr val="dk1"/>
              </a:solidFill>
              <a:latin typeface="Calibri"/>
              <a:ea typeface="Calibri"/>
              <a:cs typeface="Calibri"/>
              <a:sym typeface="Calibri"/>
            </a:endParaRPr>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παροχή υγιεινού πρωινού και μεσημεριανού γεύματος </a:t>
            </a:r>
            <a:r>
              <a:rPr lang="el-GR" sz="2000" b="1" i="0" u="none" strike="noStrike" cap="none" dirty="0">
                <a:solidFill>
                  <a:srgbClr val="0CA373"/>
                </a:solidFill>
                <a:latin typeface="Calibri"/>
                <a:ea typeface="Calibri"/>
                <a:cs typeface="Calibri"/>
                <a:sym typeface="Calibri"/>
              </a:rPr>
              <a:t>.</a:t>
            </a:r>
            <a:endParaRPr sz="2000" b="1" i="0" u="none" strike="noStrike" cap="none" dirty="0">
              <a:solidFill>
                <a:srgbClr val="0CA373"/>
              </a:solidFill>
              <a:latin typeface="Calibri"/>
              <a:ea typeface="Calibri"/>
              <a:cs typeface="Calibri"/>
              <a:sym typeface="Calibri"/>
            </a:endParaRPr>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προγράμματα γυμναστικής ή σωματικής άσκησης που βασίζονται σε οργανισμούς ή επιδοτούνται</a:t>
            </a:r>
            <a:r>
              <a:rPr lang="hr-HR" sz="20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7423734E-BEC3-07A0-DA0F-27E805B0FAA6}"/>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6"/>
          <p:cNvSpPr txBox="1"/>
          <p:nvPr/>
        </p:nvSpPr>
        <p:spPr>
          <a:xfrm>
            <a:off x="377556" y="1773775"/>
            <a:ext cx="11291435"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Οργανωτικές στρατηγικές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84" name="Google Shape;184;p16"/>
          <p:cNvSpPr/>
          <p:nvPr/>
        </p:nvSpPr>
        <p:spPr>
          <a:xfrm>
            <a:off x="318565" y="2525263"/>
            <a:ext cx="11459453" cy="3477835"/>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Calibri"/>
                <a:ea typeface="Calibri"/>
                <a:cs typeface="Calibri"/>
                <a:sym typeface="Calibri"/>
              </a:rPr>
              <a:t>Προγράμματα βοήθειας για τη φροντίδα των παιδιών:</a:t>
            </a:r>
            <a:endParaRPr dirty="0"/>
          </a:p>
          <a:p>
            <a:pPr marL="800100" marR="0" lvl="1"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800100" lvl="1" indent="-342900">
              <a:lnSpc>
                <a:spcPct val="150000"/>
              </a:lnSpc>
              <a:buClr>
                <a:schemeClr val="dk1"/>
              </a:buClr>
              <a:buSzPts val="2000"/>
              <a:buFont typeface="Arial"/>
              <a:buChar char="•"/>
            </a:pPr>
            <a:r>
              <a:rPr lang="el-GR" sz="2000" dirty="0">
                <a:solidFill>
                  <a:schemeClr val="dk1"/>
                </a:solidFill>
                <a:latin typeface="Calibri"/>
                <a:ea typeface="Calibri"/>
                <a:cs typeface="Calibri"/>
                <a:sym typeface="Calibri"/>
              </a:rPr>
              <a:t>Οργανωτικά επιχορηγούμενοι επιτόπιοι παιδικοί σταθμοί</a:t>
            </a:r>
            <a:r>
              <a:rPr lang="el-GR" sz="2000" b="1" i="0" u="none" strike="noStrike" cap="none" dirty="0">
                <a:solidFill>
                  <a:srgbClr val="0CA373"/>
                </a:solidFill>
                <a:latin typeface="Calibri"/>
                <a:ea typeface="Calibri"/>
                <a:cs typeface="Calibri"/>
                <a:sym typeface="Calibri"/>
              </a:rPr>
              <a:t>.</a:t>
            </a:r>
            <a:endParaRPr dirty="0"/>
          </a:p>
          <a:p>
            <a:pPr marL="800100" lvl="1" indent="-342900">
              <a:lnSpc>
                <a:spcPct val="150000"/>
              </a:lnSpc>
              <a:buClr>
                <a:srgbClr val="0CA373"/>
              </a:buClr>
              <a:buSzPts val="2000"/>
              <a:buFont typeface="Arial"/>
              <a:buChar char="•"/>
            </a:pPr>
            <a:r>
              <a:rPr lang="el-GR" sz="2000" b="1" dirty="0">
                <a:solidFill>
                  <a:srgbClr val="0CA373"/>
                </a:solidFill>
                <a:latin typeface="Calibri"/>
                <a:ea typeface="Calibri"/>
                <a:cs typeface="Calibri"/>
                <a:sym typeface="Calibri"/>
              </a:rPr>
              <a:t>Επιδοτούμενα τέλη παιδικής μέριμνας .</a:t>
            </a:r>
            <a:endParaRPr dirty="0"/>
          </a:p>
          <a:p>
            <a:pPr marL="800100" lvl="1" indent="-342900">
              <a:lnSpc>
                <a:spcPct val="150000"/>
              </a:lnSpc>
              <a:buClr>
                <a:srgbClr val="0CA373"/>
              </a:buClr>
              <a:buSzPts val="2000"/>
              <a:buFont typeface="Arial"/>
              <a:buChar char="•"/>
            </a:pPr>
            <a:r>
              <a:rPr lang="el-GR" sz="2000" b="1" dirty="0">
                <a:solidFill>
                  <a:srgbClr val="0CA373"/>
                </a:solidFill>
                <a:latin typeface="Calibri"/>
                <a:ea typeface="Calibri"/>
                <a:cs typeface="Calibri"/>
                <a:sym typeface="Calibri"/>
              </a:rPr>
              <a:t>Παροχή πληροφοριών που βοηθούν τους εργαζόμενους γονείς στην εύρεση αξιόπιστης φροντίδας παιδιών ή ηλικιωμένων</a:t>
            </a:r>
            <a:r>
              <a:rPr lang="el-GR"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342900" lvl="0" indent="-342900">
              <a:buClr>
                <a:schemeClr val="dk1"/>
              </a:buClr>
              <a:buSzPts val="2000"/>
              <a:buFont typeface="Arial"/>
              <a:buChar char="•"/>
            </a:pPr>
            <a:r>
              <a:rPr lang="el-GR" sz="2000" dirty="0">
                <a:solidFill>
                  <a:schemeClr val="dk1"/>
                </a:solidFill>
                <a:latin typeface="Calibri"/>
                <a:ea typeface="Calibri"/>
                <a:cs typeface="Calibri"/>
                <a:sym typeface="Calibri"/>
              </a:rPr>
              <a:t>Τα προγράμματα βοήθειας μπορεί να σχετίζονται με υψηλότερη ικανοποίηση των εργαζομένων, καλύτερο εργασιακό κλίμα, υψηλότερες βαθμολογίες δέσμευσης των εργαζομένων και χαμηλότερη πρόθεση κύκλου εργασιών </a:t>
            </a:r>
            <a:r>
              <a:rPr lang="hr-HR" sz="2000" dirty="0">
                <a:solidFill>
                  <a:schemeClr val="dk1"/>
                </a:solidFill>
                <a:latin typeface="Calibri"/>
                <a:ea typeface="Calibri"/>
                <a:cs typeface="Calibri"/>
                <a:sym typeface="Calibri"/>
              </a:rPr>
              <a:t>(Zedeck and Mosier, 1990). </a:t>
            </a:r>
            <a:endParaRPr dirty="0"/>
          </a:p>
        </p:txBody>
      </p:sp>
      <p:sp>
        <p:nvSpPr>
          <p:cNvPr id="2" name="Google Shape;111;p6">
            <a:extLst>
              <a:ext uri="{FF2B5EF4-FFF2-40B4-BE49-F238E27FC236}">
                <a16:creationId xmlns:a16="http://schemas.microsoft.com/office/drawing/2014/main" id="{DD6BDBB1-0964-066F-4BE6-EB3E5BCD1E9C}"/>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17"/>
          <p:cNvSpPr txBox="1"/>
          <p:nvPr/>
        </p:nvSpPr>
        <p:spPr>
          <a:xfrm>
            <a:off x="377556" y="1773775"/>
            <a:ext cx="11814444"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1.4.: Οργανωτικές στρατηγικές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91" name="Google Shape;191;p17"/>
          <p:cNvSpPr/>
          <p:nvPr/>
        </p:nvSpPr>
        <p:spPr>
          <a:xfrm>
            <a:off x="318565" y="2525263"/>
            <a:ext cx="11459453" cy="2862282"/>
          </a:xfrm>
          <a:prstGeom prst="rect">
            <a:avLst/>
          </a:prstGeom>
          <a:noFill/>
          <a:ln>
            <a:noFill/>
          </a:ln>
        </p:spPr>
        <p:txBody>
          <a:bodyPr spcFirstLastPara="1" wrap="square" lIns="91425" tIns="45700" rIns="91425" bIns="45700" anchor="t" anchorCtr="0">
            <a:spAutoFit/>
          </a:bodyPr>
          <a:lstStyle/>
          <a:p>
            <a:pPr lvl="0"/>
            <a:r>
              <a:rPr lang="el-GR" sz="2000" b="1" dirty="0">
                <a:solidFill>
                  <a:schemeClr val="dk1"/>
                </a:solidFill>
                <a:latin typeface="Calibri"/>
                <a:ea typeface="Calibri"/>
                <a:cs typeface="Calibri"/>
                <a:sym typeface="Calibri"/>
              </a:rPr>
              <a:t>Παροχή άδειας όπως απαιτείται για την κάλυψη των οικογενειακών αναγκών και την οργανωτική κατανόηση και υποστήριξη:</a:t>
            </a:r>
            <a:endParaRPr dirty="0"/>
          </a:p>
          <a:p>
            <a:pPr marL="800100" marR="0" lvl="1"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Η παροχή άδειας τείνει είτε να επιβάλλεται από νομοθετικές διατάξεις είτε να ρυθμίζεται ανεπίσημα ανάλογα με το περιβάλλον</a:t>
            </a:r>
            <a:r>
              <a:rPr lang="el-GR"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800100" marR="0" lvl="1"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Η οργανωτική κατανόηση και η διοικητική υποστήριξη μειώνουν τις συγκρούσεις εργασίας-οικογένειας και βελτιώνουν την ευημερία των εργαζομένων</a:t>
            </a:r>
            <a:r>
              <a:rPr lang="hr-HR" sz="20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a:p>
            <a:pPr marL="800100" marR="0" lvl="1"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4D46F3B8-1209-695C-08F7-74628D405717}"/>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p:nvPr/>
        </p:nvSpPr>
        <p:spPr>
          <a:xfrm>
            <a:off x="3220667" y="1848819"/>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197" name="Google Shape;197;p18"/>
          <p:cNvSpPr/>
          <p:nvPr/>
        </p:nvSpPr>
        <p:spPr>
          <a:xfrm>
            <a:off x="1291306" y="2487038"/>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198" name="Google Shape;198;p18"/>
          <p:cNvSpPr/>
          <p:nvPr/>
        </p:nvSpPr>
        <p:spPr>
          <a:xfrm>
            <a:off x="1254607" y="3168484"/>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199" name="Google Shape;199;p18"/>
          <p:cNvSpPr/>
          <p:nvPr/>
        </p:nvSpPr>
        <p:spPr>
          <a:xfrm>
            <a:off x="1291306" y="3877420"/>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00" name="Google Shape;200;p18"/>
          <p:cNvSpPr/>
          <p:nvPr/>
        </p:nvSpPr>
        <p:spPr>
          <a:xfrm>
            <a:off x="1291305" y="4558866"/>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01" name="Google Shape;201;p18"/>
          <p:cNvSpPr txBox="1"/>
          <p:nvPr/>
        </p:nvSpPr>
        <p:spPr>
          <a:xfrm>
            <a:off x="1669501" y="2343340"/>
            <a:ext cx="9708544" cy="1015622"/>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Η ισορροπία μεταξύ επαγγελματικής και προσωπικής ζωής είναι μια καλή λειτουργία σε πολλαπλούς ρόλους μεταξύ εργασιακών και μη εργασιακών (οικογενειακών ή προσωπικών) τομέων.</a:t>
            </a:r>
            <a:endParaRPr sz="2000" b="1" i="1" dirty="0">
              <a:solidFill>
                <a:srgbClr val="0CA373"/>
              </a:solidFill>
              <a:latin typeface="Calibri"/>
              <a:ea typeface="Calibri"/>
              <a:cs typeface="Calibri"/>
              <a:sym typeface="Calibri"/>
            </a:endParaRPr>
          </a:p>
        </p:txBody>
      </p:sp>
      <p:sp>
        <p:nvSpPr>
          <p:cNvPr id="202" name="Google Shape;202;p18"/>
          <p:cNvSpPr txBox="1"/>
          <p:nvPr/>
        </p:nvSpPr>
        <p:spPr>
          <a:xfrm>
            <a:off x="1669500" y="3059436"/>
            <a:ext cx="9781281" cy="707846"/>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Οι διαταραχές της ισορροπίας μεταξύ επαγγελματικής και προσωπικής ζωής προκύπτουν λόγω της παρεμβολής μεταξύ επαγγελματική και μη επαγγελματική ζωή.</a:t>
            </a:r>
            <a:endParaRPr dirty="0"/>
          </a:p>
        </p:txBody>
      </p:sp>
      <p:sp>
        <p:nvSpPr>
          <p:cNvPr id="203" name="Google Shape;203;p18"/>
          <p:cNvSpPr txBox="1"/>
          <p:nvPr/>
        </p:nvSpPr>
        <p:spPr>
          <a:xfrm>
            <a:off x="1659885" y="3813593"/>
            <a:ext cx="9572688" cy="707846"/>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Οι συγκρούσεις για την ισορροπία μεταξύ επαγγελματικής και ιδιωτικής ζωής μπορούν να μειωθούν σε ατομικό και οργανωτικό επίπεδο.</a:t>
            </a:r>
            <a:endParaRPr sz="2000" b="1" i="1" dirty="0">
              <a:solidFill>
                <a:srgbClr val="0CA373"/>
              </a:solidFill>
              <a:latin typeface="Calibri"/>
              <a:ea typeface="Calibri"/>
              <a:cs typeface="Calibri"/>
              <a:sym typeface="Calibri"/>
            </a:endParaRPr>
          </a:p>
        </p:txBody>
      </p:sp>
      <p:sp>
        <p:nvSpPr>
          <p:cNvPr id="204" name="Google Shape;204;p18"/>
          <p:cNvSpPr txBox="1"/>
          <p:nvPr/>
        </p:nvSpPr>
        <p:spPr>
          <a:xfrm>
            <a:off x="1632803" y="4523665"/>
            <a:ext cx="8913970" cy="1323399"/>
          </a:xfrm>
          <a:prstGeom prst="rect">
            <a:avLst/>
          </a:prstGeom>
          <a:noFill/>
          <a:ln>
            <a:noFill/>
          </a:ln>
        </p:spPr>
        <p:txBody>
          <a:bodyPr spcFirstLastPara="1" wrap="square" lIns="91425" tIns="45700" rIns="91425" bIns="45700" anchor="t" anchorCtr="0">
            <a:spAutoFit/>
          </a:bodyPr>
          <a:lstStyle/>
          <a:p>
            <a:pPr lvl="0"/>
            <a:r>
              <a:rPr lang="el-GR" sz="2000" b="1" i="1" dirty="0">
                <a:solidFill>
                  <a:srgbClr val="0CA373"/>
                </a:solidFill>
                <a:latin typeface="Calibri"/>
                <a:ea typeface="Calibri"/>
                <a:cs typeface="Calibri"/>
                <a:sym typeface="Calibri"/>
              </a:rPr>
              <a:t>Οι εργαζόμενοι που εργάζονται σε περιβάλλοντα υποστήριξης της οικογένειας, βιώνουν χαμηλότερο άγχος και λιγότερες συγκρούσεις εργασίας-οικογένειας, οδηγώντας σε μεγαλύτερη ικανοποίηση τόσο από την εργασία όσο και από την οικογένεια.</a:t>
            </a:r>
            <a:endParaRPr dirty="0"/>
          </a:p>
        </p:txBody>
      </p:sp>
      <p:sp>
        <p:nvSpPr>
          <p:cNvPr id="205" name="Google Shape;205;p18"/>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l-GR" sz="4800" b="1" i="0" dirty="0">
                <a:solidFill>
                  <a:schemeClr val="dk1"/>
                </a:solidFill>
                <a:latin typeface="Calibri"/>
                <a:ea typeface="Calibri"/>
                <a:cs typeface="Calibri"/>
                <a:sym typeface="Calibri"/>
              </a:rPr>
              <a:t>Κρίσιμα σημεία</a:t>
            </a:r>
            <a:r>
              <a:rPr lang="hr-HR" sz="4800" b="1" i="0" dirty="0">
                <a:solidFill>
                  <a:schemeClr val="dk1"/>
                </a:solidFill>
                <a:latin typeface="Calibri"/>
                <a:ea typeface="Calibri"/>
                <a:cs typeface="Calibri"/>
                <a:sym typeface="Calibri"/>
              </a:rPr>
              <a:t>:</a:t>
            </a:r>
            <a:endParaRPr dirty="0"/>
          </a:p>
        </p:txBody>
      </p:sp>
      <p:pic>
        <p:nvPicPr>
          <p:cNvPr id="206" name="Google Shape;206;p18"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p:nvPr/>
        </p:nvSpPr>
        <p:spPr>
          <a:xfrm>
            <a:off x="318565" y="1022287"/>
            <a:ext cx="10269068" cy="1490152"/>
          </a:xfrm>
          <a:prstGeom prst="rect">
            <a:avLst/>
          </a:prstGeom>
          <a:noFill/>
          <a:ln>
            <a:noFill/>
          </a:ln>
        </p:spPr>
        <p:txBody>
          <a:bodyPr spcFirstLastPara="1" wrap="square" lIns="0" tIns="12700" rIns="0" bIns="0" anchor="t" anchorCtr="0">
            <a:spAutoFit/>
          </a:bodyPr>
          <a:lstStyle/>
          <a:p>
            <a:pPr marL="12700" lvl="0"/>
            <a:r>
              <a:rPr lang="el-GR" sz="4800" b="1" dirty="0">
                <a:latin typeface="Calibri"/>
                <a:ea typeface="Calibri"/>
                <a:cs typeface="Calibri"/>
                <a:sym typeface="Calibri"/>
              </a:rPr>
              <a:t>Τεστ αξιολόγησης
</a:t>
            </a:r>
            <a:endParaRPr dirty="0"/>
          </a:p>
        </p:txBody>
      </p:sp>
      <p:sp>
        <p:nvSpPr>
          <p:cNvPr id="212" name="Google Shape;212;p19"/>
          <p:cNvSpPr txBox="1"/>
          <p:nvPr/>
        </p:nvSpPr>
        <p:spPr>
          <a:xfrm>
            <a:off x="436097" y="1869768"/>
            <a:ext cx="3592764" cy="2308284"/>
          </a:xfrm>
          <a:prstGeom prst="rect">
            <a:avLst/>
          </a:prstGeom>
          <a:noFill/>
          <a:ln>
            <a:noFill/>
          </a:ln>
        </p:spPr>
        <p:txBody>
          <a:bodyPr spcFirstLastPara="1" wrap="square" lIns="91425" tIns="45700" rIns="91425" bIns="45700" anchor="t" anchorCtr="0">
            <a:spAutoFit/>
          </a:bodyPr>
          <a:lstStyle/>
          <a:p>
            <a:pPr marL="342900" lvl="0" indent="-342900">
              <a:buSzPts val="1800"/>
              <a:buFont typeface="Calibri"/>
              <a:buAutoNum type="arabicPeriod"/>
            </a:pPr>
            <a:r>
              <a:rPr lang="el-GR" sz="1600" b="1" dirty="0">
                <a:latin typeface="Calibri"/>
                <a:ea typeface="Calibri"/>
                <a:cs typeface="Calibri"/>
                <a:sym typeface="Calibri"/>
              </a:rPr>
              <a:t>Η διαταραχή της ισορροπίας μεταξύ επαγγελματικής και προσωπικής ζωής προκύπτει λόγω</a:t>
            </a:r>
            <a:r>
              <a:rPr lang="hr-HR" sz="1600" b="1" dirty="0">
                <a:solidFill>
                  <a:srgbClr val="000000"/>
                </a:solidFill>
                <a:latin typeface="Calibri"/>
                <a:ea typeface="Calibri"/>
                <a:cs typeface="Calibri"/>
                <a:sym typeface="Calibri"/>
              </a:rPr>
              <a:t>:</a:t>
            </a:r>
            <a:endParaRPr sz="1600" dirty="0">
              <a:solidFill>
                <a:srgbClr val="000000"/>
              </a:solidFill>
              <a:latin typeface="Calibri"/>
              <a:ea typeface="Calibri"/>
              <a:cs typeface="Calibri"/>
              <a:sym typeface="Calibri"/>
            </a:endParaRPr>
          </a:p>
          <a:p>
            <a:pPr marL="271463" lvl="0" indent="-271463"/>
            <a:r>
              <a:rPr lang="hr-HR" sz="1600" dirty="0">
                <a:solidFill>
                  <a:srgbClr val="000000"/>
                </a:solidFill>
                <a:latin typeface="Calibri"/>
                <a:ea typeface="Calibri"/>
                <a:cs typeface="Calibri"/>
                <a:sym typeface="Calibri"/>
              </a:rPr>
              <a:t>a.- </a:t>
            </a:r>
            <a:r>
              <a:rPr lang="el-GR" sz="1600" dirty="0">
                <a:solidFill>
                  <a:schemeClr val="dk1"/>
                </a:solidFill>
                <a:latin typeface="Calibri"/>
                <a:ea typeface="Calibri"/>
                <a:cs typeface="Calibri"/>
                <a:sym typeface="Calibri"/>
              </a:rPr>
              <a:t>καλή λειτουργία σε πολλαπλούς ρόλους στο σπίτι και στην εργασία</a:t>
            </a:r>
            <a:endParaRPr sz="1600" dirty="0">
              <a:solidFill>
                <a:schemeClr val="dk1"/>
              </a:solidFill>
              <a:latin typeface="Calibri"/>
              <a:ea typeface="Calibri"/>
              <a:cs typeface="Calibri"/>
              <a:sym typeface="Calibri"/>
            </a:endParaRPr>
          </a:p>
          <a:p>
            <a:pPr marL="271463" lvl="0" indent="-271463"/>
            <a:r>
              <a:rPr lang="hr-HR" sz="1600" dirty="0">
                <a:solidFill>
                  <a:schemeClr val="dk1"/>
                </a:solidFill>
                <a:latin typeface="Calibri"/>
                <a:ea typeface="Calibri"/>
                <a:cs typeface="Calibri"/>
                <a:sym typeface="Calibri"/>
              </a:rPr>
              <a:t>b.- </a:t>
            </a:r>
            <a:r>
              <a:rPr lang="el-GR" sz="1600" dirty="0">
                <a:solidFill>
                  <a:schemeClr val="dk1"/>
                </a:solidFill>
                <a:latin typeface="Calibri"/>
                <a:ea typeface="Calibri"/>
                <a:cs typeface="Calibri"/>
                <a:sym typeface="Calibri"/>
              </a:rPr>
              <a:t>παρέμβαση μεταξύ επαγγελματικής και οικιακής/οικογενειακής ζωής
</a:t>
            </a:r>
            <a:r>
              <a:rPr lang="hr-HR" sz="1600" dirty="0">
                <a:solidFill>
                  <a:schemeClr val="dk1"/>
                </a:solidFill>
                <a:latin typeface="Calibri"/>
                <a:ea typeface="Calibri"/>
                <a:cs typeface="Calibri"/>
                <a:sym typeface="Calibri"/>
              </a:rPr>
              <a:t>c.- </a:t>
            </a:r>
            <a:r>
              <a:rPr lang="el-GR" sz="1600" dirty="0">
                <a:solidFill>
                  <a:schemeClr val="dk1"/>
                </a:solidFill>
                <a:latin typeface="Calibri"/>
                <a:ea typeface="Calibri"/>
                <a:cs typeface="Calibri"/>
                <a:sym typeface="Calibri"/>
              </a:rPr>
              <a:t>υψηλός προσωπικός έλεγχος των εργαζομένων</a:t>
            </a:r>
            <a:endParaRPr sz="1600" dirty="0">
              <a:solidFill>
                <a:schemeClr val="dk1"/>
              </a:solidFill>
              <a:latin typeface="Calibri"/>
              <a:ea typeface="Calibri"/>
              <a:cs typeface="Calibri"/>
              <a:sym typeface="Calibri"/>
            </a:endParaRPr>
          </a:p>
        </p:txBody>
      </p:sp>
      <p:sp>
        <p:nvSpPr>
          <p:cNvPr id="213" name="Google Shape;213;p19"/>
          <p:cNvSpPr txBox="1"/>
          <p:nvPr/>
        </p:nvSpPr>
        <p:spPr>
          <a:xfrm>
            <a:off x="4203279" y="1859298"/>
            <a:ext cx="3519301" cy="2031285"/>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2. </a:t>
            </a:r>
            <a:r>
              <a:rPr lang="el-GR" sz="1800" b="1" dirty="0">
                <a:latin typeface="Calibri"/>
                <a:ea typeface="Calibri"/>
                <a:cs typeface="Calibri"/>
                <a:sym typeface="Calibri"/>
              </a:rPr>
              <a:t>Οι μεμονωμένες στρατηγικές μπορούν να ταξινομηθούν σε δύο τύπους</a:t>
            </a:r>
            <a:r>
              <a:rPr lang="hr-HR" sz="1800" b="1" dirty="0">
                <a:solidFill>
                  <a:srgbClr val="000000"/>
                </a:solidFill>
                <a:latin typeface="Calibri"/>
                <a:ea typeface="Calibri"/>
                <a:cs typeface="Calibri"/>
                <a:sym typeface="Calibri"/>
              </a:rPr>
              <a:t>:</a:t>
            </a:r>
            <a:endParaRPr sz="1800" dirty="0">
              <a:solidFill>
                <a:srgbClr val="000000"/>
              </a:solidFill>
              <a:latin typeface="Calibri"/>
              <a:ea typeface="Calibri"/>
              <a:cs typeface="Calibri"/>
              <a:sym typeface="Calibri"/>
            </a:endParaRPr>
          </a:p>
          <a:p>
            <a:pPr lvl="0"/>
            <a:r>
              <a:rPr lang="hr-HR" sz="1800" dirty="0">
                <a:solidFill>
                  <a:srgbClr val="000000"/>
                </a:solidFill>
                <a:latin typeface="Calibri"/>
                <a:ea typeface="Calibri"/>
                <a:cs typeface="Calibri"/>
                <a:sym typeface="Calibri"/>
              </a:rPr>
              <a:t>a.- </a:t>
            </a:r>
            <a:r>
              <a:rPr lang="el-GR" sz="1800" dirty="0">
                <a:latin typeface="Calibri"/>
                <a:ea typeface="Calibri"/>
                <a:cs typeface="Calibri"/>
                <a:sym typeface="Calibri"/>
              </a:rPr>
              <a:t>στάση και ικανότητα</a:t>
            </a:r>
            <a:endParaRPr sz="1800"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b.- </a:t>
            </a:r>
            <a:r>
              <a:rPr lang="el-GR" sz="1800" dirty="0">
                <a:latin typeface="Calibri"/>
                <a:ea typeface="Calibri"/>
                <a:cs typeface="Calibri"/>
                <a:sym typeface="Calibri"/>
              </a:rPr>
              <a:t>ψηφιακές και φυσικές δεξιότητες</a:t>
            </a:r>
            <a:endParaRPr sz="1800" dirty="0">
              <a:solidFill>
                <a:srgbClr val="000000"/>
              </a:solidFill>
              <a:latin typeface="Calibri"/>
              <a:ea typeface="Calibri"/>
              <a:cs typeface="Calibri"/>
              <a:sym typeface="Calibri"/>
            </a:endParaRPr>
          </a:p>
          <a:p>
            <a:pPr marL="271463" lvl="0" indent="-271463"/>
            <a:r>
              <a:rPr lang="hr-HR"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διοικητικά και οργανωτικά </a:t>
            </a:r>
            <a:endParaRPr sz="1800" dirty="0">
              <a:solidFill>
                <a:schemeClr val="dk1"/>
              </a:solidFill>
              <a:latin typeface="Calibri"/>
              <a:ea typeface="Calibri"/>
              <a:cs typeface="Calibri"/>
              <a:sym typeface="Calibri"/>
            </a:endParaRPr>
          </a:p>
        </p:txBody>
      </p:sp>
      <p:sp>
        <p:nvSpPr>
          <p:cNvPr id="214" name="Google Shape;214;p19"/>
          <p:cNvSpPr txBox="1"/>
          <p:nvPr/>
        </p:nvSpPr>
        <p:spPr>
          <a:xfrm>
            <a:off x="7722580" y="1859298"/>
            <a:ext cx="3592765" cy="2031285"/>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3. </a:t>
            </a:r>
            <a:r>
              <a:rPr lang="el-GR" sz="1800" b="1" dirty="0">
                <a:latin typeface="Calibri"/>
                <a:ea typeface="Calibri"/>
                <a:cs typeface="Calibri"/>
                <a:sym typeface="Calibri"/>
              </a:rPr>
              <a:t>Μια θετική στάση είναι</a:t>
            </a:r>
            <a:r>
              <a:rPr lang="hr-HR" sz="1800" b="1" dirty="0">
                <a:solidFill>
                  <a:srgbClr val="000000"/>
                </a:solidFill>
                <a:latin typeface="Calibri"/>
                <a:ea typeface="Calibri"/>
                <a:cs typeface="Calibri"/>
                <a:sym typeface="Calibri"/>
              </a:rPr>
              <a:t>:</a:t>
            </a:r>
            <a:endParaRPr sz="1800" b="1"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a.</a:t>
            </a:r>
            <a:r>
              <a:rPr lang="hr-HR" sz="1800" dirty="0">
                <a:solidFill>
                  <a:schemeClr val="dk1"/>
                </a:solidFill>
                <a:latin typeface="Calibri"/>
                <a:ea typeface="Calibri"/>
                <a:cs typeface="Calibri"/>
                <a:sym typeface="Calibri"/>
              </a:rPr>
              <a:t>- </a:t>
            </a:r>
            <a:r>
              <a:rPr lang="el-GR" sz="1800" dirty="0">
                <a:solidFill>
                  <a:schemeClr val="dk1"/>
                </a:solidFill>
                <a:latin typeface="Calibri"/>
                <a:ea typeface="Calibri"/>
                <a:cs typeface="Calibri"/>
                <a:sym typeface="Calibri"/>
              </a:rPr>
              <a:t>σχετίζεται αρνητικά με το υπόλοιπο εργασίας στο σπίτι</a:t>
            </a:r>
            <a:endParaRPr sz="1800" dirty="0">
              <a:solidFill>
                <a:schemeClr val="dk1"/>
              </a:solidFill>
              <a:latin typeface="Calibri"/>
              <a:ea typeface="Calibri"/>
              <a:cs typeface="Calibri"/>
              <a:sym typeface="Calibri"/>
            </a:endParaRPr>
          </a:p>
          <a:p>
            <a:pPr marL="271463" lvl="0" indent="-271463"/>
            <a:r>
              <a:rPr lang="hr-HR" sz="1800" dirty="0">
                <a:solidFill>
                  <a:schemeClr val="dk1"/>
                </a:solidFill>
                <a:latin typeface="Calibri"/>
                <a:ea typeface="Calibri"/>
                <a:cs typeface="Calibri"/>
                <a:sym typeface="Calibri"/>
              </a:rPr>
              <a:t>b.</a:t>
            </a:r>
            <a:r>
              <a:rPr lang="hr-HR" sz="1800" dirty="0">
                <a:solidFill>
                  <a:srgbClr val="000000"/>
                </a:solidFill>
                <a:latin typeface="Calibri"/>
                <a:ea typeface="Calibri"/>
                <a:cs typeface="Calibri"/>
                <a:sym typeface="Calibri"/>
              </a:rPr>
              <a:t>- </a:t>
            </a:r>
            <a:r>
              <a:rPr lang="el-GR" sz="1800" dirty="0">
                <a:latin typeface="Calibri"/>
                <a:ea typeface="Calibri"/>
                <a:cs typeface="Calibri"/>
                <a:sym typeface="Calibri"/>
              </a:rPr>
              <a:t>δεν σχετίζεται υπόλοιπο εργασίας στο σπίτι</a:t>
            </a:r>
            <a:endParaRPr sz="1800" dirty="0">
              <a:solidFill>
                <a:schemeClr val="dk1"/>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c.- </a:t>
            </a:r>
            <a:r>
              <a:rPr lang="el-GR" sz="1800" dirty="0">
                <a:solidFill>
                  <a:schemeClr val="dk1"/>
                </a:solidFill>
                <a:latin typeface="Calibri"/>
                <a:ea typeface="Calibri"/>
                <a:cs typeface="Calibri"/>
                <a:sym typeface="Calibri"/>
              </a:rPr>
              <a:t>θετικά σχετίζεται με το υπόλοιπο εργασίας στο σπίτι</a:t>
            </a:r>
            <a:endParaRPr sz="1800" dirty="0">
              <a:solidFill>
                <a:schemeClr val="dk1"/>
              </a:solidFill>
              <a:latin typeface="Calibri"/>
              <a:ea typeface="Calibri"/>
              <a:cs typeface="Calibri"/>
              <a:sym typeface="Calibri"/>
            </a:endParaRPr>
          </a:p>
        </p:txBody>
      </p:sp>
      <p:sp>
        <p:nvSpPr>
          <p:cNvPr id="215" name="Google Shape;215;p19"/>
          <p:cNvSpPr txBox="1"/>
          <p:nvPr/>
        </p:nvSpPr>
        <p:spPr>
          <a:xfrm>
            <a:off x="2387426" y="4155376"/>
            <a:ext cx="3139615" cy="2031285"/>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4. </a:t>
            </a:r>
            <a:r>
              <a:rPr lang="el-GR" sz="1800" b="1" dirty="0">
                <a:latin typeface="Calibri"/>
                <a:ea typeface="Calibri"/>
                <a:cs typeface="Calibri"/>
                <a:sym typeface="Calibri"/>
              </a:rPr>
              <a:t>Οργανωτική υποστήριξη</a:t>
            </a:r>
            <a:r>
              <a:rPr lang="hr-HR" sz="1800" b="1" dirty="0">
                <a:solidFill>
                  <a:srgbClr val="000000"/>
                </a:solidFill>
                <a:latin typeface="Calibri"/>
                <a:ea typeface="Calibri"/>
                <a:cs typeface="Calibri"/>
                <a:sym typeface="Calibri"/>
              </a:rPr>
              <a:t>:</a:t>
            </a:r>
            <a:endParaRPr sz="1800" dirty="0">
              <a:solidFill>
                <a:srgbClr val="000000"/>
              </a:solidFill>
              <a:latin typeface="Calibri"/>
              <a:ea typeface="Calibri"/>
              <a:cs typeface="Calibri"/>
              <a:sym typeface="Calibri"/>
            </a:endParaRPr>
          </a:p>
          <a:p>
            <a:pPr lvl="0"/>
            <a:r>
              <a:rPr lang="hr-HR" sz="1800" dirty="0">
                <a:solidFill>
                  <a:srgbClr val="000000"/>
                </a:solidFill>
                <a:latin typeface="Calibri"/>
                <a:ea typeface="Calibri"/>
                <a:cs typeface="Calibri"/>
                <a:sym typeface="Calibri"/>
              </a:rPr>
              <a:t>a.- </a:t>
            </a:r>
            <a:r>
              <a:rPr lang="el-GR" sz="1800" dirty="0">
                <a:latin typeface="Calibri"/>
                <a:ea typeface="Calibri"/>
                <a:cs typeface="Calibri"/>
                <a:sym typeface="Calibri"/>
              </a:rPr>
              <a:t>μειώνει τις διενέξεις στο σπίτι</a:t>
            </a:r>
            <a:endParaRPr sz="1800"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b.- </a:t>
            </a:r>
            <a:r>
              <a:rPr lang="el-GR" sz="1800" dirty="0">
                <a:latin typeface="Calibri"/>
                <a:ea typeface="Calibri"/>
                <a:cs typeface="Calibri"/>
                <a:sym typeface="Calibri"/>
              </a:rPr>
              <a:t>αυξάνει τις διενέξεις στο σπίτι </a:t>
            </a:r>
            <a:endParaRPr dirty="0"/>
          </a:p>
          <a:p>
            <a:pPr lvl="0"/>
            <a:r>
              <a:rPr lang="hr-HR" sz="1800" dirty="0">
                <a:solidFill>
                  <a:schemeClr val="dk1"/>
                </a:solidFill>
                <a:latin typeface="Calibri"/>
                <a:ea typeface="Calibri"/>
                <a:cs typeface="Calibri"/>
                <a:sym typeface="Calibri"/>
              </a:rPr>
              <a:t>c.- </a:t>
            </a:r>
            <a:r>
              <a:rPr lang="el-GR" sz="1800" dirty="0">
                <a:solidFill>
                  <a:schemeClr val="dk1"/>
                </a:solidFill>
                <a:latin typeface="Calibri"/>
                <a:ea typeface="Calibri"/>
                <a:cs typeface="Calibri"/>
                <a:sym typeface="Calibri"/>
              </a:rPr>
              <a:t>δεν σχετίζεται με διενέξεις στο σπίτι εργασίας</a:t>
            </a:r>
            <a:endParaRPr dirty="0"/>
          </a:p>
        </p:txBody>
      </p:sp>
      <p:sp>
        <p:nvSpPr>
          <p:cNvPr id="216" name="Google Shape;216;p19"/>
          <p:cNvSpPr txBox="1"/>
          <p:nvPr/>
        </p:nvSpPr>
        <p:spPr>
          <a:xfrm>
            <a:off x="6257256" y="3899986"/>
            <a:ext cx="5837762" cy="2308284"/>
          </a:xfrm>
          <a:prstGeom prst="rect">
            <a:avLst/>
          </a:prstGeom>
          <a:noFill/>
          <a:ln>
            <a:noFill/>
          </a:ln>
        </p:spPr>
        <p:txBody>
          <a:bodyPr spcFirstLastPara="1" wrap="square" lIns="91425" tIns="45700" rIns="91425" bIns="45700" anchor="t" anchorCtr="0">
            <a:spAutoFit/>
          </a:bodyPr>
          <a:lstStyle/>
          <a:p>
            <a:pPr lvl="0"/>
            <a:r>
              <a:rPr lang="hr-HR" sz="1800" b="1" dirty="0">
                <a:solidFill>
                  <a:srgbClr val="000000"/>
                </a:solidFill>
                <a:latin typeface="Calibri"/>
                <a:ea typeface="Calibri"/>
                <a:cs typeface="Calibri"/>
                <a:sym typeface="Calibri"/>
              </a:rPr>
              <a:t>5. </a:t>
            </a:r>
            <a:r>
              <a:rPr lang="el-GR" sz="1800" b="1" dirty="0">
                <a:latin typeface="Calibri"/>
                <a:ea typeface="Calibri"/>
                <a:cs typeface="Calibri"/>
                <a:sym typeface="Calibri"/>
              </a:rPr>
              <a:t>Ευέλικτοι ρυθμιστές εργασίας:</a:t>
            </a:r>
            <a:endParaRPr sz="1800" b="1" dirty="0">
              <a:solidFill>
                <a:srgbClr val="000000"/>
              </a:solidFill>
              <a:latin typeface="Calibri"/>
              <a:ea typeface="Calibri"/>
              <a:cs typeface="Calibri"/>
              <a:sym typeface="Calibri"/>
            </a:endParaRPr>
          </a:p>
          <a:p>
            <a:pPr marL="271463" lvl="0" indent="-271463"/>
            <a:r>
              <a:rPr lang="hr-HR" sz="1800" dirty="0">
                <a:solidFill>
                  <a:srgbClr val="000000"/>
                </a:solidFill>
                <a:latin typeface="Calibri"/>
                <a:ea typeface="Calibri"/>
                <a:cs typeface="Calibri"/>
                <a:sym typeface="Calibri"/>
              </a:rPr>
              <a:t>a.- </a:t>
            </a:r>
            <a:r>
              <a:rPr lang="el-GR" sz="1800" dirty="0">
                <a:latin typeface="Calibri"/>
                <a:ea typeface="Calibri"/>
                <a:cs typeface="Calibri"/>
                <a:sym typeface="Calibri"/>
              </a:rPr>
              <a:t>περιλαμβάνουν σταθερό ωράριο εργασίας και ρύθμιση εργασίας πλήρους απασχόλησης</a:t>
            </a:r>
            <a:endParaRPr dirty="0"/>
          </a:p>
          <a:p>
            <a:pPr marL="271463" lvl="0" indent="-271463"/>
            <a:r>
              <a:rPr lang="hr-HR" sz="1800" dirty="0">
                <a:solidFill>
                  <a:schemeClr val="dk1"/>
                </a:solidFill>
                <a:latin typeface="Calibri"/>
                <a:ea typeface="Calibri"/>
                <a:cs typeface="Calibri"/>
                <a:sym typeface="Calibri"/>
              </a:rPr>
              <a:t>b.- </a:t>
            </a:r>
            <a:r>
              <a:rPr lang="el-GR" sz="1800" dirty="0">
                <a:latin typeface="Calibri"/>
                <a:ea typeface="Calibri"/>
                <a:cs typeface="Calibri"/>
                <a:sym typeface="Calibri"/>
              </a:rPr>
              <a:t>περιλαμβάνουν</a:t>
            </a:r>
            <a:r>
              <a:rPr lang="en-US" sz="1800" dirty="0">
                <a:latin typeface="Calibri"/>
                <a:ea typeface="Calibri"/>
                <a:cs typeface="Calibri"/>
                <a:sym typeface="Calibri"/>
              </a:rPr>
              <a:t> </a:t>
            </a:r>
            <a:r>
              <a:rPr lang="el-GR" sz="1800" dirty="0">
                <a:solidFill>
                  <a:schemeClr val="dk1"/>
                </a:solidFill>
                <a:latin typeface="Calibri"/>
                <a:ea typeface="Calibri"/>
                <a:cs typeface="Calibri"/>
                <a:sym typeface="Calibri"/>
              </a:rPr>
              <a:t>μείωση της ικανοποίησης από την εργασία και δημιουργία συγκρούσεων μεταξύ επαγγελματικής και προσωπικής ζωής
</a:t>
            </a:r>
            <a:r>
              <a:rPr lang="en-US" sz="1800" dirty="0">
                <a:solidFill>
                  <a:schemeClr val="dk1"/>
                </a:solidFill>
                <a:latin typeface="Calibri"/>
                <a:ea typeface="Calibri"/>
                <a:cs typeface="Calibri"/>
                <a:sym typeface="Calibri"/>
              </a:rPr>
              <a:t>c</a:t>
            </a:r>
            <a:r>
              <a:rPr lang="hr-HR" sz="1800" dirty="0">
                <a:solidFill>
                  <a:schemeClr val="dk1"/>
                </a:solidFill>
                <a:latin typeface="Calibri"/>
                <a:ea typeface="Calibri"/>
                <a:cs typeface="Calibri"/>
                <a:sym typeface="Calibri"/>
              </a:rPr>
              <a:t>.- </a:t>
            </a:r>
            <a:r>
              <a:rPr lang="el-GR" sz="1800" dirty="0">
                <a:latin typeface="Calibri"/>
                <a:ea typeface="Calibri"/>
                <a:cs typeface="Calibri"/>
                <a:sym typeface="Calibri"/>
              </a:rPr>
              <a:t>περιλαμβάνουν</a:t>
            </a:r>
            <a:r>
              <a:rPr lang="en-US" sz="1800" dirty="0">
                <a:latin typeface="Calibri"/>
                <a:ea typeface="Calibri"/>
                <a:cs typeface="Calibri"/>
                <a:sym typeface="Calibri"/>
              </a:rPr>
              <a:t> </a:t>
            </a:r>
            <a:r>
              <a:rPr lang="el-GR" sz="1800" dirty="0">
                <a:solidFill>
                  <a:schemeClr val="dk1"/>
                </a:solidFill>
                <a:latin typeface="Calibri"/>
                <a:ea typeface="Calibri"/>
                <a:cs typeface="Calibri"/>
                <a:sym typeface="Calibri"/>
              </a:rPr>
              <a:t>τόνωση της ικανοποίησης από την εργασία και του ηθικού</a:t>
            </a:r>
            <a:endParaRPr sz="18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21"/>
          <p:cNvSpPr txBox="1"/>
          <p:nvPr/>
        </p:nvSpPr>
        <p:spPr>
          <a:xfrm>
            <a:off x="377556" y="1773775"/>
            <a:ext cx="4999661" cy="352661"/>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ΠΗΓΕΣ</a:t>
            </a:r>
            <a:endParaRPr sz="2200" dirty="0">
              <a:solidFill>
                <a:schemeClr val="dk1"/>
              </a:solidFill>
              <a:latin typeface="Calibri"/>
              <a:ea typeface="Calibri"/>
              <a:cs typeface="Calibri"/>
              <a:sym typeface="Calibri"/>
            </a:endParaRPr>
          </a:p>
        </p:txBody>
      </p:sp>
      <p:sp>
        <p:nvSpPr>
          <p:cNvPr id="233" name="Google Shape;233;p21"/>
          <p:cNvSpPr/>
          <p:nvPr/>
        </p:nvSpPr>
        <p:spPr>
          <a:xfrm>
            <a:off x="377556" y="2416147"/>
            <a:ext cx="11459453" cy="280076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Adkins, C. and Premeaux, S. (2012), “Spending time: the impact of hours worked on work‐family conflict”, Journal of Vocational Behavior, Vol. 80 No. 2, pp. 380‐389.</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Carlson, D., Grzywacz, J., Ferguson, M., Hunter, E., Clinch, C. and Arcury, T. (2011), “Health and turnover of working mothers after childbirth via the work‐family interface: an analysis across time”,Journal of Applied Psychology, Vol. 96 No. 5, pp. 1045‐1054.</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Chen, Z. and Powell, G. (2012), “No pain, no gain? A Resource‐based model of work‐to‐family enrichment and conflict”, Journal of Vocational Behavior, Vol. 81 No. 1, pp. 89‐98.</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Clark, S. (2000), “Work/family border theory: a new theory of work/life balance”, Human Relations, Vol. 53 No. 6, pp. 747‐770.</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Goetzel, R. and Ozminkowski, R. (2008), “The health and cost benefits of work site health‐ promotion programs”, Annual Review of Public Health, Vol. 29, pp. 303‐323.</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Greenhaus, J. and Powell, G. (2006), “When work and family are allies: a theory of work family enrichment”, Academy of Management Review, Vol. 31 No. 1, pp. 72‐92.</a:t>
            </a:r>
            <a:endParaRPr sz="1600">
              <a:solidFill>
                <a:schemeClr val="dk1"/>
              </a:solidFill>
              <a:latin typeface="Calibri"/>
              <a:ea typeface="Calibri"/>
              <a:cs typeface="Calibri"/>
              <a:sym typeface="Calibri"/>
            </a:endParaRPr>
          </a:p>
        </p:txBody>
      </p:sp>
      <p:sp>
        <p:nvSpPr>
          <p:cNvPr id="4" name="Google Shape;111;p6">
            <a:extLst>
              <a:ext uri="{FF2B5EF4-FFF2-40B4-BE49-F238E27FC236}">
                <a16:creationId xmlns:a16="http://schemas.microsoft.com/office/drawing/2014/main" id="{EC16FAE0-2872-A629-978B-A5A25A6D2C07}"/>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2"/>
          <p:cNvSpPr txBox="1"/>
          <p:nvPr/>
        </p:nvSpPr>
        <p:spPr>
          <a:xfrm>
            <a:off x="377556" y="1773775"/>
            <a:ext cx="4999661" cy="352661"/>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ΠΗΓΕΣ</a:t>
            </a:r>
            <a:endParaRPr sz="2200" dirty="0">
              <a:solidFill>
                <a:schemeClr val="dk1"/>
              </a:solidFill>
              <a:latin typeface="Calibri"/>
              <a:ea typeface="Calibri"/>
              <a:cs typeface="Calibri"/>
              <a:sym typeface="Calibri"/>
            </a:endParaRPr>
          </a:p>
        </p:txBody>
      </p:sp>
      <p:sp>
        <p:nvSpPr>
          <p:cNvPr id="240" name="Google Shape;240;p22"/>
          <p:cNvSpPr/>
          <p:nvPr/>
        </p:nvSpPr>
        <p:spPr>
          <a:xfrm>
            <a:off x="318565" y="2126436"/>
            <a:ext cx="11459453" cy="372922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Kalliath, T. and Brough, P. ( 2008), “Work‐Life balance: a review of the meaning of the balance construct”, Journal of Management &amp; Organization, Vol. 14 No. 3, pp. 323‐327.</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Mescher, S., Benschop, Y. and Doorewaard, H. (2010), “Representations of work‐life balance support”, Human Relations, Vol. 63 No. 1, pp. 21‐39.</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Meyer, J. and Maltin, E. (2010), “Employee commitment and well‐being: a critical review, theoretical framework and research agenda”, Journal of Vocational Behaviour, Vol. 77 No. 2, pp. 323‐337.</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Peeters, M. C., Montgomery, A. J., Bakker, A. B., &amp; Schaufeli, W. B. (2005). Balancing work and home: How job and home demands are related to burnout. International Journal of Stress Management, 12(1), 43.</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Premeaux, S., Adkins, C. and Mossholder, K. (2007), “Balancing work and family: a field study of multi‐dimensional, multi‐role work‐family conflict”, Journal of Organizational Behavior, Vol. 28 No. 6, pp. 705‐727.</a:t>
            </a:r>
            <a:endParaRPr sz="16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600"/>
              <a:buFont typeface="Noto Sans Symbols"/>
              <a:buChar char="∙"/>
            </a:pPr>
            <a:r>
              <a:rPr lang="hr-HR" sz="1600">
                <a:solidFill>
                  <a:schemeClr val="dk1"/>
                </a:solidFill>
                <a:latin typeface="Calibri"/>
                <a:ea typeface="Calibri"/>
                <a:cs typeface="Calibri"/>
                <a:sym typeface="Calibri"/>
              </a:rPr>
              <a:t>Putri, A., &amp; Amran, A. (2021). Employees Work-Life Balance Reviewed From Work From Home Aspect During COVID-19 Pandemic. International Journal of Management Science and Information Technology, 1(1), 30-34.</a:t>
            </a:r>
            <a:endParaRPr sz="1600">
              <a:solidFill>
                <a:schemeClr val="dk1"/>
              </a:solidFill>
              <a:latin typeface="Calibri"/>
              <a:ea typeface="Calibri"/>
              <a:cs typeface="Calibri"/>
              <a:sym typeface="Calibri"/>
            </a:endParaRPr>
          </a:p>
          <a:p>
            <a:pPr marL="342900" marR="0" lvl="0" indent="-342900" algn="l" rtl="0">
              <a:spcBef>
                <a:spcPts val="1000"/>
              </a:spcBef>
              <a:spcAft>
                <a:spcPts val="0"/>
              </a:spcAft>
              <a:buClr>
                <a:schemeClr val="dk1"/>
              </a:buClr>
              <a:buSzPts val="1600"/>
              <a:buFont typeface="Arial"/>
              <a:buChar char="•"/>
            </a:pPr>
            <a:r>
              <a:rPr lang="hr-HR" sz="1600">
                <a:solidFill>
                  <a:schemeClr val="dk1"/>
                </a:solidFill>
                <a:latin typeface="Calibri"/>
                <a:ea typeface="Calibri"/>
                <a:cs typeface="Calibri"/>
                <a:sym typeface="Calibri"/>
              </a:rPr>
              <a:t>Zheng,C, Molineux,J, Mirshekary,S and Scarparo,S 2015, Developing individual and organisational work-life balance strategies to improve employee health and wellbeing, Employee Relations, vol. Vol. 37, no. Iss 3, pp. 354-379</a:t>
            </a:r>
            <a:endParaRPr sz="160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B1CC699C-F095-7A1F-DAB3-E159E167B32B}"/>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58" name="Google Shape;58;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59" name="Google Shape;59;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60" name="Google Shape;60;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61" name="Google Shape;61;p2"/>
          <p:cNvSpPr txBox="1"/>
          <p:nvPr/>
        </p:nvSpPr>
        <p:spPr>
          <a:xfrm>
            <a:off x="1615183" y="2843420"/>
            <a:ext cx="7091830" cy="923289"/>
          </a:xfrm>
          <a:prstGeom prst="rect">
            <a:avLst/>
          </a:prstGeom>
          <a:noFill/>
          <a:ln>
            <a:noFill/>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Εξηγήστε τον όρο ισορροπία μεταξύ επαγγελματικής και προσωπικής ζωής και κάντε διάκριση μεταξύ διαφορετικών τύπων διαταραχών
</a:t>
            </a:r>
            <a:endParaRPr dirty="0"/>
          </a:p>
        </p:txBody>
      </p:sp>
      <p:sp>
        <p:nvSpPr>
          <p:cNvPr id="62" name="Google Shape;62;p2"/>
          <p:cNvSpPr txBox="1"/>
          <p:nvPr/>
        </p:nvSpPr>
        <p:spPr>
          <a:xfrm>
            <a:off x="1615183" y="3553579"/>
            <a:ext cx="6613392" cy="923289"/>
          </a:xfrm>
          <a:prstGeom prst="rect">
            <a:avLst/>
          </a:prstGeom>
          <a:noFill/>
          <a:ln>
            <a:noFill/>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Συζήτηση των οφελών της ισορροπίας μεταξύ επαγγελματικής και προσωπικής ζωής για τα άτομα και τους οργανισμούς
</a:t>
            </a:r>
            <a:endParaRPr sz="1800" b="1" dirty="0">
              <a:solidFill>
                <a:srgbClr val="0CA373"/>
              </a:solidFill>
              <a:latin typeface="Calibri"/>
              <a:ea typeface="Calibri"/>
              <a:cs typeface="Calibri"/>
              <a:sym typeface="Calibri"/>
            </a:endParaRPr>
          </a:p>
        </p:txBody>
      </p:sp>
      <p:sp>
        <p:nvSpPr>
          <p:cNvPr id="63" name="Google Shape;63;p2"/>
          <p:cNvSpPr txBox="1"/>
          <p:nvPr/>
        </p:nvSpPr>
        <p:spPr>
          <a:xfrm>
            <a:off x="1605565" y="4284373"/>
            <a:ext cx="7208651" cy="1200288"/>
          </a:xfrm>
          <a:prstGeom prst="rect">
            <a:avLst/>
          </a:prstGeom>
          <a:noFill/>
          <a:ln>
            <a:noFill/>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Προσδιορισμός τρόπων βελτίωσης της ισορροπίας μεταξύ επαγγελματικής και προσωπικής ζωής από ατομική και οργανωτική άποψη
</a:t>
            </a:r>
            <a:endParaRPr sz="1800" b="1" dirty="0">
              <a:solidFill>
                <a:srgbClr val="0CA373"/>
              </a:solidFill>
              <a:latin typeface="Calibri"/>
              <a:ea typeface="Calibri"/>
              <a:cs typeface="Calibri"/>
              <a:sym typeface="Calibri"/>
            </a:endParaRPr>
          </a:p>
        </p:txBody>
      </p:sp>
      <p:sp>
        <p:nvSpPr>
          <p:cNvPr id="64" name="Google Shape;64;p2"/>
          <p:cNvSpPr txBox="1"/>
          <p:nvPr/>
        </p:nvSpPr>
        <p:spPr>
          <a:xfrm>
            <a:off x="999778" y="660370"/>
            <a:ext cx="5500127" cy="1490152"/>
          </a:xfrm>
          <a:prstGeom prst="rect">
            <a:avLst/>
          </a:prstGeom>
          <a:noFill/>
          <a:ln>
            <a:noFill/>
          </a:ln>
        </p:spPr>
        <p:txBody>
          <a:bodyPr spcFirstLastPara="1" wrap="square" lIns="0" tIns="12700" rIns="0" bIns="0" anchor="t" anchorCtr="0">
            <a:spAutoFit/>
          </a:bodyPr>
          <a:lstStyle/>
          <a:p>
            <a:pPr marL="12700" lvl="0"/>
            <a:r>
              <a:rPr lang="el-GR" sz="4800" b="1" dirty="0">
                <a:solidFill>
                  <a:schemeClr val="dk1"/>
                </a:solidFill>
                <a:latin typeface="Calibri"/>
                <a:ea typeface="Calibri"/>
                <a:cs typeface="Calibri"/>
                <a:sym typeface="Calibri"/>
              </a:rPr>
              <a:t>ΣΚΟΠΟΙ ΚΑΙ ΣΤΟΧΟΙ
</a:t>
            </a:r>
            <a:endParaRPr dirty="0"/>
          </a:p>
        </p:txBody>
      </p:sp>
      <p:sp>
        <p:nvSpPr>
          <p:cNvPr id="65" name="Google Shape;65;p2"/>
          <p:cNvSpPr txBox="1"/>
          <p:nvPr/>
        </p:nvSpPr>
        <p:spPr>
          <a:xfrm>
            <a:off x="539786" y="2053993"/>
            <a:ext cx="6792039" cy="629639"/>
          </a:xfrm>
          <a:prstGeom prst="rect">
            <a:avLst/>
          </a:prstGeom>
          <a:noFill/>
          <a:ln>
            <a:noFill/>
          </a:ln>
        </p:spPr>
        <p:txBody>
          <a:bodyPr spcFirstLastPara="1" wrap="square" lIns="0" tIns="13950" rIns="0" bIns="0" anchor="t" anchorCtr="0">
            <a:spAutoFit/>
          </a:bodyPr>
          <a:lstStyle/>
          <a:p>
            <a:pPr lvl="0" algn="just"/>
            <a:r>
              <a:rPr lang="el-GR" sz="2000" dirty="0">
                <a:solidFill>
                  <a:schemeClr val="dk1"/>
                </a:solidFill>
                <a:latin typeface="Calibri"/>
                <a:ea typeface="Calibri"/>
                <a:cs typeface="Calibri"/>
                <a:sym typeface="Calibri"/>
              </a:rPr>
              <a:t>Στο τέλος αυτής της ενότητας θα είστε σε θέση να:
</a:t>
            </a:r>
            <a:endParaRPr dirty="0"/>
          </a:p>
        </p:txBody>
      </p:sp>
      <p:pic>
        <p:nvPicPr>
          <p:cNvPr id="66" name="Google Shape;66;p2" descr="Logro objetivo y trabajo en equipo empresarial. vector gratuito"/>
          <p:cNvPicPr preferRelativeResize="0"/>
          <p:nvPr/>
        </p:nvPicPr>
        <p:blipFill rotWithShape="1">
          <a:blip r:embed="rId3">
            <a:alphaModFix/>
          </a:blip>
          <a:srcRect/>
          <a:stretch/>
        </p:blipFill>
        <p:spPr>
          <a:xfrm>
            <a:off x="8707012" y="2186324"/>
            <a:ext cx="3316665" cy="3426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01"/>
        <p:cNvGrpSpPr/>
        <p:nvPr/>
      </p:nvGrpSpPr>
      <p:grpSpPr>
        <a:xfrm>
          <a:off x="0" y="0"/>
          <a:ext cx="0" cy="0"/>
          <a:chOff x="0" y="0"/>
          <a:chExt cx="0" cy="0"/>
        </a:xfrm>
      </p:grpSpPr>
      <p:sp>
        <p:nvSpPr>
          <p:cNvPr id="402" name="Google Shape;402;p40"/>
          <p:cNvSpPr txBox="1"/>
          <p:nvPr/>
        </p:nvSpPr>
        <p:spPr>
          <a:xfrm>
            <a:off x="2629722" y="2573541"/>
            <a:ext cx="7185135" cy="1569660"/>
          </a:xfrm>
          <a:prstGeom prst="rect">
            <a:avLst/>
          </a:prstGeom>
          <a:noFill/>
          <a:ln>
            <a:noFill/>
          </a:ln>
        </p:spPr>
        <p:txBody>
          <a:bodyPr spcFirstLastPara="1" wrap="square" lIns="91425" tIns="45700" rIns="91425" bIns="45700" anchor="t" anchorCtr="0">
            <a:spAutoFit/>
          </a:bodyPr>
          <a:lstStyle/>
          <a:p>
            <a:pPr lvl="0"/>
            <a:r>
              <a:rPr lang="el-GR" sz="9600" b="1" dirty="0">
                <a:solidFill>
                  <a:schemeClr val="lt1"/>
                </a:solidFill>
                <a:latin typeface="Roboto"/>
                <a:ea typeface="Roboto"/>
                <a:cs typeface="Roboto"/>
                <a:sym typeface="Roboto"/>
              </a:rPr>
              <a:t>Ευχαριστώ</a:t>
            </a:r>
            <a:r>
              <a:rPr lang="hr-HR" sz="9600" b="1" dirty="0">
                <a:solidFill>
                  <a:schemeClr val="lt1"/>
                </a:solidFill>
                <a:latin typeface="Roboto"/>
                <a:ea typeface="Roboto"/>
                <a:cs typeface="Roboto"/>
                <a:sym typeface="Roboto"/>
              </a:rPr>
              <a:t>!</a:t>
            </a:r>
            <a:endParaRPr sz="1800"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p:nvPr/>
        </p:nvSpPr>
        <p:spPr>
          <a:xfrm>
            <a:off x="2812820" y="4027671"/>
            <a:ext cx="7896744" cy="1631175"/>
          </a:xfrm>
          <a:prstGeom prst="rect">
            <a:avLst/>
          </a:prstGeom>
          <a:noFill/>
          <a:ln>
            <a:noFill/>
          </a:ln>
        </p:spPr>
        <p:txBody>
          <a:bodyPr spcFirstLastPara="1" wrap="square" lIns="91425" tIns="45700" rIns="91425" bIns="45700" anchor="t" anchorCtr="0">
            <a:spAutoFit/>
          </a:bodyPr>
          <a:lstStyle/>
          <a:p>
            <a:pPr marL="457200" lvl="0" indent="-457200">
              <a:lnSpc>
                <a:spcPct val="125000"/>
              </a:lnSpc>
              <a:buSzPts val="2000"/>
              <a:buFont typeface="Calibri"/>
              <a:buAutoNum type="arabicPeriod"/>
            </a:pPr>
            <a:r>
              <a:rPr lang="el-GR" sz="2000" dirty="0">
                <a:latin typeface="Calibri"/>
                <a:ea typeface="Calibri"/>
                <a:cs typeface="Calibri"/>
                <a:sym typeface="Calibri"/>
              </a:rPr>
              <a:t>Τι είναι η ισορροπία μεταξύ επαγγελματικής και προσωπικής ζωής
Διαταραχές ισορροπίας μεταξύ επαγγελματικής και προσωπικής ζωής
Μεμονωμένες στρατηγικές
Οργανωτικές στρατηγικές</a:t>
            </a:r>
            <a:endParaRPr sz="2000" dirty="0">
              <a:solidFill>
                <a:srgbClr val="000000"/>
              </a:solidFill>
              <a:latin typeface="Calibri"/>
              <a:ea typeface="Calibri"/>
              <a:cs typeface="Calibri"/>
              <a:sym typeface="Calibri"/>
            </a:endParaRPr>
          </a:p>
        </p:txBody>
      </p:sp>
      <p:sp>
        <p:nvSpPr>
          <p:cNvPr id="104" name="Google Shape;104;p5"/>
          <p:cNvSpPr txBox="1"/>
          <p:nvPr/>
        </p:nvSpPr>
        <p:spPr>
          <a:xfrm>
            <a:off x="2812820" y="2889728"/>
            <a:ext cx="5899136" cy="1200288"/>
          </a:xfrm>
          <a:prstGeom prst="rect">
            <a:avLst/>
          </a:prstGeom>
          <a:noFill/>
          <a:ln>
            <a:noFill/>
          </a:ln>
        </p:spPr>
        <p:txBody>
          <a:bodyPr spcFirstLastPara="1" wrap="square" lIns="91425" tIns="45700" rIns="91425" bIns="45700" anchor="t" anchorCtr="0">
            <a:spAutoFit/>
          </a:bodyPr>
          <a:lstStyle/>
          <a:p>
            <a:pPr lvl="0"/>
            <a:r>
              <a:rPr lang="el-GR" sz="2400" dirty="0">
                <a:solidFill>
                  <a:srgbClr val="0CA373"/>
                </a:solidFill>
                <a:latin typeface="Oxygen"/>
                <a:ea typeface="Oxygen"/>
                <a:cs typeface="Oxygen"/>
                <a:sym typeface="Oxygen"/>
              </a:rPr>
              <a:t>Ενότητα 1: Διαταραχές ισορροπίας μεταξύ επαγγελματικής και προσωπικής ζωής
</a:t>
            </a:r>
            <a:endParaRPr sz="2400" dirty="0">
              <a:solidFill>
                <a:srgbClr val="0CA373"/>
              </a:solidFill>
              <a:latin typeface="Oxygen"/>
              <a:ea typeface="Oxygen"/>
              <a:cs typeface="Oxygen"/>
              <a:sym typeface="Oxygen"/>
            </a:endParaRPr>
          </a:p>
        </p:txBody>
      </p:sp>
      <p:sp>
        <p:nvSpPr>
          <p:cNvPr id="105" name="Google Shape;105;p5"/>
          <p:cNvSpPr txBox="1"/>
          <p:nvPr/>
        </p:nvSpPr>
        <p:spPr>
          <a:xfrm>
            <a:off x="4881487" y="205899"/>
            <a:ext cx="4885968" cy="751488"/>
          </a:xfrm>
          <a:prstGeom prst="rect">
            <a:avLst/>
          </a:prstGeom>
          <a:noFill/>
          <a:ln>
            <a:noFill/>
          </a:ln>
        </p:spPr>
        <p:txBody>
          <a:bodyPr spcFirstLastPara="1" wrap="square" lIns="0" tIns="12700" rIns="0" bIns="0" anchor="t" anchorCtr="0">
            <a:spAutoFit/>
          </a:bodyPr>
          <a:lstStyle/>
          <a:p>
            <a:pPr marL="12700" lvl="0">
              <a:buSzPts val="4800"/>
            </a:pPr>
            <a:r>
              <a:rPr lang="el-GR" sz="4800" b="1" dirty="0">
                <a:latin typeface="Calibri"/>
                <a:ea typeface="Calibri"/>
                <a:cs typeface="Calibri"/>
                <a:sym typeface="Calibri"/>
              </a:rPr>
              <a:t>ΕΥΡΕΤΉΡΙΟ</a:t>
            </a:r>
            <a:endParaRPr dirty="0"/>
          </a:p>
        </p:txBody>
      </p:sp>
      <p:sp>
        <p:nvSpPr>
          <p:cNvPr id="106" name="Google Shape;106;p5"/>
          <p:cNvSpPr/>
          <p:nvPr/>
        </p:nvSpPr>
        <p:spPr>
          <a:xfrm>
            <a:off x="5493416" y="20474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
        <p:nvSpPr>
          <p:cNvPr id="112" name="Google Shape;112;p6"/>
          <p:cNvSpPr txBox="1"/>
          <p:nvPr/>
        </p:nvSpPr>
        <p:spPr>
          <a:xfrm>
            <a:off x="377556" y="1773775"/>
            <a:ext cx="9556153"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1.1.: Τι είναι η ισορροπία μεταξύ επαγγελματικής και προσωπικής ζωής
</a:t>
            </a:r>
            <a:endParaRPr sz="2200" dirty="0">
              <a:solidFill>
                <a:schemeClr val="dk1"/>
              </a:solidFill>
              <a:latin typeface="Calibri"/>
              <a:ea typeface="Calibri"/>
              <a:cs typeface="Calibri"/>
              <a:sym typeface="Calibri"/>
            </a:endParaRPr>
          </a:p>
        </p:txBody>
      </p:sp>
      <p:sp>
        <p:nvSpPr>
          <p:cNvPr id="113" name="Google Shape;113;p6"/>
          <p:cNvSpPr/>
          <p:nvPr/>
        </p:nvSpPr>
        <p:spPr>
          <a:xfrm>
            <a:off x="318565" y="2119372"/>
            <a:ext cx="11459453" cy="4985940"/>
          </a:xfrm>
          <a:prstGeom prst="rect">
            <a:avLst/>
          </a:prstGeom>
          <a:noFill/>
          <a:ln>
            <a:noFill/>
          </a:ln>
        </p:spPr>
        <p:txBody>
          <a:bodyPr spcFirstLastPara="1" wrap="square" lIns="91425" tIns="45700" rIns="91425" bIns="45700" anchor="t" anchorCtr="0">
            <a:spAutoFit/>
          </a:bodyPr>
          <a:lstStyle/>
          <a:p>
            <a:pPr lvl="0"/>
            <a:r>
              <a:rPr lang="el-GR" sz="2000" dirty="0">
                <a:solidFill>
                  <a:schemeClr val="dk1"/>
                </a:solidFill>
                <a:latin typeface="Calibri"/>
                <a:ea typeface="Calibri"/>
                <a:cs typeface="Calibri"/>
                <a:sym typeface="Calibri"/>
              </a:rPr>
              <a:t>Οι τεχνολογικές αλλαγές δημιούργησαν τη δυνατότητα εκτέλεσης εργασιών σε διάφορα μέρη =&gt; θόλωσαν τα όρια μεταξύ εργασίας και οικιακής ζωής</a:t>
            </a:r>
            <a:r>
              <a:rPr lang="hr-HR"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lvl="0"/>
            <a:r>
              <a:rPr lang="el-GR" sz="2000" b="1" dirty="0">
                <a:solidFill>
                  <a:srgbClr val="0CA373"/>
                </a:solidFill>
                <a:latin typeface="Calibri"/>
                <a:ea typeface="Calibri"/>
                <a:cs typeface="Calibri"/>
                <a:sym typeface="Calibri"/>
              </a:rPr>
              <a:t>Εργασία από το σπίτι
</a:t>
            </a:r>
            <a:r>
              <a:rPr lang="el-GR" sz="2000" dirty="0">
                <a:solidFill>
                  <a:schemeClr val="dk1"/>
                </a:solidFill>
                <a:latin typeface="Calibri"/>
                <a:ea typeface="Calibri"/>
                <a:cs typeface="Calibri"/>
                <a:sym typeface="Calibri"/>
              </a:rPr>
              <a:t>Ειδικά κατά τη διάρκεια της πανδημίας COVID-19</a:t>
            </a:r>
            <a:endParaRPr sz="2000" dirty="0">
              <a:solidFill>
                <a:schemeClr val="dk1"/>
              </a:solidFill>
              <a:latin typeface="Calibri"/>
              <a:ea typeface="Calibri"/>
              <a:cs typeface="Calibri"/>
              <a:sym typeface="Calibri"/>
            </a:endParaRPr>
          </a:p>
          <a:p>
            <a:pPr marL="342900" lvl="0" indent="-342900">
              <a:buClr>
                <a:schemeClr val="dk1"/>
              </a:buClr>
              <a:buSzPts val="2000"/>
              <a:buFont typeface="Arial"/>
              <a:buChar char="•"/>
            </a:pPr>
            <a:r>
              <a:rPr lang="el-GR" sz="2000" dirty="0">
                <a:solidFill>
                  <a:schemeClr val="dk1"/>
                </a:solidFill>
                <a:latin typeface="Calibri"/>
                <a:ea typeface="Calibri"/>
                <a:cs typeface="Calibri"/>
                <a:sym typeface="Calibri"/>
              </a:rPr>
              <a:t>Εργασιακές πρακτικές που περιλαμβάνουν τεχνολογίες πληροφοριών και επικοινωνιών (ΤΠΕ) και χώρο εργασίας διαφορετικό από κεντρικό γραφείο
</a:t>
            </a:r>
            <a:endParaRPr sz="2000" dirty="0">
              <a:solidFill>
                <a:schemeClr val="dk1"/>
              </a:solidFill>
              <a:latin typeface="Calibri"/>
              <a:ea typeface="Calibri"/>
              <a:cs typeface="Calibri"/>
              <a:sym typeface="Calibri"/>
            </a:endParaRPr>
          </a:p>
          <a:p>
            <a:pPr lvl="0"/>
            <a:r>
              <a:rPr lang="el-GR" sz="2000" dirty="0">
                <a:solidFill>
                  <a:schemeClr val="dk1"/>
                </a:solidFill>
                <a:latin typeface="Calibri"/>
                <a:ea typeface="Calibri"/>
                <a:cs typeface="Calibri"/>
                <a:sym typeface="Calibri"/>
              </a:rPr>
              <a:t>Δεν υπάρχει ενιαίος ορισμός της ισορροπίας μεταξύ επαγγελματικής και προσωπικής ζωής στη βιβλιογραφία, αλλά συνήθως εξηγείται ως</a:t>
            </a:r>
            <a:r>
              <a:rPr lang="hr-HR"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800" i="1" dirty="0">
              <a:solidFill>
                <a:schemeClr val="dk1"/>
              </a:solidFill>
              <a:latin typeface="Calibri"/>
              <a:ea typeface="Calibri"/>
              <a:cs typeface="Calibri"/>
              <a:sym typeface="Calibri"/>
            </a:endParaRPr>
          </a:p>
          <a:p>
            <a:pPr marL="285750" lvl="0" indent="-285750">
              <a:buClr>
                <a:srgbClr val="0CA373"/>
              </a:buClr>
              <a:buSzPts val="2000"/>
              <a:buFont typeface="Arial"/>
              <a:buChar char="•"/>
            </a:pPr>
            <a:r>
              <a:rPr lang="hr-HR" sz="2000" i="1" dirty="0">
                <a:solidFill>
                  <a:srgbClr val="0CA373"/>
                </a:solidFill>
                <a:latin typeface="Calibri"/>
                <a:ea typeface="Calibri"/>
                <a:cs typeface="Calibri"/>
                <a:sym typeface="Calibri"/>
              </a:rPr>
              <a:t>” </a:t>
            </a:r>
            <a:r>
              <a:rPr lang="el-GR" sz="1800" i="1" dirty="0">
                <a:solidFill>
                  <a:srgbClr val="0CA373"/>
                </a:solidFill>
                <a:latin typeface="Calibri"/>
                <a:ea typeface="Calibri"/>
                <a:cs typeface="Calibri"/>
                <a:sym typeface="Calibri"/>
              </a:rPr>
              <a:t>... ικανοποίηση των εργαζομένων και καλή λειτουργία πολλαπλών ρόλων μεταξύ εργασιακών και μη εργασιακών (οικογενειακών ή προσωπικών) τομέων</a:t>
            </a:r>
            <a:r>
              <a:rPr lang="hr-HR" sz="2000" i="1" dirty="0">
                <a:solidFill>
                  <a:srgbClr val="0CA373"/>
                </a:solidFill>
                <a:latin typeface="Calibri"/>
                <a:ea typeface="Calibri"/>
                <a:cs typeface="Calibri"/>
                <a:sym typeface="Calibri"/>
              </a:rPr>
              <a:t>” </a:t>
            </a:r>
            <a:r>
              <a:rPr lang="hr-HR" sz="2000" i="1" dirty="0">
                <a:solidFill>
                  <a:schemeClr val="dk1"/>
                </a:solidFill>
                <a:latin typeface="Calibri"/>
                <a:ea typeface="Calibri"/>
                <a:cs typeface="Calibri"/>
                <a:sym typeface="Calibri"/>
              </a:rPr>
              <a:t>(Kalliath and Brough, 2008)</a:t>
            </a:r>
            <a:endParaRPr dirty="0"/>
          </a:p>
          <a:p>
            <a:pPr marL="285750" marR="0" lvl="0" indent="-158750" algn="l" rtl="0">
              <a:spcBef>
                <a:spcPts val="0"/>
              </a:spcBef>
              <a:spcAft>
                <a:spcPts val="0"/>
              </a:spcAft>
              <a:buClr>
                <a:schemeClr val="dk1"/>
              </a:buClr>
              <a:buSzPts val="2000"/>
              <a:buFont typeface="Arial"/>
              <a:buNone/>
            </a:pPr>
            <a:endParaRPr sz="2000" i="1"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hr-HR" sz="2000" dirty="0">
                <a:solidFill>
                  <a:schemeClr val="dk1"/>
                </a:solidFill>
                <a:latin typeface="Calibri"/>
                <a:ea typeface="Calibri"/>
                <a:cs typeface="Calibri"/>
                <a:sym typeface="Calibri"/>
              </a:rPr>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7"/>
          <p:cNvSpPr txBox="1"/>
          <p:nvPr/>
        </p:nvSpPr>
        <p:spPr>
          <a:xfrm>
            <a:off x="377556" y="1773775"/>
            <a:ext cx="10349584"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1.2.: Διαταραχές της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20" name="Google Shape;120;p7"/>
          <p:cNvSpPr/>
          <p:nvPr/>
        </p:nvSpPr>
        <p:spPr>
          <a:xfrm>
            <a:off x="318565" y="2525263"/>
            <a:ext cx="11145554" cy="3170058"/>
          </a:xfrm>
          <a:prstGeom prst="rect">
            <a:avLst/>
          </a:prstGeom>
          <a:noFill/>
          <a:ln>
            <a:noFill/>
          </a:ln>
        </p:spPr>
        <p:txBody>
          <a:bodyPr spcFirstLastPara="1" wrap="square" lIns="91425" tIns="45700" rIns="91425" bIns="45700" anchor="t" anchorCtr="0">
            <a:spAutoFit/>
          </a:bodyPr>
          <a:lstStyle/>
          <a:p>
            <a:pPr lvl="0"/>
            <a:r>
              <a:rPr lang="el-GR" sz="2000" dirty="0">
                <a:solidFill>
                  <a:schemeClr val="dk1"/>
                </a:solidFill>
                <a:latin typeface="Calibri"/>
                <a:ea typeface="Calibri"/>
                <a:cs typeface="Calibri"/>
                <a:sym typeface="Calibri"/>
              </a:rPr>
              <a:t>Η παρεμβολή μεταξύ σπιτιού και εργασίας μπορεί να προκαλέσει σύγκρουση. Η σύγκρουση μεταξύ επαγγελματικής και μη επαγγελματικής ζωής είναι αμφίδρομη</a:t>
            </a:r>
            <a:r>
              <a:rPr lang="hr-HR" sz="2000" dirty="0">
                <a:solidFill>
                  <a:schemeClr val="dk1"/>
                </a:solidFill>
                <a:latin typeface="Calibri"/>
                <a:ea typeface="Calibri"/>
                <a:cs typeface="Calibri"/>
                <a:sym typeface="Calibri"/>
              </a:rPr>
              <a:t>(Peeters et al., 2005):</a:t>
            </a:r>
            <a:endParaRPr dirty="0"/>
          </a:p>
          <a:p>
            <a:pPr marL="800100" marR="0" lvl="1"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457200" lvl="1">
              <a:buClr>
                <a:schemeClr val="dk1"/>
              </a:buClr>
              <a:buSzPts val="2000"/>
            </a:pPr>
            <a:r>
              <a:rPr lang="el-GR" sz="2000" dirty="0">
                <a:solidFill>
                  <a:schemeClr val="dk1"/>
                </a:solidFill>
                <a:latin typeface="Calibri"/>
                <a:ea typeface="Calibri"/>
                <a:cs typeface="Calibri"/>
                <a:sym typeface="Calibri"/>
              </a:rPr>
              <a:t>Η εργασία μπορεί να επηρεάσει την οικογενειακή ζωή και τις οικογενειακές ευθύνες
</a:t>
            </a:r>
            <a:endParaRPr sz="2000" b="0" i="0" u="none" strike="noStrike" cap="none" dirty="0">
              <a:solidFill>
                <a:schemeClr val="dk1"/>
              </a:solidFill>
              <a:latin typeface="Calibri"/>
              <a:ea typeface="Calibri"/>
              <a:cs typeface="Calibri"/>
              <a:sym typeface="Calibri"/>
            </a:endParaRPr>
          </a:p>
          <a:p>
            <a:pPr marL="1257300" lvl="2" indent="-342900">
              <a:buClr>
                <a:schemeClr val="dk1"/>
              </a:buClr>
              <a:buSzPts val="2000"/>
              <a:buFont typeface="Courier New"/>
              <a:buChar char="o"/>
            </a:pPr>
            <a:r>
              <a:rPr lang="el-GR" sz="2000" dirty="0">
                <a:solidFill>
                  <a:schemeClr val="dk1"/>
                </a:solidFill>
                <a:latin typeface="Calibri"/>
                <a:ea typeface="Calibri"/>
                <a:cs typeface="Calibri"/>
                <a:sym typeface="Calibri"/>
              </a:rPr>
              <a:t>Αυτό μπορεί να οδηγήσει σε κακή ψυχική και σωματική υγεία = &gt; </a:t>
            </a:r>
            <a:r>
              <a:rPr lang="el-GR" sz="2000" dirty="0" err="1">
                <a:solidFill>
                  <a:schemeClr val="dk1"/>
                </a:solidFill>
                <a:latin typeface="Calibri"/>
                <a:ea typeface="Calibri"/>
                <a:cs typeface="Calibri"/>
                <a:sym typeface="Calibri"/>
              </a:rPr>
              <a:t>Burnout</a:t>
            </a:r>
            <a:endParaRPr sz="2000" b="0" i="0" u="none" strike="noStrike" cap="none" dirty="0">
              <a:solidFill>
                <a:schemeClr val="dk1"/>
              </a:solidFill>
              <a:latin typeface="Calibri"/>
              <a:ea typeface="Calibri"/>
              <a:cs typeface="Calibri"/>
              <a:sym typeface="Calibri"/>
            </a:endParaRPr>
          </a:p>
          <a:p>
            <a:pPr marL="457200" lvl="1">
              <a:buClr>
                <a:schemeClr val="dk1"/>
              </a:buClr>
              <a:buSzPts val="2000"/>
            </a:pPr>
            <a:r>
              <a:rPr lang="el-GR" sz="2000" dirty="0">
                <a:solidFill>
                  <a:schemeClr val="dk1"/>
                </a:solidFill>
                <a:latin typeface="Calibri"/>
                <a:ea typeface="Calibri"/>
                <a:cs typeface="Calibri"/>
                <a:sym typeface="Calibri"/>
              </a:rPr>
              <a:t>Η ζωή στο σπίτι και οι μη εργασιακές ευθύνες μπορούν να επηρεάσουν την εργασία
</a:t>
            </a:r>
            <a:r>
              <a:rPr lang="hr-HR" sz="2000" b="1" i="0" u="none" strike="noStrike" cap="none" dirty="0">
                <a:solidFill>
                  <a:srgbClr val="0CA373"/>
                </a:solidFill>
                <a:latin typeface="Calibri"/>
                <a:ea typeface="Calibri"/>
                <a:cs typeface="Calibri"/>
                <a:sym typeface="Calibri"/>
              </a:rPr>
              <a:t>	=&gt; </a:t>
            </a:r>
            <a:r>
              <a:rPr lang="el-GR" sz="2000" b="1" dirty="0">
                <a:solidFill>
                  <a:srgbClr val="0CA373"/>
                </a:solidFill>
                <a:latin typeface="Calibri"/>
                <a:ea typeface="Calibri"/>
                <a:cs typeface="Calibri"/>
                <a:sym typeface="Calibri"/>
              </a:rPr>
              <a:t>Χαμηλότερη παραγωγικότητα</a:t>
            </a:r>
            <a:endParaRPr dirty="0"/>
          </a:p>
          <a:p>
            <a:pPr marL="1257300" marR="0" lvl="2"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7A8ACEB2-4F0A-B414-59E2-19DF9274B07C}"/>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8"/>
          <p:cNvSpPr txBox="1"/>
          <p:nvPr/>
        </p:nvSpPr>
        <p:spPr>
          <a:xfrm>
            <a:off x="377556" y="1773775"/>
            <a:ext cx="11145554"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1.2.: Διαταραχές της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27" name="Google Shape;127;p8"/>
          <p:cNvSpPr/>
          <p:nvPr/>
        </p:nvSpPr>
        <p:spPr>
          <a:xfrm>
            <a:off x="318565" y="2525263"/>
            <a:ext cx="11145554" cy="3477875"/>
          </a:xfrm>
          <a:prstGeom prst="rect">
            <a:avLst/>
          </a:prstGeom>
          <a:noFill/>
          <a:ln>
            <a:noFill/>
          </a:ln>
        </p:spPr>
        <p:txBody>
          <a:bodyPr spcFirstLastPara="1" wrap="square" lIns="91425" tIns="45700" rIns="91425" bIns="45700" anchor="t" anchorCtr="0">
            <a:spAutoFit/>
          </a:bodyPr>
          <a:lstStyle/>
          <a:p>
            <a:pPr lvl="0"/>
            <a:r>
              <a:rPr lang="hr-HR" sz="2000" dirty="0">
                <a:solidFill>
                  <a:schemeClr val="dk1"/>
                </a:solidFill>
                <a:latin typeface="Calibri"/>
                <a:ea typeface="Calibri"/>
                <a:cs typeface="Calibri"/>
                <a:sym typeface="Calibri"/>
              </a:rPr>
              <a:t>Peeters et al. (2005, p.45</a:t>
            </a:r>
            <a:r>
              <a:rPr lang="el-GR" sz="2000" dirty="0">
                <a:solidFill>
                  <a:schemeClr val="dk1"/>
                </a:solidFill>
                <a:latin typeface="Calibri"/>
                <a:ea typeface="Calibri"/>
                <a:cs typeface="Calibri"/>
                <a:sym typeface="Calibri"/>
              </a:rPr>
              <a:t>) κατανέμουν τις απαιτήσεις εργασίας επηρεάζοντας τα άτομα</a:t>
            </a:r>
            <a:r>
              <a:rPr lang="hr-HR"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457200" lvl="1">
              <a:buClr>
                <a:srgbClr val="0CA373"/>
              </a:buClr>
              <a:buSzPts val="2000"/>
            </a:pPr>
            <a:r>
              <a:rPr lang="el-GR" sz="2000" b="1" dirty="0">
                <a:solidFill>
                  <a:srgbClr val="0CA373"/>
                </a:solidFill>
                <a:latin typeface="Calibri"/>
                <a:ea typeface="Calibri"/>
                <a:cs typeface="Calibri"/>
                <a:sym typeface="Calibri"/>
              </a:rPr>
              <a:t>Ποσοτικές απαιτήσεις εργασίας
</a:t>
            </a:r>
            <a:r>
              <a:rPr lang="el-GR" sz="2000" dirty="0">
                <a:solidFill>
                  <a:schemeClr val="dk1"/>
                </a:solidFill>
                <a:latin typeface="Calibri"/>
                <a:ea typeface="Calibri"/>
                <a:cs typeface="Calibri"/>
                <a:sym typeface="Calibri"/>
              </a:rPr>
              <a:t>Πάρα πολλή δουλειά για να γίνει σε πολύ λίγο χρόνο</a:t>
            </a:r>
            <a:endParaRPr dirty="0"/>
          </a:p>
          <a:p>
            <a:pPr marL="800100" marR="0" lvl="1"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457200" lvl="1">
              <a:buClr>
                <a:srgbClr val="0CA373"/>
              </a:buClr>
              <a:buSzPts val="2000"/>
            </a:pPr>
            <a:r>
              <a:rPr lang="el-GR" sz="2000" b="1" dirty="0">
                <a:solidFill>
                  <a:srgbClr val="0CA373"/>
                </a:solidFill>
                <a:latin typeface="Calibri"/>
                <a:ea typeface="Calibri"/>
                <a:cs typeface="Calibri"/>
                <a:sym typeface="Calibri"/>
              </a:rPr>
              <a:t>Συναισθηματικές απαιτήσεις εργασίας
</a:t>
            </a:r>
            <a:r>
              <a:rPr lang="el-GR" sz="2000" dirty="0">
                <a:solidFill>
                  <a:schemeClr val="dk1"/>
                </a:solidFill>
                <a:latin typeface="Calibri"/>
                <a:ea typeface="Calibri"/>
                <a:cs typeface="Calibri"/>
                <a:sym typeface="Calibri"/>
              </a:rPr>
              <a:t>Συναισθηματικά αγχωτικές καταστάσεις στην εργασία</a:t>
            </a:r>
            <a:endParaRPr dirty="0"/>
          </a:p>
          <a:p>
            <a:pPr marL="1257300" marR="0" lvl="2"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457200" lvl="1">
              <a:buClr>
                <a:srgbClr val="0CA373"/>
              </a:buClr>
              <a:buSzPts val="2000"/>
            </a:pPr>
            <a:r>
              <a:rPr lang="el-GR" sz="2000" b="1" dirty="0">
                <a:solidFill>
                  <a:srgbClr val="0CA373"/>
                </a:solidFill>
                <a:latin typeface="Calibri"/>
                <a:ea typeface="Calibri"/>
                <a:cs typeface="Calibri"/>
                <a:sym typeface="Calibri"/>
              </a:rPr>
              <a:t>Ψυχικές απαιτήσεις εργασίας
</a:t>
            </a:r>
            <a:r>
              <a:rPr lang="hr-HR" sz="2000" b="0" i="0" u="none" strike="noStrike" cap="none" dirty="0">
                <a:solidFill>
                  <a:schemeClr val="dk1"/>
                </a:solidFill>
                <a:latin typeface="Calibri"/>
                <a:ea typeface="Calibri"/>
                <a:cs typeface="Calibri"/>
                <a:sym typeface="Calibri"/>
              </a:rPr>
              <a:t>„</a:t>
            </a:r>
            <a:r>
              <a:rPr lang="el-GR" sz="2000" dirty="0">
                <a:solidFill>
                  <a:schemeClr val="dk1"/>
                </a:solidFill>
                <a:latin typeface="Calibri"/>
                <a:ea typeface="Calibri"/>
                <a:cs typeface="Calibri"/>
                <a:sym typeface="Calibri"/>
              </a:rPr>
              <a:t>ο βαθμός στον οποίο τα εργασιακά καθήκοντα καλούν ένα άτομο να δαπανήσει συνεχή διανοητική προσπάθεια για την εκτέλεση των καθηκόντων του</a:t>
            </a:r>
            <a:r>
              <a:rPr lang="hr-HR" sz="2000" b="0" i="0" u="none" strike="noStrike" cap="none" dirty="0">
                <a:solidFill>
                  <a:schemeClr val="dk1"/>
                </a:solidFill>
                <a:latin typeface="Calibri"/>
                <a:ea typeface="Calibri"/>
                <a:cs typeface="Calibri"/>
                <a:sym typeface="Calibri"/>
              </a:rPr>
              <a:t>”</a:t>
            </a:r>
            <a:endParaRPr dirty="0"/>
          </a:p>
        </p:txBody>
      </p:sp>
      <p:sp>
        <p:nvSpPr>
          <p:cNvPr id="2" name="Google Shape;111;p6">
            <a:extLst>
              <a:ext uri="{FF2B5EF4-FFF2-40B4-BE49-F238E27FC236}">
                <a16:creationId xmlns:a16="http://schemas.microsoft.com/office/drawing/2014/main" id="{28009F30-8114-C67E-977A-4BDEC3544B53}"/>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9"/>
          <p:cNvSpPr txBox="1"/>
          <p:nvPr/>
        </p:nvSpPr>
        <p:spPr>
          <a:xfrm>
            <a:off x="377556" y="1773775"/>
            <a:ext cx="11190989"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1.2.: Διαταραχές της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34" name="Google Shape;134;p9"/>
          <p:cNvSpPr/>
          <p:nvPr/>
        </p:nvSpPr>
        <p:spPr>
          <a:xfrm>
            <a:off x="377555" y="2525263"/>
            <a:ext cx="11086563" cy="2862282"/>
          </a:xfrm>
          <a:prstGeom prst="rect">
            <a:avLst/>
          </a:prstGeom>
          <a:noFill/>
          <a:ln>
            <a:noFill/>
          </a:ln>
        </p:spPr>
        <p:txBody>
          <a:bodyPr spcFirstLastPara="1" wrap="square" lIns="91425" tIns="45700" rIns="91425" bIns="45700" anchor="t" anchorCtr="0">
            <a:spAutoFit/>
          </a:bodyPr>
          <a:lstStyle/>
          <a:p>
            <a:pPr marL="457200" lvl="1"/>
            <a:r>
              <a:rPr lang="el-GR" sz="2000" b="1" dirty="0">
                <a:solidFill>
                  <a:srgbClr val="0CA373"/>
                </a:solidFill>
                <a:latin typeface="Calibri"/>
                <a:ea typeface="Calibri"/>
                <a:cs typeface="Calibri"/>
                <a:sym typeface="Calibri"/>
              </a:rPr>
              <a:t>Οικιακά χαρακτηριστικά που επηρεάζουν την ισορροπία μεταξύ επαγγελματικής και προσωπικής ζωής</a:t>
            </a:r>
            <a:r>
              <a:rPr lang="hr-HR" sz="2000" b="0" i="0" u="none" strike="noStrike" cap="none" dirty="0">
                <a:solidFill>
                  <a:schemeClr val="dk1"/>
                </a:solidFill>
                <a:latin typeface="Calibri"/>
                <a:ea typeface="Calibri"/>
                <a:cs typeface="Calibri"/>
                <a:sym typeface="Calibri"/>
              </a:rPr>
              <a:t>:</a:t>
            </a:r>
            <a:endParaRPr dirty="0"/>
          </a:p>
          <a:p>
            <a:pPr marL="457200" marR="0" lvl="1" indent="0" algn="l" rtl="0">
              <a:spcBef>
                <a:spcPts val="0"/>
              </a:spcBef>
              <a:spcAft>
                <a:spcPts val="0"/>
              </a:spcAft>
              <a:buNone/>
            </a:pPr>
            <a:r>
              <a:rPr lang="hr-HR" sz="2000" b="0" i="0" u="none" strike="noStrike" cap="none" dirty="0">
                <a:solidFill>
                  <a:schemeClr val="dk1"/>
                </a:solidFill>
                <a:latin typeface="Calibri"/>
                <a:ea typeface="Calibri"/>
                <a:cs typeface="Calibri"/>
                <a:sym typeface="Calibri"/>
              </a:rPr>
              <a:t>	</a:t>
            </a:r>
            <a:endParaRPr dirty="0"/>
          </a:p>
          <a:p>
            <a:pPr marL="800100" lvl="1" indent="-342900">
              <a:buClr>
                <a:schemeClr val="dk1"/>
              </a:buClr>
              <a:buSzPts val="2000"/>
              <a:buFont typeface="Arial"/>
              <a:buChar char="•"/>
            </a:pPr>
            <a:r>
              <a:rPr lang="el-GR" sz="2000" dirty="0">
                <a:solidFill>
                  <a:schemeClr val="dk1"/>
                </a:solidFill>
                <a:latin typeface="Calibri"/>
                <a:ea typeface="Calibri"/>
                <a:cs typeface="Calibri"/>
                <a:sym typeface="Calibri"/>
              </a:rPr>
              <a:t>Δημογραφία</a:t>
            </a:r>
          </a:p>
          <a:p>
            <a:pPr marL="800100" lvl="1" indent="-342900">
              <a:buClr>
                <a:schemeClr val="dk1"/>
              </a:buClr>
              <a:buSzPts val="2000"/>
              <a:buFont typeface="Arial"/>
              <a:buChar char="•"/>
            </a:pPr>
            <a:r>
              <a:rPr lang="el-GR" sz="2000" dirty="0">
                <a:solidFill>
                  <a:schemeClr val="dk1"/>
                </a:solidFill>
                <a:latin typeface="Calibri"/>
                <a:ea typeface="Calibri"/>
                <a:cs typeface="Calibri"/>
                <a:sym typeface="Calibri"/>
              </a:rPr>
              <a:t>Γένος</a:t>
            </a:r>
            <a:endParaRPr sz="2000" b="0" i="0" u="none" strike="noStrike" cap="none" dirty="0">
              <a:solidFill>
                <a:schemeClr val="dk1"/>
              </a:solidFill>
              <a:latin typeface="Calibri"/>
              <a:ea typeface="Calibri"/>
              <a:cs typeface="Calibri"/>
              <a:sym typeface="Calibri"/>
            </a:endParaRPr>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Ηλικία</a:t>
            </a:r>
            <a:endParaRPr dirty="0"/>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Αριθμός παιδιών στην οικογένεια</a:t>
            </a:r>
            <a:endParaRPr sz="2000" b="0" i="0" u="none" strike="noStrike" cap="none" dirty="0">
              <a:solidFill>
                <a:schemeClr val="dk1"/>
              </a:solidFill>
              <a:latin typeface="Calibri"/>
              <a:ea typeface="Calibri"/>
              <a:cs typeface="Calibri"/>
              <a:sym typeface="Calibri"/>
            </a:endParaRPr>
          </a:p>
          <a:p>
            <a:pPr marL="800100" lvl="1" indent="-342900">
              <a:buClr>
                <a:schemeClr val="dk1"/>
              </a:buClr>
              <a:buSzPts val="2000"/>
              <a:buFont typeface="Arial"/>
              <a:buChar char="•"/>
            </a:pPr>
            <a:r>
              <a:rPr lang="el-GR" sz="2000" dirty="0">
                <a:solidFill>
                  <a:schemeClr val="dk1"/>
                </a:solidFill>
                <a:latin typeface="Calibri"/>
                <a:ea typeface="Calibri"/>
                <a:cs typeface="Calibri"/>
                <a:sym typeface="Calibri"/>
              </a:rPr>
              <a:t>Συνεργάτης που έχει δουλειά ή όχι</a:t>
            </a:r>
            <a:endParaRPr sz="2000" b="0" i="0" u="none" strike="noStrike" cap="none" dirty="0">
              <a:solidFill>
                <a:schemeClr val="dk1"/>
              </a:solidFill>
              <a:latin typeface="Calibri"/>
              <a:ea typeface="Calibri"/>
              <a:cs typeface="Calibri"/>
              <a:sym typeface="Calibri"/>
            </a:endParaRPr>
          </a:p>
          <a:p>
            <a:pPr marL="800100" lvl="1" indent="-342900">
              <a:buClr>
                <a:schemeClr val="dk1"/>
              </a:buClr>
              <a:buSzPts val="2000"/>
              <a:buFont typeface="Arial"/>
              <a:buChar char="•"/>
            </a:pPr>
            <a:r>
              <a:rPr lang="el-GR" sz="2000" dirty="0">
                <a:solidFill>
                  <a:schemeClr val="dk1"/>
                </a:solidFill>
                <a:latin typeface="Calibri"/>
                <a:ea typeface="Calibri"/>
                <a:cs typeface="Calibri"/>
                <a:sym typeface="Calibri"/>
              </a:rPr>
              <a:t>Ρυθμίσεις για τη φροντίδα των παιδιών...</a:t>
            </a:r>
            <a:endParaRPr sz="2000" b="0" i="0" u="none" strike="noStrike" cap="none" dirty="0">
              <a:solidFill>
                <a:schemeClr val="dk1"/>
              </a:solidFill>
              <a:latin typeface="Calibri"/>
              <a:ea typeface="Calibri"/>
              <a:cs typeface="Calibri"/>
              <a:sym typeface="Calibri"/>
            </a:endParaRPr>
          </a:p>
        </p:txBody>
      </p:sp>
      <p:pic>
        <p:nvPicPr>
          <p:cNvPr id="135" name="Google Shape;135;p9"/>
          <p:cNvPicPr preferRelativeResize="0"/>
          <p:nvPr/>
        </p:nvPicPr>
        <p:blipFill rotWithShape="1">
          <a:blip r:embed="rId3">
            <a:alphaModFix/>
          </a:blip>
          <a:srcRect/>
          <a:stretch/>
        </p:blipFill>
        <p:spPr>
          <a:xfrm>
            <a:off x="8769927" y="3585790"/>
            <a:ext cx="2434886" cy="1959659"/>
          </a:xfrm>
          <a:prstGeom prst="rect">
            <a:avLst/>
          </a:prstGeom>
          <a:noFill/>
          <a:ln>
            <a:noFill/>
          </a:ln>
        </p:spPr>
      </p:pic>
      <p:sp>
        <p:nvSpPr>
          <p:cNvPr id="2" name="Google Shape;111;p6">
            <a:extLst>
              <a:ext uri="{FF2B5EF4-FFF2-40B4-BE49-F238E27FC236}">
                <a16:creationId xmlns:a16="http://schemas.microsoft.com/office/drawing/2014/main" id="{5B4AE44B-243C-DF2E-8A1E-D51D60D67429}"/>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0"/>
          <p:cNvSpPr txBox="1"/>
          <p:nvPr/>
        </p:nvSpPr>
        <p:spPr>
          <a:xfrm>
            <a:off x="377555" y="1773775"/>
            <a:ext cx="10813453"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1.3.: Ατομικές στρατηγικές ισορροπίας μεταξύ επαγγελματικής και ιδιωτικής ζωής
</a:t>
            </a:r>
            <a:endParaRPr sz="2200" dirty="0">
              <a:solidFill>
                <a:schemeClr val="dk1"/>
              </a:solidFill>
              <a:latin typeface="Calibri"/>
              <a:ea typeface="Calibri"/>
              <a:cs typeface="Calibri"/>
              <a:sym typeface="Calibri"/>
            </a:endParaRPr>
          </a:p>
        </p:txBody>
      </p:sp>
      <p:sp>
        <p:nvSpPr>
          <p:cNvPr id="142" name="Google Shape;142;p10"/>
          <p:cNvSpPr/>
          <p:nvPr/>
        </p:nvSpPr>
        <p:spPr>
          <a:xfrm>
            <a:off x="318565" y="2642957"/>
            <a:ext cx="11242710" cy="2923837"/>
          </a:xfrm>
          <a:prstGeom prst="rect">
            <a:avLst/>
          </a:prstGeom>
          <a:noFill/>
          <a:ln>
            <a:noFill/>
          </a:ln>
        </p:spPr>
        <p:txBody>
          <a:bodyPr spcFirstLastPara="1" wrap="square" lIns="91425" tIns="45700" rIns="91425" bIns="45700" anchor="t" anchorCtr="0">
            <a:spAutoFit/>
          </a:bodyPr>
          <a:lstStyle/>
          <a:p>
            <a:pPr lvl="0"/>
            <a:r>
              <a:rPr lang="el-GR" sz="1800" b="1" dirty="0">
                <a:solidFill>
                  <a:srgbClr val="0CA373"/>
                </a:solidFill>
                <a:latin typeface="Calibri"/>
                <a:ea typeface="Calibri"/>
                <a:cs typeface="Calibri"/>
                <a:sym typeface="Calibri"/>
              </a:rPr>
              <a:t>Η θεωρία των συνόρων </a:t>
            </a:r>
            <a:r>
              <a:rPr lang="hr-HR" sz="1800" dirty="0">
                <a:solidFill>
                  <a:schemeClr val="dk1"/>
                </a:solidFill>
                <a:latin typeface="Calibri"/>
                <a:ea typeface="Calibri"/>
                <a:cs typeface="Calibri"/>
                <a:sym typeface="Calibri"/>
              </a:rPr>
              <a:t>(Clark, 2000)</a:t>
            </a:r>
            <a:endParaRPr dirty="0"/>
          </a:p>
          <a:p>
            <a:pPr marL="742950" lvl="1" indent="-285750">
              <a:buClr>
                <a:schemeClr val="dk1"/>
              </a:buClr>
              <a:buSzPts val="1800"/>
              <a:buFont typeface="Arial"/>
              <a:buChar char="•"/>
            </a:pPr>
            <a:r>
              <a:rPr lang="el-GR" sz="1800" dirty="0">
                <a:solidFill>
                  <a:schemeClr val="dk1"/>
                </a:solidFill>
                <a:latin typeface="Calibri"/>
                <a:ea typeface="Calibri"/>
                <a:cs typeface="Calibri"/>
                <a:sym typeface="Calibri"/>
              </a:rPr>
              <a:t>Τα άτομα, ως ανθρώπινα όντα, έχουν την ικανότητα να διαχειρίζονται την εργασιακή και οικογενειακή σφαίρα και να σταθμίζουν συνεχώς μεταξύ εργασιακών και μη εργασιακών τομέων προκειμένου να επιτευχθεί ισορροπία</a:t>
            </a:r>
            <a:r>
              <a:rPr lang="hr-HR" sz="1800" b="0" i="0" u="none" strike="noStrike" cap="none" dirty="0">
                <a:solidFill>
                  <a:schemeClr val="dk1"/>
                </a:solidFill>
                <a:latin typeface="Calibri"/>
                <a:ea typeface="Calibri"/>
                <a:cs typeface="Calibri"/>
                <a:sym typeface="Calibri"/>
              </a:rPr>
              <a:t>.</a:t>
            </a: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lvl="0"/>
            <a:r>
              <a:rPr lang="el-GR" sz="2000" b="1" dirty="0">
                <a:solidFill>
                  <a:srgbClr val="0CA373"/>
                </a:solidFill>
                <a:latin typeface="Calibri"/>
                <a:ea typeface="Calibri"/>
                <a:cs typeface="Calibri"/>
                <a:sym typeface="Calibri"/>
              </a:rPr>
              <a:t>Θεωρία εμπλουτισμού εργασίας-οικογένειας </a:t>
            </a:r>
            <a:r>
              <a:rPr lang="hr-HR" sz="2000" dirty="0">
                <a:solidFill>
                  <a:schemeClr val="dk1"/>
                </a:solidFill>
                <a:latin typeface="Calibri"/>
                <a:ea typeface="Calibri"/>
                <a:cs typeface="Calibri"/>
                <a:sym typeface="Calibri"/>
              </a:rPr>
              <a:t>(Greenhaus and Powell, 2006; Chen and Powell, 2012)</a:t>
            </a:r>
            <a:endParaRPr dirty="0"/>
          </a:p>
          <a:p>
            <a:pPr marL="800100" lvl="1" indent="-342900">
              <a:buClr>
                <a:schemeClr val="dk1"/>
              </a:buClr>
              <a:buSzPts val="1800"/>
              <a:buFont typeface="Arial"/>
              <a:buChar char="•"/>
            </a:pPr>
            <a:r>
              <a:rPr lang="el-GR" sz="1800" dirty="0">
                <a:solidFill>
                  <a:schemeClr val="dk1"/>
                </a:solidFill>
                <a:latin typeface="Calibri"/>
                <a:ea typeface="Calibri"/>
                <a:cs typeface="Calibri"/>
                <a:sym typeface="Calibri"/>
              </a:rPr>
              <a:t>Τα άτομα αποκτούν δεξιότητες διασχίζοντας καθημερινά τα όρια μεταξύ επαγγελματικής και οικιακής ζωής, προκειμένου να διατηρήσουν μια ισορροπία μεταξύ εργασίας και οικογένειας.</a:t>
            </a:r>
            <a:endParaRPr dirty="0"/>
          </a:p>
          <a:p>
            <a:pPr marL="800100" lvl="1" indent="-342900">
              <a:buClr>
                <a:schemeClr val="dk1"/>
              </a:buClr>
              <a:buSzPts val="1800"/>
              <a:buFont typeface="Arial"/>
              <a:buChar char="•"/>
            </a:pPr>
            <a:r>
              <a:rPr lang="el-GR" sz="1800" dirty="0">
                <a:solidFill>
                  <a:schemeClr val="dk1"/>
                </a:solidFill>
                <a:latin typeface="Calibri"/>
                <a:ea typeface="Calibri"/>
                <a:cs typeface="Calibri"/>
                <a:sym typeface="Calibri"/>
              </a:rPr>
              <a:t>Αυτές οι δεξιότητες μπορεί να είναι ψυχολογικές, σωματικές, κοινωνικές δεξιότητες που καλύπτουν ένα ευρύ φάσμα γνωστικών, διαπροσωπικών και </a:t>
            </a:r>
            <a:r>
              <a:rPr lang="el-GR" sz="1800" dirty="0" err="1">
                <a:solidFill>
                  <a:schemeClr val="dk1"/>
                </a:solidFill>
                <a:latin typeface="Calibri"/>
                <a:ea typeface="Calibri"/>
                <a:cs typeface="Calibri"/>
                <a:sym typeface="Calibri"/>
              </a:rPr>
              <a:t>πολυδιεργαστικών</a:t>
            </a:r>
            <a:r>
              <a:rPr lang="el-GR" sz="1800" dirty="0">
                <a:solidFill>
                  <a:schemeClr val="dk1"/>
                </a:solidFill>
                <a:latin typeface="Calibri"/>
                <a:ea typeface="Calibri"/>
                <a:cs typeface="Calibri"/>
                <a:sym typeface="Calibri"/>
              </a:rPr>
              <a:t> δεξιοτήτων.</a:t>
            </a:r>
            <a:endParaRPr sz="1100" b="0" i="0" u="none" strike="noStrike" cap="none"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2EEB63FA-5C32-707B-E1F7-E1042C184816}"/>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11"/>
          <p:cNvSpPr txBox="1"/>
          <p:nvPr/>
        </p:nvSpPr>
        <p:spPr>
          <a:xfrm>
            <a:off x="377555" y="1773775"/>
            <a:ext cx="11031663" cy="691195"/>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1.3.: Ατομικές στρατηγικές ισορροπίας μεταξύ επαγγελματικής και ιδιωτικής ζωής
</a:t>
            </a:r>
            <a:endParaRPr dirty="0"/>
          </a:p>
        </p:txBody>
      </p:sp>
      <p:sp>
        <p:nvSpPr>
          <p:cNvPr id="149" name="Google Shape;149;p11"/>
          <p:cNvSpPr/>
          <p:nvPr/>
        </p:nvSpPr>
        <p:spPr>
          <a:xfrm>
            <a:off x="318565" y="2119372"/>
            <a:ext cx="11418510" cy="4401164"/>
          </a:xfrm>
          <a:prstGeom prst="rect">
            <a:avLst/>
          </a:prstGeom>
          <a:noFill/>
          <a:ln>
            <a:noFill/>
          </a:ln>
        </p:spPr>
        <p:txBody>
          <a:bodyPr spcFirstLastPara="1" wrap="square" lIns="91425" tIns="45700" rIns="91425" bIns="45700" anchor="t" anchorCtr="0">
            <a:spAutoFit/>
          </a:bodyPr>
          <a:lstStyle/>
          <a:p>
            <a:pPr lvl="0"/>
            <a:r>
              <a:rPr lang="el-GR" sz="2000" dirty="0">
                <a:solidFill>
                  <a:schemeClr val="dk1"/>
                </a:solidFill>
                <a:latin typeface="Calibri"/>
                <a:ea typeface="Calibri"/>
                <a:cs typeface="Calibri"/>
                <a:sym typeface="Calibri"/>
              </a:rPr>
              <a:t>Οι μεμονωμένες στρατηγικές μπορούν να ταξινομηθούν σε δύο τύπους </a:t>
            </a:r>
            <a:r>
              <a:rPr lang="hr-HR" sz="2000" dirty="0">
                <a:solidFill>
                  <a:schemeClr val="dk1"/>
                </a:solidFill>
                <a:latin typeface="Calibri"/>
                <a:ea typeface="Calibri"/>
                <a:cs typeface="Calibri"/>
                <a:sym typeface="Calibri"/>
              </a:rPr>
              <a:t>(Zheng et al., 2015): </a:t>
            </a:r>
            <a:endParaRPr sz="2000" dirty="0">
              <a:solidFill>
                <a:schemeClr val="dk1"/>
              </a:solidFill>
              <a:latin typeface="Calibri"/>
              <a:ea typeface="Calibri"/>
              <a:cs typeface="Calibri"/>
              <a:sym typeface="Calibri"/>
            </a:endParaRPr>
          </a:p>
          <a:p>
            <a:pPr marL="800100" marR="0" lvl="1" indent="-215900" algn="l" rtl="0">
              <a:spcBef>
                <a:spcPts val="0"/>
              </a:spcBef>
              <a:spcAft>
                <a:spcPts val="0"/>
              </a:spcAft>
              <a:buClr>
                <a:schemeClr val="dk1"/>
              </a:buClr>
              <a:buSzPts val="2000"/>
              <a:buFont typeface="Arial"/>
              <a:buNone/>
            </a:pPr>
            <a:endParaRPr sz="2000" b="1" i="0" u="none" strike="noStrike" cap="none" dirty="0">
              <a:solidFill>
                <a:srgbClr val="0CA373"/>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Στάση</a:t>
            </a:r>
            <a:endParaRPr sz="2000" b="1" i="0" u="none" strike="noStrike" cap="none" dirty="0">
              <a:solidFill>
                <a:srgbClr val="0CA373"/>
              </a:solidFill>
              <a:latin typeface="Calibri"/>
              <a:ea typeface="Calibri"/>
              <a:cs typeface="Calibri"/>
              <a:sym typeface="Calibri"/>
            </a:endParaRPr>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Μια στάση είναι μια αξιολόγηση κάτι, για παράδειγμα μια θετική ή αρνητική γνώμη για ένα άτομο, τόπο ή θέση</a:t>
            </a:r>
            <a:r>
              <a:rPr lang="hr-HR" sz="20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Calibri"/>
              <a:ea typeface="Calibri"/>
              <a:cs typeface="Calibri"/>
              <a:sym typeface="Calibri"/>
            </a:endParaRPr>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Μια θετική στάση και η ικανότητα να το διατηρήσετε θετικό είναι μία από τις στρατηγικές μείωσης μιας σύγκρουσης μεταξύ επαγγελματικής και μη επαγγελματικής ζωής και επίτευξης ευημερίας (</a:t>
            </a:r>
            <a:r>
              <a:rPr lang="el-GR" sz="2000" dirty="0" err="1">
                <a:solidFill>
                  <a:schemeClr val="dk1"/>
                </a:solidFill>
                <a:latin typeface="Calibri"/>
                <a:ea typeface="Calibri"/>
                <a:cs typeface="Calibri"/>
                <a:sym typeface="Calibri"/>
              </a:rPr>
              <a:t>Rotondo</a:t>
            </a:r>
            <a:r>
              <a:rPr lang="el-GR" sz="2000" dirty="0">
                <a:solidFill>
                  <a:schemeClr val="dk1"/>
                </a:solidFill>
                <a:latin typeface="Calibri"/>
                <a:ea typeface="Calibri"/>
                <a:cs typeface="Calibri"/>
                <a:sym typeface="Calibri"/>
              </a:rPr>
              <a:t> and </a:t>
            </a:r>
            <a:r>
              <a:rPr lang="el-GR" sz="2000" dirty="0" err="1">
                <a:solidFill>
                  <a:schemeClr val="dk1"/>
                </a:solidFill>
                <a:latin typeface="Calibri"/>
                <a:ea typeface="Calibri"/>
                <a:cs typeface="Calibri"/>
                <a:sym typeface="Calibri"/>
              </a:rPr>
              <a:t>Kincaid</a:t>
            </a:r>
            <a:r>
              <a:rPr lang="el-GR" sz="2000" dirty="0">
                <a:solidFill>
                  <a:schemeClr val="dk1"/>
                </a:solidFill>
                <a:latin typeface="Calibri"/>
                <a:ea typeface="Calibri"/>
                <a:cs typeface="Calibri"/>
                <a:sym typeface="Calibri"/>
              </a:rPr>
              <a:t>, 2008</a:t>
            </a:r>
            <a:r>
              <a:rPr lang="hr-HR" sz="2000" b="0" i="0" u="none" strike="noStrike" cap="none" dirty="0">
                <a:solidFill>
                  <a:schemeClr val="dk1"/>
                </a:solidFill>
                <a:latin typeface="Calibri"/>
                <a:ea typeface="Calibri"/>
                <a:cs typeface="Calibri"/>
                <a:sym typeface="Calibri"/>
              </a:rPr>
              <a:t>).</a:t>
            </a:r>
            <a:endParaRPr sz="2000" b="0" i="0" u="none" strike="noStrike" cap="none" dirty="0">
              <a:solidFill>
                <a:schemeClr val="dk1"/>
              </a:solidFill>
              <a:latin typeface="Calibri"/>
              <a:ea typeface="Calibri"/>
              <a:cs typeface="Calibri"/>
              <a:sym typeface="Calibri"/>
            </a:endParaRPr>
          </a:p>
          <a:p>
            <a:pPr marL="800100" lvl="1" indent="-342900">
              <a:buClr>
                <a:srgbClr val="0CA373"/>
              </a:buClr>
              <a:buSzPts val="2000"/>
              <a:buFont typeface="Arial"/>
              <a:buChar char="•"/>
            </a:pPr>
            <a:r>
              <a:rPr lang="el-GR" sz="2000" b="1" dirty="0">
                <a:solidFill>
                  <a:srgbClr val="0CA373"/>
                </a:solidFill>
                <a:latin typeface="Calibri"/>
                <a:ea typeface="Calibri"/>
                <a:cs typeface="Calibri"/>
                <a:sym typeface="Calibri"/>
              </a:rPr>
              <a:t>Ικανότητα</a:t>
            </a:r>
            <a:endParaRPr sz="2000" b="1" i="0" u="none" strike="noStrike" cap="none" dirty="0">
              <a:solidFill>
                <a:srgbClr val="0CA373"/>
              </a:solidFill>
              <a:latin typeface="Calibri"/>
              <a:ea typeface="Calibri"/>
              <a:cs typeface="Calibri"/>
              <a:sym typeface="Calibri"/>
            </a:endParaRPr>
          </a:p>
          <a:p>
            <a:pPr marL="1257300" lvl="2" indent="-342900">
              <a:buClr>
                <a:schemeClr val="dk1"/>
              </a:buClr>
              <a:buSzPts val="2000"/>
              <a:buFont typeface="Arial"/>
              <a:buChar char="•"/>
            </a:pPr>
            <a:r>
              <a:rPr lang="el-GR" sz="2000" dirty="0">
                <a:solidFill>
                  <a:schemeClr val="dk1"/>
                </a:solidFill>
                <a:latin typeface="Calibri"/>
                <a:ea typeface="Calibri"/>
                <a:cs typeface="Calibri"/>
                <a:sym typeface="Calibri"/>
              </a:rPr>
              <a:t>Η ικανότητα επίτευξης ισορροπίας μεταξύ επαγγελματικής και προσωπικής ζωής μπορεί να σχετίζεται με το ζήτημα του προσωπικού ελέγχου </a:t>
            </a:r>
            <a:r>
              <a:rPr lang="hr-HR" sz="2000" b="0" i="0" u="none" strike="noStrike" cap="none" dirty="0">
                <a:solidFill>
                  <a:schemeClr val="dk1"/>
                </a:solidFill>
                <a:latin typeface="Calibri"/>
                <a:ea typeface="Calibri"/>
                <a:cs typeface="Calibri"/>
                <a:sym typeface="Calibri"/>
              </a:rPr>
              <a:t>(Guest, 2002)</a:t>
            </a:r>
            <a:endParaRPr sz="2000" b="0" i="0" u="none" strike="noStrike" cap="none" dirty="0">
              <a:solidFill>
                <a:schemeClr val="dk1"/>
              </a:solidFill>
              <a:latin typeface="Calibri"/>
              <a:ea typeface="Calibri"/>
              <a:cs typeface="Calibri"/>
              <a:sym typeface="Calibri"/>
            </a:endParaRPr>
          </a:p>
          <a:p>
            <a:pPr marL="1257300" lvl="2" indent="-342900">
              <a:buClr>
                <a:schemeClr val="dk1"/>
              </a:buClr>
              <a:buSzPts val="2000"/>
              <a:buFont typeface="Arial"/>
              <a:buChar char="•"/>
            </a:pPr>
            <a:r>
              <a:rPr lang="hr-HR" sz="2000" b="0" i="0" u="none" strike="noStrike" cap="none" dirty="0">
                <a:solidFill>
                  <a:schemeClr val="dk1"/>
                </a:solidFill>
                <a:latin typeface="Calibri"/>
                <a:ea typeface="Calibri"/>
                <a:cs typeface="Calibri"/>
                <a:sym typeface="Calibri"/>
              </a:rPr>
              <a:t>„</a:t>
            </a:r>
            <a:r>
              <a:rPr lang="el-GR" sz="2000" dirty="0">
                <a:solidFill>
                  <a:schemeClr val="dk1"/>
                </a:solidFill>
                <a:latin typeface="Calibri"/>
                <a:ea typeface="Calibri"/>
                <a:cs typeface="Calibri"/>
                <a:sym typeface="Calibri"/>
              </a:rPr>
              <a:t>Το άτομο με εσωτερικό τόπο ελέγχου είναι σε θέση να ελέγξει μια κατάσταση, αντί να αφήσει την κατάσταση να τους ελέγξει</a:t>
            </a:r>
            <a:r>
              <a:rPr lang="hr-HR" sz="2000" b="0" i="0" u="none" strike="noStrike" cap="none" dirty="0">
                <a:solidFill>
                  <a:schemeClr val="dk1"/>
                </a:solidFill>
                <a:latin typeface="Calibri"/>
                <a:ea typeface="Calibri"/>
                <a:cs typeface="Calibri"/>
                <a:sym typeface="Calibri"/>
              </a:rPr>
              <a:t>” (Andreassi and Thompson, 2007). </a:t>
            </a: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510BD0CF-018E-DE27-CD84-978BAB50D6F8}"/>
              </a:ext>
            </a:extLst>
          </p:cNvPr>
          <p:cNvSpPr txBox="1"/>
          <p:nvPr/>
        </p:nvSpPr>
        <p:spPr>
          <a:xfrm>
            <a:off x="318565" y="1022287"/>
            <a:ext cx="10408575" cy="382156"/>
          </a:xfrm>
          <a:prstGeom prst="rect">
            <a:avLst/>
          </a:prstGeom>
          <a:noFill/>
          <a:ln>
            <a:noFill/>
          </a:ln>
        </p:spPr>
        <p:txBody>
          <a:bodyPr spcFirstLastPara="1" wrap="square" lIns="0" tIns="12700" rIns="0" bIns="0" anchor="t" anchorCtr="0">
            <a:spAutoFit/>
          </a:bodyPr>
          <a:lstStyle/>
          <a:p>
            <a:pPr marL="12700" lvl="0"/>
            <a:r>
              <a:rPr lang="el-GR" sz="2400" b="1" dirty="0">
                <a:solidFill>
                  <a:schemeClr val="dk1"/>
                </a:solidFill>
                <a:latin typeface="Calibri"/>
                <a:ea typeface="Calibri"/>
                <a:cs typeface="Calibri"/>
                <a:sym typeface="Calibri"/>
              </a:rPr>
              <a:t>ΕΝΟΤΗΤΑ 1: Διαταραχές Ισορροπίας Επαγγελματικής και Προσωπικής Ζωής</a:t>
            </a:r>
            <a:endParaRPr sz="4800" b="1" i="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2180</Words>
  <Application>Microsoft Office PowerPoint</Application>
  <PresentationFormat>Panorámica</PresentationFormat>
  <Paragraphs>162</Paragraphs>
  <Slides>20</Slides>
  <Notes>20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20</vt:i4>
      </vt:variant>
    </vt:vector>
  </HeadingPairs>
  <TitlesOfParts>
    <vt:vector size="30" baseType="lpstr">
      <vt:lpstr>Arial</vt:lpstr>
      <vt:lpstr>Courier New</vt:lpstr>
      <vt:lpstr>Oxygen</vt:lpstr>
      <vt:lpstr>Calibri</vt:lpstr>
      <vt:lpstr>Roboto</vt:lpstr>
      <vt:lpstr>Tahoma</vt:lpstr>
      <vt:lpstr>Noto Sans Symbols</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4</cp:revision>
  <dcterms:created xsi:type="dcterms:W3CDTF">2021-06-29T11:11:56Z</dcterms:created>
  <dcterms:modified xsi:type="dcterms:W3CDTF">2023-02-06T16:24:58Z</dcterms:modified>
</cp:coreProperties>
</file>