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56" r:id="rId3"/>
  </p:sldMasterIdLst>
  <p:notesMasterIdLst>
    <p:notesMasterId r:id="rId25"/>
  </p:notes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xygen" panose="02000503000000000000" pitchFamily="2" charset="0"/>
      <p:regular r:id="rId3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pEX0M6Q3hk7HweHJ6jQ21+NQf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0C3E89-6A15-440B-AA2A-45A42193F78D}">
  <a:tblStyle styleId="{DC0C3E89-6A15-440B-AA2A-45A42193F7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1"/>
    <p:restoredTop sz="94694"/>
  </p:normalViewPr>
  <p:slideViewPr>
    <p:cSldViewPr snapToGrid="0">
      <p:cViewPr varScale="1">
        <p:scale>
          <a:sx n="107" d="100"/>
          <a:sy n="107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425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45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27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891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19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60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69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58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275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36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16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60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942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28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60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58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50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51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93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96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45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02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_Left">
  <p:cSld name="4_General Slide_Lef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_Left">
  <p:cSld name="4_General Slide_Lef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1"/>
          <p:cNvPicPr preferRelativeResize="0"/>
          <p:nvPr/>
        </p:nvPicPr>
        <p:blipFill rotWithShape="1">
          <a:blip r:embed="rId5">
            <a:alphaModFix/>
          </a:blip>
          <a:srcRect l="21019" t="12308" r="11457" b="51795"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1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5"/>
          <p:cNvPicPr preferRelativeResize="0"/>
          <p:nvPr/>
        </p:nvPicPr>
        <p:blipFill rotWithShape="1">
          <a:blip r:embed="rId6">
            <a:alphaModFix/>
          </a:blip>
          <a:srcRect l="21019" t="12308" r="11457" b="51795"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5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7"/>
          <p:cNvPicPr preferRelativeResize="0"/>
          <p:nvPr/>
        </p:nvPicPr>
        <p:blipFill rotWithShape="1">
          <a:blip r:embed="rId6">
            <a:alphaModFix/>
          </a:blip>
          <a:srcRect l="21019" t="12308" r="11457" b="51795"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7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258328" y="3257551"/>
            <a:ext cx="51034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“Poboljšanje otpornosti malih i srednjih poduzeća nakon lockdowna”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761287" y="4093428"/>
            <a:ext cx="609755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-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POREMEĆAJI RAVNOTEŽE POSLOVNOG I PRIVATNOG </a:t>
            </a:r>
            <a:r>
              <a:rPr lang="hr-HR" sz="1800" b="1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ŽIVOTA</a:t>
            </a:r>
            <a:endParaRPr sz="1800" b="1" i="0" u="none" strike="noStrike" cap="none" dirty="0">
              <a:solidFill>
                <a:srgbClr val="0CA37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Autor: </a:t>
            </a:r>
            <a:r>
              <a:rPr lang="hr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SVEUČILIŠTE U DUBROVNIKU</a:t>
            </a: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l="21046" t="12687" r="9066" b="49999"/>
          <a:stretch/>
        </p:blipFill>
        <p:spPr>
          <a:xfrm>
            <a:off x="3683242" y="921747"/>
            <a:ext cx="4531601" cy="2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11920635" y="0"/>
            <a:ext cx="71543" cy="619584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 rot="-5400000" flipH="1">
            <a:off x="8667826" y="-3293392"/>
            <a:ext cx="53498" cy="6994850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 rot="10800000">
            <a:off x="186595" y="1100896"/>
            <a:ext cx="45719" cy="5094952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 rot="5400000" flipH="1">
            <a:off x="3209704" y="2697741"/>
            <a:ext cx="53501" cy="647290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1992090" y="194151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55" name="Google Shape;155;p12"/>
          <p:cNvSpPr txBox="1"/>
          <p:nvPr/>
        </p:nvSpPr>
        <p:spPr>
          <a:xfrm>
            <a:off x="377556" y="1773775"/>
            <a:ext cx="7183304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Individualne strategije ravnoteže između poslovnog i privatnog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318565" y="2525263"/>
            <a:ext cx="1141851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Podrška i situacija kod kuće</a:t>
            </a:r>
            <a:endParaRPr/>
          </a:p>
          <a:p>
            <a:pPr marL="74295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obveze članova obitelji i njihova sposobnost da dijele odgovornosti kod kuće mogu smanjiti sukobe između posla i života izvan posla ( </a:t>
            </a:r>
            <a:r>
              <a:rPr lang="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Premeaux et al., 2007.)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Broj djece može utjecati na preopterećenost i potaknuti više sukoba između posla i obitelji (Adkins i Premeaux, 2012.)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=&gt; Organizacija čuvanja djece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/>
        </p:nvSpPr>
        <p:spPr>
          <a:xfrm>
            <a:off x="2043848" y="142392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62" name="Google Shape;162;p13"/>
          <p:cNvSpPr txBox="1"/>
          <p:nvPr/>
        </p:nvSpPr>
        <p:spPr>
          <a:xfrm>
            <a:off x="377555" y="1773775"/>
            <a:ext cx="6991965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Organizacijske strategije ravnoteže između posla i života</a:t>
            </a: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318565" y="2620797"/>
            <a:ext cx="11459453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 karakterističnih skupina koje predstavljaju organizacijske politike ravnoteže između poslovnog i privatnog života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Programi (Mescher et al., 2010).: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fleksibilni radni aranžmani;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pružanje programa zdravlja i dobrobiti;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pružanje beneficija ili usluga skrbi o djeci;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osiguranje dopusta prema potrebi za zadovoljenje obiteljskih potreba;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organizacijsko razumijevanje i podrška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/>
        </p:nvSpPr>
        <p:spPr>
          <a:xfrm>
            <a:off x="2147365" y="0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69" name="Google Shape;169;p14"/>
          <p:cNvSpPr txBox="1"/>
          <p:nvPr/>
        </p:nvSpPr>
        <p:spPr>
          <a:xfrm>
            <a:off x="377556" y="1773775"/>
            <a:ext cx="7136820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Organizacijske strategije ravnoteže između posla i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318565" y="2702683"/>
            <a:ext cx="11459453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Fleksibilan raspored rada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fleksibilno radno vrijeme i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ugovori o radu s nepunim radnim vremenom (npr. dijeljenje posla).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Fleksibilni radni aranžmani utječu na </a:t>
            </a:r>
            <a:r>
              <a:rPr lang="hr" sz="20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zadovoljstvo poslom </a:t>
            </a: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" sz="20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moral zaposlenika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Fleksibilni rasporedi rada </a:t>
            </a:r>
            <a:r>
              <a:rPr lang="hr" sz="20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smanjuju izostanke s posla </a:t>
            </a: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fluktuaciju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Fleksibilni radni aranžmani </a:t>
            </a:r>
            <a:r>
              <a:rPr lang="hr" sz="20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povećavaju učinak na razini poduzeća </a:t>
            </a: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(Perry-Smith i Blum, 2000.).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/>
        </p:nvSpPr>
        <p:spPr>
          <a:xfrm>
            <a:off x="2061101" y="125140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76" name="Google Shape;176;p15"/>
          <p:cNvSpPr txBox="1"/>
          <p:nvPr/>
        </p:nvSpPr>
        <p:spPr>
          <a:xfrm>
            <a:off x="377556" y="1773775"/>
            <a:ext cx="721830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Organizacijske strategije ravnoteže između posla i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228030" y="2711332"/>
            <a:ext cx="1145945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Programi zdravlja i blagostanja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Cilj: povećati zdravlje zaposlenika i šanse za organizacijski uspjeh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(Meyer i Maltin, 2010.).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Goetzel i Ozminkowski (2008.): </a:t>
            </a:r>
            <a:r>
              <a:rPr lang="hr" sz="2000" b="0" i="1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„programi promicanja zdravlja na radnom mjestu mogli bi povećati zdravlje zaposlenika kao i njihovu produktivnost”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Mogu uključivati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pružanje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zdravih doručaka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ručkova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tjelesnog vježbanja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temeljeni na organizaciji ili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subvencionirani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/>
        </p:nvSpPr>
        <p:spPr>
          <a:xfrm>
            <a:off x="2216376" y="194151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83" name="Google Shape;183;p16"/>
          <p:cNvSpPr txBox="1"/>
          <p:nvPr/>
        </p:nvSpPr>
        <p:spPr>
          <a:xfrm>
            <a:off x="377556" y="1773775"/>
            <a:ext cx="7263569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Organizacijske strategije ravnoteže između posla i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318565" y="2525263"/>
            <a:ext cx="11459453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Programi pomoći za brigu o djeci</a:t>
            </a:r>
            <a:endParaRPr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Organizacijski sponzorirani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centri za dnevnu njegu na licu mjesta</a:t>
            </a:r>
            <a:endParaRPr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Subvencionirane naknade za čuvanje djece</a:t>
            </a:r>
            <a:endParaRPr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Pružanje informacija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pomoć zaposlenim roditeljima u pronalaženju pouzdane skrbi za djecu ili starije osobe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Programi pomoći mogu se povezati s većim zadovoljstvom zaposlenika, boljom radnom klimom, višim rezultatima predanosti zaposlenika i nižom namjerom fluktuacije (Zedeck i Mosier, 1990.).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/>
        </p:nvSpPr>
        <p:spPr>
          <a:xfrm>
            <a:off x="2285388" y="176898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90" name="Google Shape;190;p17"/>
          <p:cNvSpPr txBox="1"/>
          <p:nvPr/>
        </p:nvSpPr>
        <p:spPr>
          <a:xfrm>
            <a:off x="377556" y="1773775"/>
            <a:ext cx="7263569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Organizacijske strategije ravnoteže između posla i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318565" y="2525263"/>
            <a:ext cx="1145945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Pružanje dopusta prema potrebi za zadovoljenje obiteljskih potreba i organizacijskog razumijevanja i podrške</a:t>
            </a:r>
            <a:endParaRPr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Odredbe o dopustu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obično se provode zakonodavnim sredstvima ili neformalno uređuju ovisno o okruženju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Organizacijsko razumijevanje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menadžerska potpora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smanjuju sukob između posla i obitelji i poboljšavaju dobrobit zaposlenika.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/>
        </p:nvSpPr>
        <p:spPr>
          <a:xfrm>
            <a:off x="3220667" y="1848819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291306" y="2487038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254607" y="3168484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1291306" y="3877420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1291305" y="4558866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1669501" y="2169940"/>
            <a:ext cx="815661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Ravnoteža poslovnog i privatnog života je dobro funkcioniranje u višestrukim ulogama između radnih i neradnih (obiteljskih ili osobnih) domena</a:t>
            </a:r>
            <a:endParaRPr sz="2000" b="1" i="1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1669501" y="3059436"/>
            <a:ext cx="78290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Poremećaji ravnoteže između poslovnog i privatnog života nastaju zbog interferencije između</a:t>
            </a:r>
            <a:r>
              <a:rPr lang="hr" dirty="0">
                <a:ea typeface="Calibri"/>
              </a:rPr>
              <a:t> </a:t>
            </a:r>
            <a:r>
              <a:rPr lang="hr" sz="2000" b="1" i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poslovnog i privatnog života</a:t>
            </a:r>
            <a:endParaRPr dirty="0"/>
          </a:p>
        </p:txBody>
      </p:sp>
      <p:sp>
        <p:nvSpPr>
          <p:cNvPr id="203" name="Google Shape;203;p18"/>
          <p:cNvSpPr txBox="1"/>
          <p:nvPr/>
        </p:nvSpPr>
        <p:spPr>
          <a:xfrm>
            <a:off x="1659885" y="3813593"/>
            <a:ext cx="7838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Konflikt ravnoteže između poslovnog i privatnog života može se smanjiti na individualnoj i organizacijskoj razini</a:t>
            </a:r>
            <a:endParaRPr sz="2000" b="1" i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1632803" y="4523665"/>
            <a:ext cx="80815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Zaposlenici koji rade u okruženjima koja podržavaju obitelj, doživljavaju manji stres i manje sukoba između posla i obitelji, što dovodi do većeg zadovoljstva poslom i obitelji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480795" y="1302505"/>
            <a:ext cx="496135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Ključni zaključci:</a:t>
            </a:r>
            <a:endParaRPr/>
          </a:p>
        </p:txBody>
      </p:sp>
      <p:pic>
        <p:nvPicPr>
          <p:cNvPr id="206" name="Google Shape;206;p18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996" y="4623758"/>
            <a:ext cx="1531308" cy="133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/>
        </p:nvSpPr>
        <p:spPr>
          <a:xfrm>
            <a:off x="318565" y="1022287"/>
            <a:ext cx="1026906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ocjenjivanja</a:t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436097" y="1869768"/>
            <a:ext cx="32396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Poremećaj ravnoteže između posla i života nastaje zbog: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</a:t>
            </a: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funkcioniranje u više uloga kod kuće i na poslu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interferencija između posla i doma/obiteljskog života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visoka osobna kontrola radnika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4203279" y="1859298"/>
            <a:ext cx="299172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Pojedinačne strategije mogu se klasificirati u dvije vrste: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stav i sposobnost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b.- digitalne i fizičke vještine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menadžerski i organizacijski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7722580" y="1859298"/>
            <a:ext cx="359276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Pozitivan stav je: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negativno povezano s ravnotežom na poslu kod kuće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nepovezana </a:t>
            </a: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ravnoteža na poslu i kući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c.- </a:t>
            </a: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pozitivno povezano s ravnotežom posla i kuće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2387426" y="4155376"/>
            <a:ext cx="313961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Organizacijska podrška: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smanjuje sukobe na poslu kod kuće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b.- povećava sukobe na poslu kod kuće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nije povezan s poslovnim i kućnim sukobima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6246865" y="4155376"/>
            <a:ext cx="359276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Fleksibilni radni aranžmani: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uključuju fiksno radno vrijeme i puno radno vrijeme</a:t>
            </a:r>
            <a:endParaRPr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smanjuju zadovoljstvo poslom i stvaraju sukobe između posla i života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povećati zadovoljstvo poslom i moral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318565" y="1022287"/>
            <a:ext cx="1026906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ocjenjivanja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436097" y="1869768"/>
            <a:ext cx="32396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Poremećaj ravnoteže između posla i života nastaje zbog: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</a:t>
            </a: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funkcioniranje u više uloga kod kuće i na poslu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</a:t>
            </a: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interferencija između posla i doma/obiteljskog života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visoka osobna kontrola radnika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4203279" y="1859298"/>
            <a:ext cx="299172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Pojedinačne strategije mogu se klasificirati u dvije vrste: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</a:t>
            </a: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stav i sposobnost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b.- digitalne i fizičke vještine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menadžerske i organizacijske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7722580" y="1859298"/>
            <a:ext cx="359276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Pozitivan stav je: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negativno povezan s ravnotežom na poslu kod kuće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nepovezan s </a:t>
            </a: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ravnotežom na poslu i kući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c.- </a:t>
            </a: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pozitivno povezan s ravnotežom posla i kuće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2387426" y="4155376"/>
            <a:ext cx="313961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Organizacijska podrška: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</a:t>
            </a: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smanjuje sukobe na poslu kod kuće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b.- povećava sukobe na poslu kod kuće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nije povezana s poslovnim i kućnim sukobima</a:t>
            </a:r>
            <a:endParaRPr dirty="0"/>
          </a:p>
        </p:txBody>
      </p:sp>
      <p:sp>
        <p:nvSpPr>
          <p:cNvPr id="226" name="Google Shape;226;p20"/>
          <p:cNvSpPr txBox="1"/>
          <p:nvPr/>
        </p:nvSpPr>
        <p:spPr>
          <a:xfrm>
            <a:off x="6211809" y="3973550"/>
            <a:ext cx="359276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Fleksibilni radni aranžmani: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uključuju fiksno radno vrijeme i puno radno vrijeme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smanjuju zadovoljstvo poslom i stvaraju sukobe između posla i života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povećavaju </a:t>
            </a: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zadovoljstvo poslom i moral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1940331" y="280415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232" name="Google Shape;232;p21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33;p21">
            <a:extLst>
              <a:ext uri="{FF2B5EF4-FFF2-40B4-BE49-F238E27FC236}">
                <a16:creationId xmlns:a16="http://schemas.microsoft.com/office/drawing/2014/main" id="{52C5E57F-69C2-C10B-7F99-F6103FEEA828}"/>
              </a:ext>
            </a:extLst>
          </p:cNvPr>
          <p:cNvSpPr/>
          <p:nvPr/>
        </p:nvSpPr>
        <p:spPr>
          <a:xfrm>
            <a:off x="377556" y="2416147"/>
            <a:ext cx="1145945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Adkins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Premeaux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 (2012),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time: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work‐family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Journal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80 No. 2,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380‐389.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Carlson, D.,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Grzywacz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Ferguson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M., Hunter, E.,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Clinch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Arcury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T. (2011), “Health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turnover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mothers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childbirth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work‐family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interface: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time”,Journal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Applied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96 No. 5,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1045‐1054.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Chen, Z.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Powell, G. (2012), “No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Resource‐based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‐to‐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enrichment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Journal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81 No. 1,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89‐98.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Clark, S. (2000),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Human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53 No. 6,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747‐770.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Goetzel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Ozminkowski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 (2008),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‐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Health, Vol. 29,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303‐323.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Greenhaus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Powell, G. (2006),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allies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enrichment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Management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31 No. 1,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72‐92.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615183" y="2843420"/>
            <a:ext cx="709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Objasniti pojam ravnoteže između poslovnog i privatnog života i razlikovati različite vrste poremećaja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1615183" y="3553579"/>
            <a:ext cx="6613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Razgovarati o prednostima ravnoteže između poslovnog i privatnog života za pojedince i organizacije</a:t>
            </a:r>
            <a:endParaRPr sz="1800" b="1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605565" y="4284373"/>
            <a:ext cx="7208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Identificirati načine poboljšanja ravnoteže između posla i privatnog života s individualnog i organizacijskog gledišta</a:t>
            </a:r>
            <a:endParaRPr sz="1800" b="1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99778" y="660370"/>
            <a:ext cx="550012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CILJEVI</a:t>
            </a:r>
            <a:endParaRPr dirty="0"/>
          </a:p>
        </p:txBody>
      </p:sp>
      <p:sp>
        <p:nvSpPr>
          <p:cNvPr id="65" name="Google Shape;65;p2"/>
          <p:cNvSpPr txBox="1"/>
          <p:nvPr/>
        </p:nvSpPr>
        <p:spPr>
          <a:xfrm>
            <a:off x="539786" y="2053993"/>
            <a:ext cx="5064599" cy="3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kraju ovog modula moći ćete:</a:t>
            </a:r>
            <a:endParaRPr/>
          </a:p>
        </p:txBody>
      </p:sp>
      <p:pic>
        <p:nvPicPr>
          <p:cNvPr id="66" name="Google Shape;66;p2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7012" y="2186324"/>
            <a:ext cx="3316665" cy="342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/>
        </p:nvSpPr>
        <p:spPr>
          <a:xfrm>
            <a:off x="2199123" y="0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40;p22">
            <a:extLst>
              <a:ext uri="{FF2B5EF4-FFF2-40B4-BE49-F238E27FC236}">
                <a16:creationId xmlns:a16="http://schemas.microsoft.com/office/drawing/2014/main" id="{82D013AA-EB29-B3F9-F92F-8A2D844C8D60}"/>
              </a:ext>
            </a:extLst>
          </p:cNvPr>
          <p:cNvSpPr/>
          <p:nvPr/>
        </p:nvSpPr>
        <p:spPr>
          <a:xfrm>
            <a:off x="318565" y="2126436"/>
            <a:ext cx="11459453" cy="372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Kalliath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Brough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P. ( 2008),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‐Life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Journal of Management &amp;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14 No. 3,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323‐327.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Mescher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Benschop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Doorewaard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H. (2010),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work‐life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Human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63 No. 1,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21‐39.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Meyer, J.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Maltin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E. (2010),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well‐being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agenda”, Journal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77 No. 2,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323‐337.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Peeters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M. C.,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Montgomery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A. J.,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Bakker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A. B., &amp;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Schaufeli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W. B. (2005).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home: How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burnout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International Journal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Management, 12(1), 43.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Premeaux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Adkins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Mossholder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K. (2007), “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multi‐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multi‐role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work‐family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Journal of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28 No. 6,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705‐727.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Putri, A., &amp;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Amran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A. (2021).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-Life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COVID-19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Pandemic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International Journal of Management Science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Technology, 1(1), 30-34.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Zheng,C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Molineux,J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Mirshekary,S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Scarparo,S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organisational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work-life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wellbeing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Vol. 37, no.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3, </a:t>
            </a:r>
            <a:r>
              <a:rPr lang="hr-H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354-379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373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/>
        </p:nvSpPr>
        <p:spPr>
          <a:xfrm>
            <a:off x="2629722" y="2573541"/>
            <a:ext cx="71851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Hvala vam!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/>
        </p:nvSpPr>
        <p:spPr>
          <a:xfrm>
            <a:off x="2812820" y="3492801"/>
            <a:ext cx="5280302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Što je ravnoteža između poslovnog i privatnog života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Poremećaji ravnoteže između poslovnog i privatnog života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Individualne strategije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Organizacijske strategije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2869091" y="2316387"/>
            <a:ext cx="58991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dirty="0">
                <a:solidFill>
                  <a:srgbClr val="0CA373"/>
                </a:solidFill>
                <a:latin typeface="Oxygen"/>
                <a:ea typeface="Oxygen"/>
                <a:cs typeface="Oxygen"/>
                <a:sym typeface="Oxygen"/>
              </a:rPr>
              <a:t>Jedinica 1: Poremećaji ravnoteže između poslovnog  i privatnog života</a:t>
            </a:r>
            <a:endParaRPr sz="2400" dirty="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4881487" y="205899"/>
            <a:ext cx="2347449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hr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INDEKS</a:t>
            </a:r>
            <a:endParaRPr dirty="0"/>
          </a:p>
        </p:txBody>
      </p:sp>
      <p:sp>
        <p:nvSpPr>
          <p:cNvPr id="106" name="Google Shape;106;p5"/>
          <p:cNvSpPr/>
          <p:nvPr/>
        </p:nvSpPr>
        <p:spPr>
          <a:xfrm>
            <a:off x="5493416" y="1348167"/>
            <a:ext cx="537944" cy="537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1181207" y="557798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1.1.: Što je ravnoteža između poslovnog i privatnog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318565" y="2303926"/>
            <a:ext cx="11459453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 promjene stvorile su mogućnost obavljanja radnih zadataka na različitim mjestima =&gt; zamaglile su granicu između posla i života kod kuće.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Radite od kuće</a:t>
            </a:r>
            <a:endParaRPr sz="2000" b="1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Osobito pojačan tijekom pandemije COVID-19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Radne prakse koje uključuju informacijsko komunikacijske tehnologije (ICT) i radno mjesto koje nije glavni ured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literaturi ne postoji jedinstvena </a:t>
            </a:r>
            <a:r>
              <a:rPr lang="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definicija ravnoteže poslovnog i privatnog života </a:t>
            </a: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ali se obično objašnjava kao: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i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”…zadovoljstvo zaposlenika i dobro funkcioniranje višestrukih uloga između radnih i neradnih (obiteljskih ili osobnih) domena” </a:t>
            </a:r>
            <a:r>
              <a:rPr lang="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(Kalliath i Brough, 2008.)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2199124" y="22865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Poremećaji ravnoteže između poslovnog i privatnog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318565" y="2525263"/>
            <a:ext cx="11145554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Smetnje između doma i posla mogu izazvati sukob. Sukob između poslovnog i privatnog života je dvosmjeran (Peeters et al., 2005.):</a:t>
            </a:r>
            <a:endParaRPr dirty="0"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Posao može utjecati na kućni život i obiteljske obveze</a:t>
            </a:r>
            <a:endParaRPr dirty="0"/>
          </a:p>
          <a:p>
            <a:pPr marL="1257300" marR="0" lvl="2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može dovesti do </a:t>
            </a: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lošeg mentalnog i tjelesnog zdravlja =&gt; izgaranje</a:t>
            </a:r>
            <a:endParaRPr dirty="0"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Život kod kuće i obveze izvan posla mogu utjecati na posao</a:t>
            </a:r>
            <a:endParaRPr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=&gt; Niža produktivnost</a:t>
            </a:r>
            <a:endParaRPr dirty="0"/>
          </a:p>
          <a:p>
            <a:pPr marL="1257300" marR="0" lvl="2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/>
        </p:nvSpPr>
        <p:spPr>
          <a:xfrm>
            <a:off x="2199124" y="103374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Poremećaji ravnoteže između poslovnog i privatnog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318565" y="2525263"/>
            <a:ext cx="11145554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Peeters i sur. (2005., str. 45) dijele zahtjeve posla koji utječu na pojedince: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Kvantitativni zahtjevi posla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Previše posla za obaviti u premalo vremena</a:t>
            </a:r>
            <a:endParaRPr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Emocionalni zahtjevi posla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Emocionalno stresne situacije na poslu</a:t>
            </a:r>
            <a:endParaRPr/>
          </a:p>
          <a:p>
            <a:pPr marL="1257300" marR="0" lvl="2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Zahtjevi mentalnog posla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„stupanj do kojeg radni zadaci zahtijevaju od osobe da uloži stalni mentalni napor u obavljanju svojih dužnosti”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2181871" y="245910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33" name="Google Shape;133;p9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Poremećaji ravnoteže između poslovnog i privatnog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377555" y="2525263"/>
            <a:ext cx="11086563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Karakteristike doma koje </a:t>
            </a: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utječu na ravnotežu poslovnog i privatnog života: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Demografija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Broj djece u obitelji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 li partner posao ili ne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Organizacija čuvanja djece…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3039" y="2675174"/>
            <a:ext cx="3239910" cy="28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2112859" y="176898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41" name="Google Shape;141;p10"/>
          <p:cNvSpPr txBox="1"/>
          <p:nvPr/>
        </p:nvSpPr>
        <p:spPr>
          <a:xfrm>
            <a:off x="377556" y="1773775"/>
            <a:ext cx="7183304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Individualne strategije ravnoteže između poslovnog i privatnog života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318565" y="2642957"/>
            <a:ext cx="1124271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Teorija granice </a:t>
            </a: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(Clark, 2000.)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Pojedinci, kao ljudska bića, imaju sposobnost upravljanja poslovnom i obiteljskom sferom te stalno vaganje između radnih i neradnih domena kako bi se postigla ravnoteža.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Teorija obogaćivanja rada i obitelji </a:t>
            </a: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(Greenhaus i Powell, 2006; Chen i Powell, 2012)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Pojedinci stječu vještine prelazeći granicu između posla i života kod kuće svaki dan kako bi održali ravnotežu između posla i obitelji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 vještine mogu biti psihološke, fizičke, socijalne vještine koje pokrivaju širok raspon kognitivnih, interpersonalnih i multitasking vještina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/>
        </p:nvSpPr>
        <p:spPr>
          <a:xfrm>
            <a:off x="2026595" y="131250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148" name="Google Shape;148;p11"/>
          <p:cNvSpPr txBox="1"/>
          <p:nvPr/>
        </p:nvSpPr>
        <p:spPr>
          <a:xfrm>
            <a:off x="377556" y="1773775"/>
            <a:ext cx="7183304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Individualne strategije ravnoteže između poslovnog i privatnog života</a:t>
            </a: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318565" y="2257578"/>
            <a:ext cx="1141851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Individualne strategije mogu se klasificirati u dvije vrste (Zheng et al., 2015.):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Stav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 je ocjena nečega, na primjer pozitivno ili negativno mišljenje o osobi, mjestu ili položaju...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Pozitivan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stav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sposobnost njegovog održavanja jedna je od strategija smanjenja sukoba između radnog i neradnog života i postizanja blagostanja (Rotondo i Kincaid, 2008).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Sposobnost</a:t>
            </a:r>
            <a:endParaRPr sz="2000" b="1" i="0" u="none" strike="noStrike" cap="none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Sposobnost postizanja ravnoteže između poslovnog i privatnog života može se povezati s pitanjem </a:t>
            </a: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osobne kontrole </a:t>
            </a: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(Gost, 2002.)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„Pojedinac s unutarnjim lokusom kontrole sposoban je kontrolirati situaciju, umjesto da dopusti da situacija kontrolira njih” (Andreassi i Thompson, 2007.).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2154</Words>
  <Application>Microsoft Office PowerPoint</Application>
  <PresentationFormat>Panorámica</PresentationFormat>
  <Paragraphs>202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Noto Sans Symbols</vt:lpstr>
      <vt:lpstr>Courier New</vt:lpstr>
      <vt:lpstr>Oxygen</vt:lpstr>
      <vt:lpstr>Calibri</vt:lpstr>
      <vt:lpstr>Roboto</vt:lpstr>
      <vt:lpstr>Tahoma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</dc:creator>
  <cp:lastModifiedBy>Javier Serón Molina</cp:lastModifiedBy>
  <cp:revision>4</cp:revision>
  <dcterms:created xsi:type="dcterms:W3CDTF">2021-06-29T11:11:56Z</dcterms:created>
  <dcterms:modified xsi:type="dcterms:W3CDTF">2023-02-06T16:25:17Z</dcterms:modified>
</cp:coreProperties>
</file>