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 id="2147483656" r:id="rId3"/>
  </p:sldMasterIdLst>
  <p:notesMasterIdLst>
    <p:notesMasterId r:id="rId25"/>
  </p:notesMasterIdLst>
  <p:sldIdLst>
    <p:sldId id="256" r:id="rId4"/>
    <p:sldId id="25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6" r:id="rId21"/>
    <p:sldId id="276" r:id="rId22"/>
    <p:sldId id="277" r:id="rId23"/>
    <p:sldId id="295"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xygen" panose="02000503000000000000" pitchFamily="2" charset="0"/>
      <p:regular r:id="rId30"/>
      <p:bold r:id="rId31"/>
    </p:embeddedFont>
    <p:embeddedFont>
      <p:font typeface="Roboto" panose="02000000000000000000" pitchFamily="2" charset="0"/>
      <p:regular r:id="rId32"/>
      <p:bold r:id="rId33"/>
      <p:italic r:id="rId34"/>
      <p:boldItalic r:id="rId35"/>
    </p:embeddedFont>
    <p:embeddedFont>
      <p:font typeface="Tahoma" panose="020B0604030504040204" pitchFamily="34" charset="0"/>
      <p:regular r:id="rId36"/>
      <p:bold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pEX0M6Q3hk7HweHJ6jQ21+NQf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A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0C3E89-6A15-440B-AA2A-45A42193F78D}">
  <a:tblStyle styleId="{DC0C3E89-6A15-440B-AA2A-45A42193F78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59"/>
    <p:restoredTop sz="94650"/>
  </p:normalViewPr>
  <p:slideViewPr>
    <p:cSldViewPr snapToGrid="0">
      <p:cViewPr varScale="1">
        <p:scale>
          <a:sx n="107" d="100"/>
          <a:sy n="107" d="100"/>
        </p:scale>
        <p:origin x="109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font" Target="fonts/font9.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r-H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6998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99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71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71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0853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040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56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15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94" name="Google Shape;194;p18: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2412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2032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0898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738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16992600" y="-11796713"/>
            <a:ext cx="22159913" cy="12465051"/>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5" name="Google Shape;55;p2:notes"/>
          <p:cNvSpPr txBox="1">
            <a:spLocks noGrp="1"/>
          </p:cNvSpPr>
          <p:nvPr>
            <p:ph type="body" idx="1"/>
          </p:nvPr>
        </p:nvSpPr>
        <p:spPr>
          <a:xfrm>
            <a:off x="685800" y="4343400"/>
            <a:ext cx="5457825" cy="40862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515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7844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0" name="Google Shape;40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72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785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684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8169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968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302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253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0607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4"/>
        <p:cNvGrpSpPr/>
        <p:nvPr/>
      </p:nvGrpSpPr>
      <p:grpSpPr>
        <a:xfrm>
          <a:off x="0" y="0"/>
          <a:ext cx="0" cy="0"/>
          <a:chOff x="0" y="0"/>
          <a:chExt cx="0" cy="0"/>
        </a:xfrm>
      </p:grpSpPr>
      <p:sp>
        <p:nvSpPr>
          <p:cNvPr id="15" name="Google Shape;15;p4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4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17"/>
        <p:cNvGrpSpPr/>
        <p:nvPr/>
      </p:nvGrpSpPr>
      <p:grpSpPr>
        <a:xfrm>
          <a:off x="0" y="0"/>
          <a:ext cx="0" cy="0"/>
          <a:chOff x="0" y="0"/>
          <a:chExt cx="0" cy="0"/>
        </a:xfrm>
      </p:grpSpPr>
      <p:sp>
        <p:nvSpPr>
          <p:cNvPr id="18" name="Google Shape;18;p43"/>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2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6"/>
        <p:cNvGrpSpPr/>
        <p:nvPr/>
      </p:nvGrpSpPr>
      <p:grpSpPr>
        <a:xfrm>
          <a:off x="0" y="0"/>
          <a:ext cx="0" cy="0"/>
          <a:chOff x="0" y="0"/>
          <a:chExt cx="0" cy="0"/>
        </a:xfrm>
      </p:grpSpPr>
      <p:sp>
        <p:nvSpPr>
          <p:cNvPr id="27" name="Google Shape;2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29"/>
        <p:cNvGrpSpPr/>
        <p:nvPr/>
      </p:nvGrpSpPr>
      <p:grpSpPr>
        <a:xfrm>
          <a:off x="0" y="0"/>
          <a:ext cx="0" cy="0"/>
          <a:chOff x="0" y="0"/>
          <a:chExt cx="0" cy="0"/>
        </a:xfrm>
      </p:grpSpPr>
      <p:sp>
        <p:nvSpPr>
          <p:cNvPr id="30" name="Google Shape;30;p50"/>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36"/>
        <p:cNvGrpSpPr/>
        <p:nvPr/>
      </p:nvGrpSpPr>
      <p:grpSpPr>
        <a:xfrm>
          <a:off x="0" y="0"/>
          <a:ext cx="0" cy="0"/>
          <a:chOff x="0" y="0"/>
          <a:chExt cx="0" cy="0"/>
        </a:xfrm>
      </p:grpSpPr>
      <p:sp>
        <p:nvSpPr>
          <p:cNvPr id="37" name="Google Shape;37;p4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4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reative Break Picture">
  <p:cSld name="Creative Break Picture">
    <p:spTree>
      <p:nvGrpSpPr>
        <p:cNvPr id="1" name="Shape 39"/>
        <p:cNvGrpSpPr/>
        <p:nvPr/>
      </p:nvGrpSpPr>
      <p:grpSpPr>
        <a:xfrm>
          <a:off x="0" y="0"/>
          <a:ext cx="0" cy="0"/>
          <a:chOff x="0" y="0"/>
          <a:chExt cx="0" cy="0"/>
        </a:xfrm>
      </p:grpSpPr>
      <p:sp>
        <p:nvSpPr>
          <p:cNvPr id="40" name="Google Shape;40;p51"/>
          <p:cNvSpPr>
            <a:spLocks noGrp="1"/>
          </p:cNvSpPr>
          <p:nvPr>
            <p:ph type="pic" idx="2"/>
          </p:nvPr>
        </p:nvSpPr>
        <p:spPr>
          <a:xfrm>
            <a:off x="6096000" y="0"/>
            <a:ext cx="6096000" cy="68580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General Slide_Left">
  <p:cSld name="4_General Slide_Left">
    <p:spTree>
      <p:nvGrpSpPr>
        <p:cNvPr id="1" name="Shape 41"/>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pos="1912">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 name="Google Shape;11;p41"/>
          <p:cNvPicPr preferRelativeResize="0"/>
          <p:nvPr/>
        </p:nvPicPr>
        <p:blipFill rotWithShape="1">
          <a:blip r:embed="rId4">
            <a:alphaModFix/>
          </a:blip>
          <a:srcRect/>
          <a:stretch/>
        </p:blipFill>
        <p:spPr>
          <a:xfrm>
            <a:off x="291886" y="6314302"/>
            <a:ext cx="1985322" cy="432844"/>
          </a:xfrm>
          <a:prstGeom prst="rect">
            <a:avLst/>
          </a:prstGeom>
          <a:noFill/>
          <a:ln>
            <a:noFill/>
          </a:ln>
        </p:spPr>
      </p:pic>
      <p:pic>
        <p:nvPicPr>
          <p:cNvPr id="12" name="Google Shape;12;p41"/>
          <p:cNvPicPr preferRelativeResize="0"/>
          <p:nvPr/>
        </p:nvPicPr>
        <p:blipFill rotWithShape="1">
          <a:blip r:embed="rId5">
            <a:alphaModFix/>
          </a:blip>
          <a:srcRect l="21019" t="12308" r="11457" b="51795"/>
          <a:stretch/>
        </p:blipFill>
        <p:spPr>
          <a:xfrm>
            <a:off x="96715" y="110854"/>
            <a:ext cx="1740877" cy="916251"/>
          </a:xfrm>
          <a:prstGeom prst="rect">
            <a:avLst/>
          </a:prstGeom>
          <a:noFill/>
          <a:ln>
            <a:noFill/>
          </a:ln>
        </p:spPr>
      </p:pic>
      <p:sp>
        <p:nvSpPr>
          <p:cNvPr id="13" name="Google Shape;13;p41"/>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b="0" i="0" u="none" strike="noStrike">
                <a:solidFill>
                  <a:schemeClr val="lt1"/>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sz="1200">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
        <p:cNvGrpSpPr/>
        <p:nvPr/>
      </p:nvGrpSpPr>
      <p:grpSpPr>
        <a:xfrm>
          <a:off x="0" y="0"/>
          <a:ext cx="0" cy="0"/>
          <a:chOff x="0" y="0"/>
          <a:chExt cx="0" cy="0"/>
        </a:xfrm>
      </p:grpSpPr>
      <p:sp>
        <p:nvSpPr>
          <p:cNvPr id="21" name="Google Shape;21;p45"/>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2" name="Google Shape;22;p45"/>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23" name="Google Shape;23;p45"/>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24" name="Google Shape;24;p45"/>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
        <p:cNvGrpSpPr/>
        <p:nvPr/>
      </p:nvGrpSpPr>
      <p:grpSpPr>
        <a:xfrm>
          <a:off x="0" y="0"/>
          <a:ext cx="0" cy="0"/>
          <a:chOff x="0" y="0"/>
          <a:chExt cx="0" cy="0"/>
        </a:xfrm>
      </p:grpSpPr>
      <p:sp>
        <p:nvSpPr>
          <p:cNvPr id="32" name="Google Shape;32;p47"/>
          <p:cNvSpPr/>
          <p:nvPr/>
        </p:nvSpPr>
        <p:spPr>
          <a:xfrm>
            <a:off x="-1" y="6146800"/>
            <a:ext cx="12192001" cy="711200"/>
          </a:xfrm>
          <a:custGeom>
            <a:avLst/>
            <a:gdLst/>
            <a:ahLst/>
            <a:cxnLst/>
            <a:rect l="l" t="t" r="r" b="b"/>
            <a:pathLst>
              <a:path w="18278475" h="1419225" extrusionOk="0">
                <a:moveTo>
                  <a:pt x="18278473" y="1419224"/>
                </a:moveTo>
                <a:lnTo>
                  <a:pt x="0" y="1419224"/>
                </a:lnTo>
                <a:lnTo>
                  <a:pt x="0" y="0"/>
                </a:lnTo>
                <a:lnTo>
                  <a:pt x="18278473" y="0"/>
                </a:lnTo>
                <a:lnTo>
                  <a:pt x="18278473" y="1419224"/>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3" name="Google Shape;33;p47"/>
          <p:cNvPicPr preferRelativeResize="0"/>
          <p:nvPr/>
        </p:nvPicPr>
        <p:blipFill rotWithShape="1">
          <a:blip r:embed="rId5">
            <a:alphaModFix/>
          </a:blip>
          <a:srcRect/>
          <a:stretch/>
        </p:blipFill>
        <p:spPr>
          <a:xfrm>
            <a:off x="291886" y="6314302"/>
            <a:ext cx="1985322" cy="432844"/>
          </a:xfrm>
          <a:prstGeom prst="rect">
            <a:avLst/>
          </a:prstGeom>
          <a:noFill/>
          <a:ln>
            <a:noFill/>
          </a:ln>
        </p:spPr>
      </p:pic>
      <p:pic>
        <p:nvPicPr>
          <p:cNvPr id="34" name="Google Shape;34;p47"/>
          <p:cNvPicPr preferRelativeResize="0"/>
          <p:nvPr/>
        </p:nvPicPr>
        <p:blipFill rotWithShape="1">
          <a:blip r:embed="rId6">
            <a:alphaModFix/>
          </a:blip>
          <a:srcRect l="21019" t="12308" r="11457" b="51795"/>
          <a:stretch/>
        </p:blipFill>
        <p:spPr>
          <a:xfrm>
            <a:off x="96715" y="110854"/>
            <a:ext cx="1740877" cy="916251"/>
          </a:xfrm>
          <a:prstGeom prst="rect">
            <a:avLst/>
          </a:prstGeom>
          <a:noFill/>
          <a:ln>
            <a:noFill/>
          </a:ln>
        </p:spPr>
      </p:pic>
      <p:sp>
        <p:nvSpPr>
          <p:cNvPr id="35" name="Google Shape;35;p47"/>
          <p:cNvSpPr txBox="1"/>
          <p:nvPr/>
        </p:nvSpPr>
        <p:spPr>
          <a:xfrm>
            <a:off x="2373745" y="6271567"/>
            <a:ext cx="95263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hr-HR" sz="1200">
                <a:solidFill>
                  <a:srgbClr val="FFFFFF"/>
                </a:solidFill>
                <a:latin typeface="Arial"/>
                <a:ea typeface="Arial"/>
                <a:cs typeface="Arial"/>
                <a:sym typeface="Arial"/>
              </a:rPr>
              <a:t>With the support of the Erasmus+ programme of the European Union. This document and its contents reflects the views only of the authors, and the Commission cannot be held responsible for any use which may be made of the information contained therein. </a:t>
            </a:r>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p:nvPr/>
        </p:nvSpPr>
        <p:spPr>
          <a:xfrm>
            <a:off x="3523349" y="3317022"/>
            <a:ext cx="5899119" cy="369291"/>
          </a:xfrm>
          <a:prstGeom prst="rect">
            <a:avLst/>
          </a:prstGeom>
          <a:noFill/>
          <a:ln>
            <a:noFill/>
          </a:ln>
        </p:spPr>
        <p:txBody>
          <a:bodyPr spcFirstLastPara="1" wrap="square" lIns="91425" tIns="45700" rIns="91425" bIns="45700" anchor="t" anchorCtr="0">
            <a:spAutoFit/>
          </a:bodyPr>
          <a:lstStyle/>
          <a:p>
            <a:pPr lvl="0"/>
            <a:r>
              <a:rPr lang="it-IT" sz="1800" b="1" dirty="0">
                <a:solidFill>
                  <a:schemeClr val="dk1"/>
                </a:solidFill>
              </a:rPr>
              <a:t>“Migliorare la resilienza delle PMI dopo il lockdown”</a:t>
            </a:r>
            <a:endParaRPr lang="it-IT" sz="1800" b="1" dirty="0">
              <a:solidFill>
                <a:schemeClr val="dk1"/>
              </a:solidFill>
              <a:latin typeface="Arial"/>
              <a:ea typeface="Arial"/>
              <a:cs typeface="Arial"/>
              <a:sym typeface="Arial"/>
            </a:endParaRPr>
          </a:p>
        </p:txBody>
      </p:sp>
      <p:sp>
        <p:nvSpPr>
          <p:cNvPr id="47" name="Google Shape;47;p1"/>
          <p:cNvSpPr txBox="1"/>
          <p:nvPr/>
        </p:nvSpPr>
        <p:spPr>
          <a:xfrm>
            <a:off x="3424132" y="4080458"/>
            <a:ext cx="6097554" cy="923289"/>
          </a:xfrm>
          <a:prstGeom prst="rect">
            <a:avLst/>
          </a:prstGeom>
          <a:noFill/>
          <a:ln>
            <a:noFill/>
          </a:ln>
        </p:spPr>
        <p:txBody>
          <a:bodyPr spcFirstLastPara="1" wrap="square" lIns="91425" tIns="45700" rIns="91425" bIns="45700" anchor="t" anchorCtr="0">
            <a:spAutoFit/>
          </a:bodyPr>
          <a:lstStyle/>
          <a:p>
            <a:pPr lvl="0" algn="ctr">
              <a:buClr>
                <a:srgbClr val="0CA373"/>
              </a:buClr>
              <a:buSzPts val="1800"/>
            </a:pPr>
            <a:r>
              <a:rPr lang="it-IT" sz="1800" b="1" dirty="0">
                <a:solidFill>
                  <a:srgbClr val="0CA373"/>
                </a:solidFill>
                <a:latin typeface="Tahoma"/>
                <a:ea typeface="Tahoma"/>
                <a:cs typeface="Tahoma"/>
                <a:sym typeface="Tahoma"/>
              </a:rPr>
              <a:t>DISTURBI DELLA SALUTE E DELL'EQUILIBRIO TRA VITA PROFESSIONALE E VITA PRIVATA
By</a:t>
            </a:r>
            <a:r>
              <a:rPr lang="it-IT" sz="1800" b="1" i="0" u="none" strike="noStrike" cap="none" dirty="0">
                <a:solidFill>
                  <a:srgbClr val="0CA373"/>
                </a:solidFill>
                <a:latin typeface="Tahoma"/>
                <a:ea typeface="Tahoma"/>
                <a:cs typeface="Tahoma"/>
                <a:sym typeface="Tahoma"/>
              </a:rPr>
              <a:t>: </a:t>
            </a:r>
            <a:r>
              <a:rPr lang="it-IT" sz="1800" b="1" dirty="0">
                <a:solidFill>
                  <a:schemeClr val="dk1"/>
                </a:solidFill>
                <a:latin typeface="Tahoma"/>
                <a:ea typeface="Tahoma"/>
                <a:cs typeface="Tahoma"/>
                <a:sym typeface="Tahoma"/>
              </a:rPr>
              <a:t>UNIVERSITÀ DI DUBROVNIK</a:t>
            </a:r>
            <a:endParaRPr lang="it-IT" sz="1800" b="1" i="0" u="none" strike="noStrike" cap="none" dirty="0">
              <a:solidFill>
                <a:schemeClr val="dk1"/>
              </a:solidFill>
              <a:latin typeface="Tahoma"/>
              <a:ea typeface="Tahoma"/>
              <a:cs typeface="Tahoma"/>
              <a:sym typeface="Tahoma"/>
            </a:endParaRPr>
          </a:p>
        </p:txBody>
      </p:sp>
      <p:pic>
        <p:nvPicPr>
          <p:cNvPr id="48" name="Google Shape;48;p1"/>
          <p:cNvPicPr preferRelativeResize="0"/>
          <p:nvPr/>
        </p:nvPicPr>
        <p:blipFill rotWithShape="1">
          <a:blip r:embed="rId3">
            <a:alphaModFix/>
          </a:blip>
          <a:srcRect l="21046" t="12687" r="9066" b="49999"/>
          <a:stretch/>
        </p:blipFill>
        <p:spPr>
          <a:xfrm>
            <a:off x="3683242" y="921747"/>
            <a:ext cx="4531601" cy="2395275"/>
          </a:xfrm>
          <a:prstGeom prst="rect">
            <a:avLst/>
          </a:prstGeom>
          <a:noFill/>
          <a:ln>
            <a:noFill/>
          </a:ln>
        </p:spPr>
      </p:pic>
      <p:sp>
        <p:nvSpPr>
          <p:cNvPr id="49" name="Google Shape;49;p1"/>
          <p:cNvSpPr/>
          <p:nvPr/>
        </p:nvSpPr>
        <p:spPr>
          <a:xfrm>
            <a:off x="11920635" y="0"/>
            <a:ext cx="71543" cy="619584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
          <p:cNvSpPr/>
          <p:nvPr/>
        </p:nvSpPr>
        <p:spPr>
          <a:xfrm rot="-5400000" flipH="1">
            <a:off x="8667826" y="-3293392"/>
            <a:ext cx="53498" cy="6994850"/>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rot="10800000">
            <a:off x="186595" y="1100896"/>
            <a:ext cx="45719" cy="5094952"/>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rot="5400000" flipH="1">
            <a:off x="3209704" y="2697741"/>
            <a:ext cx="53501" cy="6472908"/>
          </a:xfrm>
          <a:custGeom>
            <a:avLst/>
            <a:gdLst/>
            <a:ahLst/>
            <a:cxnLst/>
            <a:rect l="l" t="t" r="r" b="b"/>
            <a:pathLst>
              <a:path w="6330950" h="10287000" extrusionOk="0">
                <a:moveTo>
                  <a:pt x="6330933" y="10286992"/>
                </a:moveTo>
                <a:lnTo>
                  <a:pt x="0" y="10286992"/>
                </a:lnTo>
                <a:lnTo>
                  <a:pt x="0" y="0"/>
                </a:lnTo>
                <a:lnTo>
                  <a:pt x="6330933" y="0"/>
                </a:lnTo>
                <a:lnTo>
                  <a:pt x="6330933" y="10286992"/>
                </a:lnTo>
                <a:close/>
              </a:path>
            </a:pathLst>
          </a:custGeom>
          <a:solidFill>
            <a:srgbClr val="0CA37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6" name="Google Shape;156;p12"/>
          <p:cNvSpPr/>
          <p:nvPr/>
        </p:nvSpPr>
        <p:spPr>
          <a:xfrm>
            <a:off x="318565" y="2525263"/>
            <a:ext cx="11418510" cy="25545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it-IT" sz="2000">
              <a:solidFill>
                <a:schemeClr val="dk1"/>
              </a:solidFill>
              <a:latin typeface="Calibri"/>
              <a:ea typeface="Calibri"/>
              <a:cs typeface="Calibri"/>
              <a:sym typeface="Calibri"/>
            </a:endParaRPr>
          </a:p>
          <a:p>
            <a:pPr marL="285750" lvl="0" indent="-285750">
              <a:buClr>
                <a:srgbClr val="0CA373"/>
              </a:buClr>
              <a:buSzPts val="2000"/>
              <a:buFont typeface="Arial"/>
              <a:buChar char="•"/>
            </a:pPr>
            <a:r>
              <a:rPr lang="it-IT" sz="2000" b="1">
                <a:solidFill>
                  <a:srgbClr val="0CA373"/>
                </a:solidFill>
                <a:latin typeface="Calibri"/>
                <a:ea typeface="Calibri"/>
                <a:cs typeface="Calibri"/>
                <a:sym typeface="Calibri"/>
              </a:rPr>
              <a:t>Supporto e situazione a casa</a:t>
            </a:r>
          </a:p>
          <a:p>
            <a:pPr marL="285750" lvl="0" indent="-285750">
              <a:buClr>
                <a:srgbClr val="0CA373"/>
              </a:buClr>
              <a:buSzPts val="2000"/>
              <a:buFont typeface="Arial"/>
              <a:buChar char="•"/>
            </a:pPr>
            <a:endParaRPr lang="it-IT" sz="2000" b="0" i="0" u="none" strike="noStrike" cap="none">
              <a:solidFill>
                <a:schemeClr val="dk1"/>
              </a:solidFill>
              <a:latin typeface="Calibri"/>
              <a:ea typeface="Calibri"/>
              <a:cs typeface="Calibri"/>
              <a:sym typeface="Calibri"/>
            </a:endParaRPr>
          </a:p>
          <a:p>
            <a:pPr marL="742950" lvl="1" indent="-285750">
              <a:buClr>
                <a:schemeClr val="dk1"/>
              </a:buClr>
              <a:buSzPts val="2000"/>
              <a:buFont typeface="Arial"/>
              <a:buChar char="•"/>
            </a:pPr>
            <a:r>
              <a:rPr lang="it-IT" sz="2000">
                <a:solidFill>
                  <a:schemeClr val="dk1"/>
                </a:solidFill>
                <a:latin typeface="Calibri"/>
                <a:ea typeface="Calibri"/>
                <a:cs typeface="Calibri"/>
                <a:sym typeface="Calibri"/>
              </a:rPr>
              <a:t>Gli impegni lavorativi dei familiari e la loro capacità di condividere le responsabilità domestiche possono ridurre i conflitti tra lavoro e vita non lavorativa (Premeaux et al., 2007)</a:t>
            </a:r>
          </a:p>
          <a:p>
            <a:pPr marL="742950" lvl="1" indent="-285750">
              <a:buClr>
                <a:schemeClr val="dk1"/>
              </a:buClr>
              <a:buSzPts val="2000"/>
              <a:buFont typeface="Arial"/>
              <a:buChar char="•"/>
            </a:pPr>
            <a:endParaRPr lang="it-IT" sz="2000" b="0" i="0" u="none" strike="noStrike" cap="none">
              <a:solidFill>
                <a:schemeClr val="dk1"/>
              </a:solidFill>
              <a:latin typeface="Calibri"/>
              <a:ea typeface="Calibri"/>
              <a:cs typeface="Calibri"/>
              <a:sym typeface="Calibri"/>
            </a:endParaRPr>
          </a:p>
          <a:p>
            <a:pPr marL="742950" lvl="1" indent="-285750">
              <a:buClr>
                <a:schemeClr val="dk1"/>
              </a:buClr>
              <a:buSzPts val="2000"/>
              <a:buFont typeface="Arial"/>
              <a:buChar char="•"/>
            </a:pPr>
            <a:r>
              <a:rPr lang="it-IT" sz="2000">
                <a:solidFill>
                  <a:schemeClr val="dk1"/>
                </a:solidFill>
                <a:latin typeface="Calibri"/>
                <a:ea typeface="Calibri"/>
                <a:cs typeface="Calibri"/>
                <a:sym typeface="Calibri"/>
              </a:rPr>
              <a:t>Il numero di bambini può influenzare il sovraccarico e indurre più conflitti lavoro-famiglia (Adkins e Premeaux, 2012) </a:t>
            </a:r>
            <a:r>
              <a:rPr lang="it-IT" sz="2000" b="1">
                <a:solidFill>
                  <a:srgbClr val="0CA373"/>
                </a:solidFill>
                <a:latin typeface="Calibri"/>
                <a:ea typeface="Calibri"/>
                <a:cs typeface="Calibri"/>
                <a:sym typeface="Calibri"/>
              </a:rPr>
              <a:t>=&gt; Disposizioni per l'assistenza all'infanzia</a:t>
            </a:r>
            <a:endParaRPr lang="it-IT" sz="200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A8568B16-00F1-E698-75DE-41A5813AE42C}"/>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41;p10">
            <a:extLst>
              <a:ext uri="{FF2B5EF4-FFF2-40B4-BE49-F238E27FC236}">
                <a16:creationId xmlns:a16="http://schemas.microsoft.com/office/drawing/2014/main" id="{121A12F1-4247-3A77-6288-A1269D7D45A2}"/>
              </a:ext>
            </a:extLst>
          </p:cNvPr>
          <p:cNvSpPr txBox="1"/>
          <p:nvPr/>
        </p:nvSpPr>
        <p:spPr>
          <a:xfrm>
            <a:off x="377556" y="1773775"/>
            <a:ext cx="10649032" cy="352640"/>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1.3.: Strategie individuali di equilibrio tra attività professionale e vita privata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3"/>
          <p:cNvSpPr txBox="1"/>
          <p:nvPr/>
        </p:nvSpPr>
        <p:spPr>
          <a:xfrm>
            <a:off x="377555" y="1773775"/>
            <a:ext cx="9981096" cy="691195"/>
          </a:xfrm>
          <a:prstGeom prst="rect">
            <a:avLst/>
          </a:prstGeom>
          <a:noFill/>
          <a:ln>
            <a:noFill/>
          </a:ln>
        </p:spPr>
        <p:txBody>
          <a:bodyPr spcFirstLastPara="1" wrap="square" lIns="0" tIns="13950" rIns="0" bIns="0" anchor="t" anchorCtr="0">
            <a:spAutoFit/>
          </a:bodyPr>
          <a:lstStyle/>
          <a:p>
            <a:pPr marL="12700"/>
            <a:r>
              <a:rPr lang="it-IT" sz="2200" dirty="0">
                <a:solidFill>
                  <a:schemeClr val="dk1"/>
                </a:solidFill>
                <a:latin typeface="Calibri"/>
                <a:ea typeface="Calibri"/>
                <a:cs typeface="Calibri"/>
                <a:sym typeface="Calibri"/>
              </a:rPr>
              <a:t>SEZIONE 1.4.: Strategie organizzative di equilibrio tra attività professionale e vita privata 
</a:t>
            </a:r>
            <a:endParaRPr lang="it-IT" dirty="0"/>
          </a:p>
        </p:txBody>
      </p:sp>
      <p:sp>
        <p:nvSpPr>
          <p:cNvPr id="163" name="Google Shape;163;p13"/>
          <p:cNvSpPr/>
          <p:nvPr/>
        </p:nvSpPr>
        <p:spPr>
          <a:xfrm>
            <a:off x="318565" y="2620797"/>
            <a:ext cx="11459453" cy="3323946"/>
          </a:xfrm>
          <a:prstGeom prst="rect">
            <a:avLst/>
          </a:prstGeom>
          <a:noFill/>
          <a:ln>
            <a:noFill/>
          </a:ln>
        </p:spPr>
        <p:txBody>
          <a:bodyPr spcFirstLastPara="1" wrap="square" lIns="91425" tIns="45700" rIns="91425" bIns="45700" anchor="t" anchorCtr="0">
            <a:spAutoFit/>
          </a:bodyPr>
          <a:lstStyle/>
          <a:p>
            <a:pPr lvl="0"/>
            <a:r>
              <a:rPr lang="it-IT" sz="2000">
                <a:solidFill>
                  <a:schemeClr val="dk1"/>
                </a:solidFill>
                <a:latin typeface="Calibri"/>
                <a:ea typeface="Calibri"/>
                <a:cs typeface="Calibri"/>
                <a:sym typeface="Calibri"/>
              </a:rPr>
              <a:t>Cinque gruppi distinti che rappresentano politiche organizzative di equilibrio tra lavoro e vita privata e
Programmi (Mescher et al., 2010):
 </a:t>
            </a:r>
          </a:p>
          <a:p>
            <a:pPr marL="800100" lvl="1" indent="-342900">
              <a:lnSpc>
                <a:spcPct val="150000"/>
              </a:lnSpc>
              <a:buClr>
                <a:srgbClr val="0CA373"/>
              </a:buClr>
              <a:buSzPts val="2000"/>
              <a:buFont typeface="Arial"/>
              <a:buChar char="•"/>
            </a:pPr>
            <a:r>
              <a:rPr lang="it-IT" sz="2000" b="1">
                <a:solidFill>
                  <a:srgbClr val="0CA373"/>
                </a:solidFill>
                <a:latin typeface="Calibri"/>
                <a:ea typeface="Calibri"/>
                <a:cs typeface="Calibri"/>
                <a:sym typeface="Calibri"/>
              </a:rPr>
              <a:t>modalità di lavoro flessibili; 
fornitura di programmi di salute e benessere; 
fornitura di prestazioni o servizi di assistenza all'infanzia; 
erogazione di congedi necessari per soddisfare le esigenze familiari; 
comprensione e supporto organizzativo</a:t>
            </a:r>
            <a:endParaRPr lang="it-IT"/>
          </a:p>
        </p:txBody>
      </p:sp>
      <p:sp>
        <p:nvSpPr>
          <p:cNvPr id="2" name="Google Shape;111;p6">
            <a:extLst>
              <a:ext uri="{FF2B5EF4-FFF2-40B4-BE49-F238E27FC236}">
                <a16:creationId xmlns:a16="http://schemas.microsoft.com/office/drawing/2014/main" id="{AAC13BA3-E8E7-7E13-1CCD-795BC0F7ECFB}"/>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70" name="Google Shape;170;p14"/>
          <p:cNvSpPr/>
          <p:nvPr/>
        </p:nvSpPr>
        <p:spPr>
          <a:xfrm>
            <a:off x="318565" y="2702683"/>
            <a:ext cx="11459453" cy="3477835"/>
          </a:xfrm>
          <a:prstGeom prst="rect">
            <a:avLst/>
          </a:prstGeom>
          <a:noFill/>
          <a:ln>
            <a:noFill/>
          </a:ln>
        </p:spPr>
        <p:txBody>
          <a:bodyPr spcFirstLastPara="1" wrap="square" lIns="91425" tIns="45700" rIns="91425" bIns="45700" anchor="t" anchorCtr="0">
            <a:spAutoFit/>
          </a:bodyPr>
          <a:lstStyle/>
          <a:p>
            <a:pPr lvl="0"/>
            <a:r>
              <a:rPr lang="it-IT" sz="2000" b="1" dirty="0">
                <a:solidFill>
                  <a:schemeClr val="dk1"/>
                </a:solidFill>
                <a:latin typeface="Calibri"/>
                <a:ea typeface="Calibri"/>
                <a:cs typeface="Calibri"/>
                <a:sym typeface="Calibri"/>
              </a:rPr>
              <a:t>Modalità di lavoro flessibile
 </a:t>
            </a:r>
          </a:p>
          <a:p>
            <a:pPr marL="800100" lvl="1" indent="-342900">
              <a:buClr>
                <a:srgbClr val="0CA373"/>
              </a:buClr>
              <a:buSzPts val="2000"/>
              <a:buFont typeface="Arial"/>
              <a:buChar char="•"/>
            </a:pPr>
            <a:r>
              <a:rPr lang="it-IT" sz="2000" b="1" dirty="0">
                <a:solidFill>
                  <a:srgbClr val="0CA373"/>
                </a:solidFill>
                <a:latin typeface="Calibri"/>
                <a:ea typeface="Calibri"/>
                <a:cs typeface="Calibri"/>
                <a:sym typeface="Calibri"/>
              </a:rPr>
              <a:t>orari di lavoro flessibili e
accordi di lavoro a tempo parziale (ad es. condivisione del lavoro)</a:t>
            </a:r>
          </a:p>
          <a:p>
            <a:pPr marL="800100" lvl="1" indent="-342900">
              <a:buClr>
                <a:srgbClr val="0CA373"/>
              </a:buClr>
              <a:buSzPts val="2000"/>
              <a:buFont typeface="Arial"/>
              <a:buChar char="•"/>
            </a:pPr>
            <a:endParaRPr lang="it-IT" sz="2000"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it-IT" sz="2000" dirty="0">
                <a:solidFill>
                  <a:schemeClr val="dk1"/>
                </a:solidFill>
                <a:latin typeface="Calibri"/>
                <a:ea typeface="Calibri"/>
                <a:cs typeface="Calibri"/>
                <a:sym typeface="Calibri"/>
              </a:rPr>
              <a:t>Le modalità di lavoro flessibili influenzano la </a:t>
            </a:r>
            <a:r>
              <a:rPr lang="it-IT" sz="2000" b="1" dirty="0">
                <a:solidFill>
                  <a:srgbClr val="0CA373"/>
                </a:solidFill>
                <a:latin typeface="Calibri"/>
                <a:ea typeface="Calibri"/>
                <a:cs typeface="Calibri"/>
                <a:sym typeface="Calibri"/>
              </a:rPr>
              <a:t>soddisfazione sul lavoro </a:t>
            </a:r>
            <a:r>
              <a:rPr lang="it-IT" sz="2000" dirty="0">
                <a:solidFill>
                  <a:schemeClr val="dk1"/>
                </a:solidFill>
                <a:latin typeface="Calibri"/>
                <a:ea typeface="Calibri"/>
                <a:cs typeface="Calibri"/>
                <a:sym typeface="Calibri"/>
              </a:rPr>
              <a:t>e il </a:t>
            </a:r>
            <a:r>
              <a:rPr lang="it-IT" sz="2000" b="1" dirty="0">
                <a:solidFill>
                  <a:srgbClr val="0CA373"/>
                </a:solidFill>
                <a:latin typeface="Calibri"/>
                <a:ea typeface="Calibri"/>
                <a:cs typeface="Calibri"/>
                <a:sym typeface="Calibri"/>
              </a:rPr>
              <a:t>morale dei dipendenti  </a:t>
            </a:r>
            <a:endParaRPr lang="it-IT" sz="2000" b="1" dirty="0">
              <a:solidFill>
                <a:schemeClr val="dk1"/>
              </a:solidFill>
              <a:latin typeface="Calibri"/>
              <a:ea typeface="Calibri"/>
              <a:cs typeface="Calibri"/>
              <a:sym typeface="Calibri"/>
            </a:endParaRPr>
          </a:p>
          <a:p>
            <a:pPr marL="342900" lvl="0" indent="-342900">
              <a:buClr>
                <a:schemeClr val="dk1"/>
              </a:buClr>
              <a:buSzPts val="2000"/>
              <a:buFont typeface="Arial"/>
              <a:buChar char="•"/>
            </a:pPr>
            <a:endParaRPr lang="it-IT" sz="2000"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it-IT" sz="2000" dirty="0">
                <a:solidFill>
                  <a:schemeClr val="dk1"/>
                </a:solidFill>
                <a:latin typeface="Calibri"/>
                <a:ea typeface="Calibri"/>
                <a:cs typeface="Calibri"/>
                <a:sym typeface="Calibri"/>
              </a:rPr>
              <a:t>Accordi di lavoro flessibili </a:t>
            </a:r>
            <a:r>
              <a:rPr lang="it-IT" sz="2000" b="1" dirty="0">
                <a:solidFill>
                  <a:srgbClr val="0CA373"/>
                </a:solidFill>
                <a:latin typeface="Calibri"/>
                <a:ea typeface="Calibri"/>
                <a:cs typeface="Calibri"/>
                <a:sym typeface="Calibri"/>
              </a:rPr>
              <a:t>riducono l'assenteismo </a:t>
            </a:r>
            <a:r>
              <a:rPr lang="it-IT" sz="2000" dirty="0">
                <a:solidFill>
                  <a:schemeClr val="dk1"/>
                </a:solidFill>
                <a:latin typeface="Calibri"/>
                <a:ea typeface="Calibri"/>
                <a:cs typeface="Calibri"/>
                <a:sym typeface="Calibri"/>
              </a:rPr>
              <a:t>e il turnover</a:t>
            </a:r>
          </a:p>
          <a:p>
            <a:pPr marL="342900" lvl="0" indent="-342900">
              <a:buClr>
                <a:schemeClr val="dk1"/>
              </a:buClr>
              <a:buSzPts val="2000"/>
              <a:buFont typeface="Arial"/>
              <a:buChar char="•"/>
            </a:pPr>
            <a:endParaRPr lang="it-IT" sz="2000" dirty="0">
              <a:solidFill>
                <a:schemeClr val="dk1"/>
              </a:solidFill>
              <a:latin typeface="Calibri"/>
              <a:ea typeface="Calibri"/>
              <a:cs typeface="Calibri"/>
              <a:sym typeface="Calibri"/>
            </a:endParaRPr>
          </a:p>
          <a:p>
            <a:pPr marL="342900" lvl="0" indent="-342900">
              <a:buClr>
                <a:schemeClr val="dk1"/>
              </a:buClr>
              <a:buSzPts val="2000"/>
              <a:buFont typeface="Arial"/>
              <a:buChar char="•"/>
            </a:pPr>
            <a:r>
              <a:rPr lang="it-IT" sz="2000" dirty="0">
                <a:solidFill>
                  <a:schemeClr val="dk1"/>
                </a:solidFill>
                <a:latin typeface="Calibri"/>
                <a:ea typeface="Calibri"/>
                <a:cs typeface="Calibri"/>
                <a:sym typeface="Calibri"/>
              </a:rPr>
              <a:t>Le modalità di lavoro flessibili </a:t>
            </a:r>
            <a:r>
              <a:rPr lang="it-IT" sz="2000" b="1" dirty="0">
                <a:solidFill>
                  <a:srgbClr val="0CA373"/>
                </a:solidFill>
                <a:latin typeface="Calibri"/>
                <a:ea typeface="Calibri"/>
                <a:cs typeface="Calibri"/>
                <a:sym typeface="Calibri"/>
              </a:rPr>
              <a:t>aumentano le prestazioni a livello aziendale </a:t>
            </a:r>
            <a:r>
              <a:rPr lang="it-IT" sz="2000" dirty="0">
                <a:solidFill>
                  <a:schemeClr val="dk1"/>
                </a:solidFill>
                <a:latin typeface="Calibri"/>
                <a:ea typeface="Calibri"/>
                <a:cs typeface="Calibri"/>
                <a:sym typeface="Calibri"/>
              </a:rPr>
              <a:t>(Perry‐Smith and Blum, 2000).</a:t>
            </a:r>
            <a:endParaRPr lang="it-IT" dirty="0"/>
          </a:p>
          <a:p>
            <a:pPr marL="0" marR="0" lvl="0" indent="0" algn="l" rtl="0">
              <a:spcBef>
                <a:spcPts val="0"/>
              </a:spcBef>
              <a:spcAft>
                <a:spcPts val="0"/>
              </a:spcAft>
              <a:buNone/>
            </a:pPr>
            <a:endParaRPr lang="it-IT" sz="2000"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4B89BEDC-0811-250A-E124-8E3A41A152BA}"/>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62;p13">
            <a:extLst>
              <a:ext uri="{FF2B5EF4-FFF2-40B4-BE49-F238E27FC236}">
                <a16:creationId xmlns:a16="http://schemas.microsoft.com/office/drawing/2014/main" id="{BFED0595-2E33-50EA-30EA-E9B43AC9E0C4}"/>
              </a:ext>
            </a:extLst>
          </p:cNvPr>
          <p:cNvSpPr txBox="1"/>
          <p:nvPr/>
        </p:nvSpPr>
        <p:spPr>
          <a:xfrm>
            <a:off x="377555" y="1773775"/>
            <a:ext cx="9981096" cy="352640"/>
          </a:xfrm>
          <a:prstGeom prst="rect">
            <a:avLst/>
          </a:prstGeom>
          <a:noFill/>
          <a:ln>
            <a:noFill/>
          </a:ln>
        </p:spPr>
        <p:txBody>
          <a:bodyPr spcFirstLastPara="1" wrap="square" lIns="0" tIns="13950" rIns="0" bIns="0" anchor="t" anchorCtr="0">
            <a:spAutoFit/>
          </a:bodyPr>
          <a:lstStyle/>
          <a:p>
            <a:pPr marL="12700"/>
            <a:r>
              <a:rPr lang="it-IT" sz="2200" dirty="0">
                <a:solidFill>
                  <a:schemeClr val="dk1"/>
                </a:solidFill>
                <a:latin typeface="Calibri"/>
                <a:ea typeface="Calibri"/>
                <a:cs typeface="Calibri"/>
                <a:sym typeface="Calibri"/>
              </a:rPr>
              <a:t>SEZIONE 1.4.: Strategie organizzative di equilibrio tra attività professionale e vita privata </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15"/>
          <p:cNvSpPr/>
          <p:nvPr/>
        </p:nvSpPr>
        <p:spPr>
          <a:xfrm>
            <a:off x="228030" y="2711332"/>
            <a:ext cx="11459453" cy="3077725"/>
          </a:xfrm>
          <a:prstGeom prst="rect">
            <a:avLst/>
          </a:prstGeom>
          <a:noFill/>
          <a:ln>
            <a:noFill/>
          </a:ln>
        </p:spPr>
        <p:txBody>
          <a:bodyPr spcFirstLastPara="1" wrap="square" lIns="91425" tIns="45700" rIns="91425" bIns="45700" anchor="t" anchorCtr="0">
            <a:spAutoFit/>
          </a:bodyPr>
          <a:lstStyle/>
          <a:p>
            <a:pPr lvl="0"/>
            <a:r>
              <a:rPr lang="it-IT" sz="2000" b="1">
                <a:solidFill>
                  <a:schemeClr val="dk1"/>
                </a:solidFill>
                <a:latin typeface="Calibri"/>
                <a:ea typeface="Calibri"/>
                <a:cs typeface="Calibri"/>
                <a:sym typeface="Calibri"/>
              </a:rPr>
              <a:t>Programmi per la salute e il benessere 
</a:t>
            </a:r>
            <a:endParaRPr lang="it-IT" sz="1400" b="0" i="0" u="none" strike="noStrike" cap="none">
              <a:solidFill>
                <a:schemeClr val="dk1"/>
              </a:solidFill>
              <a:latin typeface="Calibri"/>
              <a:ea typeface="Calibri"/>
              <a:cs typeface="Calibri"/>
              <a:sym typeface="Calibri"/>
            </a:endParaRPr>
          </a:p>
          <a:p>
            <a:pPr marL="800100" lvl="1" indent="-342900">
              <a:buClr>
                <a:srgbClr val="0CA373"/>
              </a:buClr>
              <a:buSzPts val="2000"/>
              <a:buFont typeface="Arial"/>
              <a:buChar char="•"/>
            </a:pPr>
            <a:r>
              <a:rPr lang="it-IT" sz="2000" b="1">
                <a:solidFill>
                  <a:srgbClr val="0CA373"/>
                </a:solidFill>
                <a:latin typeface="Calibri"/>
                <a:ea typeface="Calibri"/>
                <a:cs typeface="Calibri"/>
                <a:sym typeface="Calibri"/>
              </a:rPr>
              <a:t>Obiettivo: aumentare la salute dei dipendenti e le possibilità di successo organizzativo </a:t>
            </a:r>
            <a:r>
              <a:rPr lang="it-IT" sz="2000" b="0" i="0" u="none" strike="noStrike" cap="none">
                <a:solidFill>
                  <a:schemeClr val="dk1"/>
                </a:solidFill>
                <a:latin typeface="Calibri"/>
                <a:ea typeface="Calibri"/>
                <a:cs typeface="Calibri"/>
                <a:sym typeface="Calibri"/>
              </a:rPr>
              <a:t>(Meyer and Maltin, 2010). </a:t>
            </a:r>
          </a:p>
          <a:p>
            <a:pPr marL="1257300" lvl="2" indent="-342900">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Goetzel and Ozminkowski (2008): </a:t>
            </a:r>
            <a:r>
              <a:rPr lang="it-IT" sz="2000" i="1">
                <a:solidFill>
                  <a:srgbClr val="0CA373"/>
                </a:solidFill>
                <a:latin typeface="Calibri"/>
                <a:ea typeface="Calibri"/>
                <a:cs typeface="Calibri"/>
                <a:sym typeface="Calibri"/>
              </a:rPr>
              <a:t>„I programmi di promozione della salute sul luogo di lavoro potrebbero aumentare la salute dei dipendenti e la loro produttività”</a:t>
            </a:r>
            <a:endParaRPr lang="it-IT"/>
          </a:p>
          <a:p>
            <a:pPr marL="342900" marR="0" lvl="0" indent="-254000" algn="l" rtl="0">
              <a:spcBef>
                <a:spcPts val="0"/>
              </a:spcBef>
              <a:spcAft>
                <a:spcPts val="0"/>
              </a:spcAft>
              <a:buClr>
                <a:schemeClr val="dk1"/>
              </a:buClr>
              <a:buSzPts val="1400"/>
              <a:buFont typeface="Arial"/>
              <a:buNone/>
            </a:pPr>
            <a:endParaRPr lang="it-IT" sz="1400">
              <a:solidFill>
                <a:schemeClr val="dk1"/>
              </a:solidFill>
              <a:latin typeface="Calibri"/>
              <a:ea typeface="Calibri"/>
              <a:cs typeface="Calibri"/>
              <a:sym typeface="Calibri"/>
            </a:endParaRPr>
          </a:p>
          <a:p>
            <a:pPr marL="800100" marR="0" lvl="1" indent="-342900" algn="l" rtl="0">
              <a:spcBef>
                <a:spcPts val="0"/>
              </a:spcBef>
              <a:spcAft>
                <a:spcPts val="0"/>
              </a:spcAft>
              <a:buClr>
                <a:schemeClr val="dk1"/>
              </a:buClr>
              <a:buSzPts val="2000"/>
              <a:buFont typeface="Arial"/>
              <a:buChar char="•"/>
            </a:pPr>
            <a:r>
              <a:rPr lang="it-IT" sz="2000">
                <a:solidFill>
                  <a:schemeClr val="dk1"/>
                </a:solidFill>
                <a:latin typeface="Calibri"/>
                <a:ea typeface="Calibri"/>
                <a:cs typeface="Calibri"/>
                <a:sym typeface="Calibri"/>
              </a:rPr>
              <a:t>Possono includere</a:t>
            </a:r>
            <a:endParaRPr lang="it-IT" sz="2000" b="0" i="0" u="none" strike="noStrike" cap="none">
              <a:solidFill>
                <a:schemeClr val="dk1"/>
              </a:solidFill>
              <a:latin typeface="Calibri"/>
              <a:ea typeface="Calibri"/>
              <a:cs typeface="Calibri"/>
              <a:sym typeface="Calibri"/>
            </a:endParaRPr>
          </a:p>
          <a:p>
            <a:pPr marL="1257300" lvl="2" indent="-342900">
              <a:buClr>
                <a:schemeClr val="dk1"/>
              </a:buClr>
              <a:buSzPts val="2000"/>
              <a:buFont typeface="Arial"/>
              <a:buChar char="•"/>
            </a:pPr>
            <a:r>
              <a:rPr lang="it-IT" sz="2000">
                <a:solidFill>
                  <a:schemeClr val="dk1"/>
                </a:solidFill>
                <a:latin typeface="Calibri"/>
                <a:ea typeface="Calibri"/>
                <a:cs typeface="Calibri"/>
                <a:sym typeface="Calibri"/>
              </a:rPr>
              <a:t>fornitura di </a:t>
            </a:r>
            <a:r>
              <a:rPr lang="it-IT" sz="2000" b="1">
                <a:solidFill>
                  <a:srgbClr val="0CA373"/>
                </a:solidFill>
                <a:latin typeface="Calibri"/>
                <a:ea typeface="Calibri"/>
                <a:cs typeface="Calibri"/>
                <a:sym typeface="Calibri"/>
              </a:rPr>
              <a:t>colazioni e pranzi salutari </a:t>
            </a:r>
            <a:r>
              <a:rPr lang="it-IT" sz="2000">
                <a:solidFill>
                  <a:schemeClr val="dk1"/>
                </a:solidFill>
                <a:latin typeface="Calibri"/>
                <a:ea typeface="Calibri"/>
                <a:cs typeface="Calibri"/>
                <a:sym typeface="Calibri"/>
              </a:rPr>
              <a:t>
</a:t>
            </a:r>
            <a:r>
              <a:rPr lang="it-IT" sz="2000" b="1">
                <a:solidFill>
                  <a:srgbClr val="0CA373"/>
                </a:solidFill>
                <a:latin typeface="Calibri"/>
                <a:ea typeface="Calibri"/>
                <a:cs typeface="Calibri"/>
                <a:sym typeface="Calibri"/>
              </a:rPr>
              <a:t>programmi sportivi </a:t>
            </a:r>
            <a:r>
              <a:rPr lang="it-IT" sz="2000">
                <a:solidFill>
                  <a:schemeClr val="dk1"/>
                </a:solidFill>
                <a:latin typeface="Calibri"/>
                <a:ea typeface="Calibri"/>
                <a:cs typeface="Calibri"/>
                <a:sym typeface="Calibri"/>
              </a:rPr>
              <a:t>diretti o sovvenzionati</a:t>
            </a:r>
            <a:r>
              <a:rPr lang="it-IT" sz="2000" b="0" i="0" u="none" strike="noStrike" cap="none">
                <a:solidFill>
                  <a:schemeClr val="dk1"/>
                </a:solidFill>
                <a:latin typeface="Calibri"/>
                <a:ea typeface="Calibri"/>
                <a:cs typeface="Calibri"/>
                <a:sym typeface="Calibri"/>
              </a:rPr>
              <a:t> </a:t>
            </a:r>
          </a:p>
        </p:txBody>
      </p:sp>
      <p:sp>
        <p:nvSpPr>
          <p:cNvPr id="2" name="Google Shape;111;p6">
            <a:extLst>
              <a:ext uri="{FF2B5EF4-FFF2-40B4-BE49-F238E27FC236}">
                <a16:creationId xmlns:a16="http://schemas.microsoft.com/office/drawing/2014/main" id="{B200E211-0808-EF8B-6BA0-E265C335E350}"/>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62;p13">
            <a:extLst>
              <a:ext uri="{FF2B5EF4-FFF2-40B4-BE49-F238E27FC236}">
                <a16:creationId xmlns:a16="http://schemas.microsoft.com/office/drawing/2014/main" id="{1EC73C61-D30C-F127-5F97-CBE1BA6FAF20}"/>
              </a:ext>
            </a:extLst>
          </p:cNvPr>
          <p:cNvSpPr txBox="1"/>
          <p:nvPr/>
        </p:nvSpPr>
        <p:spPr>
          <a:xfrm>
            <a:off x="377555" y="1773775"/>
            <a:ext cx="9981096" cy="352640"/>
          </a:xfrm>
          <a:prstGeom prst="rect">
            <a:avLst/>
          </a:prstGeom>
          <a:noFill/>
          <a:ln>
            <a:noFill/>
          </a:ln>
        </p:spPr>
        <p:txBody>
          <a:bodyPr spcFirstLastPara="1" wrap="square" lIns="0" tIns="13950" rIns="0" bIns="0" anchor="t" anchorCtr="0">
            <a:spAutoFit/>
          </a:bodyPr>
          <a:lstStyle/>
          <a:p>
            <a:pPr marL="12700"/>
            <a:r>
              <a:rPr lang="it-IT" sz="2200" dirty="0">
                <a:solidFill>
                  <a:schemeClr val="dk1"/>
                </a:solidFill>
                <a:latin typeface="Calibri"/>
                <a:ea typeface="Calibri"/>
                <a:cs typeface="Calibri"/>
                <a:sym typeface="Calibri"/>
              </a:rPr>
              <a:t>SEZIONE 1.4.: Strategie organizzative di equilibrio tra attività professionale e vita privata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4" name="Google Shape;184;p16"/>
          <p:cNvSpPr/>
          <p:nvPr/>
        </p:nvSpPr>
        <p:spPr>
          <a:xfrm>
            <a:off x="318565" y="2443375"/>
            <a:ext cx="11459453" cy="3785611"/>
          </a:xfrm>
          <a:prstGeom prst="rect">
            <a:avLst/>
          </a:prstGeom>
          <a:noFill/>
          <a:ln>
            <a:noFill/>
          </a:ln>
        </p:spPr>
        <p:txBody>
          <a:bodyPr spcFirstLastPara="1" wrap="square" lIns="91425" tIns="45700" rIns="91425" bIns="45700" anchor="t" anchorCtr="0">
            <a:spAutoFit/>
          </a:bodyPr>
          <a:lstStyle/>
          <a:p>
            <a:pPr lvl="0" algn="just"/>
            <a:r>
              <a:rPr lang="it-IT" sz="2000" b="1" dirty="0">
                <a:solidFill>
                  <a:schemeClr val="dk1"/>
                </a:solidFill>
                <a:latin typeface="Calibri"/>
                <a:ea typeface="Calibri"/>
                <a:cs typeface="Calibri"/>
                <a:sym typeface="Calibri"/>
              </a:rPr>
              <a:t>Programmi di assistenza all'infanzia
</a:t>
            </a:r>
            <a:endParaRPr lang="it-IT" sz="2000" b="0" i="0" u="none" strike="noStrike" cap="none" dirty="0">
              <a:solidFill>
                <a:schemeClr val="dk1"/>
              </a:solidFill>
              <a:latin typeface="Calibri"/>
              <a:ea typeface="Calibri"/>
              <a:cs typeface="Calibri"/>
              <a:sym typeface="Calibri"/>
            </a:endParaRPr>
          </a:p>
          <a:p>
            <a:pPr marL="800100" lvl="1" indent="-342900" algn="just">
              <a:lnSpc>
                <a:spcPct val="150000"/>
              </a:lnSpc>
              <a:buClr>
                <a:schemeClr val="dk1"/>
              </a:buClr>
              <a:buSzPts val="2000"/>
              <a:buFont typeface="Arial"/>
              <a:buChar char="•"/>
            </a:pPr>
            <a:r>
              <a:rPr lang="it-IT" sz="2000" b="1" dirty="0">
                <a:solidFill>
                  <a:srgbClr val="0CA373"/>
                </a:solidFill>
                <a:latin typeface="Calibri"/>
                <a:ea typeface="Calibri"/>
                <a:cs typeface="Calibri"/>
                <a:sym typeface="Calibri"/>
              </a:rPr>
              <a:t>Centri diurni in loco </a:t>
            </a:r>
            <a:r>
              <a:rPr lang="it-IT" sz="2000" dirty="0">
                <a:solidFill>
                  <a:schemeClr val="dk1"/>
                </a:solidFill>
                <a:latin typeface="Calibri"/>
                <a:ea typeface="Calibri"/>
                <a:cs typeface="Calibri"/>
                <a:sym typeface="Calibri"/>
              </a:rPr>
              <a:t>sponsorizzati dall'organizzazione
</a:t>
            </a:r>
            <a:r>
              <a:rPr lang="it-IT" sz="2000" b="1" dirty="0">
                <a:solidFill>
                  <a:srgbClr val="0CA373"/>
                </a:solidFill>
                <a:latin typeface="Calibri"/>
                <a:ea typeface="Calibri"/>
                <a:cs typeface="Calibri"/>
                <a:sym typeface="Calibri"/>
              </a:rPr>
              <a:t>Tasse sovvenzionate per l'assistenza all'infanzia 
Fornire informazioni </a:t>
            </a:r>
            <a:r>
              <a:rPr lang="it-IT" sz="2000" dirty="0">
                <a:solidFill>
                  <a:schemeClr val="tx1"/>
                </a:solidFill>
                <a:latin typeface="Calibri"/>
                <a:ea typeface="Calibri"/>
                <a:cs typeface="Calibri"/>
                <a:sym typeface="Calibri"/>
              </a:rPr>
              <a:t>per aiutare i genitori che lavorano a trovare assistenza affidabile per bambini o anziani</a:t>
            </a:r>
            <a:endParaRPr lang="it-IT" sz="2000" b="0" i="0" u="none" strike="noStrike" cap="none" dirty="0">
              <a:solidFill>
                <a:schemeClr val="dk1"/>
              </a:solidFill>
              <a:latin typeface="Calibri"/>
              <a:ea typeface="Calibri"/>
              <a:cs typeface="Calibri"/>
              <a:sym typeface="Calibri"/>
            </a:endParaRPr>
          </a:p>
          <a:p>
            <a:pPr lvl="0" algn="just">
              <a:buClr>
                <a:schemeClr val="dk1"/>
              </a:buClr>
              <a:buSzPts val="2000"/>
            </a:pPr>
            <a:endParaRPr lang="it-IT" sz="2000" dirty="0">
              <a:solidFill>
                <a:schemeClr val="dk1"/>
              </a:solidFill>
              <a:latin typeface="Calibri"/>
              <a:ea typeface="Calibri"/>
              <a:cs typeface="Calibri"/>
              <a:sym typeface="Calibri"/>
            </a:endParaRPr>
          </a:p>
          <a:p>
            <a:pPr lvl="0" algn="just">
              <a:buClr>
                <a:schemeClr val="dk1"/>
              </a:buClr>
              <a:buSzPts val="2000"/>
            </a:pPr>
            <a:r>
              <a:rPr lang="it-IT" sz="2000" dirty="0">
                <a:solidFill>
                  <a:schemeClr val="dk1"/>
                </a:solidFill>
                <a:latin typeface="Calibri"/>
                <a:ea typeface="Calibri"/>
                <a:cs typeface="Calibri"/>
                <a:sym typeface="Calibri"/>
              </a:rPr>
              <a:t>I programmi di assistenza possono essere correlati a una maggiore soddisfazione dei dipendenti, a un migliore clima di lavoro, a punteggi di impegno dei dipendenti più elevati e a una minore intenzione di turnover (</a:t>
            </a:r>
            <a:r>
              <a:rPr lang="it-IT" sz="2000" dirty="0" err="1">
                <a:solidFill>
                  <a:schemeClr val="dk1"/>
                </a:solidFill>
                <a:latin typeface="Calibri"/>
                <a:ea typeface="Calibri"/>
                <a:cs typeface="Calibri"/>
                <a:sym typeface="Calibri"/>
              </a:rPr>
              <a:t>Zedeck</a:t>
            </a:r>
            <a:r>
              <a:rPr lang="it-IT" sz="2000" dirty="0">
                <a:solidFill>
                  <a:schemeClr val="dk1"/>
                </a:solidFill>
                <a:latin typeface="Calibri"/>
                <a:ea typeface="Calibri"/>
                <a:cs typeface="Calibri"/>
                <a:sym typeface="Calibri"/>
              </a:rPr>
              <a:t> e </a:t>
            </a:r>
            <a:r>
              <a:rPr lang="it-IT" sz="2000" dirty="0" err="1">
                <a:solidFill>
                  <a:schemeClr val="dk1"/>
                </a:solidFill>
                <a:latin typeface="Calibri"/>
                <a:ea typeface="Calibri"/>
                <a:cs typeface="Calibri"/>
                <a:sym typeface="Calibri"/>
              </a:rPr>
              <a:t>Mosier</a:t>
            </a:r>
            <a:r>
              <a:rPr lang="it-IT" sz="2000" dirty="0">
                <a:solidFill>
                  <a:schemeClr val="dk1"/>
                </a:solidFill>
                <a:latin typeface="Calibri"/>
                <a:ea typeface="Calibri"/>
                <a:cs typeface="Calibri"/>
                <a:sym typeface="Calibri"/>
              </a:rPr>
              <a:t>, 1990).</a:t>
            </a:r>
            <a:endParaRPr lang="it-IT" dirty="0"/>
          </a:p>
        </p:txBody>
      </p:sp>
      <p:sp>
        <p:nvSpPr>
          <p:cNvPr id="2" name="Google Shape;111;p6">
            <a:extLst>
              <a:ext uri="{FF2B5EF4-FFF2-40B4-BE49-F238E27FC236}">
                <a16:creationId xmlns:a16="http://schemas.microsoft.com/office/drawing/2014/main" id="{17F08AF5-EB76-731B-7605-3DD954007E1E}"/>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62;p13">
            <a:extLst>
              <a:ext uri="{FF2B5EF4-FFF2-40B4-BE49-F238E27FC236}">
                <a16:creationId xmlns:a16="http://schemas.microsoft.com/office/drawing/2014/main" id="{66D47B29-6D01-0A36-060B-E9FB1628BF35}"/>
              </a:ext>
            </a:extLst>
          </p:cNvPr>
          <p:cNvSpPr txBox="1"/>
          <p:nvPr/>
        </p:nvSpPr>
        <p:spPr>
          <a:xfrm>
            <a:off x="377555" y="1773775"/>
            <a:ext cx="9981096" cy="352640"/>
          </a:xfrm>
          <a:prstGeom prst="rect">
            <a:avLst/>
          </a:prstGeom>
          <a:noFill/>
          <a:ln>
            <a:noFill/>
          </a:ln>
        </p:spPr>
        <p:txBody>
          <a:bodyPr spcFirstLastPara="1" wrap="square" lIns="0" tIns="13950" rIns="0" bIns="0" anchor="t" anchorCtr="0">
            <a:spAutoFit/>
          </a:bodyPr>
          <a:lstStyle/>
          <a:p>
            <a:pPr marL="12700"/>
            <a:r>
              <a:rPr lang="it-IT" sz="2200" dirty="0">
                <a:solidFill>
                  <a:schemeClr val="dk1"/>
                </a:solidFill>
                <a:latin typeface="Calibri"/>
                <a:ea typeface="Calibri"/>
                <a:cs typeface="Calibri"/>
                <a:sym typeface="Calibri"/>
              </a:rPr>
              <a:t>SEZIONE 1.4.: Strategie organizzative di equilibrio tra attività professionale e vita privata </a:t>
            </a:r>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1" name="Google Shape;191;p17"/>
          <p:cNvSpPr/>
          <p:nvPr/>
        </p:nvSpPr>
        <p:spPr>
          <a:xfrm>
            <a:off x="318565" y="2525263"/>
            <a:ext cx="11459453" cy="2554505"/>
          </a:xfrm>
          <a:prstGeom prst="rect">
            <a:avLst/>
          </a:prstGeom>
          <a:noFill/>
          <a:ln>
            <a:noFill/>
          </a:ln>
        </p:spPr>
        <p:txBody>
          <a:bodyPr spcFirstLastPara="1" wrap="square" lIns="91425" tIns="45700" rIns="91425" bIns="45700" anchor="t" anchorCtr="0">
            <a:spAutoFit/>
          </a:bodyPr>
          <a:lstStyle/>
          <a:p>
            <a:pPr lvl="0" algn="just"/>
            <a:r>
              <a:rPr lang="it-IT" sz="2000" b="1">
                <a:solidFill>
                  <a:schemeClr val="dk1"/>
                </a:solidFill>
                <a:latin typeface="Calibri"/>
                <a:ea typeface="Calibri"/>
                <a:cs typeface="Calibri"/>
                <a:sym typeface="Calibri"/>
              </a:rPr>
              <a:t>Fornitura di congedi come richiesto per soddisfare le esigenze familiari e comprensione organizzativa e supporto
</a:t>
            </a:r>
            <a:endParaRPr lang="it-IT" sz="2000" b="0" i="0" u="none" strike="noStrike" cap="none">
              <a:solidFill>
                <a:schemeClr val="dk1"/>
              </a:solidFill>
              <a:latin typeface="Calibri"/>
              <a:ea typeface="Calibri"/>
              <a:cs typeface="Calibri"/>
              <a:sym typeface="Calibri"/>
            </a:endParaRPr>
          </a:p>
          <a:p>
            <a:pPr marL="800100" lvl="1" indent="-342900" algn="just">
              <a:buClr>
                <a:srgbClr val="0CA373"/>
              </a:buClr>
              <a:buSzPts val="2000"/>
              <a:buFont typeface="Arial"/>
              <a:buChar char="•"/>
            </a:pPr>
            <a:r>
              <a:rPr lang="it-IT" sz="2000" b="1">
                <a:solidFill>
                  <a:srgbClr val="0CA373"/>
                </a:solidFill>
                <a:latin typeface="Calibri"/>
                <a:ea typeface="Calibri"/>
                <a:cs typeface="Calibri"/>
                <a:sym typeface="Calibri"/>
              </a:rPr>
              <a:t>La disposizione sul congedo </a:t>
            </a:r>
            <a:r>
              <a:rPr lang="it-IT" sz="2000">
                <a:solidFill>
                  <a:schemeClr val="tx1"/>
                </a:solidFill>
                <a:latin typeface="Calibri"/>
                <a:ea typeface="Calibri"/>
                <a:cs typeface="Calibri"/>
                <a:sym typeface="Calibri"/>
              </a:rPr>
              <a:t>tende ad essere applicata da dispositivi legislativi o organizzata in modo informale a seconda dell'ambiente</a:t>
            </a:r>
          </a:p>
          <a:p>
            <a:pPr marL="800100" lvl="1" indent="-342900" algn="just">
              <a:buClr>
                <a:srgbClr val="0CA373"/>
              </a:buClr>
              <a:buSzPts val="2000"/>
              <a:buFont typeface="Arial"/>
              <a:buChar char="•"/>
            </a:pPr>
            <a:endParaRPr lang="it-IT" sz="2000" b="0" i="0" u="none" strike="noStrike" cap="none">
              <a:solidFill>
                <a:schemeClr val="dk1"/>
              </a:solidFill>
              <a:latin typeface="Calibri"/>
              <a:ea typeface="Calibri"/>
              <a:cs typeface="Calibri"/>
              <a:sym typeface="Calibri"/>
            </a:endParaRPr>
          </a:p>
          <a:p>
            <a:pPr marL="800100" lvl="1" indent="-342900" algn="just">
              <a:buClr>
                <a:srgbClr val="0CA373"/>
              </a:buClr>
              <a:buSzPts val="2000"/>
              <a:buFont typeface="Arial"/>
              <a:buChar char="•"/>
            </a:pPr>
            <a:r>
              <a:rPr lang="it-IT" sz="2000" b="1">
                <a:solidFill>
                  <a:srgbClr val="0CA373"/>
                </a:solidFill>
                <a:latin typeface="Calibri"/>
                <a:ea typeface="Calibri"/>
                <a:cs typeface="Calibri"/>
                <a:sym typeface="Calibri"/>
              </a:rPr>
              <a:t>La comprensione organizzativa </a:t>
            </a:r>
            <a:r>
              <a:rPr lang="it-IT" sz="2000">
                <a:solidFill>
                  <a:schemeClr val="tx1"/>
                </a:solidFill>
                <a:latin typeface="Calibri"/>
                <a:ea typeface="Calibri"/>
                <a:cs typeface="Calibri"/>
                <a:sym typeface="Calibri"/>
              </a:rPr>
              <a:t>e</a:t>
            </a:r>
            <a:r>
              <a:rPr lang="it-IT" sz="2000" b="1">
                <a:solidFill>
                  <a:srgbClr val="0CA373"/>
                </a:solidFill>
                <a:latin typeface="Calibri"/>
                <a:ea typeface="Calibri"/>
                <a:cs typeface="Calibri"/>
                <a:sym typeface="Calibri"/>
              </a:rPr>
              <a:t> il supporto manageriale </a:t>
            </a:r>
            <a:r>
              <a:rPr lang="it-IT" sz="2000">
                <a:solidFill>
                  <a:schemeClr val="tx1"/>
                </a:solidFill>
                <a:latin typeface="Calibri"/>
                <a:ea typeface="Calibri"/>
                <a:cs typeface="Calibri"/>
                <a:sym typeface="Calibri"/>
              </a:rPr>
              <a:t>riducono i conflitti tra lavoro e famiglia e migliorano il benessere dei dipendenti</a:t>
            </a:r>
            <a:endParaRPr lang="it-IT" sz="2000" i="0" u="none" strike="noStrike" cap="none">
              <a:solidFill>
                <a:schemeClr val="tx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0AFC74D5-BC7F-A524-8E45-13D2F3BAD63B}"/>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62;p13">
            <a:extLst>
              <a:ext uri="{FF2B5EF4-FFF2-40B4-BE49-F238E27FC236}">
                <a16:creationId xmlns:a16="http://schemas.microsoft.com/office/drawing/2014/main" id="{2996761C-D894-ABAB-6EBA-0E5A01A8C920}"/>
              </a:ext>
            </a:extLst>
          </p:cNvPr>
          <p:cNvSpPr txBox="1"/>
          <p:nvPr/>
        </p:nvSpPr>
        <p:spPr>
          <a:xfrm>
            <a:off x="377555" y="1773775"/>
            <a:ext cx="9981096" cy="352640"/>
          </a:xfrm>
          <a:prstGeom prst="rect">
            <a:avLst/>
          </a:prstGeom>
          <a:noFill/>
          <a:ln>
            <a:noFill/>
          </a:ln>
        </p:spPr>
        <p:txBody>
          <a:bodyPr spcFirstLastPara="1" wrap="square" lIns="0" tIns="13950" rIns="0" bIns="0" anchor="t" anchorCtr="0">
            <a:spAutoFit/>
          </a:bodyPr>
          <a:lstStyle/>
          <a:p>
            <a:pPr marL="12700"/>
            <a:r>
              <a:rPr lang="it-IT" sz="2200" dirty="0">
                <a:solidFill>
                  <a:schemeClr val="dk1"/>
                </a:solidFill>
                <a:latin typeface="Calibri"/>
                <a:ea typeface="Calibri"/>
                <a:cs typeface="Calibri"/>
                <a:sym typeface="Calibri"/>
              </a:rPr>
              <a:t>SEZIONE 1.4.: Strategie organizzative di equilibrio tra attività professionale e vita privata </a:t>
            </a: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8"/>
          <p:cNvSpPr/>
          <p:nvPr/>
        </p:nvSpPr>
        <p:spPr>
          <a:xfrm>
            <a:off x="3220667" y="1848819"/>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197" name="Google Shape;197;p18"/>
          <p:cNvSpPr/>
          <p:nvPr/>
        </p:nvSpPr>
        <p:spPr>
          <a:xfrm>
            <a:off x="1291306" y="2487038"/>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198" name="Google Shape;198;p18"/>
          <p:cNvSpPr/>
          <p:nvPr/>
        </p:nvSpPr>
        <p:spPr>
          <a:xfrm>
            <a:off x="1254607" y="3168484"/>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199" name="Google Shape;199;p18"/>
          <p:cNvSpPr/>
          <p:nvPr/>
        </p:nvSpPr>
        <p:spPr>
          <a:xfrm>
            <a:off x="1291306" y="3877420"/>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00" name="Google Shape;200;p18"/>
          <p:cNvSpPr/>
          <p:nvPr/>
        </p:nvSpPr>
        <p:spPr>
          <a:xfrm>
            <a:off x="1291305" y="4558866"/>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201" name="Google Shape;201;p18"/>
          <p:cNvSpPr txBox="1"/>
          <p:nvPr/>
        </p:nvSpPr>
        <p:spPr>
          <a:xfrm>
            <a:off x="1669501" y="2343340"/>
            <a:ext cx="8347956" cy="1015622"/>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L'equilibrio tra lavoro e vita privata è di buon auspicio per più ruoli tra domini lavorativi e non lavorativi (familiari o personali) 
</a:t>
            </a:r>
          </a:p>
        </p:txBody>
      </p:sp>
      <p:sp>
        <p:nvSpPr>
          <p:cNvPr id="202" name="Google Shape;202;p18"/>
          <p:cNvSpPr txBox="1"/>
          <p:nvPr/>
        </p:nvSpPr>
        <p:spPr>
          <a:xfrm>
            <a:off x="1669500" y="3059436"/>
            <a:ext cx="8545495" cy="1015622"/>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I disturbi dell'equilibrio tra vita professionale e vita privata sorgono a causa dell'interferenza tra vita lavorativa e non lavorativa
</a:t>
            </a:r>
            <a:endParaRPr lang="it-IT"/>
          </a:p>
        </p:txBody>
      </p:sp>
      <p:sp>
        <p:nvSpPr>
          <p:cNvPr id="203" name="Google Shape;203;p18"/>
          <p:cNvSpPr txBox="1"/>
          <p:nvPr/>
        </p:nvSpPr>
        <p:spPr>
          <a:xfrm>
            <a:off x="1659885" y="3813593"/>
            <a:ext cx="7838686" cy="1015622"/>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Il conflitto tra equilibrio tra lavoro e vita privata può essere ridotto a livello individuale e organizzativo
</a:t>
            </a:r>
          </a:p>
        </p:txBody>
      </p:sp>
      <p:sp>
        <p:nvSpPr>
          <p:cNvPr id="204" name="Google Shape;204;p18"/>
          <p:cNvSpPr txBox="1"/>
          <p:nvPr/>
        </p:nvSpPr>
        <p:spPr>
          <a:xfrm>
            <a:off x="1632803" y="4523665"/>
            <a:ext cx="8081565" cy="1323399"/>
          </a:xfrm>
          <a:prstGeom prst="rect">
            <a:avLst/>
          </a:prstGeom>
          <a:noFill/>
          <a:ln>
            <a:noFill/>
          </a:ln>
        </p:spPr>
        <p:txBody>
          <a:bodyPr spcFirstLastPara="1" wrap="square" lIns="91425" tIns="45700" rIns="91425" bIns="45700" anchor="t" anchorCtr="0">
            <a:spAutoFit/>
          </a:bodyPr>
          <a:lstStyle/>
          <a:p>
            <a:pPr lvl="0"/>
            <a:r>
              <a:rPr lang="it-IT" sz="2000" b="1" i="1">
                <a:solidFill>
                  <a:srgbClr val="0CA373"/>
                </a:solidFill>
                <a:latin typeface="Calibri"/>
                <a:ea typeface="Calibri"/>
                <a:cs typeface="Calibri"/>
                <a:sym typeface="Calibri"/>
              </a:rPr>
              <a:t>I dipendenti che lavorano in ambienti di supporto familiare, sperimentano meno stress e meno conflitti lavoro-famiglia, portando a una maggiore soddisfazione sia sul lavoro che in famiglia
</a:t>
            </a:r>
            <a:endParaRPr lang="it-IT"/>
          </a:p>
        </p:txBody>
      </p:sp>
      <p:sp>
        <p:nvSpPr>
          <p:cNvPr id="205" name="Google Shape;205;p18"/>
          <p:cNvSpPr txBox="1"/>
          <p:nvPr/>
        </p:nvSpPr>
        <p:spPr>
          <a:xfrm>
            <a:off x="480795" y="1302505"/>
            <a:ext cx="4961358" cy="1490152"/>
          </a:xfrm>
          <a:prstGeom prst="rect">
            <a:avLst/>
          </a:prstGeom>
          <a:noFill/>
          <a:ln>
            <a:noFill/>
          </a:ln>
        </p:spPr>
        <p:txBody>
          <a:bodyPr spcFirstLastPara="1" wrap="square" lIns="0" tIns="12700" rIns="0" bIns="0" anchor="t" anchorCtr="0">
            <a:spAutoFit/>
          </a:bodyPr>
          <a:lstStyle/>
          <a:p>
            <a:pPr marL="12700" lvl="0"/>
            <a:r>
              <a:rPr lang="it-IT" sz="4800" b="1">
                <a:solidFill>
                  <a:schemeClr val="dk1"/>
                </a:solidFill>
                <a:latin typeface="Calibri"/>
                <a:ea typeface="Calibri"/>
                <a:cs typeface="Calibri"/>
                <a:sym typeface="Calibri"/>
              </a:rPr>
              <a:t>Takeaway chiave:
</a:t>
            </a:r>
            <a:endParaRPr lang="it-IT"/>
          </a:p>
        </p:txBody>
      </p:sp>
      <p:pic>
        <p:nvPicPr>
          <p:cNvPr id="206" name="Google Shape;206;p18" descr="Logro objetivo y trabajo en equipo empresarial. vector gratuito"/>
          <p:cNvPicPr preferRelativeResize="0"/>
          <p:nvPr/>
        </p:nvPicPr>
        <p:blipFill rotWithShape="1">
          <a:blip r:embed="rId3">
            <a:alphaModFix/>
          </a:blip>
          <a:srcRect/>
          <a:stretch/>
        </p:blipFill>
        <p:spPr>
          <a:xfrm>
            <a:off x="10214996" y="4623758"/>
            <a:ext cx="1531308" cy="133561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p:nvPr/>
        </p:nvSpPr>
        <p:spPr>
          <a:xfrm>
            <a:off x="318565" y="1022287"/>
            <a:ext cx="10269068" cy="1490152"/>
          </a:xfrm>
          <a:prstGeom prst="rect">
            <a:avLst/>
          </a:prstGeom>
          <a:noFill/>
          <a:ln>
            <a:noFill/>
          </a:ln>
        </p:spPr>
        <p:txBody>
          <a:bodyPr spcFirstLastPara="1" wrap="square" lIns="0" tIns="12700" rIns="0" bIns="0" anchor="t" anchorCtr="0">
            <a:spAutoFit/>
          </a:bodyPr>
          <a:lstStyle/>
          <a:p>
            <a:pPr marL="12700" lvl="0"/>
            <a:r>
              <a:rPr lang="it-IT" sz="4800" b="1">
                <a:latin typeface="Calibri"/>
                <a:ea typeface="Calibri"/>
                <a:cs typeface="Calibri"/>
                <a:sym typeface="Calibri"/>
              </a:rPr>
              <a:t>Test di valutazione
</a:t>
            </a:r>
            <a:endParaRPr lang="it-IT"/>
          </a:p>
        </p:txBody>
      </p:sp>
      <p:sp>
        <p:nvSpPr>
          <p:cNvPr id="212" name="Google Shape;212;p19"/>
          <p:cNvSpPr txBox="1"/>
          <p:nvPr/>
        </p:nvSpPr>
        <p:spPr>
          <a:xfrm>
            <a:off x="436097" y="1869768"/>
            <a:ext cx="3239610" cy="2862282"/>
          </a:xfrm>
          <a:prstGeom prst="rect">
            <a:avLst/>
          </a:prstGeom>
          <a:noFill/>
          <a:ln>
            <a:noFill/>
          </a:ln>
        </p:spPr>
        <p:txBody>
          <a:bodyPr spcFirstLastPara="1" wrap="square" lIns="91425" tIns="45700" rIns="91425" bIns="45700" anchor="t" anchorCtr="0">
            <a:spAutoFit/>
          </a:bodyPr>
          <a:lstStyle/>
          <a:p>
            <a:pPr marL="342900" lvl="0" indent="-342900">
              <a:buSzPts val="1800"/>
              <a:buFont typeface="Calibri"/>
              <a:buAutoNum type="arabicPeriod"/>
            </a:pPr>
            <a:r>
              <a:rPr lang="it-IT" sz="1800" b="1">
                <a:latin typeface="Calibri"/>
                <a:ea typeface="Calibri"/>
                <a:cs typeface="Calibri"/>
                <a:sym typeface="Calibri"/>
              </a:rPr>
              <a:t>Il disturbo dell'equilibrio tra lavoro e vita privata si verifica a causa di:</a:t>
            </a:r>
          </a:p>
          <a:p>
            <a:pPr lvl="0">
              <a:buSzPts val="1800"/>
            </a:pPr>
            <a:r>
              <a:rPr lang="it-IT" sz="1800">
                <a:latin typeface="Calibri"/>
                <a:ea typeface="Calibri"/>
                <a:cs typeface="Calibri"/>
                <a:sym typeface="Calibri"/>
              </a:rPr>
              <a:t>a.- Buon funzionamento in più ruoli a casa e al lavoro
B.- Interferenze tra lavoro e vita familiare
c.- Elevato controllo personale dei lavoratori
</a:t>
            </a:r>
            <a:endParaRPr lang="it-IT" sz="1800">
              <a:solidFill>
                <a:schemeClr val="dk1"/>
              </a:solidFill>
              <a:latin typeface="Calibri"/>
              <a:ea typeface="Calibri"/>
              <a:cs typeface="Calibri"/>
              <a:sym typeface="Calibri"/>
            </a:endParaRPr>
          </a:p>
        </p:txBody>
      </p:sp>
      <p:sp>
        <p:nvSpPr>
          <p:cNvPr id="213" name="Google Shape;213;p19"/>
          <p:cNvSpPr txBox="1"/>
          <p:nvPr/>
        </p:nvSpPr>
        <p:spPr>
          <a:xfrm>
            <a:off x="4203279" y="1859298"/>
            <a:ext cx="2991729" cy="2308284"/>
          </a:xfrm>
          <a:prstGeom prst="rect">
            <a:avLst/>
          </a:prstGeom>
          <a:noFill/>
          <a:ln>
            <a:noFill/>
          </a:ln>
        </p:spPr>
        <p:txBody>
          <a:bodyPr spcFirstLastPara="1" wrap="square" lIns="91425" tIns="45700" rIns="91425" bIns="45700" anchor="t" anchorCtr="0">
            <a:spAutoFit/>
          </a:bodyPr>
          <a:lstStyle/>
          <a:p>
            <a:pPr lvl="0"/>
            <a:r>
              <a:rPr lang="it-IT" sz="1800" b="1">
                <a:latin typeface="Calibri"/>
                <a:ea typeface="Calibri"/>
                <a:cs typeface="Calibri"/>
                <a:sym typeface="Calibri"/>
              </a:rPr>
              <a:t>2. Le singole strategie possono essere classificate in due tipi:
</a:t>
            </a:r>
            <a:r>
              <a:rPr lang="it-IT" sz="1800">
                <a:latin typeface="Calibri"/>
                <a:ea typeface="Calibri"/>
                <a:cs typeface="Calibri"/>
                <a:sym typeface="Calibri"/>
              </a:rPr>
              <a:t>A.- Attitudine e abilità
b.- Competenze digitali e fisiche
c.- Gestionali e organizzative 
</a:t>
            </a:r>
            <a:endParaRPr lang="it-IT" sz="1800">
              <a:solidFill>
                <a:schemeClr val="dk1"/>
              </a:solidFill>
              <a:latin typeface="Calibri"/>
              <a:ea typeface="Calibri"/>
              <a:cs typeface="Calibri"/>
              <a:sym typeface="Calibri"/>
            </a:endParaRPr>
          </a:p>
        </p:txBody>
      </p:sp>
      <p:sp>
        <p:nvSpPr>
          <p:cNvPr id="214" name="Google Shape;214;p19"/>
          <p:cNvSpPr txBox="1"/>
          <p:nvPr/>
        </p:nvSpPr>
        <p:spPr>
          <a:xfrm>
            <a:off x="7722580" y="1859298"/>
            <a:ext cx="3592765" cy="2308284"/>
          </a:xfrm>
          <a:prstGeom prst="rect">
            <a:avLst/>
          </a:prstGeom>
          <a:noFill/>
          <a:ln>
            <a:noFill/>
          </a:ln>
        </p:spPr>
        <p:txBody>
          <a:bodyPr spcFirstLastPara="1" wrap="square" lIns="91425" tIns="45700" rIns="91425" bIns="45700" anchor="t" anchorCtr="0">
            <a:spAutoFit/>
          </a:bodyPr>
          <a:lstStyle/>
          <a:p>
            <a:pPr lvl="0"/>
            <a:r>
              <a:rPr lang="it-IT" sz="1800" b="1">
                <a:latin typeface="Calibri"/>
                <a:ea typeface="Calibri"/>
                <a:cs typeface="Calibri"/>
                <a:sym typeface="Calibri"/>
              </a:rPr>
              <a:t>3. Un atteggiamento positivo è:
</a:t>
            </a:r>
            <a:r>
              <a:rPr lang="it-IT" sz="1800">
                <a:latin typeface="Calibri"/>
                <a:ea typeface="Calibri"/>
                <a:cs typeface="Calibri"/>
                <a:sym typeface="Calibri"/>
              </a:rPr>
              <a:t>a.- Negativamente correlato al bilancio casa lavoro
b.- Equilibrio tra lavoro e casa non correlato
c.- Positivamente correlato al bilancio casa lavoro
</a:t>
            </a:r>
            <a:endParaRPr lang="it-IT" sz="1800">
              <a:solidFill>
                <a:schemeClr val="dk1"/>
              </a:solidFill>
              <a:latin typeface="Calibri"/>
              <a:ea typeface="Calibri"/>
              <a:cs typeface="Calibri"/>
              <a:sym typeface="Calibri"/>
            </a:endParaRPr>
          </a:p>
        </p:txBody>
      </p:sp>
      <p:sp>
        <p:nvSpPr>
          <p:cNvPr id="215" name="Google Shape;215;p19"/>
          <p:cNvSpPr txBox="1"/>
          <p:nvPr/>
        </p:nvSpPr>
        <p:spPr>
          <a:xfrm>
            <a:off x="2387426" y="4155376"/>
            <a:ext cx="3139615" cy="2308284"/>
          </a:xfrm>
          <a:prstGeom prst="rect">
            <a:avLst/>
          </a:prstGeom>
          <a:noFill/>
          <a:ln>
            <a:noFill/>
          </a:ln>
        </p:spPr>
        <p:txBody>
          <a:bodyPr spcFirstLastPara="1" wrap="square" lIns="91425" tIns="45700" rIns="91425" bIns="45700" anchor="t" anchorCtr="0">
            <a:spAutoFit/>
          </a:bodyPr>
          <a:lstStyle/>
          <a:p>
            <a:pPr lvl="0"/>
            <a:r>
              <a:rPr lang="it-IT" sz="1800" b="1">
                <a:latin typeface="Calibri"/>
                <a:ea typeface="Calibri"/>
                <a:cs typeface="Calibri"/>
                <a:sym typeface="Calibri"/>
              </a:rPr>
              <a:t>4. Supporto organizzativo:
</a:t>
            </a:r>
            <a:r>
              <a:rPr lang="it-IT" sz="1800">
                <a:latin typeface="Calibri"/>
                <a:ea typeface="Calibri"/>
                <a:cs typeface="Calibri"/>
                <a:sym typeface="Calibri"/>
              </a:rPr>
              <a:t>a.- Riduce i conflitti tra lavoro e casa
b.- Aumenta i conflitti tra lavoro e casa 
c.- Non è correlato a conflitti tra lavoro e casa
</a:t>
            </a:r>
            <a:endParaRPr lang="it-IT"/>
          </a:p>
        </p:txBody>
      </p:sp>
      <p:sp>
        <p:nvSpPr>
          <p:cNvPr id="216" name="Google Shape;216;p19"/>
          <p:cNvSpPr txBox="1"/>
          <p:nvPr/>
        </p:nvSpPr>
        <p:spPr>
          <a:xfrm>
            <a:off x="6246865" y="3937008"/>
            <a:ext cx="3592765" cy="2585283"/>
          </a:xfrm>
          <a:prstGeom prst="rect">
            <a:avLst/>
          </a:prstGeom>
          <a:noFill/>
          <a:ln>
            <a:noFill/>
          </a:ln>
        </p:spPr>
        <p:txBody>
          <a:bodyPr spcFirstLastPara="1" wrap="square" lIns="91425" tIns="45700" rIns="91425" bIns="45700" anchor="t" anchorCtr="0">
            <a:spAutoFit/>
          </a:bodyPr>
          <a:lstStyle/>
          <a:p>
            <a:pPr lvl="0"/>
            <a:r>
              <a:rPr lang="it-IT" sz="1800" b="1">
                <a:latin typeface="Calibri"/>
                <a:ea typeface="Calibri"/>
                <a:cs typeface="Calibri"/>
                <a:sym typeface="Calibri"/>
              </a:rPr>
              <a:t>5. Disposizioni di lavoro flessibili:
</a:t>
            </a:r>
            <a:r>
              <a:rPr lang="it-IT" sz="1800">
                <a:latin typeface="Calibri"/>
                <a:ea typeface="Calibri"/>
                <a:cs typeface="Calibri"/>
                <a:sym typeface="Calibri"/>
              </a:rPr>
              <a:t>a.- Includere orari di lavoro fissi e modalità di lavoro a tempo pieno
b.- Ridurre la soddisfazione sul lavoro e creare conflitti tra lavoro e vita privata
b.- Migliorare la soddisfazione sul lavoro e il morale
</a:t>
            </a:r>
            <a:endParaRPr lang="it-IT"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9"/>
          <p:cNvSpPr txBox="1"/>
          <p:nvPr/>
        </p:nvSpPr>
        <p:spPr>
          <a:xfrm>
            <a:off x="318565" y="1022287"/>
            <a:ext cx="10269068" cy="1490152"/>
          </a:xfrm>
          <a:prstGeom prst="rect">
            <a:avLst/>
          </a:prstGeom>
          <a:noFill/>
          <a:ln>
            <a:noFill/>
          </a:ln>
        </p:spPr>
        <p:txBody>
          <a:bodyPr spcFirstLastPara="1" wrap="square" lIns="0" tIns="12700" rIns="0" bIns="0" anchor="t" anchorCtr="0">
            <a:spAutoFit/>
          </a:bodyPr>
          <a:lstStyle/>
          <a:p>
            <a:pPr marL="12700" lvl="0"/>
            <a:r>
              <a:rPr lang="it-IT" sz="4800" b="1">
                <a:latin typeface="Calibri"/>
                <a:ea typeface="Calibri"/>
                <a:cs typeface="Calibri"/>
                <a:sym typeface="Calibri"/>
              </a:rPr>
              <a:t>Test di valutazione
</a:t>
            </a:r>
            <a:endParaRPr lang="it-IT"/>
          </a:p>
        </p:txBody>
      </p:sp>
      <p:sp>
        <p:nvSpPr>
          <p:cNvPr id="212" name="Google Shape;212;p19"/>
          <p:cNvSpPr txBox="1"/>
          <p:nvPr/>
        </p:nvSpPr>
        <p:spPr>
          <a:xfrm>
            <a:off x="436097" y="1869768"/>
            <a:ext cx="3239610" cy="2862282"/>
          </a:xfrm>
          <a:prstGeom prst="rect">
            <a:avLst/>
          </a:prstGeom>
          <a:noFill/>
          <a:ln>
            <a:noFill/>
          </a:ln>
        </p:spPr>
        <p:txBody>
          <a:bodyPr spcFirstLastPara="1" wrap="square" lIns="91425" tIns="45700" rIns="91425" bIns="45700" anchor="t" anchorCtr="0">
            <a:spAutoFit/>
          </a:bodyPr>
          <a:lstStyle/>
          <a:p>
            <a:pPr marL="342900" lvl="0" indent="-342900">
              <a:buSzPts val="1800"/>
              <a:buFont typeface="Calibri"/>
              <a:buAutoNum type="arabicPeriod"/>
            </a:pPr>
            <a:r>
              <a:rPr lang="it-IT" sz="1800" b="1" dirty="0">
                <a:latin typeface="Calibri"/>
                <a:ea typeface="Calibri"/>
                <a:cs typeface="Calibri"/>
                <a:sym typeface="Calibri"/>
              </a:rPr>
              <a:t>Il disturbo dell'equilibrio tra lavoro e vita privata si verifica a causa di:</a:t>
            </a:r>
          </a:p>
          <a:p>
            <a:pPr lvl="0">
              <a:buSzPts val="1800"/>
            </a:pPr>
            <a:r>
              <a:rPr lang="it-IT" sz="1800" dirty="0">
                <a:latin typeface="Calibri"/>
                <a:ea typeface="Calibri"/>
                <a:cs typeface="Calibri"/>
                <a:sym typeface="Calibri"/>
              </a:rPr>
              <a:t>a.- Buon funzionamento in più ruoli a casa e al lavoro
</a:t>
            </a:r>
            <a:r>
              <a:rPr lang="it-IT" sz="1800" b="1" dirty="0">
                <a:latin typeface="Calibri"/>
                <a:ea typeface="Calibri"/>
                <a:cs typeface="Calibri"/>
                <a:sym typeface="Calibri"/>
              </a:rPr>
              <a:t>b.- Interferenze tra lavoro e vita familiare</a:t>
            </a:r>
            <a:r>
              <a:rPr lang="it-IT" sz="1800" dirty="0">
                <a:latin typeface="Calibri"/>
                <a:ea typeface="Calibri"/>
                <a:cs typeface="Calibri"/>
                <a:sym typeface="Calibri"/>
              </a:rPr>
              <a:t>
c.- Elevato controllo personale dei lavoratori
</a:t>
            </a:r>
            <a:endParaRPr lang="it-IT" sz="1800" dirty="0">
              <a:solidFill>
                <a:schemeClr val="dk1"/>
              </a:solidFill>
              <a:latin typeface="Calibri"/>
              <a:ea typeface="Calibri"/>
              <a:cs typeface="Calibri"/>
              <a:sym typeface="Calibri"/>
            </a:endParaRPr>
          </a:p>
        </p:txBody>
      </p:sp>
      <p:sp>
        <p:nvSpPr>
          <p:cNvPr id="213" name="Google Shape;213;p19"/>
          <p:cNvSpPr txBox="1"/>
          <p:nvPr/>
        </p:nvSpPr>
        <p:spPr>
          <a:xfrm>
            <a:off x="4203279" y="1859298"/>
            <a:ext cx="2991729" cy="2308284"/>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2. Le singole strategie possono essere classificate in due tipi:
a.- Attitudine e abilità</a:t>
            </a:r>
            <a:r>
              <a:rPr lang="it-IT" sz="1800" dirty="0">
                <a:latin typeface="Calibri"/>
                <a:ea typeface="Calibri"/>
                <a:cs typeface="Calibri"/>
                <a:sym typeface="Calibri"/>
              </a:rPr>
              <a:t>
b.- Competenze digitali e fisiche
c.- Gestionali e organizzative 
</a:t>
            </a:r>
            <a:endParaRPr lang="it-IT" sz="1800" dirty="0">
              <a:solidFill>
                <a:schemeClr val="dk1"/>
              </a:solidFill>
              <a:latin typeface="Calibri"/>
              <a:ea typeface="Calibri"/>
              <a:cs typeface="Calibri"/>
              <a:sym typeface="Calibri"/>
            </a:endParaRPr>
          </a:p>
        </p:txBody>
      </p:sp>
      <p:sp>
        <p:nvSpPr>
          <p:cNvPr id="214" name="Google Shape;214;p19"/>
          <p:cNvSpPr txBox="1"/>
          <p:nvPr/>
        </p:nvSpPr>
        <p:spPr>
          <a:xfrm>
            <a:off x="7722580" y="1859298"/>
            <a:ext cx="3592765" cy="2308284"/>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3. Un atteggiamento positivo è:
</a:t>
            </a:r>
            <a:r>
              <a:rPr lang="it-IT" sz="1800" dirty="0">
                <a:latin typeface="Calibri"/>
                <a:ea typeface="Calibri"/>
                <a:cs typeface="Calibri"/>
                <a:sym typeface="Calibri"/>
              </a:rPr>
              <a:t>a.- Negativamente correlato al bilancio casa lavoro
b.- Equilibrio tra lavoro e casa non correlato
</a:t>
            </a:r>
            <a:r>
              <a:rPr lang="it-IT" sz="1800" b="1" dirty="0">
                <a:latin typeface="Calibri"/>
                <a:ea typeface="Calibri"/>
                <a:cs typeface="Calibri"/>
                <a:sym typeface="Calibri"/>
              </a:rPr>
              <a:t>c.- Positivamente correlato al bilancio casa lavoro</a:t>
            </a:r>
            <a:r>
              <a:rPr lang="it-IT" sz="1800" dirty="0">
                <a:latin typeface="Calibri"/>
                <a:ea typeface="Calibri"/>
                <a:cs typeface="Calibri"/>
                <a:sym typeface="Calibri"/>
              </a:rPr>
              <a:t>
</a:t>
            </a:r>
            <a:endParaRPr lang="it-IT" sz="1800" dirty="0">
              <a:solidFill>
                <a:schemeClr val="dk1"/>
              </a:solidFill>
              <a:latin typeface="Calibri"/>
              <a:ea typeface="Calibri"/>
              <a:cs typeface="Calibri"/>
              <a:sym typeface="Calibri"/>
            </a:endParaRPr>
          </a:p>
        </p:txBody>
      </p:sp>
      <p:sp>
        <p:nvSpPr>
          <p:cNvPr id="215" name="Google Shape;215;p19"/>
          <p:cNvSpPr txBox="1"/>
          <p:nvPr/>
        </p:nvSpPr>
        <p:spPr>
          <a:xfrm>
            <a:off x="2387426" y="4155376"/>
            <a:ext cx="3139615" cy="2308284"/>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4. Supporto organizzativo:
a.- Riduce i conflitti tra lavoro e casa</a:t>
            </a:r>
            <a:r>
              <a:rPr lang="it-IT" sz="1800" dirty="0">
                <a:latin typeface="Calibri"/>
                <a:ea typeface="Calibri"/>
                <a:cs typeface="Calibri"/>
                <a:sym typeface="Calibri"/>
              </a:rPr>
              <a:t>
b.- Aumenta i conflitti tra lavoro e casa 
c.- Non è correlato a conflitti tra lavoro e casa
</a:t>
            </a:r>
            <a:endParaRPr lang="it-IT" dirty="0"/>
          </a:p>
        </p:txBody>
      </p:sp>
      <p:sp>
        <p:nvSpPr>
          <p:cNvPr id="216" name="Google Shape;216;p19"/>
          <p:cNvSpPr txBox="1"/>
          <p:nvPr/>
        </p:nvSpPr>
        <p:spPr>
          <a:xfrm>
            <a:off x="6246865" y="3937008"/>
            <a:ext cx="3592765" cy="2585283"/>
          </a:xfrm>
          <a:prstGeom prst="rect">
            <a:avLst/>
          </a:prstGeom>
          <a:noFill/>
          <a:ln>
            <a:noFill/>
          </a:ln>
        </p:spPr>
        <p:txBody>
          <a:bodyPr spcFirstLastPara="1" wrap="square" lIns="91425" tIns="45700" rIns="91425" bIns="45700" anchor="t" anchorCtr="0">
            <a:spAutoFit/>
          </a:bodyPr>
          <a:lstStyle/>
          <a:p>
            <a:pPr lvl="0"/>
            <a:r>
              <a:rPr lang="it-IT" sz="1800" b="1" dirty="0">
                <a:latin typeface="Calibri"/>
                <a:ea typeface="Calibri"/>
                <a:cs typeface="Calibri"/>
                <a:sym typeface="Calibri"/>
              </a:rPr>
              <a:t>5. Disposizioni di lavoro flessibili:
</a:t>
            </a:r>
            <a:r>
              <a:rPr lang="it-IT" sz="1800" dirty="0">
                <a:latin typeface="Calibri"/>
                <a:ea typeface="Calibri"/>
                <a:cs typeface="Calibri"/>
                <a:sym typeface="Calibri"/>
              </a:rPr>
              <a:t>a.- Includere orari di lavoro fissi e modalità di lavoro a tempo pieno
</a:t>
            </a:r>
            <a:r>
              <a:rPr lang="it-IT" sz="1800" b="1" dirty="0">
                <a:latin typeface="Calibri"/>
                <a:ea typeface="Calibri"/>
                <a:cs typeface="Calibri"/>
                <a:sym typeface="Calibri"/>
              </a:rPr>
              <a:t>b.- Ridurre la soddisfazione sul lavoro e creare conflitti tra lavoro e vita privata</a:t>
            </a:r>
            <a:r>
              <a:rPr lang="it-IT" sz="1800" dirty="0">
                <a:latin typeface="Calibri"/>
                <a:ea typeface="Calibri"/>
                <a:cs typeface="Calibri"/>
                <a:sym typeface="Calibri"/>
              </a:rPr>
              <a:t>
c.- Migliorare la soddisfazione sul lavoro e il morale
</a:t>
            </a:r>
            <a:endParaRPr lang="it-IT"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2155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21"/>
          <p:cNvSpPr txBox="1"/>
          <p:nvPr/>
        </p:nvSpPr>
        <p:spPr>
          <a:xfrm>
            <a:off x="377556" y="1773775"/>
            <a:ext cx="4999661" cy="691195"/>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FONTI
</a:t>
            </a:r>
          </a:p>
        </p:txBody>
      </p:sp>
      <p:sp>
        <p:nvSpPr>
          <p:cNvPr id="233" name="Google Shape;233;p21"/>
          <p:cNvSpPr/>
          <p:nvPr/>
        </p:nvSpPr>
        <p:spPr>
          <a:xfrm>
            <a:off x="377556" y="2416147"/>
            <a:ext cx="11459453" cy="2800726"/>
          </a:xfrm>
          <a:prstGeom prst="rect">
            <a:avLst/>
          </a:prstGeom>
          <a:noFill/>
          <a:ln>
            <a:noFill/>
          </a:ln>
        </p:spPr>
        <p:txBody>
          <a:bodyPr spcFirstLastPara="1" wrap="square" lIns="91425" tIns="45700" rIns="91425" bIns="45700" anchor="t" anchorCtr="0">
            <a:spAutoFit/>
          </a:bodyPr>
          <a:lstStyle/>
          <a:p>
            <a:pPr marL="342900" lvl="0" indent="-342900" algn="just">
              <a:buClr>
                <a:schemeClr val="dk1"/>
              </a:buClr>
              <a:buSzPts val="1600"/>
              <a:buFont typeface="Noto Sans Symbols"/>
              <a:buChar char="∙"/>
            </a:pPr>
            <a:r>
              <a:rPr lang="it-IT" sz="1600">
                <a:solidFill>
                  <a:schemeClr val="dk1"/>
                </a:solidFill>
                <a:latin typeface="Calibri"/>
                <a:ea typeface="Calibri"/>
                <a:cs typeface="Calibri"/>
                <a:sym typeface="Calibri"/>
              </a:rPr>
              <a:t>Adkins, C. e Premeaux, S. (2012), "Trascorrere il tempo: l'impatto delle ore lavorate sul conflitto lavoro-famiglia", Journal of Vocational Behavior, Vol. 80 No. 2, pp. 380-389.
Carlson, D., Grzywacz, J., Ferguson, M., Hunter, E., Clinch, C. e Arcury, T. (2011), "Salute e turnover delle madri lavoratrici dopo il parto tramite l'interfaccia lavoro-famiglia: un'analisi nel tempo", Journal of Applied Psychology, Vol. 96 No. 5, pp. 1045-1054.
Chen, Z. e Powell, G. (2012), "Nessun dolore, nessun guadagno? Un modello basato sulle risorse di arricchimento e conflitto tra lavoro e famiglia", Journal of Vocational Behavior, Vol. 81 No. 1, pp. 89-98.
Clark, S. (2000), "Work/family border theory: a new theory of work/life balance", Human Relations, Vol. 53 No. 6, pp. 747-770.
Goetzel, R. e Ozminkowski, R. (2008), "The health and cost benefits of work site health‐ promotion programs", Annual Review of Public Health, Vol. 29, pp. 303-323.
Greenhaus, J. e Powell, G. (2006), "Quando lavoro e famiglia sono alleati: una teoria dell'arricchimento della famiglia del lavoro", Academy of Management Review, Vol. 31 No. 1, pp. 72-92.</a:t>
            </a:r>
          </a:p>
        </p:txBody>
      </p:sp>
      <p:sp>
        <p:nvSpPr>
          <p:cNvPr id="2" name="Google Shape;111;p6">
            <a:extLst>
              <a:ext uri="{FF2B5EF4-FFF2-40B4-BE49-F238E27FC236}">
                <a16:creationId xmlns:a16="http://schemas.microsoft.com/office/drawing/2014/main" id="{DA7B4A5A-988C-F92F-6360-72CB07F89EB3}"/>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p:nvPr/>
        </p:nvSpPr>
        <p:spPr>
          <a:xfrm>
            <a:off x="3166347" y="2319600"/>
            <a:ext cx="18473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b="1">
              <a:solidFill>
                <a:srgbClr val="0CA373"/>
              </a:solidFill>
              <a:latin typeface="Calibri"/>
              <a:ea typeface="Calibri"/>
              <a:cs typeface="Calibri"/>
              <a:sym typeface="Calibri"/>
            </a:endParaRPr>
          </a:p>
        </p:txBody>
      </p:sp>
      <p:sp>
        <p:nvSpPr>
          <p:cNvPr id="58" name="Google Shape;58;p2"/>
          <p:cNvSpPr/>
          <p:nvPr/>
        </p:nvSpPr>
        <p:spPr>
          <a:xfrm>
            <a:off x="1236986" y="2957819"/>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59" name="Google Shape;59;p2"/>
          <p:cNvSpPr/>
          <p:nvPr/>
        </p:nvSpPr>
        <p:spPr>
          <a:xfrm>
            <a:off x="1200287" y="3639265"/>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60" name="Google Shape;60;p2"/>
          <p:cNvSpPr/>
          <p:nvPr/>
        </p:nvSpPr>
        <p:spPr>
          <a:xfrm>
            <a:off x="1236986" y="4348201"/>
            <a:ext cx="378197" cy="326386"/>
          </a:xfrm>
          <a:custGeom>
            <a:avLst/>
            <a:gdLst/>
            <a:ahLst/>
            <a:cxnLst/>
            <a:rect l="l" t="t"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dk1"/>
          </a:solidFill>
          <a:ln>
            <a:noFill/>
          </a:ln>
        </p:spPr>
        <p:txBody>
          <a:bodyPr spcFirstLastPara="1" wrap="square" lIns="19025" tIns="19025" rIns="19025" bIns="19025" anchor="ctr" anchorCtr="0">
            <a:noAutofit/>
          </a:bodyPr>
          <a:lstStyle/>
          <a:p>
            <a:pPr marL="0" marR="0" lvl="0" indent="0" algn="l" rtl="0">
              <a:spcBef>
                <a:spcPts val="0"/>
              </a:spcBef>
              <a:spcAft>
                <a:spcPts val="0"/>
              </a:spcAft>
              <a:buNone/>
            </a:pPr>
            <a:endParaRPr sz="1500" b="1">
              <a:solidFill>
                <a:schemeClr val="dk1"/>
              </a:solidFill>
              <a:latin typeface="Oxygen"/>
              <a:ea typeface="Oxygen"/>
              <a:cs typeface="Oxygen"/>
              <a:sym typeface="Oxygen"/>
            </a:endParaRPr>
          </a:p>
        </p:txBody>
      </p:sp>
      <p:sp>
        <p:nvSpPr>
          <p:cNvPr id="61" name="Google Shape;61;p2"/>
          <p:cNvSpPr txBox="1"/>
          <p:nvPr/>
        </p:nvSpPr>
        <p:spPr>
          <a:xfrm>
            <a:off x="1615183" y="2843420"/>
            <a:ext cx="7091830" cy="923289"/>
          </a:xfrm>
          <a:prstGeom prst="rect">
            <a:avLst/>
          </a:prstGeom>
          <a:noFill/>
          <a:ln>
            <a:noFill/>
          </a:ln>
        </p:spPr>
        <p:txBody>
          <a:bodyPr spcFirstLastPara="1" wrap="square" lIns="91425" tIns="45700" rIns="91425" bIns="45700" anchor="t" anchorCtr="0">
            <a:spAutoFit/>
          </a:bodyPr>
          <a:lstStyle/>
          <a:p>
            <a:pPr lvl="0"/>
            <a:r>
              <a:rPr lang="it-IT" sz="1800" b="1" dirty="0">
                <a:solidFill>
                  <a:srgbClr val="0CA373"/>
                </a:solidFill>
                <a:latin typeface="Calibri"/>
                <a:ea typeface="Calibri"/>
                <a:cs typeface="Calibri"/>
                <a:sym typeface="Calibri"/>
              </a:rPr>
              <a:t>Spiegare il termine equilibrio tra lavoro e vita privata e distinguere tra diversi tipi di disturbi
</a:t>
            </a:r>
            <a:endParaRPr lang="it-IT" dirty="0"/>
          </a:p>
        </p:txBody>
      </p:sp>
      <p:sp>
        <p:nvSpPr>
          <p:cNvPr id="62" name="Google Shape;62;p2"/>
          <p:cNvSpPr txBox="1"/>
          <p:nvPr/>
        </p:nvSpPr>
        <p:spPr>
          <a:xfrm>
            <a:off x="1615183" y="3553579"/>
            <a:ext cx="6613392" cy="923289"/>
          </a:xfrm>
          <a:prstGeom prst="rect">
            <a:avLst/>
          </a:prstGeom>
          <a:noFill/>
          <a:ln>
            <a:noFill/>
          </a:ln>
        </p:spPr>
        <p:txBody>
          <a:bodyPr spcFirstLastPara="1" wrap="square" lIns="91425" tIns="45700" rIns="91425" bIns="45700" anchor="t" anchorCtr="0">
            <a:spAutoFit/>
          </a:bodyPr>
          <a:lstStyle/>
          <a:p>
            <a:pPr lvl="0"/>
            <a:r>
              <a:rPr lang="it-IT" sz="1800" b="1">
                <a:solidFill>
                  <a:srgbClr val="0CA373"/>
                </a:solidFill>
                <a:latin typeface="Calibri"/>
                <a:ea typeface="Calibri"/>
                <a:cs typeface="Calibri"/>
                <a:sym typeface="Calibri"/>
              </a:rPr>
              <a:t>Discutere i vantaggi dell'equilibrio tra lavoro e vita privata per gli individui e le organizzazioni
</a:t>
            </a:r>
          </a:p>
        </p:txBody>
      </p:sp>
      <p:sp>
        <p:nvSpPr>
          <p:cNvPr id="63" name="Google Shape;63;p2"/>
          <p:cNvSpPr txBox="1"/>
          <p:nvPr/>
        </p:nvSpPr>
        <p:spPr>
          <a:xfrm>
            <a:off x="1605565" y="4284373"/>
            <a:ext cx="7208651" cy="923289"/>
          </a:xfrm>
          <a:prstGeom prst="rect">
            <a:avLst/>
          </a:prstGeom>
          <a:noFill/>
          <a:ln>
            <a:noFill/>
          </a:ln>
        </p:spPr>
        <p:txBody>
          <a:bodyPr spcFirstLastPara="1" wrap="square" lIns="91425" tIns="45700" rIns="91425" bIns="45700" anchor="t" anchorCtr="0">
            <a:spAutoFit/>
          </a:bodyPr>
          <a:lstStyle/>
          <a:p>
            <a:pPr lvl="0"/>
            <a:r>
              <a:rPr lang="it-IT" sz="1800" b="1">
                <a:solidFill>
                  <a:srgbClr val="0CA373"/>
                </a:solidFill>
                <a:latin typeface="Calibri"/>
                <a:ea typeface="Calibri"/>
                <a:cs typeface="Calibri"/>
                <a:sym typeface="Calibri"/>
              </a:rPr>
              <a:t>Identificare modi per migliorare l'equilibrio tra lavoro e vita privata dal punto di vista individuale e organizzativo
</a:t>
            </a:r>
          </a:p>
        </p:txBody>
      </p:sp>
      <p:sp>
        <p:nvSpPr>
          <p:cNvPr id="64" name="Google Shape;64;p2"/>
          <p:cNvSpPr txBox="1"/>
          <p:nvPr/>
        </p:nvSpPr>
        <p:spPr>
          <a:xfrm>
            <a:off x="999778" y="660370"/>
            <a:ext cx="6463340" cy="1490152"/>
          </a:xfrm>
          <a:prstGeom prst="rect">
            <a:avLst/>
          </a:prstGeom>
          <a:noFill/>
          <a:ln>
            <a:noFill/>
          </a:ln>
        </p:spPr>
        <p:txBody>
          <a:bodyPr spcFirstLastPara="1" wrap="square" lIns="0" tIns="12700" rIns="0" bIns="0" anchor="t" anchorCtr="0">
            <a:spAutoFit/>
          </a:bodyPr>
          <a:lstStyle/>
          <a:p>
            <a:pPr marL="12700" lvl="0"/>
            <a:r>
              <a:rPr lang="hr-HR" sz="4800" b="1" dirty="0">
                <a:solidFill>
                  <a:schemeClr val="dk1"/>
                </a:solidFill>
                <a:latin typeface="Calibri"/>
                <a:ea typeface="Calibri"/>
                <a:cs typeface="Calibri"/>
                <a:sym typeface="Calibri"/>
              </a:rPr>
              <a:t>OBIETTIVI E TRAGUARDI
</a:t>
            </a:r>
            <a:endParaRPr dirty="0"/>
          </a:p>
        </p:txBody>
      </p:sp>
      <p:sp>
        <p:nvSpPr>
          <p:cNvPr id="65" name="Google Shape;65;p2"/>
          <p:cNvSpPr txBox="1"/>
          <p:nvPr/>
        </p:nvSpPr>
        <p:spPr>
          <a:xfrm>
            <a:off x="539786" y="2053993"/>
            <a:ext cx="5064599" cy="629639"/>
          </a:xfrm>
          <a:prstGeom prst="rect">
            <a:avLst/>
          </a:prstGeom>
          <a:noFill/>
          <a:ln>
            <a:noFill/>
          </a:ln>
        </p:spPr>
        <p:txBody>
          <a:bodyPr spcFirstLastPara="1" wrap="square" lIns="0" tIns="13950" rIns="0" bIns="0" anchor="t" anchorCtr="0">
            <a:spAutoFit/>
          </a:bodyPr>
          <a:lstStyle/>
          <a:p>
            <a:pPr lvl="0" algn="just"/>
            <a:r>
              <a:rPr lang="it-IT" sz="2000" dirty="0">
                <a:solidFill>
                  <a:schemeClr val="dk1"/>
                </a:solidFill>
                <a:latin typeface="Calibri"/>
                <a:ea typeface="Calibri"/>
                <a:cs typeface="Calibri"/>
                <a:sym typeface="Calibri"/>
              </a:rPr>
              <a:t>Alla fine di questo modulo sarai in grado di:
</a:t>
            </a:r>
            <a:endParaRPr lang="it-IT" dirty="0"/>
          </a:p>
        </p:txBody>
      </p:sp>
      <p:pic>
        <p:nvPicPr>
          <p:cNvPr id="66" name="Google Shape;66;p2" descr="Logro objetivo y trabajo en equipo empresarial. vector gratuito"/>
          <p:cNvPicPr preferRelativeResize="0"/>
          <p:nvPr/>
        </p:nvPicPr>
        <p:blipFill rotWithShape="1">
          <a:blip r:embed="rId3">
            <a:alphaModFix/>
          </a:blip>
          <a:srcRect/>
          <a:stretch/>
        </p:blipFill>
        <p:spPr>
          <a:xfrm>
            <a:off x="8707012" y="2186324"/>
            <a:ext cx="3316665" cy="3426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22"/>
          <p:cNvSpPr txBox="1"/>
          <p:nvPr/>
        </p:nvSpPr>
        <p:spPr>
          <a:xfrm>
            <a:off x="377556" y="1773775"/>
            <a:ext cx="4999661" cy="691195"/>
          </a:xfrm>
          <a:prstGeom prst="rect">
            <a:avLst/>
          </a:prstGeom>
          <a:noFill/>
          <a:ln>
            <a:noFill/>
          </a:ln>
        </p:spPr>
        <p:txBody>
          <a:bodyPr spcFirstLastPara="1" wrap="square" lIns="0" tIns="13950" rIns="0" bIns="0" anchor="t" anchorCtr="0">
            <a:spAutoFit/>
          </a:bodyPr>
          <a:lstStyle/>
          <a:p>
            <a:pPr marL="12700" lvl="0"/>
            <a:r>
              <a:rPr lang="ig-NG" sz="2200">
                <a:solidFill>
                  <a:schemeClr val="dk1"/>
                </a:solidFill>
                <a:latin typeface="Calibri"/>
                <a:ea typeface="Calibri"/>
                <a:cs typeface="Calibri"/>
                <a:sym typeface="Calibri"/>
              </a:rPr>
              <a:t>FONTI
</a:t>
            </a:r>
          </a:p>
        </p:txBody>
      </p:sp>
      <p:sp>
        <p:nvSpPr>
          <p:cNvPr id="240" name="Google Shape;240;p22"/>
          <p:cNvSpPr/>
          <p:nvPr/>
        </p:nvSpPr>
        <p:spPr>
          <a:xfrm>
            <a:off x="318565" y="2126436"/>
            <a:ext cx="11459453" cy="3539390"/>
          </a:xfrm>
          <a:prstGeom prst="rect">
            <a:avLst/>
          </a:prstGeom>
          <a:noFill/>
          <a:ln>
            <a:noFill/>
          </a:ln>
        </p:spPr>
        <p:txBody>
          <a:bodyPr spcFirstLastPara="1" wrap="square" lIns="91425" tIns="45700" rIns="91425" bIns="45700" anchor="t" anchorCtr="0">
            <a:spAutoFit/>
          </a:bodyPr>
          <a:lstStyle/>
          <a:p>
            <a:pPr marL="342900" lvl="0" indent="-342900" algn="just">
              <a:buClr>
                <a:schemeClr val="dk1"/>
              </a:buClr>
              <a:buSzPts val="1600"/>
              <a:buFont typeface="Noto Sans Symbols"/>
              <a:buChar char="∙"/>
            </a:pPr>
            <a:r>
              <a:rPr lang="ig-NG" sz="1600">
                <a:solidFill>
                  <a:schemeClr val="dk1"/>
                </a:solidFill>
                <a:latin typeface="Calibri"/>
                <a:ea typeface="Calibri"/>
                <a:cs typeface="Calibri"/>
                <a:sym typeface="Calibri"/>
              </a:rPr>
              <a:t>Kalliath, T. e Brough, P. ( 2008), "Work-Life balance: a review of the meaning of the balance construct", Journal of Management &amp; Organization, Vol. 14 No. 3, pp. 323-327.
Mescher, S., Benschop, Y. e Doorewaard, H. (2010), "Rappresentazioni del supporto all'equilibrio tra lavoro e vita privata", Human Relations, Vol. 63 No. 1, pp. 21-39.
Meyer, J. e Maltin, E. (2010), "Impegno e benessere dei dipendenti: una revisione critica, quadro teorico e agenda di ricerca", Journal of Vocational Behaviour, Vol. 77 No. 2, pp. 323-337.
Peeters, M. C., Montgomery, A. J., Bakker, A. B., &amp; Schaufeli, W. B. (2005). Bilanciare lavoro e casa: come le esigenze di lavoro e casa sono correlate al burnout. Giornale internazionale di gestione dello stress, 12 (1), 43.
Premeaux, S., Adkins, C. e Mossholder, K. (2007), "Balancing work and family: a field study of multi-dimensional, multi-role work-family conflict", Journal of Organizational Behavior, Vol. 28 No. 6, pp. 705-727.
Putri, A., &amp; Amran, A. (2021). Equilibrio tra lavoro e vita privata dei dipendenti rivisto dall'aspetto del lavoro da casa durante la pandemia COVID-19. Giornale internazionale di scienze gestionali e tecnologia dell'informazione, 1 (1), 30-34.
Zheng,C, Molineux,J, Mirshekary,S e Scarparo,S 2015, Sviluppo di strategie individuali e organizzative di equilibrio tra lavoro e vita privata per migliorare la salute e il benessere dei dipendenti, Relazioni con i dipendenti, vol. Vol. 37, n. Iss 3, pp. 354-379</a:t>
            </a:r>
          </a:p>
        </p:txBody>
      </p:sp>
      <p:sp>
        <p:nvSpPr>
          <p:cNvPr id="2" name="Google Shape;111;p6">
            <a:extLst>
              <a:ext uri="{FF2B5EF4-FFF2-40B4-BE49-F238E27FC236}">
                <a16:creationId xmlns:a16="http://schemas.microsoft.com/office/drawing/2014/main" id="{E89B9006-686E-BB72-AF86-3A96016633A6}"/>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dirty="0">
                <a:solidFill>
                  <a:schemeClr val="dk1"/>
                </a:solidFill>
                <a:latin typeface="Calibri"/>
                <a:ea typeface="Calibri"/>
                <a:cs typeface="Calibri"/>
                <a:sym typeface="Calibri"/>
              </a:rPr>
              <a:t>UNITÀ 1: Disturbi dell’equilibrio tra vita professionale e vita privata</a:t>
            </a:r>
            <a:endParaRPr lang="it-IT" sz="4800" b="1" i="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CA373"/>
        </a:solidFill>
        <a:effectLst/>
      </p:bgPr>
    </p:bg>
    <p:spTree>
      <p:nvGrpSpPr>
        <p:cNvPr id="1" name="Shape 401"/>
        <p:cNvGrpSpPr/>
        <p:nvPr/>
      </p:nvGrpSpPr>
      <p:grpSpPr>
        <a:xfrm>
          <a:off x="0" y="0"/>
          <a:ext cx="0" cy="0"/>
          <a:chOff x="0" y="0"/>
          <a:chExt cx="0" cy="0"/>
        </a:xfrm>
      </p:grpSpPr>
      <p:sp>
        <p:nvSpPr>
          <p:cNvPr id="402" name="Google Shape;402;p40"/>
          <p:cNvSpPr txBox="1"/>
          <p:nvPr/>
        </p:nvSpPr>
        <p:spPr>
          <a:xfrm>
            <a:off x="3976418" y="2644170"/>
            <a:ext cx="4239164"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9600" b="1">
                <a:solidFill>
                  <a:schemeClr val="lt1"/>
                </a:solidFill>
                <a:latin typeface="Roboto"/>
                <a:ea typeface="Roboto"/>
                <a:cs typeface="Roboto"/>
                <a:sym typeface="Roboto"/>
              </a:rPr>
              <a:t>Grazie!</a:t>
            </a:r>
            <a:endParaRPr lang="it-IT"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5"/>
          <p:cNvSpPr txBox="1"/>
          <p:nvPr/>
        </p:nvSpPr>
        <p:spPr>
          <a:xfrm>
            <a:off x="2812818" y="3429000"/>
            <a:ext cx="7075461" cy="2400617"/>
          </a:xfrm>
          <a:prstGeom prst="rect">
            <a:avLst/>
          </a:prstGeom>
          <a:noFill/>
          <a:ln>
            <a:noFill/>
          </a:ln>
        </p:spPr>
        <p:txBody>
          <a:bodyPr spcFirstLastPara="1" wrap="square" lIns="91425" tIns="45700" rIns="91425" bIns="45700" anchor="t" anchorCtr="0">
            <a:spAutoFit/>
          </a:bodyPr>
          <a:lstStyle/>
          <a:p>
            <a:pPr marL="457200" lvl="0" indent="-457200">
              <a:lnSpc>
                <a:spcPct val="125000"/>
              </a:lnSpc>
              <a:buSzPts val="2000"/>
              <a:buFont typeface="Calibri"/>
              <a:buAutoNum type="arabicPeriod"/>
            </a:pPr>
            <a:r>
              <a:rPr lang="it-IT" sz="2000" dirty="0">
                <a:latin typeface="Calibri"/>
                <a:ea typeface="Calibri"/>
                <a:cs typeface="Calibri"/>
                <a:sym typeface="Calibri"/>
              </a:rPr>
              <a:t>Cos'è il Work Life Balance
Disturbi dell'equilibrio tra lavoro e vita privata
Strategie individuali di equilibrio tra attività professionale e vita privata
Strategie organizzative di equilibrio tra attività professionale e vita privata</a:t>
            </a:r>
            <a:endParaRPr lang="it-IT" sz="2000" dirty="0">
              <a:solidFill>
                <a:srgbClr val="000000"/>
              </a:solidFill>
              <a:latin typeface="Calibri"/>
              <a:ea typeface="Calibri"/>
              <a:cs typeface="Calibri"/>
              <a:sym typeface="Calibri"/>
            </a:endParaRPr>
          </a:p>
        </p:txBody>
      </p:sp>
      <p:sp>
        <p:nvSpPr>
          <p:cNvPr id="104" name="Google Shape;104;p5"/>
          <p:cNvSpPr txBox="1"/>
          <p:nvPr/>
        </p:nvSpPr>
        <p:spPr>
          <a:xfrm>
            <a:off x="1219342" y="2936723"/>
            <a:ext cx="9195404" cy="830956"/>
          </a:xfrm>
          <a:prstGeom prst="rect">
            <a:avLst/>
          </a:prstGeom>
          <a:noFill/>
          <a:ln>
            <a:noFill/>
          </a:ln>
        </p:spPr>
        <p:txBody>
          <a:bodyPr spcFirstLastPara="1" wrap="square" lIns="91425" tIns="45700" rIns="91425" bIns="45700" anchor="t" anchorCtr="0">
            <a:spAutoFit/>
          </a:bodyPr>
          <a:lstStyle/>
          <a:p>
            <a:pPr lvl="1"/>
            <a:r>
              <a:rPr lang="it-IT" sz="2400" dirty="0">
                <a:solidFill>
                  <a:srgbClr val="0CA373"/>
                </a:solidFill>
                <a:latin typeface="Oxygen"/>
                <a:ea typeface="Oxygen"/>
                <a:cs typeface="Oxygen"/>
                <a:sym typeface="Oxygen"/>
              </a:rPr>
              <a:t>Unità 1: Disturbi dell'equilibrio tra vita professionale e vita privata
</a:t>
            </a:r>
          </a:p>
        </p:txBody>
      </p:sp>
      <p:sp>
        <p:nvSpPr>
          <p:cNvPr id="105" name="Google Shape;105;p5"/>
          <p:cNvSpPr txBox="1"/>
          <p:nvPr/>
        </p:nvSpPr>
        <p:spPr>
          <a:xfrm>
            <a:off x="5000926" y="212823"/>
            <a:ext cx="1874345" cy="1490152"/>
          </a:xfrm>
          <a:prstGeom prst="rect">
            <a:avLst/>
          </a:prstGeom>
          <a:noFill/>
          <a:ln>
            <a:noFill/>
          </a:ln>
        </p:spPr>
        <p:txBody>
          <a:bodyPr spcFirstLastPara="1" wrap="square" lIns="0" tIns="12700" rIns="0" bIns="0" anchor="t" anchorCtr="0">
            <a:spAutoFit/>
          </a:bodyPr>
          <a:lstStyle/>
          <a:p>
            <a:pPr marL="12700" lvl="0">
              <a:buSzPts val="4800"/>
            </a:pPr>
            <a:r>
              <a:rPr lang="hr-HR" sz="4800" b="1" dirty="0">
                <a:latin typeface="Calibri"/>
                <a:ea typeface="Calibri"/>
                <a:cs typeface="Calibri"/>
                <a:sym typeface="Calibri"/>
              </a:rPr>
              <a:t>INDICE
</a:t>
            </a:r>
            <a:endParaRPr dirty="0"/>
          </a:p>
        </p:txBody>
      </p:sp>
      <p:sp>
        <p:nvSpPr>
          <p:cNvPr id="106" name="Google Shape;106;p5"/>
          <p:cNvSpPr/>
          <p:nvPr/>
        </p:nvSpPr>
        <p:spPr>
          <a:xfrm>
            <a:off x="5548072" y="2050877"/>
            <a:ext cx="537944" cy="537944"/>
          </a:xfrm>
          <a:custGeom>
            <a:avLst/>
            <a:gdLst/>
            <a:ahLst/>
            <a:cxnLst/>
            <a:rect l="l" t="t"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rgbClr val="0CA373"/>
          </a:solidFill>
          <a:ln>
            <a:noFill/>
          </a:ln>
        </p:spPr>
        <p:txBody>
          <a:bodyPr spcFirstLastPara="1" wrap="square" lIns="19025" tIns="19025" rIns="19025" bIns="19025" anchor="ctr" anchorCtr="0">
            <a:noAutofit/>
          </a:bodyPr>
          <a:lstStyle/>
          <a:p>
            <a:pPr marL="0" marR="0" lvl="0" indent="0" algn="ctr" rtl="0">
              <a:spcBef>
                <a:spcPts val="0"/>
              </a:spcBef>
              <a:spcAft>
                <a:spcPts val="0"/>
              </a:spcAft>
              <a:buNone/>
            </a:pPr>
            <a:endParaRPr sz="1400">
              <a:solidFill>
                <a:srgbClr val="0CA373"/>
              </a:solidFill>
              <a:latin typeface="Oxygen"/>
              <a:ea typeface="Oxygen"/>
              <a:cs typeface="Oxygen"/>
              <a:sym typeface="Oxyge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6"/>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112" name="Google Shape;112;p6"/>
          <p:cNvSpPr txBox="1"/>
          <p:nvPr/>
        </p:nvSpPr>
        <p:spPr>
          <a:xfrm>
            <a:off x="377556" y="1773775"/>
            <a:ext cx="6359420" cy="691195"/>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1.1.: Cos’è il Work Life Balance
</a:t>
            </a:r>
          </a:p>
        </p:txBody>
      </p:sp>
      <p:sp>
        <p:nvSpPr>
          <p:cNvPr id="113" name="Google Shape;113;p6"/>
          <p:cNvSpPr/>
          <p:nvPr/>
        </p:nvSpPr>
        <p:spPr>
          <a:xfrm>
            <a:off x="318565" y="2129115"/>
            <a:ext cx="11459453" cy="5016718"/>
          </a:xfrm>
          <a:prstGeom prst="rect">
            <a:avLst/>
          </a:prstGeom>
          <a:noFill/>
          <a:ln>
            <a:noFill/>
          </a:ln>
        </p:spPr>
        <p:txBody>
          <a:bodyPr spcFirstLastPara="1" wrap="square" lIns="91425" tIns="45700" rIns="91425" bIns="45700" anchor="t" anchorCtr="0">
            <a:spAutoFit/>
          </a:bodyPr>
          <a:lstStyle/>
          <a:p>
            <a:pPr lvl="0" algn="just"/>
            <a:r>
              <a:rPr lang="it-IT" sz="2000">
                <a:solidFill>
                  <a:schemeClr val="dk1"/>
                </a:solidFill>
                <a:latin typeface="Calibri"/>
                <a:ea typeface="Calibri"/>
                <a:cs typeface="Calibri"/>
                <a:sym typeface="Calibri"/>
              </a:rPr>
              <a:t>I cambiamenti tecnologici hanno creato la possibilità di svolgere compiti lavorativi in vari luoghi =&gt; offuscato il confine tra lavoro e vita domestica.
</a:t>
            </a:r>
          </a:p>
          <a:p>
            <a:pPr marL="0" marR="0" lvl="0" indent="0" algn="just" rtl="0">
              <a:spcBef>
                <a:spcPts val="0"/>
              </a:spcBef>
              <a:spcAft>
                <a:spcPts val="0"/>
              </a:spcAft>
              <a:buNone/>
            </a:pPr>
            <a:r>
              <a:rPr lang="it-IT" sz="2000" b="1">
                <a:solidFill>
                  <a:srgbClr val="0CA373"/>
                </a:solidFill>
                <a:latin typeface="Calibri"/>
                <a:ea typeface="Calibri"/>
                <a:cs typeface="Calibri"/>
                <a:sym typeface="Calibri"/>
              </a:rPr>
              <a:t>Lavoro da casa</a:t>
            </a:r>
          </a:p>
          <a:p>
            <a:pPr marL="342900" lvl="0" indent="-342900" algn="just">
              <a:buClr>
                <a:schemeClr val="dk1"/>
              </a:buClr>
              <a:buSzPts val="2000"/>
              <a:buFont typeface="Arial"/>
              <a:buChar char="•"/>
            </a:pPr>
            <a:r>
              <a:rPr lang="it-IT" sz="2000">
                <a:solidFill>
                  <a:schemeClr val="dk1"/>
                </a:solidFill>
                <a:latin typeface="Calibri"/>
                <a:ea typeface="Calibri"/>
                <a:cs typeface="Calibri"/>
                <a:sym typeface="Calibri"/>
              </a:rPr>
              <a:t>Particolarmente incrementato durante le pandemie COVID-19
Pratiche di lavoro che coinvolgono le tecnologie dell'informazione e della comunicazione (ICT) e un luogo di lavoro diverso da un ufficio principale</a:t>
            </a:r>
          </a:p>
          <a:p>
            <a:pPr marL="342900" lvl="0" indent="-342900" algn="just">
              <a:buClr>
                <a:schemeClr val="dk1"/>
              </a:buClr>
              <a:buSzPts val="2000"/>
              <a:buFont typeface="Arial"/>
              <a:buChar char="•"/>
            </a:pPr>
            <a:endParaRPr lang="it-IT" sz="2000">
              <a:solidFill>
                <a:schemeClr val="dk1"/>
              </a:solidFill>
              <a:latin typeface="Calibri"/>
              <a:ea typeface="Calibri"/>
              <a:cs typeface="Calibri"/>
              <a:sym typeface="Calibri"/>
            </a:endParaRPr>
          </a:p>
          <a:p>
            <a:pPr lvl="0" algn="just"/>
            <a:r>
              <a:rPr lang="it-IT" sz="2000">
                <a:solidFill>
                  <a:schemeClr val="dk1"/>
                </a:solidFill>
                <a:latin typeface="Calibri"/>
                <a:ea typeface="Calibri"/>
                <a:cs typeface="Calibri"/>
                <a:sym typeface="Calibri"/>
              </a:rPr>
              <a:t>Non esiste un'unica </a:t>
            </a:r>
            <a:r>
              <a:rPr lang="it-IT" sz="2000" b="1">
                <a:solidFill>
                  <a:schemeClr val="dk1"/>
                </a:solidFill>
                <a:latin typeface="Calibri"/>
                <a:ea typeface="Calibri"/>
                <a:cs typeface="Calibri"/>
                <a:sym typeface="Calibri"/>
              </a:rPr>
              <a:t>definizione di equilibrio tra lavoro e vita privata </a:t>
            </a:r>
            <a:r>
              <a:rPr lang="it-IT" sz="2000">
                <a:solidFill>
                  <a:schemeClr val="dk1"/>
                </a:solidFill>
                <a:latin typeface="Calibri"/>
                <a:ea typeface="Calibri"/>
                <a:cs typeface="Calibri"/>
                <a:sym typeface="Calibri"/>
              </a:rPr>
              <a:t>in letteratura, ma è comunemente spiegato come:
</a:t>
            </a:r>
            <a:endParaRPr lang="it-IT" sz="1800" i="1">
              <a:solidFill>
                <a:schemeClr val="dk1"/>
              </a:solidFill>
              <a:latin typeface="Calibri"/>
              <a:ea typeface="Calibri"/>
              <a:cs typeface="Calibri"/>
              <a:sym typeface="Calibri"/>
            </a:endParaRPr>
          </a:p>
          <a:p>
            <a:pPr marL="285750" lvl="0" indent="-285750" algn="just">
              <a:buClr>
                <a:srgbClr val="0CA373"/>
              </a:buClr>
              <a:buSzPts val="2000"/>
              <a:buFont typeface="Arial"/>
              <a:buChar char="•"/>
            </a:pPr>
            <a:r>
              <a:rPr lang="it-IT" sz="2000" i="1">
                <a:solidFill>
                  <a:srgbClr val="0CA373"/>
                </a:solidFill>
                <a:latin typeface="Calibri"/>
                <a:ea typeface="Calibri"/>
                <a:cs typeface="Calibri"/>
                <a:sym typeface="Calibri"/>
              </a:rPr>
              <a:t>” ... soddisfazione dei dipendenti e buon funzionamento di più ruoli tra domini lavorativi e non lavorativi (familiari o personali)” </a:t>
            </a:r>
            <a:r>
              <a:rPr lang="it-IT" sz="2000" i="1">
                <a:solidFill>
                  <a:schemeClr val="dk1"/>
                </a:solidFill>
                <a:latin typeface="Calibri"/>
                <a:ea typeface="Calibri"/>
                <a:cs typeface="Calibri"/>
                <a:sym typeface="Calibri"/>
              </a:rPr>
              <a:t>(Kalliath and Brough, 2008)</a:t>
            </a:r>
            <a:endParaRPr lang="it-IT"/>
          </a:p>
          <a:p>
            <a:pPr marL="285750" marR="0" lvl="0" indent="-158750" algn="l" rtl="0">
              <a:spcBef>
                <a:spcPts val="0"/>
              </a:spcBef>
              <a:spcAft>
                <a:spcPts val="0"/>
              </a:spcAft>
              <a:buClr>
                <a:schemeClr val="dk1"/>
              </a:buClr>
              <a:buSzPts val="2000"/>
              <a:buFont typeface="Arial"/>
              <a:buNone/>
            </a:pPr>
            <a:endParaRPr lang="it-IT" sz="2000" i="1">
              <a:solidFill>
                <a:schemeClr val="dk1"/>
              </a:solidFill>
              <a:latin typeface="Calibri"/>
              <a:ea typeface="Calibri"/>
              <a:cs typeface="Calibri"/>
              <a:sym typeface="Calibri"/>
            </a:endParaRPr>
          </a:p>
          <a:p>
            <a:pPr marL="0" marR="0" lvl="0" indent="0" algn="l" rtl="0">
              <a:spcBef>
                <a:spcPts val="0"/>
              </a:spcBef>
              <a:spcAft>
                <a:spcPts val="0"/>
              </a:spcAft>
              <a:buNone/>
            </a:pPr>
            <a:endParaRPr lang="it-IT" sz="2000">
              <a:solidFill>
                <a:schemeClr val="dk1"/>
              </a:solidFill>
              <a:latin typeface="Calibri"/>
              <a:ea typeface="Calibri"/>
              <a:cs typeface="Calibri"/>
              <a:sym typeface="Calibri"/>
            </a:endParaRPr>
          </a:p>
          <a:p>
            <a:pPr marL="0" marR="0" lvl="0" indent="0" algn="l" rtl="0">
              <a:spcBef>
                <a:spcPts val="0"/>
              </a:spcBef>
              <a:spcAft>
                <a:spcPts val="0"/>
              </a:spcAft>
              <a:buNone/>
            </a:pPr>
            <a:r>
              <a:rPr lang="it-IT" sz="2000">
                <a:solidFill>
                  <a:schemeClr val="dk1"/>
                </a:solidFill>
                <a:latin typeface="Calibri"/>
                <a:ea typeface="Calibri"/>
                <a:cs typeface="Calibri"/>
                <a:sym typeface="Calibri"/>
              </a:rPr>
              <a:t> </a:t>
            </a:r>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7"/>
          <p:cNvSpPr txBox="1"/>
          <p:nvPr/>
        </p:nvSpPr>
        <p:spPr>
          <a:xfrm>
            <a:off x="377556" y="1773775"/>
            <a:ext cx="8793338" cy="691195"/>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1.2.: Disturbi dell'equilibrio tra lavoro e vita privata
</a:t>
            </a:r>
          </a:p>
        </p:txBody>
      </p:sp>
      <p:sp>
        <p:nvSpPr>
          <p:cNvPr id="120" name="Google Shape;120;p7"/>
          <p:cNvSpPr/>
          <p:nvPr/>
        </p:nvSpPr>
        <p:spPr>
          <a:xfrm>
            <a:off x="318565" y="2525263"/>
            <a:ext cx="11145554" cy="3477835"/>
          </a:xfrm>
          <a:prstGeom prst="rect">
            <a:avLst/>
          </a:prstGeom>
          <a:noFill/>
          <a:ln>
            <a:noFill/>
          </a:ln>
        </p:spPr>
        <p:txBody>
          <a:bodyPr spcFirstLastPara="1" wrap="square" lIns="91425" tIns="45700" rIns="91425" bIns="45700" anchor="t" anchorCtr="0">
            <a:spAutoFit/>
          </a:bodyPr>
          <a:lstStyle/>
          <a:p>
            <a:pPr lvl="0"/>
            <a:r>
              <a:rPr lang="it-IT" sz="2000">
                <a:solidFill>
                  <a:schemeClr val="dk1"/>
                </a:solidFill>
                <a:latin typeface="Calibri"/>
                <a:ea typeface="Calibri"/>
                <a:cs typeface="Calibri"/>
                <a:sym typeface="Calibri"/>
              </a:rPr>
              <a:t>L'interferenza tra casa e lavoro può causare un conflitto. Il conflitto tra lavoro e vita non lavorativa è bidirezionale (Peeters et al., 2005):
</a:t>
            </a:r>
            <a:endParaRPr lang="it-IT" sz="2000" b="0" i="0" u="none" strike="noStrike" cap="none">
              <a:solidFill>
                <a:schemeClr val="dk1"/>
              </a:solidFill>
              <a:latin typeface="Calibri"/>
              <a:ea typeface="Calibri"/>
              <a:cs typeface="Calibri"/>
              <a:sym typeface="Calibri"/>
            </a:endParaRPr>
          </a:p>
          <a:p>
            <a:pPr marL="800100" lvl="1" indent="-342900">
              <a:buClr>
                <a:schemeClr val="dk1"/>
              </a:buClr>
              <a:buSzPts val="2000"/>
              <a:buFont typeface="Arial"/>
              <a:buChar char="•"/>
            </a:pPr>
            <a:r>
              <a:rPr lang="it-IT" sz="2000">
                <a:solidFill>
                  <a:schemeClr val="dk1"/>
                </a:solidFill>
                <a:latin typeface="Calibri"/>
                <a:ea typeface="Calibri"/>
                <a:cs typeface="Calibri"/>
                <a:sym typeface="Calibri"/>
              </a:rPr>
              <a:t>Il lavoro può influenzare la vita domestica e le responsabilità familiari</a:t>
            </a:r>
          </a:p>
          <a:p>
            <a:pPr marL="800100" lvl="1" indent="-342900">
              <a:buClr>
                <a:schemeClr val="dk1"/>
              </a:buClr>
              <a:buSzPts val="2000"/>
              <a:buFont typeface="Arial"/>
              <a:buChar char="•"/>
            </a:pPr>
            <a:endParaRPr lang="it-IT" sz="2000" b="0" i="0" u="none" strike="noStrike" cap="none">
              <a:solidFill>
                <a:schemeClr val="dk1"/>
              </a:solidFill>
              <a:latin typeface="Calibri"/>
              <a:ea typeface="Calibri"/>
              <a:cs typeface="Calibri"/>
              <a:sym typeface="Calibri"/>
            </a:endParaRPr>
          </a:p>
          <a:p>
            <a:pPr marL="1257300" lvl="2" indent="-342900">
              <a:buClr>
                <a:schemeClr val="dk1"/>
              </a:buClr>
              <a:buSzPts val="2000"/>
              <a:buFont typeface="Courier New"/>
              <a:buChar char="o"/>
            </a:pPr>
            <a:r>
              <a:rPr lang="it-IT" sz="2000">
                <a:solidFill>
                  <a:schemeClr val="dk1"/>
                </a:solidFill>
                <a:latin typeface="Calibri"/>
                <a:ea typeface="Calibri"/>
                <a:cs typeface="Calibri"/>
                <a:sym typeface="Calibri"/>
              </a:rPr>
              <a:t>Questo può portare a una </a:t>
            </a:r>
            <a:r>
              <a:rPr lang="it-IT" sz="2000" b="1">
                <a:solidFill>
                  <a:srgbClr val="0CA373"/>
                </a:solidFill>
                <a:latin typeface="Calibri"/>
                <a:ea typeface="Calibri"/>
                <a:cs typeface="Calibri"/>
                <a:sym typeface="Calibri"/>
              </a:rPr>
              <a:t>cattiva salute mentale e fisica =&gt; Burnout</a:t>
            </a:r>
            <a:endParaRPr lang="it-IT" sz="2000" b="1">
              <a:solidFill>
                <a:schemeClr val="dk1"/>
              </a:solidFill>
              <a:latin typeface="Calibri"/>
              <a:ea typeface="Calibri"/>
              <a:cs typeface="Calibri"/>
              <a:sym typeface="Calibri"/>
            </a:endParaRPr>
          </a:p>
          <a:p>
            <a:pPr marL="1257300" lvl="2" indent="-342900">
              <a:buClr>
                <a:schemeClr val="dk1"/>
              </a:buClr>
              <a:buSzPts val="2000"/>
              <a:buFont typeface="Courier New"/>
              <a:buChar char="o"/>
            </a:pPr>
            <a:endParaRPr lang="it-IT" sz="2000" b="0" i="0" u="none" strike="noStrike" cap="none">
              <a:solidFill>
                <a:schemeClr val="dk1"/>
              </a:solidFill>
              <a:latin typeface="Calibri"/>
              <a:ea typeface="Calibri"/>
              <a:cs typeface="Calibri"/>
              <a:sym typeface="Calibri"/>
            </a:endParaRPr>
          </a:p>
          <a:p>
            <a:pPr marL="800100" lvl="1" indent="-342900">
              <a:buClr>
                <a:schemeClr val="dk1"/>
              </a:buClr>
              <a:buSzPts val="2000"/>
              <a:buFont typeface="Arial"/>
              <a:buChar char="•"/>
            </a:pPr>
            <a:r>
              <a:rPr lang="it-IT" sz="2000">
                <a:solidFill>
                  <a:schemeClr val="dk1"/>
                </a:solidFill>
                <a:latin typeface="Calibri"/>
                <a:ea typeface="Calibri"/>
                <a:cs typeface="Calibri"/>
                <a:sym typeface="Calibri"/>
              </a:rPr>
              <a:t>La vita domestica e le responsabilità non lavorative possono influenzare il lavoro</a:t>
            </a:r>
          </a:p>
          <a:p>
            <a:pPr marL="457200" lvl="1">
              <a:buClr>
                <a:schemeClr val="dk1"/>
              </a:buClr>
              <a:buSzPts val="2000"/>
            </a:pPr>
            <a:r>
              <a:rPr lang="it-IT" sz="2000" b="1">
                <a:solidFill>
                  <a:srgbClr val="0CA373"/>
                </a:solidFill>
                <a:latin typeface="Calibri"/>
                <a:ea typeface="Calibri"/>
                <a:cs typeface="Calibri"/>
                <a:sym typeface="Calibri"/>
              </a:rPr>
              <a:t>	=&gt; Minore produttività
</a:t>
            </a:r>
            <a:endParaRPr lang="it-IT" sz="20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lang="it-IT" sz="200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6A31D5A0-0698-66F5-5249-222477FBE1AB}"/>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8"/>
          <p:cNvSpPr/>
          <p:nvPr/>
        </p:nvSpPr>
        <p:spPr>
          <a:xfrm>
            <a:off x="318565" y="2525263"/>
            <a:ext cx="11145554" cy="3477875"/>
          </a:xfrm>
          <a:prstGeom prst="rect">
            <a:avLst/>
          </a:prstGeom>
          <a:noFill/>
          <a:ln>
            <a:noFill/>
          </a:ln>
        </p:spPr>
        <p:txBody>
          <a:bodyPr spcFirstLastPara="1" wrap="square" lIns="91425" tIns="45700" rIns="91425" bIns="45700" anchor="t" anchorCtr="0">
            <a:spAutoFit/>
          </a:bodyPr>
          <a:lstStyle/>
          <a:p>
            <a:pPr lvl="0" algn="just"/>
            <a:r>
              <a:rPr lang="it-IT" sz="2000" dirty="0" err="1">
                <a:solidFill>
                  <a:schemeClr val="dk1"/>
                </a:solidFill>
                <a:latin typeface="Calibri"/>
                <a:ea typeface="Calibri"/>
                <a:cs typeface="Calibri"/>
                <a:sym typeface="Calibri"/>
              </a:rPr>
              <a:t>Peeters</a:t>
            </a:r>
            <a:r>
              <a:rPr lang="it-IT" sz="2000" dirty="0">
                <a:solidFill>
                  <a:schemeClr val="dk1"/>
                </a:solidFill>
                <a:latin typeface="Calibri"/>
                <a:ea typeface="Calibri"/>
                <a:cs typeface="Calibri"/>
                <a:sym typeface="Calibri"/>
              </a:rPr>
              <a:t> et al. (2005, p.45) divisione delle richieste di lavoro che influenzano gli individui:
</a:t>
            </a:r>
          </a:p>
          <a:p>
            <a:pPr marL="800100" marR="0" lvl="1" indent="-342900" algn="just" rtl="0">
              <a:spcBef>
                <a:spcPts val="0"/>
              </a:spcBef>
              <a:spcAft>
                <a:spcPts val="0"/>
              </a:spcAft>
              <a:buClr>
                <a:srgbClr val="0CA373"/>
              </a:buClr>
              <a:buSzPts val="2000"/>
              <a:buFont typeface="Arial"/>
              <a:buChar char="•"/>
            </a:pPr>
            <a:r>
              <a:rPr lang="it-IT" sz="2000" b="1" i="0" u="none" strike="noStrike" cap="none" dirty="0">
                <a:solidFill>
                  <a:srgbClr val="0CA373"/>
                </a:solidFill>
                <a:latin typeface="Calibri"/>
                <a:ea typeface="Calibri"/>
                <a:cs typeface="Calibri"/>
                <a:sym typeface="Calibri"/>
              </a:rPr>
              <a:t>Richieste quantitative di lavoro</a:t>
            </a:r>
            <a:endParaRPr lang="it-IT" dirty="0"/>
          </a:p>
          <a:p>
            <a:pPr marL="1257300" marR="0" lvl="2" indent="-342900" algn="just" rtl="0">
              <a:spcBef>
                <a:spcPts val="0"/>
              </a:spcBef>
              <a:spcAft>
                <a:spcPts val="0"/>
              </a:spcAft>
              <a:buClr>
                <a:schemeClr val="dk1"/>
              </a:buClr>
              <a:buSzPts val="2000"/>
              <a:buFont typeface="Arial"/>
              <a:buChar char="•"/>
            </a:pPr>
            <a:r>
              <a:rPr lang="it-IT" sz="2000" b="0" i="0" u="none" strike="noStrike" cap="none" dirty="0">
                <a:solidFill>
                  <a:schemeClr val="dk1"/>
                </a:solidFill>
                <a:latin typeface="Calibri"/>
                <a:ea typeface="Calibri"/>
                <a:cs typeface="Calibri"/>
                <a:sym typeface="Calibri"/>
              </a:rPr>
              <a:t>Troppo lavoro da fare in troppo poco tempo</a:t>
            </a:r>
            <a:endParaRPr lang="it-IT" dirty="0"/>
          </a:p>
          <a:p>
            <a:pPr marL="800100" marR="0" lvl="1" indent="-215900" algn="just" rtl="0">
              <a:spcBef>
                <a:spcPts val="0"/>
              </a:spcBef>
              <a:spcAft>
                <a:spcPts val="0"/>
              </a:spcAft>
              <a:buClr>
                <a:schemeClr val="dk1"/>
              </a:buClr>
              <a:buSzPts val="2000"/>
              <a:buFont typeface="Arial"/>
              <a:buNone/>
            </a:pPr>
            <a:endParaRPr lang="it-IT" sz="20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rgbClr val="0CA373"/>
              </a:buClr>
              <a:buSzPts val="2000"/>
              <a:buFont typeface="Arial"/>
              <a:buChar char="•"/>
            </a:pPr>
            <a:r>
              <a:rPr lang="it-IT" sz="2000" b="1" i="0" u="none" strike="noStrike" cap="none" dirty="0">
                <a:solidFill>
                  <a:srgbClr val="0CA373"/>
                </a:solidFill>
                <a:latin typeface="Calibri"/>
                <a:ea typeface="Calibri"/>
                <a:cs typeface="Calibri"/>
                <a:sym typeface="Calibri"/>
              </a:rPr>
              <a:t>Esigenze di lavoro emotive</a:t>
            </a:r>
            <a:endParaRPr lang="it-IT" dirty="0"/>
          </a:p>
          <a:p>
            <a:pPr marL="1257300" marR="0" lvl="2" indent="-342900" algn="just" rtl="0">
              <a:spcBef>
                <a:spcPts val="0"/>
              </a:spcBef>
              <a:spcAft>
                <a:spcPts val="0"/>
              </a:spcAft>
              <a:buClr>
                <a:schemeClr val="dk1"/>
              </a:buClr>
              <a:buSzPts val="2000"/>
              <a:buFont typeface="Arial"/>
              <a:buChar char="•"/>
            </a:pPr>
            <a:r>
              <a:rPr lang="it-IT" sz="2000" b="0" i="0" u="none" strike="noStrike" cap="none" dirty="0">
                <a:solidFill>
                  <a:schemeClr val="dk1"/>
                </a:solidFill>
                <a:latin typeface="Calibri"/>
                <a:ea typeface="Calibri"/>
                <a:cs typeface="Calibri"/>
                <a:sym typeface="Calibri"/>
              </a:rPr>
              <a:t>Situazioni emotivamente stressanti sul lavoro</a:t>
            </a:r>
            <a:endParaRPr lang="it-IT" dirty="0"/>
          </a:p>
          <a:p>
            <a:pPr marL="1257300" marR="0" lvl="2" indent="-215900" algn="just" rtl="0">
              <a:spcBef>
                <a:spcPts val="0"/>
              </a:spcBef>
              <a:spcAft>
                <a:spcPts val="0"/>
              </a:spcAft>
              <a:buClr>
                <a:schemeClr val="dk1"/>
              </a:buClr>
              <a:buSzPts val="2000"/>
              <a:buFont typeface="Arial"/>
              <a:buNone/>
            </a:pPr>
            <a:endParaRPr lang="it-IT" sz="2000" b="0" i="0" u="none" strike="noStrike" cap="none" dirty="0">
              <a:solidFill>
                <a:schemeClr val="dk1"/>
              </a:solidFill>
              <a:latin typeface="Calibri"/>
              <a:ea typeface="Calibri"/>
              <a:cs typeface="Calibri"/>
              <a:sym typeface="Calibri"/>
            </a:endParaRPr>
          </a:p>
          <a:p>
            <a:pPr marL="800100" marR="0" lvl="1" indent="-342900" algn="just" rtl="0">
              <a:spcBef>
                <a:spcPts val="0"/>
              </a:spcBef>
              <a:spcAft>
                <a:spcPts val="0"/>
              </a:spcAft>
              <a:buClr>
                <a:srgbClr val="0CA373"/>
              </a:buClr>
              <a:buSzPts val="2000"/>
              <a:buFont typeface="Arial"/>
              <a:buChar char="•"/>
            </a:pPr>
            <a:r>
              <a:rPr lang="it-IT" sz="2000" b="1" i="0" u="none" strike="noStrike" cap="none" dirty="0">
                <a:solidFill>
                  <a:srgbClr val="0CA373"/>
                </a:solidFill>
                <a:latin typeface="Calibri"/>
                <a:ea typeface="Calibri"/>
                <a:cs typeface="Calibri"/>
                <a:sym typeface="Calibri"/>
              </a:rPr>
              <a:t>Richieste di lavoro mentale</a:t>
            </a:r>
            <a:endParaRPr lang="it-IT" dirty="0"/>
          </a:p>
          <a:p>
            <a:pPr marL="1257300" lvl="2" indent="-342900" algn="just">
              <a:buClr>
                <a:schemeClr val="dk1"/>
              </a:buClr>
              <a:buSzPts val="2000"/>
              <a:buFont typeface="Arial"/>
              <a:buChar char="•"/>
            </a:pPr>
            <a:r>
              <a:rPr lang="it-IT" sz="2000" dirty="0">
                <a:solidFill>
                  <a:schemeClr val="dk1"/>
                </a:solidFill>
                <a:latin typeface="Calibri"/>
                <a:ea typeface="Calibri"/>
                <a:cs typeface="Calibri"/>
                <a:sym typeface="Calibri"/>
              </a:rPr>
              <a:t>„il grado in cui i compiti di lavoro richiedono a una persona di spendere uno sforzo mentale sostenuto nello svolgimento dei suoi doveri”</a:t>
            </a:r>
            <a:endParaRPr lang="it-IT" dirty="0"/>
          </a:p>
        </p:txBody>
      </p:sp>
      <p:sp>
        <p:nvSpPr>
          <p:cNvPr id="2" name="Google Shape;111;p6">
            <a:extLst>
              <a:ext uri="{FF2B5EF4-FFF2-40B4-BE49-F238E27FC236}">
                <a16:creationId xmlns:a16="http://schemas.microsoft.com/office/drawing/2014/main" id="{C9E8A27D-3F14-2DAC-F675-570AC9D0B131}"/>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dirty="0">
                <a:solidFill>
                  <a:schemeClr val="dk1"/>
                </a:solidFill>
                <a:latin typeface="Calibri"/>
                <a:ea typeface="Calibri"/>
                <a:cs typeface="Calibri"/>
                <a:sym typeface="Calibri"/>
              </a:rPr>
              <a:t>UNITÀ 1: Disturbi dell’equilibrio tra vita professionale e vita privata</a:t>
            </a:r>
            <a:endParaRPr lang="it-IT" sz="4800" b="1" i="0" dirty="0">
              <a:solidFill>
                <a:schemeClr val="dk1"/>
              </a:solidFill>
              <a:latin typeface="Calibri"/>
              <a:ea typeface="Calibri"/>
              <a:cs typeface="Calibri"/>
              <a:sym typeface="Calibri"/>
            </a:endParaRPr>
          </a:p>
        </p:txBody>
      </p:sp>
      <p:sp>
        <p:nvSpPr>
          <p:cNvPr id="3" name="Google Shape;119;p7">
            <a:extLst>
              <a:ext uri="{FF2B5EF4-FFF2-40B4-BE49-F238E27FC236}">
                <a16:creationId xmlns:a16="http://schemas.microsoft.com/office/drawing/2014/main" id="{06450CF7-F130-2455-A3AE-288E18247B88}"/>
              </a:ext>
            </a:extLst>
          </p:cNvPr>
          <p:cNvSpPr txBox="1"/>
          <p:nvPr/>
        </p:nvSpPr>
        <p:spPr>
          <a:xfrm>
            <a:off x="377556" y="1773775"/>
            <a:ext cx="8793338" cy="691195"/>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1.2.: Disturbi dell'equilibrio tra lavoro e vita privata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4" name="Google Shape;134;p9"/>
          <p:cNvSpPr/>
          <p:nvPr/>
        </p:nvSpPr>
        <p:spPr>
          <a:xfrm>
            <a:off x="377555" y="2525263"/>
            <a:ext cx="11086563" cy="3170058"/>
          </a:xfrm>
          <a:prstGeom prst="rect">
            <a:avLst/>
          </a:prstGeom>
          <a:noFill/>
          <a:ln>
            <a:noFill/>
          </a:ln>
        </p:spPr>
        <p:txBody>
          <a:bodyPr spcFirstLastPara="1" wrap="square" lIns="91425" tIns="45700" rIns="91425" bIns="45700" anchor="t" anchorCtr="0">
            <a:spAutoFit/>
          </a:bodyPr>
          <a:lstStyle/>
          <a:p>
            <a:pPr marL="457200" lvl="1"/>
            <a:r>
              <a:rPr lang="it-IT" sz="2000" b="1">
                <a:solidFill>
                  <a:srgbClr val="0CA373"/>
                </a:solidFill>
                <a:latin typeface="Calibri"/>
                <a:ea typeface="Calibri"/>
                <a:cs typeface="Calibri"/>
                <a:sym typeface="Calibri"/>
              </a:rPr>
              <a:t>Caratteristiche della casa </a:t>
            </a:r>
            <a:r>
              <a:rPr lang="it-IT" sz="2000">
                <a:solidFill>
                  <a:schemeClr val="tx1"/>
                </a:solidFill>
                <a:latin typeface="Calibri"/>
                <a:ea typeface="Calibri"/>
                <a:cs typeface="Calibri"/>
                <a:sym typeface="Calibri"/>
              </a:rPr>
              <a:t>che influenzano l'equilibrio tra lavoro e vita privata:</a:t>
            </a:r>
            <a:r>
              <a:rPr lang="it-IT" sz="2000" b="1">
                <a:solidFill>
                  <a:srgbClr val="0CA373"/>
                </a:solidFill>
                <a:latin typeface="Calibri"/>
                <a:ea typeface="Calibri"/>
                <a:cs typeface="Calibri"/>
                <a:sym typeface="Calibri"/>
              </a:rPr>
              <a:t>
</a:t>
            </a:r>
            <a:r>
              <a:rPr lang="it-IT" sz="2000" b="0" i="0" u="none" strike="noStrike" cap="none">
                <a:solidFill>
                  <a:schemeClr val="dk1"/>
                </a:solidFill>
                <a:latin typeface="Calibri"/>
                <a:ea typeface="Calibri"/>
                <a:cs typeface="Calibri"/>
                <a:sym typeface="Calibri"/>
              </a:rPr>
              <a:t>	</a:t>
            </a:r>
            <a:endParaRPr lang="it-IT"/>
          </a:p>
          <a:p>
            <a:pPr marL="800100" marR="0" lvl="1"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	Demografia</a:t>
            </a:r>
          </a:p>
          <a:p>
            <a:pPr marL="1257300" marR="0" lvl="2" indent="-342900" algn="l" rtl="0">
              <a:spcBef>
                <a:spcPts val="0"/>
              </a:spcBef>
              <a:spcAft>
                <a:spcPts val="0"/>
              </a:spcAft>
              <a:buClr>
                <a:schemeClr val="dk1"/>
              </a:buClr>
              <a:buSzPts val="2000"/>
              <a:buFont typeface="Arial"/>
              <a:buChar char="•"/>
            </a:pPr>
            <a:r>
              <a:rPr lang="it-IT" sz="2000">
                <a:solidFill>
                  <a:schemeClr val="dk1"/>
                </a:solidFill>
                <a:latin typeface="Calibri"/>
                <a:ea typeface="Calibri"/>
                <a:cs typeface="Calibri"/>
                <a:sym typeface="Calibri"/>
              </a:rPr>
              <a:t>Genere</a:t>
            </a:r>
            <a:endParaRPr lang="it-IT" sz="2000" b="0" i="0" u="none" strike="noStrike" cap="none">
              <a:solidFill>
                <a:schemeClr val="dk1"/>
              </a:solidFill>
              <a:latin typeface="Calibri"/>
              <a:ea typeface="Calibri"/>
              <a:cs typeface="Calibri"/>
              <a:sym typeface="Calibri"/>
            </a:endParaRPr>
          </a:p>
          <a:p>
            <a:pPr marL="1257300" marR="0" lvl="2" indent="-342900" algn="l" rtl="0">
              <a:spcBef>
                <a:spcPts val="0"/>
              </a:spcBef>
              <a:spcAft>
                <a:spcPts val="0"/>
              </a:spcAft>
              <a:buClr>
                <a:schemeClr val="dk1"/>
              </a:buClr>
              <a:buSzPts val="2000"/>
              <a:buFont typeface="Arial"/>
              <a:buChar char="•"/>
            </a:pPr>
            <a:r>
              <a:rPr lang="it-IT" sz="2000">
                <a:solidFill>
                  <a:schemeClr val="dk1"/>
                </a:solidFill>
                <a:latin typeface="Calibri"/>
                <a:cs typeface="Calibri"/>
                <a:sym typeface="Calibri"/>
              </a:rPr>
              <a:t>Età</a:t>
            </a:r>
            <a:endParaRPr lang="it-IT"/>
          </a:p>
          <a:p>
            <a:pPr marL="1257300" marR="0" lvl="2" indent="-342900" algn="l" rtl="0">
              <a:spcBef>
                <a:spcPts val="0"/>
              </a:spcBef>
              <a:spcAft>
                <a:spcPts val="0"/>
              </a:spcAft>
              <a:buClr>
                <a:schemeClr val="dk1"/>
              </a:buClr>
              <a:buSzPts val="2000"/>
              <a:buFont typeface="Arial"/>
              <a:buChar char="•"/>
            </a:pPr>
            <a:r>
              <a:rPr lang="it-IT" sz="2000" b="0" i="0" u="none" strike="noStrike" cap="none">
                <a:solidFill>
                  <a:schemeClr val="dk1"/>
                </a:solidFill>
                <a:latin typeface="Calibri"/>
                <a:ea typeface="Calibri"/>
                <a:cs typeface="Calibri"/>
                <a:sym typeface="Calibri"/>
              </a:rPr>
              <a:t>Numero di bambini in famiglia</a:t>
            </a:r>
          </a:p>
          <a:p>
            <a:pPr marL="800100" marR="0" lvl="1" indent="-215900" algn="l" rtl="0">
              <a:spcBef>
                <a:spcPts val="0"/>
              </a:spcBef>
              <a:spcAft>
                <a:spcPts val="0"/>
              </a:spcAft>
              <a:buClr>
                <a:schemeClr val="dk1"/>
              </a:buClr>
              <a:buSzPts val="2000"/>
              <a:buFont typeface="Arial"/>
              <a:buNone/>
            </a:pPr>
            <a:endParaRPr lang="it-IT" sz="2000" b="0" i="0" u="none" strike="noStrike" cap="none">
              <a:solidFill>
                <a:schemeClr val="dk1"/>
              </a:solidFill>
              <a:latin typeface="Calibri"/>
              <a:ea typeface="Calibri"/>
              <a:cs typeface="Calibri"/>
              <a:sym typeface="Calibri"/>
            </a:endParaRPr>
          </a:p>
          <a:p>
            <a:pPr marL="800100" lvl="1" indent="-342900">
              <a:buClr>
                <a:schemeClr val="dk1"/>
              </a:buClr>
              <a:buSzPts val="2000"/>
              <a:buFont typeface="Arial"/>
              <a:buChar char="•"/>
            </a:pPr>
            <a:r>
              <a:rPr lang="it-IT" sz="2000">
                <a:solidFill>
                  <a:schemeClr val="dk1"/>
                </a:solidFill>
                <a:latin typeface="Calibri"/>
                <a:ea typeface="Calibri"/>
                <a:cs typeface="Calibri"/>
                <a:sym typeface="Calibri"/>
              </a:rPr>
              <a:t>Partner che ha un lavoro o no</a:t>
            </a:r>
          </a:p>
          <a:p>
            <a:pPr marL="800100" lvl="1" indent="-342900">
              <a:buClr>
                <a:schemeClr val="dk1"/>
              </a:buClr>
              <a:buSzPts val="2000"/>
              <a:buFont typeface="Arial"/>
              <a:buChar char="•"/>
            </a:pPr>
            <a:endParaRPr lang="it-IT" sz="2000" b="0" i="0" u="none" strike="noStrike" cap="none">
              <a:solidFill>
                <a:schemeClr val="dk1"/>
              </a:solidFill>
              <a:latin typeface="Calibri"/>
              <a:ea typeface="Calibri"/>
              <a:cs typeface="Calibri"/>
              <a:sym typeface="Calibri"/>
            </a:endParaRPr>
          </a:p>
          <a:p>
            <a:pPr marL="800100" lvl="1" indent="-342900">
              <a:buClr>
                <a:schemeClr val="dk1"/>
              </a:buClr>
              <a:buSzPts val="2000"/>
              <a:buFont typeface="Arial"/>
              <a:buChar char="•"/>
            </a:pPr>
            <a:r>
              <a:rPr lang="it-IT" sz="2000">
                <a:solidFill>
                  <a:schemeClr val="dk1"/>
                </a:solidFill>
                <a:latin typeface="Calibri"/>
                <a:ea typeface="Calibri"/>
                <a:cs typeface="Calibri"/>
                <a:sym typeface="Calibri"/>
              </a:rPr>
              <a:t>Disposizioni per l'assistenza all'infanzia…</a:t>
            </a:r>
            <a:endParaRPr lang="it-IT" sz="2000" b="0" i="0" u="none" strike="noStrike" cap="none">
              <a:solidFill>
                <a:schemeClr val="dk1"/>
              </a:solidFill>
              <a:latin typeface="Calibri"/>
              <a:ea typeface="Calibri"/>
              <a:cs typeface="Calibri"/>
              <a:sym typeface="Calibri"/>
            </a:endParaRPr>
          </a:p>
        </p:txBody>
      </p:sp>
      <p:pic>
        <p:nvPicPr>
          <p:cNvPr id="135" name="Google Shape;135;p9"/>
          <p:cNvPicPr preferRelativeResize="0"/>
          <p:nvPr/>
        </p:nvPicPr>
        <p:blipFill rotWithShape="1">
          <a:blip r:embed="rId3">
            <a:alphaModFix/>
          </a:blip>
          <a:srcRect/>
          <a:stretch/>
        </p:blipFill>
        <p:spPr>
          <a:xfrm>
            <a:off x="7924562" y="2965438"/>
            <a:ext cx="3239910" cy="2870275"/>
          </a:xfrm>
          <a:prstGeom prst="rect">
            <a:avLst/>
          </a:prstGeom>
          <a:noFill/>
          <a:ln>
            <a:noFill/>
          </a:ln>
        </p:spPr>
      </p:pic>
      <p:sp>
        <p:nvSpPr>
          <p:cNvPr id="2" name="Google Shape;111;p6">
            <a:extLst>
              <a:ext uri="{FF2B5EF4-FFF2-40B4-BE49-F238E27FC236}">
                <a16:creationId xmlns:a16="http://schemas.microsoft.com/office/drawing/2014/main" id="{EAC90C4B-F051-59DB-9243-D2B699CA29D3}"/>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19;p7">
            <a:extLst>
              <a:ext uri="{FF2B5EF4-FFF2-40B4-BE49-F238E27FC236}">
                <a16:creationId xmlns:a16="http://schemas.microsoft.com/office/drawing/2014/main" id="{20A80966-D0B2-7D58-8A23-1B7CCAC84FC8}"/>
              </a:ext>
            </a:extLst>
          </p:cNvPr>
          <p:cNvSpPr txBox="1"/>
          <p:nvPr/>
        </p:nvSpPr>
        <p:spPr>
          <a:xfrm>
            <a:off x="377556" y="1773775"/>
            <a:ext cx="8793338" cy="691195"/>
          </a:xfrm>
          <a:prstGeom prst="rect">
            <a:avLst/>
          </a:prstGeom>
          <a:noFill/>
          <a:ln>
            <a:noFill/>
          </a:ln>
        </p:spPr>
        <p:txBody>
          <a:bodyPr spcFirstLastPara="1" wrap="square" lIns="0" tIns="13950" rIns="0" bIns="0" anchor="t" anchorCtr="0">
            <a:spAutoFit/>
          </a:bodyPr>
          <a:lstStyle/>
          <a:p>
            <a:pPr marL="12700" lvl="0"/>
            <a:r>
              <a:rPr lang="it-IT" sz="2200">
                <a:solidFill>
                  <a:schemeClr val="dk1"/>
                </a:solidFill>
                <a:latin typeface="Calibri"/>
                <a:ea typeface="Calibri"/>
                <a:cs typeface="Calibri"/>
                <a:sym typeface="Calibri"/>
              </a:rPr>
              <a:t>SEZIONE 1.2.: Disturbi dell'equilibrio tra lavoro e vita privata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10"/>
          <p:cNvSpPr txBox="1"/>
          <p:nvPr/>
        </p:nvSpPr>
        <p:spPr>
          <a:xfrm>
            <a:off x="377556" y="1773775"/>
            <a:ext cx="10649032" cy="352640"/>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1.3.: Strategie individuali di equilibrio tra attività professionale e vita privata</a:t>
            </a:r>
          </a:p>
        </p:txBody>
      </p:sp>
      <p:sp>
        <p:nvSpPr>
          <p:cNvPr id="142" name="Google Shape;142;p10"/>
          <p:cNvSpPr/>
          <p:nvPr/>
        </p:nvSpPr>
        <p:spPr>
          <a:xfrm>
            <a:off x="318565" y="2642957"/>
            <a:ext cx="11242710" cy="2677616"/>
          </a:xfrm>
          <a:prstGeom prst="rect">
            <a:avLst/>
          </a:prstGeom>
          <a:noFill/>
          <a:ln>
            <a:noFill/>
          </a:ln>
        </p:spPr>
        <p:txBody>
          <a:bodyPr spcFirstLastPara="1" wrap="square" lIns="91425" tIns="45700" rIns="91425" bIns="45700" anchor="t" anchorCtr="0">
            <a:spAutoFit/>
          </a:bodyPr>
          <a:lstStyle/>
          <a:p>
            <a:pPr lvl="0" algn="just"/>
            <a:r>
              <a:rPr lang="it-IT" sz="2000" b="1" dirty="0">
                <a:solidFill>
                  <a:srgbClr val="0CA373"/>
                </a:solidFill>
                <a:latin typeface="Calibri"/>
                <a:ea typeface="Calibri"/>
                <a:cs typeface="Calibri"/>
                <a:sym typeface="Calibri"/>
              </a:rPr>
              <a:t>La teoria del confine </a:t>
            </a:r>
            <a:r>
              <a:rPr lang="it-IT" sz="2000" dirty="0">
                <a:solidFill>
                  <a:schemeClr val="dk1"/>
                </a:solidFill>
                <a:latin typeface="Calibri"/>
                <a:ea typeface="Calibri"/>
                <a:cs typeface="Calibri"/>
                <a:sym typeface="Calibri"/>
              </a:rPr>
              <a:t>(Clark, 2000)</a:t>
            </a:r>
            <a:endParaRPr lang="it-IT" sz="2000" dirty="0"/>
          </a:p>
          <a:p>
            <a:pPr marL="742950" lvl="1" indent="-285750" algn="just">
              <a:buClr>
                <a:schemeClr val="dk1"/>
              </a:buClr>
              <a:buSzPts val="1800"/>
              <a:buFont typeface="Arial"/>
              <a:buChar char="•"/>
            </a:pPr>
            <a:r>
              <a:rPr lang="it-IT" sz="1800" dirty="0">
                <a:solidFill>
                  <a:schemeClr val="dk1"/>
                </a:solidFill>
                <a:latin typeface="Calibri"/>
                <a:ea typeface="Calibri"/>
                <a:cs typeface="Calibri"/>
                <a:sym typeface="Calibri"/>
              </a:rPr>
              <a:t>Gli individui, come esseri umani, hanno la capacità di gestire le sfere lavorative e familiari e di ponderare costantemente i domini lavorativi e non lavorativi al fine di raggiungere l'equilibrio.</a:t>
            </a:r>
          </a:p>
          <a:p>
            <a:pPr marL="742950" lvl="1" indent="-285750" algn="just">
              <a:buClr>
                <a:schemeClr val="dk1"/>
              </a:buClr>
              <a:buSzPts val="1800"/>
              <a:buFont typeface="Arial"/>
              <a:buChar char="•"/>
            </a:pPr>
            <a:endParaRPr lang="it-IT" sz="2000" b="0" i="0" u="none" strike="noStrike" cap="none" dirty="0">
              <a:solidFill>
                <a:schemeClr val="dk1"/>
              </a:solidFill>
              <a:latin typeface="Calibri"/>
              <a:ea typeface="Calibri"/>
              <a:cs typeface="Calibri"/>
              <a:sym typeface="Calibri"/>
            </a:endParaRPr>
          </a:p>
          <a:p>
            <a:pPr lvl="0" algn="just"/>
            <a:r>
              <a:rPr lang="it-IT" sz="2000" b="1" dirty="0">
                <a:solidFill>
                  <a:srgbClr val="0CA373"/>
                </a:solidFill>
                <a:latin typeface="Calibri"/>
                <a:ea typeface="Calibri"/>
                <a:cs typeface="Calibri"/>
                <a:sym typeface="Calibri"/>
              </a:rPr>
              <a:t>Teoria dell'arricchimento lavoro-famiglia </a:t>
            </a:r>
            <a:r>
              <a:rPr lang="it-IT" sz="2000" dirty="0">
                <a:solidFill>
                  <a:schemeClr val="dk1"/>
                </a:solidFill>
                <a:latin typeface="Calibri"/>
                <a:ea typeface="Calibri"/>
                <a:cs typeface="Calibri"/>
                <a:sym typeface="Calibri"/>
              </a:rPr>
              <a:t>(</a:t>
            </a:r>
            <a:r>
              <a:rPr lang="it-IT" sz="2000" dirty="0" err="1">
                <a:solidFill>
                  <a:schemeClr val="dk1"/>
                </a:solidFill>
                <a:latin typeface="Calibri"/>
                <a:ea typeface="Calibri"/>
                <a:cs typeface="Calibri"/>
                <a:sym typeface="Calibri"/>
              </a:rPr>
              <a:t>Greenhaus</a:t>
            </a:r>
            <a:r>
              <a:rPr lang="it-IT" sz="2000" dirty="0">
                <a:solidFill>
                  <a:schemeClr val="dk1"/>
                </a:solidFill>
                <a:latin typeface="Calibri"/>
                <a:ea typeface="Calibri"/>
                <a:cs typeface="Calibri"/>
                <a:sym typeface="Calibri"/>
              </a:rPr>
              <a:t> and Powell, 2006; Chen and Powell, 2012)</a:t>
            </a:r>
            <a:endParaRPr lang="it-IT" dirty="0"/>
          </a:p>
          <a:p>
            <a:pPr marL="800100" lvl="1" indent="-342900" algn="just">
              <a:buClr>
                <a:schemeClr val="dk1"/>
              </a:buClr>
              <a:buSzPts val="1800"/>
              <a:buFont typeface="Arial"/>
              <a:buChar char="•"/>
            </a:pPr>
            <a:r>
              <a:rPr lang="it-IT" sz="1800" dirty="0">
                <a:solidFill>
                  <a:schemeClr val="dk1"/>
                </a:solidFill>
                <a:latin typeface="Calibri"/>
                <a:ea typeface="Calibri"/>
                <a:cs typeface="Calibri"/>
                <a:sym typeface="Calibri"/>
              </a:rPr>
              <a:t>Gli individui</a:t>
            </a:r>
            <a:r>
              <a:rPr lang="it-IT" sz="1800" b="0" i="0" u="none" strike="noStrike" cap="none" dirty="0">
                <a:solidFill>
                  <a:schemeClr val="dk1"/>
                </a:solidFill>
                <a:latin typeface="Calibri"/>
                <a:ea typeface="Calibri"/>
                <a:cs typeface="Calibri"/>
                <a:sym typeface="Calibri"/>
              </a:rPr>
              <a:t> </a:t>
            </a:r>
            <a:r>
              <a:rPr lang="it-IT" sz="1800" dirty="0">
                <a:solidFill>
                  <a:schemeClr val="dk1"/>
                </a:solidFill>
                <a:latin typeface="Calibri"/>
                <a:ea typeface="Calibri"/>
                <a:cs typeface="Calibri"/>
                <a:sym typeface="Calibri"/>
              </a:rPr>
              <a:t>acquisiscono competenze attraversando ogni giorno il confine tra lavoro e vita domestica al fine di mantenere un equilibrio tra lavoro e famiglia
Queste abilità possono essere psicologiche, fisiche, sociali che coprono una vasta gamma di abilità cognitive, interpersonali e multitasking</a:t>
            </a:r>
            <a:endParaRPr lang="it-IT" sz="1100" b="0" i="0" u="none" strike="noStrike" cap="none" dirty="0">
              <a:solidFill>
                <a:schemeClr val="dk1"/>
              </a:solidFill>
              <a:latin typeface="Calibri"/>
              <a:ea typeface="Calibri"/>
              <a:cs typeface="Calibri"/>
              <a:sym typeface="Calibri"/>
            </a:endParaRPr>
          </a:p>
        </p:txBody>
      </p:sp>
      <p:sp>
        <p:nvSpPr>
          <p:cNvPr id="2" name="Google Shape;111;p6">
            <a:extLst>
              <a:ext uri="{FF2B5EF4-FFF2-40B4-BE49-F238E27FC236}">
                <a16:creationId xmlns:a16="http://schemas.microsoft.com/office/drawing/2014/main" id="{6652E3C8-4993-E9F5-3905-F3D4661C2BA4}"/>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11"/>
          <p:cNvSpPr/>
          <p:nvPr/>
        </p:nvSpPr>
        <p:spPr>
          <a:xfrm>
            <a:off x="318565" y="2134746"/>
            <a:ext cx="11418510" cy="4093388"/>
          </a:xfrm>
          <a:prstGeom prst="rect">
            <a:avLst/>
          </a:prstGeom>
          <a:noFill/>
          <a:ln>
            <a:noFill/>
          </a:ln>
        </p:spPr>
        <p:txBody>
          <a:bodyPr spcFirstLastPara="1" wrap="square" lIns="91425" tIns="45700" rIns="91425" bIns="45700" anchor="t" anchorCtr="0">
            <a:spAutoFit/>
          </a:bodyPr>
          <a:lstStyle/>
          <a:p>
            <a:pPr lvl="0" algn="just"/>
            <a:r>
              <a:rPr lang="it-IT" sz="2000" dirty="0">
                <a:solidFill>
                  <a:schemeClr val="dk1"/>
                </a:solidFill>
                <a:latin typeface="Calibri"/>
                <a:ea typeface="Calibri"/>
                <a:cs typeface="Calibri"/>
                <a:sym typeface="Calibri"/>
              </a:rPr>
              <a:t>Le strategie individuali possono essere classificate in due tipi (Zheng et al., 2015): 
</a:t>
            </a:r>
            <a:endParaRPr lang="it-IT" sz="2000" b="1" i="0" u="none" strike="noStrike" cap="none" dirty="0">
              <a:solidFill>
                <a:srgbClr val="0CA373"/>
              </a:solidFill>
              <a:latin typeface="Calibri"/>
              <a:ea typeface="Calibri"/>
              <a:cs typeface="Calibri"/>
              <a:sym typeface="Calibri"/>
            </a:endParaRPr>
          </a:p>
          <a:p>
            <a:pPr marL="800100" marR="0" lvl="1" indent="-342900" algn="just" rtl="0">
              <a:spcBef>
                <a:spcPts val="0"/>
              </a:spcBef>
              <a:spcAft>
                <a:spcPts val="0"/>
              </a:spcAft>
              <a:buClr>
                <a:srgbClr val="0CA373"/>
              </a:buClr>
              <a:buSzPts val="2000"/>
              <a:buFont typeface="Arial"/>
              <a:buChar char="•"/>
            </a:pPr>
            <a:r>
              <a:rPr lang="it-IT" sz="2000" b="1" i="0" u="none" strike="noStrike" cap="none" dirty="0">
                <a:solidFill>
                  <a:srgbClr val="0CA373"/>
                </a:solidFill>
                <a:latin typeface="Calibri"/>
                <a:ea typeface="Calibri"/>
                <a:cs typeface="Calibri"/>
                <a:sym typeface="Calibri"/>
              </a:rPr>
              <a:t>Attitudine</a:t>
            </a:r>
          </a:p>
          <a:p>
            <a:pPr marL="1257300" lvl="2" indent="-342900" algn="just">
              <a:buClr>
                <a:schemeClr val="dk1"/>
              </a:buClr>
              <a:buSzPts val="2000"/>
              <a:buFont typeface="Arial"/>
              <a:buChar char="•"/>
            </a:pPr>
            <a:r>
              <a:rPr lang="it-IT" sz="2000" dirty="0">
                <a:solidFill>
                  <a:schemeClr val="dk1"/>
                </a:solidFill>
                <a:latin typeface="Calibri"/>
                <a:ea typeface="Calibri"/>
                <a:cs typeface="Calibri"/>
                <a:sym typeface="Calibri"/>
              </a:rPr>
              <a:t>Un’attitudine è una valutazione di qualcosa, ad esempio un'opinione positiva o negativa su una persona, un luogo o una posizione... 
Un </a:t>
            </a:r>
            <a:r>
              <a:rPr lang="it-IT" sz="2000" b="1" dirty="0">
                <a:solidFill>
                  <a:srgbClr val="0CA373"/>
                </a:solidFill>
                <a:latin typeface="Calibri"/>
                <a:ea typeface="Calibri"/>
                <a:cs typeface="Calibri"/>
                <a:sym typeface="Calibri"/>
              </a:rPr>
              <a:t>attitudine</a:t>
            </a:r>
            <a:r>
              <a:rPr lang="it-IT" sz="2000" dirty="0">
                <a:solidFill>
                  <a:schemeClr val="dk1"/>
                </a:solidFill>
                <a:latin typeface="Calibri"/>
                <a:ea typeface="Calibri"/>
                <a:cs typeface="Calibri"/>
                <a:sym typeface="Calibri"/>
              </a:rPr>
              <a:t> (atteggiamento) </a:t>
            </a:r>
            <a:r>
              <a:rPr lang="it-IT" sz="2000" b="1" dirty="0">
                <a:solidFill>
                  <a:srgbClr val="0CA373"/>
                </a:solidFill>
                <a:latin typeface="Calibri"/>
                <a:ea typeface="Calibri"/>
                <a:cs typeface="Calibri"/>
                <a:sym typeface="Calibri"/>
              </a:rPr>
              <a:t>positiva</a:t>
            </a:r>
            <a:r>
              <a:rPr lang="it-IT" sz="2000" dirty="0">
                <a:solidFill>
                  <a:schemeClr val="dk1"/>
                </a:solidFill>
                <a:latin typeface="Calibri"/>
                <a:ea typeface="Calibri"/>
                <a:cs typeface="Calibri"/>
                <a:sym typeface="Calibri"/>
              </a:rPr>
              <a:t> e la capacità di mantenerlo positivo è una delle strategie per ridurre un conflitto tra lavoro e vita non lavorativa e raggiungere il benessere (Rotondo e Kincaid, 2008).</a:t>
            </a:r>
            <a:endParaRPr lang="it-IT" sz="2000" b="1" i="0" u="none" strike="noStrike" cap="none" dirty="0">
              <a:solidFill>
                <a:srgbClr val="0CA373"/>
              </a:solidFill>
              <a:latin typeface="Calibri"/>
              <a:ea typeface="Calibri"/>
              <a:cs typeface="Calibri"/>
              <a:sym typeface="Calibri"/>
            </a:endParaRPr>
          </a:p>
          <a:p>
            <a:pPr marL="800100" marR="0" lvl="1" indent="-342900" algn="just" rtl="0">
              <a:spcBef>
                <a:spcPts val="0"/>
              </a:spcBef>
              <a:spcAft>
                <a:spcPts val="0"/>
              </a:spcAft>
              <a:buClr>
                <a:srgbClr val="0CA373"/>
              </a:buClr>
              <a:buSzPts val="2000"/>
              <a:buFont typeface="Arial"/>
              <a:buChar char="•"/>
            </a:pPr>
            <a:r>
              <a:rPr lang="it-IT" sz="2000" b="1" i="0" u="none" strike="noStrike" cap="none" dirty="0">
                <a:solidFill>
                  <a:srgbClr val="0CA373"/>
                </a:solidFill>
                <a:latin typeface="Calibri"/>
                <a:ea typeface="Calibri"/>
                <a:cs typeface="Calibri"/>
                <a:sym typeface="Calibri"/>
              </a:rPr>
              <a:t>Abilità</a:t>
            </a:r>
          </a:p>
          <a:p>
            <a:pPr marL="1257300" lvl="2" indent="-342900" algn="just">
              <a:buClr>
                <a:schemeClr val="dk1"/>
              </a:buClr>
              <a:buSzPts val="2000"/>
              <a:buFont typeface="Arial"/>
              <a:buChar char="•"/>
            </a:pPr>
            <a:r>
              <a:rPr lang="it-IT" sz="2000" dirty="0">
                <a:solidFill>
                  <a:schemeClr val="dk1"/>
                </a:solidFill>
                <a:latin typeface="Calibri"/>
                <a:ea typeface="Calibri"/>
                <a:cs typeface="Calibri"/>
                <a:sym typeface="Calibri"/>
              </a:rPr>
              <a:t>L’abilità di ottenere l'equilibrio tra lavoro e vita privata può essere correlata alla questione del </a:t>
            </a:r>
            <a:r>
              <a:rPr lang="it-IT" sz="2000" b="1" dirty="0">
                <a:solidFill>
                  <a:srgbClr val="0CA373"/>
                </a:solidFill>
                <a:latin typeface="Calibri"/>
                <a:ea typeface="Calibri"/>
                <a:cs typeface="Calibri"/>
                <a:sym typeface="Calibri"/>
              </a:rPr>
              <a:t>controllo personale </a:t>
            </a:r>
            <a:r>
              <a:rPr lang="it-IT" sz="2000" dirty="0">
                <a:solidFill>
                  <a:schemeClr val="dk1"/>
                </a:solidFill>
                <a:latin typeface="Calibri"/>
                <a:ea typeface="Calibri"/>
                <a:cs typeface="Calibri"/>
                <a:sym typeface="Calibri"/>
              </a:rPr>
              <a:t>(</a:t>
            </a:r>
            <a:r>
              <a:rPr lang="it-IT" sz="2000" b="0" i="0" u="none" strike="noStrike" cap="none" dirty="0">
                <a:solidFill>
                  <a:schemeClr val="dk1"/>
                </a:solidFill>
                <a:latin typeface="Calibri"/>
                <a:ea typeface="Calibri"/>
                <a:cs typeface="Calibri"/>
                <a:sym typeface="Calibri"/>
              </a:rPr>
              <a:t>Guest, 2002)</a:t>
            </a:r>
          </a:p>
          <a:p>
            <a:pPr marL="1257300" lvl="2" indent="-342900" algn="just">
              <a:buClr>
                <a:schemeClr val="dk1"/>
              </a:buClr>
              <a:buSzPts val="2000"/>
              <a:buFont typeface="Arial"/>
              <a:buChar char="•"/>
            </a:pPr>
            <a:r>
              <a:rPr lang="it-IT" sz="2000" dirty="0">
                <a:solidFill>
                  <a:schemeClr val="dk1"/>
                </a:solidFill>
                <a:latin typeface="Calibri"/>
                <a:ea typeface="Calibri"/>
                <a:cs typeface="Calibri"/>
                <a:sym typeface="Calibri"/>
              </a:rPr>
              <a:t>"L'individuo con abilità di controllo interno è in grado di controllare una situazione, invece di lasciare che la situazione lo controlli" (Andreassi e Thompson, 2007).</a:t>
            </a:r>
          </a:p>
        </p:txBody>
      </p:sp>
      <p:sp>
        <p:nvSpPr>
          <p:cNvPr id="2" name="Google Shape;111;p6">
            <a:extLst>
              <a:ext uri="{FF2B5EF4-FFF2-40B4-BE49-F238E27FC236}">
                <a16:creationId xmlns:a16="http://schemas.microsoft.com/office/drawing/2014/main" id="{1A0ABE22-94C5-6AC6-E23D-75369EB844A6}"/>
              </a:ext>
            </a:extLst>
          </p:cNvPr>
          <p:cNvSpPr txBox="1"/>
          <p:nvPr/>
        </p:nvSpPr>
        <p:spPr>
          <a:xfrm>
            <a:off x="318565" y="1022287"/>
            <a:ext cx="11770341" cy="520655"/>
          </a:xfrm>
          <a:prstGeom prst="rect">
            <a:avLst/>
          </a:prstGeom>
          <a:noFill/>
          <a:ln>
            <a:noFill/>
          </a:ln>
        </p:spPr>
        <p:txBody>
          <a:bodyPr spcFirstLastPara="1" wrap="square" lIns="0" tIns="12700" rIns="0" bIns="0" anchor="t" anchorCtr="0">
            <a:spAutoFit/>
          </a:bodyPr>
          <a:lstStyle/>
          <a:p>
            <a:pPr marL="12700"/>
            <a:r>
              <a:rPr lang="it-IT" sz="3300" b="1">
                <a:solidFill>
                  <a:schemeClr val="dk1"/>
                </a:solidFill>
                <a:latin typeface="Calibri"/>
                <a:ea typeface="Calibri"/>
                <a:cs typeface="Calibri"/>
                <a:sym typeface="Calibri"/>
              </a:rPr>
              <a:t>UNITÀ 1: Disturbi dell’equilibrio tra vita professionale e vita privata</a:t>
            </a:r>
            <a:endParaRPr lang="it-IT" sz="4800" b="1" i="0">
              <a:solidFill>
                <a:schemeClr val="dk1"/>
              </a:solidFill>
              <a:latin typeface="Calibri"/>
              <a:ea typeface="Calibri"/>
              <a:cs typeface="Calibri"/>
              <a:sym typeface="Calibri"/>
            </a:endParaRPr>
          </a:p>
        </p:txBody>
      </p:sp>
      <p:sp>
        <p:nvSpPr>
          <p:cNvPr id="3" name="Google Shape;141;p10">
            <a:extLst>
              <a:ext uri="{FF2B5EF4-FFF2-40B4-BE49-F238E27FC236}">
                <a16:creationId xmlns:a16="http://schemas.microsoft.com/office/drawing/2014/main" id="{B7BB2B79-902E-FF6A-0341-FA46253859B9}"/>
              </a:ext>
            </a:extLst>
          </p:cNvPr>
          <p:cNvSpPr txBox="1"/>
          <p:nvPr/>
        </p:nvSpPr>
        <p:spPr>
          <a:xfrm>
            <a:off x="377556" y="1773775"/>
            <a:ext cx="10649032" cy="352640"/>
          </a:xfrm>
          <a:prstGeom prst="rect">
            <a:avLst/>
          </a:prstGeom>
          <a:noFill/>
          <a:ln>
            <a:noFill/>
          </a:ln>
        </p:spPr>
        <p:txBody>
          <a:bodyPr spcFirstLastPara="1" wrap="square" lIns="0" tIns="13950" rIns="0" bIns="0" anchor="t" anchorCtr="0">
            <a:spAutoFit/>
          </a:bodyPr>
          <a:lstStyle/>
          <a:p>
            <a:pPr marL="12700" lvl="0"/>
            <a:r>
              <a:rPr lang="it-IT" sz="2200" dirty="0">
                <a:solidFill>
                  <a:schemeClr val="dk1"/>
                </a:solidFill>
                <a:latin typeface="Calibri"/>
                <a:ea typeface="Calibri"/>
                <a:cs typeface="Calibri"/>
                <a:sym typeface="Calibri"/>
              </a:rPr>
              <a:t>SEZIONE 1.3.: Strategie individuali di equilibrio tra attività professionale e vita privata</a:t>
            </a:r>
          </a:p>
        </p:txBody>
      </p:sp>
    </p:spTree>
  </p:cSld>
  <p:clrMapOvr>
    <a:masterClrMapping/>
  </p:clrMapOvr>
</p:sld>
</file>

<file path=ppt/theme/theme1.xml><?xml version="1.0" encoding="utf-8"?>
<a:theme xmlns:a="http://schemas.openxmlformats.org/drawingml/2006/main" name="1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2500</Words>
  <Application>Microsoft Office PowerPoint</Application>
  <PresentationFormat>Panorámica</PresentationFormat>
  <Paragraphs>135</Paragraphs>
  <Slides>21</Slides>
  <Notes>21</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21</vt:i4>
      </vt:variant>
    </vt:vector>
  </HeadingPairs>
  <TitlesOfParts>
    <vt:vector size="31" baseType="lpstr">
      <vt:lpstr>Arial</vt:lpstr>
      <vt:lpstr>Oxygen</vt:lpstr>
      <vt:lpstr>Courier New</vt:lpstr>
      <vt:lpstr>Roboto</vt:lpstr>
      <vt:lpstr>Calibri</vt:lpstr>
      <vt:lpstr>Tahoma</vt:lpstr>
      <vt:lpstr>Noto Sans Symbols</vt:lpstr>
      <vt:lpstr>1_Tema de Office</vt:lpstr>
      <vt:lpstr>2_Tema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Monia</dc:creator>
  <cp:lastModifiedBy>Javier Serón Molina</cp:lastModifiedBy>
  <cp:revision>13</cp:revision>
  <dcterms:created xsi:type="dcterms:W3CDTF">2021-06-29T11:11:56Z</dcterms:created>
  <dcterms:modified xsi:type="dcterms:W3CDTF">2023-02-06T16:25:33Z</dcterms:modified>
</cp:coreProperties>
</file>