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6" r:id="rId2"/>
    <p:sldId id="268" r:id="rId3"/>
    <p:sldId id="311" r:id="rId4"/>
    <p:sldId id="263" r:id="rId5"/>
    <p:sldId id="334" r:id="rId6"/>
    <p:sldId id="335" r:id="rId7"/>
    <p:sldId id="336" r:id="rId8"/>
    <p:sldId id="337" r:id="rId9"/>
    <p:sldId id="338" r:id="rId10"/>
    <p:sldId id="339" r:id="rId11"/>
    <p:sldId id="340" r:id="rId12"/>
    <p:sldId id="341" r:id="rId13"/>
    <p:sldId id="342" r:id="rId14"/>
    <p:sldId id="343" r:id="rId15"/>
    <p:sldId id="344" r:id="rId16"/>
    <p:sldId id="346" r:id="rId17"/>
    <p:sldId id="345" r:id="rId18"/>
    <p:sldId id="351" r:id="rId19"/>
    <p:sldId id="347" r:id="rId20"/>
    <p:sldId id="303" r:id="rId21"/>
    <p:sldId id="348" r:id="rId22"/>
    <p:sldId id="352" r:id="rId23"/>
    <p:sldId id="353" r:id="rId24"/>
    <p:sldId id="264"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4660"/>
  </p:normalViewPr>
  <p:slideViewPr>
    <p:cSldViewPr snapToGrid="0">
      <p:cViewPr varScale="1">
        <p:scale>
          <a:sx n="107" d="100"/>
          <a:sy n="107" d="100"/>
        </p:scale>
        <p:origin x="648"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61636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1660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296574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Zwiększanie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ZABURZENIA RÓWNOWAGI ZDROWIA I ŻYCIA PRACY</a:t>
            </a:r>
          </a:p>
          <a:p>
            <a:pPr lvl="0" algn="ctr">
              <a:spcBef>
                <a:spcPts val="5"/>
              </a:spcBef>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NIWERSYTET W DUBROWNIKU</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3416320"/>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Strategie indywidualne można podzielić na dwa typy (</a:t>
            </a:r>
            <a:r>
              <a:rPr lang="pl-PL" altLang="es-ES" dirty="0" err="1">
                <a:latin typeface="Calibri" panose="020F0502020204030204" pitchFamily="34" charset="0"/>
                <a:cs typeface="Calibri" panose="020F0502020204030204" pitchFamily="34" charset="0"/>
              </a:rPr>
              <a:t>Zheng</a:t>
            </a:r>
            <a:r>
              <a:rPr lang="pl-PL" altLang="es-ES" dirty="0">
                <a:latin typeface="Calibri" panose="020F0502020204030204" pitchFamily="34" charset="0"/>
                <a:cs typeface="Calibri" panose="020F0502020204030204" pitchFamily="34" charset="0"/>
              </a:rPr>
              <a:t> i in., 2015):</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Nastawienie</a:t>
            </a:r>
          </a:p>
          <a:p>
            <a:pPr>
              <a:defRPr/>
            </a:pPr>
            <a:r>
              <a:rPr lang="pl-PL" altLang="es-ES" dirty="0">
                <a:latin typeface="Calibri" panose="020F0502020204030204" pitchFamily="34" charset="0"/>
                <a:cs typeface="Calibri" panose="020F0502020204030204" pitchFamily="34" charset="0"/>
              </a:rPr>
              <a:t>Postawa to ocena czegoś, na przykład pozytywna lub negatywna opinia o osobie, miejscu lub stanowisku...</a:t>
            </a:r>
          </a:p>
          <a:p>
            <a:pPr>
              <a:defRPr/>
            </a:pPr>
            <a:r>
              <a:rPr lang="pl-PL" altLang="es-ES" dirty="0">
                <a:latin typeface="Calibri" panose="020F0502020204030204" pitchFamily="34" charset="0"/>
                <a:cs typeface="Calibri" panose="020F0502020204030204" pitchFamily="34" charset="0"/>
              </a:rPr>
              <a:t>Pozytywne nastawienie i umiejętność utrzymywania go w pozytywnym stanie jest jedną ze strategii ograniczania konfliktu między pracą a życiem pozazawodowym i osiągania dobrostanu (</a:t>
            </a:r>
            <a:r>
              <a:rPr lang="pl-PL" altLang="es-ES" dirty="0" err="1">
                <a:latin typeface="Calibri" panose="020F0502020204030204" pitchFamily="34" charset="0"/>
                <a:cs typeface="Calibri" panose="020F0502020204030204" pitchFamily="34" charset="0"/>
              </a:rPr>
              <a:t>Rotondo</a:t>
            </a:r>
            <a:r>
              <a:rPr lang="pl-PL" altLang="es-ES" dirty="0">
                <a:latin typeface="Calibri" panose="020F0502020204030204" pitchFamily="34" charset="0"/>
                <a:cs typeface="Calibri" panose="020F0502020204030204" pitchFamily="34" charset="0"/>
              </a:rPr>
              <a:t> i </a:t>
            </a:r>
            <a:r>
              <a:rPr lang="pl-PL" altLang="es-ES" dirty="0" err="1">
                <a:latin typeface="Calibri" panose="020F0502020204030204" pitchFamily="34" charset="0"/>
                <a:cs typeface="Calibri" panose="020F0502020204030204" pitchFamily="34" charset="0"/>
              </a:rPr>
              <a:t>Kincaid</a:t>
            </a:r>
            <a:r>
              <a:rPr lang="pl-PL" altLang="es-ES" dirty="0">
                <a:latin typeface="Calibri" panose="020F0502020204030204" pitchFamily="34" charset="0"/>
                <a:cs typeface="Calibri" panose="020F0502020204030204" pitchFamily="34" charset="0"/>
              </a:rPr>
              <a:t>, 2008).</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Umiejętność</a:t>
            </a:r>
          </a:p>
          <a:p>
            <a:pPr>
              <a:defRPr/>
            </a:pPr>
            <a:r>
              <a:rPr lang="pl-PL" altLang="es-ES" dirty="0">
                <a:latin typeface="Calibri" panose="020F0502020204030204" pitchFamily="34" charset="0"/>
                <a:cs typeface="Calibri" panose="020F0502020204030204" pitchFamily="34" charset="0"/>
              </a:rPr>
              <a:t>Umiejętność uzyskania równowagi między życiem zawodowym i prywatnym może być związana z kwestią kontroli osobistej (</a:t>
            </a:r>
            <a:r>
              <a:rPr lang="pl-PL" altLang="es-ES" dirty="0" err="1">
                <a:latin typeface="Calibri" panose="020F0502020204030204" pitchFamily="34" charset="0"/>
                <a:cs typeface="Calibri" panose="020F0502020204030204" pitchFamily="34" charset="0"/>
              </a:rPr>
              <a:t>Guest</a:t>
            </a:r>
            <a:r>
              <a:rPr lang="pl-PL" altLang="es-ES" dirty="0">
                <a:latin typeface="Calibri" panose="020F0502020204030204" pitchFamily="34" charset="0"/>
                <a:cs typeface="Calibri" panose="020F0502020204030204" pitchFamily="34" charset="0"/>
              </a:rPr>
              <a:t>, 2002)</a:t>
            </a:r>
          </a:p>
          <a:p>
            <a:pPr>
              <a:defRPr/>
            </a:pPr>
            <a:r>
              <a:rPr lang="pl-PL" altLang="es-ES" dirty="0">
                <a:latin typeface="Calibri" panose="020F0502020204030204" pitchFamily="34" charset="0"/>
                <a:cs typeface="Calibri" panose="020F0502020204030204" pitchFamily="34" charset="0"/>
              </a:rPr>
              <a:t>„Osoba z wewnętrznym umiejscowieniem kontroli jest w stanie kontrolować sytuację, zamiast pozwolić, aby sytuacja ją kontrolowała” (</a:t>
            </a:r>
            <a:r>
              <a:rPr lang="pl-PL" altLang="es-ES" dirty="0" err="1">
                <a:latin typeface="Calibri" panose="020F0502020204030204" pitchFamily="34" charset="0"/>
                <a:cs typeface="Calibri" panose="020F0502020204030204" pitchFamily="34" charset="0"/>
              </a:rPr>
              <a:t>Andreassi</a:t>
            </a:r>
            <a:r>
              <a:rPr lang="pl-PL" altLang="es-ES" dirty="0">
                <a:latin typeface="Calibri" panose="020F0502020204030204" pitchFamily="34" charset="0"/>
                <a:cs typeface="Calibri" panose="020F0502020204030204" pitchFamily="34" charset="0"/>
              </a:rPr>
              <a:t> i Thompson, 2007).</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1.3.:INDYWIDUALNE STRATEGIE RÓWNOWAGI MIĘDZY ŻYCIEM ZAWODOWYM I PRYWATNYM</a:t>
            </a:r>
          </a:p>
        </p:txBody>
      </p:sp>
    </p:spTree>
    <p:extLst>
      <p:ext uri="{BB962C8B-B14F-4D97-AF65-F5344CB8AC3E}">
        <p14:creationId xmlns:p14="http://schemas.microsoft.com/office/powerpoint/2010/main" val="1030295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308324"/>
          </a:xfrm>
          <a:prstGeom prst="rect">
            <a:avLst/>
          </a:prstGeom>
        </p:spPr>
        <p:txBody>
          <a:bodyPr wrap="square">
            <a:spAutoFit/>
          </a:bodyPr>
          <a:lstStyle/>
          <a:p>
            <a:pPr>
              <a:defRPr/>
            </a:pPr>
            <a:r>
              <a:rPr lang="pl-PL" altLang="es-ES" b="1" dirty="0">
                <a:solidFill>
                  <a:srgbClr val="00B050"/>
                </a:solidFill>
                <a:latin typeface="Calibri" panose="020F0502020204030204" pitchFamily="34" charset="0"/>
                <a:cs typeface="Calibri" panose="020F0502020204030204" pitchFamily="34" charset="0"/>
              </a:rPr>
              <a:t>Wsparcie i sytuacja w domu</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Zobowiązania członków rodziny do pracy i ich zdolność do dzielenia się obowiązkami w domu mogą zmniejszyć konflikty między pracą a życiem pozazawodowym (</a:t>
            </a:r>
            <a:r>
              <a:rPr lang="pl-PL" altLang="es-ES" dirty="0" err="1">
                <a:latin typeface="Calibri" panose="020F0502020204030204" pitchFamily="34" charset="0"/>
                <a:cs typeface="Calibri" panose="020F0502020204030204" pitchFamily="34" charset="0"/>
              </a:rPr>
              <a:t>Premeaux</a:t>
            </a:r>
            <a:r>
              <a:rPr lang="pl-PL" altLang="es-ES" dirty="0">
                <a:latin typeface="Calibri" panose="020F0502020204030204" pitchFamily="34" charset="0"/>
                <a:cs typeface="Calibri" panose="020F0502020204030204" pitchFamily="34" charset="0"/>
              </a:rPr>
              <a:t> i in., 2007)</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Liczba dzieci może wpływać na przeciążenie i wywoływać więcej konfliktów między pracą a rodziną (</a:t>
            </a:r>
            <a:r>
              <a:rPr lang="pl-PL" altLang="es-ES" dirty="0" err="1">
                <a:latin typeface="Calibri" panose="020F0502020204030204" pitchFamily="34" charset="0"/>
                <a:cs typeface="Calibri" panose="020F0502020204030204" pitchFamily="34" charset="0"/>
              </a:rPr>
              <a:t>Adkins</a:t>
            </a:r>
            <a:r>
              <a:rPr lang="pl-PL" altLang="es-ES" dirty="0">
                <a:latin typeface="Calibri" panose="020F0502020204030204" pitchFamily="34" charset="0"/>
                <a:cs typeface="Calibri" panose="020F0502020204030204" pitchFamily="34" charset="0"/>
              </a:rPr>
              <a:t> i </a:t>
            </a:r>
            <a:r>
              <a:rPr lang="pl-PL" altLang="es-ES" dirty="0" err="1">
                <a:latin typeface="Calibri" panose="020F0502020204030204" pitchFamily="34" charset="0"/>
                <a:cs typeface="Calibri" panose="020F0502020204030204" pitchFamily="34" charset="0"/>
              </a:rPr>
              <a:t>Premeaux</a:t>
            </a:r>
            <a:r>
              <a:rPr lang="pl-PL" altLang="es-ES" dirty="0">
                <a:latin typeface="Calibri" panose="020F0502020204030204" pitchFamily="34" charset="0"/>
                <a:cs typeface="Calibri" panose="020F0502020204030204" pitchFamily="34" charset="0"/>
              </a:rPr>
              <a:t>, 2012)</a:t>
            </a:r>
          </a:p>
          <a:p>
            <a:pPr>
              <a:defRPr/>
            </a:pPr>
            <a:r>
              <a:rPr lang="pl-PL" altLang="es-ES" dirty="0">
                <a:latin typeface="Calibri" panose="020F0502020204030204" pitchFamily="34" charset="0"/>
                <a:cs typeface="Calibri" panose="020F0502020204030204" pitchFamily="34" charset="0"/>
              </a:rPr>
              <a:t>=&gt; </a:t>
            </a:r>
            <a:r>
              <a:rPr lang="pl-PL" altLang="es-ES" b="1" dirty="0">
                <a:solidFill>
                  <a:srgbClr val="00B050"/>
                </a:solidFill>
                <a:latin typeface="Calibri" panose="020F0502020204030204" pitchFamily="34" charset="0"/>
                <a:cs typeface="Calibri" panose="020F0502020204030204" pitchFamily="34" charset="0"/>
              </a:rPr>
              <a:t>Organizacja opieki nad dziećmi</a:t>
            </a:r>
            <a:endParaRPr lang="en-GB" altLang="es-ES" b="1" dirty="0">
              <a:solidFill>
                <a:srgbClr val="00B050"/>
              </a:solidFill>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1.3.:INDYWIDUALNE STRATEGIE RÓWNOWAGI MIĘDZY ŻYCIEM ZAWODOWYM I PRYWATNYM</a:t>
            </a:r>
          </a:p>
        </p:txBody>
      </p:sp>
    </p:spTree>
    <p:extLst>
      <p:ext uri="{BB962C8B-B14F-4D97-AF65-F5344CB8AC3E}">
        <p14:creationId xmlns:p14="http://schemas.microsoft.com/office/powerpoint/2010/main" val="253484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03132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Pięć odrębnych grup, które reprezentują politykę równowagi między życiem zawodowym i prywatnym oraz</a:t>
            </a:r>
          </a:p>
          <a:p>
            <a:pPr>
              <a:defRPr/>
            </a:pPr>
            <a:r>
              <a:rPr lang="pl-PL" altLang="es-ES" dirty="0">
                <a:latin typeface="Calibri" panose="020F0502020204030204" pitchFamily="34" charset="0"/>
                <a:cs typeface="Calibri" panose="020F0502020204030204" pitchFamily="34" charset="0"/>
              </a:rPr>
              <a:t>Programy (</a:t>
            </a:r>
            <a:r>
              <a:rPr lang="pl-PL" altLang="es-ES" dirty="0" err="1">
                <a:latin typeface="Calibri" panose="020F0502020204030204" pitchFamily="34" charset="0"/>
                <a:cs typeface="Calibri" panose="020F0502020204030204" pitchFamily="34" charset="0"/>
              </a:rPr>
              <a:t>Mescher</a:t>
            </a:r>
            <a:r>
              <a:rPr lang="pl-PL" altLang="es-ES" dirty="0">
                <a:latin typeface="Calibri" panose="020F0502020204030204" pitchFamily="34" charset="0"/>
                <a:cs typeface="Calibri" panose="020F0502020204030204" pitchFamily="34" charset="0"/>
              </a:rPr>
              <a:t> i in., 2010).:</a:t>
            </a:r>
          </a:p>
          <a:p>
            <a:pPr marL="285750" indent="-285750">
              <a:buFont typeface="Arial" panose="020B0604020202020204" pitchFamily="34" charset="0"/>
              <a:buChar char="•"/>
              <a:defRPr/>
            </a:pPr>
            <a:r>
              <a:rPr lang="pl-PL" altLang="es-ES" b="1" dirty="0">
                <a:solidFill>
                  <a:srgbClr val="00B050"/>
                </a:solidFill>
                <a:latin typeface="Calibri" panose="020F0502020204030204" pitchFamily="34" charset="0"/>
                <a:cs typeface="Calibri" panose="020F0502020204030204" pitchFamily="34" charset="0"/>
              </a:rPr>
              <a:t>Elastyczne warunki pracy;</a:t>
            </a:r>
          </a:p>
          <a:p>
            <a:pPr marL="285750" indent="-285750">
              <a:buFont typeface="Arial" panose="020B0604020202020204" pitchFamily="34" charset="0"/>
              <a:buChar char="•"/>
              <a:defRPr/>
            </a:pPr>
            <a:r>
              <a:rPr lang="pl-PL" altLang="es-ES" b="1" dirty="0">
                <a:solidFill>
                  <a:srgbClr val="00B050"/>
                </a:solidFill>
                <a:latin typeface="Calibri" panose="020F0502020204030204" pitchFamily="34" charset="0"/>
                <a:cs typeface="Calibri" panose="020F0502020204030204" pitchFamily="34" charset="0"/>
              </a:rPr>
              <a:t>Udostępnianie programów zdrowia i dobrego samopoczucia;</a:t>
            </a:r>
          </a:p>
          <a:p>
            <a:pPr marL="285750" indent="-285750">
              <a:buFont typeface="Arial" panose="020B0604020202020204" pitchFamily="34" charset="0"/>
              <a:buChar char="•"/>
              <a:defRPr/>
            </a:pPr>
            <a:r>
              <a:rPr lang="pl-PL" altLang="es-ES" b="1" dirty="0">
                <a:solidFill>
                  <a:srgbClr val="00B050"/>
                </a:solidFill>
                <a:latin typeface="Calibri" panose="020F0502020204030204" pitchFamily="34" charset="0"/>
                <a:cs typeface="Calibri" panose="020F0502020204030204" pitchFamily="34" charset="0"/>
              </a:rPr>
              <a:t>Świadczenie świadczeń lub usług w zakresie opieki nad dziećmi;</a:t>
            </a:r>
          </a:p>
          <a:p>
            <a:pPr marL="285750" indent="-285750">
              <a:buFont typeface="Arial" panose="020B0604020202020204" pitchFamily="34" charset="0"/>
              <a:buChar char="•"/>
              <a:defRPr/>
            </a:pPr>
            <a:r>
              <a:rPr lang="pl-PL" altLang="es-ES" b="1" dirty="0">
                <a:solidFill>
                  <a:srgbClr val="00B050"/>
                </a:solidFill>
                <a:latin typeface="Calibri" panose="020F0502020204030204" pitchFamily="34" charset="0"/>
                <a:cs typeface="Calibri" panose="020F0502020204030204" pitchFamily="34" charset="0"/>
              </a:rPr>
              <a:t>Zapewnienie urlopu wymaganego do zaspokojenia potrzeb rodziny;</a:t>
            </a:r>
          </a:p>
          <a:p>
            <a:pPr marL="285750" indent="-285750">
              <a:buFont typeface="Arial" panose="020B0604020202020204" pitchFamily="34" charset="0"/>
              <a:buChar char="•"/>
              <a:defRPr/>
            </a:pPr>
            <a:r>
              <a:rPr lang="pl-PL" altLang="es-ES" b="1" dirty="0">
                <a:solidFill>
                  <a:srgbClr val="00B050"/>
                </a:solidFill>
                <a:latin typeface="Calibri" panose="020F0502020204030204" pitchFamily="34" charset="0"/>
                <a:cs typeface="Calibri" panose="020F0502020204030204" pitchFamily="34" charset="0"/>
              </a:rPr>
              <a:t>Zrozumienie i wsparcie organizacyjne</a:t>
            </a:r>
            <a:endParaRPr lang="en-GB" altLang="es-ES" b="1" dirty="0">
              <a:solidFill>
                <a:srgbClr val="00B050"/>
              </a:solidFill>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 ORGANIZACYJNE STRATEGIE RÓWNOWAGI MIĘDZY ŻYCIEM ZAWODOWYM I PRYWATNYM</a:t>
            </a:r>
          </a:p>
        </p:txBody>
      </p:sp>
    </p:spTree>
    <p:extLst>
      <p:ext uri="{BB962C8B-B14F-4D97-AF65-F5344CB8AC3E}">
        <p14:creationId xmlns:p14="http://schemas.microsoft.com/office/powerpoint/2010/main" val="1603750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862322"/>
          </a:xfrm>
          <a:prstGeom prst="rect">
            <a:avLst/>
          </a:prstGeom>
        </p:spPr>
        <p:txBody>
          <a:bodyPr wrap="square">
            <a:spAutoFit/>
          </a:bodyPr>
          <a:lstStyle/>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Elastyczny układ pracy</a:t>
            </a:r>
          </a:p>
          <a:p>
            <a:pPr>
              <a:defRPr/>
            </a:pPr>
            <a:r>
              <a:rPr lang="pl-PL" altLang="es-ES" dirty="0">
                <a:latin typeface="Calibri" panose="020F0502020204030204" pitchFamily="34" charset="0"/>
                <a:cs typeface="Calibri" panose="020F0502020204030204" pitchFamily="34" charset="0"/>
              </a:rPr>
              <a:t> </a:t>
            </a:r>
          </a:p>
          <a:p>
            <a:pPr marL="285750" indent="-285750">
              <a:buFont typeface="Wingdings" panose="05000000000000000000" pitchFamily="2" charset="2"/>
              <a:buChar char="ü"/>
              <a:defRPr/>
            </a:pPr>
            <a:r>
              <a:rPr lang="pl-PL" altLang="es-ES" dirty="0">
                <a:latin typeface="Calibri" panose="020F0502020204030204" pitchFamily="34" charset="0"/>
                <a:cs typeface="Calibri" panose="020F0502020204030204" pitchFamily="34" charset="0"/>
              </a:rPr>
              <a:t>Elastyczne godziny pracy i</a:t>
            </a:r>
          </a:p>
          <a:p>
            <a:pPr marL="285750" indent="-285750">
              <a:buFont typeface="Wingdings" panose="05000000000000000000" pitchFamily="2" charset="2"/>
              <a:buChar char="ü"/>
              <a:defRPr/>
            </a:pPr>
            <a:r>
              <a:rPr lang="pl-PL" altLang="es-ES" dirty="0">
                <a:latin typeface="Calibri" panose="020F0502020204030204" pitchFamily="34" charset="0"/>
                <a:cs typeface="Calibri" panose="020F0502020204030204" pitchFamily="34" charset="0"/>
              </a:rPr>
              <a:t>Organizacja pracy w niepełnym wymiarze godzin (np. dzielenie pracy).</a:t>
            </a:r>
          </a:p>
          <a:p>
            <a:pP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Elastyczne warunki pracy wpływają na satysfakcję z pracy i morale pracowników</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Elastyczne formy pracy zmniejszają absencję i rotację</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Elastyczne warunki pracy zwiększają wydajność na poziomie firmy (Perry-</a:t>
            </a:r>
            <a:r>
              <a:rPr lang="pl-PL" altLang="es-ES" dirty="0" err="1">
                <a:latin typeface="Calibri" panose="020F0502020204030204" pitchFamily="34" charset="0"/>
                <a:cs typeface="Calibri" panose="020F0502020204030204" pitchFamily="34" charset="0"/>
              </a:rPr>
              <a:t>Smith</a:t>
            </a:r>
            <a:r>
              <a:rPr lang="pl-PL" altLang="es-ES" dirty="0">
                <a:latin typeface="Calibri" panose="020F0502020204030204" pitchFamily="34" charset="0"/>
                <a:cs typeface="Calibri" panose="020F0502020204030204" pitchFamily="34" charset="0"/>
              </a:rPr>
              <a:t> i Blum, 2000).</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 ORGANIZACYJNE STRATEGIE RÓWNOWAGI MIĘDZY ŻYCIEM ZAWODOWYM I PRYWATNYM</a:t>
            </a:r>
          </a:p>
        </p:txBody>
      </p:sp>
    </p:spTree>
    <p:extLst>
      <p:ext uri="{BB962C8B-B14F-4D97-AF65-F5344CB8AC3E}">
        <p14:creationId xmlns:p14="http://schemas.microsoft.com/office/powerpoint/2010/main" val="2165820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308324"/>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Programy zdrowia i dobrego samopoczucia</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Cel: </a:t>
            </a:r>
            <a:r>
              <a:rPr lang="pl-PL" altLang="es-ES" b="1" dirty="0">
                <a:latin typeface="Calibri" panose="020F0502020204030204" pitchFamily="34" charset="0"/>
                <a:cs typeface="Calibri" panose="020F0502020204030204" pitchFamily="34" charset="0"/>
              </a:rPr>
              <a:t>zwiększenie zdrowia pracowników i szans na sukces organizacyjny </a:t>
            </a:r>
            <a:r>
              <a:rPr lang="pl-PL" altLang="es-ES" dirty="0">
                <a:latin typeface="Calibri" panose="020F0502020204030204" pitchFamily="34" charset="0"/>
                <a:cs typeface="Calibri" panose="020F0502020204030204" pitchFamily="34" charset="0"/>
              </a:rPr>
              <a:t>(Meyer i </a:t>
            </a:r>
            <a:r>
              <a:rPr lang="pl-PL" altLang="es-ES" dirty="0" err="1">
                <a:latin typeface="Calibri" panose="020F0502020204030204" pitchFamily="34" charset="0"/>
                <a:cs typeface="Calibri" panose="020F0502020204030204" pitchFamily="34" charset="0"/>
              </a:rPr>
              <a:t>Maltin</a:t>
            </a:r>
            <a:r>
              <a:rPr lang="pl-PL" altLang="es-ES" dirty="0">
                <a:latin typeface="Calibri" panose="020F0502020204030204" pitchFamily="34" charset="0"/>
                <a:cs typeface="Calibri" panose="020F0502020204030204" pitchFamily="34" charset="0"/>
              </a:rPr>
              <a:t>, 2010).</a:t>
            </a:r>
          </a:p>
          <a:p>
            <a:pPr>
              <a:defRPr/>
            </a:pPr>
            <a:r>
              <a:rPr lang="pl-PL" altLang="es-ES" dirty="0" err="1">
                <a:latin typeface="Calibri" panose="020F0502020204030204" pitchFamily="34" charset="0"/>
                <a:cs typeface="Calibri" panose="020F0502020204030204" pitchFamily="34" charset="0"/>
              </a:rPr>
              <a:t>Goetzel</a:t>
            </a:r>
            <a:r>
              <a:rPr lang="pl-PL" altLang="es-ES" dirty="0">
                <a:latin typeface="Calibri" panose="020F0502020204030204" pitchFamily="34" charset="0"/>
                <a:cs typeface="Calibri" panose="020F0502020204030204" pitchFamily="34" charset="0"/>
              </a:rPr>
              <a:t> i </a:t>
            </a:r>
            <a:r>
              <a:rPr lang="pl-PL" altLang="es-ES" dirty="0" err="1">
                <a:latin typeface="Calibri" panose="020F0502020204030204" pitchFamily="34" charset="0"/>
                <a:cs typeface="Calibri" panose="020F0502020204030204" pitchFamily="34" charset="0"/>
              </a:rPr>
              <a:t>Ozminkowski</a:t>
            </a:r>
            <a:r>
              <a:rPr lang="pl-PL" altLang="es-ES" dirty="0">
                <a:latin typeface="Calibri" panose="020F0502020204030204" pitchFamily="34" charset="0"/>
                <a:cs typeface="Calibri" panose="020F0502020204030204" pitchFamily="34" charset="0"/>
              </a:rPr>
              <a:t> (2008): </a:t>
            </a:r>
            <a:r>
              <a:rPr lang="pl-PL" altLang="es-ES" i="1" dirty="0">
                <a:solidFill>
                  <a:srgbClr val="00B050"/>
                </a:solidFill>
                <a:latin typeface="Calibri" panose="020F0502020204030204" pitchFamily="34" charset="0"/>
                <a:cs typeface="Calibri" panose="020F0502020204030204" pitchFamily="34" charset="0"/>
              </a:rPr>
              <a:t>„programy promocji zdrowia w miejscu pracy mogą zwiększyć zdrowie pracowników, a także ich produktywność”</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Mogą obejmować zapewnienie zdrowych śniadań i obiadów, organizowane przez organizację lub dotowane programy siłowni lub ćwiczeń fizycznych</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 ORGANIZACYJNE STRATEGIE RÓWNOWAGI MIĘDZY ŻYCIEM ZAWODOWYM I PRYWATNYM</a:t>
            </a:r>
          </a:p>
        </p:txBody>
      </p:sp>
    </p:spTree>
    <p:extLst>
      <p:ext uri="{BB962C8B-B14F-4D97-AF65-F5344CB8AC3E}">
        <p14:creationId xmlns:p14="http://schemas.microsoft.com/office/powerpoint/2010/main" val="316614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03132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Zapewnienie urlopu wymaganego w celu zaspokojenia potrzeb rodziny oraz zrozumienia i wsparcia organizacyjnego</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Świadczenie urlopowe </a:t>
            </a:r>
            <a:r>
              <a:rPr lang="pl-PL" altLang="es-ES" dirty="0">
                <a:latin typeface="Calibri" panose="020F0502020204030204" pitchFamily="34" charset="0"/>
                <a:cs typeface="Calibri" panose="020F0502020204030204" pitchFamily="34" charset="0"/>
              </a:rPr>
              <a:t>jest zwykle egzekwowane przez przepisy prawne lub nieformalnie organizowane w zależności od środowiska</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Zrozumienie organizacji </a:t>
            </a:r>
            <a:r>
              <a:rPr lang="pl-PL" altLang="es-ES" dirty="0">
                <a:latin typeface="Calibri" panose="020F0502020204030204" pitchFamily="34" charset="0"/>
                <a:cs typeface="Calibri" panose="020F0502020204030204" pitchFamily="34" charset="0"/>
              </a:rPr>
              <a:t>i </a:t>
            </a:r>
            <a:r>
              <a:rPr lang="pl-PL" altLang="es-ES" b="1" dirty="0">
                <a:solidFill>
                  <a:srgbClr val="00B050"/>
                </a:solidFill>
                <a:latin typeface="Calibri" panose="020F0502020204030204" pitchFamily="34" charset="0"/>
                <a:cs typeface="Calibri" panose="020F0502020204030204" pitchFamily="34" charset="0"/>
              </a:rPr>
              <a:t>wsparcie kierownictwa </a:t>
            </a:r>
            <a:r>
              <a:rPr lang="pl-PL" altLang="es-ES" dirty="0">
                <a:latin typeface="Calibri" panose="020F0502020204030204" pitchFamily="34" charset="0"/>
                <a:cs typeface="Calibri" panose="020F0502020204030204" pitchFamily="34" charset="0"/>
              </a:rPr>
              <a:t>zmniejszają konflikt między pracą a rodziną i poprawiają samopoczucie pracowników.</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 ORGANIZACYJNE STRATEGIE RÓWNOWAGI MIĘDZY ŻYCIEM ZAWODOWYM I PRYWATNYM</a:t>
            </a:r>
          </a:p>
        </p:txBody>
      </p:sp>
    </p:spTree>
    <p:extLst>
      <p:ext uri="{BB962C8B-B14F-4D97-AF65-F5344CB8AC3E}">
        <p14:creationId xmlns:p14="http://schemas.microsoft.com/office/powerpoint/2010/main" val="4248844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03132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Zapewnienie urlopu wymaganego w celu zaspokojenia potrzeb rodziny oraz zrozumienia i wsparcia organizacyjnego</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Świadczenie urlopowe </a:t>
            </a:r>
            <a:r>
              <a:rPr lang="pl-PL" altLang="es-ES" dirty="0">
                <a:latin typeface="Calibri" panose="020F0502020204030204" pitchFamily="34" charset="0"/>
                <a:cs typeface="Calibri" panose="020F0502020204030204" pitchFamily="34" charset="0"/>
              </a:rPr>
              <a:t>jest zwykle egzekwowane przez przepisy prawne lub nieformalnie organizowane w zależności od środowiska</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Zrozumienie organizacji </a:t>
            </a:r>
            <a:r>
              <a:rPr lang="pl-PL" altLang="es-ES" dirty="0">
                <a:latin typeface="Calibri" panose="020F0502020204030204" pitchFamily="34" charset="0"/>
                <a:cs typeface="Calibri" panose="020F0502020204030204" pitchFamily="34" charset="0"/>
              </a:rPr>
              <a:t>i </a:t>
            </a:r>
            <a:r>
              <a:rPr lang="pl-PL" altLang="es-ES" b="1" dirty="0">
                <a:solidFill>
                  <a:srgbClr val="00B050"/>
                </a:solidFill>
                <a:latin typeface="Calibri" panose="020F0502020204030204" pitchFamily="34" charset="0"/>
                <a:cs typeface="Calibri" panose="020F0502020204030204" pitchFamily="34" charset="0"/>
              </a:rPr>
              <a:t>wsparcie kierownictwa </a:t>
            </a:r>
            <a:r>
              <a:rPr lang="pl-PL" altLang="es-ES" dirty="0">
                <a:latin typeface="Calibri" panose="020F0502020204030204" pitchFamily="34" charset="0"/>
                <a:cs typeface="Calibri" panose="020F0502020204030204" pitchFamily="34" charset="0"/>
              </a:rPr>
              <a:t>zmniejszają konflikt między pracą a rodziną i poprawiają samopoczucie pracowników.</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 ORGANIZACYJNE STRATEGIE RÓWNOWAGI MIĘDZY ŻYCIEM ZAWODOWYM I PRYWATNYM</a:t>
            </a:r>
          </a:p>
        </p:txBody>
      </p:sp>
    </p:spTree>
    <p:extLst>
      <p:ext uri="{BB962C8B-B14F-4D97-AF65-F5344CB8AC3E}">
        <p14:creationId xmlns:p14="http://schemas.microsoft.com/office/powerpoint/2010/main" val="3989297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585323"/>
          </a:xfrm>
          <a:prstGeom prst="rect">
            <a:avLst/>
          </a:prstGeom>
        </p:spPr>
        <p:txBody>
          <a:bodyPr wrap="square">
            <a:spAutoFit/>
          </a:bodyPr>
          <a:lstStyle/>
          <a:p>
            <a:pPr>
              <a:defRPr/>
            </a:pPr>
            <a:r>
              <a:rPr lang="pl-PL" altLang="es-ES" b="1" dirty="0">
                <a:solidFill>
                  <a:srgbClr val="00B050"/>
                </a:solidFill>
                <a:latin typeface="Calibri" panose="020F0502020204030204" pitchFamily="34" charset="0"/>
                <a:cs typeface="Calibri" panose="020F0502020204030204" pitchFamily="34" charset="0"/>
              </a:rPr>
              <a:t>Programy pomocy w opiece nad dziećmi</a:t>
            </a:r>
          </a:p>
          <a:p>
            <a:pP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Sponsorowane przez organizację żłobki na miejscu</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Dotowane opłaty za opiekę nad dziećmi</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Udzielanie informacji, które pomogą pracującym rodzicom w znalezieniu godnej zaufania opieki nad dzieckiem lub osobami starszymi</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Programy pomocy mogą wiązać się z wyższą satysfakcją pracowników, lepszym klimatem pracy, wyższymi wynikami zaangażowania pracowników i niższą intencją rotacji (</a:t>
            </a:r>
            <a:r>
              <a:rPr lang="pl-PL" altLang="es-ES" dirty="0" err="1">
                <a:latin typeface="Calibri" panose="020F0502020204030204" pitchFamily="34" charset="0"/>
                <a:cs typeface="Calibri" panose="020F0502020204030204" pitchFamily="34" charset="0"/>
              </a:rPr>
              <a:t>Zedeck</a:t>
            </a:r>
            <a:r>
              <a:rPr lang="pl-PL" altLang="es-ES" dirty="0">
                <a:latin typeface="Calibri" panose="020F0502020204030204" pitchFamily="34" charset="0"/>
                <a:cs typeface="Calibri" panose="020F0502020204030204" pitchFamily="34" charset="0"/>
              </a:rPr>
              <a:t> i </a:t>
            </a:r>
            <a:r>
              <a:rPr lang="pl-PL" altLang="es-ES" dirty="0" err="1">
                <a:latin typeface="Calibri" panose="020F0502020204030204" pitchFamily="34" charset="0"/>
                <a:cs typeface="Calibri" panose="020F0502020204030204" pitchFamily="34" charset="0"/>
              </a:rPr>
              <a:t>Mosier</a:t>
            </a:r>
            <a:r>
              <a:rPr lang="pl-PL" altLang="es-ES" dirty="0">
                <a:latin typeface="Calibri" panose="020F0502020204030204" pitchFamily="34" charset="0"/>
                <a:cs typeface="Calibri" panose="020F0502020204030204" pitchFamily="34" charset="0"/>
              </a:rPr>
              <a:t>, 1990).</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 ORGANIZACYJNE STRATEGIE RÓWNOWAGI MIĘDZY ŻYCIEM ZAWODOWYM I PRYWATNYM</a:t>
            </a:r>
          </a:p>
        </p:txBody>
      </p:sp>
    </p:spTree>
    <p:extLst>
      <p:ext uri="{BB962C8B-B14F-4D97-AF65-F5344CB8AC3E}">
        <p14:creationId xmlns:p14="http://schemas.microsoft.com/office/powerpoint/2010/main" val="1175706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750217" y="2630079"/>
            <a:ext cx="9430731" cy="2308324"/>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Zapewnienie urlopu wymaganego w celu zaspokojenia potrzeb rodziny oraz zrozumienia i wsparcia organizacyjnego</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Świadczenie urlopowe jest zwykle egzekwowane przez przepisy prawne lub nieformalnie organizowane w zależności od środowiska</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Zrozumienie organizacji i wsparcie kierownictwa zmniejszają konflikt między pracą a rodziną i poprawiają samopoczucie pracowników.</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 ORGANIZACYJNE STRATEGIE RÓWNOWAGI MIĘDZY ŻYCIEM ZAWODOWYM I PRYWATNYM</a:t>
            </a:r>
          </a:p>
        </p:txBody>
      </p:sp>
    </p:spTree>
    <p:extLst>
      <p:ext uri="{BB962C8B-B14F-4D97-AF65-F5344CB8AC3E}">
        <p14:creationId xmlns:p14="http://schemas.microsoft.com/office/powerpoint/2010/main" val="2483753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8443218" cy="646331"/>
          </a:xfrm>
          <a:prstGeom prst="rect">
            <a:avLst/>
          </a:prstGeom>
          <a:noFill/>
        </p:spPr>
        <p:txBody>
          <a:bodyPr wrap="square" rtlCol="0">
            <a:spAutoFit/>
          </a:bodyPr>
          <a:lstStyle/>
          <a:p>
            <a:r>
              <a:rPr lang="pl-PL" dirty="0"/>
              <a:t>Równowaga między życiem zawodowym a prywatnym to dobre funkcjonowanie w wielu rolach w sferze zawodowej i pozazawodowej (rodzinnej lub osobistej)</a:t>
            </a:r>
            <a:endParaRPr lang="en-US" dirty="0"/>
          </a:p>
        </p:txBody>
      </p:sp>
      <p:sp>
        <p:nvSpPr>
          <p:cNvPr id="12" name="CuadroTexto 11"/>
          <p:cNvSpPr txBox="1"/>
          <p:nvPr/>
        </p:nvSpPr>
        <p:spPr>
          <a:xfrm>
            <a:off x="1615181" y="3530217"/>
            <a:ext cx="8971255" cy="646331"/>
          </a:xfrm>
          <a:prstGeom prst="rect">
            <a:avLst/>
          </a:prstGeom>
          <a:noFill/>
        </p:spPr>
        <p:txBody>
          <a:bodyPr wrap="square" rtlCol="0">
            <a:spAutoFit/>
          </a:bodyPr>
          <a:lstStyle/>
          <a:p>
            <a:r>
              <a:rPr lang="pl-PL" dirty="0"/>
              <a:t>Zaburzenia równowagi między życiem zawodowym i prywatnym powstają z powodu interferencji między życie zawodowe i pozazawodowe</a:t>
            </a:r>
            <a:endParaRPr lang="en-US" dirty="0"/>
          </a:p>
        </p:txBody>
      </p:sp>
      <p:sp>
        <p:nvSpPr>
          <p:cNvPr id="13" name="CuadroTexto 12"/>
          <p:cNvSpPr txBox="1"/>
          <p:nvPr/>
        </p:nvSpPr>
        <p:spPr>
          <a:xfrm>
            <a:off x="1605564" y="4284374"/>
            <a:ext cx="8190189" cy="646331"/>
          </a:xfrm>
          <a:prstGeom prst="rect">
            <a:avLst/>
          </a:prstGeom>
          <a:noFill/>
        </p:spPr>
        <p:txBody>
          <a:bodyPr wrap="square" rtlCol="0">
            <a:spAutoFit/>
          </a:bodyPr>
          <a:lstStyle/>
          <a:p>
            <a:r>
              <a:rPr lang="pl-PL" dirty="0"/>
              <a:t>Konflikt równowagi między życiem zawodowym a prywatnym można zredukować na poziomie indywidualnym i organizacyjnym</a:t>
            </a:r>
            <a:endParaRPr lang="en-US" dirty="0"/>
          </a:p>
        </p:txBody>
      </p:sp>
      <p:sp>
        <p:nvSpPr>
          <p:cNvPr id="14" name="CuadroTexto 13"/>
          <p:cNvSpPr txBox="1"/>
          <p:nvPr/>
        </p:nvSpPr>
        <p:spPr>
          <a:xfrm>
            <a:off x="1578483" y="4994445"/>
            <a:ext cx="8382640" cy="923330"/>
          </a:xfrm>
          <a:prstGeom prst="rect">
            <a:avLst/>
          </a:prstGeom>
          <a:noFill/>
        </p:spPr>
        <p:txBody>
          <a:bodyPr wrap="square" rtlCol="0">
            <a:spAutoFit/>
          </a:bodyPr>
          <a:lstStyle/>
          <a:p>
            <a:r>
              <a:rPr lang="pl-PL" dirty="0"/>
              <a:t> Pracownicy pracujący w środowiskach wspierających rodzinę doświadczają mniejszego stresu i konfliktu praca-rodzina, co prowadzi do większej satysfakcji zarówno z pracy, jak i rodziny</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Warto zapamiętać</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3972315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14557" y="371116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54846" y="461949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29453" y="2856929"/>
            <a:ext cx="7212889" cy="646331"/>
          </a:xfrm>
          <a:prstGeom prst="rect">
            <a:avLst/>
          </a:prstGeom>
          <a:noFill/>
        </p:spPr>
        <p:txBody>
          <a:bodyPr wrap="square" rtlCol="0">
            <a:spAutoFit/>
          </a:bodyPr>
          <a:lstStyle/>
          <a:p>
            <a:r>
              <a:rPr lang="pl-PL" dirty="0"/>
              <a:t>Cel</a:t>
            </a:r>
            <a:r>
              <a:rPr lang="es-ES" dirty="0"/>
              <a:t> 1:</a:t>
            </a:r>
            <a:r>
              <a:rPr lang="pl-PL" dirty="0"/>
              <a:t>Wyjaśnić pojęcie równowagi między życiem zawodowym a prywatnym i rozróżnić różne rodzaje zaburzeń równowagi psychicznej</a:t>
            </a:r>
            <a:endParaRPr lang="it-IT" dirty="0"/>
          </a:p>
        </p:txBody>
      </p:sp>
      <p:sp>
        <p:nvSpPr>
          <p:cNvPr id="12" name="CuadroTexto 11"/>
          <p:cNvSpPr txBox="1"/>
          <p:nvPr/>
        </p:nvSpPr>
        <p:spPr>
          <a:xfrm>
            <a:off x="1629451" y="3602114"/>
            <a:ext cx="6590721" cy="646331"/>
          </a:xfrm>
          <a:prstGeom prst="rect">
            <a:avLst/>
          </a:prstGeom>
          <a:noFill/>
        </p:spPr>
        <p:txBody>
          <a:bodyPr wrap="square" rtlCol="0">
            <a:spAutoFit/>
          </a:bodyPr>
          <a:lstStyle/>
          <a:p>
            <a:pPr lvl="0"/>
            <a:r>
              <a:rPr lang="pl-PL" dirty="0"/>
              <a:t>Cel</a:t>
            </a:r>
            <a:r>
              <a:rPr lang="es-ES" dirty="0"/>
              <a:t> 2:</a:t>
            </a:r>
            <a:r>
              <a:rPr lang="pl-PL" dirty="0"/>
              <a:t> Omówić korzyści płynące z równowagi między życiem zawodowym a prywatnym dla jednostek i organizacji</a:t>
            </a:r>
            <a:endParaRPr lang="es-ES" dirty="0"/>
          </a:p>
        </p:txBody>
      </p:sp>
      <p:sp>
        <p:nvSpPr>
          <p:cNvPr id="13" name="CuadroTexto 12"/>
          <p:cNvSpPr txBox="1"/>
          <p:nvPr/>
        </p:nvSpPr>
        <p:spPr>
          <a:xfrm>
            <a:off x="1629452" y="4585892"/>
            <a:ext cx="7212888" cy="1200329"/>
          </a:xfrm>
          <a:prstGeom prst="rect">
            <a:avLst/>
          </a:prstGeom>
          <a:noFill/>
        </p:spPr>
        <p:txBody>
          <a:bodyPr wrap="square" rtlCol="0">
            <a:spAutoFit/>
          </a:bodyPr>
          <a:lstStyle/>
          <a:p>
            <a:pPr lvl="0"/>
            <a:r>
              <a:rPr lang="pl-PL" dirty="0"/>
              <a:t>Cel</a:t>
            </a:r>
            <a:r>
              <a:rPr lang="es-ES" dirty="0"/>
              <a:t> 3:</a:t>
            </a:r>
            <a:r>
              <a:rPr lang="pl-PL" dirty="0"/>
              <a:t> Zidentyfikować sposoby na poprawę równowagi między życiem zawodowym a prywatnym z indywidualnego i organizacyjnego punktu widzenia</a:t>
            </a:r>
          </a:p>
          <a:p>
            <a:pPr lvl="0"/>
            <a:endParaRPr lang="pl-PL" dirty="0"/>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700" kern="0" spc="-150" dirty="0">
                <a:solidFill>
                  <a:schemeClr val="tx1"/>
                </a:solidFill>
                <a:latin typeface="+mj-lt"/>
                <a:ea typeface="Tahoma" panose="020B0604030504040204" pitchFamily="34" charset="0"/>
                <a:cs typeface="Tahoma" panose="020B0604030504040204" pitchFamily="34" charset="0"/>
              </a:rPr>
              <a:t>CELE SZKOLENIA</a:t>
            </a:r>
            <a:endParaRPr lang="es-ES" sz="47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Na końcu tego modułu będziesz potrafił</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1707" y="3659958"/>
            <a:ext cx="2564596" cy="22994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97087" y="2266148"/>
            <a:ext cx="5822566" cy="1754326"/>
          </a:xfrm>
          <a:prstGeom prst="rect">
            <a:avLst/>
          </a:prstGeom>
          <a:noFill/>
        </p:spPr>
        <p:txBody>
          <a:bodyPr wrap="square" rtlCol="0">
            <a:spAutoFit/>
          </a:bodyPr>
          <a:lstStyle/>
          <a:p>
            <a:r>
              <a:rPr lang="pl-PL" dirty="0"/>
              <a:t>1. </a:t>
            </a:r>
            <a:r>
              <a:rPr lang="pl-PL" b="1" dirty="0"/>
              <a:t>Zaburzenie równowagi między życiem zawodowym i prywatnym powstaje z powodu:</a:t>
            </a:r>
          </a:p>
          <a:p>
            <a:r>
              <a:rPr lang="pl-PL" dirty="0"/>
              <a:t>a.- dobre funkcjonowanie w wielu rolach w domu i w pracy</a:t>
            </a:r>
          </a:p>
          <a:p>
            <a:r>
              <a:rPr lang="pl-PL" dirty="0"/>
              <a:t>b.- interferencja między pracą a życiem domowym/rodzinnym</a:t>
            </a:r>
          </a:p>
          <a:p>
            <a:r>
              <a:rPr lang="pl-PL" dirty="0"/>
              <a:t>c.- wysoka osobista kontrola pracowników</a:t>
            </a:r>
            <a:endParaRPr lang="en-US" dirty="0"/>
          </a:p>
        </p:txBody>
      </p:sp>
      <p:sp>
        <p:nvSpPr>
          <p:cNvPr id="12" name="CuadroTexto 11"/>
          <p:cNvSpPr txBox="1"/>
          <p:nvPr/>
        </p:nvSpPr>
        <p:spPr>
          <a:xfrm>
            <a:off x="597087" y="4383136"/>
            <a:ext cx="5348087" cy="1477328"/>
          </a:xfrm>
          <a:prstGeom prst="rect">
            <a:avLst/>
          </a:prstGeom>
          <a:noFill/>
        </p:spPr>
        <p:txBody>
          <a:bodyPr wrap="square" rtlCol="0">
            <a:spAutoFit/>
          </a:bodyPr>
          <a:lstStyle/>
          <a:p>
            <a:r>
              <a:rPr lang="pl-PL" b="1" dirty="0"/>
              <a:t>2. Poszczególne strategie można podzielić na dwa typy:</a:t>
            </a:r>
          </a:p>
          <a:p>
            <a:r>
              <a:rPr lang="pl-PL" dirty="0"/>
              <a:t>a.- postawa i umiejętności</a:t>
            </a:r>
          </a:p>
          <a:p>
            <a:r>
              <a:rPr lang="pl-PL" dirty="0"/>
              <a:t>b.- umiejętności cyfrowe i fizyczne</a:t>
            </a:r>
          </a:p>
          <a:p>
            <a:r>
              <a:rPr lang="pl-PL" dirty="0"/>
              <a:t>c.- zarządcze i organizacyjne</a:t>
            </a:r>
            <a:endParaRPr lang="en-US" dirty="0"/>
          </a:p>
        </p:txBody>
      </p:sp>
      <p:sp>
        <p:nvSpPr>
          <p:cNvPr id="13" name="CuadroTexto 12"/>
          <p:cNvSpPr txBox="1"/>
          <p:nvPr/>
        </p:nvSpPr>
        <p:spPr>
          <a:xfrm>
            <a:off x="6062499" y="656174"/>
            <a:ext cx="5945305" cy="1200329"/>
          </a:xfrm>
          <a:prstGeom prst="rect">
            <a:avLst/>
          </a:prstGeom>
          <a:noFill/>
        </p:spPr>
        <p:txBody>
          <a:bodyPr wrap="square" rtlCol="0">
            <a:spAutoFit/>
          </a:bodyPr>
          <a:lstStyle/>
          <a:p>
            <a:r>
              <a:rPr lang="pl-PL" b="1" dirty="0"/>
              <a:t>3. Pozytywne nastawienie to:</a:t>
            </a:r>
          </a:p>
          <a:p>
            <a:r>
              <a:rPr lang="pl-PL" dirty="0"/>
              <a:t>a.- negatywnie związane z saldem pracy w domu</a:t>
            </a:r>
          </a:p>
          <a:p>
            <a:r>
              <a:rPr lang="pl-PL" dirty="0"/>
              <a:t>b.- niezwiązane saldo pracy w domu</a:t>
            </a:r>
          </a:p>
          <a:p>
            <a:r>
              <a:rPr lang="pl-PL" dirty="0"/>
              <a:t>c.- pozytywnie związane z saldem pracy w domu</a:t>
            </a:r>
            <a:endParaRPr lang="en-US" dirty="0"/>
          </a:p>
        </p:txBody>
      </p:sp>
      <p:sp>
        <p:nvSpPr>
          <p:cNvPr id="14" name="CuadroTexto 13"/>
          <p:cNvSpPr txBox="1"/>
          <p:nvPr/>
        </p:nvSpPr>
        <p:spPr>
          <a:xfrm>
            <a:off x="6752416" y="2319600"/>
            <a:ext cx="5255388" cy="1200329"/>
          </a:xfrm>
          <a:prstGeom prst="rect">
            <a:avLst/>
          </a:prstGeom>
          <a:noFill/>
        </p:spPr>
        <p:txBody>
          <a:bodyPr wrap="square" rtlCol="0">
            <a:spAutoFit/>
          </a:bodyPr>
          <a:lstStyle/>
          <a:p>
            <a:r>
              <a:rPr lang="pl-PL" b="1" dirty="0"/>
              <a:t> 4. Wsparcie organizacyjne:</a:t>
            </a:r>
          </a:p>
          <a:p>
            <a:r>
              <a:rPr lang="pl-PL" dirty="0"/>
              <a:t>a.- ogranicza konflikty w pracy z domem</a:t>
            </a:r>
          </a:p>
          <a:p>
            <a:r>
              <a:rPr lang="pl-PL" dirty="0"/>
              <a:t>b.- nasila konflikty w pracy z domem</a:t>
            </a:r>
          </a:p>
          <a:p>
            <a:r>
              <a:rPr lang="pl-PL" dirty="0"/>
              <a:t>c.- nie ma związku z konfliktami w domu pracy</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742" y="4911364"/>
            <a:ext cx="1201561" cy="1048007"/>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CuadroTexto 13">
            <a:extLst>
              <a:ext uri="{FF2B5EF4-FFF2-40B4-BE49-F238E27FC236}">
                <a16:creationId xmlns:a16="http://schemas.microsoft.com/office/drawing/2014/main" id="{E6B28AEA-DBF9-9A06-10AF-A4380C800166}"/>
              </a:ext>
            </a:extLst>
          </p:cNvPr>
          <p:cNvSpPr txBox="1"/>
          <p:nvPr/>
        </p:nvSpPr>
        <p:spPr>
          <a:xfrm>
            <a:off x="6062499" y="3983026"/>
            <a:ext cx="5255388" cy="1754326"/>
          </a:xfrm>
          <a:prstGeom prst="rect">
            <a:avLst/>
          </a:prstGeom>
          <a:noFill/>
        </p:spPr>
        <p:txBody>
          <a:bodyPr wrap="square" rtlCol="0">
            <a:spAutoFit/>
          </a:bodyPr>
          <a:lstStyle/>
          <a:p>
            <a:r>
              <a:rPr lang="pl-PL" b="1" dirty="0"/>
              <a:t> 5. Elastyczne warunki pracy:</a:t>
            </a:r>
          </a:p>
          <a:p>
            <a:r>
              <a:rPr lang="pl-PL" dirty="0"/>
              <a:t>a.- obejmują stałe godziny pracy i pracę w pełnym wymiarze godzin,</a:t>
            </a:r>
          </a:p>
          <a:p>
            <a:r>
              <a:rPr lang="pl-PL" dirty="0"/>
              <a:t>b.- zmniejszyć satysfakcję z pracy i wywołać konflikty między życiem zawodowym a prywatnym</a:t>
            </a:r>
          </a:p>
          <a:p>
            <a:r>
              <a:rPr lang="pl-PL" dirty="0"/>
              <a:t>b.- zwiększanie satysfakcji z pracy i morale</a:t>
            </a:r>
            <a:endParaRPr lang="en-US" dirty="0"/>
          </a:p>
        </p:txBody>
      </p:sp>
    </p:spTree>
    <p:extLst>
      <p:ext uri="{BB962C8B-B14F-4D97-AF65-F5344CB8AC3E}">
        <p14:creationId xmlns:p14="http://schemas.microsoft.com/office/powerpoint/2010/main" val="25134483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97087" y="2266148"/>
            <a:ext cx="5822566" cy="1754326"/>
          </a:xfrm>
          <a:prstGeom prst="rect">
            <a:avLst/>
          </a:prstGeom>
          <a:noFill/>
        </p:spPr>
        <p:txBody>
          <a:bodyPr wrap="square" rtlCol="0">
            <a:spAutoFit/>
          </a:bodyPr>
          <a:lstStyle/>
          <a:p>
            <a:r>
              <a:rPr lang="pl-PL" dirty="0"/>
              <a:t>1. </a:t>
            </a:r>
            <a:r>
              <a:rPr lang="pl-PL" b="1" dirty="0"/>
              <a:t>Zaburzenie równowagi między życiem zawodowym i prywatnym powstaje z powodu:</a:t>
            </a:r>
          </a:p>
          <a:p>
            <a:r>
              <a:rPr lang="pl-PL" dirty="0"/>
              <a:t>a.- dobre funkcjonowanie w wielu rolach w domu i w pracy</a:t>
            </a:r>
          </a:p>
          <a:p>
            <a:r>
              <a:rPr lang="pl-PL" dirty="0"/>
              <a:t>b.- </a:t>
            </a:r>
            <a:r>
              <a:rPr lang="pl-PL" b="1" dirty="0"/>
              <a:t>interferencja między pracą a życiem domowym/rodzinnym</a:t>
            </a:r>
          </a:p>
          <a:p>
            <a:r>
              <a:rPr lang="pl-PL" dirty="0"/>
              <a:t>c.- wysoka osobista kontrola pracowników</a:t>
            </a:r>
            <a:endParaRPr lang="en-US" dirty="0"/>
          </a:p>
        </p:txBody>
      </p:sp>
      <p:sp>
        <p:nvSpPr>
          <p:cNvPr id="12" name="CuadroTexto 11"/>
          <p:cNvSpPr txBox="1"/>
          <p:nvPr/>
        </p:nvSpPr>
        <p:spPr>
          <a:xfrm>
            <a:off x="597087" y="4383136"/>
            <a:ext cx="5348087" cy="1477328"/>
          </a:xfrm>
          <a:prstGeom prst="rect">
            <a:avLst/>
          </a:prstGeom>
          <a:noFill/>
        </p:spPr>
        <p:txBody>
          <a:bodyPr wrap="square" rtlCol="0">
            <a:spAutoFit/>
          </a:bodyPr>
          <a:lstStyle/>
          <a:p>
            <a:r>
              <a:rPr lang="pl-PL" b="1" dirty="0"/>
              <a:t>2. Poszczególne strategie można podzielić na dwa typy:</a:t>
            </a:r>
          </a:p>
          <a:p>
            <a:r>
              <a:rPr lang="pl-PL" dirty="0"/>
              <a:t>a.- </a:t>
            </a:r>
            <a:r>
              <a:rPr lang="pl-PL" b="1" dirty="0"/>
              <a:t>postawa i umiejętności</a:t>
            </a:r>
          </a:p>
          <a:p>
            <a:r>
              <a:rPr lang="pl-PL" dirty="0"/>
              <a:t>b.- umiejętności cyfrowe i fizyczne</a:t>
            </a:r>
          </a:p>
          <a:p>
            <a:r>
              <a:rPr lang="pl-PL" dirty="0"/>
              <a:t>c.- zarządcze i organizacyjne</a:t>
            </a:r>
            <a:endParaRPr lang="en-US" dirty="0"/>
          </a:p>
        </p:txBody>
      </p:sp>
      <p:sp>
        <p:nvSpPr>
          <p:cNvPr id="13" name="CuadroTexto 12"/>
          <p:cNvSpPr txBox="1"/>
          <p:nvPr/>
        </p:nvSpPr>
        <p:spPr>
          <a:xfrm>
            <a:off x="6062499" y="656174"/>
            <a:ext cx="5945305" cy="1200329"/>
          </a:xfrm>
          <a:prstGeom prst="rect">
            <a:avLst/>
          </a:prstGeom>
          <a:noFill/>
        </p:spPr>
        <p:txBody>
          <a:bodyPr wrap="square" rtlCol="0">
            <a:spAutoFit/>
          </a:bodyPr>
          <a:lstStyle/>
          <a:p>
            <a:r>
              <a:rPr lang="pl-PL" b="1" dirty="0"/>
              <a:t>3. Pozytywne nastawienie to:</a:t>
            </a:r>
          </a:p>
          <a:p>
            <a:r>
              <a:rPr lang="pl-PL" dirty="0"/>
              <a:t>a.- negatywnie związane z saldem pracy w domu</a:t>
            </a:r>
          </a:p>
          <a:p>
            <a:r>
              <a:rPr lang="pl-PL" dirty="0"/>
              <a:t>b.- niezwiązane saldo pracy w domu</a:t>
            </a:r>
          </a:p>
          <a:p>
            <a:r>
              <a:rPr lang="pl-PL" dirty="0"/>
              <a:t>c.- </a:t>
            </a:r>
            <a:r>
              <a:rPr lang="pl-PL" b="1" dirty="0"/>
              <a:t>pozytywnie związane z saldem pracy w domu</a:t>
            </a:r>
            <a:endParaRPr lang="en-US" b="1" dirty="0"/>
          </a:p>
        </p:txBody>
      </p:sp>
      <p:sp>
        <p:nvSpPr>
          <p:cNvPr id="14" name="CuadroTexto 13"/>
          <p:cNvSpPr txBox="1"/>
          <p:nvPr/>
        </p:nvSpPr>
        <p:spPr>
          <a:xfrm>
            <a:off x="6752416" y="2319600"/>
            <a:ext cx="5255388" cy="1200329"/>
          </a:xfrm>
          <a:prstGeom prst="rect">
            <a:avLst/>
          </a:prstGeom>
          <a:noFill/>
        </p:spPr>
        <p:txBody>
          <a:bodyPr wrap="square" rtlCol="0">
            <a:spAutoFit/>
          </a:bodyPr>
          <a:lstStyle/>
          <a:p>
            <a:r>
              <a:rPr lang="pl-PL" b="1" dirty="0"/>
              <a:t> 4. Wsparcie organizacyjne:</a:t>
            </a:r>
          </a:p>
          <a:p>
            <a:r>
              <a:rPr lang="pl-PL" dirty="0"/>
              <a:t>a.- </a:t>
            </a:r>
            <a:r>
              <a:rPr lang="pl-PL" b="1" dirty="0"/>
              <a:t>ogranicza konflikty w pracy z domem</a:t>
            </a:r>
          </a:p>
          <a:p>
            <a:r>
              <a:rPr lang="pl-PL" dirty="0"/>
              <a:t>b.- nasila konflikty w pracy z domem</a:t>
            </a:r>
          </a:p>
          <a:p>
            <a:r>
              <a:rPr lang="pl-PL" dirty="0"/>
              <a:t>c.- nie ma związku z konfliktami w domu pracy</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742" y="4911364"/>
            <a:ext cx="1201561" cy="1048007"/>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CuadroTexto 13">
            <a:extLst>
              <a:ext uri="{FF2B5EF4-FFF2-40B4-BE49-F238E27FC236}">
                <a16:creationId xmlns:a16="http://schemas.microsoft.com/office/drawing/2014/main" id="{E6B28AEA-DBF9-9A06-10AF-A4380C800166}"/>
              </a:ext>
            </a:extLst>
          </p:cNvPr>
          <p:cNvSpPr txBox="1"/>
          <p:nvPr/>
        </p:nvSpPr>
        <p:spPr>
          <a:xfrm>
            <a:off x="6062499" y="3983026"/>
            <a:ext cx="5255388" cy="1754326"/>
          </a:xfrm>
          <a:prstGeom prst="rect">
            <a:avLst/>
          </a:prstGeom>
          <a:noFill/>
        </p:spPr>
        <p:txBody>
          <a:bodyPr wrap="square" rtlCol="0">
            <a:spAutoFit/>
          </a:bodyPr>
          <a:lstStyle/>
          <a:p>
            <a:r>
              <a:rPr lang="pl-PL" b="1" dirty="0"/>
              <a:t> 5. Elastyczne warunki pracy:</a:t>
            </a:r>
          </a:p>
          <a:p>
            <a:r>
              <a:rPr lang="pl-PL" dirty="0"/>
              <a:t>a.- obejmują stałe godziny pracy i pracę w pełnym wymiarze godzin,</a:t>
            </a:r>
          </a:p>
          <a:p>
            <a:r>
              <a:rPr lang="pl-PL" dirty="0"/>
              <a:t>b.- zmniejszają satysfakcję z pracy i wywołują konflikty między życiem zawodowym a prywatnym</a:t>
            </a:r>
          </a:p>
          <a:p>
            <a:r>
              <a:rPr lang="pl-PL" dirty="0"/>
              <a:t>c.- </a:t>
            </a:r>
            <a:r>
              <a:rPr lang="pl-PL" b="1" dirty="0"/>
              <a:t>zwiększają satysfakcję z pracy i morale</a:t>
            </a:r>
            <a:endParaRPr lang="en-US" b="1" dirty="0"/>
          </a:p>
        </p:txBody>
      </p:sp>
    </p:spTree>
    <p:extLst>
      <p:ext uri="{BB962C8B-B14F-4D97-AF65-F5344CB8AC3E}">
        <p14:creationId xmlns:p14="http://schemas.microsoft.com/office/powerpoint/2010/main" val="993711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721936" y="2375555"/>
            <a:ext cx="10467680" cy="3570208"/>
          </a:xfrm>
          <a:prstGeom prst="rect">
            <a:avLst/>
          </a:prstGeom>
        </p:spPr>
        <p:txBody>
          <a:bodyPr wrap="square">
            <a:spAutoFit/>
          </a:bodyPr>
          <a:lstStyle/>
          <a:p>
            <a:pPr algn="just"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Calibri" panose="020F0502020204030204" pitchFamily="34" charset="0"/>
              </a:rPr>
              <a:t>Adkins, C. and </a:t>
            </a:r>
            <a:r>
              <a:rPr lang="en-US" sz="1600" b="0" i="0" u="none" strike="noStrike" dirty="0" err="1">
                <a:solidFill>
                  <a:srgbClr val="000000"/>
                </a:solidFill>
                <a:effectLst/>
                <a:latin typeface="Calibri" panose="020F0502020204030204" pitchFamily="34" charset="0"/>
              </a:rPr>
              <a:t>Premeaux</a:t>
            </a:r>
            <a:r>
              <a:rPr lang="en-US" sz="1600" b="0" i="0" u="none" strike="noStrike" dirty="0">
                <a:solidFill>
                  <a:srgbClr val="000000"/>
                </a:solidFill>
                <a:effectLst/>
                <a:latin typeface="Calibri" panose="020F0502020204030204" pitchFamily="34" charset="0"/>
              </a:rPr>
              <a:t>, S. (2012), “Spending time: the impact of hours worked on work‐family conflict”, Journal of Vocational Behavior, Vol. 80 No. 2, pp. 380‐389.</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Calibri" panose="020F0502020204030204" pitchFamily="34" charset="0"/>
              </a:rPr>
              <a:t>Carlson, D., </a:t>
            </a:r>
            <a:r>
              <a:rPr lang="en-US" sz="1600" b="0" i="0" u="none" strike="noStrike" dirty="0" err="1">
                <a:solidFill>
                  <a:srgbClr val="000000"/>
                </a:solidFill>
                <a:effectLst/>
                <a:latin typeface="Calibri" panose="020F0502020204030204" pitchFamily="34" charset="0"/>
              </a:rPr>
              <a:t>Grzywacz</a:t>
            </a:r>
            <a:r>
              <a:rPr lang="en-US" sz="1600" b="0" i="0" u="none" strike="noStrike" dirty="0">
                <a:solidFill>
                  <a:srgbClr val="000000"/>
                </a:solidFill>
                <a:effectLst/>
                <a:latin typeface="Calibri" panose="020F0502020204030204" pitchFamily="34" charset="0"/>
              </a:rPr>
              <a:t>, J., Ferguson, M., Hunter, E., Clinch, C. and </a:t>
            </a:r>
            <a:r>
              <a:rPr lang="en-US" sz="1600" b="0" i="0" u="none" strike="noStrike" dirty="0" err="1">
                <a:solidFill>
                  <a:srgbClr val="000000"/>
                </a:solidFill>
                <a:effectLst/>
                <a:latin typeface="Calibri" panose="020F0502020204030204" pitchFamily="34" charset="0"/>
              </a:rPr>
              <a:t>Arcury</a:t>
            </a:r>
            <a:r>
              <a:rPr lang="en-US" sz="1600" b="0" i="0" u="none" strike="noStrike" dirty="0">
                <a:solidFill>
                  <a:srgbClr val="000000"/>
                </a:solidFill>
                <a:effectLst/>
                <a:latin typeface="Calibri" panose="020F0502020204030204" pitchFamily="34" charset="0"/>
              </a:rPr>
              <a:t>, T. (2011), “Health and turnover of working mothers after childbirth via the work‐family interface: an analysis across </a:t>
            </a:r>
            <a:r>
              <a:rPr lang="en-US" sz="1600" b="0" i="0" u="none" strike="noStrike" dirty="0" err="1">
                <a:solidFill>
                  <a:srgbClr val="000000"/>
                </a:solidFill>
                <a:effectLst/>
                <a:latin typeface="Calibri" panose="020F0502020204030204" pitchFamily="34" charset="0"/>
              </a:rPr>
              <a:t>time”,Journal</a:t>
            </a:r>
            <a:r>
              <a:rPr lang="en-US" sz="1600" b="0" i="0" u="none" strike="noStrike" dirty="0">
                <a:solidFill>
                  <a:srgbClr val="000000"/>
                </a:solidFill>
                <a:effectLst/>
                <a:latin typeface="Calibri" panose="020F0502020204030204" pitchFamily="34" charset="0"/>
              </a:rPr>
              <a:t> of Applied Psychology, Vol. 96 No. 5, pp. 1045‐1054.</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Calibri" panose="020F0502020204030204" pitchFamily="34" charset="0"/>
              </a:rPr>
              <a:t>Chen, Z. and Powell, G. (2012), “No pain, no gain? A Resource‐based model of work‐to‐family enrichment and conflict”, Journal of Vocational Behavior, Vol. 81 No. 1, pp. 89‐98.</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Calibri" panose="020F0502020204030204" pitchFamily="34" charset="0"/>
              </a:rPr>
              <a:t>Clark, S. (2000), “Work/family border theory: a new theory of work/life balance”, Human Relations, Vol. 53 No. 6, pp. 747‐770.</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err="1">
                <a:solidFill>
                  <a:srgbClr val="000000"/>
                </a:solidFill>
                <a:effectLst/>
                <a:latin typeface="Calibri" panose="020F0502020204030204" pitchFamily="34" charset="0"/>
              </a:rPr>
              <a:t>Goetzel</a:t>
            </a:r>
            <a:r>
              <a:rPr lang="en-US" sz="1600" b="0" i="0" u="none" strike="noStrike" dirty="0">
                <a:solidFill>
                  <a:srgbClr val="000000"/>
                </a:solidFill>
                <a:effectLst/>
                <a:latin typeface="Calibri" panose="020F0502020204030204" pitchFamily="34" charset="0"/>
              </a:rPr>
              <a:t>, R. and </a:t>
            </a:r>
            <a:r>
              <a:rPr lang="en-US" sz="1600" b="0" i="0" u="none" strike="noStrike" dirty="0" err="1">
                <a:solidFill>
                  <a:srgbClr val="000000"/>
                </a:solidFill>
                <a:effectLst/>
                <a:latin typeface="Calibri" panose="020F0502020204030204" pitchFamily="34" charset="0"/>
              </a:rPr>
              <a:t>Ozminkowski</a:t>
            </a:r>
            <a:r>
              <a:rPr lang="en-US" sz="1600" b="0" i="0" u="none" strike="noStrike" dirty="0">
                <a:solidFill>
                  <a:srgbClr val="000000"/>
                </a:solidFill>
                <a:effectLst/>
                <a:latin typeface="Calibri" panose="020F0502020204030204" pitchFamily="34" charset="0"/>
              </a:rPr>
              <a:t>, R. (2008), “The health and cost benefits of work site health‐ promotion programs”, Annual Review of Public Health, Vol. 29, pp. 303‐323.</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err="1">
                <a:solidFill>
                  <a:srgbClr val="000000"/>
                </a:solidFill>
                <a:effectLst/>
                <a:latin typeface="Calibri" panose="020F0502020204030204" pitchFamily="34" charset="0"/>
              </a:rPr>
              <a:t>Greenhaus</a:t>
            </a:r>
            <a:r>
              <a:rPr lang="en-US" sz="1600" b="0" i="0" u="none" strike="noStrike" dirty="0">
                <a:solidFill>
                  <a:srgbClr val="000000"/>
                </a:solidFill>
                <a:effectLst/>
                <a:latin typeface="Calibri" panose="020F0502020204030204" pitchFamily="34" charset="0"/>
              </a:rPr>
              <a:t>, J. and Powell, G. (2006), “When work and family are allies: a theory of work family enrichment”, Academy of Management Review, Vol. 31 No. 1, pp. 72‐92.</a:t>
            </a:r>
            <a:endParaRPr lang="en-US" sz="1600" b="0" i="0" u="none" strike="noStrike" dirty="0">
              <a:solidFill>
                <a:srgbClr val="000000"/>
              </a:solidFill>
              <a:effectLst/>
              <a:latin typeface="Noto Sans Symbols"/>
            </a:endParaRPr>
          </a:p>
          <a:p>
            <a:pPr>
              <a:defRPr/>
            </a:pP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Źródła</a:t>
            </a:r>
          </a:p>
        </p:txBody>
      </p:sp>
    </p:spTree>
    <p:extLst>
      <p:ext uri="{BB962C8B-B14F-4D97-AF65-F5344CB8AC3E}">
        <p14:creationId xmlns:p14="http://schemas.microsoft.com/office/powerpoint/2010/main" val="104101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609527" y="2375555"/>
            <a:ext cx="10994869" cy="3944670"/>
          </a:xfrm>
          <a:prstGeom prst="rect">
            <a:avLst/>
          </a:prstGeom>
        </p:spPr>
        <p:txBody>
          <a:bodyPr wrap="square">
            <a:spAutoFit/>
          </a:bodyPr>
          <a:lstStyle/>
          <a:p>
            <a:pPr algn="just" rtl="0" fontAlgn="base">
              <a:spcBef>
                <a:spcPts val="0"/>
              </a:spcBef>
              <a:spcAft>
                <a:spcPts val="0"/>
              </a:spcAft>
              <a:buFont typeface="Arial" panose="020B0604020202020204" pitchFamily="34" charset="0"/>
              <a:buChar char="•"/>
            </a:pPr>
            <a:r>
              <a:rPr lang="en-US" sz="1600" b="0" i="0" u="none" strike="noStrike" dirty="0" err="1">
                <a:solidFill>
                  <a:srgbClr val="000000"/>
                </a:solidFill>
                <a:effectLst/>
                <a:latin typeface="Calibri" panose="020F0502020204030204" pitchFamily="34" charset="0"/>
              </a:rPr>
              <a:t>Kalliath</a:t>
            </a:r>
            <a:r>
              <a:rPr lang="en-US" sz="1600" b="0" i="0" u="none" strike="noStrike" dirty="0">
                <a:solidFill>
                  <a:srgbClr val="000000"/>
                </a:solidFill>
                <a:effectLst/>
                <a:latin typeface="Calibri" panose="020F0502020204030204" pitchFamily="34" charset="0"/>
              </a:rPr>
              <a:t>, T. and Brough, P. ( 2008), “Work‐Life balance: a review of the meaning of the balance construct”, Journal of Management &amp; Organization, Vol. 14 No. 3, pp. 323‐327.</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err="1">
                <a:solidFill>
                  <a:srgbClr val="000000"/>
                </a:solidFill>
                <a:effectLst/>
                <a:latin typeface="Calibri" panose="020F0502020204030204" pitchFamily="34" charset="0"/>
              </a:rPr>
              <a:t>Mescher</a:t>
            </a:r>
            <a:r>
              <a:rPr lang="en-US" sz="1600" b="0" i="0" u="none" strike="noStrike" dirty="0">
                <a:solidFill>
                  <a:srgbClr val="000000"/>
                </a:solidFill>
                <a:effectLst/>
                <a:latin typeface="Calibri" panose="020F0502020204030204" pitchFamily="34" charset="0"/>
              </a:rPr>
              <a:t>, S., </a:t>
            </a:r>
            <a:r>
              <a:rPr lang="en-US" sz="1600" b="0" i="0" u="none" strike="noStrike" dirty="0" err="1">
                <a:solidFill>
                  <a:srgbClr val="000000"/>
                </a:solidFill>
                <a:effectLst/>
                <a:latin typeface="Calibri" panose="020F0502020204030204" pitchFamily="34" charset="0"/>
              </a:rPr>
              <a:t>Benschop</a:t>
            </a:r>
            <a:r>
              <a:rPr lang="en-US" sz="1600" b="0" i="0" u="none" strike="noStrike" dirty="0">
                <a:solidFill>
                  <a:srgbClr val="000000"/>
                </a:solidFill>
                <a:effectLst/>
                <a:latin typeface="Calibri" panose="020F0502020204030204" pitchFamily="34" charset="0"/>
              </a:rPr>
              <a:t>, Y. and </a:t>
            </a:r>
            <a:r>
              <a:rPr lang="en-US" sz="1600" b="0" i="0" u="none" strike="noStrike" dirty="0" err="1">
                <a:solidFill>
                  <a:srgbClr val="000000"/>
                </a:solidFill>
                <a:effectLst/>
                <a:latin typeface="Calibri" panose="020F0502020204030204" pitchFamily="34" charset="0"/>
              </a:rPr>
              <a:t>Doorewaard</a:t>
            </a:r>
            <a:r>
              <a:rPr lang="en-US" sz="1600" b="0" i="0" u="none" strike="noStrike" dirty="0">
                <a:solidFill>
                  <a:srgbClr val="000000"/>
                </a:solidFill>
                <a:effectLst/>
                <a:latin typeface="Calibri" panose="020F0502020204030204" pitchFamily="34" charset="0"/>
              </a:rPr>
              <a:t>, H. (2010), “Representations of work‐life balance support”, Human Relations, Vol. 63 No. 1, pp. 21‐39.</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Calibri" panose="020F0502020204030204" pitchFamily="34" charset="0"/>
              </a:rPr>
              <a:t>Meyer, J. and Maltin, E. (2010), “Employee commitment and well‐being: a critical review, theoretical framework and research agenda”, Journal of Vocational </a:t>
            </a:r>
            <a:r>
              <a:rPr lang="en-US" sz="1600" b="0" i="0" u="none" strike="noStrike" dirty="0" err="1">
                <a:solidFill>
                  <a:srgbClr val="000000"/>
                </a:solidFill>
                <a:effectLst/>
                <a:latin typeface="Calibri" panose="020F0502020204030204" pitchFamily="34" charset="0"/>
              </a:rPr>
              <a:t>Behaviour</a:t>
            </a:r>
            <a:r>
              <a:rPr lang="en-US" sz="1600" b="0" i="0" u="none" strike="noStrike" dirty="0">
                <a:solidFill>
                  <a:srgbClr val="000000"/>
                </a:solidFill>
                <a:effectLst/>
                <a:latin typeface="Calibri" panose="020F0502020204030204" pitchFamily="34" charset="0"/>
              </a:rPr>
              <a:t>, Vol. 77 No. 2, pp. 323‐337.</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err="1">
                <a:solidFill>
                  <a:srgbClr val="000000"/>
                </a:solidFill>
                <a:effectLst/>
                <a:latin typeface="Calibri" panose="020F0502020204030204" pitchFamily="34" charset="0"/>
              </a:rPr>
              <a:t>Peeters</a:t>
            </a:r>
            <a:r>
              <a:rPr lang="en-US" sz="1600" b="0" i="0" u="none" strike="noStrike" dirty="0">
                <a:solidFill>
                  <a:srgbClr val="000000"/>
                </a:solidFill>
                <a:effectLst/>
                <a:latin typeface="Calibri" panose="020F0502020204030204" pitchFamily="34" charset="0"/>
              </a:rPr>
              <a:t>, M. C., Montgomery, A. J., Bakker, A. B., &amp; Schaufeli, W. B. (2005). Balancing work and home: How job and home demands are related to burnout. International Journal of Stress Management, 12(1), 43.</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err="1">
                <a:solidFill>
                  <a:srgbClr val="000000"/>
                </a:solidFill>
                <a:effectLst/>
                <a:latin typeface="Calibri" panose="020F0502020204030204" pitchFamily="34" charset="0"/>
              </a:rPr>
              <a:t>Premeaux</a:t>
            </a:r>
            <a:r>
              <a:rPr lang="en-US" sz="1600" b="0" i="0" u="none" strike="noStrike" dirty="0">
                <a:solidFill>
                  <a:srgbClr val="000000"/>
                </a:solidFill>
                <a:effectLst/>
                <a:latin typeface="Calibri" panose="020F0502020204030204" pitchFamily="34" charset="0"/>
              </a:rPr>
              <a:t>, S., Adkins, C. and </a:t>
            </a:r>
            <a:r>
              <a:rPr lang="en-US" sz="1600" b="0" i="0" u="none" strike="noStrike" dirty="0" err="1">
                <a:solidFill>
                  <a:srgbClr val="000000"/>
                </a:solidFill>
                <a:effectLst/>
                <a:latin typeface="Calibri" panose="020F0502020204030204" pitchFamily="34" charset="0"/>
              </a:rPr>
              <a:t>Mossholder</a:t>
            </a:r>
            <a:r>
              <a:rPr lang="en-US" sz="1600" b="0" i="0" u="none" strike="noStrike" dirty="0">
                <a:solidFill>
                  <a:srgbClr val="000000"/>
                </a:solidFill>
                <a:effectLst/>
                <a:latin typeface="Calibri" panose="020F0502020204030204" pitchFamily="34" charset="0"/>
              </a:rPr>
              <a:t>, K. (2007), “Balancing work and family: a field study of multi‐dimensional, multi‐role work‐family conflict”, Journal of Organizational Behavior, Vol. 28 No. 6, pp. 705‐727.</a:t>
            </a:r>
            <a:endParaRPr lang="en-US" sz="16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Calibri" panose="020F0502020204030204" pitchFamily="34" charset="0"/>
              </a:rPr>
              <a:t>Putri, A., &amp; Amran, A. (2021). Employees Work-Life Balance Reviewed From Work From Home Aspect During COVID-19 Pandemic. International Journal of Management Science and Information Technology, 1(1), 30-34.</a:t>
            </a:r>
            <a:endParaRPr lang="en-US" sz="1600" b="0" i="0" u="none" strike="noStrike" dirty="0">
              <a:solidFill>
                <a:srgbClr val="000000"/>
              </a:solidFill>
              <a:effectLst/>
              <a:latin typeface="Noto Sans Symbols"/>
            </a:endParaRPr>
          </a:p>
          <a:p>
            <a:pPr rtl="0" fontAlgn="base">
              <a:spcBef>
                <a:spcPts val="1000"/>
              </a:spcBef>
              <a:spcAft>
                <a:spcPts val="0"/>
              </a:spcAft>
              <a:buFont typeface="Arial" panose="020B0604020202020204" pitchFamily="34" charset="0"/>
              <a:buChar char="•"/>
            </a:pPr>
            <a:r>
              <a:rPr lang="en-US" sz="1600" b="0" i="0" u="none" strike="noStrike" dirty="0" err="1">
                <a:solidFill>
                  <a:srgbClr val="000000"/>
                </a:solidFill>
                <a:effectLst/>
                <a:latin typeface="Calibri" panose="020F0502020204030204" pitchFamily="34" charset="0"/>
              </a:rPr>
              <a:t>Zheng,C</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Molineux,J</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Mirshekary,S</a:t>
            </a:r>
            <a:r>
              <a:rPr lang="en-US" sz="1600" b="0" i="0" u="none" strike="noStrike" dirty="0">
                <a:solidFill>
                  <a:srgbClr val="000000"/>
                </a:solidFill>
                <a:effectLst/>
                <a:latin typeface="Calibri" panose="020F0502020204030204" pitchFamily="34" charset="0"/>
              </a:rPr>
              <a:t> and </a:t>
            </a:r>
            <a:r>
              <a:rPr lang="en-US" sz="1600" b="0" i="0" u="none" strike="noStrike" dirty="0" err="1">
                <a:solidFill>
                  <a:srgbClr val="000000"/>
                </a:solidFill>
                <a:effectLst/>
                <a:latin typeface="Calibri" panose="020F0502020204030204" pitchFamily="34" charset="0"/>
              </a:rPr>
              <a:t>Scarparo,S</a:t>
            </a:r>
            <a:r>
              <a:rPr lang="en-US" sz="1600" b="0" i="0" u="none" strike="noStrike" dirty="0">
                <a:solidFill>
                  <a:srgbClr val="000000"/>
                </a:solidFill>
                <a:effectLst/>
                <a:latin typeface="Calibri" panose="020F0502020204030204" pitchFamily="34" charset="0"/>
              </a:rPr>
              <a:t> 2015, Developing individual and </a:t>
            </a:r>
            <a:r>
              <a:rPr lang="en-US" sz="1600" b="0" i="0" u="none" strike="noStrike" dirty="0" err="1">
                <a:solidFill>
                  <a:srgbClr val="000000"/>
                </a:solidFill>
                <a:effectLst/>
                <a:latin typeface="Calibri" panose="020F0502020204030204" pitchFamily="34" charset="0"/>
              </a:rPr>
              <a:t>organisational</a:t>
            </a:r>
            <a:r>
              <a:rPr lang="en-US" sz="1600" b="0" i="0" u="none" strike="noStrike" dirty="0">
                <a:solidFill>
                  <a:srgbClr val="000000"/>
                </a:solidFill>
                <a:effectLst/>
                <a:latin typeface="Calibri" panose="020F0502020204030204" pitchFamily="34" charset="0"/>
              </a:rPr>
              <a:t> work-life balance strategies to improve employee health and wellbeing, Employee Relations, vol. Vol. 37, no. </a:t>
            </a:r>
            <a:r>
              <a:rPr lang="en-US" sz="1600" b="0" i="0" u="none" strike="noStrike" dirty="0" err="1">
                <a:solidFill>
                  <a:srgbClr val="000000"/>
                </a:solidFill>
                <a:effectLst/>
                <a:latin typeface="Calibri" panose="020F0502020204030204" pitchFamily="34" charset="0"/>
              </a:rPr>
              <a:t>Iss</a:t>
            </a:r>
            <a:r>
              <a:rPr lang="en-US" sz="1600" b="0" i="0" u="none" strike="noStrike" dirty="0">
                <a:solidFill>
                  <a:srgbClr val="000000"/>
                </a:solidFill>
                <a:effectLst/>
                <a:latin typeface="Calibri" panose="020F0502020204030204" pitchFamily="34" charset="0"/>
              </a:rPr>
              <a:t> 3, pp. 354-379</a:t>
            </a:r>
            <a:endParaRPr lang="en-US" sz="1600" b="0" i="0" u="none" strike="noStrike" dirty="0">
              <a:solidFill>
                <a:srgbClr val="000000"/>
              </a:solidFill>
              <a:effectLst/>
              <a:latin typeface="Arial" panose="020B060402020202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Źródła</a:t>
            </a:r>
          </a:p>
        </p:txBody>
      </p:sp>
    </p:spTree>
    <p:extLst>
      <p:ext uri="{BB962C8B-B14F-4D97-AF65-F5344CB8AC3E}">
        <p14:creationId xmlns:p14="http://schemas.microsoft.com/office/powerpoint/2010/main" val="670091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pl-PL" sz="9600" b="1" spc="95" dirty="0">
                <a:solidFill>
                  <a:schemeClr val="bg1"/>
                </a:solidFill>
                <a:latin typeface="Roboto"/>
                <a:cs typeface="Roboto"/>
              </a:rPr>
              <a:t>Dziękujemy</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id="{80FAD18F-87D5-5780-C8BD-DC319693EA7A}"/>
              </a:ext>
            </a:extLst>
          </p:cNvPr>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a:t>
            </a:r>
            <a:r>
              <a:rPr lang="pl-PL" sz="4800" b="1" spc="-150" dirty="0"/>
              <a:t>KS</a:t>
            </a:r>
            <a:endParaRPr lang="es-ES" sz="4800" b="1" spc="-150" dirty="0"/>
          </a:p>
        </p:txBody>
      </p:sp>
      <p:sp>
        <p:nvSpPr>
          <p:cNvPr id="3" name="Shape 2633">
            <a:extLst>
              <a:ext uri="{FF2B5EF4-FFF2-40B4-BE49-F238E27FC236}">
                <a16:creationId xmlns:a16="http://schemas.microsoft.com/office/drawing/2014/main" id="{31A6D2C2-1A39-7EE0-FD68-D149CCF6FDA0}"/>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 name="TextBox 31">
            <a:extLst>
              <a:ext uri="{FF2B5EF4-FFF2-40B4-BE49-F238E27FC236}">
                <a16:creationId xmlns:a16="http://schemas.microsoft.com/office/drawing/2014/main" id="{1AC6FFD1-B358-4715-525A-71C5387DBA88}"/>
              </a:ext>
            </a:extLst>
          </p:cNvPr>
          <p:cNvSpPr txBox="1"/>
          <p:nvPr/>
        </p:nvSpPr>
        <p:spPr>
          <a:xfrm>
            <a:off x="2413262" y="2713042"/>
            <a:ext cx="7616857" cy="830997"/>
          </a:xfrm>
          <a:prstGeom prst="rect">
            <a:avLst/>
          </a:prstGeom>
          <a:noFill/>
        </p:spPr>
        <p:txBody>
          <a:bodyPr wrap="square" rtlCol="0">
            <a:spAutoFit/>
          </a:bodyPr>
          <a:lstStyle/>
          <a:p>
            <a:r>
              <a:rPr lang="pl-PL" sz="2400" dirty="0">
                <a:solidFill>
                  <a:srgbClr val="0CA373"/>
                </a:solidFill>
                <a:latin typeface="Oxygen" panose="02000503000000090004" pitchFamily="2" charset="77"/>
                <a:ea typeface="Nunito Bold" charset="0"/>
                <a:cs typeface="Abhaya Libre SemiBold" panose="02000603000000000000" pitchFamily="2" charset="77"/>
              </a:rPr>
              <a:t>CZĘŚĆ</a:t>
            </a:r>
            <a:r>
              <a:rPr lang="en-US" sz="2400" dirty="0">
                <a:solidFill>
                  <a:srgbClr val="0CA373"/>
                </a:solidFill>
                <a:latin typeface="Oxygen" panose="02000503000000090004" pitchFamily="2" charset="77"/>
                <a:ea typeface="Nunito Bold" charset="0"/>
                <a:cs typeface="Abhaya Libre SemiBold" panose="02000603000000000000" pitchFamily="2" charset="77"/>
              </a:rPr>
              <a:t> 1:</a:t>
            </a:r>
            <a:r>
              <a:rPr lang="pl-PL" sz="2400" dirty="0">
                <a:solidFill>
                  <a:srgbClr val="0CA373"/>
                </a:solidFill>
                <a:latin typeface="Oxygen" panose="02000503000000090004" pitchFamily="2" charset="77"/>
                <a:ea typeface="Nunito Bold" charset="0"/>
                <a:cs typeface="Abhaya Libre SemiBold" panose="02000603000000000000" pitchFamily="2" charset="77"/>
              </a:rPr>
              <a:t> Zaburzenia równowagi między życiem zawodowym i prywatnym</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5" name="TextBox 30">
            <a:extLst>
              <a:ext uri="{FF2B5EF4-FFF2-40B4-BE49-F238E27FC236}">
                <a16:creationId xmlns:a16="http://schemas.microsoft.com/office/drawing/2014/main" id="{2197E3D5-9CAB-56DF-2702-C8281259BE4D}"/>
              </a:ext>
            </a:extLst>
          </p:cNvPr>
          <p:cNvSpPr txBox="1"/>
          <p:nvPr/>
        </p:nvSpPr>
        <p:spPr>
          <a:xfrm>
            <a:off x="2841100" y="3708990"/>
            <a:ext cx="5117155" cy="2003497"/>
          </a:xfrm>
          <a:prstGeom prst="rect">
            <a:avLst/>
          </a:prstGeom>
          <a:noFill/>
        </p:spPr>
        <p:txBody>
          <a:bodyPr wrap="square" rtlCol="0">
            <a:spAutoFit/>
          </a:bodyPr>
          <a:lstStyle/>
          <a:p>
            <a:pPr marL="457200" indent="-457200">
              <a:lnSpc>
                <a:spcPts val="2500"/>
              </a:lnSpc>
              <a:buFont typeface="+mj-lt"/>
              <a:buAutoNum type="arabicPeriod"/>
            </a:pPr>
            <a:r>
              <a:rPr lang="pl-PL" sz="2000" dirty="0"/>
              <a:t>Czym jest równowaga między życiem zawodowym i prywatnym?</a:t>
            </a:r>
          </a:p>
          <a:p>
            <a:pPr marL="457200" indent="-457200">
              <a:lnSpc>
                <a:spcPts val="2500"/>
              </a:lnSpc>
              <a:buFont typeface="+mj-lt"/>
              <a:buAutoNum type="arabicPeriod"/>
            </a:pPr>
            <a:r>
              <a:rPr lang="pl-PL" sz="2000" dirty="0"/>
              <a:t>Zaburzenia równowagi między życiem zawodowym a prywatnym</a:t>
            </a:r>
          </a:p>
          <a:p>
            <a:pPr marL="457200" indent="-457200">
              <a:lnSpc>
                <a:spcPts val="2500"/>
              </a:lnSpc>
              <a:buFont typeface="+mj-lt"/>
              <a:buAutoNum type="arabicPeriod"/>
            </a:pPr>
            <a:r>
              <a:rPr lang="pl-PL" sz="2000" dirty="0"/>
              <a:t>Strategie indywidualne</a:t>
            </a:r>
          </a:p>
          <a:p>
            <a:pPr marL="457200" indent="-457200">
              <a:lnSpc>
                <a:spcPts val="2500"/>
              </a:lnSpc>
              <a:buFont typeface="+mj-lt"/>
              <a:buAutoNum type="arabicPeriod"/>
            </a:pPr>
            <a:r>
              <a:rPr lang="pl-PL" sz="2000" dirty="0"/>
              <a:t>Strategie organizacyjne</a:t>
            </a:r>
          </a:p>
        </p:txBody>
      </p:sp>
    </p:spTree>
    <p:extLst>
      <p:ext uri="{BB962C8B-B14F-4D97-AF65-F5344CB8AC3E}">
        <p14:creationId xmlns:p14="http://schemas.microsoft.com/office/powerpoint/2010/main" val="205828906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52488" y="2375555"/>
            <a:ext cx="11257174" cy="3416320"/>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Zmiany technologiczne stworzyły możliwość wykonywania zadań zawodowych w różnych miejscach =&gt; zatarły granicę między pracą a życiem domowym.</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Praca w domu </a:t>
            </a:r>
          </a:p>
          <a:p>
            <a:pPr>
              <a:defRPr/>
            </a:pPr>
            <a:r>
              <a:rPr lang="pl-PL" altLang="es-ES" dirty="0">
                <a:latin typeface="Calibri" panose="020F0502020204030204" pitchFamily="34" charset="0"/>
                <a:cs typeface="Calibri" panose="020F0502020204030204" pitchFamily="34" charset="0"/>
              </a:rPr>
              <a:t>Szczególnie wzmożona podczas pandemii COVID-19</a:t>
            </a:r>
          </a:p>
          <a:p>
            <a:pPr>
              <a:defRPr/>
            </a:pPr>
            <a:r>
              <a:rPr lang="pl-PL" altLang="es-ES" dirty="0">
                <a:latin typeface="Calibri" panose="020F0502020204030204" pitchFamily="34" charset="0"/>
                <a:cs typeface="Calibri" panose="020F0502020204030204" pitchFamily="34" charset="0"/>
              </a:rPr>
              <a:t>Praktyki pracy, które obejmują technologie informacyjno-komunikacyjne (ICT) i miejsce pracy inne niż główne biuro</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W literaturze nie ma jednej definicji równowagi między życiem zawodowym a prywatnym, ale powszechnie tłumaczy się ją jako:</a:t>
            </a:r>
          </a:p>
          <a:p>
            <a:pPr>
              <a:defRPr/>
            </a:pPr>
            <a:endParaRPr lang="pl-PL" altLang="es-ES" dirty="0">
              <a:latin typeface="Calibri" panose="020F0502020204030204" pitchFamily="34" charset="0"/>
              <a:cs typeface="Calibri" panose="020F0502020204030204" pitchFamily="34" charset="0"/>
            </a:endParaRPr>
          </a:p>
          <a:p>
            <a:pPr>
              <a:defRPr/>
            </a:pPr>
            <a:r>
              <a:rPr lang="pl-PL" altLang="es-ES" i="1" dirty="0">
                <a:solidFill>
                  <a:srgbClr val="00B050"/>
                </a:solidFill>
                <a:latin typeface="Calibri" panose="020F0502020204030204" pitchFamily="34" charset="0"/>
                <a:cs typeface="Calibri" panose="020F0502020204030204" pitchFamily="34" charset="0"/>
              </a:rPr>
              <a:t>„…zadowolenie pracowników i dobre funkcjonowanie wielu ról w sferze zawodowej i pozazawodowej (rodzinnej lub osobistej)” </a:t>
            </a:r>
            <a:r>
              <a:rPr lang="pl-PL" altLang="es-ES" dirty="0">
                <a:latin typeface="Calibri" panose="020F0502020204030204" pitchFamily="34" charset="0"/>
                <a:cs typeface="Calibri" panose="020F0502020204030204" pitchFamily="34" charset="0"/>
              </a:rPr>
              <a:t>(</a:t>
            </a:r>
            <a:r>
              <a:rPr lang="pl-PL" altLang="es-ES" dirty="0" err="1">
                <a:latin typeface="Calibri" panose="020F0502020204030204" pitchFamily="34" charset="0"/>
                <a:cs typeface="Calibri" panose="020F0502020204030204" pitchFamily="34" charset="0"/>
              </a:rPr>
              <a:t>Kalliath</a:t>
            </a:r>
            <a:r>
              <a:rPr lang="pl-PL" altLang="es-ES" dirty="0">
                <a:latin typeface="Calibri" panose="020F0502020204030204" pitchFamily="34" charset="0"/>
                <a:cs typeface="Calibri" panose="020F0502020204030204" pitchFamily="34" charset="0"/>
              </a:rPr>
              <a:t> i </a:t>
            </a:r>
            <a:r>
              <a:rPr lang="pl-PL" altLang="es-ES" dirty="0" err="1">
                <a:latin typeface="Calibri" panose="020F0502020204030204" pitchFamily="34" charset="0"/>
                <a:cs typeface="Calibri" panose="020F0502020204030204" pitchFamily="34" charset="0"/>
              </a:rPr>
              <a:t>Brough</a:t>
            </a:r>
            <a:r>
              <a:rPr lang="pl-PL" altLang="es-ES" dirty="0">
                <a:latin typeface="Calibri" panose="020F0502020204030204" pitchFamily="34" charset="0"/>
                <a:cs typeface="Calibri" panose="020F0502020204030204" pitchFamily="34" charset="0"/>
              </a:rPr>
              <a:t>, 2008)</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1.1.: POJĘCIE RÓWNOWAGI MIĘDZY ŻYCIEM ZAWODOWYM I PRYWATNYM</a:t>
            </a:r>
          </a:p>
        </p:txBody>
      </p:sp>
    </p:spTree>
    <p:extLst>
      <p:ext uri="{BB962C8B-B14F-4D97-AF65-F5344CB8AC3E}">
        <p14:creationId xmlns:p14="http://schemas.microsoft.com/office/powerpoint/2010/main" val="146521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585323"/>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Zakłócenia między domem a pracą mogą powodować konflikt. Konflikt między pracą a życiem pozazawodowym jest dwukierunkowy (</a:t>
            </a:r>
            <a:r>
              <a:rPr lang="pl-PL" altLang="es-ES" dirty="0" err="1">
                <a:latin typeface="Calibri" panose="020F0502020204030204" pitchFamily="34" charset="0"/>
                <a:cs typeface="Calibri" panose="020F0502020204030204" pitchFamily="34" charset="0"/>
              </a:rPr>
              <a:t>Peeters</a:t>
            </a:r>
            <a:r>
              <a:rPr lang="pl-PL" altLang="es-ES" dirty="0">
                <a:latin typeface="Calibri" panose="020F0502020204030204" pitchFamily="34" charset="0"/>
                <a:cs typeface="Calibri" panose="020F0502020204030204" pitchFamily="34" charset="0"/>
              </a:rPr>
              <a:t> i in., 2005):</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Praca może wpływać na życie domowe i obowiązki rodzinne</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Może to prowadzić do złego stanu zdrowia psychicznego i fizycznego =&gt; </a:t>
            </a:r>
            <a:r>
              <a:rPr lang="pl-PL" altLang="es-ES" b="1" dirty="0">
                <a:solidFill>
                  <a:srgbClr val="00B050"/>
                </a:solidFill>
                <a:latin typeface="Calibri" panose="020F0502020204030204" pitchFamily="34" charset="0"/>
                <a:cs typeface="Calibri" panose="020F0502020204030204" pitchFamily="34" charset="0"/>
              </a:rPr>
              <a:t>Wypalenie</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Życie domowe i obowiązki pozazawodowe mogą wpływać na pracę</a:t>
            </a:r>
          </a:p>
          <a:p>
            <a:pPr>
              <a:defRPr/>
            </a:pPr>
            <a:r>
              <a:rPr lang="pl-PL" altLang="es-ES" dirty="0">
                <a:latin typeface="Calibri" panose="020F0502020204030204" pitchFamily="34" charset="0"/>
                <a:cs typeface="Calibri" panose="020F0502020204030204" pitchFamily="34" charset="0"/>
              </a:rPr>
              <a:t>=&gt; </a:t>
            </a:r>
            <a:r>
              <a:rPr lang="pl-PL" altLang="es-ES" b="1" dirty="0">
                <a:solidFill>
                  <a:srgbClr val="00B050"/>
                </a:solidFill>
                <a:latin typeface="Calibri" panose="020F0502020204030204" pitchFamily="34" charset="0"/>
                <a:cs typeface="Calibri" panose="020F0502020204030204" pitchFamily="34" charset="0"/>
              </a:rPr>
              <a:t>Niższa produktywność</a:t>
            </a:r>
            <a:endParaRPr lang="en-GB" altLang="es-ES" b="1" dirty="0">
              <a:solidFill>
                <a:srgbClr val="00B050"/>
              </a:solidFill>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1.2.: CZYM JEST RÓWNOWAGA MIĘDZY ŻYCIEM ZAWODOWYM I PRYWATNYM?</a:t>
            </a:r>
          </a:p>
        </p:txBody>
      </p:sp>
    </p:spTree>
    <p:extLst>
      <p:ext uri="{BB962C8B-B14F-4D97-AF65-F5344CB8AC3E}">
        <p14:creationId xmlns:p14="http://schemas.microsoft.com/office/powerpoint/2010/main" val="105243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3139321"/>
          </a:xfrm>
          <a:prstGeom prst="rect">
            <a:avLst/>
          </a:prstGeom>
        </p:spPr>
        <p:txBody>
          <a:bodyPr wrap="square">
            <a:spAutoFit/>
          </a:bodyPr>
          <a:lstStyle/>
          <a:p>
            <a:pPr>
              <a:defRPr/>
            </a:pPr>
            <a:r>
              <a:rPr lang="pl-PL" altLang="es-ES" dirty="0" err="1">
                <a:latin typeface="Calibri" panose="020F0502020204030204" pitchFamily="34" charset="0"/>
                <a:cs typeface="Calibri" panose="020F0502020204030204" pitchFamily="34" charset="0"/>
              </a:rPr>
              <a:t>Peeters</a:t>
            </a:r>
            <a:r>
              <a:rPr lang="pl-PL" altLang="es-ES" dirty="0">
                <a:latin typeface="Calibri" panose="020F0502020204030204" pitchFamily="34" charset="0"/>
                <a:cs typeface="Calibri" panose="020F0502020204030204" pitchFamily="34" charset="0"/>
              </a:rPr>
              <a:t> i in. (2005, s.45) dzielą wymagania zawodowe wpływające na jednostki:</a:t>
            </a:r>
          </a:p>
          <a:p>
            <a:pP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b="1" dirty="0">
                <a:solidFill>
                  <a:srgbClr val="00B050"/>
                </a:solidFill>
                <a:latin typeface="Calibri" panose="020F0502020204030204" pitchFamily="34" charset="0"/>
                <a:cs typeface="Calibri" panose="020F0502020204030204" pitchFamily="34" charset="0"/>
              </a:rPr>
              <a:t>Ilościowe wymagania pracy</a:t>
            </a:r>
          </a:p>
          <a:p>
            <a:pPr>
              <a:defRPr/>
            </a:pPr>
            <a:r>
              <a:rPr lang="pl-PL" altLang="es-ES" dirty="0">
                <a:latin typeface="Calibri" panose="020F0502020204030204" pitchFamily="34" charset="0"/>
                <a:cs typeface="Calibri" panose="020F0502020204030204" pitchFamily="34" charset="0"/>
              </a:rPr>
              <a:t>Za dużo pracy w zbyt krótkim czasie</a:t>
            </a:r>
          </a:p>
          <a:p>
            <a:pPr>
              <a:defRPr/>
            </a:pPr>
            <a:endParaRPr lang="pl-PL" altLang="es-ES" b="1" dirty="0">
              <a:solidFill>
                <a:srgbClr val="00B05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b="1" dirty="0">
                <a:solidFill>
                  <a:srgbClr val="00B050"/>
                </a:solidFill>
                <a:latin typeface="Calibri" panose="020F0502020204030204" pitchFamily="34" charset="0"/>
                <a:cs typeface="Calibri" panose="020F0502020204030204" pitchFamily="34" charset="0"/>
              </a:rPr>
              <a:t>Emocjonalne wymagania pracy</a:t>
            </a:r>
          </a:p>
          <a:p>
            <a:pPr>
              <a:defRPr/>
            </a:pPr>
            <a:r>
              <a:rPr lang="pl-PL" altLang="es-ES" dirty="0">
                <a:latin typeface="Calibri" panose="020F0502020204030204" pitchFamily="34" charset="0"/>
                <a:cs typeface="Calibri" panose="020F0502020204030204" pitchFamily="34" charset="0"/>
              </a:rPr>
              <a:t>Stresujące emocjonalnie sytuacje w pracy</a:t>
            </a:r>
          </a:p>
          <a:p>
            <a:pPr>
              <a:defRPr/>
            </a:pPr>
            <a:endParaRPr lang="pl-PL" altLang="es-ES" b="1" dirty="0">
              <a:solidFill>
                <a:srgbClr val="00B05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b="1" dirty="0">
                <a:solidFill>
                  <a:srgbClr val="00B050"/>
                </a:solidFill>
                <a:latin typeface="Calibri" panose="020F0502020204030204" pitchFamily="34" charset="0"/>
                <a:cs typeface="Calibri" panose="020F0502020204030204" pitchFamily="34" charset="0"/>
              </a:rPr>
              <a:t>Psychiczne wymagania pracy</a:t>
            </a:r>
          </a:p>
          <a:p>
            <a:pPr>
              <a:defRPr/>
            </a:pPr>
            <a:r>
              <a:rPr lang="pl-PL" altLang="es-ES" dirty="0">
                <a:latin typeface="Calibri" panose="020F0502020204030204" pitchFamily="34" charset="0"/>
                <a:cs typeface="Calibri" panose="020F0502020204030204" pitchFamily="34" charset="0"/>
              </a:rPr>
              <a:t>„stopień, w jakim zadania związane z pracą wymagają od osoby nieustannego wysiłku umysłowego w wykonywaniu swoich obowiązków”</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1.2.: CZYM JEST RÓWNOWAGA MIĘDZY ŻYCIEM ZAWODOWYM I PRYWATNYM?</a:t>
            </a:r>
          </a:p>
        </p:txBody>
      </p:sp>
    </p:spTree>
    <p:extLst>
      <p:ext uri="{BB962C8B-B14F-4D97-AF65-F5344CB8AC3E}">
        <p14:creationId xmlns:p14="http://schemas.microsoft.com/office/powerpoint/2010/main" val="310488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862322"/>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Cechy domu wpływające na równowagę między życiem zawodowym i prywatnym:</a:t>
            </a:r>
          </a:p>
          <a:p>
            <a:pP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Demografia</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Płeć</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Wiek</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Liczba dzieci w rodzinie</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Partner mający pracę lub nie</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Organizacja opieki nad dziećmi…</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1.2.: CZYM JEST RÓWNOWAGA MIĘDZY ŻYCIEM ZAWODOWYM I PRYWATNYM?</a:t>
            </a:r>
          </a:p>
        </p:txBody>
      </p:sp>
    </p:spTree>
    <p:extLst>
      <p:ext uri="{BB962C8B-B14F-4D97-AF65-F5344CB8AC3E}">
        <p14:creationId xmlns:p14="http://schemas.microsoft.com/office/powerpoint/2010/main" val="3522634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862322"/>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Cechy domu wpływające na równowagę między życiem zawodowym i prywatnym:</a:t>
            </a:r>
          </a:p>
          <a:p>
            <a:pP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Demografia</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Płeć</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Wiek</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Liczba dzieci w rodzinie</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Partner mający pracę lub nie</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Organizacja opieki nad dziećmi…</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1.2.: CZYM JEST RÓWNOWAGA MIĘDZY ŻYCIEM ZAWODOWYM I PRYWATNYM?</a:t>
            </a:r>
          </a:p>
        </p:txBody>
      </p:sp>
    </p:spTree>
    <p:extLst>
      <p:ext uri="{BB962C8B-B14F-4D97-AF65-F5344CB8AC3E}">
        <p14:creationId xmlns:p14="http://schemas.microsoft.com/office/powerpoint/2010/main" val="8250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1</a:t>
            </a:r>
            <a:r>
              <a:rPr lang="es-ES" sz="4000" b="1" spc="-150" dirty="0"/>
              <a:t>:</a:t>
            </a:r>
            <a:r>
              <a:rPr lang="pl-PL" sz="4000" b="1" spc="-150" dirty="0"/>
              <a:t> Zaburzenia równowagi między życiem zawodowym i prywatnym</a:t>
            </a:r>
            <a:endParaRPr lang="es-ES" sz="4000" b="1" spc="-150" dirty="0"/>
          </a:p>
        </p:txBody>
      </p:sp>
      <p:sp>
        <p:nvSpPr>
          <p:cNvPr id="9" name="Rectángulo 8"/>
          <p:cNvSpPr/>
          <p:nvPr/>
        </p:nvSpPr>
        <p:spPr>
          <a:xfrm>
            <a:off x="467413" y="2592372"/>
            <a:ext cx="11257174" cy="2585323"/>
          </a:xfrm>
          <a:prstGeom prst="rect">
            <a:avLst/>
          </a:prstGeom>
        </p:spPr>
        <p:txBody>
          <a:bodyPr wrap="square">
            <a:spAutoFit/>
          </a:bodyPr>
          <a:lstStyle/>
          <a:p>
            <a:pPr>
              <a:defRPr/>
            </a:pPr>
            <a:r>
              <a:rPr lang="pl-PL" altLang="es-ES" b="1" dirty="0">
                <a:solidFill>
                  <a:srgbClr val="00B050"/>
                </a:solidFill>
                <a:latin typeface="Calibri" panose="020F0502020204030204" pitchFamily="34" charset="0"/>
                <a:cs typeface="Calibri" panose="020F0502020204030204" pitchFamily="34" charset="0"/>
              </a:rPr>
              <a:t>Teoria granic </a:t>
            </a:r>
            <a:r>
              <a:rPr lang="pl-PL" altLang="es-ES" dirty="0">
                <a:latin typeface="Calibri" panose="020F0502020204030204" pitchFamily="34" charset="0"/>
                <a:cs typeface="Calibri" panose="020F0502020204030204" pitchFamily="34" charset="0"/>
              </a:rPr>
              <a:t>(Clark, 2000)</a:t>
            </a:r>
          </a:p>
          <a:p>
            <a:pPr>
              <a:defRPr/>
            </a:pPr>
            <a:r>
              <a:rPr lang="pl-PL" altLang="es-ES" dirty="0">
                <a:latin typeface="Calibri" panose="020F0502020204030204" pitchFamily="34" charset="0"/>
                <a:cs typeface="Calibri" panose="020F0502020204030204" pitchFamily="34" charset="0"/>
              </a:rPr>
              <a:t>Jednostki, jako istoty ludzkie, mają zdolność zarządzania sferą pracy i rodziny oraz stałego balansowania pomiędzy sferą pracy i poza pracą w celu osiągnięcia równowagi.</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Teoria wzbogacania się między pracą a rodziną </a:t>
            </a:r>
            <a:r>
              <a:rPr lang="pl-PL" altLang="es-ES" dirty="0">
                <a:latin typeface="Calibri" panose="020F0502020204030204" pitchFamily="34" charset="0"/>
                <a:cs typeface="Calibri" panose="020F0502020204030204" pitchFamily="34" charset="0"/>
              </a:rPr>
              <a:t>(</a:t>
            </a:r>
            <a:r>
              <a:rPr lang="pl-PL" altLang="es-ES" dirty="0" err="1">
                <a:latin typeface="Calibri" panose="020F0502020204030204" pitchFamily="34" charset="0"/>
                <a:cs typeface="Calibri" panose="020F0502020204030204" pitchFamily="34" charset="0"/>
              </a:rPr>
              <a:t>Greenhaus</a:t>
            </a:r>
            <a:r>
              <a:rPr lang="pl-PL" altLang="es-ES" dirty="0">
                <a:latin typeface="Calibri" panose="020F0502020204030204" pitchFamily="34" charset="0"/>
                <a:cs typeface="Calibri" panose="020F0502020204030204" pitchFamily="34" charset="0"/>
              </a:rPr>
              <a:t> i Powell, 2006; Chen i Powell, 2012)</a:t>
            </a:r>
          </a:p>
          <a:p>
            <a:pPr>
              <a:defRPr/>
            </a:pPr>
            <a:r>
              <a:rPr lang="pl-PL" altLang="es-ES" dirty="0">
                <a:latin typeface="Calibri" panose="020F0502020204030204" pitchFamily="34" charset="0"/>
                <a:cs typeface="Calibri" panose="020F0502020204030204" pitchFamily="34" charset="0"/>
              </a:rPr>
              <a:t>Jednostki nabywają umiejętności, codziennie przekraczając granicę między pracą a życiem domowym, aby zachować równowagę między pracą a rodziną</a:t>
            </a:r>
          </a:p>
          <a:p>
            <a:pPr>
              <a:defRPr/>
            </a:pPr>
            <a:r>
              <a:rPr lang="pl-PL" altLang="es-ES" dirty="0">
                <a:latin typeface="Calibri" panose="020F0502020204030204" pitchFamily="34" charset="0"/>
                <a:cs typeface="Calibri" panose="020F0502020204030204" pitchFamily="34" charset="0"/>
              </a:rPr>
              <a:t>Umiejętności te mogą być umiejętnościami psychologicznymi, fizycznymi i społecznymi obejmującymi szeroki zakres umiejętności poznawczych, interpersonalnych i wielozadaniowych</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1.3.:INDYWIDUALNE STRATEGIE RÓWNOWAGI MIĘDZY ŻYCIEM ZAWODOWYM I PRYWATNYM</a:t>
            </a:r>
          </a:p>
        </p:txBody>
      </p:sp>
    </p:spTree>
    <p:extLst>
      <p:ext uri="{BB962C8B-B14F-4D97-AF65-F5344CB8AC3E}">
        <p14:creationId xmlns:p14="http://schemas.microsoft.com/office/powerpoint/2010/main" val="2093995172"/>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2380</Words>
  <Application>Microsoft Office PowerPoint</Application>
  <PresentationFormat>Panorámica</PresentationFormat>
  <Paragraphs>222</Paragraphs>
  <Slides>24</Slides>
  <Notes>4</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24</vt:i4>
      </vt:variant>
    </vt:vector>
  </HeadingPairs>
  <TitlesOfParts>
    <vt:vector size="35" baseType="lpstr">
      <vt:lpstr>Arial</vt:lpstr>
      <vt:lpstr>Bahnschrift Light</vt:lpstr>
      <vt:lpstr>Calibri</vt:lpstr>
      <vt:lpstr>Calibri Light</vt:lpstr>
      <vt:lpstr>Noto Sans Symbols</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32</cp:revision>
  <dcterms:created xsi:type="dcterms:W3CDTF">2021-06-29T11:11:56Z</dcterms:created>
  <dcterms:modified xsi:type="dcterms:W3CDTF">2023-02-06T16:25:43Z</dcterms:modified>
</cp:coreProperties>
</file>