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2"/>
  </p:notesMasterIdLst>
  <p:sldIdLst>
    <p:sldId id="256" r:id="rId2"/>
    <p:sldId id="258" r:id="rId3"/>
    <p:sldId id="278" r:id="rId4"/>
    <p:sldId id="279" r:id="rId5"/>
    <p:sldId id="280" r:id="rId6"/>
    <p:sldId id="281" r:id="rId7"/>
    <p:sldId id="282" r:id="rId8"/>
    <p:sldId id="283" r:id="rId9"/>
    <p:sldId id="284" r:id="rId10"/>
    <p:sldId id="285" r:id="rId11"/>
    <p:sldId id="286" r:id="rId12"/>
    <p:sldId id="287" r:id="rId13"/>
    <p:sldId id="288" r:id="rId14"/>
    <p:sldId id="289" r:id="rId15"/>
    <p:sldId id="290" r:id="rId16"/>
    <p:sldId id="291" r:id="rId17"/>
    <p:sldId id="292" r:id="rId18"/>
    <p:sldId id="293" r:id="rId19"/>
    <p:sldId id="294" r:id="rId20"/>
    <p:sldId id="295" r:id="rId21"/>
  </p:sldIdLst>
  <p:sldSz cx="12192000" cy="6858000"/>
  <p:notesSz cx="6858000" cy="9144000"/>
  <p:embeddedFontLst>
    <p:embeddedFont>
      <p:font typeface="Calibri" panose="020F0502020204030204" pitchFamily="34" charset="0"/>
      <p:regular r:id="rId23"/>
      <p:bold r:id="rId24"/>
      <p:italic r:id="rId25"/>
      <p:boldItalic r:id="rId26"/>
    </p:embeddedFont>
    <p:embeddedFont>
      <p:font typeface="Oxygen" panose="02000503000000000000" pitchFamily="2" charset="0"/>
      <p:regular r:id="rId27"/>
      <p:bold r:id="rId28"/>
    </p:embeddedFont>
    <p:embeddedFont>
      <p:font typeface="Roboto" panose="02000000000000000000" pitchFamily="2" charset="0"/>
      <p:regular r:id="rId29"/>
      <p:bold r:id="rId30"/>
      <p:italic r:id="rId31"/>
      <p:boldItalic r:id="rId32"/>
    </p:embeddedFont>
    <p:embeddedFont>
      <p:font typeface="Tahoma" panose="020B0604030504040204" pitchFamily="34" charset="0"/>
      <p:regular r:id="rId33"/>
      <p:bold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6" roundtripDataSignature="AMtx7mjpEX0M6Q3hk7HweHJ6jQ21+NQfQ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C0C3E89-6A15-440B-AA2A-45A42193F78D}">
  <a:tblStyle styleId="{DC0C3E89-6A15-440B-AA2A-45A42193F78D}"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7" d="100"/>
          <a:sy n="107" d="100"/>
        </p:scale>
        <p:origin x="714"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21" Type="http://schemas.openxmlformats.org/officeDocument/2006/relationships/slide" Target="slides/slide20.xml"/><Relationship Id="rId34" Type="http://schemas.openxmlformats.org/officeDocument/2006/relationships/font" Target="fonts/font1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font" Target="fonts/font11.fntdata"/><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font" Target="fonts/font10.fntdata"/><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9.fntdata"/><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56" Type="http://customschemas.google.com/relationships/presentationmetadata" Target="metadata"/><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hr-HR" sz="1200" b="0" i="0" u="none" strike="noStrike" cap="none">
                <a:solidFill>
                  <a:schemeClr val="dk1"/>
                </a:solidFill>
                <a:latin typeface="Calibri"/>
                <a:ea typeface="Calibri"/>
                <a:cs typeface="Calibri"/>
                <a:sym typeface="Calibri"/>
              </a:rPr>
              <a:t>‹Nº›</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246016870"/>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
        <p:cNvGrpSpPr/>
        <p:nvPr/>
      </p:nvGrpSpPr>
      <p:grpSpPr>
        <a:xfrm>
          <a:off x="0" y="0"/>
          <a:ext cx="0" cy="0"/>
          <a:chOff x="0" y="0"/>
          <a:chExt cx="0" cy="0"/>
        </a:xfrm>
      </p:grpSpPr>
      <p:sp>
        <p:nvSpPr>
          <p:cNvPr id="43" name="Google Shape;43;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 name="Google Shape;44;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457283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p3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5" name="Google Shape;305;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393852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p3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4" name="Google Shape;314;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905520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p3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3" name="Google Shape;323;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090736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p3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1" name="Google Shape;331;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064475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p3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0" name="Google Shape;340;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312249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p3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0" name="Google Shape;350;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873222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p3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9" name="Google Shape;359;p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321093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p37:notes"/>
          <p:cNvSpPr>
            <a:spLocks noGrp="1" noRot="1" noChangeAspect="1"/>
          </p:cNvSpPr>
          <p:nvPr>
            <p:ph type="sldImg" idx="2"/>
          </p:nvPr>
        </p:nvSpPr>
        <p:spPr>
          <a:xfrm>
            <a:off x="-16992600" y="-11796713"/>
            <a:ext cx="22159913" cy="12465051"/>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368" name="Google Shape;368;p37:notes"/>
          <p:cNvSpPr txBox="1">
            <a:spLocks noGrp="1"/>
          </p:cNvSpPr>
          <p:nvPr>
            <p:ph type="body" idx="1"/>
          </p:nvPr>
        </p:nvSpPr>
        <p:spPr>
          <a:xfrm>
            <a:off x="685800" y="4343400"/>
            <a:ext cx="5457825" cy="40862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158420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Google Shape;382;p3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3" name="Google Shape;383;p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53610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Google Shape;392;p3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3" name="Google Shape;393;p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384587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p3:notes"/>
          <p:cNvSpPr>
            <a:spLocks noGrp="1" noRot="1" noChangeAspect="1"/>
          </p:cNvSpPr>
          <p:nvPr>
            <p:ph type="sldImg" idx="2"/>
          </p:nvPr>
        </p:nvSpPr>
        <p:spPr>
          <a:xfrm>
            <a:off x="-16992600" y="-11796713"/>
            <a:ext cx="22159913" cy="12465051"/>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69" name="Google Shape;69;p3:notes"/>
          <p:cNvSpPr txBox="1">
            <a:spLocks noGrp="1"/>
          </p:cNvSpPr>
          <p:nvPr>
            <p:ph type="body" idx="1"/>
          </p:nvPr>
        </p:nvSpPr>
        <p:spPr>
          <a:xfrm>
            <a:off x="685800" y="4343400"/>
            <a:ext cx="5457825" cy="40862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285701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
        <p:cNvGrpSpPr/>
        <p:nvPr/>
      </p:nvGrpSpPr>
      <p:grpSpPr>
        <a:xfrm>
          <a:off x="0" y="0"/>
          <a:ext cx="0" cy="0"/>
          <a:chOff x="0" y="0"/>
          <a:chExt cx="0" cy="0"/>
        </a:xfrm>
      </p:grpSpPr>
      <p:sp>
        <p:nvSpPr>
          <p:cNvPr id="399" name="Google Shape;399;p4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0" name="Google Shape;400;p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564279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p2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3" name="Google Shape;243;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500277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p2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1" name="Google Shape;251;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573129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p2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8" name="Google Shape;258;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607166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p2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8" name="Google Shape;268;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113583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p2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8" name="Google Shape;278;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482801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p2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7" name="Google Shape;287;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828521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p2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6" name="Google Shape;296;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225934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apositiva de título" type="title">
  <p:cSld name="TITLE">
    <p:spTree>
      <p:nvGrpSpPr>
        <p:cNvPr id="1" name="Shape 14"/>
        <p:cNvGrpSpPr/>
        <p:nvPr/>
      </p:nvGrpSpPr>
      <p:grpSpPr>
        <a:xfrm>
          <a:off x="0" y="0"/>
          <a:ext cx="0" cy="0"/>
          <a:chOff x="0" y="0"/>
          <a:chExt cx="0" cy="0"/>
        </a:xfrm>
      </p:grpSpPr>
      <p:sp>
        <p:nvSpPr>
          <p:cNvPr id="15" name="Google Shape;15;p4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Autofit/>
          </a:bodyPr>
          <a:lstStyle>
            <a:lvl1pPr marR="0" lvl="0" algn="ctr"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6" name="Google Shape;16;p4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reative Break Picture">
  <p:cSld name="Creative Break Picture">
    <p:spTree>
      <p:nvGrpSpPr>
        <p:cNvPr id="1" name="Shape 17"/>
        <p:cNvGrpSpPr/>
        <p:nvPr/>
      </p:nvGrpSpPr>
      <p:grpSpPr>
        <a:xfrm>
          <a:off x="0" y="0"/>
          <a:ext cx="0" cy="0"/>
          <a:chOff x="0" y="0"/>
          <a:chExt cx="0" cy="0"/>
        </a:xfrm>
      </p:grpSpPr>
      <p:sp>
        <p:nvSpPr>
          <p:cNvPr id="18" name="Google Shape;18;p43"/>
          <p:cNvSpPr>
            <a:spLocks noGrp="1"/>
          </p:cNvSpPr>
          <p:nvPr>
            <p:ph type="pic" idx="2"/>
          </p:nvPr>
        </p:nvSpPr>
        <p:spPr>
          <a:xfrm>
            <a:off x="6096000" y="0"/>
            <a:ext cx="6096000" cy="6858000"/>
          </a:xfrm>
          <a:prstGeom prst="rect">
            <a:avLst/>
          </a:prstGeom>
          <a:solidFill>
            <a:srgbClr val="F2F2F2"/>
          </a:solidFill>
          <a:ln>
            <a:noFill/>
          </a:ln>
        </p:spPr>
      </p:sp>
    </p:spTree>
  </p:cSld>
  <p:clrMapOvr>
    <a:masterClrMapping/>
  </p:clrMapOvr>
  <p:extLst>
    <p:ext uri="{DCECCB84-F9BA-43D5-87BE-67443E8EF086}">
      <p15:sldGuideLst xmlns:p15="http://schemas.microsoft.com/office/powerpoint/2012/main">
        <p15:guide id="1" pos="3840">
          <p15:clr>
            <a:srgbClr val="FBAE40"/>
          </p15:clr>
        </p15:guide>
        <p15:guide id="2" orient="horz" pos="216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4_General Slide_Left">
  <p:cSld name="4_General Slide_Left">
    <p:spTree>
      <p:nvGrpSpPr>
        <p:cNvPr id="1" name="Shape 19"/>
        <p:cNvGrpSpPr/>
        <p:nvPr/>
      </p:nvGrpSpPr>
      <p:grpSpPr>
        <a:xfrm>
          <a:off x="0" y="0"/>
          <a:ext cx="0" cy="0"/>
          <a:chOff x="0" y="0"/>
          <a:chExt cx="0" cy="0"/>
        </a:xfrm>
      </p:grpSpPr>
    </p:spTree>
  </p:cSld>
  <p:clrMapOvr>
    <a:masterClrMapping/>
  </p:clrMapOvr>
  <p:extLst>
    <p:ext uri="{DCECCB84-F9BA-43D5-87BE-67443E8EF086}">
      <p15:sldGuideLst xmlns:p15="http://schemas.microsoft.com/office/powerpoint/2012/main">
        <p15:guide id="1" pos="1912">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41"/>
          <p:cNvSpPr/>
          <p:nvPr/>
        </p:nvSpPr>
        <p:spPr>
          <a:xfrm>
            <a:off x="-1" y="6146800"/>
            <a:ext cx="12192001" cy="711200"/>
          </a:xfrm>
          <a:custGeom>
            <a:avLst/>
            <a:gdLst/>
            <a:ahLst/>
            <a:cxnLst/>
            <a:rect l="l" t="t" r="r" b="b"/>
            <a:pathLst>
              <a:path w="18278475" h="1419225" extrusionOk="0">
                <a:moveTo>
                  <a:pt x="18278473" y="1419224"/>
                </a:moveTo>
                <a:lnTo>
                  <a:pt x="0" y="1419224"/>
                </a:lnTo>
                <a:lnTo>
                  <a:pt x="0" y="0"/>
                </a:lnTo>
                <a:lnTo>
                  <a:pt x="18278473" y="0"/>
                </a:lnTo>
                <a:lnTo>
                  <a:pt x="18278473" y="1419224"/>
                </a:lnTo>
                <a:close/>
              </a:path>
            </a:pathLst>
          </a:custGeom>
          <a:solidFill>
            <a:srgbClr val="0CA373"/>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11" name="Google Shape;11;p41"/>
          <p:cNvPicPr preferRelativeResize="0"/>
          <p:nvPr/>
        </p:nvPicPr>
        <p:blipFill rotWithShape="1">
          <a:blip r:embed="rId5">
            <a:alphaModFix/>
          </a:blip>
          <a:srcRect/>
          <a:stretch/>
        </p:blipFill>
        <p:spPr>
          <a:xfrm>
            <a:off x="291886" y="6314302"/>
            <a:ext cx="1985322" cy="432844"/>
          </a:xfrm>
          <a:prstGeom prst="rect">
            <a:avLst/>
          </a:prstGeom>
          <a:noFill/>
          <a:ln>
            <a:noFill/>
          </a:ln>
        </p:spPr>
      </p:pic>
      <p:pic>
        <p:nvPicPr>
          <p:cNvPr id="12" name="Google Shape;12;p41"/>
          <p:cNvPicPr preferRelativeResize="0"/>
          <p:nvPr/>
        </p:nvPicPr>
        <p:blipFill rotWithShape="1">
          <a:blip r:embed="rId6">
            <a:alphaModFix/>
          </a:blip>
          <a:srcRect l="21019" t="12308" r="11457" b="51795"/>
          <a:stretch/>
        </p:blipFill>
        <p:spPr>
          <a:xfrm>
            <a:off x="96715" y="110854"/>
            <a:ext cx="1740877" cy="916251"/>
          </a:xfrm>
          <a:prstGeom prst="rect">
            <a:avLst/>
          </a:prstGeom>
          <a:noFill/>
          <a:ln>
            <a:noFill/>
          </a:ln>
        </p:spPr>
      </p:pic>
      <p:sp>
        <p:nvSpPr>
          <p:cNvPr id="13" name="Google Shape;13;p41"/>
          <p:cNvSpPr txBox="1"/>
          <p:nvPr/>
        </p:nvSpPr>
        <p:spPr>
          <a:xfrm>
            <a:off x="2373745" y="6271567"/>
            <a:ext cx="9526369"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hr-HR" sz="1200" b="0" i="0" u="none" strike="noStrike">
                <a:solidFill>
                  <a:schemeClr val="lt1"/>
                </a:solidFill>
                <a:latin typeface="Arial"/>
                <a:ea typeface="Arial"/>
                <a:cs typeface="Arial"/>
                <a:sym typeface="Arial"/>
              </a:rPr>
              <a:t>With the support of the Erasmus+ programme of the European Union. This document and its contents reflects the views only of the authors, and the Commission cannot be held responsible for any use which may be made of the information contained therein. </a:t>
            </a:r>
            <a:endParaRPr sz="1200">
              <a:solidFill>
                <a:schemeClr val="lt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8" Type="http://schemas.openxmlformats.org/officeDocument/2006/relationships/hyperlink" Target="https://medium.com/@dzigarmi/the-importance-of-self-leadership-and-how-to-leverage-it-to-improve-organizational-leadership-f32ffb64938c" TargetMode="External"/><Relationship Id="rId3" Type="http://schemas.openxmlformats.org/officeDocument/2006/relationships/hyperlink" Target="https://pooja.coach/self-awareness/whats-self-awareness-how-does-it-lead-to-success/" TargetMode="External"/><Relationship Id="rId7" Type="http://schemas.openxmlformats.org/officeDocument/2006/relationships/hyperlink" Target="https://warwick.ac.uk/services/wss/topics/selfawareness/" TargetMode="External"/><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hyperlink" Target="https://www.selfawareness.org.uk/news/understanding-the-johari-window-model" TargetMode="External"/><Relationship Id="rId5" Type="http://schemas.openxmlformats.org/officeDocument/2006/relationships/hyperlink" Target="https://www.businessnewsdaily.com/6097-self-awareness-in-leadership.html" TargetMode="External"/><Relationship Id="rId4" Type="http://schemas.openxmlformats.org/officeDocument/2006/relationships/hyperlink" Target="https://myquestionlife.com/examples-of-self-awareness-in-everyday-life/"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5"/>
        <p:cNvGrpSpPr/>
        <p:nvPr/>
      </p:nvGrpSpPr>
      <p:grpSpPr>
        <a:xfrm>
          <a:off x="0" y="0"/>
          <a:ext cx="0" cy="0"/>
          <a:chOff x="0" y="0"/>
          <a:chExt cx="0" cy="0"/>
        </a:xfrm>
      </p:grpSpPr>
      <p:sp>
        <p:nvSpPr>
          <p:cNvPr id="46" name="Google Shape;46;p1"/>
          <p:cNvSpPr txBox="1"/>
          <p:nvPr/>
        </p:nvSpPr>
        <p:spPr>
          <a:xfrm>
            <a:off x="3258328" y="3257551"/>
            <a:ext cx="5103472"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hr-HR" sz="1800" b="1">
                <a:solidFill>
                  <a:schemeClr val="dk1"/>
                </a:solidFill>
                <a:latin typeface="Arial"/>
                <a:ea typeface="Arial"/>
                <a:cs typeface="Arial"/>
                <a:sym typeface="Arial"/>
              </a:rPr>
              <a:t>“Enhancing SMEs’ Resilience After Lock Down”</a:t>
            </a:r>
            <a:endParaRPr sz="1800" b="1">
              <a:solidFill>
                <a:schemeClr val="dk1"/>
              </a:solidFill>
              <a:latin typeface="Arial"/>
              <a:ea typeface="Arial"/>
              <a:cs typeface="Arial"/>
              <a:sym typeface="Arial"/>
            </a:endParaRPr>
          </a:p>
        </p:txBody>
      </p:sp>
      <p:sp>
        <p:nvSpPr>
          <p:cNvPr id="47" name="Google Shape;47;p1"/>
          <p:cNvSpPr txBox="1"/>
          <p:nvPr/>
        </p:nvSpPr>
        <p:spPr>
          <a:xfrm>
            <a:off x="2761287" y="4093428"/>
            <a:ext cx="6097554" cy="92328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CA373"/>
              </a:buClr>
              <a:buSzPts val="1800"/>
              <a:buFont typeface="Tahoma"/>
              <a:buNone/>
            </a:pPr>
            <a:r>
              <a:rPr lang="el-GR" sz="1800" b="1" i="0" u="none" strike="noStrike" cap="none" dirty="0">
                <a:solidFill>
                  <a:srgbClr val="0CA373"/>
                </a:solidFill>
                <a:latin typeface="Tahoma"/>
                <a:ea typeface="Tahoma"/>
                <a:cs typeface="Tahoma"/>
                <a:sym typeface="Tahoma"/>
              </a:rPr>
              <a:t>ΔΙΑΤΑΡΑΧΕΣ ΙΣΟΡΡΟΠΙΑΣ ΕΠΑΓΓΕΛΜΑΤΙΚΗΣ ΚΑΙ ΠΡΟΣΩΠΙΚΗΣ ΖΩΗΣ</a:t>
            </a:r>
            <a:endParaRPr lang="en-US" sz="1800" b="1" i="0" u="none" strike="noStrike" cap="none" dirty="0">
              <a:solidFill>
                <a:srgbClr val="0CA373"/>
              </a:solidFill>
              <a:latin typeface="Tahoma"/>
              <a:ea typeface="Tahoma"/>
              <a:cs typeface="Tahoma"/>
              <a:sym typeface="Tahoma"/>
            </a:endParaRPr>
          </a:p>
          <a:p>
            <a:pPr marL="0" marR="0" lvl="0" indent="0" algn="ctr" rtl="0">
              <a:lnSpc>
                <a:spcPct val="100000"/>
              </a:lnSpc>
              <a:spcBef>
                <a:spcPts val="0"/>
              </a:spcBef>
              <a:spcAft>
                <a:spcPts val="0"/>
              </a:spcAft>
              <a:buClr>
                <a:srgbClr val="0CA373"/>
              </a:buClr>
              <a:buSzPts val="1800"/>
              <a:buFont typeface="Tahoma"/>
              <a:buNone/>
            </a:pPr>
            <a:r>
              <a:rPr lang="el-GR" sz="1800" b="1" i="0" u="none" strike="noStrike" cap="none" dirty="0">
                <a:solidFill>
                  <a:srgbClr val="0CA373"/>
                </a:solidFill>
                <a:latin typeface="Tahoma"/>
                <a:ea typeface="Tahoma"/>
                <a:cs typeface="Tahoma"/>
                <a:sym typeface="Tahoma"/>
              </a:rPr>
              <a:t>Από</a:t>
            </a:r>
            <a:r>
              <a:rPr lang="hr-HR" sz="1800" b="1" i="0" u="none" strike="noStrike" cap="none" dirty="0">
                <a:solidFill>
                  <a:srgbClr val="0CA373"/>
                </a:solidFill>
                <a:latin typeface="Tahoma"/>
                <a:ea typeface="Tahoma"/>
                <a:cs typeface="Tahoma"/>
                <a:sym typeface="Tahoma"/>
              </a:rPr>
              <a:t>: </a:t>
            </a:r>
            <a:r>
              <a:rPr lang="hr-HR" sz="1800" b="1" i="0" u="none" strike="noStrike" cap="none" dirty="0">
                <a:solidFill>
                  <a:schemeClr val="dk1"/>
                </a:solidFill>
                <a:latin typeface="Tahoma"/>
                <a:ea typeface="Tahoma"/>
                <a:cs typeface="Tahoma"/>
                <a:sym typeface="Tahoma"/>
              </a:rPr>
              <a:t>UNIVERSITY OF DUBROVNIK</a:t>
            </a:r>
            <a:endParaRPr sz="1800" b="1" i="0" u="none" strike="noStrike" cap="none" dirty="0">
              <a:solidFill>
                <a:schemeClr val="dk1"/>
              </a:solidFill>
              <a:latin typeface="Tahoma"/>
              <a:ea typeface="Tahoma"/>
              <a:cs typeface="Tahoma"/>
              <a:sym typeface="Tahoma"/>
            </a:endParaRPr>
          </a:p>
        </p:txBody>
      </p:sp>
      <p:pic>
        <p:nvPicPr>
          <p:cNvPr id="48" name="Google Shape;48;p1"/>
          <p:cNvPicPr preferRelativeResize="0"/>
          <p:nvPr/>
        </p:nvPicPr>
        <p:blipFill rotWithShape="1">
          <a:blip r:embed="rId3">
            <a:alphaModFix/>
          </a:blip>
          <a:srcRect l="21046" t="12687" r="9066" b="49999"/>
          <a:stretch/>
        </p:blipFill>
        <p:spPr>
          <a:xfrm>
            <a:off x="3683242" y="921747"/>
            <a:ext cx="4531601" cy="2395275"/>
          </a:xfrm>
          <a:prstGeom prst="rect">
            <a:avLst/>
          </a:prstGeom>
          <a:noFill/>
          <a:ln>
            <a:noFill/>
          </a:ln>
        </p:spPr>
      </p:pic>
      <p:sp>
        <p:nvSpPr>
          <p:cNvPr id="49" name="Google Shape;49;p1"/>
          <p:cNvSpPr/>
          <p:nvPr/>
        </p:nvSpPr>
        <p:spPr>
          <a:xfrm>
            <a:off x="11920635" y="0"/>
            <a:ext cx="71543" cy="6195848"/>
          </a:xfrm>
          <a:custGeom>
            <a:avLst/>
            <a:gdLst/>
            <a:ahLst/>
            <a:cxnLst/>
            <a:rect l="l" t="t" r="r" b="b"/>
            <a:pathLst>
              <a:path w="6330950" h="10287000" extrusionOk="0">
                <a:moveTo>
                  <a:pt x="6330933" y="10286992"/>
                </a:moveTo>
                <a:lnTo>
                  <a:pt x="0" y="10286992"/>
                </a:lnTo>
                <a:lnTo>
                  <a:pt x="0" y="0"/>
                </a:lnTo>
                <a:lnTo>
                  <a:pt x="6330933" y="0"/>
                </a:lnTo>
                <a:lnTo>
                  <a:pt x="6330933" y="10286992"/>
                </a:lnTo>
                <a:close/>
              </a:path>
            </a:pathLst>
          </a:custGeom>
          <a:solidFill>
            <a:srgbClr val="0CA373"/>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0" name="Google Shape;50;p1"/>
          <p:cNvSpPr/>
          <p:nvPr/>
        </p:nvSpPr>
        <p:spPr>
          <a:xfrm rot="-5400000" flipH="1">
            <a:off x="8667826" y="-3293392"/>
            <a:ext cx="53498" cy="6994850"/>
          </a:xfrm>
          <a:custGeom>
            <a:avLst/>
            <a:gdLst/>
            <a:ahLst/>
            <a:cxnLst/>
            <a:rect l="l" t="t" r="r" b="b"/>
            <a:pathLst>
              <a:path w="6330950" h="10287000" extrusionOk="0">
                <a:moveTo>
                  <a:pt x="6330933" y="10286992"/>
                </a:moveTo>
                <a:lnTo>
                  <a:pt x="0" y="10286992"/>
                </a:lnTo>
                <a:lnTo>
                  <a:pt x="0" y="0"/>
                </a:lnTo>
                <a:lnTo>
                  <a:pt x="6330933" y="0"/>
                </a:lnTo>
                <a:lnTo>
                  <a:pt x="6330933" y="10286992"/>
                </a:lnTo>
                <a:close/>
              </a:path>
            </a:pathLst>
          </a:custGeom>
          <a:solidFill>
            <a:srgbClr val="0CA373"/>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1" name="Google Shape;51;p1"/>
          <p:cNvSpPr/>
          <p:nvPr/>
        </p:nvSpPr>
        <p:spPr>
          <a:xfrm rot="10800000">
            <a:off x="186595" y="1100896"/>
            <a:ext cx="45719" cy="5094952"/>
          </a:xfrm>
          <a:custGeom>
            <a:avLst/>
            <a:gdLst/>
            <a:ahLst/>
            <a:cxnLst/>
            <a:rect l="l" t="t" r="r" b="b"/>
            <a:pathLst>
              <a:path w="6330950" h="10287000" extrusionOk="0">
                <a:moveTo>
                  <a:pt x="6330933" y="10286992"/>
                </a:moveTo>
                <a:lnTo>
                  <a:pt x="0" y="10286992"/>
                </a:lnTo>
                <a:lnTo>
                  <a:pt x="0" y="0"/>
                </a:lnTo>
                <a:lnTo>
                  <a:pt x="6330933" y="0"/>
                </a:lnTo>
                <a:lnTo>
                  <a:pt x="6330933" y="10286992"/>
                </a:lnTo>
                <a:close/>
              </a:path>
            </a:pathLst>
          </a:custGeom>
          <a:solidFill>
            <a:srgbClr val="0CA373"/>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2" name="Google Shape;52;p1"/>
          <p:cNvSpPr/>
          <p:nvPr/>
        </p:nvSpPr>
        <p:spPr>
          <a:xfrm rot="5400000" flipH="1">
            <a:off x="3209704" y="2697741"/>
            <a:ext cx="53501" cy="6472908"/>
          </a:xfrm>
          <a:custGeom>
            <a:avLst/>
            <a:gdLst/>
            <a:ahLst/>
            <a:cxnLst/>
            <a:rect l="l" t="t" r="r" b="b"/>
            <a:pathLst>
              <a:path w="6330950" h="10287000" extrusionOk="0">
                <a:moveTo>
                  <a:pt x="6330933" y="10286992"/>
                </a:moveTo>
                <a:lnTo>
                  <a:pt x="0" y="10286992"/>
                </a:lnTo>
                <a:lnTo>
                  <a:pt x="0" y="0"/>
                </a:lnTo>
                <a:lnTo>
                  <a:pt x="6330933" y="0"/>
                </a:lnTo>
                <a:lnTo>
                  <a:pt x="6330933" y="10286992"/>
                </a:lnTo>
                <a:close/>
              </a:path>
            </a:pathLst>
          </a:custGeom>
          <a:solidFill>
            <a:srgbClr val="0CA373"/>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8" name="Google Shape;308;p30"/>
          <p:cNvSpPr/>
          <p:nvPr/>
        </p:nvSpPr>
        <p:spPr>
          <a:xfrm>
            <a:off x="318565" y="2525263"/>
            <a:ext cx="5777435" cy="2862282"/>
          </a:xfrm>
          <a:prstGeom prst="rect">
            <a:avLst/>
          </a:prstGeom>
          <a:noFill/>
          <a:ln>
            <a:noFill/>
          </a:ln>
        </p:spPr>
        <p:txBody>
          <a:bodyPr spcFirstLastPara="1" wrap="square" lIns="91425" tIns="45700" rIns="91425" bIns="45700" anchor="t" anchorCtr="0">
            <a:spAutoFit/>
          </a:bodyPr>
          <a:lstStyle/>
          <a:p>
            <a:pPr marL="800100" lvl="1" indent="-342900">
              <a:buClr>
                <a:srgbClr val="0CA373"/>
              </a:buClr>
              <a:buSzPts val="2000"/>
              <a:buFont typeface="Arial"/>
              <a:buChar char="•"/>
            </a:pPr>
            <a:r>
              <a:rPr lang="el-GR" sz="2000" b="1" dirty="0">
                <a:solidFill>
                  <a:srgbClr val="0CA373"/>
                </a:solidFill>
                <a:latin typeface="Calibri"/>
                <a:ea typeface="Calibri"/>
                <a:cs typeface="Calibri"/>
                <a:sym typeface="Calibri"/>
              </a:rPr>
              <a:t>Οραματιστείτε τον εαυτό σας.</a:t>
            </a:r>
            <a:endParaRPr dirty="0"/>
          </a:p>
          <a:p>
            <a:pPr marL="1257300" lvl="2" indent="-342900">
              <a:buClr>
                <a:schemeClr val="dk1"/>
              </a:buClr>
              <a:buSzPts val="2000"/>
              <a:buFont typeface="Arial"/>
              <a:buChar char="•"/>
            </a:pPr>
            <a:r>
              <a:rPr lang="el-GR" sz="2000" dirty="0">
                <a:solidFill>
                  <a:schemeClr val="dk1"/>
                </a:solidFill>
                <a:latin typeface="Calibri"/>
                <a:ea typeface="Calibri"/>
                <a:cs typeface="Calibri"/>
                <a:sym typeface="Calibri"/>
              </a:rPr>
              <a:t>Οραματιστείτε την καλύτερη εκδοχή του εαυτού σας.</a:t>
            </a:r>
            <a:endParaRPr sz="2000" b="0" i="0" u="none" strike="noStrike" cap="none" dirty="0">
              <a:solidFill>
                <a:schemeClr val="dk1"/>
              </a:solidFill>
              <a:latin typeface="Calibri"/>
              <a:ea typeface="Calibri"/>
              <a:cs typeface="Calibri"/>
              <a:sym typeface="Calibri"/>
            </a:endParaRPr>
          </a:p>
          <a:p>
            <a:pPr marL="800100" lvl="1" indent="-342900">
              <a:buClr>
                <a:srgbClr val="0CA373"/>
              </a:buClr>
              <a:buSzPts val="2000"/>
              <a:buFont typeface="Arial"/>
              <a:buChar char="•"/>
            </a:pPr>
            <a:r>
              <a:rPr lang="el-GR" sz="2000" b="1" dirty="0" err="1">
                <a:solidFill>
                  <a:srgbClr val="0CA373"/>
                </a:solidFill>
                <a:latin typeface="Calibri"/>
                <a:ea typeface="Calibri"/>
                <a:cs typeface="Calibri"/>
                <a:sym typeface="Calibri"/>
              </a:rPr>
              <a:t>Αυτο</a:t>
            </a:r>
            <a:r>
              <a:rPr lang="el-GR" sz="2000" b="1" dirty="0">
                <a:solidFill>
                  <a:srgbClr val="0CA373"/>
                </a:solidFill>
                <a:latin typeface="Calibri"/>
                <a:ea typeface="Calibri"/>
                <a:cs typeface="Calibri"/>
                <a:sym typeface="Calibri"/>
              </a:rPr>
              <a:t>-αντανάκλαση.</a:t>
            </a:r>
            <a:endParaRPr dirty="0"/>
          </a:p>
          <a:p>
            <a:pPr marL="1257300" lvl="2" indent="-342900">
              <a:buClr>
                <a:schemeClr val="dk1"/>
              </a:buClr>
              <a:buSzPts val="2000"/>
              <a:buFont typeface="Arial"/>
              <a:buChar char="•"/>
            </a:pPr>
            <a:r>
              <a:rPr lang="el-GR" sz="2000" dirty="0">
                <a:solidFill>
                  <a:schemeClr val="dk1"/>
                </a:solidFill>
                <a:latin typeface="Calibri"/>
                <a:ea typeface="Calibri"/>
                <a:cs typeface="Calibri"/>
                <a:sym typeface="Calibri"/>
              </a:rPr>
              <a:t>Κάντε ερώτηση "Τι" αντί για "Γιατί".</a:t>
            </a:r>
            <a:endParaRPr dirty="0"/>
          </a:p>
          <a:p>
            <a:pPr marL="800100" lvl="1" indent="-342900">
              <a:buClr>
                <a:srgbClr val="0CA373"/>
              </a:buClr>
              <a:buSzPts val="2000"/>
              <a:buFont typeface="Arial"/>
              <a:buChar char="•"/>
            </a:pPr>
            <a:r>
              <a:rPr lang="el-GR" sz="2000" b="1" dirty="0">
                <a:solidFill>
                  <a:srgbClr val="0CA373"/>
                </a:solidFill>
                <a:latin typeface="Calibri"/>
                <a:ea typeface="Calibri"/>
                <a:cs typeface="Calibri"/>
                <a:sym typeface="Calibri"/>
              </a:rPr>
              <a:t>Ορθολογική προσέγγιση του προβλήματος.</a:t>
            </a:r>
            <a:endParaRPr dirty="0"/>
          </a:p>
          <a:p>
            <a:pPr marL="1257300" lvl="2" indent="-342900">
              <a:buClr>
                <a:schemeClr val="dk1"/>
              </a:buClr>
              <a:buSzPts val="2000"/>
              <a:buFont typeface="Arial"/>
              <a:buChar char="•"/>
            </a:pPr>
            <a:r>
              <a:rPr lang="el-GR" sz="2000" dirty="0">
                <a:solidFill>
                  <a:schemeClr val="dk1"/>
                </a:solidFill>
                <a:latin typeface="Calibri"/>
                <a:ea typeface="Calibri"/>
                <a:cs typeface="Calibri"/>
                <a:sym typeface="Calibri"/>
              </a:rPr>
              <a:t>Προσπαθήστε να αναλύσετε το πρόβλημα αντί να βιάζεστε από συναισθήματα.</a:t>
            </a:r>
            <a:endParaRPr dirty="0"/>
          </a:p>
        </p:txBody>
      </p:sp>
      <p:sp>
        <p:nvSpPr>
          <p:cNvPr id="309" name="Google Shape;309;p30"/>
          <p:cNvSpPr txBox="1"/>
          <p:nvPr/>
        </p:nvSpPr>
        <p:spPr>
          <a:xfrm>
            <a:off x="318565" y="1773775"/>
            <a:ext cx="7696621" cy="352661"/>
          </a:xfrm>
          <a:prstGeom prst="rect">
            <a:avLst/>
          </a:prstGeom>
          <a:noFill/>
          <a:ln>
            <a:noFill/>
          </a:ln>
        </p:spPr>
        <p:txBody>
          <a:bodyPr spcFirstLastPara="1" wrap="square" lIns="0" tIns="13950" rIns="0" bIns="0" anchor="t" anchorCtr="0">
            <a:spAutoFit/>
          </a:bodyPr>
          <a:lstStyle/>
          <a:p>
            <a:pPr marL="12700" lvl="0"/>
            <a:r>
              <a:rPr lang="el-GR" sz="2200" dirty="0">
                <a:solidFill>
                  <a:schemeClr val="dk1"/>
                </a:solidFill>
                <a:latin typeface="Calibri"/>
                <a:ea typeface="Calibri"/>
                <a:cs typeface="Calibri"/>
                <a:sym typeface="Calibri"/>
              </a:rPr>
              <a:t>ΤΜΗΜΑ 2.3.: Καλλιέργεια αυτογνωσίας </a:t>
            </a:r>
            <a:r>
              <a:rPr lang="hr-HR" sz="2200" dirty="0">
                <a:solidFill>
                  <a:schemeClr val="dk1"/>
                </a:solidFill>
                <a:latin typeface="Calibri"/>
                <a:ea typeface="Calibri"/>
                <a:cs typeface="Calibri"/>
                <a:sym typeface="Calibri"/>
              </a:rPr>
              <a:t>(Betz, 2021)</a:t>
            </a:r>
            <a:endParaRPr sz="2200" dirty="0">
              <a:solidFill>
                <a:schemeClr val="dk1"/>
              </a:solidFill>
              <a:latin typeface="Calibri"/>
              <a:ea typeface="Calibri"/>
              <a:cs typeface="Calibri"/>
              <a:sym typeface="Calibri"/>
            </a:endParaRPr>
          </a:p>
        </p:txBody>
      </p:sp>
      <p:sp>
        <p:nvSpPr>
          <p:cNvPr id="310" name="Google Shape;310;p30"/>
          <p:cNvSpPr/>
          <p:nvPr/>
        </p:nvSpPr>
        <p:spPr>
          <a:xfrm>
            <a:off x="5522852" y="2525263"/>
            <a:ext cx="5917539" cy="2554505"/>
          </a:xfrm>
          <a:prstGeom prst="rect">
            <a:avLst/>
          </a:prstGeom>
          <a:noFill/>
          <a:ln>
            <a:noFill/>
          </a:ln>
        </p:spPr>
        <p:txBody>
          <a:bodyPr spcFirstLastPara="1" wrap="square" lIns="91425" tIns="45700" rIns="91425" bIns="45700" anchor="t" anchorCtr="0">
            <a:spAutoFit/>
          </a:bodyPr>
          <a:lstStyle/>
          <a:p>
            <a:pPr marL="800100" lvl="1" indent="-342900">
              <a:buClr>
                <a:srgbClr val="0CA373"/>
              </a:buClr>
              <a:buSzPts val="2000"/>
              <a:buFont typeface="Arial"/>
              <a:buChar char="•"/>
            </a:pPr>
            <a:r>
              <a:rPr lang="el-GR" sz="2000" b="1" dirty="0">
                <a:solidFill>
                  <a:srgbClr val="0CA373"/>
                </a:solidFill>
                <a:latin typeface="Calibri"/>
                <a:ea typeface="Calibri"/>
                <a:cs typeface="Calibri"/>
                <a:sym typeface="Calibri"/>
              </a:rPr>
              <a:t>Κρατήστε σημειώσεις.</a:t>
            </a:r>
            <a:endParaRPr dirty="0"/>
          </a:p>
          <a:p>
            <a:pPr marL="1257300" lvl="2" indent="-342900">
              <a:buClr>
                <a:schemeClr val="dk1"/>
              </a:buClr>
              <a:buSzPts val="2000"/>
              <a:buFont typeface="Arial"/>
              <a:buChar char="•"/>
            </a:pPr>
            <a:r>
              <a:rPr lang="el-GR" sz="2000" dirty="0">
                <a:solidFill>
                  <a:schemeClr val="dk1"/>
                </a:solidFill>
                <a:latin typeface="Calibri"/>
                <a:ea typeface="Calibri"/>
                <a:cs typeface="Calibri"/>
                <a:sym typeface="Calibri"/>
              </a:rPr>
              <a:t>Προκειμένου να αναγνωριστούν τα ευεργετικά και επιβλαβή πρότυπα.</a:t>
            </a:r>
            <a:endParaRPr sz="2000" b="0" i="0" u="none" strike="noStrike" cap="none" dirty="0">
              <a:solidFill>
                <a:schemeClr val="dk1"/>
              </a:solidFill>
              <a:latin typeface="Calibri"/>
              <a:ea typeface="Calibri"/>
              <a:cs typeface="Calibri"/>
              <a:sym typeface="Calibri"/>
            </a:endParaRPr>
          </a:p>
          <a:p>
            <a:pPr marL="800100" lvl="1" indent="-342900">
              <a:buClr>
                <a:srgbClr val="0CA373"/>
              </a:buClr>
              <a:buSzPts val="2000"/>
              <a:buFont typeface="Arial"/>
              <a:buChar char="•"/>
            </a:pPr>
            <a:r>
              <a:rPr lang="el-GR" sz="2000" b="1" dirty="0">
                <a:solidFill>
                  <a:srgbClr val="0CA373"/>
                </a:solidFill>
                <a:latin typeface="Calibri"/>
                <a:ea typeface="Calibri"/>
                <a:cs typeface="Calibri"/>
                <a:sym typeface="Calibri"/>
              </a:rPr>
              <a:t>Εξασκηθείτε στην </a:t>
            </a:r>
            <a:r>
              <a:rPr lang="el-GR" sz="2000" b="1" dirty="0" err="1">
                <a:solidFill>
                  <a:srgbClr val="0CA373"/>
                </a:solidFill>
                <a:latin typeface="Calibri"/>
                <a:ea typeface="Calibri"/>
                <a:cs typeface="Calibri"/>
                <a:sym typeface="Calibri"/>
              </a:rPr>
              <a:t>ενσυνειδητότητα</a:t>
            </a:r>
            <a:r>
              <a:rPr lang="el-GR" sz="2000" b="1" dirty="0">
                <a:solidFill>
                  <a:srgbClr val="0CA373"/>
                </a:solidFill>
                <a:latin typeface="Calibri"/>
                <a:ea typeface="Calibri"/>
                <a:cs typeface="Calibri"/>
                <a:sym typeface="Calibri"/>
              </a:rPr>
              <a:t>.</a:t>
            </a:r>
            <a:endParaRPr dirty="0"/>
          </a:p>
          <a:p>
            <a:pPr marL="1257300" lvl="2" indent="-342900">
              <a:buClr>
                <a:schemeClr val="dk1"/>
              </a:buClr>
              <a:buSzPts val="2000"/>
              <a:buFont typeface="Arial"/>
              <a:buChar char="•"/>
            </a:pPr>
            <a:r>
              <a:rPr lang="el-GR" sz="2000" dirty="0">
                <a:solidFill>
                  <a:schemeClr val="dk1"/>
                </a:solidFill>
                <a:latin typeface="Calibri"/>
                <a:ea typeface="Calibri"/>
                <a:cs typeface="Calibri"/>
                <a:sym typeface="Calibri"/>
              </a:rPr>
              <a:t>Να συσχετίσει το μυαλό, το σώμα και το περιβάλλον.</a:t>
            </a:r>
            <a:endParaRPr dirty="0"/>
          </a:p>
          <a:p>
            <a:pPr marL="800100" lvl="1" indent="-342900">
              <a:buClr>
                <a:srgbClr val="0CA373"/>
              </a:buClr>
              <a:buSzPts val="2000"/>
              <a:buFont typeface="Arial"/>
              <a:buChar char="•"/>
            </a:pPr>
            <a:r>
              <a:rPr lang="el-GR" sz="2000" b="1" dirty="0">
                <a:solidFill>
                  <a:srgbClr val="0CA373"/>
                </a:solidFill>
                <a:latin typeface="Calibri"/>
                <a:ea typeface="Calibri"/>
                <a:cs typeface="Calibri"/>
                <a:sym typeface="Calibri"/>
              </a:rPr>
              <a:t>Ζητήστε σχόλια.</a:t>
            </a:r>
            <a:r>
              <a:rPr lang="hr-HR" sz="2000" b="1" i="0" u="none" strike="noStrike" cap="none" dirty="0">
                <a:solidFill>
                  <a:srgbClr val="0CA373"/>
                </a:solidFill>
                <a:latin typeface="Calibri"/>
                <a:ea typeface="Calibri"/>
                <a:cs typeface="Calibri"/>
                <a:sym typeface="Calibri"/>
              </a:rPr>
              <a:t> </a:t>
            </a:r>
            <a:endParaRPr dirty="0"/>
          </a:p>
          <a:p>
            <a:pPr marL="1257300" lvl="2" indent="-342900">
              <a:buClr>
                <a:schemeClr val="dk1"/>
              </a:buClr>
              <a:buSzPts val="2000"/>
              <a:buFont typeface="Arial"/>
              <a:buChar char="•"/>
            </a:pPr>
            <a:r>
              <a:rPr lang="el-GR" sz="2000" dirty="0">
                <a:solidFill>
                  <a:schemeClr val="dk1"/>
                </a:solidFill>
                <a:latin typeface="Calibri"/>
                <a:ea typeface="Calibri"/>
                <a:cs typeface="Calibri"/>
                <a:sym typeface="Calibri"/>
              </a:rPr>
              <a:t>Ακούστε την οπτική των άλλων ανθρώπων.</a:t>
            </a:r>
            <a:endParaRPr dirty="0"/>
          </a:p>
        </p:txBody>
      </p:sp>
      <p:sp>
        <p:nvSpPr>
          <p:cNvPr id="311" name="Google Shape;311;p30"/>
          <p:cNvSpPr txBox="1"/>
          <p:nvPr/>
        </p:nvSpPr>
        <p:spPr>
          <a:xfrm>
            <a:off x="782693" y="5690160"/>
            <a:ext cx="3616126" cy="291105"/>
          </a:xfrm>
          <a:prstGeom prst="rect">
            <a:avLst/>
          </a:prstGeom>
          <a:noFill/>
          <a:ln>
            <a:noFill/>
          </a:ln>
        </p:spPr>
        <p:txBody>
          <a:bodyPr spcFirstLastPara="1" wrap="square" lIns="0" tIns="13950" rIns="0" bIns="0" anchor="t" anchorCtr="0">
            <a:spAutoFit/>
          </a:bodyPr>
          <a:lstStyle/>
          <a:p>
            <a:pPr marL="12700" marR="0" lvl="0" indent="0" algn="l" rtl="0">
              <a:lnSpc>
                <a:spcPct val="100000"/>
              </a:lnSpc>
              <a:spcBef>
                <a:spcPts val="0"/>
              </a:spcBef>
              <a:spcAft>
                <a:spcPts val="0"/>
              </a:spcAft>
              <a:buNone/>
            </a:pPr>
            <a:r>
              <a:rPr lang="hr-HR" sz="1800" i="1" dirty="0">
                <a:solidFill>
                  <a:schemeClr val="dk1"/>
                </a:solidFill>
                <a:latin typeface="Calibri"/>
                <a:ea typeface="Calibri"/>
                <a:cs typeface="Calibri"/>
                <a:sym typeface="Calibri"/>
              </a:rPr>
              <a:t>Source: Betz (2021) @ betterup.com</a:t>
            </a:r>
            <a:endParaRPr sz="1800" i="1" dirty="0">
              <a:solidFill>
                <a:schemeClr val="dk1"/>
              </a:solidFill>
              <a:latin typeface="Calibri"/>
              <a:ea typeface="Calibri"/>
              <a:cs typeface="Calibri"/>
              <a:sym typeface="Calibri"/>
            </a:endParaRPr>
          </a:p>
        </p:txBody>
      </p:sp>
      <p:sp>
        <p:nvSpPr>
          <p:cNvPr id="2" name="Google Shape;253;p24">
            <a:extLst>
              <a:ext uri="{FF2B5EF4-FFF2-40B4-BE49-F238E27FC236}">
                <a16:creationId xmlns:a16="http://schemas.microsoft.com/office/drawing/2014/main" id="{DEB77791-B705-0DB6-672F-FC898D62D4E6}"/>
              </a:ext>
            </a:extLst>
          </p:cNvPr>
          <p:cNvSpPr txBox="1"/>
          <p:nvPr/>
        </p:nvSpPr>
        <p:spPr>
          <a:xfrm>
            <a:off x="318565" y="1022287"/>
            <a:ext cx="10408575" cy="566822"/>
          </a:xfrm>
          <a:prstGeom prst="rect">
            <a:avLst/>
          </a:prstGeom>
          <a:noFill/>
          <a:ln>
            <a:noFill/>
          </a:ln>
        </p:spPr>
        <p:txBody>
          <a:bodyPr spcFirstLastPara="1" wrap="square" lIns="0" tIns="12700" rIns="0" bIns="0" anchor="t" anchorCtr="0">
            <a:spAutoFit/>
          </a:bodyPr>
          <a:lstStyle/>
          <a:p>
            <a:pPr marL="12700" lvl="0"/>
            <a:r>
              <a:rPr lang="el-GR" sz="3600" b="1" dirty="0">
                <a:solidFill>
                  <a:schemeClr val="dk1"/>
                </a:solidFill>
                <a:latin typeface="Calibri"/>
                <a:ea typeface="Calibri"/>
                <a:cs typeface="Calibri"/>
                <a:sym typeface="Calibri"/>
              </a:rPr>
              <a:t>ΕΝΟΤΗΤΑ 2: </a:t>
            </a:r>
            <a:r>
              <a:rPr lang="el-GR" sz="3600" b="1" dirty="0" err="1">
                <a:solidFill>
                  <a:schemeClr val="dk1"/>
                </a:solidFill>
                <a:latin typeface="Calibri"/>
                <a:ea typeface="Calibri"/>
                <a:cs typeface="Calibri"/>
                <a:sym typeface="Calibri"/>
              </a:rPr>
              <a:t>Αυτο</a:t>
            </a:r>
            <a:r>
              <a:rPr lang="el-GR" sz="3600" b="1" dirty="0">
                <a:solidFill>
                  <a:schemeClr val="dk1"/>
                </a:solidFill>
                <a:latin typeface="Calibri"/>
                <a:ea typeface="Calibri"/>
                <a:cs typeface="Calibri"/>
                <a:sym typeface="Calibri"/>
              </a:rPr>
              <a:t>-ηγεσία και αυτογνωσία</a:t>
            </a:r>
            <a:endParaRPr sz="3600" b="1" i="0" dirty="0">
              <a:solidFill>
                <a:schemeClr val="dk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7" name="Google Shape;317;p31"/>
          <p:cNvSpPr/>
          <p:nvPr/>
        </p:nvSpPr>
        <p:spPr>
          <a:xfrm>
            <a:off x="318565" y="2525263"/>
            <a:ext cx="5777435" cy="3231614"/>
          </a:xfrm>
          <a:prstGeom prst="rect">
            <a:avLst/>
          </a:prstGeom>
          <a:noFill/>
          <a:ln>
            <a:noFill/>
          </a:ln>
        </p:spPr>
        <p:txBody>
          <a:bodyPr spcFirstLastPara="1" wrap="square" lIns="91425" tIns="45700" rIns="91425" bIns="45700" anchor="t" anchorCtr="0">
            <a:spAutoFit/>
          </a:bodyPr>
          <a:lstStyle/>
          <a:p>
            <a:pPr marL="800100" marR="0" lvl="1" indent="-342900" algn="l" rtl="0">
              <a:spcBef>
                <a:spcPts val="0"/>
              </a:spcBef>
              <a:spcAft>
                <a:spcPts val="0"/>
              </a:spcAft>
              <a:buClr>
                <a:srgbClr val="0CA373"/>
              </a:buClr>
              <a:buSzPts val="2000"/>
              <a:buFont typeface="Arial"/>
              <a:buChar char="•"/>
            </a:pPr>
            <a:r>
              <a:rPr lang="hr-HR" sz="2000" b="1" i="0" u="none" strike="noStrike" cap="none" dirty="0">
                <a:solidFill>
                  <a:srgbClr val="0CA373"/>
                </a:solidFill>
                <a:latin typeface="Calibri"/>
                <a:ea typeface="Calibri"/>
                <a:cs typeface="Calibri"/>
                <a:sym typeface="Calibri"/>
              </a:rPr>
              <a:t>Identify your emotions</a:t>
            </a:r>
            <a:r>
              <a:rPr lang="el-GR" sz="2000" b="1" i="0" u="none" strike="noStrike" cap="none" dirty="0">
                <a:solidFill>
                  <a:srgbClr val="0CA373"/>
                </a:solidFill>
                <a:latin typeface="Calibri"/>
                <a:ea typeface="Calibri"/>
                <a:cs typeface="Calibri"/>
                <a:sym typeface="Calibri"/>
              </a:rPr>
              <a:t>.</a:t>
            </a:r>
            <a:endParaRPr dirty="0"/>
          </a:p>
          <a:p>
            <a:pPr marL="1257300" lvl="2" indent="-342900">
              <a:buClr>
                <a:schemeClr val="dk1"/>
              </a:buClr>
              <a:buSzPts val="1600"/>
              <a:buFont typeface="Arial"/>
              <a:buChar char="•"/>
            </a:pPr>
            <a:r>
              <a:rPr lang="el-GR" sz="1600" dirty="0">
                <a:solidFill>
                  <a:schemeClr val="dk1"/>
                </a:solidFill>
                <a:latin typeface="Calibri"/>
                <a:ea typeface="Calibri"/>
                <a:cs typeface="Calibri"/>
                <a:sym typeface="Calibri"/>
              </a:rPr>
              <a:t>Τι συναισθήματα βιώνετε κάθε μέρα;
Πόσο συχνά ακούτε το σώμα σας;</a:t>
            </a:r>
            <a:endParaRPr dirty="0"/>
          </a:p>
          <a:p>
            <a:pPr marL="1257300" lvl="2" indent="-342900">
              <a:buClr>
                <a:schemeClr val="dk1"/>
              </a:buClr>
              <a:buSzPts val="1600"/>
              <a:buFont typeface="Arial"/>
              <a:buChar char="•"/>
            </a:pPr>
            <a:r>
              <a:rPr lang="el-GR" sz="1600" dirty="0">
                <a:solidFill>
                  <a:schemeClr val="dk1"/>
                </a:solidFill>
                <a:latin typeface="Calibri"/>
                <a:ea typeface="Calibri"/>
                <a:cs typeface="Calibri"/>
                <a:sym typeface="Calibri"/>
              </a:rPr>
              <a:t>Τι προκαλεί μερικά από τα αρνητικά σας συναισθήματα;</a:t>
            </a:r>
            <a:endParaRPr sz="1600" b="0" i="0" u="none" strike="noStrike" cap="none" dirty="0">
              <a:solidFill>
                <a:schemeClr val="dk1"/>
              </a:solidFill>
              <a:latin typeface="Calibri"/>
              <a:ea typeface="Calibri"/>
              <a:cs typeface="Calibri"/>
              <a:sym typeface="Calibri"/>
            </a:endParaRPr>
          </a:p>
          <a:p>
            <a:pPr marL="800100" lvl="1" indent="-342900">
              <a:buClr>
                <a:srgbClr val="0CA373"/>
              </a:buClr>
              <a:buSzPts val="2000"/>
              <a:buFont typeface="Arial"/>
              <a:buChar char="•"/>
            </a:pPr>
            <a:r>
              <a:rPr lang="el-GR" sz="2000" b="1" dirty="0">
                <a:solidFill>
                  <a:srgbClr val="0CA373"/>
                </a:solidFill>
                <a:latin typeface="Calibri"/>
                <a:ea typeface="Calibri"/>
                <a:cs typeface="Calibri"/>
                <a:sym typeface="Calibri"/>
              </a:rPr>
              <a:t>Αναγνωρίστε τους μηχανισμούς αντιμετώπισης.</a:t>
            </a:r>
            <a:endParaRPr dirty="0"/>
          </a:p>
          <a:p>
            <a:pPr marL="1257300" lvl="2" indent="-342900">
              <a:buClr>
                <a:schemeClr val="dk1"/>
              </a:buClr>
              <a:buSzPts val="1600"/>
              <a:buFont typeface="Arial"/>
              <a:buChar char="•"/>
            </a:pPr>
            <a:r>
              <a:rPr lang="el-GR" sz="1600" dirty="0">
                <a:solidFill>
                  <a:schemeClr val="dk1"/>
                </a:solidFill>
                <a:latin typeface="Calibri"/>
                <a:ea typeface="Calibri"/>
                <a:cs typeface="Calibri"/>
                <a:sym typeface="Calibri"/>
              </a:rPr>
              <a:t>Ποιοι είναι οι πιο συνηθισμένοι μηχανισμοί αντιμετώπισης;</a:t>
            </a:r>
            <a:endParaRPr dirty="0"/>
          </a:p>
          <a:p>
            <a:pPr marL="1257300" lvl="2" indent="-342900">
              <a:buClr>
                <a:schemeClr val="dk1"/>
              </a:buClr>
              <a:buSzPts val="1600"/>
              <a:buFont typeface="Arial"/>
              <a:buChar char="•"/>
            </a:pPr>
            <a:r>
              <a:rPr lang="el-GR" sz="1600" dirty="0">
                <a:solidFill>
                  <a:schemeClr val="dk1"/>
                </a:solidFill>
                <a:latin typeface="Calibri"/>
                <a:ea typeface="Calibri"/>
                <a:cs typeface="Calibri"/>
                <a:sym typeface="Calibri"/>
              </a:rPr>
              <a:t>Πότε γίνεσαι ο πιο αμυντικός στη ζωή;</a:t>
            </a:r>
            <a:endParaRPr dirty="0"/>
          </a:p>
          <a:p>
            <a:pPr marL="1257300" lvl="2" indent="-342900">
              <a:buClr>
                <a:schemeClr val="dk1"/>
              </a:buClr>
              <a:buSzPts val="1600"/>
              <a:buFont typeface="Arial"/>
              <a:buChar char="•"/>
            </a:pPr>
            <a:r>
              <a:rPr lang="el-GR" sz="1600" dirty="0">
                <a:solidFill>
                  <a:schemeClr val="dk1"/>
                </a:solidFill>
                <a:latin typeface="Calibri"/>
                <a:ea typeface="Calibri"/>
                <a:cs typeface="Calibri"/>
                <a:sym typeface="Calibri"/>
              </a:rPr>
              <a:t>Ποιοι μηχανισμοί αντιμετώπισης αναπτύξατε ως παιδί που δεν σας εξυπηρετούν πλέον;</a:t>
            </a:r>
            <a:endParaRPr dirty="0"/>
          </a:p>
        </p:txBody>
      </p:sp>
      <p:sp>
        <p:nvSpPr>
          <p:cNvPr id="318" name="Google Shape;318;p31"/>
          <p:cNvSpPr txBox="1"/>
          <p:nvPr/>
        </p:nvSpPr>
        <p:spPr>
          <a:xfrm>
            <a:off x="318565" y="1773775"/>
            <a:ext cx="7696621" cy="352661"/>
          </a:xfrm>
          <a:prstGeom prst="rect">
            <a:avLst/>
          </a:prstGeom>
          <a:noFill/>
          <a:ln>
            <a:noFill/>
          </a:ln>
        </p:spPr>
        <p:txBody>
          <a:bodyPr spcFirstLastPara="1" wrap="square" lIns="0" tIns="13950" rIns="0" bIns="0" anchor="t" anchorCtr="0">
            <a:spAutoFit/>
          </a:bodyPr>
          <a:lstStyle/>
          <a:p>
            <a:pPr marL="12700" lvl="0"/>
            <a:r>
              <a:rPr lang="el-GR" sz="2200" dirty="0">
                <a:solidFill>
                  <a:schemeClr val="dk1"/>
                </a:solidFill>
                <a:latin typeface="Calibri"/>
                <a:ea typeface="Calibri"/>
                <a:cs typeface="Calibri"/>
                <a:sym typeface="Calibri"/>
              </a:rPr>
              <a:t>ΤΜΗΜΑ 2.3.: Καλλιέργεια αυτογνωσίας </a:t>
            </a:r>
            <a:r>
              <a:rPr lang="hr-HR" sz="2200" dirty="0">
                <a:solidFill>
                  <a:schemeClr val="dk1"/>
                </a:solidFill>
                <a:latin typeface="Calibri"/>
                <a:ea typeface="Calibri"/>
                <a:cs typeface="Calibri"/>
                <a:sym typeface="Calibri"/>
              </a:rPr>
              <a:t>(clarity.com, 2020)</a:t>
            </a:r>
            <a:endParaRPr sz="2200" dirty="0">
              <a:solidFill>
                <a:schemeClr val="dk1"/>
              </a:solidFill>
              <a:latin typeface="Calibri"/>
              <a:ea typeface="Calibri"/>
              <a:cs typeface="Calibri"/>
              <a:sym typeface="Calibri"/>
            </a:endParaRPr>
          </a:p>
        </p:txBody>
      </p:sp>
      <p:sp>
        <p:nvSpPr>
          <p:cNvPr id="319" name="Google Shape;319;p31"/>
          <p:cNvSpPr/>
          <p:nvPr/>
        </p:nvSpPr>
        <p:spPr>
          <a:xfrm>
            <a:off x="5522852" y="2525263"/>
            <a:ext cx="6211948" cy="3231614"/>
          </a:xfrm>
          <a:prstGeom prst="rect">
            <a:avLst/>
          </a:prstGeom>
          <a:noFill/>
          <a:ln>
            <a:noFill/>
          </a:ln>
        </p:spPr>
        <p:txBody>
          <a:bodyPr spcFirstLastPara="1" wrap="square" lIns="91425" tIns="45700" rIns="91425" bIns="45700" anchor="t" anchorCtr="0">
            <a:spAutoFit/>
          </a:bodyPr>
          <a:lstStyle/>
          <a:p>
            <a:pPr marL="800100" lvl="1" indent="-342900">
              <a:buClr>
                <a:srgbClr val="0CA373"/>
              </a:buClr>
              <a:buSzPts val="2000"/>
              <a:buFont typeface="Arial"/>
              <a:buChar char="•"/>
            </a:pPr>
            <a:r>
              <a:rPr lang="el-GR" sz="2000" b="1" dirty="0">
                <a:solidFill>
                  <a:srgbClr val="0CA373"/>
                </a:solidFill>
                <a:latin typeface="Calibri"/>
                <a:ea typeface="Calibri"/>
                <a:cs typeface="Calibri"/>
                <a:sym typeface="Calibri"/>
              </a:rPr>
              <a:t>Ορίστε τις δικές σας πεποιθήσεις ανεξάρτητα.</a:t>
            </a:r>
            <a:endParaRPr dirty="0"/>
          </a:p>
          <a:p>
            <a:pPr marL="1257300" lvl="2" indent="-342900">
              <a:buClr>
                <a:schemeClr val="dk1"/>
              </a:buClr>
              <a:buSzPts val="1600"/>
              <a:buFont typeface="Arial"/>
              <a:buChar char="•"/>
            </a:pPr>
            <a:r>
              <a:rPr lang="el-GR" sz="1600" dirty="0">
                <a:solidFill>
                  <a:schemeClr val="dk1"/>
                </a:solidFill>
                <a:latin typeface="Calibri"/>
                <a:ea typeface="Calibri"/>
                <a:cs typeface="Calibri"/>
                <a:sym typeface="Calibri"/>
              </a:rPr>
              <a:t>Ποιες είναι οι βασικές σας αξίες;</a:t>
            </a:r>
            <a:endParaRPr dirty="0"/>
          </a:p>
          <a:p>
            <a:pPr marL="1257300" lvl="2" indent="-342900">
              <a:buClr>
                <a:schemeClr val="dk1"/>
              </a:buClr>
              <a:buSzPts val="1600"/>
              <a:buFont typeface="Arial"/>
              <a:buChar char="•"/>
            </a:pPr>
            <a:r>
              <a:rPr lang="el-GR" sz="1600" dirty="0">
                <a:solidFill>
                  <a:schemeClr val="dk1"/>
                </a:solidFill>
                <a:latin typeface="Calibri"/>
                <a:ea typeface="Calibri"/>
                <a:cs typeface="Calibri"/>
                <a:sym typeface="Calibri"/>
              </a:rPr>
              <a:t>Πότε έχετε παγιδευτεί προσπαθώντας να ευχαριστήσετε τους άλλους;
</a:t>
            </a:r>
            <a:r>
              <a:rPr lang="hr-HR" sz="1600" b="0" i="0" u="none" strike="noStrike" cap="none" dirty="0">
                <a:solidFill>
                  <a:schemeClr val="dk1"/>
                </a:solidFill>
                <a:latin typeface="Calibri"/>
                <a:ea typeface="Calibri"/>
                <a:cs typeface="Calibri"/>
                <a:sym typeface="Calibri"/>
              </a:rPr>
              <a:t>When have you based your decision more on other people’s expectations than your own</a:t>
            </a:r>
            <a:r>
              <a:rPr lang="el-GR" sz="1600" b="0" i="0" u="none" strike="noStrike" cap="none" dirty="0">
                <a:solidFill>
                  <a:schemeClr val="dk1"/>
                </a:solidFill>
                <a:latin typeface="Calibri"/>
                <a:ea typeface="Calibri"/>
                <a:cs typeface="Calibri"/>
                <a:sym typeface="Calibri"/>
              </a:rPr>
              <a:t>;</a:t>
            </a:r>
            <a:endParaRPr sz="1600" b="0" i="0" u="none" strike="noStrike" cap="none" dirty="0">
              <a:solidFill>
                <a:schemeClr val="dk1"/>
              </a:solidFill>
              <a:latin typeface="Calibri"/>
              <a:ea typeface="Calibri"/>
              <a:cs typeface="Calibri"/>
              <a:sym typeface="Calibri"/>
            </a:endParaRPr>
          </a:p>
          <a:p>
            <a:pPr marL="800100" lvl="1" indent="-342900">
              <a:buClr>
                <a:srgbClr val="0CA373"/>
              </a:buClr>
              <a:buSzPts val="2000"/>
              <a:buFont typeface="Arial"/>
              <a:buChar char="•"/>
            </a:pPr>
            <a:r>
              <a:rPr lang="el-GR" sz="2000" b="1" dirty="0">
                <a:solidFill>
                  <a:srgbClr val="0CA373"/>
                </a:solidFill>
                <a:latin typeface="Calibri"/>
                <a:ea typeface="Calibri"/>
                <a:cs typeface="Calibri"/>
                <a:sym typeface="Calibri"/>
              </a:rPr>
              <a:t>Δώστε προτεραιότητα σε αυτό που σας δίνει χαρά και σκοπό.</a:t>
            </a:r>
            <a:endParaRPr dirty="0"/>
          </a:p>
          <a:p>
            <a:pPr marL="1257300" lvl="2" indent="-342900">
              <a:buClr>
                <a:schemeClr val="dk1"/>
              </a:buClr>
              <a:buSzPts val="1600"/>
              <a:buFont typeface="Arial"/>
              <a:buChar char="•"/>
            </a:pPr>
            <a:r>
              <a:rPr lang="el-GR" sz="1600" dirty="0">
                <a:solidFill>
                  <a:schemeClr val="dk1"/>
                </a:solidFill>
                <a:latin typeface="Calibri"/>
                <a:ea typeface="Calibri"/>
                <a:cs typeface="Calibri"/>
                <a:sym typeface="Calibri"/>
              </a:rPr>
              <a:t>Τι σας δίνει χαρά και σκοπό;
Πόσο συχνά δίνετε προτεραιότητα στη χαρά στην καθημερινότητά σας;
Τι βάζεις πάνω από τη χαρά σου και γιατί;</a:t>
            </a:r>
            <a:endParaRPr dirty="0"/>
          </a:p>
        </p:txBody>
      </p:sp>
      <p:sp>
        <p:nvSpPr>
          <p:cNvPr id="320" name="Google Shape;320;p31"/>
          <p:cNvSpPr txBox="1"/>
          <p:nvPr/>
        </p:nvSpPr>
        <p:spPr>
          <a:xfrm>
            <a:off x="7592203" y="5756877"/>
            <a:ext cx="3616126" cy="291105"/>
          </a:xfrm>
          <a:prstGeom prst="rect">
            <a:avLst/>
          </a:prstGeom>
          <a:noFill/>
          <a:ln>
            <a:noFill/>
          </a:ln>
        </p:spPr>
        <p:txBody>
          <a:bodyPr spcFirstLastPara="1" wrap="square" lIns="0" tIns="13950" rIns="0" bIns="0" anchor="t" anchorCtr="0">
            <a:spAutoFit/>
          </a:bodyPr>
          <a:lstStyle/>
          <a:p>
            <a:pPr marL="12700" marR="0" lvl="0" indent="0" algn="l" rtl="0">
              <a:lnSpc>
                <a:spcPct val="100000"/>
              </a:lnSpc>
              <a:spcBef>
                <a:spcPts val="0"/>
              </a:spcBef>
              <a:spcAft>
                <a:spcPts val="0"/>
              </a:spcAft>
              <a:buNone/>
            </a:pPr>
            <a:r>
              <a:rPr lang="hr-HR" sz="1800" i="1" dirty="0">
                <a:solidFill>
                  <a:schemeClr val="dk1"/>
                </a:solidFill>
                <a:latin typeface="Calibri"/>
                <a:ea typeface="Calibri"/>
                <a:cs typeface="Calibri"/>
                <a:sym typeface="Calibri"/>
              </a:rPr>
              <a:t>Source: clarity.com 2020</a:t>
            </a:r>
            <a:endParaRPr sz="1800" i="1" dirty="0">
              <a:solidFill>
                <a:schemeClr val="dk1"/>
              </a:solidFill>
              <a:latin typeface="Calibri"/>
              <a:ea typeface="Calibri"/>
              <a:cs typeface="Calibri"/>
              <a:sym typeface="Calibri"/>
            </a:endParaRPr>
          </a:p>
        </p:txBody>
      </p:sp>
      <p:sp>
        <p:nvSpPr>
          <p:cNvPr id="2" name="Google Shape;253;p24">
            <a:extLst>
              <a:ext uri="{FF2B5EF4-FFF2-40B4-BE49-F238E27FC236}">
                <a16:creationId xmlns:a16="http://schemas.microsoft.com/office/drawing/2014/main" id="{0FE10DCE-0752-B9ED-1A9E-140B7BC1C291}"/>
              </a:ext>
            </a:extLst>
          </p:cNvPr>
          <p:cNvSpPr txBox="1"/>
          <p:nvPr/>
        </p:nvSpPr>
        <p:spPr>
          <a:xfrm>
            <a:off x="318565" y="1022287"/>
            <a:ext cx="10408575" cy="566822"/>
          </a:xfrm>
          <a:prstGeom prst="rect">
            <a:avLst/>
          </a:prstGeom>
          <a:noFill/>
          <a:ln>
            <a:noFill/>
          </a:ln>
        </p:spPr>
        <p:txBody>
          <a:bodyPr spcFirstLastPara="1" wrap="square" lIns="0" tIns="12700" rIns="0" bIns="0" anchor="t" anchorCtr="0">
            <a:spAutoFit/>
          </a:bodyPr>
          <a:lstStyle/>
          <a:p>
            <a:pPr marL="12700" lvl="0"/>
            <a:r>
              <a:rPr lang="el-GR" sz="3600" b="1" dirty="0">
                <a:solidFill>
                  <a:schemeClr val="dk1"/>
                </a:solidFill>
                <a:latin typeface="Calibri"/>
                <a:ea typeface="Calibri"/>
                <a:cs typeface="Calibri"/>
                <a:sym typeface="Calibri"/>
              </a:rPr>
              <a:t>ΕΝΟΤΗΤΑ 2: </a:t>
            </a:r>
            <a:r>
              <a:rPr lang="el-GR" sz="3600" b="1" dirty="0" err="1">
                <a:solidFill>
                  <a:schemeClr val="dk1"/>
                </a:solidFill>
                <a:latin typeface="Calibri"/>
                <a:ea typeface="Calibri"/>
                <a:cs typeface="Calibri"/>
                <a:sym typeface="Calibri"/>
              </a:rPr>
              <a:t>Αυτο</a:t>
            </a:r>
            <a:r>
              <a:rPr lang="el-GR" sz="3600" b="1" dirty="0">
                <a:solidFill>
                  <a:schemeClr val="dk1"/>
                </a:solidFill>
                <a:latin typeface="Calibri"/>
                <a:ea typeface="Calibri"/>
                <a:cs typeface="Calibri"/>
                <a:sym typeface="Calibri"/>
              </a:rPr>
              <a:t>-ηγεσία και αυτογνωσία</a:t>
            </a:r>
            <a:endParaRPr sz="3600" b="1" i="0" dirty="0">
              <a:solidFill>
                <a:schemeClr val="dk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6" name="Google Shape;326;p32"/>
          <p:cNvSpPr/>
          <p:nvPr/>
        </p:nvSpPr>
        <p:spPr>
          <a:xfrm>
            <a:off x="318565" y="2130172"/>
            <a:ext cx="10889764" cy="3724056"/>
          </a:xfrm>
          <a:prstGeom prst="rect">
            <a:avLst/>
          </a:prstGeom>
          <a:noFill/>
          <a:ln>
            <a:noFill/>
          </a:ln>
        </p:spPr>
        <p:txBody>
          <a:bodyPr spcFirstLastPara="1" wrap="square" lIns="91425" tIns="45700" rIns="91425" bIns="45700" anchor="t" anchorCtr="0">
            <a:spAutoFit/>
          </a:bodyPr>
          <a:lstStyle/>
          <a:p>
            <a:pPr marL="800100" lvl="1" indent="-342900">
              <a:buClr>
                <a:srgbClr val="0CA373"/>
              </a:buClr>
              <a:buSzPts val="2000"/>
              <a:buFont typeface="Arial"/>
              <a:buChar char="•"/>
            </a:pPr>
            <a:r>
              <a:rPr lang="el-GR" sz="2000" b="1" dirty="0">
                <a:solidFill>
                  <a:srgbClr val="0CA373"/>
                </a:solidFill>
                <a:latin typeface="Calibri"/>
                <a:ea typeface="Calibri"/>
                <a:cs typeface="Calibri"/>
                <a:sym typeface="Calibri"/>
              </a:rPr>
              <a:t>Προσδιορίστε τα δυνατά σημεία και τις αδυναμίες σας.</a:t>
            </a:r>
            <a:endParaRPr dirty="0"/>
          </a:p>
          <a:p>
            <a:pPr marL="1257300" lvl="2" indent="-342900">
              <a:buClr>
                <a:schemeClr val="dk1"/>
              </a:buClr>
              <a:buSzPts val="1600"/>
              <a:buFont typeface="Arial"/>
              <a:buChar char="•"/>
            </a:pPr>
            <a:r>
              <a:rPr lang="el-GR" sz="1600" dirty="0">
                <a:solidFill>
                  <a:schemeClr val="dk1"/>
                </a:solidFill>
                <a:latin typeface="Calibri"/>
                <a:ea typeface="Calibri"/>
                <a:cs typeface="Calibri"/>
                <a:sym typeface="Calibri"/>
              </a:rPr>
              <a:t>Ποια είναι τα δυνατά σας σημεία;
Ποιες είναι οι αδυναμίες σας;
Πώς μπορείτε να επανασχεδιάσετε τη ζωή ή το περιβάλλον σας για να τονίσετε τη δύναμή σας;</a:t>
            </a:r>
          </a:p>
          <a:p>
            <a:pPr marL="1200150" lvl="2" indent="-285750">
              <a:buClr>
                <a:schemeClr val="dk1"/>
              </a:buClr>
              <a:buSzPts val="1600"/>
              <a:buFont typeface="Arial" panose="020B0604020202020204" pitchFamily="34" charset="0"/>
              <a:buChar char="•"/>
            </a:pPr>
            <a:endParaRPr lang="el-GR" sz="1600" dirty="0">
              <a:solidFill>
                <a:schemeClr val="dk1"/>
              </a:solidFill>
              <a:latin typeface="Calibri"/>
              <a:ea typeface="Calibri"/>
              <a:cs typeface="Calibri"/>
              <a:sym typeface="Calibri"/>
            </a:endParaRPr>
          </a:p>
          <a:p>
            <a:pPr marL="914400" lvl="2">
              <a:buClr>
                <a:schemeClr val="dk1"/>
              </a:buClr>
              <a:buSzPts val="1600"/>
            </a:pPr>
            <a:r>
              <a:rPr lang="el-GR" sz="2000" b="1" dirty="0">
                <a:solidFill>
                  <a:srgbClr val="0CA373"/>
                </a:solidFill>
                <a:latin typeface="Calibri"/>
                <a:ea typeface="Calibri"/>
                <a:cs typeface="Calibri"/>
                <a:sym typeface="Calibri"/>
              </a:rPr>
              <a:t>Αναλογιστείτε τις ανάγκες σας στις σχέσεις.</a:t>
            </a:r>
            <a:endParaRPr dirty="0"/>
          </a:p>
          <a:p>
            <a:pPr marL="1257300" lvl="2" indent="-342900">
              <a:buClr>
                <a:schemeClr val="dk1"/>
              </a:buClr>
              <a:buSzPts val="1600"/>
              <a:buFont typeface="Arial"/>
              <a:buChar char="•"/>
            </a:pPr>
            <a:r>
              <a:rPr lang="el-GR" sz="1600" dirty="0">
                <a:solidFill>
                  <a:schemeClr val="dk1"/>
                </a:solidFill>
                <a:latin typeface="Calibri"/>
                <a:ea typeface="Calibri"/>
                <a:cs typeface="Calibri"/>
                <a:sym typeface="Calibri"/>
              </a:rPr>
              <a:t>Τι εκτιμάτε περισσότερο στις φιλίες;
Ποιες ιδιότητες χρειάζεστε σε έναν ρομαντικό σύντροφο;
Πόσο συχνά είστε σε θέση να εκφράσετε αυτό που χρειάζεστε από τους ανθρώπους στη ζωή σας;
</a:t>
            </a:r>
            <a:r>
              <a:rPr lang="el-GR" sz="2000" b="1" dirty="0">
                <a:solidFill>
                  <a:srgbClr val="0CA373"/>
                </a:solidFill>
                <a:latin typeface="Calibri"/>
                <a:ea typeface="Calibri"/>
                <a:cs typeface="Calibri"/>
                <a:sym typeface="Calibri"/>
              </a:rPr>
              <a:t>Μάθετε πότε και πώς να εμπιστεύεστε τον εαυτό σας.</a:t>
            </a:r>
            <a:endParaRPr dirty="0"/>
          </a:p>
          <a:p>
            <a:pPr marL="1257300" lvl="2" indent="-342900">
              <a:buClr>
                <a:schemeClr val="dk1"/>
              </a:buClr>
              <a:buSzPts val="1600"/>
              <a:buFont typeface="Arial"/>
              <a:buChar char="•"/>
            </a:pPr>
            <a:r>
              <a:rPr lang="el-GR" sz="1600" dirty="0">
                <a:solidFill>
                  <a:schemeClr val="dk1"/>
                </a:solidFill>
                <a:latin typeface="Calibri"/>
                <a:ea typeface="Calibri"/>
                <a:cs typeface="Calibri"/>
                <a:sym typeface="Calibri"/>
              </a:rPr>
              <a:t>Ποια είναι τα πράγματα που μπορείτε να εμπιστευτείτε περισσότερο για τον εαυτό σας;
Πότε συγκρούονται τα συναισθήματά σας με τη λήψη αποφάσεων;</a:t>
            </a:r>
            <a:endParaRPr dirty="0"/>
          </a:p>
          <a:p>
            <a:pPr marL="1257300" lvl="2" indent="-342900">
              <a:buClr>
                <a:schemeClr val="dk1"/>
              </a:buClr>
              <a:buSzPts val="1600"/>
              <a:buFont typeface="Arial"/>
              <a:buChar char="•"/>
            </a:pPr>
            <a:r>
              <a:rPr lang="el-GR" sz="1600" dirty="0">
                <a:solidFill>
                  <a:schemeClr val="dk1"/>
                </a:solidFill>
                <a:latin typeface="Calibri"/>
                <a:ea typeface="Calibri"/>
                <a:cs typeface="Calibri"/>
                <a:sym typeface="Calibri"/>
              </a:rPr>
              <a:t>Πώς μπορείτε να χτίσετε την αυτοπεποίθησή σας;
</a:t>
            </a:r>
            <a:endParaRPr sz="1600" b="0" i="0" u="none" strike="noStrike" cap="none" dirty="0">
              <a:solidFill>
                <a:schemeClr val="dk1"/>
              </a:solidFill>
              <a:latin typeface="Calibri"/>
              <a:ea typeface="Calibri"/>
              <a:cs typeface="Calibri"/>
              <a:sym typeface="Calibri"/>
            </a:endParaRPr>
          </a:p>
        </p:txBody>
      </p:sp>
      <p:sp>
        <p:nvSpPr>
          <p:cNvPr id="327" name="Google Shape;327;p32"/>
          <p:cNvSpPr txBox="1"/>
          <p:nvPr/>
        </p:nvSpPr>
        <p:spPr>
          <a:xfrm>
            <a:off x="318565" y="1773775"/>
            <a:ext cx="7696621" cy="352661"/>
          </a:xfrm>
          <a:prstGeom prst="rect">
            <a:avLst/>
          </a:prstGeom>
          <a:noFill/>
          <a:ln>
            <a:noFill/>
          </a:ln>
        </p:spPr>
        <p:txBody>
          <a:bodyPr spcFirstLastPara="1" wrap="square" lIns="0" tIns="13950" rIns="0" bIns="0" anchor="t" anchorCtr="0">
            <a:spAutoFit/>
          </a:bodyPr>
          <a:lstStyle/>
          <a:p>
            <a:pPr marL="12700" lvl="0"/>
            <a:r>
              <a:rPr lang="el-GR" sz="2200" dirty="0">
                <a:solidFill>
                  <a:schemeClr val="dk1"/>
                </a:solidFill>
                <a:latin typeface="Calibri"/>
                <a:ea typeface="Calibri"/>
                <a:cs typeface="Calibri"/>
                <a:sym typeface="Calibri"/>
              </a:rPr>
              <a:t>ΤΜΗΜΑ 2.3.: Καλλιέργεια αυτογνωσίας </a:t>
            </a:r>
            <a:r>
              <a:rPr lang="hr-HR" sz="2200" dirty="0">
                <a:solidFill>
                  <a:schemeClr val="dk1"/>
                </a:solidFill>
                <a:latin typeface="Calibri"/>
                <a:ea typeface="Calibri"/>
                <a:cs typeface="Calibri"/>
                <a:sym typeface="Calibri"/>
              </a:rPr>
              <a:t>(clarity.com, 2020)</a:t>
            </a:r>
            <a:endParaRPr sz="2200" dirty="0">
              <a:solidFill>
                <a:schemeClr val="dk1"/>
              </a:solidFill>
              <a:latin typeface="Calibri"/>
              <a:ea typeface="Calibri"/>
              <a:cs typeface="Calibri"/>
              <a:sym typeface="Calibri"/>
            </a:endParaRPr>
          </a:p>
        </p:txBody>
      </p:sp>
      <p:sp>
        <p:nvSpPr>
          <p:cNvPr id="328" name="Google Shape;328;p32"/>
          <p:cNvSpPr txBox="1"/>
          <p:nvPr/>
        </p:nvSpPr>
        <p:spPr>
          <a:xfrm>
            <a:off x="7592203" y="5690160"/>
            <a:ext cx="3616126" cy="291105"/>
          </a:xfrm>
          <a:prstGeom prst="rect">
            <a:avLst/>
          </a:prstGeom>
          <a:noFill/>
          <a:ln>
            <a:noFill/>
          </a:ln>
        </p:spPr>
        <p:txBody>
          <a:bodyPr spcFirstLastPara="1" wrap="square" lIns="0" tIns="13950" rIns="0" bIns="0" anchor="t" anchorCtr="0">
            <a:spAutoFit/>
          </a:bodyPr>
          <a:lstStyle/>
          <a:p>
            <a:pPr marL="12700" marR="0" lvl="0" indent="0" algn="l" rtl="0">
              <a:lnSpc>
                <a:spcPct val="100000"/>
              </a:lnSpc>
              <a:spcBef>
                <a:spcPts val="0"/>
              </a:spcBef>
              <a:spcAft>
                <a:spcPts val="0"/>
              </a:spcAft>
              <a:buNone/>
            </a:pPr>
            <a:r>
              <a:rPr lang="hr-HR" sz="1800" i="1">
                <a:solidFill>
                  <a:schemeClr val="dk1"/>
                </a:solidFill>
                <a:latin typeface="Calibri"/>
                <a:ea typeface="Calibri"/>
                <a:cs typeface="Calibri"/>
                <a:sym typeface="Calibri"/>
              </a:rPr>
              <a:t>Source: clarity.com 2020</a:t>
            </a:r>
            <a:endParaRPr sz="1800" i="1">
              <a:solidFill>
                <a:schemeClr val="dk1"/>
              </a:solidFill>
              <a:latin typeface="Calibri"/>
              <a:ea typeface="Calibri"/>
              <a:cs typeface="Calibri"/>
              <a:sym typeface="Calibri"/>
            </a:endParaRPr>
          </a:p>
        </p:txBody>
      </p:sp>
      <p:sp>
        <p:nvSpPr>
          <p:cNvPr id="2" name="Google Shape;253;p24">
            <a:extLst>
              <a:ext uri="{FF2B5EF4-FFF2-40B4-BE49-F238E27FC236}">
                <a16:creationId xmlns:a16="http://schemas.microsoft.com/office/drawing/2014/main" id="{6F56438E-8947-C3DE-D809-9097B9CB8F62}"/>
              </a:ext>
            </a:extLst>
          </p:cNvPr>
          <p:cNvSpPr txBox="1"/>
          <p:nvPr/>
        </p:nvSpPr>
        <p:spPr>
          <a:xfrm>
            <a:off x="318565" y="1022287"/>
            <a:ext cx="10408575" cy="566822"/>
          </a:xfrm>
          <a:prstGeom prst="rect">
            <a:avLst/>
          </a:prstGeom>
          <a:noFill/>
          <a:ln>
            <a:noFill/>
          </a:ln>
        </p:spPr>
        <p:txBody>
          <a:bodyPr spcFirstLastPara="1" wrap="square" lIns="0" tIns="12700" rIns="0" bIns="0" anchor="t" anchorCtr="0">
            <a:spAutoFit/>
          </a:bodyPr>
          <a:lstStyle/>
          <a:p>
            <a:pPr marL="12700" lvl="0"/>
            <a:r>
              <a:rPr lang="el-GR" sz="3600" b="1" dirty="0">
                <a:solidFill>
                  <a:schemeClr val="dk1"/>
                </a:solidFill>
                <a:latin typeface="Calibri"/>
                <a:ea typeface="Calibri"/>
                <a:cs typeface="Calibri"/>
                <a:sym typeface="Calibri"/>
              </a:rPr>
              <a:t>ΕΝΟΤΗΤΑ 2: </a:t>
            </a:r>
            <a:r>
              <a:rPr lang="el-GR" sz="3600" b="1" dirty="0" err="1">
                <a:solidFill>
                  <a:schemeClr val="dk1"/>
                </a:solidFill>
                <a:latin typeface="Calibri"/>
                <a:ea typeface="Calibri"/>
                <a:cs typeface="Calibri"/>
                <a:sym typeface="Calibri"/>
              </a:rPr>
              <a:t>Αυτο</a:t>
            </a:r>
            <a:r>
              <a:rPr lang="el-GR" sz="3600" b="1" dirty="0">
                <a:solidFill>
                  <a:schemeClr val="dk1"/>
                </a:solidFill>
                <a:latin typeface="Calibri"/>
                <a:ea typeface="Calibri"/>
                <a:cs typeface="Calibri"/>
                <a:sym typeface="Calibri"/>
              </a:rPr>
              <a:t>-ηγεσία και αυτογνωσία</a:t>
            </a:r>
            <a:endParaRPr sz="3600" b="1" i="0" dirty="0">
              <a:solidFill>
                <a:schemeClr val="dk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4" name="Google Shape;334;p33"/>
          <p:cNvSpPr txBox="1"/>
          <p:nvPr/>
        </p:nvSpPr>
        <p:spPr>
          <a:xfrm>
            <a:off x="318565" y="1773775"/>
            <a:ext cx="8617617" cy="691195"/>
          </a:xfrm>
          <a:prstGeom prst="rect">
            <a:avLst/>
          </a:prstGeom>
          <a:noFill/>
          <a:ln>
            <a:noFill/>
          </a:ln>
        </p:spPr>
        <p:txBody>
          <a:bodyPr spcFirstLastPara="1" wrap="square" lIns="0" tIns="13950" rIns="0" bIns="0" anchor="t" anchorCtr="0">
            <a:spAutoFit/>
          </a:bodyPr>
          <a:lstStyle/>
          <a:p>
            <a:pPr marL="12700" lvl="0"/>
            <a:r>
              <a:rPr lang="el-GR" sz="2200" dirty="0">
                <a:solidFill>
                  <a:schemeClr val="dk1"/>
                </a:solidFill>
                <a:latin typeface="Calibri"/>
                <a:ea typeface="Calibri"/>
                <a:cs typeface="Calibri"/>
                <a:sym typeface="Calibri"/>
              </a:rPr>
              <a:t>ΤΜΗΜΑ 2.3.: Καλλιέργεια αυτογνωσίας: Η τεχνική παραθύρου </a:t>
            </a:r>
            <a:r>
              <a:rPr lang="el-GR" sz="2200" dirty="0" err="1">
                <a:solidFill>
                  <a:schemeClr val="dk1"/>
                </a:solidFill>
                <a:latin typeface="Calibri"/>
                <a:ea typeface="Calibri"/>
                <a:cs typeface="Calibri"/>
                <a:sym typeface="Calibri"/>
              </a:rPr>
              <a:t>Johari</a:t>
            </a:r>
            <a:r>
              <a:rPr lang="el-GR" sz="2200" dirty="0">
                <a:solidFill>
                  <a:schemeClr val="dk1"/>
                </a:solidFill>
                <a:latin typeface="Calibri"/>
                <a:ea typeface="Calibri"/>
                <a:cs typeface="Calibri"/>
                <a:sym typeface="Calibri"/>
              </a:rPr>
              <a:t>
</a:t>
            </a:r>
            <a:endParaRPr sz="2200" dirty="0">
              <a:solidFill>
                <a:schemeClr val="dk1"/>
              </a:solidFill>
              <a:latin typeface="Calibri"/>
              <a:ea typeface="Calibri"/>
              <a:cs typeface="Calibri"/>
              <a:sym typeface="Calibri"/>
            </a:endParaRPr>
          </a:p>
        </p:txBody>
      </p:sp>
      <p:sp>
        <p:nvSpPr>
          <p:cNvPr id="335" name="Google Shape;335;p33"/>
          <p:cNvSpPr txBox="1"/>
          <p:nvPr/>
        </p:nvSpPr>
        <p:spPr>
          <a:xfrm>
            <a:off x="318565" y="2438400"/>
            <a:ext cx="4627508" cy="3139281"/>
          </a:xfrm>
          <a:prstGeom prst="rect">
            <a:avLst/>
          </a:prstGeom>
          <a:noFill/>
          <a:ln>
            <a:noFill/>
          </a:ln>
        </p:spPr>
        <p:txBody>
          <a:bodyPr spcFirstLastPara="1" wrap="square" lIns="91425" tIns="45700" rIns="91425" bIns="45700" anchor="t" anchorCtr="0">
            <a:spAutoFit/>
          </a:bodyPr>
          <a:lstStyle/>
          <a:p>
            <a:pPr marL="285750" lvl="0" indent="-285750">
              <a:buClr>
                <a:schemeClr val="dk1"/>
              </a:buClr>
              <a:buSzPts val="1800"/>
              <a:buFont typeface="Arial"/>
              <a:buChar char="•"/>
            </a:pPr>
            <a:r>
              <a:rPr lang="el-GR" sz="1800" dirty="0">
                <a:solidFill>
                  <a:schemeClr val="dk1"/>
                </a:solidFill>
                <a:latin typeface="Calibri"/>
                <a:ea typeface="Calibri"/>
                <a:cs typeface="Calibri"/>
                <a:sym typeface="Calibri"/>
              </a:rPr>
              <a:t>Ένα ψυχολογικό εργαλείο που δημιουργήθηκε από τους </a:t>
            </a:r>
            <a:r>
              <a:rPr lang="el-GR" sz="1800" dirty="0" err="1">
                <a:solidFill>
                  <a:schemeClr val="dk1"/>
                </a:solidFill>
                <a:latin typeface="Calibri"/>
                <a:ea typeface="Calibri"/>
                <a:cs typeface="Calibri"/>
                <a:sym typeface="Calibri"/>
              </a:rPr>
              <a:t>Luft</a:t>
            </a:r>
            <a:r>
              <a:rPr lang="el-GR" sz="1800" dirty="0">
                <a:solidFill>
                  <a:schemeClr val="dk1"/>
                </a:solidFill>
                <a:latin typeface="Calibri"/>
                <a:ea typeface="Calibri"/>
                <a:cs typeface="Calibri"/>
                <a:sym typeface="Calibri"/>
              </a:rPr>
              <a:t> και </a:t>
            </a:r>
            <a:r>
              <a:rPr lang="el-GR" sz="1800" dirty="0" err="1">
                <a:solidFill>
                  <a:schemeClr val="dk1"/>
                </a:solidFill>
                <a:latin typeface="Calibri"/>
                <a:ea typeface="Calibri"/>
                <a:cs typeface="Calibri"/>
                <a:sym typeface="Calibri"/>
              </a:rPr>
              <a:t>Ingham</a:t>
            </a:r>
            <a:r>
              <a:rPr lang="el-GR" sz="1800" dirty="0">
                <a:solidFill>
                  <a:schemeClr val="dk1"/>
                </a:solidFill>
                <a:latin typeface="Calibri"/>
                <a:ea typeface="Calibri"/>
                <a:cs typeface="Calibri"/>
                <a:sym typeface="Calibri"/>
              </a:rPr>
              <a:t> το 1955</a:t>
            </a:r>
            <a:r>
              <a:rPr lang="hr-HR" sz="1800" dirty="0">
                <a:solidFill>
                  <a:schemeClr val="dk1"/>
                </a:solidFill>
                <a:latin typeface="Calibri"/>
                <a:ea typeface="Calibri"/>
                <a:cs typeface="Calibri"/>
                <a:sym typeface="Calibri"/>
              </a:rPr>
              <a:t>)</a:t>
            </a:r>
            <a:endParaRPr dirty="0"/>
          </a:p>
          <a:p>
            <a:pPr marL="285750" lvl="0" indent="-285750">
              <a:buClr>
                <a:schemeClr val="dk1"/>
              </a:buClr>
              <a:buSzPts val="1800"/>
              <a:buFont typeface="Arial"/>
              <a:buChar char="•"/>
            </a:pPr>
            <a:r>
              <a:rPr lang="el-GR" sz="1800" dirty="0">
                <a:solidFill>
                  <a:schemeClr val="dk1"/>
                </a:solidFill>
                <a:latin typeface="Calibri"/>
                <a:ea typeface="Calibri"/>
                <a:cs typeface="Calibri"/>
                <a:sym typeface="Calibri"/>
              </a:rPr>
              <a:t>Βοηθά στην κατανόηση και την εκπαίδευση της αυτογνωσίας
Έμφαση στις μαλακές δεξιότητες (π.χ. συμπεριφορά, </a:t>
            </a:r>
            <a:r>
              <a:rPr lang="el-GR" sz="1800" dirty="0" err="1">
                <a:solidFill>
                  <a:schemeClr val="dk1"/>
                </a:solidFill>
                <a:latin typeface="Calibri"/>
                <a:ea typeface="Calibri"/>
                <a:cs typeface="Calibri"/>
                <a:sym typeface="Calibri"/>
              </a:rPr>
              <a:t>ενσυναίσθηση</a:t>
            </a:r>
            <a:r>
              <a:rPr lang="el-GR" sz="1800" dirty="0">
                <a:solidFill>
                  <a:schemeClr val="dk1"/>
                </a:solidFill>
                <a:latin typeface="Calibri"/>
                <a:ea typeface="Calibri"/>
                <a:cs typeface="Calibri"/>
                <a:sym typeface="Calibri"/>
              </a:rPr>
              <a:t>, συνεργασία, δια-ομαδική και διαπροσωπική ανάπτυξη</a:t>
            </a:r>
            <a:endParaRPr dirty="0"/>
          </a:p>
          <a:p>
            <a:pPr marL="285750" lvl="0" indent="-285750">
              <a:buClr>
                <a:schemeClr val="dk1"/>
              </a:buClr>
              <a:buSzPts val="1800"/>
              <a:buFont typeface="Arial"/>
              <a:buChar char="•"/>
            </a:pPr>
            <a:r>
              <a:rPr lang="el-GR" sz="1800" dirty="0">
                <a:solidFill>
                  <a:schemeClr val="dk1"/>
                </a:solidFill>
                <a:latin typeface="Calibri"/>
                <a:ea typeface="Calibri"/>
                <a:cs typeface="Calibri"/>
                <a:sym typeface="Calibri"/>
              </a:rPr>
              <a:t>Εφαρμόζεται σε διάφορες καταστάσεις και περιβάλλοντα
</a:t>
            </a:r>
            <a:endParaRPr sz="1800" dirty="0">
              <a:solidFill>
                <a:schemeClr val="dk1"/>
              </a:solidFill>
              <a:latin typeface="Calibri"/>
              <a:ea typeface="Calibri"/>
              <a:cs typeface="Calibri"/>
              <a:sym typeface="Calibri"/>
            </a:endParaRPr>
          </a:p>
        </p:txBody>
      </p:sp>
      <p:pic>
        <p:nvPicPr>
          <p:cNvPr id="336" name="Google Shape;336;p33" descr="Diagram&#10;&#10;Description automatically generated"/>
          <p:cNvPicPr preferRelativeResize="0"/>
          <p:nvPr/>
        </p:nvPicPr>
        <p:blipFill rotWithShape="1">
          <a:blip r:embed="rId3">
            <a:alphaModFix/>
          </a:blip>
          <a:srcRect/>
          <a:stretch/>
        </p:blipFill>
        <p:spPr>
          <a:xfrm>
            <a:off x="6633131" y="2126436"/>
            <a:ext cx="3583962" cy="3702549"/>
          </a:xfrm>
          <a:prstGeom prst="rect">
            <a:avLst/>
          </a:prstGeom>
          <a:noFill/>
          <a:ln>
            <a:noFill/>
          </a:ln>
        </p:spPr>
      </p:pic>
      <p:sp>
        <p:nvSpPr>
          <p:cNvPr id="337" name="Google Shape;337;p33"/>
          <p:cNvSpPr txBox="1"/>
          <p:nvPr/>
        </p:nvSpPr>
        <p:spPr>
          <a:xfrm>
            <a:off x="6635296" y="5831503"/>
            <a:ext cx="2300886"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hr-HR" sz="1400" i="1">
                <a:solidFill>
                  <a:schemeClr val="dk1"/>
                </a:solidFill>
                <a:latin typeface="Calibri"/>
                <a:ea typeface="Calibri"/>
                <a:cs typeface="Calibri"/>
                <a:sym typeface="Calibri"/>
              </a:rPr>
              <a:t>Source: selfawareness.org.uk</a:t>
            </a:r>
            <a:endParaRPr sz="1400" i="1">
              <a:solidFill>
                <a:schemeClr val="dk1"/>
              </a:solidFill>
              <a:latin typeface="Calibri"/>
              <a:ea typeface="Calibri"/>
              <a:cs typeface="Calibri"/>
              <a:sym typeface="Calibri"/>
            </a:endParaRPr>
          </a:p>
        </p:txBody>
      </p:sp>
      <p:sp>
        <p:nvSpPr>
          <p:cNvPr id="2" name="Google Shape;253;p24">
            <a:extLst>
              <a:ext uri="{FF2B5EF4-FFF2-40B4-BE49-F238E27FC236}">
                <a16:creationId xmlns:a16="http://schemas.microsoft.com/office/drawing/2014/main" id="{C76FB135-ADB4-84D5-51FD-757F62C9CC50}"/>
              </a:ext>
            </a:extLst>
          </p:cNvPr>
          <p:cNvSpPr txBox="1"/>
          <p:nvPr/>
        </p:nvSpPr>
        <p:spPr>
          <a:xfrm>
            <a:off x="318565" y="1022287"/>
            <a:ext cx="10408575" cy="566822"/>
          </a:xfrm>
          <a:prstGeom prst="rect">
            <a:avLst/>
          </a:prstGeom>
          <a:noFill/>
          <a:ln>
            <a:noFill/>
          </a:ln>
        </p:spPr>
        <p:txBody>
          <a:bodyPr spcFirstLastPara="1" wrap="square" lIns="0" tIns="12700" rIns="0" bIns="0" anchor="t" anchorCtr="0">
            <a:spAutoFit/>
          </a:bodyPr>
          <a:lstStyle/>
          <a:p>
            <a:pPr marL="12700" lvl="0"/>
            <a:r>
              <a:rPr lang="el-GR" sz="3600" b="1" dirty="0">
                <a:solidFill>
                  <a:schemeClr val="dk1"/>
                </a:solidFill>
                <a:latin typeface="Calibri"/>
                <a:ea typeface="Calibri"/>
                <a:cs typeface="Calibri"/>
                <a:sym typeface="Calibri"/>
              </a:rPr>
              <a:t>ΕΝΟΤΗΤΑ 2: </a:t>
            </a:r>
            <a:r>
              <a:rPr lang="el-GR" sz="3600" b="1" dirty="0" err="1">
                <a:solidFill>
                  <a:schemeClr val="dk1"/>
                </a:solidFill>
                <a:latin typeface="Calibri"/>
                <a:ea typeface="Calibri"/>
                <a:cs typeface="Calibri"/>
                <a:sym typeface="Calibri"/>
              </a:rPr>
              <a:t>Αυτο</a:t>
            </a:r>
            <a:r>
              <a:rPr lang="el-GR" sz="3600" b="1" dirty="0">
                <a:solidFill>
                  <a:schemeClr val="dk1"/>
                </a:solidFill>
                <a:latin typeface="Calibri"/>
                <a:ea typeface="Calibri"/>
                <a:cs typeface="Calibri"/>
                <a:sym typeface="Calibri"/>
              </a:rPr>
              <a:t>-ηγεσία και αυτογνωσία</a:t>
            </a:r>
            <a:endParaRPr sz="3600" b="1" i="0" dirty="0">
              <a:solidFill>
                <a:schemeClr val="dk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3" name="Google Shape;343;p34"/>
          <p:cNvSpPr txBox="1"/>
          <p:nvPr/>
        </p:nvSpPr>
        <p:spPr>
          <a:xfrm>
            <a:off x="318565" y="1773775"/>
            <a:ext cx="8617617" cy="691195"/>
          </a:xfrm>
          <a:prstGeom prst="rect">
            <a:avLst/>
          </a:prstGeom>
          <a:noFill/>
          <a:ln>
            <a:noFill/>
          </a:ln>
        </p:spPr>
        <p:txBody>
          <a:bodyPr spcFirstLastPara="1" wrap="square" lIns="0" tIns="13950" rIns="0" bIns="0" anchor="t" anchorCtr="0">
            <a:spAutoFit/>
          </a:bodyPr>
          <a:lstStyle/>
          <a:p>
            <a:pPr marL="12700" lvl="0"/>
            <a:r>
              <a:rPr lang="el-GR" sz="2200" dirty="0">
                <a:solidFill>
                  <a:schemeClr val="dk1"/>
                </a:solidFill>
                <a:latin typeface="Calibri"/>
                <a:ea typeface="Calibri"/>
                <a:cs typeface="Calibri"/>
                <a:sym typeface="Calibri"/>
              </a:rPr>
              <a:t>ΤΜΗΜΑ 2.3.: Καλλιέργεια αυτογνωσίας: Η τεχνική παραθύρου </a:t>
            </a:r>
            <a:r>
              <a:rPr lang="el-GR" sz="2200" dirty="0" err="1">
                <a:solidFill>
                  <a:schemeClr val="dk1"/>
                </a:solidFill>
                <a:latin typeface="Calibri"/>
                <a:ea typeface="Calibri"/>
                <a:cs typeface="Calibri"/>
                <a:sym typeface="Calibri"/>
              </a:rPr>
              <a:t>Johari</a:t>
            </a:r>
            <a:r>
              <a:rPr lang="el-GR" sz="2200" dirty="0">
                <a:solidFill>
                  <a:schemeClr val="dk1"/>
                </a:solidFill>
                <a:latin typeface="Calibri"/>
                <a:ea typeface="Calibri"/>
                <a:cs typeface="Calibri"/>
                <a:sym typeface="Calibri"/>
              </a:rPr>
              <a:t>
</a:t>
            </a:r>
            <a:endParaRPr sz="2200" dirty="0">
              <a:solidFill>
                <a:schemeClr val="dk1"/>
              </a:solidFill>
              <a:latin typeface="Calibri"/>
              <a:ea typeface="Calibri"/>
              <a:cs typeface="Calibri"/>
              <a:sym typeface="Calibri"/>
            </a:endParaRPr>
          </a:p>
        </p:txBody>
      </p:sp>
      <p:pic>
        <p:nvPicPr>
          <p:cNvPr id="344" name="Google Shape;344;p34" descr="Diagram&#10;&#10;Description automatically generated"/>
          <p:cNvPicPr preferRelativeResize="0"/>
          <p:nvPr/>
        </p:nvPicPr>
        <p:blipFill rotWithShape="1">
          <a:blip r:embed="rId3">
            <a:alphaModFix/>
          </a:blip>
          <a:srcRect/>
          <a:stretch/>
        </p:blipFill>
        <p:spPr>
          <a:xfrm>
            <a:off x="8489640" y="2126436"/>
            <a:ext cx="3583962" cy="3702549"/>
          </a:xfrm>
          <a:prstGeom prst="rect">
            <a:avLst/>
          </a:prstGeom>
          <a:noFill/>
          <a:ln>
            <a:noFill/>
          </a:ln>
        </p:spPr>
      </p:pic>
      <p:sp>
        <p:nvSpPr>
          <p:cNvPr id="345" name="Google Shape;345;p34"/>
          <p:cNvSpPr txBox="1"/>
          <p:nvPr/>
        </p:nvSpPr>
        <p:spPr>
          <a:xfrm>
            <a:off x="8810460" y="5804225"/>
            <a:ext cx="2300886"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hr-HR" sz="1400" i="1">
                <a:solidFill>
                  <a:schemeClr val="dk1"/>
                </a:solidFill>
                <a:latin typeface="Calibri"/>
                <a:ea typeface="Calibri"/>
                <a:cs typeface="Calibri"/>
                <a:sym typeface="Calibri"/>
              </a:rPr>
              <a:t>Source: selfawareness.org.uk</a:t>
            </a:r>
            <a:endParaRPr sz="1400" i="1">
              <a:solidFill>
                <a:schemeClr val="dk1"/>
              </a:solidFill>
              <a:latin typeface="Calibri"/>
              <a:ea typeface="Calibri"/>
              <a:cs typeface="Calibri"/>
              <a:sym typeface="Calibri"/>
            </a:endParaRPr>
          </a:p>
        </p:txBody>
      </p:sp>
      <p:graphicFrame>
        <p:nvGraphicFramePr>
          <p:cNvPr id="346" name="Google Shape;346;p34"/>
          <p:cNvGraphicFramePr/>
          <p:nvPr>
            <p:extLst>
              <p:ext uri="{D42A27DB-BD31-4B8C-83A1-F6EECF244321}">
                <p14:modId xmlns:p14="http://schemas.microsoft.com/office/powerpoint/2010/main" val="3464662946"/>
              </p:ext>
            </p:extLst>
          </p:nvPr>
        </p:nvGraphicFramePr>
        <p:xfrm>
          <a:off x="1333772" y="2606110"/>
          <a:ext cx="6587200" cy="3413780"/>
        </p:xfrm>
        <a:graphic>
          <a:graphicData uri="http://schemas.openxmlformats.org/drawingml/2006/table">
            <a:tbl>
              <a:tblPr firstRow="1" bandRow="1">
                <a:noFill/>
                <a:tableStyleId>{DC0C3E89-6A15-440B-AA2A-45A42193F78D}</a:tableStyleId>
              </a:tblPr>
              <a:tblGrid>
                <a:gridCol w="3293600">
                  <a:extLst>
                    <a:ext uri="{9D8B030D-6E8A-4147-A177-3AD203B41FA5}">
                      <a16:colId xmlns:a16="http://schemas.microsoft.com/office/drawing/2014/main" val="20000"/>
                    </a:ext>
                  </a:extLst>
                </a:gridCol>
                <a:gridCol w="3293600">
                  <a:extLst>
                    <a:ext uri="{9D8B030D-6E8A-4147-A177-3AD203B41FA5}">
                      <a16:colId xmlns:a16="http://schemas.microsoft.com/office/drawing/2014/main" val="20001"/>
                    </a:ext>
                  </a:extLst>
                </a:gridCol>
              </a:tblGrid>
              <a:tr h="370850">
                <a:tc>
                  <a:txBody>
                    <a:bodyPr/>
                    <a:lstStyle/>
                    <a:p>
                      <a:pPr marL="0" marR="0" lvl="0" indent="0" algn="l" rtl="0">
                        <a:spcBef>
                          <a:spcPts val="0"/>
                        </a:spcBef>
                        <a:spcAft>
                          <a:spcPts val="0"/>
                        </a:spcAft>
                        <a:buNone/>
                      </a:pPr>
                      <a:r>
                        <a:rPr lang="el-GR" sz="1600" b="0" u="none" strike="noStrike" cap="none" dirty="0"/>
                        <a:t>Τεταρτημόριο 1: Ανοιχτός χώρος
</a:t>
                      </a:r>
                      <a:r>
                        <a:rPr lang="hr-HR" sz="1200" b="0" i="0" dirty="0">
                          <a:solidFill>
                            <a:schemeClr val="lt1"/>
                          </a:solidFill>
                          <a:latin typeface="Calibri"/>
                          <a:ea typeface="Calibri"/>
                          <a:cs typeface="Calibri"/>
                          <a:sym typeface="Calibri"/>
                        </a:rPr>
                        <a:t>Things we know about ourselves and others know about us.  The part that you are able to discuss freely with others.   Most of the time you agree with this view you have and others have of you. </a:t>
                      </a:r>
                      <a:endParaRPr dirty="0"/>
                    </a:p>
                    <a:p>
                      <a:pPr marL="0" marR="0" lvl="0" indent="0" algn="l" rtl="0">
                        <a:spcBef>
                          <a:spcPts val="0"/>
                        </a:spcBef>
                        <a:spcAft>
                          <a:spcPts val="0"/>
                        </a:spcAft>
                        <a:buNone/>
                      </a:pPr>
                      <a:endParaRPr sz="1600" b="0" dirty="0"/>
                    </a:p>
                  </a:txBody>
                  <a:tcPr marL="91450" marR="91450" marT="45725" marB="45725"/>
                </a:tc>
                <a:tc>
                  <a:txBody>
                    <a:bodyPr/>
                    <a:lstStyle/>
                    <a:p>
                      <a:pPr marL="0" marR="0" lvl="0" indent="0" algn="l" rtl="0">
                        <a:spcBef>
                          <a:spcPts val="0"/>
                        </a:spcBef>
                        <a:spcAft>
                          <a:spcPts val="0"/>
                        </a:spcAft>
                        <a:buNone/>
                      </a:pPr>
                      <a:r>
                        <a:rPr lang="el-GR" sz="1600" b="0" dirty="0"/>
                        <a:t>Τεταρτημόριο 2: Κρυμμένος εαυτός
</a:t>
                      </a:r>
                      <a:r>
                        <a:rPr lang="hr-HR" sz="1200" b="0" i="0" dirty="0">
                          <a:solidFill>
                            <a:schemeClr val="lt1"/>
                          </a:solidFill>
                          <a:latin typeface="Calibri"/>
                          <a:ea typeface="Calibri"/>
                          <a:cs typeface="Calibri"/>
                          <a:sym typeface="Calibri"/>
                        </a:rPr>
                        <a:t>Things we know about ourselves that others do not know.  In this part you hide things that are very private about yourself, this maybe to protect yourself, because you feel ashamed or vulnerable, or perhaps because of modesty.  </a:t>
                      </a:r>
                      <a:endParaRPr dirty="0"/>
                    </a:p>
                  </a:txBody>
                  <a:tcPr marL="91450" marR="91450" marT="45725" marB="45725"/>
                </a:tc>
                <a:extLst>
                  <a:ext uri="{0D108BD9-81ED-4DB2-BD59-A6C34878D82A}">
                    <a16:rowId xmlns:a16="http://schemas.microsoft.com/office/drawing/2014/main" val="10000"/>
                  </a:ext>
                </a:extLst>
              </a:tr>
              <a:tr h="370850">
                <a:tc>
                  <a:txBody>
                    <a:bodyPr/>
                    <a:lstStyle/>
                    <a:p>
                      <a:pPr marL="0" marR="0" lvl="0" indent="0" algn="l" rtl="0">
                        <a:spcBef>
                          <a:spcPts val="0"/>
                        </a:spcBef>
                        <a:spcAft>
                          <a:spcPts val="0"/>
                        </a:spcAft>
                        <a:buNone/>
                      </a:pPr>
                      <a:r>
                        <a:rPr lang="el-GR" sz="1200" b="0" dirty="0"/>
                        <a:t>Τεταρτημόριο 3: Τυφλός εαυτός
Πράγματα που οι άλλοι γνωρίζουν για εμάς που δεν γνωρίζουμε.  Π.χ. Μπορεί να βλέπετε τον εαυτό σας ως ανοιχτόμυαλο άτομο όταν, στην πραγματικότητα, οι άνθρωποι γύρω σας δεν συμφωνούν. Αυτή η περιοχή λειτουργεί και αντίστροφα. Μπορεί να βλέπετε τον εαυτό σας ως «χαζό» άτομο, ενώ άλλοι μπορεί να σας θεωρούν απίστευτα φωτεινούς. 
</a:t>
                      </a:r>
                      <a:endParaRPr dirty="0"/>
                    </a:p>
                  </a:txBody>
                  <a:tcPr marL="91450" marR="91450" marT="45725" marB="45725"/>
                </a:tc>
                <a:tc>
                  <a:txBody>
                    <a:bodyPr/>
                    <a:lstStyle/>
                    <a:p>
                      <a:pPr marL="0" marR="0" lvl="0" indent="0" algn="l" rtl="0">
                        <a:spcBef>
                          <a:spcPts val="0"/>
                        </a:spcBef>
                        <a:spcAft>
                          <a:spcPts val="0"/>
                        </a:spcAft>
                        <a:buNone/>
                      </a:pPr>
                      <a:r>
                        <a:rPr lang="el-GR" sz="1200" b="0" dirty="0"/>
                        <a:t>Τεταρτημόριο 4: Άγνωστος εαυτός
Πράγματα που ούτε εμείς ούτε οι άλλοι γνωρίζουμε για εμάς. 
Αυτό μπορεί να αναφέρεται σε ανεκμετάλλευτα πιθανά ταλέντα και δεξιότητες που δεν έχουν ακόμη διερευνηθεί από εσάς, τους φίλους, τους συναδέλφους ή τους διευθυντές σας. 
</a:t>
                      </a:r>
                      <a:endParaRPr dirty="0"/>
                    </a:p>
                  </a:txBody>
                  <a:tcPr marL="91450" marR="91450" marT="45725" marB="45725"/>
                </a:tc>
                <a:extLst>
                  <a:ext uri="{0D108BD9-81ED-4DB2-BD59-A6C34878D82A}">
                    <a16:rowId xmlns:a16="http://schemas.microsoft.com/office/drawing/2014/main" val="10001"/>
                  </a:ext>
                </a:extLst>
              </a:tr>
            </a:tbl>
          </a:graphicData>
        </a:graphic>
      </p:graphicFrame>
      <p:sp>
        <p:nvSpPr>
          <p:cNvPr id="347" name="Google Shape;347;p34"/>
          <p:cNvSpPr txBox="1"/>
          <p:nvPr/>
        </p:nvSpPr>
        <p:spPr>
          <a:xfrm>
            <a:off x="1219472" y="5804225"/>
            <a:ext cx="2031069"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hr-HR" sz="1600" i="1" dirty="0">
                <a:solidFill>
                  <a:schemeClr val="dk1"/>
                </a:solidFill>
                <a:latin typeface="Calibri"/>
                <a:ea typeface="Calibri"/>
                <a:cs typeface="Calibri"/>
                <a:sym typeface="Calibri"/>
              </a:rPr>
              <a:t>Source: warwick.ac.uk</a:t>
            </a:r>
            <a:endParaRPr sz="1600" i="1" dirty="0">
              <a:solidFill>
                <a:schemeClr val="dk1"/>
              </a:solidFill>
              <a:latin typeface="Calibri"/>
              <a:ea typeface="Calibri"/>
              <a:cs typeface="Calibri"/>
              <a:sym typeface="Calibri"/>
            </a:endParaRPr>
          </a:p>
        </p:txBody>
      </p:sp>
      <p:sp>
        <p:nvSpPr>
          <p:cNvPr id="2" name="Google Shape;253;p24">
            <a:extLst>
              <a:ext uri="{FF2B5EF4-FFF2-40B4-BE49-F238E27FC236}">
                <a16:creationId xmlns:a16="http://schemas.microsoft.com/office/drawing/2014/main" id="{E6FDF2B0-EE8D-696D-039D-4C22CB278F4F}"/>
              </a:ext>
            </a:extLst>
          </p:cNvPr>
          <p:cNvSpPr txBox="1"/>
          <p:nvPr/>
        </p:nvSpPr>
        <p:spPr>
          <a:xfrm>
            <a:off x="318565" y="1022287"/>
            <a:ext cx="10408575" cy="566822"/>
          </a:xfrm>
          <a:prstGeom prst="rect">
            <a:avLst/>
          </a:prstGeom>
          <a:noFill/>
          <a:ln>
            <a:noFill/>
          </a:ln>
        </p:spPr>
        <p:txBody>
          <a:bodyPr spcFirstLastPara="1" wrap="square" lIns="0" tIns="12700" rIns="0" bIns="0" anchor="t" anchorCtr="0">
            <a:spAutoFit/>
          </a:bodyPr>
          <a:lstStyle/>
          <a:p>
            <a:pPr marL="12700" lvl="0"/>
            <a:r>
              <a:rPr lang="el-GR" sz="3600" b="1" dirty="0">
                <a:solidFill>
                  <a:schemeClr val="dk1"/>
                </a:solidFill>
                <a:latin typeface="Calibri"/>
                <a:ea typeface="Calibri"/>
                <a:cs typeface="Calibri"/>
                <a:sym typeface="Calibri"/>
              </a:rPr>
              <a:t>ΕΝΟΤΗΤΑ 2: </a:t>
            </a:r>
            <a:r>
              <a:rPr lang="el-GR" sz="3600" b="1" dirty="0" err="1">
                <a:solidFill>
                  <a:schemeClr val="dk1"/>
                </a:solidFill>
                <a:latin typeface="Calibri"/>
                <a:ea typeface="Calibri"/>
                <a:cs typeface="Calibri"/>
                <a:sym typeface="Calibri"/>
              </a:rPr>
              <a:t>Αυτο</a:t>
            </a:r>
            <a:r>
              <a:rPr lang="el-GR" sz="3600" b="1" dirty="0">
                <a:solidFill>
                  <a:schemeClr val="dk1"/>
                </a:solidFill>
                <a:latin typeface="Calibri"/>
                <a:ea typeface="Calibri"/>
                <a:cs typeface="Calibri"/>
                <a:sym typeface="Calibri"/>
              </a:rPr>
              <a:t>-ηγεσία και αυτογνωσία</a:t>
            </a:r>
            <a:endParaRPr sz="3600" b="1" i="0" dirty="0">
              <a:solidFill>
                <a:schemeClr val="dk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353" name="Google Shape;353;p35"/>
          <p:cNvSpPr txBox="1"/>
          <p:nvPr/>
        </p:nvSpPr>
        <p:spPr>
          <a:xfrm>
            <a:off x="318565" y="1773775"/>
            <a:ext cx="8617617" cy="691195"/>
          </a:xfrm>
          <a:prstGeom prst="rect">
            <a:avLst/>
          </a:prstGeom>
          <a:noFill/>
          <a:ln>
            <a:noFill/>
          </a:ln>
        </p:spPr>
        <p:txBody>
          <a:bodyPr spcFirstLastPara="1" wrap="square" lIns="0" tIns="13950" rIns="0" bIns="0" anchor="t" anchorCtr="0">
            <a:spAutoFit/>
          </a:bodyPr>
          <a:lstStyle/>
          <a:p>
            <a:pPr marL="12700" lvl="0"/>
            <a:r>
              <a:rPr lang="el-GR" sz="2200" dirty="0">
                <a:solidFill>
                  <a:schemeClr val="dk1"/>
                </a:solidFill>
                <a:latin typeface="Calibri"/>
                <a:ea typeface="Calibri"/>
                <a:cs typeface="Calibri"/>
                <a:sym typeface="Calibri"/>
              </a:rPr>
              <a:t>ΤΜΗΜΑ 2.3.: Καλλιέργεια αυτογνωσίας: Η τεχνική παραθύρου </a:t>
            </a:r>
            <a:r>
              <a:rPr lang="el-GR" sz="2200" dirty="0" err="1">
                <a:solidFill>
                  <a:schemeClr val="dk1"/>
                </a:solidFill>
                <a:latin typeface="Calibri"/>
                <a:ea typeface="Calibri"/>
                <a:cs typeface="Calibri"/>
                <a:sym typeface="Calibri"/>
              </a:rPr>
              <a:t>Johari</a:t>
            </a:r>
            <a:r>
              <a:rPr lang="el-GR" sz="2200" dirty="0">
                <a:solidFill>
                  <a:schemeClr val="dk1"/>
                </a:solidFill>
                <a:latin typeface="Calibri"/>
                <a:ea typeface="Calibri"/>
                <a:cs typeface="Calibri"/>
                <a:sym typeface="Calibri"/>
              </a:rPr>
              <a:t>
</a:t>
            </a:r>
            <a:endParaRPr sz="2200" dirty="0">
              <a:solidFill>
                <a:schemeClr val="dk1"/>
              </a:solidFill>
              <a:latin typeface="Calibri"/>
              <a:ea typeface="Calibri"/>
              <a:cs typeface="Calibri"/>
              <a:sym typeface="Calibri"/>
            </a:endParaRPr>
          </a:p>
        </p:txBody>
      </p:sp>
      <p:pic>
        <p:nvPicPr>
          <p:cNvPr id="354" name="Google Shape;354;p35" descr="Diagram&#10;&#10;Description automatically generated"/>
          <p:cNvPicPr preferRelativeResize="0"/>
          <p:nvPr/>
        </p:nvPicPr>
        <p:blipFill rotWithShape="1">
          <a:blip r:embed="rId3">
            <a:alphaModFix/>
          </a:blip>
          <a:srcRect/>
          <a:stretch/>
        </p:blipFill>
        <p:spPr>
          <a:xfrm>
            <a:off x="8489640" y="2126436"/>
            <a:ext cx="3583962" cy="3702549"/>
          </a:xfrm>
          <a:prstGeom prst="rect">
            <a:avLst/>
          </a:prstGeom>
          <a:noFill/>
          <a:ln>
            <a:noFill/>
          </a:ln>
        </p:spPr>
      </p:pic>
      <p:sp>
        <p:nvSpPr>
          <p:cNvPr id="355" name="Google Shape;355;p35"/>
          <p:cNvSpPr txBox="1"/>
          <p:nvPr/>
        </p:nvSpPr>
        <p:spPr>
          <a:xfrm>
            <a:off x="8810460" y="5804225"/>
            <a:ext cx="2300886"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hr-HR" sz="1400" i="1">
                <a:solidFill>
                  <a:schemeClr val="dk1"/>
                </a:solidFill>
                <a:latin typeface="Calibri"/>
                <a:ea typeface="Calibri"/>
                <a:cs typeface="Calibri"/>
                <a:sym typeface="Calibri"/>
              </a:rPr>
              <a:t>Source: selfawareness.org.uk</a:t>
            </a:r>
            <a:endParaRPr sz="1400" i="1">
              <a:solidFill>
                <a:schemeClr val="dk1"/>
              </a:solidFill>
              <a:latin typeface="Calibri"/>
              <a:ea typeface="Calibri"/>
              <a:cs typeface="Calibri"/>
              <a:sym typeface="Calibri"/>
            </a:endParaRPr>
          </a:p>
        </p:txBody>
      </p:sp>
      <p:sp>
        <p:nvSpPr>
          <p:cNvPr id="356" name="Google Shape;356;p35"/>
          <p:cNvSpPr txBox="1"/>
          <p:nvPr/>
        </p:nvSpPr>
        <p:spPr>
          <a:xfrm>
            <a:off x="2517528" y="3254237"/>
            <a:ext cx="3773149" cy="2585283"/>
          </a:xfrm>
          <a:prstGeom prst="rect">
            <a:avLst/>
          </a:prstGeom>
          <a:noFill/>
          <a:ln>
            <a:noFill/>
          </a:ln>
        </p:spPr>
        <p:txBody>
          <a:bodyPr spcFirstLastPara="1" wrap="square" lIns="91425" tIns="45700" rIns="91425" bIns="45700" anchor="t" anchorCtr="0">
            <a:spAutoFit/>
          </a:bodyPr>
          <a:lstStyle/>
          <a:p>
            <a:pPr lvl="0"/>
            <a:r>
              <a:rPr lang="el-GR" sz="1800" dirty="0">
                <a:solidFill>
                  <a:schemeClr val="dk1"/>
                </a:solidFill>
                <a:latin typeface="Calibri"/>
                <a:ea typeface="Calibri"/>
                <a:cs typeface="Calibri"/>
                <a:sym typeface="Calibri"/>
              </a:rPr>
              <a:t>Πώς λειτουργεί;</a:t>
            </a:r>
          </a:p>
          <a:p>
            <a:pPr lvl="0"/>
            <a:endParaRPr lang="el-GR" sz="1800" dirty="0">
              <a:solidFill>
                <a:schemeClr val="dk1"/>
              </a:solidFill>
              <a:latin typeface="Calibri"/>
              <a:ea typeface="Calibri"/>
              <a:cs typeface="Calibri"/>
              <a:sym typeface="Calibri"/>
            </a:endParaRPr>
          </a:p>
          <a:p>
            <a:pPr lvl="0"/>
            <a:r>
              <a:rPr lang="el-GR" sz="1800" dirty="0">
                <a:solidFill>
                  <a:schemeClr val="dk1"/>
                </a:solidFill>
                <a:latin typeface="Calibri"/>
                <a:ea typeface="Calibri"/>
                <a:cs typeface="Calibri"/>
                <a:sym typeface="Calibri"/>
              </a:rPr>
              <a:t>Ξεκινήστε σε ανοιχτό χώρο με </a:t>
            </a:r>
            <a:r>
              <a:rPr lang="el-GR" sz="1800" dirty="0" err="1">
                <a:solidFill>
                  <a:schemeClr val="dk1"/>
                </a:solidFill>
                <a:latin typeface="Calibri"/>
                <a:ea typeface="Calibri"/>
                <a:cs typeface="Calibri"/>
                <a:sym typeface="Calibri"/>
              </a:rPr>
              <a:t>αυτο</a:t>
            </a:r>
            <a:r>
              <a:rPr lang="el-GR" sz="1800" dirty="0">
                <a:solidFill>
                  <a:schemeClr val="dk1"/>
                </a:solidFill>
                <a:latin typeface="Calibri"/>
                <a:ea typeface="Calibri"/>
                <a:cs typeface="Calibri"/>
                <a:sym typeface="Calibri"/>
              </a:rPr>
              <a:t>-αντανάκλαση</a:t>
            </a:r>
            <a:endParaRPr sz="1800" dirty="0">
              <a:solidFill>
                <a:schemeClr val="dk1"/>
              </a:solidFill>
              <a:latin typeface="Calibri"/>
              <a:ea typeface="Calibri"/>
              <a:cs typeface="Calibri"/>
              <a:sym typeface="Calibri"/>
            </a:endParaRPr>
          </a:p>
          <a:p>
            <a:pPr marL="285750" lvl="0" indent="-285750">
              <a:buClr>
                <a:schemeClr val="dk1"/>
              </a:buClr>
              <a:buSzPts val="1800"/>
              <a:buFont typeface="Arial"/>
              <a:buChar char="•"/>
            </a:pPr>
            <a:r>
              <a:rPr lang="el-GR" sz="1800" dirty="0">
                <a:solidFill>
                  <a:schemeClr val="dk1"/>
                </a:solidFill>
                <a:latin typeface="Calibri"/>
                <a:ea typeface="Calibri"/>
                <a:cs typeface="Calibri"/>
                <a:sym typeface="Calibri"/>
              </a:rPr>
              <a:t>Λάβετε σχόλια
Να είστε δεκτικοί στην ανατροφοδότηση</a:t>
            </a:r>
            <a:endParaRPr sz="1800" dirty="0">
              <a:solidFill>
                <a:schemeClr val="dk1"/>
              </a:solidFill>
              <a:latin typeface="Calibri"/>
              <a:ea typeface="Calibri"/>
              <a:cs typeface="Calibri"/>
              <a:sym typeface="Calibri"/>
            </a:endParaRPr>
          </a:p>
          <a:p>
            <a:pPr marL="285750" lvl="0" indent="-285750">
              <a:buClr>
                <a:schemeClr val="dk1"/>
              </a:buClr>
              <a:buSzPts val="1800"/>
              <a:buFont typeface="Arial"/>
              <a:buChar char="•"/>
            </a:pPr>
            <a:r>
              <a:rPr lang="el-GR" sz="1800" dirty="0">
                <a:solidFill>
                  <a:schemeClr val="dk1"/>
                </a:solidFill>
                <a:latin typeface="Calibri"/>
                <a:ea typeface="Calibri"/>
                <a:cs typeface="Calibri"/>
                <a:sym typeface="Calibri"/>
              </a:rPr>
              <a:t>Εξετάστε εάν πρέπει να ενσωματώσετε</a:t>
            </a:r>
            <a:endParaRPr sz="1800" dirty="0">
              <a:solidFill>
                <a:schemeClr val="dk1"/>
              </a:solidFill>
              <a:latin typeface="Calibri"/>
              <a:ea typeface="Calibri"/>
              <a:cs typeface="Calibri"/>
              <a:sym typeface="Calibri"/>
            </a:endParaRPr>
          </a:p>
        </p:txBody>
      </p:sp>
      <p:sp>
        <p:nvSpPr>
          <p:cNvPr id="2" name="Google Shape;253;p24">
            <a:extLst>
              <a:ext uri="{FF2B5EF4-FFF2-40B4-BE49-F238E27FC236}">
                <a16:creationId xmlns:a16="http://schemas.microsoft.com/office/drawing/2014/main" id="{4B55EDED-9ACA-1FAC-9CDE-18A22CADB04F}"/>
              </a:ext>
            </a:extLst>
          </p:cNvPr>
          <p:cNvSpPr txBox="1"/>
          <p:nvPr/>
        </p:nvSpPr>
        <p:spPr>
          <a:xfrm>
            <a:off x="318565" y="1022287"/>
            <a:ext cx="10408575" cy="566822"/>
          </a:xfrm>
          <a:prstGeom prst="rect">
            <a:avLst/>
          </a:prstGeom>
          <a:noFill/>
          <a:ln>
            <a:noFill/>
          </a:ln>
        </p:spPr>
        <p:txBody>
          <a:bodyPr spcFirstLastPara="1" wrap="square" lIns="0" tIns="12700" rIns="0" bIns="0" anchor="t" anchorCtr="0">
            <a:spAutoFit/>
          </a:bodyPr>
          <a:lstStyle/>
          <a:p>
            <a:pPr marL="12700" lvl="0"/>
            <a:r>
              <a:rPr lang="el-GR" sz="3600" b="1" dirty="0">
                <a:solidFill>
                  <a:schemeClr val="dk1"/>
                </a:solidFill>
                <a:latin typeface="Calibri"/>
                <a:ea typeface="Calibri"/>
                <a:cs typeface="Calibri"/>
                <a:sym typeface="Calibri"/>
              </a:rPr>
              <a:t>ΕΝΟΤΗΤΑ 2: </a:t>
            </a:r>
            <a:r>
              <a:rPr lang="el-GR" sz="3600" b="1" dirty="0" err="1">
                <a:solidFill>
                  <a:schemeClr val="dk1"/>
                </a:solidFill>
                <a:latin typeface="Calibri"/>
                <a:ea typeface="Calibri"/>
                <a:cs typeface="Calibri"/>
                <a:sym typeface="Calibri"/>
              </a:rPr>
              <a:t>Αυτο</a:t>
            </a:r>
            <a:r>
              <a:rPr lang="el-GR" sz="3600" b="1" dirty="0">
                <a:solidFill>
                  <a:schemeClr val="dk1"/>
                </a:solidFill>
                <a:latin typeface="Calibri"/>
                <a:ea typeface="Calibri"/>
                <a:cs typeface="Calibri"/>
                <a:sym typeface="Calibri"/>
              </a:rPr>
              <a:t>-ηγεσία και αυτογνωσία</a:t>
            </a:r>
            <a:endParaRPr sz="3600" b="1" i="0" dirty="0">
              <a:solidFill>
                <a:schemeClr val="dk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sp>
        <p:nvSpPr>
          <p:cNvPr id="362" name="Google Shape;362;p36"/>
          <p:cNvSpPr/>
          <p:nvPr/>
        </p:nvSpPr>
        <p:spPr>
          <a:xfrm>
            <a:off x="318565" y="1929511"/>
            <a:ext cx="6393962" cy="4647386"/>
          </a:xfrm>
          <a:prstGeom prst="rect">
            <a:avLst/>
          </a:prstGeom>
          <a:noFill/>
          <a:ln>
            <a:noFill/>
          </a:ln>
        </p:spPr>
        <p:txBody>
          <a:bodyPr spcFirstLastPara="1" wrap="square" lIns="91425" tIns="45700" rIns="91425" bIns="45700" anchor="t" anchorCtr="0">
            <a:spAutoFit/>
          </a:bodyPr>
          <a:lstStyle/>
          <a:p>
            <a:pPr marL="800100" lvl="1" indent="-342900">
              <a:buClr>
                <a:srgbClr val="0CA373"/>
              </a:buClr>
              <a:buSzPts val="2000"/>
              <a:buFont typeface="Arial"/>
              <a:buChar char="•"/>
            </a:pPr>
            <a:r>
              <a:rPr lang="el-GR" sz="2000" b="1" dirty="0">
                <a:solidFill>
                  <a:srgbClr val="0CA373"/>
                </a:solidFill>
                <a:latin typeface="Calibri"/>
                <a:ea typeface="Calibri"/>
                <a:cs typeface="Calibri"/>
                <a:sym typeface="Calibri"/>
              </a:rPr>
              <a:t>Αναγνωρίστε τα όρια του τρόπου συμπεριφοράς σας.</a:t>
            </a:r>
            <a:endParaRPr dirty="0"/>
          </a:p>
          <a:p>
            <a:pPr marL="1257300" lvl="2" indent="-342900">
              <a:buClr>
                <a:schemeClr val="dk1"/>
              </a:buClr>
              <a:buSzPts val="1600"/>
              <a:buFont typeface="Arial"/>
              <a:buChar char="•"/>
            </a:pPr>
            <a:r>
              <a:rPr lang="el-GR" sz="1600" dirty="0">
                <a:solidFill>
                  <a:schemeClr val="dk1"/>
                </a:solidFill>
                <a:latin typeface="Calibri"/>
                <a:ea typeface="Calibri"/>
                <a:cs typeface="Calibri"/>
                <a:sym typeface="Calibri"/>
              </a:rPr>
              <a:t>Αναλάβετε την ευθύνη για τις πράξεις και τις αντιδράσεις σας.</a:t>
            </a:r>
            <a:endParaRPr sz="1600" b="0" i="0" u="none" strike="noStrike" cap="none" dirty="0">
              <a:solidFill>
                <a:schemeClr val="dk1"/>
              </a:solidFill>
              <a:latin typeface="Calibri"/>
              <a:ea typeface="Calibri"/>
              <a:cs typeface="Calibri"/>
              <a:sym typeface="Calibri"/>
            </a:endParaRPr>
          </a:p>
          <a:p>
            <a:pPr marL="800100" lvl="1" indent="-342900">
              <a:buClr>
                <a:srgbClr val="0CA373"/>
              </a:buClr>
              <a:buSzPts val="2000"/>
              <a:buFont typeface="Arial"/>
              <a:buChar char="•"/>
            </a:pPr>
            <a:r>
              <a:rPr lang="el-GR" sz="2000" b="1" dirty="0">
                <a:solidFill>
                  <a:srgbClr val="0CA373"/>
                </a:solidFill>
                <a:latin typeface="Calibri"/>
                <a:ea typeface="Calibri"/>
                <a:cs typeface="Calibri"/>
                <a:sym typeface="Calibri"/>
              </a:rPr>
              <a:t>Αυξήστε την αυτογνωσία.</a:t>
            </a:r>
            <a:endParaRPr dirty="0"/>
          </a:p>
          <a:p>
            <a:pPr marL="1257300" lvl="2" indent="-342900">
              <a:buClr>
                <a:schemeClr val="dk1"/>
              </a:buClr>
              <a:buSzPts val="1600"/>
              <a:buFont typeface="Arial"/>
              <a:buChar char="•"/>
            </a:pPr>
            <a:r>
              <a:rPr lang="el-GR" sz="1600" dirty="0">
                <a:solidFill>
                  <a:schemeClr val="dk1"/>
                </a:solidFill>
                <a:latin typeface="Calibri"/>
                <a:ea typeface="Calibri"/>
                <a:cs typeface="Calibri"/>
                <a:sym typeface="Calibri"/>
              </a:rPr>
              <a:t>Αναλύετε τακτικά πότε, γιατί και υπό ποιες συνθήκες αντιδράσατε με συγκεκριμένο τρόπο.</a:t>
            </a:r>
            <a:endParaRPr dirty="0"/>
          </a:p>
          <a:p>
            <a:pPr marL="1257300" lvl="2" indent="-342900">
              <a:buClr>
                <a:schemeClr val="dk1"/>
              </a:buClr>
              <a:buSzPts val="1600"/>
              <a:buFont typeface="Arial"/>
              <a:buChar char="•"/>
            </a:pPr>
            <a:r>
              <a:rPr lang="el-GR" sz="1600" dirty="0">
                <a:solidFill>
                  <a:schemeClr val="dk1"/>
                </a:solidFill>
                <a:latin typeface="Calibri"/>
                <a:ea typeface="Calibri"/>
                <a:cs typeface="Calibri"/>
                <a:sym typeface="Calibri"/>
              </a:rPr>
              <a:t>Εξασκηθείτε σε τεχνικές αυτογνωσίας κάθε φορά που αισθάνεστε συγκλονισμένοι.</a:t>
            </a:r>
            <a:endParaRPr dirty="0"/>
          </a:p>
          <a:p>
            <a:pPr marL="800100" lvl="1" indent="-342900">
              <a:buClr>
                <a:srgbClr val="0CA373"/>
              </a:buClr>
              <a:buSzPts val="2000"/>
              <a:buFont typeface="Arial"/>
              <a:buChar char="•"/>
            </a:pPr>
            <a:r>
              <a:rPr lang="el-GR" sz="2000" b="1" dirty="0">
                <a:solidFill>
                  <a:srgbClr val="0CA373"/>
                </a:solidFill>
                <a:latin typeface="Calibri"/>
                <a:ea typeface="Calibri"/>
                <a:cs typeface="Calibri"/>
                <a:sym typeface="Calibri"/>
              </a:rPr>
              <a:t>Καθορίστε τους προσωπικούς σας ηγετικούς στόχους και σκοπό.</a:t>
            </a:r>
            <a:endParaRPr dirty="0"/>
          </a:p>
          <a:p>
            <a:pPr marL="1257300" lvl="2" indent="-342900">
              <a:buClr>
                <a:schemeClr val="dk1"/>
              </a:buClr>
              <a:buSzPts val="1600"/>
              <a:buFont typeface="Arial"/>
              <a:buChar char="•"/>
            </a:pPr>
            <a:r>
              <a:rPr lang="el-GR" sz="1600" dirty="0">
                <a:solidFill>
                  <a:schemeClr val="dk1"/>
                </a:solidFill>
                <a:latin typeface="Calibri"/>
                <a:ea typeface="Calibri"/>
                <a:cs typeface="Calibri"/>
                <a:sym typeface="Calibri"/>
              </a:rPr>
              <a:t>Κάντε λειτουργικούς στόχους και ορόσημα.</a:t>
            </a:r>
            <a:endParaRPr sz="1600" b="0" i="0" u="none" strike="noStrike" cap="none" dirty="0">
              <a:solidFill>
                <a:schemeClr val="dk1"/>
              </a:solidFill>
              <a:latin typeface="Calibri"/>
              <a:ea typeface="Calibri"/>
              <a:cs typeface="Calibri"/>
              <a:sym typeface="Calibri"/>
            </a:endParaRPr>
          </a:p>
          <a:p>
            <a:pPr marL="800100" lvl="1" indent="-342900">
              <a:buClr>
                <a:srgbClr val="0CA373"/>
              </a:buClr>
              <a:buSzPts val="2000"/>
              <a:buFont typeface="Arial"/>
              <a:buChar char="•"/>
            </a:pPr>
            <a:r>
              <a:rPr lang="el-GR" sz="2000" b="1" dirty="0">
                <a:solidFill>
                  <a:srgbClr val="0CA373"/>
                </a:solidFill>
                <a:latin typeface="Calibri"/>
                <a:ea typeface="Calibri"/>
                <a:cs typeface="Calibri"/>
                <a:sym typeface="Calibri"/>
              </a:rPr>
              <a:t>Πρακτική </a:t>
            </a:r>
            <a:r>
              <a:rPr lang="el-GR" sz="2000" b="1" dirty="0" err="1">
                <a:solidFill>
                  <a:srgbClr val="0CA373"/>
                </a:solidFill>
                <a:latin typeface="Calibri"/>
                <a:ea typeface="Calibri"/>
                <a:cs typeface="Calibri"/>
                <a:sym typeface="Calibri"/>
              </a:rPr>
              <a:t>αυτο</a:t>
            </a:r>
            <a:r>
              <a:rPr lang="el-GR" sz="2000" b="1" dirty="0">
                <a:solidFill>
                  <a:srgbClr val="0CA373"/>
                </a:solidFill>
                <a:latin typeface="Calibri"/>
                <a:ea typeface="Calibri"/>
                <a:cs typeface="Calibri"/>
                <a:sym typeface="Calibri"/>
              </a:rPr>
              <a:t>-αποτελεσματικότητα.</a:t>
            </a:r>
            <a:endParaRPr dirty="0"/>
          </a:p>
          <a:p>
            <a:pPr marL="1257300" lvl="2" indent="-342900">
              <a:buClr>
                <a:schemeClr val="dk1"/>
              </a:buClr>
              <a:buSzPts val="1600"/>
              <a:buFont typeface="Arial"/>
              <a:buChar char="•"/>
            </a:pPr>
            <a:r>
              <a:rPr lang="el-GR" sz="1600" dirty="0">
                <a:solidFill>
                  <a:schemeClr val="dk1"/>
                </a:solidFill>
                <a:latin typeface="Calibri"/>
                <a:ea typeface="Calibri"/>
                <a:cs typeface="Calibri"/>
                <a:sym typeface="Calibri"/>
              </a:rPr>
              <a:t>Αξιολογήστε τις ηγετικές ικανότητες.</a:t>
            </a:r>
            <a:endParaRPr sz="1600" b="0" i="0" u="none" strike="noStrike" cap="none" dirty="0">
              <a:solidFill>
                <a:schemeClr val="dk1"/>
              </a:solidFill>
              <a:latin typeface="Calibri"/>
              <a:ea typeface="Calibri"/>
              <a:cs typeface="Calibri"/>
              <a:sym typeface="Calibri"/>
            </a:endParaRPr>
          </a:p>
          <a:p>
            <a:pPr marL="1257300" lvl="2" indent="-342900">
              <a:buClr>
                <a:schemeClr val="dk1"/>
              </a:buClr>
              <a:buSzPts val="1600"/>
              <a:buFont typeface="Arial"/>
              <a:buChar char="•"/>
            </a:pPr>
            <a:r>
              <a:rPr lang="el-GR" sz="1600" dirty="0">
                <a:solidFill>
                  <a:schemeClr val="dk1"/>
                </a:solidFill>
                <a:latin typeface="Calibri"/>
                <a:ea typeface="Calibri"/>
                <a:cs typeface="Calibri"/>
                <a:sym typeface="Calibri"/>
              </a:rPr>
              <a:t>Ανάλυση των επιτυχιών και των ικανοτήτων που οδήγησαν σε αυτές
</a:t>
            </a:r>
            <a:endParaRPr sz="1600" b="0" i="0" u="none" strike="noStrike" cap="none" dirty="0">
              <a:solidFill>
                <a:schemeClr val="dk1"/>
              </a:solidFill>
              <a:latin typeface="Calibri"/>
              <a:ea typeface="Calibri"/>
              <a:cs typeface="Calibri"/>
              <a:sym typeface="Calibri"/>
            </a:endParaRPr>
          </a:p>
        </p:txBody>
      </p:sp>
      <p:sp>
        <p:nvSpPr>
          <p:cNvPr id="363" name="Google Shape;363;p36"/>
          <p:cNvSpPr txBox="1"/>
          <p:nvPr/>
        </p:nvSpPr>
        <p:spPr>
          <a:xfrm>
            <a:off x="384705" y="1576871"/>
            <a:ext cx="7696621" cy="352640"/>
          </a:xfrm>
          <a:prstGeom prst="rect">
            <a:avLst/>
          </a:prstGeom>
          <a:noFill/>
          <a:ln>
            <a:noFill/>
          </a:ln>
        </p:spPr>
        <p:txBody>
          <a:bodyPr spcFirstLastPara="1" wrap="square" lIns="0" tIns="13950" rIns="0" bIns="0" anchor="t" anchorCtr="0">
            <a:spAutoFit/>
          </a:bodyPr>
          <a:lstStyle/>
          <a:p>
            <a:pPr marL="12700" lvl="0"/>
            <a:r>
              <a:rPr lang="el-GR" sz="2200" dirty="0">
                <a:solidFill>
                  <a:schemeClr val="dk1"/>
                </a:solidFill>
                <a:latin typeface="Calibri"/>
                <a:ea typeface="Calibri"/>
                <a:cs typeface="Calibri"/>
                <a:sym typeface="Calibri"/>
              </a:rPr>
              <a:t>ΤΜΗΜΑ 2.4.: Καλλιέργεια </a:t>
            </a:r>
            <a:r>
              <a:rPr lang="el-GR" sz="2200" dirty="0" err="1">
                <a:solidFill>
                  <a:schemeClr val="dk1"/>
                </a:solidFill>
                <a:latin typeface="Calibri"/>
                <a:ea typeface="Calibri"/>
                <a:cs typeface="Calibri"/>
                <a:sym typeface="Calibri"/>
              </a:rPr>
              <a:t>αυτο</a:t>
            </a:r>
            <a:r>
              <a:rPr lang="el-GR" sz="2200" dirty="0">
                <a:solidFill>
                  <a:schemeClr val="dk1"/>
                </a:solidFill>
                <a:latin typeface="Calibri"/>
                <a:ea typeface="Calibri"/>
                <a:cs typeface="Calibri"/>
                <a:sym typeface="Calibri"/>
              </a:rPr>
              <a:t>-ηγεσίας</a:t>
            </a:r>
            <a:endParaRPr sz="2200" dirty="0">
              <a:solidFill>
                <a:schemeClr val="dk1"/>
              </a:solidFill>
              <a:latin typeface="Calibri"/>
              <a:ea typeface="Calibri"/>
              <a:cs typeface="Calibri"/>
              <a:sym typeface="Calibri"/>
            </a:endParaRPr>
          </a:p>
        </p:txBody>
      </p:sp>
      <p:sp>
        <p:nvSpPr>
          <p:cNvPr id="364" name="Google Shape;364;p36"/>
          <p:cNvSpPr txBox="1"/>
          <p:nvPr/>
        </p:nvSpPr>
        <p:spPr>
          <a:xfrm>
            <a:off x="7467511" y="298407"/>
            <a:ext cx="4101033" cy="291105"/>
          </a:xfrm>
          <a:prstGeom prst="rect">
            <a:avLst/>
          </a:prstGeom>
          <a:noFill/>
          <a:ln>
            <a:noFill/>
          </a:ln>
        </p:spPr>
        <p:txBody>
          <a:bodyPr spcFirstLastPara="1" wrap="square" lIns="0" tIns="13950" rIns="0" bIns="0" anchor="t" anchorCtr="0">
            <a:spAutoFit/>
          </a:bodyPr>
          <a:lstStyle/>
          <a:p>
            <a:pPr marL="12700" marR="0" lvl="0" indent="0" algn="l" rtl="0">
              <a:lnSpc>
                <a:spcPct val="100000"/>
              </a:lnSpc>
              <a:spcBef>
                <a:spcPts val="0"/>
              </a:spcBef>
              <a:spcAft>
                <a:spcPts val="0"/>
              </a:spcAft>
              <a:buNone/>
            </a:pPr>
            <a:r>
              <a:rPr lang="hr-HR" sz="1800" i="1">
                <a:solidFill>
                  <a:schemeClr val="dk1"/>
                </a:solidFill>
                <a:latin typeface="Calibri"/>
                <a:ea typeface="Calibri"/>
                <a:cs typeface="Calibri"/>
                <a:sym typeface="Calibri"/>
              </a:rPr>
              <a:t>Source: Zigarmi 2018 @medium.com</a:t>
            </a:r>
            <a:endParaRPr sz="1800" i="1">
              <a:solidFill>
                <a:schemeClr val="dk1"/>
              </a:solidFill>
              <a:latin typeface="Calibri"/>
              <a:ea typeface="Calibri"/>
              <a:cs typeface="Calibri"/>
              <a:sym typeface="Calibri"/>
            </a:endParaRPr>
          </a:p>
        </p:txBody>
      </p:sp>
      <p:sp>
        <p:nvSpPr>
          <p:cNvPr id="365" name="Google Shape;365;p36"/>
          <p:cNvSpPr/>
          <p:nvPr/>
        </p:nvSpPr>
        <p:spPr>
          <a:xfrm>
            <a:off x="6587836" y="2126436"/>
            <a:ext cx="5465619" cy="4216499"/>
          </a:xfrm>
          <a:prstGeom prst="rect">
            <a:avLst/>
          </a:prstGeom>
          <a:noFill/>
          <a:ln>
            <a:noFill/>
          </a:ln>
        </p:spPr>
        <p:txBody>
          <a:bodyPr spcFirstLastPara="1" wrap="square" lIns="91425" tIns="45700" rIns="91425" bIns="45700" anchor="t" anchorCtr="0">
            <a:spAutoFit/>
          </a:bodyPr>
          <a:lstStyle/>
          <a:p>
            <a:pPr marL="800100" lvl="1" indent="-342900">
              <a:buClr>
                <a:srgbClr val="0CA373"/>
              </a:buClr>
              <a:buSzPts val="2000"/>
              <a:buFont typeface="Arial"/>
              <a:buChar char="•"/>
            </a:pPr>
            <a:r>
              <a:rPr lang="el-GR" sz="2000" b="1" dirty="0">
                <a:solidFill>
                  <a:srgbClr val="0CA373"/>
                </a:solidFill>
                <a:latin typeface="Calibri"/>
                <a:ea typeface="Calibri"/>
                <a:cs typeface="Calibri"/>
                <a:sym typeface="Calibri"/>
              </a:rPr>
              <a:t>Πρακτική </a:t>
            </a:r>
            <a:r>
              <a:rPr lang="el-GR" sz="2000" b="1" dirty="0" err="1">
                <a:solidFill>
                  <a:srgbClr val="0CA373"/>
                </a:solidFill>
                <a:latin typeface="Calibri"/>
                <a:ea typeface="Calibri"/>
                <a:cs typeface="Calibri"/>
                <a:sym typeface="Calibri"/>
              </a:rPr>
              <a:t>αυτοαποδοχή</a:t>
            </a:r>
            <a:r>
              <a:rPr lang="el-GR" sz="2000" b="1" dirty="0">
                <a:solidFill>
                  <a:srgbClr val="0CA373"/>
                </a:solidFill>
                <a:latin typeface="Calibri"/>
                <a:ea typeface="Calibri"/>
                <a:cs typeface="Calibri"/>
                <a:sym typeface="Calibri"/>
              </a:rPr>
              <a:t>.</a:t>
            </a:r>
            <a:endParaRPr dirty="0"/>
          </a:p>
          <a:p>
            <a:pPr marL="1257300" lvl="2" indent="-342900">
              <a:buClr>
                <a:schemeClr val="dk1"/>
              </a:buClr>
              <a:buSzPts val="1600"/>
              <a:buFont typeface="Arial"/>
              <a:buChar char="•"/>
            </a:pPr>
            <a:r>
              <a:rPr lang="el-GR" sz="1600" dirty="0">
                <a:solidFill>
                  <a:schemeClr val="dk1"/>
                </a:solidFill>
                <a:latin typeface="Calibri"/>
                <a:ea typeface="Calibri"/>
                <a:cs typeface="Calibri"/>
                <a:sym typeface="Calibri"/>
              </a:rPr>
              <a:t>Αποδεχτείτε τον εαυτό σας χωρίς αυτοκριτική και </a:t>
            </a:r>
            <a:r>
              <a:rPr lang="el-GR" sz="1600" dirty="0" err="1">
                <a:solidFill>
                  <a:schemeClr val="dk1"/>
                </a:solidFill>
                <a:latin typeface="Calibri"/>
                <a:ea typeface="Calibri"/>
                <a:cs typeface="Calibri"/>
                <a:sym typeface="Calibri"/>
              </a:rPr>
              <a:t>αυτο</a:t>
            </a:r>
            <a:r>
              <a:rPr lang="el-GR" sz="1600" dirty="0">
                <a:solidFill>
                  <a:schemeClr val="dk1"/>
                </a:solidFill>
                <a:latin typeface="Calibri"/>
                <a:ea typeface="Calibri"/>
                <a:cs typeface="Calibri"/>
                <a:sym typeface="Calibri"/>
              </a:rPr>
              <a:t>-σαμποτάζ.</a:t>
            </a:r>
            <a:endParaRPr sz="1600" b="0" i="0" u="none" strike="noStrike" cap="none" dirty="0">
              <a:solidFill>
                <a:schemeClr val="dk1"/>
              </a:solidFill>
              <a:latin typeface="Calibri"/>
              <a:ea typeface="Calibri"/>
              <a:cs typeface="Calibri"/>
              <a:sym typeface="Calibri"/>
            </a:endParaRPr>
          </a:p>
          <a:p>
            <a:pPr marL="1257300" lvl="2" indent="-342900">
              <a:buClr>
                <a:schemeClr val="dk1"/>
              </a:buClr>
              <a:buSzPts val="1600"/>
              <a:buFont typeface="Arial"/>
              <a:buChar char="•"/>
            </a:pPr>
            <a:r>
              <a:rPr lang="el-GR" sz="1600" dirty="0">
                <a:solidFill>
                  <a:schemeClr val="dk1"/>
                </a:solidFill>
                <a:latin typeface="Calibri"/>
                <a:ea typeface="Calibri"/>
                <a:cs typeface="Calibri"/>
                <a:sym typeface="Calibri"/>
              </a:rPr>
              <a:t>Αναγνωρίστε τα μέρη όπου είστε καλοί και πού να βελτιωθείτε.</a:t>
            </a:r>
            <a:endParaRPr sz="1600" b="0" i="0" u="none" strike="noStrike" cap="none" dirty="0">
              <a:solidFill>
                <a:schemeClr val="dk1"/>
              </a:solidFill>
              <a:latin typeface="Calibri"/>
              <a:ea typeface="Calibri"/>
              <a:cs typeface="Calibri"/>
              <a:sym typeface="Calibri"/>
            </a:endParaRPr>
          </a:p>
          <a:p>
            <a:pPr marL="800100" lvl="1" indent="-342900">
              <a:buClr>
                <a:srgbClr val="0CA373"/>
              </a:buClr>
              <a:buSzPts val="2000"/>
              <a:buFont typeface="Arial"/>
              <a:buChar char="•"/>
            </a:pPr>
            <a:r>
              <a:rPr lang="el-GR" sz="2000" b="1" dirty="0">
                <a:solidFill>
                  <a:srgbClr val="0CA373"/>
                </a:solidFill>
                <a:latin typeface="Calibri"/>
                <a:ea typeface="Calibri"/>
                <a:cs typeface="Calibri"/>
                <a:sym typeface="Calibri"/>
              </a:rPr>
              <a:t>Εργασίες αυτοδιαχείρισης.</a:t>
            </a:r>
            <a:endParaRPr dirty="0"/>
          </a:p>
          <a:p>
            <a:pPr marL="1257300" lvl="2" indent="-342900">
              <a:buClr>
                <a:schemeClr val="dk1"/>
              </a:buClr>
              <a:buSzPts val="1600"/>
              <a:buFont typeface="Arial"/>
              <a:buChar char="•"/>
            </a:pPr>
            <a:r>
              <a:rPr lang="el-GR" sz="1600" dirty="0">
                <a:solidFill>
                  <a:schemeClr val="dk1"/>
                </a:solidFill>
                <a:latin typeface="Calibri"/>
                <a:ea typeface="Calibri"/>
                <a:cs typeface="Calibri"/>
                <a:sym typeface="Calibri"/>
              </a:rPr>
              <a:t>Διαχείριση χρόνου και πόρων.</a:t>
            </a:r>
            <a:endParaRPr dirty="0"/>
          </a:p>
          <a:p>
            <a:pPr marL="1257300" lvl="2" indent="-342900">
              <a:buClr>
                <a:schemeClr val="dk1"/>
              </a:buClr>
              <a:buSzPts val="1600"/>
              <a:buFont typeface="Arial"/>
              <a:buChar char="•"/>
            </a:pPr>
            <a:r>
              <a:rPr lang="el-GR" sz="1600" dirty="0">
                <a:solidFill>
                  <a:schemeClr val="dk1"/>
                </a:solidFill>
                <a:latin typeface="Calibri"/>
                <a:ea typeface="Calibri"/>
                <a:cs typeface="Calibri"/>
                <a:sym typeface="Calibri"/>
              </a:rPr>
              <a:t>Μάθετε να δίνετε προτεραιότητα και να αφήνετε χρόνο για προσωπική ανάπτυξη.</a:t>
            </a:r>
            <a:endParaRPr dirty="0"/>
          </a:p>
          <a:p>
            <a:pPr marL="1257300" lvl="2" indent="-342900">
              <a:buClr>
                <a:schemeClr val="dk1"/>
              </a:buClr>
              <a:buSzPts val="1600"/>
              <a:buFont typeface="Arial"/>
              <a:buChar char="•"/>
            </a:pPr>
            <a:r>
              <a:rPr lang="el-GR" sz="1600" dirty="0">
                <a:solidFill>
                  <a:schemeClr val="dk1"/>
                </a:solidFill>
                <a:latin typeface="Calibri"/>
                <a:ea typeface="Calibri"/>
                <a:cs typeface="Calibri"/>
                <a:sym typeface="Calibri"/>
              </a:rPr>
              <a:t>Προσπαθήστε να αποφύγετε την </a:t>
            </a:r>
            <a:r>
              <a:rPr lang="el-GR" sz="1600" dirty="0" err="1">
                <a:solidFill>
                  <a:schemeClr val="dk1"/>
                </a:solidFill>
                <a:latin typeface="Calibri"/>
                <a:ea typeface="Calibri"/>
                <a:cs typeface="Calibri"/>
                <a:sym typeface="Calibri"/>
              </a:rPr>
              <a:t>πολυδιεργασία</a:t>
            </a:r>
            <a:r>
              <a:rPr lang="el-GR" sz="1600" dirty="0">
                <a:solidFill>
                  <a:schemeClr val="dk1"/>
                </a:solidFill>
                <a:latin typeface="Calibri"/>
                <a:ea typeface="Calibri"/>
                <a:cs typeface="Calibri"/>
                <a:sym typeface="Calibri"/>
              </a:rPr>
              <a:t>.</a:t>
            </a:r>
            <a:endParaRPr dirty="0"/>
          </a:p>
          <a:p>
            <a:pPr marL="800100" lvl="1" indent="-342900">
              <a:buClr>
                <a:srgbClr val="0CA373"/>
              </a:buClr>
              <a:buSzPts val="2000"/>
              <a:buFont typeface="Arial"/>
              <a:buChar char="•"/>
            </a:pPr>
            <a:r>
              <a:rPr lang="el-GR" sz="2000" b="1" dirty="0">
                <a:solidFill>
                  <a:srgbClr val="0CA373"/>
                </a:solidFill>
                <a:latin typeface="Calibri"/>
                <a:ea typeface="Calibri"/>
                <a:cs typeface="Calibri"/>
                <a:sym typeface="Calibri"/>
              </a:rPr>
              <a:t>Ανάπτυξη ρουτίνας </a:t>
            </a:r>
            <a:r>
              <a:rPr lang="el-GR" sz="2000" b="1" dirty="0" err="1">
                <a:solidFill>
                  <a:srgbClr val="0CA373"/>
                </a:solidFill>
                <a:latin typeface="Calibri"/>
                <a:ea typeface="Calibri"/>
                <a:cs typeface="Calibri"/>
                <a:sym typeface="Calibri"/>
              </a:rPr>
              <a:t>αναστοχασμού</a:t>
            </a:r>
            <a:r>
              <a:rPr lang="el-GR" sz="2000" b="1" dirty="0">
                <a:solidFill>
                  <a:srgbClr val="0CA373"/>
                </a:solidFill>
                <a:latin typeface="Calibri"/>
                <a:ea typeface="Calibri"/>
                <a:cs typeface="Calibri"/>
                <a:sym typeface="Calibri"/>
              </a:rPr>
              <a:t>.</a:t>
            </a:r>
            <a:endParaRPr dirty="0"/>
          </a:p>
          <a:p>
            <a:pPr marL="1257300" lvl="2" indent="-342900">
              <a:buClr>
                <a:schemeClr val="dk1"/>
              </a:buClr>
              <a:buSzPts val="1600"/>
              <a:buFont typeface="Arial"/>
              <a:buChar char="•"/>
            </a:pPr>
            <a:r>
              <a:rPr lang="el-GR" sz="1600" dirty="0">
                <a:solidFill>
                  <a:schemeClr val="dk1"/>
                </a:solidFill>
                <a:latin typeface="Calibri"/>
                <a:ea typeface="Calibri"/>
                <a:cs typeface="Calibri"/>
                <a:sym typeface="Calibri"/>
              </a:rPr>
              <a:t>Αφιερώστε χρόνο της ημέρας για </a:t>
            </a:r>
            <a:r>
              <a:rPr lang="el-GR" sz="1600" dirty="0" err="1">
                <a:solidFill>
                  <a:schemeClr val="dk1"/>
                </a:solidFill>
                <a:latin typeface="Calibri"/>
                <a:ea typeface="Calibri"/>
                <a:cs typeface="Calibri"/>
                <a:sym typeface="Calibri"/>
              </a:rPr>
              <a:t>αναστοχασμό</a:t>
            </a:r>
            <a:r>
              <a:rPr lang="el-GR" sz="1600" dirty="0">
                <a:solidFill>
                  <a:schemeClr val="dk1"/>
                </a:solidFill>
                <a:latin typeface="Calibri"/>
                <a:ea typeface="Calibri"/>
                <a:cs typeface="Calibri"/>
                <a:sym typeface="Calibri"/>
              </a:rPr>
              <a:t>.</a:t>
            </a:r>
            <a:endParaRPr sz="1600" b="0" i="0" u="none" strike="noStrike" cap="none" dirty="0">
              <a:solidFill>
                <a:schemeClr val="dk1"/>
              </a:solidFill>
              <a:latin typeface="Calibri"/>
              <a:ea typeface="Calibri"/>
              <a:cs typeface="Calibri"/>
              <a:sym typeface="Calibri"/>
            </a:endParaRPr>
          </a:p>
          <a:p>
            <a:pPr marL="1257300" lvl="2" indent="-342900">
              <a:buClr>
                <a:schemeClr val="dk1"/>
              </a:buClr>
              <a:buSzPts val="1600"/>
              <a:buFont typeface="Arial"/>
              <a:buChar char="•"/>
            </a:pPr>
            <a:r>
              <a:rPr lang="el-GR" sz="1600" dirty="0">
                <a:solidFill>
                  <a:schemeClr val="dk1"/>
                </a:solidFill>
                <a:latin typeface="Calibri"/>
                <a:ea typeface="Calibri"/>
                <a:cs typeface="Calibri"/>
                <a:sym typeface="Calibri"/>
              </a:rPr>
              <a:t>Εντοπισμός ευκαιριών για βελτίωση και ανάπτυξη.</a:t>
            </a:r>
            <a:endParaRPr sz="1600" b="0" i="0" u="none" strike="noStrike" cap="none" dirty="0">
              <a:solidFill>
                <a:schemeClr val="dk1"/>
              </a:solidFill>
              <a:latin typeface="Calibri"/>
              <a:ea typeface="Calibri"/>
              <a:cs typeface="Calibri"/>
              <a:sym typeface="Calibri"/>
            </a:endParaRPr>
          </a:p>
          <a:p>
            <a:pPr marL="1257300" marR="0" lvl="2" indent="-241300" algn="l" rtl="0">
              <a:spcBef>
                <a:spcPts val="0"/>
              </a:spcBef>
              <a:spcAft>
                <a:spcPts val="0"/>
              </a:spcAft>
              <a:buClr>
                <a:schemeClr val="dk1"/>
              </a:buClr>
              <a:buSzPts val="1600"/>
              <a:buFont typeface="Arial"/>
              <a:buNone/>
            </a:pPr>
            <a:endParaRPr sz="1600" b="0" i="0" u="none" strike="noStrike" cap="none" dirty="0">
              <a:solidFill>
                <a:schemeClr val="dk1"/>
              </a:solidFill>
              <a:latin typeface="Calibri"/>
              <a:ea typeface="Calibri"/>
              <a:cs typeface="Calibri"/>
              <a:sym typeface="Calibri"/>
            </a:endParaRPr>
          </a:p>
        </p:txBody>
      </p:sp>
      <p:sp>
        <p:nvSpPr>
          <p:cNvPr id="2" name="Google Shape;253;p24">
            <a:extLst>
              <a:ext uri="{FF2B5EF4-FFF2-40B4-BE49-F238E27FC236}">
                <a16:creationId xmlns:a16="http://schemas.microsoft.com/office/drawing/2014/main" id="{8FD4830E-CAE3-58B7-E692-79477E16C3DB}"/>
              </a:ext>
            </a:extLst>
          </p:cNvPr>
          <p:cNvSpPr txBox="1"/>
          <p:nvPr/>
        </p:nvSpPr>
        <p:spPr>
          <a:xfrm>
            <a:off x="318565" y="1022287"/>
            <a:ext cx="10408575" cy="566822"/>
          </a:xfrm>
          <a:prstGeom prst="rect">
            <a:avLst/>
          </a:prstGeom>
          <a:noFill/>
          <a:ln>
            <a:noFill/>
          </a:ln>
        </p:spPr>
        <p:txBody>
          <a:bodyPr spcFirstLastPara="1" wrap="square" lIns="0" tIns="12700" rIns="0" bIns="0" anchor="t" anchorCtr="0">
            <a:spAutoFit/>
          </a:bodyPr>
          <a:lstStyle/>
          <a:p>
            <a:pPr marL="12700" lvl="0"/>
            <a:r>
              <a:rPr lang="el-GR" sz="3600" b="1" dirty="0">
                <a:solidFill>
                  <a:schemeClr val="dk1"/>
                </a:solidFill>
                <a:latin typeface="Calibri"/>
                <a:ea typeface="Calibri"/>
                <a:cs typeface="Calibri"/>
                <a:sym typeface="Calibri"/>
              </a:rPr>
              <a:t>ΕΝΟΤΗΤΑ 2: </a:t>
            </a:r>
            <a:r>
              <a:rPr lang="el-GR" sz="3600" b="1" dirty="0" err="1">
                <a:solidFill>
                  <a:schemeClr val="dk1"/>
                </a:solidFill>
                <a:latin typeface="Calibri"/>
                <a:ea typeface="Calibri"/>
                <a:cs typeface="Calibri"/>
                <a:sym typeface="Calibri"/>
              </a:rPr>
              <a:t>Αυτο</a:t>
            </a:r>
            <a:r>
              <a:rPr lang="el-GR" sz="3600" b="1" dirty="0">
                <a:solidFill>
                  <a:schemeClr val="dk1"/>
                </a:solidFill>
                <a:latin typeface="Calibri"/>
                <a:ea typeface="Calibri"/>
                <a:cs typeface="Calibri"/>
                <a:sym typeface="Calibri"/>
              </a:rPr>
              <a:t>-ηγεσία και αυτογνωσία</a:t>
            </a:r>
            <a:endParaRPr sz="3600" b="1" i="0" dirty="0">
              <a:solidFill>
                <a:schemeClr val="dk1"/>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sp>
        <p:nvSpPr>
          <p:cNvPr id="370" name="Google Shape;370;p37"/>
          <p:cNvSpPr/>
          <p:nvPr/>
        </p:nvSpPr>
        <p:spPr>
          <a:xfrm>
            <a:off x="3220667" y="1848819"/>
            <a:ext cx="184731" cy="40011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endParaRPr sz="2000" b="1">
              <a:solidFill>
                <a:srgbClr val="0CA373"/>
              </a:solidFill>
              <a:latin typeface="Calibri"/>
              <a:ea typeface="Calibri"/>
              <a:cs typeface="Calibri"/>
              <a:sym typeface="Calibri"/>
            </a:endParaRPr>
          </a:p>
        </p:txBody>
      </p:sp>
      <p:sp>
        <p:nvSpPr>
          <p:cNvPr id="371" name="Google Shape;371;p37"/>
          <p:cNvSpPr/>
          <p:nvPr/>
        </p:nvSpPr>
        <p:spPr>
          <a:xfrm>
            <a:off x="1291306" y="2487038"/>
            <a:ext cx="378197" cy="326386"/>
          </a:xfrm>
          <a:custGeom>
            <a:avLst/>
            <a:gdLst/>
            <a:ahLst/>
            <a:cxnLst/>
            <a:rect l="l" t="t" r="r" b="b"/>
            <a:pathLst>
              <a:path w="20683" h="20545" extrusionOk="0">
                <a:moveTo>
                  <a:pt x="9621" y="9676"/>
                </a:moveTo>
                <a:cubicBezTo>
                  <a:pt x="9621" y="9676"/>
                  <a:pt x="9621" y="9675"/>
                  <a:pt x="9621" y="9675"/>
                </a:cubicBezTo>
                <a:lnTo>
                  <a:pt x="9620" y="9674"/>
                </a:lnTo>
                <a:cubicBezTo>
                  <a:pt x="9620" y="9674"/>
                  <a:pt x="9621" y="9676"/>
                  <a:pt x="9621" y="9676"/>
                </a:cubicBezTo>
                <a:close/>
                <a:moveTo>
                  <a:pt x="19582" y="1266"/>
                </a:moveTo>
                <a:cubicBezTo>
                  <a:pt x="18115" y="-422"/>
                  <a:pt x="15737" y="-422"/>
                  <a:pt x="14270" y="1266"/>
                </a:cubicBezTo>
                <a:lnTo>
                  <a:pt x="14934" y="2030"/>
                </a:lnTo>
                <a:cubicBezTo>
                  <a:pt x="16034" y="765"/>
                  <a:pt x="17818" y="765"/>
                  <a:pt x="18918" y="2030"/>
                </a:cubicBezTo>
                <a:cubicBezTo>
                  <a:pt x="20019" y="3297"/>
                  <a:pt x="20019" y="5351"/>
                  <a:pt x="18918" y="6618"/>
                </a:cubicBezTo>
                <a:lnTo>
                  <a:pt x="8956" y="17881"/>
                </a:lnTo>
                <a:lnTo>
                  <a:pt x="9621" y="18645"/>
                </a:lnTo>
                <a:lnTo>
                  <a:pt x="19582" y="7382"/>
                </a:lnTo>
                <a:cubicBezTo>
                  <a:pt x="21050" y="5693"/>
                  <a:pt x="21050" y="2955"/>
                  <a:pt x="19582" y="1266"/>
                </a:cubicBezTo>
                <a:moveTo>
                  <a:pt x="2315" y="17881"/>
                </a:moveTo>
                <a:cubicBezTo>
                  <a:pt x="481" y="15770"/>
                  <a:pt x="481" y="12551"/>
                  <a:pt x="2315" y="10439"/>
                </a:cubicBezTo>
                <a:cubicBezTo>
                  <a:pt x="2317" y="10437"/>
                  <a:pt x="2320" y="10434"/>
                  <a:pt x="2323" y="10431"/>
                </a:cubicBezTo>
                <a:lnTo>
                  <a:pt x="2323" y="10431"/>
                </a:lnTo>
                <a:lnTo>
                  <a:pt x="9289" y="2413"/>
                </a:lnTo>
                <a:cubicBezTo>
                  <a:pt x="9472" y="2201"/>
                  <a:pt x="9472" y="1859"/>
                  <a:pt x="9289" y="1648"/>
                </a:cubicBezTo>
                <a:cubicBezTo>
                  <a:pt x="9105" y="1437"/>
                  <a:pt x="8808" y="1437"/>
                  <a:pt x="8624" y="1648"/>
                </a:cubicBezTo>
                <a:lnTo>
                  <a:pt x="1651" y="9675"/>
                </a:lnTo>
                <a:cubicBezTo>
                  <a:pt x="-550" y="12208"/>
                  <a:pt x="-550" y="16112"/>
                  <a:pt x="1651" y="18645"/>
                </a:cubicBezTo>
                <a:cubicBezTo>
                  <a:pt x="3852" y="21178"/>
                  <a:pt x="7420" y="21178"/>
                  <a:pt x="9621" y="18645"/>
                </a:cubicBezTo>
                <a:lnTo>
                  <a:pt x="8948" y="17889"/>
                </a:lnTo>
                <a:cubicBezTo>
                  <a:pt x="7114" y="19991"/>
                  <a:pt x="4147" y="19989"/>
                  <a:pt x="2315" y="17881"/>
                </a:cubicBezTo>
                <a:moveTo>
                  <a:pt x="6300" y="13497"/>
                </a:moveTo>
                <a:cubicBezTo>
                  <a:pt x="7033" y="14341"/>
                  <a:pt x="8223" y="14341"/>
                  <a:pt x="8956" y="13497"/>
                </a:cubicBezTo>
                <a:lnTo>
                  <a:pt x="13937" y="7764"/>
                </a:lnTo>
                <a:cubicBezTo>
                  <a:pt x="14121" y="7553"/>
                  <a:pt x="14121" y="7211"/>
                  <a:pt x="13937" y="7000"/>
                </a:cubicBezTo>
                <a:cubicBezTo>
                  <a:pt x="13754" y="6789"/>
                  <a:pt x="13457" y="6789"/>
                  <a:pt x="13273" y="7000"/>
                </a:cubicBezTo>
                <a:lnTo>
                  <a:pt x="8292" y="12732"/>
                </a:lnTo>
                <a:cubicBezTo>
                  <a:pt x="7926" y="13155"/>
                  <a:pt x="7331" y="13155"/>
                  <a:pt x="6964" y="12732"/>
                </a:cubicBezTo>
                <a:cubicBezTo>
                  <a:pt x="6597" y="12310"/>
                  <a:pt x="6597" y="11626"/>
                  <a:pt x="6964" y="11204"/>
                </a:cubicBezTo>
                <a:lnTo>
                  <a:pt x="8292" y="9675"/>
                </a:lnTo>
                <a:lnTo>
                  <a:pt x="14934" y="2030"/>
                </a:lnTo>
                <a:lnTo>
                  <a:pt x="14270" y="1266"/>
                </a:lnTo>
                <a:lnTo>
                  <a:pt x="6300" y="10439"/>
                </a:lnTo>
                <a:cubicBezTo>
                  <a:pt x="5566" y="11284"/>
                  <a:pt x="5566" y="12653"/>
                  <a:pt x="6300" y="13497"/>
                </a:cubicBezTo>
              </a:path>
            </a:pathLst>
          </a:custGeom>
          <a:solidFill>
            <a:schemeClr val="dk1"/>
          </a:solidFill>
          <a:ln>
            <a:noFill/>
          </a:ln>
        </p:spPr>
        <p:txBody>
          <a:bodyPr spcFirstLastPara="1" wrap="square" lIns="19025" tIns="19025" rIns="19025" bIns="19025" anchor="ctr" anchorCtr="0">
            <a:noAutofit/>
          </a:bodyPr>
          <a:lstStyle/>
          <a:p>
            <a:pPr marL="0" marR="0" lvl="0" indent="0" algn="l" rtl="0">
              <a:spcBef>
                <a:spcPts val="0"/>
              </a:spcBef>
              <a:spcAft>
                <a:spcPts val="0"/>
              </a:spcAft>
              <a:buNone/>
            </a:pPr>
            <a:endParaRPr sz="1500" b="1">
              <a:solidFill>
                <a:schemeClr val="dk1"/>
              </a:solidFill>
              <a:latin typeface="Oxygen"/>
              <a:ea typeface="Oxygen"/>
              <a:cs typeface="Oxygen"/>
              <a:sym typeface="Oxygen"/>
            </a:endParaRPr>
          </a:p>
        </p:txBody>
      </p:sp>
      <p:sp>
        <p:nvSpPr>
          <p:cNvPr id="372" name="Google Shape;372;p37"/>
          <p:cNvSpPr/>
          <p:nvPr/>
        </p:nvSpPr>
        <p:spPr>
          <a:xfrm>
            <a:off x="1254607" y="3168484"/>
            <a:ext cx="378197" cy="326386"/>
          </a:xfrm>
          <a:custGeom>
            <a:avLst/>
            <a:gdLst/>
            <a:ahLst/>
            <a:cxnLst/>
            <a:rect l="l" t="t" r="r" b="b"/>
            <a:pathLst>
              <a:path w="20683" h="20545" extrusionOk="0">
                <a:moveTo>
                  <a:pt x="9621" y="9676"/>
                </a:moveTo>
                <a:cubicBezTo>
                  <a:pt x="9621" y="9676"/>
                  <a:pt x="9621" y="9675"/>
                  <a:pt x="9621" y="9675"/>
                </a:cubicBezTo>
                <a:lnTo>
                  <a:pt x="9620" y="9674"/>
                </a:lnTo>
                <a:cubicBezTo>
                  <a:pt x="9620" y="9674"/>
                  <a:pt x="9621" y="9676"/>
                  <a:pt x="9621" y="9676"/>
                </a:cubicBezTo>
                <a:close/>
                <a:moveTo>
                  <a:pt x="19582" y="1266"/>
                </a:moveTo>
                <a:cubicBezTo>
                  <a:pt x="18115" y="-422"/>
                  <a:pt x="15737" y="-422"/>
                  <a:pt x="14270" y="1266"/>
                </a:cubicBezTo>
                <a:lnTo>
                  <a:pt x="14934" y="2030"/>
                </a:lnTo>
                <a:cubicBezTo>
                  <a:pt x="16034" y="765"/>
                  <a:pt x="17818" y="765"/>
                  <a:pt x="18918" y="2030"/>
                </a:cubicBezTo>
                <a:cubicBezTo>
                  <a:pt x="20019" y="3297"/>
                  <a:pt x="20019" y="5351"/>
                  <a:pt x="18918" y="6618"/>
                </a:cubicBezTo>
                <a:lnTo>
                  <a:pt x="8956" y="17881"/>
                </a:lnTo>
                <a:lnTo>
                  <a:pt x="9621" y="18645"/>
                </a:lnTo>
                <a:lnTo>
                  <a:pt x="19582" y="7382"/>
                </a:lnTo>
                <a:cubicBezTo>
                  <a:pt x="21050" y="5693"/>
                  <a:pt x="21050" y="2955"/>
                  <a:pt x="19582" y="1266"/>
                </a:cubicBezTo>
                <a:moveTo>
                  <a:pt x="2315" y="17881"/>
                </a:moveTo>
                <a:cubicBezTo>
                  <a:pt x="481" y="15770"/>
                  <a:pt x="481" y="12551"/>
                  <a:pt x="2315" y="10439"/>
                </a:cubicBezTo>
                <a:cubicBezTo>
                  <a:pt x="2317" y="10437"/>
                  <a:pt x="2320" y="10434"/>
                  <a:pt x="2323" y="10431"/>
                </a:cubicBezTo>
                <a:lnTo>
                  <a:pt x="2323" y="10431"/>
                </a:lnTo>
                <a:lnTo>
                  <a:pt x="9289" y="2413"/>
                </a:lnTo>
                <a:cubicBezTo>
                  <a:pt x="9472" y="2201"/>
                  <a:pt x="9472" y="1859"/>
                  <a:pt x="9289" y="1648"/>
                </a:cubicBezTo>
                <a:cubicBezTo>
                  <a:pt x="9105" y="1437"/>
                  <a:pt x="8808" y="1437"/>
                  <a:pt x="8624" y="1648"/>
                </a:cubicBezTo>
                <a:lnTo>
                  <a:pt x="1651" y="9675"/>
                </a:lnTo>
                <a:cubicBezTo>
                  <a:pt x="-550" y="12208"/>
                  <a:pt x="-550" y="16112"/>
                  <a:pt x="1651" y="18645"/>
                </a:cubicBezTo>
                <a:cubicBezTo>
                  <a:pt x="3852" y="21178"/>
                  <a:pt x="7420" y="21178"/>
                  <a:pt x="9621" y="18645"/>
                </a:cubicBezTo>
                <a:lnTo>
                  <a:pt x="8948" y="17889"/>
                </a:lnTo>
                <a:cubicBezTo>
                  <a:pt x="7114" y="19991"/>
                  <a:pt x="4147" y="19989"/>
                  <a:pt x="2315" y="17881"/>
                </a:cubicBezTo>
                <a:moveTo>
                  <a:pt x="6300" y="13497"/>
                </a:moveTo>
                <a:cubicBezTo>
                  <a:pt x="7033" y="14341"/>
                  <a:pt x="8223" y="14341"/>
                  <a:pt x="8956" y="13497"/>
                </a:cubicBezTo>
                <a:lnTo>
                  <a:pt x="13937" y="7764"/>
                </a:lnTo>
                <a:cubicBezTo>
                  <a:pt x="14121" y="7553"/>
                  <a:pt x="14121" y="7211"/>
                  <a:pt x="13937" y="7000"/>
                </a:cubicBezTo>
                <a:cubicBezTo>
                  <a:pt x="13754" y="6789"/>
                  <a:pt x="13457" y="6789"/>
                  <a:pt x="13273" y="7000"/>
                </a:cubicBezTo>
                <a:lnTo>
                  <a:pt x="8292" y="12732"/>
                </a:lnTo>
                <a:cubicBezTo>
                  <a:pt x="7926" y="13155"/>
                  <a:pt x="7331" y="13155"/>
                  <a:pt x="6964" y="12732"/>
                </a:cubicBezTo>
                <a:cubicBezTo>
                  <a:pt x="6597" y="12310"/>
                  <a:pt x="6597" y="11626"/>
                  <a:pt x="6964" y="11204"/>
                </a:cubicBezTo>
                <a:lnTo>
                  <a:pt x="8292" y="9675"/>
                </a:lnTo>
                <a:lnTo>
                  <a:pt x="14934" y="2030"/>
                </a:lnTo>
                <a:lnTo>
                  <a:pt x="14270" y="1266"/>
                </a:lnTo>
                <a:lnTo>
                  <a:pt x="6300" y="10439"/>
                </a:lnTo>
                <a:cubicBezTo>
                  <a:pt x="5566" y="11284"/>
                  <a:pt x="5566" y="12653"/>
                  <a:pt x="6300" y="13497"/>
                </a:cubicBezTo>
              </a:path>
            </a:pathLst>
          </a:custGeom>
          <a:solidFill>
            <a:schemeClr val="dk1"/>
          </a:solidFill>
          <a:ln>
            <a:noFill/>
          </a:ln>
        </p:spPr>
        <p:txBody>
          <a:bodyPr spcFirstLastPara="1" wrap="square" lIns="19025" tIns="19025" rIns="19025" bIns="19025" anchor="ctr" anchorCtr="0">
            <a:noAutofit/>
          </a:bodyPr>
          <a:lstStyle/>
          <a:p>
            <a:pPr marL="0" marR="0" lvl="0" indent="0" algn="l" rtl="0">
              <a:spcBef>
                <a:spcPts val="0"/>
              </a:spcBef>
              <a:spcAft>
                <a:spcPts val="0"/>
              </a:spcAft>
              <a:buNone/>
            </a:pPr>
            <a:endParaRPr sz="1500" b="1">
              <a:solidFill>
                <a:schemeClr val="dk1"/>
              </a:solidFill>
              <a:latin typeface="Oxygen"/>
              <a:ea typeface="Oxygen"/>
              <a:cs typeface="Oxygen"/>
              <a:sym typeface="Oxygen"/>
            </a:endParaRPr>
          </a:p>
        </p:txBody>
      </p:sp>
      <p:sp>
        <p:nvSpPr>
          <p:cNvPr id="373" name="Google Shape;373;p37"/>
          <p:cNvSpPr/>
          <p:nvPr/>
        </p:nvSpPr>
        <p:spPr>
          <a:xfrm>
            <a:off x="1291306" y="3877420"/>
            <a:ext cx="378197" cy="326386"/>
          </a:xfrm>
          <a:custGeom>
            <a:avLst/>
            <a:gdLst/>
            <a:ahLst/>
            <a:cxnLst/>
            <a:rect l="l" t="t" r="r" b="b"/>
            <a:pathLst>
              <a:path w="20683" h="20545" extrusionOk="0">
                <a:moveTo>
                  <a:pt x="9621" y="9676"/>
                </a:moveTo>
                <a:cubicBezTo>
                  <a:pt x="9621" y="9676"/>
                  <a:pt x="9621" y="9675"/>
                  <a:pt x="9621" y="9675"/>
                </a:cubicBezTo>
                <a:lnTo>
                  <a:pt x="9620" y="9674"/>
                </a:lnTo>
                <a:cubicBezTo>
                  <a:pt x="9620" y="9674"/>
                  <a:pt x="9621" y="9676"/>
                  <a:pt x="9621" y="9676"/>
                </a:cubicBezTo>
                <a:close/>
                <a:moveTo>
                  <a:pt x="19582" y="1266"/>
                </a:moveTo>
                <a:cubicBezTo>
                  <a:pt x="18115" y="-422"/>
                  <a:pt x="15737" y="-422"/>
                  <a:pt x="14270" y="1266"/>
                </a:cubicBezTo>
                <a:lnTo>
                  <a:pt x="14934" y="2030"/>
                </a:lnTo>
                <a:cubicBezTo>
                  <a:pt x="16034" y="765"/>
                  <a:pt x="17818" y="765"/>
                  <a:pt x="18918" y="2030"/>
                </a:cubicBezTo>
                <a:cubicBezTo>
                  <a:pt x="20019" y="3297"/>
                  <a:pt x="20019" y="5351"/>
                  <a:pt x="18918" y="6618"/>
                </a:cubicBezTo>
                <a:lnTo>
                  <a:pt x="8956" y="17881"/>
                </a:lnTo>
                <a:lnTo>
                  <a:pt x="9621" y="18645"/>
                </a:lnTo>
                <a:lnTo>
                  <a:pt x="19582" y="7382"/>
                </a:lnTo>
                <a:cubicBezTo>
                  <a:pt x="21050" y="5693"/>
                  <a:pt x="21050" y="2955"/>
                  <a:pt x="19582" y="1266"/>
                </a:cubicBezTo>
                <a:moveTo>
                  <a:pt x="2315" y="17881"/>
                </a:moveTo>
                <a:cubicBezTo>
                  <a:pt x="481" y="15770"/>
                  <a:pt x="481" y="12551"/>
                  <a:pt x="2315" y="10439"/>
                </a:cubicBezTo>
                <a:cubicBezTo>
                  <a:pt x="2317" y="10437"/>
                  <a:pt x="2320" y="10434"/>
                  <a:pt x="2323" y="10431"/>
                </a:cubicBezTo>
                <a:lnTo>
                  <a:pt x="2323" y="10431"/>
                </a:lnTo>
                <a:lnTo>
                  <a:pt x="9289" y="2413"/>
                </a:lnTo>
                <a:cubicBezTo>
                  <a:pt x="9472" y="2201"/>
                  <a:pt x="9472" y="1859"/>
                  <a:pt x="9289" y="1648"/>
                </a:cubicBezTo>
                <a:cubicBezTo>
                  <a:pt x="9105" y="1437"/>
                  <a:pt x="8808" y="1437"/>
                  <a:pt x="8624" y="1648"/>
                </a:cubicBezTo>
                <a:lnTo>
                  <a:pt x="1651" y="9675"/>
                </a:lnTo>
                <a:cubicBezTo>
                  <a:pt x="-550" y="12208"/>
                  <a:pt x="-550" y="16112"/>
                  <a:pt x="1651" y="18645"/>
                </a:cubicBezTo>
                <a:cubicBezTo>
                  <a:pt x="3852" y="21178"/>
                  <a:pt x="7420" y="21178"/>
                  <a:pt x="9621" y="18645"/>
                </a:cubicBezTo>
                <a:lnTo>
                  <a:pt x="8948" y="17889"/>
                </a:lnTo>
                <a:cubicBezTo>
                  <a:pt x="7114" y="19991"/>
                  <a:pt x="4147" y="19989"/>
                  <a:pt x="2315" y="17881"/>
                </a:cubicBezTo>
                <a:moveTo>
                  <a:pt x="6300" y="13497"/>
                </a:moveTo>
                <a:cubicBezTo>
                  <a:pt x="7033" y="14341"/>
                  <a:pt x="8223" y="14341"/>
                  <a:pt x="8956" y="13497"/>
                </a:cubicBezTo>
                <a:lnTo>
                  <a:pt x="13937" y="7764"/>
                </a:lnTo>
                <a:cubicBezTo>
                  <a:pt x="14121" y="7553"/>
                  <a:pt x="14121" y="7211"/>
                  <a:pt x="13937" y="7000"/>
                </a:cubicBezTo>
                <a:cubicBezTo>
                  <a:pt x="13754" y="6789"/>
                  <a:pt x="13457" y="6789"/>
                  <a:pt x="13273" y="7000"/>
                </a:cubicBezTo>
                <a:lnTo>
                  <a:pt x="8292" y="12732"/>
                </a:lnTo>
                <a:cubicBezTo>
                  <a:pt x="7926" y="13155"/>
                  <a:pt x="7331" y="13155"/>
                  <a:pt x="6964" y="12732"/>
                </a:cubicBezTo>
                <a:cubicBezTo>
                  <a:pt x="6597" y="12310"/>
                  <a:pt x="6597" y="11626"/>
                  <a:pt x="6964" y="11204"/>
                </a:cubicBezTo>
                <a:lnTo>
                  <a:pt x="8292" y="9675"/>
                </a:lnTo>
                <a:lnTo>
                  <a:pt x="14934" y="2030"/>
                </a:lnTo>
                <a:lnTo>
                  <a:pt x="14270" y="1266"/>
                </a:lnTo>
                <a:lnTo>
                  <a:pt x="6300" y="10439"/>
                </a:lnTo>
                <a:cubicBezTo>
                  <a:pt x="5566" y="11284"/>
                  <a:pt x="5566" y="12653"/>
                  <a:pt x="6300" y="13497"/>
                </a:cubicBezTo>
              </a:path>
            </a:pathLst>
          </a:custGeom>
          <a:solidFill>
            <a:schemeClr val="dk1"/>
          </a:solidFill>
          <a:ln>
            <a:noFill/>
          </a:ln>
        </p:spPr>
        <p:txBody>
          <a:bodyPr spcFirstLastPara="1" wrap="square" lIns="19025" tIns="19025" rIns="19025" bIns="19025" anchor="ctr" anchorCtr="0">
            <a:noAutofit/>
          </a:bodyPr>
          <a:lstStyle/>
          <a:p>
            <a:pPr marL="0" marR="0" lvl="0" indent="0" algn="l" rtl="0">
              <a:spcBef>
                <a:spcPts val="0"/>
              </a:spcBef>
              <a:spcAft>
                <a:spcPts val="0"/>
              </a:spcAft>
              <a:buNone/>
            </a:pPr>
            <a:endParaRPr sz="1500" b="1">
              <a:solidFill>
                <a:schemeClr val="dk1"/>
              </a:solidFill>
              <a:latin typeface="Oxygen"/>
              <a:ea typeface="Oxygen"/>
              <a:cs typeface="Oxygen"/>
              <a:sym typeface="Oxygen"/>
            </a:endParaRPr>
          </a:p>
        </p:txBody>
      </p:sp>
      <p:sp>
        <p:nvSpPr>
          <p:cNvPr id="374" name="Google Shape;374;p37"/>
          <p:cNvSpPr/>
          <p:nvPr/>
        </p:nvSpPr>
        <p:spPr>
          <a:xfrm>
            <a:off x="1291305" y="4558866"/>
            <a:ext cx="378197" cy="326386"/>
          </a:xfrm>
          <a:custGeom>
            <a:avLst/>
            <a:gdLst/>
            <a:ahLst/>
            <a:cxnLst/>
            <a:rect l="l" t="t" r="r" b="b"/>
            <a:pathLst>
              <a:path w="20683" h="20545" extrusionOk="0">
                <a:moveTo>
                  <a:pt x="9621" y="9676"/>
                </a:moveTo>
                <a:cubicBezTo>
                  <a:pt x="9621" y="9676"/>
                  <a:pt x="9621" y="9675"/>
                  <a:pt x="9621" y="9675"/>
                </a:cubicBezTo>
                <a:lnTo>
                  <a:pt x="9620" y="9674"/>
                </a:lnTo>
                <a:cubicBezTo>
                  <a:pt x="9620" y="9674"/>
                  <a:pt x="9621" y="9676"/>
                  <a:pt x="9621" y="9676"/>
                </a:cubicBezTo>
                <a:close/>
                <a:moveTo>
                  <a:pt x="19582" y="1266"/>
                </a:moveTo>
                <a:cubicBezTo>
                  <a:pt x="18115" y="-422"/>
                  <a:pt x="15737" y="-422"/>
                  <a:pt x="14270" y="1266"/>
                </a:cubicBezTo>
                <a:lnTo>
                  <a:pt x="14934" y="2030"/>
                </a:lnTo>
                <a:cubicBezTo>
                  <a:pt x="16034" y="765"/>
                  <a:pt x="17818" y="765"/>
                  <a:pt x="18918" y="2030"/>
                </a:cubicBezTo>
                <a:cubicBezTo>
                  <a:pt x="20019" y="3297"/>
                  <a:pt x="20019" y="5351"/>
                  <a:pt x="18918" y="6618"/>
                </a:cubicBezTo>
                <a:lnTo>
                  <a:pt x="8956" y="17881"/>
                </a:lnTo>
                <a:lnTo>
                  <a:pt x="9621" y="18645"/>
                </a:lnTo>
                <a:lnTo>
                  <a:pt x="19582" y="7382"/>
                </a:lnTo>
                <a:cubicBezTo>
                  <a:pt x="21050" y="5693"/>
                  <a:pt x="21050" y="2955"/>
                  <a:pt x="19582" y="1266"/>
                </a:cubicBezTo>
                <a:moveTo>
                  <a:pt x="2315" y="17881"/>
                </a:moveTo>
                <a:cubicBezTo>
                  <a:pt x="481" y="15770"/>
                  <a:pt x="481" y="12551"/>
                  <a:pt x="2315" y="10439"/>
                </a:cubicBezTo>
                <a:cubicBezTo>
                  <a:pt x="2317" y="10437"/>
                  <a:pt x="2320" y="10434"/>
                  <a:pt x="2323" y="10431"/>
                </a:cubicBezTo>
                <a:lnTo>
                  <a:pt x="2323" y="10431"/>
                </a:lnTo>
                <a:lnTo>
                  <a:pt x="9289" y="2413"/>
                </a:lnTo>
                <a:cubicBezTo>
                  <a:pt x="9472" y="2201"/>
                  <a:pt x="9472" y="1859"/>
                  <a:pt x="9289" y="1648"/>
                </a:cubicBezTo>
                <a:cubicBezTo>
                  <a:pt x="9105" y="1437"/>
                  <a:pt x="8808" y="1437"/>
                  <a:pt x="8624" y="1648"/>
                </a:cubicBezTo>
                <a:lnTo>
                  <a:pt x="1651" y="9675"/>
                </a:lnTo>
                <a:cubicBezTo>
                  <a:pt x="-550" y="12208"/>
                  <a:pt x="-550" y="16112"/>
                  <a:pt x="1651" y="18645"/>
                </a:cubicBezTo>
                <a:cubicBezTo>
                  <a:pt x="3852" y="21178"/>
                  <a:pt x="7420" y="21178"/>
                  <a:pt x="9621" y="18645"/>
                </a:cubicBezTo>
                <a:lnTo>
                  <a:pt x="8948" y="17889"/>
                </a:lnTo>
                <a:cubicBezTo>
                  <a:pt x="7114" y="19991"/>
                  <a:pt x="4147" y="19989"/>
                  <a:pt x="2315" y="17881"/>
                </a:cubicBezTo>
                <a:moveTo>
                  <a:pt x="6300" y="13497"/>
                </a:moveTo>
                <a:cubicBezTo>
                  <a:pt x="7033" y="14341"/>
                  <a:pt x="8223" y="14341"/>
                  <a:pt x="8956" y="13497"/>
                </a:cubicBezTo>
                <a:lnTo>
                  <a:pt x="13937" y="7764"/>
                </a:lnTo>
                <a:cubicBezTo>
                  <a:pt x="14121" y="7553"/>
                  <a:pt x="14121" y="7211"/>
                  <a:pt x="13937" y="7000"/>
                </a:cubicBezTo>
                <a:cubicBezTo>
                  <a:pt x="13754" y="6789"/>
                  <a:pt x="13457" y="6789"/>
                  <a:pt x="13273" y="7000"/>
                </a:cubicBezTo>
                <a:lnTo>
                  <a:pt x="8292" y="12732"/>
                </a:lnTo>
                <a:cubicBezTo>
                  <a:pt x="7926" y="13155"/>
                  <a:pt x="7331" y="13155"/>
                  <a:pt x="6964" y="12732"/>
                </a:cubicBezTo>
                <a:cubicBezTo>
                  <a:pt x="6597" y="12310"/>
                  <a:pt x="6597" y="11626"/>
                  <a:pt x="6964" y="11204"/>
                </a:cubicBezTo>
                <a:lnTo>
                  <a:pt x="8292" y="9675"/>
                </a:lnTo>
                <a:lnTo>
                  <a:pt x="14934" y="2030"/>
                </a:lnTo>
                <a:lnTo>
                  <a:pt x="14270" y="1266"/>
                </a:lnTo>
                <a:lnTo>
                  <a:pt x="6300" y="10439"/>
                </a:lnTo>
                <a:cubicBezTo>
                  <a:pt x="5566" y="11284"/>
                  <a:pt x="5566" y="12653"/>
                  <a:pt x="6300" y="13497"/>
                </a:cubicBezTo>
              </a:path>
            </a:pathLst>
          </a:custGeom>
          <a:solidFill>
            <a:schemeClr val="dk1"/>
          </a:solidFill>
          <a:ln>
            <a:noFill/>
          </a:ln>
        </p:spPr>
        <p:txBody>
          <a:bodyPr spcFirstLastPara="1" wrap="square" lIns="19025" tIns="19025" rIns="19025" bIns="19025" anchor="ctr" anchorCtr="0">
            <a:noAutofit/>
          </a:bodyPr>
          <a:lstStyle/>
          <a:p>
            <a:pPr marL="0" marR="0" lvl="0" indent="0" algn="l" rtl="0">
              <a:spcBef>
                <a:spcPts val="0"/>
              </a:spcBef>
              <a:spcAft>
                <a:spcPts val="0"/>
              </a:spcAft>
              <a:buNone/>
            </a:pPr>
            <a:endParaRPr sz="1500" b="1">
              <a:solidFill>
                <a:schemeClr val="dk1"/>
              </a:solidFill>
              <a:latin typeface="Oxygen"/>
              <a:ea typeface="Oxygen"/>
              <a:cs typeface="Oxygen"/>
              <a:sym typeface="Oxygen"/>
            </a:endParaRPr>
          </a:p>
        </p:txBody>
      </p:sp>
      <p:sp>
        <p:nvSpPr>
          <p:cNvPr id="375" name="Google Shape;375;p37"/>
          <p:cNvSpPr txBox="1"/>
          <p:nvPr/>
        </p:nvSpPr>
        <p:spPr>
          <a:xfrm>
            <a:off x="1669501" y="2343340"/>
            <a:ext cx="8156616" cy="707846"/>
          </a:xfrm>
          <a:prstGeom prst="rect">
            <a:avLst/>
          </a:prstGeom>
          <a:noFill/>
          <a:ln>
            <a:noFill/>
          </a:ln>
        </p:spPr>
        <p:txBody>
          <a:bodyPr spcFirstLastPara="1" wrap="square" lIns="91425" tIns="45700" rIns="91425" bIns="45700" anchor="t" anchorCtr="0">
            <a:spAutoFit/>
          </a:bodyPr>
          <a:lstStyle/>
          <a:p>
            <a:pPr lvl="0"/>
            <a:r>
              <a:rPr lang="el-GR" sz="2000" b="1" i="1" dirty="0">
                <a:solidFill>
                  <a:srgbClr val="0CA373"/>
                </a:solidFill>
                <a:latin typeface="Calibri"/>
                <a:ea typeface="Calibri"/>
                <a:cs typeface="Calibri"/>
                <a:sym typeface="Calibri"/>
              </a:rPr>
              <a:t>Η γνώση του εσωτερικού σας είναι ένα πρώτο βήμα προς την προσωπική ανάπτυξη και ευτυχία.</a:t>
            </a:r>
            <a:endParaRPr sz="2000" b="1" i="1" dirty="0">
              <a:solidFill>
                <a:srgbClr val="0CA373"/>
              </a:solidFill>
              <a:latin typeface="Calibri"/>
              <a:ea typeface="Calibri"/>
              <a:cs typeface="Calibri"/>
              <a:sym typeface="Calibri"/>
            </a:endParaRPr>
          </a:p>
        </p:txBody>
      </p:sp>
      <p:sp>
        <p:nvSpPr>
          <p:cNvPr id="376" name="Google Shape;376;p37"/>
          <p:cNvSpPr txBox="1"/>
          <p:nvPr/>
        </p:nvSpPr>
        <p:spPr>
          <a:xfrm>
            <a:off x="1669501" y="3059436"/>
            <a:ext cx="8156616" cy="707846"/>
          </a:xfrm>
          <a:prstGeom prst="rect">
            <a:avLst/>
          </a:prstGeom>
          <a:noFill/>
          <a:ln>
            <a:noFill/>
          </a:ln>
        </p:spPr>
        <p:txBody>
          <a:bodyPr spcFirstLastPara="1" wrap="square" lIns="91425" tIns="45700" rIns="91425" bIns="45700" anchor="t" anchorCtr="0">
            <a:spAutoFit/>
          </a:bodyPr>
          <a:lstStyle/>
          <a:p>
            <a:pPr lvl="0"/>
            <a:r>
              <a:rPr lang="el-GR" sz="2000" b="1" i="1" dirty="0">
                <a:solidFill>
                  <a:srgbClr val="0CA373"/>
                </a:solidFill>
                <a:latin typeface="Calibri"/>
                <a:ea typeface="Calibri"/>
                <a:cs typeface="Calibri"/>
                <a:sym typeface="Calibri"/>
              </a:rPr>
              <a:t>Η αυτογνωσία μας βοηθά να καταπολεμήσουμε διαφορετικές προκλήσεις που μας ρίχνει η ζωή.</a:t>
            </a:r>
            <a:endParaRPr sz="2000" b="1" i="1" dirty="0">
              <a:solidFill>
                <a:srgbClr val="0CA373"/>
              </a:solidFill>
              <a:latin typeface="Calibri"/>
              <a:ea typeface="Calibri"/>
              <a:cs typeface="Calibri"/>
              <a:sym typeface="Calibri"/>
            </a:endParaRPr>
          </a:p>
        </p:txBody>
      </p:sp>
      <p:sp>
        <p:nvSpPr>
          <p:cNvPr id="377" name="Google Shape;377;p37"/>
          <p:cNvSpPr txBox="1"/>
          <p:nvPr/>
        </p:nvSpPr>
        <p:spPr>
          <a:xfrm>
            <a:off x="1659885" y="3813593"/>
            <a:ext cx="7838686" cy="400110"/>
          </a:xfrm>
          <a:prstGeom prst="rect">
            <a:avLst/>
          </a:prstGeom>
          <a:noFill/>
          <a:ln>
            <a:noFill/>
          </a:ln>
        </p:spPr>
        <p:txBody>
          <a:bodyPr spcFirstLastPara="1" wrap="square" lIns="91425" tIns="45700" rIns="91425" bIns="45700" anchor="t" anchorCtr="0">
            <a:spAutoFit/>
          </a:bodyPr>
          <a:lstStyle/>
          <a:p>
            <a:pPr lvl="0"/>
            <a:r>
              <a:rPr lang="el-GR" sz="2000" b="1" i="1" dirty="0">
                <a:solidFill>
                  <a:srgbClr val="0CA373"/>
                </a:solidFill>
                <a:latin typeface="Calibri"/>
                <a:ea typeface="Calibri"/>
                <a:cs typeface="Calibri"/>
                <a:sym typeface="Calibri"/>
              </a:rPr>
              <a:t>Η αυτογνωσία απαιτεί συνεχή εξερεύνηση του εαυτού μας.</a:t>
            </a:r>
            <a:endParaRPr sz="2000" b="1" i="1" dirty="0">
              <a:solidFill>
                <a:srgbClr val="0CA373"/>
              </a:solidFill>
              <a:latin typeface="Calibri"/>
              <a:ea typeface="Calibri"/>
              <a:cs typeface="Calibri"/>
              <a:sym typeface="Calibri"/>
            </a:endParaRPr>
          </a:p>
        </p:txBody>
      </p:sp>
      <p:sp>
        <p:nvSpPr>
          <p:cNvPr id="378" name="Google Shape;378;p37"/>
          <p:cNvSpPr txBox="1"/>
          <p:nvPr/>
        </p:nvSpPr>
        <p:spPr>
          <a:xfrm>
            <a:off x="1632803" y="4523665"/>
            <a:ext cx="8081565" cy="707886"/>
          </a:xfrm>
          <a:prstGeom prst="rect">
            <a:avLst/>
          </a:prstGeom>
          <a:noFill/>
          <a:ln>
            <a:noFill/>
          </a:ln>
        </p:spPr>
        <p:txBody>
          <a:bodyPr spcFirstLastPara="1" wrap="square" lIns="91425" tIns="45700" rIns="91425" bIns="45700" anchor="t" anchorCtr="0">
            <a:spAutoFit/>
          </a:bodyPr>
          <a:lstStyle/>
          <a:p>
            <a:pPr lvl="0"/>
            <a:r>
              <a:rPr lang="el-GR" sz="2000" b="1" i="1" dirty="0">
                <a:solidFill>
                  <a:srgbClr val="0CA373"/>
                </a:solidFill>
                <a:latin typeface="Calibri"/>
                <a:ea typeface="Calibri"/>
                <a:cs typeface="Calibri"/>
                <a:sym typeface="Calibri"/>
              </a:rPr>
              <a:t>Η </a:t>
            </a:r>
            <a:r>
              <a:rPr lang="el-GR" sz="2000" b="1" i="1" dirty="0" err="1">
                <a:solidFill>
                  <a:srgbClr val="0CA373"/>
                </a:solidFill>
                <a:latin typeface="Calibri"/>
                <a:ea typeface="Calibri"/>
                <a:cs typeface="Calibri"/>
                <a:sym typeface="Calibri"/>
              </a:rPr>
              <a:t>αυτο</a:t>
            </a:r>
            <a:r>
              <a:rPr lang="el-GR" sz="2000" b="1" i="1" dirty="0">
                <a:solidFill>
                  <a:srgbClr val="0CA373"/>
                </a:solidFill>
                <a:latin typeface="Calibri"/>
                <a:ea typeface="Calibri"/>
                <a:cs typeface="Calibri"/>
                <a:sym typeface="Calibri"/>
              </a:rPr>
              <a:t>-ηγεσία μας βοηθά όχι μόνο να διαχειριστούμε καλύτερα τον εαυτό μας αλλά και να είμαστε καλύτεροι ηγέτες στους άλλους .</a:t>
            </a:r>
            <a:endParaRPr sz="2000" b="1" i="1" dirty="0">
              <a:solidFill>
                <a:srgbClr val="0CA373"/>
              </a:solidFill>
              <a:latin typeface="Calibri"/>
              <a:ea typeface="Calibri"/>
              <a:cs typeface="Calibri"/>
              <a:sym typeface="Calibri"/>
            </a:endParaRPr>
          </a:p>
        </p:txBody>
      </p:sp>
      <p:sp>
        <p:nvSpPr>
          <p:cNvPr id="379" name="Google Shape;379;p37"/>
          <p:cNvSpPr txBox="1"/>
          <p:nvPr/>
        </p:nvSpPr>
        <p:spPr>
          <a:xfrm>
            <a:off x="480795" y="1302505"/>
            <a:ext cx="4961358" cy="751488"/>
          </a:xfrm>
          <a:prstGeom prst="rect">
            <a:avLst/>
          </a:prstGeom>
          <a:noFill/>
          <a:ln>
            <a:noFill/>
          </a:ln>
        </p:spPr>
        <p:txBody>
          <a:bodyPr spcFirstLastPara="1" wrap="square" lIns="0" tIns="12700" rIns="0" bIns="0" anchor="t" anchorCtr="0">
            <a:spAutoFit/>
          </a:bodyPr>
          <a:lstStyle/>
          <a:p>
            <a:pPr marL="12700" marR="0" lvl="0" indent="0" algn="l" rtl="0">
              <a:spcBef>
                <a:spcPts val="0"/>
              </a:spcBef>
              <a:spcAft>
                <a:spcPts val="0"/>
              </a:spcAft>
              <a:buNone/>
            </a:pPr>
            <a:r>
              <a:rPr lang="el-GR" sz="4800" b="1" i="0" dirty="0">
                <a:solidFill>
                  <a:schemeClr val="dk1"/>
                </a:solidFill>
                <a:latin typeface="Calibri"/>
                <a:ea typeface="Calibri"/>
                <a:cs typeface="Calibri"/>
                <a:sym typeface="Calibri"/>
              </a:rPr>
              <a:t>Κρίσιμα σημεία</a:t>
            </a:r>
            <a:r>
              <a:rPr lang="hr-HR" sz="4800" b="1" i="0" dirty="0">
                <a:solidFill>
                  <a:schemeClr val="dk1"/>
                </a:solidFill>
                <a:latin typeface="Calibri"/>
                <a:ea typeface="Calibri"/>
                <a:cs typeface="Calibri"/>
                <a:sym typeface="Calibri"/>
              </a:rPr>
              <a:t>:</a:t>
            </a:r>
            <a:endParaRPr dirty="0"/>
          </a:p>
        </p:txBody>
      </p:sp>
      <p:pic>
        <p:nvPicPr>
          <p:cNvPr id="380" name="Google Shape;380;p37" descr="Logro objetivo y trabajo en equipo empresarial. vector gratuito"/>
          <p:cNvPicPr preferRelativeResize="0"/>
          <p:nvPr/>
        </p:nvPicPr>
        <p:blipFill rotWithShape="1">
          <a:blip r:embed="rId3">
            <a:alphaModFix/>
          </a:blip>
          <a:srcRect/>
          <a:stretch/>
        </p:blipFill>
        <p:spPr>
          <a:xfrm>
            <a:off x="10214996" y="4623758"/>
            <a:ext cx="1531308" cy="1335614"/>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385" name="Google Shape;385;p38"/>
          <p:cNvSpPr txBox="1"/>
          <p:nvPr/>
        </p:nvSpPr>
        <p:spPr>
          <a:xfrm>
            <a:off x="318565" y="1022287"/>
            <a:ext cx="10269068" cy="751488"/>
          </a:xfrm>
          <a:prstGeom prst="rect">
            <a:avLst/>
          </a:prstGeom>
          <a:noFill/>
          <a:ln>
            <a:noFill/>
          </a:ln>
        </p:spPr>
        <p:txBody>
          <a:bodyPr spcFirstLastPara="1" wrap="square" lIns="0" tIns="12700" rIns="0" bIns="0" anchor="t" anchorCtr="0">
            <a:spAutoFit/>
          </a:bodyPr>
          <a:lstStyle/>
          <a:p>
            <a:pPr marL="12700" lvl="0"/>
            <a:r>
              <a:rPr lang="el-GR" sz="4800" b="1" dirty="0">
                <a:latin typeface="Calibri"/>
                <a:ea typeface="Calibri"/>
                <a:cs typeface="Calibri"/>
                <a:sym typeface="Calibri"/>
              </a:rPr>
              <a:t>Τεστ αξιολόγησης</a:t>
            </a:r>
            <a:endParaRPr dirty="0"/>
          </a:p>
        </p:txBody>
      </p:sp>
      <p:sp>
        <p:nvSpPr>
          <p:cNvPr id="386" name="Google Shape;386;p38"/>
          <p:cNvSpPr txBox="1"/>
          <p:nvPr/>
        </p:nvSpPr>
        <p:spPr>
          <a:xfrm>
            <a:off x="407709" y="1773775"/>
            <a:ext cx="3239610" cy="2585283"/>
          </a:xfrm>
          <a:prstGeom prst="rect">
            <a:avLst/>
          </a:prstGeom>
          <a:noFill/>
          <a:ln>
            <a:noFill/>
          </a:ln>
        </p:spPr>
        <p:txBody>
          <a:bodyPr spcFirstLastPara="1" wrap="square" lIns="91425" tIns="45700" rIns="91425" bIns="45700" anchor="t" anchorCtr="0">
            <a:spAutoFit/>
          </a:bodyPr>
          <a:lstStyle/>
          <a:p>
            <a:pPr marL="342900" lvl="0" indent="-342900">
              <a:buSzPts val="1800"/>
              <a:buFont typeface="Calibri"/>
              <a:buAutoNum type="arabicPeriod"/>
            </a:pPr>
            <a:r>
              <a:rPr lang="el-GR" sz="1800" b="1" dirty="0">
                <a:latin typeface="Calibri"/>
                <a:ea typeface="Calibri"/>
                <a:cs typeface="Calibri"/>
                <a:sym typeface="Calibri"/>
              </a:rPr>
              <a:t>Η γνώση του εσωτερικού εαυτού έχει σημασία για</a:t>
            </a:r>
            <a:r>
              <a:rPr lang="hr-HR" sz="1800" b="1" dirty="0">
                <a:solidFill>
                  <a:srgbClr val="000000"/>
                </a:solidFill>
                <a:latin typeface="Calibri"/>
                <a:ea typeface="Calibri"/>
                <a:cs typeface="Calibri"/>
                <a:sym typeface="Calibri"/>
              </a:rPr>
              <a:t>:</a:t>
            </a:r>
            <a:endParaRPr sz="1800" dirty="0">
              <a:solidFill>
                <a:srgbClr val="000000"/>
              </a:solidFill>
              <a:latin typeface="Calibri"/>
              <a:ea typeface="Calibri"/>
              <a:cs typeface="Calibri"/>
              <a:sym typeface="Calibri"/>
            </a:endParaRPr>
          </a:p>
          <a:p>
            <a:pPr marL="271463" lvl="0" indent="-271463"/>
            <a:r>
              <a:rPr lang="hr-HR" sz="1800" dirty="0">
                <a:solidFill>
                  <a:srgbClr val="000000"/>
                </a:solidFill>
                <a:latin typeface="Calibri"/>
                <a:ea typeface="Calibri"/>
                <a:cs typeface="Calibri"/>
                <a:sym typeface="Calibri"/>
              </a:rPr>
              <a:t>a.- </a:t>
            </a:r>
            <a:r>
              <a:rPr lang="el-GR" sz="1800" dirty="0">
                <a:solidFill>
                  <a:schemeClr val="dk1"/>
                </a:solidFill>
                <a:latin typeface="Calibri"/>
                <a:ea typeface="Calibri"/>
                <a:cs typeface="Calibri"/>
                <a:sym typeface="Calibri"/>
              </a:rPr>
              <a:t>Για την καταπολέμηση του άγχους, του στρες και της κατάθλιψης
</a:t>
            </a:r>
            <a:r>
              <a:rPr lang="hr-HR" sz="1800" dirty="0">
                <a:solidFill>
                  <a:schemeClr val="dk1"/>
                </a:solidFill>
                <a:latin typeface="Calibri"/>
                <a:ea typeface="Calibri"/>
                <a:cs typeface="Calibri"/>
                <a:sym typeface="Calibri"/>
              </a:rPr>
              <a:t>b.- </a:t>
            </a:r>
            <a:r>
              <a:rPr lang="el-GR" sz="1800" dirty="0">
                <a:solidFill>
                  <a:schemeClr val="dk1"/>
                </a:solidFill>
                <a:latin typeface="Calibri"/>
                <a:ea typeface="Calibri"/>
                <a:cs typeface="Calibri"/>
                <a:sym typeface="Calibri"/>
              </a:rPr>
              <a:t>Για την καλύτερη καταπολέμηση των προκλήσεων</a:t>
            </a:r>
            <a:endParaRPr sz="1800" dirty="0">
              <a:solidFill>
                <a:schemeClr val="dk1"/>
              </a:solidFill>
              <a:latin typeface="Calibri"/>
              <a:ea typeface="Calibri"/>
              <a:cs typeface="Calibri"/>
              <a:sym typeface="Calibri"/>
            </a:endParaRPr>
          </a:p>
          <a:p>
            <a:pPr marL="271463" lvl="0" indent="-271463"/>
            <a:r>
              <a:rPr lang="hr-HR" sz="1800" dirty="0">
                <a:solidFill>
                  <a:schemeClr val="dk1"/>
                </a:solidFill>
                <a:latin typeface="Calibri"/>
                <a:ea typeface="Calibri"/>
                <a:cs typeface="Calibri"/>
                <a:sym typeface="Calibri"/>
              </a:rPr>
              <a:t>c.- </a:t>
            </a:r>
            <a:r>
              <a:rPr lang="el-GR" sz="1800" dirty="0">
                <a:solidFill>
                  <a:schemeClr val="dk1"/>
                </a:solidFill>
                <a:latin typeface="Calibri"/>
                <a:ea typeface="Calibri"/>
                <a:cs typeface="Calibri"/>
                <a:sym typeface="Calibri"/>
              </a:rPr>
              <a:t>Όλα τα παραπάνω</a:t>
            </a:r>
            <a:endParaRPr sz="1800" dirty="0">
              <a:solidFill>
                <a:schemeClr val="dk1"/>
              </a:solidFill>
              <a:latin typeface="Calibri"/>
              <a:ea typeface="Calibri"/>
              <a:cs typeface="Calibri"/>
              <a:sym typeface="Calibri"/>
            </a:endParaRPr>
          </a:p>
        </p:txBody>
      </p:sp>
      <p:sp>
        <p:nvSpPr>
          <p:cNvPr id="387" name="Google Shape;387;p38"/>
          <p:cNvSpPr txBox="1"/>
          <p:nvPr/>
        </p:nvSpPr>
        <p:spPr>
          <a:xfrm>
            <a:off x="4203279" y="1859298"/>
            <a:ext cx="2991729" cy="1200329"/>
          </a:xfrm>
          <a:prstGeom prst="rect">
            <a:avLst/>
          </a:prstGeom>
          <a:noFill/>
          <a:ln>
            <a:noFill/>
          </a:ln>
        </p:spPr>
        <p:txBody>
          <a:bodyPr spcFirstLastPara="1" wrap="square" lIns="91425" tIns="45700" rIns="91425" bIns="45700" anchor="t" anchorCtr="0">
            <a:spAutoFit/>
          </a:bodyPr>
          <a:lstStyle/>
          <a:p>
            <a:pPr lvl="0"/>
            <a:r>
              <a:rPr lang="hr-HR" sz="1800" b="1" dirty="0">
                <a:solidFill>
                  <a:srgbClr val="000000"/>
                </a:solidFill>
                <a:latin typeface="Calibri"/>
                <a:ea typeface="Calibri"/>
                <a:cs typeface="Calibri"/>
                <a:sym typeface="Calibri"/>
              </a:rPr>
              <a:t>2. </a:t>
            </a:r>
            <a:r>
              <a:rPr lang="el-GR" sz="1800" b="1" dirty="0">
                <a:latin typeface="Calibri"/>
                <a:ea typeface="Calibri"/>
                <a:cs typeface="Calibri"/>
                <a:sym typeface="Calibri"/>
              </a:rPr>
              <a:t>Η αυτογνωσία βοηθά</a:t>
            </a:r>
            <a:endParaRPr sz="1800" dirty="0">
              <a:solidFill>
                <a:srgbClr val="000000"/>
              </a:solidFill>
              <a:latin typeface="Calibri"/>
              <a:ea typeface="Calibri"/>
              <a:cs typeface="Calibri"/>
              <a:sym typeface="Calibri"/>
            </a:endParaRPr>
          </a:p>
          <a:p>
            <a:pPr lvl="0"/>
            <a:r>
              <a:rPr lang="hr-HR" sz="1800" dirty="0">
                <a:solidFill>
                  <a:srgbClr val="000000"/>
                </a:solidFill>
                <a:latin typeface="Calibri"/>
                <a:ea typeface="Calibri"/>
                <a:cs typeface="Calibri"/>
                <a:sym typeface="Calibri"/>
              </a:rPr>
              <a:t>a.- </a:t>
            </a:r>
            <a:r>
              <a:rPr lang="el-GR" sz="1800" dirty="0">
                <a:latin typeface="Calibri"/>
                <a:ea typeface="Calibri"/>
                <a:cs typeface="Calibri"/>
                <a:sym typeface="Calibri"/>
              </a:rPr>
              <a:t>έλεγχος συναισθημάτων</a:t>
            </a:r>
            <a:endParaRPr sz="1800" dirty="0">
              <a:solidFill>
                <a:srgbClr val="000000"/>
              </a:solidFill>
              <a:latin typeface="Calibri"/>
              <a:ea typeface="Calibri"/>
              <a:cs typeface="Calibri"/>
              <a:sym typeface="Calibri"/>
            </a:endParaRPr>
          </a:p>
          <a:p>
            <a:pPr marL="271463" lvl="0" indent="-271463"/>
            <a:r>
              <a:rPr lang="hr-HR" sz="1800" dirty="0">
                <a:solidFill>
                  <a:srgbClr val="000000"/>
                </a:solidFill>
                <a:latin typeface="Calibri"/>
                <a:ea typeface="Calibri"/>
                <a:cs typeface="Calibri"/>
                <a:sym typeface="Calibri"/>
              </a:rPr>
              <a:t>b.- </a:t>
            </a:r>
            <a:r>
              <a:rPr lang="el-GR" sz="1800" dirty="0">
                <a:latin typeface="Calibri"/>
                <a:ea typeface="Calibri"/>
                <a:cs typeface="Calibri"/>
                <a:sym typeface="Calibri"/>
              </a:rPr>
              <a:t>διαταραχή ύπνου</a:t>
            </a:r>
            <a:endParaRPr sz="1800" dirty="0">
              <a:solidFill>
                <a:srgbClr val="000000"/>
              </a:solidFill>
              <a:latin typeface="Calibri"/>
              <a:ea typeface="Calibri"/>
              <a:cs typeface="Calibri"/>
              <a:sym typeface="Calibri"/>
            </a:endParaRPr>
          </a:p>
          <a:p>
            <a:pPr marL="271463" lvl="0" indent="-271463"/>
            <a:r>
              <a:rPr lang="hr-HR" sz="1800" dirty="0">
                <a:solidFill>
                  <a:schemeClr val="dk1"/>
                </a:solidFill>
                <a:latin typeface="Calibri"/>
                <a:ea typeface="Calibri"/>
                <a:cs typeface="Calibri"/>
                <a:sym typeface="Calibri"/>
              </a:rPr>
              <a:t>c.- </a:t>
            </a:r>
            <a:r>
              <a:rPr lang="el-GR" sz="1800" dirty="0">
                <a:solidFill>
                  <a:schemeClr val="dk1"/>
                </a:solidFill>
                <a:latin typeface="Calibri"/>
                <a:ea typeface="Calibri"/>
                <a:cs typeface="Calibri"/>
                <a:sym typeface="Calibri"/>
              </a:rPr>
              <a:t>δεν βοηθά καθόλου</a:t>
            </a:r>
            <a:endParaRPr sz="1800" dirty="0">
              <a:solidFill>
                <a:schemeClr val="dk1"/>
              </a:solidFill>
              <a:latin typeface="Calibri"/>
              <a:ea typeface="Calibri"/>
              <a:cs typeface="Calibri"/>
              <a:sym typeface="Calibri"/>
            </a:endParaRPr>
          </a:p>
        </p:txBody>
      </p:sp>
      <p:sp>
        <p:nvSpPr>
          <p:cNvPr id="388" name="Google Shape;388;p38"/>
          <p:cNvSpPr txBox="1"/>
          <p:nvPr/>
        </p:nvSpPr>
        <p:spPr>
          <a:xfrm>
            <a:off x="7722580" y="1859298"/>
            <a:ext cx="3592765" cy="1477328"/>
          </a:xfrm>
          <a:prstGeom prst="rect">
            <a:avLst/>
          </a:prstGeom>
          <a:noFill/>
          <a:ln>
            <a:noFill/>
          </a:ln>
        </p:spPr>
        <p:txBody>
          <a:bodyPr spcFirstLastPara="1" wrap="square" lIns="91425" tIns="45700" rIns="91425" bIns="45700" anchor="t" anchorCtr="0">
            <a:spAutoFit/>
          </a:bodyPr>
          <a:lstStyle/>
          <a:p>
            <a:pPr lvl="0"/>
            <a:r>
              <a:rPr lang="hr-HR" sz="1800" b="1" dirty="0">
                <a:solidFill>
                  <a:srgbClr val="000000"/>
                </a:solidFill>
                <a:latin typeface="Calibri"/>
                <a:ea typeface="Calibri"/>
                <a:cs typeface="Calibri"/>
                <a:sym typeface="Calibri"/>
              </a:rPr>
              <a:t>3. </a:t>
            </a:r>
            <a:r>
              <a:rPr lang="el-GR" sz="1800" b="1" dirty="0">
                <a:latin typeface="Calibri"/>
                <a:ea typeface="Calibri"/>
                <a:cs typeface="Calibri"/>
                <a:sym typeface="Calibri"/>
              </a:rPr>
              <a:t>Υπάρχουν οι ακόλουθοι τύποι αυτογνωσίας:</a:t>
            </a:r>
            <a:endParaRPr sz="1800" b="1" dirty="0">
              <a:solidFill>
                <a:srgbClr val="000000"/>
              </a:solidFill>
              <a:latin typeface="Calibri"/>
              <a:ea typeface="Calibri"/>
              <a:cs typeface="Calibri"/>
              <a:sym typeface="Calibri"/>
            </a:endParaRPr>
          </a:p>
          <a:p>
            <a:pPr marL="271463" lvl="0" indent="-271463"/>
            <a:r>
              <a:rPr lang="hr-HR" sz="1800" dirty="0">
                <a:solidFill>
                  <a:srgbClr val="000000"/>
                </a:solidFill>
                <a:latin typeface="Calibri"/>
                <a:ea typeface="Calibri"/>
                <a:cs typeface="Calibri"/>
                <a:sym typeface="Calibri"/>
              </a:rPr>
              <a:t>a.</a:t>
            </a:r>
            <a:r>
              <a:rPr lang="hr-HR" sz="1800" dirty="0">
                <a:solidFill>
                  <a:schemeClr val="dk1"/>
                </a:solidFill>
                <a:latin typeface="Calibri"/>
                <a:ea typeface="Calibri"/>
                <a:cs typeface="Calibri"/>
                <a:sym typeface="Calibri"/>
              </a:rPr>
              <a:t>- </a:t>
            </a:r>
            <a:r>
              <a:rPr lang="el-GR" sz="1800" dirty="0">
                <a:solidFill>
                  <a:schemeClr val="dk1"/>
                </a:solidFill>
                <a:latin typeface="Calibri"/>
                <a:ea typeface="Calibri"/>
                <a:cs typeface="Calibri"/>
                <a:sym typeface="Calibri"/>
              </a:rPr>
              <a:t>εσωτερικός</a:t>
            </a:r>
            <a:endParaRPr sz="1800" dirty="0">
              <a:solidFill>
                <a:schemeClr val="dk1"/>
              </a:solidFill>
              <a:latin typeface="Calibri"/>
              <a:ea typeface="Calibri"/>
              <a:cs typeface="Calibri"/>
              <a:sym typeface="Calibri"/>
            </a:endParaRPr>
          </a:p>
          <a:p>
            <a:pPr marL="271463" lvl="0" indent="-271463"/>
            <a:r>
              <a:rPr lang="hr-HR" sz="1800" dirty="0">
                <a:solidFill>
                  <a:schemeClr val="dk1"/>
                </a:solidFill>
                <a:latin typeface="Calibri"/>
                <a:ea typeface="Calibri"/>
                <a:cs typeface="Calibri"/>
                <a:sym typeface="Calibri"/>
              </a:rPr>
              <a:t>b.</a:t>
            </a:r>
            <a:r>
              <a:rPr lang="hr-HR" sz="1800" dirty="0">
                <a:solidFill>
                  <a:srgbClr val="000000"/>
                </a:solidFill>
                <a:latin typeface="Calibri"/>
                <a:ea typeface="Calibri"/>
                <a:cs typeface="Calibri"/>
                <a:sym typeface="Calibri"/>
              </a:rPr>
              <a:t>- </a:t>
            </a:r>
            <a:r>
              <a:rPr lang="el-GR" sz="1800" dirty="0">
                <a:latin typeface="Calibri"/>
                <a:ea typeface="Calibri"/>
                <a:cs typeface="Calibri"/>
                <a:sym typeface="Calibri"/>
              </a:rPr>
              <a:t>εξωτερικός</a:t>
            </a:r>
            <a:endParaRPr sz="1800" dirty="0">
              <a:solidFill>
                <a:schemeClr val="dk1"/>
              </a:solidFill>
              <a:latin typeface="Calibri"/>
              <a:ea typeface="Calibri"/>
              <a:cs typeface="Calibri"/>
              <a:sym typeface="Calibri"/>
            </a:endParaRPr>
          </a:p>
          <a:p>
            <a:pPr marL="271463" marR="0" lvl="0" indent="-271463" algn="l" rtl="0">
              <a:spcBef>
                <a:spcPts val="0"/>
              </a:spcBef>
              <a:spcAft>
                <a:spcPts val="0"/>
              </a:spcAft>
              <a:buNone/>
            </a:pPr>
            <a:r>
              <a:rPr lang="hr-HR" sz="1800" dirty="0">
                <a:solidFill>
                  <a:srgbClr val="000000"/>
                </a:solidFill>
                <a:latin typeface="Calibri"/>
                <a:ea typeface="Calibri"/>
                <a:cs typeface="Calibri"/>
                <a:sym typeface="Calibri"/>
              </a:rPr>
              <a:t>c.- </a:t>
            </a:r>
            <a:r>
              <a:rPr lang="el-GR" sz="1800" dirty="0">
                <a:solidFill>
                  <a:schemeClr val="dk1"/>
                </a:solidFill>
                <a:latin typeface="Calibri"/>
                <a:ea typeface="Calibri"/>
                <a:cs typeface="Calibri"/>
                <a:sym typeface="Calibri"/>
              </a:rPr>
              <a:t>μικτός</a:t>
            </a:r>
            <a:endParaRPr sz="1800" dirty="0">
              <a:solidFill>
                <a:schemeClr val="dk1"/>
              </a:solidFill>
              <a:latin typeface="Calibri"/>
              <a:ea typeface="Calibri"/>
              <a:cs typeface="Calibri"/>
              <a:sym typeface="Calibri"/>
            </a:endParaRPr>
          </a:p>
        </p:txBody>
      </p:sp>
      <p:sp>
        <p:nvSpPr>
          <p:cNvPr id="389" name="Google Shape;389;p38"/>
          <p:cNvSpPr txBox="1"/>
          <p:nvPr/>
        </p:nvSpPr>
        <p:spPr>
          <a:xfrm>
            <a:off x="2387426" y="4155376"/>
            <a:ext cx="3139615" cy="1754286"/>
          </a:xfrm>
          <a:prstGeom prst="rect">
            <a:avLst/>
          </a:prstGeom>
          <a:noFill/>
          <a:ln>
            <a:noFill/>
          </a:ln>
        </p:spPr>
        <p:txBody>
          <a:bodyPr spcFirstLastPara="1" wrap="square" lIns="91425" tIns="45700" rIns="91425" bIns="45700" anchor="t" anchorCtr="0">
            <a:spAutoFit/>
          </a:bodyPr>
          <a:lstStyle/>
          <a:p>
            <a:pPr lvl="0"/>
            <a:r>
              <a:rPr lang="hr-HR" sz="1800" b="1" dirty="0">
                <a:solidFill>
                  <a:srgbClr val="000000"/>
                </a:solidFill>
                <a:latin typeface="Calibri"/>
                <a:ea typeface="Calibri"/>
                <a:cs typeface="Calibri"/>
                <a:sym typeface="Calibri"/>
              </a:rPr>
              <a:t>4. </a:t>
            </a:r>
            <a:r>
              <a:rPr lang="el-GR" sz="1800" b="1" dirty="0">
                <a:latin typeface="Calibri"/>
                <a:ea typeface="Calibri"/>
                <a:cs typeface="Calibri"/>
                <a:sym typeface="Calibri"/>
              </a:rPr>
              <a:t>Οι ακόλουθες πρακτικές δεν σχετίζονται με την αυτογνωσία:
</a:t>
            </a:r>
            <a:r>
              <a:rPr lang="hr-HR" sz="1800" dirty="0">
                <a:solidFill>
                  <a:srgbClr val="000000"/>
                </a:solidFill>
                <a:latin typeface="Calibri"/>
                <a:ea typeface="Calibri"/>
                <a:cs typeface="Calibri"/>
                <a:sym typeface="Calibri"/>
              </a:rPr>
              <a:t>a.- </a:t>
            </a:r>
            <a:r>
              <a:rPr lang="el-GR" sz="1800" dirty="0" err="1">
                <a:latin typeface="Calibri"/>
                <a:ea typeface="Calibri"/>
                <a:cs typeface="Calibri"/>
                <a:sym typeface="Calibri"/>
              </a:rPr>
              <a:t>ενσυνειδητότητα</a:t>
            </a:r>
            <a:endParaRPr sz="1800" dirty="0">
              <a:solidFill>
                <a:srgbClr val="000000"/>
              </a:solidFill>
              <a:latin typeface="Calibri"/>
              <a:ea typeface="Calibri"/>
              <a:cs typeface="Calibri"/>
              <a:sym typeface="Calibri"/>
            </a:endParaRPr>
          </a:p>
          <a:p>
            <a:pPr marL="271463" lvl="0" indent="-271463"/>
            <a:r>
              <a:rPr lang="hr-HR" sz="1800" dirty="0">
                <a:solidFill>
                  <a:srgbClr val="000000"/>
                </a:solidFill>
                <a:latin typeface="Calibri"/>
                <a:ea typeface="Calibri"/>
                <a:cs typeface="Calibri"/>
                <a:sym typeface="Calibri"/>
              </a:rPr>
              <a:t>b.- </a:t>
            </a:r>
            <a:r>
              <a:rPr lang="el-GR" sz="1800" dirty="0">
                <a:latin typeface="Calibri"/>
                <a:ea typeface="Calibri"/>
                <a:cs typeface="Calibri"/>
                <a:sym typeface="Calibri"/>
              </a:rPr>
              <a:t>μαγείρεμα</a:t>
            </a:r>
            <a:endParaRPr sz="1800" dirty="0">
              <a:solidFill>
                <a:srgbClr val="000000"/>
              </a:solidFill>
              <a:latin typeface="Calibri"/>
              <a:ea typeface="Calibri"/>
              <a:cs typeface="Calibri"/>
              <a:sym typeface="Calibri"/>
            </a:endParaRPr>
          </a:p>
          <a:p>
            <a:pPr lvl="0"/>
            <a:r>
              <a:rPr lang="hr-HR" sz="1800" dirty="0">
                <a:solidFill>
                  <a:schemeClr val="dk1"/>
                </a:solidFill>
                <a:latin typeface="Calibri"/>
                <a:ea typeface="Calibri"/>
                <a:cs typeface="Calibri"/>
                <a:sym typeface="Calibri"/>
              </a:rPr>
              <a:t>c.- </a:t>
            </a:r>
            <a:r>
              <a:rPr lang="el-GR" sz="1800" dirty="0">
                <a:solidFill>
                  <a:schemeClr val="dk1"/>
                </a:solidFill>
                <a:latin typeface="Calibri"/>
                <a:ea typeface="Calibri"/>
                <a:cs typeface="Calibri"/>
                <a:sym typeface="Calibri"/>
              </a:rPr>
              <a:t>οδήγηση αυτοκινήτου</a:t>
            </a:r>
            <a:endParaRPr sz="1800" dirty="0">
              <a:solidFill>
                <a:schemeClr val="dk1"/>
              </a:solidFill>
              <a:latin typeface="Calibri"/>
              <a:ea typeface="Calibri"/>
              <a:cs typeface="Calibri"/>
              <a:sym typeface="Calibri"/>
            </a:endParaRPr>
          </a:p>
        </p:txBody>
      </p:sp>
      <p:sp>
        <p:nvSpPr>
          <p:cNvPr id="390" name="Google Shape;390;p38"/>
          <p:cNvSpPr txBox="1"/>
          <p:nvPr/>
        </p:nvSpPr>
        <p:spPr>
          <a:xfrm>
            <a:off x="6246865" y="4155376"/>
            <a:ext cx="3592765" cy="1477328"/>
          </a:xfrm>
          <a:prstGeom prst="rect">
            <a:avLst/>
          </a:prstGeom>
          <a:noFill/>
          <a:ln>
            <a:noFill/>
          </a:ln>
        </p:spPr>
        <p:txBody>
          <a:bodyPr spcFirstLastPara="1" wrap="square" lIns="91425" tIns="45700" rIns="91425" bIns="45700" anchor="t" anchorCtr="0">
            <a:spAutoFit/>
          </a:bodyPr>
          <a:lstStyle/>
          <a:p>
            <a:pPr lvl="0"/>
            <a:r>
              <a:rPr lang="hr-HR" sz="1800" b="1" dirty="0">
                <a:solidFill>
                  <a:srgbClr val="000000"/>
                </a:solidFill>
                <a:latin typeface="Calibri"/>
                <a:ea typeface="Calibri"/>
                <a:cs typeface="Calibri"/>
                <a:sym typeface="Calibri"/>
              </a:rPr>
              <a:t>5. </a:t>
            </a:r>
            <a:r>
              <a:rPr lang="el-GR" sz="1800" b="1" dirty="0">
                <a:latin typeface="Calibri"/>
                <a:ea typeface="Calibri"/>
                <a:cs typeface="Calibri"/>
                <a:sym typeface="Calibri"/>
              </a:rPr>
              <a:t>Η </a:t>
            </a:r>
            <a:r>
              <a:rPr lang="el-GR" sz="1800" b="1" dirty="0" err="1">
                <a:latin typeface="Calibri"/>
                <a:ea typeface="Calibri"/>
                <a:cs typeface="Calibri"/>
                <a:sym typeface="Calibri"/>
              </a:rPr>
              <a:t>αυτο</a:t>
            </a:r>
            <a:r>
              <a:rPr lang="el-GR" sz="1800" b="1" dirty="0">
                <a:latin typeface="Calibri"/>
                <a:ea typeface="Calibri"/>
                <a:cs typeface="Calibri"/>
                <a:sym typeface="Calibri"/>
              </a:rPr>
              <a:t>-ηγεσία και η αυτογνωσία είναι:
</a:t>
            </a:r>
            <a:r>
              <a:rPr lang="hr-HR" sz="1800" dirty="0">
                <a:solidFill>
                  <a:srgbClr val="000000"/>
                </a:solidFill>
                <a:latin typeface="Calibri"/>
                <a:ea typeface="Calibri"/>
                <a:cs typeface="Calibri"/>
                <a:sym typeface="Calibri"/>
              </a:rPr>
              <a:t>a.- </a:t>
            </a:r>
            <a:r>
              <a:rPr lang="el-GR" sz="1800" dirty="0">
                <a:latin typeface="Calibri"/>
                <a:ea typeface="Calibri"/>
                <a:cs typeface="Calibri"/>
                <a:sym typeface="Calibri"/>
              </a:rPr>
              <a:t>θετικά σχετιζόμενα</a:t>
            </a:r>
            <a:endParaRPr sz="1800" dirty="0">
              <a:solidFill>
                <a:srgbClr val="000000"/>
              </a:solidFill>
              <a:latin typeface="Calibri"/>
              <a:ea typeface="Calibri"/>
              <a:cs typeface="Calibri"/>
              <a:sym typeface="Calibri"/>
            </a:endParaRPr>
          </a:p>
          <a:p>
            <a:pPr marL="271463" lvl="0" indent="-271463"/>
            <a:r>
              <a:rPr lang="hr-HR" sz="1800" dirty="0">
                <a:solidFill>
                  <a:schemeClr val="dk1"/>
                </a:solidFill>
                <a:latin typeface="Calibri"/>
                <a:ea typeface="Calibri"/>
                <a:cs typeface="Calibri"/>
                <a:sym typeface="Calibri"/>
              </a:rPr>
              <a:t>b.- </a:t>
            </a:r>
            <a:r>
              <a:rPr lang="el-GR" sz="1800" dirty="0">
                <a:solidFill>
                  <a:schemeClr val="dk1"/>
                </a:solidFill>
                <a:latin typeface="Calibri"/>
                <a:ea typeface="Calibri"/>
                <a:cs typeface="Calibri"/>
                <a:sym typeface="Calibri"/>
              </a:rPr>
              <a:t>άσχετα</a:t>
            </a:r>
            <a:endParaRPr sz="1800" dirty="0">
              <a:solidFill>
                <a:schemeClr val="dk1"/>
              </a:solidFill>
              <a:latin typeface="Calibri"/>
              <a:ea typeface="Calibri"/>
              <a:cs typeface="Calibri"/>
              <a:sym typeface="Calibri"/>
            </a:endParaRPr>
          </a:p>
          <a:p>
            <a:pPr marL="271463" lvl="0" indent="-271463"/>
            <a:r>
              <a:rPr lang="hr-HR" sz="1800" dirty="0">
                <a:solidFill>
                  <a:schemeClr val="dk1"/>
                </a:solidFill>
                <a:latin typeface="Calibri"/>
                <a:ea typeface="Calibri"/>
                <a:cs typeface="Calibri"/>
                <a:sym typeface="Calibri"/>
              </a:rPr>
              <a:t>c.- </a:t>
            </a:r>
            <a:r>
              <a:rPr lang="el-GR" sz="1800" dirty="0">
                <a:solidFill>
                  <a:schemeClr val="dk1"/>
                </a:solidFill>
                <a:latin typeface="Calibri"/>
                <a:ea typeface="Calibri"/>
                <a:cs typeface="Calibri"/>
                <a:sym typeface="Calibri"/>
              </a:rPr>
              <a:t>σχετίζονται αρνητικά</a:t>
            </a:r>
            <a:endParaRPr sz="1800" dirty="0">
              <a:solidFill>
                <a:schemeClr val="dk1"/>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sp>
        <p:nvSpPr>
          <p:cNvPr id="396" name="Google Shape;396;p39"/>
          <p:cNvSpPr txBox="1"/>
          <p:nvPr/>
        </p:nvSpPr>
        <p:spPr>
          <a:xfrm>
            <a:off x="377556" y="1773775"/>
            <a:ext cx="4999661" cy="352661"/>
          </a:xfrm>
          <a:prstGeom prst="rect">
            <a:avLst/>
          </a:prstGeom>
          <a:noFill/>
          <a:ln>
            <a:noFill/>
          </a:ln>
        </p:spPr>
        <p:txBody>
          <a:bodyPr spcFirstLastPara="1" wrap="square" lIns="0" tIns="13950" rIns="0" bIns="0" anchor="t" anchorCtr="0">
            <a:spAutoFit/>
          </a:bodyPr>
          <a:lstStyle/>
          <a:p>
            <a:pPr marL="12700" lvl="0"/>
            <a:r>
              <a:rPr lang="el-GR" sz="2200" dirty="0">
                <a:solidFill>
                  <a:schemeClr val="dk1"/>
                </a:solidFill>
                <a:latin typeface="Calibri"/>
                <a:ea typeface="Calibri"/>
                <a:cs typeface="Calibri"/>
                <a:sym typeface="Calibri"/>
              </a:rPr>
              <a:t>ΠΗΓΕΣ</a:t>
            </a:r>
            <a:endParaRPr sz="2200" dirty="0">
              <a:solidFill>
                <a:schemeClr val="dk1"/>
              </a:solidFill>
              <a:latin typeface="Calibri"/>
              <a:ea typeface="Calibri"/>
              <a:cs typeface="Calibri"/>
              <a:sym typeface="Calibri"/>
            </a:endParaRPr>
          </a:p>
        </p:txBody>
      </p:sp>
      <p:sp>
        <p:nvSpPr>
          <p:cNvPr id="397" name="Google Shape;397;p39"/>
          <p:cNvSpPr/>
          <p:nvPr/>
        </p:nvSpPr>
        <p:spPr>
          <a:xfrm>
            <a:off x="377556" y="2416147"/>
            <a:ext cx="11459453" cy="3693319"/>
          </a:xfrm>
          <a:prstGeom prst="rect">
            <a:avLst/>
          </a:prstGeom>
          <a:noFill/>
          <a:ln>
            <a:noFill/>
          </a:ln>
        </p:spPr>
        <p:txBody>
          <a:bodyPr spcFirstLastPara="1" wrap="square" lIns="91425" tIns="45700" rIns="91425" bIns="45700" anchor="t" anchorCtr="0">
            <a:spAutoFit/>
          </a:bodyPr>
          <a:lstStyle/>
          <a:p>
            <a:pPr marL="342900" marR="0" lvl="0" indent="-342900" algn="just" rtl="0">
              <a:spcBef>
                <a:spcPts val="0"/>
              </a:spcBef>
              <a:spcAft>
                <a:spcPts val="0"/>
              </a:spcAft>
              <a:buClr>
                <a:schemeClr val="dk1"/>
              </a:buClr>
              <a:buSzPts val="1800"/>
              <a:buFont typeface="Noto Sans Symbols"/>
              <a:buChar char="∙"/>
            </a:pPr>
            <a:r>
              <a:rPr lang="hr-HR" sz="1800">
                <a:solidFill>
                  <a:schemeClr val="dk1"/>
                </a:solidFill>
                <a:latin typeface="Calibri"/>
                <a:ea typeface="Calibri"/>
                <a:cs typeface="Calibri"/>
                <a:sym typeface="Calibri"/>
              </a:rPr>
              <a:t>Du Plessis, M. (2019). Positive self-leadership: A framework for professional leadership development. In L. E. Van Zyl &amp; S. Rothman, Sr. (Eds.), </a:t>
            </a:r>
            <a:r>
              <a:rPr lang="hr-HR" sz="1800" i="1">
                <a:solidFill>
                  <a:schemeClr val="dk1"/>
                </a:solidFill>
                <a:latin typeface="Calibri"/>
                <a:ea typeface="Calibri"/>
                <a:cs typeface="Calibri"/>
                <a:sym typeface="Calibri"/>
              </a:rPr>
              <a:t>Theoretical approaches to multi-cultural positive psychological interventions</a:t>
            </a:r>
            <a:r>
              <a:rPr lang="hr-HR" sz="1800">
                <a:solidFill>
                  <a:schemeClr val="dk1"/>
                </a:solidFill>
                <a:latin typeface="Calibri"/>
                <a:ea typeface="Calibri"/>
                <a:cs typeface="Calibri"/>
                <a:sym typeface="Calibri"/>
              </a:rPr>
              <a:t> (p. 450). Springer International Publishing.</a:t>
            </a:r>
            <a:endParaRPr/>
          </a:p>
          <a:p>
            <a:pPr marL="342900" marR="0" lvl="0" indent="-342900" algn="just" rtl="0">
              <a:spcBef>
                <a:spcPts val="0"/>
              </a:spcBef>
              <a:spcAft>
                <a:spcPts val="0"/>
              </a:spcAft>
              <a:buClr>
                <a:schemeClr val="dk1"/>
              </a:buClr>
              <a:buSzPts val="1800"/>
              <a:buFont typeface="Noto Sans Symbols"/>
              <a:buChar char="∙"/>
            </a:pPr>
            <a:r>
              <a:rPr lang="hr-HR" sz="1800" u="sng">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https://pooja.coach/self-awareness/whats-self-awareness-how-does-it-lead-to-success/</a:t>
            </a:r>
            <a:endParaRPr sz="1800">
              <a:solidFill>
                <a:schemeClr val="dk1"/>
              </a:solidFill>
              <a:latin typeface="Calibri"/>
              <a:ea typeface="Calibri"/>
              <a:cs typeface="Calibri"/>
              <a:sym typeface="Calibri"/>
            </a:endParaRPr>
          </a:p>
          <a:p>
            <a:pPr marL="342900" marR="0" lvl="0" indent="-342900" algn="just" rtl="0">
              <a:spcBef>
                <a:spcPts val="0"/>
              </a:spcBef>
              <a:spcAft>
                <a:spcPts val="0"/>
              </a:spcAft>
              <a:buClr>
                <a:schemeClr val="dk1"/>
              </a:buClr>
              <a:buSzPts val="1800"/>
              <a:buFont typeface="Noto Sans Symbols"/>
              <a:buChar char="∙"/>
            </a:pPr>
            <a:r>
              <a:rPr lang="hr-HR" sz="1800">
                <a:solidFill>
                  <a:schemeClr val="dk1"/>
                </a:solidFill>
                <a:latin typeface="Calibri"/>
                <a:ea typeface="Calibri"/>
                <a:cs typeface="Calibri"/>
                <a:sym typeface="Calibri"/>
              </a:rPr>
              <a:t>Duval, S. and Wicklund, R.A. (1972). A theory of objective self-awareness. Academic Press</a:t>
            </a:r>
            <a:endParaRPr/>
          </a:p>
          <a:p>
            <a:pPr marL="342900" marR="0" lvl="0" indent="-342900" algn="just" rtl="0">
              <a:spcBef>
                <a:spcPts val="0"/>
              </a:spcBef>
              <a:spcAft>
                <a:spcPts val="0"/>
              </a:spcAft>
              <a:buClr>
                <a:schemeClr val="dk1"/>
              </a:buClr>
              <a:buSzPts val="1800"/>
              <a:buFont typeface="Noto Sans Symbols"/>
              <a:buChar char="∙"/>
            </a:pPr>
            <a:r>
              <a:rPr lang="hr-HR" sz="1800">
                <a:solidFill>
                  <a:schemeClr val="dk1"/>
                </a:solidFill>
                <a:latin typeface="Calibri"/>
                <a:ea typeface="Calibri"/>
                <a:cs typeface="Calibri"/>
                <a:sym typeface="Calibri"/>
              </a:rPr>
              <a:t>Eurich, T. (2018). What Self-Awareness Really Is (and how to Cultivate It). Harward Business Review. </a:t>
            </a:r>
            <a:endParaRPr/>
          </a:p>
          <a:p>
            <a:pPr marL="342900" marR="0" lvl="0" indent="-342900" algn="just" rtl="0">
              <a:spcBef>
                <a:spcPts val="0"/>
              </a:spcBef>
              <a:spcAft>
                <a:spcPts val="0"/>
              </a:spcAft>
              <a:buClr>
                <a:schemeClr val="dk1"/>
              </a:buClr>
              <a:buSzPts val="1800"/>
              <a:buFont typeface="Noto Sans Symbols"/>
              <a:buChar char="∙"/>
            </a:pPr>
            <a:r>
              <a:rPr lang="hr-HR" sz="1800">
                <a:solidFill>
                  <a:schemeClr val="dk1"/>
                </a:solidFill>
                <a:latin typeface="Calibri"/>
                <a:ea typeface="Calibri"/>
                <a:cs typeface="Calibri"/>
                <a:sym typeface="Calibri"/>
              </a:rPr>
              <a:t>Betz, M. (2021). Why self-awareness is the key skill for growth, health, and happiness. betterup.com </a:t>
            </a:r>
            <a:endParaRPr/>
          </a:p>
          <a:p>
            <a:pPr marL="342900" marR="0" lvl="0" indent="-342900" algn="just" rtl="0">
              <a:spcBef>
                <a:spcPts val="0"/>
              </a:spcBef>
              <a:spcAft>
                <a:spcPts val="0"/>
              </a:spcAft>
              <a:buClr>
                <a:schemeClr val="dk1"/>
              </a:buClr>
              <a:buSzPts val="1800"/>
              <a:buFont typeface="Noto Sans Symbols"/>
              <a:buChar char="∙"/>
            </a:pPr>
            <a:r>
              <a:rPr lang="hr-HR" sz="1800" u="sng">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https://myquestionlife.com/examples-of-self-awareness-in-everyday-life/</a:t>
            </a:r>
            <a:endParaRPr sz="1800">
              <a:solidFill>
                <a:schemeClr val="dk1"/>
              </a:solidFill>
              <a:latin typeface="Calibri"/>
              <a:ea typeface="Calibri"/>
              <a:cs typeface="Calibri"/>
              <a:sym typeface="Calibri"/>
            </a:endParaRPr>
          </a:p>
          <a:p>
            <a:pPr marL="342900" marR="0" lvl="0" indent="-342900" algn="just" rtl="0">
              <a:spcBef>
                <a:spcPts val="0"/>
              </a:spcBef>
              <a:spcAft>
                <a:spcPts val="0"/>
              </a:spcAft>
              <a:buClr>
                <a:schemeClr val="dk1"/>
              </a:buClr>
              <a:buSzPts val="1800"/>
              <a:buFont typeface="Noto Sans Symbols"/>
              <a:buChar char="∙"/>
            </a:pPr>
            <a:r>
              <a:rPr lang="hr-HR" sz="1800" u="sng">
                <a:solidFill>
                  <a:schemeClr val="dk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https://www.businessnewsdaily.com/6097-self-awareness-in-leadership.html</a:t>
            </a:r>
            <a:endParaRPr sz="1800">
              <a:solidFill>
                <a:schemeClr val="dk1"/>
              </a:solidFill>
              <a:latin typeface="Calibri"/>
              <a:ea typeface="Calibri"/>
              <a:cs typeface="Calibri"/>
              <a:sym typeface="Calibri"/>
            </a:endParaRPr>
          </a:p>
          <a:p>
            <a:pPr marL="342900" marR="0" lvl="0" indent="-342900" algn="just" rtl="0">
              <a:spcBef>
                <a:spcPts val="0"/>
              </a:spcBef>
              <a:spcAft>
                <a:spcPts val="0"/>
              </a:spcAft>
              <a:buClr>
                <a:schemeClr val="dk1"/>
              </a:buClr>
              <a:buSzPts val="1800"/>
              <a:buFont typeface="Noto Sans Symbols"/>
              <a:buChar char="∙"/>
            </a:pPr>
            <a:r>
              <a:rPr lang="hr-HR" sz="1800" u="sng">
                <a:solidFill>
                  <a:schemeClr val="dk1"/>
                </a:solidFill>
                <a:latin typeface="Calibri"/>
                <a:ea typeface="Calibri"/>
                <a:cs typeface="Calibri"/>
                <a:sym typeface="Calibri"/>
                <a:hlinkClick r:id="rId6">
                  <a:extLst>
                    <a:ext uri="{A12FA001-AC4F-418D-AE19-62706E023703}">
                      <ahyp:hlinkClr xmlns:ahyp="http://schemas.microsoft.com/office/drawing/2018/hyperlinkcolor" val="tx"/>
                    </a:ext>
                  </a:extLst>
                </a:hlinkClick>
              </a:rPr>
              <a:t>https://www.selfawareness.org.uk/news/understanding-the-johari-window-model</a:t>
            </a:r>
            <a:endParaRPr sz="1800">
              <a:solidFill>
                <a:schemeClr val="dk1"/>
              </a:solidFill>
              <a:latin typeface="Calibri"/>
              <a:ea typeface="Calibri"/>
              <a:cs typeface="Calibri"/>
              <a:sym typeface="Calibri"/>
            </a:endParaRPr>
          </a:p>
          <a:p>
            <a:pPr marL="342900" marR="0" lvl="0" indent="-342900" algn="just" rtl="0">
              <a:spcBef>
                <a:spcPts val="0"/>
              </a:spcBef>
              <a:spcAft>
                <a:spcPts val="0"/>
              </a:spcAft>
              <a:buClr>
                <a:schemeClr val="dk1"/>
              </a:buClr>
              <a:buSzPts val="1800"/>
              <a:buFont typeface="Noto Sans Symbols"/>
              <a:buChar char="∙"/>
            </a:pPr>
            <a:r>
              <a:rPr lang="hr-HR" sz="1800" u="sng">
                <a:solidFill>
                  <a:schemeClr val="dk1"/>
                </a:solidFill>
                <a:latin typeface="Calibri"/>
                <a:ea typeface="Calibri"/>
                <a:cs typeface="Calibri"/>
                <a:sym typeface="Calibri"/>
                <a:hlinkClick r:id="rId7">
                  <a:extLst>
                    <a:ext uri="{A12FA001-AC4F-418D-AE19-62706E023703}">
                      <ahyp:hlinkClr xmlns:ahyp="http://schemas.microsoft.com/office/drawing/2018/hyperlinkcolor" val="tx"/>
                    </a:ext>
                  </a:extLst>
                </a:hlinkClick>
              </a:rPr>
              <a:t>https://warwick.ac.uk/services/wss/topics/selfawareness/</a:t>
            </a:r>
            <a:r>
              <a:rPr lang="hr-HR" sz="1800">
                <a:solidFill>
                  <a:schemeClr val="dk1"/>
                </a:solidFill>
                <a:latin typeface="Calibri"/>
                <a:ea typeface="Calibri"/>
                <a:cs typeface="Calibri"/>
                <a:sym typeface="Calibri"/>
              </a:rPr>
              <a:t> </a:t>
            </a:r>
            <a:endParaRPr/>
          </a:p>
          <a:p>
            <a:pPr marL="342900" marR="0" lvl="0" indent="-342900" algn="just" rtl="0">
              <a:spcBef>
                <a:spcPts val="0"/>
              </a:spcBef>
              <a:spcAft>
                <a:spcPts val="0"/>
              </a:spcAft>
              <a:buClr>
                <a:schemeClr val="dk1"/>
              </a:buClr>
              <a:buSzPts val="1800"/>
              <a:buFont typeface="Noto Sans Symbols"/>
              <a:buChar char="∙"/>
            </a:pPr>
            <a:r>
              <a:rPr lang="hr-HR" sz="1800" u="sng">
                <a:solidFill>
                  <a:schemeClr val="dk1"/>
                </a:solidFill>
                <a:latin typeface="Calibri"/>
                <a:ea typeface="Calibri"/>
                <a:cs typeface="Calibri"/>
                <a:sym typeface="Calibri"/>
                <a:hlinkClick r:id="rId8">
                  <a:extLst>
                    <a:ext uri="{A12FA001-AC4F-418D-AE19-62706E023703}">
                      <ahyp:hlinkClr xmlns:ahyp="http://schemas.microsoft.com/office/drawing/2018/hyperlinkcolor" val="tx"/>
                    </a:ext>
                  </a:extLst>
                </a:hlinkClick>
              </a:rPr>
              <a:t>https://medium.com/@dzigarmi/the-importance-of-self-leadership-and-how-to-leverage-it-to-improve-organizational-leadership-f32ffb64938c</a:t>
            </a:r>
            <a:endParaRPr sz="1800">
              <a:solidFill>
                <a:schemeClr val="dk1"/>
              </a:solidFill>
              <a:latin typeface="Calibri"/>
              <a:ea typeface="Calibri"/>
              <a:cs typeface="Calibri"/>
              <a:sym typeface="Calibri"/>
            </a:endParaRPr>
          </a:p>
        </p:txBody>
      </p:sp>
      <p:sp>
        <p:nvSpPr>
          <p:cNvPr id="4" name="Google Shape;253;p24">
            <a:extLst>
              <a:ext uri="{FF2B5EF4-FFF2-40B4-BE49-F238E27FC236}">
                <a16:creationId xmlns:a16="http://schemas.microsoft.com/office/drawing/2014/main" id="{7EEF60D2-7BAB-4325-4DA5-64B5D7312B1C}"/>
              </a:ext>
            </a:extLst>
          </p:cNvPr>
          <p:cNvSpPr txBox="1"/>
          <p:nvPr/>
        </p:nvSpPr>
        <p:spPr>
          <a:xfrm>
            <a:off x="318565" y="1022287"/>
            <a:ext cx="10408575" cy="566822"/>
          </a:xfrm>
          <a:prstGeom prst="rect">
            <a:avLst/>
          </a:prstGeom>
          <a:noFill/>
          <a:ln>
            <a:noFill/>
          </a:ln>
        </p:spPr>
        <p:txBody>
          <a:bodyPr spcFirstLastPara="1" wrap="square" lIns="0" tIns="12700" rIns="0" bIns="0" anchor="t" anchorCtr="0">
            <a:spAutoFit/>
          </a:bodyPr>
          <a:lstStyle/>
          <a:p>
            <a:pPr marL="12700" lvl="0"/>
            <a:r>
              <a:rPr lang="el-GR" sz="3600" b="1" dirty="0">
                <a:solidFill>
                  <a:schemeClr val="dk1"/>
                </a:solidFill>
                <a:latin typeface="Calibri"/>
                <a:ea typeface="Calibri"/>
                <a:cs typeface="Calibri"/>
                <a:sym typeface="Calibri"/>
              </a:rPr>
              <a:t>ΕΝΟΤΗΤΑ 2: </a:t>
            </a:r>
            <a:r>
              <a:rPr lang="el-GR" sz="3600" b="1" dirty="0" err="1">
                <a:solidFill>
                  <a:schemeClr val="dk1"/>
                </a:solidFill>
                <a:latin typeface="Calibri"/>
                <a:ea typeface="Calibri"/>
                <a:cs typeface="Calibri"/>
                <a:sym typeface="Calibri"/>
              </a:rPr>
              <a:t>Αυτο</a:t>
            </a:r>
            <a:r>
              <a:rPr lang="el-GR" sz="3600" b="1" dirty="0">
                <a:solidFill>
                  <a:schemeClr val="dk1"/>
                </a:solidFill>
                <a:latin typeface="Calibri"/>
                <a:ea typeface="Calibri"/>
                <a:cs typeface="Calibri"/>
                <a:sym typeface="Calibri"/>
              </a:rPr>
              <a:t>-ηγεσία και αυτογνωσία</a:t>
            </a:r>
            <a:endParaRPr sz="3600" b="1" i="0" dirty="0">
              <a:solidFill>
                <a:schemeClr val="dk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3"/>
          <p:cNvSpPr/>
          <p:nvPr/>
        </p:nvSpPr>
        <p:spPr>
          <a:xfrm>
            <a:off x="3166347" y="2319600"/>
            <a:ext cx="184731" cy="40011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endParaRPr sz="2000" b="1">
              <a:solidFill>
                <a:srgbClr val="0CA373"/>
              </a:solidFill>
              <a:latin typeface="Calibri"/>
              <a:ea typeface="Calibri"/>
              <a:cs typeface="Calibri"/>
              <a:sym typeface="Calibri"/>
            </a:endParaRPr>
          </a:p>
        </p:txBody>
      </p:sp>
      <p:sp>
        <p:nvSpPr>
          <p:cNvPr id="72" name="Google Shape;72;p3"/>
          <p:cNvSpPr/>
          <p:nvPr/>
        </p:nvSpPr>
        <p:spPr>
          <a:xfrm>
            <a:off x="1236986" y="2957819"/>
            <a:ext cx="378197" cy="326386"/>
          </a:xfrm>
          <a:custGeom>
            <a:avLst/>
            <a:gdLst/>
            <a:ahLst/>
            <a:cxnLst/>
            <a:rect l="l" t="t" r="r" b="b"/>
            <a:pathLst>
              <a:path w="20683" h="20545" extrusionOk="0">
                <a:moveTo>
                  <a:pt x="9621" y="9676"/>
                </a:moveTo>
                <a:cubicBezTo>
                  <a:pt x="9621" y="9676"/>
                  <a:pt x="9621" y="9675"/>
                  <a:pt x="9621" y="9675"/>
                </a:cubicBezTo>
                <a:lnTo>
                  <a:pt x="9620" y="9674"/>
                </a:lnTo>
                <a:cubicBezTo>
                  <a:pt x="9620" y="9674"/>
                  <a:pt x="9621" y="9676"/>
                  <a:pt x="9621" y="9676"/>
                </a:cubicBezTo>
                <a:close/>
                <a:moveTo>
                  <a:pt x="19582" y="1266"/>
                </a:moveTo>
                <a:cubicBezTo>
                  <a:pt x="18115" y="-422"/>
                  <a:pt x="15737" y="-422"/>
                  <a:pt x="14270" y="1266"/>
                </a:cubicBezTo>
                <a:lnTo>
                  <a:pt x="14934" y="2030"/>
                </a:lnTo>
                <a:cubicBezTo>
                  <a:pt x="16034" y="765"/>
                  <a:pt x="17818" y="765"/>
                  <a:pt x="18918" y="2030"/>
                </a:cubicBezTo>
                <a:cubicBezTo>
                  <a:pt x="20019" y="3297"/>
                  <a:pt x="20019" y="5351"/>
                  <a:pt x="18918" y="6618"/>
                </a:cubicBezTo>
                <a:lnTo>
                  <a:pt x="8956" y="17881"/>
                </a:lnTo>
                <a:lnTo>
                  <a:pt x="9621" y="18645"/>
                </a:lnTo>
                <a:lnTo>
                  <a:pt x="19582" y="7382"/>
                </a:lnTo>
                <a:cubicBezTo>
                  <a:pt x="21050" y="5693"/>
                  <a:pt x="21050" y="2955"/>
                  <a:pt x="19582" y="1266"/>
                </a:cubicBezTo>
                <a:moveTo>
                  <a:pt x="2315" y="17881"/>
                </a:moveTo>
                <a:cubicBezTo>
                  <a:pt x="481" y="15770"/>
                  <a:pt x="481" y="12551"/>
                  <a:pt x="2315" y="10439"/>
                </a:cubicBezTo>
                <a:cubicBezTo>
                  <a:pt x="2317" y="10437"/>
                  <a:pt x="2320" y="10434"/>
                  <a:pt x="2323" y="10431"/>
                </a:cubicBezTo>
                <a:lnTo>
                  <a:pt x="2323" y="10431"/>
                </a:lnTo>
                <a:lnTo>
                  <a:pt x="9289" y="2413"/>
                </a:lnTo>
                <a:cubicBezTo>
                  <a:pt x="9472" y="2201"/>
                  <a:pt x="9472" y="1859"/>
                  <a:pt x="9289" y="1648"/>
                </a:cubicBezTo>
                <a:cubicBezTo>
                  <a:pt x="9105" y="1437"/>
                  <a:pt x="8808" y="1437"/>
                  <a:pt x="8624" y="1648"/>
                </a:cubicBezTo>
                <a:lnTo>
                  <a:pt x="1651" y="9675"/>
                </a:lnTo>
                <a:cubicBezTo>
                  <a:pt x="-550" y="12208"/>
                  <a:pt x="-550" y="16112"/>
                  <a:pt x="1651" y="18645"/>
                </a:cubicBezTo>
                <a:cubicBezTo>
                  <a:pt x="3852" y="21178"/>
                  <a:pt x="7420" y="21178"/>
                  <a:pt x="9621" y="18645"/>
                </a:cubicBezTo>
                <a:lnTo>
                  <a:pt x="8948" y="17889"/>
                </a:lnTo>
                <a:cubicBezTo>
                  <a:pt x="7114" y="19991"/>
                  <a:pt x="4147" y="19989"/>
                  <a:pt x="2315" y="17881"/>
                </a:cubicBezTo>
                <a:moveTo>
                  <a:pt x="6300" y="13497"/>
                </a:moveTo>
                <a:cubicBezTo>
                  <a:pt x="7033" y="14341"/>
                  <a:pt x="8223" y="14341"/>
                  <a:pt x="8956" y="13497"/>
                </a:cubicBezTo>
                <a:lnTo>
                  <a:pt x="13937" y="7764"/>
                </a:lnTo>
                <a:cubicBezTo>
                  <a:pt x="14121" y="7553"/>
                  <a:pt x="14121" y="7211"/>
                  <a:pt x="13937" y="7000"/>
                </a:cubicBezTo>
                <a:cubicBezTo>
                  <a:pt x="13754" y="6789"/>
                  <a:pt x="13457" y="6789"/>
                  <a:pt x="13273" y="7000"/>
                </a:cubicBezTo>
                <a:lnTo>
                  <a:pt x="8292" y="12732"/>
                </a:lnTo>
                <a:cubicBezTo>
                  <a:pt x="7926" y="13155"/>
                  <a:pt x="7331" y="13155"/>
                  <a:pt x="6964" y="12732"/>
                </a:cubicBezTo>
                <a:cubicBezTo>
                  <a:pt x="6597" y="12310"/>
                  <a:pt x="6597" y="11626"/>
                  <a:pt x="6964" y="11204"/>
                </a:cubicBezTo>
                <a:lnTo>
                  <a:pt x="8292" y="9675"/>
                </a:lnTo>
                <a:lnTo>
                  <a:pt x="14934" y="2030"/>
                </a:lnTo>
                <a:lnTo>
                  <a:pt x="14270" y="1266"/>
                </a:lnTo>
                <a:lnTo>
                  <a:pt x="6300" y="10439"/>
                </a:lnTo>
                <a:cubicBezTo>
                  <a:pt x="5566" y="11284"/>
                  <a:pt x="5566" y="12653"/>
                  <a:pt x="6300" y="13497"/>
                </a:cubicBezTo>
              </a:path>
            </a:pathLst>
          </a:custGeom>
          <a:solidFill>
            <a:schemeClr val="dk1"/>
          </a:solidFill>
          <a:ln>
            <a:noFill/>
          </a:ln>
        </p:spPr>
        <p:txBody>
          <a:bodyPr spcFirstLastPara="1" wrap="square" lIns="19025" tIns="19025" rIns="19025" bIns="19025" anchor="ctr" anchorCtr="0">
            <a:noAutofit/>
          </a:bodyPr>
          <a:lstStyle/>
          <a:p>
            <a:pPr marL="0" marR="0" lvl="0" indent="0" algn="l" rtl="0">
              <a:spcBef>
                <a:spcPts val="0"/>
              </a:spcBef>
              <a:spcAft>
                <a:spcPts val="0"/>
              </a:spcAft>
              <a:buNone/>
            </a:pPr>
            <a:endParaRPr sz="1500" b="1">
              <a:solidFill>
                <a:schemeClr val="dk1"/>
              </a:solidFill>
              <a:latin typeface="Oxygen"/>
              <a:ea typeface="Oxygen"/>
              <a:cs typeface="Oxygen"/>
              <a:sym typeface="Oxygen"/>
            </a:endParaRPr>
          </a:p>
        </p:txBody>
      </p:sp>
      <p:sp>
        <p:nvSpPr>
          <p:cNvPr id="73" name="Google Shape;73;p3"/>
          <p:cNvSpPr/>
          <p:nvPr/>
        </p:nvSpPr>
        <p:spPr>
          <a:xfrm>
            <a:off x="1200287" y="3639265"/>
            <a:ext cx="378197" cy="326386"/>
          </a:xfrm>
          <a:custGeom>
            <a:avLst/>
            <a:gdLst/>
            <a:ahLst/>
            <a:cxnLst/>
            <a:rect l="l" t="t" r="r" b="b"/>
            <a:pathLst>
              <a:path w="20683" h="20545" extrusionOk="0">
                <a:moveTo>
                  <a:pt x="9621" y="9676"/>
                </a:moveTo>
                <a:cubicBezTo>
                  <a:pt x="9621" y="9676"/>
                  <a:pt x="9621" y="9675"/>
                  <a:pt x="9621" y="9675"/>
                </a:cubicBezTo>
                <a:lnTo>
                  <a:pt x="9620" y="9674"/>
                </a:lnTo>
                <a:cubicBezTo>
                  <a:pt x="9620" y="9674"/>
                  <a:pt x="9621" y="9676"/>
                  <a:pt x="9621" y="9676"/>
                </a:cubicBezTo>
                <a:close/>
                <a:moveTo>
                  <a:pt x="19582" y="1266"/>
                </a:moveTo>
                <a:cubicBezTo>
                  <a:pt x="18115" y="-422"/>
                  <a:pt x="15737" y="-422"/>
                  <a:pt x="14270" y="1266"/>
                </a:cubicBezTo>
                <a:lnTo>
                  <a:pt x="14934" y="2030"/>
                </a:lnTo>
                <a:cubicBezTo>
                  <a:pt x="16034" y="765"/>
                  <a:pt x="17818" y="765"/>
                  <a:pt x="18918" y="2030"/>
                </a:cubicBezTo>
                <a:cubicBezTo>
                  <a:pt x="20019" y="3297"/>
                  <a:pt x="20019" y="5351"/>
                  <a:pt x="18918" y="6618"/>
                </a:cubicBezTo>
                <a:lnTo>
                  <a:pt x="8956" y="17881"/>
                </a:lnTo>
                <a:lnTo>
                  <a:pt x="9621" y="18645"/>
                </a:lnTo>
                <a:lnTo>
                  <a:pt x="19582" y="7382"/>
                </a:lnTo>
                <a:cubicBezTo>
                  <a:pt x="21050" y="5693"/>
                  <a:pt x="21050" y="2955"/>
                  <a:pt x="19582" y="1266"/>
                </a:cubicBezTo>
                <a:moveTo>
                  <a:pt x="2315" y="17881"/>
                </a:moveTo>
                <a:cubicBezTo>
                  <a:pt x="481" y="15770"/>
                  <a:pt x="481" y="12551"/>
                  <a:pt x="2315" y="10439"/>
                </a:cubicBezTo>
                <a:cubicBezTo>
                  <a:pt x="2317" y="10437"/>
                  <a:pt x="2320" y="10434"/>
                  <a:pt x="2323" y="10431"/>
                </a:cubicBezTo>
                <a:lnTo>
                  <a:pt x="2323" y="10431"/>
                </a:lnTo>
                <a:lnTo>
                  <a:pt x="9289" y="2413"/>
                </a:lnTo>
                <a:cubicBezTo>
                  <a:pt x="9472" y="2201"/>
                  <a:pt x="9472" y="1859"/>
                  <a:pt x="9289" y="1648"/>
                </a:cubicBezTo>
                <a:cubicBezTo>
                  <a:pt x="9105" y="1437"/>
                  <a:pt x="8808" y="1437"/>
                  <a:pt x="8624" y="1648"/>
                </a:cubicBezTo>
                <a:lnTo>
                  <a:pt x="1651" y="9675"/>
                </a:lnTo>
                <a:cubicBezTo>
                  <a:pt x="-550" y="12208"/>
                  <a:pt x="-550" y="16112"/>
                  <a:pt x="1651" y="18645"/>
                </a:cubicBezTo>
                <a:cubicBezTo>
                  <a:pt x="3852" y="21178"/>
                  <a:pt x="7420" y="21178"/>
                  <a:pt x="9621" y="18645"/>
                </a:cubicBezTo>
                <a:lnTo>
                  <a:pt x="8948" y="17889"/>
                </a:lnTo>
                <a:cubicBezTo>
                  <a:pt x="7114" y="19991"/>
                  <a:pt x="4147" y="19989"/>
                  <a:pt x="2315" y="17881"/>
                </a:cubicBezTo>
                <a:moveTo>
                  <a:pt x="6300" y="13497"/>
                </a:moveTo>
                <a:cubicBezTo>
                  <a:pt x="7033" y="14341"/>
                  <a:pt x="8223" y="14341"/>
                  <a:pt x="8956" y="13497"/>
                </a:cubicBezTo>
                <a:lnTo>
                  <a:pt x="13937" y="7764"/>
                </a:lnTo>
                <a:cubicBezTo>
                  <a:pt x="14121" y="7553"/>
                  <a:pt x="14121" y="7211"/>
                  <a:pt x="13937" y="7000"/>
                </a:cubicBezTo>
                <a:cubicBezTo>
                  <a:pt x="13754" y="6789"/>
                  <a:pt x="13457" y="6789"/>
                  <a:pt x="13273" y="7000"/>
                </a:cubicBezTo>
                <a:lnTo>
                  <a:pt x="8292" y="12732"/>
                </a:lnTo>
                <a:cubicBezTo>
                  <a:pt x="7926" y="13155"/>
                  <a:pt x="7331" y="13155"/>
                  <a:pt x="6964" y="12732"/>
                </a:cubicBezTo>
                <a:cubicBezTo>
                  <a:pt x="6597" y="12310"/>
                  <a:pt x="6597" y="11626"/>
                  <a:pt x="6964" y="11204"/>
                </a:cubicBezTo>
                <a:lnTo>
                  <a:pt x="8292" y="9675"/>
                </a:lnTo>
                <a:lnTo>
                  <a:pt x="14934" y="2030"/>
                </a:lnTo>
                <a:lnTo>
                  <a:pt x="14270" y="1266"/>
                </a:lnTo>
                <a:lnTo>
                  <a:pt x="6300" y="10439"/>
                </a:lnTo>
                <a:cubicBezTo>
                  <a:pt x="5566" y="11284"/>
                  <a:pt x="5566" y="12653"/>
                  <a:pt x="6300" y="13497"/>
                </a:cubicBezTo>
              </a:path>
            </a:pathLst>
          </a:custGeom>
          <a:solidFill>
            <a:schemeClr val="dk1"/>
          </a:solidFill>
          <a:ln>
            <a:noFill/>
          </a:ln>
        </p:spPr>
        <p:txBody>
          <a:bodyPr spcFirstLastPara="1" wrap="square" lIns="19025" tIns="19025" rIns="19025" bIns="19025" anchor="ctr" anchorCtr="0">
            <a:noAutofit/>
          </a:bodyPr>
          <a:lstStyle/>
          <a:p>
            <a:pPr marL="0" marR="0" lvl="0" indent="0" algn="l" rtl="0">
              <a:spcBef>
                <a:spcPts val="0"/>
              </a:spcBef>
              <a:spcAft>
                <a:spcPts val="0"/>
              </a:spcAft>
              <a:buNone/>
            </a:pPr>
            <a:endParaRPr sz="1500" b="1">
              <a:solidFill>
                <a:schemeClr val="dk1"/>
              </a:solidFill>
              <a:latin typeface="Oxygen"/>
              <a:ea typeface="Oxygen"/>
              <a:cs typeface="Oxygen"/>
              <a:sym typeface="Oxygen"/>
            </a:endParaRPr>
          </a:p>
        </p:txBody>
      </p:sp>
      <p:sp>
        <p:nvSpPr>
          <p:cNvPr id="74" name="Google Shape;74;p3"/>
          <p:cNvSpPr/>
          <p:nvPr/>
        </p:nvSpPr>
        <p:spPr>
          <a:xfrm>
            <a:off x="1236986" y="4348201"/>
            <a:ext cx="378197" cy="326386"/>
          </a:xfrm>
          <a:custGeom>
            <a:avLst/>
            <a:gdLst/>
            <a:ahLst/>
            <a:cxnLst/>
            <a:rect l="l" t="t" r="r" b="b"/>
            <a:pathLst>
              <a:path w="20683" h="20545" extrusionOk="0">
                <a:moveTo>
                  <a:pt x="9621" y="9676"/>
                </a:moveTo>
                <a:cubicBezTo>
                  <a:pt x="9621" y="9676"/>
                  <a:pt x="9621" y="9675"/>
                  <a:pt x="9621" y="9675"/>
                </a:cubicBezTo>
                <a:lnTo>
                  <a:pt x="9620" y="9674"/>
                </a:lnTo>
                <a:cubicBezTo>
                  <a:pt x="9620" y="9674"/>
                  <a:pt x="9621" y="9676"/>
                  <a:pt x="9621" y="9676"/>
                </a:cubicBezTo>
                <a:close/>
                <a:moveTo>
                  <a:pt x="19582" y="1266"/>
                </a:moveTo>
                <a:cubicBezTo>
                  <a:pt x="18115" y="-422"/>
                  <a:pt x="15737" y="-422"/>
                  <a:pt x="14270" y="1266"/>
                </a:cubicBezTo>
                <a:lnTo>
                  <a:pt x="14934" y="2030"/>
                </a:lnTo>
                <a:cubicBezTo>
                  <a:pt x="16034" y="765"/>
                  <a:pt x="17818" y="765"/>
                  <a:pt x="18918" y="2030"/>
                </a:cubicBezTo>
                <a:cubicBezTo>
                  <a:pt x="20019" y="3297"/>
                  <a:pt x="20019" y="5351"/>
                  <a:pt x="18918" y="6618"/>
                </a:cubicBezTo>
                <a:lnTo>
                  <a:pt x="8956" y="17881"/>
                </a:lnTo>
                <a:lnTo>
                  <a:pt x="9621" y="18645"/>
                </a:lnTo>
                <a:lnTo>
                  <a:pt x="19582" y="7382"/>
                </a:lnTo>
                <a:cubicBezTo>
                  <a:pt x="21050" y="5693"/>
                  <a:pt x="21050" y="2955"/>
                  <a:pt x="19582" y="1266"/>
                </a:cubicBezTo>
                <a:moveTo>
                  <a:pt x="2315" y="17881"/>
                </a:moveTo>
                <a:cubicBezTo>
                  <a:pt x="481" y="15770"/>
                  <a:pt x="481" y="12551"/>
                  <a:pt x="2315" y="10439"/>
                </a:cubicBezTo>
                <a:cubicBezTo>
                  <a:pt x="2317" y="10437"/>
                  <a:pt x="2320" y="10434"/>
                  <a:pt x="2323" y="10431"/>
                </a:cubicBezTo>
                <a:lnTo>
                  <a:pt x="2323" y="10431"/>
                </a:lnTo>
                <a:lnTo>
                  <a:pt x="9289" y="2413"/>
                </a:lnTo>
                <a:cubicBezTo>
                  <a:pt x="9472" y="2201"/>
                  <a:pt x="9472" y="1859"/>
                  <a:pt x="9289" y="1648"/>
                </a:cubicBezTo>
                <a:cubicBezTo>
                  <a:pt x="9105" y="1437"/>
                  <a:pt x="8808" y="1437"/>
                  <a:pt x="8624" y="1648"/>
                </a:cubicBezTo>
                <a:lnTo>
                  <a:pt x="1651" y="9675"/>
                </a:lnTo>
                <a:cubicBezTo>
                  <a:pt x="-550" y="12208"/>
                  <a:pt x="-550" y="16112"/>
                  <a:pt x="1651" y="18645"/>
                </a:cubicBezTo>
                <a:cubicBezTo>
                  <a:pt x="3852" y="21178"/>
                  <a:pt x="7420" y="21178"/>
                  <a:pt x="9621" y="18645"/>
                </a:cubicBezTo>
                <a:lnTo>
                  <a:pt x="8948" y="17889"/>
                </a:lnTo>
                <a:cubicBezTo>
                  <a:pt x="7114" y="19991"/>
                  <a:pt x="4147" y="19989"/>
                  <a:pt x="2315" y="17881"/>
                </a:cubicBezTo>
                <a:moveTo>
                  <a:pt x="6300" y="13497"/>
                </a:moveTo>
                <a:cubicBezTo>
                  <a:pt x="7033" y="14341"/>
                  <a:pt x="8223" y="14341"/>
                  <a:pt x="8956" y="13497"/>
                </a:cubicBezTo>
                <a:lnTo>
                  <a:pt x="13937" y="7764"/>
                </a:lnTo>
                <a:cubicBezTo>
                  <a:pt x="14121" y="7553"/>
                  <a:pt x="14121" y="7211"/>
                  <a:pt x="13937" y="7000"/>
                </a:cubicBezTo>
                <a:cubicBezTo>
                  <a:pt x="13754" y="6789"/>
                  <a:pt x="13457" y="6789"/>
                  <a:pt x="13273" y="7000"/>
                </a:cubicBezTo>
                <a:lnTo>
                  <a:pt x="8292" y="12732"/>
                </a:lnTo>
                <a:cubicBezTo>
                  <a:pt x="7926" y="13155"/>
                  <a:pt x="7331" y="13155"/>
                  <a:pt x="6964" y="12732"/>
                </a:cubicBezTo>
                <a:cubicBezTo>
                  <a:pt x="6597" y="12310"/>
                  <a:pt x="6597" y="11626"/>
                  <a:pt x="6964" y="11204"/>
                </a:cubicBezTo>
                <a:lnTo>
                  <a:pt x="8292" y="9675"/>
                </a:lnTo>
                <a:lnTo>
                  <a:pt x="14934" y="2030"/>
                </a:lnTo>
                <a:lnTo>
                  <a:pt x="14270" y="1266"/>
                </a:lnTo>
                <a:lnTo>
                  <a:pt x="6300" y="10439"/>
                </a:lnTo>
                <a:cubicBezTo>
                  <a:pt x="5566" y="11284"/>
                  <a:pt x="5566" y="12653"/>
                  <a:pt x="6300" y="13497"/>
                </a:cubicBezTo>
              </a:path>
            </a:pathLst>
          </a:custGeom>
          <a:solidFill>
            <a:schemeClr val="dk1"/>
          </a:solidFill>
          <a:ln>
            <a:noFill/>
          </a:ln>
        </p:spPr>
        <p:txBody>
          <a:bodyPr spcFirstLastPara="1" wrap="square" lIns="19025" tIns="19025" rIns="19025" bIns="19025" anchor="ctr" anchorCtr="0">
            <a:noAutofit/>
          </a:bodyPr>
          <a:lstStyle/>
          <a:p>
            <a:pPr marL="0" marR="0" lvl="0" indent="0" algn="l" rtl="0">
              <a:spcBef>
                <a:spcPts val="0"/>
              </a:spcBef>
              <a:spcAft>
                <a:spcPts val="0"/>
              </a:spcAft>
              <a:buNone/>
            </a:pPr>
            <a:endParaRPr sz="1500" b="1">
              <a:solidFill>
                <a:schemeClr val="dk1"/>
              </a:solidFill>
              <a:latin typeface="Oxygen"/>
              <a:ea typeface="Oxygen"/>
              <a:cs typeface="Oxygen"/>
              <a:sym typeface="Oxygen"/>
            </a:endParaRPr>
          </a:p>
        </p:txBody>
      </p:sp>
      <p:sp>
        <p:nvSpPr>
          <p:cNvPr id="75" name="Google Shape;75;p3"/>
          <p:cNvSpPr txBox="1"/>
          <p:nvPr/>
        </p:nvSpPr>
        <p:spPr>
          <a:xfrm>
            <a:off x="1615183" y="2843420"/>
            <a:ext cx="7091830" cy="646290"/>
          </a:xfrm>
          <a:prstGeom prst="rect">
            <a:avLst/>
          </a:prstGeom>
          <a:noFill/>
          <a:ln>
            <a:noFill/>
          </a:ln>
        </p:spPr>
        <p:txBody>
          <a:bodyPr spcFirstLastPara="1" wrap="square" lIns="91425" tIns="45700" rIns="91425" bIns="45700" anchor="t" anchorCtr="0">
            <a:spAutoFit/>
          </a:bodyPr>
          <a:lstStyle/>
          <a:p>
            <a:pPr lvl="0"/>
            <a:r>
              <a:rPr lang="el-GR" sz="1800" b="1" dirty="0">
                <a:solidFill>
                  <a:srgbClr val="0CA373"/>
                </a:solidFill>
                <a:latin typeface="Calibri"/>
                <a:ea typeface="Calibri"/>
                <a:cs typeface="Calibri"/>
                <a:sym typeface="Calibri"/>
              </a:rPr>
              <a:t>Εξηγήστε τις έννοιες της αυτογνωσίας και της </a:t>
            </a:r>
            <a:r>
              <a:rPr lang="el-GR" sz="1800" b="1" dirty="0" err="1">
                <a:solidFill>
                  <a:srgbClr val="0CA373"/>
                </a:solidFill>
                <a:latin typeface="Calibri"/>
                <a:ea typeface="Calibri"/>
                <a:cs typeface="Calibri"/>
                <a:sym typeface="Calibri"/>
              </a:rPr>
              <a:t>αυτο</a:t>
            </a:r>
            <a:r>
              <a:rPr lang="el-GR" sz="1800" b="1" dirty="0">
                <a:solidFill>
                  <a:srgbClr val="0CA373"/>
                </a:solidFill>
                <a:latin typeface="Calibri"/>
                <a:ea typeface="Calibri"/>
                <a:cs typeface="Calibri"/>
                <a:sym typeface="Calibri"/>
              </a:rPr>
              <a:t>-ηγεσίας
</a:t>
            </a:r>
            <a:endParaRPr dirty="0"/>
          </a:p>
        </p:txBody>
      </p:sp>
      <p:sp>
        <p:nvSpPr>
          <p:cNvPr id="76" name="Google Shape;76;p3"/>
          <p:cNvSpPr txBox="1"/>
          <p:nvPr/>
        </p:nvSpPr>
        <p:spPr>
          <a:xfrm>
            <a:off x="1615183" y="3553579"/>
            <a:ext cx="6613392" cy="923289"/>
          </a:xfrm>
          <a:prstGeom prst="rect">
            <a:avLst/>
          </a:prstGeom>
          <a:noFill/>
          <a:ln>
            <a:noFill/>
          </a:ln>
        </p:spPr>
        <p:txBody>
          <a:bodyPr spcFirstLastPara="1" wrap="square" lIns="91425" tIns="45700" rIns="91425" bIns="45700" anchor="t" anchorCtr="0">
            <a:spAutoFit/>
          </a:bodyPr>
          <a:lstStyle/>
          <a:p>
            <a:pPr lvl="0"/>
            <a:r>
              <a:rPr lang="el-GR" sz="1800" b="1">
                <a:solidFill>
                  <a:srgbClr val="0CA373"/>
                </a:solidFill>
                <a:latin typeface="Calibri"/>
                <a:ea typeface="Calibri"/>
                <a:cs typeface="Calibri"/>
                <a:sym typeface="Calibri"/>
              </a:rPr>
              <a:t>Συζητήστε τα οφέλη από την αυξανόμενη αυτο-ηγεσία και αυτογνωσία στις επιχειρήσεις και σε κρίσεις
</a:t>
            </a:r>
            <a:endParaRPr dirty="0"/>
          </a:p>
        </p:txBody>
      </p:sp>
      <p:sp>
        <p:nvSpPr>
          <p:cNvPr id="77" name="Google Shape;77;p3"/>
          <p:cNvSpPr txBox="1"/>
          <p:nvPr/>
        </p:nvSpPr>
        <p:spPr>
          <a:xfrm>
            <a:off x="1605565" y="4284373"/>
            <a:ext cx="7208651" cy="923289"/>
          </a:xfrm>
          <a:prstGeom prst="rect">
            <a:avLst/>
          </a:prstGeom>
          <a:noFill/>
          <a:ln>
            <a:noFill/>
          </a:ln>
        </p:spPr>
        <p:txBody>
          <a:bodyPr spcFirstLastPara="1" wrap="square" lIns="91425" tIns="45700" rIns="91425" bIns="45700" anchor="t" anchorCtr="0">
            <a:spAutoFit/>
          </a:bodyPr>
          <a:lstStyle/>
          <a:p>
            <a:pPr lvl="0"/>
            <a:r>
              <a:rPr lang="el-GR" sz="1800" b="1">
                <a:solidFill>
                  <a:srgbClr val="0CA373"/>
                </a:solidFill>
                <a:latin typeface="Calibri"/>
                <a:ea typeface="Calibri"/>
                <a:cs typeface="Calibri"/>
                <a:sym typeface="Calibri"/>
              </a:rPr>
              <a:t>Παροχή καθοδήγησης σχετικά με τις πρακτικές ανάπτυξης αυτο-ηγεσίας και αυτογνωσίας
</a:t>
            </a:r>
            <a:endParaRPr sz="1800" b="1" dirty="0">
              <a:solidFill>
                <a:srgbClr val="0CA373"/>
              </a:solidFill>
              <a:latin typeface="Calibri"/>
              <a:ea typeface="Calibri"/>
              <a:cs typeface="Calibri"/>
              <a:sym typeface="Calibri"/>
            </a:endParaRPr>
          </a:p>
        </p:txBody>
      </p:sp>
      <p:sp>
        <p:nvSpPr>
          <p:cNvPr id="78" name="Google Shape;78;p3"/>
          <p:cNvSpPr txBox="1"/>
          <p:nvPr/>
        </p:nvSpPr>
        <p:spPr>
          <a:xfrm>
            <a:off x="814426" y="749231"/>
            <a:ext cx="5500127" cy="1490152"/>
          </a:xfrm>
          <a:prstGeom prst="rect">
            <a:avLst/>
          </a:prstGeom>
          <a:noFill/>
          <a:ln>
            <a:noFill/>
          </a:ln>
        </p:spPr>
        <p:txBody>
          <a:bodyPr spcFirstLastPara="1" wrap="square" lIns="0" tIns="12700" rIns="0" bIns="0" anchor="t" anchorCtr="0">
            <a:spAutoFit/>
          </a:bodyPr>
          <a:lstStyle/>
          <a:p>
            <a:pPr marL="12700" lvl="0"/>
            <a:r>
              <a:rPr lang="el-GR" sz="4800" b="1" dirty="0">
                <a:solidFill>
                  <a:schemeClr val="dk1"/>
                </a:solidFill>
                <a:latin typeface="Calibri"/>
                <a:ea typeface="Calibri"/>
                <a:cs typeface="Calibri"/>
                <a:sym typeface="Calibri"/>
              </a:rPr>
              <a:t>ΣΚΟΠΟΙ ΚΑΙ ΣΤΟΧΟΙ
</a:t>
            </a:r>
            <a:endParaRPr dirty="0"/>
          </a:p>
        </p:txBody>
      </p:sp>
      <p:sp>
        <p:nvSpPr>
          <p:cNvPr id="79" name="Google Shape;79;p3"/>
          <p:cNvSpPr txBox="1"/>
          <p:nvPr/>
        </p:nvSpPr>
        <p:spPr>
          <a:xfrm>
            <a:off x="539786" y="2053993"/>
            <a:ext cx="6149772" cy="629639"/>
          </a:xfrm>
          <a:prstGeom prst="rect">
            <a:avLst/>
          </a:prstGeom>
          <a:noFill/>
          <a:ln>
            <a:noFill/>
          </a:ln>
        </p:spPr>
        <p:txBody>
          <a:bodyPr spcFirstLastPara="1" wrap="square" lIns="0" tIns="13950" rIns="0" bIns="0" anchor="t" anchorCtr="0">
            <a:spAutoFit/>
          </a:bodyPr>
          <a:lstStyle/>
          <a:p>
            <a:pPr lvl="0" algn="just"/>
            <a:r>
              <a:rPr lang="el-GR" sz="2000" dirty="0">
                <a:solidFill>
                  <a:schemeClr val="dk1"/>
                </a:solidFill>
                <a:latin typeface="Calibri"/>
                <a:ea typeface="Calibri"/>
                <a:cs typeface="Calibri"/>
                <a:sym typeface="Calibri"/>
              </a:rPr>
              <a:t>Στο τέλος αυτής της ενότητας θα είστε σε θέση να:
</a:t>
            </a:r>
            <a:endParaRPr dirty="0"/>
          </a:p>
        </p:txBody>
      </p:sp>
      <p:pic>
        <p:nvPicPr>
          <p:cNvPr id="80" name="Google Shape;80;p3" descr="Logro objetivo y trabajo en equipo empresarial. vector gratuito"/>
          <p:cNvPicPr preferRelativeResize="0"/>
          <p:nvPr/>
        </p:nvPicPr>
        <p:blipFill rotWithShape="1">
          <a:blip r:embed="rId3">
            <a:alphaModFix/>
          </a:blip>
          <a:srcRect/>
          <a:stretch/>
        </p:blipFill>
        <p:spPr>
          <a:xfrm>
            <a:off x="8707012" y="2186324"/>
            <a:ext cx="3316665" cy="3426449"/>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CA373"/>
        </a:solidFill>
        <a:effectLst/>
      </p:bgPr>
    </p:bg>
    <p:spTree>
      <p:nvGrpSpPr>
        <p:cNvPr id="1" name="Shape 401"/>
        <p:cNvGrpSpPr/>
        <p:nvPr/>
      </p:nvGrpSpPr>
      <p:grpSpPr>
        <a:xfrm>
          <a:off x="0" y="0"/>
          <a:ext cx="0" cy="0"/>
          <a:chOff x="0" y="0"/>
          <a:chExt cx="0" cy="0"/>
        </a:xfrm>
      </p:grpSpPr>
      <p:sp>
        <p:nvSpPr>
          <p:cNvPr id="402" name="Google Shape;402;p40"/>
          <p:cNvSpPr txBox="1"/>
          <p:nvPr/>
        </p:nvSpPr>
        <p:spPr>
          <a:xfrm>
            <a:off x="2629722" y="2573541"/>
            <a:ext cx="7185135" cy="1569660"/>
          </a:xfrm>
          <a:prstGeom prst="rect">
            <a:avLst/>
          </a:prstGeom>
          <a:noFill/>
          <a:ln>
            <a:noFill/>
          </a:ln>
        </p:spPr>
        <p:txBody>
          <a:bodyPr spcFirstLastPara="1" wrap="square" lIns="91425" tIns="45700" rIns="91425" bIns="45700" anchor="t" anchorCtr="0">
            <a:spAutoFit/>
          </a:bodyPr>
          <a:lstStyle/>
          <a:p>
            <a:pPr lvl="0"/>
            <a:r>
              <a:rPr lang="el-GR" sz="9600" b="1" dirty="0">
                <a:solidFill>
                  <a:schemeClr val="lt1"/>
                </a:solidFill>
                <a:latin typeface="Roboto"/>
                <a:ea typeface="Roboto"/>
                <a:cs typeface="Roboto"/>
                <a:sym typeface="Roboto"/>
              </a:rPr>
              <a:t>Ευχαριστώ</a:t>
            </a:r>
            <a:r>
              <a:rPr lang="hr-HR" sz="9600" b="1" dirty="0">
                <a:solidFill>
                  <a:schemeClr val="lt1"/>
                </a:solidFill>
                <a:latin typeface="Roboto"/>
                <a:ea typeface="Roboto"/>
                <a:cs typeface="Roboto"/>
                <a:sym typeface="Roboto"/>
              </a:rPr>
              <a:t>!</a:t>
            </a:r>
            <a:endParaRPr sz="1800" dirty="0">
              <a:solidFill>
                <a:schemeClr val="lt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23"/>
          <p:cNvSpPr txBox="1"/>
          <p:nvPr/>
        </p:nvSpPr>
        <p:spPr>
          <a:xfrm>
            <a:off x="2812820" y="3492801"/>
            <a:ext cx="5711070" cy="1631175"/>
          </a:xfrm>
          <a:prstGeom prst="rect">
            <a:avLst/>
          </a:prstGeom>
          <a:noFill/>
          <a:ln>
            <a:noFill/>
          </a:ln>
        </p:spPr>
        <p:txBody>
          <a:bodyPr spcFirstLastPara="1" wrap="square" lIns="91425" tIns="45700" rIns="91425" bIns="45700" anchor="t" anchorCtr="0">
            <a:spAutoFit/>
          </a:bodyPr>
          <a:lstStyle/>
          <a:p>
            <a:pPr marL="457200" lvl="0" indent="-457200">
              <a:lnSpc>
                <a:spcPct val="125000"/>
              </a:lnSpc>
              <a:buSzPts val="2000"/>
              <a:buFont typeface="Calibri"/>
              <a:buAutoNum type="arabicPeriod"/>
            </a:pPr>
            <a:r>
              <a:rPr lang="el-GR" sz="2000" dirty="0">
                <a:latin typeface="Calibri"/>
                <a:ea typeface="Calibri"/>
                <a:cs typeface="Calibri"/>
                <a:sym typeface="Calibri"/>
              </a:rPr>
              <a:t>Σημασία της γνώσης μέσα σας
Τι δεν είναι η αυτοηγεσία και η αυτογνωσία</a:t>
            </a:r>
            <a:endParaRPr sz="2000" dirty="0">
              <a:solidFill>
                <a:srgbClr val="000000"/>
              </a:solidFill>
              <a:latin typeface="Calibri"/>
              <a:ea typeface="Calibri"/>
              <a:cs typeface="Calibri"/>
              <a:sym typeface="Calibri"/>
            </a:endParaRPr>
          </a:p>
          <a:p>
            <a:pPr marL="457200" lvl="0" indent="-457200">
              <a:lnSpc>
                <a:spcPct val="125000"/>
              </a:lnSpc>
              <a:buSzPts val="2000"/>
              <a:buFont typeface="Calibri"/>
              <a:buAutoNum type="arabicPeriod"/>
            </a:pPr>
            <a:r>
              <a:rPr lang="el-GR" sz="2000" dirty="0">
                <a:latin typeface="Calibri"/>
                <a:ea typeface="Calibri"/>
                <a:cs typeface="Calibri"/>
                <a:sym typeface="Calibri"/>
              </a:rPr>
              <a:t>Καλλιέργεια της αυτογνωσίας
Καλλιέργεια της αυτοηγεσία</a:t>
            </a:r>
            <a:endParaRPr sz="2000" dirty="0">
              <a:solidFill>
                <a:srgbClr val="000000"/>
              </a:solidFill>
              <a:latin typeface="Calibri"/>
              <a:ea typeface="Calibri"/>
              <a:cs typeface="Calibri"/>
              <a:sym typeface="Calibri"/>
            </a:endParaRPr>
          </a:p>
        </p:txBody>
      </p:sp>
      <p:sp>
        <p:nvSpPr>
          <p:cNvPr id="246" name="Google Shape;246;p23"/>
          <p:cNvSpPr txBox="1"/>
          <p:nvPr/>
        </p:nvSpPr>
        <p:spPr>
          <a:xfrm>
            <a:off x="2812820" y="2889728"/>
            <a:ext cx="7609262" cy="461624"/>
          </a:xfrm>
          <a:prstGeom prst="rect">
            <a:avLst/>
          </a:prstGeom>
          <a:noFill/>
          <a:ln>
            <a:noFill/>
          </a:ln>
        </p:spPr>
        <p:txBody>
          <a:bodyPr spcFirstLastPara="1" wrap="square" lIns="91425" tIns="45700" rIns="91425" bIns="45700" anchor="t" anchorCtr="0">
            <a:spAutoFit/>
          </a:bodyPr>
          <a:lstStyle/>
          <a:p>
            <a:pPr lvl="0"/>
            <a:r>
              <a:rPr lang="el-GR" sz="2400" dirty="0">
                <a:solidFill>
                  <a:srgbClr val="0CA373"/>
                </a:solidFill>
                <a:latin typeface="Oxygen"/>
                <a:ea typeface="Oxygen"/>
                <a:cs typeface="Oxygen"/>
                <a:sym typeface="Oxygen"/>
              </a:rPr>
              <a:t>Ενότητα 2: </a:t>
            </a:r>
            <a:r>
              <a:rPr lang="el-GR" sz="2400" dirty="0" err="1">
                <a:solidFill>
                  <a:srgbClr val="0CA373"/>
                </a:solidFill>
                <a:latin typeface="Oxygen"/>
                <a:ea typeface="Oxygen"/>
                <a:cs typeface="Oxygen"/>
                <a:sym typeface="Oxygen"/>
              </a:rPr>
              <a:t>Αυτο</a:t>
            </a:r>
            <a:r>
              <a:rPr lang="el-GR" sz="2400" dirty="0">
                <a:solidFill>
                  <a:srgbClr val="0CA373"/>
                </a:solidFill>
                <a:latin typeface="Oxygen"/>
                <a:ea typeface="Oxygen"/>
                <a:cs typeface="Oxygen"/>
                <a:sym typeface="Oxygen"/>
              </a:rPr>
              <a:t>-ηγεσία και αυτογνωσία</a:t>
            </a:r>
            <a:endParaRPr sz="2400" dirty="0">
              <a:solidFill>
                <a:srgbClr val="0CA373"/>
              </a:solidFill>
              <a:latin typeface="Oxygen"/>
              <a:ea typeface="Oxygen"/>
              <a:cs typeface="Oxygen"/>
              <a:sym typeface="Oxygen"/>
            </a:endParaRPr>
          </a:p>
        </p:txBody>
      </p:sp>
      <p:sp>
        <p:nvSpPr>
          <p:cNvPr id="247" name="Google Shape;247;p23"/>
          <p:cNvSpPr txBox="1"/>
          <p:nvPr/>
        </p:nvSpPr>
        <p:spPr>
          <a:xfrm>
            <a:off x="4881487" y="205899"/>
            <a:ext cx="5073004" cy="751488"/>
          </a:xfrm>
          <a:prstGeom prst="rect">
            <a:avLst/>
          </a:prstGeom>
          <a:noFill/>
          <a:ln>
            <a:noFill/>
          </a:ln>
        </p:spPr>
        <p:txBody>
          <a:bodyPr spcFirstLastPara="1" wrap="square" lIns="0" tIns="12700" rIns="0" bIns="0" anchor="t" anchorCtr="0">
            <a:spAutoFit/>
          </a:bodyPr>
          <a:lstStyle/>
          <a:p>
            <a:pPr marL="12700" lvl="0">
              <a:buSzPts val="4800"/>
            </a:pPr>
            <a:r>
              <a:rPr lang="el-GR" sz="4800" b="1" dirty="0">
                <a:latin typeface="Calibri"/>
                <a:ea typeface="Calibri"/>
                <a:cs typeface="Calibri"/>
                <a:sym typeface="Calibri"/>
              </a:rPr>
              <a:t>ΕΥΡΕΤΉΡΙΟ</a:t>
            </a:r>
            <a:endParaRPr dirty="0"/>
          </a:p>
        </p:txBody>
      </p:sp>
      <p:sp>
        <p:nvSpPr>
          <p:cNvPr id="248" name="Google Shape;248;p23"/>
          <p:cNvSpPr/>
          <p:nvPr/>
        </p:nvSpPr>
        <p:spPr>
          <a:xfrm>
            <a:off x="5493416" y="2047415"/>
            <a:ext cx="537944" cy="537944"/>
          </a:xfrm>
          <a:custGeom>
            <a:avLst/>
            <a:gdLst/>
            <a:ahLst/>
            <a:cxnLst/>
            <a:rect l="l" t="t" r="r" b="b"/>
            <a:pathLst>
              <a:path w="21600" h="21600" extrusionOk="0">
                <a:moveTo>
                  <a:pt x="12144" y="18334"/>
                </a:moveTo>
                <a:lnTo>
                  <a:pt x="15583" y="6873"/>
                </a:lnTo>
                <a:lnTo>
                  <a:pt x="20168" y="6873"/>
                </a:lnTo>
                <a:cubicBezTo>
                  <a:pt x="20168" y="6873"/>
                  <a:pt x="12144" y="18334"/>
                  <a:pt x="12144" y="18334"/>
                </a:cubicBezTo>
                <a:close/>
                <a:moveTo>
                  <a:pt x="10800" y="19403"/>
                </a:moveTo>
                <a:lnTo>
                  <a:pt x="7041" y="6873"/>
                </a:lnTo>
                <a:lnTo>
                  <a:pt x="14559" y="6873"/>
                </a:lnTo>
                <a:cubicBezTo>
                  <a:pt x="14559" y="6873"/>
                  <a:pt x="10800" y="19403"/>
                  <a:pt x="10800" y="19403"/>
                </a:cubicBezTo>
                <a:close/>
                <a:moveTo>
                  <a:pt x="1432" y="6873"/>
                </a:moveTo>
                <a:lnTo>
                  <a:pt x="6017" y="6873"/>
                </a:lnTo>
                <a:lnTo>
                  <a:pt x="9456" y="18334"/>
                </a:lnTo>
                <a:cubicBezTo>
                  <a:pt x="9456" y="18334"/>
                  <a:pt x="1432" y="6873"/>
                  <a:pt x="1432" y="6873"/>
                </a:cubicBezTo>
                <a:close/>
                <a:moveTo>
                  <a:pt x="6578" y="982"/>
                </a:moveTo>
                <a:lnTo>
                  <a:pt x="8536" y="982"/>
                </a:lnTo>
                <a:lnTo>
                  <a:pt x="6082" y="5891"/>
                </a:lnTo>
                <a:lnTo>
                  <a:pt x="1669" y="5891"/>
                </a:lnTo>
                <a:cubicBezTo>
                  <a:pt x="1669" y="5891"/>
                  <a:pt x="6578" y="982"/>
                  <a:pt x="6578" y="982"/>
                </a:cubicBezTo>
                <a:close/>
                <a:moveTo>
                  <a:pt x="11973" y="982"/>
                </a:moveTo>
                <a:lnTo>
                  <a:pt x="14427" y="5891"/>
                </a:lnTo>
                <a:lnTo>
                  <a:pt x="7173" y="5891"/>
                </a:lnTo>
                <a:lnTo>
                  <a:pt x="9627" y="982"/>
                </a:lnTo>
                <a:cubicBezTo>
                  <a:pt x="9627" y="982"/>
                  <a:pt x="11973" y="982"/>
                  <a:pt x="11973" y="982"/>
                </a:cubicBezTo>
                <a:close/>
                <a:moveTo>
                  <a:pt x="15022" y="982"/>
                </a:moveTo>
                <a:lnTo>
                  <a:pt x="19931" y="5891"/>
                </a:lnTo>
                <a:lnTo>
                  <a:pt x="15518" y="5891"/>
                </a:lnTo>
                <a:lnTo>
                  <a:pt x="13064" y="982"/>
                </a:lnTo>
                <a:cubicBezTo>
                  <a:pt x="13064" y="982"/>
                  <a:pt x="15022" y="982"/>
                  <a:pt x="15022" y="982"/>
                </a:cubicBezTo>
                <a:close/>
                <a:moveTo>
                  <a:pt x="21600" y="6382"/>
                </a:moveTo>
                <a:cubicBezTo>
                  <a:pt x="21600" y="6272"/>
                  <a:pt x="21557" y="6175"/>
                  <a:pt x="21495" y="6093"/>
                </a:cubicBezTo>
                <a:lnTo>
                  <a:pt x="21502" y="6088"/>
                </a:lnTo>
                <a:lnTo>
                  <a:pt x="21471" y="6057"/>
                </a:lnTo>
                <a:cubicBezTo>
                  <a:pt x="21459" y="6044"/>
                  <a:pt x="21448" y="6032"/>
                  <a:pt x="21434" y="6020"/>
                </a:cubicBezTo>
                <a:lnTo>
                  <a:pt x="15611" y="197"/>
                </a:lnTo>
                <a:lnTo>
                  <a:pt x="15604" y="201"/>
                </a:lnTo>
                <a:cubicBezTo>
                  <a:pt x="15514" y="82"/>
                  <a:pt x="15379" y="0"/>
                  <a:pt x="15218" y="0"/>
                </a:cubicBezTo>
                <a:lnTo>
                  <a:pt x="6382" y="0"/>
                </a:lnTo>
                <a:cubicBezTo>
                  <a:pt x="6221" y="0"/>
                  <a:pt x="6086" y="82"/>
                  <a:pt x="5996" y="201"/>
                </a:cubicBezTo>
                <a:lnTo>
                  <a:pt x="5989" y="197"/>
                </a:lnTo>
                <a:lnTo>
                  <a:pt x="166" y="6020"/>
                </a:lnTo>
                <a:cubicBezTo>
                  <a:pt x="152" y="6032"/>
                  <a:pt x="141" y="6044"/>
                  <a:pt x="129" y="6057"/>
                </a:cubicBezTo>
                <a:lnTo>
                  <a:pt x="98" y="6088"/>
                </a:lnTo>
                <a:lnTo>
                  <a:pt x="105" y="6093"/>
                </a:lnTo>
                <a:cubicBezTo>
                  <a:pt x="43" y="6175"/>
                  <a:pt x="0" y="6272"/>
                  <a:pt x="0" y="6382"/>
                </a:cubicBezTo>
                <a:cubicBezTo>
                  <a:pt x="0" y="6499"/>
                  <a:pt x="46" y="6602"/>
                  <a:pt x="115" y="6686"/>
                </a:cubicBezTo>
                <a:lnTo>
                  <a:pt x="109" y="6690"/>
                </a:lnTo>
                <a:lnTo>
                  <a:pt x="10418" y="21418"/>
                </a:lnTo>
                <a:lnTo>
                  <a:pt x="10424" y="21413"/>
                </a:lnTo>
                <a:cubicBezTo>
                  <a:pt x="10514" y="21525"/>
                  <a:pt x="10646" y="21600"/>
                  <a:pt x="10800" y="21600"/>
                </a:cubicBezTo>
                <a:cubicBezTo>
                  <a:pt x="10954" y="21600"/>
                  <a:pt x="11086" y="21525"/>
                  <a:pt x="11176" y="21413"/>
                </a:cubicBezTo>
                <a:lnTo>
                  <a:pt x="11182" y="21418"/>
                </a:lnTo>
                <a:lnTo>
                  <a:pt x="21491" y="6690"/>
                </a:lnTo>
                <a:lnTo>
                  <a:pt x="21485" y="6686"/>
                </a:lnTo>
                <a:cubicBezTo>
                  <a:pt x="21553" y="6602"/>
                  <a:pt x="21600" y="6499"/>
                  <a:pt x="21600" y="6382"/>
                </a:cubicBezTo>
              </a:path>
            </a:pathLst>
          </a:custGeom>
          <a:solidFill>
            <a:srgbClr val="0CA373"/>
          </a:solidFill>
          <a:ln>
            <a:noFill/>
          </a:ln>
        </p:spPr>
        <p:txBody>
          <a:bodyPr spcFirstLastPara="1" wrap="square" lIns="19025" tIns="19025" rIns="19025" bIns="19025" anchor="ctr" anchorCtr="0">
            <a:noAutofit/>
          </a:bodyPr>
          <a:lstStyle/>
          <a:p>
            <a:pPr marL="0" marR="0" lvl="0" indent="0" algn="ctr" rtl="0">
              <a:spcBef>
                <a:spcPts val="0"/>
              </a:spcBef>
              <a:spcAft>
                <a:spcPts val="0"/>
              </a:spcAft>
              <a:buNone/>
            </a:pPr>
            <a:endParaRPr sz="1400">
              <a:solidFill>
                <a:srgbClr val="0CA373"/>
              </a:solidFill>
              <a:latin typeface="Oxygen"/>
              <a:ea typeface="Oxygen"/>
              <a:cs typeface="Oxygen"/>
              <a:sym typeface="Oxygen"/>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24"/>
          <p:cNvSpPr txBox="1"/>
          <p:nvPr/>
        </p:nvSpPr>
        <p:spPr>
          <a:xfrm>
            <a:off x="318565" y="1022287"/>
            <a:ext cx="10408575" cy="566822"/>
          </a:xfrm>
          <a:prstGeom prst="rect">
            <a:avLst/>
          </a:prstGeom>
          <a:noFill/>
          <a:ln>
            <a:noFill/>
          </a:ln>
        </p:spPr>
        <p:txBody>
          <a:bodyPr spcFirstLastPara="1" wrap="square" lIns="0" tIns="12700" rIns="0" bIns="0" anchor="t" anchorCtr="0">
            <a:spAutoFit/>
          </a:bodyPr>
          <a:lstStyle/>
          <a:p>
            <a:pPr marL="12700" lvl="0"/>
            <a:r>
              <a:rPr lang="el-GR" sz="3600" b="1" dirty="0">
                <a:solidFill>
                  <a:schemeClr val="dk1"/>
                </a:solidFill>
                <a:latin typeface="Calibri"/>
                <a:ea typeface="Calibri"/>
                <a:cs typeface="Calibri"/>
                <a:sym typeface="Calibri"/>
              </a:rPr>
              <a:t>ΕΝΟΤΗΤΑ 2: </a:t>
            </a:r>
            <a:r>
              <a:rPr lang="el-GR" sz="3600" b="1" dirty="0" err="1">
                <a:solidFill>
                  <a:schemeClr val="dk1"/>
                </a:solidFill>
                <a:latin typeface="Calibri"/>
                <a:ea typeface="Calibri"/>
                <a:cs typeface="Calibri"/>
                <a:sym typeface="Calibri"/>
              </a:rPr>
              <a:t>Αυτο</a:t>
            </a:r>
            <a:r>
              <a:rPr lang="el-GR" sz="3600" b="1" dirty="0">
                <a:solidFill>
                  <a:schemeClr val="dk1"/>
                </a:solidFill>
                <a:latin typeface="Calibri"/>
                <a:ea typeface="Calibri"/>
                <a:cs typeface="Calibri"/>
                <a:sym typeface="Calibri"/>
              </a:rPr>
              <a:t>-ηγεσία και αυτογνωσία</a:t>
            </a:r>
            <a:endParaRPr sz="3600" b="1" i="0" dirty="0">
              <a:solidFill>
                <a:schemeClr val="dk1"/>
              </a:solidFill>
              <a:latin typeface="Calibri"/>
              <a:ea typeface="Calibri"/>
              <a:cs typeface="Calibri"/>
              <a:sym typeface="Calibri"/>
            </a:endParaRPr>
          </a:p>
        </p:txBody>
      </p:sp>
      <p:sp>
        <p:nvSpPr>
          <p:cNvPr id="254" name="Google Shape;254;p24"/>
          <p:cNvSpPr txBox="1"/>
          <p:nvPr/>
        </p:nvSpPr>
        <p:spPr>
          <a:xfrm>
            <a:off x="377556" y="1773775"/>
            <a:ext cx="6433147" cy="352640"/>
          </a:xfrm>
          <a:prstGeom prst="rect">
            <a:avLst/>
          </a:prstGeom>
          <a:noFill/>
          <a:ln>
            <a:noFill/>
          </a:ln>
        </p:spPr>
        <p:txBody>
          <a:bodyPr spcFirstLastPara="1" wrap="square" lIns="0" tIns="13950" rIns="0" bIns="0" anchor="t" anchorCtr="0">
            <a:spAutoFit/>
          </a:bodyPr>
          <a:lstStyle/>
          <a:p>
            <a:pPr marL="12700" lvl="0"/>
            <a:r>
              <a:rPr lang="el-GR" sz="2200" dirty="0">
                <a:solidFill>
                  <a:schemeClr val="dk1"/>
                </a:solidFill>
                <a:latin typeface="Calibri"/>
                <a:ea typeface="Calibri"/>
                <a:cs typeface="Calibri"/>
                <a:sym typeface="Calibri"/>
              </a:rPr>
              <a:t>ΤΜΗΜΑ 2.1.: Η σημασία της γνώσης μέσα σας</a:t>
            </a:r>
            <a:endParaRPr sz="2200" dirty="0">
              <a:solidFill>
                <a:schemeClr val="dk1"/>
              </a:solidFill>
              <a:latin typeface="Calibri"/>
              <a:ea typeface="Calibri"/>
              <a:cs typeface="Calibri"/>
              <a:sym typeface="Calibri"/>
            </a:endParaRPr>
          </a:p>
        </p:txBody>
      </p:sp>
      <p:sp>
        <p:nvSpPr>
          <p:cNvPr id="255" name="Google Shape;255;p24"/>
          <p:cNvSpPr/>
          <p:nvPr/>
        </p:nvSpPr>
        <p:spPr>
          <a:xfrm>
            <a:off x="318565" y="2303926"/>
            <a:ext cx="11459453" cy="2862322"/>
          </a:xfrm>
          <a:prstGeom prst="rect">
            <a:avLst/>
          </a:prstGeom>
          <a:noFill/>
          <a:ln>
            <a:noFill/>
          </a:ln>
        </p:spPr>
        <p:txBody>
          <a:bodyPr spcFirstLastPara="1" wrap="square" lIns="91425" tIns="45700" rIns="91425" bIns="45700" anchor="t" anchorCtr="0">
            <a:spAutoFit/>
          </a:bodyPr>
          <a:lstStyle/>
          <a:p>
            <a:pPr lvl="0"/>
            <a:r>
              <a:rPr lang="el-GR" sz="1800" dirty="0">
                <a:solidFill>
                  <a:schemeClr val="dk1"/>
                </a:solidFill>
                <a:latin typeface="Calibri"/>
                <a:ea typeface="Calibri"/>
                <a:cs typeface="Calibri"/>
                <a:sym typeface="Calibri"/>
              </a:rPr>
              <a:t>Το γρήγορο επιχειρηματικό περιβάλλον χτυπά τα θεμέλια της προσωπικής και επαγγελματικής μας ζωής.
</a:t>
            </a:r>
            <a:endParaRPr sz="1800" dirty="0">
              <a:solidFill>
                <a:schemeClr val="dk1"/>
              </a:solidFill>
              <a:latin typeface="Calibri"/>
              <a:ea typeface="Calibri"/>
              <a:cs typeface="Calibri"/>
              <a:sym typeface="Calibri"/>
            </a:endParaRPr>
          </a:p>
          <a:p>
            <a:pPr lvl="0"/>
            <a:r>
              <a:rPr lang="el-GR" sz="1800" b="1" dirty="0">
                <a:solidFill>
                  <a:srgbClr val="0CA373"/>
                </a:solidFill>
                <a:latin typeface="Calibri"/>
                <a:ea typeface="Calibri"/>
                <a:cs typeface="Calibri"/>
                <a:sym typeface="Calibri"/>
              </a:rPr>
              <a:t>Αυτογνωσία και </a:t>
            </a:r>
            <a:r>
              <a:rPr lang="el-GR" sz="1800" b="1" dirty="0" err="1">
                <a:solidFill>
                  <a:srgbClr val="0CA373"/>
                </a:solidFill>
                <a:latin typeface="Calibri"/>
                <a:ea typeface="Calibri"/>
                <a:cs typeface="Calibri"/>
                <a:sym typeface="Calibri"/>
              </a:rPr>
              <a:t>αυτο</a:t>
            </a:r>
            <a:r>
              <a:rPr lang="el-GR" sz="1800" b="1" dirty="0">
                <a:solidFill>
                  <a:srgbClr val="0CA373"/>
                </a:solidFill>
                <a:latin typeface="Calibri"/>
                <a:ea typeface="Calibri"/>
                <a:cs typeface="Calibri"/>
                <a:sym typeface="Calibri"/>
              </a:rPr>
              <a:t>-ηγεσία.</a:t>
            </a:r>
            <a:endParaRPr sz="1800" b="1" dirty="0">
              <a:solidFill>
                <a:srgbClr val="0CA373"/>
              </a:solidFill>
              <a:latin typeface="Calibri"/>
              <a:ea typeface="Calibri"/>
              <a:cs typeface="Calibri"/>
              <a:sym typeface="Calibri"/>
            </a:endParaRPr>
          </a:p>
          <a:p>
            <a:pPr marL="342900" lvl="0" indent="-342900">
              <a:buClr>
                <a:schemeClr val="dk1"/>
              </a:buClr>
              <a:buSzPts val="1800"/>
              <a:buFont typeface="Arial"/>
              <a:buChar char="•"/>
            </a:pPr>
            <a:r>
              <a:rPr lang="el-GR" sz="1800" dirty="0">
                <a:solidFill>
                  <a:schemeClr val="dk1"/>
                </a:solidFill>
                <a:latin typeface="Calibri"/>
                <a:ea typeface="Calibri"/>
                <a:cs typeface="Calibri"/>
                <a:sym typeface="Calibri"/>
              </a:rPr>
              <a:t>Κερδίζοντας σημασία στις πρόσφατες συζητήσεις και τη βιβλιογραφία της διοίκησης
Γνωρίζοντας μέσα σας ως έναν τρόπο για την καταπολέμηση του άγχους, του στρες και της κατάθλιψης</a:t>
            </a:r>
            <a:endParaRPr sz="1800" dirty="0">
              <a:solidFill>
                <a:schemeClr val="dk1"/>
              </a:solidFill>
              <a:latin typeface="Calibri"/>
              <a:ea typeface="Calibri"/>
              <a:cs typeface="Calibri"/>
              <a:sym typeface="Calibri"/>
            </a:endParaRPr>
          </a:p>
          <a:p>
            <a:pPr marL="342900" lvl="0" indent="-342900">
              <a:buClr>
                <a:schemeClr val="dk1"/>
              </a:buClr>
              <a:buSzPts val="1800"/>
              <a:buFont typeface="Arial"/>
              <a:buChar char="•"/>
            </a:pPr>
            <a:r>
              <a:rPr lang="el-GR" sz="1800" dirty="0">
                <a:solidFill>
                  <a:schemeClr val="dk1"/>
                </a:solidFill>
                <a:latin typeface="Calibri"/>
                <a:ea typeface="Calibri"/>
                <a:cs typeface="Calibri"/>
                <a:sym typeface="Calibri"/>
              </a:rPr>
              <a:t>Οδηγεί σε υψηλότερη ικανοποίηση από την εργασία, προσωπικό έλεγχο, ευτυχία και ανάπτυξη
Βοηθά στη λήψη των προοπτικών των άλλων</a:t>
            </a:r>
            <a:endParaRPr sz="1800" dirty="0">
              <a:solidFill>
                <a:schemeClr val="dk1"/>
              </a:solidFill>
              <a:latin typeface="Calibri"/>
              <a:ea typeface="Calibri"/>
              <a:cs typeface="Calibri"/>
              <a:sym typeface="Calibri"/>
            </a:endParaRPr>
          </a:p>
          <a:p>
            <a:pPr marL="342900" marR="0" lvl="0" indent="-228600" algn="l" rtl="0">
              <a:spcBef>
                <a:spcPts val="0"/>
              </a:spcBef>
              <a:spcAft>
                <a:spcPts val="0"/>
              </a:spcAft>
              <a:buClr>
                <a:schemeClr val="dk1"/>
              </a:buClr>
              <a:buSzPts val="1800"/>
              <a:buFont typeface="Arial"/>
              <a:buNone/>
            </a:pP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r>
              <a:rPr lang="hr-HR" sz="1800" dirty="0">
                <a:solidFill>
                  <a:schemeClr val="dk1"/>
                </a:solidFill>
                <a:latin typeface="Calibri"/>
                <a:ea typeface="Calibri"/>
                <a:cs typeface="Calibri"/>
                <a:sym typeface="Calibri"/>
              </a:rPr>
              <a:t> </a:t>
            </a: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1" name="Google Shape;261;p25"/>
          <p:cNvSpPr txBox="1"/>
          <p:nvPr/>
        </p:nvSpPr>
        <p:spPr>
          <a:xfrm>
            <a:off x="377556" y="1773775"/>
            <a:ext cx="6433147" cy="352640"/>
          </a:xfrm>
          <a:prstGeom prst="rect">
            <a:avLst/>
          </a:prstGeom>
          <a:noFill/>
          <a:ln>
            <a:noFill/>
          </a:ln>
        </p:spPr>
        <p:txBody>
          <a:bodyPr spcFirstLastPara="1" wrap="square" lIns="0" tIns="13950" rIns="0" bIns="0" anchor="t" anchorCtr="0">
            <a:spAutoFit/>
          </a:bodyPr>
          <a:lstStyle/>
          <a:p>
            <a:pPr marL="12700" lvl="0"/>
            <a:r>
              <a:rPr lang="el-GR" sz="2200" dirty="0">
                <a:solidFill>
                  <a:schemeClr val="dk1"/>
                </a:solidFill>
                <a:latin typeface="Calibri"/>
                <a:ea typeface="Calibri"/>
                <a:cs typeface="Calibri"/>
                <a:sym typeface="Calibri"/>
              </a:rPr>
              <a:t>ΤΜΗΜΑ 2.1.: Η σημασία της γνώσης μέσα σας</a:t>
            </a:r>
            <a:endParaRPr sz="2200" dirty="0">
              <a:solidFill>
                <a:schemeClr val="dk1"/>
              </a:solidFill>
              <a:latin typeface="Calibri"/>
              <a:ea typeface="Calibri"/>
              <a:cs typeface="Calibri"/>
              <a:sym typeface="Calibri"/>
            </a:endParaRPr>
          </a:p>
        </p:txBody>
      </p:sp>
      <p:sp>
        <p:nvSpPr>
          <p:cNvPr id="262" name="Google Shape;262;p25"/>
          <p:cNvSpPr/>
          <p:nvPr/>
        </p:nvSpPr>
        <p:spPr>
          <a:xfrm>
            <a:off x="281975" y="2525263"/>
            <a:ext cx="3377026" cy="3785611"/>
          </a:xfrm>
          <a:prstGeom prst="rect">
            <a:avLst/>
          </a:prstGeom>
          <a:solidFill>
            <a:srgbClr val="D0CECE"/>
          </a:solidFill>
          <a:ln w="9525" cap="flat" cmpd="sng">
            <a:solidFill>
              <a:srgbClr val="548135"/>
            </a:solidFill>
            <a:prstDash val="solid"/>
            <a:round/>
            <a:headEnd type="none" w="sm" len="sm"/>
            <a:tailEnd type="none" w="sm" len="sm"/>
          </a:ln>
        </p:spPr>
        <p:txBody>
          <a:bodyPr spcFirstLastPara="1" wrap="square" lIns="91425" tIns="45700" rIns="91425" bIns="45700" anchor="t" anchorCtr="0">
            <a:spAutoFit/>
          </a:bodyPr>
          <a:lstStyle/>
          <a:p>
            <a:pPr lvl="0"/>
            <a:r>
              <a:rPr lang="el-GR" sz="1600" b="1" dirty="0">
                <a:solidFill>
                  <a:srgbClr val="0CA373"/>
                </a:solidFill>
                <a:latin typeface="Calibri"/>
                <a:ea typeface="Calibri"/>
                <a:cs typeface="Calibri"/>
                <a:sym typeface="Calibri"/>
              </a:rPr>
              <a:t>Να είσαι Διευθύνων Σύμβουλος της δικής σου ζωής </a:t>
            </a:r>
            <a:r>
              <a:rPr lang="hr-HR" sz="1600" b="1" dirty="0">
                <a:solidFill>
                  <a:srgbClr val="0CA373"/>
                </a:solidFill>
                <a:latin typeface="Calibri"/>
                <a:ea typeface="Calibri"/>
                <a:cs typeface="Calibri"/>
                <a:sym typeface="Calibri"/>
              </a:rPr>
              <a:t>(Peter Drucker, 2010)</a:t>
            </a:r>
            <a:endParaRPr dirty="0"/>
          </a:p>
          <a:p>
            <a:pPr marL="342900" lvl="0" indent="-342900">
              <a:buClr>
                <a:schemeClr val="dk1"/>
              </a:buClr>
              <a:buSzPts val="1600"/>
              <a:buFont typeface="Arial"/>
              <a:buChar char="•"/>
            </a:pPr>
            <a:r>
              <a:rPr lang="el-GR" sz="1600" dirty="0">
                <a:solidFill>
                  <a:schemeClr val="dk1"/>
                </a:solidFill>
                <a:latin typeface="Calibri"/>
                <a:ea typeface="Calibri"/>
                <a:cs typeface="Calibri"/>
                <a:sym typeface="Calibri"/>
              </a:rPr>
              <a:t>Η δύναμη να επηρεάζει τα αποτελέσματα
Καλύτερη λήψη αποφάσεων και επικοινωνία
Κατανόηση των πραγμάτων από πολλές οπτικές γωνίες
Απελευθερώνοντας τον εαυτό σας από υποθέσεις και προκαταλήψεις
Κρατώντας τα συναισθήματα υπό έλεγχο
Χαμηλότερο άγχος και μεγαλύτερη ευτυχία</a:t>
            </a:r>
            <a:endParaRPr sz="1800" dirty="0">
              <a:solidFill>
                <a:schemeClr val="dk1"/>
              </a:solidFill>
              <a:latin typeface="Calibri"/>
              <a:ea typeface="Calibri"/>
              <a:cs typeface="Calibri"/>
              <a:sym typeface="Calibri"/>
            </a:endParaRPr>
          </a:p>
        </p:txBody>
      </p:sp>
      <p:sp>
        <p:nvSpPr>
          <p:cNvPr id="263" name="Google Shape;263;p25"/>
          <p:cNvSpPr txBox="1"/>
          <p:nvPr/>
        </p:nvSpPr>
        <p:spPr>
          <a:xfrm>
            <a:off x="8139924" y="4012086"/>
            <a:ext cx="3871966" cy="2339061"/>
          </a:xfrm>
          <a:prstGeom prst="rect">
            <a:avLst/>
          </a:prstGeom>
          <a:solidFill>
            <a:srgbClr val="D0CECE"/>
          </a:solidFill>
          <a:ln w="9525" cap="flat" cmpd="sng">
            <a:solidFill>
              <a:srgbClr val="548135"/>
            </a:solidFill>
            <a:prstDash val="solid"/>
            <a:round/>
            <a:headEnd type="none" w="sm" len="sm"/>
            <a:tailEnd type="none" w="sm" len="sm"/>
          </a:ln>
        </p:spPr>
        <p:txBody>
          <a:bodyPr spcFirstLastPara="1" wrap="square" lIns="91425" tIns="45700" rIns="91425" bIns="45700" anchor="t" anchorCtr="0">
            <a:spAutoFit/>
          </a:bodyPr>
          <a:lstStyle/>
          <a:p>
            <a:pPr lvl="0"/>
            <a:r>
              <a:rPr lang="el-GR" sz="1600" b="1" dirty="0">
                <a:solidFill>
                  <a:srgbClr val="0CA373"/>
                </a:solidFill>
                <a:latin typeface="Calibri"/>
                <a:ea typeface="Calibri"/>
                <a:cs typeface="Calibri"/>
                <a:sym typeface="Calibri"/>
              </a:rPr>
              <a:t>Γιατί έχει σημασία σε περιόδους εξωτερικών κλυδωνισμών (π.χ. Covid);
</a:t>
            </a:r>
            <a:endParaRPr sz="1600" dirty="0">
              <a:solidFill>
                <a:schemeClr val="dk1"/>
              </a:solidFill>
              <a:latin typeface="Calibri"/>
              <a:ea typeface="Calibri"/>
              <a:cs typeface="Calibri"/>
              <a:sym typeface="Calibri"/>
            </a:endParaRPr>
          </a:p>
          <a:p>
            <a:pPr marL="285750" lvl="0" indent="-285750">
              <a:buClr>
                <a:schemeClr val="dk1"/>
              </a:buClr>
              <a:buSzPts val="1400"/>
              <a:buFont typeface="Arial"/>
              <a:buChar char="•"/>
            </a:pPr>
            <a:r>
              <a:rPr lang="el-GR" dirty="0">
                <a:solidFill>
                  <a:schemeClr val="dk1"/>
                </a:solidFill>
                <a:latin typeface="Calibri"/>
                <a:ea typeface="Calibri"/>
                <a:cs typeface="Calibri"/>
                <a:sym typeface="Calibri"/>
              </a:rPr>
              <a:t>Προσαρμογή στις μεταβαλλόμενες συνθήκες επαγγελματικής και προσωπικής ζωής
Επαναξιολόγηση προτεραιοτήτων
Αντιμετώπιση του στρες, του άγχους, της απομόνωσης και της αβεβαιότητας
Προσαρμογή σε νέους τρόπους επιχειρηματικής δραστηριότητας</a:t>
            </a:r>
            <a:endParaRPr dirty="0"/>
          </a:p>
        </p:txBody>
      </p:sp>
      <p:sp>
        <p:nvSpPr>
          <p:cNvPr id="264" name="Google Shape;264;p25"/>
          <p:cNvSpPr txBox="1"/>
          <p:nvPr/>
        </p:nvSpPr>
        <p:spPr>
          <a:xfrm>
            <a:off x="8139924" y="2046545"/>
            <a:ext cx="3871967" cy="1908174"/>
          </a:xfrm>
          <a:prstGeom prst="rect">
            <a:avLst/>
          </a:prstGeom>
          <a:solidFill>
            <a:srgbClr val="D0CECE"/>
          </a:solidFill>
          <a:ln w="9525" cap="flat" cmpd="sng">
            <a:solidFill>
              <a:srgbClr val="548135"/>
            </a:solidFill>
            <a:prstDash val="solid"/>
            <a:round/>
            <a:headEnd type="none" w="sm" len="sm"/>
            <a:tailEnd type="none" w="sm" len="sm"/>
          </a:ln>
        </p:spPr>
        <p:txBody>
          <a:bodyPr spcFirstLastPara="1" wrap="square" lIns="91425" tIns="45700" rIns="91425" bIns="45700" anchor="t" anchorCtr="0">
            <a:spAutoFit/>
          </a:bodyPr>
          <a:lstStyle/>
          <a:p>
            <a:pPr lvl="0"/>
            <a:r>
              <a:rPr lang="el-GR" sz="1600" b="1" dirty="0">
                <a:solidFill>
                  <a:srgbClr val="0CA373"/>
                </a:solidFill>
                <a:latin typeface="Calibri"/>
                <a:ea typeface="Calibri"/>
                <a:cs typeface="Calibri"/>
                <a:sym typeface="Calibri"/>
              </a:rPr>
              <a:t>Γιατί έχει σημασία στην επιχείρηση (μερικά παραδείγματα)
</a:t>
            </a:r>
            <a:endParaRPr sz="1600" dirty="0">
              <a:solidFill>
                <a:schemeClr val="dk1"/>
              </a:solidFill>
              <a:latin typeface="Calibri"/>
              <a:ea typeface="Calibri"/>
              <a:cs typeface="Calibri"/>
              <a:sym typeface="Calibri"/>
            </a:endParaRPr>
          </a:p>
          <a:p>
            <a:pPr marL="285750" lvl="0" indent="-285750">
              <a:buClr>
                <a:schemeClr val="dk1"/>
              </a:buClr>
              <a:buSzPts val="1400"/>
              <a:buFont typeface="Arial"/>
              <a:buChar char="•"/>
            </a:pPr>
            <a:r>
              <a:rPr lang="el-GR" dirty="0">
                <a:solidFill>
                  <a:schemeClr val="dk1"/>
                </a:solidFill>
                <a:latin typeface="Calibri"/>
                <a:ea typeface="Calibri"/>
                <a:cs typeface="Calibri"/>
                <a:sym typeface="Calibri"/>
              </a:rPr>
              <a:t>Αποτρέπει τους ηγέτες από το να φαίνονται αλαζόνες
Βοηθά στην παροχή θέσεων πωλήσεων και στο χειρισμό σχολίων
Βελτιώνει την εμπειρία παρουσίασης</a:t>
            </a:r>
            <a:endParaRPr dirty="0"/>
          </a:p>
        </p:txBody>
      </p:sp>
      <p:pic>
        <p:nvPicPr>
          <p:cNvPr id="265" name="Google Shape;265;p25"/>
          <p:cNvPicPr preferRelativeResize="0"/>
          <p:nvPr/>
        </p:nvPicPr>
        <p:blipFill rotWithShape="1">
          <a:blip r:embed="rId3">
            <a:alphaModFix/>
          </a:blip>
          <a:srcRect/>
          <a:stretch/>
        </p:blipFill>
        <p:spPr>
          <a:xfrm>
            <a:off x="3669873" y="2455435"/>
            <a:ext cx="4470051" cy="3186643"/>
          </a:xfrm>
          <a:prstGeom prst="rect">
            <a:avLst/>
          </a:prstGeom>
          <a:noFill/>
          <a:ln>
            <a:noFill/>
          </a:ln>
        </p:spPr>
      </p:pic>
      <p:sp>
        <p:nvSpPr>
          <p:cNvPr id="2" name="Google Shape;253;p24">
            <a:extLst>
              <a:ext uri="{FF2B5EF4-FFF2-40B4-BE49-F238E27FC236}">
                <a16:creationId xmlns:a16="http://schemas.microsoft.com/office/drawing/2014/main" id="{8FAD6F19-01EC-4164-EAAE-53D044DA0C19}"/>
              </a:ext>
            </a:extLst>
          </p:cNvPr>
          <p:cNvSpPr txBox="1"/>
          <p:nvPr/>
        </p:nvSpPr>
        <p:spPr>
          <a:xfrm>
            <a:off x="318565" y="1022287"/>
            <a:ext cx="10408575" cy="566822"/>
          </a:xfrm>
          <a:prstGeom prst="rect">
            <a:avLst/>
          </a:prstGeom>
          <a:noFill/>
          <a:ln>
            <a:noFill/>
          </a:ln>
        </p:spPr>
        <p:txBody>
          <a:bodyPr spcFirstLastPara="1" wrap="square" lIns="0" tIns="12700" rIns="0" bIns="0" anchor="t" anchorCtr="0">
            <a:spAutoFit/>
          </a:bodyPr>
          <a:lstStyle/>
          <a:p>
            <a:pPr marL="12700" lvl="0"/>
            <a:r>
              <a:rPr lang="el-GR" sz="3600" b="1" dirty="0">
                <a:solidFill>
                  <a:schemeClr val="dk1"/>
                </a:solidFill>
                <a:latin typeface="Calibri"/>
                <a:ea typeface="Calibri"/>
                <a:cs typeface="Calibri"/>
                <a:sym typeface="Calibri"/>
              </a:rPr>
              <a:t>ΕΝΟΤΗΤΑ 2: </a:t>
            </a:r>
            <a:r>
              <a:rPr lang="el-GR" sz="3600" b="1" dirty="0" err="1">
                <a:solidFill>
                  <a:schemeClr val="dk1"/>
                </a:solidFill>
                <a:latin typeface="Calibri"/>
                <a:ea typeface="Calibri"/>
                <a:cs typeface="Calibri"/>
                <a:sym typeface="Calibri"/>
              </a:rPr>
              <a:t>Αυτο</a:t>
            </a:r>
            <a:r>
              <a:rPr lang="el-GR" sz="3600" b="1" dirty="0">
                <a:solidFill>
                  <a:schemeClr val="dk1"/>
                </a:solidFill>
                <a:latin typeface="Calibri"/>
                <a:ea typeface="Calibri"/>
                <a:cs typeface="Calibri"/>
                <a:sym typeface="Calibri"/>
              </a:rPr>
              <a:t>-ηγεσία και αυτογνωσία</a:t>
            </a:r>
            <a:endParaRPr sz="3600" b="1" i="0" dirty="0">
              <a:solidFill>
                <a:schemeClr val="dk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1" name="Google Shape;271;p26"/>
          <p:cNvSpPr txBox="1"/>
          <p:nvPr/>
        </p:nvSpPr>
        <p:spPr>
          <a:xfrm>
            <a:off x="5756415" y="2226284"/>
            <a:ext cx="6117020" cy="1754286"/>
          </a:xfrm>
          <a:prstGeom prst="rect">
            <a:avLst/>
          </a:prstGeom>
          <a:solidFill>
            <a:srgbClr val="D0CECE"/>
          </a:solidFill>
          <a:ln w="9525" cap="flat" cmpd="sng">
            <a:solidFill>
              <a:srgbClr val="548135"/>
            </a:solidFill>
            <a:prstDash val="solid"/>
            <a:round/>
            <a:headEnd type="none" w="sm" len="sm"/>
            <a:tailEnd type="none" w="sm" len="sm"/>
          </a:ln>
        </p:spPr>
        <p:txBody>
          <a:bodyPr spcFirstLastPara="1" wrap="square" lIns="91425" tIns="45700" rIns="91425" bIns="45700" anchor="t" anchorCtr="0">
            <a:spAutoFit/>
          </a:bodyPr>
          <a:lstStyle/>
          <a:p>
            <a:pPr lvl="0"/>
            <a:r>
              <a:rPr lang="el-GR" sz="1800" b="1" dirty="0">
                <a:solidFill>
                  <a:srgbClr val="0CA373"/>
                </a:solidFill>
                <a:latin typeface="Calibri"/>
                <a:ea typeface="Calibri"/>
                <a:cs typeface="Calibri"/>
                <a:sym typeface="Calibri"/>
              </a:rPr>
              <a:t>Αυτογνωσία
</a:t>
            </a:r>
            <a:r>
              <a:rPr lang="el-GR" sz="1800" i="1" dirty="0">
                <a:solidFill>
                  <a:schemeClr val="dk1"/>
                </a:solidFill>
                <a:latin typeface="Calibri"/>
                <a:ea typeface="Calibri"/>
                <a:cs typeface="Calibri"/>
                <a:sym typeface="Calibri"/>
              </a:rPr>
              <a:t>Η ικανότητα να εστιάζετε στον εαυτό σας και πώς οι ενέργειες, οι σκέψεις ή τα συναισθήματά σας ευθυγραμμίζονται ή δεν ευθυγραμμίζονται με τα εσωτερικά σας πρότυπα. Βοηθά κάποιον να καταλάβει πώς σε αντιλαμβάνονται οι άλλοι </a:t>
            </a:r>
            <a:r>
              <a:rPr lang="hr-HR" sz="1800" i="1" dirty="0">
                <a:solidFill>
                  <a:schemeClr val="dk1"/>
                </a:solidFill>
                <a:latin typeface="Calibri"/>
                <a:ea typeface="Calibri"/>
                <a:cs typeface="Calibri"/>
                <a:sym typeface="Calibri"/>
              </a:rPr>
              <a:t>(Duval and Wicklund, 1972)</a:t>
            </a:r>
            <a:endParaRPr dirty="0"/>
          </a:p>
        </p:txBody>
      </p:sp>
      <p:sp>
        <p:nvSpPr>
          <p:cNvPr id="272" name="Google Shape;272;p26"/>
          <p:cNvSpPr txBox="1"/>
          <p:nvPr/>
        </p:nvSpPr>
        <p:spPr>
          <a:xfrm>
            <a:off x="532978" y="1773775"/>
            <a:ext cx="7696621" cy="352640"/>
          </a:xfrm>
          <a:prstGeom prst="rect">
            <a:avLst/>
          </a:prstGeom>
          <a:noFill/>
          <a:ln>
            <a:noFill/>
          </a:ln>
        </p:spPr>
        <p:txBody>
          <a:bodyPr spcFirstLastPara="1" wrap="square" lIns="0" tIns="13950" rIns="0" bIns="0" anchor="t" anchorCtr="0">
            <a:spAutoFit/>
          </a:bodyPr>
          <a:lstStyle/>
          <a:p>
            <a:pPr marL="12700" lvl="0"/>
            <a:r>
              <a:rPr lang="el-GR" sz="2200" dirty="0">
                <a:solidFill>
                  <a:schemeClr val="dk1"/>
                </a:solidFill>
                <a:latin typeface="Calibri"/>
                <a:ea typeface="Calibri"/>
                <a:cs typeface="Calibri"/>
                <a:sym typeface="Calibri"/>
              </a:rPr>
              <a:t>ΤΜΗΜΑ 2.2.: Τι είναι (όχι) η αυτογνωσία και η </a:t>
            </a:r>
            <a:r>
              <a:rPr lang="el-GR" sz="2200" dirty="0" err="1">
                <a:solidFill>
                  <a:schemeClr val="dk1"/>
                </a:solidFill>
                <a:latin typeface="Calibri"/>
                <a:ea typeface="Calibri"/>
                <a:cs typeface="Calibri"/>
                <a:sym typeface="Calibri"/>
              </a:rPr>
              <a:t>αυτο</a:t>
            </a:r>
            <a:r>
              <a:rPr lang="el-GR" sz="2200" dirty="0">
                <a:solidFill>
                  <a:schemeClr val="dk1"/>
                </a:solidFill>
                <a:latin typeface="Calibri"/>
                <a:ea typeface="Calibri"/>
                <a:cs typeface="Calibri"/>
                <a:sym typeface="Calibri"/>
              </a:rPr>
              <a:t>-ηγεσία</a:t>
            </a:r>
            <a:endParaRPr sz="2200" dirty="0">
              <a:solidFill>
                <a:schemeClr val="dk1"/>
              </a:solidFill>
              <a:latin typeface="Calibri"/>
              <a:ea typeface="Calibri"/>
              <a:cs typeface="Calibri"/>
              <a:sym typeface="Calibri"/>
            </a:endParaRPr>
          </a:p>
        </p:txBody>
      </p:sp>
      <p:sp>
        <p:nvSpPr>
          <p:cNvPr id="273" name="Google Shape;273;p26"/>
          <p:cNvSpPr txBox="1"/>
          <p:nvPr/>
        </p:nvSpPr>
        <p:spPr>
          <a:xfrm>
            <a:off x="5756415" y="4635384"/>
            <a:ext cx="6117020" cy="1200288"/>
          </a:xfrm>
          <a:prstGeom prst="rect">
            <a:avLst/>
          </a:prstGeom>
          <a:solidFill>
            <a:srgbClr val="D0CECE"/>
          </a:solidFill>
          <a:ln w="9525" cap="flat" cmpd="sng">
            <a:solidFill>
              <a:srgbClr val="548135"/>
            </a:solidFill>
            <a:prstDash val="solid"/>
            <a:round/>
            <a:headEnd type="none" w="sm" len="sm"/>
            <a:tailEnd type="none" w="sm" len="sm"/>
          </a:ln>
        </p:spPr>
        <p:txBody>
          <a:bodyPr spcFirstLastPara="1" wrap="square" lIns="91425" tIns="45700" rIns="91425" bIns="45700" anchor="t" anchorCtr="0">
            <a:spAutoFit/>
          </a:bodyPr>
          <a:lstStyle/>
          <a:p>
            <a:pPr lvl="0"/>
            <a:r>
              <a:rPr lang="el-GR" sz="1800" b="1" dirty="0" err="1">
                <a:solidFill>
                  <a:srgbClr val="0CA373"/>
                </a:solidFill>
                <a:latin typeface="Calibri"/>
                <a:ea typeface="Calibri"/>
                <a:cs typeface="Calibri"/>
                <a:sym typeface="Calibri"/>
              </a:rPr>
              <a:t>Αυτο</a:t>
            </a:r>
            <a:r>
              <a:rPr lang="el-GR" sz="1800" b="1" dirty="0">
                <a:solidFill>
                  <a:srgbClr val="0CA373"/>
                </a:solidFill>
                <a:latin typeface="Calibri"/>
                <a:ea typeface="Calibri"/>
                <a:cs typeface="Calibri"/>
                <a:sym typeface="Calibri"/>
              </a:rPr>
              <a:t>-ηγεσία
</a:t>
            </a:r>
            <a:r>
              <a:rPr lang="el-GR" sz="1800" i="1" dirty="0">
                <a:solidFill>
                  <a:schemeClr val="dk1"/>
                </a:solidFill>
                <a:latin typeface="Calibri"/>
                <a:ea typeface="Calibri"/>
                <a:cs typeface="Calibri"/>
                <a:sym typeface="Calibri"/>
              </a:rPr>
              <a:t>Η πρακτική του σκόπιμου επηρεασμού της σκέψης, των συναισθημάτων και των ενεργειών σας προς τους στόχους σας </a:t>
            </a:r>
            <a:r>
              <a:rPr lang="hr-HR" sz="1800" i="1" dirty="0">
                <a:solidFill>
                  <a:schemeClr val="dk1"/>
                </a:solidFill>
                <a:latin typeface="Calibri"/>
                <a:ea typeface="Calibri"/>
                <a:cs typeface="Calibri"/>
                <a:sym typeface="Calibri"/>
              </a:rPr>
              <a:t>(Bryant and Kazan, 2012)</a:t>
            </a:r>
            <a:endParaRPr dirty="0"/>
          </a:p>
        </p:txBody>
      </p:sp>
      <p:sp>
        <p:nvSpPr>
          <p:cNvPr id="274" name="Google Shape;274;p26"/>
          <p:cNvSpPr/>
          <p:nvPr/>
        </p:nvSpPr>
        <p:spPr>
          <a:xfrm rot="5400000">
            <a:off x="8440853" y="3992721"/>
            <a:ext cx="748145" cy="369624"/>
          </a:xfrm>
          <a:prstGeom prst="stripedRightArrow">
            <a:avLst>
              <a:gd name="adj1" fmla="val 50000"/>
              <a:gd name="adj2" fmla="val 50000"/>
            </a:avLst>
          </a:prstGeom>
          <a:solidFill>
            <a:srgbClr val="0CA373"/>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75" name="Google Shape;275;p26"/>
          <p:cNvSpPr txBox="1"/>
          <p:nvPr/>
        </p:nvSpPr>
        <p:spPr>
          <a:xfrm>
            <a:off x="651164" y="2590800"/>
            <a:ext cx="4502727" cy="3416279"/>
          </a:xfrm>
          <a:prstGeom prst="rect">
            <a:avLst/>
          </a:prstGeom>
          <a:noFill/>
          <a:ln>
            <a:noFill/>
          </a:ln>
        </p:spPr>
        <p:txBody>
          <a:bodyPr spcFirstLastPara="1" wrap="square" lIns="91425" tIns="45700" rIns="91425" bIns="45700" anchor="t" anchorCtr="0">
            <a:spAutoFit/>
          </a:bodyPr>
          <a:lstStyle/>
          <a:p>
            <a:pPr lvl="0"/>
            <a:r>
              <a:rPr lang="el-GR" sz="1800" dirty="0">
                <a:solidFill>
                  <a:schemeClr val="dk1"/>
                </a:solidFill>
                <a:latin typeface="Calibri"/>
                <a:ea typeface="Calibri"/>
                <a:cs typeface="Calibri"/>
                <a:sym typeface="Calibri"/>
              </a:rPr>
              <a:t>Το να γίνεσαι </a:t>
            </a:r>
            <a:r>
              <a:rPr lang="el-GR" sz="1800" dirty="0" err="1">
                <a:solidFill>
                  <a:schemeClr val="dk1"/>
                </a:solidFill>
                <a:latin typeface="Calibri"/>
                <a:ea typeface="Calibri"/>
                <a:cs typeface="Calibri"/>
                <a:sym typeface="Calibri"/>
              </a:rPr>
              <a:t>αυτο</a:t>
            </a:r>
            <a:r>
              <a:rPr lang="el-GR" sz="1800" dirty="0">
                <a:solidFill>
                  <a:schemeClr val="dk1"/>
                </a:solidFill>
                <a:latin typeface="Calibri"/>
                <a:ea typeface="Calibri"/>
                <a:cs typeface="Calibri"/>
                <a:sym typeface="Calibri"/>
              </a:rPr>
              <a:t>-ηγέτης με αυτογνωσία:</a:t>
            </a: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marL="285750" lvl="0" indent="-285750">
              <a:buClr>
                <a:schemeClr val="dk1"/>
              </a:buClr>
              <a:buSzPts val="1800"/>
              <a:buFont typeface="Arial"/>
              <a:buChar char="•"/>
            </a:pPr>
            <a:r>
              <a:rPr lang="el-GR" sz="1800" dirty="0">
                <a:solidFill>
                  <a:schemeClr val="dk1"/>
                </a:solidFill>
                <a:latin typeface="Calibri"/>
                <a:ea typeface="Calibri"/>
                <a:cs typeface="Calibri"/>
                <a:sym typeface="Calibri"/>
              </a:rPr>
              <a:t>Βελτίωση της διαδικασίας λήψης αποφάσεων
Σας βοηθά να αξιολογήσετε τις αδυναμίες και τα δυνατά σημεία
Βοηθώντας στην πρόβλεψη συναισθηματικών αντιδράσεων
Καλύτερος έλεγχος ενεργειών/συμπεριφορών
Αποτελεσματικότερη επίτευξη των στόχων σας</a:t>
            </a:r>
            <a:endParaRPr sz="1800" dirty="0">
              <a:solidFill>
                <a:schemeClr val="dk1"/>
              </a:solidFill>
              <a:latin typeface="Calibri"/>
              <a:ea typeface="Calibri"/>
              <a:cs typeface="Calibri"/>
              <a:sym typeface="Calibri"/>
            </a:endParaRPr>
          </a:p>
        </p:txBody>
      </p:sp>
      <p:sp>
        <p:nvSpPr>
          <p:cNvPr id="2" name="Google Shape;253;p24">
            <a:extLst>
              <a:ext uri="{FF2B5EF4-FFF2-40B4-BE49-F238E27FC236}">
                <a16:creationId xmlns:a16="http://schemas.microsoft.com/office/drawing/2014/main" id="{AECA4A89-D2AC-DB42-DAF2-0F39A84AC601}"/>
              </a:ext>
            </a:extLst>
          </p:cNvPr>
          <p:cNvSpPr txBox="1"/>
          <p:nvPr/>
        </p:nvSpPr>
        <p:spPr>
          <a:xfrm>
            <a:off x="318565" y="1022287"/>
            <a:ext cx="10408575" cy="566822"/>
          </a:xfrm>
          <a:prstGeom prst="rect">
            <a:avLst/>
          </a:prstGeom>
          <a:noFill/>
          <a:ln>
            <a:noFill/>
          </a:ln>
        </p:spPr>
        <p:txBody>
          <a:bodyPr spcFirstLastPara="1" wrap="square" lIns="0" tIns="12700" rIns="0" bIns="0" anchor="t" anchorCtr="0">
            <a:spAutoFit/>
          </a:bodyPr>
          <a:lstStyle/>
          <a:p>
            <a:pPr marL="12700" lvl="0"/>
            <a:r>
              <a:rPr lang="el-GR" sz="3600" b="1" dirty="0">
                <a:solidFill>
                  <a:schemeClr val="dk1"/>
                </a:solidFill>
                <a:latin typeface="Calibri"/>
                <a:ea typeface="Calibri"/>
                <a:cs typeface="Calibri"/>
                <a:sym typeface="Calibri"/>
              </a:rPr>
              <a:t>ΕΝΟΤΗΤΑ 2: </a:t>
            </a:r>
            <a:r>
              <a:rPr lang="el-GR" sz="3600" b="1" dirty="0" err="1">
                <a:solidFill>
                  <a:schemeClr val="dk1"/>
                </a:solidFill>
                <a:latin typeface="Calibri"/>
                <a:ea typeface="Calibri"/>
                <a:cs typeface="Calibri"/>
                <a:sym typeface="Calibri"/>
              </a:rPr>
              <a:t>Αυτο</a:t>
            </a:r>
            <a:r>
              <a:rPr lang="el-GR" sz="3600" b="1" dirty="0">
                <a:solidFill>
                  <a:schemeClr val="dk1"/>
                </a:solidFill>
                <a:latin typeface="Calibri"/>
                <a:ea typeface="Calibri"/>
                <a:cs typeface="Calibri"/>
                <a:sym typeface="Calibri"/>
              </a:rPr>
              <a:t>-ηγεσία και αυτογνωσία</a:t>
            </a:r>
            <a:endParaRPr sz="3600" b="1" i="0" dirty="0">
              <a:solidFill>
                <a:schemeClr val="dk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1" name="Google Shape;281;p27"/>
          <p:cNvSpPr txBox="1"/>
          <p:nvPr/>
        </p:nvSpPr>
        <p:spPr>
          <a:xfrm>
            <a:off x="532978" y="1773775"/>
            <a:ext cx="7696621" cy="352640"/>
          </a:xfrm>
          <a:prstGeom prst="rect">
            <a:avLst/>
          </a:prstGeom>
          <a:noFill/>
          <a:ln>
            <a:noFill/>
          </a:ln>
        </p:spPr>
        <p:txBody>
          <a:bodyPr spcFirstLastPara="1" wrap="square" lIns="0" tIns="13950" rIns="0" bIns="0" anchor="t" anchorCtr="0">
            <a:spAutoFit/>
          </a:bodyPr>
          <a:lstStyle/>
          <a:p>
            <a:pPr marL="12700" lvl="0"/>
            <a:r>
              <a:rPr lang="el-GR" sz="2200" dirty="0">
                <a:solidFill>
                  <a:schemeClr val="dk1"/>
                </a:solidFill>
                <a:latin typeface="Calibri"/>
                <a:ea typeface="Calibri"/>
                <a:cs typeface="Calibri"/>
                <a:sym typeface="Calibri"/>
              </a:rPr>
              <a:t>ΤΜΗΜΑ 2.2.: Τι είναι (όχι) η αυτογνωσία και η </a:t>
            </a:r>
            <a:r>
              <a:rPr lang="el-GR" sz="2200" dirty="0" err="1">
                <a:solidFill>
                  <a:schemeClr val="dk1"/>
                </a:solidFill>
                <a:latin typeface="Calibri"/>
                <a:ea typeface="Calibri"/>
                <a:cs typeface="Calibri"/>
                <a:sym typeface="Calibri"/>
              </a:rPr>
              <a:t>αυτο</a:t>
            </a:r>
            <a:r>
              <a:rPr lang="el-GR" sz="2200" dirty="0">
                <a:solidFill>
                  <a:schemeClr val="dk1"/>
                </a:solidFill>
                <a:latin typeface="Calibri"/>
                <a:ea typeface="Calibri"/>
                <a:cs typeface="Calibri"/>
                <a:sym typeface="Calibri"/>
              </a:rPr>
              <a:t>-ηγεσία</a:t>
            </a:r>
            <a:endParaRPr sz="2200" dirty="0">
              <a:solidFill>
                <a:schemeClr val="dk1"/>
              </a:solidFill>
              <a:latin typeface="Calibri"/>
              <a:ea typeface="Calibri"/>
              <a:cs typeface="Calibri"/>
              <a:sym typeface="Calibri"/>
            </a:endParaRPr>
          </a:p>
        </p:txBody>
      </p:sp>
      <p:pic>
        <p:nvPicPr>
          <p:cNvPr id="282" name="Google Shape;282;p27"/>
          <p:cNvPicPr preferRelativeResize="0"/>
          <p:nvPr/>
        </p:nvPicPr>
        <p:blipFill rotWithShape="1">
          <a:blip r:embed="rId3">
            <a:alphaModFix/>
          </a:blip>
          <a:srcRect b="9147"/>
          <a:stretch/>
        </p:blipFill>
        <p:spPr>
          <a:xfrm>
            <a:off x="318565" y="2226284"/>
            <a:ext cx="5389712" cy="3155014"/>
          </a:xfrm>
          <a:prstGeom prst="rect">
            <a:avLst/>
          </a:prstGeom>
          <a:noFill/>
          <a:ln>
            <a:noFill/>
          </a:ln>
        </p:spPr>
      </p:pic>
      <p:sp>
        <p:nvSpPr>
          <p:cNvPr id="283" name="Google Shape;283;p27"/>
          <p:cNvSpPr txBox="1"/>
          <p:nvPr/>
        </p:nvSpPr>
        <p:spPr>
          <a:xfrm>
            <a:off x="532979" y="5342646"/>
            <a:ext cx="4960883"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hr-HR" sz="1200">
                <a:solidFill>
                  <a:schemeClr val="dk1"/>
                </a:solidFill>
                <a:latin typeface="Calibri"/>
                <a:ea typeface="Calibri"/>
                <a:cs typeface="Calibri"/>
                <a:sym typeface="Calibri"/>
              </a:rPr>
              <a:t>Source: Harward Business Review, Dr. Tasha Eurich, 2018</a:t>
            </a:r>
            <a:endParaRPr/>
          </a:p>
        </p:txBody>
      </p:sp>
      <p:sp>
        <p:nvSpPr>
          <p:cNvPr id="284" name="Google Shape;284;p27"/>
          <p:cNvSpPr txBox="1"/>
          <p:nvPr/>
        </p:nvSpPr>
        <p:spPr>
          <a:xfrm>
            <a:off x="5708277" y="3329900"/>
            <a:ext cx="6117020" cy="1754326"/>
          </a:xfrm>
          <a:prstGeom prst="rect">
            <a:avLst/>
          </a:prstGeom>
          <a:noFill/>
          <a:ln>
            <a:noFill/>
          </a:ln>
        </p:spPr>
        <p:txBody>
          <a:bodyPr spcFirstLastPara="1" wrap="square" lIns="91425" tIns="45700" rIns="91425" bIns="45700" anchor="t" anchorCtr="0">
            <a:spAutoFit/>
          </a:bodyPr>
          <a:lstStyle/>
          <a:p>
            <a:pPr lvl="0"/>
            <a:r>
              <a:rPr lang="el-GR" sz="1800" b="1" dirty="0">
                <a:solidFill>
                  <a:srgbClr val="0CA373"/>
                </a:solidFill>
                <a:latin typeface="Calibri"/>
                <a:ea typeface="Calibri"/>
                <a:cs typeface="Calibri"/>
                <a:sym typeface="Calibri"/>
              </a:rPr>
              <a:t>Η αυτογνωσία μπορεί να είναι
</a:t>
            </a:r>
            <a:endParaRPr sz="1800" i="1" dirty="0">
              <a:solidFill>
                <a:schemeClr val="dk1"/>
              </a:solidFill>
              <a:latin typeface="Calibri"/>
              <a:ea typeface="Calibri"/>
              <a:cs typeface="Calibri"/>
              <a:sym typeface="Calibri"/>
            </a:endParaRPr>
          </a:p>
          <a:p>
            <a:pPr marL="285750" lvl="0" indent="-285750">
              <a:buClr>
                <a:schemeClr val="dk1"/>
              </a:buClr>
              <a:buSzPts val="1800"/>
              <a:buFont typeface="Arial"/>
              <a:buChar char="•"/>
            </a:pPr>
            <a:r>
              <a:rPr lang="el-GR" sz="1800" i="1" dirty="0">
                <a:solidFill>
                  <a:schemeClr val="dk1"/>
                </a:solidFill>
                <a:latin typeface="Calibri"/>
                <a:ea typeface="Calibri"/>
                <a:cs typeface="Calibri"/>
                <a:sym typeface="Calibri"/>
              </a:rPr>
              <a:t>Εσωτερική – γνωριμία με τις δικές σας αξίες, πάθη και φιλοδοξίες
Εξωτερική – κατανόηση του είδους της εντύπωσης που κάνουμε στους άλλους ανθρώπους</a:t>
            </a:r>
            <a:endParaRPr dirty="0"/>
          </a:p>
        </p:txBody>
      </p:sp>
      <p:sp>
        <p:nvSpPr>
          <p:cNvPr id="2" name="Google Shape;253;p24">
            <a:extLst>
              <a:ext uri="{FF2B5EF4-FFF2-40B4-BE49-F238E27FC236}">
                <a16:creationId xmlns:a16="http://schemas.microsoft.com/office/drawing/2014/main" id="{D3C0F46F-BAB1-467A-8BD2-69EEE68AF59D}"/>
              </a:ext>
            </a:extLst>
          </p:cNvPr>
          <p:cNvSpPr txBox="1"/>
          <p:nvPr/>
        </p:nvSpPr>
        <p:spPr>
          <a:xfrm>
            <a:off x="318565" y="1022287"/>
            <a:ext cx="10408575" cy="566822"/>
          </a:xfrm>
          <a:prstGeom prst="rect">
            <a:avLst/>
          </a:prstGeom>
          <a:noFill/>
          <a:ln>
            <a:noFill/>
          </a:ln>
        </p:spPr>
        <p:txBody>
          <a:bodyPr spcFirstLastPara="1" wrap="square" lIns="0" tIns="12700" rIns="0" bIns="0" anchor="t" anchorCtr="0">
            <a:spAutoFit/>
          </a:bodyPr>
          <a:lstStyle/>
          <a:p>
            <a:pPr marL="12700" lvl="0"/>
            <a:r>
              <a:rPr lang="el-GR" sz="3600" b="1" dirty="0">
                <a:solidFill>
                  <a:schemeClr val="dk1"/>
                </a:solidFill>
                <a:latin typeface="Calibri"/>
                <a:ea typeface="Calibri"/>
                <a:cs typeface="Calibri"/>
                <a:sym typeface="Calibri"/>
              </a:rPr>
              <a:t>ΕΝΟΤΗΤΑ 2: </a:t>
            </a:r>
            <a:r>
              <a:rPr lang="el-GR" sz="3600" b="1" dirty="0" err="1">
                <a:solidFill>
                  <a:schemeClr val="dk1"/>
                </a:solidFill>
                <a:latin typeface="Calibri"/>
                <a:ea typeface="Calibri"/>
                <a:cs typeface="Calibri"/>
                <a:sym typeface="Calibri"/>
              </a:rPr>
              <a:t>Αυτο</a:t>
            </a:r>
            <a:r>
              <a:rPr lang="el-GR" sz="3600" b="1" dirty="0">
                <a:solidFill>
                  <a:schemeClr val="dk1"/>
                </a:solidFill>
                <a:latin typeface="Calibri"/>
                <a:ea typeface="Calibri"/>
                <a:cs typeface="Calibri"/>
                <a:sym typeface="Calibri"/>
              </a:rPr>
              <a:t>-ηγεσία και αυτογνωσία</a:t>
            </a:r>
            <a:endParaRPr sz="3600" b="1" i="0" dirty="0">
              <a:solidFill>
                <a:schemeClr val="dk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90" name="Google Shape;290;p28"/>
          <p:cNvSpPr txBox="1"/>
          <p:nvPr/>
        </p:nvSpPr>
        <p:spPr>
          <a:xfrm>
            <a:off x="532978" y="1773775"/>
            <a:ext cx="8704540" cy="691195"/>
          </a:xfrm>
          <a:prstGeom prst="rect">
            <a:avLst/>
          </a:prstGeom>
          <a:noFill/>
          <a:ln>
            <a:noFill/>
          </a:ln>
        </p:spPr>
        <p:txBody>
          <a:bodyPr spcFirstLastPara="1" wrap="square" lIns="0" tIns="13950" rIns="0" bIns="0" anchor="t" anchorCtr="0">
            <a:spAutoFit/>
          </a:bodyPr>
          <a:lstStyle/>
          <a:p>
            <a:pPr marL="12700" lvl="0"/>
            <a:r>
              <a:rPr lang="el-GR" sz="2200" dirty="0">
                <a:solidFill>
                  <a:schemeClr val="dk1"/>
                </a:solidFill>
                <a:latin typeface="Calibri"/>
                <a:ea typeface="Calibri"/>
                <a:cs typeface="Calibri"/>
                <a:sym typeface="Calibri"/>
              </a:rPr>
              <a:t>ΤΜΗΜΑ 2.2.: Τι είναι (όχι) η αυτογνωσία και η </a:t>
            </a:r>
            <a:r>
              <a:rPr lang="el-GR" sz="2200" dirty="0" err="1">
                <a:solidFill>
                  <a:schemeClr val="dk1"/>
                </a:solidFill>
                <a:latin typeface="Calibri"/>
                <a:ea typeface="Calibri"/>
                <a:cs typeface="Calibri"/>
                <a:sym typeface="Calibri"/>
              </a:rPr>
              <a:t>αυτο</a:t>
            </a:r>
            <a:r>
              <a:rPr lang="el-GR" sz="2200" dirty="0">
                <a:solidFill>
                  <a:schemeClr val="dk1"/>
                </a:solidFill>
                <a:latin typeface="Calibri"/>
                <a:ea typeface="Calibri"/>
                <a:cs typeface="Calibri"/>
                <a:sym typeface="Calibri"/>
              </a:rPr>
              <a:t>-ηγεσία
</a:t>
            </a:r>
            <a:endParaRPr sz="2200" dirty="0">
              <a:solidFill>
                <a:schemeClr val="dk1"/>
              </a:solidFill>
              <a:latin typeface="Calibri"/>
              <a:ea typeface="Calibri"/>
              <a:cs typeface="Calibri"/>
              <a:sym typeface="Calibri"/>
            </a:endParaRPr>
          </a:p>
        </p:txBody>
      </p:sp>
      <p:sp>
        <p:nvSpPr>
          <p:cNvPr id="291" name="Google Shape;291;p28"/>
          <p:cNvSpPr txBox="1"/>
          <p:nvPr/>
        </p:nvSpPr>
        <p:spPr>
          <a:xfrm>
            <a:off x="532978" y="5789563"/>
            <a:ext cx="4960883"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hr-HR" sz="1200">
                <a:solidFill>
                  <a:schemeClr val="dk1"/>
                </a:solidFill>
                <a:latin typeface="Calibri"/>
                <a:ea typeface="Calibri"/>
                <a:cs typeface="Calibri"/>
                <a:sym typeface="Calibri"/>
              </a:rPr>
              <a:t>Source: Du Plessis, 2019 in Neuhaus, 2020</a:t>
            </a:r>
            <a:endParaRPr/>
          </a:p>
        </p:txBody>
      </p:sp>
      <p:sp>
        <p:nvSpPr>
          <p:cNvPr id="292" name="Google Shape;292;p28"/>
          <p:cNvSpPr txBox="1"/>
          <p:nvPr/>
        </p:nvSpPr>
        <p:spPr>
          <a:xfrm>
            <a:off x="5708277" y="3329900"/>
            <a:ext cx="6117020" cy="2031325"/>
          </a:xfrm>
          <a:prstGeom prst="rect">
            <a:avLst/>
          </a:prstGeom>
          <a:solidFill>
            <a:srgbClr val="D8D8D8"/>
          </a:solidFill>
          <a:ln w="9525" cap="flat" cmpd="sng">
            <a:solidFill>
              <a:srgbClr val="548135"/>
            </a:solidFill>
            <a:prstDash val="solid"/>
            <a:round/>
            <a:headEnd type="none" w="sm" len="sm"/>
            <a:tailEnd type="none" w="sm" len="sm"/>
          </a:ln>
        </p:spPr>
        <p:txBody>
          <a:bodyPr spcFirstLastPara="1" wrap="square" lIns="91425" tIns="45700" rIns="91425" bIns="45700" anchor="t" anchorCtr="0">
            <a:spAutoFit/>
          </a:bodyPr>
          <a:lstStyle/>
          <a:p>
            <a:pPr lvl="0"/>
            <a:r>
              <a:rPr lang="el-GR" sz="1800" b="1" dirty="0">
                <a:solidFill>
                  <a:srgbClr val="0CA373"/>
                </a:solidFill>
                <a:latin typeface="Calibri"/>
                <a:ea typeface="Calibri"/>
                <a:cs typeface="Calibri"/>
                <a:sym typeface="Calibri"/>
              </a:rPr>
              <a:t>Το θετικό μοντέλο ικανότητας </a:t>
            </a:r>
            <a:r>
              <a:rPr lang="el-GR" sz="1800" b="1" dirty="0" err="1">
                <a:solidFill>
                  <a:srgbClr val="0CA373"/>
                </a:solidFill>
                <a:latin typeface="Calibri"/>
                <a:ea typeface="Calibri"/>
                <a:cs typeface="Calibri"/>
                <a:sym typeface="Calibri"/>
              </a:rPr>
              <a:t>αυτο</a:t>
            </a:r>
            <a:r>
              <a:rPr lang="el-GR" sz="1800" b="1" dirty="0">
                <a:solidFill>
                  <a:srgbClr val="0CA373"/>
                </a:solidFill>
                <a:latin typeface="Calibri"/>
                <a:ea typeface="Calibri"/>
                <a:cs typeface="Calibri"/>
                <a:sym typeface="Calibri"/>
              </a:rPr>
              <a:t>-ηγεσίας </a:t>
            </a:r>
            <a:r>
              <a:rPr lang="hr-HR" sz="1800" b="1" dirty="0">
                <a:solidFill>
                  <a:srgbClr val="0CA373"/>
                </a:solidFill>
                <a:latin typeface="Calibri"/>
                <a:ea typeface="Calibri"/>
                <a:cs typeface="Calibri"/>
                <a:sym typeface="Calibri"/>
              </a:rPr>
              <a:t>(Du Plessis, 2019)</a:t>
            </a:r>
            <a:endParaRPr dirty="0"/>
          </a:p>
          <a:p>
            <a:pPr marL="0" marR="0" lvl="0" indent="0" algn="l" rtl="0">
              <a:spcBef>
                <a:spcPts val="0"/>
              </a:spcBef>
              <a:spcAft>
                <a:spcPts val="0"/>
              </a:spcAft>
              <a:buNone/>
            </a:pPr>
            <a:endParaRPr sz="1800" i="1" dirty="0">
              <a:solidFill>
                <a:schemeClr val="dk1"/>
              </a:solidFill>
              <a:latin typeface="Calibri"/>
              <a:ea typeface="Calibri"/>
              <a:cs typeface="Calibri"/>
              <a:sym typeface="Calibri"/>
            </a:endParaRPr>
          </a:p>
          <a:p>
            <a:pPr lvl="0"/>
            <a:r>
              <a:rPr lang="el-GR" sz="1800" i="1" dirty="0">
                <a:solidFill>
                  <a:schemeClr val="dk1"/>
                </a:solidFill>
                <a:latin typeface="Calibri"/>
                <a:ea typeface="Calibri"/>
                <a:cs typeface="Calibri"/>
                <a:sym typeface="Calibri"/>
              </a:rPr>
              <a:t>Απαιτεί:</a:t>
            </a:r>
            <a:endParaRPr dirty="0"/>
          </a:p>
          <a:p>
            <a:pPr marL="285750" lvl="0" indent="-285750">
              <a:buClr>
                <a:schemeClr val="dk1"/>
              </a:buClr>
              <a:buSzPts val="1800"/>
              <a:buFont typeface="Arial"/>
              <a:buChar char="•"/>
            </a:pPr>
            <a:r>
              <a:rPr lang="el-GR" sz="1800" i="1" dirty="0">
                <a:solidFill>
                  <a:schemeClr val="dk1"/>
                </a:solidFill>
                <a:latin typeface="Calibri"/>
                <a:ea typeface="Calibri"/>
                <a:cs typeface="Calibri"/>
                <a:sym typeface="Calibri"/>
              </a:rPr>
              <a:t>Εσωτερικές δυνάμεις
Φιλοδοξίες</a:t>
            </a:r>
            <a:r>
              <a:rPr lang="hr-HR" sz="1800" i="1" dirty="0">
                <a:solidFill>
                  <a:schemeClr val="dk1"/>
                </a:solidFill>
                <a:latin typeface="Calibri"/>
                <a:ea typeface="Calibri"/>
                <a:cs typeface="Calibri"/>
                <a:sym typeface="Calibri"/>
              </a:rPr>
              <a:t> </a:t>
            </a:r>
            <a:endParaRPr dirty="0"/>
          </a:p>
          <a:p>
            <a:pPr marL="285750" lvl="0" indent="-285750">
              <a:buClr>
                <a:schemeClr val="dk1"/>
              </a:buClr>
              <a:buSzPts val="1800"/>
              <a:buFont typeface="Arial"/>
              <a:buChar char="•"/>
            </a:pPr>
            <a:r>
              <a:rPr lang="el-GR" sz="1800" i="1" dirty="0">
                <a:solidFill>
                  <a:schemeClr val="dk1"/>
                </a:solidFill>
                <a:latin typeface="Calibri"/>
                <a:ea typeface="Calibri"/>
                <a:cs typeface="Calibri"/>
                <a:sym typeface="Calibri"/>
              </a:rPr>
              <a:t>Ταλέντο και ικανότητες
Συνδέσεις με το περιβάλλον</a:t>
            </a:r>
            <a:endParaRPr sz="1800" i="1" dirty="0">
              <a:solidFill>
                <a:schemeClr val="dk1"/>
              </a:solidFill>
              <a:latin typeface="Calibri"/>
              <a:ea typeface="Calibri"/>
              <a:cs typeface="Calibri"/>
              <a:sym typeface="Calibri"/>
            </a:endParaRPr>
          </a:p>
        </p:txBody>
      </p:sp>
      <p:pic>
        <p:nvPicPr>
          <p:cNvPr id="293" name="Google Shape;293;p28" descr="Diagram&#10;&#10;Description automatically generated"/>
          <p:cNvPicPr preferRelativeResize="0"/>
          <p:nvPr/>
        </p:nvPicPr>
        <p:blipFill rotWithShape="1">
          <a:blip r:embed="rId3">
            <a:alphaModFix/>
          </a:blip>
          <a:srcRect/>
          <a:stretch/>
        </p:blipFill>
        <p:spPr>
          <a:xfrm>
            <a:off x="318565" y="2184962"/>
            <a:ext cx="4655217" cy="3604601"/>
          </a:xfrm>
          <a:prstGeom prst="rect">
            <a:avLst/>
          </a:prstGeom>
          <a:noFill/>
          <a:ln>
            <a:noFill/>
          </a:ln>
        </p:spPr>
      </p:pic>
      <p:sp>
        <p:nvSpPr>
          <p:cNvPr id="2" name="Google Shape;253;p24">
            <a:extLst>
              <a:ext uri="{FF2B5EF4-FFF2-40B4-BE49-F238E27FC236}">
                <a16:creationId xmlns:a16="http://schemas.microsoft.com/office/drawing/2014/main" id="{B34B2B33-8BBC-5BE6-BC51-484AE67E103D}"/>
              </a:ext>
            </a:extLst>
          </p:cNvPr>
          <p:cNvSpPr txBox="1"/>
          <p:nvPr/>
        </p:nvSpPr>
        <p:spPr>
          <a:xfrm>
            <a:off x="318565" y="1022287"/>
            <a:ext cx="10408575" cy="566822"/>
          </a:xfrm>
          <a:prstGeom prst="rect">
            <a:avLst/>
          </a:prstGeom>
          <a:noFill/>
          <a:ln>
            <a:noFill/>
          </a:ln>
        </p:spPr>
        <p:txBody>
          <a:bodyPr spcFirstLastPara="1" wrap="square" lIns="0" tIns="12700" rIns="0" bIns="0" anchor="t" anchorCtr="0">
            <a:spAutoFit/>
          </a:bodyPr>
          <a:lstStyle/>
          <a:p>
            <a:pPr marL="12700" lvl="0"/>
            <a:r>
              <a:rPr lang="el-GR" sz="3600" b="1" dirty="0">
                <a:solidFill>
                  <a:schemeClr val="dk1"/>
                </a:solidFill>
                <a:latin typeface="Calibri"/>
                <a:ea typeface="Calibri"/>
                <a:cs typeface="Calibri"/>
                <a:sym typeface="Calibri"/>
              </a:rPr>
              <a:t>ΕΝΟΤΗΤΑ 2: </a:t>
            </a:r>
            <a:r>
              <a:rPr lang="el-GR" sz="3600" b="1" dirty="0" err="1">
                <a:solidFill>
                  <a:schemeClr val="dk1"/>
                </a:solidFill>
                <a:latin typeface="Calibri"/>
                <a:ea typeface="Calibri"/>
                <a:cs typeface="Calibri"/>
                <a:sym typeface="Calibri"/>
              </a:rPr>
              <a:t>Αυτο</a:t>
            </a:r>
            <a:r>
              <a:rPr lang="el-GR" sz="3600" b="1" dirty="0">
                <a:solidFill>
                  <a:schemeClr val="dk1"/>
                </a:solidFill>
                <a:latin typeface="Calibri"/>
                <a:ea typeface="Calibri"/>
                <a:cs typeface="Calibri"/>
                <a:sym typeface="Calibri"/>
              </a:rPr>
              <a:t>-ηγεσία και αυτογνωσία</a:t>
            </a:r>
            <a:endParaRPr sz="3600" b="1" i="0" dirty="0">
              <a:solidFill>
                <a:schemeClr val="dk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9" name="Google Shape;299;p29"/>
          <p:cNvSpPr txBox="1"/>
          <p:nvPr/>
        </p:nvSpPr>
        <p:spPr>
          <a:xfrm>
            <a:off x="532978" y="1773775"/>
            <a:ext cx="7696621" cy="691195"/>
          </a:xfrm>
          <a:prstGeom prst="rect">
            <a:avLst/>
          </a:prstGeom>
          <a:noFill/>
          <a:ln>
            <a:noFill/>
          </a:ln>
        </p:spPr>
        <p:txBody>
          <a:bodyPr spcFirstLastPara="1" wrap="square" lIns="0" tIns="13950" rIns="0" bIns="0" anchor="t" anchorCtr="0">
            <a:spAutoFit/>
          </a:bodyPr>
          <a:lstStyle/>
          <a:p>
            <a:pPr marL="12700" lvl="0"/>
            <a:r>
              <a:rPr lang="el-GR" sz="2200" dirty="0">
                <a:solidFill>
                  <a:schemeClr val="dk1"/>
                </a:solidFill>
                <a:latin typeface="Calibri"/>
                <a:ea typeface="Calibri"/>
                <a:cs typeface="Calibri"/>
                <a:sym typeface="Calibri"/>
              </a:rPr>
              <a:t>ΤΜΗΜΑ 2.2.: Τι είναι (όχι) η αυτογνωσία και η </a:t>
            </a:r>
            <a:r>
              <a:rPr lang="el-GR" sz="2200" dirty="0" err="1">
                <a:solidFill>
                  <a:schemeClr val="dk1"/>
                </a:solidFill>
                <a:latin typeface="Calibri"/>
                <a:ea typeface="Calibri"/>
                <a:cs typeface="Calibri"/>
                <a:sym typeface="Calibri"/>
              </a:rPr>
              <a:t>αυτο</a:t>
            </a:r>
            <a:r>
              <a:rPr lang="el-GR" sz="2200" dirty="0">
                <a:solidFill>
                  <a:schemeClr val="dk1"/>
                </a:solidFill>
                <a:latin typeface="Calibri"/>
                <a:ea typeface="Calibri"/>
                <a:cs typeface="Calibri"/>
                <a:sym typeface="Calibri"/>
              </a:rPr>
              <a:t>-ηγεσία
</a:t>
            </a:r>
            <a:endParaRPr sz="2200" dirty="0">
              <a:solidFill>
                <a:schemeClr val="dk1"/>
              </a:solidFill>
              <a:latin typeface="Calibri"/>
              <a:ea typeface="Calibri"/>
              <a:cs typeface="Calibri"/>
              <a:sym typeface="Calibri"/>
            </a:endParaRPr>
          </a:p>
        </p:txBody>
      </p:sp>
      <p:sp>
        <p:nvSpPr>
          <p:cNvPr id="300" name="Google Shape;300;p29"/>
          <p:cNvSpPr txBox="1"/>
          <p:nvPr/>
        </p:nvSpPr>
        <p:spPr>
          <a:xfrm>
            <a:off x="713087" y="2877923"/>
            <a:ext cx="2434936" cy="2031285"/>
          </a:xfrm>
          <a:prstGeom prst="rect">
            <a:avLst/>
          </a:prstGeom>
          <a:solidFill>
            <a:srgbClr val="D8D8D8"/>
          </a:solidFill>
          <a:ln w="9525" cap="flat" cmpd="sng">
            <a:solidFill>
              <a:srgbClr val="548135"/>
            </a:solidFill>
            <a:prstDash val="solid"/>
            <a:round/>
            <a:headEnd type="none" w="sm" len="sm"/>
            <a:tailEnd type="none" w="sm" len="sm"/>
          </a:ln>
        </p:spPr>
        <p:txBody>
          <a:bodyPr spcFirstLastPara="1" wrap="square" lIns="91425" tIns="45700" rIns="91425" bIns="45700" anchor="t" anchorCtr="0">
            <a:spAutoFit/>
          </a:bodyPr>
          <a:lstStyle/>
          <a:p>
            <a:pPr lvl="0" algn="just"/>
            <a:r>
              <a:rPr lang="el-GR" sz="1800" b="1" dirty="0">
                <a:solidFill>
                  <a:srgbClr val="0CA373"/>
                </a:solidFill>
                <a:latin typeface="Calibri"/>
                <a:ea typeface="Calibri"/>
                <a:cs typeface="Calibri"/>
                <a:sym typeface="Calibri"/>
              </a:rPr>
              <a:t>Αυτογνωσία.</a:t>
            </a:r>
            <a:endParaRPr sz="1800" i="1" dirty="0">
              <a:solidFill>
                <a:schemeClr val="dk1"/>
              </a:solidFill>
              <a:latin typeface="Calibri"/>
              <a:ea typeface="Calibri"/>
              <a:cs typeface="Calibri"/>
              <a:sym typeface="Calibri"/>
            </a:endParaRPr>
          </a:p>
          <a:p>
            <a:pPr marL="285750" lvl="0" indent="-285750" algn="just">
              <a:buClr>
                <a:schemeClr val="dk1"/>
              </a:buClr>
              <a:buSzPts val="1800"/>
              <a:buFont typeface="Arial"/>
              <a:buChar char="•"/>
            </a:pPr>
            <a:r>
              <a:rPr lang="el-GR" sz="1800" i="1" dirty="0" err="1">
                <a:solidFill>
                  <a:schemeClr val="dk1"/>
                </a:solidFill>
                <a:latin typeface="Calibri"/>
                <a:ea typeface="Calibri"/>
                <a:cs typeface="Calibri"/>
                <a:sym typeface="Calibri"/>
              </a:rPr>
              <a:t>Ενσυναίσθηση</a:t>
            </a:r>
            <a:r>
              <a:rPr lang="el-GR" sz="1800" i="1" dirty="0">
                <a:solidFill>
                  <a:schemeClr val="dk1"/>
                </a:solidFill>
                <a:latin typeface="Calibri"/>
                <a:ea typeface="Calibri"/>
                <a:cs typeface="Calibri"/>
                <a:sym typeface="Calibri"/>
              </a:rPr>
              <a:t>
Προσαρμοστικότητα
Εμπιστοσύνη
</a:t>
            </a:r>
            <a:r>
              <a:rPr lang="el-GR" sz="1800" i="1" dirty="0" err="1">
                <a:solidFill>
                  <a:schemeClr val="dk1"/>
                </a:solidFill>
                <a:latin typeface="Calibri"/>
                <a:ea typeface="Calibri"/>
                <a:cs typeface="Calibri"/>
                <a:sym typeface="Calibri"/>
              </a:rPr>
              <a:t>Ενσυνειδητότητα</a:t>
            </a:r>
            <a:r>
              <a:rPr lang="el-GR" sz="1800" i="1" dirty="0">
                <a:solidFill>
                  <a:schemeClr val="dk1"/>
                </a:solidFill>
                <a:latin typeface="Calibri"/>
                <a:ea typeface="Calibri"/>
                <a:cs typeface="Calibri"/>
                <a:sym typeface="Calibri"/>
              </a:rPr>
              <a:t>
Υπομονή
Καλοσύνη</a:t>
            </a:r>
            <a:endParaRPr sz="1800" i="1" dirty="0">
              <a:solidFill>
                <a:schemeClr val="dk1"/>
              </a:solidFill>
              <a:latin typeface="Calibri"/>
              <a:ea typeface="Calibri"/>
              <a:cs typeface="Calibri"/>
              <a:sym typeface="Calibri"/>
            </a:endParaRPr>
          </a:p>
        </p:txBody>
      </p:sp>
      <p:sp>
        <p:nvSpPr>
          <p:cNvPr id="301" name="Google Shape;301;p29"/>
          <p:cNvSpPr txBox="1"/>
          <p:nvPr/>
        </p:nvSpPr>
        <p:spPr>
          <a:xfrm>
            <a:off x="3278226" y="3662752"/>
            <a:ext cx="5637174" cy="461624"/>
          </a:xfrm>
          <a:prstGeom prst="rect">
            <a:avLst/>
          </a:prstGeom>
          <a:solidFill>
            <a:srgbClr val="D8D8D8"/>
          </a:solidFill>
          <a:ln w="9525" cap="flat" cmpd="sng">
            <a:solidFill>
              <a:srgbClr val="548135"/>
            </a:solidFill>
            <a:prstDash val="solid"/>
            <a:round/>
            <a:headEnd type="none" w="sm" len="sm"/>
            <a:tailEnd type="none" w="sm" len="sm"/>
          </a:ln>
        </p:spPr>
        <p:txBody>
          <a:bodyPr spcFirstLastPara="1" wrap="square" lIns="91425" tIns="45700" rIns="91425" bIns="45700" anchor="t" anchorCtr="0">
            <a:spAutoFit/>
          </a:bodyPr>
          <a:lstStyle/>
          <a:p>
            <a:pPr lvl="0"/>
            <a:r>
              <a:rPr lang="el-GR" sz="2400" b="1" dirty="0">
                <a:solidFill>
                  <a:srgbClr val="0CA373"/>
                </a:solidFill>
                <a:latin typeface="Calibri"/>
                <a:ea typeface="Calibri"/>
                <a:cs typeface="Calibri"/>
                <a:sym typeface="Calibri"/>
              </a:rPr>
              <a:t>Αυτογνωσία και δεξιότητες </a:t>
            </a:r>
            <a:r>
              <a:rPr lang="el-GR" sz="2400" b="1" dirty="0" err="1">
                <a:solidFill>
                  <a:srgbClr val="0CA373"/>
                </a:solidFill>
                <a:latin typeface="Calibri"/>
                <a:ea typeface="Calibri"/>
                <a:cs typeface="Calibri"/>
                <a:sym typeface="Calibri"/>
              </a:rPr>
              <a:t>αυτο</a:t>
            </a:r>
            <a:r>
              <a:rPr lang="el-GR" sz="2400" b="1" dirty="0">
                <a:solidFill>
                  <a:srgbClr val="0CA373"/>
                </a:solidFill>
                <a:latin typeface="Calibri"/>
                <a:ea typeface="Calibri"/>
                <a:cs typeface="Calibri"/>
                <a:sym typeface="Calibri"/>
              </a:rPr>
              <a:t>-ηγεσίας.</a:t>
            </a:r>
            <a:endParaRPr sz="2400" b="1" dirty="0">
              <a:solidFill>
                <a:srgbClr val="0CA373"/>
              </a:solidFill>
              <a:latin typeface="Calibri"/>
              <a:ea typeface="Calibri"/>
              <a:cs typeface="Calibri"/>
              <a:sym typeface="Calibri"/>
            </a:endParaRPr>
          </a:p>
        </p:txBody>
      </p:sp>
      <p:sp>
        <p:nvSpPr>
          <p:cNvPr id="302" name="Google Shape;302;p29"/>
          <p:cNvSpPr txBox="1"/>
          <p:nvPr/>
        </p:nvSpPr>
        <p:spPr>
          <a:xfrm>
            <a:off x="9337964" y="2877923"/>
            <a:ext cx="2434936" cy="2308284"/>
          </a:xfrm>
          <a:prstGeom prst="rect">
            <a:avLst/>
          </a:prstGeom>
          <a:solidFill>
            <a:srgbClr val="D8D8D8"/>
          </a:solidFill>
          <a:ln w="9525" cap="flat" cmpd="sng">
            <a:solidFill>
              <a:srgbClr val="548135"/>
            </a:solidFill>
            <a:prstDash val="solid"/>
            <a:round/>
            <a:headEnd type="none" w="sm" len="sm"/>
            <a:tailEnd type="none" w="sm" len="sm"/>
          </a:ln>
        </p:spPr>
        <p:txBody>
          <a:bodyPr spcFirstLastPara="1" wrap="square" lIns="91425" tIns="45700" rIns="91425" bIns="45700" anchor="t" anchorCtr="0">
            <a:spAutoFit/>
          </a:bodyPr>
          <a:lstStyle/>
          <a:p>
            <a:pPr lvl="0" algn="just"/>
            <a:r>
              <a:rPr lang="el-GR" sz="1800" b="1" dirty="0" err="1">
                <a:solidFill>
                  <a:srgbClr val="0CA373"/>
                </a:solidFill>
                <a:latin typeface="Calibri"/>
                <a:ea typeface="Calibri"/>
                <a:cs typeface="Calibri"/>
                <a:sym typeface="Calibri"/>
              </a:rPr>
              <a:t>Αυτο</a:t>
            </a:r>
            <a:r>
              <a:rPr lang="el-GR" sz="1800" b="1" dirty="0">
                <a:solidFill>
                  <a:srgbClr val="0CA373"/>
                </a:solidFill>
                <a:latin typeface="Calibri"/>
                <a:ea typeface="Calibri"/>
                <a:cs typeface="Calibri"/>
                <a:sym typeface="Calibri"/>
              </a:rPr>
              <a:t>-ηγεσία.</a:t>
            </a:r>
            <a:endParaRPr sz="1800" i="1" dirty="0">
              <a:solidFill>
                <a:schemeClr val="dk1"/>
              </a:solidFill>
              <a:latin typeface="Calibri"/>
              <a:ea typeface="Calibri"/>
              <a:cs typeface="Calibri"/>
              <a:sym typeface="Calibri"/>
            </a:endParaRPr>
          </a:p>
          <a:p>
            <a:pPr marL="285750" lvl="0" indent="-285750" algn="just">
              <a:buClr>
                <a:schemeClr val="dk1"/>
              </a:buClr>
              <a:buSzPts val="1800"/>
              <a:buFont typeface="Arial"/>
              <a:buChar char="•"/>
            </a:pPr>
            <a:r>
              <a:rPr lang="el-GR" sz="1800" i="1" dirty="0">
                <a:solidFill>
                  <a:schemeClr val="dk1"/>
                </a:solidFill>
                <a:latin typeface="Calibri"/>
                <a:ea typeface="Calibri"/>
                <a:cs typeface="Calibri"/>
                <a:sym typeface="Calibri"/>
              </a:rPr>
              <a:t>Αυτογνωσία
</a:t>
            </a:r>
            <a:r>
              <a:rPr lang="el-GR" sz="1800" i="1" dirty="0" err="1">
                <a:solidFill>
                  <a:schemeClr val="dk1"/>
                </a:solidFill>
                <a:latin typeface="Calibri"/>
                <a:ea typeface="Calibri"/>
                <a:cs typeface="Calibri"/>
                <a:sym typeface="Calibri"/>
              </a:rPr>
              <a:t>Στοχοθεσία</a:t>
            </a:r>
            <a:r>
              <a:rPr lang="el-GR" sz="1800" i="1" dirty="0">
                <a:solidFill>
                  <a:schemeClr val="dk1"/>
                </a:solidFill>
                <a:latin typeface="Calibri"/>
                <a:ea typeface="Calibri"/>
                <a:cs typeface="Calibri"/>
                <a:sym typeface="Calibri"/>
              </a:rPr>
              <a:t>
Αυτοκίνηση
</a:t>
            </a:r>
            <a:r>
              <a:rPr lang="el-GR" sz="1800" i="1" dirty="0" err="1">
                <a:solidFill>
                  <a:schemeClr val="dk1"/>
                </a:solidFill>
                <a:latin typeface="Calibri"/>
                <a:ea typeface="Calibri"/>
                <a:cs typeface="Calibri"/>
                <a:sym typeface="Calibri"/>
              </a:rPr>
              <a:t>Αυτο</a:t>
            </a:r>
            <a:r>
              <a:rPr lang="el-GR" sz="1800" i="1" dirty="0">
                <a:solidFill>
                  <a:schemeClr val="dk1"/>
                </a:solidFill>
                <a:latin typeface="Calibri"/>
                <a:ea typeface="Calibri"/>
                <a:cs typeface="Calibri"/>
                <a:sym typeface="Calibri"/>
              </a:rPr>
              <a:t>-αποτελεσματικότητα
Επιρροή
Αντίκτυπος</a:t>
            </a:r>
            <a:endParaRPr dirty="0"/>
          </a:p>
        </p:txBody>
      </p:sp>
      <p:sp>
        <p:nvSpPr>
          <p:cNvPr id="2" name="Google Shape;253;p24">
            <a:extLst>
              <a:ext uri="{FF2B5EF4-FFF2-40B4-BE49-F238E27FC236}">
                <a16:creationId xmlns:a16="http://schemas.microsoft.com/office/drawing/2014/main" id="{4F6561A5-2EC7-8E7A-A230-D77FB028547D}"/>
              </a:ext>
            </a:extLst>
          </p:cNvPr>
          <p:cNvSpPr txBox="1"/>
          <p:nvPr/>
        </p:nvSpPr>
        <p:spPr>
          <a:xfrm>
            <a:off x="318565" y="1022287"/>
            <a:ext cx="10408575" cy="566822"/>
          </a:xfrm>
          <a:prstGeom prst="rect">
            <a:avLst/>
          </a:prstGeom>
          <a:noFill/>
          <a:ln>
            <a:noFill/>
          </a:ln>
        </p:spPr>
        <p:txBody>
          <a:bodyPr spcFirstLastPara="1" wrap="square" lIns="0" tIns="12700" rIns="0" bIns="0" anchor="t" anchorCtr="0">
            <a:spAutoFit/>
          </a:bodyPr>
          <a:lstStyle/>
          <a:p>
            <a:pPr marL="12700" lvl="0"/>
            <a:r>
              <a:rPr lang="el-GR" sz="3600" b="1" dirty="0">
                <a:solidFill>
                  <a:schemeClr val="dk1"/>
                </a:solidFill>
                <a:latin typeface="Calibri"/>
                <a:ea typeface="Calibri"/>
                <a:cs typeface="Calibri"/>
                <a:sym typeface="Calibri"/>
              </a:rPr>
              <a:t>ΕΝΟΤΗΤΑ 2: </a:t>
            </a:r>
            <a:r>
              <a:rPr lang="el-GR" sz="3600" b="1" dirty="0" err="1">
                <a:solidFill>
                  <a:schemeClr val="dk1"/>
                </a:solidFill>
                <a:latin typeface="Calibri"/>
                <a:ea typeface="Calibri"/>
                <a:cs typeface="Calibri"/>
                <a:sym typeface="Calibri"/>
              </a:rPr>
              <a:t>Αυτο</a:t>
            </a:r>
            <a:r>
              <a:rPr lang="el-GR" sz="3600" b="1" dirty="0">
                <a:solidFill>
                  <a:schemeClr val="dk1"/>
                </a:solidFill>
                <a:latin typeface="Calibri"/>
                <a:ea typeface="Calibri"/>
                <a:cs typeface="Calibri"/>
                <a:sym typeface="Calibri"/>
              </a:rPr>
              <a:t>-ηγεσία και αυτογνωσία</a:t>
            </a:r>
            <a:endParaRPr sz="3600" b="1" i="0" dirty="0">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1_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TotalTime>
  <Words>1954</Words>
  <Application>Microsoft Office PowerPoint</Application>
  <PresentationFormat>Panorámica</PresentationFormat>
  <Paragraphs>177</Paragraphs>
  <Slides>20</Slides>
  <Notes>20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20</vt:i4>
      </vt:variant>
    </vt:vector>
  </HeadingPairs>
  <TitlesOfParts>
    <vt:vector size="27" baseType="lpstr">
      <vt:lpstr>Arial</vt:lpstr>
      <vt:lpstr>Oxygen</vt:lpstr>
      <vt:lpstr>Noto Sans Symbols</vt:lpstr>
      <vt:lpstr>Calibri</vt:lpstr>
      <vt:lpstr>Roboto</vt:lpstr>
      <vt:lpstr>Tahoma</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Monia</dc:creator>
  <cp:lastModifiedBy>Javier Serón Molina</cp:lastModifiedBy>
  <cp:revision>4</cp:revision>
  <dcterms:created xsi:type="dcterms:W3CDTF">2021-06-29T11:11:56Z</dcterms:created>
  <dcterms:modified xsi:type="dcterms:W3CDTF">2023-02-06T16:26:18Z</dcterms:modified>
</cp:coreProperties>
</file>