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xygen" panose="02000503000000000000" pitchFamily="2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pEX0M6Q3hk7HweHJ6jQ21+NQf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0C3E89-6A15-440B-AA2A-45A42193F78D}">
  <a:tblStyle styleId="{DC0C3E89-6A15-440B-AA2A-45A42193F7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1"/>
    <p:restoredTop sz="94694"/>
  </p:normalViewPr>
  <p:slideViewPr>
    <p:cSldViewPr snapToGrid="0">
      <p:cViewPr varScale="1">
        <p:scale>
          <a:sx n="107" d="100"/>
          <a:sy n="107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441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4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03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46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29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51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05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82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74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92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030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11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546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67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7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42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47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18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03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26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7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1"/>
          <p:cNvPicPr preferRelativeResize="0"/>
          <p:nvPr/>
        </p:nvPicPr>
        <p:blipFill rotWithShape="1">
          <a:blip r:embed="rId6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1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dzigarmi/the-importance-of-self-leadership-and-how-to-leverage-it-to-improve-organizational-leadership-f32ffb64938c" TargetMode="External"/><Relationship Id="rId3" Type="http://schemas.openxmlformats.org/officeDocument/2006/relationships/hyperlink" Target="https://pooja.coach/self-awareness/whats-self-awareness-how-does-it-lead-to-success/" TargetMode="External"/><Relationship Id="rId7" Type="http://schemas.openxmlformats.org/officeDocument/2006/relationships/hyperlink" Target="https://warwick.ac.uk/services/wss/topics/selfawarenes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lfawareness.org.uk/news/understanding-the-johari-window-model" TargetMode="External"/><Relationship Id="rId5" Type="http://schemas.openxmlformats.org/officeDocument/2006/relationships/hyperlink" Target="https://www.businessnewsdaily.com/6097-self-awareness-in-leadership.html" TargetMode="External"/><Relationship Id="rId4" Type="http://schemas.openxmlformats.org/officeDocument/2006/relationships/hyperlink" Target="https://myquestionlife.com/examples-of-self-awareness-in-everyday-lif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258328" y="3257551"/>
            <a:ext cx="51034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“Poboljšanje otpornosti malih i srednjih poduzeća nakon lockdowna”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761287" y="4093428"/>
            <a:ext cx="609755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-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POREMEĆAJI RAVNOTEŽE POSLOVNOG I PRIVATNOG </a:t>
            </a:r>
            <a:r>
              <a:rPr lang="hr-HR" sz="1800" b="1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ŽIVOTA</a:t>
            </a:r>
            <a:endParaRPr sz="1800" b="1" i="0" u="none" strike="noStrike" cap="none" dirty="0">
              <a:solidFill>
                <a:srgbClr val="0CA37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Autor: </a:t>
            </a:r>
            <a:r>
              <a:rPr lang="hr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SVEUČILIŠTE U DUBROVNIKU</a:t>
            </a: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l="21046" t="12687" r="9066" b="49999"/>
          <a:stretch/>
        </p:blipFill>
        <p:spPr>
          <a:xfrm>
            <a:off x="3683242" y="921747"/>
            <a:ext cx="4531601" cy="2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11920635" y="0"/>
            <a:ext cx="71543" cy="619584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 rot="-5400000" flipH="1">
            <a:off x="8667826" y="-3293392"/>
            <a:ext cx="53498" cy="6994850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 rot="10800000">
            <a:off x="186595" y="1100896"/>
            <a:ext cx="45719" cy="5094952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/>
          <p:nvPr/>
        </p:nvSpPr>
        <p:spPr>
          <a:xfrm rot="5400000" flipH="1">
            <a:off x="3209704" y="2697741"/>
            <a:ext cx="53501" cy="647290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/>
        </p:nvSpPr>
        <p:spPr>
          <a:xfrm>
            <a:off x="2337146" y="194151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318565" y="2525263"/>
            <a:ext cx="577743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Zamislite sebe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Vizualizirajte najbolju verziju sebe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Samorefleksija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Postavite pitanje "Što" umjesto pitanja "Zašto".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Problemu pristupite racionalno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Pokušajte analizirati problem umjesto da vas požuruju emocije</a:t>
            </a:r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318565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 (Betz, 2021.)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5522852" y="2525263"/>
            <a:ext cx="547765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Pravite bilješke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bismo prepoznali korisne i štetne obrasce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Vježbajte svjesnost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Povezivanje uma, tijela i okoline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Zatražite povratnu informaciju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Slušajte perspektivu drugih ljudi</a:t>
            </a:r>
            <a:endParaRPr dirty="0"/>
          </a:p>
        </p:txBody>
      </p:sp>
      <p:sp>
        <p:nvSpPr>
          <p:cNvPr id="311" name="Google Shape;311;p30"/>
          <p:cNvSpPr txBox="1"/>
          <p:nvPr/>
        </p:nvSpPr>
        <p:spPr>
          <a:xfrm>
            <a:off x="1070110" y="5025306"/>
            <a:ext cx="3616126" cy="29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Betz (2021) @ betterup.com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/>
          <p:nvPr/>
        </p:nvSpPr>
        <p:spPr>
          <a:xfrm>
            <a:off x="2095607" y="12524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318565" y="2525263"/>
            <a:ext cx="5777435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Prepoznajte svoje emocije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emocije proživljavate svaki dan?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često slušate svoje tijelo?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uzrokuje neke od vaših negativnih emocija?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Prepoznajte svoje mehanizme suočavanja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vaši najčešći mehanizmi suočavanja?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se u životu najviše branite?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ste mehanizme suočavanja razvili kao dijete, a koji vam više ne služe?</a:t>
            </a:r>
            <a:endParaRPr/>
          </a:p>
        </p:txBody>
      </p:sp>
      <p:sp>
        <p:nvSpPr>
          <p:cNvPr id="318" name="Google Shape;318;p31"/>
          <p:cNvSpPr txBox="1"/>
          <p:nvPr/>
        </p:nvSpPr>
        <p:spPr>
          <a:xfrm>
            <a:off x="318565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 (clarity.com, 2020.)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5522852" y="2525263"/>
            <a:ext cx="621194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Samostalno definirajte vlastita uvjerenja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vaše temeljne vrijednosti?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ste bili uhvaćeni pokušavajući zadovoljiti druge?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ste svoju odluku temeljili više na očekivanjima drugih ljudi nego na vlastitim?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Dajte prednost onome što vam daje radost i svrhu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vam daje radost i svrhu?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često dajete prednost radosti u svakodnevnom životu?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stavljate iznad svoje radosti i zašto?</a:t>
            </a:r>
            <a:endParaRPr/>
          </a:p>
        </p:txBody>
      </p:sp>
      <p:sp>
        <p:nvSpPr>
          <p:cNvPr id="320" name="Google Shape;320;p31"/>
          <p:cNvSpPr txBox="1"/>
          <p:nvPr/>
        </p:nvSpPr>
        <p:spPr>
          <a:xfrm>
            <a:off x="7592203" y="5690160"/>
            <a:ext cx="3616126" cy="29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clarity.com 2020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/>
        </p:nvSpPr>
        <p:spPr>
          <a:xfrm>
            <a:off x="2526927" y="263162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318565" y="2130172"/>
            <a:ext cx="850678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Prepoznajte svoje snage i nedostatke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vaše snage?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</a:t>
            </a: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vaše</a:t>
            </a: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slabosti?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možete redizajnirati svoj život ili okolinu da naglasite svoju snagu?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Razmislite o svojim potrebama u odnosima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najviše cijenite u prijateljstvu?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osobine su vam potrebne kod romantičnog partnera?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često možete izraziti ono što trebate od ljudi u vašem životu?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Naučite kada i kako vjerovati sebi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stvari u koje možete najviše vjerovati o sebi?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su vaše emocije u sukobu s donošenjem odluka?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možete izgraditi svoje samopouzdanje?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318565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 (clarity.com, 2020.)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7592203" y="5690160"/>
            <a:ext cx="3616126" cy="29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clarity.com 2020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/>
        </p:nvSpPr>
        <p:spPr>
          <a:xfrm>
            <a:off x="2319893" y="27752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334" name="Google Shape;334;p33"/>
          <p:cNvSpPr txBox="1"/>
          <p:nvPr/>
        </p:nvSpPr>
        <p:spPr>
          <a:xfrm>
            <a:off x="318565" y="1773775"/>
            <a:ext cx="8617617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samosvijesti: tehnika Johari prozora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318565" y="2438400"/>
            <a:ext cx="46275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Psihološki alat koji su stvorili Luft i Ingham 1955.)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u razumijevanju i treniranju samosvijesti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Naglasak na mekim vještinama (npr. ponašanje, empatija, suradnja, međugrupni i međuljudski razvoj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Primjenjivo na različite situacije i okruženja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3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131" y="2126436"/>
            <a:ext cx="3583962" cy="37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 txBox="1"/>
          <p:nvPr/>
        </p:nvSpPr>
        <p:spPr>
          <a:xfrm>
            <a:off x="6635296" y="5831503"/>
            <a:ext cx="23008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selfawareness.org.uk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/>
          <p:nvPr/>
        </p:nvSpPr>
        <p:spPr>
          <a:xfrm>
            <a:off x="2349306" y="370254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343" name="Google Shape;343;p34"/>
          <p:cNvSpPr txBox="1"/>
          <p:nvPr/>
        </p:nvSpPr>
        <p:spPr>
          <a:xfrm>
            <a:off x="318565" y="1773775"/>
            <a:ext cx="8617617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samosvijesti: tehnika Johari prozora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9640" y="2126436"/>
            <a:ext cx="3583962" cy="37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 txBox="1"/>
          <p:nvPr/>
        </p:nvSpPr>
        <p:spPr>
          <a:xfrm>
            <a:off x="8810460" y="5804225"/>
            <a:ext cx="23008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selfawareness.org.uk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6" name="Google Shape;346;p34"/>
          <p:cNvGraphicFramePr/>
          <p:nvPr/>
        </p:nvGraphicFramePr>
        <p:xfrm>
          <a:off x="1333772" y="2606110"/>
          <a:ext cx="6587200" cy="2743220"/>
        </p:xfrm>
        <a:graphic>
          <a:graphicData uri="http://schemas.openxmlformats.org/drawingml/2006/table">
            <a:tbl>
              <a:tblPr firstRow="1" bandRow="1">
                <a:noFill/>
                <a:tableStyleId>{DC0C3E89-6A15-440B-AA2A-45A42193F78D}</a:tableStyleId>
              </a:tblPr>
              <a:tblGrid>
                <a:gridCol w="329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b="0" u="none" strike="noStrike" cap="none"/>
                        <a:t>Kvadrant 1: Otvoreno područje</a:t>
                      </a:r>
                      <a:endParaRPr sz="16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0" i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Stvari koje znamo o sebi i drugi znaju o nama. Dio o kojem možete slobodno razgovarati s drugima. Većinu vremena slažete se s ovim stavom koji imate i koji drugi imaju o vama.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b="0"/>
                        <a:t>Kvadrant 2: Skriveno ja</a:t>
                      </a:r>
                      <a:endParaRPr sz="16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0" i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Stvari koje znamo o sebi, a drugi ne znaju. U ovom dijelu skrivate stvari koje su vrlo privatne o vama, možda da biste se zaštitili, jer se osjećate posramljeno ili ranjivo, ili možda zbog skromnosti.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b="0"/>
                        <a:t>Kvadrant 3: Slijepo ja</a:t>
                      </a:r>
                      <a:endParaRPr sz="16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Stvari koje drugi znaju o nama, a mi ne znamo. Npr. Možda sebe vidite kao osobu otvorenog uma kada se u stvarnosti ljudi oko vas ne slažu s tim. Ovo područje djeluje i na drugu stranu. Možda sebe vidite kao "glupu" osobu dok bi vas drugi mogli smatrati nevjerojatno bistrim.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600" b="0"/>
                        <a:t>Kvadrant 4: Nepoznati ja</a:t>
                      </a:r>
                      <a:endParaRPr sz="16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Stvari koje ni mi ni drugi ne znamo o nama.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se može odnositi na neiskorištene potencijalne talente i vještine koje vi, vaši prijatelji, kolege ili menadžeri tek trebate istražiti.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7" name="Google Shape;347;p34"/>
          <p:cNvSpPr txBox="1"/>
          <p:nvPr/>
        </p:nvSpPr>
        <p:spPr>
          <a:xfrm>
            <a:off x="1333772" y="5349310"/>
            <a:ext cx="20310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warwick.ac.uk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/>
          <p:nvPr/>
        </p:nvSpPr>
        <p:spPr>
          <a:xfrm>
            <a:off x="2517528" y="82643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dirty="0"/>
          </a:p>
        </p:txBody>
      </p:sp>
      <p:sp>
        <p:nvSpPr>
          <p:cNvPr id="353" name="Google Shape;353;p35"/>
          <p:cNvSpPr txBox="1"/>
          <p:nvPr/>
        </p:nvSpPr>
        <p:spPr>
          <a:xfrm>
            <a:off x="318565" y="1773775"/>
            <a:ext cx="8617617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2.3.: Kultiviranje samosvijesti: tehnika Johari prozora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9640" y="2126436"/>
            <a:ext cx="3583962" cy="37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5"/>
          <p:cNvSpPr txBox="1"/>
          <p:nvPr/>
        </p:nvSpPr>
        <p:spPr>
          <a:xfrm>
            <a:off x="8810460" y="5804225"/>
            <a:ext cx="23008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selfawareness.org.uk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2517528" y="3254237"/>
            <a:ext cx="377314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radi?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Započnite na otvorenom prostoru samorefleksijom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Uzmite povratne informacije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Budite spremni na povratne informacije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Razmislite hoćete li ga ugraditi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/>
        </p:nvSpPr>
        <p:spPr>
          <a:xfrm>
            <a:off x="2009343" y="29840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318565" y="2130172"/>
            <a:ext cx="562503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Prepoznajte granice svog načina ponašanja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Preuzmite odgovornost za svoje postupke i reakcije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Razvijajte samosvijest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Redovito analizirajte kada ste, zašto i pod kojim okolnostima reagirali na određeni način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Vježbajte tehnike samosvjesnosti svaki put kad se osjećate preopterećeno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Definirajte svoje osobne ciljeve i svrhu vodstva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Postavite operativne ciljeve i prekretnice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Vježbajte samoučinkovitost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Procijeniti vlastite sposobnosti vođenja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Analizirajte uspjehe i kompetencije koje su do njih dovele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318565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2.4.: Kultiviranje samovođenja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7467511" y="298407"/>
            <a:ext cx="4101033" cy="29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Zigarmi 2018 @medium.com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5680274" y="2126436"/>
            <a:ext cx="562503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Vježbajte samoprihvaćanje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Prihvatite sebe bez samokritike i samosabotaže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Priznajte dijelove u kojima ste dobri i gdje se trebate poboljšati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Radite na samoupravljanju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Upravljajte vremenom i resursima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Naučite odrediti prioritete i ostavite vremena za osobni razvoj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Pokušajte izbjeći multitasking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2000"/>
              <a:buFont typeface="Arial"/>
              <a:buChar char="•"/>
            </a:pPr>
            <a:r>
              <a:rPr lang="hr" sz="2000" b="1" i="0" u="none" strike="noStrike" cap="none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Razvijte rutinu samorefleksije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Posvetite vrijeme dana za samorefleksiju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Identificirajte prilike za poboljšanje i rast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/>
          <p:nvPr/>
        </p:nvSpPr>
        <p:spPr>
          <a:xfrm>
            <a:off x="3220667" y="1848819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1291306" y="2487038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2" name="Google Shape;372;p37"/>
          <p:cNvSpPr/>
          <p:nvPr/>
        </p:nvSpPr>
        <p:spPr>
          <a:xfrm>
            <a:off x="1254607" y="3168484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3" name="Google Shape;373;p37"/>
          <p:cNvSpPr/>
          <p:nvPr/>
        </p:nvSpPr>
        <p:spPr>
          <a:xfrm>
            <a:off x="1291306" y="3877420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4" name="Google Shape;374;p37"/>
          <p:cNvSpPr/>
          <p:nvPr/>
        </p:nvSpPr>
        <p:spPr>
          <a:xfrm>
            <a:off x="1291305" y="4558866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1669501" y="2343340"/>
            <a:ext cx="8156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Poznavanje unutarnjeg sebe prvi je korak prema osobnom rastu i sreći</a:t>
            </a:r>
            <a:endParaRPr sz="2000" b="1" i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1669501" y="3059436"/>
            <a:ext cx="8156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 nam pomaže u borbi s različitim izazovima koje nam život stavlja</a:t>
            </a:r>
            <a:endParaRPr sz="2000" b="1" i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1659885" y="3813593"/>
            <a:ext cx="78386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 zahtijeva kontinuirano istraživanje nas samih</a:t>
            </a:r>
            <a:endParaRPr sz="2000" b="1" i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1632803" y="4523665"/>
            <a:ext cx="80815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Samovođenje nam pomaže ne samo da bolje upravljamo sobom, već i da budemo bolji vođa drugima</a:t>
            </a:r>
            <a:endParaRPr sz="2000" b="1" i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480795" y="1302505"/>
            <a:ext cx="496135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Ključni zaključci:</a:t>
            </a:r>
            <a:endParaRPr/>
          </a:p>
        </p:txBody>
      </p:sp>
      <p:pic>
        <p:nvPicPr>
          <p:cNvPr id="380" name="Google Shape;380;p37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996" y="4623758"/>
            <a:ext cx="1531308" cy="133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/>
          <p:nvPr/>
        </p:nvSpPr>
        <p:spPr>
          <a:xfrm>
            <a:off x="318565" y="1022287"/>
            <a:ext cx="102690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ocjenjivanja</a:t>
            </a:r>
            <a:endParaRPr/>
          </a:p>
        </p:txBody>
      </p:sp>
      <p:sp>
        <p:nvSpPr>
          <p:cNvPr id="386" name="Google Shape;386;p38"/>
          <p:cNvSpPr txBox="1"/>
          <p:nvPr/>
        </p:nvSpPr>
        <p:spPr>
          <a:xfrm>
            <a:off x="436097" y="1869768"/>
            <a:ext cx="32396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Poznavanje unutarnjeg sebe važno je za: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</a:t>
            </a: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borbu protiv anksioznosti, stresa i depresije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Za borbu sa izazovima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Sve gore navedeno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8"/>
          <p:cNvSpPr txBox="1"/>
          <p:nvPr/>
        </p:nvSpPr>
        <p:spPr>
          <a:xfrm>
            <a:off x="4203279" y="1859298"/>
            <a:ext cx="29917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Biti samosvjestan pomaže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kontroli emocija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poremećaju spavanja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uopće ne pomaže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7722580" y="1859298"/>
            <a:ext cx="359276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Postoje sljedeće vrste samosvijesti: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unutarnja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vanjska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c.- </a:t>
            </a: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mješovita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2387426" y="4155376"/>
            <a:ext cx="313961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Sljedeće prakse nisu relevantne za samosvijest: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mindfulness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b.- kuhanje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vožnja automobila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8"/>
          <p:cNvSpPr txBox="1"/>
          <p:nvPr/>
        </p:nvSpPr>
        <p:spPr>
          <a:xfrm>
            <a:off x="6246865" y="4155376"/>
            <a:ext cx="35927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Samovođstvo i samosvijest su: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a.- pozitivno povezani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nepovezani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marR="0" lvl="0" indent="-271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negativno povezani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/>
        </p:nvSpPr>
        <p:spPr>
          <a:xfrm>
            <a:off x="318565" y="102228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2: Samovođstvo i samosvijest</a:t>
            </a:r>
            <a:endParaRPr/>
          </a:p>
        </p:txBody>
      </p:sp>
      <p:sp>
        <p:nvSpPr>
          <p:cNvPr id="396" name="Google Shape;396;p39"/>
          <p:cNvSpPr txBox="1"/>
          <p:nvPr/>
        </p:nvSpPr>
        <p:spPr>
          <a:xfrm>
            <a:off x="377556" y="1773775"/>
            <a:ext cx="499966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97;p39">
            <a:extLst>
              <a:ext uri="{FF2B5EF4-FFF2-40B4-BE49-F238E27FC236}">
                <a16:creationId xmlns:a16="http://schemas.microsoft.com/office/drawing/2014/main" id="{3255B46A-7DDD-F60C-E351-B75F3DB1E380}"/>
              </a:ext>
            </a:extLst>
          </p:cNvPr>
          <p:cNvSpPr/>
          <p:nvPr/>
        </p:nvSpPr>
        <p:spPr>
          <a:xfrm>
            <a:off x="377556" y="2416147"/>
            <a:ext cx="114594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Plessis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M. (2019).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self-leadership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development. In L. E. Van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Zyl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S.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Rothman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Sr. (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.), 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</a:t>
            </a:r>
            <a:r>
              <a:rPr lang="hr-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</a:t>
            </a:r>
            <a:r>
              <a:rPr lang="hr-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multi-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</a:t>
            </a:r>
            <a:r>
              <a:rPr lang="hr-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hr-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psychological</a:t>
            </a:r>
            <a:r>
              <a:rPr lang="hr-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(p. 450). Springer International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Publishing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https://pooja.coach/self-awareness/whats-self-awareness-how-does-it-lead-to-success/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Duval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Wicklund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R.A. (1972). A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self-awareness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Eurich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T. (2018).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Self-Awareness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to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Cultivate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Harward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Business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Betz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M. (2021).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self-awareness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happiness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betterup.com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https://myquestionlife.com/examples-of-self-awareness-in-everyday-life/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https://www.businessnewsdaily.com/6097-self-awareness-in-leadership.html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https://www.selfawareness.org.uk/news/understanding-the-johari-window-model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https://warwick.ac.uk/services/wss/topics/selfawareness/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r-H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https://medium.com/@dzigarmi/the-importance-of-self-leadership-and-how-to-leverage-it-to-improve-organizational-leadership-f32ffb64938c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1615183" y="2843420"/>
            <a:ext cx="70918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Objasniti pojmove samosvijesti i samovođenja</a:t>
            </a:r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1615183" y="3553579"/>
            <a:ext cx="6613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Razgovarati o koristima od rastućeg samovođenja i samosvijesti u poslovanju i u krizama</a:t>
            </a:r>
            <a:endParaRPr dirty="0"/>
          </a:p>
        </p:txBody>
      </p:sp>
      <p:sp>
        <p:nvSpPr>
          <p:cNvPr id="77" name="Google Shape;77;p3"/>
          <p:cNvSpPr txBox="1"/>
          <p:nvPr/>
        </p:nvSpPr>
        <p:spPr>
          <a:xfrm>
            <a:off x="1605565" y="4284373"/>
            <a:ext cx="72086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Pružiti smjernice o praksama razvoja samovođe i samosvijesti</a:t>
            </a:r>
            <a:endParaRPr sz="1800" b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814426" y="749231"/>
            <a:ext cx="550012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endParaRPr dirty="0"/>
          </a:p>
        </p:txBody>
      </p:sp>
      <p:sp>
        <p:nvSpPr>
          <p:cNvPr id="79" name="Google Shape;79;p3"/>
          <p:cNvSpPr txBox="1"/>
          <p:nvPr/>
        </p:nvSpPr>
        <p:spPr>
          <a:xfrm>
            <a:off x="539786" y="2053993"/>
            <a:ext cx="5064599" cy="3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kraju ovog modula moći ćete:</a:t>
            </a:r>
            <a:endParaRPr/>
          </a:p>
        </p:txBody>
      </p:sp>
      <p:pic>
        <p:nvPicPr>
          <p:cNvPr id="80" name="Google Shape;80;p3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7012" y="2186324"/>
            <a:ext cx="3316665" cy="342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373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/>
        </p:nvSpPr>
        <p:spPr>
          <a:xfrm>
            <a:off x="2629722" y="2573541"/>
            <a:ext cx="7185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Hvala vam!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/>
        </p:nvSpPr>
        <p:spPr>
          <a:xfrm>
            <a:off x="2812820" y="3492801"/>
            <a:ext cx="571107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Važnost poznavanja unutarnjeg se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Što (ni)je samovođenje i samosvijest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Kultiviranje samosvijesti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Kultiviranje samovođenja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2812820" y="2889728"/>
            <a:ext cx="6026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0CA373"/>
                </a:solidFill>
                <a:latin typeface="Oxygen"/>
                <a:ea typeface="Oxygen"/>
                <a:cs typeface="Oxygen"/>
                <a:sym typeface="Oxygen"/>
              </a:rPr>
              <a:t>Jedinica 2: Samovođenje i samosvijest</a:t>
            </a:r>
            <a:endParaRPr sz="2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4881487" y="205899"/>
            <a:ext cx="239920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hr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INDEKS</a:t>
            </a:r>
            <a:endParaRPr dirty="0"/>
          </a:p>
        </p:txBody>
      </p:sp>
      <p:sp>
        <p:nvSpPr>
          <p:cNvPr id="248" name="Google Shape;248;p23"/>
          <p:cNvSpPr/>
          <p:nvPr/>
        </p:nvSpPr>
        <p:spPr>
          <a:xfrm>
            <a:off x="5493416" y="2047415"/>
            <a:ext cx="537944" cy="537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/>
        </p:nvSpPr>
        <p:spPr>
          <a:xfrm>
            <a:off x="318565" y="102228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2: Samovođstvo i samosvijest</a:t>
            </a:r>
            <a:endParaRPr sz="4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377556" y="1773775"/>
            <a:ext cx="6433147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2.1.: Važnost poznavanja unutarnjeg sebe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318565" y="2303926"/>
            <a:ext cx="1145945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Brzo poslovno okruženje udara u temelje našeg osobnog i profesionalnog života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 i samovođstvo</a:t>
            </a:r>
            <a:endParaRPr sz="18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Dobiva važnost u novijim raspravama i literaturi o menadžmentu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Poznavanje unutarnjeg sebe kao način borbe protiv tjeskobe, stresa i depresije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Dovodi do većeg zadovoljstva poslom, osobne kontrole, sreće i rasta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u shvaćanju tuđe perspektive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/>
        </p:nvSpPr>
        <p:spPr>
          <a:xfrm>
            <a:off x="318565" y="1022287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2: Samovođstvo i samosvijest</a:t>
            </a:r>
            <a:endParaRPr sz="4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377556" y="1773775"/>
            <a:ext cx="6433147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2.1.: Važnost poznavanja unutarnjeg sebe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281975" y="2525263"/>
            <a:ext cx="3377026" cy="3046988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Biti izvršni direktor vlastitog života (Peter Drucker, 2010.)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Moć utjecaja na rezultate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Bolje donošenje odluka i komunikacija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Razumijevanje stvari iz više perspektiva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Oslobađanje od pretpostavki i pristranosti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Držanje emocija pod kontrolom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Manji stres i veća sreća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8139924" y="4012086"/>
            <a:ext cx="3871966" cy="1908215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Zašto je to važno u vrijeme vanjskih šokova (npr. Covid)?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Prilagodba na promjenjive uvjete rada i života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Ponovno procjenjivanje prioriteta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Suočavanje sa stresom, tjeskobom, izolacijom i neizvjesnošću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Prilagodba novim načinima poslovanja</a:t>
            </a:r>
            <a:endParaRPr/>
          </a:p>
        </p:txBody>
      </p:sp>
      <p:sp>
        <p:nvSpPr>
          <p:cNvPr id="264" name="Google Shape;264;p25"/>
          <p:cNvSpPr txBox="1"/>
          <p:nvPr/>
        </p:nvSpPr>
        <p:spPr>
          <a:xfrm>
            <a:off x="8139924" y="2046545"/>
            <a:ext cx="3871967" cy="1692771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Zašto je to važno u poslu (neki primjeri)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Sprječava da vođe izgledaju arogantno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u davanju prodajnih prijedloga i obradi povratnih informacija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Poboljšava iskustvo prezentacije</a:t>
            </a:r>
            <a:endParaRPr/>
          </a:p>
        </p:txBody>
      </p:sp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873" y="2455435"/>
            <a:ext cx="4470051" cy="318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/>
        </p:nvSpPr>
        <p:spPr>
          <a:xfrm>
            <a:off x="2319893" y="90515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5756415" y="2226284"/>
            <a:ext cx="6117020" cy="1477328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</a:t>
            </a:r>
            <a:endParaRPr sz="18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Sposobnost da se usredotočite na sebe i na to kako su vaši postupci, misli ili emocije usklađeni ili ne s vašim internim standardima. Pomaže vam razumjeti kako vas drugi doživljavaju (Duval i Wicklund, 1972.)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532978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2.2.: Što (ni)je samosvijest i samovođstvo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5756415" y="4635384"/>
            <a:ext cx="6117020" cy="1200329"/>
          </a:xfrm>
          <a:prstGeom prst="rect">
            <a:avLst/>
          </a:prstGeom>
          <a:solidFill>
            <a:srgbClr val="D0CECE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Samovođenje</a:t>
            </a:r>
            <a:endParaRPr sz="18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Praksa namjernog utjecanja na vaše mišljenje, osjećaje i djelovanje prema vašim ciljevima (Bryant i Kazan, 2012.)</a:t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 rot="5400000">
            <a:off x="8440853" y="3992721"/>
            <a:ext cx="748145" cy="36962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CA37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651164" y="2590800"/>
            <a:ext cx="450272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Postati samovođa tako što ćete biti svjesni sebe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Poboljšanje donošenja odluka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vam da procijenite slabosti i snage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u predviđanju emocionalnih reakcija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Bolja kontrola radnji/ponašanja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Učinkovitije postizanje vaših ciljeva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/>
        </p:nvSpPr>
        <p:spPr>
          <a:xfrm>
            <a:off x="2250882" y="94735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532978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2.2.: Što (ni)je samosvijest i samovođenje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27"/>
          <p:cNvPicPr preferRelativeResize="0"/>
          <p:nvPr/>
        </p:nvPicPr>
        <p:blipFill rotWithShape="1">
          <a:blip r:embed="rId3">
            <a:alphaModFix/>
          </a:blip>
          <a:srcRect b="9147"/>
          <a:stretch/>
        </p:blipFill>
        <p:spPr>
          <a:xfrm>
            <a:off x="318565" y="2226284"/>
            <a:ext cx="5389712" cy="315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532979" y="5342646"/>
            <a:ext cx="49608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Harward Business Review, dr. Tasha Eurich, 2018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5708277" y="3329900"/>
            <a:ext cx="611702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 može biti</a:t>
            </a:r>
            <a:endParaRPr sz="1800" b="1" dirty="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 – upoznavanje vlastitih vrijednosti, strasti i težnji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Vanjska – razumijevanje kakav dojam ostavljamo na druge ljude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2285388" y="90470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32978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2.2.: Što je (ne) samosvijest i samovođenje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532978" y="5789563"/>
            <a:ext cx="49608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Izvor: Du Plessis, 2019. u Neuhausu, 2020</a:t>
            </a: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5493861" y="2590217"/>
            <a:ext cx="6117020" cy="203132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Model sposobnosti pozitivnog samovođenja (Du Plessis, 2019.)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Zahtijeva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Unutarnje snage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Težnje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 i sposobnosti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Veze s okolinom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65" y="2184962"/>
            <a:ext cx="4655217" cy="360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/>
        </p:nvSpPr>
        <p:spPr>
          <a:xfrm>
            <a:off x="1974836" y="237459"/>
            <a:ext cx="1040857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Poremećaji ravnoteže između poslovnog i privatnog života</a:t>
            </a:r>
            <a:endParaRPr sz="4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532978" y="1773775"/>
            <a:ext cx="76966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2.2.: Što (ni)je samosvijest i samovođenje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713087" y="2877923"/>
            <a:ext cx="2140949" cy="203132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Suosjecanje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Prilagodljivost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Samouvjerenost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Pomnost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Strpljenje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Ljubaznost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3278226" y="3662752"/>
            <a:ext cx="5372311" cy="46166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Samosvijest i vještine samovođenja</a:t>
            </a:r>
            <a:endParaRPr sz="24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9337964" y="2877923"/>
            <a:ext cx="2445719" cy="175428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Samovođenje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Samosvijest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Postavljanje ciljeva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Samomotivacija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Samoučinkovitost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h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1692</Words>
  <Application>Microsoft Office PowerPoint</Application>
  <PresentationFormat>Panorámica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Roboto</vt:lpstr>
      <vt:lpstr>Noto Sans Symbols</vt:lpstr>
      <vt:lpstr>Calibri</vt:lpstr>
      <vt:lpstr>Tahoma</vt:lpstr>
      <vt:lpstr>Oxygen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</dc:creator>
  <cp:lastModifiedBy>Javier Serón Molina</cp:lastModifiedBy>
  <cp:revision>4</cp:revision>
  <dcterms:created xsi:type="dcterms:W3CDTF">2021-06-29T11:11:56Z</dcterms:created>
  <dcterms:modified xsi:type="dcterms:W3CDTF">2023-02-06T16:26:31Z</dcterms:modified>
</cp:coreProperties>
</file>