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8"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7" r:id="rId20"/>
    <p:sldId id="294" r:id="rId21"/>
    <p:sldId id="295"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Oxygen" panose="02000503000000000000" pitchFamily="2" charset="0"/>
      <p:regular r:id="rId28"/>
      <p:bold r:id="rId29"/>
    </p:embeddedFont>
    <p:embeddedFont>
      <p:font typeface="Roboto" panose="02000000000000000000" pitchFamily="2" charset="0"/>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pEX0M6Q3hk7HweHJ6jQ21+NQf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A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0C3E89-6A15-440B-AA2A-45A42193F78D}">
  <a:tblStyle styleId="{DC0C3E89-6A15-440B-AA2A-45A42193F7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9"/>
    <p:restoredTop sz="94650"/>
  </p:normalViewPr>
  <p:slideViewPr>
    <p:cSldViewPr snapToGrid="0">
      <p:cViewPr varScale="1">
        <p:scale>
          <a:sx n="107" d="100"/>
          <a:sy n="107" d="100"/>
        </p:scale>
        <p:origin x="10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0429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20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717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50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41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69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580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9328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7: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8" name="Google Shape;368;p37: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93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895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98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9" name="Google Shape;69;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619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017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89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12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20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75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57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765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99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70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43"/>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41"/>
          <p:cNvPicPr preferRelativeResize="0"/>
          <p:nvPr/>
        </p:nvPicPr>
        <p:blipFill rotWithShape="1">
          <a:blip r:embed="rId5">
            <a:alphaModFix/>
          </a:blip>
          <a:srcRect/>
          <a:stretch/>
        </p:blipFill>
        <p:spPr>
          <a:xfrm>
            <a:off x="291886" y="6314302"/>
            <a:ext cx="1985322" cy="432844"/>
          </a:xfrm>
          <a:prstGeom prst="rect">
            <a:avLst/>
          </a:prstGeom>
          <a:noFill/>
          <a:ln>
            <a:noFill/>
          </a:ln>
        </p:spPr>
      </p:pic>
      <p:pic>
        <p:nvPicPr>
          <p:cNvPr id="12" name="Google Shape;12;p41"/>
          <p:cNvPicPr preferRelativeResize="0"/>
          <p:nvPr/>
        </p:nvPicPr>
        <p:blipFill rotWithShape="1">
          <a:blip r:embed="rId6">
            <a:alphaModFix/>
          </a:blip>
          <a:srcRect l="21019" t="12308" r="11457" b="51795"/>
          <a:stretch/>
        </p:blipFill>
        <p:spPr>
          <a:xfrm>
            <a:off x="96715" y="110854"/>
            <a:ext cx="1740877" cy="916251"/>
          </a:xfrm>
          <a:prstGeom prst="rect">
            <a:avLst/>
          </a:prstGeom>
          <a:noFill/>
          <a:ln>
            <a:noFill/>
          </a:ln>
        </p:spPr>
      </p:pic>
      <p:sp>
        <p:nvSpPr>
          <p:cNvPr id="13" name="Google Shape;13;p41"/>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medium.com/@dzigarmi/the-importance-of-self-leadership-and-how-to-leverage-it-to-improve-organizational-leadership-f32ffb64938c" TargetMode="External"/><Relationship Id="rId3" Type="http://schemas.openxmlformats.org/officeDocument/2006/relationships/hyperlink" Target="https://pooja.coach/self-awareness/whats-self-awareness-how-does-it-lead-to-success/" TargetMode="External"/><Relationship Id="rId7" Type="http://schemas.openxmlformats.org/officeDocument/2006/relationships/hyperlink" Target="https://warwick.ac.uk/services/wss/topics/selfawarenes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selfawareness.org.uk/news/understanding-the-johari-window-model" TargetMode="External"/><Relationship Id="rId5" Type="http://schemas.openxmlformats.org/officeDocument/2006/relationships/hyperlink" Target="https://www.businessnewsdaily.com/6097-self-awareness-in-leadership.html" TargetMode="External"/><Relationship Id="rId4" Type="http://schemas.openxmlformats.org/officeDocument/2006/relationships/hyperlink" Target="https://myquestionlife.com/examples-of-self-awareness-in-everyday-lif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3523349" y="3317022"/>
            <a:ext cx="5899119" cy="369291"/>
          </a:xfrm>
          <a:prstGeom prst="rect">
            <a:avLst/>
          </a:prstGeom>
          <a:noFill/>
          <a:ln>
            <a:noFill/>
          </a:ln>
        </p:spPr>
        <p:txBody>
          <a:bodyPr spcFirstLastPara="1" wrap="square" lIns="91425" tIns="45700" rIns="91425" bIns="45700" anchor="t" anchorCtr="0">
            <a:spAutoFit/>
          </a:bodyPr>
          <a:lstStyle/>
          <a:p>
            <a:pPr lvl="0"/>
            <a:r>
              <a:rPr lang="it-IT" sz="1800" b="1" dirty="0">
                <a:solidFill>
                  <a:schemeClr val="dk1"/>
                </a:solidFill>
              </a:rPr>
              <a:t>“Migliorare la resilienza delle PMI dopo il lockdown”</a:t>
            </a:r>
            <a:endParaRPr lang="it-IT" sz="1800" b="1" dirty="0">
              <a:solidFill>
                <a:schemeClr val="dk1"/>
              </a:solidFill>
              <a:latin typeface="Arial"/>
              <a:ea typeface="Arial"/>
              <a:cs typeface="Arial"/>
              <a:sym typeface="Arial"/>
            </a:endParaRPr>
          </a:p>
        </p:txBody>
      </p:sp>
      <p:sp>
        <p:nvSpPr>
          <p:cNvPr id="47" name="Google Shape;47;p1"/>
          <p:cNvSpPr txBox="1"/>
          <p:nvPr/>
        </p:nvSpPr>
        <p:spPr>
          <a:xfrm>
            <a:off x="3424132" y="4080458"/>
            <a:ext cx="6097554" cy="923289"/>
          </a:xfrm>
          <a:prstGeom prst="rect">
            <a:avLst/>
          </a:prstGeom>
          <a:noFill/>
          <a:ln>
            <a:noFill/>
          </a:ln>
        </p:spPr>
        <p:txBody>
          <a:bodyPr spcFirstLastPara="1" wrap="square" lIns="91425" tIns="45700" rIns="91425" bIns="45700" anchor="t" anchorCtr="0">
            <a:spAutoFit/>
          </a:bodyPr>
          <a:lstStyle/>
          <a:p>
            <a:pPr lvl="0" algn="ctr">
              <a:buClr>
                <a:srgbClr val="0CA373"/>
              </a:buClr>
              <a:buSzPts val="1800"/>
            </a:pPr>
            <a:r>
              <a:rPr lang="it-IT" sz="1800" b="1" dirty="0">
                <a:solidFill>
                  <a:srgbClr val="0CA373"/>
                </a:solidFill>
                <a:latin typeface="Tahoma"/>
                <a:ea typeface="Tahoma"/>
                <a:cs typeface="Tahoma"/>
                <a:sym typeface="Tahoma"/>
              </a:rPr>
              <a:t>DISTURBI DELLA SALUTE E DELL'EQUILIBRIO TRA VITA PROFESSIONALE E VITA PRIVATA
By</a:t>
            </a:r>
            <a:r>
              <a:rPr lang="it-IT" sz="1800" b="1" i="0" u="none" strike="noStrike" cap="none" dirty="0">
                <a:solidFill>
                  <a:srgbClr val="0CA373"/>
                </a:solidFill>
                <a:latin typeface="Tahoma"/>
                <a:ea typeface="Tahoma"/>
                <a:cs typeface="Tahoma"/>
                <a:sym typeface="Tahoma"/>
              </a:rPr>
              <a:t>: </a:t>
            </a:r>
            <a:r>
              <a:rPr lang="it-IT" sz="1800" b="1" dirty="0">
                <a:solidFill>
                  <a:schemeClr val="dk1"/>
                </a:solidFill>
                <a:latin typeface="Tahoma"/>
                <a:ea typeface="Tahoma"/>
                <a:cs typeface="Tahoma"/>
                <a:sym typeface="Tahoma"/>
              </a:rPr>
              <a:t>UNIVERSITÀ DI DUBROVNIK</a:t>
            </a:r>
            <a:endParaRPr lang="it-IT" sz="1800" b="1" i="0" u="none" strike="noStrike" cap="none" dirty="0">
              <a:solidFill>
                <a:schemeClr val="dk1"/>
              </a:solidFill>
              <a:latin typeface="Tahoma"/>
              <a:ea typeface="Tahoma"/>
              <a:cs typeface="Tahoma"/>
              <a:sym typeface="Tahoma"/>
            </a:endParaRPr>
          </a:p>
        </p:txBody>
      </p:sp>
      <p:pic>
        <p:nvPicPr>
          <p:cNvPr id="48" name="Google Shape;48;p1"/>
          <p:cNvPicPr preferRelativeResize="0"/>
          <p:nvPr/>
        </p:nvPicPr>
        <p:blipFill rotWithShape="1">
          <a:blip r:embed="rId3">
            <a:alphaModFix/>
          </a:blip>
          <a:srcRect l="21046" t="12687" r="9066" b="49999"/>
          <a:stretch/>
        </p:blipFill>
        <p:spPr>
          <a:xfrm>
            <a:off x="3683242" y="921747"/>
            <a:ext cx="4531601" cy="2395275"/>
          </a:xfrm>
          <a:prstGeom prst="rect">
            <a:avLst/>
          </a:prstGeom>
          <a:noFill/>
          <a:ln>
            <a:noFill/>
          </a:ln>
        </p:spPr>
      </p:pic>
      <p:sp>
        <p:nvSpPr>
          <p:cNvPr id="49" name="Google Shape;49;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30"/>
          <p:cNvSpPr/>
          <p:nvPr/>
        </p:nvSpPr>
        <p:spPr>
          <a:xfrm>
            <a:off x="318565" y="2525263"/>
            <a:ext cx="5777435" cy="2246729"/>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Immagina te stesso</a:t>
            </a:r>
            <a:endParaRPr lang="it-IT"/>
          </a:p>
          <a:p>
            <a:pPr marL="1257300" marR="0" lvl="2" indent="-342900" algn="l" rtl="0">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Visualizza la migliore versione di te stesso</a:t>
            </a:r>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Auto-riflesso</a:t>
            </a:r>
            <a:endParaRPr lang="it-IT"/>
          </a:p>
          <a:p>
            <a:pPr marL="1257300" marR="0" lvl="2" indent="-342900" algn="l" rtl="0">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Chiedi «cosa» invece di «perché»</a:t>
            </a:r>
            <a:endParaRPr lang="it-IT"/>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Affrontare il problema razionalmente</a:t>
            </a:r>
            <a:endParaRPr lang="it-IT"/>
          </a:p>
          <a:p>
            <a:pPr marL="1257300" marR="0" lvl="2" indent="-342900" algn="l" rtl="0">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Cerca di analizzare il problema invece di essere sopraffatto dalle emozioni</a:t>
            </a:r>
            <a:endParaRPr lang="it-IT"/>
          </a:p>
        </p:txBody>
      </p:sp>
      <p:sp>
        <p:nvSpPr>
          <p:cNvPr id="309" name="Google Shape;309;p30"/>
          <p:cNvSpPr txBox="1"/>
          <p:nvPr/>
        </p:nvSpPr>
        <p:spPr>
          <a:xfrm>
            <a:off x="318565" y="1773775"/>
            <a:ext cx="7696621" cy="352661"/>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2.3.: Coltivare la consapevolezza di sé (Betz, 2021)</a:t>
            </a:r>
          </a:p>
        </p:txBody>
      </p:sp>
      <p:sp>
        <p:nvSpPr>
          <p:cNvPr id="310" name="Google Shape;310;p30"/>
          <p:cNvSpPr/>
          <p:nvPr/>
        </p:nvSpPr>
        <p:spPr>
          <a:xfrm>
            <a:off x="5522852" y="2525263"/>
            <a:ext cx="5477657" cy="2554505"/>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Prendi appunti</a:t>
            </a:r>
            <a:endParaRPr lang="it-IT"/>
          </a:p>
          <a:p>
            <a:pPr marL="1257300" marR="0" lvl="2" indent="-342900" algn="l" rtl="0">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Al fine di individuare modelli benefici e dannosi</a:t>
            </a:r>
          </a:p>
          <a:p>
            <a:pPr marL="800100" marR="0" lvl="1" indent="-342900" algn="l" rtl="0">
              <a:spcBef>
                <a:spcPts val="0"/>
              </a:spcBef>
              <a:spcAft>
                <a:spcPts val="0"/>
              </a:spcAft>
              <a:buClr>
                <a:srgbClr val="0CA373"/>
              </a:buClr>
              <a:buSzPts val="2000"/>
              <a:buFont typeface="Arial"/>
              <a:buChar char="•"/>
            </a:pPr>
            <a:r>
              <a:rPr lang="it-IT" sz="2000" b="1">
                <a:solidFill>
                  <a:srgbClr val="0CA373"/>
                </a:solidFill>
                <a:latin typeface="Calibri"/>
                <a:cs typeface="Calibri"/>
                <a:sym typeface="Calibri"/>
              </a:rPr>
              <a:t>Pratica la consapevolezza</a:t>
            </a:r>
            <a:endParaRPr lang="it-IT"/>
          </a:p>
          <a:p>
            <a:pPr marL="1257300" marR="0" lvl="2" indent="-342900" algn="l" rtl="0">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Mettere in relazione mente, corpo e ambiente</a:t>
            </a:r>
            <a:endParaRPr lang="it-IT"/>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Chiedi un feedback</a:t>
            </a:r>
            <a:endParaRPr lang="it-IT"/>
          </a:p>
          <a:p>
            <a:pPr marL="1257300" marR="0" lvl="2" indent="-342900" algn="l" rtl="0">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Ascolta il punto di vista degli altri </a:t>
            </a:r>
            <a:endParaRPr lang="it-IT"/>
          </a:p>
        </p:txBody>
      </p:sp>
      <p:sp>
        <p:nvSpPr>
          <p:cNvPr id="311" name="Google Shape;311;p30"/>
          <p:cNvSpPr txBox="1"/>
          <p:nvPr/>
        </p:nvSpPr>
        <p:spPr>
          <a:xfrm>
            <a:off x="1052857" y="4869013"/>
            <a:ext cx="3616126" cy="291085"/>
          </a:xfrm>
          <a:prstGeom prst="rect">
            <a:avLst/>
          </a:prstGeom>
          <a:noFill/>
          <a:ln>
            <a:noFill/>
          </a:ln>
        </p:spPr>
        <p:txBody>
          <a:bodyPr spcFirstLastPara="1" wrap="square" lIns="0" tIns="13950" rIns="0" bIns="0" anchor="t" anchorCtr="0">
            <a:spAutoFit/>
          </a:bodyPr>
          <a:lstStyle/>
          <a:p>
            <a:pPr marL="12700" lvl="0"/>
            <a:r>
              <a:rPr lang="it-IT" sz="1800" i="1">
                <a:solidFill>
                  <a:schemeClr val="dk1"/>
                </a:solidFill>
                <a:latin typeface="Calibri"/>
                <a:ea typeface="Calibri"/>
                <a:cs typeface="Calibri"/>
                <a:sym typeface="Calibri"/>
              </a:rPr>
              <a:t>Fonte: Betz (2021) @ betterup.com</a:t>
            </a:r>
          </a:p>
        </p:txBody>
      </p:sp>
      <p:sp>
        <p:nvSpPr>
          <p:cNvPr id="2" name="Google Shape;253;p24">
            <a:extLst>
              <a:ext uri="{FF2B5EF4-FFF2-40B4-BE49-F238E27FC236}">
                <a16:creationId xmlns:a16="http://schemas.microsoft.com/office/drawing/2014/main" id="{C828BD11-E09C-E59C-584A-AAAD7ACB1864}"/>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1"/>
          <p:cNvSpPr/>
          <p:nvPr/>
        </p:nvSpPr>
        <p:spPr>
          <a:xfrm>
            <a:off x="318565" y="2525263"/>
            <a:ext cx="5777435" cy="2677616"/>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Identifica le tue </a:t>
            </a:r>
            <a:r>
              <a:rPr lang="it-IT" sz="2000" b="1">
                <a:solidFill>
                  <a:srgbClr val="0CA373"/>
                </a:solidFill>
                <a:latin typeface="Calibri"/>
                <a:ea typeface="Calibri"/>
                <a:cs typeface="Calibri"/>
                <a:sym typeface="Calibri"/>
              </a:rPr>
              <a:t>emozioni</a:t>
            </a:r>
            <a:endParaRPr lang="it-IT"/>
          </a:p>
          <a:p>
            <a:pPr marL="1257300" marR="0" lvl="2" indent="-342900" algn="l" rtl="0">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What emotions do you experience each day?</a:t>
            </a:r>
            <a:endParaRPr lang="it-IT"/>
          </a:p>
          <a:p>
            <a:pPr marL="1257300" marR="0" lvl="2" indent="-342900" algn="l" rtl="0">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How often do you listen to your body?</a:t>
            </a:r>
            <a:endParaRPr lang="it-IT"/>
          </a:p>
          <a:p>
            <a:pPr marL="1257300" marR="0" lvl="2" indent="-342900" algn="l" rtl="0">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What causes some of your negative emotions?</a:t>
            </a:r>
          </a:p>
          <a:p>
            <a:pPr marL="1257300" marR="0" lvl="2" indent="-342900" algn="l" rtl="0">
              <a:spcBef>
                <a:spcPts val="0"/>
              </a:spcBef>
              <a:spcAft>
                <a:spcPts val="0"/>
              </a:spcAft>
              <a:buClr>
                <a:schemeClr val="dk1"/>
              </a:buClr>
              <a:buSzPts val="1600"/>
              <a:buFont typeface="Arial"/>
              <a:buChar char="•"/>
            </a:pPr>
            <a:endParaRPr lang="it-IT" sz="16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Riconosci i tuoi meccanismi di coping</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Quali sono i tuoi meccanismi di coping più comuni?
Quando diventi più difensivo nella vita?
Quali meccanismi di coping hai sviluppato da bambino che non ti servono più?</a:t>
            </a:r>
            <a:endParaRPr lang="it-IT"/>
          </a:p>
        </p:txBody>
      </p:sp>
      <p:sp>
        <p:nvSpPr>
          <p:cNvPr id="318" name="Google Shape;318;p31"/>
          <p:cNvSpPr txBox="1"/>
          <p:nvPr/>
        </p:nvSpPr>
        <p:spPr>
          <a:xfrm>
            <a:off x="318565" y="1773775"/>
            <a:ext cx="7696621" cy="352661"/>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2.3.: Coltivare la consapevolezza di sé (clarity.com, 2020)</a:t>
            </a:r>
          </a:p>
        </p:txBody>
      </p:sp>
      <p:sp>
        <p:nvSpPr>
          <p:cNvPr id="319" name="Google Shape;319;p31"/>
          <p:cNvSpPr/>
          <p:nvPr/>
        </p:nvSpPr>
        <p:spPr>
          <a:xfrm>
            <a:off x="5522852" y="2525263"/>
            <a:ext cx="6211948" cy="3231614"/>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Definire le proprie convinzioni in modo dipendente</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Quali sono i vostri valori fondamentali?
Quando sei stato preso a cercare di compiacere gli altri?
In quale occasione hai basato la tua decisione più sulle aspettative degli altri che sulle tue?</a:t>
            </a:r>
          </a:p>
          <a:p>
            <a:pPr marL="1257300" lvl="2" indent="-342900">
              <a:buClr>
                <a:schemeClr val="dk1"/>
              </a:buClr>
              <a:buSzPts val="1600"/>
              <a:buFont typeface="Arial"/>
              <a:buChar char="•"/>
            </a:pPr>
            <a:endParaRPr lang="it-IT" sz="16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Dai priorità a ciò che ti dà gioia e scopo</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Cosa ti dà gioia e scopo?
Quante volte dai la priorità alla gioia nella tua vita quotidiana?
Cosa metti al di sopra della tua gioia e perché?</a:t>
            </a:r>
            <a:endParaRPr lang="it-IT"/>
          </a:p>
        </p:txBody>
      </p:sp>
      <p:sp>
        <p:nvSpPr>
          <p:cNvPr id="320" name="Google Shape;320;p31"/>
          <p:cNvSpPr txBox="1"/>
          <p:nvPr/>
        </p:nvSpPr>
        <p:spPr>
          <a:xfrm>
            <a:off x="7592203" y="5690160"/>
            <a:ext cx="3616126" cy="568084"/>
          </a:xfrm>
          <a:prstGeom prst="rect">
            <a:avLst/>
          </a:prstGeom>
          <a:noFill/>
          <a:ln>
            <a:noFill/>
          </a:ln>
        </p:spPr>
        <p:txBody>
          <a:bodyPr spcFirstLastPara="1" wrap="square" lIns="0" tIns="13950" rIns="0" bIns="0" anchor="t" anchorCtr="0">
            <a:spAutoFit/>
          </a:bodyPr>
          <a:lstStyle/>
          <a:p>
            <a:pPr marL="12700" lvl="0"/>
            <a:r>
              <a:rPr lang="it-IT" sz="1800" i="1">
                <a:solidFill>
                  <a:schemeClr val="dk1"/>
                </a:solidFill>
                <a:latin typeface="Calibri"/>
                <a:ea typeface="Calibri"/>
                <a:cs typeface="Calibri"/>
                <a:sym typeface="Calibri"/>
              </a:rPr>
              <a:t>Fonte: clarity.com 2020
</a:t>
            </a:r>
          </a:p>
        </p:txBody>
      </p:sp>
      <p:sp>
        <p:nvSpPr>
          <p:cNvPr id="2" name="Google Shape;253;p24">
            <a:extLst>
              <a:ext uri="{FF2B5EF4-FFF2-40B4-BE49-F238E27FC236}">
                <a16:creationId xmlns:a16="http://schemas.microsoft.com/office/drawing/2014/main" id="{6946B239-654A-D61D-F1EF-841C3B8D78AE}"/>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2"/>
          <p:cNvSpPr/>
          <p:nvPr/>
        </p:nvSpPr>
        <p:spPr>
          <a:xfrm>
            <a:off x="318565" y="2130172"/>
            <a:ext cx="8506780" cy="3477835"/>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Identifica i tuoi punti di forza e le tue carenze</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Quali sono i vostri punti di forza?
Quali sono i tuoi punti deboli?
Come puoi ridisegnare la tua vita o il tuo ambiente per enfatizzare la tua forza?</a:t>
            </a:r>
            <a:endParaRPr lang="it-IT" sz="16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Rifletti sulle tue esigenze nelle relazioni</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Cosa apprezzi di più nelle amicizie?
Di quali qualità hai bisogno in un partner romantico?
Quante volte sei in grado di esprimere ciò di cui hai bisogno dalle persone della tua vita?</a:t>
            </a:r>
            <a:endParaRPr lang="it-IT"/>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Scopri quando e come fidarti </a:t>
            </a:r>
            <a:r>
              <a:rPr lang="it-IT" sz="2000" b="1">
                <a:solidFill>
                  <a:srgbClr val="0CA373"/>
                </a:solidFill>
                <a:latin typeface="Calibri"/>
                <a:ea typeface="Calibri"/>
                <a:cs typeface="Calibri"/>
                <a:sym typeface="Calibri"/>
              </a:rPr>
              <a:t>di te stesso</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Quali sono le cose di cui ti puoi fidare di più di te stesso? 
Quando le tue emozioni sono in conflitto con il processo decisionale?
Come puoi costruire la tua fiducia?</a:t>
            </a:r>
            <a:endParaRPr lang="it-IT" sz="1600" b="0" i="0" u="none" strike="noStrike" cap="none">
              <a:solidFill>
                <a:schemeClr val="dk1"/>
              </a:solidFill>
              <a:latin typeface="Calibri"/>
              <a:ea typeface="Calibri"/>
              <a:cs typeface="Calibri"/>
              <a:sym typeface="Calibri"/>
            </a:endParaRPr>
          </a:p>
        </p:txBody>
      </p:sp>
      <p:sp>
        <p:nvSpPr>
          <p:cNvPr id="327" name="Google Shape;327;p32"/>
          <p:cNvSpPr txBox="1"/>
          <p:nvPr/>
        </p:nvSpPr>
        <p:spPr>
          <a:xfrm>
            <a:off x="318565" y="1773775"/>
            <a:ext cx="7696621" cy="352661"/>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2.3.: Coltivare la consapevolezza di sé (clarity.com, 2020)</a:t>
            </a:r>
          </a:p>
        </p:txBody>
      </p:sp>
      <p:sp>
        <p:nvSpPr>
          <p:cNvPr id="328" name="Google Shape;328;p32"/>
          <p:cNvSpPr txBox="1"/>
          <p:nvPr/>
        </p:nvSpPr>
        <p:spPr>
          <a:xfrm>
            <a:off x="7592203" y="5690160"/>
            <a:ext cx="3616126" cy="568084"/>
          </a:xfrm>
          <a:prstGeom prst="rect">
            <a:avLst/>
          </a:prstGeom>
          <a:noFill/>
          <a:ln>
            <a:noFill/>
          </a:ln>
        </p:spPr>
        <p:txBody>
          <a:bodyPr spcFirstLastPara="1" wrap="square" lIns="0" tIns="13950" rIns="0" bIns="0" anchor="t" anchorCtr="0">
            <a:spAutoFit/>
          </a:bodyPr>
          <a:lstStyle/>
          <a:p>
            <a:pPr marL="12700" lvl="0"/>
            <a:r>
              <a:rPr lang="it-IT" sz="1800" i="1">
                <a:solidFill>
                  <a:schemeClr val="dk1"/>
                </a:solidFill>
                <a:latin typeface="Calibri"/>
                <a:ea typeface="Calibri"/>
                <a:cs typeface="Calibri"/>
                <a:sym typeface="Calibri"/>
              </a:rPr>
              <a:t>Fonte: clarity.com 2020
</a:t>
            </a:r>
          </a:p>
        </p:txBody>
      </p:sp>
      <p:sp>
        <p:nvSpPr>
          <p:cNvPr id="2" name="Google Shape;253;p24">
            <a:extLst>
              <a:ext uri="{FF2B5EF4-FFF2-40B4-BE49-F238E27FC236}">
                <a16:creationId xmlns:a16="http://schemas.microsoft.com/office/drawing/2014/main" id="{A64D1FCB-6A9D-B738-EC17-0FC778968EA8}"/>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3"/>
          <p:cNvSpPr txBox="1"/>
          <p:nvPr/>
        </p:nvSpPr>
        <p:spPr>
          <a:xfrm>
            <a:off x="318565" y="1773775"/>
            <a:ext cx="9262163" cy="352640"/>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2.3.: Coltivare l'autoconsapevolezza: la tecnica della finestra di Johari</a:t>
            </a:r>
          </a:p>
        </p:txBody>
      </p:sp>
      <p:sp>
        <p:nvSpPr>
          <p:cNvPr id="335" name="Google Shape;335;p33"/>
          <p:cNvSpPr txBox="1"/>
          <p:nvPr/>
        </p:nvSpPr>
        <p:spPr>
          <a:xfrm>
            <a:off x="318565" y="2438400"/>
            <a:ext cx="4627508" cy="2585283"/>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800"/>
              <a:buFont typeface="Arial"/>
              <a:buChar char="•"/>
            </a:pPr>
            <a:r>
              <a:rPr lang="it-IT" sz="1800">
                <a:solidFill>
                  <a:schemeClr val="dk1"/>
                </a:solidFill>
                <a:latin typeface="Calibri"/>
                <a:ea typeface="Calibri"/>
                <a:cs typeface="Calibri"/>
                <a:sym typeface="Calibri"/>
              </a:rPr>
              <a:t>Uno strumento psicologico creato da Luft e Ingham nel 1955
Aiuta a comprendere e allenare l'autoconsapevolezza
Enfasi sulle competenze trasversali (ad es. comportamento, empatia, cooperazione, sviluppo inter-gruppo e interpersonale
Applicabile a una varietà di situazioni e ambienti</a:t>
            </a:r>
          </a:p>
        </p:txBody>
      </p:sp>
      <p:pic>
        <p:nvPicPr>
          <p:cNvPr id="336" name="Google Shape;336;p33" descr="Diagram&#10;&#10;Description automatically generated"/>
          <p:cNvPicPr preferRelativeResize="0"/>
          <p:nvPr/>
        </p:nvPicPr>
        <p:blipFill rotWithShape="1">
          <a:blip r:embed="rId3">
            <a:alphaModFix/>
          </a:blip>
          <a:srcRect/>
          <a:stretch/>
        </p:blipFill>
        <p:spPr>
          <a:xfrm>
            <a:off x="6633131" y="2126436"/>
            <a:ext cx="3583962" cy="3702549"/>
          </a:xfrm>
          <a:prstGeom prst="rect">
            <a:avLst/>
          </a:prstGeom>
          <a:noFill/>
          <a:ln>
            <a:noFill/>
          </a:ln>
        </p:spPr>
      </p:pic>
      <p:sp>
        <p:nvSpPr>
          <p:cNvPr id="337" name="Google Shape;337;p33"/>
          <p:cNvSpPr txBox="1"/>
          <p:nvPr/>
        </p:nvSpPr>
        <p:spPr>
          <a:xfrm>
            <a:off x="6635296" y="5831503"/>
            <a:ext cx="2300886" cy="523180"/>
          </a:xfrm>
          <a:prstGeom prst="rect">
            <a:avLst/>
          </a:prstGeom>
          <a:noFill/>
          <a:ln>
            <a:noFill/>
          </a:ln>
        </p:spPr>
        <p:txBody>
          <a:bodyPr spcFirstLastPara="1" wrap="square" lIns="91425" tIns="45700" rIns="91425" bIns="45700" anchor="t" anchorCtr="0">
            <a:spAutoFit/>
          </a:bodyPr>
          <a:lstStyle/>
          <a:p>
            <a:pPr lvl="0"/>
            <a:r>
              <a:rPr lang="it-IT" i="1">
                <a:solidFill>
                  <a:schemeClr val="dk1"/>
                </a:solidFill>
                <a:latin typeface="Calibri"/>
                <a:ea typeface="Calibri"/>
                <a:cs typeface="Calibri"/>
                <a:sym typeface="Calibri"/>
              </a:rPr>
              <a:t>Fonte: selfawareness.org.uk
</a:t>
            </a:r>
            <a:endParaRPr lang="it-IT" sz="1400" i="1">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0A946E01-3274-CDC8-A706-EC9B58DC7333}"/>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4" name="Google Shape;344;p34" descr="Diagram&#10;&#10;Description automatically generated"/>
          <p:cNvPicPr preferRelativeResize="0"/>
          <p:nvPr/>
        </p:nvPicPr>
        <p:blipFill rotWithShape="1">
          <a:blip r:embed="rId3">
            <a:alphaModFix/>
          </a:blip>
          <a:srcRect/>
          <a:stretch/>
        </p:blipFill>
        <p:spPr>
          <a:xfrm>
            <a:off x="8489640" y="2126436"/>
            <a:ext cx="3583962" cy="3702549"/>
          </a:xfrm>
          <a:prstGeom prst="rect">
            <a:avLst/>
          </a:prstGeom>
          <a:noFill/>
          <a:ln>
            <a:noFill/>
          </a:ln>
        </p:spPr>
      </p:pic>
      <p:sp>
        <p:nvSpPr>
          <p:cNvPr id="345" name="Google Shape;345;p34"/>
          <p:cNvSpPr txBox="1"/>
          <p:nvPr/>
        </p:nvSpPr>
        <p:spPr>
          <a:xfrm>
            <a:off x="8810460" y="5804225"/>
            <a:ext cx="23008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400" i="1">
                <a:solidFill>
                  <a:schemeClr val="dk1"/>
                </a:solidFill>
                <a:latin typeface="Calibri"/>
                <a:ea typeface="Calibri"/>
                <a:cs typeface="Calibri"/>
                <a:sym typeface="Calibri"/>
              </a:rPr>
              <a:t>Source: selfawareness.org.uk</a:t>
            </a:r>
            <a:endParaRPr sz="1400" i="1">
              <a:solidFill>
                <a:schemeClr val="dk1"/>
              </a:solidFill>
              <a:latin typeface="Calibri"/>
              <a:ea typeface="Calibri"/>
              <a:cs typeface="Calibri"/>
              <a:sym typeface="Calibri"/>
            </a:endParaRPr>
          </a:p>
        </p:txBody>
      </p:sp>
      <p:graphicFrame>
        <p:nvGraphicFramePr>
          <p:cNvPr id="346" name="Google Shape;346;p34"/>
          <p:cNvGraphicFramePr/>
          <p:nvPr>
            <p:extLst>
              <p:ext uri="{D42A27DB-BD31-4B8C-83A1-F6EECF244321}">
                <p14:modId xmlns:p14="http://schemas.microsoft.com/office/powerpoint/2010/main" val="3600967547"/>
              </p:ext>
            </p:extLst>
          </p:nvPr>
        </p:nvGraphicFramePr>
        <p:xfrm>
          <a:off x="1333772" y="2606110"/>
          <a:ext cx="6587200" cy="2377460"/>
        </p:xfrm>
        <a:graphic>
          <a:graphicData uri="http://schemas.openxmlformats.org/drawingml/2006/table">
            <a:tbl>
              <a:tblPr firstRow="1" bandRow="1">
                <a:noFill/>
                <a:tableStyleId>{DC0C3E89-6A15-440B-AA2A-45A42193F78D}</a:tableStyleId>
              </a:tblPr>
              <a:tblGrid>
                <a:gridCol w="3293600">
                  <a:extLst>
                    <a:ext uri="{9D8B030D-6E8A-4147-A177-3AD203B41FA5}">
                      <a16:colId xmlns:a16="http://schemas.microsoft.com/office/drawing/2014/main" val="20000"/>
                    </a:ext>
                  </a:extLst>
                </a:gridCol>
                <a:gridCol w="32936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it-IT" sz="1600" b="0" u="none" strike="noStrike" cap="none" noProof="0"/>
                        <a:t>Quadrante 1: Area aperta</a:t>
                      </a:r>
                      <a:endParaRPr lang="it-IT" sz="1600" b="0" noProof="0"/>
                    </a:p>
                  </a:txBody>
                  <a:tcPr marL="91450" marR="91450" marT="45725" marB="45725"/>
                </a:tc>
                <a:tc>
                  <a:txBody>
                    <a:bodyPr/>
                    <a:lstStyle/>
                    <a:p>
                      <a:pPr marL="0" marR="0" lvl="0" indent="0" algn="l" rtl="0">
                        <a:spcBef>
                          <a:spcPts val="0"/>
                        </a:spcBef>
                        <a:spcAft>
                          <a:spcPts val="0"/>
                        </a:spcAft>
                        <a:buNone/>
                      </a:pPr>
                      <a:r>
                        <a:rPr lang="it-IT" sz="1600" b="0" noProof="0"/>
                        <a:t>Quadrante 2: Sé nascosto
</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it-IT" sz="1600" b="0" noProof="0"/>
                        <a:t>Quadrante 3: Sé cieco
</a:t>
                      </a:r>
                      <a:r>
                        <a:rPr lang="it-IT" sz="1200" b="0" i="0" noProof="0">
                          <a:solidFill>
                            <a:schemeClr val="dk1"/>
                          </a:solidFill>
                          <a:latin typeface="Calibri"/>
                          <a:ea typeface="Calibri"/>
                          <a:cs typeface="Calibri"/>
                          <a:sym typeface="Calibri"/>
                        </a:rPr>
                        <a:t>Cose che gli altri sanno di noi e che noi non sappiamo.  Ad esempio, potresti vederti come una persona di mentalità aperta quando, in realtà, le persone intorno a te non sono d'accordo. Quest'area funziona anche nell'altro modo. Potresti vederti come una persona "stupida" mentre gli altri potrebbero considerarti incredibilmente brillante. </a:t>
                      </a:r>
                      <a:endParaRPr lang="it-IT" noProof="0"/>
                    </a:p>
                  </a:txBody>
                  <a:tcPr marL="91450" marR="91450" marT="45725" marB="45725"/>
                </a:tc>
                <a:tc>
                  <a:txBody>
                    <a:bodyPr/>
                    <a:lstStyle/>
                    <a:p>
                      <a:pPr marL="0" marR="0" lvl="0" indent="0" algn="l" rtl="0">
                        <a:spcBef>
                          <a:spcPts val="0"/>
                        </a:spcBef>
                        <a:spcAft>
                          <a:spcPts val="0"/>
                        </a:spcAft>
                        <a:buNone/>
                      </a:pPr>
                      <a:r>
                        <a:rPr lang="it-IT" sz="1600" b="0" noProof="0" dirty="0"/>
                        <a:t>Quadrante 4: Sé sconosciuto
</a:t>
                      </a:r>
                      <a:r>
                        <a:rPr lang="it-IT" sz="1200" b="0" i="0" noProof="0" dirty="0">
                          <a:solidFill>
                            <a:schemeClr val="dk1"/>
                          </a:solidFill>
                          <a:latin typeface="Calibri"/>
                          <a:ea typeface="Calibri"/>
                          <a:cs typeface="Calibri"/>
                          <a:sym typeface="Calibri"/>
                        </a:rPr>
                        <a:t>Cose che né noi né gli altri sappiamo di noi. 
Questo potrebbe riferirsi a potenziali talenti e abilità non sfruttati che devono ancora essere esplorati da te, dai tuoi amici, colleghi o manager. 
</a:t>
                      </a:r>
                      <a:endParaRPr lang="it-IT" noProof="0" dirty="0"/>
                    </a:p>
                  </a:txBody>
                  <a:tcPr marL="91450" marR="91450" marT="45725" marB="45725"/>
                </a:tc>
                <a:extLst>
                  <a:ext uri="{0D108BD9-81ED-4DB2-BD59-A6C34878D82A}">
                    <a16:rowId xmlns:a16="http://schemas.microsoft.com/office/drawing/2014/main" val="10001"/>
                  </a:ext>
                </a:extLst>
              </a:tr>
            </a:tbl>
          </a:graphicData>
        </a:graphic>
      </p:graphicFrame>
      <p:sp>
        <p:nvSpPr>
          <p:cNvPr id="347" name="Google Shape;347;p34"/>
          <p:cNvSpPr txBox="1"/>
          <p:nvPr/>
        </p:nvSpPr>
        <p:spPr>
          <a:xfrm>
            <a:off x="1333772" y="5349310"/>
            <a:ext cx="2031069" cy="584735"/>
          </a:xfrm>
          <a:prstGeom prst="rect">
            <a:avLst/>
          </a:prstGeom>
          <a:noFill/>
          <a:ln>
            <a:noFill/>
          </a:ln>
        </p:spPr>
        <p:txBody>
          <a:bodyPr spcFirstLastPara="1" wrap="square" lIns="91425" tIns="45700" rIns="91425" bIns="45700" anchor="t" anchorCtr="0">
            <a:spAutoFit/>
          </a:bodyPr>
          <a:lstStyle/>
          <a:p>
            <a:pPr lvl="0"/>
            <a:r>
              <a:rPr lang="it-IT" sz="1600" i="1">
                <a:solidFill>
                  <a:schemeClr val="dk1"/>
                </a:solidFill>
                <a:latin typeface="Calibri"/>
                <a:ea typeface="Calibri"/>
                <a:cs typeface="Calibri"/>
                <a:sym typeface="Calibri"/>
              </a:rPr>
              <a:t>Fonte: warwick.ac.uk
</a:t>
            </a:r>
          </a:p>
        </p:txBody>
      </p:sp>
      <p:sp>
        <p:nvSpPr>
          <p:cNvPr id="2" name="Google Shape;253;p24">
            <a:extLst>
              <a:ext uri="{FF2B5EF4-FFF2-40B4-BE49-F238E27FC236}">
                <a16:creationId xmlns:a16="http://schemas.microsoft.com/office/drawing/2014/main" id="{85C8E5F6-BCCC-2C8E-007D-41E0A517EF9B}"/>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
        <p:nvSpPr>
          <p:cNvPr id="3" name="Google Shape;334;p33">
            <a:extLst>
              <a:ext uri="{FF2B5EF4-FFF2-40B4-BE49-F238E27FC236}">
                <a16:creationId xmlns:a16="http://schemas.microsoft.com/office/drawing/2014/main" id="{B2DCAB35-7E9A-4014-C120-8331C0D1872A}"/>
              </a:ext>
            </a:extLst>
          </p:cNvPr>
          <p:cNvSpPr txBox="1"/>
          <p:nvPr/>
        </p:nvSpPr>
        <p:spPr>
          <a:xfrm>
            <a:off x="318565" y="1773775"/>
            <a:ext cx="9262163" cy="352640"/>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2.3.: Coltivare l'autoconsapevolezza: la tecnica della finestra di Johari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4" name="Google Shape;354;p35" descr="Diagram&#10;&#10;Description automatically generated"/>
          <p:cNvPicPr preferRelativeResize="0"/>
          <p:nvPr/>
        </p:nvPicPr>
        <p:blipFill rotWithShape="1">
          <a:blip r:embed="rId3">
            <a:alphaModFix/>
          </a:blip>
          <a:srcRect/>
          <a:stretch/>
        </p:blipFill>
        <p:spPr>
          <a:xfrm>
            <a:off x="8489640" y="2126436"/>
            <a:ext cx="3583962" cy="3702549"/>
          </a:xfrm>
          <a:prstGeom prst="rect">
            <a:avLst/>
          </a:prstGeom>
          <a:noFill/>
          <a:ln>
            <a:noFill/>
          </a:ln>
        </p:spPr>
      </p:pic>
      <p:sp>
        <p:nvSpPr>
          <p:cNvPr id="355" name="Google Shape;355;p35"/>
          <p:cNvSpPr txBox="1"/>
          <p:nvPr/>
        </p:nvSpPr>
        <p:spPr>
          <a:xfrm>
            <a:off x="8810460" y="5804225"/>
            <a:ext cx="2300886" cy="523180"/>
          </a:xfrm>
          <a:prstGeom prst="rect">
            <a:avLst/>
          </a:prstGeom>
          <a:noFill/>
          <a:ln>
            <a:noFill/>
          </a:ln>
        </p:spPr>
        <p:txBody>
          <a:bodyPr spcFirstLastPara="1" wrap="square" lIns="91425" tIns="45700" rIns="91425" bIns="45700" anchor="t" anchorCtr="0">
            <a:spAutoFit/>
          </a:bodyPr>
          <a:lstStyle/>
          <a:p>
            <a:pPr lvl="0"/>
            <a:r>
              <a:rPr lang="it-IT" i="1">
                <a:solidFill>
                  <a:schemeClr val="dk1"/>
                </a:solidFill>
                <a:latin typeface="Calibri"/>
                <a:ea typeface="Calibri"/>
                <a:cs typeface="Calibri"/>
                <a:sym typeface="Calibri"/>
              </a:rPr>
              <a:t>Fonte: selfawareness.org.uk
</a:t>
            </a:r>
            <a:endParaRPr lang="it-IT" sz="1400" i="1">
              <a:solidFill>
                <a:schemeClr val="dk1"/>
              </a:solidFill>
              <a:latin typeface="Calibri"/>
              <a:ea typeface="Calibri"/>
              <a:cs typeface="Calibri"/>
              <a:sym typeface="Calibri"/>
            </a:endParaRPr>
          </a:p>
        </p:txBody>
      </p:sp>
      <p:sp>
        <p:nvSpPr>
          <p:cNvPr id="356" name="Google Shape;356;p35"/>
          <p:cNvSpPr txBox="1"/>
          <p:nvPr/>
        </p:nvSpPr>
        <p:spPr>
          <a:xfrm>
            <a:off x="2517528" y="3254237"/>
            <a:ext cx="4415535"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Come funziona?</a:t>
            </a:r>
            <a:endParaRPr lang="it-IT"/>
          </a:p>
          <a:p>
            <a:pPr marL="285750" lvl="0" indent="-285750">
              <a:buClr>
                <a:schemeClr val="dk1"/>
              </a:buClr>
              <a:buSzPts val="1800"/>
              <a:buFont typeface="Arial"/>
              <a:buChar char="•"/>
            </a:pPr>
            <a:r>
              <a:rPr lang="it-IT" sz="1800">
                <a:solidFill>
                  <a:schemeClr val="dk1"/>
                </a:solidFill>
                <a:latin typeface="Calibri"/>
                <a:ea typeface="Calibri"/>
                <a:cs typeface="Calibri"/>
                <a:sym typeface="Calibri"/>
              </a:rPr>
              <a:t>Inizia in un'area aperta con l'auto-riflessione
Accetta il tuo feedback
Sii ricettivo nei confronti del feedback
Valutare se incorporare</a:t>
            </a:r>
          </a:p>
        </p:txBody>
      </p:sp>
      <p:sp>
        <p:nvSpPr>
          <p:cNvPr id="2" name="Google Shape;253;p24">
            <a:extLst>
              <a:ext uri="{FF2B5EF4-FFF2-40B4-BE49-F238E27FC236}">
                <a16:creationId xmlns:a16="http://schemas.microsoft.com/office/drawing/2014/main" id="{77712845-DED5-BDCC-3945-B41EB623E689}"/>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
        <p:nvSpPr>
          <p:cNvPr id="3" name="Google Shape;334;p33">
            <a:extLst>
              <a:ext uri="{FF2B5EF4-FFF2-40B4-BE49-F238E27FC236}">
                <a16:creationId xmlns:a16="http://schemas.microsoft.com/office/drawing/2014/main" id="{B7E6A5F8-AFB9-DD9F-B94F-FEAE3E43FC9A}"/>
              </a:ext>
            </a:extLst>
          </p:cNvPr>
          <p:cNvSpPr txBox="1"/>
          <p:nvPr/>
        </p:nvSpPr>
        <p:spPr>
          <a:xfrm>
            <a:off x="318565" y="1773775"/>
            <a:ext cx="9262163" cy="352640"/>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2.3.: Coltivare l'autoconsapevolezza: la tecnica della finestra di Johari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36"/>
          <p:cNvSpPr/>
          <p:nvPr/>
        </p:nvSpPr>
        <p:spPr>
          <a:xfrm>
            <a:off x="318565" y="2130172"/>
            <a:ext cx="5625035" cy="4339609"/>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Riconoscere i limiti del tuo comportamento</a:t>
            </a:r>
            <a:endParaRPr lang="it-IT"/>
          </a:p>
          <a:p>
            <a:pPr marL="1257300" marR="0" lvl="2" indent="-342900" algn="l" rtl="0">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Assumetevi le responsabilità delle vostre azioni e reazioni</a:t>
            </a:r>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Aumentare la consapevolezza di sè</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Analizza regolarmente quando, perché e in quali circostanze hai reagito in un certo modo
Pratica tecniche di auto-consapevolezza ogni volta che ti senti sopraffatto</a:t>
            </a:r>
            <a:endParaRPr lang="it-IT"/>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Definisci i tuoi obiettivi e scopi di leadership personali</a:t>
            </a:r>
            <a:endParaRPr lang="it-IT"/>
          </a:p>
          <a:p>
            <a:pPr marL="1257300" marR="0" lvl="2" indent="-342900" algn="l" rtl="0">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Raggiungere obiettivi operativi e traguardi</a:t>
            </a:r>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Pratica l’autoefficacia </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Valutare le proprie competenze di leadership
Analizzare i successi e le competenze che li hanno portati</a:t>
            </a:r>
            <a:endParaRPr lang="it-IT" sz="1600" b="0" i="0" u="none" strike="noStrike" cap="none">
              <a:solidFill>
                <a:schemeClr val="dk1"/>
              </a:solidFill>
              <a:latin typeface="Calibri"/>
              <a:ea typeface="Calibri"/>
              <a:cs typeface="Calibri"/>
              <a:sym typeface="Calibri"/>
            </a:endParaRPr>
          </a:p>
          <a:p>
            <a:pPr marL="1257300" marR="0" lvl="2" indent="-241300" algn="l" rtl="0">
              <a:spcBef>
                <a:spcPts val="0"/>
              </a:spcBef>
              <a:spcAft>
                <a:spcPts val="0"/>
              </a:spcAft>
              <a:buClr>
                <a:schemeClr val="dk1"/>
              </a:buClr>
              <a:buSzPts val="1600"/>
              <a:buFont typeface="Arial"/>
              <a:buNone/>
            </a:pPr>
            <a:endParaRPr lang="it-IT" sz="1600" b="0" i="0" u="none" strike="noStrike" cap="none">
              <a:solidFill>
                <a:schemeClr val="dk1"/>
              </a:solidFill>
              <a:latin typeface="Calibri"/>
              <a:ea typeface="Calibri"/>
              <a:cs typeface="Calibri"/>
              <a:sym typeface="Calibri"/>
            </a:endParaRPr>
          </a:p>
        </p:txBody>
      </p:sp>
      <p:sp>
        <p:nvSpPr>
          <p:cNvPr id="363" name="Google Shape;363;p36"/>
          <p:cNvSpPr txBox="1"/>
          <p:nvPr/>
        </p:nvSpPr>
        <p:spPr>
          <a:xfrm>
            <a:off x="318565" y="1773775"/>
            <a:ext cx="7696621" cy="352640"/>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2.4.: Coltivare l'auto-leadership</a:t>
            </a:r>
          </a:p>
        </p:txBody>
      </p:sp>
      <p:sp>
        <p:nvSpPr>
          <p:cNvPr id="364" name="Google Shape;364;p36"/>
          <p:cNvSpPr txBox="1"/>
          <p:nvPr/>
        </p:nvSpPr>
        <p:spPr>
          <a:xfrm>
            <a:off x="7467511" y="298407"/>
            <a:ext cx="4101033" cy="568084"/>
          </a:xfrm>
          <a:prstGeom prst="rect">
            <a:avLst/>
          </a:prstGeom>
          <a:noFill/>
          <a:ln>
            <a:noFill/>
          </a:ln>
        </p:spPr>
        <p:txBody>
          <a:bodyPr spcFirstLastPara="1" wrap="square" lIns="0" tIns="13950" rIns="0" bIns="0" anchor="t" anchorCtr="0">
            <a:spAutoFit/>
          </a:bodyPr>
          <a:lstStyle/>
          <a:p>
            <a:pPr marL="12700" lvl="0"/>
            <a:r>
              <a:rPr lang="it-IT" sz="1800" i="1">
                <a:solidFill>
                  <a:schemeClr val="dk1"/>
                </a:solidFill>
                <a:latin typeface="Calibri"/>
                <a:ea typeface="Calibri"/>
                <a:cs typeface="Calibri"/>
                <a:sym typeface="Calibri"/>
              </a:rPr>
              <a:t>Fonte: Zigarmi 2018 @medium.com
</a:t>
            </a:r>
          </a:p>
        </p:txBody>
      </p:sp>
      <p:sp>
        <p:nvSpPr>
          <p:cNvPr id="365" name="Google Shape;365;p36"/>
          <p:cNvSpPr/>
          <p:nvPr/>
        </p:nvSpPr>
        <p:spPr>
          <a:xfrm>
            <a:off x="5680274" y="2126436"/>
            <a:ext cx="5625035" cy="4216499"/>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Pratica l’auto-accettazione</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Accetta te stesso senza autocritica e auto-sabotaggio
Riconosci le parti in cui sei bravo e quelli su cui migliorare</a:t>
            </a:r>
            <a:endParaRPr lang="it-IT" sz="1600" b="0" i="0" u="none" strike="noStrike" cap="none">
              <a:solidFill>
                <a:schemeClr val="dk1"/>
              </a:solidFill>
              <a:latin typeface="Calibri"/>
              <a:ea typeface="Calibri"/>
              <a:cs typeface="Calibri"/>
              <a:sym typeface="Calibri"/>
            </a:endParaRPr>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Lavorare sull’autogestione</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Gestire tempo e risorse
Impara a stabilire le priorità e lascia il tempo per lo sviluppo personale
Cerca di evitare il musltitasking</a:t>
            </a:r>
            <a:endParaRPr lang="it-IT"/>
          </a:p>
          <a:p>
            <a:pPr marL="800100" marR="0" lvl="1" indent="-342900" algn="l" rtl="0">
              <a:spcBef>
                <a:spcPts val="0"/>
              </a:spcBef>
              <a:spcAft>
                <a:spcPts val="0"/>
              </a:spcAft>
              <a:buClr>
                <a:srgbClr val="0CA373"/>
              </a:buClr>
              <a:buSzPts val="2000"/>
              <a:buFont typeface="Arial"/>
              <a:buChar char="•"/>
            </a:pPr>
            <a:r>
              <a:rPr lang="it-IT" sz="2000" b="1" i="0" u="none" strike="noStrike" cap="none">
                <a:solidFill>
                  <a:srgbClr val="0CA373"/>
                </a:solidFill>
                <a:latin typeface="Calibri"/>
                <a:ea typeface="Calibri"/>
                <a:cs typeface="Calibri"/>
                <a:sym typeface="Calibri"/>
              </a:rPr>
              <a:t>Sviluppare la routine di auto-riflessione</a:t>
            </a:r>
            <a:endParaRPr lang="it-IT"/>
          </a:p>
          <a:p>
            <a:pPr marL="1257300" lvl="2" indent="-342900">
              <a:buClr>
                <a:schemeClr val="dk1"/>
              </a:buClr>
              <a:buSzPts val="1600"/>
              <a:buFont typeface="Arial"/>
              <a:buChar char="•"/>
            </a:pPr>
            <a:r>
              <a:rPr lang="it-IT" sz="1600">
                <a:solidFill>
                  <a:schemeClr val="dk1"/>
                </a:solidFill>
                <a:latin typeface="Calibri"/>
                <a:ea typeface="Calibri"/>
                <a:cs typeface="Calibri"/>
                <a:sym typeface="Calibri"/>
              </a:rPr>
              <a:t>Dedica del tempo della giornata all'auto-riflessione
Identificare opportunità di miglioramento e crescita</a:t>
            </a:r>
            <a:endParaRPr lang="it-IT" sz="1600" b="0" i="0" u="none" strike="noStrike" cap="none">
              <a:solidFill>
                <a:schemeClr val="dk1"/>
              </a:solidFill>
              <a:latin typeface="Calibri"/>
              <a:ea typeface="Calibri"/>
              <a:cs typeface="Calibri"/>
              <a:sym typeface="Calibri"/>
            </a:endParaRPr>
          </a:p>
          <a:p>
            <a:pPr marL="1257300" marR="0" lvl="2" indent="-241300" algn="l" rtl="0">
              <a:spcBef>
                <a:spcPts val="0"/>
              </a:spcBef>
              <a:spcAft>
                <a:spcPts val="0"/>
              </a:spcAft>
              <a:buClr>
                <a:schemeClr val="dk1"/>
              </a:buClr>
              <a:buSzPts val="1600"/>
              <a:buFont typeface="Arial"/>
              <a:buNone/>
            </a:pPr>
            <a:endParaRPr lang="it-IT" sz="1600" b="0" i="0" u="none" strike="noStrike" cap="none">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43A90EFE-A0CD-D130-271A-B65AD36501C8}"/>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7"/>
          <p:cNvSpPr/>
          <p:nvPr/>
        </p:nvSpPr>
        <p:spPr>
          <a:xfrm>
            <a:off x="3220667" y="1848819"/>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371" name="Google Shape;371;p37"/>
          <p:cNvSpPr/>
          <p:nvPr/>
        </p:nvSpPr>
        <p:spPr>
          <a:xfrm>
            <a:off x="1291306" y="2487038"/>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2" name="Google Shape;372;p37"/>
          <p:cNvSpPr/>
          <p:nvPr/>
        </p:nvSpPr>
        <p:spPr>
          <a:xfrm>
            <a:off x="1254607" y="3168484"/>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3" name="Google Shape;373;p37"/>
          <p:cNvSpPr/>
          <p:nvPr/>
        </p:nvSpPr>
        <p:spPr>
          <a:xfrm>
            <a:off x="1291306" y="3877420"/>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4" name="Google Shape;374;p37"/>
          <p:cNvSpPr/>
          <p:nvPr/>
        </p:nvSpPr>
        <p:spPr>
          <a:xfrm>
            <a:off x="1291305" y="4558866"/>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5" name="Google Shape;375;p37"/>
          <p:cNvSpPr txBox="1"/>
          <p:nvPr/>
        </p:nvSpPr>
        <p:spPr>
          <a:xfrm>
            <a:off x="1669501" y="2343340"/>
            <a:ext cx="8648206" cy="1015622"/>
          </a:xfrm>
          <a:prstGeom prst="rect">
            <a:avLst/>
          </a:prstGeom>
          <a:noFill/>
          <a:ln>
            <a:noFill/>
          </a:ln>
        </p:spPr>
        <p:txBody>
          <a:bodyPr spcFirstLastPara="1" wrap="square" lIns="91425" tIns="45700" rIns="91425" bIns="45700" anchor="t" anchorCtr="0">
            <a:spAutoFit/>
          </a:bodyPr>
          <a:lstStyle/>
          <a:p>
            <a:pPr lvl="0"/>
            <a:r>
              <a:rPr lang="it-IT" sz="2000" b="1" i="1">
                <a:solidFill>
                  <a:srgbClr val="0CA373"/>
                </a:solidFill>
                <a:latin typeface="Calibri"/>
                <a:ea typeface="Calibri"/>
                <a:cs typeface="Calibri"/>
                <a:sym typeface="Calibri"/>
              </a:rPr>
              <a:t>Conoscere te stesso interiormente è un primo passo verso la crescita personale e la felicità
</a:t>
            </a:r>
          </a:p>
        </p:txBody>
      </p:sp>
      <p:sp>
        <p:nvSpPr>
          <p:cNvPr id="376" name="Google Shape;376;p37"/>
          <p:cNvSpPr txBox="1"/>
          <p:nvPr/>
        </p:nvSpPr>
        <p:spPr>
          <a:xfrm>
            <a:off x="1669501" y="3059436"/>
            <a:ext cx="8156616" cy="1015622"/>
          </a:xfrm>
          <a:prstGeom prst="rect">
            <a:avLst/>
          </a:prstGeom>
          <a:noFill/>
          <a:ln>
            <a:noFill/>
          </a:ln>
        </p:spPr>
        <p:txBody>
          <a:bodyPr spcFirstLastPara="1" wrap="square" lIns="91425" tIns="45700" rIns="91425" bIns="45700" anchor="t" anchorCtr="0">
            <a:spAutoFit/>
          </a:bodyPr>
          <a:lstStyle/>
          <a:p>
            <a:pPr lvl="0"/>
            <a:r>
              <a:rPr lang="it-IT" sz="2000" b="1" i="1">
                <a:solidFill>
                  <a:srgbClr val="0CA373"/>
                </a:solidFill>
                <a:latin typeface="Calibri"/>
                <a:ea typeface="Calibri"/>
                <a:cs typeface="Calibri"/>
                <a:sym typeface="Calibri"/>
              </a:rPr>
              <a:t>Essere consapevoli di noi stessi ci aiuta a combattere le diverse sfide che la vita ci presenta
</a:t>
            </a:r>
          </a:p>
        </p:txBody>
      </p:sp>
      <p:sp>
        <p:nvSpPr>
          <p:cNvPr id="377" name="Google Shape;377;p37"/>
          <p:cNvSpPr txBox="1"/>
          <p:nvPr/>
        </p:nvSpPr>
        <p:spPr>
          <a:xfrm>
            <a:off x="1659885" y="3813593"/>
            <a:ext cx="7838686" cy="707846"/>
          </a:xfrm>
          <a:prstGeom prst="rect">
            <a:avLst/>
          </a:prstGeom>
          <a:noFill/>
          <a:ln>
            <a:noFill/>
          </a:ln>
        </p:spPr>
        <p:txBody>
          <a:bodyPr spcFirstLastPara="1" wrap="square" lIns="91425" tIns="45700" rIns="91425" bIns="45700" anchor="t" anchorCtr="0">
            <a:spAutoFit/>
          </a:bodyPr>
          <a:lstStyle/>
          <a:p>
            <a:pPr lvl="0"/>
            <a:r>
              <a:rPr lang="it-IT" sz="2000" b="1" i="1">
                <a:solidFill>
                  <a:srgbClr val="0CA373"/>
                </a:solidFill>
                <a:latin typeface="Calibri"/>
                <a:ea typeface="Calibri"/>
                <a:cs typeface="Calibri"/>
                <a:sym typeface="Calibri"/>
              </a:rPr>
              <a:t>La consapevolezza di sé richiede una continua esplorazione di noi stessi
</a:t>
            </a:r>
          </a:p>
        </p:txBody>
      </p:sp>
      <p:sp>
        <p:nvSpPr>
          <p:cNvPr id="378" name="Google Shape;378;p37"/>
          <p:cNvSpPr txBox="1"/>
          <p:nvPr/>
        </p:nvSpPr>
        <p:spPr>
          <a:xfrm>
            <a:off x="1632803" y="4523665"/>
            <a:ext cx="8081565" cy="1015622"/>
          </a:xfrm>
          <a:prstGeom prst="rect">
            <a:avLst/>
          </a:prstGeom>
          <a:noFill/>
          <a:ln>
            <a:noFill/>
          </a:ln>
        </p:spPr>
        <p:txBody>
          <a:bodyPr spcFirstLastPara="1" wrap="square" lIns="91425" tIns="45700" rIns="91425" bIns="45700" anchor="t" anchorCtr="0">
            <a:spAutoFit/>
          </a:bodyPr>
          <a:lstStyle/>
          <a:p>
            <a:pPr lvl="0"/>
            <a:r>
              <a:rPr lang="it-IT" sz="2000" b="1" i="1">
                <a:solidFill>
                  <a:srgbClr val="0CA373"/>
                </a:solidFill>
                <a:latin typeface="Calibri"/>
                <a:ea typeface="Calibri"/>
                <a:cs typeface="Calibri"/>
                <a:sym typeface="Calibri"/>
              </a:rPr>
              <a:t>L'auto-leadership ci aiuta non solo a gestire meglio noi stessi, ma anche ad essere migliori leader per gli altri 
</a:t>
            </a:r>
          </a:p>
        </p:txBody>
      </p:sp>
      <p:sp>
        <p:nvSpPr>
          <p:cNvPr id="379" name="Google Shape;379;p37"/>
          <p:cNvSpPr txBox="1"/>
          <p:nvPr/>
        </p:nvSpPr>
        <p:spPr>
          <a:xfrm>
            <a:off x="480795" y="1302505"/>
            <a:ext cx="4961358" cy="1490152"/>
          </a:xfrm>
          <a:prstGeom prst="rect">
            <a:avLst/>
          </a:prstGeom>
          <a:noFill/>
          <a:ln>
            <a:noFill/>
          </a:ln>
        </p:spPr>
        <p:txBody>
          <a:bodyPr spcFirstLastPara="1" wrap="square" lIns="0" tIns="12700" rIns="0" bIns="0" anchor="t" anchorCtr="0">
            <a:spAutoFit/>
          </a:bodyPr>
          <a:lstStyle/>
          <a:p>
            <a:pPr marL="12700" lvl="0"/>
            <a:r>
              <a:rPr lang="it-IT" sz="4800" b="1">
                <a:solidFill>
                  <a:schemeClr val="dk1"/>
                </a:solidFill>
                <a:latin typeface="Calibri"/>
                <a:ea typeface="Calibri"/>
                <a:cs typeface="Calibri"/>
                <a:sym typeface="Calibri"/>
              </a:rPr>
              <a:t>Takeaway chiave:
</a:t>
            </a:r>
            <a:endParaRPr lang="it-IT"/>
          </a:p>
        </p:txBody>
      </p:sp>
      <p:pic>
        <p:nvPicPr>
          <p:cNvPr id="380" name="Google Shape;380;p37" descr="Logro objetivo y trabajo en equipo empresarial. vector gratuito"/>
          <p:cNvPicPr preferRelativeResize="0"/>
          <p:nvPr/>
        </p:nvPicPr>
        <p:blipFill rotWithShape="1">
          <a:blip r:embed="rId3">
            <a:alphaModFix/>
          </a:blip>
          <a:srcRect/>
          <a:stretch/>
        </p:blipFill>
        <p:spPr>
          <a:xfrm>
            <a:off x="10214996" y="4623758"/>
            <a:ext cx="1531308" cy="13356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txBox="1"/>
          <p:nvPr/>
        </p:nvSpPr>
        <p:spPr>
          <a:xfrm>
            <a:off x="318565" y="1022287"/>
            <a:ext cx="10269068" cy="1490152"/>
          </a:xfrm>
          <a:prstGeom prst="rect">
            <a:avLst/>
          </a:prstGeom>
          <a:noFill/>
          <a:ln>
            <a:noFill/>
          </a:ln>
        </p:spPr>
        <p:txBody>
          <a:bodyPr spcFirstLastPara="1" wrap="square" lIns="0" tIns="12700" rIns="0" bIns="0" anchor="t" anchorCtr="0">
            <a:spAutoFit/>
          </a:bodyPr>
          <a:lstStyle/>
          <a:p>
            <a:pPr marL="12700" lvl="0"/>
            <a:r>
              <a:rPr lang="it-IT" sz="4800" b="1">
                <a:latin typeface="Calibri"/>
                <a:ea typeface="Calibri"/>
                <a:cs typeface="Calibri"/>
                <a:sym typeface="Calibri"/>
              </a:rPr>
              <a:t>Test di valutazione
</a:t>
            </a:r>
            <a:endParaRPr lang="it-IT"/>
          </a:p>
        </p:txBody>
      </p:sp>
      <p:sp>
        <p:nvSpPr>
          <p:cNvPr id="386" name="Google Shape;386;p38"/>
          <p:cNvSpPr txBox="1"/>
          <p:nvPr/>
        </p:nvSpPr>
        <p:spPr>
          <a:xfrm>
            <a:off x="436097" y="1869768"/>
            <a:ext cx="3239610" cy="2308284"/>
          </a:xfrm>
          <a:prstGeom prst="rect">
            <a:avLst/>
          </a:prstGeom>
          <a:noFill/>
          <a:ln>
            <a:noFill/>
          </a:ln>
        </p:spPr>
        <p:txBody>
          <a:bodyPr spcFirstLastPara="1" wrap="square" lIns="91425" tIns="45700" rIns="91425" bIns="45700" anchor="t" anchorCtr="0">
            <a:spAutoFit/>
          </a:bodyPr>
          <a:lstStyle/>
          <a:p>
            <a:pPr marL="342900" lvl="0" indent="-342900">
              <a:buSzPts val="1800"/>
              <a:buFont typeface="Calibri"/>
              <a:buAutoNum type="arabicPeriod"/>
            </a:pPr>
            <a:r>
              <a:rPr lang="it-IT" sz="1800" b="1">
                <a:latin typeface="Calibri"/>
                <a:ea typeface="Calibri"/>
                <a:cs typeface="Calibri"/>
                <a:sym typeface="Calibri"/>
              </a:rPr>
              <a:t>Conoscere il sé interiore è importante per:</a:t>
            </a:r>
          </a:p>
          <a:p>
            <a:pPr lvl="0">
              <a:buSzPts val="1800"/>
            </a:pPr>
            <a:r>
              <a:rPr lang="it-IT" sz="1800">
                <a:latin typeface="Calibri"/>
                <a:ea typeface="Calibri"/>
                <a:cs typeface="Calibri"/>
                <a:sym typeface="Calibri"/>
              </a:rPr>
              <a:t>a.- Per combattere l'ansia, lo stress e la depressione
b.- Per combattere meglio le sfide
c.- Tutto quanto sopra
</a:t>
            </a:r>
            <a:endParaRPr lang="it-IT" sz="1800">
              <a:solidFill>
                <a:schemeClr val="dk1"/>
              </a:solidFill>
              <a:latin typeface="Calibri"/>
              <a:ea typeface="Calibri"/>
              <a:cs typeface="Calibri"/>
              <a:sym typeface="Calibri"/>
            </a:endParaRPr>
          </a:p>
        </p:txBody>
      </p:sp>
      <p:sp>
        <p:nvSpPr>
          <p:cNvPr id="387" name="Google Shape;387;p38"/>
          <p:cNvSpPr txBox="1"/>
          <p:nvPr/>
        </p:nvSpPr>
        <p:spPr>
          <a:xfrm>
            <a:off x="4203279" y="1859298"/>
            <a:ext cx="2991729" cy="1754286"/>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2. Essere consapevoli di sé aiuta
</a:t>
            </a:r>
            <a:r>
              <a:rPr lang="it-IT" sz="1800" dirty="0">
                <a:latin typeface="Calibri"/>
                <a:ea typeface="Calibri"/>
                <a:cs typeface="Calibri"/>
                <a:sym typeface="Calibri"/>
              </a:rPr>
              <a:t>a.- Controllo delle emozioni
b.- Disturbi del sonno
c.- Non aiuta affatto
</a:t>
            </a:r>
            <a:endParaRPr lang="it-IT" sz="1800" dirty="0">
              <a:solidFill>
                <a:schemeClr val="dk1"/>
              </a:solidFill>
              <a:latin typeface="Calibri"/>
              <a:ea typeface="Calibri"/>
              <a:cs typeface="Calibri"/>
              <a:sym typeface="Calibri"/>
            </a:endParaRPr>
          </a:p>
        </p:txBody>
      </p:sp>
      <p:sp>
        <p:nvSpPr>
          <p:cNvPr id="388" name="Google Shape;388;p38"/>
          <p:cNvSpPr txBox="1"/>
          <p:nvPr/>
        </p:nvSpPr>
        <p:spPr>
          <a:xfrm>
            <a:off x="7722580" y="1859298"/>
            <a:ext cx="3592765" cy="1754286"/>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3. Esistono i seguenti tipi di auto-consapevolezza:
</a:t>
            </a:r>
            <a:r>
              <a:rPr lang="it-IT" sz="1800" dirty="0">
                <a:latin typeface="Calibri"/>
                <a:ea typeface="Calibri"/>
                <a:cs typeface="Calibri"/>
                <a:sym typeface="Calibri"/>
              </a:rPr>
              <a:t>a.- Intera
b.- Esterna
c.- Mista
</a:t>
            </a:r>
            <a:endParaRPr lang="it-IT" sz="1800" dirty="0">
              <a:solidFill>
                <a:schemeClr val="dk1"/>
              </a:solidFill>
              <a:latin typeface="Calibri"/>
              <a:ea typeface="Calibri"/>
              <a:cs typeface="Calibri"/>
              <a:sym typeface="Calibri"/>
            </a:endParaRPr>
          </a:p>
        </p:txBody>
      </p:sp>
      <p:sp>
        <p:nvSpPr>
          <p:cNvPr id="389" name="Google Shape;389;p38"/>
          <p:cNvSpPr txBox="1"/>
          <p:nvPr/>
        </p:nvSpPr>
        <p:spPr>
          <a:xfrm>
            <a:off x="2387426" y="4155376"/>
            <a:ext cx="3139615" cy="2031285"/>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4. Le seguenti pratiche non sono rilevanti per l'auto-consapevolezza:
</a:t>
            </a:r>
            <a:r>
              <a:rPr lang="it-IT" sz="1800" dirty="0">
                <a:latin typeface="Calibri"/>
                <a:ea typeface="Calibri"/>
                <a:cs typeface="Calibri"/>
                <a:sym typeface="Calibri"/>
              </a:rPr>
              <a:t>a.- Consapevolezza
b.- Cucinare
c.- Guidare in auto
</a:t>
            </a:r>
            <a:endParaRPr lang="it-IT" sz="1800" dirty="0">
              <a:solidFill>
                <a:schemeClr val="dk1"/>
              </a:solidFill>
              <a:latin typeface="Calibri"/>
              <a:ea typeface="Calibri"/>
              <a:cs typeface="Calibri"/>
              <a:sym typeface="Calibri"/>
            </a:endParaRPr>
          </a:p>
        </p:txBody>
      </p:sp>
      <p:sp>
        <p:nvSpPr>
          <p:cNvPr id="390" name="Google Shape;390;p38"/>
          <p:cNvSpPr txBox="1"/>
          <p:nvPr/>
        </p:nvSpPr>
        <p:spPr>
          <a:xfrm>
            <a:off x="6246865" y="4155376"/>
            <a:ext cx="3592765" cy="1754286"/>
          </a:xfrm>
          <a:prstGeom prst="rect">
            <a:avLst/>
          </a:prstGeom>
          <a:noFill/>
          <a:ln>
            <a:noFill/>
          </a:ln>
        </p:spPr>
        <p:txBody>
          <a:bodyPr spcFirstLastPara="1" wrap="square" lIns="91425" tIns="45700" rIns="91425" bIns="45700" anchor="t" anchorCtr="0">
            <a:spAutoFit/>
          </a:bodyPr>
          <a:lstStyle/>
          <a:p>
            <a:pPr lvl="0"/>
            <a:r>
              <a:rPr lang="it-IT" sz="1800" b="1">
                <a:latin typeface="Calibri"/>
                <a:ea typeface="Calibri"/>
                <a:cs typeface="Calibri"/>
                <a:sym typeface="Calibri"/>
              </a:rPr>
              <a:t>5. L'auto-leadership e l'auto-consapevolezza sono:
</a:t>
            </a:r>
            <a:r>
              <a:rPr lang="it-IT" sz="1800">
                <a:latin typeface="Calibri"/>
                <a:ea typeface="Calibri"/>
                <a:cs typeface="Calibri"/>
                <a:sym typeface="Calibri"/>
              </a:rPr>
              <a:t>a.- Positivamente correlate
b.- Non correlate
c.- Negativamente correlate
</a:t>
            </a:r>
            <a:endParaRPr lang="it-IT"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txBox="1"/>
          <p:nvPr/>
        </p:nvSpPr>
        <p:spPr>
          <a:xfrm>
            <a:off x="318565" y="1022287"/>
            <a:ext cx="10269068" cy="1490152"/>
          </a:xfrm>
          <a:prstGeom prst="rect">
            <a:avLst/>
          </a:prstGeom>
          <a:noFill/>
          <a:ln>
            <a:noFill/>
          </a:ln>
        </p:spPr>
        <p:txBody>
          <a:bodyPr spcFirstLastPara="1" wrap="square" lIns="0" tIns="12700" rIns="0" bIns="0" anchor="t" anchorCtr="0">
            <a:spAutoFit/>
          </a:bodyPr>
          <a:lstStyle/>
          <a:p>
            <a:pPr marL="12700" lvl="0"/>
            <a:r>
              <a:rPr lang="it-IT" sz="4800" b="1">
                <a:latin typeface="Calibri"/>
                <a:ea typeface="Calibri"/>
                <a:cs typeface="Calibri"/>
                <a:sym typeface="Calibri"/>
              </a:rPr>
              <a:t>Test di valutazione
</a:t>
            </a:r>
            <a:endParaRPr lang="it-IT"/>
          </a:p>
        </p:txBody>
      </p:sp>
      <p:sp>
        <p:nvSpPr>
          <p:cNvPr id="386" name="Google Shape;386;p38"/>
          <p:cNvSpPr txBox="1"/>
          <p:nvPr/>
        </p:nvSpPr>
        <p:spPr>
          <a:xfrm>
            <a:off x="436097" y="1869768"/>
            <a:ext cx="3239610" cy="2308284"/>
          </a:xfrm>
          <a:prstGeom prst="rect">
            <a:avLst/>
          </a:prstGeom>
          <a:noFill/>
          <a:ln>
            <a:noFill/>
          </a:ln>
        </p:spPr>
        <p:txBody>
          <a:bodyPr spcFirstLastPara="1" wrap="square" lIns="91425" tIns="45700" rIns="91425" bIns="45700" anchor="t" anchorCtr="0">
            <a:spAutoFit/>
          </a:bodyPr>
          <a:lstStyle/>
          <a:p>
            <a:pPr marL="342900" lvl="0" indent="-342900">
              <a:buSzPts val="1800"/>
              <a:buFont typeface="Calibri"/>
              <a:buAutoNum type="arabicPeriod"/>
            </a:pPr>
            <a:r>
              <a:rPr lang="it-IT" sz="1800" b="1" dirty="0">
                <a:latin typeface="Calibri"/>
                <a:ea typeface="Calibri"/>
                <a:cs typeface="Calibri"/>
                <a:sym typeface="Calibri"/>
              </a:rPr>
              <a:t>Conoscere il sé interiore è importante per:</a:t>
            </a:r>
          </a:p>
          <a:p>
            <a:pPr lvl="0">
              <a:buSzPts val="1800"/>
            </a:pPr>
            <a:r>
              <a:rPr lang="it-IT" sz="1800" dirty="0">
                <a:latin typeface="Calibri"/>
                <a:ea typeface="Calibri"/>
                <a:cs typeface="Calibri"/>
                <a:sym typeface="Calibri"/>
              </a:rPr>
              <a:t>a.- Per combattere l'ansia, lo stress e la depressione
b.- Per combattere meglio le sfide
</a:t>
            </a:r>
            <a:r>
              <a:rPr lang="it-IT" sz="1800" b="1" dirty="0">
                <a:latin typeface="Calibri"/>
                <a:ea typeface="Calibri"/>
                <a:cs typeface="Calibri"/>
                <a:sym typeface="Calibri"/>
              </a:rPr>
              <a:t>c.- Tutto quanto sopra</a:t>
            </a:r>
            <a:r>
              <a:rPr lang="it-IT" sz="1800" dirty="0">
                <a:latin typeface="Calibri"/>
                <a:ea typeface="Calibri"/>
                <a:cs typeface="Calibri"/>
                <a:sym typeface="Calibri"/>
              </a:rPr>
              <a:t>
</a:t>
            </a:r>
            <a:endParaRPr lang="it-IT" sz="1800" dirty="0">
              <a:solidFill>
                <a:schemeClr val="dk1"/>
              </a:solidFill>
              <a:latin typeface="Calibri"/>
              <a:ea typeface="Calibri"/>
              <a:cs typeface="Calibri"/>
              <a:sym typeface="Calibri"/>
            </a:endParaRPr>
          </a:p>
        </p:txBody>
      </p:sp>
      <p:sp>
        <p:nvSpPr>
          <p:cNvPr id="387" name="Google Shape;387;p38"/>
          <p:cNvSpPr txBox="1"/>
          <p:nvPr/>
        </p:nvSpPr>
        <p:spPr>
          <a:xfrm>
            <a:off x="4203279" y="1859298"/>
            <a:ext cx="2991729" cy="1754286"/>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2. Essere consapevoli di sé aiuta</a:t>
            </a:r>
          </a:p>
          <a:p>
            <a:pPr lvl="0"/>
            <a:r>
              <a:rPr lang="it-IT" sz="1800" b="1" dirty="0">
                <a:latin typeface="Calibri"/>
                <a:ea typeface="Calibri"/>
                <a:cs typeface="Calibri"/>
                <a:sym typeface="Calibri"/>
              </a:rPr>
              <a:t>a.- Controllo delle emozioni</a:t>
            </a:r>
            <a:r>
              <a:rPr lang="it-IT" sz="1800" dirty="0">
                <a:latin typeface="Calibri"/>
                <a:ea typeface="Calibri"/>
                <a:cs typeface="Calibri"/>
                <a:sym typeface="Calibri"/>
              </a:rPr>
              <a:t>
b.- Disturbi del sonno
c.- Non aiuta affatto
</a:t>
            </a:r>
            <a:endParaRPr lang="it-IT" sz="1800" dirty="0">
              <a:solidFill>
                <a:schemeClr val="dk1"/>
              </a:solidFill>
              <a:latin typeface="Calibri"/>
              <a:ea typeface="Calibri"/>
              <a:cs typeface="Calibri"/>
              <a:sym typeface="Calibri"/>
            </a:endParaRPr>
          </a:p>
        </p:txBody>
      </p:sp>
      <p:sp>
        <p:nvSpPr>
          <p:cNvPr id="388" name="Google Shape;388;p38"/>
          <p:cNvSpPr txBox="1"/>
          <p:nvPr/>
        </p:nvSpPr>
        <p:spPr>
          <a:xfrm>
            <a:off x="7722580" y="1859298"/>
            <a:ext cx="3592765" cy="1754286"/>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3. Esistono i seguenti tipi di auto-consapevolezza:
a.- Intera
b.- Esterna</a:t>
            </a:r>
            <a:r>
              <a:rPr lang="it-IT" sz="1800" dirty="0">
                <a:latin typeface="Calibri"/>
                <a:ea typeface="Calibri"/>
                <a:cs typeface="Calibri"/>
                <a:sym typeface="Calibri"/>
              </a:rPr>
              <a:t>
c.- Mista
</a:t>
            </a:r>
            <a:endParaRPr lang="it-IT" sz="1800" dirty="0">
              <a:solidFill>
                <a:schemeClr val="dk1"/>
              </a:solidFill>
              <a:latin typeface="Calibri"/>
              <a:ea typeface="Calibri"/>
              <a:cs typeface="Calibri"/>
              <a:sym typeface="Calibri"/>
            </a:endParaRPr>
          </a:p>
        </p:txBody>
      </p:sp>
      <p:sp>
        <p:nvSpPr>
          <p:cNvPr id="389" name="Google Shape;389;p38"/>
          <p:cNvSpPr txBox="1"/>
          <p:nvPr/>
        </p:nvSpPr>
        <p:spPr>
          <a:xfrm>
            <a:off x="2387426" y="4155376"/>
            <a:ext cx="3139615" cy="2031285"/>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4. Le seguenti pratiche non sono rilevanti per l'auto-consapevolezza:
</a:t>
            </a:r>
            <a:r>
              <a:rPr lang="it-IT" sz="1800" dirty="0">
                <a:latin typeface="Calibri"/>
                <a:ea typeface="Calibri"/>
                <a:cs typeface="Calibri"/>
                <a:sym typeface="Calibri"/>
              </a:rPr>
              <a:t>a.- Consapevolezza
</a:t>
            </a:r>
            <a:r>
              <a:rPr lang="it-IT" sz="1800" b="1" dirty="0">
                <a:latin typeface="Calibri"/>
                <a:ea typeface="Calibri"/>
                <a:cs typeface="Calibri"/>
                <a:sym typeface="Calibri"/>
              </a:rPr>
              <a:t>b.- Cucinare
c.- Guidare in auto</a:t>
            </a:r>
            <a:r>
              <a:rPr lang="it-IT" sz="1800" dirty="0">
                <a:latin typeface="Calibri"/>
                <a:ea typeface="Calibri"/>
                <a:cs typeface="Calibri"/>
                <a:sym typeface="Calibri"/>
              </a:rPr>
              <a:t>
</a:t>
            </a:r>
            <a:endParaRPr lang="it-IT" sz="1800" dirty="0">
              <a:solidFill>
                <a:schemeClr val="dk1"/>
              </a:solidFill>
              <a:latin typeface="Calibri"/>
              <a:ea typeface="Calibri"/>
              <a:cs typeface="Calibri"/>
              <a:sym typeface="Calibri"/>
            </a:endParaRPr>
          </a:p>
        </p:txBody>
      </p:sp>
      <p:sp>
        <p:nvSpPr>
          <p:cNvPr id="390" name="Google Shape;390;p38"/>
          <p:cNvSpPr txBox="1"/>
          <p:nvPr/>
        </p:nvSpPr>
        <p:spPr>
          <a:xfrm>
            <a:off x="6246865" y="4155376"/>
            <a:ext cx="3592765" cy="1754286"/>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5. L'auto-leadership e l'auto-consapevolezza sono:
a.- Positivamente correlate</a:t>
            </a:r>
            <a:r>
              <a:rPr lang="it-IT" sz="1800" dirty="0">
                <a:latin typeface="Calibri"/>
                <a:ea typeface="Calibri"/>
                <a:cs typeface="Calibri"/>
                <a:sym typeface="Calibri"/>
              </a:rPr>
              <a:t>
b.- Non correlate
c.- Negativamente correlate
</a:t>
            </a:r>
            <a:endParaRPr lang="it-IT"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540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72" name="Google Shape;72;p3"/>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73" name="Google Shape;73;p3"/>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74" name="Google Shape;74;p3"/>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75" name="Google Shape;75;p3"/>
          <p:cNvSpPr txBox="1"/>
          <p:nvPr/>
        </p:nvSpPr>
        <p:spPr>
          <a:xfrm>
            <a:off x="1615183" y="2843420"/>
            <a:ext cx="7091830" cy="646290"/>
          </a:xfrm>
          <a:prstGeom prst="rect">
            <a:avLst/>
          </a:prstGeom>
          <a:noFill/>
          <a:ln>
            <a:noFill/>
          </a:ln>
        </p:spPr>
        <p:txBody>
          <a:bodyPr spcFirstLastPara="1" wrap="square" lIns="91425" tIns="45700" rIns="91425" bIns="45700" anchor="t" anchorCtr="0">
            <a:spAutoFit/>
          </a:bodyPr>
          <a:lstStyle/>
          <a:p>
            <a:pPr lvl="0"/>
            <a:r>
              <a:rPr lang="it-IT" sz="1800" b="1" dirty="0">
                <a:solidFill>
                  <a:srgbClr val="0CA373"/>
                </a:solidFill>
                <a:latin typeface="Calibri"/>
                <a:ea typeface="Calibri"/>
                <a:cs typeface="Calibri"/>
                <a:sym typeface="Calibri"/>
              </a:rPr>
              <a:t>Spiegare i concetti di autoconsapevolezza e auto-leadership
</a:t>
            </a:r>
            <a:endParaRPr lang="it-IT" dirty="0"/>
          </a:p>
        </p:txBody>
      </p:sp>
      <p:sp>
        <p:nvSpPr>
          <p:cNvPr id="76" name="Google Shape;76;p3"/>
          <p:cNvSpPr txBox="1"/>
          <p:nvPr/>
        </p:nvSpPr>
        <p:spPr>
          <a:xfrm>
            <a:off x="1615183" y="3553579"/>
            <a:ext cx="6613392" cy="923289"/>
          </a:xfrm>
          <a:prstGeom prst="rect">
            <a:avLst/>
          </a:prstGeom>
          <a:noFill/>
          <a:ln>
            <a:noFill/>
          </a:ln>
        </p:spPr>
        <p:txBody>
          <a:bodyPr spcFirstLastPara="1" wrap="square" lIns="91425" tIns="45700" rIns="91425" bIns="45700" anchor="t" anchorCtr="0">
            <a:spAutoFit/>
          </a:bodyPr>
          <a:lstStyle/>
          <a:p>
            <a:pPr lvl="0"/>
            <a:r>
              <a:rPr lang="it-IT" sz="1800" b="1">
                <a:solidFill>
                  <a:srgbClr val="0CA373"/>
                </a:solidFill>
                <a:latin typeface="Calibri"/>
                <a:ea typeface="Calibri"/>
                <a:cs typeface="Calibri"/>
                <a:sym typeface="Calibri"/>
              </a:rPr>
              <a:t>Discutere i vantaggi derivanti dalla crescente auto-leadership e autoconsapevolezza negli affari e nelle crisi
</a:t>
            </a:r>
            <a:endParaRPr lang="it-IT"/>
          </a:p>
        </p:txBody>
      </p:sp>
      <p:sp>
        <p:nvSpPr>
          <p:cNvPr id="77" name="Google Shape;77;p3"/>
          <p:cNvSpPr txBox="1"/>
          <p:nvPr/>
        </p:nvSpPr>
        <p:spPr>
          <a:xfrm>
            <a:off x="1605565" y="4284373"/>
            <a:ext cx="7208651" cy="923289"/>
          </a:xfrm>
          <a:prstGeom prst="rect">
            <a:avLst/>
          </a:prstGeom>
          <a:noFill/>
          <a:ln>
            <a:noFill/>
          </a:ln>
        </p:spPr>
        <p:txBody>
          <a:bodyPr spcFirstLastPara="1" wrap="square" lIns="91425" tIns="45700" rIns="91425" bIns="45700" anchor="t" anchorCtr="0">
            <a:spAutoFit/>
          </a:bodyPr>
          <a:lstStyle/>
          <a:p>
            <a:pPr lvl="0"/>
            <a:r>
              <a:rPr lang="it-IT" sz="1800" b="1">
                <a:solidFill>
                  <a:srgbClr val="0CA373"/>
                </a:solidFill>
                <a:latin typeface="Calibri"/>
                <a:ea typeface="Calibri"/>
                <a:cs typeface="Calibri"/>
                <a:sym typeface="Calibri"/>
              </a:rPr>
              <a:t>Fornire indicazioni sulle pratiche di auto-leadership e sviluppo dell'autoconsapevolezza
</a:t>
            </a:r>
          </a:p>
        </p:txBody>
      </p:sp>
      <p:sp>
        <p:nvSpPr>
          <p:cNvPr id="78" name="Google Shape;78;p3"/>
          <p:cNvSpPr txBox="1"/>
          <p:nvPr/>
        </p:nvSpPr>
        <p:spPr>
          <a:xfrm>
            <a:off x="814426" y="749231"/>
            <a:ext cx="6420092" cy="1490152"/>
          </a:xfrm>
          <a:prstGeom prst="rect">
            <a:avLst/>
          </a:prstGeom>
          <a:noFill/>
          <a:ln>
            <a:noFill/>
          </a:ln>
        </p:spPr>
        <p:txBody>
          <a:bodyPr spcFirstLastPara="1" wrap="square" lIns="0" tIns="12700" rIns="0" bIns="0" anchor="t" anchorCtr="0">
            <a:spAutoFit/>
          </a:bodyPr>
          <a:lstStyle/>
          <a:p>
            <a:pPr marL="12700" lvl="0"/>
            <a:r>
              <a:rPr lang="hr-HR" sz="4800" b="1" dirty="0">
                <a:solidFill>
                  <a:schemeClr val="dk1"/>
                </a:solidFill>
                <a:latin typeface="Calibri"/>
                <a:ea typeface="Calibri"/>
                <a:cs typeface="Calibri"/>
                <a:sym typeface="Calibri"/>
              </a:rPr>
              <a:t>OBIETTIVI E TRAGUARDI
</a:t>
            </a:r>
            <a:endParaRPr dirty="0"/>
          </a:p>
        </p:txBody>
      </p:sp>
      <p:sp>
        <p:nvSpPr>
          <p:cNvPr id="79" name="Google Shape;79;p3"/>
          <p:cNvSpPr txBox="1"/>
          <p:nvPr/>
        </p:nvSpPr>
        <p:spPr>
          <a:xfrm>
            <a:off x="539786" y="2053993"/>
            <a:ext cx="5064599" cy="629639"/>
          </a:xfrm>
          <a:prstGeom prst="rect">
            <a:avLst/>
          </a:prstGeom>
          <a:noFill/>
          <a:ln>
            <a:noFill/>
          </a:ln>
        </p:spPr>
        <p:txBody>
          <a:bodyPr spcFirstLastPara="1" wrap="square" lIns="0" tIns="13950" rIns="0" bIns="0" anchor="t" anchorCtr="0">
            <a:spAutoFit/>
          </a:bodyPr>
          <a:lstStyle/>
          <a:p>
            <a:pPr lvl="0" algn="just"/>
            <a:r>
              <a:rPr lang="it-IT" sz="2000">
                <a:solidFill>
                  <a:schemeClr val="dk1"/>
                </a:solidFill>
                <a:latin typeface="Calibri"/>
                <a:ea typeface="Calibri"/>
                <a:cs typeface="Calibri"/>
                <a:sym typeface="Calibri"/>
              </a:rPr>
              <a:t>Alla fine di questo modulo sarai in grado di:
</a:t>
            </a:r>
            <a:endParaRPr lang="it-IT"/>
          </a:p>
        </p:txBody>
      </p:sp>
      <p:pic>
        <p:nvPicPr>
          <p:cNvPr id="80" name="Google Shape;80;p3" descr="Logro objetivo y trabajo en equipo empresarial. vector gratuito"/>
          <p:cNvPicPr preferRelativeResize="0"/>
          <p:nvPr/>
        </p:nvPicPr>
        <p:blipFill rotWithShape="1">
          <a:blip r:embed="rId3">
            <a:alphaModFix/>
          </a:blip>
          <a:srcRect/>
          <a:stretch/>
        </p:blipFill>
        <p:spPr>
          <a:xfrm>
            <a:off x="8707012" y="2186324"/>
            <a:ext cx="3316665" cy="3426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39"/>
          <p:cNvSpPr txBox="1"/>
          <p:nvPr/>
        </p:nvSpPr>
        <p:spPr>
          <a:xfrm>
            <a:off x="377556" y="1773775"/>
            <a:ext cx="4999661" cy="691195"/>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FONTI
</a:t>
            </a:r>
          </a:p>
        </p:txBody>
      </p:sp>
      <p:sp>
        <p:nvSpPr>
          <p:cNvPr id="397" name="Google Shape;397;p39"/>
          <p:cNvSpPr/>
          <p:nvPr/>
        </p:nvSpPr>
        <p:spPr>
          <a:xfrm>
            <a:off x="377556" y="2416147"/>
            <a:ext cx="11459453" cy="3693319"/>
          </a:xfrm>
          <a:prstGeom prst="rect">
            <a:avLst/>
          </a:prstGeom>
          <a:noFill/>
          <a:ln>
            <a:noFill/>
          </a:ln>
        </p:spPr>
        <p:txBody>
          <a:bodyPr spcFirstLastPara="1" wrap="square" lIns="91425" tIns="45700" rIns="91425" bIns="45700" anchor="t" anchorCtr="0">
            <a:spAutoFit/>
          </a:bodyPr>
          <a:lstStyle/>
          <a:p>
            <a:pPr marL="342900" lvl="0" indent="-342900" algn="just">
              <a:buClr>
                <a:schemeClr val="dk1"/>
              </a:buClr>
              <a:buSzPts val="1800"/>
              <a:buFont typeface="Noto Sans Symbols"/>
              <a:buChar char="∙"/>
            </a:pPr>
            <a:r>
              <a:rPr lang="it-IT" sz="1800">
                <a:solidFill>
                  <a:schemeClr val="dk1"/>
                </a:solidFill>
                <a:latin typeface="Calibri"/>
                <a:ea typeface="Calibri"/>
                <a:cs typeface="Calibri"/>
                <a:sym typeface="Calibri"/>
              </a:rPr>
              <a:t>Du Plessis, M. (2019). Auto-leadership positiva: un quadro per lo sviluppo della leadership professionale. In L. E. Van Zyl &amp; S. Rothman, Sr. (Eds.), Approcci teorici agli interventi psicologici positivi multiculturali (p. 450). Springer International Publishing.
</a:t>
            </a:r>
            <a:r>
              <a:rPr lang="it-IT"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https://pooja.coach/self-awareness/whats-self-awareness-how-does-it-lead-to-success/</a:t>
            </a:r>
            <a:endParaRPr lang="it-IT" sz="1800">
              <a:solidFill>
                <a:schemeClr val="dk1"/>
              </a:solidFill>
              <a:latin typeface="Calibri"/>
              <a:ea typeface="Calibri"/>
              <a:cs typeface="Calibri"/>
              <a:sym typeface="Calibri"/>
            </a:endParaRPr>
          </a:p>
          <a:p>
            <a:pPr marL="342900" lvl="0" indent="-342900" algn="just">
              <a:buClr>
                <a:schemeClr val="dk1"/>
              </a:buClr>
              <a:buSzPts val="1800"/>
              <a:buFont typeface="Noto Sans Symbols"/>
              <a:buChar char="∙"/>
            </a:pPr>
            <a:r>
              <a:rPr lang="it-IT" sz="1800">
                <a:solidFill>
                  <a:schemeClr val="dk1"/>
                </a:solidFill>
                <a:latin typeface="Calibri"/>
                <a:ea typeface="Calibri"/>
                <a:cs typeface="Calibri"/>
                <a:sym typeface="Calibri"/>
              </a:rPr>
              <a:t>Duval, S. e Wicklund, R.A. (1972). Una teoria dell'autocoscienza oggettiva. Stampa accademica
Eurich, T. (2018). Cos'è veramente la consapevolezza di sé (e come coltivarla). Harward Business Review. 
Betz, M. (2021). Perché la consapevolezza di sé è l'abilità chiave per la crescita, la salute e la felicità. betterup.com 
</a:t>
            </a:r>
            <a:r>
              <a:rPr lang="it-IT"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https://myquestionlife.com/examples-of-self-awareness-in-everyday-life/</a:t>
            </a:r>
            <a:endParaRPr lang="it-IT"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it-IT"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https://www.businessnewsdaily.com/6097-self-awareness-in-leadership.html</a:t>
            </a:r>
            <a:endParaRPr lang="it-IT"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it-IT"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https://www.selfawareness.org.uk/news/understanding-the-johari-window-model</a:t>
            </a:r>
            <a:endParaRPr lang="it-IT"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it-IT"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https://warwick.ac.uk/services/wss/topics/selfawareness/</a:t>
            </a:r>
            <a:r>
              <a:rPr lang="it-IT" sz="1800">
                <a:solidFill>
                  <a:schemeClr val="dk1"/>
                </a:solidFill>
                <a:latin typeface="Calibri"/>
                <a:ea typeface="Calibri"/>
                <a:cs typeface="Calibri"/>
                <a:sym typeface="Calibri"/>
              </a:rPr>
              <a:t> </a:t>
            </a:r>
            <a:endParaRPr lang="it-IT"/>
          </a:p>
          <a:p>
            <a:pPr marL="342900" marR="0" lvl="0" indent="-342900" algn="just" rtl="0">
              <a:spcBef>
                <a:spcPts val="0"/>
              </a:spcBef>
              <a:spcAft>
                <a:spcPts val="0"/>
              </a:spcAft>
              <a:buClr>
                <a:schemeClr val="dk1"/>
              </a:buClr>
              <a:buSzPts val="1800"/>
              <a:buFont typeface="Noto Sans Symbols"/>
              <a:buChar char="∙"/>
            </a:pPr>
            <a:r>
              <a:rPr lang="it-IT"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https://medium.com/@dzigarmi/the-importance-of-self-leadership-and-how-to-leverage-it-to-improve-organizational-leadership-f32ffb64938c</a:t>
            </a:r>
            <a:endParaRPr lang="it-IT" sz="1800">
              <a:solidFill>
                <a:schemeClr val="dk1"/>
              </a:solidFill>
              <a:latin typeface="Calibri"/>
              <a:ea typeface="Calibri"/>
              <a:cs typeface="Calibri"/>
              <a:sym typeface="Calibri"/>
            </a:endParaRPr>
          </a:p>
        </p:txBody>
      </p:sp>
      <p:sp>
        <p:nvSpPr>
          <p:cNvPr id="2" name="Google Shape;253;p24">
            <a:extLst>
              <a:ext uri="{FF2B5EF4-FFF2-40B4-BE49-F238E27FC236}">
                <a16:creationId xmlns:a16="http://schemas.microsoft.com/office/drawing/2014/main" id="{7547F5A4-CB47-6911-A6AA-F3C8971405FE}"/>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01"/>
        <p:cNvGrpSpPr/>
        <p:nvPr/>
      </p:nvGrpSpPr>
      <p:grpSpPr>
        <a:xfrm>
          <a:off x="0" y="0"/>
          <a:ext cx="0" cy="0"/>
          <a:chOff x="0" y="0"/>
          <a:chExt cx="0" cy="0"/>
        </a:xfrm>
      </p:grpSpPr>
      <p:sp>
        <p:nvSpPr>
          <p:cNvPr id="402" name="Google Shape;402;p40"/>
          <p:cNvSpPr txBox="1"/>
          <p:nvPr/>
        </p:nvSpPr>
        <p:spPr>
          <a:xfrm>
            <a:off x="3976418" y="2644170"/>
            <a:ext cx="4239164"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9600" b="1">
                <a:solidFill>
                  <a:schemeClr val="lt1"/>
                </a:solidFill>
                <a:latin typeface="Roboto"/>
                <a:ea typeface="Roboto"/>
                <a:cs typeface="Roboto"/>
                <a:sym typeface="Roboto"/>
              </a:rPr>
              <a:t>Grazie!</a:t>
            </a:r>
            <a:endParaRPr lang="it-IT"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p:nvPr/>
        </p:nvSpPr>
        <p:spPr>
          <a:xfrm>
            <a:off x="2812819" y="3492801"/>
            <a:ext cx="6062239" cy="1631175"/>
          </a:xfrm>
          <a:prstGeom prst="rect">
            <a:avLst/>
          </a:prstGeom>
          <a:noFill/>
          <a:ln>
            <a:noFill/>
          </a:ln>
        </p:spPr>
        <p:txBody>
          <a:bodyPr spcFirstLastPara="1" wrap="square" lIns="91425" tIns="45700" rIns="91425" bIns="45700" anchor="t" anchorCtr="0">
            <a:spAutoFit/>
          </a:bodyPr>
          <a:lstStyle/>
          <a:p>
            <a:pPr marL="457200" lvl="0" indent="-457200">
              <a:lnSpc>
                <a:spcPct val="125000"/>
              </a:lnSpc>
              <a:buSzPts val="2000"/>
              <a:buFont typeface="Calibri"/>
              <a:buAutoNum type="arabicPeriod"/>
            </a:pPr>
            <a:r>
              <a:rPr lang="it-IT" sz="2000" dirty="0">
                <a:latin typeface="Calibri"/>
                <a:ea typeface="Calibri"/>
                <a:cs typeface="Calibri"/>
                <a:sym typeface="Calibri"/>
              </a:rPr>
              <a:t>L’importanza di conoscere se stessi interiormente
Cosa è (non) auto-leadership e auto-consapevolezza
Coltivare la consapevolezza di sé
Coltivare l'auto-leadership</a:t>
            </a:r>
            <a:endParaRPr lang="it-IT" sz="2000" dirty="0">
              <a:solidFill>
                <a:srgbClr val="000000"/>
              </a:solidFill>
              <a:latin typeface="Calibri"/>
              <a:ea typeface="Calibri"/>
              <a:cs typeface="Calibri"/>
              <a:sym typeface="Calibri"/>
            </a:endParaRPr>
          </a:p>
        </p:txBody>
      </p:sp>
      <p:sp>
        <p:nvSpPr>
          <p:cNvPr id="246" name="Google Shape;246;p23"/>
          <p:cNvSpPr txBox="1"/>
          <p:nvPr/>
        </p:nvSpPr>
        <p:spPr>
          <a:xfrm>
            <a:off x="2812820" y="2889728"/>
            <a:ext cx="7097662" cy="830956"/>
          </a:xfrm>
          <a:prstGeom prst="rect">
            <a:avLst/>
          </a:prstGeom>
          <a:noFill/>
          <a:ln>
            <a:noFill/>
          </a:ln>
        </p:spPr>
        <p:txBody>
          <a:bodyPr spcFirstLastPara="1" wrap="square" lIns="91425" tIns="45700" rIns="91425" bIns="45700" anchor="t" anchorCtr="0">
            <a:spAutoFit/>
          </a:bodyPr>
          <a:lstStyle/>
          <a:p>
            <a:pPr lvl="0"/>
            <a:r>
              <a:rPr lang="it-IT" sz="2400">
                <a:solidFill>
                  <a:srgbClr val="0CA373"/>
                </a:solidFill>
                <a:latin typeface="Oxygen"/>
                <a:ea typeface="Oxygen"/>
                <a:cs typeface="Oxygen"/>
                <a:sym typeface="Oxygen"/>
              </a:rPr>
              <a:t>Unità 2: Auto-leadership e auto-consapevolezza
</a:t>
            </a:r>
          </a:p>
        </p:txBody>
      </p:sp>
      <p:sp>
        <p:nvSpPr>
          <p:cNvPr id="247" name="Google Shape;247;p23"/>
          <p:cNvSpPr txBox="1"/>
          <p:nvPr/>
        </p:nvSpPr>
        <p:spPr>
          <a:xfrm>
            <a:off x="4881487" y="205899"/>
            <a:ext cx="1874345" cy="1490152"/>
          </a:xfrm>
          <a:prstGeom prst="rect">
            <a:avLst/>
          </a:prstGeom>
          <a:noFill/>
          <a:ln>
            <a:noFill/>
          </a:ln>
        </p:spPr>
        <p:txBody>
          <a:bodyPr spcFirstLastPara="1" wrap="square" lIns="0" tIns="12700" rIns="0" bIns="0" anchor="t" anchorCtr="0">
            <a:spAutoFit/>
          </a:bodyPr>
          <a:lstStyle/>
          <a:p>
            <a:pPr marL="12700" lvl="0">
              <a:buSzPts val="4800"/>
            </a:pPr>
            <a:r>
              <a:rPr lang="it-IT" sz="4800" b="1">
                <a:latin typeface="Calibri"/>
                <a:ea typeface="Calibri"/>
                <a:cs typeface="Calibri"/>
                <a:sym typeface="Calibri"/>
              </a:rPr>
              <a:t>INDICE
</a:t>
            </a:r>
            <a:endParaRPr lang="it-IT"/>
          </a:p>
        </p:txBody>
      </p:sp>
      <p:sp>
        <p:nvSpPr>
          <p:cNvPr id="248" name="Google Shape;248;p23"/>
          <p:cNvSpPr/>
          <p:nvPr/>
        </p:nvSpPr>
        <p:spPr>
          <a:xfrm>
            <a:off x="5493416" y="2047415"/>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4"/>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
        <p:nvSpPr>
          <p:cNvPr id="254" name="Google Shape;254;p24"/>
          <p:cNvSpPr txBox="1"/>
          <p:nvPr/>
        </p:nvSpPr>
        <p:spPr>
          <a:xfrm>
            <a:off x="377556" y="1773775"/>
            <a:ext cx="7319781" cy="352640"/>
          </a:xfrm>
          <a:prstGeom prst="rect">
            <a:avLst/>
          </a:prstGeom>
          <a:noFill/>
          <a:ln>
            <a:noFill/>
          </a:ln>
        </p:spPr>
        <p:txBody>
          <a:bodyPr spcFirstLastPara="1" wrap="square" lIns="0" tIns="13950" rIns="0" bIns="0" anchor="t" anchorCtr="0">
            <a:spAutoFit/>
          </a:bodyPr>
          <a:lstStyle/>
          <a:p>
            <a:pPr marL="12700"/>
            <a:r>
              <a:rPr lang="it-IT" sz="2200" dirty="0">
                <a:solidFill>
                  <a:schemeClr val="dk1"/>
                </a:solidFill>
                <a:latin typeface="Calibri"/>
                <a:ea typeface="Calibri"/>
                <a:cs typeface="Calibri"/>
                <a:sym typeface="Calibri"/>
              </a:rPr>
              <a:t>SEZIONE 2.1.: L’importanza di conoscere se stessi interiormente</a:t>
            </a:r>
          </a:p>
        </p:txBody>
      </p:sp>
      <p:sp>
        <p:nvSpPr>
          <p:cNvPr id="255" name="Google Shape;255;p24"/>
          <p:cNvSpPr/>
          <p:nvPr/>
        </p:nvSpPr>
        <p:spPr>
          <a:xfrm>
            <a:off x="318565" y="2303926"/>
            <a:ext cx="11459453" cy="2308284"/>
          </a:xfrm>
          <a:prstGeom prst="rect">
            <a:avLst/>
          </a:prstGeom>
          <a:noFill/>
          <a:ln>
            <a:noFill/>
          </a:ln>
        </p:spPr>
        <p:txBody>
          <a:bodyPr spcFirstLastPara="1" wrap="square" lIns="91425" tIns="45700" rIns="91425" bIns="45700" anchor="t" anchorCtr="0">
            <a:spAutoFit/>
          </a:bodyPr>
          <a:lstStyle/>
          <a:p>
            <a:pPr lvl="0"/>
            <a:r>
              <a:rPr lang="it-IT" sz="1800">
                <a:solidFill>
                  <a:schemeClr val="dk1"/>
                </a:solidFill>
                <a:latin typeface="Calibri"/>
                <a:ea typeface="Calibri"/>
                <a:cs typeface="Calibri"/>
                <a:sym typeface="Calibri"/>
              </a:rPr>
              <a:t>Il rapido ambiente imprenditoriale colpisce le fondamenta della nostra vita personale e professionale
</a:t>
            </a:r>
          </a:p>
          <a:p>
            <a:pPr marL="0" marR="0" lvl="0" indent="0" algn="l" rtl="0">
              <a:spcBef>
                <a:spcPts val="0"/>
              </a:spcBef>
              <a:spcAft>
                <a:spcPts val="0"/>
              </a:spcAft>
              <a:buNone/>
            </a:pPr>
            <a:r>
              <a:rPr lang="it-IT" sz="1800" b="1">
                <a:solidFill>
                  <a:srgbClr val="0CA373"/>
                </a:solidFill>
                <a:latin typeface="Calibri"/>
                <a:ea typeface="Calibri"/>
                <a:cs typeface="Calibri"/>
                <a:sym typeface="Calibri"/>
              </a:rPr>
              <a:t>Auto-consapevelezza e auto-leadership</a:t>
            </a:r>
          </a:p>
          <a:p>
            <a:pPr marL="342900" lvl="0" indent="-342900">
              <a:buClr>
                <a:schemeClr val="dk1"/>
              </a:buClr>
              <a:buSzPts val="1800"/>
              <a:buFont typeface="Arial"/>
              <a:buChar char="•"/>
            </a:pPr>
            <a:r>
              <a:rPr lang="it-IT" sz="1800">
                <a:solidFill>
                  <a:schemeClr val="dk1"/>
                </a:solidFill>
                <a:latin typeface="Calibri"/>
                <a:ea typeface="Calibri"/>
                <a:cs typeface="Calibri"/>
                <a:sym typeface="Calibri"/>
              </a:rPr>
              <a:t>Acquisire importanza nei recenti dibattiti e nella letteratura sulla gestione
Conoscere te interiore come un modo per combattere l'ansia, lo stress e la depressione
Porta a una maggiore soddisfazione sul lavoro, controllo personale, felicità e crescita
Aiuta a prendere le prospettive degli altri</a:t>
            </a:r>
          </a:p>
          <a:p>
            <a:pPr marL="0" marR="0" lvl="0" indent="0" algn="l" rtl="0">
              <a:spcBef>
                <a:spcPts val="0"/>
              </a:spcBef>
              <a:spcAft>
                <a:spcPts val="0"/>
              </a:spcAft>
              <a:buNone/>
            </a:pPr>
            <a:r>
              <a:rPr lang="it-IT" sz="1800">
                <a:solidFill>
                  <a:schemeClr val="dk1"/>
                </a:solidFill>
                <a:latin typeface="Calibri"/>
                <a:ea typeface="Calibri"/>
                <a:cs typeface="Calibri"/>
                <a:sym typeface="Calibri"/>
              </a:rPr>
              <a:t> </a:t>
            </a: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2" name="Google Shape;262;p25"/>
          <p:cNvSpPr/>
          <p:nvPr/>
        </p:nvSpPr>
        <p:spPr>
          <a:xfrm>
            <a:off x="281975" y="2525263"/>
            <a:ext cx="3377026" cy="2800726"/>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b="1">
                <a:solidFill>
                  <a:srgbClr val="0CA373"/>
                </a:solidFill>
                <a:latin typeface="Calibri"/>
                <a:ea typeface="Calibri"/>
                <a:cs typeface="Calibri"/>
                <a:sym typeface="Calibri"/>
              </a:rPr>
              <a:t>Essere CEO della propria vita (Peter Drucker, 2010)</a:t>
            </a:r>
            <a:endParaRPr lang="it-IT"/>
          </a:p>
          <a:p>
            <a:pPr marL="342900" lvl="0" indent="-342900">
              <a:buClr>
                <a:schemeClr val="dk1"/>
              </a:buClr>
              <a:buSzPts val="1600"/>
              <a:buFont typeface="Arial"/>
              <a:buChar char="•"/>
            </a:pPr>
            <a:r>
              <a:rPr lang="it-IT" sz="1600">
                <a:solidFill>
                  <a:schemeClr val="dk1"/>
                </a:solidFill>
                <a:latin typeface="Calibri"/>
                <a:ea typeface="Calibri"/>
                <a:cs typeface="Calibri"/>
                <a:sym typeface="Calibri"/>
              </a:rPr>
              <a:t>Il potere di influenzare i risultati
Migliore processo decisionale e comunicazione
Comprendere le cose da più prospettive
Liberarsi da supposizioni e pregiudizi
Tenere sotto controllo le emozioni
Minore stress e maggiore felicità</a:t>
            </a:r>
            <a:endParaRPr lang="it-IT" sz="1800">
              <a:solidFill>
                <a:schemeClr val="dk1"/>
              </a:solidFill>
              <a:latin typeface="Calibri"/>
              <a:ea typeface="Calibri"/>
              <a:cs typeface="Calibri"/>
              <a:sym typeface="Calibri"/>
            </a:endParaRPr>
          </a:p>
        </p:txBody>
      </p:sp>
      <p:sp>
        <p:nvSpPr>
          <p:cNvPr id="263" name="Google Shape;263;p25"/>
          <p:cNvSpPr txBox="1"/>
          <p:nvPr/>
        </p:nvSpPr>
        <p:spPr>
          <a:xfrm>
            <a:off x="8139924" y="3984790"/>
            <a:ext cx="3871966" cy="2123618"/>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it-IT" sz="1600" b="1">
                <a:solidFill>
                  <a:srgbClr val="0CA373"/>
                </a:solidFill>
                <a:latin typeface="Calibri"/>
                <a:ea typeface="Calibri"/>
                <a:cs typeface="Calibri"/>
                <a:sym typeface="Calibri"/>
              </a:rPr>
              <a:t>Perché è importante in tempi di shock esterni (ad esempio il Covid)?
</a:t>
            </a:r>
            <a:endParaRPr lang="it-IT" sz="1600">
              <a:solidFill>
                <a:schemeClr val="dk1"/>
              </a:solidFill>
              <a:latin typeface="Calibri"/>
              <a:ea typeface="Calibri"/>
              <a:cs typeface="Calibri"/>
              <a:sym typeface="Calibri"/>
            </a:endParaRPr>
          </a:p>
          <a:p>
            <a:pPr marL="285750" lvl="0" indent="-285750">
              <a:buClr>
                <a:schemeClr val="dk1"/>
              </a:buClr>
              <a:buSzPts val="1400"/>
              <a:buFont typeface="Arial"/>
              <a:buChar char="•"/>
            </a:pPr>
            <a:r>
              <a:rPr lang="it-IT">
                <a:solidFill>
                  <a:schemeClr val="dk1"/>
                </a:solidFill>
                <a:latin typeface="Calibri"/>
                <a:ea typeface="Calibri"/>
                <a:cs typeface="Calibri"/>
                <a:sym typeface="Calibri"/>
              </a:rPr>
              <a:t>Adattamento alle mutevoli condizioni di vita lavorativa
Rivalutare le priorità
Affrontare lo stress, l'ansia, l'isolamento e l'incertezza
Adattarsi a nuovi modi di fare business</a:t>
            </a:r>
            <a:endParaRPr lang="it-IT"/>
          </a:p>
        </p:txBody>
      </p:sp>
      <p:sp>
        <p:nvSpPr>
          <p:cNvPr id="264" name="Google Shape;264;p25"/>
          <p:cNvSpPr txBox="1"/>
          <p:nvPr/>
        </p:nvSpPr>
        <p:spPr>
          <a:xfrm>
            <a:off x="8139924" y="2046545"/>
            <a:ext cx="3871967" cy="1692731"/>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it-IT" sz="1600" b="1">
                <a:solidFill>
                  <a:srgbClr val="0CA373"/>
                </a:solidFill>
                <a:latin typeface="Calibri"/>
                <a:ea typeface="Calibri"/>
                <a:cs typeface="Calibri"/>
                <a:sym typeface="Calibri"/>
              </a:rPr>
              <a:t>Perché è importante nel mondo degli affari (alcuni esempi)
</a:t>
            </a:r>
            <a:endParaRPr lang="it-IT" sz="1600">
              <a:solidFill>
                <a:schemeClr val="dk1"/>
              </a:solidFill>
              <a:latin typeface="Calibri"/>
              <a:ea typeface="Calibri"/>
              <a:cs typeface="Calibri"/>
              <a:sym typeface="Calibri"/>
            </a:endParaRPr>
          </a:p>
          <a:p>
            <a:pPr marL="285750" lvl="0" indent="-285750">
              <a:buClr>
                <a:schemeClr val="dk1"/>
              </a:buClr>
              <a:buSzPts val="1400"/>
              <a:buFont typeface="Arial"/>
              <a:buChar char="•"/>
            </a:pPr>
            <a:r>
              <a:rPr lang="it-IT">
                <a:solidFill>
                  <a:schemeClr val="dk1"/>
                </a:solidFill>
                <a:latin typeface="Calibri"/>
                <a:ea typeface="Calibri"/>
                <a:cs typeface="Calibri"/>
                <a:sym typeface="Calibri"/>
              </a:rPr>
              <a:t>Impedisce ai leader di apparire arroganti
Aiuta a fornire presentazioni di vendita e a gestire il feedback
Migliora l'esperienza di presentazione</a:t>
            </a:r>
            <a:endParaRPr lang="it-IT"/>
          </a:p>
        </p:txBody>
      </p:sp>
      <p:pic>
        <p:nvPicPr>
          <p:cNvPr id="265" name="Google Shape;265;p25"/>
          <p:cNvPicPr preferRelativeResize="0"/>
          <p:nvPr/>
        </p:nvPicPr>
        <p:blipFill rotWithShape="1">
          <a:blip r:embed="rId3">
            <a:alphaModFix/>
          </a:blip>
          <a:srcRect/>
          <a:stretch/>
        </p:blipFill>
        <p:spPr>
          <a:xfrm>
            <a:off x="3669873" y="2455435"/>
            <a:ext cx="4470051" cy="3186643"/>
          </a:xfrm>
          <a:prstGeom prst="rect">
            <a:avLst/>
          </a:prstGeom>
          <a:noFill/>
          <a:ln>
            <a:noFill/>
          </a:ln>
        </p:spPr>
      </p:pic>
      <p:sp>
        <p:nvSpPr>
          <p:cNvPr id="2" name="Google Shape;253;p24">
            <a:extLst>
              <a:ext uri="{FF2B5EF4-FFF2-40B4-BE49-F238E27FC236}">
                <a16:creationId xmlns:a16="http://schemas.microsoft.com/office/drawing/2014/main" id="{25738D17-1345-5C00-07C7-13431840D570}"/>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
        <p:nvSpPr>
          <p:cNvPr id="3" name="Google Shape;254;p24">
            <a:extLst>
              <a:ext uri="{FF2B5EF4-FFF2-40B4-BE49-F238E27FC236}">
                <a16:creationId xmlns:a16="http://schemas.microsoft.com/office/drawing/2014/main" id="{905ACE95-1556-B293-81A5-F74A7F5E4738}"/>
              </a:ext>
            </a:extLst>
          </p:cNvPr>
          <p:cNvSpPr txBox="1"/>
          <p:nvPr/>
        </p:nvSpPr>
        <p:spPr>
          <a:xfrm>
            <a:off x="377556" y="1773775"/>
            <a:ext cx="7319781" cy="352640"/>
          </a:xfrm>
          <a:prstGeom prst="rect">
            <a:avLst/>
          </a:prstGeom>
          <a:noFill/>
          <a:ln>
            <a:noFill/>
          </a:ln>
        </p:spPr>
        <p:txBody>
          <a:bodyPr spcFirstLastPara="1" wrap="square" lIns="0" tIns="13950" rIns="0" bIns="0" anchor="t" anchorCtr="0">
            <a:spAutoFit/>
          </a:bodyPr>
          <a:lstStyle/>
          <a:p>
            <a:pPr marL="12700"/>
            <a:r>
              <a:rPr lang="it-IT" sz="2200">
                <a:solidFill>
                  <a:schemeClr val="dk1"/>
                </a:solidFill>
                <a:latin typeface="Calibri"/>
                <a:ea typeface="Calibri"/>
                <a:cs typeface="Calibri"/>
                <a:sym typeface="Calibri"/>
              </a:rPr>
              <a:t>SEZIONE 2.1.: L’importanza di conoscere se stessi interiormente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6"/>
          <p:cNvSpPr txBox="1"/>
          <p:nvPr/>
        </p:nvSpPr>
        <p:spPr>
          <a:xfrm>
            <a:off x="5756415" y="2226284"/>
            <a:ext cx="6117020" cy="1477287"/>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0CA373"/>
                </a:solidFill>
                <a:latin typeface="Calibri"/>
                <a:ea typeface="Calibri"/>
                <a:cs typeface="Calibri"/>
                <a:sym typeface="Calibri"/>
              </a:rPr>
              <a:t>Auto-consapevolezza</a:t>
            </a:r>
          </a:p>
          <a:p>
            <a:pPr marL="285750" lvl="0" indent="-285750">
              <a:buClr>
                <a:schemeClr val="dk1"/>
              </a:buClr>
              <a:buSzPts val="1800"/>
              <a:buFont typeface="Arial"/>
              <a:buChar char="•"/>
            </a:pPr>
            <a:r>
              <a:rPr lang="it-IT" sz="1800" i="1">
                <a:solidFill>
                  <a:schemeClr val="dk1"/>
                </a:solidFill>
                <a:latin typeface="Calibri"/>
                <a:ea typeface="Calibri"/>
                <a:cs typeface="Calibri"/>
                <a:sym typeface="Calibri"/>
              </a:rPr>
              <a:t>La capacità di concentrarsi su te stesso e su come le tue azioni, pensieri o emozioni si allineano o meno con i tuoi standard interni. Aiuta a capire come gli altri ti percepiscono (Duval e Wicklund, 1972)</a:t>
            </a:r>
            <a:endParaRPr lang="it-IT"/>
          </a:p>
        </p:txBody>
      </p:sp>
      <p:sp>
        <p:nvSpPr>
          <p:cNvPr id="272" name="Google Shape;272;p26"/>
          <p:cNvSpPr txBox="1"/>
          <p:nvPr/>
        </p:nvSpPr>
        <p:spPr>
          <a:xfrm>
            <a:off x="532978" y="1773775"/>
            <a:ext cx="7696621" cy="691195"/>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2.2.: Cosa è (non) auto-consapevolezza e auto-leadership
</a:t>
            </a:r>
          </a:p>
        </p:txBody>
      </p:sp>
      <p:sp>
        <p:nvSpPr>
          <p:cNvPr id="273" name="Google Shape;273;p26"/>
          <p:cNvSpPr txBox="1"/>
          <p:nvPr/>
        </p:nvSpPr>
        <p:spPr>
          <a:xfrm>
            <a:off x="5756415" y="4635384"/>
            <a:ext cx="6117020" cy="1200288"/>
          </a:xfrm>
          <a:prstGeom prst="rect">
            <a:avLst/>
          </a:prstGeom>
          <a:solidFill>
            <a:srgbClr val="D0CECE"/>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0CA373"/>
                </a:solidFill>
                <a:latin typeface="Calibri"/>
                <a:ea typeface="Calibri"/>
                <a:cs typeface="Calibri"/>
                <a:sym typeface="Calibri"/>
              </a:rPr>
              <a:t>Auto-leadership</a:t>
            </a:r>
          </a:p>
          <a:p>
            <a:pPr marL="285750" lvl="0" indent="-285750">
              <a:buClr>
                <a:schemeClr val="dk1"/>
              </a:buClr>
              <a:buSzPts val="1800"/>
              <a:buFont typeface="Arial"/>
              <a:buChar char="•"/>
            </a:pPr>
            <a:r>
              <a:rPr lang="it-IT" sz="1800" i="1">
                <a:solidFill>
                  <a:schemeClr val="dk1"/>
                </a:solidFill>
                <a:latin typeface="Calibri"/>
                <a:ea typeface="Calibri"/>
                <a:cs typeface="Calibri"/>
                <a:sym typeface="Calibri"/>
              </a:rPr>
              <a:t>La pratica di influenzare intenzionalmente il tuo pensiero, i tuoi sentimenti e le tue azioni verso i tuoi obiettivi (Bryant e Kazan, 2012)</a:t>
            </a:r>
            <a:endParaRPr lang="it-IT"/>
          </a:p>
        </p:txBody>
      </p:sp>
      <p:sp>
        <p:nvSpPr>
          <p:cNvPr id="274" name="Google Shape;274;p26"/>
          <p:cNvSpPr/>
          <p:nvPr/>
        </p:nvSpPr>
        <p:spPr>
          <a:xfrm rot="5400000">
            <a:off x="8440853" y="3992721"/>
            <a:ext cx="748145" cy="369624"/>
          </a:xfrm>
          <a:prstGeom prst="stripedRightArrow">
            <a:avLst>
              <a:gd name="adj1" fmla="val 50000"/>
              <a:gd name="adj2" fmla="val 50000"/>
            </a:avLst>
          </a:prstGeom>
          <a:solidFill>
            <a:srgbClr val="0CA37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26"/>
          <p:cNvSpPr txBox="1"/>
          <p:nvPr/>
        </p:nvSpPr>
        <p:spPr>
          <a:xfrm>
            <a:off x="651164" y="2590800"/>
            <a:ext cx="4502727" cy="3139281"/>
          </a:xfrm>
          <a:prstGeom prst="rect">
            <a:avLst/>
          </a:prstGeom>
          <a:noFill/>
          <a:ln>
            <a:noFill/>
          </a:ln>
        </p:spPr>
        <p:txBody>
          <a:bodyPr spcFirstLastPara="1" wrap="square" lIns="91425" tIns="45700" rIns="91425" bIns="45700" anchor="t" anchorCtr="0">
            <a:spAutoFit/>
          </a:bodyPr>
          <a:lstStyle/>
          <a:p>
            <a:pPr lvl="0"/>
            <a:r>
              <a:rPr lang="it-IT" sz="1800">
                <a:solidFill>
                  <a:schemeClr val="dk1"/>
                </a:solidFill>
                <a:latin typeface="Calibri"/>
                <a:ea typeface="Calibri"/>
                <a:cs typeface="Calibri"/>
                <a:sym typeface="Calibri"/>
              </a:rPr>
              <a:t>Diventare leader di sé essendo consapevoli di sé stessi
</a:t>
            </a:r>
          </a:p>
          <a:p>
            <a:pPr marL="285750" lvl="0" indent="-285750">
              <a:buClr>
                <a:schemeClr val="dk1"/>
              </a:buClr>
              <a:buSzPts val="1800"/>
              <a:buFont typeface="Arial"/>
              <a:buChar char="•"/>
            </a:pPr>
            <a:r>
              <a:rPr lang="it-IT" sz="1800">
                <a:solidFill>
                  <a:schemeClr val="dk1"/>
                </a:solidFill>
                <a:latin typeface="Calibri"/>
                <a:ea typeface="Calibri"/>
                <a:cs typeface="Calibri"/>
                <a:sym typeface="Calibri"/>
              </a:rPr>
              <a:t>Migliorare il processo decisionale
Aiutarti a valutare punti deboli e punti di forza
Aiutare ad anticipare le reazioni emotive
Migliore controllo delle azioni/comportamenti
Raggiungere i tuoi obiettivi in modo più efficace</a:t>
            </a:r>
          </a:p>
        </p:txBody>
      </p:sp>
      <p:sp>
        <p:nvSpPr>
          <p:cNvPr id="2" name="Google Shape;253;p24">
            <a:extLst>
              <a:ext uri="{FF2B5EF4-FFF2-40B4-BE49-F238E27FC236}">
                <a16:creationId xmlns:a16="http://schemas.microsoft.com/office/drawing/2014/main" id="{F16539C9-DFC1-6437-B775-5A7A3E1A4FC2}"/>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2" name="Google Shape;282;p27"/>
          <p:cNvPicPr preferRelativeResize="0"/>
          <p:nvPr/>
        </p:nvPicPr>
        <p:blipFill rotWithShape="1">
          <a:blip r:embed="rId3">
            <a:alphaModFix/>
          </a:blip>
          <a:srcRect b="9147"/>
          <a:stretch/>
        </p:blipFill>
        <p:spPr>
          <a:xfrm>
            <a:off x="318565" y="2226284"/>
            <a:ext cx="5389712" cy="3155014"/>
          </a:xfrm>
          <a:prstGeom prst="rect">
            <a:avLst/>
          </a:prstGeom>
          <a:noFill/>
          <a:ln>
            <a:noFill/>
          </a:ln>
        </p:spPr>
      </p:pic>
      <p:sp>
        <p:nvSpPr>
          <p:cNvPr id="283" name="Google Shape;283;p27"/>
          <p:cNvSpPr txBox="1"/>
          <p:nvPr/>
        </p:nvSpPr>
        <p:spPr>
          <a:xfrm>
            <a:off x="532979" y="5342646"/>
            <a:ext cx="4960883" cy="461624"/>
          </a:xfrm>
          <a:prstGeom prst="rect">
            <a:avLst/>
          </a:prstGeom>
          <a:noFill/>
          <a:ln>
            <a:noFill/>
          </a:ln>
        </p:spPr>
        <p:txBody>
          <a:bodyPr spcFirstLastPara="1" wrap="square" lIns="91425" tIns="45700" rIns="91425" bIns="45700" anchor="t" anchorCtr="0">
            <a:spAutoFit/>
          </a:bodyPr>
          <a:lstStyle/>
          <a:p>
            <a:pPr lvl="0"/>
            <a:r>
              <a:rPr lang="it-IT" sz="1200">
                <a:solidFill>
                  <a:schemeClr val="dk1"/>
                </a:solidFill>
                <a:latin typeface="Calibri"/>
                <a:ea typeface="Calibri"/>
                <a:cs typeface="Calibri"/>
                <a:sym typeface="Calibri"/>
              </a:rPr>
              <a:t>Fonte: Harward Business Review, Dr. Tasha Eurich, 2018
</a:t>
            </a:r>
            <a:endParaRPr lang="it-IT"/>
          </a:p>
        </p:txBody>
      </p:sp>
      <p:sp>
        <p:nvSpPr>
          <p:cNvPr id="284" name="Google Shape;284;p27"/>
          <p:cNvSpPr txBox="1"/>
          <p:nvPr/>
        </p:nvSpPr>
        <p:spPr>
          <a:xfrm>
            <a:off x="5708277" y="3329900"/>
            <a:ext cx="6117020" cy="1477287"/>
          </a:xfrm>
          <a:prstGeom prst="rect">
            <a:avLst/>
          </a:prstGeom>
          <a:noFill/>
          <a:ln>
            <a:noFill/>
          </a:ln>
        </p:spPr>
        <p:txBody>
          <a:bodyPr spcFirstLastPara="1" wrap="square" lIns="91425" tIns="45700" rIns="91425" bIns="45700" anchor="t" anchorCtr="0">
            <a:spAutoFit/>
          </a:bodyPr>
          <a:lstStyle/>
          <a:p>
            <a:pPr lvl="0"/>
            <a:r>
              <a:rPr lang="it-IT" sz="1800" b="1">
                <a:solidFill>
                  <a:srgbClr val="0CA373"/>
                </a:solidFill>
                <a:latin typeface="Calibri"/>
                <a:ea typeface="Calibri"/>
                <a:cs typeface="Calibri"/>
                <a:sym typeface="Calibri"/>
              </a:rPr>
              <a:t>La consapevolezza di sé  (auto-consapevolezza) può essere
</a:t>
            </a:r>
            <a:endParaRPr lang="it-IT" sz="1800" i="1">
              <a:solidFill>
                <a:schemeClr val="dk1"/>
              </a:solidFill>
              <a:latin typeface="Calibri"/>
              <a:ea typeface="Calibri"/>
              <a:cs typeface="Calibri"/>
              <a:sym typeface="Calibri"/>
            </a:endParaRPr>
          </a:p>
          <a:p>
            <a:pPr marL="285750" lvl="0" indent="-285750">
              <a:buClr>
                <a:schemeClr val="dk1"/>
              </a:buClr>
              <a:buSzPts val="1800"/>
              <a:buFont typeface="Arial"/>
              <a:buChar char="•"/>
            </a:pPr>
            <a:r>
              <a:rPr lang="it-IT" sz="1800" i="1">
                <a:solidFill>
                  <a:schemeClr val="dk1"/>
                </a:solidFill>
                <a:latin typeface="Calibri"/>
                <a:ea typeface="Calibri"/>
                <a:cs typeface="Calibri"/>
                <a:sym typeface="Calibri"/>
              </a:rPr>
              <a:t>Interna – conoscere i propri valori, passioni e aspirazioni
Esterna: capire che tipo di impressione facciamo sulle altre persone</a:t>
            </a:r>
            <a:endParaRPr lang="it-IT"/>
          </a:p>
        </p:txBody>
      </p:sp>
      <p:sp>
        <p:nvSpPr>
          <p:cNvPr id="2" name="Google Shape;253;p24">
            <a:extLst>
              <a:ext uri="{FF2B5EF4-FFF2-40B4-BE49-F238E27FC236}">
                <a16:creationId xmlns:a16="http://schemas.microsoft.com/office/drawing/2014/main" id="{E5E4B7CA-1704-3B35-DF73-C6E501309AE9}"/>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
        <p:nvSpPr>
          <p:cNvPr id="3" name="Google Shape;272;p26">
            <a:extLst>
              <a:ext uri="{FF2B5EF4-FFF2-40B4-BE49-F238E27FC236}">
                <a16:creationId xmlns:a16="http://schemas.microsoft.com/office/drawing/2014/main" id="{394500B7-A3E8-2596-61EC-B823A66109CE}"/>
              </a:ext>
            </a:extLst>
          </p:cNvPr>
          <p:cNvSpPr txBox="1"/>
          <p:nvPr/>
        </p:nvSpPr>
        <p:spPr>
          <a:xfrm>
            <a:off x="532978" y="1773775"/>
            <a:ext cx="7696621" cy="691195"/>
          </a:xfrm>
          <a:prstGeom prst="rect">
            <a:avLst/>
          </a:prstGeom>
          <a:noFill/>
          <a:ln>
            <a:noFill/>
          </a:ln>
        </p:spPr>
        <p:txBody>
          <a:bodyPr spcFirstLastPara="1" wrap="square" lIns="0" tIns="13950" rIns="0" bIns="0" anchor="t" anchorCtr="0">
            <a:spAutoFit/>
          </a:bodyPr>
          <a:lstStyle/>
          <a:p>
            <a:pPr marL="12700" lvl="0"/>
            <a:r>
              <a:rPr lang="it-IT" sz="2200" dirty="0">
                <a:solidFill>
                  <a:schemeClr val="dk1"/>
                </a:solidFill>
                <a:latin typeface="Calibri"/>
                <a:ea typeface="Calibri"/>
                <a:cs typeface="Calibri"/>
                <a:sym typeface="Calibri"/>
              </a:rPr>
              <a:t>SEZIONE 2.2.: Cosa è (non) auto-consapevolezza e auto-leadership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1" name="Google Shape;291;p28"/>
          <p:cNvSpPr txBox="1"/>
          <p:nvPr/>
        </p:nvSpPr>
        <p:spPr>
          <a:xfrm>
            <a:off x="532978" y="5789563"/>
            <a:ext cx="4960883" cy="461624"/>
          </a:xfrm>
          <a:prstGeom prst="rect">
            <a:avLst/>
          </a:prstGeom>
          <a:noFill/>
          <a:ln>
            <a:noFill/>
          </a:ln>
        </p:spPr>
        <p:txBody>
          <a:bodyPr spcFirstLastPara="1" wrap="square" lIns="91425" tIns="45700" rIns="91425" bIns="45700" anchor="t" anchorCtr="0">
            <a:spAutoFit/>
          </a:bodyPr>
          <a:lstStyle/>
          <a:p>
            <a:pPr lvl="0"/>
            <a:r>
              <a:rPr lang="it-IT" sz="1200">
                <a:solidFill>
                  <a:schemeClr val="dk1"/>
                </a:solidFill>
                <a:latin typeface="Calibri"/>
                <a:ea typeface="Calibri"/>
                <a:cs typeface="Calibri"/>
                <a:sym typeface="Calibri"/>
              </a:rPr>
              <a:t>Fonte: Du Plessis, 2019 in Neuhaus, 2020
</a:t>
            </a:r>
            <a:endParaRPr lang="it-IT"/>
          </a:p>
        </p:txBody>
      </p:sp>
      <p:sp>
        <p:nvSpPr>
          <p:cNvPr id="292" name="Google Shape;292;p28"/>
          <p:cNvSpPr txBox="1"/>
          <p:nvPr/>
        </p:nvSpPr>
        <p:spPr>
          <a:xfrm>
            <a:off x="5708277" y="3329900"/>
            <a:ext cx="6117020" cy="2308284"/>
          </a:xfrm>
          <a:prstGeom prst="rect">
            <a:avLst/>
          </a:prstGeom>
          <a:solidFill>
            <a:srgbClr val="D8D8D8"/>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it-IT" sz="1800" b="1">
                <a:solidFill>
                  <a:srgbClr val="0CA373"/>
                </a:solidFill>
                <a:latin typeface="Calibri"/>
                <a:ea typeface="Calibri"/>
                <a:cs typeface="Calibri"/>
                <a:sym typeface="Calibri"/>
              </a:rPr>
              <a:t>Il modello positivo di capacità di auto-leadership (Du Plessis, 2019)</a:t>
            </a:r>
            <a:endParaRPr lang="it-IT"/>
          </a:p>
          <a:p>
            <a:pPr marL="0" marR="0" lvl="0" indent="0" algn="l" rtl="0">
              <a:spcBef>
                <a:spcPts val="0"/>
              </a:spcBef>
              <a:spcAft>
                <a:spcPts val="0"/>
              </a:spcAft>
              <a:buNone/>
            </a:pPr>
            <a:endParaRPr lang="it-IT" sz="1800" i="1">
              <a:solidFill>
                <a:schemeClr val="dk1"/>
              </a:solidFill>
              <a:latin typeface="Calibri"/>
              <a:ea typeface="Calibri"/>
              <a:cs typeface="Calibri"/>
              <a:sym typeface="Calibri"/>
            </a:endParaRPr>
          </a:p>
          <a:p>
            <a:pPr marL="0" marR="0" lvl="0" indent="0" algn="l" rtl="0">
              <a:spcBef>
                <a:spcPts val="0"/>
              </a:spcBef>
              <a:spcAft>
                <a:spcPts val="0"/>
              </a:spcAft>
              <a:buNone/>
            </a:pPr>
            <a:r>
              <a:rPr lang="it-IT" sz="1800" i="1">
                <a:solidFill>
                  <a:schemeClr val="dk1"/>
                </a:solidFill>
                <a:latin typeface="Calibri"/>
                <a:ea typeface="Calibri"/>
                <a:cs typeface="Calibri"/>
                <a:sym typeface="Calibri"/>
              </a:rPr>
              <a:t>Richiede</a:t>
            </a:r>
            <a:endParaRPr lang="it-IT"/>
          </a:p>
          <a:p>
            <a:pPr marL="285750" lvl="0" indent="-285750">
              <a:buClr>
                <a:schemeClr val="dk1"/>
              </a:buClr>
              <a:buSzPts val="1800"/>
              <a:buFont typeface="Arial"/>
              <a:buChar char="•"/>
            </a:pPr>
            <a:r>
              <a:rPr lang="it-IT" sz="1800" i="1">
                <a:solidFill>
                  <a:schemeClr val="dk1"/>
                </a:solidFill>
                <a:latin typeface="Calibri"/>
                <a:ea typeface="Calibri"/>
                <a:cs typeface="Calibri"/>
                <a:sym typeface="Calibri"/>
              </a:rPr>
              <a:t>Punti di forza interni
Aspirazioni 
Talento e abilità
Connessioni con l'ambiente</a:t>
            </a:r>
          </a:p>
        </p:txBody>
      </p:sp>
      <p:pic>
        <p:nvPicPr>
          <p:cNvPr id="293" name="Google Shape;293;p28" descr="Diagram&#10;&#10;Description automatically generated"/>
          <p:cNvPicPr preferRelativeResize="0"/>
          <p:nvPr/>
        </p:nvPicPr>
        <p:blipFill rotWithShape="1">
          <a:blip r:embed="rId3">
            <a:alphaModFix/>
          </a:blip>
          <a:srcRect/>
          <a:stretch/>
        </p:blipFill>
        <p:spPr>
          <a:xfrm>
            <a:off x="318565" y="2184962"/>
            <a:ext cx="4655217" cy="3604601"/>
          </a:xfrm>
          <a:prstGeom prst="rect">
            <a:avLst/>
          </a:prstGeom>
          <a:noFill/>
          <a:ln>
            <a:noFill/>
          </a:ln>
        </p:spPr>
      </p:pic>
      <p:sp>
        <p:nvSpPr>
          <p:cNvPr id="2" name="Google Shape;253;p24">
            <a:extLst>
              <a:ext uri="{FF2B5EF4-FFF2-40B4-BE49-F238E27FC236}">
                <a16:creationId xmlns:a16="http://schemas.microsoft.com/office/drawing/2014/main" id="{23BB994E-6E5B-746F-3FC8-7DABE65C4716}"/>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
        <p:nvSpPr>
          <p:cNvPr id="3" name="Google Shape;272;p26">
            <a:extLst>
              <a:ext uri="{FF2B5EF4-FFF2-40B4-BE49-F238E27FC236}">
                <a16:creationId xmlns:a16="http://schemas.microsoft.com/office/drawing/2014/main" id="{EA76F180-C8AD-DEAB-41A0-986620EB5D9D}"/>
              </a:ext>
            </a:extLst>
          </p:cNvPr>
          <p:cNvSpPr txBox="1"/>
          <p:nvPr/>
        </p:nvSpPr>
        <p:spPr>
          <a:xfrm>
            <a:off x="532978" y="1773775"/>
            <a:ext cx="7696621" cy="691195"/>
          </a:xfrm>
          <a:prstGeom prst="rect">
            <a:avLst/>
          </a:prstGeom>
          <a:noFill/>
          <a:ln>
            <a:noFill/>
          </a:ln>
        </p:spPr>
        <p:txBody>
          <a:bodyPr spcFirstLastPara="1" wrap="square" lIns="0" tIns="13950" rIns="0" bIns="0" anchor="t" anchorCtr="0">
            <a:spAutoFit/>
          </a:bodyPr>
          <a:lstStyle/>
          <a:p>
            <a:pPr marL="12700" lvl="0"/>
            <a:r>
              <a:rPr lang="it-IT" sz="2200" dirty="0">
                <a:solidFill>
                  <a:schemeClr val="dk1"/>
                </a:solidFill>
                <a:latin typeface="Calibri"/>
                <a:ea typeface="Calibri"/>
                <a:cs typeface="Calibri"/>
                <a:sym typeface="Calibri"/>
              </a:rPr>
              <a:t>SEZIONE 2.2.: Cosa è (non) auto-consapevolezza e auto-leadership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29"/>
          <p:cNvSpPr txBox="1"/>
          <p:nvPr/>
        </p:nvSpPr>
        <p:spPr>
          <a:xfrm>
            <a:off x="440129" y="2877923"/>
            <a:ext cx="2248477" cy="2031285"/>
          </a:xfrm>
          <a:prstGeom prst="rect">
            <a:avLst/>
          </a:prstGeom>
          <a:solidFill>
            <a:srgbClr val="D8D8D8"/>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b="1">
                <a:solidFill>
                  <a:srgbClr val="0CA373"/>
                </a:solidFill>
                <a:latin typeface="Calibri"/>
                <a:ea typeface="Calibri"/>
                <a:cs typeface="Calibri"/>
                <a:sym typeface="Calibri"/>
              </a:rPr>
              <a:t>Auto-consapevolezza</a:t>
            </a:r>
            <a:endParaRPr lang="it-IT" sz="1800" i="1">
              <a:solidFill>
                <a:schemeClr val="dk1"/>
              </a:solidFill>
              <a:latin typeface="Calibri"/>
              <a:ea typeface="Calibri"/>
              <a:cs typeface="Calibri"/>
              <a:sym typeface="Calibri"/>
            </a:endParaRPr>
          </a:p>
          <a:p>
            <a:pPr marL="285750" lvl="0" indent="-285750" algn="just">
              <a:buClr>
                <a:schemeClr val="dk1"/>
              </a:buClr>
              <a:buSzPts val="1800"/>
              <a:buFont typeface="Arial"/>
              <a:buChar char="•"/>
            </a:pPr>
            <a:r>
              <a:rPr lang="it-IT" sz="1800" i="1">
                <a:solidFill>
                  <a:schemeClr val="dk1"/>
                </a:solidFill>
                <a:latin typeface="Calibri"/>
                <a:ea typeface="Calibri"/>
                <a:cs typeface="Calibri"/>
                <a:sym typeface="Calibri"/>
              </a:rPr>
              <a:t>Empatia
Adattabilità
Fiducia
Consapevolezza
Pazienza
Gentilezza</a:t>
            </a:r>
          </a:p>
        </p:txBody>
      </p:sp>
      <p:sp>
        <p:nvSpPr>
          <p:cNvPr id="301" name="Google Shape;301;p29"/>
          <p:cNvSpPr txBox="1"/>
          <p:nvPr/>
        </p:nvSpPr>
        <p:spPr>
          <a:xfrm>
            <a:off x="2841492" y="3662752"/>
            <a:ext cx="6193320" cy="461624"/>
          </a:xfrm>
          <a:prstGeom prst="rect">
            <a:avLst/>
          </a:prstGeom>
          <a:solidFill>
            <a:srgbClr val="D8D8D8"/>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lvl="0"/>
            <a:r>
              <a:rPr lang="it-IT" sz="2400" b="1">
                <a:solidFill>
                  <a:srgbClr val="0CA373"/>
                </a:solidFill>
                <a:latin typeface="Calibri"/>
                <a:ea typeface="Calibri"/>
                <a:cs typeface="Calibri"/>
                <a:sym typeface="Calibri"/>
              </a:rPr>
              <a:t>Skills di auto-consapevolezza e auto-leadership</a:t>
            </a:r>
          </a:p>
        </p:txBody>
      </p:sp>
      <p:sp>
        <p:nvSpPr>
          <p:cNvPr id="302" name="Google Shape;302;p29"/>
          <p:cNvSpPr txBox="1"/>
          <p:nvPr/>
        </p:nvSpPr>
        <p:spPr>
          <a:xfrm>
            <a:off x="9201484" y="2877923"/>
            <a:ext cx="2854036" cy="2031285"/>
          </a:xfrm>
          <a:prstGeom prst="rect">
            <a:avLst/>
          </a:prstGeom>
          <a:solidFill>
            <a:srgbClr val="D8D8D8"/>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b="1">
                <a:solidFill>
                  <a:srgbClr val="0CA373"/>
                </a:solidFill>
                <a:latin typeface="Calibri"/>
                <a:ea typeface="Calibri"/>
                <a:cs typeface="Calibri"/>
                <a:sym typeface="Calibri"/>
              </a:rPr>
              <a:t>Auto-leadership</a:t>
            </a:r>
            <a:endParaRPr lang="it-IT" sz="1800" i="1">
              <a:solidFill>
                <a:schemeClr val="dk1"/>
              </a:solidFill>
              <a:latin typeface="Calibri"/>
              <a:ea typeface="Calibri"/>
              <a:cs typeface="Calibri"/>
              <a:sym typeface="Calibri"/>
            </a:endParaRPr>
          </a:p>
          <a:p>
            <a:pPr marL="285750" lvl="0" indent="-285750" algn="just">
              <a:buClr>
                <a:schemeClr val="dk1"/>
              </a:buClr>
              <a:buSzPts val="1800"/>
              <a:buFont typeface="Arial"/>
              <a:buChar char="•"/>
            </a:pPr>
            <a:r>
              <a:rPr lang="it-IT" sz="1800" i="1">
                <a:solidFill>
                  <a:schemeClr val="dk1"/>
                </a:solidFill>
                <a:latin typeface="Calibri"/>
                <a:ea typeface="Calibri"/>
                <a:cs typeface="Calibri"/>
                <a:sym typeface="Calibri"/>
              </a:rPr>
              <a:t>Auto-consapevolezza
Definizione degli obiettivi
Auto-motivazione
Autoefficacia
Influenza
Impatto</a:t>
            </a:r>
            <a:endParaRPr lang="it-IT"/>
          </a:p>
        </p:txBody>
      </p:sp>
      <p:sp>
        <p:nvSpPr>
          <p:cNvPr id="2" name="Google Shape;253;p24">
            <a:extLst>
              <a:ext uri="{FF2B5EF4-FFF2-40B4-BE49-F238E27FC236}">
                <a16:creationId xmlns:a16="http://schemas.microsoft.com/office/drawing/2014/main" id="{63B6A2F6-3E93-EE03-D8F9-83823C76F480}"/>
              </a:ext>
            </a:extLst>
          </p:cNvPr>
          <p:cNvSpPr txBox="1"/>
          <p:nvPr/>
        </p:nvSpPr>
        <p:spPr>
          <a:xfrm>
            <a:off x="318565" y="1022287"/>
            <a:ext cx="11200145" cy="520655"/>
          </a:xfrm>
          <a:prstGeom prst="rect">
            <a:avLst/>
          </a:prstGeom>
          <a:noFill/>
          <a:ln>
            <a:noFill/>
          </a:ln>
        </p:spPr>
        <p:txBody>
          <a:bodyPr spcFirstLastPara="1" wrap="square" lIns="0" tIns="12700" rIns="0" bIns="0" anchor="t" anchorCtr="0">
            <a:spAutoFit/>
          </a:bodyPr>
          <a:lstStyle/>
          <a:p>
            <a:pPr marL="12700" lvl="0"/>
            <a:r>
              <a:rPr lang="it-IT" sz="3300" b="1" dirty="0">
                <a:solidFill>
                  <a:schemeClr val="dk1"/>
                </a:solidFill>
                <a:latin typeface="Calibri"/>
                <a:ea typeface="Calibri"/>
                <a:cs typeface="Calibri"/>
                <a:sym typeface="Calibri"/>
              </a:rPr>
              <a:t>UNITÀ 2: Auto-leadership e auto-consapevolezza</a:t>
            </a:r>
            <a:endParaRPr lang="it-IT" sz="4800" b="1" dirty="0">
              <a:solidFill>
                <a:schemeClr val="dk1"/>
              </a:solidFill>
              <a:latin typeface="Calibri"/>
              <a:ea typeface="Calibri"/>
              <a:cs typeface="Calibri"/>
              <a:sym typeface="Calibri"/>
            </a:endParaRPr>
          </a:p>
        </p:txBody>
      </p:sp>
      <p:sp>
        <p:nvSpPr>
          <p:cNvPr id="3" name="Google Shape;272;p26">
            <a:extLst>
              <a:ext uri="{FF2B5EF4-FFF2-40B4-BE49-F238E27FC236}">
                <a16:creationId xmlns:a16="http://schemas.microsoft.com/office/drawing/2014/main" id="{FA0BD1F6-EC11-F03D-07C0-93786D9F76F4}"/>
              </a:ext>
            </a:extLst>
          </p:cNvPr>
          <p:cNvSpPr txBox="1"/>
          <p:nvPr/>
        </p:nvSpPr>
        <p:spPr>
          <a:xfrm>
            <a:off x="532978" y="1773775"/>
            <a:ext cx="7696621" cy="691195"/>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2.2.: Cosa è (non) auto-consapevolezza e auto-leadership
</a:t>
            </a: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2058</Words>
  <Application>Microsoft Office PowerPoint</Application>
  <PresentationFormat>Panorámica</PresentationFormat>
  <Paragraphs>153</Paragraphs>
  <Slides>21</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Noto Sans Symbols</vt:lpstr>
      <vt:lpstr>Calibri</vt:lpstr>
      <vt:lpstr>Oxygen</vt:lpstr>
      <vt:lpstr>Roboto</vt:lpstr>
      <vt:lpstr>Tahoma</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dc:creator>
  <cp:lastModifiedBy>Javier Serón Molina</cp:lastModifiedBy>
  <cp:revision>13</cp:revision>
  <dcterms:created xsi:type="dcterms:W3CDTF">2021-06-29T11:11:56Z</dcterms:created>
  <dcterms:modified xsi:type="dcterms:W3CDTF">2023-02-06T16:26:44Z</dcterms:modified>
</cp:coreProperties>
</file>