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2"/>
  </p:notesMasterIdLst>
  <p:handoutMasterIdLst>
    <p:handoutMasterId r:id="rId23"/>
  </p:handoutMasterIdLst>
  <p:sldIdLst>
    <p:sldId id="256" r:id="rId2"/>
    <p:sldId id="333" r:id="rId3"/>
    <p:sldId id="354" r:id="rId4"/>
    <p:sldId id="355" r:id="rId5"/>
    <p:sldId id="356" r:id="rId6"/>
    <p:sldId id="357" r:id="rId7"/>
    <p:sldId id="358" r:id="rId8"/>
    <p:sldId id="359" r:id="rId9"/>
    <p:sldId id="360" r:id="rId10"/>
    <p:sldId id="361" r:id="rId11"/>
    <p:sldId id="362" r:id="rId12"/>
    <p:sldId id="363" r:id="rId13"/>
    <p:sldId id="364" r:id="rId14"/>
    <p:sldId id="365" r:id="rId15"/>
    <p:sldId id="366" r:id="rId16"/>
    <p:sldId id="367" r:id="rId17"/>
    <p:sldId id="329" r:id="rId18"/>
    <p:sldId id="368" r:id="rId19"/>
    <p:sldId id="370" r:id="rId20"/>
    <p:sldId id="264" r:id="rId2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71" autoAdjust="0"/>
    <p:restoredTop sz="94660"/>
  </p:normalViewPr>
  <p:slideViewPr>
    <p:cSldViewPr snapToGrid="0">
      <p:cViewPr varScale="1">
        <p:scale>
          <a:sx n="107" d="100"/>
          <a:sy n="107" d="100"/>
        </p:scale>
        <p:origin x="648" y="114"/>
      </p:cViewPr>
      <p:guideLst>
        <p:guide orient="horz" pos="2160"/>
        <p:guide pos="3840"/>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DE441F-2695-4149-A37B-9E8A64EE2769}" type="doc">
      <dgm:prSet loTypeId="urn:microsoft.com/office/officeart/2005/8/layout/arrow5" loCatId="relationship" qsTypeId="urn:microsoft.com/office/officeart/2005/8/quickstyle/simple1" qsCatId="simple" csTypeId="urn:microsoft.com/office/officeart/2005/8/colors/accent6_1" csCatId="accent6" phldr="1"/>
      <dgm:spPr/>
      <dgm:t>
        <a:bodyPr/>
        <a:lstStyle/>
        <a:p>
          <a:endParaRPr lang="pl-PL"/>
        </a:p>
      </dgm:t>
    </dgm:pt>
    <dgm:pt modelId="{C2EF56E4-6984-4BD5-BDC8-B3426756E167}">
      <dgm:prSet phldrT="[Tekst]"/>
      <dgm:spPr/>
      <dgm:t>
        <a:bodyPr/>
        <a:lstStyle/>
        <a:p>
          <a:r>
            <a:rPr lang="pl-PL" b="1" dirty="0"/>
            <a:t>Samoświadomość </a:t>
          </a:r>
        </a:p>
        <a:p>
          <a:r>
            <a:rPr lang="pl-PL" dirty="0"/>
            <a:t>Umiejętność skupienia się na sobie i na tym, jak twoje działania, myśli lub emocje są zgodne lub nie z twoimi wewnętrznymi standardami. Pomaga zrozumieć, jak postrzegają cię inni (</a:t>
          </a:r>
          <a:r>
            <a:rPr lang="pl-PL" dirty="0" err="1"/>
            <a:t>Duval</a:t>
          </a:r>
          <a:r>
            <a:rPr lang="pl-PL" dirty="0"/>
            <a:t> i </a:t>
          </a:r>
          <a:r>
            <a:rPr lang="pl-PL" dirty="0" err="1"/>
            <a:t>Wicklund</a:t>
          </a:r>
          <a:r>
            <a:rPr lang="pl-PL" dirty="0"/>
            <a:t>, 1972)</a:t>
          </a:r>
        </a:p>
      </dgm:t>
    </dgm:pt>
    <dgm:pt modelId="{C02D9347-5306-4C5B-A9AC-5D36FBC34ED7}" type="parTrans" cxnId="{014C513D-3FE8-4BD0-A6AE-5AC972118B2F}">
      <dgm:prSet/>
      <dgm:spPr/>
      <dgm:t>
        <a:bodyPr/>
        <a:lstStyle/>
        <a:p>
          <a:endParaRPr lang="pl-PL"/>
        </a:p>
      </dgm:t>
    </dgm:pt>
    <dgm:pt modelId="{D4C06F39-2C49-4A8C-BA99-5FA30BA781B0}" type="sibTrans" cxnId="{014C513D-3FE8-4BD0-A6AE-5AC972118B2F}">
      <dgm:prSet/>
      <dgm:spPr/>
      <dgm:t>
        <a:bodyPr/>
        <a:lstStyle/>
        <a:p>
          <a:endParaRPr lang="pl-PL"/>
        </a:p>
      </dgm:t>
    </dgm:pt>
    <dgm:pt modelId="{A3DCC030-64F8-4BAA-B6E5-44165FAAFB1E}">
      <dgm:prSet phldrT="[Tekst]"/>
      <dgm:spPr/>
      <dgm:t>
        <a:bodyPr/>
        <a:lstStyle/>
        <a:p>
          <a:r>
            <a:rPr lang="pl-PL" b="1" dirty="0" err="1"/>
            <a:t>Samoprzywództwo</a:t>
          </a:r>
          <a:r>
            <a:rPr lang="pl-PL" b="1" dirty="0"/>
            <a:t> </a:t>
          </a:r>
        </a:p>
        <a:p>
          <a:r>
            <a:rPr lang="pl-PL" dirty="0"/>
            <a:t>Praktyka celowego wpływania na twoje myślenie, uczucia i działania w kierunku twoich celów (</a:t>
          </a:r>
          <a:r>
            <a:rPr lang="pl-PL" dirty="0" err="1"/>
            <a:t>Bryant</a:t>
          </a:r>
          <a:r>
            <a:rPr lang="pl-PL" dirty="0"/>
            <a:t> i Kazan, 2012)</a:t>
          </a:r>
        </a:p>
      </dgm:t>
    </dgm:pt>
    <dgm:pt modelId="{155DF365-5E8F-4606-B6F7-AF0CE3B10F2F}" type="parTrans" cxnId="{5433CA9E-7600-4FD3-AD7E-9EADC73E49DB}">
      <dgm:prSet/>
      <dgm:spPr/>
      <dgm:t>
        <a:bodyPr/>
        <a:lstStyle/>
        <a:p>
          <a:endParaRPr lang="pl-PL"/>
        </a:p>
      </dgm:t>
    </dgm:pt>
    <dgm:pt modelId="{8178D515-F629-471F-A677-B2CE8B946E5C}" type="sibTrans" cxnId="{5433CA9E-7600-4FD3-AD7E-9EADC73E49DB}">
      <dgm:prSet/>
      <dgm:spPr/>
      <dgm:t>
        <a:bodyPr/>
        <a:lstStyle/>
        <a:p>
          <a:endParaRPr lang="pl-PL"/>
        </a:p>
      </dgm:t>
    </dgm:pt>
    <dgm:pt modelId="{70386628-AEBC-4858-83AE-7B509646B808}" type="pres">
      <dgm:prSet presAssocID="{66DE441F-2695-4149-A37B-9E8A64EE2769}" presName="diagram" presStyleCnt="0">
        <dgm:presLayoutVars>
          <dgm:dir/>
          <dgm:resizeHandles val="exact"/>
        </dgm:presLayoutVars>
      </dgm:prSet>
      <dgm:spPr/>
    </dgm:pt>
    <dgm:pt modelId="{A31D9A82-7262-4557-8E0C-068BE0E835EB}" type="pres">
      <dgm:prSet presAssocID="{C2EF56E4-6984-4BD5-BDC8-B3426756E167}" presName="arrow" presStyleLbl="node1" presStyleIdx="0" presStyleCnt="2">
        <dgm:presLayoutVars>
          <dgm:bulletEnabled val="1"/>
        </dgm:presLayoutVars>
      </dgm:prSet>
      <dgm:spPr/>
    </dgm:pt>
    <dgm:pt modelId="{7E4ED7FF-C29A-4C69-8BB5-3304CA25EE3F}" type="pres">
      <dgm:prSet presAssocID="{A3DCC030-64F8-4BAA-B6E5-44165FAAFB1E}" presName="arrow" presStyleLbl="node1" presStyleIdx="1" presStyleCnt="2">
        <dgm:presLayoutVars>
          <dgm:bulletEnabled val="1"/>
        </dgm:presLayoutVars>
      </dgm:prSet>
      <dgm:spPr/>
    </dgm:pt>
  </dgm:ptLst>
  <dgm:cxnLst>
    <dgm:cxn modelId="{6BDB7A35-8138-4F03-A5F3-20DF6B6A7565}" type="presOf" srcId="{66DE441F-2695-4149-A37B-9E8A64EE2769}" destId="{70386628-AEBC-4858-83AE-7B509646B808}" srcOrd="0" destOrd="0" presId="urn:microsoft.com/office/officeart/2005/8/layout/arrow5"/>
    <dgm:cxn modelId="{014C513D-3FE8-4BD0-A6AE-5AC972118B2F}" srcId="{66DE441F-2695-4149-A37B-9E8A64EE2769}" destId="{C2EF56E4-6984-4BD5-BDC8-B3426756E167}" srcOrd="0" destOrd="0" parTransId="{C02D9347-5306-4C5B-A9AC-5D36FBC34ED7}" sibTransId="{D4C06F39-2C49-4A8C-BA99-5FA30BA781B0}"/>
    <dgm:cxn modelId="{5433CA9E-7600-4FD3-AD7E-9EADC73E49DB}" srcId="{66DE441F-2695-4149-A37B-9E8A64EE2769}" destId="{A3DCC030-64F8-4BAA-B6E5-44165FAAFB1E}" srcOrd="1" destOrd="0" parTransId="{155DF365-5E8F-4606-B6F7-AF0CE3B10F2F}" sibTransId="{8178D515-F629-471F-A677-B2CE8B946E5C}"/>
    <dgm:cxn modelId="{EBE92BC5-CFAD-48B2-9DEE-1228170BA0C1}" type="presOf" srcId="{C2EF56E4-6984-4BD5-BDC8-B3426756E167}" destId="{A31D9A82-7262-4557-8E0C-068BE0E835EB}" srcOrd="0" destOrd="0" presId="urn:microsoft.com/office/officeart/2005/8/layout/arrow5"/>
    <dgm:cxn modelId="{443811E4-B952-4B79-AACC-77CA3D1B67BE}" type="presOf" srcId="{A3DCC030-64F8-4BAA-B6E5-44165FAAFB1E}" destId="{7E4ED7FF-C29A-4C69-8BB5-3304CA25EE3F}" srcOrd="0" destOrd="0" presId="urn:microsoft.com/office/officeart/2005/8/layout/arrow5"/>
    <dgm:cxn modelId="{BFBFF53F-EFBD-4417-8AF6-85CA4B5A11FA}" type="presParOf" srcId="{70386628-AEBC-4858-83AE-7B509646B808}" destId="{A31D9A82-7262-4557-8E0C-068BE0E835EB}" srcOrd="0" destOrd="0" presId="urn:microsoft.com/office/officeart/2005/8/layout/arrow5"/>
    <dgm:cxn modelId="{67BD6FBE-26CC-42DC-AFDA-64C1560A6FE8}" type="presParOf" srcId="{70386628-AEBC-4858-83AE-7B509646B808}" destId="{7E4ED7FF-C29A-4C69-8BB5-3304CA25EE3F}"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46A78D-EFF4-492F-B297-3287A149229E}" type="doc">
      <dgm:prSet loTypeId="urn:microsoft.com/office/officeart/2009/3/layout/OpposingIdeas" loCatId="relationship" qsTypeId="urn:microsoft.com/office/officeart/2005/8/quickstyle/simple1" qsCatId="simple" csTypeId="urn:microsoft.com/office/officeart/2005/8/colors/accent6_1" csCatId="accent6" phldr="1"/>
      <dgm:spPr/>
      <dgm:t>
        <a:bodyPr/>
        <a:lstStyle/>
        <a:p>
          <a:endParaRPr lang="pl-PL"/>
        </a:p>
      </dgm:t>
    </dgm:pt>
    <dgm:pt modelId="{31166AFE-C630-42AB-A9B7-9537269F9A64}">
      <dgm:prSet phldrT="[Tekst]"/>
      <dgm:spPr/>
      <dgm:t>
        <a:bodyPr/>
        <a:lstStyle/>
        <a:p>
          <a:r>
            <a:rPr lang="pl-PL" dirty="0"/>
            <a:t>Samoświadomość</a:t>
          </a:r>
        </a:p>
      </dgm:t>
    </dgm:pt>
    <dgm:pt modelId="{6EFC0570-8493-4875-92DE-1EFE2BAD8CC0}" type="parTrans" cxnId="{D0F22763-C889-4CC7-A9AC-564679D2E360}">
      <dgm:prSet/>
      <dgm:spPr/>
      <dgm:t>
        <a:bodyPr/>
        <a:lstStyle/>
        <a:p>
          <a:endParaRPr lang="pl-PL"/>
        </a:p>
      </dgm:t>
    </dgm:pt>
    <dgm:pt modelId="{74D2C731-C868-4AD4-8D67-33C84034AB2A}" type="sibTrans" cxnId="{D0F22763-C889-4CC7-A9AC-564679D2E360}">
      <dgm:prSet/>
      <dgm:spPr/>
      <dgm:t>
        <a:bodyPr/>
        <a:lstStyle/>
        <a:p>
          <a:endParaRPr lang="pl-PL"/>
        </a:p>
      </dgm:t>
    </dgm:pt>
    <dgm:pt modelId="{25D51AD0-97C6-4F7E-8910-253BE03034D4}">
      <dgm:prSet phldrT="[Tekst]"/>
      <dgm:spPr/>
      <dgm:t>
        <a:bodyPr/>
        <a:lstStyle/>
        <a:p>
          <a:r>
            <a:rPr lang="pl-PL" dirty="0"/>
            <a:t>Wewnętrzne – poznawanie własnych wartości, pasji i aspiracji</a:t>
          </a:r>
        </a:p>
      </dgm:t>
    </dgm:pt>
    <dgm:pt modelId="{FC9C5E8A-28D0-4908-9598-0EB5F0DD8DF2}" type="parTrans" cxnId="{B1F3FDD3-768D-489C-A8AD-890AAABE0807}">
      <dgm:prSet/>
      <dgm:spPr/>
      <dgm:t>
        <a:bodyPr/>
        <a:lstStyle/>
        <a:p>
          <a:endParaRPr lang="pl-PL"/>
        </a:p>
      </dgm:t>
    </dgm:pt>
    <dgm:pt modelId="{790FE3F9-8E65-4E62-854A-AF8A08C55888}" type="sibTrans" cxnId="{B1F3FDD3-768D-489C-A8AD-890AAABE0807}">
      <dgm:prSet/>
      <dgm:spPr/>
      <dgm:t>
        <a:bodyPr/>
        <a:lstStyle/>
        <a:p>
          <a:endParaRPr lang="pl-PL"/>
        </a:p>
      </dgm:t>
    </dgm:pt>
    <dgm:pt modelId="{D05ACB6A-4511-4D9B-8C3F-A55E9F53ECE3}">
      <dgm:prSet phldrT="[Tekst]"/>
      <dgm:spPr/>
      <dgm:t>
        <a:bodyPr/>
        <a:lstStyle/>
        <a:p>
          <a:r>
            <a:rPr lang="pl-PL" dirty="0"/>
            <a:t>samoświadomość</a:t>
          </a:r>
        </a:p>
      </dgm:t>
    </dgm:pt>
    <dgm:pt modelId="{15892BD1-C3AF-4F5F-8E44-FE2C3D0B007D}" type="parTrans" cxnId="{F3FEAC02-44BE-4131-B7EC-77C0D3DD1CC4}">
      <dgm:prSet/>
      <dgm:spPr/>
      <dgm:t>
        <a:bodyPr/>
        <a:lstStyle/>
        <a:p>
          <a:endParaRPr lang="pl-PL"/>
        </a:p>
      </dgm:t>
    </dgm:pt>
    <dgm:pt modelId="{8F71C31F-8865-4F8B-AD01-907B0162697F}" type="sibTrans" cxnId="{F3FEAC02-44BE-4131-B7EC-77C0D3DD1CC4}">
      <dgm:prSet/>
      <dgm:spPr/>
      <dgm:t>
        <a:bodyPr/>
        <a:lstStyle/>
        <a:p>
          <a:endParaRPr lang="pl-PL"/>
        </a:p>
      </dgm:t>
    </dgm:pt>
    <dgm:pt modelId="{F70CB335-0838-4E8E-8DD3-FDFF2FD65C44}">
      <dgm:prSet phldrT="[Tekst]"/>
      <dgm:spPr/>
      <dgm:t>
        <a:bodyPr/>
        <a:lstStyle/>
        <a:p>
          <a:r>
            <a:rPr lang="pl-PL" dirty="0"/>
            <a:t>Zewnętrzne – zrozumienie, jakie wrażenie robimy na innych ludziach</a:t>
          </a:r>
        </a:p>
      </dgm:t>
    </dgm:pt>
    <dgm:pt modelId="{7F701A2C-4EDC-451D-9CD4-73C8B0107C16}" type="parTrans" cxnId="{6456FF04-EBE3-4882-BC5F-ECF989526BA7}">
      <dgm:prSet/>
      <dgm:spPr/>
      <dgm:t>
        <a:bodyPr/>
        <a:lstStyle/>
        <a:p>
          <a:endParaRPr lang="pl-PL"/>
        </a:p>
      </dgm:t>
    </dgm:pt>
    <dgm:pt modelId="{2EA1A210-F3D8-43AC-BBB7-0EEB318E1D4A}" type="sibTrans" cxnId="{6456FF04-EBE3-4882-BC5F-ECF989526BA7}">
      <dgm:prSet/>
      <dgm:spPr/>
      <dgm:t>
        <a:bodyPr/>
        <a:lstStyle/>
        <a:p>
          <a:endParaRPr lang="pl-PL"/>
        </a:p>
      </dgm:t>
    </dgm:pt>
    <dgm:pt modelId="{4CFAF4F9-CEB1-4D7E-809E-3D2F1AE2C38B}" type="pres">
      <dgm:prSet presAssocID="{7446A78D-EFF4-492F-B297-3287A149229E}" presName="Name0" presStyleCnt="0">
        <dgm:presLayoutVars>
          <dgm:chMax val="2"/>
          <dgm:dir/>
          <dgm:animOne val="branch"/>
          <dgm:animLvl val="lvl"/>
          <dgm:resizeHandles val="exact"/>
        </dgm:presLayoutVars>
      </dgm:prSet>
      <dgm:spPr/>
    </dgm:pt>
    <dgm:pt modelId="{ADB06187-BBF1-4835-A9CC-14E0BFC50C41}" type="pres">
      <dgm:prSet presAssocID="{7446A78D-EFF4-492F-B297-3287A149229E}" presName="Background" presStyleLbl="node1" presStyleIdx="0" presStyleCnt="1"/>
      <dgm:spPr/>
    </dgm:pt>
    <dgm:pt modelId="{0047328F-F5DA-485D-B91B-ED5B18367E46}" type="pres">
      <dgm:prSet presAssocID="{7446A78D-EFF4-492F-B297-3287A149229E}" presName="Divider" presStyleLbl="callout" presStyleIdx="0" presStyleCnt="1"/>
      <dgm:spPr/>
    </dgm:pt>
    <dgm:pt modelId="{A80E9005-88CA-40D7-8C42-63AE6D89C10D}" type="pres">
      <dgm:prSet presAssocID="{7446A78D-EFF4-492F-B297-3287A149229E}" presName="ChildText1" presStyleLbl="revTx" presStyleIdx="0" presStyleCnt="0">
        <dgm:presLayoutVars>
          <dgm:chMax val="0"/>
          <dgm:chPref val="0"/>
          <dgm:bulletEnabled val="1"/>
        </dgm:presLayoutVars>
      </dgm:prSet>
      <dgm:spPr/>
    </dgm:pt>
    <dgm:pt modelId="{F58D7E79-E910-437B-9D9C-D2E5D2CB3399}" type="pres">
      <dgm:prSet presAssocID="{7446A78D-EFF4-492F-B297-3287A149229E}" presName="ChildText2" presStyleLbl="revTx" presStyleIdx="0" presStyleCnt="0">
        <dgm:presLayoutVars>
          <dgm:chMax val="0"/>
          <dgm:chPref val="0"/>
          <dgm:bulletEnabled val="1"/>
        </dgm:presLayoutVars>
      </dgm:prSet>
      <dgm:spPr/>
    </dgm:pt>
    <dgm:pt modelId="{F930F914-823F-4050-91B2-9804F12C36EB}" type="pres">
      <dgm:prSet presAssocID="{7446A78D-EFF4-492F-B297-3287A149229E}" presName="ParentText1" presStyleLbl="revTx" presStyleIdx="0" presStyleCnt="0">
        <dgm:presLayoutVars>
          <dgm:chMax val="1"/>
          <dgm:chPref val="1"/>
        </dgm:presLayoutVars>
      </dgm:prSet>
      <dgm:spPr/>
    </dgm:pt>
    <dgm:pt modelId="{0E55FA1F-26F0-4A6A-891D-62C7111427E2}" type="pres">
      <dgm:prSet presAssocID="{7446A78D-EFF4-492F-B297-3287A149229E}" presName="ParentShape1" presStyleLbl="alignImgPlace1" presStyleIdx="0" presStyleCnt="2">
        <dgm:presLayoutVars/>
      </dgm:prSet>
      <dgm:spPr/>
    </dgm:pt>
    <dgm:pt modelId="{058DE9B0-E3F2-4702-B863-DE503006FD27}" type="pres">
      <dgm:prSet presAssocID="{7446A78D-EFF4-492F-B297-3287A149229E}" presName="ParentText2" presStyleLbl="revTx" presStyleIdx="0" presStyleCnt="0">
        <dgm:presLayoutVars>
          <dgm:chMax val="1"/>
          <dgm:chPref val="1"/>
        </dgm:presLayoutVars>
      </dgm:prSet>
      <dgm:spPr/>
    </dgm:pt>
    <dgm:pt modelId="{E9F79D05-8FE1-4D0A-8C4C-F6B828B3D976}" type="pres">
      <dgm:prSet presAssocID="{7446A78D-EFF4-492F-B297-3287A149229E}" presName="ParentShape2" presStyleLbl="alignImgPlace1" presStyleIdx="1" presStyleCnt="2">
        <dgm:presLayoutVars/>
      </dgm:prSet>
      <dgm:spPr/>
    </dgm:pt>
  </dgm:ptLst>
  <dgm:cxnLst>
    <dgm:cxn modelId="{F3FEAC02-44BE-4131-B7EC-77C0D3DD1CC4}" srcId="{7446A78D-EFF4-492F-B297-3287A149229E}" destId="{D05ACB6A-4511-4D9B-8C3F-A55E9F53ECE3}" srcOrd="1" destOrd="0" parTransId="{15892BD1-C3AF-4F5F-8E44-FE2C3D0B007D}" sibTransId="{8F71C31F-8865-4F8B-AD01-907B0162697F}"/>
    <dgm:cxn modelId="{6456FF04-EBE3-4882-BC5F-ECF989526BA7}" srcId="{D05ACB6A-4511-4D9B-8C3F-A55E9F53ECE3}" destId="{F70CB335-0838-4E8E-8DD3-FDFF2FD65C44}" srcOrd="0" destOrd="0" parTransId="{7F701A2C-4EDC-451D-9CD4-73C8B0107C16}" sibTransId="{2EA1A210-F3D8-43AC-BBB7-0EEB318E1D4A}"/>
    <dgm:cxn modelId="{1EED5C38-4FD4-4BC2-8E40-B7098AAA3BD4}" type="presOf" srcId="{31166AFE-C630-42AB-A9B7-9537269F9A64}" destId="{0E55FA1F-26F0-4A6A-891D-62C7111427E2}" srcOrd="1" destOrd="0" presId="urn:microsoft.com/office/officeart/2009/3/layout/OpposingIdeas"/>
    <dgm:cxn modelId="{7CC93039-ED99-4D9D-974A-E4C7DE7468A2}" type="presOf" srcId="{25D51AD0-97C6-4F7E-8910-253BE03034D4}" destId="{A80E9005-88CA-40D7-8C42-63AE6D89C10D}" srcOrd="0" destOrd="0" presId="urn:microsoft.com/office/officeart/2009/3/layout/OpposingIdeas"/>
    <dgm:cxn modelId="{26EB573A-73C4-40A3-957A-1CABA3FB0C2C}" type="presOf" srcId="{F70CB335-0838-4E8E-8DD3-FDFF2FD65C44}" destId="{F58D7E79-E910-437B-9D9C-D2E5D2CB3399}" srcOrd="0" destOrd="0" presId="urn:microsoft.com/office/officeart/2009/3/layout/OpposingIdeas"/>
    <dgm:cxn modelId="{D0F22763-C889-4CC7-A9AC-564679D2E360}" srcId="{7446A78D-EFF4-492F-B297-3287A149229E}" destId="{31166AFE-C630-42AB-A9B7-9537269F9A64}" srcOrd="0" destOrd="0" parTransId="{6EFC0570-8493-4875-92DE-1EFE2BAD8CC0}" sibTransId="{74D2C731-C868-4AD4-8D67-33C84034AB2A}"/>
    <dgm:cxn modelId="{6A53AA77-E1E3-43D4-877D-54AFA2486A11}" type="presOf" srcId="{7446A78D-EFF4-492F-B297-3287A149229E}" destId="{4CFAF4F9-CEB1-4D7E-809E-3D2F1AE2C38B}" srcOrd="0" destOrd="0" presId="urn:microsoft.com/office/officeart/2009/3/layout/OpposingIdeas"/>
    <dgm:cxn modelId="{506BAC97-EAE1-455C-89DF-EFE2403FB32F}" type="presOf" srcId="{D05ACB6A-4511-4D9B-8C3F-A55E9F53ECE3}" destId="{E9F79D05-8FE1-4D0A-8C4C-F6B828B3D976}" srcOrd="1" destOrd="0" presId="urn:microsoft.com/office/officeart/2009/3/layout/OpposingIdeas"/>
    <dgm:cxn modelId="{EA56E1A8-2F95-4407-AD37-C8E555416484}" type="presOf" srcId="{D05ACB6A-4511-4D9B-8C3F-A55E9F53ECE3}" destId="{058DE9B0-E3F2-4702-B863-DE503006FD27}" srcOrd="0" destOrd="0" presId="urn:microsoft.com/office/officeart/2009/3/layout/OpposingIdeas"/>
    <dgm:cxn modelId="{B1F3FDD3-768D-489C-A8AD-890AAABE0807}" srcId="{31166AFE-C630-42AB-A9B7-9537269F9A64}" destId="{25D51AD0-97C6-4F7E-8910-253BE03034D4}" srcOrd="0" destOrd="0" parTransId="{FC9C5E8A-28D0-4908-9598-0EB5F0DD8DF2}" sibTransId="{790FE3F9-8E65-4E62-854A-AF8A08C55888}"/>
    <dgm:cxn modelId="{5730F7DE-468B-4CA1-942B-E42D674E449E}" type="presOf" srcId="{31166AFE-C630-42AB-A9B7-9537269F9A64}" destId="{F930F914-823F-4050-91B2-9804F12C36EB}" srcOrd="0" destOrd="0" presId="urn:microsoft.com/office/officeart/2009/3/layout/OpposingIdeas"/>
    <dgm:cxn modelId="{BD02B7EA-5CF0-40BA-A51F-8E0A44F7D10B}" type="presParOf" srcId="{4CFAF4F9-CEB1-4D7E-809E-3D2F1AE2C38B}" destId="{ADB06187-BBF1-4835-A9CC-14E0BFC50C41}" srcOrd="0" destOrd="0" presId="urn:microsoft.com/office/officeart/2009/3/layout/OpposingIdeas"/>
    <dgm:cxn modelId="{639EE052-750E-44B8-A684-8A67CEA3EA93}" type="presParOf" srcId="{4CFAF4F9-CEB1-4D7E-809E-3D2F1AE2C38B}" destId="{0047328F-F5DA-485D-B91B-ED5B18367E46}" srcOrd="1" destOrd="0" presId="urn:microsoft.com/office/officeart/2009/3/layout/OpposingIdeas"/>
    <dgm:cxn modelId="{53EA2764-C1EA-41C8-9AA3-CBC6673F5757}" type="presParOf" srcId="{4CFAF4F9-CEB1-4D7E-809E-3D2F1AE2C38B}" destId="{A80E9005-88CA-40D7-8C42-63AE6D89C10D}" srcOrd="2" destOrd="0" presId="urn:microsoft.com/office/officeart/2009/3/layout/OpposingIdeas"/>
    <dgm:cxn modelId="{23AD1A42-2231-44E8-A1B3-919C4B7BEE42}" type="presParOf" srcId="{4CFAF4F9-CEB1-4D7E-809E-3D2F1AE2C38B}" destId="{F58D7E79-E910-437B-9D9C-D2E5D2CB3399}" srcOrd="3" destOrd="0" presId="urn:microsoft.com/office/officeart/2009/3/layout/OpposingIdeas"/>
    <dgm:cxn modelId="{218B173A-5D3D-4416-86ED-F393A7D695D0}" type="presParOf" srcId="{4CFAF4F9-CEB1-4D7E-809E-3D2F1AE2C38B}" destId="{F930F914-823F-4050-91B2-9804F12C36EB}" srcOrd="4" destOrd="0" presId="urn:microsoft.com/office/officeart/2009/3/layout/OpposingIdeas"/>
    <dgm:cxn modelId="{F692EBD0-0DD7-4179-A5C7-749D26A28FBC}" type="presParOf" srcId="{4CFAF4F9-CEB1-4D7E-809E-3D2F1AE2C38B}" destId="{0E55FA1F-26F0-4A6A-891D-62C7111427E2}" srcOrd="5" destOrd="0" presId="urn:microsoft.com/office/officeart/2009/3/layout/OpposingIdeas"/>
    <dgm:cxn modelId="{6E9BE8E3-6909-41C1-A0EE-0CE096BF4D41}" type="presParOf" srcId="{4CFAF4F9-CEB1-4D7E-809E-3D2F1AE2C38B}" destId="{058DE9B0-E3F2-4702-B863-DE503006FD27}" srcOrd="6" destOrd="0" presId="urn:microsoft.com/office/officeart/2009/3/layout/OpposingIdeas"/>
    <dgm:cxn modelId="{86E8660F-00E8-45BE-BAEC-2F76FBEA1190}" type="presParOf" srcId="{4CFAF4F9-CEB1-4D7E-809E-3D2F1AE2C38B}" destId="{E9F79D05-8FE1-4D0A-8C4C-F6B828B3D976}" srcOrd="7" destOrd="0" presId="urn:microsoft.com/office/officeart/2009/3/layout/OpposingIdea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AEC01F-3AE8-49BD-9F51-6432D43F8A7A}" type="doc">
      <dgm:prSet loTypeId="urn:microsoft.com/office/officeart/2009/3/layout/IncreasingArrowsProcess" loCatId="process" qsTypeId="urn:microsoft.com/office/officeart/2005/8/quickstyle/simple1" qsCatId="simple" csTypeId="urn:microsoft.com/office/officeart/2005/8/colors/accent6_2" csCatId="accent6" phldr="1"/>
      <dgm:spPr/>
      <dgm:t>
        <a:bodyPr/>
        <a:lstStyle/>
        <a:p>
          <a:endParaRPr lang="pl-PL"/>
        </a:p>
      </dgm:t>
    </dgm:pt>
    <dgm:pt modelId="{5115DAFE-7BD8-4277-B641-1BA5BDC937C2}">
      <dgm:prSet phldrT="[Tekst]"/>
      <dgm:spPr/>
      <dgm:t>
        <a:bodyPr/>
        <a:lstStyle/>
        <a:p>
          <a:r>
            <a:rPr lang="pl-PL" dirty="0"/>
            <a:t>Samoświadomość </a:t>
          </a:r>
        </a:p>
      </dgm:t>
    </dgm:pt>
    <dgm:pt modelId="{AF68A704-E4D4-45EA-987B-AED27D2D0662}" type="parTrans" cxnId="{C9581FE3-4BFC-4081-AD8B-D381DF6B48CE}">
      <dgm:prSet/>
      <dgm:spPr/>
      <dgm:t>
        <a:bodyPr/>
        <a:lstStyle/>
        <a:p>
          <a:endParaRPr lang="pl-PL"/>
        </a:p>
      </dgm:t>
    </dgm:pt>
    <dgm:pt modelId="{7C8F5184-3660-4184-A16F-0CC03615D725}" type="sibTrans" cxnId="{C9581FE3-4BFC-4081-AD8B-D381DF6B48CE}">
      <dgm:prSet/>
      <dgm:spPr/>
      <dgm:t>
        <a:bodyPr/>
        <a:lstStyle/>
        <a:p>
          <a:endParaRPr lang="pl-PL"/>
        </a:p>
      </dgm:t>
    </dgm:pt>
    <dgm:pt modelId="{1F0DB5D3-1305-4003-BDC7-986351BCF16F}">
      <dgm:prSet phldrT="[Tekst]"/>
      <dgm:spPr/>
      <dgm:t>
        <a:bodyPr/>
        <a:lstStyle/>
        <a:p>
          <a:r>
            <a:rPr lang="pl-PL" dirty="0"/>
            <a:t>Empatia </a:t>
          </a:r>
        </a:p>
        <a:p>
          <a:r>
            <a:rPr lang="pl-PL" dirty="0"/>
            <a:t>Zdolność adaptacji </a:t>
          </a:r>
        </a:p>
        <a:p>
          <a:r>
            <a:rPr lang="pl-PL" dirty="0"/>
            <a:t>Zaufanie </a:t>
          </a:r>
        </a:p>
        <a:p>
          <a:r>
            <a:rPr lang="pl-PL" dirty="0"/>
            <a:t>Uważność </a:t>
          </a:r>
        </a:p>
        <a:p>
          <a:r>
            <a:rPr lang="pl-PL" dirty="0"/>
            <a:t>Cierpliwość </a:t>
          </a:r>
        </a:p>
        <a:p>
          <a:r>
            <a:rPr lang="pl-PL" dirty="0"/>
            <a:t>Życzliwość</a:t>
          </a:r>
        </a:p>
      </dgm:t>
    </dgm:pt>
    <dgm:pt modelId="{491DA5D4-EBEF-43FD-BEF7-5DA0C0F602BF}" type="parTrans" cxnId="{A259F74A-2E21-4998-AB1D-FBF5A0BADE61}">
      <dgm:prSet/>
      <dgm:spPr/>
      <dgm:t>
        <a:bodyPr/>
        <a:lstStyle/>
        <a:p>
          <a:endParaRPr lang="pl-PL"/>
        </a:p>
      </dgm:t>
    </dgm:pt>
    <dgm:pt modelId="{46A2D592-C8E9-4F52-B151-F8D4CD49FA17}" type="sibTrans" cxnId="{A259F74A-2E21-4998-AB1D-FBF5A0BADE61}">
      <dgm:prSet/>
      <dgm:spPr/>
      <dgm:t>
        <a:bodyPr/>
        <a:lstStyle/>
        <a:p>
          <a:endParaRPr lang="pl-PL"/>
        </a:p>
      </dgm:t>
    </dgm:pt>
    <dgm:pt modelId="{6B3AF62C-F573-4DDD-977F-5CBC41AFA357}">
      <dgm:prSet phldrT="[Tekst]"/>
      <dgm:spPr/>
      <dgm:t>
        <a:bodyPr/>
        <a:lstStyle/>
        <a:p>
          <a:pPr>
            <a:buFont typeface="Arial" panose="020B0604020202020204" pitchFamily="34" charset="0"/>
            <a:buNone/>
          </a:pPr>
          <a:r>
            <a:rPr lang="pl-PL" dirty="0"/>
            <a:t>Samoświadomość</a:t>
          </a:r>
        </a:p>
        <a:p>
          <a:pPr>
            <a:buFont typeface="Arial" panose="020B0604020202020204" pitchFamily="34" charset="0"/>
            <a:buNone/>
          </a:pPr>
          <a:r>
            <a:rPr lang="pl-PL" dirty="0"/>
            <a:t>Ustalanie celów</a:t>
          </a:r>
        </a:p>
        <a:p>
          <a:pPr>
            <a:buFont typeface="Arial" panose="020B0604020202020204" pitchFamily="34" charset="0"/>
            <a:buNone/>
          </a:pPr>
          <a:r>
            <a:rPr lang="pl-PL" dirty="0"/>
            <a:t>Automotywacja </a:t>
          </a:r>
        </a:p>
        <a:p>
          <a:pPr>
            <a:buFont typeface="Arial" panose="020B0604020202020204" pitchFamily="34" charset="0"/>
            <a:buNone/>
          </a:pPr>
          <a:r>
            <a:rPr lang="pl-PL" dirty="0"/>
            <a:t>Poczucie własnej skuteczności</a:t>
          </a:r>
        </a:p>
        <a:p>
          <a:pPr>
            <a:buFont typeface="Arial" panose="020B0604020202020204" pitchFamily="34" charset="0"/>
            <a:buNone/>
          </a:pPr>
          <a:r>
            <a:rPr lang="pl-PL" dirty="0"/>
            <a:t>Wpływ </a:t>
          </a:r>
        </a:p>
        <a:p>
          <a:pPr>
            <a:buFont typeface="Arial" panose="020B0604020202020204" pitchFamily="34" charset="0"/>
            <a:buNone/>
          </a:pPr>
          <a:r>
            <a:rPr lang="pl-PL" dirty="0"/>
            <a:t>Uderzenie</a:t>
          </a:r>
        </a:p>
      </dgm:t>
    </dgm:pt>
    <dgm:pt modelId="{1C058535-901E-46D2-A2E4-8CF9F855B29C}" type="parTrans" cxnId="{3985736A-5453-4E78-A3D0-E0F40EE0CDF5}">
      <dgm:prSet/>
      <dgm:spPr/>
      <dgm:t>
        <a:bodyPr/>
        <a:lstStyle/>
        <a:p>
          <a:endParaRPr lang="pl-PL"/>
        </a:p>
      </dgm:t>
    </dgm:pt>
    <dgm:pt modelId="{72700D0A-3F91-4304-BDC5-7E3CE49BDD92}" type="sibTrans" cxnId="{3985736A-5453-4E78-A3D0-E0F40EE0CDF5}">
      <dgm:prSet/>
      <dgm:spPr/>
      <dgm:t>
        <a:bodyPr/>
        <a:lstStyle/>
        <a:p>
          <a:endParaRPr lang="pl-PL"/>
        </a:p>
      </dgm:t>
    </dgm:pt>
    <dgm:pt modelId="{7F73D5DA-2908-4424-8218-120438F9DF65}">
      <dgm:prSet phldrT="[Tekst]"/>
      <dgm:spPr/>
      <dgm:t>
        <a:bodyPr/>
        <a:lstStyle/>
        <a:p>
          <a:r>
            <a:rPr lang="pl-PL" dirty="0" err="1"/>
            <a:t>Samoprzywództwo</a:t>
          </a:r>
          <a:endParaRPr lang="pl-PL" dirty="0"/>
        </a:p>
      </dgm:t>
    </dgm:pt>
    <dgm:pt modelId="{F31A3011-4134-4A02-B7A6-F82B3347B0F1}" type="sibTrans" cxnId="{DCDA3304-DF76-4BDA-8BCC-1BA28082A9FB}">
      <dgm:prSet/>
      <dgm:spPr/>
      <dgm:t>
        <a:bodyPr/>
        <a:lstStyle/>
        <a:p>
          <a:endParaRPr lang="pl-PL"/>
        </a:p>
      </dgm:t>
    </dgm:pt>
    <dgm:pt modelId="{FE682DC2-D823-4B8A-B9E3-C0F7FA5CC4FA}" type="parTrans" cxnId="{DCDA3304-DF76-4BDA-8BCC-1BA28082A9FB}">
      <dgm:prSet/>
      <dgm:spPr/>
      <dgm:t>
        <a:bodyPr/>
        <a:lstStyle/>
        <a:p>
          <a:endParaRPr lang="pl-PL"/>
        </a:p>
      </dgm:t>
    </dgm:pt>
    <dgm:pt modelId="{C1A6C764-5453-43AF-AB22-F079A60A8DEC}" type="pres">
      <dgm:prSet presAssocID="{67AEC01F-3AE8-49BD-9F51-6432D43F8A7A}" presName="Name0" presStyleCnt="0">
        <dgm:presLayoutVars>
          <dgm:chMax val="5"/>
          <dgm:chPref val="5"/>
          <dgm:dir/>
          <dgm:animLvl val="lvl"/>
        </dgm:presLayoutVars>
      </dgm:prSet>
      <dgm:spPr/>
    </dgm:pt>
    <dgm:pt modelId="{D06442C2-FA2B-4B3B-974B-673218EB4FDA}" type="pres">
      <dgm:prSet presAssocID="{5115DAFE-7BD8-4277-B641-1BA5BDC937C2}" presName="parentText1" presStyleLbl="node1" presStyleIdx="0" presStyleCnt="2">
        <dgm:presLayoutVars>
          <dgm:chMax/>
          <dgm:chPref val="3"/>
          <dgm:bulletEnabled val="1"/>
        </dgm:presLayoutVars>
      </dgm:prSet>
      <dgm:spPr/>
    </dgm:pt>
    <dgm:pt modelId="{B931BBD3-5163-4823-B8C7-801A9C17EEA7}" type="pres">
      <dgm:prSet presAssocID="{5115DAFE-7BD8-4277-B641-1BA5BDC937C2}" presName="childText1" presStyleLbl="solidAlignAcc1" presStyleIdx="0" presStyleCnt="2">
        <dgm:presLayoutVars>
          <dgm:chMax val="0"/>
          <dgm:chPref val="0"/>
          <dgm:bulletEnabled val="1"/>
        </dgm:presLayoutVars>
      </dgm:prSet>
      <dgm:spPr/>
    </dgm:pt>
    <dgm:pt modelId="{A819BC36-AD30-4F5F-A047-6871CEAFD53A}" type="pres">
      <dgm:prSet presAssocID="{7F73D5DA-2908-4424-8218-120438F9DF65}" presName="parentText2" presStyleLbl="node1" presStyleIdx="1" presStyleCnt="2">
        <dgm:presLayoutVars>
          <dgm:chMax/>
          <dgm:chPref val="3"/>
          <dgm:bulletEnabled val="1"/>
        </dgm:presLayoutVars>
      </dgm:prSet>
      <dgm:spPr/>
    </dgm:pt>
    <dgm:pt modelId="{875B91BC-515C-4028-A1D3-8B9EADDA416A}" type="pres">
      <dgm:prSet presAssocID="{7F73D5DA-2908-4424-8218-120438F9DF65}" presName="childText2" presStyleLbl="solidAlignAcc1" presStyleIdx="1" presStyleCnt="2">
        <dgm:presLayoutVars>
          <dgm:chMax val="0"/>
          <dgm:chPref val="0"/>
          <dgm:bulletEnabled val="1"/>
        </dgm:presLayoutVars>
      </dgm:prSet>
      <dgm:spPr/>
    </dgm:pt>
  </dgm:ptLst>
  <dgm:cxnLst>
    <dgm:cxn modelId="{DCDA3304-DF76-4BDA-8BCC-1BA28082A9FB}" srcId="{67AEC01F-3AE8-49BD-9F51-6432D43F8A7A}" destId="{7F73D5DA-2908-4424-8218-120438F9DF65}" srcOrd="1" destOrd="0" parTransId="{FE682DC2-D823-4B8A-B9E3-C0F7FA5CC4FA}" sibTransId="{F31A3011-4134-4A02-B7A6-F82B3347B0F1}"/>
    <dgm:cxn modelId="{BB58020A-5AA9-49A2-9164-97A0A2B16691}" type="presOf" srcId="{67AEC01F-3AE8-49BD-9F51-6432D43F8A7A}" destId="{C1A6C764-5453-43AF-AB22-F079A60A8DEC}" srcOrd="0" destOrd="0" presId="urn:microsoft.com/office/officeart/2009/3/layout/IncreasingArrowsProcess"/>
    <dgm:cxn modelId="{D240E322-7CEE-4338-9C3A-079CD94A03BB}" type="presOf" srcId="{6B3AF62C-F573-4DDD-977F-5CBC41AFA357}" destId="{875B91BC-515C-4028-A1D3-8B9EADDA416A}" srcOrd="0" destOrd="0" presId="urn:microsoft.com/office/officeart/2009/3/layout/IncreasingArrowsProcess"/>
    <dgm:cxn modelId="{3985736A-5453-4E78-A3D0-E0F40EE0CDF5}" srcId="{7F73D5DA-2908-4424-8218-120438F9DF65}" destId="{6B3AF62C-F573-4DDD-977F-5CBC41AFA357}" srcOrd="0" destOrd="0" parTransId="{1C058535-901E-46D2-A2E4-8CF9F855B29C}" sibTransId="{72700D0A-3F91-4304-BDC5-7E3CE49BDD92}"/>
    <dgm:cxn modelId="{A259F74A-2E21-4998-AB1D-FBF5A0BADE61}" srcId="{5115DAFE-7BD8-4277-B641-1BA5BDC937C2}" destId="{1F0DB5D3-1305-4003-BDC7-986351BCF16F}" srcOrd="0" destOrd="0" parTransId="{491DA5D4-EBEF-43FD-BEF7-5DA0C0F602BF}" sibTransId="{46A2D592-C8E9-4F52-B151-F8D4CD49FA17}"/>
    <dgm:cxn modelId="{16CF6256-798B-4C91-AFE8-E749CA0FB5BA}" type="presOf" srcId="{5115DAFE-7BD8-4277-B641-1BA5BDC937C2}" destId="{D06442C2-FA2B-4B3B-974B-673218EB4FDA}" srcOrd="0" destOrd="0" presId="urn:microsoft.com/office/officeart/2009/3/layout/IncreasingArrowsProcess"/>
    <dgm:cxn modelId="{C9581FE3-4BFC-4081-AD8B-D381DF6B48CE}" srcId="{67AEC01F-3AE8-49BD-9F51-6432D43F8A7A}" destId="{5115DAFE-7BD8-4277-B641-1BA5BDC937C2}" srcOrd="0" destOrd="0" parTransId="{AF68A704-E4D4-45EA-987B-AED27D2D0662}" sibTransId="{7C8F5184-3660-4184-A16F-0CC03615D725}"/>
    <dgm:cxn modelId="{12C507F2-FDEF-444F-9494-B46C03E5E431}" type="presOf" srcId="{7F73D5DA-2908-4424-8218-120438F9DF65}" destId="{A819BC36-AD30-4F5F-A047-6871CEAFD53A}" srcOrd="0" destOrd="0" presId="urn:microsoft.com/office/officeart/2009/3/layout/IncreasingArrowsProcess"/>
    <dgm:cxn modelId="{0B406EF7-7269-40C2-B109-8B258B42224D}" type="presOf" srcId="{1F0DB5D3-1305-4003-BDC7-986351BCF16F}" destId="{B931BBD3-5163-4823-B8C7-801A9C17EEA7}" srcOrd="0" destOrd="0" presId="urn:microsoft.com/office/officeart/2009/3/layout/IncreasingArrowsProcess"/>
    <dgm:cxn modelId="{FA83D4D5-1916-47FA-8CD9-75385B5B8785}" type="presParOf" srcId="{C1A6C764-5453-43AF-AB22-F079A60A8DEC}" destId="{D06442C2-FA2B-4B3B-974B-673218EB4FDA}" srcOrd="0" destOrd="0" presId="urn:microsoft.com/office/officeart/2009/3/layout/IncreasingArrowsProcess"/>
    <dgm:cxn modelId="{B60F6651-1F9E-418D-BB9F-D836083FB95C}" type="presParOf" srcId="{C1A6C764-5453-43AF-AB22-F079A60A8DEC}" destId="{B931BBD3-5163-4823-B8C7-801A9C17EEA7}" srcOrd="1" destOrd="0" presId="urn:microsoft.com/office/officeart/2009/3/layout/IncreasingArrowsProcess"/>
    <dgm:cxn modelId="{04C54781-5385-4BE5-8A01-8AA579C4D8DB}" type="presParOf" srcId="{C1A6C764-5453-43AF-AB22-F079A60A8DEC}" destId="{A819BC36-AD30-4F5F-A047-6871CEAFD53A}" srcOrd="2" destOrd="0" presId="urn:microsoft.com/office/officeart/2009/3/layout/IncreasingArrowsProcess"/>
    <dgm:cxn modelId="{3FFB7B0E-4D12-4BC1-AFBC-8BB646B30DC1}" type="presParOf" srcId="{C1A6C764-5453-43AF-AB22-F079A60A8DEC}" destId="{875B91BC-515C-4028-A1D3-8B9EADDA416A}" srcOrd="3"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8A96623-6AD6-46F3-8129-5847F5A014EF}" type="doc">
      <dgm:prSet loTypeId="urn:microsoft.com/office/officeart/2005/8/layout/matrix2" loCatId="matrix" qsTypeId="urn:microsoft.com/office/officeart/2005/8/quickstyle/simple1" qsCatId="simple" csTypeId="urn:microsoft.com/office/officeart/2005/8/colors/accent6_1" csCatId="accent6" phldr="1"/>
      <dgm:spPr/>
      <dgm:t>
        <a:bodyPr/>
        <a:lstStyle/>
        <a:p>
          <a:endParaRPr lang="pl-PL"/>
        </a:p>
      </dgm:t>
    </dgm:pt>
    <dgm:pt modelId="{CF04D760-FEA1-4802-9C66-16E6502A8718}">
      <dgm:prSet phldrT="[Tekst]"/>
      <dgm:spPr/>
      <dgm:t>
        <a:bodyPr/>
        <a:lstStyle/>
        <a:p>
          <a:r>
            <a:rPr lang="pl-PL" b="1" dirty="0"/>
            <a:t>Kwadrant 1: Przestrzeń otwarta </a:t>
          </a:r>
        </a:p>
        <a:p>
          <a:r>
            <a:rPr lang="pl-PL" dirty="0"/>
            <a:t>Rzeczy, które wiemy o sobie i inni wiedzą o nas. Część, o której możesz swobodnie dyskutować z innymi. Przez większość czasu zgadzasz się z tym, co masz i inni o tobie.</a:t>
          </a:r>
        </a:p>
      </dgm:t>
    </dgm:pt>
    <dgm:pt modelId="{CD887EFF-F7C4-453E-89F3-353CC9641B2E}" type="parTrans" cxnId="{900DDCB6-3A12-4F9A-9B58-A59BA5484AF0}">
      <dgm:prSet/>
      <dgm:spPr/>
      <dgm:t>
        <a:bodyPr/>
        <a:lstStyle/>
        <a:p>
          <a:endParaRPr lang="pl-PL"/>
        </a:p>
      </dgm:t>
    </dgm:pt>
    <dgm:pt modelId="{E29C9867-C423-47DC-BDDB-19C98A0A1C12}" type="sibTrans" cxnId="{900DDCB6-3A12-4F9A-9B58-A59BA5484AF0}">
      <dgm:prSet/>
      <dgm:spPr/>
      <dgm:t>
        <a:bodyPr/>
        <a:lstStyle/>
        <a:p>
          <a:endParaRPr lang="pl-PL"/>
        </a:p>
      </dgm:t>
    </dgm:pt>
    <dgm:pt modelId="{17F3B3A7-0A97-49EB-9000-E3E24C2E652C}">
      <dgm:prSet phldrT="[Tekst]"/>
      <dgm:spPr/>
      <dgm:t>
        <a:bodyPr/>
        <a:lstStyle/>
        <a:p>
          <a:r>
            <a:rPr lang="pl-PL" b="1" dirty="0"/>
            <a:t>Kwadrant 3: Niewidome ja </a:t>
          </a:r>
        </a:p>
        <a:p>
          <a:r>
            <a:rPr lang="pl-PL" dirty="0"/>
            <a:t>Rzeczy, o których inni wiedzą o nas, a my nie wiemy. Np. Możesz postrzegać siebie jako osobę o otwartym umyśle, gdy w rzeczywistości ludzie wokół ciebie się nie zgadzają. Ten obszar działa również w drugą stronę. Możesz postrzegać siebie jako „</a:t>
          </a:r>
          <a:r>
            <a:rPr lang="pl-PL" dirty="0" err="1"/>
            <a:t>głupą</a:t>
          </a:r>
          <a:r>
            <a:rPr lang="pl-PL" dirty="0"/>
            <a:t>” osobę, podczas gdy inni mogą uważać cię za niewiarygodnie bystrego.</a:t>
          </a:r>
        </a:p>
      </dgm:t>
    </dgm:pt>
    <dgm:pt modelId="{54774AEF-6A80-41CB-B331-89810322A859}" type="parTrans" cxnId="{37B86115-16C0-4F0E-95A3-53C5C6839489}">
      <dgm:prSet/>
      <dgm:spPr/>
      <dgm:t>
        <a:bodyPr/>
        <a:lstStyle/>
        <a:p>
          <a:endParaRPr lang="pl-PL"/>
        </a:p>
      </dgm:t>
    </dgm:pt>
    <dgm:pt modelId="{AD8D36CE-2754-4FA1-A2DC-470D76A1008E}" type="sibTrans" cxnId="{37B86115-16C0-4F0E-95A3-53C5C6839489}">
      <dgm:prSet/>
      <dgm:spPr/>
      <dgm:t>
        <a:bodyPr/>
        <a:lstStyle/>
        <a:p>
          <a:endParaRPr lang="pl-PL"/>
        </a:p>
      </dgm:t>
    </dgm:pt>
    <dgm:pt modelId="{83FAC518-0A2E-4766-9EC6-1F8DEC78B45A}">
      <dgm:prSet phldrT="[Tekst]"/>
      <dgm:spPr/>
      <dgm:t>
        <a:bodyPr/>
        <a:lstStyle/>
        <a:p>
          <a:r>
            <a:rPr lang="pl-PL" b="1" dirty="0"/>
            <a:t>Kwadrant 2: Ukryte ja</a:t>
          </a:r>
        </a:p>
        <a:p>
          <a:r>
            <a:rPr lang="pl-PL" dirty="0"/>
            <a:t> Rzeczy, które wiemy o sobie, a których inni nie wiedzą. W tej części ukrywasz rzeczy, które są bardzo prywatne na swój temat, może po to, aby się chronić, ponieważ czujesz się zawstydzony lub bezbronny, a może ze względu na skromność.</a:t>
          </a:r>
        </a:p>
      </dgm:t>
    </dgm:pt>
    <dgm:pt modelId="{F19BF61D-3E47-480F-8AAD-71B2D71885CB}" type="parTrans" cxnId="{3B22EA39-85C5-4EC2-B33D-CFBB6BE002CF}">
      <dgm:prSet/>
      <dgm:spPr/>
      <dgm:t>
        <a:bodyPr/>
        <a:lstStyle/>
        <a:p>
          <a:endParaRPr lang="pl-PL"/>
        </a:p>
      </dgm:t>
    </dgm:pt>
    <dgm:pt modelId="{88EEA99E-FA94-4CDE-9C98-957FEAEF6778}" type="sibTrans" cxnId="{3B22EA39-85C5-4EC2-B33D-CFBB6BE002CF}">
      <dgm:prSet/>
      <dgm:spPr/>
      <dgm:t>
        <a:bodyPr/>
        <a:lstStyle/>
        <a:p>
          <a:endParaRPr lang="pl-PL"/>
        </a:p>
      </dgm:t>
    </dgm:pt>
    <dgm:pt modelId="{C73B3227-9179-41FF-B53D-EF4F127A47C7}">
      <dgm:prSet phldrT="[Tekst]"/>
      <dgm:spPr/>
      <dgm:t>
        <a:bodyPr/>
        <a:lstStyle/>
        <a:p>
          <a:r>
            <a:rPr lang="pl-PL" b="1" dirty="0"/>
            <a:t>Kwadrant 4: Nieznane ja</a:t>
          </a:r>
        </a:p>
        <a:p>
          <a:r>
            <a:rPr lang="pl-PL" dirty="0"/>
            <a:t> Rzeczy ani my, ani inni o nas nie wiedzą. Może to odnosić się do niewykorzystanych potencjalnych talentów i umiejętności, które jeszcze nie zostały zbadane przez Ciebie, Twoich przyjaciół, współpracowników lub menedżerów.</a:t>
          </a:r>
        </a:p>
      </dgm:t>
    </dgm:pt>
    <dgm:pt modelId="{2AEC3B00-22CF-46F6-BBED-7D1FBAE04ECB}" type="parTrans" cxnId="{C719705C-D762-4A06-83F6-45906A0AB2E5}">
      <dgm:prSet/>
      <dgm:spPr/>
      <dgm:t>
        <a:bodyPr/>
        <a:lstStyle/>
        <a:p>
          <a:endParaRPr lang="pl-PL"/>
        </a:p>
      </dgm:t>
    </dgm:pt>
    <dgm:pt modelId="{E1908FBB-352E-44B4-8BF0-9214D217FDD2}" type="sibTrans" cxnId="{C719705C-D762-4A06-83F6-45906A0AB2E5}">
      <dgm:prSet/>
      <dgm:spPr/>
      <dgm:t>
        <a:bodyPr/>
        <a:lstStyle/>
        <a:p>
          <a:endParaRPr lang="pl-PL"/>
        </a:p>
      </dgm:t>
    </dgm:pt>
    <dgm:pt modelId="{3AEDF146-1D16-47DA-864B-12F0E4DB4DAE}" type="pres">
      <dgm:prSet presAssocID="{E8A96623-6AD6-46F3-8129-5847F5A014EF}" presName="matrix" presStyleCnt="0">
        <dgm:presLayoutVars>
          <dgm:chMax val="1"/>
          <dgm:dir/>
          <dgm:resizeHandles val="exact"/>
        </dgm:presLayoutVars>
      </dgm:prSet>
      <dgm:spPr/>
    </dgm:pt>
    <dgm:pt modelId="{29E887F5-2D36-42F1-B195-2DD1CEAB4F6E}" type="pres">
      <dgm:prSet presAssocID="{E8A96623-6AD6-46F3-8129-5847F5A014EF}" presName="axisShape" presStyleLbl="bgShp" presStyleIdx="0" presStyleCnt="1"/>
      <dgm:spPr/>
    </dgm:pt>
    <dgm:pt modelId="{4E12EE3E-10E4-4E29-BA84-C5C482DB330E}" type="pres">
      <dgm:prSet presAssocID="{E8A96623-6AD6-46F3-8129-5847F5A014EF}" presName="rect1" presStyleLbl="node1" presStyleIdx="0" presStyleCnt="4">
        <dgm:presLayoutVars>
          <dgm:chMax val="0"/>
          <dgm:chPref val="0"/>
          <dgm:bulletEnabled val="1"/>
        </dgm:presLayoutVars>
      </dgm:prSet>
      <dgm:spPr/>
    </dgm:pt>
    <dgm:pt modelId="{99978F8E-DA66-4DFE-980F-42A372AF3236}" type="pres">
      <dgm:prSet presAssocID="{E8A96623-6AD6-46F3-8129-5847F5A014EF}" presName="rect2" presStyleLbl="node1" presStyleIdx="1" presStyleCnt="4">
        <dgm:presLayoutVars>
          <dgm:chMax val="0"/>
          <dgm:chPref val="0"/>
          <dgm:bulletEnabled val="1"/>
        </dgm:presLayoutVars>
      </dgm:prSet>
      <dgm:spPr/>
    </dgm:pt>
    <dgm:pt modelId="{BC4FBF6E-7C2F-45DF-BB69-6813D907E3C3}" type="pres">
      <dgm:prSet presAssocID="{E8A96623-6AD6-46F3-8129-5847F5A014EF}" presName="rect3" presStyleLbl="node1" presStyleIdx="2" presStyleCnt="4">
        <dgm:presLayoutVars>
          <dgm:chMax val="0"/>
          <dgm:chPref val="0"/>
          <dgm:bulletEnabled val="1"/>
        </dgm:presLayoutVars>
      </dgm:prSet>
      <dgm:spPr/>
    </dgm:pt>
    <dgm:pt modelId="{2FB63C78-56B5-4860-A34C-5914FA414576}" type="pres">
      <dgm:prSet presAssocID="{E8A96623-6AD6-46F3-8129-5847F5A014EF}" presName="rect4" presStyleLbl="node1" presStyleIdx="3" presStyleCnt="4">
        <dgm:presLayoutVars>
          <dgm:chMax val="0"/>
          <dgm:chPref val="0"/>
          <dgm:bulletEnabled val="1"/>
        </dgm:presLayoutVars>
      </dgm:prSet>
      <dgm:spPr/>
    </dgm:pt>
  </dgm:ptLst>
  <dgm:cxnLst>
    <dgm:cxn modelId="{37B86115-16C0-4F0E-95A3-53C5C6839489}" srcId="{E8A96623-6AD6-46F3-8129-5847F5A014EF}" destId="{17F3B3A7-0A97-49EB-9000-E3E24C2E652C}" srcOrd="1" destOrd="0" parTransId="{54774AEF-6A80-41CB-B331-89810322A859}" sibTransId="{AD8D36CE-2754-4FA1-A2DC-470D76A1008E}"/>
    <dgm:cxn modelId="{3694B822-EE96-48E9-BCF1-EC1FED386497}" type="presOf" srcId="{83FAC518-0A2E-4766-9EC6-1F8DEC78B45A}" destId="{BC4FBF6E-7C2F-45DF-BB69-6813D907E3C3}" srcOrd="0" destOrd="0" presId="urn:microsoft.com/office/officeart/2005/8/layout/matrix2"/>
    <dgm:cxn modelId="{3B22EA39-85C5-4EC2-B33D-CFBB6BE002CF}" srcId="{E8A96623-6AD6-46F3-8129-5847F5A014EF}" destId="{83FAC518-0A2E-4766-9EC6-1F8DEC78B45A}" srcOrd="2" destOrd="0" parTransId="{F19BF61D-3E47-480F-8AAD-71B2D71885CB}" sibTransId="{88EEA99E-FA94-4CDE-9C98-957FEAEF6778}"/>
    <dgm:cxn modelId="{C719705C-D762-4A06-83F6-45906A0AB2E5}" srcId="{E8A96623-6AD6-46F3-8129-5847F5A014EF}" destId="{C73B3227-9179-41FF-B53D-EF4F127A47C7}" srcOrd="3" destOrd="0" parTransId="{2AEC3B00-22CF-46F6-BBED-7D1FBAE04ECB}" sibTransId="{E1908FBB-352E-44B4-8BF0-9214D217FDD2}"/>
    <dgm:cxn modelId="{25EFB6A4-3650-498C-A57D-875A5B341BB4}" type="presOf" srcId="{CF04D760-FEA1-4802-9C66-16E6502A8718}" destId="{4E12EE3E-10E4-4E29-BA84-C5C482DB330E}" srcOrd="0" destOrd="0" presId="urn:microsoft.com/office/officeart/2005/8/layout/matrix2"/>
    <dgm:cxn modelId="{900DDCB6-3A12-4F9A-9B58-A59BA5484AF0}" srcId="{E8A96623-6AD6-46F3-8129-5847F5A014EF}" destId="{CF04D760-FEA1-4802-9C66-16E6502A8718}" srcOrd="0" destOrd="0" parTransId="{CD887EFF-F7C4-453E-89F3-353CC9641B2E}" sibTransId="{E29C9867-C423-47DC-BDDB-19C98A0A1C12}"/>
    <dgm:cxn modelId="{0A764EDF-DF42-4A41-9146-8DBBF8B35B2C}" type="presOf" srcId="{C73B3227-9179-41FF-B53D-EF4F127A47C7}" destId="{2FB63C78-56B5-4860-A34C-5914FA414576}" srcOrd="0" destOrd="0" presId="urn:microsoft.com/office/officeart/2005/8/layout/matrix2"/>
    <dgm:cxn modelId="{E28417E6-840D-423B-BC59-9B40C530F9FB}" type="presOf" srcId="{17F3B3A7-0A97-49EB-9000-E3E24C2E652C}" destId="{99978F8E-DA66-4DFE-980F-42A372AF3236}" srcOrd="0" destOrd="0" presId="urn:microsoft.com/office/officeart/2005/8/layout/matrix2"/>
    <dgm:cxn modelId="{6C3A93FF-2B50-450B-839F-19DB54D848E5}" type="presOf" srcId="{E8A96623-6AD6-46F3-8129-5847F5A014EF}" destId="{3AEDF146-1D16-47DA-864B-12F0E4DB4DAE}" srcOrd="0" destOrd="0" presId="urn:microsoft.com/office/officeart/2005/8/layout/matrix2"/>
    <dgm:cxn modelId="{C30C638D-E130-42EF-8B07-87591297FAE7}" type="presParOf" srcId="{3AEDF146-1D16-47DA-864B-12F0E4DB4DAE}" destId="{29E887F5-2D36-42F1-B195-2DD1CEAB4F6E}" srcOrd="0" destOrd="0" presId="urn:microsoft.com/office/officeart/2005/8/layout/matrix2"/>
    <dgm:cxn modelId="{BC058758-210A-4776-A5AD-800C61495E8A}" type="presParOf" srcId="{3AEDF146-1D16-47DA-864B-12F0E4DB4DAE}" destId="{4E12EE3E-10E4-4E29-BA84-C5C482DB330E}" srcOrd="1" destOrd="0" presId="urn:microsoft.com/office/officeart/2005/8/layout/matrix2"/>
    <dgm:cxn modelId="{DA3DA772-8F5D-4A89-A7DF-C49D7569194E}" type="presParOf" srcId="{3AEDF146-1D16-47DA-864B-12F0E4DB4DAE}" destId="{99978F8E-DA66-4DFE-980F-42A372AF3236}" srcOrd="2" destOrd="0" presId="urn:microsoft.com/office/officeart/2005/8/layout/matrix2"/>
    <dgm:cxn modelId="{E7CE8AFC-9D1A-48CE-BBDE-8FC751B114AB}" type="presParOf" srcId="{3AEDF146-1D16-47DA-864B-12F0E4DB4DAE}" destId="{BC4FBF6E-7C2F-45DF-BB69-6813D907E3C3}" srcOrd="3" destOrd="0" presId="urn:microsoft.com/office/officeart/2005/8/layout/matrix2"/>
    <dgm:cxn modelId="{88D587B5-1EC6-4C20-8112-F23668E3A98C}" type="presParOf" srcId="{3AEDF146-1D16-47DA-864B-12F0E4DB4DAE}" destId="{2FB63C78-56B5-4860-A34C-5914FA414576}"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1D9A82-7262-4557-8E0C-068BE0E835EB}">
      <dsp:nvSpPr>
        <dsp:cNvPr id="0" name=""/>
        <dsp:cNvSpPr/>
      </dsp:nvSpPr>
      <dsp:spPr>
        <a:xfrm rot="16200000">
          <a:off x="476" y="331432"/>
          <a:ext cx="3289650" cy="3289650"/>
        </a:xfrm>
        <a:prstGeom prst="downArrow">
          <a:avLst>
            <a:gd name="adj1" fmla="val 50000"/>
            <a:gd name="adj2" fmla="val 35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pl-PL" sz="1300" b="1" kern="1200" dirty="0"/>
            <a:t>Samoświadomość </a:t>
          </a:r>
        </a:p>
        <a:p>
          <a:pPr marL="0" lvl="0" indent="0" algn="ctr" defTabSz="577850">
            <a:lnSpc>
              <a:spcPct val="90000"/>
            </a:lnSpc>
            <a:spcBef>
              <a:spcPct val="0"/>
            </a:spcBef>
            <a:spcAft>
              <a:spcPct val="35000"/>
            </a:spcAft>
            <a:buNone/>
          </a:pPr>
          <a:r>
            <a:rPr lang="pl-PL" sz="1300" kern="1200" dirty="0"/>
            <a:t>Umiejętność skupienia się na sobie i na tym, jak twoje działania, myśli lub emocje są zgodne lub nie z twoimi wewnętrznymi standardami. Pomaga zrozumieć, jak postrzegają cię inni (</a:t>
          </a:r>
          <a:r>
            <a:rPr lang="pl-PL" sz="1300" kern="1200" dirty="0" err="1"/>
            <a:t>Duval</a:t>
          </a:r>
          <a:r>
            <a:rPr lang="pl-PL" sz="1300" kern="1200" dirty="0"/>
            <a:t> i </a:t>
          </a:r>
          <a:r>
            <a:rPr lang="pl-PL" sz="1300" kern="1200" dirty="0" err="1"/>
            <a:t>Wicklund</a:t>
          </a:r>
          <a:r>
            <a:rPr lang="pl-PL" sz="1300" kern="1200" dirty="0"/>
            <a:t>, 1972)</a:t>
          </a:r>
        </a:p>
      </dsp:txBody>
      <dsp:txXfrm rot="5400000">
        <a:off x="476" y="1153844"/>
        <a:ext cx="2713961" cy="1644825"/>
      </dsp:txXfrm>
    </dsp:sp>
    <dsp:sp modelId="{7E4ED7FF-C29A-4C69-8BB5-3304CA25EE3F}">
      <dsp:nvSpPr>
        <dsp:cNvPr id="0" name=""/>
        <dsp:cNvSpPr/>
      </dsp:nvSpPr>
      <dsp:spPr>
        <a:xfrm rot="5400000">
          <a:off x="3487744" y="331432"/>
          <a:ext cx="3289650" cy="3289650"/>
        </a:xfrm>
        <a:prstGeom prst="downArrow">
          <a:avLst>
            <a:gd name="adj1" fmla="val 50000"/>
            <a:gd name="adj2" fmla="val 3500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pl-PL" sz="1300" b="1" kern="1200" dirty="0" err="1"/>
            <a:t>Samoprzywództwo</a:t>
          </a:r>
          <a:r>
            <a:rPr lang="pl-PL" sz="1300" b="1" kern="1200" dirty="0"/>
            <a:t> </a:t>
          </a:r>
        </a:p>
        <a:p>
          <a:pPr marL="0" lvl="0" indent="0" algn="ctr" defTabSz="577850">
            <a:lnSpc>
              <a:spcPct val="90000"/>
            </a:lnSpc>
            <a:spcBef>
              <a:spcPct val="0"/>
            </a:spcBef>
            <a:spcAft>
              <a:spcPct val="35000"/>
            </a:spcAft>
            <a:buNone/>
          </a:pPr>
          <a:r>
            <a:rPr lang="pl-PL" sz="1300" kern="1200" dirty="0"/>
            <a:t>Praktyka celowego wpływania na twoje myślenie, uczucia i działania w kierunku twoich celów (</a:t>
          </a:r>
          <a:r>
            <a:rPr lang="pl-PL" sz="1300" kern="1200" dirty="0" err="1"/>
            <a:t>Bryant</a:t>
          </a:r>
          <a:r>
            <a:rPr lang="pl-PL" sz="1300" kern="1200" dirty="0"/>
            <a:t> i Kazan, 2012)</a:t>
          </a:r>
        </a:p>
      </dsp:txBody>
      <dsp:txXfrm rot="-5400000">
        <a:off x="4063433" y="1153845"/>
        <a:ext cx="2713961" cy="16448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B06187-BBF1-4835-A9CC-14E0BFC50C41}">
      <dsp:nvSpPr>
        <dsp:cNvPr id="0" name=""/>
        <dsp:cNvSpPr/>
      </dsp:nvSpPr>
      <dsp:spPr>
        <a:xfrm>
          <a:off x="1454360" y="639672"/>
          <a:ext cx="4618057" cy="2483433"/>
        </a:xfrm>
        <a:prstGeom prst="round2DiagRect">
          <a:avLst>
            <a:gd name="adj1" fmla="val 0"/>
            <a:gd name="adj2" fmla="val 16670"/>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47328F-F5DA-485D-B91B-ED5B18367E46}">
      <dsp:nvSpPr>
        <dsp:cNvPr id="0" name=""/>
        <dsp:cNvSpPr/>
      </dsp:nvSpPr>
      <dsp:spPr>
        <a:xfrm>
          <a:off x="3763389" y="903066"/>
          <a:ext cx="615" cy="1956644"/>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80E9005-88CA-40D7-8C42-63AE6D89C10D}">
      <dsp:nvSpPr>
        <dsp:cNvPr id="0" name=""/>
        <dsp:cNvSpPr/>
      </dsp:nvSpPr>
      <dsp:spPr>
        <a:xfrm>
          <a:off x="1608296" y="827811"/>
          <a:ext cx="2001158" cy="210715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l-PL" sz="2300" kern="1200" dirty="0"/>
            <a:t>Wewnętrzne – poznawanie własnych wartości, pasji i aspiracji</a:t>
          </a:r>
        </a:p>
      </dsp:txBody>
      <dsp:txXfrm>
        <a:off x="1608296" y="827811"/>
        <a:ext cx="2001158" cy="2107155"/>
      </dsp:txXfrm>
    </dsp:sp>
    <dsp:sp modelId="{F58D7E79-E910-437B-9D9C-D2E5D2CB3399}">
      <dsp:nvSpPr>
        <dsp:cNvPr id="0" name=""/>
        <dsp:cNvSpPr/>
      </dsp:nvSpPr>
      <dsp:spPr>
        <a:xfrm>
          <a:off x="3917324" y="827811"/>
          <a:ext cx="2001158" cy="210715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l-PL" sz="2300" kern="1200" dirty="0"/>
            <a:t>Zewnętrzne – zrozumienie, jakie wrażenie robimy na innych ludziach</a:t>
          </a:r>
        </a:p>
      </dsp:txBody>
      <dsp:txXfrm>
        <a:off x="3917324" y="827811"/>
        <a:ext cx="2001158" cy="2107155"/>
      </dsp:txXfrm>
    </dsp:sp>
    <dsp:sp modelId="{0E55FA1F-26F0-4A6A-891D-62C7111427E2}">
      <dsp:nvSpPr>
        <dsp:cNvPr id="0" name=""/>
        <dsp:cNvSpPr/>
      </dsp:nvSpPr>
      <dsp:spPr>
        <a:xfrm rot="16200000">
          <a:off x="-285077" y="969761"/>
          <a:ext cx="2709200" cy="769676"/>
        </a:xfrm>
        <a:prstGeom prst="rightArrow">
          <a:avLst>
            <a:gd name="adj1" fmla="val 49830"/>
            <a:gd name="adj2" fmla="val 60660"/>
          </a:avLst>
        </a:prstGeom>
        <a:solidFill>
          <a:schemeClr val="accent6">
            <a:tint val="40000"/>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r" defTabSz="755650">
            <a:lnSpc>
              <a:spcPct val="90000"/>
            </a:lnSpc>
            <a:spcBef>
              <a:spcPct val="0"/>
            </a:spcBef>
            <a:spcAft>
              <a:spcPct val="35000"/>
            </a:spcAft>
            <a:buNone/>
          </a:pPr>
          <a:r>
            <a:rPr lang="pl-PL" sz="1700" kern="1200" dirty="0"/>
            <a:t>Samoświadomość</a:t>
          </a:r>
        </a:p>
      </dsp:txBody>
      <dsp:txXfrm>
        <a:off x="-168753" y="1279159"/>
        <a:ext cx="2476551" cy="383530"/>
      </dsp:txXfrm>
    </dsp:sp>
    <dsp:sp modelId="{E9F79D05-8FE1-4D0A-8C4C-F6B828B3D976}">
      <dsp:nvSpPr>
        <dsp:cNvPr id="0" name=""/>
        <dsp:cNvSpPr/>
      </dsp:nvSpPr>
      <dsp:spPr>
        <a:xfrm rot="5400000">
          <a:off x="5102656" y="2023339"/>
          <a:ext cx="2709200" cy="769676"/>
        </a:xfrm>
        <a:prstGeom prst="rightArrow">
          <a:avLst>
            <a:gd name="adj1" fmla="val 49830"/>
            <a:gd name="adj2" fmla="val 60660"/>
          </a:avLst>
        </a:prstGeom>
        <a:solidFill>
          <a:schemeClr val="accent6">
            <a:tint val="40000"/>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r" defTabSz="755650">
            <a:lnSpc>
              <a:spcPct val="90000"/>
            </a:lnSpc>
            <a:spcBef>
              <a:spcPct val="0"/>
            </a:spcBef>
            <a:spcAft>
              <a:spcPct val="35000"/>
            </a:spcAft>
            <a:buNone/>
          </a:pPr>
          <a:r>
            <a:rPr lang="pl-PL" sz="1700" kern="1200" dirty="0"/>
            <a:t>samoświadomość</a:t>
          </a:r>
        </a:p>
      </dsp:txBody>
      <dsp:txXfrm>
        <a:off x="5218981" y="2100088"/>
        <a:ext cx="2476551" cy="3835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6442C2-FA2B-4B3B-974B-673218EB4FDA}">
      <dsp:nvSpPr>
        <dsp:cNvPr id="0" name=""/>
        <dsp:cNvSpPr/>
      </dsp:nvSpPr>
      <dsp:spPr>
        <a:xfrm>
          <a:off x="507163" y="0"/>
          <a:ext cx="7873091" cy="1146715"/>
        </a:xfrm>
        <a:prstGeom prst="rightArrow">
          <a:avLst>
            <a:gd name="adj1" fmla="val 50000"/>
            <a:gd name="adj2" fmla="val 5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254000" bIns="182041" numCol="1" spcCol="1270" anchor="ctr" anchorCtr="0">
          <a:noAutofit/>
        </a:bodyPr>
        <a:lstStyle/>
        <a:p>
          <a:pPr marL="0" lvl="0" indent="0" algn="l" defTabSz="977900">
            <a:lnSpc>
              <a:spcPct val="90000"/>
            </a:lnSpc>
            <a:spcBef>
              <a:spcPct val="0"/>
            </a:spcBef>
            <a:spcAft>
              <a:spcPct val="35000"/>
            </a:spcAft>
            <a:buNone/>
          </a:pPr>
          <a:r>
            <a:rPr lang="pl-PL" sz="2200" kern="1200" dirty="0"/>
            <a:t>Samoświadomość </a:t>
          </a:r>
        </a:p>
      </dsp:txBody>
      <dsp:txXfrm>
        <a:off x="507163" y="286679"/>
        <a:ext cx="7586412" cy="573357"/>
      </dsp:txXfrm>
    </dsp:sp>
    <dsp:sp modelId="{B931BBD3-5163-4823-B8C7-801A9C17EEA7}">
      <dsp:nvSpPr>
        <dsp:cNvPr id="0" name=""/>
        <dsp:cNvSpPr/>
      </dsp:nvSpPr>
      <dsp:spPr>
        <a:xfrm>
          <a:off x="507163" y="887125"/>
          <a:ext cx="3637368" cy="2559530"/>
        </a:xfrm>
        <a:prstGeom prst="rect">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l-PL" sz="2100" kern="1200" dirty="0"/>
            <a:t>Empatia </a:t>
          </a:r>
        </a:p>
        <a:p>
          <a:pPr marL="0" lvl="0" indent="0" algn="l" defTabSz="933450">
            <a:lnSpc>
              <a:spcPct val="90000"/>
            </a:lnSpc>
            <a:spcBef>
              <a:spcPct val="0"/>
            </a:spcBef>
            <a:spcAft>
              <a:spcPct val="35000"/>
            </a:spcAft>
            <a:buNone/>
          </a:pPr>
          <a:r>
            <a:rPr lang="pl-PL" sz="2100" kern="1200" dirty="0"/>
            <a:t>Zdolność adaptacji </a:t>
          </a:r>
        </a:p>
        <a:p>
          <a:pPr marL="0" lvl="0" indent="0" algn="l" defTabSz="933450">
            <a:lnSpc>
              <a:spcPct val="90000"/>
            </a:lnSpc>
            <a:spcBef>
              <a:spcPct val="0"/>
            </a:spcBef>
            <a:spcAft>
              <a:spcPct val="35000"/>
            </a:spcAft>
            <a:buNone/>
          </a:pPr>
          <a:r>
            <a:rPr lang="pl-PL" sz="2100" kern="1200" dirty="0"/>
            <a:t>Zaufanie </a:t>
          </a:r>
        </a:p>
        <a:p>
          <a:pPr marL="0" lvl="0" indent="0" algn="l" defTabSz="933450">
            <a:lnSpc>
              <a:spcPct val="90000"/>
            </a:lnSpc>
            <a:spcBef>
              <a:spcPct val="0"/>
            </a:spcBef>
            <a:spcAft>
              <a:spcPct val="35000"/>
            </a:spcAft>
            <a:buNone/>
          </a:pPr>
          <a:r>
            <a:rPr lang="pl-PL" sz="2100" kern="1200" dirty="0"/>
            <a:t>Uważność </a:t>
          </a:r>
        </a:p>
        <a:p>
          <a:pPr marL="0" lvl="0" indent="0" algn="l" defTabSz="933450">
            <a:lnSpc>
              <a:spcPct val="90000"/>
            </a:lnSpc>
            <a:spcBef>
              <a:spcPct val="0"/>
            </a:spcBef>
            <a:spcAft>
              <a:spcPct val="35000"/>
            </a:spcAft>
            <a:buNone/>
          </a:pPr>
          <a:r>
            <a:rPr lang="pl-PL" sz="2100" kern="1200" dirty="0"/>
            <a:t>Cierpliwość </a:t>
          </a:r>
        </a:p>
        <a:p>
          <a:pPr marL="0" lvl="0" indent="0" algn="l" defTabSz="933450">
            <a:lnSpc>
              <a:spcPct val="90000"/>
            </a:lnSpc>
            <a:spcBef>
              <a:spcPct val="0"/>
            </a:spcBef>
            <a:spcAft>
              <a:spcPct val="35000"/>
            </a:spcAft>
            <a:buNone/>
          </a:pPr>
          <a:r>
            <a:rPr lang="pl-PL" sz="2100" kern="1200" dirty="0"/>
            <a:t>Życzliwość</a:t>
          </a:r>
        </a:p>
      </dsp:txBody>
      <dsp:txXfrm>
        <a:off x="507163" y="887125"/>
        <a:ext cx="3637368" cy="2559530"/>
      </dsp:txXfrm>
    </dsp:sp>
    <dsp:sp modelId="{A819BC36-AD30-4F5F-A047-6871CEAFD53A}">
      <dsp:nvSpPr>
        <dsp:cNvPr id="0" name=""/>
        <dsp:cNvSpPr/>
      </dsp:nvSpPr>
      <dsp:spPr>
        <a:xfrm>
          <a:off x="4144531" y="382110"/>
          <a:ext cx="4235723" cy="1146715"/>
        </a:xfrm>
        <a:prstGeom prst="rightArrow">
          <a:avLst>
            <a:gd name="adj1" fmla="val 50000"/>
            <a:gd name="adj2" fmla="val 5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254000" bIns="182041" numCol="1" spcCol="1270" anchor="ctr" anchorCtr="0">
          <a:noAutofit/>
        </a:bodyPr>
        <a:lstStyle/>
        <a:p>
          <a:pPr marL="0" lvl="0" indent="0" algn="l" defTabSz="977900">
            <a:lnSpc>
              <a:spcPct val="90000"/>
            </a:lnSpc>
            <a:spcBef>
              <a:spcPct val="0"/>
            </a:spcBef>
            <a:spcAft>
              <a:spcPct val="35000"/>
            </a:spcAft>
            <a:buNone/>
          </a:pPr>
          <a:r>
            <a:rPr lang="pl-PL" sz="2200" kern="1200" dirty="0" err="1"/>
            <a:t>Samoprzywództwo</a:t>
          </a:r>
          <a:endParaRPr lang="pl-PL" sz="2200" kern="1200" dirty="0"/>
        </a:p>
      </dsp:txBody>
      <dsp:txXfrm>
        <a:off x="4144531" y="668789"/>
        <a:ext cx="3949044" cy="573357"/>
      </dsp:txXfrm>
    </dsp:sp>
    <dsp:sp modelId="{875B91BC-515C-4028-A1D3-8B9EADDA416A}">
      <dsp:nvSpPr>
        <dsp:cNvPr id="0" name=""/>
        <dsp:cNvSpPr/>
      </dsp:nvSpPr>
      <dsp:spPr>
        <a:xfrm>
          <a:off x="4144531" y="1269235"/>
          <a:ext cx="3637368" cy="2559530"/>
        </a:xfrm>
        <a:prstGeom prst="rect">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Font typeface="Arial" panose="020B0604020202020204" pitchFamily="34" charset="0"/>
            <a:buNone/>
          </a:pPr>
          <a:r>
            <a:rPr lang="pl-PL" sz="2100" kern="1200" dirty="0"/>
            <a:t>Samoświadomość</a:t>
          </a:r>
        </a:p>
        <a:p>
          <a:pPr marL="0" lvl="0" indent="0" algn="l" defTabSz="933450">
            <a:lnSpc>
              <a:spcPct val="90000"/>
            </a:lnSpc>
            <a:spcBef>
              <a:spcPct val="0"/>
            </a:spcBef>
            <a:spcAft>
              <a:spcPct val="35000"/>
            </a:spcAft>
            <a:buFont typeface="Arial" panose="020B0604020202020204" pitchFamily="34" charset="0"/>
            <a:buNone/>
          </a:pPr>
          <a:r>
            <a:rPr lang="pl-PL" sz="2100" kern="1200" dirty="0"/>
            <a:t>Ustalanie celów</a:t>
          </a:r>
        </a:p>
        <a:p>
          <a:pPr marL="0" lvl="0" indent="0" algn="l" defTabSz="933450">
            <a:lnSpc>
              <a:spcPct val="90000"/>
            </a:lnSpc>
            <a:spcBef>
              <a:spcPct val="0"/>
            </a:spcBef>
            <a:spcAft>
              <a:spcPct val="35000"/>
            </a:spcAft>
            <a:buFont typeface="Arial" panose="020B0604020202020204" pitchFamily="34" charset="0"/>
            <a:buNone/>
          </a:pPr>
          <a:r>
            <a:rPr lang="pl-PL" sz="2100" kern="1200" dirty="0"/>
            <a:t>Automotywacja </a:t>
          </a:r>
        </a:p>
        <a:p>
          <a:pPr marL="0" lvl="0" indent="0" algn="l" defTabSz="933450">
            <a:lnSpc>
              <a:spcPct val="90000"/>
            </a:lnSpc>
            <a:spcBef>
              <a:spcPct val="0"/>
            </a:spcBef>
            <a:spcAft>
              <a:spcPct val="35000"/>
            </a:spcAft>
            <a:buFont typeface="Arial" panose="020B0604020202020204" pitchFamily="34" charset="0"/>
            <a:buNone/>
          </a:pPr>
          <a:r>
            <a:rPr lang="pl-PL" sz="2100" kern="1200" dirty="0"/>
            <a:t>Poczucie własnej skuteczności</a:t>
          </a:r>
        </a:p>
        <a:p>
          <a:pPr marL="0" lvl="0" indent="0" algn="l" defTabSz="933450">
            <a:lnSpc>
              <a:spcPct val="90000"/>
            </a:lnSpc>
            <a:spcBef>
              <a:spcPct val="0"/>
            </a:spcBef>
            <a:spcAft>
              <a:spcPct val="35000"/>
            </a:spcAft>
            <a:buFont typeface="Arial" panose="020B0604020202020204" pitchFamily="34" charset="0"/>
            <a:buNone/>
          </a:pPr>
          <a:r>
            <a:rPr lang="pl-PL" sz="2100" kern="1200" dirty="0"/>
            <a:t>Wpływ </a:t>
          </a:r>
        </a:p>
        <a:p>
          <a:pPr marL="0" lvl="0" indent="0" algn="l" defTabSz="933450">
            <a:lnSpc>
              <a:spcPct val="90000"/>
            </a:lnSpc>
            <a:spcBef>
              <a:spcPct val="0"/>
            </a:spcBef>
            <a:spcAft>
              <a:spcPct val="35000"/>
            </a:spcAft>
            <a:buFont typeface="Arial" panose="020B0604020202020204" pitchFamily="34" charset="0"/>
            <a:buNone/>
          </a:pPr>
          <a:r>
            <a:rPr lang="pl-PL" sz="2100" kern="1200" dirty="0"/>
            <a:t>Uderzenie</a:t>
          </a:r>
        </a:p>
      </dsp:txBody>
      <dsp:txXfrm>
        <a:off x="4144531" y="1269235"/>
        <a:ext cx="3637368" cy="25595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E887F5-2D36-42F1-B195-2DD1CEAB4F6E}">
      <dsp:nvSpPr>
        <dsp:cNvPr id="0" name=""/>
        <dsp:cNvSpPr/>
      </dsp:nvSpPr>
      <dsp:spPr>
        <a:xfrm>
          <a:off x="414779" y="0"/>
          <a:ext cx="5363850" cy="5363850"/>
        </a:xfrm>
        <a:prstGeom prst="quadArrow">
          <a:avLst>
            <a:gd name="adj1" fmla="val 2000"/>
            <a:gd name="adj2" fmla="val 4000"/>
            <a:gd name="adj3" fmla="val 5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12EE3E-10E4-4E29-BA84-C5C482DB330E}">
      <dsp:nvSpPr>
        <dsp:cNvPr id="0" name=""/>
        <dsp:cNvSpPr/>
      </dsp:nvSpPr>
      <dsp:spPr>
        <a:xfrm>
          <a:off x="763430" y="348650"/>
          <a:ext cx="2145540" cy="2145540"/>
        </a:xfrm>
        <a:prstGeom prst="round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pl-PL" sz="1000" b="1" kern="1200" dirty="0"/>
            <a:t>Kwadrant 1: Przestrzeń otwarta </a:t>
          </a:r>
        </a:p>
        <a:p>
          <a:pPr marL="0" lvl="0" indent="0" algn="ctr" defTabSz="444500">
            <a:lnSpc>
              <a:spcPct val="90000"/>
            </a:lnSpc>
            <a:spcBef>
              <a:spcPct val="0"/>
            </a:spcBef>
            <a:spcAft>
              <a:spcPct val="35000"/>
            </a:spcAft>
            <a:buNone/>
          </a:pPr>
          <a:r>
            <a:rPr lang="pl-PL" sz="1000" kern="1200" dirty="0"/>
            <a:t>Rzeczy, które wiemy o sobie i inni wiedzą o nas. Część, o której możesz swobodnie dyskutować z innymi. Przez większość czasu zgadzasz się z tym, co masz i inni o tobie.</a:t>
          </a:r>
        </a:p>
      </dsp:txBody>
      <dsp:txXfrm>
        <a:off x="868167" y="453387"/>
        <a:ext cx="1936066" cy="1936066"/>
      </dsp:txXfrm>
    </dsp:sp>
    <dsp:sp modelId="{99978F8E-DA66-4DFE-980F-42A372AF3236}">
      <dsp:nvSpPr>
        <dsp:cNvPr id="0" name=""/>
        <dsp:cNvSpPr/>
      </dsp:nvSpPr>
      <dsp:spPr>
        <a:xfrm>
          <a:off x="3284439" y="348650"/>
          <a:ext cx="2145540" cy="2145540"/>
        </a:xfrm>
        <a:prstGeom prst="round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pl-PL" sz="1000" b="1" kern="1200" dirty="0"/>
            <a:t>Kwadrant 3: Niewidome ja </a:t>
          </a:r>
        </a:p>
        <a:p>
          <a:pPr marL="0" lvl="0" indent="0" algn="ctr" defTabSz="444500">
            <a:lnSpc>
              <a:spcPct val="90000"/>
            </a:lnSpc>
            <a:spcBef>
              <a:spcPct val="0"/>
            </a:spcBef>
            <a:spcAft>
              <a:spcPct val="35000"/>
            </a:spcAft>
            <a:buNone/>
          </a:pPr>
          <a:r>
            <a:rPr lang="pl-PL" sz="1000" kern="1200" dirty="0"/>
            <a:t>Rzeczy, o których inni wiedzą o nas, a my nie wiemy. Np. Możesz postrzegać siebie jako osobę o otwartym umyśle, gdy w rzeczywistości ludzie wokół ciebie się nie zgadzają. Ten obszar działa również w drugą stronę. Możesz postrzegać siebie jako „</a:t>
          </a:r>
          <a:r>
            <a:rPr lang="pl-PL" sz="1000" kern="1200" dirty="0" err="1"/>
            <a:t>głupą</a:t>
          </a:r>
          <a:r>
            <a:rPr lang="pl-PL" sz="1000" kern="1200" dirty="0"/>
            <a:t>” osobę, podczas gdy inni mogą uważać cię za niewiarygodnie bystrego.</a:t>
          </a:r>
        </a:p>
      </dsp:txBody>
      <dsp:txXfrm>
        <a:off x="3389176" y="453387"/>
        <a:ext cx="1936066" cy="1936066"/>
      </dsp:txXfrm>
    </dsp:sp>
    <dsp:sp modelId="{BC4FBF6E-7C2F-45DF-BB69-6813D907E3C3}">
      <dsp:nvSpPr>
        <dsp:cNvPr id="0" name=""/>
        <dsp:cNvSpPr/>
      </dsp:nvSpPr>
      <dsp:spPr>
        <a:xfrm>
          <a:off x="763430" y="2869659"/>
          <a:ext cx="2145540" cy="2145540"/>
        </a:xfrm>
        <a:prstGeom prst="round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pl-PL" sz="1000" b="1" kern="1200" dirty="0"/>
            <a:t>Kwadrant 2: Ukryte ja</a:t>
          </a:r>
        </a:p>
        <a:p>
          <a:pPr marL="0" lvl="0" indent="0" algn="ctr" defTabSz="444500">
            <a:lnSpc>
              <a:spcPct val="90000"/>
            </a:lnSpc>
            <a:spcBef>
              <a:spcPct val="0"/>
            </a:spcBef>
            <a:spcAft>
              <a:spcPct val="35000"/>
            </a:spcAft>
            <a:buNone/>
          </a:pPr>
          <a:r>
            <a:rPr lang="pl-PL" sz="1000" kern="1200" dirty="0"/>
            <a:t> Rzeczy, które wiemy o sobie, a których inni nie wiedzą. W tej części ukrywasz rzeczy, które są bardzo prywatne na swój temat, może po to, aby się chronić, ponieważ czujesz się zawstydzony lub bezbronny, a może ze względu na skromność.</a:t>
          </a:r>
        </a:p>
      </dsp:txBody>
      <dsp:txXfrm>
        <a:off x="868167" y="2974396"/>
        <a:ext cx="1936066" cy="1936066"/>
      </dsp:txXfrm>
    </dsp:sp>
    <dsp:sp modelId="{2FB63C78-56B5-4860-A34C-5914FA414576}">
      <dsp:nvSpPr>
        <dsp:cNvPr id="0" name=""/>
        <dsp:cNvSpPr/>
      </dsp:nvSpPr>
      <dsp:spPr>
        <a:xfrm>
          <a:off x="3284439" y="2869659"/>
          <a:ext cx="2145540" cy="2145540"/>
        </a:xfrm>
        <a:prstGeom prst="round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pl-PL" sz="1000" b="1" kern="1200" dirty="0"/>
            <a:t>Kwadrant 4: Nieznane ja</a:t>
          </a:r>
        </a:p>
        <a:p>
          <a:pPr marL="0" lvl="0" indent="0" algn="ctr" defTabSz="444500">
            <a:lnSpc>
              <a:spcPct val="90000"/>
            </a:lnSpc>
            <a:spcBef>
              <a:spcPct val="0"/>
            </a:spcBef>
            <a:spcAft>
              <a:spcPct val="35000"/>
            </a:spcAft>
            <a:buNone/>
          </a:pPr>
          <a:r>
            <a:rPr lang="pl-PL" sz="1000" kern="1200" dirty="0"/>
            <a:t> Rzeczy ani my, ani inni o nas nie wiedzą. Może to odnosić się do niewykorzystanych potencjalnych talentów i umiejętności, które jeszcze nie zostały zbadane przez Ciebie, Twoich przyjaciół, współpracowników lub menedżerów.</a:t>
          </a:r>
        </a:p>
      </dsp:txBody>
      <dsp:txXfrm>
        <a:off x="3389176" y="2974396"/>
        <a:ext cx="1936066" cy="1936066"/>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3/layout/OpposingIdeas">
  <dgm:title val=""/>
  <dgm:desc val=""/>
  <dgm:catLst>
    <dgm:cat type="relationship" pri="3400"/>
  </dgm:catLst>
  <dgm:samp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clrData>
  <dgm:layoutNode name="Name0">
    <dgm:varLst>
      <dgm:chMax val="2"/>
      <dgm:dir/>
      <dgm:animOne val="branch"/>
      <dgm:animLvl val="lvl"/>
      <dgm:resizeHandles val="exact"/>
    </dgm:varLst>
    <dgm:choose name="Name1">
      <dgm:if name="Name2" axis="ch" ptType="node" func="cnt" op="lte" val="1">
        <dgm:alg type="composite">
          <dgm:param type="ar" val="0.9928"/>
        </dgm:alg>
      </dgm:if>
      <dgm:else name="Name3">
        <dgm:alg type="composite">
          <dgm:param type="ar" val="1.6364"/>
        </dgm:alg>
      </dgm:else>
    </dgm:choose>
    <dgm:shape xmlns:r="http://schemas.openxmlformats.org/officeDocument/2006/relationships" r:blip="">
      <dgm:adjLst/>
    </dgm:shape>
    <dgm:choose name="Name4">
      <dgm:if name="Name5" func="var" arg="dir" op="equ" val="norm">
        <dgm:choose name="Name6">
          <dgm:if name="Name7"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2963"/>
              <dgm:constr type="t" for="ch" forName="ChildText1" refType="h" fact="0.2722"/>
              <dgm:constr type="w" for="ch" forName="ChildText1" refType="w" fact="0.6534"/>
              <dgm:constr type="h" for="ch" forName="ChildText1" refType="h" fact="0.6682"/>
              <dgm:constr type="l" for="ch" forName="Background" refType="w" fact="0.246"/>
              <dgm:constr type="t" for="ch" forName="Background" refType="h" fact="0.2125"/>
              <dgm:constr type="w" for="ch" forName="Background" refType="w" fact="0.754"/>
              <dgm:constr type="h" for="ch" forName="Background" refType="h" fact="0.7875"/>
              <dgm:constr type="l" for="ch" forName="ParentText1" refType="w" fact="0"/>
              <dgm:constr type="t" for="ch" forName="ParentText1" refType="h" fact="0"/>
              <dgm:constr type="w" for="ch" forName="ParentText1" refType="w" fact="0.234"/>
              <dgm:constr type="h" for="ch" forName="ParentText1" refType="h" fact="0.8713"/>
              <dgm:constr type="l" for="ch" forName="ParentShape1" refType="w" fact="0"/>
              <dgm:constr type="t" for="ch" forName="ParentShape1" refType="h" fact="0"/>
              <dgm:constr type="w" for="ch" forName="ParentShape1" refType="w" fact="0.234"/>
              <dgm:constr type="h" for="ch" forName="ParentShape1" refType="h" fact="0.8713"/>
            </dgm:constrLst>
          </dgm:if>
          <dgm:else name="Name8">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15"/>
              <dgm:constr type="t" for="ch" forName="ChildText1" refType="h" fact="0.22"/>
              <dgm:constr type="w" for="ch" forName="ChildText1" refType="w" fact="0.325"/>
              <dgm:constr type="h" for="ch" forName="ChildText1" refType="h" fact="0.56"/>
              <dgm:constr type="l" for="ch" forName="ChildText2" refType="w" fact="0.525"/>
              <dgm:constr type="t" for="ch" forName="ChildText2" refType="h" fact="0.22"/>
              <dgm:constr type="w" for="ch" forName="ChildText2" refType="w" fact="0.325"/>
              <dgm:constr type="h" for="ch" forName="ChildText2" refType="h" fact="0.56"/>
              <dgm:constr type="l" for="ch" forName="Background" refType="w" fact="0.125"/>
              <dgm:constr type="t" for="ch" forName="Background" refType="h" fact="0.17"/>
              <dgm:constr type="w" for="ch" forName="Background" refType="w" fact="0.75"/>
              <dgm:constr type="h" for="ch" forName="Background" refType="h" fact="0.66"/>
              <dgm:constr type="l" for="ch" forName="ParentText1" refType="w" fact="0"/>
              <dgm:constr type="t" for="ch" forName="ParentText1" refType="h" fact="0"/>
              <dgm:constr type="w" for="ch" forName="ParentText1" refType="w" fact="0.125"/>
              <dgm:constr type="h" for="ch" forName="ParentText1" refType="h" fact="0.72"/>
              <dgm:constr type="l" for="ch" forName="ParentShape1" refType="w" fact="0"/>
              <dgm:constr type="t" for="ch" forName="ParentShape1" refType="h" fact="0"/>
              <dgm:constr type="w" for="ch" forName="ParentShape1" refType="w" fact="0.125"/>
              <dgm:constr type="h" for="ch" forName="ParentShape1" refType="h" fact="0.72"/>
              <dgm:constr type="l" for="ch" forName="ParentText2" refType="w" fact="0.875"/>
              <dgm:constr type="t" for="ch" forName="ParentText2" refType="h" fact="0.28"/>
              <dgm:constr type="w" for="ch" forName="ParentText2" refType="w" fact="0.125"/>
              <dgm:constr type="h" for="ch" forName="ParentText2" refType="h" fact="0.72"/>
              <dgm:constr type="l" for="ch" forName="ParentShape2" refType="w" fact="0.875"/>
              <dgm:constr type="t" for="ch" forName="ParentShape2" refType="h" fact="0.28"/>
              <dgm:constr type="w" for="ch" forName="ParentShape2" refType="w" fact="0.125"/>
              <dgm:constr type="h" for="ch" forName="ParentShape2" refType="h" fact="0.72"/>
              <dgm:constr type="l" for="ch" forName="Divider" refType="w" fact="0.5"/>
              <dgm:constr type="t" for="ch" forName="Divider" refType="h" fact="0.24"/>
              <dgm:constr type="w" for="ch" forName="Divider" refType="w" fact="0.0001"/>
              <dgm:constr type="h" for="ch" forName="Divider" refType="h" fact="0.52"/>
            </dgm:constrLst>
          </dgm:else>
        </dgm:choose>
      </dgm:if>
      <dgm:else name="Name9">
        <dgm:choose name="Name10">
          <dgm:if name="Name11"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2455"/>
              <dgm:constr type="t" for="ch" forName="ChildText1" refType="h" fact="0.2651"/>
              <dgm:constr type="w" for="ch" forName="ChildText1" refType="w" fact="0.5351"/>
              <dgm:constr type="h" for="ch" forName="ChildText1" refType="h" fact="0.56"/>
              <dgm:constr type="r" for="ch" forName="Background" refType="w" fact="-0.246"/>
              <dgm:constr type="t" for="ch" forName="Background" refType="h" fact="0.2125"/>
              <dgm:constr type="w" for="ch" forName="Background" refType="w" fact="0.754"/>
              <dgm:constr type="h" for="ch" forName="Background" refType="h" fact="0.7875"/>
              <dgm:constr type="r" for="ch" forName="ParentText1" refType="w" fact="0"/>
              <dgm:constr type="t" for="ch" forName="ParentText1" refType="h" fact="0"/>
              <dgm:constr type="w" for="ch" forName="ParentText1" refType="w" fact="0.234"/>
              <dgm:constr type="h" for="ch" forName="ParentText1" refType="h" fact="0.8713"/>
              <dgm:constr type="r" for="ch" forName="ParentShape1" refType="w" fact="0"/>
              <dgm:constr type="t" for="ch" forName="ParentShape1" refType="h" fact="0"/>
              <dgm:constr type="w" for="ch" forName="ParentShape1" refType="w" fact="0.234"/>
              <dgm:constr type="h" for="ch" forName="ParentShape1" refType="h" fact="0.8713"/>
            </dgm:constrLst>
          </dgm:if>
          <dgm:else name="Name12">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15"/>
              <dgm:constr type="t" for="ch" forName="ChildText1" refType="h" fact="0.22"/>
              <dgm:constr type="w" for="ch" forName="ChildText1" refType="w" fact="0.325"/>
              <dgm:constr type="h" for="ch" forName="ChildText1" refType="h" fact="0.56"/>
              <dgm:constr type="r" for="ch" forName="ChildText2" refType="w" fact="-0.525"/>
              <dgm:constr type="t" for="ch" forName="ChildText2" refType="h" fact="0.22"/>
              <dgm:constr type="w" for="ch" forName="ChildText2" refType="w" fact="0.325"/>
              <dgm:constr type="h" for="ch" forName="ChildText2" refType="h" fact="0.56"/>
              <dgm:constr type="r" for="ch" forName="Background" refType="w" fact="-0.125"/>
              <dgm:constr type="t" for="ch" forName="Background" refType="h" fact="0.17"/>
              <dgm:constr type="w" for="ch" forName="Background" refType="w" fact="0.75"/>
              <dgm:constr type="h" for="ch" forName="Background" refType="h" fact="0.66"/>
              <dgm:constr type="r" for="ch" forName="ParentText1" refType="w" fact="0"/>
              <dgm:constr type="t" for="ch" forName="ParentText1" refType="h" fact="0"/>
              <dgm:constr type="w" for="ch" forName="ParentText1" refType="w" fact="0.125"/>
              <dgm:constr type="h" for="ch" forName="ParentText1" refType="h" fact="0.72"/>
              <dgm:constr type="r" for="ch" forName="ParentShape1" refType="w" fact="0"/>
              <dgm:constr type="t" for="ch" forName="ParentShape1" refType="h" fact="0"/>
              <dgm:constr type="w" for="ch" forName="ParentShape1" refType="w" fact="0.125"/>
              <dgm:constr type="h" for="ch" forName="ParentShape1" refType="h" fact="0.72"/>
              <dgm:constr type="r" for="ch" forName="ParentText2" refType="w" fact="-0.875"/>
              <dgm:constr type="t" for="ch" forName="ParentText2" refType="h" fact="0.28"/>
              <dgm:constr type="w" for="ch" forName="ParentText2" refType="w" fact="0.125"/>
              <dgm:constr type="h" for="ch" forName="ParentText2" refType="h" fact="0.72"/>
              <dgm:constr type="r" for="ch" forName="ParentShape2" refType="w" fact="-0.875"/>
              <dgm:constr type="t" for="ch" forName="ParentShape2" refType="h" fact="0.28"/>
              <dgm:constr type="w" for="ch" forName="ParentShape2" refType="w" fact="0.125"/>
              <dgm:constr type="h" for="ch" forName="ParentShape2" refType="h" fact="0.72"/>
              <dgm:constr type="r" for="ch" forName="Divider" refType="w" fact="-0.5"/>
              <dgm:constr type="t" for="ch" forName="Divider" refType="h" fact="0.24"/>
              <dgm:constr type="w" for="ch" forName="Divider" refType="w" fact="0.0001"/>
              <dgm:constr type="h" for="ch" forName="Divider" refType="h" fact="0.52"/>
            </dgm:constrLst>
          </dgm:else>
        </dgm:choose>
      </dgm:else>
    </dgm:choose>
    <dgm:choose name="Name13">
      <dgm:if name="Name14" axis="ch" ptType="node" func="cnt" op="gte" val="1">
        <dgm:layoutNode name="Background" styleLbl="node1">
          <dgm:alg type="sp"/>
          <dgm:choose name="Name15">
            <dgm:if name="Name16" func="var" arg="dir" op="equ" val="norm">
              <dgm:shape xmlns:r="http://schemas.openxmlformats.org/officeDocument/2006/relationships" type="round2DiagRect" r:blip="">
                <dgm:adjLst>
                  <dgm:adj idx="1" val="0"/>
                  <dgm:adj idx="2" val="0.1667"/>
                </dgm:adjLst>
              </dgm:shape>
            </dgm:if>
            <dgm:else name="Name17">
              <dgm:shape xmlns:r="http://schemas.openxmlformats.org/officeDocument/2006/relationships" type="round2DiagRect" r:blip="">
                <dgm:adjLst>
                  <dgm:adj idx="1" val="0.1667"/>
                  <dgm:adj idx="2" val="0"/>
                </dgm:adjLst>
              </dgm:shape>
            </dgm:else>
          </dgm:choose>
          <dgm:presOf/>
        </dgm:layoutNode>
        <dgm:choose name="Name18">
          <dgm:if name="Name19" axis="ch" ptType="node" func="cnt" op="gte" val="2">
            <dgm:layoutNode name="Divider" styleLbl="callout">
              <dgm:alg type="sp"/>
              <dgm:shape xmlns:r="http://schemas.openxmlformats.org/officeDocument/2006/relationships" type="line" r:blip="">
                <dgm:adjLst/>
              </dgm:shape>
              <dgm:presOf/>
            </dgm:layoutNode>
          </dgm:if>
          <dgm:else name="Name20"/>
        </dgm:choose>
        <dgm:layoutNode name="ChildText1"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21">
          <dgm:if name="Name22" axis="ch" ptType="node" func="cnt" op="gte" val="2">
            <dgm:layoutNode name="ChildText2"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3"/>
        </dgm:choose>
        <dgm:layoutNode name="ParentText1" styleLbl="revTx">
          <dgm:varLst>
            <dgm:chMax val="1"/>
            <dgm:chPref val="1"/>
          </dgm:varLst>
          <dgm:choose name="Name24">
            <dgm:if name="Name25" func="var" arg="dir" op="equ" val="norm">
              <dgm:alg type="tx">
                <dgm:param type="parTxLTRAlign" val="r"/>
                <dgm:param type="shpTxLTRAlignCh" val="r"/>
                <dgm:param type="txAnchorVertCh" val="mid"/>
                <dgm:param type="autoTxRot" val="grav"/>
              </dgm:alg>
            </dgm:if>
            <dgm:else name="Name26">
              <dgm:alg type="tx">
                <dgm:param type="parTxLTRAlign" val="l"/>
                <dgm:param type="shpTxLTRAlignCh" val="r"/>
                <dgm:param type="txAnchorVertCh" val="mid"/>
                <dgm:param type="autoTxRot" val="grav"/>
              </dgm:alg>
            </dgm:else>
          </dgm:choose>
          <dgm:choose name="Name27">
            <dgm:if name="Name28" func="var" arg="dir" op="equ" val="norm">
              <dgm:shape xmlns:r="http://schemas.openxmlformats.org/officeDocument/2006/relationships" rot="-90" type="rightArrow" r:blip="" hideGeom="1">
                <dgm:adjLst>
                  <dgm:adj idx="1" val="0.4983"/>
                  <dgm:adj idx="2" val="0.6066"/>
                </dgm:adjLst>
              </dgm:shape>
            </dgm:if>
            <dgm:else name="Name29">
              <dgm:shape xmlns:r="http://schemas.openxmlformats.org/officeDocument/2006/relationships" rot="90" type="leftArrow" r:blip="" hideGeom="1">
                <dgm:adjLst>
                  <dgm:adj idx="1" val="0.4983"/>
                  <dgm:adj idx="2" val="0.6066"/>
                </dgm:adjLst>
              </dgm:shape>
            </dgm:else>
          </dgm:choos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1" styleLbl="alignImgPlace1">
          <dgm:varLst/>
          <dgm:alg type="sp"/>
          <dgm:presOf axis="ch self" ptType="node node" st="1 1" cnt="1 0"/>
          <dgm:choose name="Name30">
            <dgm:if name="Name31" func="var" arg="dir" op="equ" val="norm">
              <dgm:shape xmlns:r="http://schemas.openxmlformats.org/officeDocument/2006/relationships" rot="-90" type="rightArrow" r:blip="">
                <dgm:adjLst>
                  <dgm:adj idx="1" val="0.4983"/>
                  <dgm:adj idx="2" val="0.6066"/>
                </dgm:adjLst>
              </dgm:shape>
            </dgm:if>
            <dgm:else name="Name32">
              <dgm:shape xmlns:r="http://schemas.openxmlformats.org/officeDocument/2006/relationships" rot="90" type="leftArrow" r:blip="">
                <dgm:adjLst>
                  <dgm:adj idx="1" val="0.4983"/>
                  <dgm:adj idx="2" val="0.6066"/>
                </dgm:adjLst>
              </dgm:shape>
            </dgm:else>
          </dgm:choose>
        </dgm:layoutNode>
        <dgm:choose name="Name33">
          <dgm:if name="Name34" axis="ch" ptType="node" func="cnt" op="gte" val="2">
            <dgm:layoutNode name="ParentText2" styleLbl="revTx">
              <dgm:varLst>
                <dgm:chMax val="1"/>
                <dgm:chPref val="1"/>
              </dgm:varLst>
              <dgm:choose name="Name35">
                <dgm:if name="Name36" func="var" arg="dir" op="equ" val="norm">
                  <dgm:alg type="tx">
                    <dgm:param type="parTxLTRAlign" val="r"/>
                    <dgm:param type="shpTxLTRAlignCh" val="r"/>
                    <dgm:param type="txAnchorVertCh" val="mid"/>
                    <dgm:param type="autoTxRot" val="grav"/>
                  </dgm:alg>
                </dgm:if>
                <dgm:else name="Name37">
                  <dgm:alg type="tx">
                    <dgm:param type="parTxLTRAlign" val="l"/>
                    <dgm:param type="shpTxLTRAlignCh" val="r"/>
                    <dgm:param type="txAnchorVertCh" val="mid"/>
                    <dgm:param type="autoTxRot" val="grav"/>
                  </dgm:alg>
                </dgm:else>
              </dgm:choose>
              <dgm:choose name="Name38">
                <dgm:if name="Name39" func="var" arg="dir" op="equ" val="norm">
                  <dgm:shape xmlns:r="http://schemas.openxmlformats.org/officeDocument/2006/relationships" rot="90" type="rightArrow" r:blip="" hideGeom="1">
                    <dgm:adjLst>
                      <dgm:adj idx="1" val="0.4983"/>
                      <dgm:adj idx="2" val="0.6066"/>
                    </dgm:adjLst>
                  </dgm:shape>
                </dgm:if>
                <dgm:else name="Name40">
                  <dgm:shape xmlns:r="http://schemas.openxmlformats.org/officeDocument/2006/relationships" rot="-90" type="leftArrow" r:blip="" hideGeom="1">
                    <dgm:adjLst>
                      <dgm:adj idx="1" val="0.4983"/>
                      <dgm:adj idx="2" val="0.6066"/>
                    </dgm:adjLst>
                  </dgm:shape>
                </dgm:else>
              </dgm:choos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2" styleLbl="alignImgPlace1">
              <dgm:varLst/>
              <dgm:alg type="sp"/>
              <dgm:choose name="Name41">
                <dgm:if name="Name42" func="var" arg="dir" op="equ" val="norm">
                  <dgm:shape xmlns:r="http://schemas.openxmlformats.org/officeDocument/2006/relationships" rot="90" type="rightArrow" r:blip="">
                    <dgm:adjLst>
                      <dgm:adj idx="1" val="0.4983"/>
                      <dgm:adj idx="2" val="0.6066"/>
                    </dgm:adjLst>
                  </dgm:shape>
                </dgm:if>
                <dgm:else name="Name43">
                  <dgm:shape xmlns:r="http://schemas.openxmlformats.org/officeDocument/2006/relationships" rot="-90" type="leftArrow" r:blip="">
                    <dgm:adjLst>
                      <dgm:adj idx="1" val="0.4983"/>
                      <dgm:adj idx="2" val="0.6066"/>
                    </dgm:adjLst>
                  </dgm:shape>
                </dgm:else>
              </dgm:choose>
              <dgm:presOf axis="ch self" ptType="node node" st="2 1" cnt="1 0"/>
            </dgm:layoutNode>
          </dgm:if>
          <dgm:else name="Name44"/>
        </dgm:choose>
      </dgm:if>
      <dgm:else name="Name45"/>
    </dgm:choose>
  </dgm:layoutNode>
</dgm:layoutDef>
</file>

<file path=ppt/diagrams/layout3.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874828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622464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452044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388104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yquestionlife.com/examples-of-self-awareness-in-everyday-life/" TargetMode="External"/><Relationship Id="rId7" Type="http://schemas.openxmlformats.org/officeDocument/2006/relationships/hyperlink" Target="https://medium.com/@dzigarmi/the-importance-of-self-leadership-and-how-to-leverage-it-to-improve-organizational-leadership-f32ffb64938c" TargetMode="External"/><Relationship Id="rId2" Type="http://schemas.openxmlformats.org/officeDocument/2006/relationships/hyperlink" Target="https://pooja.coach/self-awareness/whats-self-awareness-how-does-it-lead-to-success/" TargetMode="External"/><Relationship Id="rId1" Type="http://schemas.openxmlformats.org/officeDocument/2006/relationships/slideLayout" Target="../slideLayouts/slideLayout1.xml"/><Relationship Id="rId6" Type="http://schemas.openxmlformats.org/officeDocument/2006/relationships/hyperlink" Target="https://warwick.ac.uk/services/wss/topics/selfawareness/" TargetMode="External"/><Relationship Id="rId5" Type="http://schemas.openxmlformats.org/officeDocument/2006/relationships/hyperlink" Target="https://www.selfawareness.org.uk/news/understanding-the-johari-window-model" TargetMode="External"/><Relationship Id="rId4" Type="http://schemas.openxmlformats.org/officeDocument/2006/relationships/hyperlink" Target="https://www.businessnewsdaily.com/6097-self-awareness-in-leadership.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pl-PL" sz="1800" b="1" dirty="0">
                <a:effectLst/>
                <a:latin typeface="Bahnschrift Light" panose="020B0502040204020203" pitchFamily="34" charset="0"/>
                <a:ea typeface="Calibri" panose="020F0502020204030204" pitchFamily="34" charset="0"/>
              </a:rPr>
              <a:t>Zwiększanie odporności MŚP po lockdownie</a:t>
            </a:r>
            <a:r>
              <a:rPr lang="en-GB"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kumimoji="0" lang="pl-PL"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ZABURZENIA RÓWNOWAGI ZDROWIA I ŻYCIA PRACY</a:t>
            </a:r>
          </a:p>
          <a:p>
            <a:pPr lvl="0" algn="ctr">
              <a:spcBef>
                <a:spcPts val="5"/>
              </a:spcBef>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U</a:t>
            </a:r>
            <a:r>
              <a:rPr kumimoji="0" lang="pl-PL"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NIWERSYTET W DUBROWNIKU</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8545522" cy="124393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000" b="1" spc="-150" dirty="0"/>
              <a:t>CZĘŚĆ 2</a:t>
            </a:r>
            <a:r>
              <a:rPr lang="es-ES" sz="4000" b="1" spc="-150" dirty="0"/>
              <a:t>:</a:t>
            </a:r>
            <a:r>
              <a:rPr lang="pl-PL" sz="4000" b="1" spc="-150" dirty="0"/>
              <a:t> SMOPRZYWÓDZTWO I SAMOŚWIADOMOŚĆ</a:t>
            </a:r>
            <a:endParaRPr lang="es-ES" sz="4000" b="1" spc="-150" dirty="0"/>
          </a:p>
        </p:txBody>
      </p:sp>
      <p:sp>
        <p:nvSpPr>
          <p:cNvPr id="8" name="pole tekstowe 7">
            <a:extLst>
              <a:ext uri="{FF2B5EF4-FFF2-40B4-BE49-F238E27FC236}">
                <a16:creationId xmlns:a16="http://schemas.microsoft.com/office/drawing/2014/main" id="{3FD6025F-4D69-3EF4-6288-F25381390DCC}"/>
              </a:ext>
            </a:extLst>
          </p:cNvPr>
          <p:cNvSpPr txBox="1"/>
          <p:nvPr/>
        </p:nvSpPr>
        <p:spPr>
          <a:xfrm>
            <a:off x="609527" y="1816485"/>
            <a:ext cx="9646836" cy="369332"/>
          </a:xfrm>
          <a:prstGeom prst="rect">
            <a:avLst/>
          </a:prstGeom>
          <a:noFill/>
        </p:spPr>
        <p:txBody>
          <a:bodyPr wrap="square">
            <a:spAutoFit/>
          </a:bodyPr>
          <a:lstStyle/>
          <a:p>
            <a:r>
              <a:rPr lang="pl-PL" dirty="0"/>
              <a:t>SEKCJA 2.2.: CZYM JEST (NIE) SAMOŚWIADOMOŚĆ I SAMOPRZYWÓDZTWO</a:t>
            </a:r>
          </a:p>
        </p:txBody>
      </p:sp>
      <p:graphicFrame>
        <p:nvGraphicFramePr>
          <p:cNvPr id="2" name="Diagram 1">
            <a:extLst>
              <a:ext uri="{FF2B5EF4-FFF2-40B4-BE49-F238E27FC236}">
                <a16:creationId xmlns:a16="http://schemas.microsoft.com/office/drawing/2014/main" id="{D8365A97-3F8F-6941-748B-E10D60C2605F}"/>
              </a:ext>
            </a:extLst>
          </p:cNvPr>
          <p:cNvGraphicFramePr/>
          <p:nvPr>
            <p:extLst>
              <p:ext uri="{D42A27DB-BD31-4B8C-83A1-F6EECF244321}">
                <p14:modId xmlns:p14="http://schemas.microsoft.com/office/powerpoint/2010/main" val="1886803483"/>
              </p:ext>
            </p:extLst>
          </p:nvPr>
        </p:nvGraphicFramePr>
        <p:xfrm>
          <a:off x="1067287" y="2271860"/>
          <a:ext cx="8887418" cy="38287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6704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8545522" cy="124393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000" b="1" spc="-150" dirty="0"/>
              <a:t>CZĘŚĆ 2</a:t>
            </a:r>
            <a:r>
              <a:rPr lang="es-ES" sz="4000" b="1" spc="-150" dirty="0"/>
              <a:t>:</a:t>
            </a:r>
            <a:r>
              <a:rPr lang="pl-PL" sz="4000" b="1" spc="-150" dirty="0"/>
              <a:t> SMOPRZYWÓDZTWO I SAMOŚWIADOMOŚĆ</a:t>
            </a:r>
            <a:endParaRPr lang="es-ES" sz="4000" b="1" spc="-150" dirty="0"/>
          </a:p>
        </p:txBody>
      </p:sp>
      <p:sp>
        <p:nvSpPr>
          <p:cNvPr id="9" name="Rectángulo 8"/>
          <p:cNvSpPr/>
          <p:nvPr/>
        </p:nvSpPr>
        <p:spPr>
          <a:xfrm>
            <a:off x="609527" y="2271860"/>
            <a:ext cx="10061614" cy="3970318"/>
          </a:xfrm>
          <a:prstGeom prst="rect">
            <a:avLst/>
          </a:prstGeom>
        </p:spPr>
        <p:txBody>
          <a:bodyPr wrap="square">
            <a:spAutoFit/>
          </a:bodyPr>
          <a:lstStyle/>
          <a:p>
            <a:pPr marL="285750" indent="-285750">
              <a:buFont typeface="Arial" panose="020B0604020202020204" pitchFamily="34" charset="0"/>
              <a:buChar char="•"/>
              <a:defRPr/>
            </a:pPr>
            <a:r>
              <a:rPr lang="pl-PL" altLang="es-ES" b="1" dirty="0">
                <a:latin typeface="Calibri" panose="020F0502020204030204" pitchFamily="34" charset="0"/>
                <a:cs typeface="Calibri" panose="020F0502020204030204" pitchFamily="34" charset="0"/>
              </a:rPr>
              <a:t>Wyobraź sobie siebie</a:t>
            </a: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Wizualizuj najlepszą wersję siebie</a:t>
            </a:r>
          </a:p>
          <a:p>
            <a:pPr marL="285750" indent="-285750">
              <a:buFont typeface="Arial" panose="020B0604020202020204" pitchFamily="34" charset="0"/>
              <a:buChar char="•"/>
              <a:defRPr/>
            </a:pPr>
            <a:r>
              <a:rPr lang="pl-PL" altLang="es-ES" b="1" dirty="0">
                <a:latin typeface="Calibri" panose="020F0502020204030204" pitchFamily="34" charset="0"/>
                <a:cs typeface="Calibri" panose="020F0502020204030204" pitchFamily="34" charset="0"/>
              </a:rPr>
              <a:t>Autorefleksja</a:t>
            </a: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Zadaj pytanie „Co” zamiast „Dlaczego”</a:t>
            </a:r>
          </a:p>
          <a:p>
            <a:pPr marL="285750" indent="-285750">
              <a:buFont typeface="Arial" panose="020B0604020202020204" pitchFamily="34" charset="0"/>
              <a:buChar char="•"/>
              <a:defRPr/>
            </a:pPr>
            <a:r>
              <a:rPr lang="pl-PL" altLang="es-ES" b="1" dirty="0">
                <a:latin typeface="Calibri" panose="020F0502020204030204" pitchFamily="34" charset="0"/>
                <a:cs typeface="Calibri" panose="020F0502020204030204" pitchFamily="34" charset="0"/>
              </a:rPr>
              <a:t>Podejdź do problemu racjonalnie</a:t>
            </a: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Staraj się przeanalizować problem zamiast dać się ponieść emocjom</a:t>
            </a:r>
          </a:p>
          <a:p>
            <a:pPr marL="285750" indent="-285750">
              <a:buFont typeface="Arial" panose="020B0604020202020204" pitchFamily="34" charset="0"/>
              <a:buChar char="•"/>
              <a:defRPr/>
            </a:pPr>
            <a:r>
              <a:rPr lang="pl-PL" altLang="es-ES" b="1" dirty="0">
                <a:latin typeface="Calibri" panose="020F0502020204030204" pitchFamily="34" charset="0"/>
                <a:cs typeface="Calibri" panose="020F0502020204030204" pitchFamily="34" charset="0"/>
              </a:rPr>
              <a:t>Rób notatki</a:t>
            </a: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W celu rozpoznania korzystnych i szkodliwych wzorców</a:t>
            </a:r>
          </a:p>
          <a:p>
            <a:pPr marL="285750" indent="-285750">
              <a:buFont typeface="Arial" panose="020B0604020202020204" pitchFamily="34" charset="0"/>
              <a:buChar char="•"/>
              <a:defRPr/>
            </a:pPr>
            <a:r>
              <a:rPr lang="pl-PL" altLang="es-ES" b="1" dirty="0">
                <a:latin typeface="Calibri" panose="020F0502020204030204" pitchFamily="34" charset="0"/>
                <a:cs typeface="Calibri" panose="020F0502020204030204" pitchFamily="34" charset="0"/>
              </a:rPr>
              <a:t>Ćwicz uważność</a:t>
            </a: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Powiązać umysł, ciało i środowisko</a:t>
            </a:r>
          </a:p>
          <a:p>
            <a:pPr marL="285750" indent="-285750">
              <a:buFont typeface="Arial" panose="020B0604020202020204" pitchFamily="34" charset="0"/>
              <a:buChar char="•"/>
              <a:defRPr/>
            </a:pPr>
            <a:r>
              <a:rPr lang="pl-PL" altLang="es-ES" b="1" dirty="0">
                <a:latin typeface="Calibri" panose="020F0502020204030204" pitchFamily="34" charset="0"/>
                <a:cs typeface="Calibri" panose="020F0502020204030204" pitchFamily="34" charset="0"/>
              </a:rPr>
              <a:t>Poproś o opinię</a:t>
            </a: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Słuchaj perspektywy innych ludzi</a:t>
            </a:r>
          </a:p>
          <a:p>
            <a:pPr>
              <a:defRPr/>
            </a:pPr>
            <a:endParaRPr lang="pl-PL" altLang="es-ES" dirty="0">
              <a:latin typeface="Calibri" panose="020F0502020204030204" pitchFamily="34" charset="0"/>
              <a:cs typeface="Calibri" panose="020F0502020204030204" pitchFamily="34" charset="0"/>
            </a:endParaRPr>
          </a:p>
          <a:p>
            <a:pPr>
              <a:defRPr/>
            </a:pPr>
            <a:r>
              <a:rPr lang="pl-PL" altLang="es-ES" i="1" dirty="0">
                <a:latin typeface="Calibri" panose="020F0502020204030204" pitchFamily="34" charset="0"/>
                <a:cs typeface="Calibri" panose="020F0502020204030204" pitchFamily="34" charset="0"/>
              </a:rPr>
              <a:t>Źródło: </a:t>
            </a:r>
            <a:r>
              <a:rPr lang="pl-PL" sz="1800" b="0" i="1" u="none" strike="noStrike" dirty="0" err="1">
                <a:solidFill>
                  <a:srgbClr val="000000"/>
                </a:solidFill>
                <a:effectLst/>
                <a:latin typeface="Calibri" panose="020F0502020204030204" pitchFamily="34" charset="0"/>
              </a:rPr>
              <a:t>Betz</a:t>
            </a:r>
            <a:r>
              <a:rPr lang="pl-PL" sz="1800" b="0" i="1" u="none" strike="noStrike" dirty="0">
                <a:solidFill>
                  <a:srgbClr val="000000"/>
                </a:solidFill>
                <a:effectLst/>
                <a:latin typeface="Calibri" panose="020F0502020204030204" pitchFamily="34" charset="0"/>
              </a:rPr>
              <a:t> (2021) @ betterup.com</a:t>
            </a:r>
            <a:endParaRPr lang="en-GB" altLang="es-ES" i="1"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609527" y="1816485"/>
            <a:ext cx="9646836" cy="369332"/>
          </a:xfrm>
          <a:prstGeom prst="rect">
            <a:avLst/>
          </a:prstGeom>
          <a:noFill/>
        </p:spPr>
        <p:txBody>
          <a:bodyPr wrap="square">
            <a:spAutoFit/>
          </a:bodyPr>
          <a:lstStyle/>
          <a:p>
            <a:r>
              <a:rPr lang="pl-PL" dirty="0"/>
              <a:t>SEKCJA 2.3.:KULTYWOWANIE SAMOŚWIADOMOŚCI (</a:t>
            </a:r>
            <a:r>
              <a:rPr lang="pl-PL" dirty="0" err="1"/>
              <a:t>Betz</a:t>
            </a:r>
            <a:r>
              <a:rPr lang="pl-PL" dirty="0"/>
              <a:t>, 2021)</a:t>
            </a:r>
          </a:p>
        </p:txBody>
      </p:sp>
    </p:spTree>
    <p:extLst>
      <p:ext uri="{BB962C8B-B14F-4D97-AF65-F5344CB8AC3E}">
        <p14:creationId xmlns:p14="http://schemas.microsoft.com/office/powerpoint/2010/main" val="2075595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8545522" cy="124393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000" b="1" spc="-150" dirty="0"/>
              <a:t>CZĘŚĆ 2</a:t>
            </a:r>
            <a:r>
              <a:rPr lang="es-ES" sz="4000" b="1" spc="-150" dirty="0"/>
              <a:t>:</a:t>
            </a:r>
            <a:r>
              <a:rPr lang="pl-PL" sz="4000" b="1" spc="-150" dirty="0"/>
              <a:t> SMOPRZYWÓDZTWO I SAMOŚWIADOMOŚĆ</a:t>
            </a:r>
            <a:endParaRPr lang="es-ES" sz="4000" b="1" spc="-150" dirty="0"/>
          </a:p>
        </p:txBody>
      </p:sp>
      <p:sp>
        <p:nvSpPr>
          <p:cNvPr id="9" name="Rectángulo 8"/>
          <p:cNvSpPr/>
          <p:nvPr/>
        </p:nvSpPr>
        <p:spPr>
          <a:xfrm>
            <a:off x="483763" y="2052998"/>
            <a:ext cx="10061614" cy="4031873"/>
          </a:xfrm>
          <a:prstGeom prst="rect">
            <a:avLst/>
          </a:prstGeom>
        </p:spPr>
        <p:txBody>
          <a:bodyPr wrap="square">
            <a:spAutoFit/>
          </a:bodyPr>
          <a:lstStyle/>
          <a:p>
            <a:pPr marL="285750" indent="-285750">
              <a:buFont typeface="Wingdings" panose="05000000000000000000" pitchFamily="2" charset="2"/>
              <a:buChar char="q"/>
              <a:defRPr/>
            </a:pPr>
            <a:r>
              <a:rPr lang="pl-PL" altLang="es-ES" sz="1600" b="1" dirty="0">
                <a:solidFill>
                  <a:srgbClr val="00B050"/>
                </a:solidFill>
                <a:latin typeface="Calibri" panose="020F0502020204030204" pitchFamily="34" charset="0"/>
                <a:cs typeface="Calibri" panose="020F0502020204030204" pitchFamily="34" charset="0"/>
              </a:rPr>
              <a:t>Zidentyfikuj swoje emocje</a:t>
            </a:r>
          </a:p>
          <a:p>
            <a:pPr>
              <a:defRPr/>
            </a:pPr>
            <a:r>
              <a:rPr lang="pl-PL" altLang="es-ES" sz="1600" dirty="0">
                <a:latin typeface="Calibri" panose="020F0502020204030204" pitchFamily="34" charset="0"/>
                <a:cs typeface="Calibri" panose="020F0502020204030204" pitchFamily="34" charset="0"/>
              </a:rPr>
              <a:t>Jakie emocje przeżywasz każdego dnia?</a:t>
            </a:r>
          </a:p>
          <a:p>
            <a:pPr>
              <a:defRPr/>
            </a:pPr>
            <a:r>
              <a:rPr lang="pl-PL" altLang="es-ES" sz="1600" dirty="0">
                <a:latin typeface="Calibri" panose="020F0502020204030204" pitchFamily="34" charset="0"/>
                <a:cs typeface="Calibri" panose="020F0502020204030204" pitchFamily="34" charset="0"/>
              </a:rPr>
              <a:t>Jak często słuchasz swojego ciała?</a:t>
            </a:r>
          </a:p>
          <a:p>
            <a:pPr>
              <a:defRPr/>
            </a:pPr>
            <a:r>
              <a:rPr lang="pl-PL" altLang="es-ES" sz="1600" dirty="0">
                <a:latin typeface="Calibri" panose="020F0502020204030204" pitchFamily="34" charset="0"/>
                <a:cs typeface="Calibri" panose="020F0502020204030204" pitchFamily="34" charset="0"/>
              </a:rPr>
              <a:t>Co powoduje niektóre z twoich negatywnych emocji?</a:t>
            </a:r>
          </a:p>
          <a:p>
            <a:pPr marL="285750" indent="-285750">
              <a:buFont typeface="Wingdings" panose="05000000000000000000" pitchFamily="2" charset="2"/>
              <a:buChar char="q"/>
              <a:defRPr/>
            </a:pPr>
            <a:r>
              <a:rPr lang="pl-PL" altLang="es-ES" sz="1600" b="1" dirty="0">
                <a:solidFill>
                  <a:srgbClr val="00B050"/>
                </a:solidFill>
                <a:latin typeface="Calibri" panose="020F0502020204030204" pitchFamily="34" charset="0"/>
                <a:cs typeface="Calibri" panose="020F0502020204030204" pitchFamily="34" charset="0"/>
              </a:rPr>
              <a:t>Rozpoznaj swoje mechanizmy radzenia sobie</a:t>
            </a:r>
          </a:p>
          <a:p>
            <a:pPr>
              <a:defRPr/>
            </a:pPr>
            <a:r>
              <a:rPr lang="pl-PL" altLang="es-ES" sz="1600" dirty="0">
                <a:latin typeface="Calibri" panose="020F0502020204030204" pitchFamily="34" charset="0"/>
                <a:cs typeface="Calibri" panose="020F0502020204030204" pitchFamily="34" charset="0"/>
              </a:rPr>
              <a:t>Jakie są twoje najczęstsze mechanizmy radzenia sobie?</a:t>
            </a:r>
          </a:p>
          <a:p>
            <a:pPr>
              <a:defRPr/>
            </a:pPr>
            <a:r>
              <a:rPr lang="pl-PL" altLang="es-ES" sz="1600" dirty="0">
                <a:latin typeface="Calibri" panose="020F0502020204030204" pitchFamily="34" charset="0"/>
                <a:cs typeface="Calibri" panose="020F0502020204030204" pitchFamily="34" charset="0"/>
              </a:rPr>
              <a:t>Kiedy stajesz się najbardziej defensywny w życiu?</a:t>
            </a:r>
          </a:p>
          <a:p>
            <a:pPr>
              <a:defRPr/>
            </a:pPr>
            <a:r>
              <a:rPr lang="pl-PL" altLang="es-ES" sz="1600" dirty="0">
                <a:latin typeface="Calibri" panose="020F0502020204030204" pitchFamily="34" charset="0"/>
                <a:cs typeface="Calibri" panose="020F0502020204030204" pitchFamily="34" charset="0"/>
              </a:rPr>
              <a:t>Jakie mechanizmy radzenia sobie rozwinąłeś jako dziecko, które już ci nie służą?</a:t>
            </a:r>
          </a:p>
          <a:p>
            <a:pPr marL="285750" indent="-285750">
              <a:buFont typeface="Wingdings" panose="05000000000000000000" pitchFamily="2" charset="2"/>
              <a:buChar char="q"/>
              <a:defRPr/>
            </a:pPr>
            <a:r>
              <a:rPr lang="pl-PL" altLang="es-ES" sz="1600" b="1" dirty="0">
                <a:solidFill>
                  <a:srgbClr val="00B050"/>
                </a:solidFill>
                <a:latin typeface="Calibri" panose="020F0502020204030204" pitchFamily="34" charset="0"/>
                <a:cs typeface="Calibri" panose="020F0502020204030204" pitchFamily="34" charset="0"/>
              </a:rPr>
              <a:t>Zdefiniuj własne przekonania samodzielnie</a:t>
            </a:r>
          </a:p>
          <a:p>
            <a:pPr>
              <a:defRPr/>
            </a:pPr>
            <a:r>
              <a:rPr lang="pl-PL" altLang="es-ES" sz="1600" dirty="0">
                <a:latin typeface="Calibri" panose="020F0502020204030204" pitchFamily="34" charset="0"/>
                <a:cs typeface="Calibri" panose="020F0502020204030204" pitchFamily="34" charset="0"/>
              </a:rPr>
              <a:t>Jakie są Twoje podstawowe wartości?</a:t>
            </a:r>
          </a:p>
          <a:p>
            <a:pPr>
              <a:defRPr/>
            </a:pPr>
            <a:r>
              <a:rPr lang="pl-PL" altLang="es-ES" sz="1600" dirty="0">
                <a:latin typeface="Calibri" panose="020F0502020204030204" pitchFamily="34" charset="0"/>
                <a:cs typeface="Calibri" panose="020F0502020204030204" pitchFamily="34" charset="0"/>
              </a:rPr>
              <a:t>Kiedy złapałeś się, próbując zadowolić innych?</a:t>
            </a:r>
          </a:p>
          <a:p>
            <a:pPr>
              <a:defRPr/>
            </a:pPr>
            <a:r>
              <a:rPr lang="pl-PL" altLang="es-ES" sz="1600" dirty="0">
                <a:latin typeface="Calibri" panose="020F0502020204030204" pitchFamily="34" charset="0"/>
                <a:cs typeface="Calibri" panose="020F0502020204030204" pitchFamily="34" charset="0"/>
              </a:rPr>
              <a:t>Kiedy oparłeś swoją decyzję bardziej na oczekiwaniach innych ludzi niż na własnych?</a:t>
            </a:r>
          </a:p>
          <a:p>
            <a:pPr marL="285750" indent="-285750">
              <a:buFont typeface="Wingdings" panose="05000000000000000000" pitchFamily="2" charset="2"/>
              <a:buChar char="q"/>
              <a:defRPr/>
            </a:pPr>
            <a:r>
              <a:rPr lang="pl-PL" altLang="es-ES" sz="1600" b="1" dirty="0">
                <a:solidFill>
                  <a:srgbClr val="00B050"/>
                </a:solidFill>
                <a:latin typeface="Calibri" panose="020F0502020204030204" pitchFamily="34" charset="0"/>
                <a:cs typeface="Calibri" panose="020F0502020204030204" pitchFamily="34" charset="0"/>
              </a:rPr>
              <a:t>Nadaj priorytet temu, co daje Ci radość i cel</a:t>
            </a:r>
          </a:p>
          <a:p>
            <a:pPr>
              <a:defRPr/>
            </a:pPr>
            <a:r>
              <a:rPr lang="pl-PL" altLang="es-ES" sz="1600" dirty="0">
                <a:latin typeface="Calibri" panose="020F0502020204030204" pitchFamily="34" charset="0"/>
                <a:cs typeface="Calibri" panose="020F0502020204030204" pitchFamily="34" charset="0"/>
              </a:rPr>
              <a:t>Co daje Ci radość i cel?</a:t>
            </a:r>
          </a:p>
          <a:p>
            <a:pPr>
              <a:defRPr/>
            </a:pPr>
            <a:r>
              <a:rPr lang="pl-PL" altLang="es-ES" sz="1600" dirty="0">
                <a:latin typeface="Calibri" panose="020F0502020204030204" pitchFamily="34" charset="0"/>
                <a:cs typeface="Calibri" panose="020F0502020204030204" pitchFamily="34" charset="0"/>
              </a:rPr>
              <a:t>Jak często na co dzień stawiasz radość na pierwszym miejscu?</a:t>
            </a:r>
          </a:p>
          <a:p>
            <a:pPr>
              <a:defRPr/>
            </a:pPr>
            <a:r>
              <a:rPr lang="pl-PL" altLang="es-ES" sz="1600" dirty="0">
                <a:latin typeface="Calibri" panose="020F0502020204030204" pitchFamily="34" charset="0"/>
                <a:cs typeface="Calibri" panose="020F0502020204030204" pitchFamily="34" charset="0"/>
              </a:rPr>
              <a:t>Co stawiasz ponad swoją radością i dlaczego?</a:t>
            </a:r>
            <a:endParaRPr lang="en-GB" altLang="es-ES" sz="1600"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609527" y="1683666"/>
            <a:ext cx="9646836" cy="369332"/>
          </a:xfrm>
          <a:prstGeom prst="rect">
            <a:avLst/>
          </a:prstGeom>
          <a:noFill/>
        </p:spPr>
        <p:txBody>
          <a:bodyPr wrap="square">
            <a:spAutoFit/>
          </a:bodyPr>
          <a:lstStyle/>
          <a:p>
            <a:r>
              <a:rPr lang="pl-PL" dirty="0"/>
              <a:t>SEKCJA 2.2.:KULTYWOWANIE SAMOŚWIADOMOŚCI (</a:t>
            </a:r>
            <a:r>
              <a:rPr lang="pl-PL" dirty="0" err="1"/>
              <a:t>Betz</a:t>
            </a:r>
            <a:r>
              <a:rPr lang="pl-PL" dirty="0"/>
              <a:t>, 2021)</a:t>
            </a:r>
          </a:p>
        </p:txBody>
      </p:sp>
    </p:spTree>
    <p:extLst>
      <p:ext uri="{BB962C8B-B14F-4D97-AF65-F5344CB8AC3E}">
        <p14:creationId xmlns:p14="http://schemas.microsoft.com/office/powerpoint/2010/main" val="875519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8545522" cy="124393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000" b="1" spc="-150" dirty="0"/>
              <a:t>CZĘŚĆ 2</a:t>
            </a:r>
            <a:r>
              <a:rPr lang="es-ES" sz="4000" b="1" spc="-150" dirty="0"/>
              <a:t>:</a:t>
            </a:r>
            <a:r>
              <a:rPr lang="pl-PL" sz="4000" b="1" spc="-150" dirty="0"/>
              <a:t> SMOPRZYWÓDZTWO I SAMOŚWIADOMOŚĆ</a:t>
            </a:r>
            <a:endParaRPr lang="es-ES" sz="4000" b="1" spc="-150" dirty="0"/>
          </a:p>
        </p:txBody>
      </p:sp>
      <p:sp>
        <p:nvSpPr>
          <p:cNvPr id="9" name="Rectángulo 8"/>
          <p:cNvSpPr/>
          <p:nvPr/>
        </p:nvSpPr>
        <p:spPr>
          <a:xfrm>
            <a:off x="609527" y="2674963"/>
            <a:ext cx="3975115" cy="3293209"/>
          </a:xfrm>
          <a:prstGeom prst="rect">
            <a:avLst/>
          </a:prstGeom>
        </p:spPr>
        <p:txBody>
          <a:bodyPr wrap="square">
            <a:spAutoFit/>
          </a:bodyPr>
          <a:lstStyle/>
          <a:p>
            <a:pPr marL="108000" lvl="3">
              <a:defRPr/>
            </a:pPr>
            <a:r>
              <a:rPr lang="pl-PL" altLang="es-ES" sz="1600" dirty="0">
                <a:latin typeface="Calibri" panose="020F0502020204030204" pitchFamily="34" charset="0"/>
                <a:cs typeface="Calibri" panose="020F0502020204030204" pitchFamily="34" charset="0"/>
              </a:rPr>
              <a:t>Narzędzie psychologiczne stworzone przez </a:t>
            </a:r>
            <a:r>
              <a:rPr lang="pl-PL" altLang="es-ES" sz="1600" dirty="0" err="1">
                <a:latin typeface="Calibri" panose="020F0502020204030204" pitchFamily="34" charset="0"/>
                <a:cs typeface="Calibri" panose="020F0502020204030204" pitchFamily="34" charset="0"/>
              </a:rPr>
              <a:t>Lufta</a:t>
            </a:r>
            <a:r>
              <a:rPr lang="pl-PL" altLang="es-ES" sz="1600" dirty="0">
                <a:latin typeface="Calibri" panose="020F0502020204030204" pitchFamily="34" charset="0"/>
                <a:cs typeface="Calibri" panose="020F0502020204030204" pitchFamily="34" charset="0"/>
              </a:rPr>
              <a:t> i </a:t>
            </a:r>
            <a:r>
              <a:rPr lang="pl-PL" altLang="es-ES" sz="1600" dirty="0" err="1">
                <a:latin typeface="Calibri" panose="020F0502020204030204" pitchFamily="34" charset="0"/>
                <a:cs typeface="Calibri" panose="020F0502020204030204" pitchFamily="34" charset="0"/>
              </a:rPr>
              <a:t>Inghama</a:t>
            </a:r>
            <a:r>
              <a:rPr lang="pl-PL" altLang="es-ES" sz="1600" dirty="0">
                <a:latin typeface="Calibri" panose="020F0502020204030204" pitchFamily="34" charset="0"/>
                <a:cs typeface="Calibri" panose="020F0502020204030204" pitchFamily="34" charset="0"/>
              </a:rPr>
              <a:t> w 1955)</a:t>
            </a:r>
          </a:p>
          <a:p>
            <a:pPr marL="108000" lvl="3">
              <a:defRPr/>
            </a:pPr>
            <a:r>
              <a:rPr lang="pl-PL" altLang="es-ES" sz="1600" dirty="0">
                <a:latin typeface="Calibri" panose="020F0502020204030204" pitchFamily="34" charset="0"/>
                <a:cs typeface="Calibri" panose="020F0502020204030204" pitchFamily="34" charset="0"/>
              </a:rPr>
              <a:t>Pomaga w zrozumieniu i trenowaniu samoświadomości</a:t>
            </a:r>
          </a:p>
          <a:p>
            <a:pPr marL="108000" lvl="3">
              <a:defRPr/>
            </a:pPr>
            <a:r>
              <a:rPr lang="pl-PL" altLang="es-ES" sz="1600" dirty="0">
                <a:latin typeface="Calibri" panose="020F0502020204030204" pitchFamily="34" charset="0"/>
                <a:cs typeface="Calibri" panose="020F0502020204030204" pitchFamily="34" charset="0"/>
              </a:rPr>
              <a:t>Nacisk na umiejętności miękkie (np. zachowanie, empatia, współpraca, rozwój międzygrupowy i interpersonalny</a:t>
            </a:r>
          </a:p>
          <a:p>
            <a:pPr marL="108000" lvl="3">
              <a:defRPr/>
            </a:pPr>
            <a:r>
              <a:rPr lang="pl-PL" altLang="es-ES" sz="1600" dirty="0">
                <a:latin typeface="Calibri" panose="020F0502020204030204" pitchFamily="34" charset="0"/>
                <a:cs typeface="Calibri" panose="020F0502020204030204" pitchFamily="34" charset="0"/>
              </a:rPr>
              <a:t>Ma zastosowanie w różnych sytuacjach i środowiskach</a:t>
            </a:r>
          </a:p>
          <a:p>
            <a:pPr marL="108000" lvl="3">
              <a:defRPr/>
            </a:pPr>
            <a:endParaRPr lang="pl-PL" altLang="es-ES" sz="1600" dirty="0">
              <a:latin typeface="Calibri" panose="020F0502020204030204" pitchFamily="34" charset="0"/>
              <a:cs typeface="Calibri" panose="020F0502020204030204" pitchFamily="34" charset="0"/>
            </a:endParaRPr>
          </a:p>
          <a:p>
            <a:pPr marL="108000" lvl="3">
              <a:defRPr/>
            </a:pPr>
            <a:endParaRPr lang="pl-PL" altLang="es-ES" sz="1600" dirty="0">
              <a:latin typeface="Calibri" panose="020F0502020204030204" pitchFamily="34" charset="0"/>
              <a:cs typeface="Calibri" panose="020F0502020204030204" pitchFamily="34" charset="0"/>
            </a:endParaRPr>
          </a:p>
          <a:p>
            <a:pPr marL="108000" lvl="3">
              <a:defRPr/>
            </a:pPr>
            <a:endParaRPr lang="pl-PL" altLang="es-ES" sz="1600" dirty="0">
              <a:latin typeface="Calibri" panose="020F0502020204030204" pitchFamily="34" charset="0"/>
              <a:cs typeface="Calibri" panose="020F0502020204030204" pitchFamily="34" charset="0"/>
            </a:endParaRPr>
          </a:p>
          <a:p>
            <a:pPr marL="108000" lvl="3">
              <a:defRPr/>
            </a:pPr>
            <a:r>
              <a:rPr lang="pl-PL" altLang="es-ES" sz="1600" dirty="0">
                <a:latin typeface="Calibri" panose="020F0502020204030204" pitchFamily="34" charset="0"/>
                <a:cs typeface="Calibri" panose="020F0502020204030204" pitchFamily="34" charset="0"/>
              </a:rPr>
              <a:t>Źródło: </a:t>
            </a:r>
            <a:r>
              <a:rPr lang="pl-PL" sz="1800" b="0" i="1" u="none" strike="noStrike" dirty="0">
                <a:solidFill>
                  <a:srgbClr val="000000"/>
                </a:solidFill>
                <a:effectLst/>
                <a:latin typeface="Calibri" panose="020F0502020204030204" pitchFamily="34" charset="0"/>
              </a:rPr>
              <a:t>selfawareness.org.uk</a:t>
            </a:r>
            <a:endParaRPr lang="en-GB" altLang="es-ES" sz="1600"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609527" y="1683666"/>
            <a:ext cx="9646836" cy="369332"/>
          </a:xfrm>
          <a:prstGeom prst="rect">
            <a:avLst/>
          </a:prstGeom>
          <a:noFill/>
        </p:spPr>
        <p:txBody>
          <a:bodyPr wrap="square">
            <a:spAutoFit/>
          </a:bodyPr>
          <a:lstStyle/>
          <a:p>
            <a:r>
              <a:rPr lang="pl-PL" dirty="0"/>
              <a:t>SEKCJA 2.2.:KULTYWOWANIE SAMOŚWIADOMOŚCI: Technika okna </a:t>
            </a:r>
            <a:r>
              <a:rPr lang="pl-PL" dirty="0" err="1"/>
              <a:t>Johari</a:t>
            </a:r>
            <a:endParaRPr lang="pl-PL" dirty="0"/>
          </a:p>
        </p:txBody>
      </p:sp>
      <p:pic>
        <p:nvPicPr>
          <p:cNvPr id="36867" name="Picture 3" descr="Diagram&#10;&#10;Description automatically generated">
            <a:extLst>
              <a:ext uri="{FF2B5EF4-FFF2-40B4-BE49-F238E27FC236}">
                <a16:creationId xmlns:a16="http://schemas.microsoft.com/office/drawing/2014/main" id="{E6C4C233-5C59-2A18-AA99-27800A1C55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5254" y="2215299"/>
            <a:ext cx="6187849" cy="3843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7289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1946511" y="288549"/>
            <a:ext cx="8545522" cy="124393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000" b="1" spc="-150" dirty="0"/>
              <a:t>CZĘŚĆ 2</a:t>
            </a:r>
            <a:r>
              <a:rPr lang="es-ES" sz="4000" b="1" spc="-150" dirty="0"/>
              <a:t>:</a:t>
            </a:r>
            <a:r>
              <a:rPr lang="pl-PL" sz="4000" b="1" spc="-150" dirty="0"/>
              <a:t> SMOPRZYWÓDZTWO I SAMOŚWIADOMOŚĆ</a:t>
            </a:r>
            <a:endParaRPr lang="es-ES" sz="4000" b="1" spc="-150" dirty="0"/>
          </a:p>
        </p:txBody>
      </p:sp>
      <p:sp>
        <p:nvSpPr>
          <p:cNvPr id="8" name="pole tekstowe 7">
            <a:extLst>
              <a:ext uri="{FF2B5EF4-FFF2-40B4-BE49-F238E27FC236}">
                <a16:creationId xmlns:a16="http://schemas.microsoft.com/office/drawing/2014/main" id="{3FD6025F-4D69-3EF4-6288-F25381390DCC}"/>
              </a:ext>
            </a:extLst>
          </p:cNvPr>
          <p:cNvSpPr txBox="1"/>
          <p:nvPr/>
        </p:nvSpPr>
        <p:spPr>
          <a:xfrm>
            <a:off x="373856" y="1683666"/>
            <a:ext cx="4179289" cy="923330"/>
          </a:xfrm>
          <a:prstGeom prst="rect">
            <a:avLst/>
          </a:prstGeom>
          <a:noFill/>
        </p:spPr>
        <p:txBody>
          <a:bodyPr wrap="square">
            <a:spAutoFit/>
          </a:bodyPr>
          <a:lstStyle/>
          <a:p>
            <a:r>
              <a:rPr lang="pl-PL" dirty="0"/>
              <a:t>SEKCJA 2.2.:KULTYWOWANIE SAMOŚWIADOMOŚCI: Technika okna </a:t>
            </a:r>
            <a:r>
              <a:rPr lang="pl-PL" dirty="0" err="1"/>
              <a:t>Johari</a:t>
            </a:r>
            <a:endParaRPr lang="pl-PL" dirty="0"/>
          </a:p>
        </p:txBody>
      </p:sp>
      <p:graphicFrame>
        <p:nvGraphicFramePr>
          <p:cNvPr id="2" name="Diagram 1">
            <a:extLst>
              <a:ext uri="{FF2B5EF4-FFF2-40B4-BE49-F238E27FC236}">
                <a16:creationId xmlns:a16="http://schemas.microsoft.com/office/drawing/2014/main" id="{25CC6F74-2A78-48B6-9B08-E6DB06B29AF8}"/>
              </a:ext>
            </a:extLst>
          </p:cNvPr>
          <p:cNvGraphicFramePr/>
          <p:nvPr>
            <p:extLst>
              <p:ext uri="{D42A27DB-BD31-4B8C-83A1-F6EECF244321}">
                <p14:modId xmlns:p14="http://schemas.microsoft.com/office/powerpoint/2010/main" val="2041050634"/>
              </p:ext>
            </p:extLst>
          </p:nvPr>
        </p:nvGraphicFramePr>
        <p:xfrm>
          <a:off x="5832123" y="747075"/>
          <a:ext cx="6193410" cy="5363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a:extLst>
              <a:ext uri="{FF2B5EF4-FFF2-40B4-BE49-F238E27FC236}">
                <a16:creationId xmlns:a16="http://schemas.microsoft.com/office/drawing/2014/main" id="{907EFCB2-B88D-279A-EA0C-71748340D480}"/>
              </a:ext>
            </a:extLst>
          </p:cNvPr>
          <p:cNvSpPr txBox="1"/>
          <p:nvPr/>
        </p:nvSpPr>
        <p:spPr>
          <a:xfrm>
            <a:off x="659650" y="3112185"/>
            <a:ext cx="7786990" cy="1477328"/>
          </a:xfrm>
          <a:prstGeom prst="rect">
            <a:avLst/>
          </a:prstGeom>
          <a:noFill/>
        </p:spPr>
        <p:txBody>
          <a:bodyPr wrap="square">
            <a:spAutoFit/>
          </a:bodyPr>
          <a:lstStyle/>
          <a:p>
            <a:r>
              <a:rPr lang="pl-PL" b="1" dirty="0"/>
              <a:t>Jak to działa?</a:t>
            </a:r>
          </a:p>
          <a:p>
            <a:r>
              <a:rPr lang="pl-PL" dirty="0"/>
              <a:t>Zacznij w otwartej przestrzeni przez autorefleksję</a:t>
            </a:r>
          </a:p>
          <a:p>
            <a:r>
              <a:rPr lang="pl-PL" dirty="0"/>
              <a:t>Przyjmij opinię</a:t>
            </a:r>
          </a:p>
          <a:p>
            <a:r>
              <a:rPr lang="pl-PL" dirty="0"/>
              <a:t>Bądź otwarty na informacje zwrotne</a:t>
            </a:r>
          </a:p>
          <a:p>
            <a:r>
              <a:rPr lang="pl-PL" dirty="0"/>
              <a:t>Zastanów się, czy włączyć</a:t>
            </a:r>
          </a:p>
        </p:txBody>
      </p:sp>
    </p:spTree>
    <p:extLst>
      <p:ext uri="{BB962C8B-B14F-4D97-AF65-F5344CB8AC3E}">
        <p14:creationId xmlns:p14="http://schemas.microsoft.com/office/powerpoint/2010/main" val="1392516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01035" y="128293"/>
            <a:ext cx="8545522" cy="124393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000" b="1" spc="-150" dirty="0"/>
              <a:t>CZĘŚĆ 2</a:t>
            </a:r>
            <a:r>
              <a:rPr lang="es-ES" sz="4000" b="1" spc="-150" dirty="0"/>
              <a:t>:</a:t>
            </a:r>
            <a:r>
              <a:rPr lang="pl-PL" sz="4000" b="1" spc="-150" dirty="0"/>
              <a:t> SMOPRZYWÓDZTWO I SAMOŚWIADOMOŚĆ</a:t>
            </a:r>
            <a:endParaRPr lang="es-ES" sz="4000" b="1" spc="-150" dirty="0"/>
          </a:p>
        </p:txBody>
      </p:sp>
      <p:sp>
        <p:nvSpPr>
          <p:cNvPr id="9" name="Rectángulo 8"/>
          <p:cNvSpPr/>
          <p:nvPr/>
        </p:nvSpPr>
        <p:spPr>
          <a:xfrm>
            <a:off x="408347" y="1817327"/>
            <a:ext cx="10696427" cy="4401205"/>
          </a:xfrm>
          <a:prstGeom prst="rect">
            <a:avLst/>
          </a:prstGeom>
        </p:spPr>
        <p:txBody>
          <a:bodyPr wrap="square">
            <a:spAutoFit/>
          </a:bodyPr>
          <a:lstStyle/>
          <a:p>
            <a:pPr>
              <a:defRPr/>
            </a:pPr>
            <a:r>
              <a:rPr lang="pl-PL" altLang="es-ES" sz="1400" b="1" dirty="0">
                <a:latin typeface="Calibri" panose="020F0502020204030204" pitchFamily="34" charset="0"/>
                <a:cs typeface="Calibri" panose="020F0502020204030204" pitchFamily="34" charset="0"/>
              </a:rPr>
              <a:t>Rozpoznaj ograniczenia swojego sposobu zachowania</a:t>
            </a:r>
          </a:p>
          <a:p>
            <a:pPr>
              <a:defRPr/>
            </a:pPr>
            <a:r>
              <a:rPr lang="pl-PL" altLang="es-ES" sz="1400" dirty="0">
                <a:latin typeface="Calibri" panose="020F0502020204030204" pitchFamily="34" charset="0"/>
                <a:cs typeface="Calibri" panose="020F0502020204030204" pitchFamily="34" charset="0"/>
              </a:rPr>
              <a:t>Weź odpowiedzialność za swoje działania i reakcje</a:t>
            </a:r>
          </a:p>
          <a:p>
            <a:pPr>
              <a:defRPr/>
            </a:pPr>
            <a:r>
              <a:rPr lang="pl-PL" altLang="es-ES" sz="1400" b="1" dirty="0">
                <a:latin typeface="Calibri" panose="020F0502020204030204" pitchFamily="34" charset="0"/>
                <a:cs typeface="Calibri" panose="020F0502020204030204" pitchFamily="34" charset="0"/>
              </a:rPr>
              <a:t>Rozwijaj samoświadomość</a:t>
            </a:r>
          </a:p>
          <a:p>
            <a:pPr>
              <a:defRPr/>
            </a:pPr>
            <a:r>
              <a:rPr lang="pl-PL" altLang="es-ES" sz="1400" dirty="0">
                <a:latin typeface="Calibri" panose="020F0502020204030204" pitchFamily="34" charset="0"/>
                <a:cs typeface="Calibri" panose="020F0502020204030204" pitchFamily="34" charset="0"/>
              </a:rPr>
              <a:t>Regularnie analizuj, kiedy, dlaczego i w jakich okolicznościach zareagowałeś w określony sposób</a:t>
            </a:r>
          </a:p>
          <a:p>
            <a:pPr>
              <a:defRPr/>
            </a:pPr>
            <a:r>
              <a:rPr lang="pl-PL" altLang="es-ES" sz="1400" dirty="0">
                <a:latin typeface="Calibri" panose="020F0502020204030204" pitchFamily="34" charset="0"/>
                <a:cs typeface="Calibri" panose="020F0502020204030204" pitchFamily="34" charset="0"/>
              </a:rPr>
              <a:t>Ćwicz techniki samoświadomości za każdym razem, gdy czujesz się przytłoczony</a:t>
            </a:r>
          </a:p>
          <a:p>
            <a:pPr>
              <a:defRPr/>
            </a:pPr>
            <a:r>
              <a:rPr lang="pl-PL" altLang="es-ES" sz="1400" b="1" dirty="0">
                <a:latin typeface="Calibri" panose="020F0502020204030204" pitchFamily="34" charset="0"/>
                <a:cs typeface="Calibri" panose="020F0502020204030204" pitchFamily="34" charset="0"/>
              </a:rPr>
              <a:t>Określ swoje osobiste cele i cele przywódcze</a:t>
            </a:r>
          </a:p>
          <a:p>
            <a:pPr>
              <a:defRPr/>
            </a:pPr>
            <a:r>
              <a:rPr lang="pl-PL" altLang="es-ES" sz="1400" dirty="0">
                <a:latin typeface="Calibri" panose="020F0502020204030204" pitchFamily="34" charset="0"/>
                <a:cs typeface="Calibri" panose="020F0502020204030204" pitchFamily="34" charset="0"/>
              </a:rPr>
              <a:t>Twórz cele operacyjne i kamienie milowe</a:t>
            </a:r>
          </a:p>
          <a:p>
            <a:pPr>
              <a:defRPr/>
            </a:pPr>
            <a:r>
              <a:rPr lang="pl-PL" altLang="es-ES" sz="1400" dirty="0">
                <a:latin typeface="Calibri" panose="020F0502020204030204" pitchFamily="34" charset="0"/>
                <a:cs typeface="Calibri" panose="020F0502020204030204" pitchFamily="34" charset="0"/>
              </a:rPr>
              <a:t>Ćwicz poczucie własnej skuteczności</a:t>
            </a:r>
          </a:p>
          <a:p>
            <a:pPr>
              <a:defRPr/>
            </a:pPr>
            <a:r>
              <a:rPr lang="pl-PL" altLang="es-ES" sz="1400" b="1" dirty="0">
                <a:latin typeface="Calibri" panose="020F0502020204030204" pitchFamily="34" charset="0"/>
                <a:cs typeface="Calibri" panose="020F0502020204030204" pitchFamily="34" charset="0"/>
              </a:rPr>
              <a:t>Oceń własne kompetencje przywódcze</a:t>
            </a:r>
          </a:p>
          <a:p>
            <a:pPr>
              <a:defRPr/>
            </a:pPr>
            <a:r>
              <a:rPr lang="pl-PL" altLang="es-ES" sz="1400" dirty="0">
                <a:latin typeface="Calibri" panose="020F0502020204030204" pitchFamily="34" charset="0"/>
                <a:cs typeface="Calibri" panose="020F0502020204030204" pitchFamily="34" charset="0"/>
              </a:rPr>
              <a:t>Analizuj sukcesy i kompetencje, które do nich doprowadziły</a:t>
            </a:r>
          </a:p>
          <a:p>
            <a:pPr>
              <a:defRPr/>
            </a:pPr>
            <a:r>
              <a:rPr lang="pl-PL" altLang="es-ES" sz="1400" b="1" dirty="0">
                <a:latin typeface="Calibri" panose="020F0502020204030204" pitchFamily="34" charset="0"/>
                <a:cs typeface="Calibri" panose="020F0502020204030204" pitchFamily="34" charset="0"/>
              </a:rPr>
              <a:t>Ćwicz samoakceptację</a:t>
            </a:r>
          </a:p>
          <a:p>
            <a:pPr>
              <a:defRPr/>
            </a:pPr>
            <a:r>
              <a:rPr lang="pl-PL" altLang="es-ES" sz="1400" dirty="0">
                <a:latin typeface="Calibri" panose="020F0502020204030204" pitchFamily="34" charset="0"/>
                <a:cs typeface="Calibri" panose="020F0502020204030204" pitchFamily="34" charset="0"/>
              </a:rPr>
              <a:t>Zaakceptuj siebie bez samokrytyki i </a:t>
            </a:r>
            <a:r>
              <a:rPr lang="pl-PL" altLang="es-ES" sz="1400" dirty="0" err="1">
                <a:latin typeface="Calibri" panose="020F0502020204030204" pitchFamily="34" charset="0"/>
                <a:cs typeface="Calibri" panose="020F0502020204030204" pitchFamily="34" charset="0"/>
              </a:rPr>
              <a:t>samosabotażu</a:t>
            </a:r>
            <a:endParaRPr lang="pl-PL" altLang="es-ES" sz="1400" dirty="0">
              <a:latin typeface="Calibri" panose="020F0502020204030204" pitchFamily="34" charset="0"/>
              <a:cs typeface="Calibri" panose="020F0502020204030204" pitchFamily="34" charset="0"/>
            </a:endParaRPr>
          </a:p>
          <a:p>
            <a:pPr>
              <a:defRPr/>
            </a:pPr>
            <a:r>
              <a:rPr lang="pl-PL" altLang="es-ES" sz="1400" dirty="0">
                <a:latin typeface="Calibri" panose="020F0502020204030204" pitchFamily="34" charset="0"/>
                <a:cs typeface="Calibri" panose="020F0502020204030204" pitchFamily="34" charset="0"/>
              </a:rPr>
              <a:t>Doceń części, w których jesteś dobry i które możesz poprawić</a:t>
            </a:r>
          </a:p>
          <a:p>
            <a:pPr>
              <a:defRPr/>
            </a:pPr>
            <a:r>
              <a:rPr lang="pl-PL" altLang="es-ES" sz="1400" b="1" dirty="0">
                <a:latin typeface="Calibri" panose="020F0502020204030204" pitchFamily="34" charset="0"/>
                <a:cs typeface="Calibri" panose="020F0502020204030204" pitchFamily="34" charset="0"/>
              </a:rPr>
              <a:t>Praca nad samozarządzaniem</a:t>
            </a:r>
          </a:p>
          <a:p>
            <a:pPr>
              <a:defRPr/>
            </a:pPr>
            <a:r>
              <a:rPr lang="pl-PL" altLang="es-ES" sz="1400" dirty="0">
                <a:latin typeface="Calibri" panose="020F0502020204030204" pitchFamily="34" charset="0"/>
                <a:cs typeface="Calibri" panose="020F0502020204030204" pitchFamily="34" charset="0"/>
              </a:rPr>
              <a:t>Zarządzaj czasem i zasobami</a:t>
            </a:r>
          </a:p>
          <a:p>
            <a:pPr>
              <a:defRPr/>
            </a:pPr>
            <a:r>
              <a:rPr lang="pl-PL" altLang="es-ES" sz="1400" dirty="0">
                <a:latin typeface="Calibri" panose="020F0502020204030204" pitchFamily="34" charset="0"/>
                <a:cs typeface="Calibri" panose="020F0502020204030204" pitchFamily="34" charset="0"/>
              </a:rPr>
              <a:t>Naucz się ustalać priorytety i zostawiać czas na rozwój osobisty</a:t>
            </a:r>
          </a:p>
          <a:p>
            <a:pPr>
              <a:defRPr/>
            </a:pPr>
            <a:r>
              <a:rPr lang="pl-PL" altLang="es-ES" sz="1400" dirty="0">
                <a:latin typeface="Calibri" panose="020F0502020204030204" pitchFamily="34" charset="0"/>
                <a:cs typeface="Calibri" panose="020F0502020204030204" pitchFamily="34" charset="0"/>
              </a:rPr>
              <a:t>Staraj się unikać wielozadaniowości</a:t>
            </a:r>
          </a:p>
          <a:p>
            <a:pPr>
              <a:defRPr/>
            </a:pPr>
            <a:r>
              <a:rPr lang="pl-PL" altLang="es-ES" sz="1400" b="1" dirty="0">
                <a:latin typeface="Calibri" panose="020F0502020204030204" pitchFamily="34" charset="0"/>
                <a:cs typeface="Calibri" panose="020F0502020204030204" pitchFamily="34" charset="0"/>
              </a:rPr>
              <a:t>Opracuj rutynę autorefleksji</a:t>
            </a:r>
          </a:p>
          <a:p>
            <a:pPr>
              <a:defRPr/>
            </a:pPr>
            <a:r>
              <a:rPr lang="pl-PL" altLang="es-ES" sz="1400" dirty="0">
                <a:latin typeface="Calibri" panose="020F0502020204030204" pitchFamily="34" charset="0"/>
                <a:cs typeface="Calibri" panose="020F0502020204030204" pitchFamily="34" charset="0"/>
              </a:rPr>
              <a:t>Poświęć porę dnia na autorefleksję</a:t>
            </a:r>
          </a:p>
          <a:p>
            <a:pPr>
              <a:defRPr/>
            </a:pPr>
            <a:r>
              <a:rPr lang="pl-PL" altLang="es-ES" sz="1400" dirty="0">
                <a:latin typeface="Calibri" panose="020F0502020204030204" pitchFamily="34" charset="0"/>
                <a:cs typeface="Calibri" panose="020F0502020204030204" pitchFamily="34" charset="0"/>
              </a:rPr>
              <a:t>Zidentyfikuj możliwości poprawy i rozwoju</a:t>
            </a:r>
            <a:endParaRPr lang="en-GB" altLang="es-ES" sz="1400"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477551" y="1372223"/>
            <a:ext cx="9646836" cy="369332"/>
          </a:xfrm>
          <a:prstGeom prst="rect">
            <a:avLst/>
          </a:prstGeom>
          <a:noFill/>
        </p:spPr>
        <p:txBody>
          <a:bodyPr wrap="square">
            <a:spAutoFit/>
          </a:bodyPr>
          <a:lstStyle/>
          <a:p>
            <a:r>
              <a:rPr lang="pl-PL" dirty="0"/>
              <a:t>SEKCJA 2.4.:KULTYWOWANIE SAMOPRZYWÓDZTWA</a:t>
            </a:r>
          </a:p>
        </p:txBody>
      </p:sp>
    </p:spTree>
    <p:extLst>
      <p:ext uri="{BB962C8B-B14F-4D97-AF65-F5344CB8AC3E}">
        <p14:creationId xmlns:p14="http://schemas.microsoft.com/office/powerpoint/2010/main" val="711841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8443218" cy="369332"/>
          </a:xfrm>
          <a:prstGeom prst="rect">
            <a:avLst/>
          </a:prstGeom>
          <a:noFill/>
        </p:spPr>
        <p:txBody>
          <a:bodyPr wrap="square" rtlCol="0">
            <a:spAutoFit/>
          </a:bodyPr>
          <a:lstStyle/>
          <a:p>
            <a:r>
              <a:rPr lang="pl-PL" dirty="0"/>
              <a:t>Poznanie wewnętrznego siebie to pierwszy krok do osobistego rozwoju i szczęścia</a:t>
            </a:r>
            <a:endParaRPr lang="en-US" dirty="0"/>
          </a:p>
        </p:txBody>
      </p:sp>
      <p:sp>
        <p:nvSpPr>
          <p:cNvPr id="12" name="CuadroTexto 11"/>
          <p:cNvSpPr txBox="1"/>
          <p:nvPr/>
        </p:nvSpPr>
        <p:spPr>
          <a:xfrm>
            <a:off x="1615181" y="3530217"/>
            <a:ext cx="9517875" cy="369332"/>
          </a:xfrm>
          <a:prstGeom prst="rect">
            <a:avLst/>
          </a:prstGeom>
          <a:noFill/>
        </p:spPr>
        <p:txBody>
          <a:bodyPr wrap="square" rtlCol="0">
            <a:spAutoFit/>
          </a:bodyPr>
          <a:lstStyle/>
          <a:p>
            <a:r>
              <a:rPr lang="pl-PL" dirty="0"/>
              <a:t>Świadomość siebie pomaga nam stawić czoła różnym wyzwaniom, jakie stawia przed nami życie</a:t>
            </a:r>
            <a:endParaRPr lang="en-US" dirty="0"/>
          </a:p>
        </p:txBody>
      </p:sp>
      <p:sp>
        <p:nvSpPr>
          <p:cNvPr id="13" name="CuadroTexto 12"/>
          <p:cNvSpPr txBox="1"/>
          <p:nvPr/>
        </p:nvSpPr>
        <p:spPr>
          <a:xfrm>
            <a:off x="1605564" y="4284374"/>
            <a:ext cx="8190189" cy="369332"/>
          </a:xfrm>
          <a:prstGeom prst="rect">
            <a:avLst/>
          </a:prstGeom>
          <a:noFill/>
        </p:spPr>
        <p:txBody>
          <a:bodyPr wrap="square" rtlCol="0">
            <a:spAutoFit/>
          </a:bodyPr>
          <a:lstStyle/>
          <a:p>
            <a:r>
              <a:rPr lang="pl-PL" dirty="0"/>
              <a:t>Samoświadomość wymaga ciągłej eksploracji siebie</a:t>
            </a:r>
            <a:endParaRPr lang="en-US" dirty="0"/>
          </a:p>
        </p:txBody>
      </p:sp>
      <p:sp>
        <p:nvSpPr>
          <p:cNvPr id="14" name="CuadroTexto 13"/>
          <p:cNvSpPr txBox="1"/>
          <p:nvPr/>
        </p:nvSpPr>
        <p:spPr>
          <a:xfrm>
            <a:off x="1578483" y="4994445"/>
            <a:ext cx="8382640" cy="646331"/>
          </a:xfrm>
          <a:prstGeom prst="rect">
            <a:avLst/>
          </a:prstGeom>
          <a:noFill/>
        </p:spPr>
        <p:txBody>
          <a:bodyPr wrap="square" rtlCol="0">
            <a:spAutoFit/>
          </a:bodyPr>
          <a:lstStyle/>
          <a:p>
            <a:r>
              <a:rPr lang="pl-PL" dirty="0" err="1"/>
              <a:t>Samoprzywództwo</a:t>
            </a:r>
            <a:r>
              <a:rPr lang="pl-PL" dirty="0"/>
              <a:t> pomaga nam nie tylko lepiej zarządzać sobą, ale także być lepszym liderem dla innych</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Warto zapamiętać</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91420139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uadroTexto 2"/>
          <p:cNvSpPr txBox="1"/>
          <p:nvPr/>
        </p:nvSpPr>
        <p:spPr>
          <a:xfrm>
            <a:off x="597087" y="2266148"/>
            <a:ext cx="5822566" cy="1200329"/>
          </a:xfrm>
          <a:prstGeom prst="rect">
            <a:avLst/>
          </a:prstGeom>
          <a:noFill/>
        </p:spPr>
        <p:txBody>
          <a:bodyPr wrap="square" rtlCol="0">
            <a:spAutoFit/>
          </a:bodyPr>
          <a:lstStyle/>
          <a:p>
            <a:r>
              <a:rPr lang="pl-PL" b="1" dirty="0"/>
              <a:t>1. Znajomość wewnętrznego ja ma znaczenie dla:</a:t>
            </a:r>
          </a:p>
          <a:p>
            <a:r>
              <a:rPr lang="pl-PL" dirty="0"/>
              <a:t>a.- Zwalczanie lęku, stresu i depresji</a:t>
            </a:r>
          </a:p>
          <a:p>
            <a:r>
              <a:rPr lang="pl-PL" dirty="0"/>
              <a:t>b.- Aby lepiej walczyć z wyzwaniami</a:t>
            </a:r>
          </a:p>
          <a:p>
            <a:r>
              <a:rPr lang="pl-PL" dirty="0"/>
              <a:t>c.- Wszystkie powyższe</a:t>
            </a:r>
            <a:endParaRPr lang="en-US" dirty="0"/>
          </a:p>
        </p:txBody>
      </p:sp>
      <p:sp>
        <p:nvSpPr>
          <p:cNvPr id="12" name="CuadroTexto 11"/>
          <p:cNvSpPr txBox="1"/>
          <p:nvPr/>
        </p:nvSpPr>
        <p:spPr>
          <a:xfrm>
            <a:off x="265398" y="3891318"/>
            <a:ext cx="6171359" cy="1200329"/>
          </a:xfrm>
          <a:prstGeom prst="rect">
            <a:avLst/>
          </a:prstGeom>
          <a:noFill/>
        </p:spPr>
        <p:txBody>
          <a:bodyPr wrap="square" rtlCol="0">
            <a:spAutoFit/>
          </a:bodyPr>
          <a:lstStyle/>
          <a:p>
            <a:r>
              <a:rPr lang="pl-PL" b="1" dirty="0"/>
              <a:t>2. Bycie świadomym pomaga</a:t>
            </a:r>
          </a:p>
          <a:p>
            <a:r>
              <a:rPr lang="pl-PL" dirty="0"/>
              <a:t>a.- kontrola emocji</a:t>
            </a:r>
          </a:p>
          <a:p>
            <a:r>
              <a:rPr lang="pl-PL" dirty="0"/>
              <a:t>b.- zaburzenia snu</a:t>
            </a:r>
          </a:p>
          <a:p>
            <a:r>
              <a:rPr lang="pl-PL" dirty="0"/>
              <a:t>c.- w ogóle nie pomaga</a:t>
            </a:r>
            <a:endParaRPr lang="en-US" dirty="0"/>
          </a:p>
        </p:txBody>
      </p:sp>
      <p:sp>
        <p:nvSpPr>
          <p:cNvPr id="13" name="CuadroTexto 12"/>
          <p:cNvSpPr txBox="1"/>
          <p:nvPr/>
        </p:nvSpPr>
        <p:spPr>
          <a:xfrm>
            <a:off x="5800998" y="800773"/>
            <a:ext cx="5945305" cy="1200329"/>
          </a:xfrm>
          <a:prstGeom prst="rect">
            <a:avLst/>
          </a:prstGeom>
          <a:noFill/>
        </p:spPr>
        <p:txBody>
          <a:bodyPr wrap="square" rtlCol="0">
            <a:spAutoFit/>
          </a:bodyPr>
          <a:lstStyle/>
          <a:p>
            <a:r>
              <a:rPr lang="pl-PL" b="1" dirty="0"/>
              <a:t>3. Istnieją następujące rodzaje samoświadomości:</a:t>
            </a:r>
          </a:p>
          <a:p>
            <a:r>
              <a:rPr lang="pl-PL" dirty="0"/>
              <a:t>a.- wewnętrzny</a:t>
            </a:r>
          </a:p>
          <a:p>
            <a:r>
              <a:rPr lang="pl-PL" dirty="0"/>
              <a:t>b.- zewnętrzny</a:t>
            </a:r>
          </a:p>
          <a:p>
            <a:r>
              <a:rPr lang="pl-PL" dirty="0"/>
              <a:t>c.- mieszane</a:t>
            </a:r>
            <a:endParaRPr lang="en-US" dirty="0"/>
          </a:p>
        </p:txBody>
      </p:sp>
      <p:sp>
        <p:nvSpPr>
          <p:cNvPr id="14" name="CuadroTexto 13"/>
          <p:cNvSpPr txBox="1"/>
          <p:nvPr/>
        </p:nvSpPr>
        <p:spPr>
          <a:xfrm>
            <a:off x="6062499" y="2319600"/>
            <a:ext cx="5945305" cy="1477328"/>
          </a:xfrm>
          <a:prstGeom prst="rect">
            <a:avLst/>
          </a:prstGeom>
          <a:noFill/>
        </p:spPr>
        <p:txBody>
          <a:bodyPr wrap="square" rtlCol="0">
            <a:spAutoFit/>
          </a:bodyPr>
          <a:lstStyle/>
          <a:p>
            <a:r>
              <a:rPr lang="pl-PL" b="1" dirty="0"/>
              <a:t> 4. Następujące praktyki nie mają znaczenia dla samoświadomości:</a:t>
            </a:r>
          </a:p>
          <a:p>
            <a:r>
              <a:rPr lang="pl-PL" dirty="0"/>
              <a:t>a.- uważność</a:t>
            </a:r>
          </a:p>
          <a:p>
            <a:r>
              <a:rPr lang="pl-PL" dirty="0"/>
              <a:t>b.- gotowanie</a:t>
            </a:r>
          </a:p>
          <a:p>
            <a:r>
              <a:rPr lang="pl-PL" dirty="0"/>
              <a:t>c.- prowadzenie samochodu</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Test sprawdzający</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44742" y="4911364"/>
            <a:ext cx="1201561" cy="1048007"/>
          </a:xfrm>
          <a:prstGeom prst="rect">
            <a:avLst/>
          </a:prstGeom>
          <a:noFill/>
          <a:extLst>
            <a:ext uri="{909E8E84-426E-40dd-AFC4-6F175D3DCCD1}">
              <a14:hiddenFill xmlns:a14="http://schemas.microsoft.com/office/drawing/2010/main" xmlns="">
                <a:solidFill>
                  <a:srgbClr val="FFFFFF"/>
                </a:solidFill>
              </a14:hiddenFill>
            </a:ext>
          </a:extLst>
        </p:spPr>
      </p:pic>
      <p:sp>
        <p:nvSpPr>
          <p:cNvPr id="15" name="CuadroTexto 13">
            <a:extLst>
              <a:ext uri="{FF2B5EF4-FFF2-40B4-BE49-F238E27FC236}">
                <a16:creationId xmlns:a16="http://schemas.microsoft.com/office/drawing/2014/main" id="{E6B28AEA-DBF9-9A06-10AF-A4380C800166}"/>
              </a:ext>
            </a:extLst>
          </p:cNvPr>
          <p:cNvSpPr txBox="1"/>
          <p:nvPr/>
        </p:nvSpPr>
        <p:spPr>
          <a:xfrm>
            <a:off x="6419653" y="4156925"/>
            <a:ext cx="5255388" cy="1200329"/>
          </a:xfrm>
          <a:prstGeom prst="rect">
            <a:avLst/>
          </a:prstGeom>
          <a:noFill/>
        </p:spPr>
        <p:txBody>
          <a:bodyPr wrap="square" rtlCol="0">
            <a:spAutoFit/>
          </a:bodyPr>
          <a:lstStyle/>
          <a:p>
            <a:r>
              <a:rPr lang="pl-PL" b="1" dirty="0"/>
              <a:t> 5. </a:t>
            </a:r>
            <a:r>
              <a:rPr lang="pl-PL" b="1" dirty="0" err="1"/>
              <a:t>Samoprzywództwo</a:t>
            </a:r>
            <a:r>
              <a:rPr lang="pl-PL" b="1" dirty="0"/>
              <a:t> i samoświadomość to:</a:t>
            </a:r>
          </a:p>
          <a:p>
            <a:r>
              <a:rPr lang="pl-PL" dirty="0"/>
              <a:t>a.- pozytywnie spokrewniony</a:t>
            </a:r>
          </a:p>
          <a:p>
            <a:r>
              <a:rPr lang="pl-PL" dirty="0"/>
              <a:t>b.- niespokrewniony</a:t>
            </a:r>
          </a:p>
          <a:p>
            <a:r>
              <a:rPr lang="pl-PL" dirty="0"/>
              <a:t>c.- spokrewniony negatywnie</a:t>
            </a:r>
            <a:endParaRPr lang="en-US" dirty="0"/>
          </a:p>
        </p:txBody>
      </p:sp>
    </p:spTree>
    <p:extLst>
      <p:ext uri="{BB962C8B-B14F-4D97-AF65-F5344CB8AC3E}">
        <p14:creationId xmlns:p14="http://schemas.microsoft.com/office/powerpoint/2010/main" val="389803877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uadroTexto 2"/>
          <p:cNvSpPr txBox="1"/>
          <p:nvPr/>
        </p:nvSpPr>
        <p:spPr>
          <a:xfrm>
            <a:off x="597087" y="2266148"/>
            <a:ext cx="5822566" cy="1200329"/>
          </a:xfrm>
          <a:prstGeom prst="rect">
            <a:avLst/>
          </a:prstGeom>
          <a:noFill/>
        </p:spPr>
        <p:txBody>
          <a:bodyPr wrap="square" rtlCol="0">
            <a:spAutoFit/>
          </a:bodyPr>
          <a:lstStyle/>
          <a:p>
            <a:r>
              <a:rPr lang="pl-PL" b="1" dirty="0"/>
              <a:t>1. Znajomość wewnętrznego ja ma znaczenie dla:</a:t>
            </a:r>
          </a:p>
          <a:p>
            <a:r>
              <a:rPr lang="pl-PL" dirty="0"/>
              <a:t>a.- Zwalczanie lęku, stresu i depresji</a:t>
            </a:r>
          </a:p>
          <a:p>
            <a:r>
              <a:rPr lang="pl-PL" dirty="0"/>
              <a:t>b.- Aby lepiej walczyć z wyzwaniami</a:t>
            </a:r>
          </a:p>
          <a:p>
            <a:r>
              <a:rPr lang="pl-PL" dirty="0"/>
              <a:t>c.- Wszystkie powyższe</a:t>
            </a:r>
            <a:endParaRPr lang="en-US" dirty="0"/>
          </a:p>
        </p:txBody>
      </p:sp>
      <p:sp>
        <p:nvSpPr>
          <p:cNvPr id="12" name="CuadroTexto 11"/>
          <p:cNvSpPr txBox="1"/>
          <p:nvPr/>
        </p:nvSpPr>
        <p:spPr>
          <a:xfrm>
            <a:off x="265398" y="3891318"/>
            <a:ext cx="6171359" cy="1200329"/>
          </a:xfrm>
          <a:prstGeom prst="rect">
            <a:avLst/>
          </a:prstGeom>
          <a:noFill/>
        </p:spPr>
        <p:txBody>
          <a:bodyPr wrap="square" rtlCol="0">
            <a:spAutoFit/>
          </a:bodyPr>
          <a:lstStyle/>
          <a:p>
            <a:r>
              <a:rPr lang="pl-PL" b="1" dirty="0"/>
              <a:t>2. Bycie świadomym pomaga</a:t>
            </a:r>
          </a:p>
          <a:p>
            <a:r>
              <a:rPr lang="pl-PL" dirty="0"/>
              <a:t>a.- kontrola emocji</a:t>
            </a:r>
          </a:p>
          <a:p>
            <a:r>
              <a:rPr lang="pl-PL" dirty="0"/>
              <a:t>b.- zaburzenia snu</a:t>
            </a:r>
          </a:p>
          <a:p>
            <a:r>
              <a:rPr lang="pl-PL" dirty="0"/>
              <a:t>c.- w ogóle nie pomaga</a:t>
            </a:r>
            <a:endParaRPr lang="en-US" dirty="0"/>
          </a:p>
        </p:txBody>
      </p:sp>
      <p:sp>
        <p:nvSpPr>
          <p:cNvPr id="13" name="CuadroTexto 12"/>
          <p:cNvSpPr txBox="1"/>
          <p:nvPr/>
        </p:nvSpPr>
        <p:spPr>
          <a:xfrm>
            <a:off x="5800998" y="800773"/>
            <a:ext cx="5945305" cy="1200329"/>
          </a:xfrm>
          <a:prstGeom prst="rect">
            <a:avLst/>
          </a:prstGeom>
          <a:noFill/>
        </p:spPr>
        <p:txBody>
          <a:bodyPr wrap="square" rtlCol="0">
            <a:spAutoFit/>
          </a:bodyPr>
          <a:lstStyle/>
          <a:p>
            <a:r>
              <a:rPr lang="pl-PL" b="1" dirty="0"/>
              <a:t>3. Istnieją następujące rodzaje samoświadomości:</a:t>
            </a:r>
          </a:p>
          <a:p>
            <a:r>
              <a:rPr lang="pl-PL" dirty="0"/>
              <a:t>a.- wewnętrzny</a:t>
            </a:r>
          </a:p>
          <a:p>
            <a:r>
              <a:rPr lang="pl-PL" dirty="0"/>
              <a:t>b.- zewnętrzny</a:t>
            </a:r>
          </a:p>
          <a:p>
            <a:r>
              <a:rPr lang="pl-PL" dirty="0"/>
              <a:t>c.- mieszane</a:t>
            </a:r>
            <a:endParaRPr lang="en-US" dirty="0"/>
          </a:p>
        </p:txBody>
      </p:sp>
      <p:sp>
        <p:nvSpPr>
          <p:cNvPr id="14" name="CuadroTexto 13"/>
          <p:cNvSpPr txBox="1"/>
          <p:nvPr/>
        </p:nvSpPr>
        <p:spPr>
          <a:xfrm>
            <a:off x="6062499" y="2319600"/>
            <a:ext cx="5945305" cy="1477328"/>
          </a:xfrm>
          <a:prstGeom prst="rect">
            <a:avLst/>
          </a:prstGeom>
          <a:noFill/>
        </p:spPr>
        <p:txBody>
          <a:bodyPr wrap="square" rtlCol="0">
            <a:spAutoFit/>
          </a:bodyPr>
          <a:lstStyle/>
          <a:p>
            <a:r>
              <a:rPr lang="pl-PL" b="1" dirty="0"/>
              <a:t> 4. Następujące praktyki nie mają znaczenia dla samoświadomości:</a:t>
            </a:r>
          </a:p>
          <a:p>
            <a:r>
              <a:rPr lang="pl-PL" dirty="0"/>
              <a:t>a.- uważność</a:t>
            </a:r>
          </a:p>
          <a:p>
            <a:r>
              <a:rPr lang="pl-PL" dirty="0"/>
              <a:t>b.- gotowanie</a:t>
            </a:r>
          </a:p>
          <a:p>
            <a:r>
              <a:rPr lang="pl-PL" dirty="0"/>
              <a:t>c.- prowadzenie samochodu</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Test sprawdzający</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44742" y="4911364"/>
            <a:ext cx="1201561" cy="1048007"/>
          </a:xfrm>
          <a:prstGeom prst="rect">
            <a:avLst/>
          </a:prstGeom>
          <a:noFill/>
          <a:extLst>
            <a:ext uri="{909E8E84-426E-40dd-AFC4-6F175D3DCCD1}">
              <a14:hiddenFill xmlns:a14="http://schemas.microsoft.com/office/drawing/2010/main" xmlns="">
                <a:solidFill>
                  <a:srgbClr val="FFFFFF"/>
                </a:solidFill>
              </a14:hiddenFill>
            </a:ext>
          </a:extLst>
        </p:spPr>
      </p:pic>
      <p:sp>
        <p:nvSpPr>
          <p:cNvPr id="15" name="CuadroTexto 13">
            <a:extLst>
              <a:ext uri="{FF2B5EF4-FFF2-40B4-BE49-F238E27FC236}">
                <a16:creationId xmlns:a16="http://schemas.microsoft.com/office/drawing/2014/main" id="{E6B28AEA-DBF9-9A06-10AF-A4380C800166}"/>
              </a:ext>
            </a:extLst>
          </p:cNvPr>
          <p:cNvSpPr txBox="1"/>
          <p:nvPr/>
        </p:nvSpPr>
        <p:spPr>
          <a:xfrm>
            <a:off x="6419653" y="4156925"/>
            <a:ext cx="5255388" cy="1200329"/>
          </a:xfrm>
          <a:prstGeom prst="rect">
            <a:avLst/>
          </a:prstGeom>
          <a:noFill/>
        </p:spPr>
        <p:txBody>
          <a:bodyPr wrap="square" rtlCol="0">
            <a:spAutoFit/>
          </a:bodyPr>
          <a:lstStyle/>
          <a:p>
            <a:r>
              <a:rPr lang="pl-PL" b="1" dirty="0"/>
              <a:t> 5. </a:t>
            </a:r>
            <a:r>
              <a:rPr lang="pl-PL" b="1" dirty="0" err="1"/>
              <a:t>Samoprzywództwo</a:t>
            </a:r>
            <a:r>
              <a:rPr lang="pl-PL" b="1" dirty="0"/>
              <a:t> i samoświadomość to:</a:t>
            </a:r>
          </a:p>
          <a:p>
            <a:r>
              <a:rPr lang="pl-PL" dirty="0"/>
              <a:t>a.- pozytywnie spokrewniony</a:t>
            </a:r>
          </a:p>
          <a:p>
            <a:r>
              <a:rPr lang="pl-PL" dirty="0"/>
              <a:t>b.- niespokrewniony</a:t>
            </a:r>
          </a:p>
          <a:p>
            <a:r>
              <a:rPr lang="pl-PL" dirty="0"/>
              <a:t>c.- spokrewniony negatywnie</a:t>
            </a:r>
            <a:endParaRPr lang="en-US" dirty="0"/>
          </a:p>
        </p:txBody>
      </p:sp>
    </p:spTree>
    <p:extLst>
      <p:ext uri="{BB962C8B-B14F-4D97-AF65-F5344CB8AC3E}">
        <p14:creationId xmlns:p14="http://schemas.microsoft.com/office/powerpoint/2010/main" val="117615139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01035" y="128293"/>
            <a:ext cx="8545522" cy="124393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000" b="1" spc="-150" dirty="0"/>
              <a:t>CZĘŚĆ 2</a:t>
            </a:r>
            <a:r>
              <a:rPr lang="es-ES" sz="4000" b="1" spc="-150" dirty="0"/>
              <a:t>:</a:t>
            </a:r>
            <a:r>
              <a:rPr lang="pl-PL" sz="4000" b="1" spc="-150" dirty="0"/>
              <a:t> SMOPRZYWÓDZTWO I SAMOŚWIADOMOŚĆ</a:t>
            </a:r>
            <a:endParaRPr lang="es-ES" sz="4000" b="1" spc="-150" dirty="0"/>
          </a:p>
        </p:txBody>
      </p:sp>
      <p:sp>
        <p:nvSpPr>
          <p:cNvPr id="9" name="Rectángulo 8"/>
          <p:cNvSpPr/>
          <p:nvPr/>
        </p:nvSpPr>
        <p:spPr>
          <a:xfrm>
            <a:off x="477551" y="1977583"/>
            <a:ext cx="10696427" cy="3908762"/>
          </a:xfrm>
          <a:prstGeom prst="rect">
            <a:avLst/>
          </a:prstGeom>
        </p:spPr>
        <p:txBody>
          <a:bodyPr wrap="square">
            <a:spAutoFit/>
          </a:bodyPr>
          <a:lstStyle/>
          <a:p>
            <a:pPr algn="just"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Du Plessis, M. (2019). Positive self-leadership: A framework for professional leadership development. In L. E. Van Zyl &amp; S. Rothman, Sr. (Eds.), </a:t>
            </a:r>
            <a:r>
              <a:rPr lang="en-US" sz="1800" b="0" i="1" u="none" strike="noStrike" dirty="0">
                <a:solidFill>
                  <a:srgbClr val="000000"/>
                </a:solidFill>
                <a:effectLst/>
                <a:latin typeface="Calibri" panose="020F0502020204030204" pitchFamily="34" charset="0"/>
              </a:rPr>
              <a:t>Theoretical approaches to multi-cultural positive psychological interventions</a:t>
            </a:r>
            <a:r>
              <a:rPr lang="en-US" sz="1800" b="0" i="0" u="none" strike="noStrike" dirty="0">
                <a:solidFill>
                  <a:srgbClr val="000000"/>
                </a:solidFill>
                <a:effectLst/>
                <a:latin typeface="Calibri" panose="020F0502020204030204" pitchFamily="34" charset="0"/>
              </a:rPr>
              <a:t> (p. 450). Springer International Publishing.</a:t>
            </a:r>
            <a:endParaRPr lang="en-US" sz="1800" b="0" i="0" u="none" strike="noStrike" dirty="0">
              <a:solidFill>
                <a:srgbClr val="000000"/>
              </a:solidFill>
              <a:effectLst/>
              <a:latin typeface="Noto Sans Symbols"/>
            </a:endParaRPr>
          </a:p>
          <a:p>
            <a:pPr algn="just" rtl="0" fontAlgn="base">
              <a:spcBef>
                <a:spcPts val="0"/>
              </a:spcBef>
              <a:spcAft>
                <a:spcPts val="0"/>
              </a:spcAft>
              <a:buFont typeface="Arial" panose="020B0604020202020204" pitchFamily="34" charset="0"/>
              <a:buChar char="•"/>
            </a:pPr>
            <a:r>
              <a:rPr lang="en-US" sz="1800" b="0" i="0" u="sng" strike="noStrike" dirty="0">
                <a:solidFill>
                  <a:srgbClr val="000000"/>
                </a:solidFill>
                <a:effectLst/>
                <a:latin typeface="Calibri" panose="020F0502020204030204" pitchFamily="34" charset="0"/>
                <a:hlinkClick r:id="rId2"/>
              </a:rPr>
              <a:t>https://pooja.coach/self-awareness/whats-self-awareness-how-does-it-lead-to-success/</a:t>
            </a:r>
            <a:endParaRPr lang="en-US" sz="1800" b="0" i="0" u="none" strike="noStrike" dirty="0">
              <a:solidFill>
                <a:srgbClr val="000000"/>
              </a:solidFill>
              <a:effectLst/>
              <a:latin typeface="Noto Sans Symbols"/>
            </a:endParaRPr>
          </a:p>
          <a:p>
            <a:pPr algn="just"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Duval, S. and </a:t>
            </a:r>
            <a:r>
              <a:rPr lang="en-US" sz="1800" b="0" i="0" u="none" strike="noStrike" dirty="0" err="1">
                <a:solidFill>
                  <a:srgbClr val="000000"/>
                </a:solidFill>
                <a:effectLst/>
                <a:latin typeface="Calibri" panose="020F0502020204030204" pitchFamily="34" charset="0"/>
              </a:rPr>
              <a:t>Wicklund</a:t>
            </a:r>
            <a:r>
              <a:rPr lang="en-US" sz="1800" b="0" i="0" u="none" strike="noStrike" dirty="0">
                <a:solidFill>
                  <a:srgbClr val="000000"/>
                </a:solidFill>
                <a:effectLst/>
                <a:latin typeface="Calibri" panose="020F0502020204030204" pitchFamily="34" charset="0"/>
              </a:rPr>
              <a:t>, R.A. (1972). A theory of objective self-awareness. Academic Press</a:t>
            </a:r>
            <a:endParaRPr lang="en-US" sz="1800" b="0" i="0" u="none" strike="noStrike" dirty="0">
              <a:solidFill>
                <a:srgbClr val="000000"/>
              </a:solidFill>
              <a:effectLst/>
              <a:latin typeface="Noto Sans Symbols"/>
            </a:endParaRPr>
          </a:p>
          <a:p>
            <a:pPr algn="just" rtl="0" fontAlgn="base">
              <a:spcBef>
                <a:spcPts val="0"/>
              </a:spcBef>
              <a:spcAft>
                <a:spcPts val="0"/>
              </a:spcAft>
              <a:buFont typeface="Arial" panose="020B0604020202020204" pitchFamily="34" charset="0"/>
              <a:buChar char="•"/>
            </a:pPr>
            <a:r>
              <a:rPr lang="en-US" sz="1800" b="0" i="0" u="none" strike="noStrike" dirty="0" err="1">
                <a:solidFill>
                  <a:srgbClr val="000000"/>
                </a:solidFill>
                <a:effectLst/>
                <a:latin typeface="Calibri" panose="020F0502020204030204" pitchFamily="34" charset="0"/>
              </a:rPr>
              <a:t>Eurich</a:t>
            </a:r>
            <a:r>
              <a:rPr lang="en-US" sz="1800" b="0" i="0" u="none" strike="noStrike" dirty="0">
                <a:solidFill>
                  <a:srgbClr val="000000"/>
                </a:solidFill>
                <a:effectLst/>
                <a:latin typeface="Calibri" panose="020F0502020204030204" pitchFamily="34" charset="0"/>
              </a:rPr>
              <a:t>, T. (2018). What Self-Awareness Really Is (and how to Cultivate It). </a:t>
            </a:r>
            <a:r>
              <a:rPr lang="en-US" sz="1800" b="0" i="0" u="none" strike="noStrike" dirty="0" err="1">
                <a:solidFill>
                  <a:srgbClr val="000000"/>
                </a:solidFill>
                <a:effectLst/>
                <a:latin typeface="Calibri" panose="020F0502020204030204" pitchFamily="34" charset="0"/>
              </a:rPr>
              <a:t>Harward</a:t>
            </a:r>
            <a:r>
              <a:rPr lang="en-US" sz="1800" b="0" i="0" u="none" strike="noStrike" dirty="0">
                <a:solidFill>
                  <a:srgbClr val="000000"/>
                </a:solidFill>
                <a:effectLst/>
                <a:latin typeface="Calibri" panose="020F0502020204030204" pitchFamily="34" charset="0"/>
              </a:rPr>
              <a:t> Business Review. </a:t>
            </a:r>
            <a:endParaRPr lang="en-US" sz="1800" b="0" i="0" u="none" strike="noStrike" dirty="0">
              <a:solidFill>
                <a:srgbClr val="000000"/>
              </a:solidFill>
              <a:effectLst/>
              <a:latin typeface="Noto Sans Symbols"/>
            </a:endParaRPr>
          </a:p>
          <a:p>
            <a:pPr algn="just"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Betz, M. (2021). Why self-awareness is the key skill for growth, health, and happiness. betterup.com </a:t>
            </a:r>
            <a:endParaRPr lang="en-US" sz="1800" b="0" i="0" u="none" strike="noStrike" dirty="0">
              <a:solidFill>
                <a:srgbClr val="000000"/>
              </a:solidFill>
              <a:effectLst/>
              <a:latin typeface="Noto Sans Symbols"/>
            </a:endParaRPr>
          </a:p>
          <a:p>
            <a:pPr algn="just" rtl="0" fontAlgn="base">
              <a:spcBef>
                <a:spcPts val="0"/>
              </a:spcBef>
              <a:spcAft>
                <a:spcPts val="0"/>
              </a:spcAft>
              <a:buFont typeface="Arial" panose="020B0604020202020204" pitchFamily="34" charset="0"/>
              <a:buChar char="•"/>
            </a:pPr>
            <a:r>
              <a:rPr lang="en-US" sz="1800" b="0" i="0" u="sng" strike="noStrike" dirty="0">
                <a:solidFill>
                  <a:srgbClr val="000000"/>
                </a:solidFill>
                <a:effectLst/>
                <a:latin typeface="Calibri" panose="020F0502020204030204" pitchFamily="34" charset="0"/>
                <a:hlinkClick r:id="rId3"/>
              </a:rPr>
              <a:t>https://myquestionlife.com/examples-of-self-awareness-in-everyday-life/</a:t>
            </a:r>
            <a:endParaRPr lang="en-US" sz="1800" b="0" i="0" u="none" strike="noStrike" dirty="0">
              <a:solidFill>
                <a:srgbClr val="000000"/>
              </a:solidFill>
              <a:effectLst/>
              <a:latin typeface="Noto Sans Symbols"/>
            </a:endParaRPr>
          </a:p>
          <a:p>
            <a:pPr algn="just" rtl="0" fontAlgn="base">
              <a:spcBef>
                <a:spcPts val="0"/>
              </a:spcBef>
              <a:spcAft>
                <a:spcPts val="0"/>
              </a:spcAft>
              <a:buFont typeface="Arial" panose="020B0604020202020204" pitchFamily="34" charset="0"/>
              <a:buChar char="•"/>
            </a:pPr>
            <a:r>
              <a:rPr lang="en-US" sz="1800" b="0" i="0" u="sng" strike="noStrike" dirty="0">
                <a:solidFill>
                  <a:srgbClr val="000000"/>
                </a:solidFill>
                <a:effectLst/>
                <a:latin typeface="Calibri" panose="020F0502020204030204" pitchFamily="34" charset="0"/>
                <a:hlinkClick r:id="rId4"/>
              </a:rPr>
              <a:t>https://www.businessnewsdaily.com/6097-self-awareness-in-leadership.html</a:t>
            </a:r>
            <a:endParaRPr lang="en-US" sz="1800" b="0" i="0" u="none" strike="noStrike" dirty="0">
              <a:solidFill>
                <a:srgbClr val="000000"/>
              </a:solidFill>
              <a:effectLst/>
              <a:latin typeface="Noto Sans Symbols"/>
            </a:endParaRPr>
          </a:p>
          <a:p>
            <a:pPr algn="just" rtl="0" fontAlgn="base">
              <a:spcBef>
                <a:spcPts val="0"/>
              </a:spcBef>
              <a:spcAft>
                <a:spcPts val="0"/>
              </a:spcAft>
              <a:buFont typeface="Arial" panose="020B0604020202020204" pitchFamily="34" charset="0"/>
              <a:buChar char="•"/>
            </a:pPr>
            <a:r>
              <a:rPr lang="en-US" sz="1800" b="0" i="0" u="sng" strike="noStrike" dirty="0">
                <a:solidFill>
                  <a:srgbClr val="000000"/>
                </a:solidFill>
                <a:effectLst/>
                <a:latin typeface="Calibri" panose="020F0502020204030204" pitchFamily="34" charset="0"/>
                <a:hlinkClick r:id="rId5"/>
              </a:rPr>
              <a:t>https://www.selfawareness.org.uk/news/understanding-the-johari-window-model</a:t>
            </a:r>
            <a:endParaRPr lang="en-US" sz="1800" b="0" i="0" u="none" strike="noStrike" dirty="0">
              <a:solidFill>
                <a:srgbClr val="000000"/>
              </a:solidFill>
              <a:effectLst/>
              <a:latin typeface="Noto Sans Symbols"/>
            </a:endParaRPr>
          </a:p>
          <a:p>
            <a:pPr algn="just" rtl="0" fontAlgn="base">
              <a:spcBef>
                <a:spcPts val="0"/>
              </a:spcBef>
              <a:spcAft>
                <a:spcPts val="0"/>
              </a:spcAft>
              <a:buFont typeface="Arial" panose="020B0604020202020204" pitchFamily="34" charset="0"/>
              <a:buChar char="•"/>
            </a:pPr>
            <a:r>
              <a:rPr lang="en-US" sz="1800" b="0" i="0" u="sng" strike="noStrike" dirty="0">
                <a:solidFill>
                  <a:srgbClr val="000000"/>
                </a:solidFill>
                <a:effectLst/>
                <a:latin typeface="Calibri" panose="020F0502020204030204" pitchFamily="34" charset="0"/>
                <a:hlinkClick r:id="rId6"/>
              </a:rPr>
              <a:t>https://warwick.ac.uk/services/wss/topics/selfawareness/</a:t>
            </a:r>
            <a:r>
              <a:rPr lang="en-US" sz="1800" b="0" i="0" u="none" strike="noStrike" dirty="0">
                <a:solidFill>
                  <a:srgbClr val="000000"/>
                </a:solidFill>
                <a:effectLst/>
                <a:latin typeface="Calibri" panose="020F0502020204030204" pitchFamily="34" charset="0"/>
              </a:rPr>
              <a:t> </a:t>
            </a:r>
            <a:endParaRPr lang="en-US" sz="1800" b="0" i="0" u="none" strike="noStrike" dirty="0">
              <a:solidFill>
                <a:srgbClr val="000000"/>
              </a:solidFill>
              <a:effectLst/>
              <a:latin typeface="Noto Sans Symbols"/>
            </a:endParaRPr>
          </a:p>
          <a:p>
            <a:pPr algn="just" rtl="0" fontAlgn="base">
              <a:spcBef>
                <a:spcPts val="0"/>
              </a:spcBef>
              <a:spcAft>
                <a:spcPts val="0"/>
              </a:spcAft>
              <a:buFont typeface="Arial" panose="020B0604020202020204" pitchFamily="34" charset="0"/>
              <a:buChar char="•"/>
            </a:pPr>
            <a:r>
              <a:rPr lang="en-US" sz="1800" b="0" i="0" u="sng" strike="noStrike" dirty="0">
                <a:solidFill>
                  <a:srgbClr val="000000"/>
                </a:solidFill>
                <a:effectLst/>
                <a:latin typeface="Calibri" panose="020F0502020204030204" pitchFamily="34" charset="0"/>
                <a:hlinkClick r:id="rId7"/>
              </a:rPr>
              <a:t>https://medium.com/@dzigarmi/the-importance-of-self-leadership-and-how-to-leverage-it-to-improve-organizational-leadership-f32ffb64938c</a:t>
            </a:r>
            <a:endParaRPr lang="en-US" sz="1800" b="0" i="0" u="none" strike="noStrike" dirty="0">
              <a:solidFill>
                <a:srgbClr val="000000"/>
              </a:solidFill>
              <a:effectLst/>
              <a:latin typeface="Noto Sans Symbols"/>
            </a:endParaRPr>
          </a:p>
          <a:p>
            <a:pPr>
              <a:defRPr/>
            </a:pPr>
            <a:endParaRPr lang="en-GB" altLang="es-ES" sz="1400"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477551" y="1372223"/>
            <a:ext cx="9646836" cy="369332"/>
          </a:xfrm>
          <a:prstGeom prst="rect">
            <a:avLst/>
          </a:prstGeom>
          <a:noFill/>
        </p:spPr>
        <p:txBody>
          <a:bodyPr wrap="square">
            <a:spAutoFit/>
          </a:bodyPr>
          <a:lstStyle/>
          <a:p>
            <a:r>
              <a:rPr lang="pl-PL" dirty="0"/>
              <a:t>SEKCJA 2.4.:KULTYWOWANIE SAMOPRZYWÓDZTWA</a:t>
            </a:r>
          </a:p>
        </p:txBody>
      </p:sp>
    </p:spTree>
    <p:extLst>
      <p:ext uri="{BB962C8B-B14F-4D97-AF65-F5344CB8AC3E}">
        <p14:creationId xmlns:p14="http://schemas.microsoft.com/office/powerpoint/2010/main" val="2908144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14557" y="3711162"/>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154846" y="461949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29454" y="2856929"/>
            <a:ext cx="5704600" cy="646331"/>
          </a:xfrm>
          <a:prstGeom prst="rect">
            <a:avLst/>
          </a:prstGeom>
          <a:noFill/>
        </p:spPr>
        <p:txBody>
          <a:bodyPr wrap="square" rtlCol="0">
            <a:spAutoFit/>
          </a:bodyPr>
          <a:lstStyle/>
          <a:p>
            <a:r>
              <a:rPr lang="pl-PL" dirty="0"/>
              <a:t>Cel</a:t>
            </a:r>
            <a:r>
              <a:rPr lang="es-ES" dirty="0"/>
              <a:t> 1:</a:t>
            </a:r>
            <a:r>
              <a:rPr lang="pl-PL" dirty="0"/>
              <a:t> Wyjaśnić pojęcia samoświadomości i </a:t>
            </a:r>
            <a:r>
              <a:rPr lang="pl-PL" dirty="0" err="1"/>
              <a:t>samoprzywództwa</a:t>
            </a:r>
            <a:endParaRPr lang="it-IT" dirty="0"/>
          </a:p>
        </p:txBody>
      </p:sp>
      <p:sp>
        <p:nvSpPr>
          <p:cNvPr id="12" name="CuadroTexto 11"/>
          <p:cNvSpPr txBox="1"/>
          <p:nvPr/>
        </p:nvSpPr>
        <p:spPr>
          <a:xfrm>
            <a:off x="1629451" y="3602114"/>
            <a:ext cx="5582053" cy="923330"/>
          </a:xfrm>
          <a:prstGeom prst="rect">
            <a:avLst/>
          </a:prstGeom>
          <a:noFill/>
        </p:spPr>
        <p:txBody>
          <a:bodyPr wrap="square" rtlCol="0">
            <a:spAutoFit/>
          </a:bodyPr>
          <a:lstStyle/>
          <a:p>
            <a:pPr lvl="0"/>
            <a:r>
              <a:rPr lang="pl-PL" dirty="0"/>
              <a:t>Cel</a:t>
            </a:r>
            <a:r>
              <a:rPr lang="es-ES" dirty="0"/>
              <a:t> 2:</a:t>
            </a:r>
            <a:r>
              <a:rPr lang="pl-PL" dirty="0"/>
              <a:t> Omówić korzyści płynące z rozwijania </a:t>
            </a:r>
            <a:r>
              <a:rPr lang="pl-PL" dirty="0" err="1"/>
              <a:t>samoprzywództwa</a:t>
            </a:r>
            <a:r>
              <a:rPr lang="pl-PL" dirty="0"/>
              <a:t> i samoświadomości w biznesie i w sytuacjach kryzysowych</a:t>
            </a:r>
            <a:endParaRPr lang="es-ES" dirty="0"/>
          </a:p>
        </p:txBody>
      </p:sp>
      <p:sp>
        <p:nvSpPr>
          <p:cNvPr id="13" name="CuadroTexto 12"/>
          <p:cNvSpPr txBox="1"/>
          <p:nvPr/>
        </p:nvSpPr>
        <p:spPr>
          <a:xfrm>
            <a:off x="1629452" y="4585892"/>
            <a:ext cx="5478358" cy="646331"/>
          </a:xfrm>
          <a:prstGeom prst="rect">
            <a:avLst/>
          </a:prstGeom>
          <a:noFill/>
        </p:spPr>
        <p:txBody>
          <a:bodyPr wrap="square" rtlCol="0">
            <a:spAutoFit/>
          </a:bodyPr>
          <a:lstStyle/>
          <a:p>
            <a:pPr lvl="0"/>
            <a:r>
              <a:rPr lang="pl-PL" dirty="0"/>
              <a:t>Cel</a:t>
            </a:r>
            <a:r>
              <a:rPr lang="es-ES" dirty="0"/>
              <a:t> 3:</a:t>
            </a:r>
            <a:r>
              <a:rPr lang="pl-PL" dirty="0"/>
              <a:t> Zapewnić wskazówki dotyczące </a:t>
            </a:r>
            <a:r>
              <a:rPr lang="pl-PL" dirty="0" err="1"/>
              <a:t>samoprzywództwa</a:t>
            </a:r>
            <a:r>
              <a:rPr lang="pl-PL" dirty="0"/>
              <a:t> i praktyk rozwoju samoświadomości</a:t>
            </a:r>
          </a:p>
        </p:txBody>
      </p:sp>
      <p:sp>
        <p:nvSpPr>
          <p:cNvPr id="17" name="object 2"/>
          <p:cNvSpPr txBox="1">
            <a:spLocks/>
          </p:cNvSpPr>
          <p:nvPr/>
        </p:nvSpPr>
        <p:spPr>
          <a:xfrm>
            <a:off x="480794" y="1302505"/>
            <a:ext cx="5500127" cy="736099"/>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700" kern="0" spc="-150" dirty="0">
                <a:solidFill>
                  <a:schemeClr val="tx1"/>
                </a:solidFill>
                <a:latin typeface="+mj-lt"/>
                <a:ea typeface="Tahoma" panose="020B0604030504040204" pitchFamily="34" charset="0"/>
                <a:cs typeface="Tahoma" panose="020B0604030504040204" pitchFamily="34" charset="0"/>
              </a:rPr>
              <a:t>CELE SZKOLENIA</a:t>
            </a:r>
            <a:endParaRPr lang="es-ES" sz="47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pl-PL" sz="2000" dirty="0">
                <a:latin typeface="Calibri" panose="020F0502020204030204" pitchFamily="34" charset="0"/>
                <a:ea typeface="Calibri" panose="020F0502020204030204" pitchFamily="34" charset="0"/>
                <a:cs typeface="Times New Roman" panose="02020603050405020304" pitchFamily="18" charset="0"/>
              </a:rPr>
              <a:t>Na końcu tego modułu będziesz potrafił</a:t>
            </a:r>
            <a:r>
              <a:rPr lang="en-GB" sz="2000"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54084" y="2648932"/>
            <a:ext cx="3692220" cy="331044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65570163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pl-PL" sz="9600" b="1" spc="95" dirty="0">
                <a:solidFill>
                  <a:schemeClr val="bg1"/>
                </a:solidFill>
                <a:latin typeface="Roboto"/>
                <a:cs typeface="Roboto"/>
              </a:rPr>
              <a:t>Dziękujemy</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6">
            <a:extLst>
              <a:ext uri="{FF2B5EF4-FFF2-40B4-BE49-F238E27FC236}">
                <a16:creationId xmlns:a16="http://schemas.microsoft.com/office/drawing/2014/main" id="{80FAD18F-87D5-5780-C8BD-DC319693EA7A}"/>
              </a:ext>
            </a:extLst>
          </p:cNvPr>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INDE</a:t>
            </a:r>
            <a:r>
              <a:rPr lang="pl-PL" sz="4800" b="1" spc="-150" dirty="0"/>
              <a:t>KS</a:t>
            </a:r>
            <a:endParaRPr lang="es-ES" sz="4800" b="1" spc="-150" dirty="0"/>
          </a:p>
        </p:txBody>
      </p:sp>
      <p:sp>
        <p:nvSpPr>
          <p:cNvPr id="3" name="Shape 2633">
            <a:extLst>
              <a:ext uri="{FF2B5EF4-FFF2-40B4-BE49-F238E27FC236}">
                <a16:creationId xmlns:a16="http://schemas.microsoft.com/office/drawing/2014/main" id="{31A6D2C2-1A39-7EE0-FD68-D149CCF6FDA0}"/>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
        <p:nvSpPr>
          <p:cNvPr id="4" name="TextBox 31">
            <a:extLst>
              <a:ext uri="{FF2B5EF4-FFF2-40B4-BE49-F238E27FC236}">
                <a16:creationId xmlns:a16="http://schemas.microsoft.com/office/drawing/2014/main" id="{1AC6FFD1-B358-4715-525A-71C5387DBA88}"/>
              </a:ext>
            </a:extLst>
          </p:cNvPr>
          <p:cNvSpPr txBox="1"/>
          <p:nvPr/>
        </p:nvSpPr>
        <p:spPr>
          <a:xfrm>
            <a:off x="2413262" y="2713042"/>
            <a:ext cx="7616857" cy="461665"/>
          </a:xfrm>
          <a:prstGeom prst="rect">
            <a:avLst/>
          </a:prstGeom>
          <a:noFill/>
        </p:spPr>
        <p:txBody>
          <a:bodyPr wrap="square" rtlCol="0">
            <a:spAutoFit/>
          </a:bodyPr>
          <a:lstStyle/>
          <a:p>
            <a:r>
              <a:rPr lang="pl-PL" sz="2400" dirty="0">
                <a:solidFill>
                  <a:srgbClr val="0CA373"/>
                </a:solidFill>
                <a:latin typeface="Oxygen" panose="02000503000000090004" pitchFamily="2" charset="77"/>
                <a:ea typeface="Nunito Bold" charset="0"/>
                <a:cs typeface="Abhaya Libre SemiBold" panose="02000603000000000000" pitchFamily="2" charset="77"/>
              </a:rPr>
              <a:t>CZĘŚĆ</a:t>
            </a:r>
            <a:r>
              <a:rPr lang="en-US" sz="2400" dirty="0">
                <a:solidFill>
                  <a:srgbClr val="0CA373"/>
                </a:solidFill>
                <a:latin typeface="Oxygen" panose="02000503000000090004" pitchFamily="2" charset="77"/>
                <a:ea typeface="Nunito Bold" charset="0"/>
                <a:cs typeface="Abhaya Libre SemiBold" panose="02000603000000000000" pitchFamily="2" charset="77"/>
              </a:rPr>
              <a:t> 1:Samoprzywództwo i </a:t>
            </a:r>
            <a:r>
              <a:rPr lang="en-US" sz="2400" dirty="0" err="1">
                <a:solidFill>
                  <a:srgbClr val="0CA373"/>
                </a:solidFill>
                <a:latin typeface="Oxygen" panose="02000503000000090004" pitchFamily="2" charset="77"/>
                <a:ea typeface="Nunito Bold" charset="0"/>
                <a:cs typeface="Abhaya Libre SemiBold" panose="02000603000000000000" pitchFamily="2" charset="77"/>
              </a:rPr>
              <a:t>samoświadomość</a:t>
            </a:r>
            <a:endParaRPr lang="en-US" sz="2400" dirty="0">
              <a:solidFill>
                <a:srgbClr val="0CA373"/>
              </a:solidFill>
              <a:latin typeface="Oxygen" panose="02000503000000090004" pitchFamily="2" charset="77"/>
              <a:ea typeface="Nunito Bold" charset="0"/>
              <a:cs typeface="Abhaya Libre SemiBold" panose="02000603000000000000" pitchFamily="2" charset="77"/>
            </a:endParaRPr>
          </a:p>
        </p:txBody>
      </p:sp>
      <p:sp>
        <p:nvSpPr>
          <p:cNvPr id="5" name="TextBox 30">
            <a:extLst>
              <a:ext uri="{FF2B5EF4-FFF2-40B4-BE49-F238E27FC236}">
                <a16:creationId xmlns:a16="http://schemas.microsoft.com/office/drawing/2014/main" id="{2197E3D5-9CAB-56DF-2702-C8281259BE4D}"/>
              </a:ext>
            </a:extLst>
          </p:cNvPr>
          <p:cNvSpPr txBox="1"/>
          <p:nvPr/>
        </p:nvSpPr>
        <p:spPr>
          <a:xfrm>
            <a:off x="2841100" y="3708990"/>
            <a:ext cx="5117155" cy="1682897"/>
          </a:xfrm>
          <a:prstGeom prst="rect">
            <a:avLst/>
          </a:prstGeom>
          <a:noFill/>
        </p:spPr>
        <p:txBody>
          <a:bodyPr wrap="square" rtlCol="0">
            <a:spAutoFit/>
          </a:bodyPr>
          <a:lstStyle/>
          <a:p>
            <a:pPr marL="457200" indent="-457200">
              <a:lnSpc>
                <a:spcPts val="2500"/>
              </a:lnSpc>
              <a:buFont typeface="+mj-lt"/>
              <a:buAutoNum type="arabicPeriod"/>
            </a:pPr>
            <a:r>
              <a:rPr lang="pl-PL" sz="2000" dirty="0"/>
              <a:t>Znaczenie poznania wewnętrznego ciebie</a:t>
            </a:r>
          </a:p>
          <a:p>
            <a:pPr marL="457200" indent="-457200">
              <a:lnSpc>
                <a:spcPts val="2500"/>
              </a:lnSpc>
              <a:buFont typeface="+mj-lt"/>
              <a:buAutoNum type="arabicPeriod"/>
            </a:pPr>
            <a:r>
              <a:rPr lang="pl-PL" sz="2000" dirty="0"/>
              <a:t>Czym jest (nie) </a:t>
            </a:r>
            <a:r>
              <a:rPr lang="pl-PL" sz="2000" dirty="0" err="1"/>
              <a:t>samoprzywództwo</a:t>
            </a:r>
            <a:r>
              <a:rPr lang="pl-PL" sz="2000" dirty="0"/>
              <a:t> i samoświadomość</a:t>
            </a:r>
          </a:p>
          <a:p>
            <a:pPr marL="457200" indent="-457200">
              <a:lnSpc>
                <a:spcPts val="2500"/>
              </a:lnSpc>
              <a:buFont typeface="+mj-lt"/>
              <a:buAutoNum type="arabicPeriod"/>
            </a:pPr>
            <a:r>
              <a:rPr lang="pl-PL" sz="2000" dirty="0"/>
              <a:t>Kultywowanie samoświadomości</a:t>
            </a:r>
          </a:p>
          <a:p>
            <a:pPr marL="457200" indent="-457200">
              <a:lnSpc>
                <a:spcPts val="2500"/>
              </a:lnSpc>
              <a:buFont typeface="+mj-lt"/>
              <a:buAutoNum type="arabicPeriod"/>
            </a:pPr>
            <a:r>
              <a:rPr lang="pl-PL" sz="2000" dirty="0"/>
              <a:t>Kultywowanie </a:t>
            </a:r>
            <a:r>
              <a:rPr lang="pl-PL" sz="2000" dirty="0" err="1"/>
              <a:t>samoprzywództwa</a:t>
            </a:r>
            <a:endParaRPr lang="pl-PL" sz="2000" dirty="0"/>
          </a:p>
        </p:txBody>
      </p:sp>
    </p:spTree>
    <p:extLst>
      <p:ext uri="{BB962C8B-B14F-4D97-AF65-F5344CB8AC3E}">
        <p14:creationId xmlns:p14="http://schemas.microsoft.com/office/powerpoint/2010/main" val="4096063851"/>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8545522" cy="124393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000" b="1" spc="-150" dirty="0"/>
              <a:t>CZĘŚĆ 2</a:t>
            </a:r>
            <a:r>
              <a:rPr lang="es-ES" sz="4000" b="1" spc="-150" dirty="0"/>
              <a:t>:</a:t>
            </a:r>
            <a:r>
              <a:rPr lang="pl-PL" sz="4000" b="1" spc="-150" dirty="0"/>
              <a:t> SMOPRZYWÓDZTWO I SAMOŚWIADOMOŚĆ</a:t>
            </a:r>
            <a:endParaRPr lang="es-ES" sz="4000" b="1" spc="-150" dirty="0"/>
          </a:p>
        </p:txBody>
      </p:sp>
      <p:sp>
        <p:nvSpPr>
          <p:cNvPr id="9" name="Rectángulo 8"/>
          <p:cNvSpPr/>
          <p:nvPr/>
        </p:nvSpPr>
        <p:spPr>
          <a:xfrm>
            <a:off x="750217" y="2630079"/>
            <a:ext cx="9430731" cy="2031325"/>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Szybkie środowisko biznesowe uderza w fundamenty naszego życia osobistego i zawodowego</a:t>
            </a:r>
          </a:p>
          <a:p>
            <a:pPr>
              <a:defRPr/>
            </a:pPr>
            <a:endParaRPr lang="pl-PL" altLang="es-ES" dirty="0">
              <a:latin typeface="Calibri" panose="020F0502020204030204" pitchFamily="34" charset="0"/>
              <a:cs typeface="Calibri" panose="020F0502020204030204" pitchFamily="34" charset="0"/>
            </a:endParaRPr>
          </a:p>
          <a:p>
            <a:pPr>
              <a:defRPr/>
            </a:pPr>
            <a:r>
              <a:rPr lang="pl-PL" altLang="es-ES" b="1" dirty="0">
                <a:solidFill>
                  <a:srgbClr val="00B050"/>
                </a:solidFill>
                <a:latin typeface="Calibri" panose="020F0502020204030204" pitchFamily="34" charset="0"/>
                <a:cs typeface="Calibri" panose="020F0502020204030204" pitchFamily="34" charset="0"/>
              </a:rPr>
              <a:t>Samoświadomość i </a:t>
            </a:r>
            <a:r>
              <a:rPr lang="pl-PL" altLang="es-ES" b="1" dirty="0" err="1">
                <a:solidFill>
                  <a:srgbClr val="00B050"/>
                </a:solidFill>
                <a:latin typeface="Calibri" panose="020F0502020204030204" pitchFamily="34" charset="0"/>
                <a:cs typeface="Calibri" panose="020F0502020204030204" pitchFamily="34" charset="0"/>
              </a:rPr>
              <a:t>samoprzywództwo</a:t>
            </a:r>
            <a:r>
              <a:rPr lang="pl-PL" altLang="es-ES" b="1" dirty="0">
                <a:solidFill>
                  <a:srgbClr val="00B050"/>
                </a:solidFill>
                <a:latin typeface="Calibri" panose="020F0502020204030204" pitchFamily="34" charset="0"/>
                <a:cs typeface="Calibri" panose="020F0502020204030204" pitchFamily="34" charset="0"/>
              </a:rPr>
              <a:t> - </a:t>
            </a:r>
            <a:r>
              <a:rPr lang="pl-PL" altLang="es-ES" dirty="0">
                <a:latin typeface="Calibri" panose="020F0502020204030204" pitchFamily="34" charset="0"/>
                <a:cs typeface="Calibri" panose="020F0502020204030204" pitchFamily="34" charset="0"/>
              </a:rPr>
              <a:t>nabiera znaczenia w ostatnich debatach dotyczących zarządzania i literaturze</a:t>
            </a: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Poznanie siebie wewnętrznego jako sposób na walkę z lękiem, stresem i depresją</a:t>
            </a: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Prowadzi do większej satysfakcji z pracy, osobistej kontroli, szczęścia i rozwoju</a:t>
            </a: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Pomaga przyjąć perspektywę innych</a:t>
            </a:r>
            <a:endParaRPr lang="en-GB" altLang="es-ES"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609527" y="1816485"/>
            <a:ext cx="9646836" cy="369332"/>
          </a:xfrm>
          <a:prstGeom prst="rect">
            <a:avLst/>
          </a:prstGeom>
          <a:noFill/>
        </p:spPr>
        <p:txBody>
          <a:bodyPr wrap="square">
            <a:spAutoFit/>
          </a:bodyPr>
          <a:lstStyle/>
          <a:p>
            <a:r>
              <a:rPr lang="pl-PL" dirty="0"/>
              <a:t>SEKCJA 2.1.: ZNACZENIE SAMOPOZNANIA</a:t>
            </a:r>
          </a:p>
        </p:txBody>
      </p:sp>
    </p:spTree>
    <p:extLst>
      <p:ext uri="{BB962C8B-B14F-4D97-AF65-F5344CB8AC3E}">
        <p14:creationId xmlns:p14="http://schemas.microsoft.com/office/powerpoint/2010/main" val="3585062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8545522" cy="124393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000" b="1" spc="-150" dirty="0"/>
              <a:t>CZĘŚĆ 2</a:t>
            </a:r>
            <a:r>
              <a:rPr lang="es-ES" sz="4000" b="1" spc="-150" dirty="0"/>
              <a:t>:</a:t>
            </a:r>
            <a:r>
              <a:rPr lang="pl-PL" sz="4000" b="1" spc="-150" dirty="0"/>
              <a:t> SMOPRZYWÓDZTWO I SAMOŚWIADOMOŚĆ</a:t>
            </a:r>
            <a:endParaRPr lang="es-ES" sz="4000" b="1" spc="-150" dirty="0"/>
          </a:p>
        </p:txBody>
      </p:sp>
      <p:sp>
        <p:nvSpPr>
          <p:cNvPr id="9" name="Rectángulo 8"/>
          <p:cNvSpPr/>
          <p:nvPr/>
        </p:nvSpPr>
        <p:spPr>
          <a:xfrm>
            <a:off x="5122144" y="2609394"/>
            <a:ext cx="6836849" cy="293194"/>
          </a:xfrm>
          <a:prstGeom prst="rect">
            <a:avLst/>
          </a:prstGeom>
        </p:spPr>
        <p:txBody>
          <a:bodyPr wrap="square">
            <a:spAutoFit/>
          </a:bodyPr>
          <a:lstStyle/>
          <a:p>
            <a:pPr>
              <a:defRPr/>
            </a:pPr>
            <a:endParaRPr lang="en-GB" altLang="es-ES"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609527" y="1816485"/>
            <a:ext cx="9646836" cy="369332"/>
          </a:xfrm>
          <a:prstGeom prst="rect">
            <a:avLst/>
          </a:prstGeom>
          <a:noFill/>
        </p:spPr>
        <p:txBody>
          <a:bodyPr wrap="square">
            <a:spAutoFit/>
          </a:bodyPr>
          <a:lstStyle/>
          <a:p>
            <a:r>
              <a:rPr lang="pl-PL" dirty="0"/>
              <a:t>SEKCJA 2.1.: ZNACZENIE SAMOPOZNANIA</a:t>
            </a:r>
          </a:p>
        </p:txBody>
      </p:sp>
      <p:pic>
        <p:nvPicPr>
          <p:cNvPr id="28674" name="Picture 2">
            <a:extLst>
              <a:ext uri="{FF2B5EF4-FFF2-40B4-BE49-F238E27FC236}">
                <a16:creationId xmlns:a16="http://schemas.microsoft.com/office/drawing/2014/main" id="{4A19B7EB-DEA5-A03C-02D7-02305B30C5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0056" y="382817"/>
            <a:ext cx="2926404" cy="2086197"/>
          </a:xfrm>
          <a:prstGeom prst="rect">
            <a:avLst/>
          </a:prstGeom>
          <a:noFill/>
          <a:extLst>
            <a:ext uri="{909E8E84-426E-40DD-AFC4-6F175D3DCCD1}">
              <a14:hiddenFill xmlns:a14="http://schemas.microsoft.com/office/drawing/2010/main">
                <a:solidFill>
                  <a:srgbClr val="FFFFFF"/>
                </a:solidFill>
              </a14:hiddenFill>
            </a:ext>
          </a:extLst>
        </p:spPr>
      </p:pic>
      <p:sp>
        <p:nvSpPr>
          <p:cNvPr id="4" name="pole tekstowe 3">
            <a:extLst>
              <a:ext uri="{FF2B5EF4-FFF2-40B4-BE49-F238E27FC236}">
                <a16:creationId xmlns:a16="http://schemas.microsoft.com/office/drawing/2014/main" id="{BF5DAA3F-5297-D9F3-748D-9D0B60C76E29}"/>
              </a:ext>
            </a:extLst>
          </p:cNvPr>
          <p:cNvSpPr txBox="1"/>
          <p:nvPr/>
        </p:nvSpPr>
        <p:spPr>
          <a:xfrm>
            <a:off x="413425" y="2375555"/>
            <a:ext cx="11094395" cy="3693319"/>
          </a:xfrm>
          <a:prstGeom prst="rect">
            <a:avLst/>
          </a:prstGeom>
          <a:noFill/>
        </p:spPr>
        <p:txBody>
          <a:bodyPr wrap="square">
            <a:spAutoFit/>
          </a:bodyPr>
          <a:lstStyle/>
          <a:p>
            <a:r>
              <a:rPr lang="pl-PL" b="1" dirty="0"/>
              <a:t>Bycie prezesem własnego życia </a:t>
            </a:r>
            <a:r>
              <a:rPr lang="pl-PL" dirty="0"/>
              <a:t>(Peter Drucker, 2010)</a:t>
            </a:r>
          </a:p>
          <a:p>
            <a:pPr marL="285750" indent="-285750">
              <a:buFont typeface="Arial" panose="020B0604020202020204" pitchFamily="34" charset="0"/>
              <a:buChar char="•"/>
            </a:pPr>
            <a:r>
              <a:rPr lang="pl-PL" dirty="0"/>
              <a:t>Moc wpływania na wyniki</a:t>
            </a:r>
          </a:p>
          <a:p>
            <a:pPr marL="285750" indent="-285750">
              <a:buFont typeface="Arial" panose="020B0604020202020204" pitchFamily="34" charset="0"/>
              <a:buChar char="•"/>
            </a:pPr>
            <a:r>
              <a:rPr lang="pl-PL" dirty="0"/>
              <a:t>Lepsze podejmowanie decyzji i komunikacja</a:t>
            </a:r>
          </a:p>
          <a:p>
            <a:pPr marL="285750" indent="-285750">
              <a:buFont typeface="Arial" panose="020B0604020202020204" pitchFamily="34" charset="0"/>
              <a:buChar char="•"/>
            </a:pPr>
            <a:r>
              <a:rPr lang="pl-PL" dirty="0"/>
              <a:t>Zrozumienie rzeczy z wielu perspektyw</a:t>
            </a:r>
          </a:p>
          <a:p>
            <a:pPr marL="285750" indent="-285750">
              <a:buFont typeface="Arial" panose="020B0604020202020204" pitchFamily="34" charset="0"/>
              <a:buChar char="•"/>
            </a:pPr>
            <a:r>
              <a:rPr lang="pl-PL" dirty="0"/>
              <a:t>Uwolnienie się od założeń i uprzedzeń</a:t>
            </a:r>
          </a:p>
          <a:p>
            <a:pPr marL="285750" indent="-285750">
              <a:buFont typeface="Arial" panose="020B0604020202020204" pitchFamily="34" charset="0"/>
              <a:buChar char="•"/>
            </a:pPr>
            <a:r>
              <a:rPr lang="pl-PL" dirty="0"/>
              <a:t>Utrzymywanie emocji pod kontrolą</a:t>
            </a:r>
          </a:p>
          <a:p>
            <a:pPr marL="285750" indent="-285750">
              <a:buFont typeface="Arial" panose="020B0604020202020204" pitchFamily="34" charset="0"/>
              <a:buChar char="•"/>
            </a:pPr>
            <a:r>
              <a:rPr lang="pl-PL" dirty="0"/>
              <a:t>Mniejszy stres i większe szczęście</a:t>
            </a:r>
          </a:p>
          <a:p>
            <a:endParaRPr lang="pl-PL" dirty="0"/>
          </a:p>
          <a:p>
            <a:r>
              <a:rPr lang="pl-PL" b="1" dirty="0"/>
              <a:t>Dlaczego ma to znaczenie w biznesie ? </a:t>
            </a:r>
            <a:r>
              <a:rPr lang="pl-PL" dirty="0"/>
              <a:t>(kilka przykładów)</a:t>
            </a:r>
          </a:p>
          <a:p>
            <a:endParaRPr lang="pl-PL" dirty="0"/>
          </a:p>
          <a:p>
            <a:pPr marL="285750" indent="-285750">
              <a:buFont typeface="Arial" panose="020B0604020202020204" pitchFamily="34" charset="0"/>
              <a:buChar char="•"/>
            </a:pPr>
            <a:r>
              <a:rPr lang="pl-PL" dirty="0"/>
              <a:t>Zapobiega aroganckim przywódcom</a:t>
            </a:r>
          </a:p>
          <a:p>
            <a:pPr marL="285750" indent="-285750">
              <a:buFont typeface="Arial" panose="020B0604020202020204" pitchFamily="34" charset="0"/>
              <a:buChar char="•"/>
            </a:pPr>
            <a:r>
              <a:rPr lang="pl-PL" dirty="0"/>
              <a:t>Pomaga udzielać prezentacji sprzedażowych i radzić sobie z informacją zwrotną</a:t>
            </a:r>
          </a:p>
          <a:p>
            <a:pPr marL="285750" indent="-285750">
              <a:buFont typeface="Arial" panose="020B0604020202020204" pitchFamily="34" charset="0"/>
              <a:buChar char="•"/>
            </a:pPr>
            <a:r>
              <a:rPr lang="pl-PL" dirty="0"/>
              <a:t>Poprawia jakość prezentacji</a:t>
            </a:r>
          </a:p>
        </p:txBody>
      </p:sp>
    </p:spTree>
    <p:extLst>
      <p:ext uri="{BB962C8B-B14F-4D97-AF65-F5344CB8AC3E}">
        <p14:creationId xmlns:p14="http://schemas.microsoft.com/office/powerpoint/2010/main" val="2267301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8545522" cy="124393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000" b="1" spc="-150" dirty="0"/>
              <a:t>CZĘŚĆ 2</a:t>
            </a:r>
            <a:r>
              <a:rPr lang="es-ES" sz="4000" b="1" spc="-150" dirty="0"/>
              <a:t>:</a:t>
            </a:r>
            <a:r>
              <a:rPr lang="pl-PL" sz="4000" b="1" spc="-150" dirty="0"/>
              <a:t> SMOPRZYWÓDZTWO I SAMOŚWIADOMOŚĆ</a:t>
            </a:r>
            <a:endParaRPr lang="es-ES" sz="4000" b="1" spc="-150" dirty="0"/>
          </a:p>
        </p:txBody>
      </p:sp>
      <p:sp>
        <p:nvSpPr>
          <p:cNvPr id="9" name="Rectángulo 8"/>
          <p:cNvSpPr/>
          <p:nvPr/>
        </p:nvSpPr>
        <p:spPr>
          <a:xfrm>
            <a:off x="5122144" y="2609394"/>
            <a:ext cx="6836849" cy="293194"/>
          </a:xfrm>
          <a:prstGeom prst="rect">
            <a:avLst/>
          </a:prstGeom>
        </p:spPr>
        <p:txBody>
          <a:bodyPr wrap="square">
            <a:spAutoFit/>
          </a:bodyPr>
          <a:lstStyle/>
          <a:p>
            <a:pPr>
              <a:defRPr/>
            </a:pPr>
            <a:endParaRPr lang="en-GB" altLang="es-ES"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609527" y="1816485"/>
            <a:ext cx="9646836" cy="369332"/>
          </a:xfrm>
          <a:prstGeom prst="rect">
            <a:avLst/>
          </a:prstGeom>
          <a:noFill/>
        </p:spPr>
        <p:txBody>
          <a:bodyPr wrap="square">
            <a:spAutoFit/>
          </a:bodyPr>
          <a:lstStyle/>
          <a:p>
            <a:r>
              <a:rPr lang="pl-PL" dirty="0"/>
              <a:t>SEKCJA 2.1.: ZNACZENIE SAMOPOZNANIA</a:t>
            </a:r>
          </a:p>
        </p:txBody>
      </p:sp>
      <p:pic>
        <p:nvPicPr>
          <p:cNvPr id="28674" name="Picture 2">
            <a:extLst>
              <a:ext uri="{FF2B5EF4-FFF2-40B4-BE49-F238E27FC236}">
                <a16:creationId xmlns:a16="http://schemas.microsoft.com/office/drawing/2014/main" id="{4A19B7EB-DEA5-A03C-02D7-02305B30C5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0880" y="1976152"/>
            <a:ext cx="4514060" cy="3218017"/>
          </a:xfrm>
          <a:prstGeom prst="rect">
            <a:avLst/>
          </a:prstGeom>
          <a:noFill/>
          <a:extLst>
            <a:ext uri="{909E8E84-426E-40DD-AFC4-6F175D3DCCD1}">
              <a14:hiddenFill xmlns:a14="http://schemas.microsoft.com/office/drawing/2010/main">
                <a:solidFill>
                  <a:srgbClr val="FFFFFF"/>
                </a:solidFill>
              </a14:hiddenFill>
            </a:ext>
          </a:extLst>
        </p:spPr>
      </p:pic>
      <p:sp>
        <p:nvSpPr>
          <p:cNvPr id="4" name="pole tekstowe 3">
            <a:extLst>
              <a:ext uri="{FF2B5EF4-FFF2-40B4-BE49-F238E27FC236}">
                <a16:creationId xmlns:a16="http://schemas.microsoft.com/office/drawing/2014/main" id="{BF5DAA3F-5297-D9F3-748D-9D0B60C76E29}"/>
              </a:ext>
            </a:extLst>
          </p:cNvPr>
          <p:cNvSpPr txBox="1"/>
          <p:nvPr/>
        </p:nvSpPr>
        <p:spPr>
          <a:xfrm>
            <a:off x="413425" y="2375555"/>
            <a:ext cx="5682575" cy="2585323"/>
          </a:xfrm>
          <a:prstGeom prst="rect">
            <a:avLst/>
          </a:prstGeom>
          <a:noFill/>
        </p:spPr>
        <p:txBody>
          <a:bodyPr wrap="square">
            <a:spAutoFit/>
          </a:bodyPr>
          <a:lstStyle/>
          <a:p>
            <a:r>
              <a:rPr lang="pl-PL" b="1" dirty="0"/>
              <a:t>Dlaczego ma to znaczenie w czasach zewnętrznych wstrząsów </a:t>
            </a:r>
            <a:r>
              <a:rPr lang="pl-PL" dirty="0"/>
              <a:t>(np. Covid)?</a:t>
            </a:r>
          </a:p>
          <a:p>
            <a:endParaRPr lang="pl-PL" dirty="0"/>
          </a:p>
          <a:p>
            <a:pPr marL="285750" indent="-285750">
              <a:buFont typeface="Arial" panose="020B0604020202020204" pitchFamily="34" charset="0"/>
              <a:buChar char="•"/>
            </a:pPr>
            <a:r>
              <a:rPr lang="pl-PL" dirty="0"/>
              <a:t>Adaptacja do zmieniających się warunków pracy i życia</a:t>
            </a:r>
          </a:p>
          <a:p>
            <a:pPr marL="285750" indent="-285750">
              <a:buFont typeface="Arial" panose="020B0604020202020204" pitchFamily="34" charset="0"/>
              <a:buChar char="•"/>
            </a:pPr>
            <a:r>
              <a:rPr lang="pl-PL" dirty="0"/>
              <a:t>Ponowna ocena priorytetów</a:t>
            </a:r>
          </a:p>
          <a:p>
            <a:pPr marL="285750" indent="-285750">
              <a:buFont typeface="Arial" panose="020B0604020202020204" pitchFamily="34" charset="0"/>
              <a:buChar char="•"/>
            </a:pPr>
            <a:r>
              <a:rPr lang="pl-PL" dirty="0"/>
              <a:t>Radzenie sobie ze stresem, lękiem, izolacją i niepewnością</a:t>
            </a:r>
          </a:p>
          <a:p>
            <a:pPr marL="285750" indent="-285750">
              <a:buFont typeface="Arial" panose="020B0604020202020204" pitchFamily="34" charset="0"/>
              <a:buChar char="•"/>
            </a:pPr>
            <a:r>
              <a:rPr lang="pl-PL" dirty="0"/>
              <a:t>Dostosowywanie się do nowych sposobów prowadzenia biznesu</a:t>
            </a:r>
          </a:p>
        </p:txBody>
      </p:sp>
    </p:spTree>
    <p:extLst>
      <p:ext uri="{BB962C8B-B14F-4D97-AF65-F5344CB8AC3E}">
        <p14:creationId xmlns:p14="http://schemas.microsoft.com/office/powerpoint/2010/main" val="2503977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8545522" cy="124393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000" b="1" spc="-150" dirty="0"/>
              <a:t>CZĘŚĆ 2</a:t>
            </a:r>
            <a:r>
              <a:rPr lang="es-ES" sz="4000" b="1" spc="-150" dirty="0"/>
              <a:t>:</a:t>
            </a:r>
            <a:r>
              <a:rPr lang="pl-PL" sz="4000" b="1" spc="-150" dirty="0"/>
              <a:t> SMOPRZYWÓDZTWO I SAMOŚWIADOMOŚĆ</a:t>
            </a:r>
            <a:endParaRPr lang="es-ES" sz="4000" b="1" spc="-150" dirty="0"/>
          </a:p>
        </p:txBody>
      </p:sp>
      <p:sp>
        <p:nvSpPr>
          <p:cNvPr id="9" name="Rectángulo 8"/>
          <p:cNvSpPr/>
          <p:nvPr/>
        </p:nvSpPr>
        <p:spPr>
          <a:xfrm>
            <a:off x="609528" y="2545237"/>
            <a:ext cx="3509986" cy="3501162"/>
          </a:xfrm>
          <a:prstGeom prst="rect">
            <a:avLst/>
          </a:prstGeom>
        </p:spPr>
        <p:txBody>
          <a:bodyPr wrap="square">
            <a:spAutoFit/>
          </a:bodyPr>
          <a:lstStyle/>
          <a:p>
            <a:pPr>
              <a:defRPr/>
            </a:pPr>
            <a:r>
              <a:rPr lang="pl-PL" altLang="es-ES" b="1" dirty="0">
                <a:latin typeface="Calibri" panose="020F0502020204030204" pitchFamily="34" charset="0"/>
                <a:cs typeface="Calibri" panose="020F0502020204030204" pitchFamily="34" charset="0"/>
              </a:rPr>
              <a:t>Stawanie się samo-liderem poprzez bycie samoświadomym</a:t>
            </a:r>
          </a:p>
          <a:p>
            <a:pPr>
              <a:defRPr/>
            </a:pPr>
            <a:endParaRPr lang="pl-PL"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Usprawnienie podejmowania decyzji</a:t>
            </a: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Pomoc w ocenie słabych i mocnych stron</a:t>
            </a: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Pomoc w przewidywaniu reakcji emocjonalnych</a:t>
            </a: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Lepsze kontrolowanie działań/zachowań</a:t>
            </a:r>
          </a:p>
          <a:p>
            <a:pPr marL="285750" indent="-285750">
              <a:buFont typeface="Arial" panose="020B0604020202020204" pitchFamily="34" charset="0"/>
              <a:buChar char="•"/>
              <a:defRPr/>
            </a:pPr>
            <a:r>
              <a:rPr lang="pl-PL" altLang="es-ES" dirty="0">
                <a:latin typeface="Calibri" panose="020F0502020204030204" pitchFamily="34" charset="0"/>
                <a:cs typeface="Calibri" panose="020F0502020204030204" pitchFamily="34" charset="0"/>
              </a:rPr>
              <a:t>Skuteczniejsze osiąganie celów</a:t>
            </a:r>
            <a:endParaRPr lang="en-GB" altLang="es-ES"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609527" y="1816485"/>
            <a:ext cx="9646836" cy="369332"/>
          </a:xfrm>
          <a:prstGeom prst="rect">
            <a:avLst/>
          </a:prstGeom>
          <a:noFill/>
        </p:spPr>
        <p:txBody>
          <a:bodyPr wrap="square">
            <a:spAutoFit/>
          </a:bodyPr>
          <a:lstStyle/>
          <a:p>
            <a:r>
              <a:rPr lang="pl-PL" dirty="0"/>
              <a:t>SEKCJA 2.2.: CZYM JEST (NIE) SAMOŚWIADOMOŚĆ I SAMOPRZYWÓDZTWO</a:t>
            </a:r>
          </a:p>
        </p:txBody>
      </p:sp>
      <p:graphicFrame>
        <p:nvGraphicFramePr>
          <p:cNvPr id="5" name="Diagram 4">
            <a:extLst>
              <a:ext uri="{FF2B5EF4-FFF2-40B4-BE49-F238E27FC236}">
                <a16:creationId xmlns:a16="http://schemas.microsoft.com/office/drawing/2014/main" id="{6AB2E404-EF50-A0B7-2B6C-0F2B7517D7BC}"/>
              </a:ext>
            </a:extLst>
          </p:cNvPr>
          <p:cNvGraphicFramePr/>
          <p:nvPr>
            <p:extLst>
              <p:ext uri="{D42A27DB-BD31-4B8C-83A1-F6EECF244321}">
                <p14:modId xmlns:p14="http://schemas.microsoft.com/office/powerpoint/2010/main" val="3623501152"/>
              </p:ext>
            </p:extLst>
          </p:nvPr>
        </p:nvGraphicFramePr>
        <p:xfrm>
          <a:off x="4804601" y="2204671"/>
          <a:ext cx="6777871" cy="39525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9049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8545522" cy="124393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000" b="1" spc="-150" dirty="0"/>
              <a:t>CZĘŚĆ 2</a:t>
            </a:r>
            <a:r>
              <a:rPr lang="es-ES" sz="4000" b="1" spc="-150" dirty="0"/>
              <a:t>:</a:t>
            </a:r>
            <a:r>
              <a:rPr lang="pl-PL" sz="4000" b="1" spc="-150" dirty="0"/>
              <a:t> SMOPRZYWÓDZTWO I SAMOŚWIADOMOŚĆ</a:t>
            </a:r>
            <a:endParaRPr lang="es-ES" sz="4000" b="1" spc="-150" dirty="0"/>
          </a:p>
        </p:txBody>
      </p:sp>
      <p:sp>
        <p:nvSpPr>
          <p:cNvPr id="8" name="pole tekstowe 7">
            <a:extLst>
              <a:ext uri="{FF2B5EF4-FFF2-40B4-BE49-F238E27FC236}">
                <a16:creationId xmlns:a16="http://schemas.microsoft.com/office/drawing/2014/main" id="{3FD6025F-4D69-3EF4-6288-F25381390DCC}"/>
              </a:ext>
            </a:extLst>
          </p:cNvPr>
          <p:cNvSpPr txBox="1"/>
          <p:nvPr/>
        </p:nvSpPr>
        <p:spPr>
          <a:xfrm>
            <a:off x="609527" y="1816485"/>
            <a:ext cx="9646836" cy="369332"/>
          </a:xfrm>
          <a:prstGeom prst="rect">
            <a:avLst/>
          </a:prstGeom>
          <a:noFill/>
        </p:spPr>
        <p:txBody>
          <a:bodyPr wrap="square">
            <a:spAutoFit/>
          </a:bodyPr>
          <a:lstStyle/>
          <a:p>
            <a:r>
              <a:rPr lang="pl-PL" dirty="0"/>
              <a:t>SEKCJA 2.2.: CZYM JEST (NIE) SAMOŚWIADOMOŚĆ I SAMOPRZYWÓDZTWO</a:t>
            </a:r>
          </a:p>
        </p:txBody>
      </p:sp>
      <p:graphicFrame>
        <p:nvGraphicFramePr>
          <p:cNvPr id="2" name="Diagram 1">
            <a:extLst>
              <a:ext uri="{FF2B5EF4-FFF2-40B4-BE49-F238E27FC236}">
                <a16:creationId xmlns:a16="http://schemas.microsoft.com/office/drawing/2014/main" id="{B6B966B3-1F90-D1F8-A951-3420B0BDA91A}"/>
              </a:ext>
            </a:extLst>
          </p:cNvPr>
          <p:cNvGraphicFramePr/>
          <p:nvPr>
            <p:extLst>
              <p:ext uri="{D42A27DB-BD31-4B8C-83A1-F6EECF244321}">
                <p14:modId xmlns:p14="http://schemas.microsoft.com/office/powerpoint/2010/main" val="877052183"/>
              </p:ext>
            </p:extLst>
          </p:nvPr>
        </p:nvGraphicFramePr>
        <p:xfrm>
          <a:off x="2032000" y="2375555"/>
          <a:ext cx="7526779" cy="37627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7147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6"/>
          <p:cNvSpPr txBox="1">
            <a:spLocks/>
          </p:cNvSpPr>
          <p:nvPr/>
        </p:nvSpPr>
        <p:spPr>
          <a:xfrm>
            <a:off x="2238742" y="382817"/>
            <a:ext cx="8545522" cy="1243930"/>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000" b="1" spc="-150" dirty="0"/>
              <a:t>CZĘŚĆ 2</a:t>
            </a:r>
            <a:r>
              <a:rPr lang="es-ES" sz="4000" b="1" spc="-150" dirty="0"/>
              <a:t>:</a:t>
            </a:r>
            <a:r>
              <a:rPr lang="pl-PL" sz="4000" b="1" spc="-150" dirty="0"/>
              <a:t> SMOPRZYWÓDZTWO I SAMOŚWIADOMOŚĆ</a:t>
            </a:r>
            <a:endParaRPr lang="es-ES" sz="4000" b="1" spc="-150" dirty="0"/>
          </a:p>
        </p:txBody>
      </p:sp>
      <p:sp>
        <p:nvSpPr>
          <p:cNvPr id="9" name="Rectángulo 8"/>
          <p:cNvSpPr/>
          <p:nvPr/>
        </p:nvSpPr>
        <p:spPr>
          <a:xfrm>
            <a:off x="609528" y="2545237"/>
            <a:ext cx="8657020" cy="2031325"/>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Model zdolności do pozytywnego </a:t>
            </a:r>
            <a:r>
              <a:rPr lang="pl-PL" altLang="es-ES" dirty="0" err="1">
                <a:latin typeface="Calibri" panose="020F0502020204030204" pitchFamily="34" charset="0"/>
                <a:cs typeface="Calibri" panose="020F0502020204030204" pitchFamily="34" charset="0"/>
              </a:rPr>
              <a:t>samoprzywództwa</a:t>
            </a:r>
            <a:r>
              <a:rPr lang="pl-PL" altLang="es-ES" dirty="0">
                <a:latin typeface="Calibri" panose="020F0502020204030204" pitchFamily="34" charset="0"/>
                <a:cs typeface="Calibri" panose="020F0502020204030204" pitchFamily="34" charset="0"/>
              </a:rPr>
              <a:t> (</a:t>
            </a:r>
            <a:r>
              <a:rPr lang="pl-PL" altLang="es-ES" dirty="0" err="1">
                <a:latin typeface="Calibri" panose="020F0502020204030204" pitchFamily="34" charset="0"/>
                <a:cs typeface="Calibri" panose="020F0502020204030204" pitchFamily="34" charset="0"/>
              </a:rPr>
              <a:t>Du</a:t>
            </a:r>
            <a:r>
              <a:rPr lang="pl-PL" altLang="es-ES" dirty="0">
                <a:latin typeface="Calibri" panose="020F0502020204030204" pitchFamily="34" charset="0"/>
                <a:cs typeface="Calibri" panose="020F0502020204030204" pitchFamily="34" charset="0"/>
              </a:rPr>
              <a:t> </a:t>
            </a:r>
            <a:r>
              <a:rPr lang="pl-PL" altLang="es-ES" dirty="0" err="1">
                <a:latin typeface="Calibri" panose="020F0502020204030204" pitchFamily="34" charset="0"/>
                <a:cs typeface="Calibri" panose="020F0502020204030204" pitchFamily="34" charset="0"/>
              </a:rPr>
              <a:t>Plessis</a:t>
            </a:r>
            <a:r>
              <a:rPr lang="pl-PL" altLang="es-ES" dirty="0">
                <a:latin typeface="Calibri" panose="020F0502020204030204" pitchFamily="34" charset="0"/>
                <a:cs typeface="Calibri" panose="020F0502020204030204" pitchFamily="34" charset="0"/>
              </a:rPr>
              <a:t>, 2019)</a:t>
            </a:r>
          </a:p>
          <a:p>
            <a:pPr>
              <a:defRPr/>
            </a:pPr>
            <a:endParaRPr lang="pl-PL" altLang="es-ES" dirty="0">
              <a:latin typeface="Calibri" panose="020F0502020204030204" pitchFamily="34" charset="0"/>
              <a:cs typeface="Calibri" panose="020F0502020204030204" pitchFamily="34" charset="0"/>
            </a:endParaRPr>
          </a:p>
          <a:p>
            <a:pPr>
              <a:defRPr/>
            </a:pPr>
            <a:r>
              <a:rPr lang="pl-PL" altLang="es-ES" b="1" dirty="0">
                <a:solidFill>
                  <a:srgbClr val="00B050"/>
                </a:solidFill>
                <a:latin typeface="Calibri" panose="020F0502020204030204" pitchFamily="34" charset="0"/>
                <a:cs typeface="Calibri" panose="020F0502020204030204" pitchFamily="34" charset="0"/>
              </a:rPr>
              <a:t>wymagania</a:t>
            </a:r>
          </a:p>
          <a:p>
            <a:pPr marL="285750" indent="-285750">
              <a:buFont typeface="Wingdings" panose="05000000000000000000" pitchFamily="2" charset="2"/>
              <a:buChar char="Ø"/>
              <a:defRPr/>
            </a:pPr>
            <a:r>
              <a:rPr lang="pl-PL" altLang="es-ES" dirty="0">
                <a:latin typeface="Calibri" panose="020F0502020204030204" pitchFamily="34" charset="0"/>
                <a:cs typeface="Calibri" panose="020F0502020204030204" pitchFamily="34" charset="0"/>
              </a:rPr>
              <a:t>Wewnętrzne mocne strony</a:t>
            </a:r>
          </a:p>
          <a:p>
            <a:pPr marL="285750" indent="-285750">
              <a:buFont typeface="Wingdings" panose="05000000000000000000" pitchFamily="2" charset="2"/>
              <a:buChar char="Ø"/>
              <a:defRPr/>
            </a:pPr>
            <a:r>
              <a:rPr lang="pl-PL" altLang="es-ES" dirty="0">
                <a:latin typeface="Calibri" panose="020F0502020204030204" pitchFamily="34" charset="0"/>
                <a:cs typeface="Calibri" panose="020F0502020204030204" pitchFamily="34" charset="0"/>
              </a:rPr>
              <a:t>Aspiracje</a:t>
            </a:r>
          </a:p>
          <a:p>
            <a:pPr marL="285750" indent="-285750">
              <a:buFont typeface="Wingdings" panose="05000000000000000000" pitchFamily="2" charset="2"/>
              <a:buChar char="Ø"/>
              <a:defRPr/>
            </a:pPr>
            <a:r>
              <a:rPr lang="pl-PL" altLang="es-ES" dirty="0">
                <a:latin typeface="Calibri" panose="020F0502020204030204" pitchFamily="34" charset="0"/>
                <a:cs typeface="Calibri" panose="020F0502020204030204" pitchFamily="34" charset="0"/>
              </a:rPr>
              <a:t>Talent i umiejętności</a:t>
            </a:r>
          </a:p>
          <a:p>
            <a:pPr marL="285750" indent="-285750">
              <a:buFont typeface="Wingdings" panose="05000000000000000000" pitchFamily="2" charset="2"/>
              <a:buChar char="Ø"/>
              <a:defRPr/>
            </a:pPr>
            <a:r>
              <a:rPr lang="pl-PL" altLang="es-ES" dirty="0">
                <a:latin typeface="Calibri" panose="020F0502020204030204" pitchFamily="34" charset="0"/>
                <a:cs typeface="Calibri" panose="020F0502020204030204" pitchFamily="34" charset="0"/>
              </a:rPr>
              <a:t>Połączenia z otoczeniem</a:t>
            </a:r>
            <a:endParaRPr lang="en-GB" altLang="es-ES"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3FD6025F-4D69-3EF4-6288-F25381390DCC}"/>
              </a:ext>
            </a:extLst>
          </p:cNvPr>
          <p:cNvSpPr txBox="1"/>
          <p:nvPr/>
        </p:nvSpPr>
        <p:spPr>
          <a:xfrm>
            <a:off x="609527" y="1816485"/>
            <a:ext cx="9646836" cy="369332"/>
          </a:xfrm>
          <a:prstGeom prst="rect">
            <a:avLst/>
          </a:prstGeom>
          <a:noFill/>
        </p:spPr>
        <p:txBody>
          <a:bodyPr wrap="square">
            <a:spAutoFit/>
          </a:bodyPr>
          <a:lstStyle/>
          <a:p>
            <a:r>
              <a:rPr lang="pl-PL" dirty="0"/>
              <a:t>SEKCJA 2.2.: CZYM JEST (NIE) SAMOŚWIADOMOŚĆ I SAMOPRZYWÓDZTWO</a:t>
            </a:r>
          </a:p>
        </p:txBody>
      </p:sp>
    </p:spTree>
    <p:extLst>
      <p:ext uri="{BB962C8B-B14F-4D97-AF65-F5344CB8AC3E}">
        <p14:creationId xmlns:p14="http://schemas.microsoft.com/office/powerpoint/2010/main" val="1293645594"/>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543</TotalTime>
  <Words>1622</Words>
  <Application>Microsoft Office PowerPoint</Application>
  <PresentationFormat>Panorámica</PresentationFormat>
  <Paragraphs>230</Paragraphs>
  <Slides>20</Slides>
  <Notes>4</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20</vt:i4>
      </vt:variant>
    </vt:vector>
  </HeadingPairs>
  <TitlesOfParts>
    <vt:vector size="31" baseType="lpstr">
      <vt:lpstr>Arial</vt:lpstr>
      <vt:lpstr>Bahnschrift Light</vt:lpstr>
      <vt:lpstr>Calibri</vt:lpstr>
      <vt:lpstr>Calibri Light</vt:lpstr>
      <vt:lpstr>Noto Sans Symbols</vt:lpstr>
      <vt:lpstr>Oxygen</vt:lpstr>
      <vt:lpstr>Roboto</vt:lpstr>
      <vt:lpstr>Tahoma</vt:lpstr>
      <vt:lpstr>Wingdings</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32</cp:revision>
  <dcterms:created xsi:type="dcterms:W3CDTF">2021-06-29T11:11:56Z</dcterms:created>
  <dcterms:modified xsi:type="dcterms:W3CDTF">2023-02-06T16:26:59Z</dcterms:modified>
</cp:coreProperties>
</file>