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8" r:id="rId3"/>
    <p:sldId id="258" r:id="rId4"/>
    <p:sldId id="260" r:id="rId5"/>
    <p:sldId id="286" r:id="rId6"/>
    <p:sldId id="301" r:id="rId7"/>
    <p:sldId id="287" r:id="rId8"/>
    <p:sldId id="302" r:id="rId9"/>
    <p:sldId id="312" r:id="rId10"/>
    <p:sldId id="290" r:id="rId11"/>
    <p:sldId id="296" r:id="rId12"/>
    <p:sldId id="304" r:id="rId13"/>
    <p:sldId id="306" r:id="rId14"/>
    <p:sldId id="305" r:id="rId15"/>
    <p:sldId id="313" r:id="rId16"/>
    <p:sldId id="315" r:id="rId17"/>
    <p:sldId id="316" r:id="rId18"/>
    <p:sldId id="318" r:id="rId19"/>
    <p:sldId id="317" r:id="rId20"/>
    <p:sldId id="320" r:id="rId21"/>
    <p:sldId id="321" r:id="rId22"/>
    <p:sldId id="319" r:id="rId23"/>
    <p:sldId id="298" r:id="rId24"/>
    <p:sldId id="303" r:id="rId25"/>
    <p:sldId id="299" r:id="rId26"/>
    <p:sldId id="307" r:id="rId27"/>
    <p:sldId id="310" r:id="rId28"/>
    <p:sldId id="311" r:id="rId29"/>
    <p:sldId id="292" r:id="rId30"/>
    <p:sldId id="309" r:id="rId31"/>
    <p:sldId id="297" r:id="rId32"/>
    <p:sldId id="274" r:id="rId33"/>
    <p:sldId id="294" r:id="rId34"/>
    <p:sldId id="324" r:id="rId35"/>
    <p:sldId id="293" r:id="rId36"/>
    <p:sldId id="264" r:id="rId37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11" autoAdjust="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AAAEE-704E-4FE0-8A58-F6DC8DDD4DC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/>
        </a:p>
      </dgm:t>
    </dgm:pt>
    <dgm:pt modelId="{69206556-CEB4-459C-8396-834DC02F09E3}">
      <dgm:prSet phldrT="[Texto]"/>
      <dgm:spPr>
        <a:solidFill>
          <a:schemeClr val="bg1"/>
        </a:solidFill>
      </dgm:spPr>
      <dgm:t>
        <a:bodyPr/>
        <a:lstStyle/>
        <a:p>
          <a:pPr>
            <a:defRPr b="1">
              <a:solidFill>
                <a:srgbClr val="0CA373"/>
              </a:solidFill>
            </a:defRPr>
          </a:pPr>
          <a:r>
            <a:t>Modelo de negocio</a:t>
          </a:r>
          <a:endParaRPr b="1">
            <a:solidFill>
              <a:srgbClr val="0CA373"/>
            </a:solidFill>
          </a:endParaRPr>
        </a:p>
      </dgm:t>
    </dgm:pt>
    <dgm:pt modelId="{904C5C8F-E4D6-4937-8ED2-E451BBA4E049}" type="parTrans" cxnId="{F57F8E0E-9943-4C60-A037-21CD45B362F4}">
      <dgm:prSet/>
      <dgm:spPr/>
      <dgm:t>
        <a:bodyPr/>
        <a:lstStyle/>
        <a:p>
          <a:endParaRPr/>
        </a:p>
      </dgm:t>
    </dgm:pt>
    <dgm:pt modelId="{66CAC60B-7E62-4392-AA4F-09E827695D15}" type="sibTrans" cxnId="{F57F8E0E-9943-4C60-A037-21CD45B362F4}">
      <dgm:prSet/>
      <dgm:spPr/>
      <dgm:t>
        <a:bodyPr/>
        <a:lstStyle/>
        <a:p>
          <a:endParaRPr/>
        </a:p>
      </dgm:t>
    </dgm:pt>
    <dgm:pt modelId="{DA199DA2-E07A-4CED-BAC8-7D3E597A4B38}">
      <dgm:prSet phldrT="[Texto]" custT="1"/>
      <dgm:spPr>
        <a:solidFill>
          <a:srgbClr val="97F7D9"/>
        </a:solidFill>
      </dgm:spPr>
      <dgm:t>
        <a:bodyPr/>
        <a:lstStyle/>
        <a:p>
          <a:endParaRPr sz="1800" b="1" dirty="0">
            <a:solidFill>
              <a:schemeClr val="tx1"/>
            </a:solidFill>
          </a:endParaRPr>
        </a:p>
        <a:p>
          <a:pPr>
            <a:defRPr sz="1800">
              <a:solidFill>
                <a:schemeClr val="tx1"/>
              </a:solidFill>
            </a:defRPr>
          </a:pPr>
          <a:r>
            <a:rPr b="1" dirty="0"/>
            <a:t>¿</a:t>
          </a:r>
          <a:r>
            <a:rPr b="1" dirty="0" err="1"/>
            <a:t>Qué</a:t>
          </a:r>
          <a:r>
            <a:rPr b="1" dirty="0"/>
            <a:t> </a:t>
          </a:r>
          <a:r>
            <a:rPr b="1" dirty="0" err="1"/>
            <a:t>ofrecemos</a:t>
          </a:r>
          <a:r>
            <a:rPr b="1" dirty="0"/>
            <a:t> </a:t>
          </a:r>
          <a:r>
            <a:rPr b="1" dirty="0" err="1"/>
            <a:t>exactamente</a:t>
          </a:r>
          <a:r>
            <a:rPr b="1" dirty="0"/>
            <a:t> al </a:t>
          </a:r>
          <a:r>
            <a:rPr b="1" dirty="0" err="1"/>
            <a:t>cliente</a:t>
          </a:r>
          <a:r>
            <a:rPr b="1" dirty="0"/>
            <a:t>? ¿</a:t>
          </a:r>
          <a:r>
            <a:rPr b="1" dirty="0" err="1"/>
            <a:t>Cómo</a:t>
          </a:r>
          <a:r>
            <a:rPr b="1" dirty="0"/>
            <a:t> </a:t>
          </a:r>
          <a:r>
            <a:rPr b="1" dirty="0" err="1"/>
            <a:t>responderemos</a:t>
          </a:r>
          <a:r>
            <a:rPr b="1" dirty="0"/>
            <a:t> a sus </a:t>
          </a:r>
          <a:r>
            <a:rPr b="1" dirty="0" err="1"/>
            <a:t>necesidades</a:t>
          </a:r>
          <a:r>
            <a:rPr b="1" dirty="0"/>
            <a:t>? ¿</a:t>
          </a:r>
          <a:r>
            <a:rPr b="1" dirty="0" err="1"/>
            <a:t>Qué</a:t>
          </a:r>
          <a:r>
            <a:rPr b="1" dirty="0"/>
            <a:t> </a:t>
          </a:r>
          <a:r>
            <a:rPr b="1" dirty="0" err="1"/>
            <a:t>será</a:t>
          </a:r>
          <a:r>
            <a:rPr b="1" dirty="0"/>
            <a:t> </a:t>
          </a:r>
          <a:r>
            <a:rPr b="1" dirty="0" err="1"/>
            <a:t>nuestr</a:t>
          </a:r>
          <a:r>
            <a:rPr lang="es-ES" b="1" dirty="0"/>
            <a:t>a</a:t>
          </a:r>
          <a:r>
            <a:rPr b="1" dirty="0"/>
            <a:t> P</a:t>
          </a:r>
          <a:r>
            <a:rPr lang="es-ES" b="1" dirty="0"/>
            <a:t>VU</a:t>
          </a:r>
          <a:r>
            <a:rPr dirty="0">
              <a:effectLst/>
            </a:rPr>
            <a:t> </a:t>
          </a:r>
          <a:r>
            <a:rPr b="1" dirty="0">
              <a:effectLst/>
            </a:rPr>
            <a:t>(</a:t>
          </a:r>
          <a:r>
            <a:rPr b="1" dirty="0" err="1">
              <a:effectLst/>
            </a:rPr>
            <a:t>propuesta</a:t>
          </a:r>
          <a:r>
            <a:rPr b="1" dirty="0">
              <a:effectLst/>
            </a:rPr>
            <a:t> de </a:t>
          </a:r>
          <a:r>
            <a:rPr b="1" dirty="0" err="1">
              <a:effectLst/>
            </a:rPr>
            <a:t>venta</a:t>
          </a:r>
          <a:r>
            <a:rPr b="1" dirty="0">
              <a:effectLst/>
            </a:rPr>
            <a:t> </a:t>
          </a:r>
          <a:r>
            <a:rPr b="1" dirty="0" err="1">
              <a:effectLst/>
            </a:rPr>
            <a:t>única</a:t>
          </a:r>
          <a:r>
            <a:rPr b="1" dirty="0">
              <a:effectLst/>
            </a:rPr>
            <a:t>)? </a:t>
          </a:r>
          <a:endParaRPr sz="1400" b="1" dirty="0">
            <a:solidFill>
              <a:schemeClr val="tx1"/>
            </a:solidFill>
          </a:endParaRPr>
        </a:p>
      </dgm:t>
    </dgm:pt>
    <dgm:pt modelId="{4D12004A-86CA-499F-AE8C-0AEB359A6283}" type="parTrans" cxnId="{DB76C74C-1BD1-42DC-906F-12B9DEEAC08C}">
      <dgm:prSet/>
      <dgm:spPr/>
      <dgm:t>
        <a:bodyPr/>
        <a:lstStyle/>
        <a:p>
          <a:endParaRPr/>
        </a:p>
      </dgm:t>
    </dgm:pt>
    <dgm:pt modelId="{9B61E32E-EA81-4010-AC59-8C67DC28B64C}" type="sibTrans" cxnId="{DB76C74C-1BD1-42DC-906F-12B9DEEAC08C}">
      <dgm:prSet/>
      <dgm:spPr/>
      <dgm:t>
        <a:bodyPr/>
        <a:lstStyle/>
        <a:p>
          <a:endParaRPr/>
        </a:p>
      </dgm:t>
    </dgm:pt>
    <dgm:pt modelId="{B80D425F-2C07-4CC9-96BF-DEC3C13E31F0}">
      <dgm:prSet phldrT="[Texto]" custT="1"/>
      <dgm:spPr>
        <a:solidFill>
          <a:srgbClr val="17EDAB"/>
        </a:solidFill>
      </dgm:spPr>
      <dgm:t>
        <a:bodyPr anchor="b"/>
        <a:lstStyle/>
        <a:p>
          <a:pPr>
            <a:defRPr sz="1800">
              <a:solidFill>
                <a:schemeClr val="tx1"/>
              </a:solidFill>
              <a:effectLst/>
            </a:defRPr>
          </a:pPr>
          <a:endParaRPr lang="es-ES" b="1" dirty="0"/>
        </a:p>
        <a:p>
          <a:pPr>
            <a:defRPr sz="1800">
              <a:solidFill>
                <a:schemeClr val="tx1"/>
              </a:solidFill>
              <a:effectLst/>
            </a:defRPr>
          </a:pPr>
          <a:endParaRPr lang="es-ES" b="1" dirty="0"/>
        </a:p>
        <a:p>
          <a:pPr>
            <a:defRPr sz="1800">
              <a:solidFill>
                <a:schemeClr val="tx1"/>
              </a:solidFill>
              <a:effectLst/>
            </a:defRPr>
          </a:pPr>
          <a:r>
            <a:rPr b="1" dirty="0"/>
            <a:t>¿</a:t>
          </a:r>
          <a:r>
            <a:rPr b="1" dirty="0" err="1"/>
            <a:t>Cómo</a:t>
          </a:r>
          <a:r>
            <a:rPr b="1" dirty="0"/>
            <a:t> </a:t>
          </a:r>
          <a:r>
            <a:rPr b="1" dirty="0" err="1"/>
            <a:t>vamos</a:t>
          </a:r>
          <a:r>
            <a:rPr b="1" dirty="0"/>
            <a:t> a </a:t>
          </a:r>
          <a:r>
            <a:rPr b="1" dirty="0" err="1"/>
            <a:t>entregar</a:t>
          </a:r>
          <a:r>
            <a:rPr b="1" dirty="0"/>
            <a:t> </a:t>
          </a:r>
          <a:r>
            <a:rPr b="1" dirty="0" err="1"/>
            <a:t>el</a:t>
          </a:r>
          <a:r>
            <a:rPr b="1" dirty="0"/>
            <a:t> valor </a:t>
          </a:r>
          <a:r>
            <a:rPr b="1" dirty="0" err="1"/>
            <a:t>elegido</a:t>
          </a:r>
          <a:r>
            <a:rPr b="1" dirty="0"/>
            <a:t> al </a:t>
          </a:r>
          <a:r>
            <a:rPr b="1" dirty="0" err="1"/>
            <a:t>cliente</a:t>
          </a:r>
          <a:r>
            <a:rPr b="1" dirty="0"/>
            <a:t>? ¿</a:t>
          </a:r>
          <a:r>
            <a:rPr b="1" dirty="0" err="1"/>
            <a:t>Qué</a:t>
          </a:r>
          <a:r>
            <a:rPr b="1" dirty="0"/>
            <a:t> </a:t>
          </a:r>
          <a:r>
            <a:rPr b="1" dirty="0" err="1"/>
            <a:t>herramientas</a:t>
          </a:r>
          <a:r>
            <a:rPr b="1" dirty="0"/>
            <a:t>, </a:t>
          </a:r>
          <a:r>
            <a:rPr b="1" dirty="0" err="1"/>
            <a:t>tecnologías</a:t>
          </a:r>
          <a:r>
            <a:rPr b="1" dirty="0"/>
            <a:t> y </a:t>
          </a:r>
          <a:r>
            <a:rPr b="1" dirty="0" err="1"/>
            <a:t>procesos</a:t>
          </a:r>
          <a:r>
            <a:rPr b="1" dirty="0"/>
            <a:t> </a:t>
          </a:r>
          <a:r>
            <a:rPr b="1" dirty="0" err="1"/>
            <a:t>utilizaremos</a:t>
          </a:r>
          <a:r>
            <a:rPr b="1" dirty="0"/>
            <a:t> para </a:t>
          </a:r>
          <a:r>
            <a:rPr b="1" dirty="0" err="1"/>
            <a:t>ello</a:t>
          </a:r>
          <a:r>
            <a:rPr dirty="0"/>
            <a:t>? </a:t>
          </a:r>
          <a:endParaRPr sz="1400" b="0" dirty="0">
            <a:solidFill>
              <a:schemeClr val="tx1"/>
            </a:solidFill>
          </a:endParaRPr>
        </a:p>
      </dgm:t>
    </dgm:pt>
    <dgm:pt modelId="{7C4FB024-B608-448D-8D37-B74885F95CC1}" type="parTrans" cxnId="{1A3DEE7E-A518-4929-AB20-1BC713D5D9D0}">
      <dgm:prSet/>
      <dgm:spPr/>
      <dgm:t>
        <a:bodyPr/>
        <a:lstStyle/>
        <a:p>
          <a:endParaRPr/>
        </a:p>
      </dgm:t>
    </dgm:pt>
    <dgm:pt modelId="{197268A4-6EAE-41AD-86A6-37386F1E7216}" type="sibTrans" cxnId="{1A3DEE7E-A518-4929-AB20-1BC713D5D9D0}">
      <dgm:prSet/>
      <dgm:spPr/>
      <dgm:t>
        <a:bodyPr/>
        <a:lstStyle/>
        <a:p>
          <a:endParaRPr/>
        </a:p>
      </dgm:t>
    </dgm:pt>
    <dgm:pt modelId="{D77027B6-78EF-41D1-9EE8-84A882FAFA1D}">
      <dgm:prSet phldrT="[Texto]" custT="1"/>
      <dgm:spPr>
        <a:solidFill>
          <a:srgbClr val="0CA373"/>
        </a:solidFill>
      </dgm:spPr>
      <dgm:t>
        <a:bodyPr anchor="b"/>
        <a:lstStyle/>
        <a:p>
          <a:pPr>
            <a:defRPr sz="1800">
              <a:effectLst/>
            </a:defRPr>
          </a:pPr>
          <a:r>
            <a:rPr b="1" dirty="0"/>
            <a:t>¿Por </a:t>
          </a:r>
          <a:r>
            <a:rPr b="1" dirty="0" err="1"/>
            <a:t>qué</a:t>
          </a:r>
          <a:r>
            <a:rPr b="1" dirty="0"/>
            <a:t> </a:t>
          </a:r>
          <a:r>
            <a:rPr b="1" dirty="0" err="1"/>
            <a:t>deben</a:t>
          </a:r>
          <a:r>
            <a:rPr b="1" dirty="0"/>
            <a:t> </a:t>
          </a:r>
          <a:r>
            <a:rPr b="1" dirty="0" err="1"/>
            <a:t>pagar</a:t>
          </a:r>
          <a:r>
            <a:rPr b="1" dirty="0"/>
            <a:t> los </a:t>
          </a:r>
          <a:r>
            <a:rPr b="1" dirty="0" err="1"/>
            <a:t>clientes</a:t>
          </a:r>
          <a:r>
            <a:rPr b="1" dirty="0"/>
            <a:t> y </a:t>
          </a:r>
          <a:r>
            <a:rPr b="1" dirty="0" err="1"/>
            <a:t>cómo</a:t>
          </a:r>
          <a:r>
            <a:rPr b="1" dirty="0"/>
            <a:t> lo </a:t>
          </a:r>
          <a:r>
            <a:rPr b="1" dirty="0" err="1"/>
            <a:t>harán</a:t>
          </a:r>
          <a:r>
            <a:rPr dirty="0"/>
            <a:t>? </a:t>
          </a:r>
          <a:endParaRPr sz="1300" b="0" dirty="0"/>
        </a:p>
      </dgm:t>
    </dgm:pt>
    <dgm:pt modelId="{BEAAC2F4-1A53-46CE-ACCA-69C3001D34D2}" type="parTrans" cxnId="{A87655FE-FF8B-40C9-B22A-254A2B5081F0}">
      <dgm:prSet/>
      <dgm:spPr/>
      <dgm:t>
        <a:bodyPr/>
        <a:lstStyle/>
        <a:p>
          <a:endParaRPr/>
        </a:p>
      </dgm:t>
    </dgm:pt>
    <dgm:pt modelId="{A354B2DA-6A7C-4F93-8F17-540D9FF7C5F3}" type="sibTrans" cxnId="{A87655FE-FF8B-40C9-B22A-254A2B5081F0}">
      <dgm:prSet/>
      <dgm:spPr/>
      <dgm:t>
        <a:bodyPr/>
        <a:lstStyle/>
        <a:p>
          <a:endParaRPr/>
        </a:p>
      </dgm:t>
    </dgm:pt>
    <dgm:pt modelId="{F57578E6-3848-4E4F-8137-B5509AEFB8E0}">
      <dgm:prSet phldrT="[Texto]" custT="1"/>
      <dgm:spPr>
        <a:solidFill>
          <a:srgbClr val="075D42"/>
        </a:solidFill>
        <a:ln>
          <a:solidFill>
            <a:srgbClr val="0CA373"/>
          </a:solidFill>
        </a:ln>
      </dgm:spPr>
      <dgm:t>
        <a:bodyPr/>
        <a:lstStyle/>
        <a:p>
          <a:pPr algn="ctr"/>
          <a:endParaRPr sz="1800" b="1" dirty="0"/>
        </a:p>
        <a:p>
          <a:pPr algn="ctr">
            <a:defRPr sz="1800" b="1"/>
          </a:pPr>
          <a:r>
            <a:rPr dirty="0"/>
            <a:t>¿</a:t>
          </a:r>
          <a:r>
            <a:rPr dirty="0" err="1"/>
            <a:t>Quién</a:t>
          </a:r>
          <a:r>
            <a:rPr dirty="0"/>
            <a:t> es </a:t>
          </a:r>
          <a:r>
            <a:rPr dirty="0" err="1"/>
            <a:t>nuestro</a:t>
          </a:r>
          <a:r>
            <a:rPr dirty="0"/>
            <a:t> </a:t>
          </a:r>
          <a:r>
            <a:rPr dirty="0" err="1"/>
            <a:t>cliente</a:t>
          </a:r>
          <a:r>
            <a:rPr dirty="0"/>
            <a:t>? ¿</a:t>
          </a:r>
          <a:r>
            <a:rPr dirty="0" err="1"/>
            <a:t>Qué</a:t>
          </a:r>
          <a:r>
            <a:rPr dirty="0"/>
            <a:t> </a:t>
          </a:r>
          <a:r>
            <a:rPr dirty="0" err="1"/>
            <a:t>desea</a:t>
          </a:r>
          <a:r>
            <a:rPr dirty="0"/>
            <a:t>? ¿</a:t>
          </a:r>
          <a:r>
            <a:rPr dirty="0" err="1"/>
            <a:t>Qué</a:t>
          </a:r>
          <a:r>
            <a:rPr dirty="0"/>
            <a:t> </a:t>
          </a:r>
          <a:r>
            <a:rPr dirty="0" err="1"/>
            <a:t>necesita</a:t>
          </a:r>
          <a:r>
            <a:rPr dirty="0"/>
            <a:t>? </a:t>
          </a:r>
          <a:r>
            <a:rPr dirty="0" err="1"/>
            <a:t>Cómo</a:t>
          </a:r>
          <a:r>
            <a:rPr dirty="0"/>
            <a:t> </a:t>
          </a:r>
          <a:r>
            <a:rPr dirty="0" err="1"/>
            <a:t>toma</a:t>
          </a:r>
          <a:r>
            <a:rPr dirty="0"/>
            <a:t> sus </a:t>
          </a:r>
          <a:r>
            <a:rPr dirty="0" err="1"/>
            <a:t>decisiones</a:t>
          </a:r>
          <a:r>
            <a:rPr dirty="0"/>
            <a:t> de </a:t>
          </a:r>
          <a:r>
            <a:rPr dirty="0" err="1"/>
            <a:t>compra</a:t>
          </a:r>
          <a:r>
            <a:rPr dirty="0"/>
            <a:t> y </a:t>
          </a:r>
          <a:r>
            <a:rPr dirty="0" err="1"/>
            <a:t>dónde</a:t>
          </a:r>
          <a:r>
            <a:rPr dirty="0"/>
            <a:t> </a:t>
          </a:r>
          <a:r>
            <a:rPr dirty="0" err="1"/>
            <a:t>realiza</a:t>
          </a:r>
          <a:r>
            <a:rPr dirty="0"/>
            <a:t> </a:t>
          </a:r>
          <a:r>
            <a:rPr dirty="0" err="1"/>
            <a:t>su</a:t>
          </a:r>
          <a:r>
            <a:rPr dirty="0"/>
            <a:t> </a:t>
          </a:r>
          <a:r>
            <a:rPr dirty="0" err="1"/>
            <a:t>investigación</a:t>
          </a:r>
          <a:endParaRPr sz="1400" dirty="0"/>
        </a:p>
      </dgm:t>
    </dgm:pt>
    <dgm:pt modelId="{FC64BE1C-DE83-40FE-9758-5DE514BD6B80}" type="sibTrans" cxnId="{776B95CE-CE0E-4B96-B6BF-042C3CD4AF99}">
      <dgm:prSet/>
      <dgm:spPr/>
      <dgm:t>
        <a:bodyPr/>
        <a:lstStyle/>
        <a:p>
          <a:endParaRPr/>
        </a:p>
      </dgm:t>
    </dgm:pt>
    <dgm:pt modelId="{A47868CC-D116-46F4-9DB1-A921BC26ADB4}" type="parTrans" cxnId="{776B95CE-CE0E-4B96-B6BF-042C3CD4AF99}">
      <dgm:prSet/>
      <dgm:spPr/>
      <dgm:t>
        <a:bodyPr/>
        <a:lstStyle/>
        <a:p>
          <a:endParaRPr/>
        </a:p>
      </dgm:t>
    </dgm:pt>
    <dgm:pt modelId="{026D1A8A-B943-483C-BCED-0C1DAE5097A8}" type="pres">
      <dgm:prSet presAssocID="{91FAAAEE-704E-4FE0-8A58-F6DC8DDD4DC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FE4147-3827-4FE9-ABD2-0F7BAE801E0B}" type="pres">
      <dgm:prSet presAssocID="{91FAAAEE-704E-4FE0-8A58-F6DC8DDD4DCD}" presName="matrix" presStyleCnt="0"/>
      <dgm:spPr/>
    </dgm:pt>
    <dgm:pt modelId="{F07FBB11-6B87-4960-A7A8-173E9915E5F1}" type="pres">
      <dgm:prSet presAssocID="{91FAAAEE-704E-4FE0-8A58-F6DC8DDD4DCD}" presName="tile1" presStyleLbl="node1" presStyleIdx="0" presStyleCnt="4" custLinFactNeighborX="-21126" custLinFactNeighborY="-41140"/>
      <dgm:spPr/>
    </dgm:pt>
    <dgm:pt modelId="{3E24E191-5662-4977-A3DF-AB7F8FE30D63}" type="pres">
      <dgm:prSet presAssocID="{91FAAAEE-704E-4FE0-8A58-F6DC8DDD4DC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B2718BE-5737-4725-9CBE-97E2B41D30D7}" type="pres">
      <dgm:prSet presAssocID="{91FAAAEE-704E-4FE0-8A58-F6DC8DDD4DCD}" presName="tile2" presStyleLbl="node1" presStyleIdx="1" presStyleCnt="4"/>
      <dgm:spPr/>
    </dgm:pt>
    <dgm:pt modelId="{6A1B364C-543C-42B6-9478-22308D1B56F3}" type="pres">
      <dgm:prSet presAssocID="{91FAAAEE-704E-4FE0-8A58-F6DC8DDD4DC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34CC02-C0CF-4D5E-B64C-F5A4A1613243}" type="pres">
      <dgm:prSet presAssocID="{91FAAAEE-704E-4FE0-8A58-F6DC8DDD4DCD}" presName="tile3" presStyleLbl="node1" presStyleIdx="2" presStyleCnt="4" custLinFactX="-33972" custLinFactNeighborX="-100000" custLinFactNeighborY="12854"/>
      <dgm:spPr/>
    </dgm:pt>
    <dgm:pt modelId="{7A749982-AAED-4114-BF67-CAD792528C79}" type="pres">
      <dgm:prSet presAssocID="{91FAAAEE-704E-4FE0-8A58-F6DC8DDD4DC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CBD2B77-589D-409D-ACF9-2E51392C753B}" type="pres">
      <dgm:prSet presAssocID="{91FAAAEE-704E-4FE0-8A58-F6DC8DDD4DCD}" presName="tile4" presStyleLbl="node1" presStyleIdx="3" presStyleCnt="4"/>
      <dgm:spPr/>
    </dgm:pt>
    <dgm:pt modelId="{AF5E5F64-A01C-40DB-8A7D-5B2AFFA3ABB5}" type="pres">
      <dgm:prSet presAssocID="{91FAAAEE-704E-4FE0-8A58-F6DC8DDD4DC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0B93D2D-A315-4A2B-84F6-25B7BA1FF30E}" type="pres">
      <dgm:prSet presAssocID="{91FAAAEE-704E-4FE0-8A58-F6DC8DDD4DCD}" presName="centerTile" presStyleLbl="fgShp" presStyleIdx="0" presStyleCnt="1" custScaleX="94807" custScaleY="103144">
        <dgm:presLayoutVars>
          <dgm:chMax val="0"/>
          <dgm:chPref val="0"/>
        </dgm:presLayoutVars>
      </dgm:prSet>
      <dgm:spPr/>
    </dgm:pt>
  </dgm:ptLst>
  <dgm:cxnLst>
    <dgm:cxn modelId="{F57F8E0E-9943-4C60-A037-21CD45B362F4}" srcId="{91FAAAEE-704E-4FE0-8A58-F6DC8DDD4DCD}" destId="{69206556-CEB4-459C-8396-834DC02F09E3}" srcOrd="0" destOrd="0" parTransId="{904C5C8F-E4D6-4937-8ED2-E451BBA4E049}" sibTransId="{66CAC60B-7E62-4392-AA4F-09E827695D15}"/>
    <dgm:cxn modelId="{4F827E2C-9B4B-431F-A1F6-B7834D363D61}" type="presOf" srcId="{B80D425F-2C07-4CC9-96BF-DEC3C13E31F0}" destId="{5034CC02-C0CF-4D5E-B64C-F5A4A1613243}" srcOrd="0" destOrd="0" presId="urn:microsoft.com/office/officeart/2005/8/layout/matrix1"/>
    <dgm:cxn modelId="{0D314D2D-9B4A-4CA0-901A-1348A8200266}" type="presOf" srcId="{69206556-CEB4-459C-8396-834DC02F09E3}" destId="{40B93D2D-A315-4A2B-84F6-25B7BA1FF30E}" srcOrd="0" destOrd="0" presId="urn:microsoft.com/office/officeart/2005/8/layout/matrix1"/>
    <dgm:cxn modelId="{C336D52F-C6BA-4D28-AD46-38521A84C71D}" type="presOf" srcId="{D77027B6-78EF-41D1-9EE8-84A882FAFA1D}" destId="{AF5E5F64-A01C-40DB-8A7D-5B2AFFA3ABB5}" srcOrd="1" destOrd="0" presId="urn:microsoft.com/office/officeart/2005/8/layout/matrix1"/>
    <dgm:cxn modelId="{7CE6F53C-CCFF-44EF-A2D2-0EE81B8DB7E1}" type="presOf" srcId="{DA199DA2-E07A-4CED-BAC8-7D3E597A4B38}" destId="{EB2718BE-5737-4725-9CBE-97E2B41D30D7}" srcOrd="0" destOrd="0" presId="urn:microsoft.com/office/officeart/2005/8/layout/matrix1"/>
    <dgm:cxn modelId="{13668A68-D80D-4092-93CF-D85A050C9D26}" type="presOf" srcId="{91FAAAEE-704E-4FE0-8A58-F6DC8DDD4DCD}" destId="{026D1A8A-B943-483C-BCED-0C1DAE5097A8}" srcOrd="0" destOrd="0" presId="urn:microsoft.com/office/officeart/2005/8/layout/matrix1"/>
    <dgm:cxn modelId="{DB76C74C-1BD1-42DC-906F-12B9DEEAC08C}" srcId="{69206556-CEB4-459C-8396-834DC02F09E3}" destId="{DA199DA2-E07A-4CED-BAC8-7D3E597A4B38}" srcOrd="1" destOrd="0" parTransId="{4D12004A-86CA-499F-AE8C-0AEB359A6283}" sibTransId="{9B61E32E-EA81-4010-AC59-8C67DC28B64C}"/>
    <dgm:cxn modelId="{C3DE566F-752C-4243-8682-D24C0A6F3CED}" type="presOf" srcId="{D77027B6-78EF-41D1-9EE8-84A882FAFA1D}" destId="{FCBD2B77-589D-409D-ACF9-2E51392C753B}" srcOrd="0" destOrd="0" presId="urn:microsoft.com/office/officeart/2005/8/layout/matrix1"/>
    <dgm:cxn modelId="{1A3DEE7E-A518-4929-AB20-1BC713D5D9D0}" srcId="{69206556-CEB4-459C-8396-834DC02F09E3}" destId="{B80D425F-2C07-4CC9-96BF-DEC3C13E31F0}" srcOrd="2" destOrd="0" parTransId="{7C4FB024-B608-448D-8D37-B74885F95CC1}" sibTransId="{197268A4-6EAE-41AD-86A6-37386F1E7216}"/>
    <dgm:cxn modelId="{39EDB79A-2951-4F2F-B218-844CFD8CE903}" type="presOf" srcId="{F57578E6-3848-4E4F-8137-B5509AEFB8E0}" destId="{F07FBB11-6B87-4960-A7A8-173E9915E5F1}" srcOrd="0" destOrd="0" presId="urn:microsoft.com/office/officeart/2005/8/layout/matrix1"/>
    <dgm:cxn modelId="{9F0636B3-E99F-463A-9A37-56F48372CD3B}" type="presOf" srcId="{B80D425F-2C07-4CC9-96BF-DEC3C13E31F0}" destId="{7A749982-AAED-4114-BF67-CAD792528C79}" srcOrd="1" destOrd="0" presId="urn:microsoft.com/office/officeart/2005/8/layout/matrix1"/>
    <dgm:cxn modelId="{08F9BEB8-7574-444B-B4E0-57EAB900EDCD}" type="presOf" srcId="{DA199DA2-E07A-4CED-BAC8-7D3E597A4B38}" destId="{6A1B364C-543C-42B6-9478-22308D1B56F3}" srcOrd="1" destOrd="0" presId="urn:microsoft.com/office/officeart/2005/8/layout/matrix1"/>
    <dgm:cxn modelId="{776B95CE-CE0E-4B96-B6BF-042C3CD4AF99}" srcId="{69206556-CEB4-459C-8396-834DC02F09E3}" destId="{F57578E6-3848-4E4F-8137-B5509AEFB8E0}" srcOrd="0" destOrd="0" parTransId="{A47868CC-D116-46F4-9DB1-A921BC26ADB4}" sibTransId="{FC64BE1C-DE83-40FE-9758-5DE514BD6B80}"/>
    <dgm:cxn modelId="{9064E5D2-5137-4A66-AD02-921D1631BBEF}" type="presOf" srcId="{F57578E6-3848-4E4F-8137-B5509AEFB8E0}" destId="{3E24E191-5662-4977-A3DF-AB7F8FE30D63}" srcOrd="1" destOrd="0" presId="urn:microsoft.com/office/officeart/2005/8/layout/matrix1"/>
    <dgm:cxn modelId="{A87655FE-FF8B-40C9-B22A-254A2B5081F0}" srcId="{69206556-CEB4-459C-8396-834DC02F09E3}" destId="{D77027B6-78EF-41D1-9EE8-84A882FAFA1D}" srcOrd="3" destOrd="0" parTransId="{BEAAC2F4-1A53-46CE-ACCA-69C3001D34D2}" sibTransId="{A354B2DA-6A7C-4F93-8F17-540D9FF7C5F3}"/>
    <dgm:cxn modelId="{81EA22EF-86E7-4749-AF8E-4A0822029A46}" type="presParOf" srcId="{026D1A8A-B943-483C-BCED-0C1DAE5097A8}" destId="{44FE4147-3827-4FE9-ABD2-0F7BAE801E0B}" srcOrd="0" destOrd="0" presId="urn:microsoft.com/office/officeart/2005/8/layout/matrix1"/>
    <dgm:cxn modelId="{5370210F-1177-4CC5-A444-7CE809C90AB3}" type="presParOf" srcId="{44FE4147-3827-4FE9-ABD2-0F7BAE801E0B}" destId="{F07FBB11-6B87-4960-A7A8-173E9915E5F1}" srcOrd="0" destOrd="0" presId="urn:microsoft.com/office/officeart/2005/8/layout/matrix1"/>
    <dgm:cxn modelId="{06E025D1-B362-4B56-9870-6CE94A459959}" type="presParOf" srcId="{44FE4147-3827-4FE9-ABD2-0F7BAE801E0B}" destId="{3E24E191-5662-4977-A3DF-AB7F8FE30D63}" srcOrd="1" destOrd="0" presId="urn:microsoft.com/office/officeart/2005/8/layout/matrix1"/>
    <dgm:cxn modelId="{086D8745-4456-4C53-8745-D96FCDB166C4}" type="presParOf" srcId="{44FE4147-3827-4FE9-ABD2-0F7BAE801E0B}" destId="{EB2718BE-5737-4725-9CBE-97E2B41D30D7}" srcOrd="2" destOrd="0" presId="urn:microsoft.com/office/officeart/2005/8/layout/matrix1"/>
    <dgm:cxn modelId="{2CD027E3-B72E-459D-A0C0-61352AAAA34F}" type="presParOf" srcId="{44FE4147-3827-4FE9-ABD2-0F7BAE801E0B}" destId="{6A1B364C-543C-42B6-9478-22308D1B56F3}" srcOrd="3" destOrd="0" presId="urn:microsoft.com/office/officeart/2005/8/layout/matrix1"/>
    <dgm:cxn modelId="{A9C8F525-CACA-4EBC-B455-A34AF9309F8A}" type="presParOf" srcId="{44FE4147-3827-4FE9-ABD2-0F7BAE801E0B}" destId="{5034CC02-C0CF-4D5E-B64C-F5A4A1613243}" srcOrd="4" destOrd="0" presId="urn:microsoft.com/office/officeart/2005/8/layout/matrix1"/>
    <dgm:cxn modelId="{B41159E0-FB24-4B3A-A946-92DB3698C0C1}" type="presParOf" srcId="{44FE4147-3827-4FE9-ABD2-0F7BAE801E0B}" destId="{7A749982-AAED-4114-BF67-CAD792528C79}" srcOrd="5" destOrd="0" presId="urn:microsoft.com/office/officeart/2005/8/layout/matrix1"/>
    <dgm:cxn modelId="{E8E7CC1C-8262-4F6F-8017-BD9B2D62E5FC}" type="presParOf" srcId="{44FE4147-3827-4FE9-ABD2-0F7BAE801E0B}" destId="{FCBD2B77-589D-409D-ACF9-2E51392C753B}" srcOrd="6" destOrd="0" presId="urn:microsoft.com/office/officeart/2005/8/layout/matrix1"/>
    <dgm:cxn modelId="{9F71C393-EE7F-4710-9C59-53A5A27306F5}" type="presParOf" srcId="{44FE4147-3827-4FE9-ABD2-0F7BAE801E0B}" destId="{AF5E5F64-A01C-40DB-8A7D-5B2AFFA3ABB5}" srcOrd="7" destOrd="0" presId="urn:microsoft.com/office/officeart/2005/8/layout/matrix1"/>
    <dgm:cxn modelId="{474E871E-118D-4E9E-85F8-DEA58B815113}" type="presParOf" srcId="{026D1A8A-B943-483C-BCED-0C1DAE5097A8}" destId="{40B93D2D-A315-4A2B-84F6-25B7BA1FF30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8A2C2-5EB8-45AA-91F2-F609C7E600F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/>
        </a:p>
      </dgm:t>
    </dgm:pt>
    <dgm:pt modelId="{927D7F80-C948-4EC9-9D6E-C4EF266D5C30}">
      <dgm:prSet phldrT="[Tekst]" custT="1"/>
      <dgm:spPr/>
      <dgm:t>
        <a:bodyPr/>
        <a:lstStyle/>
        <a:p>
          <a:pPr>
            <a:defRPr sz="1200">
              <a:solidFill>
                <a:srgbClr val="FF0000"/>
              </a:solidFill>
            </a:defRPr>
          </a:pPr>
          <a:r>
            <a:t>empleo del personal</a:t>
          </a:r>
          <a:endParaRPr sz="1200">
            <a:solidFill>
              <a:srgbClr val="FF0000"/>
            </a:solidFill>
          </a:endParaRPr>
        </a:p>
      </dgm:t>
    </dgm:pt>
    <dgm:pt modelId="{7272475A-14A4-4817-B380-90787C1D3DC5}" type="parTrans" cxnId="{C397C07C-5ED0-4D73-803E-B1EE923E3D0F}">
      <dgm:prSet/>
      <dgm:spPr/>
      <dgm:t>
        <a:bodyPr/>
        <a:lstStyle/>
        <a:p>
          <a:endParaRPr/>
        </a:p>
      </dgm:t>
    </dgm:pt>
    <dgm:pt modelId="{B41189FE-4561-4638-A313-A13DEC5EC44D}" type="sibTrans" cxnId="{C397C07C-5ED0-4D73-803E-B1EE923E3D0F}">
      <dgm:prSet/>
      <dgm:spPr/>
      <dgm:t>
        <a:bodyPr/>
        <a:lstStyle/>
        <a:p>
          <a:endParaRPr/>
        </a:p>
      </dgm:t>
    </dgm:pt>
    <dgm:pt modelId="{E4FCAD3D-4CF0-4F97-A6A8-EF9BE17133B1}">
      <dgm:prSet phldrT="[Tekst]" custT="1"/>
      <dgm:spPr/>
      <dgm:t>
        <a:bodyPr/>
        <a:lstStyle/>
        <a:p>
          <a:pPr>
            <a:defRPr sz="1200">
              <a:solidFill>
                <a:srgbClr val="FF0000"/>
              </a:solidFill>
            </a:defRPr>
          </a:pPr>
          <a:r>
            <a:t>toma de decisiones</a:t>
          </a:r>
          <a:endParaRPr sz="1200">
            <a:solidFill>
              <a:srgbClr val="FF0000"/>
            </a:solidFill>
          </a:endParaRPr>
        </a:p>
      </dgm:t>
    </dgm:pt>
    <dgm:pt modelId="{7FCAC869-38F3-4048-AC66-439175D54907}" type="parTrans" cxnId="{11D2BD42-5147-41C4-BAFC-DC3A4DF016C7}">
      <dgm:prSet/>
      <dgm:spPr/>
      <dgm:t>
        <a:bodyPr/>
        <a:lstStyle/>
        <a:p>
          <a:endParaRPr/>
        </a:p>
      </dgm:t>
    </dgm:pt>
    <dgm:pt modelId="{F4716872-1593-4557-B57B-148BD6A74AF0}" type="sibTrans" cxnId="{11D2BD42-5147-41C4-BAFC-DC3A4DF016C7}">
      <dgm:prSet/>
      <dgm:spPr/>
      <dgm:t>
        <a:bodyPr/>
        <a:lstStyle/>
        <a:p>
          <a:endParaRPr/>
        </a:p>
      </dgm:t>
    </dgm:pt>
    <dgm:pt modelId="{F9BE2604-3516-48D7-86AA-82A9438E2048}">
      <dgm:prSet phldrT="[Tekst]" custT="1"/>
      <dgm:spPr/>
      <dgm:t>
        <a:bodyPr/>
        <a:lstStyle/>
        <a:p>
          <a:pPr>
            <a:defRPr sz="1200">
              <a:solidFill>
                <a:srgbClr val="FF0000"/>
              </a:solidFill>
            </a:defRPr>
          </a:pPr>
          <a:r>
            <a:t>tecnología y estrategia de datos</a:t>
          </a:r>
          <a:endParaRPr sz="1200">
            <a:solidFill>
              <a:srgbClr val="FF0000"/>
            </a:solidFill>
          </a:endParaRPr>
        </a:p>
      </dgm:t>
    </dgm:pt>
    <dgm:pt modelId="{9BF8C80D-F466-45EF-9F6D-24D0E97F0717}" type="parTrans" cxnId="{5078521E-3A8F-4873-98F0-97A2507943C1}">
      <dgm:prSet/>
      <dgm:spPr/>
      <dgm:t>
        <a:bodyPr/>
        <a:lstStyle/>
        <a:p>
          <a:endParaRPr/>
        </a:p>
      </dgm:t>
    </dgm:pt>
    <dgm:pt modelId="{81B6A2D3-2B04-4451-A049-BD0474628C58}" type="sibTrans" cxnId="{5078521E-3A8F-4873-98F0-97A2507943C1}">
      <dgm:prSet/>
      <dgm:spPr/>
      <dgm:t>
        <a:bodyPr/>
        <a:lstStyle/>
        <a:p>
          <a:endParaRPr/>
        </a:p>
      </dgm:t>
    </dgm:pt>
    <dgm:pt modelId="{2F8EF7C4-8963-4A07-ADAF-F8793F47A118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>
              <a:solidFill>
                <a:srgbClr val="FF0000"/>
              </a:solidFill>
            </a:defRPr>
          </a:pPr>
          <a:r>
            <a:rPr dirty="0" err="1"/>
            <a:t>planificación</a:t>
          </a:r>
          <a:r>
            <a:rPr dirty="0"/>
            <a:t> </a:t>
          </a:r>
          <a:r>
            <a:rPr dirty="0" err="1"/>
            <a:t>financiera</a:t>
          </a:r>
          <a:r>
            <a:rPr dirty="0"/>
            <a:t> y </a:t>
          </a:r>
          <a:r>
            <a:rPr dirty="0" err="1"/>
            <a:t>estratégica</a:t>
          </a:r>
          <a:endParaRPr sz="1200" dirty="0"/>
        </a:p>
      </dgm:t>
    </dgm:pt>
    <dgm:pt modelId="{6EC9C4E1-66E5-4B6A-A8CA-E26313AEA1A3}" type="parTrans" cxnId="{19FD8961-CE1D-4AE1-9369-66D06FB1AA44}">
      <dgm:prSet/>
      <dgm:spPr/>
      <dgm:t>
        <a:bodyPr/>
        <a:lstStyle/>
        <a:p>
          <a:endParaRPr/>
        </a:p>
      </dgm:t>
    </dgm:pt>
    <dgm:pt modelId="{7B8FB620-6B5B-45B9-8D95-47B9284D8354}" type="sibTrans" cxnId="{19FD8961-CE1D-4AE1-9369-66D06FB1AA44}">
      <dgm:prSet/>
      <dgm:spPr/>
      <dgm:t>
        <a:bodyPr/>
        <a:lstStyle/>
        <a:p>
          <a:endParaRPr/>
        </a:p>
      </dgm:t>
    </dgm:pt>
    <dgm:pt modelId="{509331A7-364D-43B1-A146-20F20B25B2E2}">
      <dgm:prSet custT="1"/>
      <dgm:spPr/>
      <dgm:t>
        <a:bodyPr/>
        <a:lstStyle/>
        <a:p>
          <a:pPr>
            <a:defRPr sz="1200">
              <a:solidFill>
                <a:srgbClr val="FF0000"/>
              </a:solidFill>
            </a:defRPr>
          </a:pPr>
          <a:r>
            <a:t>requisitos legales y contractuales</a:t>
          </a:r>
          <a:endParaRPr sz="1200">
            <a:solidFill>
              <a:srgbClr val="FF0000"/>
            </a:solidFill>
          </a:endParaRPr>
        </a:p>
      </dgm:t>
    </dgm:pt>
    <dgm:pt modelId="{8FBD56B4-98F0-4DA8-974A-7CD2B8428FF2}" type="parTrans" cxnId="{4B9BADA6-09D1-4487-BDB5-C0DF4D932A96}">
      <dgm:prSet/>
      <dgm:spPr/>
      <dgm:t>
        <a:bodyPr/>
        <a:lstStyle/>
        <a:p>
          <a:endParaRPr/>
        </a:p>
      </dgm:t>
    </dgm:pt>
    <dgm:pt modelId="{2FC6067D-4DB6-43A7-858D-E4D7EFB1BAE0}" type="sibTrans" cxnId="{4B9BADA6-09D1-4487-BDB5-C0DF4D932A96}">
      <dgm:prSet/>
      <dgm:spPr/>
      <dgm:t>
        <a:bodyPr/>
        <a:lstStyle/>
        <a:p>
          <a:endParaRPr/>
        </a:p>
      </dgm:t>
    </dgm:pt>
    <dgm:pt modelId="{971F41E6-F919-493B-853F-E21A204FF9F4}" type="pres">
      <dgm:prSet presAssocID="{4278A2C2-5EB8-45AA-91F2-F609C7E600F1}" presName="cycle" presStyleCnt="0">
        <dgm:presLayoutVars>
          <dgm:dir/>
          <dgm:resizeHandles val="exact"/>
        </dgm:presLayoutVars>
      </dgm:prSet>
      <dgm:spPr/>
    </dgm:pt>
    <dgm:pt modelId="{C033FAA9-4B8A-4D4E-A993-90DE9C08E839}" type="pres">
      <dgm:prSet presAssocID="{927D7F80-C948-4EC9-9D6E-C4EF266D5C30}" presName="node" presStyleLbl="node1" presStyleIdx="0" presStyleCnt="5" custScaleX="106895">
        <dgm:presLayoutVars>
          <dgm:bulletEnabled val="1"/>
        </dgm:presLayoutVars>
      </dgm:prSet>
      <dgm:spPr/>
    </dgm:pt>
    <dgm:pt modelId="{21BD5725-E8F5-4A9E-9B86-FFB7F1533A0C}" type="pres">
      <dgm:prSet presAssocID="{B41189FE-4561-4638-A313-A13DEC5EC44D}" presName="sibTrans" presStyleLbl="sibTrans2D1" presStyleIdx="0" presStyleCnt="5" custAng="19131872" custLinFactY="68149" custLinFactNeighborX="-18227" custLinFactNeighborY="100000"/>
      <dgm:spPr/>
    </dgm:pt>
    <dgm:pt modelId="{C18A5394-B0C2-487E-89BF-7729DD1807E4}" type="pres">
      <dgm:prSet presAssocID="{B41189FE-4561-4638-A313-A13DEC5EC44D}" presName="connectorText" presStyleLbl="sibTrans2D1" presStyleIdx="0" presStyleCnt="5"/>
      <dgm:spPr/>
    </dgm:pt>
    <dgm:pt modelId="{C0DCC0FC-981D-46E2-9D4B-C04B3A5D643D}" type="pres">
      <dgm:prSet presAssocID="{E4FCAD3D-4CF0-4F97-A6A8-EF9BE17133B1}" presName="node" presStyleLbl="node1" presStyleIdx="1" presStyleCnt="5" custScaleX="114541" custRadScaleRad="113113" custRadScaleInc="6842">
        <dgm:presLayoutVars>
          <dgm:bulletEnabled val="1"/>
        </dgm:presLayoutVars>
      </dgm:prSet>
      <dgm:spPr/>
    </dgm:pt>
    <dgm:pt modelId="{9CB1AE48-A52C-46DF-BE8D-E11201FFF0B3}" type="pres">
      <dgm:prSet presAssocID="{F4716872-1593-4557-B57B-148BD6A74AF0}" presName="sibTrans" presStyleLbl="sibTrans2D1" presStyleIdx="1" presStyleCnt="5" custAng="18235750" custScaleX="193397" custLinFactX="-185980" custLinFactNeighborX="-200000" custLinFactNeighborY="36148"/>
      <dgm:spPr/>
    </dgm:pt>
    <dgm:pt modelId="{54754AD4-5982-4292-8B20-7B3050F64664}" type="pres">
      <dgm:prSet presAssocID="{F4716872-1593-4557-B57B-148BD6A74AF0}" presName="connectorText" presStyleLbl="sibTrans2D1" presStyleIdx="1" presStyleCnt="5"/>
      <dgm:spPr/>
    </dgm:pt>
    <dgm:pt modelId="{9D17EF20-9D3A-4037-8EB7-EEF096758937}" type="pres">
      <dgm:prSet presAssocID="{F9BE2604-3516-48D7-86AA-82A9438E2048}" presName="node" presStyleLbl="node1" presStyleIdx="2" presStyleCnt="5" custScaleX="122865" custRadScaleRad="110410" custRadScaleInc="-36071">
        <dgm:presLayoutVars>
          <dgm:bulletEnabled val="1"/>
        </dgm:presLayoutVars>
      </dgm:prSet>
      <dgm:spPr/>
    </dgm:pt>
    <dgm:pt modelId="{F9AFA2A3-49A5-4FA5-BDC4-9CCE8A07C793}" type="pres">
      <dgm:prSet presAssocID="{81B6A2D3-2B04-4451-A049-BD0474628C58}" presName="sibTrans" presStyleLbl="sibTrans2D1" presStyleIdx="2" presStyleCnt="5" custAng="18762195" custScaleX="59614" custScaleY="124484" custLinFactX="-17762" custLinFactY="-77637" custLinFactNeighborX="-100000" custLinFactNeighborY="-100000"/>
      <dgm:spPr/>
    </dgm:pt>
    <dgm:pt modelId="{CD99DB94-4BBD-40C9-80DD-63A4EB26DDB4}" type="pres">
      <dgm:prSet presAssocID="{81B6A2D3-2B04-4451-A049-BD0474628C58}" presName="connectorText" presStyleLbl="sibTrans2D1" presStyleIdx="2" presStyleCnt="5"/>
      <dgm:spPr/>
    </dgm:pt>
    <dgm:pt modelId="{59315B7C-A8DA-4F15-A42B-D03CFB4E2D3F}" type="pres">
      <dgm:prSet presAssocID="{2F8EF7C4-8963-4A07-ADAF-F8793F47A118}" presName="node" presStyleLbl="node1" presStyleIdx="3" presStyleCnt="5" custScaleX="120121" custRadScaleRad="114855" custRadScaleInc="34777">
        <dgm:presLayoutVars>
          <dgm:bulletEnabled val="1"/>
        </dgm:presLayoutVars>
      </dgm:prSet>
      <dgm:spPr/>
    </dgm:pt>
    <dgm:pt modelId="{394E6BC4-9978-4A59-9A0D-509D08FC1AAF}" type="pres">
      <dgm:prSet presAssocID="{7B8FB620-6B5B-45B9-8D95-47B9284D8354}" presName="sibTrans" presStyleLbl="sibTrans2D1" presStyleIdx="3" presStyleCnt="5" custAng="18579111" custScaleX="173411" custLinFactX="100000" custLinFactY="-32298" custLinFactNeighborX="148438" custLinFactNeighborY="-100000"/>
      <dgm:spPr/>
    </dgm:pt>
    <dgm:pt modelId="{3E37F466-55A1-402D-B164-8F277FBB2FCB}" type="pres">
      <dgm:prSet presAssocID="{7B8FB620-6B5B-45B9-8D95-47B9284D8354}" presName="connectorText" presStyleLbl="sibTrans2D1" presStyleIdx="3" presStyleCnt="5"/>
      <dgm:spPr/>
    </dgm:pt>
    <dgm:pt modelId="{C6C191B7-B5B6-4928-BB9F-19849375C8EF}" type="pres">
      <dgm:prSet presAssocID="{509331A7-364D-43B1-A146-20F20B25B2E2}" presName="node" presStyleLbl="node1" presStyleIdx="4" presStyleCnt="5" custScaleX="113414" custRadScaleRad="113560" custRadScaleInc="-1727">
        <dgm:presLayoutVars>
          <dgm:bulletEnabled val="1"/>
        </dgm:presLayoutVars>
      </dgm:prSet>
      <dgm:spPr/>
    </dgm:pt>
    <dgm:pt modelId="{8CA66220-6890-4313-A6AF-BF72E3626392}" type="pres">
      <dgm:prSet presAssocID="{2FC6067D-4DB6-43A7-858D-E4D7EFB1BAE0}" presName="sibTrans" presStyleLbl="sibTrans2D1" presStyleIdx="4" presStyleCnt="5" custAng="18360000" custLinFactX="100000" custLinFactNeighborX="138986" custLinFactNeighborY="75274"/>
      <dgm:spPr/>
    </dgm:pt>
    <dgm:pt modelId="{A71DF857-163F-4C10-A689-CF9E042F51AB}" type="pres">
      <dgm:prSet presAssocID="{2FC6067D-4DB6-43A7-858D-E4D7EFB1BAE0}" presName="connectorText" presStyleLbl="sibTrans2D1" presStyleIdx="4" presStyleCnt="5"/>
      <dgm:spPr/>
    </dgm:pt>
  </dgm:ptLst>
  <dgm:cxnLst>
    <dgm:cxn modelId="{B8036206-6486-4891-B6BF-42DA0FA8E8A5}" type="presOf" srcId="{7B8FB620-6B5B-45B9-8D95-47B9284D8354}" destId="{394E6BC4-9978-4A59-9A0D-509D08FC1AAF}" srcOrd="0" destOrd="0" presId="urn:microsoft.com/office/officeart/2005/8/layout/cycle2"/>
    <dgm:cxn modelId="{5C9DD60B-4557-460A-9C3B-B02980292D63}" type="presOf" srcId="{7B8FB620-6B5B-45B9-8D95-47B9284D8354}" destId="{3E37F466-55A1-402D-B164-8F277FBB2FCB}" srcOrd="1" destOrd="0" presId="urn:microsoft.com/office/officeart/2005/8/layout/cycle2"/>
    <dgm:cxn modelId="{5078521E-3A8F-4873-98F0-97A2507943C1}" srcId="{4278A2C2-5EB8-45AA-91F2-F609C7E600F1}" destId="{F9BE2604-3516-48D7-86AA-82A9438E2048}" srcOrd="2" destOrd="0" parTransId="{9BF8C80D-F466-45EF-9F6D-24D0E97F0717}" sibTransId="{81B6A2D3-2B04-4451-A049-BD0474628C58}"/>
    <dgm:cxn modelId="{899EB91F-45C2-4906-AE81-2A9E02EA610A}" type="presOf" srcId="{81B6A2D3-2B04-4451-A049-BD0474628C58}" destId="{F9AFA2A3-49A5-4FA5-BDC4-9CCE8A07C793}" srcOrd="0" destOrd="0" presId="urn:microsoft.com/office/officeart/2005/8/layout/cycle2"/>
    <dgm:cxn modelId="{19FD8961-CE1D-4AE1-9369-66D06FB1AA44}" srcId="{4278A2C2-5EB8-45AA-91F2-F609C7E600F1}" destId="{2F8EF7C4-8963-4A07-ADAF-F8793F47A118}" srcOrd="3" destOrd="0" parTransId="{6EC9C4E1-66E5-4B6A-A8CA-E26313AEA1A3}" sibTransId="{7B8FB620-6B5B-45B9-8D95-47B9284D8354}"/>
    <dgm:cxn modelId="{11D2BD42-5147-41C4-BAFC-DC3A4DF016C7}" srcId="{4278A2C2-5EB8-45AA-91F2-F609C7E600F1}" destId="{E4FCAD3D-4CF0-4F97-A6A8-EF9BE17133B1}" srcOrd="1" destOrd="0" parTransId="{7FCAC869-38F3-4048-AC66-439175D54907}" sibTransId="{F4716872-1593-4557-B57B-148BD6A74AF0}"/>
    <dgm:cxn modelId="{823F1546-4B18-4B3D-97F2-F7539E57AA36}" type="presOf" srcId="{E4FCAD3D-4CF0-4F97-A6A8-EF9BE17133B1}" destId="{C0DCC0FC-981D-46E2-9D4B-C04B3A5D643D}" srcOrd="0" destOrd="0" presId="urn:microsoft.com/office/officeart/2005/8/layout/cycle2"/>
    <dgm:cxn modelId="{D9086A49-37B5-418F-A38D-5867E15711FA}" type="presOf" srcId="{F4716872-1593-4557-B57B-148BD6A74AF0}" destId="{54754AD4-5982-4292-8B20-7B3050F64664}" srcOrd="1" destOrd="0" presId="urn:microsoft.com/office/officeart/2005/8/layout/cycle2"/>
    <dgm:cxn modelId="{80322950-BE77-42E2-9068-005329C8BD90}" type="presOf" srcId="{B41189FE-4561-4638-A313-A13DEC5EC44D}" destId="{21BD5725-E8F5-4A9E-9B86-FFB7F1533A0C}" srcOrd="0" destOrd="0" presId="urn:microsoft.com/office/officeart/2005/8/layout/cycle2"/>
    <dgm:cxn modelId="{3CD57252-631D-4CDD-9898-86C17FEEA91C}" type="presOf" srcId="{927D7F80-C948-4EC9-9D6E-C4EF266D5C30}" destId="{C033FAA9-4B8A-4D4E-A993-90DE9C08E839}" srcOrd="0" destOrd="0" presId="urn:microsoft.com/office/officeart/2005/8/layout/cycle2"/>
    <dgm:cxn modelId="{8FBDF278-A2FB-455C-A8E4-38923B148541}" type="presOf" srcId="{2FC6067D-4DB6-43A7-858D-E4D7EFB1BAE0}" destId="{8CA66220-6890-4313-A6AF-BF72E3626392}" srcOrd="0" destOrd="0" presId="urn:microsoft.com/office/officeart/2005/8/layout/cycle2"/>
    <dgm:cxn modelId="{C397C07C-5ED0-4D73-803E-B1EE923E3D0F}" srcId="{4278A2C2-5EB8-45AA-91F2-F609C7E600F1}" destId="{927D7F80-C948-4EC9-9D6E-C4EF266D5C30}" srcOrd="0" destOrd="0" parTransId="{7272475A-14A4-4817-B380-90787C1D3DC5}" sibTransId="{B41189FE-4561-4638-A313-A13DEC5EC44D}"/>
    <dgm:cxn modelId="{1089F27F-24D1-4DC2-B40A-8C256619063A}" type="presOf" srcId="{F9BE2604-3516-48D7-86AA-82A9438E2048}" destId="{9D17EF20-9D3A-4037-8EB7-EEF096758937}" srcOrd="0" destOrd="0" presId="urn:microsoft.com/office/officeart/2005/8/layout/cycle2"/>
    <dgm:cxn modelId="{032A2694-B18A-4191-B22D-1DD07AF023CB}" type="presOf" srcId="{2F8EF7C4-8963-4A07-ADAF-F8793F47A118}" destId="{59315B7C-A8DA-4F15-A42B-D03CFB4E2D3F}" srcOrd="0" destOrd="0" presId="urn:microsoft.com/office/officeart/2005/8/layout/cycle2"/>
    <dgm:cxn modelId="{E2971EA1-D74D-48FD-8D4D-5A61B63422D4}" type="presOf" srcId="{F4716872-1593-4557-B57B-148BD6A74AF0}" destId="{9CB1AE48-A52C-46DF-BE8D-E11201FFF0B3}" srcOrd="0" destOrd="0" presId="urn:microsoft.com/office/officeart/2005/8/layout/cycle2"/>
    <dgm:cxn modelId="{4B9BADA6-09D1-4487-BDB5-C0DF4D932A96}" srcId="{4278A2C2-5EB8-45AA-91F2-F609C7E600F1}" destId="{509331A7-364D-43B1-A146-20F20B25B2E2}" srcOrd="4" destOrd="0" parTransId="{8FBD56B4-98F0-4DA8-974A-7CD2B8428FF2}" sibTransId="{2FC6067D-4DB6-43A7-858D-E4D7EFB1BAE0}"/>
    <dgm:cxn modelId="{9BBB26A8-4525-4D17-BBF3-630FD582ADC4}" type="presOf" srcId="{2FC6067D-4DB6-43A7-858D-E4D7EFB1BAE0}" destId="{A71DF857-163F-4C10-A689-CF9E042F51AB}" srcOrd="1" destOrd="0" presId="urn:microsoft.com/office/officeart/2005/8/layout/cycle2"/>
    <dgm:cxn modelId="{886FCAAF-74CE-423F-A9F0-A56AAF7177AC}" type="presOf" srcId="{81B6A2D3-2B04-4451-A049-BD0474628C58}" destId="{CD99DB94-4BBD-40C9-80DD-63A4EB26DDB4}" srcOrd="1" destOrd="0" presId="urn:microsoft.com/office/officeart/2005/8/layout/cycle2"/>
    <dgm:cxn modelId="{41F3CBCC-8475-4591-8D53-20DDB81339AF}" type="presOf" srcId="{509331A7-364D-43B1-A146-20F20B25B2E2}" destId="{C6C191B7-B5B6-4928-BB9F-19849375C8EF}" srcOrd="0" destOrd="0" presId="urn:microsoft.com/office/officeart/2005/8/layout/cycle2"/>
    <dgm:cxn modelId="{569C08D3-94AF-437C-8143-55B7D2AB19DD}" type="presOf" srcId="{B41189FE-4561-4638-A313-A13DEC5EC44D}" destId="{C18A5394-B0C2-487E-89BF-7729DD1807E4}" srcOrd="1" destOrd="0" presId="urn:microsoft.com/office/officeart/2005/8/layout/cycle2"/>
    <dgm:cxn modelId="{0515E7FA-B467-43A9-85FF-0398A7AD5002}" type="presOf" srcId="{4278A2C2-5EB8-45AA-91F2-F609C7E600F1}" destId="{971F41E6-F919-493B-853F-E21A204FF9F4}" srcOrd="0" destOrd="0" presId="urn:microsoft.com/office/officeart/2005/8/layout/cycle2"/>
    <dgm:cxn modelId="{B6F762C3-949B-443A-A814-90CFAB942930}" type="presParOf" srcId="{971F41E6-F919-493B-853F-E21A204FF9F4}" destId="{C033FAA9-4B8A-4D4E-A993-90DE9C08E839}" srcOrd="0" destOrd="0" presId="urn:microsoft.com/office/officeart/2005/8/layout/cycle2"/>
    <dgm:cxn modelId="{C38E5E3D-D7E5-4668-BB72-7E55C6F5ACE2}" type="presParOf" srcId="{971F41E6-F919-493B-853F-E21A204FF9F4}" destId="{21BD5725-E8F5-4A9E-9B86-FFB7F1533A0C}" srcOrd="1" destOrd="0" presId="urn:microsoft.com/office/officeart/2005/8/layout/cycle2"/>
    <dgm:cxn modelId="{75725E54-5827-4F86-9F46-1D5E1B6CD989}" type="presParOf" srcId="{21BD5725-E8F5-4A9E-9B86-FFB7F1533A0C}" destId="{C18A5394-B0C2-487E-89BF-7729DD1807E4}" srcOrd="0" destOrd="0" presId="urn:microsoft.com/office/officeart/2005/8/layout/cycle2"/>
    <dgm:cxn modelId="{A5FF1404-AFFC-44E3-90D9-0939EF0E8588}" type="presParOf" srcId="{971F41E6-F919-493B-853F-E21A204FF9F4}" destId="{C0DCC0FC-981D-46E2-9D4B-C04B3A5D643D}" srcOrd="2" destOrd="0" presId="urn:microsoft.com/office/officeart/2005/8/layout/cycle2"/>
    <dgm:cxn modelId="{E8992824-8CE6-4D30-A5F1-54AA68136034}" type="presParOf" srcId="{971F41E6-F919-493B-853F-E21A204FF9F4}" destId="{9CB1AE48-A52C-46DF-BE8D-E11201FFF0B3}" srcOrd="3" destOrd="0" presId="urn:microsoft.com/office/officeart/2005/8/layout/cycle2"/>
    <dgm:cxn modelId="{38BC8D37-4807-4CBF-B504-773BE29929AE}" type="presParOf" srcId="{9CB1AE48-A52C-46DF-BE8D-E11201FFF0B3}" destId="{54754AD4-5982-4292-8B20-7B3050F64664}" srcOrd="0" destOrd="0" presId="urn:microsoft.com/office/officeart/2005/8/layout/cycle2"/>
    <dgm:cxn modelId="{37607F5F-D74C-4ECC-9332-65086537DDFA}" type="presParOf" srcId="{971F41E6-F919-493B-853F-E21A204FF9F4}" destId="{9D17EF20-9D3A-4037-8EB7-EEF096758937}" srcOrd="4" destOrd="0" presId="urn:microsoft.com/office/officeart/2005/8/layout/cycle2"/>
    <dgm:cxn modelId="{82AB2D24-E4B5-4362-9A9C-F05EA86D2514}" type="presParOf" srcId="{971F41E6-F919-493B-853F-E21A204FF9F4}" destId="{F9AFA2A3-49A5-4FA5-BDC4-9CCE8A07C793}" srcOrd="5" destOrd="0" presId="urn:microsoft.com/office/officeart/2005/8/layout/cycle2"/>
    <dgm:cxn modelId="{93778DF5-404C-47B9-8ECF-FA3A3C780CB0}" type="presParOf" srcId="{F9AFA2A3-49A5-4FA5-BDC4-9CCE8A07C793}" destId="{CD99DB94-4BBD-40C9-80DD-63A4EB26DDB4}" srcOrd="0" destOrd="0" presId="urn:microsoft.com/office/officeart/2005/8/layout/cycle2"/>
    <dgm:cxn modelId="{995019AB-BC27-4618-8756-F18A6150AA83}" type="presParOf" srcId="{971F41E6-F919-493B-853F-E21A204FF9F4}" destId="{59315B7C-A8DA-4F15-A42B-D03CFB4E2D3F}" srcOrd="6" destOrd="0" presId="urn:microsoft.com/office/officeart/2005/8/layout/cycle2"/>
    <dgm:cxn modelId="{5EF14137-CAF0-4CDF-9F48-F693699B7369}" type="presParOf" srcId="{971F41E6-F919-493B-853F-E21A204FF9F4}" destId="{394E6BC4-9978-4A59-9A0D-509D08FC1AAF}" srcOrd="7" destOrd="0" presId="urn:microsoft.com/office/officeart/2005/8/layout/cycle2"/>
    <dgm:cxn modelId="{71694CA3-7D79-47C3-B488-E6FAED2FC3EA}" type="presParOf" srcId="{394E6BC4-9978-4A59-9A0D-509D08FC1AAF}" destId="{3E37F466-55A1-402D-B164-8F277FBB2FCB}" srcOrd="0" destOrd="0" presId="urn:microsoft.com/office/officeart/2005/8/layout/cycle2"/>
    <dgm:cxn modelId="{AE48DEA3-3F44-4663-B3BB-283A35A0774E}" type="presParOf" srcId="{971F41E6-F919-493B-853F-E21A204FF9F4}" destId="{C6C191B7-B5B6-4928-BB9F-19849375C8EF}" srcOrd="8" destOrd="0" presId="urn:microsoft.com/office/officeart/2005/8/layout/cycle2"/>
    <dgm:cxn modelId="{B4698C52-DC36-4DF8-8F0A-D7831ABDC884}" type="presParOf" srcId="{971F41E6-F919-493B-853F-E21A204FF9F4}" destId="{8CA66220-6890-4313-A6AF-BF72E3626392}" srcOrd="9" destOrd="0" presId="urn:microsoft.com/office/officeart/2005/8/layout/cycle2"/>
    <dgm:cxn modelId="{38562262-C814-4681-A71A-93215EBF25E9}" type="presParOf" srcId="{8CA66220-6890-4313-A6AF-BF72E3626392}" destId="{A71DF857-163F-4C10-A689-CF9E042F51A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FBB11-6B87-4960-A7A8-173E9915E5F1}">
      <dsp:nvSpPr>
        <dsp:cNvPr id="0" name=""/>
        <dsp:cNvSpPr/>
      </dsp:nvSpPr>
      <dsp:spPr>
        <a:xfrm rot="16200000">
          <a:off x="362266" y="-362266"/>
          <a:ext cx="1924101" cy="2648634"/>
        </a:xfrm>
        <a:prstGeom prst="round1Rect">
          <a:avLst/>
        </a:prstGeom>
        <a:solidFill>
          <a:srgbClr val="075D42"/>
        </a:solidFill>
        <a:ln w="12700" cap="flat" cmpd="sng" algn="ctr">
          <a:solidFill>
            <a:srgbClr val="0CA37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800" b="1"/>
          </a:pPr>
          <a:r>
            <a:rPr kern="1200" dirty="0"/>
            <a:t>¿</a:t>
          </a:r>
          <a:r>
            <a:rPr kern="1200" dirty="0" err="1"/>
            <a:t>Quién</a:t>
          </a:r>
          <a:r>
            <a:rPr kern="1200" dirty="0"/>
            <a:t> es </a:t>
          </a:r>
          <a:r>
            <a:rPr kern="1200" dirty="0" err="1"/>
            <a:t>nuestro</a:t>
          </a:r>
          <a:r>
            <a:rPr kern="1200" dirty="0"/>
            <a:t> </a:t>
          </a:r>
          <a:r>
            <a:rPr kern="1200" dirty="0" err="1"/>
            <a:t>cliente</a:t>
          </a:r>
          <a:r>
            <a:rPr kern="1200" dirty="0"/>
            <a:t>? ¿</a:t>
          </a:r>
          <a:r>
            <a:rPr kern="1200" dirty="0" err="1"/>
            <a:t>Qué</a:t>
          </a:r>
          <a:r>
            <a:rPr kern="1200" dirty="0"/>
            <a:t> </a:t>
          </a:r>
          <a:r>
            <a:rPr kern="1200" dirty="0" err="1"/>
            <a:t>desea</a:t>
          </a:r>
          <a:r>
            <a:rPr kern="1200" dirty="0"/>
            <a:t>? ¿</a:t>
          </a:r>
          <a:r>
            <a:rPr kern="1200" dirty="0" err="1"/>
            <a:t>Qué</a:t>
          </a:r>
          <a:r>
            <a:rPr kern="1200" dirty="0"/>
            <a:t> </a:t>
          </a:r>
          <a:r>
            <a:rPr kern="1200" dirty="0" err="1"/>
            <a:t>necesita</a:t>
          </a:r>
          <a:r>
            <a:rPr kern="1200" dirty="0"/>
            <a:t>? </a:t>
          </a:r>
          <a:r>
            <a:rPr kern="1200" dirty="0" err="1"/>
            <a:t>Cómo</a:t>
          </a:r>
          <a:r>
            <a:rPr kern="1200" dirty="0"/>
            <a:t> </a:t>
          </a:r>
          <a:r>
            <a:rPr kern="1200" dirty="0" err="1"/>
            <a:t>toma</a:t>
          </a:r>
          <a:r>
            <a:rPr kern="1200" dirty="0"/>
            <a:t> sus </a:t>
          </a:r>
          <a:r>
            <a:rPr kern="1200" dirty="0" err="1"/>
            <a:t>decisiones</a:t>
          </a:r>
          <a:r>
            <a:rPr kern="1200" dirty="0"/>
            <a:t> de </a:t>
          </a:r>
          <a:r>
            <a:rPr kern="1200" dirty="0" err="1"/>
            <a:t>compra</a:t>
          </a:r>
          <a:r>
            <a:rPr kern="1200" dirty="0"/>
            <a:t> y </a:t>
          </a:r>
          <a:r>
            <a:rPr kern="1200" dirty="0" err="1"/>
            <a:t>dónde</a:t>
          </a:r>
          <a:r>
            <a:rPr kern="1200" dirty="0"/>
            <a:t> </a:t>
          </a:r>
          <a:r>
            <a:rPr kern="1200" dirty="0" err="1"/>
            <a:t>realiza</a:t>
          </a:r>
          <a:r>
            <a:rPr kern="1200" dirty="0"/>
            <a:t> </a:t>
          </a:r>
          <a:r>
            <a:rPr kern="1200" dirty="0" err="1"/>
            <a:t>su</a:t>
          </a:r>
          <a:r>
            <a:rPr kern="1200" dirty="0"/>
            <a:t> </a:t>
          </a:r>
          <a:r>
            <a:rPr kern="1200" dirty="0" err="1"/>
            <a:t>investigación</a:t>
          </a:r>
          <a:endParaRPr sz="1400" kern="1200" dirty="0"/>
        </a:p>
      </dsp:txBody>
      <dsp:txXfrm rot="5400000">
        <a:off x="-1" y="1"/>
        <a:ext cx="2648634" cy="1443076"/>
      </dsp:txXfrm>
    </dsp:sp>
    <dsp:sp modelId="{EB2718BE-5737-4725-9CBE-97E2B41D30D7}">
      <dsp:nvSpPr>
        <dsp:cNvPr id="0" name=""/>
        <dsp:cNvSpPr/>
      </dsp:nvSpPr>
      <dsp:spPr>
        <a:xfrm>
          <a:off x="2648634" y="0"/>
          <a:ext cx="2648634" cy="1924101"/>
        </a:xfrm>
        <a:prstGeom prst="round1Rect">
          <a:avLst/>
        </a:prstGeom>
        <a:solidFill>
          <a:srgbClr val="97F7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800">
              <a:solidFill>
                <a:schemeClr val="tx1"/>
              </a:solidFill>
            </a:defRPr>
          </a:pPr>
          <a:r>
            <a:rPr b="1" kern="1200" dirty="0"/>
            <a:t>¿</a:t>
          </a:r>
          <a:r>
            <a:rPr b="1" kern="1200" dirty="0" err="1"/>
            <a:t>Qué</a:t>
          </a:r>
          <a:r>
            <a:rPr b="1" kern="1200" dirty="0"/>
            <a:t> </a:t>
          </a:r>
          <a:r>
            <a:rPr b="1" kern="1200" dirty="0" err="1"/>
            <a:t>ofrecemos</a:t>
          </a:r>
          <a:r>
            <a:rPr b="1" kern="1200" dirty="0"/>
            <a:t> </a:t>
          </a:r>
          <a:r>
            <a:rPr b="1" kern="1200" dirty="0" err="1"/>
            <a:t>exactamente</a:t>
          </a:r>
          <a:r>
            <a:rPr b="1" kern="1200" dirty="0"/>
            <a:t> al </a:t>
          </a:r>
          <a:r>
            <a:rPr b="1" kern="1200" dirty="0" err="1"/>
            <a:t>cliente</a:t>
          </a:r>
          <a:r>
            <a:rPr b="1" kern="1200" dirty="0"/>
            <a:t>? ¿</a:t>
          </a:r>
          <a:r>
            <a:rPr b="1" kern="1200" dirty="0" err="1"/>
            <a:t>Cómo</a:t>
          </a:r>
          <a:r>
            <a:rPr b="1" kern="1200" dirty="0"/>
            <a:t> </a:t>
          </a:r>
          <a:r>
            <a:rPr b="1" kern="1200" dirty="0" err="1"/>
            <a:t>responderemos</a:t>
          </a:r>
          <a:r>
            <a:rPr b="1" kern="1200" dirty="0"/>
            <a:t> a sus </a:t>
          </a:r>
          <a:r>
            <a:rPr b="1" kern="1200" dirty="0" err="1"/>
            <a:t>necesidades</a:t>
          </a:r>
          <a:r>
            <a:rPr b="1" kern="1200" dirty="0"/>
            <a:t>? ¿</a:t>
          </a:r>
          <a:r>
            <a:rPr b="1" kern="1200" dirty="0" err="1"/>
            <a:t>Qué</a:t>
          </a:r>
          <a:r>
            <a:rPr b="1" kern="1200" dirty="0"/>
            <a:t> </a:t>
          </a:r>
          <a:r>
            <a:rPr b="1" kern="1200" dirty="0" err="1"/>
            <a:t>será</a:t>
          </a:r>
          <a:r>
            <a:rPr b="1" kern="1200" dirty="0"/>
            <a:t> </a:t>
          </a:r>
          <a:r>
            <a:rPr b="1" kern="1200" dirty="0" err="1"/>
            <a:t>nuestr</a:t>
          </a:r>
          <a:r>
            <a:rPr lang="es-ES" b="1" kern="1200" dirty="0"/>
            <a:t>a</a:t>
          </a:r>
          <a:r>
            <a:rPr b="1" kern="1200" dirty="0"/>
            <a:t> P</a:t>
          </a:r>
          <a:r>
            <a:rPr lang="es-ES" b="1" kern="1200" dirty="0"/>
            <a:t>VU</a:t>
          </a:r>
          <a:r>
            <a:rPr kern="1200" dirty="0">
              <a:effectLst/>
            </a:rPr>
            <a:t> </a:t>
          </a:r>
          <a:r>
            <a:rPr b="1" kern="1200" dirty="0">
              <a:effectLst/>
            </a:rPr>
            <a:t>(</a:t>
          </a:r>
          <a:r>
            <a:rPr b="1" kern="1200" dirty="0" err="1">
              <a:effectLst/>
            </a:rPr>
            <a:t>propuesta</a:t>
          </a:r>
          <a:r>
            <a:rPr b="1" kern="1200" dirty="0">
              <a:effectLst/>
            </a:rPr>
            <a:t> de </a:t>
          </a:r>
          <a:r>
            <a:rPr b="1" kern="1200" dirty="0" err="1">
              <a:effectLst/>
            </a:rPr>
            <a:t>venta</a:t>
          </a:r>
          <a:r>
            <a:rPr b="1" kern="1200" dirty="0">
              <a:effectLst/>
            </a:rPr>
            <a:t> </a:t>
          </a:r>
          <a:r>
            <a:rPr b="1" kern="1200" dirty="0" err="1">
              <a:effectLst/>
            </a:rPr>
            <a:t>única</a:t>
          </a:r>
          <a:r>
            <a:rPr b="1" kern="1200" dirty="0">
              <a:effectLst/>
            </a:rPr>
            <a:t>)? </a:t>
          </a:r>
          <a:endParaRPr sz="1400" b="1" kern="1200" dirty="0">
            <a:solidFill>
              <a:schemeClr val="tx1"/>
            </a:solidFill>
          </a:endParaRPr>
        </a:p>
      </dsp:txBody>
      <dsp:txXfrm>
        <a:off x="2648634" y="0"/>
        <a:ext cx="2648634" cy="1443076"/>
      </dsp:txXfrm>
    </dsp:sp>
    <dsp:sp modelId="{5034CC02-C0CF-4D5E-B64C-F5A4A1613243}">
      <dsp:nvSpPr>
        <dsp:cNvPr id="0" name=""/>
        <dsp:cNvSpPr/>
      </dsp:nvSpPr>
      <dsp:spPr>
        <a:xfrm rot="10800000">
          <a:off x="0" y="1924101"/>
          <a:ext cx="2648634" cy="1924101"/>
        </a:xfrm>
        <a:prstGeom prst="round1Rect">
          <a:avLst/>
        </a:prstGeom>
        <a:solidFill>
          <a:srgbClr val="17ED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800">
              <a:solidFill>
                <a:schemeClr val="tx1"/>
              </a:solidFill>
              <a:effectLst/>
            </a:defRPr>
          </a:pPr>
          <a:endParaRPr lang="es-ES" b="1" kern="1200" dirty="0"/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800">
              <a:solidFill>
                <a:schemeClr val="tx1"/>
              </a:solidFill>
              <a:effectLst/>
            </a:defRPr>
          </a:pPr>
          <a:endParaRPr lang="es-ES" b="1" kern="1200" dirty="0"/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800">
              <a:solidFill>
                <a:schemeClr val="tx1"/>
              </a:solidFill>
              <a:effectLst/>
            </a:defRPr>
          </a:pPr>
          <a:r>
            <a:rPr b="1" kern="1200" dirty="0"/>
            <a:t>¿</a:t>
          </a:r>
          <a:r>
            <a:rPr b="1" kern="1200" dirty="0" err="1"/>
            <a:t>Cómo</a:t>
          </a:r>
          <a:r>
            <a:rPr b="1" kern="1200" dirty="0"/>
            <a:t> </a:t>
          </a:r>
          <a:r>
            <a:rPr b="1" kern="1200" dirty="0" err="1"/>
            <a:t>vamos</a:t>
          </a:r>
          <a:r>
            <a:rPr b="1" kern="1200" dirty="0"/>
            <a:t> a </a:t>
          </a:r>
          <a:r>
            <a:rPr b="1" kern="1200" dirty="0" err="1"/>
            <a:t>entregar</a:t>
          </a:r>
          <a:r>
            <a:rPr b="1" kern="1200" dirty="0"/>
            <a:t> </a:t>
          </a:r>
          <a:r>
            <a:rPr b="1" kern="1200" dirty="0" err="1"/>
            <a:t>el</a:t>
          </a:r>
          <a:r>
            <a:rPr b="1" kern="1200" dirty="0"/>
            <a:t> valor </a:t>
          </a:r>
          <a:r>
            <a:rPr b="1" kern="1200" dirty="0" err="1"/>
            <a:t>elegido</a:t>
          </a:r>
          <a:r>
            <a:rPr b="1" kern="1200" dirty="0"/>
            <a:t> al </a:t>
          </a:r>
          <a:r>
            <a:rPr b="1" kern="1200" dirty="0" err="1"/>
            <a:t>cliente</a:t>
          </a:r>
          <a:r>
            <a:rPr b="1" kern="1200" dirty="0"/>
            <a:t>? ¿</a:t>
          </a:r>
          <a:r>
            <a:rPr b="1" kern="1200" dirty="0" err="1"/>
            <a:t>Qué</a:t>
          </a:r>
          <a:r>
            <a:rPr b="1" kern="1200" dirty="0"/>
            <a:t> </a:t>
          </a:r>
          <a:r>
            <a:rPr b="1" kern="1200" dirty="0" err="1"/>
            <a:t>herramientas</a:t>
          </a:r>
          <a:r>
            <a:rPr b="1" kern="1200" dirty="0"/>
            <a:t>, </a:t>
          </a:r>
          <a:r>
            <a:rPr b="1" kern="1200" dirty="0" err="1"/>
            <a:t>tecnologías</a:t>
          </a:r>
          <a:r>
            <a:rPr b="1" kern="1200" dirty="0"/>
            <a:t> y </a:t>
          </a:r>
          <a:r>
            <a:rPr b="1" kern="1200" dirty="0" err="1"/>
            <a:t>procesos</a:t>
          </a:r>
          <a:r>
            <a:rPr b="1" kern="1200" dirty="0"/>
            <a:t> </a:t>
          </a:r>
          <a:r>
            <a:rPr b="1" kern="1200" dirty="0" err="1"/>
            <a:t>utilizaremos</a:t>
          </a:r>
          <a:r>
            <a:rPr b="1" kern="1200" dirty="0"/>
            <a:t> para </a:t>
          </a:r>
          <a:r>
            <a:rPr b="1" kern="1200" dirty="0" err="1"/>
            <a:t>ello</a:t>
          </a:r>
          <a:r>
            <a:rPr kern="1200" dirty="0"/>
            <a:t>? </a:t>
          </a:r>
          <a:endParaRPr sz="1400" b="0" kern="1200" dirty="0">
            <a:solidFill>
              <a:schemeClr val="tx1"/>
            </a:solidFill>
          </a:endParaRPr>
        </a:p>
      </dsp:txBody>
      <dsp:txXfrm rot="10800000">
        <a:off x="0" y="2405126"/>
        <a:ext cx="2648634" cy="1443076"/>
      </dsp:txXfrm>
    </dsp:sp>
    <dsp:sp modelId="{FCBD2B77-589D-409D-ACF9-2E51392C753B}">
      <dsp:nvSpPr>
        <dsp:cNvPr id="0" name=""/>
        <dsp:cNvSpPr/>
      </dsp:nvSpPr>
      <dsp:spPr>
        <a:xfrm rot="5400000">
          <a:off x="3010900" y="1561835"/>
          <a:ext cx="1924101" cy="2648634"/>
        </a:xfrm>
        <a:prstGeom prst="round1Rect">
          <a:avLst/>
        </a:prstGeom>
        <a:solidFill>
          <a:srgbClr val="0CA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800">
              <a:effectLst/>
            </a:defRPr>
          </a:pPr>
          <a:r>
            <a:rPr b="1" kern="1200" dirty="0"/>
            <a:t>¿Por </a:t>
          </a:r>
          <a:r>
            <a:rPr b="1" kern="1200" dirty="0" err="1"/>
            <a:t>qué</a:t>
          </a:r>
          <a:r>
            <a:rPr b="1" kern="1200" dirty="0"/>
            <a:t> </a:t>
          </a:r>
          <a:r>
            <a:rPr b="1" kern="1200" dirty="0" err="1"/>
            <a:t>deben</a:t>
          </a:r>
          <a:r>
            <a:rPr b="1" kern="1200" dirty="0"/>
            <a:t> </a:t>
          </a:r>
          <a:r>
            <a:rPr b="1" kern="1200" dirty="0" err="1"/>
            <a:t>pagar</a:t>
          </a:r>
          <a:r>
            <a:rPr b="1" kern="1200" dirty="0"/>
            <a:t> los </a:t>
          </a:r>
          <a:r>
            <a:rPr b="1" kern="1200" dirty="0" err="1"/>
            <a:t>clientes</a:t>
          </a:r>
          <a:r>
            <a:rPr b="1" kern="1200" dirty="0"/>
            <a:t> y </a:t>
          </a:r>
          <a:r>
            <a:rPr b="1" kern="1200" dirty="0" err="1"/>
            <a:t>cómo</a:t>
          </a:r>
          <a:r>
            <a:rPr b="1" kern="1200" dirty="0"/>
            <a:t> lo </a:t>
          </a:r>
          <a:r>
            <a:rPr b="1" kern="1200" dirty="0" err="1"/>
            <a:t>harán</a:t>
          </a:r>
          <a:r>
            <a:rPr kern="1200" dirty="0"/>
            <a:t>? </a:t>
          </a:r>
          <a:endParaRPr sz="1300" b="0" kern="1200" dirty="0"/>
        </a:p>
      </dsp:txBody>
      <dsp:txXfrm rot="-5400000">
        <a:off x="2648633" y="2405126"/>
        <a:ext cx="2648634" cy="1443076"/>
      </dsp:txXfrm>
    </dsp:sp>
    <dsp:sp modelId="{40B93D2D-A315-4A2B-84F6-25B7BA1FF30E}">
      <dsp:nvSpPr>
        <dsp:cNvPr id="0" name=""/>
        <dsp:cNvSpPr/>
      </dsp:nvSpPr>
      <dsp:spPr>
        <a:xfrm>
          <a:off x="1895306" y="1427952"/>
          <a:ext cx="1506654" cy="9922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>
              <a:solidFill>
                <a:srgbClr val="0CA373"/>
              </a:solidFill>
            </a:defRPr>
          </a:pPr>
          <a:r>
            <a:rPr sz="2100" kern="1200"/>
            <a:t>Modelo de negocio</a:t>
          </a:r>
          <a:endParaRPr sz="2100" b="1" kern="1200">
            <a:solidFill>
              <a:srgbClr val="0CA373"/>
            </a:solidFill>
          </a:endParaRPr>
        </a:p>
      </dsp:txBody>
      <dsp:txXfrm>
        <a:off x="1943746" y="1476392"/>
        <a:ext cx="1409774" cy="895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3FAA9-4B8A-4D4E-A993-90DE9C08E839}">
      <dsp:nvSpPr>
        <dsp:cNvPr id="0" name=""/>
        <dsp:cNvSpPr/>
      </dsp:nvSpPr>
      <dsp:spPr>
        <a:xfrm>
          <a:off x="2983065" y="774"/>
          <a:ext cx="1295584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200">
              <a:solidFill>
                <a:srgbClr val="FF0000"/>
              </a:solidFill>
            </a:defRPr>
          </a:pPr>
          <a:r>
            <a:rPr kern="1200"/>
            <a:t>empleo del personal</a:t>
          </a:r>
          <a:endParaRPr sz="1200" kern="1200">
            <a:solidFill>
              <a:srgbClr val="FF0000"/>
            </a:solidFill>
          </a:endParaRPr>
        </a:p>
      </dsp:txBody>
      <dsp:txXfrm>
        <a:off x="3172799" y="178269"/>
        <a:ext cx="916116" cy="857025"/>
      </dsp:txXfrm>
    </dsp:sp>
    <dsp:sp modelId="{21BD5725-E8F5-4A9E-9B86-FFB7F1533A0C}">
      <dsp:nvSpPr>
        <dsp:cNvPr id="0" name=""/>
        <dsp:cNvSpPr/>
      </dsp:nvSpPr>
      <dsp:spPr>
        <a:xfrm rot="21088013">
          <a:off x="4198574" y="1615440"/>
          <a:ext cx="371841" cy="40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700" kern="1200"/>
        </a:p>
      </dsp:txBody>
      <dsp:txXfrm>
        <a:off x="4199191" y="1705527"/>
        <a:ext cx="260289" cy="245433"/>
      </dsp:txXfrm>
    </dsp:sp>
    <dsp:sp modelId="{C0DCC0FC-981D-46E2-9D4B-C04B3A5D643D}">
      <dsp:nvSpPr>
        <dsp:cNvPr id="0" name=""/>
        <dsp:cNvSpPr/>
      </dsp:nvSpPr>
      <dsp:spPr>
        <a:xfrm>
          <a:off x="4622475" y="1078951"/>
          <a:ext cx="1388255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200">
              <a:solidFill>
                <a:srgbClr val="FF0000"/>
              </a:solidFill>
            </a:defRPr>
          </a:pPr>
          <a:r>
            <a:rPr kern="1200"/>
            <a:t>toma de decisiones</a:t>
          </a:r>
          <a:endParaRPr sz="1200" kern="1200">
            <a:solidFill>
              <a:srgbClr val="FF0000"/>
            </a:solidFill>
          </a:endParaRPr>
        </a:p>
      </dsp:txBody>
      <dsp:txXfrm>
        <a:off x="4825780" y="1256446"/>
        <a:ext cx="981645" cy="857025"/>
      </dsp:txXfrm>
    </dsp:sp>
    <dsp:sp modelId="{9CB1AE48-A52C-46DF-BE8D-E11201FFF0B3}">
      <dsp:nvSpPr>
        <dsp:cNvPr id="0" name=""/>
        <dsp:cNvSpPr/>
      </dsp:nvSpPr>
      <dsp:spPr>
        <a:xfrm rot="2877349">
          <a:off x="4055810" y="2416088"/>
          <a:ext cx="426311" cy="40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700" kern="1200"/>
        </a:p>
      </dsp:txBody>
      <dsp:txXfrm rot="10800000">
        <a:off x="4076076" y="2452333"/>
        <a:ext cx="303595" cy="245433"/>
      </dsp:txXfrm>
    </dsp:sp>
    <dsp:sp modelId="{9D17EF20-9D3A-4037-8EB7-EEF096758937}">
      <dsp:nvSpPr>
        <dsp:cNvPr id="0" name=""/>
        <dsp:cNvSpPr/>
      </dsp:nvSpPr>
      <dsp:spPr>
        <a:xfrm>
          <a:off x="4174950" y="2668406"/>
          <a:ext cx="1489143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200">
              <a:solidFill>
                <a:srgbClr val="FF0000"/>
              </a:solidFill>
            </a:defRPr>
          </a:pPr>
          <a:r>
            <a:rPr kern="1200"/>
            <a:t>tecnología y estrategia de datos</a:t>
          </a:r>
          <a:endParaRPr sz="1200" kern="1200">
            <a:solidFill>
              <a:srgbClr val="FF0000"/>
            </a:solidFill>
          </a:endParaRPr>
        </a:p>
      </dsp:txBody>
      <dsp:txXfrm>
        <a:off x="4393030" y="2845901"/>
        <a:ext cx="1052983" cy="857025"/>
      </dsp:txXfrm>
    </dsp:sp>
    <dsp:sp modelId="{F9AFA2A3-49A5-4FA5-BDC4-9CCE8A07C793}">
      <dsp:nvSpPr>
        <dsp:cNvPr id="0" name=""/>
        <dsp:cNvSpPr/>
      </dsp:nvSpPr>
      <dsp:spPr>
        <a:xfrm rot="7888742">
          <a:off x="2720776" y="2320977"/>
          <a:ext cx="362692" cy="509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2100" kern="1200"/>
        </a:p>
      </dsp:txBody>
      <dsp:txXfrm rot="10800000">
        <a:off x="2811214" y="2382060"/>
        <a:ext cx="253884" cy="305524"/>
      </dsp:txXfrm>
    </dsp:sp>
    <dsp:sp modelId="{59315B7C-A8DA-4F15-A42B-D03CFB4E2D3F}">
      <dsp:nvSpPr>
        <dsp:cNvPr id="0" name=""/>
        <dsp:cNvSpPr/>
      </dsp:nvSpPr>
      <dsp:spPr>
        <a:xfrm>
          <a:off x="1571895" y="2724389"/>
          <a:ext cx="1455885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 sz="1200">
              <a:solidFill>
                <a:srgbClr val="FF0000"/>
              </a:solidFill>
            </a:defRPr>
          </a:pPr>
          <a:r>
            <a:rPr kern="1200" dirty="0" err="1"/>
            <a:t>planificación</a:t>
          </a:r>
          <a:r>
            <a:rPr kern="1200" dirty="0"/>
            <a:t> </a:t>
          </a:r>
          <a:r>
            <a:rPr kern="1200" dirty="0" err="1"/>
            <a:t>financiera</a:t>
          </a:r>
          <a:r>
            <a:rPr kern="1200" dirty="0"/>
            <a:t> y </a:t>
          </a:r>
          <a:r>
            <a:rPr kern="1200" dirty="0" err="1"/>
            <a:t>estratégica</a:t>
          </a:r>
          <a:endParaRPr sz="1200" kern="1200" dirty="0"/>
        </a:p>
      </dsp:txBody>
      <dsp:txXfrm>
        <a:off x="1785104" y="2901884"/>
        <a:ext cx="1029467" cy="857025"/>
      </dsp:txXfrm>
    </dsp:sp>
    <dsp:sp modelId="{394E6BC4-9978-4A59-9A0D-509D08FC1AAF}">
      <dsp:nvSpPr>
        <dsp:cNvPr id="0" name=""/>
        <dsp:cNvSpPr/>
      </dsp:nvSpPr>
      <dsp:spPr>
        <a:xfrm rot="12490598">
          <a:off x="2572360" y="1741089"/>
          <a:ext cx="475820" cy="40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700" kern="1200"/>
        </a:p>
      </dsp:txBody>
      <dsp:txXfrm rot="10800000">
        <a:off x="2687805" y="1851873"/>
        <a:ext cx="353104" cy="245433"/>
      </dsp:txXfrm>
    </dsp:sp>
    <dsp:sp modelId="{C6C191B7-B5B6-4928-BB9F-19849375C8EF}">
      <dsp:nvSpPr>
        <dsp:cNvPr id="0" name=""/>
        <dsp:cNvSpPr/>
      </dsp:nvSpPr>
      <dsp:spPr>
        <a:xfrm>
          <a:off x="1267146" y="1022960"/>
          <a:ext cx="1374595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200">
              <a:solidFill>
                <a:srgbClr val="FF0000"/>
              </a:solidFill>
            </a:defRPr>
          </a:pPr>
          <a:r>
            <a:rPr kern="1200"/>
            <a:t>requisitos legales y contractuales</a:t>
          </a:r>
          <a:endParaRPr sz="1200" kern="1200">
            <a:solidFill>
              <a:srgbClr val="FF0000"/>
            </a:solidFill>
          </a:endParaRPr>
        </a:p>
      </dsp:txBody>
      <dsp:txXfrm>
        <a:off x="1468451" y="1200455"/>
        <a:ext cx="971985" cy="857025"/>
      </dsp:txXfrm>
    </dsp:sp>
    <dsp:sp modelId="{8CA66220-6890-4313-A6AF-BF72E3626392}">
      <dsp:nvSpPr>
        <dsp:cNvPr id="0" name=""/>
        <dsp:cNvSpPr/>
      </dsp:nvSpPr>
      <dsp:spPr>
        <a:xfrm rot="16477647">
          <a:off x="3462266" y="1219568"/>
          <a:ext cx="352852" cy="40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700" kern="1200"/>
        </a:p>
      </dsp:txBody>
      <dsp:txXfrm>
        <a:off x="3510924" y="1354134"/>
        <a:ext cx="246996" cy="245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Editar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Nivel de Cuarto</a:t>
            </a:r>
          </a:p>
          <a:p>
            <a:pPr lvl="4"/>
            <a:r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Haga clic para modificar el estilo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Haga clic para modificar el estilo del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>
                <a:solidFill>
                  <a:schemeClr val="bg1"/>
                </a:solidFill>
                <a:effectLst/>
                <a:latin typeface="YADLjI9qxTA 0"/>
              </a:defRPr>
            </a:pPr>
            <a:r>
              <a:t>Con el apoyo del programa Erasmus+ de la Unión Europea. El presente documento y su contenido reflejan únicamente los puntos de vista de los autores, y la Comisión no puede ser considerada responsable del uso que pueda hacerse de la información contenida en el mismo. </a:t>
            </a:r>
            <a:endParaRPr sz="120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“Enhancing SMEs’ Resilience After Lock Down”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1935804" y="4093428"/>
            <a:ext cx="810314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600" b="1">
                <a:solidFill>
                  <a:srgbClr val="0CA37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MODELOS DE NEGOCIO BASADOS EN ESTRUCTURAS ORGANIZATIVAS FLEXIBLES — APLICACIÓN DE NUEVAS TECNOLOGÍAS, ESTRATEGIA DE DIGITALIZACIÓN </a:t>
            </a:r>
            <a:endParaRPr sz="1600" b="1">
              <a:solidFill>
                <a:srgbClr val="0CA37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800" b="1" kern="120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>
                <a:solidFill>
                  <a:srgbClr val="0CA373"/>
                </a:solidFill>
              </a:rPr>
              <a:t>Por: </a:t>
            </a:r>
            <a:r>
              <a:t>Fundacja Mercatus et Civis</a:t>
            </a:r>
            <a:endParaRPr kumimoji="0" sz="1800" b="1" i="0" u="none" strike="noStrike" kern="1200" cap="none" normalizeH="0" baseline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13FF3-AF18-90F5-33B5-DDA445CD7233}"/>
              </a:ext>
            </a:extLst>
          </p:cNvPr>
          <p:cNvSpPr txBox="1"/>
          <p:nvPr/>
        </p:nvSpPr>
        <p:spPr>
          <a:xfrm>
            <a:off x="346229" y="1003177"/>
            <a:ext cx="11762913" cy="7183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sz="2400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  <a:endParaRPr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sz="2400" dirty="0">
              <a:latin typeface="+mj-lt"/>
              <a:cs typeface="Tahoma"/>
            </a:endParaRPr>
          </a:p>
          <a:p>
            <a:pPr algn="just">
              <a:defRPr sz="2400"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b="1" dirty="0"/>
              <a:t>Una </a:t>
            </a:r>
            <a:r>
              <a:rPr b="1" dirty="0" err="1"/>
              <a:t>estructura</a:t>
            </a:r>
            <a:r>
              <a:rPr b="1" dirty="0"/>
              <a:t> </a:t>
            </a:r>
            <a:r>
              <a:rPr b="1" dirty="0" err="1"/>
              <a:t>organizativa</a:t>
            </a:r>
            <a:r>
              <a:rPr b="1" dirty="0"/>
              <a:t> </a:t>
            </a:r>
            <a:r>
              <a:rPr dirty="0"/>
              <a:t>es la forma </a:t>
            </a:r>
            <a:r>
              <a:rPr dirty="0" err="1"/>
              <a:t>en</a:t>
            </a:r>
            <a:r>
              <a:rPr dirty="0"/>
              <a:t> que se </a:t>
            </a:r>
            <a:r>
              <a:rPr dirty="0" err="1"/>
              <a:t>organiza</a:t>
            </a:r>
            <a:r>
              <a:rPr dirty="0"/>
              <a:t> </a:t>
            </a:r>
            <a:r>
              <a:rPr dirty="0" err="1"/>
              <a:t>formalmente</a:t>
            </a:r>
            <a:r>
              <a:rPr dirty="0"/>
              <a:t> una </a:t>
            </a:r>
            <a:r>
              <a:rPr dirty="0" err="1"/>
              <a:t>empresa</a:t>
            </a:r>
            <a:r>
              <a:rPr dirty="0"/>
              <a:t>, </a:t>
            </a:r>
            <a:r>
              <a:rPr dirty="0" err="1"/>
              <a:t>incluidos</a:t>
            </a:r>
            <a:r>
              <a:rPr dirty="0"/>
              <a:t> </a:t>
            </a:r>
            <a:r>
              <a:rPr dirty="0" err="1"/>
              <a:t>elementos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células</a:t>
            </a:r>
            <a:r>
              <a:rPr dirty="0"/>
              <a:t> </a:t>
            </a:r>
            <a:r>
              <a:rPr dirty="0" err="1"/>
              <a:t>organizativas</a:t>
            </a:r>
            <a:r>
              <a:rPr dirty="0"/>
              <a:t>, </a:t>
            </a:r>
            <a:r>
              <a:rPr dirty="0" err="1"/>
              <a:t>departamentos</a:t>
            </a:r>
            <a:r>
              <a:rPr dirty="0"/>
              <a:t>, </a:t>
            </a:r>
            <a:r>
              <a:rPr dirty="0" err="1"/>
              <a:t>puestos</a:t>
            </a:r>
            <a:r>
              <a:rPr dirty="0"/>
              <a:t>, </a:t>
            </a:r>
            <a:r>
              <a:rPr dirty="0" err="1"/>
              <a:t>partes</a:t>
            </a:r>
            <a:r>
              <a:rPr dirty="0"/>
              <a:t> de la </a:t>
            </a:r>
            <a:r>
              <a:rPr dirty="0" err="1"/>
              <a:t>propia</a:t>
            </a:r>
            <a:r>
              <a:rPr dirty="0"/>
              <a:t> </a:t>
            </a:r>
            <a:r>
              <a:rPr dirty="0" err="1"/>
              <a:t>empresa</a:t>
            </a:r>
            <a:r>
              <a:rPr dirty="0"/>
              <a:t> y </a:t>
            </a:r>
            <a:r>
              <a:rPr dirty="0" err="1"/>
              <a:t>empleados</a:t>
            </a:r>
            <a:r>
              <a:rPr dirty="0"/>
              <a:t>, </a:t>
            </a:r>
            <a:r>
              <a:rPr dirty="0" err="1"/>
              <a:t>así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los </a:t>
            </a:r>
            <a:r>
              <a:rPr dirty="0" err="1"/>
              <a:t>vínculos</a:t>
            </a:r>
            <a:r>
              <a:rPr dirty="0"/>
              <a:t> entre </a:t>
            </a:r>
            <a:r>
              <a:rPr dirty="0" err="1"/>
              <a:t>ellos</a:t>
            </a:r>
            <a:r>
              <a:rPr dirty="0"/>
              <a:t>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flujo</a:t>
            </a:r>
            <a:r>
              <a:rPr dirty="0"/>
              <a:t> de </a:t>
            </a:r>
            <a:r>
              <a:rPr dirty="0" err="1"/>
              <a:t>información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reparto</a:t>
            </a:r>
            <a:r>
              <a:rPr dirty="0"/>
              <a:t> formal de </a:t>
            </a:r>
            <a:r>
              <a:rPr dirty="0" err="1"/>
              <a:t>responsabilidades</a:t>
            </a:r>
            <a:r>
              <a:rPr dirty="0"/>
              <a:t>, la </a:t>
            </a:r>
            <a:r>
              <a:rPr dirty="0" err="1"/>
              <a:t>afiliación</a:t>
            </a:r>
            <a:r>
              <a:rPr dirty="0"/>
              <a:t>, la </a:t>
            </a:r>
            <a:r>
              <a:rPr dirty="0" err="1"/>
              <a:t>autoridad</a:t>
            </a:r>
            <a:r>
              <a:rPr dirty="0"/>
              <a:t> y la </a:t>
            </a:r>
            <a:r>
              <a:rPr dirty="0" err="1"/>
              <a:t>responsabilidad</a:t>
            </a:r>
            <a:r>
              <a:rPr dirty="0"/>
              <a:t>.</a:t>
            </a:r>
          </a:p>
          <a:p>
            <a:pPr algn="just"/>
            <a:endParaRPr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 sz="2400"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La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organizativa</a:t>
            </a:r>
            <a:r>
              <a:rPr dirty="0"/>
              <a:t> </a:t>
            </a:r>
            <a:r>
              <a:rPr dirty="0" err="1"/>
              <a:t>está</a:t>
            </a:r>
            <a:r>
              <a:rPr dirty="0"/>
              <a:t> </a:t>
            </a:r>
            <a:r>
              <a:rPr dirty="0" err="1"/>
              <a:t>dividida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central y </a:t>
            </a:r>
            <a:r>
              <a:rPr dirty="0" err="1"/>
              <a:t>descentralizada</a:t>
            </a:r>
            <a:r>
              <a:rPr dirty="0"/>
              <a:t>, </a:t>
            </a:r>
            <a:r>
              <a:rPr dirty="0" err="1"/>
              <a:t>diciendo</a:t>
            </a:r>
            <a:r>
              <a:rPr dirty="0"/>
              <a:t> </a:t>
            </a:r>
            <a:r>
              <a:rPr dirty="0" err="1"/>
              <a:t>quién</a:t>
            </a:r>
            <a:r>
              <a:rPr dirty="0"/>
              <a:t> </a:t>
            </a:r>
            <a:r>
              <a:rPr dirty="0" err="1"/>
              <a:t>toma</a:t>
            </a:r>
            <a:r>
              <a:rPr dirty="0"/>
              <a:t> la mayor </a:t>
            </a:r>
            <a:r>
              <a:rPr dirty="0" err="1"/>
              <a:t>parte</a:t>
            </a:r>
            <a:r>
              <a:rPr dirty="0"/>
              <a:t> de las </a:t>
            </a:r>
            <a:r>
              <a:rPr dirty="0" err="1"/>
              <a:t>decisiones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empresa</a:t>
            </a:r>
            <a:r>
              <a:rPr dirty="0"/>
              <a:t>, y </a:t>
            </a:r>
            <a:r>
              <a:rPr dirty="0" err="1"/>
              <a:t>estructuras</a:t>
            </a:r>
            <a:r>
              <a:rPr dirty="0"/>
              <a:t> </a:t>
            </a:r>
            <a:r>
              <a:rPr dirty="0" err="1"/>
              <a:t>formalizadas</a:t>
            </a:r>
            <a:r>
              <a:rPr dirty="0"/>
              <a:t> y no </a:t>
            </a:r>
            <a:r>
              <a:rPr dirty="0" err="1"/>
              <a:t>formalizadas</a:t>
            </a:r>
            <a:r>
              <a:rPr dirty="0">
                <a:solidFill>
                  <a:srgbClr val="000000"/>
                </a:solidFill>
                <a:effectLst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sz="1000" dirty="0">
              <a:solidFill>
                <a:srgbClr val="FF0000"/>
              </a:solidFill>
              <a:latin typeface="Graphik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 sz="2400">
                <a:latin typeface="Graphik"/>
              </a:defRPr>
            </a:pPr>
            <a:r>
              <a:rPr dirty="0"/>
              <a:t>La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empresarial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forma actual </a:t>
            </a:r>
            <a:r>
              <a:rPr dirty="0" err="1"/>
              <a:t>ya</a:t>
            </a:r>
            <a:r>
              <a:rPr dirty="0"/>
              <a:t> no </a:t>
            </a:r>
            <a:r>
              <a:rPr dirty="0" err="1"/>
              <a:t>cumple</a:t>
            </a:r>
            <a:r>
              <a:rPr dirty="0"/>
              <a:t> los </a:t>
            </a:r>
            <a:r>
              <a:rPr dirty="0" err="1"/>
              <a:t>requisitos</a:t>
            </a:r>
            <a:r>
              <a:rPr dirty="0"/>
              <a:t> de la era digital. </a:t>
            </a:r>
            <a:endParaRPr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lphaLcParenR"/>
            </a:pPr>
            <a:endParaRPr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257368681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13FF3-AF18-90F5-33B5-DDA445CD7233}"/>
              </a:ext>
            </a:extLst>
          </p:cNvPr>
          <p:cNvSpPr txBox="1"/>
          <p:nvPr/>
        </p:nvSpPr>
        <p:spPr>
          <a:xfrm>
            <a:off x="346229" y="1003177"/>
            <a:ext cx="11762913" cy="6402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endParaRPr sz="2400" dirty="0">
              <a:latin typeface="+mj-lt"/>
              <a:cs typeface="Tahoma"/>
            </a:endParaRPr>
          </a:p>
          <a:p>
            <a:pPr>
              <a:defRPr sz="2000">
                <a:solidFill>
                  <a:srgbClr val="000000"/>
                </a:solidFill>
              </a:defRPr>
            </a:pPr>
            <a:r>
              <a:rPr dirty="0"/>
              <a:t>La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organizativa</a:t>
            </a:r>
            <a:r>
              <a:rPr dirty="0"/>
              <a:t> de una </a:t>
            </a:r>
            <a:r>
              <a:rPr dirty="0" err="1"/>
              <a:t>empresa</a:t>
            </a:r>
            <a:r>
              <a:rPr dirty="0"/>
              <a:t> es un </a:t>
            </a:r>
            <a:r>
              <a:rPr dirty="0" err="1"/>
              <a:t>concepto</a:t>
            </a:r>
            <a:r>
              <a:rPr dirty="0"/>
              <a:t>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amplio</a:t>
            </a:r>
            <a:r>
              <a:rPr dirty="0"/>
              <a:t>. Sus </a:t>
            </a:r>
            <a:r>
              <a:rPr dirty="0" err="1"/>
              <a:t>múltiples</a:t>
            </a:r>
            <a:r>
              <a:rPr dirty="0"/>
              <a:t> </a:t>
            </a:r>
            <a:r>
              <a:rPr dirty="0" err="1"/>
              <a:t>tipos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distinguirse</a:t>
            </a:r>
            <a:r>
              <a:rPr dirty="0"/>
              <a:t> por medio de </a:t>
            </a:r>
            <a:r>
              <a:rPr dirty="0" err="1"/>
              <a:t>diversos</a:t>
            </a:r>
            <a:r>
              <a:rPr dirty="0"/>
              <a:t> </a:t>
            </a:r>
            <a:r>
              <a:rPr dirty="0" err="1"/>
              <a:t>criterios</a:t>
            </a:r>
            <a:r>
              <a:rPr dirty="0"/>
              <a:t>, </a:t>
            </a:r>
            <a:r>
              <a:rPr dirty="0" err="1"/>
              <a:t>como</a:t>
            </a:r>
            <a:r>
              <a:rPr dirty="0"/>
              <a:t> los </a:t>
            </a:r>
            <a:r>
              <a:rPr dirty="0" err="1"/>
              <a:t>siguientes</a:t>
            </a:r>
            <a:r>
              <a:rPr dirty="0">
                <a:effectLst/>
              </a:rPr>
              <a:t>:</a:t>
            </a:r>
          </a:p>
          <a:p>
            <a:endParaRPr sz="2000" dirty="0">
              <a:cs typeface="Tahoma"/>
            </a:endParaRPr>
          </a:p>
          <a:p>
            <a:pPr marL="342900" indent="-342900" algn="just">
              <a:buFontTx/>
              <a:buAutoNum type="alphaLcParenR"/>
              <a:defRPr sz="2000">
                <a:ea typeface="Times New Roman" panose="02020603050405020304" pitchFamily="18" charset="0"/>
              </a:defRPr>
            </a:pPr>
            <a:r>
              <a:rPr dirty="0" err="1"/>
              <a:t>tipos</a:t>
            </a:r>
            <a:r>
              <a:rPr dirty="0"/>
              <a:t> </a:t>
            </a:r>
            <a:r>
              <a:rPr dirty="0" err="1"/>
              <a:t>básicos</a:t>
            </a:r>
            <a:r>
              <a:rPr dirty="0"/>
              <a:t> de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organizativa</a:t>
            </a:r>
            <a:r>
              <a:rPr dirty="0"/>
              <a:t>: </a:t>
            </a:r>
            <a:r>
              <a:rPr dirty="0" err="1"/>
              <a:t>estructura</a:t>
            </a:r>
            <a:r>
              <a:rPr dirty="0"/>
              <a:t> de </a:t>
            </a:r>
            <a:r>
              <a:rPr dirty="0" err="1"/>
              <a:t>división</a:t>
            </a:r>
            <a:r>
              <a:rPr dirty="0"/>
              <a:t>, </a:t>
            </a:r>
            <a:r>
              <a:rPr dirty="0" err="1"/>
              <a:t>estructura</a:t>
            </a:r>
            <a:r>
              <a:rPr dirty="0"/>
              <a:t> de </a:t>
            </a:r>
            <a:r>
              <a:rPr dirty="0" err="1"/>
              <a:t>tareas</a:t>
            </a:r>
            <a:r>
              <a:rPr dirty="0"/>
              <a:t> (</a:t>
            </a:r>
            <a:r>
              <a:rPr dirty="0" err="1"/>
              <a:t>proyecto</a:t>
            </a:r>
            <a:r>
              <a:rPr dirty="0"/>
              <a:t>),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matriz</a:t>
            </a:r>
            <a:r>
              <a:rPr dirty="0"/>
              <a:t>,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híbrida</a:t>
            </a:r>
            <a:r>
              <a:rPr dirty="0"/>
              <a:t> (</a:t>
            </a:r>
            <a:r>
              <a:rPr dirty="0" err="1"/>
              <a:t>mixta</a:t>
            </a:r>
            <a:r>
              <a:rPr dirty="0"/>
              <a:t>)</a:t>
            </a:r>
            <a:r>
              <a:rPr dirty="0">
                <a:cs typeface="Times New Roman" panose="02020603050405020304" pitchFamily="18" charset="0"/>
              </a:rPr>
              <a:t>;</a:t>
            </a:r>
            <a:endParaRPr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AutoNum type="alphaLcParenR"/>
              <a:defRPr sz="2000">
                <a:ea typeface="Times New Roman" panose="02020603050405020304" pitchFamily="18" charset="0"/>
              </a:defRPr>
            </a:pPr>
            <a:r>
              <a:rPr dirty="0"/>
              <a:t>por </a:t>
            </a:r>
            <a:r>
              <a:rPr dirty="0" err="1"/>
              <a:t>escala</a:t>
            </a:r>
            <a:r>
              <a:rPr dirty="0"/>
              <a:t> de </a:t>
            </a:r>
            <a:r>
              <a:rPr dirty="0" err="1"/>
              <a:t>gestión</a:t>
            </a:r>
            <a:r>
              <a:rPr dirty="0"/>
              <a:t> y </a:t>
            </a:r>
            <a:r>
              <a:rPr dirty="0" err="1"/>
              <a:t>número</a:t>
            </a:r>
            <a:r>
              <a:rPr dirty="0"/>
              <a:t> de </a:t>
            </a:r>
            <a:r>
              <a:rPr dirty="0" err="1"/>
              <a:t>niveles</a:t>
            </a:r>
            <a:r>
              <a:rPr dirty="0"/>
              <a:t> de </a:t>
            </a:r>
            <a:r>
              <a:rPr dirty="0" err="1"/>
              <a:t>gestión</a:t>
            </a:r>
            <a:r>
              <a:rPr dirty="0"/>
              <a:t>: </a:t>
            </a:r>
            <a:r>
              <a:rPr dirty="0" err="1"/>
              <a:t>estructura</a:t>
            </a:r>
            <a:r>
              <a:rPr dirty="0"/>
              <a:t> plana,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lisa</a:t>
            </a:r>
            <a:r>
              <a:rPr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;</a:t>
            </a:r>
            <a:endParaRPr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lphaLcParenR"/>
              <a:defRPr sz="2000">
                <a:ea typeface="Times New Roman" panose="02020603050405020304" pitchFamily="18" charset="0"/>
              </a:defRPr>
            </a:pPr>
            <a:r>
              <a:rPr dirty="0" err="1"/>
              <a:t>clásico</a:t>
            </a:r>
            <a:r>
              <a:rPr dirty="0"/>
              <a:t>: </a:t>
            </a:r>
            <a:r>
              <a:rPr dirty="0" err="1"/>
              <a:t>estructura</a:t>
            </a:r>
            <a:r>
              <a:rPr dirty="0"/>
              <a:t> lineal;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funcional</a:t>
            </a:r>
            <a:r>
              <a:rPr dirty="0"/>
              <a:t>; </a:t>
            </a:r>
            <a:r>
              <a:rPr dirty="0" err="1"/>
              <a:t>estructura</a:t>
            </a:r>
            <a:r>
              <a:rPr dirty="0"/>
              <a:t> del </a:t>
            </a:r>
            <a:r>
              <a:rPr dirty="0" err="1"/>
              <a:t>sistema</a:t>
            </a:r>
            <a:r>
              <a:rPr dirty="0"/>
              <a:t> de </a:t>
            </a:r>
            <a:r>
              <a:rPr dirty="0" err="1"/>
              <a:t>línea</a:t>
            </a:r>
            <a:r>
              <a:rPr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;</a:t>
            </a:r>
            <a:endParaRPr sz="2000" dirty="0">
              <a:ea typeface="Times New Roman" panose="02020603050405020304" pitchFamily="18" charset="0"/>
            </a:endParaRPr>
          </a:p>
          <a:p>
            <a:pPr marL="342900" indent="-342900" algn="just">
              <a:buFontTx/>
              <a:buAutoNum type="alphaLcParenR"/>
              <a:defRPr sz="2000">
                <a:ea typeface="Times New Roman" panose="02020603050405020304" pitchFamily="18" charset="0"/>
              </a:defRPr>
            </a:pPr>
            <a:r>
              <a:rPr dirty="0" err="1">
                <a:solidFill>
                  <a:srgbClr val="000000"/>
                </a:solidFill>
                <a:cs typeface="Calibri" panose="020F0502020204030204" pitchFamily="34" charset="0"/>
              </a:rPr>
              <a:t>moderno</a:t>
            </a:r>
            <a:r>
              <a:rPr dirty="0">
                <a:solidFill>
                  <a:srgbClr val="000000"/>
                </a:solidFill>
                <a:cs typeface="Calibri" panose="020F0502020204030204" pitchFamily="34" charset="0"/>
              </a:rPr>
              <a:t>: </a:t>
            </a:r>
            <a:r>
              <a:rPr dirty="0" err="1">
                <a:solidFill>
                  <a:srgbClr val="000000"/>
                </a:solidFill>
                <a:cs typeface="Calibri" panose="020F0502020204030204" pitchFamily="34" charset="0"/>
              </a:rPr>
              <a:t>estructura</a:t>
            </a:r>
            <a:r>
              <a:rPr dirty="0">
                <a:solidFill>
                  <a:srgbClr val="000000"/>
                </a:solidFill>
                <a:cs typeface="Calibri" panose="020F0502020204030204" pitchFamily="34" charset="0"/>
              </a:rPr>
              <a:t> del </a:t>
            </a:r>
            <a:r>
              <a:rPr dirty="0" err="1">
                <a:solidFill>
                  <a:srgbClr val="000000"/>
                </a:solidFill>
                <a:cs typeface="Calibri" panose="020F0502020204030204" pitchFamily="34" charset="0"/>
              </a:rPr>
              <a:t>proceso</a:t>
            </a:r>
            <a:r>
              <a:rPr dirty="0">
                <a:solidFill>
                  <a:srgbClr val="000000"/>
                </a:solidFill>
                <a:cs typeface="Calibri" panose="020F0502020204030204" pitchFamily="34" charset="0"/>
              </a:rPr>
              <a:t>; </a:t>
            </a:r>
            <a:r>
              <a:rPr dirty="0" err="1">
                <a:solidFill>
                  <a:srgbClr val="000000"/>
                </a:solidFill>
                <a:cs typeface="Calibri" panose="020F0502020204030204" pitchFamily="34" charset="0"/>
              </a:rPr>
              <a:t>estructura</a:t>
            </a:r>
            <a:r>
              <a:rPr dirty="0">
                <a:solidFill>
                  <a:srgbClr val="000000"/>
                </a:solidFill>
                <a:cs typeface="Calibri" panose="020F0502020204030204" pitchFamily="34" charset="0"/>
              </a:rPr>
              <a:t> de la red; </a:t>
            </a:r>
            <a:r>
              <a:rPr dirty="0" err="1">
                <a:solidFill>
                  <a:srgbClr val="000000"/>
                </a:solidFill>
                <a:cs typeface="Calibri" panose="020F0502020204030204" pitchFamily="34" charset="0"/>
              </a:rPr>
              <a:t>estructura</a:t>
            </a:r>
            <a:r>
              <a:rPr dirty="0">
                <a:solidFill>
                  <a:srgbClr val="000000"/>
                </a:solidFill>
                <a:cs typeface="Calibri" panose="020F0502020204030204" pitchFamily="34" charset="0"/>
              </a:rPr>
              <a:t> virtual; </a:t>
            </a:r>
            <a:r>
              <a:rPr dirty="0" err="1">
                <a:solidFill>
                  <a:srgbClr val="000000"/>
                </a:solidFill>
                <a:cs typeface="Calibri" panose="020F0502020204030204" pitchFamily="34" charset="0"/>
              </a:rPr>
              <a:t>estructura</a:t>
            </a:r>
            <a:r>
              <a:rPr dirty="0">
                <a:solidFill>
                  <a:srgbClr val="000000"/>
                </a:solidFill>
                <a:cs typeface="Calibri" panose="020F0502020204030204" pitchFamily="34" charset="0"/>
              </a:rPr>
              <a:t> fractal; los </a:t>
            </a:r>
            <a:r>
              <a:rPr dirty="0" err="1">
                <a:solidFill>
                  <a:srgbClr val="000000"/>
                </a:solidFill>
                <a:cs typeface="Calibri" panose="020F0502020204030204" pitchFamily="34" charset="0"/>
              </a:rPr>
              <a:t>demás</a:t>
            </a:r>
            <a:r>
              <a:rPr dirty="0">
                <a:cs typeface="Times New Roman" panose="02020603050405020304" pitchFamily="18" charset="0"/>
              </a:rPr>
              <a:t>;</a:t>
            </a:r>
            <a:endParaRPr sz="20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AutoNum type="alphaLcParenR"/>
              <a:defRPr sz="200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/>
              <a:t>por </a:t>
            </a:r>
            <a:r>
              <a:rPr dirty="0" err="1"/>
              <a:t>división</a:t>
            </a:r>
            <a:r>
              <a:rPr dirty="0"/>
              <a:t> de </a:t>
            </a:r>
            <a:r>
              <a:rPr dirty="0" err="1"/>
              <a:t>tareas</a:t>
            </a:r>
            <a:r>
              <a:rPr dirty="0"/>
              <a:t>: </a:t>
            </a:r>
            <a:r>
              <a:rPr dirty="0" err="1"/>
              <a:t>Estructuras</a:t>
            </a:r>
            <a:r>
              <a:rPr dirty="0"/>
              <a:t> de </a:t>
            </a:r>
            <a:r>
              <a:rPr dirty="0" err="1"/>
              <a:t>tipo</a:t>
            </a:r>
            <a:r>
              <a:rPr dirty="0"/>
              <a:t> U (</a:t>
            </a:r>
            <a:r>
              <a:rPr lang="es-ES" dirty="0"/>
              <a:t>unitarias</a:t>
            </a:r>
            <a:r>
              <a:rPr dirty="0"/>
              <a:t>); </a:t>
            </a:r>
            <a:r>
              <a:rPr dirty="0" err="1"/>
              <a:t>Estructuras</a:t>
            </a:r>
            <a:r>
              <a:rPr dirty="0"/>
              <a:t> de </a:t>
            </a:r>
            <a:r>
              <a:rPr dirty="0" err="1"/>
              <a:t>tipo</a:t>
            </a:r>
            <a:r>
              <a:rPr dirty="0"/>
              <a:t> m (</a:t>
            </a:r>
            <a:r>
              <a:rPr dirty="0" err="1"/>
              <a:t>multidivisionales</a:t>
            </a:r>
            <a:r>
              <a:rPr dirty="0"/>
              <a:t>); </a:t>
            </a:r>
            <a:r>
              <a:rPr dirty="0" err="1"/>
              <a:t>Estructuras</a:t>
            </a:r>
            <a:r>
              <a:rPr dirty="0"/>
              <a:t> de </a:t>
            </a:r>
            <a:r>
              <a:rPr dirty="0" err="1"/>
              <a:t>tipo</a:t>
            </a:r>
            <a:r>
              <a:rPr dirty="0"/>
              <a:t> H (</a:t>
            </a:r>
            <a:r>
              <a:rPr lang="es-ES" dirty="0"/>
              <a:t>holding</a:t>
            </a:r>
            <a:r>
              <a:rPr dirty="0"/>
              <a:t>);</a:t>
            </a:r>
            <a:endParaRPr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lphaLcParenR"/>
              <a:defRPr sz="2000">
                <a:ea typeface="Times New Roman" panose="02020603050405020304" pitchFamily="18" charset="0"/>
              </a:defRPr>
            </a:pPr>
            <a:r>
              <a:rPr dirty="0"/>
              <a:t>por </a:t>
            </a:r>
            <a:r>
              <a:rPr dirty="0" err="1"/>
              <a:t>configuración</a:t>
            </a:r>
            <a:r>
              <a:rPr dirty="0"/>
              <a:t> </a:t>
            </a:r>
            <a:r>
              <a:rPr dirty="0" err="1"/>
              <a:t>estructural</a:t>
            </a:r>
            <a:r>
              <a:rPr dirty="0"/>
              <a:t>: </a:t>
            </a:r>
            <a:r>
              <a:rPr dirty="0" err="1"/>
              <a:t>estructura</a:t>
            </a:r>
            <a:r>
              <a:rPr dirty="0"/>
              <a:t> simple; </a:t>
            </a:r>
            <a:r>
              <a:rPr dirty="0" err="1"/>
              <a:t>burocracia</a:t>
            </a:r>
            <a:r>
              <a:rPr dirty="0"/>
              <a:t> </a:t>
            </a:r>
            <a:r>
              <a:rPr lang="es-ES" dirty="0"/>
              <a:t>de máquinas</a:t>
            </a:r>
            <a:r>
              <a:rPr dirty="0"/>
              <a:t>; </a:t>
            </a:r>
            <a:r>
              <a:rPr dirty="0" err="1"/>
              <a:t>burocracia</a:t>
            </a:r>
            <a:r>
              <a:rPr dirty="0"/>
              <a:t> </a:t>
            </a:r>
            <a:r>
              <a:rPr dirty="0" err="1"/>
              <a:t>profesional</a:t>
            </a:r>
            <a:r>
              <a:rPr dirty="0"/>
              <a:t>; </a:t>
            </a:r>
            <a:r>
              <a:rPr dirty="0" err="1"/>
              <a:t>estructura</a:t>
            </a:r>
            <a:r>
              <a:rPr dirty="0"/>
              <a:t> de </a:t>
            </a:r>
            <a:r>
              <a:rPr dirty="0" err="1"/>
              <a:t>división</a:t>
            </a:r>
            <a:r>
              <a:rPr dirty="0"/>
              <a:t>; ad</a:t>
            </a:r>
            <a:r>
              <a:rPr lang="es-ES" dirty="0" err="1"/>
              <a:t>hocracia</a:t>
            </a:r>
            <a:r>
              <a:rPr dirty="0"/>
              <a:t>; </a:t>
            </a:r>
            <a:r>
              <a:rPr dirty="0" err="1"/>
              <a:t>estructura</a:t>
            </a:r>
            <a:r>
              <a:rPr dirty="0"/>
              <a:t> de la </a:t>
            </a:r>
            <a:r>
              <a:rPr dirty="0" err="1"/>
              <a:t>misión</a:t>
            </a:r>
            <a:r>
              <a:rPr dirty="0"/>
              <a:t>; </a:t>
            </a: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política</a:t>
            </a:r>
            <a:r>
              <a:rPr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.</a:t>
            </a:r>
            <a:endParaRPr sz="20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lphaLcParenR"/>
            </a:pPr>
            <a:endParaRPr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lphaLcParenR"/>
            </a:pPr>
            <a:endParaRPr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69584851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13FF3-AF18-90F5-33B5-DDA445CD7233}"/>
              </a:ext>
            </a:extLst>
          </p:cNvPr>
          <p:cNvSpPr txBox="1"/>
          <p:nvPr/>
        </p:nvSpPr>
        <p:spPr>
          <a:xfrm>
            <a:off x="346229" y="1003177"/>
            <a:ext cx="117629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Modelos de negocio — cuestiones básicas</a:t>
            </a:r>
            <a:endParaRPr sz="4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>
                <a:latin typeface="Calibri" panose="020F0502020204030204" pitchFamily="34" charset="0"/>
                <a:ea typeface="Times New Roman" panose="02020603050405020304" pitchFamily="18" charset="0"/>
              </a:rPr>
              <a:t>Principios de una estructura organizativa flexible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88850C9-FE0B-B780-FAC2-B691B31369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8028522"/>
              </p:ext>
            </p:extLst>
          </p:nvPr>
        </p:nvGraphicFramePr>
        <p:xfrm>
          <a:off x="2052735" y="2202024"/>
          <a:ext cx="7268546" cy="401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80813096-99E7-75BC-DF9E-657B138089B8}"/>
              </a:ext>
            </a:extLst>
          </p:cNvPr>
          <p:cNvSpPr txBox="1"/>
          <p:nvPr/>
        </p:nvSpPr>
        <p:spPr>
          <a:xfrm>
            <a:off x="5080518" y="4012163"/>
            <a:ext cx="121298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205"/>
              </a:lnSpc>
              <a:spcAft>
                <a:spcPts val="1800"/>
              </a:spcAft>
              <a:defRPr>
                <a:solidFill>
                  <a:srgbClr val="FF0000"/>
                </a:solidFill>
                <a:latin typeface="Graphik"/>
                <a:ea typeface="Calibri" panose="020F0502020204030204" pitchFamily="34" charset="0"/>
                <a:cs typeface="Graphik"/>
              </a:defRPr>
            </a:pPr>
            <a:r>
              <a:rPr sz="1200"/>
              <a:t>Falta de flexibilidad en muchas dimensiones</a:t>
            </a:r>
            <a:r>
              <a:rPr sz="1000">
                <a:effectLst/>
              </a:rPr>
              <a:t>:</a:t>
            </a:r>
            <a:endParaRPr sz="1000">
              <a:solidFill>
                <a:srgbClr val="FF0000"/>
              </a:solidFill>
              <a:effectLst/>
              <a:latin typeface="Graphik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434101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252171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pPr algn="just"/>
            <a:endParaRPr sz="2000" dirty="0"/>
          </a:p>
          <a:p>
            <a:pPr algn="just"/>
            <a:endParaRPr sz="2000" dirty="0"/>
          </a:p>
          <a:p>
            <a:pPr algn="ctr">
              <a:defRPr sz="2000" b="1">
                <a:solidFill>
                  <a:srgbClr val="000000"/>
                </a:solidFill>
                <a:latin typeface="Segoe UI" panose="020B0502040204020203" pitchFamily="34" charset="0"/>
              </a:defRPr>
            </a:pPr>
            <a:r>
              <a:rPr dirty="0"/>
              <a:t>La </a:t>
            </a:r>
            <a:r>
              <a:rPr dirty="0" err="1"/>
              <a:t>estructura</a:t>
            </a:r>
            <a:r>
              <a:rPr dirty="0"/>
              <a:t> de la </a:t>
            </a:r>
            <a:r>
              <a:rPr dirty="0" err="1"/>
              <a:t>organización</a:t>
            </a:r>
            <a:r>
              <a:rPr dirty="0"/>
              <a:t> da </a:t>
            </a:r>
            <a:r>
              <a:rPr dirty="0" err="1"/>
              <a:t>respuesta</a:t>
            </a:r>
            <a:r>
              <a:rPr dirty="0"/>
              <a:t> a las </a:t>
            </a:r>
            <a:r>
              <a:rPr dirty="0" err="1"/>
              <a:t>preguntas</a:t>
            </a:r>
            <a:r>
              <a:rPr dirty="0">
                <a:effectLst/>
              </a:rPr>
              <a:t>:</a:t>
            </a:r>
          </a:p>
          <a:p>
            <a:pPr algn="just"/>
            <a:endParaRPr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Segoe UI" panose="020B0502040204020203" pitchFamily="34" charset="0"/>
              </a:defRPr>
            </a:pPr>
            <a:r>
              <a:rPr dirty="0"/>
              <a:t> ¿</a:t>
            </a:r>
            <a:r>
              <a:rPr dirty="0" err="1"/>
              <a:t>Quién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y debe </a:t>
            </a:r>
            <a:r>
              <a:rPr dirty="0" err="1"/>
              <a:t>interactuar</a:t>
            </a:r>
            <a:r>
              <a:rPr dirty="0"/>
              <a:t> y </a:t>
            </a:r>
            <a:r>
              <a:rPr dirty="0" err="1"/>
              <a:t>cooperar</a:t>
            </a:r>
            <a:r>
              <a:rPr dirty="0"/>
              <a:t> con </a:t>
            </a:r>
            <a:r>
              <a:rPr dirty="0" err="1"/>
              <a:t>quiénes</a:t>
            </a:r>
            <a:r>
              <a:rPr dirty="0"/>
              <a:t> y con 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relaciones</a:t>
            </a:r>
            <a:r>
              <a:rPr dirty="0"/>
              <a:t> </a:t>
            </a:r>
            <a:r>
              <a:rPr dirty="0" err="1"/>
              <a:t>están</a:t>
            </a:r>
            <a:r>
              <a:rPr dirty="0"/>
              <a:t> </a:t>
            </a:r>
            <a:r>
              <a:rPr dirty="0" err="1"/>
              <a:t>prohibidas</a:t>
            </a:r>
            <a:r>
              <a:rPr dirty="0"/>
              <a:t>?</a:t>
            </a:r>
          </a:p>
          <a:p>
            <a:pPr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Segoe UI" panose="020B0502040204020203" pitchFamily="34" charset="0"/>
              </a:defRPr>
            </a:pPr>
            <a:r>
              <a:rPr dirty="0"/>
              <a:t> ¿</a:t>
            </a:r>
            <a:r>
              <a:rPr dirty="0" err="1"/>
              <a:t>Quién</a:t>
            </a:r>
            <a:r>
              <a:rPr dirty="0"/>
              <a:t> decide </a:t>
            </a:r>
            <a:r>
              <a:rPr dirty="0" err="1"/>
              <a:t>qué</a:t>
            </a:r>
            <a:r>
              <a:rPr dirty="0"/>
              <a:t> y a </a:t>
            </a:r>
            <a:r>
              <a:rPr dirty="0" err="1"/>
              <a:t>quién</a:t>
            </a:r>
            <a:r>
              <a:rPr dirty="0"/>
              <a:t> y </a:t>
            </a:r>
            <a:r>
              <a:rPr dirty="0" err="1"/>
              <a:t>cómo</a:t>
            </a:r>
            <a:r>
              <a:rPr dirty="0"/>
              <a:t>?</a:t>
            </a:r>
          </a:p>
          <a:p>
            <a:pPr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Segoe UI" panose="020B0502040204020203" pitchFamily="34" charset="0"/>
              </a:defRPr>
            </a:pPr>
            <a:r>
              <a:rPr dirty="0"/>
              <a:t> ¿</a:t>
            </a:r>
            <a:r>
              <a:rPr dirty="0" err="1"/>
              <a:t>Quién</a:t>
            </a:r>
            <a:r>
              <a:rPr dirty="0"/>
              <a:t> es </a:t>
            </a:r>
            <a:r>
              <a:rPr dirty="0" err="1"/>
              <a:t>responsable</a:t>
            </a:r>
            <a:r>
              <a:rPr dirty="0"/>
              <a:t> de </a:t>
            </a:r>
            <a:r>
              <a:rPr dirty="0" err="1"/>
              <a:t>qué</a:t>
            </a:r>
            <a:r>
              <a:rPr lang="es-ES" dirty="0"/>
              <a:t>/</a:t>
            </a:r>
            <a:r>
              <a:rPr dirty="0" err="1"/>
              <a:t>quién</a:t>
            </a:r>
            <a:r>
              <a:rPr dirty="0"/>
              <a:t> y </a:t>
            </a:r>
            <a:r>
              <a:rPr dirty="0" err="1"/>
              <a:t>cómo</a:t>
            </a:r>
            <a:r>
              <a:rPr dirty="0"/>
              <a:t>?</a:t>
            </a:r>
          </a:p>
          <a:p>
            <a:pPr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Segoe UI" panose="020B0502040204020203" pitchFamily="34" charset="0"/>
              </a:defRPr>
            </a:pPr>
            <a:r>
              <a:rPr dirty="0"/>
              <a:t> ¿</a:t>
            </a:r>
            <a:r>
              <a:rPr dirty="0" err="1"/>
              <a:t>Quién</a:t>
            </a:r>
            <a:r>
              <a:rPr dirty="0"/>
              <a:t> sabe </a:t>
            </a:r>
            <a:r>
              <a:rPr dirty="0" err="1"/>
              <a:t>qué</a:t>
            </a:r>
            <a:r>
              <a:rPr dirty="0"/>
              <a:t> y de </a:t>
            </a:r>
            <a:r>
              <a:rPr dirty="0" err="1"/>
              <a:t>quién</a:t>
            </a:r>
            <a:r>
              <a:rPr dirty="0"/>
              <a:t> y </a:t>
            </a:r>
            <a:r>
              <a:rPr dirty="0" err="1"/>
              <a:t>cómo</a:t>
            </a:r>
            <a:r>
              <a:rPr dirty="0"/>
              <a:t> se </a:t>
            </a:r>
            <a:r>
              <a:rPr dirty="0" err="1"/>
              <a:t>va</a:t>
            </a:r>
            <a:r>
              <a:rPr dirty="0"/>
              <a:t> a </a:t>
            </a:r>
            <a:r>
              <a:rPr dirty="0" err="1"/>
              <a:t>utilizar</a:t>
            </a:r>
            <a:r>
              <a:rPr dirty="0"/>
              <a:t> ese </a:t>
            </a:r>
            <a:r>
              <a:rPr dirty="0" err="1"/>
              <a:t>conocimiento</a:t>
            </a:r>
            <a:r>
              <a:rPr dirty="0"/>
              <a:t>?</a:t>
            </a:r>
          </a:p>
          <a:p>
            <a:pPr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Segoe UI" panose="020B0502040204020203" pitchFamily="34" charset="0"/>
              </a:defRPr>
            </a:pPr>
            <a:r>
              <a:rPr dirty="0"/>
              <a:t> ¿</a:t>
            </a:r>
            <a:r>
              <a:rPr dirty="0" err="1"/>
              <a:t>Cuál</a:t>
            </a:r>
            <a:r>
              <a:rPr dirty="0"/>
              <a:t> es la </a:t>
            </a:r>
            <a:r>
              <a:rPr dirty="0" err="1"/>
              <a:t>distribución</a:t>
            </a:r>
            <a:r>
              <a:rPr dirty="0"/>
              <a:t> de los </a:t>
            </a:r>
            <a:r>
              <a:rPr dirty="0" err="1"/>
              <a:t>beneficios</a:t>
            </a:r>
            <a:r>
              <a:rPr dirty="0"/>
              <a:t> y </a:t>
            </a:r>
            <a:r>
              <a:rPr dirty="0" err="1"/>
              <a:t>privilegios</a:t>
            </a:r>
            <a:r>
              <a:rPr dirty="0"/>
              <a:t> (</a:t>
            </a:r>
            <a:r>
              <a:rPr dirty="0" err="1"/>
              <a:t>materiales</a:t>
            </a:r>
            <a:r>
              <a:rPr dirty="0"/>
              <a:t>, </a:t>
            </a:r>
            <a:r>
              <a:rPr dirty="0" err="1"/>
              <a:t>prestigio</a:t>
            </a:r>
            <a:r>
              <a:rPr dirty="0"/>
              <a:t> y </a:t>
            </a:r>
            <a:r>
              <a:rPr dirty="0" err="1"/>
              <a:t>otros</a:t>
            </a:r>
            <a:r>
              <a:rPr dirty="0"/>
              <a:t>) entre ¿los </a:t>
            </a:r>
            <a:r>
              <a:rPr dirty="0" err="1"/>
              <a:t>miembros</a:t>
            </a:r>
            <a:r>
              <a:rPr dirty="0"/>
              <a:t> de la </a:t>
            </a:r>
            <a:r>
              <a:rPr dirty="0" err="1"/>
              <a:t>organización</a:t>
            </a:r>
            <a:r>
              <a:rPr dirty="0"/>
              <a:t>?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62513621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195021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pPr algn="just"/>
            <a:endParaRPr sz="2000" dirty="0"/>
          </a:p>
          <a:p>
            <a:pPr algn="just"/>
            <a:endParaRPr sz="2000" dirty="0">
              <a:solidFill>
                <a:srgbClr val="FF0000"/>
              </a:solidFill>
            </a:endParaRPr>
          </a:p>
          <a:p>
            <a:pPr algn="ctr">
              <a:defRPr sz="2400"/>
            </a:pPr>
            <a:r>
              <a:rPr dirty="0"/>
              <a:t>El principal </a:t>
            </a:r>
            <a:r>
              <a:rPr dirty="0" err="1"/>
              <a:t>obstáculo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</a:t>
            </a:r>
            <a:r>
              <a:rPr dirty="0" err="1"/>
              <a:t>estas</a:t>
            </a:r>
            <a:r>
              <a:rPr dirty="0"/>
              <a:t> </a:t>
            </a:r>
            <a:r>
              <a:rPr dirty="0" err="1"/>
              <a:t>normas</a:t>
            </a:r>
            <a:r>
              <a:rPr dirty="0"/>
              <a:t> </a:t>
            </a:r>
            <a:r>
              <a:rPr dirty="0" err="1"/>
              <a:t>organizativas</a:t>
            </a:r>
            <a:r>
              <a:rPr dirty="0"/>
              <a:t> es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miedo</a:t>
            </a:r>
            <a:r>
              <a:rPr dirty="0"/>
              <a:t> a la </a:t>
            </a:r>
            <a:r>
              <a:rPr dirty="0" err="1"/>
              <a:t>desconocida</a:t>
            </a:r>
            <a:r>
              <a:rPr dirty="0">
                <a:solidFill>
                  <a:srgbClr val="FF0000"/>
                </a:solidFill>
              </a:rPr>
              <a:t>. </a:t>
            </a:r>
          </a:p>
          <a:p>
            <a:pPr algn="ctr"/>
            <a:endParaRPr sz="2400" dirty="0">
              <a:solidFill>
                <a:srgbClr val="FF0000"/>
              </a:solidFill>
            </a:endParaRPr>
          </a:p>
          <a:p>
            <a:pPr algn="ctr"/>
            <a:endParaRPr sz="2400" dirty="0">
              <a:solidFill>
                <a:srgbClr val="FF0000"/>
              </a:solidFill>
            </a:endParaRPr>
          </a:p>
          <a:p>
            <a:pPr algn="ctr"/>
            <a:endParaRPr sz="2400" b="0" i="0" u="none" strike="noStrike" baseline="0" dirty="0">
              <a:solidFill>
                <a:srgbClr val="FF0000"/>
              </a:solidFill>
            </a:endParaRPr>
          </a:p>
          <a:p>
            <a:pPr algn="ctr"/>
            <a:endParaRPr sz="2400" b="0" i="0" u="none" strike="noStrike" baseline="0" dirty="0">
              <a:solidFill>
                <a:srgbClr val="FF0000"/>
              </a:solidFill>
            </a:endParaRPr>
          </a:p>
          <a:p>
            <a:pPr algn="ctr">
              <a:defRPr sz="2400" u="sng"/>
            </a:pPr>
            <a:r>
              <a:rPr dirty="0"/>
              <a:t>«Hasta que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ayuden</a:t>
            </a:r>
            <a:r>
              <a:rPr dirty="0"/>
              <a:t> a </a:t>
            </a:r>
            <a:r>
              <a:rPr dirty="0" err="1"/>
              <a:t>alguien</a:t>
            </a:r>
            <a:r>
              <a:rPr dirty="0"/>
              <a:t> a </a:t>
            </a:r>
            <a:r>
              <a:rPr dirty="0" err="1"/>
              <a:t>comprender</a:t>
            </a:r>
            <a:r>
              <a:rPr dirty="0"/>
              <a:t> que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ganar</a:t>
            </a:r>
            <a:r>
              <a:rPr dirty="0"/>
              <a:t> y </a:t>
            </a:r>
            <a:r>
              <a:rPr dirty="0" err="1"/>
              <a:t>generar</a:t>
            </a:r>
            <a:r>
              <a:rPr dirty="0"/>
              <a:t> valor de </a:t>
            </a:r>
            <a:r>
              <a:rPr dirty="0" err="1"/>
              <a:t>otras</a:t>
            </a:r>
            <a:r>
              <a:rPr dirty="0"/>
              <a:t> </a:t>
            </a:r>
            <a:r>
              <a:rPr dirty="0" err="1"/>
              <a:t>formas</a:t>
            </a:r>
            <a:r>
              <a:rPr dirty="0"/>
              <a:t>, no </a:t>
            </a:r>
            <a:r>
              <a:rPr dirty="0" err="1"/>
              <a:t>cambiará</a:t>
            </a:r>
            <a:r>
              <a:rPr dirty="0"/>
              <a:t> </a:t>
            </a:r>
            <a:r>
              <a:rPr dirty="0" err="1"/>
              <a:t>porque</a:t>
            </a:r>
            <a:r>
              <a:rPr dirty="0"/>
              <a:t> es </a:t>
            </a:r>
            <a:r>
              <a:rPr dirty="0" err="1"/>
              <a:t>demasiado</a:t>
            </a:r>
            <a:r>
              <a:rPr dirty="0"/>
              <a:t> </a:t>
            </a:r>
            <a:r>
              <a:rPr dirty="0" err="1"/>
              <a:t>escueta</a:t>
            </a:r>
            <a:r>
              <a:rPr dirty="0"/>
              <a:t>».</a:t>
            </a:r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id="{04FB443B-C8DC-C7F3-6339-D7B0BDFDDC91}"/>
              </a:ext>
            </a:extLst>
          </p:cNvPr>
          <p:cNvSpPr/>
          <p:nvPr/>
        </p:nvSpPr>
        <p:spPr>
          <a:xfrm>
            <a:off x="5975960" y="3429000"/>
            <a:ext cx="522514" cy="841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146735016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5" y="1012053"/>
            <a:ext cx="11442468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pPr algn="just"/>
            <a:endParaRPr sz="2000" dirty="0"/>
          </a:p>
          <a:p>
            <a:pPr algn="ctr"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muchas</a:t>
            </a:r>
            <a:r>
              <a:rPr sz="2000" dirty="0"/>
              <a:t> </a:t>
            </a:r>
            <a:r>
              <a:rPr sz="2000" dirty="0" err="1"/>
              <a:t>ocasiones</a:t>
            </a:r>
            <a:r>
              <a:rPr sz="2000" dirty="0"/>
              <a:t> se </a:t>
            </a:r>
            <a:r>
              <a:rPr lang="es-ES" sz="2000" dirty="0"/>
              <a:t>han creado sobre la marcha</a:t>
            </a:r>
            <a:r>
              <a:rPr sz="2000" dirty="0"/>
              <a:t> </a:t>
            </a:r>
            <a:r>
              <a:rPr sz="2000" dirty="0" err="1"/>
              <a:t>procedimientos</a:t>
            </a:r>
            <a:r>
              <a:rPr sz="2000" dirty="0"/>
              <a:t> de </a:t>
            </a:r>
            <a:r>
              <a:rPr sz="2000" dirty="0" err="1"/>
              <a:t>actuación</a:t>
            </a:r>
            <a:r>
              <a:rPr sz="2000" dirty="0"/>
              <a:t> de los empresarios </a:t>
            </a:r>
            <a:r>
              <a:rPr sz="2000" dirty="0" err="1"/>
              <a:t>durante</a:t>
            </a:r>
            <a:r>
              <a:rPr sz="2000" dirty="0"/>
              <a:t> una </a:t>
            </a:r>
            <a:r>
              <a:rPr sz="2000" dirty="0" err="1"/>
              <a:t>pandemia</a:t>
            </a:r>
            <a:r>
              <a:rPr lang="es-ES" sz="2000" dirty="0"/>
              <a:t> </a:t>
            </a:r>
            <a:r>
              <a:rPr sz="2000" dirty="0"/>
              <a:t>. Por lo tanto, es </a:t>
            </a:r>
            <a:r>
              <a:rPr sz="2000" dirty="0" err="1"/>
              <a:t>necesario</a:t>
            </a:r>
            <a:r>
              <a:rPr sz="2000" dirty="0"/>
              <a:t> </a:t>
            </a:r>
            <a:r>
              <a:rPr sz="2000" dirty="0" err="1"/>
              <a:t>intentar</a:t>
            </a:r>
            <a:r>
              <a:rPr sz="2000" dirty="0"/>
              <a:t> </a:t>
            </a:r>
            <a:r>
              <a:rPr sz="2000" dirty="0" err="1"/>
              <a:t>anticipar</a:t>
            </a:r>
            <a:r>
              <a:rPr sz="2000" dirty="0"/>
              <a:t> </a:t>
            </a:r>
            <a:r>
              <a:rPr sz="2000" dirty="0" err="1"/>
              <a:t>estos</a:t>
            </a:r>
            <a:r>
              <a:rPr sz="2000" dirty="0"/>
              <a:t> </a:t>
            </a:r>
            <a:r>
              <a:rPr sz="2000" dirty="0" err="1"/>
              <a:t>acontecimientos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futuro</a:t>
            </a:r>
            <a:r>
              <a:rPr sz="2000" dirty="0"/>
              <a:t> y </a:t>
            </a:r>
            <a:r>
              <a:rPr sz="2000" dirty="0" err="1"/>
              <a:t>revisar</a:t>
            </a:r>
            <a:r>
              <a:rPr sz="2000" dirty="0"/>
              <a:t>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modelo</a:t>
            </a:r>
            <a:r>
              <a:rPr sz="2000" dirty="0"/>
              <a:t> de </a:t>
            </a:r>
            <a:r>
              <a:rPr sz="2000" dirty="0" err="1"/>
              <a:t>negocio</a:t>
            </a:r>
            <a:r>
              <a:rPr sz="2000" dirty="0"/>
              <a:t> de </a:t>
            </a:r>
            <a:r>
              <a:rPr sz="2000" dirty="0" err="1"/>
              <a:t>cada</a:t>
            </a:r>
            <a:r>
              <a:rPr sz="2000" dirty="0"/>
              <a:t> uno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consecuencia</a:t>
            </a:r>
            <a:r>
              <a:rPr sz="2000" dirty="0"/>
              <a:t>. </a:t>
            </a:r>
          </a:p>
          <a:p>
            <a:pPr algn="ctr"/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sz="2000" dirty="0"/>
              <a:t>Por </a:t>
            </a:r>
            <a:r>
              <a:rPr sz="2000" dirty="0" err="1"/>
              <a:t>otra</a:t>
            </a:r>
            <a:r>
              <a:rPr sz="2000" dirty="0"/>
              <a:t> </a:t>
            </a:r>
            <a:r>
              <a:rPr sz="2000" dirty="0" err="1"/>
              <a:t>parte</a:t>
            </a:r>
            <a:r>
              <a:rPr sz="2000" dirty="0"/>
              <a:t>, </a:t>
            </a:r>
            <a:r>
              <a:rPr sz="2000" dirty="0" err="1"/>
              <a:t>parece</a:t>
            </a:r>
            <a:r>
              <a:rPr sz="2000" dirty="0"/>
              <a:t> que los </a:t>
            </a:r>
            <a:r>
              <a:rPr sz="2000" dirty="0" err="1"/>
              <a:t>procedimientos</a:t>
            </a:r>
            <a:r>
              <a:rPr sz="2000" dirty="0"/>
              <a:t> </a:t>
            </a:r>
            <a:r>
              <a:rPr sz="2000" dirty="0" err="1"/>
              <a:t>operativos</a:t>
            </a:r>
            <a:r>
              <a:rPr sz="2000" dirty="0"/>
              <a:t> </a:t>
            </a:r>
            <a:r>
              <a:rPr sz="2000" dirty="0" err="1"/>
              <a:t>desarrollados</a:t>
            </a:r>
            <a:r>
              <a:rPr sz="2000" dirty="0"/>
              <a:t> </a:t>
            </a:r>
            <a:r>
              <a:rPr sz="2000" dirty="0" err="1"/>
              <a:t>durante</a:t>
            </a:r>
            <a:r>
              <a:rPr sz="2000" dirty="0"/>
              <a:t> </a:t>
            </a:r>
            <a:r>
              <a:rPr sz="2000" dirty="0" err="1"/>
              <a:t>este</a:t>
            </a:r>
            <a:r>
              <a:rPr sz="2000" dirty="0"/>
              <a:t> </a:t>
            </a:r>
            <a:r>
              <a:rPr sz="2000" dirty="0" err="1"/>
              <a:t>período</a:t>
            </a:r>
            <a:r>
              <a:rPr sz="2000" dirty="0"/>
              <a:t> </a:t>
            </a:r>
            <a:r>
              <a:rPr sz="2000" dirty="0" err="1"/>
              <a:t>permitirán</a:t>
            </a:r>
            <a:r>
              <a:rPr sz="2000" dirty="0"/>
              <a:t> </a:t>
            </a:r>
            <a:r>
              <a:rPr sz="2000" dirty="0" err="1"/>
              <a:t>evitar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futuro</a:t>
            </a:r>
            <a:r>
              <a:rPr sz="2000" dirty="0"/>
              <a:t>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dilema</a:t>
            </a:r>
            <a:r>
              <a:rPr sz="2000" dirty="0"/>
              <a:t> que los </a:t>
            </a:r>
            <a:r>
              <a:rPr sz="2000" dirty="0" err="1"/>
              <a:t>empleados</a:t>
            </a:r>
            <a:r>
              <a:rPr sz="2000" dirty="0"/>
              <a:t> </a:t>
            </a:r>
            <a:r>
              <a:rPr sz="2000" dirty="0" err="1"/>
              <a:t>tenían</a:t>
            </a:r>
            <a:r>
              <a:rPr sz="2000" dirty="0"/>
              <a:t> </a:t>
            </a:r>
            <a:r>
              <a:rPr sz="2000" dirty="0" err="1"/>
              <a:t>durante</a:t>
            </a:r>
            <a:r>
              <a:rPr sz="2000" dirty="0"/>
              <a:t>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período</a:t>
            </a:r>
            <a:r>
              <a:rPr sz="2000" dirty="0"/>
              <a:t> </a:t>
            </a:r>
            <a:r>
              <a:rPr sz="2000" dirty="0" err="1"/>
              <a:t>inicial</a:t>
            </a:r>
            <a:r>
              <a:rPr sz="2000" dirty="0"/>
              <a:t> de </a:t>
            </a:r>
            <a:r>
              <a:rPr sz="2000" dirty="0" err="1"/>
              <a:t>pandemia</a:t>
            </a:r>
            <a:r>
              <a:rPr sz="2000" dirty="0"/>
              <a:t> de COVID-19: «</a:t>
            </a:r>
            <a:r>
              <a:rPr sz="2000" dirty="0" err="1"/>
              <a:t>carrera</a:t>
            </a:r>
            <a:r>
              <a:rPr sz="2000" dirty="0"/>
              <a:t> o </a:t>
            </a:r>
            <a:r>
              <a:rPr sz="2000" dirty="0" err="1"/>
              <a:t>vida</a:t>
            </a:r>
            <a:r>
              <a:rPr sz="2000" dirty="0"/>
              <a:t> personal».</a:t>
            </a:r>
          </a:p>
          <a:p>
            <a:pPr algn="ctr"/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sz="2000" dirty="0" err="1"/>
              <a:t>Asimismo</a:t>
            </a:r>
            <a:r>
              <a:rPr sz="2000" dirty="0"/>
              <a:t>, las </a:t>
            </a:r>
            <a:r>
              <a:rPr sz="2000" dirty="0" err="1"/>
              <a:t>actividades</a:t>
            </a:r>
            <a:r>
              <a:rPr sz="2000" dirty="0"/>
              <a:t> de las </a:t>
            </a:r>
            <a:r>
              <a:rPr sz="2000" dirty="0" err="1"/>
              <a:t>empresas</a:t>
            </a:r>
            <a:r>
              <a:rPr sz="2000" dirty="0"/>
              <a:t> </a:t>
            </a:r>
            <a:r>
              <a:rPr sz="2000" dirty="0" err="1"/>
              <a:t>durante</a:t>
            </a:r>
            <a:r>
              <a:rPr sz="2000" dirty="0"/>
              <a:t> </a:t>
            </a:r>
            <a:r>
              <a:rPr sz="2000" dirty="0" err="1"/>
              <a:t>este</a:t>
            </a:r>
            <a:r>
              <a:rPr sz="2000" dirty="0"/>
              <a:t> </a:t>
            </a:r>
            <a:r>
              <a:rPr sz="2000" dirty="0" err="1"/>
              <a:t>período</a:t>
            </a:r>
            <a:r>
              <a:rPr sz="2000" dirty="0"/>
              <a:t> se </a:t>
            </a:r>
            <a:r>
              <a:rPr lang="es-ES" sz="2000" dirty="0"/>
              <a:t>han visto</a:t>
            </a:r>
            <a:r>
              <a:rPr sz="2000" dirty="0"/>
              <a:t> </a:t>
            </a:r>
            <a:r>
              <a:rPr sz="2000" dirty="0" err="1"/>
              <a:t>afectadas</a:t>
            </a:r>
            <a:r>
              <a:rPr sz="2000" dirty="0"/>
              <a:t> por la </a:t>
            </a:r>
            <a:r>
              <a:rPr sz="2000" dirty="0" err="1"/>
              <a:t>falta</a:t>
            </a:r>
            <a:r>
              <a:rPr sz="2000" dirty="0"/>
              <a:t> de </a:t>
            </a:r>
            <a:r>
              <a:rPr sz="2000" dirty="0" err="1"/>
              <a:t>aplicación</a:t>
            </a:r>
            <a:r>
              <a:rPr sz="2000" dirty="0"/>
              <a:t> de las </a:t>
            </a:r>
            <a:r>
              <a:rPr sz="2000" dirty="0" err="1"/>
              <a:t>herramientas</a:t>
            </a:r>
            <a:r>
              <a:rPr sz="2000" dirty="0"/>
              <a:t> </a:t>
            </a:r>
            <a:r>
              <a:rPr sz="2000" dirty="0" err="1"/>
              <a:t>digitales</a:t>
            </a:r>
            <a:r>
              <a:rPr sz="2000" dirty="0"/>
              <a:t> </a:t>
            </a:r>
            <a:r>
              <a:rPr sz="2000" dirty="0" err="1"/>
              <a:t>pertinentes</a:t>
            </a:r>
            <a:r>
              <a:rPr sz="2000" dirty="0"/>
              <a:t> y la </a:t>
            </a:r>
            <a:r>
              <a:rPr sz="2000" dirty="0" err="1"/>
              <a:t>inflexibilidad</a:t>
            </a:r>
            <a:r>
              <a:rPr sz="2000" dirty="0"/>
              <a:t> de sus </a:t>
            </a:r>
            <a:r>
              <a:rPr sz="2000" dirty="0" err="1"/>
              <a:t>modelos</a:t>
            </a:r>
            <a:r>
              <a:rPr sz="2000" dirty="0"/>
              <a:t> de </a:t>
            </a:r>
            <a:r>
              <a:rPr sz="2000" dirty="0" err="1"/>
              <a:t>negocio</a:t>
            </a:r>
            <a:r>
              <a:rPr sz="2000" dirty="0"/>
              <a:t>.</a:t>
            </a:r>
            <a:endParaRPr sz="20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61344433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316009" cy="7743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pPr algn="just"/>
            <a:endParaRPr sz="2000" dirty="0"/>
          </a:p>
          <a:p>
            <a:pPr algn="ctr">
              <a:lnSpc>
                <a:spcPct val="107000"/>
              </a:lnSpc>
              <a:spcAft>
                <a:spcPts val="800"/>
              </a:spcAft>
              <a:defRPr sz="2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pandemia</a:t>
            </a:r>
            <a:r>
              <a:rPr dirty="0"/>
              <a:t> </a:t>
            </a:r>
            <a:r>
              <a:rPr dirty="0" err="1"/>
              <a:t>mostró</a:t>
            </a:r>
            <a:r>
              <a:rPr dirty="0"/>
              <a:t> no solo las </a:t>
            </a:r>
            <a:r>
              <a:rPr dirty="0" err="1"/>
              <a:t>ventajas</a:t>
            </a:r>
            <a:r>
              <a:rPr dirty="0"/>
              <a:t>, </a:t>
            </a:r>
            <a:r>
              <a:rPr dirty="0" err="1"/>
              <a:t>sino</a:t>
            </a:r>
            <a:r>
              <a:rPr dirty="0"/>
              <a:t> que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puso</a:t>
            </a:r>
            <a:r>
              <a:rPr dirty="0"/>
              <a:t> de relieve de </a:t>
            </a:r>
            <a:r>
              <a:rPr dirty="0" err="1"/>
              <a:t>manera</a:t>
            </a:r>
            <a:r>
              <a:rPr dirty="0"/>
              <a:t> especial las </a:t>
            </a:r>
            <a:r>
              <a:rPr dirty="0" err="1"/>
              <a:t>desventajas</a:t>
            </a:r>
            <a:r>
              <a:rPr dirty="0"/>
              <a:t> de </a:t>
            </a:r>
            <a:r>
              <a:rPr dirty="0" err="1"/>
              <a:t>trabajar</a:t>
            </a:r>
            <a:r>
              <a:rPr dirty="0"/>
              <a:t> </a:t>
            </a:r>
            <a:r>
              <a:rPr lang="es-ES" dirty="0"/>
              <a:t>online</a:t>
            </a:r>
            <a:r>
              <a:rPr dirty="0"/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 sz="2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Puso</a:t>
            </a:r>
            <a:r>
              <a:rPr dirty="0"/>
              <a:t> de </a:t>
            </a:r>
            <a:r>
              <a:rPr dirty="0" err="1"/>
              <a:t>manifiesto</a:t>
            </a:r>
            <a:r>
              <a:rPr dirty="0"/>
              <a:t> que </a:t>
            </a:r>
            <a:r>
              <a:rPr dirty="0" err="1"/>
              <a:t>algunos</a:t>
            </a:r>
            <a:r>
              <a:rPr dirty="0"/>
              <a:t> </a:t>
            </a:r>
            <a:r>
              <a:rPr dirty="0" err="1"/>
              <a:t>trabajadores</a:t>
            </a:r>
            <a:r>
              <a:rPr dirty="0"/>
              <a:t> </a:t>
            </a:r>
            <a:r>
              <a:rPr dirty="0" err="1"/>
              <a:t>consideran</a:t>
            </a:r>
            <a:r>
              <a:rPr dirty="0"/>
              <a:t> </a:t>
            </a:r>
            <a:r>
              <a:rPr dirty="0" err="1"/>
              <a:t>ahora</a:t>
            </a:r>
            <a:r>
              <a:rPr dirty="0"/>
              <a:t> que </a:t>
            </a:r>
            <a:r>
              <a:rPr dirty="0" err="1"/>
              <a:t>tienen</a:t>
            </a:r>
            <a:r>
              <a:rPr dirty="0"/>
              <a:t> que </a:t>
            </a:r>
            <a:r>
              <a:rPr dirty="0" err="1"/>
              <a:t>estar</a:t>
            </a:r>
            <a:r>
              <a:rPr lang="es-ES" dirty="0"/>
              <a:t> siempre</a:t>
            </a:r>
            <a:r>
              <a:rPr dirty="0"/>
              <a:t> </a:t>
            </a:r>
            <a:r>
              <a:rPr dirty="0" err="1"/>
              <a:t>disponibles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 sz="2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Por </a:t>
            </a:r>
            <a:r>
              <a:rPr dirty="0" err="1"/>
              <a:t>supuesto</a:t>
            </a:r>
            <a:r>
              <a:rPr dirty="0"/>
              <a:t>, hay </a:t>
            </a:r>
            <a:r>
              <a:rPr dirty="0" err="1"/>
              <a:t>ventajas</a:t>
            </a:r>
            <a:r>
              <a:rPr dirty="0"/>
              <a:t> para </a:t>
            </a:r>
            <a:r>
              <a:rPr dirty="0" err="1"/>
              <a:t>trabajar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casa,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ahorro</a:t>
            </a:r>
            <a:r>
              <a:rPr dirty="0"/>
              <a:t> de </a:t>
            </a:r>
            <a:r>
              <a:rPr dirty="0" err="1"/>
              <a:t>costes</a:t>
            </a:r>
            <a:r>
              <a:rPr dirty="0"/>
              <a:t> </a:t>
            </a:r>
            <a:r>
              <a:rPr dirty="0" err="1"/>
              <a:t>derivado</a:t>
            </a:r>
            <a:r>
              <a:rPr dirty="0"/>
              <a:t> de no </a:t>
            </a:r>
            <a:r>
              <a:rPr dirty="0" err="1"/>
              <a:t>tener</a:t>
            </a:r>
            <a:r>
              <a:rPr dirty="0"/>
              <a:t> que </a:t>
            </a:r>
            <a:r>
              <a:rPr dirty="0" err="1"/>
              <a:t>desplazarse</a:t>
            </a:r>
            <a:r>
              <a:rPr dirty="0"/>
              <a:t> al </a:t>
            </a:r>
            <a:r>
              <a:rPr dirty="0" err="1"/>
              <a:t>lugar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, </a:t>
            </a:r>
            <a:r>
              <a:rPr dirty="0" err="1"/>
              <a:t>pero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todo</a:t>
            </a:r>
            <a:r>
              <a:rPr dirty="0"/>
              <a:t> ha </a:t>
            </a:r>
            <a:r>
              <a:rPr dirty="0" err="1"/>
              <a:t>puesto</a:t>
            </a:r>
            <a:r>
              <a:rPr dirty="0"/>
              <a:t> de </a:t>
            </a:r>
            <a:r>
              <a:rPr dirty="0" err="1"/>
              <a:t>manifiesto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preocupante</a:t>
            </a:r>
            <a:r>
              <a:rPr dirty="0"/>
              <a:t> </a:t>
            </a:r>
            <a:r>
              <a:rPr dirty="0" err="1"/>
              <a:t>fenómeno</a:t>
            </a:r>
            <a:r>
              <a:rPr dirty="0"/>
              <a:t> de la </a:t>
            </a:r>
            <a:r>
              <a:rPr lang="es-ES" dirty="0"/>
              <a:t>conciliación </a:t>
            </a:r>
            <a:r>
              <a:rPr dirty="0"/>
              <a:t>entre lo privado y lo </a:t>
            </a:r>
            <a:r>
              <a:rPr lang="es-ES" dirty="0"/>
              <a:t>laboral</a:t>
            </a:r>
            <a:r>
              <a:rPr dirty="0"/>
              <a:t>.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72028691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5" y="1012053"/>
            <a:ext cx="11384102" cy="7663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pPr algn="just"/>
            <a:endParaRPr sz="2000" dirty="0"/>
          </a:p>
          <a:p>
            <a:pPr algn="ctr"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Los empresarios </a:t>
            </a:r>
            <a:r>
              <a:rPr dirty="0" err="1"/>
              <a:t>han</a:t>
            </a:r>
            <a:r>
              <a:rPr dirty="0"/>
              <a:t> </a:t>
            </a:r>
            <a:r>
              <a:rPr dirty="0" err="1"/>
              <a:t>tenido</a:t>
            </a:r>
            <a:r>
              <a:rPr dirty="0"/>
              <a:t> que </a:t>
            </a:r>
            <a:r>
              <a:rPr dirty="0" err="1"/>
              <a:t>cambiar</a:t>
            </a:r>
            <a:r>
              <a:rPr dirty="0"/>
              <a:t> sus </a:t>
            </a:r>
            <a:r>
              <a:rPr dirty="0" err="1"/>
              <a:t>modelos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 de forma continua y </a:t>
            </a:r>
            <a:r>
              <a:rPr dirty="0" err="1"/>
              <a:t>adaptarlos</a:t>
            </a:r>
            <a:r>
              <a:rPr dirty="0"/>
              <a:t> a la </a:t>
            </a:r>
            <a:r>
              <a:rPr dirty="0" err="1"/>
              <a:t>realidad</a:t>
            </a:r>
            <a:r>
              <a:rPr dirty="0"/>
              <a:t> que les </a:t>
            </a:r>
            <a:r>
              <a:rPr dirty="0" err="1"/>
              <a:t>rodea</a:t>
            </a:r>
            <a:r>
              <a:rPr dirty="0"/>
              <a:t>, y la </a:t>
            </a:r>
            <a:r>
              <a:rPr dirty="0" err="1"/>
              <a:t>experiencia</a:t>
            </a:r>
            <a:r>
              <a:rPr dirty="0"/>
              <a:t> </a:t>
            </a:r>
            <a:r>
              <a:rPr dirty="0" err="1"/>
              <a:t>adquirida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la </a:t>
            </a:r>
            <a:r>
              <a:rPr dirty="0" err="1"/>
              <a:t>pandemia</a:t>
            </a:r>
            <a:r>
              <a:rPr dirty="0"/>
              <a:t> les </a:t>
            </a:r>
            <a:r>
              <a:rPr dirty="0" err="1"/>
              <a:t>permitirá</a:t>
            </a:r>
            <a:r>
              <a:rPr dirty="0"/>
              <a:t> responder de </a:t>
            </a:r>
            <a:r>
              <a:rPr dirty="0" err="1"/>
              <a:t>manera</a:t>
            </a:r>
            <a:r>
              <a:rPr dirty="0"/>
              <a:t> </a:t>
            </a:r>
            <a:r>
              <a:rPr dirty="0" err="1"/>
              <a:t>eficiente</a:t>
            </a:r>
            <a:r>
              <a:rPr dirty="0"/>
              <a:t> a </a:t>
            </a:r>
            <a:r>
              <a:rPr dirty="0" err="1"/>
              <a:t>acontecimientos</a:t>
            </a:r>
            <a:r>
              <a:rPr dirty="0"/>
              <a:t> </a:t>
            </a:r>
            <a:r>
              <a:rPr dirty="0" err="1"/>
              <a:t>similares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futuro</a:t>
            </a:r>
            <a:r>
              <a:rPr dirty="0"/>
              <a:t>.</a:t>
            </a:r>
          </a:p>
          <a:p>
            <a:pPr algn="ctr"/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</a:t>
            </a:r>
            <a:r>
              <a:rPr lang="es-ES" i="1" dirty="0"/>
              <a:t>online</a:t>
            </a:r>
            <a:r>
              <a:rPr lang="es-ES"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haber</a:t>
            </a:r>
            <a:r>
              <a:rPr dirty="0"/>
              <a:t> </a:t>
            </a:r>
            <a:r>
              <a:rPr dirty="0" err="1"/>
              <a:t>llevado</a:t>
            </a:r>
            <a:r>
              <a:rPr dirty="0"/>
              <a:t> a los </a:t>
            </a:r>
            <a:r>
              <a:rPr dirty="0" err="1"/>
              <a:t>empleados</a:t>
            </a:r>
            <a:r>
              <a:rPr dirty="0"/>
              <a:t> a </a:t>
            </a:r>
            <a:r>
              <a:rPr dirty="0" err="1"/>
              <a:t>temer</a:t>
            </a:r>
            <a:r>
              <a:rPr dirty="0"/>
              <a:t> que </a:t>
            </a:r>
            <a:r>
              <a:rPr dirty="0" err="1"/>
              <a:t>puedan</a:t>
            </a:r>
            <a:r>
              <a:rPr dirty="0"/>
              <a:t> </a:t>
            </a:r>
            <a:r>
              <a:rPr dirty="0" err="1"/>
              <a:t>quedar</a:t>
            </a:r>
            <a:r>
              <a:rPr dirty="0"/>
              <a:t> </a:t>
            </a:r>
            <a:r>
              <a:rPr dirty="0" err="1"/>
              <a:t>excluidos</a:t>
            </a:r>
            <a:r>
              <a:rPr dirty="0"/>
              <a:t> de </a:t>
            </a:r>
            <a:r>
              <a:rPr dirty="0" err="1"/>
              <a:t>reuniones</a:t>
            </a:r>
            <a:r>
              <a:rPr dirty="0"/>
              <a:t> y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importantes</a:t>
            </a:r>
            <a:r>
              <a:rPr dirty="0"/>
              <a:t> y, por lo tanto,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carrera</a:t>
            </a:r>
            <a:r>
              <a:rPr dirty="0"/>
              <a:t> </a:t>
            </a:r>
            <a:r>
              <a:rPr dirty="0" err="1"/>
              <a:t>profesional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haberse</a:t>
            </a:r>
            <a:r>
              <a:rPr dirty="0"/>
              <a:t> </a:t>
            </a:r>
            <a:r>
              <a:rPr dirty="0" err="1"/>
              <a:t>ralentizado</a:t>
            </a:r>
            <a:r>
              <a:rPr dirty="0"/>
              <a:t> o </a:t>
            </a:r>
            <a:r>
              <a:rPr dirty="0" err="1"/>
              <a:t>simplemente</a:t>
            </a:r>
            <a:r>
              <a:rPr dirty="0"/>
              <a:t> </a:t>
            </a:r>
            <a:r>
              <a:rPr dirty="0" err="1"/>
              <a:t>interrumpido</a:t>
            </a:r>
            <a:r>
              <a:rPr dirty="0"/>
              <a:t>. </a:t>
            </a:r>
          </a:p>
          <a:p>
            <a:pPr algn="ctr"/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Con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tiempo</a:t>
            </a:r>
            <a:r>
              <a:rPr dirty="0"/>
              <a:t>, se </a:t>
            </a:r>
            <a:r>
              <a:rPr lang="es-ES" dirty="0"/>
              <a:t>han </a:t>
            </a:r>
            <a:r>
              <a:rPr dirty="0" err="1"/>
              <a:t>descubrier</a:t>
            </a:r>
            <a:r>
              <a:rPr lang="es-ES" dirty="0" err="1"/>
              <a:t>to</a:t>
            </a:r>
            <a:r>
              <a:rPr dirty="0"/>
              <a:t> </a:t>
            </a:r>
            <a:r>
              <a:rPr dirty="0" err="1"/>
              <a:t>herramientas</a:t>
            </a:r>
            <a:r>
              <a:rPr dirty="0"/>
              <a:t> </a:t>
            </a:r>
            <a:r>
              <a:rPr dirty="0" err="1"/>
              <a:t>adecuadas</a:t>
            </a:r>
            <a:r>
              <a:rPr dirty="0"/>
              <a:t> que </a:t>
            </a:r>
            <a:r>
              <a:rPr lang="es-ES" dirty="0"/>
              <a:t>cambiaron las </a:t>
            </a:r>
            <a:r>
              <a:rPr dirty="0" err="1"/>
              <a:t>relaciones</a:t>
            </a:r>
            <a:r>
              <a:rPr dirty="0"/>
              <a:t> dentro de las </a:t>
            </a:r>
            <a:r>
              <a:rPr dirty="0" err="1"/>
              <a:t>empresas</a:t>
            </a:r>
            <a:r>
              <a:rPr dirty="0"/>
              <a:t> y </a:t>
            </a:r>
            <a:r>
              <a:rPr dirty="0" err="1"/>
              <a:t>mejoraron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confianza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empresas</a:t>
            </a:r>
            <a:r>
              <a:rPr dirty="0"/>
              <a:t>.</a:t>
            </a:r>
            <a:endParaRPr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02884433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5" y="1012053"/>
            <a:ext cx="11403558" cy="7326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pPr algn="just"/>
            <a:endParaRPr sz="2000" dirty="0"/>
          </a:p>
          <a:p>
            <a:pPr algn="just"/>
            <a:endParaRPr sz="2000" dirty="0"/>
          </a:p>
          <a:p>
            <a:pPr algn="ctr">
              <a:lnSpc>
                <a:spcPct val="107000"/>
              </a:lnSpc>
              <a:spcAft>
                <a:spcPts val="800"/>
              </a:spcAft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A la hora de </a:t>
            </a:r>
            <a:r>
              <a:rPr dirty="0" err="1"/>
              <a:t>planificar</a:t>
            </a:r>
            <a:r>
              <a:rPr dirty="0"/>
              <a:t> y </a:t>
            </a:r>
            <a:r>
              <a:rPr dirty="0" err="1"/>
              <a:t>aplicar</a:t>
            </a:r>
            <a:r>
              <a:rPr dirty="0"/>
              <a:t> </a:t>
            </a:r>
            <a:r>
              <a:rPr dirty="0" err="1"/>
              <a:t>medidas</a:t>
            </a:r>
            <a:r>
              <a:rPr dirty="0"/>
              <a:t> que </a:t>
            </a:r>
            <a:r>
              <a:rPr dirty="0" err="1"/>
              <a:t>apoyen</a:t>
            </a:r>
            <a:r>
              <a:rPr dirty="0"/>
              <a:t> a los </a:t>
            </a:r>
            <a:r>
              <a:rPr dirty="0" err="1"/>
              <a:t>trabajadores</a:t>
            </a:r>
            <a:r>
              <a:rPr dirty="0"/>
              <a:t> de hoy </a:t>
            </a:r>
            <a:r>
              <a:rPr dirty="0" err="1"/>
              <a:t>en</a:t>
            </a:r>
            <a:r>
              <a:rPr dirty="0"/>
              <a:t> día, y </a:t>
            </a:r>
            <a:r>
              <a:rPr dirty="0" err="1"/>
              <a:t>en</a:t>
            </a:r>
            <a:r>
              <a:rPr dirty="0"/>
              <a:t> particular a las </a:t>
            </a:r>
            <a:r>
              <a:rPr dirty="0" err="1"/>
              <a:t>mujeres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</a:t>
            </a:r>
            <a:r>
              <a:rPr dirty="0" err="1"/>
              <a:t>profesional</a:t>
            </a:r>
            <a:r>
              <a:rPr dirty="0"/>
              <a:t>, los </a:t>
            </a:r>
            <a:r>
              <a:rPr dirty="0" err="1"/>
              <a:t>empleadores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mostrar</a:t>
            </a:r>
            <a:r>
              <a:rPr dirty="0"/>
              <a:t> un </a:t>
            </a:r>
            <a:r>
              <a:rPr dirty="0" err="1"/>
              <a:t>enfoque</a:t>
            </a:r>
            <a:r>
              <a:rPr dirty="0"/>
              <a:t> </a:t>
            </a:r>
            <a:r>
              <a:rPr dirty="0" err="1"/>
              <a:t>personalizado</a:t>
            </a:r>
            <a:r>
              <a:rPr dirty="0"/>
              <a:t> y </a:t>
            </a:r>
            <a:r>
              <a:rPr dirty="0" err="1"/>
              <a:t>empatético</a:t>
            </a:r>
            <a:r>
              <a:rPr dirty="0"/>
              <a:t>.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Es </a:t>
            </a:r>
            <a:r>
              <a:rPr dirty="0" err="1"/>
              <a:t>necesario</a:t>
            </a:r>
            <a:r>
              <a:rPr dirty="0"/>
              <a:t> </a:t>
            </a:r>
            <a:r>
              <a:rPr dirty="0" err="1"/>
              <a:t>conocer</a:t>
            </a:r>
            <a:r>
              <a:rPr dirty="0"/>
              <a:t> las </a:t>
            </a:r>
            <a:r>
              <a:rPr dirty="0" err="1"/>
              <a:t>necesidades</a:t>
            </a:r>
            <a:r>
              <a:rPr dirty="0"/>
              <a:t> de los </a:t>
            </a:r>
            <a:r>
              <a:rPr dirty="0" err="1"/>
              <a:t>empleados</a:t>
            </a:r>
            <a:r>
              <a:rPr dirty="0"/>
              <a:t> </a:t>
            </a:r>
            <a:r>
              <a:rPr dirty="0" err="1"/>
              <a:t>específicos</a:t>
            </a:r>
            <a:r>
              <a:rPr dirty="0"/>
              <a:t>. Las </a:t>
            </a:r>
            <a:r>
              <a:rPr dirty="0" err="1"/>
              <a:t>expectativas</a:t>
            </a:r>
            <a:r>
              <a:rPr dirty="0"/>
              <a:t> </a:t>
            </a:r>
            <a:r>
              <a:rPr lang="es-ES" dirty="0"/>
              <a:t>de </a:t>
            </a:r>
            <a:r>
              <a:rPr dirty="0"/>
              <a:t>por </a:t>
            </a:r>
            <a:r>
              <a:rPr dirty="0" err="1"/>
              <a:t>ejemplo</a:t>
            </a:r>
            <a:r>
              <a:rPr dirty="0"/>
              <a:t>, las de las personas que se </a:t>
            </a:r>
            <a:r>
              <a:rPr dirty="0" err="1"/>
              <a:t>ocupan</a:t>
            </a:r>
            <a:r>
              <a:rPr dirty="0"/>
              <a:t> de </a:t>
            </a:r>
            <a:r>
              <a:rPr dirty="0" err="1"/>
              <a:t>cuidar</a:t>
            </a:r>
            <a:r>
              <a:rPr dirty="0"/>
              <a:t> a </a:t>
            </a:r>
            <a:r>
              <a:rPr dirty="0" err="1"/>
              <a:t>parientes</a:t>
            </a:r>
            <a:r>
              <a:rPr dirty="0"/>
              <a:t> y las que no </a:t>
            </a:r>
            <a:r>
              <a:rPr dirty="0" err="1"/>
              <a:t>tienen</a:t>
            </a:r>
            <a:r>
              <a:rPr dirty="0"/>
              <a:t> </a:t>
            </a:r>
            <a:r>
              <a:rPr lang="es-ES" dirty="0"/>
              <a:t>tantas</a:t>
            </a:r>
            <a:r>
              <a:rPr dirty="0"/>
              <a:t> </a:t>
            </a:r>
            <a:r>
              <a:rPr dirty="0" err="1"/>
              <a:t>responsabilidades</a:t>
            </a:r>
            <a:r>
              <a:rPr lang="es-ES" dirty="0"/>
              <a:t> cambiarán ligeramente</a:t>
            </a:r>
            <a:r>
              <a:rPr dirty="0"/>
              <a:t>.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44749041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491107" cy="7315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organizativa 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flexible</a:t>
            </a:r>
          </a:p>
          <a:p>
            <a:pPr algn="just"/>
            <a:endParaRPr sz="2000" dirty="0"/>
          </a:p>
          <a:p>
            <a:pPr algn="ctr">
              <a:lnSpc>
                <a:spcPct val="107000"/>
              </a:lnSpc>
              <a:spcAft>
                <a:spcPts val="800"/>
              </a:spcAft>
              <a:defRPr sz="2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experiencia</a:t>
            </a:r>
            <a:r>
              <a:rPr dirty="0"/>
              <a:t> </a:t>
            </a:r>
            <a:r>
              <a:rPr lang="es-ES" dirty="0"/>
              <a:t>de la pandemia </a:t>
            </a:r>
            <a:r>
              <a:rPr dirty="0"/>
              <a:t>de COVID-19 </a:t>
            </a:r>
            <a:r>
              <a:rPr dirty="0" err="1"/>
              <a:t>también</a:t>
            </a:r>
            <a:r>
              <a:rPr dirty="0"/>
              <a:t> ha </a:t>
            </a:r>
            <a:r>
              <a:rPr dirty="0" err="1"/>
              <a:t>puesto</a:t>
            </a:r>
            <a:r>
              <a:rPr dirty="0"/>
              <a:t> de </a:t>
            </a:r>
            <a:r>
              <a:rPr dirty="0" err="1"/>
              <a:t>manifiesto</a:t>
            </a:r>
            <a:r>
              <a:rPr dirty="0"/>
              <a:t> la </a:t>
            </a:r>
            <a:r>
              <a:rPr dirty="0" err="1"/>
              <a:t>urgencia</a:t>
            </a:r>
            <a:r>
              <a:rPr dirty="0"/>
              <a:t> de </a:t>
            </a:r>
            <a:r>
              <a:rPr dirty="0" err="1"/>
              <a:t>cuidar</a:t>
            </a:r>
            <a:r>
              <a:rPr dirty="0"/>
              <a:t> del </a:t>
            </a:r>
            <a:r>
              <a:rPr dirty="0" err="1"/>
              <a:t>bienestar</a:t>
            </a:r>
            <a:r>
              <a:rPr dirty="0"/>
              <a:t> de los </a:t>
            </a:r>
            <a:r>
              <a:rPr dirty="0" err="1"/>
              <a:t>trabajadores</a:t>
            </a:r>
            <a:r>
              <a:rPr dirty="0"/>
              <a:t>, </a:t>
            </a:r>
            <a:r>
              <a:rPr dirty="0" err="1"/>
              <a:t>satisfacer</a:t>
            </a:r>
            <a:r>
              <a:rPr dirty="0"/>
              <a:t> sus </a:t>
            </a:r>
            <a:r>
              <a:rPr dirty="0" err="1"/>
              <a:t>necesidades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importantes</a:t>
            </a:r>
            <a:r>
              <a:rPr dirty="0"/>
              <a:t>, </a:t>
            </a:r>
            <a:r>
              <a:rPr dirty="0" err="1"/>
              <a:t>respetar</a:t>
            </a:r>
            <a:r>
              <a:rPr dirty="0"/>
              <a:t> sus </a:t>
            </a:r>
            <a:r>
              <a:rPr dirty="0" err="1"/>
              <a:t>valores</a:t>
            </a:r>
            <a:r>
              <a:rPr dirty="0"/>
              <a:t>, </a:t>
            </a:r>
            <a:r>
              <a:rPr dirty="0" err="1"/>
              <a:t>relaciones</a:t>
            </a:r>
            <a:r>
              <a:rPr dirty="0"/>
              <a:t> </a:t>
            </a:r>
            <a:r>
              <a:rPr dirty="0" err="1"/>
              <a:t>basadas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confianza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empresa</a:t>
            </a:r>
            <a:r>
              <a:rPr dirty="0"/>
              <a:t>, los </a:t>
            </a:r>
            <a:r>
              <a:rPr dirty="0" err="1"/>
              <a:t>superiores</a:t>
            </a:r>
            <a:r>
              <a:rPr dirty="0"/>
              <a:t> y los </a:t>
            </a:r>
            <a:r>
              <a:rPr dirty="0" err="1"/>
              <a:t>compañeros</a:t>
            </a:r>
            <a:r>
              <a:rPr dirty="0"/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 sz="2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Las </a:t>
            </a:r>
            <a:r>
              <a:rPr dirty="0" err="1"/>
              <a:t>historias</a:t>
            </a:r>
            <a:r>
              <a:rPr dirty="0"/>
              <a:t> de las </a:t>
            </a:r>
            <a:r>
              <a:rPr dirty="0" err="1"/>
              <a:t>empresas</a:t>
            </a:r>
            <a:r>
              <a:rPr dirty="0"/>
              <a:t> que </a:t>
            </a:r>
            <a:r>
              <a:rPr dirty="0" err="1"/>
              <a:t>sobrevivieron</a:t>
            </a:r>
            <a:r>
              <a:rPr dirty="0"/>
              <a:t> a la </a:t>
            </a:r>
            <a:r>
              <a:rPr dirty="0" err="1"/>
              <a:t>pandemia</a:t>
            </a:r>
            <a:r>
              <a:rPr dirty="0"/>
              <a:t>, y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aún</a:t>
            </a:r>
            <a:r>
              <a:rPr dirty="0"/>
              <a:t> de las que </a:t>
            </a:r>
            <a:r>
              <a:rPr dirty="0" err="1"/>
              <a:t>tuvieron</a:t>
            </a:r>
            <a:r>
              <a:rPr dirty="0"/>
              <a:t> </a:t>
            </a:r>
            <a:r>
              <a:rPr dirty="0" err="1"/>
              <a:t>éxito</a:t>
            </a:r>
            <a:r>
              <a:rPr dirty="0"/>
              <a:t>, </a:t>
            </a:r>
            <a:r>
              <a:rPr dirty="0" err="1"/>
              <a:t>muestran</a:t>
            </a:r>
            <a:r>
              <a:rPr dirty="0"/>
              <a:t> </a:t>
            </a:r>
            <a:r>
              <a:rPr dirty="0" err="1"/>
              <a:t>cuánto</a:t>
            </a:r>
            <a:r>
              <a:rPr dirty="0"/>
              <a:t> </a:t>
            </a:r>
            <a:r>
              <a:rPr dirty="0" err="1"/>
              <a:t>dependía</a:t>
            </a:r>
            <a:r>
              <a:rPr dirty="0"/>
              <a:t> del </a:t>
            </a:r>
            <a:r>
              <a:rPr dirty="0" err="1"/>
              <a:t>compromiso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comportamiento</a:t>
            </a:r>
            <a:r>
              <a:rPr dirty="0"/>
              <a:t> de las personas que </a:t>
            </a:r>
            <a:r>
              <a:rPr dirty="0" err="1"/>
              <a:t>trabajaban</a:t>
            </a:r>
            <a:r>
              <a:rPr dirty="0"/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 sz="2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Las </a:t>
            </a:r>
            <a:r>
              <a:rPr dirty="0" err="1"/>
              <a:t>acciones</a:t>
            </a:r>
            <a:r>
              <a:rPr dirty="0"/>
              <a:t> </a:t>
            </a:r>
            <a:r>
              <a:rPr dirty="0" err="1"/>
              <a:t>adecuadas</a:t>
            </a:r>
            <a:r>
              <a:rPr dirty="0"/>
              <a:t> de los </a:t>
            </a:r>
            <a:r>
              <a:rPr dirty="0" err="1"/>
              <a:t>empleadores</a:t>
            </a:r>
            <a:r>
              <a:rPr dirty="0"/>
              <a:t> son y </a:t>
            </a:r>
            <a:r>
              <a:rPr dirty="0" err="1"/>
              <a:t>serán</a:t>
            </a:r>
            <a:r>
              <a:rPr dirty="0"/>
              <a:t> de gran </a:t>
            </a:r>
            <a:r>
              <a:rPr dirty="0" err="1"/>
              <a:t>importancia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futuro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</a:t>
            </a:r>
            <a:r>
              <a:rPr dirty="0" err="1"/>
              <a:t>profesional</a:t>
            </a:r>
            <a:r>
              <a:rPr dirty="0"/>
              <a:t> de los </a:t>
            </a:r>
            <a:r>
              <a:rPr dirty="0" err="1"/>
              <a:t>trabajadores</a:t>
            </a:r>
            <a:r>
              <a:rPr dirty="0"/>
              <a:t> y, por tanto, </a:t>
            </a:r>
            <a:r>
              <a:rPr dirty="0" err="1"/>
              <a:t>también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de las </a:t>
            </a:r>
            <a:r>
              <a:rPr dirty="0" err="1"/>
              <a:t>empresas</a:t>
            </a:r>
            <a:r>
              <a:rPr dirty="0"/>
              <a:t>.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7412696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3" y="2814121"/>
            <a:ext cx="3124573" cy="3921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¿</a:t>
            </a:r>
            <a:r>
              <a:rPr lang="es-ES" dirty="0"/>
              <a:t>Qué</a:t>
            </a:r>
            <a:r>
              <a:rPr dirty="0"/>
              <a:t> es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?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3249864" cy="410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t>Elementos clave del modelo de negocio</a:t>
            </a:r>
            <a:endParaRPr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15729" y="4238675"/>
            <a:ext cx="327044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t>Estructuras organizativas flexibles</a:t>
            </a:r>
            <a:endParaRPr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94445"/>
            <a:ext cx="404123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aplicar</a:t>
            </a:r>
            <a:r>
              <a:rPr dirty="0"/>
              <a:t> </a:t>
            </a:r>
            <a:r>
              <a:rPr lang="es-ES" dirty="0"/>
              <a:t>las nuevas</a:t>
            </a:r>
            <a:endParaRPr dirty="0"/>
          </a:p>
          <a:p>
            <a:pPr>
              <a:defRPr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rPr dirty="0" err="1"/>
              <a:t>tecnologías</a:t>
            </a:r>
            <a:r>
              <a:rPr dirty="0"/>
              <a:t> y </a:t>
            </a:r>
            <a:r>
              <a:rPr dirty="0" err="1"/>
              <a:t>estrategias</a:t>
            </a:r>
            <a:r>
              <a:rPr dirty="0"/>
              <a:t> de </a:t>
            </a:r>
            <a:r>
              <a:rPr dirty="0" err="1"/>
              <a:t>digitalización</a:t>
            </a:r>
            <a:endParaRPr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OBJETIVOS Y METAS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algn="just">
              <a:defRPr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Al final de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módulo</a:t>
            </a:r>
            <a:r>
              <a:rPr dirty="0"/>
              <a:t> </a:t>
            </a:r>
            <a:r>
              <a:rPr dirty="0" err="1"/>
              <a:t>podrá</a:t>
            </a:r>
            <a:r>
              <a:rPr lang="es-ES" dirty="0"/>
              <a:t>s</a:t>
            </a:r>
            <a:r>
              <a:rPr dirty="0"/>
              <a:t>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884" y="758722"/>
            <a:ext cx="580042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491107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aspectos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básicos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pPr algn="just"/>
            <a:endParaRPr sz="1000" dirty="0"/>
          </a:p>
          <a:p>
            <a:pPr algn="ctr">
              <a:spcAft>
                <a:spcPts val="1200"/>
              </a:spcAft>
            </a:pPr>
            <a:endParaRPr sz="22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  <a:defRPr sz="2400" b="1">
                <a:ea typeface="Times New Roman" panose="02020603050405020304" pitchFamily="18" charset="0"/>
              </a:defRPr>
            </a:pPr>
            <a:r>
              <a:rPr dirty="0"/>
              <a:t>El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flexible se </a:t>
            </a:r>
            <a:r>
              <a:rPr dirty="0" err="1"/>
              <a:t>está</a:t>
            </a:r>
            <a:r>
              <a:rPr dirty="0"/>
              <a:t> </a:t>
            </a:r>
            <a:r>
              <a:rPr dirty="0" err="1"/>
              <a:t>convirtiendo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norma</a:t>
            </a:r>
            <a:r>
              <a:rPr dirty="0"/>
              <a:t>.</a:t>
            </a:r>
          </a:p>
          <a:p>
            <a:pPr algn="ctr">
              <a:spcAft>
                <a:spcPts val="1200"/>
              </a:spcAft>
              <a:defRPr sz="2400">
                <a:ea typeface="Times New Roman" panose="02020603050405020304" pitchFamily="18" charset="0"/>
              </a:defRPr>
            </a:pPr>
            <a:r>
              <a:rPr dirty="0"/>
              <a:t>La </a:t>
            </a:r>
            <a:r>
              <a:rPr dirty="0" err="1"/>
              <a:t>pandemia</a:t>
            </a:r>
            <a:r>
              <a:rPr dirty="0"/>
              <a:t> ha </a:t>
            </a:r>
            <a:r>
              <a:rPr dirty="0" err="1"/>
              <a:t>demostrado</a:t>
            </a:r>
            <a:r>
              <a:rPr dirty="0"/>
              <a:t> que es </a:t>
            </a:r>
            <a:r>
              <a:rPr dirty="0" err="1"/>
              <a:t>necesario</a:t>
            </a:r>
            <a:r>
              <a:rPr dirty="0"/>
              <a:t> </a:t>
            </a:r>
            <a:r>
              <a:rPr dirty="0" err="1"/>
              <a:t>redefinir</a:t>
            </a:r>
            <a:r>
              <a:rPr dirty="0"/>
              <a:t> lo que </a:t>
            </a:r>
            <a:r>
              <a:rPr dirty="0" err="1"/>
              <a:t>significa</a:t>
            </a:r>
            <a:r>
              <a:rPr dirty="0"/>
              <a:t> «horas </a:t>
            </a:r>
            <a:r>
              <a:rPr dirty="0" err="1"/>
              <a:t>laborales</a:t>
            </a:r>
            <a:r>
              <a:rPr dirty="0"/>
              <a:t> flexibles» y lo que </a:t>
            </a:r>
            <a:r>
              <a:rPr dirty="0" err="1"/>
              <a:t>significa</a:t>
            </a:r>
            <a:r>
              <a:rPr dirty="0"/>
              <a:t> «</a:t>
            </a:r>
            <a:r>
              <a:rPr dirty="0" err="1"/>
              <a:t>disponibilidad</a:t>
            </a:r>
            <a:r>
              <a:rPr dirty="0"/>
              <a:t>». </a:t>
            </a:r>
          </a:p>
          <a:p>
            <a:pPr algn="ctr">
              <a:spcAft>
                <a:spcPts val="1200"/>
              </a:spcAft>
              <a:defRPr sz="2400">
                <a:ea typeface="Times New Roman" panose="02020603050405020304" pitchFamily="18" charset="0"/>
              </a:defRPr>
            </a:pPr>
            <a:r>
              <a:rPr dirty="0"/>
              <a:t>Las horas de </a:t>
            </a:r>
            <a:r>
              <a:rPr dirty="0" err="1"/>
              <a:t>trabajo</a:t>
            </a:r>
            <a:r>
              <a:rPr dirty="0"/>
              <a:t> flexibles no solo </a:t>
            </a:r>
            <a:r>
              <a:rPr dirty="0" err="1"/>
              <a:t>significan</a:t>
            </a:r>
            <a:r>
              <a:rPr dirty="0"/>
              <a:t> «</a:t>
            </a:r>
            <a:r>
              <a:rPr dirty="0" err="1"/>
              <a:t>trabajar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casa», que se ha </a:t>
            </a:r>
            <a:r>
              <a:rPr dirty="0" err="1"/>
              <a:t>convertido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norma</a:t>
            </a:r>
            <a:r>
              <a:rPr dirty="0"/>
              <a:t> de la </a:t>
            </a:r>
            <a:r>
              <a:rPr dirty="0" err="1"/>
              <a:t>pandemia</a:t>
            </a:r>
            <a:r>
              <a:rPr dirty="0"/>
              <a:t>.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adoptar</a:t>
            </a:r>
            <a:r>
              <a:rPr dirty="0"/>
              <a:t> la forma de </a:t>
            </a:r>
            <a:r>
              <a:rPr dirty="0" err="1"/>
              <a:t>disposiciones</a:t>
            </a:r>
            <a:r>
              <a:rPr dirty="0"/>
              <a:t> que </a:t>
            </a:r>
            <a:r>
              <a:rPr dirty="0" err="1"/>
              <a:t>permitan</a:t>
            </a:r>
            <a:r>
              <a:rPr dirty="0"/>
              <a:t> a los </a:t>
            </a:r>
            <a:r>
              <a:rPr dirty="0" err="1"/>
              <a:t>trabajadores</a:t>
            </a:r>
            <a:r>
              <a:rPr dirty="0"/>
              <a:t> </a:t>
            </a:r>
            <a:r>
              <a:rPr dirty="0" err="1"/>
              <a:t>contribuir</a:t>
            </a:r>
            <a:r>
              <a:rPr dirty="0"/>
              <a:t> a la </a:t>
            </a:r>
            <a:r>
              <a:rPr dirty="0" err="1"/>
              <a:t>actividad</a:t>
            </a:r>
            <a:r>
              <a:rPr dirty="0"/>
              <a:t> </a:t>
            </a:r>
            <a:r>
              <a:rPr dirty="0" err="1"/>
              <a:t>empresarial</a:t>
            </a:r>
            <a:r>
              <a:rPr dirty="0"/>
              <a:t>, </a:t>
            </a:r>
            <a:r>
              <a:rPr dirty="0" err="1"/>
              <a:t>ayudándoles</a:t>
            </a:r>
            <a:r>
              <a:rPr dirty="0"/>
              <a:t> a </a:t>
            </a:r>
            <a:r>
              <a:rPr dirty="0" err="1"/>
              <a:t>mantener</a:t>
            </a:r>
            <a:r>
              <a:rPr dirty="0"/>
              <a:t> un </a:t>
            </a:r>
            <a:r>
              <a:rPr dirty="0" err="1"/>
              <a:t>equilibrio</a:t>
            </a:r>
            <a:r>
              <a:rPr dirty="0"/>
              <a:t> entre la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profesional</a:t>
            </a:r>
            <a:r>
              <a:rPr dirty="0"/>
              <a:t> y la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privada</a:t>
            </a:r>
            <a:r>
              <a:rPr dirty="0"/>
              <a:t>.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64809960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491107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 una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estructura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organizativa</a:t>
            </a:r>
            <a:r>
              <a:rPr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flexible</a:t>
            </a:r>
          </a:p>
          <a:p>
            <a:pPr algn="just"/>
            <a:endParaRPr sz="1000" dirty="0"/>
          </a:p>
          <a:p>
            <a:pPr algn="ctr">
              <a:spcAft>
                <a:spcPts val="1200"/>
              </a:spcAft>
            </a:pPr>
            <a:endParaRPr sz="8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endParaRPr sz="24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  <a:defRPr sz="2400">
                <a:ea typeface="Times New Roman" panose="02020603050405020304" pitchFamily="18" charset="0"/>
              </a:defRPr>
            </a:pPr>
            <a:r>
              <a:rPr dirty="0" err="1"/>
              <a:t>Existen</a:t>
            </a:r>
            <a:r>
              <a:rPr dirty="0"/>
              <a:t> </a:t>
            </a:r>
            <a:r>
              <a:rPr dirty="0" err="1"/>
              <a:t>posibles</a:t>
            </a:r>
            <a:r>
              <a:rPr dirty="0"/>
              <a:t> </a:t>
            </a:r>
            <a:r>
              <a:rPr dirty="0" err="1"/>
              <a:t>soluciones</a:t>
            </a:r>
            <a:r>
              <a:rPr dirty="0"/>
              <a:t>, por </a:t>
            </a:r>
            <a:r>
              <a:rPr dirty="0" err="1"/>
              <a:t>ejemplo</a:t>
            </a:r>
            <a:r>
              <a:rPr dirty="0"/>
              <a:t>, la </a:t>
            </a:r>
            <a:r>
              <a:rPr dirty="0" err="1"/>
              <a:t>reducción</a:t>
            </a:r>
            <a:r>
              <a:rPr dirty="0"/>
              <a:t> de la jornada </a:t>
            </a:r>
            <a:r>
              <a:rPr dirty="0" err="1"/>
              <a:t>laboral</a:t>
            </a:r>
            <a:r>
              <a:rPr dirty="0"/>
              <a:t>, la </a:t>
            </a:r>
            <a:r>
              <a:rPr dirty="0" err="1"/>
              <a:t>ampliación</a:t>
            </a:r>
            <a:r>
              <a:rPr dirty="0"/>
              <a:t> de la jornada </a:t>
            </a:r>
            <a:r>
              <a:rPr dirty="0" err="1"/>
              <a:t>laboral</a:t>
            </a:r>
            <a:r>
              <a:rPr dirty="0"/>
              <a:t> con una </a:t>
            </a:r>
            <a:r>
              <a:rPr dirty="0" err="1"/>
              <a:t>semana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</a:t>
            </a:r>
            <a:r>
              <a:rPr lang="es-ES" dirty="0"/>
              <a:t>acortada</a:t>
            </a:r>
            <a:r>
              <a:rPr dirty="0"/>
              <a:t> o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reparto</a:t>
            </a:r>
            <a:r>
              <a:rPr dirty="0"/>
              <a:t> de un </a:t>
            </a:r>
            <a:r>
              <a:rPr dirty="0" err="1"/>
              <a:t>puesto</a:t>
            </a:r>
            <a:r>
              <a:rPr dirty="0"/>
              <a:t> </a:t>
            </a:r>
            <a:r>
              <a:rPr dirty="0" err="1"/>
              <a:t>concreto</a:t>
            </a:r>
            <a:r>
              <a:rPr dirty="0"/>
              <a:t> entre dos personas. </a:t>
            </a:r>
          </a:p>
          <a:p>
            <a:pPr algn="ctr">
              <a:spcAft>
                <a:spcPts val="1200"/>
              </a:spcAft>
            </a:pPr>
            <a:endParaRPr sz="2400" dirty="0"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  <a:defRPr sz="2400">
                <a:ea typeface="Times New Roman" panose="02020603050405020304" pitchFamily="18" charset="0"/>
              </a:defRPr>
            </a:pPr>
            <a:r>
              <a:rPr dirty="0"/>
              <a:t>Es </a:t>
            </a:r>
            <a:r>
              <a:rPr dirty="0" err="1"/>
              <a:t>importante</a:t>
            </a:r>
            <a:r>
              <a:rPr dirty="0"/>
              <a:t> </a:t>
            </a:r>
            <a:r>
              <a:rPr dirty="0" err="1"/>
              <a:t>señalar</a:t>
            </a:r>
            <a:r>
              <a:rPr dirty="0"/>
              <a:t> que </a:t>
            </a:r>
            <a:r>
              <a:rPr dirty="0" err="1"/>
              <a:t>esto</a:t>
            </a:r>
            <a:r>
              <a:rPr dirty="0"/>
              <a:t> no debe ser una «</a:t>
            </a:r>
            <a:r>
              <a:rPr dirty="0" err="1"/>
              <a:t>opción</a:t>
            </a:r>
            <a:r>
              <a:rPr dirty="0"/>
              <a:t> </a:t>
            </a:r>
            <a:r>
              <a:rPr dirty="0" err="1"/>
              <a:t>atractiva</a:t>
            </a:r>
            <a:r>
              <a:rPr dirty="0"/>
              <a:t>» solo para los </a:t>
            </a:r>
            <a:r>
              <a:rPr lang="es-ES" dirty="0"/>
              <a:t>que sean </a:t>
            </a:r>
            <a:r>
              <a:rPr dirty="0"/>
              <a:t>padres. Debe ser una </a:t>
            </a:r>
            <a:r>
              <a:rPr dirty="0" err="1"/>
              <a:t>norma</a:t>
            </a:r>
            <a:r>
              <a:rPr dirty="0"/>
              <a:t> a </a:t>
            </a:r>
            <a:r>
              <a:rPr dirty="0" err="1"/>
              <a:t>disposición</a:t>
            </a:r>
            <a:r>
              <a:rPr dirty="0"/>
              <a:t> de </a:t>
            </a:r>
            <a:r>
              <a:rPr dirty="0" err="1"/>
              <a:t>todos</a:t>
            </a:r>
            <a:r>
              <a:rPr dirty="0"/>
              <a:t>. 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35206383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49110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Modelos de negocio — cuestiones básicas</a:t>
            </a:r>
            <a:endParaRPr sz="4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1.3: </a:t>
            </a:r>
            <a:r>
              <a:rPr sz="1800">
                <a:latin typeface="Calibri" panose="020F0502020204030204" pitchFamily="34" charset="0"/>
                <a:ea typeface="Times New Roman" panose="02020603050405020304" pitchFamily="18" charset="0"/>
              </a:rPr>
              <a:t>Principios de una estructura organizativa flexible</a:t>
            </a:r>
          </a:p>
          <a:p>
            <a:pPr algn="just"/>
            <a:endParaRPr sz="2000"/>
          </a:p>
          <a:p>
            <a:pPr algn="just"/>
            <a:endParaRPr sz="2000"/>
          </a:p>
          <a:p>
            <a:pPr algn="ctr">
              <a:defRPr sz="2400">
                <a:ea typeface="Times New Roman" panose="02020603050405020304" pitchFamily="18" charset="0"/>
              </a:defRPr>
            </a:pPr>
            <a:r>
              <a:t>Igual de importante que establecer las normas adecuadas y unas condiciones laborales flexibles es construir una cultura que permita a los trabajadores beneficiarse de las nuevas normas sin preocuparse por sus futuras carreras profesionales. </a:t>
            </a:r>
          </a:p>
          <a:p>
            <a:pPr algn="ctr"/>
            <a:endParaRPr sz="2400">
              <a:ea typeface="Times New Roman" panose="02020603050405020304" pitchFamily="18" charset="0"/>
            </a:endParaRPr>
          </a:p>
          <a:p>
            <a:pPr algn="ctr">
              <a:defRPr sz="2400">
                <a:ea typeface="Times New Roman" panose="02020603050405020304" pitchFamily="18" charset="0"/>
              </a:defRPr>
            </a:pPr>
            <a:r>
              <a:t>Sin ello, nunca se aprovecharán plenamente las condiciones de trabajo flexibles.</a:t>
            </a:r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70960598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347121" cy="6315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¿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Ha que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aplicar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tecnologías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estrategias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digitalización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just"/>
            <a:endParaRPr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 err="1"/>
              <a:t>Aplicación</a:t>
            </a:r>
            <a:r>
              <a:rPr b="1" dirty="0"/>
              <a:t> </a:t>
            </a:r>
            <a:r>
              <a:rPr dirty="0"/>
              <a:t>de la </a:t>
            </a:r>
            <a:r>
              <a:rPr dirty="0" err="1"/>
              <a:t>tecnología</a:t>
            </a:r>
            <a:r>
              <a:rPr dirty="0"/>
              <a:t>: </a:t>
            </a:r>
            <a:r>
              <a:rPr dirty="0" err="1"/>
              <a:t>fase</a:t>
            </a:r>
            <a:r>
              <a:rPr dirty="0"/>
              <a:t> de la </a:t>
            </a:r>
            <a:r>
              <a:rPr dirty="0" err="1"/>
              <a:t>actividad</a:t>
            </a:r>
            <a:r>
              <a:rPr dirty="0"/>
              <a:t> </a:t>
            </a:r>
            <a:r>
              <a:rPr dirty="0" err="1"/>
              <a:t>científica</a:t>
            </a:r>
            <a:r>
              <a:rPr dirty="0"/>
              <a:t> y </a:t>
            </a:r>
            <a:r>
              <a:rPr dirty="0" err="1"/>
              <a:t>tecnológica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que se </a:t>
            </a:r>
            <a:r>
              <a:rPr dirty="0" err="1"/>
              <a:t>ponen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práctica</a:t>
            </a:r>
            <a:r>
              <a:rPr dirty="0"/>
              <a:t> los </a:t>
            </a:r>
            <a:r>
              <a:rPr dirty="0" err="1"/>
              <a:t>resultados</a:t>
            </a:r>
            <a:r>
              <a:rPr dirty="0"/>
              <a:t> del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científico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ciencias</a:t>
            </a:r>
            <a:r>
              <a:rPr dirty="0"/>
              <a:t> </a:t>
            </a:r>
            <a:r>
              <a:rPr dirty="0" err="1"/>
              <a:t>básicas</a:t>
            </a:r>
            <a:r>
              <a:rPr dirty="0"/>
              <a:t> y </a:t>
            </a:r>
            <a:r>
              <a:rPr dirty="0" err="1"/>
              <a:t>aplicadas</a:t>
            </a:r>
            <a:r>
              <a:rPr dirty="0"/>
              <a:t>, </a:t>
            </a:r>
            <a:r>
              <a:rPr dirty="0" err="1"/>
              <a:t>incluidos</a:t>
            </a:r>
            <a:r>
              <a:rPr dirty="0"/>
              <a:t> los </a:t>
            </a:r>
            <a:r>
              <a:rPr dirty="0" err="1"/>
              <a:t>trabajos</a:t>
            </a:r>
            <a:r>
              <a:rPr dirty="0"/>
              <a:t> de </a:t>
            </a:r>
            <a:r>
              <a:rPr dirty="0" err="1"/>
              <a:t>investigación</a:t>
            </a:r>
            <a:r>
              <a:rPr dirty="0"/>
              <a:t> y </a:t>
            </a:r>
            <a:r>
              <a:rPr dirty="0" err="1"/>
              <a:t>desarrollo</a:t>
            </a:r>
            <a:r>
              <a:rPr dirty="0"/>
              <a:t> </a:t>
            </a:r>
            <a:r>
              <a:rPr dirty="0" err="1"/>
              <a:t>estrictamente</a:t>
            </a:r>
            <a:r>
              <a:rPr dirty="0"/>
              <a:t> </a:t>
            </a:r>
            <a:r>
              <a:rPr dirty="0" err="1"/>
              <a:t>orientados</a:t>
            </a:r>
            <a:r>
              <a:rPr dirty="0"/>
              <a:t> a la </a:t>
            </a:r>
            <a:r>
              <a:rPr dirty="0" err="1"/>
              <a:t>consecución</a:t>
            </a:r>
            <a:r>
              <a:rPr dirty="0"/>
              <a:t> de </a:t>
            </a:r>
            <a:r>
              <a:rPr dirty="0" err="1"/>
              <a:t>objetivos</a:t>
            </a:r>
            <a:r>
              <a:rPr dirty="0"/>
              <a:t> </a:t>
            </a:r>
            <a:r>
              <a:rPr dirty="0" err="1"/>
              <a:t>prácticos</a:t>
            </a:r>
            <a:r>
              <a:rPr dirty="0"/>
              <a:t>, 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mediante</a:t>
            </a:r>
            <a:r>
              <a:rPr dirty="0"/>
              <a:t> la </a:t>
            </a:r>
            <a:r>
              <a:rPr dirty="0" err="1"/>
              <a:t>puesta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marcha</a:t>
            </a:r>
            <a:r>
              <a:rPr dirty="0"/>
              <a:t> de </a:t>
            </a:r>
            <a:r>
              <a:rPr dirty="0" err="1"/>
              <a:t>nuevas</a:t>
            </a:r>
            <a:r>
              <a:rPr dirty="0"/>
              <a:t> </a:t>
            </a:r>
            <a:r>
              <a:rPr dirty="0" err="1"/>
              <a:t>tecnologías</a:t>
            </a:r>
            <a:r>
              <a:rPr dirty="0"/>
              <a:t> o la </a:t>
            </a:r>
            <a:r>
              <a:rPr dirty="0" err="1"/>
              <a:t>modificación</a:t>
            </a:r>
            <a:r>
              <a:rPr dirty="0"/>
              <a:t> de </a:t>
            </a:r>
            <a:r>
              <a:rPr dirty="0" err="1"/>
              <a:t>tecnologías</a:t>
            </a:r>
            <a:r>
              <a:rPr dirty="0"/>
              <a:t> </a:t>
            </a:r>
            <a:r>
              <a:rPr dirty="0" err="1"/>
              <a:t>existentes</a:t>
            </a:r>
            <a:r>
              <a:rPr dirty="0"/>
              <a:t>.</a:t>
            </a:r>
            <a:endParaRPr sz="2400" dirty="0"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50935870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¿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Cómo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aplicar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nuevas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tecnologías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estrategias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digilización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defRPr sz="2000"/>
            </a:pPr>
            <a:r>
              <a:rPr dirty="0"/>
              <a:t>Durante la </a:t>
            </a:r>
            <a:r>
              <a:rPr dirty="0" err="1"/>
              <a:t>pandemia</a:t>
            </a:r>
            <a:r>
              <a:rPr dirty="0"/>
              <a:t> de COVID-19, </a:t>
            </a:r>
            <a:r>
              <a:rPr lang="es-ES" dirty="0"/>
              <a:t>de la noche a la mañana </a:t>
            </a:r>
            <a:r>
              <a:rPr dirty="0"/>
              <a:t>las </a:t>
            </a:r>
            <a:r>
              <a:rPr dirty="0" err="1"/>
              <a:t>empresas</a:t>
            </a:r>
            <a:r>
              <a:rPr lang="es-ES" dirty="0"/>
              <a:t> de todo tipo</a:t>
            </a:r>
            <a:r>
              <a:rPr dirty="0"/>
              <a:t>,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pequeñas</a:t>
            </a:r>
            <a:r>
              <a:rPr dirty="0"/>
              <a:t> </a:t>
            </a:r>
            <a:r>
              <a:rPr dirty="0" err="1"/>
              <a:t>empresas</a:t>
            </a:r>
            <a:r>
              <a:rPr dirty="0"/>
              <a:t> a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mundiales</a:t>
            </a:r>
            <a:r>
              <a:rPr dirty="0"/>
              <a:t>, </a:t>
            </a:r>
            <a:r>
              <a:rPr dirty="0" err="1"/>
              <a:t>trasladaron</a:t>
            </a:r>
            <a:r>
              <a:rPr dirty="0"/>
              <a:t> sus </a:t>
            </a:r>
            <a:r>
              <a:rPr dirty="0" err="1"/>
              <a:t>procesos</a:t>
            </a:r>
            <a:r>
              <a:rPr dirty="0"/>
              <a:t> clave a la </a:t>
            </a:r>
            <a:r>
              <a:rPr dirty="0" err="1"/>
              <a:t>nube</a:t>
            </a:r>
            <a:r>
              <a:rPr dirty="0"/>
              <a:t>. 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defRPr sz="2000"/>
            </a:pPr>
            <a:r>
              <a:rPr dirty="0"/>
              <a:t>La </a:t>
            </a:r>
            <a:r>
              <a:rPr dirty="0" err="1"/>
              <a:t>pandemia</a:t>
            </a:r>
            <a:r>
              <a:rPr dirty="0"/>
              <a:t> </a:t>
            </a:r>
            <a:r>
              <a:rPr dirty="0" err="1"/>
              <a:t>demostró</a:t>
            </a:r>
            <a:r>
              <a:rPr dirty="0"/>
              <a:t> las </a:t>
            </a:r>
            <a:r>
              <a:rPr dirty="0" err="1"/>
              <a:t>ventajas</a:t>
            </a:r>
            <a:r>
              <a:rPr dirty="0"/>
              <a:t> de disponer de una </a:t>
            </a:r>
            <a:r>
              <a:rPr dirty="0" err="1"/>
              <a:t>variedad</a:t>
            </a:r>
            <a:r>
              <a:rPr dirty="0"/>
              <a:t> de </a:t>
            </a:r>
            <a:r>
              <a:rPr dirty="0" err="1"/>
              <a:t>herramientas</a:t>
            </a:r>
            <a:r>
              <a:rPr dirty="0"/>
              <a:t> </a:t>
            </a:r>
            <a:r>
              <a:rPr dirty="0" err="1"/>
              <a:t>digitales</a:t>
            </a:r>
            <a:r>
              <a:rPr dirty="0"/>
              <a:t> </a:t>
            </a:r>
            <a:r>
              <a:rPr lang="es-ES" dirty="0"/>
              <a:t>para facilitar su adaptación al entorno</a:t>
            </a:r>
            <a:r>
              <a:rPr dirty="0"/>
              <a:t>(por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mensajería</a:t>
            </a:r>
            <a:r>
              <a:rPr dirty="0"/>
              <a:t> </a:t>
            </a:r>
            <a:r>
              <a:rPr dirty="0" err="1"/>
              <a:t>instantánea</a:t>
            </a:r>
            <a:r>
              <a:rPr dirty="0"/>
              <a:t>).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defRPr sz="2000"/>
            </a:pPr>
            <a:r>
              <a:rPr dirty="0"/>
              <a:t>Ha </a:t>
            </a:r>
            <a:r>
              <a:rPr dirty="0" err="1"/>
              <a:t>demostrado</a:t>
            </a:r>
            <a:r>
              <a:rPr dirty="0"/>
              <a:t> no solo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potencial</a:t>
            </a:r>
            <a:r>
              <a:rPr dirty="0"/>
              <a:t> de las </a:t>
            </a:r>
            <a:r>
              <a:rPr dirty="0" err="1"/>
              <a:t>herramientas</a:t>
            </a:r>
            <a:r>
              <a:rPr dirty="0"/>
              <a:t> </a:t>
            </a:r>
            <a:r>
              <a:rPr dirty="0" err="1"/>
              <a:t>digitales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realización</a:t>
            </a:r>
            <a:r>
              <a:rPr dirty="0"/>
              <a:t> de </a:t>
            </a:r>
            <a:r>
              <a:rPr dirty="0" err="1"/>
              <a:t>tareas</a:t>
            </a:r>
            <a:r>
              <a:rPr dirty="0"/>
              <a:t> </a:t>
            </a:r>
            <a:r>
              <a:rPr dirty="0" err="1"/>
              <a:t>cotidianas</a:t>
            </a:r>
            <a:r>
              <a:rPr dirty="0"/>
              <a:t>, </a:t>
            </a:r>
            <a:r>
              <a:rPr dirty="0" err="1"/>
              <a:t>sino</a:t>
            </a:r>
            <a:r>
              <a:rPr dirty="0"/>
              <a:t> </a:t>
            </a:r>
            <a:r>
              <a:rPr dirty="0" err="1"/>
              <a:t>incluso</a:t>
            </a:r>
            <a:r>
              <a:rPr dirty="0"/>
              <a:t> la </a:t>
            </a:r>
            <a:r>
              <a:rPr dirty="0" err="1"/>
              <a:t>necesidad</a:t>
            </a:r>
            <a:r>
              <a:rPr dirty="0"/>
              <a:t> de </a:t>
            </a:r>
            <a:r>
              <a:rPr dirty="0" err="1"/>
              <a:t>utilizarlas</a:t>
            </a:r>
            <a:r>
              <a:rPr dirty="0"/>
              <a:t>, tanto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existe</a:t>
            </a:r>
            <a:r>
              <a:rPr dirty="0"/>
              <a:t> una </a:t>
            </a:r>
            <a:r>
              <a:rPr dirty="0" err="1"/>
              <a:t>pandemia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no. 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defRPr sz="2000"/>
            </a:pP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reveló</a:t>
            </a:r>
            <a:r>
              <a:rPr dirty="0"/>
              <a:t> las </a:t>
            </a:r>
            <a:r>
              <a:rPr dirty="0" err="1"/>
              <a:t>deficiencias</a:t>
            </a:r>
            <a:r>
              <a:rPr dirty="0"/>
              <a:t> de los empresarios </a:t>
            </a:r>
            <a:r>
              <a:rPr dirty="0" err="1"/>
              <a:t>debido</a:t>
            </a:r>
            <a:r>
              <a:rPr dirty="0"/>
              <a:t> 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falta</a:t>
            </a:r>
            <a:r>
              <a:rPr dirty="0"/>
              <a:t> de </a:t>
            </a:r>
            <a:r>
              <a:rPr dirty="0" err="1"/>
              <a:t>herramientas</a:t>
            </a:r>
            <a:r>
              <a:rPr dirty="0"/>
              <a:t> </a:t>
            </a:r>
            <a:r>
              <a:rPr dirty="0" err="1"/>
              <a:t>digitales</a:t>
            </a:r>
            <a:r>
              <a:rPr dirty="0"/>
              <a:t>, lo que </a:t>
            </a:r>
            <a:r>
              <a:rPr dirty="0" err="1"/>
              <a:t>parece</a:t>
            </a:r>
            <a:r>
              <a:rPr dirty="0"/>
              <a:t> </a:t>
            </a:r>
            <a:r>
              <a:rPr dirty="0" err="1"/>
              <a:t>haber</a:t>
            </a:r>
            <a:r>
              <a:rPr dirty="0"/>
              <a:t> </a:t>
            </a:r>
            <a:r>
              <a:rPr dirty="0" err="1"/>
              <a:t>tenido</a:t>
            </a:r>
            <a:r>
              <a:rPr dirty="0"/>
              <a:t> un </a:t>
            </a:r>
            <a:r>
              <a:rPr dirty="0" err="1"/>
              <a:t>impacto</a:t>
            </a:r>
            <a:r>
              <a:rPr dirty="0"/>
              <a:t> </a:t>
            </a:r>
            <a:r>
              <a:rPr dirty="0" err="1"/>
              <a:t>directo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limitación</a:t>
            </a:r>
            <a:r>
              <a:rPr dirty="0"/>
              <a:t> o </a:t>
            </a:r>
            <a:r>
              <a:rPr dirty="0" err="1"/>
              <a:t>incluso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cese</a:t>
            </a:r>
            <a:r>
              <a:rPr dirty="0"/>
              <a:t> de sus </a:t>
            </a:r>
            <a:r>
              <a:rPr dirty="0" err="1"/>
              <a:t>actividades</a:t>
            </a:r>
            <a:r>
              <a:rPr dirty="0"/>
              <a:t>.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defRPr sz="2000"/>
            </a:pP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puso</a:t>
            </a:r>
            <a:r>
              <a:rPr dirty="0"/>
              <a:t> de </a:t>
            </a:r>
            <a:r>
              <a:rPr dirty="0" err="1"/>
              <a:t>manifiesto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hecho</a:t>
            </a:r>
            <a:r>
              <a:rPr dirty="0"/>
              <a:t> de que,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período</a:t>
            </a:r>
            <a:r>
              <a:rPr dirty="0"/>
              <a:t> posterior a la </a:t>
            </a:r>
            <a:r>
              <a:rPr dirty="0" err="1"/>
              <a:t>pandemia</a:t>
            </a:r>
            <a:r>
              <a:rPr dirty="0"/>
              <a:t> y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previsión</a:t>
            </a:r>
            <a:r>
              <a:rPr dirty="0"/>
              <a:t> de </a:t>
            </a:r>
            <a:r>
              <a:rPr dirty="0" err="1"/>
              <a:t>acontecimientos</a:t>
            </a:r>
            <a:r>
              <a:rPr dirty="0"/>
              <a:t> </a:t>
            </a:r>
            <a:r>
              <a:rPr dirty="0" err="1"/>
              <a:t>similares</a:t>
            </a:r>
            <a:r>
              <a:rPr dirty="0"/>
              <a:t>, </a:t>
            </a:r>
            <a:r>
              <a:rPr dirty="0" err="1"/>
              <a:t>deberían</a:t>
            </a:r>
            <a:r>
              <a:rPr dirty="0"/>
              <a:t> </a:t>
            </a:r>
            <a:r>
              <a:rPr dirty="0" err="1"/>
              <a:t>aplicarse</a:t>
            </a:r>
            <a:r>
              <a:rPr dirty="0"/>
              <a:t> </a:t>
            </a:r>
            <a:r>
              <a:rPr dirty="0" err="1"/>
              <a:t>inmediatamente</a:t>
            </a:r>
            <a:r>
              <a:rPr dirty="0"/>
              <a:t> </a:t>
            </a:r>
            <a:r>
              <a:rPr lang="es-ES" dirty="0"/>
              <a:t>dichas herramientas digitales.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1800353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871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Modelos de negocio — cuestiones básicas</a:t>
            </a:r>
            <a:endParaRPr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</a:t>
            </a:r>
            <a:r>
              <a:rPr sz="1800">
                <a:latin typeface="Calibri" panose="020F0502020204030204" pitchFamily="34" charset="0"/>
                <a:ea typeface="Calibri" panose="020F0502020204030204" pitchFamily="34" charset="0"/>
              </a:rPr>
              <a:t>¿Cómo aplicar las tecnologías y estrategias de digitalización?</a:t>
            </a: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just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En el caso de las grandes inversiones, la ejecución es un proceso empresarial complejo. </a:t>
            </a:r>
          </a:p>
          <a:p>
            <a:pPr algn="just"/>
            <a:endParaRPr sz="80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Requiere la participación de grandes equipos interdisciplinarios de especialistas, incluidos, entre otros:</a:t>
            </a:r>
          </a:p>
          <a:p>
            <a:pPr algn="just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— los científicos que desarrollan la base teórica del proceso de producción;</a:t>
            </a:r>
          </a:p>
          <a:p>
            <a:pPr algn="just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— diseñadores de edificios y equipos;</a:t>
            </a:r>
            <a:endParaRPr sz="240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— contratistas de instalaciones técnicas;</a:t>
            </a:r>
            <a:endParaRPr sz="240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— Especialistas en la preparación de los sistemas de control para su funcionamiento;</a:t>
            </a:r>
          </a:p>
          <a:p>
            <a:pPr algn="just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— especialistas en investigación y análisis de mercado. </a:t>
            </a:r>
          </a:p>
          <a:p>
            <a:pPr algn="just"/>
            <a:endParaRPr sz="240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La coordinación del trabajo de estos equipos corre a cargo de gestores especializados.</a:t>
            </a: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68394907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¿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Cómo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aplicar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las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tecnologías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estrategias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digitalización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pPr algn="just"/>
            <a:endParaRPr sz="2000" dirty="0">
              <a:latin typeface="Graphik"/>
            </a:endParaRPr>
          </a:p>
          <a:p>
            <a:pPr algn="just">
              <a:defRPr sz="2000">
                <a:latin typeface="Graphik"/>
              </a:defRPr>
            </a:pPr>
            <a:r>
              <a:rPr dirty="0"/>
              <a:t>La </a:t>
            </a:r>
            <a:r>
              <a:rPr dirty="0" err="1"/>
              <a:t>pandemia</a:t>
            </a:r>
            <a:r>
              <a:rPr dirty="0"/>
              <a:t> de COVID-19 ha </a:t>
            </a:r>
            <a:r>
              <a:rPr dirty="0" err="1"/>
              <a:t>demostrado</a:t>
            </a:r>
            <a:r>
              <a:rPr dirty="0"/>
              <a:t> que la base de una </a:t>
            </a:r>
            <a:r>
              <a:rPr dirty="0" err="1"/>
              <a:t>empresa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 </a:t>
            </a:r>
            <a:r>
              <a:rPr dirty="0" err="1"/>
              <a:t>período</a:t>
            </a:r>
            <a:r>
              <a:rPr dirty="0"/>
              <a:t> tan </a:t>
            </a:r>
            <a:r>
              <a:rPr dirty="0" err="1"/>
              <a:t>difícil</a:t>
            </a:r>
            <a:r>
              <a:rPr dirty="0"/>
              <a:t> es la </a:t>
            </a:r>
            <a:r>
              <a:rPr dirty="0" err="1"/>
              <a:t>confianza</a:t>
            </a:r>
            <a:r>
              <a:rPr dirty="0"/>
              <a:t>. </a:t>
            </a:r>
          </a:p>
          <a:p>
            <a:pPr algn="just">
              <a:defRPr sz="2000">
                <a:latin typeface="Graphik"/>
              </a:defRPr>
            </a:pPr>
            <a:r>
              <a:rPr dirty="0"/>
              <a:t>Es </a:t>
            </a:r>
            <a:r>
              <a:rPr dirty="0" err="1"/>
              <a:t>importante</a:t>
            </a:r>
            <a:r>
              <a:rPr dirty="0"/>
              <a:t> </a:t>
            </a:r>
            <a:r>
              <a:rPr dirty="0" err="1"/>
              <a:t>aprovechar</a:t>
            </a:r>
            <a:r>
              <a:rPr dirty="0"/>
              <a:t> la </a:t>
            </a:r>
            <a:r>
              <a:rPr dirty="0" err="1"/>
              <a:t>experiencia</a:t>
            </a:r>
            <a:r>
              <a:rPr dirty="0"/>
              <a:t> </a:t>
            </a:r>
            <a:r>
              <a:rPr dirty="0" err="1"/>
              <a:t>adquirida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período</a:t>
            </a:r>
            <a:r>
              <a:rPr dirty="0"/>
              <a:t> para </a:t>
            </a:r>
            <a:r>
              <a:rPr dirty="0" err="1"/>
              <a:t>mejorar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confianza</a:t>
            </a:r>
            <a:r>
              <a:rPr dirty="0"/>
              <a:t>, que 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</a:t>
            </a:r>
            <a:r>
              <a:rPr dirty="0" err="1"/>
              <a:t>será</a:t>
            </a:r>
            <a:r>
              <a:rPr dirty="0"/>
              <a:t> </a:t>
            </a:r>
            <a:r>
              <a:rPr dirty="0" err="1"/>
              <a:t>importante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futuro</a:t>
            </a:r>
            <a:r>
              <a:rPr dirty="0"/>
              <a:t>. Es </a:t>
            </a:r>
            <a:r>
              <a:rPr dirty="0" err="1"/>
              <a:t>importante</a:t>
            </a:r>
            <a:r>
              <a:rPr dirty="0"/>
              <a:t> </a:t>
            </a:r>
            <a:r>
              <a:rPr dirty="0" err="1"/>
              <a:t>subrayar</a:t>
            </a:r>
            <a:r>
              <a:rPr dirty="0"/>
              <a:t> que la </a:t>
            </a:r>
            <a:r>
              <a:rPr dirty="0" err="1"/>
              <a:t>confianza</a:t>
            </a:r>
            <a:r>
              <a:rPr dirty="0"/>
              <a:t> </a:t>
            </a:r>
            <a:r>
              <a:rPr dirty="0" err="1"/>
              <a:t>parece</a:t>
            </a:r>
            <a:r>
              <a:rPr dirty="0"/>
              <a:t> ser la forma </a:t>
            </a:r>
            <a:r>
              <a:rPr dirty="0" err="1"/>
              <a:t>en</a:t>
            </a:r>
            <a:r>
              <a:rPr dirty="0"/>
              <a:t> que una </a:t>
            </a:r>
            <a:r>
              <a:rPr dirty="0" err="1"/>
              <a:t>empresa</a:t>
            </a:r>
            <a:r>
              <a:rPr dirty="0"/>
              <a:t> </a:t>
            </a:r>
            <a:r>
              <a:rPr dirty="0" err="1"/>
              <a:t>desarrolla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actividad</a:t>
            </a:r>
            <a:r>
              <a:rPr dirty="0"/>
              <a:t>, tanto </a:t>
            </a:r>
            <a:r>
              <a:rPr dirty="0" err="1"/>
              <a:t>en</a:t>
            </a:r>
            <a:r>
              <a:rPr dirty="0"/>
              <a:t> una </a:t>
            </a:r>
            <a:r>
              <a:rPr dirty="0" err="1"/>
              <a:t>pandemia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base de sus </a:t>
            </a:r>
            <a:r>
              <a:rPr dirty="0" err="1"/>
              <a:t>operaciones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período</a:t>
            </a:r>
            <a:r>
              <a:rPr dirty="0"/>
              <a:t> posterior y, antes de </a:t>
            </a:r>
            <a:r>
              <a:rPr dirty="0" err="1"/>
              <a:t>todo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previsión</a:t>
            </a:r>
            <a:r>
              <a:rPr dirty="0"/>
              <a:t> de </a:t>
            </a:r>
            <a:r>
              <a:rPr dirty="0" err="1"/>
              <a:t>acontecimientos</a:t>
            </a:r>
            <a:r>
              <a:rPr dirty="0"/>
              <a:t> </a:t>
            </a:r>
            <a:r>
              <a:rPr dirty="0" err="1"/>
              <a:t>similares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futuro</a:t>
            </a:r>
            <a:r>
              <a:rPr dirty="0">
                <a:solidFill>
                  <a:srgbClr val="FF0000"/>
                </a:solidFill>
              </a:rPr>
              <a:t>.</a:t>
            </a:r>
            <a:endParaRPr sz="2000" dirty="0">
              <a:solidFill>
                <a:srgbClr val="FF0000"/>
              </a:solidFill>
              <a:latin typeface="Graphik"/>
            </a:endParaRPr>
          </a:p>
          <a:p>
            <a:endParaRPr sz="2000" dirty="0">
              <a:solidFill>
                <a:srgbClr val="FF0000"/>
              </a:solidFill>
              <a:latin typeface="Graphik"/>
            </a:endParaRPr>
          </a:p>
          <a:p>
            <a:pPr algn="ctr">
              <a:defRPr>
                <a:latin typeface="Graphik"/>
              </a:defRPr>
            </a:pPr>
            <a:r>
              <a:rPr dirty="0"/>
              <a:t>Cabe </a:t>
            </a:r>
            <a:r>
              <a:rPr dirty="0" err="1"/>
              <a:t>destacar</a:t>
            </a:r>
            <a:r>
              <a:rPr dirty="0"/>
              <a:t> dos </a:t>
            </a:r>
            <a:r>
              <a:rPr dirty="0" err="1"/>
              <a:t>tipos</a:t>
            </a:r>
            <a:r>
              <a:rPr dirty="0"/>
              <a:t> </a:t>
            </a:r>
            <a:r>
              <a:rPr dirty="0" err="1"/>
              <a:t>fundamentales</a:t>
            </a:r>
            <a:r>
              <a:rPr dirty="0"/>
              <a:t> de </a:t>
            </a:r>
            <a:r>
              <a:rPr dirty="0" err="1"/>
              <a:t>confianza</a:t>
            </a:r>
            <a:r>
              <a:rPr dirty="0"/>
              <a:t>: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pPr>
              <a:defRPr sz="1800">
                <a:solidFill>
                  <a:srgbClr val="FF0000"/>
                </a:solidFill>
                <a:latin typeface="Graphik"/>
              </a:defRPr>
            </a:pPr>
            <a:r>
              <a:rPr dirty="0"/>
              <a:t>				</a:t>
            </a: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6D3EBEED-7333-5DE9-9DA2-74A196F2534D}"/>
              </a:ext>
            </a:extLst>
          </p:cNvPr>
          <p:cNvCxnSpPr/>
          <p:nvPr/>
        </p:nvCxnSpPr>
        <p:spPr>
          <a:xfrm flipH="1">
            <a:off x="3136197" y="4340485"/>
            <a:ext cx="1399032" cy="448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1CA7E029-446D-186C-B568-E4DD80F3F221}"/>
              </a:ext>
            </a:extLst>
          </p:cNvPr>
          <p:cNvCxnSpPr>
            <a:cxnSpLocks/>
          </p:cNvCxnSpPr>
          <p:nvPr/>
        </p:nvCxnSpPr>
        <p:spPr>
          <a:xfrm>
            <a:off x="7405640" y="4295793"/>
            <a:ext cx="1295073" cy="649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94767D7-C994-0236-F55A-B0903E582F48}"/>
              </a:ext>
            </a:extLst>
          </p:cNvPr>
          <p:cNvSpPr txBox="1"/>
          <p:nvPr/>
        </p:nvSpPr>
        <p:spPr>
          <a:xfrm>
            <a:off x="601915" y="4696615"/>
            <a:ext cx="53798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t>Confianza entre colegas, empleados, directivos, departamentos y equipos, por ejemplo, confianza en que, al trabajar a distancia, los empleados utilizan su tiempo de trabajo de manera eficaz y adecuada.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F0E0138-2B26-6D71-5950-CCBA3967E4A7}"/>
              </a:ext>
            </a:extLst>
          </p:cNvPr>
          <p:cNvSpPr txBox="1"/>
          <p:nvPr/>
        </p:nvSpPr>
        <p:spPr>
          <a:xfrm>
            <a:off x="7939911" y="4887718"/>
            <a:ext cx="32760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>
                <a:latin typeface="Graphik"/>
              </a:defRPr>
            </a:pPr>
            <a:r>
              <a:rPr dirty="0" err="1"/>
              <a:t>Confianza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los </a:t>
            </a:r>
            <a:r>
              <a:rPr dirty="0" err="1"/>
              <a:t>datos</a:t>
            </a:r>
            <a:r>
              <a:rPr dirty="0"/>
              <a:t> y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soluciones</a:t>
            </a:r>
            <a:r>
              <a:rPr dirty="0"/>
              <a:t> </a:t>
            </a:r>
            <a:r>
              <a:rPr dirty="0" err="1"/>
              <a:t>digitales</a:t>
            </a:r>
            <a:r>
              <a:rPr dirty="0"/>
              <a:t>, por </a:t>
            </a:r>
            <a:r>
              <a:rPr dirty="0" err="1"/>
              <a:t>ejemplo</a:t>
            </a:r>
            <a:r>
              <a:rPr dirty="0"/>
              <a:t>, que no se </a:t>
            </a:r>
            <a:r>
              <a:rPr dirty="0" err="1"/>
              <a:t>filtrarán</a:t>
            </a:r>
            <a:r>
              <a:rPr dirty="0"/>
              <a:t> los </a:t>
            </a:r>
            <a:r>
              <a:rPr dirty="0" err="1"/>
              <a:t>datos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1140596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CB1C5F72-EFDF-9B4C-1631-8AE55F32D4FB}"/>
              </a:ext>
            </a:extLst>
          </p:cNvPr>
          <p:cNvSpPr/>
          <p:nvPr/>
        </p:nvSpPr>
        <p:spPr>
          <a:xfrm>
            <a:off x="7864604" y="0"/>
            <a:ext cx="4327396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Modelos de negocio — cuestiones básicas</a:t>
            </a:r>
          </a:p>
          <a:p>
            <a:pPr>
              <a:defRPr>
                <a:effectLst/>
              </a:defRPr>
            </a:pPr>
            <a:r>
              <a:rPr sz="2400" kern="120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</a:t>
            </a:r>
            <a:r>
              <a:rPr sz="1800">
                <a:latin typeface="Calibri" panose="020F0502020204030204" pitchFamily="34" charset="0"/>
                <a:ea typeface="Calibri" panose="020F0502020204030204" pitchFamily="34" charset="0"/>
              </a:rPr>
              <a:t>¿Cómo aplicar las tecnologías y estrategias de digitalización?</a:t>
            </a:r>
          </a:p>
          <a:p>
            <a:endParaRPr kumimoji="0" sz="1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>
              <a:defRPr sz="2200" u="sng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Ejemplos de etapas en la aplicación de una nueva tecnología</a:t>
            </a:r>
            <a:r>
              <a:rPr>
                <a:effectLst/>
              </a:rPr>
              <a:t>:</a:t>
            </a:r>
          </a:p>
          <a:p>
            <a:pPr algn="ctr"/>
            <a:endParaRPr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4" name="Rectángulo: esquinas redondeadas 11">
            <a:extLst>
              <a:ext uri="{FF2B5EF4-FFF2-40B4-BE49-F238E27FC236}">
                <a16:creationId xmlns:a16="http://schemas.microsoft.com/office/drawing/2014/main" id="{EC47A58A-C673-0ACC-5B5B-92D7633211B9}"/>
              </a:ext>
            </a:extLst>
          </p:cNvPr>
          <p:cNvSpPr/>
          <p:nvPr/>
        </p:nvSpPr>
        <p:spPr>
          <a:xfrm>
            <a:off x="1151162" y="2687019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Empezar</a:t>
            </a:r>
            <a:r>
              <a:rPr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por l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o</a:t>
            </a:r>
            <a:r>
              <a:rPr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b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á</a:t>
            </a:r>
            <a:r>
              <a:rPr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s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ico</a:t>
            </a:r>
            <a:r>
              <a:rPr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.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Centrarse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en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herramientas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para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mejorar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la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comunicación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, la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gestión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de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documentos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el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flujo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de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trabajo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y la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gestión</a:t>
            </a:r>
            <a:r>
              <a:rPr dirty="0">
                <a:solidFill>
                  <a:srgbClr val="000000"/>
                </a:solidFill>
                <a:ea typeface="Times New Roman" panose="02020603050405020304" pitchFamily="18" charset="0"/>
              </a:rPr>
              <a:t> de las </a:t>
            </a:r>
            <a:r>
              <a:rPr dirty="0" err="1">
                <a:solidFill>
                  <a:srgbClr val="000000"/>
                </a:solidFill>
                <a:ea typeface="Times New Roman" panose="02020603050405020304" pitchFamily="18" charset="0"/>
              </a:rPr>
              <a:t>prácticas</a:t>
            </a:r>
            <a:endParaRPr sz="2200" dirty="0">
              <a:latin typeface="+mn-lt"/>
              <a:cs typeface="+mn-cs"/>
            </a:endParaRPr>
          </a:p>
        </p:txBody>
      </p:sp>
      <p:sp>
        <p:nvSpPr>
          <p:cNvPr id="6" name="Rectángulo: esquinas redondeadas 11">
            <a:extLst>
              <a:ext uri="{FF2B5EF4-FFF2-40B4-BE49-F238E27FC236}">
                <a16:creationId xmlns:a16="http://schemas.microsoft.com/office/drawing/2014/main" id="{070A3C1E-C704-FCF7-0C2C-201612BBE044}"/>
              </a:ext>
            </a:extLst>
          </p:cNvPr>
          <p:cNvSpPr/>
          <p:nvPr/>
        </p:nvSpPr>
        <p:spPr>
          <a:xfrm>
            <a:off x="1151162" y="3744675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sz="2200" b="1" dirty="0"/>
              <a:t>2. </a:t>
            </a:r>
            <a:r>
              <a:rPr sz="2400" dirty="0" err="1">
                <a:ea typeface="Times New Roman" panose="02020603050405020304" pitchFamily="18" charset="0"/>
              </a:rPr>
              <a:t>Asegúr</a:t>
            </a:r>
            <a:r>
              <a:rPr lang="es-ES" sz="2400" dirty="0">
                <a:ea typeface="Times New Roman" panose="02020603050405020304" pitchFamily="18" charset="0"/>
              </a:rPr>
              <a:t>ate</a:t>
            </a:r>
            <a:r>
              <a:rPr sz="2400" dirty="0">
                <a:ea typeface="Times New Roman" panose="02020603050405020304" pitchFamily="18" charset="0"/>
              </a:rPr>
              <a:t> de que </a:t>
            </a:r>
            <a:r>
              <a:rPr sz="2400" dirty="0" err="1">
                <a:ea typeface="Times New Roman" panose="02020603050405020304" pitchFamily="18" charset="0"/>
              </a:rPr>
              <a:t>todo</a:t>
            </a:r>
            <a:r>
              <a:rPr sz="2400" dirty="0">
                <a:ea typeface="Times New Roman" panose="02020603050405020304" pitchFamily="18" charset="0"/>
              </a:rPr>
              <a:t> </a:t>
            </a:r>
            <a:r>
              <a:rPr sz="2400" dirty="0" err="1">
                <a:ea typeface="Times New Roman" panose="02020603050405020304" pitchFamily="18" charset="0"/>
              </a:rPr>
              <a:t>el</a:t>
            </a:r>
            <a:r>
              <a:rPr sz="2400" dirty="0">
                <a:ea typeface="Times New Roman" panose="02020603050405020304" pitchFamily="18" charset="0"/>
              </a:rPr>
              <a:t> </a:t>
            </a:r>
            <a:r>
              <a:rPr sz="2400" dirty="0" err="1">
                <a:ea typeface="Times New Roman" panose="02020603050405020304" pitchFamily="18" charset="0"/>
              </a:rPr>
              <a:t>mundo</a:t>
            </a:r>
            <a:r>
              <a:rPr sz="2400" dirty="0">
                <a:ea typeface="Times New Roman" panose="02020603050405020304" pitchFamily="18" charset="0"/>
              </a:rPr>
              <a:t> </a:t>
            </a:r>
            <a:r>
              <a:rPr sz="2400" dirty="0" err="1">
                <a:ea typeface="Times New Roman" panose="02020603050405020304" pitchFamily="18" charset="0"/>
              </a:rPr>
              <a:t>tiene</a:t>
            </a:r>
            <a:r>
              <a:rPr sz="2400" dirty="0">
                <a:ea typeface="Times New Roman" panose="02020603050405020304" pitchFamily="18" charset="0"/>
              </a:rPr>
              <a:t> </a:t>
            </a:r>
            <a:r>
              <a:rPr sz="2400" dirty="0" err="1">
                <a:ea typeface="Times New Roman" panose="02020603050405020304" pitchFamily="18" charset="0"/>
              </a:rPr>
              <a:t>acceso</a:t>
            </a:r>
            <a:r>
              <a:rPr sz="2400" dirty="0">
                <a:ea typeface="Times New Roman" panose="02020603050405020304" pitchFamily="18" charset="0"/>
              </a:rPr>
              <a:t> a las </a:t>
            </a:r>
            <a:r>
              <a:rPr sz="2400" dirty="0" err="1">
                <a:ea typeface="Times New Roman" panose="02020603050405020304" pitchFamily="18" charset="0"/>
              </a:rPr>
              <a:t>herramientas</a:t>
            </a:r>
            <a:r>
              <a:rPr sz="2400" dirty="0">
                <a:ea typeface="Times New Roman" panose="02020603050405020304" pitchFamily="18" charset="0"/>
              </a:rPr>
              <a:t>.</a:t>
            </a:r>
            <a:endParaRPr sz="24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: esquinas redondeadas 11">
            <a:extLst>
              <a:ext uri="{FF2B5EF4-FFF2-40B4-BE49-F238E27FC236}">
                <a16:creationId xmlns:a16="http://schemas.microsoft.com/office/drawing/2014/main" id="{25CFE1BF-B457-C247-A2CF-0253F3BBB3FD}"/>
              </a:ext>
            </a:extLst>
          </p:cNvPr>
          <p:cNvSpPr/>
          <p:nvPr/>
        </p:nvSpPr>
        <p:spPr>
          <a:xfrm>
            <a:off x="1151162" y="4802331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sz="2200" b="1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sz="240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Crear un entorno en el que el diálogo abierto sea bienvenido</a:t>
            </a:r>
            <a:r>
              <a:rPr sz="240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sz="2400">
                <a:solidFill>
                  <a:srgbClr val="000000"/>
                </a:solidFill>
                <a:ea typeface="Times New Roman" panose="02020603050405020304" pitchFamily="18" charset="0"/>
              </a:rPr>
              <a:t>para garantizar que el equipo esté cómodo con la tecnología.</a:t>
            </a:r>
            <a:endParaRPr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23998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CB1C5F72-EFDF-9B4C-1631-8AE55F32D4FB}"/>
              </a:ext>
            </a:extLst>
          </p:cNvPr>
          <p:cNvSpPr/>
          <p:nvPr/>
        </p:nvSpPr>
        <p:spPr>
          <a:xfrm>
            <a:off x="7864604" y="0"/>
            <a:ext cx="4327396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Modelos de negocio — cuestiones básicas</a:t>
            </a:r>
            <a:endParaRPr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</a:t>
            </a:r>
            <a:r>
              <a:rPr sz="1800">
                <a:latin typeface="Calibri" panose="020F0502020204030204" pitchFamily="34" charset="0"/>
                <a:ea typeface="Calibri" panose="020F0502020204030204" pitchFamily="34" charset="0"/>
              </a:rPr>
              <a:t>¿Cómo aplicar las tecnologías y estrategias de digitalización?</a:t>
            </a:r>
          </a:p>
          <a:p>
            <a:endParaRPr kumimoji="0" sz="1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ctr"/>
            <a:endParaRPr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4" name="Rectángulo: esquinas redondeadas 11">
            <a:extLst>
              <a:ext uri="{FF2B5EF4-FFF2-40B4-BE49-F238E27FC236}">
                <a16:creationId xmlns:a16="http://schemas.microsoft.com/office/drawing/2014/main" id="{EC47A58A-C673-0ACC-5B5B-92D7633211B9}"/>
              </a:ext>
            </a:extLst>
          </p:cNvPr>
          <p:cNvSpPr/>
          <p:nvPr/>
        </p:nvSpPr>
        <p:spPr>
          <a:xfrm>
            <a:off x="1151162" y="2194691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sz="2200" b="1" dirty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Centrarse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en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garantizar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que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cada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herramienta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contribuya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a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alcanzar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los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objetivos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generales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de la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empresa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  <a:endParaRPr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: esquinas redondeadas 11">
            <a:extLst>
              <a:ext uri="{FF2B5EF4-FFF2-40B4-BE49-F238E27FC236}">
                <a16:creationId xmlns:a16="http://schemas.microsoft.com/office/drawing/2014/main" id="{070A3C1E-C704-FCF7-0C2C-201612BBE044}"/>
              </a:ext>
            </a:extLst>
          </p:cNvPr>
          <p:cNvSpPr/>
          <p:nvPr/>
        </p:nvSpPr>
        <p:spPr>
          <a:xfrm>
            <a:off x="1151162" y="3170479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sz="2200" b="1">
                <a:solidFill>
                  <a:schemeClr val="accent6">
                    <a:lumMod val="75000"/>
                  </a:schemeClr>
                </a:solidFill>
              </a:rPr>
              <a:t>5. </a:t>
            </a:r>
            <a:r>
              <a:rPr sz="240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Incluir a las principales partes interesadas en</a:t>
            </a:r>
            <a:r>
              <a:rPr sz="2400">
                <a:solidFill>
                  <a:schemeClr val="tx1"/>
                </a:solidFill>
                <a:ea typeface="Times New Roman" panose="02020603050405020304" pitchFamily="18" charset="0"/>
              </a:rPr>
              <a:t>las conversaciones</a:t>
            </a:r>
            <a:r>
              <a:rPr sz="240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sobre lo que funciona la tecnología y los ámbitos en los que puede mejorarse. </a:t>
            </a:r>
            <a:endParaRPr sz="240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: esquinas redondeadas 11">
            <a:extLst>
              <a:ext uri="{FF2B5EF4-FFF2-40B4-BE49-F238E27FC236}">
                <a16:creationId xmlns:a16="http://schemas.microsoft.com/office/drawing/2014/main" id="{25CFE1BF-B457-C247-A2CF-0253F3BBB3FD}"/>
              </a:ext>
            </a:extLst>
          </p:cNvPr>
          <p:cNvSpPr/>
          <p:nvPr/>
        </p:nvSpPr>
        <p:spPr>
          <a:xfrm>
            <a:off x="1151162" y="4159173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sz="2200" b="1" dirty="0"/>
              <a:t>6. </a:t>
            </a:r>
            <a:r>
              <a:rPr sz="2400" dirty="0">
                <a:ea typeface="Calibri" panose="020F0502020204030204" pitchFamily="34" charset="0"/>
              </a:rPr>
              <a:t>No </a:t>
            </a:r>
            <a:r>
              <a:rPr sz="2400" dirty="0" err="1">
                <a:ea typeface="Calibri" panose="020F0502020204030204" pitchFamily="34" charset="0"/>
              </a:rPr>
              <a:t>tem</a:t>
            </a:r>
            <a:r>
              <a:rPr lang="es-ES" sz="2400" dirty="0">
                <a:ea typeface="Calibri" panose="020F0502020204030204" pitchFamily="34" charset="0"/>
              </a:rPr>
              <a:t>as</a:t>
            </a:r>
            <a:r>
              <a:rPr sz="2400" dirty="0">
                <a:ea typeface="Calibri" panose="020F0502020204030204" pitchFamily="34" charset="0"/>
              </a:rPr>
              <a:t> </a:t>
            </a:r>
            <a:r>
              <a:rPr sz="2400" dirty="0" err="1">
                <a:ea typeface="Calibri" panose="020F0502020204030204" pitchFamily="34" charset="0"/>
              </a:rPr>
              <a:t>externalizar</a:t>
            </a:r>
            <a:r>
              <a:rPr sz="2400" dirty="0">
                <a:ea typeface="Calibri" panose="020F0502020204030204" pitchFamily="34" charset="0"/>
              </a:rPr>
              <a:t> </a:t>
            </a:r>
            <a:r>
              <a:rPr sz="2400" dirty="0" err="1">
                <a:ea typeface="Calibri" panose="020F0502020204030204" pitchFamily="34" charset="0"/>
              </a:rPr>
              <a:t>el</a:t>
            </a:r>
            <a:r>
              <a:rPr sz="2400" dirty="0">
                <a:ea typeface="Calibri" panose="020F0502020204030204" pitchFamily="34" charset="0"/>
              </a:rPr>
              <a:t> </a:t>
            </a:r>
            <a:r>
              <a:rPr sz="2400" dirty="0" err="1">
                <a:ea typeface="Calibri" panose="020F0502020204030204" pitchFamily="34" charset="0"/>
              </a:rPr>
              <a:t>proceso</a:t>
            </a:r>
            <a:r>
              <a:rPr sz="2400" dirty="0">
                <a:ea typeface="Calibri" panose="020F0502020204030204" pitchFamily="34" charset="0"/>
              </a:rPr>
              <a:t> de </a:t>
            </a:r>
            <a:r>
              <a:rPr sz="2400" dirty="0" err="1">
                <a:ea typeface="Calibri" panose="020F0502020204030204" pitchFamily="34" charset="0"/>
              </a:rPr>
              <a:t>ejecución</a:t>
            </a:r>
            <a:r>
              <a:rPr sz="2400" dirty="0">
                <a:ea typeface="Calibri" panose="020F0502020204030204" pitchFamily="34" charset="0"/>
              </a:rPr>
              <a:t>.</a:t>
            </a:r>
            <a:endParaRPr sz="24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: esquinas redondeadas 11">
            <a:extLst>
              <a:ext uri="{FF2B5EF4-FFF2-40B4-BE49-F238E27FC236}">
                <a16:creationId xmlns:a16="http://schemas.microsoft.com/office/drawing/2014/main" id="{4F440E57-7EB4-8BC6-1A53-1E25390A967A}"/>
              </a:ext>
            </a:extLst>
          </p:cNvPr>
          <p:cNvSpPr/>
          <p:nvPr/>
        </p:nvSpPr>
        <p:spPr>
          <a:xfrm>
            <a:off x="1151162" y="5150334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sz="2200" b="1" dirty="0">
                <a:solidFill>
                  <a:schemeClr val="accent6">
                    <a:lumMod val="75000"/>
                  </a:schemeClr>
                </a:solidFill>
              </a:rPr>
              <a:t>7.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Crear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un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proceso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de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evaluación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y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aplicación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para 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las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nuevas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sz="2400" dirty="0" err="1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tecnologías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para </a:t>
            </a:r>
            <a:r>
              <a:rPr lang="es-E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asegurar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que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est</a:t>
            </a:r>
            <a:r>
              <a:rPr lang="es-ES" sz="2400" dirty="0">
                <a:solidFill>
                  <a:schemeClr val="tx1"/>
                </a:solidFill>
                <a:ea typeface="Times New Roman" panose="02020603050405020304" pitchFamily="18" charset="0"/>
              </a:rPr>
              <a:t>é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n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en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consonancia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con los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objetivos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 de la </a:t>
            </a:r>
            <a:r>
              <a:rPr sz="2400" dirty="0" err="1">
                <a:solidFill>
                  <a:schemeClr val="tx1"/>
                </a:solidFill>
                <a:ea typeface="Times New Roman" panose="02020603050405020304" pitchFamily="18" charset="0"/>
              </a:rPr>
              <a:t>empresa</a:t>
            </a:r>
            <a:r>
              <a:rPr sz="2400" dirty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  <a:endParaRPr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11505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¿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Cómo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aplicar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las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tecnologías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estrategias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digitalización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ctr">
              <a:defRPr sz="2400"/>
            </a:pPr>
            <a:r>
              <a:rPr dirty="0"/>
              <a:t>La </a:t>
            </a:r>
            <a:r>
              <a:rPr dirty="0" err="1"/>
              <a:t>planificación</a:t>
            </a:r>
            <a:r>
              <a:rPr dirty="0"/>
              <a:t> </a:t>
            </a:r>
            <a:r>
              <a:rPr dirty="0" err="1"/>
              <a:t>estratégica</a:t>
            </a:r>
            <a:r>
              <a:rPr dirty="0"/>
              <a:t> no se </a:t>
            </a:r>
            <a:r>
              <a:rPr dirty="0" err="1"/>
              <a:t>refiere</a:t>
            </a:r>
            <a:r>
              <a:rPr dirty="0"/>
              <a:t> </a:t>
            </a:r>
            <a:r>
              <a:rPr dirty="0" err="1"/>
              <a:t>únicamente</a:t>
            </a:r>
            <a:r>
              <a:rPr dirty="0"/>
              <a:t> a las </a:t>
            </a:r>
            <a:r>
              <a:rPr dirty="0" err="1"/>
              <a:t>finanzas</a:t>
            </a:r>
            <a:r>
              <a:rPr dirty="0"/>
              <a:t>. </a:t>
            </a:r>
          </a:p>
          <a:p>
            <a:pPr algn="ctr"/>
            <a:endParaRPr sz="2400" dirty="0"/>
          </a:p>
          <a:p>
            <a:pPr algn="ctr">
              <a:defRPr sz="2400"/>
            </a:pPr>
            <a:r>
              <a:rPr dirty="0"/>
              <a:t>La </a:t>
            </a:r>
            <a:r>
              <a:rPr dirty="0" err="1"/>
              <a:t>pandemia</a:t>
            </a:r>
            <a:r>
              <a:rPr dirty="0"/>
              <a:t> </a:t>
            </a:r>
            <a:r>
              <a:rPr dirty="0" err="1"/>
              <a:t>nos</a:t>
            </a:r>
            <a:r>
              <a:rPr dirty="0"/>
              <a:t> ha </a:t>
            </a:r>
            <a:r>
              <a:rPr dirty="0" err="1"/>
              <a:t>demostrado</a:t>
            </a:r>
            <a:r>
              <a:rPr dirty="0"/>
              <a:t> que una </a:t>
            </a:r>
            <a:r>
              <a:rPr dirty="0" err="1"/>
              <a:t>empresa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necesita</a:t>
            </a:r>
            <a:r>
              <a:rPr dirty="0"/>
              <a:t> planes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caso</a:t>
            </a:r>
            <a:r>
              <a:rPr dirty="0"/>
              <a:t> de que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futuro</a:t>
            </a:r>
            <a:r>
              <a:rPr dirty="0"/>
              <a:t> se </a:t>
            </a:r>
            <a:r>
              <a:rPr dirty="0" err="1"/>
              <a:t>produzca</a:t>
            </a:r>
            <a:r>
              <a:rPr dirty="0"/>
              <a:t> una </a:t>
            </a:r>
            <a:r>
              <a:rPr dirty="0" err="1"/>
              <a:t>amenaza</a:t>
            </a:r>
            <a:r>
              <a:rPr dirty="0"/>
              <a:t> similar a la </a:t>
            </a:r>
            <a:r>
              <a:rPr dirty="0" err="1"/>
              <a:t>pandemia</a:t>
            </a:r>
            <a:r>
              <a:rPr dirty="0"/>
              <a:t> de COVID-19 o </a:t>
            </a:r>
            <a:r>
              <a:rPr dirty="0" err="1"/>
              <a:t>surjan</a:t>
            </a:r>
            <a:r>
              <a:rPr dirty="0"/>
              <a:t> </a:t>
            </a:r>
            <a:r>
              <a:rPr dirty="0" err="1"/>
              <a:t>simplemente</a:t>
            </a:r>
            <a:r>
              <a:rPr dirty="0"/>
              <a:t> </a:t>
            </a:r>
            <a:r>
              <a:rPr dirty="0" err="1"/>
              <a:t>nuevas</a:t>
            </a:r>
            <a:r>
              <a:rPr dirty="0"/>
              <a:t> </a:t>
            </a:r>
            <a:r>
              <a:rPr dirty="0" err="1"/>
              <a:t>oportunidades</a:t>
            </a:r>
            <a:r>
              <a:rPr dirty="0"/>
              <a:t>. </a:t>
            </a:r>
          </a:p>
          <a:p>
            <a:pPr algn="ctr"/>
            <a:endParaRPr sz="2400" dirty="0"/>
          </a:p>
          <a:p>
            <a:pPr algn="ctr">
              <a:defRPr sz="2400"/>
            </a:pPr>
            <a:r>
              <a:rPr dirty="0"/>
              <a:t>Es </a:t>
            </a:r>
            <a:r>
              <a:rPr dirty="0" err="1"/>
              <a:t>importante</a:t>
            </a:r>
            <a:r>
              <a:rPr dirty="0"/>
              <a:t> </a:t>
            </a:r>
            <a:r>
              <a:rPr dirty="0" err="1"/>
              <a:t>recrear</a:t>
            </a:r>
            <a:r>
              <a:rPr dirty="0"/>
              <a:t> y </a:t>
            </a:r>
            <a:r>
              <a:rPr dirty="0" err="1"/>
              <a:t>ampliar</a:t>
            </a:r>
            <a:r>
              <a:rPr dirty="0"/>
              <a:t> las </a:t>
            </a:r>
            <a:r>
              <a:rPr dirty="0" err="1"/>
              <a:t>capacidades</a:t>
            </a:r>
            <a:r>
              <a:rPr dirty="0"/>
              <a:t> de la </a:t>
            </a:r>
            <a:r>
              <a:rPr dirty="0" err="1"/>
              <a:t>organización</a:t>
            </a:r>
            <a:r>
              <a:rPr dirty="0"/>
              <a:t> </a:t>
            </a:r>
            <a:r>
              <a:rPr dirty="0" err="1"/>
              <a:t>después</a:t>
            </a:r>
            <a:r>
              <a:rPr dirty="0"/>
              <a:t> de la </a:t>
            </a:r>
            <a:r>
              <a:rPr dirty="0" err="1"/>
              <a:t>pandemia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términos</a:t>
            </a:r>
            <a:r>
              <a:rPr dirty="0"/>
              <a:t> de </a:t>
            </a:r>
            <a:r>
              <a:rPr dirty="0" err="1"/>
              <a:t>planificación</a:t>
            </a:r>
            <a:r>
              <a:rPr dirty="0"/>
              <a:t> de </a:t>
            </a:r>
            <a:r>
              <a:rPr dirty="0" err="1"/>
              <a:t>escenarios</a:t>
            </a:r>
            <a:r>
              <a:rPr dirty="0"/>
              <a:t> —</a:t>
            </a:r>
            <a:r>
              <a:rPr dirty="0" err="1"/>
              <a:t>teniendo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cuenta</a:t>
            </a:r>
            <a:r>
              <a:rPr dirty="0"/>
              <a:t> tanto las </a:t>
            </a:r>
            <a:r>
              <a:rPr dirty="0" err="1"/>
              <a:t>amenazas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las </a:t>
            </a:r>
            <a:r>
              <a:rPr dirty="0" err="1"/>
              <a:t>oportunidades</a:t>
            </a:r>
            <a:r>
              <a:rPr dirty="0"/>
              <a:t> </a:t>
            </a:r>
            <a:r>
              <a:rPr dirty="0" err="1"/>
              <a:t>derivadas</a:t>
            </a:r>
            <a:r>
              <a:rPr dirty="0"/>
              <a:t> de tales </a:t>
            </a:r>
            <a:r>
              <a:rPr dirty="0" err="1"/>
              <a:t>acontecimientos</a:t>
            </a:r>
            <a:r>
              <a:rPr lang="es-ES" dirty="0"/>
              <a:t> —</a:t>
            </a:r>
            <a:r>
              <a:rPr dirty="0"/>
              <a:t> para </a:t>
            </a:r>
            <a:r>
              <a:rPr dirty="0" err="1"/>
              <a:t>captar</a:t>
            </a:r>
            <a:r>
              <a:rPr dirty="0"/>
              <a:t> y </a:t>
            </a:r>
            <a:r>
              <a:rPr dirty="0" err="1"/>
              <a:t>relativizar</a:t>
            </a:r>
            <a:r>
              <a:rPr dirty="0"/>
              <a:t> las </a:t>
            </a:r>
            <a:r>
              <a:rPr dirty="0" err="1"/>
              <a:t>distintas</a:t>
            </a:r>
            <a:r>
              <a:rPr dirty="0"/>
              <a:t> </a:t>
            </a:r>
            <a:r>
              <a:rPr dirty="0" err="1"/>
              <a:t>cuestiones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diferentes</a:t>
            </a:r>
            <a:r>
              <a:rPr dirty="0"/>
              <a:t> </a:t>
            </a:r>
            <a:r>
              <a:rPr dirty="0" err="1"/>
              <a:t>perspectivas</a:t>
            </a:r>
            <a:r>
              <a:rPr dirty="0"/>
              <a:t>. </a:t>
            </a:r>
            <a:r>
              <a:rPr dirty="0" err="1"/>
              <a:t>Esto</a:t>
            </a:r>
            <a:r>
              <a:rPr dirty="0"/>
              <a:t> </a:t>
            </a:r>
            <a:r>
              <a:rPr dirty="0" err="1"/>
              <a:t>ayudará</a:t>
            </a:r>
            <a:r>
              <a:rPr dirty="0"/>
              <a:t> a </a:t>
            </a:r>
            <a:r>
              <a:rPr dirty="0" err="1"/>
              <a:t>identificar</a:t>
            </a:r>
            <a:r>
              <a:rPr dirty="0"/>
              <a:t> los </a:t>
            </a:r>
            <a:r>
              <a:rPr dirty="0" err="1"/>
              <a:t>problemas</a:t>
            </a:r>
            <a:r>
              <a:rPr dirty="0"/>
              <a:t> con mayor </a:t>
            </a:r>
            <a:r>
              <a:rPr dirty="0" err="1"/>
              <a:t>rapidez</a:t>
            </a:r>
            <a:r>
              <a:rPr dirty="0"/>
              <a:t> y a </a:t>
            </a:r>
            <a:r>
              <a:rPr dirty="0" err="1"/>
              <a:t>reducir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riesgo</a:t>
            </a:r>
            <a:r>
              <a:rPr dirty="0"/>
              <a:t> de </a:t>
            </a:r>
            <a:r>
              <a:rPr dirty="0" err="1"/>
              <a:t>futuras</a:t>
            </a:r>
            <a:r>
              <a:rPr dirty="0"/>
              <a:t> </a:t>
            </a:r>
            <a:r>
              <a:rPr dirty="0" err="1"/>
              <a:t>repercusiones</a:t>
            </a:r>
            <a:r>
              <a:rPr dirty="0"/>
              <a:t> </a:t>
            </a:r>
            <a:r>
              <a:rPr dirty="0" err="1"/>
              <a:t>imprevistas</a:t>
            </a:r>
            <a:r>
              <a:rPr dirty="0"/>
              <a:t>.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40930940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368841" y="616691"/>
            <a:ext cx="6610427" cy="5501506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ctr">
              <a:spcBef>
                <a:spcPts val="100"/>
              </a:spcBef>
              <a:defRPr sz="4800" b="0"/>
            </a:pPr>
            <a:r>
              <a:t>ÍNDICE</a:t>
            </a:r>
          </a:p>
          <a:p>
            <a:pPr marL="12700">
              <a:spcBef>
                <a:spcPts val="100"/>
              </a:spcBef>
            </a:pPr>
            <a:endParaRPr sz="1400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3600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3600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defRPr sz="2400">
                <a:solidFill>
                  <a:srgbClr val="0CA373"/>
                </a:solidFill>
                <a:latin typeface="Oxygen" panose="02000503000000000000" pitchFamily="2" charset="-18"/>
              </a:defRPr>
            </a:pPr>
            <a:r>
              <a:rPr>
                <a:ea typeface="Tahoma" panose="020B0604030504040204" pitchFamily="34" charset="0"/>
                <a:cs typeface="Tahoma" panose="020B0604030504040204" pitchFamily="34" charset="0"/>
              </a:rPr>
              <a:t>UNIDAD 1: </a:t>
            </a:r>
            <a:r>
              <a:rPr>
                <a:cs typeface="Tahoma"/>
              </a:rPr>
              <a:t>Modelos de negocio — cuestiones básicas</a:t>
            </a:r>
            <a:endParaRPr sz="2400">
              <a:solidFill>
                <a:srgbClr val="0CA373"/>
              </a:solidFill>
              <a:latin typeface="Oxygen" panose="02000503000000000000" pitchFamily="2" charset="-18"/>
              <a:cs typeface="Tahoma"/>
            </a:endParaRPr>
          </a:p>
          <a:p>
            <a:pPr marL="12700">
              <a:spcBef>
                <a:spcPts val="100"/>
              </a:spcBef>
            </a:pPr>
            <a:endParaRPr sz="4800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800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800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800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974821" y="2811464"/>
            <a:ext cx="5743854" cy="2662780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2200">
              <a:latin typeface="+mj-lt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AutoNum type="arabicPeriod"/>
            </a:pPr>
            <a:endParaRPr sz="2200">
              <a:latin typeface="+mj-lt"/>
              <a:cs typeface="Tahoma"/>
            </a:endParaRPr>
          </a:p>
          <a:p>
            <a:pPr marL="449580" fontAlgn="base">
              <a:lnSpc>
                <a:spcPct val="115000"/>
              </a:lnSpc>
              <a:spcAft>
                <a:spcPts val="1000"/>
              </a:spcAft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1.1 ¿Qué es un modelo de negocio? </a:t>
            </a:r>
          </a:p>
          <a:p>
            <a:pPr marL="449580" fontAlgn="base">
              <a:lnSpc>
                <a:spcPct val="115000"/>
              </a:lnSpc>
              <a:spcAft>
                <a:spcPts val="1000"/>
              </a:spcAft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1.2 Tipos y formas de modelos de negocio </a:t>
            </a:r>
          </a:p>
          <a:p>
            <a:pPr marL="449580" fontAlgn="base">
              <a:lnSpc>
                <a:spcPct val="115000"/>
              </a:lnSpc>
              <a:spcAft>
                <a:spcPts val="1000"/>
              </a:spcAft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1.3 Principios de una estructura organizativa flexible</a:t>
            </a:r>
          </a:p>
          <a:p>
            <a:pPr marL="449580" fontAlgn="base">
              <a:lnSpc>
                <a:spcPct val="115000"/>
              </a:lnSpc>
              <a:spcAft>
                <a:spcPts val="1000"/>
              </a:spcAft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t>1.4 Cómo aplicar nuevas tecnologías y estrategias de digitalización.</a:t>
            </a:r>
            <a:endParaRPr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61466" y="2442132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hape 2633">
            <a:extLst>
              <a:ext uri="{FF2B5EF4-FFF2-40B4-BE49-F238E27FC236}">
                <a16:creationId xmlns:a16="http://schemas.microsoft.com/office/drawing/2014/main" id="{10B0B425-75A7-FF9E-1636-15B5499AD750}"/>
              </a:ext>
            </a:extLst>
          </p:cNvPr>
          <p:cNvSpPr/>
          <p:nvPr/>
        </p:nvSpPr>
        <p:spPr>
          <a:xfrm>
            <a:off x="6071625" y="2173160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¿Es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urgente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aplicar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tecnologías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estrategias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digitalización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just">
              <a:defRPr sz="2000">
                <a:ea typeface="Calibri" panose="020F0502020204030204" pitchFamily="34" charset="0"/>
              </a:defRPr>
            </a:pPr>
            <a:r>
              <a:rPr dirty="0"/>
              <a:t>El mayor </a:t>
            </a:r>
            <a:r>
              <a:rPr dirty="0" err="1"/>
              <a:t>reto</a:t>
            </a:r>
            <a:r>
              <a:rPr dirty="0"/>
              <a:t> de la </a:t>
            </a:r>
            <a:r>
              <a:rPr dirty="0" err="1"/>
              <a:t>digitalización</a:t>
            </a:r>
            <a:r>
              <a:rPr dirty="0"/>
              <a:t> y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primer </a:t>
            </a:r>
            <a:r>
              <a:rPr dirty="0" err="1"/>
              <a:t>obstáculo</a:t>
            </a:r>
            <a:r>
              <a:rPr dirty="0"/>
              <a:t> que debe </a:t>
            </a:r>
            <a:r>
              <a:rPr dirty="0" err="1"/>
              <a:t>superarse</a:t>
            </a:r>
            <a:r>
              <a:rPr dirty="0"/>
              <a:t> es la </a:t>
            </a:r>
            <a:r>
              <a:rPr dirty="0" err="1"/>
              <a:t>aplicación</a:t>
            </a:r>
            <a:r>
              <a:rPr dirty="0"/>
              <a:t> </a:t>
            </a:r>
            <a:r>
              <a:rPr dirty="0" err="1"/>
              <a:t>temprana</a:t>
            </a:r>
            <a:r>
              <a:rPr dirty="0"/>
              <a:t>. La </a:t>
            </a:r>
            <a:r>
              <a:rPr dirty="0" err="1"/>
              <a:t>mejor</a:t>
            </a:r>
            <a:r>
              <a:rPr dirty="0"/>
              <a:t> </a:t>
            </a:r>
            <a:r>
              <a:rPr dirty="0" err="1"/>
              <a:t>manera</a:t>
            </a:r>
            <a:r>
              <a:rPr dirty="0"/>
              <a:t> de </a:t>
            </a:r>
            <a:r>
              <a:rPr dirty="0" err="1"/>
              <a:t>superar</a:t>
            </a:r>
            <a:r>
              <a:rPr dirty="0"/>
              <a:t> la </a:t>
            </a:r>
            <a:r>
              <a:rPr dirty="0" err="1"/>
              <a:t>resistencia</a:t>
            </a:r>
            <a:r>
              <a:rPr dirty="0"/>
              <a:t> a la </a:t>
            </a:r>
            <a:r>
              <a:rPr dirty="0" err="1"/>
              <a:t>aplicación</a:t>
            </a:r>
            <a:r>
              <a:rPr dirty="0"/>
              <a:t> es </a:t>
            </a:r>
            <a:r>
              <a:rPr dirty="0" err="1"/>
              <a:t>mostrar</a:t>
            </a:r>
            <a:r>
              <a:rPr dirty="0"/>
              <a:t> a los </a:t>
            </a:r>
            <a:r>
              <a:rPr dirty="0" err="1"/>
              <a:t>reacios</a:t>
            </a:r>
            <a:r>
              <a:rPr dirty="0"/>
              <a:t> los </a:t>
            </a:r>
            <a:r>
              <a:rPr dirty="0" err="1"/>
              <a:t>innegables</a:t>
            </a:r>
            <a:r>
              <a:rPr dirty="0"/>
              <a:t> </a:t>
            </a:r>
            <a:r>
              <a:rPr dirty="0" err="1"/>
              <a:t>beneficios</a:t>
            </a:r>
            <a:r>
              <a:rPr dirty="0"/>
              <a:t> de la </a:t>
            </a:r>
            <a:r>
              <a:rPr dirty="0" err="1"/>
              <a:t>nueva</a:t>
            </a:r>
            <a:r>
              <a:rPr dirty="0"/>
              <a:t> </a:t>
            </a:r>
            <a:r>
              <a:rPr dirty="0" err="1"/>
              <a:t>solución</a:t>
            </a:r>
            <a:r>
              <a:rPr dirty="0"/>
              <a:t>. </a:t>
            </a:r>
          </a:p>
          <a:p>
            <a:pPr algn="just">
              <a:defRPr sz="2000">
                <a:ea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pandemia</a:t>
            </a:r>
            <a:r>
              <a:rPr dirty="0"/>
              <a:t> ha </a:t>
            </a:r>
            <a:r>
              <a:rPr dirty="0" err="1"/>
              <a:t>demostrado</a:t>
            </a:r>
            <a:r>
              <a:rPr dirty="0"/>
              <a:t> </a:t>
            </a:r>
            <a:r>
              <a:rPr dirty="0" err="1"/>
              <a:t>estos</a:t>
            </a:r>
            <a:r>
              <a:rPr dirty="0"/>
              <a:t> </a:t>
            </a:r>
            <a:r>
              <a:rPr dirty="0" err="1"/>
              <a:t>beneficios</a:t>
            </a:r>
            <a:r>
              <a:rPr dirty="0"/>
              <a:t> y, por </a:t>
            </a:r>
            <a:r>
              <a:rPr dirty="0" err="1"/>
              <a:t>otra</a:t>
            </a:r>
            <a:r>
              <a:rPr dirty="0"/>
              <a:t> </a:t>
            </a:r>
            <a:r>
              <a:rPr dirty="0" err="1"/>
              <a:t>parte</a:t>
            </a:r>
            <a:r>
              <a:rPr dirty="0"/>
              <a:t>, ha </a:t>
            </a:r>
            <a:r>
              <a:rPr dirty="0" err="1"/>
              <a:t>revelado</a:t>
            </a:r>
            <a:r>
              <a:rPr dirty="0"/>
              <a:t> de </a:t>
            </a:r>
            <a:r>
              <a:rPr dirty="0" err="1"/>
              <a:t>manera</a:t>
            </a:r>
            <a:r>
              <a:rPr dirty="0"/>
              <a:t> </a:t>
            </a:r>
            <a:r>
              <a:rPr lang="es-ES" dirty="0"/>
              <a:t>extrema </a:t>
            </a:r>
            <a:r>
              <a:rPr dirty="0"/>
              <a:t>las </a:t>
            </a:r>
            <a:r>
              <a:rPr dirty="0" err="1"/>
              <a:t>debilidades</a:t>
            </a:r>
            <a:r>
              <a:rPr dirty="0"/>
              <a:t> de las </a:t>
            </a:r>
            <a:r>
              <a:rPr dirty="0" err="1"/>
              <a:t>empresas</a:t>
            </a:r>
            <a:r>
              <a:rPr dirty="0"/>
              <a:t> a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respecto</a:t>
            </a:r>
            <a:r>
              <a:rPr dirty="0"/>
              <a:t>. </a:t>
            </a:r>
          </a:p>
          <a:p>
            <a:pPr algn="just">
              <a:defRPr sz="2000">
                <a:ea typeface="Calibri" panose="020F0502020204030204" pitchFamily="34" charset="0"/>
              </a:defRPr>
            </a:pPr>
            <a:r>
              <a:rPr dirty="0"/>
              <a:t>Es </a:t>
            </a:r>
            <a:r>
              <a:rPr dirty="0" err="1"/>
              <a:t>necesario</a:t>
            </a:r>
            <a:r>
              <a:rPr dirty="0"/>
              <a:t> </a:t>
            </a:r>
            <a:r>
              <a:rPr dirty="0" err="1"/>
              <a:t>reiterar</a:t>
            </a:r>
            <a:r>
              <a:rPr dirty="0"/>
              <a:t> y </a:t>
            </a:r>
            <a:r>
              <a:rPr dirty="0" err="1"/>
              <a:t>consolidar</a:t>
            </a:r>
            <a:r>
              <a:rPr dirty="0"/>
              <a:t> a los </a:t>
            </a:r>
            <a:r>
              <a:rPr dirty="0" err="1"/>
              <a:t>empleados</a:t>
            </a:r>
            <a:r>
              <a:rPr dirty="0"/>
              <a:t> lo que </a:t>
            </a:r>
            <a:r>
              <a:rPr dirty="0" err="1"/>
              <a:t>obtendrán</a:t>
            </a:r>
            <a:r>
              <a:rPr dirty="0"/>
              <a:t> con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aplicación</a:t>
            </a:r>
            <a:r>
              <a:rPr dirty="0"/>
              <a:t>.</a:t>
            </a:r>
          </a:p>
          <a:p>
            <a:pPr algn="just"/>
            <a:endParaRPr sz="2000" dirty="0">
              <a:ea typeface="Calibri" panose="020F0502020204030204" pitchFamily="34" charset="0"/>
            </a:endParaRPr>
          </a:p>
          <a:p>
            <a:pPr algn="just">
              <a:defRPr sz="2000">
                <a:ea typeface="Calibri" panose="020F0502020204030204" pitchFamily="34" charset="0"/>
              </a:defRPr>
            </a:pPr>
            <a:r>
              <a:rPr dirty="0"/>
              <a:t>Las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conscientes</a:t>
            </a:r>
            <a:r>
              <a:rPr dirty="0"/>
              <a:t> del valor </a:t>
            </a:r>
            <a:r>
              <a:rPr dirty="0" err="1"/>
              <a:t>añadido</a:t>
            </a:r>
            <a:r>
              <a:rPr dirty="0"/>
              <a:t> y de las </a:t>
            </a:r>
            <a:r>
              <a:rPr dirty="0" err="1"/>
              <a:t>oportunidades</a:t>
            </a:r>
            <a:r>
              <a:rPr dirty="0"/>
              <a:t> que </a:t>
            </a:r>
            <a:r>
              <a:rPr dirty="0" err="1"/>
              <a:t>ofrece</a:t>
            </a:r>
            <a:r>
              <a:rPr dirty="0"/>
              <a:t> la </a:t>
            </a:r>
            <a:r>
              <a:rPr dirty="0" err="1"/>
              <a:t>digitalización</a:t>
            </a:r>
            <a:r>
              <a:rPr dirty="0"/>
              <a:t>, </a:t>
            </a:r>
            <a:r>
              <a:rPr dirty="0" err="1"/>
              <a:t>especialmente</a:t>
            </a:r>
            <a:r>
              <a:rPr dirty="0"/>
              <a:t> a </a:t>
            </a:r>
            <a:r>
              <a:rPr dirty="0" err="1"/>
              <a:t>raíz</a:t>
            </a:r>
            <a:r>
              <a:rPr dirty="0"/>
              <a:t> de una </a:t>
            </a:r>
            <a:r>
              <a:rPr dirty="0" err="1"/>
              <a:t>pandemia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CVID-19 o </a:t>
            </a:r>
            <a:r>
              <a:rPr dirty="0" err="1"/>
              <a:t>posteriormente</a:t>
            </a:r>
            <a:r>
              <a:rPr dirty="0"/>
              <a:t>. </a:t>
            </a:r>
          </a:p>
          <a:p>
            <a:pPr algn="just"/>
            <a:endParaRPr sz="2000" dirty="0">
              <a:ea typeface="Calibri" panose="020F0502020204030204" pitchFamily="34" charset="0"/>
            </a:endParaRPr>
          </a:p>
          <a:p>
            <a:pPr algn="just">
              <a:defRPr sz="2000">
                <a:ea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digitalización</a:t>
            </a:r>
            <a:r>
              <a:rPr dirty="0"/>
              <a:t> es un </a:t>
            </a:r>
            <a:r>
              <a:rPr dirty="0" err="1"/>
              <a:t>proceso</a:t>
            </a:r>
            <a:r>
              <a:rPr dirty="0"/>
              <a:t> gradual. Este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cambio</a:t>
            </a:r>
            <a:r>
              <a:rPr dirty="0"/>
              <a:t> </a:t>
            </a:r>
            <a:r>
              <a:rPr dirty="0" err="1"/>
              <a:t>llevará</a:t>
            </a:r>
            <a:r>
              <a:rPr dirty="0"/>
              <a:t> </a:t>
            </a:r>
            <a:r>
              <a:rPr dirty="0" err="1"/>
              <a:t>años</a:t>
            </a:r>
            <a:r>
              <a:rPr dirty="0"/>
              <a:t>, no </a:t>
            </a:r>
            <a:r>
              <a:rPr dirty="0" err="1"/>
              <a:t>unos</a:t>
            </a:r>
            <a:r>
              <a:rPr dirty="0"/>
              <a:t> </a:t>
            </a:r>
            <a:r>
              <a:rPr dirty="0" err="1"/>
              <a:t>pocos</a:t>
            </a:r>
            <a:r>
              <a:rPr dirty="0"/>
              <a:t> días. Por lo tanto, es </a:t>
            </a:r>
            <a:r>
              <a:rPr dirty="0" err="1"/>
              <a:t>difícil</a:t>
            </a:r>
            <a:r>
              <a:rPr dirty="0"/>
              <a:t> </a:t>
            </a:r>
            <a:r>
              <a:rPr dirty="0" err="1"/>
              <a:t>recuperar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adelante</a:t>
            </a:r>
            <a:r>
              <a:rPr dirty="0"/>
              <a:t>. </a:t>
            </a:r>
            <a:endParaRPr sz="20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92084142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1.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effectLst/>
              </a:defRPr>
            </a:pPr>
            <a:r>
              <a:rPr sz="2400" kern="1200" dirty="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1.4: 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¿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Cómo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se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aplican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las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tecnologías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estrategias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digitalización</a:t>
            </a:r>
            <a:r>
              <a:rPr sz="18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just">
              <a:defRPr sz="2300"/>
            </a:pPr>
            <a:r>
              <a:rPr dirty="0"/>
              <a:t>Las </a:t>
            </a:r>
            <a:r>
              <a:rPr dirty="0" err="1"/>
              <a:t>empresas</a:t>
            </a:r>
            <a:r>
              <a:rPr dirty="0"/>
              <a:t> que no </a:t>
            </a:r>
            <a:r>
              <a:rPr dirty="0" err="1"/>
              <a:t>cuentan</a:t>
            </a:r>
            <a:r>
              <a:rPr dirty="0"/>
              <a:t> con una </a:t>
            </a:r>
            <a:r>
              <a:rPr dirty="0" err="1"/>
              <a:t>estrategia</a:t>
            </a:r>
            <a:r>
              <a:rPr dirty="0"/>
              <a:t> digital, </a:t>
            </a:r>
            <a:r>
              <a:rPr dirty="0" err="1"/>
              <a:t>en</a:t>
            </a:r>
            <a:r>
              <a:rPr dirty="0"/>
              <a:t> particular para la </a:t>
            </a:r>
            <a:r>
              <a:rPr dirty="0" err="1"/>
              <a:t>pandemia</a:t>
            </a:r>
            <a:r>
              <a:rPr dirty="0"/>
              <a:t> de COVID-19,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asumir</a:t>
            </a:r>
            <a:r>
              <a:rPr dirty="0"/>
              <a:t> </a:t>
            </a:r>
            <a:r>
              <a:rPr dirty="0" err="1"/>
              <a:t>inmediatamente</a:t>
            </a:r>
            <a:r>
              <a:rPr dirty="0"/>
              <a:t>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reto</a:t>
            </a:r>
            <a:r>
              <a:rPr dirty="0"/>
              <a:t> y </a:t>
            </a:r>
            <a:r>
              <a:rPr dirty="0" err="1"/>
              <a:t>desarrollarla</a:t>
            </a:r>
            <a:r>
              <a:rPr dirty="0"/>
              <a:t> para no </a:t>
            </a:r>
            <a:r>
              <a:rPr dirty="0" err="1"/>
              <a:t>quedarse</a:t>
            </a:r>
            <a:r>
              <a:rPr dirty="0"/>
              <a:t> </a:t>
            </a:r>
            <a:r>
              <a:rPr dirty="0" err="1"/>
              <a:t>atrás</a:t>
            </a:r>
            <a:r>
              <a:rPr lang="es-ES" dirty="0"/>
              <a:t> y poder así</a:t>
            </a:r>
            <a:r>
              <a:rPr dirty="0"/>
              <a:t> </a:t>
            </a:r>
            <a:r>
              <a:rPr dirty="0" err="1"/>
              <a:t>reaccionar</a:t>
            </a:r>
            <a:r>
              <a:rPr dirty="0"/>
              <a:t> a </a:t>
            </a:r>
            <a:r>
              <a:rPr dirty="0" err="1"/>
              <a:t>tiempo</a:t>
            </a:r>
            <a:r>
              <a:rPr dirty="0"/>
              <a:t> ante </a:t>
            </a:r>
            <a:r>
              <a:rPr dirty="0" err="1"/>
              <a:t>cambios</a:t>
            </a:r>
            <a:r>
              <a:rPr dirty="0"/>
              <a:t> </a:t>
            </a:r>
            <a:r>
              <a:rPr dirty="0" err="1"/>
              <a:t>repentinos</a:t>
            </a:r>
            <a:r>
              <a:rPr dirty="0"/>
              <a:t> que </a:t>
            </a:r>
            <a:r>
              <a:rPr dirty="0" err="1"/>
              <a:t>afecten</a:t>
            </a:r>
            <a:r>
              <a:rPr dirty="0"/>
              <a:t> 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actividad</a:t>
            </a:r>
            <a:r>
              <a:rPr dirty="0"/>
              <a:t>.</a:t>
            </a:r>
          </a:p>
          <a:p>
            <a:pPr algn="just"/>
            <a:endParaRPr sz="2300" dirty="0"/>
          </a:p>
          <a:p>
            <a:pPr algn="just">
              <a:defRPr sz="2300"/>
            </a:pPr>
            <a:r>
              <a:rPr dirty="0"/>
              <a:t>La </a:t>
            </a:r>
            <a:r>
              <a:rPr dirty="0" err="1"/>
              <a:t>digitalización</a:t>
            </a:r>
            <a:r>
              <a:rPr dirty="0"/>
              <a:t> </a:t>
            </a:r>
            <a:r>
              <a:rPr dirty="0" err="1"/>
              <a:t>hace</a:t>
            </a:r>
            <a:r>
              <a:rPr dirty="0"/>
              <a:t>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importantes</a:t>
            </a:r>
            <a:r>
              <a:rPr dirty="0"/>
              <a:t> </a:t>
            </a:r>
            <a:r>
              <a:rPr dirty="0" err="1"/>
              <a:t>cualidades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la </a:t>
            </a:r>
            <a:r>
              <a:rPr dirty="0" err="1"/>
              <a:t>preparación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cambio</a:t>
            </a:r>
            <a:r>
              <a:rPr dirty="0"/>
              <a:t>, la </a:t>
            </a:r>
            <a:r>
              <a:rPr dirty="0" err="1"/>
              <a:t>competencia</a:t>
            </a:r>
            <a:r>
              <a:rPr dirty="0"/>
              <a:t> social y la </a:t>
            </a:r>
            <a:r>
              <a:rPr dirty="0" err="1"/>
              <a:t>alfabetización</a:t>
            </a:r>
            <a:r>
              <a:rPr dirty="0"/>
              <a:t> </a:t>
            </a:r>
            <a:r>
              <a:rPr dirty="0" err="1"/>
              <a:t>informática</a:t>
            </a:r>
            <a:r>
              <a:rPr dirty="0"/>
              <a:t>, lo que </a:t>
            </a:r>
            <a:r>
              <a:rPr dirty="0" err="1"/>
              <a:t>plantea</a:t>
            </a:r>
            <a:r>
              <a:rPr dirty="0"/>
              <a:t> </a:t>
            </a:r>
            <a:r>
              <a:rPr dirty="0" err="1"/>
              <a:t>nuevos</a:t>
            </a:r>
            <a:r>
              <a:rPr dirty="0"/>
              <a:t> </a:t>
            </a:r>
            <a:r>
              <a:rPr dirty="0" err="1"/>
              <a:t>retos</a:t>
            </a:r>
            <a:r>
              <a:rPr dirty="0"/>
              <a:t> para las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términos</a:t>
            </a:r>
            <a:r>
              <a:rPr dirty="0"/>
              <a:t> de </a:t>
            </a:r>
            <a:r>
              <a:rPr dirty="0" err="1"/>
              <a:t>formación</a:t>
            </a:r>
            <a:r>
              <a:rPr dirty="0"/>
              <a:t> y </a:t>
            </a:r>
            <a:r>
              <a:rPr dirty="0" err="1"/>
              <a:t>educación</a:t>
            </a:r>
            <a:r>
              <a:rPr dirty="0"/>
              <a:t> de los </a:t>
            </a:r>
            <a:r>
              <a:rPr dirty="0" err="1"/>
              <a:t>empleados</a:t>
            </a:r>
            <a:r>
              <a:rPr dirty="0"/>
              <a:t>.</a:t>
            </a:r>
          </a:p>
          <a:p>
            <a:pPr algn="just"/>
            <a:endParaRPr sz="2300" dirty="0"/>
          </a:p>
          <a:p>
            <a:pPr algn="just">
              <a:defRPr sz="2300"/>
            </a:pPr>
            <a:r>
              <a:rPr dirty="0"/>
              <a:t>La </a:t>
            </a:r>
            <a:r>
              <a:rPr dirty="0" err="1"/>
              <a:t>aplicación</a:t>
            </a:r>
            <a:r>
              <a:rPr dirty="0"/>
              <a:t> de </a:t>
            </a:r>
            <a:r>
              <a:rPr dirty="0" err="1"/>
              <a:t>nuevos</a:t>
            </a:r>
            <a:r>
              <a:rPr dirty="0"/>
              <a:t> </a:t>
            </a:r>
            <a:r>
              <a:rPr dirty="0" err="1"/>
              <a:t>programas</a:t>
            </a:r>
            <a:r>
              <a:rPr dirty="0"/>
              <a:t> </a:t>
            </a:r>
            <a:r>
              <a:rPr dirty="0" err="1"/>
              <a:t>informáticos</a:t>
            </a:r>
            <a:r>
              <a:rPr dirty="0"/>
              <a:t> </a:t>
            </a:r>
            <a:r>
              <a:rPr dirty="0" err="1"/>
              <a:t>conlleva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riesgo</a:t>
            </a:r>
            <a:r>
              <a:rPr dirty="0"/>
              <a:t> de </a:t>
            </a:r>
            <a:r>
              <a:rPr dirty="0" err="1"/>
              <a:t>fallo</a:t>
            </a:r>
            <a:r>
              <a:rPr dirty="0"/>
              <a:t>, </a:t>
            </a:r>
            <a:r>
              <a:rPr dirty="0" err="1"/>
              <a:t>ya</a:t>
            </a:r>
            <a:r>
              <a:rPr dirty="0"/>
              <a:t> que </a:t>
            </a:r>
            <a:r>
              <a:rPr dirty="0" err="1"/>
              <a:t>depende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gran </a:t>
            </a:r>
            <a:r>
              <a:rPr dirty="0" err="1"/>
              <a:t>medida</a:t>
            </a:r>
            <a:r>
              <a:rPr dirty="0"/>
              <a:t> de la </a:t>
            </a:r>
            <a:r>
              <a:rPr dirty="0" err="1"/>
              <a:t>actitud</a:t>
            </a:r>
            <a:r>
              <a:rPr dirty="0"/>
              <a:t> de los </a:t>
            </a:r>
            <a:r>
              <a:rPr dirty="0" err="1"/>
              <a:t>usuarios</a:t>
            </a:r>
            <a:r>
              <a:rPr dirty="0"/>
              <a:t>. A la hora de </a:t>
            </a:r>
            <a:r>
              <a:rPr dirty="0" err="1"/>
              <a:t>desarrollar</a:t>
            </a:r>
            <a:r>
              <a:rPr dirty="0"/>
              <a:t> la </a:t>
            </a:r>
            <a:r>
              <a:rPr dirty="0" err="1"/>
              <a:t>estrategia</a:t>
            </a:r>
            <a:r>
              <a:rPr dirty="0"/>
              <a:t> digital de una </a:t>
            </a:r>
            <a:r>
              <a:rPr dirty="0" err="1"/>
              <a:t>empresa</a:t>
            </a:r>
            <a:r>
              <a:rPr dirty="0"/>
              <a:t>, es </a:t>
            </a:r>
            <a:r>
              <a:rPr dirty="0" err="1"/>
              <a:t>necesario</a:t>
            </a:r>
            <a:r>
              <a:rPr dirty="0"/>
              <a:t> </a:t>
            </a:r>
            <a:r>
              <a:rPr dirty="0" err="1"/>
              <a:t>tener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cuenta</a:t>
            </a:r>
            <a:r>
              <a:rPr dirty="0"/>
              <a:t>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problema</a:t>
            </a:r>
            <a:r>
              <a:rPr dirty="0"/>
              <a:t> para </a:t>
            </a:r>
            <a:r>
              <a:rPr dirty="0" err="1"/>
              <a:t>poder</a:t>
            </a:r>
            <a:r>
              <a:rPr dirty="0"/>
              <a:t> </a:t>
            </a:r>
            <a:r>
              <a:rPr dirty="0" err="1"/>
              <a:t>prevenirlo</a:t>
            </a:r>
            <a:r>
              <a:rPr dirty="0"/>
              <a:t> </a:t>
            </a:r>
            <a:r>
              <a:rPr dirty="0" err="1"/>
              <a:t>eficazmente</a:t>
            </a:r>
            <a:r>
              <a:rPr dirty="0"/>
              <a:t>.</a:t>
            </a:r>
            <a:endParaRPr sz="24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4424387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814121"/>
            <a:ext cx="8961637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dirty="0"/>
              <a:t>Conclusión</a:t>
            </a:r>
            <a:r>
              <a:rPr dirty="0"/>
              <a:t> 1: 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negocio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la base de la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mayoría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las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empresas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88959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Conclusión </a:t>
            </a:r>
            <a:r>
              <a:rPr dirty="0"/>
              <a:t> 2: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sí</a:t>
            </a:r>
            <a:r>
              <a:rPr dirty="0"/>
              <a:t> </a:t>
            </a:r>
            <a:r>
              <a:rPr dirty="0" err="1"/>
              <a:t>mismo</a:t>
            </a:r>
            <a:r>
              <a:rPr dirty="0"/>
              <a:t>, un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 no es </a:t>
            </a:r>
            <a:r>
              <a:rPr dirty="0" err="1"/>
              <a:t>todavía</a:t>
            </a:r>
            <a:r>
              <a:rPr dirty="0"/>
              <a:t> una </a:t>
            </a:r>
            <a:r>
              <a:rPr dirty="0" err="1"/>
              <a:t>garantía</a:t>
            </a:r>
            <a:r>
              <a:rPr dirty="0"/>
              <a:t> de </a:t>
            </a:r>
            <a:r>
              <a:rPr dirty="0" err="1"/>
              <a:t>éxito</a:t>
            </a:r>
            <a:r>
              <a:rPr dirty="0"/>
              <a:t>, </a:t>
            </a:r>
            <a:r>
              <a:rPr dirty="0" err="1"/>
              <a:t>pero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ser </a:t>
            </a:r>
            <a:r>
              <a:rPr dirty="0" err="1"/>
              <a:t>importante</a:t>
            </a:r>
            <a:r>
              <a:rPr dirty="0"/>
              <a:t> para </a:t>
            </a:r>
            <a:r>
              <a:rPr dirty="0" err="1"/>
              <a:t>lograrlo</a:t>
            </a:r>
            <a:r>
              <a:rPr dirty="0"/>
              <a:t>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578483" y="4270276"/>
            <a:ext cx="8895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Conclusión </a:t>
            </a:r>
            <a:r>
              <a:rPr dirty="0"/>
              <a:t>3: 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estructura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organizativa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es la forma </a:t>
            </a:r>
            <a:r>
              <a:rPr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que se </a:t>
            </a:r>
            <a:r>
              <a:rPr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formalmente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una </a:t>
            </a:r>
            <a:r>
              <a:rPr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empresa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los </a:t>
            </a:r>
            <a:r>
              <a:rPr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vínculos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 se derivan</a:t>
            </a:r>
            <a:r>
              <a:rPr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89983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Conclusión</a:t>
            </a:r>
            <a:r>
              <a:rPr dirty="0"/>
              <a:t> 4: 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Las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empresas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deben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ser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conscientes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del valor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añadido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y de las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oportunidades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que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ofrece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la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digitalización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y, al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impartir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formación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sobre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la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nueva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solución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merece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la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pena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repetir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recordar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forma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persistente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 los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empleados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lo que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ganarán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con la </a:t>
            </a:r>
            <a:r>
              <a:rPr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aplicación</a:t>
            </a:r>
            <a:r>
              <a:rPr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6752518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Conclusiones principales:</a:t>
            </a:r>
            <a:endParaRPr dirty="0"/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462" y="4633195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285645" y="877561"/>
            <a:ext cx="6532250" cy="2967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  <a:defRPr sz="4000" b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</a:t>
            </a:r>
            <a:r>
              <a:rPr dirty="0"/>
              <a:t> de </a:t>
            </a:r>
            <a:r>
              <a:rPr dirty="0" err="1"/>
              <a:t>evaluación</a:t>
            </a:r>
            <a:endParaRPr sz="4000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2000" b="1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1. ¿</a:t>
            </a:r>
            <a:r>
              <a:rPr dirty="0" err="1"/>
              <a:t>Qué</a:t>
            </a:r>
            <a:r>
              <a:rPr dirty="0"/>
              <a:t> es un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?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    a. Es un plan a largo </a:t>
            </a:r>
            <a:r>
              <a:rPr dirty="0" err="1"/>
              <a:t>plazo</a:t>
            </a:r>
            <a:r>
              <a:rPr dirty="0"/>
              <a:t> para </a:t>
            </a:r>
            <a:r>
              <a:rPr dirty="0" err="1"/>
              <a:t>aumentar</a:t>
            </a:r>
            <a:r>
              <a:rPr dirty="0"/>
              <a:t> </a:t>
            </a:r>
            <a:r>
              <a:rPr lang="es-ES" dirty="0"/>
              <a:t>los</a:t>
            </a:r>
            <a:r>
              <a:rPr dirty="0"/>
              <a:t> </a:t>
            </a:r>
            <a:r>
              <a:rPr dirty="0" err="1"/>
              <a:t>beneficio</a:t>
            </a:r>
            <a:r>
              <a:rPr lang="es-ES" dirty="0"/>
              <a:t>s</a:t>
            </a:r>
            <a:r>
              <a:rPr dirty="0"/>
              <a:t> de </a:t>
            </a:r>
            <a:r>
              <a:rPr dirty="0" err="1"/>
              <a:t>explotación</a:t>
            </a:r>
            <a:r>
              <a:rPr dirty="0"/>
              <a:t> de una </a:t>
            </a:r>
            <a:r>
              <a:rPr dirty="0" err="1"/>
              <a:t>empresa</a:t>
            </a:r>
            <a:r>
              <a:rPr dirty="0"/>
              <a:t>.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    b. Es un plan a </a:t>
            </a:r>
            <a:r>
              <a:rPr dirty="0" err="1"/>
              <a:t>corto</a:t>
            </a:r>
            <a:r>
              <a:rPr dirty="0"/>
              <a:t> </a:t>
            </a:r>
            <a:r>
              <a:rPr dirty="0" err="1"/>
              <a:t>plazo</a:t>
            </a:r>
            <a:r>
              <a:rPr dirty="0"/>
              <a:t> para </a:t>
            </a:r>
            <a:r>
              <a:rPr dirty="0" err="1"/>
              <a:t>aumentar</a:t>
            </a:r>
            <a:r>
              <a:rPr dirty="0"/>
              <a:t> l</a:t>
            </a:r>
            <a:r>
              <a:rPr lang="es-ES" dirty="0"/>
              <a:t>os</a:t>
            </a:r>
            <a:r>
              <a:rPr dirty="0"/>
              <a:t> </a:t>
            </a:r>
            <a:r>
              <a:rPr dirty="0" err="1"/>
              <a:t>beneficio</a:t>
            </a:r>
            <a:r>
              <a:rPr lang="es-ES" dirty="0"/>
              <a:t>s</a:t>
            </a:r>
            <a:r>
              <a:rPr dirty="0"/>
              <a:t> de </a:t>
            </a:r>
            <a:r>
              <a:rPr dirty="0" err="1"/>
              <a:t>explotación</a:t>
            </a:r>
            <a:r>
              <a:rPr dirty="0"/>
              <a:t> de una </a:t>
            </a:r>
            <a:r>
              <a:rPr dirty="0" err="1"/>
              <a:t>empresa</a:t>
            </a:r>
            <a:endParaRPr dirty="0"/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    C. </a:t>
            </a:r>
            <a:r>
              <a:rPr dirty="0" err="1"/>
              <a:t>Ninguna</a:t>
            </a:r>
            <a:r>
              <a:rPr dirty="0"/>
              <a:t> de las </a:t>
            </a:r>
            <a:r>
              <a:rPr dirty="0" err="1"/>
              <a:t>anteriores</a:t>
            </a:r>
            <a:endParaRPr dirty="0"/>
          </a:p>
          <a:p>
            <a:pPr lvl="0" fontAlgn="base"/>
            <a:endParaRPr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017BFAE-C8D5-9401-0C8E-2B2809068051}"/>
              </a:ext>
            </a:extLst>
          </p:cNvPr>
          <p:cNvSpPr txBox="1"/>
          <p:nvPr/>
        </p:nvSpPr>
        <p:spPr>
          <a:xfrm>
            <a:off x="6817895" y="1505643"/>
            <a:ext cx="5197642" cy="4142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fontAlgn="base">
              <a:lnSpc>
                <a:spcPct val="115000"/>
              </a:lnSpc>
              <a:defRPr sz="180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 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+mj-lt"/>
              <a:buAutoNum type="arabicPeriod" startAt="4"/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¿Uno de los </a:t>
            </a:r>
            <a:r>
              <a:rPr dirty="0" err="1"/>
              <a:t>mayores</a:t>
            </a:r>
            <a:r>
              <a:rPr dirty="0"/>
              <a:t> </a:t>
            </a:r>
            <a:r>
              <a:rPr dirty="0" err="1"/>
              <a:t>retos</a:t>
            </a:r>
            <a:r>
              <a:rPr dirty="0"/>
              <a:t> de la </a:t>
            </a:r>
            <a:r>
              <a:rPr dirty="0" err="1"/>
              <a:t>digitalización</a:t>
            </a:r>
            <a:r>
              <a:rPr dirty="0"/>
              <a:t> es?</a:t>
            </a:r>
          </a:p>
          <a:p>
            <a:pPr lvl="0" fontAlgn="base">
              <a:lnSpc>
                <a:spcPct val="115000"/>
              </a:lnSpc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a. </a:t>
            </a:r>
            <a:r>
              <a:rPr dirty="0" err="1"/>
              <a:t>Velocidad</a:t>
            </a:r>
            <a:r>
              <a:rPr dirty="0"/>
              <a:t> y </a:t>
            </a:r>
            <a:r>
              <a:rPr dirty="0" err="1"/>
              <a:t>flexibilidad</a:t>
            </a:r>
            <a:endParaRPr dirty="0"/>
          </a:p>
          <a:p>
            <a:pPr fontAlgn="base">
              <a:lnSpc>
                <a:spcPct val="115000"/>
              </a:lnSpc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b. </a:t>
            </a:r>
            <a:r>
              <a:rPr lang="es-ES" sz="1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Lentitud y carácter esquemático de las operaciones</a:t>
            </a:r>
            <a:endParaRPr dirty="0"/>
          </a:p>
          <a:p>
            <a:pPr lvl="0" fontAlgn="base">
              <a:lnSpc>
                <a:spcPct val="115000"/>
              </a:lnSpc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c</a:t>
            </a:r>
            <a:r>
              <a:rPr dirty="0"/>
              <a:t>. </a:t>
            </a:r>
            <a:r>
              <a:rPr dirty="0" err="1"/>
              <a:t>Ninguna</a:t>
            </a:r>
            <a:r>
              <a:rPr dirty="0"/>
              <a:t> de las </a:t>
            </a:r>
            <a:r>
              <a:rPr dirty="0" err="1"/>
              <a:t>anteriores</a:t>
            </a:r>
            <a:r>
              <a:rPr sz="1800" dirty="0">
                <a:effectLst/>
                <a:highlight>
                  <a:srgbClr val="FFFF00"/>
                </a:highlight>
              </a:rPr>
              <a:t> </a:t>
            </a:r>
          </a:p>
          <a:p>
            <a:pPr marL="342900" lvl="0" indent="-342900" fontAlgn="base">
              <a:lnSpc>
                <a:spcPct val="115000"/>
              </a:lnSpc>
              <a:buAutoNum type="alphaLcPeriod" startAt="3"/>
            </a:pP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¿Cuál es el acrónimo de «estrategia de digitalización empresarial»?</a:t>
            </a:r>
          </a:p>
          <a:p>
            <a:pPr marL="685800" indent="-228600" fontAlgn="base">
              <a:lnSpc>
                <a:spcPct val="115000"/>
              </a:lnSpc>
              <a:defRPr sz="180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>
                <a:ea typeface="Times New Roman" panose="02020603050405020304" pitchFamily="18" charset="0"/>
              </a:rPr>
              <a:t>a. </a:t>
            </a:r>
            <a:r>
              <a:rPr dirty="0">
                <a:solidFill>
                  <a:srgbClr val="111111"/>
                </a:solidFill>
                <a:ea typeface="Calibri" panose="020F0502020204030204" pitchFamily="34" charset="0"/>
              </a:rPr>
              <a:t>DBS</a:t>
            </a:r>
            <a:r>
              <a:rPr dirty="0">
                <a:ea typeface="Times New Roman" panose="02020603050405020304" pitchFamily="18" charset="0"/>
              </a:rPr>
              <a:t>.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  <a:defRPr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b. DDS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  <a:spcAft>
                <a:spcPts val="1000"/>
              </a:spcAft>
              <a:defRPr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C. ABS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  <a:defRPr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  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475ECA9-B5B5-4138-A2C1-C76B66A27F2A}"/>
              </a:ext>
            </a:extLst>
          </p:cNvPr>
          <p:cNvSpPr txBox="1"/>
          <p:nvPr/>
        </p:nvSpPr>
        <p:spPr>
          <a:xfrm>
            <a:off x="276129" y="3576979"/>
            <a:ext cx="708001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2)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 de los tipos de modelos de negocio:</a:t>
            </a:r>
            <a:endParaRPr lang="es-ES" dirty="0"/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a. Estrategia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b. Sectorial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c. Horizontal</a:t>
            </a:r>
          </a:p>
          <a:p>
            <a:pPr lvl="0" fontAlgn="base"/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3. Los criterios para el tipo básico de estructura organizativa incluyen:</a:t>
            </a: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a. Estructura plana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b. Estructura lineal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c. Estructura basada en tareas</a:t>
            </a:r>
            <a:endParaRPr lang="es-ES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60018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285645" y="877561"/>
            <a:ext cx="6532250" cy="2967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  <a:defRPr sz="4000" b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</a:t>
            </a:r>
            <a:r>
              <a:rPr dirty="0"/>
              <a:t> de </a:t>
            </a:r>
            <a:r>
              <a:rPr dirty="0" err="1"/>
              <a:t>evaluación</a:t>
            </a:r>
            <a:endParaRPr sz="4000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2000" b="1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1. ¿</a:t>
            </a:r>
            <a:r>
              <a:rPr dirty="0" err="1"/>
              <a:t>Qué</a:t>
            </a:r>
            <a:r>
              <a:rPr dirty="0"/>
              <a:t> es un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?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/>
              <a:t>    a. Es un plan a largo </a:t>
            </a:r>
            <a:r>
              <a:rPr b="1" dirty="0" err="1"/>
              <a:t>plazo</a:t>
            </a:r>
            <a:r>
              <a:rPr b="1" dirty="0"/>
              <a:t> para </a:t>
            </a:r>
            <a:r>
              <a:rPr b="1" dirty="0" err="1"/>
              <a:t>aumentar</a:t>
            </a:r>
            <a:r>
              <a:rPr b="1" dirty="0"/>
              <a:t> </a:t>
            </a:r>
            <a:r>
              <a:rPr lang="es-ES" b="1" dirty="0"/>
              <a:t>los</a:t>
            </a:r>
            <a:r>
              <a:rPr b="1" dirty="0"/>
              <a:t> </a:t>
            </a:r>
            <a:r>
              <a:rPr b="1" dirty="0" err="1"/>
              <a:t>beneficio</a:t>
            </a:r>
            <a:r>
              <a:rPr lang="es-ES" b="1" dirty="0"/>
              <a:t>s</a:t>
            </a:r>
            <a:r>
              <a:rPr b="1" dirty="0"/>
              <a:t> de </a:t>
            </a:r>
            <a:r>
              <a:rPr b="1" dirty="0" err="1"/>
              <a:t>explotación</a:t>
            </a:r>
            <a:r>
              <a:rPr b="1" dirty="0"/>
              <a:t> de una </a:t>
            </a:r>
            <a:r>
              <a:rPr b="1" dirty="0" err="1"/>
              <a:t>empresa</a:t>
            </a:r>
            <a:r>
              <a:rPr b="1" dirty="0"/>
              <a:t>.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    b. Es un plan a </a:t>
            </a:r>
            <a:r>
              <a:rPr dirty="0" err="1"/>
              <a:t>corto</a:t>
            </a:r>
            <a:r>
              <a:rPr dirty="0"/>
              <a:t> </a:t>
            </a:r>
            <a:r>
              <a:rPr dirty="0" err="1"/>
              <a:t>plazo</a:t>
            </a:r>
            <a:r>
              <a:rPr dirty="0"/>
              <a:t> para </a:t>
            </a:r>
            <a:r>
              <a:rPr dirty="0" err="1"/>
              <a:t>aumentar</a:t>
            </a:r>
            <a:r>
              <a:rPr dirty="0"/>
              <a:t> l</a:t>
            </a:r>
            <a:r>
              <a:rPr lang="es-ES" dirty="0"/>
              <a:t>os</a:t>
            </a:r>
            <a:r>
              <a:rPr dirty="0"/>
              <a:t> </a:t>
            </a:r>
            <a:r>
              <a:rPr dirty="0" err="1"/>
              <a:t>beneficio</a:t>
            </a:r>
            <a:r>
              <a:rPr lang="es-ES" dirty="0"/>
              <a:t>s</a:t>
            </a:r>
            <a:r>
              <a:rPr dirty="0"/>
              <a:t> de </a:t>
            </a:r>
            <a:r>
              <a:rPr dirty="0" err="1"/>
              <a:t>explotación</a:t>
            </a:r>
            <a:r>
              <a:rPr dirty="0"/>
              <a:t> de una </a:t>
            </a:r>
            <a:r>
              <a:rPr dirty="0" err="1"/>
              <a:t>empresa</a:t>
            </a:r>
            <a:endParaRPr dirty="0"/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    C. </a:t>
            </a:r>
            <a:r>
              <a:rPr dirty="0" err="1"/>
              <a:t>Ninguna</a:t>
            </a:r>
            <a:r>
              <a:rPr dirty="0"/>
              <a:t> de las </a:t>
            </a:r>
            <a:r>
              <a:rPr dirty="0" err="1"/>
              <a:t>anteriores</a:t>
            </a:r>
            <a:endParaRPr dirty="0"/>
          </a:p>
          <a:p>
            <a:pPr lvl="0" fontAlgn="base"/>
            <a:endParaRPr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017BFAE-C8D5-9401-0C8E-2B2809068051}"/>
              </a:ext>
            </a:extLst>
          </p:cNvPr>
          <p:cNvSpPr txBox="1"/>
          <p:nvPr/>
        </p:nvSpPr>
        <p:spPr>
          <a:xfrm>
            <a:off x="6817895" y="1505643"/>
            <a:ext cx="5197642" cy="4142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fontAlgn="base">
              <a:lnSpc>
                <a:spcPct val="115000"/>
              </a:lnSpc>
              <a:defRPr sz="180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 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+mj-lt"/>
              <a:buAutoNum type="arabicPeriod" startAt="4"/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¿Uno de los </a:t>
            </a:r>
            <a:r>
              <a:rPr dirty="0" err="1"/>
              <a:t>mayores</a:t>
            </a:r>
            <a:r>
              <a:rPr dirty="0"/>
              <a:t> </a:t>
            </a:r>
            <a:r>
              <a:rPr dirty="0" err="1"/>
              <a:t>retos</a:t>
            </a:r>
            <a:r>
              <a:rPr dirty="0"/>
              <a:t> de la </a:t>
            </a:r>
            <a:r>
              <a:rPr dirty="0" err="1"/>
              <a:t>digitalización</a:t>
            </a:r>
            <a:r>
              <a:rPr dirty="0"/>
              <a:t> es?</a:t>
            </a:r>
          </a:p>
          <a:p>
            <a:pPr lvl="0" fontAlgn="base">
              <a:lnSpc>
                <a:spcPct val="115000"/>
              </a:lnSpc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/>
              <a:t>a. </a:t>
            </a:r>
            <a:r>
              <a:rPr b="1" dirty="0" err="1"/>
              <a:t>Velocidad</a:t>
            </a:r>
            <a:r>
              <a:rPr b="1" dirty="0"/>
              <a:t> y </a:t>
            </a:r>
            <a:r>
              <a:rPr b="1" dirty="0" err="1"/>
              <a:t>flexibilidad</a:t>
            </a:r>
            <a:endParaRPr b="1" dirty="0"/>
          </a:p>
          <a:p>
            <a:pPr fontAlgn="base">
              <a:lnSpc>
                <a:spcPct val="115000"/>
              </a:lnSpc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b. </a:t>
            </a:r>
            <a:r>
              <a:rPr lang="es-ES" sz="1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Lentitud y carácter esquemático de las operaciones</a:t>
            </a:r>
            <a:endParaRPr dirty="0"/>
          </a:p>
          <a:p>
            <a:pPr lvl="0" fontAlgn="base">
              <a:lnSpc>
                <a:spcPct val="115000"/>
              </a:lnSpc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c</a:t>
            </a:r>
            <a:r>
              <a:rPr dirty="0"/>
              <a:t>. </a:t>
            </a:r>
            <a:r>
              <a:rPr dirty="0" err="1"/>
              <a:t>Ninguna</a:t>
            </a:r>
            <a:r>
              <a:rPr dirty="0"/>
              <a:t> de las </a:t>
            </a:r>
            <a:r>
              <a:rPr dirty="0" err="1"/>
              <a:t>anteriores</a:t>
            </a:r>
            <a:r>
              <a:rPr sz="1800" dirty="0">
                <a:effectLst/>
                <a:highlight>
                  <a:srgbClr val="FFFF00"/>
                </a:highlight>
              </a:rPr>
              <a:t> </a:t>
            </a:r>
          </a:p>
          <a:p>
            <a:pPr marL="342900" lvl="0" indent="-342900" fontAlgn="base">
              <a:lnSpc>
                <a:spcPct val="115000"/>
              </a:lnSpc>
              <a:buAutoNum type="alphaLcPeriod" startAt="3"/>
            </a:pP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¿Cuál es el acrónimo de «estrategia de digitalización empresarial»?</a:t>
            </a:r>
          </a:p>
          <a:p>
            <a:pPr marL="685800" indent="-228600" fontAlgn="base">
              <a:lnSpc>
                <a:spcPct val="115000"/>
              </a:lnSpc>
              <a:defRPr sz="180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>
                <a:ea typeface="Times New Roman" panose="02020603050405020304" pitchFamily="18" charset="0"/>
              </a:rPr>
              <a:t>a. </a:t>
            </a:r>
            <a:r>
              <a:rPr b="1" dirty="0">
                <a:solidFill>
                  <a:srgbClr val="111111"/>
                </a:solidFill>
                <a:ea typeface="Calibri" panose="020F0502020204030204" pitchFamily="34" charset="0"/>
              </a:rPr>
              <a:t>DBS</a:t>
            </a:r>
            <a:r>
              <a:rPr b="1" dirty="0">
                <a:ea typeface="Times New Roman" panose="02020603050405020304" pitchFamily="18" charset="0"/>
              </a:rPr>
              <a:t>.</a:t>
            </a:r>
            <a:endParaRPr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  <a:defRPr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b. DDS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  <a:spcAft>
                <a:spcPts val="1000"/>
              </a:spcAft>
              <a:defRPr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/>
              <a:t>C. ABS</a:t>
            </a:r>
            <a:endParaRPr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  <a:defRPr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   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475ECA9-B5B5-4138-A2C1-C76B66A27F2A}"/>
              </a:ext>
            </a:extLst>
          </p:cNvPr>
          <p:cNvSpPr txBox="1"/>
          <p:nvPr/>
        </p:nvSpPr>
        <p:spPr>
          <a:xfrm>
            <a:off x="276129" y="3576979"/>
            <a:ext cx="708001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2)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 de los tipos de modelos de negocio:</a:t>
            </a:r>
            <a:endParaRPr lang="es-ES" dirty="0"/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b="1" dirty="0"/>
              <a:t>a. Estrategia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b. Sectorial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c. Horizontal</a:t>
            </a:r>
          </a:p>
          <a:p>
            <a:pPr lvl="0" fontAlgn="base"/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3. Los criterios para el tipo básico de estructura organizativa incluyen:</a:t>
            </a: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a. Estructura plana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b. Estructura lineal</a:t>
            </a:r>
          </a:p>
          <a:p>
            <a:pPr lvl="0" fontAlgn="base">
              <a:defRPr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b="1" dirty="0"/>
              <a:t>c. Estructura basada en tareas</a:t>
            </a:r>
            <a:endParaRPr lang="es-ES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6424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7677F1E-5EE0-D162-CEAD-235CDECEB704}"/>
              </a:ext>
            </a:extLst>
          </p:cNvPr>
          <p:cNvSpPr txBox="1"/>
          <p:nvPr/>
        </p:nvSpPr>
        <p:spPr>
          <a:xfrm>
            <a:off x="310718" y="1020932"/>
            <a:ext cx="11594237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los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t>ayudas</a:t>
            </a:r>
            <a:r>
              <a:rPr dirty="0"/>
              <a:t> </a:t>
            </a:r>
            <a:r>
              <a:rPr dirty="0" err="1"/>
              <a:t>estatales</a:t>
            </a:r>
            <a:endParaRPr dirty="0"/>
          </a:p>
          <a:p>
            <a:pPr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SECCIÓN 1.4: ¿</a:t>
            </a:r>
            <a:r>
              <a:rPr dirty="0" err="1"/>
              <a:t>Dónde</a:t>
            </a:r>
            <a:r>
              <a:rPr dirty="0"/>
              <a:t> </a:t>
            </a:r>
            <a:r>
              <a:rPr dirty="0" err="1"/>
              <a:t>encontrar</a:t>
            </a:r>
            <a:r>
              <a:rPr dirty="0"/>
              <a:t> </a:t>
            </a:r>
            <a:r>
              <a:rPr dirty="0" err="1"/>
              <a:t>información</a:t>
            </a:r>
            <a:r>
              <a:rPr dirty="0"/>
              <a:t>?</a:t>
            </a:r>
          </a:p>
          <a:p>
            <a:pPr>
              <a:defRPr sz="2400" b="1">
                <a:latin typeface="+mj-lt"/>
                <a:cs typeface="Tahoma"/>
              </a:defRPr>
            </a:pPr>
            <a:r>
              <a:rPr dirty="0"/>
              <a:t>Enlaces </a:t>
            </a:r>
            <a:r>
              <a:rPr dirty="0" err="1"/>
              <a:t>útiles</a:t>
            </a:r>
            <a:r>
              <a:rPr dirty="0"/>
              <a:t>:</a:t>
            </a:r>
          </a:p>
          <a:p>
            <a:endParaRPr sz="2400" b="1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027CEF2-9A08-C0B9-0C03-4A534CD15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5485"/>
              </p:ext>
            </p:extLst>
          </p:nvPr>
        </p:nvGraphicFramePr>
        <p:xfrm>
          <a:off x="576072" y="2432305"/>
          <a:ext cx="10188181" cy="353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88181">
                  <a:extLst>
                    <a:ext uri="{9D8B030D-6E8A-4147-A177-3AD203B41FA5}">
                      <a16:colId xmlns:a16="http://schemas.microsoft.com/office/drawing/2014/main" val="2855696876"/>
                    </a:ext>
                  </a:extLst>
                </a:gridCol>
              </a:tblGrid>
              <a:tr h="3404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>
                          <a:cs typeface="Calibri" panose="020F0502020204030204" pitchFamily="34" charset="0"/>
                        </a:rPr>
                        <a:t>Estrategia de ciberseguridad de la República de Polonia para 2019-2024) </a:t>
                      </a:r>
                      <a:r>
                        <a:rPr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https://www.gov.pl/web/cyfryzacja/strategia-cyberbezpieczenstwa-rzeczypospolitej-polskiej-na-lata-2019-2024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>
                          <a:cs typeface="Calibri" panose="020F0502020204030204" pitchFamily="34" charset="0"/>
                        </a:rPr>
                        <a:t>Estructura organizativa — Enciclopedia de la gestión </a:t>
                      </a:r>
                      <a:r>
                        <a:rPr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https://mfiles.pl/pl/index.php/Struktura_organizacyjna</a:t>
                      </a:r>
                      <a:r>
                        <a:rPr>
                          <a:cs typeface="Times New Roman" panose="02020603050405020304" pitchFamily="18" charset="0"/>
                        </a:rPr>
                        <a:t> 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>
                          <a:cs typeface="Calibri" panose="020F0502020204030204" pitchFamily="34" charset="0"/>
                        </a:rPr>
                        <a:t>¿Qué es un modelo de negocio y cuáles son los elementos de un modelo de negocio? — </a:t>
                      </a:r>
                      <a:r>
                        <a:rPr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https://harbingers.io/blog/model-biznesowy-co-to-jest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>
                          <a:cs typeface="Calibri" panose="020F0502020204030204" pitchFamily="34" charset="0"/>
                        </a:rPr>
                        <a:t>Estrategia digital: ¿Cuáles son los retos de la digitalización? — </a:t>
                      </a:r>
                      <a:r>
                        <a:rPr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https://blog.item24.com/pl/cyfryzacja-w-budowie-maszyn/strategia-cyfrowa-na-czym-polegaja-wyzwania-cyfryzacji/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>
                          <a:cs typeface="Calibri" panose="020F0502020204030204" pitchFamily="34" charset="0"/>
                        </a:rPr>
                        <a:t>Estrategia digital: ¿Cuáles son los retos de la digitalización? — </a:t>
                      </a:r>
                      <a:r>
                        <a:rPr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https://www.gov.pl/web/cyfryzacja/ai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>
                          <a:cs typeface="Times New Roman" panose="02020603050405020304" pitchFamily="18" charset="0"/>
                        </a:rPr>
                        <a:t>Susan Etlinger, </a:t>
                      </a:r>
                      <a:r>
                        <a:rPr>
                          <a:cs typeface="Calibri" panose="020F0502020204030204" pitchFamily="34" charset="0"/>
                        </a:rPr>
                        <a:t>Creating a Culture of Business Model Innovation: Cinco lecciones de un Año del Cambio</a:t>
                      </a:r>
                      <a:r>
                        <a:rPr>
                          <a:cs typeface="Times New Roman" panose="02020603050405020304" pitchFamily="18" charset="0"/>
                        </a:rPr>
                        <a:t>, Altimeter 1 marca Susan Etlinger </a:t>
                      </a:r>
                      <a:r>
                        <a:rPr>
                          <a:cs typeface="Calibri" panose="020F0502020204030204" pitchFamily="34" charset="0"/>
                        </a:rPr>
                        <a:t>— </a:t>
                      </a:r>
                      <a:r>
                        <a:rPr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https://damassets.autodesk.net/content/dam/autodesk/www/pdfs/altimeter-2021-building-a-culture-of-business-model-innovation-pl.pdf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defRPr>
                      </a:pPr>
                      <a:r>
                        <a:t>Gray, Mary L., "COVID-19 unraveled the Workforce: Este es el modo en que se ha de establecer». TED2020. 6 lipca 2020 r. (</a:t>
                      </a:r>
                      <a:r>
                        <a:rPr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https://www.ted.com/talks/mary_l_gray_covid_19_unraveled_the_workforce_here_s_how_to_fix_it</a:t>
                      </a:r>
                      <a:r>
                        <a:t>).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defRPr>
                      </a:pPr>
                      <a:r>
                        <a:t>Etlinger, Susan. El futuro es un entorno distribuido. Relaciones con clientes y empleados en la era digital, Altimeter 15 stycznia 2021 — </a:t>
                      </a:r>
                      <a:r>
                        <a:rPr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https://damassets.autodesk.net/content/dam/autodesk/draftr/13470/altimeter_2020_strategies_for_resilience_in_disruptive_times_v5.0_pl.pdf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defRPr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defRPr>
                      </a:pPr>
                      <a:r>
                        <a:t>INFORME: El impacto de la pandemia en las perspectivas de desarrollo profesional de las mujeres en las empresas — </a:t>
                      </a:r>
                      <a:r>
                        <a:rPr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https://www2.deloitte.com/pl/pl/pages/kobiety-w-biznesie/articles/raport-wplyw-pandemii-na-perspektywy-rozwoju-zawodowego-kobiet-w-biznesie.html</a:t>
                      </a:r>
                      <a:endParaRPr sz="1100" u="non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766783"/>
                  </a:ext>
                </a:extLst>
              </a:tr>
            </a:tbl>
          </a:graphicData>
        </a:graphic>
      </p:graphicFrame>
      <p:graphicFrame>
        <p:nvGraphicFramePr>
          <p:cNvPr id="4" name="Tabela 1">
            <a:extLst>
              <a:ext uri="{FF2B5EF4-FFF2-40B4-BE49-F238E27FC236}">
                <a16:creationId xmlns:a16="http://schemas.microsoft.com/office/drawing/2014/main" id="{3219A0E0-81C1-4B8A-8487-B2F8C5A4F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80572"/>
              </p:ext>
            </p:extLst>
          </p:nvPr>
        </p:nvGraphicFramePr>
        <p:xfrm>
          <a:off x="701177" y="2432305"/>
          <a:ext cx="10188181" cy="353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88181">
                  <a:extLst>
                    <a:ext uri="{9D8B030D-6E8A-4147-A177-3AD203B41FA5}">
                      <a16:colId xmlns:a16="http://schemas.microsoft.com/office/drawing/2014/main" val="2855696876"/>
                    </a:ext>
                  </a:extLst>
                </a:gridCol>
              </a:tblGrid>
              <a:tr h="3404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E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Cybersecurity Strategy of the Republic of Poland for 2019-2024) 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https://www.gov.pl/web/cyfryzacja/strategia-cyberbezpieczenstwa-rzeczypospolitej-polskiej-na-lata-2019-2024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E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Organizational structure - Encyclopedia of Management 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https://mfiles.pl/pl/index.php/Struktura_organizacyjna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E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a business model and what are the elements of a business model? - 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https://harbingers.io/blog/model-biznesowy-co-to-jest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E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Digital Strategy: What are the challenges of digitalisation? - 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https://blog.item24.com/pl/cyfryzacja-w-budowie-maszyn/strategia-cyfrowa-na-czym-polegaja-wyzwania-cyfryzacji/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E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Digital Strategy: What are the challenges of digitalisation? - 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https://www.gov.pl/web/cyfryzacja/ai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Susan Etlinger, </a:t>
                      </a:r>
                      <a:r>
                        <a:rPr lang="es-E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Creating a Culture of Business Model Innovation: Five Lessons from a Year of Change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Altimeter 1 marca Susan Etlinger </a:t>
                      </a:r>
                      <a:r>
                        <a:rPr lang="es-E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it-IT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https://damassets.autodesk.net/content/dam/autodesk/www/pdfs/altimeter-2021-building-a-culture-of-business-model-innovation-pl.pdf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Gray, Mary L. „COVID-19 Unraveled the Workforce: Here’s How to Fix It”. TED2020. 6 </a:t>
                      </a:r>
                      <a:r>
                        <a:rPr lang="en-US" sz="110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lipca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 r. (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https://www.ted.com/talks/mary_l_gray_covid_19_unraveled_the_workforce_here_s_how_to_fix_it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10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Etlinger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Susan. The future is a distributed environment. Customer and employee relationships in the digital age, Altimeter 15 </a:t>
                      </a:r>
                      <a:r>
                        <a:rPr lang="en-US" sz="110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stycznia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2021 - 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https://damassets.autodesk.net/content/dam/autodesk/draftr/13470/altimeter_2020_strategies_for_resilience_in_disruptive_times_v5.0_pl.pdf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REPORT: The impact of the pandemic on the prospects for women's professional development in business - 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https://www2.deloitte.com/pl/pl/pages/kobiety-w-biznesie/articles/raport-wplyw-pandemii-na-perspektywy-rozwoju-zawodowego-kobiet-w-biznesie.html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766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45574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9600" b="1">
                <a:solidFill>
                  <a:schemeClr val="bg1"/>
                </a:solidFill>
                <a:latin typeface="Roboto"/>
                <a:cs typeface="Roboto"/>
              </a:defRPr>
            </a:pPr>
            <a:r>
              <a:t>¡Gracias!</a:t>
            </a:r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114A4FB0-3319-4BAE-84FA-24C893DAFA49}"/>
              </a:ext>
            </a:extLst>
          </p:cNvPr>
          <p:cNvSpPr/>
          <p:nvPr/>
        </p:nvSpPr>
        <p:spPr>
          <a:xfrm>
            <a:off x="10715348" y="221738"/>
            <a:ext cx="1476652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1" name="Rectángulo 10"/>
          <p:cNvSpPr/>
          <p:nvPr/>
        </p:nvSpPr>
        <p:spPr>
          <a:xfrm>
            <a:off x="124288" y="573869"/>
            <a:ext cx="10670960" cy="533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3200" b="1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1: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>
                <a:effectLst/>
                <a:latin typeface="+mj-lt"/>
              </a:defRPr>
            </a:pPr>
            <a:r>
              <a:rPr kern="1200" dirty="0">
                <a:ln>
                  <a:noFill/>
                </a:ln>
                <a:uLnTx/>
                <a:uFillTx/>
                <a:ea typeface="+mn-ea"/>
                <a:cs typeface="Tahoma"/>
              </a:rPr>
              <a:t>SECCIÓN 1.1: </a:t>
            </a:r>
            <a:r>
              <a:rPr dirty="0">
                <a:ea typeface="Times New Roman" panose="02020603050405020304" pitchFamily="18" charset="0"/>
              </a:rPr>
              <a:t>¿</a:t>
            </a:r>
            <a:r>
              <a:rPr dirty="0" err="1">
                <a:ea typeface="Times New Roman" panose="02020603050405020304" pitchFamily="18" charset="0"/>
              </a:rPr>
              <a:t>Qué</a:t>
            </a:r>
            <a:r>
              <a:rPr dirty="0">
                <a:ea typeface="Times New Roman" panose="02020603050405020304" pitchFamily="18" charset="0"/>
              </a:rPr>
              <a:t> es un </a:t>
            </a:r>
            <a:r>
              <a:rPr dirty="0" err="1">
                <a:ea typeface="Times New Roman" panose="02020603050405020304" pitchFamily="18" charset="0"/>
              </a:rPr>
              <a:t>modelo</a:t>
            </a:r>
            <a:r>
              <a:rPr dirty="0">
                <a:ea typeface="Times New Roman" panose="02020603050405020304" pitchFamily="18" charset="0"/>
              </a:rPr>
              <a:t> de </a:t>
            </a:r>
            <a:r>
              <a:rPr dirty="0" err="1">
                <a:ea typeface="Times New Roman" panose="02020603050405020304" pitchFamily="18" charset="0"/>
              </a:rPr>
              <a:t>negocio</a:t>
            </a:r>
            <a:r>
              <a:rPr kern="1200" dirty="0">
                <a:ln>
                  <a:noFill/>
                </a:ln>
                <a:uLnTx/>
                <a:uFillTx/>
                <a:ea typeface="+mn-ea"/>
                <a:cs typeface="Tahoma"/>
              </a:rPr>
              <a:t>?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El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 es la base de la </a:t>
            </a:r>
            <a:r>
              <a:rPr dirty="0" err="1"/>
              <a:t>mayoría</a:t>
            </a:r>
            <a:r>
              <a:rPr dirty="0"/>
              <a:t> de las </a:t>
            </a:r>
            <a:r>
              <a:rPr dirty="0" err="1"/>
              <a:t>empresas</a:t>
            </a:r>
            <a:r>
              <a:rPr dirty="0">
                <a:effectLst/>
              </a:rPr>
              <a:t>. </a:t>
            </a:r>
            <a:endParaRPr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empresa</a:t>
            </a:r>
            <a:r>
              <a:rPr dirty="0"/>
              <a:t> </a:t>
            </a:r>
            <a:r>
              <a:rPr dirty="0" err="1"/>
              <a:t>basa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actividad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mayor o </a:t>
            </a:r>
            <a:r>
              <a:rPr dirty="0" err="1"/>
              <a:t>menor</a:t>
            </a:r>
            <a:r>
              <a:rPr dirty="0"/>
              <a:t> </a:t>
            </a:r>
            <a:r>
              <a:rPr dirty="0" err="1"/>
              <a:t>medida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>
                <a:effectLst/>
              </a:rPr>
              <a:t>.</a:t>
            </a:r>
            <a:endParaRPr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Todas</a:t>
            </a:r>
            <a:r>
              <a:rPr dirty="0"/>
              <a:t> las </a:t>
            </a:r>
            <a:r>
              <a:rPr dirty="0" err="1"/>
              <a:t>actividades</a:t>
            </a:r>
            <a:r>
              <a:rPr dirty="0"/>
              <a:t> </a:t>
            </a:r>
            <a:r>
              <a:rPr dirty="0" err="1"/>
              <a:t>empresariales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tener</a:t>
            </a:r>
            <a:r>
              <a:rPr dirty="0"/>
              <a:t> una </a:t>
            </a:r>
            <a:r>
              <a:rPr dirty="0" err="1"/>
              <a:t>finalidad</a:t>
            </a:r>
            <a:r>
              <a:rPr dirty="0"/>
              <a:t> </a:t>
            </a:r>
            <a:r>
              <a:rPr dirty="0" err="1"/>
              <a:t>específica</a:t>
            </a:r>
            <a:r>
              <a:rPr dirty="0">
                <a:effectLst/>
              </a:rPr>
              <a:t>.</a:t>
            </a:r>
            <a:endParaRPr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5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DC234AF-FF2A-2E7E-DF6E-C3135C659DC0}"/>
              </a:ext>
            </a:extLst>
          </p:cNvPr>
          <p:cNvSpPr txBox="1"/>
          <p:nvPr/>
        </p:nvSpPr>
        <p:spPr>
          <a:xfrm>
            <a:off x="647758" y="955754"/>
            <a:ext cx="10262586" cy="4873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rPr sz="4000"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1: </a:t>
            </a:r>
            <a:r>
              <a:rPr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>
                <a:effectLst/>
                <a:latin typeface="+mj-lt"/>
              </a:defRPr>
            </a:pPr>
            <a:r>
              <a:rPr kern="1200" dirty="0">
                <a:ln>
                  <a:noFill/>
                </a:ln>
                <a:uLnTx/>
                <a:uFillTx/>
                <a:ea typeface="+mn-ea"/>
                <a:cs typeface="Tahoma"/>
              </a:rPr>
              <a:t>SECCIÓN 1.1: </a:t>
            </a:r>
            <a:r>
              <a:rPr dirty="0">
                <a:ea typeface="Times New Roman" panose="02020603050405020304" pitchFamily="18" charset="0"/>
              </a:rPr>
              <a:t>¿</a:t>
            </a:r>
            <a:r>
              <a:rPr dirty="0" err="1">
                <a:ea typeface="Times New Roman" panose="02020603050405020304" pitchFamily="18" charset="0"/>
              </a:rPr>
              <a:t>Qué</a:t>
            </a:r>
            <a:r>
              <a:rPr dirty="0">
                <a:ea typeface="Times New Roman" panose="02020603050405020304" pitchFamily="18" charset="0"/>
              </a:rPr>
              <a:t> es un </a:t>
            </a:r>
            <a:r>
              <a:rPr dirty="0" err="1">
                <a:ea typeface="Times New Roman" panose="02020603050405020304" pitchFamily="18" charset="0"/>
              </a:rPr>
              <a:t>modelo</a:t>
            </a:r>
            <a:r>
              <a:rPr dirty="0">
                <a:ea typeface="Times New Roman" panose="02020603050405020304" pitchFamily="18" charset="0"/>
              </a:rPr>
              <a:t> de </a:t>
            </a:r>
            <a:r>
              <a:rPr dirty="0" err="1">
                <a:ea typeface="Times New Roman" panose="02020603050405020304" pitchFamily="18" charset="0"/>
              </a:rPr>
              <a:t>negocio</a:t>
            </a:r>
            <a:r>
              <a:rPr kern="1200" dirty="0">
                <a:ln>
                  <a:noFill/>
                </a:ln>
                <a:uLnTx/>
                <a:uFillTx/>
                <a:ea typeface="+mn-ea"/>
                <a:cs typeface="Tahoma"/>
              </a:rPr>
              <a:t>?</a:t>
            </a: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b="1"/>
            </a:pPr>
            <a:r>
              <a:rPr dirty="0"/>
              <a:t>El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 de una </a:t>
            </a:r>
            <a:r>
              <a:rPr dirty="0" err="1"/>
              <a:t>empresa</a:t>
            </a:r>
            <a:r>
              <a:rPr dirty="0"/>
              <a:t> es un </a:t>
            </a:r>
            <a:r>
              <a:rPr dirty="0" err="1"/>
              <a:t>concepto</a:t>
            </a:r>
            <a:r>
              <a:rPr dirty="0"/>
              <a:t> que </a:t>
            </a:r>
            <a:r>
              <a:rPr dirty="0" err="1"/>
              <a:t>tiene</a:t>
            </a:r>
            <a:r>
              <a:rPr dirty="0"/>
              <a:t> </a:t>
            </a:r>
            <a:r>
              <a:rPr dirty="0" err="1"/>
              <a:t>muchas</a:t>
            </a:r>
            <a:r>
              <a:rPr dirty="0"/>
              <a:t> </a:t>
            </a:r>
            <a:r>
              <a:rPr dirty="0" err="1"/>
              <a:t>definiciones</a:t>
            </a:r>
            <a:r>
              <a:rPr dirty="0"/>
              <a:t>. </a:t>
            </a: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b="1" dirty="0"/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b="1"/>
            </a:pPr>
            <a:r>
              <a:rPr dirty="0"/>
              <a:t>El </a:t>
            </a:r>
            <a:r>
              <a:rPr dirty="0" err="1"/>
              <a:t>denominador</a:t>
            </a:r>
            <a:r>
              <a:rPr dirty="0"/>
              <a:t> </a:t>
            </a:r>
            <a:r>
              <a:rPr dirty="0" err="1"/>
              <a:t>común</a:t>
            </a:r>
            <a:r>
              <a:rPr dirty="0"/>
              <a:t> es que un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 es un plan a largo </a:t>
            </a:r>
            <a:r>
              <a:rPr dirty="0" err="1"/>
              <a:t>plazo</a:t>
            </a:r>
            <a:r>
              <a:rPr dirty="0"/>
              <a:t> para </a:t>
            </a:r>
            <a:r>
              <a:rPr dirty="0" err="1"/>
              <a:t>aumentar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beneficio</a:t>
            </a:r>
            <a:r>
              <a:rPr dirty="0"/>
              <a:t> de </a:t>
            </a:r>
            <a:r>
              <a:rPr dirty="0" err="1"/>
              <a:t>explotación</a:t>
            </a:r>
            <a:r>
              <a:rPr dirty="0"/>
              <a:t> de una </a:t>
            </a:r>
            <a:r>
              <a:rPr dirty="0" err="1"/>
              <a:t>empresa</a:t>
            </a:r>
            <a:r>
              <a:rPr dirty="0"/>
              <a:t>. </a:t>
            </a: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b="1" dirty="0"/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b="1"/>
            </a:pPr>
            <a:r>
              <a:rPr dirty="0"/>
              <a:t>Un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 es la </a:t>
            </a:r>
            <a:r>
              <a:rPr dirty="0" err="1"/>
              <a:t>receta</a:t>
            </a:r>
            <a:r>
              <a:rPr dirty="0"/>
              <a:t> </a:t>
            </a:r>
            <a:r>
              <a:rPr lang="es-ES" dirty="0"/>
              <a:t>particular</a:t>
            </a:r>
            <a:r>
              <a:rPr dirty="0"/>
              <a:t> de una </a:t>
            </a:r>
            <a:r>
              <a:rPr dirty="0" err="1"/>
              <a:t>empresa</a:t>
            </a:r>
            <a:r>
              <a:rPr dirty="0"/>
              <a:t> </a:t>
            </a:r>
            <a:r>
              <a:rPr dirty="0" err="1"/>
              <a:t>concreta</a:t>
            </a:r>
            <a:r>
              <a:rPr dirty="0"/>
              <a:t> para vender un </a:t>
            </a:r>
            <a:r>
              <a:rPr dirty="0" err="1"/>
              <a:t>producto</a:t>
            </a:r>
            <a:r>
              <a:rPr dirty="0"/>
              <a:t> o </a:t>
            </a:r>
            <a:r>
              <a:rPr dirty="0" err="1"/>
              <a:t>servicio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280185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DC234AF-FF2A-2E7E-DF6E-C3135C659DC0}"/>
              </a:ext>
            </a:extLst>
          </p:cNvPr>
          <p:cNvSpPr txBox="1"/>
          <p:nvPr/>
        </p:nvSpPr>
        <p:spPr>
          <a:xfrm>
            <a:off x="647758" y="955754"/>
            <a:ext cx="10262586" cy="4614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rPr sz="4000"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1: </a:t>
            </a:r>
            <a:r>
              <a:rPr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>
                <a:effectLst/>
                <a:latin typeface="+mj-lt"/>
              </a:defRPr>
            </a:pPr>
            <a:r>
              <a:rPr kern="1200" dirty="0">
                <a:ln>
                  <a:noFill/>
                </a:ln>
                <a:uLnTx/>
                <a:uFillTx/>
                <a:ea typeface="+mn-ea"/>
                <a:cs typeface="Tahoma"/>
              </a:rPr>
              <a:t>SECCIÓN 1.1: </a:t>
            </a:r>
            <a:r>
              <a:rPr dirty="0">
                <a:ea typeface="Times New Roman" panose="02020603050405020304" pitchFamily="18" charset="0"/>
              </a:rPr>
              <a:t>¿</a:t>
            </a:r>
            <a:r>
              <a:rPr dirty="0" err="1">
                <a:ea typeface="Times New Roman" panose="02020603050405020304" pitchFamily="18" charset="0"/>
              </a:rPr>
              <a:t>Qué</a:t>
            </a:r>
            <a:r>
              <a:rPr dirty="0">
                <a:ea typeface="Times New Roman" panose="02020603050405020304" pitchFamily="18" charset="0"/>
              </a:rPr>
              <a:t> es un </a:t>
            </a:r>
            <a:r>
              <a:rPr dirty="0" err="1">
                <a:ea typeface="Times New Roman" panose="02020603050405020304" pitchFamily="18" charset="0"/>
              </a:rPr>
              <a:t>modelo</a:t>
            </a:r>
            <a:r>
              <a:rPr dirty="0">
                <a:ea typeface="Times New Roman" panose="02020603050405020304" pitchFamily="18" charset="0"/>
              </a:rPr>
              <a:t> de </a:t>
            </a:r>
            <a:r>
              <a:rPr dirty="0" err="1">
                <a:ea typeface="Times New Roman" panose="02020603050405020304" pitchFamily="18" charset="0"/>
              </a:rPr>
              <a:t>negocio</a:t>
            </a:r>
            <a:r>
              <a:rPr kern="1200" dirty="0">
                <a:ln>
                  <a:noFill/>
                </a:ln>
                <a:uLnTx/>
                <a:uFillTx/>
                <a:ea typeface="+mn-ea"/>
                <a:cs typeface="Tahoma"/>
              </a:rPr>
              <a:t>?</a:t>
            </a: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pandemia</a:t>
            </a:r>
            <a:r>
              <a:rPr dirty="0"/>
              <a:t>, junto con </a:t>
            </a:r>
            <a:r>
              <a:rPr dirty="0" err="1"/>
              <a:t>factores</a:t>
            </a:r>
            <a:r>
              <a:rPr dirty="0"/>
              <a:t> </a:t>
            </a:r>
            <a:r>
              <a:rPr dirty="0" err="1"/>
              <a:t>políticos</a:t>
            </a:r>
            <a:r>
              <a:rPr dirty="0"/>
              <a:t>, </a:t>
            </a:r>
            <a:r>
              <a:rPr dirty="0" err="1"/>
              <a:t>climáticos</a:t>
            </a:r>
            <a:r>
              <a:rPr dirty="0"/>
              <a:t> y de </a:t>
            </a:r>
            <a:r>
              <a:rPr lang="es-ES" dirty="0"/>
              <a:t>todo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todo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mundo</a:t>
            </a:r>
            <a:r>
              <a:rPr dirty="0"/>
              <a:t> </a:t>
            </a:r>
            <a:r>
              <a:rPr dirty="0" err="1"/>
              <a:t>demostró</a:t>
            </a:r>
            <a:r>
              <a:rPr dirty="0"/>
              <a:t> la </a:t>
            </a:r>
            <a:r>
              <a:rPr dirty="0" err="1"/>
              <a:t>necesidad</a:t>
            </a:r>
            <a:r>
              <a:rPr dirty="0"/>
              <a:t> de </a:t>
            </a:r>
            <a:r>
              <a:rPr dirty="0" err="1"/>
              <a:t>tener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cuenta</a:t>
            </a:r>
            <a:r>
              <a:rPr dirty="0"/>
              <a:t> las </a:t>
            </a:r>
            <a:r>
              <a:rPr dirty="0" err="1"/>
              <a:t>cuestiones</a:t>
            </a:r>
            <a:r>
              <a:rPr dirty="0"/>
              <a:t> </a:t>
            </a:r>
            <a:r>
              <a:rPr dirty="0" err="1"/>
              <a:t>externas</a:t>
            </a:r>
            <a:r>
              <a:rPr dirty="0"/>
              <a:t>, </a:t>
            </a:r>
            <a:r>
              <a:rPr dirty="0" err="1"/>
              <a:t>incluso</a:t>
            </a:r>
            <a:r>
              <a:rPr dirty="0"/>
              <a:t> las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improbables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proceso</a:t>
            </a:r>
            <a:r>
              <a:rPr dirty="0"/>
              <a:t> de </a:t>
            </a:r>
            <a:r>
              <a:rPr dirty="0" err="1"/>
              <a:t>planificación</a:t>
            </a:r>
            <a:r>
              <a:rPr dirty="0"/>
              <a:t> </a:t>
            </a:r>
            <a:r>
              <a:rPr dirty="0" err="1"/>
              <a:t>estratégica</a:t>
            </a:r>
            <a:r>
              <a:rPr dirty="0"/>
              <a:t>. </a:t>
            </a: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Algunos</a:t>
            </a:r>
            <a:r>
              <a:rPr dirty="0"/>
              <a:t> de los </a:t>
            </a:r>
            <a:r>
              <a:rPr dirty="0" err="1"/>
              <a:t>cambios</a:t>
            </a:r>
            <a:r>
              <a:rPr dirty="0"/>
              <a:t> se </a:t>
            </a:r>
            <a:r>
              <a:rPr dirty="0" err="1"/>
              <a:t>originaron</a:t>
            </a:r>
            <a:r>
              <a:rPr dirty="0"/>
              <a:t> antes, </a:t>
            </a:r>
            <a:r>
              <a:rPr dirty="0" err="1"/>
              <a:t>otros</a:t>
            </a:r>
            <a:r>
              <a:rPr dirty="0"/>
              <a:t> se </a:t>
            </a:r>
            <a:r>
              <a:rPr dirty="0" err="1"/>
              <a:t>introdujeron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respuesta</a:t>
            </a:r>
            <a:r>
              <a:rPr dirty="0"/>
              <a:t> a la </a:t>
            </a:r>
            <a:r>
              <a:rPr dirty="0" err="1"/>
              <a:t>pandemia</a:t>
            </a:r>
            <a:r>
              <a:rPr dirty="0"/>
              <a:t> de COVID-19 y </a:t>
            </a:r>
            <a:r>
              <a:rPr dirty="0" err="1"/>
              <a:t>otros</a:t>
            </a:r>
            <a:r>
              <a:rPr dirty="0"/>
              <a:t> se </a:t>
            </a:r>
            <a:r>
              <a:rPr dirty="0" err="1"/>
              <a:t>intensificaron</a:t>
            </a:r>
            <a:r>
              <a:rPr dirty="0"/>
              <a:t> o </a:t>
            </a:r>
            <a:r>
              <a:rPr dirty="0" err="1"/>
              <a:t>aceleraron</a:t>
            </a:r>
            <a:r>
              <a:rPr dirty="0"/>
              <a:t>.</a:t>
            </a: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/>
              <a:t>Sin embargo, </a:t>
            </a:r>
            <a:r>
              <a:rPr b="1" dirty="0" err="1"/>
              <a:t>el</a:t>
            </a:r>
            <a:r>
              <a:rPr b="1" dirty="0"/>
              <a:t> </a:t>
            </a:r>
            <a:r>
              <a:rPr b="1" dirty="0" err="1"/>
              <a:t>cambio</a:t>
            </a:r>
            <a:r>
              <a:rPr b="1" dirty="0"/>
              <a:t> </a:t>
            </a:r>
            <a:r>
              <a:rPr b="1" dirty="0" err="1"/>
              <a:t>más</a:t>
            </a:r>
            <a:r>
              <a:rPr b="1" dirty="0"/>
              <a:t> </a:t>
            </a:r>
            <a:r>
              <a:rPr b="1" dirty="0" err="1"/>
              <a:t>importante</a:t>
            </a:r>
            <a:r>
              <a:rPr b="1" dirty="0"/>
              <a:t> se ha </a:t>
            </a:r>
            <a:r>
              <a:rPr b="1" dirty="0" err="1"/>
              <a:t>producido</a:t>
            </a:r>
            <a:r>
              <a:rPr b="1" dirty="0"/>
              <a:t> </a:t>
            </a:r>
            <a:r>
              <a:rPr b="1" dirty="0" err="1"/>
              <a:t>en</a:t>
            </a:r>
            <a:r>
              <a:rPr b="1" dirty="0"/>
              <a:t> </a:t>
            </a:r>
            <a:r>
              <a:rPr b="1" dirty="0" err="1"/>
              <a:t>el</a:t>
            </a:r>
            <a:r>
              <a:rPr b="1" dirty="0"/>
              <a:t> </a:t>
            </a:r>
            <a:r>
              <a:rPr b="1" dirty="0" err="1"/>
              <a:t>ámbito</a:t>
            </a:r>
            <a:r>
              <a:rPr b="1" dirty="0"/>
              <a:t> de la </a:t>
            </a:r>
            <a:r>
              <a:rPr b="1" dirty="0" err="1"/>
              <a:t>interconexión</a:t>
            </a:r>
            <a:r>
              <a:rPr b="1" dirty="0"/>
              <a:t> </a:t>
            </a:r>
            <a:r>
              <a:rPr lang="es-ES" b="1" dirty="0"/>
              <a:t>entre</a:t>
            </a:r>
            <a:r>
              <a:rPr b="1" dirty="0"/>
              <a:t> </a:t>
            </a:r>
            <a:r>
              <a:rPr b="1" dirty="0" err="1"/>
              <a:t>el</a:t>
            </a:r>
            <a:r>
              <a:rPr b="1" dirty="0"/>
              <a:t> medio </a:t>
            </a:r>
            <a:r>
              <a:rPr b="1" dirty="0" err="1"/>
              <a:t>ambiente</a:t>
            </a:r>
            <a:r>
              <a:rPr b="1" dirty="0"/>
              <a:t>, los </a:t>
            </a:r>
            <a:r>
              <a:rPr b="1" dirty="0" err="1"/>
              <a:t>gobiernos</a:t>
            </a:r>
            <a:r>
              <a:rPr b="1" dirty="0"/>
              <a:t> </a:t>
            </a:r>
            <a:r>
              <a:rPr b="1" dirty="0" err="1"/>
              <a:t>nacionales</a:t>
            </a:r>
            <a:r>
              <a:rPr b="1" dirty="0"/>
              <a:t>, los mercados, las </a:t>
            </a:r>
            <a:r>
              <a:rPr b="1" dirty="0" err="1"/>
              <a:t>sociedades</a:t>
            </a:r>
            <a:r>
              <a:rPr b="1" dirty="0"/>
              <a:t>, las </a:t>
            </a:r>
            <a:r>
              <a:rPr b="1" dirty="0" err="1"/>
              <a:t>empresas</a:t>
            </a:r>
            <a:r>
              <a:rPr b="1" dirty="0"/>
              <a:t> y, </a:t>
            </a:r>
            <a:r>
              <a:rPr b="1" dirty="0" err="1"/>
              <a:t>como</a:t>
            </a:r>
            <a:r>
              <a:rPr b="1" dirty="0"/>
              <a:t> </a:t>
            </a:r>
            <a:r>
              <a:rPr lang="es-ES" b="1" dirty="0"/>
              <a:t>ha</a:t>
            </a:r>
            <a:r>
              <a:rPr b="1" dirty="0"/>
              <a:t> </a:t>
            </a:r>
            <a:r>
              <a:rPr b="1" dirty="0" err="1"/>
              <a:t>demostrado</a:t>
            </a:r>
            <a:r>
              <a:rPr b="1" dirty="0"/>
              <a:t> la COVID-19, las personas</a:t>
            </a:r>
            <a:r>
              <a:rPr dirty="0"/>
              <a:t>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68003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B31946A-996B-4A26-4BD4-4F4F71F1C8F5}"/>
              </a:ext>
            </a:extLst>
          </p:cNvPr>
          <p:cNvSpPr txBox="1"/>
          <p:nvPr/>
        </p:nvSpPr>
        <p:spPr>
          <a:xfrm>
            <a:off x="346230" y="1145219"/>
            <a:ext cx="1074198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32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1: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SECCIÓN 1.2: </a:t>
            </a:r>
            <a:r>
              <a:rPr dirty="0" err="1"/>
              <a:t>Tipos</a:t>
            </a:r>
            <a:r>
              <a:rPr dirty="0"/>
              <a:t> y </a:t>
            </a:r>
            <a:r>
              <a:rPr dirty="0" err="1"/>
              <a:t>formas</a:t>
            </a:r>
            <a:r>
              <a:rPr dirty="0"/>
              <a:t> de </a:t>
            </a:r>
            <a:r>
              <a:rPr dirty="0" err="1"/>
              <a:t>modelos</a:t>
            </a:r>
            <a:r>
              <a:rPr dirty="0"/>
              <a:t> de </a:t>
            </a:r>
            <a:r>
              <a:rPr dirty="0" err="1"/>
              <a:t>negocio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b="1"/>
            </a:pP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todo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 </a:t>
            </a:r>
            <a:r>
              <a:rPr dirty="0" err="1"/>
              <a:t>organiza</a:t>
            </a:r>
            <a:r>
              <a:rPr dirty="0"/>
              <a:t>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los </a:t>
            </a:r>
            <a:r>
              <a:rPr dirty="0" err="1"/>
              <a:t>productos</a:t>
            </a:r>
            <a:r>
              <a:rPr dirty="0"/>
              <a:t> y </a:t>
            </a:r>
            <a:r>
              <a:rPr dirty="0" err="1"/>
              <a:t>permite</a:t>
            </a:r>
            <a:r>
              <a:rPr dirty="0"/>
              <a:t> </a:t>
            </a:r>
            <a:r>
              <a:rPr dirty="0" err="1"/>
              <a:t>mostrar</a:t>
            </a:r>
            <a:r>
              <a:rPr dirty="0"/>
              <a:t> de </a:t>
            </a:r>
            <a:r>
              <a:rPr dirty="0" err="1"/>
              <a:t>manera</a:t>
            </a:r>
            <a:r>
              <a:rPr dirty="0"/>
              <a:t> </a:t>
            </a:r>
            <a:r>
              <a:rPr dirty="0" err="1"/>
              <a:t>sencilla</a:t>
            </a:r>
            <a:r>
              <a:rPr dirty="0"/>
              <a:t> y visual a </a:t>
            </a:r>
            <a:r>
              <a:rPr dirty="0" err="1"/>
              <a:t>quién</a:t>
            </a:r>
            <a:r>
              <a:rPr dirty="0"/>
              <a:t> y 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venderá</a:t>
            </a:r>
            <a:r>
              <a:rPr dirty="0"/>
              <a:t> los </a:t>
            </a:r>
            <a:r>
              <a:rPr dirty="0" err="1"/>
              <a:t>productos</a:t>
            </a:r>
            <a:r>
              <a:rPr dirty="0"/>
              <a:t> y </a:t>
            </a:r>
            <a:r>
              <a:rPr dirty="0" err="1"/>
              <a:t>servicios</a:t>
            </a:r>
            <a:r>
              <a:rPr dirty="0"/>
              <a:t> la </a:t>
            </a:r>
            <a:r>
              <a:rPr dirty="0" err="1"/>
              <a:t>empresa</a:t>
            </a:r>
            <a:r>
              <a:rPr dirty="0">
                <a:effectLst/>
              </a:rPr>
              <a:t>.</a:t>
            </a:r>
            <a:endParaRPr sz="2400" b="1" dirty="0"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461839054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B31946A-996B-4A26-4BD4-4F4F71F1C8F5}"/>
              </a:ext>
            </a:extLst>
          </p:cNvPr>
          <p:cNvSpPr txBox="1"/>
          <p:nvPr/>
        </p:nvSpPr>
        <p:spPr>
          <a:xfrm>
            <a:off x="346230" y="1145219"/>
            <a:ext cx="10741980" cy="5380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3200"/>
            </a:pPr>
            <a:r>
              <a:rPr b="1" kern="120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1: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negocio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cuestiones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básicas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SECCIÓN 1.2: </a:t>
            </a:r>
            <a:r>
              <a:rPr dirty="0" err="1"/>
              <a:t>Tipos</a:t>
            </a:r>
            <a:r>
              <a:rPr dirty="0"/>
              <a:t> y forma</a:t>
            </a:r>
            <a:r>
              <a:rPr lang="es-ES" dirty="0"/>
              <a:t>s</a:t>
            </a:r>
            <a:r>
              <a:rPr dirty="0"/>
              <a:t> de </a:t>
            </a:r>
            <a:r>
              <a:rPr dirty="0" err="1"/>
              <a:t>modelos</a:t>
            </a:r>
            <a:r>
              <a:rPr dirty="0"/>
              <a:t> de </a:t>
            </a:r>
            <a:r>
              <a:rPr dirty="0" err="1"/>
              <a:t>negocio</a:t>
            </a:r>
            <a:endParaRPr dirty="0"/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20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Tres </a:t>
            </a:r>
            <a:r>
              <a:rPr dirty="0" err="1"/>
              <a:t>elementos</a:t>
            </a:r>
            <a:r>
              <a:rPr dirty="0"/>
              <a:t> clave para </a:t>
            </a:r>
            <a:r>
              <a:rPr dirty="0" err="1"/>
              <a:t>mejorar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 (</a:t>
            </a:r>
            <a:r>
              <a:rPr lang="es-ES" dirty="0"/>
              <a:t>en constante cambio</a:t>
            </a:r>
            <a:r>
              <a:rPr dirty="0"/>
              <a:t>)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0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lang="es-ES" sz="20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propuesta</a:t>
            </a:r>
            <a:r>
              <a:rPr dirty="0"/>
              <a:t> de valor </a:t>
            </a:r>
            <a:r>
              <a:rPr lang="es-ES" dirty="0"/>
              <a:t>        </a:t>
            </a:r>
            <a:r>
              <a:rPr dirty="0" err="1"/>
              <a:t>modelos</a:t>
            </a:r>
            <a:r>
              <a:rPr dirty="0"/>
              <a:t> </a:t>
            </a:r>
            <a:r>
              <a:rPr dirty="0" err="1"/>
              <a:t>operativos</a:t>
            </a:r>
            <a:r>
              <a:rPr dirty="0"/>
              <a:t> </a:t>
            </a:r>
            <a:r>
              <a:rPr lang="es-ES" dirty="0"/>
              <a:t>           uso de </a:t>
            </a:r>
            <a:r>
              <a:rPr dirty="0" err="1"/>
              <a:t>valores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 u="sng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Invertir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personas </a:t>
            </a:r>
            <a:r>
              <a:rPr dirty="0" err="1"/>
              <a:t>tiene</a:t>
            </a:r>
            <a:r>
              <a:rPr dirty="0"/>
              <a:t> una </a:t>
            </a:r>
            <a:r>
              <a:rPr dirty="0" err="1"/>
              <a:t>importancia</a:t>
            </a:r>
            <a:r>
              <a:rPr dirty="0"/>
              <a:t> clave para </a:t>
            </a:r>
            <a:r>
              <a:rPr dirty="0" err="1"/>
              <a:t>mejorar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.</a:t>
            </a:r>
            <a:endParaRPr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/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5DBBFCEA-8C83-A91D-0BCC-5C719EC76763}"/>
              </a:ext>
            </a:extLst>
          </p:cNvPr>
          <p:cNvCxnSpPr>
            <a:cxnSpLocks/>
          </p:cNvCxnSpPr>
          <p:nvPr/>
        </p:nvCxnSpPr>
        <p:spPr>
          <a:xfrm flipH="1">
            <a:off x="2825496" y="3108960"/>
            <a:ext cx="502920" cy="722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7F820D20-F597-6B15-BD8E-6B4E31DD0279}"/>
              </a:ext>
            </a:extLst>
          </p:cNvPr>
          <p:cNvCxnSpPr>
            <a:cxnSpLocks/>
          </p:cNvCxnSpPr>
          <p:nvPr/>
        </p:nvCxnSpPr>
        <p:spPr>
          <a:xfrm>
            <a:off x="5383182" y="3108960"/>
            <a:ext cx="0" cy="722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03CA06D6-5327-AD26-8647-32F62E91ECC8}"/>
              </a:ext>
            </a:extLst>
          </p:cNvPr>
          <p:cNvCxnSpPr>
            <a:cxnSpLocks/>
          </p:cNvCxnSpPr>
          <p:nvPr/>
        </p:nvCxnSpPr>
        <p:spPr>
          <a:xfrm>
            <a:off x="7821168" y="3108960"/>
            <a:ext cx="701040" cy="786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104195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71E5DD05-2844-B9D3-FDC2-B1190F6CAC3A}"/>
              </a:ext>
            </a:extLst>
          </p:cNvPr>
          <p:cNvSpPr txBox="1"/>
          <p:nvPr/>
        </p:nvSpPr>
        <p:spPr>
          <a:xfrm>
            <a:off x="108011" y="923277"/>
            <a:ext cx="11975977" cy="6381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3200"/>
            </a:pPr>
            <a:r>
              <a:rPr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UNIDAD 1: </a:t>
            </a:r>
            <a:r>
              <a:rPr>
                <a:latin typeface="Calibri" panose="020F0502020204030204" pitchFamily="34" charset="0"/>
                <a:cs typeface="Calibri" panose="020F0502020204030204" pitchFamily="34" charset="0"/>
              </a:rPr>
              <a:t>Modelos de negocio — cuestiones básicas</a:t>
            </a:r>
            <a:endParaRPr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1800">
                <a:effectLst/>
              </a:defRPr>
            </a:pPr>
            <a:r>
              <a:rPr kern="1200">
                <a:ln>
                  <a:noFill/>
                </a:ln>
                <a:uLnTx/>
                <a:uFillTx/>
                <a:latin typeface="+mj-lt"/>
                <a:ea typeface="+mn-ea"/>
                <a:cs typeface="Tahoma"/>
              </a:rPr>
              <a:t>SECCIÓN 1.2: </a:t>
            </a:r>
            <a:r>
              <a:rPr>
                <a:latin typeface="Calibri" panose="020F0502020204030204" pitchFamily="34" charset="0"/>
                <a:ea typeface="Times New Roman" panose="02020603050405020304" pitchFamily="18" charset="0"/>
              </a:rPr>
              <a:t>Tipos y formas de modelos de negocio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i="0" u="none" strike="noStrike" kern="1200" cap="none" normalizeH="0" baseline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i="0" u="none" strike="noStrike" kern="1200" cap="none" normalizeH="0" baseline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i="0" u="none" strike="noStrike" kern="1200" cap="none" normalizeH="0" baseline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i="0" u="none" strike="noStrike" kern="1200" cap="none" normalizeH="0" baseline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i="0" u="none" strike="noStrike" kern="1200" cap="none" normalizeH="0" baseline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i="0" u="none" strike="noStrike" kern="1200" cap="none" normalizeH="0" baseline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graphicFrame>
        <p:nvGraphicFramePr>
          <p:cNvPr id="2" name="Diagrama 8">
            <a:extLst>
              <a:ext uri="{FF2B5EF4-FFF2-40B4-BE49-F238E27FC236}">
                <a16:creationId xmlns:a16="http://schemas.microsoft.com/office/drawing/2014/main" id="{19BB4CDD-EF35-E107-E815-A82F90025A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011317"/>
              </p:ext>
            </p:extLst>
          </p:nvPr>
        </p:nvGraphicFramePr>
        <p:xfrm>
          <a:off x="5900774" y="1839194"/>
          <a:ext cx="5297268" cy="3848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id="{EAEDD546-1376-DE45-1E46-A838C7EA7668}"/>
              </a:ext>
            </a:extLst>
          </p:cNvPr>
          <p:cNvSpPr txBox="1"/>
          <p:nvPr/>
        </p:nvSpPr>
        <p:spPr>
          <a:xfrm>
            <a:off x="1190341" y="2684206"/>
            <a:ext cx="362810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sz="2400" b="1"/>
            </a:pPr>
            <a:r>
              <a:rPr dirty="0"/>
              <a:t>Al </a:t>
            </a:r>
            <a:r>
              <a:rPr dirty="0" err="1"/>
              <a:t>crear</a:t>
            </a:r>
            <a:r>
              <a:rPr dirty="0"/>
              <a:t> un </a:t>
            </a:r>
            <a:r>
              <a:rPr dirty="0" err="1"/>
              <a:t>modelo</a:t>
            </a:r>
            <a:r>
              <a:rPr dirty="0"/>
              <a:t> de </a:t>
            </a:r>
            <a:r>
              <a:rPr dirty="0" err="1"/>
              <a:t>negocio</a:t>
            </a:r>
            <a:r>
              <a:rPr dirty="0"/>
              <a:t>, respond</a:t>
            </a:r>
            <a:r>
              <a:rPr lang="es-ES" dirty="0"/>
              <a:t>e</a:t>
            </a:r>
            <a:r>
              <a:rPr dirty="0" err="1"/>
              <a:t>mos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primer </a:t>
            </a:r>
            <a:r>
              <a:rPr dirty="0" err="1"/>
              <a:t>lugar</a:t>
            </a:r>
            <a:r>
              <a:rPr dirty="0"/>
              <a:t> a </a:t>
            </a:r>
            <a:r>
              <a:rPr dirty="0" err="1"/>
              <a:t>cuatro</a:t>
            </a:r>
            <a:r>
              <a:rPr dirty="0"/>
              <a:t> </a:t>
            </a:r>
            <a:r>
              <a:rPr dirty="0" err="1"/>
              <a:t>preguntas</a:t>
            </a:r>
            <a:r>
              <a:rPr dirty="0"/>
              <a:t> </a:t>
            </a:r>
            <a:r>
              <a:rPr dirty="0" err="1"/>
              <a:t>sencillas</a:t>
            </a:r>
            <a:r>
              <a:rPr dirty="0">
                <a:effectLst/>
              </a:rPr>
              <a:t>:</a:t>
            </a:r>
            <a:endParaRPr sz="2400" dirty="0"/>
          </a:p>
          <a:p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753650279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4353</Words>
  <Application>Microsoft Office PowerPoint</Application>
  <PresentationFormat>Panorámica</PresentationFormat>
  <Paragraphs>467</Paragraphs>
  <Slides>36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7" baseType="lpstr">
      <vt:lpstr>Arial</vt:lpstr>
      <vt:lpstr>Bahnschrift Light</vt:lpstr>
      <vt:lpstr>Calibri</vt:lpstr>
      <vt:lpstr>Calibri Light</vt:lpstr>
      <vt:lpstr>Graphik</vt:lpstr>
      <vt:lpstr>Oxygen</vt:lpstr>
      <vt:lpstr>Roboto</vt:lpstr>
      <vt:lpstr>Segoe UI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115</cp:revision>
  <dcterms:created xsi:type="dcterms:W3CDTF">2021-06-29T11:11:56Z</dcterms:created>
  <dcterms:modified xsi:type="dcterms:W3CDTF">2023-02-06T16:27:20Z</dcterms:modified>
</cp:coreProperties>
</file>