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256" r:id="rId2"/>
    <p:sldId id="268" r:id="rId3"/>
    <p:sldId id="258" r:id="rId4"/>
    <p:sldId id="260" r:id="rId5"/>
    <p:sldId id="286" r:id="rId6"/>
    <p:sldId id="301" r:id="rId7"/>
    <p:sldId id="287" r:id="rId8"/>
    <p:sldId id="302" r:id="rId9"/>
    <p:sldId id="312" r:id="rId10"/>
    <p:sldId id="290" r:id="rId11"/>
    <p:sldId id="296" r:id="rId12"/>
    <p:sldId id="304" r:id="rId13"/>
    <p:sldId id="306" r:id="rId14"/>
    <p:sldId id="305" r:id="rId15"/>
    <p:sldId id="313" r:id="rId16"/>
    <p:sldId id="315" r:id="rId17"/>
    <p:sldId id="316" r:id="rId18"/>
    <p:sldId id="318" r:id="rId19"/>
    <p:sldId id="317" r:id="rId20"/>
    <p:sldId id="320" r:id="rId21"/>
    <p:sldId id="321" r:id="rId22"/>
    <p:sldId id="319" r:id="rId23"/>
    <p:sldId id="298" r:id="rId24"/>
    <p:sldId id="303" r:id="rId25"/>
    <p:sldId id="299" r:id="rId26"/>
    <p:sldId id="307" r:id="rId27"/>
    <p:sldId id="310" r:id="rId28"/>
    <p:sldId id="311" r:id="rId29"/>
    <p:sldId id="292" r:id="rId30"/>
    <p:sldId id="309" r:id="rId31"/>
    <p:sldId id="297" r:id="rId32"/>
    <p:sldId id="274" r:id="rId33"/>
    <p:sldId id="322" r:id="rId34"/>
    <p:sldId id="293" r:id="rId35"/>
    <p:sldId id="264" r:id="rId3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11" autoAdjust="0"/>
  </p:normalViewPr>
  <p:slideViewPr>
    <p:cSldViewPr snapToGrid="0">
      <p:cViewPr varScale="1">
        <p:scale>
          <a:sx n="104" d="100"/>
          <a:sy n="104" d="100"/>
        </p:scale>
        <p:origin x="834" y="10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custT="1"/>
      <dgm:spPr>
        <a:solidFill>
          <a:schemeClr val="bg1"/>
        </a:solidFill>
      </dgm:spPr>
      <dgm:t>
        <a:bodyPr/>
        <a:lstStyle/>
        <a:p>
          <a:r>
            <a:rPr lang="el-GR" sz="1400" b="1" dirty="0">
              <a:solidFill>
                <a:srgbClr val="0CA373"/>
              </a:solidFill>
            </a:rPr>
            <a:t>Επιχειρηματικό μοντέλο
</a:t>
          </a:r>
          <a:endParaRPr lang="es-ES" sz="1400" b="1" dirty="0">
            <a:solidFill>
              <a:srgbClr val="0CA373"/>
            </a:solidFill>
          </a:endParaRPr>
        </a:p>
      </dgm:t>
    </dgm:pt>
    <dgm:pt modelId="{904C5C8F-E4D6-4937-8ED2-E451BBA4E049}" type="parTrans" cxnId="{F57F8E0E-9943-4C60-A037-21CD45B362F4}">
      <dgm:prSet/>
      <dgm:spPr/>
      <dgm:t>
        <a:bodyPr/>
        <a:lstStyle/>
        <a:p>
          <a:endParaRPr lang="es-ES" sz="1600"/>
        </a:p>
      </dgm:t>
    </dgm:pt>
    <dgm:pt modelId="{66CAC60B-7E62-4392-AA4F-09E827695D15}" type="sibTrans" cxnId="{F57F8E0E-9943-4C60-A037-21CD45B362F4}">
      <dgm:prSet/>
      <dgm:spPr/>
      <dgm:t>
        <a:bodyPr/>
        <a:lstStyle/>
        <a:p>
          <a:endParaRPr lang="es-ES" sz="1600"/>
        </a:p>
      </dgm:t>
    </dgm:pt>
    <dgm:pt modelId="{DA199DA2-E07A-4CED-BAC8-7D3E597A4B38}">
      <dgm:prSet phldrT="[Texto]" custT="1"/>
      <dgm:spPr>
        <a:solidFill>
          <a:srgbClr val="97F7D9"/>
        </a:solidFill>
      </dgm:spPr>
      <dgm:t>
        <a:bodyPr/>
        <a:lstStyle/>
        <a:p>
          <a:endParaRPr lang="es-ES" sz="1600" b="1" dirty="0">
            <a:solidFill>
              <a:schemeClr val="tx1"/>
            </a:solidFill>
          </a:endParaRPr>
        </a:p>
        <a:p>
          <a:r>
            <a:rPr lang="el-GR" sz="1600" b="1" dirty="0">
              <a:solidFill>
                <a:schemeClr val="tx1"/>
              </a:solidFill>
            </a:rPr>
            <a:t>Τι ακριβώς προσφέρουμε στον πελάτη; Πώς θα ανταποκριθούμε στην ανάγκη του; Ποια θα είναι η (Μοναδική Πρόταση Πώλησης); 
</a:t>
          </a:r>
          <a:endParaRPr lang="es-ES" sz="1200" b="1" dirty="0">
            <a:solidFill>
              <a:schemeClr val="tx1"/>
            </a:solidFill>
          </a:endParaRPr>
        </a:p>
      </dgm:t>
    </dgm:pt>
    <dgm:pt modelId="{4D12004A-86CA-499F-AE8C-0AEB359A6283}" type="parTrans" cxnId="{DB76C74C-1BD1-42DC-906F-12B9DEEAC08C}">
      <dgm:prSet/>
      <dgm:spPr/>
      <dgm:t>
        <a:bodyPr/>
        <a:lstStyle/>
        <a:p>
          <a:endParaRPr lang="es-ES" sz="1600"/>
        </a:p>
      </dgm:t>
    </dgm:pt>
    <dgm:pt modelId="{9B61E32E-EA81-4010-AC59-8C67DC28B64C}" type="sibTrans" cxnId="{DB76C74C-1BD1-42DC-906F-12B9DEEAC08C}">
      <dgm:prSet/>
      <dgm:spPr/>
      <dgm:t>
        <a:bodyPr/>
        <a:lstStyle/>
        <a:p>
          <a:endParaRPr lang="es-ES" sz="1600"/>
        </a:p>
      </dgm:t>
    </dgm:pt>
    <dgm:pt modelId="{B80D425F-2C07-4CC9-96BF-DEC3C13E31F0}">
      <dgm:prSet phldrT="[Texto]" custT="1"/>
      <dgm:spPr>
        <a:solidFill>
          <a:srgbClr val="17EDAB"/>
        </a:solidFill>
      </dgm:spPr>
      <dgm:t>
        <a:bodyPr anchor="b"/>
        <a:lstStyle/>
        <a:p>
          <a:r>
            <a:rPr lang="el-GR" sz="1600" b="1" i="0" dirty="0">
              <a:solidFill>
                <a:schemeClr val="tx1"/>
              </a:solidFill>
              <a:effectLst/>
            </a:rPr>
            <a:t>Πώς θα παραδώσουμε αυτή την επιλεγμένη αξία στον πελάτη; Ποια εργαλεία, τεχνολογίες και διαδικασίες θα χρησιμοποιήσουμε για να το κάνουμε αυτό; 
</a:t>
          </a:r>
          <a:endParaRPr lang="es-ES" sz="1200" b="0" dirty="0">
            <a:solidFill>
              <a:schemeClr val="tx1"/>
            </a:solidFill>
          </a:endParaRPr>
        </a:p>
      </dgm:t>
    </dgm:pt>
    <dgm:pt modelId="{7C4FB024-B608-448D-8D37-B74885F95CC1}" type="parTrans" cxnId="{1A3DEE7E-A518-4929-AB20-1BC713D5D9D0}">
      <dgm:prSet/>
      <dgm:spPr/>
      <dgm:t>
        <a:bodyPr/>
        <a:lstStyle/>
        <a:p>
          <a:endParaRPr lang="es-ES" sz="1600"/>
        </a:p>
      </dgm:t>
    </dgm:pt>
    <dgm:pt modelId="{197268A4-6EAE-41AD-86A6-37386F1E7216}" type="sibTrans" cxnId="{1A3DEE7E-A518-4929-AB20-1BC713D5D9D0}">
      <dgm:prSet/>
      <dgm:spPr/>
      <dgm:t>
        <a:bodyPr/>
        <a:lstStyle/>
        <a:p>
          <a:endParaRPr lang="es-ES" sz="1600"/>
        </a:p>
      </dgm:t>
    </dgm:pt>
    <dgm:pt modelId="{D77027B6-78EF-41D1-9EE8-84A882FAFA1D}">
      <dgm:prSet phldrT="[Texto]" custT="1"/>
      <dgm:spPr>
        <a:solidFill>
          <a:srgbClr val="0CA373"/>
        </a:solidFill>
      </dgm:spPr>
      <dgm:t>
        <a:bodyPr anchor="b"/>
        <a:lstStyle/>
        <a:p>
          <a:r>
            <a:rPr lang="el-GR" sz="1600" b="1" i="0" dirty="0">
              <a:effectLst/>
            </a:rPr>
            <a:t>Γιατί οι πελάτες πρέπει να πληρώσουν για αυτό και πώς θα το κάνουν; 
</a:t>
          </a:r>
          <a:endParaRPr lang="es-ES" sz="1200" b="0" dirty="0"/>
        </a:p>
      </dgm:t>
    </dgm:pt>
    <dgm:pt modelId="{BEAAC2F4-1A53-46CE-ACCA-69C3001D34D2}" type="parTrans" cxnId="{A87655FE-FF8B-40C9-B22A-254A2B5081F0}">
      <dgm:prSet/>
      <dgm:spPr/>
      <dgm:t>
        <a:bodyPr/>
        <a:lstStyle/>
        <a:p>
          <a:endParaRPr lang="es-ES" sz="1600"/>
        </a:p>
      </dgm:t>
    </dgm:pt>
    <dgm:pt modelId="{A354B2DA-6A7C-4F93-8F17-540D9FF7C5F3}" type="sibTrans" cxnId="{A87655FE-FF8B-40C9-B22A-254A2B5081F0}">
      <dgm:prSet/>
      <dgm:spPr/>
      <dgm:t>
        <a:bodyPr/>
        <a:lstStyle/>
        <a:p>
          <a:endParaRPr lang="es-ES" sz="1600"/>
        </a:p>
      </dgm:t>
    </dgm:pt>
    <dgm:pt modelId="{F57578E6-3848-4E4F-8137-B5509AEFB8E0}">
      <dgm:prSet phldrT="[Texto]" custT="1"/>
      <dgm:spPr>
        <a:solidFill>
          <a:srgbClr val="075D42"/>
        </a:solidFill>
        <a:ln>
          <a:solidFill>
            <a:srgbClr val="0CA373"/>
          </a:solidFill>
        </a:ln>
      </dgm:spPr>
      <dgm:t>
        <a:bodyPr/>
        <a:lstStyle/>
        <a:p>
          <a:pPr algn="ctr"/>
          <a:endParaRPr lang="es-ES" sz="1600" b="1" dirty="0"/>
        </a:p>
        <a:p>
          <a:pPr algn="ctr"/>
          <a:r>
            <a:rPr lang="el-GR" sz="1600" b="1" dirty="0"/>
            <a:t>Ποιος είναι ο πελάτης μας; Τι θέλει; Τι χρειάζεται; Πώς παίρνει τις αποφάσεις αγοράς του και πού κάνει την έρευνά του
</a:t>
          </a:r>
          <a:endParaRPr lang="es-ES" sz="1200" dirty="0"/>
        </a:p>
      </dgm:t>
    </dgm:pt>
    <dgm:pt modelId="{FC64BE1C-DE83-40FE-9758-5DE514BD6B80}" type="sibTrans" cxnId="{776B95CE-CE0E-4B96-B6BF-042C3CD4AF99}">
      <dgm:prSet/>
      <dgm:spPr/>
      <dgm:t>
        <a:bodyPr/>
        <a:lstStyle/>
        <a:p>
          <a:endParaRPr lang="es-ES" sz="1600"/>
        </a:p>
      </dgm:t>
    </dgm:pt>
    <dgm:pt modelId="{A47868CC-D116-46F4-9DB1-A921BC26ADB4}" type="parTrans" cxnId="{776B95CE-CE0E-4B96-B6BF-042C3CD4AF99}">
      <dgm:prSet/>
      <dgm:spPr/>
      <dgm:t>
        <a:bodyPr/>
        <a:lstStyle/>
        <a:p>
          <a:endParaRPr lang="es-ES" sz="1600"/>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8A2C2-5EB8-45AA-91F2-F609C7E600F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927D7F80-C948-4EC9-9D6E-C4EF266D5C30}">
      <dgm:prSet phldrT="[Tekst]" custT="1"/>
      <dgm:spPr/>
      <dgm:t>
        <a:bodyPr/>
        <a:lstStyle/>
        <a:p>
          <a:r>
            <a:rPr lang="el-GR" sz="1200" dirty="0">
              <a:solidFill>
                <a:srgbClr val="FF0000"/>
              </a:solidFill>
            </a:rPr>
            <a:t>απασχόληση προσωπικού
</a:t>
          </a:r>
          <a:endParaRPr lang="pl-PL" sz="1200" dirty="0">
            <a:solidFill>
              <a:srgbClr val="FF0000"/>
            </a:solidFill>
          </a:endParaRPr>
        </a:p>
      </dgm:t>
    </dgm:pt>
    <dgm:pt modelId="{7272475A-14A4-4817-B380-90787C1D3DC5}" type="parTrans" cxnId="{C397C07C-5ED0-4D73-803E-B1EE923E3D0F}">
      <dgm:prSet/>
      <dgm:spPr/>
      <dgm:t>
        <a:bodyPr/>
        <a:lstStyle/>
        <a:p>
          <a:endParaRPr lang="pl-PL"/>
        </a:p>
      </dgm:t>
    </dgm:pt>
    <dgm:pt modelId="{B41189FE-4561-4638-A313-A13DEC5EC44D}" type="sibTrans" cxnId="{C397C07C-5ED0-4D73-803E-B1EE923E3D0F}">
      <dgm:prSet/>
      <dgm:spPr/>
      <dgm:t>
        <a:bodyPr/>
        <a:lstStyle/>
        <a:p>
          <a:endParaRPr lang="pl-PL"/>
        </a:p>
      </dgm:t>
    </dgm:pt>
    <dgm:pt modelId="{E4FCAD3D-4CF0-4F97-A6A8-EF9BE17133B1}">
      <dgm:prSet phldrT="[Tekst]" custT="1"/>
      <dgm:spPr/>
      <dgm:t>
        <a:bodyPr/>
        <a:lstStyle/>
        <a:p>
          <a:r>
            <a:rPr lang="el-GR" sz="1200" dirty="0">
              <a:solidFill>
                <a:srgbClr val="FF0000"/>
              </a:solidFill>
            </a:rPr>
            <a:t>Λήψη αποφάσεων</a:t>
          </a:r>
          <a:endParaRPr lang="pl-PL" sz="1200" dirty="0">
            <a:solidFill>
              <a:srgbClr val="FF0000"/>
            </a:solidFill>
          </a:endParaRPr>
        </a:p>
      </dgm:t>
    </dgm:pt>
    <dgm:pt modelId="{7FCAC869-38F3-4048-AC66-439175D54907}" type="parTrans" cxnId="{11D2BD42-5147-41C4-BAFC-DC3A4DF016C7}">
      <dgm:prSet/>
      <dgm:spPr/>
      <dgm:t>
        <a:bodyPr/>
        <a:lstStyle/>
        <a:p>
          <a:endParaRPr lang="pl-PL"/>
        </a:p>
      </dgm:t>
    </dgm:pt>
    <dgm:pt modelId="{F4716872-1593-4557-B57B-148BD6A74AF0}" type="sibTrans" cxnId="{11D2BD42-5147-41C4-BAFC-DC3A4DF016C7}">
      <dgm:prSet/>
      <dgm:spPr/>
      <dgm:t>
        <a:bodyPr/>
        <a:lstStyle/>
        <a:p>
          <a:endParaRPr lang="pl-PL"/>
        </a:p>
      </dgm:t>
    </dgm:pt>
    <dgm:pt modelId="{F9BE2604-3516-48D7-86AA-82A9438E2048}">
      <dgm:prSet phldrT="[Tekst]" custT="1"/>
      <dgm:spPr/>
      <dgm:t>
        <a:bodyPr/>
        <a:lstStyle/>
        <a:p>
          <a:r>
            <a:rPr lang="el-GR" sz="1200" dirty="0">
              <a:solidFill>
                <a:srgbClr val="FF0000"/>
              </a:solidFill>
            </a:rPr>
            <a:t>τεχνολογία και στρατηγική δεδομένων
</a:t>
          </a:r>
          <a:endParaRPr lang="pl-PL" sz="1200" dirty="0">
            <a:solidFill>
              <a:srgbClr val="FF0000"/>
            </a:solidFill>
          </a:endParaRPr>
        </a:p>
      </dgm:t>
    </dgm:pt>
    <dgm:pt modelId="{9BF8C80D-F466-45EF-9F6D-24D0E97F0717}" type="parTrans" cxnId="{5078521E-3A8F-4873-98F0-97A2507943C1}">
      <dgm:prSet/>
      <dgm:spPr/>
      <dgm:t>
        <a:bodyPr/>
        <a:lstStyle/>
        <a:p>
          <a:endParaRPr lang="pl-PL"/>
        </a:p>
      </dgm:t>
    </dgm:pt>
    <dgm:pt modelId="{81B6A2D3-2B04-4451-A049-BD0474628C58}" type="sibTrans" cxnId="{5078521E-3A8F-4873-98F0-97A2507943C1}">
      <dgm:prSet/>
      <dgm:spPr/>
      <dgm:t>
        <a:bodyPr/>
        <a:lstStyle/>
        <a:p>
          <a:endParaRPr lang="pl-PL"/>
        </a:p>
      </dgm:t>
    </dgm:pt>
    <dgm:pt modelId="{2F8EF7C4-8963-4A07-ADAF-F8793F47A118}">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l-GR" sz="1200" dirty="0">
              <a:solidFill>
                <a:srgbClr val="FF0000"/>
              </a:solidFill>
            </a:rPr>
            <a:t>οικονομικός και στρατηγικός σχεδιασμός
</a:t>
          </a:r>
          <a:endParaRPr lang="pl-PL" sz="1200" dirty="0"/>
        </a:p>
      </dgm:t>
    </dgm:pt>
    <dgm:pt modelId="{6EC9C4E1-66E5-4B6A-A8CA-E26313AEA1A3}" type="parTrans" cxnId="{19FD8961-CE1D-4AE1-9369-66D06FB1AA44}">
      <dgm:prSet/>
      <dgm:spPr/>
      <dgm:t>
        <a:bodyPr/>
        <a:lstStyle/>
        <a:p>
          <a:endParaRPr lang="pl-PL"/>
        </a:p>
      </dgm:t>
    </dgm:pt>
    <dgm:pt modelId="{7B8FB620-6B5B-45B9-8D95-47B9284D8354}" type="sibTrans" cxnId="{19FD8961-CE1D-4AE1-9369-66D06FB1AA44}">
      <dgm:prSet/>
      <dgm:spPr/>
      <dgm:t>
        <a:bodyPr/>
        <a:lstStyle/>
        <a:p>
          <a:endParaRPr lang="pl-PL"/>
        </a:p>
      </dgm:t>
    </dgm:pt>
    <dgm:pt modelId="{509331A7-364D-43B1-A146-20F20B25B2E2}">
      <dgm:prSet custT="1"/>
      <dgm:spPr/>
      <dgm:t>
        <a:bodyPr/>
        <a:lstStyle/>
        <a:p>
          <a:r>
            <a:rPr lang="el-GR" sz="1200" dirty="0">
              <a:solidFill>
                <a:srgbClr val="FF0000"/>
              </a:solidFill>
            </a:rPr>
            <a:t>νομικές και συμβατικές απαιτήσεις
</a:t>
          </a:r>
          <a:endParaRPr lang="pl-PL" sz="1200" dirty="0">
            <a:solidFill>
              <a:srgbClr val="FF0000"/>
            </a:solidFill>
          </a:endParaRPr>
        </a:p>
      </dgm:t>
    </dgm:pt>
    <dgm:pt modelId="{8FBD56B4-98F0-4DA8-974A-7CD2B8428FF2}" type="parTrans" cxnId="{4B9BADA6-09D1-4487-BDB5-C0DF4D932A96}">
      <dgm:prSet/>
      <dgm:spPr/>
      <dgm:t>
        <a:bodyPr/>
        <a:lstStyle/>
        <a:p>
          <a:endParaRPr lang="pl-PL"/>
        </a:p>
      </dgm:t>
    </dgm:pt>
    <dgm:pt modelId="{2FC6067D-4DB6-43A7-858D-E4D7EFB1BAE0}" type="sibTrans" cxnId="{4B9BADA6-09D1-4487-BDB5-C0DF4D932A96}">
      <dgm:prSet/>
      <dgm:spPr/>
      <dgm:t>
        <a:bodyPr/>
        <a:lstStyle/>
        <a:p>
          <a:endParaRPr lang="pl-PL"/>
        </a:p>
      </dgm:t>
    </dgm:pt>
    <dgm:pt modelId="{971F41E6-F919-493B-853F-E21A204FF9F4}" type="pres">
      <dgm:prSet presAssocID="{4278A2C2-5EB8-45AA-91F2-F609C7E600F1}" presName="cycle" presStyleCnt="0">
        <dgm:presLayoutVars>
          <dgm:dir/>
          <dgm:resizeHandles val="exact"/>
        </dgm:presLayoutVars>
      </dgm:prSet>
      <dgm:spPr/>
    </dgm:pt>
    <dgm:pt modelId="{C033FAA9-4B8A-4D4E-A993-90DE9C08E839}" type="pres">
      <dgm:prSet presAssocID="{927D7F80-C948-4EC9-9D6E-C4EF266D5C30}" presName="node" presStyleLbl="node1" presStyleIdx="0" presStyleCnt="5" custScaleX="106895">
        <dgm:presLayoutVars>
          <dgm:bulletEnabled val="1"/>
        </dgm:presLayoutVars>
      </dgm:prSet>
      <dgm:spPr/>
    </dgm:pt>
    <dgm:pt modelId="{21BD5725-E8F5-4A9E-9B86-FFB7F1533A0C}" type="pres">
      <dgm:prSet presAssocID="{B41189FE-4561-4638-A313-A13DEC5EC44D}" presName="sibTrans" presStyleLbl="sibTrans2D1" presStyleIdx="0" presStyleCnt="5" custAng="19131872" custLinFactY="68149" custLinFactNeighborX="-18227" custLinFactNeighborY="100000"/>
      <dgm:spPr/>
    </dgm:pt>
    <dgm:pt modelId="{C18A5394-B0C2-487E-89BF-7729DD1807E4}" type="pres">
      <dgm:prSet presAssocID="{B41189FE-4561-4638-A313-A13DEC5EC44D}" presName="connectorText" presStyleLbl="sibTrans2D1" presStyleIdx="0" presStyleCnt="5"/>
      <dgm:spPr/>
    </dgm:pt>
    <dgm:pt modelId="{C0DCC0FC-981D-46E2-9D4B-C04B3A5D643D}" type="pres">
      <dgm:prSet presAssocID="{E4FCAD3D-4CF0-4F97-A6A8-EF9BE17133B1}" presName="node" presStyleLbl="node1" presStyleIdx="1" presStyleCnt="5" custScaleX="114541" custRadScaleRad="113113" custRadScaleInc="6842">
        <dgm:presLayoutVars>
          <dgm:bulletEnabled val="1"/>
        </dgm:presLayoutVars>
      </dgm:prSet>
      <dgm:spPr/>
    </dgm:pt>
    <dgm:pt modelId="{9CB1AE48-A52C-46DF-BE8D-E11201FFF0B3}" type="pres">
      <dgm:prSet presAssocID="{F4716872-1593-4557-B57B-148BD6A74AF0}" presName="sibTrans" presStyleLbl="sibTrans2D1" presStyleIdx="1" presStyleCnt="5" custAng="18235750" custScaleX="193397" custLinFactX="-185980" custLinFactNeighborX="-200000" custLinFactNeighborY="36148"/>
      <dgm:spPr/>
    </dgm:pt>
    <dgm:pt modelId="{54754AD4-5982-4292-8B20-7B3050F64664}" type="pres">
      <dgm:prSet presAssocID="{F4716872-1593-4557-B57B-148BD6A74AF0}" presName="connectorText" presStyleLbl="sibTrans2D1" presStyleIdx="1" presStyleCnt="5"/>
      <dgm:spPr/>
    </dgm:pt>
    <dgm:pt modelId="{9D17EF20-9D3A-4037-8EB7-EEF096758937}" type="pres">
      <dgm:prSet presAssocID="{F9BE2604-3516-48D7-86AA-82A9438E2048}" presName="node" presStyleLbl="node1" presStyleIdx="2" presStyleCnt="5" custScaleX="122865" custRadScaleRad="110410" custRadScaleInc="-36071">
        <dgm:presLayoutVars>
          <dgm:bulletEnabled val="1"/>
        </dgm:presLayoutVars>
      </dgm:prSet>
      <dgm:spPr/>
    </dgm:pt>
    <dgm:pt modelId="{F9AFA2A3-49A5-4FA5-BDC4-9CCE8A07C793}" type="pres">
      <dgm:prSet presAssocID="{81B6A2D3-2B04-4451-A049-BD0474628C58}" presName="sibTrans" presStyleLbl="sibTrans2D1" presStyleIdx="2" presStyleCnt="5" custAng="18762195" custScaleX="59614" custScaleY="124484" custLinFactX="-17762" custLinFactY="-77637" custLinFactNeighborX="-100000" custLinFactNeighborY="-100000"/>
      <dgm:spPr/>
    </dgm:pt>
    <dgm:pt modelId="{CD99DB94-4BBD-40C9-80DD-63A4EB26DDB4}" type="pres">
      <dgm:prSet presAssocID="{81B6A2D3-2B04-4451-A049-BD0474628C58}" presName="connectorText" presStyleLbl="sibTrans2D1" presStyleIdx="2" presStyleCnt="5"/>
      <dgm:spPr/>
    </dgm:pt>
    <dgm:pt modelId="{59315B7C-A8DA-4F15-A42B-D03CFB4E2D3F}" type="pres">
      <dgm:prSet presAssocID="{2F8EF7C4-8963-4A07-ADAF-F8793F47A118}" presName="node" presStyleLbl="node1" presStyleIdx="3" presStyleCnt="5" custScaleX="120121" custRadScaleRad="114855" custRadScaleInc="34777">
        <dgm:presLayoutVars>
          <dgm:bulletEnabled val="1"/>
        </dgm:presLayoutVars>
      </dgm:prSet>
      <dgm:spPr/>
    </dgm:pt>
    <dgm:pt modelId="{394E6BC4-9978-4A59-9A0D-509D08FC1AAF}" type="pres">
      <dgm:prSet presAssocID="{7B8FB620-6B5B-45B9-8D95-47B9284D8354}" presName="sibTrans" presStyleLbl="sibTrans2D1" presStyleIdx="3" presStyleCnt="5" custAng="18579111" custScaleX="173411" custLinFactX="100000" custLinFactY="-32298" custLinFactNeighborX="148438" custLinFactNeighborY="-100000"/>
      <dgm:spPr/>
    </dgm:pt>
    <dgm:pt modelId="{3E37F466-55A1-402D-B164-8F277FBB2FCB}" type="pres">
      <dgm:prSet presAssocID="{7B8FB620-6B5B-45B9-8D95-47B9284D8354}" presName="connectorText" presStyleLbl="sibTrans2D1" presStyleIdx="3" presStyleCnt="5"/>
      <dgm:spPr/>
    </dgm:pt>
    <dgm:pt modelId="{C6C191B7-B5B6-4928-BB9F-19849375C8EF}" type="pres">
      <dgm:prSet presAssocID="{509331A7-364D-43B1-A146-20F20B25B2E2}" presName="node" presStyleLbl="node1" presStyleIdx="4" presStyleCnt="5" custScaleX="113414" custRadScaleRad="113560" custRadScaleInc="-1727">
        <dgm:presLayoutVars>
          <dgm:bulletEnabled val="1"/>
        </dgm:presLayoutVars>
      </dgm:prSet>
      <dgm:spPr/>
    </dgm:pt>
    <dgm:pt modelId="{8CA66220-6890-4313-A6AF-BF72E3626392}" type="pres">
      <dgm:prSet presAssocID="{2FC6067D-4DB6-43A7-858D-E4D7EFB1BAE0}" presName="sibTrans" presStyleLbl="sibTrans2D1" presStyleIdx="4" presStyleCnt="5" custAng="18360000" custLinFactX="100000" custLinFactNeighborX="138986" custLinFactNeighborY="75274"/>
      <dgm:spPr/>
    </dgm:pt>
    <dgm:pt modelId="{A71DF857-163F-4C10-A689-CF9E042F51AB}" type="pres">
      <dgm:prSet presAssocID="{2FC6067D-4DB6-43A7-858D-E4D7EFB1BAE0}" presName="connectorText" presStyleLbl="sibTrans2D1" presStyleIdx="4" presStyleCnt="5"/>
      <dgm:spPr/>
    </dgm:pt>
  </dgm:ptLst>
  <dgm:cxnLst>
    <dgm:cxn modelId="{B8036206-6486-4891-B6BF-42DA0FA8E8A5}" type="presOf" srcId="{7B8FB620-6B5B-45B9-8D95-47B9284D8354}" destId="{394E6BC4-9978-4A59-9A0D-509D08FC1AAF}" srcOrd="0" destOrd="0" presId="urn:microsoft.com/office/officeart/2005/8/layout/cycle2"/>
    <dgm:cxn modelId="{5C9DD60B-4557-460A-9C3B-B02980292D63}" type="presOf" srcId="{7B8FB620-6B5B-45B9-8D95-47B9284D8354}" destId="{3E37F466-55A1-402D-B164-8F277FBB2FCB}" srcOrd="1" destOrd="0" presId="urn:microsoft.com/office/officeart/2005/8/layout/cycle2"/>
    <dgm:cxn modelId="{5078521E-3A8F-4873-98F0-97A2507943C1}" srcId="{4278A2C2-5EB8-45AA-91F2-F609C7E600F1}" destId="{F9BE2604-3516-48D7-86AA-82A9438E2048}" srcOrd="2" destOrd="0" parTransId="{9BF8C80D-F466-45EF-9F6D-24D0E97F0717}" sibTransId="{81B6A2D3-2B04-4451-A049-BD0474628C58}"/>
    <dgm:cxn modelId="{899EB91F-45C2-4906-AE81-2A9E02EA610A}" type="presOf" srcId="{81B6A2D3-2B04-4451-A049-BD0474628C58}" destId="{F9AFA2A3-49A5-4FA5-BDC4-9CCE8A07C793}" srcOrd="0" destOrd="0" presId="urn:microsoft.com/office/officeart/2005/8/layout/cycle2"/>
    <dgm:cxn modelId="{19FD8961-CE1D-4AE1-9369-66D06FB1AA44}" srcId="{4278A2C2-5EB8-45AA-91F2-F609C7E600F1}" destId="{2F8EF7C4-8963-4A07-ADAF-F8793F47A118}" srcOrd="3" destOrd="0" parTransId="{6EC9C4E1-66E5-4B6A-A8CA-E26313AEA1A3}" sibTransId="{7B8FB620-6B5B-45B9-8D95-47B9284D8354}"/>
    <dgm:cxn modelId="{11D2BD42-5147-41C4-BAFC-DC3A4DF016C7}" srcId="{4278A2C2-5EB8-45AA-91F2-F609C7E600F1}" destId="{E4FCAD3D-4CF0-4F97-A6A8-EF9BE17133B1}" srcOrd="1" destOrd="0" parTransId="{7FCAC869-38F3-4048-AC66-439175D54907}" sibTransId="{F4716872-1593-4557-B57B-148BD6A74AF0}"/>
    <dgm:cxn modelId="{823F1546-4B18-4B3D-97F2-F7539E57AA36}" type="presOf" srcId="{E4FCAD3D-4CF0-4F97-A6A8-EF9BE17133B1}" destId="{C0DCC0FC-981D-46E2-9D4B-C04B3A5D643D}" srcOrd="0" destOrd="0" presId="urn:microsoft.com/office/officeart/2005/8/layout/cycle2"/>
    <dgm:cxn modelId="{D9086A49-37B5-418F-A38D-5867E15711FA}" type="presOf" srcId="{F4716872-1593-4557-B57B-148BD6A74AF0}" destId="{54754AD4-5982-4292-8B20-7B3050F64664}" srcOrd="1" destOrd="0" presId="urn:microsoft.com/office/officeart/2005/8/layout/cycle2"/>
    <dgm:cxn modelId="{80322950-BE77-42E2-9068-005329C8BD90}" type="presOf" srcId="{B41189FE-4561-4638-A313-A13DEC5EC44D}" destId="{21BD5725-E8F5-4A9E-9B86-FFB7F1533A0C}" srcOrd="0" destOrd="0" presId="urn:microsoft.com/office/officeart/2005/8/layout/cycle2"/>
    <dgm:cxn modelId="{3CD57252-631D-4CDD-9898-86C17FEEA91C}" type="presOf" srcId="{927D7F80-C948-4EC9-9D6E-C4EF266D5C30}" destId="{C033FAA9-4B8A-4D4E-A993-90DE9C08E839}" srcOrd="0" destOrd="0" presId="urn:microsoft.com/office/officeart/2005/8/layout/cycle2"/>
    <dgm:cxn modelId="{8FBDF278-A2FB-455C-A8E4-38923B148541}" type="presOf" srcId="{2FC6067D-4DB6-43A7-858D-E4D7EFB1BAE0}" destId="{8CA66220-6890-4313-A6AF-BF72E3626392}" srcOrd="0" destOrd="0" presId="urn:microsoft.com/office/officeart/2005/8/layout/cycle2"/>
    <dgm:cxn modelId="{C397C07C-5ED0-4D73-803E-B1EE923E3D0F}" srcId="{4278A2C2-5EB8-45AA-91F2-F609C7E600F1}" destId="{927D7F80-C948-4EC9-9D6E-C4EF266D5C30}" srcOrd="0" destOrd="0" parTransId="{7272475A-14A4-4817-B380-90787C1D3DC5}" sibTransId="{B41189FE-4561-4638-A313-A13DEC5EC44D}"/>
    <dgm:cxn modelId="{1089F27F-24D1-4DC2-B40A-8C256619063A}" type="presOf" srcId="{F9BE2604-3516-48D7-86AA-82A9438E2048}" destId="{9D17EF20-9D3A-4037-8EB7-EEF096758937}" srcOrd="0" destOrd="0" presId="urn:microsoft.com/office/officeart/2005/8/layout/cycle2"/>
    <dgm:cxn modelId="{032A2694-B18A-4191-B22D-1DD07AF023CB}" type="presOf" srcId="{2F8EF7C4-8963-4A07-ADAF-F8793F47A118}" destId="{59315B7C-A8DA-4F15-A42B-D03CFB4E2D3F}" srcOrd="0" destOrd="0" presId="urn:microsoft.com/office/officeart/2005/8/layout/cycle2"/>
    <dgm:cxn modelId="{E2971EA1-D74D-48FD-8D4D-5A61B63422D4}" type="presOf" srcId="{F4716872-1593-4557-B57B-148BD6A74AF0}" destId="{9CB1AE48-A52C-46DF-BE8D-E11201FFF0B3}" srcOrd="0" destOrd="0" presId="urn:microsoft.com/office/officeart/2005/8/layout/cycle2"/>
    <dgm:cxn modelId="{4B9BADA6-09D1-4487-BDB5-C0DF4D932A96}" srcId="{4278A2C2-5EB8-45AA-91F2-F609C7E600F1}" destId="{509331A7-364D-43B1-A146-20F20B25B2E2}" srcOrd="4" destOrd="0" parTransId="{8FBD56B4-98F0-4DA8-974A-7CD2B8428FF2}" sibTransId="{2FC6067D-4DB6-43A7-858D-E4D7EFB1BAE0}"/>
    <dgm:cxn modelId="{9BBB26A8-4525-4D17-BBF3-630FD582ADC4}" type="presOf" srcId="{2FC6067D-4DB6-43A7-858D-E4D7EFB1BAE0}" destId="{A71DF857-163F-4C10-A689-CF9E042F51AB}" srcOrd="1" destOrd="0" presId="urn:microsoft.com/office/officeart/2005/8/layout/cycle2"/>
    <dgm:cxn modelId="{886FCAAF-74CE-423F-A9F0-A56AAF7177AC}" type="presOf" srcId="{81B6A2D3-2B04-4451-A049-BD0474628C58}" destId="{CD99DB94-4BBD-40C9-80DD-63A4EB26DDB4}" srcOrd="1" destOrd="0" presId="urn:microsoft.com/office/officeart/2005/8/layout/cycle2"/>
    <dgm:cxn modelId="{41F3CBCC-8475-4591-8D53-20DDB81339AF}" type="presOf" srcId="{509331A7-364D-43B1-A146-20F20B25B2E2}" destId="{C6C191B7-B5B6-4928-BB9F-19849375C8EF}" srcOrd="0" destOrd="0" presId="urn:microsoft.com/office/officeart/2005/8/layout/cycle2"/>
    <dgm:cxn modelId="{569C08D3-94AF-437C-8143-55B7D2AB19DD}" type="presOf" srcId="{B41189FE-4561-4638-A313-A13DEC5EC44D}" destId="{C18A5394-B0C2-487E-89BF-7729DD1807E4}" srcOrd="1" destOrd="0" presId="urn:microsoft.com/office/officeart/2005/8/layout/cycle2"/>
    <dgm:cxn modelId="{0515E7FA-B467-43A9-85FF-0398A7AD5002}" type="presOf" srcId="{4278A2C2-5EB8-45AA-91F2-F609C7E600F1}" destId="{971F41E6-F919-493B-853F-E21A204FF9F4}" srcOrd="0" destOrd="0" presId="urn:microsoft.com/office/officeart/2005/8/layout/cycle2"/>
    <dgm:cxn modelId="{B6F762C3-949B-443A-A814-90CFAB942930}" type="presParOf" srcId="{971F41E6-F919-493B-853F-E21A204FF9F4}" destId="{C033FAA9-4B8A-4D4E-A993-90DE9C08E839}" srcOrd="0" destOrd="0" presId="urn:microsoft.com/office/officeart/2005/8/layout/cycle2"/>
    <dgm:cxn modelId="{C38E5E3D-D7E5-4668-BB72-7E55C6F5ACE2}" type="presParOf" srcId="{971F41E6-F919-493B-853F-E21A204FF9F4}" destId="{21BD5725-E8F5-4A9E-9B86-FFB7F1533A0C}" srcOrd="1" destOrd="0" presId="urn:microsoft.com/office/officeart/2005/8/layout/cycle2"/>
    <dgm:cxn modelId="{75725E54-5827-4F86-9F46-1D5E1B6CD989}" type="presParOf" srcId="{21BD5725-E8F5-4A9E-9B86-FFB7F1533A0C}" destId="{C18A5394-B0C2-487E-89BF-7729DD1807E4}" srcOrd="0" destOrd="0" presId="urn:microsoft.com/office/officeart/2005/8/layout/cycle2"/>
    <dgm:cxn modelId="{A5FF1404-AFFC-44E3-90D9-0939EF0E8588}" type="presParOf" srcId="{971F41E6-F919-493B-853F-E21A204FF9F4}" destId="{C0DCC0FC-981D-46E2-9D4B-C04B3A5D643D}" srcOrd="2" destOrd="0" presId="urn:microsoft.com/office/officeart/2005/8/layout/cycle2"/>
    <dgm:cxn modelId="{E8992824-8CE6-4D30-A5F1-54AA68136034}" type="presParOf" srcId="{971F41E6-F919-493B-853F-E21A204FF9F4}" destId="{9CB1AE48-A52C-46DF-BE8D-E11201FFF0B3}" srcOrd="3" destOrd="0" presId="urn:microsoft.com/office/officeart/2005/8/layout/cycle2"/>
    <dgm:cxn modelId="{38BC8D37-4807-4CBF-B504-773BE29929AE}" type="presParOf" srcId="{9CB1AE48-A52C-46DF-BE8D-E11201FFF0B3}" destId="{54754AD4-5982-4292-8B20-7B3050F64664}" srcOrd="0" destOrd="0" presId="urn:microsoft.com/office/officeart/2005/8/layout/cycle2"/>
    <dgm:cxn modelId="{37607F5F-D74C-4ECC-9332-65086537DDFA}" type="presParOf" srcId="{971F41E6-F919-493B-853F-E21A204FF9F4}" destId="{9D17EF20-9D3A-4037-8EB7-EEF096758937}" srcOrd="4" destOrd="0" presId="urn:microsoft.com/office/officeart/2005/8/layout/cycle2"/>
    <dgm:cxn modelId="{82AB2D24-E4B5-4362-9A9C-F05EA86D2514}" type="presParOf" srcId="{971F41E6-F919-493B-853F-E21A204FF9F4}" destId="{F9AFA2A3-49A5-4FA5-BDC4-9CCE8A07C793}" srcOrd="5" destOrd="0" presId="urn:microsoft.com/office/officeart/2005/8/layout/cycle2"/>
    <dgm:cxn modelId="{93778DF5-404C-47B9-8ECF-FA3A3C780CB0}" type="presParOf" srcId="{F9AFA2A3-49A5-4FA5-BDC4-9CCE8A07C793}" destId="{CD99DB94-4BBD-40C9-80DD-63A4EB26DDB4}" srcOrd="0" destOrd="0" presId="urn:microsoft.com/office/officeart/2005/8/layout/cycle2"/>
    <dgm:cxn modelId="{995019AB-BC27-4618-8756-F18A6150AA83}" type="presParOf" srcId="{971F41E6-F919-493B-853F-E21A204FF9F4}" destId="{59315B7C-A8DA-4F15-A42B-D03CFB4E2D3F}" srcOrd="6" destOrd="0" presId="urn:microsoft.com/office/officeart/2005/8/layout/cycle2"/>
    <dgm:cxn modelId="{5EF14137-CAF0-4CDF-9F48-F693699B7369}" type="presParOf" srcId="{971F41E6-F919-493B-853F-E21A204FF9F4}" destId="{394E6BC4-9978-4A59-9A0D-509D08FC1AAF}" srcOrd="7" destOrd="0" presId="urn:microsoft.com/office/officeart/2005/8/layout/cycle2"/>
    <dgm:cxn modelId="{71694CA3-7D79-47C3-B488-E6FAED2FC3EA}" type="presParOf" srcId="{394E6BC4-9978-4A59-9A0D-509D08FC1AAF}" destId="{3E37F466-55A1-402D-B164-8F277FBB2FCB}" srcOrd="0" destOrd="0" presId="urn:microsoft.com/office/officeart/2005/8/layout/cycle2"/>
    <dgm:cxn modelId="{AE48DEA3-3F44-4663-B3BB-283A35A0774E}" type="presParOf" srcId="{971F41E6-F919-493B-853F-E21A204FF9F4}" destId="{C6C191B7-B5B6-4928-BB9F-19849375C8EF}" srcOrd="8" destOrd="0" presId="urn:microsoft.com/office/officeart/2005/8/layout/cycle2"/>
    <dgm:cxn modelId="{B4698C52-DC36-4DF8-8F0A-D7831ABDC884}" type="presParOf" srcId="{971F41E6-F919-493B-853F-E21A204FF9F4}" destId="{8CA66220-6890-4313-A6AF-BF72E3626392}" srcOrd="9" destOrd="0" presId="urn:microsoft.com/office/officeart/2005/8/layout/cycle2"/>
    <dgm:cxn modelId="{38562262-C814-4681-A71A-93215EBF25E9}" type="presParOf" srcId="{8CA66220-6890-4313-A6AF-BF72E3626392}" destId="{A71DF857-163F-4C10-A689-CF9E042F51A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s-ES" sz="1600" b="1" kern="1200" dirty="0"/>
        </a:p>
        <a:p>
          <a:pPr marL="0" lvl="0" indent="0" algn="ctr" defTabSz="711200">
            <a:lnSpc>
              <a:spcPct val="90000"/>
            </a:lnSpc>
            <a:spcBef>
              <a:spcPct val="0"/>
            </a:spcBef>
            <a:spcAft>
              <a:spcPct val="35000"/>
            </a:spcAft>
            <a:buNone/>
          </a:pPr>
          <a:r>
            <a:rPr lang="el-GR" sz="1600" b="1" kern="1200" dirty="0"/>
            <a:t>Ποιος είναι ο πελάτης μας; Τι θέλει; Τι χρειάζεται; Πώς παίρνει τις αποφάσεις αγοράς του και πού κάνει την έρευνά του
</a:t>
          </a:r>
          <a:endParaRPr lang="es-ES" sz="12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s-ES" sz="1600" b="1" kern="1200" dirty="0">
            <a:solidFill>
              <a:schemeClr val="tx1"/>
            </a:solidFill>
          </a:endParaRPr>
        </a:p>
        <a:p>
          <a:pPr marL="0" lvl="0" indent="0" algn="ctr" defTabSz="711200">
            <a:lnSpc>
              <a:spcPct val="90000"/>
            </a:lnSpc>
            <a:spcBef>
              <a:spcPct val="0"/>
            </a:spcBef>
            <a:spcAft>
              <a:spcPct val="35000"/>
            </a:spcAft>
            <a:buNone/>
          </a:pPr>
          <a:r>
            <a:rPr lang="el-GR" sz="1600" b="1" kern="1200" dirty="0">
              <a:solidFill>
                <a:schemeClr val="tx1"/>
              </a:solidFill>
            </a:rPr>
            <a:t>Τι ακριβώς προσφέρουμε στον πελάτη; Πώς θα ανταποκριθούμε στην ανάγκη του; Ποια θα είναι η (Μοναδική Πρόταση Πώλησης); 
</a:t>
          </a:r>
          <a:endParaRPr lang="es-ES" sz="1200" b="1"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l-GR" sz="1600" b="1" i="0" kern="1200" dirty="0">
              <a:solidFill>
                <a:schemeClr val="tx1"/>
              </a:solidFill>
              <a:effectLst/>
            </a:rPr>
            <a:t>Πώς θα παραδώσουμε αυτή την επιλεγμένη αξία στον πελάτη; Ποια εργαλεία, τεχνολογίες και διαδικασίες θα χρησιμοποιήσουμε για να το κάνουμε αυτό; 
</a:t>
          </a:r>
          <a:endParaRPr lang="es-ES" sz="12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l-GR" sz="1600" b="1" i="0" kern="1200" dirty="0">
              <a:effectLst/>
            </a:rPr>
            <a:t>Γιατί οι πελάτες πρέπει να πληρώσουν για αυτό και πώς θα το κάνουν; 
</a:t>
          </a:r>
          <a:endParaRPr lang="es-ES" sz="12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rgbClr val="0CA373"/>
              </a:solidFill>
            </a:rPr>
            <a:t>Επιχειρηματικό μοντέλο
</a:t>
          </a:r>
          <a:endParaRPr lang="es-ES" sz="14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3FAA9-4B8A-4D4E-A993-90DE9C08E839}">
      <dsp:nvSpPr>
        <dsp:cNvPr id="0" name=""/>
        <dsp:cNvSpPr/>
      </dsp:nvSpPr>
      <dsp:spPr>
        <a:xfrm>
          <a:off x="2983065" y="774"/>
          <a:ext cx="1295584"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rgbClr val="FF0000"/>
              </a:solidFill>
            </a:rPr>
            <a:t>απασχόληση προσωπικού
</a:t>
          </a:r>
          <a:endParaRPr lang="pl-PL" sz="1200" kern="1200" dirty="0">
            <a:solidFill>
              <a:srgbClr val="FF0000"/>
            </a:solidFill>
          </a:endParaRPr>
        </a:p>
      </dsp:txBody>
      <dsp:txXfrm>
        <a:off x="3172799" y="178269"/>
        <a:ext cx="916116" cy="857025"/>
      </dsp:txXfrm>
    </dsp:sp>
    <dsp:sp modelId="{21BD5725-E8F5-4A9E-9B86-FFB7F1533A0C}">
      <dsp:nvSpPr>
        <dsp:cNvPr id="0" name=""/>
        <dsp:cNvSpPr/>
      </dsp:nvSpPr>
      <dsp:spPr>
        <a:xfrm rot="21088013">
          <a:off x="4198574" y="1615440"/>
          <a:ext cx="37184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4199191" y="1705527"/>
        <a:ext cx="260289" cy="245433"/>
      </dsp:txXfrm>
    </dsp:sp>
    <dsp:sp modelId="{C0DCC0FC-981D-46E2-9D4B-C04B3A5D643D}">
      <dsp:nvSpPr>
        <dsp:cNvPr id="0" name=""/>
        <dsp:cNvSpPr/>
      </dsp:nvSpPr>
      <dsp:spPr>
        <a:xfrm>
          <a:off x="4622475" y="1078951"/>
          <a:ext cx="138825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rgbClr val="FF0000"/>
              </a:solidFill>
            </a:rPr>
            <a:t>Λήψη αποφάσεων</a:t>
          </a:r>
          <a:endParaRPr lang="pl-PL" sz="1200" kern="1200" dirty="0">
            <a:solidFill>
              <a:srgbClr val="FF0000"/>
            </a:solidFill>
          </a:endParaRPr>
        </a:p>
      </dsp:txBody>
      <dsp:txXfrm>
        <a:off x="4825780" y="1256446"/>
        <a:ext cx="981645" cy="857025"/>
      </dsp:txXfrm>
    </dsp:sp>
    <dsp:sp modelId="{9CB1AE48-A52C-46DF-BE8D-E11201FFF0B3}">
      <dsp:nvSpPr>
        <dsp:cNvPr id="0" name=""/>
        <dsp:cNvSpPr/>
      </dsp:nvSpPr>
      <dsp:spPr>
        <a:xfrm rot="2877349">
          <a:off x="4055810" y="2416088"/>
          <a:ext cx="42631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4076076" y="2452333"/>
        <a:ext cx="303595" cy="245433"/>
      </dsp:txXfrm>
    </dsp:sp>
    <dsp:sp modelId="{9D17EF20-9D3A-4037-8EB7-EEF096758937}">
      <dsp:nvSpPr>
        <dsp:cNvPr id="0" name=""/>
        <dsp:cNvSpPr/>
      </dsp:nvSpPr>
      <dsp:spPr>
        <a:xfrm>
          <a:off x="4174950" y="2668406"/>
          <a:ext cx="1489143"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rgbClr val="FF0000"/>
              </a:solidFill>
            </a:rPr>
            <a:t>τεχνολογία και στρατηγική δεδομένων
</a:t>
          </a:r>
          <a:endParaRPr lang="pl-PL" sz="1200" kern="1200" dirty="0">
            <a:solidFill>
              <a:srgbClr val="FF0000"/>
            </a:solidFill>
          </a:endParaRPr>
        </a:p>
      </dsp:txBody>
      <dsp:txXfrm>
        <a:off x="4393030" y="2845901"/>
        <a:ext cx="1052983" cy="857025"/>
      </dsp:txXfrm>
    </dsp:sp>
    <dsp:sp modelId="{F9AFA2A3-49A5-4FA5-BDC4-9CCE8A07C793}">
      <dsp:nvSpPr>
        <dsp:cNvPr id="0" name=""/>
        <dsp:cNvSpPr/>
      </dsp:nvSpPr>
      <dsp:spPr>
        <a:xfrm rot="7888742">
          <a:off x="2720776" y="2320977"/>
          <a:ext cx="362692" cy="509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l-PL" sz="2100" kern="1200"/>
        </a:p>
      </dsp:txBody>
      <dsp:txXfrm rot="10800000">
        <a:off x="2811214" y="2382060"/>
        <a:ext cx="253884" cy="305524"/>
      </dsp:txXfrm>
    </dsp:sp>
    <dsp:sp modelId="{59315B7C-A8DA-4F15-A42B-D03CFB4E2D3F}">
      <dsp:nvSpPr>
        <dsp:cNvPr id="0" name=""/>
        <dsp:cNvSpPr/>
      </dsp:nvSpPr>
      <dsp:spPr>
        <a:xfrm>
          <a:off x="1571895" y="2724389"/>
          <a:ext cx="145588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200" kern="1200" dirty="0">
              <a:solidFill>
                <a:srgbClr val="FF0000"/>
              </a:solidFill>
            </a:rPr>
            <a:t>οικονομικός και στρατηγικός σχεδιασμός
</a:t>
          </a:r>
          <a:endParaRPr lang="pl-PL" sz="1200" kern="1200" dirty="0"/>
        </a:p>
      </dsp:txBody>
      <dsp:txXfrm>
        <a:off x="1785104" y="2901884"/>
        <a:ext cx="1029467" cy="857025"/>
      </dsp:txXfrm>
    </dsp:sp>
    <dsp:sp modelId="{394E6BC4-9978-4A59-9A0D-509D08FC1AAF}">
      <dsp:nvSpPr>
        <dsp:cNvPr id="0" name=""/>
        <dsp:cNvSpPr/>
      </dsp:nvSpPr>
      <dsp:spPr>
        <a:xfrm rot="12490598">
          <a:off x="2572360" y="1741089"/>
          <a:ext cx="475820"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2687805" y="1851873"/>
        <a:ext cx="353104" cy="245433"/>
      </dsp:txXfrm>
    </dsp:sp>
    <dsp:sp modelId="{C6C191B7-B5B6-4928-BB9F-19849375C8EF}">
      <dsp:nvSpPr>
        <dsp:cNvPr id="0" name=""/>
        <dsp:cNvSpPr/>
      </dsp:nvSpPr>
      <dsp:spPr>
        <a:xfrm>
          <a:off x="1267146" y="1022960"/>
          <a:ext cx="137459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rgbClr val="FF0000"/>
              </a:solidFill>
            </a:rPr>
            <a:t>νομικές και συμβατικές απαιτήσεις
</a:t>
          </a:r>
          <a:endParaRPr lang="pl-PL" sz="1200" kern="1200" dirty="0">
            <a:solidFill>
              <a:srgbClr val="FF0000"/>
            </a:solidFill>
          </a:endParaRPr>
        </a:p>
      </dsp:txBody>
      <dsp:txXfrm>
        <a:off x="1468451" y="1200455"/>
        <a:ext cx="971985" cy="857025"/>
      </dsp:txXfrm>
    </dsp:sp>
    <dsp:sp modelId="{8CA66220-6890-4313-A6AF-BF72E3626392}">
      <dsp:nvSpPr>
        <dsp:cNvPr id="0" name=""/>
        <dsp:cNvSpPr/>
      </dsp:nvSpPr>
      <dsp:spPr>
        <a:xfrm rot="16477647">
          <a:off x="3462266" y="1219568"/>
          <a:ext cx="352852"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3510924" y="1354134"/>
        <a:ext cx="246996" cy="24543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935804" y="4093428"/>
            <a:ext cx="8103141" cy="89255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l-GR"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Επιχειρηματικά μοντέλα βασισμένα σε ευέλικτες οργανωτικές δομές - εφαρμογή νέων τεχνολογιών, στρατηγική </a:t>
            </a:r>
            <a:r>
              <a:rPr lang="el-GR" sz="1600" b="1" dirty="0" err="1">
                <a:solidFill>
                  <a:srgbClr val="0CA373"/>
                </a:solidFill>
                <a:effectLst/>
                <a:latin typeface="Tahoma" panose="020B0604030504040204" pitchFamily="34" charset="0"/>
                <a:ea typeface="Tahoma" panose="020B0604030504040204" pitchFamily="34" charset="0"/>
                <a:cs typeface="Tahoma" panose="020B0604030504040204" pitchFamily="34" charset="0"/>
              </a:rPr>
              <a:t>ψηφιοποίησης</a:t>
            </a:r>
            <a:endParaRPr lang="el-GR"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600" b="1" i="0" u="none" strike="noStrike" kern="1200" cap="none" spc="-114" normalizeH="0" baseline="0" noProof="0" dirty="0">
                <a:ln>
                  <a:noFill/>
                </a:ln>
                <a:solidFill>
                  <a:srgbClr val="0CA373"/>
                </a:solidFill>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Mercatus</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et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305316"/>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algn="just"/>
            <a:r>
              <a:rPr lang="el-GR" sz="2400" b="1" dirty="0">
                <a:ea typeface="Calibri" panose="020F0502020204030204" pitchFamily="34" charset="0"/>
                <a:cs typeface="Times New Roman" panose="02020603050405020304" pitchFamily="18" charset="0"/>
              </a:rPr>
              <a:t>Μια οργανωτική δομή είναι ο τρόπος με τον οποίο οργανώνεται επίσημα μια εταιρεία, συμπεριλαμβανομένων στοιχείων όπως οργανωτικά κύτταρα, τμήματα, θέσεις, τμήματα της ίδιας της εταιρείας και των εργαζομένων, καθώς και οι δεσμοί μεταξύ τους, όπως η ροή πληροφοριών, η επίσημη κατανομή ευθυνών, η υπαγωγή, η εξουσία, η ευθύνη.
Η οργανωτική δομή χωρίζεται σε κεντρικές και αποκεντρωμένες, λέγοντας ποιος λαμβάνει τις περισσότερες αποφάσεις στην εταιρεία και τυποποιημένες και μη τυποποιημένες δομές.
Η επιχειρηματική δομή στην τρέχουσα μορφή της δεν πληροί πλέον τις απαιτήσεις της ψηφιακής εποχής. 
</a:t>
            </a:r>
            <a:endParaRPr lang="pl-PL" sz="24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225736868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156557"/>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r>
              <a:rPr lang="el-GR" sz="2400" spc="-114" dirty="0">
                <a:latin typeface="+mj-lt"/>
                <a:cs typeface="Tahoma"/>
              </a:rPr>
              <a:t>Η οργανωτική δομή μιας εταιρείας είναι μια πολύ ευρεία έννοια. Οι πολλοί τύποι του μπορούν να διακριθούν μέσω διαφόρων κριτηρίων, όπως</a:t>
            </a:r>
            <a:r>
              <a:rPr lang="pl-PL" sz="2000" b="0" i="0" dirty="0">
                <a:solidFill>
                  <a:srgbClr val="000000"/>
                </a:solidFill>
                <a:effectLst/>
              </a:rPr>
              <a:t>:</a:t>
            </a:r>
          </a:p>
          <a:p>
            <a:endParaRPr lang="pl-PL" sz="2000" spc="-114" dirty="0">
              <a:cs typeface="Tahoma"/>
            </a:endParaRPr>
          </a:p>
          <a:p>
            <a:pPr marL="342900" indent="-342900" algn="just">
              <a:buFontTx/>
              <a:buAutoNum type="alphaLcParenR"/>
            </a:pPr>
            <a:r>
              <a:rPr lang="el-GR" sz="2000" dirty="0">
                <a:ea typeface="Times New Roman" panose="02020603050405020304" pitchFamily="18" charset="0"/>
              </a:rPr>
              <a:t>βασικοί τύποι οργανωτικής δομής: τμηματική δομή, δομή έργου (έργου), δομή μήτρας, υβριδική (μικτή) δομή</a:t>
            </a:r>
            <a:endParaRPr lang="pl-PL" sz="2000" dirty="0">
              <a:solidFill>
                <a:srgbClr val="000000"/>
              </a:solidFill>
              <a:effectLst/>
              <a:ea typeface="Times New Roman" panose="02020603050405020304" pitchFamily="18" charset="0"/>
              <a:cs typeface="Calibri" panose="020F0502020204030204" pitchFamily="34" charset="0"/>
            </a:endParaRPr>
          </a:p>
          <a:p>
            <a:pPr marL="342900" indent="-342900" algn="just">
              <a:buFontTx/>
              <a:buAutoNum type="alphaLcParenR"/>
            </a:pPr>
            <a:r>
              <a:rPr lang="el-GR" sz="2000" dirty="0">
                <a:ea typeface="Times New Roman" panose="02020603050405020304" pitchFamily="18" charset="0"/>
              </a:rPr>
              <a:t>ανά εύρος διαχείρισης και αριθμό επιπέδων διαχείρισης: επίπεδη δομή, λεπτή δομή</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el-GR" sz="2000" dirty="0">
                <a:ea typeface="Times New Roman" panose="02020603050405020304" pitchFamily="18" charset="0"/>
              </a:rPr>
              <a:t>κλασικό: γραμμική δομή. λειτουργική δομή · δομή συστήματος γραμμής</a:t>
            </a:r>
            <a:endParaRPr lang="pl-PL" sz="2000" dirty="0">
              <a:ea typeface="Times New Roman" panose="02020603050405020304" pitchFamily="18" charset="0"/>
            </a:endParaRPr>
          </a:p>
          <a:p>
            <a:pPr marL="342900" indent="-342900" algn="just">
              <a:buFontTx/>
              <a:buAutoNum type="alphaLcParenR"/>
            </a:pPr>
            <a:r>
              <a:rPr lang="el-GR" sz="2000" dirty="0">
                <a:solidFill>
                  <a:srgbClr val="000000"/>
                </a:solidFill>
                <a:ea typeface="Times New Roman" panose="02020603050405020304" pitchFamily="18" charset="0"/>
                <a:cs typeface="Calibri" panose="020F0502020204030204" pitchFamily="34" charset="0"/>
              </a:rPr>
              <a:t>σύγχρονη: δομή διαδικασίας. δομή δικτύου · εικονική δομή. δομή </a:t>
            </a:r>
            <a:r>
              <a:rPr lang="el-GR" sz="2000" dirty="0" err="1">
                <a:solidFill>
                  <a:srgbClr val="000000"/>
                </a:solidFill>
                <a:ea typeface="Times New Roman" panose="02020603050405020304" pitchFamily="18" charset="0"/>
                <a:cs typeface="Calibri" panose="020F0502020204030204" pitchFamily="34" charset="0"/>
              </a:rPr>
              <a:t>φράκταλ</a:t>
            </a:r>
            <a:r>
              <a:rPr lang="el-GR" sz="2000" dirty="0">
                <a:solidFill>
                  <a:srgbClr val="000000"/>
                </a:solidFill>
                <a:ea typeface="Times New Roman" panose="02020603050405020304" pitchFamily="18" charset="0"/>
                <a:cs typeface="Calibri" panose="020F0502020204030204" pitchFamily="34" charset="0"/>
              </a:rPr>
              <a:t>. άλλη</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buFontTx/>
              <a:buAutoNum type="alphaLcParenR"/>
            </a:pPr>
            <a:r>
              <a:rPr lang="el-GR" sz="2000" dirty="0">
                <a:solidFill>
                  <a:srgbClr val="000000"/>
                </a:solidFill>
                <a:ea typeface="Times New Roman" panose="02020603050405020304" pitchFamily="18" charset="0"/>
                <a:cs typeface="Times New Roman" panose="02020603050405020304" pitchFamily="18" charset="0"/>
              </a:rPr>
              <a:t>ανά τμήμα καθηκόντων: δομές τύπου U (ενιαίες)· Δομές τύπου Μ (</a:t>
            </a:r>
            <a:r>
              <a:rPr lang="el-GR" sz="2000" dirty="0" err="1">
                <a:solidFill>
                  <a:srgbClr val="000000"/>
                </a:solidFill>
                <a:ea typeface="Times New Roman" panose="02020603050405020304" pitchFamily="18" charset="0"/>
                <a:cs typeface="Times New Roman" panose="02020603050405020304" pitchFamily="18" charset="0"/>
              </a:rPr>
              <a:t>πολυδιαιρούμενες</a:t>
            </a:r>
            <a:r>
              <a:rPr lang="el-GR" sz="2000" dirty="0">
                <a:solidFill>
                  <a:srgbClr val="000000"/>
                </a:solidFill>
                <a:ea typeface="Times New Roman" panose="02020603050405020304" pitchFamily="18" charset="0"/>
                <a:cs typeface="Times New Roman" panose="02020603050405020304" pitchFamily="18" charset="0"/>
              </a:rPr>
              <a:t>). Κατασκευές τύπου Η (συγκράτησης</a:t>
            </a:r>
            <a:r>
              <a:rPr lang="pl-PL" sz="2000" dirty="0">
                <a:solidFill>
                  <a:srgbClr val="000000"/>
                </a:solidFill>
                <a:ea typeface="Times New Roman" panose="02020603050405020304" pitchFamily="18"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el-GR" sz="2000" dirty="0">
                <a:ea typeface="Times New Roman" panose="02020603050405020304" pitchFamily="18" charset="0"/>
              </a:rPr>
              <a:t>με δομική διαμόρφωση: απλή δομή. γραφειοκρατία μηχανών. επαγγελματική γραφειοκρατία · διαιρετική δομή · </a:t>
            </a:r>
            <a:r>
              <a:rPr lang="el-GR" sz="2000" dirty="0" err="1">
                <a:ea typeface="Times New Roman" panose="02020603050405020304" pitchFamily="18" charset="0"/>
              </a:rPr>
              <a:t>adhocracy</a:t>
            </a:r>
            <a:r>
              <a:rPr lang="el-GR" sz="2000" dirty="0">
                <a:ea typeface="Times New Roman" panose="02020603050405020304" pitchFamily="18" charset="0"/>
              </a:rPr>
              <a:t>. δομή αποστολής · πολιτική δομή</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69584851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966931"/>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p:txBody>
      </p:sp>
      <p:graphicFrame>
        <p:nvGraphicFramePr>
          <p:cNvPr id="2" name="Diagram 1">
            <a:extLst>
              <a:ext uri="{FF2B5EF4-FFF2-40B4-BE49-F238E27FC236}">
                <a16:creationId xmlns:a16="http://schemas.microsoft.com/office/drawing/2014/main" id="{888850C9-FE0B-B780-FAC2-B691B313698D}"/>
              </a:ext>
            </a:extLst>
          </p:cNvPr>
          <p:cNvGraphicFramePr/>
          <p:nvPr>
            <p:extLst>
              <p:ext uri="{D42A27DB-BD31-4B8C-83A1-F6EECF244321}">
                <p14:modId xmlns:p14="http://schemas.microsoft.com/office/powerpoint/2010/main" val="2226268987"/>
              </p:ext>
            </p:extLst>
          </p:nvPr>
        </p:nvGraphicFramePr>
        <p:xfrm>
          <a:off x="2052735" y="2202024"/>
          <a:ext cx="7268546" cy="4011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80813096-99E7-75BC-DF9E-657B138089B8}"/>
              </a:ext>
            </a:extLst>
          </p:cNvPr>
          <p:cNvSpPr txBox="1"/>
          <p:nvPr/>
        </p:nvSpPr>
        <p:spPr>
          <a:xfrm>
            <a:off x="5080518" y="4012163"/>
            <a:ext cx="1212980" cy="1094787"/>
          </a:xfrm>
          <a:prstGeom prst="rect">
            <a:avLst/>
          </a:prstGeom>
          <a:noFill/>
        </p:spPr>
        <p:txBody>
          <a:bodyPr wrap="square" rtlCol="0">
            <a:spAutoFit/>
          </a:bodyPr>
          <a:lstStyle/>
          <a:p>
            <a:pPr algn="ctr">
              <a:lnSpc>
                <a:spcPts val="1205"/>
              </a:lnSpc>
              <a:spcAft>
                <a:spcPts val="1800"/>
              </a:spcAft>
            </a:pPr>
            <a:r>
              <a:rPr lang="el-GR" sz="1200" dirty="0">
                <a:solidFill>
                  <a:srgbClr val="FF0000"/>
                </a:solidFill>
                <a:latin typeface="Graphik"/>
                <a:ea typeface="Calibri" panose="020F0502020204030204" pitchFamily="34" charset="0"/>
                <a:cs typeface="Graphik"/>
              </a:rPr>
              <a:t>Έλλειψη ευελιξίας σε πολλές διαστάσεις:
</a:t>
            </a:r>
            <a:endParaRPr lang="pl-PL" sz="1000" dirty="0">
              <a:solidFill>
                <a:srgbClr val="FF0000"/>
              </a:solidFill>
              <a:effectLst/>
              <a:latin typeface="Graphik"/>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434101"/>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048083"/>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2000" dirty="0"/>
          </a:p>
          <a:p>
            <a:pPr algn="just"/>
            <a:endParaRPr lang="pl-PL" sz="2000" dirty="0"/>
          </a:p>
          <a:p>
            <a:pPr algn="ctr"/>
            <a:r>
              <a:rPr lang="el-GR" sz="2000" b="1" dirty="0">
                <a:solidFill>
                  <a:srgbClr val="000000"/>
                </a:solidFill>
                <a:latin typeface="Segoe UI" panose="020B0502040204020203" pitchFamily="34" charset="0"/>
              </a:rPr>
              <a:t>Η δομή του οργανισμού παρέχει απαντήσεις στις ερωτήσεις</a:t>
            </a:r>
            <a:r>
              <a:rPr lang="pl-PL" sz="2000" b="1" i="0" dirty="0">
                <a:solidFill>
                  <a:srgbClr val="000000"/>
                </a:solidFill>
                <a:effectLst/>
                <a:latin typeface="Segoe UI" panose="020B0502040204020203" pitchFamily="34" charset="0"/>
              </a:rPr>
              <a:t>:</a:t>
            </a:r>
          </a:p>
          <a:p>
            <a:pPr algn="just"/>
            <a:endParaRPr lang="pl-PL" sz="2000" b="0" i="0" dirty="0">
              <a:solidFill>
                <a:srgbClr val="000000"/>
              </a:solidFill>
              <a:effectLst/>
              <a:latin typeface="Segoe UI" panose="020B0502040204020203" pitchFamily="34" charset="0"/>
            </a:endParaRPr>
          </a:p>
          <a:p>
            <a:pPr>
              <a:buFont typeface="Arial" panose="020B0604020202020204" pitchFamily="34" charset="0"/>
              <a:buChar char="•"/>
            </a:pPr>
            <a:r>
              <a:rPr lang="pl-PL" sz="2000" dirty="0">
                <a:solidFill>
                  <a:srgbClr val="000000"/>
                </a:solidFill>
                <a:latin typeface="Segoe UI" panose="020B0502040204020203" pitchFamily="34" charset="0"/>
              </a:rPr>
              <a:t> </a:t>
            </a:r>
            <a:r>
              <a:rPr lang="el-GR" sz="2000" dirty="0">
                <a:solidFill>
                  <a:srgbClr val="000000"/>
                </a:solidFill>
                <a:latin typeface="Segoe UI" panose="020B0502040204020203" pitchFamily="34" charset="0"/>
              </a:rPr>
              <a:t>Ποιος μπορεί και πρέπει να </a:t>
            </a:r>
            <a:r>
              <a:rPr lang="el-GR" sz="2000" dirty="0" err="1">
                <a:solidFill>
                  <a:srgbClr val="000000"/>
                </a:solidFill>
                <a:latin typeface="Segoe UI" panose="020B0502040204020203" pitchFamily="34" charset="0"/>
              </a:rPr>
              <a:t>αλληλεπιδράσει</a:t>
            </a:r>
            <a:r>
              <a:rPr lang="el-GR" sz="2000" dirty="0">
                <a:solidFill>
                  <a:srgbClr val="000000"/>
                </a:solidFill>
                <a:latin typeface="Segoe UI" panose="020B0502040204020203" pitchFamily="34" charset="0"/>
              </a:rPr>
              <a:t> και να συνεργαστεί με ποιον και ποιες σχέσεις απαγορεύονται;
</a:t>
            </a:r>
            <a:r>
              <a:rPr lang="pl-PL" sz="2000" dirty="0">
                <a:solidFill>
                  <a:srgbClr val="000000"/>
                </a:solidFill>
                <a:latin typeface="Segoe UI" panose="020B0502040204020203" pitchFamily="34" charset="0"/>
              </a:rPr>
              <a:t> </a:t>
            </a:r>
            <a:r>
              <a:rPr lang="el-GR" sz="2000" dirty="0">
                <a:solidFill>
                  <a:srgbClr val="000000"/>
                </a:solidFill>
                <a:latin typeface="Segoe UI" panose="020B0502040204020203" pitchFamily="34" charset="0"/>
              </a:rPr>
              <a:t>Ποιος αποφασίζει για τι και σε ποιον και πώς;
</a:t>
            </a:r>
            <a:r>
              <a:rPr lang="pl-PL" sz="2000" dirty="0">
                <a:solidFill>
                  <a:srgbClr val="000000"/>
                </a:solidFill>
                <a:latin typeface="Segoe UI" panose="020B0502040204020203" pitchFamily="34" charset="0"/>
              </a:rPr>
              <a:t> </a:t>
            </a:r>
            <a:r>
              <a:rPr lang="el-GR" sz="2000" dirty="0">
                <a:solidFill>
                  <a:srgbClr val="000000"/>
                </a:solidFill>
                <a:latin typeface="Segoe UI" panose="020B0502040204020203" pitchFamily="34" charset="0"/>
              </a:rPr>
              <a:t>Ποιος είναι υπεύθυνος για τι και για ποιον και πώς;
</a:t>
            </a:r>
            <a:r>
              <a:rPr lang="pl-PL" sz="2000" dirty="0">
                <a:solidFill>
                  <a:srgbClr val="000000"/>
                </a:solidFill>
                <a:latin typeface="Segoe UI" panose="020B0502040204020203" pitchFamily="34" charset="0"/>
              </a:rPr>
              <a:t> </a:t>
            </a:r>
            <a:r>
              <a:rPr lang="el-GR" sz="2000" dirty="0">
                <a:solidFill>
                  <a:srgbClr val="000000"/>
                </a:solidFill>
                <a:latin typeface="Segoe UI" panose="020B0502040204020203" pitchFamily="34" charset="0"/>
              </a:rPr>
              <a:t>Ποιος ξέρει τι και από ποιον και πώς θα χρησιμοποιηθεί αυτή η γνώση;
</a:t>
            </a:r>
            <a:r>
              <a:rPr lang="pl-PL" sz="2000" dirty="0">
                <a:solidFill>
                  <a:srgbClr val="000000"/>
                </a:solidFill>
                <a:latin typeface="Segoe UI" panose="020B0502040204020203" pitchFamily="34" charset="0"/>
              </a:rPr>
              <a:t> </a:t>
            </a:r>
            <a:r>
              <a:rPr lang="el-GR" sz="2000" dirty="0">
                <a:solidFill>
                  <a:srgbClr val="000000"/>
                </a:solidFill>
                <a:latin typeface="Segoe UI" panose="020B0502040204020203" pitchFamily="34" charset="0"/>
              </a:rPr>
              <a:t>Ποια είναι η κατανομή των παροχών και των προνομίων (υλικών, κύρους και άλλων) μεταξύ των μελών της οργάνωσης;</a:t>
            </a:r>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62513621"/>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971413"/>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2000" dirty="0"/>
          </a:p>
          <a:p>
            <a:pPr algn="just"/>
            <a:endParaRPr lang="pl-PL" sz="2000" dirty="0">
              <a:solidFill>
                <a:srgbClr val="FF0000"/>
              </a:solidFill>
            </a:endParaRPr>
          </a:p>
          <a:p>
            <a:pPr algn="ctr"/>
            <a:r>
              <a:rPr lang="el-GR" sz="2400" dirty="0"/>
              <a:t>Το κύριο εμπόδιο για την αλλαγή αυτών των οργανωτικών προτύπων είναι ο φόβος για το άγνωστο</a:t>
            </a:r>
            <a:r>
              <a:rPr lang="en-US" sz="2400" dirty="0">
                <a:solidFill>
                  <a:srgbClr val="FF0000"/>
                </a:solidFill>
              </a:rPr>
              <a:t>.</a:t>
            </a:r>
            <a:r>
              <a:rPr lang="pl-PL" sz="2400" b="0" i="0" u="none" strike="noStrike" baseline="0" dirty="0">
                <a:solidFill>
                  <a:srgbClr val="FF0000"/>
                </a:solidFill>
              </a:rPr>
              <a:t> </a:t>
            </a:r>
          </a:p>
          <a:p>
            <a:pPr algn="ctr"/>
            <a:endParaRPr lang="pl-PL" sz="2400" dirty="0">
              <a:solidFill>
                <a:srgbClr val="FF0000"/>
              </a:solidFill>
            </a:endParaRPr>
          </a:p>
          <a:p>
            <a:pPr algn="ctr"/>
            <a:endParaRPr lang="pl-PL" sz="2400" dirty="0">
              <a:solidFill>
                <a:srgbClr val="FF0000"/>
              </a:solidFill>
            </a:endParaRPr>
          </a:p>
          <a:p>
            <a:pPr algn="ctr"/>
            <a:endParaRPr lang="pl-PL" sz="2400" b="0" i="0" u="none" strike="noStrike" baseline="0" dirty="0">
              <a:solidFill>
                <a:srgbClr val="FF0000"/>
              </a:solidFill>
            </a:endParaRPr>
          </a:p>
          <a:p>
            <a:pPr algn="ctr"/>
            <a:endParaRPr lang="pl-PL" sz="2400" b="0" i="0" u="none" strike="noStrike" baseline="0" dirty="0">
              <a:solidFill>
                <a:srgbClr val="FF0000"/>
              </a:solidFill>
            </a:endParaRPr>
          </a:p>
          <a:p>
            <a:pPr algn="ctr"/>
            <a:r>
              <a:rPr lang="pl-PL" sz="2400" b="0" i="0" u="sng" strike="noStrike" baseline="0" dirty="0"/>
              <a:t>„</a:t>
            </a:r>
            <a:r>
              <a:rPr lang="el-GR" sz="2400" u="sng" dirty="0"/>
              <a:t>Μέχρι να βοηθήσετε κάποιον να καταλάβει ότι μπορεί να κερδίσει και να δημιουργήσει αξία με άλλους τρόπους, δεν θα αλλάξει επειδή είναι πολύ τρομακτικό</a:t>
            </a:r>
            <a:r>
              <a:rPr lang="pl-PL" sz="2400" b="0" i="0" u="sng" strike="noStrike" baseline="0" dirty="0"/>
              <a:t>.”</a:t>
            </a:r>
            <a:endParaRPr kumimoji="0" lang="pl-PL" sz="2400" i="0" u="sng" strike="noStrike" kern="1200" cap="none" spc="-114" normalizeH="0" baseline="0" noProof="0" dirty="0">
              <a:ln>
                <a:noFill/>
              </a:ln>
              <a:effectLst/>
              <a:uLnTx/>
              <a:uFillTx/>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2" name="Strzałka: w dół 1">
            <a:extLst>
              <a:ext uri="{FF2B5EF4-FFF2-40B4-BE49-F238E27FC236}">
                <a16:creationId xmlns:a16="http://schemas.microsoft.com/office/drawing/2014/main" id="{04FB443B-C8DC-C7F3-6339-D7B0BDFDDC91}"/>
              </a:ext>
            </a:extLst>
          </p:cNvPr>
          <p:cNvSpPr/>
          <p:nvPr/>
        </p:nvSpPr>
        <p:spPr>
          <a:xfrm>
            <a:off x="5975960" y="3429000"/>
            <a:ext cx="522514" cy="8414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4673501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42468" cy="430887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dirty="0"/>
          </a:p>
          <a:p>
            <a:pPr algn="ctr"/>
            <a:r>
              <a:rPr lang="el-GR" sz="2000" dirty="0">
                <a:latin typeface="Calibri" panose="020F0502020204030204" pitchFamily="34" charset="0"/>
                <a:ea typeface="Calibri" panose="020F0502020204030204" pitchFamily="34" charset="0"/>
                <a:cs typeface="Calibri" panose="020F0502020204030204" pitchFamily="34" charset="0"/>
              </a:rPr>
              <a:t>Πολλές φορές, δημιουργήθηκαν διαδικασίες για δράση από επιχειρηματίες κατά τη διάρκεια μιας πανδημίας. Ως εκ τούτου, είναι απαραίτητο να προσπαθήσουμε να προβλέψουμε τέτοια γεγονότα στο μέλλον και να αναθεωρήσουμε ανάλογα το επιχειρηματικό μοντέλο κάποιου</a:t>
            </a:r>
            <a:r>
              <a:rPr lang="en-US" sz="2000" dirty="0">
                <a:latin typeface="Calibri" panose="020F0502020204030204" pitchFamily="34" charset="0"/>
                <a:ea typeface="Calibri" panose="020F0502020204030204" pitchFamily="34" charset="0"/>
                <a:cs typeface="Calibri" panose="020F0502020204030204" pitchFamily="34" charset="0"/>
              </a:rPr>
              <a:t>. </a:t>
            </a: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l-GR" sz="2000" dirty="0">
                <a:latin typeface="Calibri" panose="020F0502020204030204" pitchFamily="34" charset="0"/>
                <a:ea typeface="Calibri" panose="020F0502020204030204" pitchFamily="34" charset="0"/>
                <a:cs typeface="Calibri" panose="020F0502020204030204" pitchFamily="34" charset="0"/>
              </a:rPr>
              <a:t>Από την άλλη, οι διαδικασίες λειτουργίας που αναπτύχθηκαν κατά τη διάρκεια αυτής της περιόδου θα επιτρέψουν, όπως φαίνεται, να αποφευχθεί στο μέλλον το δίλημμα που είχαν οι εργαζόμενοι κατά την αρχική περίοδο της Πανδημίας Covid-19: «καριέρα ή προσωπική ζωή».
</a:t>
            </a: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l-GR" sz="2000" dirty="0">
                <a:latin typeface="Calibri" panose="020F0502020204030204" pitchFamily="34" charset="0"/>
                <a:ea typeface="Calibri" panose="020F0502020204030204" pitchFamily="34" charset="0"/>
                <a:cs typeface="Calibri" panose="020F0502020204030204" pitchFamily="34" charset="0"/>
              </a:rPr>
              <a:t>Επίσης, οι δραστηριότητες των εταιρειών κατά τη διάρκεια αυτής της περιόδου επηρεάστηκαν από την έλλειψη εφαρμογής σχετικών ψηφιακών εργαλείων και την ακαμψία των επιχειρηματικών μοντέλων τους</a:t>
            </a:r>
            <a:r>
              <a:rPr lang="en-US" sz="2000" dirty="0">
                <a:latin typeface="Calibri" panose="020F0502020204030204" pitchFamily="34" charset="0"/>
                <a:ea typeface="Calibri" panose="020F0502020204030204" pitchFamily="34" charset="0"/>
                <a:cs typeface="Calibri" panose="020F0502020204030204" pitchFamily="34" charset="0"/>
              </a:rPr>
              <a:t>.</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61344433"/>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316009" cy="8106065"/>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2000" dirty="0"/>
          </a:p>
          <a:p>
            <a:pPr algn="ctr">
              <a:lnSpc>
                <a:spcPct val="107000"/>
              </a:lnSpc>
              <a:spcAft>
                <a:spcPts val="800"/>
              </a:spcAft>
            </a:pPr>
            <a:r>
              <a:rPr lang="el-GR" sz="2200" dirty="0">
                <a:latin typeface="Calibri" panose="020F0502020204030204" pitchFamily="34" charset="0"/>
                <a:ea typeface="Calibri" panose="020F0502020204030204" pitchFamily="34" charset="0"/>
                <a:cs typeface="Calibri" panose="020F0502020204030204" pitchFamily="34" charset="0"/>
              </a:rPr>
              <a:t>Η πανδημία ανέδειξε όχι μόνο τα πλεονεκτήματα, αλλά ανέδειξε με ιδιαίτερο τρόπο τα μειονεκτήματα της διαδικτυακής εργασίας</a:t>
            </a:r>
            <a:r>
              <a:rPr lang="en-US" sz="2200" dirty="0">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800"/>
              </a:spcAft>
            </a:pPr>
            <a:endParaRPr lang="en-US"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l-GR" sz="2200" dirty="0">
                <a:latin typeface="Calibri" panose="020F0502020204030204" pitchFamily="34" charset="0"/>
                <a:ea typeface="Calibri" panose="020F0502020204030204" pitchFamily="34" charset="0"/>
                <a:cs typeface="Calibri" panose="020F0502020204030204" pitchFamily="34" charset="0"/>
              </a:rPr>
              <a:t>Αποκάλυψε το γεγονός ότι ορισμένοι εργαζόμενοι αισθάνονται τώρα ότι πρέπει να είναι ασταμάτητοι διαθέσιμοι στην εργασία</a:t>
            </a:r>
            <a:r>
              <a:rPr lang="en-US" sz="2200" dirty="0">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800"/>
              </a:spcAft>
            </a:pPr>
            <a:endParaRPr lang="en-US" sz="14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l-GR" sz="2200" dirty="0">
                <a:latin typeface="Calibri" panose="020F0502020204030204" pitchFamily="34" charset="0"/>
                <a:ea typeface="Calibri" panose="020F0502020204030204" pitchFamily="34" charset="0"/>
                <a:cs typeface="Calibri" panose="020F0502020204030204" pitchFamily="34" charset="0"/>
              </a:rPr>
              <a:t>Φυσικά, υπάρχουν πλεονεκτήματα στην εργασία από το σπίτι, όπως η εξοικονόμηση κόστους που προκύπτει από τη μη ανάγκη μετακίνησης, αλλά πάνω </a:t>
            </a:r>
            <a:r>
              <a:rPr lang="el-GR" sz="2200" dirty="0" err="1">
                <a:latin typeface="Calibri" panose="020F0502020204030204" pitchFamily="34" charset="0"/>
                <a:ea typeface="Calibri" panose="020F0502020204030204" pitchFamily="34" charset="0"/>
                <a:cs typeface="Calibri" panose="020F0502020204030204" pitchFamily="34" charset="0"/>
              </a:rPr>
              <a:t>απ</a:t>
            </a:r>
            <a:r>
              <a:rPr lang="el-GR" sz="2200" dirty="0">
                <a:latin typeface="Calibri" panose="020F0502020204030204" pitchFamily="34" charset="0"/>
                <a:ea typeface="Calibri" panose="020F0502020204030204" pitchFamily="34" charset="0"/>
                <a:cs typeface="Calibri" panose="020F0502020204030204" pitchFamily="34" charset="0"/>
              </a:rPr>
              <a:t> 'όλα, έχει δείξει την εμφάνιση του ανησυχητικού φαινομένου της ασάφειας των ορίων μεταξύ του τι είναι ιδιωτικό και τι είναι επιχείρηση</a:t>
            </a:r>
            <a:r>
              <a:rPr lang="en-US" sz="2200" dirty="0">
                <a:latin typeface="Calibri" panose="020F0502020204030204" pitchFamily="34" charset="0"/>
                <a:ea typeface="Calibri" panose="020F0502020204030204" pitchFamily="34" charset="0"/>
                <a:cs typeface="Calibri" panose="020F0502020204030204" pitchFamily="34" charset="0"/>
              </a:rPr>
              <a:t>.</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872028691"/>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384102" cy="430887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dirty="0"/>
          </a:p>
          <a:p>
            <a:pPr algn="ctr"/>
            <a:r>
              <a:rPr lang="el-GR" sz="2000" dirty="0">
                <a:latin typeface="Calibri" panose="020F0502020204030204" pitchFamily="34" charset="0"/>
                <a:ea typeface="Calibri" panose="020F0502020204030204" pitchFamily="34" charset="0"/>
                <a:cs typeface="Calibri" panose="020F0502020204030204" pitchFamily="34" charset="0"/>
              </a:rPr>
              <a:t>Οι επιχειρηματίες αναγκάστηκαν να αλλάζουν τα επιχειρηματικά τους μοντέλα σε συνεχή βάση και να τα προσαρμόζουν στην πραγματικότητα γύρω τους, και η εμπειρία που απέκτησαν κατά τη διάρκεια της πανδημίας θα τους επιτρέψει να ανταποκριθούν αποτελεσματικά σε παρόμοια γεγονότα στο μέλλον</a:t>
            </a:r>
            <a:r>
              <a:rPr lang="en-US" sz="2000" dirty="0">
                <a:latin typeface="Calibri" panose="020F0502020204030204" pitchFamily="34" charset="0"/>
                <a:ea typeface="Calibri" panose="020F0502020204030204" pitchFamily="34" charset="0"/>
                <a:cs typeface="Calibri" panose="020F0502020204030204" pitchFamily="34" charset="0"/>
              </a:rPr>
              <a:t>.</a:t>
            </a: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l-GR" sz="2000" dirty="0">
                <a:latin typeface="Calibri" panose="020F0502020204030204" pitchFamily="34" charset="0"/>
                <a:ea typeface="Calibri" panose="020F0502020204030204" pitchFamily="34" charset="0"/>
                <a:cs typeface="Calibri" panose="020F0502020204030204" pitchFamily="34" charset="0"/>
              </a:rPr>
              <a:t>Για παράδειγμα, η διαδικτυακή εργασία μπορεί να έχει προκαλέσει φόβο στους υπαλλήλους ότι μπορεί να αποκλειστούν από σημαντικές συναντήσεις και έργα και έτσι η σταδιοδρομία τους μπορεί να έχει επιβραδυνθεί ή απλά να έχει σταματήσει</a:t>
            </a:r>
            <a:r>
              <a:rPr lang="en-US" sz="2000" dirty="0">
                <a:latin typeface="Calibri" panose="020F0502020204030204" pitchFamily="34" charset="0"/>
                <a:ea typeface="Calibri" panose="020F0502020204030204" pitchFamily="34" charset="0"/>
                <a:cs typeface="Calibri" panose="020F0502020204030204" pitchFamily="34" charset="0"/>
              </a:rPr>
              <a:t>. </a:t>
            </a: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l-GR" sz="2000" dirty="0">
                <a:latin typeface="Calibri" panose="020F0502020204030204" pitchFamily="34" charset="0"/>
                <a:ea typeface="Calibri" panose="020F0502020204030204" pitchFamily="34" charset="0"/>
                <a:cs typeface="Calibri" panose="020F0502020204030204" pitchFamily="34" charset="0"/>
              </a:rPr>
              <a:t>Με την πάροδο του χρόνου, «ανακαλύφθηκαν» κατάλληλα εργαλεία που δημιούργησαν υποκατάστατο των σχέσεων εντός των εταιρειών και βελτίωσαν το επίπεδο εμπιστοσύνης εντός των εταιρειών</a:t>
            </a:r>
            <a:r>
              <a:rPr lang="en-US" sz="2000" dirty="0">
                <a:latin typeface="Calibri" panose="020F0502020204030204" pitchFamily="34" charset="0"/>
                <a:ea typeface="Calibri" panose="020F0502020204030204" pitchFamily="34" charset="0"/>
                <a:cs typeface="Calibri" panose="020F0502020204030204" pitchFamily="34" charset="0"/>
              </a:rPr>
              <a:t>.</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80288443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03558" cy="685431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2000" dirty="0"/>
          </a:p>
          <a:p>
            <a:pPr algn="just"/>
            <a:endParaRPr lang="pl-PL" sz="2000" dirty="0"/>
          </a:p>
          <a:p>
            <a:pPr algn="ctr">
              <a:lnSpc>
                <a:spcPct val="107000"/>
              </a:lnSpc>
              <a:spcAft>
                <a:spcPts val="800"/>
              </a:spcAft>
            </a:pPr>
            <a:r>
              <a:rPr lang="el-GR" sz="2400" dirty="0">
                <a:latin typeface="Calibri" panose="020F0502020204030204" pitchFamily="34" charset="0"/>
                <a:ea typeface="Calibri" panose="020F0502020204030204" pitchFamily="34" charset="0"/>
                <a:cs typeface="Calibri" panose="020F0502020204030204" pitchFamily="34" charset="0"/>
              </a:rPr>
              <a:t>Κατά τον σχεδιασμό και την εφαρμογή μέτρων που θα υποστηρίξουν τους σημερινούς εργαζόμενους, και ιδιαίτερα τις γυναίκες, στην επαγγελματική τους ανάπτυξη, οι εργοδότες θα πρέπει να επιδείξουν μια </a:t>
            </a:r>
            <a:r>
              <a:rPr lang="el-GR" sz="2400" dirty="0" err="1">
                <a:latin typeface="Calibri" panose="020F0502020204030204" pitchFamily="34" charset="0"/>
                <a:ea typeface="Calibri" panose="020F0502020204030204" pitchFamily="34" charset="0"/>
                <a:cs typeface="Calibri" panose="020F0502020204030204" pitchFamily="34" charset="0"/>
              </a:rPr>
              <a:t>εξατομικευμένηπροσέγγιση</a:t>
            </a:r>
            <a:r>
              <a:rPr lang="el-GR" sz="2400" dirty="0">
                <a:latin typeface="Calibri" panose="020F0502020204030204" pitchFamily="34" charset="0"/>
                <a:ea typeface="Calibri" panose="020F0502020204030204" pitchFamily="34" charset="0"/>
                <a:cs typeface="Calibri" panose="020F0502020204030204" pitchFamily="34" charset="0"/>
              </a:rPr>
              <a:t>. 
Οι ανάγκες συγκεκριμένων εργαζομένων πρέπει να είναι γνωστές. Ελαφρώς διαφορετικές προσδοκίες θα έχουν, για παράδειγμα, όσοι ασχολούνται με τη φροντίδα συγγενών και όσοι δεν έχουν τέτοιες ευθύνες</a:t>
            </a:r>
            <a:r>
              <a:rPr lang="en-US" sz="2400" dirty="0">
                <a:latin typeface="Calibri" panose="020F0502020204030204" pitchFamily="34" charset="0"/>
                <a:ea typeface="Calibri" panose="020F0502020204030204" pitchFamily="34" charset="0"/>
                <a:cs typeface="Calibri" panose="020F0502020204030204" pitchFamily="34" charset="0"/>
              </a:rPr>
              <a:t>.</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944749041"/>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427649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dirty="0"/>
          </a:p>
          <a:p>
            <a:pPr algn="ctr">
              <a:lnSpc>
                <a:spcPct val="107000"/>
              </a:lnSpc>
              <a:spcAft>
                <a:spcPts val="800"/>
              </a:spcAft>
            </a:pPr>
            <a:r>
              <a:rPr lang="el-GR" sz="2000" dirty="0">
                <a:latin typeface="Calibri" panose="020F0502020204030204" pitchFamily="34" charset="0"/>
                <a:ea typeface="Calibri" panose="020F0502020204030204" pitchFamily="34" charset="0"/>
                <a:cs typeface="Calibri" panose="020F0502020204030204" pitchFamily="34" charset="0"/>
              </a:rPr>
              <a:t>Η εμπειρία της περιόδου της πανδημίας Covid-19 κατέδειξε επίσης την επείγουσα ανάγκη φροντίδας της ευημερίας των εργαζομένων, την κάλυψη των σημαντικότερων αναγκών τους, τον σεβασμό των αξιών τους, τις σχέσεις που βασίζονται στην εμπιστοσύνη στην εταιρεία, τους προϊσταμένους και τους συναδέλφους</a:t>
            </a:r>
            <a:r>
              <a:rPr lang="en-US" sz="2000" dirty="0">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800"/>
              </a:spcAft>
            </a:pPr>
            <a:endParaRPr lang="en-US" sz="8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l-GR" sz="2000" dirty="0">
                <a:latin typeface="Calibri" panose="020F0502020204030204" pitchFamily="34" charset="0"/>
                <a:ea typeface="Calibri" panose="020F0502020204030204" pitchFamily="34" charset="0"/>
                <a:cs typeface="Calibri" panose="020F0502020204030204" pitchFamily="34" charset="0"/>
              </a:rPr>
              <a:t>Οι ιστορίες των εταιρειών που επέζησαν από την πανδημία, και ακόμη περισσότερο εκείνων που πέτυχαν, δείχνουν πόσο εξαρτιόταν από τη δέσμευση και τη συμπεριφορά των ανθρώπων που απασχολούσαν</a:t>
            </a:r>
            <a:r>
              <a:rPr lang="en-US" sz="2000" dirty="0">
                <a:latin typeface="Calibri" panose="020F0502020204030204" pitchFamily="34" charset="0"/>
                <a:ea typeface="Calibri" panose="020F0502020204030204" pitchFamily="34" charset="0"/>
                <a:cs typeface="Calibri" panose="020F0502020204030204" pitchFamily="34" charset="0"/>
              </a:rPr>
              <a:t>. </a:t>
            </a:r>
          </a:p>
          <a:p>
            <a:pPr algn="ctr">
              <a:lnSpc>
                <a:spcPct val="107000"/>
              </a:lnSpc>
              <a:spcAft>
                <a:spcPts val="800"/>
              </a:spcAft>
            </a:pPr>
            <a:endParaRPr lang="en-US" sz="8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l-GR" sz="2000" dirty="0">
                <a:latin typeface="Calibri" panose="020F0502020204030204" pitchFamily="34" charset="0"/>
                <a:ea typeface="Calibri" panose="020F0502020204030204" pitchFamily="34" charset="0"/>
                <a:cs typeface="Calibri" panose="020F0502020204030204" pitchFamily="34" charset="0"/>
              </a:rPr>
              <a:t>Οι σωστές ενέργειες των εργοδοτών έχουν και θα έχουν μεγάλη σημασία στο μέλλον για την επαγγελματική εξέλιξη των εργαζομένων και συνεπώς και για την ανάπτυξη των επιχειρήσεων</a:t>
            </a:r>
            <a:r>
              <a:rPr lang="en-US" sz="2000" dirty="0">
                <a:latin typeface="Calibri" panose="020F0502020204030204" pitchFamily="34" charset="0"/>
                <a:ea typeface="Calibri" panose="020F0502020204030204" pitchFamily="34" charset="0"/>
                <a:cs typeface="Calibri" panose="020F0502020204030204" pitchFamily="34" charset="0"/>
              </a:rPr>
              <a:t>.</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87412696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587008" cy="838948"/>
          </a:xfrm>
          <a:prstGeom prst="rect">
            <a:avLst/>
          </a:prstGeom>
          <a:noFill/>
        </p:spPr>
        <p:txBody>
          <a:bodyPr wrap="none" rtlCol="0">
            <a:spAutoFit/>
          </a:bodyPr>
          <a:lstStyle/>
          <a:p>
            <a:pPr lvl="0">
              <a:lnSpc>
                <a:spcPct val="115000"/>
              </a:lnSpc>
              <a:spcAft>
                <a:spcPts val="1000"/>
              </a:spcAft>
            </a:pPr>
            <a:r>
              <a:rPr lang="el-GR" dirty="0">
                <a:latin typeface="Calibri" panose="020F0502020204030204" pitchFamily="34" charset="0"/>
                <a:ea typeface="Calibri" panose="020F0502020204030204" pitchFamily="34" charset="0"/>
                <a:cs typeface="Calibri" panose="020F0502020204030204" pitchFamily="34" charset="0"/>
              </a:rPr>
              <a:t>Τι είναι ένα επιχειρηματικό μοντέλο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2" y="3530217"/>
            <a:ext cx="4652749" cy="838948"/>
          </a:xfrm>
          <a:prstGeom prst="rect">
            <a:avLst/>
          </a:prstGeom>
          <a:noFill/>
        </p:spPr>
        <p:txBody>
          <a:bodyPr wrap="none" rtlCol="0">
            <a:spAutoFit/>
          </a:bodyPr>
          <a:lstStyle/>
          <a:p>
            <a:pPr lvl="0">
              <a:lnSpc>
                <a:spcPct val="115000"/>
              </a:lnSpc>
              <a:spcAft>
                <a:spcPts val="1000"/>
              </a:spcAft>
            </a:pPr>
            <a:r>
              <a:rPr lang="el-GR" dirty="0">
                <a:latin typeface="Calibri" panose="020F0502020204030204" pitchFamily="34" charset="0"/>
                <a:ea typeface="Calibri" panose="020F0502020204030204" pitchFamily="34" charset="0"/>
                <a:cs typeface="Calibri" panose="020F0502020204030204" pitchFamily="34" charset="0"/>
              </a:rPr>
              <a:t>Βασικά στοιχεία του επιχειρηματικού μοντέλου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p:cNvSpPr txBox="1"/>
          <p:nvPr/>
        </p:nvSpPr>
        <p:spPr>
          <a:xfrm>
            <a:off x="1615729" y="4238675"/>
            <a:ext cx="2955040" cy="646331"/>
          </a:xfrm>
          <a:prstGeom prst="rect">
            <a:avLst/>
          </a:prstGeom>
          <a:noFill/>
        </p:spPr>
        <p:txBody>
          <a:bodyPr wrap="none" rtlCol="0">
            <a:spAutoFit/>
          </a:bodyPr>
          <a:lstStyle/>
          <a:p>
            <a:pPr lvl="0"/>
            <a:r>
              <a:rPr lang="el-GR" dirty="0">
                <a:latin typeface="Calibri" panose="020F0502020204030204" pitchFamily="34" charset="0"/>
                <a:ea typeface="Calibri" panose="020F0502020204030204" pitchFamily="34" charset="0"/>
                <a:cs typeface="Calibri" panose="020F0502020204030204" pitchFamily="34" charset="0"/>
              </a:rPr>
              <a:t>Ευέλικτες οργανωτικές δομές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uadroTexto 13"/>
          <p:cNvSpPr txBox="1"/>
          <p:nvPr/>
        </p:nvSpPr>
        <p:spPr>
          <a:xfrm>
            <a:off x="1578484" y="4994445"/>
            <a:ext cx="6721968" cy="646331"/>
          </a:xfrm>
          <a:prstGeom prst="rect">
            <a:avLst/>
          </a:prstGeom>
          <a:noFill/>
        </p:spPr>
        <p:txBody>
          <a:bodyPr wrap="none" rtlCol="0">
            <a:spAutoFit/>
          </a:bodyPr>
          <a:lstStyle/>
          <a:p>
            <a:r>
              <a:rPr lang="el-GR" dirty="0">
                <a:latin typeface="Calibri" panose="020F0502020204030204" pitchFamily="34" charset="0"/>
                <a:ea typeface="Calibri" panose="020F0502020204030204" pitchFamily="34" charset="0"/>
              </a:rPr>
              <a:t>Πώς να εφαρμόσετε νέες τεχνολογίες και στρατηγικές </a:t>
            </a:r>
            <a:r>
              <a:rPr lang="el-GR" dirty="0" err="1">
                <a:latin typeface="Calibri" panose="020F0502020204030204" pitchFamily="34" charset="0"/>
                <a:ea typeface="Calibri" panose="020F0502020204030204" pitchFamily="34" charset="0"/>
              </a:rPr>
              <a:t>ψηφιοποίησης</a:t>
            </a:r>
            <a:r>
              <a:rPr lang="el-GR" dirty="0">
                <a:latin typeface="Calibri" panose="020F0502020204030204" pitchFamily="34" charset="0"/>
                <a:ea typeface="Calibri" panose="020F0502020204030204" pitchFamily="34" charset="0"/>
              </a:rPr>
              <a:t>
</a:t>
            </a:r>
            <a:endParaRPr lang="en-GB" dirty="0"/>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7150" y="758722"/>
            <a:ext cx="3409154" cy="520065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65713600-6E14-3CF6-738F-CC57BFAF4E58}"/>
              </a:ext>
            </a:extLst>
          </p:cNvPr>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BF61F386-6AD9-9822-AD60-D19BF87E202B}"/>
              </a:ext>
            </a:extLst>
          </p:cNvPr>
          <p:cNvSpPr txBox="1"/>
          <p:nvPr/>
        </p:nvSpPr>
        <p:spPr>
          <a:xfrm>
            <a:off x="539786" y="2053993"/>
            <a:ext cx="5350875"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μάθετε</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4616648"/>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1000" dirty="0"/>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r>
              <a:rPr lang="el-GR" sz="2400" b="1" dirty="0">
                <a:ea typeface="Times New Roman" panose="02020603050405020304" pitchFamily="18" charset="0"/>
              </a:rPr>
              <a:t>Το ευέλικτο μοντέλο εργασίας γίνεται το πρότυπο</a:t>
            </a:r>
            <a:r>
              <a:rPr lang="en-US" sz="2400" b="1" dirty="0">
                <a:ea typeface="Times New Roman" panose="02020603050405020304" pitchFamily="18" charset="0"/>
              </a:rPr>
              <a:t>!</a:t>
            </a:r>
          </a:p>
          <a:p>
            <a:pPr algn="ctr">
              <a:spcAft>
                <a:spcPts val="1200"/>
              </a:spcAft>
            </a:pPr>
            <a:r>
              <a:rPr lang="el-GR" sz="2400" dirty="0">
                <a:ea typeface="Times New Roman" panose="02020603050405020304" pitchFamily="18" charset="0"/>
              </a:rPr>
              <a:t>Η πανδημία κατέδειξε την ανάγκη επαναπροσδιορισμού του τι σημαίνει «ευέλικτο ωράριο εργασίας» και τι σημαίνει «διαθεσιμότητα»</a:t>
            </a:r>
            <a:r>
              <a:rPr lang="en-US" sz="2400" dirty="0">
                <a:ea typeface="Times New Roman" panose="02020603050405020304" pitchFamily="18" charset="0"/>
              </a:rPr>
              <a:t>. </a:t>
            </a:r>
          </a:p>
          <a:p>
            <a:pPr algn="ctr">
              <a:spcAft>
                <a:spcPts val="1200"/>
              </a:spcAft>
            </a:pPr>
            <a:r>
              <a:rPr lang="el-GR" sz="2400" dirty="0">
                <a:ea typeface="Times New Roman" panose="02020603050405020304" pitchFamily="18" charset="0"/>
              </a:rPr>
              <a:t>Ευέλικτο ωράριο εργασίας δεν σημαίνει απλώς «εργασία από το σπίτι», η οποία έχει γίνει ο κανόνας στην πανδημία. Μπορούν επίσης να λάβουν τη μορφή ρυθμίσεων που επιτρέπουν στους εργαζομένους να συνεισφέρουν στην επιχείρηση, βοηθώντας τους παράλληλα να διατηρήσουν μια ισορροπία μεταξύ επαγγελματικής και προσωπικής ζωής</a:t>
            </a:r>
            <a:r>
              <a:rPr lang="en-US" sz="2400" dirty="0">
                <a:ea typeface="Times New Roman" panose="02020603050405020304" pitchFamily="18" charset="0"/>
              </a:rPr>
              <a:t>.</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964809960"/>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5047536"/>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1000" dirty="0"/>
          </a:p>
          <a:p>
            <a:pPr algn="ctr">
              <a:spcAft>
                <a:spcPts val="1200"/>
              </a:spcAft>
            </a:pPr>
            <a:endParaRPr lang="pl-PL" sz="800" b="1" dirty="0">
              <a:solidFill>
                <a:srgbClr val="FF0000"/>
              </a:solidFill>
              <a:effectLst/>
              <a:ea typeface="Times New Roman" panose="02020603050405020304" pitchFamily="18" charset="0"/>
            </a:endParaRPr>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endParaRPr lang="pl-PL" sz="2400" dirty="0">
              <a:solidFill>
                <a:srgbClr val="FF0000"/>
              </a:solidFill>
              <a:ea typeface="Times New Roman" panose="02020603050405020304" pitchFamily="18" charset="0"/>
            </a:endParaRPr>
          </a:p>
          <a:p>
            <a:pPr algn="ctr">
              <a:spcAft>
                <a:spcPts val="1200"/>
              </a:spcAft>
            </a:pPr>
            <a:r>
              <a:rPr lang="el-GR" sz="2400" dirty="0">
                <a:ea typeface="Times New Roman" panose="02020603050405020304" pitchFamily="18" charset="0"/>
              </a:rPr>
              <a:t>Υπάρχουν πιθανές λύσεις, για παράδειγμα, μειωμένο ωράριο εργασίας, παράταση της εργάσιμης ημέρας με μείωση της εργάσιμης εβδομάδας ή κοινή χρήση συγκεκριμένης θέσης μεταξύ δύο ατόμων</a:t>
            </a:r>
            <a:r>
              <a:rPr lang="en-US" sz="2400" dirty="0">
                <a:ea typeface="Times New Roman" panose="02020603050405020304" pitchFamily="18" charset="0"/>
              </a:rPr>
              <a:t>. </a:t>
            </a:r>
          </a:p>
          <a:p>
            <a:pPr algn="ctr">
              <a:spcAft>
                <a:spcPts val="1200"/>
              </a:spcAft>
            </a:pPr>
            <a:endParaRPr lang="en-US" sz="2400" dirty="0">
              <a:ea typeface="Times New Roman" panose="02020603050405020304" pitchFamily="18" charset="0"/>
            </a:endParaRPr>
          </a:p>
          <a:p>
            <a:pPr algn="ctr">
              <a:spcAft>
                <a:spcPts val="1200"/>
              </a:spcAft>
            </a:pPr>
            <a:r>
              <a:rPr lang="el-GR" sz="2400" dirty="0">
                <a:ea typeface="Times New Roman" panose="02020603050405020304" pitchFamily="18" charset="0"/>
              </a:rPr>
              <a:t>Είναι σημαντικό ότι αυτό δεν πρέπει να είναι μια «ελκυστική επιλογή» μόνο για τους γονείς. Θα πρέπει να είναι ένα πρότυπο διαθέσιμο σε όλους</a:t>
            </a:r>
            <a:r>
              <a:rPr lang="en-US" sz="2400" dirty="0">
                <a:ea typeface="Times New Roman" panose="02020603050405020304" pitchFamily="18" charset="0"/>
              </a:rPr>
              <a:t>. </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3520638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390876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Αρχές της ευέλικτης οργανωτικής δομής</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algn="just"/>
            <a:endParaRPr lang="pl-PL" sz="2000" dirty="0"/>
          </a:p>
          <a:p>
            <a:pPr algn="just"/>
            <a:endParaRPr lang="pl-PL" sz="2000" dirty="0"/>
          </a:p>
          <a:p>
            <a:pPr algn="ctr"/>
            <a:r>
              <a:rPr lang="el-GR" sz="2400" dirty="0">
                <a:ea typeface="Times New Roman" panose="02020603050405020304" pitchFamily="18" charset="0"/>
              </a:rPr>
              <a:t>Εξίσου σημαντική με τη θέσπιση των κατάλληλων κανόνων και ευέλικτων συνθηκών εργασίας είναι η οικοδόμηση μιας νοοτροπίας που επιτρέπει στους εργαζομένους να επωφελούνται από τους νέους κανόνες χωρίς να ανησυχούν για τη μελλοντική τους σταδιοδρομία</a:t>
            </a:r>
            <a:r>
              <a:rPr lang="en-US" sz="2400" dirty="0">
                <a:ea typeface="Times New Roman" panose="02020603050405020304" pitchFamily="18" charset="0"/>
              </a:rPr>
              <a:t>. </a:t>
            </a:r>
          </a:p>
          <a:p>
            <a:pPr algn="ctr"/>
            <a:endParaRPr lang="en-US" sz="2400" dirty="0">
              <a:ea typeface="Times New Roman" panose="02020603050405020304" pitchFamily="18" charset="0"/>
            </a:endParaRPr>
          </a:p>
          <a:p>
            <a:pPr algn="ctr"/>
            <a:r>
              <a:rPr lang="el-GR" sz="2400" dirty="0">
                <a:ea typeface="Times New Roman" panose="02020603050405020304" pitchFamily="18" charset="0"/>
              </a:rPr>
              <a:t>Χωρίς αυτό, οι ευέλικτες συνθήκες εργασίας δεν θα αξιοποιηθούν ποτέ πλήρως</a:t>
            </a:r>
            <a:r>
              <a:rPr lang="en-US" sz="2400" dirty="0">
                <a:ea typeface="Times New Roman" panose="02020603050405020304" pitchFamily="18" charset="0"/>
              </a:rPr>
              <a:t>.</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70960598"/>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6354175"/>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i="0" u="none" strike="noStrike" kern="1200" cap="none" spc="-114" normalizeH="0" baseline="0" noProof="0" dirty="0">
              <a:ln>
                <a:noFill/>
              </a:ln>
              <a:effectLst/>
              <a:uLnTx/>
              <a:uFillTx/>
              <a:latin typeface="+mj-lt"/>
              <a:ea typeface="+mn-ea"/>
              <a:cs typeface="Tahoma"/>
            </a:endParaRPr>
          </a:p>
          <a:p>
            <a:pPr algn="just"/>
            <a:endParaRPr lang="pl-PL" sz="1800" dirty="0">
              <a:solidFill>
                <a:srgbClr val="000000"/>
              </a:solidFill>
              <a:effectLst/>
              <a:latin typeface="Calibri" panose="020F0502020204030204" pitchFamily="34" charset="0"/>
              <a:ea typeface="Calibri" panose="020F0502020204030204" pitchFamily="34" charset="0"/>
            </a:endParaRPr>
          </a:p>
          <a:p>
            <a:pPr algn="ctr">
              <a:lnSpc>
                <a:spcPct val="107000"/>
              </a:lnSpc>
              <a:spcBef>
                <a:spcPts val="600"/>
              </a:spcBef>
              <a:spcAft>
                <a:spcPts val="600"/>
              </a:spcAft>
            </a:pPr>
            <a:r>
              <a:rPr lang="el-GR"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Εφαρμογή της τεχνολογίας - το στάδιο της επιστημονικής και τεχνολογικής δραστηριότητας κατά το οποίο τα αποτελέσματα των επιστημονικών εργασιών στις βασικές και εφαρμοσμένες επιστήμες, συμπεριλαμβανομένων των εργασιών έρευνας και ανάπτυξης που αποσκοπούν αυστηρά στην επίτευξη πρακτικών στόχων, εφαρμόζονται στην πράξη, π.χ. με την εισαγωγή νέων τεχνολογιών ή την τροποποίηση των υφιστάμενων τεχνολογιών</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250935870"/>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917693"/>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2000" i="0" u="none" strike="noStrike" kern="1200" cap="none" spc="-114" normalizeH="0" baseline="0" noProof="0" dirty="0">
              <a:ln>
                <a:noFill/>
              </a:ln>
              <a:effectLst/>
              <a:uLnTx/>
              <a:uFillTx/>
              <a:latin typeface="+mj-lt"/>
              <a:ea typeface="+mn-ea"/>
              <a:cs typeface="Tahoma"/>
            </a:endParaRPr>
          </a:p>
          <a:p>
            <a:pPr algn="ctr">
              <a:lnSpc>
                <a:spcPct val="107000"/>
              </a:lnSpc>
              <a:spcBef>
                <a:spcPts val="600"/>
              </a:spcBef>
              <a:spcAft>
                <a:spcPts val="600"/>
              </a:spcAft>
            </a:pPr>
            <a:r>
              <a:rPr lang="el-GR" dirty="0"/>
              <a:t>Κατά τη διάρκεια της πανδημίας Covid-19, σχεδόν ολονύκτια επιχειρήσεις, από μικρές εταιρείες έως παγκόσμιες εταιρείες, μετέφεραν τις βασικές διαδικασίες τους στο </a:t>
            </a:r>
            <a:r>
              <a:rPr lang="el-GR" dirty="0" err="1"/>
              <a:t>cloud</a:t>
            </a:r>
            <a:r>
              <a:rPr lang="en-US" dirty="0"/>
              <a:t>. </a:t>
            </a:r>
          </a:p>
          <a:p>
            <a:pPr algn="ctr">
              <a:lnSpc>
                <a:spcPct val="107000"/>
              </a:lnSpc>
              <a:spcBef>
                <a:spcPts val="600"/>
              </a:spcBef>
              <a:spcAft>
                <a:spcPts val="600"/>
              </a:spcAft>
            </a:pPr>
            <a:r>
              <a:rPr lang="el-GR" dirty="0"/>
              <a:t>Η πανδημία κατέδειξε τα οφέλη της ύπαρξης ποικίλων ψηφιακών εργαλείων, χωρίς τα οποία μια επιχείρηση δεν θα έπρεπε καταρχήν να λειτουργεί σε ένα τόσο εξαιρετικά δύσκολο περιβάλλον (π.χ. ανταλλαγή άμεσων μηνυμάτων</a:t>
            </a:r>
            <a:r>
              <a:rPr lang="en-US" dirty="0"/>
              <a:t>).</a:t>
            </a:r>
          </a:p>
          <a:p>
            <a:pPr algn="ctr">
              <a:lnSpc>
                <a:spcPct val="107000"/>
              </a:lnSpc>
              <a:spcBef>
                <a:spcPts val="600"/>
              </a:spcBef>
              <a:spcAft>
                <a:spcPts val="600"/>
              </a:spcAft>
            </a:pPr>
            <a:r>
              <a:rPr lang="el-GR" dirty="0"/>
              <a:t>Έχει δείξει όχι μόνο τις δυνατότητες των ψηφιακών εργαλείων, στην εκτέλεση καθημερινών εργασιών, αλλά ακόμη και την αναγκαιότητα χρήσης τους είτε υπάρχει πανδημία είτε όχι</a:t>
            </a:r>
            <a:r>
              <a:rPr lang="en-US" dirty="0"/>
              <a:t>. </a:t>
            </a:r>
          </a:p>
          <a:p>
            <a:pPr algn="ctr">
              <a:lnSpc>
                <a:spcPct val="107000"/>
              </a:lnSpc>
              <a:spcBef>
                <a:spcPts val="600"/>
              </a:spcBef>
              <a:spcAft>
                <a:spcPts val="600"/>
              </a:spcAft>
            </a:pPr>
            <a:r>
              <a:rPr lang="el-GR" dirty="0"/>
              <a:t>Αποκάλυψε επίσης τις αδυναμίες των επιχειρηματιών λόγω της έλλειψης ψηφιακών εργαλείων, η οποία φαίνεται να είχε άμεσο αντίκτυπο στον περιορισμό ή ακόμη και στη διακοπή της επιχείρησής τους</a:t>
            </a:r>
            <a:r>
              <a:rPr lang="en-US" dirty="0"/>
              <a:t>.</a:t>
            </a:r>
          </a:p>
          <a:p>
            <a:pPr algn="ctr">
              <a:lnSpc>
                <a:spcPct val="107000"/>
              </a:lnSpc>
              <a:spcBef>
                <a:spcPts val="600"/>
              </a:spcBef>
              <a:spcAft>
                <a:spcPts val="600"/>
              </a:spcAft>
            </a:pPr>
            <a:r>
              <a:rPr lang="el-GR" dirty="0"/>
              <a:t>Έφερε επίσης στο φως το γεγονός ότι, στη μεταπανδημική περίοδο και εν αναμονή παρόμοιων εκδηλώσεων, θα πρέπει να εφαρμοστούν άμεσα ψηφιακά εργαλεία κατάλληλα για τις επιχειρήσεις</a:t>
            </a:r>
            <a:r>
              <a:rPr lang="en-US" dirty="0"/>
              <a:t>. </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1800353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016758"/>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pPr algn="just"/>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Για μεγάλες επενδύσεις, η υλοποίηση είναι μια πολύπλοκη επιχειρηματική διαδικασία. 
Απαιτεί τη συμμετοχή μεγάλων διεπιστημονικών ομάδων ειδικών, συμπεριλαμβανομένων ενδεικτικά</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algn="just"/>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επιστήμονες που αναπτύσσουν τη θεωρητική βάση για την παραγωγική διαδικασία</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σχεδιαστές κτιρίων και εξοπλισμού </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εργολάβοι τεχνικών εγκαταστάσεων </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Ειδικοί πληροφορικής που προετοιμάζουν τα συστήματα ελέγχου για τη λειτουργία τους</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ειδικοί στην έρευνα και την ανάλυση αγοράς</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algn="just"/>
            <a:r>
              <a:rPr lang="el-G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Ο συντονισμός του έργου τέτοιων ομάδων πραγματοποιείται από εξειδικευμένους διαχειριστές</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468394907"/>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6032421"/>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algn="just"/>
            <a:endParaRPr lang="pl-PL" sz="2000" dirty="0">
              <a:latin typeface="Graphik"/>
            </a:endParaRPr>
          </a:p>
          <a:p>
            <a:pPr algn="just"/>
            <a:r>
              <a:rPr lang="el-GR" dirty="0">
                <a:latin typeface="Graphik"/>
              </a:rPr>
              <a:t>Η πανδημία του Covid-19 απέδειξε ότι θεμέλιο μιας επιχείρησης σε μια τόσο δύσκολη περίοδο είναι η εμπιστοσύνη! 
Είναι σημαντικό ότι είναι σημαντικό να χρησιμοποιήσουμε την περίοδο της πανδημίας και την εμπειρία που αποκτήθηκε κατά τη διάρκεια αυτής της περιόδου για να βελτιώσουμε αυτήν την εμπιστοσύνη, η οποία με τη σειρά της θα είναι σημαντική στο μέλλον. Είναι σημαντικό να τονιστεί ότι η εμπιστοσύνη φαίνεται να είναι η ουσία του τρόπου με τον οποίο μια εταιρεία διεξάγει τις δραστηριότητές της, τόσο σε μια πανδημία όσο και στη βάση των δραστηριοτήτων της κατά την περίοδο μετά και, πριν από όλα, εν αναμονή παρόμοιων γεγονότων στο μέλλον</a:t>
            </a:r>
            <a:r>
              <a:rPr lang="en-US" sz="2000" dirty="0">
                <a:solidFill>
                  <a:srgbClr val="FF0000"/>
                </a:solidFill>
                <a:latin typeface="Graphik"/>
              </a:rPr>
              <a:t>.</a:t>
            </a:r>
            <a:endParaRPr lang="pl-PL" sz="2000" dirty="0">
              <a:solidFill>
                <a:srgbClr val="FF0000"/>
              </a:solidFill>
              <a:latin typeface="Graphik"/>
            </a:endParaRPr>
          </a:p>
          <a:p>
            <a:endParaRPr lang="pl-PL" sz="2000" dirty="0">
              <a:solidFill>
                <a:srgbClr val="FF0000"/>
              </a:solidFill>
              <a:latin typeface="Graphik"/>
            </a:endParaRPr>
          </a:p>
          <a:p>
            <a:pPr algn="ctr"/>
            <a:r>
              <a:rPr lang="el-GR" dirty="0">
                <a:latin typeface="Graphik"/>
              </a:rPr>
              <a:t>Πρέπει να επισημανθούν δύο θεμελιώδεις τύποι εμπιστοσύνης</a:t>
            </a:r>
            <a:r>
              <a:rPr lang="en-US" dirty="0">
                <a:latin typeface="Graphik"/>
              </a:rPr>
              <a:t>:</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r>
              <a:rPr lang="pl-PL" sz="1800" b="0" i="0" u="none" strike="noStrike" baseline="0" dirty="0">
                <a:solidFill>
                  <a:srgbClr val="FF0000"/>
                </a:solidFill>
                <a:latin typeface="Graphik"/>
              </a:rPr>
              <a:t>				</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cxnSp>
        <p:nvCxnSpPr>
          <p:cNvPr id="4" name="Łącznik prosty ze strzałką 3">
            <a:extLst>
              <a:ext uri="{FF2B5EF4-FFF2-40B4-BE49-F238E27FC236}">
                <a16:creationId xmlns:a16="http://schemas.microsoft.com/office/drawing/2014/main" id="{6D3EBEED-7333-5DE9-9DA2-74A196F2534D}"/>
              </a:ext>
            </a:extLst>
          </p:cNvPr>
          <p:cNvCxnSpPr/>
          <p:nvPr/>
        </p:nvCxnSpPr>
        <p:spPr>
          <a:xfrm flipH="1">
            <a:off x="3136197" y="4340485"/>
            <a:ext cx="1399032" cy="448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a:extLst>
              <a:ext uri="{FF2B5EF4-FFF2-40B4-BE49-F238E27FC236}">
                <a16:creationId xmlns:a16="http://schemas.microsoft.com/office/drawing/2014/main" id="{1CA7E029-446D-186C-B568-E4DD80F3F221}"/>
              </a:ext>
            </a:extLst>
          </p:cNvPr>
          <p:cNvCxnSpPr>
            <a:cxnSpLocks/>
          </p:cNvCxnSpPr>
          <p:nvPr/>
        </p:nvCxnSpPr>
        <p:spPr>
          <a:xfrm>
            <a:off x="7405640" y="4295793"/>
            <a:ext cx="1295073" cy="649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894767D7-C994-0236-F55A-B0903E582F48}"/>
              </a:ext>
            </a:extLst>
          </p:cNvPr>
          <p:cNvSpPr txBox="1"/>
          <p:nvPr/>
        </p:nvSpPr>
        <p:spPr>
          <a:xfrm>
            <a:off x="601915" y="4696615"/>
            <a:ext cx="5379850" cy="1477328"/>
          </a:xfrm>
          <a:prstGeom prst="rect">
            <a:avLst/>
          </a:prstGeom>
          <a:noFill/>
        </p:spPr>
        <p:txBody>
          <a:bodyPr wrap="square" rtlCol="0">
            <a:spAutoFit/>
          </a:bodyPr>
          <a:lstStyle/>
          <a:p>
            <a:pPr algn="just"/>
            <a:r>
              <a:rPr lang="el-GR" dirty="0"/>
              <a:t>Εμπιστοσύνη μεταξύ συναδέλφων, εργαζομένων, διευθυντών, τμημάτων και ομάδων - π.χ. εμπιστοσύνη ότι όταν εργάζονται εξ αποστάσεως, οι εργαζόμενοι χρησιμοποιούν τον χρόνο εργασίας τους αποτελεσματικά και κατάλληλα</a:t>
            </a:r>
            <a:r>
              <a:rPr lang="en-US" dirty="0"/>
              <a:t>.</a:t>
            </a:r>
            <a:endParaRPr lang="pl-PL" dirty="0"/>
          </a:p>
        </p:txBody>
      </p:sp>
      <p:sp>
        <p:nvSpPr>
          <p:cNvPr id="8" name="pole tekstowe 7">
            <a:extLst>
              <a:ext uri="{FF2B5EF4-FFF2-40B4-BE49-F238E27FC236}">
                <a16:creationId xmlns:a16="http://schemas.microsoft.com/office/drawing/2014/main" id="{CF0E0138-2B26-6D71-5950-CCBA3967E4A7}"/>
              </a:ext>
            </a:extLst>
          </p:cNvPr>
          <p:cNvSpPr txBox="1"/>
          <p:nvPr/>
        </p:nvSpPr>
        <p:spPr>
          <a:xfrm>
            <a:off x="7939911" y="4887718"/>
            <a:ext cx="3276079" cy="923330"/>
          </a:xfrm>
          <a:prstGeom prst="rect">
            <a:avLst/>
          </a:prstGeom>
          <a:noFill/>
        </p:spPr>
        <p:txBody>
          <a:bodyPr wrap="square" rtlCol="0">
            <a:spAutoFit/>
          </a:bodyPr>
          <a:lstStyle/>
          <a:p>
            <a:pPr algn="just"/>
            <a:r>
              <a:rPr lang="el-GR" dirty="0">
                <a:latin typeface="Graphik"/>
              </a:rPr>
              <a:t>Εμπιστοσύνη στα δεδομένα και τις ψηφιακές λύσεις, π.χ. ότι τα δεδομένα δεν θα διαρρεύσουν</a:t>
            </a:r>
            <a:r>
              <a:rPr lang="en-US" dirty="0">
                <a:latin typeface="Graphik"/>
              </a:rPr>
              <a:t>.</a:t>
            </a:r>
            <a:endParaRPr lang="pl-PL" dirty="0"/>
          </a:p>
        </p:txBody>
      </p:sp>
    </p:spTree>
    <p:extLst>
      <p:ext uri="{BB962C8B-B14F-4D97-AF65-F5344CB8AC3E}">
        <p14:creationId xmlns:p14="http://schemas.microsoft.com/office/powerpoint/2010/main" val="71114059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42969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lang="pl-PL" sz="1800" dirty="0">
              <a:effectLst/>
              <a:latin typeface="Calibri" panose="020F0502020204030204" pitchFamily="34" charset="0"/>
              <a:ea typeface="Calibri" panose="020F0502020204030204" pitchFamily="34" charset="0"/>
            </a:endParaRPr>
          </a:p>
          <a:p>
            <a:endParaRPr kumimoji="0" lang="pl-PL" sz="1400" i="0" u="none" strike="noStrike" kern="1200" cap="none" spc="-114" normalizeH="0" baseline="0" noProof="0" dirty="0">
              <a:ln>
                <a:noFill/>
              </a:ln>
              <a:effectLst/>
              <a:uLnTx/>
              <a:uFillTx/>
              <a:latin typeface="+mj-lt"/>
              <a:ea typeface="+mn-ea"/>
              <a:cs typeface="Tahoma"/>
            </a:endParaRPr>
          </a:p>
          <a:p>
            <a:r>
              <a:rPr lang="el-GR" sz="2200" u="sng"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Παραδείγματα σταδίων στην εφαρμογή μιας νέας τεχνολογίας</a:t>
            </a:r>
            <a:r>
              <a:rPr lang="pl-PL" sz="2200" u="sng"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68701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1. </a:t>
            </a:r>
            <a:r>
              <a:rPr lang="el-GR" sz="22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Ξεκινήστε με τα βασικά. Εστίαση σε εργαλεία για τη βελτίωση της επικοινωνίας, της διαχείρισης εγγράφων, της ροής εργασιών και της διαχείρισης πρακτικών</a:t>
            </a:r>
            <a:endParaRPr lang="en-US" sz="2200" dirty="0">
              <a:latin typeface="+mn-lt"/>
              <a:cs typeface="+mn-cs"/>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744675"/>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2. </a:t>
            </a:r>
            <a:r>
              <a:rPr lang="el-GR"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Βεβαιωθείτε ότι όλοι έχουν πρόσβαση στα εργαλεία</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80233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3. </a:t>
            </a:r>
            <a:r>
              <a:rPr lang="el-GR"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Δημιουργήστε ένα περιβάλλον όπου ο ανοιχτός διάλογος είναι ευπρόσδεκτος για να διασφαλίσετε ότι η ομάδα αισθάνεται άνετα με την τεχνολογία</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23998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801314"/>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1400" i="0" u="none" strike="noStrike" kern="1200" cap="none" spc="-114" normalizeH="0" baseline="0" noProof="0" dirty="0">
              <a:ln>
                <a:noFill/>
              </a:ln>
              <a:effectLst/>
              <a:uLnTx/>
              <a:uFillTx/>
              <a:latin typeface="+mj-lt"/>
              <a:ea typeface="+mn-ea"/>
              <a:cs typeface="Tahoma"/>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19469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4. </a:t>
            </a:r>
            <a:r>
              <a:rPr lang="el-GR"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Εστιάστε διασφαλίζοντας ότι κάθε εργαλείο βοηθά στην επίτευξη των συνολικών στόχων της εταιρείας</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17047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5. </a:t>
            </a:r>
            <a:r>
              <a:rPr lang="el-GR"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Συμπερίληψη βασικών ενδιαφερόμενων μερών σε συζητήσεις σχετικά με το ποια τεχνολογία λειτουργεί και τους τομείς όπου μπορεί να βελτιωθεί</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159173"/>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6. </a:t>
            </a:r>
            <a:r>
              <a:rPr lang="el-GR" sz="2400" dirty="0">
                <a:solidFill>
                  <a:schemeClr val="accent6">
                    <a:lumMod val="75000"/>
                  </a:schemeClr>
                </a:solidFill>
                <a:latin typeface="Calibri" panose="020F0502020204030204" pitchFamily="34" charset="0"/>
                <a:ea typeface="Calibri" panose="020F0502020204030204" pitchFamily="34" charset="0"/>
                <a:cs typeface="Calibri" panose="020F0502020204030204" pitchFamily="34" charset="0"/>
              </a:rPr>
              <a:t>Μην φοβάστε να αναθέσετε σε τρίτους τη διαδικασία υλοποίησης</a:t>
            </a:r>
            <a:r>
              <a:rPr lang="en-US" sz="2400" dirty="0">
                <a:solidFill>
                  <a:schemeClr val="accent6">
                    <a:lumMod val="75000"/>
                  </a:schemeClr>
                </a:solidFill>
                <a:latin typeface="Calibri" panose="020F0502020204030204" pitchFamily="34" charset="0"/>
                <a:ea typeface="Calibri" panose="020F0502020204030204" pitchFamily="34" charset="0"/>
                <a:cs typeface="Calibri" panose="020F0502020204030204" pitchFamily="34" charset="0"/>
              </a:rPr>
              <a:t>.</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esquinas redondeadas 11">
            <a:extLst>
              <a:ext uri="{FF2B5EF4-FFF2-40B4-BE49-F238E27FC236}">
                <a16:creationId xmlns:a16="http://schemas.microsoft.com/office/drawing/2014/main" id="{4F440E57-7EB4-8BC6-1A53-1E25390A967A}"/>
              </a:ext>
            </a:extLst>
          </p:cNvPr>
          <p:cNvSpPr/>
          <p:nvPr/>
        </p:nvSpPr>
        <p:spPr>
          <a:xfrm>
            <a:off x="1151162" y="5150334"/>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7. </a:t>
            </a:r>
            <a:r>
              <a:rPr lang="el-GR"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Ανάπτυξη διαδικασίας αξιολόγησης και εφαρμογής κατά την επανεξέταση νέων τεχνολογιών για να διασφαλιστεί ότι είναι σύμφωνες με τους στόχους της εταιρείας</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011505"/>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352474"/>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2000" i="0" u="none" strike="noStrike" kern="1200" cap="none" spc="-114" normalizeH="0" baseline="0" noProof="0" dirty="0">
              <a:ln>
                <a:noFill/>
              </a:ln>
              <a:effectLst/>
              <a:uLnTx/>
              <a:uFillTx/>
              <a:latin typeface="+mj-lt"/>
              <a:ea typeface="+mn-ea"/>
              <a:cs typeface="Tahoma"/>
            </a:endParaRPr>
          </a:p>
          <a:p>
            <a:pPr algn="ctr"/>
            <a:r>
              <a:rPr lang="el-GR" sz="2000" dirty="0"/>
              <a:t>Ο στρατηγικός σχεδιασμός δεν αφορά μόνο τα οικονομικά</a:t>
            </a:r>
            <a:r>
              <a:rPr lang="en-US" sz="2000" dirty="0"/>
              <a:t>. </a:t>
            </a:r>
          </a:p>
          <a:p>
            <a:pPr algn="ctr"/>
            <a:endParaRPr lang="en-US" sz="2000" dirty="0"/>
          </a:p>
          <a:p>
            <a:pPr algn="ctr"/>
            <a:r>
              <a:rPr lang="el-GR" sz="2000" dirty="0"/>
              <a:t>Η πανδημία μας έδειξε ότι μια εταιρεία χρειάζεται επίσης σχέδια σε περίπτωση που εμφανιστεί στο μέλλον απειλή παρόμοια σε αντίκτυπο με την πανδημία Covid-19 ή απλά προκύψουν νέες ευκαιρίες</a:t>
            </a:r>
            <a:r>
              <a:rPr lang="en-US" sz="2000" dirty="0"/>
              <a:t>. </a:t>
            </a:r>
          </a:p>
          <a:p>
            <a:pPr algn="ctr"/>
            <a:endParaRPr lang="en-US" sz="2000" dirty="0"/>
          </a:p>
          <a:p>
            <a:pPr algn="ctr"/>
            <a:r>
              <a:rPr lang="el-GR" sz="2000" dirty="0"/>
              <a:t>Είναι σημαντικό να αναδημιουργηθούν και να κλιμακωθούν οι δυνατότητες του οργανισμού μετά την πανδημία όσον αφορά τον σχεδιασμό σεναρίων - λαμβάνοντας υπόψη τόσο τις απειλές όσο και τις ευκαιρίες από τέτοια γεγονότα - για να συλλάβει και να δαμάσει τα διάφορα ζητήματα από διαφορετικές οπτικές γωνίες. Αυτό θα βοηθήσει στον ταχύτερο εντοπισμό ζητημάτων και θα μειώσει τον κίνδυνο μελλοντικών απροσδόκητων επιπτώσεων</a:t>
            </a:r>
            <a:r>
              <a:rPr lang="en-US" sz="2000" dirty="0"/>
              <a:t>.</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843791" y="616691"/>
            <a:ext cx="9386744" cy="527323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el-GR" sz="4800" b="0" spc="-150" dirty="0"/>
              <a:t>ΕΥΡΕΤΉΡΙΟ</a:t>
            </a: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lnSpc>
                <a:spcPct val="100000"/>
              </a:lnSpc>
              <a:spcBef>
                <a:spcPts val="110"/>
              </a:spcBef>
            </a:pPr>
            <a:r>
              <a:rPr lang="el-GR" sz="2400" kern="0" spc="-150" dirty="0">
                <a:solidFill>
                  <a:srgbClr val="0CA373"/>
                </a:solidFill>
                <a:latin typeface="Oxygen" panose="02000503000000000000" pitchFamily="2" charset="-18"/>
                <a:ea typeface="Tahoma" panose="020B0604030504040204" pitchFamily="34" charset="0"/>
                <a:cs typeface="Tahoma" panose="020B0604030504040204" pitchFamily="34" charset="0"/>
              </a:rPr>
              <a:t>Τίτλος ενότητας</a:t>
            </a:r>
            <a:r>
              <a:rPr lang="es-ES" sz="2400" kern="0" spc="-150" dirty="0">
                <a:solidFill>
                  <a:srgbClr val="0CA373"/>
                </a:solidFill>
                <a:latin typeface="Oxygen" panose="02000503000000000000" pitchFamily="2" charset="-18"/>
                <a:ea typeface="Tahoma" panose="020B0604030504040204" pitchFamily="34" charset="0"/>
                <a:cs typeface="Tahoma" panose="020B0604030504040204" pitchFamily="34" charset="0"/>
              </a:rPr>
              <a:t> 1: </a:t>
            </a:r>
            <a:r>
              <a:rPr lang="el-GR" sz="2400" dirty="0">
                <a:solidFill>
                  <a:srgbClr val="0CA373"/>
                </a:solidFill>
                <a:latin typeface="Oxygen" panose="02000503000000000000" pitchFamily="2" charset="-18"/>
                <a:cs typeface="Tahoma"/>
              </a:rPr>
              <a:t>Επιχειρηματικά μοντέλα – βασικά ζητήματα</a:t>
            </a:r>
            <a:endParaRPr lang="pl-PL" sz="2400" dirty="0">
              <a:solidFill>
                <a:srgbClr val="0CA373"/>
              </a:solidFill>
              <a:latin typeface="Oxygen" panose="02000503000000000000" pitchFamily="2" charset="-18"/>
              <a:cs typeface="Tahoma"/>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974821" y="2811464"/>
            <a:ext cx="5743854" cy="3109569"/>
          </a:xfrm>
          <a:prstGeom prst="rect">
            <a:avLst/>
          </a:prstGeom>
        </p:spPr>
        <p:txBody>
          <a:bodyPr vert="horz" wrap="square" lIns="0" tIns="13970" rIns="0" bIns="0" rtlCol="0">
            <a:spAutoFit/>
          </a:bodyPr>
          <a:lstStyle/>
          <a:p>
            <a:pPr marL="12700">
              <a:lnSpc>
                <a:spcPct val="100000"/>
              </a:lnSpc>
              <a:spcBef>
                <a:spcPts val="110"/>
              </a:spcBef>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49580" fontAlgn="base">
              <a:lnSpc>
                <a:spcPct val="115000"/>
              </a:lnSpc>
              <a:spcAft>
                <a:spcPts val="1000"/>
              </a:spcAft>
            </a:pPr>
            <a:r>
              <a:rPr lang="el-GR" dirty="0">
                <a:latin typeface="Calibri" panose="020F0502020204030204" pitchFamily="34" charset="0"/>
                <a:ea typeface="Times New Roman" panose="02020603050405020304" pitchFamily="18" charset="0"/>
                <a:cs typeface="Calibri" panose="020F0502020204030204" pitchFamily="34" charset="0"/>
              </a:rPr>
              <a:t>1.1 Τι είναι ένα επιχειρηματικό μοντέλο 
1.2 Τύποι και μορφές επιχειρηματικών μοντέλων 
1.3 Αρχές ευέλικτης οργανωτικής δομής
1.4 Τρόπος εφαρμογής νέων τεχνολογιών και στρατηγικών </a:t>
            </a:r>
            <a:r>
              <a:rPr lang="el-GR" dirty="0" err="1">
                <a:latin typeface="Calibri" panose="020F0502020204030204" pitchFamily="34" charset="0"/>
                <a:ea typeface="Times New Roman" panose="02020603050405020304" pitchFamily="18" charset="0"/>
                <a:cs typeface="Calibri" panose="020F0502020204030204" pitchFamily="34" charset="0"/>
              </a:rPr>
              <a:t>ψηφιοποίησης</a:t>
            </a:r>
            <a:r>
              <a:rPr lang="el-GR" dirty="0">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961466" y="2442132"/>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6136110" y="1719522"/>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016758"/>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pPr algn="just"/>
            <a:r>
              <a:rPr lang="el-GR" sz="2000" dirty="0">
                <a:ea typeface="Calibri" panose="020F0502020204030204" pitchFamily="34" charset="0"/>
              </a:rPr>
              <a:t>Η μεγαλύτερη πρόκληση της </a:t>
            </a:r>
            <a:r>
              <a:rPr lang="el-GR" sz="2000" dirty="0" err="1">
                <a:ea typeface="Calibri" panose="020F0502020204030204" pitchFamily="34" charset="0"/>
              </a:rPr>
              <a:t>ψηφιοποίησης</a:t>
            </a:r>
            <a:r>
              <a:rPr lang="el-GR" sz="2000" dirty="0">
                <a:ea typeface="Calibri" panose="020F0502020204030204" pitchFamily="34" charset="0"/>
              </a:rPr>
              <a:t> αλλά και το πρώτο εμπόδιο που πρέπει να ξεπεραστεί είναι η έγκαιρη εφαρμογή. Η υπέρβαση της αντίστασης στην υλοποίηση ξεκινά καλύτερα δείχνοντας στους απρόθυμους χρήστες τα αναμφισβήτητα οφέλη της νέας λύσης</a:t>
            </a:r>
            <a:r>
              <a:rPr lang="en-US" sz="2000" dirty="0">
                <a:ea typeface="Calibri" panose="020F0502020204030204" pitchFamily="34" charset="0"/>
              </a:rPr>
              <a:t>. </a:t>
            </a:r>
          </a:p>
          <a:p>
            <a:pPr algn="just"/>
            <a:r>
              <a:rPr lang="el-GR" sz="2000" dirty="0">
                <a:ea typeface="Calibri" panose="020F0502020204030204" pitchFamily="34" charset="0"/>
              </a:rPr>
              <a:t>Η πανδημία κατέδειξε τέτοια οφέλη, ενώ, από την άλλη πλευρά, αποκάλυψε με εξαιρετικά βάναυσο τρόπο τις αδυναμίες των επιχειρήσεων από αυτή την άποψη</a:t>
            </a:r>
            <a:r>
              <a:rPr lang="en-US" sz="2000" dirty="0">
                <a:ea typeface="Calibri" panose="020F0502020204030204" pitchFamily="34" charset="0"/>
              </a:rPr>
              <a:t>. </a:t>
            </a:r>
          </a:p>
          <a:p>
            <a:pPr algn="just"/>
            <a:r>
              <a:rPr lang="el-GR" sz="2000" dirty="0">
                <a:ea typeface="Calibri" panose="020F0502020204030204" pitchFamily="34" charset="0"/>
              </a:rPr>
              <a:t>Πρέπει να επαναληφθεί και να εδραιωθεί στους εργαζόμενους τι θα κερδίσουν με την εφαρμογή</a:t>
            </a:r>
            <a:r>
              <a:rPr lang="en-US" sz="2000" dirty="0">
                <a:ea typeface="Calibri" panose="020F0502020204030204" pitchFamily="34" charset="0"/>
              </a:rPr>
              <a:t>.</a:t>
            </a:r>
          </a:p>
          <a:p>
            <a:pPr algn="just"/>
            <a:endParaRPr lang="en-US" sz="2000" dirty="0">
              <a:ea typeface="Calibri" panose="020F0502020204030204" pitchFamily="34" charset="0"/>
            </a:endParaRPr>
          </a:p>
          <a:p>
            <a:pPr algn="just"/>
            <a:r>
              <a:rPr lang="el-GR" sz="2000" dirty="0">
                <a:ea typeface="Calibri" panose="020F0502020204030204" pitchFamily="34" charset="0"/>
              </a:rPr>
              <a:t>Οι επιχειρήσεις θα πρέπει να γνωρίζουν την προστιθέμενη αξία και τις ευκαιρίες που προσφέρει η </a:t>
            </a:r>
            <a:r>
              <a:rPr lang="el-GR" sz="2000" dirty="0" err="1">
                <a:ea typeface="Calibri" panose="020F0502020204030204" pitchFamily="34" charset="0"/>
              </a:rPr>
              <a:t>ψηφιοποίηση</a:t>
            </a:r>
            <a:r>
              <a:rPr lang="el-GR" sz="2000" dirty="0">
                <a:ea typeface="Calibri" panose="020F0502020204030204" pitchFamily="34" charset="0"/>
              </a:rPr>
              <a:t>, ιδίως μετά από μια πανδημία όπως η Cοvid-19 ή αργότερα</a:t>
            </a:r>
            <a:r>
              <a:rPr lang="en-US" sz="2000" dirty="0">
                <a:ea typeface="Calibri" panose="020F0502020204030204" pitchFamily="34" charset="0"/>
              </a:rPr>
              <a:t>. </a:t>
            </a:r>
          </a:p>
          <a:p>
            <a:pPr algn="just"/>
            <a:endParaRPr lang="en-US" sz="2000" dirty="0">
              <a:ea typeface="Calibri" panose="020F0502020204030204" pitchFamily="34" charset="0"/>
            </a:endParaRPr>
          </a:p>
          <a:p>
            <a:pPr algn="just"/>
            <a:r>
              <a:rPr lang="el-GR" sz="2000" dirty="0">
                <a:ea typeface="Calibri" panose="020F0502020204030204" pitchFamily="34" charset="0"/>
              </a:rPr>
              <a:t>Η </a:t>
            </a:r>
            <a:r>
              <a:rPr lang="el-GR" sz="2000" dirty="0" err="1">
                <a:ea typeface="Calibri" panose="020F0502020204030204" pitchFamily="34" charset="0"/>
              </a:rPr>
              <a:t>ψηφιοποίηση</a:t>
            </a:r>
            <a:r>
              <a:rPr lang="el-GR" sz="2000" dirty="0">
                <a:ea typeface="Calibri" panose="020F0502020204030204" pitchFamily="34" charset="0"/>
              </a:rPr>
              <a:t> είναι μια σταδιακή διαδικασία. Αυτού του είδους η αλλαγή θα πάρει χρόνια, όχι λίγες μέρες. Ως εκ τούτου, είναι δύσκολο να καλυφθεί η διαφορά εκ των υστέρων</a:t>
            </a:r>
            <a:r>
              <a:rPr lang="en-US" sz="2000" dirty="0">
                <a:ea typeface="Calibri" panose="020F0502020204030204" pitchFamily="34" charset="0"/>
              </a:rPr>
              <a:t>. </a:t>
            </a:r>
            <a:endParaRPr lang="pl-PL" sz="2000" spc="-114" dirty="0">
              <a:latin typeface="+mj-lt"/>
              <a:cs typeface="Tahoma"/>
            </a:endParaRPr>
          </a:p>
        </p:txBody>
      </p:sp>
    </p:spTree>
    <p:extLst>
      <p:ext uri="{BB962C8B-B14F-4D97-AF65-F5344CB8AC3E}">
        <p14:creationId xmlns:p14="http://schemas.microsoft.com/office/powerpoint/2010/main" val="279208414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660250"/>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4</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Τρόπος εφαρμογής νέων τεχνολογιών και στρατηγικών </a:t>
            </a:r>
            <a:r>
              <a:rPr kumimoji="0" lang="el-GR" sz="2400" b="0" i="0" u="none" strike="noStrike" kern="1200" cap="none" spc="0" normalizeH="0" baseline="0" noProof="0" dirty="0" err="1">
                <a:ln>
                  <a:noFill/>
                </a:ln>
                <a:solidFill>
                  <a:prstClr val="black"/>
                </a:solidFill>
                <a:effectLst/>
                <a:uLnTx/>
                <a:uFillTx/>
                <a:latin typeface="Calibri Light" panose="020F0302020204030204"/>
                <a:ea typeface="Times New Roman" panose="02020603050405020304" pitchFamily="18" charset="0"/>
                <a:cs typeface="+mn-cs"/>
              </a:rPr>
              <a:t>ψηφιοποίησης</a:t>
            </a:r>
            <a:endPar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kumimoji="0" lang="pl-PL" sz="2000" i="0" u="none" strike="noStrike" kern="1200" cap="none" spc="-114" normalizeH="0" baseline="0" noProof="0" dirty="0">
              <a:ln>
                <a:noFill/>
              </a:ln>
              <a:effectLst/>
              <a:uLnTx/>
              <a:uFillTx/>
              <a:latin typeface="+mj-lt"/>
              <a:ea typeface="+mn-ea"/>
              <a:cs typeface="Tahoma"/>
            </a:endParaRPr>
          </a:p>
          <a:p>
            <a:pPr algn="just"/>
            <a:r>
              <a:rPr lang="el-GR" sz="2000" dirty="0"/>
              <a:t>Οι εταιρείες που δεν διαθέτουν ψηφιακή στρατηγική, ιδίως για μια κατάσταση όπως η πανδημία Covid-19, θα πρέπει να αντιμετωπίσουν αμέσως αυτήν την πρόκληση και να την αναπτύξουν, ώστε να μην μείνουν πίσω. Να είναι σε θέση να αντιδρούν εγκαίρως σε ξαφνικές αλλαγές που επηρεάζουν την επιχείρησή τους</a:t>
            </a:r>
            <a:r>
              <a:rPr lang="en-US" sz="2000" dirty="0"/>
              <a:t>.</a:t>
            </a:r>
          </a:p>
          <a:p>
            <a:pPr algn="just"/>
            <a:endParaRPr lang="en-US" sz="2000" dirty="0"/>
          </a:p>
          <a:p>
            <a:pPr algn="just"/>
            <a:r>
              <a:rPr lang="el-GR" sz="2000" dirty="0"/>
              <a:t>Η </a:t>
            </a:r>
            <a:r>
              <a:rPr lang="el-GR" sz="2000" dirty="0" err="1"/>
              <a:t>ψηφιοποίηση</a:t>
            </a:r>
            <a:r>
              <a:rPr lang="el-GR" sz="2000" dirty="0"/>
              <a:t> καθιστά όλο και πιο σημαντικές ιδιότητες όπως η ετοιμότητα για αλλαγή, η κοινωνική ικανότητα, γεγονός που θέτει νέες προκλήσεις για τις εταιρείες όσον αφορά την κατάρτιση και την εκπαίδευση των εργαζομένων</a:t>
            </a:r>
            <a:r>
              <a:rPr lang="en-US" sz="2000" dirty="0"/>
              <a:t>.</a:t>
            </a:r>
          </a:p>
          <a:p>
            <a:pPr algn="just"/>
            <a:endParaRPr lang="en-US" sz="2000" dirty="0"/>
          </a:p>
          <a:p>
            <a:pPr algn="just"/>
            <a:r>
              <a:rPr lang="el-GR" sz="2000" dirty="0"/>
              <a:t>Η εφαρμογή νέου λογισμικού είναι γεμάτη με τον κίνδυνο αποτυχίας - καθώς εξαρτάται σε μεγάλο βαθμό από τη στάση των χρηστών. Κατά την ανάπτυξη της ψηφιακής στρατηγικής μιας εταιρείας, είναι απαραίτητο να ληφθεί υπόψη αυτό το πρόβλημα για να μπορέσουμε να το αποτρέψουμε αποτελεσματικά</a:t>
            </a:r>
            <a:r>
              <a:rPr lang="en-US" sz="2000" dirty="0"/>
              <a:t>.</a:t>
            </a:r>
            <a:endParaRPr kumimoji="0" lang="pl-PL" sz="20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4424387"/>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392159"/>
          </a:xfrm>
          <a:prstGeom prst="rect">
            <a:avLst/>
          </a:prstGeom>
          <a:noFill/>
        </p:spPr>
        <p:txBody>
          <a:bodyPr wrap="square" rtlCol="0">
            <a:spAutoFit/>
          </a:bodyPr>
          <a:lstStyle/>
          <a:p>
            <a:pPr algn="just">
              <a:lnSpc>
                <a:spcPct val="115000"/>
              </a:lnSpc>
              <a:spcAft>
                <a:spcPts val="1000"/>
              </a:spcAft>
            </a:pPr>
            <a:r>
              <a:rPr lang="el-GR" dirty="0"/>
              <a:t>Σημείο </a:t>
            </a:r>
            <a:r>
              <a:rPr lang="en-US" dirty="0"/>
              <a:t>1: </a:t>
            </a:r>
            <a:r>
              <a:rPr lang="el-GR" dirty="0">
                <a:solidFill>
                  <a:srgbClr val="000000"/>
                </a:solidFill>
                <a:latin typeface="Calibri" panose="020F0502020204030204" pitchFamily="34" charset="0"/>
                <a:ea typeface="Calibri" panose="020F0502020204030204" pitchFamily="34" charset="0"/>
                <a:cs typeface="Times New Roman" panose="02020603050405020304" pitchFamily="18" charset="0"/>
              </a:rPr>
              <a:t>Το επιχειρηματικό μοντέλο αποτελεί τη βάση για τις περισσότερες επιχειρήσεις</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pl-P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1" y="3530217"/>
            <a:ext cx="8895980" cy="646331"/>
          </a:xfrm>
          <a:prstGeom prst="rect">
            <a:avLst/>
          </a:prstGeom>
          <a:noFill/>
        </p:spPr>
        <p:txBody>
          <a:bodyPr wrap="square" rtlCol="0">
            <a:spAutoFit/>
          </a:bodyPr>
          <a:lstStyle/>
          <a:p>
            <a:pPr algn="just"/>
            <a:r>
              <a:rPr lang="el-GR" dirty="0"/>
              <a:t>Σημείο </a:t>
            </a:r>
            <a:r>
              <a:rPr lang="en-US" dirty="0"/>
              <a:t>2: </a:t>
            </a:r>
            <a:r>
              <a:rPr lang="el-GR" dirty="0"/>
              <a:t>Από μόνο του, ένα επιχειρηματικό μοντέλο δεν αποτελεί ακόμη εγγύηση επιτυχίας, αλλά μπορεί να είναι σημαντικό για την επίτευξή του</a:t>
            </a:r>
            <a:r>
              <a:rPr lang="en-US" dirty="0"/>
              <a:t>.</a:t>
            </a:r>
          </a:p>
        </p:txBody>
      </p:sp>
      <p:sp>
        <p:nvSpPr>
          <p:cNvPr id="13" name="CuadroTexto 12"/>
          <p:cNvSpPr txBox="1"/>
          <p:nvPr/>
        </p:nvSpPr>
        <p:spPr>
          <a:xfrm>
            <a:off x="1578483" y="4270276"/>
            <a:ext cx="8895979" cy="646331"/>
          </a:xfrm>
          <a:prstGeom prst="rect">
            <a:avLst/>
          </a:prstGeom>
          <a:noFill/>
        </p:spPr>
        <p:txBody>
          <a:bodyPr wrap="square" rtlCol="0">
            <a:spAutoFit/>
          </a:bodyPr>
          <a:lstStyle/>
          <a:p>
            <a:pPr algn="just"/>
            <a:r>
              <a:rPr lang="el-GR" dirty="0"/>
              <a:t>Σημείο </a:t>
            </a:r>
            <a:r>
              <a:rPr lang="en-US" dirty="0"/>
              <a:t>3: </a:t>
            </a:r>
            <a:r>
              <a:rPr lang="el-GR" dirty="0">
                <a:solidFill>
                  <a:srgbClr val="000000"/>
                </a:solidFill>
                <a:ea typeface="Calibri" panose="020F0502020204030204" pitchFamily="34" charset="0"/>
                <a:cs typeface="Times New Roman" panose="02020603050405020304" pitchFamily="18" charset="0"/>
              </a:rPr>
              <a:t>Οργανωτική δομή είναι ο τρόπος με τον οποίο οργανώνεται επίσημα μια εταιρεία και οι δεσμοί μεταξύ τους</a:t>
            </a:r>
            <a:r>
              <a:rPr lang="en-US" dirty="0">
                <a:solidFill>
                  <a:srgbClr val="000000"/>
                </a:solidFill>
                <a:ea typeface="Calibri" panose="020F0502020204030204" pitchFamily="34" charset="0"/>
                <a:cs typeface="Times New Roman" panose="02020603050405020304" pitchFamily="18" charset="0"/>
              </a:rPr>
              <a:t>.</a:t>
            </a:r>
            <a:endParaRPr lang="en-US" dirty="0"/>
          </a:p>
        </p:txBody>
      </p:sp>
      <p:sp>
        <p:nvSpPr>
          <p:cNvPr id="14" name="CuadroTexto 13"/>
          <p:cNvSpPr txBox="1"/>
          <p:nvPr/>
        </p:nvSpPr>
        <p:spPr>
          <a:xfrm>
            <a:off x="1578483" y="4994445"/>
            <a:ext cx="8998335" cy="1200329"/>
          </a:xfrm>
          <a:prstGeom prst="rect">
            <a:avLst/>
          </a:prstGeom>
          <a:noFill/>
        </p:spPr>
        <p:txBody>
          <a:bodyPr wrap="square" rtlCol="0">
            <a:spAutoFit/>
          </a:bodyPr>
          <a:lstStyle/>
          <a:p>
            <a:pPr algn="just"/>
            <a:r>
              <a:rPr lang="el-GR" dirty="0"/>
              <a:t>Σημείο </a:t>
            </a:r>
            <a:r>
              <a:rPr lang="en-US" dirty="0"/>
              <a:t>4: </a:t>
            </a:r>
            <a:r>
              <a:rPr lang="el-GR" dirty="0">
                <a:solidFill>
                  <a:srgbClr val="000000"/>
                </a:solidFill>
                <a:latin typeface="Calibri" panose="020F0502020204030204" pitchFamily="34" charset="0"/>
                <a:ea typeface="Calibri" panose="020F0502020204030204" pitchFamily="34" charset="0"/>
              </a:rPr>
              <a:t>Οι εταιρείες θα πρέπει να γνωρίζουν την προστιθέμενη αξία και τις ευκαιρίες που φέρνει η </a:t>
            </a:r>
            <a:r>
              <a:rPr lang="el-GR" dirty="0" err="1">
                <a:solidFill>
                  <a:srgbClr val="000000"/>
                </a:solidFill>
                <a:latin typeface="Calibri" panose="020F0502020204030204" pitchFamily="34" charset="0"/>
                <a:ea typeface="Calibri" panose="020F0502020204030204" pitchFamily="34" charset="0"/>
              </a:rPr>
              <a:t>ψηφιοποίηση</a:t>
            </a:r>
            <a:r>
              <a:rPr lang="el-GR" dirty="0">
                <a:solidFill>
                  <a:srgbClr val="000000"/>
                </a:solidFill>
                <a:latin typeface="Calibri" panose="020F0502020204030204" pitchFamily="34" charset="0"/>
                <a:ea typeface="Calibri" panose="020F0502020204030204" pitchFamily="34" charset="0"/>
              </a:rPr>
              <a:t> και κατά τη διεξαγωγή εκπαιδεύσεων σχετικά με τη νέα λύση, αξίζει να επαναλαμβάνουμε και να ενισχύουμε συνεχώς στους εργαζόμενους τι θα κερδίσουν με την εφαρμογή</a:t>
            </a:r>
            <a:r>
              <a:rPr lang="en-US" dirty="0">
                <a:solidFill>
                  <a:srgbClr val="000000"/>
                </a:solidFill>
                <a:latin typeface="Calibri" panose="020F0502020204030204" pitchFamily="34" charset="0"/>
                <a:ea typeface="Calibri" panose="020F0502020204030204" pitchFamily="34" charset="0"/>
              </a:rPr>
              <a:t>.</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474462" y="4633195"/>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6463" y="932153"/>
            <a:ext cx="7138581" cy="5312993"/>
          </a:xfrm>
          <a:prstGeom prst="rect">
            <a:avLst/>
          </a:prstGeom>
          <a:noFill/>
        </p:spPr>
        <p:txBody>
          <a:bodyPr wrap="square">
            <a:spAutoFit/>
          </a:bodyPr>
          <a:lstStyle/>
          <a:p>
            <a:pPr marL="12700">
              <a:spcBef>
                <a:spcPts val="100"/>
              </a:spcBef>
            </a:pPr>
            <a:r>
              <a:rPr lang="el-GR" sz="4000" b="1" kern="0" spc="-150" dirty="0">
                <a:latin typeface="+mj-lt"/>
                <a:ea typeface="Tahoma" panose="020B0604030504040204" pitchFamily="34" charset="0"/>
                <a:cs typeface="Tahoma" panose="020B0604030504040204" pitchFamily="34" charset="0"/>
              </a:rPr>
              <a:t>Τεστ αξιολόγησης
</a:t>
            </a:r>
            <a:r>
              <a:rPr lang="en-US" dirty="0">
                <a:latin typeface="Calibri" panose="020F0502020204030204" pitchFamily="34" charset="0"/>
                <a:ea typeface="Times New Roman" panose="02020603050405020304" pitchFamily="18" charset="0"/>
                <a:cs typeface="Calibri" panose="020F0502020204030204" pitchFamily="34" charset="0"/>
              </a:rPr>
              <a:t>1. </a:t>
            </a:r>
            <a:r>
              <a:rPr lang="el-GR" dirty="0">
                <a:latin typeface="Calibri" panose="020F0502020204030204" pitchFamily="34" charset="0"/>
                <a:ea typeface="Times New Roman" panose="02020603050405020304" pitchFamily="18" charset="0"/>
                <a:cs typeface="Calibri" panose="020F0502020204030204" pitchFamily="34" charset="0"/>
              </a:rPr>
              <a:t>τι είναι ένα επιχειρηματικό μοντέλο;
</a:t>
            </a:r>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a. </a:t>
            </a:r>
            <a:r>
              <a:rPr lang="el-GR" b="1" dirty="0">
                <a:latin typeface="Calibri" panose="020F0502020204030204" pitchFamily="34" charset="0"/>
                <a:ea typeface="Times New Roman" panose="02020603050405020304" pitchFamily="18" charset="0"/>
                <a:cs typeface="Calibri" panose="020F0502020204030204" pitchFamily="34" charset="0"/>
              </a:rPr>
              <a:t>Είναι ένα μακροπρόθεσμο σχέδιο για την αύξηση των λειτουργικών κερδών μιας εταιρείας</a:t>
            </a:r>
            <a:r>
              <a:rPr lang="en-US" dirty="0">
                <a:latin typeface="Calibri" panose="020F0502020204030204" pitchFamily="34" charset="0"/>
                <a:ea typeface="Times New Roman" panose="02020603050405020304" pitchFamily="18" charset="0"/>
                <a:cs typeface="Calibri" panose="020F0502020204030204" pitchFamily="34" charset="0"/>
              </a:rPr>
              <a:t>.</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b. </a:t>
            </a:r>
            <a:r>
              <a:rPr lang="el-GR" dirty="0">
                <a:latin typeface="Calibri" panose="020F0502020204030204" pitchFamily="34" charset="0"/>
                <a:ea typeface="Times New Roman" panose="02020603050405020304" pitchFamily="18" charset="0"/>
                <a:cs typeface="Calibri" panose="020F0502020204030204" pitchFamily="34" charset="0"/>
              </a:rPr>
              <a:t>Πρόκειται για ένα βραχυπρόθεσμο σχέδιο αύξησης των λειτουργικών κερδών μιας εταιρείας</a:t>
            </a:r>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c. </a:t>
            </a:r>
            <a:r>
              <a:rPr lang="el-GR" dirty="0">
                <a:latin typeface="Calibri" panose="020F0502020204030204" pitchFamily="34" charset="0"/>
                <a:ea typeface="Times New Roman" panose="02020603050405020304" pitchFamily="18" charset="0"/>
                <a:cs typeface="Calibri" panose="020F0502020204030204" pitchFamily="34" charset="0"/>
              </a:rPr>
              <a:t>Τίποτα από τα παραπάνω</a:t>
            </a:r>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el-GR" dirty="0">
                <a:latin typeface="Calibri" panose="020F0502020204030204" pitchFamily="34" charset="0"/>
                <a:ea typeface="Times New Roman" panose="02020603050405020304" pitchFamily="18" charset="0"/>
                <a:cs typeface="Calibri" panose="020F0502020204030204" pitchFamily="34" charset="0"/>
              </a:rPr>
              <a:t>2.Πτυχές των  τύπων επιχειρηματικών μοντέλων: </a:t>
            </a:r>
          </a:p>
          <a:p>
            <a:pPr marL="398463" lvl="0" indent="-398463" fontAlgn="base"/>
            <a:r>
              <a:rPr lang="el-GR" dirty="0">
                <a:latin typeface="Calibri" panose="020F0502020204030204" pitchFamily="34" charset="0"/>
                <a:ea typeface="Times New Roman" panose="02020603050405020304" pitchFamily="18" charset="0"/>
                <a:cs typeface="Calibri" panose="020F0502020204030204" pitchFamily="34" charset="0"/>
              </a:rPr>
              <a:t>a.	Στρατηγικός</a:t>
            </a:r>
          </a:p>
          <a:p>
            <a:pPr marL="398463" lvl="0" indent="-398463" fontAlgn="base"/>
            <a:r>
              <a:rPr lang="el-GR" dirty="0">
                <a:latin typeface="Calibri" panose="020F0502020204030204" pitchFamily="34" charset="0"/>
                <a:ea typeface="Times New Roman" panose="02020603050405020304" pitchFamily="18" charset="0"/>
                <a:cs typeface="Calibri" panose="020F0502020204030204" pitchFamily="34" charset="0"/>
              </a:rPr>
              <a:t>b.	Τομεακός</a:t>
            </a:r>
          </a:p>
          <a:p>
            <a:pPr marL="398463" lvl="0" indent="-398463" fontAlgn="base"/>
            <a:r>
              <a:rPr lang="el-GR" dirty="0">
                <a:latin typeface="Calibri" panose="020F0502020204030204" pitchFamily="34" charset="0"/>
                <a:ea typeface="Times New Roman" panose="02020603050405020304" pitchFamily="18" charset="0"/>
                <a:cs typeface="Calibri" panose="020F0502020204030204" pitchFamily="34" charset="0"/>
              </a:rPr>
              <a:t>c.	Οριζόντιος</a:t>
            </a:r>
          </a:p>
          <a:p>
            <a:pPr lvl="0" fontAlgn="base"/>
            <a:endParaRPr lang="pl-PL" dirty="0">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fontAlgn="base">
              <a:lnSpc>
                <a:spcPct val="115000"/>
              </a:lnSpc>
              <a:spcBef>
                <a:spcPts val="0"/>
              </a:spcBef>
              <a:spcAft>
                <a:spcPts val="0"/>
              </a:spcAft>
              <a:buFont typeface="+mj-lt"/>
              <a:buAutoNum type="arabicPeriod" startAt="3"/>
            </a:pPr>
            <a:r>
              <a:rPr lang="el-GR" sz="1800" dirty="0">
                <a:effectLst/>
                <a:latin typeface="Calibri" panose="020F0502020204030204" pitchFamily="34" charset="0"/>
                <a:ea typeface="Calibri" panose="020F0502020204030204" pitchFamily="34" charset="0"/>
                <a:cs typeface="Times New Roman" panose="02020603050405020304" pitchFamily="18" charset="0"/>
              </a:rPr>
              <a:t>Τα κριτήρια του βασικού τύπου οργανωτικής δομής περιλαμβάνουν: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Επίπεδη δομή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Γραμμική δομή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228600" fontAlgn="base">
              <a:lnSpc>
                <a:spcPct val="115000"/>
              </a:lnSpc>
              <a:spcBef>
                <a:spcPts val="0"/>
              </a:spcBef>
              <a:spcAft>
                <a:spcPts val="1000"/>
              </a:spcAft>
            </a:pPr>
            <a:r>
              <a:rPr lang="en-US" b="1" dirty="0">
                <a:latin typeface="Calibri" panose="020F0502020204030204" pitchFamily="34" charset="0"/>
                <a:ea typeface="Calibri" panose="020F0502020204030204" pitchFamily="34" charset="0"/>
                <a:cs typeface="Times New Roman" panose="02020603050405020304" pitchFamily="18" charset="0"/>
              </a:rPr>
              <a:t>c</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Δομή βασισμένη σε εργασίες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pole tekstowe 1">
            <a:extLst>
              <a:ext uri="{FF2B5EF4-FFF2-40B4-BE49-F238E27FC236}">
                <a16:creationId xmlns:a16="http://schemas.microsoft.com/office/drawing/2014/main" id="{6017BFAE-C8D5-9401-0C8E-2B2809068051}"/>
              </a:ext>
            </a:extLst>
          </p:cNvPr>
          <p:cNvSpPr txBox="1"/>
          <p:nvPr/>
        </p:nvSpPr>
        <p:spPr>
          <a:xfrm>
            <a:off x="7217923" y="1505643"/>
            <a:ext cx="4797614" cy="4342984"/>
          </a:xfrm>
          <a:prstGeom prst="rect">
            <a:avLst/>
          </a:prstGeom>
          <a:noFill/>
        </p:spPr>
        <p:txBody>
          <a:bodyPr wrap="square">
            <a:spAutoFit/>
          </a:bodyPr>
          <a:lstStyle/>
          <a:p>
            <a:pPr marL="685800" fontAlgn="base">
              <a:lnSpc>
                <a:spcPct val="115000"/>
              </a:lnSpc>
            </a:pPr>
            <a:r>
              <a:rPr lang="sk-SK"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rabicPeriod" startAt="4"/>
            </a:pPr>
            <a:r>
              <a:rPr lang="el-GR" sz="1800" dirty="0">
                <a:effectLst/>
                <a:latin typeface="Calibri" panose="020F0502020204030204" pitchFamily="34" charset="0"/>
                <a:ea typeface="Calibri" panose="020F0502020204030204" pitchFamily="34" charset="0"/>
                <a:cs typeface="Times New Roman" panose="02020603050405020304" pitchFamily="18" charset="0"/>
              </a:rPr>
              <a:t>Ποιες από τις μεγαλύτερες προκλήσεις 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ψηφιοποίησης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είναι;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Ταχύτητα και ευελιξία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Βραδύτητα και σχηματική φύση των πράξεων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indent="-228600" fontAlgn="base">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Τίποτα από τα παραπάνω</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AutoNum type="alphaLcPeriod" startAt="3"/>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rabicPeriod" startAt="5"/>
            </a:pPr>
            <a:r>
              <a:rPr lang="el-GR" sz="1800" dirty="0">
                <a:effectLst/>
                <a:latin typeface="Calibri" panose="020F0502020204030204" pitchFamily="34" charset="0"/>
                <a:ea typeface="Calibri" panose="020F0502020204030204" pitchFamily="34" charset="0"/>
                <a:cs typeface="Times New Roman" panose="02020603050405020304" pitchFamily="18" charset="0"/>
              </a:rPr>
              <a:t>Ποιο είναι το ακρωνύμιο της «στρατηγικής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ψηφιοποίησης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επιχειρήσεων» «</a:t>
            </a:r>
            <a:r>
              <a:rPr lang="en-US" sz="1800" dirty="0">
                <a:effectLst/>
                <a:latin typeface="Calibri" panose="020F0502020204030204" pitchFamily="34" charset="0"/>
                <a:ea typeface="Times New Roman" panose="02020603050405020304" pitchFamily="18" charset="0"/>
                <a:cs typeface="Calibri" panose="020F0502020204030204" pitchFamily="34" charset="0"/>
              </a:rPr>
              <a:t>business digitization strategy</a:t>
            </a:r>
            <a:r>
              <a:rPr lang="el-GR" sz="1800" dirty="0">
                <a:effectLst/>
                <a:latin typeface="Calibri" panose="020F0502020204030204" pitchFamily="34" charset="0"/>
                <a:ea typeface="Times New Roman" panose="02020603050405020304" pitchFamily="18" charset="0"/>
                <a:cs typeface="Calibri" panose="020F0502020204030204" pitchFamily="34" charset="0"/>
              </a:rPr>
              <a:t>»</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sk-SK" sz="1800" b="1"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800" b="1"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pl-PL" sz="1800" dirty="0">
                <a:effectLst/>
                <a:latin typeface="Calibri" panose="020F0502020204030204" pitchFamily="34" charset="0"/>
                <a:ea typeface="Times New Roman" panose="02020603050405020304" pitchFamily="18" charset="0"/>
                <a:cs typeface="Calibri" panose="020F0502020204030204" pitchFamily="34" charset="0"/>
              </a:rPr>
              <a:t>DDS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1000"/>
              </a:spcAft>
              <a:buFont typeface="+mj-lt"/>
              <a:buAutoNum type="alphaLcPeriod"/>
            </a:pPr>
            <a:r>
              <a:rPr lang="pl-PL" sz="1800" dirty="0">
                <a:effectLst/>
                <a:latin typeface="Calibri" panose="020F0502020204030204" pitchFamily="34" charset="0"/>
                <a:ea typeface="Times New Roman" panose="02020603050405020304" pitchFamily="18" charset="0"/>
                <a:cs typeface="Calibri" panose="020F0502020204030204" pitchFamily="34" charset="0"/>
              </a:rPr>
              <a:t>ABS</a:t>
            </a:r>
            <a:r>
              <a:rPr lang="pl-PL"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948979280"/>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310718" y="1020932"/>
            <a:ext cx="11594237" cy="4770537"/>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the State aid fundamentals</a:t>
            </a:r>
          </a:p>
          <a:p>
            <a:r>
              <a:rPr kumimoji="0" lang="pl-PL" sz="2400" i="0" u="none" strike="noStrike" kern="1200" cap="none" spc="-114" normalizeH="0" baseline="0" noProof="0" dirty="0">
                <a:ln>
                  <a:noFill/>
                </a:ln>
                <a:effectLst/>
                <a:uLnTx/>
                <a:uFillTx/>
                <a:latin typeface="+mj-lt"/>
                <a:ea typeface="+mn-ea"/>
                <a:cs typeface="Tahoma"/>
              </a:rPr>
              <a:t>SECTION 1.4.: Where to find information?</a:t>
            </a:r>
          </a:p>
          <a:p>
            <a:r>
              <a:rPr lang="el-GR" sz="2400" b="1" spc="-114" dirty="0">
                <a:latin typeface="+mj-lt"/>
                <a:cs typeface="Tahoma"/>
              </a:rPr>
              <a:t>Χρήσιμοι σύνδεσμοι</a:t>
            </a:r>
            <a:r>
              <a:rPr lang="pl-PL" sz="2400" b="1" spc="-114" dirty="0">
                <a:latin typeface="+mj-lt"/>
                <a:cs typeface="Tahoma"/>
              </a:rPr>
              <a:t>:</a:t>
            </a:r>
          </a:p>
          <a:p>
            <a:endParaRPr lang="pl-PL" sz="2400" b="1"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graphicFrame>
        <p:nvGraphicFramePr>
          <p:cNvPr id="2" name="Tabela 1">
            <a:extLst>
              <a:ext uri="{FF2B5EF4-FFF2-40B4-BE49-F238E27FC236}">
                <a16:creationId xmlns:a16="http://schemas.microsoft.com/office/drawing/2014/main" id="{0027CEF2-9A08-C0B9-0C03-4A534CD15E95}"/>
              </a:ext>
            </a:extLst>
          </p:cNvPr>
          <p:cNvGraphicFramePr>
            <a:graphicFrameLocks noGrp="1"/>
          </p:cNvGraphicFramePr>
          <p:nvPr>
            <p:extLst>
              <p:ext uri="{D42A27DB-BD31-4B8C-83A1-F6EECF244321}">
                <p14:modId xmlns:p14="http://schemas.microsoft.com/office/powerpoint/2010/main" val="111305485"/>
              </p:ext>
            </p:extLst>
          </p:nvPr>
        </p:nvGraphicFramePr>
        <p:xfrm>
          <a:off x="576072" y="2432305"/>
          <a:ext cx="10188181" cy="3530600"/>
        </p:xfrm>
        <a:graphic>
          <a:graphicData uri="http://schemas.openxmlformats.org/drawingml/2006/table">
            <a:tbl>
              <a:tblPr firstRow="1" firstCol="1" bandRow="1">
                <a:tableStyleId>{5C22544A-7EE6-4342-B048-85BDC9FD1C3A}</a:tableStyleId>
              </a:tblPr>
              <a:tblGrid>
                <a:gridCol w="10188181">
                  <a:extLst>
                    <a:ext uri="{9D8B030D-6E8A-4147-A177-3AD203B41FA5}">
                      <a16:colId xmlns:a16="http://schemas.microsoft.com/office/drawing/2014/main" val="2855696876"/>
                    </a:ext>
                  </a:extLst>
                </a:gridCol>
              </a:tblGrid>
              <a:tr h="3404764">
                <a:tc>
                  <a:txBody>
                    <a:bodyPr/>
                    <a:lstStyle/>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Cybersecurity Strategy of the Republic of Poland for 2019-2024)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https://www.gov.pl/web/cyfryzacja/strategia-cyberbezpieczenstwa-rzeczypospolitej-polskiej-na-lata-2019-2024</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Organizational structure - Encyclopedia of Management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https://mfiles.pl/pl/index.php/Struktura_organizacyjna</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is a business model and what are the elements of a business model?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https://harbingers.io/blog/model-biznesowy-co-to-jest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https://blog.item24.com/pl/cyfryzacja-w-budowie-maszyn/strategia-cyfrowa-na-czym-polegaja-wyzwania-cyfryzacji/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https://www.gov.pl/web/cyfryzacja/ai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Creating a Culture of Business Model Innovation: Five Lessons from a Year of Change</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Altimeter 1 marca 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https://damassets.autodesk.net/content/dam/autodesk/www/pdfs/altimeter-2021-building-a-culture-of-business-model-innovation-pl.pdf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Gray, Mary L. „COVID-19 Unraveled the Workforce: Here’s How to Fix It”. TED2020. 6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lipca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r.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https://www.ted.com/talks/mary_l_gray_covid_19_unraveled_the_workforce_here_s_how_to_fix_it</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Etlinger</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Susan. The future is a distributed environment. Customer and employee relationships in the digital age, Altimeter 15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stycznia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2021 -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https://damassets.autodesk.net/content/dam/autodesk/draftr/13470/altimeter_2020_strategies_for_resilience_in_disruptive_times_v5.0_pl.pdf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REPORT: The impact of the pandemic on the prospects for women's professional development in business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https://www2.deloitte.com/pl/pl/pages/kobiety-w-biznesie/articles/raport-wplyw-pandemii-na-perspektywy-rozwoju-zawodowego-kobiet-w-biznesie.html</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37766783"/>
                  </a:ext>
                </a:extLst>
              </a:tr>
            </a:tbl>
          </a:graphicData>
        </a:graphic>
      </p:graphicFrame>
    </p:spTree>
    <p:extLst>
      <p:ext uri="{BB962C8B-B14F-4D97-AF65-F5344CB8AC3E}">
        <p14:creationId xmlns:p14="http://schemas.microsoft.com/office/powerpoint/2010/main" val="2394455747"/>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634876"/>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a:spcBef>
                <a:spcPts val="110"/>
              </a:spcBef>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effectLst/>
                <a:uLnTx/>
                <a:uFillTx/>
                <a:latin typeface="+mj-lt"/>
                <a:ea typeface="+mn-ea"/>
                <a:cs typeface="Tahoma"/>
              </a:rPr>
              <a:t>Τίτλος ενότητας</a:t>
            </a:r>
            <a:r>
              <a:rPr kumimoji="0" lang="pl-PL" sz="3200" b="1" i="0" u="none" strike="noStrike" kern="1200" cap="none" spc="-114" normalizeH="0" baseline="0" noProof="0" dirty="0">
                <a:ln>
                  <a:noFill/>
                </a:ln>
                <a:effectLst/>
                <a:uLnTx/>
                <a:uFillTx/>
                <a:latin typeface="+mj-lt"/>
                <a:ea typeface="+mn-ea"/>
                <a:cs typeface="Tahoma"/>
              </a:rPr>
              <a:t> 1: </a:t>
            </a:r>
            <a:r>
              <a:rPr lang="el-GR" altLang="es-ES" sz="3200" dirty="0">
                <a:latin typeface="Calibri" panose="020F0502020204030204" pitchFamily="34" charset="0"/>
                <a:cs typeface="Calibri" panose="020F0502020204030204" pitchFamily="34" charset="0"/>
              </a:rPr>
              <a:t>Επιχειρηματικά μοντέλα – βασικά ζητήματα</a:t>
            </a:r>
            <a:endParaRPr lang="en-GB" altLang="es-ES" sz="3200" dirty="0">
              <a:latin typeface="Calibri" panose="020F0502020204030204" pitchFamily="34" charset="0"/>
              <a:cs typeface="Calibri" panose="020F0502020204030204" pitchFamily="34" charset="0"/>
            </a:endParaRPr>
          </a:p>
          <a:p>
            <a:pPr marL="12700" lvl="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a:t>
            </a:r>
            <a:r>
              <a:rPr kumimoji="0" lang="el-GR" sz="2400" i="0" u="none" strike="noStrike" kern="1200" cap="none" spc="-114" normalizeH="0" baseline="0" noProof="0" dirty="0">
                <a:ln>
                  <a:noFill/>
                </a:ln>
                <a:effectLst/>
                <a:uLnTx/>
                <a:uFillTx/>
                <a:latin typeface="+mj-lt"/>
                <a:ea typeface="+mn-ea"/>
                <a:cs typeface="Tahoma"/>
              </a:rPr>
              <a:t>Μάθημα</a:t>
            </a:r>
            <a:r>
              <a:rPr kumimoji="0" lang="pl-PL" sz="2400" i="0" u="none" strike="noStrike" kern="1200" cap="none" spc="-114" normalizeH="0" baseline="0" noProof="0" dirty="0">
                <a:ln>
                  <a:noFill/>
                </a:ln>
                <a:effectLst/>
                <a:uLnTx/>
                <a:uFillTx/>
                <a:latin typeface="+mj-lt"/>
                <a:ea typeface="+mn-ea"/>
                <a:cs typeface="Tahoma"/>
              </a:rPr>
              <a:t> 1.1.: </a:t>
            </a:r>
            <a:r>
              <a:rPr lang="el-GR" sz="2400" dirty="0">
                <a:latin typeface="+mj-lt"/>
                <a:ea typeface="Times New Roman" panose="02020603050405020304" pitchFamily="18" charset="0"/>
              </a:rPr>
              <a:t>Τι είναι το επιχειρηματικό μοντέλο;
</a:t>
            </a: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lgn="ctr">
              <a:lnSpc>
                <a:spcPct val="115000"/>
              </a:lnSpc>
              <a:spcAft>
                <a:spcPts val="1000"/>
              </a:spcAft>
            </a:pPr>
            <a:r>
              <a:rPr lang="el-G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Το επιχειρηματικό μοντέλο είναι το θεμέλιο των περισσότερων εταιρειών. 
Κάθε εταιρεία βασίζει τις δραστηριότητές της σε μεγαλύτερο ή μικρότερο βαθμό σε ένα επιχειρηματικό μοντέλο.
Κάθε επιχειρηματική δραστηριότητα πρέπει να έχει συγκεκριμένο σκοπό.
</a:t>
            </a:r>
            <a:endParaRPr lang="pl-PL" sz="1800" b="1" dirty="0">
              <a:ea typeface="Calibri" panose="020F0502020204030204" pitchFamily="34" charset="0"/>
              <a:cs typeface="Times New Roman" panose="02020603050405020304" pitchFamily="18" charset="0"/>
            </a:endParaRP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355038"/>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1.1.: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Τι είναι το επιχειρηματικό μοντέλο;</a:t>
            </a:r>
            <a:endParaRPr lang="pl-PL" sz="2400" spc="-114" dirty="0">
              <a:latin typeface="+mj-lt"/>
              <a:cs typeface="Tahoma"/>
            </a:endParaRP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ctr">
              <a:spcBef>
                <a:spcPts val="110"/>
              </a:spcBef>
              <a:tabLst>
                <a:tab pos="1217930" algn="l"/>
                <a:tab pos="1939289" algn="l"/>
                <a:tab pos="2928620" algn="l"/>
                <a:tab pos="3457575" algn="l"/>
                <a:tab pos="4396105" algn="l"/>
                <a:tab pos="5962650" algn="l"/>
              </a:tabLst>
              <a:defRPr/>
            </a:pPr>
            <a:r>
              <a:rPr lang="el-GR" sz="2400" b="1" dirty="0"/>
              <a:t>Το επιχειρηματικό μοντέλο μιας εταιρείας είναι μια έννοια που έχει πολλούς ορισμούς. 
Ο κοινός παρονομαστής είναι ότι ένα επιχειρηματικό μοντέλο είναι ένα μακροπρόθεσμο σχέδιο για την αύξηση του λειτουργικού κέρδους μιας εταιρείας. 
Ένα επιχειρηματικό μοντέλο είναι η μοναδική συνταγή μιας συγκεκριμένης εταιρείας για την πώληση ενός προϊόντος ή μιας υπηρεσίας.
</a:t>
            </a:r>
            <a:endParaRPr lang="pl-PL" dirty="0"/>
          </a:p>
        </p:txBody>
      </p: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3788217"/>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1.1.: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Τι είναι το επιχειρηματικό μοντέλο;</a:t>
            </a:r>
            <a:endParaRPr lang="pl-PL" sz="24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el-GR" sz="2000" b="1" dirty="0">
                <a:latin typeface="Calibri" panose="020F0502020204030204" pitchFamily="34" charset="0"/>
                <a:cs typeface="Calibri" panose="020F0502020204030204" pitchFamily="34" charset="0"/>
              </a:rPr>
              <a:t>Η πανδημία, μαζί με πολιτικούς, κλιματικούς και άλλους παράγοντες σε όλο τον κόσμο, κατέδειξε την ανάγκη να ληφθούν υπόψη τα εξωτερικά ζητήματα - ακόμη και τα πιο απίθανα - στη διαδικασία στρατηγικού σχεδιασμού. 
Ορισμένες από τις αλλαγές προήλθαν νωρίτερα, άλλες εισήχθησαν ως απάντηση στην πανδημία COVID-19 και άλλες εντάθηκαν ή επιταχύνθηκαν ως αποτέλεσμα.
Αλλά η μεγαλύτερη αλλαγή ήταν στον τομέα της πλήρους διασύνδεσης των πάντων με τα πάντα - το περιβάλλον, τις εθνικές κυβερνήσεις, τις αγορές, τις κοινωνίες, τις εταιρείες και, όπως μας έδειξε ο COVID-19, τους ανθρώπους.
</a:t>
            </a:r>
            <a:endParaRPr lang="pl-PL"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836800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144998"/>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Τύποι και μορφές επιχειρηματικών μοντέλων</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lvl="0" algn="ctr">
              <a:spcBef>
                <a:spcPts val="110"/>
              </a:spcBef>
              <a:tabLst>
                <a:tab pos="1217930" algn="l"/>
                <a:tab pos="1939289" algn="l"/>
                <a:tab pos="2928620" algn="l"/>
                <a:tab pos="3457575" algn="l"/>
                <a:tab pos="4396105" algn="l"/>
                <a:tab pos="5962650" algn="l"/>
              </a:tabLst>
              <a:defRPr/>
            </a:pPr>
            <a:r>
              <a:rPr lang="el-GR" sz="2400" b="1" dirty="0"/>
              <a:t>Πάνω </a:t>
            </a:r>
            <a:r>
              <a:rPr lang="el-GR" sz="2400" b="1" dirty="0" err="1"/>
              <a:t>απ</a:t>
            </a:r>
            <a:r>
              <a:rPr lang="el-GR" sz="2400" b="1" dirty="0"/>
              <a:t> 'όλα, το επιχειρηματικό μοντέλο οργανώνει τις πληροφορίες προϊόντος και καθιστά δυνατή την εμφάνιση με απλό και συχνά οπτικό τρόπο σε ποιον και πώς η εταιρεία θα πουλήσει προϊόντα και υπηρεσίες.
</a:t>
            </a: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627181"/>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Τύποι και μορφές επιχειρηματικών μοντέλων</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Calibri" panose="020F0502020204030204" pitchFamily="34" charset="0"/>
              <a:cs typeface="Calibri" panose="020F0502020204030204" pitchFamily="34" charset="0"/>
            </a:endParaRPr>
          </a:p>
          <a:p>
            <a:pPr marL="12700" lvl="0" algn="ctr">
              <a:spcBef>
                <a:spcPts val="110"/>
              </a:spcBef>
              <a:tabLst>
                <a:tab pos="1217930" algn="l"/>
                <a:tab pos="1939289" algn="l"/>
                <a:tab pos="2928620" algn="l"/>
                <a:tab pos="3457575" algn="l"/>
                <a:tab pos="4396105" algn="l"/>
                <a:tab pos="5962650" algn="l"/>
              </a:tabLst>
              <a:defRPr/>
            </a:pPr>
            <a:r>
              <a:rPr lang="el-GR" sz="2000" dirty="0">
                <a:latin typeface="Calibri" panose="020F0502020204030204" pitchFamily="34" charset="0"/>
                <a:cs typeface="Calibri" panose="020F0502020204030204" pitchFamily="34" charset="0"/>
              </a:rPr>
              <a:t>Τρία βασικά στοιχεία για τη βελτίωση του επιχειρηματικού μοντέλου (αυτά αλλάζουν συνεχώς)
</a:t>
            </a:r>
            <a:endParaRPr lang="pl-PL" sz="2000" b="0" i="0" u="none" strike="noStrike" baseline="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b="0" i="0" u="none" strike="noStrike" baseline="0" dirty="0">
              <a:solidFill>
                <a:srgbClr val="FF0000"/>
              </a:solidFill>
              <a:latin typeface="Calibri" panose="020F0502020204030204" pitchFamily="34" charset="0"/>
              <a:cs typeface="Calibri" panose="020F0502020204030204" pitchFamily="34" charset="0"/>
            </a:endParaRPr>
          </a:p>
          <a:p>
            <a:pPr marL="12700" lvl="0" algn="ctr">
              <a:spcBef>
                <a:spcPts val="110"/>
              </a:spcBef>
              <a:tabLst>
                <a:tab pos="1217930" algn="l"/>
                <a:tab pos="1939289" algn="l"/>
                <a:tab pos="2928620" algn="l"/>
                <a:tab pos="3457575" algn="l"/>
                <a:tab pos="4396105" algn="l"/>
                <a:tab pos="5962650" algn="l"/>
              </a:tabLst>
              <a:defRPr/>
            </a:pPr>
            <a:r>
              <a:rPr lang="el-GR" sz="2000" dirty="0">
                <a:latin typeface="Calibri" panose="020F0502020204030204" pitchFamily="34" charset="0"/>
                <a:cs typeface="Calibri" panose="020F0502020204030204" pitchFamily="34" charset="0"/>
              </a:rPr>
              <a:t>πρόταση αξίας             λειτουργικά μοντέλα             χρήση τιμών</a:t>
            </a: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algn="ctr">
              <a:spcBef>
                <a:spcPts val="110"/>
              </a:spcBef>
              <a:tabLst>
                <a:tab pos="1217930" algn="l"/>
                <a:tab pos="1939289" algn="l"/>
                <a:tab pos="2928620" algn="l"/>
                <a:tab pos="3457575" algn="l"/>
                <a:tab pos="4396105" algn="l"/>
                <a:tab pos="5962650" algn="l"/>
              </a:tabLst>
              <a:defRPr/>
            </a:pPr>
            <a:r>
              <a:rPr lang="el-GR" sz="2000" u="sng" dirty="0">
                <a:latin typeface="Calibri" panose="020F0502020204030204" pitchFamily="34" charset="0"/>
                <a:cs typeface="Calibri" panose="020F0502020204030204" pitchFamily="34" charset="0"/>
              </a:rPr>
              <a:t>Η επένδυση στο ανθρώπινο δυναμικό έχει καθοριστική σημασία για τη βελτίωση του επιχειρηματικού μοντέλου!
</a:t>
            </a: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cxnSp>
        <p:nvCxnSpPr>
          <p:cNvPr id="3" name="Łącznik prosty ze strzałką 2">
            <a:extLst>
              <a:ext uri="{FF2B5EF4-FFF2-40B4-BE49-F238E27FC236}">
                <a16:creationId xmlns:a16="http://schemas.microsoft.com/office/drawing/2014/main" id="{5DBBFCEA-8C83-A91D-0BCC-5C719EC76763}"/>
              </a:ext>
            </a:extLst>
          </p:cNvPr>
          <p:cNvCxnSpPr>
            <a:cxnSpLocks/>
          </p:cNvCxnSpPr>
          <p:nvPr/>
        </p:nvCxnSpPr>
        <p:spPr>
          <a:xfrm flipH="1">
            <a:off x="2825496" y="3108960"/>
            <a:ext cx="50292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7F820D20-F597-6B15-BD8E-6B4E31DD0279}"/>
              </a:ext>
            </a:extLst>
          </p:cNvPr>
          <p:cNvCxnSpPr>
            <a:cxnSpLocks/>
          </p:cNvCxnSpPr>
          <p:nvPr/>
        </p:nvCxnSpPr>
        <p:spPr>
          <a:xfrm>
            <a:off x="5383182" y="3108960"/>
            <a:ext cx="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03CA06D6-5327-AD26-8647-32F62E91ECC8}"/>
              </a:ext>
            </a:extLst>
          </p:cNvPr>
          <p:cNvCxnSpPr>
            <a:cxnSpLocks/>
          </p:cNvCxnSpPr>
          <p:nvPr/>
        </p:nvCxnSpPr>
        <p:spPr>
          <a:xfrm>
            <a:off x="7821168" y="3108960"/>
            <a:ext cx="701040" cy="786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10419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23277"/>
            <a:ext cx="11975977" cy="6473567"/>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el-GR" sz="32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2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Επιχειρηματικά μοντέλα – βασικά ζητήματα</a:t>
            </a:r>
            <a:endParaRPr kumimoji="0" lang="en-GB" altLang="es-E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rPr>
              <a:t>Τύποι και μορφές επιχειρηματικών μοντέλων</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graphicFrame>
        <p:nvGraphicFramePr>
          <p:cNvPr id="2" name="Diagrama 8">
            <a:extLst>
              <a:ext uri="{FF2B5EF4-FFF2-40B4-BE49-F238E27FC236}">
                <a16:creationId xmlns:a16="http://schemas.microsoft.com/office/drawing/2014/main" id="{19BB4CDD-EF35-E107-E815-A82F90025A3A}"/>
              </a:ext>
            </a:extLst>
          </p:cNvPr>
          <p:cNvGraphicFramePr/>
          <p:nvPr>
            <p:extLst>
              <p:ext uri="{D42A27DB-BD31-4B8C-83A1-F6EECF244321}">
                <p14:modId xmlns:p14="http://schemas.microsoft.com/office/powerpoint/2010/main" val="3971845853"/>
              </p:ext>
            </p:extLst>
          </p:nvPr>
        </p:nvGraphicFramePr>
        <p:xfrm>
          <a:off x="5900774" y="1839194"/>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ole tekstowe 7">
            <a:extLst>
              <a:ext uri="{FF2B5EF4-FFF2-40B4-BE49-F238E27FC236}">
                <a16:creationId xmlns:a16="http://schemas.microsoft.com/office/drawing/2014/main" id="{EAEDD546-1376-DE45-1E46-A838C7EA7668}"/>
              </a:ext>
            </a:extLst>
          </p:cNvPr>
          <p:cNvSpPr txBox="1"/>
          <p:nvPr/>
        </p:nvSpPr>
        <p:spPr>
          <a:xfrm>
            <a:off x="1190341" y="2684206"/>
            <a:ext cx="3628103" cy="2308324"/>
          </a:xfrm>
          <a:prstGeom prst="rect">
            <a:avLst/>
          </a:prstGeom>
          <a:noFill/>
        </p:spPr>
        <p:txBody>
          <a:bodyPr wrap="square" rtlCol="0">
            <a:spAutoFit/>
          </a:bodyPr>
          <a:lstStyle/>
          <a:p>
            <a:pPr lvl="0" algn="ctr"/>
            <a:r>
              <a:rPr lang="el-GR" sz="2400" b="1" dirty="0"/>
              <a:t>Κατά τη δημιουργία ενός επιχειρηματικού μοντέλου, απαντάμε πρώτα σε τέσσερις απλές ερωτήσεις:
</a:t>
            </a:r>
            <a:endParaRPr lang="pl-PL" dirty="0"/>
          </a:p>
        </p:txBody>
      </p:sp>
    </p:spTree>
    <p:extLst>
      <p:ext uri="{BB962C8B-B14F-4D97-AF65-F5344CB8AC3E}">
        <p14:creationId xmlns:p14="http://schemas.microsoft.com/office/powerpoint/2010/main" val="3753650279"/>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3669</Words>
  <Application>Microsoft Office PowerPoint</Application>
  <PresentationFormat>Panorámica</PresentationFormat>
  <Paragraphs>347</Paragraphs>
  <Slides>35</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35</vt:i4>
      </vt:variant>
    </vt:vector>
  </HeadingPairs>
  <TitlesOfParts>
    <vt:vector size="46" baseType="lpstr">
      <vt:lpstr>Arial</vt:lpstr>
      <vt:lpstr>Bahnschrift Light</vt:lpstr>
      <vt:lpstr>Calibri</vt:lpstr>
      <vt:lpstr>Calibri Light</vt:lpstr>
      <vt:lpstr>Graphik</vt:lpstr>
      <vt:lpstr>Oxygen</vt:lpstr>
      <vt:lpstr>Roboto</vt:lpstr>
      <vt:lpstr>Segoe UI</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96</cp:revision>
  <dcterms:created xsi:type="dcterms:W3CDTF">2021-06-29T11:11:56Z</dcterms:created>
  <dcterms:modified xsi:type="dcterms:W3CDTF">2023-02-06T16:27:29Z</dcterms:modified>
</cp:coreProperties>
</file>