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268" r:id="rId3"/>
    <p:sldId id="258" r:id="rId4"/>
    <p:sldId id="260" r:id="rId5"/>
    <p:sldId id="286" r:id="rId6"/>
    <p:sldId id="301" r:id="rId7"/>
    <p:sldId id="287" r:id="rId8"/>
    <p:sldId id="302" r:id="rId9"/>
    <p:sldId id="312" r:id="rId10"/>
    <p:sldId id="290" r:id="rId11"/>
    <p:sldId id="296" r:id="rId12"/>
    <p:sldId id="304" r:id="rId13"/>
    <p:sldId id="306" r:id="rId14"/>
    <p:sldId id="305" r:id="rId15"/>
    <p:sldId id="313" r:id="rId16"/>
    <p:sldId id="315" r:id="rId17"/>
    <p:sldId id="316" r:id="rId18"/>
    <p:sldId id="318" r:id="rId19"/>
    <p:sldId id="317" r:id="rId20"/>
    <p:sldId id="320" r:id="rId21"/>
    <p:sldId id="321" r:id="rId22"/>
    <p:sldId id="319" r:id="rId23"/>
    <p:sldId id="298" r:id="rId24"/>
    <p:sldId id="303" r:id="rId25"/>
    <p:sldId id="299" r:id="rId26"/>
    <p:sldId id="307" r:id="rId27"/>
    <p:sldId id="310" r:id="rId28"/>
    <p:sldId id="311" r:id="rId29"/>
    <p:sldId id="292" r:id="rId30"/>
    <p:sldId id="309" r:id="rId31"/>
    <p:sldId id="297" r:id="rId32"/>
    <p:sldId id="274" r:id="rId33"/>
    <p:sldId id="294" r:id="rId34"/>
    <p:sldId id="322" r:id="rId35"/>
    <p:sldId id="293" r:id="rId36"/>
    <p:sldId id="264" r:id="rId37"/>
  </p:sldIdLst>
  <p:sldSz cx="12192000" cy="6858000"/>
  <p:notesSz cx="6858000" cy="9144000"/>
  <p:defaultTextStyle>
    <a:defPPr>
      <a:defRPr lang="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1877" autoAdjust="0"/>
  </p:normalViewPr>
  <p:slideViewPr>
    <p:cSldViewPr snapToGrid="0">
      <p:cViewPr varScale="1">
        <p:scale>
          <a:sx n="104" d="100"/>
          <a:sy n="104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FAAAEE-704E-4FE0-8A58-F6DC8DDD4DC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9206556-CEB4-459C-8396-834DC02F09E3}">
      <dgm:prSet phldrT="[Texto]"/>
      <dgm:spPr>
        <a:solidFill>
          <a:schemeClr val="bg1"/>
        </a:solidFill>
      </dgm:spPr>
      <dgm:t>
        <a:bodyPr/>
        <a:lstStyle/>
        <a:p>
          <a:r>
            <a:rPr lang="hr" b="1" dirty="0">
              <a:solidFill>
                <a:srgbClr val="0CA373"/>
              </a:solidFill>
            </a:rPr>
            <a:t>Poslovni model</a:t>
          </a:r>
          <a:endParaRPr lang="es-ES" b="1" dirty="0">
            <a:solidFill>
              <a:srgbClr val="0CA373"/>
            </a:solidFill>
          </a:endParaRPr>
        </a:p>
      </dgm:t>
    </dgm:pt>
    <dgm:pt modelId="{904C5C8F-E4D6-4937-8ED2-E451BBA4E049}" type="parTrans" cxnId="{F57F8E0E-9943-4C60-A037-21CD45B362F4}">
      <dgm:prSet/>
      <dgm:spPr/>
      <dgm:t>
        <a:bodyPr/>
        <a:lstStyle/>
        <a:p>
          <a:endParaRPr lang="es-ES"/>
        </a:p>
      </dgm:t>
    </dgm:pt>
    <dgm:pt modelId="{66CAC60B-7E62-4392-AA4F-09E827695D15}" type="sibTrans" cxnId="{F57F8E0E-9943-4C60-A037-21CD45B362F4}">
      <dgm:prSet/>
      <dgm:spPr/>
      <dgm:t>
        <a:bodyPr/>
        <a:lstStyle/>
        <a:p>
          <a:endParaRPr lang="es-ES"/>
        </a:p>
      </dgm:t>
    </dgm:pt>
    <dgm:pt modelId="{DA199DA2-E07A-4CED-BAC8-7D3E597A4B38}">
      <dgm:prSet phldrT="[Texto]" custT="1"/>
      <dgm:spPr>
        <a:solidFill>
          <a:srgbClr val="97F7D9"/>
        </a:solidFill>
      </dgm:spPr>
      <dgm:t>
        <a:bodyPr/>
        <a:lstStyle/>
        <a:p>
          <a:endParaRPr lang="es-ES" sz="1800" b="1" dirty="0">
            <a:solidFill>
              <a:schemeClr val="tx1"/>
            </a:solidFill>
          </a:endParaRPr>
        </a:p>
        <a:p>
          <a:r>
            <a:rPr lang="hr" sz="1800" b="1" dirty="0">
              <a:solidFill>
                <a:schemeClr val="tx1"/>
              </a:solidFill>
            </a:rPr>
            <a:t>Što točno nudimo kupcu? Kako ćemo odgovoriti na njegovu/njezinu potrebu? Što će biti naš USP</a:t>
          </a:r>
          <a:r>
            <a:rPr lang="hr" sz="1800" i="0" dirty="0">
              <a:solidFill>
                <a:schemeClr val="tx1"/>
              </a:solidFill>
              <a:effectLst/>
            </a:rPr>
            <a:t> </a:t>
          </a:r>
          <a:r>
            <a:rPr lang="hr" sz="1800" b="1" i="0" dirty="0">
              <a:solidFill>
                <a:schemeClr val="tx1"/>
              </a:solidFill>
              <a:effectLst/>
            </a:rPr>
            <a:t>( </a:t>
          </a:r>
          <a:r>
            <a:rPr lang="hr" sz="1800" b="1" i="0" dirty="0" err="1">
              <a:solidFill>
                <a:schemeClr val="tx1"/>
              </a:solidFill>
              <a:effectLst/>
            </a:rPr>
            <a:t>Jedinstveno</a:t>
          </a:r>
          <a:r>
            <a:rPr lang="hr" sz="1800" b="1" i="0" dirty="0">
              <a:solidFill>
                <a:schemeClr val="tx1"/>
              </a:solidFill>
              <a:effectLst/>
            </a:rPr>
            <a:t> </a:t>
          </a:r>
          <a:r>
            <a:rPr lang="hr" sz="1800" b="1" i="0" dirty="0" err="1">
              <a:solidFill>
                <a:schemeClr val="tx1"/>
              </a:solidFill>
              <a:effectLst/>
            </a:rPr>
            <a:t>Prodajna </a:t>
          </a:r>
          <a:r>
            <a:rPr lang="hr" sz="1800" b="1" i="0" dirty="0">
              <a:solidFill>
                <a:schemeClr val="tx1"/>
              </a:solidFill>
              <a:effectLst/>
            </a:rPr>
            <a:t>ponuda)?</a:t>
          </a:r>
          <a:endParaRPr lang="es-ES" sz="1400" b="1" dirty="0">
            <a:solidFill>
              <a:schemeClr val="tx1"/>
            </a:solidFill>
          </a:endParaRPr>
        </a:p>
      </dgm:t>
    </dgm:pt>
    <dgm:pt modelId="{4D12004A-86CA-499F-AE8C-0AEB359A6283}" type="parTrans" cxnId="{DB76C74C-1BD1-42DC-906F-12B9DEEAC08C}">
      <dgm:prSet/>
      <dgm:spPr/>
      <dgm:t>
        <a:bodyPr/>
        <a:lstStyle/>
        <a:p>
          <a:endParaRPr lang="es-ES"/>
        </a:p>
      </dgm:t>
    </dgm:pt>
    <dgm:pt modelId="{9B61E32E-EA81-4010-AC59-8C67DC28B64C}" type="sibTrans" cxnId="{DB76C74C-1BD1-42DC-906F-12B9DEEAC08C}">
      <dgm:prSet/>
      <dgm:spPr/>
      <dgm:t>
        <a:bodyPr/>
        <a:lstStyle/>
        <a:p>
          <a:endParaRPr lang="es-ES"/>
        </a:p>
      </dgm:t>
    </dgm:pt>
    <dgm:pt modelId="{B80D425F-2C07-4CC9-96BF-DEC3C13E31F0}">
      <dgm:prSet phldrT="[Texto]" custT="1"/>
      <dgm:spPr>
        <a:solidFill>
          <a:srgbClr val="17EDAB"/>
        </a:solidFill>
      </dgm:spPr>
      <dgm:t>
        <a:bodyPr anchor="b"/>
        <a:lstStyle/>
        <a:p>
          <a:r>
            <a:rPr lang="hr" sz="1800" b="1" i="0" dirty="0">
              <a:solidFill>
                <a:schemeClr val="tx1"/>
              </a:solidFill>
              <a:effectLst/>
            </a:rPr>
            <a:t>Kako ćemo ovu odabranu vrijednost isporučiti kupcu? Koje ćemo alate, tehnologije i procese koristiti za to </a:t>
          </a:r>
          <a:r>
            <a:rPr lang="hr" sz="1800" b="0" i="0" dirty="0">
              <a:solidFill>
                <a:schemeClr val="tx1"/>
              </a:solidFill>
              <a:effectLst/>
            </a:rPr>
            <a:t>?</a:t>
          </a:r>
          <a:endParaRPr lang="es-ES" sz="1400" b="0" dirty="0">
            <a:solidFill>
              <a:schemeClr val="tx1"/>
            </a:solidFill>
          </a:endParaRPr>
        </a:p>
      </dgm:t>
    </dgm:pt>
    <dgm:pt modelId="{7C4FB024-B608-448D-8D37-B74885F95CC1}" type="parTrans" cxnId="{1A3DEE7E-A518-4929-AB20-1BC713D5D9D0}">
      <dgm:prSet/>
      <dgm:spPr/>
      <dgm:t>
        <a:bodyPr/>
        <a:lstStyle/>
        <a:p>
          <a:endParaRPr lang="es-ES"/>
        </a:p>
      </dgm:t>
    </dgm:pt>
    <dgm:pt modelId="{197268A4-6EAE-41AD-86A6-37386F1E7216}" type="sibTrans" cxnId="{1A3DEE7E-A518-4929-AB20-1BC713D5D9D0}">
      <dgm:prSet/>
      <dgm:spPr/>
      <dgm:t>
        <a:bodyPr/>
        <a:lstStyle/>
        <a:p>
          <a:endParaRPr lang="es-ES"/>
        </a:p>
      </dgm:t>
    </dgm:pt>
    <dgm:pt modelId="{D77027B6-78EF-41D1-9EE8-84A882FAFA1D}">
      <dgm:prSet phldrT="[Texto]" custT="1"/>
      <dgm:spPr>
        <a:solidFill>
          <a:srgbClr val="0CA373"/>
        </a:solidFill>
      </dgm:spPr>
      <dgm:t>
        <a:bodyPr anchor="b"/>
        <a:lstStyle/>
        <a:p>
          <a:r>
            <a:rPr lang="hr" sz="1800" b="1" i="0" dirty="0">
              <a:effectLst/>
            </a:rPr>
            <a:t>Zašto bi kupci to trebali platiti i kako će to učiniti </a:t>
          </a:r>
          <a:r>
            <a:rPr lang="hr" sz="1800" b="0" i="0" dirty="0">
              <a:effectLst/>
            </a:rPr>
            <a:t>?</a:t>
          </a:r>
          <a:endParaRPr lang="es-ES" sz="1300" b="0" dirty="0"/>
        </a:p>
      </dgm:t>
    </dgm:pt>
    <dgm:pt modelId="{BEAAC2F4-1A53-46CE-ACCA-69C3001D34D2}" type="parTrans" cxnId="{A87655FE-FF8B-40C9-B22A-254A2B5081F0}">
      <dgm:prSet/>
      <dgm:spPr/>
      <dgm:t>
        <a:bodyPr/>
        <a:lstStyle/>
        <a:p>
          <a:endParaRPr lang="es-ES"/>
        </a:p>
      </dgm:t>
    </dgm:pt>
    <dgm:pt modelId="{A354B2DA-6A7C-4F93-8F17-540D9FF7C5F3}" type="sibTrans" cxnId="{A87655FE-FF8B-40C9-B22A-254A2B5081F0}">
      <dgm:prSet/>
      <dgm:spPr/>
      <dgm:t>
        <a:bodyPr/>
        <a:lstStyle/>
        <a:p>
          <a:endParaRPr lang="es-ES"/>
        </a:p>
      </dgm:t>
    </dgm:pt>
    <dgm:pt modelId="{F57578E6-3848-4E4F-8137-B5509AEFB8E0}">
      <dgm:prSet phldrT="[Texto]" custT="1"/>
      <dgm:spPr>
        <a:solidFill>
          <a:srgbClr val="075D42"/>
        </a:solidFill>
        <a:ln>
          <a:solidFill>
            <a:srgbClr val="0CA373"/>
          </a:solidFill>
        </a:ln>
      </dgm:spPr>
      <dgm:t>
        <a:bodyPr/>
        <a:lstStyle/>
        <a:p>
          <a:pPr algn="ctr"/>
          <a:endParaRPr lang="es-ES" sz="1800" b="1" dirty="0"/>
        </a:p>
        <a:p>
          <a:pPr algn="ctr"/>
          <a:r>
            <a:rPr lang="hr" sz="1800" b="1" dirty="0"/>
            <a:t>Tko je naš kupac? Što on ili ona žele? Što mu treba? Kako donosi odluke o kupnji i gdje istražuje</a:t>
          </a:r>
          <a:endParaRPr lang="es-ES" sz="1400" dirty="0"/>
        </a:p>
      </dgm:t>
    </dgm:pt>
    <dgm:pt modelId="{FC64BE1C-DE83-40FE-9758-5DE514BD6B80}" type="sibTrans" cxnId="{776B95CE-CE0E-4B96-B6BF-042C3CD4AF99}">
      <dgm:prSet/>
      <dgm:spPr/>
      <dgm:t>
        <a:bodyPr/>
        <a:lstStyle/>
        <a:p>
          <a:endParaRPr lang="es-ES"/>
        </a:p>
      </dgm:t>
    </dgm:pt>
    <dgm:pt modelId="{A47868CC-D116-46F4-9DB1-A921BC26ADB4}" type="parTrans" cxnId="{776B95CE-CE0E-4B96-B6BF-042C3CD4AF99}">
      <dgm:prSet/>
      <dgm:spPr/>
      <dgm:t>
        <a:bodyPr/>
        <a:lstStyle/>
        <a:p>
          <a:endParaRPr lang="es-ES"/>
        </a:p>
      </dgm:t>
    </dgm:pt>
    <dgm:pt modelId="{026D1A8A-B943-483C-BCED-0C1DAE5097A8}" type="pres">
      <dgm:prSet presAssocID="{91FAAAEE-704E-4FE0-8A58-F6DC8DDD4DCD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4FE4147-3827-4FE9-ABD2-0F7BAE801E0B}" type="pres">
      <dgm:prSet presAssocID="{91FAAAEE-704E-4FE0-8A58-F6DC8DDD4DCD}" presName="matrix" presStyleCnt="0"/>
      <dgm:spPr/>
    </dgm:pt>
    <dgm:pt modelId="{F07FBB11-6B87-4960-A7A8-173E9915E5F1}" type="pres">
      <dgm:prSet presAssocID="{91FAAAEE-704E-4FE0-8A58-F6DC8DDD4DCD}" presName="tile1" presStyleLbl="node1" presStyleIdx="0" presStyleCnt="4"/>
      <dgm:spPr/>
    </dgm:pt>
    <dgm:pt modelId="{3E24E191-5662-4977-A3DF-AB7F8FE30D63}" type="pres">
      <dgm:prSet presAssocID="{91FAAAEE-704E-4FE0-8A58-F6DC8DDD4DC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B2718BE-5737-4725-9CBE-97E2B41D30D7}" type="pres">
      <dgm:prSet presAssocID="{91FAAAEE-704E-4FE0-8A58-F6DC8DDD4DCD}" presName="tile2" presStyleLbl="node1" presStyleIdx="1" presStyleCnt="4"/>
      <dgm:spPr/>
    </dgm:pt>
    <dgm:pt modelId="{6A1B364C-543C-42B6-9478-22308D1B56F3}" type="pres">
      <dgm:prSet presAssocID="{91FAAAEE-704E-4FE0-8A58-F6DC8DDD4DC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034CC02-C0CF-4D5E-B64C-F5A4A1613243}" type="pres">
      <dgm:prSet presAssocID="{91FAAAEE-704E-4FE0-8A58-F6DC8DDD4DCD}" presName="tile3" presStyleLbl="node1" presStyleIdx="2" presStyleCnt="4"/>
      <dgm:spPr/>
    </dgm:pt>
    <dgm:pt modelId="{7A749982-AAED-4114-BF67-CAD792528C79}" type="pres">
      <dgm:prSet presAssocID="{91FAAAEE-704E-4FE0-8A58-F6DC8DDD4DC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CBD2B77-589D-409D-ACF9-2E51392C753B}" type="pres">
      <dgm:prSet presAssocID="{91FAAAEE-704E-4FE0-8A58-F6DC8DDD4DCD}" presName="tile4" presStyleLbl="node1" presStyleIdx="3" presStyleCnt="4"/>
      <dgm:spPr/>
    </dgm:pt>
    <dgm:pt modelId="{AF5E5F64-A01C-40DB-8A7D-5B2AFFA3ABB5}" type="pres">
      <dgm:prSet presAssocID="{91FAAAEE-704E-4FE0-8A58-F6DC8DDD4DC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0B93D2D-A315-4A2B-84F6-25B7BA1FF30E}" type="pres">
      <dgm:prSet presAssocID="{91FAAAEE-704E-4FE0-8A58-F6DC8DDD4DCD}" presName="centerTile" presStyleLbl="fgShp" presStyleIdx="0" presStyleCnt="1" custScaleX="94807" custScaleY="103144">
        <dgm:presLayoutVars>
          <dgm:chMax val="0"/>
          <dgm:chPref val="0"/>
        </dgm:presLayoutVars>
      </dgm:prSet>
      <dgm:spPr/>
    </dgm:pt>
  </dgm:ptLst>
  <dgm:cxnLst>
    <dgm:cxn modelId="{F57F8E0E-9943-4C60-A037-21CD45B362F4}" srcId="{91FAAAEE-704E-4FE0-8A58-F6DC8DDD4DCD}" destId="{69206556-CEB4-459C-8396-834DC02F09E3}" srcOrd="0" destOrd="0" parTransId="{904C5C8F-E4D6-4937-8ED2-E451BBA4E049}" sibTransId="{66CAC60B-7E62-4392-AA4F-09E827695D15}"/>
    <dgm:cxn modelId="{4F827E2C-9B4B-431F-A1F6-B7834D363D61}" type="presOf" srcId="{B80D425F-2C07-4CC9-96BF-DEC3C13E31F0}" destId="{5034CC02-C0CF-4D5E-B64C-F5A4A1613243}" srcOrd="0" destOrd="0" presId="urn:microsoft.com/office/officeart/2005/8/layout/matrix1"/>
    <dgm:cxn modelId="{0D314D2D-9B4A-4CA0-901A-1348A8200266}" type="presOf" srcId="{69206556-CEB4-459C-8396-834DC02F09E3}" destId="{40B93D2D-A315-4A2B-84F6-25B7BA1FF30E}" srcOrd="0" destOrd="0" presId="urn:microsoft.com/office/officeart/2005/8/layout/matrix1"/>
    <dgm:cxn modelId="{C336D52F-C6BA-4D28-AD46-38521A84C71D}" type="presOf" srcId="{D77027B6-78EF-41D1-9EE8-84A882FAFA1D}" destId="{AF5E5F64-A01C-40DB-8A7D-5B2AFFA3ABB5}" srcOrd="1" destOrd="0" presId="urn:microsoft.com/office/officeart/2005/8/layout/matrix1"/>
    <dgm:cxn modelId="{7CE6F53C-CCFF-44EF-A2D2-0EE81B8DB7E1}" type="presOf" srcId="{DA199DA2-E07A-4CED-BAC8-7D3E597A4B38}" destId="{EB2718BE-5737-4725-9CBE-97E2B41D30D7}" srcOrd="0" destOrd="0" presId="urn:microsoft.com/office/officeart/2005/8/layout/matrix1"/>
    <dgm:cxn modelId="{13668A68-D80D-4092-93CF-D85A050C9D26}" type="presOf" srcId="{91FAAAEE-704E-4FE0-8A58-F6DC8DDD4DCD}" destId="{026D1A8A-B943-483C-BCED-0C1DAE5097A8}" srcOrd="0" destOrd="0" presId="urn:microsoft.com/office/officeart/2005/8/layout/matrix1"/>
    <dgm:cxn modelId="{DB76C74C-1BD1-42DC-906F-12B9DEEAC08C}" srcId="{69206556-CEB4-459C-8396-834DC02F09E3}" destId="{DA199DA2-E07A-4CED-BAC8-7D3E597A4B38}" srcOrd="1" destOrd="0" parTransId="{4D12004A-86CA-499F-AE8C-0AEB359A6283}" sibTransId="{9B61E32E-EA81-4010-AC59-8C67DC28B64C}"/>
    <dgm:cxn modelId="{C3DE566F-752C-4243-8682-D24C0A6F3CED}" type="presOf" srcId="{D77027B6-78EF-41D1-9EE8-84A882FAFA1D}" destId="{FCBD2B77-589D-409D-ACF9-2E51392C753B}" srcOrd="0" destOrd="0" presId="urn:microsoft.com/office/officeart/2005/8/layout/matrix1"/>
    <dgm:cxn modelId="{1A3DEE7E-A518-4929-AB20-1BC713D5D9D0}" srcId="{69206556-CEB4-459C-8396-834DC02F09E3}" destId="{B80D425F-2C07-4CC9-96BF-DEC3C13E31F0}" srcOrd="2" destOrd="0" parTransId="{7C4FB024-B608-448D-8D37-B74885F95CC1}" sibTransId="{197268A4-6EAE-41AD-86A6-37386F1E7216}"/>
    <dgm:cxn modelId="{39EDB79A-2951-4F2F-B218-844CFD8CE903}" type="presOf" srcId="{F57578E6-3848-4E4F-8137-B5509AEFB8E0}" destId="{F07FBB11-6B87-4960-A7A8-173E9915E5F1}" srcOrd="0" destOrd="0" presId="urn:microsoft.com/office/officeart/2005/8/layout/matrix1"/>
    <dgm:cxn modelId="{9F0636B3-E99F-463A-9A37-56F48372CD3B}" type="presOf" srcId="{B80D425F-2C07-4CC9-96BF-DEC3C13E31F0}" destId="{7A749982-AAED-4114-BF67-CAD792528C79}" srcOrd="1" destOrd="0" presId="urn:microsoft.com/office/officeart/2005/8/layout/matrix1"/>
    <dgm:cxn modelId="{08F9BEB8-7574-444B-B4E0-57EAB900EDCD}" type="presOf" srcId="{DA199DA2-E07A-4CED-BAC8-7D3E597A4B38}" destId="{6A1B364C-543C-42B6-9478-22308D1B56F3}" srcOrd="1" destOrd="0" presId="urn:microsoft.com/office/officeart/2005/8/layout/matrix1"/>
    <dgm:cxn modelId="{776B95CE-CE0E-4B96-B6BF-042C3CD4AF99}" srcId="{69206556-CEB4-459C-8396-834DC02F09E3}" destId="{F57578E6-3848-4E4F-8137-B5509AEFB8E0}" srcOrd="0" destOrd="0" parTransId="{A47868CC-D116-46F4-9DB1-A921BC26ADB4}" sibTransId="{FC64BE1C-DE83-40FE-9758-5DE514BD6B80}"/>
    <dgm:cxn modelId="{9064E5D2-5137-4A66-AD02-921D1631BBEF}" type="presOf" srcId="{F57578E6-3848-4E4F-8137-B5509AEFB8E0}" destId="{3E24E191-5662-4977-A3DF-AB7F8FE30D63}" srcOrd="1" destOrd="0" presId="urn:microsoft.com/office/officeart/2005/8/layout/matrix1"/>
    <dgm:cxn modelId="{A87655FE-FF8B-40C9-B22A-254A2B5081F0}" srcId="{69206556-CEB4-459C-8396-834DC02F09E3}" destId="{D77027B6-78EF-41D1-9EE8-84A882FAFA1D}" srcOrd="3" destOrd="0" parTransId="{BEAAC2F4-1A53-46CE-ACCA-69C3001D34D2}" sibTransId="{A354B2DA-6A7C-4F93-8F17-540D9FF7C5F3}"/>
    <dgm:cxn modelId="{81EA22EF-86E7-4749-AF8E-4A0822029A46}" type="presParOf" srcId="{026D1A8A-B943-483C-BCED-0C1DAE5097A8}" destId="{44FE4147-3827-4FE9-ABD2-0F7BAE801E0B}" srcOrd="0" destOrd="0" presId="urn:microsoft.com/office/officeart/2005/8/layout/matrix1"/>
    <dgm:cxn modelId="{5370210F-1177-4CC5-A444-7CE809C90AB3}" type="presParOf" srcId="{44FE4147-3827-4FE9-ABD2-0F7BAE801E0B}" destId="{F07FBB11-6B87-4960-A7A8-173E9915E5F1}" srcOrd="0" destOrd="0" presId="urn:microsoft.com/office/officeart/2005/8/layout/matrix1"/>
    <dgm:cxn modelId="{06E025D1-B362-4B56-9870-6CE94A459959}" type="presParOf" srcId="{44FE4147-3827-4FE9-ABD2-0F7BAE801E0B}" destId="{3E24E191-5662-4977-A3DF-AB7F8FE30D63}" srcOrd="1" destOrd="0" presId="urn:microsoft.com/office/officeart/2005/8/layout/matrix1"/>
    <dgm:cxn modelId="{086D8745-4456-4C53-8745-D96FCDB166C4}" type="presParOf" srcId="{44FE4147-3827-4FE9-ABD2-0F7BAE801E0B}" destId="{EB2718BE-5737-4725-9CBE-97E2B41D30D7}" srcOrd="2" destOrd="0" presId="urn:microsoft.com/office/officeart/2005/8/layout/matrix1"/>
    <dgm:cxn modelId="{2CD027E3-B72E-459D-A0C0-61352AAAA34F}" type="presParOf" srcId="{44FE4147-3827-4FE9-ABD2-0F7BAE801E0B}" destId="{6A1B364C-543C-42B6-9478-22308D1B56F3}" srcOrd="3" destOrd="0" presId="urn:microsoft.com/office/officeart/2005/8/layout/matrix1"/>
    <dgm:cxn modelId="{A9C8F525-CACA-4EBC-B455-A34AF9309F8A}" type="presParOf" srcId="{44FE4147-3827-4FE9-ABD2-0F7BAE801E0B}" destId="{5034CC02-C0CF-4D5E-B64C-F5A4A1613243}" srcOrd="4" destOrd="0" presId="urn:microsoft.com/office/officeart/2005/8/layout/matrix1"/>
    <dgm:cxn modelId="{B41159E0-FB24-4B3A-A946-92DB3698C0C1}" type="presParOf" srcId="{44FE4147-3827-4FE9-ABD2-0F7BAE801E0B}" destId="{7A749982-AAED-4114-BF67-CAD792528C79}" srcOrd="5" destOrd="0" presId="urn:microsoft.com/office/officeart/2005/8/layout/matrix1"/>
    <dgm:cxn modelId="{E8E7CC1C-8262-4F6F-8017-BD9B2D62E5FC}" type="presParOf" srcId="{44FE4147-3827-4FE9-ABD2-0F7BAE801E0B}" destId="{FCBD2B77-589D-409D-ACF9-2E51392C753B}" srcOrd="6" destOrd="0" presId="urn:microsoft.com/office/officeart/2005/8/layout/matrix1"/>
    <dgm:cxn modelId="{9F71C393-EE7F-4710-9C59-53A5A27306F5}" type="presParOf" srcId="{44FE4147-3827-4FE9-ABD2-0F7BAE801E0B}" destId="{AF5E5F64-A01C-40DB-8A7D-5B2AFFA3ABB5}" srcOrd="7" destOrd="0" presId="urn:microsoft.com/office/officeart/2005/8/layout/matrix1"/>
    <dgm:cxn modelId="{474E871E-118D-4E9E-85F8-DEA58B815113}" type="presParOf" srcId="{026D1A8A-B943-483C-BCED-0C1DAE5097A8}" destId="{40B93D2D-A315-4A2B-84F6-25B7BA1FF30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78A2C2-5EB8-45AA-91F2-F609C7E600F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27D7F80-C948-4EC9-9D6E-C4EF266D5C30}">
      <dgm:prSet phldrT="[Tekst]" custT="1"/>
      <dgm:spPr/>
      <dgm:t>
        <a:bodyPr/>
        <a:lstStyle/>
        <a:p>
          <a:r>
            <a:rPr lang="hr" sz="1200" dirty="0" err="1">
              <a:solidFill>
                <a:srgbClr val="FF0000"/>
              </a:solidFill>
            </a:rPr>
            <a:t>zapošljavanje osoblja </a:t>
          </a:r>
          <a:endParaRPr lang="pl-PL" sz="1200" dirty="0">
            <a:solidFill>
              <a:srgbClr val="FF0000"/>
            </a:solidFill>
          </a:endParaRPr>
        </a:p>
      </dgm:t>
    </dgm:pt>
    <dgm:pt modelId="{7272475A-14A4-4817-B380-90787C1D3DC5}" type="parTrans" cxnId="{C397C07C-5ED0-4D73-803E-B1EE923E3D0F}">
      <dgm:prSet/>
      <dgm:spPr/>
      <dgm:t>
        <a:bodyPr/>
        <a:lstStyle/>
        <a:p>
          <a:endParaRPr lang="pl-PL"/>
        </a:p>
      </dgm:t>
    </dgm:pt>
    <dgm:pt modelId="{B41189FE-4561-4638-A313-A13DEC5EC44D}" type="sibTrans" cxnId="{C397C07C-5ED0-4D73-803E-B1EE923E3D0F}">
      <dgm:prSet/>
      <dgm:spPr/>
      <dgm:t>
        <a:bodyPr/>
        <a:lstStyle/>
        <a:p>
          <a:endParaRPr lang="pl-PL"/>
        </a:p>
      </dgm:t>
    </dgm:pt>
    <dgm:pt modelId="{E4FCAD3D-4CF0-4F97-A6A8-EF9BE17133B1}">
      <dgm:prSet phldrT="[Tekst]" custT="1"/>
      <dgm:spPr/>
      <dgm:t>
        <a:bodyPr/>
        <a:lstStyle/>
        <a:p>
          <a:r>
            <a:rPr lang="hr" sz="1200" dirty="0" err="1">
              <a:solidFill>
                <a:srgbClr val="FF0000"/>
              </a:solidFill>
            </a:rPr>
            <a:t>odlučivanje</a:t>
          </a:r>
          <a:endParaRPr lang="pl-PL" sz="1200" dirty="0">
            <a:solidFill>
              <a:srgbClr val="FF0000"/>
            </a:solidFill>
          </a:endParaRPr>
        </a:p>
      </dgm:t>
    </dgm:pt>
    <dgm:pt modelId="{7FCAC869-38F3-4048-AC66-439175D54907}" type="parTrans" cxnId="{11D2BD42-5147-41C4-BAFC-DC3A4DF016C7}">
      <dgm:prSet/>
      <dgm:spPr/>
      <dgm:t>
        <a:bodyPr/>
        <a:lstStyle/>
        <a:p>
          <a:endParaRPr lang="pl-PL"/>
        </a:p>
      </dgm:t>
    </dgm:pt>
    <dgm:pt modelId="{F4716872-1593-4557-B57B-148BD6A74AF0}" type="sibTrans" cxnId="{11D2BD42-5147-41C4-BAFC-DC3A4DF016C7}">
      <dgm:prSet/>
      <dgm:spPr/>
      <dgm:t>
        <a:bodyPr/>
        <a:lstStyle/>
        <a:p>
          <a:endParaRPr lang="pl-PL"/>
        </a:p>
      </dgm:t>
    </dgm:pt>
    <dgm:pt modelId="{F9BE2604-3516-48D7-86AA-82A9438E2048}">
      <dgm:prSet phldrT="[Tekst]" custT="1"/>
      <dgm:spPr/>
      <dgm:t>
        <a:bodyPr/>
        <a:lstStyle/>
        <a:p>
          <a:r>
            <a:rPr lang="hr" sz="1200" dirty="0" err="1">
              <a:solidFill>
                <a:srgbClr val="FF0000"/>
              </a:solidFill>
            </a:rPr>
            <a:t>tehnologija </a:t>
          </a:r>
          <a:r>
            <a:rPr lang="hr" sz="1200" dirty="0">
              <a:solidFill>
                <a:srgbClr val="FF0000"/>
              </a:solidFill>
            </a:rPr>
            <a:t>i podatkovna </a:t>
          </a:r>
          <a:r>
            <a:rPr lang="hr" sz="1200" dirty="0" err="1">
              <a:solidFill>
                <a:srgbClr val="FF0000"/>
              </a:solidFill>
            </a:rPr>
            <a:t>strategija</a:t>
          </a:r>
          <a:endParaRPr lang="pl-PL" sz="1200" dirty="0">
            <a:solidFill>
              <a:srgbClr val="FF0000"/>
            </a:solidFill>
          </a:endParaRPr>
        </a:p>
      </dgm:t>
    </dgm:pt>
    <dgm:pt modelId="{9BF8C80D-F466-45EF-9F6D-24D0E97F0717}" type="parTrans" cxnId="{5078521E-3A8F-4873-98F0-97A2507943C1}">
      <dgm:prSet/>
      <dgm:spPr/>
      <dgm:t>
        <a:bodyPr/>
        <a:lstStyle/>
        <a:p>
          <a:endParaRPr lang="pl-PL"/>
        </a:p>
      </dgm:t>
    </dgm:pt>
    <dgm:pt modelId="{81B6A2D3-2B04-4451-A049-BD0474628C58}" type="sibTrans" cxnId="{5078521E-3A8F-4873-98F0-97A2507943C1}">
      <dgm:prSet/>
      <dgm:spPr/>
      <dgm:t>
        <a:bodyPr/>
        <a:lstStyle/>
        <a:p>
          <a:endParaRPr lang="pl-PL"/>
        </a:p>
      </dgm:t>
    </dgm:pt>
    <dgm:pt modelId="{2F8EF7C4-8963-4A07-ADAF-F8793F47A118}">
      <dgm:prSet phldrT="[Teks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" sz="1200" dirty="0">
              <a:solidFill>
                <a:srgbClr val="FF0000"/>
              </a:solidFill>
            </a:rPr>
            <a:t>financijska i strateška planiranja</a:t>
          </a:r>
          <a:endParaRPr lang="pl-PL" sz="1200" dirty="0"/>
        </a:p>
      </dgm:t>
    </dgm:pt>
    <dgm:pt modelId="{6EC9C4E1-66E5-4B6A-A8CA-E26313AEA1A3}" type="parTrans" cxnId="{19FD8961-CE1D-4AE1-9369-66D06FB1AA44}">
      <dgm:prSet/>
      <dgm:spPr/>
      <dgm:t>
        <a:bodyPr/>
        <a:lstStyle/>
        <a:p>
          <a:endParaRPr lang="pl-PL"/>
        </a:p>
      </dgm:t>
    </dgm:pt>
    <dgm:pt modelId="{7B8FB620-6B5B-45B9-8D95-47B9284D8354}" type="sibTrans" cxnId="{19FD8961-CE1D-4AE1-9369-66D06FB1AA44}">
      <dgm:prSet/>
      <dgm:spPr/>
      <dgm:t>
        <a:bodyPr/>
        <a:lstStyle/>
        <a:p>
          <a:endParaRPr lang="pl-PL"/>
        </a:p>
      </dgm:t>
    </dgm:pt>
    <dgm:pt modelId="{FEA74047-F6DC-0744-8860-F4201B426212}">
      <dgm:prSet phldrT="[Teks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" sz="1200" dirty="0">
              <a:solidFill>
                <a:srgbClr val="FF0000"/>
              </a:solidFill>
            </a:rPr>
            <a:t>pravni i ugovorni zahtjevi</a:t>
          </a:r>
          <a:endParaRPr lang="pl-PL" sz="1200" dirty="0"/>
        </a:p>
      </dgm:t>
    </dgm:pt>
    <dgm:pt modelId="{F4618E8A-BCFD-3948-B38E-4FBB958B843D}" type="parTrans" cxnId="{30DA0398-0324-3840-911F-B8E70246C8C2}">
      <dgm:prSet/>
      <dgm:spPr/>
    </dgm:pt>
    <dgm:pt modelId="{32A03C0B-D606-784C-95D1-BCF603C4507E}" type="sibTrans" cxnId="{30DA0398-0324-3840-911F-B8E70246C8C2}">
      <dgm:prSet/>
      <dgm:spPr/>
      <dgm:t>
        <a:bodyPr/>
        <a:lstStyle/>
        <a:p>
          <a:endParaRPr lang="en-GB"/>
        </a:p>
      </dgm:t>
    </dgm:pt>
    <dgm:pt modelId="{971F41E6-F919-493B-853F-E21A204FF9F4}" type="pres">
      <dgm:prSet presAssocID="{4278A2C2-5EB8-45AA-91F2-F609C7E600F1}" presName="cycle" presStyleCnt="0">
        <dgm:presLayoutVars>
          <dgm:dir/>
          <dgm:resizeHandles val="exact"/>
        </dgm:presLayoutVars>
      </dgm:prSet>
      <dgm:spPr/>
    </dgm:pt>
    <dgm:pt modelId="{C033FAA9-4B8A-4D4E-A993-90DE9C08E839}" type="pres">
      <dgm:prSet presAssocID="{927D7F80-C948-4EC9-9D6E-C4EF266D5C30}" presName="node" presStyleLbl="node1" presStyleIdx="0" presStyleCnt="5" custScaleX="106895">
        <dgm:presLayoutVars>
          <dgm:bulletEnabled val="1"/>
        </dgm:presLayoutVars>
      </dgm:prSet>
      <dgm:spPr/>
    </dgm:pt>
    <dgm:pt modelId="{21BD5725-E8F5-4A9E-9B86-FFB7F1533A0C}" type="pres">
      <dgm:prSet presAssocID="{B41189FE-4561-4638-A313-A13DEC5EC44D}" presName="sibTrans" presStyleLbl="sibTrans2D1" presStyleIdx="0" presStyleCnt="5" custAng="19131872" custLinFactY="68149" custLinFactNeighborX="-18227" custLinFactNeighborY="100000"/>
      <dgm:spPr/>
    </dgm:pt>
    <dgm:pt modelId="{C18A5394-B0C2-487E-89BF-7729DD1807E4}" type="pres">
      <dgm:prSet presAssocID="{B41189FE-4561-4638-A313-A13DEC5EC44D}" presName="connectorText" presStyleLbl="sibTrans2D1" presStyleIdx="0" presStyleCnt="5"/>
      <dgm:spPr/>
    </dgm:pt>
    <dgm:pt modelId="{C0DCC0FC-981D-46E2-9D4B-C04B3A5D643D}" type="pres">
      <dgm:prSet presAssocID="{E4FCAD3D-4CF0-4F97-A6A8-EF9BE17133B1}" presName="node" presStyleLbl="node1" presStyleIdx="1" presStyleCnt="5" custScaleX="114541" custRadScaleRad="113113" custRadScaleInc="6842">
        <dgm:presLayoutVars>
          <dgm:bulletEnabled val="1"/>
        </dgm:presLayoutVars>
      </dgm:prSet>
      <dgm:spPr/>
    </dgm:pt>
    <dgm:pt modelId="{9CB1AE48-A52C-46DF-BE8D-E11201FFF0B3}" type="pres">
      <dgm:prSet presAssocID="{F4716872-1593-4557-B57B-148BD6A74AF0}" presName="sibTrans" presStyleLbl="sibTrans2D1" presStyleIdx="1" presStyleCnt="5" custAng="18235750" custScaleX="193397" custLinFactX="-185980" custLinFactNeighborX="-200000" custLinFactNeighborY="36148"/>
      <dgm:spPr/>
    </dgm:pt>
    <dgm:pt modelId="{54754AD4-5982-4292-8B20-7B3050F64664}" type="pres">
      <dgm:prSet presAssocID="{F4716872-1593-4557-B57B-148BD6A74AF0}" presName="connectorText" presStyleLbl="sibTrans2D1" presStyleIdx="1" presStyleCnt="5"/>
      <dgm:spPr/>
    </dgm:pt>
    <dgm:pt modelId="{9D17EF20-9D3A-4037-8EB7-EEF096758937}" type="pres">
      <dgm:prSet presAssocID="{F9BE2604-3516-48D7-86AA-82A9438E2048}" presName="node" presStyleLbl="node1" presStyleIdx="2" presStyleCnt="5" custScaleX="122865" custRadScaleRad="110410" custRadScaleInc="-36071">
        <dgm:presLayoutVars>
          <dgm:bulletEnabled val="1"/>
        </dgm:presLayoutVars>
      </dgm:prSet>
      <dgm:spPr/>
    </dgm:pt>
    <dgm:pt modelId="{F9AFA2A3-49A5-4FA5-BDC4-9CCE8A07C793}" type="pres">
      <dgm:prSet presAssocID="{81B6A2D3-2B04-4451-A049-BD0474628C58}" presName="sibTrans" presStyleLbl="sibTrans2D1" presStyleIdx="2" presStyleCnt="5" custAng="18762195" custScaleX="59614" custScaleY="124484" custLinFactX="-17762" custLinFactY="-77637" custLinFactNeighborX="-100000" custLinFactNeighborY="-100000"/>
      <dgm:spPr/>
    </dgm:pt>
    <dgm:pt modelId="{CD99DB94-4BBD-40C9-80DD-63A4EB26DDB4}" type="pres">
      <dgm:prSet presAssocID="{81B6A2D3-2B04-4451-A049-BD0474628C58}" presName="connectorText" presStyleLbl="sibTrans2D1" presStyleIdx="2" presStyleCnt="5"/>
      <dgm:spPr/>
    </dgm:pt>
    <dgm:pt modelId="{59315B7C-A8DA-4F15-A42B-D03CFB4E2D3F}" type="pres">
      <dgm:prSet presAssocID="{2F8EF7C4-8963-4A07-ADAF-F8793F47A118}" presName="node" presStyleLbl="node1" presStyleIdx="3" presStyleCnt="5" custScaleX="120121" custRadScaleRad="114855" custRadScaleInc="34777">
        <dgm:presLayoutVars>
          <dgm:bulletEnabled val="1"/>
        </dgm:presLayoutVars>
      </dgm:prSet>
      <dgm:spPr/>
    </dgm:pt>
    <dgm:pt modelId="{394E6BC4-9978-4A59-9A0D-509D08FC1AAF}" type="pres">
      <dgm:prSet presAssocID="{7B8FB620-6B5B-45B9-8D95-47B9284D8354}" presName="sibTrans" presStyleLbl="sibTrans2D1" presStyleIdx="3" presStyleCnt="5" custAng="18579111" custScaleX="173411" custLinFactX="100000" custLinFactY="-32298" custLinFactNeighborX="148438" custLinFactNeighborY="-100000"/>
      <dgm:spPr/>
    </dgm:pt>
    <dgm:pt modelId="{3E37F466-55A1-402D-B164-8F277FBB2FCB}" type="pres">
      <dgm:prSet presAssocID="{7B8FB620-6B5B-45B9-8D95-47B9284D8354}" presName="connectorText" presStyleLbl="sibTrans2D1" presStyleIdx="3" presStyleCnt="5"/>
      <dgm:spPr/>
    </dgm:pt>
    <dgm:pt modelId="{B2BE89EC-CC7B-754C-B939-D42D53324A9B}" type="pres">
      <dgm:prSet presAssocID="{FEA74047-F6DC-0744-8860-F4201B426212}" presName="node" presStyleLbl="node1" presStyleIdx="4" presStyleCnt="5">
        <dgm:presLayoutVars>
          <dgm:bulletEnabled val="1"/>
        </dgm:presLayoutVars>
      </dgm:prSet>
      <dgm:spPr/>
    </dgm:pt>
    <dgm:pt modelId="{C183BC84-5DA1-D84E-8327-862E006D3788}" type="pres">
      <dgm:prSet presAssocID="{32A03C0B-D606-784C-95D1-BCF603C4507E}" presName="sibTrans" presStyleLbl="sibTrans2D1" presStyleIdx="4" presStyleCnt="5"/>
      <dgm:spPr/>
    </dgm:pt>
    <dgm:pt modelId="{6FD0C7EB-7DE6-C34B-A954-16AC3D405728}" type="pres">
      <dgm:prSet presAssocID="{32A03C0B-D606-784C-95D1-BCF603C4507E}" presName="connectorText" presStyleLbl="sibTrans2D1" presStyleIdx="4" presStyleCnt="5"/>
      <dgm:spPr/>
    </dgm:pt>
  </dgm:ptLst>
  <dgm:cxnLst>
    <dgm:cxn modelId="{B8036206-6486-4891-B6BF-42DA0FA8E8A5}" type="presOf" srcId="{7B8FB620-6B5B-45B9-8D95-47B9284D8354}" destId="{394E6BC4-9978-4A59-9A0D-509D08FC1AAF}" srcOrd="0" destOrd="0" presId="urn:microsoft.com/office/officeart/2005/8/layout/cycle2"/>
    <dgm:cxn modelId="{5C9DD60B-4557-460A-9C3B-B02980292D63}" type="presOf" srcId="{7B8FB620-6B5B-45B9-8D95-47B9284D8354}" destId="{3E37F466-55A1-402D-B164-8F277FBB2FCB}" srcOrd="1" destOrd="0" presId="urn:microsoft.com/office/officeart/2005/8/layout/cycle2"/>
    <dgm:cxn modelId="{5078521E-3A8F-4873-98F0-97A2507943C1}" srcId="{4278A2C2-5EB8-45AA-91F2-F609C7E600F1}" destId="{F9BE2604-3516-48D7-86AA-82A9438E2048}" srcOrd="2" destOrd="0" parTransId="{9BF8C80D-F466-45EF-9F6D-24D0E97F0717}" sibTransId="{81B6A2D3-2B04-4451-A049-BD0474628C58}"/>
    <dgm:cxn modelId="{899EB91F-45C2-4906-AE81-2A9E02EA610A}" type="presOf" srcId="{81B6A2D3-2B04-4451-A049-BD0474628C58}" destId="{F9AFA2A3-49A5-4FA5-BDC4-9CCE8A07C793}" srcOrd="0" destOrd="0" presId="urn:microsoft.com/office/officeart/2005/8/layout/cycle2"/>
    <dgm:cxn modelId="{19FD8961-CE1D-4AE1-9369-66D06FB1AA44}" srcId="{4278A2C2-5EB8-45AA-91F2-F609C7E600F1}" destId="{2F8EF7C4-8963-4A07-ADAF-F8793F47A118}" srcOrd="3" destOrd="0" parTransId="{6EC9C4E1-66E5-4B6A-A8CA-E26313AEA1A3}" sibTransId="{7B8FB620-6B5B-45B9-8D95-47B9284D8354}"/>
    <dgm:cxn modelId="{11D2BD42-5147-41C4-BAFC-DC3A4DF016C7}" srcId="{4278A2C2-5EB8-45AA-91F2-F609C7E600F1}" destId="{E4FCAD3D-4CF0-4F97-A6A8-EF9BE17133B1}" srcOrd="1" destOrd="0" parTransId="{7FCAC869-38F3-4048-AC66-439175D54907}" sibTransId="{F4716872-1593-4557-B57B-148BD6A74AF0}"/>
    <dgm:cxn modelId="{823F1546-4B18-4B3D-97F2-F7539E57AA36}" type="presOf" srcId="{E4FCAD3D-4CF0-4F97-A6A8-EF9BE17133B1}" destId="{C0DCC0FC-981D-46E2-9D4B-C04B3A5D643D}" srcOrd="0" destOrd="0" presId="urn:microsoft.com/office/officeart/2005/8/layout/cycle2"/>
    <dgm:cxn modelId="{D9086A49-37B5-418F-A38D-5867E15711FA}" type="presOf" srcId="{F4716872-1593-4557-B57B-148BD6A74AF0}" destId="{54754AD4-5982-4292-8B20-7B3050F64664}" srcOrd="1" destOrd="0" presId="urn:microsoft.com/office/officeart/2005/8/layout/cycle2"/>
    <dgm:cxn modelId="{80322950-BE77-42E2-9068-005329C8BD90}" type="presOf" srcId="{B41189FE-4561-4638-A313-A13DEC5EC44D}" destId="{21BD5725-E8F5-4A9E-9B86-FFB7F1533A0C}" srcOrd="0" destOrd="0" presId="urn:microsoft.com/office/officeart/2005/8/layout/cycle2"/>
    <dgm:cxn modelId="{247D7D50-79DF-D449-AEFC-509C0483082E}" type="presOf" srcId="{FEA74047-F6DC-0744-8860-F4201B426212}" destId="{B2BE89EC-CC7B-754C-B939-D42D53324A9B}" srcOrd="0" destOrd="0" presId="urn:microsoft.com/office/officeart/2005/8/layout/cycle2"/>
    <dgm:cxn modelId="{3CD57252-631D-4CDD-9898-86C17FEEA91C}" type="presOf" srcId="{927D7F80-C948-4EC9-9D6E-C4EF266D5C30}" destId="{C033FAA9-4B8A-4D4E-A993-90DE9C08E839}" srcOrd="0" destOrd="0" presId="urn:microsoft.com/office/officeart/2005/8/layout/cycle2"/>
    <dgm:cxn modelId="{72AC8B75-693B-2247-B3BC-78E87CAC2297}" type="presOf" srcId="{32A03C0B-D606-784C-95D1-BCF603C4507E}" destId="{6FD0C7EB-7DE6-C34B-A954-16AC3D405728}" srcOrd="1" destOrd="0" presId="urn:microsoft.com/office/officeart/2005/8/layout/cycle2"/>
    <dgm:cxn modelId="{C1626F57-F566-8042-BA18-40BE4A2C1E60}" type="presOf" srcId="{32A03C0B-D606-784C-95D1-BCF603C4507E}" destId="{C183BC84-5DA1-D84E-8327-862E006D3788}" srcOrd="0" destOrd="0" presId="urn:microsoft.com/office/officeart/2005/8/layout/cycle2"/>
    <dgm:cxn modelId="{C397C07C-5ED0-4D73-803E-B1EE923E3D0F}" srcId="{4278A2C2-5EB8-45AA-91F2-F609C7E600F1}" destId="{927D7F80-C948-4EC9-9D6E-C4EF266D5C30}" srcOrd="0" destOrd="0" parTransId="{7272475A-14A4-4817-B380-90787C1D3DC5}" sibTransId="{B41189FE-4561-4638-A313-A13DEC5EC44D}"/>
    <dgm:cxn modelId="{1089F27F-24D1-4DC2-B40A-8C256619063A}" type="presOf" srcId="{F9BE2604-3516-48D7-86AA-82A9438E2048}" destId="{9D17EF20-9D3A-4037-8EB7-EEF096758937}" srcOrd="0" destOrd="0" presId="urn:microsoft.com/office/officeart/2005/8/layout/cycle2"/>
    <dgm:cxn modelId="{032A2694-B18A-4191-B22D-1DD07AF023CB}" type="presOf" srcId="{2F8EF7C4-8963-4A07-ADAF-F8793F47A118}" destId="{59315B7C-A8DA-4F15-A42B-D03CFB4E2D3F}" srcOrd="0" destOrd="0" presId="urn:microsoft.com/office/officeart/2005/8/layout/cycle2"/>
    <dgm:cxn modelId="{30DA0398-0324-3840-911F-B8E70246C8C2}" srcId="{4278A2C2-5EB8-45AA-91F2-F609C7E600F1}" destId="{FEA74047-F6DC-0744-8860-F4201B426212}" srcOrd="4" destOrd="0" parTransId="{F4618E8A-BCFD-3948-B38E-4FBB958B843D}" sibTransId="{32A03C0B-D606-784C-95D1-BCF603C4507E}"/>
    <dgm:cxn modelId="{E2971EA1-D74D-48FD-8D4D-5A61B63422D4}" type="presOf" srcId="{F4716872-1593-4557-B57B-148BD6A74AF0}" destId="{9CB1AE48-A52C-46DF-BE8D-E11201FFF0B3}" srcOrd="0" destOrd="0" presId="urn:microsoft.com/office/officeart/2005/8/layout/cycle2"/>
    <dgm:cxn modelId="{886FCAAF-74CE-423F-A9F0-A56AAF7177AC}" type="presOf" srcId="{81B6A2D3-2B04-4451-A049-BD0474628C58}" destId="{CD99DB94-4BBD-40C9-80DD-63A4EB26DDB4}" srcOrd="1" destOrd="0" presId="urn:microsoft.com/office/officeart/2005/8/layout/cycle2"/>
    <dgm:cxn modelId="{569C08D3-94AF-437C-8143-55B7D2AB19DD}" type="presOf" srcId="{B41189FE-4561-4638-A313-A13DEC5EC44D}" destId="{C18A5394-B0C2-487E-89BF-7729DD1807E4}" srcOrd="1" destOrd="0" presId="urn:microsoft.com/office/officeart/2005/8/layout/cycle2"/>
    <dgm:cxn modelId="{0515E7FA-B467-43A9-85FF-0398A7AD5002}" type="presOf" srcId="{4278A2C2-5EB8-45AA-91F2-F609C7E600F1}" destId="{971F41E6-F919-493B-853F-E21A204FF9F4}" srcOrd="0" destOrd="0" presId="urn:microsoft.com/office/officeart/2005/8/layout/cycle2"/>
    <dgm:cxn modelId="{B6F762C3-949B-443A-A814-90CFAB942930}" type="presParOf" srcId="{971F41E6-F919-493B-853F-E21A204FF9F4}" destId="{C033FAA9-4B8A-4D4E-A993-90DE9C08E839}" srcOrd="0" destOrd="0" presId="urn:microsoft.com/office/officeart/2005/8/layout/cycle2"/>
    <dgm:cxn modelId="{C38E5E3D-D7E5-4668-BB72-7E55C6F5ACE2}" type="presParOf" srcId="{971F41E6-F919-493B-853F-E21A204FF9F4}" destId="{21BD5725-E8F5-4A9E-9B86-FFB7F1533A0C}" srcOrd="1" destOrd="0" presId="urn:microsoft.com/office/officeart/2005/8/layout/cycle2"/>
    <dgm:cxn modelId="{75725E54-5827-4F86-9F46-1D5E1B6CD989}" type="presParOf" srcId="{21BD5725-E8F5-4A9E-9B86-FFB7F1533A0C}" destId="{C18A5394-B0C2-487E-89BF-7729DD1807E4}" srcOrd="0" destOrd="0" presId="urn:microsoft.com/office/officeart/2005/8/layout/cycle2"/>
    <dgm:cxn modelId="{A5FF1404-AFFC-44E3-90D9-0939EF0E8588}" type="presParOf" srcId="{971F41E6-F919-493B-853F-E21A204FF9F4}" destId="{C0DCC0FC-981D-46E2-9D4B-C04B3A5D643D}" srcOrd="2" destOrd="0" presId="urn:microsoft.com/office/officeart/2005/8/layout/cycle2"/>
    <dgm:cxn modelId="{E8992824-8CE6-4D30-A5F1-54AA68136034}" type="presParOf" srcId="{971F41E6-F919-493B-853F-E21A204FF9F4}" destId="{9CB1AE48-A52C-46DF-BE8D-E11201FFF0B3}" srcOrd="3" destOrd="0" presId="urn:microsoft.com/office/officeart/2005/8/layout/cycle2"/>
    <dgm:cxn modelId="{38BC8D37-4807-4CBF-B504-773BE29929AE}" type="presParOf" srcId="{9CB1AE48-A52C-46DF-BE8D-E11201FFF0B3}" destId="{54754AD4-5982-4292-8B20-7B3050F64664}" srcOrd="0" destOrd="0" presId="urn:microsoft.com/office/officeart/2005/8/layout/cycle2"/>
    <dgm:cxn modelId="{37607F5F-D74C-4ECC-9332-65086537DDFA}" type="presParOf" srcId="{971F41E6-F919-493B-853F-E21A204FF9F4}" destId="{9D17EF20-9D3A-4037-8EB7-EEF096758937}" srcOrd="4" destOrd="0" presId="urn:microsoft.com/office/officeart/2005/8/layout/cycle2"/>
    <dgm:cxn modelId="{82AB2D24-E4B5-4362-9A9C-F05EA86D2514}" type="presParOf" srcId="{971F41E6-F919-493B-853F-E21A204FF9F4}" destId="{F9AFA2A3-49A5-4FA5-BDC4-9CCE8A07C793}" srcOrd="5" destOrd="0" presId="urn:microsoft.com/office/officeart/2005/8/layout/cycle2"/>
    <dgm:cxn modelId="{93778DF5-404C-47B9-8ECF-FA3A3C780CB0}" type="presParOf" srcId="{F9AFA2A3-49A5-4FA5-BDC4-9CCE8A07C793}" destId="{CD99DB94-4BBD-40C9-80DD-63A4EB26DDB4}" srcOrd="0" destOrd="0" presId="urn:microsoft.com/office/officeart/2005/8/layout/cycle2"/>
    <dgm:cxn modelId="{995019AB-BC27-4618-8756-F18A6150AA83}" type="presParOf" srcId="{971F41E6-F919-493B-853F-E21A204FF9F4}" destId="{59315B7C-A8DA-4F15-A42B-D03CFB4E2D3F}" srcOrd="6" destOrd="0" presId="urn:microsoft.com/office/officeart/2005/8/layout/cycle2"/>
    <dgm:cxn modelId="{5EF14137-CAF0-4CDF-9F48-F693699B7369}" type="presParOf" srcId="{971F41E6-F919-493B-853F-E21A204FF9F4}" destId="{394E6BC4-9978-4A59-9A0D-509D08FC1AAF}" srcOrd="7" destOrd="0" presId="urn:microsoft.com/office/officeart/2005/8/layout/cycle2"/>
    <dgm:cxn modelId="{71694CA3-7D79-47C3-B488-E6FAED2FC3EA}" type="presParOf" srcId="{394E6BC4-9978-4A59-9A0D-509D08FC1AAF}" destId="{3E37F466-55A1-402D-B164-8F277FBB2FCB}" srcOrd="0" destOrd="0" presId="urn:microsoft.com/office/officeart/2005/8/layout/cycle2"/>
    <dgm:cxn modelId="{958D1017-D99A-6C4D-B201-1A8B3CA6EBF9}" type="presParOf" srcId="{971F41E6-F919-493B-853F-E21A204FF9F4}" destId="{B2BE89EC-CC7B-754C-B939-D42D53324A9B}" srcOrd="8" destOrd="0" presId="urn:microsoft.com/office/officeart/2005/8/layout/cycle2"/>
    <dgm:cxn modelId="{5164EB81-2E80-BA49-883F-D8862C551754}" type="presParOf" srcId="{971F41E6-F919-493B-853F-E21A204FF9F4}" destId="{C183BC84-5DA1-D84E-8327-862E006D3788}" srcOrd="9" destOrd="0" presId="urn:microsoft.com/office/officeart/2005/8/layout/cycle2"/>
    <dgm:cxn modelId="{22C19B5F-7817-F74F-A520-FA5797291E74}" type="presParOf" srcId="{C183BC84-5DA1-D84E-8327-862E006D3788}" destId="{6FD0C7EB-7DE6-C34B-A954-16AC3D40572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FBB11-6B87-4960-A7A8-173E9915E5F1}">
      <dsp:nvSpPr>
        <dsp:cNvPr id="0" name=""/>
        <dsp:cNvSpPr/>
      </dsp:nvSpPr>
      <dsp:spPr>
        <a:xfrm rot="16200000">
          <a:off x="362266" y="-362266"/>
          <a:ext cx="1924101" cy="2648634"/>
        </a:xfrm>
        <a:prstGeom prst="round1Rect">
          <a:avLst/>
        </a:prstGeom>
        <a:solidFill>
          <a:srgbClr val="075D42"/>
        </a:solidFill>
        <a:ln w="12700" cap="flat" cmpd="sng" algn="ctr">
          <a:solidFill>
            <a:srgbClr val="0CA37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800" b="1" kern="1200" dirty="0"/>
            <a:t>Tko je naš kupac? Što on ili ona žele? Što mu treba? Kako donosi odluke o kupnji i gdje istražuje</a:t>
          </a:r>
          <a:endParaRPr lang="es-ES" sz="1400" kern="1200" dirty="0"/>
        </a:p>
      </dsp:txBody>
      <dsp:txXfrm rot="5400000">
        <a:off x="-1" y="1"/>
        <a:ext cx="2648634" cy="1443076"/>
      </dsp:txXfrm>
    </dsp:sp>
    <dsp:sp modelId="{EB2718BE-5737-4725-9CBE-97E2B41D30D7}">
      <dsp:nvSpPr>
        <dsp:cNvPr id="0" name=""/>
        <dsp:cNvSpPr/>
      </dsp:nvSpPr>
      <dsp:spPr>
        <a:xfrm>
          <a:off x="2648634" y="0"/>
          <a:ext cx="2648634" cy="1924101"/>
        </a:xfrm>
        <a:prstGeom prst="round1Rect">
          <a:avLst/>
        </a:prstGeom>
        <a:solidFill>
          <a:srgbClr val="97F7D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b="1" kern="1200" dirty="0">
            <a:solidFill>
              <a:schemeClr val="tx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800" b="1" kern="1200" dirty="0">
              <a:solidFill>
                <a:schemeClr val="tx1"/>
              </a:solidFill>
            </a:rPr>
            <a:t>Što točno nudimo kupcu? Kako ćemo odgovoriti na njegovu/njezinu potrebu? Što će biti naš USP</a:t>
          </a:r>
          <a:r>
            <a:rPr lang="hr" sz="1800" i="0" kern="1200" dirty="0">
              <a:solidFill>
                <a:schemeClr val="tx1"/>
              </a:solidFill>
              <a:effectLst/>
            </a:rPr>
            <a:t> </a:t>
          </a:r>
          <a:r>
            <a:rPr lang="hr" sz="1800" b="1" i="0" kern="1200" dirty="0">
              <a:solidFill>
                <a:schemeClr val="tx1"/>
              </a:solidFill>
              <a:effectLst/>
            </a:rPr>
            <a:t>( </a:t>
          </a:r>
          <a:r>
            <a:rPr lang="hr" sz="1800" b="1" i="0" kern="1200" dirty="0" err="1">
              <a:solidFill>
                <a:schemeClr val="tx1"/>
              </a:solidFill>
              <a:effectLst/>
            </a:rPr>
            <a:t>Jedinstveno</a:t>
          </a:r>
          <a:r>
            <a:rPr lang="hr" sz="1800" b="1" i="0" kern="1200" dirty="0">
              <a:solidFill>
                <a:schemeClr val="tx1"/>
              </a:solidFill>
              <a:effectLst/>
            </a:rPr>
            <a:t> </a:t>
          </a:r>
          <a:r>
            <a:rPr lang="hr" sz="1800" b="1" i="0" kern="1200" dirty="0" err="1">
              <a:solidFill>
                <a:schemeClr val="tx1"/>
              </a:solidFill>
              <a:effectLst/>
            </a:rPr>
            <a:t>Prodajna </a:t>
          </a:r>
          <a:r>
            <a:rPr lang="hr" sz="1800" b="1" i="0" kern="1200" dirty="0">
              <a:solidFill>
                <a:schemeClr val="tx1"/>
              </a:solidFill>
              <a:effectLst/>
            </a:rPr>
            <a:t>ponuda)?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2648634" y="0"/>
        <a:ext cx="2648634" cy="1443076"/>
      </dsp:txXfrm>
    </dsp:sp>
    <dsp:sp modelId="{5034CC02-C0CF-4D5E-B64C-F5A4A1613243}">
      <dsp:nvSpPr>
        <dsp:cNvPr id="0" name=""/>
        <dsp:cNvSpPr/>
      </dsp:nvSpPr>
      <dsp:spPr>
        <a:xfrm rot="10800000">
          <a:off x="0" y="1924101"/>
          <a:ext cx="2648634" cy="1924101"/>
        </a:xfrm>
        <a:prstGeom prst="round1Rect">
          <a:avLst/>
        </a:prstGeom>
        <a:solidFill>
          <a:srgbClr val="17EDA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800" b="1" i="0" kern="1200" dirty="0">
              <a:solidFill>
                <a:schemeClr val="tx1"/>
              </a:solidFill>
              <a:effectLst/>
            </a:rPr>
            <a:t>Kako ćemo ovu odabranu vrijednost isporučiti kupcu? Koje ćemo alate, tehnologije i procese koristiti za to </a:t>
          </a:r>
          <a:r>
            <a:rPr lang="hr" sz="1800" b="0" i="0" kern="1200" dirty="0">
              <a:solidFill>
                <a:schemeClr val="tx1"/>
              </a:solidFill>
              <a:effectLst/>
            </a:rPr>
            <a:t>?</a:t>
          </a:r>
          <a:endParaRPr lang="es-ES" sz="1400" b="0" kern="1200" dirty="0">
            <a:solidFill>
              <a:schemeClr val="tx1"/>
            </a:solidFill>
          </a:endParaRPr>
        </a:p>
      </dsp:txBody>
      <dsp:txXfrm rot="10800000">
        <a:off x="0" y="2405126"/>
        <a:ext cx="2648634" cy="1443076"/>
      </dsp:txXfrm>
    </dsp:sp>
    <dsp:sp modelId="{FCBD2B77-589D-409D-ACF9-2E51392C753B}">
      <dsp:nvSpPr>
        <dsp:cNvPr id="0" name=""/>
        <dsp:cNvSpPr/>
      </dsp:nvSpPr>
      <dsp:spPr>
        <a:xfrm rot="5400000">
          <a:off x="3010900" y="1561835"/>
          <a:ext cx="1924101" cy="2648634"/>
        </a:xfrm>
        <a:prstGeom prst="round1Rect">
          <a:avLst/>
        </a:prstGeom>
        <a:solidFill>
          <a:srgbClr val="0CA3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800" b="1" i="0" kern="1200" dirty="0">
              <a:effectLst/>
            </a:rPr>
            <a:t>Zašto bi kupci to trebali platiti i kako će to učiniti </a:t>
          </a:r>
          <a:r>
            <a:rPr lang="hr" sz="1800" b="0" i="0" kern="1200" dirty="0">
              <a:effectLst/>
            </a:rPr>
            <a:t>?</a:t>
          </a:r>
          <a:endParaRPr lang="es-ES" sz="1300" b="0" kern="1200" dirty="0"/>
        </a:p>
      </dsp:txBody>
      <dsp:txXfrm rot="-5400000">
        <a:off x="2648633" y="2405126"/>
        <a:ext cx="2648634" cy="1443076"/>
      </dsp:txXfrm>
    </dsp:sp>
    <dsp:sp modelId="{40B93D2D-A315-4A2B-84F6-25B7BA1FF30E}">
      <dsp:nvSpPr>
        <dsp:cNvPr id="0" name=""/>
        <dsp:cNvSpPr/>
      </dsp:nvSpPr>
      <dsp:spPr>
        <a:xfrm>
          <a:off x="1895306" y="1427952"/>
          <a:ext cx="1506654" cy="9922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2400" b="1" kern="1200" dirty="0">
              <a:solidFill>
                <a:srgbClr val="0CA373"/>
              </a:solidFill>
            </a:rPr>
            <a:t>Poslovni model</a:t>
          </a:r>
          <a:endParaRPr lang="es-ES" sz="2400" b="1" kern="1200" dirty="0">
            <a:solidFill>
              <a:srgbClr val="0CA373"/>
            </a:solidFill>
          </a:endParaRPr>
        </a:p>
      </dsp:txBody>
      <dsp:txXfrm>
        <a:off x="1943746" y="1476392"/>
        <a:ext cx="1409774" cy="8954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3FAA9-4B8A-4D4E-A993-90DE9C08E839}">
      <dsp:nvSpPr>
        <dsp:cNvPr id="0" name=""/>
        <dsp:cNvSpPr/>
      </dsp:nvSpPr>
      <dsp:spPr>
        <a:xfrm>
          <a:off x="2942421" y="774"/>
          <a:ext cx="1295584" cy="1212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200" kern="1200" dirty="0" err="1">
              <a:solidFill>
                <a:srgbClr val="FF0000"/>
              </a:solidFill>
            </a:rPr>
            <a:t>zapošljavanje osoblja </a:t>
          </a:r>
          <a:endParaRPr lang="pl-PL" sz="1200" kern="1200" dirty="0">
            <a:solidFill>
              <a:srgbClr val="FF0000"/>
            </a:solidFill>
          </a:endParaRPr>
        </a:p>
      </dsp:txBody>
      <dsp:txXfrm>
        <a:off x="3132155" y="178269"/>
        <a:ext cx="916116" cy="857025"/>
      </dsp:txXfrm>
    </dsp:sp>
    <dsp:sp modelId="{21BD5725-E8F5-4A9E-9B86-FFB7F1533A0C}">
      <dsp:nvSpPr>
        <dsp:cNvPr id="0" name=""/>
        <dsp:cNvSpPr/>
      </dsp:nvSpPr>
      <dsp:spPr>
        <a:xfrm rot="21088013">
          <a:off x="4157929" y="1615440"/>
          <a:ext cx="371841" cy="4090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700" kern="1200"/>
        </a:p>
      </dsp:txBody>
      <dsp:txXfrm>
        <a:off x="4158546" y="1705527"/>
        <a:ext cx="260289" cy="245433"/>
      </dsp:txXfrm>
    </dsp:sp>
    <dsp:sp modelId="{C0DCC0FC-981D-46E2-9D4B-C04B3A5D643D}">
      <dsp:nvSpPr>
        <dsp:cNvPr id="0" name=""/>
        <dsp:cNvSpPr/>
      </dsp:nvSpPr>
      <dsp:spPr>
        <a:xfrm>
          <a:off x="4581830" y="1078951"/>
          <a:ext cx="1388255" cy="1212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200" kern="1200" dirty="0" err="1">
              <a:solidFill>
                <a:srgbClr val="FF0000"/>
              </a:solidFill>
            </a:rPr>
            <a:t>odlučivanje</a:t>
          </a:r>
          <a:endParaRPr lang="pl-PL" sz="1200" kern="1200" dirty="0">
            <a:solidFill>
              <a:srgbClr val="FF0000"/>
            </a:solidFill>
          </a:endParaRPr>
        </a:p>
      </dsp:txBody>
      <dsp:txXfrm>
        <a:off x="4785135" y="1256446"/>
        <a:ext cx="981645" cy="857025"/>
      </dsp:txXfrm>
    </dsp:sp>
    <dsp:sp modelId="{9CB1AE48-A52C-46DF-BE8D-E11201FFF0B3}">
      <dsp:nvSpPr>
        <dsp:cNvPr id="0" name=""/>
        <dsp:cNvSpPr/>
      </dsp:nvSpPr>
      <dsp:spPr>
        <a:xfrm rot="2877349">
          <a:off x="4015165" y="2416088"/>
          <a:ext cx="426311" cy="4090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700" kern="1200"/>
        </a:p>
      </dsp:txBody>
      <dsp:txXfrm rot="10800000">
        <a:off x="4035431" y="2452333"/>
        <a:ext cx="303595" cy="245433"/>
      </dsp:txXfrm>
    </dsp:sp>
    <dsp:sp modelId="{9D17EF20-9D3A-4037-8EB7-EEF096758937}">
      <dsp:nvSpPr>
        <dsp:cNvPr id="0" name=""/>
        <dsp:cNvSpPr/>
      </dsp:nvSpPr>
      <dsp:spPr>
        <a:xfrm>
          <a:off x="4134305" y="2668406"/>
          <a:ext cx="1489143" cy="1212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" sz="1200" kern="1200" dirty="0" err="1">
              <a:solidFill>
                <a:srgbClr val="FF0000"/>
              </a:solidFill>
            </a:rPr>
            <a:t>tehnologija </a:t>
          </a:r>
          <a:r>
            <a:rPr lang="hr" sz="1200" kern="1200" dirty="0">
              <a:solidFill>
                <a:srgbClr val="FF0000"/>
              </a:solidFill>
            </a:rPr>
            <a:t>i podatkovna </a:t>
          </a:r>
          <a:r>
            <a:rPr lang="hr" sz="1200" kern="1200" dirty="0" err="1">
              <a:solidFill>
                <a:srgbClr val="FF0000"/>
              </a:solidFill>
            </a:rPr>
            <a:t>strategija</a:t>
          </a:r>
          <a:endParaRPr lang="pl-PL" sz="1200" kern="1200" dirty="0">
            <a:solidFill>
              <a:srgbClr val="FF0000"/>
            </a:solidFill>
          </a:endParaRPr>
        </a:p>
      </dsp:txBody>
      <dsp:txXfrm>
        <a:off x="4352385" y="2845901"/>
        <a:ext cx="1052983" cy="857025"/>
      </dsp:txXfrm>
    </dsp:sp>
    <dsp:sp modelId="{F9AFA2A3-49A5-4FA5-BDC4-9CCE8A07C793}">
      <dsp:nvSpPr>
        <dsp:cNvPr id="0" name=""/>
        <dsp:cNvSpPr/>
      </dsp:nvSpPr>
      <dsp:spPr>
        <a:xfrm rot="7888742">
          <a:off x="2680131" y="2320977"/>
          <a:ext cx="362692" cy="5092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100" kern="1200"/>
        </a:p>
      </dsp:txBody>
      <dsp:txXfrm rot="10800000">
        <a:off x="2770569" y="2382060"/>
        <a:ext cx="253884" cy="305524"/>
      </dsp:txXfrm>
    </dsp:sp>
    <dsp:sp modelId="{59315B7C-A8DA-4F15-A42B-D03CFB4E2D3F}">
      <dsp:nvSpPr>
        <dsp:cNvPr id="0" name=""/>
        <dsp:cNvSpPr/>
      </dsp:nvSpPr>
      <dsp:spPr>
        <a:xfrm>
          <a:off x="1531250" y="2724389"/>
          <a:ext cx="1455885" cy="1212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" sz="1200" kern="1200" dirty="0">
              <a:solidFill>
                <a:srgbClr val="FF0000"/>
              </a:solidFill>
            </a:rPr>
            <a:t>financijska i strateška planiranja</a:t>
          </a:r>
          <a:endParaRPr lang="pl-PL" sz="1200" kern="1200" dirty="0"/>
        </a:p>
      </dsp:txBody>
      <dsp:txXfrm>
        <a:off x="1744459" y="2901884"/>
        <a:ext cx="1029467" cy="857025"/>
      </dsp:txXfrm>
    </dsp:sp>
    <dsp:sp modelId="{394E6BC4-9978-4A59-9A0D-509D08FC1AAF}">
      <dsp:nvSpPr>
        <dsp:cNvPr id="0" name=""/>
        <dsp:cNvSpPr/>
      </dsp:nvSpPr>
      <dsp:spPr>
        <a:xfrm rot="12888717">
          <a:off x="2573704" y="1763677"/>
          <a:ext cx="411760" cy="4090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700" kern="1200"/>
        </a:p>
      </dsp:txBody>
      <dsp:txXfrm rot="10800000">
        <a:off x="2685439" y="1880516"/>
        <a:ext cx="289044" cy="245433"/>
      </dsp:txXfrm>
    </dsp:sp>
    <dsp:sp modelId="{B2BE89EC-CC7B-754C-B939-D42D53324A9B}">
      <dsp:nvSpPr>
        <dsp:cNvPr id="0" name=""/>
        <dsp:cNvSpPr/>
      </dsp:nvSpPr>
      <dsp:spPr>
        <a:xfrm>
          <a:off x="1513069" y="1069617"/>
          <a:ext cx="1212015" cy="1212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" sz="1200" kern="1200" dirty="0">
              <a:solidFill>
                <a:srgbClr val="FF0000"/>
              </a:solidFill>
            </a:rPr>
            <a:t>pravni i ugovorni zahtjevi</a:t>
          </a:r>
          <a:endParaRPr lang="pl-PL" sz="1200" kern="1200" dirty="0"/>
        </a:p>
      </dsp:txBody>
      <dsp:txXfrm>
        <a:off x="1690564" y="1247112"/>
        <a:ext cx="857025" cy="857025"/>
      </dsp:txXfrm>
    </dsp:sp>
    <dsp:sp modelId="{C183BC84-5DA1-D84E-8327-862E006D3788}">
      <dsp:nvSpPr>
        <dsp:cNvPr id="0" name=""/>
        <dsp:cNvSpPr/>
      </dsp:nvSpPr>
      <dsp:spPr>
        <a:xfrm rot="19440000">
          <a:off x="2683227" y="949545"/>
          <a:ext cx="307410" cy="4090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/>
        </a:p>
      </dsp:txBody>
      <dsp:txXfrm>
        <a:off x="2692034" y="1058460"/>
        <a:ext cx="215187" cy="245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"/>
              <a:t>Urednik stila teksta patrona</a:t>
            </a:r>
          </a:p>
          <a:p>
            <a:pPr lvl="1"/>
            <a:r>
              <a:rPr lang="hr"/>
              <a:t>Druga razina</a:t>
            </a:r>
          </a:p>
          <a:p>
            <a:pPr lvl="2"/>
            <a:r>
              <a:rPr lang="hr"/>
              <a:t>Tercer nivel</a:t>
            </a:r>
          </a:p>
          <a:p>
            <a:pPr lvl="3"/>
            <a:r>
              <a:rPr lang="hr"/>
              <a:t>Cuarto nivel</a:t>
            </a:r>
          </a:p>
          <a:p>
            <a:pPr lvl="4"/>
            <a:r>
              <a:rPr lang="hr"/>
              <a:t>Quinto razina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3762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eneral Slide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540504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191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Erasmus+ </a:t>
            </a:r>
            <a:r>
              <a:rPr lang="hr" sz="12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programa </a:t>
            </a:r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stajališta autora, a Komisija se ne može smatrati odgovornom za bilo kakvu upotrebu informacija sadržanih u njemu.</a:t>
            </a:r>
            <a:endParaRPr lang="en-US" sz="1200" dirty="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50C6F4-6589-4745-8D09-15078EE9ADB2}"/>
              </a:ext>
            </a:extLst>
          </p:cNvPr>
          <p:cNvSpPr txBox="1"/>
          <p:nvPr/>
        </p:nvSpPr>
        <p:spPr>
          <a:xfrm>
            <a:off x="3258328" y="3257551"/>
            <a:ext cx="5103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800" b="1" dirty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“Poboljšanje otpornosti malih i srednjih poduzeća nakon lockdowna”</a:t>
            </a:r>
            <a:endParaRPr lang="es-ES" sz="1800" b="1" dirty="0">
              <a:latin typeface="Bahnschrift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46D3C6-E20C-4FBA-B5EB-C2B5FDE05068}"/>
              </a:ext>
            </a:extLst>
          </p:cNvPr>
          <p:cNvSpPr txBox="1"/>
          <p:nvPr/>
        </p:nvSpPr>
        <p:spPr>
          <a:xfrm>
            <a:off x="1935804" y="4093428"/>
            <a:ext cx="8103141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hr" sz="1600" b="1" dirty="0">
                <a:solidFill>
                  <a:srgbClr val="0CA37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POSLOVNI MODELI TEMELJENI NA FLEKSIBILNIM ORGANIZACIJSKIM STRUKTURAMA </a:t>
            </a:r>
            <a:br>
              <a:rPr lang="pl-PL" sz="1600" b="1">
                <a:solidFill>
                  <a:srgbClr val="0CA37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" sz="1600" b="1">
                <a:solidFill>
                  <a:srgbClr val="0CA37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hr" sz="1600" b="1" dirty="0">
                <a:solidFill>
                  <a:srgbClr val="0CA37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IMPLEMENTACIJA NOVIH TEHNOLOGIJA, STRATEGIJA DIGITALIZACIJE</a:t>
            </a:r>
            <a:endParaRPr lang="pl-PL" sz="1600" b="1" dirty="0">
              <a:solidFill>
                <a:srgbClr val="0CA373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Prema: </a:t>
            </a: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Fundacja </a:t>
            </a:r>
            <a:r>
              <a:rPr kumimoji="0" lang="hr" sz="1800" b="1" i="0" u="none" strike="noStrike" kern="1200" cap="none" spc="-114" normalizeH="0" baseline="0" noProof="0" dirty="0" err="1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Mercatus </a:t>
            </a: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</a:t>
            </a:r>
            <a:r>
              <a:rPr kumimoji="0" lang="hr" sz="1800" b="1" i="0" u="none" strike="noStrike" kern="1200" cap="none" spc="-114" normalizeH="0" baseline="0" noProof="0" dirty="0" err="1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Civis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12687" r="9066" b="50000"/>
          <a:stretch/>
        </p:blipFill>
        <p:spPr>
          <a:xfrm>
            <a:off x="3683242" y="921747"/>
            <a:ext cx="4531601" cy="2395275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1B13FF3-AF18-90F5-33B5-DDA445CD7233}"/>
              </a:ext>
            </a:extLst>
          </p:cNvPr>
          <p:cNvSpPr txBox="1"/>
          <p:nvPr/>
        </p:nvSpPr>
        <p:spPr>
          <a:xfrm>
            <a:off x="346229" y="1003177"/>
            <a:ext cx="11762913" cy="7183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altLang="es-ES" sz="40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  <a:endParaRPr lang="en-GB" altLang="es-E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1.3.: </a:t>
            </a: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</a:rPr>
              <a:t>Načela fleksibilne organizacijske strukture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pPr algn="just"/>
            <a:r>
              <a:rPr lang="h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Organizacijska struktura </a:t>
            </a:r>
            <a:r>
              <a:rPr lang="hr" sz="2400" dirty="0">
                <a:ea typeface="Calibri" panose="020F0502020204030204" pitchFamily="34" charset="0"/>
                <a:cs typeface="Times New Roman" panose="02020603050405020304" pitchFamily="18" charset="0"/>
              </a:rPr>
              <a:t>je način na koji je tvrtka formalno organizirana </a:t>
            </a:r>
            <a:r>
              <a:rPr lang="h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, uključujući elemente </a:t>
            </a:r>
            <a:r>
              <a:rPr lang="hr" sz="2400" dirty="0">
                <a:ea typeface="Calibri" panose="020F0502020204030204" pitchFamily="34" charset="0"/>
                <a:cs typeface="Times New Roman" panose="02020603050405020304" pitchFamily="18" charset="0"/>
              </a:rPr>
              <a:t>kao što su organizacijske ćelije </a:t>
            </a:r>
            <a:r>
              <a:rPr lang="h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odjeli , </a:t>
            </a:r>
            <a:r>
              <a:rPr lang="hr" sz="2400" dirty="0">
                <a:ea typeface="Calibri" panose="020F0502020204030204" pitchFamily="34" charset="0"/>
                <a:cs typeface="Times New Roman" panose="02020603050405020304" pitchFamily="18" charset="0"/>
              </a:rPr>
              <a:t>pozicije , dijelovi same tvrtke i zaposlenici, kao i veze između njih, kao što su protok informacija, formalna podjela odgovornosti, pripadnost, autoritet, odgovornost.</a:t>
            </a:r>
          </a:p>
          <a:p>
            <a:pPr algn="just"/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r" sz="2400" dirty="0">
                <a:ea typeface="Calibri" panose="020F0502020204030204" pitchFamily="34" charset="0"/>
                <a:cs typeface="Times New Roman" panose="02020603050405020304" pitchFamily="18" charset="0"/>
              </a:rPr>
              <a:t>Organizacijska </a:t>
            </a:r>
            <a:r>
              <a:rPr lang="h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struktura </a:t>
            </a:r>
            <a:r>
              <a:rPr lang="hr" sz="2400" dirty="0">
                <a:ea typeface="Calibri" panose="020F0502020204030204" pitchFamily="34" charset="0"/>
                <a:cs typeface="Times New Roman" panose="02020603050405020304" pitchFamily="18" charset="0"/>
              </a:rPr>
              <a:t>podijeljena je na </a:t>
            </a:r>
            <a:r>
              <a:rPr lang="h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centraliziranu </a:t>
            </a:r>
            <a:r>
              <a:rPr lang="hr" sz="2400" dirty="0"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h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decentraliziranu </a:t>
            </a:r>
            <a:r>
              <a:rPr lang="hr" sz="2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prema </a:t>
            </a:r>
            <a:r>
              <a:rPr lang="hr" sz="2400" dirty="0">
                <a:ea typeface="Calibri" panose="020F0502020204030204" pitchFamily="34" charset="0"/>
                <a:cs typeface="Times New Roman" panose="02020603050405020304" pitchFamily="18" charset="0"/>
              </a:rPr>
              <a:t>tome tko donosi većinu odluka </a:t>
            </a:r>
            <a:r>
              <a:rPr lang="hr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h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poduzeću </a:t>
            </a:r>
            <a:r>
              <a:rPr lang="hr" sz="2400" dirty="0">
                <a:ea typeface="Calibri" panose="020F0502020204030204" pitchFamily="34" charset="0"/>
                <a:cs typeface="Times New Roman" panose="02020603050405020304" pitchFamily="18" charset="0"/>
              </a:rPr>
              <a:t>, te </a:t>
            </a:r>
            <a:r>
              <a:rPr lang="h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na formaliziranu i neformaliziranu </a:t>
            </a:r>
            <a:r>
              <a:rPr lang="hr" sz="2400" dirty="0">
                <a:ea typeface="Calibri" panose="020F0502020204030204" pitchFamily="34" charset="0"/>
                <a:cs typeface="Times New Roman" panose="02020603050405020304" pitchFamily="18" charset="0"/>
              </a:rPr>
              <a:t>strukturu </a:t>
            </a:r>
            <a:r>
              <a:rPr lang="h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1000" dirty="0">
              <a:solidFill>
                <a:srgbClr val="FF0000"/>
              </a:solidFill>
              <a:latin typeface="Graphik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" sz="2400" dirty="0">
                <a:latin typeface="Graphik"/>
              </a:rPr>
              <a:t>Poslovna struktura u sadašnjem obliku više ne odgovara zahtjevima digitalnog doba </a:t>
            </a:r>
            <a:r>
              <a:rPr lang="hr" sz="2400" b="0" i="0" u="none" strike="noStrike" baseline="0" dirty="0">
                <a:latin typeface="Graphik"/>
              </a:rPr>
              <a:t>.</a:t>
            </a:r>
            <a:endParaRPr lang="pl-PL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AutoNum type="alphaLcParenR"/>
            </a:pP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257368681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1B13FF3-AF18-90F5-33B5-DDA445CD7233}"/>
              </a:ext>
            </a:extLst>
          </p:cNvPr>
          <p:cNvSpPr txBox="1"/>
          <p:nvPr/>
        </p:nvSpPr>
        <p:spPr>
          <a:xfrm>
            <a:off x="346229" y="1003177"/>
            <a:ext cx="11762913" cy="60950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altLang="es-ES" sz="40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  <a:endParaRPr lang="en-GB" altLang="es-E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1.3.: </a:t>
            </a:r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Načela fleksibilne organizacijske strukture</a:t>
            </a:r>
          </a:p>
          <a:p>
            <a:endParaRPr lang="pl-PL" sz="2400" spc="-114" dirty="0">
              <a:latin typeface="+mj-lt"/>
              <a:cs typeface="Tahoma"/>
            </a:endParaRPr>
          </a:p>
          <a:p>
            <a:r>
              <a:rPr lang="hr" sz="2000" dirty="0">
                <a:solidFill>
                  <a:srgbClr val="000000"/>
                </a:solidFill>
              </a:rPr>
              <a:t>Organizacijska struktura </a:t>
            </a:r>
            <a:r>
              <a:rPr lang="hr" sz="2000" dirty="0" err="1">
                <a:solidFill>
                  <a:srgbClr val="000000"/>
                </a:solidFill>
              </a:rPr>
              <a:t>poduzeća </a:t>
            </a:r>
            <a:r>
              <a:rPr lang="hr" sz="2000" dirty="0">
                <a:solidFill>
                  <a:srgbClr val="000000"/>
                </a:solidFill>
              </a:rPr>
              <a:t>vrlo je širok pojam. Njegove mnoge vrste mogu se razlikovati pomoću različitih kriterija, kao što su </a:t>
            </a:r>
            <a:r>
              <a:rPr lang="hr" sz="2000" b="0" i="0" dirty="0">
                <a:solidFill>
                  <a:srgbClr val="000000"/>
                </a:solidFill>
                <a:effectLst/>
              </a:rPr>
              <a:t>:</a:t>
            </a:r>
          </a:p>
          <a:p>
            <a:endParaRPr lang="pl-PL" sz="2000" spc="-114" dirty="0">
              <a:cs typeface="Tahoma"/>
            </a:endParaRPr>
          </a:p>
          <a:p>
            <a:pPr marL="342900" indent="-342900" algn="just">
              <a:buFontTx/>
              <a:buAutoNum type="alphaLcParenR"/>
            </a:pPr>
            <a:r>
              <a:rPr lang="hr" sz="2000" dirty="0" err="1">
                <a:ea typeface="Times New Roman" panose="02020603050405020304" pitchFamily="18" charset="0"/>
              </a:rPr>
              <a:t>tipovi </a:t>
            </a:r>
            <a:r>
              <a:rPr lang="hr" sz="2000" dirty="0">
                <a:ea typeface="Times New Roman" panose="02020603050405020304" pitchFamily="18" charset="0"/>
              </a:rPr>
              <a:t>organizacijske strukture: divizijska struktura, struktura zadatka (projekta), matrična struktura, hibridna (mješovita) struktura </a:t>
            </a:r>
            <a:r>
              <a:rPr lang="h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sz="20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buFontTx/>
              <a:buAutoNum type="alphaLcParenR"/>
            </a:pPr>
            <a:r>
              <a:rPr lang="hr" sz="2000" dirty="0">
                <a:ea typeface="Times New Roman" panose="02020603050405020304" pitchFamily="18" charset="0"/>
              </a:rPr>
              <a:t>prema rasponu upravljanja i broju razina upravljanja: ravna struktura, vitka struktura </a:t>
            </a:r>
            <a:r>
              <a:rPr lang="hr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AutoNum type="alphaLcParenR"/>
            </a:pPr>
            <a:r>
              <a:rPr lang="hr" sz="2000" dirty="0">
                <a:ea typeface="Times New Roman" panose="02020603050405020304" pitchFamily="18" charset="0"/>
              </a:rPr>
              <a:t>klasični: linearna struktura; funkcionalna struktura; struktura linije-sustava </a:t>
            </a:r>
            <a:r>
              <a:rPr lang="hr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sz="2000" dirty="0">
              <a:ea typeface="Times New Roman" panose="02020603050405020304" pitchFamily="18" charset="0"/>
            </a:endParaRPr>
          </a:p>
          <a:p>
            <a:pPr marL="342900" indent="-342900" algn="just">
              <a:buFontTx/>
              <a:buAutoNum type="alphaLcParenR"/>
            </a:pPr>
            <a:r>
              <a:rPr lang="hr" sz="20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moderna: struktura procesa; struktura mreže; virtualna struktura; fraktalna struktura; ostalo </a:t>
            </a:r>
            <a:r>
              <a:rPr lang="h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sz="2000" dirty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buFontTx/>
              <a:buAutoNum type="alphaLcParenR"/>
            </a:pPr>
            <a:r>
              <a:rPr lang="hr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hr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zadatku</a:t>
            </a:r>
            <a:r>
              <a:rPr lang="hr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podjela </a:t>
            </a:r>
            <a:r>
              <a:rPr lang="hr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U- </a:t>
            </a:r>
            <a:r>
              <a:rPr lang="hr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tip</a:t>
            </a:r>
            <a:r>
              <a:rPr lang="hr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strukture </a:t>
            </a:r>
            <a:r>
              <a:rPr lang="hr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hr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unitarne </a:t>
            </a:r>
            <a:r>
              <a:rPr lang="hr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 M- </a:t>
            </a:r>
            <a:r>
              <a:rPr lang="hr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tip</a:t>
            </a:r>
            <a:r>
              <a:rPr lang="hr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strukture </a:t>
            </a:r>
            <a:r>
              <a:rPr lang="hr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hr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višedivizijske </a:t>
            </a:r>
            <a:r>
              <a:rPr lang="hr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 H- </a:t>
            </a:r>
            <a:r>
              <a:rPr lang="hr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tip</a:t>
            </a:r>
            <a:r>
              <a:rPr lang="hr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strukture </a:t>
            </a:r>
            <a:r>
              <a:rPr lang="hr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(holding);</a:t>
            </a:r>
            <a:endParaRPr lang="pl-PL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AutoNum type="alphaLcParenR"/>
            </a:pPr>
            <a:r>
              <a:rPr lang="hr" sz="2000" dirty="0">
                <a:ea typeface="Times New Roman" panose="02020603050405020304" pitchFamily="18" charset="0"/>
              </a:rPr>
              <a:t>po strukturalnim konfiguracija : jednostavna struktura; strojna birokracija ; profesionalna birokracija ; divizijska struktura; adhokracija ; struktura misije ; politička struktura </a:t>
            </a:r>
            <a:r>
              <a:rPr lang="hr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000" dirty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AutoNum type="alphaLcParenR"/>
            </a:pPr>
            <a:endParaRPr lang="pl-PL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AutoNum type="alphaLcParenR"/>
            </a:pP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95848519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1B13FF3-AF18-90F5-33B5-DDA445CD7233}"/>
              </a:ext>
            </a:extLst>
          </p:cNvPr>
          <p:cNvSpPr txBox="1"/>
          <p:nvPr/>
        </p:nvSpPr>
        <p:spPr>
          <a:xfrm>
            <a:off x="346229" y="1003177"/>
            <a:ext cx="1176291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altLang="es-ES" sz="40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  <a:endParaRPr lang="en-GB" altLang="es-E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1.3.: </a:t>
            </a:r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Načela fleksibilne organizacijske strukture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88850C9-FE0B-B780-FAC2-B691B31369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971631"/>
              </p:ext>
            </p:extLst>
          </p:nvPr>
        </p:nvGraphicFramePr>
        <p:xfrm>
          <a:off x="2052735" y="2202024"/>
          <a:ext cx="7268546" cy="4011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80813096-99E7-75BC-DF9E-657B138089B8}"/>
              </a:ext>
            </a:extLst>
          </p:cNvPr>
          <p:cNvSpPr txBox="1"/>
          <p:nvPr/>
        </p:nvSpPr>
        <p:spPr>
          <a:xfrm>
            <a:off x="5080518" y="4012163"/>
            <a:ext cx="12129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5"/>
              </a:lnSpc>
              <a:spcAft>
                <a:spcPts val="1800"/>
              </a:spcAft>
            </a:pPr>
            <a:r>
              <a:rPr lang="hr" sz="1200" dirty="0">
                <a:solidFill>
                  <a:srgbClr val="FF0000"/>
                </a:solidFill>
                <a:latin typeface="Graphik"/>
                <a:ea typeface="Calibri" panose="020F0502020204030204" pitchFamily="34" charset="0"/>
                <a:cs typeface="Graphik"/>
              </a:rPr>
              <a:t>Nedostatak fleksibilnosti u mnogim dimenzijama </a:t>
            </a:r>
            <a:r>
              <a:rPr lang="hr" sz="1000" dirty="0">
                <a:solidFill>
                  <a:srgbClr val="FF0000"/>
                </a:solidFill>
                <a:effectLst/>
                <a:latin typeface="Graphik"/>
                <a:ea typeface="Calibri" panose="020F0502020204030204" pitchFamily="34" charset="0"/>
                <a:cs typeface="Graphik"/>
              </a:rPr>
              <a:t>:</a:t>
            </a:r>
            <a:endParaRPr lang="pl-PL" sz="1000" dirty="0">
              <a:solidFill>
                <a:srgbClr val="FF0000"/>
              </a:solidFill>
              <a:effectLst/>
              <a:latin typeface="Graphik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434101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435004" y="1012053"/>
            <a:ext cx="12281535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altLang="es-ES" sz="40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  <a:endParaRPr lang="en-GB" altLang="es-E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1.3.: </a:t>
            </a:r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Načela fleksibilne organizacijske strukture</a:t>
            </a:r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  <a:p>
            <a:pPr algn="ctr"/>
            <a:r>
              <a:rPr lang="hr" sz="2000" b="1" dirty="0">
                <a:solidFill>
                  <a:srgbClr val="000000"/>
                </a:solidFill>
                <a:latin typeface="Segoe UI" panose="020B0502040204020203" pitchFamily="34" charset="0"/>
              </a:rPr>
              <a:t>Struktura organizacije </a:t>
            </a:r>
            <a:r>
              <a:rPr lang="hr" sz="2000" b="1" dirty="0" err="1">
                <a:solidFill>
                  <a:srgbClr val="000000"/>
                </a:solidFill>
                <a:latin typeface="Segoe UI" panose="020B0502040204020203" pitchFamily="34" charset="0"/>
              </a:rPr>
              <a:t>daje </a:t>
            </a:r>
            <a:r>
              <a:rPr lang="hr" sz="2000" b="1" dirty="0">
                <a:solidFill>
                  <a:srgbClr val="000000"/>
                </a:solidFill>
                <a:latin typeface="Segoe UI" panose="020B0502040204020203" pitchFamily="34" charset="0"/>
              </a:rPr>
              <a:t>odgovore na pitanja </a:t>
            </a:r>
            <a:r>
              <a:rPr lang="hr" sz="20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:</a:t>
            </a:r>
          </a:p>
          <a:p>
            <a:pPr algn="just"/>
            <a:endParaRPr lang="pl-P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" sz="2000" dirty="0">
                <a:solidFill>
                  <a:srgbClr val="000000"/>
                </a:solidFill>
                <a:latin typeface="Segoe UI" panose="020B0502040204020203" pitchFamily="34" charset="0"/>
              </a:rPr>
              <a:t> Tko s kim može i treba komunicirati i surađivati, a koji su odnosi zabranjeni?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" sz="2000" dirty="0">
                <a:solidFill>
                  <a:srgbClr val="000000"/>
                </a:solidFill>
                <a:latin typeface="Segoe UI" panose="020B0502040204020203" pitchFamily="34" charset="0"/>
              </a:rPr>
              <a:t> Tko odlučuje o čemu i kome i kako?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" sz="2000" dirty="0">
                <a:solidFill>
                  <a:srgbClr val="000000"/>
                </a:solidFill>
                <a:latin typeface="Segoe UI" panose="020B0502040204020203" pitchFamily="34" charset="0"/>
              </a:rPr>
              <a:t> Tko je za što odgovoran i za koga i kako?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" sz="2000" dirty="0">
                <a:solidFill>
                  <a:srgbClr val="000000"/>
                </a:solidFill>
                <a:latin typeface="Segoe UI" panose="020B0502040204020203" pitchFamily="34" charset="0"/>
              </a:rPr>
              <a:t> Tko zna što i od koga i kako to znanje iskoristiti?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" sz="2000" dirty="0">
                <a:solidFill>
                  <a:srgbClr val="000000"/>
                </a:solidFill>
                <a:latin typeface="Segoe UI" panose="020B0502040204020203" pitchFamily="34" charset="0"/>
              </a:rPr>
              <a:t> Kakva je raspodjela beneficija i privilegija (materijalnih, prestižnih i drugih) među </a:t>
            </a:r>
            <a:br>
              <a:rPr lang="pl-PL" sz="2000" dirty="0">
                <a:solidFill>
                  <a:srgbClr val="000000"/>
                </a:solidFill>
                <a:latin typeface="Segoe UI" panose="020B0502040204020203" pitchFamily="34" charset="0"/>
              </a:rPr>
            </a:br>
            <a:r>
              <a:rPr lang="hr" sz="2000" dirty="0">
                <a:solidFill>
                  <a:srgbClr val="000000"/>
                </a:solidFill>
                <a:latin typeface="Segoe UI" panose="020B0502040204020203" pitchFamily="34" charset="0"/>
              </a:rPr>
              <a:t>članovima organizacije ? </a:t>
            </a:r>
            <a:r>
              <a:rPr lang="hr" sz="2000" dirty="0" err="1">
                <a:solidFill>
                  <a:srgbClr val="000000"/>
                </a:solidFill>
                <a:latin typeface="Segoe UI" panose="020B0502040204020203" pitchFamily="34" charset="0"/>
              </a:rPr>
              <a:t>_ </a:t>
            </a:r>
            <a:r>
              <a:rPr lang="hr" sz="2000" dirty="0">
                <a:solidFill>
                  <a:srgbClr val="000000"/>
                </a:solidFill>
                <a:latin typeface="Segoe UI" panose="020B0502040204020203" pitchFamily="34" charset="0"/>
              </a:rPr>
              <a:t>_</a:t>
            </a:r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62513621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435004" y="1012053"/>
            <a:ext cx="12281535" cy="7602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altLang="es-ES" sz="40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  <a:endParaRPr lang="en-GB" altLang="es-E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1.3.: </a:t>
            </a:r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Načela fleksibilne organizacijske strukture</a:t>
            </a:r>
          </a:p>
          <a:p>
            <a:pPr algn="just"/>
            <a:endParaRPr lang="pl-PL" sz="2000" dirty="0"/>
          </a:p>
          <a:p>
            <a:pPr algn="just"/>
            <a:endParaRPr lang="pl-PL" sz="2000" dirty="0">
              <a:solidFill>
                <a:srgbClr val="FF0000"/>
              </a:solidFill>
            </a:endParaRPr>
          </a:p>
          <a:p>
            <a:pPr algn="ctr"/>
            <a:r>
              <a:rPr lang="hr" sz="2400" dirty="0"/>
              <a:t>Glavna prepreka promjeni ovih organizacijskih standarda </a:t>
            </a:r>
            <a:r>
              <a:rPr lang="hr" sz="2400" dirty="0" err="1"/>
              <a:t>je </a:t>
            </a:r>
            <a:r>
              <a:rPr lang="hr" sz="2400" dirty="0"/>
              <a:t>strah od nepoznatog </a:t>
            </a:r>
            <a:r>
              <a:rPr lang="hr" sz="2400" dirty="0">
                <a:solidFill>
                  <a:srgbClr val="FF0000"/>
                </a:solidFill>
              </a:rPr>
              <a:t>.</a:t>
            </a:r>
            <a:r>
              <a:rPr lang="hr" sz="2400" b="0" i="0" u="none" strike="noStrike" baseline="0" dirty="0">
                <a:solidFill>
                  <a:srgbClr val="FF0000"/>
                </a:solidFill>
              </a:rPr>
              <a:t> </a:t>
            </a:r>
          </a:p>
          <a:p>
            <a:pPr algn="ctr"/>
            <a:endParaRPr lang="pl-PL" sz="2400" dirty="0">
              <a:solidFill>
                <a:srgbClr val="FF0000"/>
              </a:solidFill>
            </a:endParaRPr>
          </a:p>
          <a:p>
            <a:pPr algn="ctr"/>
            <a:endParaRPr lang="pl-PL" sz="2400" dirty="0">
              <a:solidFill>
                <a:srgbClr val="FF0000"/>
              </a:solidFill>
            </a:endParaRPr>
          </a:p>
          <a:p>
            <a:pPr algn="ctr"/>
            <a:endParaRPr lang="pl-PL" sz="2400" b="0" i="0" u="none" strike="noStrike" baseline="0" dirty="0">
              <a:solidFill>
                <a:srgbClr val="FF0000"/>
              </a:solidFill>
            </a:endParaRPr>
          </a:p>
          <a:p>
            <a:pPr algn="ctr"/>
            <a:endParaRPr lang="pl-PL" sz="2400" b="0" i="0" u="none" strike="noStrike" baseline="0" dirty="0">
              <a:solidFill>
                <a:srgbClr val="FF0000"/>
              </a:solidFill>
            </a:endParaRPr>
          </a:p>
          <a:p>
            <a:pPr algn="ctr"/>
            <a:r>
              <a:rPr lang="hr" sz="2400" b="0" i="0" u="sng" strike="noStrike" baseline="0" dirty="0"/>
              <a:t>„ </a:t>
            </a:r>
            <a:r>
              <a:rPr lang="hr" sz="2400" u="sng" dirty="0"/>
              <a:t>Sve dok nekome ne pomognete da shvati da može zaraditi i stvoriti vrijednost na druge načine, neće se promijeniti jer je to previše zastrašujuće </a:t>
            </a:r>
            <a:r>
              <a:rPr lang="hr" sz="2400" b="0" i="0" u="sng" strike="noStrike" baseline="0" dirty="0"/>
              <a:t>.”</a:t>
            </a:r>
            <a:endParaRPr kumimoji="0" lang="pl-PL" sz="2400" i="0" u="sng" strike="noStrike" kern="1200" cap="none" spc="-114" normalizeH="0" baseline="0" noProof="0" dirty="0">
              <a:ln>
                <a:noFill/>
              </a:ln>
              <a:effectLst/>
              <a:uLnTx/>
              <a:uFillTx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  <p:sp>
        <p:nvSpPr>
          <p:cNvPr id="2" name="Strzałka: w dół 1">
            <a:extLst>
              <a:ext uri="{FF2B5EF4-FFF2-40B4-BE49-F238E27FC236}">
                <a16:creationId xmlns:a16="http://schemas.microsoft.com/office/drawing/2014/main" id="{04FB443B-C8DC-C7F3-6339-D7B0BDFDDC91}"/>
              </a:ext>
            </a:extLst>
          </p:cNvPr>
          <p:cNvSpPr/>
          <p:nvPr/>
        </p:nvSpPr>
        <p:spPr>
          <a:xfrm>
            <a:off x="5975960" y="3429000"/>
            <a:ext cx="522514" cy="841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6735016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435005" y="1012053"/>
            <a:ext cx="11442468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altLang="es-ES" sz="40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  <a:endParaRPr lang="en-GB" altLang="es-E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1.3.: </a:t>
            </a:r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Načela fleksibilne organizacijske strukture</a:t>
            </a:r>
          </a:p>
          <a:p>
            <a:pPr algn="just"/>
            <a:endParaRPr lang="pl-PL" sz="2000" dirty="0"/>
          </a:p>
          <a:p>
            <a:pPr algn="ctr"/>
            <a:r>
              <a:rPr lang="h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Mnogo puta su procedure za djelovanje poduzetnika tijekom pandemije kreirane u hodu. Stoga je potrebno nastojati predvidjeti takve događaje u budućnosti i u skladu s tim preispitati svoj poslovni model.</a:t>
            </a:r>
          </a:p>
          <a:p>
            <a:pPr algn="ctr"/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druge strane, operativne procedure razvijene u ovom razdoblju, čini se, omogućit će da se u budućnosti izbjegne dilema koju su zaposlenici imali u početnom razdoblju pandemije Covid-19: "karijera ili osobni život".</a:t>
            </a:r>
          </a:p>
          <a:p>
            <a:pPr algn="ctr"/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Također, na aktivnosti tvrtki u ovom razdoblju utjecao je nedostatak implementacije relevantnih digitalnih alata i nefleksibilnost njihovih poslovnih modela.</a:t>
            </a:r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61344433"/>
      </p:ext>
    </p:extLst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435004" y="1012053"/>
            <a:ext cx="11316009" cy="7586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altLang="es-ES" sz="40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  <a:endParaRPr lang="en-GB" altLang="es-E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1.3.: </a:t>
            </a:r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Načela fleksibilne organizacijske strukture</a:t>
            </a:r>
          </a:p>
          <a:p>
            <a:pPr algn="just"/>
            <a:endParaRPr lang="pl-PL" sz="2000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Pandemija je pokazala ne samo prednosti, već je na poseban način istaknula i nedostatke online rada.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Otkrilo je činjenicu da neki zaposlenici sada osjećaju da moraju biti non-stop dostupni na poslu.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Naravno, postoje prednosti rada od kuće, kao što su uštede koje proizlaze iz nepotrebnog putovanja na posao, ali iznad svega, pokazala je pojavu zabrinjavajućeg fenomena brisanja granica između privatnog i poslovnog.</a:t>
            </a:r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72028691"/>
      </p:ext>
    </p:extLst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435005" y="1012053"/>
            <a:ext cx="11384102" cy="76636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altLang="es-ES" sz="40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  <a:endParaRPr lang="en-GB" altLang="es-E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1.3.: </a:t>
            </a:r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Načela fleksibilne organizacijske strukture</a:t>
            </a:r>
          </a:p>
          <a:p>
            <a:pPr algn="just"/>
            <a:endParaRPr lang="pl-PL" sz="2000" dirty="0"/>
          </a:p>
          <a:p>
            <a:pPr algn="ctr"/>
            <a:r>
              <a:rPr lang="h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Poduzetnici su morali kontinuirano mijenjati svoje poslovne modele i prilagođavati ih stvarnosti oko sebe, a iskustvo koje su stekli tijekom pandemije omogućit će im da učinkovito odgovore na slična događanja u budućnosti.</a:t>
            </a:r>
          </a:p>
          <a:p>
            <a:pPr algn="ctr"/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primjer, rad na mreži mogao je uzrokovati strah kod zaposlenika da bi mogli biti isključeni s važnih sastanaka i projekata, pa su se njihove karijere možda usporile ili jednostavno zaustavile.</a:t>
            </a:r>
          </a:p>
          <a:p>
            <a:pPr algn="ctr"/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vremenom su 'otkriveni' odgovarajući alati koji su stvorili zamjenu za odnose unutar kompanija i podigli razinu povjerenja unutar kompanija.</a:t>
            </a:r>
            <a:endParaRPr lang="pl-PL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802884433"/>
      </p:ext>
    </p:extLst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435005" y="1012053"/>
            <a:ext cx="11403558" cy="7326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altLang="es-ES" sz="40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  <a:endParaRPr lang="en-GB" altLang="es-E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1.3.: </a:t>
            </a:r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Načela fleksibilne organizacijske strukture</a:t>
            </a:r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Prilikom planiranja i provedbe mjera koje će podržati današnje zaposlenike, a posebice žene, u njihovom profesionalnom razvoju, poslodavci trebaju pokazati </a:t>
            </a:r>
            <a:r>
              <a:rPr lang="hr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personaliziran i </a:t>
            </a:r>
            <a:r>
              <a:rPr lang="h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empatičan pristup.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Treba poznavati potrebe konkretnih zaposlenika. Nešto drugačija očekivanja imat će, primjerice, oni koji se bave brigom o rodbini i oni koji nemaju takve obveze.</a:t>
            </a:r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944749041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435004" y="1012053"/>
            <a:ext cx="11491107" cy="7891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altLang="es-ES" sz="40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  <a:endParaRPr lang="en-GB" altLang="es-E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1.3.: </a:t>
            </a:r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Načela fleksibilne strukture</a:t>
            </a:r>
          </a:p>
          <a:p>
            <a:pPr algn="just"/>
            <a:endParaRPr lang="pl-PL" sz="2000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Iskustvo razdoblja pandemije Covid-19 pokazalo je i hitnost brige o dobrobiti zaposlenika, zadovoljenja njihovih najvažnijih potreba, poštivanja njihovih vrijednosti, odnosa temeljenog na povjerenju prema tvrtki, nadređenima i kolegama.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Priče tvrtki koje su preživjele pandemiju, a još više onih koje su uspjele, pokazuju koliko je toga ovisilo o angažmanu i </a:t>
            </a:r>
            <a:r>
              <a:rPr lang="hr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ponašanju </a:t>
            </a:r>
            <a:r>
              <a:rPr lang="h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ljudi koje su zapošljavali.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Ispravne akcije poslodavaca su i bit će od </a:t>
            </a:r>
            <a:r>
              <a:rPr lang="hr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velike važnosti</a:t>
            </a:r>
            <a:r>
              <a:rPr lang="h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" sz="2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značaj </a:t>
            </a:r>
            <a:r>
              <a:rPr lang="h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 budućnosti za profesionalni razvoj zaposlenika, a time i za razvoj poduzeća.</a:t>
            </a:r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74126961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3" y="2814121"/>
            <a:ext cx="2635080" cy="410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Što je poslovni model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615182" y="3530217"/>
            <a:ext cx="3249864" cy="410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Ključni elementi poslovnog modela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615729" y="4238675"/>
            <a:ext cx="3270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Fleksibilne organizacijske strukture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578484" y="4994445"/>
            <a:ext cx="3835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>
                <a:latin typeface="Calibri" panose="020F0502020204030204" pitchFamily="34" charset="0"/>
                <a:ea typeface="Calibri" panose="020F0502020204030204" pitchFamily="34" charset="0"/>
              </a:rPr>
              <a:t>Kako implementirati nove</a:t>
            </a:r>
          </a:p>
          <a:p>
            <a:r>
              <a:rPr lang="hr" dirty="0">
                <a:latin typeface="Calibri" panose="020F0502020204030204" pitchFamily="34" charset="0"/>
                <a:ea typeface="Calibri" panose="020F0502020204030204" pitchFamily="34" charset="0"/>
              </a:rPr>
              <a:t>tehnologije i strategije digitalizacije</a:t>
            </a:r>
            <a:endParaRPr lang="en-GB" dirty="0"/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4" y="1302505"/>
            <a:ext cx="5500127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CILJEVI </a:t>
            </a:r>
          </a:p>
        </p:txBody>
      </p:sp>
      <p:sp>
        <p:nvSpPr>
          <p:cNvPr id="18" name="object 3"/>
          <p:cNvSpPr txBox="1"/>
          <p:nvPr/>
        </p:nvSpPr>
        <p:spPr>
          <a:xfrm>
            <a:off x="539786" y="2053993"/>
            <a:ext cx="5064599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just"/>
            <a:r>
              <a:rPr lang="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kraju ovog modula moći ćete razumjeti: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884" y="758722"/>
            <a:ext cx="580042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133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435004" y="1012053"/>
            <a:ext cx="11491107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altLang="es-ES" sz="4000" dirty="0">
                <a:latin typeface="Calibri" panose="020F0502020204030204" pitchFamily="34" charset="0"/>
                <a:cs typeface="Calibri" panose="020F0502020204030204" pitchFamily="34" charset="0"/>
              </a:rPr>
              <a:t>Poslovni model – osnovna pitanja</a:t>
            </a:r>
            <a:endParaRPr lang="en-GB" altLang="es-E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1.3.: </a:t>
            </a:r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Načela fleksibilne organizacijske strukture</a:t>
            </a:r>
          </a:p>
          <a:p>
            <a:pPr algn="just"/>
            <a:endParaRPr lang="pl-PL" sz="1000" dirty="0"/>
          </a:p>
          <a:p>
            <a:pPr algn="ctr">
              <a:spcAft>
                <a:spcPts val="1200"/>
              </a:spcAft>
            </a:pPr>
            <a:endParaRPr lang="pl-PL" sz="2200" b="1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hr" sz="2400" b="1" dirty="0">
                <a:ea typeface="Times New Roman" panose="02020603050405020304" pitchFamily="18" charset="0"/>
              </a:rPr>
              <a:t>Fleksibilni radni model postaje standard!</a:t>
            </a:r>
          </a:p>
          <a:p>
            <a:pPr algn="ctr">
              <a:spcAft>
                <a:spcPts val="1200"/>
              </a:spcAft>
            </a:pPr>
            <a:r>
              <a:rPr lang="hr" sz="2400" dirty="0">
                <a:ea typeface="Times New Roman" panose="02020603050405020304" pitchFamily="18" charset="0"/>
              </a:rPr>
              <a:t>Pandemija je pokazala da postoji potreba za redefiniranjem što znači 'fleksibilno radno vrijeme' i što 'dostupnost'.</a:t>
            </a:r>
          </a:p>
          <a:p>
            <a:pPr algn="ctr">
              <a:spcAft>
                <a:spcPts val="1200"/>
              </a:spcAft>
            </a:pPr>
            <a:r>
              <a:rPr lang="hr" sz="2400" dirty="0">
                <a:ea typeface="Times New Roman" panose="02020603050405020304" pitchFamily="18" charset="0"/>
              </a:rPr>
              <a:t>Fleksibilno radno vrijeme ne znači samo 'rad od kuće', što je postalo norma u pandemiji. Oni također mogu biti u obliku aranžmana koji omogućuju zaposlenicima da doprinesu poslovanju, a istovremeno im pomažu u održavanju ravnoteže između poslovnog i privatnog života.</a:t>
            </a:r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64809960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435004" y="1012053"/>
            <a:ext cx="11491107" cy="7417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altLang="es-ES" sz="40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  <a:endParaRPr lang="en-GB" altLang="es-E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1.3.: </a:t>
            </a:r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Načela fleksibilne organizacijske strukture</a:t>
            </a:r>
          </a:p>
          <a:p>
            <a:pPr algn="just"/>
            <a:endParaRPr lang="pl-PL" sz="1000" dirty="0"/>
          </a:p>
          <a:p>
            <a:pPr algn="ctr">
              <a:spcAft>
                <a:spcPts val="1200"/>
              </a:spcAft>
            </a:pPr>
            <a:endParaRPr lang="pl-PL" sz="800" b="1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endParaRPr lang="pl-PL" sz="2200" b="1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endParaRPr lang="pl-PL" sz="2400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hr" sz="2400" dirty="0">
                <a:ea typeface="Times New Roman" panose="02020603050405020304" pitchFamily="18" charset="0"/>
              </a:rPr>
              <a:t>Moguća su rješenja , na primjer, skraćeno radno vrijeme, produženi radni dan sa skraćenim radnim tjednom ili dijeljenje određenog položaja između dvoje ljudi.</a:t>
            </a:r>
          </a:p>
          <a:p>
            <a:pPr algn="ctr">
              <a:spcAft>
                <a:spcPts val="1200"/>
              </a:spcAft>
            </a:pPr>
            <a:endParaRPr lang="en-US" sz="2400" dirty="0">
              <a:ea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hr" sz="2400" dirty="0">
                <a:ea typeface="Times New Roman" panose="02020603050405020304" pitchFamily="18" charset="0"/>
              </a:rPr>
              <a:t>Ono što je važno, ovo ne smije biti 'privlačna opcija' samo za roditelje. To bi trebao biti standard dostupan svima.</a:t>
            </a:r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35206383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435004" y="1012053"/>
            <a:ext cx="11491107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altLang="es-ES" sz="40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  <a:endParaRPr lang="en-GB" altLang="es-E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1.3.: </a:t>
            </a:r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Načela fleksibilne organizacijske strukture</a:t>
            </a:r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  <a:p>
            <a:pPr algn="ctr"/>
            <a:r>
              <a:rPr lang="hr" sz="2400" dirty="0">
                <a:ea typeface="Times New Roman" panose="02020603050405020304" pitchFamily="18" charset="0"/>
              </a:rPr>
              <a:t>Jednako važno kao i postavljanje pravih pravila i fleksibilnih uvjeta rada je izgradnja kulture koja zaposlenicima omogućuje da iskoriste nova pravila bez brige o svojoj budućoj karijeri.</a:t>
            </a:r>
          </a:p>
          <a:p>
            <a:pPr algn="ctr"/>
            <a:endParaRPr lang="en-US" sz="2400" dirty="0">
              <a:ea typeface="Times New Roman" panose="02020603050405020304" pitchFamily="18" charset="0"/>
            </a:endParaRPr>
          </a:p>
          <a:p>
            <a:pPr algn="ctr"/>
            <a:r>
              <a:rPr lang="hr" sz="2400" dirty="0">
                <a:ea typeface="Times New Roman" panose="02020603050405020304" pitchFamily="18" charset="0"/>
              </a:rPr>
              <a:t>Bez toga, fleksibilni radni </a:t>
            </a:r>
            <a:r>
              <a:rPr lang="hr" sz="2400" dirty="0" err="1">
                <a:ea typeface="Times New Roman" panose="02020603050405020304" pitchFamily="18" charset="0"/>
              </a:rPr>
              <a:t>uvjeti </a:t>
            </a:r>
            <a:r>
              <a:rPr lang="hr" sz="2400" dirty="0">
                <a:ea typeface="Times New Roman" panose="02020603050405020304" pitchFamily="18" charset="0"/>
              </a:rPr>
              <a:t>nikada neće biti u potpunosti iskorišteni.</a:t>
            </a:r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70960598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711DDC5-E114-5404-E5F5-34536CF4A1D0}"/>
              </a:ext>
            </a:extLst>
          </p:cNvPr>
          <p:cNvSpPr txBox="1"/>
          <p:nvPr/>
        </p:nvSpPr>
        <p:spPr>
          <a:xfrm>
            <a:off x="417249" y="958787"/>
            <a:ext cx="11656381" cy="5920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hr" sz="32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alt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1.4 </a:t>
            </a:r>
            <a:r>
              <a:rPr lang="h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.: Kako </a:t>
            </a:r>
            <a:r>
              <a:rPr lang="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implementirati </a:t>
            </a:r>
            <a:r>
              <a:rPr lang="h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digitalizacija</a:t>
            </a:r>
            <a:r>
              <a:rPr lang="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tehnologije </a:t>
            </a:r>
            <a:r>
              <a:rPr lang="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</a:t>
            </a:r>
            <a:r>
              <a:rPr lang="h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strategije </a:t>
            </a:r>
            <a:r>
              <a:rPr lang="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algn="just"/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hr" sz="24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Implementacija </a:t>
            </a:r>
            <a:r>
              <a:rPr lang="hr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tehnologije </a:t>
            </a:r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faza znanstvene i tehnološke djelatnosti u kojoj se rezultati znanstvenog rada u temeljnim i primijenjenim znanostima, uključujući istraživački i razvojni rad striktno usmjeren na postizanje praktičnih ciljeva, provode u praksi, npr. pokretanjem novih tehnologija ili modificiranjem postojećih tehnologija.</a:t>
            </a:r>
            <a:endParaRPr lang="pl-PL" sz="2400" spc="-114" dirty="0">
              <a:latin typeface="+mj-lt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250935870"/>
      </p:ext>
    </p:extLst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711DDC5-E114-5404-E5F5-34536CF4A1D0}"/>
              </a:ext>
            </a:extLst>
          </p:cNvPr>
          <p:cNvSpPr txBox="1"/>
          <p:nvPr/>
        </p:nvSpPr>
        <p:spPr>
          <a:xfrm>
            <a:off x="417249" y="958787"/>
            <a:ext cx="11656381" cy="7971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hr" sz="32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alt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1.4.: </a:t>
            </a:r>
            <a:r>
              <a:rPr lang="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Kako </a:t>
            </a:r>
            <a:r>
              <a:rPr lang="h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implementirati</a:t>
            </a:r>
            <a:r>
              <a:rPr lang="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novi</a:t>
            </a:r>
            <a:r>
              <a:rPr lang="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digitalizacija</a:t>
            </a:r>
            <a:r>
              <a:rPr lang="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tehnologije </a:t>
            </a:r>
            <a:r>
              <a:rPr lang="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</a:t>
            </a:r>
            <a:r>
              <a:rPr lang="h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strategije </a:t>
            </a:r>
            <a:r>
              <a:rPr lang="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hr" sz="2000" dirty="0"/>
              <a:t>Tijekom pandemije Covid-19 praktički preko noći poduzeća, od malih tvrtki do globalnih korporacija, preselila su svoje ključne procese u oblak.</a:t>
            </a: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hr" sz="2000" dirty="0"/>
              <a:t>Pandemija je pokazala prednosti postojanja raznih digitalnih alata bez kojih tvrtka u načelu ne bi trebala poslovati u tako iznimno zahtjevnom okruženju (npr. instant messaging).</a:t>
            </a: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hr" sz="2000" dirty="0"/>
              <a:t>Pokazala je ne samo potencijal digitalnih alata, u obavljanju svakodnevnih zadataka, nego čak i nužnost njihove uporabe bez obzira na to postoji li pandemija ili ne.</a:t>
            </a: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hr" sz="2000" dirty="0"/>
              <a:t>Otkrila je i slabosti poduzetnika zbog nedostatka digitalnih alata, što je, čini se, izravno utjecalo na ograničavanje ili čak gašenje njihovog poslovanja.</a:t>
            </a: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hr" sz="2000" dirty="0"/>
              <a:t>Također je iznijela na vidjelo činjenicu da u razdoblju nakon pandemije i u iščekivanju sličnih događaja treba odmah implementirati digitalne alate prikladne za poslovanje.</a:t>
            </a:r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318003536"/>
      </p:ext>
    </p:extLst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711DDC5-E114-5404-E5F5-34536CF4A1D0}"/>
              </a:ext>
            </a:extLst>
          </p:cNvPr>
          <p:cNvSpPr txBox="1"/>
          <p:nvPr/>
        </p:nvSpPr>
        <p:spPr>
          <a:xfrm>
            <a:off x="417249" y="958787"/>
            <a:ext cx="11656381" cy="7725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hr" sz="32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sz="3200" noProof="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  <a:endParaRPr lang="pl-PL" altLang="es-E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1.4.: </a:t>
            </a:r>
            <a:r>
              <a:rPr lang="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Kako implementirati digitalizacijske tehnologije i strategije ?</a:t>
            </a: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algn="just"/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 velike investicije implementacija je složen poslovni proces.</a:t>
            </a:r>
          </a:p>
          <a:p>
            <a:pPr algn="just"/>
            <a:endParaRPr lang="en-US" sz="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Zahtijeva uključivanje velikih interdisciplinarnih timova stručnjaka, uključujući ali ne ograničavajući se na:</a:t>
            </a:r>
          </a:p>
          <a:p>
            <a:pPr algn="just"/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znanstvenike koji razvijaju teorijske osnove proizvodnog procesa;</a:t>
            </a:r>
          </a:p>
          <a:p>
            <a:pPr algn="just"/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projektante zgrada i opreme ;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izvođače tehničkih instalacija ;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IT stručnjaci pripremaju upravljačke sustave za njihov rad;</a:t>
            </a:r>
          </a:p>
          <a:p>
            <a:pPr algn="just"/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stručnjaci za istraživanje i analizu tržišta.</a:t>
            </a: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68394907"/>
      </p:ext>
    </p:extLst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711DDC5-E114-5404-E5F5-34536CF4A1D0}"/>
              </a:ext>
            </a:extLst>
          </p:cNvPr>
          <p:cNvSpPr txBox="1"/>
          <p:nvPr/>
        </p:nvSpPr>
        <p:spPr>
          <a:xfrm>
            <a:off x="417249" y="958787"/>
            <a:ext cx="11656381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hr" sz="32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alt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1.4.: </a:t>
            </a:r>
            <a:r>
              <a:rPr lang="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Kako implementirati digitalizacijske tehnologije i strategije ?</a:t>
            </a:r>
          </a:p>
          <a:p>
            <a:pPr algn="just"/>
            <a:endParaRPr lang="pl-PL" sz="2000" dirty="0">
              <a:latin typeface="Graphik"/>
            </a:endParaRPr>
          </a:p>
          <a:p>
            <a:pPr algn="just"/>
            <a:r>
              <a:rPr lang="hr" sz="2000" dirty="0">
                <a:latin typeface="Graphik"/>
              </a:rPr>
              <a:t>Pandemija Covid-19 pokazala je da je temelj poslovanja u ovako teškom razdoblju povjerenje!</a:t>
            </a:r>
          </a:p>
          <a:p>
            <a:pPr algn="just"/>
            <a:r>
              <a:rPr lang="hr" sz="2000" dirty="0">
                <a:latin typeface="Graphik"/>
              </a:rPr>
              <a:t>Ono što je važno, važno je iskoristiti razdoblje pandemije i iskustvo stečeno tijekom tog vremena za poboljšanje tog povjerenja, što će opet biti važno u budućnosti. Važno je </a:t>
            </a:r>
            <a:r>
              <a:rPr lang="hr" sz="2000" dirty="0" err="1">
                <a:latin typeface="Graphik"/>
              </a:rPr>
              <a:t>naglasiti </a:t>
            </a:r>
            <a:r>
              <a:rPr lang="hr" sz="2000" dirty="0">
                <a:latin typeface="Graphik"/>
              </a:rPr>
              <a:t>da se čini da je povjerenje bit načina na koji tvrtka vodi svoje poslovanje, kako u pandemiji, tako i kao temelj poslovanja u razdoblju nakon nje, a prije svega u očekivanju sličnih događaja u budućnosti </a:t>
            </a:r>
            <a:r>
              <a:rPr lang="hr" sz="2000" dirty="0">
                <a:solidFill>
                  <a:srgbClr val="FF0000"/>
                </a:solidFill>
                <a:latin typeface="Graphik"/>
              </a:rPr>
              <a:t>.</a:t>
            </a:r>
            <a:endParaRPr lang="pl-PL" sz="2000" dirty="0">
              <a:solidFill>
                <a:srgbClr val="FF0000"/>
              </a:solidFill>
              <a:latin typeface="Graphik"/>
            </a:endParaRPr>
          </a:p>
          <a:p>
            <a:endParaRPr lang="pl-PL" sz="2000" dirty="0">
              <a:solidFill>
                <a:srgbClr val="FF0000"/>
              </a:solidFill>
              <a:latin typeface="Graphik"/>
            </a:endParaRPr>
          </a:p>
          <a:p>
            <a:pPr algn="ctr"/>
            <a:r>
              <a:rPr lang="hr" dirty="0">
                <a:latin typeface="Graphik"/>
              </a:rPr>
              <a:t>Treba istaknuti dvije temeljne vrste povjerenja:</a:t>
            </a:r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r>
              <a:rPr lang="hr" sz="1800" b="0" i="0" u="none" strike="noStrike" baseline="0" dirty="0">
                <a:solidFill>
                  <a:srgbClr val="FF0000"/>
                </a:solidFill>
                <a:latin typeface="Graphik"/>
              </a:rPr>
              <a:t>    </a:t>
            </a: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6D3EBEED-7333-5DE9-9DA2-74A196F2534D}"/>
              </a:ext>
            </a:extLst>
          </p:cNvPr>
          <p:cNvCxnSpPr/>
          <p:nvPr/>
        </p:nvCxnSpPr>
        <p:spPr>
          <a:xfrm flipH="1">
            <a:off x="3136197" y="4340485"/>
            <a:ext cx="1399032" cy="448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1CA7E029-446D-186C-B568-E4DD80F3F221}"/>
              </a:ext>
            </a:extLst>
          </p:cNvPr>
          <p:cNvCxnSpPr>
            <a:cxnSpLocks/>
          </p:cNvCxnSpPr>
          <p:nvPr/>
        </p:nvCxnSpPr>
        <p:spPr>
          <a:xfrm>
            <a:off x="7405640" y="4295793"/>
            <a:ext cx="1295073" cy="649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>
            <a:extLst>
              <a:ext uri="{FF2B5EF4-FFF2-40B4-BE49-F238E27FC236}">
                <a16:creationId xmlns:a16="http://schemas.microsoft.com/office/drawing/2014/main" id="{894767D7-C994-0236-F55A-B0903E582F48}"/>
              </a:ext>
            </a:extLst>
          </p:cNvPr>
          <p:cNvSpPr txBox="1"/>
          <p:nvPr/>
        </p:nvSpPr>
        <p:spPr>
          <a:xfrm>
            <a:off x="601915" y="4696615"/>
            <a:ext cx="5379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" dirty="0"/>
              <a:t>Povjerenje između kolega, zaposlenika, menadžera, odjela i timova – npr. povjerenje da kad rade na daljinu, zaposlenici koriste svoje radno vrijeme učinkovito i primjereno.</a:t>
            </a:r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F0E0138-2B26-6D71-5950-CCBA3967E4A7}"/>
              </a:ext>
            </a:extLst>
          </p:cNvPr>
          <p:cNvSpPr txBox="1"/>
          <p:nvPr/>
        </p:nvSpPr>
        <p:spPr>
          <a:xfrm>
            <a:off x="7939911" y="4887718"/>
            <a:ext cx="3276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" dirty="0">
                <a:latin typeface="Graphik"/>
              </a:rPr>
              <a:t>Povjerenje u podatke i digitalna rješenja, npr. da podaci neće procuriti.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1140596"/>
      </p:ext>
    </p:extLst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>
            <a:extLst>
              <a:ext uri="{FF2B5EF4-FFF2-40B4-BE49-F238E27FC236}">
                <a16:creationId xmlns:a16="http://schemas.microsoft.com/office/drawing/2014/main" id="{CB1C5F72-EFDF-9B4C-1631-8AE55F32D4FB}"/>
              </a:ext>
            </a:extLst>
          </p:cNvPr>
          <p:cNvSpPr/>
          <p:nvPr/>
        </p:nvSpPr>
        <p:spPr>
          <a:xfrm>
            <a:off x="7864604" y="0"/>
            <a:ext cx="4327396" cy="6148552"/>
          </a:xfrm>
          <a:custGeom>
            <a:avLst/>
            <a:gdLst/>
            <a:ahLst/>
            <a:cxnLst/>
            <a:rect l="l" t="t" r="r" b="b"/>
            <a:pathLst>
              <a:path w="10277475" h="10287000">
                <a:moveTo>
                  <a:pt x="10277474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0277474" y="0"/>
                </a:lnTo>
                <a:lnTo>
                  <a:pt x="10277474" y="10286999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711DDC5-E114-5404-E5F5-34536CF4A1D0}"/>
              </a:ext>
            </a:extLst>
          </p:cNvPr>
          <p:cNvSpPr txBox="1"/>
          <p:nvPr/>
        </p:nvSpPr>
        <p:spPr>
          <a:xfrm>
            <a:off x="417249" y="958787"/>
            <a:ext cx="11656381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hr" sz="32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alt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1.4.: </a:t>
            </a:r>
            <a:r>
              <a:rPr lang="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Kako implementirati digitalizacijske tehnologije i strategije ?</a:t>
            </a:r>
          </a:p>
          <a:p>
            <a:endParaRPr kumimoji="0" lang="pl-PL" sz="1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r>
              <a:rPr lang="hr" sz="2200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Primjeri faza u implementaciji nove tehnologije </a:t>
            </a:r>
            <a:r>
              <a:rPr lang="hr" sz="2200" u="sng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algn="ctr"/>
            <a:endParaRPr lang="pl-PL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pl-PL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  <p:sp>
        <p:nvSpPr>
          <p:cNvPr id="4" name="Rectángulo: esquinas redondeadas 11">
            <a:extLst>
              <a:ext uri="{FF2B5EF4-FFF2-40B4-BE49-F238E27FC236}">
                <a16:creationId xmlns:a16="http://schemas.microsoft.com/office/drawing/2014/main" id="{EC47A58A-C673-0ACC-5B5B-92D7633211B9}"/>
              </a:ext>
            </a:extLst>
          </p:cNvPr>
          <p:cNvSpPr/>
          <p:nvPr/>
        </p:nvSpPr>
        <p:spPr>
          <a:xfrm>
            <a:off x="1151162" y="2687019"/>
            <a:ext cx="9995374" cy="869997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" sz="2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hr" sz="22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Počnite s </a:t>
            </a:r>
            <a:r>
              <a:rPr lang="hr" sz="22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osnovama </a:t>
            </a:r>
            <a:r>
              <a:rPr lang="hr" sz="22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hr" sz="2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Usredotočite se na alate za poboljšanje komunikacije, upravljanja dokumentima, tijeka rada i upravljanja praksom</a:t>
            </a:r>
            <a:endParaRPr lang="en-US" sz="2200" dirty="0">
              <a:latin typeface="+mn-lt"/>
              <a:cs typeface="+mn-cs"/>
            </a:endParaRPr>
          </a:p>
        </p:txBody>
      </p:sp>
      <p:sp>
        <p:nvSpPr>
          <p:cNvPr id="6" name="Rectángulo: esquinas redondeadas 11">
            <a:extLst>
              <a:ext uri="{FF2B5EF4-FFF2-40B4-BE49-F238E27FC236}">
                <a16:creationId xmlns:a16="http://schemas.microsoft.com/office/drawing/2014/main" id="{070A3C1E-C704-FCF7-0C2C-201612BBE044}"/>
              </a:ext>
            </a:extLst>
          </p:cNvPr>
          <p:cNvSpPr/>
          <p:nvPr/>
        </p:nvSpPr>
        <p:spPr>
          <a:xfrm>
            <a:off x="1151162" y="3744675"/>
            <a:ext cx="9995374" cy="869997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" sz="2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hr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Osigurajte da svi imaju pristup alatima.</a:t>
            </a:r>
            <a:endParaRPr lang="pl-PL" sz="2400" dirty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: esquinas redondeadas 11">
            <a:extLst>
              <a:ext uri="{FF2B5EF4-FFF2-40B4-BE49-F238E27FC236}">
                <a16:creationId xmlns:a16="http://schemas.microsoft.com/office/drawing/2014/main" id="{25CFE1BF-B457-C247-A2CF-0253F3BBB3FD}"/>
              </a:ext>
            </a:extLst>
          </p:cNvPr>
          <p:cNvSpPr/>
          <p:nvPr/>
        </p:nvSpPr>
        <p:spPr>
          <a:xfrm>
            <a:off x="1151162" y="4802331"/>
            <a:ext cx="9995374" cy="869997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" sz="2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hr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Stvorite okruženje u kojem je otvoreni dijalog dobrodošao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239985"/>
      </p:ext>
    </p:extLst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>
            <a:extLst>
              <a:ext uri="{FF2B5EF4-FFF2-40B4-BE49-F238E27FC236}">
                <a16:creationId xmlns:a16="http://schemas.microsoft.com/office/drawing/2014/main" id="{CB1C5F72-EFDF-9B4C-1631-8AE55F32D4FB}"/>
              </a:ext>
            </a:extLst>
          </p:cNvPr>
          <p:cNvSpPr/>
          <p:nvPr/>
        </p:nvSpPr>
        <p:spPr>
          <a:xfrm>
            <a:off x="7864604" y="0"/>
            <a:ext cx="4327396" cy="6148552"/>
          </a:xfrm>
          <a:custGeom>
            <a:avLst/>
            <a:gdLst/>
            <a:ahLst/>
            <a:cxnLst/>
            <a:rect l="l" t="t" r="r" b="b"/>
            <a:pathLst>
              <a:path w="10277475" h="10287000">
                <a:moveTo>
                  <a:pt x="10277474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0277474" y="0"/>
                </a:lnTo>
                <a:lnTo>
                  <a:pt x="10277474" y="10286999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711DDC5-E114-5404-E5F5-34536CF4A1D0}"/>
              </a:ext>
            </a:extLst>
          </p:cNvPr>
          <p:cNvSpPr txBox="1"/>
          <p:nvPr/>
        </p:nvSpPr>
        <p:spPr>
          <a:xfrm>
            <a:off x="417249" y="958787"/>
            <a:ext cx="1165638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hr" sz="32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alt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Poslovni </a:t>
            </a:r>
            <a:r>
              <a:rPr lang="hr" altLang="es-E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modeli </a:t>
            </a:r>
            <a:r>
              <a:rPr lang="hr" alt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hr" altLang="es-E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osnove</a:t>
            </a:r>
            <a:r>
              <a:rPr lang="hr" alt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" altLang="es-E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pitanja</a:t>
            </a:r>
            <a:endParaRPr lang="pl-PL" altLang="es-E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1.4.: </a:t>
            </a:r>
            <a:r>
              <a:rPr lang="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Kako implementirati digitalizacijske tehnologije i strategije ?</a:t>
            </a:r>
          </a:p>
          <a:p>
            <a:endParaRPr kumimoji="0" lang="pl-PL" sz="1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algn="ctr"/>
            <a:endParaRPr lang="pl-PL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pl-PL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  <p:sp>
        <p:nvSpPr>
          <p:cNvPr id="4" name="Rectángulo: esquinas redondeadas 11">
            <a:extLst>
              <a:ext uri="{FF2B5EF4-FFF2-40B4-BE49-F238E27FC236}">
                <a16:creationId xmlns:a16="http://schemas.microsoft.com/office/drawing/2014/main" id="{EC47A58A-C673-0ACC-5B5B-92D7633211B9}"/>
              </a:ext>
            </a:extLst>
          </p:cNvPr>
          <p:cNvSpPr/>
          <p:nvPr/>
        </p:nvSpPr>
        <p:spPr>
          <a:xfrm>
            <a:off x="1151162" y="2194691"/>
            <a:ext cx="9995374" cy="869997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" sz="2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hr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Usredotočite </a:t>
            </a:r>
            <a:r>
              <a:rPr lang="hr" sz="24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 tako da svaki alat pomaže u postizanju općih ciljeva tvrtke.</a:t>
            </a:r>
            <a:endParaRPr lang="pl-PL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: esquinas redondeadas 11">
            <a:extLst>
              <a:ext uri="{FF2B5EF4-FFF2-40B4-BE49-F238E27FC236}">
                <a16:creationId xmlns:a16="http://schemas.microsoft.com/office/drawing/2014/main" id="{070A3C1E-C704-FCF7-0C2C-201612BBE044}"/>
              </a:ext>
            </a:extLst>
          </p:cNvPr>
          <p:cNvSpPr/>
          <p:nvPr/>
        </p:nvSpPr>
        <p:spPr>
          <a:xfrm>
            <a:off x="1151162" y="3170479"/>
            <a:ext cx="9995374" cy="869997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" sz="2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hr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Uključite ključne dionike u razgovore </a:t>
            </a:r>
            <a:r>
              <a:rPr lang="hr" sz="24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tome koja tehnologija funkcionira i područjima gdje se može poboljšati.</a:t>
            </a:r>
            <a:endParaRPr lang="pl-PL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: esquinas redondeadas 11">
            <a:extLst>
              <a:ext uri="{FF2B5EF4-FFF2-40B4-BE49-F238E27FC236}">
                <a16:creationId xmlns:a16="http://schemas.microsoft.com/office/drawing/2014/main" id="{25CFE1BF-B457-C247-A2CF-0253F3BBB3FD}"/>
              </a:ext>
            </a:extLst>
          </p:cNvPr>
          <p:cNvSpPr/>
          <p:nvPr/>
        </p:nvSpPr>
        <p:spPr>
          <a:xfrm>
            <a:off x="1151162" y="4159173"/>
            <a:ext cx="9995374" cy="869997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" sz="2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hr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Nemojte se bojati povjeriti vanjskim suradnicima proces implementacije.</a:t>
            </a:r>
            <a:endParaRPr lang="pl-PL" sz="2400" dirty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ángulo: esquinas redondeadas 11">
            <a:extLst>
              <a:ext uri="{FF2B5EF4-FFF2-40B4-BE49-F238E27FC236}">
                <a16:creationId xmlns:a16="http://schemas.microsoft.com/office/drawing/2014/main" id="{4F440E57-7EB4-8BC6-1A53-1E25390A967A}"/>
              </a:ext>
            </a:extLst>
          </p:cNvPr>
          <p:cNvSpPr/>
          <p:nvPr/>
        </p:nvSpPr>
        <p:spPr>
          <a:xfrm>
            <a:off x="1151162" y="5150334"/>
            <a:ext cx="9995374" cy="869997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" sz="2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</a:t>
            </a:r>
            <a:r>
              <a:rPr lang="hr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Razvijte proces evaluacije i implementacije pri pregledu novih tehnologija </a:t>
            </a:r>
            <a:r>
              <a:rPr lang="hr" sz="24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kako biste osigurali da su u </a:t>
            </a:r>
            <a:r>
              <a:rPr lang="hr" sz="24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skladu </a:t>
            </a:r>
            <a:r>
              <a:rPr lang="hr" sz="24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 ciljevima tvrtke.</a:t>
            </a:r>
            <a:endParaRPr lang="pl-PL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011505"/>
      </p:ext>
    </p:extLst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711DDC5-E114-5404-E5F5-34536CF4A1D0}"/>
              </a:ext>
            </a:extLst>
          </p:cNvPr>
          <p:cNvSpPr txBox="1"/>
          <p:nvPr/>
        </p:nvSpPr>
        <p:spPr>
          <a:xfrm>
            <a:off x="417249" y="958787"/>
            <a:ext cx="11656381" cy="7602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hr" sz="32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alt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1.4.: </a:t>
            </a:r>
            <a:r>
              <a:rPr lang="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Kako implementirati digitalizacijske tehnologije i strategije ?</a:t>
            </a: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algn="ctr"/>
            <a:r>
              <a:rPr lang="hr" sz="2400" dirty="0"/>
              <a:t>Strateško planiranje se ne odnosi samo na financije.</a:t>
            </a:r>
          </a:p>
          <a:p>
            <a:pPr algn="ctr"/>
            <a:endParaRPr lang="en-US" sz="2400" dirty="0"/>
          </a:p>
          <a:p>
            <a:pPr algn="ctr"/>
            <a:r>
              <a:rPr lang="hr" sz="2400" dirty="0"/>
              <a:t>Pandemija nam je pokazala da tvrtka također treba planove u slučaju da se u budućnosti dogodi prijetnja slična po utjecaju kao pandemija Covid-19 ili se jednostavno pojave nove prilike.</a:t>
            </a:r>
          </a:p>
          <a:p>
            <a:pPr algn="ctr"/>
            <a:endParaRPr lang="en-US" sz="2400" dirty="0"/>
          </a:p>
          <a:p>
            <a:pPr algn="ctr"/>
            <a:r>
              <a:rPr lang="hr" sz="2400" dirty="0"/>
              <a:t>Važno je ponovno stvoriti i skalirati sposobnosti organizacije nakon </a:t>
            </a:r>
            <a:r>
              <a:rPr lang="hr" sz="2400" dirty="0" err="1"/>
              <a:t>pandemije </a:t>
            </a:r>
            <a:r>
              <a:rPr lang="hr" sz="2400" dirty="0"/>
              <a:t>u smislu planiranja scenarija - uzimajući u obzir i prijetnje i prilike koje proizlaze iz takvih događaja - kako bi se razna pitanja uhvatila i ukrotila iz različitih perspektiva. To će pomoći u bržem prepoznavanju problema i smanjiti rizik od budućih neočekivanih utjecaja.</a:t>
            </a:r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40930940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368841" y="616691"/>
            <a:ext cx="6610427" cy="55015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hr" sz="4800" b="0" spc="-150" dirty="0"/>
              <a:t>INDEX</a:t>
            </a:r>
          </a:p>
          <a:p>
            <a:pPr marL="12700">
              <a:spcBef>
                <a:spcPts val="100"/>
              </a:spcBef>
            </a:pPr>
            <a:endParaRPr lang="pl-PL" sz="14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lang="pl-PL" sz="36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lang="pl-PL" sz="36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400" kern="0" spc="-150" dirty="0">
                <a:solidFill>
                  <a:srgbClr val="0CA373"/>
                </a:solidFill>
                <a:latin typeface="Oxygen" panose="02000503000000000000" pitchFamily="2" charset="-18"/>
                <a:ea typeface="Tahoma" panose="020B0604030504040204" pitchFamily="34" charset="0"/>
                <a:cs typeface="Tahoma" panose="020B0604030504040204" pitchFamily="34" charset="0"/>
              </a:rPr>
              <a:t>JEDINICA 1: </a:t>
            </a:r>
            <a:r>
              <a:rPr lang="hr" sz="2400" dirty="0">
                <a:solidFill>
                  <a:srgbClr val="0CA373"/>
                </a:solidFill>
                <a:latin typeface="Oxygen" panose="02000503000000000000" pitchFamily="2" charset="-18"/>
                <a:cs typeface="Tahoma"/>
              </a:rPr>
              <a:t>Poslovni modeli – osnovna pitanja</a:t>
            </a:r>
            <a:endParaRPr lang="pl-PL" sz="2400" dirty="0">
              <a:solidFill>
                <a:srgbClr val="0CA373"/>
              </a:solidFill>
              <a:latin typeface="Oxygen" panose="02000503000000000000" pitchFamily="2" charset="-18"/>
              <a:cs typeface="Tahoma"/>
            </a:endParaRPr>
          </a:p>
          <a:p>
            <a:pPr marL="12700">
              <a:spcBef>
                <a:spcPts val="100"/>
              </a:spcBef>
            </a:pPr>
            <a:endParaRPr lang="pl-PL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lang="pl-PL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lang="pl-PL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lang="es-E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974821" y="2811464"/>
            <a:ext cx="5743854" cy="26627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endParaRPr lang="pl-PL" sz="2200" dirty="0">
              <a:latin typeface="+mj-lt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10"/>
              </a:spcBef>
              <a:buAutoNum type="arabicPeriod"/>
            </a:pPr>
            <a:endParaRPr lang="pl-PL" sz="2200" dirty="0">
              <a:latin typeface="+mj-lt"/>
              <a:cs typeface="Tahoma"/>
            </a:endParaRPr>
          </a:p>
          <a:p>
            <a:pPr marL="449580" fontAlgn="base">
              <a:lnSpc>
                <a:spcPct val="115000"/>
              </a:lnSpc>
              <a:spcAft>
                <a:spcPts val="1000"/>
              </a:spcAft>
            </a:pP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1.1 Što je poslovni model</a:t>
            </a:r>
          </a:p>
          <a:p>
            <a:pPr marL="449580" fontAlgn="base">
              <a:lnSpc>
                <a:spcPct val="115000"/>
              </a:lnSpc>
              <a:spcAft>
                <a:spcPts val="1000"/>
              </a:spcAft>
            </a:pP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1.2 Vrste i oblici poslovnih modela</a:t>
            </a:r>
          </a:p>
          <a:p>
            <a:pPr marL="449580" fontAlgn="base">
              <a:lnSpc>
                <a:spcPct val="115000"/>
              </a:lnSpc>
              <a:spcAft>
                <a:spcPts val="1000"/>
              </a:spcAft>
            </a:pP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1.3 Načela fleksibilne organizacijske strukture</a:t>
            </a:r>
          </a:p>
          <a:p>
            <a:pPr marL="449580" fontAlgn="base">
              <a:lnSpc>
                <a:spcPct val="115000"/>
              </a:lnSpc>
              <a:spcAft>
                <a:spcPts val="1000"/>
              </a:spcAft>
            </a:pP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1.4 Kako implementirati nove tehnologije i strategije digitalizacije.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961466" y="2442132"/>
            <a:ext cx="10269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hape 2633">
            <a:extLst>
              <a:ext uri="{FF2B5EF4-FFF2-40B4-BE49-F238E27FC236}">
                <a16:creationId xmlns:a16="http://schemas.microsoft.com/office/drawing/2014/main" id="{10B0B425-75A7-FF9E-1636-15B5499AD750}"/>
              </a:ext>
            </a:extLst>
          </p:cNvPr>
          <p:cNvSpPr/>
          <p:nvPr/>
        </p:nvSpPr>
        <p:spPr>
          <a:xfrm>
            <a:off x="6071625" y="2173160"/>
            <a:ext cx="537944" cy="537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rgbClr val="0CA373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algn="ctr" defTabSz="228526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400" dirty="0">
              <a:solidFill>
                <a:srgbClr val="0CA373"/>
              </a:solidFill>
              <a:latin typeface="Oxygen" panose="02000503000000090004" pitchFamily="2" charset="77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07448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711DDC5-E114-5404-E5F5-34536CF4A1D0}"/>
              </a:ext>
            </a:extLst>
          </p:cNvPr>
          <p:cNvSpPr txBox="1"/>
          <p:nvPr/>
        </p:nvSpPr>
        <p:spPr>
          <a:xfrm>
            <a:off x="417249" y="958787"/>
            <a:ext cx="1165638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hr" sz="32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alt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1.4.: </a:t>
            </a:r>
            <a:r>
              <a:rPr lang="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Kako implementirati digitalizacijske tehnologije i strategije ?</a:t>
            </a: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algn="just"/>
            <a:r>
              <a:rPr lang="hr" sz="2000" dirty="0">
                <a:ea typeface="Calibri" panose="020F0502020204030204" pitchFamily="34" charset="0"/>
              </a:rPr>
              <a:t>Najveći izazov digitalizacije i prva prepreka koju treba savladati je rana implementacija. Prevladavanje otpora implementaciji najbolje je započeti pokazivanjem nevoljkim korisnicima neporecive prednosti novog rješenja.</a:t>
            </a:r>
          </a:p>
          <a:p>
            <a:pPr algn="just"/>
            <a:r>
              <a:rPr lang="hr" sz="2000" dirty="0">
                <a:ea typeface="Calibri" panose="020F0502020204030204" pitchFamily="34" charset="0"/>
              </a:rPr>
              <a:t>Pandemija je pokazala takve dobrobiti, ali je, s druge strane, na krajnje brutalan način otkrila slabosti poslovanja u tom pogledu.</a:t>
            </a:r>
          </a:p>
          <a:p>
            <a:pPr algn="just"/>
            <a:r>
              <a:rPr lang="hr" sz="2000" dirty="0">
                <a:ea typeface="Calibri" panose="020F0502020204030204" pitchFamily="34" charset="0"/>
              </a:rPr>
              <a:t>Zaposlenicima treba ponoviti i konsolidirati što će dobiti implementacijom.</a:t>
            </a:r>
          </a:p>
          <a:p>
            <a:pPr algn="just"/>
            <a:endParaRPr lang="en-US" sz="2000" dirty="0">
              <a:ea typeface="Calibri" panose="020F0502020204030204" pitchFamily="34" charset="0"/>
            </a:endParaRPr>
          </a:p>
          <a:p>
            <a:pPr algn="just"/>
            <a:r>
              <a:rPr lang="hr" sz="2000" dirty="0">
                <a:ea typeface="Calibri" panose="020F0502020204030204" pitchFamily="34" charset="0"/>
              </a:rPr>
              <a:t>Poduzeća bi trebala biti svjesna dodane vrijednosti i mogućnosti koje digitalizacija donosi, osobito nakon pandemije kao što je Covid-19.</a:t>
            </a:r>
          </a:p>
          <a:p>
            <a:pPr algn="just"/>
            <a:endParaRPr lang="en-US" sz="2000" dirty="0">
              <a:ea typeface="Calibri" panose="020F0502020204030204" pitchFamily="34" charset="0"/>
            </a:endParaRPr>
          </a:p>
          <a:p>
            <a:pPr algn="just"/>
            <a:r>
              <a:rPr lang="hr" sz="2000" dirty="0" err="1">
                <a:ea typeface="Calibri" panose="020F0502020204030204" pitchFamily="34" charset="0"/>
              </a:rPr>
              <a:t>Digitalizacija </a:t>
            </a:r>
            <a:r>
              <a:rPr lang="hr" sz="2000" dirty="0">
                <a:ea typeface="Calibri" panose="020F0502020204030204" pitchFamily="34" charset="0"/>
              </a:rPr>
              <a:t>je postupan proces. Ovakva promjena će trajati godinama, a ne nekoliko dana. Poslije je stoga teško sustići.</a:t>
            </a:r>
            <a:endParaRPr lang="pl-PL" sz="2000" spc="-114" dirty="0">
              <a:latin typeface="+mj-lt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92084142"/>
      </p:ext>
    </p:extLst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711DDC5-E114-5404-E5F5-34536CF4A1D0}"/>
              </a:ext>
            </a:extLst>
          </p:cNvPr>
          <p:cNvSpPr txBox="1"/>
          <p:nvPr/>
        </p:nvSpPr>
        <p:spPr>
          <a:xfrm>
            <a:off x="417249" y="958787"/>
            <a:ext cx="11656381" cy="8171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hr" sz="32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</a:t>
            </a:r>
            <a:r>
              <a:rPr lang="hr" alt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1.4.: </a:t>
            </a:r>
            <a:r>
              <a:rPr lang="h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Kako implementirati digitalizacijske tehnologije i strategije ?</a:t>
            </a: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algn="just"/>
            <a:r>
              <a:rPr lang="hr" sz="2300" dirty="0"/>
              <a:t>Tvrtke koje nemaju digitalnu strategiju, posebice za situaciju kao što je pandemija Covid-19, trebale bi odmah prihvatiti ovaj izazov i razviti je kako ne bi bile zaostale da mogu na vrijeme reagirati na iznenadne promjene koje utječu na njihovo poslovanje.</a:t>
            </a:r>
          </a:p>
          <a:p>
            <a:pPr algn="just"/>
            <a:endParaRPr lang="en-US" sz="2300" dirty="0"/>
          </a:p>
          <a:p>
            <a:pPr algn="just"/>
            <a:r>
              <a:rPr lang="hr" sz="2300" dirty="0" err="1"/>
              <a:t>Digitalizacija </a:t>
            </a:r>
            <a:r>
              <a:rPr lang="hr" sz="2300" dirty="0"/>
              <a:t>čini sve važnijim kvalitete poput spremnosti na promjene, društvene kompetencije i informatičke pismenosti, što pred tvrtke postavlja nove izazove u pogledu osposobljavanja i edukacije zaposlenika.</a:t>
            </a:r>
          </a:p>
          <a:p>
            <a:pPr algn="just"/>
            <a:endParaRPr lang="en-US" sz="2300" dirty="0"/>
          </a:p>
          <a:p>
            <a:pPr algn="just"/>
            <a:r>
              <a:rPr lang="hr" sz="2300" dirty="0"/>
              <a:t>Implementacija novog softvera prepuna je rizika neuspjeha - jer uvelike ovisi o stavu korisnika. Prilikom izrade digitalne strategije tvrtke potrebno je voditi računa o ovom problemu kako bi se mogao učinkovito spriječiti.</a:t>
            </a:r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4424387"/>
      </p:ext>
    </p:extLst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1" y="2814121"/>
            <a:ext cx="8961637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" dirty="0"/>
              <a:t>Savjet 1 : </a:t>
            </a:r>
            <a:r>
              <a:rPr lang="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Poslovni model je osnova za većinu poduzeća.</a:t>
            </a: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615181" y="3530217"/>
            <a:ext cx="8895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" dirty="0"/>
              <a:t>Savjet 2 : Poslovni model sam po sebi još nije jamstvo uspjeha, ali može biti </a:t>
            </a:r>
            <a:r>
              <a:rPr lang="hr" dirty="0" err="1"/>
              <a:t>važan </a:t>
            </a:r>
            <a:r>
              <a:rPr lang="hr" dirty="0"/>
              <a:t>za njegovo postizanje.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578483" y="4270276"/>
            <a:ext cx="8895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" dirty="0"/>
              <a:t>Savjet 3 : </a:t>
            </a:r>
            <a:r>
              <a:rPr lang="hr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Organizacijska struktura je </a:t>
            </a:r>
            <a:r>
              <a:rPr lang="hr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način </a:t>
            </a:r>
            <a:r>
              <a:rPr lang="hr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 koji je tvrtka formalno organizirana i </a:t>
            </a:r>
            <a:r>
              <a:rPr lang="hr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veze </a:t>
            </a:r>
            <a:r>
              <a:rPr lang="hr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između njih.</a:t>
            </a:r>
            <a:endParaRPr lang="en-U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578483" y="4994445"/>
            <a:ext cx="8998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" dirty="0"/>
              <a:t>Savjet 4 : Tvrtke bi trebale biti </a:t>
            </a:r>
            <a:r>
              <a:rPr lang="hr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svjesne </a:t>
            </a:r>
            <a:r>
              <a:rPr lang="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dodane vrijednosti i mogućnosti koje </a:t>
            </a:r>
            <a:r>
              <a:rPr lang="hr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digitalizacija </a:t>
            </a:r>
            <a:r>
              <a:rPr lang="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donosi , a prilikom provođenja edukacija o novom rješenju vrijedi ustrajno ponavljati i učvršćivati zaposlenicima što će dobiti implementacijom.</a:t>
            </a:r>
            <a:endParaRPr lang="en-US" dirty="0"/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5" y="1302505"/>
            <a:ext cx="496135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Ključni momenti: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462" y="4633195"/>
            <a:ext cx="1531308" cy="13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990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0E229B9-CDF4-B1C4-CB79-2789A82A3A44}"/>
              </a:ext>
            </a:extLst>
          </p:cNvPr>
          <p:cNvSpPr txBox="1"/>
          <p:nvPr/>
        </p:nvSpPr>
        <p:spPr>
          <a:xfrm>
            <a:off x="176463" y="932153"/>
            <a:ext cx="7138581" cy="49064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hr" sz="4000" b="1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Test </a:t>
            </a:r>
            <a:endParaRPr lang="pl-PL" sz="4000" b="1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lang="pl-PL" sz="2000" b="1" kern="0" spc="-15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što je poslovni model?</a:t>
            </a: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a. Riječ je o dugoročnom planu povećanja operativne dobiti poduzeća.</a:t>
            </a: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 To je kratkoročni plan povećanja operativne dobiti poduzeća</a:t>
            </a: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 Ništa od navedenog</a:t>
            </a:r>
          </a:p>
          <a:p>
            <a:pPr lvl="0" fontAlgn="base"/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Vrste poslovnih modela </a:t>
            </a:r>
            <a:r>
              <a:rPr lang="h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 </a:t>
            </a: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 Strateški</a:t>
            </a: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 Sektorski</a:t>
            </a: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 Horizontalno</a:t>
            </a:r>
          </a:p>
          <a:p>
            <a:pPr lvl="0" fontAlgn="base"/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Kriteriji za osnovni tip </a:t>
            </a:r>
            <a:r>
              <a:rPr lang="h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organizacijske </a:t>
            </a: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strukture uključuju :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 Ravna struktura</a:t>
            </a: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 Linearna struktura</a:t>
            </a: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 Struktura temeljena na zadatku</a:t>
            </a:r>
            <a:endParaRPr lang="pl-PL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6017BFAE-C8D5-9401-0C8E-2B2809068051}"/>
              </a:ext>
            </a:extLst>
          </p:cNvPr>
          <p:cNvSpPr txBox="1"/>
          <p:nvPr/>
        </p:nvSpPr>
        <p:spPr>
          <a:xfrm>
            <a:off x="6817895" y="1505643"/>
            <a:ext cx="5197642" cy="4014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fontAlgn="base">
              <a:lnSpc>
                <a:spcPct val="115000"/>
              </a:lnSpc>
            </a:pPr>
            <a:r>
              <a:rPr lang="hr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buFont typeface="+mj-lt"/>
              <a:buAutoNum type="arabicPeriod" startAt="4"/>
            </a:pP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Jedan od najvećih izazova </a:t>
            </a:r>
            <a:r>
              <a:rPr lang="h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digitalizacije je </a:t>
            </a: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</a:p>
          <a:p>
            <a:pPr lvl="0" fontAlgn="base">
              <a:lnSpc>
                <a:spcPct val="115000"/>
              </a:lnSpc>
            </a:pP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 Brzina i fleksibilnost</a:t>
            </a:r>
          </a:p>
          <a:p>
            <a:pPr lvl="0" fontAlgn="base">
              <a:lnSpc>
                <a:spcPct val="115000"/>
              </a:lnSpc>
            </a:pP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 Sporost i </a:t>
            </a:r>
            <a:r>
              <a:rPr lang="h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shematičnost </a:t>
            </a: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operacija</a:t>
            </a:r>
          </a:p>
          <a:p>
            <a:pPr lvl="0" fontAlgn="base">
              <a:lnSpc>
                <a:spcPct val="115000"/>
              </a:lnSpc>
            </a:pP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 Ništa od navedenog</a:t>
            </a:r>
            <a:r>
              <a:rPr lang="hr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marL="342900" lvl="0" indent="-342900" fontAlgn="base">
              <a:lnSpc>
                <a:spcPct val="115000"/>
              </a:lnSpc>
              <a:buAutoNum type="alphaLcPeriod" startAt="3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buFont typeface="+mj-lt"/>
              <a:buAutoNum type="arabicPeriod" startAt="5"/>
            </a:pPr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Jaki skrótem określa się „biznesową strategię cyfryzacji”?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 fontAlgn="base">
              <a:lnSpc>
                <a:spcPct val="115000"/>
              </a:lnSpc>
            </a:pPr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 </a:t>
            </a:r>
            <a:r>
              <a:rPr lang="hr" sz="18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DBS </a:t>
            </a:r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fontAlgn="base">
              <a:lnSpc>
                <a:spcPct val="115000"/>
              </a:lnSpc>
            </a:pPr>
            <a:r>
              <a:rPr lang="h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 DDS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fontAlgn="base">
              <a:lnSpc>
                <a:spcPct val="115000"/>
              </a:lnSpc>
              <a:spcAft>
                <a:spcPts val="1000"/>
              </a:spcAft>
            </a:pPr>
            <a:r>
              <a:rPr lang="h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 ABS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</a:pPr>
            <a:r>
              <a:rPr lang="hr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353260018"/>
      </p:ext>
    </p:extLst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0E229B9-CDF4-B1C4-CB79-2789A82A3A44}"/>
              </a:ext>
            </a:extLst>
          </p:cNvPr>
          <p:cNvSpPr txBox="1"/>
          <p:nvPr/>
        </p:nvSpPr>
        <p:spPr>
          <a:xfrm>
            <a:off x="176463" y="932153"/>
            <a:ext cx="7138581" cy="49064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hr" sz="4000" b="1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Test </a:t>
            </a:r>
            <a:endParaRPr lang="pl-PL" sz="4000" b="1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lang="pl-PL" sz="2000" b="1" kern="0" spc="-15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što je poslovni model?</a:t>
            </a: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a. </a:t>
            </a:r>
            <a:r>
              <a:rPr lang="hr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je dugoročni plan povećanja operativne dobiti poduzeća </a:t>
            </a: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b. To je kratkoročni plan povećanja operativne dobiti poduzeća</a:t>
            </a: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c. Ništa od navedenog</a:t>
            </a:r>
          </a:p>
          <a:p>
            <a:pPr lvl="0" fontAlgn="base"/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Vrste poslovnih modela </a:t>
            </a:r>
            <a:r>
              <a:rPr lang="h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 </a:t>
            </a: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 </a:t>
            </a:r>
            <a:r>
              <a:rPr lang="hr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Strateški</a:t>
            </a: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 Sektorski</a:t>
            </a: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 Horizontalno</a:t>
            </a:r>
          </a:p>
          <a:p>
            <a:pPr lvl="0" fontAlgn="base"/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Kriteriji za osnovni tip </a:t>
            </a:r>
            <a:r>
              <a:rPr lang="h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organizacijske </a:t>
            </a: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strukture uključuju :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 Ravna struktura</a:t>
            </a: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 Linearna struktura</a:t>
            </a:r>
          </a:p>
          <a:p>
            <a:pPr lvl="0" fontAlgn="base"/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 </a:t>
            </a:r>
            <a:r>
              <a:rPr lang="hr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Struktura temeljena na zadatku</a:t>
            </a:r>
            <a:endParaRPr lang="pl-PL" b="1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6017BFAE-C8D5-9401-0C8E-2B2809068051}"/>
              </a:ext>
            </a:extLst>
          </p:cNvPr>
          <p:cNvSpPr txBox="1"/>
          <p:nvPr/>
        </p:nvSpPr>
        <p:spPr>
          <a:xfrm>
            <a:off x="6914147" y="1505643"/>
            <a:ext cx="5101390" cy="4014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fontAlgn="base">
              <a:lnSpc>
                <a:spcPct val="115000"/>
              </a:lnSpc>
            </a:pPr>
            <a:r>
              <a:rPr lang="hr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buFont typeface="+mj-lt"/>
              <a:buAutoNum type="arabicPeriod" startAt="4"/>
            </a:pP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Jedan od najvećih izazova </a:t>
            </a:r>
            <a:r>
              <a:rPr lang="h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digitalizacije je </a:t>
            </a: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</a:p>
          <a:p>
            <a:pPr lvl="0" fontAlgn="base">
              <a:lnSpc>
                <a:spcPct val="115000"/>
              </a:lnSpc>
            </a:pP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 </a:t>
            </a:r>
            <a:r>
              <a:rPr lang="hr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Brzina i fleksibilnost</a:t>
            </a:r>
          </a:p>
          <a:p>
            <a:pPr lvl="0" fontAlgn="base">
              <a:lnSpc>
                <a:spcPct val="115000"/>
              </a:lnSpc>
            </a:pP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 Sporost i </a:t>
            </a:r>
            <a:r>
              <a:rPr lang="hr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shematičnost </a:t>
            </a: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operacija</a:t>
            </a:r>
          </a:p>
          <a:p>
            <a:pPr lvl="0" fontAlgn="base">
              <a:lnSpc>
                <a:spcPct val="115000"/>
              </a:lnSpc>
            </a:pPr>
            <a:r>
              <a:rPr lang="h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 Ništa od navedenog</a:t>
            </a:r>
            <a:r>
              <a:rPr lang="hr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marL="342900" lvl="0" indent="-342900" fontAlgn="base">
              <a:lnSpc>
                <a:spcPct val="115000"/>
              </a:lnSpc>
              <a:buAutoNum type="alphaLcPeriod" startAt="3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buFont typeface="+mj-lt"/>
              <a:buAutoNum type="arabicPeriod" startAt="5"/>
            </a:pPr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Jaki skrótem określa się „biznesową strategię cyfryzacji”?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 fontAlgn="base">
              <a:lnSpc>
                <a:spcPct val="115000"/>
              </a:lnSpc>
            </a:pPr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</a:t>
            </a:r>
            <a:r>
              <a:rPr lang="h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hr" sz="1800" b="1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DBS </a:t>
            </a:r>
            <a:r>
              <a:rPr lang="h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fontAlgn="base">
              <a:lnSpc>
                <a:spcPct val="115000"/>
              </a:lnSpc>
            </a:pPr>
            <a:r>
              <a:rPr lang="h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 DDS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fontAlgn="base">
              <a:lnSpc>
                <a:spcPct val="115000"/>
              </a:lnSpc>
              <a:spcAft>
                <a:spcPts val="1000"/>
              </a:spcAft>
            </a:pPr>
            <a:r>
              <a:rPr lang="h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 ABS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</a:pPr>
            <a:r>
              <a:rPr lang="hr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948979280"/>
      </p:ext>
    </p:extLst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47677F1E-5EE0-D162-CEAD-235CDECEB704}"/>
              </a:ext>
            </a:extLst>
          </p:cNvPr>
          <p:cNvSpPr txBox="1"/>
          <p:nvPr/>
        </p:nvSpPr>
        <p:spPr>
          <a:xfrm>
            <a:off x="310718" y="1020932"/>
            <a:ext cx="11594237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Osnove državnih potpora</a:t>
            </a: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1.4.: Gdje pronaći informacije?</a:t>
            </a:r>
          </a:p>
          <a:p>
            <a:r>
              <a:rPr lang="hr" sz="2400" b="1" spc="-114" dirty="0">
                <a:latin typeface="+mj-lt"/>
                <a:cs typeface="Tahoma"/>
              </a:rPr>
              <a:t>Korisni linkovi:</a:t>
            </a:r>
          </a:p>
          <a:p>
            <a:endParaRPr lang="pl-PL" sz="2400" b="1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027CEF2-9A08-C0B9-0C03-4A534CD15E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05485"/>
              </p:ext>
            </p:extLst>
          </p:nvPr>
        </p:nvGraphicFramePr>
        <p:xfrm>
          <a:off x="576072" y="2432305"/>
          <a:ext cx="10188181" cy="3404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88181">
                  <a:extLst>
                    <a:ext uri="{9D8B030D-6E8A-4147-A177-3AD203B41FA5}">
                      <a16:colId xmlns:a16="http://schemas.microsoft.com/office/drawing/2014/main" val="2855696876"/>
                    </a:ext>
                  </a:extLst>
                </a:gridCol>
              </a:tblGrid>
              <a:tr h="34047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Strategija kibernetičke sigurnosti Republike Poljske za 2019.-2024.) </a:t>
                      </a: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https://www.gov.pl/web/cyfryzacja/strategia-cyberbezpieczenstwa-rzeczypospolitej-polskiej-na-lata-2019-2024</a:t>
                      </a:r>
                      <a:endParaRPr lang="pl-PL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Organizacijska struktura – Enciklopedija menadžmenta </a:t>
                      </a: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https://mfiles.pl/pl/index.php/Struktura_organizacyjna</a:t>
                      </a: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Što je poslovni model i koji su elementi poslovnog modela? - </a:t>
                      </a: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https://harbingers.io/blog/model-biznesowy-co-to-jest</a:t>
                      </a:r>
                      <a:endParaRPr lang="pl-PL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Digitalna strategija: Koji su izazovi digitalizacije? - </a:t>
                      </a: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https://blog.item24.com/pl/cyfryzacja-w-budowie-maszyn/strategia-cyfrowa-na-czym-polegaja-wyzwania-cyfryzacji/</a:t>
                      </a:r>
                      <a:endParaRPr lang="pl-PL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Digitalna strategija: Koji su izazovi digitalizacije? - </a:t>
                      </a: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https://www.gov.pl/web/cyfryzacja/ai</a:t>
                      </a:r>
                      <a:endParaRPr lang="pl-PL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Susan Etlinger, </a:t>
                      </a: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Stvaranje kulture inovacije poslovnog modela: Pet lekcija iz godine promjena </a:t>
                      </a: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Altimetar 1 marca Susan Etlinger </a:t>
                      </a: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https://damassets.autodesk.net/content/dam/autodesk/www/pdfs/altimeter-2021-building -a-culture-of-business-model-innovation-pl.pdf</a:t>
                      </a:r>
                      <a:endParaRPr lang="pl-PL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Gray, Mary L. „COVID-19 razotkrio radnu snagu: Evo kako to popraviti”. TED2020. 6. </a:t>
                      </a:r>
                      <a:r>
                        <a:rPr lang="hr" sz="1100" u="non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lipnja </a:t>
                      </a: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2020. ( </a:t>
                      </a: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https://www.ted.com/talks/mary_l_gray_covid_19_unraveled_the_workforce_here_s_how_to_fix_it </a:t>
                      </a: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  <a:endParaRPr lang="pl-PL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hr" sz="1100" u="non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Etlinger </a:t>
                      </a: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Susan. Budućnost je distribuirano okruženje. Odnosi s klijentima i zaposlenicima u digitalnom dobu, Altimeter 15 </a:t>
                      </a:r>
                      <a:r>
                        <a:rPr lang="hr" sz="1100" u="non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stycznia </a:t>
                      </a: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2021 - </a:t>
                      </a: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https://damassets.autodesk.net/content/dam/autodesk/draftr/13470/altimeter_2020_strategies_for_resilience_in_disruptive_times_v5.0_pl.pdf</a:t>
                      </a:r>
                      <a:endParaRPr lang="pl-PL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IZVJEŠĆE: Utjecaj pandemije na izglede za profesionalni razvoj žena u poslovanju - </a:t>
                      </a:r>
                      <a:r>
                        <a:rPr lang="hr" sz="11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https://www2.deloitte.com/pl/pl/pages/kobiety-w-biznesie/articles/raport-wplyw-pandemii-na-perspektywy -rozwoju-zawodowego-kobiet-w-biznesie.html</a:t>
                      </a:r>
                      <a:endParaRPr lang="pl-PL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766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455747"/>
      </p:ext>
    </p:extLst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2889030" y="2205051"/>
            <a:ext cx="71851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9600" b="1" spc="95">
                <a:solidFill>
                  <a:schemeClr val="bg1"/>
                </a:solidFill>
                <a:latin typeface="Roboto"/>
                <a:cs typeface="Roboto"/>
              </a:rPr>
              <a:t>Hvala </a:t>
            </a:r>
            <a:r>
              <a:rPr lang="hr" sz="9600" b="1" spc="-50">
                <a:solidFill>
                  <a:schemeClr val="bg1"/>
                </a:solidFill>
                <a:latin typeface="Roboto"/>
                <a:cs typeface="Roboto"/>
              </a:rPr>
              <a:t>vam </a:t>
            </a:r>
            <a:r>
              <a:rPr lang="hr" sz="9600" b="1" spc="-50" dirty="0">
                <a:solidFill>
                  <a:schemeClr val="bg1"/>
                </a:solidFill>
                <a:latin typeface="Roboto"/>
                <a:cs typeface="Roboto"/>
              </a:rPr>
              <a:t>! 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114A4FB0-3319-4BAE-84FA-24C893DAFA49}"/>
              </a:ext>
            </a:extLst>
          </p:cNvPr>
          <p:cNvSpPr/>
          <p:nvPr/>
        </p:nvSpPr>
        <p:spPr>
          <a:xfrm>
            <a:off x="10715348" y="221738"/>
            <a:ext cx="1476652" cy="6148552"/>
          </a:xfrm>
          <a:custGeom>
            <a:avLst/>
            <a:gdLst/>
            <a:ahLst/>
            <a:cxnLst/>
            <a:rect l="l" t="t" r="r" b="b"/>
            <a:pathLst>
              <a:path w="10277475" h="10287000">
                <a:moveTo>
                  <a:pt x="10277474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0277474" y="0"/>
                </a:lnTo>
                <a:lnTo>
                  <a:pt x="10277474" y="10286999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Rectángulo 10"/>
          <p:cNvSpPr/>
          <p:nvPr/>
        </p:nvSpPr>
        <p:spPr>
          <a:xfrm>
            <a:off x="124288" y="573869"/>
            <a:ext cx="10670960" cy="5334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sz="3200" b="1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JEDINICA 1: </a:t>
            </a:r>
            <a:r>
              <a:rPr lang="hr" altLang="es-ES" sz="40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  <a:endParaRPr lang="en-GB" altLang="es-E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1.1.: </a:t>
            </a:r>
            <a:r>
              <a:rPr lang="hr" sz="2400" dirty="0">
                <a:effectLst/>
                <a:latin typeface="+mj-lt"/>
                <a:ea typeface="Times New Roman" panose="02020603050405020304" pitchFamily="18" charset="0"/>
              </a:rPr>
              <a:t>Što je poslovni model </a:t>
            </a:r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?</a:t>
            </a:r>
            <a:endParaRPr kumimoji="0" lang="pl-PL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>
              <a:defRPr/>
            </a:pPr>
            <a:endParaRPr lang="pl-PL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Poslovni model je temelj većine tvrtki </a:t>
            </a:r>
            <a:r>
              <a:rPr lang="h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Svaka tvrtka svoje poslovanje u većoj ili manjoj mjeri temelji na poslovnom modelu </a:t>
            </a:r>
            <a:r>
              <a:rPr lang="h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Svaka poslovna aktivnost treba imati određenu svrhu </a:t>
            </a:r>
            <a:r>
              <a:rPr lang="h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pl-PL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953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CDC234AF-FF2A-2E7E-DF6E-C3135C659DC0}"/>
              </a:ext>
            </a:extLst>
          </p:cNvPr>
          <p:cNvSpPr txBox="1"/>
          <p:nvPr/>
        </p:nvSpPr>
        <p:spPr>
          <a:xfrm>
            <a:off x="647758" y="955754"/>
            <a:ext cx="10262586" cy="4503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JEDINICA 1: </a:t>
            </a:r>
            <a:r>
              <a:rPr lang="hr" alt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  <a:endParaRPr lang="en-GB" altLang="es-E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1.1.: </a:t>
            </a:r>
            <a:r>
              <a:rPr lang="hr" sz="2400" dirty="0">
                <a:effectLst/>
                <a:latin typeface="+mj-lt"/>
                <a:ea typeface="Times New Roman" panose="02020603050405020304" pitchFamily="18" charset="0"/>
              </a:rPr>
              <a:t>Što je poslovni model </a:t>
            </a:r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?</a:t>
            </a:r>
          </a:p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spc="-114" dirty="0">
              <a:latin typeface="+mj-lt"/>
              <a:cs typeface="Tahoma"/>
            </a:endParaRPr>
          </a:p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spc="-114" dirty="0">
              <a:latin typeface="+mj-lt"/>
              <a:cs typeface="Tahoma"/>
            </a:endParaRPr>
          </a:p>
          <a:p>
            <a:pPr marL="1270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sz="2400" b="1" dirty="0"/>
              <a:t>Poslovni model poduzeća koncept je koji ima mnogo definicija.</a:t>
            </a:r>
          </a:p>
          <a:p>
            <a:pPr marL="1270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en-US" sz="2400" b="1" dirty="0"/>
          </a:p>
          <a:p>
            <a:pPr marL="1270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sz="2400" b="1" dirty="0"/>
              <a:t>Zajednički je nazivnik da je poslovni model dugoročni plan povećanja operativne dobiti poduzeća.</a:t>
            </a:r>
          </a:p>
          <a:p>
            <a:pPr marL="1270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en-US" sz="2400" b="1" dirty="0"/>
          </a:p>
          <a:p>
            <a:pPr marL="1270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sz="2400" b="1" dirty="0"/>
              <a:t>Poslovni model je jedinstveni recept određene tvrtke za prodaju proizvoda ili usluge 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280185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CDC234AF-FF2A-2E7E-DF6E-C3135C659DC0}"/>
              </a:ext>
            </a:extLst>
          </p:cNvPr>
          <p:cNvSpPr txBox="1"/>
          <p:nvPr/>
        </p:nvSpPr>
        <p:spPr>
          <a:xfrm>
            <a:off x="647758" y="955754"/>
            <a:ext cx="10262586" cy="4614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JEDINICA 1: </a:t>
            </a:r>
            <a:r>
              <a:rPr lang="hr" alt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  <a:endParaRPr lang="en-GB" altLang="es-E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1.1.: </a:t>
            </a:r>
            <a:r>
              <a:rPr lang="hr" sz="2400" dirty="0">
                <a:effectLst/>
                <a:latin typeface="+mj-lt"/>
                <a:ea typeface="Times New Roman" panose="02020603050405020304" pitchFamily="18" charset="0"/>
              </a:rPr>
              <a:t>Što je poslovni model </a:t>
            </a:r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?</a:t>
            </a:r>
          </a:p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spc="-114" dirty="0">
              <a:latin typeface="+mj-lt"/>
              <a:cs typeface="Tahoma"/>
            </a:endParaRPr>
          </a:p>
          <a:p>
            <a:pPr marL="1270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sz="2000" b="1" dirty="0">
                <a:latin typeface="Calibri" panose="020F0502020204030204" pitchFamily="34" charset="0"/>
                <a:cs typeface="Calibri" panose="020F0502020204030204" pitchFamily="34" charset="0"/>
              </a:rPr>
              <a:t>Pandemija, zajedno s političkim, klimatskim i drugim čimbenicima diljem svijeta, pokazala je potrebu da se vanjski problemi - čak i oni najnevjerojatniji - uzmu u obzir u procesu strateškog planiranja.</a:t>
            </a:r>
          </a:p>
          <a:p>
            <a:pPr marL="1270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sz="2000" b="1" dirty="0">
                <a:latin typeface="Calibri" panose="020F0502020204030204" pitchFamily="34" charset="0"/>
                <a:cs typeface="Calibri" panose="020F0502020204030204" pitchFamily="34" charset="0"/>
              </a:rPr>
              <a:t>Neke od promjena nastale su ranije, druge su uvedene kao odgovor na pandemiju COVID-19, a druge su se kao rezultat toga pojačale ili ubrzale.</a:t>
            </a:r>
          </a:p>
          <a:p>
            <a:pPr marL="1270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sz="2000" b="1" dirty="0">
                <a:latin typeface="Calibri" panose="020F0502020204030204" pitchFamily="34" charset="0"/>
                <a:cs typeface="Calibri" panose="020F0502020204030204" pitchFamily="34" charset="0"/>
              </a:rPr>
              <a:t>Ali najveća promjena dogodila se na polju potpune povezanosti svega sa svime - okoliša, nacionalnih vlada, tržišta, društava, kompanija i, kao što nam je pokazao COVID-19, ljudi </a:t>
            </a:r>
            <a:r>
              <a:rPr lang="hr" sz="200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368003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B31946A-996B-4A26-4BD4-4F4F71F1C8F5}"/>
              </a:ext>
            </a:extLst>
          </p:cNvPr>
          <p:cNvSpPr txBox="1"/>
          <p:nvPr/>
        </p:nvSpPr>
        <p:spPr>
          <a:xfrm>
            <a:off x="346230" y="1145219"/>
            <a:ext cx="1074198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32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JEDINICA 1: </a:t>
            </a:r>
            <a:r>
              <a:rPr lang="hr" alt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</a:p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1.2.: Vrste i oblici poslovnih </a:t>
            </a:r>
            <a:r>
              <a:rPr kumimoji="0" lang="hr" sz="2400" i="0" u="none" strike="noStrike" kern="1200" cap="none" spc="-114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modela</a:t>
            </a:r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lvl="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sz="2400" b="1" dirty="0"/>
              <a:t>Iznad svega, poslovni model organizira informacije </a:t>
            </a:r>
            <a:r>
              <a:rPr lang="hr" sz="2400" b="1" dirty="0" err="1"/>
              <a:t>o </a:t>
            </a:r>
            <a:r>
              <a:rPr lang="hr" sz="2400" b="1" dirty="0"/>
              <a:t>proizvodu i omogućuje da se na jednostavan i često vizualni način pokaže kome će i kako tvrtka prodavati proizvode i usluge </a:t>
            </a:r>
            <a:r>
              <a:rPr lang="hr" sz="2400" b="1" i="0" dirty="0">
                <a:effectLst/>
              </a:rPr>
              <a:t>.</a:t>
            </a:r>
            <a:endParaRPr lang="pl-PL" sz="2400" b="1" spc="-114" dirty="0"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461839054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B31946A-996B-4A26-4BD4-4F4F71F1C8F5}"/>
              </a:ext>
            </a:extLst>
          </p:cNvPr>
          <p:cNvSpPr txBox="1"/>
          <p:nvPr/>
        </p:nvSpPr>
        <p:spPr>
          <a:xfrm>
            <a:off x="346230" y="1145219"/>
            <a:ext cx="10741980" cy="5380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32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JEDINICA 1: </a:t>
            </a:r>
            <a:r>
              <a:rPr lang="hr" alt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</a:p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1.2.: Vrste i oblici poslovnih modela</a:t>
            </a: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sz="20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lvl="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sz="2000" dirty="0">
                <a:latin typeface="Calibri" panose="020F0502020204030204" pitchFamily="34" charset="0"/>
                <a:cs typeface="Calibri" panose="020F0502020204030204" pitchFamily="34" charset="0"/>
              </a:rPr>
              <a:t>Tri ključna elementa za poboljšanje poslovnog modela (stalno se mijenjaju)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lvl="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000" b="0" i="0" u="none" strike="noStrike" baseline="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000" b="0" i="0" u="none" strike="noStrike" baseline="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prijedlog vrijednosti operativni modeli uporaba vrijednosti</a:t>
            </a:r>
            <a:endParaRPr lang="pl-PL" sz="2000" spc="-11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000" spc="-11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000" spc="-11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Ulaganje u ljude ima ključni značaj za unapređenje poslovnog modela </a:t>
            </a:r>
            <a:r>
              <a:rPr lang="hr" sz="2000" b="0" i="0" u="sng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pl-PL" sz="2000" u="sng" spc="-11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dirty="0"/>
          </a:p>
        </p:txBody>
      </p:sp>
      <p:cxnSp>
        <p:nvCxnSpPr>
          <p:cNvPr id="3" name="Łącznik prosty ze strzałką 2">
            <a:extLst>
              <a:ext uri="{FF2B5EF4-FFF2-40B4-BE49-F238E27FC236}">
                <a16:creationId xmlns:a16="http://schemas.microsoft.com/office/drawing/2014/main" id="{5DBBFCEA-8C83-A91D-0BCC-5C719EC76763}"/>
              </a:ext>
            </a:extLst>
          </p:cNvPr>
          <p:cNvCxnSpPr>
            <a:cxnSpLocks/>
          </p:cNvCxnSpPr>
          <p:nvPr/>
        </p:nvCxnSpPr>
        <p:spPr>
          <a:xfrm flipH="1">
            <a:off x="2825496" y="3108960"/>
            <a:ext cx="502920" cy="722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7F820D20-F597-6B15-BD8E-6B4E31DD0279}"/>
              </a:ext>
            </a:extLst>
          </p:cNvPr>
          <p:cNvCxnSpPr>
            <a:cxnSpLocks/>
          </p:cNvCxnSpPr>
          <p:nvPr/>
        </p:nvCxnSpPr>
        <p:spPr>
          <a:xfrm>
            <a:off x="5383182" y="3108960"/>
            <a:ext cx="0" cy="722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03CA06D6-5327-AD26-8647-32F62E91ECC8}"/>
              </a:ext>
            </a:extLst>
          </p:cNvPr>
          <p:cNvCxnSpPr>
            <a:cxnSpLocks/>
          </p:cNvCxnSpPr>
          <p:nvPr/>
        </p:nvCxnSpPr>
        <p:spPr>
          <a:xfrm>
            <a:off x="7821168" y="3108960"/>
            <a:ext cx="701040" cy="786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104195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71E5DD05-2844-B9D3-FDC2-B1190F6CAC3A}"/>
              </a:ext>
            </a:extLst>
          </p:cNvPr>
          <p:cNvSpPr txBox="1"/>
          <p:nvPr/>
        </p:nvSpPr>
        <p:spPr>
          <a:xfrm>
            <a:off x="108011" y="923277"/>
            <a:ext cx="11975977" cy="6381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32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JEDINICA 1: </a:t>
            </a:r>
            <a:r>
              <a:rPr lang="hr" alt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Poslovni modeli – osnovna pitanja</a:t>
            </a:r>
            <a:endParaRPr lang="en-GB" altLang="es-E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18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1.2.: </a:t>
            </a:r>
            <a:r>
              <a:rPr lang="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Vrste i oblici poslovnih modela</a:t>
            </a: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latin typeface="+mj-lt"/>
              <a:cs typeface="Tahoma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ea typeface="+mn-ea"/>
              <a:cs typeface="Tahoma"/>
            </a:endParaRPr>
          </a:p>
          <a:p>
            <a:pPr marL="12700" marR="0" lvl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cs typeface="Tahoma"/>
            </a:endParaRPr>
          </a:p>
          <a:p>
            <a:pPr marL="12700" marR="0" lvl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cs typeface="Tahoma"/>
            </a:endParaRPr>
          </a:p>
          <a:p>
            <a:pPr marL="355600" marR="0" lvl="0" indent="-34290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cs typeface="Tahoma"/>
            </a:endParaRPr>
          </a:p>
          <a:p>
            <a:pPr marL="355600" marR="0" lvl="0" indent="-34290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sz="18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sz="18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  <p:graphicFrame>
        <p:nvGraphicFramePr>
          <p:cNvPr id="2" name="Diagrama 8">
            <a:extLst>
              <a:ext uri="{FF2B5EF4-FFF2-40B4-BE49-F238E27FC236}">
                <a16:creationId xmlns:a16="http://schemas.microsoft.com/office/drawing/2014/main" id="{19BB4CDD-EF35-E107-E815-A82F90025A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9469712"/>
              </p:ext>
            </p:extLst>
          </p:nvPr>
        </p:nvGraphicFramePr>
        <p:xfrm>
          <a:off x="5900774" y="1839194"/>
          <a:ext cx="5297268" cy="3848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ole tekstowe 7">
            <a:extLst>
              <a:ext uri="{FF2B5EF4-FFF2-40B4-BE49-F238E27FC236}">
                <a16:creationId xmlns:a16="http://schemas.microsoft.com/office/drawing/2014/main" id="{EAEDD546-1376-DE45-1E46-A838C7EA7668}"/>
              </a:ext>
            </a:extLst>
          </p:cNvPr>
          <p:cNvSpPr txBox="1"/>
          <p:nvPr/>
        </p:nvSpPr>
        <p:spPr>
          <a:xfrm>
            <a:off x="1190341" y="2684206"/>
            <a:ext cx="36281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r" sz="2400" b="1" dirty="0"/>
              <a:t>Prilikom izrade poslovnog modela prvo odgovaramo na četiri jednostavna pitanja </a:t>
            </a:r>
            <a:r>
              <a:rPr lang="hr" sz="2400" b="1" i="0" dirty="0">
                <a:effectLst/>
              </a:rPr>
              <a:t>:</a:t>
            </a: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3650279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3221</Words>
  <Application>Microsoft Office PowerPoint</Application>
  <PresentationFormat>Panorámica</PresentationFormat>
  <Paragraphs>469</Paragraphs>
  <Slides>36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7" baseType="lpstr">
      <vt:lpstr>Arial</vt:lpstr>
      <vt:lpstr>Bahnschrift Light</vt:lpstr>
      <vt:lpstr>Calibri</vt:lpstr>
      <vt:lpstr>Calibri Light</vt:lpstr>
      <vt:lpstr>Graphik</vt:lpstr>
      <vt:lpstr>Oxygen</vt:lpstr>
      <vt:lpstr>Roboto</vt:lpstr>
      <vt:lpstr>Segoe UI</vt:lpstr>
      <vt:lpstr>Tahoma</vt:lpstr>
      <vt:lpstr>YADLjI9qxTA 0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Javier Serón Molina</cp:lastModifiedBy>
  <cp:revision>97</cp:revision>
  <dcterms:created xsi:type="dcterms:W3CDTF">2021-06-29T11:11:56Z</dcterms:created>
  <dcterms:modified xsi:type="dcterms:W3CDTF">2023-02-06T16:27:39Z</dcterms:modified>
</cp:coreProperties>
</file>