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8"/>
  </p:notesMasterIdLst>
  <p:handoutMasterIdLst>
    <p:handoutMasterId r:id="rId39"/>
  </p:handoutMasterIdLst>
  <p:sldIdLst>
    <p:sldId id="256" r:id="rId2"/>
    <p:sldId id="268" r:id="rId3"/>
    <p:sldId id="258" r:id="rId4"/>
    <p:sldId id="260" r:id="rId5"/>
    <p:sldId id="286" r:id="rId6"/>
    <p:sldId id="301" r:id="rId7"/>
    <p:sldId id="287" r:id="rId8"/>
    <p:sldId id="302" r:id="rId9"/>
    <p:sldId id="312" r:id="rId10"/>
    <p:sldId id="290" r:id="rId11"/>
    <p:sldId id="296" r:id="rId12"/>
    <p:sldId id="304" r:id="rId13"/>
    <p:sldId id="306" r:id="rId14"/>
    <p:sldId id="305" r:id="rId15"/>
    <p:sldId id="313" r:id="rId16"/>
    <p:sldId id="315" r:id="rId17"/>
    <p:sldId id="316" r:id="rId18"/>
    <p:sldId id="318" r:id="rId19"/>
    <p:sldId id="317" r:id="rId20"/>
    <p:sldId id="320" r:id="rId21"/>
    <p:sldId id="321" r:id="rId22"/>
    <p:sldId id="319" r:id="rId23"/>
    <p:sldId id="298" r:id="rId24"/>
    <p:sldId id="303" r:id="rId25"/>
    <p:sldId id="299" r:id="rId26"/>
    <p:sldId id="307" r:id="rId27"/>
    <p:sldId id="310" r:id="rId28"/>
    <p:sldId id="311" r:id="rId29"/>
    <p:sldId id="292" r:id="rId30"/>
    <p:sldId id="309" r:id="rId31"/>
    <p:sldId id="297" r:id="rId32"/>
    <p:sldId id="274" r:id="rId33"/>
    <p:sldId id="294" r:id="rId34"/>
    <p:sldId id="322" r:id="rId35"/>
    <p:sldId id="293" r:id="rId36"/>
    <p:sldId id="264" r:id="rId3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911" autoAdjust="0"/>
  </p:normalViewPr>
  <p:slideViewPr>
    <p:cSldViewPr snapToGrid="0">
      <p:cViewPr varScale="1">
        <p:scale>
          <a:sx n="104" d="100"/>
          <a:sy n="104" d="100"/>
        </p:scale>
        <p:origin x="834" y="108"/>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FAAAEE-704E-4FE0-8A58-F6DC8DDD4DCD}"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s-ES"/>
        </a:p>
      </dgm:t>
    </dgm:pt>
    <dgm:pt modelId="{69206556-CEB4-459C-8396-834DC02F09E3}">
      <dgm:prSet phldrT="[Texto]"/>
      <dgm:spPr>
        <a:solidFill>
          <a:schemeClr val="bg1"/>
        </a:solidFill>
      </dgm:spPr>
      <dgm:t>
        <a:bodyPr/>
        <a:lstStyle/>
        <a:p>
          <a:r>
            <a:rPr lang="es-ES" b="1" dirty="0">
              <a:solidFill>
                <a:srgbClr val="0CA373"/>
              </a:solidFill>
            </a:rPr>
            <a:t>Modello di Business</a:t>
          </a:r>
        </a:p>
      </dgm:t>
    </dgm:pt>
    <dgm:pt modelId="{904C5C8F-E4D6-4937-8ED2-E451BBA4E049}" type="parTrans" cxnId="{F57F8E0E-9943-4C60-A037-21CD45B362F4}">
      <dgm:prSet/>
      <dgm:spPr/>
      <dgm:t>
        <a:bodyPr/>
        <a:lstStyle/>
        <a:p>
          <a:endParaRPr lang="es-ES"/>
        </a:p>
      </dgm:t>
    </dgm:pt>
    <dgm:pt modelId="{66CAC60B-7E62-4392-AA4F-09E827695D15}" type="sibTrans" cxnId="{F57F8E0E-9943-4C60-A037-21CD45B362F4}">
      <dgm:prSet/>
      <dgm:spPr/>
      <dgm:t>
        <a:bodyPr/>
        <a:lstStyle/>
        <a:p>
          <a:endParaRPr lang="es-ES"/>
        </a:p>
      </dgm:t>
    </dgm:pt>
    <dgm:pt modelId="{DA199DA2-E07A-4CED-BAC8-7D3E597A4B38}">
      <dgm:prSet phldrT="[Texto]" custT="1"/>
      <dgm:spPr>
        <a:solidFill>
          <a:srgbClr val="97F7D9"/>
        </a:solidFill>
      </dgm:spPr>
      <dgm:t>
        <a:bodyPr/>
        <a:lstStyle/>
        <a:p>
          <a:endParaRPr lang="es-ES" sz="1800" b="1" dirty="0">
            <a:solidFill>
              <a:schemeClr val="tx1"/>
            </a:solidFill>
          </a:endParaRPr>
        </a:p>
        <a:p>
          <a:r>
            <a:rPr lang="it-IT" sz="1800" b="1" dirty="0">
              <a:solidFill>
                <a:schemeClr val="tx1"/>
              </a:solidFill>
            </a:rPr>
            <a:t>Cosa offriamo esattamente al cliente? Come risponderemo al suo bisogno? Quale sarà la nostra </a:t>
          </a:r>
          <a:r>
            <a:rPr lang="it-IT" sz="1800" b="1" dirty="0" err="1">
              <a:solidFill>
                <a:schemeClr val="tx1"/>
              </a:solidFill>
            </a:rPr>
            <a:t>USP</a:t>
          </a:r>
          <a:r>
            <a:rPr lang="it-IT" sz="1800" b="1" dirty="0">
              <a:solidFill>
                <a:schemeClr val="tx1"/>
              </a:solidFill>
            </a:rPr>
            <a:t> (</a:t>
          </a:r>
          <a:r>
            <a:rPr lang="it-IT" sz="1800" b="1" dirty="0" err="1">
              <a:solidFill>
                <a:schemeClr val="tx1"/>
              </a:solidFill>
            </a:rPr>
            <a:t>Unique</a:t>
          </a:r>
          <a:r>
            <a:rPr lang="it-IT" sz="1800" b="1" dirty="0">
              <a:solidFill>
                <a:schemeClr val="tx1"/>
              </a:solidFill>
            </a:rPr>
            <a:t> Selling </a:t>
          </a:r>
          <a:r>
            <a:rPr lang="it-IT" sz="1800" b="1" dirty="0" err="1">
              <a:solidFill>
                <a:schemeClr val="tx1"/>
              </a:solidFill>
            </a:rPr>
            <a:t>Proposition</a:t>
          </a:r>
          <a:r>
            <a:rPr lang="it-IT" sz="1800" b="1" dirty="0">
              <a:solidFill>
                <a:schemeClr val="tx1"/>
              </a:solidFill>
            </a:rPr>
            <a:t>)? </a:t>
          </a:r>
          <a:endParaRPr lang="es-ES" sz="1400" b="1" dirty="0">
            <a:solidFill>
              <a:schemeClr val="tx1"/>
            </a:solidFill>
          </a:endParaRPr>
        </a:p>
      </dgm:t>
    </dgm:pt>
    <dgm:pt modelId="{4D12004A-86CA-499F-AE8C-0AEB359A6283}" type="parTrans" cxnId="{DB76C74C-1BD1-42DC-906F-12B9DEEAC08C}">
      <dgm:prSet/>
      <dgm:spPr/>
      <dgm:t>
        <a:bodyPr/>
        <a:lstStyle/>
        <a:p>
          <a:endParaRPr lang="es-ES"/>
        </a:p>
      </dgm:t>
    </dgm:pt>
    <dgm:pt modelId="{9B61E32E-EA81-4010-AC59-8C67DC28B64C}" type="sibTrans" cxnId="{DB76C74C-1BD1-42DC-906F-12B9DEEAC08C}">
      <dgm:prSet/>
      <dgm:spPr/>
      <dgm:t>
        <a:bodyPr/>
        <a:lstStyle/>
        <a:p>
          <a:endParaRPr lang="es-ES"/>
        </a:p>
      </dgm:t>
    </dgm:pt>
    <dgm:pt modelId="{B80D425F-2C07-4CC9-96BF-DEC3C13E31F0}">
      <dgm:prSet phldrT="[Texto]" custT="1"/>
      <dgm:spPr>
        <a:solidFill>
          <a:srgbClr val="17EDAB"/>
        </a:solidFill>
      </dgm:spPr>
      <dgm:t>
        <a:bodyPr anchor="b"/>
        <a:lstStyle/>
        <a:p>
          <a:r>
            <a:rPr lang="it-IT" sz="1800" b="1" i="0" dirty="0">
              <a:solidFill>
                <a:schemeClr val="tx1"/>
              </a:solidFill>
              <a:effectLst/>
            </a:rPr>
            <a:t>Come consegneremo questo valore scelto al cliente? Quali strumenti, tecnologie e processi utilizzeremo per farlo?</a:t>
          </a:r>
          <a:endParaRPr lang="es-ES" sz="1400" b="0" dirty="0">
            <a:solidFill>
              <a:schemeClr val="tx1"/>
            </a:solidFill>
          </a:endParaRPr>
        </a:p>
      </dgm:t>
    </dgm:pt>
    <dgm:pt modelId="{7C4FB024-B608-448D-8D37-B74885F95CC1}" type="parTrans" cxnId="{1A3DEE7E-A518-4929-AB20-1BC713D5D9D0}">
      <dgm:prSet/>
      <dgm:spPr/>
      <dgm:t>
        <a:bodyPr/>
        <a:lstStyle/>
        <a:p>
          <a:endParaRPr lang="es-ES"/>
        </a:p>
      </dgm:t>
    </dgm:pt>
    <dgm:pt modelId="{197268A4-6EAE-41AD-86A6-37386F1E7216}" type="sibTrans" cxnId="{1A3DEE7E-A518-4929-AB20-1BC713D5D9D0}">
      <dgm:prSet/>
      <dgm:spPr/>
      <dgm:t>
        <a:bodyPr/>
        <a:lstStyle/>
        <a:p>
          <a:endParaRPr lang="es-ES"/>
        </a:p>
      </dgm:t>
    </dgm:pt>
    <dgm:pt modelId="{D77027B6-78EF-41D1-9EE8-84A882FAFA1D}">
      <dgm:prSet phldrT="[Texto]" custT="1"/>
      <dgm:spPr>
        <a:solidFill>
          <a:srgbClr val="0CA373"/>
        </a:solidFill>
      </dgm:spPr>
      <dgm:t>
        <a:bodyPr anchor="b"/>
        <a:lstStyle/>
        <a:p>
          <a:r>
            <a:rPr lang="it-IT" sz="1800" b="1" i="0" dirty="0">
              <a:effectLst/>
            </a:rPr>
            <a:t>Perché i clienti dovrebbero pagare per questo e come lo faranno? </a:t>
          </a:r>
          <a:endParaRPr lang="es-ES" sz="1300" b="0" dirty="0"/>
        </a:p>
      </dgm:t>
    </dgm:pt>
    <dgm:pt modelId="{BEAAC2F4-1A53-46CE-ACCA-69C3001D34D2}" type="parTrans" cxnId="{A87655FE-FF8B-40C9-B22A-254A2B5081F0}">
      <dgm:prSet/>
      <dgm:spPr/>
      <dgm:t>
        <a:bodyPr/>
        <a:lstStyle/>
        <a:p>
          <a:endParaRPr lang="es-ES"/>
        </a:p>
      </dgm:t>
    </dgm:pt>
    <dgm:pt modelId="{A354B2DA-6A7C-4F93-8F17-540D9FF7C5F3}" type="sibTrans" cxnId="{A87655FE-FF8B-40C9-B22A-254A2B5081F0}">
      <dgm:prSet/>
      <dgm:spPr/>
      <dgm:t>
        <a:bodyPr/>
        <a:lstStyle/>
        <a:p>
          <a:endParaRPr lang="es-ES"/>
        </a:p>
      </dgm:t>
    </dgm:pt>
    <dgm:pt modelId="{F57578E6-3848-4E4F-8137-B5509AEFB8E0}">
      <dgm:prSet phldrT="[Texto]" custT="1"/>
      <dgm:spPr>
        <a:solidFill>
          <a:srgbClr val="075D42"/>
        </a:solidFill>
        <a:ln>
          <a:solidFill>
            <a:srgbClr val="0CA373"/>
          </a:solidFill>
        </a:ln>
      </dgm:spPr>
      <dgm:t>
        <a:bodyPr/>
        <a:lstStyle/>
        <a:p>
          <a:pPr algn="ctr"/>
          <a:endParaRPr lang="es-ES" sz="1800" b="1" dirty="0"/>
        </a:p>
        <a:p>
          <a:pPr algn="ctr"/>
          <a:r>
            <a:rPr lang="it-IT" sz="1800" b="1" dirty="0"/>
            <a:t>Chi è il nostro cliente? Cosa vuole? Di cosa ha bisogno? Come prende le sue decisioni di acquisto e dove fa le sue ricerche</a:t>
          </a:r>
          <a:endParaRPr lang="en-GB" sz="1800" b="1" dirty="0"/>
        </a:p>
        <a:p>
          <a:pPr algn="ctr"/>
          <a:endParaRPr lang="es-ES" sz="1400" dirty="0"/>
        </a:p>
      </dgm:t>
    </dgm:pt>
    <dgm:pt modelId="{FC64BE1C-DE83-40FE-9758-5DE514BD6B80}" type="sibTrans" cxnId="{776B95CE-CE0E-4B96-B6BF-042C3CD4AF99}">
      <dgm:prSet/>
      <dgm:spPr/>
      <dgm:t>
        <a:bodyPr/>
        <a:lstStyle/>
        <a:p>
          <a:endParaRPr lang="es-ES"/>
        </a:p>
      </dgm:t>
    </dgm:pt>
    <dgm:pt modelId="{A47868CC-D116-46F4-9DB1-A921BC26ADB4}" type="parTrans" cxnId="{776B95CE-CE0E-4B96-B6BF-042C3CD4AF99}">
      <dgm:prSet/>
      <dgm:spPr/>
      <dgm:t>
        <a:bodyPr/>
        <a:lstStyle/>
        <a:p>
          <a:endParaRPr lang="es-ES"/>
        </a:p>
      </dgm:t>
    </dgm:pt>
    <dgm:pt modelId="{026D1A8A-B943-483C-BCED-0C1DAE5097A8}" type="pres">
      <dgm:prSet presAssocID="{91FAAAEE-704E-4FE0-8A58-F6DC8DDD4DCD}" presName="diagram" presStyleCnt="0">
        <dgm:presLayoutVars>
          <dgm:chMax val="1"/>
          <dgm:dir/>
          <dgm:animLvl val="ctr"/>
          <dgm:resizeHandles val="exact"/>
        </dgm:presLayoutVars>
      </dgm:prSet>
      <dgm:spPr/>
    </dgm:pt>
    <dgm:pt modelId="{44FE4147-3827-4FE9-ABD2-0F7BAE801E0B}" type="pres">
      <dgm:prSet presAssocID="{91FAAAEE-704E-4FE0-8A58-F6DC8DDD4DCD}" presName="matrix" presStyleCnt="0"/>
      <dgm:spPr/>
    </dgm:pt>
    <dgm:pt modelId="{F07FBB11-6B87-4960-A7A8-173E9915E5F1}" type="pres">
      <dgm:prSet presAssocID="{91FAAAEE-704E-4FE0-8A58-F6DC8DDD4DCD}" presName="tile1" presStyleLbl="node1" presStyleIdx="0" presStyleCnt="4"/>
      <dgm:spPr/>
    </dgm:pt>
    <dgm:pt modelId="{3E24E191-5662-4977-A3DF-AB7F8FE30D63}" type="pres">
      <dgm:prSet presAssocID="{91FAAAEE-704E-4FE0-8A58-F6DC8DDD4DCD}" presName="tile1text" presStyleLbl="node1" presStyleIdx="0" presStyleCnt="4">
        <dgm:presLayoutVars>
          <dgm:chMax val="0"/>
          <dgm:chPref val="0"/>
          <dgm:bulletEnabled val="1"/>
        </dgm:presLayoutVars>
      </dgm:prSet>
      <dgm:spPr/>
    </dgm:pt>
    <dgm:pt modelId="{EB2718BE-5737-4725-9CBE-97E2B41D30D7}" type="pres">
      <dgm:prSet presAssocID="{91FAAAEE-704E-4FE0-8A58-F6DC8DDD4DCD}" presName="tile2" presStyleLbl="node1" presStyleIdx="1" presStyleCnt="4"/>
      <dgm:spPr/>
    </dgm:pt>
    <dgm:pt modelId="{6A1B364C-543C-42B6-9478-22308D1B56F3}" type="pres">
      <dgm:prSet presAssocID="{91FAAAEE-704E-4FE0-8A58-F6DC8DDD4DCD}" presName="tile2text" presStyleLbl="node1" presStyleIdx="1" presStyleCnt="4">
        <dgm:presLayoutVars>
          <dgm:chMax val="0"/>
          <dgm:chPref val="0"/>
          <dgm:bulletEnabled val="1"/>
        </dgm:presLayoutVars>
      </dgm:prSet>
      <dgm:spPr/>
    </dgm:pt>
    <dgm:pt modelId="{5034CC02-C0CF-4D5E-B64C-F5A4A1613243}" type="pres">
      <dgm:prSet presAssocID="{91FAAAEE-704E-4FE0-8A58-F6DC8DDD4DCD}" presName="tile3" presStyleLbl="node1" presStyleIdx="2" presStyleCnt="4"/>
      <dgm:spPr/>
    </dgm:pt>
    <dgm:pt modelId="{7A749982-AAED-4114-BF67-CAD792528C79}" type="pres">
      <dgm:prSet presAssocID="{91FAAAEE-704E-4FE0-8A58-F6DC8DDD4DCD}" presName="tile3text" presStyleLbl="node1" presStyleIdx="2" presStyleCnt="4">
        <dgm:presLayoutVars>
          <dgm:chMax val="0"/>
          <dgm:chPref val="0"/>
          <dgm:bulletEnabled val="1"/>
        </dgm:presLayoutVars>
      </dgm:prSet>
      <dgm:spPr/>
    </dgm:pt>
    <dgm:pt modelId="{FCBD2B77-589D-409D-ACF9-2E51392C753B}" type="pres">
      <dgm:prSet presAssocID="{91FAAAEE-704E-4FE0-8A58-F6DC8DDD4DCD}" presName="tile4" presStyleLbl="node1" presStyleIdx="3" presStyleCnt="4"/>
      <dgm:spPr/>
    </dgm:pt>
    <dgm:pt modelId="{AF5E5F64-A01C-40DB-8A7D-5B2AFFA3ABB5}" type="pres">
      <dgm:prSet presAssocID="{91FAAAEE-704E-4FE0-8A58-F6DC8DDD4DCD}" presName="tile4text" presStyleLbl="node1" presStyleIdx="3" presStyleCnt="4">
        <dgm:presLayoutVars>
          <dgm:chMax val="0"/>
          <dgm:chPref val="0"/>
          <dgm:bulletEnabled val="1"/>
        </dgm:presLayoutVars>
      </dgm:prSet>
      <dgm:spPr/>
    </dgm:pt>
    <dgm:pt modelId="{40B93D2D-A315-4A2B-84F6-25B7BA1FF30E}" type="pres">
      <dgm:prSet presAssocID="{91FAAAEE-704E-4FE0-8A58-F6DC8DDD4DCD}" presName="centerTile" presStyleLbl="fgShp" presStyleIdx="0" presStyleCnt="1" custScaleX="94807" custScaleY="103144">
        <dgm:presLayoutVars>
          <dgm:chMax val="0"/>
          <dgm:chPref val="0"/>
        </dgm:presLayoutVars>
      </dgm:prSet>
      <dgm:spPr/>
    </dgm:pt>
  </dgm:ptLst>
  <dgm:cxnLst>
    <dgm:cxn modelId="{F57F8E0E-9943-4C60-A037-21CD45B362F4}" srcId="{91FAAAEE-704E-4FE0-8A58-F6DC8DDD4DCD}" destId="{69206556-CEB4-459C-8396-834DC02F09E3}" srcOrd="0" destOrd="0" parTransId="{904C5C8F-E4D6-4937-8ED2-E451BBA4E049}" sibTransId="{66CAC60B-7E62-4392-AA4F-09E827695D15}"/>
    <dgm:cxn modelId="{4F827E2C-9B4B-431F-A1F6-B7834D363D61}" type="presOf" srcId="{B80D425F-2C07-4CC9-96BF-DEC3C13E31F0}" destId="{5034CC02-C0CF-4D5E-B64C-F5A4A1613243}" srcOrd="0" destOrd="0" presId="urn:microsoft.com/office/officeart/2005/8/layout/matrix1"/>
    <dgm:cxn modelId="{0D314D2D-9B4A-4CA0-901A-1348A8200266}" type="presOf" srcId="{69206556-CEB4-459C-8396-834DC02F09E3}" destId="{40B93D2D-A315-4A2B-84F6-25B7BA1FF30E}" srcOrd="0" destOrd="0" presId="urn:microsoft.com/office/officeart/2005/8/layout/matrix1"/>
    <dgm:cxn modelId="{C336D52F-C6BA-4D28-AD46-38521A84C71D}" type="presOf" srcId="{D77027B6-78EF-41D1-9EE8-84A882FAFA1D}" destId="{AF5E5F64-A01C-40DB-8A7D-5B2AFFA3ABB5}" srcOrd="1" destOrd="0" presId="urn:microsoft.com/office/officeart/2005/8/layout/matrix1"/>
    <dgm:cxn modelId="{7CE6F53C-CCFF-44EF-A2D2-0EE81B8DB7E1}" type="presOf" srcId="{DA199DA2-E07A-4CED-BAC8-7D3E597A4B38}" destId="{EB2718BE-5737-4725-9CBE-97E2B41D30D7}" srcOrd="0" destOrd="0" presId="urn:microsoft.com/office/officeart/2005/8/layout/matrix1"/>
    <dgm:cxn modelId="{13668A68-D80D-4092-93CF-D85A050C9D26}" type="presOf" srcId="{91FAAAEE-704E-4FE0-8A58-F6DC8DDD4DCD}" destId="{026D1A8A-B943-483C-BCED-0C1DAE5097A8}" srcOrd="0" destOrd="0" presId="urn:microsoft.com/office/officeart/2005/8/layout/matrix1"/>
    <dgm:cxn modelId="{DB76C74C-1BD1-42DC-906F-12B9DEEAC08C}" srcId="{69206556-CEB4-459C-8396-834DC02F09E3}" destId="{DA199DA2-E07A-4CED-BAC8-7D3E597A4B38}" srcOrd="1" destOrd="0" parTransId="{4D12004A-86CA-499F-AE8C-0AEB359A6283}" sibTransId="{9B61E32E-EA81-4010-AC59-8C67DC28B64C}"/>
    <dgm:cxn modelId="{C3DE566F-752C-4243-8682-D24C0A6F3CED}" type="presOf" srcId="{D77027B6-78EF-41D1-9EE8-84A882FAFA1D}" destId="{FCBD2B77-589D-409D-ACF9-2E51392C753B}" srcOrd="0" destOrd="0" presId="urn:microsoft.com/office/officeart/2005/8/layout/matrix1"/>
    <dgm:cxn modelId="{1A3DEE7E-A518-4929-AB20-1BC713D5D9D0}" srcId="{69206556-CEB4-459C-8396-834DC02F09E3}" destId="{B80D425F-2C07-4CC9-96BF-DEC3C13E31F0}" srcOrd="2" destOrd="0" parTransId="{7C4FB024-B608-448D-8D37-B74885F95CC1}" sibTransId="{197268A4-6EAE-41AD-86A6-37386F1E7216}"/>
    <dgm:cxn modelId="{39EDB79A-2951-4F2F-B218-844CFD8CE903}" type="presOf" srcId="{F57578E6-3848-4E4F-8137-B5509AEFB8E0}" destId="{F07FBB11-6B87-4960-A7A8-173E9915E5F1}" srcOrd="0" destOrd="0" presId="urn:microsoft.com/office/officeart/2005/8/layout/matrix1"/>
    <dgm:cxn modelId="{9F0636B3-E99F-463A-9A37-56F48372CD3B}" type="presOf" srcId="{B80D425F-2C07-4CC9-96BF-DEC3C13E31F0}" destId="{7A749982-AAED-4114-BF67-CAD792528C79}" srcOrd="1" destOrd="0" presId="urn:microsoft.com/office/officeart/2005/8/layout/matrix1"/>
    <dgm:cxn modelId="{08F9BEB8-7574-444B-B4E0-57EAB900EDCD}" type="presOf" srcId="{DA199DA2-E07A-4CED-BAC8-7D3E597A4B38}" destId="{6A1B364C-543C-42B6-9478-22308D1B56F3}" srcOrd="1" destOrd="0" presId="urn:microsoft.com/office/officeart/2005/8/layout/matrix1"/>
    <dgm:cxn modelId="{776B95CE-CE0E-4B96-B6BF-042C3CD4AF99}" srcId="{69206556-CEB4-459C-8396-834DC02F09E3}" destId="{F57578E6-3848-4E4F-8137-B5509AEFB8E0}" srcOrd="0" destOrd="0" parTransId="{A47868CC-D116-46F4-9DB1-A921BC26ADB4}" sibTransId="{FC64BE1C-DE83-40FE-9758-5DE514BD6B80}"/>
    <dgm:cxn modelId="{9064E5D2-5137-4A66-AD02-921D1631BBEF}" type="presOf" srcId="{F57578E6-3848-4E4F-8137-B5509AEFB8E0}" destId="{3E24E191-5662-4977-A3DF-AB7F8FE30D63}" srcOrd="1" destOrd="0" presId="urn:microsoft.com/office/officeart/2005/8/layout/matrix1"/>
    <dgm:cxn modelId="{A87655FE-FF8B-40C9-B22A-254A2B5081F0}" srcId="{69206556-CEB4-459C-8396-834DC02F09E3}" destId="{D77027B6-78EF-41D1-9EE8-84A882FAFA1D}" srcOrd="3" destOrd="0" parTransId="{BEAAC2F4-1A53-46CE-ACCA-69C3001D34D2}" sibTransId="{A354B2DA-6A7C-4F93-8F17-540D9FF7C5F3}"/>
    <dgm:cxn modelId="{81EA22EF-86E7-4749-AF8E-4A0822029A46}" type="presParOf" srcId="{026D1A8A-B943-483C-BCED-0C1DAE5097A8}" destId="{44FE4147-3827-4FE9-ABD2-0F7BAE801E0B}" srcOrd="0" destOrd="0" presId="urn:microsoft.com/office/officeart/2005/8/layout/matrix1"/>
    <dgm:cxn modelId="{5370210F-1177-4CC5-A444-7CE809C90AB3}" type="presParOf" srcId="{44FE4147-3827-4FE9-ABD2-0F7BAE801E0B}" destId="{F07FBB11-6B87-4960-A7A8-173E9915E5F1}" srcOrd="0" destOrd="0" presId="urn:microsoft.com/office/officeart/2005/8/layout/matrix1"/>
    <dgm:cxn modelId="{06E025D1-B362-4B56-9870-6CE94A459959}" type="presParOf" srcId="{44FE4147-3827-4FE9-ABD2-0F7BAE801E0B}" destId="{3E24E191-5662-4977-A3DF-AB7F8FE30D63}" srcOrd="1" destOrd="0" presId="urn:microsoft.com/office/officeart/2005/8/layout/matrix1"/>
    <dgm:cxn modelId="{086D8745-4456-4C53-8745-D96FCDB166C4}" type="presParOf" srcId="{44FE4147-3827-4FE9-ABD2-0F7BAE801E0B}" destId="{EB2718BE-5737-4725-9CBE-97E2B41D30D7}" srcOrd="2" destOrd="0" presId="urn:microsoft.com/office/officeart/2005/8/layout/matrix1"/>
    <dgm:cxn modelId="{2CD027E3-B72E-459D-A0C0-61352AAAA34F}" type="presParOf" srcId="{44FE4147-3827-4FE9-ABD2-0F7BAE801E0B}" destId="{6A1B364C-543C-42B6-9478-22308D1B56F3}" srcOrd="3" destOrd="0" presId="urn:microsoft.com/office/officeart/2005/8/layout/matrix1"/>
    <dgm:cxn modelId="{A9C8F525-CACA-4EBC-B455-A34AF9309F8A}" type="presParOf" srcId="{44FE4147-3827-4FE9-ABD2-0F7BAE801E0B}" destId="{5034CC02-C0CF-4D5E-B64C-F5A4A1613243}" srcOrd="4" destOrd="0" presId="urn:microsoft.com/office/officeart/2005/8/layout/matrix1"/>
    <dgm:cxn modelId="{B41159E0-FB24-4B3A-A946-92DB3698C0C1}" type="presParOf" srcId="{44FE4147-3827-4FE9-ABD2-0F7BAE801E0B}" destId="{7A749982-AAED-4114-BF67-CAD792528C79}" srcOrd="5" destOrd="0" presId="urn:microsoft.com/office/officeart/2005/8/layout/matrix1"/>
    <dgm:cxn modelId="{E8E7CC1C-8262-4F6F-8017-BD9B2D62E5FC}" type="presParOf" srcId="{44FE4147-3827-4FE9-ABD2-0F7BAE801E0B}" destId="{FCBD2B77-589D-409D-ACF9-2E51392C753B}" srcOrd="6" destOrd="0" presId="urn:microsoft.com/office/officeart/2005/8/layout/matrix1"/>
    <dgm:cxn modelId="{9F71C393-EE7F-4710-9C59-53A5A27306F5}" type="presParOf" srcId="{44FE4147-3827-4FE9-ABD2-0F7BAE801E0B}" destId="{AF5E5F64-A01C-40DB-8A7D-5B2AFFA3ABB5}" srcOrd="7" destOrd="0" presId="urn:microsoft.com/office/officeart/2005/8/layout/matrix1"/>
    <dgm:cxn modelId="{474E871E-118D-4E9E-85F8-DEA58B815113}" type="presParOf" srcId="{026D1A8A-B943-483C-BCED-0C1DAE5097A8}" destId="{40B93D2D-A315-4A2B-84F6-25B7BA1FF30E}"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78A2C2-5EB8-45AA-91F2-F609C7E600F1}"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pl-PL"/>
        </a:p>
      </dgm:t>
    </dgm:pt>
    <dgm:pt modelId="{927D7F80-C948-4EC9-9D6E-C4EF266D5C30}">
      <dgm:prSet phldrT="[Tekst]" custT="1"/>
      <dgm:spPr/>
      <dgm:t>
        <a:bodyPr/>
        <a:lstStyle/>
        <a:p>
          <a:r>
            <a:rPr lang="en-GB" sz="1200" dirty="0">
              <a:solidFill>
                <a:srgbClr val="FF0000"/>
              </a:solidFill>
            </a:rPr>
            <a:t> </a:t>
          </a:r>
          <a:r>
            <a:rPr lang="en-GB" sz="1200" dirty="0" err="1">
              <a:solidFill>
                <a:srgbClr val="FF0000"/>
              </a:solidFill>
            </a:rPr>
            <a:t>Assunzione</a:t>
          </a:r>
          <a:r>
            <a:rPr lang="en-GB" sz="1200" dirty="0">
              <a:solidFill>
                <a:srgbClr val="FF0000"/>
              </a:solidFill>
            </a:rPr>
            <a:t> di </a:t>
          </a:r>
          <a:r>
            <a:rPr lang="en-GB" sz="1200" dirty="0" err="1">
              <a:solidFill>
                <a:srgbClr val="FF0000"/>
              </a:solidFill>
            </a:rPr>
            <a:t>personale</a:t>
          </a:r>
          <a:endParaRPr lang="pl-PL" sz="1200" dirty="0">
            <a:solidFill>
              <a:srgbClr val="FF0000"/>
            </a:solidFill>
          </a:endParaRPr>
        </a:p>
      </dgm:t>
    </dgm:pt>
    <dgm:pt modelId="{7272475A-14A4-4817-B380-90787C1D3DC5}" type="parTrans" cxnId="{C397C07C-5ED0-4D73-803E-B1EE923E3D0F}">
      <dgm:prSet/>
      <dgm:spPr/>
      <dgm:t>
        <a:bodyPr/>
        <a:lstStyle/>
        <a:p>
          <a:endParaRPr lang="pl-PL"/>
        </a:p>
      </dgm:t>
    </dgm:pt>
    <dgm:pt modelId="{B41189FE-4561-4638-A313-A13DEC5EC44D}" type="sibTrans" cxnId="{C397C07C-5ED0-4D73-803E-B1EE923E3D0F}">
      <dgm:prSet/>
      <dgm:spPr/>
      <dgm:t>
        <a:bodyPr/>
        <a:lstStyle/>
        <a:p>
          <a:endParaRPr lang="pl-PL"/>
        </a:p>
      </dgm:t>
    </dgm:pt>
    <dgm:pt modelId="{E4FCAD3D-4CF0-4F97-A6A8-EF9BE17133B1}">
      <dgm:prSet phldrT="[Tekst]" custT="1"/>
      <dgm:spPr/>
      <dgm:t>
        <a:bodyPr/>
        <a:lstStyle/>
        <a:p>
          <a:r>
            <a:rPr lang="it-IT" sz="1200" dirty="0">
              <a:solidFill>
                <a:srgbClr val="FF0000"/>
              </a:solidFill>
            </a:rPr>
            <a:t>Processo decisionale</a:t>
          </a:r>
          <a:endParaRPr lang="pl-PL" sz="1200" dirty="0">
            <a:solidFill>
              <a:srgbClr val="FF0000"/>
            </a:solidFill>
          </a:endParaRPr>
        </a:p>
      </dgm:t>
    </dgm:pt>
    <dgm:pt modelId="{7FCAC869-38F3-4048-AC66-439175D54907}" type="parTrans" cxnId="{11D2BD42-5147-41C4-BAFC-DC3A4DF016C7}">
      <dgm:prSet/>
      <dgm:spPr/>
      <dgm:t>
        <a:bodyPr/>
        <a:lstStyle/>
        <a:p>
          <a:endParaRPr lang="pl-PL"/>
        </a:p>
      </dgm:t>
    </dgm:pt>
    <dgm:pt modelId="{F4716872-1593-4557-B57B-148BD6A74AF0}" type="sibTrans" cxnId="{11D2BD42-5147-41C4-BAFC-DC3A4DF016C7}">
      <dgm:prSet/>
      <dgm:spPr/>
      <dgm:t>
        <a:bodyPr/>
        <a:lstStyle/>
        <a:p>
          <a:endParaRPr lang="pl-PL"/>
        </a:p>
      </dgm:t>
    </dgm:pt>
    <dgm:pt modelId="{F9BE2604-3516-48D7-86AA-82A9438E2048}">
      <dgm:prSet phldrT="[Tekst]" custT="1"/>
      <dgm:spPr/>
      <dgm:t>
        <a:bodyPr/>
        <a:lstStyle/>
        <a:p>
          <a:r>
            <a:rPr lang="it-IT" sz="1200" dirty="0">
              <a:solidFill>
                <a:srgbClr val="FF0000"/>
              </a:solidFill>
            </a:rPr>
            <a:t>Tecnologia e strategia dei dati</a:t>
          </a:r>
          <a:endParaRPr lang="en-GB" sz="1200" dirty="0">
            <a:solidFill>
              <a:srgbClr val="FF0000"/>
            </a:solidFill>
          </a:endParaRPr>
        </a:p>
        <a:p>
          <a:endParaRPr lang="pl-PL" sz="1200" dirty="0">
            <a:solidFill>
              <a:srgbClr val="FF0000"/>
            </a:solidFill>
          </a:endParaRPr>
        </a:p>
      </dgm:t>
    </dgm:pt>
    <dgm:pt modelId="{9BF8C80D-F466-45EF-9F6D-24D0E97F0717}" type="parTrans" cxnId="{5078521E-3A8F-4873-98F0-97A2507943C1}">
      <dgm:prSet/>
      <dgm:spPr/>
      <dgm:t>
        <a:bodyPr/>
        <a:lstStyle/>
        <a:p>
          <a:endParaRPr lang="pl-PL"/>
        </a:p>
      </dgm:t>
    </dgm:pt>
    <dgm:pt modelId="{81B6A2D3-2B04-4451-A049-BD0474628C58}" type="sibTrans" cxnId="{5078521E-3A8F-4873-98F0-97A2507943C1}">
      <dgm:prSet/>
      <dgm:spPr/>
      <dgm:t>
        <a:bodyPr/>
        <a:lstStyle/>
        <a:p>
          <a:endParaRPr lang="pl-PL"/>
        </a:p>
      </dgm:t>
    </dgm:pt>
    <dgm:pt modelId="{2F8EF7C4-8963-4A07-ADAF-F8793F47A118}">
      <dgm:prSet phldrT="[Teks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200" dirty="0" err="1">
              <a:solidFill>
                <a:srgbClr val="FF0000"/>
              </a:solidFill>
            </a:rPr>
            <a:t>Pianificazione</a:t>
          </a:r>
          <a:r>
            <a:rPr lang="en-GB" sz="1200" dirty="0">
              <a:solidFill>
                <a:srgbClr val="FF0000"/>
              </a:solidFill>
            </a:rPr>
            <a:t> </a:t>
          </a:r>
          <a:r>
            <a:rPr lang="en-GB" sz="1200" dirty="0" err="1">
              <a:solidFill>
                <a:srgbClr val="FF0000"/>
              </a:solidFill>
            </a:rPr>
            <a:t>finanziaria</a:t>
          </a:r>
          <a:r>
            <a:rPr lang="en-GB" sz="1200" dirty="0">
              <a:solidFill>
                <a:srgbClr val="FF0000"/>
              </a:solidFill>
            </a:rPr>
            <a:t> e </a:t>
          </a:r>
          <a:r>
            <a:rPr lang="en-GB" sz="1200" dirty="0" err="1">
              <a:solidFill>
                <a:srgbClr val="FF0000"/>
              </a:solidFill>
            </a:rPr>
            <a:t>strategica</a:t>
          </a:r>
          <a:endParaRPr lang="en-GB" sz="1200" dirty="0">
            <a:solidFill>
              <a:srgbClr val="FF0000"/>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lang="pl-PL" sz="1200" dirty="0"/>
        </a:p>
      </dgm:t>
    </dgm:pt>
    <dgm:pt modelId="{6EC9C4E1-66E5-4B6A-A8CA-E26313AEA1A3}" type="parTrans" cxnId="{19FD8961-CE1D-4AE1-9369-66D06FB1AA44}">
      <dgm:prSet/>
      <dgm:spPr/>
      <dgm:t>
        <a:bodyPr/>
        <a:lstStyle/>
        <a:p>
          <a:endParaRPr lang="pl-PL"/>
        </a:p>
      </dgm:t>
    </dgm:pt>
    <dgm:pt modelId="{7B8FB620-6B5B-45B9-8D95-47B9284D8354}" type="sibTrans" cxnId="{19FD8961-CE1D-4AE1-9369-66D06FB1AA44}">
      <dgm:prSet/>
      <dgm:spPr/>
      <dgm:t>
        <a:bodyPr/>
        <a:lstStyle/>
        <a:p>
          <a:endParaRPr lang="pl-PL"/>
        </a:p>
      </dgm:t>
    </dgm:pt>
    <dgm:pt modelId="{509331A7-364D-43B1-A146-20F20B25B2E2}">
      <dgm:prSet custT="1"/>
      <dgm:spPr/>
      <dgm:t>
        <a:bodyPr/>
        <a:lstStyle/>
        <a:p>
          <a:r>
            <a:rPr lang="it-IT" sz="1200" dirty="0">
              <a:solidFill>
                <a:srgbClr val="FF0000"/>
              </a:solidFill>
            </a:rPr>
            <a:t>Requisiti legali </a:t>
          </a:r>
        </a:p>
        <a:p>
          <a:r>
            <a:rPr lang="it-IT" sz="1200" dirty="0">
              <a:solidFill>
                <a:srgbClr val="FF0000"/>
              </a:solidFill>
            </a:rPr>
            <a:t>e contrattuali</a:t>
          </a:r>
          <a:endParaRPr lang="pl-PL" sz="1200" dirty="0">
            <a:solidFill>
              <a:srgbClr val="FF0000"/>
            </a:solidFill>
          </a:endParaRPr>
        </a:p>
      </dgm:t>
    </dgm:pt>
    <dgm:pt modelId="{8FBD56B4-98F0-4DA8-974A-7CD2B8428FF2}" type="parTrans" cxnId="{4B9BADA6-09D1-4487-BDB5-C0DF4D932A96}">
      <dgm:prSet/>
      <dgm:spPr/>
      <dgm:t>
        <a:bodyPr/>
        <a:lstStyle/>
        <a:p>
          <a:endParaRPr lang="pl-PL"/>
        </a:p>
      </dgm:t>
    </dgm:pt>
    <dgm:pt modelId="{2FC6067D-4DB6-43A7-858D-E4D7EFB1BAE0}" type="sibTrans" cxnId="{4B9BADA6-09D1-4487-BDB5-C0DF4D932A96}">
      <dgm:prSet/>
      <dgm:spPr/>
      <dgm:t>
        <a:bodyPr/>
        <a:lstStyle/>
        <a:p>
          <a:endParaRPr lang="pl-PL"/>
        </a:p>
      </dgm:t>
    </dgm:pt>
    <dgm:pt modelId="{971F41E6-F919-493B-853F-E21A204FF9F4}" type="pres">
      <dgm:prSet presAssocID="{4278A2C2-5EB8-45AA-91F2-F609C7E600F1}" presName="cycle" presStyleCnt="0">
        <dgm:presLayoutVars>
          <dgm:dir/>
          <dgm:resizeHandles val="exact"/>
        </dgm:presLayoutVars>
      </dgm:prSet>
      <dgm:spPr/>
    </dgm:pt>
    <dgm:pt modelId="{C033FAA9-4B8A-4D4E-A993-90DE9C08E839}" type="pres">
      <dgm:prSet presAssocID="{927D7F80-C948-4EC9-9D6E-C4EF266D5C30}" presName="node" presStyleLbl="node1" presStyleIdx="0" presStyleCnt="5" custScaleX="106895">
        <dgm:presLayoutVars>
          <dgm:bulletEnabled val="1"/>
        </dgm:presLayoutVars>
      </dgm:prSet>
      <dgm:spPr/>
    </dgm:pt>
    <dgm:pt modelId="{21BD5725-E8F5-4A9E-9B86-FFB7F1533A0C}" type="pres">
      <dgm:prSet presAssocID="{B41189FE-4561-4638-A313-A13DEC5EC44D}" presName="sibTrans" presStyleLbl="sibTrans2D1" presStyleIdx="0" presStyleCnt="5" custAng="19131872" custLinFactY="68149" custLinFactNeighborX="-18227" custLinFactNeighborY="100000"/>
      <dgm:spPr/>
    </dgm:pt>
    <dgm:pt modelId="{C18A5394-B0C2-487E-89BF-7729DD1807E4}" type="pres">
      <dgm:prSet presAssocID="{B41189FE-4561-4638-A313-A13DEC5EC44D}" presName="connectorText" presStyleLbl="sibTrans2D1" presStyleIdx="0" presStyleCnt="5"/>
      <dgm:spPr/>
    </dgm:pt>
    <dgm:pt modelId="{C0DCC0FC-981D-46E2-9D4B-C04B3A5D643D}" type="pres">
      <dgm:prSet presAssocID="{E4FCAD3D-4CF0-4F97-A6A8-EF9BE17133B1}" presName="node" presStyleLbl="node1" presStyleIdx="1" presStyleCnt="5" custScaleX="114541" custRadScaleRad="113113" custRadScaleInc="6842">
        <dgm:presLayoutVars>
          <dgm:bulletEnabled val="1"/>
        </dgm:presLayoutVars>
      </dgm:prSet>
      <dgm:spPr/>
    </dgm:pt>
    <dgm:pt modelId="{9CB1AE48-A52C-46DF-BE8D-E11201FFF0B3}" type="pres">
      <dgm:prSet presAssocID="{F4716872-1593-4557-B57B-148BD6A74AF0}" presName="sibTrans" presStyleLbl="sibTrans2D1" presStyleIdx="1" presStyleCnt="5" custAng="18235750" custScaleX="193397" custLinFactX="-185980" custLinFactNeighborX="-200000" custLinFactNeighborY="36148"/>
      <dgm:spPr/>
    </dgm:pt>
    <dgm:pt modelId="{54754AD4-5982-4292-8B20-7B3050F64664}" type="pres">
      <dgm:prSet presAssocID="{F4716872-1593-4557-B57B-148BD6A74AF0}" presName="connectorText" presStyleLbl="sibTrans2D1" presStyleIdx="1" presStyleCnt="5"/>
      <dgm:spPr/>
    </dgm:pt>
    <dgm:pt modelId="{9D17EF20-9D3A-4037-8EB7-EEF096758937}" type="pres">
      <dgm:prSet presAssocID="{F9BE2604-3516-48D7-86AA-82A9438E2048}" presName="node" presStyleLbl="node1" presStyleIdx="2" presStyleCnt="5" custScaleX="122865" custRadScaleRad="110410" custRadScaleInc="-36071">
        <dgm:presLayoutVars>
          <dgm:bulletEnabled val="1"/>
        </dgm:presLayoutVars>
      </dgm:prSet>
      <dgm:spPr/>
    </dgm:pt>
    <dgm:pt modelId="{F9AFA2A3-49A5-4FA5-BDC4-9CCE8A07C793}" type="pres">
      <dgm:prSet presAssocID="{81B6A2D3-2B04-4451-A049-BD0474628C58}" presName="sibTrans" presStyleLbl="sibTrans2D1" presStyleIdx="2" presStyleCnt="5" custAng="18762195" custScaleX="59614" custScaleY="124484" custLinFactX="-17762" custLinFactY="-77637" custLinFactNeighborX="-100000" custLinFactNeighborY="-100000"/>
      <dgm:spPr/>
    </dgm:pt>
    <dgm:pt modelId="{CD99DB94-4BBD-40C9-80DD-63A4EB26DDB4}" type="pres">
      <dgm:prSet presAssocID="{81B6A2D3-2B04-4451-A049-BD0474628C58}" presName="connectorText" presStyleLbl="sibTrans2D1" presStyleIdx="2" presStyleCnt="5"/>
      <dgm:spPr/>
    </dgm:pt>
    <dgm:pt modelId="{59315B7C-A8DA-4F15-A42B-D03CFB4E2D3F}" type="pres">
      <dgm:prSet presAssocID="{2F8EF7C4-8963-4A07-ADAF-F8793F47A118}" presName="node" presStyleLbl="node1" presStyleIdx="3" presStyleCnt="5" custScaleX="120121" custRadScaleRad="114855" custRadScaleInc="34777">
        <dgm:presLayoutVars>
          <dgm:bulletEnabled val="1"/>
        </dgm:presLayoutVars>
      </dgm:prSet>
      <dgm:spPr/>
    </dgm:pt>
    <dgm:pt modelId="{394E6BC4-9978-4A59-9A0D-509D08FC1AAF}" type="pres">
      <dgm:prSet presAssocID="{7B8FB620-6B5B-45B9-8D95-47B9284D8354}" presName="sibTrans" presStyleLbl="sibTrans2D1" presStyleIdx="3" presStyleCnt="5" custAng="18579111" custScaleX="173411" custLinFactX="100000" custLinFactY="-32298" custLinFactNeighborX="148438" custLinFactNeighborY="-100000"/>
      <dgm:spPr/>
    </dgm:pt>
    <dgm:pt modelId="{3E37F466-55A1-402D-B164-8F277FBB2FCB}" type="pres">
      <dgm:prSet presAssocID="{7B8FB620-6B5B-45B9-8D95-47B9284D8354}" presName="connectorText" presStyleLbl="sibTrans2D1" presStyleIdx="3" presStyleCnt="5"/>
      <dgm:spPr/>
    </dgm:pt>
    <dgm:pt modelId="{C6C191B7-B5B6-4928-BB9F-19849375C8EF}" type="pres">
      <dgm:prSet presAssocID="{509331A7-364D-43B1-A146-20F20B25B2E2}" presName="node" presStyleLbl="node1" presStyleIdx="4" presStyleCnt="5" custScaleX="113414" custRadScaleRad="113560" custRadScaleInc="-1727">
        <dgm:presLayoutVars>
          <dgm:bulletEnabled val="1"/>
        </dgm:presLayoutVars>
      </dgm:prSet>
      <dgm:spPr/>
    </dgm:pt>
    <dgm:pt modelId="{8CA66220-6890-4313-A6AF-BF72E3626392}" type="pres">
      <dgm:prSet presAssocID="{2FC6067D-4DB6-43A7-858D-E4D7EFB1BAE0}" presName="sibTrans" presStyleLbl="sibTrans2D1" presStyleIdx="4" presStyleCnt="5" custAng="18360000" custLinFactX="100000" custLinFactNeighborX="138986" custLinFactNeighborY="75274"/>
      <dgm:spPr/>
    </dgm:pt>
    <dgm:pt modelId="{A71DF857-163F-4C10-A689-CF9E042F51AB}" type="pres">
      <dgm:prSet presAssocID="{2FC6067D-4DB6-43A7-858D-E4D7EFB1BAE0}" presName="connectorText" presStyleLbl="sibTrans2D1" presStyleIdx="4" presStyleCnt="5"/>
      <dgm:spPr/>
    </dgm:pt>
  </dgm:ptLst>
  <dgm:cxnLst>
    <dgm:cxn modelId="{B8036206-6486-4891-B6BF-42DA0FA8E8A5}" type="presOf" srcId="{7B8FB620-6B5B-45B9-8D95-47B9284D8354}" destId="{394E6BC4-9978-4A59-9A0D-509D08FC1AAF}" srcOrd="0" destOrd="0" presId="urn:microsoft.com/office/officeart/2005/8/layout/cycle2"/>
    <dgm:cxn modelId="{5C9DD60B-4557-460A-9C3B-B02980292D63}" type="presOf" srcId="{7B8FB620-6B5B-45B9-8D95-47B9284D8354}" destId="{3E37F466-55A1-402D-B164-8F277FBB2FCB}" srcOrd="1" destOrd="0" presId="urn:microsoft.com/office/officeart/2005/8/layout/cycle2"/>
    <dgm:cxn modelId="{5078521E-3A8F-4873-98F0-97A2507943C1}" srcId="{4278A2C2-5EB8-45AA-91F2-F609C7E600F1}" destId="{F9BE2604-3516-48D7-86AA-82A9438E2048}" srcOrd="2" destOrd="0" parTransId="{9BF8C80D-F466-45EF-9F6D-24D0E97F0717}" sibTransId="{81B6A2D3-2B04-4451-A049-BD0474628C58}"/>
    <dgm:cxn modelId="{899EB91F-45C2-4906-AE81-2A9E02EA610A}" type="presOf" srcId="{81B6A2D3-2B04-4451-A049-BD0474628C58}" destId="{F9AFA2A3-49A5-4FA5-BDC4-9CCE8A07C793}" srcOrd="0" destOrd="0" presId="urn:microsoft.com/office/officeart/2005/8/layout/cycle2"/>
    <dgm:cxn modelId="{19FD8961-CE1D-4AE1-9369-66D06FB1AA44}" srcId="{4278A2C2-5EB8-45AA-91F2-F609C7E600F1}" destId="{2F8EF7C4-8963-4A07-ADAF-F8793F47A118}" srcOrd="3" destOrd="0" parTransId="{6EC9C4E1-66E5-4B6A-A8CA-E26313AEA1A3}" sibTransId="{7B8FB620-6B5B-45B9-8D95-47B9284D8354}"/>
    <dgm:cxn modelId="{11D2BD42-5147-41C4-BAFC-DC3A4DF016C7}" srcId="{4278A2C2-5EB8-45AA-91F2-F609C7E600F1}" destId="{E4FCAD3D-4CF0-4F97-A6A8-EF9BE17133B1}" srcOrd="1" destOrd="0" parTransId="{7FCAC869-38F3-4048-AC66-439175D54907}" sibTransId="{F4716872-1593-4557-B57B-148BD6A74AF0}"/>
    <dgm:cxn modelId="{823F1546-4B18-4B3D-97F2-F7539E57AA36}" type="presOf" srcId="{E4FCAD3D-4CF0-4F97-A6A8-EF9BE17133B1}" destId="{C0DCC0FC-981D-46E2-9D4B-C04B3A5D643D}" srcOrd="0" destOrd="0" presId="urn:microsoft.com/office/officeart/2005/8/layout/cycle2"/>
    <dgm:cxn modelId="{D9086A49-37B5-418F-A38D-5867E15711FA}" type="presOf" srcId="{F4716872-1593-4557-B57B-148BD6A74AF0}" destId="{54754AD4-5982-4292-8B20-7B3050F64664}" srcOrd="1" destOrd="0" presId="urn:microsoft.com/office/officeart/2005/8/layout/cycle2"/>
    <dgm:cxn modelId="{80322950-BE77-42E2-9068-005329C8BD90}" type="presOf" srcId="{B41189FE-4561-4638-A313-A13DEC5EC44D}" destId="{21BD5725-E8F5-4A9E-9B86-FFB7F1533A0C}" srcOrd="0" destOrd="0" presId="urn:microsoft.com/office/officeart/2005/8/layout/cycle2"/>
    <dgm:cxn modelId="{3CD57252-631D-4CDD-9898-86C17FEEA91C}" type="presOf" srcId="{927D7F80-C948-4EC9-9D6E-C4EF266D5C30}" destId="{C033FAA9-4B8A-4D4E-A993-90DE9C08E839}" srcOrd="0" destOrd="0" presId="urn:microsoft.com/office/officeart/2005/8/layout/cycle2"/>
    <dgm:cxn modelId="{8FBDF278-A2FB-455C-A8E4-38923B148541}" type="presOf" srcId="{2FC6067D-4DB6-43A7-858D-E4D7EFB1BAE0}" destId="{8CA66220-6890-4313-A6AF-BF72E3626392}" srcOrd="0" destOrd="0" presId="urn:microsoft.com/office/officeart/2005/8/layout/cycle2"/>
    <dgm:cxn modelId="{C397C07C-5ED0-4D73-803E-B1EE923E3D0F}" srcId="{4278A2C2-5EB8-45AA-91F2-F609C7E600F1}" destId="{927D7F80-C948-4EC9-9D6E-C4EF266D5C30}" srcOrd="0" destOrd="0" parTransId="{7272475A-14A4-4817-B380-90787C1D3DC5}" sibTransId="{B41189FE-4561-4638-A313-A13DEC5EC44D}"/>
    <dgm:cxn modelId="{1089F27F-24D1-4DC2-B40A-8C256619063A}" type="presOf" srcId="{F9BE2604-3516-48D7-86AA-82A9438E2048}" destId="{9D17EF20-9D3A-4037-8EB7-EEF096758937}" srcOrd="0" destOrd="0" presId="urn:microsoft.com/office/officeart/2005/8/layout/cycle2"/>
    <dgm:cxn modelId="{032A2694-B18A-4191-B22D-1DD07AF023CB}" type="presOf" srcId="{2F8EF7C4-8963-4A07-ADAF-F8793F47A118}" destId="{59315B7C-A8DA-4F15-A42B-D03CFB4E2D3F}" srcOrd="0" destOrd="0" presId="urn:microsoft.com/office/officeart/2005/8/layout/cycle2"/>
    <dgm:cxn modelId="{E2971EA1-D74D-48FD-8D4D-5A61B63422D4}" type="presOf" srcId="{F4716872-1593-4557-B57B-148BD6A74AF0}" destId="{9CB1AE48-A52C-46DF-BE8D-E11201FFF0B3}" srcOrd="0" destOrd="0" presId="urn:microsoft.com/office/officeart/2005/8/layout/cycle2"/>
    <dgm:cxn modelId="{4B9BADA6-09D1-4487-BDB5-C0DF4D932A96}" srcId="{4278A2C2-5EB8-45AA-91F2-F609C7E600F1}" destId="{509331A7-364D-43B1-A146-20F20B25B2E2}" srcOrd="4" destOrd="0" parTransId="{8FBD56B4-98F0-4DA8-974A-7CD2B8428FF2}" sibTransId="{2FC6067D-4DB6-43A7-858D-E4D7EFB1BAE0}"/>
    <dgm:cxn modelId="{9BBB26A8-4525-4D17-BBF3-630FD582ADC4}" type="presOf" srcId="{2FC6067D-4DB6-43A7-858D-E4D7EFB1BAE0}" destId="{A71DF857-163F-4C10-A689-CF9E042F51AB}" srcOrd="1" destOrd="0" presId="urn:microsoft.com/office/officeart/2005/8/layout/cycle2"/>
    <dgm:cxn modelId="{886FCAAF-74CE-423F-A9F0-A56AAF7177AC}" type="presOf" srcId="{81B6A2D3-2B04-4451-A049-BD0474628C58}" destId="{CD99DB94-4BBD-40C9-80DD-63A4EB26DDB4}" srcOrd="1" destOrd="0" presId="urn:microsoft.com/office/officeart/2005/8/layout/cycle2"/>
    <dgm:cxn modelId="{41F3CBCC-8475-4591-8D53-20DDB81339AF}" type="presOf" srcId="{509331A7-364D-43B1-A146-20F20B25B2E2}" destId="{C6C191B7-B5B6-4928-BB9F-19849375C8EF}" srcOrd="0" destOrd="0" presId="urn:microsoft.com/office/officeart/2005/8/layout/cycle2"/>
    <dgm:cxn modelId="{569C08D3-94AF-437C-8143-55B7D2AB19DD}" type="presOf" srcId="{B41189FE-4561-4638-A313-A13DEC5EC44D}" destId="{C18A5394-B0C2-487E-89BF-7729DD1807E4}" srcOrd="1" destOrd="0" presId="urn:microsoft.com/office/officeart/2005/8/layout/cycle2"/>
    <dgm:cxn modelId="{0515E7FA-B467-43A9-85FF-0398A7AD5002}" type="presOf" srcId="{4278A2C2-5EB8-45AA-91F2-F609C7E600F1}" destId="{971F41E6-F919-493B-853F-E21A204FF9F4}" srcOrd="0" destOrd="0" presId="urn:microsoft.com/office/officeart/2005/8/layout/cycle2"/>
    <dgm:cxn modelId="{B6F762C3-949B-443A-A814-90CFAB942930}" type="presParOf" srcId="{971F41E6-F919-493B-853F-E21A204FF9F4}" destId="{C033FAA9-4B8A-4D4E-A993-90DE9C08E839}" srcOrd="0" destOrd="0" presId="urn:microsoft.com/office/officeart/2005/8/layout/cycle2"/>
    <dgm:cxn modelId="{C38E5E3D-D7E5-4668-BB72-7E55C6F5ACE2}" type="presParOf" srcId="{971F41E6-F919-493B-853F-E21A204FF9F4}" destId="{21BD5725-E8F5-4A9E-9B86-FFB7F1533A0C}" srcOrd="1" destOrd="0" presId="urn:microsoft.com/office/officeart/2005/8/layout/cycle2"/>
    <dgm:cxn modelId="{75725E54-5827-4F86-9F46-1D5E1B6CD989}" type="presParOf" srcId="{21BD5725-E8F5-4A9E-9B86-FFB7F1533A0C}" destId="{C18A5394-B0C2-487E-89BF-7729DD1807E4}" srcOrd="0" destOrd="0" presId="urn:microsoft.com/office/officeart/2005/8/layout/cycle2"/>
    <dgm:cxn modelId="{A5FF1404-AFFC-44E3-90D9-0939EF0E8588}" type="presParOf" srcId="{971F41E6-F919-493B-853F-E21A204FF9F4}" destId="{C0DCC0FC-981D-46E2-9D4B-C04B3A5D643D}" srcOrd="2" destOrd="0" presId="urn:microsoft.com/office/officeart/2005/8/layout/cycle2"/>
    <dgm:cxn modelId="{E8992824-8CE6-4D30-A5F1-54AA68136034}" type="presParOf" srcId="{971F41E6-F919-493B-853F-E21A204FF9F4}" destId="{9CB1AE48-A52C-46DF-BE8D-E11201FFF0B3}" srcOrd="3" destOrd="0" presId="urn:microsoft.com/office/officeart/2005/8/layout/cycle2"/>
    <dgm:cxn modelId="{38BC8D37-4807-4CBF-B504-773BE29929AE}" type="presParOf" srcId="{9CB1AE48-A52C-46DF-BE8D-E11201FFF0B3}" destId="{54754AD4-5982-4292-8B20-7B3050F64664}" srcOrd="0" destOrd="0" presId="urn:microsoft.com/office/officeart/2005/8/layout/cycle2"/>
    <dgm:cxn modelId="{37607F5F-D74C-4ECC-9332-65086537DDFA}" type="presParOf" srcId="{971F41E6-F919-493B-853F-E21A204FF9F4}" destId="{9D17EF20-9D3A-4037-8EB7-EEF096758937}" srcOrd="4" destOrd="0" presId="urn:microsoft.com/office/officeart/2005/8/layout/cycle2"/>
    <dgm:cxn modelId="{82AB2D24-E4B5-4362-9A9C-F05EA86D2514}" type="presParOf" srcId="{971F41E6-F919-493B-853F-E21A204FF9F4}" destId="{F9AFA2A3-49A5-4FA5-BDC4-9CCE8A07C793}" srcOrd="5" destOrd="0" presId="urn:microsoft.com/office/officeart/2005/8/layout/cycle2"/>
    <dgm:cxn modelId="{93778DF5-404C-47B9-8ECF-FA3A3C780CB0}" type="presParOf" srcId="{F9AFA2A3-49A5-4FA5-BDC4-9CCE8A07C793}" destId="{CD99DB94-4BBD-40C9-80DD-63A4EB26DDB4}" srcOrd="0" destOrd="0" presId="urn:microsoft.com/office/officeart/2005/8/layout/cycle2"/>
    <dgm:cxn modelId="{995019AB-BC27-4618-8756-F18A6150AA83}" type="presParOf" srcId="{971F41E6-F919-493B-853F-E21A204FF9F4}" destId="{59315B7C-A8DA-4F15-A42B-D03CFB4E2D3F}" srcOrd="6" destOrd="0" presId="urn:microsoft.com/office/officeart/2005/8/layout/cycle2"/>
    <dgm:cxn modelId="{5EF14137-CAF0-4CDF-9F48-F693699B7369}" type="presParOf" srcId="{971F41E6-F919-493B-853F-E21A204FF9F4}" destId="{394E6BC4-9978-4A59-9A0D-509D08FC1AAF}" srcOrd="7" destOrd="0" presId="urn:microsoft.com/office/officeart/2005/8/layout/cycle2"/>
    <dgm:cxn modelId="{71694CA3-7D79-47C3-B488-E6FAED2FC3EA}" type="presParOf" srcId="{394E6BC4-9978-4A59-9A0D-509D08FC1AAF}" destId="{3E37F466-55A1-402D-B164-8F277FBB2FCB}" srcOrd="0" destOrd="0" presId="urn:microsoft.com/office/officeart/2005/8/layout/cycle2"/>
    <dgm:cxn modelId="{AE48DEA3-3F44-4663-B3BB-283A35A0774E}" type="presParOf" srcId="{971F41E6-F919-493B-853F-E21A204FF9F4}" destId="{C6C191B7-B5B6-4928-BB9F-19849375C8EF}" srcOrd="8" destOrd="0" presId="urn:microsoft.com/office/officeart/2005/8/layout/cycle2"/>
    <dgm:cxn modelId="{B4698C52-DC36-4DF8-8F0A-D7831ABDC884}" type="presParOf" srcId="{971F41E6-F919-493B-853F-E21A204FF9F4}" destId="{8CA66220-6890-4313-A6AF-BF72E3626392}" srcOrd="9" destOrd="0" presId="urn:microsoft.com/office/officeart/2005/8/layout/cycle2"/>
    <dgm:cxn modelId="{38562262-C814-4681-A71A-93215EBF25E9}" type="presParOf" srcId="{8CA66220-6890-4313-A6AF-BF72E3626392}" destId="{A71DF857-163F-4C10-A689-CF9E042F51AB}"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7FBB11-6B87-4960-A7A8-173E9915E5F1}">
      <dsp:nvSpPr>
        <dsp:cNvPr id="0" name=""/>
        <dsp:cNvSpPr/>
      </dsp:nvSpPr>
      <dsp:spPr>
        <a:xfrm rot="16200000">
          <a:off x="362266" y="-362266"/>
          <a:ext cx="1924101" cy="2648634"/>
        </a:xfrm>
        <a:prstGeom prst="round1Rect">
          <a:avLst/>
        </a:prstGeom>
        <a:solidFill>
          <a:srgbClr val="075D42"/>
        </a:solidFill>
        <a:ln w="12700" cap="flat" cmpd="sng" algn="ctr">
          <a:solidFill>
            <a:srgbClr val="0CA37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endParaRPr lang="es-ES" sz="1800" b="1" kern="1200" dirty="0"/>
        </a:p>
        <a:p>
          <a:pPr marL="0" lvl="0" indent="0" algn="ctr" defTabSz="800100">
            <a:lnSpc>
              <a:spcPct val="90000"/>
            </a:lnSpc>
            <a:spcBef>
              <a:spcPct val="0"/>
            </a:spcBef>
            <a:spcAft>
              <a:spcPct val="35000"/>
            </a:spcAft>
            <a:buNone/>
          </a:pPr>
          <a:r>
            <a:rPr lang="it-IT" sz="1800" b="1" kern="1200" dirty="0"/>
            <a:t>Chi è il nostro cliente? Cosa vuole? Di cosa ha bisogno? Come prende le sue decisioni di acquisto e dove fa le sue ricerche</a:t>
          </a:r>
          <a:endParaRPr lang="en-GB" sz="1800" b="1" kern="1200" dirty="0"/>
        </a:p>
        <a:p>
          <a:pPr marL="0" lvl="0" indent="0" algn="ctr" defTabSz="800100">
            <a:lnSpc>
              <a:spcPct val="90000"/>
            </a:lnSpc>
            <a:spcBef>
              <a:spcPct val="0"/>
            </a:spcBef>
            <a:spcAft>
              <a:spcPct val="35000"/>
            </a:spcAft>
            <a:buNone/>
          </a:pPr>
          <a:endParaRPr lang="es-ES" sz="1400" kern="1200" dirty="0"/>
        </a:p>
      </dsp:txBody>
      <dsp:txXfrm rot="5400000">
        <a:off x="-1" y="1"/>
        <a:ext cx="2648634" cy="1443076"/>
      </dsp:txXfrm>
    </dsp:sp>
    <dsp:sp modelId="{EB2718BE-5737-4725-9CBE-97E2B41D30D7}">
      <dsp:nvSpPr>
        <dsp:cNvPr id="0" name=""/>
        <dsp:cNvSpPr/>
      </dsp:nvSpPr>
      <dsp:spPr>
        <a:xfrm>
          <a:off x="2648634" y="0"/>
          <a:ext cx="2648634" cy="1924101"/>
        </a:xfrm>
        <a:prstGeom prst="round1Rect">
          <a:avLst/>
        </a:prstGeom>
        <a:solidFill>
          <a:srgbClr val="97F7D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endParaRPr lang="es-ES" sz="1800" b="1" kern="1200" dirty="0">
            <a:solidFill>
              <a:schemeClr val="tx1"/>
            </a:solidFill>
          </a:endParaRPr>
        </a:p>
        <a:p>
          <a:pPr marL="0" lvl="0" indent="0" algn="ctr" defTabSz="800100">
            <a:lnSpc>
              <a:spcPct val="90000"/>
            </a:lnSpc>
            <a:spcBef>
              <a:spcPct val="0"/>
            </a:spcBef>
            <a:spcAft>
              <a:spcPct val="35000"/>
            </a:spcAft>
            <a:buNone/>
          </a:pPr>
          <a:r>
            <a:rPr lang="it-IT" sz="1800" b="1" kern="1200" dirty="0">
              <a:solidFill>
                <a:schemeClr val="tx1"/>
              </a:solidFill>
            </a:rPr>
            <a:t>Cosa offriamo esattamente al cliente? Come risponderemo al suo bisogno? Quale sarà la nostra </a:t>
          </a:r>
          <a:r>
            <a:rPr lang="it-IT" sz="1800" b="1" kern="1200" dirty="0" err="1">
              <a:solidFill>
                <a:schemeClr val="tx1"/>
              </a:solidFill>
            </a:rPr>
            <a:t>USP</a:t>
          </a:r>
          <a:r>
            <a:rPr lang="it-IT" sz="1800" b="1" kern="1200" dirty="0">
              <a:solidFill>
                <a:schemeClr val="tx1"/>
              </a:solidFill>
            </a:rPr>
            <a:t> (</a:t>
          </a:r>
          <a:r>
            <a:rPr lang="it-IT" sz="1800" b="1" kern="1200" dirty="0" err="1">
              <a:solidFill>
                <a:schemeClr val="tx1"/>
              </a:solidFill>
            </a:rPr>
            <a:t>Unique</a:t>
          </a:r>
          <a:r>
            <a:rPr lang="it-IT" sz="1800" b="1" kern="1200" dirty="0">
              <a:solidFill>
                <a:schemeClr val="tx1"/>
              </a:solidFill>
            </a:rPr>
            <a:t> Selling </a:t>
          </a:r>
          <a:r>
            <a:rPr lang="it-IT" sz="1800" b="1" kern="1200" dirty="0" err="1">
              <a:solidFill>
                <a:schemeClr val="tx1"/>
              </a:solidFill>
            </a:rPr>
            <a:t>Proposition</a:t>
          </a:r>
          <a:r>
            <a:rPr lang="it-IT" sz="1800" b="1" kern="1200" dirty="0">
              <a:solidFill>
                <a:schemeClr val="tx1"/>
              </a:solidFill>
            </a:rPr>
            <a:t>)? </a:t>
          </a:r>
          <a:endParaRPr lang="es-ES" sz="1400" b="1" kern="1200" dirty="0">
            <a:solidFill>
              <a:schemeClr val="tx1"/>
            </a:solidFill>
          </a:endParaRPr>
        </a:p>
      </dsp:txBody>
      <dsp:txXfrm>
        <a:off x="2648634" y="0"/>
        <a:ext cx="2648634" cy="1443076"/>
      </dsp:txXfrm>
    </dsp:sp>
    <dsp:sp modelId="{5034CC02-C0CF-4D5E-B64C-F5A4A1613243}">
      <dsp:nvSpPr>
        <dsp:cNvPr id="0" name=""/>
        <dsp:cNvSpPr/>
      </dsp:nvSpPr>
      <dsp:spPr>
        <a:xfrm rot="10800000">
          <a:off x="0" y="1924101"/>
          <a:ext cx="2648634" cy="1924101"/>
        </a:xfrm>
        <a:prstGeom prst="round1Rect">
          <a:avLst/>
        </a:prstGeom>
        <a:solidFill>
          <a:srgbClr val="17EDA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it-IT" sz="1800" b="1" i="0" kern="1200" dirty="0">
              <a:solidFill>
                <a:schemeClr val="tx1"/>
              </a:solidFill>
              <a:effectLst/>
            </a:rPr>
            <a:t>Come consegneremo questo valore scelto al cliente? Quali strumenti, tecnologie e processi utilizzeremo per farlo?</a:t>
          </a:r>
          <a:endParaRPr lang="es-ES" sz="1400" b="0" kern="1200" dirty="0">
            <a:solidFill>
              <a:schemeClr val="tx1"/>
            </a:solidFill>
          </a:endParaRPr>
        </a:p>
      </dsp:txBody>
      <dsp:txXfrm rot="10800000">
        <a:off x="0" y="2405126"/>
        <a:ext cx="2648634" cy="1443076"/>
      </dsp:txXfrm>
    </dsp:sp>
    <dsp:sp modelId="{FCBD2B77-589D-409D-ACF9-2E51392C753B}">
      <dsp:nvSpPr>
        <dsp:cNvPr id="0" name=""/>
        <dsp:cNvSpPr/>
      </dsp:nvSpPr>
      <dsp:spPr>
        <a:xfrm rot="5400000">
          <a:off x="3010900" y="1561835"/>
          <a:ext cx="1924101" cy="2648634"/>
        </a:xfrm>
        <a:prstGeom prst="round1Rect">
          <a:avLst/>
        </a:prstGeom>
        <a:solidFill>
          <a:srgbClr val="0CA37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it-IT" sz="1800" b="1" i="0" kern="1200" dirty="0">
              <a:effectLst/>
            </a:rPr>
            <a:t>Perché i clienti dovrebbero pagare per questo e come lo faranno? </a:t>
          </a:r>
          <a:endParaRPr lang="es-ES" sz="1300" b="0" kern="1200" dirty="0"/>
        </a:p>
      </dsp:txBody>
      <dsp:txXfrm rot="-5400000">
        <a:off x="2648633" y="2405126"/>
        <a:ext cx="2648634" cy="1443076"/>
      </dsp:txXfrm>
    </dsp:sp>
    <dsp:sp modelId="{40B93D2D-A315-4A2B-84F6-25B7BA1FF30E}">
      <dsp:nvSpPr>
        <dsp:cNvPr id="0" name=""/>
        <dsp:cNvSpPr/>
      </dsp:nvSpPr>
      <dsp:spPr>
        <a:xfrm>
          <a:off x="1895306" y="1427952"/>
          <a:ext cx="1506654" cy="992297"/>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s-ES" sz="2100" b="1" kern="1200" dirty="0">
              <a:solidFill>
                <a:srgbClr val="0CA373"/>
              </a:solidFill>
            </a:rPr>
            <a:t>Modello di Business</a:t>
          </a:r>
        </a:p>
      </dsp:txBody>
      <dsp:txXfrm>
        <a:off x="1943746" y="1476392"/>
        <a:ext cx="1409774" cy="8954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33FAA9-4B8A-4D4E-A993-90DE9C08E839}">
      <dsp:nvSpPr>
        <dsp:cNvPr id="0" name=""/>
        <dsp:cNvSpPr/>
      </dsp:nvSpPr>
      <dsp:spPr>
        <a:xfrm>
          <a:off x="2983065" y="774"/>
          <a:ext cx="1295584" cy="121201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dirty="0">
              <a:solidFill>
                <a:srgbClr val="FF0000"/>
              </a:solidFill>
            </a:rPr>
            <a:t> </a:t>
          </a:r>
          <a:r>
            <a:rPr lang="en-GB" sz="1200" kern="1200" dirty="0" err="1">
              <a:solidFill>
                <a:srgbClr val="FF0000"/>
              </a:solidFill>
            </a:rPr>
            <a:t>Assunzione</a:t>
          </a:r>
          <a:r>
            <a:rPr lang="en-GB" sz="1200" kern="1200" dirty="0">
              <a:solidFill>
                <a:srgbClr val="FF0000"/>
              </a:solidFill>
            </a:rPr>
            <a:t> di </a:t>
          </a:r>
          <a:r>
            <a:rPr lang="en-GB" sz="1200" kern="1200" dirty="0" err="1">
              <a:solidFill>
                <a:srgbClr val="FF0000"/>
              </a:solidFill>
            </a:rPr>
            <a:t>personale</a:t>
          </a:r>
          <a:endParaRPr lang="pl-PL" sz="1200" kern="1200" dirty="0">
            <a:solidFill>
              <a:srgbClr val="FF0000"/>
            </a:solidFill>
          </a:endParaRPr>
        </a:p>
      </dsp:txBody>
      <dsp:txXfrm>
        <a:off x="3172799" y="178269"/>
        <a:ext cx="916116" cy="857025"/>
      </dsp:txXfrm>
    </dsp:sp>
    <dsp:sp modelId="{21BD5725-E8F5-4A9E-9B86-FFB7F1533A0C}">
      <dsp:nvSpPr>
        <dsp:cNvPr id="0" name=""/>
        <dsp:cNvSpPr/>
      </dsp:nvSpPr>
      <dsp:spPr>
        <a:xfrm rot="21088013">
          <a:off x="4198574" y="1615440"/>
          <a:ext cx="371841" cy="4090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pl-PL" sz="1700" kern="1200"/>
        </a:p>
      </dsp:txBody>
      <dsp:txXfrm>
        <a:off x="4199191" y="1705527"/>
        <a:ext cx="260289" cy="245433"/>
      </dsp:txXfrm>
    </dsp:sp>
    <dsp:sp modelId="{C0DCC0FC-981D-46E2-9D4B-C04B3A5D643D}">
      <dsp:nvSpPr>
        <dsp:cNvPr id="0" name=""/>
        <dsp:cNvSpPr/>
      </dsp:nvSpPr>
      <dsp:spPr>
        <a:xfrm>
          <a:off x="4622475" y="1078951"/>
          <a:ext cx="1388255" cy="121201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it-IT" sz="1200" kern="1200" dirty="0">
              <a:solidFill>
                <a:srgbClr val="FF0000"/>
              </a:solidFill>
            </a:rPr>
            <a:t>Processo decisionale</a:t>
          </a:r>
          <a:endParaRPr lang="pl-PL" sz="1200" kern="1200" dirty="0">
            <a:solidFill>
              <a:srgbClr val="FF0000"/>
            </a:solidFill>
          </a:endParaRPr>
        </a:p>
      </dsp:txBody>
      <dsp:txXfrm>
        <a:off x="4825780" y="1256446"/>
        <a:ext cx="981645" cy="857025"/>
      </dsp:txXfrm>
    </dsp:sp>
    <dsp:sp modelId="{9CB1AE48-A52C-46DF-BE8D-E11201FFF0B3}">
      <dsp:nvSpPr>
        <dsp:cNvPr id="0" name=""/>
        <dsp:cNvSpPr/>
      </dsp:nvSpPr>
      <dsp:spPr>
        <a:xfrm rot="2877349">
          <a:off x="4055810" y="2416088"/>
          <a:ext cx="426311" cy="4090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pl-PL" sz="1700" kern="1200"/>
        </a:p>
      </dsp:txBody>
      <dsp:txXfrm rot="10800000">
        <a:off x="4076076" y="2452333"/>
        <a:ext cx="303595" cy="245433"/>
      </dsp:txXfrm>
    </dsp:sp>
    <dsp:sp modelId="{9D17EF20-9D3A-4037-8EB7-EEF096758937}">
      <dsp:nvSpPr>
        <dsp:cNvPr id="0" name=""/>
        <dsp:cNvSpPr/>
      </dsp:nvSpPr>
      <dsp:spPr>
        <a:xfrm>
          <a:off x="4174950" y="2668406"/>
          <a:ext cx="1489143" cy="121201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it-IT" sz="1200" kern="1200" dirty="0">
              <a:solidFill>
                <a:srgbClr val="FF0000"/>
              </a:solidFill>
            </a:rPr>
            <a:t>Tecnologia e strategia dei dati</a:t>
          </a:r>
          <a:endParaRPr lang="en-GB" sz="1200" kern="1200" dirty="0">
            <a:solidFill>
              <a:srgbClr val="FF0000"/>
            </a:solidFill>
          </a:endParaRPr>
        </a:p>
        <a:p>
          <a:pPr marL="0" lvl="0" indent="0" algn="ctr" defTabSz="533400">
            <a:lnSpc>
              <a:spcPct val="90000"/>
            </a:lnSpc>
            <a:spcBef>
              <a:spcPct val="0"/>
            </a:spcBef>
            <a:spcAft>
              <a:spcPct val="35000"/>
            </a:spcAft>
            <a:buNone/>
          </a:pPr>
          <a:endParaRPr lang="pl-PL" sz="1200" kern="1200" dirty="0">
            <a:solidFill>
              <a:srgbClr val="FF0000"/>
            </a:solidFill>
          </a:endParaRPr>
        </a:p>
      </dsp:txBody>
      <dsp:txXfrm>
        <a:off x="4393030" y="2845901"/>
        <a:ext cx="1052983" cy="857025"/>
      </dsp:txXfrm>
    </dsp:sp>
    <dsp:sp modelId="{F9AFA2A3-49A5-4FA5-BDC4-9CCE8A07C793}">
      <dsp:nvSpPr>
        <dsp:cNvPr id="0" name=""/>
        <dsp:cNvSpPr/>
      </dsp:nvSpPr>
      <dsp:spPr>
        <a:xfrm rot="7888742">
          <a:off x="2720776" y="2320977"/>
          <a:ext cx="362692" cy="5092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pl-PL" sz="2100" kern="1200"/>
        </a:p>
      </dsp:txBody>
      <dsp:txXfrm rot="10800000">
        <a:off x="2811214" y="2382060"/>
        <a:ext cx="253884" cy="305524"/>
      </dsp:txXfrm>
    </dsp:sp>
    <dsp:sp modelId="{59315B7C-A8DA-4F15-A42B-D03CFB4E2D3F}">
      <dsp:nvSpPr>
        <dsp:cNvPr id="0" name=""/>
        <dsp:cNvSpPr/>
      </dsp:nvSpPr>
      <dsp:spPr>
        <a:xfrm>
          <a:off x="1571895" y="2724389"/>
          <a:ext cx="1455885" cy="121201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200" kern="1200" dirty="0" err="1">
              <a:solidFill>
                <a:srgbClr val="FF0000"/>
              </a:solidFill>
            </a:rPr>
            <a:t>Pianificazione</a:t>
          </a:r>
          <a:r>
            <a:rPr lang="en-GB" sz="1200" kern="1200" dirty="0">
              <a:solidFill>
                <a:srgbClr val="FF0000"/>
              </a:solidFill>
            </a:rPr>
            <a:t> </a:t>
          </a:r>
          <a:r>
            <a:rPr lang="en-GB" sz="1200" kern="1200" dirty="0" err="1">
              <a:solidFill>
                <a:srgbClr val="FF0000"/>
              </a:solidFill>
            </a:rPr>
            <a:t>finanziaria</a:t>
          </a:r>
          <a:r>
            <a:rPr lang="en-GB" sz="1200" kern="1200" dirty="0">
              <a:solidFill>
                <a:srgbClr val="FF0000"/>
              </a:solidFill>
            </a:rPr>
            <a:t> e </a:t>
          </a:r>
          <a:r>
            <a:rPr lang="en-GB" sz="1200" kern="1200" dirty="0" err="1">
              <a:solidFill>
                <a:srgbClr val="FF0000"/>
              </a:solidFill>
            </a:rPr>
            <a:t>strategica</a:t>
          </a:r>
          <a:endParaRPr lang="en-GB" sz="1200" kern="1200" dirty="0">
            <a:solidFill>
              <a:srgbClr val="FF0000"/>
            </a:solidFill>
          </a:endParaRPr>
        </a:p>
        <a:p>
          <a:pPr marL="0" marR="0" lvl="0" indent="0" algn="ctr" defTabSz="914400" eaLnBrk="1" fontAlgn="auto" latinLnBrk="0" hangingPunct="1">
            <a:lnSpc>
              <a:spcPct val="100000"/>
            </a:lnSpc>
            <a:spcBef>
              <a:spcPct val="0"/>
            </a:spcBef>
            <a:spcAft>
              <a:spcPts val="0"/>
            </a:spcAft>
            <a:buClrTx/>
            <a:buSzTx/>
            <a:buFontTx/>
            <a:buNone/>
            <a:tabLst/>
            <a:defRPr/>
          </a:pPr>
          <a:endParaRPr lang="pl-PL" sz="1200" kern="1200" dirty="0"/>
        </a:p>
      </dsp:txBody>
      <dsp:txXfrm>
        <a:off x="1785104" y="2901884"/>
        <a:ext cx="1029467" cy="857025"/>
      </dsp:txXfrm>
    </dsp:sp>
    <dsp:sp modelId="{394E6BC4-9978-4A59-9A0D-509D08FC1AAF}">
      <dsp:nvSpPr>
        <dsp:cNvPr id="0" name=""/>
        <dsp:cNvSpPr/>
      </dsp:nvSpPr>
      <dsp:spPr>
        <a:xfrm rot="12490598">
          <a:off x="2572360" y="1741089"/>
          <a:ext cx="475820" cy="4090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pl-PL" sz="1700" kern="1200"/>
        </a:p>
      </dsp:txBody>
      <dsp:txXfrm rot="10800000">
        <a:off x="2687805" y="1851873"/>
        <a:ext cx="353104" cy="245433"/>
      </dsp:txXfrm>
    </dsp:sp>
    <dsp:sp modelId="{C6C191B7-B5B6-4928-BB9F-19849375C8EF}">
      <dsp:nvSpPr>
        <dsp:cNvPr id="0" name=""/>
        <dsp:cNvSpPr/>
      </dsp:nvSpPr>
      <dsp:spPr>
        <a:xfrm>
          <a:off x="1267146" y="1022960"/>
          <a:ext cx="1374595" cy="121201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it-IT" sz="1200" kern="1200" dirty="0">
              <a:solidFill>
                <a:srgbClr val="FF0000"/>
              </a:solidFill>
            </a:rPr>
            <a:t>Requisiti legali </a:t>
          </a:r>
        </a:p>
        <a:p>
          <a:pPr marL="0" lvl="0" indent="0" algn="ctr" defTabSz="533400">
            <a:lnSpc>
              <a:spcPct val="90000"/>
            </a:lnSpc>
            <a:spcBef>
              <a:spcPct val="0"/>
            </a:spcBef>
            <a:spcAft>
              <a:spcPct val="35000"/>
            </a:spcAft>
            <a:buNone/>
          </a:pPr>
          <a:r>
            <a:rPr lang="it-IT" sz="1200" kern="1200" dirty="0">
              <a:solidFill>
                <a:srgbClr val="FF0000"/>
              </a:solidFill>
            </a:rPr>
            <a:t>e contrattuali</a:t>
          </a:r>
          <a:endParaRPr lang="pl-PL" sz="1200" kern="1200" dirty="0">
            <a:solidFill>
              <a:srgbClr val="FF0000"/>
            </a:solidFill>
          </a:endParaRPr>
        </a:p>
      </dsp:txBody>
      <dsp:txXfrm>
        <a:off x="1468451" y="1200455"/>
        <a:ext cx="971985" cy="857025"/>
      </dsp:txXfrm>
    </dsp:sp>
    <dsp:sp modelId="{8CA66220-6890-4313-A6AF-BF72E3626392}">
      <dsp:nvSpPr>
        <dsp:cNvPr id="0" name=""/>
        <dsp:cNvSpPr/>
      </dsp:nvSpPr>
      <dsp:spPr>
        <a:xfrm rot="16477647">
          <a:off x="3462266" y="1219568"/>
          <a:ext cx="352852" cy="4090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pl-PL" sz="1700" kern="1200"/>
        </a:p>
      </dsp:txBody>
      <dsp:txXfrm>
        <a:off x="3510924" y="1354134"/>
        <a:ext cx="246996" cy="245433"/>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hq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731436" cy="369332"/>
          </a:xfrm>
          <a:prstGeom prst="rect">
            <a:avLst/>
          </a:prstGeom>
          <a:noFill/>
        </p:spPr>
        <p:txBody>
          <a:bodyPr wrap="square">
            <a:spAutoFit/>
          </a:bodyPr>
          <a:lstStyle/>
          <a:p>
            <a:r>
              <a:rPr lang="it-IT" sz="1800" b="1" dirty="0">
                <a:effectLst/>
                <a:latin typeface="Bahnschrift Light" panose="020B0502040204020203" pitchFamily="34" charset="0"/>
                <a:ea typeface="Calibri" panose="020F0502020204030204" pitchFamily="34" charset="0"/>
              </a:rPr>
              <a:t>"Migliorare la resilienza delle PMI dopo il lockdown"</a:t>
            </a:r>
          </a:p>
        </p:txBody>
      </p:sp>
      <p:sp>
        <p:nvSpPr>
          <p:cNvPr id="5" name="CuadroTexto 4">
            <a:extLst>
              <a:ext uri="{FF2B5EF4-FFF2-40B4-BE49-F238E27FC236}">
                <a16:creationId xmlns:a16="http://schemas.microsoft.com/office/drawing/2014/main" id="{6A46D3C6-E20C-4FBA-B5EB-C2B5FDE05068}"/>
              </a:ext>
            </a:extLst>
          </p:cNvPr>
          <p:cNvSpPr txBox="1"/>
          <p:nvPr/>
        </p:nvSpPr>
        <p:spPr>
          <a:xfrm>
            <a:off x="1935804" y="4093428"/>
            <a:ext cx="8103141" cy="1354217"/>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1600" b="1" dirty="0">
                <a:solidFill>
                  <a:srgbClr val="0CA373"/>
                </a:solidFill>
                <a:effectLst/>
                <a:latin typeface="Tahoma" panose="020B0604030504040204" pitchFamily="34" charset="0"/>
                <a:ea typeface="Tahoma" panose="020B0604030504040204" pitchFamily="34" charset="0"/>
                <a:cs typeface="Tahoma" panose="020B0604030504040204" pitchFamily="34" charset="0"/>
              </a:rPr>
              <a:t>MODELLI DI BUSINESS BASATI SU STRUTTURE ORGANIZZATIVE FLESSIBILI - IMPLEMENTAZIONE DI NUOVE TECNOLOGIE, STRATEGIA DI DIGITALIZZAZIONE </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endParaRPr lang="it-IT" sz="1600" b="1" dirty="0">
              <a:solidFill>
                <a:srgbClr val="0CA373"/>
              </a:solidFill>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kumimoji="0" lang="pl-PL"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Fundacja </a:t>
            </a:r>
            <a:r>
              <a:rPr kumimoji="0" lang="pl-PL" sz="1800" b="1" i="0" u="none" strike="noStrike" kern="1200" cap="none" spc="-114" normalizeH="0" baseline="0" noProof="0" dirty="0" err="1">
                <a:ln>
                  <a:noFill/>
                </a:ln>
                <a:effectLst/>
                <a:uLnTx/>
                <a:uFillTx/>
                <a:latin typeface="Tahoma" panose="020B0604030504040204" pitchFamily="34" charset="0"/>
                <a:ea typeface="Tahoma" panose="020B0604030504040204" pitchFamily="34" charset="0"/>
                <a:cs typeface="Tahoma" panose="020B0604030504040204" pitchFamily="34" charset="0"/>
              </a:rPr>
              <a:t>Mercatus</a:t>
            </a:r>
            <a:r>
              <a:rPr kumimoji="0" lang="pl-PL"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 et </a:t>
            </a:r>
            <a:r>
              <a:rPr kumimoji="0" lang="pl-PL" sz="1800" b="1" i="0" u="none" strike="noStrike" kern="1200" cap="none" spc="-114" normalizeH="0" baseline="0" noProof="0" dirty="0" err="1">
                <a:ln>
                  <a:noFill/>
                </a:ln>
                <a:effectLst/>
                <a:uLnTx/>
                <a:uFillTx/>
                <a:latin typeface="Tahoma" panose="020B0604030504040204" pitchFamily="34" charset="0"/>
                <a:ea typeface="Tahoma" panose="020B0604030504040204" pitchFamily="34" charset="0"/>
                <a:cs typeface="Tahoma" panose="020B0604030504040204" pitchFamily="34" charset="0"/>
              </a:rPr>
              <a:t>Civis</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11B13FF3-AF18-90F5-33B5-DDA445CD7233}"/>
              </a:ext>
            </a:extLst>
          </p:cNvPr>
          <p:cNvSpPr txBox="1"/>
          <p:nvPr/>
        </p:nvSpPr>
        <p:spPr>
          <a:xfrm>
            <a:off x="346229" y="1003177"/>
            <a:ext cx="11762913" cy="6033447"/>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it-IT" sz="4000" b="1" i="0" u="none" strike="noStrike" kern="1200" cap="none" spc="-114" normalizeH="0" baseline="0" noProof="0" dirty="0">
                <a:ln>
                  <a:noFill/>
                </a:ln>
                <a:effectLst/>
                <a:uLnTx/>
                <a:uFillTx/>
                <a:latin typeface="+mj-lt"/>
                <a:ea typeface="+mn-ea"/>
                <a:cs typeface="Tahoma"/>
              </a:rPr>
              <a:t>UNITA' 1: Modelli di business – questioni di base</a:t>
            </a:r>
          </a:p>
          <a:p>
            <a:r>
              <a:rPr kumimoji="0" lang="it-IT" sz="2400" i="0" u="none" strike="noStrike" kern="1200" cap="none" spc="-114" normalizeH="0" baseline="0" noProof="0" dirty="0">
                <a:ln>
                  <a:noFill/>
                </a:ln>
                <a:effectLst/>
                <a:uLnTx/>
                <a:uFillTx/>
                <a:latin typeface="+mj-lt"/>
                <a:ea typeface="+mn-ea"/>
                <a:cs typeface="Tahoma"/>
              </a:rPr>
              <a:t>SEZIONE 1.3.: Principi di una struttura organizzativa flessibile</a:t>
            </a:r>
          </a:p>
          <a:p>
            <a:endParaRPr lang="pl-PL" sz="2400" spc="-114" dirty="0">
              <a:latin typeface="+mj-lt"/>
              <a:cs typeface="Tahoma"/>
            </a:endParaRPr>
          </a:p>
          <a:p>
            <a:pPr algn="just"/>
            <a:r>
              <a:rPr lang="it-IT" sz="2400" b="1" dirty="0">
                <a:ea typeface="Calibri" panose="020F0502020204030204" pitchFamily="34" charset="0"/>
                <a:cs typeface="Times New Roman" panose="02020603050405020304" pitchFamily="18" charset="0"/>
              </a:rPr>
              <a:t>Una struttura organizzativa </a:t>
            </a:r>
            <a:r>
              <a:rPr lang="it-IT" sz="2400" dirty="0">
                <a:ea typeface="Calibri" panose="020F0502020204030204" pitchFamily="34" charset="0"/>
                <a:cs typeface="Times New Roman" panose="02020603050405020304" pitchFamily="18" charset="0"/>
              </a:rPr>
              <a:t>è il modo in cui un'azienda è formalmente organizzata, compresi elementi come cellule organizzative, dipartimenti, posizioni, parti dell'azienda stessa e dipendenti, nonché i collegamenti tra loro, come il flusso di informazioni, la divisione formale delle responsabilità, l'affiliazione, l'autorità, la responsabilità.</a:t>
            </a:r>
          </a:p>
          <a:p>
            <a:pPr algn="just"/>
            <a:endParaRPr lang="it-IT" sz="2400" dirty="0">
              <a:ea typeface="Calibri" panose="020F0502020204030204" pitchFamily="34" charset="0"/>
              <a:cs typeface="Times New Roman" panose="02020603050405020304" pitchFamily="18" charset="0"/>
            </a:endParaRPr>
          </a:p>
          <a:p>
            <a:pPr algn="just"/>
            <a:r>
              <a:rPr lang="it-IT" sz="2400" dirty="0">
                <a:ea typeface="Calibri" panose="020F0502020204030204" pitchFamily="34" charset="0"/>
                <a:cs typeface="Times New Roman" panose="02020603050405020304" pitchFamily="18" charset="0"/>
              </a:rPr>
              <a:t>La struttura organizzativa è divisa in centralizzata e decentralizzata, dicendo chi prende la maggior parte delle decisioni in azienda, e strutture formalizzate e non formalizzate.</a:t>
            </a:r>
          </a:p>
          <a:p>
            <a:pPr algn="just"/>
            <a:endParaRPr lang="it-IT" sz="2400" dirty="0">
              <a:ea typeface="Calibri" panose="020F0502020204030204" pitchFamily="34" charset="0"/>
              <a:cs typeface="Times New Roman" panose="02020603050405020304" pitchFamily="18" charset="0"/>
            </a:endParaRPr>
          </a:p>
          <a:p>
            <a:pPr algn="just"/>
            <a:r>
              <a:rPr lang="it-IT" sz="2400" dirty="0">
                <a:ea typeface="Calibri" panose="020F0502020204030204" pitchFamily="34" charset="0"/>
                <a:cs typeface="Times New Roman" panose="02020603050405020304" pitchFamily="18" charset="0"/>
              </a:rPr>
              <a:t>La struttura aziendale nella sua forma attuale non soddisfa più i requisiti dell'era digitale. </a:t>
            </a:r>
            <a:endParaRPr lang="pl-PL" sz="2400" dirty="0">
              <a:effectLst/>
              <a:ea typeface="Calibri" panose="020F0502020204030204" pitchFamily="34" charset="0"/>
              <a:cs typeface="Times New Roman" panose="02020603050405020304" pitchFamily="18" charset="0"/>
            </a:endParaRPr>
          </a:p>
          <a:p>
            <a:pPr algn="just">
              <a:lnSpc>
                <a:spcPct val="115000"/>
              </a:lnSpc>
              <a:spcAft>
                <a:spcPts val="1000"/>
              </a:spcAft>
            </a:pPr>
            <a:endParaRPr lang="pl-PL"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indent="-342900" algn="just">
              <a:lnSpc>
                <a:spcPct val="115000"/>
              </a:lnSpc>
              <a:spcAft>
                <a:spcPts val="1000"/>
              </a:spcAft>
              <a:buAutoNum type="alphaLcParenR"/>
            </a:pPr>
            <a:endPar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endParaRPr lang="pl-PL" sz="2400" dirty="0"/>
          </a:p>
        </p:txBody>
      </p:sp>
    </p:spTree>
    <p:extLst>
      <p:ext uri="{BB962C8B-B14F-4D97-AF65-F5344CB8AC3E}">
        <p14:creationId xmlns:p14="http://schemas.microsoft.com/office/powerpoint/2010/main" val="2257368681"/>
      </p:ext>
    </p:extLst>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11B13FF3-AF18-90F5-33B5-DDA445CD7233}"/>
              </a:ext>
            </a:extLst>
          </p:cNvPr>
          <p:cNvSpPr txBox="1"/>
          <p:nvPr/>
        </p:nvSpPr>
        <p:spPr>
          <a:xfrm>
            <a:off x="346229" y="1003177"/>
            <a:ext cx="11762913" cy="6095002"/>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it-IT" sz="4000" b="1" i="0" u="none" strike="noStrike" kern="1200" cap="none" spc="-114" normalizeH="0" baseline="0" noProof="0" dirty="0">
                <a:ln>
                  <a:noFill/>
                </a:ln>
                <a:effectLst/>
                <a:uLnTx/>
                <a:uFillTx/>
                <a:latin typeface="+mj-lt"/>
                <a:ea typeface="+mn-ea"/>
                <a:cs typeface="Tahoma"/>
              </a:rPr>
              <a:t>UNITA' 1.: Modelli di business – questioni di base</a:t>
            </a:r>
          </a:p>
          <a:p>
            <a:r>
              <a:rPr kumimoji="0" lang="it-IT" sz="2400" i="0" u="none" strike="noStrike" kern="1200" cap="none" spc="-114" normalizeH="0" baseline="0" noProof="0" dirty="0">
                <a:ln>
                  <a:noFill/>
                </a:ln>
                <a:effectLst/>
                <a:uLnTx/>
                <a:uFillTx/>
                <a:latin typeface="+mj-lt"/>
                <a:ea typeface="+mn-ea"/>
                <a:cs typeface="Tahoma"/>
              </a:rPr>
              <a:t>SEZIONE 1.3.: Principi di una struttura organizzativa flessibile</a:t>
            </a:r>
          </a:p>
          <a:p>
            <a:endParaRPr lang="pl-PL" sz="2400" spc="-114" dirty="0">
              <a:latin typeface="+mj-lt"/>
              <a:cs typeface="Tahoma"/>
            </a:endParaRPr>
          </a:p>
          <a:p>
            <a:r>
              <a:rPr lang="it-IT" sz="2000" dirty="0">
                <a:solidFill>
                  <a:srgbClr val="000000"/>
                </a:solidFill>
              </a:rPr>
              <a:t>La struttura organizzativa di un'azienda è un concetto molto ampio. Le sue numerose tipologie possono essere distinte per mezzo di vari criteri, come ad esempio:</a:t>
            </a:r>
          </a:p>
          <a:p>
            <a:pPr marL="457200" indent="-457200">
              <a:buFont typeface="+mj-lt"/>
              <a:buAutoNum type="alphaLcParenR"/>
            </a:pPr>
            <a:r>
              <a:rPr lang="it-IT" sz="2000" dirty="0">
                <a:solidFill>
                  <a:srgbClr val="000000"/>
                </a:solidFill>
              </a:rPr>
              <a:t>tipi di base di struttura organizzativa: struttura divisionale, struttura del compito (progetto), struttura a matrice, struttura ibrida (mista);</a:t>
            </a:r>
          </a:p>
          <a:p>
            <a:pPr marL="457200" indent="-457200">
              <a:buFont typeface="+mj-lt"/>
              <a:buAutoNum type="alphaLcParenR"/>
            </a:pPr>
            <a:r>
              <a:rPr lang="it-IT" sz="2000" dirty="0">
                <a:solidFill>
                  <a:srgbClr val="000000"/>
                </a:solidFill>
              </a:rPr>
              <a:t>per durata della gestione e numero di livelli di gestione: struttura piatta, struttura snella;</a:t>
            </a:r>
          </a:p>
          <a:p>
            <a:pPr marL="457200" indent="-457200">
              <a:buFont typeface="+mj-lt"/>
              <a:buAutoNum type="alphaLcParenR"/>
            </a:pPr>
            <a:r>
              <a:rPr lang="it-IT" sz="2000" dirty="0">
                <a:solidFill>
                  <a:srgbClr val="000000"/>
                </a:solidFill>
              </a:rPr>
              <a:t>classico: struttura lineare; struttura funzionale; struttura del sistema di linea;</a:t>
            </a:r>
          </a:p>
          <a:p>
            <a:pPr marL="457200" indent="-457200">
              <a:buFont typeface="+mj-lt"/>
              <a:buAutoNum type="alphaLcParenR"/>
            </a:pPr>
            <a:r>
              <a:rPr lang="it-IT" sz="2000" dirty="0">
                <a:solidFill>
                  <a:srgbClr val="000000"/>
                </a:solidFill>
              </a:rPr>
              <a:t>moderno: struttura del processo; struttura della rete; struttura virtuale; struttura frattale; Altro;</a:t>
            </a:r>
          </a:p>
          <a:p>
            <a:pPr marL="457200" indent="-457200">
              <a:buFont typeface="+mj-lt"/>
              <a:buAutoNum type="alphaLcParenR"/>
            </a:pPr>
            <a:r>
              <a:rPr lang="it-IT" sz="2000" dirty="0">
                <a:solidFill>
                  <a:srgbClr val="000000"/>
                </a:solidFill>
              </a:rPr>
              <a:t>per divisione dei compiti: strutture di tipo U (unitarie); Strutture di tipo M (</a:t>
            </a:r>
            <a:r>
              <a:rPr lang="it-IT" sz="2000" dirty="0" err="1">
                <a:solidFill>
                  <a:srgbClr val="000000"/>
                </a:solidFill>
              </a:rPr>
              <a:t>multidivisionali</a:t>
            </a:r>
            <a:r>
              <a:rPr lang="it-IT" sz="2000" dirty="0">
                <a:solidFill>
                  <a:srgbClr val="000000"/>
                </a:solidFill>
              </a:rPr>
              <a:t>); strutture di tipo H (holding);</a:t>
            </a:r>
          </a:p>
          <a:p>
            <a:pPr marL="457200" indent="-457200">
              <a:buFont typeface="+mj-lt"/>
              <a:buAutoNum type="alphaLcParenR"/>
            </a:pPr>
            <a:r>
              <a:rPr lang="it-IT" sz="2000" dirty="0">
                <a:solidFill>
                  <a:srgbClr val="000000"/>
                </a:solidFill>
              </a:rPr>
              <a:t>per configurazione strutturale: struttura semplice; burocrazia delle macchine; burocrazia professionale; struttura divisionale; </a:t>
            </a:r>
            <a:r>
              <a:rPr lang="it-IT" sz="2000" dirty="0" err="1">
                <a:solidFill>
                  <a:srgbClr val="000000"/>
                </a:solidFill>
              </a:rPr>
              <a:t>adhocracy</a:t>
            </a:r>
            <a:r>
              <a:rPr lang="it-IT" sz="2000" dirty="0">
                <a:solidFill>
                  <a:srgbClr val="000000"/>
                </a:solidFill>
              </a:rPr>
              <a:t>; struttura della missione; struttura politica.</a:t>
            </a:r>
          </a:p>
          <a:p>
            <a:pPr marL="342900" indent="-342900" algn="just">
              <a:lnSpc>
                <a:spcPct val="115000"/>
              </a:lnSpc>
              <a:spcAft>
                <a:spcPts val="1000"/>
              </a:spcAft>
              <a:buAutoNum type="alphaLcParenR"/>
            </a:pPr>
            <a:endParaRPr lang="pl-PL"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42900" indent="-342900" algn="just">
              <a:lnSpc>
                <a:spcPct val="115000"/>
              </a:lnSpc>
              <a:spcAft>
                <a:spcPts val="1000"/>
              </a:spcAft>
              <a:buAutoNum type="alphaLcParenR"/>
            </a:pPr>
            <a:endPar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endParaRPr lang="pl-PL" sz="2400" dirty="0"/>
          </a:p>
        </p:txBody>
      </p:sp>
    </p:spTree>
    <p:extLst>
      <p:ext uri="{BB962C8B-B14F-4D97-AF65-F5344CB8AC3E}">
        <p14:creationId xmlns:p14="http://schemas.microsoft.com/office/powerpoint/2010/main" val="695848519"/>
      </p:ext>
    </p:extLst>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11B13FF3-AF18-90F5-33B5-DDA445CD7233}"/>
              </a:ext>
            </a:extLst>
          </p:cNvPr>
          <p:cNvSpPr txBox="1"/>
          <p:nvPr/>
        </p:nvSpPr>
        <p:spPr>
          <a:xfrm>
            <a:off x="511482" y="1003177"/>
            <a:ext cx="11762913" cy="1077218"/>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it-IT" sz="4000" b="1" i="0" u="none" strike="noStrike" kern="1200" cap="none" spc="-114" normalizeH="0" baseline="0" noProof="0" dirty="0">
                <a:ln>
                  <a:noFill/>
                </a:ln>
                <a:effectLst/>
                <a:uLnTx/>
                <a:uFillTx/>
                <a:latin typeface="+mj-lt"/>
                <a:ea typeface="+mn-ea"/>
                <a:cs typeface="Tahoma"/>
              </a:rPr>
              <a:t>UNITA' 1.: Modelli di business – questioni di base</a:t>
            </a:r>
          </a:p>
          <a:p>
            <a:r>
              <a:rPr kumimoji="0" lang="it-IT" sz="2400" i="0" u="none" strike="noStrike" kern="1200" cap="none" spc="-114" normalizeH="0" baseline="0" noProof="0" dirty="0">
                <a:ln>
                  <a:noFill/>
                </a:ln>
                <a:effectLst/>
                <a:uLnTx/>
                <a:uFillTx/>
                <a:latin typeface="+mj-lt"/>
                <a:ea typeface="+mn-ea"/>
                <a:cs typeface="Tahoma"/>
              </a:rPr>
              <a:t>SEZIONE 1.3.: Principi di una struttura organizzativa flessibile</a:t>
            </a:r>
          </a:p>
        </p:txBody>
      </p:sp>
      <p:graphicFrame>
        <p:nvGraphicFramePr>
          <p:cNvPr id="2" name="Diagram 1">
            <a:extLst>
              <a:ext uri="{FF2B5EF4-FFF2-40B4-BE49-F238E27FC236}">
                <a16:creationId xmlns:a16="http://schemas.microsoft.com/office/drawing/2014/main" id="{888850C9-FE0B-B780-FAC2-B691B313698D}"/>
              </a:ext>
            </a:extLst>
          </p:cNvPr>
          <p:cNvGraphicFramePr/>
          <p:nvPr>
            <p:extLst>
              <p:ext uri="{D42A27DB-BD31-4B8C-83A1-F6EECF244321}">
                <p14:modId xmlns:p14="http://schemas.microsoft.com/office/powerpoint/2010/main" val="2255862999"/>
              </p:ext>
            </p:extLst>
          </p:nvPr>
        </p:nvGraphicFramePr>
        <p:xfrm>
          <a:off x="2052735" y="2202024"/>
          <a:ext cx="7268546" cy="4011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pole tekstowe 2">
            <a:extLst>
              <a:ext uri="{FF2B5EF4-FFF2-40B4-BE49-F238E27FC236}">
                <a16:creationId xmlns:a16="http://schemas.microsoft.com/office/drawing/2014/main" id="{80813096-99E7-75BC-DF9E-657B138089B8}"/>
              </a:ext>
            </a:extLst>
          </p:cNvPr>
          <p:cNvSpPr txBox="1"/>
          <p:nvPr/>
        </p:nvSpPr>
        <p:spPr>
          <a:xfrm>
            <a:off x="5080518" y="4012163"/>
            <a:ext cx="1212980" cy="710066"/>
          </a:xfrm>
          <a:prstGeom prst="rect">
            <a:avLst/>
          </a:prstGeom>
          <a:noFill/>
        </p:spPr>
        <p:txBody>
          <a:bodyPr wrap="square" rtlCol="0">
            <a:spAutoFit/>
          </a:bodyPr>
          <a:lstStyle/>
          <a:p>
            <a:pPr algn="ctr">
              <a:lnSpc>
                <a:spcPts val="1205"/>
              </a:lnSpc>
              <a:spcAft>
                <a:spcPts val="1800"/>
              </a:spcAft>
            </a:pPr>
            <a:r>
              <a:rPr lang="it-IT" sz="1200" dirty="0">
                <a:solidFill>
                  <a:srgbClr val="FF0000"/>
                </a:solidFill>
                <a:latin typeface="Graphik"/>
                <a:ea typeface="Calibri" panose="020F0502020204030204" pitchFamily="34" charset="0"/>
                <a:cs typeface="Graphik"/>
              </a:rPr>
              <a:t>Mancanza di flessibilità in molte dimensioni:</a:t>
            </a:r>
          </a:p>
        </p:txBody>
      </p:sp>
    </p:spTree>
    <p:extLst>
      <p:ext uri="{BB962C8B-B14F-4D97-AF65-F5344CB8AC3E}">
        <p14:creationId xmlns:p14="http://schemas.microsoft.com/office/powerpoint/2010/main" val="1437434101"/>
      </p:ext>
    </p:extLst>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4" y="1012053"/>
            <a:ext cx="12281535" cy="7478970"/>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it-IT" sz="4000" b="1" i="0" u="none" strike="noStrike" kern="1200" cap="none" spc="-114" normalizeH="0" baseline="0" noProof="0" dirty="0">
                <a:ln>
                  <a:noFill/>
                </a:ln>
                <a:effectLst/>
                <a:uLnTx/>
                <a:uFillTx/>
                <a:latin typeface="+mj-lt"/>
                <a:ea typeface="+mn-ea"/>
                <a:cs typeface="Tahoma"/>
              </a:rPr>
              <a:t>UNITA' 1.: Modelli di business – questioni di base</a:t>
            </a:r>
          </a:p>
          <a:p>
            <a:r>
              <a:rPr kumimoji="0" lang="it-IT" sz="2400" i="0" u="none" strike="noStrike" kern="1200" cap="none" spc="-114" normalizeH="0" baseline="0" noProof="0" dirty="0">
                <a:ln>
                  <a:noFill/>
                </a:ln>
                <a:effectLst/>
                <a:uLnTx/>
                <a:uFillTx/>
                <a:latin typeface="+mj-lt"/>
                <a:ea typeface="+mn-ea"/>
                <a:cs typeface="Tahoma"/>
              </a:rPr>
              <a:t>SEZIONE 1.3.: Principi di una struttura organizzativa flessibile</a:t>
            </a:r>
          </a:p>
          <a:p>
            <a:pPr algn="just"/>
            <a:endParaRPr lang="pl-PL" sz="2000" dirty="0"/>
          </a:p>
          <a:p>
            <a:pPr algn="just"/>
            <a:endParaRPr lang="pl-PL" sz="2000" dirty="0"/>
          </a:p>
          <a:p>
            <a:pPr algn="ctr"/>
            <a:r>
              <a:rPr lang="it-IT" sz="2000" b="1" dirty="0">
                <a:solidFill>
                  <a:srgbClr val="000000"/>
                </a:solidFill>
                <a:latin typeface="Segoe UI" panose="020B0502040204020203" pitchFamily="34" charset="0"/>
              </a:rPr>
              <a:t>La struttura dell'organizzazione fornisce risposte alle domande:</a:t>
            </a:r>
          </a:p>
          <a:p>
            <a:pPr algn="just"/>
            <a:endParaRPr lang="pl-PL" sz="2000" b="0" i="0" dirty="0">
              <a:solidFill>
                <a:srgbClr val="000000"/>
              </a:solidFill>
              <a:effectLst/>
              <a:latin typeface="Segoe UI" panose="020B0502040204020203" pitchFamily="34" charset="0"/>
            </a:endParaRPr>
          </a:p>
          <a:p>
            <a:pPr>
              <a:buFont typeface="Arial" panose="020B0604020202020204" pitchFamily="34" charset="0"/>
              <a:buChar char="•"/>
            </a:pPr>
            <a:r>
              <a:rPr lang="pl-PL" sz="2000" dirty="0">
                <a:solidFill>
                  <a:srgbClr val="000000"/>
                </a:solidFill>
                <a:latin typeface="Segoe UI" panose="020B0502040204020203" pitchFamily="34" charset="0"/>
              </a:rPr>
              <a:t> </a:t>
            </a:r>
            <a:r>
              <a:rPr lang="it-IT" sz="2000" dirty="0">
                <a:solidFill>
                  <a:srgbClr val="000000"/>
                </a:solidFill>
                <a:latin typeface="Segoe UI" panose="020B0502040204020203" pitchFamily="34" charset="0"/>
              </a:rPr>
              <a:t>Chi può e deve interagire e cooperare con chi, e quali relazioni sono vietate?</a:t>
            </a:r>
          </a:p>
          <a:p>
            <a:pPr>
              <a:buFont typeface="Arial" panose="020B0604020202020204" pitchFamily="34" charset="0"/>
              <a:buChar char="•"/>
            </a:pPr>
            <a:r>
              <a:rPr lang="it-IT" sz="2000" dirty="0">
                <a:solidFill>
                  <a:srgbClr val="000000"/>
                </a:solidFill>
                <a:latin typeface="Segoe UI" panose="020B0502040204020203" pitchFamily="34" charset="0"/>
              </a:rPr>
              <a:t> Chi decide su cosa, a chi e come?</a:t>
            </a:r>
          </a:p>
          <a:p>
            <a:pPr>
              <a:buFont typeface="Arial" panose="020B0604020202020204" pitchFamily="34" charset="0"/>
              <a:buChar char="•"/>
            </a:pPr>
            <a:r>
              <a:rPr lang="it-IT" sz="2000" dirty="0">
                <a:solidFill>
                  <a:srgbClr val="000000"/>
                </a:solidFill>
                <a:latin typeface="Segoe UI" panose="020B0502040204020203" pitchFamily="34" charset="0"/>
              </a:rPr>
              <a:t> Chi è responsabile di cosa, di chi e di come?</a:t>
            </a:r>
          </a:p>
          <a:p>
            <a:pPr>
              <a:buFont typeface="Arial" panose="020B0604020202020204" pitchFamily="34" charset="0"/>
              <a:buChar char="•"/>
            </a:pPr>
            <a:r>
              <a:rPr lang="it-IT" sz="2000" dirty="0">
                <a:solidFill>
                  <a:srgbClr val="000000"/>
                </a:solidFill>
                <a:latin typeface="Segoe UI" panose="020B0502040204020203" pitchFamily="34" charset="0"/>
              </a:rPr>
              <a:t> Chissà cosa e da chi, e come deve essere utilizzata questa conoscenza?</a:t>
            </a:r>
          </a:p>
          <a:p>
            <a:pPr>
              <a:buFont typeface="Arial" panose="020B0604020202020204" pitchFamily="34" charset="0"/>
              <a:buChar char="•"/>
            </a:pPr>
            <a:r>
              <a:rPr lang="it-IT" sz="2000" dirty="0">
                <a:solidFill>
                  <a:srgbClr val="000000"/>
                </a:solidFill>
                <a:latin typeface="Segoe UI" panose="020B0502040204020203" pitchFamily="34" charset="0"/>
              </a:rPr>
              <a:t> Qual è la distribuzione dei benefici e dei privilegi (materiali, di prestigio e altro) tra i membri dell'organizzazione?</a:t>
            </a: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762513621"/>
      </p:ext>
    </p:extLst>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82464" y="1045103"/>
            <a:ext cx="12281535" cy="7232749"/>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it-IT" sz="4000" b="1" i="0" u="none" strike="noStrike" kern="1200" cap="none" spc="-114" normalizeH="0" baseline="0" noProof="0" dirty="0">
                <a:ln>
                  <a:noFill/>
                </a:ln>
                <a:effectLst/>
                <a:uLnTx/>
                <a:uFillTx/>
                <a:latin typeface="+mj-lt"/>
                <a:ea typeface="+mn-ea"/>
                <a:cs typeface="Tahoma"/>
              </a:rPr>
              <a:t>UNITA' 1.: Modelli di business – questioni di base</a:t>
            </a:r>
          </a:p>
          <a:p>
            <a:r>
              <a:rPr kumimoji="0" lang="it-IT" sz="2400" i="0" u="none" strike="noStrike" kern="1200" cap="none" spc="-114" normalizeH="0" baseline="0" noProof="0" dirty="0">
                <a:ln>
                  <a:noFill/>
                </a:ln>
                <a:effectLst/>
                <a:uLnTx/>
                <a:uFillTx/>
                <a:latin typeface="+mj-lt"/>
                <a:ea typeface="+mn-ea"/>
                <a:cs typeface="Tahoma"/>
              </a:rPr>
              <a:t>SEZIONE 1.3.: Principi di una struttura organizzativa flessibile</a:t>
            </a:r>
          </a:p>
          <a:p>
            <a:pPr algn="just"/>
            <a:endParaRPr lang="pl-PL" sz="2000" dirty="0"/>
          </a:p>
          <a:p>
            <a:pPr algn="ctr"/>
            <a:endParaRPr lang="it-IT" sz="2000" dirty="0">
              <a:solidFill>
                <a:srgbClr val="FF0000"/>
              </a:solidFill>
            </a:endParaRPr>
          </a:p>
          <a:p>
            <a:pPr algn="ctr"/>
            <a:r>
              <a:rPr lang="it-IT" sz="2400" dirty="0"/>
              <a:t>Il principale ostacolo al cambiamento di questi standard organizzativi è la paura dell'ignoto. </a:t>
            </a:r>
            <a:endParaRPr lang="pl-PL" sz="2400" dirty="0">
              <a:solidFill>
                <a:srgbClr val="FF0000"/>
              </a:solidFill>
            </a:endParaRPr>
          </a:p>
          <a:p>
            <a:pPr algn="ctr"/>
            <a:endParaRPr lang="pl-PL" sz="2400" dirty="0">
              <a:solidFill>
                <a:srgbClr val="FF0000"/>
              </a:solidFill>
            </a:endParaRPr>
          </a:p>
          <a:p>
            <a:pPr algn="ctr"/>
            <a:endParaRPr lang="it-IT" sz="2400" b="0" i="0" u="none" strike="noStrike" baseline="0" dirty="0">
              <a:solidFill>
                <a:srgbClr val="FF0000"/>
              </a:solidFill>
            </a:endParaRPr>
          </a:p>
          <a:p>
            <a:pPr algn="ctr"/>
            <a:endParaRPr lang="pl-PL" sz="2400" b="0" i="0" u="none" strike="noStrike" baseline="0" dirty="0">
              <a:solidFill>
                <a:srgbClr val="FF0000"/>
              </a:solidFill>
            </a:endParaRPr>
          </a:p>
          <a:p>
            <a:pPr algn="ctr"/>
            <a:endParaRPr lang="it-IT" sz="2400" dirty="0">
              <a:solidFill>
                <a:srgbClr val="FF0000"/>
              </a:solidFill>
            </a:endParaRPr>
          </a:p>
          <a:p>
            <a:pPr algn="ctr"/>
            <a:r>
              <a:rPr lang="it-IT" sz="2400" b="0" i="0" u="sng" strike="noStrike" baseline="0" dirty="0"/>
              <a:t>"Fino a quando non aiuterai qualcuno a capire che può guadagnare e generare valore in altri modi, non cambierà perché è troppo spaventoso".</a:t>
            </a: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
        <p:nvSpPr>
          <p:cNvPr id="2" name="Strzałka: w dół 1">
            <a:extLst>
              <a:ext uri="{FF2B5EF4-FFF2-40B4-BE49-F238E27FC236}">
                <a16:creationId xmlns:a16="http://schemas.microsoft.com/office/drawing/2014/main" id="{04FB443B-C8DC-C7F3-6339-D7B0BDFDDC91}"/>
              </a:ext>
            </a:extLst>
          </p:cNvPr>
          <p:cNvSpPr/>
          <p:nvPr/>
        </p:nvSpPr>
        <p:spPr>
          <a:xfrm>
            <a:off x="5975960" y="3429000"/>
            <a:ext cx="522514" cy="8414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146735016"/>
      </p:ext>
    </p:extLst>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501106" y="791716"/>
            <a:ext cx="11442468" cy="7294305"/>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it-IT" sz="4000" b="1" i="0" u="none" strike="noStrike" kern="1200" cap="none" spc="-114" normalizeH="0" baseline="0" noProof="0" dirty="0">
                <a:ln>
                  <a:noFill/>
                </a:ln>
                <a:effectLst/>
                <a:uLnTx/>
                <a:uFillTx/>
                <a:latin typeface="+mj-lt"/>
                <a:ea typeface="+mn-ea"/>
                <a:cs typeface="Tahoma"/>
              </a:rPr>
              <a:t>UNITA' 1.: Modelli di business – questioni di base</a:t>
            </a:r>
          </a:p>
          <a:p>
            <a:r>
              <a:rPr kumimoji="0" lang="it-IT" sz="2400" i="0" u="none" strike="noStrike" kern="1200" cap="none" spc="-114" normalizeH="0" baseline="0" noProof="0" dirty="0">
                <a:ln>
                  <a:noFill/>
                </a:ln>
                <a:effectLst/>
                <a:uLnTx/>
                <a:uFillTx/>
                <a:latin typeface="+mj-lt"/>
                <a:ea typeface="+mn-ea"/>
                <a:cs typeface="Tahoma"/>
              </a:rPr>
              <a:t>SEZIONE 1.3.: Principi di una struttura organizzativa flessibile</a:t>
            </a:r>
          </a:p>
          <a:p>
            <a:pPr algn="just"/>
            <a:endParaRPr lang="pl-PL" sz="2000" dirty="0"/>
          </a:p>
          <a:p>
            <a:pPr algn="ctr"/>
            <a:r>
              <a:rPr lang="it-IT" sz="2400" dirty="0">
                <a:latin typeface="Calibri" panose="020F0502020204030204" pitchFamily="34" charset="0"/>
                <a:ea typeface="Calibri" panose="020F0502020204030204" pitchFamily="34" charset="0"/>
                <a:cs typeface="Calibri" panose="020F0502020204030204" pitchFamily="34" charset="0"/>
              </a:rPr>
              <a:t>Molte volte, le procedure per l'azione da parte degli imprenditori durante una pandemia sono state create al volo. È quindi necessario cercare di anticipare tali eventi in futuro e rivedere di conseguenza il proprio modello di business. </a:t>
            </a:r>
          </a:p>
          <a:p>
            <a:pPr algn="ctr"/>
            <a:endParaRPr lang="it-IT" sz="2400" dirty="0">
              <a:latin typeface="Calibri" panose="020F0502020204030204" pitchFamily="34" charset="0"/>
              <a:ea typeface="Calibri" panose="020F0502020204030204" pitchFamily="34" charset="0"/>
              <a:cs typeface="Calibri" panose="020F0502020204030204" pitchFamily="34" charset="0"/>
            </a:endParaRPr>
          </a:p>
          <a:p>
            <a:pPr algn="ctr"/>
            <a:r>
              <a:rPr lang="it-IT" sz="2400" dirty="0">
                <a:latin typeface="Calibri" panose="020F0502020204030204" pitchFamily="34" charset="0"/>
                <a:ea typeface="Calibri" panose="020F0502020204030204" pitchFamily="34" charset="0"/>
                <a:cs typeface="Calibri" panose="020F0502020204030204" pitchFamily="34" charset="0"/>
              </a:rPr>
              <a:t>D'altra parte, le procedure operative sviluppate durante questo periodo permetteranno, a quanto pare, di evitare in futuro il dilemma che i dipendenti hanno avuto durante il periodo iniziale della pandemia di Covid-19: "carriera o vita personale".</a:t>
            </a:r>
          </a:p>
          <a:p>
            <a:pPr algn="ctr"/>
            <a:endParaRPr lang="it-IT" sz="2400" dirty="0">
              <a:latin typeface="Calibri" panose="020F0502020204030204" pitchFamily="34" charset="0"/>
              <a:ea typeface="Calibri" panose="020F0502020204030204" pitchFamily="34" charset="0"/>
              <a:cs typeface="Calibri" panose="020F0502020204030204" pitchFamily="34" charset="0"/>
            </a:endParaRPr>
          </a:p>
          <a:p>
            <a:pPr algn="ctr"/>
            <a:r>
              <a:rPr lang="it-IT" sz="2400" dirty="0">
                <a:latin typeface="Calibri" panose="020F0502020204030204" pitchFamily="34" charset="0"/>
                <a:ea typeface="Calibri" panose="020F0502020204030204" pitchFamily="34" charset="0"/>
                <a:cs typeface="Calibri" panose="020F0502020204030204" pitchFamily="34" charset="0"/>
              </a:rPr>
              <a:t>Inoltre, le attività delle aziende durante questo periodo sono state influenzate dalla mancanza di implementazione di strumenti digitali pertinenti e dall'inflessibilità dei loro modelli di business.</a:t>
            </a: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3661344433"/>
      </p:ext>
    </p:extLst>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4" y="1012053"/>
            <a:ext cx="11316009" cy="7743787"/>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it-IT" sz="4000" b="1" i="0" u="none" strike="noStrike" kern="1200" cap="none" spc="-114" normalizeH="0" baseline="0" noProof="0" dirty="0">
                <a:ln>
                  <a:noFill/>
                </a:ln>
                <a:effectLst/>
                <a:uLnTx/>
                <a:uFillTx/>
                <a:latin typeface="+mj-lt"/>
                <a:ea typeface="+mn-ea"/>
                <a:cs typeface="Tahoma"/>
              </a:rPr>
              <a:t>UNITA' 1.: Modelli di business – questioni di base</a:t>
            </a:r>
          </a:p>
          <a:p>
            <a:r>
              <a:rPr kumimoji="0" lang="it-IT" sz="2400" i="0" u="none" strike="noStrike" kern="1200" cap="none" spc="-114" normalizeH="0" baseline="0" noProof="0" dirty="0">
                <a:ln>
                  <a:noFill/>
                </a:ln>
                <a:effectLst/>
                <a:uLnTx/>
                <a:uFillTx/>
                <a:latin typeface="+mj-lt"/>
                <a:ea typeface="+mn-ea"/>
                <a:cs typeface="Tahoma"/>
              </a:rPr>
              <a:t>SEZIONE 1.3.: Principi di una struttura organizzativa flessibile</a:t>
            </a:r>
          </a:p>
          <a:p>
            <a:pPr algn="just"/>
            <a:endParaRPr lang="pl-PL" sz="2000" dirty="0"/>
          </a:p>
          <a:p>
            <a:pPr algn="ctr">
              <a:lnSpc>
                <a:spcPct val="107000"/>
              </a:lnSpc>
              <a:spcAft>
                <a:spcPts val="800"/>
              </a:spcAft>
            </a:pPr>
            <a:r>
              <a:rPr lang="it-IT" sz="2200" dirty="0">
                <a:latin typeface="Calibri" panose="020F0502020204030204" pitchFamily="34" charset="0"/>
                <a:ea typeface="Calibri" panose="020F0502020204030204" pitchFamily="34" charset="0"/>
                <a:cs typeface="Calibri" panose="020F0502020204030204" pitchFamily="34" charset="0"/>
              </a:rPr>
              <a:t>La pandemia ha mostrato non solo i vantaggi, ma ha anche evidenziato in modo speciale gli svantaggi del lavoro online.</a:t>
            </a:r>
          </a:p>
          <a:p>
            <a:pPr algn="ctr">
              <a:lnSpc>
                <a:spcPct val="107000"/>
              </a:lnSpc>
              <a:spcAft>
                <a:spcPts val="800"/>
              </a:spcAft>
            </a:pPr>
            <a:endParaRPr lang="it-IT" sz="2200" dirty="0">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r>
              <a:rPr lang="it-IT" sz="2200" dirty="0">
                <a:latin typeface="Calibri" panose="020F0502020204030204" pitchFamily="34" charset="0"/>
                <a:ea typeface="Calibri" panose="020F0502020204030204" pitchFamily="34" charset="0"/>
                <a:cs typeface="Calibri" panose="020F0502020204030204" pitchFamily="34" charset="0"/>
              </a:rPr>
              <a:t>Ha rivelato il fatto che alcuni dipendenti ora sentono di dover essere disponibili senza sosta sul lavoro.</a:t>
            </a:r>
          </a:p>
          <a:p>
            <a:pPr algn="ctr">
              <a:lnSpc>
                <a:spcPct val="107000"/>
              </a:lnSpc>
              <a:spcAft>
                <a:spcPts val="800"/>
              </a:spcAft>
            </a:pPr>
            <a:endParaRPr lang="it-IT" sz="2200" dirty="0">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r>
              <a:rPr lang="it-IT" sz="2200" dirty="0">
                <a:latin typeface="Calibri" panose="020F0502020204030204" pitchFamily="34" charset="0"/>
                <a:ea typeface="Calibri" panose="020F0502020204030204" pitchFamily="34" charset="0"/>
                <a:cs typeface="Calibri" panose="020F0502020204030204" pitchFamily="34" charset="0"/>
              </a:rPr>
              <a:t>Certo, ci sono vantaggi nel lavorare da casa, come il risparmio sui costi derivanti dal non dover fare il pendolare, ma soprattutto, ha mostrato il verificarsi del preoccupante fenomeno dell'offuscamento dei confini tra ciò che è privato e ciò che è business.</a:t>
            </a: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872028691"/>
      </p:ext>
    </p:extLst>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545174" y="791716"/>
            <a:ext cx="11384102" cy="8045792"/>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it-IT" sz="4000" b="1" i="0" u="none" strike="noStrike" kern="1200" cap="none" spc="-114" normalizeH="0" baseline="0" noProof="0" dirty="0">
                <a:ln>
                  <a:noFill/>
                </a:ln>
                <a:effectLst/>
                <a:uLnTx/>
                <a:uFillTx/>
                <a:latin typeface="+mj-lt"/>
                <a:ea typeface="+mn-ea"/>
                <a:cs typeface="Tahoma"/>
              </a:rPr>
              <a:t>UNITA' 1.: Modelli di business – questioni di base</a:t>
            </a:r>
          </a:p>
          <a:p>
            <a:pPr marL="12700">
              <a:spcBef>
                <a:spcPts val="110"/>
              </a:spcBef>
              <a:tabLst>
                <a:tab pos="1217930" algn="l"/>
                <a:tab pos="1939289" algn="l"/>
                <a:tab pos="2928620" algn="l"/>
                <a:tab pos="3457575" algn="l"/>
                <a:tab pos="4396105" algn="l"/>
                <a:tab pos="5962650" algn="l"/>
              </a:tabLst>
              <a:defRPr/>
            </a:pPr>
            <a:r>
              <a:rPr kumimoji="0" lang="it-IT" sz="2400" i="0" u="none" strike="noStrike" kern="1200" cap="none" spc="-114" normalizeH="0" baseline="0" noProof="0" dirty="0">
                <a:ln>
                  <a:noFill/>
                </a:ln>
                <a:effectLst/>
                <a:uLnTx/>
                <a:uFillTx/>
                <a:latin typeface="+mj-lt"/>
                <a:ea typeface="+mn-ea"/>
                <a:cs typeface="Tahoma"/>
              </a:rPr>
              <a:t>SEZIONE 1.3.: Principi di una struttura organizzativa flessibile</a:t>
            </a:r>
          </a:p>
          <a:p>
            <a:pPr algn="just"/>
            <a:endParaRPr lang="pl-PL" sz="2000" dirty="0"/>
          </a:p>
          <a:p>
            <a:pPr algn="ctr"/>
            <a:r>
              <a:rPr lang="it-IT" sz="2400" dirty="0">
                <a:latin typeface="Calibri" panose="020F0502020204030204" pitchFamily="34" charset="0"/>
                <a:ea typeface="Calibri" panose="020F0502020204030204" pitchFamily="34" charset="0"/>
                <a:cs typeface="Calibri" panose="020F0502020204030204" pitchFamily="34" charset="0"/>
              </a:rPr>
              <a:t>Gli imprenditori hanno dovuto cambiare i loro modelli di business su base continuativa e adattarli alla realtà che li circonda, e l'esperienza acquisita durante la pandemia consentirà loro di rispondere in modo efficiente a eventi simili in futuro.</a:t>
            </a:r>
          </a:p>
          <a:p>
            <a:pPr algn="ctr"/>
            <a:endParaRPr lang="it-IT" sz="2400" dirty="0">
              <a:latin typeface="Calibri" panose="020F0502020204030204" pitchFamily="34" charset="0"/>
              <a:ea typeface="Calibri" panose="020F0502020204030204" pitchFamily="34" charset="0"/>
              <a:cs typeface="Calibri" panose="020F0502020204030204" pitchFamily="34" charset="0"/>
            </a:endParaRPr>
          </a:p>
          <a:p>
            <a:pPr algn="ctr"/>
            <a:r>
              <a:rPr lang="it-IT" sz="2400" dirty="0">
                <a:latin typeface="Calibri" panose="020F0502020204030204" pitchFamily="34" charset="0"/>
                <a:ea typeface="Calibri" panose="020F0502020204030204" pitchFamily="34" charset="0"/>
                <a:cs typeface="Calibri" panose="020F0502020204030204" pitchFamily="34" charset="0"/>
              </a:rPr>
              <a:t>Ad esempio, il lavoro online potrebbe aver indotto i dipendenti a temere di poter essere esclusi da riunioni e progetti importanti e quindi le loro carriere potrebbero essere rallentate o semplicemente fermate. </a:t>
            </a:r>
          </a:p>
          <a:p>
            <a:pPr algn="ctr"/>
            <a:endParaRPr lang="it-IT" sz="2400" dirty="0">
              <a:latin typeface="Calibri" panose="020F0502020204030204" pitchFamily="34" charset="0"/>
              <a:ea typeface="Calibri" panose="020F0502020204030204" pitchFamily="34" charset="0"/>
              <a:cs typeface="Calibri" panose="020F0502020204030204" pitchFamily="34" charset="0"/>
            </a:endParaRPr>
          </a:p>
          <a:p>
            <a:pPr algn="ctr"/>
            <a:r>
              <a:rPr lang="it-IT" sz="2400" dirty="0">
                <a:latin typeface="Calibri" panose="020F0502020204030204" pitchFamily="34" charset="0"/>
                <a:ea typeface="Calibri" panose="020F0502020204030204" pitchFamily="34" charset="0"/>
                <a:cs typeface="Calibri" panose="020F0502020204030204" pitchFamily="34" charset="0"/>
              </a:rPr>
              <a:t>Nel corso del tempo sono stati "scoperti" strumenti adeguati che hanno creato un sostituto delle relazioni all'interno delle aziende e migliorato il livello di fiducia all'interno delle aziende.</a:t>
            </a:r>
          </a:p>
          <a:p>
            <a:pPr algn="ctr"/>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3802884433"/>
      </p:ext>
    </p:extLst>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5" y="1012053"/>
            <a:ext cx="11403558" cy="7352077"/>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it-IT" sz="4000" b="1" i="0" u="none" strike="noStrike" kern="1200" cap="none" spc="-114" normalizeH="0" baseline="0" noProof="0" dirty="0">
                <a:ln>
                  <a:noFill/>
                </a:ln>
                <a:effectLst/>
                <a:uLnTx/>
                <a:uFillTx/>
                <a:latin typeface="+mj-lt"/>
                <a:ea typeface="+mn-ea"/>
                <a:cs typeface="Tahoma"/>
              </a:rPr>
              <a:t>UNITA' 1.: Modelli di business – questioni di base</a:t>
            </a:r>
          </a:p>
          <a:p>
            <a:r>
              <a:rPr kumimoji="0" lang="it-IT" sz="2400" i="0" u="none" strike="noStrike" kern="1200" cap="none" spc="-114" normalizeH="0" baseline="0" noProof="0" dirty="0">
                <a:ln>
                  <a:noFill/>
                </a:ln>
                <a:effectLst/>
                <a:uLnTx/>
                <a:uFillTx/>
                <a:latin typeface="+mj-lt"/>
                <a:ea typeface="+mn-ea"/>
                <a:cs typeface="Tahoma"/>
              </a:rPr>
              <a:t>SEZIONE 1.3.: Principi di una struttura organizzativa flessibile</a:t>
            </a:r>
          </a:p>
          <a:p>
            <a:pPr algn="just"/>
            <a:endParaRPr lang="pl-PL" sz="2000" dirty="0"/>
          </a:p>
          <a:p>
            <a:pPr algn="just"/>
            <a:endParaRPr lang="pl-PL" sz="2000" dirty="0"/>
          </a:p>
          <a:p>
            <a:pPr algn="ctr">
              <a:lnSpc>
                <a:spcPct val="107000"/>
              </a:lnSpc>
              <a:spcAft>
                <a:spcPts val="800"/>
              </a:spcAft>
            </a:pPr>
            <a:r>
              <a:rPr lang="it-IT" sz="2400" dirty="0">
                <a:latin typeface="Calibri" panose="020F0502020204030204" pitchFamily="34" charset="0"/>
                <a:ea typeface="Calibri" panose="020F0502020204030204" pitchFamily="34" charset="0"/>
                <a:cs typeface="Calibri" panose="020F0502020204030204" pitchFamily="34" charset="0"/>
              </a:rPr>
              <a:t>Quando pianificano e attuano misure che sosterranno i dipendenti di oggi, e in particolare le donne, nel loro sviluppo professionale, i datori di lavoro dovrebbero dimostrare un approccio personalizzato ed empatico. </a:t>
            </a:r>
          </a:p>
          <a:p>
            <a:pPr algn="ctr">
              <a:lnSpc>
                <a:spcPct val="107000"/>
              </a:lnSpc>
              <a:spcAft>
                <a:spcPts val="800"/>
              </a:spcAft>
            </a:pPr>
            <a:endParaRPr lang="it-IT" sz="2400" dirty="0">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r>
              <a:rPr lang="it-IT" sz="2400" dirty="0">
                <a:latin typeface="Calibri" panose="020F0502020204030204" pitchFamily="34" charset="0"/>
                <a:ea typeface="Calibri" panose="020F0502020204030204" pitchFamily="34" charset="0"/>
                <a:cs typeface="Calibri" panose="020F0502020204030204" pitchFamily="34" charset="0"/>
              </a:rPr>
              <a:t>Le esigenze di dipendenti specifici devono essere conosciute. Aspettative leggermente diverse saranno avute, ad esempio, da coloro che si occupano della cura dei parenti e da coloro che non hanno tali responsabilità.</a:t>
            </a: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944749041"/>
      </p:ext>
    </p:extLst>
  </p:cSld>
  <p:clrMapOvr>
    <a:masterClrMapping/>
  </p:clrMapOvr>
  <p:transition advClick="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4" y="1012053"/>
            <a:ext cx="11491107" cy="7769435"/>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it-IT" sz="4000" b="1" i="0" u="none" strike="noStrike" kern="1200" cap="none" spc="-114" normalizeH="0" baseline="0" noProof="0" dirty="0">
                <a:ln>
                  <a:noFill/>
                </a:ln>
                <a:effectLst/>
                <a:uLnTx/>
                <a:uFillTx/>
                <a:latin typeface="+mj-lt"/>
                <a:ea typeface="+mn-ea"/>
                <a:cs typeface="Tahoma"/>
              </a:rPr>
              <a:t>UNITA' 1.: Modelli di business – questioni di base</a:t>
            </a:r>
          </a:p>
          <a:p>
            <a:pPr marL="12700">
              <a:spcBef>
                <a:spcPts val="110"/>
              </a:spcBef>
              <a:tabLst>
                <a:tab pos="1217930" algn="l"/>
                <a:tab pos="1939289" algn="l"/>
                <a:tab pos="2928620" algn="l"/>
                <a:tab pos="3457575" algn="l"/>
                <a:tab pos="4396105" algn="l"/>
                <a:tab pos="5962650" algn="l"/>
              </a:tabLst>
              <a:defRPr/>
            </a:pPr>
            <a:r>
              <a:rPr kumimoji="0" lang="it-IT" sz="2400" i="0" u="none" strike="noStrike" kern="1200" cap="none" spc="-114" normalizeH="0" baseline="0" noProof="0" dirty="0">
                <a:ln>
                  <a:noFill/>
                </a:ln>
                <a:effectLst/>
                <a:uLnTx/>
                <a:uFillTx/>
                <a:latin typeface="+mj-lt"/>
                <a:ea typeface="+mn-ea"/>
                <a:cs typeface="Tahoma"/>
              </a:rPr>
              <a:t> SEZIONE 1.3.: Principi di una struttura flessibile</a:t>
            </a:r>
          </a:p>
          <a:p>
            <a:pPr marL="12700">
              <a:spcBef>
                <a:spcPts val="110"/>
              </a:spcBef>
              <a:tabLst>
                <a:tab pos="1217930" algn="l"/>
                <a:tab pos="1939289" algn="l"/>
                <a:tab pos="2928620" algn="l"/>
                <a:tab pos="3457575" algn="l"/>
                <a:tab pos="4396105" algn="l"/>
                <a:tab pos="5962650" algn="l"/>
              </a:tabLst>
              <a:defRPr/>
            </a:pPr>
            <a:endParaRPr lang="pl-PL" sz="2000" dirty="0"/>
          </a:p>
          <a:p>
            <a:pPr algn="ctr">
              <a:lnSpc>
                <a:spcPct val="107000"/>
              </a:lnSpc>
              <a:spcAft>
                <a:spcPts val="800"/>
              </a:spcAft>
            </a:pPr>
            <a:r>
              <a:rPr lang="it-IT" sz="2200" dirty="0">
                <a:latin typeface="Calibri" panose="020F0502020204030204" pitchFamily="34" charset="0"/>
                <a:ea typeface="Calibri" panose="020F0502020204030204" pitchFamily="34" charset="0"/>
                <a:cs typeface="Calibri" panose="020F0502020204030204" pitchFamily="34" charset="0"/>
              </a:rPr>
              <a:t>L'esperienza del periodo di pandemia di Covid-19 ha inoltre dimostrato l'urgenza di prendersi cura del benessere dei dipendenti, soddisfacendo i loro bisogni più importanti, rispettando i loro valori, relazioni basate sulla fiducia in azienda, superiori e colleghi.</a:t>
            </a:r>
          </a:p>
          <a:p>
            <a:pPr algn="ctr">
              <a:lnSpc>
                <a:spcPct val="107000"/>
              </a:lnSpc>
              <a:spcAft>
                <a:spcPts val="800"/>
              </a:spcAft>
            </a:pPr>
            <a:endParaRPr lang="it-IT" sz="2200" dirty="0">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r>
              <a:rPr lang="it-IT" sz="2200" dirty="0">
                <a:latin typeface="Calibri" panose="020F0502020204030204" pitchFamily="34" charset="0"/>
                <a:ea typeface="Calibri" panose="020F0502020204030204" pitchFamily="34" charset="0"/>
                <a:cs typeface="Calibri" panose="020F0502020204030204" pitchFamily="34" charset="0"/>
              </a:rPr>
              <a:t>Le storie delle aziende sopravvissute alla pandemia, e ancor più di quelle che hanno avuto successo, mostrano quanto dipenda dall'impegno e dal comportamento delle persone che impiegavano. </a:t>
            </a:r>
          </a:p>
          <a:p>
            <a:pPr algn="ctr">
              <a:lnSpc>
                <a:spcPct val="107000"/>
              </a:lnSpc>
              <a:spcAft>
                <a:spcPts val="800"/>
              </a:spcAft>
            </a:pPr>
            <a:endParaRPr lang="it-IT" sz="2200" dirty="0">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r>
              <a:rPr lang="it-IT" sz="2200" dirty="0">
                <a:latin typeface="Calibri" panose="020F0502020204030204" pitchFamily="34" charset="0"/>
                <a:ea typeface="Calibri" panose="020F0502020204030204" pitchFamily="34" charset="0"/>
                <a:cs typeface="Calibri" panose="020F0502020204030204" pitchFamily="34" charset="0"/>
              </a:rPr>
              <a:t>Le giuste azioni da parte dei datori di lavoro sono e saranno di grande importanza in futuro per lo sviluppo professionale dei dipendenti e quindi anche per lo sviluppo delle aziende.</a:t>
            </a: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1874126961"/>
      </p:ext>
    </p:extLst>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814121"/>
            <a:ext cx="2880597" cy="392159"/>
          </a:xfrm>
          <a:prstGeom prst="rect">
            <a:avLst/>
          </a:prstGeom>
          <a:noFill/>
        </p:spPr>
        <p:txBody>
          <a:bodyPr wrap="none" rtlCol="0">
            <a:spAutoFit/>
          </a:bodyPr>
          <a:lstStyle/>
          <a:p>
            <a:pPr lvl="0">
              <a:lnSpc>
                <a:spcPct val="115000"/>
              </a:lnSpc>
              <a:spcAft>
                <a:spcPts val="1000"/>
              </a:spcAft>
            </a:pPr>
            <a:r>
              <a:rPr lang="it-IT" sz="1800" dirty="0">
                <a:effectLst/>
                <a:latin typeface="Calibri" panose="020F0502020204030204" pitchFamily="34" charset="0"/>
                <a:ea typeface="Calibri" panose="020F0502020204030204" pitchFamily="34" charset="0"/>
                <a:cs typeface="Calibri" panose="020F0502020204030204" pitchFamily="34" charset="0"/>
              </a:rPr>
              <a:t>Cos’è un modello di business</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CuadroTexto 11"/>
          <p:cNvSpPr txBox="1"/>
          <p:nvPr/>
        </p:nvSpPr>
        <p:spPr>
          <a:xfrm>
            <a:off x="1615182" y="3530217"/>
            <a:ext cx="3914661" cy="392159"/>
          </a:xfrm>
          <a:prstGeom prst="rect">
            <a:avLst/>
          </a:prstGeom>
          <a:noFill/>
        </p:spPr>
        <p:txBody>
          <a:bodyPr wrap="none" rtlCol="0">
            <a:spAutoFit/>
          </a:bodyPr>
          <a:lstStyle/>
          <a:p>
            <a:pPr lvl="0">
              <a:lnSpc>
                <a:spcPct val="115000"/>
              </a:lnSpc>
              <a:spcAft>
                <a:spcPts val="1000"/>
              </a:spcAft>
            </a:pPr>
            <a:r>
              <a:rPr lang="it-IT" sz="1800" dirty="0">
                <a:effectLst/>
                <a:latin typeface="Calibri" panose="020F0502020204030204" pitchFamily="34" charset="0"/>
                <a:ea typeface="Calibri" panose="020F0502020204030204" pitchFamily="34" charset="0"/>
                <a:cs typeface="Calibri" panose="020F0502020204030204" pitchFamily="34" charset="0"/>
              </a:rPr>
              <a:t>Elementi chiave del modello di business</a:t>
            </a:r>
          </a:p>
        </p:txBody>
      </p:sp>
      <p:sp>
        <p:nvSpPr>
          <p:cNvPr id="13" name="CuadroTexto 12"/>
          <p:cNvSpPr txBox="1"/>
          <p:nvPr/>
        </p:nvSpPr>
        <p:spPr>
          <a:xfrm>
            <a:off x="1615729" y="4238675"/>
            <a:ext cx="3115468" cy="369332"/>
          </a:xfrm>
          <a:prstGeom prst="rect">
            <a:avLst/>
          </a:prstGeom>
          <a:noFill/>
        </p:spPr>
        <p:txBody>
          <a:bodyPr wrap="none" rtlCol="0">
            <a:spAutoFit/>
          </a:bodyPr>
          <a:lstStyle/>
          <a:p>
            <a:pPr lvl="0"/>
            <a:r>
              <a:rPr lang="sk-SK" sz="1800" dirty="0">
                <a:effectLst/>
                <a:latin typeface="Calibri" panose="020F0502020204030204" pitchFamily="34" charset="0"/>
                <a:ea typeface="Calibri" panose="020F0502020204030204" pitchFamily="34" charset="0"/>
                <a:cs typeface="Calibri" panose="020F0502020204030204" pitchFamily="34" charset="0"/>
              </a:rPr>
              <a:t>Strutture organizzative flessibili</a:t>
            </a:r>
          </a:p>
        </p:txBody>
      </p:sp>
      <p:sp>
        <p:nvSpPr>
          <p:cNvPr id="14" name="CuadroTexto 13"/>
          <p:cNvSpPr txBox="1"/>
          <p:nvPr/>
        </p:nvSpPr>
        <p:spPr>
          <a:xfrm>
            <a:off x="1578484" y="4994445"/>
            <a:ext cx="3922228" cy="646331"/>
          </a:xfrm>
          <a:prstGeom prst="rect">
            <a:avLst/>
          </a:prstGeom>
          <a:noFill/>
        </p:spPr>
        <p:txBody>
          <a:bodyPr wrap="none" rtlCol="0">
            <a:spAutoFit/>
          </a:bodyPr>
          <a:lstStyle/>
          <a:p>
            <a:r>
              <a:rPr lang="it-IT" dirty="0">
                <a:latin typeface="Calibri" panose="020F0502020204030204" pitchFamily="34" charset="0"/>
                <a:ea typeface="Calibri" panose="020F0502020204030204" pitchFamily="34" charset="0"/>
              </a:rPr>
              <a:t>Come implementare nuove</a:t>
            </a:r>
          </a:p>
          <a:p>
            <a:r>
              <a:rPr lang="it-IT" dirty="0">
                <a:latin typeface="Calibri" panose="020F0502020204030204" pitchFamily="34" charset="0"/>
                <a:ea typeface="Calibri" panose="020F0502020204030204" pitchFamily="34" charset="0"/>
              </a:rPr>
              <a:t>tecnologie e strategie di digitalizzazione</a:t>
            </a:r>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OBIETTIVI E TRAGUARDI</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it-IT" sz="2000" dirty="0">
                <a:latin typeface="Calibri" panose="020F0502020204030204" pitchFamily="34" charset="0"/>
                <a:ea typeface="Calibri" panose="020F0502020204030204" pitchFamily="34" charset="0"/>
                <a:cs typeface="Times New Roman" panose="02020603050405020304" pitchFamily="18" charset="0"/>
              </a:rPr>
              <a:t>Alla fine di questo modulo sarai in grado di:</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5884" y="758722"/>
            <a:ext cx="580042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4" y="1012053"/>
            <a:ext cx="11491107" cy="6986528"/>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it-IT" sz="4000" b="1" i="0" u="none" strike="noStrike" kern="1200" cap="none" spc="-114" normalizeH="0" baseline="0" noProof="0" dirty="0">
                <a:ln>
                  <a:noFill/>
                </a:ln>
                <a:effectLst/>
                <a:uLnTx/>
                <a:uFillTx/>
                <a:latin typeface="+mj-lt"/>
                <a:ea typeface="+mn-ea"/>
                <a:cs typeface="Tahoma"/>
              </a:rPr>
              <a:t>UNITA' 1.: Modello di business – questioni di base</a:t>
            </a:r>
          </a:p>
          <a:p>
            <a:pPr marL="12700">
              <a:spcBef>
                <a:spcPts val="110"/>
              </a:spcBef>
              <a:tabLst>
                <a:tab pos="1217930" algn="l"/>
                <a:tab pos="1939289" algn="l"/>
                <a:tab pos="2928620" algn="l"/>
                <a:tab pos="3457575" algn="l"/>
                <a:tab pos="4396105" algn="l"/>
                <a:tab pos="5962650" algn="l"/>
              </a:tabLst>
              <a:defRPr/>
            </a:pPr>
            <a:r>
              <a:rPr kumimoji="0" lang="it-IT" sz="2400" i="0" u="none" strike="noStrike" kern="1200" cap="none" spc="-114" normalizeH="0" baseline="0" noProof="0" dirty="0">
                <a:ln>
                  <a:noFill/>
                </a:ln>
                <a:effectLst/>
                <a:uLnTx/>
                <a:uFillTx/>
                <a:latin typeface="+mj-lt"/>
                <a:ea typeface="+mn-ea"/>
                <a:cs typeface="Tahoma"/>
              </a:rPr>
              <a:t>SEZIONE 1.3.: Principi di una struttura organizzativa flessibile</a:t>
            </a:r>
          </a:p>
          <a:p>
            <a:pPr algn="just"/>
            <a:endParaRPr lang="pl-PL" sz="1000" dirty="0"/>
          </a:p>
          <a:p>
            <a:pPr algn="ctr">
              <a:spcAft>
                <a:spcPts val="1200"/>
              </a:spcAft>
            </a:pPr>
            <a:endParaRPr lang="pl-PL" sz="2200" b="1" dirty="0">
              <a:solidFill>
                <a:srgbClr val="FF0000"/>
              </a:solidFill>
              <a:effectLst/>
              <a:ea typeface="Times New Roman" panose="02020603050405020304" pitchFamily="18" charset="0"/>
            </a:endParaRPr>
          </a:p>
          <a:p>
            <a:pPr algn="ctr">
              <a:spcAft>
                <a:spcPts val="1200"/>
              </a:spcAft>
            </a:pPr>
            <a:r>
              <a:rPr lang="it-IT" sz="2400" b="1" dirty="0">
                <a:ea typeface="Times New Roman" panose="02020603050405020304" pitchFamily="18" charset="0"/>
              </a:rPr>
              <a:t>Il modello di lavoro flessibile sta diventando lo standard!</a:t>
            </a:r>
          </a:p>
          <a:p>
            <a:pPr algn="ctr">
              <a:spcAft>
                <a:spcPts val="1200"/>
              </a:spcAft>
            </a:pPr>
            <a:r>
              <a:rPr lang="it-IT" sz="2400" dirty="0">
                <a:ea typeface="Times New Roman" panose="02020603050405020304" pitchFamily="18" charset="0"/>
              </a:rPr>
              <a:t>La pandemia ha dimostrato che è necessario ridefinire cosa significhi "orario di lavoro flessibile" e cosa significhi "disponibilità". </a:t>
            </a:r>
          </a:p>
          <a:p>
            <a:pPr algn="ctr">
              <a:spcAft>
                <a:spcPts val="1200"/>
              </a:spcAft>
            </a:pPr>
            <a:r>
              <a:rPr lang="it-IT" sz="2400" dirty="0">
                <a:ea typeface="Times New Roman" panose="02020603050405020304" pitchFamily="18" charset="0"/>
              </a:rPr>
              <a:t>Orari di lavoro flessibili non significano solo "lavorare da casa", che è diventato la norma nella pandemia. Possono anche assumere la forma di accordi che consentono ai dipendenti di contribuire all'attività, aiutandoli a mantenere un equilibrio tra lavoro e vita privata.</a:t>
            </a: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3964809960"/>
      </p:ext>
    </p:extLst>
  </p:cSld>
  <p:clrMapOvr>
    <a:masterClrMapping/>
  </p:clrMapOvr>
  <p:transition advClick="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4" y="1012053"/>
            <a:ext cx="11491107" cy="6894195"/>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it-IT" sz="4000" b="1" i="0" u="none" strike="noStrike" kern="1200" cap="none" spc="-114" normalizeH="0" baseline="0" noProof="0" dirty="0">
                <a:ln>
                  <a:noFill/>
                </a:ln>
                <a:effectLst/>
                <a:uLnTx/>
                <a:uFillTx/>
                <a:latin typeface="+mj-lt"/>
                <a:ea typeface="+mn-ea"/>
                <a:cs typeface="Tahoma"/>
              </a:rPr>
              <a:t>UNITA' 1.: Modelli di business – questioni di base</a:t>
            </a:r>
          </a:p>
          <a:p>
            <a:r>
              <a:rPr kumimoji="0" lang="it-IT" sz="2400" i="0" u="none" strike="noStrike" kern="1200" cap="none" spc="-114" normalizeH="0" baseline="0" noProof="0" dirty="0">
                <a:ln>
                  <a:noFill/>
                </a:ln>
                <a:effectLst/>
                <a:uLnTx/>
                <a:uFillTx/>
                <a:latin typeface="+mj-lt"/>
                <a:ea typeface="+mn-ea"/>
                <a:cs typeface="Tahoma"/>
              </a:rPr>
              <a:t>SEZIONE 1.3.: Principi di una struttura organizzativa flessibile</a:t>
            </a:r>
          </a:p>
          <a:p>
            <a:pPr algn="just"/>
            <a:endParaRPr lang="pl-PL" sz="1000" dirty="0"/>
          </a:p>
          <a:p>
            <a:pPr algn="ctr">
              <a:spcAft>
                <a:spcPts val="1200"/>
              </a:spcAft>
            </a:pPr>
            <a:endParaRPr lang="pl-PL" sz="800" b="1" dirty="0">
              <a:solidFill>
                <a:srgbClr val="FF0000"/>
              </a:solidFill>
              <a:effectLst/>
              <a:ea typeface="Times New Roman" panose="02020603050405020304" pitchFamily="18" charset="0"/>
            </a:endParaRPr>
          </a:p>
          <a:p>
            <a:pPr algn="ctr">
              <a:spcAft>
                <a:spcPts val="1200"/>
              </a:spcAft>
            </a:pPr>
            <a:endParaRPr lang="pl-PL" sz="2200" b="1" dirty="0">
              <a:solidFill>
                <a:srgbClr val="FF0000"/>
              </a:solidFill>
              <a:effectLst/>
              <a:ea typeface="Times New Roman" panose="02020603050405020304" pitchFamily="18" charset="0"/>
            </a:endParaRPr>
          </a:p>
          <a:p>
            <a:pPr algn="ctr">
              <a:spcAft>
                <a:spcPts val="1200"/>
              </a:spcAft>
            </a:pPr>
            <a:endParaRPr lang="pl-PL" sz="2400" dirty="0">
              <a:solidFill>
                <a:srgbClr val="FF0000"/>
              </a:solidFill>
              <a:ea typeface="Times New Roman" panose="02020603050405020304" pitchFamily="18" charset="0"/>
            </a:endParaRPr>
          </a:p>
          <a:p>
            <a:pPr algn="ctr">
              <a:spcAft>
                <a:spcPts val="1200"/>
              </a:spcAft>
            </a:pPr>
            <a:r>
              <a:rPr lang="it-IT" sz="2400" dirty="0">
                <a:ea typeface="Times New Roman" panose="02020603050405020304" pitchFamily="18" charset="0"/>
              </a:rPr>
              <a:t>Ci sono possibili soluzioni, ad esempio orari di lavoro ridotti, una giornata lavorativa prolungata con una settimana lavorativa ridotta o la condivisione di una particolare posizione tra due persone. </a:t>
            </a:r>
          </a:p>
          <a:p>
            <a:pPr algn="ctr">
              <a:spcAft>
                <a:spcPts val="1200"/>
              </a:spcAft>
            </a:pPr>
            <a:r>
              <a:rPr lang="it-IT" sz="2400" dirty="0">
                <a:ea typeface="Times New Roman" panose="02020603050405020304" pitchFamily="18" charset="0"/>
              </a:rPr>
              <a:t>È importante sottolineare che questa non deve essere una "opzione attraente" solo per i genitori. Dovrebbe essere uno standard disponibile per tutti. </a:t>
            </a:r>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2435206383"/>
      </p:ext>
    </p:extLst>
  </p:cSld>
  <p:clrMapOvr>
    <a:masterClrMapping/>
  </p:clrMapOvr>
  <p:transition advClick="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435004" y="1012053"/>
            <a:ext cx="11491107" cy="6137578"/>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it-IT" sz="4000" b="1" i="0" u="none" strike="noStrike" kern="1200" cap="none" spc="-114" normalizeH="0" baseline="0" noProof="0" dirty="0">
                <a:ln>
                  <a:noFill/>
                </a:ln>
                <a:effectLst/>
                <a:uLnTx/>
                <a:uFillTx/>
                <a:latin typeface="+mj-lt"/>
                <a:ea typeface="+mn-ea"/>
                <a:cs typeface="Tahoma"/>
              </a:rPr>
              <a:t>UNITA' 1.: Modelli di business – questioni di base</a:t>
            </a:r>
          </a:p>
          <a:p>
            <a:pPr marL="12700">
              <a:spcBef>
                <a:spcPts val="110"/>
              </a:spcBef>
              <a:tabLst>
                <a:tab pos="1217930" algn="l"/>
                <a:tab pos="1939289" algn="l"/>
                <a:tab pos="2928620" algn="l"/>
                <a:tab pos="3457575" algn="l"/>
                <a:tab pos="4396105" algn="l"/>
                <a:tab pos="5962650" algn="l"/>
              </a:tabLst>
              <a:defRPr/>
            </a:pPr>
            <a:r>
              <a:rPr kumimoji="0" lang="it-IT" sz="2400" i="0" u="none" strike="noStrike" kern="1200" cap="none" spc="-114" normalizeH="0" baseline="0" noProof="0" dirty="0">
                <a:ln>
                  <a:noFill/>
                </a:ln>
                <a:effectLst/>
                <a:uLnTx/>
                <a:uFillTx/>
                <a:latin typeface="+mj-lt"/>
                <a:ea typeface="+mn-ea"/>
                <a:cs typeface="Tahoma"/>
              </a:rPr>
              <a:t>SEZIONE 1.3.: Principi di una struttura organizzativa flessibile</a:t>
            </a:r>
          </a:p>
          <a:p>
            <a:pPr algn="just"/>
            <a:endParaRPr lang="pl-PL" sz="2000" dirty="0"/>
          </a:p>
          <a:p>
            <a:pPr algn="just"/>
            <a:endParaRPr lang="pl-PL" sz="2000" dirty="0"/>
          </a:p>
          <a:p>
            <a:pPr algn="ctr"/>
            <a:r>
              <a:rPr lang="it-IT" sz="2400" dirty="0">
                <a:ea typeface="Times New Roman" panose="02020603050405020304" pitchFamily="18" charset="0"/>
              </a:rPr>
              <a:t>Altrettanto importante quanto mettere in atto le giuste regole e condizioni di lavoro flessibili è costruire una cultura che consenta ai dipendenti di beneficiare delle nuove regole senza preoccuparsi delle loro future carriere. </a:t>
            </a:r>
          </a:p>
          <a:p>
            <a:pPr algn="ctr"/>
            <a:endParaRPr lang="it-IT" sz="2400" dirty="0">
              <a:ea typeface="Times New Roman" panose="02020603050405020304" pitchFamily="18" charset="0"/>
            </a:endParaRPr>
          </a:p>
          <a:p>
            <a:pPr algn="ctr"/>
            <a:r>
              <a:rPr lang="it-IT" sz="2400" dirty="0">
                <a:ea typeface="Times New Roman" panose="02020603050405020304" pitchFamily="18" charset="0"/>
              </a:rPr>
              <a:t>Senza questo, le condizioni di lavoro flessibili non saranno mai pienamente sfruttate.</a:t>
            </a: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770960598"/>
      </p:ext>
    </p:extLst>
  </p:cSld>
  <p:clrMapOvr>
    <a:masterClrMapping/>
  </p:clrMapOvr>
  <p:transition advClick="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711DDC5-E114-5404-E5F5-34536CF4A1D0}"/>
              </a:ext>
            </a:extLst>
          </p:cNvPr>
          <p:cNvSpPr txBox="1"/>
          <p:nvPr/>
        </p:nvSpPr>
        <p:spPr>
          <a:xfrm>
            <a:off x="417249" y="958787"/>
            <a:ext cx="11656381" cy="5920339"/>
          </a:xfrm>
          <a:prstGeom prst="rect">
            <a:avLst/>
          </a:prstGeom>
          <a:noFill/>
        </p:spPr>
        <p:txBody>
          <a:bodyPr wrap="square">
            <a:spAutoFit/>
          </a:bodyPr>
          <a:lstStyle/>
          <a:p>
            <a:r>
              <a:rPr kumimoji="0" lang="it-IT" sz="3200" b="1" i="0" u="none" strike="noStrike" kern="1200" cap="none" spc="-114" normalizeH="0" baseline="0" noProof="0" dirty="0">
                <a:ln>
                  <a:noFill/>
                </a:ln>
                <a:effectLst/>
                <a:uLnTx/>
                <a:uFillTx/>
                <a:latin typeface="+mj-lt"/>
                <a:ea typeface="+mn-ea"/>
                <a:cs typeface="Tahoma"/>
              </a:rPr>
              <a:t>UNITA' 1.: Modelli di business – questioni di base </a:t>
            </a:r>
          </a:p>
          <a:p>
            <a:r>
              <a:rPr kumimoji="0" lang="it-IT" sz="2400" i="0" u="none" strike="noStrike" kern="1200" cap="none" spc="-114" normalizeH="0" baseline="0" noProof="0" dirty="0">
                <a:ln>
                  <a:noFill/>
                </a:ln>
                <a:effectLst/>
                <a:uLnTx/>
                <a:uFillTx/>
                <a:latin typeface="+mj-lt"/>
                <a:ea typeface="+mn-ea"/>
                <a:cs typeface="Tahoma"/>
              </a:rPr>
              <a:t>SEZIONE 1.4.: Come implementare tecnologie e strategie di digitalizzazione?</a:t>
            </a:r>
          </a:p>
          <a:p>
            <a:endParaRPr kumimoji="0" lang="pl-PL" sz="2400" i="0" u="none" strike="noStrike" kern="1200" cap="none" spc="-114" normalizeH="0" baseline="0" noProof="0" dirty="0">
              <a:ln>
                <a:noFill/>
              </a:ln>
              <a:effectLst/>
              <a:uLnTx/>
              <a:uFillTx/>
              <a:latin typeface="+mj-lt"/>
              <a:ea typeface="+mn-ea"/>
              <a:cs typeface="Tahoma"/>
            </a:endParaRPr>
          </a:p>
          <a:p>
            <a:pPr algn="just"/>
            <a:endParaRPr lang="pl-PL" sz="1800" dirty="0">
              <a:solidFill>
                <a:srgbClr val="000000"/>
              </a:solidFill>
              <a:effectLst/>
              <a:latin typeface="Calibri" panose="020F0502020204030204" pitchFamily="34" charset="0"/>
              <a:ea typeface="Calibri" panose="020F0502020204030204" pitchFamily="34" charset="0"/>
            </a:endParaRPr>
          </a:p>
          <a:p>
            <a:pPr algn="ctr">
              <a:lnSpc>
                <a:spcPct val="107000"/>
              </a:lnSpc>
              <a:spcBef>
                <a:spcPts val="600"/>
              </a:spcBef>
              <a:spcAft>
                <a:spcPts val="600"/>
              </a:spcAft>
            </a:pPr>
            <a:r>
              <a:rPr lang="it-IT"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Implementazione della tecnologia - </a:t>
            </a:r>
            <a:r>
              <a:rPr lang="it-IT"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la fase dell'attività scientifica e tecnologica in cui i risultati del lavoro scientifico nelle scienze di base e applicate, compresi i lavori di ricerca e sviluppo strettamente finalizzati al raggiungimento di obiettivi pratici, sono messi in pratica, ad esempio lanciando nuove tecnologie o modificando tecnologie esistenti.</a:t>
            </a: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3250935870"/>
      </p:ext>
    </p:extLst>
  </p:cSld>
  <p:clrMapOvr>
    <a:masterClrMapping/>
  </p:clrMapOvr>
  <p:transition advClick="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711DDC5-E114-5404-E5F5-34536CF4A1D0}"/>
              </a:ext>
            </a:extLst>
          </p:cNvPr>
          <p:cNvSpPr txBox="1"/>
          <p:nvPr/>
        </p:nvSpPr>
        <p:spPr>
          <a:xfrm>
            <a:off x="450300" y="628281"/>
            <a:ext cx="11656381" cy="7971413"/>
          </a:xfrm>
          <a:prstGeom prst="rect">
            <a:avLst/>
          </a:prstGeom>
          <a:noFill/>
        </p:spPr>
        <p:txBody>
          <a:bodyPr wrap="square">
            <a:spAutoFit/>
          </a:bodyPr>
          <a:lstStyle/>
          <a:p>
            <a:r>
              <a:rPr kumimoji="0" lang="it-IT" sz="3200" b="1" i="0" u="none" strike="noStrike" kern="1200" cap="none" spc="-114" normalizeH="0" baseline="0" noProof="0" dirty="0">
                <a:ln>
                  <a:noFill/>
                </a:ln>
                <a:effectLst/>
                <a:uLnTx/>
                <a:uFillTx/>
                <a:latin typeface="+mj-lt"/>
                <a:ea typeface="+mn-ea"/>
                <a:cs typeface="Tahoma"/>
              </a:rPr>
              <a:t>UNITA' 1.: Modelli di business – questioni di base</a:t>
            </a:r>
          </a:p>
          <a:p>
            <a:r>
              <a:rPr kumimoji="0" lang="it-IT" sz="2400" i="0" u="none" strike="noStrike" kern="1200" cap="none" spc="-114" normalizeH="0" baseline="0" noProof="0" dirty="0">
                <a:ln>
                  <a:noFill/>
                </a:ln>
                <a:effectLst/>
                <a:uLnTx/>
                <a:uFillTx/>
                <a:latin typeface="+mj-lt"/>
                <a:ea typeface="+mn-ea"/>
                <a:cs typeface="Tahoma"/>
              </a:rPr>
              <a:t>SEZIONE 1.4.: Come implementare nuove tecnologie e strategie di digitalizzazione?</a:t>
            </a:r>
          </a:p>
          <a:p>
            <a:endParaRPr kumimoji="0" lang="pl-PL" sz="2400" i="0" u="none" strike="noStrike" kern="1200" cap="none" spc="-114" normalizeH="0" baseline="0" noProof="0" dirty="0">
              <a:ln>
                <a:noFill/>
              </a:ln>
              <a:effectLst/>
              <a:uLnTx/>
              <a:uFillTx/>
              <a:latin typeface="+mj-lt"/>
              <a:ea typeface="+mn-ea"/>
              <a:cs typeface="Tahoma"/>
            </a:endParaRPr>
          </a:p>
          <a:p>
            <a:pPr algn="ctr">
              <a:lnSpc>
                <a:spcPct val="107000"/>
              </a:lnSpc>
              <a:spcBef>
                <a:spcPts val="600"/>
              </a:spcBef>
              <a:spcAft>
                <a:spcPts val="600"/>
              </a:spcAft>
            </a:pPr>
            <a:r>
              <a:rPr lang="it-IT" sz="2000" dirty="0"/>
              <a:t>Durante la pandemia di Covid-19, le aziende praticamente da un giorno all'altro, dalle piccole aziende alle società globali, hanno spostato i loro processi chiave sul cloud. </a:t>
            </a:r>
          </a:p>
          <a:p>
            <a:pPr algn="ctr">
              <a:lnSpc>
                <a:spcPct val="107000"/>
              </a:lnSpc>
              <a:spcBef>
                <a:spcPts val="600"/>
              </a:spcBef>
              <a:spcAft>
                <a:spcPts val="600"/>
              </a:spcAft>
            </a:pPr>
            <a:r>
              <a:rPr lang="it-IT" sz="2000" dirty="0"/>
              <a:t>La pandemia ha dimostrato i vantaggi di disporre di una varietà di strumenti digitali, senza i quali un'azienda non dovrebbe in linea di principio operare in un ambiente così estremamente difficile (ad esempio la messaggistica istantanea).</a:t>
            </a:r>
          </a:p>
          <a:p>
            <a:pPr algn="ctr">
              <a:lnSpc>
                <a:spcPct val="107000"/>
              </a:lnSpc>
              <a:spcBef>
                <a:spcPts val="600"/>
              </a:spcBef>
              <a:spcAft>
                <a:spcPts val="600"/>
              </a:spcAft>
            </a:pPr>
            <a:r>
              <a:rPr lang="it-IT" sz="2000" dirty="0"/>
              <a:t>Ha mostrato non solo il potenziale degli strumenti digitali, nello svolgimento delle attività quotidiane, ma anche la necessità di utilizzarli indipendentemente dal fatto che ci sia o meno una pandemia. </a:t>
            </a:r>
          </a:p>
          <a:p>
            <a:pPr algn="ctr">
              <a:lnSpc>
                <a:spcPct val="107000"/>
              </a:lnSpc>
              <a:spcBef>
                <a:spcPts val="600"/>
              </a:spcBef>
              <a:spcAft>
                <a:spcPts val="600"/>
              </a:spcAft>
            </a:pPr>
            <a:r>
              <a:rPr lang="it-IT" sz="2000" dirty="0"/>
              <a:t>Ha anche rivelato le debolezze degli imprenditori a causa della loro mancanza di strumenti digitali, che sembra aver avuto un impatto diretto sulla limitazione o addirittura sull'arresto della loro attività.</a:t>
            </a:r>
          </a:p>
          <a:p>
            <a:pPr algn="ctr">
              <a:lnSpc>
                <a:spcPct val="107000"/>
              </a:lnSpc>
              <a:spcBef>
                <a:spcPts val="600"/>
              </a:spcBef>
              <a:spcAft>
                <a:spcPts val="600"/>
              </a:spcAft>
            </a:pPr>
            <a:r>
              <a:rPr lang="it-IT" sz="2000" dirty="0"/>
              <a:t>Ha inoltre messo in luce il fatto che, nel periodo post-pandemia e in previsione di eventi simili, dovrebbero essere implementati immediatamente strumenti digitali adatti alle imprese. </a:t>
            </a:r>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1318003536"/>
      </p:ext>
    </p:extLst>
  </p:cSld>
  <p:clrMapOvr>
    <a:masterClrMapping/>
  </p:clrMapOvr>
  <p:transition advClick="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711DDC5-E114-5404-E5F5-34536CF4A1D0}"/>
              </a:ext>
            </a:extLst>
          </p:cNvPr>
          <p:cNvSpPr txBox="1"/>
          <p:nvPr/>
        </p:nvSpPr>
        <p:spPr>
          <a:xfrm>
            <a:off x="384199" y="771500"/>
            <a:ext cx="11656381" cy="8710077"/>
          </a:xfrm>
          <a:prstGeom prst="rect">
            <a:avLst/>
          </a:prstGeom>
          <a:noFill/>
        </p:spPr>
        <p:txBody>
          <a:bodyPr wrap="square">
            <a:spAutoFit/>
          </a:bodyPr>
          <a:lstStyle/>
          <a:p>
            <a:r>
              <a:rPr kumimoji="0" lang="it-IT" sz="3200" b="1" i="0" u="none" strike="noStrike" kern="1200" cap="none" spc="-114" normalizeH="0" baseline="0" noProof="0" dirty="0">
                <a:ln>
                  <a:noFill/>
                </a:ln>
                <a:effectLst/>
                <a:uLnTx/>
                <a:uFillTx/>
                <a:latin typeface="+mj-lt"/>
                <a:ea typeface="+mn-ea"/>
                <a:cs typeface="Tahoma"/>
              </a:rPr>
              <a:t>UNITA' 1: Modelli di business – questioni di base</a:t>
            </a:r>
          </a:p>
          <a:p>
            <a:r>
              <a:rPr kumimoji="0" lang="it-IT" sz="2400" i="0" u="none" strike="noStrike" kern="1200" cap="none" spc="-114" normalizeH="0" baseline="0" noProof="0" dirty="0">
                <a:ln>
                  <a:noFill/>
                </a:ln>
                <a:effectLst/>
                <a:uLnTx/>
                <a:uFillTx/>
                <a:latin typeface="+mj-lt"/>
                <a:ea typeface="+mn-ea"/>
                <a:cs typeface="Tahoma"/>
              </a:rPr>
              <a:t>SEZIONE 1.4.: Come implementare tecnologie e strategie di digitalizzazione?</a:t>
            </a:r>
          </a:p>
          <a:p>
            <a:endParaRPr kumimoji="0" lang="pl-PL" sz="2400" i="0" u="none" strike="noStrike" kern="1200" cap="none" spc="-114" normalizeH="0" baseline="0" noProof="0" dirty="0">
              <a:ln>
                <a:noFill/>
              </a:ln>
              <a:effectLst/>
              <a:uLnTx/>
              <a:uFillTx/>
              <a:latin typeface="+mj-lt"/>
              <a:ea typeface="+mn-ea"/>
              <a:cs typeface="Tahoma"/>
            </a:endParaRPr>
          </a:p>
          <a:p>
            <a:pPr algn="just"/>
            <a:r>
              <a:rPr lang="it-IT"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Per i grandi investimenti, l'implementazione è un processo aziendale complesso. </a:t>
            </a:r>
          </a:p>
          <a:p>
            <a:pPr algn="just"/>
            <a:endParaRPr lang="it-IT" sz="24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algn="just"/>
            <a:r>
              <a:rPr lang="it-IT"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Richiede il coinvolgimento di grandi team interdisciplinari di specialisti, inclusi ma non limitati a:</a:t>
            </a:r>
          </a:p>
          <a:p>
            <a:pPr algn="just"/>
            <a:r>
              <a:rPr lang="it-IT"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scienziati che sviluppano le basi teoriche del processo di produzione;</a:t>
            </a:r>
          </a:p>
          <a:p>
            <a:pPr algn="just"/>
            <a:r>
              <a:rPr lang="it-IT"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progettisti di edifici e attrezzature;</a:t>
            </a:r>
          </a:p>
          <a:p>
            <a:pPr algn="just"/>
            <a:r>
              <a:rPr lang="it-IT"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imprese tecniche di installazione;</a:t>
            </a:r>
          </a:p>
          <a:p>
            <a:pPr algn="just"/>
            <a:r>
              <a:rPr lang="it-IT"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specialisti informatici che preparano i sistemi di controllo per il loro funzionamento;</a:t>
            </a:r>
          </a:p>
          <a:p>
            <a:pPr marL="342900" indent="-342900" algn="just">
              <a:buFontTx/>
              <a:buChar char="-"/>
            </a:pPr>
            <a:r>
              <a:rPr lang="it-IT"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specialisti in ricerca e analisi di mercato. </a:t>
            </a:r>
          </a:p>
          <a:p>
            <a:pPr marL="342900" indent="-342900" algn="just">
              <a:buFontTx/>
              <a:buChar char="-"/>
            </a:pPr>
            <a:endParaRPr lang="it-IT" sz="24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algn="just"/>
            <a:r>
              <a:rPr lang="it-IT"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Il coordinamento del lavoro di tali team è svolto da manager specializzati.</a:t>
            </a: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1468394907"/>
      </p:ext>
    </p:extLst>
  </p:cSld>
  <p:clrMapOvr>
    <a:masterClrMapping/>
  </p:clrMapOvr>
  <p:transition advClick="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711DDC5-E114-5404-E5F5-34536CF4A1D0}"/>
              </a:ext>
            </a:extLst>
          </p:cNvPr>
          <p:cNvSpPr txBox="1"/>
          <p:nvPr/>
        </p:nvSpPr>
        <p:spPr>
          <a:xfrm>
            <a:off x="417249" y="958787"/>
            <a:ext cx="11656381" cy="5509200"/>
          </a:xfrm>
          <a:prstGeom prst="rect">
            <a:avLst/>
          </a:prstGeom>
          <a:noFill/>
        </p:spPr>
        <p:txBody>
          <a:bodyPr wrap="square">
            <a:spAutoFit/>
          </a:bodyPr>
          <a:lstStyle/>
          <a:p>
            <a:r>
              <a:rPr kumimoji="0" lang="it-IT" sz="3200" b="1" i="0" u="none" strike="noStrike" kern="1200" cap="none" spc="-114" normalizeH="0" baseline="0" noProof="0" dirty="0">
                <a:ln>
                  <a:noFill/>
                </a:ln>
                <a:effectLst/>
                <a:uLnTx/>
                <a:uFillTx/>
                <a:latin typeface="+mj-lt"/>
                <a:ea typeface="+mn-ea"/>
                <a:cs typeface="Tahoma"/>
              </a:rPr>
              <a:t>UNITA' 1.: Modelli di business – questioni di base</a:t>
            </a:r>
          </a:p>
          <a:p>
            <a:r>
              <a:rPr kumimoji="0" lang="it-IT" sz="2400" i="0" u="none" strike="noStrike" kern="1200" cap="none" spc="-114" normalizeH="0" baseline="0" noProof="0" dirty="0">
                <a:ln>
                  <a:noFill/>
                </a:ln>
                <a:effectLst/>
                <a:uLnTx/>
                <a:uFillTx/>
                <a:latin typeface="+mj-lt"/>
                <a:ea typeface="+mn-ea"/>
                <a:cs typeface="Tahoma"/>
              </a:rPr>
              <a:t>SEZIONE 1.4.: Come implementare tecnologie e strategie di digitalizzazione?</a:t>
            </a:r>
          </a:p>
          <a:p>
            <a:pPr algn="just"/>
            <a:endParaRPr lang="pl-PL" sz="2000" dirty="0">
              <a:latin typeface="Graphik"/>
            </a:endParaRPr>
          </a:p>
          <a:p>
            <a:pPr algn="just"/>
            <a:r>
              <a:rPr lang="it-IT" sz="2000" dirty="0">
                <a:latin typeface="Graphik"/>
              </a:rPr>
              <a:t>La pandemia di Covid-19 ha dimostrato che il fondamento di un'azienda in un periodo così difficile è la fiducia! </a:t>
            </a:r>
          </a:p>
          <a:p>
            <a:pPr algn="just"/>
            <a:r>
              <a:rPr lang="it-IT" sz="2000" dirty="0">
                <a:latin typeface="Graphik"/>
              </a:rPr>
              <a:t>È importante sottolineare che è importante utilizzare il periodo della pandemia e l'esperienza acquisita durante questo periodo per migliorare questa fiducia, che a sua volta sarà importante in futuro. È importante sottolineare che la fiducia sembra essere l'essenza di come un'azienda conduce la propria attività, sia in una pandemia che alla base delle sue operazioni nel periodo successivo e, prima tutto, in previsione di eventi simili in futuro.</a:t>
            </a:r>
            <a:endParaRPr lang="pl-PL" sz="2000" dirty="0">
              <a:solidFill>
                <a:srgbClr val="FF0000"/>
              </a:solidFill>
              <a:latin typeface="Graphik"/>
            </a:endParaRPr>
          </a:p>
          <a:p>
            <a:pPr algn="ctr"/>
            <a:r>
              <a:rPr lang="it-IT" dirty="0">
                <a:latin typeface="Graphik"/>
              </a:rPr>
              <a:t>Due tipi fondamentali di fiducia dovrebbero essere evidenziati:</a:t>
            </a:r>
            <a:endParaRPr lang="pl-PL" sz="2400" spc="-114" dirty="0">
              <a:latin typeface="+mj-lt"/>
              <a:cs typeface="Tahoma"/>
            </a:endParaRPr>
          </a:p>
          <a:p>
            <a:r>
              <a:rPr lang="pl-PL" sz="1800" b="0" i="0" u="none" strike="noStrike" baseline="0" dirty="0">
                <a:solidFill>
                  <a:srgbClr val="FF0000"/>
                </a:solidFill>
                <a:latin typeface="Graphik"/>
              </a:rPr>
              <a:t>				</a:t>
            </a: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cxnSp>
        <p:nvCxnSpPr>
          <p:cNvPr id="4" name="Łącznik prosty ze strzałką 3">
            <a:extLst>
              <a:ext uri="{FF2B5EF4-FFF2-40B4-BE49-F238E27FC236}">
                <a16:creationId xmlns:a16="http://schemas.microsoft.com/office/drawing/2014/main" id="{6D3EBEED-7333-5DE9-9DA2-74A196F2534D}"/>
              </a:ext>
            </a:extLst>
          </p:cNvPr>
          <p:cNvCxnSpPr/>
          <p:nvPr/>
        </p:nvCxnSpPr>
        <p:spPr>
          <a:xfrm flipH="1">
            <a:off x="3136197" y="4340485"/>
            <a:ext cx="1399032" cy="448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Łącznik prosty ze strzałką 4">
            <a:extLst>
              <a:ext uri="{FF2B5EF4-FFF2-40B4-BE49-F238E27FC236}">
                <a16:creationId xmlns:a16="http://schemas.microsoft.com/office/drawing/2014/main" id="{1CA7E029-446D-186C-B568-E4DD80F3F221}"/>
              </a:ext>
            </a:extLst>
          </p:cNvPr>
          <p:cNvCxnSpPr>
            <a:cxnSpLocks/>
          </p:cNvCxnSpPr>
          <p:nvPr/>
        </p:nvCxnSpPr>
        <p:spPr>
          <a:xfrm>
            <a:off x="7405640" y="4295793"/>
            <a:ext cx="1295073" cy="649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pole tekstowe 6">
            <a:extLst>
              <a:ext uri="{FF2B5EF4-FFF2-40B4-BE49-F238E27FC236}">
                <a16:creationId xmlns:a16="http://schemas.microsoft.com/office/drawing/2014/main" id="{894767D7-C994-0236-F55A-B0903E582F48}"/>
              </a:ext>
            </a:extLst>
          </p:cNvPr>
          <p:cNvSpPr txBox="1"/>
          <p:nvPr/>
        </p:nvSpPr>
        <p:spPr>
          <a:xfrm>
            <a:off x="601915" y="4696615"/>
            <a:ext cx="5379850" cy="1200329"/>
          </a:xfrm>
          <a:prstGeom prst="rect">
            <a:avLst/>
          </a:prstGeom>
          <a:noFill/>
        </p:spPr>
        <p:txBody>
          <a:bodyPr wrap="square" rtlCol="0">
            <a:spAutoFit/>
          </a:bodyPr>
          <a:lstStyle/>
          <a:p>
            <a:pPr algn="just"/>
            <a:r>
              <a:rPr lang="it-IT" dirty="0"/>
              <a:t>Fiducia tra colleghi, dipendenti, manager, dipartimenti e team - ad esempio fiducia che quando lavorano in remoto, i dipendenti utilizzano il loro tempo di lavoro in modo efficace e appropriato.</a:t>
            </a:r>
          </a:p>
        </p:txBody>
      </p:sp>
      <p:sp>
        <p:nvSpPr>
          <p:cNvPr id="8" name="pole tekstowe 7">
            <a:extLst>
              <a:ext uri="{FF2B5EF4-FFF2-40B4-BE49-F238E27FC236}">
                <a16:creationId xmlns:a16="http://schemas.microsoft.com/office/drawing/2014/main" id="{CF0E0138-2B26-6D71-5950-CCBA3967E4A7}"/>
              </a:ext>
            </a:extLst>
          </p:cNvPr>
          <p:cNvSpPr txBox="1"/>
          <p:nvPr/>
        </p:nvSpPr>
        <p:spPr>
          <a:xfrm>
            <a:off x="7939911" y="4887718"/>
            <a:ext cx="3276079" cy="923330"/>
          </a:xfrm>
          <a:prstGeom prst="rect">
            <a:avLst/>
          </a:prstGeom>
          <a:noFill/>
        </p:spPr>
        <p:txBody>
          <a:bodyPr wrap="square" rtlCol="0">
            <a:spAutoFit/>
          </a:bodyPr>
          <a:lstStyle/>
          <a:p>
            <a:pPr algn="just"/>
            <a:r>
              <a:rPr lang="it-IT" dirty="0">
                <a:latin typeface="Graphik"/>
              </a:rPr>
              <a:t> Fiducia nei dati e nelle soluzioni digitali, ad esempio che i dati non saranno trapelati.</a:t>
            </a:r>
            <a:endParaRPr lang="pl-PL" dirty="0"/>
          </a:p>
        </p:txBody>
      </p:sp>
    </p:spTree>
    <p:extLst>
      <p:ext uri="{BB962C8B-B14F-4D97-AF65-F5344CB8AC3E}">
        <p14:creationId xmlns:p14="http://schemas.microsoft.com/office/powerpoint/2010/main" val="711140596"/>
      </p:ext>
    </p:extLst>
  </p:cSld>
  <p:clrMapOvr>
    <a:masterClrMapping/>
  </p:clrMapOvr>
  <p:transition advClick="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4">
            <a:extLst>
              <a:ext uri="{FF2B5EF4-FFF2-40B4-BE49-F238E27FC236}">
                <a16:creationId xmlns:a16="http://schemas.microsoft.com/office/drawing/2014/main" id="{CB1C5F72-EFDF-9B4C-1631-8AE55F32D4FB}"/>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3" name="pole tekstowe 2">
            <a:extLst>
              <a:ext uri="{FF2B5EF4-FFF2-40B4-BE49-F238E27FC236}">
                <a16:creationId xmlns:a16="http://schemas.microsoft.com/office/drawing/2014/main" id="{0711DDC5-E114-5404-E5F5-34536CF4A1D0}"/>
              </a:ext>
            </a:extLst>
          </p:cNvPr>
          <p:cNvSpPr txBox="1"/>
          <p:nvPr/>
        </p:nvSpPr>
        <p:spPr>
          <a:xfrm>
            <a:off x="417249" y="958787"/>
            <a:ext cx="11656381" cy="5139869"/>
          </a:xfrm>
          <a:prstGeom prst="rect">
            <a:avLst/>
          </a:prstGeom>
          <a:noFill/>
        </p:spPr>
        <p:txBody>
          <a:bodyPr wrap="square">
            <a:spAutoFit/>
          </a:bodyPr>
          <a:lstStyle/>
          <a:p>
            <a:r>
              <a:rPr kumimoji="0" lang="it-IT" sz="3200" b="1" i="0" u="none" strike="noStrike" kern="1200" cap="none" spc="-114" normalizeH="0" baseline="0" noProof="0" dirty="0">
                <a:ln>
                  <a:noFill/>
                </a:ln>
                <a:effectLst/>
                <a:uLnTx/>
                <a:uFillTx/>
                <a:latin typeface="+mj-lt"/>
                <a:ea typeface="+mn-ea"/>
                <a:cs typeface="Tahoma"/>
              </a:rPr>
              <a:t>UNITA' 1.: Modelli di business – questioni di base</a:t>
            </a:r>
          </a:p>
          <a:p>
            <a:r>
              <a:rPr kumimoji="0" lang="it-IT" sz="2400" i="0" u="none" strike="noStrike" kern="1200" cap="none" spc="-114" normalizeH="0" baseline="0" noProof="0" dirty="0">
                <a:ln>
                  <a:noFill/>
                </a:ln>
                <a:effectLst/>
                <a:uLnTx/>
                <a:uFillTx/>
                <a:latin typeface="+mj-lt"/>
                <a:ea typeface="+mn-ea"/>
                <a:cs typeface="Tahoma"/>
              </a:rPr>
              <a:t>SEZIONE 1.4.: Come implementare tecnologie e strategie di digitalizzazione?</a:t>
            </a:r>
          </a:p>
          <a:p>
            <a:endParaRPr kumimoji="0" lang="pl-PL" sz="1400" i="0" u="none" strike="noStrike" kern="1200" cap="none" spc="-114" normalizeH="0" baseline="0" noProof="0" dirty="0">
              <a:ln>
                <a:noFill/>
              </a:ln>
              <a:effectLst/>
              <a:uLnTx/>
              <a:uFillTx/>
              <a:latin typeface="+mj-lt"/>
              <a:ea typeface="+mn-ea"/>
              <a:cs typeface="Tahoma"/>
            </a:endParaRPr>
          </a:p>
          <a:p>
            <a:r>
              <a:rPr lang="it-IT" sz="2200" u="sng" dirty="0">
                <a:solidFill>
                  <a:schemeClr val="accent6">
                    <a:lumMod val="75000"/>
                  </a:schemeClr>
                </a:solidFill>
                <a:latin typeface="Calibri" panose="020F0502020204030204" pitchFamily="34" charset="0"/>
                <a:ea typeface="Times New Roman" panose="02020603050405020304" pitchFamily="18" charset="0"/>
                <a:cs typeface="Calibri" panose="020F0502020204030204" pitchFamily="34" charset="0"/>
              </a:rPr>
              <a:t>Esempi di fasi nell'implementazione di una nuova tecnologia:</a:t>
            </a:r>
          </a:p>
          <a:p>
            <a:pPr algn="ct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
        <p:nvSpPr>
          <p:cNvPr id="4" name="Rectángulo: esquinas redondeadas 11">
            <a:extLst>
              <a:ext uri="{FF2B5EF4-FFF2-40B4-BE49-F238E27FC236}">
                <a16:creationId xmlns:a16="http://schemas.microsoft.com/office/drawing/2014/main" id="{EC47A58A-C673-0ACC-5B5B-92D7633211B9}"/>
              </a:ext>
            </a:extLst>
          </p:cNvPr>
          <p:cNvSpPr/>
          <p:nvPr/>
        </p:nvSpPr>
        <p:spPr>
          <a:xfrm>
            <a:off x="1151162" y="2639277"/>
            <a:ext cx="9995374" cy="869997"/>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pl-PL" sz="2200" b="1" dirty="0">
                <a:solidFill>
                  <a:schemeClr val="accent6">
                    <a:lumMod val="75000"/>
                  </a:schemeClr>
                </a:solidFill>
                <a:latin typeface="Calibri" panose="020F0502020204030204" pitchFamily="34" charset="0"/>
                <a:cs typeface="Calibri" panose="020F0502020204030204" pitchFamily="34" charset="0"/>
              </a:rPr>
              <a:t>1. </a:t>
            </a:r>
            <a:r>
              <a:rPr lang="it-IT" sz="2200" dirty="0">
                <a:solidFill>
                  <a:schemeClr val="accent6">
                    <a:lumMod val="75000"/>
                  </a:schemeClr>
                </a:solidFill>
                <a:latin typeface="Calibri" panose="020F0502020204030204" pitchFamily="34" charset="0"/>
                <a:ea typeface="Times New Roman" panose="02020603050405020304" pitchFamily="18" charset="0"/>
                <a:cs typeface="Calibri" panose="020F0502020204030204" pitchFamily="34" charset="0"/>
              </a:rPr>
              <a:t>Inizia con le basi. </a:t>
            </a:r>
            <a:r>
              <a:rPr lang="it-IT" sz="2200" dirty="0">
                <a:solidFill>
                  <a:schemeClr val="tx1"/>
                </a:solidFill>
                <a:latin typeface="Calibri" panose="020F0502020204030204" pitchFamily="34" charset="0"/>
                <a:ea typeface="Times New Roman" panose="02020603050405020304" pitchFamily="18" charset="0"/>
                <a:cs typeface="Calibri" panose="020F0502020204030204" pitchFamily="34" charset="0"/>
              </a:rPr>
              <a:t>Concentrarsi sugli strumenti per migliorare la comunicazione, la gestione dei documenti, il flusso di lavoro e la gestione delle pratiche</a:t>
            </a:r>
          </a:p>
        </p:txBody>
      </p:sp>
      <p:sp>
        <p:nvSpPr>
          <p:cNvPr id="6" name="Rectángulo: esquinas redondeadas 11">
            <a:extLst>
              <a:ext uri="{FF2B5EF4-FFF2-40B4-BE49-F238E27FC236}">
                <a16:creationId xmlns:a16="http://schemas.microsoft.com/office/drawing/2014/main" id="{070A3C1E-C704-FCF7-0C2C-201612BBE044}"/>
              </a:ext>
            </a:extLst>
          </p:cNvPr>
          <p:cNvSpPr/>
          <p:nvPr/>
        </p:nvSpPr>
        <p:spPr>
          <a:xfrm>
            <a:off x="1151162" y="3744675"/>
            <a:ext cx="9995374" cy="869997"/>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pl-PL" sz="2200" b="1" dirty="0">
                <a:solidFill>
                  <a:schemeClr val="accent6">
                    <a:lumMod val="75000"/>
                  </a:schemeClr>
                </a:solidFill>
                <a:latin typeface="Calibri" panose="020F0502020204030204" pitchFamily="34" charset="0"/>
                <a:cs typeface="Calibri" panose="020F0502020204030204" pitchFamily="34" charset="0"/>
              </a:rPr>
              <a:t>2. </a:t>
            </a:r>
            <a:r>
              <a:rPr lang="it-IT" sz="2400" dirty="0">
                <a:solidFill>
                  <a:schemeClr val="accent6">
                    <a:lumMod val="75000"/>
                  </a:schemeClr>
                </a:solidFill>
                <a:latin typeface="Calibri" panose="020F0502020204030204" pitchFamily="34" charset="0"/>
                <a:ea typeface="Times New Roman" panose="02020603050405020304" pitchFamily="18" charset="0"/>
                <a:cs typeface="Calibri" panose="020F0502020204030204" pitchFamily="34" charset="0"/>
              </a:rPr>
              <a:t>Assicurati che tutti abbiano accesso agli strumenti</a:t>
            </a:r>
            <a:r>
              <a:rPr lang="en-US" sz="2400" dirty="0">
                <a:solidFill>
                  <a:schemeClr val="accent6">
                    <a:lumMod val="75000"/>
                  </a:schemeClr>
                </a:solidFill>
                <a:latin typeface="Calibri" panose="020F0502020204030204" pitchFamily="34" charset="0"/>
                <a:ea typeface="Times New Roman" panose="02020603050405020304" pitchFamily="18" charset="0"/>
                <a:cs typeface="Calibri" panose="020F0502020204030204" pitchFamily="34" charset="0"/>
              </a:rPr>
              <a:t>.</a:t>
            </a:r>
            <a:endParaRPr lang="pl-PL" sz="24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ángulo: esquinas redondeadas 11">
            <a:extLst>
              <a:ext uri="{FF2B5EF4-FFF2-40B4-BE49-F238E27FC236}">
                <a16:creationId xmlns:a16="http://schemas.microsoft.com/office/drawing/2014/main" id="{25CFE1BF-B457-C247-A2CF-0253F3BBB3FD}"/>
              </a:ext>
            </a:extLst>
          </p:cNvPr>
          <p:cNvSpPr/>
          <p:nvPr/>
        </p:nvSpPr>
        <p:spPr>
          <a:xfrm>
            <a:off x="1151162" y="4802331"/>
            <a:ext cx="9995374" cy="869997"/>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pl-PL" sz="2200" b="1" dirty="0">
                <a:solidFill>
                  <a:schemeClr val="accent6">
                    <a:lumMod val="75000"/>
                  </a:schemeClr>
                </a:solidFill>
                <a:latin typeface="Calibri" panose="020F0502020204030204" pitchFamily="34" charset="0"/>
                <a:cs typeface="Calibri" panose="020F0502020204030204" pitchFamily="34" charset="0"/>
              </a:rPr>
              <a:t>3. </a:t>
            </a:r>
            <a:r>
              <a:rPr lang="it-IT" sz="2400" dirty="0">
                <a:solidFill>
                  <a:schemeClr val="accent6">
                    <a:lumMod val="75000"/>
                  </a:schemeClr>
                </a:solidFill>
                <a:latin typeface="Calibri" panose="020F0502020204030204" pitchFamily="34" charset="0"/>
                <a:ea typeface="Times New Roman" panose="02020603050405020304" pitchFamily="18" charset="0"/>
                <a:cs typeface="Calibri" panose="020F0502020204030204" pitchFamily="34" charset="0"/>
              </a:rPr>
              <a:t>Creare un ambiente in cui il dialogo aperto </a:t>
            </a:r>
            <a:r>
              <a:rPr lang="it-IT" sz="2400" dirty="0">
                <a:solidFill>
                  <a:schemeClr val="tx1"/>
                </a:solidFill>
                <a:latin typeface="Calibri" panose="020F0502020204030204" pitchFamily="34" charset="0"/>
                <a:ea typeface="Times New Roman" panose="02020603050405020304" pitchFamily="18" charset="0"/>
                <a:cs typeface="Calibri" panose="020F0502020204030204" pitchFamily="34" charset="0"/>
              </a:rPr>
              <a:t>sia il benvenuto per garantire al team di sentirsi a proprio agio con la tecnologia</a:t>
            </a:r>
            <a:r>
              <a:rPr lang="it-IT" sz="2400" dirty="0">
                <a:solidFill>
                  <a:schemeClr val="accent6">
                    <a:lumMod val="75000"/>
                  </a:schemeClr>
                </a:solidFill>
                <a:latin typeface="Calibri" panose="020F0502020204030204" pitchFamily="34" charset="0"/>
                <a:ea typeface="Times New Roman" panose="02020603050405020304" pitchFamily="18" charset="0"/>
                <a:cs typeface="Calibri" panose="020F0502020204030204" pitchFamily="34" charset="0"/>
              </a:rPr>
              <a:t>.</a:t>
            </a:r>
          </a:p>
        </p:txBody>
      </p:sp>
    </p:spTree>
    <p:extLst>
      <p:ext uri="{BB962C8B-B14F-4D97-AF65-F5344CB8AC3E}">
        <p14:creationId xmlns:p14="http://schemas.microsoft.com/office/powerpoint/2010/main" val="1132239985"/>
      </p:ext>
    </p:extLst>
  </p:cSld>
  <p:clrMapOvr>
    <a:masterClrMapping/>
  </p:clrMapOvr>
  <p:transition advClick="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4">
            <a:extLst>
              <a:ext uri="{FF2B5EF4-FFF2-40B4-BE49-F238E27FC236}">
                <a16:creationId xmlns:a16="http://schemas.microsoft.com/office/drawing/2014/main" id="{CB1C5F72-EFDF-9B4C-1631-8AE55F32D4FB}"/>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3" name="pole tekstowe 2">
            <a:extLst>
              <a:ext uri="{FF2B5EF4-FFF2-40B4-BE49-F238E27FC236}">
                <a16:creationId xmlns:a16="http://schemas.microsoft.com/office/drawing/2014/main" id="{0711DDC5-E114-5404-E5F5-34536CF4A1D0}"/>
              </a:ext>
            </a:extLst>
          </p:cNvPr>
          <p:cNvSpPr txBox="1"/>
          <p:nvPr/>
        </p:nvSpPr>
        <p:spPr>
          <a:xfrm>
            <a:off x="417249" y="958787"/>
            <a:ext cx="11656381" cy="4801314"/>
          </a:xfrm>
          <a:prstGeom prst="rect">
            <a:avLst/>
          </a:prstGeom>
          <a:noFill/>
        </p:spPr>
        <p:txBody>
          <a:bodyPr wrap="square">
            <a:spAutoFit/>
          </a:bodyPr>
          <a:lstStyle/>
          <a:p>
            <a:r>
              <a:rPr kumimoji="0" lang="it-IT" sz="3200" b="1" i="0" u="none" strike="noStrike" kern="1200" cap="none" spc="-114" normalizeH="0" baseline="0" noProof="0" dirty="0">
                <a:ln>
                  <a:noFill/>
                </a:ln>
                <a:effectLst/>
                <a:uLnTx/>
                <a:uFillTx/>
                <a:latin typeface="+mj-lt"/>
                <a:ea typeface="+mn-ea"/>
                <a:cs typeface="Tahoma"/>
              </a:rPr>
              <a:t>UNITA' 1.: Modelli di business – questioni di base</a:t>
            </a:r>
          </a:p>
          <a:p>
            <a:r>
              <a:rPr kumimoji="0" lang="it-IT" sz="2400" i="0" u="none" strike="noStrike" kern="1200" cap="none" spc="-114" normalizeH="0" baseline="0" noProof="0" dirty="0">
                <a:ln>
                  <a:noFill/>
                </a:ln>
                <a:effectLst/>
                <a:uLnTx/>
                <a:uFillTx/>
                <a:latin typeface="+mj-lt"/>
                <a:ea typeface="+mn-ea"/>
                <a:cs typeface="Tahoma"/>
              </a:rPr>
              <a:t>SEZIONE 1.4.: Come implementare tecnologie e strategie di digitalizzazione?</a:t>
            </a:r>
          </a:p>
          <a:p>
            <a:endParaRPr kumimoji="0" lang="pl-PL" sz="1400" i="0" u="none" strike="noStrike" kern="1200" cap="none" spc="-114" normalizeH="0" baseline="0" noProof="0" dirty="0">
              <a:ln>
                <a:noFill/>
              </a:ln>
              <a:effectLst/>
              <a:uLnTx/>
              <a:uFillTx/>
              <a:latin typeface="+mj-lt"/>
              <a:ea typeface="+mn-ea"/>
              <a:cs typeface="Tahoma"/>
            </a:endParaRPr>
          </a:p>
          <a:p>
            <a:pPr algn="ct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
        <p:nvSpPr>
          <p:cNvPr id="4" name="Rectángulo: esquinas redondeadas 11">
            <a:extLst>
              <a:ext uri="{FF2B5EF4-FFF2-40B4-BE49-F238E27FC236}">
                <a16:creationId xmlns:a16="http://schemas.microsoft.com/office/drawing/2014/main" id="{EC47A58A-C673-0ACC-5B5B-92D7633211B9}"/>
              </a:ext>
            </a:extLst>
          </p:cNvPr>
          <p:cNvSpPr/>
          <p:nvPr/>
        </p:nvSpPr>
        <p:spPr>
          <a:xfrm>
            <a:off x="1151162" y="2194691"/>
            <a:ext cx="9995374" cy="869997"/>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pl-PL" sz="2200" b="1" dirty="0">
                <a:solidFill>
                  <a:schemeClr val="accent6">
                    <a:lumMod val="75000"/>
                  </a:schemeClr>
                </a:solidFill>
                <a:latin typeface="Calibri" panose="020F0502020204030204" pitchFamily="34" charset="0"/>
                <a:cs typeface="Calibri" panose="020F0502020204030204" pitchFamily="34" charset="0"/>
              </a:rPr>
              <a:t>4. </a:t>
            </a:r>
            <a:r>
              <a:rPr lang="it-IT" sz="2400" dirty="0">
                <a:solidFill>
                  <a:schemeClr val="accent6">
                    <a:lumMod val="75000"/>
                  </a:schemeClr>
                </a:solidFill>
                <a:latin typeface="Calibri" panose="020F0502020204030204" pitchFamily="34" charset="0"/>
                <a:ea typeface="Times New Roman" panose="02020603050405020304" pitchFamily="18" charset="0"/>
                <a:cs typeface="Calibri" panose="020F0502020204030204" pitchFamily="34" charset="0"/>
              </a:rPr>
              <a:t>Concentrati </a:t>
            </a:r>
            <a:r>
              <a:rPr lang="it-IT" sz="2400" dirty="0">
                <a:solidFill>
                  <a:schemeClr val="tx1"/>
                </a:solidFill>
                <a:latin typeface="Calibri" panose="020F0502020204030204" pitchFamily="34" charset="0"/>
                <a:ea typeface="Times New Roman" panose="02020603050405020304" pitchFamily="18" charset="0"/>
                <a:cs typeface="Calibri" panose="020F0502020204030204" pitchFamily="34" charset="0"/>
              </a:rPr>
              <a:t>assicurandoti che ogni strumento aiuti a raggiungere gli obiettivi generali dell'azienda</a:t>
            </a:r>
            <a:r>
              <a:rPr lang="it-IT" sz="2400" dirty="0">
                <a:solidFill>
                  <a:schemeClr val="accent6">
                    <a:lumMod val="75000"/>
                  </a:schemeClr>
                </a:solidFill>
                <a:latin typeface="Calibri" panose="020F0502020204030204" pitchFamily="34" charset="0"/>
                <a:ea typeface="Times New Roman" panose="02020603050405020304" pitchFamily="18" charset="0"/>
                <a:cs typeface="Calibri" panose="020F0502020204030204" pitchFamily="34" charset="0"/>
              </a:rPr>
              <a:t>.</a:t>
            </a:r>
          </a:p>
        </p:txBody>
      </p:sp>
      <p:sp>
        <p:nvSpPr>
          <p:cNvPr id="6" name="Rectángulo: esquinas redondeadas 11">
            <a:extLst>
              <a:ext uri="{FF2B5EF4-FFF2-40B4-BE49-F238E27FC236}">
                <a16:creationId xmlns:a16="http://schemas.microsoft.com/office/drawing/2014/main" id="{070A3C1E-C704-FCF7-0C2C-201612BBE044}"/>
              </a:ext>
            </a:extLst>
          </p:cNvPr>
          <p:cNvSpPr/>
          <p:nvPr/>
        </p:nvSpPr>
        <p:spPr>
          <a:xfrm>
            <a:off x="1151162" y="3170479"/>
            <a:ext cx="9995374" cy="869997"/>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pl-PL" sz="2200" b="1" dirty="0">
                <a:solidFill>
                  <a:schemeClr val="accent6">
                    <a:lumMod val="75000"/>
                  </a:schemeClr>
                </a:solidFill>
                <a:latin typeface="Calibri" panose="020F0502020204030204" pitchFamily="34" charset="0"/>
                <a:cs typeface="Calibri" panose="020F0502020204030204" pitchFamily="34" charset="0"/>
              </a:rPr>
              <a:t>5. </a:t>
            </a:r>
            <a:r>
              <a:rPr lang="it-IT" sz="2400" dirty="0">
                <a:solidFill>
                  <a:schemeClr val="accent6">
                    <a:lumMod val="75000"/>
                  </a:schemeClr>
                </a:solidFill>
                <a:latin typeface="Calibri" panose="020F0502020204030204" pitchFamily="34" charset="0"/>
                <a:ea typeface="Times New Roman" panose="02020603050405020304" pitchFamily="18" charset="0"/>
                <a:cs typeface="Calibri" panose="020F0502020204030204" pitchFamily="34" charset="0"/>
              </a:rPr>
              <a:t>Includere le principali parti interessate nelle conversazioni </a:t>
            </a:r>
            <a:r>
              <a:rPr lang="it-IT" sz="2400" dirty="0">
                <a:solidFill>
                  <a:schemeClr val="tx1"/>
                </a:solidFill>
                <a:latin typeface="Calibri" panose="020F0502020204030204" pitchFamily="34" charset="0"/>
                <a:ea typeface="Times New Roman" panose="02020603050405020304" pitchFamily="18" charset="0"/>
                <a:cs typeface="Calibri" panose="020F0502020204030204" pitchFamily="34" charset="0"/>
              </a:rPr>
              <a:t>su ciò che funziona la tecnologia e sulle aree in cui può essere migliorata.</a:t>
            </a:r>
          </a:p>
        </p:txBody>
      </p:sp>
      <p:sp>
        <p:nvSpPr>
          <p:cNvPr id="7" name="Rectángulo: esquinas redondeadas 11">
            <a:extLst>
              <a:ext uri="{FF2B5EF4-FFF2-40B4-BE49-F238E27FC236}">
                <a16:creationId xmlns:a16="http://schemas.microsoft.com/office/drawing/2014/main" id="{25CFE1BF-B457-C247-A2CF-0253F3BBB3FD}"/>
              </a:ext>
            </a:extLst>
          </p:cNvPr>
          <p:cNvSpPr/>
          <p:nvPr/>
        </p:nvSpPr>
        <p:spPr>
          <a:xfrm>
            <a:off x="1151162" y="4159173"/>
            <a:ext cx="9995374" cy="869997"/>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pl-PL" sz="2200" b="1" dirty="0">
                <a:solidFill>
                  <a:schemeClr val="accent6">
                    <a:lumMod val="75000"/>
                  </a:schemeClr>
                </a:solidFill>
                <a:latin typeface="Calibri" panose="020F0502020204030204" pitchFamily="34" charset="0"/>
                <a:cs typeface="Calibri" panose="020F0502020204030204" pitchFamily="34" charset="0"/>
              </a:rPr>
              <a:t>6. </a:t>
            </a:r>
            <a:r>
              <a:rPr lang="it-IT" sz="2400" dirty="0">
                <a:solidFill>
                  <a:schemeClr val="accent6">
                    <a:lumMod val="75000"/>
                  </a:schemeClr>
                </a:solidFill>
                <a:latin typeface="Calibri" panose="020F0502020204030204" pitchFamily="34" charset="0"/>
                <a:ea typeface="Calibri" panose="020F0502020204030204" pitchFamily="34" charset="0"/>
                <a:cs typeface="Calibri" panose="020F0502020204030204" pitchFamily="34" charset="0"/>
              </a:rPr>
              <a:t>Non aver paura di esternalizzare il processo di implementazione.</a:t>
            </a:r>
          </a:p>
        </p:txBody>
      </p:sp>
      <p:sp>
        <p:nvSpPr>
          <p:cNvPr id="2" name="Rectángulo: esquinas redondeadas 11">
            <a:extLst>
              <a:ext uri="{FF2B5EF4-FFF2-40B4-BE49-F238E27FC236}">
                <a16:creationId xmlns:a16="http://schemas.microsoft.com/office/drawing/2014/main" id="{4F440E57-7EB4-8BC6-1A53-1E25390A967A}"/>
              </a:ext>
            </a:extLst>
          </p:cNvPr>
          <p:cNvSpPr/>
          <p:nvPr/>
        </p:nvSpPr>
        <p:spPr>
          <a:xfrm>
            <a:off x="1151162" y="5147867"/>
            <a:ext cx="9995374" cy="1000685"/>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pl-PL" sz="2200" b="1" dirty="0">
                <a:solidFill>
                  <a:schemeClr val="accent6">
                    <a:lumMod val="75000"/>
                  </a:schemeClr>
                </a:solidFill>
                <a:latin typeface="Calibri" panose="020F0502020204030204" pitchFamily="34" charset="0"/>
                <a:cs typeface="Calibri" panose="020F0502020204030204" pitchFamily="34" charset="0"/>
              </a:rPr>
              <a:t>7. </a:t>
            </a:r>
            <a:r>
              <a:rPr lang="it-IT" sz="2400" dirty="0">
                <a:solidFill>
                  <a:schemeClr val="accent6">
                    <a:lumMod val="75000"/>
                  </a:schemeClr>
                </a:solidFill>
                <a:latin typeface="Calibri" panose="020F0502020204030204" pitchFamily="34" charset="0"/>
                <a:ea typeface="Times New Roman" panose="02020603050405020304" pitchFamily="18" charset="0"/>
                <a:cs typeface="Calibri" panose="020F0502020204030204" pitchFamily="34" charset="0"/>
              </a:rPr>
              <a:t>Sviluppare un processo di valutazione e implementazione durante la revisione delle nuove tecnologie </a:t>
            </a:r>
            <a:r>
              <a:rPr lang="it-IT" sz="2400" dirty="0">
                <a:solidFill>
                  <a:schemeClr val="tx1"/>
                </a:solidFill>
                <a:latin typeface="Calibri" panose="020F0502020204030204" pitchFamily="34" charset="0"/>
                <a:ea typeface="Times New Roman" panose="02020603050405020304" pitchFamily="18" charset="0"/>
                <a:cs typeface="Calibri" panose="020F0502020204030204" pitchFamily="34" charset="0"/>
              </a:rPr>
              <a:t>per garantire che siano in linea con gli obiettivi aziendali.</a:t>
            </a:r>
          </a:p>
        </p:txBody>
      </p:sp>
    </p:spTree>
    <p:extLst>
      <p:ext uri="{BB962C8B-B14F-4D97-AF65-F5344CB8AC3E}">
        <p14:creationId xmlns:p14="http://schemas.microsoft.com/office/powerpoint/2010/main" val="4279011505"/>
      </p:ext>
    </p:extLst>
  </p:cSld>
  <p:clrMapOvr>
    <a:masterClrMapping/>
  </p:clrMapOvr>
  <p:transition advClick="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711DDC5-E114-5404-E5F5-34536CF4A1D0}"/>
              </a:ext>
            </a:extLst>
          </p:cNvPr>
          <p:cNvSpPr txBox="1"/>
          <p:nvPr/>
        </p:nvSpPr>
        <p:spPr>
          <a:xfrm>
            <a:off x="417249" y="958787"/>
            <a:ext cx="11656381" cy="7602081"/>
          </a:xfrm>
          <a:prstGeom prst="rect">
            <a:avLst/>
          </a:prstGeom>
          <a:noFill/>
        </p:spPr>
        <p:txBody>
          <a:bodyPr wrap="square">
            <a:spAutoFit/>
          </a:bodyPr>
          <a:lstStyle/>
          <a:p>
            <a:r>
              <a:rPr kumimoji="0" lang="it-IT" sz="3200" b="1" i="0" u="none" strike="noStrike" kern="1200" cap="none" spc="-114" normalizeH="0" baseline="0" noProof="0" dirty="0">
                <a:ln>
                  <a:noFill/>
                </a:ln>
                <a:effectLst/>
                <a:uLnTx/>
                <a:uFillTx/>
                <a:latin typeface="+mj-lt"/>
                <a:ea typeface="+mn-ea"/>
                <a:cs typeface="Tahoma"/>
              </a:rPr>
              <a:t>UNITA' 1.: Modelli di business – questioni di base</a:t>
            </a:r>
          </a:p>
          <a:p>
            <a:r>
              <a:rPr kumimoji="0" lang="it-IT" sz="2400" i="0" u="none" strike="noStrike" kern="1200" cap="none" spc="-114" normalizeH="0" baseline="0" noProof="0" dirty="0">
                <a:ln>
                  <a:noFill/>
                </a:ln>
                <a:effectLst/>
                <a:uLnTx/>
                <a:uFillTx/>
                <a:latin typeface="+mj-lt"/>
                <a:ea typeface="+mn-ea"/>
                <a:cs typeface="Tahoma"/>
              </a:rPr>
              <a:t>SEZIONE 1.4.: Come implementare tecnologie e strategie di digitalizzazione?</a:t>
            </a:r>
          </a:p>
          <a:p>
            <a:endParaRPr kumimoji="0" lang="pl-PL" sz="2400" i="0" u="none" strike="noStrike" kern="1200" cap="none" spc="-114" normalizeH="0" baseline="0" noProof="0" dirty="0">
              <a:ln>
                <a:noFill/>
              </a:ln>
              <a:effectLst/>
              <a:uLnTx/>
              <a:uFillTx/>
              <a:latin typeface="+mj-lt"/>
              <a:ea typeface="+mn-ea"/>
              <a:cs typeface="Tahoma"/>
            </a:endParaRPr>
          </a:p>
          <a:p>
            <a:pPr algn="ctr"/>
            <a:r>
              <a:rPr lang="it-IT" sz="2400" dirty="0"/>
              <a:t>La pianificazione strategica non riguarda solo le finanze. </a:t>
            </a:r>
          </a:p>
          <a:p>
            <a:pPr algn="ctr"/>
            <a:endParaRPr lang="it-IT" sz="2400" dirty="0"/>
          </a:p>
          <a:p>
            <a:pPr algn="ctr"/>
            <a:r>
              <a:rPr lang="it-IT" sz="2400" dirty="0"/>
              <a:t>La pandemia ci ha dimostrato che un'azienda ha anche bisogno di piani nel caso in cui una minaccia simile nell'impatto alla pandemia di Covid-19 si verifichi in futuro o semplicemente si presentino nuove opportunità. </a:t>
            </a:r>
          </a:p>
          <a:p>
            <a:pPr algn="ctr"/>
            <a:endParaRPr lang="it-IT" sz="2400" dirty="0"/>
          </a:p>
          <a:p>
            <a:pPr algn="ctr"/>
            <a:r>
              <a:rPr lang="it-IT" sz="2400" dirty="0"/>
              <a:t>È importante ricreare e scalare le capacità dell'organizzazione post-pandemia in termini di pianificazione degli scenari - tenendo conto sia delle minacce che delle opportunità derivanti da tali eventi - per catturare e domare i vari problemi da diverse prospettive. Ciò contribuirà a identificare i problemi più rapidamente e a ridurre il rischio di impatti imprevisti futuri.</a:t>
            </a: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3640930940"/>
      </p:ext>
    </p:extLst>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368841" y="616691"/>
            <a:ext cx="6610427" cy="550150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lgn="ctr">
              <a:spcBef>
                <a:spcPts val="100"/>
              </a:spcBef>
            </a:pPr>
            <a:r>
              <a:rPr lang="pl-PL" sz="4800" b="0" spc="-150" dirty="0"/>
              <a:t>I</a:t>
            </a:r>
            <a:r>
              <a:rPr lang="es-ES" sz="4800" b="0" spc="-150" dirty="0"/>
              <a:t>NDICE</a:t>
            </a:r>
          </a:p>
          <a:p>
            <a:pPr marL="12700">
              <a:spcBef>
                <a:spcPts val="100"/>
              </a:spcBef>
            </a:pPr>
            <a:endParaRPr lang="pl-PL" sz="14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36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3600" kern="0" spc="-150" dirty="0">
              <a:solidFill>
                <a:schemeClr val="tx1"/>
              </a:solidFill>
              <a:latin typeface="+mj-lt"/>
              <a:ea typeface="Tahoma" panose="020B0604030504040204" pitchFamily="34" charset="0"/>
              <a:cs typeface="Tahoma" panose="020B0604030504040204" pitchFamily="34" charset="0"/>
            </a:endParaRPr>
          </a:p>
          <a:p>
            <a:pPr marL="12700">
              <a:lnSpc>
                <a:spcPct val="100000"/>
              </a:lnSpc>
              <a:spcBef>
                <a:spcPts val="110"/>
              </a:spcBef>
            </a:pPr>
            <a:r>
              <a:rPr lang="it-IT" sz="2400" kern="0" spc="-150" dirty="0">
                <a:solidFill>
                  <a:srgbClr val="0CA373"/>
                </a:solidFill>
                <a:latin typeface="Oxygen" panose="02000503000000000000" pitchFamily="2" charset="-18"/>
                <a:ea typeface="Tahoma" panose="020B0604030504040204" pitchFamily="34" charset="0"/>
                <a:cs typeface="Tahoma" panose="020B0604030504040204" pitchFamily="34" charset="0"/>
              </a:rPr>
              <a:t>      UNITA' 1: Modelli di business – questioni di base</a:t>
            </a:r>
          </a:p>
          <a:p>
            <a:pPr marL="12700">
              <a:spcBef>
                <a:spcPts val="100"/>
              </a:spcBef>
            </a:pPr>
            <a:endParaRPr lang="pl-PL" sz="48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48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48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4421452" y="2684951"/>
            <a:ext cx="7025971" cy="3556358"/>
          </a:xfrm>
          <a:prstGeom prst="rect">
            <a:avLst/>
          </a:prstGeom>
        </p:spPr>
        <p:txBody>
          <a:bodyPr vert="horz" wrap="square" lIns="0" tIns="13970" rIns="0" bIns="0" rtlCol="0">
            <a:spAutoFit/>
          </a:bodyPr>
          <a:lstStyle/>
          <a:p>
            <a:pPr marL="12700">
              <a:lnSpc>
                <a:spcPct val="100000"/>
              </a:lnSpc>
              <a:spcBef>
                <a:spcPts val="110"/>
              </a:spcBef>
            </a:pPr>
            <a:endParaRPr lang="pl-PL" sz="2200" dirty="0">
              <a:latin typeface="+mj-lt"/>
              <a:cs typeface="Tahoma"/>
            </a:endParaRPr>
          </a:p>
          <a:p>
            <a:pPr marL="469900" indent="-457200">
              <a:lnSpc>
                <a:spcPct val="100000"/>
              </a:lnSpc>
              <a:spcBef>
                <a:spcPts val="110"/>
              </a:spcBef>
              <a:buAutoNum type="arabicPeriod"/>
            </a:pPr>
            <a:endParaRPr lang="pl-PL" sz="2200" dirty="0">
              <a:latin typeface="+mj-lt"/>
              <a:cs typeface="Tahoma"/>
            </a:endParaRPr>
          </a:p>
          <a:p>
            <a:pPr marL="449580" fontAlgn="base">
              <a:lnSpc>
                <a:spcPct val="115000"/>
              </a:lnSpc>
              <a:spcAft>
                <a:spcPts val="1000"/>
              </a:spcAft>
            </a:pPr>
            <a:r>
              <a:rPr lang="it-IT" dirty="0">
                <a:latin typeface="Calibri" panose="020F0502020204030204" pitchFamily="34" charset="0"/>
                <a:ea typeface="Times New Roman" panose="02020603050405020304" pitchFamily="18" charset="0"/>
                <a:cs typeface="Calibri" panose="020F0502020204030204" pitchFamily="34" charset="0"/>
              </a:rPr>
              <a:t>1.1 Cos'è un modello di business </a:t>
            </a:r>
          </a:p>
          <a:p>
            <a:pPr marL="449580" fontAlgn="base">
              <a:lnSpc>
                <a:spcPct val="115000"/>
              </a:lnSpc>
              <a:spcAft>
                <a:spcPts val="1000"/>
              </a:spcAft>
            </a:pPr>
            <a:r>
              <a:rPr lang="it-IT" dirty="0">
                <a:latin typeface="Calibri" panose="020F0502020204030204" pitchFamily="34" charset="0"/>
                <a:ea typeface="Times New Roman" panose="02020603050405020304" pitchFamily="18" charset="0"/>
                <a:cs typeface="Calibri" panose="020F0502020204030204" pitchFamily="34" charset="0"/>
              </a:rPr>
              <a:t>1.2 Tipi e forme di modelli di business </a:t>
            </a:r>
          </a:p>
          <a:p>
            <a:pPr marL="449580" fontAlgn="base">
              <a:lnSpc>
                <a:spcPct val="115000"/>
              </a:lnSpc>
              <a:spcAft>
                <a:spcPts val="1000"/>
              </a:spcAft>
            </a:pPr>
            <a:r>
              <a:rPr lang="it-IT" dirty="0">
                <a:latin typeface="Calibri" panose="020F0502020204030204" pitchFamily="34" charset="0"/>
                <a:ea typeface="Times New Roman" panose="02020603050405020304" pitchFamily="18" charset="0"/>
                <a:cs typeface="Calibri" panose="020F0502020204030204" pitchFamily="34" charset="0"/>
              </a:rPr>
              <a:t>1.3 Principi di una struttura organizzativa flessibile</a:t>
            </a:r>
          </a:p>
          <a:p>
            <a:pPr marL="449580" fontAlgn="base">
              <a:lnSpc>
                <a:spcPct val="115000"/>
              </a:lnSpc>
              <a:spcAft>
                <a:spcPts val="1000"/>
              </a:spcAft>
            </a:pPr>
            <a:r>
              <a:rPr lang="it-IT" dirty="0">
                <a:latin typeface="Calibri" panose="020F0502020204030204" pitchFamily="34" charset="0"/>
                <a:ea typeface="Times New Roman" panose="02020603050405020304" pitchFamily="18" charset="0"/>
                <a:cs typeface="Calibri" panose="020F0502020204030204" pitchFamily="34" charset="0"/>
              </a:rPr>
              <a:t>1.4 Come implementare nuove tecnologie e strategie di digitalizzazione.</a:t>
            </a:r>
          </a:p>
          <a:p>
            <a:pPr marL="449580" fontAlgn="base">
              <a:lnSpc>
                <a:spcPct val="115000"/>
              </a:lnSpc>
              <a:spcAft>
                <a:spcPts val="1000"/>
              </a:spcAft>
            </a:pPr>
            <a:r>
              <a:rPr lang="it-IT" dirty="0">
                <a:latin typeface="Calibri" panose="020F0502020204030204" pitchFamily="34" charset="0"/>
                <a:ea typeface="Times New Roman" panose="02020603050405020304" pitchFamily="18" charset="0"/>
                <a:cs typeface="Calibri" panose="020F0502020204030204" pitchFamily="34" charset="0"/>
              </a:rPr>
              <a:t>1.5 Dove trovare informazioni?</a:t>
            </a:r>
          </a:p>
          <a:p>
            <a:pPr marL="449580" fontAlgn="base">
              <a:lnSpc>
                <a:spcPct val="115000"/>
              </a:lnSpc>
              <a:spcAft>
                <a:spcPts val="1000"/>
              </a:spcAft>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3"/>
          <p:cNvSpPr/>
          <p:nvPr/>
        </p:nvSpPr>
        <p:spPr>
          <a:xfrm>
            <a:off x="961466" y="2442132"/>
            <a:ext cx="10269068" cy="369332"/>
          </a:xfrm>
          <a:prstGeom prst="rect">
            <a:avLst/>
          </a:prstGeom>
        </p:spPr>
        <p:txBody>
          <a:bodyPr wrap="square">
            <a:spAutoFit/>
          </a:bodyPr>
          <a:lstStyle/>
          <a:p>
            <a:pPr>
              <a:defRPr/>
            </a:pPr>
            <a:endParaRPr lang="en-GB" altLang="es-ES" dirty="0">
              <a:latin typeface="Calibri" panose="020F0502020204030204" pitchFamily="34" charset="0"/>
              <a:cs typeface="Calibri" panose="020F0502020204030204" pitchFamily="34" charset="0"/>
            </a:endParaRPr>
          </a:p>
        </p:txBody>
      </p:sp>
      <p:sp>
        <p:nvSpPr>
          <p:cNvPr id="5" name="Shape 2633">
            <a:extLst>
              <a:ext uri="{FF2B5EF4-FFF2-40B4-BE49-F238E27FC236}">
                <a16:creationId xmlns:a16="http://schemas.microsoft.com/office/drawing/2014/main" id="{10B0B425-75A7-FF9E-1636-15B5499AD750}"/>
              </a:ext>
            </a:extLst>
          </p:cNvPr>
          <p:cNvSpPr/>
          <p:nvPr/>
        </p:nvSpPr>
        <p:spPr>
          <a:xfrm>
            <a:off x="6405082" y="1904188"/>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4207448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711DDC5-E114-5404-E5F5-34536CF4A1D0}"/>
              </a:ext>
            </a:extLst>
          </p:cNvPr>
          <p:cNvSpPr txBox="1"/>
          <p:nvPr/>
        </p:nvSpPr>
        <p:spPr>
          <a:xfrm>
            <a:off x="406232" y="766732"/>
            <a:ext cx="11656381" cy="5324535"/>
          </a:xfrm>
          <a:prstGeom prst="rect">
            <a:avLst/>
          </a:prstGeom>
          <a:noFill/>
        </p:spPr>
        <p:txBody>
          <a:bodyPr wrap="square">
            <a:spAutoFit/>
          </a:bodyPr>
          <a:lstStyle/>
          <a:p>
            <a:r>
              <a:rPr kumimoji="0" lang="it-IT" sz="3200" b="1" i="0" u="none" strike="noStrike" kern="1200" cap="none" spc="-114" normalizeH="0" baseline="0" noProof="0" dirty="0">
                <a:ln>
                  <a:noFill/>
                </a:ln>
                <a:effectLst/>
                <a:uLnTx/>
                <a:uFillTx/>
                <a:latin typeface="+mj-lt"/>
                <a:ea typeface="+mn-ea"/>
                <a:cs typeface="Tahoma"/>
              </a:rPr>
              <a:t>UNITA' 1.: Modelli di business – questioni di base</a:t>
            </a:r>
          </a:p>
          <a:p>
            <a:r>
              <a:rPr kumimoji="0" lang="it-IT" sz="2400" i="0" u="none" strike="noStrike" kern="1200" cap="none" spc="-114" normalizeH="0" baseline="0" noProof="0" dirty="0">
                <a:ln>
                  <a:noFill/>
                </a:ln>
                <a:effectLst/>
                <a:uLnTx/>
                <a:uFillTx/>
                <a:latin typeface="+mj-lt"/>
                <a:ea typeface="+mn-ea"/>
                <a:cs typeface="Tahoma"/>
              </a:rPr>
              <a:t>SEZIONE 1.4.: Come implementare tecnologie e strategie di digitalizzazione?</a:t>
            </a:r>
          </a:p>
          <a:p>
            <a:endParaRPr kumimoji="0" lang="pl-PL" sz="2400" i="0" u="none" strike="noStrike" kern="1200" cap="none" spc="-114" normalizeH="0" baseline="0" noProof="0" dirty="0">
              <a:ln>
                <a:noFill/>
              </a:ln>
              <a:effectLst/>
              <a:uLnTx/>
              <a:uFillTx/>
              <a:latin typeface="+mj-lt"/>
              <a:ea typeface="+mn-ea"/>
              <a:cs typeface="Tahoma"/>
            </a:endParaRPr>
          </a:p>
          <a:p>
            <a:pPr algn="just"/>
            <a:r>
              <a:rPr lang="it-IT" sz="2000" dirty="0">
                <a:ea typeface="Calibri" panose="020F0502020204030204" pitchFamily="34" charset="0"/>
              </a:rPr>
              <a:t>La più grande sfida della digitalizzazione e anche il primo ostacolo da superare è l'implementazione precoce. Il modo migliore per superare la resistenza all'implementazione è mostrare agli utenti riluttanti gli innegabili vantaggi della nuova soluzione. </a:t>
            </a:r>
          </a:p>
          <a:p>
            <a:pPr algn="just"/>
            <a:r>
              <a:rPr lang="it-IT" sz="2000" dirty="0">
                <a:ea typeface="Calibri" panose="020F0502020204030204" pitchFamily="34" charset="0"/>
              </a:rPr>
              <a:t>La pandemia ha dimostrato tali benefici, oltre che, d'altra parte, ha rivelato in modo estremamente brutale le debolezze delle imprese in questo senso. </a:t>
            </a:r>
          </a:p>
          <a:p>
            <a:pPr algn="just"/>
            <a:endParaRPr lang="it-IT" sz="2000" dirty="0">
              <a:ea typeface="Calibri" panose="020F0502020204030204" pitchFamily="34" charset="0"/>
            </a:endParaRPr>
          </a:p>
          <a:p>
            <a:pPr algn="just"/>
            <a:r>
              <a:rPr lang="it-IT" sz="2000" dirty="0">
                <a:ea typeface="Calibri" panose="020F0502020204030204" pitchFamily="34" charset="0"/>
              </a:rPr>
              <a:t>Deve essere ribadito e consolidato per i dipendenti ciò che guadagneranno con l'attuazione.</a:t>
            </a:r>
          </a:p>
          <a:p>
            <a:pPr algn="just"/>
            <a:endParaRPr lang="it-IT" sz="2000" dirty="0">
              <a:ea typeface="Calibri" panose="020F0502020204030204" pitchFamily="34" charset="0"/>
            </a:endParaRPr>
          </a:p>
          <a:p>
            <a:pPr algn="just"/>
            <a:r>
              <a:rPr lang="it-IT" sz="2000" dirty="0">
                <a:ea typeface="Calibri" panose="020F0502020204030204" pitchFamily="34" charset="0"/>
              </a:rPr>
              <a:t>Le aziende dovrebbero essere consapevoli del valore aggiunto e delle opportunità offerte dalla digitalizzazione, soprattutto sulla scia di una pandemia come Cvid-19 o successivamente. </a:t>
            </a:r>
          </a:p>
          <a:p>
            <a:pPr algn="just"/>
            <a:endParaRPr lang="it-IT" sz="2000" dirty="0">
              <a:ea typeface="Calibri" panose="020F0502020204030204" pitchFamily="34" charset="0"/>
            </a:endParaRPr>
          </a:p>
          <a:p>
            <a:pPr algn="just"/>
            <a:r>
              <a:rPr lang="it-IT" sz="2000" dirty="0">
                <a:ea typeface="Calibri" panose="020F0502020204030204" pitchFamily="34" charset="0"/>
              </a:rPr>
              <a:t>La digitalizzazione è un processo graduale. Questo tipo di cambiamento richiederà anni, non pochi giorni. È quindi difficile recuperare il ritardo in seguito. </a:t>
            </a:r>
            <a:endParaRPr lang="pl-PL" sz="2000" spc="-114" dirty="0">
              <a:latin typeface="+mj-lt"/>
              <a:cs typeface="Tahoma"/>
            </a:endParaRPr>
          </a:p>
        </p:txBody>
      </p:sp>
    </p:spTree>
    <p:extLst>
      <p:ext uri="{BB962C8B-B14F-4D97-AF65-F5344CB8AC3E}">
        <p14:creationId xmlns:p14="http://schemas.microsoft.com/office/powerpoint/2010/main" val="2792084142"/>
      </p:ext>
    </p:extLst>
  </p:cSld>
  <p:clrMapOvr>
    <a:masterClrMapping/>
  </p:clrMapOvr>
  <p:transition advClick="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711DDC5-E114-5404-E5F5-34536CF4A1D0}"/>
              </a:ext>
            </a:extLst>
          </p:cNvPr>
          <p:cNvSpPr txBox="1"/>
          <p:nvPr/>
        </p:nvSpPr>
        <p:spPr>
          <a:xfrm>
            <a:off x="417249" y="628281"/>
            <a:ext cx="11656381" cy="8525411"/>
          </a:xfrm>
          <a:prstGeom prst="rect">
            <a:avLst/>
          </a:prstGeom>
          <a:noFill/>
        </p:spPr>
        <p:txBody>
          <a:bodyPr wrap="square">
            <a:spAutoFit/>
          </a:bodyPr>
          <a:lstStyle/>
          <a:p>
            <a:r>
              <a:rPr kumimoji="0" lang="it-IT" sz="3200" b="1" i="0" u="none" strike="noStrike" kern="1200" cap="none" spc="-114" normalizeH="0" baseline="0" noProof="0" dirty="0">
                <a:ln>
                  <a:noFill/>
                </a:ln>
                <a:effectLst/>
                <a:uLnTx/>
                <a:uFillTx/>
                <a:latin typeface="+mj-lt"/>
                <a:ea typeface="+mn-ea"/>
                <a:cs typeface="Tahoma"/>
              </a:rPr>
              <a:t>UNITA' 1.: Modelli di business – questioni di base</a:t>
            </a:r>
          </a:p>
          <a:p>
            <a:r>
              <a:rPr kumimoji="0" lang="it-IT" sz="2400" i="0" u="none" strike="noStrike" kern="1200" cap="none" spc="-114" normalizeH="0" baseline="0" noProof="0" dirty="0">
                <a:ln>
                  <a:noFill/>
                </a:ln>
                <a:effectLst/>
                <a:uLnTx/>
                <a:uFillTx/>
                <a:latin typeface="+mj-lt"/>
                <a:ea typeface="+mn-ea"/>
                <a:cs typeface="Tahoma"/>
              </a:rPr>
              <a:t>SEZIONE 1.4.: Come implementare tecnologie e strategie di digitalizzazione?</a:t>
            </a:r>
          </a:p>
          <a:p>
            <a:endParaRPr kumimoji="0" lang="pl-PL" sz="2400" i="0" u="none" strike="noStrike" kern="1200" cap="none" spc="-114" normalizeH="0" baseline="0" noProof="0" dirty="0">
              <a:ln>
                <a:noFill/>
              </a:ln>
              <a:effectLst/>
              <a:uLnTx/>
              <a:uFillTx/>
              <a:latin typeface="+mj-lt"/>
              <a:ea typeface="+mn-ea"/>
              <a:cs typeface="Tahoma"/>
            </a:endParaRPr>
          </a:p>
          <a:p>
            <a:pPr algn="just"/>
            <a:r>
              <a:rPr lang="it-IT" sz="2300" dirty="0"/>
              <a:t>Le aziende che non hanno una strategia digitale, in particolare per una situazione come la pandemia di Covid-19, dovrebbero raccogliere immediatamente questa sfida e svilupparne una per non rimanere indietro. Essere in grado di reagire in tempo ai cambiamenti improvvisi che interessano la loro attività.</a:t>
            </a:r>
          </a:p>
          <a:p>
            <a:pPr algn="just"/>
            <a:endParaRPr lang="it-IT" sz="2300" dirty="0"/>
          </a:p>
          <a:p>
            <a:pPr algn="just"/>
            <a:r>
              <a:rPr lang="it-IT" sz="2300" dirty="0"/>
              <a:t>La digitalizzazione rende sempre più importanti qualità come la prontezza al cambiamento, la competenza sociale e l'alfabetizzazione informatica, il che pone nuove sfide per le aziende in termini di formazione e istruzione dei dipendenti.</a:t>
            </a:r>
          </a:p>
          <a:p>
            <a:pPr algn="just"/>
            <a:endParaRPr lang="it-IT" sz="2300" dirty="0"/>
          </a:p>
          <a:p>
            <a:pPr algn="just"/>
            <a:r>
              <a:rPr lang="it-IT" sz="2300" dirty="0"/>
              <a:t>L'implementazione di un nuovo software è irta di rischi di fallimento, in quanto dipende in gran parte dall'atteggiamento degli utenti. Quando si sviluppa la strategia digitale di un'azienda, è necessario tenere conto di questo problema per poterlo prevenire in modo efficace.</a:t>
            </a: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244424387"/>
      </p:ext>
    </p:extLst>
  </p:cSld>
  <p:clrMapOvr>
    <a:masterClrMapping/>
  </p:clrMapOvr>
  <p:transition advClick="0"/>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814121"/>
            <a:ext cx="8961637" cy="392159"/>
          </a:xfrm>
          <a:prstGeom prst="rect">
            <a:avLst/>
          </a:prstGeom>
          <a:noFill/>
        </p:spPr>
        <p:txBody>
          <a:bodyPr wrap="square" rtlCol="0">
            <a:spAutoFit/>
          </a:bodyPr>
          <a:lstStyle/>
          <a:p>
            <a:pPr algn="just">
              <a:lnSpc>
                <a:spcPct val="115000"/>
              </a:lnSpc>
              <a:spcAft>
                <a:spcPts val="1000"/>
              </a:spcAft>
            </a:pPr>
            <a:r>
              <a:rPr lang="en-US" dirty="0"/>
              <a:t>1. </a:t>
            </a:r>
            <a:r>
              <a:rPr lang="it-IT" dirty="0"/>
              <a:t>Il modello di business è la base per la maggior parte delle aziende.</a:t>
            </a:r>
            <a:endParaRPr lang="pl-PL"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CuadroTexto 11"/>
          <p:cNvSpPr txBox="1"/>
          <p:nvPr/>
        </p:nvSpPr>
        <p:spPr>
          <a:xfrm>
            <a:off x="1615181" y="3530217"/>
            <a:ext cx="8895980" cy="646331"/>
          </a:xfrm>
          <a:prstGeom prst="rect">
            <a:avLst/>
          </a:prstGeom>
          <a:noFill/>
        </p:spPr>
        <p:txBody>
          <a:bodyPr wrap="square" rtlCol="0">
            <a:spAutoFit/>
          </a:bodyPr>
          <a:lstStyle/>
          <a:p>
            <a:pPr algn="just"/>
            <a:r>
              <a:rPr lang="it-IT" dirty="0"/>
              <a:t>2. Di per sé, un modello di business non è ancora una garanzia di successo, ma può essere importante per raggiungerlo.</a:t>
            </a:r>
          </a:p>
        </p:txBody>
      </p:sp>
      <p:sp>
        <p:nvSpPr>
          <p:cNvPr id="13" name="CuadroTexto 12"/>
          <p:cNvSpPr txBox="1"/>
          <p:nvPr/>
        </p:nvSpPr>
        <p:spPr>
          <a:xfrm>
            <a:off x="1578483" y="4270276"/>
            <a:ext cx="8895979" cy="646331"/>
          </a:xfrm>
          <a:prstGeom prst="rect">
            <a:avLst/>
          </a:prstGeom>
          <a:noFill/>
        </p:spPr>
        <p:txBody>
          <a:bodyPr wrap="square" rtlCol="0">
            <a:spAutoFit/>
          </a:bodyPr>
          <a:lstStyle/>
          <a:p>
            <a:pPr algn="just"/>
            <a:r>
              <a:rPr lang="it-IT" dirty="0"/>
              <a:t>3. La struttura organizzativa è il modo in cui un'azienda è formalmente organizzata e i legami tra di loro.</a:t>
            </a:r>
          </a:p>
        </p:txBody>
      </p:sp>
      <p:sp>
        <p:nvSpPr>
          <p:cNvPr id="14" name="CuadroTexto 13"/>
          <p:cNvSpPr txBox="1"/>
          <p:nvPr/>
        </p:nvSpPr>
        <p:spPr>
          <a:xfrm>
            <a:off x="1578483" y="4994445"/>
            <a:ext cx="8998335" cy="1200329"/>
          </a:xfrm>
          <a:prstGeom prst="rect">
            <a:avLst/>
          </a:prstGeom>
          <a:noFill/>
        </p:spPr>
        <p:txBody>
          <a:bodyPr wrap="square" rtlCol="0">
            <a:spAutoFit/>
          </a:bodyPr>
          <a:lstStyle/>
          <a:p>
            <a:pPr algn="just"/>
            <a:r>
              <a:rPr lang="it-IT" dirty="0"/>
              <a:t>4. Le aziende dovrebbero essere consapevoli del valore aggiunto e delle opportunità offerte dalla digitalizzazione e, quando si conducono corsi di formazione sulla nuova soluzione, vale la pena ripetere e rafforzare costantemente ai dipendenti ciò che otterranno con l'implementazione.</a:t>
            </a: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err="1">
                <a:solidFill>
                  <a:schemeClr val="tx1"/>
                </a:solidFill>
                <a:latin typeface="+mj-lt"/>
                <a:ea typeface="Tahoma" panose="020B0604030504040204" pitchFamily="34" charset="0"/>
                <a:cs typeface="Tahoma" panose="020B0604030504040204" pitchFamily="34" charset="0"/>
              </a:rPr>
              <a:t>Key</a:t>
            </a:r>
            <a:r>
              <a:rPr lang="pl-PL"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a:solidFill>
                  <a:schemeClr val="tx1"/>
                </a:solidFill>
                <a:latin typeface="+mj-lt"/>
                <a:ea typeface="Tahoma" panose="020B0604030504040204" pitchFamily="34" charset="0"/>
                <a:cs typeface="Tahoma" panose="020B0604030504040204" pitchFamily="34" charset="0"/>
              </a:rPr>
              <a:t>takeaways:</a:t>
            </a: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474462" y="4633195"/>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20E229B9-CDF4-B1C4-CB79-2789A82A3A44}"/>
              </a:ext>
            </a:extLst>
          </p:cNvPr>
          <p:cNvSpPr txBox="1"/>
          <p:nvPr/>
        </p:nvSpPr>
        <p:spPr>
          <a:xfrm>
            <a:off x="176463" y="505625"/>
            <a:ext cx="7138581" cy="6014467"/>
          </a:xfrm>
          <a:prstGeom prst="rect">
            <a:avLst/>
          </a:prstGeom>
          <a:noFill/>
        </p:spPr>
        <p:txBody>
          <a:bodyPr wrap="square">
            <a:spAutoFit/>
          </a:bodyPr>
          <a:lstStyle/>
          <a:p>
            <a:pPr marL="12700">
              <a:spcBef>
                <a:spcPts val="100"/>
              </a:spcBef>
            </a:pPr>
            <a:r>
              <a:rPr lang="es-ES" sz="4000" b="1" kern="0" spc="-150" dirty="0">
                <a:latin typeface="+mj-lt"/>
                <a:ea typeface="Tahoma" panose="020B0604030504040204" pitchFamily="34" charset="0"/>
                <a:cs typeface="Tahoma" panose="020B0604030504040204" pitchFamily="34" charset="0"/>
              </a:rPr>
              <a:t>Test di valutazione</a:t>
            </a:r>
            <a:endParaRPr lang="pl-PL" sz="4000" b="1"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2000" b="1" kern="0" spc="-150" dirty="0">
              <a:latin typeface="+mj-lt"/>
              <a:ea typeface="Tahoma" panose="020B0604030504040204" pitchFamily="34" charset="0"/>
              <a:cs typeface="Tahoma" panose="020B0604030504040204" pitchFamily="34" charset="0"/>
            </a:endParaRPr>
          </a:p>
          <a:p>
            <a:pPr lvl="0" fontAlgn="base"/>
            <a:r>
              <a:rPr lang="it-IT" dirty="0">
                <a:latin typeface="Calibri" panose="020F0502020204030204" pitchFamily="34" charset="0"/>
                <a:ea typeface="Times New Roman" panose="02020603050405020304" pitchFamily="18" charset="0"/>
                <a:cs typeface="Calibri" panose="020F0502020204030204" pitchFamily="34" charset="0"/>
              </a:rPr>
              <a:t>1. Cos'è un modello di business?</a:t>
            </a:r>
          </a:p>
          <a:p>
            <a:pPr lvl="0" fontAlgn="base"/>
            <a:r>
              <a:rPr lang="it-IT" dirty="0">
                <a:latin typeface="Calibri" panose="020F0502020204030204" pitchFamily="34" charset="0"/>
                <a:ea typeface="Times New Roman" panose="02020603050405020304" pitchFamily="18" charset="0"/>
                <a:cs typeface="Calibri" panose="020F0502020204030204" pitchFamily="34" charset="0"/>
              </a:rPr>
              <a:t>a. È un piano a lungo termine per aumentare l'utile operativo di un'azienda.</a:t>
            </a:r>
          </a:p>
          <a:p>
            <a:pPr lvl="0" fontAlgn="base"/>
            <a:r>
              <a:rPr lang="it-IT" dirty="0">
                <a:latin typeface="Calibri" panose="020F0502020204030204" pitchFamily="34" charset="0"/>
                <a:ea typeface="Times New Roman" panose="02020603050405020304" pitchFamily="18" charset="0"/>
                <a:cs typeface="Calibri" panose="020F0502020204030204" pitchFamily="34" charset="0"/>
              </a:rPr>
              <a:t>b. È un piano a breve termine per aumentare l'utile operativo di un'azienda</a:t>
            </a:r>
          </a:p>
          <a:p>
            <a:pPr lvl="0" fontAlgn="base"/>
            <a:r>
              <a:rPr lang="it-IT" dirty="0">
                <a:latin typeface="Calibri" panose="020F0502020204030204" pitchFamily="34" charset="0"/>
                <a:ea typeface="Times New Roman" panose="02020603050405020304" pitchFamily="18" charset="0"/>
                <a:cs typeface="Calibri" panose="020F0502020204030204" pitchFamily="34" charset="0"/>
              </a:rPr>
              <a:t>c. Nessuna delle precedenti</a:t>
            </a:r>
          </a:p>
          <a:p>
            <a:pPr lvl="0" fontAlgn="base"/>
            <a:endParaRPr lang="it-IT" dirty="0">
              <a:latin typeface="Calibri" panose="020F0502020204030204" pitchFamily="34" charset="0"/>
              <a:ea typeface="Times New Roman" panose="02020603050405020304" pitchFamily="18" charset="0"/>
              <a:cs typeface="Calibri" panose="020F0502020204030204" pitchFamily="34" charset="0"/>
            </a:endParaRPr>
          </a:p>
          <a:p>
            <a:pPr lvl="0" fontAlgn="base"/>
            <a:r>
              <a:rPr lang="it-IT" dirty="0">
                <a:latin typeface="Calibri" panose="020F0502020204030204" pitchFamily="34" charset="0"/>
                <a:ea typeface="Times New Roman" panose="02020603050405020304" pitchFamily="18" charset="0"/>
                <a:cs typeface="Calibri" panose="020F0502020204030204" pitchFamily="34" charset="0"/>
              </a:rPr>
              <a:t>2. I tipi di modelli di business sono: </a:t>
            </a:r>
          </a:p>
          <a:p>
            <a:pPr lvl="0" fontAlgn="base"/>
            <a:r>
              <a:rPr lang="it-IT" dirty="0">
                <a:latin typeface="Calibri" panose="020F0502020204030204" pitchFamily="34" charset="0"/>
                <a:ea typeface="Times New Roman" panose="02020603050405020304" pitchFamily="18" charset="0"/>
                <a:cs typeface="Calibri" panose="020F0502020204030204" pitchFamily="34" charset="0"/>
              </a:rPr>
              <a:t>a.  Strategico</a:t>
            </a:r>
          </a:p>
          <a:p>
            <a:pPr lvl="0" fontAlgn="base"/>
            <a:r>
              <a:rPr lang="it-IT" dirty="0">
                <a:latin typeface="Calibri" panose="020F0502020204030204" pitchFamily="34" charset="0"/>
                <a:ea typeface="Times New Roman" panose="02020603050405020304" pitchFamily="18" charset="0"/>
                <a:cs typeface="Calibri" panose="020F0502020204030204" pitchFamily="34" charset="0"/>
              </a:rPr>
              <a:t>b.  Settoriale</a:t>
            </a:r>
          </a:p>
          <a:p>
            <a:pPr lvl="0" fontAlgn="base"/>
            <a:r>
              <a:rPr lang="it-IT" dirty="0">
                <a:latin typeface="Calibri" panose="020F0502020204030204" pitchFamily="34" charset="0"/>
                <a:ea typeface="Times New Roman" panose="02020603050405020304" pitchFamily="18" charset="0"/>
                <a:cs typeface="Calibri" panose="020F0502020204030204" pitchFamily="34" charset="0"/>
              </a:rPr>
              <a:t>c. Orizzontale</a:t>
            </a:r>
          </a:p>
          <a:p>
            <a:pPr lvl="0" fontAlgn="base"/>
            <a:endParaRPr lang="it-IT" dirty="0">
              <a:latin typeface="Calibri" panose="020F0502020204030204" pitchFamily="34" charset="0"/>
              <a:ea typeface="Times New Roman" panose="02020603050405020304" pitchFamily="18" charset="0"/>
              <a:cs typeface="Calibri" panose="020F0502020204030204" pitchFamily="34" charset="0"/>
            </a:endParaRPr>
          </a:p>
          <a:p>
            <a:pPr lvl="0" fontAlgn="base"/>
            <a:r>
              <a:rPr lang="it-IT" dirty="0">
                <a:latin typeface="Calibri" panose="020F0502020204030204" pitchFamily="34" charset="0"/>
                <a:ea typeface="Times New Roman" panose="02020603050405020304" pitchFamily="18" charset="0"/>
                <a:cs typeface="Calibri" panose="020F0502020204030204" pitchFamily="34" charset="0"/>
              </a:rPr>
              <a:t>3. I criteri per il tipo di base della struttura organizzativa includono:</a:t>
            </a:r>
          </a:p>
          <a:p>
            <a:pPr lvl="0" fontAlgn="base"/>
            <a:r>
              <a:rPr lang="it-IT" dirty="0">
                <a:latin typeface="Calibri" panose="020F0502020204030204" pitchFamily="34" charset="0"/>
                <a:ea typeface="Times New Roman" panose="02020603050405020304" pitchFamily="18" charset="0"/>
                <a:cs typeface="Calibri" panose="020F0502020204030204" pitchFamily="34" charset="0"/>
              </a:rPr>
              <a:t>a.  Struttura piatta</a:t>
            </a:r>
          </a:p>
          <a:p>
            <a:pPr lvl="0" fontAlgn="base"/>
            <a:r>
              <a:rPr lang="it-IT" dirty="0">
                <a:latin typeface="Calibri" panose="020F0502020204030204" pitchFamily="34" charset="0"/>
                <a:ea typeface="Times New Roman" panose="02020603050405020304" pitchFamily="18" charset="0"/>
                <a:cs typeface="Calibri" panose="020F0502020204030204" pitchFamily="34" charset="0"/>
              </a:rPr>
              <a:t>b.  Struttura lineare</a:t>
            </a:r>
          </a:p>
          <a:p>
            <a:pPr lvl="0" fontAlgn="base"/>
            <a:r>
              <a:rPr lang="it-IT" dirty="0">
                <a:latin typeface="Calibri" panose="020F0502020204030204" pitchFamily="34" charset="0"/>
                <a:ea typeface="Times New Roman" panose="02020603050405020304" pitchFamily="18" charset="0"/>
                <a:cs typeface="Calibri" panose="020F0502020204030204" pitchFamily="34" charset="0"/>
              </a:rPr>
              <a:t>c. Struttura basata sulle attività</a:t>
            </a:r>
          </a:p>
          <a:p>
            <a:pPr lvl="0" fontAlgn="base"/>
            <a:endParaRPr lang="it-IT" dirty="0">
              <a:latin typeface="Calibri" panose="020F0502020204030204" pitchFamily="34" charset="0"/>
              <a:ea typeface="Times New Roman" panose="02020603050405020304" pitchFamily="18" charset="0"/>
              <a:cs typeface="Calibri" panose="020F0502020204030204" pitchFamily="34" charset="0"/>
            </a:endParaRPr>
          </a:p>
          <a:p>
            <a:pPr lvl="0" fontAlgn="base"/>
            <a:endParaRPr lang="pl-PL" kern="0" spc="-150" dirty="0">
              <a:solidFill>
                <a:schemeClr val="tx1"/>
              </a:solidFill>
              <a:latin typeface="+mj-lt"/>
              <a:ea typeface="Tahoma" panose="020B0604030504040204" pitchFamily="34" charset="0"/>
              <a:cs typeface="Tahoma" panose="020B0604030504040204" pitchFamily="34" charset="0"/>
            </a:endParaRPr>
          </a:p>
        </p:txBody>
      </p:sp>
      <p:sp>
        <p:nvSpPr>
          <p:cNvPr id="2" name="pole tekstowe 1">
            <a:extLst>
              <a:ext uri="{FF2B5EF4-FFF2-40B4-BE49-F238E27FC236}">
                <a16:creationId xmlns:a16="http://schemas.microsoft.com/office/drawing/2014/main" id="{6017BFAE-C8D5-9401-0C8E-2B2809068051}"/>
              </a:ext>
            </a:extLst>
          </p:cNvPr>
          <p:cNvSpPr txBox="1"/>
          <p:nvPr/>
        </p:nvSpPr>
        <p:spPr>
          <a:xfrm>
            <a:off x="6817895" y="1505643"/>
            <a:ext cx="5197642" cy="3886192"/>
          </a:xfrm>
          <a:prstGeom prst="rect">
            <a:avLst/>
          </a:prstGeom>
          <a:noFill/>
        </p:spPr>
        <p:txBody>
          <a:bodyPr wrap="square">
            <a:spAutoFit/>
          </a:bodyPr>
          <a:lstStyle/>
          <a:p>
            <a:pPr marL="685800" fontAlgn="base">
              <a:lnSpc>
                <a:spcPct val="115000"/>
              </a:lnSpc>
            </a:pPr>
            <a:r>
              <a:rPr lang="sk-SK" sz="1800"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15000"/>
              </a:lnSpc>
              <a:buFont typeface="+mj-lt"/>
              <a:buAutoNum type="arabicPeriod" startAt="4"/>
            </a:pPr>
            <a:r>
              <a:rPr lang="it-IT" dirty="0">
                <a:latin typeface="Calibri" panose="020F0502020204030204" pitchFamily="34" charset="0"/>
                <a:ea typeface="Times New Roman" panose="02020603050405020304" pitchFamily="18" charset="0"/>
                <a:cs typeface="Calibri" panose="020F0502020204030204" pitchFamily="34" charset="0"/>
              </a:rPr>
              <a:t>Una delle maggiori sfide della digitalizzazione è?</a:t>
            </a:r>
          </a:p>
          <a:p>
            <a:pPr lvl="0" fontAlgn="base">
              <a:lnSpc>
                <a:spcPct val="115000"/>
              </a:lnSpc>
            </a:pPr>
            <a:r>
              <a:rPr lang="it-IT" dirty="0">
                <a:latin typeface="Calibri" panose="020F0502020204030204" pitchFamily="34" charset="0"/>
                <a:ea typeface="Times New Roman" panose="02020603050405020304" pitchFamily="18" charset="0"/>
                <a:cs typeface="Calibri" panose="020F0502020204030204" pitchFamily="34" charset="0"/>
              </a:rPr>
              <a:t>a.  Velocità e flessibilità</a:t>
            </a:r>
          </a:p>
          <a:p>
            <a:pPr lvl="0" fontAlgn="base">
              <a:lnSpc>
                <a:spcPct val="115000"/>
              </a:lnSpc>
            </a:pPr>
            <a:r>
              <a:rPr lang="it-IT" dirty="0">
                <a:latin typeface="Calibri" panose="020F0502020204030204" pitchFamily="34" charset="0"/>
                <a:ea typeface="Times New Roman" panose="02020603050405020304" pitchFamily="18" charset="0"/>
                <a:cs typeface="Calibri" panose="020F0502020204030204" pitchFamily="34" charset="0"/>
              </a:rPr>
              <a:t>b.  Lentezza e schematicità delle operazioni</a:t>
            </a:r>
          </a:p>
          <a:p>
            <a:pPr lvl="0" fontAlgn="base">
              <a:lnSpc>
                <a:spcPct val="115000"/>
              </a:lnSpc>
            </a:pPr>
            <a:r>
              <a:rPr lang="it-IT" dirty="0">
                <a:latin typeface="Calibri" panose="020F0502020204030204" pitchFamily="34" charset="0"/>
                <a:ea typeface="Times New Roman" panose="02020603050405020304" pitchFamily="18" charset="0"/>
                <a:cs typeface="Calibri" panose="020F0502020204030204" pitchFamily="34" charset="0"/>
              </a:rPr>
              <a:t>c. Nessuna delle precedenti disposizioni </a:t>
            </a:r>
          </a:p>
          <a:p>
            <a:pPr lvl="0" fontAlgn="base">
              <a:lnSpc>
                <a:spcPct val="115000"/>
              </a:lnSpc>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15000"/>
              </a:lnSpc>
              <a:buFont typeface="+mj-lt"/>
              <a:buAutoNum type="arabicPeriod" startAt="5"/>
            </a:pPr>
            <a:r>
              <a:rPr lang="it-IT" sz="1800" dirty="0">
                <a:effectLst/>
                <a:latin typeface="Calibri" panose="020F0502020204030204" pitchFamily="34" charset="0"/>
                <a:ea typeface="Times New Roman" panose="02020603050405020304" pitchFamily="18" charset="0"/>
                <a:cs typeface="Calibri" panose="020F0502020204030204" pitchFamily="34" charset="0"/>
              </a:rPr>
              <a:t>Qual è l'abbreviazione di "strategia aziendale della digitalizzazione"?</a:t>
            </a:r>
          </a:p>
          <a:p>
            <a:pPr marL="342900" lvl="0" indent="-342900" fontAlgn="base">
              <a:lnSpc>
                <a:spcPct val="115000"/>
              </a:lnSpc>
              <a:buAutoNum type="alphaLcPeriod"/>
            </a:pPr>
            <a:r>
              <a:rPr lang="sk-SK" sz="1800" dirty="0">
                <a:solidFill>
                  <a:srgbClr val="111111"/>
                </a:solidFill>
                <a:effectLst/>
                <a:latin typeface="Calibri" panose="020F0502020204030204" pitchFamily="34" charset="0"/>
                <a:ea typeface="Calibri" panose="020F0502020204030204" pitchFamily="34" charset="0"/>
                <a:cs typeface="Calibri" panose="020F0502020204030204" pitchFamily="34" charset="0"/>
              </a:rPr>
              <a:t>DBS</a:t>
            </a:r>
            <a:r>
              <a:rPr lang="pl-PL" sz="1800" dirty="0">
                <a:effectLst/>
                <a:latin typeface="Calibri" panose="020F0502020204030204" pitchFamily="34" charset="0"/>
                <a:ea typeface="Times New Roman" panose="02020603050405020304" pitchFamily="18" charset="0"/>
                <a:cs typeface="Calibri" panose="020F0502020204030204" pitchFamily="34" charset="0"/>
              </a:rPr>
              <a:t>.</a:t>
            </a:r>
            <a:endParaRPr lang="it-IT"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fontAlgn="base">
              <a:lnSpc>
                <a:spcPct val="115000"/>
              </a:lnSpc>
              <a:buAutoNum type="alphaLcPeriod" startAt="2"/>
            </a:pPr>
            <a:r>
              <a:rPr lang="pl-PL" dirty="0">
                <a:effectLst/>
                <a:latin typeface="Calibri" panose="020F0502020204030204" pitchFamily="34" charset="0"/>
                <a:ea typeface="Times New Roman" panose="02020603050405020304" pitchFamily="18" charset="0"/>
                <a:cs typeface="Calibri" panose="020F0502020204030204" pitchFamily="34" charset="0"/>
              </a:rPr>
              <a:t>DDS</a:t>
            </a:r>
            <a:endParaRPr lang="it-IT" dirty="0">
              <a:latin typeface="Calibri" panose="020F0502020204030204" pitchFamily="34" charset="0"/>
              <a:ea typeface="Times New Roman" panose="02020603050405020304" pitchFamily="18" charset="0"/>
              <a:cs typeface="Times New Roman" panose="02020603050405020304" pitchFamily="18" charset="0"/>
            </a:endParaRPr>
          </a:p>
          <a:p>
            <a:pPr lvl="0" fontAlgn="base">
              <a:lnSpc>
                <a:spcPct val="115000"/>
              </a:lnSpc>
            </a:pPr>
            <a:r>
              <a:rPr lang="pl-PL" dirty="0">
                <a:effectLst/>
                <a:latin typeface="Calibri" panose="020F0502020204030204" pitchFamily="34" charset="0"/>
                <a:ea typeface="Times New Roman" panose="02020603050405020304" pitchFamily="18" charset="0"/>
                <a:cs typeface="Calibri" panose="020F0502020204030204" pitchFamily="34" charset="0"/>
              </a:rPr>
              <a:t>c.   ABS</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12700">
              <a:spcBef>
                <a:spcPts val="100"/>
              </a:spcBef>
            </a:pPr>
            <a:r>
              <a:rPr lang="pl-PL" kern="0" spc="-150" dirty="0">
                <a:solidFill>
                  <a:schemeClr val="tx1"/>
                </a:solidFill>
                <a:latin typeface="+mj-lt"/>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1353260018"/>
      </p:ext>
    </p:extLst>
  </p:cSld>
  <p:clrMapOvr>
    <a:masterClrMapping/>
  </p:clrMapOvr>
  <p:transition advClick="0"/>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4">
            <a:extLst>
              <a:ext uri="{FF2B5EF4-FFF2-40B4-BE49-F238E27FC236}">
                <a16:creationId xmlns:a16="http://schemas.microsoft.com/office/drawing/2014/main" id="{EBFDA727-95F5-4AC9-3F7F-FBD28BB14E9E}"/>
              </a:ext>
            </a:extLst>
          </p:cNvPr>
          <p:cNvSpPr txBox="1"/>
          <p:nvPr/>
        </p:nvSpPr>
        <p:spPr>
          <a:xfrm>
            <a:off x="176463" y="505625"/>
            <a:ext cx="7138581" cy="6014467"/>
          </a:xfrm>
          <a:prstGeom prst="rect">
            <a:avLst/>
          </a:prstGeom>
          <a:noFill/>
        </p:spPr>
        <p:txBody>
          <a:bodyPr wrap="square">
            <a:spAutoFit/>
          </a:bodyPr>
          <a:lstStyle/>
          <a:p>
            <a:pPr marL="12700">
              <a:spcBef>
                <a:spcPts val="100"/>
              </a:spcBef>
            </a:pPr>
            <a:r>
              <a:rPr lang="es-ES" sz="4000" b="1" kern="0" spc="-150" dirty="0">
                <a:latin typeface="+mj-lt"/>
                <a:ea typeface="Tahoma" panose="020B0604030504040204" pitchFamily="34" charset="0"/>
                <a:cs typeface="Tahoma" panose="020B0604030504040204" pitchFamily="34" charset="0"/>
              </a:rPr>
              <a:t>Test di valutazione</a:t>
            </a:r>
            <a:endParaRPr lang="pl-PL" sz="4000" b="1"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2000" b="1" kern="0" spc="-150" dirty="0">
              <a:latin typeface="+mj-lt"/>
              <a:ea typeface="Tahoma" panose="020B0604030504040204" pitchFamily="34" charset="0"/>
              <a:cs typeface="Tahoma" panose="020B0604030504040204" pitchFamily="34" charset="0"/>
            </a:endParaRPr>
          </a:p>
          <a:p>
            <a:pPr lvl="0" fontAlgn="base"/>
            <a:r>
              <a:rPr lang="it-IT" dirty="0">
                <a:latin typeface="Calibri" panose="020F0502020204030204" pitchFamily="34" charset="0"/>
                <a:ea typeface="Times New Roman" panose="02020603050405020304" pitchFamily="18" charset="0"/>
                <a:cs typeface="Calibri" panose="020F0502020204030204" pitchFamily="34" charset="0"/>
              </a:rPr>
              <a:t>1. Cos'è un modello di business?</a:t>
            </a:r>
          </a:p>
          <a:p>
            <a:pPr lvl="0" fontAlgn="base"/>
            <a:r>
              <a:rPr lang="it-IT" b="1" dirty="0">
                <a:latin typeface="Calibri" panose="020F0502020204030204" pitchFamily="34" charset="0"/>
                <a:ea typeface="Times New Roman" panose="02020603050405020304" pitchFamily="18" charset="0"/>
                <a:cs typeface="Calibri" panose="020F0502020204030204" pitchFamily="34" charset="0"/>
              </a:rPr>
              <a:t>a. È un piano a lungo termine per aumentare l'utile operativo di un'azienda.</a:t>
            </a:r>
          </a:p>
          <a:p>
            <a:pPr lvl="0" fontAlgn="base"/>
            <a:r>
              <a:rPr lang="it-IT" dirty="0">
                <a:latin typeface="Calibri" panose="020F0502020204030204" pitchFamily="34" charset="0"/>
                <a:ea typeface="Times New Roman" panose="02020603050405020304" pitchFamily="18" charset="0"/>
                <a:cs typeface="Calibri" panose="020F0502020204030204" pitchFamily="34" charset="0"/>
              </a:rPr>
              <a:t>b. È un piano a breve termine per aumentare l'utile operativo di un'azienda</a:t>
            </a:r>
          </a:p>
          <a:p>
            <a:pPr lvl="0" fontAlgn="base"/>
            <a:r>
              <a:rPr lang="it-IT" dirty="0">
                <a:latin typeface="Calibri" panose="020F0502020204030204" pitchFamily="34" charset="0"/>
                <a:ea typeface="Times New Roman" panose="02020603050405020304" pitchFamily="18" charset="0"/>
                <a:cs typeface="Calibri" panose="020F0502020204030204" pitchFamily="34" charset="0"/>
              </a:rPr>
              <a:t>c. Nessuna delle precedenti</a:t>
            </a:r>
          </a:p>
          <a:p>
            <a:pPr lvl="0" fontAlgn="base"/>
            <a:endParaRPr lang="it-IT" dirty="0">
              <a:latin typeface="Calibri" panose="020F0502020204030204" pitchFamily="34" charset="0"/>
              <a:ea typeface="Times New Roman" panose="02020603050405020304" pitchFamily="18" charset="0"/>
              <a:cs typeface="Calibri" panose="020F0502020204030204" pitchFamily="34" charset="0"/>
            </a:endParaRPr>
          </a:p>
          <a:p>
            <a:pPr lvl="0" fontAlgn="base"/>
            <a:r>
              <a:rPr lang="it-IT" dirty="0">
                <a:latin typeface="Calibri" panose="020F0502020204030204" pitchFamily="34" charset="0"/>
                <a:ea typeface="Times New Roman" panose="02020603050405020304" pitchFamily="18" charset="0"/>
                <a:cs typeface="Calibri" panose="020F0502020204030204" pitchFamily="34" charset="0"/>
              </a:rPr>
              <a:t>2. I tipi di modelli di business sono: </a:t>
            </a:r>
          </a:p>
          <a:p>
            <a:pPr lvl="0" fontAlgn="base"/>
            <a:r>
              <a:rPr lang="it-IT" b="1" dirty="0">
                <a:latin typeface="Calibri" panose="020F0502020204030204" pitchFamily="34" charset="0"/>
                <a:ea typeface="Times New Roman" panose="02020603050405020304" pitchFamily="18" charset="0"/>
                <a:cs typeface="Calibri" panose="020F0502020204030204" pitchFamily="34" charset="0"/>
              </a:rPr>
              <a:t>a.  Strategico</a:t>
            </a:r>
          </a:p>
          <a:p>
            <a:pPr lvl="0" fontAlgn="base"/>
            <a:r>
              <a:rPr lang="it-IT" dirty="0">
                <a:latin typeface="Calibri" panose="020F0502020204030204" pitchFamily="34" charset="0"/>
                <a:ea typeface="Times New Roman" panose="02020603050405020304" pitchFamily="18" charset="0"/>
                <a:cs typeface="Calibri" panose="020F0502020204030204" pitchFamily="34" charset="0"/>
              </a:rPr>
              <a:t>b.  Settoriale</a:t>
            </a:r>
          </a:p>
          <a:p>
            <a:pPr lvl="0" fontAlgn="base"/>
            <a:r>
              <a:rPr lang="it-IT" dirty="0">
                <a:latin typeface="Calibri" panose="020F0502020204030204" pitchFamily="34" charset="0"/>
                <a:ea typeface="Times New Roman" panose="02020603050405020304" pitchFamily="18" charset="0"/>
                <a:cs typeface="Calibri" panose="020F0502020204030204" pitchFamily="34" charset="0"/>
              </a:rPr>
              <a:t>c. Orizzontale</a:t>
            </a:r>
          </a:p>
          <a:p>
            <a:pPr lvl="0" fontAlgn="base"/>
            <a:endParaRPr lang="it-IT" dirty="0">
              <a:latin typeface="Calibri" panose="020F0502020204030204" pitchFamily="34" charset="0"/>
              <a:ea typeface="Times New Roman" panose="02020603050405020304" pitchFamily="18" charset="0"/>
              <a:cs typeface="Calibri" panose="020F0502020204030204" pitchFamily="34" charset="0"/>
            </a:endParaRPr>
          </a:p>
          <a:p>
            <a:pPr lvl="0" fontAlgn="base"/>
            <a:r>
              <a:rPr lang="it-IT" dirty="0">
                <a:latin typeface="Calibri" panose="020F0502020204030204" pitchFamily="34" charset="0"/>
                <a:ea typeface="Times New Roman" panose="02020603050405020304" pitchFamily="18" charset="0"/>
                <a:cs typeface="Calibri" panose="020F0502020204030204" pitchFamily="34" charset="0"/>
              </a:rPr>
              <a:t>3. I criteri per il tipo di base della struttura organizzativa includono:</a:t>
            </a:r>
          </a:p>
          <a:p>
            <a:pPr lvl="0" fontAlgn="base"/>
            <a:r>
              <a:rPr lang="it-IT" dirty="0">
                <a:latin typeface="Calibri" panose="020F0502020204030204" pitchFamily="34" charset="0"/>
                <a:ea typeface="Times New Roman" panose="02020603050405020304" pitchFamily="18" charset="0"/>
                <a:cs typeface="Calibri" panose="020F0502020204030204" pitchFamily="34" charset="0"/>
              </a:rPr>
              <a:t>a.  Struttura piatta</a:t>
            </a:r>
          </a:p>
          <a:p>
            <a:pPr lvl="0" fontAlgn="base"/>
            <a:r>
              <a:rPr lang="it-IT" dirty="0">
                <a:latin typeface="Calibri" panose="020F0502020204030204" pitchFamily="34" charset="0"/>
                <a:ea typeface="Times New Roman" panose="02020603050405020304" pitchFamily="18" charset="0"/>
                <a:cs typeface="Calibri" panose="020F0502020204030204" pitchFamily="34" charset="0"/>
              </a:rPr>
              <a:t>b.  Struttura lineare</a:t>
            </a:r>
          </a:p>
          <a:p>
            <a:pPr lvl="0" fontAlgn="base"/>
            <a:r>
              <a:rPr lang="it-IT" b="1" dirty="0">
                <a:latin typeface="Calibri" panose="020F0502020204030204" pitchFamily="34" charset="0"/>
                <a:ea typeface="Times New Roman" panose="02020603050405020304" pitchFamily="18" charset="0"/>
                <a:cs typeface="Calibri" panose="020F0502020204030204" pitchFamily="34" charset="0"/>
              </a:rPr>
              <a:t>c. Struttura basata sulle attività</a:t>
            </a:r>
          </a:p>
          <a:p>
            <a:pPr lvl="0" fontAlgn="base"/>
            <a:endParaRPr lang="it-IT" dirty="0">
              <a:latin typeface="Calibri" panose="020F0502020204030204" pitchFamily="34" charset="0"/>
              <a:ea typeface="Times New Roman" panose="02020603050405020304" pitchFamily="18" charset="0"/>
              <a:cs typeface="Calibri" panose="020F0502020204030204" pitchFamily="34" charset="0"/>
            </a:endParaRPr>
          </a:p>
          <a:p>
            <a:pPr lvl="0" fontAlgn="base"/>
            <a:endParaRPr lang="pl-PL" kern="0" spc="-150" dirty="0">
              <a:solidFill>
                <a:schemeClr val="tx1"/>
              </a:solidFill>
              <a:latin typeface="+mj-lt"/>
              <a:ea typeface="Tahoma" panose="020B0604030504040204" pitchFamily="34" charset="0"/>
              <a:cs typeface="Tahoma" panose="020B0604030504040204" pitchFamily="34" charset="0"/>
            </a:endParaRPr>
          </a:p>
        </p:txBody>
      </p:sp>
      <p:sp>
        <p:nvSpPr>
          <p:cNvPr id="4" name="pole tekstowe 1">
            <a:extLst>
              <a:ext uri="{FF2B5EF4-FFF2-40B4-BE49-F238E27FC236}">
                <a16:creationId xmlns:a16="http://schemas.microsoft.com/office/drawing/2014/main" id="{217C83D1-A3AD-321F-F3AA-76509D9F746B}"/>
              </a:ext>
            </a:extLst>
          </p:cNvPr>
          <p:cNvSpPr txBox="1"/>
          <p:nvPr/>
        </p:nvSpPr>
        <p:spPr>
          <a:xfrm>
            <a:off x="6817895" y="1505643"/>
            <a:ext cx="5197642" cy="3886192"/>
          </a:xfrm>
          <a:prstGeom prst="rect">
            <a:avLst/>
          </a:prstGeom>
          <a:noFill/>
        </p:spPr>
        <p:txBody>
          <a:bodyPr wrap="square">
            <a:spAutoFit/>
          </a:bodyPr>
          <a:lstStyle/>
          <a:p>
            <a:pPr marL="685800" fontAlgn="base">
              <a:lnSpc>
                <a:spcPct val="115000"/>
              </a:lnSpc>
            </a:pPr>
            <a:r>
              <a:rPr lang="sk-SK" sz="1800"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15000"/>
              </a:lnSpc>
              <a:buFont typeface="+mj-lt"/>
              <a:buAutoNum type="arabicPeriod" startAt="4"/>
            </a:pPr>
            <a:r>
              <a:rPr lang="it-IT" dirty="0">
                <a:latin typeface="Calibri" panose="020F0502020204030204" pitchFamily="34" charset="0"/>
                <a:ea typeface="Times New Roman" panose="02020603050405020304" pitchFamily="18" charset="0"/>
                <a:cs typeface="Calibri" panose="020F0502020204030204" pitchFamily="34" charset="0"/>
              </a:rPr>
              <a:t>Una delle maggiori sfide della digitalizzazione è?</a:t>
            </a:r>
          </a:p>
          <a:p>
            <a:pPr lvl="0" fontAlgn="base">
              <a:lnSpc>
                <a:spcPct val="115000"/>
              </a:lnSpc>
            </a:pPr>
            <a:r>
              <a:rPr lang="it-IT" b="1" dirty="0">
                <a:latin typeface="Calibri" panose="020F0502020204030204" pitchFamily="34" charset="0"/>
                <a:ea typeface="Times New Roman" panose="02020603050405020304" pitchFamily="18" charset="0"/>
                <a:cs typeface="Calibri" panose="020F0502020204030204" pitchFamily="34" charset="0"/>
              </a:rPr>
              <a:t>a.  Velocità e flessibilità</a:t>
            </a:r>
          </a:p>
          <a:p>
            <a:pPr lvl="0" fontAlgn="base">
              <a:lnSpc>
                <a:spcPct val="115000"/>
              </a:lnSpc>
            </a:pPr>
            <a:r>
              <a:rPr lang="it-IT" dirty="0">
                <a:latin typeface="Calibri" panose="020F0502020204030204" pitchFamily="34" charset="0"/>
                <a:ea typeface="Times New Roman" panose="02020603050405020304" pitchFamily="18" charset="0"/>
                <a:cs typeface="Calibri" panose="020F0502020204030204" pitchFamily="34" charset="0"/>
              </a:rPr>
              <a:t>b.  Lentezza e schematicità delle operazioni</a:t>
            </a:r>
          </a:p>
          <a:p>
            <a:pPr lvl="0" fontAlgn="base">
              <a:lnSpc>
                <a:spcPct val="115000"/>
              </a:lnSpc>
            </a:pPr>
            <a:r>
              <a:rPr lang="it-IT" dirty="0">
                <a:latin typeface="Calibri" panose="020F0502020204030204" pitchFamily="34" charset="0"/>
                <a:ea typeface="Times New Roman" panose="02020603050405020304" pitchFamily="18" charset="0"/>
                <a:cs typeface="Calibri" panose="020F0502020204030204" pitchFamily="34" charset="0"/>
              </a:rPr>
              <a:t>c. Nessuna delle precedenti disposizioni </a:t>
            </a:r>
          </a:p>
          <a:p>
            <a:pPr lvl="0" fontAlgn="base">
              <a:lnSpc>
                <a:spcPct val="115000"/>
              </a:lnSpc>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base">
              <a:lnSpc>
                <a:spcPct val="115000"/>
              </a:lnSpc>
              <a:buFont typeface="+mj-lt"/>
              <a:buAutoNum type="arabicPeriod" startAt="5"/>
            </a:pPr>
            <a:r>
              <a:rPr lang="it-IT" sz="1800" dirty="0">
                <a:effectLst/>
                <a:latin typeface="Calibri" panose="020F0502020204030204" pitchFamily="34" charset="0"/>
                <a:ea typeface="Times New Roman" panose="02020603050405020304" pitchFamily="18" charset="0"/>
                <a:cs typeface="Calibri" panose="020F0502020204030204" pitchFamily="34" charset="0"/>
              </a:rPr>
              <a:t>Qual è l'abbreviazione di "strategia aziendale della digitalizzazione"?</a:t>
            </a:r>
          </a:p>
          <a:p>
            <a:pPr marL="342900" lvl="0" indent="-342900" fontAlgn="base">
              <a:lnSpc>
                <a:spcPct val="115000"/>
              </a:lnSpc>
              <a:buAutoNum type="alphaLcPeriod"/>
            </a:pPr>
            <a:r>
              <a:rPr lang="sk-SK" sz="1800" b="1" dirty="0">
                <a:solidFill>
                  <a:srgbClr val="111111"/>
                </a:solidFill>
                <a:effectLst/>
                <a:latin typeface="Calibri" panose="020F0502020204030204" pitchFamily="34" charset="0"/>
                <a:ea typeface="Calibri" panose="020F0502020204030204" pitchFamily="34" charset="0"/>
                <a:cs typeface="Calibri" panose="020F0502020204030204" pitchFamily="34" charset="0"/>
              </a:rPr>
              <a:t>DBS</a:t>
            </a:r>
            <a:r>
              <a:rPr lang="pl-PL" sz="1800" b="1" dirty="0">
                <a:effectLst/>
                <a:latin typeface="Calibri" panose="020F0502020204030204" pitchFamily="34" charset="0"/>
                <a:ea typeface="Times New Roman" panose="02020603050405020304" pitchFamily="18" charset="0"/>
                <a:cs typeface="Calibri" panose="020F0502020204030204" pitchFamily="34" charset="0"/>
              </a:rPr>
              <a:t>.</a:t>
            </a:r>
            <a:endParaRPr lang="it-IT" b="1"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fontAlgn="base">
              <a:lnSpc>
                <a:spcPct val="115000"/>
              </a:lnSpc>
              <a:buAutoNum type="alphaLcPeriod" startAt="2"/>
            </a:pPr>
            <a:r>
              <a:rPr lang="pl-PL" dirty="0">
                <a:effectLst/>
                <a:latin typeface="Calibri" panose="020F0502020204030204" pitchFamily="34" charset="0"/>
                <a:ea typeface="Times New Roman" panose="02020603050405020304" pitchFamily="18" charset="0"/>
                <a:cs typeface="Calibri" panose="020F0502020204030204" pitchFamily="34" charset="0"/>
              </a:rPr>
              <a:t>DDS</a:t>
            </a:r>
            <a:endParaRPr lang="it-IT" dirty="0">
              <a:latin typeface="Calibri" panose="020F0502020204030204" pitchFamily="34" charset="0"/>
              <a:ea typeface="Times New Roman" panose="02020603050405020304" pitchFamily="18" charset="0"/>
              <a:cs typeface="Times New Roman" panose="02020603050405020304" pitchFamily="18" charset="0"/>
            </a:endParaRPr>
          </a:p>
          <a:p>
            <a:pPr lvl="0" fontAlgn="base">
              <a:lnSpc>
                <a:spcPct val="115000"/>
              </a:lnSpc>
            </a:pPr>
            <a:r>
              <a:rPr lang="pl-PL" dirty="0">
                <a:effectLst/>
                <a:latin typeface="Calibri" panose="020F0502020204030204" pitchFamily="34" charset="0"/>
                <a:ea typeface="Times New Roman" panose="02020603050405020304" pitchFamily="18" charset="0"/>
                <a:cs typeface="Calibri" panose="020F0502020204030204" pitchFamily="34" charset="0"/>
              </a:rPr>
              <a:t>c.   ABS</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12700">
              <a:spcBef>
                <a:spcPts val="100"/>
              </a:spcBef>
            </a:pPr>
            <a:r>
              <a:rPr lang="pl-PL" kern="0" spc="-150" dirty="0">
                <a:solidFill>
                  <a:schemeClr val="tx1"/>
                </a:solidFill>
                <a:latin typeface="+mj-lt"/>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2948979280"/>
      </p:ext>
    </p:extLst>
  </p:cSld>
  <p:clrMapOvr>
    <a:masterClrMapping/>
  </p:clrMapOvr>
  <p:transition advClick="0"/>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47677F1E-5EE0-D162-CEAD-235CDECEB704}"/>
              </a:ext>
            </a:extLst>
          </p:cNvPr>
          <p:cNvSpPr txBox="1"/>
          <p:nvPr/>
        </p:nvSpPr>
        <p:spPr>
          <a:xfrm>
            <a:off x="576072" y="895095"/>
            <a:ext cx="11594237" cy="4770537"/>
          </a:xfrm>
          <a:prstGeom prst="rect">
            <a:avLst/>
          </a:prstGeom>
          <a:noFill/>
        </p:spPr>
        <p:txBody>
          <a:bodyPr wrap="square">
            <a:spAutoFit/>
          </a:bodyPr>
          <a:lstStyle/>
          <a:p>
            <a:r>
              <a:rPr kumimoji="0" lang="it-IT" sz="4000" b="1" i="0" u="none" strike="noStrike" kern="1200" cap="none" spc="-114" normalizeH="0" baseline="0" noProof="0" dirty="0">
                <a:ln>
                  <a:noFill/>
                </a:ln>
                <a:effectLst/>
                <a:uLnTx/>
                <a:uFillTx/>
                <a:latin typeface="+mj-lt"/>
                <a:ea typeface="+mn-ea"/>
                <a:cs typeface="Tahoma"/>
              </a:rPr>
              <a:t>UNITA' 1.: Modelli di business – questioni di base</a:t>
            </a:r>
          </a:p>
          <a:p>
            <a:r>
              <a:rPr kumimoji="0" lang="it-IT" sz="2400" i="0" u="none" strike="noStrike" kern="1200" cap="none" spc="-114" normalizeH="0" baseline="0" noProof="0" dirty="0">
                <a:ln>
                  <a:noFill/>
                </a:ln>
                <a:effectLst/>
                <a:uLnTx/>
                <a:uFillTx/>
                <a:latin typeface="+mj-lt"/>
                <a:ea typeface="+mn-ea"/>
                <a:cs typeface="Tahoma"/>
              </a:rPr>
              <a:t>SEZIONE 1.5.: Dove trovare informazioni?</a:t>
            </a:r>
          </a:p>
          <a:p>
            <a:r>
              <a:rPr lang="it-IT" sz="2400" b="1" spc="-114" dirty="0">
                <a:latin typeface="+mj-lt"/>
                <a:cs typeface="Tahoma"/>
              </a:rPr>
              <a:t>Links utili</a:t>
            </a:r>
            <a:r>
              <a:rPr lang="pl-PL" sz="2400" b="1" spc="-114" dirty="0">
                <a:latin typeface="+mj-lt"/>
                <a:cs typeface="Tahoma"/>
              </a:rPr>
              <a:t>:</a:t>
            </a:r>
          </a:p>
          <a:p>
            <a:endParaRPr lang="pl-PL" sz="2400" b="1"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graphicFrame>
        <p:nvGraphicFramePr>
          <p:cNvPr id="2" name="Tabela 1">
            <a:extLst>
              <a:ext uri="{FF2B5EF4-FFF2-40B4-BE49-F238E27FC236}">
                <a16:creationId xmlns:a16="http://schemas.microsoft.com/office/drawing/2014/main" id="{0027CEF2-9A08-C0B9-0C03-4A534CD15E95}"/>
              </a:ext>
            </a:extLst>
          </p:cNvPr>
          <p:cNvGraphicFramePr>
            <a:graphicFrameLocks noGrp="1"/>
          </p:cNvGraphicFramePr>
          <p:nvPr>
            <p:extLst>
              <p:ext uri="{D42A27DB-BD31-4B8C-83A1-F6EECF244321}">
                <p14:modId xmlns:p14="http://schemas.microsoft.com/office/powerpoint/2010/main" val="111305485"/>
              </p:ext>
            </p:extLst>
          </p:nvPr>
        </p:nvGraphicFramePr>
        <p:xfrm>
          <a:off x="576072" y="2432305"/>
          <a:ext cx="10188181" cy="3530600"/>
        </p:xfrm>
        <a:graphic>
          <a:graphicData uri="http://schemas.openxmlformats.org/drawingml/2006/table">
            <a:tbl>
              <a:tblPr firstRow="1" firstCol="1" bandRow="1">
                <a:tableStyleId>{5C22544A-7EE6-4342-B048-85BDC9FD1C3A}</a:tableStyleId>
              </a:tblPr>
              <a:tblGrid>
                <a:gridCol w="10188181">
                  <a:extLst>
                    <a:ext uri="{9D8B030D-6E8A-4147-A177-3AD203B41FA5}">
                      <a16:colId xmlns:a16="http://schemas.microsoft.com/office/drawing/2014/main" val="2855696876"/>
                    </a:ext>
                  </a:extLst>
                </a:gridCol>
              </a:tblGrid>
              <a:tr h="3404764">
                <a:tc>
                  <a:txBody>
                    <a:bodyPr/>
                    <a:lstStyle/>
                    <a:p>
                      <a:pPr>
                        <a:lnSpc>
                          <a:spcPct val="100000"/>
                        </a:lnSpc>
                        <a:spcAft>
                          <a:spcPts val="1000"/>
                        </a:spcAft>
                      </a:pPr>
                      <a:r>
                        <a:rPr lang="es-ES" sz="110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Cybersecurity Strategy of the Republic of Poland for 2019-2024) </a:t>
                      </a:r>
                      <a:r>
                        <a:rPr lang="it-IT"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https://www.gov.pl/web/cyfryzacja/strategia-cyberbezpieczenstwa-rzeczypospolitej-polskiej-na-lata-2019-2024</a:t>
                      </a:r>
                      <a:endParaRPr lang="pl-PL"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pPr>
                      <a:r>
                        <a:rPr lang="es-ES" sz="110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Organizational structure - Encyclopedia of Management </a:t>
                      </a:r>
                      <a:r>
                        <a:rPr lang="it-IT"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it-IT"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https://mfiles.pl/pl/index.php/Struktura_organizacyjna</a:t>
                      </a:r>
                      <a:r>
                        <a:rPr lang="it-IT"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pl-PL"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pPr>
                      <a:r>
                        <a:rPr lang="es-ES" sz="110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What is a business model and what are the elements of a business model? - </a:t>
                      </a:r>
                      <a:r>
                        <a:rPr lang="it-IT"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https://harbingers.io/blog/model-biznesowy-co-to-jest</a:t>
                      </a:r>
                      <a:endParaRPr lang="pl-PL"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pPr>
                      <a:r>
                        <a:rPr lang="es-ES" sz="110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Digital Strategy: What are the challenges of digitalisation? - </a:t>
                      </a:r>
                      <a:r>
                        <a:rPr lang="it-IT"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https://blog.item24.com/pl/cyfryzacja-w-budowie-maszyn/strategia-cyfrowa-na-czym-polegaja-wyzwania-cyfryzacji/</a:t>
                      </a:r>
                      <a:endParaRPr lang="pl-PL"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pPr>
                      <a:r>
                        <a:rPr lang="es-ES" sz="110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Digital Strategy: What are the challenges of digitalisation? - </a:t>
                      </a:r>
                      <a:r>
                        <a:rPr lang="it-IT"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https://www.gov.pl/web/cyfryzacja/ai</a:t>
                      </a:r>
                      <a:endParaRPr lang="pl-PL"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pPr>
                      <a:r>
                        <a:rPr lang="it-IT"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Susan Etlinger, </a:t>
                      </a:r>
                      <a:r>
                        <a:rPr lang="es-ES" sz="110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Creating a Culture of Business Model Innovation: Five Lessons from a Year of Change</a:t>
                      </a:r>
                      <a:r>
                        <a:rPr lang="it-IT"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Altimeter 1 marca Susan Etlinger </a:t>
                      </a:r>
                      <a:r>
                        <a:rPr lang="es-ES" sz="1100"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it-IT"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https://damassets.autodesk.net/content/dam/autodesk/www/pdfs/altimeter-2021-building-a-culture-of-business-model-innovation-pl.pdf</a:t>
                      </a:r>
                      <a:endParaRPr lang="pl-PL"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pPr>
                      <a:r>
                        <a:rPr lang="en-US"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Gray, Mary L. „COVID-19 Unraveled the Workforce: Here’s How to Fix It”. TED2020. 6 </a:t>
                      </a:r>
                      <a:r>
                        <a:rPr lang="en-US" sz="1100" u="non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lipca</a:t>
                      </a:r>
                      <a:r>
                        <a:rPr lang="en-US"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2020 r. (</a:t>
                      </a:r>
                      <a:r>
                        <a:rPr lang="en-US"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https://www.ted.com/talks/mary_l_gray_covid_19_unraveled_the_workforce_here_s_how_to_fix_it</a:t>
                      </a:r>
                      <a:r>
                        <a:rPr lang="en-US"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pl-PL"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pPr>
                      <a:r>
                        <a:rPr lang="en-US" sz="1100" u="non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Etlinger</a:t>
                      </a:r>
                      <a:r>
                        <a:rPr lang="en-US"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Susan. The future is a distributed environment. Customer and employee relationships in the digital age, Altimeter 15 </a:t>
                      </a:r>
                      <a:r>
                        <a:rPr lang="en-US" sz="1100" u="none"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stycznia</a:t>
                      </a:r>
                      <a:r>
                        <a:rPr lang="en-US"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2021 - </a:t>
                      </a:r>
                      <a:r>
                        <a:rPr lang="en-US"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https://damassets.autodesk.net/content/dam/autodesk/draftr/13470/altimeter_2020_strategies_for_resilience_in_disruptive_times_v5.0_pl.pdf</a:t>
                      </a:r>
                      <a:endParaRPr lang="pl-PL"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1000"/>
                        </a:spcAft>
                      </a:pPr>
                      <a:r>
                        <a:rPr lang="en-US"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REPORT: The impact of the pandemic on the prospects for women's professional development in business - </a:t>
                      </a:r>
                      <a:r>
                        <a:rPr lang="en-US"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https://www2.deloitte.com/pl/pl/pages/kobiety-w-biznesie/articles/raport-wplyw-pandemii-na-perspektywy-rozwoju-zawodowego-kobiet-w-biznesie.html</a:t>
                      </a:r>
                      <a:endParaRPr lang="pl-PL" sz="11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4137766783"/>
                  </a:ext>
                </a:extLst>
              </a:tr>
            </a:tbl>
          </a:graphicData>
        </a:graphic>
      </p:graphicFrame>
    </p:spTree>
    <p:extLst>
      <p:ext uri="{BB962C8B-B14F-4D97-AF65-F5344CB8AC3E}">
        <p14:creationId xmlns:p14="http://schemas.microsoft.com/office/powerpoint/2010/main" val="2394455747"/>
      </p:ext>
    </p:extLst>
  </p:cSld>
  <p:clrMapOvr>
    <a:masterClrMapping/>
  </p:clrMapOvr>
  <p:transition advClick="0"/>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s-ES" sz="9600" b="1" spc="95" dirty="0">
                <a:solidFill>
                  <a:schemeClr val="bg1"/>
                </a:solidFill>
                <a:latin typeface="Roboto"/>
                <a:cs typeface="Roboto"/>
              </a:rPr>
              <a:t>Grazie</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10715348" y="221738"/>
            <a:ext cx="1476652"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11" name="Rectángulo 10"/>
          <p:cNvSpPr/>
          <p:nvPr/>
        </p:nvSpPr>
        <p:spPr>
          <a:xfrm>
            <a:off x="124288" y="573869"/>
            <a:ext cx="10670960" cy="5334281"/>
          </a:xfrm>
          <a:prstGeom prst="rect">
            <a:avLst/>
          </a:prstGeom>
        </p:spPr>
        <p:txBody>
          <a:bodyPr wrap="square">
            <a:spAutoFit/>
          </a:bodyPr>
          <a:lstStyle/>
          <a:p>
            <a:pPr>
              <a:defRPr/>
            </a:pPr>
            <a:endParaRPr lang="pl-PL" altLang="es-ES" dirty="0">
              <a:latin typeface="Calibri" panose="020F0502020204030204" pitchFamily="34" charset="0"/>
              <a:cs typeface="Calibri" panose="020F0502020204030204" pitchFamily="34" charset="0"/>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3200" b="1" i="0" u="none" strike="noStrike" kern="1200" cap="none" spc="-114" normalizeH="0" baseline="0" noProof="0" dirty="0">
              <a:ln>
                <a:noFill/>
              </a:ln>
              <a:effectLst/>
              <a:uLnTx/>
              <a:uFillTx/>
              <a:latin typeface="+mj-lt"/>
              <a:ea typeface="+mn-ea"/>
              <a:cs typeface="Tahoma"/>
            </a:endParaRPr>
          </a:p>
          <a:p>
            <a:pPr marL="12700">
              <a:spcBef>
                <a:spcPts val="110"/>
              </a:spcBef>
              <a:tabLst>
                <a:tab pos="1217930" algn="l"/>
                <a:tab pos="1939289" algn="l"/>
                <a:tab pos="2928620" algn="l"/>
                <a:tab pos="3457575" algn="l"/>
                <a:tab pos="4396105" algn="l"/>
                <a:tab pos="5962650" algn="l"/>
              </a:tabLst>
              <a:defRPr/>
            </a:pPr>
            <a:r>
              <a:rPr kumimoji="0" lang="it-IT" sz="4000" b="1" i="0" u="none" strike="noStrike" kern="1200" cap="none" spc="-114" normalizeH="0" baseline="0" noProof="0" dirty="0">
                <a:ln>
                  <a:noFill/>
                </a:ln>
                <a:effectLst/>
                <a:uLnTx/>
                <a:uFillTx/>
                <a:latin typeface="+mj-lt"/>
                <a:ea typeface="+mn-ea"/>
                <a:cs typeface="Tahoma"/>
              </a:rPr>
              <a:t>UNITA' 1: Modelli di business – questioni di base</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i="0" u="none" strike="noStrike" kern="1200" cap="none" spc="-114" normalizeH="0" baseline="0" noProof="0" dirty="0">
                <a:ln>
                  <a:noFill/>
                </a:ln>
                <a:effectLst/>
                <a:uLnTx/>
                <a:uFillTx/>
                <a:latin typeface="+mj-lt"/>
                <a:ea typeface="+mn-ea"/>
                <a:cs typeface="Tahoma"/>
              </a:rPr>
              <a:t> </a:t>
            </a:r>
            <a:r>
              <a:rPr kumimoji="0" lang="it-IT" sz="2400" i="0" u="none" strike="noStrike" kern="1200" cap="none" spc="-114" normalizeH="0" baseline="0" noProof="0" dirty="0">
                <a:ln>
                  <a:noFill/>
                </a:ln>
                <a:effectLst/>
                <a:uLnTx/>
                <a:uFillTx/>
                <a:latin typeface="+mj-lt"/>
                <a:ea typeface="+mn-ea"/>
                <a:cs typeface="Tahoma"/>
              </a:rPr>
              <a:t>SEZIONE 1.1.: Cos'è un modello di business?</a:t>
            </a:r>
          </a:p>
          <a:p>
            <a:pPr>
              <a:defRPr/>
            </a:pP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a:p>
            <a:pPr algn="ctr">
              <a:lnSpc>
                <a:spcPct val="115000"/>
              </a:lnSpc>
              <a:spcAft>
                <a:spcPts val="1000"/>
              </a:spcAft>
            </a:pPr>
            <a:r>
              <a:rPr lang="it-IT"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Il modello di business è il fondamento della maggior parte delle aziende. </a:t>
            </a:r>
          </a:p>
          <a:p>
            <a:pPr algn="ctr">
              <a:lnSpc>
                <a:spcPct val="115000"/>
              </a:lnSpc>
              <a:spcAft>
                <a:spcPts val="1000"/>
              </a:spcAft>
            </a:pPr>
            <a:r>
              <a:rPr lang="it-IT"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Ogni azienda basa le proprie operazioni in misura maggiore o minore su un modello di business.</a:t>
            </a:r>
          </a:p>
          <a:p>
            <a:pPr algn="ctr">
              <a:lnSpc>
                <a:spcPct val="115000"/>
              </a:lnSpc>
              <a:spcAft>
                <a:spcPts val="1000"/>
              </a:spcAft>
            </a:pPr>
            <a:r>
              <a:rPr lang="it-IT"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Ogni attività commerciale dovrebbe avere uno scopo specifico.</a:t>
            </a:r>
          </a:p>
          <a:p>
            <a:pPr algn="just">
              <a:lnSpc>
                <a:spcPct val="115000"/>
              </a:lnSpc>
              <a:spcAft>
                <a:spcPts val="1000"/>
              </a:spcAft>
            </a:pPr>
            <a:endParaRPr lang="pl-PL" sz="1800" b="1" dirty="0">
              <a:ea typeface="Calibri" panose="020F0502020204030204" pitchFamily="34" charset="0"/>
              <a:cs typeface="Times New Roman" panose="02020603050405020304" pitchFamily="18" charset="0"/>
            </a:endParaRPr>
          </a:p>
          <a:p>
            <a:pPr algn="just">
              <a:defRPr/>
            </a:pP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02953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CDC234AF-FF2A-2E7E-DF6E-C3135C659DC0}"/>
              </a:ext>
            </a:extLst>
          </p:cNvPr>
          <p:cNvSpPr txBox="1"/>
          <p:nvPr/>
        </p:nvSpPr>
        <p:spPr>
          <a:xfrm>
            <a:off x="647758" y="955754"/>
            <a:ext cx="10262586" cy="4605556"/>
          </a:xfrm>
          <a:prstGeom prst="rect">
            <a:avLst/>
          </a:prstGeom>
          <a:noFill/>
        </p:spPr>
        <p:txBody>
          <a:bodyPr wrap="square" rtlCol="0">
            <a:spAutoFit/>
          </a:bodyPr>
          <a:lstStyle/>
          <a:p>
            <a:pPr marL="12700">
              <a:spcBef>
                <a:spcPts val="110"/>
              </a:spcBef>
              <a:tabLst>
                <a:tab pos="1217930" algn="l"/>
                <a:tab pos="1939289" algn="l"/>
                <a:tab pos="2928620" algn="l"/>
                <a:tab pos="3457575" algn="l"/>
                <a:tab pos="4396105" algn="l"/>
                <a:tab pos="5962650" algn="l"/>
              </a:tabLst>
              <a:defRPr/>
            </a:pPr>
            <a:r>
              <a:rPr kumimoji="0" lang="it-IT" sz="4000" b="1" i="0" u="none" strike="noStrike" kern="1200" cap="none" spc="-114" normalizeH="0" baseline="0" noProof="0" dirty="0">
                <a:ln>
                  <a:noFill/>
                </a:ln>
                <a:effectLst/>
                <a:uLnTx/>
                <a:uFillTx/>
                <a:latin typeface="+mj-lt"/>
                <a:ea typeface="+mn-ea"/>
                <a:cs typeface="Tahoma"/>
              </a:rPr>
              <a:t>UNITA' 1: Modelli di business – questioni di base</a:t>
            </a:r>
          </a:p>
          <a:p>
            <a:pPr marL="12700">
              <a:spcBef>
                <a:spcPts val="110"/>
              </a:spcBef>
              <a:tabLst>
                <a:tab pos="1217930" algn="l"/>
                <a:tab pos="1939289" algn="l"/>
                <a:tab pos="2928620" algn="l"/>
                <a:tab pos="3457575" algn="l"/>
                <a:tab pos="4396105" algn="l"/>
                <a:tab pos="5962650" algn="l"/>
              </a:tabLst>
              <a:defRPr/>
            </a:pPr>
            <a:r>
              <a:rPr kumimoji="0" lang="it-IT" sz="2400" i="0" u="none" strike="noStrike" kern="1200" cap="none" spc="-114" normalizeH="0" baseline="0" noProof="0" dirty="0">
                <a:ln>
                  <a:noFill/>
                </a:ln>
                <a:effectLst/>
                <a:uLnTx/>
                <a:uFillTx/>
                <a:latin typeface="+mj-lt"/>
                <a:ea typeface="+mn-ea"/>
                <a:cs typeface="Tahoma"/>
              </a:rPr>
              <a:t>SEZIONE 1.1.: Cos'è un modello di business?</a:t>
            </a:r>
          </a:p>
          <a:p>
            <a:pPr marL="12700">
              <a:spcBef>
                <a:spcPts val="110"/>
              </a:spcBef>
              <a:tabLst>
                <a:tab pos="1217930" algn="l"/>
                <a:tab pos="1939289" algn="l"/>
                <a:tab pos="2928620" algn="l"/>
                <a:tab pos="3457575" algn="l"/>
                <a:tab pos="4396105" algn="l"/>
                <a:tab pos="5962650" algn="l"/>
              </a:tabLst>
              <a:defRPr/>
            </a:pPr>
            <a:endParaRPr lang="pl-PL" sz="2400" spc="-114" dirty="0">
              <a:latin typeface="+mj-lt"/>
              <a:cs typeface="Tahoma"/>
            </a:endParaRPr>
          </a:p>
          <a:p>
            <a:pPr marL="12700">
              <a:spcBef>
                <a:spcPts val="110"/>
              </a:spcBef>
              <a:tabLst>
                <a:tab pos="1217930" algn="l"/>
                <a:tab pos="1939289" algn="l"/>
                <a:tab pos="2928620" algn="l"/>
                <a:tab pos="3457575" algn="l"/>
                <a:tab pos="4396105" algn="l"/>
                <a:tab pos="5962650" algn="l"/>
              </a:tabLst>
              <a:defRPr/>
            </a:pPr>
            <a:endParaRPr lang="pl-PL" sz="2400" spc="-114" dirty="0">
              <a:latin typeface="+mj-lt"/>
              <a:cs typeface="Tahoma"/>
            </a:endParaRPr>
          </a:p>
          <a:p>
            <a:pPr marL="12700" algn="ctr">
              <a:lnSpc>
                <a:spcPct val="150000"/>
              </a:lnSpc>
              <a:spcBef>
                <a:spcPts val="110"/>
              </a:spcBef>
              <a:tabLst>
                <a:tab pos="1217930" algn="l"/>
                <a:tab pos="1939289" algn="l"/>
                <a:tab pos="2928620" algn="l"/>
                <a:tab pos="3457575" algn="l"/>
                <a:tab pos="4396105" algn="l"/>
                <a:tab pos="5962650" algn="l"/>
              </a:tabLst>
              <a:defRPr/>
            </a:pPr>
            <a:r>
              <a:rPr lang="it-IT" sz="2400" b="1" dirty="0"/>
              <a:t>Il modello di business di un'azienda è un concetto che ha molte definizioni. </a:t>
            </a:r>
          </a:p>
          <a:p>
            <a:pPr marL="12700" algn="ctr">
              <a:lnSpc>
                <a:spcPct val="150000"/>
              </a:lnSpc>
              <a:spcBef>
                <a:spcPts val="110"/>
              </a:spcBef>
              <a:tabLst>
                <a:tab pos="1217930" algn="l"/>
                <a:tab pos="1939289" algn="l"/>
                <a:tab pos="2928620" algn="l"/>
                <a:tab pos="3457575" algn="l"/>
                <a:tab pos="4396105" algn="l"/>
                <a:tab pos="5962650" algn="l"/>
              </a:tabLst>
              <a:defRPr/>
            </a:pPr>
            <a:r>
              <a:rPr lang="it-IT" sz="2400" b="1" dirty="0"/>
              <a:t>Il denominatore comune è che un modello di business è un piano a lungo termine per aumentare l'utile operativo di un'azienda. </a:t>
            </a:r>
          </a:p>
          <a:p>
            <a:pPr marL="12700" algn="ctr">
              <a:lnSpc>
                <a:spcPct val="150000"/>
              </a:lnSpc>
              <a:spcBef>
                <a:spcPts val="110"/>
              </a:spcBef>
              <a:tabLst>
                <a:tab pos="1217930" algn="l"/>
                <a:tab pos="1939289" algn="l"/>
                <a:tab pos="2928620" algn="l"/>
                <a:tab pos="3457575" algn="l"/>
                <a:tab pos="4396105" algn="l"/>
                <a:tab pos="5962650" algn="l"/>
              </a:tabLst>
              <a:defRPr/>
            </a:pPr>
            <a:r>
              <a:rPr lang="it-IT" sz="2400" b="1" dirty="0"/>
              <a:t>Un modello di business è la ricetta unica di una particolare azienda per la vendita di un prodotto o servizio.</a:t>
            </a:r>
          </a:p>
        </p:txBody>
      </p:sp>
    </p:spTree>
    <p:extLst>
      <p:ext uri="{BB962C8B-B14F-4D97-AF65-F5344CB8AC3E}">
        <p14:creationId xmlns:p14="http://schemas.microsoft.com/office/powerpoint/2010/main" val="302280185"/>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CDC234AF-FF2A-2E7E-DF6E-C3135C659DC0}"/>
              </a:ext>
            </a:extLst>
          </p:cNvPr>
          <p:cNvSpPr txBox="1"/>
          <p:nvPr/>
        </p:nvSpPr>
        <p:spPr>
          <a:xfrm>
            <a:off x="647758" y="955754"/>
            <a:ext cx="10262586" cy="4614084"/>
          </a:xfrm>
          <a:prstGeom prst="rect">
            <a:avLst/>
          </a:prstGeom>
          <a:noFill/>
        </p:spPr>
        <p:txBody>
          <a:bodyPr wrap="square" rtlCol="0">
            <a:spAutoFit/>
          </a:bodyPr>
          <a:lstStyle/>
          <a:p>
            <a:pPr marL="12700">
              <a:spcBef>
                <a:spcPts val="110"/>
              </a:spcBef>
              <a:tabLst>
                <a:tab pos="1217930" algn="l"/>
                <a:tab pos="1939289" algn="l"/>
                <a:tab pos="2928620" algn="l"/>
                <a:tab pos="3457575" algn="l"/>
                <a:tab pos="4396105" algn="l"/>
                <a:tab pos="5962650" algn="l"/>
              </a:tabLst>
              <a:defRPr/>
            </a:pPr>
            <a:r>
              <a:rPr kumimoji="0" lang="it-IT" sz="4000" b="1" i="0" u="none" strike="noStrike" kern="1200" cap="none" spc="-114" normalizeH="0" baseline="0" noProof="0" dirty="0">
                <a:ln>
                  <a:noFill/>
                </a:ln>
                <a:effectLst/>
                <a:uLnTx/>
                <a:uFillTx/>
                <a:latin typeface="+mj-lt"/>
                <a:ea typeface="+mn-ea"/>
                <a:cs typeface="Tahoma"/>
              </a:rPr>
              <a:t>UNITA' 1: Modelli di business – questioni di base</a:t>
            </a:r>
          </a:p>
          <a:p>
            <a:pPr marL="12700">
              <a:spcBef>
                <a:spcPts val="110"/>
              </a:spcBef>
              <a:tabLst>
                <a:tab pos="1217930" algn="l"/>
                <a:tab pos="1939289" algn="l"/>
                <a:tab pos="2928620" algn="l"/>
                <a:tab pos="3457575" algn="l"/>
                <a:tab pos="4396105" algn="l"/>
                <a:tab pos="5962650" algn="l"/>
              </a:tabLst>
              <a:defRPr/>
            </a:pPr>
            <a:r>
              <a:rPr kumimoji="0" lang="it-IT" sz="2400" i="0" u="none" strike="noStrike" kern="1200" cap="none" spc="-114" normalizeH="0" baseline="0" noProof="0" dirty="0">
                <a:ln>
                  <a:noFill/>
                </a:ln>
                <a:effectLst/>
                <a:uLnTx/>
                <a:uFillTx/>
                <a:latin typeface="+mj-lt"/>
                <a:ea typeface="+mn-ea"/>
                <a:cs typeface="Tahoma"/>
              </a:rPr>
              <a:t>SEZIONE 1.1.: Cos'è un modello di business?</a:t>
            </a:r>
          </a:p>
          <a:p>
            <a:pPr marL="12700">
              <a:spcBef>
                <a:spcPts val="110"/>
              </a:spcBef>
              <a:tabLst>
                <a:tab pos="1217930" algn="l"/>
                <a:tab pos="1939289" algn="l"/>
                <a:tab pos="2928620" algn="l"/>
                <a:tab pos="3457575" algn="l"/>
                <a:tab pos="4396105" algn="l"/>
                <a:tab pos="5962650" algn="l"/>
              </a:tabLst>
              <a:defRPr/>
            </a:pPr>
            <a:endParaRPr lang="pl-PL" sz="2400" spc="-114" dirty="0">
              <a:latin typeface="+mj-lt"/>
              <a:cs typeface="Tahoma"/>
            </a:endParaRPr>
          </a:p>
          <a:p>
            <a:pPr marL="12700" algn="just">
              <a:spcBef>
                <a:spcPts val="110"/>
              </a:spcBef>
              <a:tabLst>
                <a:tab pos="1217930" algn="l"/>
                <a:tab pos="1939289" algn="l"/>
                <a:tab pos="2928620" algn="l"/>
                <a:tab pos="3457575" algn="l"/>
                <a:tab pos="4396105" algn="l"/>
                <a:tab pos="5962650" algn="l"/>
              </a:tabLst>
              <a:defRPr/>
            </a:pPr>
            <a:r>
              <a:rPr lang="it-IT" sz="2000" b="1" dirty="0">
                <a:latin typeface="Calibri" panose="020F0502020204030204" pitchFamily="34" charset="0"/>
                <a:cs typeface="Calibri" panose="020F0502020204030204" pitchFamily="34" charset="0"/>
              </a:rPr>
              <a:t>La pandemia, insieme a fattori politici, climatici e di altro tipo in tutto il mondo, ha dimostrato la necessità di tenere conto delle questioni esterne, anche quelle più improbabili, nel processo di pianificazione strategica. </a:t>
            </a:r>
          </a:p>
          <a:p>
            <a:pPr marL="12700" algn="just">
              <a:spcBef>
                <a:spcPts val="110"/>
              </a:spcBef>
              <a:tabLst>
                <a:tab pos="1217930" algn="l"/>
                <a:tab pos="1939289" algn="l"/>
                <a:tab pos="2928620" algn="l"/>
                <a:tab pos="3457575" algn="l"/>
                <a:tab pos="4396105" algn="l"/>
                <a:tab pos="5962650" algn="l"/>
              </a:tabLst>
              <a:defRPr/>
            </a:pPr>
            <a:endParaRPr lang="it-IT" sz="2000" b="1" dirty="0">
              <a:latin typeface="Calibri" panose="020F0502020204030204" pitchFamily="34" charset="0"/>
              <a:cs typeface="Calibri" panose="020F0502020204030204" pitchFamily="34" charset="0"/>
            </a:endParaRPr>
          </a:p>
          <a:p>
            <a:pPr marL="12700" algn="just">
              <a:spcBef>
                <a:spcPts val="110"/>
              </a:spcBef>
              <a:tabLst>
                <a:tab pos="1217930" algn="l"/>
                <a:tab pos="1939289" algn="l"/>
                <a:tab pos="2928620" algn="l"/>
                <a:tab pos="3457575" algn="l"/>
                <a:tab pos="4396105" algn="l"/>
                <a:tab pos="5962650" algn="l"/>
              </a:tabLst>
              <a:defRPr/>
            </a:pPr>
            <a:r>
              <a:rPr lang="it-IT" sz="2000" b="1" dirty="0">
                <a:latin typeface="Calibri" panose="020F0502020204030204" pitchFamily="34" charset="0"/>
                <a:cs typeface="Calibri" panose="020F0502020204030204" pitchFamily="34" charset="0"/>
              </a:rPr>
              <a:t>Alcuni dei cambiamenti hanno avuto origine prima, altri sono stati introdotti in risposta alla pandemia di COVID-19 e altri si sono intensificati o accelerati di conseguenza.</a:t>
            </a:r>
          </a:p>
          <a:p>
            <a:pPr marL="12700" algn="just">
              <a:spcBef>
                <a:spcPts val="110"/>
              </a:spcBef>
              <a:tabLst>
                <a:tab pos="1217930" algn="l"/>
                <a:tab pos="1939289" algn="l"/>
                <a:tab pos="2928620" algn="l"/>
                <a:tab pos="3457575" algn="l"/>
                <a:tab pos="4396105" algn="l"/>
                <a:tab pos="5962650" algn="l"/>
              </a:tabLst>
              <a:defRPr/>
            </a:pPr>
            <a:endParaRPr lang="it-IT" sz="2000" b="1" dirty="0">
              <a:latin typeface="Calibri" panose="020F0502020204030204" pitchFamily="34" charset="0"/>
              <a:cs typeface="Calibri" panose="020F0502020204030204" pitchFamily="34" charset="0"/>
            </a:endParaRPr>
          </a:p>
          <a:p>
            <a:pPr marL="12700" algn="just">
              <a:spcBef>
                <a:spcPts val="110"/>
              </a:spcBef>
              <a:tabLst>
                <a:tab pos="1217930" algn="l"/>
                <a:tab pos="1939289" algn="l"/>
                <a:tab pos="2928620" algn="l"/>
                <a:tab pos="3457575" algn="l"/>
                <a:tab pos="4396105" algn="l"/>
                <a:tab pos="5962650" algn="l"/>
              </a:tabLst>
              <a:defRPr/>
            </a:pPr>
            <a:r>
              <a:rPr lang="it-IT" sz="2000" b="1" dirty="0">
                <a:latin typeface="Calibri" panose="020F0502020204030204" pitchFamily="34" charset="0"/>
                <a:cs typeface="Calibri" panose="020F0502020204030204" pitchFamily="34" charset="0"/>
              </a:rPr>
              <a:t>Ma il cambiamento più grande è stato nel campo della totale interconnessione di tutto a tutto: l'ambiente, i governi nazionali, i mercati, le società, le aziende e, come COVID-19 ci ha mostrato, le persone.</a:t>
            </a:r>
          </a:p>
        </p:txBody>
      </p:sp>
    </p:spTree>
    <p:extLst>
      <p:ext uri="{BB962C8B-B14F-4D97-AF65-F5344CB8AC3E}">
        <p14:creationId xmlns:p14="http://schemas.microsoft.com/office/powerpoint/2010/main" val="1758368003"/>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EB31946A-996B-4A26-4BD4-4F4F71F1C8F5}"/>
              </a:ext>
            </a:extLst>
          </p:cNvPr>
          <p:cNvSpPr txBox="1"/>
          <p:nvPr/>
        </p:nvSpPr>
        <p:spPr>
          <a:xfrm>
            <a:off x="346230" y="1145219"/>
            <a:ext cx="10741980" cy="5539978"/>
          </a:xfrm>
          <a:prstGeom prst="rect">
            <a:avLst/>
          </a:prstGeom>
          <a:noFill/>
        </p:spPr>
        <p:txBody>
          <a:bodyPr wrap="square" rtlCol="0">
            <a:spAutoFit/>
          </a:bodyPr>
          <a:lstStyle/>
          <a:p>
            <a:pPr marL="12700">
              <a:spcBef>
                <a:spcPts val="110"/>
              </a:spcBef>
              <a:tabLst>
                <a:tab pos="1217930" algn="l"/>
                <a:tab pos="1939289" algn="l"/>
                <a:tab pos="2928620" algn="l"/>
                <a:tab pos="3457575" algn="l"/>
                <a:tab pos="4396105" algn="l"/>
                <a:tab pos="5962650" algn="l"/>
              </a:tabLst>
              <a:defRPr/>
            </a:pPr>
            <a:r>
              <a:rPr kumimoji="0" lang="it-IT" sz="3200" b="1" i="0" u="none" strike="noStrike" kern="1200" cap="none" spc="-114" normalizeH="0" baseline="0" noProof="0" dirty="0">
                <a:ln>
                  <a:noFill/>
                </a:ln>
                <a:effectLst/>
                <a:uLnTx/>
                <a:uFillTx/>
                <a:latin typeface="+mj-lt"/>
                <a:ea typeface="+mn-ea"/>
                <a:cs typeface="Tahoma"/>
              </a:rPr>
              <a:t>UNITA' 1: Modelli di business – questioni di base </a:t>
            </a:r>
          </a:p>
          <a:p>
            <a:pPr marL="12700">
              <a:spcBef>
                <a:spcPts val="110"/>
              </a:spcBef>
              <a:tabLst>
                <a:tab pos="1217930" algn="l"/>
                <a:tab pos="1939289" algn="l"/>
                <a:tab pos="2928620" algn="l"/>
                <a:tab pos="3457575" algn="l"/>
                <a:tab pos="4396105" algn="l"/>
                <a:tab pos="5962650" algn="l"/>
              </a:tabLst>
              <a:defRPr/>
            </a:pPr>
            <a:r>
              <a:rPr kumimoji="0" lang="it-IT" sz="2400" i="0" u="none" strike="noStrike" kern="1200" cap="none" spc="-114" normalizeH="0" baseline="0" noProof="0" dirty="0">
                <a:ln>
                  <a:noFill/>
                </a:ln>
                <a:effectLst/>
                <a:uLnTx/>
                <a:uFillTx/>
                <a:latin typeface="+mj-lt"/>
                <a:ea typeface="+mn-ea"/>
                <a:cs typeface="Tahoma"/>
              </a:rPr>
              <a:t>SEZIONE 1.2.: Tipi e forme di modelli aziendali</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24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2400" i="0" u="none" strike="noStrike" kern="1200" cap="none" spc="-114" normalizeH="0" baseline="0" noProof="0" dirty="0">
              <a:ln>
                <a:noFill/>
              </a:ln>
              <a:effectLst/>
              <a:uLnTx/>
              <a:uFillTx/>
              <a:latin typeface="+mj-lt"/>
              <a:ea typeface="+mn-ea"/>
              <a:cs typeface="Tahoma"/>
            </a:endParaRPr>
          </a:p>
          <a:p>
            <a:pPr marL="12700" lvl="0" algn="ctr">
              <a:spcBef>
                <a:spcPts val="110"/>
              </a:spcBef>
              <a:tabLst>
                <a:tab pos="1217930" algn="l"/>
                <a:tab pos="1939289" algn="l"/>
                <a:tab pos="2928620" algn="l"/>
                <a:tab pos="3457575" algn="l"/>
                <a:tab pos="4396105" algn="l"/>
                <a:tab pos="5962650" algn="l"/>
              </a:tabLst>
              <a:defRPr/>
            </a:pPr>
            <a:r>
              <a:rPr lang="it-IT" sz="2400" b="1" dirty="0"/>
              <a:t>Soprattutto, il modello di business organizza le informazioni sui prodotti e consente di mostrare in modo semplice e spesso visivo a chi e come l'azienda venderà prodotti e servizi.</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dirty="0"/>
          </a:p>
        </p:txBody>
      </p:sp>
    </p:spTree>
    <p:extLst>
      <p:ext uri="{BB962C8B-B14F-4D97-AF65-F5344CB8AC3E}">
        <p14:creationId xmlns:p14="http://schemas.microsoft.com/office/powerpoint/2010/main" val="1461839054"/>
      </p:ext>
    </p:extLst>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EB31946A-996B-4A26-4BD4-4F4F71F1C8F5}"/>
              </a:ext>
            </a:extLst>
          </p:cNvPr>
          <p:cNvSpPr txBox="1"/>
          <p:nvPr/>
        </p:nvSpPr>
        <p:spPr>
          <a:xfrm>
            <a:off x="346230" y="1145219"/>
            <a:ext cx="10741980" cy="5060360"/>
          </a:xfrm>
          <a:prstGeom prst="rect">
            <a:avLst/>
          </a:prstGeom>
          <a:noFill/>
        </p:spPr>
        <p:txBody>
          <a:bodyPr wrap="square" rtlCol="0">
            <a:spAutoFit/>
          </a:bodyPr>
          <a:lstStyle/>
          <a:p>
            <a:pPr marL="12700">
              <a:spcBef>
                <a:spcPts val="110"/>
              </a:spcBef>
              <a:tabLst>
                <a:tab pos="1217930" algn="l"/>
                <a:tab pos="1939289" algn="l"/>
                <a:tab pos="2928620" algn="l"/>
                <a:tab pos="3457575" algn="l"/>
                <a:tab pos="4396105" algn="l"/>
                <a:tab pos="5962650" algn="l"/>
              </a:tabLst>
              <a:defRPr/>
            </a:pPr>
            <a:r>
              <a:rPr kumimoji="0" lang="it-IT" sz="3200" b="1" i="0" u="none" strike="noStrike" kern="1200" cap="none" spc="-114" normalizeH="0" baseline="0" noProof="0" dirty="0">
                <a:ln>
                  <a:noFill/>
                </a:ln>
                <a:effectLst/>
                <a:uLnTx/>
                <a:uFillTx/>
                <a:latin typeface="+mj-lt"/>
                <a:ea typeface="+mn-ea"/>
                <a:cs typeface="Tahoma"/>
              </a:rPr>
              <a:t>UNITA' 1: Modelli di business – questioni di base</a:t>
            </a:r>
          </a:p>
          <a:p>
            <a:pPr marL="12700">
              <a:spcBef>
                <a:spcPts val="110"/>
              </a:spcBef>
              <a:tabLst>
                <a:tab pos="1217930" algn="l"/>
                <a:tab pos="1939289" algn="l"/>
                <a:tab pos="2928620" algn="l"/>
                <a:tab pos="3457575" algn="l"/>
                <a:tab pos="4396105" algn="l"/>
                <a:tab pos="5962650" algn="l"/>
              </a:tabLst>
              <a:defRPr/>
            </a:pPr>
            <a:r>
              <a:rPr kumimoji="0" lang="it-IT" sz="2400" i="0" u="none" strike="noStrike" kern="1200" cap="none" spc="-114" normalizeH="0" baseline="0" noProof="0" dirty="0">
                <a:ln>
                  <a:noFill/>
                </a:ln>
                <a:effectLst/>
                <a:uLnTx/>
                <a:uFillTx/>
                <a:latin typeface="+mj-lt"/>
                <a:ea typeface="+mn-ea"/>
                <a:cs typeface="Tahoma"/>
              </a:rPr>
              <a:t>SEZIONE 1.2.: Tipi e forma dei modelli aziendali</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24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2000" i="0" u="none" strike="noStrike" kern="1200" cap="none" spc="-114" normalizeH="0" baseline="0" noProof="0" dirty="0">
              <a:ln>
                <a:noFill/>
              </a:ln>
              <a:effectLst/>
              <a:uLnTx/>
              <a:uFillTx/>
              <a:latin typeface="Calibri" panose="020F0502020204030204" pitchFamily="34" charset="0"/>
              <a:cs typeface="Calibri" panose="020F0502020204030204" pitchFamily="34" charset="0"/>
            </a:endParaRPr>
          </a:p>
          <a:p>
            <a:pPr marL="12700" lvl="0" algn="ctr">
              <a:spcBef>
                <a:spcPts val="110"/>
              </a:spcBef>
              <a:tabLst>
                <a:tab pos="1217930" algn="l"/>
                <a:tab pos="1939289" algn="l"/>
                <a:tab pos="2928620" algn="l"/>
                <a:tab pos="3457575" algn="l"/>
                <a:tab pos="4396105" algn="l"/>
                <a:tab pos="5962650" algn="l"/>
              </a:tabLst>
              <a:defRPr/>
            </a:pPr>
            <a:r>
              <a:rPr lang="it-IT" sz="2000" dirty="0">
                <a:latin typeface="Calibri" panose="020F0502020204030204" pitchFamily="34" charset="0"/>
                <a:cs typeface="Calibri" panose="020F0502020204030204" pitchFamily="34" charset="0"/>
              </a:rPr>
              <a:t>Tre elementi chiave per migliorare il modello di business (questi sono in continua evoluzione)</a:t>
            </a: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000" dirty="0">
              <a:solidFill>
                <a:srgbClr val="FF0000"/>
              </a:solidFill>
              <a:latin typeface="Calibri" panose="020F0502020204030204" pitchFamily="34" charset="0"/>
              <a:cs typeface="Calibri" panose="020F0502020204030204" pitchFamily="34" charset="0"/>
            </a:endParaRP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000" b="0" i="0" u="none" strike="noStrike" baseline="0" dirty="0">
              <a:solidFill>
                <a:srgbClr val="FF0000"/>
              </a:solidFill>
              <a:latin typeface="Calibri" panose="020F0502020204030204" pitchFamily="34" charset="0"/>
              <a:cs typeface="Calibri" panose="020F0502020204030204" pitchFamily="34" charset="0"/>
            </a:endParaRP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lang="it-IT" sz="2000" dirty="0">
                <a:latin typeface="Calibri" panose="020F0502020204030204" pitchFamily="34" charset="0"/>
                <a:cs typeface="Calibri" panose="020F0502020204030204" pitchFamily="34" charset="0"/>
              </a:rPr>
              <a:t>Proposta di valore </a:t>
            </a:r>
            <a:r>
              <a:rPr lang="pl-PL" sz="2000" b="0" i="0" u="none" strike="noStrike" baseline="0" dirty="0">
                <a:latin typeface="Calibri" panose="020F0502020204030204" pitchFamily="34" charset="0"/>
                <a:cs typeface="Calibri" panose="020F0502020204030204" pitchFamily="34" charset="0"/>
              </a:rPr>
              <a:t>             </a:t>
            </a:r>
            <a:r>
              <a:rPr lang="it-IT" sz="2000" b="0" i="0" u="none" strike="noStrike" baseline="0" dirty="0">
                <a:latin typeface="Calibri" panose="020F0502020204030204" pitchFamily="34" charset="0"/>
                <a:cs typeface="Calibri" panose="020F0502020204030204" pitchFamily="34" charset="0"/>
              </a:rPr>
              <a:t>Modelli operativi </a:t>
            </a:r>
            <a:r>
              <a:rPr lang="pl-PL" sz="2000" b="0" i="0" u="none" strike="noStrike" baseline="0" dirty="0">
                <a:latin typeface="Calibri" panose="020F0502020204030204" pitchFamily="34" charset="0"/>
                <a:cs typeface="Calibri" panose="020F0502020204030204" pitchFamily="34" charset="0"/>
              </a:rPr>
              <a:t>            </a:t>
            </a:r>
            <a:r>
              <a:rPr lang="it-IT" sz="2000" b="0" i="0" u="none" strike="noStrike" baseline="0" dirty="0">
                <a:latin typeface="Calibri" panose="020F0502020204030204" pitchFamily="34" charset="0"/>
                <a:cs typeface="Calibri" panose="020F0502020204030204" pitchFamily="34" charset="0"/>
              </a:rPr>
              <a:t>Utilizzo dei valori</a:t>
            </a:r>
            <a:endParaRPr lang="pl-PL" sz="2000" spc="-114" dirty="0">
              <a:latin typeface="Calibri" panose="020F0502020204030204" pitchFamily="34" charset="0"/>
              <a:cs typeface="Calibri" panose="020F0502020204030204" pitchFamily="34" charset="0"/>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000" spc="-114" dirty="0">
              <a:latin typeface="Calibri" panose="020F0502020204030204" pitchFamily="34" charset="0"/>
              <a:cs typeface="Calibri" panose="020F0502020204030204" pitchFamily="34" charset="0"/>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000" spc="-114" dirty="0">
              <a:latin typeface="Calibri" panose="020F0502020204030204" pitchFamily="34" charset="0"/>
              <a:cs typeface="Calibri" panose="020F0502020204030204" pitchFamily="34" charset="0"/>
            </a:endParaRPr>
          </a:p>
          <a:p>
            <a:pPr marL="12700" algn="ctr">
              <a:spcBef>
                <a:spcPts val="110"/>
              </a:spcBef>
              <a:tabLst>
                <a:tab pos="1217930" algn="l"/>
                <a:tab pos="1939289" algn="l"/>
                <a:tab pos="2928620" algn="l"/>
                <a:tab pos="3457575" algn="l"/>
                <a:tab pos="4396105" algn="l"/>
                <a:tab pos="5962650" algn="l"/>
              </a:tabLst>
              <a:defRPr/>
            </a:pPr>
            <a:r>
              <a:rPr lang="it-IT" sz="2000" u="sng" dirty="0">
                <a:latin typeface="Calibri" panose="020F0502020204030204" pitchFamily="34" charset="0"/>
                <a:cs typeface="Calibri" panose="020F0502020204030204" pitchFamily="34" charset="0"/>
              </a:rPr>
              <a:t>Investire nelle persone ha un significato chiave per migliorare il modello di business!</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dirty="0"/>
          </a:p>
        </p:txBody>
      </p:sp>
      <p:cxnSp>
        <p:nvCxnSpPr>
          <p:cNvPr id="3" name="Łącznik prosty ze strzałką 2">
            <a:extLst>
              <a:ext uri="{FF2B5EF4-FFF2-40B4-BE49-F238E27FC236}">
                <a16:creationId xmlns:a16="http://schemas.microsoft.com/office/drawing/2014/main" id="{5DBBFCEA-8C83-A91D-0BCC-5C719EC76763}"/>
              </a:ext>
            </a:extLst>
          </p:cNvPr>
          <p:cNvCxnSpPr>
            <a:cxnSpLocks/>
          </p:cNvCxnSpPr>
          <p:nvPr/>
        </p:nvCxnSpPr>
        <p:spPr>
          <a:xfrm flipH="1">
            <a:off x="2825496" y="3108960"/>
            <a:ext cx="502920" cy="7223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Łącznik prosty ze strzałką 5">
            <a:extLst>
              <a:ext uri="{FF2B5EF4-FFF2-40B4-BE49-F238E27FC236}">
                <a16:creationId xmlns:a16="http://schemas.microsoft.com/office/drawing/2014/main" id="{7F820D20-F597-6B15-BD8E-6B4E31DD0279}"/>
              </a:ext>
            </a:extLst>
          </p:cNvPr>
          <p:cNvCxnSpPr>
            <a:cxnSpLocks/>
          </p:cNvCxnSpPr>
          <p:nvPr/>
        </p:nvCxnSpPr>
        <p:spPr>
          <a:xfrm>
            <a:off x="5383182" y="3108960"/>
            <a:ext cx="0" cy="7223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Łącznik prosty ze strzałką 6">
            <a:extLst>
              <a:ext uri="{FF2B5EF4-FFF2-40B4-BE49-F238E27FC236}">
                <a16:creationId xmlns:a16="http://schemas.microsoft.com/office/drawing/2014/main" id="{03CA06D6-5327-AD26-8647-32F62E91ECC8}"/>
              </a:ext>
            </a:extLst>
          </p:cNvPr>
          <p:cNvCxnSpPr>
            <a:cxnSpLocks/>
          </p:cNvCxnSpPr>
          <p:nvPr/>
        </p:nvCxnSpPr>
        <p:spPr>
          <a:xfrm>
            <a:off x="7821168" y="3108960"/>
            <a:ext cx="701040" cy="786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8104195"/>
      </p:ext>
    </p:extLst>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le tekstowe 6">
            <a:extLst>
              <a:ext uri="{FF2B5EF4-FFF2-40B4-BE49-F238E27FC236}">
                <a16:creationId xmlns:a16="http://schemas.microsoft.com/office/drawing/2014/main" id="{71E5DD05-2844-B9D3-FDC2-B1190F6CAC3A}"/>
              </a:ext>
            </a:extLst>
          </p:cNvPr>
          <p:cNvSpPr txBox="1"/>
          <p:nvPr/>
        </p:nvSpPr>
        <p:spPr>
          <a:xfrm>
            <a:off x="108011" y="923277"/>
            <a:ext cx="11975977" cy="6381234"/>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pl-PL" sz="3200" b="1" i="0" u="none" strike="noStrike" kern="1200" cap="none" spc="-114" normalizeH="0" baseline="0" noProof="0" dirty="0">
                <a:ln>
                  <a:noFill/>
                </a:ln>
                <a:effectLst/>
                <a:uLnTx/>
                <a:uFillTx/>
                <a:latin typeface="+mj-lt"/>
                <a:ea typeface="+mn-ea"/>
                <a:cs typeface="Tahoma"/>
              </a:rPr>
              <a:t>    </a:t>
            </a:r>
            <a:r>
              <a:rPr kumimoji="0" lang="it-IT" sz="3200" b="1" i="0" u="none" strike="noStrike" kern="1200" cap="none" spc="-114" normalizeH="0" baseline="0" noProof="0" dirty="0">
                <a:ln>
                  <a:noFill/>
                </a:ln>
                <a:effectLst/>
                <a:uLnTx/>
                <a:uFillTx/>
                <a:latin typeface="+mj-lt"/>
                <a:ea typeface="+mn-ea"/>
                <a:cs typeface="Tahoma"/>
              </a:rPr>
              <a:t>UNITA' 1: Modelli di business – questioni di base</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1800" i="0" u="none" strike="noStrike" kern="1200" cap="none" spc="-114" normalizeH="0" baseline="0" noProof="0" dirty="0">
                <a:ln>
                  <a:noFill/>
                </a:ln>
                <a:effectLst/>
                <a:uLnTx/>
                <a:uFillTx/>
                <a:latin typeface="+mj-lt"/>
                <a:ea typeface="+mn-ea"/>
                <a:cs typeface="Tahoma"/>
              </a:rPr>
              <a:t>          </a:t>
            </a:r>
            <a:r>
              <a:rPr kumimoji="0" lang="it-IT" sz="1800" i="0" u="none" strike="noStrike" kern="1200" cap="none" spc="-114" normalizeH="0" baseline="0" noProof="0" dirty="0">
                <a:ln>
                  <a:noFill/>
                </a:ln>
                <a:effectLst/>
                <a:uLnTx/>
                <a:uFillTx/>
                <a:latin typeface="+mj-lt"/>
                <a:ea typeface="+mn-ea"/>
                <a:cs typeface="Tahoma"/>
              </a:rPr>
              <a:t>SEZIONE 1.2.: Tipi e forme di modelli aziendali</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i="0" u="none" strike="noStrike" kern="1200" cap="none" spc="-114" normalizeH="0" baseline="0" noProof="0" dirty="0">
              <a:ln>
                <a:noFill/>
              </a:ln>
              <a:effectLst/>
              <a:uLnTx/>
              <a:uFillTx/>
              <a:ea typeface="+mn-ea"/>
              <a:cs typeface="Tahoma"/>
            </a:endParaRPr>
          </a:p>
          <a:p>
            <a:pPr marL="12700" marR="0" lvl="0"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endParaRPr lang="pl-PL" spc="-114" dirty="0">
              <a:cs typeface="Tahoma"/>
            </a:endParaRPr>
          </a:p>
          <a:p>
            <a:pPr marL="12700" marR="0" lvl="0"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i="0" u="none" strike="noStrike" kern="1200" cap="none" spc="-114" normalizeH="0" baseline="0" noProof="0" dirty="0">
              <a:ln>
                <a:noFill/>
              </a:ln>
              <a:effectLst/>
              <a:uLnTx/>
              <a:uFillTx/>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i="0" u="none" strike="noStrike" kern="1200" cap="none" spc="-114" normalizeH="0" baseline="0" noProof="0" dirty="0">
              <a:ln>
                <a:noFill/>
              </a:ln>
              <a:effectLst/>
              <a:uLnTx/>
              <a:uFillTx/>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i="0" u="none" strike="noStrike" kern="1200" cap="none" spc="-114" normalizeH="0" baseline="0" noProof="0" dirty="0">
              <a:ln>
                <a:noFill/>
              </a:ln>
              <a:effectLst/>
              <a:uLnTx/>
              <a:uFillTx/>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i="0" u="none" strike="noStrike" kern="1200" cap="none" spc="-114" normalizeH="0" baseline="0" noProof="0" dirty="0">
              <a:ln>
                <a:noFill/>
              </a:ln>
              <a:effectLst/>
              <a:uLnTx/>
              <a:uFillTx/>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i="0" u="none" strike="noStrike" kern="1200" cap="none" spc="-114" normalizeH="0" baseline="0" noProof="0" dirty="0">
              <a:ln>
                <a:noFill/>
              </a:ln>
              <a:effectLst/>
              <a:uLnTx/>
              <a:uFillTx/>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p:txBody>
      </p:sp>
      <p:graphicFrame>
        <p:nvGraphicFramePr>
          <p:cNvPr id="2" name="Diagrama 8">
            <a:extLst>
              <a:ext uri="{FF2B5EF4-FFF2-40B4-BE49-F238E27FC236}">
                <a16:creationId xmlns:a16="http://schemas.microsoft.com/office/drawing/2014/main" id="{19BB4CDD-EF35-E107-E815-A82F90025A3A}"/>
              </a:ext>
            </a:extLst>
          </p:cNvPr>
          <p:cNvGraphicFramePr/>
          <p:nvPr>
            <p:extLst>
              <p:ext uri="{D42A27DB-BD31-4B8C-83A1-F6EECF244321}">
                <p14:modId xmlns:p14="http://schemas.microsoft.com/office/powerpoint/2010/main" val="615152781"/>
              </p:ext>
            </p:extLst>
          </p:nvPr>
        </p:nvGraphicFramePr>
        <p:xfrm>
          <a:off x="5900774" y="1839194"/>
          <a:ext cx="5297268" cy="38482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pole tekstowe 7">
            <a:extLst>
              <a:ext uri="{FF2B5EF4-FFF2-40B4-BE49-F238E27FC236}">
                <a16:creationId xmlns:a16="http://schemas.microsoft.com/office/drawing/2014/main" id="{EAEDD546-1376-DE45-1E46-A838C7EA7668}"/>
              </a:ext>
            </a:extLst>
          </p:cNvPr>
          <p:cNvSpPr txBox="1"/>
          <p:nvPr/>
        </p:nvSpPr>
        <p:spPr>
          <a:xfrm>
            <a:off x="1190341" y="2684206"/>
            <a:ext cx="3628103" cy="1846659"/>
          </a:xfrm>
          <a:prstGeom prst="rect">
            <a:avLst/>
          </a:prstGeom>
          <a:noFill/>
        </p:spPr>
        <p:txBody>
          <a:bodyPr wrap="square" rtlCol="0">
            <a:spAutoFit/>
          </a:bodyPr>
          <a:lstStyle/>
          <a:p>
            <a:pPr lvl="0" algn="ctr"/>
            <a:r>
              <a:rPr lang="it-IT" sz="2400" b="1" dirty="0"/>
              <a:t>Quando creiamo un modello di business, rispondiamo prima a quattro semplici domande:</a:t>
            </a:r>
          </a:p>
          <a:p>
            <a:endParaRPr lang="pl-PL" dirty="0"/>
          </a:p>
        </p:txBody>
      </p:sp>
    </p:spTree>
    <p:extLst>
      <p:ext uri="{BB962C8B-B14F-4D97-AF65-F5344CB8AC3E}">
        <p14:creationId xmlns:p14="http://schemas.microsoft.com/office/powerpoint/2010/main" val="3753650279"/>
      </p:ext>
    </p:extLst>
  </p:cSld>
  <p:clrMapOvr>
    <a:masterClrMapping/>
  </p:clrMapOvr>
  <p:transition advClick="0"/>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1255</TotalTime>
  <Words>3849</Words>
  <Application>Microsoft Office PowerPoint</Application>
  <PresentationFormat>Panorámica</PresentationFormat>
  <Paragraphs>463</Paragraphs>
  <Slides>36</Slides>
  <Notes>2</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36</vt:i4>
      </vt:variant>
    </vt:vector>
  </HeadingPairs>
  <TitlesOfParts>
    <vt:vector size="47" baseType="lpstr">
      <vt:lpstr>Arial</vt:lpstr>
      <vt:lpstr>Bahnschrift Light</vt:lpstr>
      <vt:lpstr>Calibri</vt:lpstr>
      <vt:lpstr>Calibri Light</vt:lpstr>
      <vt:lpstr>Graphik</vt:lpstr>
      <vt:lpstr>Oxygen</vt:lpstr>
      <vt:lpstr>Roboto</vt:lpstr>
      <vt:lpstr>Segoe UI</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120</cp:revision>
  <dcterms:created xsi:type="dcterms:W3CDTF">2021-06-29T11:11:56Z</dcterms:created>
  <dcterms:modified xsi:type="dcterms:W3CDTF">2023-02-06T16:27:49Z</dcterms:modified>
</cp:coreProperties>
</file>