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56" r:id="rId2"/>
    <p:sldId id="268" r:id="rId3"/>
    <p:sldId id="258" r:id="rId4"/>
    <p:sldId id="260" r:id="rId5"/>
    <p:sldId id="286" r:id="rId6"/>
    <p:sldId id="301" r:id="rId7"/>
    <p:sldId id="287" r:id="rId8"/>
    <p:sldId id="302" r:id="rId9"/>
    <p:sldId id="312" r:id="rId10"/>
    <p:sldId id="290" r:id="rId11"/>
    <p:sldId id="296" r:id="rId12"/>
    <p:sldId id="304" r:id="rId13"/>
    <p:sldId id="306" r:id="rId14"/>
    <p:sldId id="305" r:id="rId15"/>
    <p:sldId id="313" r:id="rId16"/>
    <p:sldId id="315" r:id="rId17"/>
    <p:sldId id="316" r:id="rId18"/>
    <p:sldId id="318" r:id="rId19"/>
    <p:sldId id="317" r:id="rId20"/>
    <p:sldId id="320" r:id="rId21"/>
    <p:sldId id="321" r:id="rId22"/>
    <p:sldId id="319" r:id="rId23"/>
    <p:sldId id="298" r:id="rId24"/>
    <p:sldId id="303" r:id="rId25"/>
    <p:sldId id="299" r:id="rId26"/>
    <p:sldId id="307" r:id="rId27"/>
    <p:sldId id="310" r:id="rId28"/>
    <p:sldId id="311" r:id="rId29"/>
    <p:sldId id="292" r:id="rId30"/>
    <p:sldId id="309" r:id="rId31"/>
    <p:sldId id="297" r:id="rId32"/>
    <p:sldId id="274" r:id="rId33"/>
    <p:sldId id="294" r:id="rId34"/>
    <p:sldId id="322" r:id="rId35"/>
    <p:sldId id="293" r:id="rId36"/>
    <p:sldId id="264" r:id="rId3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11" autoAdjust="0"/>
  </p:normalViewPr>
  <p:slideViewPr>
    <p:cSldViewPr snapToGrid="0">
      <p:cViewPr varScale="1">
        <p:scale>
          <a:sx n="104" d="100"/>
          <a:sy n="104" d="100"/>
        </p:scale>
        <p:origin x="834" y="108"/>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FAAAEE-704E-4FE0-8A58-F6DC8DDD4DC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s-ES"/>
        </a:p>
      </dgm:t>
    </dgm:pt>
    <dgm:pt modelId="{69206556-CEB4-459C-8396-834DC02F09E3}">
      <dgm:prSet phldrT="[Texto]"/>
      <dgm:spPr>
        <a:solidFill>
          <a:schemeClr val="bg1"/>
        </a:solidFill>
      </dgm:spPr>
      <dgm:t>
        <a:bodyPr/>
        <a:lstStyle/>
        <a:p>
          <a:r>
            <a:rPr lang="pl-PL" b="1" dirty="0">
              <a:solidFill>
                <a:srgbClr val="0CA373"/>
              </a:solidFill>
            </a:rPr>
            <a:t>Model biznesowy</a:t>
          </a:r>
          <a:endParaRPr lang="es-ES" b="1" dirty="0">
            <a:solidFill>
              <a:srgbClr val="0CA373"/>
            </a:solidFill>
          </a:endParaRPr>
        </a:p>
      </dgm:t>
    </dgm:pt>
    <dgm:pt modelId="{904C5C8F-E4D6-4937-8ED2-E451BBA4E049}" type="parTrans" cxnId="{F57F8E0E-9943-4C60-A037-21CD45B362F4}">
      <dgm:prSet/>
      <dgm:spPr/>
      <dgm:t>
        <a:bodyPr/>
        <a:lstStyle/>
        <a:p>
          <a:endParaRPr lang="es-ES"/>
        </a:p>
      </dgm:t>
    </dgm:pt>
    <dgm:pt modelId="{66CAC60B-7E62-4392-AA4F-09E827695D15}" type="sibTrans" cxnId="{F57F8E0E-9943-4C60-A037-21CD45B362F4}">
      <dgm:prSet/>
      <dgm:spPr/>
      <dgm:t>
        <a:bodyPr/>
        <a:lstStyle/>
        <a:p>
          <a:endParaRPr lang="es-ES"/>
        </a:p>
      </dgm:t>
    </dgm:pt>
    <dgm:pt modelId="{DA199DA2-E07A-4CED-BAC8-7D3E597A4B38}">
      <dgm:prSet phldrT="[Texto]" custT="1"/>
      <dgm:spPr>
        <a:solidFill>
          <a:srgbClr val="97F7D9"/>
        </a:solidFill>
      </dgm:spPr>
      <dgm:t>
        <a:bodyPr/>
        <a:lstStyle/>
        <a:p>
          <a:endParaRPr lang="es-ES" sz="1800" b="1" dirty="0">
            <a:solidFill>
              <a:schemeClr val="tx1"/>
            </a:solidFill>
          </a:endParaRPr>
        </a:p>
        <a:p>
          <a:r>
            <a:rPr lang="pl-PL" sz="1800" b="0" i="0" dirty="0">
              <a:solidFill>
                <a:schemeClr val="tx1"/>
              </a:solidFill>
              <a:effectLst/>
            </a:rPr>
            <a:t>Co dokładnie oferujemy klientowi? Jak odpowiemy na jego potrzebę? Jakie będzie nasze </a:t>
          </a:r>
          <a:r>
            <a:rPr lang="pl-PL" sz="1800" i="0" dirty="0">
              <a:solidFill>
                <a:schemeClr val="tx1"/>
              </a:solidFill>
              <a:effectLst/>
            </a:rPr>
            <a:t>USP (</a:t>
          </a:r>
          <a:r>
            <a:rPr lang="pl-PL" sz="1800" i="0" dirty="0" err="1">
              <a:solidFill>
                <a:schemeClr val="tx1"/>
              </a:solidFill>
              <a:effectLst/>
            </a:rPr>
            <a:t>Unique</a:t>
          </a:r>
          <a:r>
            <a:rPr lang="pl-PL" sz="1800" i="0" dirty="0">
              <a:solidFill>
                <a:schemeClr val="tx1"/>
              </a:solidFill>
              <a:effectLst/>
            </a:rPr>
            <a:t> </a:t>
          </a:r>
          <a:r>
            <a:rPr lang="pl-PL" sz="1800" i="0" dirty="0" err="1">
              <a:solidFill>
                <a:schemeClr val="tx1"/>
              </a:solidFill>
              <a:effectLst/>
            </a:rPr>
            <a:t>Selling</a:t>
          </a:r>
          <a:r>
            <a:rPr lang="pl-PL" sz="1800" i="0" dirty="0">
              <a:solidFill>
                <a:schemeClr val="tx1"/>
              </a:solidFill>
              <a:effectLst/>
            </a:rPr>
            <a:t> </a:t>
          </a:r>
          <a:r>
            <a:rPr lang="pl-PL" sz="1800" i="0" dirty="0" err="1">
              <a:solidFill>
                <a:schemeClr val="tx1"/>
              </a:solidFill>
              <a:effectLst/>
            </a:rPr>
            <a:t>Proposition</a:t>
          </a:r>
          <a:r>
            <a:rPr lang="pl-PL" sz="1800" i="0" dirty="0">
              <a:solidFill>
                <a:schemeClr val="tx1"/>
              </a:solidFill>
              <a:effectLst/>
            </a:rPr>
            <a:t>)? </a:t>
          </a:r>
          <a:endParaRPr lang="es-ES" sz="1400" b="0" dirty="0">
            <a:solidFill>
              <a:schemeClr val="tx1"/>
            </a:solidFill>
          </a:endParaRPr>
        </a:p>
      </dgm:t>
    </dgm:pt>
    <dgm:pt modelId="{4D12004A-86CA-499F-AE8C-0AEB359A6283}" type="parTrans" cxnId="{DB76C74C-1BD1-42DC-906F-12B9DEEAC08C}">
      <dgm:prSet/>
      <dgm:spPr/>
      <dgm:t>
        <a:bodyPr/>
        <a:lstStyle/>
        <a:p>
          <a:endParaRPr lang="es-ES"/>
        </a:p>
      </dgm:t>
    </dgm:pt>
    <dgm:pt modelId="{9B61E32E-EA81-4010-AC59-8C67DC28B64C}" type="sibTrans" cxnId="{DB76C74C-1BD1-42DC-906F-12B9DEEAC08C}">
      <dgm:prSet/>
      <dgm:spPr/>
      <dgm:t>
        <a:bodyPr/>
        <a:lstStyle/>
        <a:p>
          <a:endParaRPr lang="es-ES"/>
        </a:p>
      </dgm:t>
    </dgm:pt>
    <dgm:pt modelId="{B80D425F-2C07-4CC9-96BF-DEC3C13E31F0}">
      <dgm:prSet phldrT="[Texto]" custT="1"/>
      <dgm:spPr>
        <a:solidFill>
          <a:srgbClr val="17EDAB"/>
        </a:solidFill>
      </dgm:spPr>
      <dgm:t>
        <a:bodyPr anchor="b"/>
        <a:lstStyle/>
        <a:p>
          <a:r>
            <a:rPr lang="pl-PL" sz="1800" b="0" i="0" dirty="0">
              <a:solidFill>
                <a:schemeClr val="tx1"/>
              </a:solidFill>
              <a:effectLst/>
            </a:rPr>
            <a:t>Jak dostarczymy tę wybrana wartość klientowi? Jakich narzędzi, technologii i procesów użyjemy w tym celu? </a:t>
          </a:r>
          <a:endParaRPr lang="es-ES" sz="1400" b="0" dirty="0">
            <a:solidFill>
              <a:schemeClr val="tx1"/>
            </a:solidFill>
          </a:endParaRPr>
        </a:p>
      </dgm:t>
    </dgm:pt>
    <dgm:pt modelId="{7C4FB024-B608-448D-8D37-B74885F95CC1}" type="parTrans" cxnId="{1A3DEE7E-A518-4929-AB20-1BC713D5D9D0}">
      <dgm:prSet/>
      <dgm:spPr/>
      <dgm:t>
        <a:bodyPr/>
        <a:lstStyle/>
        <a:p>
          <a:endParaRPr lang="es-ES"/>
        </a:p>
      </dgm:t>
    </dgm:pt>
    <dgm:pt modelId="{197268A4-6EAE-41AD-86A6-37386F1E7216}" type="sibTrans" cxnId="{1A3DEE7E-A518-4929-AB20-1BC713D5D9D0}">
      <dgm:prSet/>
      <dgm:spPr/>
      <dgm:t>
        <a:bodyPr/>
        <a:lstStyle/>
        <a:p>
          <a:endParaRPr lang="es-ES"/>
        </a:p>
      </dgm:t>
    </dgm:pt>
    <dgm:pt modelId="{D77027B6-78EF-41D1-9EE8-84A882FAFA1D}">
      <dgm:prSet phldrT="[Texto]" custT="1"/>
      <dgm:spPr>
        <a:solidFill>
          <a:srgbClr val="0CA373"/>
        </a:solidFill>
      </dgm:spPr>
      <dgm:t>
        <a:bodyPr anchor="b"/>
        <a:lstStyle/>
        <a:p>
          <a:r>
            <a:rPr lang="pl-PL" sz="1800" b="0" i="0" dirty="0">
              <a:effectLst/>
            </a:rPr>
            <a:t>Dlaczego klienci mają za to zapłacić i jak to zrobią? </a:t>
          </a:r>
          <a:endParaRPr lang="es-ES" sz="1300" b="0" dirty="0"/>
        </a:p>
      </dgm:t>
    </dgm:pt>
    <dgm:pt modelId="{BEAAC2F4-1A53-46CE-ACCA-69C3001D34D2}" type="parTrans" cxnId="{A87655FE-FF8B-40C9-B22A-254A2B5081F0}">
      <dgm:prSet/>
      <dgm:spPr/>
      <dgm:t>
        <a:bodyPr/>
        <a:lstStyle/>
        <a:p>
          <a:endParaRPr lang="es-ES"/>
        </a:p>
      </dgm:t>
    </dgm:pt>
    <dgm:pt modelId="{A354B2DA-6A7C-4F93-8F17-540D9FF7C5F3}" type="sibTrans" cxnId="{A87655FE-FF8B-40C9-B22A-254A2B5081F0}">
      <dgm:prSet/>
      <dgm:spPr/>
      <dgm:t>
        <a:bodyPr/>
        <a:lstStyle/>
        <a:p>
          <a:endParaRPr lang="es-ES"/>
        </a:p>
      </dgm:t>
    </dgm:pt>
    <dgm:pt modelId="{F57578E6-3848-4E4F-8137-B5509AEFB8E0}">
      <dgm:prSet phldrT="[Texto]" custT="1"/>
      <dgm:spPr>
        <a:solidFill>
          <a:srgbClr val="075D42"/>
        </a:solidFill>
        <a:ln>
          <a:solidFill>
            <a:srgbClr val="0CA373"/>
          </a:solidFill>
        </a:ln>
      </dgm:spPr>
      <dgm:t>
        <a:bodyPr/>
        <a:lstStyle/>
        <a:p>
          <a:pPr algn="ctr"/>
          <a:endParaRPr lang="es-ES" sz="1800" b="1" dirty="0"/>
        </a:p>
        <a:p>
          <a:pPr algn="ctr"/>
          <a:r>
            <a:rPr lang="pl-PL" sz="1800" b="0" i="0" dirty="0">
              <a:effectLst/>
            </a:rPr>
            <a:t>Kto jest naszym klientem? Czego pragnie? Czego potrzebuje? Jak podejmuje decyzje zakupowe i gdzie robi </a:t>
          </a:r>
          <a:r>
            <a:rPr lang="pl-PL" sz="1800" b="0" i="0" dirty="0" err="1">
              <a:effectLst/>
            </a:rPr>
            <a:t>research</a:t>
          </a:r>
          <a:r>
            <a:rPr lang="pl-PL" sz="1800" b="0" i="0" dirty="0">
              <a:effectLst/>
            </a:rPr>
            <a:t>? </a:t>
          </a:r>
          <a:endParaRPr lang="es-ES" sz="1400" dirty="0"/>
        </a:p>
      </dgm:t>
    </dgm:pt>
    <dgm:pt modelId="{FC64BE1C-DE83-40FE-9758-5DE514BD6B80}" type="sibTrans" cxnId="{776B95CE-CE0E-4B96-B6BF-042C3CD4AF99}">
      <dgm:prSet/>
      <dgm:spPr/>
      <dgm:t>
        <a:bodyPr/>
        <a:lstStyle/>
        <a:p>
          <a:endParaRPr lang="es-ES"/>
        </a:p>
      </dgm:t>
    </dgm:pt>
    <dgm:pt modelId="{A47868CC-D116-46F4-9DB1-A921BC26ADB4}" type="parTrans" cxnId="{776B95CE-CE0E-4B96-B6BF-042C3CD4AF99}">
      <dgm:prSet/>
      <dgm:spPr/>
      <dgm:t>
        <a:bodyPr/>
        <a:lstStyle/>
        <a:p>
          <a:endParaRPr lang="es-ES"/>
        </a:p>
      </dgm:t>
    </dgm:pt>
    <dgm:pt modelId="{026D1A8A-B943-483C-BCED-0C1DAE5097A8}" type="pres">
      <dgm:prSet presAssocID="{91FAAAEE-704E-4FE0-8A58-F6DC8DDD4DCD}" presName="diagram" presStyleCnt="0">
        <dgm:presLayoutVars>
          <dgm:chMax val="1"/>
          <dgm:dir/>
          <dgm:animLvl val="ctr"/>
          <dgm:resizeHandles val="exact"/>
        </dgm:presLayoutVars>
      </dgm:prSet>
      <dgm:spPr/>
    </dgm:pt>
    <dgm:pt modelId="{44FE4147-3827-4FE9-ABD2-0F7BAE801E0B}" type="pres">
      <dgm:prSet presAssocID="{91FAAAEE-704E-4FE0-8A58-F6DC8DDD4DCD}" presName="matrix" presStyleCnt="0"/>
      <dgm:spPr/>
    </dgm:pt>
    <dgm:pt modelId="{F07FBB11-6B87-4960-A7A8-173E9915E5F1}" type="pres">
      <dgm:prSet presAssocID="{91FAAAEE-704E-4FE0-8A58-F6DC8DDD4DCD}" presName="tile1" presStyleLbl="node1" presStyleIdx="0" presStyleCnt="4"/>
      <dgm:spPr/>
    </dgm:pt>
    <dgm:pt modelId="{3E24E191-5662-4977-A3DF-AB7F8FE30D63}" type="pres">
      <dgm:prSet presAssocID="{91FAAAEE-704E-4FE0-8A58-F6DC8DDD4DCD}" presName="tile1text" presStyleLbl="node1" presStyleIdx="0" presStyleCnt="4">
        <dgm:presLayoutVars>
          <dgm:chMax val="0"/>
          <dgm:chPref val="0"/>
          <dgm:bulletEnabled val="1"/>
        </dgm:presLayoutVars>
      </dgm:prSet>
      <dgm:spPr/>
    </dgm:pt>
    <dgm:pt modelId="{EB2718BE-5737-4725-9CBE-97E2B41D30D7}" type="pres">
      <dgm:prSet presAssocID="{91FAAAEE-704E-4FE0-8A58-F6DC8DDD4DCD}" presName="tile2" presStyleLbl="node1" presStyleIdx="1" presStyleCnt="4"/>
      <dgm:spPr/>
    </dgm:pt>
    <dgm:pt modelId="{6A1B364C-543C-42B6-9478-22308D1B56F3}" type="pres">
      <dgm:prSet presAssocID="{91FAAAEE-704E-4FE0-8A58-F6DC8DDD4DCD}" presName="tile2text" presStyleLbl="node1" presStyleIdx="1" presStyleCnt="4">
        <dgm:presLayoutVars>
          <dgm:chMax val="0"/>
          <dgm:chPref val="0"/>
          <dgm:bulletEnabled val="1"/>
        </dgm:presLayoutVars>
      </dgm:prSet>
      <dgm:spPr/>
    </dgm:pt>
    <dgm:pt modelId="{5034CC02-C0CF-4D5E-B64C-F5A4A1613243}" type="pres">
      <dgm:prSet presAssocID="{91FAAAEE-704E-4FE0-8A58-F6DC8DDD4DCD}" presName="tile3" presStyleLbl="node1" presStyleIdx="2" presStyleCnt="4"/>
      <dgm:spPr/>
    </dgm:pt>
    <dgm:pt modelId="{7A749982-AAED-4114-BF67-CAD792528C79}" type="pres">
      <dgm:prSet presAssocID="{91FAAAEE-704E-4FE0-8A58-F6DC8DDD4DCD}" presName="tile3text" presStyleLbl="node1" presStyleIdx="2" presStyleCnt="4">
        <dgm:presLayoutVars>
          <dgm:chMax val="0"/>
          <dgm:chPref val="0"/>
          <dgm:bulletEnabled val="1"/>
        </dgm:presLayoutVars>
      </dgm:prSet>
      <dgm:spPr/>
    </dgm:pt>
    <dgm:pt modelId="{FCBD2B77-589D-409D-ACF9-2E51392C753B}" type="pres">
      <dgm:prSet presAssocID="{91FAAAEE-704E-4FE0-8A58-F6DC8DDD4DCD}" presName="tile4" presStyleLbl="node1" presStyleIdx="3" presStyleCnt="4"/>
      <dgm:spPr/>
    </dgm:pt>
    <dgm:pt modelId="{AF5E5F64-A01C-40DB-8A7D-5B2AFFA3ABB5}" type="pres">
      <dgm:prSet presAssocID="{91FAAAEE-704E-4FE0-8A58-F6DC8DDD4DCD}" presName="tile4text" presStyleLbl="node1" presStyleIdx="3" presStyleCnt="4">
        <dgm:presLayoutVars>
          <dgm:chMax val="0"/>
          <dgm:chPref val="0"/>
          <dgm:bulletEnabled val="1"/>
        </dgm:presLayoutVars>
      </dgm:prSet>
      <dgm:spPr/>
    </dgm:pt>
    <dgm:pt modelId="{40B93D2D-A315-4A2B-84F6-25B7BA1FF30E}" type="pres">
      <dgm:prSet presAssocID="{91FAAAEE-704E-4FE0-8A58-F6DC8DDD4DCD}" presName="centerTile" presStyleLbl="fgShp" presStyleIdx="0" presStyleCnt="1" custScaleX="94807" custScaleY="103144">
        <dgm:presLayoutVars>
          <dgm:chMax val="0"/>
          <dgm:chPref val="0"/>
        </dgm:presLayoutVars>
      </dgm:prSet>
      <dgm:spPr/>
    </dgm:pt>
  </dgm:ptLst>
  <dgm:cxnLst>
    <dgm:cxn modelId="{F57F8E0E-9943-4C60-A037-21CD45B362F4}" srcId="{91FAAAEE-704E-4FE0-8A58-F6DC8DDD4DCD}" destId="{69206556-CEB4-459C-8396-834DC02F09E3}" srcOrd="0" destOrd="0" parTransId="{904C5C8F-E4D6-4937-8ED2-E451BBA4E049}" sibTransId="{66CAC60B-7E62-4392-AA4F-09E827695D15}"/>
    <dgm:cxn modelId="{4F827E2C-9B4B-431F-A1F6-B7834D363D61}" type="presOf" srcId="{B80D425F-2C07-4CC9-96BF-DEC3C13E31F0}" destId="{5034CC02-C0CF-4D5E-B64C-F5A4A1613243}" srcOrd="0" destOrd="0" presId="urn:microsoft.com/office/officeart/2005/8/layout/matrix1"/>
    <dgm:cxn modelId="{0D314D2D-9B4A-4CA0-901A-1348A8200266}" type="presOf" srcId="{69206556-CEB4-459C-8396-834DC02F09E3}" destId="{40B93D2D-A315-4A2B-84F6-25B7BA1FF30E}" srcOrd="0" destOrd="0" presId="urn:microsoft.com/office/officeart/2005/8/layout/matrix1"/>
    <dgm:cxn modelId="{C336D52F-C6BA-4D28-AD46-38521A84C71D}" type="presOf" srcId="{D77027B6-78EF-41D1-9EE8-84A882FAFA1D}" destId="{AF5E5F64-A01C-40DB-8A7D-5B2AFFA3ABB5}" srcOrd="1" destOrd="0" presId="urn:microsoft.com/office/officeart/2005/8/layout/matrix1"/>
    <dgm:cxn modelId="{7CE6F53C-CCFF-44EF-A2D2-0EE81B8DB7E1}" type="presOf" srcId="{DA199DA2-E07A-4CED-BAC8-7D3E597A4B38}" destId="{EB2718BE-5737-4725-9CBE-97E2B41D30D7}" srcOrd="0" destOrd="0" presId="urn:microsoft.com/office/officeart/2005/8/layout/matrix1"/>
    <dgm:cxn modelId="{13668A68-D80D-4092-93CF-D85A050C9D26}" type="presOf" srcId="{91FAAAEE-704E-4FE0-8A58-F6DC8DDD4DCD}" destId="{026D1A8A-B943-483C-BCED-0C1DAE5097A8}" srcOrd="0" destOrd="0" presId="urn:microsoft.com/office/officeart/2005/8/layout/matrix1"/>
    <dgm:cxn modelId="{DB76C74C-1BD1-42DC-906F-12B9DEEAC08C}" srcId="{69206556-CEB4-459C-8396-834DC02F09E3}" destId="{DA199DA2-E07A-4CED-BAC8-7D3E597A4B38}" srcOrd="1" destOrd="0" parTransId="{4D12004A-86CA-499F-AE8C-0AEB359A6283}" sibTransId="{9B61E32E-EA81-4010-AC59-8C67DC28B64C}"/>
    <dgm:cxn modelId="{C3DE566F-752C-4243-8682-D24C0A6F3CED}" type="presOf" srcId="{D77027B6-78EF-41D1-9EE8-84A882FAFA1D}" destId="{FCBD2B77-589D-409D-ACF9-2E51392C753B}" srcOrd="0" destOrd="0" presId="urn:microsoft.com/office/officeart/2005/8/layout/matrix1"/>
    <dgm:cxn modelId="{1A3DEE7E-A518-4929-AB20-1BC713D5D9D0}" srcId="{69206556-CEB4-459C-8396-834DC02F09E3}" destId="{B80D425F-2C07-4CC9-96BF-DEC3C13E31F0}" srcOrd="2" destOrd="0" parTransId="{7C4FB024-B608-448D-8D37-B74885F95CC1}" sibTransId="{197268A4-6EAE-41AD-86A6-37386F1E7216}"/>
    <dgm:cxn modelId="{39EDB79A-2951-4F2F-B218-844CFD8CE903}" type="presOf" srcId="{F57578E6-3848-4E4F-8137-B5509AEFB8E0}" destId="{F07FBB11-6B87-4960-A7A8-173E9915E5F1}" srcOrd="0" destOrd="0" presId="urn:microsoft.com/office/officeart/2005/8/layout/matrix1"/>
    <dgm:cxn modelId="{9F0636B3-E99F-463A-9A37-56F48372CD3B}" type="presOf" srcId="{B80D425F-2C07-4CC9-96BF-DEC3C13E31F0}" destId="{7A749982-AAED-4114-BF67-CAD792528C79}" srcOrd="1" destOrd="0" presId="urn:microsoft.com/office/officeart/2005/8/layout/matrix1"/>
    <dgm:cxn modelId="{08F9BEB8-7574-444B-B4E0-57EAB900EDCD}" type="presOf" srcId="{DA199DA2-E07A-4CED-BAC8-7D3E597A4B38}" destId="{6A1B364C-543C-42B6-9478-22308D1B56F3}" srcOrd="1" destOrd="0" presId="urn:microsoft.com/office/officeart/2005/8/layout/matrix1"/>
    <dgm:cxn modelId="{776B95CE-CE0E-4B96-B6BF-042C3CD4AF99}" srcId="{69206556-CEB4-459C-8396-834DC02F09E3}" destId="{F57578E6-3848-4E4F-8137-B5509AEFB8E0}" srcOrd="0" destOrd="0" parTransId="{A47868CC-D116-46F4-9DB1-A921BC26ADB4}" sibTransId="{FC64BE1C-DE83-40FE-9758-5DE514BD6B80}"/>
    <dgm:cxn modelId="{9064E5D2-5137-4A66-AD02-921D1631BBEF}" type="presOf" srcId="{F57578E6-3848-4E4F-8137-B5509AEFB8E0}" destId="{3E24E191-5662-4977-A3DF-AB7F8FE30D63}" srcOrd="1" destOrd="0" presId="urn:microsoft.com/office/officeart/2005/8/layout/matrix1"/>
    <dgm:cxn modelId="{A87655FE-FF8B-40C9-B22A-254A2B5081F0}" srcId="{69206556-CEB4-459C-8396-834DC02F09E3}" destId="{D77027B6-78EF-41D1-9EE8-84A882FAFA1D}" srcOrd="3" destOrd="0" parTransId="{BEAAC2F4-1A53-46CE-ACCA-69C3001D34D2}" sibTransId="{A354B2DA-6A7C-4F93-8F17-540D9FF7C5F3}"/>
    <dgm:cxn modelId="{81EA22EF-86E7-4749-AF8E-4A0822029A46}" type="presParOf" srcId="{026D1A8A-B943-483C-BCED-0C1DAE5097A8}" destId="{44FE4147-3827-4FE9-ABD2-0F7BAE801E0B}" srcOrd="0" destOrd="0" presId="urn:microsoft.com/office/officeart/2005/8/layout/matrix1"/>
    <dgm:cxn modelId="{5370210F-1177-4CC5-A444-7CE809C90AB3}" type="presParOf" srcId="{44FE4147-3827-4FE9-ABD2-0F7BAE801E0B}" destId="{F07FBB11-6B87-4960-A7A8-173E9915E5F1}" srcOrd="0" destOrd="0" presId="urn:microsoft.com/office/officeart/2005/8/layout/matrix1"/>
    <dgm:cxn modelId="{06E025D1-B362-4B56-9870-6CE94A459959}" type="presParOf" srcId="{44FE4147-3827-4FE9-ABD2-0F7BAE801E0B}" destId="{3E24E191-5662-4977-A3DF-AB7F8FE30D63}" srcOrd="1" destOrd="0" presId="urn:microsoft.com/office/officeart/2005/8/layout/matrix1"/>
    <dgm:cxn modelId="{086D8745-4456-4C53-8745-D96FCDB166C4}" type="presParOf" srcId="{44FE4147-3827-4FE9-ABD2-0F7BAE801E0B}" destId="{EB2718BE-5737-4725-9CBE-97E2B41D30D7}" srcOrd="2" destOrd="0" presId="urn:microsoft.com/office/officeart/2005/8/layout/matrix1"/>
    <dgm:cxn modelId="{2CD027E3-B72E-459D-A0C0-61352AAAA34F}" type="presParOf" srcId="{44FE4147-3827-4FE9-ABD2-0F7BAE801E0B}" destId="{6A1B364C-543C-42B6-9478-22308D1B56F3}" srcOrd="3" destOrd="0" presId="urn:microsoft.com/office/officeart/2005/8/layout/matrix1"/>
    <dgm:cxn modelId="{A9C8F525-CACA-4EBC-B455-A34AF9309F8A}" type="presParOf" srcId="{44FE4147-3827-4FE9-ABD2-0F7BAE801E0B}" destId="{5034CC02-C0CF-4D5E-B64C-F5A4A1613243}" srcOrd="4" destOrd="0" presId="urn:microsoft.com/office/officeart/2005/8/layout/matrix1"/>
    <dgm:cxn modelId="{B41159E0-FB24-4B3A-A946-92DB3698C0C1}" type="presParOf" srcId="{44FE4147-3827-4FE9-ABD2-0F7BAE801E0B}" destId="{7A749982-AAED-4114-BF67-CAD792528C79}" srcOrd="5" destOrd="0" presId="urn:microsoft.com/office/officeart/2005/8/layout/matrix1"/>
    <dgm:cxn modelId="{E8E7CC1C-8262-4F6F-8017-BD9B2D62E5FC}" type="presParOf" srcId="{44FE4147-3827-4FE9-ABD2-0F7BAE801E0B}" destId="{FCBD2B77-589D-409D-ACF9-2E51392C753B}" srcOrd="6" destOrd="0" presId="urn:microsoft.com/office/officeart/2005/8/layout/matrix1"/>
    <dgm:cxn modelId="{9F71C393-EE7F-4710-9C59-53A5A27306F5}" type="presParOf" srcId="{44FE4147-3827-4FE9-ABD2-0F7BAE801E0B}" destId="{AF5E5F64-A01C-40DB-8A7D-5B2AFFA3ABB5}" srcOrd="7" destOrd="0" presId="urn:microsoft.com/office/officeart/2005/8/layout/matrix1"/>
    <dgm:cxn modelId="{474E871E-118D-4E9E-85F8-DEA58B815113}" type="presParOf" srcId="{026D1A8A-B943-483C-BCED-0C1DAE5097A8}" destId="{40B93D2D-A315-4A2B-84F6-25B7BA1FF30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78A2C2-5EB8-45AA-91F2-F609C7E600F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l-PL"/>
        </a:p>
      </dgm:t>
    </dgm:pt>
    <dgm:pt modelId="{927D7F80-C948-4EC9-9D6E-C4EF266D5C30}">
      <dgm:prSet phldrT="[Tekst]" custT="1"/>
      <dgm:spPr/>
      <dgm:t>
        <a:bodyPr/>
        <a:lstStyle/>
        <a:p>
          <a:r>
            <a:rPr lang="pl-PL" sz="1000" dirty="0">
              <a:solidFill>
                <a:schemeClr val="bg1"/>
              </a:solidFill>
            </a:rPr>
            <a:t>zatrudnianiu pracowników </a:t>
          </a:r>
        </a:p>
      </dgm:t>
    </dgm:pt>
    <dgm:pt modelId="{7272475A-14A4-4817-B380-90787C1D3DC5}" type="parTrans" cxnId="{C397C07C-5ED0-4D73-803E-B1EE923E3D0F}">
      <dgm:prSet/>
      <dgm:spPr/>
      <dgm:t>
        <a:bodyPr/>
        <a:lstStyle/>
        <a:p>
          <a:endParaRPr lang="pl-PL"/>
        </a:p>
      </dgm:t>
    </dgm:pt>
    <dgm:pt modelId="{B41189FE-4561-4638-A313-A13DEC5EC44D}" type="sibTrans" cxnId="{C397C07C-5ED0-4D73-803E-B1EE923E3D0F}">
      <dgm:prSet/>
      <dgm:spPr/>
      <dgm:t>
        <a:bodyPr/>
        <a:lstStyle/>
        <a:p>
          <a:endParaRPr lang="pl-PL"/>
        </a:p>
      </dgm:t>
    </dgm:pt>
    <dgm:pt modelId="{E4FCAD3D-4CF0-4F97-A6A8-EF9BE17133B1}">
      <dgm:prSet phldrT="[Tekst]" custT="1"/>
      <dgm:spPr/>
      <dgm:t>
        <a:bodyPr/>
        <a:lstStyle/>
        <a:p>
          <a:r>
            <a:rPr lang="pl-PL" sz="1000" dirty="0">
              <a:solidFill>
                <a:schemeClr val="bg1"/>
              </a:solidFill>
            </a:rPr>
            <a:t>podejmowaniu</a:t>
          </a:r>
          <a:r>
            <a:rPr lang="pl-PL" sz="1000" dirty="0">
              <a:solidFill>
                <a:srgbClr val="FF0000"/>
              </a:solidFill>
            </a:rPr>
            <a:t> </a:t>
          </a:r>
          <a:r>
            <a:rPr lang="pl-PL" sz="1000" dirty="0">
              <a:solidFill>
                <a:schemeClr val="bg1"/>
              </a:solidFill>
            </a:rPr>
            <a:t>decyzji </a:t>
          </a:r>
        </a:p>
      </dgm:t>
    </dgm:pt>
    <dgm:pt modelId="{7FCAC869-38F3-4048-AC66-439175D54907}" type="parTrans" cxnId="{11D2BD42-5147-41C4-BAFC-DC3A4DF016C7}">
      <dgm:prSet/>
      <dgm:spPr/>
      <dgm:t>
        <a:bodyPr/>
        <a:lstStyle/>
        <a:p>
          <a:endParaRPr lang="pl-PL"/>
        </a:p>
      </dgm:t>
    </dgm:pt>
    <dgm:pt modelId="{F4716872-1593-4557-B57B-148BD6A74AF0}" type="sibTrans" cxnId="{11D2BD42-5147-41C4-BAFC-DC3A4DF016C7}">
      <dgm:prSet/>
      <dgm:spPr/>
      <dgm:t>
        <a:bodyPr/>
        <a:lstStyle/>
        <a:p>
          <a:endParaRPr lang="pl-PL"/>
        </a:p>
      </dgm:t>
    </dgm:pt>
    <dgm:pt modelId="{F9BE2604-3516-48D7-86AA-82A9438E2048}">
      <dgm:prSet phldrT="[Tekst]" custT="1"/>
      <dgm:spPr/>
      <dgm:t>
        <a:bodyPr/>
        <a:lstStyle/>
        <a:p>
          <a:r>
            <a:rPr lang="pl-PL" sz="1000" dirty="0">
              <a:solidFill>
                <a:schemeClr val="bg1"/>
              </a:solidFill>
            </a:rPr>
            <a:t>strategii dotyczącej technologii i danych </a:t>
          </a:r>
        </a:p>
      </dgm:t>
    </dgm:pt>
    <dgm:pt modelId="{9BF8C80D-F466-45EF-9F6D-24D0E97F0717}" type="parTrans" cxnId="{5078521E-3A8F-4873-98F0-97A2507943C1}">
      <dgm:prSet/>
      <dgm:spPr/>
      <dgm:t>
        <a:bodyPr/>
        <a:lstStyle/>
        <a:p>
          <a:endParaRPr lang="pl-PL"/>
        </a:p>
      </dgm:t>
    </dgm:pt>
    <dgm:pt modelId="{81B6A2D3-2B04-4451-A049-BD0474628C58}" type="sibTrans" cxnId="{5078521E-3A8F-4873-98F0-97A2507943C1}">
      <dgm:prSet/>
      <dgm:spPr/>
      <dgm:t>
        <a:bodyPr/>
        <a:lstStyle/>
        <a:p>
          <a:endParaRPr lang="pl-PL"/>
        </a:p>
      </dgm:t>
    </dgm:pt>
    <dgm:pt modelId="{2F8EF7C4-8963-4A07-ADAF-F8793F47A118}">
      <dgm:prSet phldrT="[Teks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1000" dirty="0">
              <a:solidFill>
                <a:schemeClr val="bg1"/>
              </a:solidFill>
            </a:rPr>
            <a:t>planowaniu finansowym i strategicznym </a:t>
          </a:r>
        </a:p>
        <a:p>
          <a:pPr marL="0" lvl="0" defTabSz="355600">
            <a:lnSpc>
              <a:spcPct val="90000"/>
            </a:lnSpc>
            <a:spcBef>
              <a:spcPct val="0"/>
            </a:spcBef>
            <a:spcAft>
              <a:spcPct val="35000"/>
            </a:spcAft>
            <a:buNone/>
          </a:pPr>
          <a:endParaRPr lang="pl-PL" dirty="0">
            <a:solidFill>
              <a:schemeClr val="bg1"/>
            </a:solidFill>
          </a:endParaRPr>
        </a:p>
      </dgm:t>
    </dgm:pt>
    <dgm:pt modelId="{6EC9C4E1-66E5-4B6A-A8CA-E26313AEA1A3}" type="parTrans" cxnId="{19FD8961-CE1D-4AE1-9369-66D06FB1AA44}">
      <dgm:prSet/>
      <dgm:spPr/>
      <dgm:t>
        <a:bodyPr/>
        <a:lstStyle/>
        <a:p>
          <a:endParaRPr lang="pl-PL"/>
        </a:p>
      </dgm:t>
    </dgm:pt>
    <dgm:pt modelId="{7B8FB620-6B5B-45B9-8D95-47B9284D8354}" type="sibTrans" cxnId="{19FD8961-CE1D-4AE1-9369-66D06FB1AA44}">
      <dgm:prSet/>
      <dgm:spPr/>
      <dgm:t>
        <a:bodyPr/>
        <a:lstStyle/>
        <a:p>
          <a:endParaRPr lang="pl-PL"/>
        </a:p>
      </dgm:t>
    </dgm:pt>
    <dgm:pt modelId="{509331A7-364D-43B1-A146-20F20B25B2E2}">
      <dgm:prSet custT="1"/>
      <dgm:spPr/>
      <dgm:t>
        <a:bodyPr/>
        <a:lstStyle/>
        <a:p>
          <a:r>
            <a:rPr lang="pl-PL" sz="1000" dirty="0">
              <a:solidFill>
                <a:schemeClr val="bg1"/>
              </a:solidFill>
            </a:rPr>
            <a:t>wymaganiach prawnych i umownych </a:t>
          </a:r>
        </a:p>
      </dgm:t>
    </dgm:pt>
    <dgm:pt modelId="{8FBD56B4-98F0-4DA8-974A-7CD2B8428FF2}" type="parTrans" cxnId="{4B9BADA6-09D1-4487-BDB5-C0DF4D932A96}">
      <dgm:prSet/>
      <dgm:spPr/>
      <dgm:t>
        <a:bodyPr/>
        <a:lstStyle/>
        <a:p>
          <a:endParaRPr lang="pl-PL"/>
        </a:p>
      </dgm:t>
    </dgm:pt>
    <dgm:pt modelId="{2FC6067D-4DB6-43A7-858D-E4D7EFB1BAE0}" type="sibTrans" cxnId="{4B9BADA6-09D1-4487-BDB5-C0DF4D932A96}">
      <dgm:prSet/>
      <dgm:spPr/>
      <dgm:t>
        <a:bodyPr/>
        <a:lstStyle/>
        <a:p>
          <a:endParaRPr lang="pl-PL"/>
        </a:p>
      </dgm:t>
    </dgm:pt>
    <dgm:pt modelId="{971F41E6-F919-493B-853F-E21A204FF9F4}" type="pres">
      <dgm:prSet presAssocID="{4278A2C2-5EB8-45AA-91F2-F609C7E600F1}" presName="cycle" presStyleCnt="0">
        <dgm:presLayoutVars>
          <dgm:dir/>
          <dgm:resizeHandles val="exact"/>
        </dgm:presLayoutVars>
      </dgm:prSet>
      <dgm:spPr/>
    </dgm:pt>
    <dgm:pt modelId="{C033FAA9-4B8A-4D4E-A993-90DE9C08E839}" type="pres">
      <dgm:prSet presAssocID="{927D7F80-C948-4EC9-9D6E-C4EF266D5C30}" presName="node" presStyleLbl="node1" presStyleIdx="0" presStyleCnt="5" custScaleX="106895">
        <dgm:presLayoutVars>
          <dgm:bulletEnabled val="1"/>
        </dgm:presLayoutVars>
      </dgm:prSet>
      <dgm:spPr/>
    </dgm:pt>
    <dgm:pt modelId="{21BD5725-E8F5-4A9E-9B86-FFB7F1533A0C}" type="pres">
      <dgm:prSet presAssocID="{B41189FE-4561-4638-A313-A13DEC5EC44D}" presName="sibTrans" presStyleLbl="sibTrans2D1" presStyleIdx="0" presStyleCnt="5" custAng="19131872" custLinFactY="68149" custLinFactNeighborX="-18227" custLinFactNeighborY="100000"/>
      <dgm:spPr/>
    </dgm:pt>
    <dgm:pt modelId="{C18A5394-B0C2-487E-89BF-7729DD1807E4}" type="pres">
      <dgm:prSet presAssocID="{B41189FE-4561-4638-A313-A13DEC5EC44D}" presName="connectorText" presStyleLbl="sibTrans2D1" presStyleIdx="0" presStyleCnt="5"/>
      <dgm:spPr/>
    </dgm:pt>
    <dgm:pt modelId="{C0DCC0FC-981D-46E2-9D4B-C04B3A5D643D}" type="pres">
      <dgm:prSet presAssocID="{E4FCAD3D-4CF0-4F97-A6A8-EF9BE17133B1}" presName="node" presStyleLbl="node1" presStyleIdx="1" presStyleCnt="5" custScaleX="114541" custRadScaleRad="113113" custRadScaleInc="6842">
        <dgm:presLayoutVars>
          <dgm:bulletEnabled val="1"/>
        </dgm:presLayoutVars>
      </dgm:prSet>
      <dgm:spPr/>
    </dgm:pt>
    <dgm:pt modelId="{9CB1AE48-A52C-46DF-BE8D-E11201FFF0B3}" type="pres">
      <dgm:prSet presAssocID="{F4716872-1593-4557-B57B-148BD6A74AF0}" presName="sibTrans" presStyleLbl="sibTrans2D1" presStyleIdx="1" presStyleCnt="5" custAng="18235750" custScaleX="193397" custLinFactX="-185980" custLinFactNeighborX="-200000" custLinFactNeighborY="36148"/>
      <dgm:spPr/>
    </dgm:pt>
    <dgm:pt modelId="{54754AD4-5982-4292-8B20-7B3050F64664}" type="pres">
      <dgm:prSet presAssocID="{F4716872-1593-4557-B57B-148BD6A74AF0}" presName="connectorText" presStyleLbl="sibTrans2D1" presStyleIdx="1" presStyleCnt="5"/>
      <dgm:spPr/>
    </dgm:pt>
    <dgm:pt modelId="{9D17EF20-9D3A-4037-8EB7-EEF096758937}" type="pres">
      <dgm:prSet presAssocID="{F9BE2604-3516-48D7-86AA-82A9438E2048}" presName="node" presStyleLbl="node1" presStyleIdx="2" presStyleCnt="5" custScaleX="122865" custRadScaleRad="110410" custRadScaleInc="-36071">
        <dgm:presLayoutVars>
          <dgm:bulletEnabled val="1"/>
        </dgm:presLayoutVars>
      </dgm:prSet>
      <dgm:spPr/>
    </dgm:pt>
    <dgm:pt modelId="{F9AFA2A3-49A5-4FA5-BDC4-9CCE8A07C793}" type="pres">
      <dgm:prSet presAssocID="{81B6A2D3-2B04-4451-A049-BD0474628C58}" presName="sibTrans" presStyleLbl="sibTrans2D1" presStyleIdx="2" presStyleCnt="5" custAng="18762195" custScaleX="59614" custScaleY="124484" custLinFactX="-17762" custLinFactY="-77637" custLinFactNeighborX="-100000" custLinFactNeighborY="-100000"/>
      <dgm:spPr/>
    </dgm:pt>
    <dgm:pt modelId="{CD99DB94-4BBD-40C9-80DD-63A4EB26DDB4}" type="pres">
      <dgm:prSet presAssocID="{81B6A2D3-2B04-4451-A049-BD0474628C58}" presName="connectorText" presStyleLbl="sibTrans2D1" presStyleIdx="2" presStyleCnt="5"/>
      <dgm:spPr/>
    </dgm:pt>
    <dgm:pt modelId="{59315B7C-A8DA-4F15-A42B-D03CFB4E2D3F}" type="pres">
      <dgm:prSet presAssocID="{2F8EF7C4-8963-4A07-ADAF-F8793F47A118}" presName="node" presStyleLbl="node1" presStyleIdx="3" presStyleCnt="5" custScaleX="120121" custRadScaleRad="114855" custRadScaleInc="34777">
        <dgm:presLayoutVars>
          <dgm:bulletEnabled val="1"/>
        </dgm:presLayoutVars>
      </dgm:prSet>
      <dgm:spPr/>
    </dgm:pt>
    <dgm:pt modelId="{394E6BC4-9978-4A59-9A0D-509D08FC1AAF}" type="pres">
      <dgm:prSet presAssocID="{7B8FB620-6B5B-45B9-8D95-47B9284D8354}" presName="sibTrans" presStyleLbl="sibTrans2D1" presStyleIdx="3" presStyleCnt="5" custAng="18579111" custScaleX="173411" custLinFactX="100000" custLinFactY="-32298" custLinFactNeighborX="148438" custLinFactNeighborY="-100000"/>
      <dgm:spPr/>
    </dgm:pt>
    <dgm:pt modelId="{3E37F466-55A1-402D-B164-8F277FBB2FCB}" type="pres">
      <dgm:prSet presAssocID="{7B8FB620-6B5B-45B9-8D95-47B9284D8354}" presName="connectorText" presStyleLbl="sibTrans2D1" presStyleIdx="3" presStyleCnt="5"/>
      <dgm:spPr/>
    </dgm:pt>
    <dgm:pt modelId="{C6C191B7-B5B6-4928-BB9F-19849375C8EF}" type="pres">
      <dgm:prSet presAssocID="{509331A7-364D-43B1-A146-20F20B25B2E2}" presName="node" presStyleLbl="node1" presStyleIdx="4" presStyleCnt="5" custScaleX="113414" custRadScaleRad="113560" custRadScaleInc="-1727">
        <dgm:presLayoutVars>
          <dgm:bulletEnabled val="1"/>
        </dgm:presLayoutVars>
      </dgm:prSet>
      <dgm:spPr/>
    </dgm:pt>
    <dgm:pt modelId="{8CA66220-6890-4313-A6AF-BF72E3626392}" type="pres">
      <dgm:prSet presAssocID="{2FC6067D-4DB6-43A7-858D-E4D7EFB1BAE0}" presName="sibTrans" presStyleLbl="sibTrans2D1" presStyleIdx="4" presStyleCnt="5" custAng="18360000" custLinFactX="100000" custLinFactNeighborX="138986" custLinFactNeighborY="75274"/>
      <dgm:spPr/>
    </dgm:pt>
    <dgm:pt modelId="{A71DF857-163F-4C10-A689-CF9E042F51AB}" type="pres">
      <dgm:prSet presAssocID="{2FC6067D-4DB6-43A7-858D-E4D7EFB1BAE0}" presName="connectorText" presStyleLbl="sibTrans2D1" presStyleIdx="4" presStyleCnt="5"/>
      <dgm:spPr/>
    </dgm:pt>
  </dgm:ptLst>
  <dgm:cxnLst>
    <dgm:cxn modelId="{B8036206-6486-4891-B6BF-42DA0FA8E8A5}" type="presOf" srcId="{7B8FB620-6B5B-45B9-8D95-47B9284D8354}" destId="{394E6BC4-9978-4A59-9A0D-509D08FC1AAF}" srcOrd="0" destOrd="0" presId="urn:microsoft.com/office/officeart/2005/8/layout/cycle2"/>
    <dgm:cxn modelId="{5C9DD60B-4557-460A-9C3B-B02980292D63}" type="presOf" srcId="{7B8FB620-6B5B-45B9-8D95-47B9284D8354}" destId="{3E37F466-55A1-402D-B164-8F277FBB2FCB}" srcOrd="1" destOrd="0" presId="urn:microsoft.com/office/officeart/2005/8/layout/cycle2"/>
    <dgm:cxn modelId="{5078521E-3A8F-4873-98F0-97A2507943C1}" srcId="{4278A2C2-5EB8-45AA-91F2-F609C7E600F1}" destId="{F9BE2604-3516-48D7-86AA-82A9438E2048}" srcOrd="2" destOrd="0" parTransId="{9BF8C80D-F466-45EF-9F6D-24D0E97F0717}" sibTransId="{81B6A2D3-2B04-4451-A049-BD0474628C58}"/>
    <dgm:cxn modelId="{899EB91F-45C2-4906-AE81-2A9E02EA610A}" type="presOf" srcId="{81B6A2D3-2B04-4451-A049-BD0474628C58}" destId="{F9AFA2A3-49A5-4FA5-BDC4-9CCE8A07C793}" srcOrd="0" destOrd="0" presId="urn:microsoft.com/office/officeart/2005/8/layout/cycle2"/>
    <dgm:cxn modelId="{19FD8961-CE1D-4AE1-9369-66D06FB1AA44}" srcId="{4278A2C2-5EB8-45AA-91F2-F609C7E600F1}" destId="{2F8EF7C4-8963-4A07-ADAF-F8793F47A118}" srcOrd="3" destOrd="0" parTransId="{6EC9C4E1-66E5-4B6A-A8CA-E26313AEA1A3}" sibTransId="{7B8FB620-6B5B-45B9-8D95-47B9284D8354}"/>
    <dgm:cxn modelId="{11D2BD42-5147-41C4-BAFC-DC3A4DF016C7}" srcId="{4278A2C2-5EB8-45AA-91F2-F609C7E600F1}" destId="{E4FCAD3D-4CF0-4F97-A6A8-EF9BE17133B1}" srcOrd="1" destOrd="0" parTransId="{7FCAC869-38F3-4048-AC66-439175D54907}" sibTransId="{F4716872-1593-4557-B57B-148BD6A74AF0}"/>
    <dgm:cxn modelId="{823F1546-4B18-4B3D-97F2-F7539E57AA36}" type="presOf" srcId="{E4FCAD3D-4CF0-4F97-A6A8-EF9BE17133B1}" destId="{C0DCC0FC-981D-46E2-9D4B-C04B3A5D643D}" srcOrd="0" destOrd="0" presId="urn:microsoft.com/office/officeart/2005/8/layout/cycle2"/>
    <dgm:cxn modelId="{D9086A49-37B5-418F-A38D-5867E15711FA}" type="presOf" srcId="{F4716872-1593-4557-B57B-148BD6A74AF0}" destId="{54754AD4-5982-4292-8B20-7B3050F64664}" srcOrd="1" destOrd="0" presId="urn:microsoft.com/office/officeart/2005/8/layout/cycle2"/>
    <dgm:cxn modelId="{80322950-BE77-42E2-9068-005329C8BD90}" type="presOf" srcId="{B41189FE-4561-4638-A313-A13DEC5EC44D}" destId="{21BD5725-E8F5-4A9E-9B86-FFB7F1533A0C}" srcOrd="0" destOrd="0" presId="urn:microsoft.com/office/officeart/2005/8/layout/cycle2"/>
    <dgm:cxn modelId="{3CD57252-631D-4CDD-9898-86C17FEEA91C}" type="presOf" srcId="{927D7F80-C948-4EC9-9D6E-C4EF266D5C30}" destId="{C033FAA9-4B8A-4D4E-A993-90DE9C08E839}" srcOrd="0" destOrd="0" presId="urn:microsoft.com/office/officeart/2005/8/layout/cycle2"/>
    <dgm:cxn modelId="{8FBDF278-A2FB-455C-A8E4-38923B148541}" type="presOf" srcId="{2FC6067D-4DB6-43A7-858D-E4D7EFB1BAE0}" destId="{8CA66220-6890-4313-A6AF-BF72E3626392}" srcOrd="0" destOrd="0" presId="urn:microsoft.com/office/officeart/2005/8/layout/cycle2"/>
    <dgm:cxn modelId="{C397C07C-5ED0-4D73-803E-B1EE923E3D0F}" srcId="{4278A2C2-5EB8-45AA-91F2-F609C7E600F1}" destId="{927D7F80-C948-4EC9-9D6E-C4EF266D5C30}" srcOrd="0" destOrd="0" parTransId="{7272475A-14A4-4817-B380-90787C1D3DC5}" sibTransId="{B41189FE-4561-4638-A313-A13DEC5EC44D}"/>
    <dgm:cxn modelId="{1089F27F-24D1-4DC2-B40A-8C256619063A}" type="presOf" srcId="{F9BE2604-3516-48D7-86AA-82A9438E2048}" destId="{9D17EF20-9D3A-4037-8EB7-EEF096758937}" srcOrd="0" destOrd="0" presId="urn:microsoft.com/office/officeart/2005/8/layout/cycle2"/>
    <dgm:cxn modelId="{032A2694-B18A-4191-B22D-1DD07AF023CB}" type="presOf" srcId="{2F8EF7C4-8963-4A07-ADAF-F8793F47A118}" destId="{59315B7C-A8DA-4F15-A42B-D03CFB4E2D3F}" srcOrd="0" destOrd="0" presId="urn:microsoft.com/office/officeart/2005/8/layout/cycle2"/>
    <dgm:cxn modelId="{E2971EA1-D74D-48FD-8D4D-5A61B63422D4}" type="presOf" srcId="{F4716872-1593-4557-B57B-148BD6A74AF0}" destId="{9CB1AE48-A52C-46DF-BE8D-E11201FFF0B3}" srcOrd="0" destOrd="0" presId="urn:microsoft.com/office/officeart/2005/8/layout/cycle2"/>
    <dgm:cxn modelId="{4B9BADA6-09D1-4487-BDB5-C0DF4D932A96}" srcId="{4278A2C2-5EB8-45AA-91F2-F609C7E600F1}" destId="{509331A7-364D-43B1-A146-20F20B25B2E2}" srcOrd="4" destOrd="0" parTransId="{8FBD56B4-98F0-4DA8-974A-7CD2B8428FF2}" sibTransId="{2FC6067D-4DB6-43A7-858D-E4D7EFB1BAE0}"/>
    <dgm:cxn modelId="{9BBB26A8-4525-4D17-BBF3-630FD582ADC4}" type="presOf" srcId="{2FC6067D-4DB6-43A7-858D-E4D7EFB1BAE0}" destId="{A71DF857-163F-4C10-A689-CF9E042F51AB}" srcOrd="1" destOrd="0" presId="urn:microsoft.com/office/officeart/2005/8/layout/cycle2"/>
    <dgm:cxn modelId="{886FCAAF-74CE-423F-A9F0-A56AAF7177AC}" type="presOf" srcId="{81B6A2D3-2B04-4451-A049-BD0474628C58}" destId="{CD99DB94-4BBD-40C9-80DD-63A4EB26DDB4}" srcOrd="1" destOrd="0" presId="urn:microsoft.com/office/officeart/2005/8/layout/cycle2"/>
    <dgm:cxn modelId="{41F3CBCC-8475-4591-8D53-20DDB81339AF}" type="presOf" srcId="{509331A7-364D-43B1-A146-20F20B25B2E2}" destId="{C6C191B7-B5B6-4928-BB9F-19849375C8EF}" srcOrd="0" destOrd="0" presId="urn:microsoft.com/office/officeart/2005/8/layout/cycle2"/>
    <dgm:cxn modelId="{569C08D3-94AF-437C-8143-55B7D2AB19DD}" type="presOf" srcId="{B41189FE-4561-4638-A313-A13DEC5EC44D}" destId="{C18A5394-B0C2-487E-89BF-7729DD1807E4}" srcOrd="1" destOrd="0" presId="urn:microsoft.com/office/officeart/2005/8/layout/cycle2"/>
    <dgm:cxn modelId="{0515E7FA-B467-43A9-85FF-0398A7AD5002}" type="presOf" srcId="{4278A2C2-5EB8-45AA-91F2-F609C7E600F1}" destId="{971F41E6-F919-493B-853F-E21A204FF9F4}" srcOrd="0" destOrd="0" presId="urn:microsoft.com/office/officeart/2005/8/layout/cycle2"/>
    <dgm:cxn modelId="{B6F762C3-949B-443A-A814-90CFAB942930}" type="presParOf" srcId="{971F41E6-F919-493B-853F-E21A204FF9F4}" destId="{C033FAA9-4B8A-4D4E-A993-90DE9C08E839}" srcOrd="0" destOrd="0" presId="urn:microsoft.com/office/officeart/2005/8/layout/cycle2"/>
    <dgm:cxn modelId="{C38E5E3D-D7E5-4668-BB72-7E55C6F5ACE2}" type="presParOf" srcId="{971F41E6-F919-493B-853F-E21A204FF9F4}" destId="{21BD5725-E8F5-4A9E-9B86-FFB7F1533A0C}" srcOrd="1" destOrd="0" presId="urn:microsoft.com/office/officeart/2005/8/layout/cycle2"/>
    <dgm:cxn modelId="{75725E54-5827-4F86-9F46-1D5E1B6CD989}" type="presParOf" srcId="{21BD5725-E8F5-4A9E-9B86-FFB7F1533A0C}" destId="{C18A5394-B0C2-487E-89BF-7729DD1807E4}" srcOrd="0" destOrd="0" presId="urn:microsoft.com/office/officeart/2005/8/layout/cycle2"/>
    <dgm:cxn modelId="{A5FF1404-AFFC-44E3-90D9-0939EF0E8588}" type="presParOf" srcId="{971F41E6-F919-493B-853F-E21A204FF9F4}" destId="{C0DCC0FC-981D-46E2-9D4B-C04B3A5D643D}" srcOrd="2" destOrd="0" presId="urn:microsoft.com/office/officeart/2005/8/layout/cycle2"/>
    <dgm:cxn modelId="{E8992824-8CE6-4D30-A5F1-54AA68136034}" type="presParOf" srcId="{971F41E6-F919-493B-853F-E21A204FF9F4}" destId="{9CB1AE48-A52C-46DF-BE8D-E11201FFF0B3}" srcOrd="3" destOrd="0" presId="urn:microsoft.com/office/officeart/2005/8/layout/cycle2"/>
    <dgm:cxn modelId="{38BC8D37-4807-4CBF-B504-773BE29929AE}" type="presParOf" srcId="{9CB1AE48-A52C-46DF-BE8D-E11201FFF0B3}" destId="{54754AD4-5982-4292-8B20-7B3050F64664}" srcOrd="0" destOrd="0" presId="urn:microsoft.com/office/officeart/2005/8/layout/cycle2"/>
    <dgm:cxn modelId="{37607F5F-D74C-4ECC-9332-65086537DDFA}" type="presParOf" srcId="{971F41E6-F919-493B-853F-E21A204FF9F4}" destId="{9D17EF20-9D3A-4037-8EB7-EEF096758937}" srcOrd="4" destOrd="0" presId="urn:microsoft.com/office/officeart/2005/8/layout/cycle2"/>
    <dgm:cxn modelId="{82AB2D24-E4B5-4362-9A9C-F05EA86D2514}" type="presParOf" srcId="{971F41E6-F919-493B-853F-E21A204FF9F4}" destId="{F9AFA2A3-49A5-4FA5-BDC4-9CCE8A07C793}" srcOrd="5" destOrd="0" presId="urn:microsoft.com/office/officeart/2005/8/layout/cycle2"/>
    <dgm:cxn modelId="{93778DF5-404C-47B9-8ECF-FA3A3C780CB0}" type="presParOf" srcId="{F9AFA2A3-49A5-4FA5-BDC4-9CCE8A07C793}" destId="{CD99DB94-4BBD-40C9-80DD-63A4EB26DDB4}" srcOrd="0" destOrd="0" presId="urn:microsoft.com/office/officeart/2005/8/layout/cycle2"/>
    <dgm:cxn modelId="{995019AB-BC27-4618-8756-F18A6150AA83}" type="presParOf" srcId="{971F41E6-F919-493B-853F-E21A204FF9F4}" destId="{59315B7C-A8DA-4F15-A42B-D03CFB4E2D3F}" srcOrd="6" destOrd="0" presId="urn:microsoft.com/office/officeart/2005/8/layout/cycle2"/>
    <dgm:cxn modelId="{5EF14137-CAF0-4CDF-9F48-F693699B7369}" type="presParOf" srcId="{971F41E6-F919-493B-853F-E21A204FF9F4}" destId="{394E6BC4-9978-4A59-9A0D-509D08FC1AAF}" srcOrd="7" destOrd="0" presId="urn:microsoft.com/office/officeart/2005/8/layout/cycle2"/>
    <dgm:cxn modelId="{71694CA3-7D79-47C3-B488-E6FAED2FC3EA}" type="presParOf" srcId="{394E6BC4-9978-4A59-9A0D-509D08FC1AAF}" destId="{3E37F466-55A1-402D-B164-8F277FBB2FCB}" srcOrd="0" destOrd="0" presId="urn:microsoft.com/office/officeart/2005/8/layout/cycle2"/>
    <dgm:cxn modelId="{AE48DEA3-3F44-4663-B3BB-283A35A0774E}" type="presParOf" srcId="{971F41E6-F919-493B-853F-E21A204FF9F4}" destId="{C6C191B7-B5B6-4928-BB9F-19849375C8EF}" srcOrd="8" destOrd="0" presId="urn:microsoft.com/office/officeart/2005/8/layout/cycle2"/>
    <dgm:cxn modelId="{B4698C52-DC36-4DF8-8F0A-D7831ABDC884}" type="presParOf" srcId="{971F41E6-F919-493B-853F-E21A204FF9F4}" destId="{8CA66220-6890-4313-A6AF-BF72E3626392}" srcOrd="9" destOrd="0" presId="urn:microsoft.com/office/officeart/2005/8/layout/cycle2"/>
    <dgm:cxn modelId="{38562262-C814-4681-A71A-93215EBF25E9}" type="presParOf" srcId="{8CA66220-6890-4313-A6AF-BF72E3626392}" destId="{A71DF857-163F-4C10-A689-CF9E042F51A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FBB11-6B87-4960-A7A8-173E9915E5F1}">
      <dsp:nvSpPr>
        <dsp:cNvPr id="0" name=""/>
        <dsp:cNvSpPr/>
      </dsp:nvSpPr>
      <dsp:spPr>
        <a:xfrm rot="16200000">
          <a:off x="362266" y="-362266"/>
          <a:ext cx="1924101" cy="2648634"/>
        </a:xfrm>
        <a:prstGeom prst="round1Rect">
          <a:avLst/>
        </a:prstGeom>
        <a:solidFill>
          <a:srgbClr val="075D42"/>
        </a:solidFill>
        <a:ln w="12700" cap="flat" cmpd="sng" algn="ctr">
          <a:solidFill>
            <a:srgbClr val="0CA37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s-ES" sz="1800" b="1" kern="1200" dirty="0"/>
        </a:p>
        <a:p>
          <a:pPr marL="0" lvl="0" indent="0" algn="ctr" defTabSz="800100">
            <a:lnSpc>
              <a:spcPct val="90000"/>
            </a:lnSpc>
            <a:spcBef>
              <a:spcPct val="0"/>
            </a:spcBef>
            <a:spcAft>
              <a:spcPct val="35000"/>
            </a:spcAft>
            <a:buNone/>
          </a:pPr>
          <a:r>
            <a:rPr lang="pl-PL" sz="1800" b="0" i="0" kern="1200" dirty="0">
              <a:effectLst/>
            </a:rPr>
            <a:t>Kto jest naszym klientem? Czego pragnie? Czego potrzebuje? Jak podejmuje decyzje zakupowe i gdzie robi </a:t>
          </a:r>
          <a:r>
            <a:rPr lang="pl-PL" sz="1800" b="0" i="0" kern="1200" dirty="0" err="1">
              <a:effectLst/>
            </a:rPr>
            <a:t>research</a:t>
          </a:r>
          <a:r>
            <a:rPr lang="pl-PL" sz="1800" b="0" i="0" kern="1200" dirty="0">
              <a:effectLst/>
            </a:rPr>
            <a:t>? </a:t>
          </a:r>
          <a:endParaRPr lang="es-ES" sz="1400" kern="1200" dirty="0"/>
        </a:p>
      </dsp:txBody>
      <dsp:txXfrm rot="5400000">
        <a:off x="-1" y="1"/>
        <a:ext cx="2648634" cy="1443076"/>
      </dsp:txXfrm>
    </dsp:sp>
    <dsp:sp modelId="{EB2718BE-5737-4725-9CBE-97E2B41D30D7}">
      <dsp:nvSpPr>
        <dsp:cNvPr id="0" name=""/>
        <dsp:cNvSpPr/>
      </dsp:nvSpPr>
      <dsp:spPr>
        <a:xfrm>
          <a:off x="2648634" y="0"/>
          <a:ext cx="2648634" cy="1924101"/>
        </a:xfrm>
        <a:prstGeom prst="round1Rect">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s-ES" sz="1800" b="1" kern="1200" dirty="0">
            <a:solidFill>
              <a:schemeClr val="tx1"/>
            </a:solidFill>
          </a:endParaRPr>
        </a:p>
        <a:p>
          <a:pPr marL="0" lvl="0" indent="0" algn="ctr" defTabSz="800100">
            <a:lnSpc>
              <a:spcPct val="90000"/>
            </a:lnSpc>
            <a:spcBef>
              <a:spcPct val="0"/>
            </a:spcBef>
            <a:spcAft>
              <a:spcPct val="35000"/>
            </a:spcAft>
            <a:buNone/>
          </a:pPr>
          <a:r>
            <a:rPr lang="pl-PL" sz="1800" b="0" i="0" kern="1200" dirty="0">
              <a:solidFill>
                <a:schemeClr val="tx1"/>
              </a:solidFill>
              <a:effectLst/>
            </a:rPr>
            <a:t>Co dokładnie oferujemy klientowi? Jak odpowiemy na jego potrzebę? Jakie będzie nasze </a:t>
          </a:r>
          <a:r>
            <a:rPr lang="pl-PL" sz="1800" i="0" kern="1200" dirty="0">
              <a:solidFill>
                <a:schemeClr val="tx1"/>
              </a:solidFill>
              <a:effectLst/>
            </a:rPr>
            <a:t>USP (</a:t>
          </a:r>
          <a:r>
            <a:rPr lang="pl-PL" sz="1800" i="0" kern="1200" dirty="0" err="1">
              <a:solidFill>
                <a:schemeClr val="tx1"/>
              </a:solidFill>
              <a:effectLst/>
            </a:rPr>
            <a:t>Unique</a:t>
          </a:r>
          <a:r>
            <a:rPr lang="pl-PL" sz="1800" i="0" kern="1200" dirty="0">
              <a:solidFill>
                <a:schemeClr val="tx1"/>
              </a:solidFill>
              <a:effectLst/>
            </a:rPr>
            <a:t> </a:t>
          </a:r>
          <a:r>
            <a:rPr lang="pl-PL" sz="1800" i="0" kern="1200" dirty="0" err="1">
              <a:solidFill>
                <a:schemeClr val="tx1"/>
              </a:solidFill>
              <a:effectLst/>
            </a:rPr>
            <a:t>Selling</a:t>
          </a:r>
          <a:r>
            <a:rPr lang="pl-PL" sz="1800" i="0" kern="1200" dirty="0">
              <a:solidFill>
                <a:schemeClr val="tx1"/>
              </a:solidFill>
              <a:effectLst/>
            </a:rPr>
            <a:t> </a:t>
          </a:r>
          <a:r>
            <a:rPr lang="pl-PL" sz="1800" i="0" kern="1200" dirty="0" err="1">
              <a:solidFill>
                <a:schemeClr val="tx1"/>
              </a:solidFill>
              <a:effectLst/>
            </a:rPr>
            <a:t>Proposition</a:t>
          </a:r>
          <a:r>
            <a:rPr lang="pl-PL" sz="1800" i="0" kern="1200" dirty="0">
              <a:solidFill>
                <a:schemeClr val="tx1"/>
              </a:solidFill>
              <a:effectLst/>
            </a:rPr>
            <a:t>)? </a:t>
          </a:r>
          <a:endParaRPr lang="es-ES" sz="1400" b="0" kern="1200" dirty="0">
            <a:solidFill>
              <a:schemeClr val="tx1"/>
            </a:solidFill>
          </a:endParaRPr>
        </a:p>
      </dsp:txBody>
      <dsp:txXfrm>
        <a:off x="2648634" y="0"/>
        <a:ext cx="2648634" cy="1443076"/>
      </dsp:txXfrm>
    </dsp:sp>
    <dsp:sp modelId="{5034CC02-C0CF-4D5E-B64C-F5A4A1613243}">
      <dsp:nvSpPr>
        <dsp:cNvPr id="0" name=""/>
        <dsp:cNvSpPr/>
      </dsp:nvSpPr>
      <dsp:spPr>
        <a:xfrm rot="10800000">
          <a:off x="0" y="1924101"/>
          <a:ext cx="2648634" cy="1924101"/>
        </a:xfrm>
        <a:prstGeom prst="round1Rect">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pl-PL" sz="1800" b="0" i="0" kern="1200" dirty="0">
              <a:solidFill>
                <a:schemeClr val="tx1"/>
              </a:solidFill>
              <a:effectLst/>
            </a:rPr>
            <a:t>Jak dostarczymy tę wybrana wartość klientowi? Jakich narzędzi, technologii i procesów użyjemy w tym celu? </a:t>
          </a:r>
          <a:endParaRPr lang="es-ES" sz="1400" b="0" kern="1200" dirty="0">
            <a:solidFill>
              <a:schemeClr val="tx1"/>
            </a:solidFill>
          </a:endParaRPr>
        </a:p>
      </dsp:txBody>
      <dsp:txXfrm rot="10800000">
        <a:off x="0" y="2405126"/>
        <a:ext cx="2648634" cy="1443076"/>
      </dsp:txXfrm>
    </dsp:sp>
    <dsp:sp modelId="{FCBD2B77-589D-409D-ACF9-2E51392C753B}">
      <dsp:nvSpPr>
        <dsp:cNvPr id="0" name=""/>
        <dsp:cNvSpPr/>
      </dsp:nvSpPr>
      <dsp:spPr>
        <a:xfrm rot="5400000">
          <a:off x="3010900" y="1561835"/>
          <a:ext cx="1924101" cy="2648634"/>
        </a:xfrm>
        <a:prstGeom prst="round1Rect">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pl-PL" sz="1800" b="0" i="0" kern="1200" dirty="0">
              <a:effectLst/>
            </a:rPr>
            <a:t>Dlaczego klienci mają za to zapłacić i jak to zrobią? </a:t>
          </a:r>
          <a:endParaRPr lang="es-ES" sz="1300" b="0" kern="1200" dirty="0"/>
        </a:p>
      </dsp:txBody>
      <dsp:txXfrm rot="-5400000">
        <a:off x="2648633" y="2405126"/>
        <a:ext cx="2648634" cy="1443076"/>
      </dsp:txXfrm>
    </dsp:sp>
    <dsp:sp modelId="{40B93D2D-A315-4A2B-84F6-25B7BA1FF30E}">
      <dsp:nvSpPr>
        <dsp:cNvPr id="0" name=""/>
        <dsp:cNvSpPr/>
      </dsp:nvSpPr>
      <dsp:spPr>
        <a:xfrm>
          <a:off x="1895306" y="1427952"/>
          <a:ext cx="1506654" cy="992297"/>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l-PL" sz="2200" b="1" kern="1200" dirty="0">
              <a:solidFill>
                <a:srgbClr val="0CA373"/>
              </a:solidFill>
            </a:rPr>
            <a:t>Model biznesowy</a:t>
          </a:r>
          <a:endParaRPr lang="es-ES" sz="2200" b="1" kern="1200" dirty="0">
            <a:solidFill>
              <a:srgbClr val="0CA373"/>
            </a:solidFill>
          </a:endParaRPr>
        </a:p>
      </dsp:txBody>
      <dsp:txXfrm>
        <a:off x="1943746" y="1476392"/>
        <a:ext cx="1409774" cy="8954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33FAA9-4B8A-4D4E-A993-90DE9C08E839}">
      <dsp:nvSpPr>
        <dsp:cNvPr id="0" name=""/>
        <dsp:cNvSpPr/>
      </dsp:nvSpPr>
      <dsp:spPr>
        <a:xfrm>
          <a:off x="2983065" y="774"/>
          <a:ext cx="1295584"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dirty="0">
              <a:solidFill>
                <a:schemeClr val="bg1"/>
              </a:solidFill>
            </a:rPr>
            <a:t>zatrudnianiu pracowników </a:t>
          </a:r>
        </a:p>
      </dsp:txBody>
      <dsp:txXfrm>
        <a:off x="3172799" y="178269"/>
        <a:ext cx="916116" cy="857025"/>
      </dsp:txXfrm>
    </dsp:sp>
    <dsp:sp modelId="{21BD5725-E8F5-4A9E-9B86-FFB7F1533A0C}">
      <dsp:nvSpPr>
        <dsp:cNvPr id="0" name=""/>
        <dsp:cNvSpPr/>
      </dsp:nvSpPr>
      <dsp:spPr>
        <a:xfrm rot="21088013">
          <a:off x="4198574" y="1615440"/>
          <a:ext cx="371841" cy="409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a:off x="4199191" y="1705527"/>
        <a:ext cx="260289" cy="245433"/>
      </dsp:txXfrm>
    </dsp:sp>
    <dsp:sp modelId="{C0DCC0FC-981D-46E2-9D4B-C04B3A5D643D}">
      <dsp:nvSpPr>
        <dsp:cNvPr id="0" name=""/>
        <dsp:cNvSpPr/>
      </dsp:nvSpPr>
      <dsp:spPr>
        <a:xfrm>
          <a:off x="4622475" y="1078951"/>
          <a:ext cx="1388255"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dirty="0">
              <a:solidFill>
                <a:schemeClr val="bg1"/>
              </a:solidFill>
            </a:rPr>
            <a:t>podejmowaniu</a:t>
          </a:r>
          <a:r>
            <a:rPr lang="pl-PL" sz="1000" kern="1200" dirty="0">
              <a:solidFill>
                <a:srgbClr val="FF0000"/>
              </a:solidFill>
            </a:rPr>
            <a:t> </a:t>
          </a:r>
          <a:r>
            <a:rPr lang="pl-PL" sz="1000" kern="1200" dirty="0">
              <a:solidFill>
                <a:schemeClr val="bg1"/>
              </a:solidFill>
            </a:rPr>
            <a:t>decyzji </a:t>
          </a:r>
        </a:p>
      </dsp:txBody>
      <dsp:txXfrm>
        <a:off x="4825780" y="1256446"/>
        <a:ext cx="981645" cy="857025"/>
      </dsp:txXfrm>
    </dsp:sp>
    <dsp:sp modelId="{9CB1AE48-A52C-46DF-BE8D-E11201FFF0B3}">
      <dsp:nvSpPr>
        <dsp:cNvPr id="0" name=""/>
        <dsp:cNvSpPr/>
      </dsp:nvSpPr>
      <dsp:spPr>
        <a:xfrm rot="2877349">
          <a:off x="4055810" y="2416088"/>
          <a:ext cx="426311" cy="409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rot="10800000">
        <a:off x="4076076" y="2452333"/>
        <a:ext cx="303595" cy="245433"/>
      </dsp:txXfrm>
    </dsp:sp>
    <dsp:sp modelId="{9D17EF20-9D3A-4037-8EB7-EEF096758937}">
      <dsp:nvSpPr>
        <dsp:cNvPr id="0" name=""/>
        <dsp:cNvSpPr/>
      </dsp:nvSpPr>
      <dsp:spPr>
        <a:xfrm>
          <a:off x="4174950" y="2668406"/>
          <a:ext cx="1489143"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dirty="0">
              <a:solidFill>
                <a:schemeClr val="bg1"/>
              </a:solidFill>
            </a:rPr>
            <a:t>strategii dotyczącej technologii i danych </a:t>
          </a:r>
        </a:p>
      </dsp:txBody>
      <dsp:txXfrm>
        <a:off x="4393030" y="2845901"/>
        <a:ext cx="1052983" cy="857025"/>
      </dsp:txXfrm>
    </dsp:sp>
    <dsp:sp modelId="{F9AFA2A3-49A5-4FA5-BDC4-9CCE8A07C793}">
      <dsp:nvSpPr>
        <dsp:cNvPr id="0" name=""/>
        <dsp:cNvSpPr/>
      </dsp:nvSpPr>
      <dsp:spPr>
        <a:xfrm rot="7888742">
          <a:off x="2720776" y="2320977"/>
          <a:ext cx="362692" cy="509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pl-PL" sz="2100" kern="1200"/>
        </a:p>
      </dsp:txBody>
      <dsp:txXfrm rot="10800000">
        <a:off x="2811214" y="2382060"/>
        <a:ext cx="253884" cy="305524"/>
      </dsp:txXfrm>
    </dsp:sp>
    <dsp:sp modelId="{59315B7C-A8DA-4F15-A42B-D03CFB4E2D3F}">
      <dsp:nvSpPr>
        <dsp:cNvPr id="0" name=""/>
        <dsp:cNvSpPr/>
      </dsp:nvSpPr>
      <dsp:spPr>
        <a:xfrm>
          <a:off x="1571895" y="2724389"/>
          <a:ext cx="1455885"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pl-PL" sz="1000" kern="1200" dirty="0">
              <a:solidFill>
                <a:schemeClr val="bg1"/>
              </a:solidFill>
            </a:rPr>
            <a:t>planowaniu finansowym i strategicznym </a:t>
          </a:r>
        </a:p>
        <a:p>
          <a:pPr marL="0" lvl="0" algn="ctr" defTabSz="355600">
            <a:lnSpc>
              <a:spcPct val="90000"/>
            </a:lnSpc>
            <a:spcBef>
              <a:spcPct val="0"/>
            </a:spcBef>
            <a:spcAft>
              <a:spcPct val="35000"/>
            </a:spcAft>
            <a:buNone/>
          </a:pPr>
          <a:endParaRPr lang="pl-PL" kern="1200" dirty="0">
            <a:solidFill>
              <a:schemeClr val="bg1"/>
            </a:solidFill>
          </a:endParaRPr>
        </a:p>
      </dsp:txBody>
      <dsp:txXfrm>
        <a:off x="1785104" y="2901884"/>
        <a:ext cx="1029467" cy="857025"/>
      </dsp:txXfrm>
    </dsp:sp>
    <dsp:sp modelId="{394E6BC4-9978-4A59-9A0D-509D08FC1AAF}">
      <dsp:nvSpPr>
        <dsp:cNvPr id="0" name=""/>
        <dsp:cNvSpPr/>
      </dsp:nvSpPr>
      <dsp:spPr>
        <a:xfrm rot="12490598">
          <a:off x="2572360" y="1741089"/>
          <a:ext cx="475820" cy="409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rot="10800000">
        <a:off x="2687805" y="1851873"/>
        <a:ext cx="353104" cy="245433"/>
      </dsp:txXfrm>
    </dsp:sp>
    <dsp:sp modelId="{C6C191B7-B5B6-4928-BB9F-19849375C8EF}">
      <dsp:nvSpPr>
        <dsp:cNvPr id="0" name=""/>
        <dsp:cNvSpPr/>
      </dsp:nvSpPr>
      <dsp:spPr>
        <a:xfrm>
          <a:off x="1267146" y="1022960"/>
          <a:ext cx="1374595"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dirty="0">
              <a:solidFill>
                <a:schemeClr val="bg1"/>
              </a:solidFill>
            </a:rPr>
            <a:t>wymaganiach prawnych i umownych </a:t>
          </a:r>
        </a:p>
      </dsp:txBody>
      <dsp:txXfrm>
        <a:off x="1468451" y="1200455"/>
        <a:ext cx="971985" cy="857025"/>
      </dsp:txXfrm>
    </dsp:sp>
    <dsp:sp modelId="{8CA66220-6890-4313-A6AF-BF72E3626392}">
      <dsp:nvSpPr>
        <dsp:cNvPr id="0" name=""/>
        <dsp:cNvSpPr/>
      </dsp:nvSpPr>
      <dsp:spPr>
        <a:xfrm rot="16477647">
          <a:off x="3462266" y="1219568"/>
          <a:ext cx="352852" cy="409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a:off x="3510924" y="1354134"/>
        <a:ext cx="246996" cy="245433"/>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pl-PL" sz="1800" b="1" dirty="0">
                <a:effectLst/>
                <a:latin typeface="Bahnschrift Light" panose="020B0502040204020203" pitchFamily="34" charset="0"/>
                <a:ea typeface="Calibri" panose="020F0502020204030204" pitchFamily="34" charset="0"/>
              </a:rPr>
              <a:t>Zwiększenie odporność MŚP po l</a:t>
            </a:r>
            <a:r>
              <a:rPr lang="en-GB" sz="1800" b="1" dirty="0" err="1">
                <a:effectLst/>
                <a:latin typeface="Bahnschrift Light" panose="020B0502040204020203" pitchFamily="34" charset="0"/>
                <a:ea typeface="Calibri" panose="020F0502020204030204" pitchFamily="34" charset="0"/>
              </a:rPr>
              <a:t>ock</a:t>
            </a:r>
            <a:r>
              <a:rPr lang="pl-PL" sz="1800" b="1" dirty="0">
                <a:effectLst/>
                <a:latin typeface="Bahnschrift Light" panose="020B0502040204020203" pitchFamily="34" charset="0"/>
                <a:ea typeface="Calibri" panose="020F0502020204030204" pitchFamily="34" charset="0"/>
              </a:rPr>
              <a:t>d</a:t>
            </a:r>
            <a:r>
              <a:rPr lang="en-GB" sz="1800" b="1" dirty="0">
                <a:effectLst/>
                <a:latin typeface="Bahnschrift Light" panose="020B0502040204020203" pitchFamily="34" charset="0"/>
                <a:ea typeface="Calibri" panose="020F0502020204030204" pitchFamily="34" charset="0"/>
              </a:rPr>
              <a:t>own</a:t>
            </a:r>
            <a:r>
              <a:rPr lang="pl-PL" sz="1800" b="1">
                <a:effectLst/>
                <a:latin typeface="Bahnschrift Light" panose="020B0502040204020203" pitchFamily="34" charset="0"/>
                <a:ea typeface="Calibri" panose="020F0502020204030204" pitchFamily="34" charset="0"/>
              </a:rPr>
              <a:t>ie</a:t>
            </a:r>
            <a:r>
              <a:rPr lang="en-GB" sz="1800" b="1">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953310" y="4093428"/>
            <a:ext cx="10372601" cy="92333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1800" b="1" dirty="0">
                <a:solidFill>
                  <a:srgbClr val="0CA373"/>
                </a:solidFill>
                <a:effectLst/>
                <a:latin typeface="Tahoma" panose="020B0604030504040204" pitchFamily="34" charset="0"/>
                <a:ea typeface="Tahoma" panose="020B0604030504040204" pitchFamily="34" charset="0"/>
                <a:cs typeface="Tahoma" panose="020B0604030504040204" pitchFamily="34" charset="0"/>
              </a:rPr>
              <a:t>MODELE BIZNESOWE OPARTE NA ELASTYCZNYCH STRUKTURACH ORGANIZACYJNYCH  – WDRAŻANIE NOWYCH TECHNOLOGII, STRATEGIA CYFRYZACJI </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Fundacja </a:t>
            </a:r>
            <a:r>
              <a:rPr kumimoji="0" lang="pl-PL"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Mercatus</a:t>
            </a: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 et </a:t>
            </a:r>
            <a:r>
              <a:rPr kumimoji="0" lang="pl-PL"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Civis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1B13FF3-AF18-90F5-33B5-DDA445CD7233}"/>
              </a:ext>
            </a:extLst>
          </p:cNvPr>
          <p:cNvSpPr txBox="1"/>
          <p:nvPr/>
        </p:nvSpPr>
        <p:spPr>
          <a:xfrm>
            <a:off x="346229" y="1003177"/>
            <a:ext cx="11762913" cy="6778202"/>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600" b="1" i="0" u="none" strike="noStrike" kern="1200" cap="none" spc="-114" normalizeH="0" baseline="0" noProof="0" dirty="0">
                <a:ln>
                  <a:noFill/>
                </a:ln>
                <a:effectLst/>
                <a:uLnTx/>
                <a:uFillTx/>
                <a:latin typeface="+mj-lt"/>
                <a:ea typeface="+mn-ea"/>
                <a:cs typeface="Tahoma"/>
              </a:rPr>
              <a:t>ROZDZIAŁ 1.: </a:t>
            </a:r>
            <a:r>
              <a:rPr lang="pl-PL" altLang="es-ES" sz="3600" dirty="0">
                <a:latin typeface="Calibri" panose="020F0502020204030204" pitchFamily="34" charset="0"/>
                <a:cs typeface="Calibri" panose="020F0502020204030204" pitchFamily="34" charset="0"/>
              </a:rPr>
              <a:t>Modele biznesowe – zagadnienia podstawowe</a:t>
            </a:r>
            <a:endParaRPr lang="en-GB" altLang="es-ES" sz="36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DZIAŁ 1.3.: </a:t>
            </a:r>
            <a:r>
              <a:rPr lang="it-IT" sz="1800" dirty="0">
                <a:effectLst/>
                <a:latin typeface="Calibri" panose="020F0502020204030204" pitchFamily="34" charset="0"/>
                <a:ea typeface="Times New Roman" panose="02020603050405020304" pitchFamily="18" charset="0"/>
              </a:rPr>
              <a:t>Zasady elestycznej struktury organizacyjnej</a:t>
            </a:r>
            <a:endParaRPr lang="pl-PL" sz="1800" dirty="0">
              <a:effectLst/>
              <a:latin typeface="Calibri" panose="020F0502020204030204" pitchFamily="34" charset="0"/>
              <a:ea typeface="Times New Roman" panose="02020603050405020304" pitchFamily="18" charset="0"/>
            </a:endParaRPr>
          </a:p>
          <a:p>
            <a:endParaRPr lang="pl-PL" sz="2400" spc="-114" dirty="0">
              <a:latin typeface="+mj-lt"/>
              <a:cs typeface="Tahoma"/>
            </a:endParaRPr>
          </a:p>
          <a:p>
            <a:r>
              <a:rPr lang="pl-PL" sz="2400" b="1" dirty="0">
                <a:effectLst/>
                <a:ea typeface="Calibri" panose="020F0502020204030204" pitchFamily="34" charset="0"/>
                <a:cs typeface="Times New Roman" panose="02020603050405020304" pitchFamily="18" charset="0"/>
              </a:rPr>
              <a:t>Struktura organizacyjna </a:t>
            </a:r>
            <a:r>
              <a:rPr lang="pl-PL" sz="2400" b="0" i="0" dirty="0">
                <a:effectLst/>
              </a:rPr>
              <a:t>to sposób formalnej organizacji firmy, obejmujący elementy takie jak komórki organizacyjne, działy, stanowiska, </a:t>
            </a:r>
            <a:r>
              <a:rPr lang="pl-PL" sz="2400" dirty="0">
                <a:effectLst/>
                <a:ea typeface="Calibri" panose="020F0502020204030204" pitchFamily="34" charset="0"/>
                <a:cs typeface="Times New Roman" panose="02020603050405020304" pitchFamily="18" charset="0"/>
              </a:rPr>
              <a:t>części wyodrębnianych przez samą firmę</a:t>
            </a:r>
            <a:r>
              <a:rPr lang="pl-PL" sz="2400" b="0" i="0" dirty="0">
                <a:effectLst/>
              </a:rPr>
              <a:t> </a:t>
            </a:r>
            <a:br>
              <a:rPr lang="pl-PL" sz="2400" b="0" i="0" dirty="0">
                <a:effectLst/>
              </a:rPr>
            </a:br>
            <a:r>
              <a:rPr lang="pl-PL" sz="2400" b="0" i="0" dirty="0">
                <a:effectLst/>
              </a:rPr>
              <a:t>i pracowników, a także powiązania między nimi, jak np. przepływ informacji, formalny podział obowiązków, przynależność, uprawnienia, odpowiedzialność.</a:t>
            </a:r>
            <a:endParaRPr lang="pl-PL" sz="2400" dirty="0">
              <a:effectLst/>
              <a:ea typeface="Calibri" panose="020F0502020204030204" pitchFamily="34" charset="0"/>
              <a:cs typeface="Times New Roman" panose="02020603050405020304" pitchFamily="18" charset="0"/>
            </a:endParaRPr>
          </a:p>
          <a:p>
            <a:endParaRPr lang="pl-PL" sz="2400" spc="-114" dirty="0">
              <a:cs typeface="Tahoma"/>
            </a:endParaRPr>
          </a:p>
          <a:p>
            <a:pPr>
              <a:lnSpc>
                <a:spcPct val="107000"/>
              </a:lnSpc>
              <a:spcAft>
                <a:spcPts val="800"/>
              </a:spcAft>
            </a:pPr>
            <a:r>
              <a:rPr lang="pl-PL" sz="2400" dirty="0">
                <a:solidFill>
                  <a:srgbClr val="000000"/>
                </a:solidFill>
                <a:effectLst/>
                <a:ea typeface="Calibri" panose="020F0502020204030204" pitchFamily="34" charset="0"/>
                <a:cs typeface="Times New Roman" panose="02020603050405020304" pitchFamily="18" charset="0"/>
              </a:rPr>
              <a:t>Strukturę organizacyjną dzieli się na scentralizowane i zdecentralizowane, mówiące o tym, kto podejmuje większość decyzji w przedsiębiorstwie oraz na struktury sformalizowane i niesformalizowane.</a:t>
            </a:r>
          </a:p>
          <a:p>
            <a:pPr>
              <a:lnSpc>
                <a:spcPct val="107000"/>
              </a:lnSpc>
              <a:spcAft>
                <a:spcPts val="800"/>
              </a:spcAft>
            </a:pPr>
            <a:r>
              <a:rPr lang="pl-PL" sz="2400" dirty="0">
                <a:latin typeface="Graphik"/>
              </a:rPr>
              <a:t>S</a:t>
            </a:r>
            <a:r>
              <a:rPr lang="pl-PL" sz="2400" b="0" i="0" u="none" strike="noStrike" baseline="0" dirty="0">
                <a:latin typeface="Graphik"/>
              </a:rPr>
              <a:t>truktura biznesu w obecnej formie nie spełnia już wymagań ery cyfrowej. </a:t>
            </a:r>
            <a:endParaRPr lang="pl-PL" sz="2400" dirty="0">
              <a:ea typeface="Calibri" panose="020F0502020204030204" pitchFamily="34" charset="0"/>
              <a:cs typeface="Times New Roman" panose="02020603050405020304" pitchFamily="18" charset="0"/>
            </a:endParaRPr>
          </a:p>
          <a:p>
            <a:pPr>
              <a:lnSpc>
                <a:spcPct val="107000"/>
              </a:lnSpc>
              <a:spcAft>
                <a:spcPts val="800"/>
              </a:spcAft>
            </a:pPr>
            <a:endParaRPr lang="pl-PL" sz="2400" dirty="0">
              <a:effectLst/>
              <a:ea typeface="Calibri" panose="020F0502020204030204" pitchFamily="34" charset="0"/>
              <a:cs typeface="Times New Roman" panose="02020603050405020304" pitchFamily="18" charset="0"/>
            </a:endParaRPr>
          </a:p>
          <a:p>
            <a:pPr algn="just">
              <a:lnSpc>
                <a:spcPct val="115000"/>
              </a:lnSpc>
              <a:spcAft>
                <a:spcPts val="1000"/>
              </a:spcAft>
            </a:pPr>
            <a:endPar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indent="-342900" algn="just">
              <a:lnSpc>
                <a:spcPct val="115000"/>
              </a:lnSpc>
              <a:spcAft>
                <a:spcPts val="1000"/>
              </a:spcAft>
              <a:buAutoNum type="alphaLcParenR"/>
            </a:pPr>
            <a:endPar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endParaRPr lang="pl-PL" sz="2400" dirty="0"/>
          </a:p>
        </p:txBody>
      </p:sp>
    </p:spTree>
    <p:extLst>
      <p:ext uri="{BB962C8B-B14F-4D97-AF65-F5344CB8AC3E}">
        <p14:creationId xmlns:p14="http://schemas.microsoft.com/office/powerpoint/2010/main" val="2257368681"/>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1B13FF3-AF18-90F5-33B5-DDA445CD7233}"/>
              </a:ext>
            </a:extLst>
          </p:cNvPr>
          <p:cNvSpPr txBox="1"/>
          <p:nvPr/>
        </p:nvSpPr>
        <p:spPr>
          <a:xfrm>
            <a:off x="346229" y="1003177"/>
            <a:ext cx="11762913" cy="6341223"/>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600" b="1" i="0" u="none" strike="noStrike" kern="1200" cap="none" spc="-114" normalizeH="0" baseline="0" noProof="0" dirty="0">
                <a:ln>
                  <a:noFill/>
                </a:ln>
                <a:effectLst/>
                <a:uLnTx/>
                <a:uFillTx/>
                <a:latin typeface="+mj-lt"/>
                <a:ea typeface="+mn-ea"/>
                <a:cs typeface="Tahoma"/>
              </a:rPr>
              <a:t>ROZDZIAŁ 1.: </a:t>
            </a:r>
            <a:r>
              <a:rPr lang="pl-PL" altLang="es-ES" sz="3600" dirty="0">
                <a:latin typeface="Calibri" panose="020F0502020204030204" pitchFamily="34" charset="0"/>
                <a:cs typeface="Calibri" panose="020F0502020204030204" pitchFamily="34" charset="0"/>
              </a:rPr>
              <a:t>Modele biznesowe – zagadnienia podstawowe</a:t>
            </a:r>
            <a:endParaRPr lang="en-GB" altLang="es-ES" sz="36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DZIAŁ 1.3.: </a:t>
            </a:r>
            <a:r>
              <a:rPr lang="it-IT" sz="1800" dirty="0">
                <a:effectLst/>
                <a:latin typeface="Calibri" panose="020F0502020204030204" pitchFamily="34" charset="0"/>
                <a:ea typeface="Times New Roman" panose="02020603050405020304" pitchFamily="18" charset="0"/>
              </a:rPr>
              <a:t>Zasady elestycznej struktury organizacyjnej</a:t>
            </a:r>
            <a:endParaRPr lang="pl-PL" sz="1800" dirty="0">
              <a:effectLst/>
              <a:latin typeface="Calibri" panose="020F0502020204030204" pitchFamily="34" charset="0"/>
              <a:ea typeface="Times New Roman" panose="02020603050405020304" pitchFamily="18" charset="0"/>
            </a:endParaRPr>
          </a:p>
          <a:p>
            <a:endParaRPr lang="pl-PL" sz="2400" spc="-114" dirty="0">
              <a:latin typeface="+mj-lt"/>
              <a:cs typeface="Tahoma"/>
            </a:endParaRPr>
          </a:p>
          <a:p>
            <a:r>
              <a:rPr lang="pl-PL" sz="2000" i="0" dirty="0">
                <a:solidFill>
                  <a:srgbClr val="000000"/>
                </a:solidFill>
                <a:effectLst/>
              </a:rPr>
              <a:t>Struktura organizacyjna firmy </a:t>
            </a:r>
            <a:r>
              <a:rPr lang="pl-PL" sz="2000" b="0" i="0" dirty="0">
                <a:solidFill>
                  <a:srgbClr val="000000"/>
                </a:solidFill>
                <a:effectLst/>
              </a:rPr>
              <a:t>to pojęcie bardzo szerokie. Wyróżnia się jej wiele typów za pomocą różnych kryteriów, takich jak:</a:t>
            </a:r>
          </a:p>
          <a:p>
            <a:endParaRPr lang="pl-PL" sz="2000" spc="-114" dirty="0">
              <a:cs typeface="Tahoma"/>
            </a:endParaRPr>
          </a:p>
          <a:p>
            <a:pPr marL="342900" indent="-342900" algn="just">
              <a:buFontTx/>
              <a:buAutoNum type="alphaLcParenR"/>
            </a:pPr>
            <a:r>
              <a:rPr lang="pl-PL" sz="2000" dirty="0">
                <a:effectLst/>
                <a:ea typeface="Times New Roman" panose="02020603050405020304" pitchFamily="18" charset="0"/>
              </a:rPr>
              <a:t>podstawowe typy struktur organizacyjnych: </a:t>
            </a:r>
            <a:r>
              <a:rPr lang="pl-PL" sz="2000" dirty="0">
                <a:solidFill>
                  <a:srgbClr val="000000"/>
                </a:solidFill>
                <a:effectLst/>
                <a:ea typeface="Times New Roman" panose="02020603050405020304" pitchFamily="18" charset="0"/>
                <a:cs typeface="Times New Roman" panose="02020603050405020304" pitchFamily="18" charset="0"/>
              </a:rPr>
              <a:t>struktura </a:t>
            </a:r>
            <a:r>
              <a:rPr lang="pl-PL" sz="2000" dirty="0" err="1">
                <a:solidFill>
                  <a:srgbClr val="000000"/>
                </a:solidFill>
                <a:effectLst/>
                <a:ea typeface="Times New Roman" panose="02020603050405020304" pitchFamily="18" charset="0"/>
                <a:cs typeface="Times New Roman" panose="02020603050405020304" pitchFamily="18" charset="0"/>
              </a:rPr>
              <a:t>dywizjonalna</a:t>
            </a:r>
            <a:r>
              <a:rPr lang="pl-PL" sz="2000" dirty="0">
                <a:solidFill>
                  <a:srgbClr val="000000"/>
                </a:solidFill>
                <a:effectLst/>
                <a:ea typeface="Times New Roman" panose="02020603050405020304" pitchFamily="18" charset="0"/>
                <a:cs typeface="Times New Roman" panose="02020603050405020304" pitchFamily="18" charset="0"/>
              </a:rPr>
              <a:t>, struktura zadaniowa (projektowa), struktura macierzowa, struktura hybrydowa (mieszana)</a:t>
            </a:r>
            <a:r>
              <a:rPr lang="pl-PL" sz="2000" dirty="0">
                <a:ea typeface="Times New Roman" panose="02020603050405020304" pitchFamily="18" charset="0"/>
                <a:cs typeface="Times New Roman" panose="02020603050405020304" pitchFamily="18" charset="0"/>
              </a:rPr>
              <a:t>;</a:t>
            </a:r>
            <a:endParaRPr lang="pl-PL" sz="2000" dirty="0">
              <a:solidFill>
                <a:srgbClr val="000000"/>
              </a:solidFill>
              <a:effectLst/>
              <a:ea typeface="Times New Roman" panose="02020603050405020304" pitchFamily="18" charset="0"/>
              <a:cs typeface="Calibri" panose="020F0502020204030204" pitchFamily="34" charset="0"/>
            </a:endParaRPr>
          </a:p>
          <a:p>
            <a:pPr marL="342900" indent="-342900" algn="just">
              <a:buFontTx/>
              <a:buAutoNum type="alphaLcParenR"/>
            </a:pPr>
            <a:r>
              <a:rPr lang="pl-PL" sz="2000" dirty="0">
                <a:effectLst/>
                <a:ea typeface="Times New Roman" panose="02020603050405020304" pitchFamily="18" charset="0"/>
              </a:rPr>
              <a:t>ze względu na </a:t>
            </a:r>
            <a:r>
              <a:rPr lang="pl-PL" sz="2000" u="none" strike="noStrike" dirty="0">
                <a:effectLst/>
                <a:ea typeface="Times New Roman" panose="02020603050405020304" pitchFamily="18" charset="0"/>
              </a:rPr>
              <a:t>rozpiętość kierowania</a:t>
            </a:r>
            <a:r>
              <a:rPr lang="pl-PL" sz="2000" dirty="0">
                <a:effectLst/>
                <a:ea typeface="Times New Roman" panose="02020603050405020304" pitchFamily="18" charset="0"/>
              </a:rPr>
              <a:t> i liczbę szczebli zarządzania: </a:t>
            </a:r>
            <a:r>
              <a:rPr lang="pl-PL" sz="2000" dirty="0">
                <a:solidFill>
                  <a:srgbClr val="000000"/>
                </a:solidFill>
                <a:effectLst/>
                <a:ea typeface="Times New Roman" panose="02020603050405020304" pitchFamily="18" charset="0"/>
                <a:cs typeface="Times New Roman" panose="02020603050405020304" pitchFamily="18" charset="0"/>
              </a:rPr>
              <a:t>struktura płaska, struktura smukła;</a:t>
            </a:r>
            <a:endParaRPr lang="pl-PL" sz="2000" dirty="0">
              <a:effectLst/>
              <a:ea typeface="Calibri" panose="020F0502020204030204" pitchFamily="34" charset="0"/>
              <a:cs typeface="Times New Roman" panose="02020603050405020304" pitchFamily="18" charset="0"/>
            </a:endParaRPr>
          </a:p>
          <a:p>
            <a:pPr marL="342900" indent="-342900" algn="just">
              <a:buFontTx/>
              <a:buAutoNum type="alphaLcParenR"/>
            </a:pPr>
            <a:r>
              <a:rPr lang="pl-PL" sz="2000" dirty="0">
                <a:ea typeface="Times New Roman" panose="02020603050405020304" pitchFamily="18" charset="0"/>
              </a:rPr>
              <a:t>k</a:t>
            </a:r>
            <a:r>
              <a:rPr lang="pl-PL" sz="2000" dirty="0">
                <a:effectLst/>
                <a:ea typeface="Times New Roman" panose="02020603050405020304" pitchFamily="18" charset="0"/>
              </a:rPr>
              <a:t>lasyczne</a:t>
            </a:r>
            <a:r>
              <a:rPr lang="pl-PL" sz="2000" dirty="0">
                <a:ea typeface="Times New Roman" panose="02020603050405020304" pitchFamily="18" charset="0"/>
              </a:rPr>
              <a:t>: </a:t>
            </a:r>
            <a:r>
              <a:rPr lang="pl-PL" sz="2000" dirty="0">
                <a:solidFill>
                  <a:srgbClr val="000000"/>
                </a:solidFill>
                <a:effectLst/>
                <a:ea typeface="Times New Roman" panose="02020603050405020304" pitchFamily="18" charset="0"/>
                <a:cs typeface="Times New Roman" panose="02020603050405020304" pitchFamily="18" charset="0"/>
              </a:rPr>
              <a:t>struktura liniowa; struktura funkcjonalna; struktura liniowo-sztabowa;</a:t>
            </a:r>
            <a:endParaRPr lang="pl-PL" sz="2000" dirty="0">
              <a:ea typeface="Times New Roman" panose="02020603050405020304" pitchFamily="18" charset="0"/>
            </a:endParaRPr>
          </a:p>
          <a:p>
            <a:pPr marL="342900" indent="-342900" algn="just">
              <a:buFontTx/>
              <a:buAutoNum type="alphaLcParenR"/>
            </a:pPr>
            <a:r>
              <a:rPr lang="pl-PL" sz="2000" dirty="0">
                <a:solidFill>
                  <a:srgbClr val="000000"/>
                </a:solidFill>
                <a:ea typeface="Times New Roman" panose="02020603050405020304" pitchFamily="18" charset="0"/>
                <a:cs typeface="Calibri" panose="020F0502020204030204" pitchFamily="34" charset="0"/>
              </a:rPr>
              <a:t>nowoczesne: </a:t>
            </a:r>
            <a:r>
              <a:rPr lang="pl-PL" sz="2000" dirty="0">
                <a:solidFill>
                  <a:srgbClr val="000000"/>
                </a:solidFill>
                <a:effectLst/>
                <a:ea typeface="Times New Roman" panose="02020603050405020304" pitchFamily="18" charset="0"/>
                <a:cs typeface="Times New Roman" panose="02020603050405020304" pitchFamily="18" charset="0"/>
              </a:rPr>
              <a:t>struktura procesowa; struktura sieciowa; struktura wirtualna; struktura fraktalna; inne</a:t>
            </a:r>
            <a:r>
              <a:rPr lang="pl-PL" sz="2000" dirty="0">
                <a:ea typeface="Times New Roman" panose="02020603050405020304" pitchFamily="18" charset="0"/>
                <a:cs typeface="Times New Roman" panose="02020603050405020304" pitchFamily="18" charset="0"/>
              </a:rPr>
              <a:t>;</a:t>
            </a:r>
            <a:endParaRPr lang="pl-PL" sz="2000" dirty="0">
              <a:solidFill>
                <a:srgbClr val="000000"/>
              </a:solidFill>
              <a:ea typeface="Times New Roman" panose="02020603050405020304" pitchFamily="18" charset="0"/>
              <a:cs typeface="Calibri" panose="020F0502020204030204" pitchFamily="34" charset="0"/>
            </a:endParaRPr>
          </a:p>
          <a:p>
            <a:pPr marL="342900" indent="-342900" algn="just">
              <a:buFontTx/>
              <a:buAutoNum type="alphaLcParenR"/>
            </a:pPr>
            <a:r>
              <a:rPr lang="pl-PL" sz="2000" dirty="0">
                <a:solidFill>
                  <a:srgbClr val="000000"/>
                </a:solidFill>
                <a:effectLst/>
                <a:ea typeface="Times New Roman" panose="02020603050405020304" pitchFamily="18" charset="0"/>
                <a:cs typeface="Times New Roman" panose="02020603050405020304" pitchFamily="18" charset="0"/>
              </a:rPr>
              <a:t>ze względu na podział zadań: struktury typu U (</a:t>
            </a:r>
            <a:r>
              <a:rPr lang="pl-PL" sz="2000" dirty="0" err="1">
                <a:solidFill>
                  <a:srgbClr val="000000"/>
                </a:solidFill>
                <a:effectLst/>
                <a:ea typeface="Times New Roman" panose="02020603050405020304" pitchFamily="18" charset="0"/>
                <a:cs typeface="Times New Roman" panose="02020603050405020304" pitchFamily="18" charset="0"/>
              </a:rPr>
              <a:t>unitary</a:t>
            </a:r>
            <a:r>
              <a:rPr lang="pl-PL" sz="2000" dirty="0">
                <a:solidFill>
                  <a:srgbClr val="000000"/>
                </a:solidFill>
                <a:effectLst/>
                <a:ea typeface="Times New Roman" panose="02020603050405020304" pitchFamily="18" charset="0"/>
                <a:cs typeface="Times New Roman" panose="02020603050405020304" pitchFamily="18" charset="0"/>
              </a:rPr>
              <a:t>); struktury typu M (</a:t>
            </a:r>
            <a:r>
              <a:rPr lang="pl-PL" sz="2000" dirty="0" err="1">
                <a:solidFill>
                  <a:srgbClr val="000000"/>
                </a:solidFill>
                <a:effectLst/>
                <a:ea typeface="Times New Roman" panose="02020603050405020304" pitchFamily="18" charset="0"/>
                <a:cs typeface="Times New Roman" panose="02020603050405020304" pitchFamily="18" charset="0"/>
              </a:rPr>
              <a:t>multidivisional</a:t>
            </a:r>
            <a:r>
              <a:rPr lang="pl-PL" sz="2000" dirty="0">
                <a:solidFill>
                  <a:srgbClr val="000000"/>
                </a:solidFill>
                <a:effectLst/>
                <a:ea typeface="Times New Roman" panose="02020603050405020304" pitchFamily="18" charset="0"/>
                <a:cs typeface="Times New Roman" panose="02020603050405020304" pitchFamily="18" charset="0"/>
              </a:rPr>
              <a:t>); struktury typu H (</a:t>
            </a:r>
            <a:r>
              <a:rPr lang="pl-PL" sz="2000" u="none" strike="noStrike" dirty="0">
                <a:solidFill>
                  <a:srgbClr val="000000"/>
                </a:solidFill>
                <a:effectLst/>
                <a:ea typeface="Times New Roman" panose="02020603050405020304" pitchFamily="18" charset="0"/>
                <a:cs typeface="Times New Roman" panose="02020603050405020304" pitchFamily="18" charset="0"/>
              </a:rPr>
              <a:t>holding</a:t>
            </a:r>
            <a:r>
              <a:rPr lang="pl-PL" sz="2000" dirty="0">
                <a:solidFill>
                  <a:srgbClr val="000000"/>
                </a:solidFill>
                <a:effectLst/>
                <a:ea typeface="Times New Roman" panose="02020603050405020304" pitchFamily="18" charset="0"/>
                <a:cs typeface="Times New Roman" panose="02020603050405020304" pitchFamily="18" charset="0"/>
              </a:rPr>
              <a:t>);</a:t>
            </a:r>
            <a:endParaRPr lang="pl-PL" sz="2000" dirty="0">
              <a:effectLst/>
              <a:ea typeface="Calibri" panose="020F0502020204030204" pitchFamily="34" charset="0"/>
              <a:cs typeface="Times New Roman" panose="02020603050405020304" pitchFamily="18" charset="0"/>
            </a:endParaRPr>
          </a:p>
          <a:p>
            <a:pPr marL="342900" indent="-342900" algn="just">
              <a:buFontTx/>
              <a:buAutoNum type="alphaLcParenR"/>
            </a:pPr>
            <a:r>
              <a:rPr lang="pl-PL" sz="2000" dirty="0">
                <a:effectLst/>
                <a:ea typeface="Times New Roman" panose="02020603050405020304" pitchFamily="18" charset="0"/>
              </a:rPr>
              <a:t>ze względu na konfigurację strukturalną: </a:t>
            </a:r>
            <a:r>
              <a:rPr lang="pl-PL" sz="2000" dirty="0">
                <a:solidFill>
                  <a:srgbClr val="000000"/>
                </a:solidFill>
                <a:effectLst/>
                <a:ea typeface="Times New Roman" panose="02020603050405020304" pitchFamily="18" charset="0"/>
                <a:cs typeface="Times New Roman" panose="02020603050405020304" pitchFamily="18" charset="0"/>
              </a:rPr>
              <a:t>struktura prosta; biurokracja maszynowa; biurokracja profesjonalna; struktura </a:t>
            </a:r>
            <a:r>
              <a:rPr lang="pl-PL" sz="2000" dirty="0" err="1">
                <a:solidFill>
                  <a:srgbClr val="000000"/>
                </a:solidFill>
                <a:effectLst/>
                <a:ea typeface="Times New Roman" panose="02020603050405020304" pitchFamily="18" charset="0"/>
                <a:cs typeface="Times New Roman" panose="02020603050405020304" pitchFamily="18" charset="0"/>
              </a:rPr>
              <a:t>dywizjonalna</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adhokracja</a:t>
            </a:r>
            <a:r>
              <a:rPr lang="pl-PL" sz="2000" dirty="0">
                <a:solidFill>
                  <a:srgbClr val="000000"/>
                </a:solidFill>
                <a:effectLst/>
                <a:ea typeface="Times New Roman" panose="02020603050405020304" pitchFamily="18" charset="0"/>
                <a:cs typeface="Times New Roman" panose="02020603050405020304" pitchFamily="18" charset="0"/>
              </a:rPr>
              <a:t>; struktura misyjna; struktura polityczna.</a:t>
            </a:r>
            <a:endParaRPr lang="pl-PL" sz="2000" dirty="0">
              <a:solidFill>
                <a:srgbClr val="000000"/>
              </a:solidFill>
              <a:ea typeface="Times New Roman" panose="02020603050405020304" pitchFamily="18" charset="0"/>
              <a:cs typeface="Calibri" panose="020F0502020204030204" pitchFamily="34" charset="0"/>
            </a:endParaRPr>
          </a:p>
          <a:p>
            <a:pPr marL="342900" indent="-342900" algn="just">
              <a:lnSpc>
                <a:spcPct val="115000"/>
              </a:lnSpc>
              <a:spcAft>
                <a:spcPts val="1000"/>
              </a:spcAft>
              <a:buAutoNum type="alphaLcParenR"/>
            </a:pPr>
            <a:endPar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indent="-342900" algn="just">
              <a:lnSpc>
                <a:spcPct val="115000"/>
              </a:lnSpc>
              <a:spcAft>
                <a:spcPts val="1000"/>
              </a:spcAft>
              <a:buAutoNum type="alphaLcParenR"/>
            </a:pPr>
            <a:endPar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endParaRPr lang="pl-PL" sz="2400" dirty="0"/>
          </a:p>
        </p:txBody>
      </p:sp>
    </p:spTree>
    <p:extLst>
      <p:ext uri="{BB962C8B-B14F-4D97-AF65-F5344CB8AC3E}">
        <p14:creationId xmlns:p14="http://schemas.microsoft.com/office/powerpoint/2010/main" val="695848519"/>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1B13FF3-AF18-90F5-33B5-DDA445CD7233}"/>
              </a:ext>
            </a:extLst>
          </p:cNvPr>
          <p:cNvSpPr txBox="1"/>
          <p:nvPr/>
        </p:nvSpPr>
        <p:spPr>
          <a:xfrm>
            <a:off x="346229" y="1003177"/>
            <a:ext cx="11762913" cy="1015663"/>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600" b="1" i="0" u="none" strike="noStrike" kern="1200" cap="none" spc="-114" normalizeH="0" baseline="0" noProof="0" dirty="0">
                <a:ln>
                  <a:noFill/>
                </a:ln>
                <a:effectLst/>
                <a:uLnTx/>
                <a:uFillTx/>
                <a:latin typeface="+mj-lt"/>
                <a:ea typeface="+mn-ea"/>
                <a:cs typeface="Tahoma"/>
              </a:rPr>
              <a:t>ROZDZIAŁ 1.: </a:t>
            </a:r>
            <a:r>
              <a:rPr lang="pl-PL" altLang="es-ES" sz="3600" dirty="0">
                <a:latin typeface="Calibri" panose="020F0502020204030204" pitchFamily="34" charset="0"/>
                <a:cs typeface="Calibri" panose="020F0502020204030204" pitchFamily="34" charset="0"/>
              </a:rPr>
              <a:t>Modele biznesowe – zagadnienia podstawowe</a:t>
            </a:r>
            <a:endParaRPr lang="en-GB" altLang="es-ES" sz="36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DZIAŁ 1.3.: </a:t>
            </a:r>
            <a:r>
              <a:rPr lang="it-IT" sz="1800" dirty="0">
                <a:effectLst/>
                <a:latin typeface="Calibri" panose="020F0502020204030204" pitchFamily="34" charset="0"/>
                <a:ea typeface="Times New Roman" panose="02020603050405020304" pitchFamily="18" charset="0"/>
              </a:rPr>
              <a:t>Zasady elestycznej struktury organizacyjnej</a:t>
            </a:r>
            <a:endParaRPr lang="pl-PL" sz="1800" dirty="0">
              <a:effectLst/>
              <a:latin typeface="Calibri" panose="020F0502020204030204" pitchFamily="34" charset="0"/>
              <a:ea typeface="Times New Roman" panose="02020603050405020304" pitchFamily="18" charset="0"/>
            </a:endParaRPr>
          </a:p>
        </p:txBody>
      </p:sp>
      <p:graphicFrame>
        <p:nvGraphicFramePr>
          <p:cNvPr id="2" name="Diagram 1">
            <a:extLst>
              <a:ext uri="{FF2B5EF4-FFF2-40B4-BE49-F238E27FC236}">
                <a16:creationId xmlns:a16="http://schemas.microsoft.com/office/drawing/2014/main" id="{888850C9-FE0B-B780-FAC2-B691B313698D}"/>
              </a:ext>
            </a:extLst>
          </p:cNvPr>
          <p:cNvGraphicFramePr/>
          <p:nvPr>
            <p:extLst>
              <p:ext uri="{D42A27DB-BD31-4B8C-83A1-F6EECF244321}">
                <p14:modId xmlns:p14="http://schemas.microsoft.com/office/powerpoint/2010/main" val="3706479783"/>
              </p:ext>
            </p:extLst>
          </p:nvPr>
        </p:nvGraphicFramePr>
        <p:xfrm>
          <a:off x="2052735" y="2202024"/>
          <a:ext cx="7268546" cy="4011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a:extLst>
              <a:ext uri="{FF2B5EF4-FFF2-40B4-BE49-F238E27FC236}">
                <a16:creationId xmlns:a16="http://schemas.microsoft.com/office/drawing/2014/main" id="{80813096-99E7-75BC-DF9E-657B138089B8}"/>
              </a:ext>
            </a:extLst>
          </p:cNvPr>
          <p:cNvSpPr txBox="1"/>
          <p:nvPr/>
        </p:nvSpPr>
        <p:spPr>
          <a:xfrm>
            <a:off x="5080518" y="4012163"/>
            <a:ext cx="1212980" cy="400110"/>
          </a:xfrm>
          <a:prstGeom prst="rect">
            <a:avLst/>
          </a:prstGeom>
          <a:noFill/>
        </p:spPr>
        <p:txBody>
          <a:bodyPr wrap="square" rtlCol="0">
            <a:spAutoFit/>
          </a:bodyPr>
          <a:lstStyle/>
          <a:p>
            <a:pPr algn="ctr">
              <a:lnSpc>
                <a:spcPts val="1205"/>
              </a:lnSpc>
              <a:spcAft>
                <a:spcPts val="1800"/>
              </a:spcAft>
            </a:pPr>
            <a:r>
              <a:rPr lang="pl-PL" sz="1000" dirty="0">
                <a:solidFill>
                  <a:srgbClr val="FF0000"/>
                </a:solidFill>
                <a:effectLst/>
                <a:latin typeface="Graphik"/>
                <a:ea typeface="Calibri" panose="020F0502020204030204" pitchFamily="34" charset="0"/>
                <a:cs typeface="Graphik"/>
              </a:rPr>
              <a:t>Brak elastyczności w wielu wymiarach:</a:t>
            </a:r>
            <a:endParaRPr lang="pl-PL" sz="1000" dirty="0">
              <a:solidFill>
                <a:srgbClr val="FF0000"/>
              </a:solidFill>
              <a:effectLst/>
              <a:latin typeface="Graphik"/>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7434101"/>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2281535" cy="7848302"/>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ROZDZIAŁ 1.: </a:t>
            </a:r>
            <a:r>
              <a:rPr lang="pl-PL" altLang="es-ES" sz="4000" dirty="0">
                <a:latin typeface="Calibri" panose="020F0502020204030204" pitchFamily="34" charset="0"/>
                <a:cs typeface="Calibri" panose="020F0502020204030204" pitchFamily="34" charset="0"/>
              </a:rPr>
              <a:t>Modele biznesowe – zagadnienia podstawowe</a:t>
            </a:r>
            <a:endParaRPr lang="en-GB" altLang="es-ES" sz="40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DZIAŁ 1.3.: </a:t>
            </a:r>
            <a:r>
              <a:rPr lang="it-IT" sz="1800" dirty="0">
                <a:effectLst/>
                <a:latin typeface="Calibri" panose="020F0502020204030204" pitchFamily="34" charset="0"/>
                <a:ea typeface="Times New Roman" panose="02020603050405020304" pitchFamily="18" charset="0"/>
              </a:rPr>
              <a:t>Zasady elestycznej struktury organizacyjnej</a:t>
            </a:r>
            <a:endParaRPr lang="pl-PL" sz="1800" dirty="0">
              <a:effectLst/>
              <a:latin typeface="Calibri" panose="020F0502020204030204" pitchFamily="34" charset="0"/>
              <a:ea typeface="Times New Roman" panose="02020603050405020304" pitchFamily="18" charset="0"/>
            </a:endParaRPr>
          </a:p>
          <a:p>
            <a:pPr algn="just"/>
            <a:endParaRPr lang="pl-PL" sz="2000" dirty="0"/>
          </a:p>
          <a:p>
            <a:pPr algn="just"/>
            <a:endParaRPr lang="pl-PL" sz="2000" dirty="0"/>
          </a:p>
          <a:p>
            <a:pPr algn="ctr"/>
            <a:r>
              <a:rPr lang="pl-PL" sz="2000" b="1" i="0" dirty="0">
                <a:solidFill>
                  <a:srgbClr val="000000"/>
                </a:solidFill>
                <a:effectLst/>
                <a:latin typeface="Segoe UI" panose="020B0502040204020203" pitchFamily="34" charset="0"/>
              </a:rPr>
              <a:t>Struktura organizacji dostarcza odpowiedzi na pytania:</a:t>
            </a:r>
          </a:p>
          <a:p>
            <a:pPr algn="just"/>
            <a:endParaRPr lang="pl-PL" sz="2000" b="0" i="0" dirty="0">
              <a:solidFill>
                <a:srgbClr val="000000"/>
              </a:solidFill>
              <a:effectLst/>
              <a:latin typeface="Segoe UI" panose="020B0502040204020203" pitchFamily="34" charset="0"/>
            </a:endParaRPr>
          </a:p>
          <a:p>
            <a:pPr>
              <a:buFont typeface="Arial" panose="020B0604020202020204" pitchFamily="34" charset="0"/>
              <a:buChar char="•"/>
            </a:pPr>
            <a:r>
              <a:rPr lang="pl-PL" sz="2000" dirty="0">
                <a:solidFill>
                  <a:srgbClr val="000000"/>
                </a:solidFill>
                <a:latin typeface="Segoe UI" panose="020B0502040204020203" pitchFamily="34" charset="0"/>
              </a:rPr>
              <a:t> Kto z kim może i powinien kontaktować się i współpracować, a jakie związki są zakazane?</a:t>
            </a:r>
          </a:p>
          <a:p>
            <a:pPr>
              <a:buFont typeface="Arial" panose="020B0604020202020204" pitchFamily="34" charset="0"/>
              <a:buChar char="•"/>
            </a:pPr>
            <a:r>
              <a:rPr lang="pl-PL" sz="2000" dirty="0">
                <a:solidFill>
                  <a:srgbClr val="000000"/>
                </a:solidFill>
                <a:latin typeface="Segoe UI" panose="020B0502040204020203" pitchFamily="34" charset="0"/>
              </a:rPr>
              <a:t> Kto, o czym i o kim decyduje i kto, komu w jakiej sprawie i jak podlega?</a:t>
            </a:r>
          </a:p>
          <a:p>
            <a:pPr>
              <a:buFont typeface="Arial" panose="020B0604020202020204" pitchFamily="34" charset="0"/>
              <a:buChar char="•"/>
            </a:pPr>
            <a:r>
              <a:rPr lang="pl-PL" sz="2000" dirty="0">
                <a:solidFill>
                  <a:srgbClr val="000000"/>
                </a:solidFill>
                <a:latin typeface="Segoe UI" panose="020B0502040204020203" pitchFamily="34" charset="0"/>
              </a:rPr>
              <a:t> Kto, za co i za kogo odpowiada i w jaki sposób?</a:t>
            </a:r>
          </a:p>
          <a:p>
            <a:pPr>
              <a:buFont typeface="Arial" panose="020B0604020202020204" pitchFamily="34" charset="0"/>
              <a:buChar char="•"/>
            </a:pPr>
            <a:r>
              <a:rPr lang="pl-PL" sz="2000" dirty="0">
                <a:solidFill>
                  <a:srgbClr val="000000"/>
                </a:solidFill>
                <a:latin typeface="Segoe UI" panose="020B0502040204020203" pitchFamily="34" charset="0"/>
              </a:rPr>
              <a:t> Kto, co i od kogo wie i jak ma tę wiedzę wykorzystać?</a:t>
            </a:r>
          </a:p>
          <a:p>
            <a:pPr>
              <a:buFont typeface="Arial" panose="020B0604020202020204" pitchFamily="34" charset="0"/>
              <a:buChar char="•"/>
            </a:pPr>
            <a:r>
              <a:rPr lang="pl-PL" sz="2000" dirty="0">
                <a:solidFill>
                  <a:srgbClr val="000000"/>
                </a:solidFill>
                <a:latin typeface="Segoe UI" panose="020B0502040204020203" pitchFamily="34" charset="0"/>
              </a:rPr>
              <a:t> Jaki jest podział korzyści i przywilejów (materialnych, prestiżowych i innych) między członkami </a:t>
            </a:r>
            <a:br>
              <a:rPr lang="pl-PL" sz="2000" dirty="0">
                <a:solidFill>
                  <a:srgbClr val="000000"/>
                </a:solidFill>
                <a:latin typeface="Segoe UI" panose="020B0502040204020203" pitchFamily="34" charset="0"/>
              </a:rPr>
            </a:br>
            <a:r>
              <a:rPr lang="pl-PL" sz="2000" dirty="0">
                <a:solidFill>
                  <a:srgbClr val="000000"/>
                </a:solidFill>
                <a:latin typeface="Segoe UI" panose="020B0502040204020203" pitchFamily="34" charset="0"/>
              </a:rPr>
              <a:t>  organizacji?</a:t>
            </a:r>
          </a:p>
          <a:p>
            <a:pPr algn="just"/>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762513621"/>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2281535" cy="7602081"/>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lang="pl-PL" sz="3600" b="1" spc="-114" dirty="0">
                <a:latin typeface="+mj-lt"/>
                <a:cs typeface="Tahoma"/>
              </a:rPr>
              <a:t>ROZDZIAŁ </a:t>
            </a:r>
            <a:r>
              <a:rPr kumimoji="0" lang="pl-PL" sz="3600" b="1" i="0" u="none" strike="noStrike" kern="1200" cap="none" spc="-114" normalizeH="0" baseline="0" noProof="0" dirty="0">
                <a:ln>
                  <a:noFill/>
                </a:ln>
                <a:effectLst/>
                <a:uLnTx/>
                <a:uFillTx/>
                <a:latin typeface="+mj-lt"/>
                <a:ea typeface="+mn-ea"/>
                <a:cs typeface="Tahoma"/>
              </a:rPr>
              <a:t>1.: </a:t>
            </a:r>
            <a:r>
              <a:rPr lang="pl-PL" altLang="es-ES" sz="3600" dirty="0">
                <a:latin typeface="Calibri" panose="020F0502020204030204" pitchFamily="34" charset="0"/>
                <a:cs typeface="Calibri" panose="020F0502020204030204" pitchFamily="34" charset="0"/>
              </a:rPr>
              <a:t>Modele biznesowe – zagadnienia podstawowe</a:t>
            </a:r>
            <a:endParaRPr lang="en-GB" altLang="es-ES" sz="36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DZIAŁ 1.3.: </a:t>
            </a:r>
            <a:r>
              <a:rPr lang="it-IT" sz="1800" dirty="0">
                <a:effectLst/>
                <a:latin typeface="Calibri" panose="020F0502020204030204" pitchFamily="34" charset="0"/>
                <a:ea typeface="Times New Roman" panose="02020603050405020304" pitchFamily="18" charset="0"/>
              </a:rPr>
              <a:t>Zasady elestycznej struktury organizacyjnej</a:t>
            </a:r>
            <a:endParaRPr lang="pl-PL" sz="1800" dirty="0">
              <a:effectLst/>
              <a:latin typeface="Calibri" panose="020F0502020204030204" pitchFamily="34" charset="0"/>
              <a:ea typeface="Times New Roman" panose="02020603050405020304" pitchFamily="18" charset="0"/>
            </a:endParaRPr>
          </a:p>
          <a:p>
            <a:pPr algn="just"/>
            <a:endParaRPr lang="pl-PL" sz="2000" dirty="0"/>
          </a:p>
          <a:p>
            <a:pPr algn="just"/>
            <a:endParaRPr lang="pl-PL" sz="2000" dirty="0"/>
          </a:p>
          <a:p>
            <a:pPr algn="ctr"/>
            <a:r>
              <a:rPr lang="pl-PL" sz="2400" b="0" i="0" u="none" strike="noStrike" baseline="0" dirty="0"/>
              <a:t>Główną przeszkodą utrudniającą zmienianie tych standardów organizacyjnych </a:t>
            </a:r>
            <a:br>
              <a:rPr lang="pl-PL" sz="2400" b="0" i="0" u="none" strike="noStrike" baseline="0" dirty="0"/>
            </a:br>
            <a:r>
              <a:rPr lang="pl-PL" sz="2400" b="0" i="0" u="none" strike="noStrike" baseline="0" dirty="0"/>
              <a:t>jest strach przed nieznanym. </a:t>
            </a:r>
          </a:p>
          <a:p>
            <a:pPr algn="ctr"/>
            <a:endParaRPr lang="pl-PL" sz="2400" dirty="0"/>
          </a:p>
          <a:p>
            <a:pPr algn="ctr"/>
            <a:endParaRPr lang="pl-PL" sz="2400" dirty="0"/>
          </a:p>
          <a:p>
            <a:pPr algn="ctr"/>
            <a:endParaRPr lang="pl-PL" sz="2400" b="0" i="0" u="none" strike="noStrike" baseline="0" dirty="0"/>
          </a:p>
          <a:p>
            <a:pPr algn="ctr"/>
            <a:r>
              <a:rPr lang="pl-PL" sz="2400" b="0" i="0" u="sng" strike="noStrike" baseline="0" dirty="0"/>
              <a:t>„Dopóki nie pomożesz komuś zrozumieć, że może zarabiać i generować wartość </a:t>
            </a:r>
            <a:br>
              <a:rPr lang="pl-PL" sz="2400" b="0" i="0" u="sng" strike="noStrike" baseline="0" dirty="0"/>
            </a:br>
            <a:r>
              <a:rPr lang="pl-PL" sz="2400" b="0" i="0" u="sng" strike="noStrike" baseline="0" dirty="0"/>
              <a:t>w inny sposób, nie zmieni się, ponieważ jest to zbyt przerażające.”</a:t>
            </a:r>
            <a:endParaRPr kumimoji="0" lang="pl-PL" sz="2400" i="0" u="sng" strike="noStrike" kern="1200" cap="none" spc="-114" normalizeH="0" baseline="0" noProof="0" dirty="0">
              <a:ln>
                <a:noFill/>
              </a:ln>
              <a:effectLst/>
              <a:uLnTx/>
              <a:uFillTx/>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
        <p:nvSpPr>
          <p:cNvPr id="2" name="Strzałka: w dół 1">
            <a:extLst>
              <a:ext uri="{FF2B5EF4-FFF2-40B4-BE49-F238E27FC236}">
                <a16:creationId xmlns:a16="http://schemas.microsoft.com/office/drawing/2014/main" id="{04FB443B-C8DC-C7F3-6339-D7B0BDFDDC91}"/>
              </a:ext>
            </a:extLst>
          </p:cNvPr>
          <p:cNvSpPr/>
          <p:nvPr/>
        </p:nvSpPr>
        <p:spPr>
          <a:xfrm>
            <a:off x="5975960" y="3429000"/>
            <a:ext cx="522514" cy="8414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146735016"/>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5" y="1012053"/>
            <a:ext cx="11442468" cy="7602081"/>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600" b="1" i="0" u="none" strike="noStrike" kern="1200" cap="none" spc="-114" normalizeH="0" baseline="0" noProof="0" dirty="0">
                <a:ln>
                  <a:noFill/>
                </a:ln>
                <a:effectLst/>
                <a:uLnTx/>
                <a:uFillTx/>
                <a:latin typeface="+mj-lt"/>
                <a:ea typeface="+mn-ea"/>
                <a:cs typeface="Tahoma"/>
              </a:rPr>
              <a:t>ROZDZIAŁ 1.: </a:t>
            </a:r>
            <a:r>
              <a:rPr lang="pl-PL" altLang="es-ES" sz="3600" dirty="0">
                <a:latin typeface="Calibri" panose="020F0502020204030204" pitchFamily="34" charset="0"/>
                <a:cs typeface="Calibri" panose="020F0502020204030204" pitchFamily="34" charset="0"/>
              </a:rPr>
              <a:t>Modele biznesowe – zagadnienia podstawowe</a:t>
            </a:r>
            <a:endParaRPr lang="en-GB" altLang="es-ES" sz="36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DZIAŁ 1.3.: </a:t>
            </a:r>
            <a:r>
              <a:rPr lang="it-IT" sz="1800" dirty="0">
                <a:effectLst/>
                <a:latin typeface="Calibri" panose="020F0502020204030204" pitchFamily="34" charset="0"/>
                <a:ea typeface="Times New Roman" panose="02020603050405020304" pitchFamily="18" charset="0"/>
              </a:rPr>
              <a:t>Zasady elestycznej struktury organizacyjnej</a:t>
            </a:r>
            <a:endParaRPr lang="pl-PL" sz="1800" dirty="0">
              <a:effectLst/>
              <a:latin typeface="Calibri" panose="020F0502020204030204" pitchFamily="34" charset="0"/>
              <a:ea typeface="Times New Roman" panose="02020603050405020304" pitchFamily="18" charset="0"/>
            </a:endParaRPr>
          </a:p>
          <a:p>
            <a:pPr algn="just"/>
            <a:endParaRPr lang="pl-PL" sz="2000" dirty="0"/>
          </a:p>
          <a:p>
            <a:pPr algn="ctr"/>
            <a:r>
              <a:rPr lang="pl-PL" sz="2400" dirty="0">
                <a:effectLst/>
                <a:latin typeface="Calibri" panose="020F0502020204030204" pitchFamily="34" charset="0"/>
                <a:ea typeface="Calibri" panose="020F0502020204030204" pitchFamily="34" charset="0"/>
                <a:cs typeface="Calibri" panose="020F0502020204030204" pitchFamily="34" charset="0"/>
              </a:rPr>
              <a:t>Niejednokrotnie procedury działania przez przedsiębiorców okresie pandemii </a:t>
            </a:r>
            <a:br>
              <a:rPr lang="pl-PL" sz="2400" dirty="0">
                <a:effectLst/>
                <a:latin typeface="Calibri" panose="020F0502020204030204" pitchFamily="34" charset="0"/>
                <a:ea typeface="Calibri" panose="020F0502020204030204" pitchFamily="34" charset="0"/>
                <a:cs typeface="Calibri" panose="020F0502020204030204" pitchFamily="34" charset="0"/>
              </a:rPr>
            </a:br>
            <a:r>
              <a:rPr lang="pl-PL" sz="2400" dirty="0">
                <a:effectLst/>
                <a:latin typeface="Calibri" panose="020F0502020204030204" pitchFamily="34" charset="0"/>
                <a:ea typeface="Calibri" panose="020F0502020204030204" pitchFamily="34" charset="0"/>
                <a:cs typeface="Calibri" panose="020F0502020204030204" pitchFamily="34" charset="0"/>
              </a:rPr>
              <a:t>były tworzone na bieżąco. Należy zatem spróbować przewidzieć takie zdarzenia </a:t>
            </a:r>
            <a:br>
              <a:rPr lang="pl-PL" sz="2400" dirty="0">
                <a:effectLst/>
                <a:latin typeface="Calibri" panose="020F0502020204030204" pitchFamily="34" charset="0"/>
                <a:ea typeface="Calibri" panose="020F0502020204030204" pitchFamily="34" charset="0"/>
                <a:cs typeface="Calibri" panose="020F0502020204030204" pitchFamily="34" charset="0"/>
              </a:rPr>
            </a:br>
            <a:r>
              <a:rPr lang="pl-PL" sz="2400" dirty="0">
                <a:effectLst/>
                <a:latin typeface="Calibri" panose="020F0502020204030204" pitchFamily="34" charset="0"/>
                <a:ea typeface="Calibri" panose="020F0502020204030204" pitchFamily="34" charset="0"/>
                <a:cs typeface="Calibri" panose="020F0502020204030204" pitchFamily="34" charset="0"/>
              </a:rPr>
              <a:t>w przyszłości i zweryfikować w związku z tym swój model biznesowy. </a:t>
            </a:r>
          </a:p>
          <a:p>
            <a:pPr algn="ctr"/>
            <a:endParaRPr lang="pl-PL" sz="2400" dirty="0">
              <a:latin typeface="Calibri" panose="020F0502020204030204" pitchFamily="34" charset="0"/>
              <a:ea typeface="Calibri" panose="020F0502020204030204" pitchFamily="34" charset="0"/>
              <a:cs typeface="Calibri" panose="020F0502020204030204" pitchFamily="34" charset="0"/>
            </a:endParaRPr>
          </a:p>
          <a:p>
            <a:pPr algn="ctr"/>
            <a:r>
              <a:rPr lang="pl-PL" sz="2400" dirty="0">
                <a:effectLst/>
                <a:latin typeface="Calibri" panose="020F0502020204030204" pitchFamily="34" charset="0"/>
                <a:ea typeface="Calibri" panose="020F0502020204030204" pitchFamily="34" charset="0"/>
                <a:cs typeface="Calibri" panose="020F0502020204030204" pitchFamily="34" charset="0"/>
              </a:rPr>
              <a:t>Z drugiej strony wypracowane w tym okresie procedury działania pozwolą, jak się wydaje, uniknąć w przyszłości dylematu jaki mieli pracownicy w początkowym okresie Pandemii Covid-19, czyli: „kariera albo życie osobiste”.</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400" spc="-114" dirty="0">
              <a:cs typeface="Tahoma"/>
            </a:endParaRPr>
          </a:p>
          <a:p>
            <a:pPr algn="ctr"/>
            <a:r>
              <a:rPr lang="pl-PL" sz="2400" dirty="0">
                <a:effectLst/>
                <a:ea typeface="Calibri" panose="020F0502020204030204" pitchFamily="34" charset="0"/>
                <a:cs typeface="Calibri" panose="020F0502020204030204" pitchFamily="34" charset="0"/>
              </a:rPr>
              <a:t>Także na działalność firm w tym okresie miał wpływ braku wdrożeń stosownych narzędzi cyfrowych i braku elastyczności modeli ich działalności.</a:t>
            </a:r>
            <a:endParaRPr lang="pl-PL" sz="2400" dirty="0">
              <a:effectLst/>
              <a:ea typeface="Calibri" panose="020F0502020204030204" pitchFamily="34" charset="0"/>
              <a:cs typeface="Times New Roman" panose="02020603050405020304" pitchFamily="18" charset="0"/>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661344433"/>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316009" cy="7524624"/>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600" b="1" i="0" u="none" strike="noStrike" kern="1200" cap="none" spc="-114" normalizeH="0" baseline="0" noProof="0" dirty="0">
                <a:ln>
                  <a:noFill/>
                </a:ln>
                <a:effectLst/>
                <a:uLnTx/>
                <a:uFillTx/>
                <a:latin typeface="+mj-lt"/>
                <a:ea typeface="+mn-ea"/>
                <a:cs typeface="Tahoma"/>
              </a:rPr>
              <a:t>ROZDZIAŁ 1.: </a:t>
            </a:r>
            <a:r>
              <a:rPr lang="pl-PL" altLang="es-ES" sz="3600" dirty="0">
                <a:latin typeface="Calibri" panose="020F0502020204030204" pitchFamily="34" charset="0"/>
                <a:cs typeface="Calibri" panose="020F0502020204030204" pitchFamily="34" charset="0"/>
              </a:rPr>
              <a:t>Modele biznesowe – zagadnienia podstawowe</a:t>
            </a:r>
            <a:endParaRPr lang="en-GB" altLang="es-ES" sz="36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DZIAŁ 1.3.: </a:t>
            </a:r>
            <a:r>
              <a:rPr lang="it-IT" sz="1800" dirty="0">
                <a:effectLst/>
                <a:latin typeface="Calibri" panose="020F0502020204030204" pitchFamily="34" charset="0"/>
                <a:ea typeface="Times New Roman" panose="02020603050405020304" pitchFamily="18" charset="0"/>
              </a:rPr>
              <a:t>Zasady elestycznej struktury organizacyjnej</a:t>
            </a:r>
            <a:endParaRPr lang="pl-PL" sz="1800" dirty="0">
              <a:effectLst/>
              <a:latin typeface="Calibri" panose="020F0502020204030204" pitchFamily="34" charset="0"/>
              <a:ea typeface="Times New Roman" panose="02020603050405020304" pitchFamily="18" charset="0"/>
            </a:endParaRPr>
          </a:p>
          <a:p>
            <a:pPr algn="just"/>
            <a:endParaRPr lang="pl-PL" sz="2000" dirty="0"/>
          </a:p>
          <a:p>
            <a:pPr algn="ctr">
              <a:lnSpc>
                <a:spcPct val="107000"/>
              </a:lnSpc>
              <a:spcAft>
                <a:spcPts val="800"/>
              </a:spcAft>
            </a:pPr>
            <a:r>
              <a:rPr lang="pl-PL" sz="2200" dirty="0">
                <a:effectLst/>
                <a:latin typeface="Calibri" panose="020F0502020204030204" pitchFamily="34" charset="0"/>
                <a:ea typeface="Calibri" panose="020F0502020204030204" pitchFamily="34" charset="0"/>
                <a:cs typeface="Calibri" panose="020F0502020204030204" pitchFamily="34" charset="0"/>
              </a:rPr>
              <a:t>Pandemia pokazała nie tylko zalety, ale także uwypukliła w sposób szczególny </a:t>
            </a:r>
            <a:br>
              <a:rPr lang="pl-PL" sz="2200" dirty="0">
                <a:effectLst/>
                <a:latin typeface="Calibri" panose="020F0502020204030204" pitchFamily="34" charset="0"/>
                <a:ea typeface="Calibri" panose="020F0502020204030204" pitchFamily="34" charset="0"/>
                <a:cs typeface="Calibri" panose="020F0502020204030204" pitchFamily="34" charset="0"/>
              </a:rPr>
            </a:br>
            <a:r>
              <a:rPr lang="pl-PL" sz="2200" dirty="0">
                <a:effectLst/>
                <a:latin typeface="Calibri" panose="020F0502020204030204" pitchFamily="34" charset="0"/>
                <a:ea typeface="Calibri" panose="020F0502020204030204" pitchFamily="34" charset="0"/>
                <a:cs typeface="Calibri" panose="020F0502020204030204" pitchFamily="34" charset="0"/>
              </a:rPr>
              <a:t>wady wypływające z pracy online.</a:t>
            </a:r>
          </a:p>
          <a:p>
            <a:pPr algn="ctr">
              <a:lnSpc>
                <a:spcPct val="107000"/>
              </a:lnSpc>
              <a:spcAft>
                <a:spcPts val="800"/>
              </a:spcAft>
            </a:pPr>
            <a:endParaRPr lang="pl-P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pl-PL" sz="2200" dirty="0">
                <a:effectLst/>
                <a:latin typeface="Calibri" panose="020F0502020204030204" pitchFamily="34" charset="0"/>
                <a:ea typeface="Calibri" panose="020F0502020204030204" pitchFamily="34" charset="0"/>
                <a:cs typeface="Calibri" panose="020F0502020204030204" pitchFamily="34" charset="0"/>
              </a:rPr>
              <a:t>Ujawniła fakt poczucia u niektórych pracowników, że w pracy muszą być teraz </a:t>
            </a:r>
            <a:br>
              <a:rPr lang="pl-PL" sz="2200" dirty="0">
                <a:effectLst/>
                <a:latin typeface="Calibri" panose="020F0502020204030204" pitchFamily="34" charset="0"/>
                <a:ea typeface="Calibri" panose="020F0502020204030204" pitchFamily="34" charset="0"/>
                <a:cs typeface="Calibri" panose="020F0502020204030204" pitchFamily="34" charset="0"/>
              </a:rPr>
            </a:br>
            <a:r>
              <a:rPr lang="pl-PL" sz="2200" dirty="0">
                <a:effectLst/>
                <a:latin typeface="Calibri" panose="020F0502020204030204" pitchFamily="34" charset="0"/>
                <a:ea typeface="Calibri" panose="020F0502020204030204" pitchFamily="34" charset="0"/>
                <a:cs typeface="Calibri" panose="020F0502020204030204" pitchFamily="34" charset="0"/>
              </a:rPr>
              <a:t>non stop dyspozycyjni.</a:t>
            </a:r>
          </a:p>
          <a:p>
            <a:pPr algn="ctr">
              <a:lnSpc>
                <a:spcPct val="107000"/>
              </a:lnSpc>
              <a:spcAft>
                <a:spcPts val="800"/>
              </a:spcAft>
            </a:pPr>
            <a:endParaRPr lang="pl-P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pl-PL" sz="2200" dirty="0">
                <a:effectLst/>
                <a:latin typeface="Calibri" panose="020F0502020204030204" pitchFamily="34" charset="0"/>
                <a:ea typeface="Calibri" panose="020F0502020204030204" pitchFamily="34" charset="0"/>
                <a:cs typeface="Calibri" panose="020F0502020204030204" pitchFamily="34" charset="0"/>
              </a:rPr>
              <a:t>Oczywiście są zalety pracy w domu, jak choćby oszczędności wynikające z braku dojazdu do niej, ale przede wszystkim pokazała występowanie niepokojącego zjawiska zacieranie się </a:t>
            </a:r>
            <a:br>
              <a:rPr lang="pl-PL" sz="2200" dirty="0">
                <a:effectLst/>
                <a:latin typeface="Calibri" panose="020F0502020204030204" pitchFamily="34" charset="0"/>
                <a:ea typeface="Calibri" panose="020F0502020204030204" pitchFamily="34" charset="0"/>
                <a:cs typeface="Calibri" panose="020F0502020204030204" pitchFamily="34" charset="0"/>
              </a:rPr>
            </a:br>
            <a:r>
              <a:rPr lang="pl-PL" sz="2200" dirty="0">
                <a:effectLst/>
                <a:latin typeface="Calibri" panose="020F0502020204030204" pitchFamily="34" charset="0"/>
                <a:ea typeface="Calibri" panose="020F0502020204030204" pitchFamily="34" charset="0"/>
                <a:cs typeface="Calibri" panose="020F0502020204030204" pitchFamily="34" charset="0"/>
              </a:rPr>
              <a:t>granic między tym, co prywatne, a tym co służbowe.</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872028691"/>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5" y="1012053"/>
            <a:ext cx="11384102" cy="7632859"/>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600" b="1" i="0" u="none" strike="noStrike" kern="1200" cap="none" spc="-114" normalizeH="0" baseline="0" noProof="0" dirty="0">
                <a:ln>
                  <a:noFill/>
                </a:ln>
                <a:effectLst/>
                <a:uLnTx/>
                <a:uFillTx/>
                <a:latin typeface="+mj-lt"/>
                <a:ea typeface="+mn-ea"/>
                <a:cs typeface="Tahoma"/>
              </a:rPr>
              <a:t>ROZDZIAŁ 1.: </a:t>
            </a:r>
            <a:r>
              <a:rPr lang="pl-PL" altLang="es-ES" sz="3600" dirty="0">
                <a:latin typeface="Calibri" panose="020F0502020204030204" pitchFamily="34" charset="0"/>
                <a:cs typeface="Calibri" panose="020F0502020204030204" pitchFamily="34" charset="0"/>
              </a:rPr>
              <a:t>Modele biznesowe – zagadnienia podstawowe</a:t>
            </a:r>
            <a:endParaRPr lang="en-GB" altLang="es-ES" sz="36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DZIAŁ 1.3.: </a:t>
            </a:r>
            <a:r>
              <a:rPr lang="it-IT" sz="1800" dirty="0">
                <a:effectLst/>
                <a:latin typeface="Calibri" panose="020F0502020204030204" pitchFamily="34" charset="0"/>
                <a:ea typeface="Times New Roman" panose="02020603050405020304" pitchFamily="18" charset="0"/>
              </a:rPr>
              <a:t>Zasady elestycznej struktury organizacyjnej</a:t>
            </a:r>
            <a:endParaRPr lang="pl-PL" sz="1800" dirty="0">
              <a:effectLst/>
              <a:latin typeface="Calibri" panose="020F0502020204030204" pitchFamily="34" charset="0"/>
              <a:ea typeface="Times New Roman" panose="02020603050405020304" pitchFamily="18" charset="0"/>
            </a:endParaRPr>
          </a:p>
          <a:p>
            <a:pPr algn="just"/>
            <a:endParaRPr lang="pl-PL" sz="2000" dirty="0"/>
          </a:p>
          <a:p>
            <a:pPr algn="just"/>
            <a:endParaRPr lang="pl-PL" sz="2000" dirty="0"/>
          </a:p>
          <a:p>
            <a:pPr algn="ctr"/>
            <a:r>
              <a:rPr lang="pl-PL" sz="2400" dirty="0">
                <a:latin typeface="Calibri" panose="020F0502020204030204" pitchFamily="34" charset="0"/>
                <a:ea typeface="Calibri" panose="020F0502020204030204" pitchFamily="34" charset="0"/>
                <a:cs typeface="Calibri" panose="020F0502020204030204" pitchFamily="34" charset="0"/>
              </a:rPr>
              <a:t>Przedsiębiorcy musieli na bieżąco zmieniać swoje modele biznesowe i dopasować je do otaczającej ich rzeczywistości, a doświadczenie, które nabyli w okresie pandemii pozwoli im sprawnie reagować na podobne zdarzenia w przyszłości.</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endParaRPr kumimoji="0" lang="pl-PL" sz="1000" i="0" u="none" strike="noStrike" kern="1200" cap="none" spc="-114" normalizeH="0" baseline="0" noProof="0" dirty="0">
              <a:ln>
                <a:noFill/>
              </a:ln>
              <a:effectLst/>
              <a:uLnTx/>
              <a:uFillTx/>
              <a:latin typeface="+mj-lt"/>
              <a:ea typeface="+mn-ea"/>
              <a:cs typeface="Tahoma"/>
            </a:endParaRPr>
          </a:p>
          <a:p>
            <a:pPr algn="ctr"/>
            <a:r>
              <a:rPr lang="pl-PL" sz="2400" dirty="0">
                <a:effectLst/>
                <a:latin typeface="Calibri" panose="020F0502020204030204" pitchFamily="34" charset="0"/>
                <a:ea typeface="Calibri" panose="020F0502020204030204" pitchFamily="34" charset="0"/>
                <a:cs typeface="Calibri" panose="020F0502020204030204" pitchFamily="34" charset="0"/>
              </a:rPr>
              <a:t>Np. praca online powodować mogła obawy pracowników, że mogą zostać wykluczeni </a:t>
            </a:r>
            <a:br>
              <a:rPr lang="pl-PL" sz="2400" dirty="0">
                <a:effectLst/>
                <a:latin typeface="Calibri" panose="020F0502020204030204" pitchFamily="34" charset="0"/>
                <a:ea typeface="Calibri" panose="020F0502020204030204" pitchFamily="34" charset="0"/>
                <a:cs typeface="Calibri" panose="020F0502020204030204" pitchFamily="34" charset="0"/>
              </a:rPr>
            </a:br>
            <a:r>
              <a:rPr lang="pl-PL" sz="2400" dirty="0">
                <a:effectLst/>
                <a:latin typeface="Calibri" panose="020F0502020204030204" pitchFamily="34" charset="0"/>
                <a:ea typeface="Calibri" panose="020F0502020204030204" pitchFamily="34" charset="0"/>
                <a:cs typeface="Calibri" panose="020F0502020204030204" pitchFamily="34" charset="0"/>
              </a:rPr>
              <a:t>z udziału w ważnych zebraniach i projektach i tym samym ich kariery zawodowe mogły zostać spowolnione lub też po prostu zatrzymane. </a:t>
            </a:r>
          </a:p>
          <a:p>
            <a:pPr algn="ctr"/>
            <a:endParaRPr lang="pl-PL" sz="1000" dirty="0">
              <a:latin typeface="Calibri" panose="020F0502020204030204" pitchFamily="34" charset="0"/>
              <a:ea typeface="Calibri" panose="020F0502020204030204" pitchFamily="34" charset="0"/>
              <a:cs typeface="Calibri" panose="020F0502020204030204" pitchFamily="34" charset="0"/>
            </a:endParaRPr>
          </a:p>
          <a:p>
            <a:pPr algn="ctr"/>
            <a:r>
              <a:rPr lang="pl-PL" sz="2400" dirty="0">
                <a:effectLst/>
                <a:latin typeface="Calibri" panose="020F0502020204030204" pitchFamily="34" charset="0"/>
                <a:ea typeface="Calibri" panose="020F0502020204030204" pitchFamily="34" charset="0"/>
                <a:cs typeface="Calibri" panose="020F0502020204030204" pitchFamily="34" charset="0"/>
              </a:rPr>
              <a:t>Z czasem „odkryto” odpowiednie narzędzia, które stworzyły namiastkę relacji </a:t>
            </a:r>
            <a:br>
              <a:rPr lang="pl-PL" sz="2400" dirty="0">
                <a:effectLst/>
                <a:latin typeface="Calibri" panose="020F0502020204030204" pitchFamily="34" charset="0"/>
                <a:ea typeface="Calibri" panose="020F0502020204030204" pitchFamily="34" charset="0"/>
                <a:cs typeface="Calibri" panose="020F0502020204030204" pitchFamily="34" charset="0"/>
              </a:rPr>
            </a:br>
            <a:r>
              <a:rPr lang="pl-PL" sz="2400" dirty="0">
                <a:effectLst/>
                <a:latin typeface="Calibri" panose="020F0502020204030204" pitchFamily="34" charset="0"/>
                <a:ea typeface="Calibri" panose="020F0502020204030204" pitchFamily="34" charset="0"/>
                <a:cs typeface="Calibri" panose="020F0502020204030204" pitchFamily="34" charset="0"/>
              </a:rPr>
              <a:t>w przedsiębiorstwach i wpłynęły na poprawę poziomu zaufania w firmach.</a:t>
            </a:r>
          </a:p>
          <a:p>
            <a:pPr algn="ctr"/>
            <a:endParaRPr lang="pl-PL" sz="10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pPr algn="ctr"/>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802884433"/>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5" y="1012053"/>
            <a:ext cx="11403558" cy="7165872"/>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600" b="1" i="0" u="none" strike="noStrike" kern="1200" cap="none" spc="-114" normalizeH="0" baseline="0" noProof="0" dirty="0">
                <a:ln>
                  <a:noFill/>
                </a:ln>
                <a:effectLst/>
                <a:uLnTx/>
                <a:uFillTx/>
                <a:latin typeface="+mj-lt"/>
                <a:ea typeface="+mn-ea"/>
                <a:cs typeface="Tahoma"/>
              </a:rPr>
              <a:t>ROZDZIAŁ 1.: </a:t>
            </a:r>
            <a:r>
              <a:rPr lang="pl-PL" altLang="es-ES" sz="3600" dirty="0">
                <a:latin typeface="Calibri" panose="020F0502020204030204" pitchFamily="34" charset="0"/>
                <a:cs typeface="Calibri" panose="020F0502020204030204" pitchFamily="34" charset="0"/>
              </a:rPr>
              <a:t>Modele biznesowe – zagadnienia podstawowe</a:t>
            </a:r>
            <a:endParaRPr lang="en-GB" altLang="es-ES" sz="36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DZIAŁ 1.3.: </a:t>
            </a:r>
            <a:r>
              <a:rPr lang="it-IT" sz="1800" dirty="0">
                <a:effectLst/>
                <a:latin typeface="Calibri" panose="020F0502020204030204" pitchFamily="34" charset="0"/>
                <a:ea typeface="Times New Roman" panose="02020603050405020304" pitchFamily="18" charset="0"/>
              </a:rPr>
              <a:t>Zasady elestycznej struktury organizacyjnej</a:t>
            </a:r>
            <a:endParaRPr lang="pl-PL" sz="1800" dirty="0">
              <a:effectLst/>
              <a:latin typeface="Calibri" panose="020F0502020204030204" pitchFamily="34" charset="0"/>
              <a:ea typeface="Times New Roman" panose="02020603050405020304" pitchFamily="18" charset="0"/>
            </a:endParaRPr>
          </a:p>
          <a:p>
            <a:pPr algn="just"/>
            <a:endParaRPr lang="pl-PL" sz="2000" dirty="0"/>
          </a:p>
          <a:p>
            <a:pPr algn="just"/>
            <a:endParaRPr lang="pl-PL" sz="2000" dirty="0"/>
          </a:p>
          <a:p>
            <a:pPr algn="ctr">
              <a:lnSpc>
                <a:spcPct val="107000"/>
              </a:lnSpc>
              <a:spcAft>
                <a:spcPts val="800"/>
              </a:spcAft>
            </a:pPr>
            <a:r>
              <a:rPr lang="pl-PL" sz="2400" dirty="0">
                <a:effectLst/>
                <a:latin typeface="Calibri" panose="020F0502020204030204" pitchFamily="34" charset="0"/>
                <a:ea typeface="Calibri" panose="020F0502020204030204" pitchFamily="34" charset="0"/>
                <a:cs typeface="Calibri" panose="020F0502020204030204" pitchFamily="34" charset="0"/>
              </a:rPr>
              <a:t>Planując i realizując działania, które wesprą dziś pracowników, a w szczególności kobiety, </a:t>
            </a:r>
            <a:br>
              <a:rPr lang="pl-PL" sz="2400" dirty="0">
                <a:effectLst/>
                <a:latin typeface="Calibri" panose="020F0502020204030204" pitchFamily="34" charset="0"/>
                <a:ea typeface="Calibri" panose="020F0502020204030204" pitchFamily="34" charset="0"/>
                <a:cs typeface="Calibri" panose="020F0502020204030204" pitchFamily="34" charset="0"/>
              </a:rPr>
            </a:br>
            <a:r>
              <a:rPr lang="pl-PL" sz="2400" dirty="0">
                <a:effectLst/>
                <a:latin typeface="Calibri" panose="020F0502020204030204" pitchFamily="34" charset="0"/>
                <a:ea typeface="Calibri" panose="020F0502020204030204" pitchFamily="34" charset="0"/>
                <a:cs typeface="Calibri" panose="020F0502020204030204" pitchFamily="34" charset="0"/>
              </a:rPr>
              <a:t>w ich rozwoju zawodowym, pracodawcy powinni wykazać się zindywidualizowanym </a:t>
            </a:r>
            <a:br>
              <a:rPr lang="pl-PL" sz="2400" dirty="0">
                <a:effectLst/>
                <a:latin typeface="Calibri" panose="020F0502020204030204" pitchFamily="34" charset="0"/>
                <a:ea typeface="Calibri" panose="020F0502020204030204" pitchFamily="34" charset="0"/>
                <a:cs typeface="Calibri" panose="020F0502020204030204" pitchFamily="34" charset="0"/>
              </a:rPr>
            </a:br>
            <a:r>
              <a:rPr lang="pl-PL" sz="2400" dirty="0">
                <a:effectLst/>
                <a:latin typeface="Calibri" panose="020F0502020204030204" pitchFamily="34" charset="0"/>
                <a:ea typeface="Calibri" panose="020F0502020204030204" pitchFamily="34" charset="0"/>
                <a:cs typeface="Calibri" panose="020F0502020204030204" pitchFamily="34" charset="0"/>
              </a:rPr>
              <a:t>i empatycznym podejściem. </a:t>
            </a:r>
          </a:p>
          <a:p>
            <a:pPr algn="ctr">
              <a:lnSpc>
                <a:spcPct val="107000"/>
              </a:lnSpc>
              <a:spcAft>
                <a:spcPts val="800"/>
              </a:spcAft>
            </a:pPr>
            <a:endParaRPr lang="pl-PL" dirty="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pl-PL" sz="2400" dirty="0">
                <a:effectLst/>
                <a:latin typeface="Calibri" panose="020F0502020204030204" pitchFamily="34" charset="0"/>
                <a:ea typeface="Calibri" panose="020F0502020204030204" pitchFamily="34" charset="0"/>
                <a:cs typeface="Times New Roman" panose="02020603050405020304" pitchFamily="18" charset="0"/>
              </a:rPr>
              <a:t>Należy poznać potrzeby konkretnych pracowników. Nieco inne oczekiwania będą mieli np. ci zaangażowani w opiekę nad bliskimi, a inne ci, którzy takich obowiązków nie mają.</a:t>
            </a: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944749041"/>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491107" cy="7886903"/>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600" b="1" i="0" u="none" strike="noStrike" kern="1200" cap="none" spc="-114" normalizeH="0" baseline="0" noProof="0" dirty="0">
                <a:ln>
                  <a:noFill/>
                </a:ln>
                <a:effectLst/>
                <a:uLnTx/>
                <a:uFillTx/>
                <a:latin typeface="+mj-lt"/>
                <a:ea typeface="+mn-ea"/>
                <a:cs typeface="Tahoma"/>
              </a:rPr>
              <a:t>ROZDZIAŁ 1.: </a:t>
            </a:r>
            <a:r>
              <a:rPr lang="pl-PL" altLang="es-ES" sz="3600" dirty="0">
                <a:latin typeface="Calibri" panose="020F0502020204030204" pitchFamily="34" charset="0"/>
                <a:cs typeface="Calibri" panose="020F0502020204030204" pitchFamily="34" charset="0"/>
              </a:rPr>
              <a:t>Modele biznesowe – zagadnienia podstawowe</a:t>
            </a:r>
            <a:endParaRPr lang="en-GB" altLang="es-ES" sz="36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DZIAŁ 1.3.: </a:t>
            </a:r>
            <a:r>
              <a:rPr lang="it-IT" sz="1800" dirty="0">
                <a:effectLst/>
                <a:latin typeface="Calibri" panose="020F0502020204030204" pitchFamily="34" charset="0"/>
                <a:ea typeface="Times New Roman" panose="02020603050405020304" pitchFamily="18" charset="0"/>
              </a:rPr>
              <a:t>Zasady elestycznej struktury organizacyjnej</a:t>
            </a:r>
            <a:endParaRPr lang="pl-PL" sz="1800" dirty="0">
              <a:effectLst/>
              <a:latin typeface="Calibri" panose="020F0502020204030204" pitchFamily="34" charset="0"/>
              <a:ea typeface="Times New Roman" panose="02020603050405020304" pitchFamily="18" charset="0"/>
            </a:endParaRPr>
          </a:p>
          <a:p>
            <a:pPr algn="just"/>
            <a:endParaRPr lang="pl-PL" sz="2000" dirty="0"/>
          </a:p>
          <a:p>
            <a:pPr algn="ctr">
              <a:lnSpc>
                <a:spcPct val="107000"/>
              </a:lnSpc>
              <a:spcAft>
                <a:spcPts val="800"/>
              </a:spcAft>
            </a:pPr>
            <a:r>
              <a:rPr lang="pl-PL" sz="2200" dirty="0">
                <a:effectLst/>
                <a:latin typeface="Calibri" panose="020F0502020204030204" pitchFamily="34" charset="0"/>
                <a:ea typeface="Calibri" panose="020F0502020204030204" pitchFamily="34" charset="0"/>
                <a:cs typeface="Calibri" panose="020F0502020204030204" pitchFamily="34" charset="0"/>
              </a:rPr>
              <a:t>Doświadczenie okresu pandemii Covid-19 pokazało także, że pilną sprawą jest zadbanie </a:t>
            </a:r>
            <a:br>
              <a:rPr lang="pl-PL" sz="2200" dirty="0">
                <a:effectLst/>
                <a:latin typeface="Calibri" panose="020F0502020204030204" pitchFamily="34" charset="0"/>
                <a:ea typeface="Calibri" panose="020F0502020204030204" pitchFamily="34" charset="0"/>
                <a:cs typeface="Calibri" panose="020F0502020204030204" pitchFamily="34" charset="0"/>
              </a:rPr>
            </a:br>
            <a:r>
              <a:rPr lang="pl-PL" sz="2200" dirty="0">
                <a:effectLst/>
                <a:latin typeface="Calibri" panose="020F0502020204030204" pitchFamily="34" charset="0"/>
                <a:ea typeface="Calibri" panose="020F0502020204030204" pitchFamily="34" charset="0"/>
                <a:cs typeface="Calibri" panose="020F0502020204030204" pitchFamily="34" charset="0"/>
              </a:rPr>
              <a:t>o dobrostan pracowników, zaspokojenie ich najważniejszych potrzeb, poszanowanie wyznawanych przez nie wartości, relacje oparte na zaufaniu do firmy, </a:t>
            </a:r>
            <a:br>
              <a:rPr lang="pl-PL" sz="2200" dirty="0">
                <a:effectLst/>
                <a:latin typeface="Calibri" panose="020F0502020204030204" pitchFamily="34" charset="0"/>
                <a:ea typeface="Calibri" panose="020F0502020204030204" pitchFamily="34" charset="0"/>
                <a:cs typeface="Calibri" panose="020F0502020204030204" pitchFamily="34" charset="0"/>
              </a:rPr>
            </a:br>
            <a:r>
              <a:rPr lang="pl-PL" sz="2200" dirty="0">
                <a:effectLst/>
                <a:latin typeface="Calibri" panose="020F0502020204030204" pitchFamily="34" charset="0"/>
                <a:ea typeface="Calibri" panose="020F0502020204030204" pitchFamily="34" charset="0"/>
                <a:cs typeface="Calibri" panose="020F0502020204030204" pitchFamily="34" charset="0"/>
              </a:rPr>
              <a:t>przełożonych i współpracowników.</a:t>
            </a:r>
          </a:p>
          <a:p>
            <a:pPr algn="ctr">
              <a:lnSpc>
                <a:spcPct val="107000"/>
              </a:lnSpc>
              <a:spcAft>
                <a:spcPts val="800"/>
              </a:spcAft>
            </a:pPr>
            <a:endParaRPr lang="pl-P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pl-PL" sz="2200" dirty="0">
                <a:effectLst/>
                <a:latin typeface="Calibri" panose="020F0502020204030204" pitchFamily="34" charset="0"/>
                <a:ea typeface="Calibri" panose="020F0502020204030204" pitchFamily="34" charset="0"/>
                <a:cs typeface="Calibri" panose="020F0502020204030204" pitchFamily="34" charset="0"/>
              </a:rPr>
              <a:t>Historie firm, które przetrwały w pandemii, a tym bardziej tych, które w niej poszły do przodu, pokazują, jak wiele zależało od zaangażowania i zachowania zatrudnionych w nich osób.</a:t>
            </a:r>
            <a:r>
              <a:rPr lang="pl-PL" sz="22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endParaRPr lang="pl-P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pl-PL" sz="2200" dirty="0">
                <a:effectLst/>
                <a:latin typeface="Calibri" panose="020F0502020204030204" pitchFamily="34" charset="0"/>
                <a:ea typeface="Calibri" panose="020F0502020204030204" pitchFamily="34" charset="0"/>
                <a:cs typeface="Times New Roman" panose="02020603050405020304" pitchFamily="18" charset="0"/>
              </a:rPr>
              <a:t>Właściwe działania pracodawców mają i będą miały w przyszłości fundamentalne znaczenie dla rozwoju zawodowego pracowników, a zatem także dla rozwoju firm.</a:t>
            </a: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874126961"/>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4179093" cy="392159"/>
          </a:xfrm>
          <a:prstGeom prst="rect">
            <a:avLst/>
          </a:prstGeom>
          <a:noFill/>
        </p:spPr>
        <p:txBody>
          <a:bodyPr wrap="none" rtlCol="0">
            <a:spAutoFit/>
          </a:bodyPr>
          <a:lstStyle/>
          <a:p>
            <a:pPr lvl="0">
              <a:lnSpc>
                <a:spcPct val="115000"/>
              </a:lnSpc>
              <a:spcAft>
                <a:spcPts val="1000"/>
              </a:spcAft>
            </a:pPr>
            <a:r>
              <a:rPr lang="sk-SK" sz="1800" dirty="0">
                <a:effectLst/>
                <a:latin typeface="Calibri" panose="020F0502020204030204" pitchFamily="34" charset="0"/>
                <a:ea typeface="Calibri" panose="020F0502020204030204" pitchFamily="34" charset="0"/>
                <a:cs typeface="Calibri" panose="020F0502020204030204" pitchFamily="34" charset="0"/>
              </a:rPr>
              <a:t>DowiedzIeć się czym jest model biznesowy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CuadroTexto 11"/>
          <p:cNvSpPr txBox="1"/>
          <p:nvPr/>
        </p:nvSpPr>
        <p:spPr>
          <a:xfrm>
            <a:off x="1615182" y="3530217"/>
            <a:ext cx="4849533" cy="392159"/>
          </a:xfrm>
          <a:prstGeom prst="rect">
            <a:avLst/>
          </a:prstGeom>
          <a:noFill/>
        </p:spPr>
        <p:txBody>
          <a:bodyPr wrap="none" rtlCol="0">
            <a:spAutoFit/>
          </a:bodyPr>
          <a:lstStyle/>
          <a:p>
            <a:pPr lvl="0">
              <a:lnSpc>
                <a:spcPct val="115000"/>
              </a:lnSpc>
              <a:spcAft>
                <a:spcPts val="1000"/>
              </a:spcAft>
            </a:pPr>
            <a:r>
              <a:rPr lang="sk-SK" sz="1800" dirty="0">
                <a:effectLst/>
                <a:latin typeface="Calibri" panose="020F0502020204030204" pitchFamily="34" charset="0"/>
                <a:ea typeface="Calibri" panose="020F0502020204030204" pitchFamily="34" charset="0"/>
                <a:cs typeface="Calibri" panose="020F0502020204030204" pitchFamily="34" charset="0"/>
              </a:rPr>
              <a:t>Poznać kluczowe elementy modelu biznesowego.</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CuadroTexto 12"/>
          <p:cNvSpPr txBox="1"/>
          <p:nvPr/>
        </p:nvSpPr>
        <p:spPr>
          <a:xfrm>
            <a:off x="1615729" y="4238675"/>
            <a:ext cx="4254754" cy="646331"/>
          </a:xfrm>
          <a:prstGeom prst="rect">
            <a:avLst/>
          </a:prstGeom>
          <a:noFill/>
        </p:spPr>
        <p:txBody>
          <a:bodyPr wrap="none" rtlCol="0">
            <a:spAutoFit/>
          </a:bodyPr>
          <a:lstStyle/>
          <a:p>
            <a:pPr lvl="0"/>
            <a:r>
              <a:rPr lang="sk-SK" sz="1800" dirty="0">
                <a:effectLst/>
                <a:latin typeface="Calibri" panose="020F0502020204030204" pitchFamily="34" charset="0"/>
                <a:ea typeface="Calibri" panose="020F0502020204030204" pitchFamily="34" charset="0"/>
                <a:cs typeface="Calibri" panose="020F0502020204030204" pitchFamily="34" charset="0"/>
              </a:rPr>
              <a:t>Dowiedzieć się naczym polegają elastyczne </a:t>
            </a:r>
          </a:p>
          <a:p>
            <a:pPr lvl="0"/>
            <a:r>
              <a:rPr lang="sk-SK" sz="1800" dirty="0">
                <a:effectLst/>
                <a:latin typeface="Calibri" panose="020F0502020204030204" pitchFamily="34" charset="0"/>
                <a:ea typeface="Calibri" panose="020F0502020204030204" pitchFamily="34" charset="0"/>
                <a:cs typeface="Calibri" panose="020F0502020204030204" pitchFamily="34" charset="0"/>
              </a:rPr>
              <a:t>struktury organizacyjne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CuadroTexto 13"/>
          <p:cNvSpPr txBox="1"/>
          <p:nvPr/>
        </p:nvSpPr>
        <p:spPr>
          <a:xfrm>
            <a:off x="1578484" y="4994445"/>
            <a:ext cx="4020781" cy="646331"/>
          </a:xfrm>
          <a:prstGeom prst="rect">
            <a:avLst/>
          </a:prstGeom>
          <a:noFill/>
        </p:spPr>
        <p:txBody>
          <a:bodyPr wrap="none" rtlCol="0">
            <a:spAutoFit/>
          </a:bodyPr>
          <a:lstStyle/>
          <a:p>
            <a:r>
              <a:rPr lang="it-IT" sz="1800" dirty="0">
                <a:effectLst/>
                <a:latin typeface="Calibri" panose="020F0502020204030204" pitchFamily="34" charset="0"/>
                <a:ea typeface="Calibri" panose="020F0502020204030204" pitchFamily="34" charset="0"/>
              </a:rPr>
              <a:t>Dowiedz</a:t>
            </a:r>
            <a:r>
              <a:rPr lang="pl-PL" sz="1800" dirty="0" err="1">
                <a:effectLst/>
                <a:latin typeface="Calibri" panose="020F0502020204030204" pitchFamily="34" charset="0"/>
                <a:ea typeface="Calibri" panose="020F0502020204030204" pitchFamily="34" charset="0"/>
              </a:rPr>
              <a:t>ieć</a:t>
            </a:r>
            <a:r>
              <a:rPr lang="it-IT" sz="1800" dirty="0">
                <a:effectLst/>
                <a:latin typeface="Calibri" panose="020F0502020204030204" pitchFamily="34" charset="0"/>
                <a:ea typeface="Calibri" panose="020F0502020204030204" pitchFamily="34" charset="0"/>
              </a:rPr>
              <a:t> się jak można wdrażać nowe </a:t>
            </a:r>
            <a:endParaRPr lang="pl-PL" sz="1800" dirty="0">
              <a:effectLst/>
              <a:latin typeface="Calibri" panose="020F0502020204030204" pitchFamily="34" charset="0"/>
              <a:ea typeface="Calibri" panose="020F0502020204030204" pitchFamily="34" charset="0"/>
            </a:endParaRPr>
          </a:p>
          <a:p>
            <a:r>
              <a:rPr lang="it-IT" sz="1800" dirty="0">
                <a:effectLst/>
                <a:latin typeface="Calibri" panose="020F0502020204030204" pitchFamily="34" charset="0"/>
                <a:ea typeface="Calibri" panose="020F0502020204030204" pitchFamily="34" charset="0"/>
              </a:rPr>
              <a:t>technologie i strategie cyfryzacji</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CELE I ZADANIA</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Na końcu tego modułu będziesz mógł</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491107" cy="7663636"/>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600" b="1" i="0" u="none" strike="noStrike" kern="1200" cap="none" spc="-114" normalizeH="0" baseline="0" noProof="0" dirty="0">
                <a:ln>
                  <a:noFill/>
                </a:ln>
                <a:effectLst/>
                <a:uLnTx/>
                <a:uFillTx/>
                <a:latin typeface="+mj-lt"/>
                <a:ea typeface="+mn-ea"/>
                <a:cs typeface="Tahoma"/>
              </a:rPr>
              <a:t>ROZDZIAŁ 1.: </a:t>
            </a:r>
            <a:r>
              <a:rPr lang="pl-PL" altLang="es-ES" sz="3600" dirty="0">
                <a:latin typeface="Calibri" panose="020F0502020204030204" pitchFamily="34" charset="0"/>
                <a:cs typeface="Calibri" panose="020F0502020204030204" pitchFamily="34" charset="0"/>
              </a:rPr>
              <a:t>Modele biznesowe – zagadnienia podstawowe</a:t>
            </a:r>
            <a:endParaRPr lang="en-GB" altLang="es-ES" sz="36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DZIAŁ 1.3.: </a:t>
            </a:r>
            <a:r>
              <a:rPr lang="it-IT" sz="1800" dirty="0">
                <a:effectLst/>
                <a:latin typeface="Calibri" panose="020F0502020204030204" pitchFamily="34" charset="0"/>
                <a:ea typeface="Times New Roman" panose="02020603050405020304" pitchFamily="18" charset="0"/>
              </a:rPr>
              <a:t>Zasady elestycznej struktury organizacyjnej</a:t>
            </a:r>
            <a:endParaRPr lang="pl-PL" sz="1800" dirty="0">
              <a:effectLst/>
              <a:latin typeface="Calibri" panose="020F0502020204030204" pitchFamily="34" charset="0"/>
              <a:ea typeface="Times New Roman" panose="02020603050405020304" pitchFamily="18" charset="0"/>
            </a:endParaRPr>
          </a:p>
          <a:p>
            <a:pPr algn="just"/>
            <a:endParaRPr lang="pl-PL" sz="1000" dirty="0"/>
          </a:p>
          <a:p>
            <a:pPr algn="ctr">
              <a:spcAft>
                <a:spcPts val="1200"/>
              </a:spcAft>
            </a:pPr>
            <a:endParaRPr lang="pl-PL" sz="2200" b="1" dirty="0">
              <a:solidFill>
                <a:srgbClr val="FF0000"/>
              </a:solidFill>
              <a:effectLst/>
              <a:ea typeface="Times New Roman" panose="02020603050405020304" pitchFamily="18" charset="0"/>
            </a:endParaRPr>
          </a:p>
          <a:p>
            <a:pPr algn="ctr">
              <a:spcAft>
                <a:spcPts val="1200"/>
              </a:spcAft>
            </a:pPr>
            <a:r>
              <a:rPr lang="pl-PL" sz="2400" b="1" dirty="0">
                <a:effectLst/>
                <a:ea typeface="Times New Roman" panose="02020603050405020304" pitchFamily="18" charset="0"/>
              </a:rPr>
              <a:t>Elastyczny model pracy staje się standardem!</a:t>
            </a:r>
            <a:endParaRPr lang="pl-PL" sz="2400" dirty="0">
              <a:effectLst/>
              <a:ea typeface="Times New Roman" panose="02020603050405020304" pitchFamily="18" charset="0"/>
            </a:endParaRPr>
          </a:p>
          <a:p>
            <a:pPr algn="ctr">
              <a:spcAft>
                <a:spcPts val="1200"/>
              </a:spcAft>
            </a:pPr>
            <a:r>
              <a:rPr lang="pl-PL" sz="2400" dirty="0">
                <a:effectLst/>
                <a:ea typeface="Times New Roman" panose="02020603050405020304" pitchFamily="18" charset="0"/>
              </a:rPr>
              <a:t>Pandemia pokazała, że istnieje potrzeba ponownego zdefiniowania co oznacza „elastyczny czas pracy“, a co „dyspozycyjność“. </a:t>
            </a:r>
          </a:p>
          <a:p>
            <a:pPr algn="ctr">
              <a:spcAft>
                <a:spcPts val="1200"/>
              </a:spcAft>
            </a:pPr>
            <a:r>
              <a:rPr lang="pl-PL" sz="2400" dirty="0">
                <a:effectLst/>
                <a:ea typeface="Times New Roman" panose="02020603050405020304" pitchFamily="18" charset="0"/>
              </a:rPr>
              <a:t>Elastyczne godziny pracy nie oznaczają wyłącznie „pracy z domu”, co stało się normą w pandemii. Mogą również przybrać formę ustaleń umożliwiających pracownikom wnoszenie wkładu do biznesu, pomagając im zarazem zachować równowagę między życiem prywatnym i zawodowym. </a:t>
            </a: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964809960"/>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491107" cy="7355860"/>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600" b="1" i="0" u="none" strike="noStrike" kern="1200" cap="none" spc="-114" normalizeH="0" baseline="0" noProof="0" dirty="0">
                <a:ln>
                  <a:noFill/>
                </a:ln>
                <a:effectLst/>
                <a:uLnTx/>
                <a:uFillTx/>
                <a:latin typeface="+mj-lt"/>
                <a:ea typeface="+mn-ea"/>
                <a:cs typeface="Tahoma"/>
              </a:rPr>
              <a:t>ROZDZIAŁ 1.: </a:t>
            </a:r>
            <a:r>
              <a:rPr lang="pl-PL" altLang="es-ES" sz="3600" dirty="0">
                <a:latin typeface="Calibri" panose="020F0502020204030204" pitchFamily="34" charset="0"/>
                <a:cs typeface="Calibri" panose="020F0502020204030204" pitchFamily="34" charset="0"/>
              </a:rPr>
              <a:t>Modele biznesowe – zagadnienia podstawowe</a:t>
            </a:r>
            <a:endParaRPr lang="en-GB" altLang="es-ES" sz="36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DZIAŁ 1.3.: </a:t>
            </a:r>
            <a:r>
              <a:rPr lang="it-IT" sz="1800" dirty="0">
                <a:effectLst/>
                <a:latin typeface="Calibri" panose="020F0502020204030204" pitchFamily="34" charset="0"/>
                <a:ea typeface="Times New Roman" panose="02020603050405020304" pitchFamily="18" charset="0"/>
              </a:rPr>
              <a:t>Zasady elestycznej struktury organizacyjnej</a:t>
            </a:r>
            <a:endParaRPr lang="pl-PL" sz="1800" dirty="0">
              <a:effectLst/>
              <a:latin typeface="Calibri" panose="020F0502020204030204" pitchFamily="34" charset="0"/>
              <a:ea typeface="Times New Roman" panose="02020603050405020304" pitchFamily="18" charset="0"/>
            </a:endParaRPr>
          </a:p>
          <a:p>
            <a:pPr algn="just"/>
            <a:endParaRPr lang="pl-PL" sz="1000" dirty="0"/>
          </a:p>
          <a:p>
            <a:pPr algn="ctr">
              <a:spcAft>
                <a:spcPts val="1200"/>
              </a:spcAft>
            </a:pPr>
            <a:endParaRPr lang="pl-PL" sz="800" b="1" dirty="0">
              <a:solidFill>
                <a:srgbClr val="FF0000"/>
              </a:solidFill>
              <a:effectLst/>
              <a:ea typeface="Times New Roman" panose="02020603050405020304" pitchFamily="18" charset="0"/>
            </a:endParaRPr>
          </a:p>
          <a:p>
            <a:pPr algn="ctr">
              <a:spcAft>
                <a:spcPts val="1200"/>
              </a:spcAft>
            </a:pPr>
            <a:endParaRPr lang="pl-PL" sz="2200" b="1" dirty="0">
              <a:solidFill>
                <a:srgbClr val="FF0000"/>
              </a:solidFill>
              <a:effectLst/>
              <a:ea typeface="Times New Roman" panose="02020603050405020304" pitchFamily="18" charset="0"/>
            </a:endParaRPr>
          </a:p>
          <a:p>
            <a:pPr algn="ctr">
              <a:spcAft>
                <a:spcPts val="1200"/>
              </a:spcAft>
            </a:pPr>
            <a:r>
              <a:rPr lang="pl-PL" sz="2400" dirty="0">
                <a:effectLst/>
                <a:ea typeface="Times New Roman" panose="02020603050405020304" pitchFamily="18" charset="0"/>
              </a:rPr>
              <a:t>Możliwe rozwiązania to np. zmniejszony wymiar godzin pracy, </a:t>
            </a:r>
            <a:br>
              <a:rPr lang="pl-PL" sz="2400" dirty="0">
                <a:effectLst/>
                <a:ea typeface="Times New Roman" panose="02020603050405020304" pitchFamily="18" charset="0"/>
              </a:rPr>
            </a:br>
            <a:r>
              <a:rPr lang="pl-PL" sz="2400" dirty="0">
                <a:effectLst/>
                <a:ea typeface="Times New Roman" panose="02020603050405020304" pitchFamily="18" charset="0"/>
              </a:rPr>
              <a:t>wydłużony dzień pracy przy skróconym tygodniu pracy lub dzielenie danego </a:t>
            </a:r>
            <a:br>
              <a:rPr lang="pl-PL" sz="2400" dirty="0">
                <a:effectLst/>
                <a:ea typeface="Times New Roman" panose="02020603050405020304" pitchFamily="18" charset="0"/>
              </a:rPr>
            </a:br>
            <a:r>
              <a:rPr lang="pl-PL" sz="2400" dirty="0">
                <a:effectLst/>
                <a:ea typeface="Times New Roman" panose="02020603050405020304" pitchFamily="18" charset="0"/>
              </a:rPr>
              <a:t>stanowiska między dwie osoby. </a:t>
            </a:r>
          </a:p>
          <a:p>
            <a:pPr algn="ctr">
              <a:spcAft>
                <a:spcPts val="1200"/>
              </a:spcAft>
            </a:pPr>
            <a:endParaRPr lang="pl-PL" sz="1000" dirty="0">
              <a:effectLst/>
              <a:ea typeface="Times New Roman" panose="02020603050405020304" pitchFamily="18" charset="0"/>
            </a:endParaRPr>
          </a:p>
          <a:p>
            <a:pPr algn="ctr">
              <a:spcAft>
                <a:spcPts val="1200"/>
              </a:spcAft>
            </a:pPr>
            <a:r>
              <a:rPr lang="pl-PL" sz="2400" dirty="0">
                <a:effectLst/>
                <a:ea typeface="Times New Roman" panose="02020603050405020304" pitchFamily="18" charset="0"/>
              </a:rPr>
              <a:t>Co ważne, nie może to być „atrakcyjna opcja“ tylko dla rodziców. Powinien to być standard dostępny dla wszystkich. </a:t>
            </a: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2435206383"/>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491107" cy="6432530"/>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600" b="1" i="0" u="none" strike="noStrike" kern="1200" cap="none" spc="-114" normalizeH="0" baseline="0" noProof="0" dirty="0">
                <a:ln>
                  <a:noFill/>
                </a:ln>
                <a:effectLst/>
                <a:uLnTx/>
                <a:uFillTx/>
                <a:latin typeface="+mj-lt"/>
                <a:ea typeface="+mn-ea"/>
                <a:cs typeface="Tahoma"/>
              </a:rPr>
              <a:t>ROZDZIAŁ 1.: </a:t>
            </a:r>
            <a:r>
              <a:rPr lang="pl-PL" altLang="es-ES" sz="3600" dirty="0">
                <a:latin typeface="Calibri" panose="020F0502020204030204" pitchFamily="34" charset="0"/>
                <a:cs typeface="Calibri" panose="020F0502020204030204" pitchFamily="34" charset="0"/>
              </a:rPr>
              <a:t>Modele biznesowe – zagadnienia podstawowe</a:t>
            </a:r>
            <a:endParaRPr lang="en-GB" altLang="es-ES" sz="36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DZIAŁ 1.3.: </a:t>
            </a:r>
            <a:r>
              <a:rPr lang="it-IT" sz="1800" dirty="0">
                <a:effectLst/>
                <a:latin typeface="Calibri" panose="020F0502020204030204" pitchFamily="34" charset="0"/>
                <a:ea typeface="Times New Roman" panose="02020603050405020304" pitchFamily="18" charset="0"/>
              </a:rPr>
              <a:t>Zasady elestycznej struktury organizacyjnej</a:t>
            </a:r>
            <a:endParaRPr lang="pl-PL" sz="1800" dirty="0">
              <a:effectLst/>
              <a:latin typeface="Calibri" panose="020F0502020204030204" pitchFamily="34" charset="0"/>
              <a:ea typeface="Times New Roman" panose="02020603050405020304" pitchFamily="18" charset="0"/>
            </a:endParaRPr>
          </a:p>
          <a:p>
            <a:pPr algn="just"/>
            <a:endParaRPr lang="pl-PL" sz="2000" dirty="0"/>
          </a:p>
          <a:p>
            <a:pPr algn="just"/>
            <a:endParaRPr lang="pl-PL" sz="2000" dirty="0"/>
          </a:p>
          <a:p>
            <a:pPr algn="ctr"/>
            <a:r>
              <a:rPr lang="pl-PL" sz="2400" dirty="0">
                <a:effectLst/>
                <a:ea typeface="Times New Roman" panose="02020603050405020304" pitchFamily="18" charset="0"/>
              </a:rPr>
              <a:t>Równie istotne, jak wprowadzenie odpowiednich zasad i elastycznych warunków pracy, jest budowanie kultury umożliwiającej pracownikom czerpanie korzyści z nowych reguł bez obawy o swoją przyszłość zawodową. </a:t>
            </a:r>
          </a:p>
          <a:p>
            <a:pPr algn="ctr"/>
            <a:endParaRPr lang="pl-PL" sz="2400" dirty="0">
              <a:effectLst/>
              <a:ea typeface="Times New Roman" panose="02020603050405020304" pitchFamily="18" charset="0"/>
            </a:endParaRPr>
          </a:p>
          <a:p>
            <a:pPr algn="ctr"/>
            <a:r>
              <a:rPr lang="pl-PL" sz="2400" dirty="0">
                <a:effectLst/>
                <a:ea typeface="Times New Roman" panose="02020603050405020304" pitchFamily="18" charset="0"/>
              </a:rPr>
              <a:t>Bez tego elastyczne warunki pracy nigdy nie zostaną w pełni wykorzystane.</a:t>
            </a: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770960598"/>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6684843"/>
          </a:xfrm>
          <a:prstGeom prst="rect">
            <a:avLst/>
          </a:prstGeom>
          <a:noFill/>
        </p:spPr>
        <p:txBody>
          <a:bodyPr wrap="square">
            <a:spAutoFit/>
          </a:bodyPr>
          <a:lstStyle/>
          <a:p>
            <a:r>
              <a:rPr kumimoji="0" lang="pl-PL" sz="3600" b="1" i="0" u="none" strike="noStrike" kern="1200" cap="none" spc="-114" normalizeH="0" baseline="0" noProof="0" dirty="0">
                <a:ln>
                  <a:noFill/>
                </a:ln>
                <a:effectLst/>
                <a:uLnTx/>
                <a:uFillTx/>
                <a:latin typeface="+mj-lt"/>
                <a:ea typeface="+mn-ea"/>
                <a:cs typeface="Tahoma"/>
              </a:rPr>
              <a:t>ROZDZIAŁ 1.: </a:t>
            </a:r>
            <a:r>
              <a:rPr lang="pl-PL" altLang="es-ES" sz="3600" dirty="0">
                <a:latin typeface="Calibri" panose="020F0502020204030204" pitchFamily="34" charset="0"/>
                <a:cs typeface="Calibri" panose="020F0502020204030204" pitchFamily="34" charset="0"/>
              </a:rPr>
              <a:t>Modele biznesowe – zagadnienia podstawowe </a:t>
            </a:r>
          </a:p>
          <a:p>
            <a:r>
              <a:rPr kumimoji="0" lang="pl-PL" sz="2400" i="0" u="none" strike="noStrike" kern="1200" cap="none" spc="-114" normalizeH="0" baseline="0" noProof="0" dirty="0">
                <a:ln>
                  <a:noFill/>
                </a:ln>
                <a:effectLst/>
                <a:uLnTx/>
                <a:uFillTx/>
                <a:latin typeface="+mj-lt"/>
                <a:ea typeface="+mn-ea"/>
                <a:cs typeface="Tahoma"/>
              </a:rPr>
              <a:t>DZIAŁ 1.4.: </a:t>
            </a:r>
            <a:r>
              <a:rPr lang="it-IT" sz="1800" dirty="0">
                <a:effectLst/>
                <a:latin typeface="Calibri" panose="020F0502020204030204" pitchFamily="34" charset="0"/>
                <a:ea typeface="Calibri" panose="020F0502020204030204" pitchFamily="34" charset="0"/>
              </a:rPr>
              <a:t>Jak wdrażać nowe technologie i strategie cyfryzacji</a:t>
            </a:r>
            <a:r>
              <a:rPr lang="pl-PL" sz="1800" dirty="0">
                <a:effectLst/>
                <a:latin typeface="Calibri" panose="020F0502020204030204" pitchFamily="34" charset="0"/>
                <a:ea typeface="Calibri" panose="020F0502020204030204" pitchFamily="34" charset="0"/>
              </a:rPr>
              <a:t>?</a:t>
            </a:r>
          </a:p>
          <a:p>
            <a:endParaRPr kumimoji="0" lang="pl-PL" sz="2400" i="0" u="none" strike="noStrike" kern="1200" cap="none" spc="-114" normalizeH="0" baseline="0" noProof="0" dirty="0">
              <a:ln>
                <a:noFill/>
              </a:ln>
              <a:effectLst/>
              <a:uLnTx/>
              <a:uFillTx/>
              <a:latin typeface="+mj-lt"/>
              <a:ea typeface="+mn-ea"/>
              <a:cs typeface="Tahoma"/>
            </a:endParaRPr>
          </a:p>
          <a:p>
            <a:pPr algn="just"/>
            <a:endParaRPr lang="pl-PL" sz="1800" dirty="0">
              <a:solidFill>
                <a:srgbClr val="000000"/>
              </a:solidFill>
              <a:effectLst/>
              <a:latin typeface="Calibri" panose="020F0502020204030204" pitchFamily="34" charset="0"/>
              <a:ea typeface="Calibri" panose="020F0502020204030204" pitchFamily="34" charset="0"/>
            </a:endParaRPr>
          </a:p>
          <a:p>
            <a:pPr algn="ctr">
              <a:lnSpc>
                <a:spcPct val="107000"/>
              </a:lnSpc>
              <a:spcBef>
                <a:spcPts val="600"/>
              </a:spcBef>
              <a:spcAft>
                <a:spcPts val="600"/>
              </a:spcAft>
            </a:pPr>
            <a:r>
              <a:rPr lang="pl-PL"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Wdrażanie technologii</a:t>
            </a:r>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etap działalności naukowo-technicznej, w którym efekty pracy naukowej w obszarze nauk podstawowych i </a:t>
            </a:r>
            <a:r>
              <a:rPr lang="pl-PL" sz="2400" u="none" strike="no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stosowanych</a:t>
            </a:r>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 tym ściśle ukierunkowanych na osiągnięcie celów praktycznych prac badawczo-rozwojowych, </a:t>
            </a:r>
            <a:b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są realizowane w praktyce, np. przez uruchomienie nowych technologii </a:t>
            </a:r>
            <a:b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lub modyfikacje technologii istniejących.</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400" spc="-114" dirty="0">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250935870"/>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8670066"/>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ROZDZIAŁ 1.: </a:t>
            </a:r>
            <a:r>
              <a:rPr lang="pl-PL" altLang="es-ES" sz="3200" dirty="0">
                <a:latin typeface="Calibri" panose="020F0502020204030204" pitchFamily="34" charset="0"/>
                <a:cs typeface="Calibri" panose="020F0502020204030204" pitchFamily="34" charset="0"/>
              </a:rPr>
              <a:t>Modele biznesowe – zagadnienia podstawowe </a:t>
            </a:r>
          </a:p>
          <a:p>
            <a:r>
              <a:rPr kumimoji="0" lang="pl-PL" sz="2400" i="0" u="none" strike="noStrike" kern="1200" cap="none" spc="-114" normalizeH="0" baseline="0" noProof="0" dirty="0">
                <a:ln>
                  <a:noFill/>
                </a:ln>
                <a:effectLst/>
                <a:uLnTx/>
                <a:uFillTx/>
                <a:latin typeface="+mj-lt"/>
                <a:ea typeface="+mn-ea"/>
                <a:cs typeface="Tahoma"/>
              </a:rPr>
              <a:t>DZIAŁ 1.4.: </a:t>
            </a:r>
            <a:r>
              <a:rPr lang="it-IT" sz="1800" dirty="0">
                <a:effectLst/>
                <a:latin typeface="Calibri" panose="020F0502020204030204" pitchFamily="34" charset="0"/>
                <a:ea typeface="Calibri" panose="020F0502020204030204" pitchFamily="34" charset="0"/>
              </a:rPr>
              <a:t>Jak wdrażać nowe technologie i strategie cyfryzacji</a:t>
            </a:r>
            <a:r>
              <a:rPr lang="pl-PL" sz="1800" dirty="0">
                <a:effectLst/>
                <a:latin typeface="Calibri" panose="020F0502020204030204" pitchFamily="34" charset="0"/>
                <a:ea typeface="Calibri" panose="020F0502020204030204" pitchFamily="34" charset="0"/>
              </a:rPr>
              <a:t>?</a:t>
            </a:r>
          </a:p>
          <a:p>
            <a:endParaRPr kumimoji="0" lang="pl-PL" sz="2400" i="0" u="none" strike="noStrike" kern="1200" cap="none" spc="-114" normalizeH="0" baseline="0" noProof="0" dirty="0">
              <a:ln>
                <a:noFill/>
              </a:ln>
              <a:effectLst/>
              <a:uLnTx/>
              <a:uFillTx/>
              <a:latin typeface="+mj-lt"/>
              <a:ea typeface="+mn-ea"/>
              <a:cs typeface="Tahoma"/>
            </a:endParaRPr>
          </a:p>
          <a:p>
            <a:pPr algn="ctr">
              <a:lnSpc>
                <a:spcPct val="107000"/>
              </a:lnSpc>
              <a:spcBef>
                <a:spcPts val="600"/>
              </a:spcBef>
              <a:spcAft>
                <a:spcPts val="600"/>
              </a:spcAft>
            </a:pPr>
            <a:r>
              <a:rPr lang="pl-PL" sz="2000" i="0" u="none" strike="noStrike" baseline="0" dirty="0"/>
              <a:t>W okresie pandemii Covid-19 praktycznie z dnia na dzień przedsiębiorstwa, od małych firm, </a:t>
            </a:r>
            <a:br>
              <a:rPr lang="pl-PL" sz="2000" i="0" u="none" strike="noStrike" baseline="0" dirty="0"/>
            </a:br>
            <a:r>
              <a:rPr lang="pl-PL" sz="2000" i="0" u="none" strike="noStrike" baseline="0" dirty="0"/>
              <a:t>po globalne korporacje, przeniosły swoje kluczowe procesy do chmury. </a:t>
            </a:r>
          </a:p>
          <a:p>
            <a:pPr algn="ctr">
              <a:lnSpc>
                <a:spcPct val="107000"/>
              </a:lnSpc>
              <a:spcBef>
                <a:spcPts val="600"/>
              </a:spcBef>
              <a:spcAft>
                <a:spcPts val="600"/>
              </a:spcAft>
            </a:pPr>
            <a:r>
              <a:rPr lang="pl-PL" sz="2000" i="0" u="none" strike="noStrike" baseline="0" dirty="0"/>
              <a:t>Pandemia pokazała korzyści płynące z faktu posiadania różnych narzędzi cyfrowych, bez których przedsiębiorstwo w zasadzie nie powinno działać w tak ekstremalnie trudnym otoczeniu (np. komunikatory).</a:t>
            </a:r>
          </a:p>
          <a:p>
            <a:pPr algn="ctr">
              <a:lnSpc>
                <a:spcPct val="107000"/>
              </a:lnSpc>
              <a:spcBef>
                <a:spcPts val="600"/>
              </a:spcBef>
              <a:spcAft>
                <a:spcPts val="600"/>
              </a:spcAft>
            </a:pPr>
            <a:r>
              <a:rPr lang="pl-PL" sz="2000" i="0" u="none" strike="noStrike" baseline="0" dirty="0"/>
              <a:t>Pokazała nie tylko potencjał narzędzi cyfrowych, w wykonywaniu codziennych zadań, ale wręcz koniczności ich stosowania niezależnie czy mamy do czynienia z pandemią czy też nie. </a:t>
            </a:r>
          </a:p>
          <a:p>
            <a:pPr algn="ctr">
              <a:lnSpc>
                <a:spcPct val="107000"/>
              </a:lnSpc>
              <a:spcBef>
                <a:spcPts val="600"/>
              </a:spcBef>
              <a:spcAft>
                <a:spcPts val="600"/>
              </a:spcAft>
            </a:pPr>
            <a:r>
              <a:rPr lang="pl-PL" sz="2000" spc="-114" dirty="0">
                <a:cs typeface="Tahoma"/>
              </a:rPr>
              <a:t>Ujawniła także słabości przedsiębiorców płynące z braku posiadania narzędzi cyfrowych, co miało, jak się wydaje, bezpośrednie przełożenie na ograniczenie, jak i wręcz zaprzestanie prowadzenia przez nich działalności.</a:t>
            </a:r>
          </a:p>
          <a:p>
            <a:pPr algn="ctr">
              <a:lnSpc>
                <a:spcPct val="107000"/>
              </a:lnSpc>
              <a:spcBef>
                <a:spcPts val="600"/>
              </a:spcBef>
              <a:spcAft>
                <a:spcPts val="600"/>
              </a:spcAft>
            </a:pPr>
            <a:r>
              <a:rPr lang="pl-PL" sz="2000" spc="-114" dirty="0">
                <a:cs typeface="Tahoma"/>
              </a:rPr>
              <a:t>Uświadomiły także fakt, że w okresie po pandemii i w  oczekiwaniu na podobne zdarzenia, należy natychmiast wdrażać w przedsiębiorstwach narzędzia cyfrowe odpowiednie dla ich działalności. </a:t>
            </a: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318003536"/>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8340745"/>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ROZDZIAŁ 1.: </a:t>
            </a:r>
            <a:r>
              <a:rPr lang="pl-PL" altLang="es-ES" sz="3200" dirty="0">
                <a:latin typeface="Calibri" panose="020F0502020204030204" pitchFamily="34" charset="0"/>
                <a:cs typeface="Calibri" panose="020F0502020204030204" pitchFamily="34" charset="0"/>
              </a:rPr>
              <a:t>Modele biznesowe – zagadnienia podstawowe </a:t>
            </a:r>
          </a:p>
          <a:p>
            <a:r>
              <a:rPr kumimoji="0" lang="pl-PL" sz="2400" i="0" u="none" strike="noStrike" kern="1200" cap="none" spc="-114" normalizeH="0" baseline="0" noProof="0" dirty="0">
                <a:ln>
                  <a:noFill/>
                </a:ln>
                <a:effectLst/>
                <a:uLnTx/>
                <a:uFillTx/>
                <a:latin typeface="+mj-lt"/>
                <a:ea typeface="+mn-ea"/>
                <a:cs typeface="Tahoma"/>
              </a:rPr>
              <a:t>DZIAŁ 1.4.: </a:t>
            </a:r>
            <a:r>
              <a:rPr lang="it-IT" sz="1800" dirty="0">
                <a:effectLst/>
                <a:latin typeface="Calibri" panose="020F0502020204030204" pitchFamily="34" charset="0"/>
                <a:ea typeface="Calibri" panose="020F0502020204030204" pitchFamily="34" charset="0"/>
              </a:rPr>
              <a:t>Jak wdrażać nowe technologie i strategie cyfryzacji</a:t>
            </a:r>
            <a:r>
              <a:rPr lang="pl-PL" sz="1800" dirty="0">
                <a:effectLst/>
                <a:latin typeface="Calibri" panose="020F0502020204030204" pitchFamily="34" charset="0"/>
                <a:ea typeface="Calibri" panose="020F0502020204030204" pitchFamily="34" charset="0"/>
              </a:rPr>
              <a:t>?</a:t>
            </a:r>
          </a:p>
          <a:p>
            <a:endParaRPr kumimoji="0" lang="pl-PL" sz="2400" i="0" u="none" strike="noStrike" kern="1200" cap="none" spc="-114" normalizeH="0" baseline="0" noProof="0" dirty="0">
              <a:ln>
                <a:noFill/>
              </a:ln>
              <a:effectLst/>
              <a:uLnTx/>
              <a:uFillTx/>
              <a:latin typeface="+mj-lt"/>
              <a:ea typeface="+mn-ea"/>
              <a:cs typeface="Tahoma"/>
            </a:endParaRPr>
          </a:p>
          <a:p>
            <a:pPr algn="just"/>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 przypadku dużych inwestycji wdrożenie jest złożonym procesem biznesowym. </a:t>
            </a:r>
          </a:p>
          <a:p>
            <a:pPr algn="just"/>
            <a:endPar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Wymaga zaangażowania dużych interdyscyplinarnych zespołów specjalistów, w tym m.in.:</a:t>
            </a:r>
          </a:p>
          <a:p>
            <a:pPr algn="just"/>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naukowców opracowujących teoretyczne podstawy procesu produkcyjnego;</a:t>
            </a:r>
          </a:p>
          <a:p>
            <a:pPr marL="342900" indent="-342900" algn="just">
              <a:buFontTx/>
              <a:buChar char="-"/>
            </a:pPr>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projektantów budynków i urządzeń; </a:t>
            </a:r>
          </a:p>
          <a:p>
            <a:pPr marL="342900" indent="-342900" algn="just">
              <a:buFontTx/>
              <a:buChar char="-"/>
            </a:pPr>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wykonawców </a:t>
            </a:r>
            <a:r>
              <a:rPr lang="pl-PL" sz="2400" u="none" strike="no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instalacji technicznych; </a:t>
            </a:r>
          </a:p>
          <a:p>
            <a:pPr marL="342900" indent="-342900" algn="just">
              <a:buFontTx/>
              <a:buChar char="-"/>
            </a:pPr>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informatyków przygotowujących systemy sterowania ich pracą;</a:t>
            </a:r>
          </a:p>
          <a:p>
            <a:pPr marL="342900" indent="-342900" algn="just">
              <a:buFontTx/>
              <a:buChar char="-"/>
            </a:pPr>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specjalistów w dziedzinie badań i analizy rynku. </a:t>
            </a:r>
          </a:p>
          <a:p>
            <a:pPr marL="342900" indent="-342900" algn="just">
              <a:buFontTx/>
              <a:buChar char="-"/>
            </a:pPr>
            <a:endPar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Koordynacją pracy takich zespołów zajmują się wyspecjalizowani menedżerowie.</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468394907"/>
      </p:ext>
    </p:extLst>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6278642"/>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ROZDZIAŁ 1.: </a:t>
            </a:r>
            <a:r>
              <a:rPr lang="pl-PL" altLang="es-ES" sz="3200" dirty="0">
                <a:latin typeface="Calibri" panose="020F0502020204030204" pitchFamily="34" charset="0"/>
                <a:cs typeface="Calibri" panose="020F0502020204030204" pitchFamily="34" charset="0"/>
              </a:rPr>
              <a:t>Modele biznesowe – zagadnienia podstawowe </a:t>
            </a:r>
          </a:p>
          <a:p>
            <a:r>
              <a:rPr kumimoji="0" lang="pl-PL" sz="2400" i="0" u="none" strike="noStrike" kern="1200" cap="none" spc="-114" normalizeH="0" baseline="0" noProof="0" dirty="0">
                <a:ln>
                  <a:noFill/>
                </a:ln>
                <a:effectLst/>
                <a:uLnTx/>
                <a:uFillTx/>
                <a:latin typeface="+mj-lt"/>
                <a:ea typeface="+mn-ea"/>
                <a:cs typeface="Tahoma"/>
              </a:rPr>
              <a:t>DZIAŁ 1.4.: </a:t>
            </a:r>
            <a:r>
              <a:rPr lang="it-IT" sz="1800" dirty="0">
                <a:effectLst/>
                <a:latin typeface="Calibri" panose="020F0502020204030204" pitchFamily="34" charset="0"/>
                <a:ea typeface="Calibri" panose="020F0502020204030204" pitchFamily="34" charset="0"/>
              </a:rPr>
              <a:t>Jak wdrażać nowe technologie i strategie cyfryzacji</a:t>
            </a:r>
            <a:r>
              <a:rPr lang="pl-PL" sz="1800" dirty="0">
                <a:effectLst/>
                <a:latin typeface="Calibri" panose="020F0502020204030204" pitchFamily="34" charset="0"/>
                <a:ea typeface="Calibri" panose="020F0502020204030204" pitchFamily="34" charset="0"/>
              </a:rPr>
              <a:t>?</a:t>
            </a:r>
          </a:p>
          <a:p>
            <a:endParaRPr kumimoji="0" lang="pl-PL" sz="2400" i="0" u="none" strike="noStrike" kern="1200" cap="none" spc="-114" normalizeH="0" baseline="0" noProof="0" dirty="0">
              <a:ln>
                <a:noFill/>
              </a:ln>
              <a:effectLst/>
              <a:uLnTx/>
              <a:uFillTx/>
              <a:latin typeface="+mj-lt"/>
              <a:ea typeface="+mn-ea"/>
              <a:cs typeface="Tahoma"/>
            </a:endParaRPr>
          </a:p>
          <a:p>
            <a:pPr algn="ctr"/>
            <a:r>
              <a:rPr lang="pl-PL" sz="2000" dirty="0">
                <a:latin typeface="Graphik"/>
              </a:rPr>
              <a:t>Pandemia Covid-19 pokazała, że podstawą działalności przedsiębiorstwa w tak trudnym okresie jest zaufanie! </a:t>
            </a:r>
          </a:p>
          <a:p>
            <a:pPr algn="ctr"/>
            <a:r>
              <a:rPr lang="pl-PL" sz="2000" dirty="0">
                <a:latin typeface="Graphik"/>
              </a:rPr>
              <a:t>Co istotne należy wykorzystać okres pandemii i doświadczenie nabyte w tym czasie do poprawy tegoż zaufania, co będzie miało z kolei istotne znaczenie w przyszłości. Należy podkreślić, że zaufanie wydaje się być istotą prowadzenia działalności przez przedsiębiorstwo, zarówno w pandemii jak i podstawą jego działalności w okresie po niej, a przed wszystkim w oczekiwaniu na podobne zdarzenia w przyszłości.</a:t>
            </a:r>
          </a:p>
          <a:p>
            <a:pPr algn="ctr"/>
            <a:endParaRPr lang="pl-PL" dirty="0">
              <a:latin typeface="Graphik"/>
            </a:endParaRPr>
          </a:p>
          <a:p>
            <a:pPr algn="ctr"/>
            <a:r>
              <a:rPr lang="pl-PL" dirty="0">
                <a:latin typeface="Graphik"/>
              </a:rPr>
              <a:t>Należy podkreślić </a:t>
            </a:r>
            <a:r>
              <a:rPr lang="pl-PL" sz="1800" b="0" i="0" u="none" strike="noStrike" baseline="0" dirty="0">
                <a:latin typeface="Graphik"/>
              </a:rPr>
              <a:t>dwa zasadnicze rodzaje zaufania:</a:t>
            </a: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r>
              <a:rPr lang="pl-PL" sz="1800" b="0" i="0" u="none" strike="noStrike" baseline="0" dirty="0">
                <a:solidFill>
                  <a:srgbClr val="FF0000"/>
                </a:solidFill>
                <a:latin typeface="Graphik"/>
              </a:rPr>
              <a:t>				</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cxnSp>
        <p:nvCxnSpPr>
          <p:cNvPr id="4" name="Łącznik prosty ze strzałką 3">
            <a:extLst>
              <a:ext uri="{FF2B5EF4-FFF2-40B4-BE49-F238E27FC236}">
                <a16:creationId xmlns:a16="http://schemas.microsoft.com/office/drawing/2014/main" id="{6D3EBEED-7333-5DE9-9DA2-74A196F2534D}"/>
              </a:ext>
            </a:extLst>
          </p:cNvPr>
          <p:cNvCxnSpPr/>
          <p:nvPr/>
        </p:nvCxnSpPr>
        <p:spPr>
          <a:xfrm flipH="1">
            <a:off x="3136197" y="4340485"/>
            <a:ext cx="1399032" cy="448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Łącznik prosty ze strzałką 4">
            <a:extLst>
              <a:ext uri="{FF2B5EF4-FFF2-40B4-BE49-F238E27FC236}">
                <a16:creationId xmlns:a16="http://schemas.microsoft.com/office/drawing/2014/main" id="{1CA7E029-446D-186C-B568-E4DD80F3F221}"/>
              </a:ext>
            </a:extLst>
          </p:cNvPr>
          <p:cNvCxnSpPr>
            <a:cxnSpLocks/>
          </p:cNvCxnSpPr>
          <p:nvPr/>
        </p:nvCxnSpPr>
        <p:spPr>
          <a:xfrm>
            <a:off x="7405640" y="4295793"/>
            <a:ext cx="1295073" cy="649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pole tekstowe 6">
            <a:extLst>
              <a:ext uri="{FF2B5EF4-FFF2-40B4-BE49-F238E27FC236}">
                <a16:creationId xmlns:a16="http://schemas.microsoft.com/office/drawing/2014/main" id="{894767D7-C994-0236-F55A-B0903E582F48}"/>
              </a:ext>
            </a:extLst>
          </p:cNvPr>
          <p:cNvSpPr txBox="1"/>
          <p:nvPr/>
        </p:nvSpPr>
        <p:spPr>
          <a:xfrm>
            <a:off x="601915" y="4696615"/>
            <a:ext cx="5379850" cy="1477328"/>
          </a:xfrm>
          <a:prstGeom prst="rect">
            <a:avLst/>
          </a:prstGeom>
          <a:noFill/>
        </p:spPr>
        <p:txBody>
          <a:bodyPr wrap="square" rtlCol="0">
            <a:spAutoFit/>
          </a:bodyPr>
          <a:lstStyle/>
          <a:p>
            <a:r>
              <a:rPr lang="pl-PL" sz="1800" dirty="0"/>
              <a:t>Zaufanie między współpracownikami, pracownikami, kierownikami, działami i zespołami – np. zaufanie, że podczas pracy zdalnej pracownicy efektywnie i odpowiednio wykorzystują czas pracy.</a:t>
            </a:r>
            <a:endParaRPr lang="pl-PL" sz="2400" spc="-114" dirty="0">
              <a:cs typeface="Tahoma"/>
            </a:endParaRPr>
          </a:p>
          <a:p>
            <a:endParaRPr lang="pl-PL" dirty="0"/>
          </a:p>
        </p:txBody>
      </p:sp>
      <p:sp>
        <p:nvSpPr>
          <p:cNvPr id="8" name="pole tekstowe 7">
            <a:extLst>
              <a:ext uri="{FF2B5EF4-FFF2-40B4-BE49-F238E27FC236}">
                <a16:creationId xmlns:a16="http://schemas.microsoft.com/office/drawing/2014/main" id="{CF0E0138-2B26-6D71-5950-CCBA3967E4A7}"/>
              </a:ext>
            </a:extLst>
          </p:cNvPr>
          <p:cNvSpPr txBox="1"/>
          <p:nvPr/>
        </p:nvSpPr>
        <p:spPr>
          <a:xfrm>
            <a:off x="7939911" y="4887718"/>
            <a:ext cx="3276079" cy="923330"/>
          </a:xfrm>
          <a:prstGeom prst="rect">
            <a:avLst/>
          </a:prstGeom>
          <a:noFill/>
        </p:spPr>
        <p:txBody>
          <a:bodyPr wrap="square" rtlCol="0">
            <a:spAutoFit/>
          </a:bodyPr>
          <a:lstStyle/>
          <a:p>
            <a:r>
              <a:rPr lang="pl-PL" sz="1800" b="0" i="0" u="none" strike="noStrike" baseline="0" dirty="0">
                <a:latin typeface="Graphik"/>
              </a:rPr>
              <a:t>Zaufanie do danych i rozwiązań cyfrowych, np. że nie wyciekną dane.</a:t>
            </a:r>
            <a:endParaRPr lang="pl-PL" dirty="0"/>
          </a:p>
        </p:txBody>
      </p:sp>
    </p:spTree>
    <p:extLst>
      <p:ext uri="{BB962C8B-B14F-4D97-AF65-F5344CB8AC3E}">
        <p14:creationId xmlns:p14="http://schemas.microsoft.com/office/powerpoint/2010/main" val="711140596"/>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a:extLst>
              <a:ext uri="{FF2B5EF4-FFF2-40B4-BE49-F238E27FC236}">
                <a16:creationId xmlns:a16="http://schemas.microsoft.com/office/drawing/2014/main" id="{CB1C5F72-EFDF-9B4C-1631-8AE55F32D4FB}"/>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5139869"/>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ROZDZIAŁ 1.: </a:t>
            </a:r>
            <a:r>
              <a:rPr lang="pl-PL" altLang="es-ES" sz="3200" dirty="0">
                <a:latin typeface="Calibri" panose="020F0502020204030204" pitchFamily="34" charset="0"/>
                <a:cs typeface="Calibri" panose="020F0502020204030204" pitchFamily="34" charset="0"/>
              </a:rPr>
              <a:t>Modele biznesowe – zagadnienia podstawowe </a:t>
            </a:r>
          </a:p>
          <a:p>
            <a:r>
              <a:rPr kumimoji="0" lang="pl-PL" sz="2400" i="0" u="none" strike="noStrike" kern="1200" cap="none" spc="-114" normalizeH="0" baseline="0" noProof="0" dirty="0">
                <a:ln>
                  <a:noFill/>
                </a:ln>
                <a:effectLst/>
                <a:uLnTx/>
                <a:uFillTx/>
                <a:latin typeface="+mj-lt"/>
                <a:ea typeface="+mn-ea"/>
                <a:cs typeface="Tahoma"/>
              </a:rPr>
              <a:t>DZIAŁ 1.4.: </a:t>
            </a:r>
            <a:r>
              <a:rPr lang="it-IT" sz="1800" dirty="0">
                <a:effectLst/>
                <a:latin typeface="Calibri" panose="020F0502020204030204" pitchFamily="34" charset="0"/>
                <a:ea typeface="Calibri" panose="020F0502020204030204" pitchFamily="34" charset="0"/>
              </a:rPr>
              <a:t>Jak wdrażać nowe technologie i strategie cyfryzacji</a:t>
            </a:r>
            <a:r>
              <a:rPr lang="pl-PL" sz="1800" dirty="0">
                <a:effectLst/>
                <a:latin typeface="Calibri" panose="020F0502020204030204" pitchFamily="34" charset="0"/>
                <a:ea typeface="Calibri" panose="020F0502020204030204" pitchFamily="34" charset="0"/>
              </a:rPr>
              <a:t>?</a:t>
            </a:r>
          </a:p>
          <a:p>
            <a:endParaRPr kumimoji="0" lang="pl-PL" sz="1400" i="0" u="none" strike="noStrike" kern="1200" cap="none" spc="-114" normalizeH="0" baseline="0" noProof="0" dirty="0">
              <a:ln>
                <a:noFill/>
              </a:ln>
              <a:effectLst/>
              <a:uLnTx/>
              <a:uFillTx/>
              <a:latin typeface="+mj-lt"/>
              <a:ea typeface="+mn-ea"/>
              <a:cs typeface="Tahoma"/>
            </a:endParaRPr>
          </a:p>
          <a:p>
            <a:r>
              <a:rPr lang="pl-PL" sz="2200" u="sng"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Przykładowe etapy wdrażania nowej technologii:</a:t>
            </a:r>
          </a:p>
          <a:p>
            <a:pPr algn="ct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
        <p:nvSpPr>
          <p:cNvPr id="4" name="Rectángulo: esquinas redondeadas 11">
            <a:extLst>
              <a:ext uri="{FF2B5EF4-FFF2-40B4-BE49-F238E27FC236}">
                <a16:creationId xmlns:a16="http://schemas.microsoft.com/office/drawing/2014/main" id="{EC47A58A-C673-0ACC-5B5B-92D7633211B9}"/>
              </a:ext>
            </a:extLst>
          </p:cNvPr>
          <p:cNvSpPr/>
          <p:nvPr/>
        </p:nvSpPr>
        <p:spPr>
          <a:xfrm>
            <a:off x="1151162" y="2687019"/>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1. </a:t>
            </a:r>
            <a:r>
              <a:rPr lang="pl-PL" sz="220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Zacznij od podstaw. </a:t>
            </a:r>
            <a:r>
              <a:rPr lang="pl-PL"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Skoncentruj się na narzędziach usprawniających komunikację, zarządzanie dokumentami, przepływem pracy i zarządzanie praktykami</a:t>
            </a:r>
            <a:endParaRPr lang="en-US" sz="2200" dirty="0">
              <a:latin typeface="+mn-lt"/>
              <a:cs typeface="+mn-cs"/>
            </a:endParaRPr>
          </a:p>
        </p:txBody>
      </p:sp>
      <p:sp>
        <p:nvSpPr>
          <p:cNvPr id="6" name="Rectángulo: esquinas redondeadas 11">
            <a:extLst>
              <a:ext uri="{FF2B5EF4-FFF2-40B4-BE49-F238E27FC236}">
                <a16:creationId xmlns:a16="http://schemas.microsoft.com/office/drawing/2014/main" id="{070A3C1E-C704-FCF7-0C2C-201612BBE044}"/>
              </a:ext>
            </a:extLst>
          </p:cNvPr>
          <p:cNvSpPr/>
          <p:nvPr/>
        </p:nvSpPr>
        <p:spPr>
          <a:xfrm>
            <a:off x="1151162" y="3744675"/>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2. </a:t>
            </a:r>
            <a:r>
              <a:rPr lang="pl-PL" sz="240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Upewnij się, że wszyscy mają dostęp do narzędzi.</a:t>
            </a:r>
            <a:endParaRPr lang="pl-PL" sz="2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esquinas redondeadas 11">
            <a:extLst>
              <a:ext uri="{FF2B5EF4-FFF2-40B4-BE49-F238E27FC236}">
                <a16:creationId xmlns:a16="http://schemas.microsoft.com/office/drawing/2014/main" id="{25CFE1BF-B457-C247-A2CF-0253F3BBB3FD}"/>
              </a:ext>
            </a:extLst>
          </p:cNvPr>
          <p:cNvSpPr/>
          <p:nvPr/>
        </p:nvSpPr>
        <p:spPr>
          <a:xfrm>
            <a:off x="1151162" y="4802331"/>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3. </a:t>
            </a:r>
            <a:r>
              <a:rPr lang="pl-PL" sz="240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Stwórz środowisko, w którym zachęca się do otwartego dialogu</a:t>
            </a:r>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aby zapewnić zespołowi komfort korzystania z technologii.</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2239985"/>
      </p:ext>
    </p:extLst>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a:extLst>
              <a:ext uri="{FF2B5EF4-FFF2-40B4-BE49-F238E27FC236}">
                <a16:creationId xmlns:a16="http://schemas.microsoft.com/office/drawing/2014/main" id="{CB1C5F72-EFDF-9B4C-1631-8AE55F32D4FB}"/>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4801314"/>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ROZDZIAŁ 1.: </a:t>
            </a:r>
            <a:r>
              <a:rPr lang="pl-PL" altLang="es-ES" sz="3200" dirty="0">
                <a:latin typeface="Calibri" panose="020F0502020204030204" pitchFamily="34" charset="0"/>
                <a:cs typeface="Calibri" panose="020F0502020204030204" pitchFamily="34" charset="0"/>
              </a:rPr>
              <a:t>Modele biznesowe – zagadnienia podstawowe </a:t>
            </a:r>
          </a:p>
          <a:p>
            <a:r>
              <a:rPr kumimoji="0" lang="pl-PL" sz="2400" i="0" u="none" strike="noStrike" kern="1200" cap="none" spc="-114" normalizeH="0" baseline="0" noProof="0" dirty="0">
                <a:ln>
                  <a:noFill/>
                </a:ln>
                <a:effectLst/>
                <a:uLnTx/>
                <a:uFillTx/>
                <a:latin typeface="+mj-lt"/>
                <a:ea typeface="+mn-ea"/>
                <a:cs typeface="Tahoma"/>
              </a:rPr>
              <a:t>DZIAŁ 1.4.: </a:t>
            </a:r>
            <a:r>
              <a:rPr lang="it-IT" sz="1800" dirty="0">
                <a:effectLst/>
                <a:latin typeface="Calibri" panose="020F0502020204030204" pitchFamily="34" charset="0"/>
                <a:ea typeface="Calibri" panose="020F0502020204030204" pitchFamily="34" charset="0"/>
              </a:rPr>
              <a:t>Jak wdrażać nowe technologie i strategie cyfryzacji</a:t>
            </a:r>
            <a:r>
              <a:rPr lang="pl-PL" sz="1800" dirty="0">
                <a:effectLst/>
                <a:latin typeface="Calibri" panose="020F0502020204030204" pitchFamily="34" charset="0"/>
                <a:ea typeface="Calibri" panose="020F0502020204030204" pitchFamily="34" charset="0"/>
              </a:rPr>
              <a:t>?</a:t>
            </a:r>
          </a:p>
          <a:p>
            <a:endParaRPr kumimoji="0" lang="pl-PL" sz="1400" i="0" u="none" strike="noStrike" kern="1200" cap="none" spc="-114" normalizeH="0" baseline="0" noProof="0" dirty="0">
              <a:ln>
                <a:noFill/>
              </a:ln>
              <a:effectLst/>
              <a:uLnTx/>
              <a:uFillTx/>
              <a:latin typeface="+mj-lt"/>
              <a:ea typeface="+mn-ea"/>
              <a:cs typeface="Tahoma"/>
            </a:endParaRPr>
          </a:p>
          <a:p>
            <a:pPr algn="ct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
        <p:nvSpPr>
          <p:cNvPr id="4" name="Rectángulo: esquinas redondeadas 11">
            <a:extLst>
              <a:ext uri="{FF2B5EF4-FFF2-40B4-BE49-F238E27FC236}">
                <a16:creationId xmlns:a16="http://schemas.microsoft.com/office/drawing/2014/main" id="{EC47A58A-C673-0ACC-5B5B-92D7633211B9}"/>
              </a:ext>
            </a:extLst>
          </p:cNvPr>
          <p:cNvSpPr/>
          <p:nvPr/>
        </p:nvSpPr>
        <p:spPr>
          <a:xfrm>
            <a:off x="1151162" y="2194691"/>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4. </a:t>
            </a:r>
            <a:r>
              <a:rPr lang="pl-PL" sz="240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Skup się, </a:t>
            </a:r>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upewniając się, że każde narzędzie pomaga osiągnąć ogólne cele firmy.</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esquinas redondeadas 11">
            <a:extLst>
              <a:ext uri="{FF2B5EF4-FFF2-40B4-BE49-F238E27FC236}">
                <a16:creationId xmlns:a16="http://schemas.microsoft.com/office/drawing/2014/main" id="{070A3C1E-C704-FCF7-0C2C-201612BBE044}"/>
              </a:ext>
            </a:extLst>
          </p:cNvPr>
          <p:cNvSpPr/>
          <p:nvPr/>
        </p:nvSpPr>
        <p:spPr>
          <a:xfrm>
            <a:off x="1151162" y="3170479"/>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5. </a:t>
            </a:r>
            <a:r>
              <a:rPr lang="pl-PL" sz="240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Włącz kluczowych interesariuszy do rozmów </a:t>
            </a:r>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 temat tego, jaka technologia działa i obszarów, w których można ją ulepszyć.</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esquinas redondeadas 11">
            <a:extLst>
              <a:ext uri="{FF2B5EF4-FFF2-40B4-BE49-F238E27FC236}">
                <a16:creationId xmlns:a16="http://schemas.microsoft.com/office/drawing/2014/main" id="{25CFE1BF-B457-C247-A2CF-0253F3BBB3FD}"/>
              </a:ext>
            </a:extLst>
          </p:cNvPr>
          <p:cNvSpPr/>
          <p:nvPr/>
        </p:nvSpPr>
        <p:spPr>
          <a:xfrm>
            <a:off x="1151162" y="4159173"/>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6. </a:t>
            </a:r>
            <a:r>
              <a:rPr lang="pl-PL" sz="2400"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Nie bój się zlecić procesu wdrożenia na zewnątrz.</a:t>
            </a:r>
            <a:endParaRPr lang="pl-PL" sz="2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ángulo: esquinas redondeadas 11">
            <a:extLst>
              <a:ext uri="{FF2B5EF4-FFF2-40B4-BE49-F238E27FC236}">
                <a16:creationId xmlns:a16="http://schemas.microsoft.com/office/drawing/2014/main" id="{4F440E57-7EB4-8BC6-1A53-1E25390A967A}"/>
              </a:ext>
            </a:extLst>
          </p:cNvPr>
          <p:cNvSpPr/>
          <p:nvPr/>
        </p:nvSpPr>
        <p:spPr>
          <a:xfrm>
            <a:off x="1151162" y="5150334"/>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7. </a:t>
            </a:r>
            <a:r>
              <a:rPr lang="pl-PL" sz="240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Opracuj proces oceny i wdrożenia podczas przeglądu nowych technologii</a:t>
            </a:r>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aby upewnić się, że są one zgodne z celami firmy.</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9011505"/>
      </p:ext>
    </p:extLst>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7909858"/>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ROZDZIAŁ 1.: </a:t>
            </a:r>
            <a:r>
              <a:rPr lang="pl-PL" altLang="es-ES" sz="3200" dirty="0">
                <a:latin typeface="Calibri" panose="020F0502020204030204" pitchFamily="34" charset="0"/>
                <a:cs typeface="Calibri" panose="020F0502020204030204" pitchFamily="34" charset="0"/>
              </a:rPr>
              <a:t>Modele biznesowe – zagadnienia podstawowe </a:t>
            </a:r>
          </a:p>
          <a:p>
            <a:r>
              <a:rPr kumimoji="0" lang="pl-PL" sz="2400" i="0" u="none" strike="noStrike" kern="1200" cap="none" spc="-114" normalizeH="0" baseline="0" noProof="0" dirty="0">
                <a:ln>
                  <a:noFill/>
                </a:ln>
                <a:effectLst/>
                <a:uLnTx/>
                <a:uFillTx/>
                <a:latin typeface="+mj-lt"/>
                <a:ea typeface="+mn-ea"/>
                <a:cs typeface="Tahoma"/>
              </a:rPr>
              <a:t>DZIAŁ 1.4.: </a:t>
            </a:r>
            <a:r>
              <a:rPr lang="it-IT" sz="1800" dirty="0">
                <a:effectLst/>
                <a:latin typeface="Calibri" panose="020F0502020204030204" pitchFamily="34" charset="0"/>
                <a:ea typeface="Calibri" panose="020F0502020204030204" pitchFamily="34" charset="0"/>
              </a:rPr>
              <a:t>Jak wdrażać nowe technologie i strategie cyfryzacji</a:t>
            </a:r>
            <a:r>
              <a:rPr lang="pl-PL" sz="1800" dirty="0">
                <a:effectLst/>
                <a:latin typeface="Calibri" panose="020F0502020204030204" pitchFamily="34" charset="0"/>
                <a:ea typeface="Calibri" panose="020F0502020204030204" pitchFamily="34" charset="0"/>
              </a:rPr>
              <a:t>?</a:t>
            </a:r>
          </a:p>
          <a:p>
            <a:endParaRPr kumimoji="0" lang="pl-PL" sz="2400" i="0" u="none" strike="noStrike" kern="1200" cap="none" spc="-114" normalizeH="0" baseline="0" noProof="0" dirty="0">
              <a:ln>
                <a:noFill/>
              </a:ln>
              <a:effectLst/>
              <a:uLnTx/>
              <a:uFillTx/>
              <a:latin typeface="+mj-lt"/>
              <a:ea typeface="+mn-ea"/>
              <a:cs typeface="Tahoma"/>
            </a:endParaRPr>
          </a:p>
          <a:p>
            <a:pPr algn="ctr"/>
            <a:r>
              <a:rPr lang="pl-PL" sz="2400" b="0" i="0" u="none" strike="noStrike" baseline="0" dirty="0"/>
              <a:t>Planowanie strategiczne nie dotyczy tylko finansów. </a:t>
            </a:r>
          </a:p>
          <a:p>
            <a:pPr algn="ctr"/>
            <a:endParaRPr lang="pl-PL" sz="1000" b="0" i="0" u="none" strike="noStrike" baseline="0" dirty="0"/>
          </a:p>
          <a:p>
            <a:pPr algn="ctr"/>
            <a:r>
              <a:rPr lang="pl-PL" sz="2400" b="0" i="0" u="none" strike="noStrike" baseline="0" dirty="0"/>
              <a:t>Pandemia pokazała nam, że  firmie potrzebne są także plany na wypadek wystąpienia zagrożenia podobnego w skutkach do pandemii Covid-19 w przyszłości lub po prostu pojawienia się nowych szans. </a:t>
            </a:r>
          </a:p>
          <a:p>
            <a:pPr algn="ctr"/>
            <a:endParaRPr lang="pl-PL" sz="1000" b="0" i="0" u="none" strike="noStrike" baseline="0" dirty="0"/>
          </a:p>
          <a:p>
            <a:pPr algn="ctr"/>
            <a:r>
              <a:rPr lang="pl-PL" sz="2400" b="0" i="0" u="none" strike="noStrike" baseline="0" dirty="0"/>
              <a:t>Należy po okresie pandemii tworzyć na nowo i skalować możliwości organizacji pod kątem planowania scenariuszy — uwzględniających zarówno zagrożenia, jak i szanse płynące z takich zdarzeń — aby uchwycić i oswoić rozmaite kwestie z różnych perspektyw. </a:t>
            </a:r>
            <a:br>
              <a:rPr lang="pl-PL" sz="2400" b="0" i="0" u="none" strike="noStrike" baseline="0" dirty="0"/>
            </a:br>
            <a:r>
              <a:rPr lang="pl-PL" sz="2400" b="0" i="0" u="none" strike="noStrike" baseline="0" dirty="0"/>
              <a:t>Dzięki temu szybciej zidentyfikujemy problemy i ograniczymy ryzyko wystąpienia </a:t>
            </a:r>
            <a:br>
              <a:rPr lang="pl-PL" sz="2400" b="0" i="0" u="none" strike="noStrike" baseline="0" dirty="0"/>
            </a:br>
            <a:r>
              <a:rPr lang="pl-PL" sz="2400" b="0" i="0" u="none" strike="noStrike" baseline="0" dirty="0"/>
              <a:t>w przyszłości  nieoczekiwanych skutków.</a:t>
            </a:r>
            <a:endParaRPr lang="pl-PL" sz="2400" spc="-114" dirty="0">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640930940"/>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163401" y="614881"/>
            <a:ext cx="8492157" cy="587083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ctr">
              <a:spcBef>
                <a:spcPts val="100"/>
              </a:spcBef>
            </a:pPr>
            <a:r>
              <a:rPr lang="pl-PL" sz="4800" b="0" spc="-150" dirty="0"/>
              <a:t>I</a:t>
            </a:r>
            <a:r>
              <a:rPr lang="es-ES" sz="4800" b="0" spc="-150" dirty="0"/>
              <a:t>NDEX</a:t>
            </a:r>
          </a:p>
          <a:p>
            <a:pPr marL="12700">
              <a:spcBef>
                <a:spcPts val="100"/>
              </a:spcBef>
            </a:pPr>
            <a:endParaRPr lang="pl-PL" sz="14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36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36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r>
              <a:rPr lang="pl-PL" sz="3600" kern="0" spc="-150" dirty="0">
                <a:solidFill>
                  <a:srgbClr val="0CA373"/>
                </a:solidFill>
                <a:latin typeface="+mj-lt"/>
                <a:ea typeface="Tahoma" panose="020B0604030504040204" pitchFamily="34" charset="0"/>
                <a:cs typeface="Tahoma" panose="020B0604030504040204" pitchFamily="34" charset="0"/>
              </a:rPr>
              <a:t>ROZDZIAŁ</a:t>
            </a:r>
            <a:r>
              <a:rPr lang="es-ES" sz="3600" kern="0" spc="-150" dirty="0">
                <a:solidFill>
                  <a:srgbClr val="0CA373"/>
                </a:solidFill>
                <a:latin typeface="+mj-lt"/>
                <a:ea typeface="Tahoma" panose="020B0604030504040204" pitchFamily="34" charset="0"/>
                <a:cs typeface="Tahoma" panose="020B0604030504040204" pitchFamily="34" charset="0"/>
              </a:rPr>
              <a:t> 1:</a:t>
            </a:r>
            <a:r>
              <a:rPr lang="es-ES" sz="4800" kern="0" spc="-150" dirty="0">
                <a:solidFill>
                  <a:srgbClr val="0CA373"/>
                </a:solidFill>
                <a:latin typeface="+mj-lt"/>
                <a:ea typeface="Tahoma" panose="020B0604030504040204" pitchFamily="34" charset="0"/>
                <a:cs typeface="Tahoma" panose="020B0604030504040204" pitchFamily="34" charset="0"/>
              </a:rPr>
              <a:t> </a:t>
            </a:r>
            <a:r>
              <a:rPr lang="pl-PL" altLang="es-ES" sz="2400" dirty="0">
                <a:solidFill>
                  <a:srgbClr val="0CA373"/>
                </a:solidFill>
                <a:latin typeface="Calibri" panose="020F0502020204030204" pitchFamily="34" charset="0"/>
                <a:cs typeface="Calibri" panose="020F0502020204030204" pitchFamily="34" charset="0"/>
              </a:rPr>
              <a:t>Modele biznesowe – zagadnienia podstawowe</a:t>
            </a:r>
            <a:endParaRPr lang="en-GB" altLang="es-ES" sz="2400" dirty="0">
              <a:solidFill>
                <a:srgbClr val="0CA373"/>
              </a:solidFill>
              <a:latin typeface="Calibri" panose="020F0502020204030204" pitchFamily="34" charset="0"/>
              <a:cs typeface="Calibri" panose="020F0502020204030204" pitchFamily="34" charset="0"/>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46221" y="1447716"/>
            <a:ext cx="5743854" cy="4196533"/>
          </a:xfrm>
          <a:prstGeom prst="rect">
            <a:avLst/>
          </a:prstGeom>
        </p:spPr>
        <p:txBody>
          <a:bodyPr vert="horz" wrap="square" lIns="0" tIns="13970" rIns="0" bIns="0" rtlCol="0">
            <a:spAutoFit/>
          </a:bodyPr>
          <a:lstStyle/>
          <a:p>
            <a:pPr marL="469900" indent="-457200">
              <a:lnSpc>
                <a:spcPct val="100000"/>
              </a:lnSpc>
              <a:spcBef>
                <a:spcPts val="110"/>
              </a:spcBef>
              <a:buAutoNum type="arabicPeriod"/>
            </a:pPr>
            <a:endParaRPr sz="2200" dirty="0">
              <a:latin typeface="+mj-lt"/>
              <a:cs typeface="Tahoma"/>
            </a:endParaRPr>
          </a:p>
          <a:p>
            <a:pPr marL="469900" indent="-457200">
              <a:lnSpc>
                <a:spcPct val="100000"/>
              </a:lnSpc>
              <a:spcBef>
                <a:spcPts val="110"/>
              </a:spcBef>
              <a:buAutoNum type="arabicPeriod"/>
            </a:pPr>
            <a:endParaRPr lang="pl-PL" sz="2200" dirty="0">
              <a:latin typeface="+mj-lt"/>
              <a:cs typeface="Tahoma"/>
            </a:endParaRPr>
          </a:p>
          <a:p>
            <a:pPr marL="469900" indent="-457200">
              <a:lnSpc>
                <a:spcPct val="100000"/>
              </a:lnSpc>
              <a:spcBef>
                <a:spcPts val="110"/>
              </a:spcBef>
              <a:buAutoNum type="arabicPeriod"/>
            </a:pPr>
            <a:endParaRPr lang="pl-PL" sz="2200" dirty="0">
              <a:latin typeface="+mj-lt"/>
              <a:cs typeface="Tahoma"/>
            </a:endParaRPr>
          </a:p>
          <a:p>
            <a:pPr marL="469900" indent="-457200">
              <a:lnSpc>
                <a:spcPct val="100000"/>
              </a:lnSpc>
              <a:spcBef>
                <a:spcPts val="110"/>
              </a:spcBef>
              <a:buAutoNum type="arabicPeriod"/>
            </a:pPr>
            <a:endParaRPr lang="pl-PL" sz="2200" dirty="0">
              <a:latin typeface="+mj-lt"/>
              <a:cs typeface="Tahoma"/>
            </a:endParaRPr>
          </a:p>
          <a:p>
            <a:pPr marL="469900" indent="-457200">
              <a:lnSpc>
                <a:spcPct val="100000"/>
              </a:lnSpc>
              <a:spcBef>
                <a:spcPts val="110"/>
              </a:spcBef>
              <a:buAutoNum type="arabicPeriod"/>
            </a:pPr>
            <a:endParaRPr lang="pl-PL" sz="2200" dirty="0">
              <a:latin typeface="+mj-lt"/>
              <a:cs typeface="Tahoma"/>
            </a:endParaRPr>
          </a:p>
          <a:p>
            <a:pPr marL="469900" indent="-457200">
              <a:lnSpc>
                <a:spcPct val="100000"/>
              </a:lnSpc>
              <a:spcBef>
                <a:spcPts val="110"/>
              </a:spcBef>
              <a:buAutoNum type="arabicPeriod"/>
            </a:pPr>
            <a:endParaRPr lang="pl-PL" sz="2200" dirty="0">
              <a:latin typeface="+mj-lt"/>
              <a:cs typeface="Tahoma"/>
            </a:endParaRPr>
          </a:p>
          <a:p>
            <a:pPr marL="449580" fontAlgn="base">
              <a:lnSpc>
                <a:spcPct val="115000"/>
              </a:lnSpc>
              <a:spcAft>
                <a:spcPts val="1000"/>
              </a:spcAft>
            </a:pPr>
            <a:r>
              <a:rPr lang="it-IT" sz="1800" dirty="0">
                <a:effectLst/>
                <a:latin typeface="Calibri" panose="020F0502020204030204" pitchFamily="34" charset="0"/>
                <a:ea typeface="Times New Roman" panose="02020603050405020304" pitchFamily="18" charset="0"/>
                <a:cs typeface="Calibri" panose="020F0502020204030204" pitchFamily="34" charset="0"/>
              </a:rPr>
              <a:t>1.1.</a:t>
            </a:r>
            <a:r>
              <a:rPr lang="pl-PL" sz="1800" dirty="0">
                <a:effectLst/>
                <a:latin typeface="Calibri" panose="020F0502020204030204" pitchFamily="34" charset="0"/>
                <a:ea typeface="Times New Roman" panose="02020603050405020304" pitchFamily="18" charset="0"/>
                <a:cs typeface="Calibri" panose="020F0502020204030204" pitchFamily="34" charset="0"/>
              </a:rPr>
              <a:t> </a:t>
            </a:r>
            <a:r>
              <a:rPr lang="it-IT" sz="1800" dirty="0">
                <a:effectLst/>
                <a:latin typeface="Calibri" panose="020F0502020204030204" pitchFamily="34" charset="0"/>
                <a:ea typeface="Times New Roman" panose="02020603050405020304" pitchFamily="18" charset="0"/>
                <a:cs typeface="Calibri" panose="020F0502020204030204" pitchFamily="34" charset="0"/>
              </a:rPr>
              <a:t>Co to jest model biznesowy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fontAlgn="base">
              <a:lnSpc>
                <a:spcPct val="115000"/>
              </a:lnSpc>
              <a:spcAft>
                <a:spcPts val="1000"/>
              </a:spcAft>
            </a:pPr>
            <a:r>
              <a:rPr lang="it-IT" sz="1800" dirty="0">
                <a:effectLst/>
                <a:latin typeface="Calibri" panose="020F0502020204030204" pitchFamily="34" charset="0"/>
                <a:ea typeface="Times New Roman" panose="02020603050405020304" pitchFamily="18" charset="0"/>
                <a:cs typeface="Calibri" panose="020F0502020204030204" pitchFamily="34" charset="0"/>
              </a:rPr>
              <a:t>1.</a:t>
            </a:r>
            <a:r>
              <a:rPr lang="pl-PL" sz="1800" dirty="0">
                <a:effectLst/>
                <a:latin typeface="Calibri" panose="020F0502020204030204" pitchFamily="34" charset="0"/>
                <a:ea typeface="Times New Roman" panose="02020603050405020304" pitchFamily="18" charset="0"/>
                <a:cs typeface="Calibri" panose="020F0502020204030204" pitchFamily="34" charset="0"/>
              </a:rPr>
              <a:t>2</a:t>
            </a:r>
            <a:r>
              <a:rPr lang="it-IT" sz="1800" dirty="0">
                <a:effectLst/>
                <a:latin typeface="Calibri" panose="020F0502020204030204" pitchFamily="34" charset="0"/>
                <a:ea typeface="Times New Roman" panose="02020603050405020304" pitchFamily="18" charset="0"/>
                <a:cs typeface="Calibri" panose="020F0502020204030204" pitchFamily="34" charset="0"/>
              </a:rPr>
              <a:t>.</a:t>
            </a:r>
            <a:r>
              <a:rPr lang="pl-PL" sz="1800" dirty="0">
                <a:effectLst/>
                <a:latin typeface="Calibri" panose="020F0502020204030204" pitchFamily="34" charset="0"/>
                <a:ea typeface="Times New Roman" panose="02020603050405020304" pitchFamily="18" charset="0"/>
                <a:cs typeface="Calibri" panose="020F0502020204030204" pitchFamily="34" charset="0"/>
              </a:rPr>
              <a:t> </a:t>
            </a:r>
            <a:r>
              <a:rPr lang="it-IT" sz="1800" dirty="0">
                <a:effectLst/>
                <a:latin typeface="Calibri" panose="020F0502020204030204" pitchFamily="34" charset="0"/>
                <a:ea typeface="Times New Roman" panose="02020603050405020304" pitchFamily="18" charset="0"/>
                <a:cs typeface="Calibri" panose="020F0502020204030204" pitchFamily="34" charset="0"/>
              </a:rPr>
              <a:t>Rodzaje i formy modeli buznesowych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fontAlgn="base">
              <a:lnSpc>
                <a:spcPct val="115000"/>
              </a:lnSpc>
              <a:spcAft>
                <a:spcPts val="1000"/>
              </a:spcAft>
            </a:pPr>
            <a:r>
              <a:rPr lang="it-IT" sz="1800" dirty="0">
                <a:effectLst/>
                <a:latin typeface="Calibri" panose="020F0502020204030204" pitchFamily="34" charset="0"/>
                <a:ea typeface="Times New Roman" panose="02020603050405020304" pitchFamily="18" charset="0"/>
                <a:cs typeface="Calibri" panose="020F0502020204030204" pitchFamily="34" charset="0"/>
              </a:rPr>
              <a:t>1.</a:t>
            </a:r>
            <a:r>
              <a:rPr lang="pl-PL" sz="1800" dirty="0">
                <a:effectLst/>
                <a:latin typeface="Calibri" panose="020F0502020204030204" pitchFamily="34" charset="0"/>
                <a:ea typeface="Times New Roman" panose="02020603050405020304" pitchFamily="18" charset="0"/>
                <a:cs typeface="Calibri" panose="020F0502020204030204" pitchFamily="34" charset="0"/>
              </a:rPr>
              <a:t>3</a:t>
            </a:r>
            <a:r>
              <a:rPr lang="it-IT" sz="1800" dirty="0">
                <a:effectLst/>
                <a:latin typeface="Calibri" panose="020F0502020204030204" pitchFamily="34" charset="0"/>
                <a:ea typeface="Times New Roman" panose="02020603050405020304" pitchFamily="18" charset="0"/>
                <a:cs typeface="Calibri" panose="020F0502020204030204" pitchFamily="34" charset="0"/>
              </a:rPr>
              <a:t>.</a:t>
            </a:r>
            <a:r>
              <a:rPr lang="pl-PL" sz="1800" dirty="0">
                <a:effectLst/>
                <a:latin typeface="Calibri" panose="020F0502020204030204" pitchFamily="34" charset="0"/>
                <a:ea typeface="Times New Roman" panose="02020603050405020304" pitchFamily="18" charset="0"/>
                <a:cs typeface="Calibri" panose="020F0502020204030204" pitchFamily="34" charset="0"/>
              </a:rPr>
              <a:t> </a:t>
            </a:r>
            <a:r>
              <a:rPr lang="it-IT" sz="1800" dirty="0">
                <a:effectLst/>
                <a:latin typeface="Calibri" panose="020F0502020204030204" pitchFamily="34" charset="0"/>
                <a:ea typeface="Times New Roman" panose="02020603050405020304" pitchFamily="18" charset="0"/>
                <a:cs typeface="Calibri" panose="020F0502020204030204" pitchFamily="34" charset="0"/>
              </a:rPr>
              <a:t>Zasady elestycznej struktury organizacyjnej</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fontAlgn="base">
              <a:lnSpc>
                <a:spcPct val="115000"/>
              </a:lnSpc>
              <a:spcAft>
                <a:spcPts val="1000"/>
              </a:spcAft>
            </a:pPr>
            <a:r>
              <a:rPr lang="it-IT" sz="1800" dirty="0">
                <a:effectLst/>
                <a:latin typeface="Calibri" panose="020F0502020204030204" pitchFamily="34" charset="0"/>
                <a:ea typeface="Times New Roman" panose="02020603050405020304" pitchFamily="18" charset="0"/>
                <a:cs typeface="Calibri" panose="020F0502020204030204" pitchFamily="34" charset="0"/>
              </a:rPr>
              <a:t>1.</a:t>
            </a:r>
            <a:r>
              <a:rPr lang="pl-PL" sz="1800" dirty="0">
                <a:effectLst/>
                <a:latin typeface="Calibri" panose="020F0502020204030204" pitchFamily="34" charset="0"/>
                <a:ea typeface="Times New Roman" panose="02020603050405020304" pitchFamily="18" charset="0"/>
                <a:cs typeface="Calibri" panose="020F0502020204030204" pitchFamily="34" charset="0"/>
              </a:rPr>
              <a:t>4</a:t>
            </a:r>
            <a:r>
              <a:rPr lang="it-IT" sz="1800" dirty="0">
                <a:effectLst/>
                <a:latin typeface="Calibri" panose="020F0502020204030204" pitchFamily="34" charset="0"/>
                <a:ea typeface="Times New Roman" panose="02020603050405020304" pitchFamily="18" charset="0"/>
                <a:cs typeface="Calibri" panose="020F0502020204030204" pitchFamily="34" charset="0"/>
              </a:rPr>
              <a:t>.</a:t>
            </a:r>
            <a:r>
              <a:rPr lang="pl-PL" sz="1800" dirty="0">
                <a:effectLst/>
                <a:latin typeface="Calibri" panose="020F0502020204030204" pitchFamily="34" charset="0"/>
                <a:ea typeface="Times New Roman" panose="02020603050405020304" pitchFamily="18" charset="0"/>
                <a:cs typeface="Calibri" panose="020F0502020204030204" pitchFamily="34" charset="0"/>
              </a:rPr>
              <a:t> </a:t>
            </a:r>
            <a:r>
              <a:rPr lang="it-IT" sz="1800" dirty="0">
                <a:effectLst/>
                <a:latin typeface="Calibri" panose="020F0502020204030204" pitchFamily="34" charset="0"/>
                <a:ea typeface="Calibri" panose="020F0502020204030204" pitchFamily="34" charset="0"/>
                <a:cs typeface="Calibri" panose="020F0502020204030204" pitchFamily="34" charset="0"/>
              </a:rPr>
              <a:t>Jak wdrażać nowe technologie i strategie cyfryzacji</a:t>
            </a:r>
            <a:endParaRPr lang="pl-PL" sz="1800" dirty="0">
              <a:effectLst/>
              <a:latin typeface="Calibri" panose="020F0502020204030204" pitchFamily="34" charset="0"/>
              <a:ea typeface="Calibri" panose="020F0502020204030204" pitchFamily="34" charset="0"/>
              <a:cs typeface="Calibri" panose="020F0502020204030204" pitchFamily="34" charset="0"/>
            </a:endParaRPr>
          </a:p>
          <a:p>
            <a:pPr marL="449580" fontAlgn="base">
              <a:lnSpc>
                <a:spcPct val="115000"/>
              </a:lnSpc>
              <a:spcAft>
                <a:spcPts val="1000"/>
              </a:spcAft>
            </a:pPr>
            <a:r>
              <a:rPr lang="pl-PL" dirty="0">
                <a:latin typeface="Calibri" panose="020F0502020204030204" pitchFamily="34" charset="0"/>
                <a:ea typeface="Calibri" panose="020F0502020204030204" pitchFamily="34" charset="0"/>
                <a:cs typeface="Calibri" panose="020F0502020204030204" pitchFamily="34" charset="0"/>
              </a:rPr>
              <a:t>1.5 Gdzie znaleźć informacje?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961466" y="2442132"/>
            <a:ext cx="10269068" cy="369332"/>
          </a:xfrm>
          <a:prstGeom prst="rect">
            <a:avLst/>
          </a:prstGeom>
        </p:spPr>
        <p:txBody>
          <a:bodyPr wrap="square">
            <a:spAutoFit/>
          </a:bodyPr>
          <a:lstStyle/>
          <a:p>
            <a:pPr>
              <a:defRPr/>
            </a:pPr>
            <a:endParaRPr lang="en-GB" altLang="es-ES" dirty="0">
              <a:latin typeface="Calibri" panose="020F0502020204030204" pitchFamily="34" charset="0"/>
              <a:cs typeface="Calibri" panose="020F0502020204030204" pitchFamily="34" charset="0"/>
            </a:endParaRPr>
          </a:p>
        </p:txBody>
      </p:sp>
      <p:sp>
        <p:nvSpPr>
          <p:cNvPr id="5" name="Shape 2633">
            <a:extLst>
              <a:ext uri="{FF2B5EF4-FFF2-40B4-BE49-F238E27FC236}">
                <a16:creationId xmlns:a16="http://schemas.microsoft.com/office/drawing/2014/main" id="{10B0B425-75A7-FF9E-1636-15B5499AD750}"/>
              </a:ext>
            </a:extLst>
          </p:cNvPr>
          <p:cNvSpPr/>
          <p:nvPr/>
        </p:nvSpPr>
        <p:spPr>
          <a:xfrm>
            <a:off x="5719864" y="2088854"/>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420744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5016758"/>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ROZDZIAŁ 1.: </a:t>
            </a:r>
            <a:r>
              <a:rPr lang="pl-PL" altLang="es-ES" sz="3200" dirty="0">
                <a:latin typeface="Calibri" panose="020F0502020204030204" pitchFamily="34" charset="0"/>
                <a:cs typeface="Calibri" panose="020F0502020204030204" pitchFamily="34" charset="0"/>
              </a:rPr>
              <a:t>Modele biznesowe – zagadnienia podstawowe </a:t>
            </a:r>
          </a:p>
          <a:p>
            <a:r>
              <a:rPr kumimoji="0" lang="pl-PL" sz="2400" i="0" u="none" strike="noStrike" kern="1200" cap="none" spc="-114" normalizeH="0" baseline="0" noProof="0" dirty="0">
                <a:ln>
                  <a:noFill/>
                </a:ln>
                <a:effectLst/>
                <a:uLnTx/>
                <a:uFillTx/>
                <a:latin typeface="+mj-lt"/>
                <a:ea typeface="+mn-ea"/>
                <a:cs typeface="Tahoma"/>
              </a:rPr>
              <a:t>DZIAŁ 1.4.: </a:t>
            </a:r>
            <a:r>
              <a:rPr lang="it-IT" sz="1800" dirty="0">
                <a:effectLst/>
                <a:latin typeface="Calibri" panose="020F0502020204030204" pitchFamily="34" charset="0"/>
                <a:ea typeface="Calibri" panose="020F0502020204030204" pitchFamily="34" charset="0"/>
              </a:rPr>
              <a:t>Jak wdrażać nowe technologie i strategie cyfryzacji</a:t>
            </a:r>
            <a:r>
              <a:rPr lang="pl-PL" sz="1800" dirty="0">
                <a:effectLst/>
                <a:latin typeface="Calibri" panose="020F0502020204030204" pitchFamily="34" charset="0"/>
                <a:ea typeface="Calibri" panose="020F0502020204030204" pitchFamily="34" charset="0"/>
              </a:rPr>
              <a:t>?</a:t>
            </a:r>
          </a:p>
          <a:p>
            <a:endParaRPr kumimoji="0" lang="pl-PL" sz="2400" i="0" u="none" strike="noStrike" kern="1200" cap="none" spc="-114" normalizeH="0" baseline="0" noProof="0" dirty="0">
              <a:ln>
                <a:noFill/>
              </a:ln>
              <a:effectLst/>
              <a:uLnTx/>
              <a:uFillTx/>
              <a:latin typeface="+mj-lt"/>
              <a:ea typeface="+mn-ea"/>
              <a:cs typeface="Tahoma"/>
            </a:endParaRPr>
          </a:p>
          <a:p>
            <a:pPr algn="just"/>
            <a:r>
              <a:rPr lang="it-IT" sz="2000" dirty="0">
                <a:effectLst/>
                <a:ea typeface="Calibri" panose="020F0502020204030204" pitchFamily="34" charset="0"/>
              </a:rPr>
              <a:t>Największym wyzwaniem cyfryzacji</a:t>
            </a:r>
            <a:r>
              <a:rPr lang="pl-PL" sz="2000" dirty="0">
                <a:effectLst/>
                <a:ea typeface="Calibri" panose="020F0502020204030204" pitchFamily="34" charset="0"/>
              </a:rPr>
              <a:t> i zarazem </a:t>
            </a:r>
            <a:r>
              <a:rPr lang="it-IT" sz="2000" dirty="0">
                <a:effectLst/>
                <a:ea typeface="Calibri" panose="020F0502020204030204" pitchFamily="34" charset="0"/>
              </a:rPr>
              <a:t>pierwsz</a:t>
            </a:r>
            <a:r>
              <a:rPr lang="pl-PL" sz="2000" dirty="0">
                <a:effectLst/>
                <a:ea typeface="Calibri" panose="020F0502020204030204" pitchFamily="34" charset="0"/>
              </a:rPr>
              <a:t>ą</a:t>
            </a:r>
            <a:r>
              <a:rPr lang="it-IT" sz="2000" dirty="0">
                <a:effectLst/>
                <a:ea typeface="Calibri" panose="020F0502020204030204" pitchFamily="34" charset="0"/>
              </a:rPr>
              <a:t> przeszkod</a:t>
            </a:r>
            <a:r>
              <a:rPr lang="pl-PL" sz="2000" dirty="0">
                <a:effectLst/>
                <a:ea typeface="Calibri" panose="020F0502020204030204" pitchFamily="34" charset="0"/>
              </a:rPr>
              <a:t>ą</a:t>
            </a:r>
            <a:r>
              <a:rPr lang="it-IT" sz="2000" dirty="0">
                <a:effectLst/>
                <a:ea typeface="Calibri" panose="020F0502020204030204" pitchFamily="34" charset="0"/>
              </a:rPr>
              <a:t>, którą trzeba pokonać</a:t>
            </a:r>
            <a:r>
              <a:rPr lang="pl-PL" sz="2000" dirty="0">
                <a:effectLst/>
                <a:ea typeface="Calibri" panose="020F0502020204030204" pitchFamily="34" charset="0"/>
              </a:rPr>
              <a:t> to</a:t>
            </a:r>
            <a:r>
              <a:rPr lang="it-IT" sz="2000" dirty="0">
                <a:effectLst/>
                <a:ea typeface="Calibri" panose="020F0502020204030204" pitchFamily="34" charset="0"/>
              </a:rPr>
              <a:t> wczesne wdrożenie. </a:t>
            </a:r>
            <a:r>
              <a:rPr lang="pl-PL" sz="2000" b="0" i="0" dirty="0">
                <a:effectLst/>
              </a:rPr>
              <a:t>Pokonywanie oporu przed wdrożeniem najlepiej rozpocząć, pokazując niechętnym użytkownikom niepodważalne korzyści wynikające z nowego rozwiązania. </a:t>
            </a:r>
          </a:p>
          <a:p>
            <a:pPr algn="just"/>
            <a:r>
              <a:rPr lang="pl-PL" sz="2000" b="0" i="0" dirty="0">
                <a:effectLst/>
              </a:rPr>
              <a:t>Pandemia pokazała takie korzyści, jak i z drugiej strony w sposób niezwykle brutalny ujawniła słabe strony przedsiębiorców w tym zakresie. </a:t>
            </a:r>
          </a:p>
          <a:p>
            <a:pPr algn="just"/>
            <a:r>
              <a:rPr lang="pl-PL" sz="2000" b="0" i="0" dirty="0">
                <a:effectLst/>
              </a:rPr>
              <a:t>Należy powtarzać i utrwalać pracownikom, co zyskają wraz ze wdrożeniem.</a:t>
            </a:r>
          </a:p>
          <a:p>
            <a:pPr algn="just"/>
            <a:endParaRPr lang="pl-PL" sz="2000" dirty="0">
              <a:ea typeface="Calibri" panose="020F0502020204030204" pitchFamily="34" charset="0"/>
            </a:endParaRPr>
          </a:p>
          <a:p>
            <a:pPr algn="just"/>
            <a:r>
              <a:rPr lang="it-IT" sz="2000" dirty="0">
                <a:effectLst/>
                <a:ea typeface="Calibri" panose="020F0502020204030204" pitchFamily="34" charset="0"/>
              </a:rPr>
              <a:t>Przedsiębiorstwa powinny zdawać sobie sprawę z wartości dodanej i możliwości, jakie niesie ze sobą cyfryzacja</a:t>
            </a:r>
            <a:r>
              <a:rPr lang="pl-PL" sz="2000" dirty="0">
                <a:effectLst/>
                <a:ea typeface="Calibri" panose="020F0502020204030204" pitchFamily="34" charset="0"/>
              </a:rPr>
              <a:t>, w szczególności w sytuacji wystąpienia pandemii, takiej jak Cvid-19, czy po tym okresie</a:t>
            </a:r>
            <a:r>
              <a:rPr lang="it-IT" sz="2000" dirty="0">
                <a:effectLst/>
                <a:ea typeface="Calibri" panose="020F0502020204030204" pitchFamily="34" charset="0"/>
              </a:rPr>
              <a:t>.</a:t>
            </a:r>
            <a:r>
              <a:rPr lang="pl-PL" sz="2000" dirty="0">
                <a:effectLst/>
                <a:ea typeface="Calibri" panose="020F0502020204030204" pitchFamily="34" charset="0"/>
              </a:rPr>
              <a:t> </a:t>
            </a:r>
          </a:p>
          <a:p>
            <a:pPr algn="just"/>
            <a:endParaRPr lang="pl-PL" sz="2000" dirty="0">
              <a:effectLst/>
              <a:ea typeface="Calibri" panose="020F0502020204030204" pitchFamily="34" charset="0"/>
            </a:endParaRPr>
          </a:p>
          <a:p>
            <a:pPr algn="just"/>
            <a:r>
              <a:rPr lang="pl-PL" sz="2000" b="0" i="0" dirty="0">
                <a:effectLst/>
              </a:rPr>
              <a:t>Cyfryzacja to stopniowy proces. Tego rodzaju zmiana potrwa lata, nie kilka dni. Dlatego potem trudno nadrobić zaległości. </a:t>
            </a:r>
            <a:endParaRPr lang="pl-PL" sz="2000" spc="-114" dirty="0">
              <a:latin typeface="+mj-lt"/>
              <a:cs typeface="Tahoma"/>
            </a:endParaRPr>
          </a:p>
        </p:txBody>
      </p:sp>
    </p:spTree>
    <p:extLst>
      <p:ext uri="{BB962C8B-B14F-4D97-AF65-F5344CB8AC3E}">
        <p14:creationId xmlns:p14="http://schemas.microsoft.com/office/powerpoint/2010/main" val="2792084142"/>
      </p:ext>
    </p:extLst>
  </p:cSld>
  <p:clrMapOvr>
    <a:masterClrMapping/>
  </p:clrMapOvr>
  <p:transition advClick="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8540800"/>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ROZDZIAŁ 1.: </a:t>
            </a:r>
            <a:r>
              <a:rPr lang="pl-PL" altLang="es-ES" sz="3200" dirty="0">
                <a:latin typeface="Calibri" panose="020F0502020204030204" pitchFamily="34" charset="0"/>
                <a:cs typeface="Calibri" panose="020F0502020204030204" pitchFamily="34" charset="0"/>
              </a:rPr>
              <a:t>Modele biznesowe – zagadnienia podstawowe </a:t>
            </a:r>
          </a:p>
          <a:p>
            <a:r>
              <a:rPr kumimoji="0" lang="pl-PL" sz="2400" i="0" u="none" strike="noStrike" kern="1200" cap="none" spc="-114" normalizeH="0" baseline="0" noProof="0" dirty="0">
                <a:ln>
                  <a:noFill/>
                </a:ln>
                <a:effectLst/>
                <a:uLnTx/>
                <a:uFillTx/>
                <a:latin typeface="+mj-lt"/>
                <a:ea typeface="+mn-ea"/>
                <a:cs typeface="Tahoma"/>
              </a:rPr>
              <a:t>DZIAŁ 1.4.: </a:t>
            </a:r>
            <a:r>
              <a:rPr lang="it-IT" sz="1800" dirty="0">
                <a:effectLst/>
                <a:latin typeface="Calibri" panose="020F0502020204030204" pitchFamily="34" charset="0"/>
                <a:ea typeface="Calibri" panose="020F0502020204030204" pitchFamily="34" charset="0"/>
              </a:rPr>
              <a:t>Jak wdrażać nowe technologie i strategie cyfryzacji</a:t>
            </a:r>
            <a:r>
              <a:rPr lang="pl-PL" sz="1800" dirty="0">
                <a:effectLst/>
                <a:latin typeface="Calibri" panose="020F0502020204030204" pitchFamily="34" charset="0"/>
                <a:ea typeface="Calibri" panose="020F0502020204030204" pitchFamily="34" charset="0"/>
              </a:rPr>
              <a:t>?</a:t>
            </a:r>
          </a:p>
          <a:p>
            <a:endParaRPr kumimoji="0" lang="pl-PL" sz="2400" i="0" u="none" strike="noStrike" kern="1200" cap="none" spc="-114" normalizeH="0" baseline="0" noProof="0" dirty="0">
              <a:ln>
                <a:noFill/>
              </a:ln>
              <a:effectLst/>
              <a:uLnTx/>
              <a:uFillTx/>
              <a:latin typeface="+mj-lt"/>
              <a:ea typeface="+mn-ea"/>
              <a:cs typeface="Tahoma"/>
            </a:endParaRPr>
          </a:p>
          <a:p>
            <a:pPr algn="just"/>
            <a:r>
              <a:rPr lang="pl-PL" sz="2300" b="0" i="0" dirty="0">
                <a:effectLst/>
              </a:rPr>
              <a:t>Przedsiębiorstwa, które nie mają strategii cyfrowej, w szczególności </a:t>
            </a:r>
            <a:r>
              <a:rPr lang="pl-PL" sz="2300" dirty="0"/>
              <a:t>dotyczącej sytuacji takiej jak pandemia Covid-19, </a:t>
            </a:r>
            <a:r>
              <a:rPr lang="pl-PL" sz="2300" b="0" i="0" dirty="0">
                <a:effectLst/>
              </a:rPr>
              <a:t>powinny niezwłocznie podjąć takie wyzwanie i ją opracować, aby nie zostać w tyle. Aby móc w porę reagować na nagłe zmiany mające wpływ na ich działalność.</a:t>
            </a:r>
          </a:p>
          <a:p>
            <a:pPr algn="just"/>
            <a:endParaRPr lang="pl-PL" sz="2300" b="0" i="0" dirty="0">
              <a:effectLst/>
            </a:endParaRPr>
          </a:p>
          <a:p>
            <a:pPr algn="just"/>
            <a:r>
              <a:rPr lang="pl-PL" sz="2300" b="0" i="0" dirty="0">
                <a:effectLst/>
              </a:rPr>
              <a:t>Cyfryzacja sprawia, że rośnie znaczenie takich cech jak gotowości do zmian, kompetencji społecznych i znajomości zagadnień IT, co przed przedsiębiorstwami stawia nowe wyzwania związane ze szkoleniem i kształceniem pracowników.</a:t>
            </a:r>
          </a:p>
          <a:p>
            <a:pPr algn="just"/>
            <a:endParaRPr lang="pl-PL" sz="2300" b="0" i="0" dirty="0">
              <a:effectLst/>
            </a:endParaRPr>
          </a:p>
          <a:p>
            <a:pPr algn="just"/>
            <a:r>
              <a:rPr lang="pl-PL" sz="2300" i="0" dirty="0">
                <a:effectLst/>
              </a:rPr>
              <a:t>Wdrażanie nowego oprogramowania jest obciążone ryzykiem niepowodzenia – w dużej mierze zależy bowiem od nastawienia użytkowników. Opracowując strategię cyfrową przedsiębiorstwa, konieczne jest uwzględnienie tego problemu, aby móc mu skutecznie zapobiegać.</a:t>
            </a:r>
            <a:endParaRPr kumimoji="0" lang="pl-PL" sz="2300" i="0" u="none" strike="noStrike" kern="1200" cap="none" spc="-114" normalizeH="0" baseline="0" noProof="0" dirty="0">
              <a:ln>
                <a:noFill/>
              </a:ln>
              <a:effectLst/>
              <a:uLnTx/>
              <a:uFillTx/>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244424387"/>
      </p:ext>
    </p:extLst>
  </p:cSld>
  <p:clrMapOvr>
    <a:masterClrMapping/>
  </p:clrMapOvr>
  <p:transition advClick="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8961637" cy="392159"/>
          </a:xfrm>
          <a:prstGeom prst="rect">
            <a:avLst/>
          </a:prstGeom>
          <a:noFill/>
        </p:spPr>
        <p:txBody>
          <a:bodyPr wrap="square" rtlCol="0">
            <a:spAutoFit/>
          </a:bodyPr>
          <a:lstStyle/>
          <a:p>
            <a:pPr algn="just">
              <a:lnSpc>
                <a:spcPct val="115000"/>
              </a:lnSpc>
              <a:spcAft>
                <a:spcPts val="1000"/>
              </a:spcAft>
            </a:pPr>
            <a:r>
              <a:rPr lang="en-US" dirty="0"/>
              <a:t>1: </a:t>
            </a:r>
            <a:r>
              <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Model biznesowy to podstawa funkcjonowania większości przedsiębiorstw. </a:t>
            </a:r>
            <a:endParaRPr lang="pl-P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CuadroTexto 11"/>
          <p:cNvSpPr txBox="1"/>
          <p:nvPr/>
        </p:nvSpPr>
        <p:spPr>
          <a:xfrm>
            <a:off x="1615181" y="3530217"/>
            <a:ext cx="8895980" cy="646331"/>
          </a:xfrm>
          <a:prstGeom prst="rect">
            <a:avLst/>
          </a:prstGeom>
          <a:noFill/>
        </p:spPr>
        <p:txBody>
          <a:bodyPr wrap="square" rtlCol="0">
            <a:spAutoFit/>
          </a:bodyPr>
          <a:lstStyle/>
          <a:p>
            <a:r>
              <a:rPr lang="en-US" dirty="0"/>
              <a:t>2: </a:t>
            </a:r>
            <a:r>
              <a:rPr lang="pl-PL" b="0" i="0" dirty="0">
                <a:effectLst/>
              </a:rPr>
              <a:t>Sam w sobie model biznesu nie jest jeszcze gwarantem sukcesu, może jednak 	walnie przyczynić się do jego osiągnięcia.</a:t>
            </a:r>
            <a:endParaRPr lang="en-US" dirty="0"/>
          </a:p>
        </p:txBody>
      </p:sp>
      <p:sp>
        <p:nvSpPr>
          <p:cNvPr id="13" name="CuadroTexto 12"/>
          <p:cNvSpPr txBox="1"/>
          <p:nvPr/>
        </p:nvSpPr>
        <p:spPr>
          <a:xfrm>
            <a:off x="1578483" y="4270276"/>
            <a:ext cx="8895979" cy="369332"/>
          </a:xfrm>
          <a:prstGeom prst="rect">
            <a:avLst/>
          </a:prstGeom>
          <a:noFill/>
        </p:spPr>
        <p:txBody>
          <a:bodyPr wrap="square" rtlCol="0">
            <a:spAutoFit/>
          </a:bodyPr>
          <a:lstStyle/>
          <a:p>
            <a:r>
              <a:rPr lang="en-US" dirty="0"/>
              <a:t>3: </a:t>
            </a:r>
            <a:r>
              <a:rPr lang="pl-PL" sz="1800" dirty="0">
                <a:solidFill>
                  <a:srgbClr val="000000"/>
                </a:solidFill>
                <a:effectLst/>
                <a:ea typeface="Calibri" panose="020F0502020204030204" pitchFamily="34" charset="0"/>
                <a:cs typeface="Times New Roman" panose="02020603050405020304" pitchFamily="18" charset="0"/>
              </a:rPr>
              <a:t>Struktura organizacyjna to sposób formalnej organizacji firmy i powiązań między nimi. </a:t>
            </a:r>
            <a:endParaRPr lang="en-US" dirty="0"/>
          </a:p>
        </p:txBody>
      </p:sp>
      <p:sp>
        <p:nvSpPr>
          <p:cNvPr id="14" name="CuadroTexto 13"/>
          <p:cNvSpPr txBox="1"/>
          <p:nvPr/>
        </p:nvSpPr>
        <p:spPr>
          <a:xfrm>
            <a:off x="1578483" y="4994445"/>
            <a:ext cx="8998335" cy="923330"/>
          </a:xfrm>
          <a:prstGeom prst="rect">
            <a:avLst/>
          </a:prstGeom>
          <a:noFill/>
        </p:spPr>
        <p:txBody>
          <a:bodyPr wrap="square" rtlCol="0">
            <a:spAutoFit/>
          </a:bodyPr>
          <a:lstStyle/>
          <a:p>
            <a:pPr algn="ctr"/>
            <a:r>
              <a:rPr lang="en-US" dirty="0"/>
              <a:t>4: </a:t>
            </a:r>
            <a:r>
              <a:rPr lang="it-IT" sz="1800" dirty="0">
                <a:solidFill>
                  <a:srgbClr val="000000"/>
                </a:solidFill>
                <a:effectLst/>
                <a:latin typeface="Calibri" panose="020F0502020204030204" pitchFamily="34" charset="0"/>
                <a:ea typeface="Calibri" panose="020F0502020204030204" pitchFamily="34" charset="0"/>
              </a:rPr>
              <a:t>Przedsiębiorstwa powinny zdawać sobie sprawę z wartości dodanej i możliwości,</a:t>
            </a:r>
            <a:r>
              <a:rPr lang="pl-PL" sz="1800" dirty="0">
                <a:solidFill>
                  <a:srgbClr val="000000"/>
                </a:solidFill>
                <a:effectLst/>
                <a:latin typeface="Calibri" panose="020F0502020204030204" pitchFamily="34" charset="0"/>
                <a:ea typeface="Calibri" panose="020F0502020204030204" pitchFamily="34" charset="0"/>
              </a:rPr>
              <a:t> </a:t>
            </a:r>
            <a:r>
              <a:rPr lang="it-IT" sz="1800" dirty="0">
                <a:solidFill>
                  <a:srgbClr val="000000"/>
                </a:solidFill>
                <a:effectLst/>
                <a:latin typeface="Calibri" panose="020F0502020204030204" pitchFamily="34" charset="0"/>
                <a:ea typeface="Calibri" panose="020F0502020204030204" pitchFamily="34" charset="0"/>
              </a:rPr>
              <a:t>jakie niesie ze sobą cyfryzacja</a:t>
            </a:r>
            <a:r>
              <a:rPr lang="pl-PL" dirty="0">
                <a:solidFill>
                  <a:srgbClr val="000000"/>
                </a:solidFill>
                <a:latin typeface="Calibri" panose="020F0502020204030204" pitchFamily="34" charset="0"/>
                <a:ea typeface="Calibri" panose="020F0502020204030204" pitchFamily="34" charset="0"/>
              </a:rPr>
              <a:t>, </a:t>
            </a:r>
            <a:r>
              <a:rPr lang="pl-PL" sz="1800" b="0" i="0" dirty="0">
                <a:effectLst/>
              </a:rPr>
              <a:t>a podczas prowadzenia szkoleń z nowego rozwiązania warto uparcie powtarzać i utrwalać pracownikom, co zyskają wraz ze wdrożeniem.</a:t>
            </a:r>
            <a:endParaRPr lang="en-US" dirty="0"/>
          </a:p>
        </p:txBody>
      </p:sp>
      <p:sp>
        <p:nvSpPr>
          <p:cNvPr id="17" name="object 2"/>
          <p:cNvSpPr txBox="1">
            <a:spLocks/>
          </p:cNvSpPr>
          <p:nvPr/>
        </p:nvSpPr>
        <p:spPr>
          <a:xfrm>
            <a:off x="480794" y="1302505"/>
            <a:ext cx="531351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Najważniejsze wnioski</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74462" y="4633195"/>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0E229B9-CDF4-B1C4-CB79-2789A82A3A44}"/>
              </a:ext>
            </a:extLst>
          </p:cNvPr>
          <p:cNvSpPr txBox="1"/>
          <p:nvPr/>
        </p:nvSpPr>
        <p:spPr>
          <a:xfrm>
            <a:off x="154605" y="871889"/>
            <a:ext cx="8211183" cy="5114221"/>
          </a:xfrm>
          <a:prstGeom prst="rect">
            <a:avLst/>
          </a:prstGeom>
          <a:noFill/>
        </p:spPr>
        <p:txBody>
          <a:bodyPr wrap="square">
            <a:spAutoFit/>
          </a:bodyPr>
          <a:lstStyle/>
          <a:p>
            <a:pPr marL="12700">
              <a:spcBef>
                <a:spcPts val="100"/>
              </a:spcBef>
            </a:pPr>
            <a:r>
              <a:rPr lang="pl-PL" sz="4000" b="1" kern="0" spc="-150" dirty="0">
                <a:solidFill>
                  <a:schemeClr val="tx1"/>
                </a:solidFill>
                <a:latin typeface="+mj-lt"/>
                <a:ea typeface="Tahoma" panose="020B0604030504040204" pitchFamily="34" charset="0"/>
                <a:cs typeface="Tahoma" panose="020B0604030504040204" pitchFamily="34" charset="0"/>
              </a:rPr>
              <a:t>Test oceniający</a:t>
            </a:r>
          </a:p>
          <a:p>
            <a:pPr marL="12700">
              <a:spcBef>
                <a:spcPts val="100"/>
              </a:spcBef>
            </a:pPr>
            <a:endParaRPr lang="pl-PL" sz="2000" b="1" kern="0" spc="-150" dirty="0">
              <a:latin typeface="+mj-lt"/>
              <a:ea typeface="Tahoma" panose="020B0604030504040204" pitchFamily="34" charset="0"/>
              <a:cs typeface="Tahoma" panose="020B0604030504040204" pitchFamily="34" charset="0"/>
            </a:endParaRPr>
          </a:p>
          <a:p>
            <a:pPr lvl="0" fontAlgn="base"/>
            <a:r>
              <a:rPr lang="sk-SK" sz="1600" dirty="0">
                <a:effectLst/>
                <a:latin typeface="Calibri" panose="020F0502020204030204" pitchFamily="34" charset="0"/>
                <a:ea typeface="Times New Roman" panose="02020603050405020304" pitchFamily="18" charset="0"/>
                <a:cs typeface="Calibri" panose="020F0502020204030204" pitchFamily="34" charset="0"/>
              </a:rPr>
              <a:t>1. Co to jest model biznesowy?</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69875" fontAlgn="base"/>
            <a:r>
              <a:rPr lang="it-IT" sz="1600" dirty="0">
                <a:effectLst/>
                <a:latin typeface="Calibri" panose="020F0502020204030204" pitchFamily="34" charset="0"/>
                <a:ea typeface="Times New Roman" panose="02020603050405020304" pitchFamily="18" charset="0"/>
                <a:cs typeface="Calibri" panose="020F0502020204030204" pitchFamily="34" charset="0"/>
              </a:rPr>
              <a:t>        a. T</a:t>
            </a:r>
            <a:r>
              <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 długofalowy plan na podniesienie zysku operacyjnego przedsiębiorstwa.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69875" fontAlgn="base"/>
            <a:r>
              <a:rPr lang="it-IT" sz="1600" dirty="0">
                <a:effectLst/>
                <a:latin typeface="Calibri" panose="020F0502020204030204" pitchFamily="34" charset="0"/>
                <a:ea typeface="Times New Roman" panose="02020603050405020304" pitchFamily="18" charset="0"/>
                <a:cs typeface="Calibri" panose="020F0502020204030204" pitchFamily="34" charset="0"/>
              </a:rPr>
              <a:t>        b. T</a:t>
            </a:r>
            <a:r>
              <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 krótkofalowy plan na podniesienie zysku operacyjnego przedsiębiorstwa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69875" fontAlgn="base"/>
            <a:r>
              <a:rPr lang="it-IT" sz="1600" dirty="0">
                <a:effectLst/>
                <a:latin typeface="Calibri" panose="020F0502020204030204" pitchFamily="34" charset="0"/>
                <a:ea typeface="Times New Roman" panose="02020603050405020304" pitchFamily="18" charset="0"/>
                <a:cs typeface="Calibri" panose="020F0502020204030204" pitchFamily="34" charset="0"/>
              </a:rPr>
              <a:t>        c. Żadne z powyższych</a:t>
            </a:r>
            <a:endParaRPr lang="pl-PL" sz="1600" dirty="0">
              <a:latin typeface="Calibri" panose="020F0502020204030204" pitchFamily="34" charset="0"/>
              <a:ea typeface="Times New Roman" panose="02020603050405020304" pitchFamily="18" charset="0"/>
              <a:cs typeface="Times New Roman" panose="02020603050405020304" pitchFamily="18" charset="0"/>
            </a:endParaRPr>
          </a:p>
          <a:p>
            <a:pPr marL="457200" indent="-269875" fontAlgn="base"/>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indent="-269875" fontAlgn="base"/>
            <a:r>
              <a:rPr lang="sk-SK" sz="1600" dirty="0">
                <a:effectLst/>
                <a:latin typeface="Calibri" panose="020F0502020204030204" pitchFamily="34" charset="0"/>
                <a:ea typeface="Times New Roman" panose="02020603050405020304" pitchFamily="18" charset="0"/>
                <a:cs typeface="Calibri" panose="020F0502020204030204" pitchFamily="34" charset="0"/>
              </a:rPr>
              <a:t>2. Do rodzajów modeli biznesowych zaliczamy ujęcie: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fontAlgn="base">
              <a:buFont typeface="+mj-lt"/>
              <a:buAutoNum type="alphaLcPeriod"/>
              <a:tabLst>
                <a:tab pos="636905" algn="l"/>
              </a:tabLst>
            </a:pPr>
            <a:r>
              <a:rPr lang="sk-SK" sz="1600" dirty="0">
                <a:effectLst/>
                <a:latin typeface="Calibri" panose="020F0502020204030204" pitchFamily="34" charset="0"/>
                <a:ea typeface="Times New Roman" panose="02020603050405020304" pitchFamily="18" charset="0"/>
                <a:cs typeface="Calibri" panose="020F0502020204030204" pitchFamily="34" charset="0"/>
              </a:rPr>
              <a:t>Strategiczne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fontAlgn="base">
              <a:buFont typeface="+mj-lt"/>
              <a:buAutoNum type="alphaLcPeriod"/>
              <a:tabLst>
                <a:tab pos="636905" algn="l"/>
              </a:tabLst>
            </a:pPr>
            <a:r>
              <a:rPr lang="sk-SK" sz="1600" dirty="0">
                <a:effectLst/>
                <a:latin typeface="Calibri" panose="020F0502020204030204" pitchFamily="34" charset="0"/>
                <a:ea typeface="Times New Roman" panose="02020603050405020304" pitchFamily="18" charset="0"/>
                <a:cs typeface="Calibri" panose="020F0502020204030204" pitchFamily="34" charset="0"/>
              </a:rPr>
              <a:t>Sektorowa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fontAlgn="base">
              <a:spcAft>
                <a:spcPts val="1000"/>
              </a:spcAft>
              <a:buFont typeface="+mj-lt"/>
              <a:buAutoNum type="alphaLcPeriod"/>
              <a:tabLst>
                <a:tab pos="636905" algn="l"/>
              </a:tabLst>
            </a:pPr>
            <a:r>
              <a:rPr lang="sk-SK" sz="1600" dirty="0">
                <a:effectLst/>
                <a:latin typeface="Calibri" panose="020F0502020204030204" pitchFamily="34" charset="0"/>
                <a:ea typeface="Times New Roman" panose="02020603050405020304" pitchFamily="18" charset="0"/>
                <a:cs typeface="Calibri" panose="020F0502020204030204" pitchFamily="34" charset="0"/>
              </a:rPr>
              <a:t>Horyzontalne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buFont typeface="+mj-lt"/>
              <a:buAutoNum type="arabicPeriod" startAt="3"/>
            </a:pPr>
            <a:r>
              <a:rPr lang="pl-PL" sz="1600" dirty="0">
                <a:effectLst/>
                <a:latin typeface="Calibri" panose="020F0502020204030204" pitchFamily="34" charset="0"/>
                <a:ea typeface="Times New Roman" panose="02020603050405020304" pitchFamily="18" charset="0"/>
                <a:cs typeface="Calibri" panose="020F0502020204030204" pitchFamily="34" charset="0"/>
              </a:rPr>
              <a:t>Do kryteriów typu podstawowego struktury organizacyjnej zaliczamy:</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fontAlgn="base">
              <a:buFont typeface="+mj-lt"/>
              <a:buAutoNum type="alphaLcPeriod"/>
            </a:pPr>
            <a:r>
              <a:rPr lang="pl-PL" sz="1600" dirty="0">
                <a:effectLst/>
                <a:latin typeface="Calibri" panose="020F0502020204030204" pitchFamily="34" charset="0"/>
                <a:ea typeface="Times New Roman" panose="02020603050405020304" pitchFamily="18" charset="0"/>
                <a:cs typeface="Calibri" panose="020F0502020204030204" pitchFamily="34" charset="0"/>
              </a:rPr>
              <a:t>Strukturę płaską</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fontAlgn="base">
              <a:buFont typeface="+mj-lt"/>
              <a:buAutoNum type="alphaLcPeriod"/>
            </a:pPr>
            <a:r>
              <a:rPr lang="pl-PL" sz="1600" dirty="0">
                <a:effectLst/>
                <a:latin typeface="Calibri" panose="020F0502020204030204" pitchFamily="34" charset="0"/>
                <a:ea typeface="Times New Roman" panose="02020603050405020304" pitchFamily="18" charset="0"/>
                <a:cs typeface="Calibri" panose="020F0502020204030204" pitchFamily="34" charset="0"/>
              </a:rPr>
              <a:t>Strukturę liniową</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228600" fontAlgn="base">
              <a:spcAft>
                <a:spcPts val="1000"/>
              </a:spcAft>
            </a:pPr>
            <a:r>
              <a:rPr lang="pl-PL" sz="1600" dirty="0">
                <a:effectLst/>
                <a:latin typeface="Calibri" panose="020F0502020204030204" pitchFamily="34" charset="0"/>
                <a:ea typeface="Times New Roman" panose="02020603050405020304" pitchFamily="18" charset="0"/>
                <a:cs typeface="Calibri" panose="020F0502020204030204" pitchFamily="34" charset="0"/>
              </a:rPr>
              <a:t>c.   Strukturę zadaniową</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12700">
              <a:spcBef>
                <a:spcPts val="100"/>
              </a:spcBef>
            </a:pP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
        <p:nvSpPr>
          <p:cNvPr id="2" name="pole tekstowe 1">
            <a:extLst>
              <a:ext uri="{FF2B5EF4-FFF2-40B4-BE49-F238E27FC236}">
                <a16:creationId xmlns:a16="http://schemas.microsoft.com/office/drawing/2014/main" id="{0AEE9D4B-D00B-6477-4B0D-BF7228AB740E}"/>
              </a:ext>
            </a:extLst>
          </p:cNvPr>
          <p:cNvSpPr txBox="1"/>
          <p:nvPr/>
        </p:nvSpPr>
        <p:spPr>
          <a:xfrm>
            <a:off x="7489259" y="1598754"/>
            <a:ext cx="4796774" cy="3660489"/>
          </a:xfrm>
          <a:prstGeom prst="rect">
            <a:avLst/>
          </a:prstGeom>
          <a:noFill/>
        </p:spPr>
        <p:txBody>
          <a:bodyPr wrap="square">
            <a:spAutoFit/>
          </a:bodyPr>
          <a:lstStyle/>
          <a:p>
            <a:pPr marL="685800" fontAlgn="base">
              <a:lnSpc>
                <a:spcPct val="115000"/>
              </a:lnSpc>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buFont typeface="+mj-lt"/>
              <a:buAutoNum type="arabicPeriod" startAt="4"/>
            </a:pPr>
            <a:r>
              <a:rPr lang="pl-PL" sz="1600" dirty="0">
                <a:effectLst/>
                <a:latin typeface="Calibri" panose="020F0502020204030204" pitchFamily="34" charset="0"/>
                <a:ea typeface="Times New Roman" panose="02020603050405020304" pitchFamily="18" charset="0"/>
                <a:cs typeface="Calibri" panose="020F0502020204030204" pitchFamily="34" charset="0"/>
              </a:rPr>
              <a:t>Jednym z największych wyzwań cyfryzacji są?</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fontAlgn="base">
              <a:lnSpc>
                <a:spcPct val="115000"/>
              </a:lnSpc>
              <a:buFont typeface="+mj-lt"/>
              <a:buAutoNum type="alphaLcPeriod"/>
            </a:pPr>
            <a:r>
              <a:rPr lang="pl-PL" sz="1600" dirty="0">
                <a:effectLst/>
                <a:latin typeface="Calibri" panose="020F0502020204030204" pitchFamily="34" charset="0"/>
                <a:ea typeface="Times New Roman" panose="02020603050405020304" pitchFamily="18" charset="0"/>
                <a:cs typeface="Calibri" panose="020F0502020204030204" pitchFamily="34" charset="0"/>
              </a:rPr>
              <a:t>Szybkość i elastyczność</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fontAlgn="base">
              <a:lnSpc>
                <a:spcPct val="115000"/>
              </a:lnSpc>
              <a:buFont typeface="+mj-lt"/>
              <a:buAutoNum type="alphaLcPeriod"/>
            </a:pPr>
            <a:r>
              <a:rPr lang="pl-PL" sz="1600" dirty="0">
                <a:effectLst/>
                <a:latin typeface="Calibri" panose="020F0502020204030204" pitchFamily="34" charset="0"/>
                <a:ea typeface="Times New Roman" panose="02020603050405020304" pitchFamily="18" charset="0"/>
                <a:cs typeface="Calibri" panose="020F0502020204030204" pitchFamily="34" charset="0"/>
              </a:rPr>
              <a:t>Powolności i schematyczność działania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228600" fontAlgn="base">
              <a:lnSpc>
                <a:spcPct val="115000"/>
              </a:lnSpc>
            </a:pPr>
            <a:r>
              <a:rPr lang="pl-PL" sz="1600" dirty="0">
                <a:effectLst/>
                <a:latin typeface="Calibri" panose="020F0502020204030204" pitchFamily="34" charset="0"/>
                <a:ea typeface="Times New Roman" panose="02020603050405020304" pitchFamily="18" charset="0"/>
                <a:cs typeface="Calibri" panose="020F0502020204030204" pitchFamily="34" charset="0"/>
              </a:rPr>
              <a:t>c.    Żadne z powyższych</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fontAlgn="base">
              <a:lnSpc>
                <a:spcPct val="115000"/>
              </a:lnSpc>
            </a:pPr>
            <a:r>
              <a:rPr lang="pl-PL" sz="16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buFont typeface="+mj-lt"/>
              <a:buAutoNum type="arabicPeriod" startAt="5"/>
            </a:pPr>
            <a:r>
              <a:rPr lang="pl-PL" sz="1600" dirty="0">
                <a:effectLst/>
                <a:latin typeface="Calibri" panose="020F0502020204030204" pitchFamily="34" charset="0"/>
                <a:ea typeface="Times New Roman" panose="02020603050405020304" pitchFamily="18" charset="0"/>
                <a:cs typeface="Calibri" panose="020F0502020204030204" pitchFamily="34" charset="0"/>
              </a:rPr>
              <a:t>Jaki skrótem określa się „biznesową strategię cyfryzacji”?</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228600" fontAlgn="base">
              <a:lnSpc>
                <a:spcPct val="115000"/>
              </a:lnSpc>
            </a:pPr>
            <a:r>
              <a:rPr lang="pl-PL" sz="1600" dirty="0">
                <a:effectLst/>
                <a:latin typeface="Calibri" panose="020F0502020204030204" pitchFamily="34" charset="0"/>
                <a:ea typeface="Times New Roman" panose="02020603050405020304" pitchFamily="18" charset="0"/>
                <a:cs typeface="Calibri" panose="020F0502020204030204" pitchFamily="34" charset="0"/>
              </a:rPr>
              <a:t>a.  </a:t>
            </a:r>
            <a:r>
              <a:rPr lang="sk-SK" sz="1600" dirty="0">
                <a:solidFill>
                  <a:srgbClr val="111111"/>
                </a:solidFill>
                <a:effectLst/>
                <a:latin typeface="Calibri" panose="020F0502020204030204" pitchFamily="34" charset="0"/>
                <a:ea typeface="Calibri" panose="020F0502020204030204" pitchFamily="34" charset="0"/>
                <a:cs typeface="Calibri" panose="020F0502020204030204" pitchFamily="34" charset="0"/>
              </a:rPr>
              <a:t>DBS</a:t>
            </a:r>
            <a:r>
              <a:rPr lang="pl-PL" sz="1600" dirty="0">
                <a:effectLst/>
                <a:latin typeface="Calibri" panose="020F0502020204030204" pitchFamily="34" charset="0"/>
                <a:ea typeface="Times New Roman" panose="02020603050405020304" pitchFamily="18" charset="0"/>
                <a:cs typeface="Calibri" panose="020F0502020204030204" pitchFamily="34" charset="0"/>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lvl="1" fontAlgn="base">
              <a:lnSpc>
                <a:spcPct val="115000"/>
              </a:lnSpc>
            </a:pPr>
            <a:r>
              <a:rPr lang="pl-PL" sz="1600" dirty="0">
                <a:effectLst/>
                <a:latin typeface="Calibri" panose="020F0502020204030204" pitchFamily="34" charset="0"/>
                <a:ea typeface="Times New Roman" panose="02020603050405020304" pitchFamily="18" charset="0"/>
                <a:cs typeface="Calibri" panose="020F0502020204030204" pitchFamily="34" charset="0"/>
              </a:rPr>
              <a:t>b.  DDS</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lvl="1" fontAlgn="base">
              <a:lnSpc>
                <a:spcPct val="115000"/>
              </a:lnSpc>
              <a:spcAft>
                <a:spcPts val="1000"/>
              </a:spcAft>
            </a:pPr>
            <a:r>
              <a:rPr lang="pl-PL" sz="1600" dirty="0">
                <a:effectLst/>
                <a:latin typeface="Calibri" panose="020F0502020204030204" pitchFamily="34" charset="0"/>
                <a:ea typeface="Times New Roman" panose="02020603050405020304" pitchFamily="18" charset="0"/>
                <a:cs typeface="Calibri" panose="020F0502020204030204" pitchFamily="34" charset="0"/>
              </a:rPr>
              <a:t>c.   ABS</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12700">
              <a:spcBef>
                <a:spcPts val="100"/>
              </a:spcBef>
            </a:pPr>
            <a:r>
              <a:rPr lang="pl-PL" kern="0" spc="-150" dirty="0">
                <a:solidFill>
                  <a:schemeClr val="tx1"/>
                </a:solidFill>
                <a:latin typeface="+mj-lt"/>
                <a:ea typeface="Tahoma" panose="020B0604030504040204" pitchFamily="34" charset="0"/>
                <a:cs typeface="Tahoma" panose="020B0604030504040204" pitchFamily="34" charset="0"/>
              </a:rPr>
              <a:t>     </a:t>
            </a: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53260018"/>
      </p:ext>
    </p:extLst>
  </p:cSld>
  <p:clrMapOvr>
    <a:masterClrMapping/>
  </p:clrMapOvr>
  <p:transition advClick="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0E229B9-CDF4-B1C4-CB79-2789A82A3A44}"/>
              </a:ext>
            </a:extLst>
          </p:cNvPr>
          <p:cNvSpPr txBox="1"/>
          <p:nvPr/>
        </p:nvSpPr>
        <p:spPr>
          <a:xfrm>
            <a:off x="154605" y="871889"/>
            <a:ext cx="8211183" cy="5114221"/>
          </a:xfrm>
          <a:prstGeom prst="rect">
            <a:avLst/>
          </a:prstGeom>
          <a:noFill/>
        </p:spPr>
        <p:txBody>
          <a:bodyPr wrap="square">
            <a:spAutoFit/>
          </a:bodyPr>
          <a:lstStyle/>
          <a:p>
            <a:pPr marL="12700">
              <a:spcBef>
                <a:spcPts val="100"/>
              </a:spcBef>
            </a:pPr>
            <a:r>
              <a:rPr lang="pl-PL" sz="4000" b="1" kern="0" spc="-150" dirty="0">
                <a:solidFill>
                  <a:schemeClr val="tx1"/>
                </a:solidFill>
                <a:latin typeface="+mj-lt"/>
                <a:ea typeface="Tahoma" panose="020B0604030504040204" pitchFamily="34" charset="0"/>
                <a:cs typeface="Tahoma" panose="020B0604030504040204" pitchFamily="34" charset="0"/>
              </a:rPr>
              <a:t>Test oceniający</a:t>
            </a:r>
          </a:p>
          <a:p>
            <a:pPr marL="12700">
              <a:spcBef>
                <a:spcPts val="100"/>
              </a:spcBef>
            </a:pPr>
            <a:endParaRPr lang="pl-PL" sz="2000" b="1" kern="0" spc="-150" dirty="0">
              <a:latin typeface="+mj-lt"/>
              <a:ea typeface="Tahoma" panose="020B0604030504040204" pitchFamily="34" charset="0"/>
              <a:cs typeface="Tahoma" panose="020B0604030504040204" pitchFamily="34" charset="0"/>
            </a:endParaRPr>
          </a:p>
          <a:p>
            <a:pPr lvl="0" fontAlgn="base"/>
            <a:r>
              <a:rPr lang="sk-SK" sz="1600" dirty="0">
                <a:effectLst/>
                <a:latin typeface="Calibri" panose="020F0502020204030204" pitchFamily="34" charset="0"/>
                <a:ea typeface="Times New Roman" panose="02020603050405020304" pitchFamily="18" charset="0"/>
                <a:cs typeface="Calibri" panose="020F0502020204030204" pitchFamily="34" charset="0"/>
              </a:rPr>
              <a:t>1. Co to jest model biznesowy?</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69875" fontAlgn="base"/>
            <a:r>
              <a:rPr lang="it-IT" sz="1600" dirty="0">
                <a:effectLst/>
                <a:latin typeface="Calibri" panose="020F0502020204030204" pitchFamily="34" charset="0"/>
                <a:ea typeface="Times New Roman" panose="02020603050405020304" pitchFamily="18" charset="0"/>
                <a:cs typeface="Calibri" panose="020F0502020204030204" pitchFamily="34" charset="0"/>
              </a:rPr>
              <a:t>        </a:t>
            </a:r>
            <a:r>
              <a:rPr lang="it-IT" sz="1600" b="1" dirty="0">
                <a:effectLst/>
                <a:latin typeface="Calibri" panose="020F0502020204030204" pitchFamily="34" charset="0"/>
                <a:ea typeface="Times New Roman" panose="02020603050405020304" pitchFamily="18" charset="0"/>
                <a:cs typeface="Calibri" panose="020F0502020204030204" pitchFamily="34" charset="0"/>
              </a:rPr>
              <a:t>a. T</a:t>
            </a:r>
            <a:r>
              <a:rPr lang="it-IT"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 długofalowy plan na podniesienie zysku operacyjnego przedsiębiorstwa.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69875" fontAlgn="base"/>
            <a:r>
              <a:rPr lang="it-IT" sz="1600" dirty="0">
                <a:effectLst/>
                <a:latin typeface="Calibri" panose="020F0502020204030204" pitchFamily="34" charset="0"/>
                <a:ea typeface="Times New Roman" panose="02020603050405020304" pitchFamily="18" charset="0"/>
                <a:cs typeface="Calibri" panose="020F0502020204030204" pitchFamily="34" charset="0"/>
              </a:rPr>
              <a:t>        b. T</a:t>
            </a:r>
            <a:r>
              <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 krótkofalowy plan na podniesienie zysku operacyjnego przedsiębiorstwa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69875" fontAlgn="base"/>
            <a:r>
              <a:rPr lang="it-IT" sz="1600" dirty="0">
                <a:effectLst/>
                <a:latin typeface="Calibri" panose="020F0502020204030204" pitchFamily="34" charset="0"/>
                <a:ea typeface="Times New Roman" panose="02020603050405020304" pitchFamily="18" charset="0"/>
                <a:cs typeface="Calibri" panose="020F0502020204030204" pitchFamily="34" charset="0"/>
              </a:rPr>
              <a:t>        c. Żadne z powyższych</a:t>
            </a:r>
            <a:endParaRPr lang="pl-PL" sz="1600" dirty="0">
              <a:latin typeface="Calibri" panose="020F0502020204030204" pitchFamily="34" charset="0"/>
              <a:ea typeface="Times New Roman" panose="02020603050405020304" pitchFamily="18" charset="0"/>
              <a:cs typeface="Times New Roman" panose="02020603050405020304" pitchFamily="18" charset="0"/>
            </a:endParaRPr>
          </a:p>
          <a:p>
            <a:pPr marL="457200" indent="-269875" fontAlgn="base"/>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indent="-269875" fontAlgn="base"/>
            <a:r>
              <a:rPr lang="sk-SK" sz="1600" dirty="0">
                <a:effectLst/>
                <a:latin typeface="Calibri" panose="020F0502020204030204" pitchFamily="34" charset="0"/>
                <a:ea typeface="Times New Roman" panose="02020603050405020304" pitchFamily="18" charset="0"/>
                <a:cs typeface="Calibri" panose="020F0502020204030204" pitchFamily="34" charset="0"/>
              </a:rPr>
              <a:t>2. Do rodzajów modeli biznesowych zaliczamy ujęcie: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fontAlgn="base">
              <a:buFont typeface="+mj-lt"/>
              <a:buAutoNum type="alphaLcPeriod"/>
              <a:tabLst>
                <a:tab pos="636905" algn="l"/>
              </a:tabLst>
            </a:pPr>
            <a:r>
              <a:rPr lang="sk-SK" sz="1600" b="1" dirty="0">
                <a:effectLst/>
                <a:latin typeface="Calibri" panose="020F0502020204030204" pitchFamily="34" charset="0"/>
                <a:ea typeface="Times New Roman" panose="02020603050405020304" pitchFamily="18" charset="0"/>
                <a:cs typeface="Calibri" panose="020F0502020204030204" pitchFamily="34" charset="0"/>
              </a:rPr>
              <a:t>Strategiczne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fontAlgn="base">
              <a:buFont typeface="+mj-lt"/>
              <a:buAutoNum type="alphaLcPeriod"/>
              <a:tabLst>
                <a:tab pos="636905" algn="l"/>
              </a:tabLst>
            </a:pPr>
            <a:r>
              <a:rPr lang="sk-SK" sz="1600" dirty="0">
                <a:effectLst/>
                <a:latin typeface="Calibri" panose="020F0502020204030204" pitchFamily="34" charset="0"/>
                <a:ea typeface="Times New Roman" panose="02020603050405020304" pitchFamily="18" charset="0"/>
                <a:cs typeface="Calibri" panose="020F0502020204030204" pitchFamily="34" charset="0"/>
              </a:rPr>
              <a:t>Sektorowa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fontAlgn="base">
              <a:spcAft>
                <a:spcPts val="1000"/>
              </a:spcAft>
              <a:buFont typeface="+mj-lt"/>
              <a:buAutoNum type="alphaLcPeriod"/>
              <a:tabLst>
                <a:tab pos="636905" algn="l"/>
              </a:tabLst>
            </a:pPr>
            <a:r>
              <a:rPr lang="sk-SK" sz="1600" dirty="0">
                <a:effectLst/>
                <a:latin typeface="Calibri" panose="020F0502020204030204" pitchFamily="34" charset="0"/>
                <a:ea typeface="Times New Roman" panose="02020603050405020304" pitchFamily="18" charset="0"/>
                <a:cs typeface="Calibri" panose="020F0502020204030204" pitchFamily="34" charset="0"/>
              </a:rPr>
              <a:t>Horyzontalne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buFont typeface="+mj-lt"/>
              <a:buAutoNum type="arabicPeriod" startAt="3"/>
            </a:pPr>
            <a:r>
              <a:rPr lang="pl-PL" sz="1600" dirty="0">
                <a:effectLst/>
                <a:latin typeface="Calibri" panose="020F0502020204030204" pitchFamily="34" charset="0"/>
                <a:ea typeface="Times New Roman" panose="02020603050405020304" pitchFamily="18" charset="0"/>
                <a:cs typeface="Calibri" panose="020F0502020204030204" pitchFamily="34" charset="0"/>
              </a:rPr>
              <a:t>Do kryteriów typu podstawowego struktury organizacyjnej zaliczamy:</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fontAlgn="base">
              <a:buFont typeface="+mj-lt"/>
              <a:buAutoNum type="alphaLcPeriod"/>
            </a:pPr>
            <a:r>
              <a:rPr lang="pl-PL" sz="1600" dirty="0">
                <a:effectLst/>
                <a:latin typeface="Calibri" panose="020F0502020204030204" pitchFamily="34" charset="0"/>
                <a:ea typeface="Times New Roman" panose="02020603050405020304" pitchFamily="18" charset="0"/>
                <a:cs typeface="Calibri" panose="020F0502020204030204" pitchFamily="34" charset="0"/>
              </a:rPr>
              <a:t>Strukturę płaską</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fontAlgn="base">
              <a:buFont typeface="+mj-lt"/>
              <a:buAutoNum type="alphaLcPeriod"/>
            </a:pPr>
            <a:r>
              <a:rPr lang="pl-PL" sz="1600" dirty="0">
                <a:effectLst/>
                <a:latin typeface="Calibri" panose="020F0502020204030204" pitchFamily="34" charset="0"/>
                <a:ea typeface="Times New Roman" panose="02020603050405020304" pitchFamily="18" charset="0"/>
                <a:cs typeface="Calibri" panose="020F0502020204030204" pitchFamily="34" charset="0"/>
              </a:rPr>
              <a:t>Strukturę liniową</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228600" fontAlgn="base">
              <a:spcAft>
                <a:spcPts val="1000"/>
              </a:spcAft>
            </a:pPr>
            <a:r>
              <a:rPr lang="pl-PL" sz="1600" b="1" dirty="0">
                <a:effectLst/>
                <a:latin typeface="Calibri" panose="020F0502020204030204" pitchFamily="34" charset="0"/>
                <a:ea typeface="Times New Roman" panose="02020603050405020304" pitchFamily="18" charset="0"/>
                <a:cs typeface="Calibri" panose="020F0502020204030204" pitchFamily="34" charset="0"/>
              </a:rPr>
              <a:t>c.   Strukturę zadaniową</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12700">
              <a:spcBef>
                <a:spcPts val="100"/>
              </a:spcBef>
            </a:pP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
        <p:nvSpPr>
          <p:cNvPr id="2" name="pole tekstowe 1">
            <a:extLst>
              <a:ext uri="{FF2B5EF4-FFF2-40B4-BE49-F238E27FC236}">
                <a16:creationId xmlns:a16="http://schemas.microsoft.com/office/drawing/2014/main" id="{0AEE9D4B-D00B-6477-4B0D-BF7228AB740E}"/>
              </a:ext>
            </a:extLst>
          </p:cNvPr>
          <p:cNvSpPr txBox="1"/>
          <p:nvPr/>
        </p:nvSpPr>
        <p:spPr>
          <a:xfrm>
            <a:off x="7567080" y="1598754"/>
            <a:ext cx="4796774" cy="3660489"/>
          </a:xfrm>
          <a:prstGeom prst="rect">
            <a:avLst/>
          </a:prstGeom>
          <a:noFill/>
        </p:spPr>
        <p:txBody>
          <a:bodyPr wrap="square">
            <a:spAutoFit/>
          </a:bodyPr>
          <a:lstStyle/>
          <a:p>
            <a:pPr marL="685800" fontAlgn="base">
              <a:lnSpc>
                <a:spcPct val="115000"/>
              </a:lnSpc>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buFont typeface="+mj-lt"/>
              <a:buAutoNum type="arabicPeriod" startAt="4"/>
            </a:pPr>
            <a:r>
              <a:rPr lang="pl-PL" sz="1600" dirty="0">
                <a:effectLst/>
                <a:latin typeface="Calibri" panose="020F0502020204030204" pitchFamily="34" charset="0"/>
                <a:ea typeface="Times New Roman" panose="02020603050405020304" pitchFamily="18" charset="0"/>
                <a:cs typeface="Calibri" panose="020F0502020204030204" pitchFamily="34" charset="0"/>
              </a:rPr>
              <a:t>Jednym z największych wyzwań cyfryzacji są?</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fontAlgn="base">
              <a:lnSpc>
                <a:spcPct val="115000"/>
              </a:lnSpc>
              <a:buFont typeface="+mj-lt"/>
              <a:buAutoNum type="alphaLcPeriod"/>
            </a:pPr>
            <a:r>
              <a:rPr lang="pl-PL" sz="1600" b="1" dirty="0">
                <a:effectLst/>
                <a:latin typeface="Calibri" panose="020F0502020204030204" pitchFamily="34" charset="0"/>
                <a:ea typeface="Times New Roman" panose="02020603050405020304" pitchFamily="18" charset="0"/>
                <a:cs typeface="Calibri" panose="020F0502020204030204" pitchFamily="34" charset="0"/>
              </a:rPr>
              <a:t>Szybkość i elastyczność</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fontAlgn="base">
              <a:lnSpc>
                <a:spcPct val="115000"/>
              </a:lnSpc>
              <a:buFont typeface="+mj-lt"/>
              <a:buAutoNum type="alphaLcPeriod"/>
            </a:pPr>
            <a:r>
              <a:rPr lang="pl-PL" sz="1600" dirty="0">
                <a:effectLst/>
                <a:latin typeface="Calibri" panose="020F0502020204030204" pitchFamily="34" charset="0"/>
                <a:ea typeface="Times New Roman" panose="02020603050405020304" pitchFamily="18" charset="0"/>
                <a:cs typeface="Calibri" panose="020F0502020204030204" pitchFamily="34" charset="0"/>
              </a:rPr>
              <a:t>Powolności i schematyczność działania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228600" fontAlgn="base">
              <a:lnSpc>
                <a:spcPct val="115000"/>
              </a:lnSpc>
            </a:pPr>
            <a:r>
              <a:rPr lang="pl-PL" sz="1600" b="1" dirty="0">
                <a:effectLst/>
                <a:latin typeface="Calibri" panose="020F0502020204030204" pitchFamily="34" charset="0"/>
                <a:ea typeface="Times New Roman" panose="02020603050405020304" pitchFamily="18" charset="0"/>
                <a:cs typeface="Calibri" panose="020F0502020204030204" pitchFamily="34" charset="0"/>
              </a:rPr>
              <a:t>c.    </a:t>
            </a:r>
            <a:r>
              <a:rPr lang="pl-PL" sz="1600" dirty="0">
                <a:effectLst/>
                <a:latin typeface="Calibri" panose="020F0502020204030204" pitchFamily="34" charset="0"/>
                <a:ea typeface="Times New Roman" panose="02020603050405020304" pitchFamily="18" charset="0"/>
                <a:cs typeface="Calibri" panose="020F0502020204030204" pitchFamily="34" charset="0"/>
              </a:rPr>
              <a:t>Żadne z powyższych</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fontAlgn="base">
              <a:lnSpc>
                <a:spcPct val="115000"/>
              </a:lnSpc>
            </a:pPr>
            <a:r>
              <a:rPr lang="pl-PL" sz="16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buFont typeface="+mj-lt"/>
              <a:buAutoNum type="arabicPeriod" startAt="5"/>
            </a:pPr>
            <a:r>
              <a:rPr lang="pl-PL" sz="1600" dirty="0">
                <a:effectLst/>
                <a:latin typeface="Calibri" panose="020F0502020204030204" pitchFamily="34" charset="0"/>
                <a:ea typeface="Times New Roman" panose="02020603050405020304" pitchFamily="18" charset="0"/>
                <a:cs typeface="Calibri" panose="020F0502020204030204" pitchFamily="34" charset="0"/>
              </a:rPr>
              <a:t>Jaki skrótem określa się „biznesową strategię cyfryzacji”?</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228600" fontAlgn="base">
              <a:lnSpc>
                <a:spcPct val="115000"/>
              </a:lnSpc>
            </a:pPr>
            <a:r>
              <a:rPr lang="pl-PL" sz="1600" dirty="0">
                <a:effectLst/>
                <a:latin typeface="Calibri" panose="020F0502020204030204" pitchFamily="34" charset="0"/>
                <a:ea typeface="Times New Roman" panose="02020603050405020304" pitchFamily="18" charset="0"/>
                <a:cs typeface="Calibri" panose="020F0502020204030204" pitchFamily="34" charset="0"/>
              </a:rPr>
              <a:t>a</a:t>
            </a:r>
            <a:r>
              <a:rPr lang="pl-PL" sz="1600" b="1" dirty="0">
                <a:effectLst/>
                <a:latin typeface="Calibri" panose="020F0502020204030204" pitchFamily="34" charset="0"/>
                <a:ea typeface="Times New Roman" panose="02020603050405020304" pitchFamily="18" charset="0"/>
                <a:cs typeface="Calibri" panose="020F0502020204030204" pitchFamily="34" charset="0"/>
              </a:rPr>
              <a:t>.  </a:t>
            </a:r>
            <a:r>
              <a:rPr lang="sk-SK" sz="1600" b="1" dirty="0">
                <a:solidFill>
                  <a:srgbClr val="111111"/>
                </a:solidFill>
                <a:effectLst/>
                <a:latin typeface="Calibri" panose="020F0502020204030204" pitchFamily="34" charset="0"/>
                <a:ea typeface="Calibri" panose="020F0502020204030204" pitchFamily="34" charset="0"/>
                <a:cs typeface="Calibri" panose="020F0502020204030204" pitchFamily="34" charset="0"/>
              </a:rPr>
              <a:t>DBS</a:t>
            </a:r>
            <a:r>
              <a:rPr lang="pl-PL" sz="1600" b="1" dirty="0">
                <a:effectLst/>
                <a:latin typeface="Calibri" panose="020F0502020204030204" pitchFamily="34" charset="0"/>
                <a:ea typeface="Times New Roman" panose="02020603050405020304" pitchFamily="18" charset="0"/>
                <a:cs typeface="Calibri" panose="020F0502020204030204" pitchFamily="34" charset="0"/>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lvl="1" fontAlgn="base">
              <a:lnSpc>
                <a:spcPct val="115000"/>
              </a:lnSpc>
            </a:pPr>
            <a:r>
              <a:rPr lang="pl-PL" sz="1600" dirty="0">
                <a:effectLst/>
                <a:latin typeface="Calibri" panose="020F0502020204030204" pitchFamily="34" charset="0"/>
                <a:ea typeface="Times New Roman" panose="02020603050405020304" pitchFamily="18" charset="0"/>
                <a:cs typeface="Calibri" panose="020F0502020204030204" pitchFamily="34" charset="0"/>
              </a:rPr>
              <a:t>b.  DDS</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lvl="1" fontAlgn="base">
              <a:lnSpc>
                <a:spcPct val="115000"/>
              </a:lnSpc>
              <a:spcAft>
                <a:spcPts val="1000"/>
              </a:spcAft>
            </a:pPr>
            <a:r>
              <a:rPr lang="pl-PL" sz="1600" dirty="0">
                <a:effectLst/>
                <a:latin typeface="Calibri" panose="020F0502020204030204" pitchFamily="34" charset="0"/>
                <a:ea typeface="Times New Roman" panose="02020603050405020304" pitchFamily="18" charset="0"/>
                <a:cs typeface="Calibri" panose="020F0502020204030204" pitchFamily="34" charset="0"/>
              </a:rPr>
              <a:t>c.   ABS</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12700">
              <a:spcBef>
                <a:spcPts val="100"/>
              </a:spcBef>
            </a:pPr>
            <a:r>
              <a:rPr lang="pl-PL" kern="0" spc="-150" dirty="0">
                <a:solidFill>
                  <a:schemeClr val="tx1"/>
                </a:solidFill>
                <a:latin typeface="+mj-lt"/>
                <a:ea typeface="Tahoma" panose="020B0604030504040204" pitchFamily="34" charset="0"/>
                <a:cs typeface="Tahoma" panose="020B0604030504040204" pitchFamily="34" charset="0"/>
              </a:rPr>
              <a:t>     </a:t>
            </a: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34443506"/>
      </p:ext>
    </p:extLst>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7677F1E-5EE0-D162-CEAD-235CDECEB704}"/>
              </a:ext>
            </a:extLst>
          </p:cNvPr>
          <p:cNvSpPr txBox="1"/>
          <p:nvPr/>
        </p:nvSpPr>
        <p:spPr>
          <a:xfrm>
            <a:off x="310718" y="1020932"/>
            <a:ext cx="11594237" cy="4708981"/>
          </a:xfrm>
          <a:prstGeom prst="rect">
            <a:avLst/>
          </a:prstGeom>
          <a:noFill/>
        </p:spPr>
        <p:txBody>
          <a:bodyPr wrap="square">
            <a:spAutoFit/>
          </a:bodyPr>
          <a:lstStyle/>
          <a:p>
            <a:r>
              <a:rPr kumimoji="0" lang="pl-PL" sz="3600" b="1" i="0" u="none" strike="noStrike" kern="1200" cap="none" spc="-114" normalizeH="0" baseline="0" noProof="0" dirty="0">
                <a:ln>
                  <a:noFill/>
                </a:ln>
                <a:effectLst/>
                <a:uLnTx/>
                <a:uFillTx/>
                <a:latin typeface="+mj-lt"/>
                <a:ea typeface="+mn-ea"/>
                <a:cs typeface="Tahoma"/>
              </a:rPr>
              <a:t>ROZDZIAŁ 1.: </a:t>
            </a:r>
            <a:r>
              <a:rPr lang="pl-PL" altLang="es-ES" sz="3600" dirty="0">
                <a:latin typeface="Calibri" panose="020F0502020204030204" pitchFamily="34" charset="0"/>
                <a:cs typeface="Calibri" panose="020F0502020204030204" pitchFamily="34" charset="0"/>
              </a:rPr>
              <a:t>Modele biznesowe – zagadnienia podstawowe </a:t>
            </a:r>
            <a:endParaRPr kumimoji="0" lang="pl-PL" sz="3600" b="1" i="0" u="none" strike="noStrike" kern="1200" cap="none" spc="-114" normalizeH="0" baseline="0" noProof="0" dirty="0">
              <a:ln>
                <a:noFill/>
              </a:ln>
              <a:effectLst/>
              <a:uLnTx/>
              <a:uFillTx/>
              <a:latin typeface="+mj-lt"/>
              <a:ea typeface="+mn-ea"/>
              <a:cs typeface="Tahoma"/>
            </a:endParaRPr>
          </a:p>
          <a:p>
            <a:r>
              <a:rPr kumimoji="0" lang="pl-PL" sz="2400" i="0" u="none" strike="noStrike" kern="1200" cap="none" spc="-114" normalizeH="0" baseline="0" noProof="0" dirty="0">
                <a:ln>
                  <a:noFill/>
                </a:ln>
                <a:effectLst/>
                <a:uLnTx/>
                <a:uFillTx/>
                <a:latin typeface="+mj-lt"/>
                <a:ea typeface="+mn-ea"/>
                <a:cs typeface="Tahoma"/>
              </a:rPr>
              <a:t>DZIAŁ 1.5: Gdzie znaleźć informacje?</a:t>
            </a:r>
          </a:p>
          <a:p>
            <a:r>
              <a:rPr lang="pl-PL" sz="2400" b="1" spc="-114" dirty="0">
                <a:latin typeface="+mj-lt"/>
                <a:cs typeface="Tahoma"/>
              </a:rPr>
              <a:t>Przydatne linki:</a:t>
            </a:r>
          </a:p>
          <a:p>
            <a:endParaRPr lang="pl-PL" sz="2400" b="1"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graphicFrame>
        <p:nvGraphicFramePr>
          <p:cNvPr id="2" name="Tabela 1">
            <a:extLst>
              <a:ext uri="{FF2B5EF4-FFF2-40B4-BE49-F238E27FC236}">
                <a16:creationId xmlns:a16="http://schemas.microsoft.com/office/drawing/2014/main" id="{0027CEF2-9A08-C0B9-0C03-4A534CD15E95}"/>
              </a:ext>
            </a:extLst>
          </p:cNvPr>
          <p:cNvGraphicFramePr>
            <a:graphicFrameLocks noGrp="1"/>
          </p:cNvGraphicFramePr>
          <p:nvPr>
            <p:extLst>
              <p:ext uri="{D42A27DB-BD31-4B8C-83A1-F6EECF244321}">
                <p14:modId xmlns:p14="http://schemas.microsoft.com/office/powerpoint/2010/main" val="517374926"/>
              </p:ext>
            </p:extLst>
          </p:nvPr>
        </p:nvGraphicFramePr>
        <p:xfrm>
          <a:off x="576072" y="2432305"/>
          <a:ext cx="10188181" cy="3530600"/>
        </p:xfrm>
        <a:graphic>
          <a:graphicData uri="http://schemas.openxmlformats.org/drawingml/2006/table">
            <a:tbl>
              <a:tblPr firstRow="1" firstCol="1" bandRow="1">
                <a:tableStyleId>{5C22544A-7EE6-4342-B048-85BDC9FD1C3A}</a:tableStyleId>
              </a:tblPr>
              <a:tblGrid>
                <a:gridCol w="10188181">
                  <a:extLst>
                    <a:ext uri="{9D8B030D-6E8A-4147-A177-3AD203B41FA5}">
                      <a16:colId xmlns:a16="http://schemas.microsoft.com/office/drawing/2014/main" val="2855696876"/>
                    </a:ext>
                  </a:extLst>
                </a:gridCol>
              </a:tblGrid>
              <a:tr h="3404764">
                <a:tc>
                  <a:txBody>
                    <a:bodyPr/>
                    <a:lstStyle/>
                    <a:p>
                      <a:pPr>
                        <a:lnSpc>
                          <a:spcPct val="100000"/>
                        </a:lnSpc>
                        <a:spcAft>
                          <a:spcPts val="1000"/>
                        </a:spcAft>
                      </a:pPr>
                      <a:r>
                        <a:rPr lang="it-IT" sz="11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Strategia Cyberbezpieczeństwa Rzeczypospolitej Polskiej na lata 2019-2024) - </a:t>
                      </a:r>
                      <a:r>
                        <a:rPr lang="it-IT" sz="11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https://www.gov.pl/web/cyfryzacja/strategia-cyberbezpieczenstwa-rzeczypospolitej-polskiej-na-lata-2019-2024</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it-IT" sz="11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Struktura organizacyjna – Encyklopedia Zarządzania</a:t>
                      </a:r>
                      <a:r>
                        <a:rPr lang="it-IT" sz="11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 </a:t>
                      </a:r>
                      <a:r>
                        <a:rPr lang="it-IT" sz="11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https://mfiles.pl/pl/index.php/Struktura_organizacyjna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it-IT"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 to jest model biznesowy i jakie są elementy modelu biznesowego?  - </a:t>
                      </a:r>
                      <a:r>
                        <a:rPr lang="it-IT" sz="11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https://harbingers.io/blog/model-biznesowy-co-to-jest</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it-IT" sz="11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Strategia cyfrowa: Na czym polegają wyzwania cyfryzacji? </a:t>
                      </a:r>
                      <a:r>
                        <a:rPr lang="it-IT"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11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https://blog.item24.com/pl/cyfryzacja-w-budowie-maszyn/strategia-cyfrowa-na-czym-polegaja-wyzwania-cyfryzacji/</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it-IT"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Polska droga do Strategii AI - </a:t>
                      </a:r>
                      <a:r>
                        <a:rPr lang="it-IT" sz="11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https://www.gov.pl/web/cyfryzacja/ai</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it-IT"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Susan Etlinger, </a:t>
                      </a:r>
                      <a:r>
                        <a:rPr lang="it-IT" sz="11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Tworzenie kultury innowacji modeli biznesowych: Pięć lekcji z roku zmian</a:t>
                      </a:r>
                      <a:r>
                        <a:rPr lang="it-IT"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Altimeter 1 marca Susan Etlinger -</a:t>
                      </a:r>
                      <a:r>
                        <a:rPr lang="it-IT" sz="11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https://damassets.autodesk.net/content/dam/autodesk/www/pdfs/altimeter-2021-building-a-culture-of-business-model-innovation-pl.pdf</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Gray, Mary L. „COVID-19 Unraveled the Workforce: Here’s How to Fix It”. TED2020. 6 </a:t>
                      </a:r>
                      <a:r>
                        <a:rPr lang="en-US" sz="1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lipca</a:t>
                      </a: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2020 r. </a:t>
                      </a:r>
                      <a:r>
                        <a:rPr lang="en-US" sz="11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https://www.ted.com/talks/mary_l_gray_covid_19_unraveled_the_workforce_here_s_how_to_fix_it</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pl-PL" sz="1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Etlinger</a:t>
                      </a:r>
                      <a:r>
                        <a:rPr lang="pl-P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Susan. </a:t>
                      </a:r>
                      <a:r>
                        <a:rPr lang="pl-PL" sz="11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Przyszłość to środowisko rozproszone. Relacje z klientami i pracownikami w erze cyfrowej</a:t>
                      </a:r>
                      <a:r>
                        <a:rPr lang="pl-P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Altimeter. </a:t>
                      </a:r>
                      <a:r>
                        <a:rPr lang="pl-P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 stycznia 2021 -  </a:t>
                      </a:r>
                      <a:r>
                        <a:rPr lang="pl-PL" sz="11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https://damassets.autodesk.net/content/dam/autodesk/draftr/13470/altimeter_2020_strategies_for_resilience_in_disruptive_times_v5.0_pl.pdf</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pl-PL" sz="11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RAPORT: Wpływ pandemii na perspektywy rozwoju zawodowego kobiet w biznesie</a:t>
                      </a:r>
                      <a:r>
                        <a:rPr lang="pl-P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Deloitte</a:t>
                      </a:r>
                      <a:r>
                        <a:rPr lang="pl-PL" sz="11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 </a:t>
                      </a:r>
                      <a:r>
                        <a:rPr lang="pl-PL" sz="11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https://www2.deloitte.com/pl/pl/pages/kobiety-w-biznesie/articles/raport-wplyw-pandemii-na-perspektywy-rozwoju-zawodowego-kobiet-w-biznesie.html</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4137766783"/>
                  </a:ext>
                </a:extLst>
              </a:tr>
            </a:tbl>
          </a:graphicData>
        </a:graphic>
      </p:graphicFrame>
    </p:spTree>
    <p:extLst>
      <p:ext uri="{BB962C8B-B14F-4D97-AF65-F5344CB8AC3E}">
        <p14:creationId xmlns:p14="http://schemas.microsoft.com/office/powerpoint/2010/main" val="2394455747"/>
      </p:ext>
    </p:extLst>
  </p:cSld>
  <p:clrMapOvr>
    <a:masterClrMapping/>
  </p:clrMapOvr>
  <p:transition advClick="0"/>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492967" y="2400994"/>
            <a:ext cx="11206065" cy="1569660"/>
          </a:xfrm>
          <a:prstGeom prst="rect">
            <a:avLst/>
          </a:prstGeom>
          <a:noFill/>
        </p:spPr>
        <p:txBody>
          <a:bodyPr wrap="square">
            <a:spAutoFit/>
          </a:bodyPr>
          <a:lstStyle/>
          <a:p>
            <a:r>
              <a:rPr lang="pl-PL" sz="9600" b="1" spc="95" dirty="0">
                <a:solidFill>
                  <a:schemeClr val="bg1"/>
                </a:solidFill>
                <a:latin typeface="Roboto"/>
                <a:cs typeface="Roboto"/>
              </a:rPr>
              <a:t>Dziękuję za uwagę!</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10715348" y="221738"/>
            <a:ext cx="1476652"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1" name="Rectángulo 10"/>
          <p:cNvSpPr/>
          <p:nvPr/>
        </p:nvSpPr>
        <p:spPr>
          <a:xfrm>
            <a:off x="96295" y="583199"/>
            <a:ext cx="11203075" cy="5272725"/>
          </a:xfrm>
          <a:prstGeom prst="rect">
            <a:avLst/>
          </a:prstGeom>
        </p:spPr>
        <p:txBody>
          <a:bodyPr wrap="square">
            <a:spAutoFit/>
          </a:bodyPr>
          <a:lstStyle/>
          <a:p>
            <a:pPr>
              <a:defRPr/>
            </a:pPr>
            <a:endParaRPr lang="pl-PL" altLang="es-ES"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3200" b="1" i="0" u="none" strike="noStrike" kern="1200" cap="none" spc="-114" normalizeH="0" baseline="0" noProof="0" dirty="0">
              <a:ln>
                <a:noFill/>
              </a:ln>
              <a:effectLst/>
              <a:uLnTx/>
              <a:uFillTx/>
              <a:latin typeface="+mj-lt"/>
              <a:ea typeface="+mn-ea"/>
              <a:cs typeface="Tahoma"/>
            </a:endParaRPr>
          </a:p>
          <a:p>
            <a:pPr marL="12700">
              <a:spcBef>
                <a:spcPts val="110"/>
              </a:spcBef>
              <a:tabLst>
                <a:tab pos="1217930" algn="l"/>
                <a:tab pos="1939289" algn="l"/>
                <a:tab pos="2928620" algn="l"/>
                <a:tab pos="3457575" algn="l"/>
                <a:tab pos="4396105" algn="l"/>
                <a:tab pos="5962650" algn="l"/>
              </a:tabLst>
              <a:defRPr/>
            </a:pPr>
            <a:r>
              <a:rPr kumimoji="0" lang="pl-PL" sz="3500" b="1" i="0" u="none" strike="noStrike" kern="1200" cap="none" spc="-114" normalizeH="0" baseline="0" noProof="0" dirty="0">
                <a:ln>
                  <a:noFill/>
                </a:ln>
                <a:effectLst/>
                <a:uLnTx/>
                <a:uFillTx/>
                <a:latin typeface="+mj-lt"/>
                <a:ea typeface="+mn-ea"/>
                <a:cs typeface="Tahoma"/>
              </a:rPr>
              <a:t>ROZDZIAŁ 1: </a:t>
            </a:r>
            <a:r>
              <a:rPr lang="pl-PL" altLang="es-ES" sz="3500" dirty="0">
                <a:latin typeface="Calibri" panose="020F0502020204030204" pitchFamily="34" charset="0"/>
                <a:cs typeface="Calibri" panose="020F0502020204030204" pitchFamily="34" charset="0"/>
              </a:rPr>
              <a:t>Modele biznesowe – zagadnienia podstawowe</a:t>
            </a:r>
            <a:endParaRPr lang="en-GB" altLang="es-ES" sz="3500"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 </a:t>
            </a:r>
            <a:r>
              <a:rPr lang="pl-PL" sz="2400" spc="-114" dirty="0">
                <a:latin typeface="+mj-lt"/>
                <a:cs typeface="Tahoma"/>
              </a:rPr>
              <a:t>DZIAŁ </a:t>
            </a:r>
            <a:r>
              <a:rPr kumimoji="0" lang="pl-PL" sz="2400" i="0" u="none" strike="noStrike" kern="1200" cap="none" spc="-114" normalizeH="0" baseline="0" noProof="0" dirty="0">
                <a:ln>
                  <a:noFill/>
                </a:ln>
                <a:effectLst/>
                <a:uLnTx/>
                <a:uFillTx/>
                <a:latin typeface="+mj-lt"/>
                <a:ea typeface="+mn-ea"/>
                <a:cs typeface="Tahoma"/>
              </a:rPr>
              <a:t>1.1.: </a:t>
            </a:r>
            <a:r>
              <a:rPr lang="it-IT" sz="2400" dirty="0">
                <a:effectLst/>
                <a:latin typeface="+mj-lt"/>
                <a:ea typeface="Times New Roman" panose="02020603050405020304" pitchFamily="18" charset="0"/>
              </a:rPr>
              <a:t>Co to jest model biznesowy</a:t>
            </a:r>
            <a:r>
              <a:rPr kumimoji="0" lang="pl-PL" sz="2400" i="0" u="none" strike="noStrike" kern="1200" cap="none" spc="-114" normalizeH="0" baseline="0" noProof="0" dirty="0">
                <a:ln>
                  <a:noFill/>
                </a:ln>
                <a:effectLst/>
                <a:uLnTx/>
                <a:uFillTx/>
                <a:latin typeface="+mj-lt"/>
                <a:ea typeface="+mn-ea"/>
                <a:cs typeface="Tahoma"/>
              </a:rPr>
              <a:t>?</a:t>
            </a:r>
            <a:endParaRPr kumimoji="0" lang="pl-PL" sz="2400" i="0" u="none" strike="noStrike" kern="1200" cap="none" spc="0" normalizeH="0" baseline="0" noProof="0" dirty="0">
              <a:ln>
                <a:noFill/>
              </a:ln>
              <a:effectLst/>
              <a:uLnTx/>
              <a:uFillTx/>
              <a:latin typeface="+mj-lt"/>
              <a:ea typeface="+mn-ea"/>
              <a:cs typeface="Tahoma"/>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lgn="ctr">
              <a:lnSpc>
                <a:spcPct val="115000"/>
              </a:lnSpc>
              <a:spcAft>
                <a:spcPts val="1000"/>
              </a:spcAft>
            </a:pPr>
            <a:r>
              <a:rPr lang="it-IT"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Model biznesowy to podstawa funkcjonowania większości przedsiębiorstw. </a:t>
            </a:r>
            <a:endParaRPr lang="pl-PL"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it-IT"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Każda firma w mniejszym lub większym stopniu opiera swoje działania na modelu biznesowym.</a:t>
            </a:r>
            <a:endParaRPr lang="pl-PL"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it-IT"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Każde działanie biznesowe powinno mieć konkretny cel.</a:t>
            </a:r>
            <a:endPar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endParaRPr lang="pl-PL" sz="1800" b="1" dirty="0">
              <a:ea typeface="Calibri" panose="020F0502020204030204" pitchFamily="34" charset="0"/>
              <a:cs typeface="Times New Roman" panose="02020603050405020304" pitchFamily="18" charset="0"/>
            </a:endParaRPr>
          </a:p>
          <a:p>
            <a:pPr algn="just">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2953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CDC234AF-FF2A-2E7E-DF6E-C3135C659DC0}"/>
              </a:ext>
            </a:extLst>
          </p:cNvPr>
          <p:cNvSpPr txBox="1"/>
          <p:nvPr/>
        </p:nvSpPr>
        <p:spPr>
          <a:xfrm>
            <a:off x="647758" y="955754"/>
            <a:ext cx="10262586" cy="4793620"/>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ROZDZIAŁ 1: </a:t>
            </a:r>
            <a:r>
              <a:rPr lang="pl-PL" altLang="es-ES" sz="3200" dirty="0">
                <a:latin typeface="Calibri" panose="020F0502020204030204" pitchFamily="34" charset="0"/>
                <a:cs typeface="Calibri" panose="020F0502020204030204" pitchFamily="34" charset="0"/>
              </a:rPr>
              <a:t>Modele biznesowe – zagadnienia podstawowe</a:t>
            </a:r>
            <a:endParaRPr lang="en-GB" altLang="es-ES" sz="3200" dirty="0">
              <a:latin typeface="Calibri" panose="020F0502020204030204" pitchFamily="34" charset="0"/>
              <a:cs typeface="Calibri" panose="020F0502020204030204" pitchFamily="34" charset="0"/>
            </a:endParaRPr>
          </a:p>
          <a:p>
            <a:pPr marL="12700">
              <a:spcBef>
                <a:spcPts val="110"/>
              </a:spcBef>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DZIAŁ 1.1.: </a:t>
            </a:r>
            <a:r>
              <a:rPr lang="it-IT" sz="2400" dirty="0">
                <a:effectLst/>
                <a:latin typeface="+mj-lt"/>
                <a:ea typeface="Times New Roman" panose="02020603050405020304" pitchFamily="18" charset="0"/>
              </a:rPr>
              <a:t>Co to jest model biznesowy</a:t>
            </a:r>
            <a:r>
              <a:rPr kumimoji="0" lang="pl-PL" sz="2400" i="0" u="none" strike="noStrike" kern="1200" cap="none" spc="-114" normalizeH="0" baseline="0" noProof="0" dirty="0">
                <a:ln>
                  <a:noFill/>
                </a:ln>
                <a:effectLst/>
                <a:uLnTx/>
                <a:uFillTx/>
                <a:latin typeface="+mj-lt"/>
                <a:ea typeface="+mn-ea"/>
                <a:cs typeface="Tahoma"/>
              </a:rPr>
              <a:t>?</a:t>
            </a:r>
          </a:p>
          <a:p>
            <a:pPr marL="12700">
              <a:spcBef>
                <a:spcPts val="110"/>
              </a:spcBef>
              <a:tabLst>
                <a:tab pos="1217930" algn="l"/>
                <a:tab pos="1939289" algn="l"/>
                <a:tab pos="2928620" algn="l"/>
                <a:tab pos="3457575" algn="l"/>
                <a:tab pos="4396105" algn="l"/>
                <a:tab pos="5962650" algn="l"/>
              </a:tabLst>
              <a:defRPr/>
            </a:pPr>
            <a:endParaRPr lang="pl-PL" sz="2400" spc="-114" dirty="0">
              <a:latin typeface="+mj-lt"/>
              <a:cs typeface="Tahoma"/>
            </a:endParaRPr>
          </a:p>
          <a:p>
            <a:pPr marL="12700">
              <a:spcBef>
                <a:spcPts val="110"/>
              </a:spcBef>
              <a:tabLst>
                <a:tab pos="1217930" algn="l"/>
                <a:tab pos="1939289" algn="l"/>
                <a:tab pos="2928620" algn="l"/>
                <a:tab pos="3457575" algn="l"/>
                <a:tab pos="4396105" algn="l"/>
                <a:tab pos="5962650" algn="l"/>
              </a:tabLst>
              <a:defRPr/>
            </a:pPr>
            <a:endParaRPr lang="pl-PL" sz="2400" spc="-114" dirty="0">
              <a:latin typeface="+mj-lt"/>
              <a:cs typeface="Tahoma"/>
            </a:endParaRPr>
          </a:p>
          <a:p>
            <a:pPr marL="12700" algn="ctr">
              <a:spcBef>
                <a:spcPts val="110"/>
              </a:spcBef>
              <a:tabLst>
                <a:tab pos="1217930" algn="l"/>
                <a:tab pos="1939289" algn="l"/>
                <a:tab pos="2928620" algn="l"/>
                <a:tab pos="3457575" algn="l"/>
                <a:tab pos="4396105" algn="l"/>
                <a:tab pos="5962650" algn="l"/>
              </a:tabLst>
              <a:defRPr/>
            </a:pPr>
            <a:r>
              <a:rPr lang="pl-PL" sz="2400" b="1" i="0" dirty="0">
                <a:effectLst/>
              </a:rPr>
              <a:t>Model biznesowy firmy to pojęcie, które ma wiele definicji. </a:t>
            </a:r>
          </a:p>
          <a:p>
            <a:pPr marL="12700" algn="ctr">
              <a:spcBef>
                <a:spcPts val="110"/>
              </a:spcBef>
              <a:tabLst>
                <a:tab pos="1217930" algn="l"/>
                <a:tab pos="1939289" algn="l"/>
                <a:tab pos="2928620" algn="l"/>
                <a:tab pos="3457575" algn="l"/>
                <a:tab pos="4396105" algn="l"/>
                <a:tab pos="5962650" algn="l"/>
              </a:tabLst>
              <a:defRPr/>
            </a:pPr>
            <a:endParaRPr lang="pl-PL" sz="2400" b="1" i="0" dirty="0">
              <a:effectLst/>
            </a:endParaRPr>
          </a:p>
          <a:p>
            <a:pPr marL="12700" algn="ctr">
              <a:spcBef>
                <a:spcPts val="110"/>
              </a:spcBef>
              <a:tabLst>
                <a:tab pos="1217930" algn="l"/>
                <a:tab pos="1939289" algn="l"/>
                <a:tab pos="2928620" algn="l"/>
                <a:tab pos="3457575" algn="l"/>
                <a:tab pos="4396105" algn="l"/>
                <a:tab pos="5962650" algn="l"/>
              </a:tabLst>
              <a:defRPr/>
            </a:pPr>
            <a:r>
              <a:rPr lang="pl-PL" sz="2400" b="1" i="0" dirty="0">
                <a:effectLst/>
              </a:rPr>
              <a:t>Wspólnym mianownikiem jest stwierdzenie, że model biznesu to długofalowy plan na podniesienie zysku operacyjnego przedsiębiorstwa. </a:t>
            </a:r>
          </a:p>
          <a:p>
            <a:pPr marL="12700" algn="ctr">
              <a:spcBef>
                <a:spcPts val="110"/>
              </a:spcBef>
              <a:tabLst>
                <a:tab pos="1217930" algn="l"/>
                <a:tab pos="1939289" algn="l"/>
                <a:tab pos="2928620" algn="l"/>
                <a:tab pos="3457575" algn="l"/>
                <a:tab pos="4396105" algn="l"/>
                <a:tab pos="5962650" algn="l"/>
              </a:tabLst>
              <a:defRPr/>
            </a:pPr>
            <a:endParaRPr lang="pl-PL" sz="2400" b="1" i="0" dirty="0">
              <a:effectLst/>
            </a:endParaRPr>
          </a:p>
          <a:p>
            <a:pPr marL="12700" algn="ctr">
              <a:spcBef>
                <a:spcPts val="110"/>
              </a:spcBef>
              <a:tabLst>
                <a:tab pos="1217930" algn="l"/>
                <a:tab pos="1939289" algn="l"/>
                <a:tab pos="2928620" algn="l"/>
                <a:tab pos="3457575" algn="l"/>
                <a:tab pos="4396105" algn="l"/>
                <a:tab pos="5962650" algn="l"/>
              </a:tabLst>
              <a:defRPr/>
            </a:pPr>
            <a:r>
              <a:rPr lang="pl-PL" sz="2400" b="1" i="0" dirty="0">
                <a:effectLst/>
              </a:rPr>
              <a:t>Model biznesowy to unikatowy przepis danej firmy na sprzedawanie produktu lub usługi.</a:t>
            </a:r>
            <a:endParaRPr kumimoji="0" lang="pl-PL" sz="2400" b="1" i="0" u="none" strike="noStrike" kern="1200" cap="none" spc="0"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dirty="0"/>
          </a:p>
        </p:txBody>
      </p:sp>
    </p:spTree>
    <p:extLst>
      <p:ext uri="{BB962C8B-B14F-4D97-AF65-F5344CB8AC3E}">
        <p14:creationId xmlns:p14="http://schemas.microsoft.com/office/powerpoint/2010/main" val="302280185"/>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CDC234AF-FF2A-2E7E-DF6E-C3135C659DC0}"/>
              </a:ext>
            </a:extLst>
          </p:cNvPr>
          <p:cNvSpPr txBox="1"/>
          <p:nvPr/>
        </p:nvSpPr>
        <p:spPr>
          <a:xfrm>
            <a:off x="647758" y="955754"/>
            <a:ext cx="10262586" cy="4614084"/>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ROZDZIAŁ 1: </a:t>
            </a:r>
            <a:r>
              <a:rPr lang="pl-PL" altLang="es-ES" sz="3200" dirty="0">
                <a:latin typeface="Calibri" panose="020F0502020204030204" pitchFamily="34" charset="0"/>
                <a:cs typeface="Calibri" panose="020F0502020204030204" pitchFamily="34" charset="0"/>
              </a:rPr>
              <a:t>Modele biznesowe – zagadnienia podstawowe</a:t>
            </a:r>
            <a:endParaRPr lang="en-GB" altLang="es-ES" sz="3200" dirty="0">
              <a:latin typeface="Calibri" panose="020F0502020204030204" pitchFamily="34" charset="0"/>
              <a:cs typeface="Calibri" panose="020F0502020204030204" pitchFamily="34" charset="0"/>
            </a:endParaRPr>
          </a:p>
          <a:p>
            <a:pPr marL="12700">
              <a:spcBef>
                <a:spcPts val="110"/>
              </a:spcBef>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DZIAŁ 1.1.: </a:t>
            </a:r>
            <a:r>
              <a:rPr lang="it-IT" sz="2400" dirty="0">
                <a:effectLst/>
                <a:latin typeface="+mj-lt"/>
                <a:ea typeface="Times New Roman" panose="02020603050405020304" pitchFamily="18" charset="0"/>
              </a:rPr>
              <a:t>Co to jest model biznesowy</a:t>
            </a:r>
            <a:r>
              <a:rPr kumimoji="0" lang="pl-PL" sz="2400" i="0" u="none" strike="noStrike" kern="1200" cap="none" spc="-114" normalizeH="0" baseline="0" noProof="0" dirty="0">
                <a:ln>
                  <a:noFill/>
                </a:ln>
                <a:effectLst/>
                <a:uLnTx/>
                <a:uFillTx/>
                <a:latin typeface="+mj-lt"/>
                <a:ea typeface="+mn-ea"/>
                <a:cs typeface="Tahoma"/>
              </a:rPr>
              <a:t>?</a:t>
            </a:r>
          </a:p>
          <a:p>
            <a:pPr marL="12700">
              <a:spcBef>
                <a:spcPts val="110"/>
              </a:spcBef>
              <a:tabLst>
                <a:tab pos="1217930" algn="l"/>
                <a:tab pos="1939289" algn="l"/>
                <a:tab pos="2928620" algn="l"/>
                <a:tab pos="3457575" algn="l"/>
                <a:tab pos="4396105" algn="l"/>
                <a:tab pos="5962650" algn="l"/>
              </a:tabLst>
              <a:defRPr/>
            </a:pPr>
            <a:endParaRPr lang="pl-PL" sz="2400" spc="-114" dirty="0">
              <a:latin typeface="+mj-lt"/>
              <a:cs typeface="Tahoma"/>
            </a:endParaRPr>
          </a:p>
          <a:p>
            <a:pPr marL="12700">
              <a:spcBef>
                <a:spcPts val="110"/>
              </a:spcBef>
              <a:tabLst>
                <a:tab pos="1217930" algn="l"/>
                <a:tab pos="1939289" algn="l"/>
                <a:tab pos="2928620" algn="l"/>
                <a:tab pos="3457575" algn="l"/>
                <a:tab pos="4396105" algn="l"/>
                <a:tab pos="5962650" algn="l"/>
              </a:tabLst>
              <a:defRPr/>
            </a:pPr>
            <a:r>
              <a:rPr lang="pl-PL" sz="2000" b="0" i="0" u="none" strike="noStrike" baseline="0" dirty="0">
                <a:latin typeface="Calibri" panose="020F0502020204030204" pitchFamily="34" charset="0"/>
                <a:cs typeface="Calibri" panose="020F0502020204030204" pitchFamily="34" charset="0"/>
              </a:rPr>
              <a:t>Pandemia, wraz z sytuacją polityczną, klimatyczną oraz innymi czynnikami występującymi na całym świecie, wykazała konieczność uwzględniania w procesie planowania strategicznego kwestii zewnętrznych — nawet tych najbardziej nieprawdopodobnych. </a:t>
            </a:r>
          </a:p>
          <a:p>
            <a:pPr marL="12700">
              <a:spcBef>
                <a:spcPts val="110"/>
              </a:spcBef>
              <a:tabLst>
                <a:tab pos="1217930" algn="l"/>
                <a:tab pos="1939289" algn="l"/>
                <a:tab pos="2928620" algn="l"/>
                <a:tab pos="3457575" algn="l"/>
                <a:tab pos="4396105" algn="l"/>
                <a:tab pos="5962650" algn="l"/>
              </a:tabLst>
              <a:defRPr/>
            </a:pPr>
            <a:endParaRPr lang="pl-PL" sz="2000" b="0" i="0" u="none" strike="noStrike" baseline="0" dirty="0">
              <a:latin typeface="Calibri" panose="020F0502020204030204" pitchFamily="34" charset="0"/>
              <a:cs typeface="Calibri" panose="020F0502020204030204" pitchFamily="34" charset="0"/>
            </a:endParaRPr>
          </a:p>
          <a:p>
            <a:pPr marL="12700">
              <a:spcBef>
                <a:spcPts val="110"/>
              </a:spcBef>
              <a:tabLst>
                <a:tab pos="1217930" algn="l"/>
                <a:tab pos="1939289" algn="l"/>
                <a:tab pos="2928620" algn="l"/>
                <a:tab pos="3457575" algn="l"/>
                <a:tab pos="4396105" algn="l"/>
                <a:tab pos="5962650" algn="l"/>
              </a:tabLst>
              <a:defRPr/>
            </a:pPr>
            <a:r>
              <a:rPr lang="pl-PL" sz="2000" b="0" i="0" u="none" strike="noStrike" baseline="0" dirty="0">
                <a:latin typeface="Calibri" panose="020F0502020204030204" pitchFamily="34" charset="0"/>
                <a:cs typeface="Calibri" panose="020F0502020204030204" pitchFamily="34" charset="0"/>
              </a:rPr>
              <a:t>Niektóre ze zmian miały swój początek wcześniej, inne zostały wprowadzone w odpowiedzi na pandemię COVID-19, a kolejne w jej wyniku nasiliły się lub przyspieszyły.</a:t>
            </a:r>
          </a:p>
          <a:p>
            <a:pPr marL="12700">
              <a:spcBef>
                <a:spcPts val="110"/>
              </a:spcBef>
              <a:tabLst>
                <a:tab pos="1217930" algn="l"/>
                <a:tab pos="1939289" algn="l"/>
                <a:tab pos="2928620" algn="l"/>
                <a:tab pos="3457575" algn="l"/>
                <a:tab pos="4396105" algn="l"/>
                <a:tab pos="5962650" algn="l"/>
              </a:tabLst>
              <a:defRPr/>
            </a:pPr>
            <a:endParaRPr lang="pl-PL" sz="2000" dirty="0">
              <a:latin typeface="Calibri" panose="020F0502020204030204" pitchFamily="34" charset="0"/>
              <a:cs typeface="Calibri" panose="020F0502020204030204" pitchFamily="34" charset="0"/>
            </a:endParaRPr>
          </a:p>
          <a:p>
            <a:pPr marL="12700">
              <a:spcBef>
                <a:spcPts val="110"/>
              </a:spcBef>
              <a:tabLst>
                <a:tab pos="1217930" algn="l"/>
                <a:tab pos="1939289" algn="l"/>
                <a:tab pos="2928620" algn="l"/>
                <a:tab pos="3457575" algn="l"/>
                <a:tab pos="4396105" algn="l"/>
                <a:tab pos="5962650" algn="l"/>
              </a:tabLst>
              <a:defRPr/>
            </a:pPr>
            <a:r>
              <a:rPr lang="pl-PL" sz="2000" dirty="0">
                <a:latin typeface="Calibri" panose="020F0502020204030204" pitchFamily="34" charset="0"/>
                <a:cs typeface="Calibri" panose="020F0502020204030204" pitchFamily="34" charset="0"/>
              </a:rPr>
              <a:t>J</a:t>
            </a:r>
            <a:r>
              <a:rPr lang="pl-PL" sz="2000" b="0" i="0" u="none" strike="noStrike" baseline="0" dirty="0">
                <a:latin typeface="Calibri" panose="020F0502020204030204" pitchFamily="34" charset="0"/>
                <a:cs typeface="Calibri" panose="020F0502020204030204" pitchFamily="34" charset="0"/>
              </a:rPr>
              <a:t>ednak największa zmiana dokonała się na polu całkowitego wzajemnego powiązania wszystkiego ze wszystkim — środowiska, rządów poszczególnych krajów, rynków, społeczeństw, firm i — jak pokazał nam COVID-19 — ludzi.</a:t>
            </a:r>
            <a:endParaRPr lang="pl-PL"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8368003"/>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EB31946A-996B-4A26-4BD4-4F4F71F1C8F5}"/>
              </a:ext>
            </a:extLst>
          </p:cNvPr>
          <p:cNvSpPr txBox="1"/>
          <p:nvPr/>
        </p:nvSpPr>
        <p:spPr>
          <a:xfrm>
            <a:off x="346230" y="1145219"/>
            <a:ext cx="10741980" cy="5539978"/>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pl-PL" sz="3200" b="1" i="0" u="none" strike="noStrike" kern="1200" cap="none" spc="-114" normalizeH="0" baseline="0" noProof="0" dirty="0">
                <a:ln>
                  <a:noFill/>
                </a:ln>
                <a:effectLst/>
                <a:uLnTx/>
                <a:uFillTx/>
                <a:latin typeface="+mj-lt"/>
                <a:ea typeface="+mn-ea"/>
                <a:cs typeface="Tahoma"/>
              </a:rPr>
              <a:t>ROZDZIAŁ 1: </a:t>
            </a:r>
            <a:r>
              <a:rPr lang="pl-PL" altLang="es-ES" sz="3200" dirty="0">
                <a:latin typeface="Calibri" panose="020F0502020204030204" pitchFamily="34" charset="0"/>
                <a:cs typeface="Calibri" panose="020F0502020204030204" pitchFamily="34" charset="0"/>
              </a:rPr>
              <a:t>Modele biznesowe – zagadnienia podstawowe </a:t>
            </a:r>
          </a:p>
          <a:p>
            <a:pPr marL="12700">
              <a:spcBef>
                <a:spcPts val="110"/>
              </a:spcBef>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DZIAŁ 1.2.: Rodzaje i formy modeli biznesowych</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4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400" i="0" u="none" strike="noStrike" kern="1200" cap="none" spc="-114" normalizeH="0" baseline="0" noProof="0" dirty="0">
              <a:ln>
                <a:noFill/>
              </a:ln>
              <a:effectLst/>
              <a:uLnTx/>
              <a:uFillTx/>
              <a:latin typeface="+mj-lt"/>
              <a:ea typeface="+mn-ea"/>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lang="pl-PL" sz="2400" b="1" i="0" dirty="0">
                <a:effectLst/>
              </a:rPr>
              <a:t>Business model przede wszystkim porządkuje informacje o produkcie oraz pozwala w prosty i często w wizualny sposób pokazać komu i jak będzie firma sprzedawać produkty i usługi.</a:t>
            </a:r>
            <a:endParaRPr lang="pl-PL" sz="2400" b="1"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dirty="0"/>
          </a:p>
        </p:txBody>
      </p:sp>
    </p:spTree>
    <p:extLst>
      <p:ext uri="{BB962C8B-B14F-4D97-AF65-F5344CB8AC3E}">
        <p14:creationId xmlns:p14="http://schemas.microsoft.com/office/powerpoint/2010/main" val="1461839054"/>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EB31946A-996B-4A26-4BD4-4F4F71F1C8F5}"/>
              </a:ext>
            </a:extLst>
          </p:cNvPr>
          <p:cNvSpPr txBox="1"/>
          <p:nvPr/>
        </p:nvSpPr>
        <p:spPr>
          <a:xfrm>
            <a:off x="346230" y="1145219"/>
            <a:ext cx="10741980" cy="5411738"/>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pl-PL" sz="3200" b="1" i="0" u="none" strike="noStrike" kern="1200" cap="none" spc="-114" normalizeH="0" baseline="0" noProof="0" dirty="0">
                <a:ln>
                  <a:noFill/>
                </a:ln>
                <a:effectLst/>
                <a:uLnTx/>
                <a:uFillTx/>
                <a:latin typeface="+mj-lt"/>
                <a:ea typeface="+mn-ea"/>
                <a:cs typeface="Tahoma"/>
              </a:rPr>
              <a:t>ROZDZIAŁ 1: </a:t>
            </a:r>
            <a:r>
              <a:rPr lang="pl-PL" altLang="es-ES" sz="3200" dirty="0">
                <a:latin typeface="Calibri" panose="020F0502020204030204" pitchFamily="34" charset="0"/>
                <a:cs typeface="Calibri" panose="020F0502020204030204" pitchFamily="34" charset="0"/>
              </a:rPr>
              <a:t>Modele biznesowe – zagadnienia podstawowe </a:t>
            </a:r>
          </a:p>
          <a:p>
            <a:pPr marL="12700">
              <a:spcBef>
                <a:spcPts val="110"/>
              </a:spcBef>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DZIAŁ 1.2.: Rodzaje i formy modeli biznesowych</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4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000" i="0" u="none" strike="noStrike" kern="1200" cap="none" spc="-114" normalizeH="0" baseline="0" noProof="0" dirty="0">
              <a:ln>
                <a:noFill/>
              </a:ln>
              <a:effectLst/>
              <a:uLnTx/>
              <a:uFillTx/>
              <a:latin typeface="Calibri" panose="020F0502020204030204" pitchFamily="34" charset="0"/>
              <a:cs typeface="Calibri" panose="020F0502020204030204" pitchFamily="34" charset="0"/>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lang="pl-PL" sz="2000" b="0" i="0" u="none" strike="noStrike" baseline="0" dirty="0">
                <a:latin typeface="Calibri" panose="020F0502020204030204" pitchFamily="34" charset="0"/>
                <a:cs typeface="Calibri" panose="020F0502020204030204" pitchFamily="34" charset="0"/>
              </a:rPr>
              <a:t>Trzy kluczowe elementy ulepszania modelu biznesowego (podlegają one nieustannym zmianom)</a:t>
            </a: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b="0" i="0" u="none" strike="noStrike" baseline="0" dirty="0">
              <a:latin typeface="Calibri" panose="020F0502020204030204" pitchFamily="34" charset="0"/>
              <a:cs typeface="Calibri" panose="020F0502020204030204" pitchFamily="34" charset="0"/>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dirty="0">
              <a:latin typeface="Calibri" panose="020F0502020204030204" pitchFamily="34" charset="0"/>
              <a:cs typeface="Calibri" panose="020F0502020204030204" pitchFamily="34" charset="0"/>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b="0" i="0" u="none" strike="noStrike" baseline="0" dirty="0">
              <a:latin typeface="Calibri" panose="020F0502020204030204" pitchFamily="34" charset="0"/>
              <a:cs typeface="Calibri" panose="020F0502020204030204" pitchFamily="34" charset="0"/>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lang="pl-PL" sz="2000" b="0" i="0" u="none" strike="noStrike" baseline="0" dirty="0">
                <a:latin typeface="Calibri" panose="020F0502020204030204" pitchFamily="34" charset="0"/>
                <a:cs typeface="Calibri" panose="020F0502020204030204" pitchFamily="34" charset="0"/>
              </a:rPr>
              <a:t>propozycje wartości             modele operacyjne            wykorzystywanie wartości</a:t>
            </a:r>
            <a:endParaRPr lang="pl-PL" sz="2000" spc="-114"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spc="-114"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spc="-114" dirty="0">
              <a:latin typeface="Calibri" panose="020F0502020204030204" pitchFamily="34" charset="0"/>
              <a:cs typeface="Calibri" panose="020F0502020204030204" pitchFamily="34" charset="0"/>
            </a:endParaRPr>
          </a:p>
          <a:p>
            <a:pPr marL="12700" algn="ctr">
              <a:spcBef>
                <a:spcPts val="110"/>
              </a:spcBef>
              <a:tabLst>
                <a:tab pos="1217930" algn="l"/>
                <a:tab pos="1939289" algn="l"/>
                <a:tab pos="2928620" algn="l"/>
                <a:tab pos="3457575" algn="l"/>
                <a:tab pos="4396105" algn="l"/>
                <a:tab pos="5962650" algn="l"/>
              </a:tabLst>
              <a:defRPr/>
            </a:pPr>
            <a:r>
              <a:rPr lang="pl-PL" sz="2000" b="0" i="0" u="sng" strike="noStrike" baseline="0" dirty="0">
                <a:latin typeface="Calibri" panose="020F0502020204030204" pitchFamily="34" charset="0"/>
                <a:cs typeface="Calibri" panose="020F0502020204030204" pitchFamily="34" charset="0"/>
              </a:rPr>
              <a:t>Inwestowanie w ludzi ma kluczowe znaczenie dla poprawy modelu biznesowego!</a:t>
            </a:r>
            <a:endParaRPr lang="pl-PL" sz="2000" u="sng" spc="-114"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dirty="0"/>
          </a:p>
        </p:txBody>
      </p:sp>
      <p:cxnSp>
        <p:nvCxnSpPr>
          <p:cNvPr id="3" name="Łącznik prosty ze strzałką 2">
            <a:extLst>
              <a:ext uri="{FF2B5EF4-FFF2-40B4-BE49-F238E27FC236}">
                <a16:creationId xmlns:a16="http://schemas.microsoft.com/office/drawing/2014/main" id="{5DBBFCEA-8C83-A91D-0BCC-5C719EC76763}"/>
              </a:ext>
            </a:extLst>
          </p:cNvPr>
          <p:cNvCxnSpPr>
            <a:cxnSpLocks/>
          </p:cNvCxnSpPr>
          <p:nvPr/>
        </p:nvCxnSpPr>
        <p:spPr>
          <a:xfrm flipH="1">
            <a:off x="2825496" y="3108960"/>
            <a:ext cx="502920" cy="722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Łącznik prosty ze strzałką 5">
            <a:extLst>
              <a:ext uri="{FF2B5EF4-FFF2-40B4-BE49-F238E27FC236}">
                <a16:creationId xmlns:a16="http://schemas.microsoft.com/office/drawing/2014/main" id="{7F820D20-F597-6B15-BD8E-6B4E31DD0279}"/>
              </a:ext>
            </a:extLst>
          </p:cNvPr>
          <p:cNvCxnSpPr>
            <a:cxnSpLocks/>
          </p:cNvCxnSpPr>
          <p:nvPr/>
        </p:nvCxnSpPr>
        <p:spPr>
          <a:xfrm>
            <a:off x="5383182" y="3108960"/>
            <a:ext cx="0" cy="722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03CA06D6-5327-AD26-8647-32F62E91ECC8}"/>
              </a:ext>
            </a:extLst>
          </p:cNvPr>
          <p:cNvCxnSpPr>
            <a:cxnSpLocks/>
          </p:cNvCxnSpPr>
          <p:nvPr/>
        </p:nvCxnSpPr>
        <p:spPr>
          <a:xfrm>
            <a:off x="7821168" y="3108960"/>
            <a:ext cx="701040" cy="786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104195"/>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a:extLst>
              <a:ext uri="{FF2B5EF4-FFF2-40B4-BE49-F238E27FC236}">
                <a16:creationId xmlns:a16="http://schemas.microsoft.com/office/drawing/2014/main" id="{71E5DD05-2844-B9D3-FDC2-B1190F6CAC3A}"/>
              </a:ext>
            </a:extLst>
          </p:cNvPr>
          <p:cNvSpPr txBox="1"/>
          <p:nvPr/>
        </p:nvSpPr>
        <p:spPr>
          <a:xfrm>
            <a:off x="108011" y="923277"/>
            <a:ext cx="11975977" cy="6381234"/>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200" b="1" i="0" u="none" strike="noStrike" kern="1200" cap="none" spc="-114" normalizeH="0" baseline="0" noProof="0" dirty="0">
                <a:ln>
                  <a:noFill/>
                </a:ln>
                <a:effectLst/>
                <a:uLnTx/>
                <a:uFillTx/>
                <a:latin typeface="+mj-lt"/>
                <a:ea typeface="+mn-ea"/>
                <a:cs typeface="Tahoma"/>
              </a:rPr>
              <a:t>    </a:t>
            </a:r>
            <a:r>
              <a:rPr kumimoji="0" lang="pl-PL" sz="3600" b="1" i="0" u="none" strike="noStrike" kern="1200" cap="none" spc="-114" normalizeH="0" baseline="0" noProof="0" dirty="0">
                <a:ln>
                  <a:noFill/>
                </a:ln>
                <a:effectLst/>
                <a:uLnTx/>
                <a:uFillTx/>
                <a:latin typeface="+mj-lt"/>
                <a:ea typeface="+mn-ea"/>
                <a:cs typeface="Tahoma"/>
              </a:rPr>
              <a:t>ROZDZIAŁ 1: </a:t>
            </a:r>
            <a:r>
              <a:rPr lang="pl-PL" altLang="es-ES" sz="3600" dirty="0">
                <a:latin typeface="Calibri" panose="020F0502020204030204" pitchFamily="34" charset="0"/>
                <a:cs typeface="Calibri" panose="020F0502020204030204" pitchFamily="34" charset="0"/>
              </a:rPr>
              <a:t>Modele biznesowe – zagadnienia podstawowe</a:t>
            </a:r>
            <a:endParaRPr lang="en-GB" altLang="es-ES" sz="3600"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1800" i="0" u="none" strike="noStrike" kern="1200" cap="none" spc="-114" normalizeH="0" baseline="0" noProof="0" dirty="0">
                <a:ln>
                  <a:noFill/>
                </a:ln>
                <a:effectLst/>
                <a:uLnTx/>
                <a:uFillTx/>
                <a:latin typeface="+mj-lt"/>
                <a:ea typeface="+mn-ea"/>
                <a:cs typeface="Tahoma"/>
              </a:rPr>
              <a:t>          DZIAŁ 1.2.: </a:t>
            </a:r>
            <a:r>
              <a:rPr lang="it-IT" sz="1800" dirty="0">
                <a:effectLst/>
                <a:latin typeface="Calibri" panose="020F0502020204030204" pitchFamily="34" charset="0"/>
                <a:ea typeface="Times New Roman" panose="02020603050405020304" pitchFamily="18" charset="0"/>
              </a:rPr>
              <a:t>Rodzaje i formy modeli buznesowych </a:t>
            </a:r>
            <a:endParaRPr lang="pl-PL" sz="1800" dirty="0">
              <a:effectLst/>
              <a:latin typeface="Calibri" panose="020F0502020204030204" pitchFamily="34" charset="0"/>
              <a:ea typeface="Times New Roman" panose="02020603050405020304" pitchFamily="18"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spc="-114" dirty="0">
              <a:cs typeface="Tahoma"/>
            </a:endParaRPr>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p:txBody>
      </p:sp>
      <p:graphicFrame>
        <p:nvGraphicFramePr>
          <p:cNvPr id="2" name="Diagrama 8">
            <a:extLst>
              <a:ext uri="{FF2B5EF4-FFF2-40B4-BE49-F238E27FC236}">
                <a16:creationId xmlns:a16="http://schemas.microsoft.com/office/drawing/2014/main" id="{19BB4CDD-EF35-E107-E815-A82F90025A3A}"/>
              </a:ext>
            </a:extLst>
          </p:cNvPr>
          <p:cNvGraphicFramePr/>
          <p:nvPr>
            <p:extLst>
              <p:ext uri="{D42A27DB-BD31-4B8C-83A1-F6EECF244321}">
                <p14:modId xmlns:p14="http://schemas.microsoft.com/office/powerpoint/2010/main" val="2610626428"/>
              </p:ext>
            </p:extLst>
          </p:nvPr>
        </p:nvGraphicFramePr>
        <p:xfrm>
          <a:off x="5900774" y="1839194"/>
          <a:ext cx="5297268" cy="3848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pole tekstowe 7">
            <a:extLst>
              <a:ext uri="{FF2B5EF4-FFF2-40B4-BE49-F238E27FC236}">
                <a16:creationId xmlns:a16="http://schemas.microsoft.com/office/drawing/2014/main" id="{EAEDD546-1376-DE45-1E46-A838C7EA7668}"/>
              </a:ext>
            </a:extLst>
          </p:cNvPr>
          <p:cNvSpPr txBox="1"/>
          <p:nvPr/>
        </p:nvSpPr>
        <p:spPr>
          <a:xfrm>
            <a:off x="1190341" y="2684206"/>
            <a:ext cx="3628103" cy="1846659"/>
          </a:xfrm>
          <a:prstGeom prst="rect">
            <a:avLst/>
          </a:prstGeom>
          <a:noFill/>
        </p:spPr>
        <p:txBody>
          <a:bodyPr wrap="square" rtlCol="0">
            <a:spAutoFit/>
          </a:bodyPr>
          <a:lstStyle/>
          <a:p>
            <a:pPr lvl="0" algn="ctr"/>
            <a:r>
              <a:rPr lang="pl-PL" sz="2400" b="1" i="0" dirty="0">
                <a:effectLst/>
              </a:rPr>
              <a:t>Tworząc model biznesowy, w pierwszej kolejności </a:t>
            </a:r>
          </a:p>
          <a:p>
            <a:pPr lvl="0" algn="ctr"/>
            <a:r>
              <a:rPr lang="pl-PL" sz="2400" b="1" i="0" dirty="0">
                <a:effectLst/>
              </a:rPr>
              <a:t>odpowiadamy na cztery proste pytania:</a:t>
            </a:r>
            <a:endParaRPr lang="pl-PL" sz="2400" dirty="0"/>
          </a:p>
          <a:p>
            <a:endParaRPr lang="pl-PL" dirty="0"/>
          </a:p>
        </p:txBody>
      </p:sp>
    </p:spTree>
    <p:extLst>
      <p:ext uri="{BB962C8B-B14F-4D97-AF65-F5344CB8AC3E}">
        <p14:creationId xmlns:p14="http://schemas.microsoft.com/office/powerpoint/2010/main" val="3753650279"/>
      </p:ext>
    </p:extLst>
  </p:cSld>
  <p:clrMapOvr>
    <a:masterClrMapping/>
  </p:clrMapOvr>
  <p:transition advClick="0"/>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880</TotalTime>
  <Words>3330</Words>
  <Application>Microsoft Office PowerPoint</Application>
  <PresentationFormat>Panorámica</PresentationFormat>
  <Paragraphs>487</Paragraphs>
  <Slides>36</Slides>
  <Notes>2</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36</vt:i4>
      </vt:variant>
    </vt:vector>
  </HeadingPairs>
  <TitlesOfParts>
    <vt:vector size="47" baseType="lpstr">
      <vt:lpstr>Arial</vt:lpstr>
      <vt:lpstr>Bahnschrift Light</vt:lpstr>
      <vt:lpstr>Calibri</vt:lpstr>
      <vt:lpstr>Calibri Light</vt:lpstr>
      <vt:lpstr>Graphik</vt:lpstr>
      <vt:lpstr>Oxygen</vt:lpstr>
      <vt:lpstr>Roboto</vt:lpstr>
      <vt:lpstr>Segoe UI</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54</cp:revision>
  <dcterms:created xsi:type="dcterms:W3CDTF">2021-06-29T11:11:56Z</dcterms:created>
  <dcterms:modified xsi:type="dcterms:W3CDTF">2023-02-06T16:27:59Z</dcterms:modified>
</cp:coreProperties>
</file>