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8" r:id="rId3"/>
    <p:sldId id="269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74" r:id="rId14"/>
    <p:sldId id="294" r:id="rId15"/>
    <p:sldId id="295" r:id="rId16"/>
    <p:sldId id="264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4" r:id="rId25"/>
    <p:sldId id="305" r:id="rId26"/>
    <p:sldId id="307" r:id="rId27"/>
    <p:sldId id="308" r:id="rId28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Editar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Nivel de Cuarto</a:t>
            </a:r>
          </a:p>
          <a:p>
            <a:pPr lvl="4"/>
            <a:r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967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Haga clic para modificar el estilo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Haga clic para modificar el estilo del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>
                <a:solidFill>
                  <a:schemeClr val="bg1"/>
                </a:solidFill>
                <a:effectLst/>
                <a:latin typeface="YADLjI9qxTA 0"/>
              </a:defRPr>
            </a:pPr>
            <a:r>
              <a:t>Con el apoyo del programa Erasmus+ de la Unión Europea. El presente documento y su contenido reflejan únicamente los puntos de vista de los autores, y la Comisión no puede ser considerada responsable del uso que pueda hacerse de la información contenida en el mismo. </a:t>
            </a:r>
            <a:endParaRPr sz="120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“Enhancing SMEs’ Resilience After Lock Down”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450237" y="4093428"/>
            <a:ext cx="688907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 b="1">
                <a:effectLst/>
                <a:ea typeface="Calibri" panose="020F0502020204030204" pitchFamily="34" charset="0"/>
              </a:defRPr>
            </a:pPr>
            <a:r>
              <a:rPr lang="es-ES" dirty="0">
                <a:solidFill>
                  <a:srgbClr val="0CA37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AYUDAS PÚBLICAS ACCESIBLES A LAS EMPRESAS: SOLUCIONES ADAPTADAS </a:t>
            </a:r>
            <a:endParaRPr lang="es-ES" sz="2000" b="1" dirty="0">
              <a:solidFill>
                <a:srgbClr val="0CA37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 b="1">
                <a:effectLst/>
                <a:ea typeface="Calibri" panose="020F0502020204030204" pitchFamily="34" charset="0"/>
              </a:defRPr>
            </a:pPr>
            <a:r>
              <a:rPr lang="es-ES" dirty="0">
                <a:solidFill>
                  <a:srgbClr val="0CA37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endParaRPr lang="es-ES" sz="2000" b="1" dirty="0">
              <a:solidFill>
                <a:srgbClr val="0CA37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 b="1">
                <a:effectLst/>
                <a:ea typeface="Calibri" panose="020F0502020204030204" pitchFamily="34" charset="0"/>
              </a:defRPr>
            </a:pPr>
            <a:r>
              <a:rPr lang="es-ES" dirty="0">
                <a:solidFill>
                  <a:srgbClr val="0CA37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DÓNDE ENCONTRARLAS</a:t>
            </a:r>
            <a:endParaRPr lang="es-ES" sz="2000" b="1" dirty="0">
              <a:solidFill>
                <a:srgbClr val="0CA37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</a:pPr>
            <a:endParaRPr kumimoji="0" sz="1800" b="1" i="0" u="none" strike="noStrike" kern="1200" cap="none" normalizeH="0" baseline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800" b="1" kern="120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>
                <a:solidFill>
                  <a:srgbClr val="0CA373"/>
                </a:solidFill>
              </a:rPr>
              <a:t>Por: </a:t>
            </a:r>
            <a:r>
              <a:rPr dirty="0" err="1"/>
              <a:t>Fundacja</a:t>
            </a:r>
            <a:r>
              <a:rPr dirty="0"/>
              <a:t> </a:t>
            </a:r>
            <a:r>
              <a:rPr dirty="0" err="1"/>
              <a:t>Mercatus</a:t>
            </a:r>
            <a:r>
              <a:rPr dirty="0"/>
              <a:t> et </a:t>
            </a:r>
            <a:r>
              <a:rPr dirty="0" err="1"/>
              <a:t>Civis</a:t>
            </a:r>
            <a:endParaRPr kumimoji="0" sz="1800" b="1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142042" y="1020930"/>
            <a:ext cx="11594237" cy="760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>
              <a:defRPr sz="2400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 SECCIÓN 1.3: </a:t>
            </a:r>
            <a:r>
              <a:rPr dirty="0" err="1"/>
              <a:t>Condiciones</a:t>
            </a:r>
            <a:r>
              <a:rPr dirty="0"/>
              <a:t> de </a:t>
            </a:r>
            <a:r>
              <a:rPr lang="es-ES" dirty="0"/>
              <a:t>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endParaRPr dirty="0"/>
          </a:p>
          <a:p>
            <a:endParaRPr sz="2400" dirty="0">
              <a:latin typeface="+mj-lt"/>
              <a:cs typeface="Tahoma"/>
            </a:endParaRPr>
          </a:p>
          <a:p>
            <a:pPr algn="just">
              <a:defRPr sz="2000"/>
            </a:pPr>
            <a:r>
              <a:rPr dirty="0"/>
              <a:t>Los </a:t>
            </a:r>
            <a:r>
              <a:rPr dirty="0" err="1"/>
              <a:t>programas</a:t>
            </a:r>
            <a:r>
              <a:rPr dirty="0"/>
              <a:t> de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contienen</a:t>
            </a:r>
            <a:r>
              <a:rPr dirty="0"/>
              <a:t> la base </a:t>
            </a:r>
            <a:r>
              <a:rPr dirty="0" err="1"/>
              <a:t>jurídica</a:t>
            </a:r>
            <a:r>
              <a:rPr dirty="0"/>
              <a:t> para la </a:t>
            </a:r>
            <a:r>
              <a:rPr dirty="0" err="1"/>
              <a:t>concesión</a:t>
            </a:r>
            <a:r>
              <a:rPr dirty="0"/>
              <a:t> de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específicas</a:t>
            </a:r>
            <a:r>
              <a:rPr dirty="0"/>
              <a:t> a los empresarios y, al </a:t>
            </a:r>
            <a:r>
              <a:rPr dirty="0" err="1"/>
              <a:t>mismo</a:t>
            </a:r>
            <a:r>
              <a:rPr dirty="0"/>
              <a:t> </a:t>
            </a:r>
            <a:r>
              <a:rPr dirty="0" err="1"/>
              <a:t>tiempo</a:t>
            </a:r>
            <a:r>
              <a:rPr dirty="0"/>
              <a:t>, </a:t>
            </a:r>
            <a:r>
              <a:rPr dirty="0" err="1"/>
              <a:t>definen</a:t>
            </a:r>
            <a:r>
              <a:rPr dirty="0"/>
              <a:t> los </a:t>
            </a:r>
            <a:r>
              <a:rPr dirty="0" err="1"/>
              <a:t>principios</a:t>
            </a:r>
            <a:r>
              <a:rPr dirty="0"/>
              <a:t> y </a:t>
            </a:r>
            <a:r>
              <a:rPr dirty="0" err="1"/>
              <a:t>condiciones</a:t>
            </a:r>
            <a:r>
              <a:rPr dirty="0"/>
              <a:t> para la </a:t>
            </a:r>
            <a:r>
              <a:rPr dirty="0" err="1"/>
              <a:t>concesión</a:t>
            </a:r>
            <a:r>
              <a:rPr dirty="0"/>
              <a:t> de la </a:t>
            </a:r>
            <a:r>
              <a:rPr dirty="0" err="1"/>
              <a:t>ayuda</a:t>
            </a:r>
            <a:r>
              <a:rPr dirty="0"/>
              <a:t>, entre </a:t>
            </a:r>
            <a:r>
              <a:rPr dirty="0" err="1"/>
              <a:t>otras</a:t>
            </a:r>
            <a:r>
              <a:rPr dirty="0"/>
              <a:t> </a:t>
            </a:r>
            <a:r>
              <a:rPr dirty="0" err="1"/>
              <a:t>cosas</a:t>
            </a:r>
            <a:r>
              <a:rPr dirty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 sz="2000"/>
            </a:pP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círculo</a:t>
            </a:r>
            <a:r>
              <a:rPr dirty="0"/>
              <a:t> de </a:t>
            </a:r>
            <a:r>
              <a:rPr dirty="0" err="1"/>
              <a:t>beneficiarios</a:t>
            </a:r>
            <a:r>
              <a:rPr dirty="0"/>
              <a:t>,</a:t>
            </a:r>
            <a:endParaRPr sz="2000" dirty="0"/>
          </a:p>
          <a:p>
            <a:pPr marL="342900" indent="-342900" algn="just">
              <a:buFont typeface="Arial" panose="020B0604020202020204" pitchFamily="34" charset="0"/>
              <a:buChar char="•"/>
              <a:defRPr sz="2000"/>
            </a:pPr>
            <a:r>
              <a:rPr dirty="0"/>
              <a:t>la forma de </a:t>
            </a:r>
            <a:r>
              <a:rPr dirty="0" err="1"/>
              <a:t>ayuda</a:t>
            </a:r>
            <a:r>
              <a:rPr dirty="0"/>
              <a:t> (</a:t>
            </a:r>
            <a:r>
              <a:rPr dirty="0" err="1"/>
              <a:t>subvención</a:t>
            </a:r>
            <a:r>
              <a:rPr dirty="0"/>
              <a:t>, </a:t>
            </a:r>
            <a:r>
              <a:rPr dirty="0" err="1"/>
              <a:t>pago</a:t>
            </a:r>
            <a:r>
              <a:rPr dirty="0"/>
              <a:t> de </a:t>
            </a:r>
            <a:r>
              <a:rPr dirty="0" err="1"/>
              <a:t>impuestos</a:t>
            </a:r>
            <a:r>
              <a:rPr dirty="0"/>
              <a:t>, </a:t>
            </a:r>
            <a:r>
              <a:rPr dirty="0" err="1"/>
              <a:t>garantía</a:t>
            </a:r>
            <a:r>
              <a:rPr dirty="0"/>
              <a:t>, </a:t>
            </a:r>
            <a:r>
              <a:rPr dirty="0" err="1"/>
              <a:t>fianza</a:t>
            </a:r>
            <a:r>
              <a:rPr dirty="0"/>
              <a:t>, etc.),</a:t>
            </a:r>
            <a:endParaRPr sz="2000" dirty="0"/>
          </a:p>
          <a:p>
            <a:pPr marL="342900" indent="-342900" algn="just">
              <a:buFont typeface="Arial" panose="020B0604020202020204" pitchFamily="34" charset="0"/>
              <a:buChar char="•"/>
              <a:defRPr sz="2000"/>
            </a:pPr>
            <a:r>
              <a:rPr dirty="0" err="1"/>
              <a:t>finalidad</a:t>
            </a:r>
            <a:r>
              <a:rPr dirty="0"/>
              <a:t> (por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formación</a:t>
            </a:r>
            <a:r>
              <a:rPr dirty="0"/>
              <a:t>, </a:t>
            </a:r>
            <a:r>
              <a:rPr dirty="0" err="1"/>
              <a:t>investigación</a:t>
            </a:r>
            <a:r>
              <a:rPr dirty="0"/>
              <a:t> y </a:t>
            </a:r>
            <a:r>
              <a:rPr dirty="0" err="1"/>
              <a:t>desarrollo</a:t>
            </a:r>
            <a:r>
              <a:rPr dirty="0"/>
              <a:t>, </a:t>
            </a:r>
            <a:r>
              <a:rPr dirty="0" err="1"/>
              <a:t>protección</a:t>
            </a:r>
            <a:r>
              <a:rPr dirty="0"/>
              <a:t> del medio </a:t>
            </a:r>
            <a:r>
              <a:rPr dirty="0" err="1"/>
              <a:t>ambiente</a:t>
            </a:r>
            <a:r>
              <a:rPr dirty="0"/>
              <a:t>, </a:t>
            </a:r>
            <a:r>
              <a:rPr dirty="0" err="1"/>
              <a:t>aumento</a:t>
            </a:r>
            <a:r>
              <a:rPr dirty="0"/>
              <a:t> del </a:t>
            </a:r>
            <a:r>
              <a:rPr dirty="0" err="1"/>
              <a:t>empleo</a:t>
            </a:r>
            <a:r>
              <a:rPr dirty="0"/>
              <a:t>, </a:t>
            </a:r>
            <a:r>
              <a:rPr dirty="0" err="1"/>
              <a:t>reestructuración</a:t>
            </a:r>
            <a:r>
              <a:rPr dirty="0"/>
              <a:t>),</a:t>
            </a:r>
            <a:endParaRPr sz="2000" dirty="0"/>
          </a:p>
          <a:p>
            <a:pPr marL="342900" indent="-342900" algn="just">
              <a:buFont typeface="Arial" panose="020B0604020202020204" pitchFamily="34" charset="0"/>
              <a:buChar char="•"/>
              <a:defRPr sz="2000"/>
            </a:pPr>
            <a:r>
              <a:rPr dirty="0" err="1"/>
              <a:t>autoridades</a:t>
            </a:r>
            <a:r>
              <a:rPr dirty="0"/>
              <a:t> que </a:t>
            </a:r>
            <a:r>
              <a:rPr dirty="0" err="1"/>
              <a:t>conceden</a:t>
            </a:r>
            <a:r>
              <a:rPr dirty="0"/>
              <a:t> las </a:t>
            </a:r>
            <a:r>
              <a:rPr dirty="0" err="1"/>
              <a:t>ayudas</a:t>
            </a:r>
            <a:r>
              <a:rPr dirty="0"/>
              <a:t>,</a:t>
            </a:r>
            <a:endParaRPr sz="2000" dirty="0"/>
          </a:p>
          <a:p>
            <a:pPr marL="342900" indent="-342900" algn="just">
              <a:buFont typeface="Arial" panose="020B0604020202020204" pitchFamily="34" charset="0"/>
              <a:buChar char="•"/>
              <a:defRPr sz="2000"/>
            </a:pPr>
            <a:r>
              <a:rPr dirty="0" err="1"/>
              <a:t>cantidad</a:t>
            </a:r>
            <a:r>
              <a:rPr dirty="0"/>
              <a:t> </a:t>
            </a:r>
            <a:r>
              <a:rPr dirty="0" err="1"/>
              <a:t>máxima</a:t>
            </a:r>
            <a:r>
              <a:rPr dirty="0"/>
              <a:t>,</a:t>
            </a:r>
            <a:endParaRPr sz="2000" dirty="0"/>
          </a:p>
          <a:p>
            <a:pPr marL="342900" indent="-342900" algn="just">
              <a:buFont typeface="Arial" panose="020B0604020202020204" pitchFamily="34" charset="0"/>
              <a:buChar char="•"/>
              <a:defRPr sz="2000"/>
            </a:pPr>
            <a:r>
              <a:rPr dirty="0" err="1"/>
              <a:t>duración</a:t>
            </a:r>
            <a:r>
              <a:rPr dirty="0"/>
              <a:t> del </a:t>
            </a:r>
            <a:r>
              <a:rPr dirty="0" err="1"/>
              <a:t>programa</a:t>
            </a:r>
            <a:r>
              <a:rPr dirty="0"/>
              <a:t>.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75316118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127247" y="984737"/>
            <a:ext cx="11605846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>
              <a:defRPr>
                <a:latin typeface="+mj-lt"/>
              </a:defRPr>
            </a:pPr>
            <a:r>
              <a:rPr lang="es-ES" sz="2400" kern="1200" dirty="0">
                <a:ln>
                  <a:noFill/>
                </a:ln>
                <a:effectLst/>
                <a:uLnTx/>
                <a:uFillTx/>
                <a:cs typeface="Tahoma"/>
              </a:rPr>
              <a:t>SECCIÓN 1.3: </a:t>
            </a:r>
            <a:r>
              <a:rPr lang="es-ES" sz="2400" dirty="0"/>
              <a:t>Condiciones de la ayuda pública</a:t>
            </a:r>
            <a:r>
              <a:rPr lang="es-ES" sz="2400" b="1" kern="1200" dirty="0">
                <a:ln>
                  <a:noFill/>
                </a:ln>
                <a:effectLst/>
                <a:uLnTx/>
                <a:uFillTx/>
                <a:cs typeface="Tahoma"/>
              </a:rPr>
              <a:t>—actos jurídicos de la </a:t>
            </a:r>
            <a:r>
              <a:rPr lang="es-ES" sz="2400" b="1" dirty="0"/>
              <a:t>Unión Europea-. </a:t>
            </a:r>
            <a:endParaRPr kumimoji="0" lang="es-ES" sz="2400" b="1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kumimoji="0" sz="20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pPr algn="just"/>
            <a:endParaRPr sz="2400" b="1" dirty="0">
              <a:solidFill>
                <a:srgbClr val="00B050"/>
              </a:solidFill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 sz="2400">
                <a:solidFill>
                  <a:srgbClr val="0CA373"/>
                </a:solidFill>
              </a:defRPr>
            </a:pPr>
            <a:r>
              <a:rPr b="1" dirty="0"/>
              <a:t>El </a:t>
            </a:r>
            <a:r>
              <a:rPr b="1" dirty="0" err="1"/>
              <a:t>Tratado</a:t>
            </a:r>
            <a:r>
              <a:rPr b="1" dirty="0"/>
              <a:t> de </a:t>
            </a:r>
            <a:r>
              <a:rPr b="1" dirty="0" err="1"/>
              <a:t>Funcionamiento</a:t>
            </a:r>
            <a:r>
              <a:rPr b="1" dirty="0"/>
              <a:t> de la Unión </a:t>
            </a:r>
            <a:r>
              <a:rPr b="1" dirty="0" err="1"/>
              <a:t>Europea</a:t>
            </a:r>
            <a:r>
              <a:rPr b="1" dirty="0"/>
              <a:t> (</a:t>
            </a:r>
            <a:r>
              <a:rPr b="1" dirty="0" err="1"/>
              <a:t>artículos</a:t>
            </a:r>
            <a:r>
              <a:rPr b="1" dirty="0"/>
              <a:t> 107 y 108</a:t>
            </a:r>
            <a:r>
              <a:rPr dirty="0"/>
              <a:t>).</a:t>
            </a:r>
          </a:p>
          <a:p>
            <a:pPr algn="just"/>
            <a:endParaRPr sz="2400" dirty="0">
              <a:solidFill>
                <a:srgbClr val="0CA373"/>
              </a:solidFill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 sz="2400">
                <a:solidFill>
                  <a:srgbClr val="0CA373"/>
                </a:solidFill>
                <a:cs typeface="Tahoma"/>
              </a:defRPr>
            </a:pPr>
            <a:r>
              <a:rPr b="1" dirty="0"/>
              <a:t>El </a:t>
            </a:r>
            <a:r>
              <a:rPr b="1" dirty="0" err="1"/>
              <a:t>Decreto</a:t>
            </a:r>
            <a:r>
              <a:rPr b="1" dirty="0"/>
              <a:t> (CE) 800/2008 de la </a:t>
            </a:r>
            <a:r>
              <a:rPr b="1" dirty="0" err="1"/>
              <a:t>Comisión</a:t>
            </a:r>
            <a:r>
              <a:rPr b="1" dirty="0"/>
              <a:t>, de 6 de </a:t>
            </a:r>
            <a:r>
              <a:rPr b="1" dirty="0" err="1"/>
              <a:t>agosto</a:t>
            </a:r>
            <a:r>
              <a:rPr b="1" dirty="0"/>
              <a:t> de 2008, </a:t>
            </a:r>
            <a:r>
              <a:rPr dirty="0"/>
              <a:t>por </a:t>
            </a:r>
            <a:r>
              <a:rPr dirty="0" err="1"/>
              <a:t>el</a:t>
            </a:r>
            <a:r>
              <a:rPr dirty="0"/>
              <a:t> que se </a:t>
            </a:r>
            <a:r>
              <a:rPr dirty="0" err="1"/>
              <a:t>declaran</a:t>
            </a:r>
            <a:r>
              <a:rPr dirty="0"/>
              <a:t> </a:t>
            </a:r>
            <a:r>
              <a:rPr dirty="0" err="1"/>
              <a:t>determinados</a:t>
            </a:r>
            <a:r>
              <a:rPr dirty="0"/>
              <a:t> </a:t>
            </a:r>
            <a:r>
              <a:rPr dirty="0" err="1"/>
              <a:t>tipos</a:t>
            </a:r>
            <a:r>
              <a:rPr dirty="0"/>
              <a:t> de </a:t>
            </a:r>
            <a:r>
              <a:rPr dirty="0" err="1"/>
              <a:t>ayuda</a:t>
            </a:r>
            <a:r>
              <a:rPr dirty="0"/>
              <a:t> compatibles con </a:t>
            </a:r>
            <a:r>
              <a:rPr dirty="0" err="1"/>
              <a:t>el</a:t>
            </a:r>
            <a:r>
              <a:rPr dirty="0"/>
              <a:t> mercado </a:t>
            </a:r>
            <a:r>
              <a:rPr dirty="0" err="1"/>
              <a:t>común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aplicación</a:t>
            </a:r>
            <a:r>
              <a:rPr dirty="0"/>
              <a:t> de los </a:t>
            </a:r>
            <a:r>
              <a:rPr dirty="0" err="1"/>
              <a:t>artículos</a:t>
            </a:r>
            <a:r>
              <a:rPr dirty="0"/>
              <a:t> 87 y 88 del </a:t>
            </a:r>
            <a:r>
              <a:rPr dirty="0" err="1"/>
              <a:t>Tratado</a:t>
            </a:r>
            <a:r>
              <a:rPr dirty="0"/>
              <a:t> (</a:t>
            </a:r>
            <a:r>
              <a:rPr dirty="0" err="1"/>
              <a:t>Reglamento</a:t>
            </a:r>
            <a:r>
              <a:rPr dirty="0"/>
              <a:t> general de </a:t>
            </a:r>
            <a:r>
              <a:rPr dirty="0" err="1"/>
              <a:t>exención</a:t>
            </a:r>
            <a:r>
              <a:rPr dirty="0"/>
              <a:t> por </a:t>
            </a:r>
            <a:r>
              <a:rPr dirty="0" err="1"/>
              <a:t>categorías</a:t>
            </a:r>
            <a:r>
              <a:rPr dirty="0"/>
              <a:t>) </a:t>
            </a:r>
            <a:endParaRPr kumimoji="0" sz="2400" i="0" u="none" strike="noStrike" kern="1200" cap="none" normalizeH="0" baseline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cs typeface="Tahoma"/>
            </a:endParaRPr>
          </a:p>
          <a:p>
            <a:endParaRPr sz="2400" dirty="0">
              <a:solidFill>
                <a:srgbClr val="0CA373"/>
              </a:solidFill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sz="2400" dirty="0">
              <a:latin typeface="+mj-lt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40930940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7677F1E-5EE0-D162-CEAD-235CDECEB704}"/>
              </a:ext>
            </a:extLst>
          </p:cNvPr>
          <p:cNvSpPr txBox="1"/>
          <p:nvPr/>
        </p:nvSpPr>
        <p:spPr>
          <a:xfrm>
            <a:off x="186431" y="1020932"/>
            <a:ext cx="11594237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>
              <a:defRPr sz="2400">
                <a:latin typeface="+mj-lt"/>
                <a:cs typeface="Tahoma"/>
              </a:defRPr>
            </a:pPr>
            <a:r>
              <a:rPr dirty="0"/>
              <a:t> SECCIÓN 1.3: </a:t>
            </a:r>
            <a:r>
              <a:rPr lang="es-ES" dirty="0"/>
              <a:t>Condiciones de la ayuda pública</a:t>
            </a:r>
            <a:r>
              <a:rPr dirty="0"/>
              <a:t>— </a:t>
            </a:r>
            <a:r>
              <a:rPr b="1" dirty="0" err="1"/>
              <a:t>Soluciones</a:t>
            </a:r>
            <a:r>
              <a:rPr b="1" dirty="0"/>
              <a:t> de Polonia, Grecia, </a:t>
            </a:r>
            <a:r>
              <a:rPr b="1" dirty="0" err="1"/>
              <a:t>Croacia</a:t>
            </a:r>
            <a:r>
              <a:rPr b="1" dirty="0"/>
              <a:t>, </a:t>
            </a:r>
            <a:r>
              <a:rPr b="1" dirty="0" err="1"/>
              <a:t>España</a:t>
            </a:r>
            <a:r>
              <a:rPr b="1" dirty="0"/>
              <a:t> e Italia</a:t>
            </a:r>
            <a:r>
              <a:rPr dirty="0"/>
              <a:t>.</a:t>
            </a:r>
          </a:p>
          <a:p>
            <a:endParaRPr sz="2000" dirty="0">
              <a:latin typeface="+mj-lt"/>
              <a:cs typeface="Tahoma"/>
            </a:endParaRPr>
          </a:p>
          <a:p>
            <a:r>
              <a:rPr sz="2000" dirty="0">
                <a:latin typeface="+mj-lt"/>
                <a:cs typeface="Tahoma"/>
              </a:rPr>
              <a:t>                                                                                   </a:t>
            </a:r>
            <a:r>
              <a:rPr lang="es-ES" sz="2000" dirty="0">
                <a:latin typeface="+mj-lt"/>
                <a:cs typeface="Tahoma"/>
              </a:rPr>
              <a:t>   </a:t>
            </a:r>
            <a:r>
              <a:rPr sz="2000" dirty="0">
                <a:latin typeface="+mj-lt"/>
                <a:cs typeface="Tahoma"/>
              </a:rPr>
              <a:t>   </a:t>
            </a:r>
            <a:r>
              <a:rPr sz="2400" b="1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POLONIA</a:t>
            </a:r>
          </a:p>
          <a:p>
            <a:endParaRPr sz="2000" dirty="0">
              <a:latin typeface="+mj-lt"/>
              <a:cs typeface="Tahoma"/>
            </a:endParaRPr>
          </a:p>
          <a:p>
            <a:pPr>
              <a:defRPr sz="2400">
                <a:latin typeface="+mj-lt"/>
                <a:cs typeface="Tahoma"/>
              </a:defRPr>
            </a:pPr>
            <a:r>
              <a:rPr b="1" dirty="0"/>
              <a:t>Polonia </a:t>
            </a:r>
            <a:r>
              <a:rPr b="1" dirty="0" err="1"/>
              <a:t>introdujo</a:t>
            </a:r>
            <a:r>
              <a:rPr b="1" dirty="0"/>
              <a:t> </a:t>
            </a:r>
            <a:r>
              <a:rPr b="1" dirty="0" err="1"/>
              <a:t>asistencia</a:t>
            </a:r>
            <a:r>
              <a:rPr b="1" dirty="0"/>
              <a:t> a los empresarios </a:t>
            </a:r>
            <a:r>
              <a:rPr b="1" dirty="0" err="1"/>
              <a:t>en</a:t>
            </a:r>
            <a:r>
              <a:rPr b="1" dirty="0"/>
              <a:t> forma de </a:t>
            </a:r>
            <a:r>
              <a:rPr b="1" dirty="0" err="1"/>
              <a:t>el</a:t>
            </a:r>
            <a:r>
              <a:rPr b="1" dirty="0"/>
              <a:t> Escudo de Anti-Crisis y </a:t>
            </a:r>
            <a:r>
              <a:rPr b="1" dirty="0" err="1"/>
              <a:t>el</a:t>
            </a:r>
            <a:r>
              <a:rPr b="1" dirty="0"/>
              <a:t> Escudo </a:t>
            </a:r>
            <a:r>
              <a:rPr b="1" dirty="0" err="1"/>
              <a:t>financiero</a:t>
            </a:r>
            <a:r>
              <a:rPr dirty="0"/>
              <a:t>.</a:t>
            </a:r>
          </a:p>
          <a:p>
            <a:pPr>
              <a:defRPr sz="2400">
                <a:latin typeface="+mj-lt"/>
                <a:cs typeface="Tahoma"/>
              </a:defRPr>
            </a:pPr>
            <a:r>
              <a:rPr dirty="0"/>
              <a:t>Entre las </a:t>
            </a:r>
            <a:r>
              <a:rPr dirty="0" err="1"/>
              <a:t>soluciones</a:t>
            </a:r>
            <a:r>
              <a:rPr dirty="0"/>
              <a:t> </a:t>
            </a:r>
            <a:r>
              <a:rPr dirty="0" err="1"/>
              <a:t>adoptadas</a:t>
            </a:r>
            <a:r>
              <a:rPr dirty="0"/>
              <a:t> </a:t>
            </a:r>
            <a:r>
              <a:rPr dirty="0" err="1"/>
              <a:t>cabe</a:t>
            </a:r>
            <a:r>
              <a:rPr dirty="0"/>
              <a:t> </a:t>
            </a:r>
            <a:r>
              <a:rPr dirty="0" err="1"/>
              <a:t>citar</a:t>
            </a:r>
            <a:r>
              <a:rPr dirty="0"/>
              <a:t> las </a:t>
            </a:r>
            <a:r>
              <a:rPr dirty="0" err="1"/>
              <a:t>siguientes</a:t>
            </a:r>
            <a:r>
              <a:rPr dirty="0"/>
              <a:t>: </a:t>
            </a:r>
          </a:p>
          <a:p>
            <a:pPr>
              <a:defRPr sz="2400">
                <a:latin typeface="+mj-lt"/>
                <a:cs typeface="Tahoma"/>
              </a:defRPr>
            </a:pPr>
            <a:r>
              <a:rPr dirty="0"/>
              <a:t>— </a:t>
            </a:r>
            <a:r>
              <a:rPr dirty="0" err="1"/>
              <a:t>exenciones</a:t>
            </a:r>
            <a:r>
              <a:rPr dirty="0"/>
              <a:t> de las </a:t>
            </a:r>
            <a:r>
              <a:rPr dirty="0" err="1"/>
              <a:t>cotizaciones</a:t>
            </a:r>
            <a:r>
              <a:rPr dirty="0"/>
              <a:t> a la </a:t>
            </a:r>
            <a:r>
              <a:rPr dirty="0" err="1"/>
              <a:t>seguridad</a:t>
            </a:r>
            <a:r>
              <a:rPr dirty="0"/>
              <a:t> social, </a:t>
            </a:r>
          </a:p>
          <a:p>
            <a:pPr>
              <a:defRPr sz="2400">
                <a:latin typeface="+mj-lt"/>
                <a:cs typeface="Tahoma"/>
              </a:defRPr>
            </a:pPr>
            <a:r>
              <a:rPr dirty="0"/>
              <a:t>— </a:t>
            </a:r>
            <a:r>
              <a:rPr dirty="0" err="1"/>
              <a:t>financiación</a:t>
            </a:r>
            <a:r>
              <a:rPr dirty="0"/>
              <a:t> de los </a:t>
            </a:r>
            <a:r>
              <a:rPr dirty="0" err="1"/>
              <a:t>salarios</a:t>
            </a:r>
            <a:r>
              <a:rPr dirty="0"/>
              <a:t> y de las </a:t>
            </a:r>
            <a:r>
              <a:rPr dirty="0" err="1"/>
              <a:t>cotizaciones</a:t>
            </a:r>
            <a:r>
              <a:rPr dirty="0"/>
              <a:t> a la </a:t>
            </a:r>
            <a:r>
              <a:rPr dirty="0" err="1"/>
              <a:t>seguridad</a:t>
            </a:r>
            <a:r>
              <a:rPr dirty="0"/>
              <a:t> social,</a:t>
            </a:r>
          </a:p>
          <a:p>
            <a:pPr>
              <a:defRPr sz="2400">
                <a:latin typeface="+mj-lt"/>
                <a:cs typeface="Tahoma"/>
              </a:defRPr>
            </a:pPr>
            <a:r>
              <a:rPr dirty="0"/>
              <a:t>— </a:t>
            </a:r>
            <a:r>
              <a:rPr dirty="0" err="1"/>
              <a:t>prestaciones</a:t>
            </a:r>
            <a:r>
              <a:rPr dirty="0"/>
              <a:t> por </a:t>
            </a:r>
            <a:r>
              <a:rPr dirty="0" err="1"/>
              <a:t>indisponibilidad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94455747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41814" y="898628"/>
            <a:ext cx="1167618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>
              <a:defRPr sz="2400">
                <a:latin typeface="+mj-lt"/>
              </a:defRPr>
            </a:pPr>
            <a:r>
              <a:rPr dirty="0"/>
              <a:t> SECCIÓN 1.3: </a:t>
            </a:r>
            <a:r>
              <a:rPr lang="es-ES" dirty="0"/>
              <a:t>Condiciones de la ayuda pública </a:t>
            </a:r>
            <a:r>
              <a:rPr b="1" dirty="0"/>
              <a:t>- </a:t>
            </a:r>
            <a:r>
              <a:rPr b="1" dirty="0" err="1"/>
              <a:t>Soluciones</a:t>
            </a:r>
            <a:r>
              <a:rPr b="1" dirty="0"/>
              <a:t> de Polonia, Grecia, </a:t>
            </a:r>
            <a:r>
              <a:rPr b="1" dirty="0" err="1"/>
              <a:t>Croacia</a:t>
            </a:r>
            <a:r>
              <a:rPr b="1" dirty="0"/>
              <a:t>, </a:t>
            </a:r>
            <a:r>
              <a:rPr b="1" dirty="0" err="1"/>
              <a:t>España</a:t>
            </a:r>
            <a:r>
              <a:rPr b="1" dirty="0"/>
              <a:t> e Italia</a:t>
            </a:r>
            <a:r>
              <a:rPr dirty="0"/>
              <a:t>.</a:t>
            </a:r>
            <a:endParaRPr sz="2400" dirty="0">
              <a:latin typeface="+mj-lt"/>
            </a:endParaRPr>
          </a:p>
          <a:p>
            <a:endParaRPr sz="2400" dirty="0">
              <a:latin typeface="+mj-lt"/>
            </a:endParaRPr>
          </a:p>
          <a:p>
            <a:r>
              <a:rPr dirty="0"/>
              <a:t>                                                                                           </a:t>
            </a:r>
            <a:r>
              <a:rPr sz="2400" b="1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GRECIA</a:t>
            </a:r>
          </a:p>
          <a:p>
            <a:endParaRPr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sz="2400" b="1" dirty="0" err="1">
                <a:latin typeface="+mj-lt"/>
              </a:rPr>
              <a:t>En</a:t>
            </a:r>
            <a:r>
              <a:rPr sz="2400" b="1" dirty="0">
                <a:latin typeface="+mj-lt"/>
              </a:rPr>
              <a:t> Grecia, </a:t>
            </a:r>
            <a:r>
              <a:rPr sz="2400" b="1" dirty="0" err="1">
                <a:latin typeface="+mj-lt"/>
              </a:rPr>
              <a:t>el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mecanismo</a:t>
            </a:r>
            <a:r>
              <a:rPr sz="2400" b="1" dirty="0">
                <a:latin typeface="+mj-lt"/>
              </a:rPr>
              <a:t> de </a:t>
            </a:r>
            <a:r>
              <a:rPr sz="2400" b="1" dirty="0" err="1">
                <a:latin typeface="+mj-lt"/>
              </a:rPr>
              <a:t>apoyo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más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importante</a:t>
            </a:r>
            <a:r>
              <a:rPr sz="2400" b="1" dirty="0">
                <a:latin typeface="+mj-lt"/>
              </a:rPr>
              <a:t> para los empresarios </a:t>
            </a:r>
            <a:r>
              <a:rPr sz="2400" b="1" dirty="0" err="1">
                <a:latin typeface="+mj-lt"/>
              </a:rPr>
              <a:t>fue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el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anticipo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reembolsable</a:t>
            </a:r>
            <a:r>
              <a:rPr sz="2400" b="1" dirty="0">
                <a:latin typeface="+mj-lt"/>
              </a:rPr>
              <a:t>, que se </a:t>
            </a:r>
            <a:r>
              <a:rPr sz="2400" b="1" dirty="0" err="1">
                <a:latin typeface="+mj-lt"/>
              </a:rPr>
              <a:t>pagó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en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siete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ciclos</a:t>
            </a:r>
            <a:r>
              <a:rPr sz="2400" b="1" dirty="0">
                <a:latin typeface="+mj-lt"/>
              </a:rPr>
              <a:t>. La </a:t>
            </a:r>
            <a:r>
              <a:rPr sz="2400" b="1" dirty="0" err="1">
                <a:latin typeface="+mj-lt"/>
              </a:rPr>
              <a:t>eficacia</a:t>
            </a:r>
            <a:r>
              <a:rPr sz="2400" b="1" dirty="0">
                <a:latin typeface="+mj-lt"/>
              </a:rPr>
              <a:t> de </a:t>
            </a:r>
            <a:r>
              <a:rPr sz="2400" b="1" dirty="0" err="1">
                <a:latin typeface="+mj-lt"/>
              </a:rPr>
              <a:t>esta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medida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fue</a:t>
            </a:r>
            <a:r>
              <a:rPr sz="2400" b="1" dirty="0">
                <a:latin typeface="+mj-lt"/>
              </a:rPr>
              <a:t> que los </a:t>
            </a:r>
            <a:r>
              <a:rPr sz="2400" b="1" dirty="0" err="1">
                <a:latin typeface="+mj-lt"/>
              </a:rPr>
              <a:t>criterios</a:t>
            </a:r>
            <a:r>
              <a:rPr sz="2400" b="1" dirty="0">
                <a:latin typeface="+mj-lt"/>
              </a:rPr>
              <a:t> de </a:t>
            </a:r>
            <a:r>
              <a:rPr sz="2400" b="1" dirty="0" err="1">
                <a:latin typeface="+mj-lt"/>
              </a:rPr>
              <a:t>ayuda</a:t>
            </a:r>
            <a:r>
              <a:rPr sz="2400" b="1" dirty="0">
                <a:latin typeface="+mj-lt"/>
              </a:rPr>
              <a:t> se </a:t>
            </a:r>
            <a:r>
              <a:rPr lang="es-ES" sz="2400" b="1" dirty="0">
                <a:latin typeface="+mj-lt"/>
              </a:rPr>
              <a:t>han ido basando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principalmente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en</a:t>
            </a:r>
            <a:r>
              <a:rPr sz="2400" b="1" dirty="0">
                <a:latin typeface="+mj-lt"/>
              </a:rPr>
              <a:t> las </a:t>
            </a:r>
            <a:r>
              <a:rPr sz="2400" b="1" dirty="0" err="1">
                <a:latin typeface="+mj-lt"/>
              </a:rPr>
              <a:t>pérdidas</a:t>
            </a:r>
            <a:r>
              <a:rPr sz="2400" b="1" dirty="0">
                <a:latin typeface="+mj-lt"/>
              </a:rPr>
              <a:t> </a:t>
            </a:r>
            <a:r>
              <a:rPr sz="2400" b="1" dirty="0" err="1">
                <a:latin typeface="+mj-lt"/>
              </a:rPr>
              <a:t>registradas</a:t>
            </a:r>
            <a:r>
              <a:rPr sz="2400" b="1" dirty="0">
                <a:latin typeface="+mj-lt"/>
              </a:rPr>
              <a:t> por los empresarios</a:t>
            </a:r>
            <a:r>
              <a:rPr dirty="0"/>
              <a:t>. </a:t>
            </a:r>
          </a:p>
          <a:p>
            <a:pPr>
              <a:defRPr sz="2400">
                <a:latin typeface="+mj-lt"/>
              </a:defRPr>
            </a:pPr>
            <a:r>
              <a:rPr dirty="0" err="1"/>
              <a:t>Otros</a:t>
            </a:r>
            <a:r>
              <a:rPr dirty="0"/>
              <a:t>: </a:t>
            </a:r>
          </a:p>
          <a:p>
            <a:pPr>
              <a:defRPr sz="2400">
                <a:latin typeface="+mj-lt"/>
              </a:defRPr>
            </a:pPr>
            <a:r>
              <a:rPr dirty="0"/>
              <a:t>— </a:t>
            </a:r>
            <a:r>
              <a:rPr dirty="0" err="1"/>
              <a:t>garantías</a:t>
            </a:r>
            <a:r>
              <a:rPr dirty="0"/>
              <a:t> de </a:t>
            </a:r>
            <a:r>
              <a:rPr dirty="0" err="1"/>
              <a:t>nuevos</a:t>
            </a:r>
            <a:r>
              <a:rPr dirty="0"/>
              <a:t> </a:t>
            </a:r>
            <a:r>
              <a:rPr dirty="0" err="1"/>
              <a:t>créditos</a:t>
            </a:r>
            <a:r>
              <a:rPr dirty="0"/>
              <a:t> de capital </a:t>
            </a:r>
            <a:r>
              <a:rPr dirty="0" err="1"/>
              <a:t>circulante</a:t>
            </a:r>
            <a:r>
              <a:rPr dirty="0"/>
              <a:t>,</a:t>
            </a:r>
          </a:p>
          <a:p>
            <a:pPr>
              <a:defRPr sz="2400">
                <a:latin typeface="+mj-lt"/>
              </a:defRPr>
            </a:pPr>
            <a:r>
              <a:rPr dirty="0"/>
              <a:t>— </a:t>
            </a:r>
            <a:r>
              <a:rPr dirty="0" err="1"/>
              <a:t>créditos</a:t>
            </a:r>
            <a:r>
              <a:rPr dirty="0"/>
              <a:t>,</a:t>
            </a:r>
          </a:p>
          <a:p>
            <a:pPr>
              <a:defRPr sz="2400">
                <a:latin typeface="+mj-lt"/>
              </a:defRPr>
            </a:pPr>
            <a:r>
              <a:rPr dirty="0"/>
              <a:t>— </a:t>
            </a:r>
            <a:r>
              <a:rPr dirty="0" err="1"/>
              <a:t>subvenciones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417251" y="932155"/>
            <a:ext cx="11647502" cy="3511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endParaRPr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000" b="1" ker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000" b="1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000" b="1" ker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000" b="1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000" b="1" kern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213064" y="932155"/>
            <a:ext cx="11446503" cy="4072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 marL="12700">
              <a:spcBef>
                <a:spcPts val="100"/>
              </a:spcBef>
              <a:defRPr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sz="2400" dirty="0"/>
              <a:t> SECCIÓN 1.3: </a:t>
            </a:r>
            <a:r>
              <a:rPr lang="es-ES" sz="2400" dirty="0"/>
              <a:t>Condiciones de la ayuda pública</a:t>
            </a:r>
            <a:r>
              <a:rPr sz="2400" dirty="0"/>
              <a:t>— </a:t>
            </a:r>
            <a:r>
              <a:rPr sz="2400" b="1" dirty="0" err="1"/>
              <a:t>Soluciones</a:t>
            </a:r>
            <a:r>
              <a:rPr sz="2400" b="1" dirty="0"/>
              <a:t> de Polonia, Grecia, </a:t>
            </a:r>
            <a:r>
              <a:rPr sz="2400" b="1" dirty="0" err="1"/>
              <a:t>Croacia</a:t>
            </a:r>
            <a:r>
              <a:rPr sz="2400" b="1" dirty="0"/>
              <a:t>, </a:t>
            </a:r>
            <a:r>
              <a:rPr sz="2400" b="1" dirty="0" err="1"/>
              <a:t>España</a:t>
            </a:r>
            <a:r>
              <a:rPr sz="2400" b="1" dirty="0"/>
              <a:t> e Italia</a:t>
            </a:r>
            <a:r>
              <a:rPr sz="2000" b="1" dirty="0"/>
              <a:t>.</a:t>
            </a:r>
          </a:p>
          <a:p>
            <a:pPr marL="12700">
              <a:spcBef>
                <a:spcPts val="100"/>
              </a:spcBef>
            </a:pPr>
            <a:endParaRPr sz="2000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  <a:defRPr sz="2400">
                <a:ea typeface="Tahoma" panose="020B0604030504040204" pitchFamily="34" charset="0"/>
              </a:defRPr>
            </a:pPr>
            <a:r>
              <a:rPr dirty="0">
                <a:latin typeface="+mj-lt"/>
                <a:cs typeface="Tahoma" panose="020B0604030504040204" pitchFamily="34" charset="0"/>
              </a:rPr>
              <a:t>                                                                                      </a:t>
            </a:r>
            <a:r>
              <a:rPr b="1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CROACIA</a:t>
            </a:r>
          </a:p>
          <a:p>
            <a:pPr marL="12700">
              <a:spcBef>
                <a:spcPts val="100"/>
              </a:spcBef>
            </a:pPr>
            <a:endParaRPr sz="2400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b="1" dirty="0"/>
              <a:t>Entre</a:t>
            </a:r>
            <a:r>
              <a:rPr lang="es-ES" dirty="0"/>
              <a:t> </a:t>
            </a:r>
            <a:r>
              <a:rPr b="1" dirty="0"/>
              <a:t>las </a:t>
            </a:r>
            <a:r>
              <a:rPr b="1" dirty="0" err="1"/>
              <a:t>soluciones</a:t>
            </a:r>
            <a:r>
              <a:rPr b="1" dirty="0"/>
              <a:t> de </a:t>
            </a:r>
            <a:r>
              <a:rPr b="1" dirty="0" err="1"/>
              <a:t>ayuda</a:t>
            </a:r>
            <a:r>
              <a:rPr b="1" dirty="0"/>
              <a:t> a los empresarios </a:t>
            </a:r>
            <a:r>
              <a:rPr b="1" dirty="0" err="1"/>
              <a:t>croatas</a:t>
            </a:r>
            <a:r>
              <a:rPr b="1" dirty="0"/>
              <a:t> </a:t>
            </a:r>
            <a:r>
              <a:rPr b="1" dirty="0" err="1"/>
              <a:t>cabe</a:t>
            </a:r>
            <a:r>
              <a:rPr b="1" dirty="0"/>
              <a:t> </a:t>
            </a:r>
            <a:r>
              <a:rPr b="1" dirty="0" err="1"/>
              <a:t>citar</a:t>
            </a:r>
            <a:r>
              <a:rPr b="1" dirty="0"/>
              <a:t> las </a:t>
            </a:r>
            <a:r>
              <a:rPr b="1" dirty="0" err="1"/>
              <a:t>siguientes</a:t>
            </a:r>
            <a:r>
              <a:rPr dirty="0"/>
              <a:t>:</a:t>
            </a:r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—</a:t>
            </a:r>
            <a:r>
              <a:rPr dirty="0" err="1"/>
              <a:t>pago</a:t>
            </a:r>
            <a:r>
              <a:rPr dirty="0"/>
              <a:t> </a:t>
            </a:r>
            <a:r>
              <a:rPr dirty="0" err="1"/>
              <a:t>aplazado</a:t>
            </a:r>
            <a:r>
              <a:rPr dirty="0"/>
              <a:t> y </a:t>
            </a:r>
            <a:r>
              <a:rPr dirty="0" err="1"/>
              <a:t>parcial</a:t>
            </a:r>
            <a:r>
              <a:rPr dirty="0"/>
              <a:t> de los </a:t>
            </a:r>
            <a:r>
              <a:rPr lang="es-ES" dirty="0"/>
              <a:t>cargos</a:t>
            </a:r>
            <a:r>
              <a:rPr dirty="0"/>
              <a:t> de </a:t>
            </a:r>
            <a:r>
              <a:rPr dirty="0" err="1"/>
              <a:t>aduana</a:t>
            </a:r>
            <a:r>
              <a:rPr dirty="0"/>
              <a:t>, </a:t>
            </a:r>
            <a:r>
              <a:rPr dirty="0" err="1"/>
              <a:t>incluido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impuesto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 </a:t>
            </a:r>
            <a:r>
              <a:rPr dirty="0" err="1"/>
              <a:t>renta</a:t>
            </a:r>
            <a:r>
              <a:rPr dirty="0"/>
              <a:t>, </a:t>
            </a:r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— </a:t>
            </a:r>
            <a:r>
              <a:rPr dirty="0" err="1"/>
              <a:t>préstamos</a:t>
            </a:r>
            <a:r>
              <a:rPr dirty="0"/>
              <a:t> y </a:t>
            </a:r>
            <a:r>
              <a:rPr dirty="0" err="1"/>
              <a:t>créditos</a:t>
            </a:r>
            <a:r>
              <a:rPr dirty="0"/>
              <a:t>,</a:t>
            </a:r>
            <a:endParaRPr sz="2400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— </a:t>
            </a:r>
            <a:r>
              <a:rPr dirty="0" err="1"/>
              <a:t>subvenciones</a:t>
            </a:r>
            <a:r>
              <a:rPr dirty="0"/>
              <a:t> a la </a:t>
            </a:r>
            <a:r>
              <a:rPr dirty="0" err="1"/>
              <a:t>remuneración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los </a:t>
            </a:r>
            <a:r>
              <a:rPr dirty="0" err="1"/>
              <a:t>sectores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afectados</a:t>
            </a:r>
            <a:r>
              <a:rPr dirty="0"/>
              <a:t>.</a:t>
            </a:r>
            <a:endParaRPr sz="2400" b="1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60018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177553" y="834501"/>
            <a:ext cx="11647502" cy="4516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SECCIÓN 1.3: </a:t>
            </a:r>
            <a:r>
              <a:rPr lang="es-ES" dirty="0"/>
              <a:t>Condiciones de la ayuda pública </a:t>
            </a:r>
            <a:r>
              <a:rPr b="1" dirty="0"/>
              <a:t>- </a:t>
            </a:r>
            <a:r>
              <a:rPr b="1" dirty="0" err="1"/>
              <a:t>Soluciones</a:t>
            </a:r>
            <a:r>
              <a:rPr b="1" dirty="0"/>
              <a:t> de Polonia, Grecia, </a:t>
            </a:r>
            <a:r>
              <a:rPr b="1" dirty="0" err="1"/>
              <a:t>Croacia</a:t>
            </a:r>
            <a:r>
              <a:rPr b="1" dirty="0"/>
              <a:t>, </a:t>
            </a:r>
            <a:r>
              <a:rPr b="1" dirty="0" err="1"/>
              <a:t>España</a:t>
            </a:r>
            <a:r>
              <a:rPr b="1" dirty="0"/>
              <a:t> e Italia</a:t>
            </a:r>
            <a:r>
              <a:rPr dirty="0"/>
              <a:t>.</a:t>
            </a:r>
          </a:p>
          <a:p>
            <a:pPr marL="12700">
              <a:spcBef>
                <a:spcPts val="100"/>
              </a:spcBef>
            </a:pPr>
            <a:endParaRPr sz="2400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  <a:defRPr sz="2400">
                <a:ea typeface="Tahoma" panose="020B0604030504040204" pitchFamily="34" charset="0"/>
              </a:defRPr>
            </a:pPr>
            <a:r>
              <a:rPr dirty="0">
                <a:latin typeface="+mj-lt"/>
                <a:cs typeface="Tahoma" panose="020B0604030504040204" pitchFamily="34" charset="0"/>
              </a:rPr>
              <a:t>                                                                     </a:t>
            </a:r>
            <a:r>
              <a:rPr b="1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ESPAÑA</a:t>
            </a:r>
          </a:p>
          <a:p>
            <a:pPr marL="12700">
              <a:spcBef>
                <a:spcPts val="100"/>
              </a:spcBef>
            </a:pPr>
            <a:endParaRPr sz="2400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b="1" dirty="0"/>
              <a:t>Entre</a:t>
            </a:r>
            <a:r>
              <a:rPr lang="es-ES" dirty="0"/>
              <a:t> </a:t>
            </a:r>
            <a:r>
              <a:rPr b="1" dirty="0"/>
              <a:t>las </a:t>
            </a:r>
            <a:r>
              <a:rPr b="1" dirty="0" err="1"/>
              <a:t>soluciones</a:t>
            </a:r>
            <a:r>
              <a:rPr b="1" dirty="0"/>
              <a:t> de </a:t>
            </a:r>
            <a:r>
              <a:rPr b="1" dirty="0" err="1"/>
              <a:t>ayuda</a:t>
            </a:r>
            <a:r>
              <a:rPr b="1" dirty="0"/>
              <a:t> a empresarios </a:t>
            </a:r>
            <a:r>
              <a:rPr b="1" dirty="0" err="1"/>
              <a:t>en</a:t>
            </a:r>
            <a:r>
              <a:rPr b="1" dirty="0"/>
              <a:t> </a:t>
            </a:r>
            <a:r>
              <a:rPr b="1" dirty="0" err="1"/>
              <a:t>España</a:t>
            </a:r>
            <a:r>
              <a:rPr b="1" dirty="0"/>
              <a:t> </a:t>
            </a:r>
            <a:r>
              <a:rPr b="1" dirty="0" err="1"/>
              <a:t>cabe</a:t>
            </a:r>
            <a:r>
              <a:rPr b="1" dirty="0"/>
              <a:t> </a:t>
            </a:r>
            <a:r>
              <a:rPr b="1" dirty="0" err="1"/>
              <a:t>citar</a:t>
            </a:r>
            <a:r>
              <a:rPr b="1" dirty="0"/>
              <a:t> las </a:t>
            </a:r>
            <a:r>
              <a:rPr b="1" dirty="0" err="1"/>
              <a:t>siguientes</a:t>
            </a:r>
            <a:r>
              <a:rPr dirty="0"/>
              <a:t>:</a:t>
            </a:r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—</a:t>
            </a:r>
            <a:r>
              <a:rPr dirty="0" err="1"/>
              <a:t>garantías</a:t>
            </a:r>
            <a:r>
              <a:rPr dirty="0"/>
              <a:t> </a:t>
            </a:r>
            <a:r>
              <a:rPr dirty="0" err="1"/>
              <a:t>financieras</a:t>
            </a:r>
            <a:r>
              <a:rPr dirty="0"/>
              <a:t> y </a:t>
            </a:r>
            <a:r>
              <a:rPr dirty="0" err="1"/>
              <a:t>aplazamientos</a:t>
            </a:r>
            <a:r>
              <a:rPr dirty="0"/>
              <a:t> de </a:t>
            </a:r>
            <a:r>
              <a:rPr dirty="0" err="1"/>
              <a:t>impuestos</a:t>
            </a:r>
            <a:r>
              <a:rPr dirty="0"/>
              <a:t>,</a:t>
            </a:r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—</a:t>
            </a:r>
            <a:r>
              <a:rPr dirty="0" err="1"/>
              <a:t>préstamos</a:t>
            </a:r>
            <a:r>
              <a:rPr dirty="0"/>
              <a:t>,</a:t>
            </a:r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—</a:t>
            </a:r>
            <a:r>
              <a:rPr dirty="0" err="1"/>
              <a:t>extensión</a:t>
            </a:r>
            <a:r>
              <a:rPr dirty="0"/>
              <a:t> de </a:t>
            </a:r>
            <a:r>
              <a:rPr dirty="0" err="1"/>
              <a:t>hipotecas</a:t>
            </a:r>
            <a:r>
              <a:rPr dirty="0"/>
              <a:t> </a:t>
            </a:r>
            <a:r>
              <a:rPr dirty="0" err="1"/>
              <a:t>comerciales</a:t>
            </a:r>
            <a:r>
              <a:rPr dirty="0"/>
              <a:t>,</a:t>
            </a:r>
          </a:p>
          <a:p>
            <a:pPr marL="12700">
              <a:spcBef>
                <a:spcPts val="100"/>
              </a:spcBef>
              <a:defRPr sz="2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—</a:t>
            </a:r>
            <a:r>
              <a:rPr dirty="0" err="1"/>
              <a:t>exenciones</a:t>
            </a:r>
            <a:r>
              <a:rPr dirty="0"/>
              <a:t> </a:t>
            </a:r>
            <a:r>
              <a:rPr dirty="0" err="1"/>
              <a:t>temporales</a:t>
            </a:r>
            <a:r>
              <a:rPr dirty="0"/>
              <a:t> (ERTE).</a:t>
            </a:r>
            <a:endParaRPr sz="2400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824689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136125" y="960609"/>
            <a:ext cx="11629291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>
              <a:defRPr sz="2400">
                <a:latin typeface="+mj-lt"/>
              </a:defRPr>
            </a:pPr>
            <a:r>
              <a:rPr dirty="0">
                <a:cs typeface="Roboto"/>
              </a:rPr>
              <a:t> </a:t>
            </a:r>
            <a:r>
              <a:rPr dirty="0" err="1">
                <a:cs typeface="Roboto"/>
              </a:rPr>
              <a:t>Sección</a:t>
            </a:r>
            <a:r>
              <a:rPr dirty="0">
                <a:cs typeface="Roboto"/>
              </a:rPr>
              <a:t> 1.3: </a:t>
            </a:r>
            <a:r>
              <a:rPr lang="es-ES" dirty="0"/>
              <a:t>Condiciones de la ayuda pública </a:t>
            </a:r>
            <a:r>
              <a:rPr dirty="0"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b="1" dirty="0" err="1">
                <a:ea typeface="Tahoma" panose="020B0604030504040204" pitchFamily="34" charset="0"/>
                <a:cs typeface="Tahoma" panose="020B0604030504040204" pitchFamily="34" charset="0"/>
              </a:rPr>
              <a:t>Soluciones</a:t>
            </a:r>
            <a:r>
              <a:rPr b="1" dirty="0">
                <a:ea typeface="Tahoma" panose="020B0604030504040204" pitchFamily="34" charset="0"/>
                <a:cs typeface="Tahoma" panose="020B0604030504040204" pitchFamily="34" charset="0"/>
              </a:rPr>
              <a:t> de Polonia, Grecia, </a:t>
            </a:r>
            <a:r>
              <a:rPr b="1" dirty="0" err="1">
                <a:ea typeface="Tahoma" panose="020B0604030504040204" pitchFamily="34" charset="0"/>
                <a:cs typeface="Tahoma" panose="020B0604030504040204" pitchFamily="34" charset="0"/>
              </a:rPr>
              <a:t>Croacia</a:t>
            </a:r>
            <a:r>
              <a:rPr b="1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b="1" dirty="0" err="1">
                <a:ea typeface="Tahoma" panose="020B0604030504040204" pitchFamily="34" charset="0"/>
                <a:cs typeface="Tahoma" panose="020B0604030504040204" pitchFamily="34" charset="0"/>
              </a:rPr>
              <a:t>España</a:t>
            </a:r>
            <a:r>
              <a:rPr b="1" dirty="0">
                <a:ea typeface="Tahoma" panose="020B0604030504040204" pitchFamily="34" charset="0"/>
                <a:cs typeface="Tahoma" panose="020B0604030504040204" pitchFamily="34" charset="0"/>
              </a:rPr>
              <a:t> e Italia</a:t>
            </a:r>
            <a:endParaRPr sz="2400" dirty="0">
              <a:latin typeface="+mj-lt"/>
              <a:cs typeface="Roboto"/>
            </a:endParaRPr>
          </a:p>
          <a:p>
            <a:endParaRPr b="1" dirty="0">
              <a:latin typeface="+mj-lt"/>
              <a:cs typeface="Roboto"/>
            </a:endParaRPr>
          </a:p>
          <a:p>
            <a:pPr>
              <a:defRPr b="1"/>
            </a:pPr>
            <a:r>
              <a:rPr dirty="0">
                <a:latin typeface="+mj-lt"/>
                <a:cs typeface="Roboto"/>
              </a:rPr>
              <a:t>                                                                                 </a:t>
            </a:r>
            <a:r>
              <a:rPr sz="2400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</a:p>
          <a:p>
            <a:endParaRPr b="1" dirty="0">
              <a:latin typeface="+mj-lt"/>
              <a:cs typeface="Roboto"/>
            </a:endParaRPr>
          </a:p>
          <a:p>
            <a:pPr>
              <a:defRPr sz="2400" b="1">
                <a:latin typeface="+mj-lt"/>
                <a:cs typeface="Roboto"/>
              </a:defRPr>
            </a:pPr>
            <a:r>
              <a:rPr dirty="0" err="1"/>
              <a:t>En</a:t>
            </a:r>
            <a:r>
              <a:rPr dirty="0"/>
              <a:t> Italia, la </a:t>
            </a:r>
            <a:r>
              <a:rPr dirty="0" err="1"/>
              <a:t>ayuda</a:t>
            </a:r>
            <a:r>
              <a:rPr dirty="0"/>
              <a:t> a los empresarios ha </a:t>
            </a:r>
            <a:r>
              <a:rPr dirty="0" err="1"/>
              <a:t>consistido</a:t>
            </a:r>
            <a:r>
              <a:rPr dirty="0"/>
              <a:t> </a:t>
            </a:r>
            <a:r>
              <a:rPr dirty="0" err="1"/>
              <a:t>principalmente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apoyo</a:t>
            </a:r>
            <a:r>
              <a:rPr dirty="0"/>
              <a:t> </a:t>
            </a:r>
            <a:r>
              <a:rPr dirty="0" err="1"/>
              <a:t>financiero</a:t>
            </a:r>
            <a:r>
              <a:rPr dirty="0"/>
              <a:t> para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reembolso</a:t>
            </a:r>
            <a:r>
              <a:rPr dirty="0"/>
              <a:t> de </a:t>
            </a:r>
            <a:r>
              <a:rPr dirty="0" err="1"/>
              <a:t>préstamos</a:t>
            </a:r>
            <a:r>
              <a:rPr dirty="0"/>
              <a:t> y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adopción</a:t>
            </a:r>
            <a:r>
              <a:rPr dirty="0"/>
              <a:t> de </a:t>
            </a:r>
            <a:r>
              <a:rPr dirty="0" err="1"/>
              <a:t>soluciones</a:t>
            </a:r>
            <a:r>
              <a:rPr dirty="0"/>
              <a:t> </a:t>
            </a:r>
            <a:r>
              <a:rPr dirty="0" err="1"/>
              <a:t>jurídicas</a:t>
            </a:r>
            <a:r>
              <a:rPr dirty="0"/>
              <a:t> para </a:t>
            </a:r>
            <a:r>
              <a:rPr dirty="0" err="1"/>
              <a:t>facilitar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adquisición</a:t>
            </a:r>
            <a:r>
              <a:rPr dirty="0"/>
              <a:t> con </a:t>
            </a:r>
            <a:r>
              <a:rPr dirty="0" err="1"/>
              <a:t>el</a:t>
            </a:r>
            <a:r>
              <a:rPr dirty="0"/>
              <a:t> fin de </a:t>
            </a:r>
            <a:r>
              <a:rPr dirty="0" err="1"/>
              <a:t>garantizar</a:t>
            </a:r>
            <a:r>
              <a:rPr dirty="0"/>
              <a:t> la </a:t>
            </a:r>
            <a:r>
              <a:rPr dirty="0" err="1"/>
              <a:t>liquidez</a:t>
            </a:r>
            <a:r>
              <a:rPr dirty="0"/>
              <a:t>. </a:t>
            </a:r>
          </a:p>
          <a:p>
            <a:pPr>
              <a:defRPr sz="2400">
                <a:latin typeface="+mj-lt"/>
                <a:cs typeface="Roboto"/>
              </a:defRPr>
            </a:pPr>
            <a:r>
              <a:rPr dirty="0" err="1"/>
              <a:t>Otros</a:t>
            </a:r>
            <a:r>
              <a:rPr dirty="0"/>
              <a:t>:</a:t>
            </a:r>
          </a:p>
          <a:p>
            <a:pPr>
              <a:defRPr sz="2400">
                <a:latin typeface="+mj-lt"/>
                <a:cs typeface="Roboto"/>
              </a:defRPr>
            </a:pPr>
            <a:r>
              <a:rPr dirty="0"/>
              <a:t>— </a:t>
            </a:r>
            <a:r>
              <a:rPr dirty="0" err="1"/>
              <a:t>exenciones</a:t>
            </a:r>
            <a:r>
              <a:rPr dirty="0"/>
              <a:t> y </a:t>
            </a:r>
            <a:r>
              <a:rPr dirty="0" err="1"/>
              <a:t>concesiones</a:t>
            </a:r>
            <a:r>
              <a:rPr dirty="0"/>
              <a:t> </a:t>
            </a:r>
            <a:r>
              <a:rPr dirty="0" err="1"/>
              <a:t>fiscales</a:t>
            </a:r>
            <a:r>
              <a:rPr dirty="0"/>
              <a:t>,</a:t>
            </a:r>
          </a:p>
          <a:p>
            <a:pPr>
              <a:defRPr>
                <a:latin typeface="+mj-lt"/>
                <a:cs typeface="Roboto"/>
              </a:defRPr>
            </a:pPr>
            <a:r>
              <a:rPr sz="2400" dirty="0"/>
              <a:t>— </a:t>
            </a:r>
            <a:r>
              <a:rPr sz="2400" dirty="0" err="1"/>
              <a:t>subvenciones</a:t>
            </a:r>
            <a:r>
              <a:rPr dirty="0"/>
              <a:t>.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08967" y="905232"/>
            <a:ext cx="11582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>
              <a:defRPr sz="2400">
                <a:latin typeface="+mj-lt"/>
              </a:defRPr>
            </a:pPr>
            <a:r>
              <a:rPr dirty="0"/>
              <a:t>SECCIÓN 1.4: ¿</a:t>
            </a:r>
            <a:r>
              <a:rPr dirty="0" err="1"/>
              <a:t>Dónde</a:t>
            </a:r>
            <a:r>
              <a:rPr dirty="0"/>
              <a:t> </a:t>
            </a:r>
            <a:r>
              <a:rPr dirty="0" err="1"/>
              <a:t>encontrar</a:t>
            </a:r>
            <a:r>
              <a:rPr dirty="0"/>
              <a:t>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r>
              <a:rPr dirty="0"/>
              <a:t>? —</a:t>
            </a:r>
            <a:r>
              <a:rPr lang="es-ES" b="1" dirty="0"/>
              <a:t>Ayuda financiera de la </a:t>
            </a:r>
            <a:r>
              <a:rPr b="1" dirty="0"/>
              <a:t>Unión </a:t>
            </a:r>
            <a:r>
              <a:rPr b="1" dirty="0" err="1"/>
              <a:t>Europea</a:t>
            </a:r>
            <a:r>
              <a:rPr b="1" dirty="0"/>
              <a:t> </a:t>
            </a:r>
            <a:r>
              <a:rPr dirty="0"/>
              <a:t>       </a:t>
            </a:r>
            <a:endParaRPr sz="2400" b="1" dirty="0">
              <a:latin typeface="+mj-lt"/>
            </a:endParaRPr>
          </a:p>
          <a:p>
            <a:endParaRPr dirty="0">
              <a:latin typeface="+mj-lt"/>
            </a:endParaRPr>
          </a:p>
          <a:p>
            <a:pPr algn="just"/>
            <a:r>
              <a:rPr b="1" dirty="0" err="1">
                <a:solidFill>
                  <a:srgbClr val="0CA373"/>
                </a:solidFill>
              </a:rPr>
              <a:t>Fondo</a:t>
            </a:r>
            <a:r>
              <a:rPr b="1" dirty="0">
                <a:solidFill>
                  <a:srgbClr val="0CA373"/>
                </a:solidFill>
              </a:rPr>
              <a:t> </a:t>
            </a:r>
            <a:r>
              <a:rPr b="1" dirty="0" err="1">
                <a:solidFill>
                  <a:srgbClr val="0CA373"/>
                </a:solidFill>
              </a:rPr>
              <a:t>Europeo</a:t>
            </a:r>
            <a:r>
              <a:rPr b="1" dirty="0">
                <a:solidFill>
                  <a:srgbClr val="0CA373"/>
                </a:solidFill>
              </a:rPr>
              <a:t> de </a:t>
            </a:r>
            <a:r>
              <a:rPr b="1" dirty="0" err="1">
                <a:solidFill>
                  <a:srgbClr val="0CA373"/>
                </a:solidFill>
              </a:rPr>
              <a:t>Garantía</a:t>
            </a:r>
            <a:r>
              <a:rPr b="1" dirty="0">
                <a:solidFill>
                  <a:srgbClr val="0CA373"/>
                </a:solidFill>
              </a:rPr>
              <a:t> — </a:t>
            </a:r>
            <a:r>
              <a:rPr b="1" dirty="0" err="1">
                <a:solidFill>
                  <a:srgbClr val="0CA373"/>
                </a:solidFill>
              </a:rPr>
              <a:t>Fondo</a:t>
            </a:r>
            <a:r>
              <a:rPr b="1" dirty="0">
                <a:solidFill>
                  <a:srgbClr val="0CA373"/>
                </a:solidFill>
              </a:rPr>
              <a:t> </a:t>
            </a:r>
            <a:r>
              <a:rPr dirty="0" err="1"/>
              <a:t>creado</a:t>
            </a:r>
            <a:r>
              <a:rPr dirty="0"/>
              <a:t> por </a:t>
            </a:r>
            <a:r>
              <a:rPr dirty="0" err="1"/>
              <a:t>el</a:t>
            </a:r>
            <a:r>
              <a:rPr dirty="0"/>
              <a:t> Banco </a:t>
            </a:r>
            <a:r>
              <a:rPr dirty="0" err="1"/>
              <a:t>Europeo</a:t>
            </a:r>
            <a:r>
              <a:rPr dirty="0"/>
              <a:t> de </a:t>
            </a:r>
            <a:r>
              <a:rPr dirty="0" err="1"/>
              <a:t>Inversiones</a:t>
            </a:r>
            <a:r>
              <a:rPr dirty="0"/>
              <a:t> con </a:t>
            </a:r>
            <a:r>
              <a:rPr dirty="0" err="1"/>
              <a:t>contribuciones</a:t>
            </a:r>
            <a:r>
              <a:rPr dirty="0"/>
              <a:t> de los </a:t>
            </a:r>
            <a:r>
              <a:rPr dirty="0" err="1"/>
              <a:t>Estados</a:t>
            </a:r>
            <a:r>
              <a:rPr dirty="0"/>
              <a:t> </a:t>
            </a:r>
            <a:r>
              <a:rPr dirty="0" err="1"/>
              <a:t>miembros</a:t>
            </a:r>
            <a:r>
              <a:rPr dirty="0"/>
              <a:t> de la UE para </a:t>
            </a:r>
            <a:r>
              <a:rPr dirty="0" err="1"/>
              <a:t>proteger</a:t>
            </a:r>
            <a:r>
              <a:rPr dirty="0"/>
              <a:t> a las </a:t>
            </a:r>
            <a:r>
              <a:rPr dirty="0" err="1"/>
              <a:t>empresas</a:t>
            </a:r>
            <a:r>
              <a:rPr dirty="0"/>
              <a:t> </a:t>
            </a:r>
            <a:r>
              <a:rPr dirty="0" err="1"/>
              <a:t>afectadas</a:t>
            </a:r>
            <a:r>
              <a:rPr dirty="0"/>
              <a:t> por la crisis de la COVID-19. Mediante </a:t>
            </a:r>
            <a:r>
              <a:rPr dirty="0" err="1"/>
              <a:t>garantías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fondo</a:t>
            </a:r>
            <a:r>
              <a:rPr dirty="0"/>
              <a:t> </a:t>
            </a:r>
            <a:r>
              <a:rPr dirty="0" err="1"/>
              <a:t>permite</a:t>
            </a:r>
            <a:r>
              <a:rPr dirty="0"/>
              <a:t> </a:t>
            </a:r>
            <a:r>
              <a:rPr dirty="0" err="1"/>
              <a:t>poner</a:t>
            </a:r>
            <a:r>
              <a:rPr dirty="0"/>
              <a:t> </a:t>
            </a:r>
            <a:r>
              <a:rPr dirty="0" err="1"/>
              <a:t>rápidamente</a:t>
            </a:r>
            <a:r>
              <a:rPr dirty="0"/>
              <a:t> a </a:t>
            </a:r>
            <a:r>
              <a:rPr dirty="0" err="1"/>
              <a:t>disposición</a:t>
            </a:r>
            <a:r>
              <a:rPr dirty="0"/>
              <a:t> de las </a:t>
            </a:r>
            <a:r>
              <a:rPr dirty="0" err="1"/>
              <a:t>pequeñas</a:t>
            </a:r>
            <a:r>
              <a:rPr dirty="0"/>
              <a:t> y </a:t>
            </a:r>
            <a:r>
              <a:rPr dirty="0" err="1"/>
              <a:t>medianas</a:t>
            </a:r>
            <a:r>
              <a:rPr dirty="0"/>
              <a:t> </a:t>
            </a:r>
            <a:r>
              <a:rPr dirty="0" err="1"/>
              <a:t>empresas</a:t>
            </a:r>
            <a:r>
              <a:rPr dirty="0"/>
              <a:t> </a:t>
            </a:r>
            <a:r>
              <a:rPr dirty="0" err="1"/>
              <a:t>préstamos</a:t>
            </a:r>
            <a:r>
              <a:rPr dirty="0"/>
              <a:t>, </a:t>
            </a:r>
            <a:r>
              <a:rPr dirty="0" err="1"/>
              <a:t>garantías</a:t>
            </a:r>
            <a:r>
              <a:rPr dirty="0"/>
              <a:t>, </a:t>
            </a:r>
            <a:r>
              <a:rPr dirty="0" err="1"/>
              <a:t>bonos</a:t>
            </a:r>
            <a:r>
              <a:rPr dirty="0"/>
              <a:t> de </a:t>
            </a:r>
            <a:r>
              <a:rPr dirty="0" err="1"/>
              <a:t>titulización</a:t>
            </a:r>
            <a:r>
              <a:rPr dirty="0"/>
              <a:t> de </a:t>
            </a:r>
            <a:r>
              <a:rPr dirty="0" err="1"/>
              <a:t>activos</a:t>
            </a:r>
            <a:r>
              <a:rPr dirty="0"/>
              <a:t>, </a:t>
            </a:r>
            <a:r>
              <a:rPr dirty="0" err="1"/>
              <a:t>instrumentos</a:t>
            </a:r>
            <a:r>
              <a:rPr dirty="0"/>
              <a:t> de </a:t>
            </a:r>
            <a:r>
              <a:rPr dirty="0" err="1"/>
              <a:t>renta</a:t>
            </a:r>
            <a:r>
              <a:rPr dirty="0"/>
              <a:t> variable y </a:t>
            </a:r>
            <a:r>
              <a:rPr dirty="0" err="1"/>
              <a:t>otros</a:t>
            </a:r>
            <a:r>
              <a:rPr dirty="0"/>
              <a:t> </a:t>
            </a:r>
            <a:r>
              <a:rPr dirty="0" err="1"/>
              <a:t>instrumentos</a:t>
            </a:r>
            <a:r>
              <a:rPr dirty="0"/>
              <a:t> </a:t>
            </a:r>
            <a:r>
              <a:rPr dirty="0" err="1"/>
              <a:t>financieros</a:t>
            </a:r>
            <a:r>
              <a:rPr dirty="0"/>
              <a:t>. </a:t>
            </a:r>
          </a:p>
          <a:p>
            <a:pPr algn="just">
              <a:defRPr>
                <a:solidFill>
                  <a:srgbClr val="0070C0"/>
                </a:solidFill>
              </a:defRPr>
            </a:pPr>
            <a:r>
              <a:rPr dirty="0"/>
              <a:t>https://www.eib.org/en/press/all/2021-147-european-guarantee-fund-accelerates-access-to-recovery-funding-for-eu-companies.htm?lang=pl </a:t>
            </a:r>
          </a:p>
          <a:p>
            <a:pPr algn="just"/>
            <a:endParaRPr dirty="0">
              <a:latin typeface="+mj-lt"/>
            </a:endParaRPr>
          </a:p>
          <a:p>
            <a:pPr>
              <a:defRPr>
                <a:solidFill>
                  <a:srgbClr val="0CA373"/>
                </a:solidFill>
              </a:defRPr>
            </a:pPr>
            <a:r>
              <a:rPr sz="2000" b="1" dirty="0" err="1"/>
              <a:t>Fondo</a:t>
            </a:r>
            <a:r>
              <a:rPr sz="2000" b="1" dirty="0"/>
              <a:t> </a:t>
            </a:r>
            <a:r>
              <a:rPr sz="2000" b="1" dirty="0" err="1"/>
              <a:t>Europeo</a:t>
            </a:r>
            <a:r>
              <a:rPr sz="2000" b="1" dirty="0"/>
              <a:t> de </a:t>
            </a:r>
            <a:r>
              <a:rPr sz="2000" b="1" dirty="0" err="1"/>
              <a:t>Inversiones</a:t>
            </a:r>
            <a:r>
              <a:rPr sz="2000" b="1" dirty="0"/>
              <a:t> y </a:t>
            </a:r>
            <a:r>
              <a:rPr sz="2000" b="1" dirty="0" err="1"/>
              <a:t>Comisión</a:t>
            </a:r>
            <a:r>
              <a:rPr sz="2000" b="1" dirty="0"/>
              <a:t> </a:t>
            </a:r>
            <a:r>
              <a:rPr sz="2000" b="1" dirty="0" err="1"/>
              <a:t>Europea</a:t>
            </a:r>
            <a:r>
              <a:rPr sz="2000" b="1" dirty="0"/>
              <a:t>- </a:t>
            </a:r>
            <a:r>
              <a:rPr sz="2000" b="1" dirty="0" err="1"/>
              <a:t>Programas</a:t>
            </a:r>
            <a:r>
              <a:rPr sz="2000" b="1" dirty="0"/>
              <a:t> de </a:t>
            </a:r>
            <a:r>
              <a:rPr sz="2000" b="1" dirty="0" err="1"/>
              <a:t>Garantía</a:t>
            </a:r>
            <a:r>
              <a:rPr sz="2000" b="1" dirty="0"/>
              <a:t> de </a:t>
            </a:r>
            <a:r>
              <a:rPr sz="2000" b="1" dirty="0" err="1"/>
              <a:t>Préstamos</a:t>
            </a:r>
            <a:r>
              <a:rPr sz="2000" b="1" dirty="0"/>
              <a:t> (COSME</a:t>
            </a:r>
            <a:r>
              <a:rPr dirty="0"/>
              <a:t>)</a:t>
            </a:r>
          </a:p>
          <a:p>
            <a:r>
              <a:rPr dirty="0"/>
              <a:t>El </a:t>
            </a:r>
            <a:r>
              <a:rPr dirty="0" err="1"/>
              <a:t>programa</a:t>
            </a:r>
            <a:r>
              <a:rPr dirty="0"/>
              <a:t> COSME es un </a:t>
            </a:r>
            <a:r>
              <a:rPr dirty="0" err="1"/>
              <a:t>programa</a:t>
            </a:r>
            <a:r>
              <a:rPr dirty="0"/>
              <a:t> de la </a:t>
            </a: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Europea</a:t>
            </a:r>
            <a:r>
              <a:rPr dirty="0"/>
              <a:t> para </a:t>
            </a:r>
            <a:r>
              <a:rPr dirty="0" err="1"/>
              <a:t>apoyar</a:t>
            </a:r>
            <a:r>
              <a:rPr dirty="0"/>
              <a:t> a las </a:t>
            </a:r>
            <a:r>
              <a:rPr dirty="0" err="1"/>
              <a:t>microempresas</a:t>
            </a:r>
            <a:r>
              <a:rPr dirty="0"/>
              <a:t> y las </a:t>
            </a:r>
            <a:r>
              <a:rPr dirty="0" err="1"/>
              <a:t>pequeñas</a:t>
            </a:r>
            <a:r>
              <a:rPr dirty="0"/>
              <a:t> y </a:t>
            </a:r>
            <a:r>
              <a:rPr dirty="0" err="1"/>
              <a:t>medianas</a:t>
            </a:r>
            <a:r>
              <a:rPr dirty="0"/>
              <a:t> </a:t>
            </a:r>
            <a:r>
              <a:rPr dirty="0" err="1"/>
              <a:t>empresas</a:t>
            </a:r>
            <a:r>
              <a:rPr dirty="0"/>
              <a:t> </a:t>
            </a:r>
            <a:r>
              <a:rPr dirty="0" err="1"/>
              <a:t>europeas</a:t>
            </a:r>
            <a:r>
              <a:rPr dirty="0"/>
              <a:t>. El </a:t>
            </a:r>
            <a:r>
              <a:rPr dirty="0" err="1"/>
              <a:t>programa</a:t>
            </a:r>
            <a:r>
              <a:rPr dirty="0"/>
              <a:t> es </a:t>
            </a:r>
            <a:r>
              <a:rPr dirty="0" err="1"/>
              <a:t>gestionado</a:t>
            </a:r>
            <a:r>
              <a:rPr dirty="0"/>
              <a:t> por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Fondo</a:t>
            </a:r>
            <a:r>
              <a:rPr dirty="0"/>
              <a:t> </a:t>
            </a:r>
            <a:r>
              <a:rPr dirty="0" err="1"/>
              <a:t>Europeo</a:t>
            </a:r>
            <a:r>
              <a:rPr dirty="0"/>
              <a:t> de </a:t>
            </a:r>
            <a:r>
              <a:rPr dirty="0" err="1"/>
              <a:t>Inversiones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marco</a:t>
            </a:r>
            <a:r>
              <a:rPr dirty="0"/>
              <a:t> de lo que se </a:t>
            </a:r>
            <a:r>
              <a:rPr dirty="0" err="1"/>
              <a:t>conoce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acuerdo</a:t>
            </a:r>
            <a:r>
              <a:rPr dirty="0"/>
              <a:t> de </a:t>
            </a:r>
            <a:r>
              <a:rPr dirty="0" err="1"/>
              <a:t>atribución</a:t>
            </a:r>
            <a:r>
              <a:rPr dirty="0"/>
              <a:t> con la </a:t>
            </a: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Europea</a:t>
            </a:r>
            <a:r>
              <a:rPr dirty="0"/>
              <a:t>. </a:t>
            </a:r>
            <a:r>
              <a:rPr dirty="0">
                <a:solidFill>
                  <a:srgbClr val="0070C0"/>
                </a:solidFill>
              </a:rPr>
              <a:t>https://www.eif.org/news_centre/search/index.htm?keywords=COSME </a:t>
            </a:r>
          </a:p>
          <a:p>
            <a:pPr>
              <a:defRPr>
                <a:solidFill>
                  <a:srgbClr val="0070C0"/>
                </a:solidFill>
              </a:defRPr>
            </a:pPr>
            <a:r>
              <a:rPr dirty="0"/>
              <a:t>https://www.eif.org/news_centre/search/index.htm?keywords=covid-19</a:t>
            </a:r>
            <a:endParaRPr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20462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30592" y="835184"/>
            <a:ext cx="1153550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>
              <a:defRPr>
                <a:latin typeface="+mj-lt"/>
              </a:defRPr>
            </a:pPr>
            <a:r>
              <a:rPr sz="2400" dirty="0"/>
              <a:t>SECCIÓN 1.4: </a:t>
            </a:r>
            <a:r>
              <a:rPr sz="2000" dirty="0"/>
              <a:t>¿</a:t>
            </a:r>
            <a:r>
              <a:rPr sz="2000" dirty="0" err="1"/>
              <a:t>Dónde</a:t>
            </a:r>
            <a:r>
              <a:rPr sz="2000" dirty="0"/>
              <a:t> </a:t>
            </a:r>
            <a:r>
              <a:rPr sz="2000" dirty="0" err="1"/>
              <a:t>encontrar</a:t>
            </a:r>
            <a:r>
              <a:rPr sz="2000" dirty="0"/>
              <a:t> </a:t>
            </a:r>
            <a:r>
              <a:rPr sz="2000" dirty="0" err="1"/>
              <a:t>información</a:t>
            </a:r>
            <a:r>
              <a:rPr sz="2000" dirty="0"/>
              <a:t> </a:t>
            </a:r>
            <a:r>
              <a:rPr sz="2000" dirty="0" err="1"/>
              <a:t>sobre</a:t>
            </a:r>
            <a:r>
              <a:rPr sz="2000" dirty="0"/>
              <a:t> la </a:t>
            </a:r>
            <a:r>
              <a:rPr sz="2000" dirty="0" err="1"/>
              <a:t>ayuda</a:t>
            </a:r>
            <a:r>
              <a:rPr sz="2000" dirty="0"/>
              <a:t> </a:t>
            </a:r>
            <a:r>
              <a:rPr sz="2000" dirty="0" err="1"/>
              <a:t>pública</a:t>
            </a:r>
            <a:r>
              <a:rPr sz="2000" dirty="0"/>
              <a:t>? </a:t>
            </a:r>
            <a:r>
              <a:rPr lang="es-ES" sz="2000" dirty="0"/>
              <a:t>—</a:t>
            </a:r>
            <a:r>
              <a:rPr lang="es-ES" sz="2000" b="1" dirty="0"/>
              <a:t>Ayuda financiera de la Unión Europea </a:t>
            </a:r>
            <a:endParaRPr sz="1600" dirty="0">
              <a:latin typeface="+mj-lt"/>
            </a:endParaRPr>
          </a:p>
          <a:p>
            <a:endParaRPr dirty="0">
              <a:latin typeface="+mj-lt"/>
            </a:endParaRPr>
          </a:p>
          <a:p>
            <a:pPr>
              <a:defRPr sz="1600"/>
            </a:pP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Europea</a:t>
            </a:r>
            <a:r>
              <a:rPr dirty="0"/>
              <a:t>. Las </a:t>
            </a:r>
            <a:r>
              <a:rPr dirty="0" err="1"/>
              <a:t>normas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.</a:t>
            </a:r>
            <a:endParaRPr sz="1600" dirty="0"/>
          </a:p>
          <a:p>
            <a:pPr>
              <a:defRPr sz="1600"/>
            </a:pPr>
            <a:r>
              <a:rPr dirty="0"/>
              <a:t> </a:t>
            </a:r>
            <a:r>
              <a:rPr dirty="0">
                <a:solidFill>
                  <a:srgbClr val="0070C0"/>
                </a:solidFill>
              </a:rPr>
              <a:t>https://ec.europa.eu/competition/state_aid/legislation/practical_guide_gber_en.pdf</a:t>
            </a:r>
            <a:endParaRPr sz="1600" dirty="0">
              <a:solidFill>
                <a:srgbClr val="0070C0"/>
              </a:solidFill>
            </a:endParaRPr>
          </a:p>
          <a:p>
            <a:endParaRPr sz="1600" dirty="0">
              <a:solidFill>
                <a:srgbClr val="0070C0"/>
              </a:solidFill>
            </a:endParaRPr>
          </a:p>
          <a:p>
            <a:pPr>
              <a:defRPr sz="1600"/>
            </a:pP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Europea</a:t>
            </a:r>
            <a:r>
              <a:rPr dirty="0"/>
              <a:t>.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 para 2021: La </a:t>
            </a: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amplía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ámbito</a:t>
            </a:r>
            <a:r>
              <a:rPr dirty="0"/>
              <a:t> de </a:t>
            </a:r>
            <a:r>
              <a:rPr dirty="0" err="1"/>
              <a:t>aplicación</a:t>
            </a:r>
            <a:r>
              <a:rPr dirty="0"/>
              <a:t> del </a:t>
            </a:r>
            <a:r>
              <a:rPr dirty="0" err="1"/>
              <a:t>Reglamento</a:t>
            </a:r>
            <a:r>
              <a:rPr dirty="0"/>
              <a:t> general </a:t>
            </a:r>
            <a:r>
              <a:rPr dirty="0" err="1"/>
              <a:t>sobre</a:t>
            </a:r>
            <a:r>
              <a:rPr dirty="0"/>
              <a:t> la </a:t>
            </a:r>
            <a:r>
              <a:rPr dirty="0" err="1"/>
              <a:t>inclusión</a:t>
            </a:r>
            <a:r>
              <a:rPr dirty="0"/>
              <a:t> de los </a:t>
            </a:r>
            <a:r>
              <a:rPr dirty="0" err="1"/>
              <a:t>bloques</a:t>
            </a:r>
            <a:r>
              <a:rPr dirty="0"/>
              <a:t> — </a:t>
            </a:r>
            <a:r>
              <a:rPr dirty="0" err="1"/>
              <a:t>Preguntas</a:t>
            </a:r>
            <a:r>
              <a:rPr dirty="0"/>
              <a:t> </a:t>
            </a:r>
            <a:r>
              <a:rPr dirty="0" err="1"/>
              <a:t>frecuentes</a:t>
            </a:r>
            <a:r>
              <a:rPr dirty="0"/>
              <a:t>.</a:t>
            </a:r>
          </a:p>
          <a:p>
            <a:pPr>
              <a:defRPr sz="1600">
                <a:solidFill>
                  <a:srgbClr val="0070C0"/>
                </a:solidFill>
              </a:defRPr>
            </a:pPr>
            <a:r>
              <a:rPr dirty="0"/>
              <a:t>https://ec.europa.eu/commission/presscorner/detail/en/qanda_21_3805</a:t>
            </a:r>
            <a:endParaRPr sz="1600" dirty="0">
              <a:solidFill>
                <a:srgbClr val="0070C0"/>
              </a:solidFill>
            </a:endParaRPr>
          </a:p>
          <a:p>
            <a:endParaRPr sz="1600" dirty="0"/>
          </a:p>
          <a:p>
            <a:pPr>
              <a:defRPr sz="1600"/>
            </a:pPr>
            <a:r>
              <a:rPr dirty="0" err="1"/>
              <a:t>Impacto</a:t>
            </a:r>
            <a:r>
              <a:rPr dirty="0"/>
              <a:t> COVID 2020 Ashurst.com: </a:t>
            </a:r>
            <a:r>
              <a:rPr dirty="0" err="1"/>
              <a:t>navegación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 de la UE.  </a:t>
            </a:r>
          </a:p>
          <a:p>
            <a:pPr>
              <a:defRPr sz="1600">
                <a:solidFill>
                  <a:srgbClr val="0070C0"/>
                </a:solidFill>
              </a:defRPr>
            </a:pPr>
            <a:r>
              <a:rPr dirty="0"/>
              <a:t>https://www.ashurst.com/en/news-and-insights/legal-updates/the-impact-of-covid-19-navigating-eu-state-aid  </a:t>
            </a:r>
            <a:endParaRPr sz="1600" dirty="0">
              <a:solidFill>
                <a:srgbClr val="0070C0"/>
              </a:solidFill>
            </a:endParaRPr>
          </a:p>
          <a:p>
            <a:endParaRPr sz="1600" dirty="0"/>
          </a:p>
          <a:p>
            <a:pPr>
              <a:defRPr sz="1600"/>
            </a:pP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Europea</a:t>
            </a:r>
            <a:r>
              <a:rPr dirty="0"/>
              <a:t>.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 para 2020: La </a:t>
            </a:r>
            <a:r>
              <a:rPr dirty="0" err="1"/>
              <a:t>Comisión</a:t>
            </a:r>
            <a:r>
              <a:rPr dirty="0"/>
              <a:t> da luz </a:t>
            </a:r>
            <a:r>
              <a:rPr dirty="0" err="1"/>
              <a:t>verde</a:t>
            </a:r>
            <a:r>
              <a:rPr dirty="0"/>
              <a:t> al </a:t>
            </a:r>
            <a:r>
              <a:rPr dirty="0" err="1"/>
              <a:t>fondo</a:t>
            </a:r>
            <a:r>
              <a:rPr dirty="0"/>
              <a:t> de </a:t>
            </a:r>
            <a:r>
              <a:rPr dirty="0" err="1"/>
              <a:t>garantía</a:t>
            </a:r>
            <a:r>
              <a:rPr dirty="0"/>
              <a:t> </a:t>
            </a:r>
            <a:r>
              <a:rPr dirty="0" err="1"/>
              <a:t>paneuropeo</a:t>
            </a:r>
            <a:r>
              <a:rPr dirty="0"/>
              <a:t> para </a:t>
            </a:r>
            <a:r>
              <a:rPr dirty="0" err="1"/>
              <a:t>permitir</a:t>
            </a:r>
            <a:r>
              <a:rPr dirty="0"/>
              <a:t> hasta 200 000 </a:t>
            </a:r>
            <a:r>
              <a:rPr dirty="0" err="1"/>
              <a:t>millones</a:t>
            </a:r>
            <a:r>
              <a:rPr dirty="0"/>
              <a:t> EUR de </a:t>
            </a:r>
            <a:r>
              <a:rPr dirty="0" err="1"/>
              <a:t>financiación</a:t>
            </a:r>
            <a:r>
              <a:rPr dirty="0"/>
              <a:t> para las </a:t>
            </a:r>
            <a:r>
              <a:rPr dirty="0" err="1"/>
              <a:t>empresas</a:t>
            </a:r>
            <a:r>
              <a:rPr dirty="0"/>
              <a:t> </a:t>
            </a:r>
            <a:r>
              <a:rPr dirty="0" err="1"/>
              <a:t>afectadas</a:t>
            </a:r>
            <a:r>
              <a:rPr dirty="0"/>
              <a:t> por la </a:t>
            </a:r>
            <a:r>
              <a:rPr dirty="0" err="1"/>
              <a:t>pandemia</a:t>
            </a:r>
            <a:r>
              <a:rPr dirty="0"/>
              <a:t> de coronavirus </a:t>
            </a:r>
            <a:r>
              <a:rPr dirty="0" err="1"/>
              <a:t>en</a:t>
            </a:r>
            <a:r>
              <a:rPr dirty="0"/>
              <a:t> 21 </a:t>
            </a:r>
            <a:r>
              <a:rPr dirty="0" err="1"/>
              <a:t>Estados</a:t>
            </a:r>
            <a:r>
              <a:rPr dirty="0"/>
              <a:t> </a:t>
            </a:r>
            <a:r>
              <a:rPr dirty="0" err="1"/>
              <a:t>miembros</a:t>
            </a:r>
            <a:r>
              <a:rPr dirty="0"/>
              <a:t>.  </a:t>
            </a:r>
          </a:p>
          <a:p>
            <a:pPr>
              <a:defRPr sz="1600">
                <a:solidFill>
                  <a:srgbClr val="0070C0"/>
                </a:solidFill>
              </a:defRPr>
            </a:pPr>
            <a:r>
              <a:rPr dirty="0"/>
              <a:t>https://ec.europa.eu/commission/presscorner/detail/en/ip_20_2407  </a:t>
            </a:r>
            <a:endParaRPr sz="1600" dirty="0">
              <a:solidFill>
                <a:srgbClr val="0070C0"/>
              </a:solidFill>
            </a:endParaRPr>
          </a:p>
          <a:p>
            <a:endParaRPr sz="1600" dirty="0"/>
          </a:p>
          <a:p>
            <a:pPr>
              <a:defRPr sz="1600"/>
            </a:pPr>
            <a:r>
              <a:rPr dirty="0"/>
              <a:t>Eif.org. </a:t>
            </a:r>
            <a:r>
              <a:rPr dirty="0" err="1"/>
              <a:t>Instrumento</a:t>
            </a:r>
            <a:r>
              <a:rPr dirty="0"/>
              <a:t> de </a:t>
            </a:r>
            <a:r>
              <a:rPr dirty="0" err="1"/>
              <a:t>Garantía</a:t>
            </a:r>
            <a:r>
              <a:rPr dirty="0"/>
              <a:t> de </a:t>
            </a:r>
            <a:r>
              <a:rPr dirty="0" err="1"/>
              <a:t>Préstamos</a:t>
            </a:r>
            <a:r>
              <a:rPr dirty="0"/>
              <a:t> del </a:t>
            </a:r>
            <a:r>
              <a:rPr dirty="0" err="1"/>
              <a:t>Programa</a:t>
            </a:r>
            <a:r>
              <a:rPr dirty="0"/>
              <a:t> COSME de 2020 </a:t>
            </a:r>
            <a:r>
              <a:rPr dirty="0">
                <a:solidFill>
                  <a:srgbClr val="0070C0"/>
                </a:solidFill>
              </a:rPr>
              <a:t>https://www.eif.org/what_we_do/guarantees/single_eu_debt_instrument/cosme-loan-facility-growth/index.htm </a:t>
            </a:r>
          </a:p>
        </p:txBody>
      </p:sp>
    </p:spTree>
    <p:extLst>
      <p:ext uri="{BB962C8B-B14F-4D97-AF65-F5344CB8AC3E}">
        <p14:creationId xmlns:p14="http://schemas.microsoft.com/office/powerpoint/2010/main" val="1607905164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46824" y="927602"/>
            <a:ext cx="1155895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t>UNIDAD 1. Fundamentos de las ayudas públicas</a:t>
            </a:r>
          </a:p>
          <a:p>
            <a:pPr>
              <a:defRPr sz="2400">
                <a:latin typeface="+mj-lt"/>
              </a:defRPr>
            </a:pPr>
            <a:r>
              <a:t> SECCIÓN 1.4: ¿Dónde encontrar información sobre la ayuda pública? </a:t>
            </a:r>
          </a:p>
          <a:p>
            <a:endParaRPr>
              <a:latin typeface="+mj-lt"/>
            </a:endParaRPr>
          </a:p>
          <a:p>
            <a:r>
              <a:rPr>
                <a:latin typeface="+mj-lt"/>
              </a:rPr>
              <a:t>                                                                          	</a:t>
            </a:r>
            <a:r>
              <a:rPr>
                <a:solidFill>
                  <a:srgbClr val="0CA373"/>
                </a:solidFill>
                <a:latin typeface="+mj-lt"/>
              </a:rPr>
              <a:t>   </a:t>
            </a:r>
            <a:r>
              <a:rPr sz="2400" b="1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POLONIA</a:t>
            </a:r>
          </a:p>
          <a:p>
            <a:pPr algn="just">
              <a:defRPr sz="2000"/>
            </a:pPr>
            <a:r>
              <a:t>La ayuda estatal concedida a los empresarios en Polonia es supervisada por el presidente de la UOKiK, que ha recibido </a:t>
            </a:r>
            <a:r>
              <a:rPr b="1"/>
              <a:t>el sistema de suministro de datos sobre ayudas estatales (SUDOP</a:t>
            </a:r>
            <a:r>
              <a:t>). La base de datos SUDOP contiene información sobre las medidas de ayuda aplicadas en Polonia, las ayudas concedidas en virtud de medidas de ayuda aplicadas en Polonia, las ayudas públicas y las ayudas de minimis concedidas a un beneficiario determinado</a:t>
            </a:r>
            <a:r>
              <a:rPr>
                <a:latin typeface="+mj-lt"/>
              </a:rPr>
              <a:t>.</a:t>
            </a:r>
          </a:p>
          <a:p>
            <a:pPr algn="just"/>
            <a:endParaRPr sz="2000">
              <a:latin typeface="+mj-lt"/>
            </a:endParaRPr>
          </a:p>
          <a:p>
            <a:pPr algn="just">
              <a:defRPr sz="2000">
                <a:latin typeface="+mj-lt"/>
              </a:defRPr>
            </a:pPr>
            <a:r>
              <a:rPr b="1"/>
              <a:t>Enlaces útiles</a:t>
            </a:r>
            <a:r>
              <a:t>:</a:t>
            </a:r>
            <a:endParaRPr sz="2000">
              <a:latin typeface="+mj-lt"/>
            </a:endParaRPr>
          </a:p>
          <a:p>
            <a:pPr algn="just">
              <a:defRPr sz="2000">
                <a:solidFill>
                  <a:srgbClr val="0070C0"/>
                </a:solidFill>
              </a:defRPr>
            </a:pPr>
            <a:r>
              <a:t>https://uokik.gov.pl/unijne_akty_prawne_w_zakresie_pomocy_publicznej.php#faq334 </a:t>
            </a:r>
            <a:endParaRPr sz="2000">
              <a:solidFill>
                <a:srgbClr val="0070C0"/>
              </a:solidFill>
            </a:endParaRPr>
          </a:p>
          <a:p>
            <a:pPr algn="just">
              <a:defRPr sz="2000">
                <a:solidFill>
                  <a:srgbClr val="0070C0"/>
                </a:solidFill>
              </a:defRPr>
            </a:pPr>
            <a:r>
              <a:t>https://sudop.uokik.gov.pl/home  </a:t>
            </a:r>
          </a:p>
          <a:p>
            <a:pPr algn="just">
              <a:defRPr sz="2000">
                <a:solidFill>
                  <a:srgbClr val="0070C0"/>
                </a:solidFill>
              </a:defRPr>
            </a:pPr>
            <a:r>
              <a:t>https://www.gov.pl/web/tarczaantykryzysowa </a:t>
            </a:r>
          </a:p>
          <a:p>
            <a:pPr algn="just">
              <a:defRPr sz="2000"/>
            </a:pPr>
            <a:r>
              <a:rPr>
                <a:solidFill>
                  <a:srgbClr val="0070C0"/>
                </a:solidFill>
              </a:rPr>
              <a:t>https://instrumentyfinansoweue.gov.pl/</a:t>
            </a:r>
            <a:r>
              <a:t> 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113470587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3" y="2814121"/>
            <a:ext cx="386381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Conocer qué es la ayuda pública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375481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dirty="0" err="1"/>
              <a:t>Conocer</a:t>
            </a:r>
            <a:r>
              <a:rPr dirty="0"/>
              <a:t> los </a:t>
            </a:r>
            <a:r>
              <a:rPr dirty="0" err="1"/>
              <a:t>tipos</a:t>
            </a:r>
            <a:r>
              <a:rPr dirty="0"/>
              <a:t> y la forma de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endParaRPr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463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Aprender</a:t>
            </a:r>
            <a:r>
              <a:rPr dirty="0"/>
              <a:t> las </a:t>
            </a:r>
            <a:r>
              <a:rPr dirty="0" err="1"/>
              <a:t>normas</a:t>
            </a:r>
            <a:r>
              <a:rPr dirty="0"/>
              <a:t> para </a:t>
            </a:r>
            <a:r>
              <a:rPr lang="es-ES" dirty="0"/>
              <a:t>la obtención de </a:t>
            </a:r>
            <a:r>
              <a:rPr dirty="0"/>
              <a:t>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endParaRPr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94445"/>
            <a:ext cx="337964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dirty="0" err="1"/>
              <a:t>Descubr</a:t>
            </a:r>
            <a:r>
              <a:rPr lang="es-ES" dirty="0"/>
              <a:t>ir</a:t>
            </a:r>
            <a:r>
              <a:rPr dirty="0"/>
              <a:t> </a:t>
            </a:r>
            <a:r>
              <a:rPr dirty="0" err="1"/>
              <a:t>dónde</a:t>
            </a:r>
            <a:r>
              <a:rPr dirty="0"/>
              <a:t> </a:t>
            </a:r>
            <a:r>
              <a:rPr dirty="0" err="1"/>
              <a:t>obtener</a:t>
            </a:r>
            <a:r>
              <a:rPr dirty="0"/>
              <a:t> la </a:t>
            </a:r>
            <a:r>
              <a:rPr dirty="0" err="1"/>
              <a:t>ayuda</a:t>
            </a:r>
            <a:endParaRPr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t>OBJETIVOS Y METAS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algn="just">
              <a:defRPr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/>
              <a:t>Al final de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módulo</a:t>
            </a:r>
            <a:r>
              <a:rPr dirty="0"/>
              <a:t> </a:t>
            </a:r>
            <a:r>
              <a:rPr dirty="0" err="1"/>
              <a:t>podrá</a:t>
            </a:r>
            <a:r>
              <a:rPr lang="es-ES" dirty="0"/>
              <a:t>s</a:t>
            </a:r>
            <a:r>
              <a:rPr dirty="0"/>
              <a:t>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"/>
          <a:stretch/>
        </p:blipFill>
        <p:spPr bwMode="auto">
          <a:xfrm>
            <a:off x="6587616" y="1034142"/>
            <a:ext cx="5158687" cy="492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" y="914400"/>
            <a:ext cx="11887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t>UNIDAD 1. Fundamentos de las ayudas públicas</a:t>
            </a:r>
          </a:p>
          <a:p>
            <a:pPr>
              <a:defRPr sz="2400">
                <a:latin typeface="+mj-lt"/>
                <a:cs typeface="Tahoma"/>
              </a:defRPr>
            </a:pPr>
            <a:r>
              <a:t> SECCIÓN 1.4: ¿Dónde encontrar información sobre la ayuda pública?</a:t>
            </a:r>
          </a:p>
          <a:p>
            <a:endParaRPr sz="2400" b="1">
              <a:solidFill>
                <a:srgbClr val="0CA373"/>
              </a:solidFill>
              <a:latin typeface="+mj-lt"/>
              <a:cs typeface="Tahoma"/>
            </a:endParaRPr>
          </a:p>
          <a:p>
            <a:pPr>
              <a:defRPr sz="2400" b="1">
                <a:solidFill>
                  <a:srgbClr val="0CA373"/>
                </a:solidFill>
              </a:defRPr>
            </a:pPr>
            <a:r>
              <a:rPr>
                <a:latin typeface="+mj-lt"/>
                <a:cs typeface="Tahoma"/>
              </a:rPr>
              <a:t>					    </a:t>
            </a:r>
            <a:r>
              <a:rPr>
                <a:latin typeface="Arial" panose="020B0604020202020204" pitchFamily="34" charset="0"/>
                <a:cs typeface="Arial" panose="020B0604020202020204" pitchFamily="34" charset="0"/>
              </a:rPr>
              <a:t>GRECIA</a:t>
            </a:r>
          </a:p>
          <a:p>
            <a:endParaRPr sz="2000" b="1">
              <a:cs typeface="Tahoma"/>
            </a:endParaRPr>
          </a:p>
          <a:p>
            <a:pPr algn="just">
              <a:defRPr sz="2000">
                <a:latin typeface="+mj-lt"/>
              </a:defRPr>
            </a:pPr>
            <a:r>
              <a:rPr b="1"/>
              <a:t>Enlaces útiles</a:t>
            </a:r>
            <a:r>
              <a:t>:</a:t>
            </a:r>
            <a:endParaRPr sz="2000">
              <a:latin typeface="+mj-lt"/>
            </a:endParaRPr>
          </a:p>
          <a:p>
            <a:pPr algn="just"/>
            <a:endParaRPr sz="2000">
              <a:latin typeface="+mj-lt"/>
            </a:endParaRPr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https://elevategreece.gov.gr/  </a:t>
            </a:r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https://www.gov.gr/en/sdg/funding-business/finance-at-national-level/low-interest-rate-working-capital-loan-public-guarantee/entrepreneurship-fund-ii-tepikh-ii</a:t>
            </a:r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https://endeavor.org.gr/https://www.thehellenicinitiative.org/entrepreneurship-economic-development/</a:t>
            </a:r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https://www.refugee.info/greece/setting-up-a-company-in-greece-greek-entrepreneurship/funding-my-business?language=en</a:t>
            </a:r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https://www.enterprisegreece.gov.gr/</a:t>
            </a:r>
          </a:p>
        </p:txBody>
      </p:sp>
    </p:spTree>
    <p:extLst>
      <p:ext uri="{BB962C8B-B14F-4D97-AF65-F5344CB8AC3E}">
        <p14:creationId xmlns:p14="http://schemas.microsoft.com/office/powerpoint/2010/main" val="305597754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0269" y="902107"/>
            <a:ext cx="1151206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t>UNIDAD 1. Fundamentos de las ayudas públicas</a:t>
            </a:r>
          </a:p>
          <a:p>
            <a:pPr>
              <a:defRPr sz="2400">
                <a:latin typeface="+mj-lt"/>
              </a:defRPr>
            </a:pPr>
            <a:r>
              <a:t> SECCIÓN 1.4: ¿Dónde encontrar información sobre la ayuda pública?</a:t>
            </a:r>
          </a:p>
          <a:p>
            <a:endParaRPr>
              <a:latin typeface="+mj-lt"/>
            </a:endParaRPr>
          </a:p>
          <a:p>
            <a:pPr>
              <a:defRPr>
                <a:latin typeface="+mj-lt"/>
              </a:defRPr>
            </a:pPr>
            <a:r>
              <a:t>                                                                      	</a:t>
            </a:r>
          </a:p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>
                <a:solidFill>
                  <a:srgbClr val="00B050"/>
                </a:solidFill>
              </a:rPr>
              <a:t>					</a:t>
            </a:r>
            <a:r>
              <a:rPr>
                <a:solidFill>
                  <a:srgbClr val="0CA373"/>
                </a:solidFill>
              </a:rPr>
              <a:t>CROACIA</a:t>
            </a:r>
          </a:p>
          <a:p>
            <a:pPr algn="just"/>
            <a:endParaRPr sz="2000" b="1">
              <a:latin typeface="+mj-lt"/>
            </a:endParaRPr>
          </a:p>
          <a:p>
            <a:pPr algn="just">
              <a:defRPr sz="2000">
                <a:latin typeface="+mj-lt"/>
              </a:defRPr>
            </a:pPr>
            <a:r>
              <a:rPr b="1"/>
              <a:t>Enlaces útiles</a:t>
            </a:r>
            <a:r>
              <a:t>:</a:t>
            </a:r>
            <a:endParaRPr sz="2000">
              <a:latin typeface="+mj-lt"/>
            </a:endParaRPr>
          </a:p>
          <a:p>
            <a:pPr algn="just"/>
            <a:endParaRPr sz="2000">
              <a:latin typeface="+mj-lt"/>
            </a:endParaRPr>
          </a:p>
          <a:p>
            <a:pPr>
              <a:defRPr sz="2000">
                <a:solidFill>
                  <a:srgbClr val="0070C0"/>
                </a:solidFill>
                <a:cs typeface="Tahoma"/>
              </a:defRPr>
            </a:pPr>
            <a:r>
              <a:t>https://mjera-zrm.hzz.hr/korisnici-potpore/ </a:t>
            </a:r>
          </a:p>
          <a:p>
            <a:pPr>
              <a:defRPr sz="2000">
                <a:solidFill>
                  <a:srgbClr val="0070C0"/>
                </a:solidFill>
                <a:cs typeface="Tahoma"/>
              </a:defRPr>
            </a:pPr>
            <a:r>
              <a:t>https://www.sssh.hr/hr/vise/nacionalne-aktivnosti-72/rezultati-istrazivanja-sssh-o-utjecaju-pandemije-na-mentalno-zdravlje-radnika-4767</a:t>
            </a:r>
          </a:p>
          <a:p>
            <a:pPr>
              <a:defRPr sz="200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>
                <a:effectLst/>
              </a:rPr>
              <a:t>https://www2.deloitte.com/hr/hr/pages/tax/articles/vlada-prijedlog-mjera-gospodarstvo-koronavirus.html</a:t>
            </a:r>
            <a:r>
              <a:rPr u="sng"/>
              <a:t> </a:t>
            </a:r>
            <a:endParaRPr sz="200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 sz="2000">
                <a:solidFill>
                  <a:srgbClr val="0070C0"/>
                </a:solidFill>
                <a:cs typeface="Tahoma"/>
              </a:defRPr>
            </a:pPr>
            <a:r>
              <a:t>https://www.rtl.hr/vijesti/arhiva/ekonomski-institut-zagreb-proveo-je-prvu-studiju-o-utjecaju-pandemije-na-poslovanje-mikropoduzeca-te-malih-i-srednjih-poduzeca-u-hrvatskoj-f825978a-b9f4-11ec-bf1e-0242ac13001e  </a:t>
            </a:r>
          </a:p>
        </p:txBody>
      </p:sp>
    </p:spTree>
    <p:extLst>
      <p:ext uri="{BB962C8B-B14F-4D97-AF65-F5344CB8AC3E}">
        <p14:creationId xmlns:p14="http://schemas.microsoft.com/office/powerpoint/2010/main" val="3586898291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41815" y="970625"/>
            <a:ext cx="116761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t>UNIDAD 1. Fundamentos de las ayudas públicas</a:t>
            </a:r>
          </a:p>
          <a:p>
            <a:pPr>
              <a:defRPr sz="2400">
                <a:latin typeface="+mj-lt"/>
              </a:defRPr>
            </a:pPr>
            <a:r>
              <a:t>SECCIÓN 1.4: ¿Dónde encontrar información sobre la ayuda pública?</a:t>
            </a:r>
          </a:p>
          <a:p>
            <a:endParaRPr>
              <a:latin typeface="+mj-lt"/>
            </a:endParaRPr>
          </a:p>
          <a:p>
            <a:r>
              <a:rPr>
                <a:latin typeface="+mj-lt"/>
              </a:rPr>
              <a:t>                                                                         	         </a:t>
            </a:r>
            <a:r>
              <a:rPr sz="2400" b="1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ESPAÑA</a:t>
            </a:r>
          </a:p>
          <a:p>
            <a:endParaRPr>
              <a:latin typeface="+mj-lt"/>
            </a:endParaRPr>
          </a:p>
          <a:p>
            <a:pPr>
              <a:defRPr sz="2000" b="1">
                <a:latin typeface="+mj-lt"/>
              </a:defRPr>
            </a:pPr>
            <a:r>
              <a:t>Enlaces útiles:</a:t>
            </a:r>
          </a:p>
          <a:p>
            <a:endParaRPr sz="2000">
              <a:latin typeface="+mj-lt"/>
            </a:endParaRPr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https://www.lamoncloa.gob.es/consejodeministros/Paginas/enlaces/120321-enlace_ayudas.aspx  </a:t>
            </a:r>
          </a:p>
          <a:p>
            <a:endParaRPr sz="2000">
              <a:solidFill>
                <a:srgbClr val="0070C0"/>
              </a:solidFill>
            </a:endParaRPr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https://www.hacienda.gob.es/es-ES/CDI/Paginas/SistemasFinanciacionDeuda/AyudasCOVID/Linea-COVID.aspx </a:t>
            </a:r>
            <a:endParaRPr sz="2000">
              <a:solidFill>
                <a:srgbClr val="0070C0"/>
              </a:solidFill>
            </a:endParaRPr>
          </a:p>
          <a:p>
            <a:endParaRPr sz="2000">
              <a:solidFill>
                <a:srgbClr val="0070C0"/>
              </a:solidFill>
            </a:endParaRPr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https://www.wolterskluwer.com/es-es/expert-insights/ayudas-para-pymes-y-autonomos-por-el-coron</a:t>
            </a:r>
            <a:r>
              <a:rPr>
                <a:latin typeface="+mj-lt"/>
              </a:rPr>
              <a:t>avirus </a:t>
            </a:r>
            <a:endParaRPr sz="200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8517797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1894" y="925553"/>
            <a:ext cx="115589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t>UNIDAD 1. Fundamentos de las ayudas públicas</a:t>
            </a:r>
          </a:p>
          <a:p>
            <a:pPr>
              <a:defRPr sz="2400">
                <a:latin typeface="+mj-lt"/>
              </a:defRPr>
            </a:pPr>
            <a:r>
              <a:t>SECCIÓN 1.4: ¿Dónde encontrar información sobre la ayuda pública?</a:t>
            </a:r>
          </a:p>
          <a:p>
            <a:endParaRPr/>
          </a:p>
          <a:p>
            <a:r>
              <a:t>                                                                             	            </a:t>
            </a:r>
            <a:r>
              <a:rPr sz="2400" b="1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</a:p>
          <a:p>
            <a:endParaRPr sz="2400" b="1">
              <a:solidFill>
                <a:srgbClr val="0CA3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000">
                <a:latin typeface="+mj-lt"/>
              </a:defRPr>
            </a:pPr>
            <a:r>
              <a:rPr b="1"/>
              <a:t>Enlaces útiles</a:t>
            </a:r>
            <a:r>
              <a:t>:</a:t>
            </a:r>
          </a:p>
          <a:p>
            <a:endParaRPr sz="2000"/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https://www.camera.it/temiap/documentazione/temi/pdf/1211696.pdf?_1586257783260</a:t>
            </a:r>
            <a:endParaRPr sz="2000">
              <a:solidFill>
                <a:srgbClr val="0070C0"/>
              </a:solidFill>
            </a:endParaRPr>
          </a:p>
          <a:p>
            <a:endParaRPr sz="2000">
              <a:solidFill>
                <a:srgbClr val="0070C0"/>
              </a:solidFill>
            </a:endParaRPr>
          </a:p>
          <a:p>
            <a:pPr>
              <a:defRPr sz="2000">
                <a:solidFill>
                  <a:srgbClr val="0070C0"/>
                </a:solidFill>
              </a:defRPr>
            </a:pPr>
            <a:r>
              <a:t>https://www.agenziacoesione.gov.it/news_istituzionali/aiuti-di-stato-imprese-covid-19/?print-posts=pdf </a:t>
            </a:r>
            <a:endParaRPr sz="2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75274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814121"/>
            <a:ext cx="89616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Conclusión</a:t>
            </a:r>
            <a:r>
              <a:rPr dirty="0"/>
              <a:t> 1: la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ayuda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estatal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es una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ayuda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concedida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a un empresario por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Estado o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mediante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fondos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estatales</a:t>
            </a:r>
            <a:r>
              <a:rPr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88959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Conclusión </a:t>
            </a:r>
            <a:r>
              <a:rPr dirty="0"/>
              <a:t> 2: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 se </a:t>
            </a:r>
            <a:r>
              <a:rPr dirty="0" err="1"/>
              <a:t>dividen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horizontales</a:t>
            </a:r>
            <a:r>
              <a:rPr dirty="0"/>
              <a:t>, </a:t>
            </a:r>
            <a:r>
              <a:rPr dirty="0" err="1"/>
              <a:t>regionales</a:t>
            </a:r>
            <a:r>
              <a:rPr dirty="0"/>
              <a:t> y </a:t>
            </a:r>
            <a:r>
              <a:rPr dirty="0" err="1"/>
              <a:t>sectoriales</a:t>
            </a:r>
            <a:r>
              <a:rPr dirty="0"/>
              <a:t>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15181" y="4232182"/>
            <a:ext cx="8895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Conclusión </a:t>
            </a:r>
            <a:r>
              <a:rPr dirty="0"/>
              <a:t> 3: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marco</a:t>
            </a:r>
            <a:r>
              <a:rPr dirty="0"/>
              <a:t> de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r>
              <a:rPr dirty="0"/>
              <a:t>, un empresario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recibir</a:t>
            </a:r>
            <a:r>
              <a:rPr dirty="0"/>
              <a:t>: </a:t>
            </a:r>
            <a:r>
              <a:rPr dirty="0" err="1"/>
              <a:t>subvenciones</a:t>
            </a:r>
            <a:r>
              <a:rPr dirty="0"/>
              <a:t>, </a:t>
            </a:r>
            <a:r>
              <a:rPr dirty="0" err="1"/>
              <a:t>desgravaciones</a:t>
            </a:r>
            <a:r>
              <a:rPr dirty="0"/>
              <a:t> </a:t>
            </a:r>
            <a:r>
              <a:rPr dirty="0" err="1"/>
              <a:t>fiscales</a:t>
            </a:r>
            <a:r>
              <a:rPr dirty="0"/>
              <a:t>, </a:t>
            </a:r>
            <a:r>
              <a:rPr dirty="0" err="1"/>
              <a:t>préstamos</a:t>
            </a:r>
            <a:r>
              <a:rPr dirty="0"/>
              <a:t>, </a:t>
            </a:r>
            <a:r>
              <a:rPr dirty="0" err="1"/>
              <a:t>subvenciones</a:t>
            </a:r>
            <a:r>
              <a:rPr dirty="0"/>
              <a:t> de capital e </a:t>
            </a:r>
            <a:r>
              <a:rPr dirty="0" err="1"/>
              <a:t>inversión</a:t>
            </a:r>
            <a:r>
              <a:rPr lang="es-ES" dirty="0"/>
              <a:t> </a:t>
            </a:r>
            <a:r>
              <a:rPr dirty="0"/>
              <a:t>y </a:t>
            </a:r>
            <a:r>
              <a:rPr dirty="0" err="1"/>
              <a:t>garantías</a:t>
            </a:r>
            <a:r>
              <a:rPr dirty="0"/>
              <a:t>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86461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Conclusión</a:t>
            </a:r>
            <a:r>
              <a:rPr dirty="0"/>
              <a:t> 4: Las </a:t>
            </a:r>
            <a:r>
              <a:rPr dirty="0" err="1"/>
              <a:t>normas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están</a:t>
            </a:r>
            <a:r>
              <a:rPr dirty="0"/>
              <a:t> </a:t>
            </a:r>
            <a:r>
              <a:rPr dirty="0" err="1"/>
              <a:t>contenidas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diversos</a:t>
            </a:r>
            <a:r>
              <a:rPr dirty="0"/>
              <a:t> </a:t>
            </a:r>
            <a:r>
              <a:rPr dirty="0" err="1"/>
              <a:t>programas</a:t>
            </a:r>
            <a:r>
              <a:rPr dirty="0"/>
              <a:t> de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adoptados</a:t>
            </a:r>
            <a:r>
              <a:rPr dirty="0"/>
              <a:t> </a:t>
            </a:r>
            <a:r>
              <a:rPr dirty="0" err="1"/>
              <a:t>mediante</a:t>
            </a:r>
            <a:r>
              <a:rPr dirty="0"/>
              <a:t> </a:t>
            </a:r>
            <a:r>
              <a:rPr dirty="0" err="1"/>
              <a:t>actos</a:t>
            </a:r>
            <a:r>
              <a:rPr dirty="0"/>
              <a:t> </a:t>
            </a:r>
            <a:r>
              <a:rPr dirty="0" err="1"/>
              <a:t>jurídicos</a:t>
            </a:r>
            <a:r>
              <a:rPr dirty="0"/>
              <a:t> (</a:t>
            </a:r>
            <a:r>
              <a:rPr dirty="0" err="1"/>
              <a:t>leyes</a:t>
            </a:r>
            <a:r>
              <a:rPr dirty="0"/>
              <a:t>, </a:t>
            </a:r>
            <a:r>
              <a:rPr dirty="0" err="1"/>
              <a:t>reglamentos</a:t>
            </a:r>
            <a:r>
              <a:rPr dirty="0"/>
              <a:t>). 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7084776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Conclusiones principales</a:t>
            </a:r>
            <a:endParaRPr dirty="0"/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91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8585" y="1031631"/>
            <a:ext cx="11629291" cy="5032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000" b="1">
                <a:latin typeface="+mj-lt"/>
              </a:defRPr>
            </a:pPr>
            <a:r>
              <a:rPr lang="es-ES" dirty="0"/>
              <a:t>Test</a:t>
            </a:r>
            <a:r>
              <a:rPr dirty="0"/>
              <a:t> de </a:t>
            </a:r>
            <a:r>
              <a:rPr dirty="0" err="1"/>
              <a:t>evaluación</a:t>
            </a:r>
            <a:endParaRPr dirty="0"/>
          </a:p>
          <a:p>
            <a:endParaRPr dirty="0">
              <a:latin typeface="+mj-lt"/>
            </a:endParaRPr>
          </a:p>
          <a:p>
            <a:pPr>
              <a:defRPr>
                <a:latin typeface="+mj-lt"/>
              </a:defRPr>
            </a:pPr>
            <a:r>
              <a:rPr dirty="0"/>
              <a:t>1. </a:t>
            </a:r>
            <a:r>
              <a:rPr b="1" dirty="0"/>
              <a:t>La </a:t>
            </a:r>
            <a:r>
              <a:rPr b="1" dirty="0" err="1"/>
              <a:t>ayuda</a:t>
            </a:r>
            <a:r>
              <a:rPr b="1" dirty="0"/>
              <a:t> </a:t>
            </a:r>
            <a:r>
              <a:rPr b="1" dirty="0" err="1"/>
              <a:t>pública</a:t>
            </a:r>
            <a:r>
              <a:rPr b="1" dirty="0"/>
              <a:t> es</a:t>
            </a:r>
            <a:r>
              <a:rPr dirty="0"/>
              <a:t>:</a:t>
            </a:r>
          </a:p>
          <a:p>
            <a:pPr>
              <a:defRPr b="1">
                <a:latin typeface="+mj-lt"/>
              </a:defRPr>
            </a:pPr>
            <a:r>
              <a:rPr dirty="0"/>
              <a:t>a.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estatal</a:t>
            </a:r>
            <a:endParaRPr dirty="0"/>
          </a:p>
          <a:p>
            <a:pPr>
              <a:defRPr>
                <a:latin typeface="+mj-lt"/>
              </a:defRPr>
            </a:pPr>
            <a:r>
              <a:rPr lang="es-ES" dirty="0">
                <a:latin typeface="+mj-lt"/>
              </a:rPr>
              <a:t>b. Ayudas concedidas por organizaciones no gubernamentales</a:t>
            </a:r>
          </a:p>
          <a:p>
            <a:pPr>
              <a:defRPr>
                <a:latin typeface="+mj-lt"/>
              </a:defRPr>
            </a:pPr>
            <a:r>
              <a:rPr lang="es-ES" dirty="0"/>
              <a:t>c. Ayudas concedidas por entidades privadas</a:t>
            </a:r>
          </a:p>
          <a:p>
            <a:endParaRPr dirty="0">
              <a:latin typeface="+mj-lt"/>
            </a:endParaRPr>
          </a:p>
          <a:p>
            <a:pPr lvl="0" fontAlgn="base">
              <a:lnSpc>
                <a:spcPct val="115000"/>
              </a:lnSpc>
              <a:spcAft>
                <a:spcPts val="1000"/>
              </a:spcAft>
            </a:pPr>
            <a:r>
              <a:rPr b="1" dirty="0"/>
              <a:t>2. </a:t>
            </a:r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Tipos de ayuda estatal</a:t>
            </a:r>
          </a:p>
          <a:p>
            <a:pPr>
              <a:defRPr b="1">
                <a:latin typeface="+mj-lt"/>
              </a:defRPr>
            </a:pPr>
            <a:r>
              <a:rPr lang="es-ES" dirty="0"/>
              <a:t>a. Horizontal, regional, sectorial</a:t>
            </a:r>
          </a:p>
          <a:p>
            <a:pPr>
              <a:defRPr>
                <a:latin typeface="+mj-lt"/>
              </a:defRPr>
            </a:pPr>
            <a:r>
              <a:rPr lang="es-ES" dirty="0"/>
              <a:t>b. Solo sectorial</a:t>
            </a:r>
          </a:p>
          <a:p>
            <a:pPr>
              <a:defRPr>
                <a:latin typeface="+mj-lt"/>
              </a:defRPr>
            </a:pPr>
            <a:r>
              <a:rPr dirty="0"/>
              <a:t>c. Horizontal, solo regional.</a:t>
            </a:r>
          </a:p>
          <a:p>
            <a:endParaRPr dirty="0">
              <a:latin typeface="+mj-lt"/>
            </a:endParaRPr>
          </a:p>
          <a:p>
            <a:pPr>
              <a:defRPr>
                <a:latin typeface="+mj-lt"/>
              </a:defRPr>
            </a:pPr>
            <a:r>
              <a:rPr dirty="0"/>
              <a:t>3. </a:t>
            </a:r>
            <a:r>
              <a:rPr b="1" dirty="0"/>
              <a:t>¿</a:t>
            </a:r>
            <a:r>
              <a:rPr b="1" dirty="0" err="1"/>
              <a:t>Cuáles</a:t>
            </a:r>
            <a:r>
              <a:rPr b="1" dirty="0"/>
              <a:t> son las </a:t>
            </a:r>
            <a:r>
              <a:rPr b="1" dirty="0" err="1"/>
              <a:t>formas</a:t>
            </a:r>
            <a:r>
              <a:rPr b="1" dirty="0"/>
              <a:t> de </a:t>
            </a:r>
            <a:r>
              <a:rPr b="1" dirty="0" err="1"/>
              <a:t>ayuda</a:t>
            </a:r>
            <a:r>
              <a:rPr b="1" dirty="0"/>
              <a:t> </a:t>
            </a:r>
            <a:r>
              <a:rPr b="1" dirty="0" err="1"/>
              <a:t>estatal</a:t>
            </a:r>
            <a:r>
              <a:rPr dirty="0"/>
              <a:t>?</a:t>
            </a:r>
          </a:p>
          <a:p>
            <a:pPr>
              <a:defRPr>
                <a:latin typeface="+mj-lt"/>
              </a:defRPr>
            </a:pPr>
            <a:r>
              <a:rPr dirty="0"/>
              <a:t>a. </a:t>
            </a:r>
            <a:r>
              <a:rPr dirty="0" err="1"/>
              <a:t>Subvenciones</a:t>
            </a:r>
            <a:r>
              <a:rPr dirty="0"/>
              <a:t> y </a:t>
            </a:r>
            <a:r>
              <a:rPr dirty="0" err="1"/>
              <a:t>desgravaciones</a:t>
            </a:r>
            <a:r>
              <a:rPr dirty="0"/>
              <a:t> </a:t>
            </a:r>
            <a:r>
              <a:rPr dirty="0" err="1"/>
              <a:t>fiscales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/>
              <a:t>b. </a:t>
            </a:r>
            <a:r>
              <a:rPr dirty="0" err="1"/>
              <a:t>Préstamos</a:t>
            </a:r>
            <a:r>
              <a:rPr dirty="0"/>
              <a:t> </a:t>
            </a:r>
            <a:r>
              <a:rPr lang="es-ES" dirty="0" err="1"/>
              <a:t>bonficados</a:t>
            </a:r>
            <a:r>
              <a:rPr dirty="0"/>
              <a:t>, </a:t>
            </a:r>
            <a:r>
              <a:rPr dirty="0" err="1"/>
              <a:t>subvenciones</a:t>
            </a:r>
            <a:r>
              <a:rPr dirty="0"/>
              <a:t> de capital-</a:t>
            </a:r>
            <a:r>
              <a:rPr dirty="0" err="1"/>
              <a:t>inversión</a:t>
            </a:r>
            <a:r>
              <a:rPr dirty="0"/>
              <a:t> y </a:t>
            </a:r>
            <a:r>
              <a:rPr dirty="0" err="1"/>
              <a:t>garantías</a:t>
            </a:r>
            <a:endParaRPr dirty="0"/>
          </a:p>
          <a:p>
            <a:pPr>
              <a:defRPr b="1">
                <a:latin typeface="+mj-lt"/>
              </a:defRPr>
            </a:pPr>
            <a:r>
              <a:rPr lang="es-ES" dirty="0"/>
              <a:t>c</a:t>
            </a:r>
            <a:r>
              <a:rPr dirty="0"/>
              <a:t>. </a:t>
            </a:r>
            <a:r>
              <a:rPr dirty="0" err="1"/>
              <a:t>Todos</a:t>
            </a:r>
            <a:r>
              <a:rPr dirty="0"/>
              <a:t> los </a:t>
            </a:r>
            <a:r>
              <a:rPr lang="es-ES" dirty="0"/>
              <a:t>mencionados anteriormente</a:t>
            </a:r>
            <a:endParaRPr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3717169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430909" y="958105"/>
            <a:ext cx="11558954" cy="6150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  <a:defRPr sz="4000" b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Test</a:t>
            </a:r>
            <a:r>
              <a:rPr dirty="0"/>
              <a:t> de </a:t>
            </a:r>
            <a:r>
              <a:rPr dirty="0" err="1"/>
              <a:t>evaluación</a:t>
            </a:r>
            <a:endParaRPr sz="4000" b="1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2000" b="1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  <a:defRPr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4. </a:t>
            </a:r>
            <a:r>
              <a:rPr b="1" dirty="0"/>
              <a:t>¿</a:t>
            </a:r>
            <a:r>
              <a:rPr b="1" dirty="0" err="1"/>
              <a:t>Puede</a:t>
            </a:r>
            <a:r>
              <a:rPr b="1" dirty="0"/>
              <a:t> </a:t>
            </a:r>
            <a:r>
              <a:rPr b="1" dirty="0" err="1"/>
              <a:t>algún</a:t>
            </a:r>
            <a:r>
              <a:rPr b="1" dirty="0"/>
              <a:t> empresario </a:t>
            </a:r>
            <a:r>
              <a:rPr b="1" dirty="0" err="1"/>
              <a:t>beneficiarse</a:t>
            </a:r>
            <a:r>
              <a:rPr b="1" dirty="0"/>
              <a:t> de </a:t>
            </a:r>
            <a:r>
              <a:rPr b="1" dirty="0" err="1"/>
              <a:t>ayudas</a:t>
            </a:r>
            <a:r>
              <a:rPr b="1" dirty="0"/>
              <a:t> </a:t>
            </a:r>
            <a:r>
              <a:rPr b="1" dirty="0" err="1"/>
              <a:t>públicas</a:t>
            </a:r>
            <a:r>
              <a:rPr dirty="0"/>
              <a:t>?</a:t>
            </a:r>
          </a:p>
          <a:p>
            <a:pPr marL="12700">
              <a:spcBef>
                <a:spcPts val="100"/>
              </a:spcBef>
              <a:defRPr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a. </a:t>
            </a:r>
            <a:r>
              <a:rPr dirty="0" err="1"/>
              <a:t>Sí</a:t>
            </a:r>
            <a:r>
              <a:rPr dirty="0"/>
              <a:t>.</a:t>
            </a:r>
          </a:p>
          <a:p>
            <a:pPr marL="12700">
              <a:spcBef>
                <a:spcPts val="100"/>
              </a:spcBef>
              <a:defRPr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b. No</a:t>
            </a:r>
          </a:p>
          <a:p>
            <a:pPr marL="12700">
              <a:spcBef>
                <a:spcPts val="100"/>
              </a:spcBef>
              <a:defRPr b="1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C. </a:t>
            </a:r>
            <a:r>
              <a:rPr dirty="0" err="1"/>
              <a:t>Dependiendo</a:t>
            </a:r>
            <a:r>
              <a:rPr dirty="0"/>
              <a:t> del </a:t>
            </a:r>
            <a:r>
              <a:rPr dirty="0" err="1"/>
              <a:t>tipo</a:t>
            </a:r>
            <a:r>
              <a:rPr dirty="0"/>
              <a:t> y de las </a:t>
            </a:r>
            <a:r>
              <a:rPr dirty="0" err="1"/>
              <a:t>condiciones</a:t>
            </a:r>
            <a:r>
              <a:rPr dirty="0"/>
              <a:t> de la </a:t>
            </a:r>
            <a:r>
              <a:rPr dirty="0" err="1"/>
              <a:t>ayuda</a:t>
            </a:r>
            <a:endParaRPr dirty="0"/>
          </a:p>
          <a:p>
            <a:pPr marL="12700">
              <a:spcBef>
                <a:spcPts val="100"/>
              </a:spcBef>
            </a:pPr>
            <a:endParaRPr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  <a:defRPr b="1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5. ¿</a:t>
            </a: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presta</a:t>
            </a:r>
            <a:r>
              <a:rPr dirty="0"/>
              <a:t> </a:t>
            </a:r>
            <a:r>
              <a:rPr dirty="0" err="1"/>
              <a:t>apoyo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Fondo</a:t>
            </a:r>
            <a:r>
              <a:rPr dirty="0"/>
              <a:t> </a:t>
            </a:r>
            <a:r>
              <a:rPr dirty="0" err="1"/>
              <a:t>Europeo</a:t>
            </a:r>
            <a:r>
              <a:rPr dirty="0"/>
              <a:t> de </a:t>
            </a:r>
            <a:r>
              <a:rPr dirty="0" err="1"/>
              <a:t>Garantía</a:t>
            </a:r>
            <a:r>
              <a:rPr dirty="0"/>
              <a:t>?</a:t>
            </a:r>
          </a:p>
          <a:p>
            <a:pPr marL="12700">
              <a:spcBef>
                <a:spcPts val="100"/>
              </a:spcBef>
              <a:defRPr b="1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a. </a:t>
            </a:r>
            <a:r>
              <a:rPr dirty="0" err="1"/>
              <a:t>mediante</a:t>
            </a:r>
            <a:r>
              <a:rPr dirty="0"/>
              <a:t> </a:t>
            </a:r>
            <a:r>
              <a:rPr dirty="0" err="1"/>
              <a:t>garantías</a:t>
            </a:r>
            <a:endParaRPr dirty="0"/>
          </a:p>
          <a:p>
            <a:pPr marL="12700">
              <a:spcBef>
                <a:spcPts val="100"/>
              </a:spcBef>
              <a:defRPr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b. </a:t>
            </a:r>
            <a:r>
              <a:rPr dirty="0" err="1"/>
              <a:t>mediante</a:t>
            </a:r>
            <a:r>
              <a:rPr dirty="0"/>
              <a:t> </a:t>
            </a:r>
            <a:r>
              <a:rPr dirty="0" err="1"/>
              <a:t>exenciones</a:t>
            </a:r>
            <a:r>
              <a:rPr dirty="0"/>
              <a:t> </a:t>
            </a:r>
            <a:r>
              <a:rPr dirty="0" err="1"/>
              <a:t>fiscales</a:t>
            </a:r>
            <a:endParaRPr dirty="0"/>
          </a:p>
          <a:p>
            <a:pPr marL="12700">
              <a:spcBef>
                <a:spcPts val="100"/>
              </a:spcBef>
              <a:defRPr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c. </a:t>
            </a:r>
            <a:r>
              <a:rPr dirty="0" err="1"/>
              <a:t>mediante</a:t>
            </a:r>
            <a:r>
              <a:rPr dirty="0"/>
              <a:t> </a:t>
            </a:r>
            <a:r>
              <a:rPr dirty="0" err="1"/>
              <a:t>subvenciones</a:t>
            </a:r>
            <a:endParaRPr sz="4000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000" b="1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000" b="1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000" b="1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sz="4000" b="1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13994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9600" b="1">
                <a:solidFill>
                  <a:schemeClr val="bg1"/>
                </a:solidFill>
                <a:latin typeface="Roboto"/>
                <a:cs typeface="Roboto"/>
              </a:defRPr>
            </a:pPr>
            <a:r>
              <a:t>¡Gracias!</a:t>
            </a:r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12819" y="3302390"/>
            <a:ext cx="6679523" cy="2324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>
                <a:ea typeface="Lato Light" panose="020F0502020204030203" pitchFamily="34" charset="0"/>
                <a:cs typeface="Abhaya Libre" panose="02000603000000000000" pitchFamily="2" charset="77"/>
              </a:defRPr>
            </a:pPr>
            <a:r>
              <a:rPr dirty="0"/>
              <a:t>¿</a:t>
            </a:r>
            <a:r>
              <a:rPr dirty="0" err="1"/>
              <a:t>Qué</a:t>
            </a:r>
            <a:r>
              <a:rPr dirty="0"/>
              <a:t> es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estatal</a:t>
            </a:r>
            <a:r>
              <a:rPr dirty="0"/>
              <a:t>?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endParaRPr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>
                <a:ea typeface="Lato Light" panose="020F0502020204030203" pitchFamily="34" charset="0"/>
                <a:cs typeface="Abhaya Libre" panose="02000603000000000000" pitchFamily="2" charset="77"/>
              </a:defRPr>
            </a:pPr>
            <a:r>
              <a:rPr dirty="0" err="1"/>
              <a:t>Tipos</a:t>
            </a:r>
            <a:r>
              <a:rPr dirty="0"/>
              <a:t> y </a:t>
            </a:r>
            <a:r>
              <a:rPr dirty="0" err="1"/>
              <a:t>formas</a:t>
            </a:r>
            <a:r>
              <a:rPr dirty="0"/>
              <a:t> de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estatal</a:t>
            </a:r>
            <a:endParaRPr dirty="0"/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endParaRPr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>
                <a:ea typeface="Lato Light" panose="020F0502020204030203" pitchFamily="34" charset="0"/>
                <a:cs typeface="Abhaya Libre" panose="02000603000000000000" pitchFamily="2" charset="77"/>
              </a:defRPr>
            </a:pPr>
            <a:r>
              <a:rPr dirty="0" err="1"/>
              <a:t>Condiciones</a:t>
            </a:r>
            <a:r>
              <a:rPr dirty="0"/>
              <a:t> de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r>
              <a:rPr dirty="0"/>
              <a:t>.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endParaRPr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>
                <a:ea typeface="Lato Light" panose="020F0502020204030203" pitchFamily="34" charset="0"/>
                <a:cs typeface="Abhaya Libre" panose="02000603000000000000" pitchFamily="2" charset="77"/>
              </a:defRPr>
            </a:pPr>
            <a:r>
              <a:rPr dirty="0"/>
              <a:t>¿</a:t>
            </a:r>
            <a:r>
              <a:rPr dirty="0" err="1"/>
              <a:t>Dónde</a:t>
            </a:r>
            <a:r>
              <a:rPr dirty="0"/>
              <a:t> </a:t>
            </a:r>
            <a:r>
              <a:rPr dirty="0" err="1"/>
              <a:t>encontrar</a:t>
            </a:r>
            <a:r>
              <a:rPr dirty="0"/>
              <a:t>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r>
              <a:rPr dirty="0"/>
              <a:t>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2819" y="2713042"/>
            <a:ext cx="64400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>
                <a:solidFill>
                  <a:srgbClr val="0CA373"/>
                </a:solidFill>
                <a:latin typeface="Oxygen" panose="02000503000000000000" pitchFamily="2" charset="0"/>
              </a:defRPr>
            </a:pPr>
            <a:r>
              <a:rPr dirty="0">
                <a:ea typeface="Nunito Bold" charset="0"/>
                <a:cs typeface="Abhaya Libre SemiBold" panose="02000603000000000000" pitchFamily="2" charset="77"/>
              </a:rPr>
              <a:t>Unidad 1: </a:t>
            </a:r>
            <a:r>
              <a:rPr kern="1200" dirty="0" err="1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Fundamentos</a:t>
            </a:r>
            <a:r>
              <a:rPr kern="1200" dirty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kern="1200" dirty="0" err="1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ayuda</a:t>
            </a:r>
            <a:r>
              <a:rPr kern="1200" dirty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ea typeface="Tahoma" panose="020B0604030504040204" pitchFamily="34" charset="0"/>
                <a:cs typeface="Tahoma" panose="020B0604030504040204" pitchFamily="34" charset="0"/>
              </a:rPr>
              <a:t>púb</a:t>
            </a:r>
            <a:r>
              <a:rPr kern="1200" dirty="0" err="1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lica</a:t>
            </a:r>
            <a:r>
              <a:rPr kern="1200" dirty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kumimoji="0" sz="2400" i="0" u="none" strike="noStrike" kern="1200" cap="none" normalizeH="0" baseline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Oxygen" panose="02000503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kumimoji="0" sz="2400" i="0" u="none" strike="noStrike" kern="1200" cap="none" normalizeH="0" baseline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Oxygen" panose="02000503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object 16"/>
          <p:cNvSpPr txBox="1">
            <a:spLocks/>
          </p:cNvSpPr>
          <p:nvPr/>
        </p:nvSpPr>
        <p:spPr>
          <a:xfrm>
            <a:off x="4881487" y="205899"/>
            <a:ext cx="1874345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800" b="1"/>
            </a:pPr>
            <a:r>
              <a:t>ÍNDICE</a:t>
            </a:r>
          </a:p>
        </p:txBody>
      </p:sp>
      <p:sp>
        <p:nvSpPr>
          <p:cNvPr id="6" name="Shape 2633">
            <a:extLst>
              <a:ext uri="{FF2B5EF4-FFF2-40B4-BE49-F238E27FC236}">
                <a16:creationId xmlns:a16="http://schemas.microsoft.com/office/drawing/2014/main" id="{0776730D-6C06-469C-8B7A-E64EC5C87016}"/>
              </a:ext>
            </a:extLst>
          </p:cNvPr>
          <p:cNvSpPr/>
          <p:nvPr/>
        </p:nvSpPr>
        <p:spPr>
          <a:xfrm>
            <a:off x="5493416" y="2047415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409385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114A4FB0-3319-4BAE-84FA-24C893DAFA49}"/>
              </a:ext>
            </a:extLst>
          </p:cNvPr>
          <p:cNvSpPr/>
          <p:nvPr/>
        </p:nvSpPr>
        <p:spPr>
          <a:xfrm>
            <a:off x="10715348" y="221738"/>
            <a:ext cx="1476652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1" name="Rectángulo 10"/>
          <p:cNvSpPr/>
          <p:nvPr/>
        </p:nvSpPr>
        <p:spPr>
          <a:xfrm>
            <a:off x="124288" y="573869"/>
            <a:ext cx="10670960" cy="508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3200" b="1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1: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 SECCIÓN 1.1: </a:t>
            </a:r>
            <a:r>
              <a:rPr lang="es-ES" dirty="0"/>
              <a:t>¿Qué es la ayuda pública</a:t>
            </a:r>
            <a:r>
              <a:rPr dirty="0"/>
              <a:t>?</a:t>
            </a: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estatal</a:t>
            </a:r>
            <a:r>
              <a:rPr dirty="0"/>
              <a:t> es </a:t>
            </a:r>
            <a:r>
              <a:rPr dirty="0" err="1"/>
              <a:t>concedida</a:t>
            </a:r>
            <a:r>
              <a:rPr dirty="0"/>
              <a:t> a un empresario por </a:t>
            </a:r>
            <a:r>
              <a:rPr dirty="0" err="1"/>
              <a:t>el</a:t>
            </a:r>
            <a:r>
              <a:rPr dirty="0"/>
              <a:t> Estado o con </a:t>
            </a:r>
            <a:r>
              <a:rPr dirty="0" err="1"/>
              <a:t>fondos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condiciones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favorables</a:t>
            </a:r>
            <a:r>
              <a:rPr dirty="0"/>
              <a:t> que las </a:t>
            </a:r>
            <a:r>
              <a:rPr dirty="0" err="1"/>
              <a:t>ofrecidas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mercado.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Dado que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estatal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falsear</a:t>
            </a:r>
            <a:r>
              <a:rPr dirty="0"/>
              <a:t> las </a:t>
            </a:r>
            <a:r>
              <a:rPr dirty="0" err="1"/>
              <a:t>normas</a:t>
            </a:r>
            <a:r>
              <a:rPr dirty="0"/>
              <a:t> de </a:t>
            </a:r>
            <a:r>
              <a:rPr dirty="0" err="1"/>
              <a:t>competencia</a:t>
            </a:r>
            <a:r>
              <a:rPr dirty="0"/>
              <a:t>, solo se </a:t>
            </a:r>
            <a:r>
              <a:rPr dirty="0" err="1"/>
              <a:t>permite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casos</a:t>
            </a:r>
            <a:r>
              <a:rPr dirty="0"/>
              <a:t> </a:t>
            </a:r>
            <a:r>
              <a:rPr dirty="0" err="1"/>
              <a:t>específicos</a:t>
            </a:r>
            <a:r>
              <a:rPr dirty="0"/>
              <a:t> y con </a:t>
            </a:r>
            <a:r>
              <a:rPr dirty="0" err="1"/>
              <a:t>arreglo</a:t>
            </a:r>
            <a:r>
              <a:rPr dirty="0"/>
              <a:t> a </a:t>
            </a:r>
            <a:r>
              <a:rPr dirty="0" err="1"/>
              <a:t>normas</a:t>
            </a:r>
            <a:r>
              <a:rPr dirty="0"/>
              <a:t> </a:t>
            </a:r>
            <a:r>
              <a:rPr dirty="0" err="1"/>
              <a:t>específicas</a:t>
            </a:r>
            <a:r>
              <a:rPr dirty="0"/>
              <a:t>.</a:t>
            </a:r>
          </a:p>
          <a:p>
            <a:pPr algn="just"/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5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DC234AF-FF2A-2E7E-DF6E-C3135C659DC0}"/>
              </a:ext>
            </a:extLst>
          </p:cNvPr>
          <p:cNvSpPr txBox="1"/>
          <p:nvPr/>
        </p:nvSpPr>
        <p:spPr>
          <a:xfrm>
            <a:off x="177554" y="1180730"/>
            <a:ext cx="10813002" cy="1090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1: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SECCIÓN 1.1: </a:t>
            </a:r>
            <a:r>
              <a:rPr lang="es-ES" dirty="0"/>
              <a:t>¿Qué es la ayuda pública</a:t>
            </a:r>
            <a:r>
              <a:rPr dirty="0"/>
              <a:t>?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A687048-D507-79CD-8BA5-A7F9A8E332AF}"/>
              </a:ext>
            </a:extLst>
          </p:cNvPr>
          <p:cNvSpPr txBox="1"/>
          <p:nvPr/>
        </p:nvSpPr>
        <p:spPr>
          <a:xfrm>
            <a:off x="177553" y="2530136"/>
            <a:ext cx="1194934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b="1"/>
            </a:pPr>
            <a:r>
              <a:rPr lang="es-ES" dirty="0"/>
              <a:t>Hablamos</a:t>
            </a:r>
            <a:r>
              <a:rPr dirty="0"/>
              <a:t> de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r>
              <a:rPr lang="es-ES" dirty="0"/>
              <a:t> </a:t>
            </a:r>
            <a:r>
              <a:rPr dirty="0" err="1"/>
              <a:t>cuándo</a:t>
            </a:r>
            <a:endParaRPr dirty="0"/>
          </a:p>
          <a:p>
            <a:pPr algn="ctr">
              <a:defRPr b="1"/>
            </a:pPr>
            <a:r>
              <a:rPr dirty="0"/>
              <a:t>se d</a:t>
            </a:r>
            <a:r>
              <a:rPr lang="es-ES" dirty="0"/>
              <a:t>a</a:t>
            </a:r>
            <a:r>
              <a:rPr dirty="0"/>
              <a:t>n los </a:t>
            </a:r>
            <a:r>
              <a:rPr dirty="0" err="1"/>
              <a:t>cuatro</a:t>
            </a:r>
            <a:r>
              <a:rPr dirty="0"/>
              <a:t> </a:t>
            </a:r>
            <a:r>
              <a:rPr dirty="0" err="1"/>
              <a:t>requisitos</a:t>
            </a:r>
            <a:r>
              <a:rPr dirty="0"/>
              <a:t> </a:t>
            </a:r>
            <a:r>
              <a:rPr dirty="0" err="1"/>
              <a:t>previos</a:t>
            </a:r>
            <a:r>
              <a:rPr dirty="0"/>
              <a:t>:</a:t>
            </a:r>
          </a:p>
          <a:p>
            <a:pPr algn="ctr"/>
            <a:endParaRPr b="1" dirty="0"/>
          </a:p>
          <a:p>
            <a:pPr algn="ctr"/>
            <a:endParaRPr b="1" dirty="0"/>
          </a:p>
          <a:p>
            <a:pPr algn="ctr">
              <a:defRPr b="1"/>
            </a:pPr>
            <a:r>
              <a:rPr dirty="0"/>
              <a:t>     </a:t>
            </a:r>
          </a:p>
          <a:p>
            <a:endParaRPr b="1" dirty="0"/>
          </a:p>
          <a:p>
            <a:pPr algn="ctr"/>
            <a:endParaRPr b="1" dirty="0"/>
          </a:p>
          <a:p>
            <a:pPr algn="ctr"/>
            <a:endParaRPr b="1" dirty="0"/>
          </a:p>
          <a:p>
            <a:pPr algn="ctr"/>
            <a:endParaRPr b="1" dirty="0"/>
          </a:p>
          <a:p>
            <a:pPr algn="ctr"/>
            <a:endParaRPr b="1" dirty="0"/>
          </a:p>
          <a:p>
            <a:pPr algn="ctr"/>
            <a:endParaRPr b="1" dirty="0"/>
          </a:p>
          <a:p>
            <a:pPr algn="ctr"/>
            <a:endParaRPr b="1" dirty="0"/>
          </a:p>
          <a:p>
            <a:pPr algn="ctr"/>
            <a:endParaRPr b="1" dirty="0"/>
          </a:p>
          <a:p>
            <a:pPr algn="ctr"/>
            <a:endParaRPr b="1" dirty="0"/>
          </a:p>
          <a:p>
            <a:pPr algn="ctr"/>
            <a:endParaRPr b="1" dirty="0"/>
          </a:p>
        </p:txBody>
      </p:sp>
      <p:sp>
        <p:nvSpPr>
          <p:cNvPr id="9" name="CuadroTexto 20">
            <a:extLst>
              <a:ext uri="{FF2B5EF4-FFF2-40B4-BE49-F238E27FC236}">
                <a16:creationId xmlns:a16="http://schemas.microsoft.com/office/drawing/2014/main" id="{A3AC2C53-BE6A-6262-6032-8A1A752BBE11}"/>
              </a:ext>
            </a:extLst>
          </p:cNvPr>
          <p:cNvSpPr txBox="1"/>
          <p:nvPr/>
        </p:nvSpPr>
        <p:spPr>
          <a:xfrm>
            <a:off x="257452" y="4119237"/>
            <a:ext cx="250350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b="1" dirty="0"/>
          </a:p>
          <a:p>
            <a:pPr algn="just"/>
            <a:r>
              <a:rPr dirty="0"/>
              <a:t>1. La </a:t>
            </a:r>
            <a:r>
              <a:rPr dirty="0" err="1"/>
              <a:t>ayuda</a:t>
            </a:r>
            <a:r>
              <a:rPr dirty="0"/>
              <a:t> </a:t>
            </a:r>
            <a:r>
              <a:rPr lang="es-ES" dirty="0"/>
              <a:t>se concede desde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Estado o </a:t>
            </a:r>
            <a:r>
              <a:rPr dirty="0" err="1"/>
              <a:t>procede</a:t>
            </a:r>
            <a:r>
              <a:rPr dirty="0"/>
              <a:t> de </a:t>
            </a:r>
            <a:r>
              <a:rPr dirty="0" err="1"/>
              <a:t>fondos</a:t>
            </a:r>
            <a:r>
              <a:rPr dirty="0"/>
              <a:t> </a:t>
            </a:r>
            <a:r>
              <a:rPr dirty="0" err="1"/>
              <a:t>estatales</a:t>
            </a:r>
            <a:endParaRPr b="1" dirty="0"/>
          </a:p>
        </p:txBody>
      </p:sp>
      <p:sp>
        <p:nvSpPr>
          <p:cNvPr id="10" name="CuadroTexto 25">
            <a:extLst>
              <a:ext uri="{FF2B5EF4-FFF2-40B4-BE49-F238E27FC236}">
                <a16:creationId xmlns:a16="http://schemas.microsoft.com/office/drawing/2014/main" id="{ED3C94C6-1EFB-A537-F41E-F876674748EF}"/>
              </a:ext>
            </a:extLst>
          </p:cNvPr>
          <p:cNvSpPr txBox="1"/>
          <p:nvPr/>
        </p:nvSpPr>
        <p:spPr>
          <a:xfrm>
            <a:off x="3080552" y="4119236"/>
            <a:ext cx="258340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dirty="0"/>
          </a:p>
          <a:p>
            <a:r>
              <a:rPr dirty="0"/>
              <a:t>2. Se concede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condiciones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favorables</a:t>
            </a:r>
            <a:r>
              <a:rPr dirty="0"/>
              <a:t> que las </a:t>
            </a:r>
            <a:r>
              <a:rPr dirty="0" err="1"/>
              <a:t>ofrecidas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mercado</a:t>
            </a:r>
          </a:p>
        </p:txBody>
      </p:sp>
      <p:sp>
        <p:nvSpPr>
          <p:cNvPr id="12" name="CuadroTexto 25">
            <a:extLst>
              <a:ext uri="{FF2B5EF4-FFF2-40B4-BE49-F238E27FC236}">
                <a16:creationId xmlns:a16="http://schemas.microsoft.com/office/drawing/2014/main" id="{D34B070E-7D41-4730-2308-B6095F4827E7}"/>
              </a:ext>
            </a:extLst>
          </p:cNvPr>
          <p:cNvSpPr txBox="1"/>
          <p:nvPr/>
        </p:nvSpPr>
        <p:spPr>
          <a:xfrm>
            <a:off x="5601811" y="4358936"/>
            <a:ext cx="28852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3. Es de </a:t>
            </a:r>
            <a:r>
              <a:rPr dirty="0" err="1"/>
              <a:t>carácter</a:t>
            </a:r>
            <a:r>
              <a:rPr dirty="0"/>
              <a:t> </a:t>
            </a:r>
            <a:r>
              <a:rPr dirty="0" err="1"/>
              <a:t>selectivo</a:t>
            </a:r>
            <a:r>
              <a:rPr dirty="0"/>
              <a:t> (</a:t>
            </a:r>
            <a:r>
              <a:rPr dirty="0" err="1"/>
              <a:t>favorece</a:t>
            </a:r>
            <a:r>
              <a:rPr dirty="0"/>
              <a:t> a una o </a:t>
            </a:r>
            <a:r>
              <a:rPr dirty="0" err="1"/>
              <a:t>varias</a:t>
            </a:r>
            <a:r>
              <a:rPr dirty="0"/>
              <a:t> </a:t>
            </a:r>
            <a:r>
              <a:rPr dirty="0" err="1"/>
              <a:t>empresas</a:t>
            </a:r>
            <a:r>
              <a:rPr dirty="0"/>
              <a:t> o a la </a:t>
            </a:r>
            <a:r>
              <a:rPr dirty="0" err="1"/>
              <a:t>producción</a:t>
            </a:r>
            <a:r>
              <a:rPr dirty="0"/>
              <a:t> de </a:t>
            </a:r>
            <a:r>
              <a:rPr dirty="0" err="1"/>
              <a:t>determinados</a:t>
            </a:r>
            <a:r>
              <a:rPr dirty="0"/>
              <a:t> </a:t>
            </a:r>
            <a:r>
              <a:rPr dirty="0" err="1"/>
              <a:t>bienes</a:t>
            </a:r>
            <a:r>
              <a:rPr dirty="0"/>
              <a:t>)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59979750-A17C-AFE7-B312-8A5CDF14F5CB}"/>
              </a:ext>
            </a:extLst>
          </p:cNvPr>
          <p:cNvSpPr txBox="1"/>
          <p:nvPr/>
        </p:nvSpPr>
        <p:spPr>
          <a:xfrm>
            <a:off x="8904304" y="4358936"/>
            <a:ext cx="28852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4. </a:t>
            </a:r>
            <a:r>
              <a:rPr lang="es-ES" dirty="0"/>
              <a:t>Puede</a:t>
            </a:r>
            <a:r>
              <a:rPr dirty="0"/>
              <a:t> </a:t>
            </a:r>
            <a:r>
              <a:rPr lang="es-ES" dirty="0"/>
              <a:t>alterar </a:t>
            </a:r>
            <a:r>
              <a:rPr dirty="0"/>
              <a:t>la </a:t>
            </a:r>
            <a:r>
              <a:rPr dirty="0" err="1"/>
              <a:t>competencia</a:t>
            </a:r>
            <a:r>
              <a:rPr dirty="0"/>
              <a:t> y </a:t>
            </a:r>
            <a:r>
              <a:rPr dirty="0" err="1"/>
              <a:t>afecta</a:t>
            </a:r>
            <a:r>
              <a:rPr dirty="0"/>
              <a:t> al </a:t>
            </a:r>
            <a:r>
              <a:rPr dirty="0" err="1"/>
              <a:t>comercio</a:t>
            </a:r>
            <a:r>
              <a:rPr dirty="0"/>
              <a:t> entre los </a:t>
            </a:r>
            <a:r>
              <a:rPr dirty="0" err="1"/>
              <a:t>Estados</a:t>
            </a:r>
            <a:r>
              <a:rPr dirty="0"/>
              <a:t> </a:t>
            </a:r>
            <a:r>
              <a:rPr dirty="0" err="1"/>
              <a:t>miembros</a:t>
            </a:r>
            <a:r>
              <a:rPr dirty="0"/>
              <a:t> de la UE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99CFB412-5F90-700B-8A00-94C947B5B89D}"/>
              </a:ext>
            </a:extLst>
          </p:cNvPr>
          <p:cNvCxnSpPr>
            <a:cxnSpLocks/>
          </p:cNvCxnSpPr>
          <p:nvPr/>
        </p:nvCxnSpPr>
        <p:spPr>
          <a:xfrm flipH="1">
            <a:off x="1384917" y="3524435"/>
            <a:ext cx="3027284" cy="772357"/>
          </a:xfrm>
          <a:prstGeom prst="straightConnector1">
            <a:avLst/>
          </a:prstGeom>
          <a:ln>
            <a:solidFill>
              <a:srgbClr val="0CA3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C7150F03-81FC-7A8C-221C-782CB7753A10}"/>
              </a:ext>
            </a:extLst>
          </p:cNvPr>
          <p:cNvCxnSpPr/>
          <p:nvPr/>
        </p:nvCxnSpPr>
        <p:spPr>
          <a:xfrm flipH="1">
            <a:off x="4216893" y="3533313"/>
            <a:ext cx="621437" cy="763479"/>
          </a:xfrm>
          <a:prstGeom prst="straightConnector1">
            <a:avLst/>
          </a:prstGeom>
          <a:ln>
            <a:solidFill>
              <a:srgbClr val="0CA3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66BCFC25-F248-CCB6-ED86-B3C647D42FF0}"/>
              </a:ext>
            </a:extLst>
          </p:cNvPr>
          <p:cNvCxnSpPr>
            <a:cxnSpLocks/>
          </p:cNvCxnSpPr>
          <p:nvPr/>
        </p:nvCxnSpPr>
        <p:spPr>
          <a:xfrm>
            <a:off x="6356412" y="3524435"/>
            <a:ext cx="0" cy="772357"/>
          </a:xfrm>
          <a:prstGeom prst="straightConnector1">
            <a:avLst/>
          </a:prstGeom>
          <a:ln>
            <a:solidFill>
              <a:srgbClr val="0CA3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A62AA8AF-B6A8-F0E4-657D-0388F2BCF7F0}"/>
              </a:ext>
            </a:extLst>
          </p:cNvPr>
          <p:cNvCxnSpPr/>
          <p:nvPr/>
        </p:nvCxnSpPr>
        <p:spPr>
          <a:xfrm>
            <a:off x="7625918" y="3533313"/>
            <a:ext cx="2050742" cy="763479"/>
          </a:xfrm>
          <a:prstGeom prst="straightConnector1">
            <a:avLst/>
          </a:prstGeom>
          <a:ln>
            <a:solidFill>
              <a:srgbClr val="0CA3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80185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B31946A-996B-4A26-4BD4-4F4F71F1C8F5}"/>
              </a:ext>
            </a:extLst>
          </p:cNvPr>
          <p:cNvSpPr txBox="1"/>
          <p:nvPr/>
        </p:nvSpPr>
        <p:spPr>
          <a:xfrm>
            <a:off x="168676" y="1109709"/>
            <a:ext cx="11032724" cy="4503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1: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SECCIÓN 1.2: </a:t>
            </a:r>
            <a:r>
              <a:rPr dirty="0" err="1"/>
              <a:t>Tipos</a:t>
            </a:r>
            <a:r>
              <a:rPr dirty="0"/>
              <a:t> y </a:t>
            </a:r>
            <a:r>
              <a:rPr dirty="0" err="1"/>
              <a:t>formas</a:t>
            </a:r>
            <a:r>
              <a:rPr dirty="0"/>
              <a:t> de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endParaRPr dirty="0"/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24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b="1">
                <a:latin typeface="+mj-lt"/>
                <a:cs typeface="Tahoma"/>
              </a:defRPr>
            </a:pPr>
            <a:r>
              <a:rPr dirty="0" err="1"/>
              <a:t>Tipos</a:t>
            </a:r>
            <a:r>
              <a:rPr dirty="0"/>
              <a:t> de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r>
              <a:rPr dirty="0"/>
              <a:t>: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b="1" dirty="0">
              <a:latin typeface="+mj-lt"/>
              <a:cs typeface="Tahoma"/>
            </a:endParaRPr>
          </a:p>
          <a:p>
            <a:pPr marL="12700" lvl="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>
                <a:cs typeface="Arial" panose="020B0604020202020204" pitchFamily="34" charset="0"/>
              </a:defRPr>
            </a:pPr>
            <a:r>
              <a:rPr dirty="0"/>
              <a:t>1. Horizontal — Se dirige a </a:t>
            </a:r>
            <a:r>
              <a:rPr dirty="0" err="1"/>
              <a:t>todos</a:t>
            </a:r>
            <a:r>
              <a:rPr dirty="0"/>
              <a:t> los empresarios, </a:t>
            </a:r>
            <a:r>
              <a:rPr dirty="0" err="1"/>
              <a:t>independientemente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lugar</a:t>
            </a:r>
            <a:r>
              <a:rPr dirty="0"/>
              <a:t> de </a:t>
            </a:r>
            <a:r>
              <a:rPr dirty="0" err="1"/>
              <a:t>actividad</a:t>
            </a:r>
            <a:r>
              <a:rPr dirty="0"/>
              <a:t> y sector de la </a:t>
            </a:r>
            <a:r>
              <a:rPr dirty="0" err="1"/>
              <a:t>economía</a:t>
            </a:r>
            <a:r>
              <a:rPr dirty="0"/>
              <a:t>, a fin de resolver un </a:t>
            </a:r>
            <a:r>
              <a:rPr dirty="0" err="1"/>
              <a:t>problema</a:t>
            </a:r>
            <a:r>
              <a:rPr dirty="0"/>
              <a:t> </a:t>
            </a:r>
            <a:r>
              <a:rPr dirty="0" err="1"/>
              <a:t>específico</a:t>
            </a:r>
            <a:r>
              <a:rPr dirty="0"/>
              <a:t>, se </a:t>
            </a:r>
            <a:r>
              <a:rPr dirty="0" err="1"/>
              <a:t>aplica</a:t>
            </a:r>
            <a:r>
              <a:rPr dirty="0"/>
              <a:t> a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ámbitos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la </a:t>
            </a:r>
            <a:r>
              <a:rPr dirty="0" err="1"/>
              <a:t>investigación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, la </a:t>
            </a:r>
            <a:r>
              <a:rPr dirty="0" err="1"/>
              <a:t>innovación</a:t>
            </a:r>
            <a:r>
              <a:rPr dirty="0"/>
              <a:t>, la </a:t>
            </a:r>
            <a:r>
              <a:rPr dirty="0" err="1"/>
              <a:t>protección</a:t>
            </a:r>
            <a:r>
              <a:rPr dirty="0"/>
              <a:t> del medio </a:t>
            </a:r>
            <a:r>
              <a:rPr dirty="0" err="1"/>
              <a:t>ambiente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empleo</a:t>
            </a:r>
            <a:r>
              <a:rPr dirty="0"/>
              <a:t>. </a:t>
            </a:r>
          </a:p>
          <a:p>
            <a:pPr marL="12700" lvl="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000" dirty="0">
              <a:cs typeface="Arial" panose="020B0604020202020204" pitchFamily="34" charset="0"/>
            </a:endParaRPr>
          </a:p>
          <a:p>
            <a:pPr marL="12700" lvl="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r>
              <a:rPr sz="2000" dirty="0">
                <a:cs typeface="Arial" panose="020B0604020202020204" pitchFamily="34" charset="0"/>
              </a:rPr>
              <a:t>Nota: El </a:t>
            </a:r>
            <a:r>
              <a:rPr sz="2000" dirty="0" err="1">
                <a:cs typeface="Arial" panose="020B0604020202020204" pitchFamily="34" charset="0"/>
              </a:rPr>
              <a:t>carácter</a:t>
            </a:r>
            <a:r>
              <a:rPr sz="2000" dirty="0">
                <a:cs typeface="Arial" panose="020B0604020202020204" pitchFamily="34" charset="0"/>
              </a:rPr>
              <a:t> horizontal es </a:t>
            </a:r>
            <a:r>
              <a:rPr sz="2000" dirty="0" err="1">
                <a:cs typeface="Arial" panose="020B0604020202020204" pitchFamily="34" charset="0"/>
              </a:rPr>
              <a:t>también</a:t>
            </a:r>
            <a:r>
              <a:rPr sz="2000" dirty="0">
                <a:cs typeface="Arial" panose="020B0604020202020204" pitchFamily="34" charset="0"/>
              </a:rPr>
              <a:t> una </a:t>
            </a:r>
            <a:r>
              <a:rPr sz="2000" dirty="0" err="1">
                <a:cs typeface="Arial" panose="020B0604020202020204" pitchFamily="34" charset="0"/>
              </a:rPr>
              <a:t>ayuda</a:t>
            </a:r>
            <a:r>
              <a:rPr sz="2000" dirty="0">
                <a:cs typeface="Arial" panose="020B0604020202020204" pitchFamily="34" charset="0"/>
              </a:rPr>
              <a:t> que </a:t>
            </a:r>
            <a:r>
              <a:rPr sz="2000" dirty="0" err="1">
                <a:cs typeface="Arial" panose="020B0604020202020204" pitchFamily="34" charset="0"/>
              </a:rPr>
              <a:t>puede</a:t>
            </a:r>
            <a:r>
              <a:rPr sz="2000" dirty="0">
                <a:cs typeface="Arial" panose="020B0604020202020204" pitchFamily="34" charset="0"/>
              </a:rPr>
              <a:t> </a:t>
            </a:r>
            <a:r>
              <a:rPr sz="2000" dirty="0" err="1">
                <a:cs typeface="Arial" panose="020B0604020202020204" pitchFamily="34" charset="0"/>
              </a:rPr>
              <a:t>concederse</a:t>
            </a:r>
            <a:r>
              <a:rPr sz="2000" dirty="0">
                <a:cs typeface="Arial" panose="020B0604020202020204" pitchFamily="34" charset="0"/>
              </a:rPr>
              <a:t> sin </a:t>
            </a:r>
            <a:r>
              <a:rPr sz="2000" dirty="0" err="1">
                <a:cs typeface="Arial" panose="020B0604020202020204" pitchFamily="34" charset="0"/>
              </a:rPr>
              <a:t>restricciones</a:t>
            </a:r>
            <a:r>
              <a:rPr sz="2000" dirty="0">
                <a:cs typeface="Arial" panose="020B0604020202020204" pitchFamily="34" charset="0"/>
              </a:rPr>
              <a:t> </a:t>
            </a:r>
            <a:r>
              <a:rPr sz="2000" dirty="0" err="1">
                <a:cs typeface="Arial" panose="020B0604020202020204" pitchFamily="34" charset="0"/>
              </a:rPr>
              <a:t>sectoriales</a:t>
            </a:r>
            <a:r>
              <a:rPr sz="2000" dirty="0">
                <a:cs typeface="Arial" panose="020B0604020202020204" pitchFamily="34" charset="0"/>
              </a:rPr>
              <a:t> o </a:t>
            </a:r>
            <a:r>
              <a:rPr sz="2000" dirty="0" err="1">
                <a:cs typeface="Arial" panose="020B0604020202020204" pitchFamily="34" charset="0"/>
              </a:rPr>
              <a:t>regionales</a:t>
            </a:r>
            <a:r>
              <a:rPr sz="2000" dirty="0">
                <a:cs typeface="Arial" panose="020B0604020202020204" pitchFamily="34" charset="0"/>
              </a:rPr>
              <a:t>. No se </a:t>
            </a:r>
            <a:r>
              <a:rPr sz="2000" dirty="0" err="1">
                <a:cs typeface="Arial" panose="020B0604020202020204" pitchFamily="34" charset="0"/>
              </a:rPr>
              <a:t>trata</a:t>
            </a:r>
            <a:r>
              <a:rPr sz="2000" dirty="0">
                <a:cs typeface="Arial" panose="020B0604020202020204" pitchFamily="34" charset="0"/>
              </a:rPr>
              <a:t> de una </a:t>
            </a:r>
            <a:r>
              <a:rPr sz="2000" dirty="0" err="1">
                <a:cs typeface="Arial" panose="020B0604020202020204" pitchFamily="34" charset="0"/>
              </a:rPr>
              <a:t>ayuda</a:t>
            </a:r>
            <a:r>
              <a:rPr sz="2000" dirty="0">
                <a:cs typeface="Arial" panose="020B0604020202020204" pitchFamily="34" charset="0"/>
              </a:rPr>
              <a:t> </a:t>
            </a:r>
            <a:r>
              <a:rPr sz="2000" dirty="0" err="1">
                <a:cs typeface="Arial" panose="020B0604020202020204" pitchFamily="34" charset="0"/>
              </a:rPr>
              <a:t>estatal</a:t>
            </a:r>
            <a:r>
              <a:rPr sz="2000" dirty="0">
                <a:cs typeface="Arial" panose="020B0604020202020204" pitchFamily="34" charset="0"/>
              </a:rPr>
              <a:t> «</a:t>
            </a:r>
            <a:r>
              <a:rPr sz="2000" dirty="0" err="1">
                <a:cs typeface="Arial" panose="020B0604020202020204" pitchFamily="34" charset="0"/>
              </a:rPr>
              <a:t>estrictamente</a:t>
            </a:r>
            <a:r>
              <a:rPr sz="2000" dirty="0">
                <a:cs typeface="Arial" panose="020B0604020202020204" pitchFamily="34" charset="0"/>
              </a:rPr>
              <a:t>»</a:t>
            </a:r>
            <a:r>
              <a:rPr i="1" dirty="0"/>
              <a:t>. </a:t>
            </a:r>
            <a:endParaRPr i="1" dirty="0">
              <a:effectLst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61839054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2ECF88D-E8F2-FD38-701A-CCCB2C004C92}"/>
              </a:ext>
            </a:extLst>
          </p:cNvPr>
          <p:cNvSpPr txBox="1"/>
          <p:nvPr/>
        </p:nvSpPr>
        <p:spPr>
          <a:xfrm>
            <a:off x="143522" y="932155"/>
            <a:ext cx="11482421" cy="5106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1: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 SECCIÓN 1.2: </a:t>
            </a:r>
            <a:r>
              <a:rPr dirty="0" err="1"/>
              <a:t>Tipos</a:t>
            </a:r>
            <a:r>
              <a:rPr dirty="0"/>
              <a:t> y </a:t>
            </a:r>
            <a:r>
              <a:rPr dirty="0" err="1"/>
              <a:t>formas</a:t>
            </a:r>
            <a:r>
              <a:rPr dirty="0"/>
              <a:t> de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endParaRPr dirty="0"/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2000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1800" dirty="0">
              <a:latin typeface="+mj-lt"/>
              <a:cs typeface="Tahoma"/>
            </a:endParaRP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r>
              <a:rPr sz="2000" dirty="0"/>
              <a:t>2. Regional — </a:t>
            </a:r>
            <a:r>
              <a:rPr sz="2000" dirty="0" err="1"/>
              <a:t>Ayudas</a:t>
            </a:r>
            <a:r>
              <a:rPr sz="2000" dirty="0"/>
              <a:t> </a:t>
            </a:r>
            <a:r>
              <a:rPr sz="2000" dirty="0" err="1"/>
              <a:t>destinadas</a:t>
            </a:r>
            <a:r>
              <a:rPr sz="2000" dirty="0"/>
              <a:t> a </a:t>
            </a:r>
            <a:r>
              <a:rPr sz="2000" dirty="0" err="1"/>
              <a:t>apoyar</a:t>
            </a:r>
            <a:r>
              <a:rPr sz="2000" dirty="0"/>
              <a:t>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sz="2000" dirty="0" err="1"/>
              <a:t>desarrollo</a:t>
            </a:r>
            <a:r>
              <a:rPr sz="2000" dirty="0"/>
              <a:t> de las </a:t>
            </a:r>
            <a:r>
              <a:rPr sz="2000" dirty="0" err="1"/>
              <a:t>regiones</a:t>
            </a:r>
            <a:r>
              <a:rPr sz="2000" dirty="0"/>
              <a:t> </a:t>
            </a:r>
            <a:r>
              <a:rPr sz="2000" dirty="0" err="1"/>
              <a:t>menos</a:t>
            </a:r>
            <a:r>
              <a:rPr sz="2000" dirty="0"/>
              <a:t> </a:t>
            </a:r>
            <a:r>
              <a:rPr sz="2000" dirty="0" err="1"/>
              <a:t>desarrolladas</a:t>
            </a:r>
            <a:r>
              <a:rPr sz="2000" dirty="0"/>
              <a:t> </a:t>
            </a:r>
            <a:r>
              <a:rPr sz="2000" dirty="0" err="1"/>
              <a:t>mediante</a:t>
            </a:r>
            <a:r>
              <a:rPr sz="2000" dirty="0"/>
              <a:t>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sz="2000" dirty="0" err="1"/>
              <a:t>fomento</a:t>
            </a:r>
            <a:r>
              <a:rPr sz="2000" dirty="0"/>
              <a:t> de la </a:t>
            </a:r>
            <a:r>
              <a:rPr sz="2000" dirty="0" err="1"/>
              <a:t>inversión</a:t>
            </a:r>
            <a:r>
              <a:rPr sz="2000" dirty="0"/>
              <a:t> y la </a:t>
            </a:r>
            <a:r>
              <a:rPr sz="2000" dirty="0" err="1"/>
              <a:t>creación</a:t>
            </a:r>
            <a:r>
              <a:rPr sz="2000" dirty="0"/>
              <a:t> de </a:t>
            </a:r>
            <a:r>
              <a:rPr sz="2000" dirty="0" err="1"/>
              <a:t>empleo</a:t>
            </a:r>
            <a:r>
              <a:rPr sz="2000" dirty="0"/>
              <a:t>,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casos</a:t>
            </a:r>
            <a:r>
              <a:rPr sz="2000" dirty="0"/>
              <a:t> </a:t>
            </a:r>
            <a:r>
              <a:rPr sz="2000" dirty="0" err="1"/>
              <a:t>excepcionales</a:t>
            </a:r>
            <a:r>
              <a:rPr sz="2000" dirty="0"/>
              <a:t> </a:t>
            </a:r>
            <a:r>
              <a:rPr sz="2000" dirty="0" err="1"/>
              <a:t>mediante</a:t>
            </a:r>
            <a:r>
              <a:rPr sz="2000" dirty="0"/>
              <a:t> la </a:t>
            </a:r>
            <a:r>
              <a:rPr sz="2000" dirty="0" err="1"/>
              <a:t>concesión</a:t>
            </a:r>
            <a:r>
              <a:rPr sz="2000" dirty="0"/>
              <a:t> de </a:t>
            </a:r>
            <a:r>
              <a:rPr sz="2000" dirty="0" err="1"/>
              <a:t>ayudas</a:t>
            </a:r>
            <a:r>
              <a:rPr sz="2000" dirty="0"/>
              <a:t> de </a:t>
            </a:r>
            <a:r>
              <a:rPr sz="2000" dirty="0" err="1"/>
              <a:t>funcionamiento</a:t>
            </a:r>
            <a:r>
              <a:rPr sz="2000" dirty="0"/>
              <a:t>.</a:t>
            </a: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000" dirty="0"/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r>
              <a:rPr sz="2000" dirty="0"/>
              <a:t>3. Sectorial — las </a:t>
            </a:r>
            <a:r>
              <a:rPr sz="2000" dirty="0" err="1"/>
              <a:t>ayudas</a:t>
            </a:r>
            <a:r>
              <a:rPr sz="2000" dirty="0"/>
              <a:t> </a:t>
            </a:r>
            <a:r>
              <a:rPr sz="2000" dirty="0" err="1"/>
              <a:t>estatales</a:t>
            </a:r>
            <a:r>
              <a:rPr sz="2000" dirty="0"/>
              <a:t> </a:t>
            </a:r>
            <a:r>
              <a:rPr sz="2000" dirty="0" err="1"/>
              <a:t>concedidas</a:t>
            </a:r>
            <a:r>
              <a:rPr sz="2000" dirty="0"/>
              <a:t> </a:t>
            </a:r>
            <a:r>
              <a:rPr sz="2000" dirty="0" err="1"/>
              <a:t>exclusivamente</a:t>
            </a:r>
            <a:r>
              <a:rPr sz="2000" dirty="0"/>
              <a:t> a empresarios de un sector </a:t>
            </a:r>
            <a:r>
              <a:rPr sz="2000" dirty="0" err="1"/>
              <a:t>económico</a:t>
            </a:r>
            <a:r>
              <a:rPr sz="2000" dirty="0"/>
              <a:t> </a:t>
            </a:r>
            <a:r>
              <a:rPr sz="2000" dirty="0" err="1"/>
              <a:t>específico</a:t>
            </a:r>
            <a:r>
              <a:rPr sz="2000" dirty="0"/>
              <a:t> (por </a:t>
            </a:r>
            <a:r>
              <a:rPr sz="2000" dirty="0" err="1"/>
              <a:t>ejemplo</a:t>
            </a:r>
            <a:r>
              <a:rPr sz="2000" dirty="0"/>
              <a:t>, </a:t>
            </a:r>
            <a:r>
              <a:rPr sz="2000" dirty="0" err="1"/>
              <a:t>el</a:t>
            </a:r>
            <a:r>
              <a:rPr sz="2000" dirty="0"/>
              <a:t> </a:t>
            </a:r>
            <a:r>
              <a:rPr sz="2000" dirty="0" err="1"/>
              <a:t>transporte</a:t>
            </a:r>
            <a:r>
              <a:rPr sz="2000" dirty="0"/>
              <a:t>), </a:t>
            </a:r>
            <a:r>
              <a:rPr sz="2000" dirty="0" err="1"/>
              <a:t>así</a:t>
            </a:r>
            <a:r>
              <a:rPr sz="2000" dirty="0"/>
              <a:t> </a:t>
            </a:r>
            <a:r>
              <a:rPr sz="2000" dirty="0" err="1"/>
              <a:t>como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sectores</a:t>
            </a:r>
            <a:r>
              <a:rPr sz="2000" dirty="0"/>
              <a:t> </a:t>
            </a:r>
            <a:r>
              <a:rPr sz="2000" dirty="0" err="1"/>
              <a:t>sensibles</a:t>
            </a:r>
            <a:r>
              <a:rPr sz="2000" dirty="0"/>
              <a:t>: </a:t>
            </a:r>
            <a:r>
              <a:rPr sz="2000" dirty="0" err="1"/>
              <a:t>industria</a:t>
            </a:r>
            <a:r>
              <a:rPr sz="2000" dirty="0"/>
              <a:t> del </a:t>
            </a:r>
            <a:r>
              <a:rPr sz="2000" dirty="0" err="1"/>
              <a:t>carbón</a:t>
            </a:r>
            <a:r>
              <a:rPr sz="2000" dirty="0"/>
              <a:t>, </a:t>
            </a:r>
            <a:r>
              <a:rPr sz="2000" dirty="0" err="1"/>
              <a:t>hierro</a:t>
            </a:r>
            <a:r>
              <a:rPr sz="2000" dirty="0"/>
              <a:t> y </a:t>
            </a:r>
            <a:r>
              <a:rPr sz="2000" dirty="0" err="1"/>
              <a:t>acero</a:t>
            </a:r>
            <a:r>
              <a:rPr lang="es-ES" sz="2000" dirty="0"/>
              <a:t> o </a:t>
            </a:r>
            <a:r>
              <a:rPr sz="2000" dirty="0"/>
              <a:t> </a:t>
            </a:r>
            <a:r>
              <a:rPr sz="2000" dirty="0" err="1"/>
              <a:t>industria</a:t>
            </a:r>
            <a:r>
              <a:rPr sz="2000" dirty="0"/>
              <a:t> de la </a:t>
            </a:r>
            <a:r>
              <a:rPr sz="2000" dirty="0" err="1"/>
              <a:t>construcción</a:t>
            </a:r>
            <a:r>
              <a:rPr sz="2000" dirty="0"/>
              <a:t> naval. A las </a:t>
            </a:r>
            <a:r>
              <a:rPr sz="2000" dirty="0" err="1"/>
              <a:t>ayudas</a:t>
            </a:r>
            <a:r>
              <a:rPr sz="2000" dirty="0"/>
              <a:t> </a:t>
            </a:r>
            <a:r>
              <a:rPr sz="2000" dirty="0" err="1"/>
              <a:t>estatales</a:t>
            </a:r>
            <a:r>
              <a:rPr sz="2000" dirty="0"/>
              <a:t> </a:t>
            </a:r>
            <a:r>
              <a:rPr sz="2000" dirty="0" err="1"/>
              <a:t>concedidas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estos</a:t>
            </a:r>
            <a:r>
              <a:rPr sz="2000" dirty="0"/>
              <a:t> </a:t>
            </a:r>
            <a:r>
              <a:rPr sz="2000" dirty="0" err="1"/>
              <a:t>sectores</a:t>
            </a:r>
            <a:r>
              <a:rPr sz="2000" dirty="0"/>
              <a:t>, </a:t>
            </a:r>
            <a:r>
              <a:rPr lang="es-ES" sz="2000" dirty="0"/>
              <a:t>se aplican normas sobre ayudas estatales distintas y más restrictivas que las normas generales a menudo </a:t>
            </a:r>
            <a:r>
              <a:rPr sz="2000" dirty="0" err="1"/>
              <a:t>debido</a:t>
            </a:r>
            <a:r>
              <a:rPr sz="2000" dirty="0"/>
              <a:t> a </a:t>
            </a:r>
            <a:r>
              <a:rPr sz="2000" dirty="0" err="1"/>
              <a:t>su</a:t>
            </a:r>
            <a:r>
              <a:rPr sz="2000" dirty="0"/>
              <a:t> </a:t>
            </a:r>
            <a:r>
              <a:rPr sz="2000" dirty="0" err="1"/>
              <a:t>naturaleza</a:t>
            </a:r>
            <a:r>
              <a:rPr sz="2000" dirty="0"/>
              <a:t> </a:t>
            </a:r>
            <a:r>
              <a:rPr sz="2000" dirty="0" err="1"/>
              <a:t>específica</a:t>
            </a:r>
            <a:r>
              <a:rPr sz="2000" dirty="0"/>
              <a:t> y a los </a:t>
            </a:r>
            <a:r>
              <a:rPr sz="2000" dirty="0" err="1"/>
              <a:t>problemas</a:t>
            </a:r>
            <a:r>
              <a:rPr sz="2000" dirty="0"/>
              <a:t> que se </a:t>
            </a:r>
            <a:r>
              <a:rPr sz="2000" dirty="0" err="1"/>
              <a:t>plantean</a:t>
            </a:r>
            <a:r>
              <a:rPr sz="2000" dirty="0"/>
              <a:t> (por </a:t>
            </a:r>
            <a:r>
              <a:rPr sz="2000" dirty="0" err="1"/>
              <a:t>ejemplo</a:t>
            </a:r>
            <a:r>
              <a:rPr sz="2000" dirty="0"/>
              <a:t>, </a:t>
            </a:r>
            <a:r>
              <a:rPr sz="2000" dirty="0" err="1"/>
              <a:t>exceso</a:t>
            </a:r>
            <a:r>
              <a:rPr sz="2000" dirty="0"/>
              <a:t> de </a:t>
            </a:r>
            <a:r>
              <a:rPr sz="2000" dirty="0" err="1"/>
              <a:t>capacidad</a:t>
            </a:r>
            <a:r>
              <a:rPr sz="2000" dirty="0"/>
              <a:t>, </a:t>
            </a:r>
            <a:r>
              <a:rPr sz="2000" dirty="0" err="1"/>
              <a:t>carácter</a:t>
            </a:r>
            <a:r>
              <a:rPr sz="2000" dirty="0"/>
              <a:t> </a:t>
            </a:r>
            <a:r>
              <a:rPr sz="2000" dirty="0" err="1"/>
              <a:t>intensivo</a:t>
            </a:r>
            <a:r>
              <a:rPr sz="2000" dirty="0"/>
              <a:t> de capital de las </a:t>
            </a:r>
            <a:r>
              <a:rPr sz="2000" dirty="0" err="1"/>
              <a:t>inversiones</a:t>
            </a:r>
            <a:r>
              <a:rPr sz="2000" dirty="0"/>
              <a:t>)</a:t>
            </a:r>
            <a:r>
              <a:rPr lang="es-ES" sz="2000" dirty="0"/>
              <a:t>.</a:t>
            </a:r>
            <a:r>
              <a:rPr sz="2000" dirty="0"/>
              <a:t> </a:t>
            </a:r>
          </a:p>
          <a:p>
            <a:pPr marL="4699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3755298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71E5DD05-2844-B9D3-FDC2-B1190F6CAC3A}"/>
              </a:ext>
            </a:extLst>
          </p:cNvPr>
          <p:cNvSpPr txBox="1"/>
          <p:nvPr/>
        </p:nvSpPr>
        <p:spPr>
          <a:xfrm>
            <a:off x="108011" y="914400"/>
            <a:ext cx="11975977" cy="7650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sz="3200"/>
              <a:t> </a:t>
            </a:r>
            <a:r>
              <a:rPr sz="4000"/>
              <a:t>UNIDAD 1: Fundamentos de las ayudas públicas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sz="1800"/>
              <a:t>    </a:t>
            </a:r>
            <a:r>
              <a:rPr sz="2400"/>
              <a:t>SECCIÓN 1.2: Tipos y formas de la ayuda pública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4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t>Formularios de ayudas públicas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sz="2400">
              <a:latin typeface="+mj-lt"/>
              <a:cs typeface="Tahoma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kumimoji="0" sz="1800" i="0" u="none" strike="noStrike" kern="1200" cap="none" normalizeH="0" baseline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8" name="Schemat blokowy: proces 7">
            <a:extLst>
              <a:ext uri="{FF2B5EF4-FFF2-40B4-BE49-F238E27FC236}">
                <a16:creationId xmlns:a16="http://schemas.microsoft.com/office/drawing/2014/main" id="{1686D237-4947-B231-68B0-EBF7C5C64E52}"/>
              </a:ext>
            </a:extLst>
          </p:cNvPr>
          <p:cNvSpPr/>
          <p:nvPr/>
        </p:nvSpPr>
        <p:spPr>
          <a:xfrm>
            <a:off x="470518" y="2787587"/>
            <a:ext cx="2290438" cy="1580225"/>
          </a:xfrm>
          <a:prstGeom prst="flowChartProcess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>
              <a:cs typeface="Tahoma"/>
            </a:endParaRP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>
                <a:cs typeface="Tahoma"/>
              </a:defRPr>
            </a:pPr>
            <a:r>
              <a:t>A</a:t>
            </a: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r>
              <a:t>Subvenciones y desgravaciones fiscales</a:t>
            </a:r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/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2E31A02-D579-42D2-4997-DCEF5737AC9D}"/>
              </a:ext>
            </a:extLst>
          </p:cNvPr>
          <p:cNvSpPr txBox="1"/>
          <p:nvPr/>
        </p:nvSpPr>
        <p:spPr>
          <a:xfrm>
            <a:off x="5610687" y="2920753"/>
            <a:ext cx="35954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</p:txBody>
      </p:sp>
      <p:sp>
        <p:nvSpPr>
          <p:cNvPr id="12" name="Schemat blokowy: proces 11">
            <a:extLst>
              <a:ext uri="{FF2B5EF4-FFF2-40B4-BE49-F238E27FC236}">
                <a16:creationId xmlns:a16="http://schemas.microsoft.com/office/drawing/2014/main" id="{3402C815-E31F-92E2-7B79-5C8A6B819C5A}"/>
              </a:ext>
            </a:extLst>
          </p:cNvPr>
          <p:cNvSpPr/>
          <p:nvPr/>
        </p:nvSpPr>
        <p:spPr>
          <a:xfrm>
            <a:off x="3187082" y="2787587"/>
            <a:ext cx="2574525" cy="1580225"/>
          </a:xfrm>
          <a:prstGeom prst="flowChartProcess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>
                <a:cs typeface="Tahoma"/>
              </a:defRPr>
            </a:pPr>
            <a:r>
              <a:rPr dirty="0"/>
              <a:t>B</a:t>
            </a:r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r>
              <a:rPr lang="es-ES" dirty="0">
                <a:latin typeface="Times New Roman" panose="02020603050405020304" pitchFamily="18" charset="0"/>
              </a:rPr>
              <a:t>S</a:t>
            </a:r>
            <a:r>
              <a:rPr dirty="0" err="1">
                <a:latin typeface="Times New Roman" panose="02020603050405020304" pitchFamily="18" charset="0"/>
              </a:rPr>
              <a:t>ubvenciones</a:t>
            </a:r>
            <a:r>
              <a:rPr lang="es-ES" dirty="0">
                <a:latin typeface="Times New Roman" panose="02020603050405020304" pitchFamily="18" charset="0"/>
              </a:rPr>
              <a:t> </a:t>
            </a:r>
            <a:r>
              <a:rPr lang="es-ES" dirty="0"/>
              <a:t>Capital-inversión </a:t>
            </a:r>
          </a:p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r>
              <a:rPr dirty="0"/>
              <a:t>	</a:t>
            </a:r>
          </a:p>
          <a:p>
            <a:pPr marL="298450" marR="0" lvl="0" indent="-28575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dirty="0"/>
          </a:p>
        </p:txBody>
      </p:sp>
      <p:sp>
        <p:nvSpPr>
          <p:cNvPr id="13" name="Schemat blokowy: proces 12">
            <a:extLst>
              <a:ext uri="{FF2B5EF4-FFF2-40B4-BE49-F238E27FC236}">
                <a16:creationId xmlns:a16="http://schemas.microsoft.com/office/drawing/2014/main" id="{6A830DB3-8A7D-3361-B66B-B07CC65DAD1E}"/>
              </a:ext>
            </a:extLst>
          </p:cNvPr>
          <p:cNvSpPr/>
          <p:nvPr/>
        </p:nvSpPr>
        <p:spPr>
          <a:xfrm>
            <a:off x="6096000" y="2787587"/>
            <a:ext cx="2423605" cy="1580225"/>
          </a:xfrm>
          <a:prstGeom prst="flowChartProcess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>
                <a:cs typeface="Tahoma"/>
              </a:defRPr>
            </a:pPr>
            <a:r>
              <a:rPr dirty="0"/>
              <a:t>C</a:t>
            </a:r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>
                <a:effectLst/>
                <a:latin typeface="Times New Roman" panose="02020603050405020304" pitchFamily="18" charset="0"/>
              </a:defRPr>
            </a:pPr>
            <a:r>
              <a:rPr dirty="0"/>
              <a:t>    </a:t>
            </a:r>
            <a:r>
              <a:rPr dirty="0" err="1"/>
              <a:t>Crédito</a:t>
            </a:r>
            <a:r>
              <a:rPr dirty="0"/>
              <a:t> </a:t>
            </a:r>
            <a:r>
              <a:rPr dirty="0" err="1"/>
              <a:t>bonificado</a:t>
            </a:r>
            <a:endParaRPr dirty="0">
              <a:effectLst/>
              <a:latin typeface="Times New Roman" panose="02020603050405020304" pitchFamily="18" charset="0"/>
            </a:endParaRPr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r>
              <a:rPr dirty="0"/>
              <a:t>	</a:t>
            </a:r>
          </a:p>
          <a:p>
            <a:pPr marL="298450" marR="0" lvl="0" indent="-28575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dirty="0"/>
          </a:p>
        </p:txBody>
      </p:sp>
      <p:sp>
        <p:nvSpPr>
          <p:cNvPr id="14" name="Schemat blokowy: proces 13">
            <a:extLst>
              <a:ext uri="{FF2B5EF4-FFF2-40B4-BE49-F238E27FC236}">
                <a16:creationId xmlns:a16="http://schemas.microsoft.com/office/drawing/2014/main" id="{09738388-8BBB-5535-ADDA-FCBA6ECD7DDB}"/>
              </a:ext>
            </a:extLst>
          </p:cNvPr>
          <p:cNvSpPr/>
          <p:nvPr/>
        </p:nvSpPr>
        <p:spPr>
          <a:xfrm>
            <a:off x="9004918" y="2787587"/>
            <a:ext cx="2473909" cy="1580225"/>
          </a:xfrm>
          <a:prstGeom prst="flowChartProcess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 sz="2000">
                <a:cs typeface="Tahoma"/>
              </a:defRPr>
            </a:pPr>
            <a:r>
              <a:rPr dirty="0"/>
              <a:t>D</a:t>
            </a:r>
          </a:p>
          <a:p>
            <a:pPr marL="12700" lvl="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>
                <a:latin typeface="Times New Roman" panose="02020603050405020304" pitchFamily="18" charset="0"/>
              </a:defRPr>
            </a:pPr>
            <a:r>
              <a:rPr dirty="0"/>
              <a:t>            </a:t>
            </a:r>
            <a:r>
              <a:rPr dirty="0" err="1"/>
              <a:t>Garantías</a:t>
            </a:r>
            <a:r>
              <a:rPr dirty="0"/>
              <a:t> </a:t>
            </a:r>
          </a:p>
          <a:p>
            <a:pPr marL="298450" marR="0" lvl="0" indent="-28575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2311253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1B13FF3-AF18-90F5-33B5-DDA445CD7233}"/>
              </a:ext>
            </a:extLst>
          </p:cNvPr>
          <p:cNvSpPr txBox="1"/>
          <p:nvPr/>
        </p:nvSpPr>
        <p:spPr>
          <a:xfrm>
            <a:off x="206477" y="929148"/>
            <a:ext cx="11821400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UNIDAD 1. </a:t>
            </a:r>
            <a:r>
              <a:rPr dirty="0" err="1"/>
              <a:t>Fundamentos</a:t>
            </a:r>
            <a:r>
              <a:rPr dirty="0"/>
              <a:t> de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endParaRPr dirty="0"/>
          </a:p>
          <a:p>
            <a:pPr>
              <a:defRPr sz="2400" kern="120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defRPr>
            </a:pPr>
            <a:r>
              <a:rPr dirty="0"/>
              <a:t> SECCIÓN 1.2: </a:t>
            </a:r>
            <a:r>
              <a:rPr dirty="0" err="1"/>
              <a:t>Tipos</a:t>
            </a:r>
            <a:r>
              <a:rPr dirty="0"/>
              <a:t> y </a:t>
            </a:r>
            <a:r>
              <a:rPr dirty="0" err="1"/>
              <a:t>formas</a:t>
            </a:r>
            <a:r>
              <a:rPr dirty="0"/>
              <a:t> de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pública</a:t>
            </a:r>
            <a:endParaRPr sz="2400" dirty="0">
              <a:latin typeface="+mj-lt"/>
              <a:cs typeface="Tahoma"/>
            </a:endParaRPr>
          </a:p>
          <a:p>
            <a:endParaRPr sz="2400" b="1" dirty="0">
              <a:latin typeface="+mj-lt"/>
              <a:cs typeface="Tahoma"/>
            </a:endParaRPr>
          </a:p>
          <a:p>
            <a:pPr>
              <a:defRPr sz="2400" b="1">
                <a:latin typeface="+mj-lt"/>
              </a:defRPr>
            </a:pPr>
            <a:r>
              <a:rPr lang="es-ES" dirty="0"/>
              <a:t>                                                                       A</a:t>
            </a:r>
            <a:r>
              <a:rPr dirty="0" err="1"/>
              <a:t>yuda</a:t>
            </a:r>
            <a:r>
              <a:rPr dirty="0"/>
              <a:t> </a:t>
            </a:r>
            <a:r>
              <a:rPr dirty="0" err="1"/>
              <a:t>pública</a:t>
            </a:r>
            <a:endParaRPr dirty="0"/>
          </a:p>
          <a:p>
            <a:pPr>
              <a:defRPr sz="2400" b="1">
                <a:latin typeface="+mj-lt"/>
              </a:defRPr>
            </a:pPr>
            <a:r>
              <a:rPr dirty="0"/>
              <a:t>                                </a:t>
            </a:r>
          </a:p>
          <a:p>
            <a:pPr>
              <a:defRPr sz="2400" b="1">
                <a:latin typeface="+mj-lt"/>
              </a:defRPr>
            </a:pPr>
            <a:r>
              <a:rPr dirty="0"/>
              <a:t>			 </a:t>
            </a:r>
            <a:r>
              <a:rPr lang="es-ES" dirty="0"/>
              <a:t>       Beneficios			</a:t>
            </a:r>
            <a:endParaRPr sz="2400" b="1" dirty="0"/>
          </a:p>
          <a:p>
            <a:pPr>
              <a:defRPr sz="2400" b="1"/>
            </a:pPr>
            <a:r>
              <a:rPr dirty="0"/>
              <a:t>               </a:t>
            </a:r>
          </a:p>
          <a:p>
            <a:endParaRPr sz="2400" b="1" dirty="0"/>
          </a:p>
          <a:p>
            <a:pPr>
              <a:defRPr sz="2400" b="1"/>
            </a:pPr>
            <a:r>
              <a:rPr dirty="0"/>
              <a:t>              </a:t>
            </a:r>
          </a:p>
        </p:txBody>
      </p:sp>
      <p:sp>
        <p:nvSpPr>
          <p:cNvPr id="5" name="Prostokąt 4"/>
          <p:cNvSpPr/>
          <p:nvPr/>
        </p:nvSpPr>
        <p:spPr>
          <a:xfrm>
            <a:off x="6831421" y="3666478"/>
            <a:ext cx="2910343" cy="1589103"/>
          </a:xfrm>
          <a:prstGeom prst="rect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b="1"/>
            </a:pPr>
            <a:r>
              <a:rPr dirty="0"/>
              <a:t> </a:t>
            </a:r>
            <a:r>
              <a:rPr sz="1600" dirty="0" err="1"/>
              <a:t>Devolución</a:t>
            </a:r>
            <a:r>
              <a:rPr sz="1600" dirty="0"/>
              <a:t> del dinero</a:t>
            </a:r>
          </a:p>
          <a:p>
            <a:pPr algn="ctr">
              <a:defRPr sz="1600" b="1"/>
            </a:pPr>
            <a:r>
              <a:rPr dirty="0"/>
              <a:t>    </a:t>
            </a:r>
            <a:r>
              <a:rPr lang="es-ES" sz="1600" dirty="0"/>
              <a:t>R</a:t>
            </a:r>
            <a:r>
              <a:rPr sz="1600" dirty="0" err="1"/>
              <a:t>esponsabilidad</a:t>
            </a:r>
            <a:r>
              <a:rPr lang="es-ES" sz="1600" dirty="0"/>
              <a:t> penal y fiscal</a:t>
            </a:r>
            <a:r>
              <a:rPr dirty="0"/>
              <a:t>                    </a:t>
            </a:r>
          </a:p>
        </p:txBody>
      </p:sp>
      <p:sp>
        <p:nvSpPr>
          <p:cNvPr id="6" name="Prostokąt 5"/>
          <p:cNvSpPr/>
          <p:nvPr/>
        </p:nvSpPr>
        <p:spPr>
          <a:xfrm>
            <a:off x="2450236" y="3666478"/>
            <a:ext cx="2910345" cy="1589103"/>
          </a:xfrm>
          <a:prstGeom prst="rect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b="1"/>
            </a:pPr>
            <a:r>
              <a:rPr dirty="0"/>
              <a:t>                </a:t>
            </a:r>
            <a:r>
              <a:rPr sz="1600" dirty="0" err="1"/>
              <a:t>Liquidez</a:t>
            </a:r>
            <a:endParaRPr sz="1600" dirty="0"/>
          </a:p>
          <a:p>
            <a:pPr>
              <a:defRPr sz="1600" b="1"/>
            </a:pPr>
            <a:r>
              <a:rPr dirty="0"/>
              <a:t>   </a:t>
            </a:r>
            <a:r>
              <a:rPr dirty="0" err="1"/>
              <a:t>Reducción</a:t>
            </a:r>
            <a:r>
              <a:rPr dirty="0"/>
              <a:t> de la carga fiscal</a:t>
            </a:r>
            <a:endParaRPr sz="1600" dirty="0"/>
          </a:p>
          <a:p>
            <a:pPr>
              <a:defRPr sz="1600" b="1"/>
            </a:pPr>
            <a:r>
              <a:rPr dirty="0"/>
              <a:t>     </a:t>
            </a:r>
            <a:r>
              <a:rPr dirty="0" err="1"/>
              <a:t>Mantenimiento</a:t>
            </a:r>
            <a:r>
              <a:rPr dirty="0"/>
              <a:t> del </a:t>
            </a:r>
            <a:r>
              <a:rPr dirty="0" err="1"/>
              <a:t>empleo</a:t>
            </a:r>
            <a:endParaRPr sz="1600" dirty="0"/>
          </a:p>
          <a:p>
            <a:pPr>
              <a:defRPr sz="1600" b="1"/>
            </a:pPr>
            <a:r>
              <a:rPr dirty="0"/>
              <a:t>               Desarrollo</a:t>
            </a:r>
            <a:endParaRPr sz="1600" dirty="0"/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F7DA1D8E-014A-8F23-A915-378CC3AB43B5}"/>
              </a:ext>
            </a:extLst>
          </p:cNvPr>
          <p:cNvCxnSpPr>
            <a:cxnSpLocks/>
          </p:cNvCxnSpPr>
          <p:nvPr/>
        </p:nvCxnSpPr>
        <p:spPr>
          <a:xfrm flipH="1">
            <a:off x="5000135" y="2731042"/>
            <a:ext cx="266330" cy="435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8AEE9E31-A8EF-B543-D20A-8E4AFBB4E6E1}"/>
              </a:ext>
            </a:extLst>
          </p:cNvPr>
          <p:cNvCxnSpPr/>
          <p:nvPr/>
        </p:nvCxnSpPr>
        <p:spPr>
          <a:xfrm>
            <a:off x="6840630" y="2739920"/>
            <a:ext cx="266330" cy="426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2565EE7E-3AA9-446C-BB80-D59542ED0340}"/>
              </a:ext>
            </a:extLst>
          </p:cNvPr>
          <p:cNvSpPr txBox="1"/>
          <p:nvPr/>
        </p:nvSpPr>
        <p:spPr>
          <a:xfrm>
            <a:off x="6831421" y="3059668"/>
            <a:ext cx="12491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latin typeface="+mj-lt"/>
              </a:rPr>
              <a:t>Riesgos</a:t>
            </a:r>
          </a:p>
        </p:txBody>
      </p:sp>
    </p:spTree>
    <p:extLst>
      <p:ext uri="{BB962C8B-B14F-4D97-AF65-F5344CB8AC3E}">
        <p14:creationId xmlns:p14="http://schemas.microsoft.com/office/powerpoint/2010/main" val="225736868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2465</Words>
  <Application>Microsoft Office PowerPoint</Application>
  <PresentationFormat>Panorámica</PresentationFormat>
  <Paragraphs>317</Paragraphs>
  <Slides>27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7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Times New Roman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173</cp:revision>
  <dcterms:created xsi:type="dcterms:W3CDTF">2021-06-29T11:11:56Z</dcterms:created>
  <dcterms:modified xsi:type="dcterms:W3CDTF">2023-02-06T16:28:19Z</dcterms:modified>
</cp:coreProperties>
</file>