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8"/>
  </p:notesMasterIdLst>
  <p:handoutMasterIdLst>
    <p:handoutMasterId r:id="rId29"/>
  </p:handoutMasterIdLst>
  <p:sldIdLst>
    <p:sldId id="256" r:id="rId2"/>
    <p:sldId id="268" r:id="rId3"/>
    <p:sldId id="260" r:id="rId4"/>
    <p:sldId id="286" r:id="rId5"/>
    <p:sldId id="287" r:id="rId6"/>
    <p:sldId id="288" r:id="rId7"/>
    <p:sldId id="289" r:id="rId8"/>
    <p:sldId id="290" r:id="rId9"/>
    <p:sldId id="291" r:id="rId10"/>
    <p:sldId id="292" r:id="rId11"/>
    <p:sldId id="293" r:id="rId12"/>
    <p:sldId id="274" r:id="rId13"/>
    <p:sldId id="294" r:id="rId14"/>
    <p:sldId id="295" r:id="rId15"/>
    <p:sldId id="264" r:id="rId16"/>
    <p:sldId id="296" r:id="rId17"/>
    <p:sldId id="297" r:id="rId18"/>
    <p:sldId id="298" r:id="rId19"/>
    <p:sldId id="299" r:id="rId20"/>
    <p:sldId id="300" r:id="rId21"/>
    <p:sldId id="301" r:id="rId22"/>
    <p:sldId id="302" r:id="rId23"/>
    <p:sldId id="304" r:id="rId24"/>
    <p:sldId id="305" r:id="rId25"/>
    <p:sldId id="307" r:id="rId26"/>
    <p:sldId id="308" r:id="rId2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539673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hq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646331"/>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el-GR" sz="1800" b="1" dirty="0">
                <a:effectLst/>
                <a:latin typeface="Bahnschrift Light" panose="020B0502040204020203" pitchFamily="34" charset="0"/>
                <a:ea typeface="Calibri" panose="020F0502020204030204" pitchFamily="34" charset="0"/>
              </a:rPr>
              <a:t>Ενίσχυση της ανθεκτικότητας των ΜΜΕ</a:t>
            </a:r>
          </a:p>
          <a:p>
            <a:r>
              <a:rPr lang="el-GR" sz="1800" b="1" dirty="0">
                <a:effectLst/>
                <a:latin typeface="Bahnschrift Light" panose="020B0502040204020203" pitchFamily="34" charset="0"/>
                <a:ea typeface="Calibri" panose="020F0502020204030204" pitchFamily="34" charset="0"/>
              </a:rPr>
              <a:t> μετά τα περιοριστικά μέτρα (</a:t>
            </a:r>
            <a:r>
              <a:rPr lang="el-GR" sz="1800" b="1" dirty="0" err="1">
                <a:effectLst/>
                <a:latin typeface="Bahnschrift Light" panose="020B0502040204020203" pitchFamily="34" charset="0"/>
                <a:ea typeface="Calibri" panose="020F0502020204030204" pitchFamily="34" charset="0"/>
              </a:rPr>
              <a:t>lock-down</a:t>
            </a:r>
            <a:r>
              <a:rPr lang="en-US" sz="1800" b="1" dirty="0">
                <a:effectLst/>
                <a:latin typeface="Bahnschrift Light" panose="020B0502040204020203" pitchFamily="34" charset="0"/>
                <a:ea typeface="Calibri" panose="020F0502020204030204" pitchFamily="34" charset="0"/>
              </a:rPr>
              <a:t>)</a:t>
            </a:r>
            <a:r>
              <a:rPr lang="en-GB"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450237" y="4093428"/>
            <a:ext cx="6889072" cy="1292662"/>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el-GR" sz="2000" b="1" dirty="0" err="1">
                <a:ea typeface="Calibri" panose="020F0502020204030204" pitchFamily="34" charset="0"/>
              </a:rPr>
              <a:t>Προσβάσιμες</a:t>
            </a:r>
            <a:r>
              <a:rPr lang="el-GR" sz="2000" b="1" dirty="0">
                <a:ea typeface="Calibri" panose="020F0502020204030204" pitchFamily="34" charset="0"/>
              </a:rPr>
              <a:t> δημόσιες ενισχύσεις για επιχειρήσεις - προσαρμοσμένες λύσεις και πού θα τα βρείτε
</a:t>
            </a:r>
            <a:endParaRPr kumimoji="0" lang="pl-PL" sz="1800" b="1" i="0" u="none" strike="noStrike" kern="1200" cap="none" spc="-114" normalizeH="0" baseline="0" noProof="0" dirty="0">
              <a:ln>
                <a:noFill/>
              </a:ln>
              <a:solidFill>
                <a:srgbClr val="0CA373"/>
              </a:solidFill>
              <a:effectLst/>
              <a:uLnTx/>
              <a:uFillTx/>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el-G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Από</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l-PL"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Fundacja Mercatus et Civis</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711DDC5-E114-5404-E5F5-34536CF4A1D0}"/>
              </a:ext>
            </a:extLst>
          </p:cNvPr>
          <p:cNvSpPr txBox="1"/>
          <p:nvPr/>
        </p:nvSpPr>
        <p:spPr>
          <a:xfrm>
            <a:off x="127247" y="984737"/>
            <a:ext cx="11605846" cy="6986528"/>
          </a:xfrm>
          <a:prstGeom prst="rect">
            <a:avLst/>
          </a:prstGeom>
          <a:noFill/>
        </p:spPr>
        <p:txBody>
          <a:bodyPr wrap="square">
            <a:spAutoFit/>
          </a:bodyPr>
          <a:lstStyle/>
          <a:p>
            <a:r>
              <a:rPr lang="el-GR" sz="3600" b="1" spc="-114" dirty="0">
                <a:latin typeface="+mj-lt"/>
                <a:cs typeface="Tahoma"/>
              </a:rPr>
              <a:t>Τίτλος ενότητας 1.: Βασικά στοιχεία για τις κρατικές ενισχύσεις</a:t>
            </a:r>
            <a:r>
              <a:rPr lang="el-GR" sz="4000" b="1" spc="-114" dirty="0">
                <a:latin typeface="+mj-lt"/>
                <a:cs typeface="Tahoma"/>
              </a:rPr>
              <a:t>
</a:t>
            </a:r>
            <a:r>
              <a:rPr kumimoji="0" lang="pl-PL" sz="2800" i="0" u="none" strike="noStrike" kern="1200" cap="none" spc="-114" normalizeH="0" baseline="0" noProof="0" dirty="0">
                <a:ln>
                  <a:noFill/>
                </a:ln>
                <a:effectLst/>
                <a:uLnTx/>
                <a:uFillTx/>
                <a:latin typeface="+mj-lt"/>
                <a:cs typeface="Tahoma"/>
              </a:rPr>
              <a:t> </a:t>
            </a:r>
            <a:r>
              <a:rPr kumimoji="0" lang="el-GR" sz="2400" i="0" u="none" strike="noStrike" kern="1200" cap="none" spc="-114" normalizeH="0" baseline="0" noProof="0" dirty="0">
                <a:ln>
                  <a:noFill/>
                </a:ln>
                <a:effectLst/>
                <a:uLnTx/>
                <a:uFillTx/>
                <a:latin typeface="+mj-lt"/>
                <a:cs typeface="Tahoma"/>
              </a:rPr>
              <a:t>Μάθημα</a:t>
            </a:r>
            <a:r>
              <a:rPr kumimoji="0" lang="pl-PL" sz="2400" i="0" u="none" strike="noStrike" kern="1200" cap="none" spc="-114" normalizeH="0" baseline="0" noProof="0" dirty="0">
                <a:ln>
                  <a:noFill/>
                </a:ln>
                <a:effectLst/>
                <a:uLnTx/>
                <a:uFillTx/>
                <a:latin typeface="+mj-lt"/>
                <a:cs typeface="Tahoma"/>
              </a:rPr>
              <a:t> 1.3.:  </a:t>
            </a:r>
            <a:r>
              <a:rPr lang="el-GR" sz="2400" spc="-114" dirty="0">
                <a:latin typeface="+mj-lt"/>
                <a:cs typeface="Tahoma"/>
              </a:rPr>
              <a:t>Οι όροι των κρατικών ενισχύσεων – νομικές πράξεις της Ευρωπαϊκής Ένωσης</a:t>
            </a:r>
            <a:r>
              <a:rPr lang="pl-PL" sz="2400" b="1" dirty="0">
                <a:latin typeface="+mj-lt"/>
              </a:rPr>
              <a:t>. </a:t>
            </a:r>
            <a:endParaRPr kumimoji="0" lang="pl-PL" sz="2400" b="1" i="0" u="none" strike="noStrike" kern="1200" cap="none" spc="-114" normalizeH="0" baseline="0" noProof="0" dirty="0">
              <a:ln>
                <a:noFill/>
              </a:ln>
              <a:effectLst/>
              <a:uLnTx/>
              <a:uFillTx/>
              <a:latin typeface="+mj-lt"/>
              <a:cs typeface="Tahoma"/>
            </a:endParaRPr>
          </a:p>
          <a:p>
            <a:endParaRPr kumimoji="0" lang="pl-PL" sz="2000" i="0" u="none" strike="noStrike" kern="1200" cap="none" spc="-114" normalizeH="0" baseline="0" noProof="0" dirty="0">
              <a:ln>
                <a:noFill/>
              </a:ln>
              <a:effectLst/>
              <a:uLnTx/>
              <a:uFillTx/>
              <a:latin typeface="+mj-lt"/>
              <a:cs typeface="Tahoma"/>
            </a:endParaRPr>
          </a:p>
          <a:p>
            <a:pPr algn="just"/>
            <a:endParaRPr lang="pl-PL" sz="2400" b="1" dirty="0">
              <a:solidFill>
                <a:srgbClr val="00B050"/>
              </a:solidFill>
              <a:latin typeface="+mj-lt"/>
            </a:endParaRPr>
          </a:p>
          <a:p>
            <a:pPr marL="342900" indent="-342900" algn="just">
              <a:buFont typeface="Arial" panose="020B0604020202020204" pitchFamily="34" charset="0"/>
              <a:buChar char="•"/>
            </a:pPr>
            <a:r>
              <a:rPr lang="pl-PL" sz="2400" b="1" dirty="0">
                <a:solidFill>
                  <a:srgbClr val="0CA373"/>
                </a:solidFill>
              </a:rPr>
              <a:t>T</a:t>
            </a:r>
            <a:r>
              <a:rPr lang="el-GR" sz="2400" b="1" dirty="0">
                <a:solidFill>
                  <a:srgbClr val="0CA373"/>
                </a:solidFill>
              </a:rPr>
              <a:t>Συνθήκη για τη λειτουργία της Ευρωπαϊκής Ένωσης (άρθρα 107 και 108</a:t>
            </a:r>
            <a:r>
              <a:rPr lang="pl-PL" sz="2400" dirty="0">
                <a:solidFill>
                  <a:srgbClr val="0CA373"/>
                </a:solidFill>
              </a:rPr>
              <a:t>).</a:t>
            </a:r>
          </a:p>
          <a:p>
            <a:pPr algn="just"/>
            <a:endParaRPr lang="pl-PL" sz="2400" dirty="0">
              <a:solidFill>
                <a:srgbClr val="0CA373"/>
              </a:solidFill>
              <a:latin typeface="+mj-lt"/>
            </a:endParaRPr>
          </a:p>
          <a:p>
            <a:pPr marL="342900" indent="-342900" algn="just">
              <a:buFont typeface="Arial" panose="020B0604020202020204" pitchFamily="34" charset="0"/>
              <a:buChar char="•"/>
            </a:pPr>
            <a:r>
              <a:rPr lang="el-GR" sz="2400" b="1" spc="-114" dirty="0">
                <a:solidFill>
                  <a:srgbClr val="0CA373"/>
                </a:solidFill>
                <a:cs typeface="Tahoma"/>
              </a:rPr>
              <a:t>800/2008 της Ευρωπαϊκής Επιτροπής, της 6ης Αυγούστου 2008, με το οποίο κηρύσσονται ορισμένα είδη ενισχύσεων συμβατά με την κοινή αγορά κατ' εφαρμογή των άρθρων 87 και 88 της συνθήκης (γενικός κανονισμός απαλλαγής κατά κατηγορία)</a:t>
            </a:r>
            <a:r>
              <a:rPr lang="en-US" sz="2400" spc="-114" dirty="0">
                <a:solidFill>
                  <a:srgbClr val="0CA373"/>
                </a:solidFill>
                <a:cs typeface="Tahoma"/>
              </a:rPr>
              <a:t>) </a:t>
            </a:r>
            <a:endParaRPr kumimoji="0" lang="pl-PL" sz="2400" i="0" u="none" strike="noStrike" kern="1200" cap="none" spc="-114" normalizeH="0" baseline="0" noProof="0" dirty="0">
              <a:ln>
                <a:noFill/>
              </a:ln>
              <a:solidFill>
                <a:srgbClr val="0CA373"/>
              </a:solidFill>
              <a:effectLst/>
              <a:uLnTx/>
              <a:uFillTx/>
              <a:cs typeface="Tahoma"/>
            </a:endParaRPr>
          </a:p>
          <a:p>
            <a:endParaRPr lang="pl-PL" sz="2400" spc="-114" dirty="0">
              <a:solidFill>
                <a:srgbClr val="0CA373"/>
              </a:solidFill>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3640930940"/>
      </p:ext>
    </p:extLst>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47677F1E-5EE0-D162-CEAD-235CDECEB704}"/>
              </a:ext>
            </a:extLst>
          </p:cNvPr>
          <p:cNvSpPr txBox="1"/>
          <p:nvPr/>
        </p:nvSpPr>
        <p:spPr>
          <a:xfrm>
            <a:off x="186431" y="1020932"/>
            <a:ext cx="11594237" cy="4647426"/>
          </a:xfrm>
          <a:prstGeom prst="rect">
            <a:avLst/>
          </a:prstGeom>
          <a:noFill/>
        </p:spPr>
        <p:txBody>
          <a:bodyPr wrap="square">
            <a:spAutoFit/>
          </a:bodyPr>
          <a:lstStyle/>
          <a:p>
            <a:r>
              <a:rPr lang="el-GR" sz="3600" b="1" spc="-114" dirty="0">
                <a:latin typeface="+mj-lt"/>
                <a:cs typeface="Tahoma"/>
              </a:rPr>
              <a:t>Τίτλος ενότητας 1.: Βασικά στοιχεία για τις κρατικές ενισχύσεις</a:t>
            </a:r>
            <a:r>
              <a:rPr lang="el-GR" sz="4000" b="1" spc="-114" dirty="0">
                <a:latin typeface="+mj-lt"/>
                <a:cs typeface="Tahoma"/>
              </a:rPr>
              <a:t>
</a:t>
            </a:r>
            <a:r>
              <a:rPr lang="pl-PL" sz="2400" spc="-114" dirty="0">
                <a:latin typeface="+mj-lt"/>
                <a:cs typeface="Tahoma"/>
              </a:rPr>
              <a:t> </a:t>
            </a:r>
            <a:r>
              <a:rPr lang="el-GR" sz="2400" spc="-114" dirty="0">
                <a:latin typeface="+mj-lt"/>
                <a:cs typeface="Tahoma"/>
              </a:rPr>
              <a:t>Μάθημα</a:t>
            </a:r>
            <a:r>
              <a:rPr lang="en-US" sz="2400" spc="-114" dirty="0">
                <a:latin typeface="+mj-lt"/>
                <a:cs typeface="Tahoma"/>
              </a:rPr>
              <a:t> 1.3.: </a:t>
            </a:r>
            <a:r>
              <a:rPr lang="el-GR" sz="2400" spc="-114" dirty="0">
                <a:latin typeface="+mj-lt"/>
                <a:cs typeface="Tahoma"/>
              </a:rPr>
              <a:t>Οι όροι των κρατικών ενισχύσεων - Λύσεις της Πολωνίας, της Ελλάδας, της Κροατίας, της Ισπανίας και της Ιταλίας</a:t>
            </a:r>
            <a:r>
              <a:rPr lang="en-US" sz="2400" spc="-114" dirty="0">
                <a:latin typeface="+mj-lt"/>
                <a:cs typeface="Tahoma"/>
              </a:rPr>
              <a:t>.</a:t>
            </a:r>
          </a:p>
          <a:p>
            <a:endParaRPr lang="en-US" sz="2000" spc="-114" dirty="0">
              <a:latin typeface="+mj-lt"/>
              <a:cs typeface="Tahoma"/>
            </a:endParaRPr>
          </a:p>
          <a:p>
            <a:r>
              <a:rPr lang="pl-PL" sz="2000" spc="-114" dirty="0">
                <a:latin typeface="+mj-lt"/>
                <a:cs typeface="Tahoma"/>
              </a:rPr>
              <a:t>                                                                                    		   </a:t>
            </a:r>
            <a:r>
              <a:rPr lang="el-GR" sz="2400" b="1" spc="-114" dirty="0">
                <a:solidFill>
                  <a:srgbClr val="0CA373"/>
                </a:solidFill>
                <a:latin typeface="Arial" panose="020B0604020202020204" pitchFamily="34" charset="0"/>
                <a:cs typeface="Arial" panose="020B0604020202020204" pitchFamily="34" charset="0"/>
              </a:rPr>
              <a:t>ΠΟΛΩΝΊΑ</a:t>
            </a:r>
            <a:endParaRPr lang="en-US" sz="2400" b="1" spc="-114" dirty="0">
              <a:solidFill>
                <a:srgbClr val="0CA373"/>
              </a:solidFill>
              <a:latin typeface="Arial" panose="020B0604020202020204" pitchFamily="34" charset="0"/>
              <a:cs typeface="Arial" panose="020B0604020202020204" pitchFamily="34" charset="0"/>
            </a:endParaRPr>
          </a:p>
          <a:p>
            <a:endParaRPr lang="en-US" sz="2000" spc="-114" dirty="0">
              <a:latin typeface="+mj-lt"/>
              <a:cs typeface="Tahoma"/>
            </a:endParaRPr>
          </a:p>
          <a:p>
            <a:r>
              <a:rPr lang="el-GR" sz="2400" b="1" spc="-114" dirty="0">
                <a:latin typeface="+mj-lt"/>
                <a:cs typeface="Tahoma"/>
              </a:rPr>
              <a:t>Η Πολωνία θέσπισε βοήθεια για τους επιχειρηματίες με τη μορφή της ασπίδας κατά της κρίσης και της χρηματοδοτικής ασπίδας</a:t>
            </a:r>
            <a:r>
              <a:rPr lang="en-US" sz="2400" spc="-114" dirty="0">
                <a:latin typeface="+mj-lt"/>
                <a:cs typeface="Tahoma"/>
              </a:rPr>
              <a:t>.</a:t>
            </a:r>
          </a:p>
          <a:p>
            <a:r>
              <a:rPr lang="el-GR" sz="2400" spc="-114" dirty="0">
                <a:latin typeface="+mj-lt"/>
                <a:cs typeface="Tahoma"/>
              </a:rPr>
              <a:t>Οι λύσεις που υιοθετήθηκαν </a:t>
            </a:r>
            <a:r>
              <a:rPr lang="el-GR" sz="2400" spc="-114" dirty="0" err="1">
                <a:latin typeface="+mj-lt"/>
                <a:cs typeface="Tahoma"/>
              </a:rPr>
              <a:t>περιελάμβαναν</a:t>
            </a:r>
            <a:r>
              <a:rPr lang="el-GR" sz="2400" spc="-114" dirty="0">
                <a:latin typeface="+mj-lt"/>
                <a:cs typeface="Tahoma"/>
              </a:rPr>
              <a:t> </a:t>
            </a:r>
            <a:r>
              <a:rPr lang="en-US" sz="2400" spc="-114" dirty="0">
                <a:latin typeface="+mj-lt"/>
                <a:cs typeface="Tahoma"/>
              </a:rPr>
              <a:t>: </a:t>
            </a:r>
          </a:p>
          <a:p>
            <a:r>
              <a:rPr lang="en-US" sz="2400" spc="-114" dirty="0">
                <a:latin typeface="+mj-lt"/>
                <a:cs typeface="Tahoma"/>
              </a:rPr>
              <a:t>- </a:t>
            </a:r>
            <a:r>
              <a:rPr lang="el-GR" sz="2400" spc="-114" dirty="0">
                <a:latin typeface="+mj-lt"/>
                <a:cs typeface="Tahoma"/>
              </a:rPr>
              <a:t>απαλλαγές από τις εισφορές κοινωνικής ασφάλισης</a:t>
            </a:r>
            <a:r>
              <a:rPr lang="en-US" sz="2400" spc="-114" dirty="0">
                <a:latin typeface="+mj-lt"/>
                <a:cs typeface="Tahoma"/>
              </a:rPr>
              <a:t>, </a:t>
            </a:r>
          </a:p>
          <a:p>
            <a:r>
              <a:rPr lang="en-US" sz="2400" spc="-114" dirty="0">
                <a:latin typeface="+mj-lt"/>
                <a:cs typeface="Tahoma"/>
              </a:rPr>
              <a:t>- </a:t>
            </a:r>
            <a:r>
              <a:rPr lang="el-GR" sz="2400" spc="-114" dirty="0">
                <a:latin typeface="+mj-lt"/>
                <a:cs typeface="Tahoma"/>
              </a:rPr>
              <a:t>χρηματοδότηση μισθών και εισφορών κοινωνικής ασφάλισης</a:t>
            </a:r>
            <a:r>
              <a:rPr lang="en-US" sz="2400" spc="-114" dirty="0">
                <a:latin typeface="+mj-lt"/>
                <a:cs typeface="Tahoma"/>
              </a:rPr>
              <a:t>,</a:t>
            </a:r>
          </a:p>
          <a:p>
            <a:r>
              <a:rPr lang="en-US" sz="2400" spc="-114" dirty="0">
                <a:latin typeface="+mj-lt"/>
                <a:cs typeface="Tahoma"/>
              </a:rPr>
              <a:t>- </a:t>
            </a:r>
            <a:r>
              <a:rPr lang="el-GR" sz="2400" spc="-114" dirty="0">
                <a:latin typeface="+mj-lt"/>
                <a:cs typeface="Tahoma"/>
              </a:rPr>
              <a:t>οφέλη διακοπής λειτουργίας</a:t>
            </a:r>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2394455747"/>
      </p:ext>
    </p:extLst>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
        <p:nvSpPr>
          <p:cNvPr id="5" name="Prostokąt 4"/>
          <p:cNvSpPr/>
          <p:nvPr/>
        </p:nvSpPr>
        <p:spPr>
          <a:xfrm>
            <a:off x="141814" y="898628"/>
            <a:ext cx="11676185" cy="513986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36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 1.: Βασικά στοιχεία για τις κρατικές ενισχύσεις</a:t>
            </a:r>
            <a:r>
              <a:rPr kumimoji="0" lang="el-GR" sz="4000" b="1"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en-US"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1.3.: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Οι όροι των κρατικών ενισχύσεων - Λύσεις της Πολωνίας, της Ελλάδας, της Κροατίας, της Ισπανίας και της Ιταλίας</a:t>
            </a:r>
            <a:r>
              <a:rPr kumimoji="0" lang="en-US" sz="2400" b="0" i="0" u="none" strike="noStrike" kern="1200" cap="none" spc="-114" normalizeH="0" baseline="0" noProof="0" dirty="0">
                <a:ln>
                  <a:noFill/>
                </a:ln>
                <a:solidFill>
                  <a:prstClr val="black"/>
                </a:solidFill>
                <a:effectLst/>
                <a:uLnTx/>
                <a:uFillTx/>
                <a:latin typeface="Calibri Light" panose="020F0302020204030204"/>
                <a:ea typeface="+mn-ea"/>
                <a:cs typeface="Tahoma"/>
              </a:rPr>
              <a:t>.</a:t>
            </a:r>
          </a:p>
          <a:p>
            <a:r>
              <a:rPr lang="pl-PL" dirty="0"/>
              <a:t>                                                                                           </a:t>
            </a:r>
            <a:r>
              <a:rPr lang="el-GR" sz="2400" b="1" dirty="0">
                <a:solidFill>
                  <a:srgbClr val="0CA373"/>
                </a:solidFill>
                <a:latin typeface="Arial" panose="020B0604020202020204" pitchFamily="34" charset="0"/>
                <a:cs typeface="Arial" panose="020B0604020202020204" pitchFamily="34" charset="0"/>
              </a:rPr>
              <a:t>ΕΛΛΑΣ</a:t>
            </a:r>
            <a:endParaRPr lang="pl-PL" sz="2400" b="1" dirty="0">
              <a:solidFill>
                <a:srgbClr val="0CA373"/>
              </a:solidFill>
              <a:latin typeface="Arial" panose="020B0604020202020204" pitchFamily="34" charset="0"/>
              <a:cs typeface="Arial" panose="020B0604020202020204" pitchFamily="34" charset="0"/>
            </a:endParaRPr>
          </a:p>
          <a:p>
            <a:endParaRPr lang="en-US" sz="2400" b="1" dirty="0">
              <a:solidFill>
                <a:srgbClr val="00B050"/>
              </a:solidFill>
              <a:latin typeface="Arial" panose="020B0604020202020204" pitchFamily="34" charset="0"/>
              <a:cs typeface="Arial" panose="020B0604020202020204" pitchFamily="34" charset="0"/>
            </a:endParaRPr>
          </a:p>
          <a:p>
            <a:pPr algn="just"/>
            <a:r>
              <a:rPr lang="el-GR" sz="2400" b="1" dirty="0">
                <a:latin typeface="+mj-lt"/>
              </a:rPr>
              <a:t>Στην Ελλάδα, ο σημαντικότερος μηχανισμός στήριξης των επιχειρηματιών ήταν η επιστρεπτέα προκαταβολή, η οποία καταβαλλόταν σε 7 κύκλους. Η αποτελεσματικότητα αυτού του μέτρου ήταν ότι τα κριτήρια για τη χορήγηση συνδρομής βασίζονταν κυρίως στις απώλειες που κατέγραψαν οι επιχειρηματίες</a:t>
            </a:r>
            <a:r>
              <a:rPr lang="en-US" dirty="0"/>
              <a:t>. </a:t>
            </a:r>
          </a:p>
          <a:p>
            <a:r>
              <a:rPr lang="el-GR" sz="2400" dirty="0">
                <a:latin typeface="+mj-lt"/>
              </a:rPr>
              <a:t>Περιλαμβάνονται λύσεις ενίσχυσης για επιχειρηματίες στην Ελλάδα</a:t>
            </a:r>
            <a:r>
              <a:rPr lang="en-US" sz="2400" dirty="0">
                <a:latin typeface="+mj-lt"/>
              </a:rPr>
              <a:t>: </a:t>
            </a:r>
          </a:p>
          <a:p>
            <a:r>
              <a:rPr lang="en-US" sz="2400" dirty="0">
                <a:latin typeface="+mj-lt"/>
              </a:rPr>
              <a:t>- </a:t>
            </a:r>
            <a:r>
              <a:rPr lang="el-GR" sz="2400" dirty="0">
                <a:latin typeface="+mj-lt"/>
              </a:rPr>
              <a:t>εγγυήσεις νέων πιστώσεων κεφαλαίου κίνησης</a:t>
            </a:r>
            <a:r>
              <a:rPr lang="en-US" sz="2400" dirty="0">
                <a:latin typeface="+mj-lt"/>
              </a:rPr>
              <a:t>,</a:t>
            </a:r>
          </a:p>
          <a:p>
            <a:r>
              <a:rPr lang="en-US" sz="2400" dirty="0">
                <a:latin typeface="+mj-lt"/>
              </a:rPr>
              <a:t>- </a:t>
            </a:r>
            <a:r>
              <a:rPr lang="el-GR" sz="2400" dirty="0">
                <a:latin typeface="+mj-lt"/>
              </a:rPr>
              <a:t>Πιστώσεις</a:t>
            </a:r>
            <a:r>
              <a:rPr lang="en-US" sz="2400" dirty="0">
                <a:latin typeface="+mj-lt"/>
              </a:rPr>
              <a:t>,</a:t>
            </a:r>
          </a:p>
          <a:p>
            <a:r>
              <a:rPr lang="en-US" sz="2400" dirty="0">
                <a:latin typeface="+mj-lt"/>
              </a:rPr>
              <a:t>- </a:t>
            </a:r>
            <a:r>
              <a:rPr lang="el-GR" sz="2400" dirty="0">
                <a:latin typeface="+mj-lt"/>
              </a:rPr>
              <a:t>Επιδοτήσεις</a:t>
            </a:r>
            <a:endParaRPr lang="pl-PL" sz="2400" dirty="0">
              <a:latin typeface="+mj-lt"/>
            </a:endParaRPr>
          </a:p>
        </p:txBody>
      </p:sp>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20E229B9-CDF4-B1C4-CB79-2789A82A3A44}"/>
              </a:ext>
            </a:extLst>
          </p:cNvPr>
          <p:cNvSpPr txBox="1"/>
          <p:nvPr/>
        </p:nvSpPr>
        <p:spPr>
          <a:xfrm>
            <a:off x="417251" y="932155"/>
            <a:ext cx="11647502" cy="3511218"/>
          </a:xfrm>
          <a:prstGeom prst="rect">
            <a:avLst/>
          </a:prstGeom>
          <a:noFill/>
        </p:spPr>
        <p:txBody>
          <a:bodyPr wrap="square">
            <a:spAutoFit/>
          </a:bodyPr>
          <a:lstStyle/>
          <a:p>
            <a:pPr marL="12700">
              <a:spcBef>
                <a:spcPts val="100"/>
              </a:spcBef>
            </a:pPr>
            <a:endParaRPr lang="pl-PL"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4000" b="1" kern="0" spc="-150" dirty="0">
              <a:latin typeface="+mj-lt"/>
              <a:ea typeface="Tahoma" panose="020B0604030504040204" pitchFamily="34" charset="0"/>
              <a:cs typeface="Tahoma" panose="020B0604030504040204" pitchFamily="34" charset="0"/>
            </a:endParaRPr>
          </a:p>
          <a:p>
            <a:pPr marL="12700">
              <a:spcBef>
                <a:spcPts val="100"/>
              </a:spcBef>
            </a:pPr>
            <a:endParaRPr lang="pl-PL" sz="4000" b="1"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4000" b="1" kern="0" spc="-150" dirty="0">
              <a:latin typeface="+mj-lt"/>
              <a:ea typeface="Tahoma" panose="020B0604030504040204" pitchFamily="34" charset="0"/>
              <a:cs typeface="Tahoma" panose="020B0604030504040204" pitchFamily="34" charset="0"/>
            </a:endParaRPr>
          </a:p>
          <a:p>
            <a:pPr marL="12700">
              <a:spcBef>
                <a:spcPts val="100"/>
              </a:spcBef>
            </a:pPr>
            <a:endParaRPr lang="pl-PL" sz="4000" b="1"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es-ES" sz="4000" b="1" kern="0" spc="-150" dirty="0">
              <a:solidFill>
                <a:schemeClr val="tx1"/>
              </a:solidFill>
              <a:latin typeface="+mj-lt"/>
              <a:ea typeface="Tahoma" panose="020B0604030504040204" pitchFamily="34" charset="0"/>
              <a:cs typeface="Tahoma" panose="020B0604030504040204" pitchFamily="34" charset="0"/>
            </a:endParaRPr>
          </a:p>
        </p:txBody>
      </p:sp>
      <p:sp>
        <p:nvSpPr>
          <p:cNvPr id="3" name="pole tekstowe 2">
            <a:extLst>
              <a:ext uri="{FF2B5EF4-FFF2-40B4-BE49-F238E27FC236}">
                <a16:creationId xmlns:a16="http://schemas.microsoft.com/office/drawing/2014/main" id="{20E229B9-CDF4-B1C4-CB79-2789A82A3A44}"/>
              </a:ext>
            </a:extLst>
          </p:cNvPr>
          <p:cNvSpPr txBox="1"/>
          <p:nvPr/>
        </p:nvSpPr>
        <p:spPr>
          <a:xfrm>
            <a:off x="213064" y="932155"/>
            <a:ext cx="11446503" cy="40600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36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 1.: Βασικά στοιχεία για τις κρατικές ενισχύσεις</a:t>
            </a:r>
            <a:r>
              <a:rPr kumimoji="0" lang="el-GR" sz="4000" b="1"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en-US"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1.3.: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Οι όροι των κρατικών ενισχύσεων - Λύσεις της Πολωνίας, της Ελλάδας, της Κροατίας, της Ισπανίας και της Ιταλίας</a:t>
            </a:r>
            <a:r>
              <a:rPr kumimoji="0" lang="en-US" sz="2400" b="0" i="0" u="none" strike="noStrike" kern="1200" cap="none" spc="-114" normalizeH="0" baseline="0" noProof="0" dirty="0">
                <a:ln>
                  <a:noFill/>
                </a:ln>
                <a:solidFill>
                  <a:prstClr val="black"/>
                </a:solidFill>
                <a:effectLst/>
                <a:uLnTx/>
                <a:uFillTx/>
                <a:latin typeface="Calibri Light" panose="020F0302020204030204"/>
                <a:ea typeface="+mn-ea"/>
                <a:cs typeface="Tahoma"/>
              </a:rPr>
              <a:t>.</a:t>
            </a:r>
          </a:p>
          <a:p>
            <a:pPr marL="12700">
              <a:spcBef>
                <a:spcPts val="100"/>
              </a:spcBef>
            </a:pPr>
            <a:endParaRPr lang="en-US" sz="2000" kern="0" spc="-150" dirty="0">
              <a:latin typeface="+mj-lt"/>
              <a:ea typeface="Tahoma" panose="020B0604030504040204" pitchFamily="34" charset="0"/>
              <a:cs typeface="Tahoma" panose="020B0604030504040204" pitchFamily="34" charset="0"/>
            </a:endParaRPr>
          </a:p>
          <a:p>
            <a:pPr marL="12700">
              <a:spcBef>
                <a:spcPts val="100"/>
              </a:spcBef>
            </a:pPr>
            <a:r>
              <a:rPr lang="pl-PL" sz="2400" kern="0" spc="-150" dirty="0">
                <a:latin typeface="+mj-lt"/>
                <a:ea typeface="Tahoma" panose="020B0604030504040204" pitchFamily="34" charset="0"/>
                <a:cs typeface="Tahoma" panose="020B0604030504040204" pitchFamily="34" charset="0"/>
              </a:rPr>
              <a:t>                                                                                               </a:t>
            </a:r>
            <a:r>
              <a:rPr lang="el-GR" sz="2400" b="1" kern="0" spc="-150" dirty="0">
                <a:solidFill>
                  <a:srgbClr val="0CA373"/>
                </a:solidFill>
                <a:latin typeface="Arial" panose="020B0604020202020204" pitchFamily="34" charset="0"/>
                <a:ea typeface="Tahoma" panose="020B0604030504040204" pitchFamily="34" charset="0"/>
                <a:cs typeface="Arial" panose="020B0604020202020204" pitchFamily="34" charset="0"/>
              </a:rPr>
              <a:t>ΚΡΟΑΤΊΑ</a:t>
            </a:r>
            <a:endParaRPr lang="en-US" sz="2400" b="1" kern="0" spc="-150" dirty="0">
              <a:solidFill>
                <a:srgbClr val="0CA373"/>
              </a:solidFill>
              <a:latin typeface="Arial" panose="020B0604020202020204" pitchFamily="34" charset="0"/>
              <a:ea typeface="Tahoma" panose="020B0604030504040204" pitchFamily="34" charset="0"/>
              <a:cs typeface="Arial" panose="020B0604020202020204" pitchFamily="34" charset="0"/>
            </a:endParaRPr>
          </a:p>
          <a:p>
            <a:pPr marL="12700">
              <a:spcBef>
                <a:spcPts val="100"/>
              </a:spcBef>
            </a:pPr>
            <a:endParaRPr lang="en-US" sz="2400" kern="0" spc="-150" dirty="0">
              <a:latin typeface="+mj-lt"/>
              <a:ea typeface="Tahoma" panose="020B0604030504040204" pitchFamily="34" charset="0"/>
              <a:cs typeface="Tahoma" panose="020B0604030504040204" pitchFamily="34" charset="0"/>
            </a:endParaRPr>
          </a:p>
          <a:p>
            <a:pPr marL="12700">
              <a:spcBef>
                <a:spcPts val="100"/>
              </a:spcBef>
            </a:pPr>
            <a:r>
              <a:rPr lang="el-GR" sz="2400" b="1" kern="0" spc="-150" dirty="0">
                <a:latin typeface="+mj-lt"/>
                <a:ea typeface="Tahoma" panose="020B0604030504040204" pitchFamily="34" charset="0"/>
                <a:cs typeface="Tahoma" panose="020B0604030504040204" pitchFamily="34" charset="0"/>
              </a:rPr>
              <a:t>Περιλαμβάνονται λύσεις ενίσχυσης για επιχειρηματίες στην Κροατία</a:t>
            </a:r>
            <a:r>
              <a:rPr lang="en-US" sz="2400" kern="0" spc="-150" dirty="0">
                <a:latin typeface="+mj-lt"/>
                <a:ea typeface="Tahoma" panose="020B0604030504040204" pitchFamily="34" charset="0"/>
                <a:cs typeface="Tahoma" panose="020B0604030504040204" pitchFamily="34" charset="0"/>
              </a:rPr>
              <a:t>:</a:t>
            </a:r>
          </a:p>
          <a:p>
            <a:pPr marL="12700">
              <a:spcBef>
                <a:spcPts val="100"/>
              </a:spcBef>
            </a:pPr>
            <a:r>
              <a:rPr lang="en-US" sz="2400" kern="0" spc="-150" dirty="0">
                <a:latin typeface="+mj-lt"/>
                <a:ea typeface="Tahoma" panose="020B0604030504040204" pitchFamily="34" charset="0"/>
                <a:cs typeface="Tahoma" panose="020B0604030504040204" pitchFamily="34" charset="0"/>
              </a:rPr>
              <a:t>-</a:t>
            </a:r>
            <a:r>
              <a:rPr lang="el-GR" sz="2400" kern="0" spc="-150" dirty="0">
                <a:latin typeface="+mj-lt"/>
                <a:ea typeface="Tahoma" panose="020B0604030504040204" pitchFamily="34" charset="0"/>
                <a:cs typeface="Tahoma" panose="020B0604030504040204" pitchFamily="34" charset="0"/>
              </a:rPr>
              <a:t>αναβολή και μερική καταβολή τελωνειακών δασμών, συμπεριλαμβανομένου του φόρου εισοδήματος</a:t>
            </a:r>
            <a:r>
              <a:rPr lang="en-US" sz="2400" kern="0" spc="-150" dirty="0">
                <a:latin typeface="+mj-lt"/>
                <a:ea typeface="Tahoma" panose="020B0604030504040204" pitchFamily="34" charset="0"/>
                <a:cs typeface="Tahoma" panose="020B0604030504040204" pitchFamily="34" charset="0"/>
              </a:rPr>
              <a:t>, </a:t>
            </a:r>
          </a:p>
          <a:p>
            <a:pPr marL="12700">
              <a:spcBef>
                <a:spcPts val="100"/>
              </a:spcBef>
            </a:pPr>
            <a:r>
              <a:rPr lang="en-US" sz="2400" kern="0" spc="-150" dirty="0">
                <a:latin typeface="+mj-lt"/>
                <a:ea typeface="Tahoma" panose="020B0604030504040204" pitchFamily="34" charset="0"/>
                <a:cs typeface="Tahoma" panose="020B0604030504040204" pitchFamily="34" charset="0"/>
              </a:rPr>
              <a:t>- </a:t>
            </a:r>
            <a:r>
              <a:rPr lang="el-GR" sz="2400" kern="0" spc="-150" dirty="0">
                <a:latin typeface="+mj-lt"/>
                <a:ea typeface="Tahoma" panose="020B0604030504040204" pitchFamily="34" charset="0"/>
                <a:cs typeface="Tahoma" panose="020B0604030504040204" pitchFamily="34" charset="0"/>
              </a:rPr>
              <a:t>δάνεια και πιστώσεις</a:t>
            </a:r>
            <a:r>
              <a:rPr lang="pl-PL" sz="2400" kern="0" spc="-150" dirty="0">
                <a:latin typeface="+mj-lt"/>
                <a:ea typeface="Tahoma" panose="020B0604030504040204" pitchFamily="34" charset="0"/>
                <a:cs typeface="Tahoma" panose="020B0604030504040204" pitchFamily="34" charset="0"/>
              </a:rPr>
              <a:t>,</a:t>
            </a:r>
            <a:endParaRPr lang="en-US" sz="2400" kern="0" spc="-150" dirty="0">
              <a:latin typeface="+mj-lt"/>
              <a:ea typeface="Tahoma" panose="020B0604030504040204" pitchFamily="34" charset="0"/>
              <a:cs typeface="Tahoma" panose="020B0604030504040204" pitchFamily="34" charset="0"/>
            </a:endParaRPr>
          </a:p>
          <a:p>
            <a:pPr marL="12700">
              <a:spcBef>
                <a:spcPts val="100"/>
              </a:spcBef>
            </a:pPr>
            <a:r>
              <a:rPr lang="en-US" sz="2400" kern="0" spc="-150" dirty="0">
                <a:latin typeface="+mj-lt"/>
                <a:ea typeface="Tahoma" panose="020B0604030504040204" pitchFamily="34" charset="0"/>
                <a:cs typeface="Tahoma" panose="020B0604030504040204" pitchFamily="34" charset="0"/>
              </a:rPr>
              <a:t>- </a:t>
            </a:r>
            <a:r>
              <a:rPr lang="el-GR" sz="2400" kern="0" spc="-150" dirty="0">
                <a:latin typeface="+mj-lt"/>
                <a:ea typeface="Tahoma" panose="020B0604030504040204" pitchFamily="34" charset="0"/>
                <a:cs typeface="Tahoma" panose="020B0604030504040204" pitchFamily="34" charset="0"/>
              </a:rPr>
              <a:t>επιδοτήσεις αποδοχών στους κλάδους που πλήττονται περισσότερο</a:t>
            </a:r>
            <a:r>
              <a:rPr lang="pl-PL" sz="2400" kern="0" spc="-150" dirty="0">
                <a:latin typeface="+mj-lt"/>
                <a:ea typeface="Tahoma" panose="020B0604030504040204" pitchFamily="34" charset="0"/>
                <a:cs typeface="Tahoma" panose="020B0604030504040204" pitchFamily="34" charset="0"/>
              </a:rPr>
              <a:t>.</a:t>
            </a:r>
            <a:endParaRPr lang="es-ES" sz="2400" b="1"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53260018"/>
      </p:ext>
    </p:extLst>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20E229B9-CDF4-B1C4-CB79-2789A82A3A44}"/>
              </a:ext>
            </a:extLst>
          </p:cNvPr>
          <p:cNvSpPr txBox="1"/>
          <p:nvPr/>
        </p:nvSpPr>
        <p:spPr>
          <a:xfrm>
            <a:off x="177553" y="834501"/>
            <a:ext cx="11647502" cy="45037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36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 1.: Βασικά στοιχεία για τις κρατικές ενισχύσεις</a:t>
            </a:r>
            <a:r>
              <a:rPr kumimoji="0" lang="el-GR" sz="4000" b="1"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en-US"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1.3.: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Οι όροι των κρατικών ενισχύσεων - Λύσεις της Πολωνίας, της Ελλάδας, της Κροατίας, της Ισπανίας και της Ιταλίας</a:t>
            </a:r>
            <a:r>
              <a:rPr kumimoji="0" lang="en-US" sz="2400" b="0" i="0" u="none" strike="noStrike" kern="1200" cap="none" spc="-114" normalizeH="0" baseline="0" noProof="0" dirty="0">
                <a:ln>
                  <a:noFill/>
                </a:ln>
                <a:solidFill>
                  <a:prstClr val="black"/>
                </a:solidFill>
                <a:effectLst/>
                <a:uLnTx/>
                <a:uFillTx/>
                <a:latin typeface="Calibri Light" panose="020F0302020204030204"/>
                <a:ea typeface="+mn-ea"/>
                <a:cs typeface="Tahoma"/>
              </a:rPr>
              <a:t>.</a:t>
            </a:r>
            <a:endParaRPr lang="en-US" sz="2400" kern="0" spc="-150" dirty="0">
              <a:latin typeface="+mj-lt"/>
              <a:ea typeface="Tahoma" panose="020B0604030504040204" pitchFamily="34" charset="0"/>
              <a:cs typeface="Tahoma" panose="020B0604030504040204" pitchFamily="34" charset="0"/>
            </a:endParaRPr>
          </a:p>
          <a:p>
            <a:pPr marL="12700">
              <a:spcBef>
                <a:spcPts val="100"/>
              </a:spcBef>
            </a:pPr>
            <a:endParaRPr lang="en-US" sz="2400" kern="0" spc="-150" dirty="0">
              <a:latin typeface="+mj-lt"/>
              <a:ea typeface="Tahoma" panose="020B0604030504040204" pitchFamily="34" charset="0"/>
              <a:cs typeface="Tahoma" panose="020B0604030504040204" pitchFamily="34" charset="0"/>
            </a:endParaRPr>
          </a:p>
          <a:p>
            <a:pPr marL="12700">
              <a:spcBef>
                <a:spcPts val="100"/>
              </a:spcBef>
            </a:pPr>
            <a:r>
              <a:rPr lang="pl-PL" sz="2400" kern="0" spc="-150" dirty="0">
                <a:latin typeface="+mj-lt"/>
                <a:ea typeface="Tahoma" panose="020B0604030504040204" pitchFamily="34" charset="0"/>
                <a:cs typeface="Tahoma" panose="020B0604030504040204" pitchFamily="34" charset="0"/>
              </a:rPr>
              <a:t>                                                                                                       </a:t>
            </a:r>
            <a:r>
              <a:rPr lang="el-GR" sz="2400" b="1" kern="0" spc="-150" dirty="0">
                <a:solidFill>
                  <a:srgbClr val="0CA373"/>
                </a:solidFill>
                <a:latin typeface="Arial" panose="020B0604020202020204" pitchFamily="34" charset="0"/>
                <a:ea typeface="Tahoma" panose="020B0604030504040204" pitchFamily="34" charset="0"/>
                <a:cs typeface="Arial" panose="020B0604020202020204" pitchFamily="34" charset="0"/>
              </a:rPr>
              <a:t>ΙΣΠΑΝΙΑ</a:t>
            </a:r>
            <a:endParaRPr lang="en-US" sz="2400" b="1" kern="0" spc="-150" dirty="0">
              <a:solidFill>
                <a:srgbClr val="0CA373"/>
              </a:solidFill>
              <a:latin typeface="Arial" panose="020B0604020202020204" pitchFamily="34" charset="0"/>
              <a:ea typeface="Tahoma" panose="020B0604030504040204" pitchFamily="34" charset="0"/>
              <a:cs typeface="Arial" panose="020B0604020202020204" pitchFamily="34" charset="0"/>
            </a:endParaRPr>
          </a:p>
          <a:p>
            <a:pPr marL="12700">
              <a:spcBef>
                <a:spcPts val="100"/>
              </a:spcBef>
            </a:pPr>
            <a:endParaRPr lang="pl-PL" sz="2400" kern="0" spc="-150" dirty="0">
              <a:latin typeface="+mj-lt"/>
              <a:ea typeface="Tahoma" panose="020B0604030504040204" pitchFamily="34" charset="0"/>
              <a:cs typeface="Tahoma" panose="020B0604030504040204" pitchFamily="34" charset="0"/>
            </a:endParaRPr>
          </a:p>
          <a:p>
            <a:pPr marL="12700">
              <a:spcBef>
                <a:spcPts val="100"/>
              </a:spcBef>
            </a:pPr>
            <a:r>
              <a:rPr lang="el-GR" sz="2400" b="1" kern="0" spc="-150" dirty="0">
                <a:latin typeface="+mj-lt"/>
                <a:ea typeface="Tahoma" panose="020B0604030504040204" pitchFamily="34" charset="0"/>
                <a:cs typeface="Tahoma" panose="020B0604030504040204" pitchFamily="34" charset="0"/>
              </a:rPr>
              <a:t>Περιλαμβάνονται λύσεις ενίσχυσης για επιχειρηματίες στην Ισπανία</a:t>
            </a:r>
            <a:r>
              <a:rPr lang="en-US" sz="2400" kern="0" spc="-150" dirty="0">
                <a:latin typeface="+mj-lt"/>
                <a:ea typeface="Tahoma" panose="020B0604030504040204" pitchFamily="34" charset="0"/>
                <a:cs typeface="Tahoma" panose="020B0604030504040204" pitchFamily="34" charset="0"/>
              </a:rPr>
              <a:t>:</a:t>
            </a:r>
          </a:p>
          <a:p>
            <a:pPr marL="12700">
              <a:spcBef>
                <a:spcPts val="100"/>
              </a:spcBef>
            </a:pPr>
            <a:r>
              <a:rPr lang="en-US" sz="2400" kern="0" spc="-150" dirty="0">
                <a:latin typeface="+mj-lt"/>
                <a:ea typeface="Tahoma" panose="020B0604030504040204" pitchFamily="34" charset="0"/>
                <a:cs typeface="Tahoma" panose="020B0604030504040204" pitchFamily="34" charset="0"/>
              </a:rPr>
              <a:t>-</a:t>
            </a:r>
            <a:r>
              <a:rPr lang="el-GR" sz="2400" kern="0" spc="-150" dirty="0">
                <a:latin typeface="+mj-lt"/>
                <a:ea typeface="Tahoma" panose="020B0604030504040204" pitchFamily="34" charset="0"/>
                <a:cs typeface="Tahoma" panose="020B0604030504040204" pitchFamily="34" charset="0"/>
              </a:rPr>
              <a:t>χρηματοοικονομικές εγγυήσεις και αναβολές φόρων</a:t>
            </a:r>
            <a:r>
              <a:rPr lang="en-US" sz="2400" kern="0" spc="-150" dirty="0">
                <a:latin typeface="+mj-lt"/>
                <a:ea typeface="Tahoma" panose="020B0604030504040204" pitchFamily="34" charset="0"/>
                <a:cs typeface="Tahoma" panose="020B0604030504040204" pitchFamily="34" charset="0"/>
              </a:rPr>
              <a:t>,</a:t>
            </a:r>
          </a:p>
          <a:p>
            <a:pPr marL="12700">
              <a:spcBef>
                <a:spcPts val="100"/>
              </a:spcBef>
            </a:pPr>
            <a:r>
              <a:rPr lang="en-US" sz="2400" kern="0" spc="-150" dirty="0">
                <a:latin typeface="+mj-lt"/>
                <a:ea typeface="Tahoma" panose="020B0604030504040204" pitchFamily="34" charset="0"/>
                <a:cs typeface="Tahoma" panose="020B0604030504040204" pitchFamily="34" charset="0"/>
              </a:rPr>
              <a:t>-</a:t>
            </a:r>
            <a:r>
              <a:rPr lang="el-GR" sz="2400" kern="0" spc="-150" dirty="0">
                <a:latin typeface="+mj-lt"/>
                <a:ea typeface="Tahoma" panose="020B0604030504040204" pitchFamily="34" charset="0"/>
                <a:cs typeface="Tahoma" panose="020B0604030504040204" pitchFamily="34" charset="0"/>
              </a:rPr>
              <a:t>Δάνεια</a:t>
            </a:r>
            <a:r>
              <a:rPr lang="en-US" sz="2400" kern="0" spc="-150" dirty="0">
                <a:latin typeface="+mj-lt"/>
                <a:ea typeface="Tahoma" panose="020B0604030504040204" pitchFamily="34" charset="0"/>
                <a:cs typeface="Tahoma" panose="020B0604030504040204" pitchFamily="34" charset="0"/>
              </a:rPr>
              <a:t>,</a:t>
            </a:r>
          </a:p>
          <a:p>
            <a:pPr marL="12700">
              <a:spcBef>
                <a:spcPts val="100"/>
              </a:spcBef>
            </a:pPr>
            <a:r>
              <a:rPr lang="en-US" sz="2400" kern="0" spc="-150" dirty="0">
                <a:latin typeface="+mj-lt"/>
                <a:ea typeface="Tahoma" panose="020B0604030504040204" pitchFamily="34" charset="0"/>
                <a:cs typeface="Tahoma" panose="020B0604030504040204" pitchFamily="34" charset="0"/>
              </a:rPr>
              <a:t>-</a:t>
            </a:r>
            <a:r>
              <a:rPr lang="el-GR" sz="2400" kern="0" spc="-150" dirty="0">
                <a:latin typeface="+mj-lt"/>
                <a:ea typeface="Tahoma" panose="020B0604030504040204" pitchFamily="34" charset="0"/>
                <a:cs typeface="Tahoma" panose="020B0604030504040204" pitchFamily="34" charset="0"/>
              </a:rPr>
              <a:t>επέκταση των εμπορικών ενυπόθηκων δανείων</a:t>
            </a:r>
            <a:r>
              <a:rPr lang="en-US" sz="2400" kern="0" spc="-150" dirty="0">
                <a:latin typeface="+mj-lt"/>
                <a:ea typeface="Tahoma" panose="020B0604030504040204" pitchFamily="34" charset="0"/>
                <a:cs typeface="Tahoma" panose="020B0604030504040204" pitchFamily="34" charset="0"/>
              </a:rPr>
              <a:t>,</a:t>
            </a:r>
          </a:p>
          <a:p>
            <a:pPr marL="12700">
              <a:spcBef>
                <a:spcPts val="100"/>
              </a:spcBef>
            </a:pPr>
            <a:r>
              <a:rPr lang="en-US" sz="2400" kern="0" spc="-150" dirty="0">
                <a:latin typeface="+mj-lt"/>
                <a:ea typeface="Tahoma" panose="020B0604030504040204" pitchFamily="34" charset="0"/>
                <a:cs typeface="Tahoma" panose="020B0604030504040204" pitchFamily="34" charset="0"/>
              </a:rPr>
              <a:t>-</a:t>
            </a:r>
            <a:r>
              <a:rPr lang="el-GR" sz="2400" kern="0" spc="-150" dirty="0">
                <a:latin typeface="+mj-lt"/>
                <a:ea typeface="Tahoma" panose="020B0604030504040204" pitchFamily="34" charset="0"/>
                <a:cs typeface="Tahoma" panose="020B0604030504040204" pitchFamily="34" charset="0"/>
              </a:rPr>
              <a:t>προσωρινές εξαιρέσεις (</a:t>
            </a:r>
            <a:r>
              <a:rPr lang="en-US" sz="2400" kern="0" spc="-150" dirty="0">
                <a:latin typeface="+mj-lt"/>
                <a:ea typeface="Tahoma" panose="020B0604030504040204" pitchFamily="34" charset="0"/>
                <a:cs typeface="Tahoma" panose="020B0604030504040204" pitchFamily="34" charset="0"/>
              </a:rPr>
              <a:t>ERTE)).</a:t>
            </a:r>
            <a:endParaRPr lang="es-ES" sz="24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95824689"/>
      </p:ext>
    </p:extLst>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136125" y="960609"/>
            <a:ext cx="11629291" cy="467820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36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 1.: Βασικά στοιχεία για τις κρατικές ενισχύσεις</a:t>
            </a:r>
            <a:r>
              <a:rPr kumimoji="0" lang="el-GR" sz="4000" b="1"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en-US"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1.3.: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Οι όροι των κρατικών ενισχύσεων - Λύσεις της Πολωνίας, της Ελλάδας, της Κροατίας, της Ισπανίας και της Ιταλίας</a:t>
            </a:r>
            <a:r>
              <a:rPr kumimoji="0" lang="en-US" sz="2400" b="0" i="0" u="none" strike="noStrike" kern="1200" cap="none" spc="-114" normalizeH="0" baseline="0" noProof="0" dirty="0">
                <a:ln>
                  <a:noFill/>
                </a:ln>
                <a:solidFill>
                  <a:prstClr val="black"/>
                </a:solidFill>
                <a:effectLst/>
                <a:uLnTx/>
                <a:uFillTx/>
                <a:latin typeface="Calibri Light" panose="020F0302020204030204"/>
                <a:ea typeface="+mn-ea"/>
                <a:cs typeface="Tahoma"/>
              </a:rPr>
              <a:t>.</a:t>
            </a:r>
            <a:endParaRPr kumimoji="0" lang="en-US" sz="2400" b="0" i="0" u="none" strike="noStrike" kern="0" cap="none" spc="-150" normalizeH="0" baseline="0" noProof="0" dirty="0">
              <a:ln>
                <a:noFill/>
              </a:ln>
              <a:solidFill>
                <a:prstClr val="black"/>
              </a:solidFill>
              <a:effectLst/>
              <a:uLnTx/>
              <a:uFillTx/>
              <a:latin typeface="Calibri Light" panose="020F0302020204030204"/>
              <a:ea typeface="Tahoma" panose="020B0604030504040204" pitchFamily="34" charset="0"/>
              <a:cs typeface="Tahoma" panose="020B0604030504040204" pitchFamily="34" charset="0"/>
            </a:endParaRPr>
          </a:p>
          <a:p>
            <a:r>
              <a:rPr lang="pl-PL" b="1" spc="95" dirty="0">
                <a:latin typeface="+mj-lt"/>
                <a:cs typeface="Roboto"/>
              </a:rPr>
              <a:t>                                                                                 </a:t>
            </a:r>
            <a:r>
              <a:rPr lang="el-GR" sz="2400" b="1" spc="95" dirty="0">
                <a:solidFill>
                  <a:srgbClr val="0CA373"/>
                </a:solidFill>
                <a:latin typeface="Arial" panose="020B0604020202020204" pitchFamily="34" charset="0"/>
                <a:cs typeface="Arial" panose="020B0604020202020204" pitchFamily="34" charset="0"/>
              </a:rPr>
              <a:t>ΙΤΑΛΙΑ</a:t>
            </a:r>
            <a:endParaRPr lang="en-US" sz="2400" b="1" spc="95" dirty="0">
              <a:solidFill>
                <a:srgbClr val="0CA373"/>
              </a:solidFill>
              <a:latin typeface="Arial" panose="020B0604020202020204" pitchFamily="34" charset="0"/>
              <a:cs typeface="Arial" panose="020B0604020202020204" pitchFamily="34" charset="0"/>
            </a:endParaRPr>
          </a:p>
          <a:p>
            <a:endParaRPr lang="en-US" b="1" spc="95" dirty="0">
              <a:latin typeface="+mj-lt"/>
              <a:cs typeface="Roboto"/>
            </a:endParaRPr>
          </a:p>
          <a:p>
            <a:r>
              <a:rPr lang="el-GR" sz="2400" b="1" spc="95" dirty="0">
                <a:latin typeface="+mj-lt"/>
                <a:cs typeface="Roboto"/>
              </a:rPr>
              <a:t>Στην Ιταλία, η βοήθεια προς τους επιχειρηματίες έλαβε κυρίως τη μορφή χρηματοδοτικής στήριξης για την αποπληρωμή δανείων και την υιοθέτηση νομικών λύσεων για τη διευκόλυνση της απόκτησής τους, προκειμένου να διασφαλιστεί η ρευστότητα</a:t>
            </a:r>
            <a:r>
              <a:rPr lang="en-US" sz="2400" b="1" spc="95" dirty="0">
                <a:latin typeface="+mj-lt"/>
                <a:cs typeface="Roboto"/>
              </a:rPr>
              <a:t>. </a:t>
            </a:r>
          </a:p>
          <a:p>
            <a:r>
              <a:rPr lang="el-GR" sz="2400" spc="95" dirty="0">
                <a:latin typeface="+mj-lt"/>
                <a:cs typeface="Roboto"/>
              </a:rPr>
              <a:t>Περιλαμβάνονται λύσεις ενίσχυσης για επιχειρηματίες στην Ιταλία</a:t>
            </a:r>
            <a:r>
              <a:rPr lang="en-US" sz="2400" spc="95" dirty="0">
                <a:latin typeface="+mj-lt"/>
                <a:cs typeface="Roboto"/>
              </a:rPr>
              <a:t>:</a:t>
            </a:r>
          </a:p>
          <a:p>
            <a:r>
              <a:rPr lang="en-US" sz="2400" spc="95" dirty="0">
                <a:latin typeface="+mj-lt"/>
                <a:cs typeface="Roboto"/>
              </a:rPr>
              <a:t>- </a:t>
            </a:r>
            <a:r>
              <a:rPr lang="el-GR" sz="2400" spc="95" dirty="0">
                <a:latin typeface="+mj-lt"/>
                <a:cs typeface="Roboto"/>
              </a:rPr>
              <a:t>φοροαπαλλαγές και παραχωρήσεις</a:t>
            </a:r>
            <a:r>
              <a:rPr lang="en-US" sz="2400" spc="95" dirty="0">
                <a:latin typeface="+mj-lt"/>
                <a:cs typeface="Roboto"/>
              </a:rPr>
              <a:t>,</a:t>
            </a:r>
          </a:p>
          <a:p>
            <a:r>
              <a:rPr lang="en-US" sz="2400" spc="95" dirty="0">
                <a:latin typeface="+mj-lt"/>
                <a:cs typeface="Roboto"/>
              </a:rPr>
              <a:t>- </a:t>
            </a:r>
            <a:r>
              <a:rPr lang="el-GR" sz="2400" spc="95" dirty="0">
                <a:latin typeface="+mj-lt"/>
                <a:cs typeface="Roboto"/>
              </a:rPr>
              <a:t>Επιδοτήσεις</a:t>
            </a:r>
            <a:r>
              <a:rPr lang="en-US" spc="95" dirty="0">
                <a:latin typeface="+mj-lt"/>
                <a:cs typeface="Roboto"/>
              </a:rPr>
              <a:t>.</a:t>
            </a:r>
            <a:endParaRPr lang="es-ES" dirty="0">
              <a:latin typeface="+mj-lt"/>
            </a:endParaRPr>
          </a:p>
        </p:txBody>
      </p:sp>
    </p:spTree>
    <p:extLst>
      <p:ext uri="{BB962C8B-B14F-4D97-AF65-F5344CB8AC3E}">
        <p14:creationId xmlns:p14="http://schemas.microsoft.com/office/powerpoint/2010/main" val="3146647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208967" y="891584"/>
            <a:ext cx="11582400" cy="5570756"/>
          </a:xfrm>
          <a:prstGeom prst="rect">
            <a:avLst/>
          </a:prstGeom>
        </p:spPr>
        <p:txBody>
          <a:bodyPr wrap="square">
            <a:spAutoFit/>
          </a:bodyPr>
          <a:lstStyle/>
          <a:p>
            <a:r>
              <a:rPr kumimoji="0" lang="el-GR" sz="3600" b="1" i="0" u="none" strike="noStrike" kern="1200" cap="none" spc="-114" normalizeH="0" baseline="0" noProof="0" dirty="0">
                <a:ln>
                  <a:noFill/>
                </a:ln>
                <a:effectLst/>
                <a:uLnTx/>
                <a:uFillTx/>
                <a:latin typeface="+mj-lt"/>
                <a:ea typeface="+mn-ea"/>
                <a:cs typeface="Tahoma"/>
              </a:rPr>
              <a:t>Τίτλος ενότητας 1.: Βασικά στοιχεία για τις κρατικές ενισχύσεις</a:t>
            </a:r>
          </a:p>
          <a:p>
            <a:r>
              <a:rPr lang="el-GR" sz="2400" dirty="0">
                <a:latin typeface="+mj-lt"/>
              </a:rPr>
              <a:t>Μάθημα</a:t>
            </a:r>
            <a:r>
              <a:rPr lang="en-US" sz="2400" dirty="0">
                <a:latin typeface="+mj-lt"/>
              </a:rPr>
              <a:t> 1.4.: </a:t>
            </a:r>
            <a:r>
              <a:rPr lang="el-GR" sz="2400" dirty="0">
                <a:latin typeface="+mj-lt"/>
              </a:rPr>
              <a:t>Πού μπορείτε να βρείτε πληροφορίες σχετικά με τη κρατική ενίσχυση; </a:t>
            </a:r>
            <a:r>
              <a:rPr lang="en-US" sz="2400" dirty="0">
                <a:latin typeface="+mj-lt"/>
              </a:rPr>
              <a:t>–</a:t>
            </a:r>
            <a:r>
              <a:rPr lang="el-GR" sz="2400" b="1" dirty="0">
                <a:latin typeface="+mj-lt"/>
              </a:rPr>
              <a:t>Η χρηματοδοτική συνδρομή της Ευρωπαϊκής Ένωσης</a:t>
            </a:r>
            <a:endParaRPr lang="en-US" sz="2400" b="1" dirty="0">
              <a:latin typeface="+mj-lt"/>
            </a:endParaRPr>
          </a:p>
          <a:p>
            <a:endParaRPr lang="en-US" dirty="0">
              <a:latin typeface="+mj-lt"/>
            </a:endParaRPr>
          </a:p>
          <a:p>
            <a:pPr algn="just"/>
            <a:r>
              <a:rPr lang="el-GR" b="1" dirty="0">
                <a:solidFill>
                  <a:srgbClr val="0CA373"/>
                </a:solidFill>
              </a:rPr>
              <a:t>Το Ευρωπαϊκό Ταμείο Εγγυήσεων - Το ταμείο που συστάθηκε από την Ευρωπαϊκή Τράπεζα Επενδύσεων με συνεισφορές από τα κράτη μέλη της ΕΕ για την προστασία των επιχειρήσεων που πλήττονται από την κρίση COVID-19. Μέσω εγγυήσεων, το ταμείο επιτρέπει την ταχεία διάθεση δανείων, εγγυήσεων, τίτλων εξασφαλισμένων με περιουσιακά στοιχεία, συμμετοχικών τίτλων και άλλων χρηματοδοτικών μέσων, κυρίως σε μικρές και μεσαίες επιχειρήσεις</a:t>
            </a:r>
            <a:r>
              <a:rPr lang="en-US" dirty="0"/>
              <a:t>. </a:t>
            </a:r>
          </a:p>
          <a:p>
            <a:pPr algn="just"/>
            <a:r>
              <a:rPr lang="en-US" dirty="0">
                <a:solidFill>
                  <a:srgbClr val="0070C0"/>
                </a:solidFill>
              </a:rPr>
              <a:t>https://www.eib.org/en/press/all/2021-147-european-guarantee-fund-accelerates-access-to-recovery-funding-for-eu-companies.htm?lang=pl </a:t>
            </a:r>
          </a:p>
          <a:p>
            <a:pPr algn="just"/>
            <a:endParaRPr lang="en-US" dirty="0">
              <a:latin typeface="+mj-lt"/>
            </a:endParaRPr>
          </a:p>
          <a:p>
            <a:r>
              <a:rPr lang="el-GR" sz="2000" b="1" dirty="0">
                <a:solidFill>
                  <a:srgbClr val="0CA373"/>
                </a:solidFill>
              </a:rPr>
              <a:t>Το Ευρωπαϊκό Ταμείο Επενδύσεων και η Ευρωπαϊκή Επιτροπή- Πρόγραμμα- Εγγυήσεις Δανείων (COSME)
</a:t>
            </a:r>
            <a:r>
              <a:rPr lang="el-GR" dirty="0"/>
              <a:t>Το πρόγραμμα COSME είναι ένα πρόγραμμα της Ευρωπαϊκής Επιτροπής για την υποστήριξη των ευρωπαϊκών πολύ μικρών, μικρών και μεσαίων επιχειρήσεων. Το πρόγραμμα διαχειρίζεται το Ευρωπαϊκό Ταμείο Επενδύσεων στο πλαίσιο της λεγόμενης συμφωνίας ανάθεσης με την Ευρωπαϊκή Επιτροπή</a:t>
            </a:r>
            <a:r>
              <a:rPr lang="en-US" dirty="0"/>
              <a:t>. </a:t>
            </a:r>
            <a:r>
              <a:rPr lang="en-US" dirty="0">
                <a:solidFill>
                  <a:srgbClr val="0070C0"/>
                </a:solidFill>
              </a:rPr>
              <a:t>https://www.eif.org/news_centre/search/index.htm?keywords=COSME </a:t>
            </a:r>
          </a:p>
          <a:p>
            <a:r>
              <a:rPr lang="en-US" dirty="0">
                <a:solidFill>
                  <a:srgbClr val="0070C0"/>
                </a:solidFill>
              </a:rPr>
              <a:t>https://www.eif.org/news_centre/search/index.htm?keywords=covid-19</a:t>
            </a:r>
            <a:endParaRPr lang="pl-PL" dirty="0">
              <a:solidFill>
                <a:srgbClr val="0070C0"/>
              </a:solidFill>
            </a:endParaRPr>
          </a:p>
        </p:txBody>
      </p:sp>
    </p:spTree>
    <p:extLst>
      <p:ext uri="{BB962C8B-B14F-4D97-AF65-F5344CB8AC3E}">
        <p14:creationId xmlns:p14="http://schemas.microsoft.com/office/powerpoint/2010/main" val="2625120462"/>
      </p:ext>
    </p:extLst>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230592" y="835184"/>
            <a:ext cx="11535508" cy="560153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36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 1.: Βασικά στοιχεία για τις κρατικές ενισχύσεις</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a:ln>
                  <a:noFill/>
                </a:ln>
                <a:solidFill>
                  <a:prstClr val="black"/>
                </a:solidFill>
                <a:effectLst/>
                <a:uLnTx/>
                <a:uFillTx/>
                <a:latin typeface="Calibri Light" panose="020F0302020204030204"/>
                <a:ea typeface="+mn-ea"/>
                <a:cs typeface="+mn-cs"/>
              </a:rPr>
              <a:t>Μάθημα</a:t>
            </a:r>
            <a: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t> 1.4.: </a:t>
            </a:r>
            <a:r>
              <a:rPr kumimoji="0" lang="el-GR" sz="2400" b="0" i="0" u="none" strike="noStrike" kern="1200" cap="none" spc="0" normalizeH="0" baseline="0" noProof="0" dirty="0">
                <a:ln>
                  <a:noFill/>
                </a:ln>
                <a:solidFill>
                  <a:prstClr val="black"/>
                </a:solidFill>
                <a:effectLst/>
                <a:uLnTx/>
                <a:uFillTx/>
                <a:latin typeface="Calibri Light" panose="020F0302020204030204"/>
                <a:ea typeface="+mn-ea"/>
                <a:cs typeface="+mn-cs"/>
              </a:rPr>
              <a:t>Πού μπορείτε να βρείτε πληροφορίες σχετικά με τη κρατική ενίσχυση; </a:t>
            </a:r>
            <a: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t>–</a:t>
            </a:r>
            <a:r>
              <a:rPr kumimoji="0" lang="el-GR" sz="2400" b="1" i="0" u="none" strike="noStrike" kern="1200" cap="none" spc="0" normalizeH="0" baseline="0" noProof="0" dirty="0">
                <a:ln>
                  <a:noFill/>
                </a:ln>
                <a:solidFill>
                  <a:prstClr val="black"/>
                </a:solidFill>
                <a:effectLst/>
                <a:uLnTx/>
                <a:uFillTx/>
                <a:latin typeface="Calibri Light" panose="020F0302020204030204"/>
                <a:ea typeface="+mn-ea"/>
                <a:cs typeface="+mn-cs"/>
              </a:rPr>
              <a:t>Η χρηματοδοτική συνδρομή της Ευρωπαϊκής Ένωσης</a:t>
            </a:r>
            <a:endParaRPr kumimoji="0" lang="en-US" sz="2400" b="1" i="0" u="none" strike="noStrike" kern="1200" cap="none" spc="0" normalizeH="0" baseline="0" noProof="0" dirty="0">
              <a:ln>
                <a:noFill/>
              </a:ln>
              <a:solidFill>
                <a:prstClr val="black"/>
              </a:solidFill>
              <a:effectLst/>
              <a:uLnTx/>
              <a:uFillTx/>
              <a:latin typeface="Calibri Light" panose="020F0302020204030204"/>
              <a:ea typeface="+mn-ea"/>
              <a:cs typeface="+mn-cs"/>
            </a:endParaRPr>
          </a:p>
          <a:p>
            <a:endParaRPr lang="en-US" dirty="0">
              <a:latin typeface="+mj-lt"/>
            </a:endParaRPr>
          </a:p>
          <a:p>
            <a:r>
              <a:rPr lang="pl-PL" sz="1600" dirty="0"/>
              <a:t>The </a:t>
            </a:r>
            <a:r>
              <a:rPr lang="en-US" sz="1600" dirty="0"/>
              <a:t>European Commission. </a:t>
            </a:r>
            <a:r>
              <a:rPr lang="pl-PL" sz="1600" dirty="0"/>
              <a:t>The s</a:t>
            </a:r>
            <a:r>
              <a:rPr lang="en-US" sz="1600" dirty="0"/>
              <a:t>tate aid rules.</a:t>
            </a:r>
            <a:endParaRPr lang="pl-PL" sz="1600" dirty="0"/>
          </a:p>
          <a:p>
            <a:r>
              <a:rPr lang="en-US" sz="1600" dirty="0"/>
              <a:t> </a:t>
            </a:r>
            <a:r>
              <a:rPr lang="en-US" sz="1600" dirty="0">
                <a:solidFill>
                  <a:srgbClr val="0070C0"/>
                </a:solidFill>
              </a:rPr>
              <a:t>https://ec.europa.eu/competition/state_aid/legislation/practical_guide_gber_en.pdf  </a:t>
            </a:r>
            <a:endParaRPr lang="pl-PL" sz="1600" dirty="0">
              <a:solidFill>
                <a:srgbClr val="0070C0"/>
              </a:solidFill>
            </a:endParaRPr>
          </a:p>
          <a:p>
            <a:endParaRPr lang="en-US" sz="1600" dirty="0">
              <a:solidFill>
                <a:srgbClr val="0070C0"/>
              </a:solidFill>
            </a:endParaRPr>
          </a:p>
          <a:p>
            <a:r>
              <a:rPr lang="en-US" sz="1600" dirty="0"/>
              <a:t>European Commission. State aid for 2021: Commission expands the scope of the General Block Inclusion Regulation - Frequently Asked Questions.</a:t>
            </a:r>
          </a:p>
          <a:p>
            <a:r>
              <a:rPr lang="en-US" sz="1600" dirty="0">
                <a:solidFill>
                  <a:srgbClr val="0070C0"/>
                </a:solidFill>
              </a:rPr>
              <a:t>https://ec.europa.eu/commission/presscorner/detail/en/qanda_21_3805</a:t>
            </a:r>
            <a:endParaRPr lang="pl-PL" sz="1600" dirty="0">
              <a:solidFill>
                <a:srgbClr val="0070C0"/>
              </a:solidFill>
            </a:endParaRPr>
          </a:p>
          <a:p>
            <a:endParaRPr lang="en-US" sz="1600" dirty="0"/>
          </a:p>
          <a:p>
            <a:r>
              <a:rPr lang="en-US" sz="1600" dirty="0"/>
              <a:t>Ashurst.com. 2020 COVID-19 impact: navigating EU state aid.  </a:t>
            </a:r>
          </a:p>
          <a:p>
            <a:r>
              <a:rPr lang="en-US" sz="1600" dirty="0">
                <a:solidFill>
                  <a:srgbClr val="0070C0"/>
                </a:solidFill>
              </a:rPr>
              <a:t>https://www.ashurst.com/en/news-and-insights/legal-updates/the-impact-of-covid-19-navigating-eu-state-aid  </a:t>
            </a:r>
            <a:endParaRPr lang="pl-PL" sz="1600" dirty="0">
              <a:solidFill>
                <a:srgbClr val="0070C0"/>
              </a:solidFill>
            </a:endParaRPr>
          </a:p>
          <a:p>
            <a:endParaRPr lang="en-US" sz="1600" dirty="0"/>
          </a:p>
          <a:p>
            <a:r>
              <a:rPr lang="en-US" sz="1600" dirty="0"/>
              <a:t>European Commission. State aid for 2020: Commission gives green light to pan-European guarantee fund to allow up to €200 billion in funding for companies affected by the coronavirus pandemic in 21 member states.  </a:t>
            </a:r>
          </a:p>
          <a:p>
            <a:r>
              <a:rPr lang="en-US" sz="1600" dirty="0">
                <a:solidFill>
                  <a:srgbClr val="0070C0"/>
                </a:solidFill>
              </a:rPr>
              <a:t>https://ec.europa.eu/commission/presscorner/detail/en/ip_20_2407  </a:t>
            </a:r>
            <a:endParaRPr lang="pl-PL" sz="1600" dirty="0">
              <a:solidFill>
                <a:srgbClr val="0070C0"/>
              </a:solidFill>
            </a:endParaRPr>
          </a:p>
          <a:p>
            <a:endParaRPr lang="en-US" sz="1600" dirty="0"/>
          </a:p>
          <a:p>
            <a:r>
              <a:rPr lang="en-US" sz="1600" dirty="0"/>
              <a:t>Eif.org. 2020 COSME Loan Guarantee Facility (LGF). </a:t>
            </a:r>
            <a:r>
              <a:rPr lang="en-US" sz="1600" dirty="0">
                <a:solidFill>
                  <a:srgbClr val="0070C0"/>
                </a:solidFill>
              </a:rPr>
              <a:t>https://www.eif.org/what_we_do/guarantees/single_eu_debt_instrument/cosme-loan-facility-growth/index.htm  </a:t>
            </a:r>
          </a:p>
        </p:txBody>
      </p:sp>
    </p:spTree>
    <p:extLst>
      <p:ext uri="{BB962C8B-B14F-4D97-AF65-F5344CB8AC3E}">
        <p14:creationId xmlns:p14="http://schemas.microsoft.com/office/powerpoint/2010/main" val="1607905164"/>
      </p:ext>
    </p:extLst>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146824" y="927602"/>
            <a:ext cx="11558953" cy="550920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36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 1.: Βασικά στοιχεία για τις κρατικές ενισχύσεις</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a:ln>
                  <a:noFill/>
                </a:ln>
                <a:solidFill>
                  <a:prstClr val="black"/>
                </a:solidFill>
                <a:effectLst/>
                <a:uLnTx/>
                <a:uFillTx/>
                <a:latin typeface="Calibri Light" panose="020F0302020204030204"/>
                <a:ea typeface="+mn-ea"/>
                <a:cs typeface="+mn-cs"/>
              </a:rPr>
              <a:t>Μάθημα</a:t>
            </a:r>
            <a: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t> 1.4.: </a:t>
            </a:r>
            <a:r>
              <a:rPr kumimoji="0" lang="el-GR" sz="2400" b="0" i="0" u="none" strike="noStrike" kern="1200" cap="none" spc="0" normalizeH="0" baseline="0" noProof="0" dirty="0">
                <a:ln>
                  <a:noFill/>
                </a:ln>
                <a:solidFill>
                  <a:prstClr val="black"/>
                </a:solidFill>
                <a:effectLst/>
                <a:uLnTx/>
                <a:uFillTx/>
                <a:latin typeface="Calibri Light" panose="020F0302020204030204"/>
                <a:ea typeface="+mn-ea"/>
                <a:cs typeface="+mn-cs"/>
              </a:rPr>
              <a:t>Πού μπορείτε να βρείτε πληροφορίες σχετικά με τη κρατική ενίσχυση; </a:t>
            </a:r>
            <a: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t>–</a:t>
            </a:r>
            <a:r>
              <a:rPr kumimoji="0" lang="el-GR" sz="2400" b="1" i="0" u="none" strike="noStrike" kern="1200" cap="none" spc="0" normalizeH="0" baseline="0" noProof="0" dirty="0">
                <a:ln>
                  <a:noFill/>
                </a:ln>
                <a:solidFill>
                  <a:prstClr val="black"/>
                </a:solidFill>
                <a:effectLst/>
                <a:uLnTx/>
                <a:uFillTx/>
                <a:latin typeface="Calibri Light" panose="020F0302020204030204"/>
                <a:ea typeface="+mn-ea"/>
                <a:cs typeface="+mn-cs"/>
              </a:rPr>
              <a:t>Η χρηματοδοτική συνδρομή της Ευρωπαϊκής Ένωσης</a:t>
            </a:r>
            <a:endParaRPr kumimoji="0" lang="en-US" sz="2400" b="1" i="0" u="none" strike="noStrike" kern="1200" cap="none" spc="0" normalizeH="0" baseline="0" noProof="0" dirty="0">
              <a:ln>
                <a:noFill/>
              </a:ln>
              <a:solidFill>
                <a:prstClr val="black"/>
              </a:solidFill>
              <a:effectLst/>
              <a:uLnTx/>
              <a:uFillTx/>
              <a:latin typeface="Calibri Light" panose="020F0302020204030204"/>
              <a:ea typeface="+mn-ea"/>
              <a:cs typeface="+mn-cs"/>
            </a:endParaRPr>
          </a:p>
          <a:p>
            <a:r>
              <a:rPr lang="en-US" sz="2400" dirty="0">
                <a:latin typeface="+mj-lt"/>
              </a:rPr>
              <a:t> </a:t>
            </a:r>
            <a:endParaRPr lang="en-US" dirty="0">
              <a:latin typeface="+mj-lt"/>
            </a:endParaRPr>
          </a:p>
          <a:p>
            <a:r>
              <a:rPr lang="pl-PL" dirty="0">
                <a:latin typeface="+mj-lt"/>
              </a:rPr>
              <a:t>                                                                          	</a:t>
            </a:r>
            <a:r>
              <a:rPr lang="pl-PL" dirty="0">
                <a:solidFill>
                  <a:srgbClr val="0CA373"/>
                </a:solidFill>
                <a:latin typeface="+mj-lt"/>
              </a:rPr>
              <a:t>   </a:t>
            </a:r>
            <a:r>
              <a:rPr lang="el-GR" sz="2400" b="1" dirty="0">
                <a:solidFill>
                  <a:srgbClr val="0CA373"/>
                </a:solidFill>
                <a:latin typeface="Arial" panose="020B0604020202020204" pitchFamily="34" charset="0"/>
                <a:cs typeface="Arial" panose="020B0604020202020204" pitchFamily="34" charset="0"/>
              </a:rPr>
              <a:t>ΠΟΛΩΝΊΑ</a:t>
            </a:r>
            <a:endParaRPr lang="en-US" sz="2400" b="1" dirty="0">
              <a:solidFill>
                <a:srgbClr val="0CA373"/>
              </a:solidFill>
              <a:latin typeface="Arial" panose="020B0604020202020204" pitchFamily="34" charset="0"/>
              <a:cs typeface="Arial" panose="020B0604020202020204" pitchFamily="34" charset="0"/>
            </a:endParaRPr>
          </a:p>
          <a:p>
            <a:pPr algn="just"/>
            <a:r>
              <a:rPr lang="el-GR" sz="2000" dirty="0"/>
              <a:t>Οι κρατικές ενισχύσεις που χορηγούνται σε επιχειρηματίες στην Πολωνία παρακολουθούνται από τον πρόεδρο του </a:t>
            </a:r>
            <a:r>
              <a:rPr lang="el-GR" sz="2000" dirty="0" err="1"/>
              <a:t>UOKiK</a:t>
            </a:r>
            <a:r>
              <a:rPr lang="el-GR" sz="2000" dirty="0"/>
              <a:t>, ο οποίος διαθέτει το σύστημα παροχής δεδομένων για τις κρατικές ενισχύσεις (SUDOP). Η βάση δεδομένων SUDOP περιέχει πληροφορίες σχετικά με τα μέτρα ενίσχυσης που εφαρμόζονται στην Πολωνία, τις ενισχύσεις που χορηγούνται στο πλαίσιο μέτρων ενίσχυσης που εφαρμόζονται στην Πολωνία, κάθε δημόσια ενίσχυση και κάθε ενίσχυση ήσσονος σημασίας που χορηγείται σε συγκεκριμένο δικαιούχο</a:t>
            </a:r>
            <a:r>
              <a:rPr lang="en-US" sz="2000" dirty="0">
                <a:latin typeface="+mj-lt"/>
              </a:rPr>
              <a:t>.</a:t>
            </a:r>
          </a:p>
          <a:p>
            <a:pPr algn="just"/>
            <a:endParaRPr lang="en-US" sz="2000" dirty="0">
              <a:latin typeface="+mj-lt"/>
            </a:endParaRPr>
          </a:p>
          <a:p>
            <a:pPr algn="just"/>
            <a:r>
              <a:rPr lang="el-GR" sz="2000" b="1" dirty="0">
                <a:latin typeface="+mj-lt"/>
              </a:rPr>
              <a:t>Χρήσιμοι σύνδεσμοι</a:t>
            </a:r>
            <a:r>
              <a:rPr lang="en-US" sz="2000" dirty="0">
                <a:latin typeface="+mj-lt"/>
              </a:rPr>
              <a:t>:</a:t>
            </a:r>
            <a:endParaRPr lang="pl-PL" sz="2000" dirty="0">
              <a:latin typeface="+mj-lt"/>
            </a:endParaRPr>
          </a:p>
          <a:p>
            <a:pPr algn="just"/>
            <a:r>
              <a:rPr lang="en-US" sz="2000" dirty="0">
                <a:solidFill>
                  <a:srgbClr val="0070C0"/>
                </a:solidFill>
              </a:rPr>
              <a:t>https://uokik.gov.pl/unijne_akty_prawne_w_zakresie_pomocy_publicznej.php#faq334</a:t>
            </a:r>
            <a:r>
              <a:rPr lang="pl-PL" sz="2000" dirty="0">
                <a:solidFill>
                  <a:srgbClr val="0070C0"/>
                </a:solidFill>
              </a:rPr>
              <a:t> </a:t>
            </a:r>
            <a:endParaRPr lang="en-US" sz="2000" dirty="0">
              <a:solidFill>
                <a:srgbClr val="0070C0"/>
              </a:solidFill>
            </a:endParaRPr>
          </a:p>
          <a:p>
            <a:pPr algn="just"/>
            <a:r>
              <a:rPr lang="en-US" sz="2000" dirty="0">
                <a:solidFill>
                  <a:srgbClr val="0070C0"/>
                </a:solidFill>
              </a:rPr>
              <a:t>https://sudop.uokik.gov.pl/home  </a:t>
            </a:r>
          </a:p>
          <a:p>
            <a:pPr algn="just"/>
            <a:r>
              <a:rPr lang="en-US" sz="2000" dirty="0">
                <a:solidFill>
                  <a:srgbClr val="0070C0"/>
                </a:solidFill>
              </a:rPr>
              <a:t>https://www.gov.pl/web/tarczaantykryzysowa </a:t>
            </a:r>
          </a:p>
          <a:p>
            <a:pPr algn="just"/>
            <a:r>
              <a:rPr lang="en-US" sz="2000" dirty="0">
                <a:solidFill>
                  <a:srgbClr val="0070C0"/>
                </a:solidFill>
              </a:rPr>
              <a:t>https://instrumentyfinansoweue.gov.pl/</a:t>
            </a:r>
            <a:r>
              <a:rPr lang="en-US" sz="2000" dirty="0"/>
              <a:t> </a:t>
            </a:r>
            <a:endParaRPr lang="pl-PL" sz="2000" dirty="0"/>
          </a:p>
        </p:txBody>
      </p:sp>
    </p:spTree>
    <p:extLst>
      <p:ext uri="{BB962C8B-B14F-4D97-AF65-F5344CB8AC3E}">
        <p14:creationId xmlns:p14="http://schemas.microsoft.com/office/powerpoint/2010/main" val="1134705871"/>
      </p:ext>
    </p:extLst>
  </p:cSld>
  <p:clrMapOvr>
    <a:masterClrMapping/>
  </p:clrMapOvr>
  <p:transition advClick="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152400" y="914400"/>
            <a:ext cx="11887200" cy="550920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36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 1.: Βασικά στοιχεία για τις κρατικές ενισχύσεις</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a:ln>
                  <a:noFill/>
                </a:ln>
                <a:solidFill>
                  <a:prstClr val="black"/>
                </a:solidFill>
                <a:effectLst/>
                <a:uLnTx/>
                <a:uFillTx/>
                <a:latin typeface="Calibri Light" panose="020F0302020204030204"/>
                <a:ea typeface="+mn-ea"/>
                <a:cs typeface="+mn-cs"/>
              </a:rPr>
              <a:t>Μάθημα</a:t>
            </a:r>
            <a: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t> 1.4.: </a:t>
            </a:r>
            <a:r>
              <a:rPr kumimoji="0" lang="el-GR" sz="2400" b="0" i="0" u="none" strike="noStrike" kern="1200" cap="none" spc="0" normalizeH="0" baseline="0" noProof="0" dirty="0">
                <a:ln>
                  <a:noFill/>
                </a:ln>
                <a:solidFill>
                  <a:prstClr val="black"/>
                </a:solidFill>
                <a:effectLst/>
                <a:uLnTx/>
                <a:uFillTx/>
                <a:latin typeface="Calibri Light" panose="020F0302020204030204"/>
                <a:ea typeface="+mn-ea"/>
                <a:cs typeface="+mn-cs"/>
              </a:rPr>
              <a:t>Πού μπορείτε να βρείτε πληροφορίες σχετικά με τη κρατική ενίσχυση; </a:t>
            </a:r>
            <a: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t>–</a:t>
            </a:r>
            <a:r>
              <a:rPr kumimoji="0" lang="el-GR" sz="2400" b="1" i="0" u="none" strike="noStrike" kern="1200" cap="none" spc="0" normalizeH="0" baseline="0" noProof="0" dirty="0">
                <a:ln>
                  <a:noFill/>
                </a:ln>
                <a:solidFill>
                  <a:prstClr val="black"/>
                </a:solidFill>
                <a:effectLst/>
                <a:uLnTx/>
                <a:uFillTx/>
                <a:latin typeface="Calibri Light" panose="020F0302020204030204"/>
                <a:ea typeface="+mn-ea"/>
                <a:cs typeface="+mn-cs"/>
              </a:rPr>
              <a:t>Η χρηματοδοτική συνδρομή της Ευρωπαϊκής Ένωσης</a:t>
            </a:r>
            <a:endParaRPr kumimoji="0" lang="en-US" sz="2400" b="1" i="0" u="none" strike="noStrike" kern="1200" cap="none" spc="0" normalizeH="0" baseline="0" noProof="0" dirty="0">
              <a:ln>
                <a:noFill/>
              </a:ln>
              <a:solidFill>
                <a:prstClr val="black"/>
              </a:solidFill>
              <a:effectLst/>
              <a:uLnTx/>
              <a:uFillTx/>
              <a:latin typeface="Calibri Light" panose="020F0302020204030204"/>
              <a:ea typeface="+mn-ea"/>
              <a:cs typeface="+mn-cs"/>
            </a:endParaRPr>
          </a:p>
          <a:p>
            <a:endParaRPr lang="pl-PL" sz="2400" b="1" spc="-114" dirty="0">
              <a:solidFill>
                <a:srgbClr val="0CA373"/>
              </a:solidFill>
              <a:latin typeface="+mj-lt"/>
              <a:cs typeface="Tahoma"/>
            </a:endParaRPr>
          </a:p>
          <a:p>
            <a:r>
              <a:rPr lang="pl-PL" sz="2400" b="1" spc="-114" dirty="0">
                <a:solidFill>
                  <a:srgbClr val="0CA373"/>
                </a:solidFill>
                <a:latin typeface="+mj-lt"/>
                <a:cs typeface="Tahoma"/>
              </a:rPr>
              <a:t>					    </a:t>
            </a:r>
            <a:r>
              <a:rPr lang="el-GR" sz="2400" b="1" spc="-114" dirty="0">
                <a:solidFill>
                  <a:srgbClr val="0CA373"/>
                </a:solidFill>
                <a:latin typeface="Arial" panose="020B0604020202020204" pitchFamily="34" charset="0"/>
                <a:cs typeface="Arial" panose="020B0604020202020204" pitchFamily="34" charset="0"/>
              </a:rPr>
              <a:t>ΕΛΛΑΣ</a:t>
            </a:r>
            <a:endParaRPr lang="pl-PL" sz="2400" b="1" spc="-114" dirty="0">
              <a:solidFill>
                <a:srgbClr val="0CA373"/>
              </a:solidFill>
              <a:latin typeface="Arial" panose="020B0604020202020204" pitchFamily="34" charset="0"/>
              <a:cs typeface="Arial" panose="020B0604020202020204" pitchFamily="34" charset="0"/>
            </a:endParaRPr>
          </a:p>
          <a:p>
            <a:endParaRPr lang="pl-PL" sz="2000" b="1" spc="-114" dirty="0">
              <a:cs typeface="Tahoma"/>
            </a:endParaRPr>
          </a:p>
          <a:p>
            <a:pPr algn="just"/>
            <a:r>
              <a:rPr lang="el-GR" sz="2000" b="1" dirty="0">
                <a:latin typeface="+mj-lt"/>
              </a:rPr>
              <a:t>Χρήσιμοι σύνδεσμοι</a:t>
            </a:r>
            <a:r>
              <a:rPr lang="en-US" sz="2000" dirty="0">
                <a:latin typeface="+mj-lt"/>
              </a:rPr>
              <a:t>:</a:t>
            </a:r>
            <a:endParaRPr lang="pl-PL" sz="2000" dirty="0">
              <a:latin typeface="+mj-lt"/>
            </a:endParaRPr>
          </a:p>
          <a:p>
            <a:pPr algn="just"/>
            <a:endParaRPr lang="en-US" sz="2000" dirty="0">
              <a:latin typeface="+mj-lt"/>
            </a:endParaRPr>
          </a:p>
          <a:p>
            <a:r>
              <a:rPr lang="pl-PL" sz="2000" dirty="0">
                <a:solidFill>
                  <a:srgbClr val="0070C0"/>
                </a:solidFill>
              </a:rPr>
              <a:t>https://elevategreece.gov.gr/  </a:t>
            </a:r>
          </a:p>
          <a:p>
            <a:r>
              <a:rPr lang="pl-PL" sz="2000" dirty="0">
                <a:solidFill>
                  <a:srgbClr val="0070C0"/>
                </a:solidFill>
              </a:rPr>
              <a:t>https://www.gov.gr/en/sdg/funding-business/finance-at-national-level/low-interest-rate-working-capital-loan-public-guarantee/entrepreneurship-fund-ii-tepikh-ii</a:t>
            </a:r>
          </a:p>
          <a:p>
            <a:r>
              <a:rPr lang="pl-PL" sz="2000" dirty="0">
                <a:solidFill>
                  <a:srgbClr val="0070C0"/>
                </a:solidFill>
              </a:rPr>
              <a:t>https://endeavor.org.gr/</a:t>
            </a:r>
            <a:br>
              <a:rPr lang="pl-PL" sz="2000" dirty="0">
                <a:solidFill>
                  <a:srgbClr val="0070C0"/>
                </a:solidFill>
              </a:rPr>
            </a:br>
            <a:r>
              <a:rPr lang="pl-PL" sz="2000" dirty="0">
                <a:solidFill>
                  <a:srgbClr val="0070C0"/>
                </a:solidFill>
              </a:rPr>
              <a:t>https://www.thehellenicinitiative.org/entrepreneurship-economic-development/</a:t>
            </a:r>
          </a:p>
          <a:p>
            <a:r>
              <a:rPr lang="pl-PL" sz="2000" dirty="0">
                <a:solidFill>
                  <a:srgbClr val="0070C0"/>
                </a:solidFill>
              </a:rPr>
              <a:t>https://www.refugee.info/greece/setting-up-a-company-in-greece-greek-entrepreneurship/funding-my-business?language=en</a:t>
            </a:r>
          </a:p>
          <a:p>
            <a:r>
              <a:rPr lang="pl-PL" sz="2000" dirty="0">
                <a:solidFill>
                  <a:srgbClr val="0070C0"/>
                </a:solidFill>
              </a:rPr>
              <a:t>https://www.enterprisegreece.gov.gr/</a:t>
            </a:r>
          </a:p>
        </p:txBody>
      </p:sp>
    </p:spTree>
    <p:extLst>
      <p:ext uri="{BB962C8B-B14F-4D97-AF65-F5344CB8AC3E}">
        <p14:creationId xmlns:p14="http://schemas.microsoft.com/office/powerpoint/2010/main" val="3055977547"/>
      </p:ext>
    </p:extLst>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3" y="2814121"/>
            <a:ext cx="3968779" cy="646331"/>
          </a:xfrm>
          <a:prstGeom prst="rect">
            <a:avLst/>
          </a:prstGeom>
          <a:noFill/>
        </p:spPr>
        <p:txBody>
          <a:bodyPr wrap="none" rtlCol="0">
            <a:spAutoFit/>
          </a:bodyPr>
          <a:lstStyle/>
          <a:p>
            <a:r>
              <a:rPr lang="el-GR" dirty="0"/>
              <a:t>Μάθετε ποια είναι η δημόσια ενίσχυση 
</a:t>
            </a:r>
            <a:endParaRPr lang="en-GB" dirty="0"/>
          </a:p>
        </p:txBody>
      </p:sp>
      <p:sp>
        <p:nvSpPr>
          <p:cNvPr id="12" name="CuadroTexto 11"/>
          <p:cNvSpPr txBox="1"/>
          <p:nvPr/>
        </p:nvSpPr>
        <p:spPr>
          <a:xfrm>
            <a:off x="1615182" y="3530217"/>
            <a:ext cx="5787931" cy="646331"/>
          </a:xfrm>
          <a:prstGeom prst="rect">
            <a:avLst/>
          </a:prstGeom>
          <a:noFill/>
        </p:spPr>
        <p:txBody>
          <a:bodyPr wrap="none" rtlCol="0">
            <a:spAutoFit/>
          </a:bodyPr>
          <a:lstStyle/>
          <a:p>
            <a:r>
              <a:rPr lang="el-GR" dirty="0"/>
              <a:t>Να γνωρίσετε τα είδη και τη μορφή της κρατικής ενίσχυσης
</a:t>
            </a:r>
            <a:endParaRPr lang="en-GB" dirty="0"/>
          </a:p>
        </p:txBody>
      </p:sp>
      <p:sp>
        <p:nvSpPr>
          <p:cNvPr id="13" name="CuadroTexto 12"/>
          <p:cNvSpPr txBox="1"/>
          <p:nvPr/>
        </p:nvSpPr>
        <p:spPr>
          <a:xfrm>
            <a:off x="1605565" y="4284374"/>
            <a:ext cx="5559599" cy="646331"/>
          </a:xfrm>
          <a:prstGeom prst="rect">
            <a:avLst/>
          </a:prstGeom>
          <a:noFill/>
        </p:spPr>
        <p:txBody>
          <a:bodyPr wrap="none" rtlCol="0">
            <a:spAutoFit/>
          </a:bodyPr>
          <a:lstStyle/>
          <a:p>
            <a:r>
              <a:rPr lang="el-GR" dirty="0"/>
              <a:t>Μάθετε τους κανόνες για να λάβετε τη δημόσια βοήθεια
</a:t>
            </a:r>
            <a:endParaRPr lang="en-GB" dirty="0"/>
          </a:p>
        </p:txBody>
      </p:sp>
      <p:sp>
        <p:nvSpPr>
          <p:cNvPr id="14" name="CuadroTexto 13"/>
          <p:cNvSpPr txBox="1"/>
          <p:nvPr/>
        </p:nvSpPr>
        <p:spPr>
          <a:xfrm>
            <a:off x="1578484" y="4994445"/>
            <a:ext cx="5887637" cy="646331"/>
          </a:xfrm>
          <a:prstGeom prst="rect">
            <a:avLst/>
          </a:prstGeom>
          <a:noFill/>
        </p:spPr>
        <p:txBody>
          <a:bodyPr wrap="none" rtlCol="0">
            <a:spAutoFit/>
          </a:bodyPr>
          <a:lstStyle/>
          <a:p>
            <a:r>
              <a:rPr lang="el-GR" dirty="0"/>
              <a:t>Μάθετε πού μπορείτε να λάβετε τη βοήθεια που χρειάζεστε
</a:t>
            </a:r>
            <a:endParaRPr lang="en-GB" dirty="0"/>
          </a:p>
        </p:txBody>
      </p:sp>
      <p:sp>
        <p:nvSpPr>
          <p:cNvPr id="17" name="object 2"/>
          <p:cNvSpPr txBox="1">
            <a:spLocks/>
          </p:cNvSpPr>
          <p:nvPr/>
        </p:nvSpPr>
        <p:spPr>
          <a:xfrm>
            <a:off x="480794" y="1302505"/>
            <a:ext cx="5500127"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ΣΚΟΠΟΙ ΚΑΙ ΣΤΟΧΟΙ
</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406098" cy="321883"/>
          </a:xfrm>
          <a:prstGeom prst="rect">
            <a:avLst/>
          </a:prstGeom>
        </p:spPr>
        <p:txBody>
          <a:bodyPr vert="horz" wrap="square" lIns="0" tIns="13970" rIns="0" bIns="0" rtlCol="0">
            <a:spAutoFit/>
          </a:bodyPr>
          <a:lstStyle/>
          <a:p>
            <a:pPr algn="just"/>
            <a:r>
              <a:rPr lang="el-GR" sz="2000" dirty="0">
                <a:latin typeface="Calibri" panose="020F0502020204030204" pitchFamily="34" charset="0"/>
                <a:ea typeface="Calibri" panose="020F0502020204030204" pitchFamily="34" charset="0"/>
                <a:cs typeface="Times New Roman" panose="02020603050405020304" pitchFamily="18" charset="0"/>
              </a:rPr>
              <a:t>Στο τέλος αυτής της ενότητας θα είστε σε θέση να</a:t>
            </a:r>
            <a:r>
              <a:rPr lang="en-GB" sz="2000"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2746" y="758722"/>
            <a:ext cx="4103558"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170269" y="902107"/>
            <a:ext cx="11512061" cy="507831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36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 1.: Βασικά στοιχεία για τις κρατικές ενισχύσεις</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a:ln>
                  <a:noFill/>
                </a:ln>
                <a:solidFill>
                  <a:prstClr val="black"/>
                </a:solidFill>
                <a:effectLst/>
                <a:uLnTx/>
                <a:uFillTx/>
                <a:latin typeface="Calibri Light" panose="020F0302020204030204"/>
                <a:ea typeface="+mn-ea"/>
                <a:cs typeface="+mn-cs"/>
              </a:rPr>
              <a:t>Μάθημα</a:t>
            </a:r>
            <a: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t> 1.4.: </a:t>
            </a:r>
            <a:r>
              <a:rPr kumimoji="0" lang="el-GR" sz="2400" b="0" i="0" u="none" strike="noStrike" kern="1200" cap="none" spc="0" normalizeH="0" baseline="0" noProof="0" dirty="0">
                <a:ln>
                  <a:noFill/>
                </a:ln>
                <a:solidFill>
                  <a:prstClr val="black"/>
                </a:solidFill>
                <a:effectLst/>
                <a:uLnTx/>
                <a:uFillTx/>
                <a:latin typeface="Calibri Light" panose="020F0302020204030204"/>
                <a:ea typeface="+mn-ea"/>
                <a:cs typeface="+mn-cs"/>
              </a:rPr>
              <a:t>Πού μπορείτε να βρείτε πληροφορίες σχετικά με τη κρατική ενίσχυση; </a:t>
            </a:r>
            <a: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t>–</a:t>
            </a:r>
            <a:r>
              <a:rPr kumimoji="0" lang="el-GR" sz="2400" b="1" i="0" u="none" strike="noStrike" kern="1200" cap="none" spc="0" normalizeH="0" baseline="0" noProof="0" dirty="0">
                <a:ln>
                  <a:noFill/>
                </a:ln>
                <a:solidFill>
                  <a:prstClr val="black"/>
                </a:solidFill>
                <a:effectLst/>
                <a:uLnTx/>
                <a:uFillTx/>
                <a:latin typeface="Calibri Light" panose="020F0302020204030204"/>
                <a:ea typeface="+mn-ea"/>
                <a:cs typeface="+mn-cs"/>
              </a:rPr>
              <a:t>Η χρηματοδοτική συνδρομή της Ευρωπαϊκής Ένωσης</a:t>
            </a:r>
            <a:endParaRPr kumimoji="0" lang="en-US" sz="2400" b="1" i="0" u="none" strike="noStrike" kern="1200" cap="none" spc="0" normalizeH="0" baseline="0" noProof="0" dirty="0">
              <a:ln>
                <a:noFill/>
              </a:ln>
              <a:solidFill>
                <a:prstClr val="black"/>
              </a:solidFill>
              <a:effectLst/>
              <a:uLnTx/>
              <a:uFillTx/>
              <a:latin typeface="Calibri Light" panose="020F0302020204030204"/>
              <a:ea typeface="+mn-ea"/>
              <a:cs typeface="+mn-cs"/>
            </a:endParaRPr>
          </a:p>
          <a:p>
            <a:endParaRPr lang="en-US" dirty="0">
              <a:latin typeface="+mj-lt"/>
            </a:endParaRPr>
          </a:p>
          <a:p>
            <a:r>
              <a:rPr lang="pl-PL" dirty="0">
                <a:latin typeface="+mj-lt"/>
              </a:rPr>
              <a:t>                                                                      	</a:t>
            </a:r>
          </a:p>
          <a:p>
            <a:r>
              <a:rPr lang="pl-PL" sz="2400" b="1" dirty="0">
                <a:solidFill>
                  <a:srgbClr val="00B050"/>
                </a:solidFill>
                <a:latin typeface="Arial" panose="020B0604020202020204" pitchFamily="34" charset="0"/>
                <a:cs typeface="Arial" panose="020B0604020202020204" pitchFamily="34" charset="0"/>
              </a:rPr>
              <a:t>					</a:t>
            </a:r>
            <a:r>
              <a:rPr lang="el-GR" sz="2400" b="1" dirty="0">
                <a:solidFill>
                  <a:srgbClr val="0CA373"/>
                </a:solidFill>
                <a:latin typeface="Arial" panose="020B0604020202020204" pitchFamily="34" charset="0"/>
                <a:cs typeface="Arial" panose="020B0604020202020204" pitchFamily="34" charset="0"/>
              </a:rPr>
              <a:t>ΚΡΟΑΤΙΑ</a:t>
            </a:r>
            <a:endParaRPr lang="en-US" sz="2400" b="1" dirty="0">
              <a:solidFill>
                <a:srgbClr val="0CA373"/>
              </a:solidFill>
              <a:latin typeface="Arial" panose="020B0604020202020204" pitchFamily="34" charset="0"/>
              <a:cs typeface="Arial" panose="020B0604020202020204" pitchFamily="34" charset="0"/>
            </a:endParaRPr>
          </a:p>
          <a:p>
            <a:pPr algn="just"/>
            <a:endParaRPr lang="pl-PL" sz="2000" b="1" dirty="0">
              <a:latin typeface="+mj-lt"/>
            </a:endParaRPr>
          </a:p>
          <a:p>
            <a:pPr algn="just"/>
            <a:r>
              <a:rPr lang="el-GR" sz="2000" b="1" dirty="0">
                <a:latin typeface="+mj-lt"/>
              </a:rPr>
              <a:t>Χρήσιμοι σύνδεσμοι</a:t>
            </a:r>
            <a:r>
              <a:rPr lang="en-US" sz="2000" dirty="0">
                <a:latin typeface="+mj-lt"/>
              </a:rPr>
              <a:t>:</a:t>
            </a:r>
            <a:endParaRPr lang="pl-PL" sz="2000" dirty="0">
              <a:latin typeface="+mj-lt"/>
            </a:endParaRPr>
          </a:p>
          <a:p>
            <a:pPr algn="just"/>
            <a:endParaRPr lang="en-US" sz="2000" dirty="0">
              <a:latin typeface="+mj-lt"/>
            </a:endParaRPr>
          </a:p>
          <a:p>
            <a:r>
              <a:rPr lang="pl-PL" sz="2000" spc="-114" dirty="0">
                <a:solidFill>
                  <a:srgbClr val="0070C0"/>
                </a:solidFill>
                <a:cs typeface="Tahoma"/>
              </a:rPr>
              <a:t>https://mjera-zrm.hzz.hr/korisnici-potpore/ </a:t>
            </a:r>
          </a:p>
          <a:p>
            <a:r>
              <a:rPr lang="pl-PL" sz="2000" spc="-114" dirty="0">
                <a:solidFill>
                  <a:srgbClr val="0070C0"/>
                </a:solidFill>
                <a:cs typeface="Tahoma"/>
              </a:rPr>
              <a:t>https://www.sssh.hr/hr/vise/nacionalne-aktivnosti-72/rezultati-istrazivanja-sssh-o-utjecaju-pandemije-na-mentalno-zdravlje-radnika-4767</a:t>
            </a:r>
          </a:p>
          <a:p>
            <a:r>
              <a:rPr lang="pl-PL" sz="2000" dirty="0">
                <a:solidFill>
                  <a:srgbClr val="0070C0"/>
                </a:solidFill>
                <a:effectLst/>
                <a:ea typeface="Calibri" panose="020F0502020204030204" pitchFamily="34" charset="0"/>
                <a:cs typeface="Times New Roman" panose="02020603050405020304" pitchFamily="18" charset="0"/>
              </a:rPr>
              <a:t>https://www2.deloitte.com/hr/hr/pages/tax/articles/vlada-prijedlog-mjera-gospodarstvo-koronavirus.html</a:t>
            </a:r>
            <a:r>
              <a:rPr lang="pl-PL" sz="2000" u="sng" dirty="0">
                <a:solidFill>
                  <a:srgbClr val="0070C0"/>
                </a:solidFill>
                <a:ea typeface="Calibri" panose="020F0502020204030204" pitchFamily="34" charset="0"/>
                <a:cs typeface="Times New Roman" panose="02020603050405020304" pitchFamily="18" charset="0"/>
              </a:rPr>
              <a:t> </a:t>
            </a:r>
            <a:endParaRPr lang="pl-PL" sz="2000" dirty="0">
              <a:solidFill>
                <a:srgbClr val="0070C0"/>
              </a:solidFill>
              <a:effectLst/>
              <a:ea typeface="Calibri" panose="020F0502020204030204" pitchFamily="34" charset="0"/>
              <a:cs typeface="Times New Roman" panose="02020603050405020304" pitchFamily="18" charset="0"/>
            </a:endParaRPr>
          </a:p>
          <a:p>
            <a:r>
              <a:rPr lang="pl-PL" sz="2000" spc="-114" dirty="0">
                <a:solidFill>
                  <a:srgbClr val="0070C0"/>
                </a:solidFill>
                <a:cs typeface="Tahoma"/>
              </a:rPr>
              <a:t>https://www.rtl.hr/vijesti/arhiva/ekonomski-institut-zagreb-proveo-je-prvu-studiju-o-utjecaju-pandemije-na-poslovanje-mikropoduzeca-te-malih-i-srednjih-poduzeca-u-hrvatskoj-f825978a-b9f4-11ec-bf1e-0242ac13001e  </a:t>
            </a:r>
          </a:p>
        </p:txBody>
      </p:sp>
    </p:spTree>
    <p:extLst>
      <p:ext uri="{BB962C8B-B14F-4D97-AF65-F5344CB8AC3E}">
        <p14:creationId xmlns:p14="http://schemas.microsoft.com/office/powerpoint/2010/main" val="3586898291"/>
      </p:ext>
    </p:extLst>
  </p:cSld>
  <p:clrMapOvr>
    <a:masterClrMapping/>
  </p:clrMapOvr>
  <p:transition advClick="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141815" y="970625"/>
            <a:ext cx="11676185" cy="446276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36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 1.: Βασικά στοιχεία για τις κρατικές ενισχύσεις</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a:ln>
                  <a:noFill/>
                </a:ln>
                <a:solidFill>
                  <a:prstClr val="black"/>
                </a:solidFill>
                <a:effectLst/>
                <a:uLnTx/>
                <a:uFillTx/>
                <a:latin typeface="Calibri Light" panose="020F0302020204030204"/>
                <a:ea typeface="+mn-ea"/>
                <a:cs typeface="+mn-cs"/>
              </a:rPr>
              <a:t>Μάθημα</a:t>
            </a:r>
            <a: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t> 1.4.: </a:t>
            </a:r>
            <a:r>
              <a:rPr kumimoji="0" lang="el-GR" sz="2400" b="0" i="0" u="none" strike="noStrike" kern="1200" cap="none" spc="0" normalizeH="0" baseline="0" noProof="0" dirty="0">
                <a:ln>
                  <a:noFill/>
                </a:ln>
                <a:solidFill>
                  <a:prstClr val="black"/>
                </a:solidFill>
                <a:effectLst/>
                <a:uLnTx/>
                <a:uFillTx/>
                <a:latin typeface="Calibri Light" panose="020F0302020204030204"/>
                <a:ea typeface="+mn-ea"/>
                <a:cs typeface="+mn-cs"/>
              </a:rPr>
              <a:t>Πού μπορείτε να βρείτε πληροφορίες σχετικά με τη κρατική ενίσχυση; </a:t>
            </a:r>
            <a: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t>–</a:t>
            </a:r>
            <a:r>
              <a:rPr kumimoji="0" lang="el-GR" sz="2400" b="1" i="0" u="none" strike="noStrike" kern="1200" cap="none" spc="0" normalizeH="0" baseline="0" noProof="0" dirty="0">
                <a:ln>
                  <a:noFill/>
                </a:ln>
                <a:solidFill>
                  <a:prstClr val="black"/>
                </a:solidFill>
                <a:effectLst/>
                <a:uLnTx/>
                <a:uFillTx/>
                <a:latin typeface="Calibri Light" panose="020F0302020204030204"/>
                <a:ea typeface="+mn-ea"/>
                <a:cs typeface="+mn-cs"/>
              </a:rPr>
              <a:t>Η χρηματοδοτική συνδρομή της Ευρωπαϊκής Ένωσης</a:t>
            </a:r>
            <a:endParaRPr kumimoji="0" lang="en-US" sz="2400" b="1" i="0" u="none" strike="noStrike" kern="1200" cap="none" spc="0" normalizeH="0" baseline="0" noProof="0" dirty="0">
              <a:ln>
                <a:noFill/>
              </a:ln>
              <a:solidFill>
                <a:prstClr val="black"/>
              </a:solidFill>
              <a:effectLst/>
              <a:uLnTx/>
              <a:uFillTx/>
              <a:latin typeface="Calibri Light" panose="020F0302020204030204"/>
              <a:ea typeface="+mn-ea"/>
              <a:cs typeface="+mn-cs"/>
            </a:endParaRPr>
          </a:p>
          <a:p>
            <a:endParaRPr lang="en-US" dirty="0">
              <a:latin typeface="+mj-lt"/>
            </a:endParaRPr>
          </a:p>
          <a:p>
            <a:r>
              <a:rPr lang="pl-PL" dirty="0">
                <a:latin typeface="+mj-lt"/>
              </a:rPr>
              <a:t>                                                                         	         </a:t>
            </a:r>
            <a:r>
              <a:rPr lang="el-GR" sz="2400" b="1" dirty="0">
                <a:solidFill>
                  <a:srgbClr val="0CA373"/>
                </a:solidFill>
                <a:latin typeface="Arial" panose="020B0604020202020204" pitchFamily="34" charset="0"/>
                <a:cs typeface="Arial" panose="020B0604020202020204" pitchFamily="34" charset="0"/>
              </a:rPr>
              <a:t>ΙΣΠΑΝΙΑ</a:t>
            </a:r>
            <a:endParaRPr lang="en-US" sz="2400" b="1" dirty="0">
              <a:solidFill>
                <a:srgbClr val="0CA373"/>
              </a:solidFill>
              <a:latin typeface="Arial" panose="020B0604020202020204" pitchFamily="34" charset="0"/>
              <a:cs typeface="Arial" panose="020B0604020202020204" pitchFamily="34" charset="0"/>
            </a:endParaRPr>
          </a:p>
          <a:p>
            <a:endParaRPr lang="en-US" dirty="0">
              <a:latin typeface="+mj-lt"/>
            </a:endParaRPr>
          </a:p>
          <a:p>
            <a:r>
              <a:rPr lang="el-GR" sz="2000" b="1" dirty="0">
                <a:latin typeface="+mj-lt"/>
              </a:rPr>
              <a:t>Χρήσιμοι σύνδεσμοι</a:t>
            </a:r>
            <a:r>
              <a:rPr lang="en-US" sz="2000" b="1" dirty="0">
                <a:latin typeface="+mj-lt"/>
              </a:rPr>
              <a:t>:</a:t>
            </a:r>
          </a:p>
          <a:p>
            <a:endParaRPr lang="en-US" sz="2000" dirty="0">
              <a:latin typeface="+mj-lt"/>
            </a:endParaRPr>
          </a:p>
          <a:p>
            <a:r>
              <a:rPr lang="en-US" sz="2000" dirty="0">
                <a:solidFill>
                  <a:srgbClr val="0070C0"/>
                </a:solidFill>
              </a:rPr>
              <a:t>https://www.lamoncloa.gob.es/consejodeministros/Paginas/enlaces/120321-enlace_ayudas.aspx</a:t>
            </a:r>
            <a:r>
              <a:rPr lang="pl-PL" sz="2000" dirty="0">
                <a:solidFill>
                  <a:srgbClr val="0070C0"/>
                </a:solidFill>
              </a:rPr>
              <a:t> </a:t>
            </a:r>
            <a:r>
              <a:rPr lang="en-US" sz="2000" dirty="0">
                <a:solidFill>
                  <a:srgbClr val="0070C0"/>
                </a:solidFill>
              </a:rPr>
              <a:t> </a:t>
            </a:r>
          </a:p>
          <a:p>
            <a:endParaRPr lang="en-US" sz="2000" dirty="0">
              <a:solidFill>
                <a:srgbClr val="0070C0"/>
              </a:solidFill>
            </a:endParaRPr>
          </a:p>
          <a:p>
            <a:r>
              <a:rPr lang="en-US" sz="2000" dirty="0">
                <a:solidFill>
                  <a:srgbClr val="0070C0"/>
                </a:solidFill>
              </a:rPr>
              <a:t>https://www.hacienda.gob.es/es-ES/CDI/Paginas/SistemasFinanciacionDeuda/AyudasCOVID/Linea-COVID.aspx</a:t>
            </a:r>
            <a:r>
              <a:rPr lang="pl-PL" sz="2000" dirty="0">
                <a:solidFill>
                  <a:srgbClr val="0070C0"/>
                </a:solidFill>
              </a:rPr>
              <a:t> </a:t>
            </a:r>
            <a:endParaRPr lang="en-US" sz="2000" dirty="0">
              <a:solidFill>
                <a:srgbClr val="0070C0"/>
              </a:solidFill>
            </a:endParaRPr>
          </a:p>
          <a:p>
            <a:endParaRPr lang="en-US" sz="2000" dirty="0">
              <a:solidFill>
                <a:srgbClr val="0070C0"/>
              </a:solidFill>
            </a:endParaRPr>
          </a:p>
          <a:p>
            <a:r>
              <a:rPr lang="en-US" sz="2000" dirty="0">
                <a:solidFill>
                  <a:srgbClr val="0070C0"/>
                </a:solidFill>
              </a:rPr>
              <a:t>https://www.wolterskluwer.com/es-es/expert-insights/ayudas-para-pymes-y-autonomos-por-el-coron</a:t>
            </a:r>
            <a:r>
              <a:rPr lang="en-US" sz="2000" dirty="0">
                <a:solidFill>
                  <a:srgbClr val="0070C0"/>
                </a:solidFill>
                <a:latin typeface="+mj-lt"/>
              </a:rPr>
              <a:t>avirus</a:t>
            </a:r>
            <a:r>
              <a:rPr lang="pl-PL" sz="2000" dirty="0">
                <a:solidFill>
                  <a:srgbClr val="0070C0"/>
                </a:solidFill>
                <a:latin typeface="+mj-lt"/>
              </a:rPr>
              <a:t> </a:t>
            </a:r>
            <a:endParaRPr lang="en-US" sz="2000" dirty="0">
              <a:solidFill>
                <a:srgbClr val="0070C0"/>
              </a:solidFill>
              <a:latin typeface="+mj-lt"/>
            </a:endParaRPr>
          </a:p>
        </p:txBody>
      </p:sp>
    </p:spTree>
    <p:extLst>
      <p:ext uri="{BB962C8B-B14F-4D97-AF65-F5344CB8AC3E}">
        <p14:creationId xmlns:p14="http://schemas.microsoft.com/office/powerpoint/2010/main" val="878517797"/>
      </p:ext>
    </p:extLst>
  </p:cSld>
  <p:clrMapOvr>
    <a:masterClrMapping/>
  </p:clrMapOvr>
  <p:transition advClick="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91894" y="925553"/>
            <a:ext cx="11558954" cy="384720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36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 1.: Βασικά στοιχεία για τις κρατικές ενισχύσεις</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a:ln>
                  <a:noFill/>
                </a:ln>
                <a:solidFill>
                  <a:prstClr val="black"/>
                </a:solidFill>
                <a:effectLst/>
                <a:uLnTx/>
                <a:uFillTx/>
                <a:latin typeface="Calibri Light" panose="020F0302020204030204"/>
                <a:ea typeface="+mn-ea"/>
                <a:cs typeface="+mn-cs"/>
              </a:rPr>
              <a:t>Μάθημα</a:t>
            </a:r>
            <a: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t> 1.4.: </a:t>
            </a:r>
            <a:r>
              <a:rPr kumimoji="0" lang="el-GR" sz="2400" b="0" i="0" u="none" strike="noStrike" kern="1200" cap="none" spc="0" normalizeH="0" baseline="0" noProof="0" dirty="0">
                <a:ln>
                  <a:noFill/>
                </a:ln>
                <a:solidFill>
                  <a:prstClr val="black"/>
                </a:solidFill>
                <a:effectLst/>
                <a:uLnTx/>
                <a:uFillTx/>
                <a:latin typeface="Calibri Light" panose="020F0302020204030204"/>
                <a:ea typeface="+mn-ea"/>
                <a:cs typeface="+mn-cs"/>
              </a:rPr>
              <a:t>Πού μπορείτε να βρείτε πληροφορίες σχετικά με τη κρατική ενίσχυση; </a:t>
            </a:r>
            <a: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t>–</a:t>
            </a:r>
            <a:r>
              <a:rPr kumimoji="0" lang="el-GR" sz="2400" b="1" i="0" u="none" strike="noStrike" kern="1200" cap="none" spc="0" normalizeH="0" baseline="0" noProof="0" dirty="0">
                <a:ln>
                  <a:noFill/>
                </a:ln>
                <a:solidFill>
                  <a:prstClr val="black"/>
                </a:solidFill>
                <a:effectLst/>
                <a:uLnTx/>
                <a:uFillTx/>
                <a:latin typeface="Calibri Light" panose="020F0302020204030204"/>
                <a:ea typeface="+mn-ea"/>
                <a:cs typeface="+mn-cs"/>
              </a:rPr>
              <a:t>Η χρηματοδοτική συνδρομή της Ευρωπαϊκής Ένωσης</a:t>
            </a:r>
            <a:endParaRPr kumimoji="0" lang="en-US" sz="2400" b="1" i="0" u="none" strike="noStrike" kern="1200" cap="none" spc="0" normalizeH="0" baseline="0" noProof="0" dirty="0">
              <a:ln>
                <a:noFill/>
              </a:ln>
              <a:solidFill>
                <a:prstClr val="black"/>
              </a:solidFill>
              <a:effectLst/>
              <a:uLnTx/>
              <a:uFillTx/>
              <a:latin typeface="Calibri Light" panose="020F0302020204030204"/>
              <a:ea typeface="+mn-ea"/>
              <a:cs typeface="+mn-cs"/>
            </a:endParaRPr>
          </a:p>
          <a:p>
            <a:endParaRPr lang="en-US" dirty="0"/>
          </a:p>
          <a:p>
            <a:r>
              <a:rPr lang="pl-PL" dirty="0"/>
              <a:t>                                                                             	            </a:t>
            </a:r>
            <a:r>
              <a:rPr lang="el-GR" sz="2400" b="1" dirty="0">
                <a:solidFill>
                  <a:srgbClr val="0CA373"/>
                </a:solidFill>
                <a:latin typeface="Arial" panose="020B0604020202020204" pitchFamily="34" charset="0"/>
                <a:cs typeface="Arial" panose="020B0604020202020204" pitchFamily="34" charset="0"/>
              </a:rPr>
              <a:t>ΙΤΑΛΙΑ</a:t>
            </a:r>
            <a:endParaRPr lang="en-US" sz="2400" b="1" dirty="0">
              <a:solidFill>
                <a:srgbClr val="0CA373"/>
              </a:solidFill>
              <a:latin typeface="Arial" panose="020B0604020202020204" pitchFamily="34" charset="0"/>
              <a:cs typeface="Arial" panose="020B0604020202020204" pitchFamily="34" charset="0"/>
            </a:endParaRPr>
          </a:p>
          <a:p>
            <a:endParaRPr lang="en-US" dirty="0"/>
          </a:p>
          <a:p>
            <a:r>
              <a:rPr lang="el-GR" sz="2000" b="1" dirty="0">
                <a:latin typeface="+mj-lt"/>
              </a:rPr>
              <a:t>Χρήσιμοι σύνδεσμοι</a:t>
            </a:r>
            <a:r>
              <a:rPr lang="en-US" sz="2000" dirty="0">
                <a:latin typeface="+mj-lt"/>
              </a:rPr>
              <a:t>:</a:t>
            </a:r>
          </a:p>
          <a:p>
            <a:endParaRPr lang="en-US" sz="2000" dirty="0"/>
          </a:p>
          <a:p>
            <a:r>
              <a:rPr lang="en-US" sz="2000" dirty="0">
                <a:solidFill>
                  <a:srgbClr val="0070C0"/>
                </a:solidFill>
              </a:rPr>
              <a:t>https://www.camera.it/temiap/documentazione/temi/pdf/1211696.pdf?_1586257783260</a:t>
            </a:r>
            <a:endParaRPr lang="pl-PL" sz="2000" dirty="0">
              <a:solidFill>
                <a:srgbClr val="0070C0"/>
              </a:solidFill>
            </a:endParaRPr>
          </a:p>
          <a:p>
            <a:endParaRPr lang="en-US" sz="2000" dirty="0">
              <a:solidFill>
                <a:srgbClr val="0070C0"/>
              </a:solidFill>
            </a:endParaRPr>
          </a:p>
          <a:p>
            <a:r>
              <a:rPr lang="en-US" sz="2000" dirty="0">
                <a:solidFill>
                  <a:srgbClr val="0070C0"/>
                </a:solidFill>
              </a:rPr>
              <a:t>https://www.agenziacoesione.gov.it/news_istituzionali/aiuti-di-stato-imprese-covid-19/?print-posts=pdf</a:t>
            </a:r>
            <a:r>
              <a:rPr lang="pl-PL" sz="2000" dirty="0">
                <a:solidFill>
                  <a:srgbClr val="0070C0"/>
                </a:solidFill>
              </a:rPr>
              <a:t> </a:t>
            </a:r>
            <a:endParaRPr lang="en-US" sz="2000" dirty="0">
              <a:solidFill>
                <a:srgbClr val="0070C0"/>
              </a:solidFill>
            </a:endParaRPr>
          </a:p>
        </p:txBody>
      </p:sp>
    </p:spTree>
    <p:extLst>
      <p:ext uri="{BB962C8B-B14F-4D97-AF65-F5344CB8AC3E}">
        <p14:creationId xmlns:p14="http://schemas.microsoft.com/office/powerpoint/2010/main" val="3353875274"/>
      </p:ext>
    </p:extLst>
  </p:cSld>
  <p:clrMapOvr>
    <a:masterClrMapping/>
  </p:clrMapOvr>
  <p:transition advClick="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814121"/>
            <a:ext cx="8961637" cy="646331"/>
          </a:xfrm>
          <a:prstGeom prst="rect">
            <a:avLst/>
          </a:prstGeom>
          <a:noFill/>
        </p:spPr>
        <p:txBody>
          <a:bodyPr wrap="square" rtlCol="0">
            <a:spAutoFit/>
          </a:bodyPr>
          <a:lstStyle/>
          <a:p>
            <a:pPr algn="just"/>
            <a:r>
              <a:rPr lang="el-GR" dirty="0"/>
              <a:t>Σημείο</a:t>
            </a:r>
            <a:r>
              <a:rPr lang="en-US" dirty="0"/>
              <a:t> 1: </a:t>
            </a:r>
            <a:r>
              <a:rPr lang="el-GR" dirty="0"/>
              <a:t>η κρατική ενίσχυση είναι ενίσχυση που χορηγείται σε επιχειρηματία από το κράτος ή με κρατικούς πόρους.</a:t>
            </a:r>
            <a:endParaRPr lang="en-US" dirty="0"/>
          </a:p>
        </p:txBody>
      </p:sp>
      <p:sp>
        <p:nvSpPr>
          <p:cNvPr id="12" name="CuadroTexto 11"/>
          <p:cNvSpPr txBox="1"/>
          <p:nvPr/>
        </p:nvSpPr>
        <p:spPr>
          <a:xfrm>
            <a:off x="1615181" y="3530217"/>
            <a:ext cx="8895980" cy="369332"/>
          </a:xfrm>
          <a:prstGeom prst="rect">
            <a:avLst/>
          </a:prstGeom>
          <a:noFill/>
        </p:spPr>
        <p:txBody>
          <a:bodyPr wrap="square" rtlCol="0">
            <a:spAutoFit/>
          </a:bodyPr>
          <a:lstStyle/>
          <a:p>
            <a:r>
              <a:rPr lang="el-GR" dirty="0"/>
              <a:t>Σημείο </a:t>
            </a:r>
            <a:r>
              <a:rPr lang="en-US" dirty="0"/>
              <a:t>2: </a:t>
            </a:r>
            <a:r>
              <a:rPr lang="el-GR" dirty="0"/>
              <a:t>η κρατική ενίσχυση υποδιαιρείται σε οριζόντια, περιφερειακή και τομεακή</a:t>
            </a:r>
            <a:r>
              <a:rPr lang="en-US" dirty="0"/>
              <a:t>.</a:t>
            </a:r>
          </a:p>
        </p:txBody>
      </p:sp>
      <p:sp>
        <p:nvSpPr>
          <p:cNvPr id="13" name="CuadroTexto 12"/>
          <p:cNvSpPr txBox="1"/>
          <p:nvPr/>
        </p:nvSpPr>
        <p:spPr>
          <a:xfrm>
            <a:off x="1605564" y="4284374"/>
            <a:ext cx="8895979" cy="923330"/>
          </a:xfrm>
          <a:prstGeom prst="rect">
            <a:avLst/>
          </a:prstGeom>
          <a:noFill/>
        </p:spPr>
        <p:txBody>
          <a:bodyPr wrap="square" rtlCol="0">
            <a:spAutoFit/>
          </a:bodyPr>
          <a:lstStyle/>
          <a:p>
            <a:r>
              <a:rPr lang="el-GR" dirty="0"/>
              <a:t>Σημείο </a:t>
            </a:r>
            <a:r>
              <a:rPr lang="en-US" dirty="0"/>
              <a:t>3: </a:t>
            </a:r>
            <a:r>
              <a:rPr lang="el-GR" dirty="0"/>
              <a:t>Στο πλαίσιο της κρατικής ενίσχυσης, ένας επιχειρηματίας μπορεί να λάβει: επιχορηγήσεις, φορολογικές ελαφρύνσεις, δάνεια, επιδοτήσεις κεφαλαίου και επενδύσεων, εγγυήσεις και εγγυήσεις</a:t>
            </a:r>
            <a:r>
              <a:rPr lang="en-US" dirty="0"/>
              <a:t>.</a:t>
            </a:r>
          </a:p>
        </p:txBody>
      </p:sp>
      <p:sp>
        <p:nvSpPr>
          <p:cNvPr id="14" name="CuadroTexto 13"/>
          <p:cNvSpPr txBox="1"/>
          <p:nvPr/>
        </p:nvSpPr>
        <p:spPr>
          <a:xfrm>
            <a:off x="1568864" y="5163523"/>
            <a:ext cx="8646131" cy="646331"/>
          </a:xfrm>
          <a:prstGeom prst="rect">
            <a:avLst/>
          </a:prstGeom>
          <a:noFill/>
        </p:spPr>
        <p:txBody>
          <a:bodyPr wrap="square" rtlCol="0">
            <a:spAutoFit/>
          </a:bodyPr>
          <a:lstStyle/>
          <a:p>
            <a:r>
              <a:rPr lang="el-GR" dirty="0"/>
              <a:t>Σημείο </a:t>
            </a:r>
            <a:r>
              <a:rPr lang="en-US" dirty="0"/>
              <a:t>4: </a:t>
            </a:r>
            <a:r>
              <a:rPr lang="el-GR" dirty="0"/>
              <a:t>Οι κανόνες για τις ενισχύσεις περιέχονται σε διάφορα προγράμματα ενισχύσεων που θεσπίζονται με νομικές πράξεις (νόμοι, κανονισμοί)</a:t>
            </a:r>
            <a:r>
              <a:rPr lang="en-US" dirty="0"/>
              <a:t>). </a:t>
            </a: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j-lt"/>
                <a:ea typeface="Tahoma" panose="020B0604030504040204" pitchFamily="34" charset="0"/>
                <a:cs typeface="Tahoma" panose="020B0604030504040204" pitchFamily="34" charset="0"/>
              </a:rPr>
              <a:t>Κρίσιμα σημεία</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091605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98585" y="1031631"/>
            <a:ext cx="11629291" cy="4585871"/>
          </a:xfrm>
          <a:prstGeom prst="rect">
            <a:avLst/>
          </a:prstGeom>
        </p:spPr>
        <p:txBody>
          <a:bodyPr wrap="square">
            <a:spAutoFit/>
          </a:bodyPr>
          <a:lstStyle/>
          <a:p>
            <a:r>
              <a:rPr lang="el-GR" sz="4000" b="1" dirty="0">
                <a:latin typeface="+mj-lt"/>
              </a:rPr>
              <a:t>Τεστ αξιολόγησης
</a:t>
            </a:r>
            <a:r>
              <a:rPr lang="pl-PL" dirty="0">
                <a:latin typeface="+mj-lt"/>
              </a:rPr>
              <a:t>1. </a:t>
            </a:r>
            <a:r>
              <a:rPr lang="el-GR" b="1" dirty="0">
                <a:latin typeface="+mj-lt"/>
              </a:rPr>
              <a:t>Η κρατική ενίσχυση είναι</a:t>
            </a:r>
            <a:r>
              <a:rPr lang="en-US" dirty="0">
                <a:latin typeface="+mj-lt"/>
              </a:rPr>
              <a:t>:</a:t>
            </a:r>
          </a:p>
          <a:p>
            <a:r>
              <a:rPr lang="pl-PL" b="1" dirty="0">
                <a:latin typeface="+mj-lt"/>
              </a:rPr>
              <a:t>a. </a:t>
            </a:r>
            <a:r>
              <a:rPr lang="el-GR" b="1" dirty="0">
                <a:latin typeface="+mj-lt"/>
              </a:rPr>
              <a:t>Βοήθεια από το κράτος </a:t>
            </a:r>
            <a:endParaRPr lang="en-US" b="1" dirty="0">
              <a:latin typeface="+mj-lt"/>
            </a:endParaRPr>
          </a:p>
          <a:p>
            <a:r>
              <a:rPr lang="pl-PL" b="1" dirty="0">
                <a:latin typeface="+mj-lt"/>
              </a:rPr>
              <a:t>b. </a:t>
            </a:r>
            <a:r>
              <a:rPr lang="el-GR" b="1" dirty="0">
                <a:latin typeface="+mj-lt"/>
              </a:rPr>
              <a:t>Βοήθεια που χορηγείται από μη κυβερνητικές οργανώσεις</a:t>
            </a:r>
            <a:endParaRPr lang="en-US" b="1" dirty="0">
              <a:latin typeface="+mj-lt"/>
            </a:endParaRPr>
          </a:p>
          <a:p>
            <a:r>
              <a:rPr lang="pl-PL" dirty="0">
                <a:latin typeface="+mj-lt"/>
              </a:rPr>
              <a:t>c. </a:t>
            </a:r>
            <a:r>
              <a:rPr lang="el-GR" dirty="0">
                <a:latin typeface="+mj-lt"/>
              </a:rPr>
              <a:t>Ενισχύσεις που χορηγούνται από ιδιωτικούς φορείς</a:t>
            </a:r>
            <a:endParaRPr lang="en-US" dirty="0">
              <a:latin typeface="+mj-lt"/>
            </a:endParaRPr>
          </a:p>
          <a:p>
            <a:endParaRPr lang="en-US" dirty="0">
              <a:latin typeface="+mj-lt"/>
            </a:endParaRPr>
          </a:p>
          <a:p>
            <a:r>
              <a:rPr lang="en-US" dirty="0">
                <a:latin typeface="+mj-lt"/>
              </a:rPr>
              <a:t>2</a:t>
            </a:r>
            <a:r>
              <a:rPr lang="pl-PL" dirty="0">
                <a:latin typeface="+mj-lt"/>
              </a:rPr>
              <a:t>.</a:t>
            </a:r>
            <a:r>
              <a:rPr lang="en-US" dirty="0">
                <a:latin typeface="+mj-lt"/>
              </a:rPr>
              <a:t> </a:t>
            </a:r>
            <a:r>
              <a:rPr lang="el-GR" b="1" dirty="0">
                <a:latin typeface="+mj-lt"/>
              </a:rPr>
              <a:t>Ποια είναι τα είδη των κρατικών ενισχύσεων</a:t>
            </a:r>
            <a:r>
              <a:rPr lang="en-US" b="1" dirty="0">
                <a:latin typeface="+mj-lt"/>
              </a:rPr>
              <a:t>:</a:t>
            </a:r>
          </a:p>
          <a:p>
            <a:r>
              <a:rPr lang="pl-PL" b="1" dirty="0">
                <a:latin typeface="+mj-lt"/>
              </a:rPr>
              <a:t>a. </a:t>
            </a:r>
            <a:r>
              <a:rPr lang="el-GR" b="1" dirty="0">
                <a:latin typeface="+mj-lt"/>
              </a:rPr>
              <a:t>Οριζόντια, περιφερειακά, τομεακά</a:t>
            </a:r>
            <a:endParaRPr lang="en-US" b="1" dirty="0">
              <a:latin typeface="+mj-lt"/>
            </a:endParaRPr>
          </a:p>
          <a:p>
            <a:r>
              <a:rPr lang="pl-PL" dirty="0">
                <a:latin typeface="+mj-lt"/>
              </a:rPr>
              <a:t>b. </a:t>
            </a:r>
            <a:r>
              <a:rPr lang="el-GR" dirty="0">
                <a:latin typeface="+mj-lt"/>
              </a:rPr>
              <a:t>Μόνο τομεακός</a:t>
            </a:r>
            <a:endParaRPr lang="en-US" dirty="0">
              <a:latin typeface="+mj-lt"/>
            </a:endParaRPr>
          </a:p>
          <a:p>
            <a:r>
              <a:rPr lang="pl-PL" dirty="0">
                <a:latin typeface="+mj-lt"/>
              </a:rPr>
              <a:t>c. </a:t>
            </a:r>
            <a:r>
              <a:rPr lang="el-GR" dirty="0">
                <a:latin typeface="+mj-lt"/>
              </a:rPr>
              <a:t>Οριζόντια, μόνο περιφερειακά</a:t>
            </a:r>
            <a:r>
              <a:rPr lang="en-US" dirty="0">
                <a:latin typeface="+mj-lt"/>
              </a:rPr>
              <a:t>.</a:t>
            </a:r>
          </a:p>
          <a:p>
            <a:endParaRPr lang="en-US" dirty="0">
              <a:latin typeface="+mj-lt"/>
            </a:endParaRPr>
          </a:p>
          <a:p>
            <a:r>
              <a:rPr lang="en-US" dirty="0">
                <a:latin typeface="+mj-lt"/>
              </a:rPr>
              <a:t>3</a:t>
            </a:r>
            <a:r>
              <a:rPr lang="pl-PL" dirty="0">
                <a:latin typeface="+mj-lt"/>
              </a:rPr>
              <a:t>.</a:t>
            </a:r>
            <a:r>
              <a:rPr lang="en-US" dirty="0">
                <a:latin typeface="+mj-lt"/>
              </a:rPr>
              <a:t> </a:t>
            </a:r>
            <a:r>
              <a:rPr lang="el-GR" b="1" dirty="0">
                <a:latin typeface="+mj-lt"/>
              </a:rPr>
              <a:t>Ποιες είναι οι μορφές της κρατικής ενίσχυσης</a:t>
            </a:r>
            <a:r>
              <a:rPr lang="en-US" dirty="0">
                <a:latin typeface="+mj-lt"/>
              </a:rPr>
              <a:t>:</a:t>
            </a:r>
          </a:p>
          <a:p>
            <a:r>
              <a:rPr lang="pl-PL" dirty="0">
                <a:latin typeface="+mj-lt"/>
              </a:rPr>
              <a:t>a. </a:t>
            </a:r>
            <a:r>
              <a:rPr lang="el-GR" dirty="0">
                <a:latin typeface="+mj-lt"/>
              </a:rPr>
              <a:t>Επιχορηγήσεις και φορολογικές ελαφρύνσεις</a:t>
            </a:r>
            <a:endParaRPr lang="en-US" dirty="0">
              <a:latin typeface="+mj-lt"/>
            </a:endParaRPr>
          </a:p>
          <a:p>
            <a:r>
              <a:rPr lang="pl-PL" dirty="0">
                <a:latin typeface="+mj-lt"/>
              </a:rPr>
              <a:t>b. </a:t>
            </a:r>
            <a:r>
              <a:rPr lang="el-GR" dirty="0">
                <a:latin typeface="+mj-lt"/>
              </a:rPr>
              <a:t>Δάνεια με ευνοϊκούς όρους, επιδοτήσεις επενδύσεων κεφαλαίου, εγγυήσεις και εγγυήσεις</a:t>
            </a:r>
            <a:endParaRPr lang="en-US" dirty="0">
              <a:latin typeface="+mj-lt"/>
            </a:endParaRPr>
          </a:p>
          <a:p>
            <a:r>
              <a:rPr lang="pl-PL" b="1" dirty="0">
                <a:latin typeface="+mj-lt"/>
              </a:rPr>
              <a:t>c. </a:t>
            </a:r>
            <a:r>
              <a:rPr lang="el-GR" b="1" dirty="0">
                <a:latin typeface="+mj-lt"/>
              </a:rPr>
              <a:t>Όλα τα παραπάνω</a:t>
            </a:r>
            <a:endParaRPr lang="pl-PL" b="1" dirty="0">
              <a:latin typeface="+mj-lt"/>
            </a:endParaRPr>
          </a:p>
        </p:txBody>
      </p:sp>
    </p:spTree>
    <p:extLst>
      <p:ext uri="{BB962C8B-B14F-4D97-AF65-F5344CB8AC3E}">
        <p14:creationId xmlns:p14="http://schemas.microsoft.com/office/powerpoint/2010/main" val="3493717169"/>
      </p:ext>
    </p:extLst>
  </p:cSld>
  <p:clrMapOvr>
    <a:masterClrMapping/>
  </p:clrMapOvr>
  <p:transition advClick="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20E229B9-CDF4-B1C4-CB79-2789A82A3A44}"/>
              </a:ext>
            </a:extLst>
          </p:cNvPr>
          <p:cNvSpPr txBox="1"/>
          <p:nvPr/>
        </p:nvSpPr>
        <p:spPr>
          <a:xfrm>
            <a:off x="430909" y="958105"/>
            <a:ext cx="11558954" cy="5059334"/>
          </a:xfrm>
          <a:prstGeom prst="rect">
            <a:avLst/>
          </a:prstGeom>
          <a:noFill/>
        </p:spPr>
        <p:txBody>
          <a:bodyPr wrap="square">
            <a:spAutoFit/>
          </a:bodyPr>
          <a:lstStyle/>
          <a:p>
            <a:pPr marL="12700">
              <a:spcBef>
                <a:spcPts val="100"/>
              </a:spcBef>
            </a:pPr>
            <a:r>
              <a:rPr lang="el-GR" sz="4000" b="1" kern="0" spc="-150" dirty="0">
                <a:latin typeface="+mj-lt"/>
                <a:ea typeface="Tahoma" panose="020B0604030504040204" pitchFamily="34" charset="0"/>
                <a:cs typeface="Tahoma" panose="020B0604030504040204" pitchFamily="34" charset="0"/>
              </a:rPr>
              <a:t>Τεστ αξιολόγησης
</a:t>
            </a:r>
            <a:endParaRPr lang="pl-PL" sz="2000" b="1" kern="0" spc="-150" dirty="0">
              <a:latin typeface="+mj-lt"/>
              <a:ea typeface="Tahoma" panose="020B0604030504040204" pitchFamily="34" charset="0"/>
              <a:cs typeface="Tahoma" panose="020B0604030504040204" pitchFamily="34" charset="0"/>
            </a:endParaRPr>
          </a:p>
          <a:p>
            <a:pPr marL="342900" marR="0" lvl="0" indent="-342900" fontAlgn="base">
              <a:lnSpc>
                <a:spcPct val="115000"/>
              </a:lnSpc>
              <a:spcBef>
                <a:spcPts val="0"/>
              </a:spcBef>
              <a:spcAft>
                <a:spcPts val="0"/>
              </a:spcAft>
              <a:buFont typeface="+mj-lt"/>
              <a:buAutoNum type="arabicPeriod" startAt="4"/>
            </a:pPr>
            <a:r>
              <a:rPr lang="el-GR" sz="1800" b="1" dirty="0">
                <a:effectLst/>
                <a:latin typeface="Calibri" panose="020F0502020204030204" pitchFamily="34" charset="0"/>
                <a:ea typeface="Calibri" panose="020F0502020204030204" pitchFamily="34" charset="0"/>
                <a:cs typeface="Times New Roman" panose="02020603050405020304" pitchFamily="18" charset="0"/>
              </a:rPr>
              <a:t>Μπορεί οποιοσδήποτε επιχειρηματίας να επωφεληθεί από δημόσια ενίσχυση;</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15000"/>
              </a:lnSpc>
              <a:spcBef>
                <a:spcPts val="0"/>
              </a:spcBef>
              <a:spcAft>
                <a:spcPts val="0"/>
              </a:spcAft>
              <a:buFont typeface="+mj-lt"/>
              <a:buAutoNum type="alphaLcPeriod"/>
            </a:pPr>
            <a:r>
              <a:rPr lang="el-GR" sz="1800" dirty="0">
                <a:effectLst/>
                <a:latin typeface="Calibri" panose="020F0502020204030204" pitchFamily="34" charset="0"/>
                <a:ea typeface="Calibri" panose="020F0502020204030204" pitchFamily="34" charset="0"/>
                <a:cs typeface="Times New Roman" panose="02020603050405020304" pitchFamily="18" charset="0"/>
              </a:rPr>
              <a:t>Ναι.</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15000"/>
              </a:lnSpc>
              <a:spcBef>
                <a:spcPts val="0"/>
              </a:spcBef>
              <a:spcAft>
                <a:spcPts val="0"/>
              </a:spcAft>
              <a:buFont typeface="+mj-lt"/>
              <a:buAutoNum type="alphaLcPeriod"/>
            </a:pPr>
            <a:r>
              <a:rPr lang="el-GR" sz="1800" dirty="0">
                <a:effectLst/>
                <a:latin typeface="Calibri" panose="020F0502020204030204" pitchFamily="34" charset="0"/>
                <a:ea typeface="Calibri" panose="020F0502020204030204" pitchFamily="34" charset="0"/>
                <a:cs typeface="Times New Roman" panose="02020603050405020304" pitchFamily="18" charset="0"/>
              </a:rPr>
              <a:t>Όχι.</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indent="-228600" fontAlgn="base">
              <a:lnSpc>
                <a:spcPct val="115000"/>
              </a:lnSpc>
              <a:spcBef>
                <a:spcPts val="0"/>
              </a:spcBef>
              <a:spcAft>
                <a:spcPts val="10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c</a:t>
            </a:r>
            <a:r>
              <a:rPr lang="el-GR" sz="1800" b="1" dirty="0">
                <a:effectLst/>
                <a:latin typeface="Calibri" panose="020F0502020204030204" pitchFamily="34" charset="0"/>
                <a:ea typeface="Calibri" panose="020F0502020204030204" pitchFamily="34" charset="0"/>
                <a:cs typeface="Times New Roman" panose="02020603050405020304" pitchFamily="18" charset="0"/>
              </a:rPr>
              <a:t>.    Ανάλογα με το είδος και τις συνθήκες της παρεχόμενης βοήθειας</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2700">
              <a:spcBef>
                <a:spcPts val="100"/>
              </a:spcBef>
            </a:pPr>
            <a:endParaRPr lang="en-US" kern="0" spc="-150" dirty="0">
              <a:latin typeface="+mj-lt"/>
              <a:ea typeface="Tahoma" panose="020B0604030504040204" pitchFamily="34" charset="0"/>
              <a:cs typeface="Tahoma" panose="020B0604030504040204" pitchFamily="34" charset="0"/>
            </a:endParaRPr>
          </a:p>
          <a:p>
            <a:pPr marL="342900" marR="0" lvl="0" indent="-342900" fontAlgn="base">
              <a:lnSpc>
                <a:spcPct val="115000"/>
              </a:lnSpc>
              <a:spcBef>
                <a:spcPts val="0"/>
              </a:spcBef>
              <a:spcAft>
                <a:spcPts val="0"/>
              </a:spcAft>
              <a:buFont typeface="+mj-lt"/>
              <a:buAutoNum type="arabicPeriod" startAt="5"/>
            </a:pPr>
            <a:r>
              <a:rPr lang="el-GR" sz="1800" b="1" dirty="0">
                <a:effectLst/>
                <a:latin typeface="Calibri" panose="020F0502020204030204" pitchFamily="34" charset="0"/>
                <a:ea typeface="Calibri" panose="020F0502020204030204" pitchFamily="34" charset="0"/>
                <a:cs typeface="Times New Roman" panose="02020603050405020304" pitchFamily="18" charset="0"/>
              </a:rPr>
              <a:t>Πώς παρέχει στήριξη το Ευρωπαϊκό Ταμείο Εγγυήσεων;</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228600" fontAlgn="base">
              <a:lnSpc>
                <a:spcPct val="115000"/>
              </a:lnSpc>
              <a:spcBef>
                <a:spcPts val="0"/>
              </a:spcBef>
              <a:spcAft>
                <a:spcPts val="0"/>
              </a:spcAft>
            </a:pPr>
            <a:r>
              <a:rPr lang="el-GR" sz="1800" b="1" dirty="0">
                <a:effectLst/>
                <a:latin typeface="Calibri" panose="020F0502020204030204" pitchFamily="34" charset="0"/>
                <a:ea typeface="Calibri" panose="020F0502020204030204" pitchFamily="34" charset="0"/>
                <a:cs typeface="Times New Roman" panose="02020603050405020304" pitchFamily="18" charset="0"/>
              </a:rPr>
              <a:t>Ένας μέσω εγγυήσεων.</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15000"/>
              </a:lnSpc>
              <a:spcBef>
                <a:spcPts val="0"/>
              </a:spcBef>
              <a:spcAft>
                <a:spcPts val="0"/>
              </a:spcAft>
              <a:buFont typeface="+mj-lt"/>
              <a:buAutoNum type="alphaLcPeriod"/>
            </a:pPr>
            <a:r>
              <a:rPr lang="el-GR" dirty="0">
                <a:latin typeface="Calibri" panose="020F0502020204030204" pitchFamily="34" charset="0"/>
                <a:ea typeface="Calibri" panose="020F0502020204030204" pitchFamily="34" charset="0"/>
                <a:cs typeface="Times New Roman" panose="02020603050405020304" pitchFamily="18" charset="0"/>
              </a:rPr>
              <a:t>μέσω φορολογικών απαλλαγών
μέσω </a:t>
            </a:r>
            <a:r>
              <a:rPr lang="el-GR" sz="1800" dirty="0">
                <a:effectLst/>
                <a:latin typeface="Calibri" panose="020F0502020204030204" pitchFamily="34" charset="0"/>
                <a:ea typeface="Calibri" panose="020F0502020204030204" pitchFamily="34" charset="0"/>
                <a:cs typeface="Times New Roman" panose="02020603050405020304" pitchFamily="18" charset="0"/>
              </a:rPr>
              <a:t>επιδοτήσεων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2700">
              <a:spcBef>
                <a:spcPts val="100"/>
              </a:spcBef>
            </a:pPr>
            <a:endParaRPr lang="es-ES" sz="4000" b="1"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20413994"/>
      </p:ext>
    </p:extLst>
  </p:cSld>
  <p:clrMapOvr>
    <a:masterClrMapping/>
  </p:clrMapOvr>
  <p:transition advClick="0"/>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Prostokąt 3"/>
          <p:cNvSpPr/>
          <p:nvPr/>
        </p:nvSpPr>
        <p:spPr>
          <a:xfrm>
            <a:off x="2566219" y="1917290"/>
            <a:ext cx="7093975" cy="1569660"/>
          </a:xfrm>
          <a:prstGeom prst="rect">
            <a:avLst/>
          </a:prstGeom>
        </p:spPr>
        <p:txBody>
          <a:bodyPr wrap="square">
            <a:spAutoFit/>
          </a:bodyPr>
          <a:lstStyle/>
          <a:p>
            <a:pPr algn="ctr"/>
            <a:r>
              <a:rPr lang="el-GR" sz="9600" b="1" dirty="0">
                <a:solidFill>
                  <a:schemeClr val="bg1"/>
                </a:solidFill>
                <a:latin typeface="Roboto"/>
              </a:rPr>
              <a:t>Ευχαριστώ </a:t>
            </a:r>
            <a:r>
              <a:rPr lang="pl-PL" sz="9600" b="1" dirty="0">
                <a:solidFill>
                  <a:schemeClr val="bg1"/>
                </a:solidFill>
                <a:latin typeface="Roboto"/>
              </a:rPr>
              <a:t>!</a:t>
            </a:r>
          </a:p>
        </p:txBody>
      </p:sp>
    </p:spTree>
    <p:extLst>
      <p:ext uri="{BB962C8B-B14F-4D97-AF65-F5344CB8AC3E}">
        <p14:creationId xmlns:p14="http://schemas.microsoft.com/office/powerpoint/2010/main" val="157819892"/>
      </p:ext>
    </p:extLst>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14A4FB0-3319-4BAE-84FA-24C893DAFA49}"/>
              </a:ext>
            </a:extLst>
          </p:cNvPr>
          <p:cNvSpPr/>
          <p:nvPr/>
        </p:nvSpPr>
        <p:spPr>
          <a:xfrm>
            <a:off x="10715348" y="221738"/>
            <a:ext cx="1476652"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11" name="Rectángulo 10"/>
          <p:cNvSpPr/>
          <p:nvPr/>
        </p:nvSpPr>
        <p:spPr>
          <a:xfrm>
            <a:off x="124288" y="573869"/>
            <a:ext cx="10670960" cy="5806718"/>
          </a:xfrm>
          <a:prstGeom prst="rect">
            <a:avLst/>
          </a:prstGeom>
        </p:spPr>
        <p:txBody>
          <a:bodyPr wrap="square">
            <a:spAutoFit/>
          </a:bodyPr>
          <a:lstStyle/>
          <a:p>
            <a:pPr>
              <a:defRPr/>
            </a:pPr>
            <a:endParaRPr lang="pl-PL" altLang="es-ES" dirty="0">
              <a:latin typeface="Calibri" panose="020F0502020204030204" pitchFamily="34" charset="0"/>
              <a:cs typeface="Calibri" panose="020F0502020204030204" pitchFamily="34" charset="0"/>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3200" b="1" i="0" u="none" strike="noStrike" kern="1200" cap="none" spc="-114" normalizeH="0" baseline="0" noProof="0" dirty="0">
              <a:ln>
                <a:noFill/>
              </a:ln>
              <a:effectLst/>
              <a:uLnTx/>
              <a:uFillTx/>
              <a:latin typeface="+mj-lt"/>
              <a:ea typeface="+mn-ea"/>
              <a:cs typeface="Tahoma"/>
            </a:endParaRPr>
          </a:p>
          <a:p>
            <a:pPr marL="12700" lvl="0">
              <a:spcBef>
                <a:spcPts val="110"/>
              </a:spcBef>
              <a:tabLst>
                <a:tab pos="1217930" algn="l"/>
                <a:tab pos="1939289" algn="l"/>
                <a:tab pos="2928620" algn="l"/>
                <a:tab pos="3457575" algn="l"/>
                <a:tab pos="4396105" algn="l"/>
                <a:tab pos="5962650" algn="l"/>
              </a:tabLst>
              <a:defRPr/>
            </a:pPr>
            <a:r>
              <a:rPr kumimoji="0" lang="el-GR" sz="4000" b="1" i="0" u="none" strike="noStrike" kern="1200" cap="none" spc="-114" normalizeH="0" baseline="0" noProof="0" dirty="0">
                <a:ln>
                  <a:noFill/>
                </a:ln>
                <a:effectLst/>
                <a:uLnTx/>
                <a:uFillTx/>
                <a:latin typeface="+mj-lt"/>
                <a:ea typeface="+mn-ea"/>
                <a:cs typeface="Tahoma"/>
              </a:rPr>
              <a:t>Τίτλος ενότητας</a:t>
            </a:r>
            <a:r>
              <a:rPr kumimoji="0" lang="pl-PL" sz="4000" b="1" i="0" u="none" strike="noStrike" kern="1200" cap="none" spc="-114" normalizeH="0" baseline="0" noProof="0" dirty="0">
                <a:ln>
                  <a:noFill/>
                </a:ln>
                <a:effectLst/>
                <a:uLnTx/>
                <a:uFillTx/>
                <a:latin typeface="+mj-lt"/>
                <a:ea typeface="+mn-ea"/>
                <a:cs typeface="Tahoma"/>
              </a:rPr>
              <a:t> 1: </a:t>
            </a:r>
            <a:r>
              <a:rPr lang="el-GR" sz="4000" b="1" spc="-114" dirty="0">
                <a:latin typeface="+mj-lt"/>
                <a:cs typeface="Tahoma"/>
              </a:rPr>
              <a:t>Βασικά στοιχεία για τις κρατικές ενισχύσεις</a:t>
            </a:r>
            <a:endParaRPr kumimoji="0" lang="pl-PL" sz="4000" b="1" i="0" u="none" strike="noStrike" kern="1200" cap="none" spc="-114" normalizeH="0" baseline="0" noProof="0" dirty="0">
              <a:ln>
                <a:noFill/>
              </a:ln>
              <a:effectLst/>
              <a:uLnTx/>
              <a:uFillTx/>
              <a:latin typeface="+mj-lt"/>
              <a:ea typeface="+mn-ea"/>
              <a:cs typeface="Tahoma"/>
            </a:endParaRPr>
          </a:p>
          <a:p>
            <a:pPr marL="12700" lvl="0">
              <a:spcBef>
                <a:spcPts val="110"/>
              </a:spcBef>
              <a:tabLst>
                <a:tab pos="1217930" algn="l"/>
                <a:tab pos="1939289" algn="l"/>
                <a:tab pos="2928620" algn="l"/>
                <a:tab pos="3457575" algn="l"/>
                <a:tab pos="4396105" algn="l"/>
                <a:tab pos="5962650" algn="l"/>
              </a:tabLst>
              <a:defRPr/>
            </a:pPr>
            <a:r>
              <a:rPr kumimoji="0" lang="pl-PL" sz="2400" i="0" u="none" strike="noStrike" kern="1200" cap="none" spc="-114" normalizeH="0" baseline="0" noProof="0" dirty="0">
                <a:ln>
                  <a:noFill/>
                </a:ln>
                <a:effectLst/>
                <a:uLnTx/>
                <a:uFillTx/>
                <a:latin typeface="+mj-lt"/>
                <a:ea typeface="+mn-ea"/>
                <a:cs typeface="Tahoma"/>
              </a:rPr>
              <a:t> </a:t>
            </a:r>
            <a:r>
              <a:rPr kumimoji="0" lang="el-GR" sz="2400" i="0" u="none" strike="noStrike" kern="1200" cap="none" spc="-114" normalizeH="0" baseline="0" noProof="0" dirty="0">
                <a:ln>
                  <a:noFill/>
                </a:ln>
                <a:effectLst/>
                <a:uLnTx/>
                <a:uFillTx/>
                <a:latin typeface="+mj-lt"/>
                <a:ea typeface="+mn-ea"/>
                <a:cs typeface="Tahoma"/>
              </a:rPr>
              <a:t>Μάθημα</a:t>
            </a:r>
            <a:r>
              <a:rPr kumimoji="0" lang="pl-PL" sz="2400" i="0" u="none" strike="noStrike" kern="1200" cap="none" spc="-114" normalizeH="0" baseline="0" noProof="0" dirty="0">
                <a:ln>
                  <a:noFill/>
                </a:ln>
                <a:effectLst/>
                <a:uLnTx/>
                <a:uFillTx/>
                <a:latin typeface="+mj-lt"/>
                <a:ea typeface="+mn-ea"/>
                <a:cs typeface="Tahoma"/>
              </a:rPr>
              <a:t> 1.1.: </a:t>
            </a:r>
            <a:r>
              <a:rPr lang="el-GR" sz="2400" spc="-114" dirty="0">
                <a:latin typeface="+mj-lt"/>
                <a:cs typeface="Tahoma"/>
              </a:rPr>
              <a:t>Ποια είναι η κρατική ενίσχυση;
</a:t>
            </a:r>
            <a:endParaRPr lang="pl-PL"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l-GR" altLang="es-ES" sz="2000" dirty="0">
                <a:latin typeface="Calibri" panose="020F0502020204030204" pitchFamily="34" charset="0"/>
                <a:cs typeface="Calibri" panose="020F0502020204030204" pitchFamily="34" charset="0"/>
              </a:rPr>
              <a:t>Κρατική ενίσχυση είναι αυτή που χορηγείται σε έναν επιχειρηματία από το κράτος ή από κρατικούς πόρους, με όρους ευνοϊκότερους από αυτούς που προσφέρονται στην αγορά</a:t>
            </a:r>
            <a:r>
              <a:rPr lang="en-US" altLang="es-ES" sz="2000" dirty="0">
                <a:latin typeface="Calibri" panose="020F0502020204030204" pitchFamily="34" charset="0"/>
                <a:cs typeface="Calibri" panose="020F0502020204030204" pitchFamily="34" charset="0"/>
              </a:rPr>
              <a:t>. </a:t>
            </a:r>
          </a:p>
          <a:p>
            <a:pPr marL="285750" indent="-285750" algn="just">
              <a:buFont typeface="Arial" panose="020B0604020202020204" pitchFamily="34" charset="0"/>
              <a:buChar char="•"/>
              <a:defRPr/>
            </a:pPr>
            <a:endParaRPr lang="en-US" altLang="es-ES" sz="2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el-GR" altLang="es-ES" sz="2000" dirty="0">
                <a:latin typeface="Calibri" panose="020F0502020204030204" pitchFamily="34" charset="0"/>
                <a:cs typeface="Calibri" panose="020F0502020204030204" pitchFamily="34" charset="0"/>
              </a:rPr>
              <a:t>Δεδομένου ότι η κρατική ενίσχυση μπορεί να στρεβλώσει τους κανόνες ανταγωνισμού, επιτρέπεται μόνο σε ειδικές περιπτώσεις και βάσει ειδικών κανόνων</a:t>
            </a:r>
            <a:r>
              <a:rPr lang="pl-PL" altLang="es-ES" sz="2000" dirty="0">
                <a:latin typeface="Calibri" panose="020F0502020204030204" pitchFamily="34" charset="0"/>
                <a:cs typeface="Calibri" panose="020F0502020204030204" pitchFamily="34" charset="0"/>
              </a:rPr>
              <a:t>.</a:t>
            </a:r>
          </a:p>
          <a:p>
            <a:pPr algn="just">
              <a:defRPr/>
            </a:pPr>
            <a:endParaRPr lang="pl-PL"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02953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CDC234AF-FF2A-2E7E-DF6E-C3135C659DC0}"/>
              </a:ext>
            </a:extLst>
          </p:cNvPr>
          <p:cNvSpPr txBox="1"/>
          <p:nvPr/>
        </p:nvSpPr>
        <p:spPr>
          <a:xfrm>
            <a:off x="257452" y="978888"/>
            <a:ext cx="10813002" cy="1705595"/>
          </a:xfrm>
          <a:prstGeom prst="rect">
            <a:avLst/>
          </a:prstGeom>
          <a:noFill/>
        </p:spPr>
        <p:txBody>
          <a:bodyPr wrap="square" rtlCol="0">
            <a:spAutoFit/>
          </a:bodyPr>
          <a:lstStyle/>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l-GR" sz="40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a:t>
            </a:r>
            <a:r>
              <a:rPr kumimoji="0" lang="pl-PL" sz="4000" b="1" i="0" u="none" strike="noStrike" kern="1200" cap="none" spc="-114" normalizeH="0" baseline="0" noProof="0" dirty="0">
                <a:ln>
                  <a:noFill/>
                </a:ln>
                <a:solidFill>
                  <a:prstClr val="black"/>
                </a:solidFill>
                <a:effectLst/>
                <a:uLnTx/>
                <a:uFillTx/>
                <a:latin typeface="Calibri Light" panose="020F0302020204030204"/>
                <a:ea typeface="+mn-ea"/>
                <a:cs typeface="Tahoma"/>
              </a:rPr>
              <a:t> 1: </a:t>
            </a:r>
            <a:r>
              <a:rPr kumimoji="0" lang="el-GR" sz="4000" b="1" i="0" u="none" strike="noStrike" kern="1200" cap="none" spc="-114" normalizeH="0" baseline="0" noProof="0" dirty="0">
                <a:ln>
                  <a:noFill/>
                </a:ln>
                <a:solidFill>
                  <a:prstClr val="black"/>
                </a:solidFill>
                <a:effectLst/>
                <a:uLnTx/>
                <a:uFillTx/>
                <a:latin typeface="Calibri Light" panose="020F0302020204030204"/>
                <a:ea typeface="+mn-ea"/>
                <a:cs typeface="Tahoma"/>
              </a:rPr>
              <a:t>Βασικά στοιχεία για τις κρατικές ενισχύσεις</a:t>
            </a:r>
            <a:endParaRPr kumimoji="0" lang="pl-PL" sz="4000" b="1" i="0" u="none" strike="noStrike" kern="1200" cap="none" spc="-114" normalizeH="0" baseline="0" noProof="0" dirty="0">
              <a:ln>
                <a:noFill/>
              </a:ln>
              <a:solidFill>
                <a:prstClr val="black"/>
              </a:solidFill>
              <a:effectLst/>
              <a:uLnTx/>
              <a:uFillTx/>
              <a:latin typeface="Calibri Light" panose="020F0302020204030204"/>
              <a:ea typeface="+mn-ea"/>
              <a:cs typeface="Tahoma"/>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1.1.: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Ποια είναι η κρατική ενίσχυση;</a:t>
            </a:r>
            <a:endParaRPr lang="pl-PL" dirty="0"/>
          </a:p>
        </p:txBody>
      </p:sp>
      <p:sp>
        <p:nvSpPr>
          <p:cNvPr id="8" name="pole tekstowe 7">
            <a:extLst>
              <a:ext uri="{FF2B5EF4-FFF2-40B4-BE49-F238E27FC236}">
                <a16:creationId xmlns:a16="http://schemas.microsoft.com/office/drawing/2014/main" id="{9A687048-D507-79CD-8BA5-A7F9A8E332AF}"/>
              </a:ext>
            </a:extLst>
          </p:cNvPr>
          <p:cNvSpPr txBox="1"/>
          <p:nvPr/>
        </p:nvSpPr>
        <p:spPr>
          <a:xfrm>
            <a:off x="177553" y="2530136"/>
            <a:ext cx="11949344" cy="4524315"/>
          </a:xfrm>
          <a:prstGeom prst="rect">
            <a:avLst/>
          </a:prstGeom>
          <a:noFill/>
        </p:spPr>
        <p:txBody>
          <a:bodyPr wrap="square">
            <a:spAutoFit/>
          </a:bodyPr>
          <a:lstStyle/>
          <a:p>
            <a:pPr algn="ctr"/>
            <a:r>
              <a:rPr lang="el-GR" b="1" dirty="0"/>
              <a:t>Μιλάμε για κρατική βοήθεια, 
Όταν
Προκύπτουν και οι 4 προϋποθέσεις</a:t>
            </a:r>
            <a:r>
              <a:rPr lang="pl-PL" b="1" dirty="0"/>
              <a:t>:</a:t>
            </a:r>
          </a:p>
          <a:p>
            <a:pPr algn="ctr"/>
            <a:endParaRPr lang="pl-PL" b="1" dirty="0"/>
          </a:p>
          <a:p>
            <a:pPr algn="ctr"/>
            <a:endParaRPr lang="pl-PL" b="1" dirty="0"/>
          </a:p>
          <a:p>
            <a:pPr algn="ctr"/>
            <a:r>
              <a:rPr lang="pl-PL" b="1" dirty="0"/>
              <a:t>     </a:t>
            </a:r>
          </a:p>
          <a:p>
            <a:endParaRPr lang="pl-PL" b="1" dirty="0"/>
          </a:p>
          <a:p>
            <a:pPr algn="ctr"/>
            <a:endParaRPr lang="pl-PL" b="1" dirty="0"/>
          </a:p>
          <a:p>
            <a:pPr algn="ctr"/>
            <a:endParaRPr lang="pl-PL" b="1" dirty="0"/>
          </a:p>
          <a:p>
            <a:pPr algn="ctr"/>
            <a:endParaRPr lang="pl-PL" b="1" dirty="0"/>
          </a:p>
          <a:p>
            <a:pPr algn="ctr"/>
            <a:endParaRPr lang="pl-PL" b="1" dirty="0"/>
          </a:p>
          <a:p>
            <a:pPr algn="ctr"/>
            <a:endParaRPr lang="pl-PL" b="1" dirty="0"/>
          </a:p>
          <a:p>
            <a:pPr algn="ctr"/>
            <a:endParaRPr lang="pl-PL" b="1" dirty="0"/>
          </a:p>
          <a:p>
            <a:pPr algn="ctr"/>
            <a:endParaRPr lang="pl-PL" b="1" dirty="0"/>
          </a:p>
          <a:p>
            <a:pPr algn="ctr"/>
            <a:endParaRPr lang="pl-PL" b="1" dirty="0"/>
          </a:p>
          <a:p>
            <a:pPr algn="ctr"/>
            <a:endParaRPr lang="pl-PL" b="1" dirty="0"/>
          </a:p>
        </p:txBody>
      </p:sp>
      <p:sp>
        <p:nvSpPr>
          <p:cNvPr id="9" name="CuadroTexto 20">
            <a:extLst>
              <a:ext uri="{FF2B5EF4-FFF2-40B4-BE49-F238E27FC236}">
                <a16:creationId xmlns:a16="http://schemas.microsoft.com/office/drawing/2014/main" id="{A3AC2C53-BE6A-6262-6032-8A1A752BBE11}"/>
              </a:ext>
            </a:extLst>
          </p:cNvPr>
          <p:cNvSpPr txBox="1"/>
          <p:nvPr/>
        </p:nvSpPr>
        <p:spPr>
          <a:xfrm>
            <a:off x="257452" y="4119237"/>
            <a:ext cx="2503503" cy="1477328"/>
          </a:xfrm>
          <a:prstGeom prst="rect">
            <a:avLst/>
          </a:prstGeom>
          <a:noFill/>
        </p:spPr>
        <p:txBody>
          <a:bodyPr wrap="square" rtlCol="0">
            <a:spAutoFit/>
          </a:bodyPr>
          <a:lstStyle/>
          <a:p>
            <a:endParaRPr lang="en-GB" b="1" dirty="0"/>
          </a:p>
          <a:p>
            <a:pPr algn="just"/>
            <a:r>
              <a:rPr lang="pl-PL" dirty="0"/>
              <a:t>1. </a:t>
            </a:r>
            <a:r>
              <a:rPr lang="el-GR" dirty="0"/>
              <a:t>Η στήριξη χορηγείται από το κράτος ή προέρχεται από κρατικούς πόρους</a:t>
            </a:r>
            <a:endParaRPr lang="en-GB" b="1" dirty="0"/>
          </a:p>
        </p:txBody>
      </p:sp>
      <p:sp>
        <p:nvSpPr>
          <p:cNvPr id="10" name="CuadroTexto 25">
            <a:extLst>
              <a:ext uri="{FF2B5EF4-FFF2-40B4-BE49-F238E27FC236}">
                <a16:creationId xmlns:a16="http://schemas.microsoft.com/office/drawing/2014/main" id="{ED3C94C6-1EFB-A537-F41E-F876674748EF}"/>
              </a:ext>
            </a:extLst>
          </p:cNvPr>
          <p:cNvSpPr txBox="1"/>
          <p:nvPr/>
        </p:nvSpPr>
        <p:spPr>
          <a:xfrm>
            <a:off x="3080552" y="4119236"/>
            <a:ext cx="2583401" cy="1754326"/>
          </a:xfrm>
          <a:prstGeom prst="rect">
            <a:avLst/>
          </a:prstGeom>
          <a:noFill/>
        </p:spPr>
        <p:txBody>
          <a:bodyPr wrap="square" rtlCol="0">
            <a:spAutoFit/>
          </a:bodyPr>
          <a:lstStyle/>
          <a:p>
            <a:endParaRPr lang="pl-PL" dirty="0"/>
          </a:p>
          <a:p>
            <a:r>
              <a:rPr lang="pl-PL" dirty="0"/>
              <a:t>2. </a:t>
            </a:r>
            <a:r>
              <a:rPr lang="el-GR" dirty="0"/>
              <a:t>Χορηγείται με ευνοϊκότερους όρους από εκείνους που προσφέρονται στην αγορά</a:t>
            </a:r>
            <a:endParaRPr lang="en-GB" dirty="0"/>
          </a:p>
        </p:txBody>
      </p:sp>
      <p:sp>
        <p:nvSpPr>
          <p:cNvPr id="12" name="CuadroTexto 25">
            <a:extLst>
              <a:ext uri="{FF2B5EF4-FFF2-40B4-BE49-F238E27FC236}">
                <a16:creationId xmlns:a16="http://schemas.microsoft.com/office/drawing/2014/main" id="{D34B070E-7D41-4730-2308-B6095F4827E7}"/>
              </a:ext>
            </a:extLst>
          </p:cNvPr>
          <p:cNvSpPr txBox="1"/>
          <p:nvPr/>
        </p:nvSpPr>
        <p:spPr>
          <a:xfrm>
            <a:off x="5601811" y="4358936"/>
            <a:ext cx="2885242" cy="1477328"/>
          </a:xfrm>
          <a:prstGeom prst="rect">
            <a:avLst/>
          </a:prstGeom>
          <a:noFill/>
        </p:spPr>
        <p:txBody>
          <a:bodyPr wrap="square" rtlCol="0">
            <a:spAutoFit/>
          </a:bodyPr>
          <a:lstStyle/>
          <a:p>
            <a:r>
              <a:rPr lang="pl-PL" dirty="0"/>
              <a:t>3. </a:t>
            </a:r>
            <a:r>
              <a:rPr lang="el-GR" dirty="0"/>
              <a:t>Έχει επιλεκτικό χαρακτήρα (ευνοεί μια συγκεκριμένη εταιρεία ή εταιρείες ή την παραγωγή ορισμένων αγαθών)</a:t>
            </a:r>
            <a:endParaRPr lang="en-GB" dirty="0"/>
          </a:p>
        </p:txBody>
      </p:sp>
      <p:sp>
        <p:nvSpPr>
          <p:cNvPr id="14" name="pole tekstowe 13">
            <a:extLst>
              <a:ext uri="{FF2B5EF4-FFF2-40B4-BE49-F238E27FC236}">
                <a16:creationId xmlns:a16="http://schemas.microsoft.com/office/drawing/2014/main" id="{59979750-A17C-AFE7-B312-8A5CDF14F5CB}"/>
              </a:ext>
            </a:extLst>
          </p:cNvPr>
          <p:cNvSpPr txBox="1"/>
          <p:nvPr/>
        </p:nvSpPr>
        <p:spPr>
          <a:xfrm>
            <a:off x="8904304" y="4358936"/>
            <a:ext cx="2885242" cy="1477328"/>
          </a:xfrm>
          <a:prstGeom prst="rect">
            <a:avLst/>
          </a:prstGeom>
          <a:noFill/>
        </p:spPr>
        <p:txBody>
          <a:bodyPr wrap="square">
            <a:spAutoFit/>
          </a:bodyPr>
          <a:lstStyle/>
          <a:p>
            <a:r>
              <a:rPr lang="pl-PL" dirty="0"/>
              <a:t>4. </a:t>
            </a:r>
            <a:r>
              <a:rPr lang="el-GR" dirty="0"/>
              <a:t>Απειλεί να διαταράξει ή να νοθεύσει τον ανταγωνισμό και επηρεάζει το εμπόριο μεταξύ των κρατών μελών της ΕΕ</a:t>
            </a:r>
            <a:endParaRPr lang="pl-PL" dirty="0"/>
          </a:p>
        </p:txBody>
      </p:sp>
      <p:cxnSp>
        <p:nvCxnSpPr>
          <p:cNvPr id="16" name="Łącznik prosty ze strzałką 15">
            <a:extLst>
              <a:ext uri="{FF2B5EF4-FFF2-40B4-BE49-F238E27FC236}">
                <a16:creationId xmlns:a16="http://schemas.microsoft.com/office/drawing/2014/main" id="{99CFB412-5F90-700B-8A00-94C947B5B89D}"/>
              </a:ext>
            </a:extLst>
          </p:cNvPr>
          <p:cNvCxnSpPr>
            <a:cxnSpLocks/>
          </p:cNvCxnSpPr>
          <p:nvPr/>
        </p:nvCxnSpPr>
        <p:spPr>
          <a:xfrm flipH="1">
            <a:off x="1384917" y="3524435"/>
            <a:ext cx="3027284" cy="772357"/>
          </a:xfrm>
          <a:prstGeom prst="straightConnector1">
            <a:avLst/>
          </a:prstGeom>
          <a:ln>
            <a:solidFill>
              <a:srgbClr val="0CA373"/>
            </a:solidFill>
            <a:tailEnd type="triangle"/>
          </a:ln>
        </p:spPr>
        <p:style>
          <a:lnRef idx="1">
            <a:schemeClr val="accent1"/>
          </a:lnRef>
          <a:fillRef idx="0">
            <a:schemeClr val="accent1"/>
          </a:fillRef>
          <a:effectRef idx="0">
            <a:schemeClr val="accent1"/>
          </a:effectRef>
          <a:fontRef idx="minor">
            <a:schemeClr val="tx1"/>
          </a:fontRef>
        </p:style>
      </p:cxnSp>
      <p:cxnSp>
        <p:nvCxnSpPr>
          <p:cNvPr id="18" name="Łącznik prosty ze strzałką 17">
            <a:extLst>
              <a:ext uri="{FF2B5EF4-FFF2-40B4-BE49-F238E27FC236}">
                <a16:creationId xmlns:a16="http://schemas.microsoft.com/office/drawing/2014/main" id="{C7150F03-81FC-7A8C-221C-782CB7753A10}"/>
              </a:ext>
            </a:extLst>
          </p:cNvPr>
          <p:cNvCxnSpPr/>
          <p:nvPr/>
        </p:nvCxnSpPr>
        <p:spPr>
          <a:xfrm flipH="1">
            <a:off x="4216893" y="3533313"/>
            <a:ext cx="621437" cy="763479"/>
          </a:xfrm>
          <a:prstGeom prst="straightConnector1">
            <a:avLst/>
          </a:prstGeom>
          <a:ln>
            <a:solidFill>
              <a:srgbClr val="0CA373"/>
            </a:solidFill>
            <a:tailEnd type="triangle"/>
          </a:ln>
        </p:spPr>
        <p:style>
          <a:lnRef idx="1">
            <a:schemeClr val="accent1"/>
          </a:lnRef>
          <a:fillRef idx="0">
            <a:schemeClr val="accent1"/>
          </a:fillRef>
          <a:effectRef idx="0">
            <a:schemeClr val="accent1"/>
          </a:effectRef>
          <a:fontRef idx="minor">
            <a:schemeClr val="tx1"/>
          </a:fontRef>
        </p:style>
      </p:cxnSp>
      <p:cxnSp>
        <p:nvCxnSpPr>
          <p:cNvPr id="20" name="Łącznik prosty ze strzałką 19">
            <a:extLst>
              <a:ext uri="{FF2B5EF4-FFF2-40B4-BE49-F238E27FC236}">
                <a16:creationId xmlns:a16="http://schemas.microsoft.com/office/drawing/2014/main" id="{66BCFC25-F248-CCB6-ED86-B3C647D42FF0}"/>
              </a:ext>
            </a:extLst>
          </p:cNvPr>
          <p:cNvCxnSpPr>
            <a:cxnSpLocks/>
          </p:cNvCxnSpPr>
          <p:nvPr/>
        </p:nvCxnSpPr>
        <p:spPr>
          <a:xfrm>
            <a:off x="6356412" y="3524435"/>
            <a:ext cx="0" cy="772357"/>
          </a:xfrm>
          <a:prstGeom prst="straightConnector1">
            <a:avLst/>
          </a:prstGeom>
          <a:ln>
            <a:solidFill>
              <a:srgbClr val="0CA373"/>
            </a:solidFill>
            <a:tailEnd type="triangle"/>
          </a:ln>
        </p:spPr>
        <p:style>
          <a:lnRef idx="1">
            <a:schemeClr val="accent1"/>
          </a:lnRef>
          <a:fillRef idx="0">
            <a:schemeClr val="accent1"/>
          </a:fillRef>
          <a:effectRef idx="0">
            <a:schemeClr val="accent1"/>
          </a:effectRef>
          <a:fontRef idx="minor">
            <a:schemeClr val="tx1"/>
          </a:fontRef>
        </p:style>
      </p:cxnSp>
      <p:cxnSp>
        <p:nvCxnSpPr>
          <p:cNvPr id="22" name="Łącznik prosty ze strzałką 21">
            <a:extLst>
              <a:ext uri="{FF2B5EF4-FFF2-40B4-BE49-F238E27FC236}">
                <a16:creationId xmlns:a16="http://schemas.microsoft.com/office/drawing/2014/main" id="{A62AA8AF-B6A8-F0E4-657D-0388F2BCF7F0}"/>
              </a:ext>
            </a:extLst>
          </p:cNvPr>
          <p:cNvCxnSpPr/>
          <p:nvPr/>
        </p:nvCxnSpPr>
        <p:spPr>
          <a:xfrm>
            <a:off x="7625918" y="3533313"/>
            <a:ext cx="2050742" cy="763479"/>
          </a:xfrm>
          <a:prstGeom prst="straightConnector1">
            <a:avLst/>
          </a:prstGeom>
          <a:ln>
            <a:solidFill>
              <a:srgbClr val="0CA373"/>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280185"/>
      </p:ext>
    </p:extLst>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EB31946A-996B-4A26-4BD4-4F4F71F1C8F5}"/>
              </a:ext>
            </a:extLst>
          </p:cNvPr>
          <p:cNvSpPr txBox="1"/>
          <p:nvPr/>
        </p:nvSpPr>
        <p:spPr>
          <a:xfrm>
            <a:off x="168676" y="1109709"/>
            <a:ext cx="10919534" cy="7412286"/>
          </a:xfrm>
          <a:prstGeom prst="rect">
            <a:avLst/>
          </a:prstGeom>
          <a:noFill/>
        </p:spPr>
        <p:txBody>
          <a:bodyPr wrap="square" rtlCol="0">
            <a:spAutoFit/>
          </a:bodyPr>
          <a:lstStyle/>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l-GR" sz="40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a:t>
            </a:r>
            <a:r>
              <a:rPr kumimoji="0" lang="pl-PL" sz="4000" b="1" i="0" u="none" strike="noStrike" kern="1200" cap="none" spc="-114" normalizeH="0" baseline="0" noProof="0" dirty="0">
                <a:ln>
                  <a:noFill/>
                </a:ln>
                <a:solidFill>
                  <a:prstClr val="black"/>
                </a:solidFill>
                <a:effectLst/>
                <a:uLnTx/>
                <a:uFillTx/>
                <a:latin typeface="Calibri Light" panose="020F0302020204030204"/>
                <a:ea typeface="+mn-ea"/>
                <a:cs typeface="Tahoma"/>
              </a:rPr>
              <a:t> 1: </a:t>
            </a:r>
            <a:r>
              <a:rPr kumimoji="0" lang="el-GR" sz="4000" b="1" i="0" u="none" strike="noStrike" kern="1200" cap="none" spc="-114" normalizeH="0" baseline="0" noProof="0" dirty="0">
                <a:ln>
                  <a:noFill/>
                </a:ln>
                <a:solidFill>
                  <a:prstClr val="black"/>
                </a:solidFill>
                <a:effectLst/>
                <a:uLnTx/>
                <a:uFillTx/>
                <a:latin typeface="Calibri Light" panose="020F0302020204030204"/>
                <a:ea typeface="+mn-ea"/>
                <a:cs typeface="Tahoma"/>
              </a:rPr>
              <a:t>Βασικά στοιχεία για τις κρατικές ενισχύσεις</a:t>
            </a:r>
            <a:endParaRPr kumimoji="0" lang="pl-PL" sz="4000" b="1" i="0" u="none" strike="noStrike" kern="1200" cap="none" spc="-114" normalizeH="0" baseline="0" noProof="0" dirty="0">
              <a:ln>
                <a:noFill/>
              </a:ln>
              <a:solidFill>
                <a:prstClr val="black"/>
              </a:solidFill>
              <a:effectLst/>
              <a:uLnTx/>
              <a:uFillTx/>
              <a:latin typeface="Calibri Light" panose="020F0302020204030204"/>
              <a:ea typeface="+mn-ea"/>
              <a:cs typeface="Tahoma"/>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2</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Τύποι και μορφές της κρατικής ενίσχυσης </a:t>
            </a:r>
          </a:p>
          <a:p>
            <a:pPr marL="12700" lvl="0">
              <a:spcBef>
                <a:spcPts val="110"/>
              </a:spcBef>
              <a:tabLst>
                <a:tab pos="1217930" algn="l"/>
                <a:tab pos="1939289" algn="l"/>
                <a:tab pos="2928620" algn="l"/>
                <a:tab pos="3457575" algn="l"/>
                <a:tab pos="4396105" algn="l"/>
                <a:tab pos="5962650" algn="l"/>
              </a:tabLst>
              <a:defRPr/>
            </a:pPr>
            <a:r>
              <a:rPr lang="el-GR" sz="2400" b="1" spc="-114" dirty="0">
                <a:latin typeface="+mj-lt"/>
                <a:cs typeface="Tahoma"/>
              </a:rPr>
              <a:t>Είδη κρατικών ενισχύσεων</a:t>
            </a:r>
            <a:r>
              <a:rPr lang="pl-PL" sz="2400" b="1" spc="-114" dirty="0">
                <a:latin typeface="+mj-lt"/>
                <a:cs typeface="Tahoma"/>
              </a:rPr>
              <a:t>:</a:t>
            </a: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b="1" spc="-114" dirty="0">
              <a:latin typeface="+mj-lt"/>
              <a:cs typeface="Tahoma"/>
            </a:endParaRPr>
          </a:p>
          <a:p>
            <a:pPr marL="12700" lvl="0" algn="just">
              <a:spcBef>
                <a:spcPts val="110"/>
              </a:spcBef>
              <a:tabLst>
                <a:tab pos="1217930" algn="l"/>
                <a:tab pos="1939289" algn="l"/>
                <a:tab pos="2928620" algn="l"/>
                <a:tab pos="3457575" algn="l"/>
                <a:tab pos="4396105" algn="l"/>
                <a:tab pos="5962650" algn="l"/>
              </a:tabLst>
              <a:defRPr/>
            </a:pPr>
            <a:r>
              <a:rPr lang="pl-PL" sz="2000" spc="-114" dirty="0">
                <a:cs typeface="Arial" panose="020B0604020202020204" pitchFamily="34" charset="0"/>
              </a:rPr>
              <a:t>1. </a:t>
            </a:r>
            <a:r>
              <a:rPr lang="el-GR" sz="2000" spc="-114" dirty="0">
                <a:cs typeface="Arial" panose="020B0604020202020204" pitchFamily="34" charset="0"/>
              </a:rPr>
              <a:t>Οριζόντια - Απευθύνεται σε όλους τους επιχειρηματίες, ανεξάρτητα από τον τόπο της επιχείρησής τους και τον τομέα της οικονομίας, προκειμένου να επιλυθεί ένα συγκεκριμένο πρόβλημα που ισχύει για τις ενισχύσεις σε τομείς όπως η έρευνα, η ανάπτυξη, η καινοτομία, η προστασία του περιβάλλοντος και η απασχόληση</a:t>
            </a:r>
            <a:r>
              <a:rPr lang="en-US" sz="2000" spc="-114" dirty="0">
                <a:cs typeface="Arial" panose="020B0604020202020204" pitchFamily="34" charset="0"/>
              </a:rPr>
              <a:t>. </a:t>
            </a:r>
          </a:p>
          <a:p>
            <a:pPr marL="12700" lvl="0" algn="just">
              <a:spcBef>
                <a:spcPts val="110"/>
              </a:spcBef>
              <a:tabLst>
                <a:tab pos="1217930" algn="l"/>
                <a:tab pos="1939289" algn="l"/>
                <a:tab pos="2928620" algn="l"/>
                <a:tab pos="3457575" algn="l"/>
                <a:tab pos="4396105" algn="l"/>
                <a:tab pos="5962650" algn="l"/>
              </a:tabLst>
              <a:defRPr/>
            </a:pPr>
            <a:endParaRPr lang="en-US" sz="2000" spc="-114" dirty="0">
              <a:cs typeface="Arial" panose="020B0604020202020204" pitchFamily="34" charset="0"/>
            </a:endParaRPr>
          </a:p>
          <a:p>
            <a:pPr marL="12700" lvl="0" algn="just">
              <a:spcBef>
                <a:spcPts val="110"/>
              </a:spcBef>
              <a:tabLst>
                <a:tab pos="1217930" algn="l"/>
                <a:tab pos="1939289" algn="l"/>
                <a:tab pos="2928620" algn="l"/>
                <a:tab pos="3457575" algn="l"/>
                <a:tab pos="4396105" algn="l"/>
                <a:tab pos="5962650" algn="l"/>
              </a:tabLst>
              <a:defRPr/>
            </a:pPr>
            <a:r>
              <a:rPr lang="el-GR" sz="2000" spc="-114" dirty="0">
                <a:cs typeface="Arial" panose="020B0604020202020204" pitchFamily="34" charset="0"/>
              </a:rPr>
              <a:t>Σημείωση: Ο οριζόντιος χαρακτήρας είναι επίσης ενίσχυση ήσσονος σημασίας, η οποία μπορεί να χορηγηθεί χωρίς τομεακούς ή περιφερειακούς περιορισμούς. Δεν πρόκειται για «αυστηρά» κρατική ενίσχυση</a:t>
            </a:r>
            <a:r>
              <a:rPr lang="pl-PL" i="1" dirty="0"/>
              <a:t>. </a:t>
            </a:r>
            <a:endParaRPr lang="pl-PL" i="1" dirty="0">
              <a:effectLst/>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dirty="0"/>
          </a:p>
        </p:txBody>
      </p:sp>
    </p:spTree>
    <p:extLst>
      <p:ext uri="{BB962C8B-B14F-4D97-AF65-F5344CB8AC3E}">
        <p14:creationId xmlns:p14="http://schemas.microsoft.com/office/powerpoint/2010/main" val="1461839054"/>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52ECF88D-E8F2-FD38-701A-CCCB2C004C92}"/>
              </a:ext>
            </a:extLst>
          </p:cNvPr>
          <p:cNvSpPr txBox="1"/>
          <p:nvPr/>
        </p:nvSpPr>
        <p:spPr>
          <a:xfrm>
            <a:off x="143522" y="932155"/>
            <a:ext cx="11904955" cy="4798750"/>
          </a:xfrm>
          <a:prstGeom prst="rect">
            <a:avLst/>
          </a:prstGeom>
          <a:noFill/>
        </p:spPr>
        <p:txBody>
          <a:bodyPr wrap="square" rtlCol="0">
            <a:spAutoFit/>
          </a:bodyPr>
          <a:lstStyle/>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l-GR" sz="40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a:t>
            </a:r>
            <a:r>
              <a:rPr kumimoji="0" lang="pl-PL" sz="4000" b="1" i="0" u="none" strike="noStrike" kern="1200" cap="none" spc="-114" normalizeH="0" baseline="0" noProof="0" dirty="0">
                <a:ln>
                  <a:noFill/>
                </a:ln>
                <a:solidFill>
                  <a:prstClr val="black"/>
                </a:solidFill>
                <a:effectLst/>
                <a:uLnTx/>
                <a:uFillTx/>
                <a:latin typeface="Calibri Light" panose="020F0302020204030204"/>
                <a:ea typeface="+mn-ea"/>
                <a:cs typeface="Tahoma"/>
              </a:rPr>
              <a:t> 1: </a:t>
            </a:r>
            <a:r>
              <a:rPr kumimoji="0" lang="el-GR" sz="4000" b="1" i="0" u="none" strike="noStrike" kern="1200" cap="none" spc="-114" normalizeH="0" baseline="0" noProof="0" dirty="0">
                <a:ln>
                  <a:noFill/>
                </a:ln>
                <a:solidFill>
                  <a:prstClr val="black"/>
                </a:solidFill>
                <a:effectLst/>
                <a:uLnTx/>
                <a:uFillTx/>
                <a:latin typeface="Calibri Light" panose="020F0302020204030204"/>
                <a:ea typeface="+mn-ea"/>
                <a:cs typeface="Tahoma"/>
              </a:rPr>
              <a:t>Βασικά στοιχεία για τις κρατικές ενισχύσεις</a:t>
            </a:r>
            <a:endParaRPr kumimoji="0" lang="pl-PL" sz="4000" b="1" i="0" u="none" strike="noStrike" kern="1200" cap="none" spc="-114" normalizeH="0" baseline="0" noProof="0" dirty="0">
              <a:ln>
                <a:noFill/>
              </a:ln>
              <a:solidFill>
                <a:prstClr val="black"/>
              </a:solidFill>
              <a:effectLst/>
              <a:uLnTx/>
              <a:uFillTx/>
              <a:latin typeface="Calibri Light" panose="020F0302020204030204"/>
              <a:ea typeface="+mn-ea"/>
              <a:cs typeface="Tahoma"/>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2</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Τύποι και μορφές της κρατικής ενίσχυσης </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20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1800" spc="-114" dirty="0">
              <a:latin typeface="+mj-lt"/>
              <a:cs typeface="Tahoma"/>
            </a:endParaRPr>
          </a:p>
          <a:p>
            <a:pPr marL="12700" algn="just">
              <a:spcBef>
                <a:spcPts val="110"/>
              </a:spcBef>
              <a:tabLst>
                <a:tab pos="1217930" algn="l"/>
                <a:tab pos="1939289" algn="l"/>
                <a:tab pos="2928620" algn="l"/>
                <a:tab pos="3457575" algn="l"/>
                <a:tab pos="4396105" algn="l"/>
                <a:tab pos="5962650" algn="l"/>
              </a:tabLst>
              <a:defRPr/>
            </a:pPr>
            <a:r>
              <a:rPr lang="pl-PL" dirty="0"/>
              <a:t>2. </a:t>
            </a:r>
            <a:r>
              <a:rPr lang="el-GR" dirty="0"/>
              <a:t>Περιφερειακές - Ενισχύσεις που προορίζονται για τη στήριξη της ανάπτυξης των λιγότερο ανεπτυγμένων περιφερειών με την προώθηση των επενδύσεων και τη δημιουργία θέσεων απασχόλησης, σε εξαιρετικές περιπτώσεις με τη χορήγηση ενισχύσεων λειτουργίας</a:t>
            </a:r>
            <a:r>
              <a:rPr lang="en-US" dirty="0"/>
              <a:t>.</a:t>
            </a:r>
          </a:p>
          <a:p>
            <a:pPr marL="12700" algn="just">
              <a:spcBef>
                <a:spcPts val="110"/>
              </a:spcBef>
              <a:tabLst>
                <a:tab pos="1217930" algn="l"/>
                <a:tab pos="1939289" algn="l"/>
                <a:tab pos="2928620" algn="l"/>
                <a:tab pos="3457575" algn="l"/>
                <a:tab pos="4396105" algn="l"/>
                <a:tab pos="5962650" algn="l"/>
              </a:tabLst>
              <a:defRPr/>
            </a:pPr>
            <a:endParaRPr lang="en-US" dirty="0"/>
          </a:p>
          <a:p>
            <a:pPr marL="12700" algn="just">
              <a:spcBef>
                <a:spcPts val="110"/>
              </a:spcBef>
              <a:tabLst>
                <a:tab pos="1217930" algn="l"/>
                <a:tab pos="1939289" algn="l"/>
                <a:tab pos="2928620" algn="l"/>
                <a:tab pos="3457575" algn="l"/>
                <a:tab pos="4396105" algn="l"/>
                <a:tab pos="5962650" algn="l"/>
              </a:tabLst>
              <a:defRPr/>
            </a:pPr>
            <a:r>
              <a:rPr lang="pl-PL" dirty="0"/>
              <a:t>3.</a:t>
            </a:r>
            <a:r>
              <a:rPr lang="en-US" dirty="0"/>
              <a:t> </a:t>
            </a:r>
            <a:r>
              <a:rPr lang="el-GR" dirty="0"/>
              <a:t>Τομεακή – η κρατική ενίσχυση που χορηγείται αποκλειστικά σε επιχειρηματίες ενός συγκεκριμένου οικονομικού τομέα (π.χ. μεταφορές), καθώς και σε ευαίσθητους τομείς: βιομηχανία άνθρακα, βιομηχανία σιδήρου και χάλυβα, </a:t>
            </a:r>
            <a:r>
              <a:rPr lang="el-GR" dirty="0" err="1"/>
              <a:t>ναυπηγική</a:t>
            </a:r>
            <a:r>
              <a:rPr lang="el-GR" dirty="0"/>
              <a:t> βιομηχανία. Για τις κρατικές ενισχύσεις που χορηγούνται σε αυτούς τους τομείς, λόγω της ειδικής φύσης τους και των προβλημάτων που ανακύπτουν (π.χ. όσον αφορά την πλεονάζουσα παραγωγική ικανότητα, τον χαρακτήρα των επενδύσεων υψηλής έντασης κεφαλαίου), ισχύουν συχνά διαφορετικοί, πιο περιοριστικοί κανόνες για τις κρατικές ενισχύσεις από τους γενικούς κανόνες</a:t>
            </a:r>
            <a:r>
              <a:rPr lang="pl-PL" dirty="0"/>
              <a:t>.</a:t>
            </a:r>
          </a:p>
          <a:p>
            <a:pPr marL="469900" marR="0" lvl="0" indent="-457200" algn="just"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z="1800" dirty="0">
              <a:effectLst/>
            </a:endParaRPr>
          </a:p>
        </p:txBody>
      </p:sp>
    </p:spTree>
    <p:extLst>
      <p:ext uri="{BB962C8B-B14F-4D97-AF65-F5344CB8AC3E}">
        <p14:creationId xmlns:p14="http://schemas.microsoft.com/office/powerpoint/2010/main" val="903755298"/>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le tekstowe 6">
            <a:extLst>
              <a:ext uri="{FF2B5EF4-FFF2-40B4-BE49-F238E27FC236}">
                <a16:creationId xmlns:a16="http://schemas.microsoft.com/office/drawing/2014/main" id="{71E5DD05-2844-B9D3-FDC2-B1190F6CAC3A}"/>
              </a:ext>
            </a:extLst>
          </p:cNvPr>
          <p:cNvSpPr txBox="1"/>
          <p:nvPr/>
        </p:nvSpPr>
        <p:spPr>
          <a:xfrm>
            <a:off x="108011" y="914400"/>
            <a:ext cx="11975977" cy="7650812"/>
          </a:xfrm>
          <a:prstGeom prst="rect">
            <a:avLst/>
          </a:prstGeom>
          <a:noFill/>
        </p:spPr>
        <p:txBody>
          <a:bodyPr wrap="square">
            <a:spAutoFit/>
          </a:bodyPr>
          <a:lstStyle/>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3200" b="1" i="0" u="none" strike="noStrike" kern="1200" cap="none" spc="-114" normalizeH="0" baseline="0" noProof="0" dirty="0">
                <a:ln>
                  <a:noFill/>
                </a:ln>
                <a:effectLst/>
                <a:uLnTx/>
                <a:uFillTx/>
                <a:latin typeface="+mj-lt"/>
                <a:ea typeface="+mn-ea"/>
                <a:cs typeface="Tahoma"/>
              </a:rPr>
              <a:t> </a:t>
            </a:r>
            <a:r>
              <a:rPr kumimoji="0" lang="el-GR" sz="40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a:t>
            </a:r>
            <a:r>
              <a:rPr kumimoji="0" lang="pl-PL" sz="4000" b="1" i="0" u="none" strike="noStrike" kern="1200" cap="none" spc="-114" normalizeH="0" baseline="0" noProof="0" dirty="0">
                <a:ln>
                  <a:noFill/>
                </a:ln>
                <a:solidFill>
                  <a:prstClr val="black"/>
                </a:solidFill>
                <a:effectLst/>
                <a:uLnTx/>
                <a:uFillTx/>
                <a:latin typeface="Calibri Light" panose="020F0302020204030204"/>
                <a:ea typeface="+mn-ea"/>
                <a:cs typeface="Tahoma"/>
              </a:rPr>
              <a:t> 1: </a:t>
            </a:r>
            <a:r>
              <a:rPr kumimoji="0" lang="el-GR" sz="4000" b="1" i="0" u="none" strike="noStrike" kern="1200" cap="none" spc="-114" normalizeH="0" baseline="0" noProof="0" dirty="0">
                <a:ln>
                  <a:noFill/>
                </a:ln>
                <a:solidFill>
                  <a:prstClr val="black"/>
                </a:solidFill>
                <a:effectLst/>
                <a:uLnTx/>
                <a:uFillTx/>
                <a:latin typeface="Calibri Light" panose="020F0302020204030204"/>
                <a:ea typeface="+mn-ea"/>
                <a:cs typeface="Tahoma"/>
              </a:rPr>
              <a:t>Βασικά στοιχεία για τις κρατικές ενισχύσεις</a:t>
            </a:r>
            <a:endParaRPr kumimoji="0" lang="pl-PL" sz="4000" b="1" i="0" u="none" strike="noStrike" kern="1200" cap="none" spc="-114" normalizeH="0" baseline="0" noProof="0" dirty="0">
              <a:ln>
                <a:noFill/>
              </a:ln>
              <a:solidFill>
                <a:prstClr val="black"/>
              </a:solidFill>
              <a:effectLst/>
              <a:uLnTx/>
              <a:uFillTx/>
              <a:latin typeface="Calibri Light" panose="020F0302020204030204"/>
              <a:ea typeface="+mn-ea"/>
              <a:cs typeface="Tahoma"/>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2</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Τύποι και μορφές της κρατικής ενίσχυσης </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lvl="0" algn="ctr">
              <a:spcBef>
                <a:spcPts val="110"/>
              </a:spcBef>
              <a:tabLst>
                <a:tab pos="1217930" algn="l"/>
                <a:tab pos="1939289" algn="l"/>
                <a:tab pos="2928620" algn="l"/>
                <a:tab pos="3457575" algn="l"/>
                <a:tab pos="4396105" algn="l"/>
                <a:tab pos="5962650" algn="l"/>
              </a:tabLst>
              <a:defRPr/>
            </a:pPr>
            <a:r>
              <a:rPr lang="el-GR" sz="2400" b="1" spc="-114" dirty="0">
                <a:latin typeface="+mj-lt"/>
                <a:cs typeface="Tahoma"/>
              </a:rPr>
              <a:t>Τύποι κρατικών ενισχύσεων
</a:t>
            </a:r>
            <a:endParaRPr lang="pl-PL" sz="2400" spc="-114" dirty="0">
              <a:latin typeface="+mj-lt"/>
              <a:cs typeface="Tahoma"/>
            </a:endParaRP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p:txBody>
      </p:sp>
      <p:sp>
        <p:nvSpPr>
          <p:cNvPr id="8" name="Schemat blokowy: proces 7">
            <a:extLst>
              <a:ext uri="{FF2B5EF4-FFF2-40B4-BE49-F238E27FC236}">
                <a16:creationId xmlns:a16="http://schemas.microsoft.com/office/drawing/2014/main" id="{1686D237-4947-B231-68B0-EBF7C5C64E52}"/>
              </a:ext>
            </a:extLst>
          </p:cNvPr>
          <p:cNvSpPr/>
          <p:nvPr/>
        </p:nvSpPr>
        <p:spPr>
          <a:xfrm>
            <a:off x="470518" y="2787587"/>
            <a:ext cx="2290438" cy="1580225"/>
          </a:xfrm>
          <a:prstGeom prst="flowChartProcess">
            <a:avLst/>
          </a:prstGeom>
          <a:solidFill>
            <a:srgbClr val="0CA3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marR="0" lvl="0" algn="ctr"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endParaRPr lang="pl-PL" spc="-114" dirty="0">
              <a:cs typeface="Tahoma"/>
            </a:endParaRPr>
          </a:p>
          <a:p>
            <a:pPr marL="12700" marR="0" lvl="0" algn="ctr"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sz="2000" spc="-114" dirty="0">
                <a:cs typeface="Tahoma"/>
              </a:rPr>
              <a:t>A</a:t>
            </a:r>
          </a:p>
          <a:p>
            <a:pPr marL="12700" lvl="0" algn="ctr">
              <a:spcBef>
                <a:spcPts val="110"/>
              </a:spcBef>
              <a:tabLst>
                <a:tab pos="1217930" algn="l"/>
                <a:tab pos="1939289" algn="l"/>
                <a:tab pos="2928620" algn="l"/>
                <a:tab pos="3457575" algn="l"/>
                <a:tab pos="4396105" algn="l"/>
                <a:tab pos="5962650" algn="l"/>
              </a:tabLst>
              <a:defRPr/>
            </a:pPr>
            <a:r>
              <a:rPr lang="el-GR" dirty="0"/>
              <a:t>Επιδοτήσεις και φορολογικές ελαφρύνσεις
</a:t>
            </a:r>
            <a:endParaRPr lang="pl-PL" dirty="0"/>
          </a:p>
          <a:p>
            <a:pPr marL="12700" marR="0" lvl="0"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endParaRPr lang="pl-PL" dirty="0"/>
          </a:p>
        </p:txBody>
      </p:sp>
      <p:sp>
        <p:nvSpPr>
          <p:cNvPr id="9" name="pole tekstowe 8">
            <a:extLst>
              <a:ext uri="{FF2B5EF4-FFF2-40B4-BE49-F238E27FC236}">
                <a16:creationId xmlns:a16="http://schemas.microsoft.com/office/drawing/2014/main" id="{42E31A02-D579-42D2-4997-DCEF5737AC9D}"/>
              </a:ext>
            </a:extLst>
          </p:cNvPr>
          <p:cNvSpPr txBox="1"/>
          <p:nvPr/>
        </p:nvSpPr>
        <p:spPr>
          <a:xfrm>
            <a:off x="5610687" y="2920753"/>
            <a:ext cx="3595457" cy="369332"/>
          </a:xfrm>
          <a:prstGeom prst="rect">
            <a:avLst/>
          </a:prstGeom>
          <a:noFill/>
        </p:spPr>
        <p:txBody>
          <a:bodyPr wrap="square" rtlCol="0">
            <a:spAutoFit/>
          </a:bodyPr>
          <a:lstStyle/>
          <a:p>
            <a:endParaRPr lang="pl-PL" dirty="0"/>
          </a:p>
        </p:txBody>
      </p:sp>
      <p:sp>
        <p:nvSpPr>
          <p:cNvPr id="12" name="Schemat blokowy: proces 11">
            <a:extLst>
              <a:ext uri="{FF2B5EF4-FFF2-40B4-BE49-F238E27FC236}">
                <a16:creationId xmlns:a16="http://schemas.microsoft.com/office/drawing/2014/main" id="{3402C815-E31F-92E2-7B79-5C8A6B819C5A}"/>
              </a:ext>
            </a:extLst>
          </p:cNvPr>
          <p:cNvSpPr/>
          <p:nvPr/>
        </p:nvSpPr>
        <p:spPr>
          <a:xfrm>
            <a:off x="3187082" y="2787587"/>
            <a:ext cx="2574525" cy="1580225"/>
          </a:xfrm>
          <a:prstGeom prst="flowChartProcess">
            <a:avLst/>
          </a:prstGeom>
          <a:solidFill>
            <a:srgbClr val="0CA3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marR="0" lvl="0" algn="ctr"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sz="2000" spc="-114" dirty="0">
                <a:cs typeface="Tahoma"/>
              </a:rPr>
              <a:t>B</a:t>
            </a:r>
          </a:p>
          <a:p>
            <a:pPr marL="12700" lvl="0" algn="ctr">
              <a:spcBef>
                <a:spcPts val="110"/>
              </a:spcBef>
              <a:tabLst>
                <a:tab pos="1217930" algn="l"/>
                <a:tab pos="1939289" algn="l"/>
                <a:tab pos="2928620" algn="l"/>
                <a:tab pos="3457575" algn="l"/>
                <a:tab pos="4396105" algn="l"/>
                <a:tab pos="5962650" algn="l"/>
              </a:tabLst>
              <a:defRPr/>
            </a:pPr>
            <a:r>
              <a:rPr lang="el-GR" dirty="0">
                <a:latin typeface="Times New Roman" panose="02020603050405020304" pitchFamily="18" charset="0"/>
              </a:rPr>
              <a:t>Κεφάλαιο-επενδύσεις 
    Επιδοτήσεις	
</a:t>
            </a:r>
            <a:endParaRPr lang="pl-PL" dirty="0"/>
          </a:p>
        </p:txBody>
      </p:sp>
      <p:sp>
        <p:nvSpPr>
          <p:cNvPr id="13" name="Schemat blokowy: proces 12">
            <a:extLst>
              <a:ext uri="{FF2B5EF4-FFF2-40B4-BE49-F238E27FC236}">
                <a16:creationId xmlns:a16="http://schemas.microsoft.com/office/drawing/2014/main" id="{6A830DB3-8A7D-3361-B66B-B07CC65DAD1E}"/>
              </a:ext>
            </a:extLst>
          </p:cNvPr>
          <p:cNvSpPr/>
          <p:nvPr/>
        </p:nvSpPr>
        <p:spPr>
          <a:xfrm>
            <a:off x="6096000" y="2787587"/>
            <a:ext cx="2423605" cy="1580225"/>
          </a:xfrm>
          <a:prstGeom prst="flowChartProcess">
            <a:avLst/>
          </a:prstGeom>
          <a:solidFill>
            <a:srgbClr val="0CA3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marR="0" lvl="0" algn="ctr"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sz="2000" spc="-114" dirty="0">
                <a:cs typeface="Tahoma"/>
              </a:rPr>
              <a:t>C</a:t>
            </a:r>
          </a:p>
          <a:p>
            <a:pPr marL="12700" lvl="0">
              <a:spcBef>
                <a:spcPts val="110"/>
              </a:spcBef>
              <a:tabLst>
                <a:tab pos="2927350" algn="l"/>
                <a:tab pos="3457575" algn="l"/>
                <a:tab pos="4395788" algn="l"/>
                <a:tab pos="5962650" algn="l"/>
              </a:tabLst>
              <a:defRPr/>
            </a:pPr>
            <a:r>
              <a:rPr lang="pl-PL" dirty="0">
                <a:effectLst/>
                <a:latin typeface="Times New Roman" panose="02020603050405020304" pitchFamily="18" charset="0"/>
              </a:rPr>
              <a:t>    </a:t>
            </a:r>
            <a:r>
              <a:rPr lang="el-GR" dirty="0">
                <a:latin typeface="Times New Roman" panose="02020603050405020304" pitchFamily="18" charset="0"/>
              </a:rPr>
              <a:t>Πιστώσεις με ευνοϊκούς όρους</a:t>
            </a:r>
            <a:endParaRPr lang="pl-PL" dirty="0">
              <a:effectLst/>
              <a:latin typeface="Times New Roman" panose="02020603050405020304" pitchFamily="18" charset="0"/>
            </a:endParaRPr>
          </a:p>
          <a:p>
            <a:pPr marL="12700" marR="0" lvl="0"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dirty="0"/>
              <a:t>	</a:t>
            </a:r>
          </a:p>
          <a:p>
            <a:pPr marL="298450" marR="0" lvl="0" indent="-285750" defTabSz="914400" rtl="0" eaLnBrk="1" fontAlgn="auto" latinLnBrk="0" hangingPunct="1">
              <a:lnSpc>
                <a:spcPct val="100000"/>
              </a:lnSpc>
              <a:spcBef>
                <a:spcPts val="110"/>
              </a:spcBef>
              <a:spcAft>
                <a:spcPts val="0"/>
              </a:spcAft>
              <a:buClrTx/>
              <a:buSzTx/>
              <a:buFontTx/>
              <a:buChar char="-"/>
              <a:tabLst>
                <a:tab pos="1217930" algn="l"/>
                <a:tab pos="1939289" algn="l"/>
                <a:tab pos="2928620" algn="l"/>
                <a:tab pos="3457575" algn="l"/>
                <a:tab pos="4396105" algn="l"/>
                <a:tab pos="5962650" algn="l"/>
              </a:tabLst>
              <a:defRPr/>
            </a:pPr>
            <a:endParaRPr lang="pl-PL" dirty="0"/>
          </a:p>
        </p:txBody>
      </p:sp>
      <p:sp>
        <p:nvSpPr>
          <p:cNvPr id="14" name="Schemat blokowy: proces 13">
            <a:extLst>
              <a:ext uri="{FF2B5EF4-FFF2-40B4-BE49-F238E27FC236}">
                <a16:creationId xmlns:a16="http://schemas.microsoft.com/office/drawing/2014/main" id="{09738388-8BBB-5535-ADDA-FCBA6ECD7DDB}"/>
              </a:ext>
            </a:extLst>
          </p:cNvPr>
          <p:cNvSpPr/>
          <p:nvPr/>
        </p:nvSpPr>
        <p:spPr>
          <a:xfrm>
            <a:off x="9004918" y="2787587"/>
            <a:ext cx="2473909" cy="1580225"/>
          </a:xfrm>
          <a:prstGeom prst="flowChartProcess">
            <a:avLst/>
          </a:prstGeom>
          <a:solidFill>
            <a:srgbClr val="0CA3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marR="0" lvl="0" algn="ctr"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sz="2000" spc="-114" dirty="0">
                <a:cs typeface="Tahoma"/>
              </a:rPr>
              <a:t>D</a:t>
            </a:r>
          </a:p>
          <a:p>
            <a:pPr marL="12700" lvl="0">
              <a:spcBef>
                <a:spcPts val="110"/>
              </a:spcBef>
              <a:tabLst>
                <a:tab pos="1217930" algn="l"/>
                <a:tab pos="1939289" algn="l"/>
                <a:tab pos="2928620" algn="l"/>
                <a:tab pos="3457575" algn="l"/>
                <a:tab pos="4396105" algn="l"/>
                <a:tab pos="5962650" algn="l"/>
              </a:tabLst>
              <a:defRPr/>
            </a:pPr>
            <a:r>
              <a:rPr lang="pl-PL" dirty="0">
                <a:latin typeface="Times New Roman" panose="02020603050405020304" pitchFamily="18" charset="0"/>
              </a:rPr>
              <a:t>            </a:t>
            </a:r>
            <a:r>
              <a:rPr lang="el-GR" dirty="0">
                <a:latin typeface="Times New Roman" panose="02020603050405020304" pitchFamily="18" charset="0"/>
              </a:rPr>
              <a:t>Εγγυήσεις 
       </a:t>
            </a:r>
            <a:endParaRPr lang="pl-PL" dirty="0"/>
          </a:p>
        </p:txBody>
      </p:sp>
    </p:spTree>
    <p:extLst>
      <p:ext uri="{BB962C8B-B14F-4D97-AF65-F5344CB8AC3E}">
        <p14:creationId xmlns:p14="http://schemas.microsoft.com/office/powerpoint/2010/main" val="782311253"/>
      </p:ext>
    </p:extLst>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11B13FF3-AF18-90F5-33B5-DDA445CD7233}"/>
              </a:ext>
            </a:extLst>
          </p:cNvPr>
          <p:cNvSpPr txBox="1"/>
          <p:nvPr/>
        </p:nvSpPr>
        <p:spPr>
          <a:xfrm>
            <a:off x="206477" y="929148"/>
            <a:ext cx="11821400" cy="3244478"/>
          </a:xfrm>
          <a:prstGeom prst="rect">
            <a:avLst/>
          </a:prstGeom>
          <a:noFill/>
        </p:spPr>
        <p:txBody>
          <a:bodyPr wrap="square">
            <a:spAutoFit/>
          </a:bodyPr>
          <a:lstStyle/>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l-GR" sz="36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a:t>
            </a:r>
            <a:r>
              <a:rPr kumimoji="0" lang="pl-PL" sz="3600" b="1" i="0" u="none" strike="noStrike" kern="1200" cap="none" spc="-114" normalizeH="0" baseline="0" noProof="0" dirty="0">
                <a:ln>
                  <a:noFill/>
                </a:ln>
                <a:solidFill>
                  <a:prstClr val="black"/>
                </a:solidFill>
                <a:effectLst/>
                <a:uLnTx/>
                <a:uFillTx/>
                <a:latin typeface="Calibri Light" panose="020F0302020204030204"/>
                <a:ea typeface="+mn-ea"/>
                <a:cs typeface="Tahoma"/>
              </a:rPr>
              <a:t> 1: </a:t>
            </a:r>
            <a:r>
              <a:rPr kumimoji="0" lang="el-GR" sz="3600" b="1" i="0" u="none" strike="noStrike" kern="1200" cap="none" spc="-114" normalizeH="0" baseline="0" noProof="0" dirty="0">
                <a:ln>
                  <a:noFill/>
                </a:ln>
                <a:solidFill>
                  <a:prstClr val="black"/>
                </a:solidFill>
                <a:effectLst/>
                <a:uLnTx/>
                <a:uFillTx/>
                <a:latin typeface="Calibri Light" panose="020F0302020204030204"/>
                <a:ea typeface="+mn-ea"/>
                <a:cs typeface="Tahoma"/>
              </a:rPr>
              <a:t>Βασικά στοιχεία για τις κρατικές ενισχύσεις</a:t>
            </a:r>
            <a:endParaRPr kumimoji="0" lang="pl-PL" sz="3600" b="1" i="0" u="none" strike="noStrike" kern="1200" cap="none" spc="-114" normalizeH="0" baseline="0" noProof="0" dirty="0">
              <a:ln>
                <a:noFill/>
              </a:ln>
              <a:solidFill>
                <a:prstClr val="black"/>
              </a:solidFill>
              <a:effectLst/>
              <a:uLnTx/>
              <a:uFillTx/>
              <a:latin typeface="Calibri Light" panose="020F0302020204030204"/>
              <a:ea typeface="+mn-ea"/>
              <a:cs typeface="Tahoma"/>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2</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Τύποι και μορφές της κρατικής ενίσχυσης </a:t>
            </a:r>
            <a:endParaRPr lang="pl-PL" sz="2400" b="1" spc="-114" dirty="0">
              <a:latin typeface="+mj-lt"/>
              <a:cs typeface="Tahoma"/>
            </a:endParaRPr>
          </a:p>
          <a:p>
            <a:r>
              <a:rPr lang="pl-PL" sz="2400" b="1" spc="-114" dirty="0">
                <a:latin typeface="+mj-lt"/>
                <a:cs typeface="Tahoma"/>
              </a:rPr>
              <a:t>                                                                                          </a:t>
            </a:r>
            <a:r>
              <a:rPr lang="el-GR" sz="2400" b="1" dirty="0">
                <a:latin typeface="+mj-lt"/>
              </a:rPr>
              <a:t>Οι κρατικές ενισχύσεις</a:t>
            </a:r>
            <a:endParaRPr lang="pl-PL" sz="2400" b="1" dirty="0">
              <a:latin typeface="+mj-lt"/>
            </a:endParaRPr>
          </a:p>
          <a:p>
            <a:r>
              <a:rPr lang="pl-PL" sz="2400" b="1" dirty="0">
                <a:latin typeface="+mj-lt"/>
              </a:rPr>
              <a:t>                                </a:t>
            </a:r>
          </a:p>
          <a:p>
            <a:r>
              <a:rPr lang="pl-PL" sz="2400" b="1" dirty="0">
                <a:latin typeface="+mj-lt"/>
              </a:rPr>
              <a:t>			        </a:t>
            </a:r>
            <a:r>
              <a:rPr lang="el-GR" sz="2400" b="1" dirty="0">
                <a:latin typeface="+mj-lt"/>
              </a:rPr>
              <a:t>Οφέλη</a:t>
            </a:r>
            <a:r>
              <a:rPr lang="pl-PL" sz="2400" b="1" dirty="0">
                <a:latin typeface="+mj-lt"/>
              </a:rPr>
              <a:t>                                                </a:t>
            </a:r>
            <a:r>
              <a:rPr lang="el-GR" sz="2400" b="1" dirty="0" err="1">
                <a:latin typeface="+mj-lt"/>
              </a:rPr>
              <a:t>Κινδυνοι</a:t>
            </a:r>
            <a:endParaRPr lang="pl-PL" sz="2400" b="1" dirty="0"/>
          </a:p>
          <a:p>
            <a:r>
              <a:rPr lang="pl-PL" sz="2400" b="1" dirty="0"/>
              <a:t>               </a:t>
            </a:r>
          </a:p>
          <a:p>
            <a:endParaRPr lang="pl-PL" sz="2400" b="1" dirty="0"/>
          </a:p>
          <a:p>
            <a:r>
              <a:rPr lang="pl-PL" sz="2400" b="1" dirty="0"/>
              <a:t>              </a:t>
            </a:r>
          </a:p>
        </p:txBody>
      </p:sp>
      <p:sp>
        <p:nvSpPr>
          <p:cNvPr id="5" name="Prostokąt 4"/>
          <p:cNvSpPr/>
          <p:nvPr/>
        </p:nvSpPr>
        <p:spPr>
          <a:xfrm>
            <a:off x="6831421" y="3666478"/>
            <a:ext cx="2910343" cy="1589103"/>
          </a:xfrm>
          <a:prstGeom prst="rect">
            <a:avLst/>
          </a:prstGeom>
          <a:solidFill>
            <a:srgbClr val="0CA3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         </a:t>
            </a:r>
            <a:r>
              <a:rPr lang="el-GR" sz="1600" b="1" dirty="0"/>
              <a:t>Επιστροφή χρημάτων 
           Ποινικά και φορολογικά
     ευθύνη                       
</a:t>
            </a:r>
            <a:endParaRPr lang="pl-PL" dirty="0"/>
          </a:p>
        </p:txBody>
      </p:sp>
      <p:sp>
        <p:nvSpPr>
          <p:cNvPr id="6" name="Prostokąt 5"/>
          <p:cNvSpPr/>
          <p:nvPr/>
        </p:nvSpPr>
        <p:spPr>
          <a:xfrm>
            <a:off x="2450236" y="3666478"/>
            <a:ext cx="2910345" cy="1589103"/>
          </a:xfrm>
          <a:prstGeom prst="rect">
            <a:avLst/>
          </a:prstGeom>
          <a:solidFill>
            <a:srgbClr val="0CA3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b="1" dirty="0"/>
              <a:t> Ρευστότητα
   Μείωση της φορολογικής επιβάρυνσης
 Διατήρηση των θέσεων εργασίας</a:t>
            </a:r>
          </a:p>
          <a:p>
            <a:pPr algn="ctr"/>
            <a:r>
              <a:rPr lang="el-GR" sz="1600" b="1" dirty="0"/>
              <a:t> Ανάπτυξη
</a:t>
            </a:r>
            <a:endParaRPr lang="pl-PL" sz="1400" dirty="0"/>
          </a:p>
        </p:txBody>
      </p:sp>
      <p:cxnSp>
        <p:nvCxnSpPr>
          <p:cNvPr id="3" name="Łącznik prosty ze strzałką 2">
            <a:extLst>
              <a:ext uri="{FF2B5EF4-FFF2-40B4-BE49-F238E27FC236}">
                <a16:creationId xmlns:a16="http://schemas.microsoft.com/office/drawing/2014/main" id="{F7DA1D8E-014A-8F23-A915-378CC3AB43B5}"/>
              </a:ext>
            </a:extLst>
          </p:cNvPr>
          <p:cNvCxnSpPr>
            <a:cxnSpLocks/>
          </p:cNvCxnSpPr>
          <p:nvPr/>
        </p:nvCxnSpPr>
        <p:spPr>
          <a:xfrm flipH="1">
            <a:off x="4856086" y="2610035"/>
            <a:ext cx="266330" cy="43500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Łącznik prosty ze strzałką 7">
            <a:extLst>
              <a:ext uri="{FF2B5EF4-FFF2-40B4-BE49-F238E27FC236}">
                <a16:creationId xmlns:a16="http://schemas.microsoft.com/office/drawing/2014/main" id="{8AEE9E31-A8EF-B543-D20A-8E4AFBB4E6E1}"/>
              </a:ext>
            </a:extLst>
          </p:cNvPr>
          <p:cNvCxnSpPr/>
          <p:nvPr/>
        </p:nvCxnSpPr>
        <p:spPr>
          <a:xfrm>
            <a:off x="6951216" y="2618913"/>
            <a:ext cx="266330" cy="42612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57368681"/>
      </p:ext>
    </p:extLst>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142042" y="1020930"/>
            <a:ext cx="11594237" cy="7602081"/>
          </a:xfrm>
          <a:prstGeom prst="rect">
            <a:avLst/>
          </a:prstGeom>
          <a:noFill/>
        </p:spPr>
        <p:txBody>
          <a:bodyPr wrap="square">
            <a:spAutoFit/>
          </a:bodyPr>
          <a:lstStyle/>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l-GR" sz="3600" b="1" i="0" u="none" strike="noStrike" kern="1200" cap="none" spc="-114" normalizeH="0" baseline="0" noProof="0" dirty="0">
                <a:ln>
                  <a:noFill/>
                </a:ln>
                <a:solidFill>
                  <a:prstClr val="black"/>
                </a:solidFill>
                <a:effectLst/>
                <a:uLnTx/>
                <a:uFillTx/>
                <a:latin typeface="Calibri Light" panose="020F0302020204030204"/>
                <a:ea typeface="+mn-ea"/>
                <a:cs typeface="Tahoma"/>
              </a:rPr>
              <a:t>Τίτλος ενότητας</a:t>
            </a:r>
            <a:r>
              <a:rPr kumimoji="0" lang="pl-PL" sz="3600" b="1" i="0" u="none" strike="noStrike" kern="1200" cap="none" spc="-114" normalizeH="0" baseline="0" noProof="0" dirty="0">
                <a:ln>
                  <a:noFill/>
                </a:ln>
                <a:solidFill>
                  <a:prstClr val="black"/>
                </a:solidFill>
                <a:effectLst/>
                <a:uLnTx/>
                <a:uFillTx/>
                <a:latin typeface="Calibri Light" panose="020F0302020204030204"/>
                <a:ea typeface="+mn-ea"/>
                <a:cs typeface="Tahoma"/>
              </a:rPr>
              <a:t> 1: </a:t>
            </a:r>
            <a:r>
              <a:rPr kumimoji="0" lang="el-GR" sz="3600" b="1" i="0" u="none" strike="noStrike" kern="1200" cap="none" spc="-114" normalizeH="0" baseline="0" noProof="0" dirty="0">
                <a:ln>
                  <a:noFill/>
                </a:ln>
                <a:solidFill>
                  <a:prstClr val="black"/>
                </a:solidFill>
                <a:effectLst/>
                <a:uLnTx/>
                <a:uFillTx/>
                <a:latin typeface="Calibri Light" panose="020F0302020204030204"/>
                <a:ea typeface="+mn-ea"/>
                <a:cs typeface="Tahoma"/>
              </a:rPr>
              <a:t>Βασικά στοιχεία για τις κρατικές ενισχύσεις</a:t>
            </a:r>
            <a:endParaRPr kumimoji="0" lang="pl-PL" sz="3600" b="1" i="0" u="none" strike="noStrike" kern="1200" cap="none" spc="-114" normalizeH="0" baseline="0" noProof="0" dirty="0">
              <a:ln>
                <a:noFill/>
              </a:ln>
              <a:solidFill>
                <a:prstClr val="black"/>
              </a:solidFill>
              <a:effectLst/>
              <a:uLnTx/>
              <a:uFillTx/>
              <a:latin typeface="Calibri Light" panose="020F0302020204030204"/>
              <a:ea typeface="+mn-ea"/>
              <a:cs typeface="Tahoma"/>
            </a:endParaRPr>
          </a:p>
          <a:p>
            <a:pPr marL="12700" marR="0" lvl="0" indent="0" algn="l"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Μάθημα</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1.</a:t>
            </a:r>
            <a:r>
              <a:rPr lang="el-GR" sz="2400" spc="-114" dirty="0">
                <a:solidFill>
                  <a:prstClr val="black"/>
                </a:solidFill>
                <a:latin typeface="Calibri Light" panose="020F0302020204030204"/>
                <a:cs typeface="Tahoma"/>
              </a:rPr>
              <a:t>3</a:t>
            </a:r>
            <a:r>
              <a:rPr kumimoji="0" lang="pl-PL" sz="2400" b="0" i="0" u="none" strike="noStrike" kern="1200" cap="none" spc="-114" normalizeH="0" baseline="0" noProof="0" dirty="0">
                <a:ln>
                  <a:noFill/>
                </a:ln>
                <a:solidFill>
                  <a:prstClr val="black"/>
                </a:solidFill>
                <a:effectLst/>
                <a:uLnTx/>
                <a:uFillTx/>
                <a:latin typeface="Calibri Light" panose="020F0302020204030204"/>
                <a:ea typeface="+mn-ea"/>
                <a:cs typeface="Tahoma"/>
              </a:rPr>
              <a:t>.: </a:t>
            </a:r>
            <a:r>
              <a:rPr kumimoji="0" lang="el-GR" sz="2400" b="0" i="0" u="none" strike="noStrike" kern="1200" cap="none" spc="-114" normalizeH="0" baseline="0" noProof="0" dirty="0">
                <a:ln>
                  <a:noFill/>
                </a:ln>
                <a:solidFill>
                  <a:prstClr val="black"/>
                </a:solidFill>
                <a:effectLst/>
                <a:uLnTx/>
                <a:uFillTx/>
                <a:latin typeface="Calibri Light" panose="020F0302020204030204"/>
                <a:ea typeface="+mn-ea"/>
                <a:cs typeface="Tahoma"/>
              </a:rPr>
              <a:t>Τύποι και μορφές της κρατικής ενίσχυσης </a:t>
            </a:r>
            <a:endParaRPr kumimoji="0" lang="pl-PL" sz="2400" b="1" i="0" u="none" strike="noStrike" kern="1200" cap="none" spc="-114" normalizeH="0" baseline="0" noProof="0" dirty="0">
              <a:ln>
                <a:noFill/>
              </a:ln>
              <a:solidFill>
                <a:prstClr val="black"/>
              </a:solidFill>
              <a:effectLst/>
              <a:uLnTx/>
              <a:uFillTx/>
              <a:latin typeface="Calibri Light" panose="020F0302020204030204"/>
              <a:ea typeface="+mn-ea"/>
              <a:cs typeface="Tahoma"/>
            </a:endParaRPr>
          </a:p>
          <a:p>
            <a:endParaRPr lang="pl-PL" sz="2400" spc="-114" dirty="0">
              <a:latin typeface="+mj-lt"/>
              <a:cs typeface="Tahoma"/>
            </a:endParaRPr>
          </a:p>
          <a:p>
            <a:pPr algn="just"/>
            <a:r>
              <a:rPr lang="en-US" sz="2000" dirty="0"/>
              <a:t>Aid programs contain the legal basis for granting specific support to entrepreneurs and, at the same time, define the principles and conditions for granting support, among other things:</a:t>
            </a:r>
          </a:p>
          <a:p>
            <a:pPr marL="342900" indent="-342900" algn="just">
              <a:buFont typeface="Arial" panose="020B0604020202020204" pitchFamily="34" charset="0"/>
              <a:buChar char="•"/>
            </a:pPr>
            <a:r>
              <a:rPr lang="en-US" sz="2000" dirty="0"/>
              <a:t>the circle of beneficiaries</a:t>
            </a:r>
            <a:r>
              <a:rPr lang="pl-PL" sz="2000" dirty="0"/>
              <a:t>,</a:t>
            </a:r>
            <a:endParaRPr lang="en-US" sz="2000" dirty="0"/>
          </a:p>
          <a:p>
            <a:pPr marL="342900" indent="-342900" algn="just">
              <a:buFont typeface="Arial" panose="020B0604020202020204" pitchFamily="34" charset="0"/>
              <a:buChar char="•"/>
            </a:pPr>
            <a:r>
              <a:rPr lang="en-US" sz="2000" dirty="0"/>
              <a:t>the form of support (grant, tax payment installment, guarantee, surety, etc.)</a:t>
            </a:r>
            <a:r>
              <a:rPr lang="pl-PL" sz="2000" dirty="0"/>
              <a:t>,</a:t>
            </a:r>
            <a:endParaRPr lang="en-US" sz="2000" dirty="0"/>
          </a:p>
          <a:p>
            <a:pPr marL="342900" indent="-342900" algn="just">
              <a:buFont typeface="Arial" panose="020B0604020202020204" pitchFamily="34" charset="0"/>
              <a:buChar char="•"/>
            </a:pPr>
            <a:r>
              <a:rPr lang="en-US" sz="2000" dirty="0"/>
              <a:t>purpose (e.g., for training, research and development, environmental protection, increasing employment, restructuring)</a:t>
            </a:r>
            <a:r>
              <a:rPr lang="pl-PL" sz="2000" dirty="0"/>
              <a:t>,</a:t>
            </a:r>
            <a:endParaRPr lang="en-US" sz="2000" dirty="0"/>
          </a:p>
          <a:p>
            <a:pPr marL="342900" indent="-342900" algn="just">
              <a:buFont typeface="Arial" panose="020B0604020202020204" pitchFamily="34" charset="0"/>
              <a:buChar char="•"/>
            </a:pPr>
            <a:r>
              <a:rPr lang="en-US" sz="2000" dirty="0"/>
              <a:t>granting authorities</a:t>
            </a:r>
            <a:r>
              <a:rPr lang="pl-PL" sz="2000" dirty="0"/>
              <a:t>,</a:t>
            </a:r>
            <a:endParaRPr lang="en-US" sz="2000" dirty="0"/>
          </a:p>
          <a:p>
            <a:pPr marL="342900" indent="-342900" algn="just">
              <a:buFont typeface="Arial" panose="020B0604020202020204" pitchFamily="34" charset="0"/>
              <a:buChar char="•"/>
            </a:pPr>
            <a:r>
              <a:rPr lang="en-US" sz="2000" dirty="0"/>
              <a:t>maximum amount of </a:t>
            </a:r>
            <a:r>
              <a:rPr lang="en-US" sz="2000" dirty="0" err="1"/>
              <a:t>suport</a:t>
            </a:r>
            <a:r>
              <a:rPr lang="pl-PL" sz="2000" dirty="0"/>
              <a:t>,</a:t>
            </a:r>
            <a:endParaRPr lang="en-US" sz="2000" dirty="0"/>
          </a:p>
          <a:p>
            <a:pPr marL="342900" indent="-342900" algn="just">
              <a:buFont typeface="Arial" panose="020B0604020202020204" pitchFamily="34" charset="0"/>
              <a:buChar char="•"/>
            </a:pPr>
            <a:r>
              <a:rPr lang="en-US" sz="2000" dirty="0"/>
              <a:t>duration of the program.</a:t>
            </a:r>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4175316118"/>
      </p:ext>
    </p:extLst>
  </p:cSld>
  <p:clrMapOvr>
    <a:masterClrMapping/>
  </p:clrMapOvr>
  <p:transition advClick="0"/>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787</TotalTime>
  <Words>2492</Words>
  <Application>Microsoft Office PowerPoint</Application>
  <PresentationFormat>Panorámica</PresentationFormat>
  <Paragraphs>287</Paragraphs>
  <Slides>26</Slides>
  <Notes>3</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26</vt:i4>
      </vt:variant>
    </vt:vector>
  </HeadingPairs>
  <TitlesOfParts>
    <vt:vector size="36" baseType="lpstr">
      <vt:lpstr>Arial</vt:lpstr>
      <vt:lpstr>Bahnschrift Light</vt:lpstr>
      <vt:lpstr>Calibri</vt:lpstr>
      <vt:lpstr>Calibri Light</vt:lpstr>
      <vt:lpstr>Oxygen</vt:lpstr>
      <vt:lpstr>Roboto</vt:lpstr>
      <vt:lpstr>Tahoma</vt:lpstr>
      <vt:lpstr>Times New Roman</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155</cp:revision>
  <dcterms:created xsi:type="dcterms:W3CDTF">2021-06-29T11:11:56Z</dcterms:created>
  <dcterms:modified xsi:type="dcterms:W3CDTF">2023-02-06T16:28:31Z</dcterms:modified>
</cp:coreProperties>
</file>