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8" r:id="rId3"/>
    <p:sldId id="269" r:id="rId4"/>
    <p:sldId id="260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74" r:id="rId14"/>
    <p:sldId id="294" r:id="rId15"/>
    <p:sldId id="295" r:id="rId16"/>
    <p:sldId id="264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4" r:id="rId25"/>
    <p:sldId id="305" r:id="rId26"/>
    <p:sldId id="307" r:id="rId27"/>
    <p:sldId id="308" r:id="rId28"/>
  </p:sldIdLst>
  <p:sldSz cx="12192000" cy="6858000"/>
  <p:notesSz cx="6858000" cy="9144000"/>
  <p:defaultTextStyle>
    <a:defPPr>
      <a:defRPr lang="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7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"/>
              <a:t>Urednik stila teksta patrona</a:t>
            </a:r>
          </a:p>
          <a:p>
            <a:pPr lvl="1"/>
            <a:r>
              <a:rPr lang="hr"/>
              <a:t>Druga razina</a:t>
            </a:r>
          </a:p>
          <a:p>
            <a:pPr lvl="2"/>
            <a:r>
              <a:rPr lang="hr"/>
              <a:t>Tercer nivel</a:t>
            </a:r>
          </a:p>
          <a:p>
            <a:pPr lvl="3"/>
            <a:r>
              <a:rPr lang="hr"/>
              <a:t>Cuarto nivel</a:t>
            </a:r>
          </a:p>
          <a:p>
            <a:pPr lvl="4"/>
            <a:r>
              <a:rPr lang="hr"/>
              <a:t>Quinto razina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67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540504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191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Erasmus+ </a:t>
            </a:r>
            <a:r>
              <a:rPr lang="hr" sz="12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programa </a:t>
            </a:r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  <a:endParaRPr lang="en-US" sz="1200" dirty="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“Poboljšanje otpornosti malih i srednjih poduzeća nakon lockdowna”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2450237" y="4093428"/>
            <a:ext cx="688907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hr" sz="2000" b="1" dirty="0">
                <a:effectLst/>
                <a:ea typeface="Calibri" panose="020F0502020204030204" pitchFamily="34" charset="0"/>
              </a:rPr>
              <a:t>Dostupne javne potpore za poduzeća - rješenja po mjeri i</a:t>
            </a:r>
            <a:endParaRPr lang="pl-PL" sz="2000" b="1" dirty="0">
              <a:effectLst/>
              <a:ea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hr" sz="2000" b="1" dirty="0">
                <a:effectLst/>
                <a:ea typeface="Calibri" panose="020F0502020204030204" pitchFamily="34" charset="0"/>
              </a:rPr>
              <a:t>gdje ih naći</a:t>
            </a:r>
            <a:endParaRPr lang="pl-PL" sz="2000" b="1" dirty="0">
              <a:effectLst/>
              <a:ea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endParaRPr kumimoji="0" lang="pl-PL" sz="1800" b="1" i="0" u="none" strike="noStrike" kern="1200" cap="none" spc="-114" normalizeH="0" baseline="0" noProof="0" dirty="0">
              <a:ln>
                <a:noFill/>
              </a:ln>
              <a:solidFill>
                <a:srgbClr val="0CA373"/>
              </a:solidFill>
              <a:effectLst/>
              <a:uLnTx/>
              <a:uFillTx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NAZIV MODULA OBUKE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Prema: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Fundacja Mercatus et Civis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3E71E60-0758-65FC-699F-E7915FC1B392}"/>
              </a:ext>
            </a:extLst>
          </p:cNvPr>
          <p:cNvSpPr txBox="1"/>
          <p:nvPr/>
        </p:nvSpPr>
        <p:spPr>
          <a:xfrm>
            <a:off x="142042" y="1020930"/>
            <a:ext cx="11594237" cy="7602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Osnove javnih potpora</a:t>
            </a: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1.3.: Uvjeti javne potpore</a:t>
            </a:r>
          </a:p>
          <a:p>
            <a:endParaRPr lang="pl-PL" sz="2400" spc="-114" dirty="0">
              <a:latin typeface="+mj-lt"/>
              <a:cs typeface="Tahoma"/>
            </a:endParaRPr>
          </a:p>
          <a:p>
            <a:pPr algn="just"/>
            <a:r>
              <a:rPr lang="hr" sz="2000" dirty="0"/>
              <a:t>Programi potpora sadrže pravne temelje za dodjelu određenih potpora poduzetnicima te ujedno definiraju načela i uvjete za dodjelu potpora, između ostalog: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" sz="2000" dirty="0"/>
              <a:t>krug korisnika ,</a:t>
            </a: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" sz="2000" dirty="0"/>
              <a:t>oblik potpore (potpora, rata plaćanja poreza, jamstvo, jamstvo i sl.) ,</a:t>
            </a: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" sz="2000" dirty="0"/>
              <a:t>namjena (npr. za obuku, istraživanje i razvoj, zaštitu okoliša, povećanje zaposlenosti, restrukturiranje) ,</a:t>
            </a: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" sz="2000" dirty="0"/>
              <a:t>ovlaštenja za dodjelu ,</a:t>
            </a: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" sz="2000" dirty="0"/>
              <a:t>maksimalan iznos </a:t>
            </a:r>
            <a:r>
              <a:rPr lang="hr" sz="2000" dirty="0" err="1"/>
              <a:t>potpore </a:t>
            </a:r>
            <a:r>
              <a:rPr lang="hr" sz="2000" dirty="0"/>
              <a:t>,</a:t>
            </a: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" sz="2000" dirty="0"/>
              <a:t>trajanje programa.</a:t>
            </a:r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175316118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711DDC5-E114-5404-E5F5-34536CF4A1D0}"/>
              </a:ext>
            </a:extLst>
          </p:cNvPr>
          <p:cNvSpPr txBox="1"/>
          <p:nvPr/>
        </p:nvSpPr>
        <p:spPr>
          <a:xfrm>
            <a:off x="127247" y="984737"/>
            <a:ext cx="11605846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Osnove javnih potpora</a:t>
            </a:r>
          </a:p>
          <a:p>
            <a:r>
              <a:rPr kumimoji="0" lang="hr" sz="28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ahoma"/>
              </a:rPr>
              <a:t> </a:t>
            </a:r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ahoma"/>
              </a:rPr>
              <a:t>ODJELJAK 1.3.: Uvjeti državnih potpora – </a:t>
            </a:r>
            <a:r>
              <a:rPr kumimoji="0" lang="hr" sz="24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Tahoma"/>
              </a:rPr>
              <a:t>pravni akti </a:t>
            </a:r>
            <a:r>
              <a:rPr lang="hr" sz="2400" b="1" dirty="0">
                <a:latin typeface="+mj-lt"/>
              </a:rPr>
              <a:t>Europske unije .</a:t>
            </a:r>
            <a:endParaRPr kumimoji="0" lang="pl-PL" sz="2400" b="1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endParaRPr kumimoji="0" lang="pl-PL" sz="20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pPr algn="just"/>
            <a:endParaRPr lang="pl-PL" sz="2400" b="1" dirty="0">
              <a:solidFill>
                <a:srgbClr val="00B050"/>
              </a:solidFill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" sz="2400" b="1" dirty="0">
                <a:solidFill>
                  <a:srgbClr val="0CA373"/>
                </a:solidFill>
              </a:rPr>
              <a:t>Ugovor o funkcioniranju Europske unije (čl. 107. i 108. </a:t>
            </a:r>
            <a:r>
              <a:rPr lang="hr" sz="2400" dirty="0">
                <a:solidFill>
                  <a:srgbClr val="0CA373"/>
                </a:solidFill>
              </a:rPr>
              <a:t>).</a:t>
            </a:r>
          </a:p>
          <a:p>
            <a:pPr algn="just"/>
            <a:endParaRPr lang="pl-PL" sz="2400" dirty="0">
              <a:solidFill>
                <a:srgbClr val="0CA373"/>
              </a:solidFill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" sz="2400" b="1" spc="-114" dirty="0">
                <a:solidFill>
                  <a:srgbClr val="0CA373"/>
                </a:solidFill>
                <a:cs typeface="Tahoma"/>
              </a:rPr>
              <a:t>EU Komisija_ Uredba (EZ) br. 800/2008 od 6. kolovoza 2008. </a:t>
            </a:r>
            <a:r>
              <a:rPr lang="hr" sz="2400" spc="-114" dirty="0">
                <a:solidFill>
                  <a:srgbClr val="0CA373"/>
                </a:solidFill>
                <a:cs typeface="Tahoma"/>
              </a:rPr>
              <a:t>kojom se određene vrste potpora proglašavaju kompatibilnima sa zajedničkim tržištem u primjeni članaka 87. i 88. Ugovora (Uredba o općem skupnom izuzeću)</a:t>
            </a:r>
            <a:endParaRPr kumimoji="0" lang="pl-PL" sz="2400" i="0" u="none" strike="noStrike" kern="1200" cap="none" spc="-114" normalizeH="0" baseline="0" noProof="0" dirty="0">
              <a:ln>
                <a:noFill/>
              </a:ln>
              <a:solidFill>
                <a:srgbClr val="0CA373"/>
              </a:solidFill>
              <a:effectLst/>
              <a:uLnTx/>
              <a:uFillTx/>
              <a:cs typeface="Tahoma"/>
            </a:endParaRPr>
          </a:p>
          <a:p>
            <a:endParaRPr lang="pl-PL" sz="2400" spc="-114" dirty="0">
              <a:solidFill>
                <a:srgbClr val="0CA373"/>
              </a:solidFill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lang="pl-PL" sz="2400" spc="-114" dirty="0">
              <a:latin typeface="+mj-lt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40930940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7677F1E-5EE0-D162-CEAD-235CDECEB704}"/>
              </a:ext>
            </a:extLst>
          </p:cNvPr>
          <p:cNvSpPr txBox="1"/>
          <p:nvPr/>
        </p:nvSpPr>
        <p:spPr>
          <a:xfrm>
            <a:off x="186431" y="1020932"/>
            <a:ext cx="1159423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Osnove javnih potpora</a:t>
            </a:r>
          </a:p>
          <a:p>
            <a:r>
              <a:rPr lang="hr" sz="2400" spc="-114" dirty="0">
                <a:latin typeface="+mj-lt"/>
                <a:cs typeface="Tahoma"/>
              </a:rPr>
              <a:t> ODJELJAK 1.3.: Uvjeti državnih potpora - Rješenja </a:t>
            </a:r>
            <a:r>
              <a:rPr lang="hr" sz="2400" b="1" spc="-114" dirty="0">
                <a:latin typeface="+mj-lt"/>
                <a:cs typeface="Tahoma"/>
              </a:rPr>
              <a:t>Poljske, Grčke, Hrvatske, Španjolske i Italije </a:t>
            </a:r>
            <a:r>
              <a:rPr lang="hr" sz="2400" spc="-114" dirty="0">
                <a:latin typeface="+mj-lt"/>
                <a:cs typeface="Tahoma"/>
              </a:rPr>
              <a:t>.</a:t>
            </a:r>
          </a:p>
          <a:p>
            <a:endParaRPr lang="en-US" sz="2000" spc="-114" dirty="0">
              <a:latin typeface="+mj-lt"/>
              <a:cs typeface="Tahoma"/>
            </a:endParaRPr>
          </a:p>
          <a:p>
            <a:r>
              <a:rPr lang="hr" sz="2000" spc="-114" dirty="0">
                <a:latin typeface="+mj-lt"/>
                <a:cs typeface="Tahoma"/>
              </a:rPr>
              <a:t>                                                                                         </a:t>
            </a:r>
            <a:r>
              <a:rPr lang="hr" sz="2400" b="1" spc="-114" dirty="0">
                <a:solidFill>
                  <a:srgbClr val="0CA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POLJSKA</a:t>
            </a:r>
          </a:p>
          <a:p>
            <a:endParaRPr lang="en-US" sz="2000" spc="-114" dirty="0">
              <a:latin typeface="+mj-lt"/>
              <a:cs typeface="Tahoma"/>
            </a:endParaRPr>
          </a:p>
          <a:p>
            <a:r>
              <a:rPr lang="hr" sz="2400" b="1" spc="-114" dirty="0">
                <a:latin typeface="+mj-lt"/>
                <a:cs typeface="Tahoma"/>
              </a:rPr>
              <a:t>Poljska je uvela pomoć za poduzetnike u obliku Antikriznog štita i Financijskog štita </a:t>
            </a:r>
            <a:r>
              <a:rPr lang="hr" sz="2400" spc="-114" dirty="0">
                <a:latin typeface="+mj-lt"/>
                <a:cs typeface="Tahoma"/>
              </a:rPr>
              <a:t>.</a:t>
            </a:r>
          </a:p>
          <a:p>
            <a:r>
              <a:rPr lang="hr" sz="2400" spc="-114" dirty="0">
                <a:latin typeface="+mj-lt"/>
                <a:cs typeface="Tahoma"/>
              </a:rPr>
              <a:t>Usvojena rješenja uključivala su:</a:t>
            </a:r>
          </a:p>
          <a:p>
            <a:r>
              <a:rPr lang="hr" sz="2400" spc="-114" dirty="0">
                <a:latin typeface="+mj-lt"/>
                <a:cs typeface="Tahoma"/>
              </a:rPr>
              <a:t>– oslobođenje od plaćanja doprinosa za socijalno osiguranje,</a:t>
            </a:r>
          </a:p>
          <a:p>
            <a:r>
              <a:rPr lang="hr" sz="2400" spc="-114" dirty="0">
                <a:latin typeface="+mj-lt"/>
                <a:cs typeface="Tahoma"/>
              </a:rPr>
              <a:t>- financiranje plaća i doprinosa za socijalno osiguranje,</a:t>
            </a:r>
          </a:p>
        </p:txBody>
      </p:sp>
    </p:spTree>
    <p:extLst>
      <p:ext uri="{BB962C8B-B14F-4D97-AF65-F5344CB8AC3E}">
        <p14:creationId xmlns:p14="http://schemas.microsoft.com/office/powerpoint/2010/main" val="2394455747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996" y="4623758"/>
            <a:ext cx="1531308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141814" y="898628"/>
            <a:ext cx="1167618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Osnove javnih potpora</a:t>
            </a:r>
          </a:p>
          <a:p>
            <a:r>
              <a:rPr lang="hr" sz="2400" dirty="0">
                <a:latin typeface="+mj-lt"/>
              </a:rPr>
              <a:t> ODJELJAK 1.3.: Uvjeti državnih potpora </a:t>
            </a:r>
            <a:r>
              <a:rPr lang="hr" sz="2400" dirty="0" err="1">
                <a:latin typeface="+mj-lt"/>
              </a:rPr>
              <a:t>- </a:t>
            </a:r>
            <a:r>
              <a:rPr lang="hr" sz="2400" dirty="0">
                <a:latin typeface="+mj-lt"/>
              </a:rPr>
              <a:t>Rješenja </a:t>
            </a:r>
            <a:r>
              <a:rPr lang="hr" sz="2400" b="1" dirty="0">
                <a:latin typeface="+mj-lt"/>
              </a:rPr>
              <a:t>Poljske, Grčke, Hrvatske, Španjolske i Italije </a:t>
            </a:r>
            <a:r>
              <a:rPr lang="hr" sz="2400" dirty="0">
                <a:latin typeface="+mj-lt"/>
              </a:rPr>
              <a:t>.</a:t>
            </a:r>
            <a:endParaRPr lang="pl-PL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hr" dirty="0"/>
              <a:t>                                                                                           </a:t>
            </a:r>
            <a:r>
              <a:rPr lang="hr" sz="2400" b="1" dirty="0">
                <a:solidFill>
                  <a:srgbClr val="0CA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GRČKA</a:t>
            </a:r>
            <a:endParaRPr lang="pl-PL" sz="2400" b="1" dirty="0">
              <a:solidFill>
                <a:srgbClr val="0CA3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r" sz="2400" b="1" dirty="0">
                <a:latin typeface="+mj-lt"/>
              </a:rPr>
              <a:t>U Grčkoj je najvažniji mehanizam potpore poduzetnicima bio povratni predujam koji se isplaćivao u 7 ciklusa. Učinkovitost ove mjere ogledala se u tome što su se kriteriji za dodjelu pomoći uglavnom temeljili na gubicima koje bilježe poduzetnici </a:t>
            </a:r>
            <a:r>
              <a:rPr lang="hr" dirty="0"/>
              <a:t>.</a:t>
            </a:r>
          </a:p>
          <a:p>
            <a:r>
              <a:rPr lang="hr" sz="2400" dirty="0">
                <a:latin typeface="+mj-lt"/>
              </a:rPr>
              <a:t>Drugi:</a:t>
            </a:r>
          </a:p>
          <a:p>
            <a:r>
              <a:rPr lang="hr" sz="2400" dirty="0">
                <a:latin typeface="+mj-lt"/>
              </a:rPr>
              <a:t>- jamstva za nova obrtna sredstva ,</a:t>
            </a:r>
          </a:p>
          <a:p>
            <a:r>
              <a:rPr lang="hr" sz="2400" dirty="0">
                <a:latin typeface="+mj-lt"/>
              </a:rPr>
              <a:t>- krediti ,</a:t>
            </a:r>
          </a:p>
          <a:p>
            <a:r>
              <a:rPr lang="hr" sz="2400" dirty="0">
                <a:latin typeface="+mj-lt"/>
              </a:rPr>
              <a:t>- subvencije</a:t>
            </a:r>
          </a:p>
        </p:txBody>
      </p:sp>
    </p:spTree>
    <p:extLst>
      <p:ext uri="{BB962C8B-B14F-4D97-AF65-F5344CB8AC3E}">
        <p14:creationId xmlns:p14="http://schemas.microsoft.com/office/powerpoint/2010/main" val="3974990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0E229B9-CDF4-B1C4-CB79-2789A82A3A44}"/>
              </a:ext>
            </a:extLst>
          </p:cNvPr>
          <p:cNvSpPr txBox="1"/>
          <p:nvPr/>
        </p:nvSpPr>
        <p:spPr>
          <a:xfrm>
            <a:off x="417251" y="932155"/>
            <a:ext cx="11647502" cy="3511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</a:pPr>
            <a:endParaRPr lang="pl-PL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lang="pl-PL" sz="4000" b="1" kern="0" spc="-15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lang="pl-PL" sz="4000" b="1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lang="pl-PL" sz="4000" b="1" kern="0" spc="-15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lang="pl-PL" sz="4000" b="1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lang="es-ES" sz="4000" b="1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0E229B9-CDF4-B1C4-CB79-2789A82A3A44}"/>
              </a:ext>
            </a:extLst>
          </p:cNvPr>
          <p:cNvSpPr txBox="1"/>
          <p:nvPr/>
        </p:nvSpPr>
        <p:spPr>
          <a:xfrm>
            <a:off x="213064" y="932155"/>
            <a:ext cx="11446503" cy="3820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Osnove javnih potpora</a:t>
            </a:r>
          </a:p>
          <a:p>
            <a:pPr marL="12700">
              <a:spcBef>
                <a:spcPts val="100"/>
              </a:spcBef>
            </a:pPr>
            <a:r>
              <a:rPr lang="hr" sz="2400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ODJELJAK 1.3.: Uvjeti državnih potpora - Rješenja Poljske, Grčke, Hrvatske, Španjolske i Italije </a:t>
            </a:r>
            <a:r>
              <a:rPr lang="hr" sz="2000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2700">
              <a:spcBef>
                <a:spcPts val="100"/>
              </a:spcBef>
            </a:pPr>
            <a:endParaRPr lang="en-US" sz="2000" kern="0" spc="-15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hr" sz="2400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                          </a:t>
            </a:r>
            <a:r>
              <a:rPr lang="hr" sz="2400" b="1" kern="0" spc="-150" dirty="0">
                <a:solidFill>
                  <a:srgbClr val="0CA373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HRVATSKA</a:t>
            </a:r>
          </a:p>
          <a:p>
            <a:pPr marL="12700">
              <a:spcBef>
                <a:spcPts val="100"/>
              </a:spcBef>
            </a:pPr>
            <a:endParaRPr lang="en-US" sz="2400" kern="0" spc="-15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hr" sz="2400" b="1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Rješenja potpore za poduzetnike u Hrvatskoj uključivala su </a:t>
            </a:r>
            <a:r>
              <a:rPr lang="hr" sz="2400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12700">
              <a:spcBef>
                <a:spcPts val="100"/>
              </a:spcBef>
            </a:pPr>
            <a:r>
              <a:rPr lang="hr" sz="2400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-odgođeno i djelomično plaćanje davanja uključujući porez na dohodak,</a:t>
            </a:r>
          </a:p>
          <a:p>
            <a:pPr marL="12700">
              <a:spcBef>
                <a:spcPts val="100"/>
              </a:spcBef>
            </a:pPr>
            <a:r>
              <a:rPr lang="hr" sz="2400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- zajmovi i krediti ,</a:t>
            </a:r>
            <a:endParaRPr lang="en-US" sz="2400" kern="0" spc="-15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hr" sz="2400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- subvencije za plaće u najpogođenijim djelatnostima .</a:t>
            </a:r>
            <a:endParaRPr lang="es-ES" sz="2400" b="1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260018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0E229B9-CDF4-B1C4-CB79-2789A82A3A44}"/>
              </a:ext>
            </a:extLst>
          </p:cNvPr>
          <p:cNvSpPr txBox="1"/>
          <p:nvPr/>
        </p:nvSpPr>
        <p:spPr>
          <a:xfrm>
            <a:off x="177553" y="834501"/>
            <a:ext cx="11647502" cy="4147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Osnove javnih potpora</a:t>
            </a:r>
          </a:p>
          <a:p>
            <a:pPr marL="12700">
              <a:spcBef>
                <a:spcPts val="100"/>
              </a:spcBef>
            </a:pPr>
            <a:r>
              <a:rPr lang="hr" sz="2400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ODJELJAK 1.3.: Uvjeti državnih potpora - Rješenja </a:t>
            </a:r>
            <a:r>
              <a:rPr lang="hr" sz="2400" b="1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Poljske, Grčke, Hrvatske, Španjolske i Italije </a:t>
            </a:r>
            <a:r>
              <a:rPr lang="hr" sz="2400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2700">
              <a:spcBef>
                <a:spcPts val="100"/>
              </a:spcBef>
            </a:pPr>
            <a:endParaRPr lang="en-US" sz="2400" kern="0" spc="-15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hr" sz="2400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                                  </a:t>
            </a:r>
            <a:r>
              <a:rPr lang="hr" sz="2400" b="1" kern="0" spc="-150" dirty="0">
                <a:solidFill>
                  <a:srgbClr val="0CA373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ŠPANJOLSKA</a:t>
            </a:r>
          </a:p>
          <a:p>
            <a:pPr marL="12700">
              <a:spcBef>
                <a:spcPts val="100"/>
              </a:spcBef>
            </a:pPr>
            <a:endParaRPr lang="pl-PL" sz="2400" kern="0" spc="-15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hr" sz="2400" b="1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Rješenja pomoći za poduzetnike u Španjolskoj uključivala su </a:t>
            </a:r>
            <a:r>
              <a:rPr lang="hr" sz="2400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12700">
              <a:spcBef>
                <a:spcPts val="100"/>
              </a:spcBef>
            </a:pPr>
            <a:r>
              <a:rPr lang="hr" sz="2400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- financijska jamstva i odgode plaćanja poreza,</a:t>
            </a:r>
          </a:p>
          <a:p>
            <a:pPr marL="12700">
              <a:spcBef>
                <a:spcPts val="100"/>
              </a:spcBef>
            </a:pPr>
            <a:r>
              <a:rPr lang="hr" sz="2400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- zajmovi,</a:t>
            </a:r>
          </a:p>
          <a:p>
            <a:pPr marL="12700">
              <a:spcBef>
                <a:spcPts val="100"/>
              </a:spcBef>
            </a:pPr>
            <a:r>
              <a:rPr lang="hr" sz="2400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- produženje komercijalnih hipoteka,</a:t>
            </a:r>
          </a:p>
          <a:p>
            <a:pPr marL="12700">
              <a:spcBef>
                <a:spcPts val="100"/>
              </a:spcBef>
            </a:pPr>
            <a:r>
              <a:rPr lang="hr" sz="2400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-privremena izuzeća (ERTE).</a:t>
            </a:r>
            <a:endParaRPr lang="es-ES" sz="24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824689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136125" y="960609"/>
            <a:ext cx="11629291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Osnove javnih potpora</a:t>
            </a:r>
          </a:p>
          <a:p>
            <a:r>
              <a:rPr lang="hr" sz="2400" spc="95" dirty="0">
                <a:latin typeface="+mj-lt"/>
                <a:cs typeface="Roboto"/>
              </a:rPr>
              <a:t> ODJELJAK 1.3.: </a:t>
            </a:r>
            <a:r>
              <a:rPr lang="hr" sz="2400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Državne potpore </a:t>
            </a:r>
            <a:r>
              <a:rPr lang="hr" sz="2400" kern="0" spc="-150" dirty="0" err="1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termini </a:t>
            </a:r>
            <a:r>
              <a:rPr lang="hr" sz="2400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hr" sz="2400" b="1" kern="0" spc="-15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Rješenja Poljske, Grčke, Hrvatske, Španjolske i Italije</a:t>
            </a:r>
            <a:endParaRPr lang="en-US" sz="2400" spc="95" dirty="0">
              <a:latin typeface="+mj-lt"/>
              <a:cs typeface="Roboto"/>
            </a:endParaRPr>
          </a:p>
          <a:p>
            <a:endParaRPr lang="en-US" b="1" spc="95" dirty="0">
              <a:latin typeface="+mj-lt"/>
              <a:cs typeface="Roboto"/>
            </a:endParaRPr>
          </a:p>
          <a:p>
            <a:r>
              <a:rPr lang="hr" b="1" spc="95" dirty="0">
                <a:latin typeface="+mj-lt"/>
                <a:cs typeface="Roboto"/>
              </a:rPr>
              <a:t>                                                                                 </a:t>
            </a:r>
            <a:r>
              <a:rPr lang="hr" sz="2400" b="1" spc="95" dirty="0">
                <a:solidFill>
                  <a:srgbClr val="0CA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ITALIJA</a:t>
            </a:r>
          </a:p>
          <a:p>
            <a:endParaRPr lang="en-US" b="1" spc="95" dirty="0">
              <a:latin typeface="+mj-lt"/>
              <a:cs typeface="Roboto"/>
            </a:endParaRPr>
          </a:p>
          <a:p>
            <a:r>
              <a:rPr lang="hr" sz="2400" b="1" spc="95" dirty="0">
                <a:latin typeface="+mj-lt"/>
                <a:cs typeface="Roboto"/>
              </a:rPr>
              <a:t>U Italiji se pomoć poduzetnicima uglavnom odvijala u obliku financijske potpore za otplatu kredita i donošenja zakonskih rješenja za njihovo lakše stjecanje, kako bi se osigurala likvidnost.</a:t>
            </a:r>
          </a:p>
          <a:p>
            <a:r>
              <a:rPr lang="hr" sz="2400" spc="95" dirty="0">
                <a:latin typeface="+mj-lt"/>
                <a:cs typeface="Roboto"/>
              </a:rPr>
              <a:t>Drugi:</a:t>
            </a:r>
          </a:p>
          <a:p>
            <a:r>
              <a:rPr lang="hr" sz="2400" spc="95" dirty="0">
                <a:latin typeface="+mj-lt"/>
                <a:cs typeface="Roboto"/>
              </a:rPr>
              <a:t>- porezna oslobođenja i olakšice,</a:t>
            </a:r>
          </a:p>
          <a:p>
            <a:r>
              <a:rPr lang="hr" sz="2400" spc="95" dirty="0">
                <a:latin typeface="+mj-lt"/>
                <a:cs typeface="Roboto"/>
              </a:rPr>
              <a:t>- subvencije </a:t>
            </a:r>
            <a:r>
              <a:rPr lang="hr" spc="95" dirty="0">
                <a:latin typeface="+mj-lt"/>
                <a:cs typeface="Roboto"/>
              </a:rPr>
              <a:t>.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08967" y="905232"/>
            <a:ext cx="115824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Osnove javnih potpora</a:t>
            </a:r>
          </a:p>
          <a:p>
            <a:r>
              <a:rPr lang="hr" sz="2400" dirty="0">
                <a:latin typeface="+mj-lt"/>
              </a:rPr>
              <a:t>ODJELJAK 1.4.: Gdje pronaći informacije o javnoj pomoći? – </a:t>
            </a:r>
            <a:r>
              <a:rPr lang="hr" sz="2400" b="1" dirty="0">
                <a:latin typeface="+mj-lt"/>
              </a:rPr>
              <a:t>Europska unija </a:t>
            </a:r>
          </a:p>
          <a:p>
            <a:r>
              <a:rPr lang="hr" sz="2400" b="1" dirty="0">
                <a:latin typeface="+mj-lt"/>
              </a:rPr>
              <a:t>                          Financijska pomoć</a:t>
            </a:r>
            <a:endParaRPr lang="en-US" sz="2400" b="1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algn="just"/>
            <a:r>
              <a:rPr lang="hr" b="1" dirty="0">
                <a:solidFill>
                  <a:srgbClr val="0CA373"/>
                </a:solidFill>
              </a:rPr>
              <a:t>Europski jamstveni fond </a:t>
            </a:r>
            <a:r>
              <a:rPr lang="hr" dirty="0"/>
              <a:t>- Fond koji je osnovala Europska investicijska banka s doprinosima država članica EU-a za zaštitu poduzeća pogođenih krizom COVID-19. Kroz jamstva, fond omogućuje brzu dostupnost zajmova, jamstava, vrijednosnih papira osiguranih imovinom, vlasničkih instrumenata i drugih financijskih instrumenata, uglavnom malim i srednjim poduzećima.</a:t>
            </a:r>
          </a:p>
          <a:p>
            <a:pPr algn="just"/>
            <a:r>
              <a:rPr lang="hr" dirty="0">
                <a:solidFill>
                  <a:srgbClr val="0070C0"/>
                </a:solidFill>
              </a:rPr>
              <a:t>https://www.eib.org/en/press/all/2021-147-european-guarantee-fund-accelerates-access-to-recovery-funding-for-eu-companies.htm?lang=pl</a:t>
            </a:r>
          </a:p>
          <a:p>
            <a:pPr algn="just"/>
            <a:endParaRPr lang="en-US" dirty="0">
              <a:latin typeface="+mj-lt"/>
            </a:endParaRPr>
          </a:p>
          <a:p>
            <a:r>
              <a:rPr lang="hr" sz="2000" b="1" dirty="0">
                <a:solidFill>
                  <a:srgbClr val="0CA373"/>
                </a:solidFill>
              </a:rPr>
              <a:t>Programska jamstva za zajmove (COSME </a:t>
            </a:r>
            <a:r>
              <a:rPr lang="hr" dirty="0">
                <a:solidFill>
                  <a:srgbClr val="0CA373"/>
                </a:solidFill>
              </a:rPr>
              <a:t>)</a:t>
            </a:r>
          </a:p>
          <a:p>
            <a:r>
              <a:rPr lang="hr" dirty="0"/>
              <a:t>Program COSME je program Europske komisije za potporu europskim mikro, malim i srednjim poduzećima. Programom upravlja Europski investicijski fond prema onome što je poznato kao ugovor o povjeravanju s Europskom komisijom. </a:t>
            </a:r>
            <a:r>
              <a:rPr lang="hr" dirty="0">
                <a:solidFill>
                  <a:srgbClr val="0070C0"/>
                </a:solidFill>
              </a:rPr>
              <a:t>https://www.eif.org/news_centre/search/index.htm?keywords=COSME</a:t>
            </a:r>
          </a:p>
          <a:p>
            <a:r>
              <a:rPr lang="hr" dirty="0">
                <a:solidFill>
                  <a:srgbClr val="0070C0"/>
                </a:solidFill>
              </a:rPr>
              <a:t>https://www.eif.org/news_centre/search/index.htm?keywords=covid-19</a:t>
            </a:r>
            <a:endParaRPr lang="pl-P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20462"/>
      </p:ext>
    </p:extLst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30592" y="835184"/>
            <a:ext cx="1153550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Osnove javnih potpora</a:t>
            </a:r>
          </a:p>
          <a:p>
            <a:r>
              <a:rPr lang="hr" sz="2400" dirty="0">
                <a:latin typeface="+mj-lt"/>
              </a:rPr>
              <a:t>ODJELJAK 1.4.: Gdje pronaći informacije o javnoj pomoći? </a:t>
            </a:r>
            <a:r>
              <a:rPr lang="hr" sz="2400" b="1" dirty="0">
                <a:latin typeface="+mj-lt"/>
              </a:rPr>
              <a:t>Europska unija </a:t>
            </a:r>
            <a:r>
              <a:rPr lang="hr" dirty="0">
                <a:latin typeface="+mj-lt"/>
              </a:rPr>
              <a:t>.</a:t>
            </a:r>
            <a:endParaRPr lang="pl-PL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hr" sz="1600" dirty="0"/>
              <a:t>Europska komisija. Pravila državne pomoći.</a:t>
            </a:r>
            <a:endParaRPr lang="pl-PL" sz="1600" dirty="0"/>
          </a:p>
          <a:p>
            <a:r>
              <a:rPr lang="hr" sz="1600" dirty="0"/>
              <a:t> </a:t>
            </a:r>
            <a:r>
              <a:rPr lang="hr" sz="1600" dirty="0">
                <a:solidFill>
                  <a:srgbClr val="0070C0"/>
                </a:solidFill>
              </a:rPr>
              <a:t>https://ec.europa.eu/competition/state_aid/legislation/practical_guide_gber_en.pdf</a:t>
            </a:r>
            <a:endParaRPr lang="pl-PL" sz="1600" dirty="0">
              <a:solidFill>
                <a:srgbClr val="0070C0"/>
              </a:solidFill>
            </a:endParaRPr>
          </a:p>
          <a:p>
            <a:endParaRPr lang="en-US" sz="1600" dirty="0">
              <a:solidFill>
                <a:srgbClr val="0070C0"/>
              </a:solidFill>
            </a:endParaRPr>
          </a:p>
          <a:p>
            <a:r>
              <a:rPr lang="hr" sz="1600" dirty="0"/>
              <a:t>Europska komisija. Državne potpore za 2021.: Komisija proširuje područje primjene Uredbe o općem blokovskom uključivanju - često postavljana pitanja.</a:t>
            </a:r>
          </a:p>
          <a:p>
            <a:r>
              <a:rPr lang="hr" sz="1600" dirty="0">
                <a:solidFill>
                  <a:srgbClr val="0070C0"/>
                </a:solidFill>
              </a:rPr>
              <a:t>https://ec.europa.eu/commission/presscorner/detail/en/qanda_21_3805</a:t>
            </a:r>
            <a:endParaRPr lang="pl-PL" sz="1600" dirty="0">
              <a:solidFill>
                <a:srgbClr val="0070C0"/>
              </a:solidFill>
            </a:endParaRPr>
          </a:p>
          <a:p>
            <a:endParaRPr lang="en-US" sz="1600" dirty="0"/>
          </a:p>
          <a:p>
            <a:r>
              <a:rPr lang="hr" sz="1600" dirty="0"/>
              <a:t>Ashurst.com. Utjecaj COVID-19 2020.: upravljanje državnom pomoći EU-a.</a:t>
            </a:r>
          </a:p>
          <a:p>
            <a:r>
              <a:rPr lang="hr" sz="1600" dirty="0">
                <a:solidFill>
                  <a:srgbClr val="0070C0"/>
                </a:solidFill>
              </a:rPr>
              <a:t>https://www.ashurst.com/en/news-and-insights/legal-updates/the-impact-of-covid-19-navigating-eu-state-aid</a:t>
            </a:r>
            <a:endParaRPr lang="pl-PL" sz="1600" dirty="0">
              <a:solidFill>
                <a:srgbClr val="0070C0"/>
              </a:solidFill>
            </a:endParaRPr>
          </a:p>
          <a:p>
            <a:endParaRPr lang="en-US" sz="1600" dirty="0"/>
          </a:p>
          <a:p>
            <a:r>
              <a:rPr lang="hr" sz="1600" dirty="0"/>
              <a:t>Europska komisija. Državna potpora za 2020.: Komisija daje zeleno svjetlo paneuropskom jamstvenom fondu za dopuštanje do 200 milijardi eura financiranja za tvrtke pogođene pandemijom koronavirusa u 21 državi članici.</a:t>
            </a:r>
          </a:p>
          <a:p>
            <a:r>
              <a:rPr lang="hr" sz="1600" dirty="0">
                <a:solidFill>
                  <a:srgbClr val="0070C0"/>
                </a:solidFill>
              </a:rPr>
              <a:t>https://ec.europa.eu/commission/presscorner/detail/en/ip_20_2407</a:t>
            </a:r>
            <a:endParaRPr lang="pl-PL" sz="1600" dirty="0">
              <a:solidFill>
                <a:srgbClr val="0070C0"/>
              </a:solidFill>
            </a:endParaRPr>
          </a:p>
          <a:p>
            <a:endParaRPr lang="en-US" sz="1600" dirty="0"/>
          </a:p>
          <a:p>
            <a:r>
              <a:rPr lang="hr" sz="1600" dirty="0"/>
              <a:t>Eif.org. 2020 COSME Loan Guarantee Facility (LGF). </a:t>
            </a:r>
            <a:r>
              <a:rPr lang="hr" sz="1600" dirty="0">
                <a:solidFill>
                  <a:srgbClr val="0070C0"/>
                </a:solidFill>
              </a:rPr>
              <a:t>https://www.eif.org/what_we_do/guarantees/single_eu_debt_instrument/cosme-loan-facility-growth/index.htm</a:t>
            </a:r>
          </a:p>
        </p:txBody>
      </p:sp>
    </p:spTree>
    <p:extLst>
      <p:ext uri="{BB962C8B-B14F-4D97-AF65-F5344CB8AC3E}">
        <p14:creationId xmlns:p14="http://schemas.microsoft.com/office/powerpoint/2010/main" val="1607905164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46824" y="927602"/>
            <a:ext cx="1155895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Osnove javnih potpora</a:t>
            </a:r>
          </a:p>
          <a:p>
            <a:r>
              <a:rPr lang="hr" sz="2400" dirty="0">
                <a:latin typeface="+mj-lt"/>
              </a:rPr>
              <a:t> ODJELJAK 1.4.: Gdje pronaći informacije o javnoj potpori ?</a:t>
            </a:r>
          </a:p>
          <a:p>
            <a:endParaRPr lang="en-US" dirty="0">
              <a:latin typeface="+mj-lt"/>
            </a:endParaRPr>
          </a:p>
          <a:p>
            <a:r>
              <a:rPr lang="hr" dirty="0">
                <a:latin typeface="+mj-lt"/>
              </a:rPr>
              <a:t>                                                                           </a:t>
            </a:r>
            <a:r>
              <a:rPr lang="hr" dirty="0">
                <a:solidFill>
                  <a:srgbClr val="0CA373"/>
                </a:solidFill>
                <a:latin typeface="+mj-lt"/>
              </a:rPr>
              <a:t>   </a:t>
            </a:r>
            <a:r>
              <a:rPr lang="hr" sz="2400" b="1" dirty="0">
                <a:solidFill>
                  <a:srgbClr val="0CA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POLJSKA</a:t>
            </a:r>
          </a:p>
          <a:p>
            <a:pPr algn="just"/>
            <a:r>
              <a:rPr lang="hr" sz="2000" dirty="0"/>
              <a:t>Državnu potporu poduzetnicima u Poljskoj prati predsjednik UOKiK - a koji je dobio </a:t>
            </a:r>
            <a:r>
              <a:rPr lang="hr" sz="2000" b="1" dirty="0"/>
              <a:t>Sustav za prikupljanje podataka o državnim potporama (SUDOP </a:t>
            </a:r>
            <a:r>
              <a:rPr lang="hr" sz="2000" dirty="0"/>
              <a:t>). Baza podataka SUDOP sadrži informacije o mjerama potpora koje se provode u Poljskoj, potporama dodijeljenim u okviru mjera potpora koje se provode u Poljskoj, svim javnim potporama i potporama </a:t>
            </a:r>
            <a:r>
              <a:rPr lang="hr" sz="2000" dirty="0" err="1"/>
              <a:t>male vrijednosti </a:t>
            </a:r>
            <a:r>
              <a:rPr lang="hr" sz="2000" dirty="0"/>
              <a:t>dodijeljenim određenom korisniku </a:t>
            </a:r>
            <a:r>
              <a:rPr lang="hr" sz="2000" dirty="0">
                <a:latin typeface="+mj-lt"/>
              </a:rPr>
              <a:t>.</a:t>
            </a:r>
          </a:p>
          <a:p>
            <a:pPr algn="just"/>
            <a:endParaRPr lang="en-US" sz="2000" dirty="0">
              <a:latin typeface="+mj-lt"/>
            </a:endParaRPr>
          </a:p>
          <a:p>
            <a:pPr algn="just"/>
            <a:r>
              <a:rPr lang="hr" sz="2000" b="1" dirty="0">
                <a:latin typeface="+mj-lt"/>
              </a:rPr>
              <a:t>Korisni linkovi </a:t>
            </a:r>
            <a:r>
              <a:rPr lang="hr" sz="2000" dirty="0">
                <a:latin typeface="+mj-lt"/>
              </a:rPr>
              <a:t>:</a:t>
            </a:r>
            <a:endParaRPr lang="pl-PL" sz="2000" dirty="0">
              <a:latin typeface="+mj-lt"/>
            </a:endParaRPr>
          </a:p>
          <a:p>
            <a:pPr algn="just"/>
            <a:r>
              <a:rPr lang="hr" sz="2000" dirty="0">
                <a:solidFill>
                  <a:srgbClr val="0070C0"/>
                </a:solidFill>
              </a:rPr>
              <a:t>https://uokik.gov.pl/unijne_akty_prawne_w_zakresie_pomocy_publicznej.php#faq334 </a:t>
            </a:r>
            <a:endParaRPr lang="en-US" sz="2000" dirty="0">
              <a:solidFill>
                <a:srgbClr val="0070C0"/>
              </a:solidFill>
            </a:endParaRPr>
          </a:p>
          <a:p>
            <a:pPr algn="just"/>
            <a:r>
              <a:rPr lang="hr" sz="2000" dirty="0">
                <a:solidFill>
                  <a:srgbClr val="0070C0"/>
                </a:solidFill>
              </a:rPr>
              <a:t>https://sudop.uokik.gov.pl/home</a:t>
            </a:r>
          </a:p>
          <a:p>
            <a:pPr algn="just"/>
            <a:r>
              <a:rPr lang="hr" sz="2000" dirty="0">
                <a:solidFill>
                  <a:srgbClr val="0070C0"/>
                </a:solidFill>
              </a:rPr>
              <a:t>https://www.gov.pl/web/tarczaantykryzysowa</a:t>
            </a:r>
          </a:p>
          <a:p>
            <a:pPr algn="just"/>
            <a:r>
              <a:rPr lang="hr" sz="2000" dirty="0">
                <a:solidFill>
                  <a:srgbClr val="0070C0"/>
                </a:solidFill>
              </a:rPr>
              <a:t>https://instrumentyfinansoweue.gov.pl/</a:t>
            </a:r>
            <a:r>
              <a:rPr lang="hr" sz="2000" dirty="0"/>
              <a:t>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134705871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3" y="2814121"/>
            <a:ext cx="3863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/>
              <a:t>Steknite </a:t>
            </a:r>
            <a:r>
              <a:rPr lang="hr" dirty="0" err="1"/>
              <a:t>znanje</a:t>
            </a:r>
            <a:r>
              <a:rPr lang="hr" dirty="0"/>
              <a:t> </a:t>
            </a:r>
            <a:r>
              <a:rPr lang="hr" dirty="0" err="1"/>
              <a:t>što je </a:t>
            </a:r>
            <a:r>
              <a:rPr lang="hr" dirty="0"/>
              <a:t>javna pomoć </a:t>
            </a:r>
            <a:endParaRPr lang="en-GB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615182" y="3530217"/>
            <a:ext cx="375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 err="1"/>
              <a:t>Znati</a:t>
            </a:r>
            <a:r>
              <a:rPr lang="hr" dirty="0"/>
              <a:t> </a:t>
            </a:r>
            <a:r>
              <a:rPr lang="hr" dirty="0" err="1"/>
              <a:t>vrste </a:t>
            </a:r>
            <a:r>
              <a:rPr lang="hr" dirty="0"/>
              <a:t>i oblik javne potpore</a:t>
            </a:r>
            <a:endParaRPr lang="en-GB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605565" y="4284374"/>
            <a:ext cx="4183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 err="1"/>
              <a:t>Naučite pravila </a:t>
            </a:r>
            <a:r>
              <a:rPr lang="hr" dirty="0"/>
              <a:t>za </a:t>
            </a:r>
            <a:r>
              <a:rPr lang="hr" dirty="0" err="1"/>
              <a:t>dobivanje </a:t>
            </a:r>
            <a:r>
              <a:rPr lang="hr" dirty="0"/>
              <a:t>javne </a:t>
            </a:r>
            <a:r>
              <a:rPr lang="hr" dirty="0" err="1"/>
              <a:t>pomoći </a:t>
            </a:r>
            <a:endParaRPr lang="en-GB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578485" y="4994445"/>
            <a:ext cx="5165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Saznajte gdje možete dobiti pomoć koja odgovara vašim potrebama</a:t>
            </a:r>
            <a:endParaRPr lang="en-GB" dirty="0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550012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CILJEVI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539786" y="2053993"/>
            <a:ext cx="506459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just"/>
            <a:r>
              <a:rPr lang="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kraju ovog modula moći ćete: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508" y="496337"/>
            <a:ext cx="580042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133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" y="914400"/>
            <a:ext cx="118872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Osnove javnih potpora</a:t>
            </a:r>
          </a:p>
          <a:p>
            <a:r>
              <a:rPr lang="hr" sz="2400" spc="-114" dirty="0">
                <a:latin typeface="+mj-lt"/>
                <a:cs typeface="Tahoma"/>
              </a:rPr>
              <a:t>ODJELJAK 1.4.: Gdje pronaći informacije o javnoj potpori?</a:t>
            </a:r>
          </a:p>
          <a:p>
            <a:endParaRPr lang="pl-PL" sz="2400" b="1" spc="-114" dirty="0">
              <a:solidFill>
                <a:srgbClr val="0CA373"/>
              </a:solidFill>
              <a:latin typeface="+mj-lt"/>
              <a:cs typeface="Tahoma"/>
            </a:endParaRPr>
          </a:p>
          <a:p>
            <a:r>
              <a:rPr lang="hr" sz="2400" b="1" spc="-114" dirty="0">
                <a:solidFill>
                  <a:srgbClr val="0CA373"/>
                </a:solidFill>
                <a:latin typeface="+mj-lt"/>
                <a:cs typeface="Tahoma"/>
              </a:rPr>
              <a:t>         </a:t>
            </a:r>
            <a:r>
              <a:rPr lang="hr" sz="2400" b="1" spc="-114" dirty="0">
                <a:solidFill>
                  <a:srgbClr val="0CA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GRČKA</a:t>
            </a:r>
          </a:p>
          <a:p>
            <a:endParaRPr lang="pl-PL" sz="2000" b="1" spc="-114" dirty="0">
              <a:cs typeface="Tahoma"/>
            </a:endParaRPr>
          </a:p>
          <a:p>
            <a:pPr algn="just"/>
            <a:r>
              <a:rPr lang="hr" sz="2000" b="1" dirty="0">
                <a:latin typeface="+mj-lt"/>
              </a:rPr>
              <a:t>Korisni linkovi </a:t>
            </a:r>
            <a:r>
              <a:rPr lang="hr" sz="2000" dirty="0">
                <a:latin typeface="+mj-lt"/>
              </a:rPr>
              <a:t>:</a:t>
            </a:r>
            <a:endParaRPr lang="pl-PL" sz="2000" dirty="0">
              <a:latin typeface="+mj-lt"/>
            </a:endParaRPr>
          </a:p>
          <a:p>
            <a:pPr algn="just"/>
            <a:endParaRPr lang="en-US" sz="2000" dirty="0">
              <a:latin typeface="+mj-lt"/>
            </a:endParaRPr>
          </a:p>
          <a:p>
            <a:r>
              <a:rPr lang="hr" sz="2000" dirty="0">
                <a:solidFill>
                  <a:srgbClr val="0070C0"/>
                </a:solidFill>
              </a:rPr>
              <a:t>https://elevategreece.gov.gr/</a:t>
            </a:r>
          </a:p>
          <a:p>
            <a:r>
              <a:rPr lang="hr" sz="2000" dirty="0">
                <a:solidFill>
                  <a:srgbClr val="0070C0"/>
                </a:solidFill>
              </a:rPr>
              <a:t>https://www.gov.gr/en/sdg/funding-business/finance-at-national-level/low-interest-rate-working-capital-loan-public-guarantee/entrepreneurship-fund-ii-tepikh- ii</a:t>
            </a:r>
          </a:p>
          <a:p>
            <a:r>
              <a:rPr lang="hr" sz="2000" dirty="0">
                <a:solidFill>
                  <a:srgbClr val="0070C0"/>
                </a:solidFill>
              </a:rPr>
              <a:t>https://endeavour.org.gr/ </a:t>
            </a:r>
            <a:br>
              <a:rPr lang="pl-PL" sz="2000" dirty="0">
                <a:solidFill>
                  <a:srgbClr val="0070C0"/>
                </a:solidFill>
              </a:rPr>
            </a:br>
            <a:r>
              <a:rPr lang="hr" sz="2000" dirty="0">
                <a:solidFill>
                  <a:srgbClr val="0070C0"/>
                </a:solidFill>
              </a:rPr>
              <a:t>https://www.thehellenicinitiative.org/entrepreneurship-economic-development/</a:t>
            </a:r>
          </a:p>
          <a:p>
            <a:r>
              <a:rPr lang="hr" sz="2000" dirty="0">
                <a:solidFill>
                  <a:srgbClr val="0070C0"/>
                </a:solidFill>
              </a:rPr>
              <a:t>https://www.refugee.info/greece/setting-up-a-company-in-greece-greek-entrepreneurship/funding-my-business?language=en</a:t>
            </a:r>
          </a:p>
          <a:p>
            <a:r>
              <a:rPr lang="hr" sz="2000" dirty="0">
                <a:solidFill>
                  <a:srgbClr val="0070C0"/>
                </a:solidFill>
              </a:rPr>
              <a:t>https://www.enterprisegreece.gov.gr/</a:t>
            </a:r>
          </a:p>
        </p:txBody>
      </p:sp>
    </p:spTree>
    <p:extLst>
      <p:ext uri="{BB962C8B-B14F-4D97-AF65-F5344CB8AC3E}">
        <p14:creationId xmlns:p14="http://schemas.microsoft.com/office/powerpoint/2010/main" val="3055977547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0269" y="902107"/>
            <a:ext cx="1151206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Osnove javnih potpora</a:t>
            </a:r>
          </a:p>
          <a:p>
            <a:r>
              <a:rPr lang="hr" sz="2400" dirty="0">
                <a:latin typeface="+mj-lt"/>
              </a:rPr>
              <a:t> ODJELJAK 1.4.: Gdje pronaći informacije o javnoj potpori ?</a:t>
            </a:r>
          </a:p>
          <a:p>
            <a:endParaRPr lang="en-US" dirty="0">
              <a:latin typeface="+mj-lt"/>
            </a:endParaRPr>
          </a:p>
          <a:p>
            <a:r>
              <a:rPr lang="hr" dirty="0">
                <a:latin typeface="+mj-lt"/>
              </a:rPr>
              <a:t>                                                                       </a:t>
            </a:r>
          </a:p>
          <a:p>
            <a:r>
              <a:rPr lang="hr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hr" sz="2400" b="1" dirty="0">
                <a:solidFill>
                  <a:srgbClr val="0CA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HRVATSKA</a:t>
            </a:r>
          </a:p>
          <a:p>
            <a:pPr algn="just"/>
            <a:endParaRPr lang="pl-PL" sz="2000" b="1" dirty="0">
              <a:latin typeface="+mj-lt"/>
            </a:endParaRPr>
          </a:p>
          <a:p>
            <a:pPr algn="just"/>
            <a:r>
              <a:rPr lang="hr" sz="2000" b="1" dirty="0">
                <a:latin typeface="+mj-lt"/>
              </a:rPr>
              <a:t>Korisni linkovi </a:t>
            </a:r>
            <a:r>
              <a:rPr lang="hr" sz="2000" dirty="0">
                <a:latin typeface="+mj-lt"/>
              </a:rPr>
              <a:t>:</a:t>
            </a:r>
            <a:endParaRPr lang="pl-PL" sz="2000" dirty="0">
              <a:latin typeface="+mj-lt"/>
            </a:endParaRPr>
          </a:p>
          <a:p>
            <a:pPr algn="just"/>
            <a:endParaRPr lang="en-US" sz="2000" dirty="0">
              <a:latin typeface="+mj-lt"/>
            </a:endParaRPr>
          </a:p>
          <a:p>
            <a:r>
              <a:rPr lang="hr" sz="2000" spc="-114" dirty="0">
                <a:solidFill>
                  <a:srgbClr val="0070C0"/>
                </a:solidFill>
                <a:cs typeface="Tahoma"/>
              </a:rPr>
              <a:t>https://mjera-zrm.hzz.hr/korisnici-potpore/</a:t>
            </a:r>
          </a:p>
          <a:p>
            <a:r>
              <a:rPr lang="hr" sz="2000" spc="-114" dirty="0">
                <a:solidFill>
                  <a:srgbClr val="0070C0"/>
                </a:solidFill>
                <a:cs typeface="Tahoma"/>
              </a:rPr>
              <a:t>https://www.sssh.hr/hr/vise/nacionalne-aktivnosti-72/rezultati-istrazivanja-sssh-o-utjecaju-pandemije-na-mentalno-zdravlje-radnika-4767</a:t>
            </a:r>
          </a:p>
          <a:p>
            <a:r>
              <a:rPr lang="hr" sz="200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https://www2.deloitte.com/hr/hr/pages/tax/articles/vlada-prijedlog-mjera-gospodarstvo-koronavirus.html</a:t>
            </a:r>
            <a:r>
              <a:rPr lang="hr" sz="2000" u="sng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20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" sz="2000" spc="-114" dirty="0">
                <a:solidFill>
                  <a:srgbClr val="0070C0"/>
                </a:solidFill>
                <a:cs typeface="Tahoma"/>
              </a:rPr>
              <a:t>https://www.rtl.hr/vijesti/arhiva/ekonomski-institut-zagreb-proveo-je-prvu-studiju-o-utjecaju-pandemije-na-poslovanje-mikropoduzeca-te-malih-i-srednjih-poduzeca- u-hrvatskoj-f825978a-b9f4-11ec-bf1e-0242ac13001e</a:t>
            </a:r>
          </a:p>
        </p:txBody>
      </p:sp>
    </p:spTree>
    <p:extLst>
      <p:ext uri="{BB962C8B-B14F-4D97-AF65-F5344CB8AC3E}">
        <p14:creationId xmlns:p14="http://schemas.microsoft.com/office/powerpoint/2010/main" val="3586898291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41815" y="970625"/>
            <a:ext cx="1167618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Osnove javnih potpora</a:t>
            </a:r>
          </a:p>
          <a:p>
            <a:r>
              <a:rPr lang="hr" sz="2400" dirty="0">
                <a:latin typeface="+mj-lt"/>
              </a:rPr>
              <a:t>ODJELJAK 1.4.: Gdje pronaći informacije o javnoj potpori ?</a:t>
            </a:r>
          </a:p>
          <a:p>
            <a:endParaRPr lang="en-US" dirty="0">
              <a:latin typeface="+mj-lt"/>
            </a:endParaRPr>
          </a:p>
          <a:p>
            <a:r>
              <a:rPr lang="hr" dirty="0">
                <a:latin typeface="+mj-lt"/>
              </a:rPr>
              <a:t>                                                                                   </a:t>
            </a:r>
            <a:r>
              <a:rPr lang="hr" sz="2400" b="1" dirty="0">
                <a:solidFill>
                  <a:srgbClr val="0CA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ŠPANJOLSKA</a:t>
            </a:r>
          </a:p>
          <a:p>
            <a:endParaRPr lang="en-US" dirty="0">
              <a:latin typeface="+mj-lt"/>
            </a:endParaRPr>
          </a:p>
          <a:p>
            <a:r>
              <a:rPr lang="hr" sz="2000" b="1" dirty="0">
                <a:latin typeface="+mj-lt"/>
              </a:rPr>
              <a:t>Korisni linkovi:</a:t>
            </a:r>
          </a:p>
          <a:p>
            <a:endParaRPr lang="en-US" sz="2000" dirty="0">
              <a:latin typeface="+mj-lt"/>
            </a:endParaRPr>
          </a:p>
          <a:p>
            <a:r>
              <a:rPr lang="hr" sz="2000" dirty="0">
                <a:solidFill>
                  <a:srgbClr val="0070C0"/>
                </a:solidFill>
              </a:rPr>
              <a:t>https://www.lamoncloa.gob.es/consejodeministros/Paginas/enlaces/120321-enlace_ayudas.aspx  </a:t>
            </a: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hr" sz="2000" dirty="0">
                <a:solidFill>
                  <a:srgbClr val="0070C0"/>
                </a:solidFill>
              </a:rPr>
              <a:t>https://www.hacienda.gob.es/es-ES/CDI/Paginas/SistemasFinanciacionDeuda/AyudasCOVID/Linea-COVID.aspx 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hr" sz="2000" dirty="0">
                <a:solidFill>
                  <a:srgbClr val="0070C0"/>
                </a:solidFill>
              </a:rPr>
              <a:t>https://www.wolterskluwer.com/es-es/expert-insights/ayudas-para-pymes-y-autonomos-por-el-coron </a:t>
            </a:r>
            <a:r>
              <a:rPr lang="hr" sz="2000" dirty="0">
                <a:solidFill>
                  <a:srgbClr val="0070C0"/>
                </a:solidFill>
                <a:latin typeface="+mj-lt"/>
              </a:rPr>
              <a:t>virus 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8517797"/>
      </p:ext>
    </p:ext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1894" y="925553"/>
            <a:ext cx="115589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Osnove javnih potpora</a:t>
            </a:r>
          </a:p>
          <a:p>
            <a:r>
              <a:rPr lang="hr" sz="2400" dirty="0">
                <a:latin typeface="+mj-lt"/>
              </a:rPr>
              <a:t>ODJELJAK 1.4.: Gdje pronaći informacije o javnoj potpori ?</a:t>
            </a:r>
          </a:p>
          <a:p>
            <a:endParaRPr lang="en-US" dirty="0"/>
          </a:p>
          <a:p>
            <a:r>
              <a:rPr lang="hr" dirty="0"/>
              <a:t>                                                                                          </a:t>
            </a:r>
            <a:r>
              <a:rPr lang="hr" sz="2400" b="1" dirty="0">
                <a:solidFill>
                  <a:srgbClr val="0CA3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ITALIJA</a:t>
            </a:r>
          </a:p>
          <a:p>
            <a:endParaRPr lang="en-US" dirty="0"/>
          </a:p>
          <a:p>
            <a:r>
              <a:rPr lang="hr" sz="2000" b="1" dirty="0">
                <a:latin typeface="+mj-lt"/>
              </a:rPr>
              <a:t>Korisni linkovi </a:t>
            </a:r>
            <a:r>
              <a:rPr lang="hr" sz="2000" dirty="0">
                <a:latin typeface="+mj-lt"/>
              </a:rPr>
              <a:t>:</a:t>
            </a:r>
          </a:p>
          <a:p>
            <a:endParaRPr lang="en-US" sz="2000" dirty="0"/>
          </a:p>
          <a:p>
            <a:r>
              <a:rPr lang="hr" sz="2000" dirty="0">
                <a:solidFill>
                  <a:srgbClr val="0070C0"/>
                </a:solidFill>
              </a:rPr>
              <a:t>https://www.camera.it/temiap/documentazione/temi/pdf/1211696.pdf?_1586257783260</a:t>
            </a:r>
            <a:endParaRPr lang="pl-PL" sz="2000" dirty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hr" sz="2000" dirty="0">
                <a:solidFill>
                  <a:srgbClr val="0070C0"/>
                </a:solidFill>
              </a:rPr>
              <a:t>https://www.agenziacoesione.gov.it/news_istituzionali/aiuti-di-stato-imprese-covid-19/?print-posts=pdf 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875274"/>
      </p:ext>
    </p:extLst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1" y="2814121"/>
            <a:ext cx="8961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" dirty="0"/>
              <a:t>Savjet 1: </a:t>
            </a:r>
            <a:r>
              <a:rPr lang="hr" dirty="0" err="1"/>
              <a:t>Državna potpora </a:t>
            </a:r>
            <a:r>
              <a:rPr lang="hr" dirty="0"/>
              <a:t>je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potpora koju poduzetniku dodjeljuje država ili iz državnih sredstava </a:t>
            </a:r>
            <a:r>
              <a:rPr lang="hr" altLang="es-E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615181" y="3530217"/>
            <a:ext cx="8895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Savjet 2 : Državne potpore dijele se na horizontalne, regionalne i sektorske.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605564" y="4284374"/>
            <a:ext cx="8895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 err="1"/>
              <a:t>Savjet </a:t>
            </a:r>
            <a:r>
              <a:rPr lang="hr" dirty="0"/>
              <a:t>3: U sklopu javnih potpora poduzetnik može ostvariti: bespovratna sredstva, porezne olakšice, kredite, kapitalne i investicijske subvencije, jamstva i jamstva.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578483" y="4994445"/>
            <a:ext cx="8646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Savjet 4: Pravila o potporama sadržana su u različitim programima potpora </a:t>
            </a:r>
            <a:r>
              <a:rPr lang="hr" dirty="0" err="1"/>
              <a:t>donesenim putem </a:t>
            </a:r>
            <a:r>
              <a:rPr lang="hr" dirty="0"/>
              <a:t>pravnih akata (zakoni, propisi).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5" y="1302505"/>
            <a:ext cx="496135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Ključni </a:t>
            </a:r>
            <a:r>
              <a:rPr lang="hr" sz="4800" kern="0" spc="-150" dirty="0" err="1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savjeti </a:t>
            </a: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996" y="4623758"/>
            <a:ext cx="1531308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916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8585" y="1031631"/>
            <a:ext cx="11629291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" sz="4000" b="1" dirty="0">
                <a:latin typeface="+mj-lt"/>
              </a:rPr>
              <a:t>Test </a:t>
            </a:r>
            <a:r>
              <a:rPr lang="hr" sz="4000" b="1" dirty="0" err="1">
                <a:latin typeface="+mj-lt"/>
              </a:rPr>
              <a:t>ocjenjivanja</a:t>
            </a:r>
          </a:p>
          <a:p>
            <a:endParaRPr lang="pl-PL" dirty="0">
              <a:latin typeface="+mj-lt"/>
            </a:endParaRPr>
          </a:p>
          <a:p>
            <a:r>
              <a:rPr lang="hr" dirty="0">
                <a:latin typeface="+mj-lt"/>
              </a:rPr>
              <a:t>1. </a:t>
            </a:r>
            <a:r>
              <a:rPr lang="hr" b="1" dirty="0">
                <a:latin typeface="+mj-lt"/>
              </a:rPr>
              <a:t>Javna potpora je </a:t>
            </a:r>
            <a:r>
              <a:rPr lang="hr" dirty="0">
                <a:latin typeface="+mj-lt"/>
              </a:rPr>
              <a:t>:</a:t>
            </a:r>
          </a:p>
          <a:p>
            <a:r>
              <a:rPr lang="hr" b="1" dirty="0">
                <a:latin typeface="+mj-lt"/>
              </a:rPr>
              <a:t>a. Pomoć koju pruža država</a:t>
            </a:r>
          </a:p>
          <a:p>
            <a:r>
              <a:rPr lang="hr" b="1" dirty="0">
                <a:latin typeface="+mj-lt"/>
              </a:rPr>
              <a:t>b. Pomoć nevladinih organizacija</a:t>
            </a:r>
          </a:p>
          <a:p>
            <a:r>
              <a:rPr lang="hr" dirty="0">
                <a:latin typeface="+mj-lt"/>
              </a:rPr>
              <a:t>c. Pomoć koju pružaju privatne osobe</a:t>
            </a:r>
          </a:p>
          <a:p>
            <a:endParaRPr lang="en-US" dirty="0">
              <a:latin typeface="+mj-lt"/>
            </a:endParaRPr>
          </a:p>
          <a:p>
            <a:r>
              <a:rPr lang="hr" dirty="0">
                <a:latin typeface="+mj-lt"/>
              </a:rPr>
              <a:t>2 . Koje </a:t>
            </a:r>
            <a:r>
              <a:rPr lang="hr" b="1" dirty="0">
                <a:latin typeface="+mj-lt"/>
              </a:rPr>
              <a:t>su vrste državnih potpora:</a:t>
            </a:r>
          </a:p>
          <a:p>
            <a:r>
              <a:rPr lang="hr" b="1" dirty="0">
                <a:latin typeface="+mj-lt"/>
              </a:rPr>
              <a:t>a. Horizontalno, regionalno, sektorsko</a:t>
            </a:r>
          </a:p>
          <a:p>
            <a:r>
              <a:rPr lang="hr" dirty="0">
                <a:latin typeface="+mj-lt"/>
              </a:rPr>
              <a:t>b. Samo sektorski</a:t>
            </a:r>
          </a:p>
          <a:p>
            <a:r>
              <a:rPr lang="hr" dirty="0">
                <a:latin typeface="+mj-lt"/>
              </a:rPr>
              <a:t>c. Horizontalno, samo regionalno.</a:t>
            </a:r>
          </a:p>
          <a:p>
            <a:endParaRPr lang="en-US" dirty="0">
              <a:latin typeface="+mj-lt"/>
            </a:endParaRPr>
          </a:p>
          <a:p>
            <a:r>
              <a:rPr lang="hr" dirty="0">
                <a:latin typeface="+mj-lt"/>
              </a:rPr>
              <a:t>3 . </a:t>
            </a:r>
            <a:r>
              <a:rPr lang="hr" b="1" dirty="0">
                <a:latin typeface="+mj-lt"/>
              </a:rPr>
              <a:t>Koji su oblici državne potpore </a:t>
            </a:r>
            <a:r>
              <a:rPr lang="hr" dirty="0">
                <a:latin typeface="+mj-lt"/>
              </a:rPr>
              <a:t>:</a:t>
            </a:r>
          </a:p>
          <a:p>
            <a:r>
              <a:rPr lang="hr" dirty="0">
                <a:latin typeface="+mj-lt"/>
              </a:rPr>
              <a:t>a. Potpore i porezne olakšice</a:t>
            </a:r>
          </a:p>
          <a:p>
            <a:r>
              <a:rPr lang="hr" dirty="0">
                <a:latin typeface="+mj-lt"/>
              </a:rPr>
              <a:t>b. Povlašteni zajmovi, subvencije za kapitalna ulaganja, jamstva i jamstva</a:t>
            </a:r>
          </a:p>
          <a:p>
            <a:r>
              <a:rPr lang="hr" b="1" dirty="0">
                <a:latin typeface="+mj-lt"/>
              </a:rPr>
              <a:t>c. Sve od navedenog</a:t>
            </a:r>
            <a:endParaRPr lang="pl-PL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3717169"/>
      </p:ext>
    </p:extLst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0E229B9-CDF4-B1C4-CB79-2789A82A3A44}"/>
              </a:ext>
            </a:extLst>
          </p:cNvPr>
          <p:cNvSpPr txBox="1"/>
          <p:nvPr/>
        </p:nvSpPr>
        <p:spPr>
          <a:xfrm>
            <a:off x="430909" y="958105"/>
            <a:ext cx="11558954" cy="61504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hr" sz="4000" b="1" kern="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Test </a:t>
            </a:r>
            <a:endParaRPr lang="pl-PL" sz="4000" b="1" kern="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lang="pl-PL" sz="2000" b="1" kern="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hr" kern="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4 . </a:t>
            </a:r>
            <a:r>
              <a:rPr lang="hr" b="1" kern="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Može li bilo koji poduzetnik imati koristi od javne potpore </a:t>
            </a:r>
            <a:r>
              <a:rPr lang="hr" kern="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12700">
              <a:spcBef>
                <a:spcPts val="100"/>
              </a:spcBef>
            </a:pPr>
            <a:r>
              <a:rPr lang="hr" kern="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a. Da.</a:t>
            </a:r>
          </a:p>
          <a:p>
            <a:pPr marL="12700">
              <a:spcBef>
                <a:spcPts val="100"/>
              </a:spcBef>
            </a:pPr>
            <a:r>
              <a:rPr lang="hr" kern="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b. Ne</a:t>
            </a:r>
          </a:p>
          <a:p>
            <a:pPr marL="12700">
              <a:spcBef>
                <a:spcPts val="100"/>
              </a:spcBef>
            </a:pPr>
            <a:r>
              <a:rPr lang="hr" b="1" kern="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c. Ovisno o vrsti i uvjetima pomoći</a:t>
            </a:r>
          </a:p>
          <a:p>
            <a:pPr marL="12700">
              <a:spcBef>
                <a:spcPts val="100"/>
              </a:spcBef>
            </a:pPr>
            <a:endParaRPr lang="en-US" kern="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hr" b="1" kern="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5 . Kako Europski jamstveni fond pruža potporu?</a:t>
            </a:r>
          </a:p>
          <a:p>
            <a:pPr marL="12700">
              <a:spcBef>
                <a:spcPts val="100"/>
              </a:spcBef>
            </a:pPr>
            <a:r>
              <a:rPr lang="hr" b="1" kern="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a. putem jamstava</a:t>
            </a:r>
          </a:p>
          <a:p>
            <a:pPr marL="12700">
              <a:spcBef>
                <a:spcPts val="100"/>
              </a:spcBef>
            </a:pPr>
            <a:r>
              <a:rPr lang="hr" kern="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b. putem poreznih izuzeća</a:t>
            </a:r>
          </a:p>
          <a:p>
            <a:pPr marL="12700">
              <a:spcBef>
                <a:spcPts val="100"/>
              </a:spcBef>
            </a:pPr>
            <a:r>
              <a:rPr lang="hr" kern="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c. putem bespovratnih sredstava</a:t>
            </a:r>
            <a:endParaRPr lang="pl-PL" sz="4000" kern="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lang="pl-PL" sz="4000" b="1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lang="pl-PL" sz="4000" b="1" kern="0" spc="-15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lang="pl-PL" sz="4000" b="1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>
              <a:spcBef>
                <a:spcPts val="100"/>
              </a:spcBef>
            </a:pPr>
            <a:endParaRPr lang="es-ES" sz="4000" b="1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413994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2889030" y="2205051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9600" b="1" spc="95">
                <a:solidFill>
                  <a:schemeClr val="bg1"/>
                </a:solidFill>
                <a:latin typeface="Roboto"/>
                <a:cs typeface="Roboto"/>
              </a:rPr>
              <a:t>Hvala </a:t>
            </a:r>
            <a:r>
              <a:rPr lang="hr" sz="9600" b="1" spc="-50">
                <a:solidFill>
                  <a:schemeClr val="bg1"/>
                </a:solidFill>
                <a:latin typeface="Roboto"/>
                <a:cs typeface="Roboto"/>
              </a:rPr>
              <a:t>vam </a:t>
            </a:r>
            <a:r>
              <a:rPr lang="hr" sz="9600" b="1" spc="-50" dirty="0">
                <a:solidFill>
                  <a:schemeClr val="bg1"/>
                </a:solidFill>
                <a:latin typeface="Roboto"/>
                <a:cs typeface="Roboto"/>
              </a:rPr>
              <a:t>! 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17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812820" y="3302390"/>
            <a:ext cx="6247204" cy="2324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Kolika je državna pomoć?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endParaRPr lang="en-US" sz="2000" dirty="0">
              <a:ea typeface="Lato Light" panose="020F0502020204030203" pitchFamily="34" charset="0"/>
              <a:cs typeface="Abhaya Libre" panose="02000603000000000000" pitchFamily="2" charset="77"/>
            </a:endParaRP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Vrste i oblici državnih potpora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endParaRPr lang="en-US" sz="2000" dirty="0">
              <a:ea typeface="Lato Light" panose="020F0502020204030203" pitchFamily="34" charset="0"/>
              <a:cs typeface="Abhaya Libre" panose="02000603000000000000" pitchFamily="2" charset="77"/>
            </a:endParaRP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Uvjeti javne potpore.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endParaRPr lang="en-US" sz="2000" dirty="0">
              <a:ea typeface="Lato Light" panose="020F0502020204030203" pitchFamily="34" charset="0"/>
              <a:cs typeface="Abhaya Libre" panose="02000603000000000000" pitchFamily="2" charset="77"/>
            </a:endParaRP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Gdje pronaći informacije o javnoj potpori?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12820" y="2713042"/>
            <a:ext cx="589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400" dirty="0">
                <a:solidFill>
                  <a:srgbClr val="0CA373"/>
                </a:solidFill>
                <a:latin typeface="Oxygen" panose="02000503000000000000" pitchFamily="2" charset="0"/>
                <a:ea typeface="Nunito Bold" charset="0"/>
                <a:cs typeface="Abhaya Libre SemiBold" panose="02000603000000000000" pitchFamily="2" charset="77"/>
              </a:rPr>
              <a:t>Jedinica 1 </a:t>
            </a:r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Oxygen" panose="02000503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hr" sz="2400" spc="-114" dirty="0">
                <a:solidFill>
                  <a:srgbClr val="0CA373"/>
                </a:solidFill>
                <a:latin typeface="Oxygen" panose="02000503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Osnove državne potpore</a:t>
            </a:r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Oxygen" panose="02000503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kumimoji="0" lang="en-US" sz="2400" i="0" u="none" strike="noStrike" kern="1200" cap="none" spc="-114" normalizeH="0" baseline="0" noProof="0" dirty="0">
              <a:ln>
                <a:noFill/>
              </a:ln>
              <a:solidFill>
                <a:srgbClr val="0CA373"/>
              </a:solidFill>
              <a:effectLst/>
              <a:uLnTx/>
              <a:uFillTx/>
              <a:latin typeface="Oxygen" panose="02000503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kumimoji="0" lang="en-US" sz="2400" i="0" u="none" strike="noStrike" kern="1200" cap="none" spc="-114" normalizeH="0" baseline="0" noProof="0" dirty="0">
              <a:ln>
                <a:noFill/>
              </a:ln>
              <a:solidFill>
                <a:srgbClr val="0CA373"/>
              </a:solidFill>
              <a:effectLst/>
              <a:uLnTx/>
              <a:uFillTx/>
              <a:latin typeface="Oxygen" panose="02000503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object 16"/>
          <p:cNvSpPr txBox="1">
            <a:spLocks/>
          </p:cNvSpPr>
          <p:nvPr/>
        </p:nvSpPr>
        <p:spPr>
          <a:xfrm>
            <a:off x="4881487" y="205899"/>
            <a:ext cx="187434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/>
              <a:t>INDEKS</a:t>
            </a:r>
          </a:p>
        </p:txBody>
      </p:sp>
      <p:sp>
        <p:nvSpPr>
          <p:cNvPr id="6" name="Shape 2633">
            <a:extLst>
              <a:ext uri="{FF2B5EF4-FFF2-40B4-BE49-F238E27FC236}">
                <a16:creationId xmlns:a16="http://schemas.microsoft.com/office/drawing/2014/main" id="{0776730D-6C06-469C-8B7A-E64EC5C87016}"/>
              </a:ext>
            </a:extLst>
          </p:cNvPr>
          <p:cNvSpPr/>
          <p:nvPr/>
        </p:nvSpPr>
        <p:spPr>
          <a:xfrm>
            <a:off x="5493416" y="2047415"/>
            <a:ext cx="537944" cy="537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rgbClr val="0CA373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algn="ctr" defTabSz="228526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400" dirty="0">
              <a:solidFill>
                <a:srgbClr val="0CA373"/>
              </a:solidFill>
              <a:latin typeface="Oxygen" panose="02000503000000090004" pitchFamily="2" charset="77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64093853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114A4FB0-3319-4BAE-84FA-24C893DAFA49}"/>
              </a:ext>
            </a:extLst>
          </p:cNvPr>
          <p:cNvSpPr/>
          <p:nvPr/>
        </p:nvSpPr>
        <p:spPr>
          <a:xfrm>
            <a:off x="10715348" y="221738"/>
            <a:ext cx="1476652" cy="6148552"/>
          </a:xfrm>
          <a:custGeom>
            <a:avLst/>
            <a:gdLst/>
            <a:ahLst/>
            <a:cxnLst/>
            <a:rect l="l" t="t" r="r" b="b"/>
            <a:pathLst>
              <a:path w="10277475" h="10287000">
                <a:moveTo>
                  <a:pt x="1027747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0277474" y="0"/>
                </a:lnTo>
                <a:lnTo>
                  <a:pt x="10277474" y="10286999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Rectángulo 10"/>
          <p:cNvSpPr/>
          <p:nvPr/>
        </p:nvSpPr>
        <p:spPr>
          <a:xfrm>
            <a:off x="124288" y="573869"/>
            <a:ext cx="10670960" cy="5086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l-PL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sz="3200" b="1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JEDINICA 1: Osnove javne pomoći</a:t>
            </a: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1.1.: Što je javna potpora?</a:t>
            </a:r>
            <a:endParaRPr kumimoji="0" lang="pl-PL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>
              <a:defRPr/>
            </a:pPr>
            <a:endParaRPr lang="pl-PL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Državna potpora je ona koju poduzetniku daje država ili iz državnih sredstava, pod uvjetima povoljnijim od </a:t>
            </a:r>
            <a:r>
              <a:rPr lang="hr" alt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onih koji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se nude na tržištu.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Budući da državna potpora može narušiti pravila tržišnog natjecanja, dopuštena je samo u određenim slučajevima i prema određenim pravilima .</a:t>
            </a:r>
          </a:p>
          <a:p>
            <a:pPr algn="just">
              <a:defRPr/>
            </a:pPr>
            <a:endParaRPr lang="pl-PL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95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CDC234AF-FF2A-2E7E-DF6E-C3135C659DC0}"/>
              </a:ext>
            </a:extLst>
          </p:cNvPr>
          <p:cNvSpPr txBox="1"/>
          <p:nvPr/>
        </p:nvSpPr>
        <p:spPr>
          <a:xfrm>
            <a:off x="177554" y="1180730"/>
            <a:ext cx="10813002" cy="10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JEDINICA 1: Osnove javne pomoći</a:t>
            </a: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1.1.: Što je javna potpora?</a:t>
            </a:r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9A687048-D507-79CD-8BA5-A7F9A8E332AF}"/>
              </a:ext>
            </a:extLst>
          </p:cNvPr>
          <p:cNvSpPr txBox="1"/>
          <p:nvPr/>
        </p:nvSpPr>
        <p:spPr>
          <a:xfrm>
            <a:off x="177553" y="2530136"/>
            <a:ext cx="1194934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" b="1" dirty="0"/>
              <a:t>Govorimo o javnoj pomoći,</a:t>
            </a:r>
          </a:p>
          <a:p>
            <a:pPr algn="ctr"/>
            <a:r>
              <a:rPr lang="hr" b="1" dirty="0"/>
              <a:t>kada</a:t>
            </a:r>
          </a:p>
          <a:p>
            <a:pPr algn="ctr"/>
            <a:r>
              <a:rPr lang="hr" b="1" dirty="0"/>
              <a:t>se pojavljuju neki od 4 preduvjeta :</a:t>
            </a:r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/>
            <a:r>
              <a:rPr lang="hr" b="1" dirty="0"/>
              <a:t>     </a:t>
            </a:r>
          </a:p>
          <a:p>
            <a:endParaRPr lang="pl-PL" b="1" dirty="0"/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/>
            <a:endParaRPr lang="pl-PL" b="1" dirty="0"/>
          </a:p>
        </p:txBody>
      </p:sp>
      <p:sp>
        <p:nvSpPr>
          <p:cNvPr id="9" name="CuadroTexto 20">
            <a:extLst>
              <a:ext uri="{FF2B5EF4-FFF2-40B4-BE49-F238E27FC236}">
                <a16:creationId xmlns:a16="http://schemas.microsoft.com/office/drawing/2014/main" id="{A3AC2C53-BE6A-6262-6032-8A1A752BBE11}"/>
              </a:ext>
            </a:extLst>
          </p:cNvPr>
          <p:cNvSpPr txBox="1"/>
          <p:nvPr/>
        </p:nvSpPr>
        <p:spPr>
          <a:xfrm>
            <a:off x="257452" y="4119237"/>
            <a:ext cx="2503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pPr algn="just"/>
            <a:r>
              <a:rPr lang="hr" dirty="0"/>
              <a:t>1. Potporu dodjeljuje država ili dolazi iz državnih fondova</a:t>
            </a:r>
            <a:endParaRPr lang="en-GB" b="1" dirty="0"/>
          </a:p>
        </p:txBody>
      </p:sp>
      <p:sp>
        <p:nvSpPr>
          <p:cNvPr id="10" name="CuadroTexto 25">
            <a:extLst>
              <a:ext uri="{FF2B5EF4-FFF2-40B4-BE49-F238E27FC236}">
                <a16:creationId xmlns:a16="http://schemas.microsoft.com/office/drawing/2014/main" id="{ED3C94C6-1EFB-A537-F41E-F876674748EF}"/>
              </a:ext>
            </a:extLst>
          </p:cNvPr>
          <p:cNvSpPr txBox="1"/>
          <p:nvPr/>
        </p:nvSpPr>
        <p:spPr>
          <a:xfrm>
            <a:off x="3080552" y="4119236"/>
            <a:ext cx="25834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  <a:p>
            <a:r>
              <a:rPr lang="hr" dirty="0"/>
              <a:t>2. </a:t>
            </a:r>
            <a:r>
              <a:rPr lang="hr" dirty="0" err="1"/>
              <a:t>Dodjeljuje se pod </a:t>
            </a:r>
            <a:r>
              <a:rPr lang="hr" dirty="0"/>
              <a:t>uvjetima povoljnijim od onih koji se nude na tržištu</a:t>
            </a:r>
            <a:endParaRPr lang="en-GB" dirty="0"/>
          </a:p>
        </p:txBody>
      </p:sp>
      <p:sp>
        <p:nvSpPr>
          <p:cNvPr id="12" name="CuadroTexto 25">
            <a:extLst>
              <a:ext uri="{FF2B5EF4-FFF2-40B4-BE49-F238E27FC236}">
                <a16:creationId xmlns:a16="http://schemas.microsoft.com/office/drawing/2014/main" id="{D34B070E-7D41-4730-2308-B6095F4827E7}"/>
              </a:ext>
            </a:extLst>
          </p:cNvPr>
          <p:cNvSpPr txBox="1"/>
          <p:nvPr/>
        </p:nvSpPr>
        <p:spPr>
          <a:xfrm>
            <a:off x="5601811" y="4358936"/>
            <a:ext cx="2885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3. Selektivne je prirode (favorizira određenu </a:t>
            </a:r>
            <a:r>
              <a:rPr lang="hr" dirty="0" err="1"/>
              <a:t>tvrtku </a:t>
            </a:r>
            <a:r>
              <a:rPr lang="hr" dirty="0"/>
              <a:t>ili tvrtke ili proizvodnju određene robe )</a:t>
            </a:r>
            <a:endParaRPr lang="en-GB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59979750-A17C-AFE7-B312-8A5CDF14F5CB}"/>
              </a:ext>
            </a:extLst>
          </p:cNvPr>
          <p:cNvSpPr txBox="1"/>
          <p:nvPr/>
        </p:nvSpPr>
        <p:spPr>
          <a:xfrm>
            <a:off x="8904304" y="4358936"/>
            <a:ext cx="28852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dirty="0"/>
              <a:t>4. Prijeti remećenjem ili narušavanjem tržišnog natjecanja i utječe na trgovinu između država članica EU</a:t>
            </a:r>
            <a:endParaRPr lang="pl-PL" dirty="0"/>
          </a:p>
        </p:txBody>
      </p: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99CFB412-5F90-700B-8A00-94C947B5B89D}"/>
              </a:ext>
            </a:extLst>
          </p:cNvPr>
          <p:cNvCxnSpPr>
            <a:cxnSpLocks/>
          </p:cNvCxnSpPr>
          <p:nvPr/>
        </p:nvCxnSpPr>
        <p:spPr>
          <a:xfrm flipH="1">
            <a:off x="1384917" y="3524435"/>
            <a:ext cx="3027284" cy="772357"/>
          </a:xfrm>
          <a:prstGeom prst="straightConnector1">
            <a:avLst/>
          </a:prstGeom>
          <a:ln>
            <a:solidFill>
              <a:srgbClr val="0CA3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C7150F03-81FC-7A8C-221C-782CB7753A10}"/>
              </a:ext>
            </a:extLst>
          </p:cNvPr>
          <p:cNvCxnSpPr/>
          <p:nvPr/>
        </p:nvCxnSpPr>
        <p:spPr>
          <a:xfrm flipH="1">
            <a:off x="4216893" y="3533313"/>
            <a:ext cx="621437" cy="763479"/>
          </a:xfrm>
          <a:prstGeom prst="straightConnector1">
            <a:avLst/>
          </a:prstGeom>
          <a:ln>
            <a:solidFill>
              <a:srgbClr val="0CA3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66BCFC25-F248-CCB6-ED86-B3C647D42FF0}"/>
              </a:ext>
            </a:extLst>
          </p:cNvPr>
          <p:cNvCxnSpPr>
            <a:cxnSpLocks/>
          </p:cNvCxnSpPr>
          <p:nvPr/>
        </p:nvCxnSpPr>
        <p:spPr>
          <a:xfrm>
            <a:off x="6356412" y="3524435"/>
            <a:ext cx="0" cy="772357"/>
          </a:xfrm>
          <a:prstGeom prst="straightConnector1">
            <a:avLst/>
          </a:prstGeom>
          <a:ln>
            <a:solidFill>
              <a:srgbClr val="0CA3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A62AA8AF-B6A8-F0E4-657D-0388F2BCF7F0}"/>
              </a:ext>
            </a:extLst>
          </p:cNvPr>
          <p:cNvCxnSpPr/>
          <p:nvPr/>
        </p:nvCxnSpPr>
        <p:spPr>
          <a:xfrm>
            <a:off x="7625918" y="3533313"/>
            <a:ext cx="2050742" cy="763479"/>
          </a:xfrm>
          <a:prstGeom prst="straightConnector1">
            <a:avLst/>
          </a:prstGeom>
          <a:ln>
            <a:solidFill>
              <a:srgbClr val="0CA3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80185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B31946A-996B-4A26-4BD4-4F4F71F1C8F5}"/>
              </a:ext>
            </a:extLst>
          </p:cNvPr>
          <p:cNvSpPr txBox="1"/>
          <p:nvPr/>
        </p:nvSpPr>
        <p:spPr>
          <a:xfrm>
            <a:off x="168676" y="1109709"/>
            <a:ext cx="10919534" cy="7214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JEDINICA 1: Osnove javne pomoći</a:t>
            </a: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1.2.: Vrste i oblici javnih potpora</a:t>
            </a: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sz="24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sz="2400" b="1" spc="-114" dirty="0">
                <a:latin typeface="+mj-lt"/>
                <a:cs typeface="Tahoma"/>
              </a:rPr>
              <a:t>Vrste javnih potpora: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b="1" spc="-114" dirty="0">
              <a:latin typeface="+mj-lt"/>
              <a:cs typeface="Tahoma"/>
            </a:endParaRPr>
          </a:p>
          <a:p>
            <a:pPr marL="12700" lvl="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sz="2000" spc="-114" dirty="0">
                <a:cs typeface="Arial" panose="020B0604020202020204" pitchFamily="34" charset="0"/>
              </a:rPr>
              <a:t>1. Horizontalno - Usmjerena je svim poduzetnicima, bez obzira na mjesto poslovanja i sektor gospodarstva, radi rješavanja konkretnog problema odnosi se na potpore u područjima kao što su istraživanje, razvoj, inovacije, zaštita okoliša i zapošljavanje.</a:t>
            </a:r>
          </a:p>
          <a:p>
            <a:pPr marL="12700" lvl="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en-US" sz="2000" spc="-114" dirty="0">
              <a:cs typeface="Arial" panose="020B0604020202020204" pitchFamily="34" charset="0"/>
            </a:endParaRPr>
          </a:p>
          <a:p>
            <a:pPr marL="12700" lvl="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sz="2000" spc="-114" dirty="0">
                <a:cs typeface="Arial" panose="020B0604020202020204" pitchFamily="34" charset="0"/>
              </a:rPr>
              <a:t>Napomena: Horizontalna potpora također je potpora male vrijednosti, koja se može dodijeliti bez sektorskih ili regionalnih ograničenja. To nije "stroga" državna potpora </a:t>
            </a:r>
            <a:r>
              <a:rPr lang="hr" i="1" dirty="0"/>
              <a:t>.</a:t>
            </a:r>
            <a:endParaRPr lang="pl-PL" i="1" dirty="0">
              <a:effectLst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461839054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52ECF88D-E8F2-FD38-701A-CCCB2C004C92}"/>
              </a:ext>
            </a:extLst>
          </p:cNvPr>
          <p:cNvSpPr txBox="1"/>
          <p:nvPr/>
        </p:nvSpPr>
        <p:spPr>
          <a:xfrm>
            <a:off x="143522" y="932155"/>
            <a:ext cx="11904955" cy="3967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JEDINICA 1: Osnove javne pomoći</a:t>
            </a: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1.2.: Vrste i oblici javnih potpora</a:t>
            </a: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sz="20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1800" spc="-114" dirty="0">
              <a:latin typeface="+mj-lt"/>
              <a:cs typeface="Tahoma"/>
            </a:endParaRPr>
          </a:p>
          <a:p>
            <a:pPr marL="1270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dirty="0"/>
              <a:t>2. Regionalne - potpore namijenjene potpori razvoja najnerazvijenijih regija poticanjem ulaganja i otvaranja novih radnih mjesta, u iznimnim slučajevima dodjelom potpora za tekuće poslovanje.</a:t>
            </a:r>
          </a:p>
          <a:p>
            <a:pPr marL="1270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en-US" dirty="0"/>
          </a:p>
          <a:p>
            <a:pPr marL="12700" algn="just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dirty="0"/>
              <a:t>3. Sektorske – državne potpore koje se dodjeljuju isključivo poduzetnicima u određenom gospodarskom sektoru (npr. promet), kao iu osjetljivim sektorima: ugljenoindustrija, industrija željeza i čelika, brodogradnja. Za državne potpore dodijeljene u tim sektorima, zbog njihove specifičnosti i problema koji se javljaju (tiču se, primjerice, prekapacitiranosti, kapitalno intenzivne prirode ulaganja), često se primjenjuju drugačija, restriktivnija pravila državnih potpora od općih pravila .</a:t>
            </a:r>
          </a:p>
          <a:p>
            <a:pPr marL="4699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03755298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71E5DD05-2844-B9D3-FDC2-B1190F6CAC3A}"/>
              </a:ext>
            </a:extLst>
          </p:cNvPr>
          <p:cNvSpPr txBox="1"/>
          <p:nvPr/>
        </p:nvSpPr>
        <p:spPr>
          <a:xfrm>
            <a:off x="108011" y="914400"/>
            <a:ext cx="11975977" cy="7650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32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JEDINICA 1: Osnove javne pomoći</a:t>
            </a: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18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   </a:t>
            </a:r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1.2.: Vrste i oblici javnih potpora</a:t>
            </a: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latin typeface="+mj-lt"/>
              <a:cs typeface="Tahoma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4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Obrasci javnih pomoći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z="2400" spc="-114" dirty="0">
              <a:latin typeface="+mj-lt"/>
              <a:cs typeface="Tahoma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sz="18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355600" marR="0" lvl="0" indent="-34290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cs typeface="Tahoma"/>
            </a:endParaRPr>
          </a:p>
          <a:p>
            <a:pPr marL="355600" marR="0" lvl="0" indent="-34290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cs typeface="Tahoma"/>
            </a:endParaRPr>
          </a:p>
          <a:p>
            <a:pPr marL="355600" marR="0" lvl="0" indent="-34290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cs typeface="Tahoma"/>
            </a:endParaRPr>
          </a:p>
          <a:p>
            <a:pPr marL="355600" marR="0" lvl="0" indent="-34290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cs typeface="Tahoma"/>
            </a:endParaRPr>
          </a:p>
          <a:p>
            <a:pPr marL="355600" marR="0" lvl="0" indent="-34290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cs typeface="Tahoma"/>
            </a:endParaRPr>
          </a:p>
          <a:p>
            <a:pPr marL="355600" marR="0" lvl="0" indent="-34290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sz="18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sz="18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sz="18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sz="18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sz="18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latin typeface="+mj-lt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sz="18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kumimoji="0" lang="pl-PL" sz="1800" i="0" u="none" strike="noStrike" kern="1200" cap="none" spc="-114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sp>
        <p:nvSpPr>
          <p:cNvPr id="8" name="Schemat blokowy: proces 7">
            <a:extLst>
              <a:ext uri="{FF2B5EF4-FFF2-40B4-BE49-F238E27FC236}">
                <a16:creationId xmlns:a16="http://schemas.microsoft.com/office/drawing/2014/main" id="{1686D237-4947-B231-68B0-EBF7C5C64E52}"/>
              </a:ext>
            </a:extLst>
          </p:cNvPr>
          <p:cNvSpPr/>
          <p:nvPr/>
        </p:nvSpPr>
        <p:spPr>
          <a:xfrm>
            <a:off x="470518" y="2787587"/>
            <a:ext cx="2290438" cy="1580225"/>
          </a:xfrm>
          <a:prstGeom prst="flowChartProcess">
            <a:avLst/>
          </a:prstGeom>
          <a:solidFill>
            <a:srgbClr val="0CA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spc="-114" dirty="0">
              <a:cs typeface="Tahoma"/>
            </a:endParaRPr>
          </a:p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sz="2000" spc="-114" dirty="0">
                <a:cs typeface="Tahoma"/>
              </a:rPr>
              <a:t>A</a:t>
            </a:r>
          </a:p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dirty="0"/>
              <a:t>Subvencije i porezne olakšice</a:t>
            </a:r>
            <a:endParaRPr lang="pl-PL" dirty="0"/>
          </a:p>
          <a:p>
            <a:pPr marL="12700" marR="0" lvl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dirty="0"/>
          </a:p>
          <a:p>
            <a:pPr marL="12700" marR="0" lvl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42E31A02-D579-42D2-4997-DCEF5737AC9D}"/>
              </a:ext>
            </a:extLst>
          </p:cNvPr>
          <p:cNvSpPr txBox="1"/>
          <p:nvPr/>
        </p:nvSpPr>
        <p:spPr>
          <a:xfrm>
            <a:off x="5610687" y="2920753"/>
            <a:ext cx="3595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12" name="Schemat blokowy: proces 11">
            <a:extLst>
              <a:ext uri="{FF2B5EF4-FFF2-40B4-BE49-F238E27FC236}">
                <a16:creationId xmlns:a16="http://schemas.microsoft.com/office/drawing/2014/main" id="{3402C815-E31F-92E2-7B79-5C8A6B819C5A}"/>
              </a:ext>
            </a:extLst>
          </p:cNvPr>
          <p:cNvSpPr/>
          <p:nvPr/>
        </p:nvSpPr>
        <p:spPr>
          <a:xfrm>
            <a:off x="3187082" y="2787587"/>
            <a:ext cx="2574525" cy="1580225"/>
          </a:xfrm>
          <a:prstGeom prst="flowChartProcess">
            <a:avLst/>
          </a:prstGeom>
          <a:solidFill>
            <a:srgbClr val="0CA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sz="2000" spc="-114" dirty="0">
                <a:cs typeface="Tahoma"/>
              </a:rPr>
              <a:t>B</a:t>
            </a:r>
          </a:p>
          <a:p>
            <a:pPr marL="12700" lvl="0" algn="ctr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dirty="0">
                <a:latin typeface="Times New Roman" panose="02020603050405020304" pitchFamily="18" charset="0"/>
              </a:rPr>
              <a:t>Subvencije kapitalnih investicija</a:t>
            </a:r>
            <a:endParaRPr lang="hr" dirty="0"/>
          </a:p>
          <a:p>
            <a:pPr marL="298450" marR="0" lvl="0" indent="-28575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dirty="0"/>
          </a:p>
        </p:txBody>
      </p:sp>
      <p:sp>
        <p:nvSpPr>
          <p:cNvPr id="13" name="Schemat blokowy: proces 12">
            <a:extLst>
              <a:ext uri="{FF2B5EF4-FFF2-40B4-BE49-F238E27FC236}">
                <a16:creationId xmlns:a16="http://schemas.microsoft.com/office/drawing/2014/main" id="{6A830DB3-8A7D-3361-B66B-B07CC65DAD1E}"/>
              </a:ext>
            </a:extLst>
          </p:cNvPr>
          <p:cNvSpPr/>
          <p:nvPr/>
        </p:nvSpPr>
        <p:spPr>
          <a:xfrm>
            <a:off x="6096000" y="2787587"/>
            <a:ext cx="2423605" cy="1580225"/>
          </a:xfrm>
          <a:prstGeom prst="flowChartProcess">
            <a:avLst/>
          </a:prstGeom>
          <a:solidFill>
            <a:srgbClr val="0CA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sz="2000" spc="-114" dirty="0">
                <a:cs typeface="Tahoma"/>
              </a:rPr>
              <a:t>C</a:t>
            </a:r>
          </a:p>
          <a:p>
            <a:pPr marL="12700" marR="0" lvl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dirty="0">
                <a:effectLst/>
                <a:latin typeface="Times New Roman" panose="02020603050405020304" pitchFamily="18" charset="0"/>
              </a:rPr>
              <a:t>           Povoljni krediti</a:t>
            </a:r>
            <a:endParaRPr lang="pl-PL" dirty="0">
              <a:effectLst/>
              <a:latin typeface="Times New Roman" panose="02020603050405020304" pitchFamily="18" charset="0"/>
            </a:endParaRPr>
          </a:p>
          <a:p>
            <a:pPr marL="12700" marR="0" lvl="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dirty="0"/>
              <a:t> </a:t>
            </a:r>
          </a:p>
          <a:p>
            <a:pPr marL="298450" marR="0" lvl="0" indent="-28575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dirty="0"/>
          </a:p>
        </p:txBody>
      </p:sp>
      <p:sp>
        <p:nvSpPr>
          <p:cNvPr id="14" name="Schemat blokowy: proces 13">
            <a:extLst>
              <a:ext uri="{FF2B5EF4-FFF2-40B4-BE49-F238E27FC236}">
                <a16:creationId xmlns:a16="http://schemas.microsoft.com/office/drawing/2014/main" id="{09738388-8BBB-5535-ADDA-FCBA6ECD7DDB}"/>
              </a:ext>
            </a:extLst>
          </p:cNvPr>
          <p:cNvSpPr/>
          <p:nvPr/>
        </p:nvSpPr>
        <p:spPr>
          <a:xfrm>
            <a:off x="9004918" y="2787587"/>
            <a:ext cx="2473909" cy="1580225"/>
          </a:xfrm>
          <a:prstGeom prst="flowChartProcess">
            <a:avLst/>
          </a:prstGeom>
          <a:solidFill>
            <a:srgbClr val="0CA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sz="2000" spc="-114" dirty="0">
                <a:cs typeface="Tahoma"/>
              </a:rPr>
              <a:t>D</a:t>
            </a:r>
          </a:p>
          <a:p>
            <a:pPr marL="12700" lvl="0">
              <a:spcBef>
                <a:spcPts val="110"/>
              </a:spcBef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lang="hr" dirty="0">
                <a:latin typeface="Times New Roman" panose="02020603050405020304" pitchFamily="18" charset="0"/>
              </a:rPr>
              <a:t>            Jamstva </a:t>
            </a:r>
            <a:r>
              <a:rPr lang="hr" dirty="0"/>
              <a:t> </a:t>
            </a:r>
          </a:p>
          <a:p>
            <a:pPr marL="298450" marR="0" lvl="0" indent="-285750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2311253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1B13FF3-AF18-90F5-33B5-DDA445CD7233}"/>
              </a:ext>
            </a:extLst>
          </p:cNvPr>
          <p:cNvSpPr txBox="1"/>
          <p:nvPr/>
        </p:nvSpPr>
        <p:spPr>
          <a:xfrm>
            <a:off x="206477" y="929148"/>
            <a:ext cx="11821400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r" sz="40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CJELINA 1.: Osnove javnih potpora</a:t>
            </a:r>
          </a:p>
          <a:p>
            <a:r>
              <a:rPr kumimoji="0" lang="hr" sz="2400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ODJELJAK 1.2.: Vrste i oblici javnih potpora</a:t>
            </a:r>
            <a:endParaRPr lang="pl-PL" sz="2400" spc="-114" dirty="0">
              <a:latin typeface="+mj-lt"/>
              <a:cs typeface="Tahoma"/>
            </a:endParaRPr>
          </a:p>
          <a:p>
            <a:endParaRPr lang="pl-PL" sz="2400" b="1" spc="-114" dirty="0">
              <a:latin typeface="+mj-lt"/>
              <a:cs typeface="Tahoma"/>
            </a:endParaRPr>
          </a:p>
          <a:p>
            <a:r>
              <a:rPr lang="hr" sz="2400" b="1" spc="-114" dirty="0">
                <a:latin typeface="+mj-lt"/>
                <a:cs typeface="Tahoma"/>
              </a:rPr>
              <a:t>                                                                                          </a:t>
            </a:r>
            <a:r>
              <a:rPr lang="hr" sz="2400" b="1" dirty="0">
                <a:latin typeface="+mj-lt"/>
              </a:rPr>
              <a:t>Javna pomoć</a:t>
            </a:r>
          </a:p>
          <a:p>
            <a:r>
              <a:rPr lang="hr" sz="2400" b="1" dirty="0">
                <a:latin typeface="+mj-lt"/>
              </a:rPr>
              <a:t>                                </a:t>
            </a:r>
          </a:p>
          <a:p>
            <a:r>
              <a:rPr lang="hr" sz="2400" b="1" dirty="0">
                <a:latin typeface="+mj-lt"/>
              </a:rPr>
              <a:t>			Prednosti 				Rizici</a:t>
            </a:r>
            <a:endParaRPr lang="pl-PL" sz="2400" b="1" dirty="0"/>
          </a:p>
          <a:p>
            <a:r>
              <a:rPr lang="hr" sz="2400" b="1" dirty="0"/>
              <a:t>               </a:t>
            </a:r>
          </a:p>
          <a:p>
            <a:endParaRPr lang="pl-PL" sz="2400" b="1" dirty="0"/>
          </a:p>
          <a:p>
            <a:r>
              <a:rPr lang="hr" sz="2400" b="1" dirty="0"/>
              <a:t>              </a:t>
            </a:r>
          </a:p>
        </p:txBody>
      </p:sp>
      <p:sp>
        <p:nvSpPr>
          <p:cNvPr id="5" name="Prostokąt 4"/>
          <p:cNvSpPr/>
          <p:nvPr/>
        </p:nvSpPr>
        <p:spPr>
          <a:xfrm>
            <a:off x="6831421" y="3666478"/>
            <a:ext cx="2910343" cy="1589103"/>
          </a:xfrm>
          <a:prstGeom prst="rect">
            <a:avLst/>
          </a:prstGeom>
          <a:solidFill>
            <a:srgbClr val="0CA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" b="1" dirty="0"/>
              <a:t>         </a:t>
            </a:r>
            <a:r>
              <a:rPr lang="hr" sz="1600" b="1" dirty="0"/>
              <a:t>Vraćanje novca</a:t>
            </a:r>
            <a:endParaRPr lang="pl-PL" sz="1600" dirty="0"/>
          </a:p>
          <a:p>
            <a:r>
              <a:rPr lang="hr" sz="1600" b="1" dirty="0"/>
              <a:t>           Kaznena i fiskalna</a:t>
            </a:r>
            <a:endParaRPr lang="pl-PL" sz="1600" b="1" dirty="0"/>
          </a:p>
          <a:p>
            <a:r>
              <a:rPr lang="hr" sz="1600" b="1" dirty="0"/>
              <a:t>                odgovornost</a:t>
            </a:r>
            <a:r>
              <a:rPr lang="hr" b="1" dirty="0"/>
              <a:t>                    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2450236" y="3666478"/>
            <a:ext cx="2910345" cy="1589103"/>
          </a:xfrm>
          <a:prstGeom prst="rect">
            <a:avLst/>
          </a:prstGeom>
          <a:solidFill>
            <a:srgbClr val="0CA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" b="1" dirty="0"/>
              <a:t>                </a:t>
            </a:r>
            <a:r>
              <a:rPr lang="hr" sz="1600" b="1" dirty="0"/>
              <a:t>Likvidnost</a:t>
            </a:r>
            <a:endParaRPr lang="pl-PL" sz="1600" dirty="0"/>
          </a:p>
          <a:p>
            <a:r>
              <a:rPr lang="hr" sz="1600" b="1" dirty="0"/>
              <a:t>   Smanjenje poreznog opterećenja</a:t>
            </a:r>
            <a:endParaRPr lang="pl-PL" sz="1600" dirty="0"/>
          </a:p>
          <a:p>
            <a:r>
              <a:rPr lang="hr" sz="1600" b="1" dirty="0"/>
              <a:t>            Održavanje radnih mjesta</a:t>
            </a:r>
            <a:endParaRPr lang="pl-PL" sz="1600" dirty="0"/>
          </a:p>
          <a:p>
            <a:r>
              <a:rPr lang="hr" sz="1600" b="1" dirty="0"/>
              <a:t>               Razvoj</a:t>
            </a:r>
            <a:endParaRPr lang="pl-PL" sz="1600" dirty="0"/>
          </a:p>
        </p:txBody>
      </p:sp>
      <p:cxnSp>
        <p:nvCxnSpPr>
          <p:cNvPr id="3" name="Łącznik prosty ze strzałką 2">
            <a:extLst>
              <a:ext uri="{FF2B5EF4-FFF2-40B4-BE49-F238E27FC236}">
                <a16:creationId xmlns:a16="http://schemas.microsoft.com/office/drawing/2014/main" id="{F7DA1D8E-014A-8F23-A915-378CC3AB43B5}"/>
              </a:ext>
            </a:extLst>
          </p:cNvPr>
          <p:cNvCxnSpPr>
            <a:cxnSpLocks/>
          </p:cNvCxnSpPr>
          <p:nvPr/>
        </p:nvCxnSpPr>
        <p:spPr>
          <a:xfrm flipH="1">
            <a:off x="4856086" y="2610035"/>
            <a:ext cx="266330" cy="435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8AEE9E31-A8EF-B543-D20A-8E4AFBB4E6E1}"/>
              </a:ext>
            </a:extLst>
          </p:cNvPr>
          <p:cNvCxnSpPr/>
          <p:nvPr/>
        </p:nvCxnSpPr>
        <p:spPr>
          <a:xfrm>
            <a:off x="6951216" y="2618913"/>
            <a:ext cx="266330" cy="426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368681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2084</Words>
  <Application>Microsoft Office PowerPoint</Application>
  <PresentationFormat>Panorámica</PresentationFormat>
  <Paragraphs>323</Paragraphs>
  <Slides>27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7" baseType="lpstr">
      <vt:lpstr>Arial</vt:lpstr>
      <vt:lpstr>Bahnschrift Light</vt:lpstr>
      <vt:lpstr>Calibri</vt:lpstr>
      <vt:lpstr>Calibri Light</vt:lpstr>
      <vt:lpstr>Oxygen</vt:lpstr>
      <vt:lpstr>Roboto</vt:lpstr>
      <vt:lpstr>Tahoma</vt:lpstr>
      <vt:lpstr>Times New Roman</vt:lpstr>
      <vt:lpstr>YADLjI9qxTA 0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Javier Serón Molina</cp:lastModifiedBy>
  <cp:revision>159</cp:revision>
  <dcterms:created xsi:type="dcterms:W3CDTF">2021-06-29T11:11:56Z</dcterms:created>
  <dcterms:modified xsi:type="dcterms:W3CDTF">2023-02-06T16:28:42Z</dcterms:modified>
</cp:coreProperties>
</file>