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handoutMasterIdLst>
    <p:handoutMasterId r:id="rId30"/>
  </p:handoutMasterIdLst>
  <p:sldIdLst>
    <p:sldId id="256" r:id="rId2"/>
    <p:sldId id="268" r:id="rId3"/>
    <p:sldId id="258" r:id="rId4"/>
    <p:sldId id="260" r:id="rId5"/>
    <p:sldId id="286" r:id="rId6"/>
    <p:sldId id="287" r:id="rId7"/>
    <p:sldId id="288" r:id="rId8"/>
    <p:sldId id="289" r:id="rId9"/>
    <p:sldId id="290" r:id="rId10"/>
    <p:sldId id="291" r:id="rId11"/>
    <p:sldId id="292" r:id="rId12"/>
    <p:sldId id="293" r:id="rId13"/>
    <p:sldId id="274" r:id="rId14"/>
    <p:sldId id="294" r:id="rId15"/>
    <p:sldId id="295" r:id="rId16"/>
    <p:sldId id="264" r:id="rId17"/>
    <p:sldId id="296" r:id="rId18"/>
    <p:sldId id="297" r:id="rId19"/>
    <p:sldId id="298" r:id="rId20"/>
    <p:sldId id="299" r:id="rId21"/>
    <p:sldId id="300" r:id="rId22"/>
    <p:sldId id="301" r:id="rId23"/>
    <p:sldId id="302" r:id="rId24"/>
    <p:sldId id="304" r:id="rId25"/>
    <p:sldId id="305" r:id="rId26"/>
    <p:sldId id="309" r:id="rId27"/>
    <p:sldId id="308" r:id="rId2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539673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7" y="3257551"/>
            <a:ext cx="5918723" cy="646331"/>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it-IT" sz="1800" b="1" dirty="0">
                <a:effectLst/>
                <a:latin typeface="Bahnschrift Light" panose="020B0502040204020203" pitchFamily="34" charset="0"/>
                <a:ea typeface="Calibri" panose="020F0502020204030204" pitchFamily="34" charset="0"/>
              </a:rPr>
              <a:t>Migliorare la resilienza delle PMI dopo il lockdown"</a:t>
            </a:r>
          </a:p>
          <a:p>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450237" y="4093428"/>
            <a:ext cx="6889072" cy="1569660"/>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000" b="1" dirty="0">
                <a:solidFill>
                  <a:srgbClr val="0CA373"/>
                </a:solidFill>
                <a:effectLst/>
                <a:ea typeface="Calibri" panose="020F0502020204030204" pitchFamily="34" charset="0"/>
              </a:rPr>
              <a:t>Aiuti pubblici accessibili per le imprese - soluzioni su misura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000" b="1" dirty="0">
                <a:solidFill>
                  <a:srgbClr val="0CA373"/>
                </a:solidFill>
                <a:effectLst/>
                <a:ea typeface="Calibri" panose="020F0502020204030204" pitchFamily="34" charset="0"/>
              </a:rPr>
              <a:t>+ </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it-IT" sz="2000" b="1" dirty="0">
                <a:solidFill>
                  <a:srgbClr val="0CA373"/>
                </a:solidFill>
                <a:effectLst/>
                <a:ea typeface="Calibri" panose="020F0502020204030204" pitchFamily="34" charset="0"/>
              </a:rPr>
              <a:t>Dove trovarli</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pl-PL" sz="1800" b="1" i="0" u="none" strike="noStrike" kern="1200" cap="none" spc="-114" normalizeH="0" baseline="0" noProof="0" dirty="0">
              <a:ln>
                <a:noFill/>
              </a:ln>
              <a:solidFill>
                <a:srgbClr val="0CA373"/>
              </a:solidFill>
              <a:effectLst/>
              <a:uLnTx/>
              <a:uFillTx/>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l-PL"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Fundacja Mercatus et Civis</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3E71E60-0758-65FC-699F-E7915FC1B392}"/>
              </a:ext>
            </a:extLst>
          </p:cNvPr>
          <p:cNvSpPr txBox="1"/>
          <p:nvPr/>
        </p:nvSpPr>
        <p:spPr>
          <a:xfrm>
            <a:off x="142042" y="1020930"/>
            <a:ext cx="11594237" cy="7602081"/>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pPr marL="12700">
              <a:lnSpc>
                <a:spcPct val="100000"/>
              </a:lnSpc>
              <a:spcBef>
                <a:spcPts val="110"/>
              </a:spcBef>
            </a:pPr>
            <a:r>
              <a:rPr kumimoji="0" lang="pl-PL" sz="2400" i="0" u="none" strike="noStrike" kern="1200" cap="none" spc="-114" normalizeH="0" baseline="0" noProof="0" dirty="0">
                <a:ln>
                  <a:noFill/>
                </a:ln>
                <a:effectLst/>
                <a:uLnTx/>
                <a:uFillTx/>
                <a:latin typeface="+mj-lt"/>
                <a:ea typeface="+mn-ea"/>
                <a:cs typeface="Tahoma"/>
              </a:rPr>
              <a:t> </a:t>
            </a:r>
            <a:r>
              <a:rPr kumimoji="0" lang="it-IT" sz="2400" i="0" u="none" strike="noStrike" kern="1200" cap="none" spc="-114" normalizeH="0" baseline="0" noProof="0" dirty="0">
                <a:ln>
                  <a:noFill/>
                </a:ln>
                <a:effectLst/>
                <a:uLnTx/>
                <a:uFillTx/>
                <a:latin typeface="+mj-lt"/>
                <a:ea typeface="+mn-ea"/>
                <a:cs typeface="Tahoma"/>
              </a:rPr>
              <a:t>SEZIONE 1.3.: Condizioni dell'aiuto pubblico.</a:t>
            </a:r>
          </a:p>
          <a:p>
            <a:endParaRPr lang="pl-PL" sz="2400" spc="-114" dirty="0">
              <a:latin typeface="+mj-lt"/>
              <a:cs typeface="Tahoma"/>
            </a:endParaRPr>
          </a:p>
          <a:p>
            <a:pPr algn="just"/>
            <a:r>
              <a:rPr lang="it-IT" sz="2000" dirty="0"/>
              <a:t>I programmi di aiuto contengono la base giuridica per la concessione di un sostegno specifico agli imprenditori e, allo stesso tempo, definiscono i principi e le condizioni per la concessione del sostegno, tra le altre cose:</a:t>
            </a:r>
          </a:p>
          <a:p>
            <a:pPr marL="342900" indent="-342900" algn="just">
              <a:buFont typeface="Arial" panose="020B0604020202020204" pitchFamily="34" charset="0"/>
              <a:buChar char="•"/>
            </a:pPr>
            <a:r>
              <a:rPr lang="it-IT" sz="2000" dirty="0"/>
              <a:t>la cerchia dei beneficiari,</a:t>
            </a:r>
          </a:p>
          <a:p>
            <a:pPr marL="342900" indent="-342900" algn="just">
              <a:buFont typeface="Arial" panose="020B0604020202020204" pitchFamily="34" charset="0"/>
              <a:buChar char="•"/>
            </a:pPr>
            <a:r>
              <a:rPr lang="it-IT" sz="2000" dirty="0"/>
              <a:t>la forma di sostegno (sovvenzione, rata di pagamento dell'imposta, garanzia, fideiussione, ecc.),</a:t>
            </a:r>
          </a:p>
          <a:p>
            <a:pPr marL="342900" indent="-342900" algn="just">
              <a:buFont typeface="Arial" panose="020B0604020202020204" pitchFamily="34" charset="0"/>
              <a:buChar char="•"/>
            </a:pPr>
            <a:r>
              <a:rPr lang="it-IT" sz="2000" dirty="0"/>
              <a:t>finalità (ad esempio, formazione, ricerca e sviluppo, protezione dell'ambiente, aumento dell'occupazione, ristrutturazione),</a:t>
            </a:r>
          </a:p>
          <a:p>
            <a:pPr marL="342900" indent="-342900" algn="just">
              <a:buFont typeface="Arial" panose="020B0604020202020204" pitchFamily="34" charset="0"/>
              <a:buChar char="•"/>
            </a:pPr>
            <a:r>
              <a:rPr lang="it-IT" sz="2000" dirty="0"/>
              <a:t>autorità che concedono l'aiuto,</a:t>
            </a:r>
          </a:p>
          <a:p>
            <a:pPr marL="342900" indent="-342900" algn="just">
              <a:buFont typeface="Arial" panose="020B0604020202020204" pitchFamily="34" charset="0"/>
              <a:buChar char="•"/>
            </a:pPr>
            <a:r>
              <a:rPr lang="it-IT" sz="2000" dirty="0"/>
              <a:t>importo massimo di sostegno,</a:t>
            </a:r>
          </a:p>
          <a:p>
            <a:pPr marL="342900" indent="-342900" algn="just">
              <a:buFont typeface="Arial" panose="020B0604020202020204" pitchFamily="34" charset="0"/>
              <a:buChar char="•"/>
            </a:pPr>
            <a:r>
              <a:rPr lang="it-IT" sz="2000" dirty="0"/>
              <a:t>durata del programma.</a:t>
            </a: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4175316118"/>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0711DDC5-E114-5404-E5F5-34536CF4A1D0}"/>
              </a:ext>
            </a:extLst>
          </p:cNvPr>
          <p:cNvSpPr txBox="1"/>
          <p:nvPr/>
        </p:nvSpPr>
        <p:spPr>
          <a:xfrm>
            <a:off x="127247" y="984737"/>
            <a:ext cx="11605846" cy="7368684"/>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pPr marL="12700">
              <a:lnSpc>
                <a:spcPct val="100000"/>
              </a:lnSpc>
              <a:spcBef>
                <a:spcPts val="110"/>
              </a:spcBef>
            </a:pPr>
            <a:r>
              <a:rPr kumimoji="0" lang="pl-PL" sz="2800" i="0" u="none" strike="noStrike" kern="1200" cap="none" spc="-114" normalizeH="0" baseline="0" noProof="0" dirty="0">
                <a:ln>
                  <a:noFill/>
                </a:ln>
                <a:effectLst/>
                <a:uLnTx/>
                <a:uFillTx/>
                <a:latin typeface="+mj-lt"/>
                <a:cs typeface="Tahoma"/>
              </a:rPr>
              <a:t> </a:t>
            </a:r>
            <a:r>
              <a:rPr kumimoji="0" lang="it-IT" sz="2400" i="0" u="none" strike="noStrike" kern="1200" cap="none" spc="-114" normalizeH="0" baseline="0" noProof="0" dirty="0">
                <a:ln>
                  <a:noFill/>
                </a:ln>
                <a:effectLst/>
                <a:uLnTx/>
                <a:uFillTx/>
                <a:latin typeface="+mj-lt"/>
                <a:cs typeface="Tahoma"/>
              </a:rPr>
              <a:t>SEZIONE 1.3.: Condizioni dell'aiuto pubblico.</a:t>
            </a:r>
          </a:p>
          <a:p>
            <a:endParaRPr kumimoji="0" lang="pl-PL" sz="2000" i="0" u="none" strike="noStrike" kern="1200" cap="none" spc="-114" normalizeH="0" baseline="0" noProof="0" dirty="0">
              <a:ln>
                <a:noFill/>
              </a:ln>
              <a:effectLst/>
              <a:uLnTx/>
              <a:uFillTx/>
              <a:latin typeface="+mj-lt"/>
              <a:cs typeface="Tahoma"/>
            </a:endParaRPr>
          </a:p>
          <a:p>
            <a:pPr algn="just"/>
            <a:endParaRPr lang="pl-PL" sz="2400" b="1" dirty="0">
              <a:solidFill>
                <a:srgbClr val="00B050"/>
              </a:solidFill>
              <a:latin typeface="+mj-lt"/>
            </a:endParaRPr>
          </a:p>
          <a:p>
            <a:pPr marL="342900" indent="-342900" algn="just">
              <a:buFont typeface="Arial" panose="020B0604020202020204" pitchFamily="34" charset="0"/>
              <a:buChar char="•"/>
            </a:pPr>
            <a:r>
              <a:rPr lang="it-IT" sz="2400" b="1" dirty="0">
                <a:solidFill>
                  <a:srgbClr val="0CA373"/>
                </a:solidFill>
              </a:rPr>
              <a:t>Il Trattato sul Funzionamento dell'Unione Europea (articoli 107 e 108).</a:t>
            </a:r>
          </a:p>
          <a:p>
            <a:pPr algn="just"/>
            <a:endParaRPr lang="it-IT" sz="2400" b="1" dirty="0">
              <a:solidFill>
                <a:srgbClr val="0CA373"/>
              </a:solidFill>
            </a:endParaRPr>
          </a:p>
          <a:p>
            <a:pPr marL="342900" indent="-342900" algn="just">
              <a:buFont typeface="Arial" panose="020B0604020202020204" pitchFamily="34" charset="0"/>
              <a:buChar char="•"/>
            </a:pPr>
            <a:r>
              <a:rPr lang="it-IT" sz="2400" b="1" dirty="0">
                <a:solidFill>
                  <a:srgbClr val="0CA373"/>
                </a:solidFill>
              </a:rPr>
              <a:t>Il Decreto (CE) n. 800/2008 della Commissione UE del 6 agosto 2008 che dichiara alcuni tipi di aiuti compatibili con il mercato comune in applicazione degli articoli 87 e 88 del trattato (regolamento generale di esenzione per categoria) </a:t>
            </a:r>
          </a:p>
          <a:p>
            <a:pPr marL="342900" indent="-342900" algn="just">
              <a:buFont typeface="Arial" panose="020B0604020202020204" pitchFamily="34" charset="0"/>
              <a:buChar char="•"/>
            </a:pPr>
            <a:endParaRPr lang="it-IT" sz="2400" b="1" dirty="0">
              <a:solidFill>
                <a:srgbClr val="0CA373"/>
              </a:solidFill>
            </a:endParaRPr>
          </a:p>
          <a:p>
            <a:endParaRPr lang="pl-PL" sz="2400" spc="-114" dirty="0">
              <a:solidFill>
                <a:srgbClr val="0CA373"/>
              </a:solidFill>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lang="pl-PL" sz="2400" spc="-114" dirty="0">
              <a:latin typeface="+mj-lt"/>
              <a:cs typeface="Tahoma"/>
            </a:endParaRPr>
          </a:p>
          <a:p>
            <a:endParaRPr kumimoji="0" lang="pl-PL" sz="2400" i="0" u="none" strike="noStrike" kern="1200" cap="none" spc="-114" normalizeH="0" baseline="0" noProof="0" dirty="0">
              <a:ln>
                <a:noFill/>
              </a:ln>
              <a:effectLst/>
              <a:uLnTx/>
              <a:uFillTx/>
              <a:latin typeface="+mj-lt"/>
              <a:ea typeface="+mn-ea"/>
              <a:cs typeface="Tahoma"/>
            </a:endParaRPr>
          </a:p>
          <a:p>
            <a:endParaRPr kumimoji="0" lang="pl-PL" sz="2400" i="0" u="none" strike="noStrike" kern="1200" cap="none" spc="-114" normalizeH="0" baseline="0" noProof="0" dirty="0">
              <a:ln>
                <a:noFill/>
              </a:ln>
              <a:effectLst/>
              <a:uLnTx/>
              <a:uFillTx/>
              <a:latin typeface="+mj-lt"/>
              <a:ea typeface="+mn-ea"/>
              <a:cs typeface="Tahoma"/>
            </a:endParaRPr>
          </a:p>
        </p:txBody>
      </p:sp>
    </p:spTree>
    <p:extLst>
      <p:ext uri="{BB962C8B-B14F-4D97-AF65-F5344CB8AC3E}">
        <p14:creationId xmlns:p14="http://schemas.microsoft.com/office/powerpoint/2010/main" val="3640930940"/>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47677F1E-5EE0-D162-CEAD-235CDECEB704}"/>
              </a:ext>
            </a:extLst>
          </p:cNvPr>
          <p:cNvSpPr txBox="1"/>
          <p:nvPr/>
        </p:nvSpPr>
        <p:spPr>
          <a:xfrm>
            <a:off x="186431" y="1020932"/>
            <a:ext cx="11594237" cy="3908762"/>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pl-PL" sz="2400" spc="-114" dirty="0">
                <a:latin typeface="+mj-lt"/>
                <a:cs typeface="Tahoma"/>
              </a:rPr>
              <a:t> </a:t>
            </a:r>
            <a:r>
              <a:rPr lang="it-IT" sz="2400" spc="-114" dirty="0">
                <a:latin typeface="+mj-lt"/>
                <a:cs typeface="Tahoma"/>
              </a:rPr>
              <a:t>SEZIONE 1.3.: Condizioni dell'aiuto pubblico - </a:t>
            </a:r>
            <a:r>
              <a:rPr lang="it-IT" sz="2400" b="1" spc="-114" dirty="0">
                <a:latin typeface="+mj-lt"/>
                <a:cs typeface="Tahoma"/>
              </a:rPr>
              <a:t>Soluzioni di Polonia, Grecia, Croazia, Spagna e Italia</a:t>
            </a:r>
            <a:r>
              <a:rPr lang="it-IT" sz="2400" spc="-114" dirty="0">
                <a:latin typeface="+mj-lt"/>
                <a:cs typeface="Tahoma"/>
              </a:rPr>
              <a:t>.</a:t>
            </a:r>
          </a:p>
          <a:p>
            <a:endParaRPr lang="en-US" sz="2000" spc="-114" dirty="0">
              <a:latin typeface="+mj-lt"/>
              <a:cs typeface="Tahoma"/>
            </a:endParaRPr>
          </a:p>
          <a:p>
            <a:r>
              <a:rPr lang="pl-PL" sz="2000" spc="-114" dirty="0">
                <a:latin typeface="+mj-lt"/>
                <a:cs typeface="Tahoma"/>
              </a:rPr>
              <a:t>                                                                                    		   </a:t>
            </a:r>
            <a:r>
              <a:rPr lang="en-US" sz="2400" b="1" spc="-114" dirty="0">
                <a:solidFill>
                  <a:srgbClr val="0CA373"/>
                </a:solidFill>
                <a:latin typeface="Arial" panose="020B0604020202020204" pitchFamily="34" charset="0"/>
                <a:cs typeface="Arial" panose="020B0604020202020204" pitchFamily="34" charset="0"/>
              </a:rPr>
              <a:t>POLONIA</a:t>
            </a:r>
          </a:p>
          <a:p>
            <a:endParaRPr lang="en-US" sz="2000" spc="-114" dirty="0">
              <a:latin typeface="+mj-lt"/>
              <a:cs typeface="Tahoma"/>
            </a:endParaRPr>
          </a:p>
          <a:p>
            <a:r>
              <a:rPr lang="it-IT" sz="2400" b="1" spc="-114" dirty="0">
                <a:latin typeface="+mj-lt"/>
                <a:cs typeface="Tahoma"/>
              </a:rPr>
              <a:t>La Polonia ha introdotto l'assistenza agli imprenditori sotto forma di scudo anticrisi e scudo finanziario.</a:t>
            </a:r>
          </a:p>
          <a:p>
            <a:r>
              <a:rPr lang="it-IT" sz="2400" spc="-114" dirty="0">
                <a:latin typeface="+mj-lt"/>
                <a:cs typeface="Tahoma"/>
              </a:rPr>
              <a:t>Le soluzioni adottate comprendevano: </a:t>
            </a:r>
          </a:p>
          <a:p>
            <a:r>
              <a:rPr lang="it-IT" sz="2400" spc="-114" dirty="0">
                <a:latin typeface="+mj-lt"/>
                <a:cs typeface="Tahoma"/>
              </a:rPr>
              <a:t>- esenzioni dagli oneri sociali, </a:t>
            </a:r>
          </a:p>
          <a:p>
            <a:r>
              <a:rPr lang="it-IT" sz="2400" spc="-114" dirty="0">
                <a:latin typeface="+mj-lt"/>
                <a:cs typeface="Tahoma"/>
              </a:rPr>
              <a:t>- finanziamento delle retribuzioni e dei contributi previdenziali,</a:t>
            </a:r>
          </a:p>
          <a:p>
            <a:r>
              <a:rPr lang="it-IT" sz="2400" spc="-114" dirty="0">
                <a:latin typeface="+mj-lt"/>
                <a:cs typeface="Tahoma"/>
              </a:rPr>
              <a:t>- Vantaggi dei tempi di inattività</a:t>
            </a:r>
          </a:p>
        </p:txBody>
      </p:sp>
    </p:spTree>
    <p:extLst>
      <p:ext uri="{BB962C8B-B14F-4D97-AF65-F5344CB8AC3E}">
        <p14:creationId xmlns:p14="http://schemas.microsoft.com/office/powerpoint/2010/main" val="2394455747"/>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
        <p:nvSpPr>
          <p:cNvPr id="5" name="Prostokąt 4"/>
          <p:cNvSpPr/>
          <p:nvPr/>
        </p:nvSpPr>
        <p:spPr>
          <a:xfrm>
            <a:off x="141814" y="898628"/>
            <a:ext cx="11676185" cy="5139869"/>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pl-PL" sz="2400" dirty="0">
                <a:latin typeface="+mj-lt"/>
              </a:rPr>
              <a:t> </a:t>
            </a:r>
            <a:r>
              <a:rPr lang="it-IT" sz="2400" dirty="0">
                <a:latin typeface="+mj-lt"/>
              </a:rPr>
              <a:t>SEZIONE 1.3.: Condizioni dell'aiuto pubblico - </a:t>
            </a:r>
            <a:r>
              <a:rPr lang="it-IT" sz="2400" b="1" dirty="0">
                <a:latin typeface="+mj-lt"/>
              </a:rPr>
              <a:t>Soluzioni di Polonia, Grecia, Croazia, Spagna e Italia.</a:t>
            </a:r>
          </a:p>
          <a:p>
            <a:endParaRPr lang="en-US" sz="2400" dirty="0">
              <a:latin typeface="+mj-lt"/>
            </a:endParaRPr>
          </a:p>
          <a:p>
            <a:r>
              <a:rPr lang="pl-PL" dirty="0"/>
              <a:t>                                                                                           </a:t>
            </a:r>
            <a:r>
              <a:rPr lang="en-US" sz="2400" b="1" dirty="0">
                <a:solidFill>
                  <a:srgbClr val="0CA373"/>
                </a:solidFill>
                <a:latin typeface="Arial" panose="020B0604020202020204" pitchFamily="34" charset="0"/>
                <a:cs typeface="Arial" panose="020B0604020202020204" pitchFamily="34" charset="0"/>
              </a:rPr>
              <a:t>GRECIA</a:t>
            </a:r>
            <a:endParaRPr lang="pl-PL" sz="2400" b="1" dirty="0">
              <a:solidFill>
                <a:srgbClr val="0CA373"/>
              </a:solidFill>
              <a:latin typeface="Arial" panose="020B0604020202020204" pitchFamily="34" charset="0"/>
              <a:cs typeface="Arial" panose="020B0604020202020204" pitchFamily="34" charset="0"/>
            </a:endParaRPr>
          </a:p>
          <a:p>
            <a:endParaRPr lang="en-US" sz="2400" b="1" dirty="0">
              <a:solidFill>
                <a:srgbClr val="00B050"/>
              </a:solidFill>
              <a:latin typeface="Arial" panose="020B0604020202020204" pitchFamily="34" charset="0"/>
              <a:cs typeface="Arial" panose="020B0604020202020204" pitchFamily="34" charset="0"/>
            </a:endParaRPr>
          </a:p>
          <a:p>
            <a:pPr algn="just"/>
            <a:r>
              <a:rPr lang="it-IT" sz="2400" b="1" dirty="0">
                <a:latin typeface="+mj-lt"/>
              </a:rPr>
              <a:t>In Grecia, il meccanismo di sostegno più importante per gli imprenditori era l'anticipo rimborsabile, che veniva versato in 7 cicli. L'efficacia di questa misura è stata che i criteri di assistenza si basavano principalmente sulle perdite registrate dagli imprenditori. </a:t>
            </a:r>
          </a:p>
          <a:p>
            <a:pPr algn="just"/>
            <a:r>
              <a:rPr lang="it-IT" sz="2400" dirty="0">
                <a:latin typeface="+mj-lt"/>
              </a:rPr>
              <a:t>Altri: </a:t>
            </a:r>
          </a:p>
          <a:p>
            <a:pPr algn="just"/>
            <a:r>
              <a:rPr lang="it-IT" sz="2400" dirty="0">
                <a:latin typeface="+mj-lt"/>
              </a:rPr>
              <a:t>- Garanzie di nuovi crediti di capitale circolante,</a:t>
            </a:r>
          </a:p>
          <a:p>
            <a:pPr algn="just"/>
            <a:r>
              <a:rPr lang="it-IT" sz="2400" dirty="0">
                <a:latin typeface="+mj-lt"/>
              </a:rPr>
              <a:t>-Crediti</a:t>
            </a:r>
          </a:p>
          <a:p>
            <a:pPr algn="just"/>
            <a:r>
              <a:rPr lang="it-IT" sz="2400" dirty="0">
                <a:latin typeface="+mj-lt"/>
              </a:rPr>
              <a:t>-sovvenzioni</a:t>
            </a: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417251" y="932155"/>
            <a:ext cx="11647502" cy="3511218"/>
          </a:xfrm>
          <a:prstGeom prst="rect">
            <a:avLst/>
          </a:prstGeom>
          <a:noFill/>
        </p:spPr>
        <p:txBody>
          <a:bodyPr wrap="square">
            <a:spAutoFit/>
          </a:bodyPr>
          <a:lstStyle/>
          <a:p>
            <a:pPr marL="12700">
              <a:spcBef>
                <a:spcPts val="100"/>
              </a:spcBef>
            </a:pPr>
            <a:endParaRPr lang="pl-PL"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
        <p:nvSpPr>
          <p:cNvPr id="3" name="pole tekstowe 2">
            <a:extLst>
              <a:ext uri="{FF2B5EF4-FFF2-40B4-BE49-F238E27FC236}">
                <a16:creationId xmlns:a16="http://schemas.microsoft.com/office/drawing/2014/main" id="{20E229B9-CDF4-B1C4-CB79-2789A82A3A44}"/>
              </a:ext>
            </a:extLst>
          </p:cNvPr>
          <p:cNvSpPr txBox="1"/>
          <p:nvPr/>
        </p:nvSpPr>
        <p:spPr>
          <a:xfrm>
            <a:off x="213064" y="932155"/>
            <a:ext cx="11446503" cy="3703578"/>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it-IT" sz="2400" kern="0" spc="-150" dirty="0">
                <a:latin typeface="+mj-lt"/>
                <a:ea typeface="Tahoma" panose="020B0604030504040204" pitchFamily="34" charset="0"/>
                <a:cs typeface="Tahoma" panose="020B0604030504040204" pitchFamily="34" charset="0"/>
              </a:rPr>
              <a:t>SEZIONE 1.3.: Condizioni dell'aiuto pubblico - </a:t>
            </a:r>
            <a:r>
              <a:rPr lang="it-IT" sz="2400" b="1" kern="0" spc="-150" dirty="0">
                <a:latin typeface="+mj-lt"/>
                <a:ea typeface="Tahoma" panose="020B0604030504040204" pitchFamily="34" charset="0"/>
                <a:cs typeface="Tahoma" panose="020B0604030504040204" pitchFamily="34" charset="0"/>
              </a:rPr>
              <a:t>Soluzioni di Polonia, Grecia, Croazia, Spagna e Italia.</a:t>
            </a:r>
          </a:p>
          <a:p>
            <a:pPr marL="12700">
              <a:spcBef>
                <a:spcPts val="100"/>
              </a:spcBef>
            </a:pPr>
            <a:endParaRPr lang="en-US" sz="2000" b="1" kern="0" spc="-150" dirty="0">
              <a:latin typeface="+mj-lt"/>
              <a:ea typeface="Tahoma" panose="020B0604030504040204" pitchFamily="34" charset="0"/>
              <a:cs typeface="Tahoma" panose="020B0604030504040204" pitchFamily="34" charset="0"/>
            </a:endParaRPr>
          </a:p>
          <a:p>
            <a:pPr marL="12700">
              <a:spcBef>
                <a:spcPts val="100"/>
              </a:spcBef>
            </a:pPr>
            <a:r>
              <a:rPr lang="pl-PL" sz="2400" kern="0" spc="-150" dirty="0">
                <a:latin typeface="+mj-lt"/>
                <a:ea typeface="Tahoma" panose="020B0604030504040204" pitchFamily="34" charset="0"/>
                <a:cs typeface="Tahoma" panose="020B0604030504040204" pitchFamily="34" charset="0"/>
              </a:rPr>
              <a:t>                                                                                               </a:t>
            </a:r>
            <a:r>
              <a:rPr lang="en-US" sz="2400" b="1" kern="0" spc="-150" dirty="0" err="1">
                <a:solidFill>
                  <a:srgbClr val="0CA373"/>
                </a:solidFill>
                <a:latin typeface="Arial" panose="020B0604020202020204" pitchFamily="34" charset="0"/>
                <a:ea typeface="Tahoma" panose="020B0604030504040204" pitchFamily="34" charset="0"/>
                <a:cs typeface="Arial" panose="020B0604020202020204" pitchFamily="34" charset="0"/>
              </a:rPr>
              <a:t>CROAZIA</a:t>
            </a:r>
            <a:endParaRPr lang="en-US"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endParaRPr>
          </a:p>
          <a:p>
            <a:pPr marL="12700">
              <a:spcBef>
                <a:spcPts val="100"/>
              </a:spcBef>
            </a:pPr>
            <a:endParaRPr lang="en-US" sz="2400" kern="0" spc="-150" dirty="0">
              <a:latin typeface="+mj-lt"/>
              <a:ea typeface="Tahoma" panose="020B0604030504040204" pitchFamily="34" charset="0"/>
              <a:cs typeface="Tahoma" panose="020B0604030504040204" pitchFamily="34" charset="0"/>
            </a:endParaRPr>
          </a:p>
          <a:p>
            <a:pPr marL="12700">
              <a:spcBef>
                <a:spcPts val="100"/>
              </a:spcBef>
            </a:pPr>
            <a:r>
              <a:rPr lang="it-IT" sz="2400" b="1" kern="0" spc="-150" dirty="0">
                <a:latin typeface="+mj-lt"/>
                <a:ea typeface="Tahoma" panose="020B0604030504040204" pitchFamily="34" charset="0"/>
                <a:cs typeface="Tahoma" panose="020B0604030504040204" pitchFamily="34" charset="0"/>
              </a:rPr>
              <a:t>Le soluzioni di aiuto per gli imprenditori in Croazia comprendevano:</a:t>
            </a:r>
          </a:p>
          <a:p>
            <a:pPr marL="12700">
              <a:spcBef>
                <a:spcPts val="100"/>
              </a:spcBef>
            </a:pPr>
            <a:r>
              <a:rPr lang="it-IT" sz="2400" kern="0" spc="-150" dirty="0">
                <a:latin typeface="+mj-lt"/>
                <a:ea typeface="Tahoma" panose="020B0604030504040204" pitchFamily="34" charset="0"/>
                <a:cs typeface="Tahoma" panose="020B0604030504040204" pitchFamily="34" charset="0"/>
              </a:rPr>
              <a:t>-pagamento differito e parziale dei dazi doganali, compresa l'imposta sul reddito, </a:t>
            </a:r>
          </a:p>
          <a:p>
            <a:pPr marL="12700">
              <a:spcBef>
                <a:spcPts val="100"/>
              </a:spcBef>
            </a:pPr>
            <a:r>
              <a:rPr lang="it-IT" sz="2400" kern="0" spc="-150" dirty="0">
                <a:latin typeface="+mj-lt"/>
                <a:ea typeface="Tahoma" panose="020B0604030504040204" pitchFamily="34" charset="0"/>
                <a:cs typeface="Tahoma" panose="020B0604030504040204" pitchFamily="34" charset="0"/>
              </a:rPr>
              <a:t>- prestiti e crediti,</a:t>
            </a:r>
          </a:p>
          <a:p>
            <a:pPr marL="12700">
              <a:spcBef>
                <a:spcPts val="100"/>
              </a:spcBef>
            </a:pPr>
            <a:r>
              <a:rPr lang="it-IT" sz="2400" kern="0" spc="-150" dirty="0">
                <a:latin typeface="+mj-lt"/>
                <a:ea typeface="Tahoma" panose="020B0604030504040204" pitchFamily="34" charset="0"/>
                <a:cs typeface="Tahoma" panose="020B0604030504040204" pitchFamily="34" charset="0"/>
              </a:rPr>
              <a:t>- sussidi di remunerazione nei settori più colpiti.</a:t>
            </a:r>
          </a:p>
        </p:txBody>
      </p:sp>
    </p:spTree>
    <p:extLst>
      <p:ext uri="{BB962C8B-B14F-4D97-AF65-F5344CB8AC3E}">
        <p14:creationId xmlns:p14="http://schemas.microsoft.com/office/powerpoint/2010/main" val="135326001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20E229B9-CDF4-B1C4-CB79-2789A82A3A44}"/>
              </a:ext>
            </a:extLst>
          </p:cNvPr>
          <p:cNvSpPr txBox="1"/>
          <p:nvPr/>
        </p:nvSpPr>
        <p:spPr>
          <a:xfrm>
            <a:off x="177553" y="834501"/>
            <a:ext cx="11647502" cy="4147289"/>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pPr marL="12700">
              <a:spcBef>
                <a:spcPts val="100"/>
              </a:spcBef>
            </a:pPr>
            <a:r>
              <a:rPr lang="it-IT" sz="2400" kern="0" spc="-150" dirty="0">
                <a:latin typeface="+mj-lt"/>
                <a:ea typeface="Tahoma" panose="020B0604030504040204" pitchFamily="34" charset="0"/>
                <a:cs typeface="Tahoma" panose="020B0604030504040204" pitchFamily="34" charset="0"/>
              </a:rPr>
              <a:t>SEZIONE 1.3.: Condizioni dell'aiuto pubblico - </a:t>
            </a:r>
            <a:r>
              <a:rPr lang="it-IT" sz="2400" b="1" kern="0" spc="-150" dirty="0">
                <a:latin typeface="+mj-lt"/>
                <a:ea typeface="Tahoma" panose="020B0604030504040204" pitchFamily="34" charset="0"/>
                <a:cs typeface="Tahoma" panose="020B0604030504040204" pitchFamily="34" charset="0"/>
              </a:rPr>
              <a:t>Soluzioni di Polonia, Grecia, Croazia, Spagna e Italia.</a:t>
            </a:r>
          </a:p>
          <a:p>
            <a:pPr marL="12700">
              <a:spcBef>
                <a:spcPts val="100"/>
              </a:spcBef>
            </a:pPr>
            <a:r>
              <a:rPr lang="pl-PL" sz="2400" kern="0" spc="-150" dirty="0">
                <a:latin typeface="+mj-lt"/>
                <a:ea typeface="Tahoma" panose="020B0604030504040204" pitchFamily="34" charset="0"/>
                <a:cs typeface="Tahoma" panose="020B0604030504040204" pitchFamily="34" charset="0"/>
              </a:rPr>
              <a:t>                                                                                                       </a:t>
            </a:r>
            <a:endParaRPr lang="it-IT" sz="2400" kern="0" spc="-150" dirty="0">
              <a:latin typeface="+mj-lt"/>
              <a:ea typeface="Tahoma" panose="020B0604030504040204" pitchFamily="34" charset="0"/>
              <a:cs typeface="Tahoma" panose="020B0604030504040204" pitchFamily="34" charset="0"/>
            </a:endParaRPr>
          </a:p>
          <a:p>
            <a:pPr marL="12700" algn="ctr">
              <a:spcBef>
                <a:spcPts val="100"/>
              </a:spcBef>
            </a:pPr>
            <a:r>
              <a:rPr lang="en-US" sz="2400" b="1" kern="0" spc="-150" dirty="0" err="1">
                <a:solidFill>
                  <a:srgbClr val="0CA373"/>
                </a:solidFill>
                <a:latin typeface="Arial" panose="020B0604020202020204" pitchFamily="34" charset="0"/>
                <a:ea typeface="Tahoma" panose="020B0604030504040204" pitchFamily="34" charset="0"/>
                <a:cs typeface="Arial" panose="020B0604020202020204" pitchFamily="34" charset="0"/>
              </a:rPr>
              <a:t>SPAGNA</a:t>
            </a:r>
            <a:endParaRPr lang="en-US" sz="2400" b="1" kern="0" spc="-150" dirty="0">
              <a:solidFill>
                <a:srgbClr val="0CA373"/>
              </a:solidFill>
              <a:latin typeface="Arial" panose="020B0604020202020204" pitchFamily="34" charset="0"/>
              <a:ea typeface="Tahoma" panose="020B0604030504040204" pitchFamily="34" charset="0"/>
              <a:cs typeface="Arial" panose="020B0604020202020204" pitchFamily="34" charset="0"/>
            </a:endParaRPr>
          </a:p>
          <a:p>
            <a:pPr marL="12700">
              <a:spcBef>
                <a:spcPts val="100"/>
              </a:spcBef>
            </a:pPr>
            <a:endParaRPr lang="pl-PL" sz="2400" kern="0" spc="-150" dirty="0">
              <a:latin typeface="+mj-lt"/>
              <a:ea typeface="Tahoma" panose="020B0604030504040204" pitchFamily="34" charset="0"/>
              <a:cs typeface="Tahoma" panose="020B0604030504040204" pitchFamily="34" charset="0"/>
            </a:endParaRPr>
          </a:p>
          <a:p>
            <a:pPr marL="12700">
              <a:spcBef>
                <a:spcPts val="100"/>
              </a:spcBef>
            </a:pPr>
            <a:r>
              <a:rPr lang="it-IT" sz="2400" b="1" kern="0" spc="-150" dirty="0">
                <a:latin typeface="+mj-lt"/>
                <a:ea typeface="Tahoma" panose="020B0604030504040204" pitchFamily="34" charset="0"/>
                <a:cs typeface="Tahoma" panose="020B0604030504040204" pitchFamily="34" charset="0"/>
              </a:rPr>
              <a:t>Le soluzioni di aiuto per gli imprenditori in Spagna comprendevano:</a:t>
            </a:r>
          </a:p>
          <a:p>
            <a:pPr marL="12700">
              <a:spcBef>
                <a:spcPts val="100"/>
              </a:spcBef>
            </a:pPr>
            <a:r>
              <a:rPr lang="it-IT" sz="2400" kern="0" spc="-150" dirty="0">
                <a:latin typeface="+mj-lt"/>
                <a:ea typeface="Tahoma" panose="020B0604030504040204" pitchFamily="34" charset="0"/>
                <a:cs typeface="Tahoma" panose="020B0604030504040204" pitchFamily="34" charset="0"/>
              </a:rPr>
              <a:t>-garanzie finanziarie e differimenti fiscali,</a:t>
            </a:r>
          </a:p>
          <a:p>
            <a:pPr marL="12700">
              <a:spcBef>
                <a:spcPts val="100"/>
              </a:spcBef>
            </a:pPr>
            <a:r>
              <a:rPr lang="it-IT" sz="2400" kern="0" spc="-150" dirty="0">
                <a:latin typeface="+mj-lt"/>
                <a:ea typeface="Tahoma" panose="020B0604030504040204" pitchFamily="34" charset="0"/>
                <a:cs typeface="Tahoma" panose="020B0604030504040204" pitchFamily="34" charset="0"/>
              </a:rPr>
              <a:t>-prestiti</a:t>
            </a:r>
          </a:p>
          <a:p>
            <a:pPr marL="12700">
              <a:spcBef>
                <a:spcPts val="100"/>
              </a:spcBef>
            </a:pPr>
            <a:r>
              <a:rPr lang="it-IT" sz="2400" kern="0" spc="-150" dirty="0">
                <a:latin typeface="+mj-lt"/>
                <a:ea typeface="Tahoma" panose="020B0604030504040204" pitchFamily="34" charset="0"/>
                <a:cs typeface="Tahoma" panose="020B0604030504040204" pitchFamily="34" charset="0"/>
              </a:rPr>
              <a:t>-estensione dei mutui commerciali,</a:t>
            </a:r>
          </a:p>
          <a:p>
            <a:pPr marL="12700">
              <a:spcBef>
                <a:spcPts val="100"/>
              </a:spcBef>
            </a:pPr>
            <a:r>
              <a:rPr lang="it-IT" sz="2400" kern="0" spc="-150" dirty="0">
                <a:latin typeface="+mj-lt"/>
                <a:ea typeface="Tahoma" panose="020B0604030504040204" pitchFamily="34" charset="0"/>
                <a:cs typeface="Tahoma" panose="020B0604030504040204" pitchFamily="34" charset="0"/>
              </a:rPr>
              <a:t>-esenzioni temporanee (ERTE).</a:t>
            </a:r>
          </a:p>
        </p:txBody>
      </p:sp>
    </p:spTree>
    <p:extLst>
      <p:ext uri="{BB962C8B-B14F-4D97-AF65-F5344CB8AC3E}">
        <p14:creationId xmlns:p14="http://schemas.microsoft.com/office/powerpoint/2010/main" val="3195824689"/>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136125" y="960609"/>
            <a:ext cx="11629291" cy="4955203"/>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pl-PL" sz="2400" spc="95" dirty="0">
                <a:latin typeface="+mj-lt"/>
                <a:cs typeface="Roboto"/>
              </a:rPr>
              <a:t> </a:t>
            </a:r>
            <a:r>
              <a:rPr lang="it-IT" sz="2400" spc="95" dirty="0">
                <a:latin typeface="+mj-lt"/>
                <a:cs typeface="Roboto"/>
              </a:rPr>
              <a:t>SEZIONE 1.3.:Condizioni dell'aiuto pubblico - </a:t>
            </a:r>
            <a:r>
              <a:rPr lang="it-IT" sz="2400" b="1" spc="95" dirty="0">
                <a:latin typeface="+mj-lt"/>
                <a:cs typeface="Roboto"/>
              </a:rPr>
              <a:t>Soluzioni di Polonia, Grecia, Croazia, Spagna e Italia</a:t>
            </a:r>
          </a:p>
          <a:p>
            <a:endParaRPr lang="en-US" sz="2400" spc="95" dirty="0">
              <a:latin typeface="+mj-lt"/>
              <a:cs typeface="Roboto"/>
            </a:endParaRPr>
          </a:p>
          <a:p>
            <a:endParaRPr lang="en-US" b="1" spc="95" dirty="0">
              <a:latin typeface="+mj-lt"/>
              <a:cs typeface="Roboto"/>
            </a:endParaRPr>
          </a:p>
          <a:p>
            <a:r>
              <a:rPr lang="pl-PL" b="1" spc="95" dirty="0">
                <a:latin typeface="+mj-lt"/>
                <a:cs typeface="Roboto"/>
              </a:rPr>
              <a:t>                                                                                 </a:t>
            </a:r>
            <a:r>
              <a:rPr lang="en-US" sz="2400" b="1" spc="95" dirty="0">
                <a:solidFill>
                  <a:srgbClr val="0CA373"/>
                </a:solidFill>
                <a:latin typeface="Arial" panose="020B0604020202020204" pitchFamily="34" charset="0"/>
                <a:cs typeface="Arial" panose="020B0604020202020204" pitchFamily="34" charset="0"/>
              </a:rPr>
              <a:t>ITALIA</a:t>
            </a:r>
          </a:p>
          <a:p>
            <a:endParaRPr lang="en-US" b="1" spc="95" dirty="0">
              <a:latin typeface="+mj-lt"/>
              <a:cs typeface="Roboto"/>
            </a:endParaRPr>
          </a:p>
          <a:p>
            <a:r>
              <a:rPr lang="it-IT" sz="2400" b="1" spc="95" dirty="0">
                <a:latin typeface="+mj-lt"/>
                <a:cs typeface="Roboto"/>
              </a:rPr>
              <a:t>In Italia, l'assistenza agli imprenditori è stata principalmente sotto forma di sostegno finanziario per il rimborso del prestito e l'adozione di soluzioni legali per facilitarne l'acquisizione, al fine di garantire la liquidità.</a:t>
            </a:r>
          </a:p>
          <a:p>
            <a:r>
              <a:rPr lang="it-IT" sz="2400" spc="95" dirty="0">
                <a:latin typeface="+mj-lt"/>
                <a:cs typeface="Roboto"/>
              </a:rPr>
              <a:t>Altri:</a:t>
            </a:r>
          </a:p>
          <a:p>
            <a:r>
              <a:rPr lang="it-IT" sz="2400" spc="95" dirty="0">
                <a:latin typeface="+mj-lt"/>
                <a:cs typeface="Roboto"/>
              </a:rPr>
              <a:t>- esenzioni e agevolazioni fiscali,</a:t>
            </a:r>
          </a:p>
          <a:p>
            <a:r>
              <a:rPr lang="it-IT" sz="2400" spc="95" dirty="0">
                <a:latin typeface="+mj-lt"/>
                <a:cs typeface="Roboto"/>
              </a:rPr>
              <a:t>- sovvenzioni.</a:t>
            </a:r>
            <a:endParaRPr lang="es-ES" dirty="0">
              <a:latin typeface="+mj-lt"/>
            </a:endParaRPr>
          </a:p>
        </p:txBody>
      </p:sp>
    </p:spTree>
    <p:extLst>
      <p:ext uri="{BB962C8B-B14F-4D97-AF65-F5344CB8AC3E}">
        <p14:creationId xmlns:p14="http://schemas.microsoft.com/office/powerpoint/2010/main" val="3146647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08967" y="905232"/>
            <a:ext cx="11582400" cy="5355312"/>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it-IT" sz="2400" dirty="0">
                <a:latin typeface="+mj-lt"/>
              </a:rPr>
              <a:t>SEZIONE 1.4.: Dove trovare informazioni sull'aiuto pubblico? –</a:t>
            </a:r>
            <a:r>
              <a:rPr lang="it-IT" sz="2400" b="1" dirty="0">
                <a:latin typeface="+mj-lt"/>
              </a:rPr>
              <a:t>L'Unione europea  </a:t>
            </a:r>
          </a:p>
          <a:p>
            <a:r>
              <a:rPr lang="it-IT" sz="2400" b="1" dirty="0">
                <a:latin typeface="+mj-lt"/>
              </a:rPr>
              <a:t>                          Aiuto finanziario</a:t>
            </a:r>
          </a:p>
          <a:p>
            <a:endParaRPr lang="en-US" dirty="0">
              <a:latin typeface="+mj-lt"/>
            </a:endParaRPr>
          </a:p>
          <a:p>
            <a:pPr algn="just"/>
            <a:r>
              <a:rPr lang="it-IT" b="1" dirty="0">
                <a:solidFill>
                  <a:srgbClr val="0CA373"/>
                </a:solidFill>
              </a:rPr>
              <a:t>Il Fondo Europeo di Garanzia - </a:t>
            </a:r>
            <a:r>
              <a:rPr lang="it-IT" dirty="0"/>
              <a:t>Il fondo istituito dalla Banca europea per gli investimenti con contributi degli Stati membri dell'UE per proteggere le imprese colpite dalla crisi COVID-19. Attraverso garanzie, il fondo consente di mettere rapidamente a disposizione prestiti, garanzie, titoli garantiti da attività, strumenti rappresentativi di capitale e altri strumenti finanziari, principalmente per le piccole e medie imprese. </a:t>
            </a:r>
          </a:p>
          <a:p>
            <a:pPr algn="just"/>
            <a:r>
              <a:rPr lang="en-US" dirty="0">
                <a:solidFill>
                  <a:srgbClr val="0070C0"/>
                </a:solidFill>
              </a:rPr>
              <a:t>https://www.eib.org/en/press/all/2021-147-european-guarantee-fund-accelerates-access-to-recovery-funding-for-eu-companies.htm?lang=pl </a:t>
            </a:r>
          </a:p>
          <a:p>
            <a:pPr algn="just"/>
            <a:endParaRPr lang="en-US" dirty="0">
              <a:latin typeface="+mj-lt"/>
            </a:endParaRPr>
          </a:p>
          <a:p>
            <a:r>
              <a:rPr lang="it-IT" sz="2000" b="1" dirty="0">
                <a:solidFill>
                  <a:srgbClr val="0CA373"/>
                </a:solidFill>
              </a:rPr>
              <a:t>Il Fondo europeo per gli investimenti e la Commissione europea- Programma - Garanzie sui prestiti (</a:t>
            </a:r>
            <a:r>
              <a:rPr lang="it-IT" sz="2000" b="1" dirty="0" err="1">
                <a:solidFill>
                  <a:srgbClr val="0CA373"/>
                </a:solidFill>
              </a:rPr>
              <a:t>COSME</a:t>
            </a:r>
            <a:r>
              <a:rPr lang="it-IT" sz="2000" b="1" dirty="0">
                <a:solidFill>
                  <a:srgbClr val="0CA373"/>
                </a:solidFill>
              </a:rPr>
              <a:t>)</a:t>
            </a:r>
          </a:p>
          <a:p>
            <a:r>
              <a:rPr lang="it-IT" dirty="0"/>
              <a:t>Il programma </a:t>
            </a:r>
            <a:r>
              <a:rPr lang="it-IT" dirty="0" err="1"/>
              <a:t>COSME</a:t>
            </a:r>
            <a:r>
              <a:rPr lang="it-IT" dirty="0"/>
              <a:t> è un programma della Commissione europea per sostenere le micro, piccole e medie imprese europee. Il programma è gestito dal Fondo europeo per gli investimenti nell'ambito di quello che è noto come un accordo di incarico con la Commissione europea.</a:t>
            </a:r>
          </a:p>
          <a:p>
            <a:r>
              <a:rPr lang="en-US" dirty="0">
                <a:solidFill>
                  <a:srgbClr val="0070C0"/>
                </a:solidFill>
              </a:rPr>
              <a:t>https://www.eif.org/news_centre/search/index.htm?keywords=COSME </a:t>
            </a:r>
          </a:p>
          <a:p>
            <a:r>
              <a:rPr lang="en-US" dirty="0">
                <a:solidFill>
                  <a:srgbClr val="0070C0"/>
                </a:solidFill>
              </a:rPr>
              <a:t>https://www.eif.org/news_centre/search/index.htm?keywords=covid-19</a:t>
            </a:r>
            <a:endParaRPr lang="pl-PL" dirty="0">
              <a:solidFill>
                <a:srgbClr val="0070C0"/>
              </a:solidFill>
            </a:endParaRPr>
          </a:p>
        </p:txBody>
      </p:sp>
    </p:spTree>
    <p:extLst>
      <p:ext uri="{BB962C8B-B14F-4D97-AF65-F5344CB8AC3E}">
        <p14:creationId xmlns:p14="http://schemas.microsoft.com/office/powerpoint/2010/main" val="2625120462"/>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230592" y="835184"/>
            <a:ext cx="11535508" cy="5293757"/>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it-IT" sz="2400" dirty="0">
                <a:latin typeface="+mj-lt"/>
              </a:rPr>
              <a:t>SEZIONE 1.4.: Dove trovare informazioni sull'aiuto pubblico? L'Unione europea</a:t>
            </a:r>
            <a:r>
              <a:rPr lang="en-US" dirty="0">
                <a:latin typeface="+mj-lt"/>
              </a:rPr>
              <a:t>.</a:t>
            </a:r>
            <a:endParaRPr lang="pl-PL" dirty="0">
              <a:latin typeface="+mj-lt"/>
            </a:endParaRPr>
          </a:p>
          <a:p>
            <a:endParaRPr lang="en-US" dirty="0">
              <a:latin typeface="+mj-lt"/>
            </a:endParaRPr>
          </a:p>
          <a:p>
            <a:r>
              <a:rPr lang="it-IT" sz="1600" dirty="0"/>
              <a:t>La Commissione europea. Le norme sugli aiuti di Stato.</a:t>
            </a:r>
          </a:p>
          <a:p>
            <a:r>
              <a:rPr lang="en-US" sz="1600" dirty="0"/>
              <a:t> </a:t>
            </a:r>
            <a:r>
              <a:rPr lang="en-US" sz="1600" dirty="0">
                <a:solidFill>
                  <a:srgbClr val="0070C0"/>
                </a:solidFill>
              </a:rPr>
              <a:t>https://ec.europa.eu/competition/state_aid/legislation/practical_guide_gber_en.pdf  </a:t>
            </a:r>
            <a:endParaRPr lang="pl-PL" sz="1600" dirty="0">
              <a:solidFill>
                <a:srgbClr val="0070C0"/>
              </a:solidFill>
            </a:endParaRPr>
          </a:p>
          <a:p>
            <a:endParaRPr lang="en-US" sz="1600" dirty="0">
              <a:solidFill>
                <a:srgbClr val="0070C0"/>
              </a:solidFill>
            </a:endParaRPr>
          </a:p>
          <a:p>
            <a:r>
              <a:rPr lang="it-IT" sz="1600" dirty="0"/>
              <a:t>Commissione europea. Aiuti di Stato per il 2021: la Commissione amplia l'ambito di applicazione del regolamento generale sull'inclusione per categoria - Domande frequenti.</a:t>
            </a:r>
          </a:p>
          <a:p>
            <a:r>
              <a:rPr lang="en-US" sz="1600" dirty="0">
                <a:solidFill>
                  <a:srgbClr val="0070C0"/>
                </a:solidFill>
              </a:rPr>
              <a:t>https://ec.europa.eu/commission/presscorner/detail/en/qanda_21_3805</a:t>
            </a:r>
            <a:endParaRPr lang="pl-PL" sz="1600" dirty="0">
              <a:solidFill>
                <a:srgbClr val="0070C0"/>
              </a:solidFill>
            </a:endParaRPr>
          </a:p>
          <a:p>
            <a:endParaRPr lang="en-US" sz="1600" dirty="0"/>
          </a:p>
          <a:p>
            <a:r>
              <a:rPr lang="it-IT" sz="1600" dirty="0"/>
              <a:t>Ashurst.com. Impatto della COVID-19 nel 2020: navigare negli aiuti di Stato dell'UE. </a:t>
            </a:r>
          </a:p>
          <a:p>
            <a:r>
              <a:rPr lang="en-US" sz="1600" dirty="0">
                <a:solidFill>
                  <a:srgbClr val="0070C0"/>
                </a:solidFill>
              </a:rPr>
              <a:t>https://www.ashurst.com/en/news-and-insights/legal-updates/the-impact-of-covid-19-navigating-eu-state-aid  </a:t>
            </a:r>
            <a:endParaRPr lang="pl-PL" sz="1600" dirty="0">
              <a:solidFill>
                <a:srgbClr val="0070C0"/>
              </a:solidFill>
            </a:endParaRPr>
          </a:p>
          <a:p>
            <a:endParaRPr lang="en-US" sz="1600" dirty="0"/>
          </a:p>
          <a:p>
            <a:r>
              <a:rPr lang="it-IT" sz="1600" dirty="0"/>
              <a:t>Commissione europea. Aiuti di Stato per il 2020: la Commissione dà il via libera al fondo di garanzia paneuropeo per consentire finanziamenti fino a 200 miliardi di euro alle imprese colpite dalla pandemia di coronavirus in 21 Stati membri. </a:t>
            </a:r>
            <a:r>
              <a:rPr lang="en-US" sz="1600" dirty="0">
                <a:solidFill>
                  <a:srgbClr val="0070C0"/>
                </a:solidFill>
              </a:rPr>
              <a:t>https://ec.europa.eu/commission/presscorner/detail/en/ip_20_2407  </a:t>
            </a:r>
            <a:endParaRPr lang="pl-PL" sz="1600" dirty="0">
              <a:solidFill>
                <a:srgbClr val="0070C0"/>
              </a:solidFill>
            </a:endParaRPr>
          </a:p>
          <a:p>
            <a:endParaRPr lang="en-US" sz="1600" dirty="0"/>
          </a:p>
          <a:p>
            <a:r>
              <a:rPr lang="it-IT" sz="1600" dirty="0"/>
              <a:t>Eif.org. 2020 Strumento di garanzia dei prestiti </a:t>
            </a:r>
            <a:r>
              <a:rPr lang="it-IT" sz="1600" dirty="0" err="1"/>
              <a:t>COSME</a:t>
            </a:r>
            <a:r>
              <a:rPr lang="it-IT" sz="1600" dirty="0"/>
              <a:t> (</a:t>
            </a:r>
            <a:r>
              <a:rPr lang="it-IT" sz="1600" dirty="0" err="1"/>
              <a:t>LGF</a:t>
            </a:r>
            <a:r>
              <a:rPr lang="it-IT" sz="1600" dirty="0"/>
              <a:t>).</a:t>
            </a:r>
          </a:p>
          <a:p>
            <a:r>
              <a:rPr lang="en-US" sz="1600" dirty="0">
                <a:solidFill>
                  <a:srgbClr val="0070C0"/>
                </a:solidFill>
              </a:rPr>
              <a:t>https://www.eif.org/what_we_do/guarantees/single_eu_debt_instrument/cosme-loan-facility-growth/index.htm  </a:t>
            </a:r>
          </a:p>
        </p:txBody>
      </p:sp>
    </p:spTree>
    <p:extLst>
      <p:ext uri="{BB962C8B-B14F-4D97-AF65-F5344CB8AC3E}">
        <p14:creationId xmlns:p14="http://schemas.microsoft.com/office/powerpoint/2010/main" val="1607905164"/>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6824" y="927602"/>
            <a:ext cx="11558953" cy="5170646"/>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pl-PL" sz="2400" dirty="0">
                <a:latin typeface="+mj-lt"/>
              </a:rPr>
              <a:t> </a:t>
            </a:r>
            <a:r>
              <a:rPr lang="it-IT" sz="2400" dirty="0">
                <a:latin typeface="+mj-lt"/>
              </a:rPr>
              <a:t>SEZIONE 1.4.: Dove trovare informazioni sull'aiuto pubblico?</a:t>
            </a:r>
            <a:endParaRPr lang="en-US" sz="2400" dirty="0">
              <a:latin typeface="+mj-lt"/>
            </a:endParaRPr>
          </a:p>
          <a:p>
            <a:endParaRPr lang="en-US" dirty="0">
              <a:latin typeface="+mj-lt"/>
            </a:endParaRPr>
          </a:p>
          <a:p>
            <a:r>
              <a:rPr lang="pl-PL" dirty="0">
                <a:latin typeface="+mj-lt"/>
              </a:rPr>
              <a:t>                                                                          	</a:t>
            </a:r>
            <a:r>
              <a:rPr lang="pl-PL" dirty="0">
                <a:solidFill>
                  <a:srgbClr val="0CA373"/>
                </a:solidFill>
                <a:latin typeface="+mj-lt"/>
              </a:rPr>
              <a:t>   </a:t>
            </a:r>
            <a:r>
              <a:rPr lang="en-US" sz="2400" b="1" dirty="0">
                <a:solidFill>
                  <a:srgbClr val="0CA373"/>
                </a:solidFill>
                <a:latin typeface="Arial" panose="020B0604020202020204" pitchFamily="34" charset="0"/>
                <a:cs typeface="Arial" panose="020B0604020202020204" pitchFamily="34" charset="0"/>
              </a:rPr>
              <a:t>POLONIA</a:t>
            </a:r>
          </a:p>
          <a:p>
            <a:endParaRPr lang="en-US" sz="2400" b="1" dirty="0">
              <a:solidFill>
                <a:srgbClr val="0CA373"/>
              </a:solidFill>
              <a:latin typeface="Arial" panose="020B0604020202020204" pitchFamily="34" charset="0"/>
              <a:cs typeface="Arial" panose="020B0604020202020204" pitchFamily="34" charset="0"/>
            </a:endParaRPr>
          </a:p>
          <a:p>
            <a:pPr algn="just"/>
            <a:r>
              <a:rPr lang="it-IT" sz="2000" dirty="0"/>
              <a:t>Gli aiuti di Stato concessi agli imprenditori in Polonia sono monitorati dal presidente dell'</a:t>
            </a:r>
            <a:r>
              <a:rPr lang="it-IT" sz="2000" dirty="0" err="1"/>
              <a:t>UOKiK</a:t>
            </a:r>
            <a:r>
              <a:rPr lang="it-IT" sz="2000" dirty="0"/>
              <a:t>, che ha ottenuto </a:t>
            </a:r>
            <a:r>
              <a:rPr lang="it-IT" sz="2000" b="1" dirty="0"/>
              <a:t>il Sistema per la Fornitura di Dati sugli Aiuti di Stato (</a:t>
            </a:r>
            <a:r>
              <a:rPr lang="it-IT" sz="2000" b="1" dirty="0" err="1"/>
              <a:t>SUDOP</a:t>
            </a:r>
            <a:r>
              <a:rPr lang="it-IT" sz="2000" b="1" dirty="0"/>
              <a:t>). </a:t>
            </a:r>
            <a:r>
              <a:rPr lang="it-IT" sz="2000" dirty="0"/>
              <a:t>La banca dati </a:t>
            </a:r>
            <a:r>
              <a:rPr lang="it-IT" sz="2000" dirty="0" err="1"/>
              <a:t>SUDOP</a:t>
            </a:r>
            <a:r>
              <a:rPr lang="it-IT" sz="2000" dirty="0"/>
              <a:t> contiene informazioni sulle misure di aiuto attuate in Polonia, sugli aiuti concessi nell'ambito di misure di aiuto attuate in Polonia, sugli aiuti pubblici e sugli aiuti de </a:t>
            </a:r>
            <a:r>
              <a:rPr lang="it-IT" sz="2000" dirty="0" err="1"/>
              <a:t>minimis</a:t>
            </a:r>
            <a:r>
              <a:rPr lang="it-IT" sz="2000" dirty="0"/>
              <a:t> concessi a un determinato beneficiario.</a:t>
            </a:r>
          </a:p>
          <a:p>
            <a:pPr algn="just"/>
            <a:endParaRPr lang="en-US" sz="2000" dirty="0">
              <a:latin typeface="+mj-lt"/>
            </a:endParaRPr>
          </a:p>
          <a:p>
            <a:pPr algn="just"/>
            <a:r>
              <a:rPr lang="en-US" sz="2000" b="1" dirty="0">
                <a:latin typeface="+mj-lt"/>
              </a:rPr>
              <a:t>Links </a:t>
            </a:r>
            <a:r>
              <a:rPr lang="en-US" sz="2000" b="1" dirty="0" err="1">
                <a:latin typeface="+mj-lt"/>
              </a:rPr>
              <a:t>utili</a:t>
            </a:r>
            <a:r>
              <a:rPr lang="en-US" sz="2000" dirty="0">
                <a:latin typeface="+mj-lt"/>
              </a:rPr>
              <a:t>:</a:t>
            </a:r>
            <a:endParaRPr lang="pl-PL" sz="2000" dirty="0">
              <a:latin typeface="+mj-lt"/>
            </a:endParaRPr>
          </a:p>
          <a:p>
            <a:pPr algn="just"/>
            <a:r>
              <a:rPr lang="en-US" sz="2000" dirty="0">
                <a:solidFill>
                  <a:srgbClr val="0070C0"/>
                </a:solidFill>
              </a:rPr>
              <a:t>https://uokik.gov.pl/unijne_akty_prawne_w_zakresie_pomocy_publicznej.php#faq334</a:t>
            </a:r>
            <a:r>
              <a:rPr lang="pl-PL" sz="2000" dirty="0">
                <a:solidFill>
                  <a:srgbClr val="0070C0"/>
                </a:solidFill>
              </a:rPr>
              <a:t> </a:t>
            </a:r>
            <a:endParaRPr lang="en-US" sz="2000" dirty="0">
              <a:solidFill>
                <a:srgbClr val="0070C0"/>
              </a:solidFill>
            </a:endParaRPr>
          </a:p>
          <a:p>
            <a:pPr algn="just"/>
            <a:r>
              <a:rPr lang="en-US" sz="2000" dirty="0">
                <a:solidFill>
                  <a:srgbClr val="0070C0"/>
                </a:solidFill>
              </a:rPr>
              <a:t>https://sudop.uokik.gov.pl/home  </a:t>
            </a:r>
          </a:p>
          <a:p>
            <a:pPr algn="just"/>
            <a:r>
              <a:rPr lang="en-US" sz="2000" dirty="0">
                <a:solidFill>
                  <a:srgbClr val="0070C0"/>
                </a:solidFill>
              </a:rPr>
              <a:t>https://www.gov.pl/web/tarczaantykryzysowa </a:t>
            </a:r>
          </a:p>
          <a:p>
            <a:pPr algn="just"/>
            <a:r>
              <a:rPr lang="en-US" sz="2000" dirty="0">
                <a:solidFill>
                  <a:srgbClr val="0070C0"/>
                </a:solidFill>
              </a:rPr>
              <a:t>https://instrumentyfinansoweue.gov.pl/</a:t>
            </a:r>
            <a:r>
              <a:rPr lang="en-US" sz="2000" dirty="0"/>
              <a:t> </a:t>
            </a:r>
            <a:endParaRPr lang="pl-PL" sz="2000" dirty="0"/>
          </a:p>
        </p:txBody>
      </p:sp>
    </p:spTree>
    <p:extLst>
      <p:ext uri="{BB962C8B-B14F-4D97-AF65-F5344CB8AC3E}">
        <p14:creationId xmlns:p14="http://schemas.microsoft.com/office/powerpoint/2010/main" val="1134705871"/>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3" y="2814121"/>
            <a:ext cx="3198824" cy="369332"/>
          </a:xfrm>
          <a:prstGeom prst="rect">
            <a:avLst/>
          </a:prstGeom>
          <a:noFill/>
        </p:spPr>
        <p:txBody>
          <a:bodyPr wrap="none" rtlCol="0">
            <a:spAutoFit/>
          </a:bodyPr>
          <a:lstStyle/>
          <a:p>
            <a:r>
              <a:rPr lang="pl-PL" dirty="0"/>
              <a:t>Conoscere cos'è l'aiuto pubblico</a:t>
            </a:r>
            <a:endParaRPr lang="en-GB" dirty="0"/>
          </a:p>
        </p:txBody>
      </p:sp>
      <p:sp>
        <p:nvSpPr>
          <p:cNvPr id="12" name="CuadroTexto 11"/>
          <p:cNvSpPr txBox="1"/>
          <p:nvPr/>
        </p:nvSpPr>
        <p:spPr>
          <a:xfrm>
            <a:off x="1615182" y="3530217"/>
            <a:ext cx="4103175" cy="369332"/>
          </a:xfrm>
          <a:prstGeom prst="rect">
            <a:avLst/>
          </a:prstGeom>
          <a:noFill/>
        </p:spPr>
        <p:txBody>
          <a:bodyPr wrap="none" rtlCol="0">
            <a:spAutoFit/>
          </a:bodyPr>
          <a:lstStyle/>
          <a:p>
            <a:r>
              <a:rPr lang="it-IT" dirty="0"/>
              <a:t>Conoscere tipi e forma dell'aiuto pubblico</a:t>
            </a:r>
          </a:p>
        </p:txBody>
      </p:sp>
      <p:sp>
        <p:nvSpPr>
          <p:cNvPr id="13" name="CuadroTexto 12"/>
          <p:cNvSpPr txBox="1"/>
          <p:nvPr/>
        </p:nvSpPr>
        <p:spPr>
          <a:xfrm>
            <a:off x="1605565" y="4284374"/>
            <a:ext cx="4490435" cy="646331"/>
          </a:xfrm>
          <a:prstGeom prst="rect">
            <a:avLst/>
          </a:prstGeom>
          <a:noFill/>
        </p:spPr>
        <p:txBody>
          <a:bodyPr wrap="square" rtlCol="0">
            <a:spAutoFit/>
          </a:bodyPr>
          <a:lstStyle/>
          <a:p>
            <a:r>
              <a:rPr lang="it-IT" dirty="0"/>
              <a:t>Sapere quali sono  le regole per ottenere l'assistenza pubblica</a:t>
            </a:r>
          </a:p>
        </p:txBody>
      </p:sp>
      <p:sp>
        <p:nvSpPr>
          <p:cNvPr id="14" name="CuadroTexto 13"/>
          <p:cNvSpPr txBox="1"/>
          <p:nvPr/>
        </p:nvSpPr>
        <p:spPr>
          <a:xfrm>
            <a:off x="1578484" y="4994445"/>
            <a:ext cx="4521622" cy="369332"/>
          </a:xfrm>
          <a:prstGeom prst="rect">
            <a:avLst/>
          </a:prstGeom>
          <a:noFill/>
        </p:spPr>
        <p:txBody>
          <a:bodyPr wrap="none" rtlCol="0">
            <a:spAutoFit/>
          </a:bodyPr>
          <a:lstStyle/>
          <a:p>
            <a:r>
              <a:rPr lang="it-IT" dirty="0"/>
              <a:t>Scoprire dove trovare l'aiuto di cui hai bisogno</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OBIETTIVI E TRAGUARDI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it-IT" sz="2000" dirty="0">
                <a:latin typeface="Calibri" panose="020F0502020204030204" pitchFamily="34" charset="0"/>
                <a:ea typeface="Calibri" panose="020F0502020204030204" pitchFamily="34" charset="0"/>
                <a:cs typeface="Times New Roman" panose="02020603050405020304" pitchFamily="18" charset="0"/>
              </a:rPr>
              <a:t>Alla fine di questo modulo sarai in grado di:</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52400" y="914400"/>
            <a:ext cx="11887200" cy="5201424"/>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pl-PL" sz="2400" spc="-114" dirty="0">
                <a:latin typeface="+mj-lt"/>
                <a:cs typeface="Tahoma"/>
              </a:rPr>
              <a:t> </a:t>
            </a:r>
            <a:r>
              <a:rPr lang="it-IT" sz="2400" spc="-114" dirty="0">
                <a:latin typeface="+mj-lt"/>
                <a:cs typeface="Tahoma"/>
              </a:rPr>
              <a:t>SEZIONE 1.4.: Dove trovare informazioni sull'aiuto pubblico?</a:t>
            </a:r>
          </a:p>
          <a:p>
            <a:endParaRPr lang="pl-PL" sz="2400" b="1" spc="-114" dirty="0">
              <a:solidFill>
                <a:srgbClr val="0CA373"/>
              </a:solidFill>
              <a:latin typeface="+mj-lt"/>
              <a:cs typeface="Tahoma"/>
            </a:endParaRPr>
          </a:p>
          <a:p>
            <a:r>
              <a:rPr lang="pl-PL" sz="2400" b="1" spc="-114" dirty="0">
                <a:solidFill>
                  <a:srgbClr val="0CA373"/>
                </a:solidFill>
                <a:latin typeface="+mj-lt"/>
                <a:cs typeface="Tahoma"/>
              </a:rPr>
              <a:t>					    </a:t>
            </a:r>
            <a:r>
              <a:rPr lang="pl-PL" sz="2400" b="1" spc="-114" dirty="0">
                <a:solidFill>
                  <a:srgbClr val="0CA373"/>
                </a:solidFill>
                <a:latin typeface="Arial" panose="020B0604020202020204" pitchFamily="34" charset="0"/>
                <a:cs typeface="Arial" panose="020B0604020202020204" pitchFamily="34" charset="0"/>
              </a:rPr>
              <a:t>GRE</a:t>
            </a:r>
            <a:r>
              <a:rPr lang="it-IT" sz="2400" b="1" spc="-114" dirty="0">
                <a:solidFill>
                  <a:srgbClr val="0CA373"/>
                </a:solidFill>
                <a:latin typeface="Arial" panose="020B0604020202020204" pitchFamily="34" charset="0"/>
                <a:cs typeface="Arial" panose="020B0604020202020204" pitchFamily="34" charset="0"/>
              </a:rPr>
              <a:t>CIA</a:t>
            </a:r>
            <a:endParaRPr lang="pl-PL" sz="2400" b="1" spc="-114" dirty="0">
              <a:solidFill>
                <a:srgbClr val="0CA373"/>
              </a:solidFill>
              <a:latin typeface="Arial" panose="020B0604020202020204" pitchFamily="34" charset="0"/>
              <a:cs typeface="Arial" panose="020B0604020202020204" pitchFamily="34" charset="0"/>
            </a:endParaRPr>
          </a:p>
          <a:p>
            <a:endParaRPr lang="pl-PL" sz="2000" b="1" spc="-114" dirty="0">
              <a:cs typeface="Tahoma"/>
            </a:endParaRPr>
          </a:p>
          <a:p>
            <a:pPr algn="just"/>
            <a:r>
              <a:rPr lang="en-US" sz="2000" b="1" dirty="0">
                <a:latin typeface="+mj-lt"/>
              </a:rPr>
              <a:t>Links </a:t>
            </a:r>
            <a:r>
              <a:rPr lang="en-US" sz="2000" b="1" dirty="0" err="1">
                <a:latin typeface="+mj-lt"/>
              </a:rPr>
              <a:t>utili</a:t>
            </a:r>
            <a:r>
              <a:rPr lang="en-US" sz="2000" dirty="0">
                <a:latin typeface="+mj-lt"/>
              </a:rPr>
              <a:t>:</a:t>
            </a:r>
            <a:endParaRPr lang="pl-PL" sz="2000" dirty="0">
              <a:latin typeface="+mj-lt"/>
            </a:endParaRPr>
          </a:p>
          <a:p>
            <a:pPr algn="just"/>
            <a:endParaRPr lang="en-US" sz="2000" dirty="0">
              <a:latin typeface="+mj-lt"/>
            </a:endParaRPr>
          </a:p>
          <a:p>
            <a:r>
              <a:rPr lang="pl-PL" sz="2000" dirty="0">
                <a:solidFill>
                  <a:srgbClr val="0070C0"/>
                </a:solidFill>
              </a:rPr>
              <a:t>https://elevategreece.gov.gr/  </a:t>
            </a:r>
          </a:p>
          <a:p>
            <a:r>
              <a:rPr lang="pl-PL" sz="2000" dirty="0">
                <a:solidFill>
                  <a:srgbClr val="0070C0"/>
                </a:solidFill>
              </a:rPr>
              <a:t>https://www.gov.gr/en/sdg/funding-business/finance-at-national-level/low-interest-rate-working-capital-loan-public-guarantee/entrepreneurship-fund-ii-tepikh-ii</a:t>
            </a:r>
          </a:p>
          <a:p>
            <a:r>
              <a:rPr lang="pl-PL" sz="2000" dirty="0">
                <a:solidFill>
                  <a:srgbClr val="0070C0"/>
                </a:solidFill>
              </a:rPr>
              <a:t>https://endeavor.org.gr/</a:t>
            </a:r>
            <a:br>
              <a:rPr lang="pl-PL" sz="2000" dirty="0">
                <a:solidFill>
                  <a:srgbClr val="0070C0"/>
                </a:solidFill>
              </a:rPr>
            </a:br>
            <a:r>
              <a:rPr lang="pl-PL" sz="2000" dirty="0">
                <a:solidFill>
                  <a:srgbClr val="0070C0"/>
                </a:solidFill>
              </a:rPr>
              <a:t>https://www.thehellenicinitiative.org/entrepreneurship-economic-development/</a:t>
            </a:r>
          </a:p>
          <a:p>
            <a:r>
              <a:rPr lang="pl-PL" sz="2000" dirty="0">
                <a:solidFill>
                  <a:srgbClr val="0070C0"/>
                </a:solidFill>
              </a:rPr>
              <a:t>https://www.refugee.info/greece/setting-up-a-company-in-greece-greek-entrepreneurship/funding-my-business?language=en</a:t>
            </a:r>
          </a:p>
          <a:p>
            <a:r>
              <a:rPr lang="pl-PL" sz="2000" dirty="0">
                <a:solidFill>
                  <a:srgbClr val="0070C0"/>
                </a:solidFill>
              </a:rPr>
              <a:t>https://www.enterprisegreece.gov.gr/</a:t>
            </a:r>
          </a:p>
        </p:txBody>
      </p:sp>
    </p:spTree>
    <p:extLst>
      <p:ext uri="{BB962C8B-B14F-4D97-AF65-F5344CB8AC3E}">
        <p14:creationId xmlns:p14="http://schemas.microsoft.com/office/powerpoint/2010/main" val="3055977547"/>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70269" y="902107"/>
            <a:ext cx="11512061" cy="4770537"/>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pl-PL" sz="2400" dirty="0">
                <a:latin typeface="+mj-lt"/>
              </a:rPr>
              <a:t> </a:t>
            </a:r>
            <a:r>
              <a:rPr lang="it-IT" sz="2400" dirty="0">
                <a:latin typeface="+mj-lt"/>
              </a:rPr>
              <a:t>SEZIONE 1.4.: Dove trovare informazioni sull'aiuto pubblico?</a:t>
            </a:r>
          </a:p>
          <a:p>
            <a:endParaRPr lang="en-US" dirty="0">
              <a:latin typeface="+mj-lt"/>
            </a:endParaRPr>
          </a:p>
          <a:p>
            <a:r>
              <a:rPr lang="pl-PL" dirty="0">
                <a:latin typeface="+mj-lt"/>
              </a:rPr>
              <a:t>                                                                      	</a:t>
            </a:r>
          </a:p>
          <a:p>
            <a:r>
              <a:rPr lang="pl-PL" sz="2400" b="1" dirty="0">
                <a:solidFill>
                  <a:srgbClr val="00B050"/>
                </a:solidFill>
                <a:latin typeface="Arial" panose="020B0604020202020204" pitchFamily="34" charset="0"/>
                <a:cs typeface="Arial" panose="020B0604020202020204" pitchFamily="34" charset="0"/>
              </a:rPr>
              <a:t>					</a:t>
            </a:r>
            <a:r>
              <a:rPr lang="en-US" sz="2400" b="1" dirty="0" err="1">
                <a:solidFill>
                  <a:srgbClr val="0CA373"/>
                </a:solidFill>
                <a:latin typeface="Arial" panose="020B0604020202020204" pitchFamily="34" charset="0"/>
                <a:cs typeface="Arial" panose="020B0604020202020204" pitchFamily="34" charset="0"/>
              </a:rPr>
              <a:t>CROAZIA</a:t>
            </a:r>
            <a:endParaRPr lang="en-US" sz="2400" b="1" dirty="0">
              <a:solidFill>
                <a:srgbClr val="0CA373"/>
              </a:solidFill>
              <a:latin typeface="Arial" panose="020B0604020202020204" pitchFamily="34" charset="0"/>
              <a:cs typeface="Arial" panose="020B0604020202020204" pitchFamily="34" charset="0"/>
            </a:endParaRPr>
          </a:p>
          <a:p>
            <a:pPr algn="just"/>
            <a:endParaRPr lang="pl-PL" sz="2000" b="1" dirty="0">
              <a:latin typeface="+mj-lt"/>
            </a:endParaRPr>
          </a:p>
          <a:p>
            <a:pPr algn="just"/>
            <a:r>
              <a:rPr lang="en-US" sz="2000" b="1" dirty="0">
                <a:latin typeface="+mj-lt"/>
              </a:rPr>
              <a:t>Links </a:t>
            </a:r>
            <a:r>
              <a:rPr lang="en-US" sz="2000" b="1" dirty="0" err="1">
                <a:latin typeface="+mj-lt"/>
              </a:rPr>
              <a:t>utili</a:t>
            </a:r>
            <a:r>
              <a:rPr lang="en-US" sz="2000" dirty="0">
                <a:latin typeface="+mj-lt"/>
              </a:rPr>
              <a:t>:</a:t>
            </a:r>
            <a:endParaRPr lang="pl-PL" sz="2000" dirty="0">
              <a:latin typeface="+mj-lt"/>
            </a:endParaRPr>
          </a:p>
          <a:p>
            <a:pPr algn="just"/>
            <a:endParaRPr lang="en-US" sz="2000" dirty="0">
              <a:latin typeface="+mj-lt"/>
            </a:endParaRPr>
          </a:p>
          <a:p>
            <a:r>
              <a:rPr lang="pl-PL" sz="2000" spc="-114" dirty="0">
                <a:solidFill>
                  <a:srgbClr val="0070C0"/>
                </a:solidFill>
                <a:cs typeface="Tahoma"/>
              </a:rPr>
              <a:t>https://mjera-zrm.hzz.hr/korisnici-potpore/ </a:t>
            </a:r>
          </a:p>
          <a:p>
            <a:r>
              <a:rPr lang="pl-PL" sz="2000" spc="-114" dirty="0">
                <a:solidFill>
                  <a:srgbClr val="0070C0"/>
                </a:solidFill>
                <a:cs typeface="Tahoma"/>
              </a:rPr>
              <a:t>https://www.sssh.hr/hr/vise/nacionalne-aktivnosti-72/rezultati-istrazivanja-sssh-o-utjecaju-pandemije-na-mentalno-zdravlje-radnika-4767</a:t>
            </a:r>
          </a:p>
          <a:p>
            <a:r>
              <a:rPr lang="pl-PL" sz="2000" dirty="0">
                <a:solidFill>
                  <a:srgbClr val="0070C0"/>
                </a:solidFill>
                <a:effectLst/>
                <a:ea typeface="Calibri" panose="020F0502020204030204" pitchFamily="34" charset="0"/>
                <a:cs typeface="Times New Roman" panose="02020603050405020304" pitchFamily="18" charset="0"/>
              </a:rPr>
              <a:t>https://www2.deloitte.com/hr/hr/pages/tax/articles/vlada-prijedlog-mjera-gospodarstvo-koronavirus.html</a:t>
            </a:r>
            <a:r>
              <a:rPr lang="pl-PL" sz="2000" u="sng" dirty="0">
                <a:solidFill>
                  <a:srgbClr val="0070C0"/>
                </a:solidFill>
                <a:ea typeface="Calibri" panose="020F0502020204030204" pitchFamily="34" charset="0"/>
                <a:cs typeface="Times New Roman" panose="02020603050405020304" pitchFamily="18" charset="0"/>
              </a:rPr>
              <a:t> </a:t>
            </a:r>
            <a:endParaRPr lang="pl-PL" sz="2000" dirty="0">
              <a:solidFill>
                <a:srgbClr val="0070C0"/>
              </a:solidFill>
              <a:effectLst/>
              <a:ea typeface="Calibri" panose="020F0502020204030204" pitchFamily="34" charset="0"/>
              <a:cs typeface="Times New Roman" panose="02020603050405020304" pitchFamily="18" charset="0"/>
            </a:endParaRPr>
          </a:p>
          <a:p>
            <a:r>
              <a:rPr lang="pl-PL" sz="2000" spc="-114" dirty="0">
                <a:solidFill>
                  <a:srgbClr val="0070C0"/>
                </a:solidFill>
                <a:cs typeface="Tahoma"/>
              </a:rPr>
              <a:t>https://www.rtl.hr/vijesti/arhiva/ekonomski-institut-zagreb-proveo-je-prvu-studiju-o-utjecaju-pandemije-na-poslovanje-mikropoduzeca-te-malih-i-srednjih-poduzeca-u-hrvatskoj-f825978a-b9f4-11ec-bf1e-0242ac13001e  </a:t>
            </a:r>
          </a:p>
        </p:txBody>
      </p:sp>
    </p:spTree>
    <p:extLst>
      <p:ext uri="{BB962C8B-B14F-4D97-AF65-F5344CB8AC3E}">
        <p14:creationId xmlns:p14="http://schemas.microsoft.com/office/powerpoint/2010/main" val="3586898291"/>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1815" y="970625"/>
            <a:ext cx="11676185" cy="4154984"/>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it-IT" sz="2400" dirty="0">
                <a:latin typeface="+mj-lt"/>
              </a:rPr>
              <a:t>SEZIONE 1.4.: Dove trovare informazioni sull'aiuto pubblico?</a:t>
            </a:r>
          </a:p>
          <a:p>
            <a:endParaRPr lang="en-US" dirty="0">
              <a:latin typeface="+mj-lt"/>
            </a:endParaRPr>
          </a:p>
          <a:p>
            <a:r>
              <a:rPr lang="pl-PL" dirty="0">
                <a:latin typeface="+mj-lt"/>
              </a:rPr>
              <a:t>                                                                         	         </a:t>
            </a:r>
            <a:r>
              <a:rPr lang="en-US" sz="2400" b="1" dirty="0" err="1">
                <a:solidFill>
                  <a:srgbClr val="0CA373"/>
                </a:solidFill>
                <a:latin typeface="Arial" panose="020B0604020202020204" pitchFamily="34" charset="0"/>
                <a:cs typeface="Arial" panose="020B0604020202020204" pitchFamily="34" charset="0"/>
              </a:rPr>
              <a:t>SPAGNA</a:t>
            </a:r>
            <a:endParaRPr lang="en-US" sz="2400" b="1" dirty="0">
              <a:solidFill>
                <a:srgbClr val="0CA373"/>
              </a:solidFill>
              <a:latin typeface="Arial" panose="020B0604020202020204" pitchFamily="34" charset="0"/>
              <a:cs typeface="Arial" panose="020B0604020202020204" pitchFamily="34" charset="0"/>
            </a:endParaRPr>
          </a:p>
          <a:p>
            <a:endParaRPr lang="en-US" dirty="0">
              <a:latin typeface="+mj-lt"/>
            </a:endParaRPr>
          </a:p>
          <a:p>
            <a:r>
              <a:rPr lang="en-US" sz="2000" b="1" dirty="0">
                <a:latin typeface="+mj-lt"/>
              </a:rPr>
              <a:t>Links </a:t>
            </a:r>
            <a:r>
              <a:rPr lang="en-US" sz="2000" b="1" dirty="0" err="1">
                <a:latin typeface="+mj-lt"/>
              </a:rPr>
              <a:t>utili</a:t>
            </a:r>
            <a:r>
              <a:rPr lang="en-US" sz="2000" b="1" dirty="0">
                <a:latin typeface="+mj-lt"/>
              </a:rPr>
              <a:t>:</a:t>
            </a:r>
          </a:p>
          <a:p>
            <a:endParaRPr lang="en-US" sz="2000" dirty="0">
              <a:latin typeface="+mj-lt"/>
            </a:endParaRPr>
          </a:p>
          <a:p>
            <a:r>
              <a:rPr lang="en-US" sz="2000" dirty="0">
                <a:solidFill>
                  <a:srgbClr val="0070C0"/>
                </a:solidFill>
              </a:rPr>
              <a:t>https://www.lamoncloa.gob.es/consejodeministros/Paginas/enlaces/120321-enlace_ayudas.aspx</a:t>
            </a:r>
            <a:r>
              <a:rPr lang="pl-PL" sz="2000" dirty="0">
                <a:solidFill>
                  <a:srgbClr val="0070C0"/>
                </a:solidFill>
              </a:rPr>
              <a:t> </a:t>
            </a:r>
            <a:r>
              <a:rPr lang="en-US" sz="2000" dirty="0">
                <a:solidFill>
                  <a:srgbClr val="0070C0"/>
                </a:solidFill>
              </a:rPr>
              <a:t> </a:t>
            </a:r>
          </a:p>
          <a:p>
            <a:endParaRPr lang="en-US" sz="2000" dirty="0">
              <a:solidFill>
                <a:srgbClr val="0070C0"/>
              </a:solidFill>
            </a:endParaRPr>
          </a:p>
          <a:p>
            <a:r>
              <a:rPr lang="en-US" sz="2000" dirty="0">
                <a:solidFill>
                  <a:srgbClr val="0070C0"/>
                </a:solidFill>
              </a:rPr>
              <a:t>https://www.hacienda.gob.es/es-ES/CDI/Paginas/SistemasFinanciacionDeuda/AyudasCOVID/Linea-COVID.aspx</a:t>
            </a:r>
            <a:r>
              <a:rPr lang="pl-PL" sz="2000" dirty="0">
                <a:solidFill>
                  <a:srgbClr val="0070C0"/>
                </a:solidFill>
              </a:rPr>
              <a:t> </a:t>
            </a:r>
            <a:endParaRPr lang="en-US" sz="2000" dirty="0">
              <a:solidFill>
                <a:srgbClr val="0070C0"/>
              </a:solidFill>
            </a:endParaRPr>
          </a:p>
          <a:p>
            <a:endParaRPr lang="en-US" sz="2000" dirty="0">
              <a:solidFill>
                <a:srgbClr val="0070C0"/>
              </a:solidFill>
            </a:endParaRPr>
          </a:p>
          <a:p>
            <a:r>
              <a:rPr lang="en-US" sz="2000" dirty="0">
                <a:solidFill>
                  <a:srgbClr val="0070C0"/>
                </a:solidFill>
              </a:rPr>
              <a:t>https://www.wolterskluwer.com/es-es/expert-insights/ayudas-para-pymes-y-autonomos-por-el-coron</a:t>
            </a:r>
            <a:r>
              <a:rPr lang="en-US" sz="2000" dirty="0">
                <a:solidFill>
                  <a:srgbClr val="0070C0"/>
                </a:solidFill>
                <a:latin typeface="+mj-lt"/>
              </a:rPr>
              <a:t>avirus</a:t>
            </a:r>
            <a:r>
              <a:rPr lang="pl-PL" sz="2000" dirty="0">
                <a:solidFill>
                  <a:srgbClr val="0070C0"/>
                </a:solidFill>
                <a:latin typeface="+mj-lt"/>
              </a:rPr>
              <a:t> </a:t>
            </a:r>
            <a:endParaRPr lang="en-US" sz="2000" dirty="0">
              <a:solidFill>
                <a:srgbClr val="0070C0"/>
              </a:solidFill>
              <a:latin typeface="+mj-lt"/>
            </a:endParaRPr>
          </a:p>
        </p:txBody>
      </p:sp>
    </p:spTree>
    <p:extLst>
      <p:ext uri="{BB962C8B-B14F-4D97-AF65-F5344CB8AC3E}">
        <p14:creationId xmlns:p14="http://schemas.microsoft.com/office/powerpoint/2010/main" val="878517797"/>
      </p:ext>
    </p:extLst>
  </p:cSld>
  <p:clrMapOvr>
    <a:masterClrMapping/>
  </p:clrMapOvr>
  <p:transition advClick="0"/>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91894" y="925553"/>
            <a:ext cx="11558954" cy="3539430"/>
          </a:xfrm>
          <a:prstGeom prst="rect">
            <a:avLst/>
          </a:prstGeom>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lang="it-IT" sz="2400" dirty="0">
                <a:latin typeface="+mj-lt"/>
              </a:rPr>
              <a:t>SEZIONE 1.4.: Dove trovare informazioni sull'aiuto pubblico?</a:t>
            </a:r>
          </a:p>
          <a:p>
            <a:endParaRPr lang="en-US" dirty="0"/>
          </a:p>
          <a:p>
            <a:r>
              <a:rPr lang="pl-PL" dirty="0"/>
              <a:t>                                                                             	            </a:t>
            </a:r>
            <a:r>
              <a:rPr lang="en-US" sz="2400" b="1" dirty="0">
                <a:solidFill>
                  <a:srgbClr val="0CA373"/>
                </a:solidFill>
                <a:latin typeface="Arial" panose="020B0604020202020204" pitchFamily="34" charset="0"/>
                <a:cs typeface="Arial" panose="020B0604020202020204" pitchFamily="34" charset="0"/>
              </a:rPr>
              <a:t>ITALIA</a:t>
            </a:r>
          </a:p>
          <a:p>
            <a:endParaRPr lang="en-US" dirty="0"/>
          </a:p>
          <a:p>
            <a:r>
              <a:rPr lang="en-US" sz="2000" b="1" dirty="0">
                <a:latin typeface="+mj-lt"/>
              </a:rPr>
              <a:t>Links </a:t>
            </a:r>
            <a:r>
              <a:rPr lang="en-US" sz="2000" b="1" dirty="0" err="1">
                <a:latin typeface="+mj-lt"/>
              </a:rPr>
              <a:t>utili</a:t>
            </a:r>
            <a:r>
              <a:rPr lang="en-US" sz="2000" dirty="0">
                <a:latin typeface="+mj-lt"/>
              </a:rPr>
              <a:t>:</a:t>
            </a:r>
          </a:p>
          <a:p>
            <a:endParaRPr lang="en-US" sz="2000" dirty="0"/>
          </a:p>
          <a:p>
            <a:r>
              <a:rPr lang="en-US" sz="2000" dirty="0">
                <a:solidFill>
                  <a:srgbClr val="0070C0"/>
                </a:solidFill>
              </a:rPr>
              <a:t>https://www.camera.it/temiap/documentazione/temi/pdf/1211696.pdf?_1586257783260</a:t>
            </a:r>
            <a:endParaRPr lang="pl-PL" sz="2000" dirty="0">
              <a:solidFill>
                <a:srgbClr val="0070C0"/>
              </a:solidFill>
            </a:endParaRPr>
          </a:p>
          <a:p>
            <a:endParaRPr lang="en-US" sz="2000" dirty="0">
              <a:solidFill>
                <a:srgbClr val="0070C0"/>
              </a:solidFill>
            </a:endParaRPr>
          </a:p>
          <a:p>
            <a:r>
              <a:rPr lang="en-US" sz="2000" dirty="0">
                <a:solidFill>
                  <a:srgbClr val="0070C0"/>
                </a:solidFill>
              </a:rPr>
              <a:t>https://www.agenziacoesione.gov.it/news_istituzionali/aiuti-di-stato-imprese-covid-19/?print-posts=pdf</a:t>
            </a:r>
            <a:r>
              <a:rPr lang="pl-PL" sz="2000" dirty="0">
                <a:solidFill>
                  <a:srgbClr val="0070C0"/>
                </a:solidFill>
              </a:rPr>
              <a:t> </a:t>
            </a:r>
            <a:endParaRPr lang="en-US" sz="2000" dirty="0">
              <a:solidFill>
                <a:srgbClr val="0070C0"/>
              </a:solidFill>
            </a:endParaRPr>
          </a:p>
        </p:txBody>
      </p:sp>
    </p:spTree>
    <p:extLst>
      <p:ext uri="{BB962C8B-B14F-4D97-AF65-F5344CB8AC3E}">
        <p14:creationId xmlns:p14="http://schemas.microsoft.com/office/powerpoint/2010/main" val="3353875274"/>
      </p:ext>
    </p:extLst>
  </p:cSld>
  <p:clrMapOvr>
    <a:masterClrMapping/>
  </p:clrMapOvr>
  <p:transition advClick="0"/>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10051" y="431550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8961637" cy="369332"/>
          </a:xfrm>
          <a:prstGeom prst="rect">
            <a:avLst/>
          </a:prstGeom>
          <a:noFill/>
        </p:spPr>
        <p:txBody>
          <a:bodyPr wrap="square" rtlCol="0">
            <a:spAutoFit/>
          </a:bodyPr>
          <a:lstStyle/>
          <a:p>
            <a:pPr algn="just"/>
            <a:r>
              <a:rPr lang="it-IT" dirty="0"/>
              <a:t>1. L'aiuto di Stato è un aiuto concesso a un imprenditore dallo Stato o mediante risorse statali.</a:t>
            </a:r>
          </a:p>
        </p:txBody>
      </p:sp>
      <p:sp>
        <p:nvSpPr>
          <p:cNvPr id="12" name="CuadroTexto 11"/>
          <p:cNvSpPr txBox="1"/>
          <p:nvPr/>
        </p:nvSpPr>
        <p:spPr>
          <a:xfrm>
            <a:off x="1615181" y="3530217"/>
            <a:ext cx="8895980" cy="369332"/>
          </a:xfrm>
          <a:prstGeom prst="rect">
            <a:avLst/>
          </a:prstGeom>
          <a:noFill/>
        </p:spPr>
        <p:txBody>
          <a:bodyPr wrap="square" rtlCol="0">
            <a:spAutoFit/>
          </a:bodyPr>
          <a:lstStyle/>
          <a:p>
            <a:r>
              <a:rPr lang="it-IT" dirty="0"/>
              <a:t>2. Gli aiuti di Stato sono suddivisi in orizzontali, regionali e settoriali.</a:t>
            </a:r>
          </a:p>
        </p:txBody>
      </p:sp>
      <p:sp>
        <p:nvSpPr>
          <p:cNvPr id="13" name="CuadroTexto 12"/>
          <p:cNvSpPr txBox="1"/>
          <p:nvPr/>
        </p:nvSpPr>
        <p:spPr>
          <a:xfrm>
            <a:off x="1578483" y="4173340"/>
            <a:ext cx="8895979" cy="646331"/>
          </a:xfrm>
          <a:prstGeom prst="rect">
            <a:avLst/>
          </a:prstGeom>
          <a:noFill/>
        </p:spPr>
        <p:txBody>
          <a:bodyPr wrap="square" rtlCol="0">
            <a:spAutoFit/>
          </a:bodyPr>
          <a:lstStyle/>
          <a:p>
            <a:r>
              <a:rPr lang="it-IT" dirty="0"/>
              <a:t>3. Nell'ambito dell'aiuto pubblico, un imprenditore può ricevere: sovvenzioni, sgravi fiscali, prestiti, sovvenzioni in conto capitale e investimenti, garanzie e garanzie.</a:t>
            </a:r>
          </a:p>
        </p:txBody>
      </p:sp>
      <p:sp>
        <p:nvSpPr>
          <p:cNvPr id="14" name="CuadroTexto 13"/>
          <p:cNvSpPr txBox="1"/>
          <p:nvPr/>
        </p:nvSpPr>
        <p:spPr>
          <a:xfrm>
            <a:off x="1578483" y="4994445"/>
            <a:ext cx="8646131" cy="646331"/>
          </a:xfrm>
          <a:prstGeom prst="rect">
            <a:avLst/>
          </a:prstGeom>
          <a:noFill/>
        </p:spPr>
        <p:txBody>
          <a:bodyPr wrap="square" rtlCol="0">
            <a:spAutoFit/>
          </a:bodyPr>
          <a:lstStyle/>
          <a:p>
            <a:r>
              <a:rPr lang="it-IT" dirty="0"/>
              <a:t>4. Le norme in materia di aiuti sono contenute in vari programmi di aiuto adottati mediante atti giuridici (leggi, regolamenti). </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Key </a:t>
            </a:r>
            <a:r>
              <a:rPr lang="en-US" sz="4800" kern="0" spc="-150" dirty="0">
                <a:solidFill>
                  <a:schemeClr val="tx1"/>
                </a:solidFill>
                <a:latin typeface="+mj-lt"/>
                <a:ea typeface="Tahoma" panose="020B0604030504040204" pitchFamily="34" charset="0"/>
                <a:cs typeface="Tahoma" panose="020B0604030504040204" pitchFamily="34" charset="0"/>
              </a:rPr>
              <a:t>takeaways :</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091605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8585" y="1031631"/>
            <a:ext cx="11629291" cy="5139869"/>
          </a:xfrm>
          <a:prstGeom prst="rect">
            <a:avLst/>
          </a:prstGeom>
        </p:spPr>
        <p:txBody>
          <a:bodyPr wrap="square">
            <a:spAutoFit/>
          </a:bodyPr>
          <a:lstStyle/>
          <a:p>
            <a:r>
              <a:rPr lang="pl-PL" sz="4000" b="1" dirty="0">
                <a:latin typeface="+mj-lt"/>
              </a:rPr>
              <a:t> </a:t>
            </a:r>
            <a:r>
              <a:rPr lang="it-IT" sz="4000" b="1" dirty="0">
                <a:latin typeface="+mj-lt"/>
              </a:rPr>
              <a:t>Test </a:t>
            </a:r>
            <a:r>
              <a:rPr lang="pl-PL" sz="4000" b="1" dirty="0">
                <a:latin typeface="+mj-lt"/>
              </a:rPr>
              <a:t>di valutazione</a:t>
            </a:r>
            <a:endParaRPr lang="it-IT" sz="4000" b="1" dirty="0">
              <a:latin typeface="+mj-lt"/>
            </a:endParaRPr>
          </a:p>
          <a:p>
            <a:endParaRPr lang="pl-PL" dirty="0">
              <a:latin typeface="+mj-lt"/>
            </a:endParaRPr>
          </a:p>
          <a:p>
            <a:r>
              <a:rPr lang="it-IT" dirty="0">
                <a:latin typeface="+mj-lt"/>
              </a:rPr>
              <a:t>1. L'aiuto pubblico è:</a:t>
            </a:r>
          </a:p>
          <a:p>
            <a:r>
              <a:rPr lang="it-IT" dirty="0">
                <a:latin typeface="+mj-lt"/>
              </a:rPr>
              <a:t>a. Aiuti forniti dallo Stato</a:t>
            </a:r>
          </a:p>
          <a:p>
            <a:r>
              <a:rPr lang="it-IT" dirty="0">
                <a:latin typeface="+mj-lt"/>
              </a:rPr>
              <a:t>b. Aiuti forniti da organizzazioni non governative</a:t>
            </a:r>
          </a:p>
          <a:p>
            <a:r>
              <a:rPr lang="it-IT" dirty="0">
                <a:latin typeface="+mj-lt"/>
              </a:rPr>
              <a:t>c. Aiuti concessi da soggetti privati</a:t>
            </a:r>
          </a:p>
          <a:p>
            <a:endParaRPr lang="it-IT" dirty="0">
              <a:latin typeface="+mj-lt"/>
            </a:endParaRPr>
          </a:p>
          <a:p>
            <a:r>
              <a:rPr lang="it-IT" dirty="0">
                <a:latin typeface="+mj-lt"/>
              </a:rPr>
              <a:t>2. Quali sono i tipi di aiuti di Stato:</a:t>
            </a:r>
          </a:p>
          <a:p>
            <a:r>
              <a:rPr lang="it-IT" dirty="0">
                <a:latin typeface="+mj-lt"/>
              </a:rPr>
              <a:t>a.  Orizzontale, regionale, settoriale</a:t>
            </a:r>
          </a:p>
          <a:p>
            <a:r>
              <a:rPr lang="it-IT" dirty="0">
                <a:latin typeface="+mj-lt"/>
              </a:rPr>
              <a:t>b.  Solo settoriale</a:t>
            </a:r>
          </a:p>
          <a:p>
            <a:r>
              <a:rPr lang="it-IT" dirty="0">
                <a:latin typeface="+mj-lt"/>
              </a:rPr>
              <a:t>c. Orizzontale, solo regionale.</a:t>
            </a:r>
          </a:p>
          <a:p>
            <a:endParaRPr lang="it-IT" dirty="0">
              <a:latin typeface="+mj-lt"/>
            </a:endParaRPr>
          </a:p>
          <a:p>
            <a:r>
              <a:rPr lang="it-IT" dirty="0">
                <a:latin typeface="+mj-lt"/>
              </a:rPr>
              <a:t>3. Quali sono le forme di aiuto di Stato:</a:t>
            </a:r>
          </a:p>
          <a:p>
            <a:r>
              <a:rPr lang="it-IT" dirty="0">
                <a:latin typeface="+mj-lt"/>
              </a:rPr>
              <a:t>a. Sovvenzioni e agevolazioni fiscali</a:t>
            </a:r>
          </a:p>
          <a:p>
            <a:r>
              <a:rPr lang="it-IT" dirty="0">
                <a:latin typeface="+mj-lt"/>
              </a:rPr>
              <a:t>b. Prestiti agevolati, abbuoni di capitale, garanzie e garanzie</a:t>
            </a:r>
          </a:p>
          <a:p>
            <a:r>
              <a:rPr lang="it-IT" dirty="0">
                <a:latin typeface="+mj-lt"/>
              </a:rPr>
              <a:t>c. Tutto quanto sopra</a:t>
            </a:r>
          </a:p>
          <a:p>
            <a:endParaRPr lang="pl-PL" dirty="0">
              <a:latin typeface="+mj-lt"/>
            </a:endParaRPr>
          </a:p>
        </p:txBody>
      </p:sp>
      <p:sp>
        <p:nvSpPr>
          <p:cNvPr id="2" name="pole tekstowe 1">
            <a:extLst>
              <a:ext uri="{FF2B5EF4-FFF2-40B4-BE49-F238E27FC236}">
                <a16:creationId xmlns:a16="http://schemas.microsoft.com/office/drawing/2014/main" id="{A295DFB8-E97A-E498-36F1-2560FB2DA693}"/>
              </a:ext>
            </a:extLst>
          </p:cNvPr>
          <p:cNvSpPr txBox="1"/>
          <p:nvPr/>
        </p:nvSpPr>
        <p:spPr>
          <a:xfrm>
            <a:off x="6213230" y="1508931"/>
            <a:ext cx="5376333" cy="4893647"/>
          </a:xfrm>
          <a:prstGeom prst="rect">
            <a:avLst/>
          </a:prstGeom>
          <a:noFill/>
        </p:spPr>
        <p:txBody>
          <a:bodyPr wrap="square">
            <a:spAutoFit/>
          </a:bodyPr>
          <a:lstStyle/>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marL="12700">
              <a:spcBef>
                <a:spcPts val="100"/>
              </a:spcBef>
            </a:pPr>
            <a:r>
              <a:rPr lang="it-IT" kern="0" spc="-150" dirty="0">
                <a:latin typeface="+mj-lt"/>
                <a:ea typeface="Tahoma" panose="020B0604030504040204" pitchFamily="34" charset="0"/>
                <a:cs typeface="Tahoma" panose="020B0604030504040204" pitchFamily="34" charset="0"/>
              </a:rPr>
              <a:t> Un imprenditore può beneficiare di aiuti pubblici?</a:t>
            </a:r>
          </a:p>
          <a:p>
            <a:pPr marL="12700">
              <a:spcBef>
                <a:spcPts val="100"/>
              </a:spcBef>
            </a:pPr>
            <a:r>
              <a:rPr lang="it-IT" kern="0" spc="-150" dirty="0">
                <a:latin typeface="+mj-lt"/>
                <a:ea typeface="Tahoma" panose="020B0604030504040204" pitchFamily="34" charset="0"/>
                <a:cs typeface="Tahoma" panose="020B0604030504040204" pitchFamily="34" charset="0"/>
              </a:rPr>
              <a:t>a. Sì.</a:t>
            </a:r>
          </a:p>
          <a:p>
            <a:pPr marL="12700">
              <a:spcBef>
                <a:spcPts val="100"/>
              </a:spcBef>
            </a:pPr>
            <a:r>
              <a:rPr lang="it-IT" kern="0" spc="-150" dirty="0">
                <a:latin typeface="+mj-lt"/>
                <a:ea typeface="Tahoma" panose="020B0604030504040204" pitchFamily="34" charset="0"/>
                <a:cs typeface="Tahoma" panose="020B0604030504040204" pitchFamily="34" charset="0"/>
              </a:rPr>
              <a:t>b. No</a:t>
            </a:r>
          </a:p>
          <a:p>
            <a:pPr marL="12700">
              <a:spcBef>
                <a:spcPts val="100"/>
              </a:spcBef>
            </a:pPr>
            <a:r>
              <a:rPr lang="it-IT" kern="0" spc="-150" dirty="0">
                <a:latin typeface="+mj-lt"/>
                <a:ea typeface="Tahoma" panose="020B0604030504040204" pitchFamily="34" charset="0"/>
                <a:cs typeface="Tahoma" panose="020B0604030504040204" pitchFamily="34" charset="0"/>
              </a:rPr>
              <a:t>c. A seconda del tipo e delle condizioni dell'aiuto</a:t>
            </a:r>
          </a:p>
          <a:p>
            <a:pPr marL="12700">
              <a:spcBef>
                <a:spcPts val="100"/>
              </a:spcBef>
            </a:pPr>
            <a:endParaRPr lang="it-IT" kern="0" spc="-150" dirty="0">
              <a:latin typeface="+mj-lt"/>
              <a:ea typeface="Tahoma" panose="020B0604030504040204" pitchFamily="34" charset="0"/>
              <a:cs typeface="Tahoma" panose="020B0604030504040204" pitchFamily="34" charset="0"/>
            </a:endParaRPr>
          </a:p>
          <a:p>
            <a:pPr marL="12700">
              <a:spcBef>
                <a:spcPts val="100"/>
              </a:spcBef>
            </a:pPr>
            <a:r>
              <a:rPr lang="it-IT" kern="0" spc="-150" dirty="0">
                <a:latin typeface="+mj-lt"/>
                <a:ea typeface="Tahoma" panose="020B0604030504040204" pitchFamily="34" charset="0"/>
                <a:cs typeface="Tahoma" panose="020B0604030504040204" pitchFamily="34" charset="0"/>
              </a:rPr>
              <a:t>5. In che modo il Fondo europeo di garanzia fornisce sostegno?</a:t>
            </a:r>
          </a:p>
          <a:p>
            <a:pPr marL="12700">
              <a:spcBef>
                <a:spcPts val="100"/>
              </a:spcBef>
            </a:pPr>
            <a:r>
              <a:rPr lang="it-IT" kern="0" spc="-150" dirty="0">
                <a:latin typeface="+mj-lt"/>
                <a:ea typeface="Tahoma" panose="020B0604030504040204" pitchFamily="34" charset="0"/>
                <a:cs typeface="Tahoma" panose="020B0604030504040204" pitchFamily="34" charset="0"/>
              </a:rPr>
              <a:t>a. Per mezzo di garanzie</a:t>
            </a:r>
          </a:p>
          <a:p>
            <a:pPr marL="12700">
              <a:spcBef>
                <a:spcPts val="100"/>
              </a:spcBef>
            </a:pPr>
            <a:r>
              <a:rPr lang="it-IT" kern="0" spc="-150" dirty="0">
                <a:latin typeface="+mj-lt"/>
                <a:ea typeface="Tahoma" panose="020B0604030504040204" pitchFamily="34" charset="0"/>
                <a:cs typeface="Tahoma" panose="020B0604030504040204" pitchFamily="34" charset="0"/>
              </a:rPr>
              <a:t>b. Mediante esenzioni fiscali</a:t>
            </a:r>
          </a:p>
          <a:p>
            <a:pPr marL="12700">
              <a:spcBef>
                <a:spcPts val="100"/>
              </a:spcBef>
            </a:pPr>
            <a:r>
              <a:rPr lang="it-IT" kern="0" spc="-150" dirty="0">
                <a:latin typeface="+mj-lt"/>
                <a:ea typeface="Tahoma" panose="020B0604030504040204" pitchFamily="34" charset="0"/>
                <a:cs typeface="Tahoma" panose="020B0604030504040204" pitchFamily="34" charset="0"/>
              </a:rPr>
              <a:t>c. Per mezzo di sovvenzioni</a:t>
            </a: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93717169"/>
      </p:ext>
    </p:extLst>
  </p:cSld>
  <p:clrMapOvr>
    <a:masterClrMapping/>
  </p:clrMapOvr>
  <p:transition advClick="0"/>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98585" y="1031631"/>
            <a:ext cx="11629291" cy="5139869"/>
          </a:xfrm>
          <a:prstGeom prst="rect">
            <a:avLst/>
          </a:prstGeom>
        </p:spPr>
        <p:txBody>
          <a:bodyPr wrap="square">
            <a:spAutoFit/>
          </a:bodyPr>
          <a:lstStyle/>
          <a:p>
            <a:r>
              <a:rPr lang="it-IT" sz="4000" b="1" dirty="0">
                <a:latin typeface="+mj-lt"/>
              </a:rPr>
              <a:t>Test di valutazione</a:t>
            </a:r>
            <a:endParaRPr lang="pl-PL" sz="4000" b="1" dirty="0">
              <a:latin typeface="+mj-lt"/>
            </a:endParaRPr>
          </a:p>
          <a:p>
            <a:endParaRPr lang="pl-PL" dirty="0">
              <a:latin typeface="+mj-lt"/>
            </a:endParaRPr>
          </a:p>
          <a:p>
            <a:r>
              <a:rPr lang="it-IT" dirty="0">
                <a:latin typeface="+mj-lt"/>
              </a:rPr>
              <a:t>1. L'aiuto pubblico è:</a:t>
            </a:r>
          </a:p>
          <a:p>
            <a:r>
              <a:rPr lang="it-IT" b="1" dirty="0">
                <a:latin typeface="+mj-lt"/>
              </a:rPr>
              <a:t>a. Aiuti forniti dallo Stato</a:t>
            </a:r>
          </a:p>
          <a:p>
            <a:r>
              <a:rPr lang="it-IT" dirty="0">
                <a:latin typeface="+mj-lt"/>
              </a:rPr>
              <a:t>b. Aiuti forniti da organizzazioni non governative</a:t>
            </a:r>
          </a:p>
          <a:p>
            <a:r>
              <a:rPr lang="it-IT" dirty="0">
                <a:latin typeface="+mj-lt"/>
              </a:rPr>
              <a:t>c. Aiuti concessi da soggetti privati</a:t>
            </a:r>
          </a:p>
          <a:p>
            <a:endParaRPr lang="it-IT" dirty="0">
              <a:latin typeface="+mj-lt"/>
            </a:endParaRPr>
          </a:p>
          <a:p>
            <a:r>
              <a:rPr lang="it-IT" dirty="0">
                <a:latin typeface="+mj-lt"/>
              </a:rPr>
              <a:t>2. Quali sono i tipi di aiuti di Stato:</a:t>
            </a:r>
          </a:p>
          <a:p>
            <a:r>
              <a:rPr lang="it-IT" b="1" dirty="0">
                <a:latin typeface="+mj-lt"/>
              </a:rPr>
              <a:t>a.  Orizzontale, regionale, settoriale</a:t>
            </a:r>
          </a:p>
          <a:p>
            <a:r>
              <a:rPr lang="it-IT" dirty="0">
                <a:latin typeface="+mj-lt"/>
              </a:rPr>
              <a:t>b.  Solo settoriale</a:t>
            </a:r>
          </a:p>
          <a:p>
            <a:r>
              <a:rPr lang="it-IT" dirty="0">
                <a:latin typeface="+mj-lt"/>
              </a:rPr>
              <a:t>c. Orizzontale, solo regionale.</a:t>
            </a:r>
          </a:p>
          <a:p>
            <a:endParaRPr lang="it-IT" dirty="0">
              <a:latin typeface="+mj-lt"/>
            </a:endParaRPr>
          </a:p>
          <a:p>
            <a:r>
              <a:rPr lang="it-IT" dirty="0">
                <a:latin typeface="+mj-lt"/>
              </a:rPr>
              <a:t>3. Quali sono le forme di aiuto di Stato:</a:t>
            </a:r>
          </a:p>
          <a:p>
            <a:r>
              <a:rPr lang="it-IT" dirty="0">
                <a:latin typeface="+mj-lt"/>
              </a:rPr>
              <a:t>a. Sovvenzioni e agevolazioni fiscali</a:t>
            </a:r>
          </a:p>
          <a:p>
            <a:r>
              <a:rPr lang="it-IT" dirty="0">
                <a:latin typeface="+mj-lt"/>
              </a:rPr>
              <a:t>b. Prestiti agevolati, abbuoni di capitale, garanzie e garanzie</a:t>
            </a:r>
          </a:p>
          <a:p>
            <a:r>
              <a:rPr lang="it-IT" b="1" dirty="0">
                <a:latin typeface="+mj-lt"/>
              </a:rPr>
              <a:t>c. Tutto quanto sopra</a:t>
            </a:r>
          </a:p>
          <a:p>
            <a:endParaRPr lang="it-IT" dirty="0">
              <a:latin typeface="+mj-lt"/>
            </a:endParaRPr>
          </a:p>
        </p:txBody>
      </p:sp>
      <p:sp>
        <p:nvSpPr>
          <p:cNvPr id="2" name="pole tekstowe 1">
            <a:extLst>
              <a:ext uri="{FF2B5EF4-FFF2-40B4-BE49-F238E27FC236}">
                <a16:creationId xmlns:a16="http://schemas.microsoft.com/office/drawing/2014/main" id="{A295DFB8-E97A-E498-36F1-2560FB2DA693}"/>
              </a:ext>
            </a:extLst>
          </p:cNvPr>
          <p:cNvSpPr txBox="1"/>
          <p:nvPr/>
        </p:nvSpPr>
        <p:spPr>
          <a:xfrm>
            <a:off x="6096000" y="1577063"/>
            <a:ext cx="5376333" cy="5522024"/>
          </a:xfrm>
          <a:prstGeom prst="rect">
            <a:avLst/>
          </a:prstGeom>
          <a:noFill/>
        </p:spPr>
        <p:txBody>
          <a:bodyPr wrap="square">
            <a:spAutoFit/>
          </a:bodyPr>
          <a:lstStyle/>
          <a:p>
            <a:pPr marL="12700">
              <a:spcBef>
                <a:spcPts val="100"/>
              </a:spcBef>
            </a:pPr>
            <a:endParaRPr lang="pl-PL" sz="2000" b="1" kern="0" spc="-150" dirty="0">
              <a:latin typeface="+mj-lt"/>
              <a:ea typeface="Tahoma" panose="020B0604030504040204" pitchFamily="34" charset="0"/>
              <a:cs typeface="Tahoma" panose="020B0604030504040204" pitchFamily="34" charset="0"/>
            </a:endParaRPr>
          </a:p>
          <a:p>
            <a:pPr marL="12700">
              <a:spcBef>
                <a:spcPts val="100"/>
              </a:spcBef>
            </a:pPr>
            <a:r>
              <a:rPr lang="it-IT" kern="0" spc="-150" dirty="0">
                <a:latin typeface="+mj-lt"/>
                <a:ea typeface="Tahoma" panose="020B0604030504040204" pitchFamily="34" charset="0"/>
                <a:cs typeface="Tahoma" panose="020B0604030504040204" pitchFamily="34" charset="0"/>
              </a:rPr>
              <a:t>4 . Un imprenditore può beneficiare di aiuti pubblici?</a:t>
            </a:r>
          </a:p>
          <a:p>
            <a:pPr marL="12700">
              <a:spcBef>
                <a:spcPts val="100"/>
              </a:spcBef>
            </a:pPr>
            <a:r>
              <a:rPr lang="it-IT" kern="0" spc="-150" dirty="0">
                <a:latin typeface="+mj-lt"/>
                <a:ea typeface="Tahoma" panose="020B0604030504040204" pitchFamily="34" charset="0"/>
                <a:cs typeface="Tahoma" panose="020B0604030504040204" pitchFamily="34" charset="0"/>
              </a:rPr>
              <a:t>a. Sì.</a:t>
            </a:r>
          </a:p>
          <a:p>
            <a:pPr marL="12700">
              <a:spcBef>
                <a:spcPts val="100"/>
              </a:spcBef>
            </a:pPr>
            <a:r>
              <a:rPr lang="it-IT" kern="0" spc="-150" dirty="0">
                <a:latin typeface="+mj-lt"/>
                <a:ea typeface="Tahoma" panose="020B0604030504040204" pitchFamily="34" charset="0"/>
                <a:cs typeface="Tahoma" panose="020B0604030504040204" pitchFamily="34" charset="0"/>
              </a:rPr>
              <a:t>b. No</a:t>
            </a:r>
          </a:p>
          <a:p>
            <a:pPr marL="12700">
              <a:spcBef>
                <a:spcPts val="100"/>
              </a:spcBef>
            </a:pPr>
            <a:r>
              <a:rPr lang="it-IT" b="1" kern="0" spc="-150" dirty="0">
                <a:latin typeface="+mj-lt"/>
                <a:ea typeface="Tahoma" panose="020B0604030504040204" pitchFamily="34" charset="0"/>
                <a:cs typeface="Tahoma" panose="020B0604030504040204" pitchFamily="34" charset="0"/>
              </a:rPr>
              <a:t>c. A seconda del tipo e delle condizioni dell'aiuto</a:t>
            </a:r>
          </a:p>
          <a:p>
            <a:pPr marL="12700">
              <a:spcBef>
                <a:spcPts val="100"/>
              </a:spcBef>
            </a:pPr>
            <a:endParaRPr lang="it-IT" kern="0" spc="-150" dirty="0">
              <a:latin typeface="+mj-lt"/>
              <a:ea typeface="Tahoma" panose="020B0604030504040204" pitchFamily="34" charset="0"/>
              <a:cs typeface="Tahoma" panose="020B0604030504040204" pitchFamily="34" charset="0"/>
            </a:endParaRPr>
          </a:p>
          <a:p>
            <a:pPr marL="12700">
              <a:spcBef>
                <a:spcPts val="100"/>
              </a:spcBef>
            </a:pPr>
            <a:r>
              <a:rPr lang="it-IT" kern="0" spc="-150" dirty="0">
                <a:latin typeface="+mj-lt"/>
                <a:ea typeface="Tahoma" panose="020B0604030504040204" pitchFamily="34" charset="0"/>
                <a:cs typeface="Tahoma" panose="020B0604030504040204" pitchFamily="34" charset="0"/>
              </a:rPr>
              <a:t>5. In che modo il Fondo europeo di garanzia fornisce sostegno?</a:t>
            </a:r>
          </a:p>
          <a:p>
            <a:pPr marL="12700">
              <a:spcBef>
                <a:spcPts val="100"/>
              </a:spcBef>
            </a:pPr>
            <a:r>
              <a:rPr lang="it-IT" b="1" kern="0" spc="-150" dirty="0">
                <a:latin typeface="+mj-lt"/>
                <a:ea typeface="Tahoma" panose="020B0604030504040204" pitchFamily="34" charset="0"/>
                <a:cs typeface="Tahoma" panose="020B0604030504040204" pitchFamily="34" charset="0"/>
              </a:rPr>
              <a:t>a.  Per mezzo di garanzie</a:t>
            </a:r>
          </a:p>
          <a:p>
            <a:pPr marL="12700">
              <a:spcBef>
                <a:spcPts val="100"/>
              </a:spcBef>
            </a:pPr>
            <a:r>
              <a:rPr lang="it-IT" kern="0" spc="-150" dirty="0">
                <a:latin typeface="+mj-lt"/>
                <a:ea typeface="Tahoma" panose="020B0604030504040204" pitchFamily="34" charset="0"/>
                <a:cs typeface="Tahoma" panose="020B0604030504040204" pitchFamily="34" charset="0"/>
              </a:rPr>
              <a:t>b. Mediante esenzioni fiscali</a:t>
            </a:r>
          </a:p>
          <a:p>
            <a:pPr marL="12700">
              <a:spcBef>
                <a:spcPts val="100"/>
              </a:spcBef>
            </a:pPr>
            <a:r>
              <a:rPr lang="it-IT" kern="0" spc="-150" dirty="0">
                <a:latin typeface="+mj-lt"/>
                <a:ea typeface="Tahoma" panose="020B0604030504040204" pitchFamily="34" charset="0"/>
                <a:cs typeface="Tahoma" panose="020B0604030504040204" pitchFamily="34" charset="0"/>
              </a:rPr>
              <a:t>c. Per mezzo di sovvenzioni</a:t>
            </a: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latin typeface="+mj-lt"/>
              <a:ea typeface="Tahoma" panose="020B0604030504040204" pitchFamily="34" charset="0"/>
              <a:cs typeface="Tahoma" panose="020B0604030504040204" pitchFamily="34" charset="0"/>
            </a:endParaRPr>
          </a:p>
          <a:p>
            <a:pPr marL="12700">
              <a:spcBef>
                <a:spcPts val="100"/>
              </a:spcBef>
            </a:pPr>
            <a:endParaRPr lang="pl-PL" sz="4000" b="1"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000" b="1" kern="0" spc="-150" dirty="0">
              <a:solidFill>
                <a:schemeClr val="tx1"/>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94540891"/>
      </p:ext>
    </p:extLst>
  </p:cSld>
  <p:clrMapOvr>
    <a:masterClrMapping/>
  </p:clrMapOvr>
  <p:transition advClick="0"/>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4" name="Prostokąt 3"/>
          <p:cNvSpPr/>
          <p:nvPr/>
        </p:nvSpPr>
        <p:spPr>
          <a:xfrm>
            <a:off x="2004033" y="2049492"/>
            <a:ext cx="8183934" cy="1569660"/>
          </a:xfrm>
          <a:prstGeom prst="rect">
            <a:avLst/>
          </a:prstGeom>
        </p:spPr>
        <p:txBody>
          <a:bodyPr wrap="square">
            <a:spAutoFit/>
          </a:bodyPr>
          <a:lstStyle/>
          <a:p>
            <a:pPr algn="ctr"/>
            <a:r>
              <a:rPr lang="pl-PL" sz="9600" b="1" dirty="0">
                <a:solidFill>
                  <a:schemeClr val="bg1"/>
                </a:solidFill>
                <a:latin typeface="Roboto"/>
              </a:rPr>
              <a:t>Grazie!</a:t>
            </a:r>
          </a:p>
        </p:txBody>
      </p:sp>
    </p:spTree>
    <p:extLst>
      <p:ext uri="{BB962C8B-B14F-4D97-AF65-F5344CB8AC3E}">
        <p14:creationId xmlns:p14="http://schemas.microsoft.com/office/powerpoint/2010/main" val="15781989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2301128" y="425613"/>
            <a:ext cx="8494005" cy="6006773"/>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lgn="ctr">
              <a:spcBef>
                <a:spcPts val="100"/>
              </a:spcBef>
            </a:pPr>
            <a:r>
              <a:rPr lang="pl-PL" sz="4400" spc="-150" dirty="0"/>
              <a:t>I</a:t>
            </a:r>
            <a:r>
              <a:rPr lang="es-ES" sz="4400" spc="-150" dirty="0"/>
              <a:t>NDEX</a:t>
            </a:r>
          </a:p>
          <a:p>
            <a:pPr marL="12700">
              <a:spcBef>
                <a:spcPts val="100"/>
              </a:spcBef>
            </a:pPr>
            <a:endParaRPr lang="pl-PL" sz="14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36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r>
              <a:rPr lang="it-IT" sz="3600" kern="0" spc="-150" dirty="0">
                <a:solidFill>
                  <a:srgbClr val="0CA373"/>
                </a:solidFill>
                <a:latin typeface="+mj-lt"/>
                <a:ea typeface="Tahoma" panose="020B0604030504040204" pitchFamily="34" charset="0"/>
                <a:cs typeface="Tahoma" panose="020B0604030504040204" pitchFamily="34" charset="0"/>
              </a:rPr>
              <a:t>              UNITÀ 1: Fondamenti degli aiuti pubblici</a:t>
            </a:r>
            <a:r>
              <a:rPr kumimoji="0" lang="pl-PL" sz="2800" b="1" i="0" u="none" strike="noStrike" kern="1200" cap="none" spc="-114" normalizeH="0" baseline="0" noProof="0" dirty="0">
                <a:ln>
                  <a:noFill/>
                </a:ln>
                <a:solidFill>
                  <a:srgbClr val="0CA373"/>
                </a:solidFill>
                <a:effectLst/>
                <a:uLnTx/>
                <a:uFillTx/>
                <a:latin typeface="+mj-lt"/>
                <a:ea typeface="+mn-ea"/>
                <a:cs typeface="Tahoma"/>
              </a:rPr>
              <a:t>:</a:t>
            </a:r>
            <a:endParaRPr lang="pl-PL" sz="2800" dirty="0">
              <a:solidFill>
                <a:srgbClr val="0CA373"/>
              </a:solidFill>
              <a:latin typeface="+mj-lt"/>
              <a:cs typeface="Tahoma"/>
            </a:endParaRPr>
          </a:p>
          <a:p>
            <a:pPr marL="12700">
              <a:spcBef>
                <a:spcPts val="100"/>
              </a:spcBef>
            </a:pPr>
            <a:endParaRPr lang="en-GB" altLang="es-ES" sz="2400" dirty="0">
              <a:solidFill>
                <a:srgbClr val="0CA373"/>
              </a:solidFill>
              <a:latin typeface="Calibri" panose="020F0502020204030204" pitchFamily="34" charset="0"/>
              <a:cs typeface="Calibri" panose="020F050202020403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pl-PL" sz="4800" kern="0" spc="-150" dirty="0">
              <a:solidFill>
                <a:schemeClr val="tx1"/>
              </a:solidFill>
              <a:latin typeface="+mj-lt"/>
              <a:ea typeface="Tahoma" panose="020B0604030504040204" pitchFamily="34" charset="0"/>
              <a:cs typeface="Tahoma" panose="020B0604030504040204" pitchFamily="34" charset="0"/>
            </a:endParaRPr>
          </a:p>
          <a:p>
            <a:pPr marL="12700">
              <a:spcBef>
                <a:spcPts val="100"/>
              </a:spcBef>
            </a:pP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503364" y="1856533"/>
            <a:ext cx="6483911" cy="3163687"/>
          </a:xfrm>
          <a:prstGeom prst="rect">
            <a:avLst/>
          </a:prstGeom>
        </p:spPr>
        <p:txBody>
          <a:bodyPr vert="horz" wrap="square" lIns="0" tIns="13970" rIns="0" bIns="0" rtlCol="0">
            <a:spAutoFit/>
          </a:bodyPr>
          <a:lstStyle/>
          <a:p>
            <a:pPr marL="469900" indent="-457200">
              <a:lnSpc>
                <a:spcPct val="100000"/>
              </a:lnSpc>
              <a:spcBef>
                <a:spcPts val="110"/>
              </a:spcBef>
              <a:buAutoNum type="arabicPeriod"/>
            </a:pPr>
            <a:endParaRPr sz="2200" dirty="0">
              <a:latin typeface="+mj-lt"/>
              <a:cs typeface="Tahoma"/>
            </a:endParaRPr>
          </a:p>
          <a:p>
            <a:pPr marL="12700">
              <a:lnSpc>
                <a:spcPct val="100000"/>
              </a:lnSpc>
              <a:spcBef>
                <a:spcPts val="110"/>
              </a:spcBef>
            </a:pPr>
            <a:endParaRPr lang="pl-PL" sz="2200" dirty="0">
              <a:latin typeface="+mj-lt"/>
              <a:cs typeface="Tahoma"/>
            </a:endParaRPr>
          </a:p>
          <a:p>
            <a:pPr marL="12700">
              <a:lnSpc>
                <a:spcPct val="100000"/>
              </a:lnSpc>
              <a:spcBef>
                <a:spcPts val="110"/>
              </a:spcBef>
            </a:pPr>
            <a:endParaRPr lang="pl-PL" sz="2200" dirty="0">
              <a:latin typeface="+mj-lt"/>
              <a:cs typeface="Tahoma"/>
            </a:endParaRPr>
          </a:p>
          <a:p>
            <a:pPr marL="12700">
              <a:lnSpc>
                <a:spcPct val="100000"/>
              </a:lnSpc>
              <a:spcBef>
                <a:spcPts val="110"/>
              </a:spcBef>
            </a:pPr>
            <a:endParaRPr lang="pl-PL" sz="2200" dirty="0">
              <a:latin typeface="+mj-lt"/>
              <a:cs typeface="Tahoma"/>
            </a:endParaRPr>
          </a:p>
          <a:p>
            <a:pPr marL="469900" indent="-457200">
              <a:lnSpc>
                <a:spcPct val="100000"/>
              </a:lnSpc>
              <a:spcBef>
                <a:spcPts val="110"/>
              </a:spcBef>
              <a:buAutoNum type="arabicPeriod"/>
            </a:pPr>
            <a:endParaRPr lang="pl-PL" sz="2200" dirty="0">
              <a:latin typeface="+mj-lt"/>
              <a:cs typeface="Tahoma"/>
            </a:endParaRPr>
          </a:p>
          <a:p>
            <a:pPr marL="12700">
              <a:lnSpc>
                <a:spcPct val="100000"/>
              </a:lnSpc>
              <a:spcBef>
                <a:spcPts val="110"/>
              </a:spcBef>
            </a:pPr>
            <a:r>
              <a:rPr lang="it-IT" sz="2200" dirty="0">
                <a:latin typeface="+mj-lt"/>
                <a:cs typeface="Tahoma"/>
              </a:rPr>
              <a:t>1. Cos'è l'aiuto di Stato?</a:t>
            </a:r>
          </a:p>
          <a:p>
            <a:pPr marL="12700">
              <a:lnSpc>
                <a:spcPct val="100000"/>
              </a:lnSpc>
              <a:spcBef>
                <a:spcPts val="110"/>
              </a:spcBef>
            </a:pPr>
            <a:r>
              <a:rPr lang="it-IT" sz="2200" dirty="0">
                <a:latin typeface="+mj-lt"/>
                <a:cs typeface="Tahoma"/>
              </a:rPr>
              <a:t>1. Tipi e forme dell'aiuto pubblico</a:t>
            </a:r>
          </a:p>
          <a:p>
            <a:pPr marL="12700">
              <a:lnSpc>
                <a:spcPct val="100000"/>
              </a:lnSpc>
              <a:spcBef>
                <a:spcPts val="110"/>
              </a:spcBef>
            </a:pPr>
            <a:r>
              <a:rPr lang="it-IT" sz="2200" dirty="0">
                <a:latin typeface="+mj-lt"/>
                <a:cs typeface="Tahoma"/>
              </a:rPr>
              <a:t>1. Condizioni dell'aiuto pubblico.</a:t>
            </a:r>
          </a:p>
          <a:p>
            <a:pPr marL="12700">
              <a:lnSpc>
                <a:spcPct val="100000"/>
              </a:lnSpc>
              <a:spcBef>
                <a:spcPts val="110"/>
              </a:spcBef>
            </a:pPr>
            <a:r>
              <a:rPr lang="it-IT" sz="2200" dirty="0">
                <a:latin typeface="+mj-lt"/>
                <a:cs typeface="Tahoma"/>
              </a:rPr>
              <a:t>1. Dove trovare informazioni sugli aiuti pubblici?</a:t>
            </a:r>
          </a:p>
        </p:txBody>
      </p:sp>
      <p:sp>
        <p:nvSpPr>
          <p:cNvPr id="4" name="Rectángulo 3"/>
          <p:cNvSpPr/>
          <p:nvPr/>
        </p:nvSpPr>
        <p:spPr>
          <a:xfrm>
            <a:off x="806971" y="2525263"/>
            <a:ext cx="10269068" cy="369332"/>
          </a:xfrm>
          <a:prstGeom prst="rect">
            <a:avLst/>
          </a:prstGeom>
        </p:spPr>
        <p:txBody>
          <a:bodyPr wrap="square">
            <a:spAutoFit/>
          </a:bodyPr>
          <a:lstStyle/>
          <a:p>
            <a:pPr>
              <a:defRPr/>
            </a:pPr>
            <a:endParaRPr lang="en-GB" altLang="es-ES" dirty="0">
              <a:latin typeface="Calibri" panose="020F0502020204030204" pitchFamily="34" charset="0"/>
              <a:cs typeface="Calibri" panose="020F0502020204030204" pitchFamily="34" charset="0"/>
            </a:endParaRPr>
          </a:p>
        </p:txBody>
      </p:sp>
      <p:sp>
        <p:nvSpPr>
          <p:cNvPr id="5" name="Shape 2633">
            <a:extLst>
              <a:ext uri="{FF2B5EF4-FFF2-40B4-BE49-F238E27FC236}">
                <a16:creationId xmlns:a16="http://schemas.microsoft.com/office/drawing/2014/main" id="{10B0B425-75A7-FF9E-1636-15B5499AD750}"/>
              </a:ext>
            </a:extLst>
          </p:cNvPr>
          <p:cNvSpPr/>
          <p:nvPr/>
        </p:nvSpPr>
        <p:spPr>
          <a:xfrm>
            <a:off x="6310921" y="1647964"/>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10715348" y="221738"/>
            <a:ext cx="1476652"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11" name="Rectángulo 10"/>
          <p:cNvSpPr/>
          <p:nvPr/>
        </p:nvSpPr>
        <p:spPr>
          <a:xfrm>
            <a:off x="124288" y="573869"/>
            <a:ext cx="10670960" cy="5468164"/>
          </a:xfrm>
          <a:prstGeom prst="rect">
            <a:avLst/>
          </a:prstGeom>
        </p:spPr>
        <p:txBody>
          <a:bodyPr wrap="square">
            <a:spAutoFit/>
          </a:bodyPr>
          <a:lstStyle/>
          <a:p>
            <a:pPr>
              <a:defRPr/>
            </a:pPr>
            <a:endParaRPr lang="pl-PL" altLang="es-ES" dirty="0">
              <a:latin typeface="Calibri" panose="020F0502020204030204" pitchFamily="34" charset="0"/>
              <a:cs typeface="Calibri" panose="020F0502020204030204" pitchFamily="34" charset="0"/>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3200" b="1"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UNITÀ 1: Fondamenti degli aiuti pubblici</a:t>
            </a:r>
            <a:endParaRPr kumimoji="0" lang="pl-PL" sz="4000" b="1"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it-IT" sz="2400" i="0" u="none" strike="noStrike" kern="1200" cap="none" spc="0" normalizeH="0" baseline="0" noProof="0" dirty="0">
                <a:ln>
                  <a:noFill/>
                </a:ln>
                <a:effectLst/>
                <a:uLnTx/>
                <a:uFillTx/>
                <a:latin typeface="+mj-lt"/>
                <a:ea typeface="+mn-ea"/>
                <a:cs typeface="Tahoma"/>
              </a:rPr>
              <a:t>SEZIONE 1.1.: Cos'è l'aiuto pubblico?</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0" normalizeH="0" baseline="0" noProof="0" dirty="0">
              <a:ln>
                <a:noFill/>
              </a:ln>
              <a:effectLst/>
              <a:uLnTx/>
              <a:uFillTx/>
              <a:latin typeface="+mj-lt"/>
              <a:ea typeface="+mn-ea"/>
              <a:cs typeface="Tahoma"/>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sz="2000" dirty="0">
                <a:latin typeface="Calibri" panose="020F0502020204030204" pitchFamily="34" charset="0"/>
                <a:cs typeface="Calibri" panose="020F0502020204030204" pitchFamily="34" charset="0"/>
              </a:rPr>
              <a:t>L'aiuto di Stato è un aiuto concesso a un imprenditore dallo Stato o da fondi statali, a condizioni più favorevoli di quelle offerte sul mercato. </a:t>
            </a:r>
          </a:p>
          <a:p>
            <a:pPr algn="just">
              <a:defRPr/>
            </a:pPr>
            <a:endParaRPr lang="it-IT" altLang="es-ES" sz="20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defRPr/>
            </a:pPr>
            <a:r>
              <a:rPr lang="it-IT" altLang="es-ES" sz="2000" dirty="0">
                <a:latin typeface="Calibri" panose="020F0502020204030204" pitchFamily="34" charset="0"/>
                <a:cs typeface="Calibri" panose="020F0502020204030204" pitchFamily="34" charset="0"/>
              </a:rPr>
              <a:t>Poiché l'aiuto di Stato può falsare le regole di concorrenza, è consentito solo in casi specifici e in base a norme specifiche</a:t>
            </a:r>
            <a:r>
              <a:rPr lang="pl-PL" altLang="es-ES" sz="2000" dirty="0">
                <a:latin typeface="Calibri" panose="020F0502020204030204" pitchFamily="34" charset="0"/>
                <a:cs typeface="Calibri" panose="020F0502020204030204" pitchFamily="34" charset="0"/>
              </a:rPr>
              <a:t>.</a:t>
            </a:r>
          </a:p>
          <a:p>
            <a:pPr algn="just">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a:p>
            <a:pPr>
              <a:defRPr/>
            </a:pPr>
            <a:endParaRPr lang="pl-PL"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02953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CDC234AF-FF2A-2E7E-DF6E-C3135C659DC0}"/>
              </a:ext>
            </a:extLst>
          </p:cNvPr>
          <p:cNvSpPr txBox="1"/>
          <p:nvPr/>
        </p:nvSpPr>
        <p:spPr>
          <a:xfrm>
            <a:off x="177554" y="1180730"/>
            <a:ext cx="10813002" cy="1090042"/>
          </a:xfrm>
          <a:prstGeom prst="rect">
            <a:avLst/>
          </a:prstGeom>
          <a:noFill/>
        </p:spPr>
        <p:txBody>
          <a:bodyPr wrap="square" rtlCol="0">
            <a:spAutoFit/>
          </a:bodyPr>
          <a:lstStyle/>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UNITÀ 1: Fondamenti degli aiuti pubblici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1.1.: Cos'è l'aiuto pubblico?</a:t>
            </a:r>
          </a:p>
        </p:txBody>
      </p:sp>
      <p:sp>
        <p:nvSpPr>
          <p:cNvPr id="8" name="pole tekstowe 7">
            <a:extLst>
              <a:ext uri="{FF2B5EF4-FFF2-40B4-BE49-F238E27FC236}">
                <a16:creationId xmlns:a16="http://schemas.microsoft.com/office/drawing/2014/main" id="{9A687048-D507-79CD-8BA5-A7F9A8E332AF}"/>
              </a:ext>
            </a:extLst>
          </p:cNvPr>
          <p:cNvSpPr txBox="1"/>
          <p:nvPr/>
        </p:nvSpPr>
        <p:spPr>
          <a:xfrm>
            <a:off x="177553" y="2530136"/>
            <a:ext cx="11949344" cy="4524315"/>
          </a:xfrm>
          <a:prstGeom prst="rect">
            <a:avLst/>
          </a:prstGeom>
          <a:noFill/>
        </p:spPr>
        <p:txBody>
          <a:bodyPr wrap="square">
            <a:spAutoFit/>
          </a:bodyPr>
          <a:lstStyle/>
          <a:p>
            <a:pPr algn="ctr"/>
            <a:r>
              <a:rPr lang="it-IT" b="1" dirty="0"/>
              <a:t>Stiamo parlando di assistenza pubblica, </a:t>
            </a:r>
          </a:p>
          <a:p>
            <a:pPr algn="ctr"/>
            <a:r>
              <a:rPr lang="it-IT" b="1" dirty="0"/>
              <a:t>quando</a:t>
            </a:r>
          </a:p>
          <a:p>
            <a:pPr algn="ctr"/>
            <a:r>
              <a:rPr lang="it-IT" b="1" dirty="0"/>
              <a:t>Si verificano tutti e 4 i prerequisiti:</a:t>
            </a:r>
          </a:p>
          <a:p>
            <a:pPr algn="ctr"/>
            <a:endParaRPr lang="pl-PL" b="1" dirty="0"/>
          </a:p>
          <a:p>
            <a:pPr algn="ctr"/>
            <a:endParaRPr lang="pl-PL" b="1" dirty="0"/>
          </a:p>
          <a:p>
            <a:pPr algn="ctr"/>
            <a:r>
              <a:rPr lang="pl-PL" b="1" dirty="0"/>
              <a:t>     </a:t>
            </a:r>
          </a:p>
          <a:p>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a:p>
            <a:pPr algn="ctr"/>
            <a:endParaRPr lang="pl-PL" b="1" dirty="0"/>
          </a:p>
        </p:txBody>
      </p:sp>
      <p:sp>
        <p:nvSpPr>
          <p:cNvPr id="9" name="CuadroTexto 20">
            <a:extLst>
              <a:ext uri="{FF2B5EF4-FFF2-40B4-BE49-F238E27FC236}">
                <a16:creationId xmlns:a16="http://schemas.microsoft.com/office/drawing/2014/main" id="{A3AC2C53-BE6A-6262-6032-8A1A752BBE11}"/>
              </a:ext>
            </a:extLst>
          </p:cNvPr>
          <p:cNvSpPr txBox="1"/>
          <p:nvPr/>
        </p:nvSpPr>
        <p:spPr>
          <a:xfrm>
            <a:off x="257452" y="4119237"/>
            <a:ext cx="2503503" cy="1200329"/>
          </a:xfrm>
          <a:prstGeom prst="rect">
            <a:avLst/>
          </a:prstGeom>
          <a:noFill/>
        </p:spPr>
        <p:txBody>
          <a:bodyPr wrap="square" rtlCol="0">
            <a:spAutoFit/>
          </a:bodyPr>
          <a:lstStyle/>
          <a:p>
            <a:endParaRPr lang="en-GB" b="1" dirty="0"/>
          </a:p>
          <a:p>
            <a:pPr algn="just"/>
            <a:r>
              <a:rPr lang="pl-PL" dirty="0"/>
              <a:t>1</a:t>
            </a:r>
            <a:r>
              <a:rPr lang="it-IT" dirty="0"/>
              <a:t>. Il sostegno è concesso dallo Stato o proviene da fondi statali</a:t>
            </a:r>
            <a:endParaRPr lang="en-GB" b="1" dirty="0"/>
          </a:p>
        </p:txBody>
      </p:sp>
      <p:sp>
        <p:nvSpPr>
          <p:cNvPr id="10" name="CuadroTexto 25">
            <a:extLst>
              <a:ext uri="{FF2B5EF4-FFF2-40B4-BE49-F238E27FC236}">
                <a16:creationId xmlns:a16="http://schemas.microsoft.com/office/drawing/2014/main" id="{ED3C94C6-1EFB-A537-F41E-F876674748EF}"/>
              </a:ext>
            </a:extLst>
          </p:cNvPr>
          <p:cNvSpPr txBox="1"/>
          <p:nvPr/>
        </p:nvSpPr>
        <p:spPr>
          <a:xfrm>
            <a:off x="3080552" y="4119236"/>
            <a:ext cx="2583401" cy="1200329"/>
          </a:xfrm>
          <a:prstGeom prst="rect">
            <a:avLst/>
          </a:prstGeom>
          <a:noFill/>
        </p:spPr>
        <p:txBody>
          <a:bodyPr wrap="square" rtlCol="0">
            <a:spAutoFit/>
          </a:bodyPr>
          <a:lstStyle/>
          <a:p>
            <a:endParaRPr lang="pl-PL" dirty="0"/>
          </a:p>
          <a:p>
            <a:r>
              <a:rPr lang="it-IT" dirty="0"/>
              <a:t>2. È concesso a condizioni più favorevoli di quelle offerte sul mercato</a:t>
            </a:r>
          </a:p>
        </p:txBody>
      </p:sp>
      <p:sp>
        <p:nvSpPr>
          <p:cNvPr id="12" name="CuadroTexto 25">
            <a:extLst>
              <a:ext uri="{FF2B5EF4-FFF2-40B4-BE49-F238E27FC236}">
                <a16:creationId xmlns:a16="http://schemas.microsoft.com/office/drawing/2014/main" id="{D34B070E-7D41-4730-2308-B6095F4827E7}"/>
              </a:ext>
            </a:extLst>
          </p:cNvPr>
          <p:cNvSpPr txBox="1"/>
          <p:nvPr/>
        </p:nvSpPr>
        <p:spPr>
          <a:xfrm>
            <a:off x="5601811" y="4358936"/>
            <a:ext cx="2885242" cy="1200329"/>
          </a:xfrm>
          <a:prstGeom prst="rect">
            <a:avLst/>
          </a:prstGeom>
          <a:noFill/>
        </p:spPr>
        <p:txBody>
          <a:bodyPr wrap="square" rtlCol="0">
            <a:spAutoFit/>
          </a:bodyPr>
          <a:lstStyle/>
          <a:p>
            <a:r>
              <a:rPr lang="it-IT" dirty="0"/>
              <a:t>3. È di natura selettiva (favorisce una o più società o la produzione di determinati beni)</a:t>
            </a:r>
          </a:p>
        </p:txBody>
      </p:sp>
      <p:sp>
        <p:nvSpPr>
          <p:cNvPr id="14" name="pole tekstowe 13">
            <a:extLst>
              <a:ext uri="{FF2B5EF4-FFF2-40B4-BE49-F238E27FC236}">
                <a16:creationId xmlns:a16="http://schemas.microsoft.com/office/drawing/2014/main" id="{59979750-A17C-AFE7-B312-8A5CDF14F5CB}"/>
              </a:ext>
            </a:extLst>
          </p:cNvPr>
          <p:cNvSpPr txBox="1"/>
          <p:nvPr/>
        </p:nvSpPr>
        <p:spPr>
          <a:xfrm>
            <a:off x="8904304" y="4358936"/>
            <a:ext cx="2885242" cy="1200329"/>
          </a:xfrm>
          <a:prstGeom prst="rect">
            <a:avLst/>
          </a:prstGeom>
          <a:noFill/>
        </p:spPr>
        <p:txBody>
          <a:bodyPr wrap="square">
            <a:spAutoFit/>
          </a:bodyPr>
          <a:lstStyle/>
          <a:p>
            <a:r>
              <a:rPr lang="it-IT" dirty="0"/>
              <a:t>4. Minaccia di perturbare o falsare la concorrenza e incide sugli scambi tra gli Stati membri dell'UE</a:t>
            </a:r>
          </a:p>
        </p:txBody>
      </p:sp>
      <p:cxnSp>
        <p:nvCxnSpPr>
          <p:cNvPr id="16" name="Łącznik prosty ze strzałką 15">
            <a:extLst>
              <a:ext uri="{FF2B5EF4-FFF2-40B4-BE49-F238E27FC236}">
                <a16:creationId xmlns:a16="http://schemas.microsoft.com/office/drawing/2014/main" id="{99CFB412-5F90-700B-8A00-94C947B5B89D}"/>
              </a:ext>
            </a:extLst>
          </p:cNvPr>
          <p:cNvCxnSpPr>
            <a:cxnSpLocks/>
          </p:cNvCxnSpPr>
          <p:nvPr/>
        </p:nvCxnSpPr>
        <p:spPr>
          <a:xfrm flipH="1">
            <a:off x="1384917" y="3524435"/>
            <a:ext cx="3027284"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a:extLst>
              <a:ext uri="{FF2B5EF4-FFF2-40B4-BE49-F238E27FC236}">
                <a16:creationId xmlns:a16="http://schemas.microsoft.com/office/drawing/2014/main" id="{C7150F03-81FC-7A8C-221C-782CB7753A10}"/>
              </a:ext>
            </a:extLst>
          </p:cNvPr>
          <p:cNvCxnSpPr/>
          <p:nvPr/>
        </p:nvCxnSpPr>
        <p:spPr>
          <a:xfrm flipH="1">
            <a:off x="4216893" y="3533313"/>
            <a:ext cx="621437"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a:extLst>
              <a:ext uri="{FF2B5EF4-FFF2-40B4-BE49-F238E27FC236}">
                <a16:creationId xmlns:a16="http://schemas.microsoft.com/office/drawing/2014/main" id="{66BCFC25-F248-CCB6-ED86-B3C647D42FF0}"/>
              </a:ext>
            </a:extLst>
          </p:cNvPr>
          <p:cNvCxnSpPr>
            <a:cxnSpLocks/>
          </p:cNvCxnSpPr>
          <p:nvPr/>
        </p:nvCxnSpPr>
        <p:spPr>
          <a:xfrm>
            <a:off x="6356412" y="3524435"/>
            <a:ext cx="0" cy="772357"/>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Łącznik prosty ze strzałką 21">
            <a:extLst>
              <a:ext uri="{FF2B5EF4-FFF2-40B4-BE49-F238E27FC236}">
                <a16:creationId xmlns:a16="http://schemas.microsoft.com/office/drawing/2014/main" id="{A62AA8AF-B6A8-F0E4-657D-0388F2BCF7F0}"/>
              </a:ext>
            </a:extLst>
          </p:cNvPr>
          <p:cNvCxnSpPr/>
          <p:nvPr/>
        </p:nvCxnSpPr>
        <p:spPr>
          <a:xfrm>
            <a:off x="7625918" y="3533313"/>
            <a:ext cx="2050742" cy="763479"/>
          </a:xfrm>
          <a:prstGeom prst="straightConnector1">
            <a:avLst/>
          </a:prstGeom>
          <a:ln>
            <a:solidFill>
              <a:srgbClr val="0CA373"/>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80185"/>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EB31946A-996B-4A26-4BD4-4F4F71F1C8F5}"/>
              </a:ext>
            </a:extLst>
          </p:cNvPr>
          <p:cNvSpPr txBox="1"/>
          <p:nvPr/>
        </p:nvSpPr>
        <p:spPr>
          <a:xfrm>
            <a:off x="168676" y="1109709"/>
            <a:ext cx="10919534" cy="6796732"/>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UNITÀ 1: Fondamenti degli aiuti pubblici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it-IT" sz="2400" i="0" u="none" strike="noStrike" kern="1200" cap="none" spc="-114" normalizeH="0" baseline="0" noProof="0" dirty="0">
                <a:ln>
                  <a:noFill/>
                </a:ln>
                <a:effectLst/>
                <a:uLnTx/>
                <a:uFillTx/>
                <a:latin typeface="+mj-lt"/>
                <a:ea typeface="+mn-ea"/>
                <a:cs typeface="Tahoma"/>
              </a:rPr>
              <a:t>SEZIONE 1.2.: Tipi e forme dell'aiuto pubblico</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2400" i="0" u="none" strike="noStrike" kern="1200" cap="none" spc="-114" normalizeH="0" baseline="0" noProof="0" dirty="0">
              <a:ln>
                <a:noFill/>
              </a:ln>
              <a:effectLst/>
              <a:uLnTx/>
              <a:uFillTx/>
              <a:latin typeface="+mj-lt"/>
              <a:ea typeface="+mn-ea"/>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it-IT" sz="2400" b="1" spc="-114" dirty="0">
                <a:latin typeface="+mj-lt"/>
                <a:cs typeface="Tahoma"/>
              </a:rPr>
              <a:t>Tipi</a:t>
            </a:r>
            <a:r>
              <a:rPr lang="pl-PL" sz="2400" b="1" spc="-114" dirty="0">
                <a:latin typeface="+mj-lt"/>
                <a:cs typeface="Tahoma"/>
              </a:rPr>
              <a:t> di aiuti pubblici:</a:t>
            </a:r>
            <a:endParaRPr lang="it-IT" sz="2400" b="1"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b="1" spc="-114" dirty="0">
              <a:latin typeface="+mj-lt"/>
              <a:cs typeface="Tahoma"/>
            </a:endParaRPr>
          </a:p>
          <a:p>
            <a:pPr marL="469900" lvl="0" indent="-457200" algn="just">
              <a:spcBef>
                <a:spcPts val="110"/>
              </a:spcBef>
              <a:buAutoNum type="arabicPeriod"/>
              <a:tabLst>
                <a:tab pos="1217930" algn="l"/>
                <a:tab pos="1939289" algn="l"/>
                <a:tab pos="2928620" algn="l"/>
                <a:tab pos="3457575" algn="l"/>
                <a:tab pos="4396105" algn="l"/>
                <a:tab pos="5962650" algn="l"/>
              </a:tabLst>
              <a:defRPr/>
            </a:pPr>
            <a:r>
              <a:rPr lang="it-IT" sz="2000" spc="-114" dirty="0">
                <a:cs typeface="Arial" panose="020B0604020202020204" pitchFamily="34" charset="0"/>
              </a:rPr>
              <a:t>Orizzontale - Si rivolge a tutti gli imprenditori, indipendentemente dalla loro sede di attività e dal settore dell'economia, al fine di risolvere un problema specifico si applica agli aiuti in settori quali la ricerca, lo sviluppo, l'innovazione, la protezione dell'ambiente e l'occupazione. </a:t>
            </a:r>
          </a:p>
          <a:p>
            <a:pPr marL="12700" lvl="0" algn="just">
              <a:spcBef>
                <a:spcPts val="110"/>
              </a:spcBef>
              <a:tabLst>
                <a:tab pos="1217930" algn="l"/>
                <a:tab pos="1939289" algn="l"/>
                <a:tab pos="2928620" algn="l"/>
                <a:tab pos="3457575" algn="l"/>
                <a:tab pos="4396105" algn="l"/>
                <a:tab pos="5962650" algn="l"/>
              </a:tabLst>
              <a:defRPr/>
            </a:pPr>
            <a:endParaRPr lang="it-IT" sz="2000" spc="-114" dirty="0">
              <a:cs typeface="Arial" panose="020B0604020202020204" pitchFamily="34" charset="0"/>
            </a:endParaRPr>
          </a:p>
          <a:p>
            <a:pPr marL="12700" lvl="0" algn="just">
              <a:spcBef>
                <a:spcPts val="110"/>
              </a:spcBef>
              <a:tabLst>
                <a:tab pos="1217930" algn="l"/>
                <a:tab pos="1939289" algn="l"/>
                <a:tab pos="2928620" algn="l"/>
                <a:tab pos="3457575" algn="l"/>
                <a:tab pos="4396105" algn="l"/>
                <a:tab pos="5962650" algn="l"/>
              </a:tabLst>
              <a:defRPr/>
            </a:pPr>
            <a:r>
              <a:rPr lang="it-IT" sz="2000" spc="-114" dirty="0">
                <a:cs typeface="Arial" panose="020B0604020202020204" pitchFamily="34" charset="0"/>
              </a:rPr>
              <a:t>Nota: Anche il carattere orizzontale è un aiuto de </a:t>
            </a:r>
            <a:r>
              <a:rPr lang="it-IT" sz="2000" spc="-114" dirty="0" err="1">
                <a:cs typeface="Arial" panose="020B0604020202020204" pitchFamily="34" charset="0"/>
              </a:rPr>
              <a:t>minimis</a:t>
            </a:r>
            <a:r>
              <a:rPr lang="it-IT" sz="2000" spc="-114" dirty="0">
                <a:cs typeface="Arial" panose="020B0604020202020204" pitchFamily="34" charset="0"/>
              </a:rPr>
              <a:t>, che può essere concesso senza restrizioni settoriali o regionali. Non si tratta di aiuti di Stato "rigorosamente". </a:t>
            </a: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dirty="0"/>
          </a:p>
        </p:txBody>
      </p:sp>
    </p:spTree>
    <p:extLst>
      <p:ext uri="{BB962C8B-B14F-4D97-AF65-F5344CB8AC3E}">
        <p14:creationId xmlns:p14="http://schemas.microsoft.com/office/powerpoint/2010/main" val="1461839054"/>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ECF88D-E8F2-FD38-701A-CCCB2C004C92}"/>
              </a:ext>
            </a:extLst>
          </p:cNvPr>
          <p:cNvSpPr txBox="1"/>
          <p:nvPr/>
        </p:nvSpPr>
        <p:spPr>
          <a:xfrm>
            <a:off x="143522" y="932155"/>
            <a:ext cx="11904955" cy="3924151"/>
          </a:xfrm>
          <a:prstGeom prst="rect">
            <a:avLst/>
          </a:prstGeom>
          <a:noFill/>
        </p:spPr>
        <p:txBody>
          <a:bodyPr wrap="square" rtlCol="0">
            <a:spAutoFit/>
          </a:bodyPr>
          <a:lstStyle/>
          <a:p>
            <a:pPr marL="12700">
              <a:spcBef>
                <a:spcPts val="110"/>
              </a:spcBef>
              <a:tabLst>
                <a:tab pos="1217930" algn="l"/>
                <a:tab pos="1939289" algn="l"/>
                <a:tab pos="2928620" algn="l"/>
                <a:tab pos="3457575" algn="l"/>
                <a:tab pos="4396105" algn="l"/>
                <a:tab pos="5962650" algn="l"/>
              </a:tabLst>
              <a:defRPr/>
            </a:pPr>
            <a:r>
              <a:rPr kumimoji="0" lang="it-IT" sz="4000" b="1" i="0" u="none" strike="noStrike" kern="1200" cap="none" spc="-114" normalizeH="0" baseline="0" noProof="0" dirty="0">
                <a:ln>
                  <a:noFill/>
                </a:ln>
                <a:effectLst/>
                <a:uLnTx/>
                <a:uFillTx/>
                <a:latin typeface="+mj-lt"/>
                <a:ea typeface="+mn-ea"/>
                <a:cs typeface="Tahoma"/>
              </a:rPr>
              <a:t>UNITÀ 1: Fondamenti degli aiuti pubblici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400" i="0" u="none" strike="noStrike" kern="1200" cap="none" spc="-114" normalizeH="0" baseline="0" noProof="0" dirty="0">
                <a:ln>
                  <a:noFill/>
                </a:ln>
                <a:effectLst/>
                <a:uLnTx/>
                <a:uFillTx/>
                <a:latin typeface="+mj-lt"/>
                <a:ea typeface="+mn-ea"/>
                <a:cs typeface="Tahoma"/>
              </a:rPr>
              <a:t> </a:t>
            </a:r>
            <a:r>
              <a:rPr kumimoji="0" lang="it-IT" sz="2400" i="0" u="none" strike="noStrike" kern="1200" cap="none" spc="-114" normalizeH="0" baseline="0" noProof="0" dirty="0">
                <a:ln>
                  <a:noFill/>
                </a:ln>
                <a:effectLst/>
                <a:uLnTx/>
                <a:uFillTx/>
                <a:latin typeface="+mj-lt"/>
                <a:ea typeface="+mn-ea"/>
                <a:cs typeface="Tahoma"/>
              </a:rPr>
              <a:t> SEZIONE 1.2: Tipi e forme dell'aiuto pubblico</a:t>
            </a:r>
            <a:endParaRPr kumimoji="0" lang="pl-PL" sz="20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1800" spc="-114" dirty="0">
              <a:latin typeface="+mj-lt"/>
              <a:cs typeface="Tahoma"/>
            </a:endParaRPr>
          </a:p>
          <a:p>
            <a:pPr marL="12700" algn="just">
              <a:spcBef>
                <a:spcPts val="110"/>
              </a:spcBef>
              <a:tabLst>
                <a:tab pos="1217930" algn="l"/>
                <a:tab pos="1939289" algn="l"/>
                <a:tab pos="2928620" algn="l"/>
                <a:tab pos="3457575" algn="l"/>
                <a:tab pos="4396105" algn="l"/>
                <a:tab pos="5962650" algn="l"/>
              </a:tabLst>
              <a:defRPr/>
            </a:pPr>
            <a:r>
              <a:rPr lang="it-IT" dirty="0"/>
              <a:t>2. Aiuti regionali - Aiuti destinati a sostenere lo sviluppo delle regioni meno sviluppate promuovendo gli investimenti e la creazione di posti di lavoro, in casi eccezionali mediante la concessione di aiuti al funzionamento.</a:t>
            </a:r>
          </a:p>
          <a:p>
            <a:pPr marL="12700" algn="just">
              <a:spcBef>
                <a:spcPts val="110"/>
              </a:spcBef>
              <a:tabLst>
                <a:tab pos="1217930" algn="l"/>
                <a:tab pos="1939289" algn="l"/>
                <a:tab pos="2928620" algn="l"/>
                <a:tab pos="3457575" algn="l"/>
                <a:tab pos="4396105" algn="l"/>
                <a:tab pos="5962650" algn="l"/>
              </a:tabLst>
              <a:defRPr/>
            </a:pPr>
            <a:endParaRPr lang="it-IT" dirty="0"/>
          </a:p>
          <a:p>
            <a:pPr marL="12700" algn="just">
              <a:spcBef>
                <a:spcPts val="110"/>
              </a:spcBef>
              <a:tabLst>
                <a:tab pos="1217930" algn="l"/>
                <a:tab pos="1939289" algn="l"/>
                <a:tab pos="2928620" algn="l"/>
                <a:tab pos="3457575" algn="l"/>
                <a:tab pos="4396105" algn="l"/>
                <a:tab pos="5962650" algn="l"/>
              </a:tabLst>
              <a:defRPr/>
            </a:pPr>
            <a:r>
              <a:rPr lang="it-IT" dirty="0"/>
              <a:t>3. Settoriale: l'aiuto di Stato concesso esclusivamente agli imprenditori di un settore economico specifico (ad esempio, i trasporti), nonché in settori sensibili: industria carboniera, industria siderurgica, industria navale. Agli aiuti di Stato concessi in questi settori, a causa della loro natura specifica e dei problemi che si presentano (riguardanti, ad esempio, la sovraccapacità, la natura ad alta intensità di capitale degli investimenti), si applicano spesso norme di aiuti di Stato diverse e più restrittive rispetto alle norme generali.</a:t>
            </a:r>
          </a:p>
          <a:p>
            <a:pPr marL="469900" marR="0" lvl="0" indent="-457200" algn="just"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z="1800" dirty="0">
              <a:effectLst/>
            </a:endParaRPr>
          </a:p>
        </p:txBody>
      </p:sp>
    </p:spTree>
    <p:extLst>
      <p:ext uri="{BB962C8B-B14F-4D97-AF65-F5344CB8AC3E}">
        <p14:creationId xmlns:p14="http://schemas.microsoft.com/office/powerpoint/2010/main" val="903755298"/>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a:extLst>
              <a:ext uri="{FF2B5EF4-FFF2-40B4-BE49-F238E27FC236}">
                <a16:creationId xmlns:a16="http://schemas.microsoft.com/office/drawing/2014/main" id="{71E5DD05-2844-B9D3-FDC2-B1190F6CAC3A}"/>
              </a:ext>
            </a:extLst>
          </p:cNvPr>
          <p:cNvSpPr txBox="1"/>
          <p:nvPr/>
        </p:nvSpPr>
        <p:spPr>
          <a:xfrm>
            <a:off x="108011" y="914400"/>
            <a:ext cx="11975977" cy="7650812"/>
          </a:xfrm>
          <a:prstGeom prst="rect">
            <a:avLst/>
          </a:prstGeom>
          <a:noFill/>
        </p:spPr>
        <p:txBody>
          <a:bodyPr wrap="square">
            <a:spAutoFit/>
          </a:bodyPr>
          <a:lstStyle/>
          <a:p>
            <a:pPr marL="12700">
              <a:spcBef>
                <a:spcPts val="110"/>
              </a:spcBef>
              <a:tabLst>
                <a:tab pos="1217930" algn="l"/>
                <a:tab pos="1939289" algn="l"/>
                <a:tab pos="2928620" algn="l"/>
                <a:tab pos="3457575" algn="l"/>
                <a:tab pos="4396105" algn="l"/>
                <a:tab pos="5962650" algn="l"/>
              </a:tabLst>
              <a:defRPr/>
            </a:pPr>
            <a:r>
              <a:rPr kumimoji="0" lang="pl-PL" sz="3200" b="1" i="0" u="none" strike="noStrike" kern="1200" cap="none" spc="-114" normalizeH="0" baseline="0" noProof="0" dirty="0">
                <a:ln>
                  <a:noFill/>
                </a:ln>
                <a:effectLst/>
                <a:uLnTx/>
                <a:uFillTx/>
                <a:latin typeface="+mj-lt"/>
                <a:ea typeface="+mn-ea"/>
                <a:cs typeface="Tahoma"/>
              </a:rPr>
              <a:t> </a:t>
            </a:r>
            <a:r>
              <a:rPr kumimoji="0" lang="it-IT" sz="4000" b="1" i="0" u="none" strike="noStrike" kern="1200" cap="none" spc="-114" normalizeH="0" baseline="0" noProof="0" dirty="0">
                <a:ln>
                  <a:noFill/>
                </a:ln>
                <a:effectLst/>
                <a:uLnTx/>
                <a:uFillTx/>
                <a:latin typeface="+mj-lt"/>
                <a:ea typeface="+mn-ea"/>
                <a:cs typeface="Tahoma"/>
              </a:rPr>
              <a:t>UNITÀ 1: Fondamenti degli aiuti pubblici</a:t>
            </a: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1800" i="0" u="none" strike="noStrike" kern="1200" cap="none" spc="-114" normalizeH="0" baseline="0" noProof="0" dirty="0">
                <a:ln>
                  <a:noFill/>
                </a:ln>
                <a:effectLst/>
                <a:uLnTx/>
                <a:uFillTx/>
                <a:latin typeface="+mj-lt"/>
                <a:ea typeface="+mn-ea"/>
                <a:cs typeface="Tahoma"/>
              </a:rPr>
              <a:t>    </a:t>
            </a:r>
            <a:r>
              <a:rPr kumimoji="0" lang="it-IT" sz="2400" i="0" u="none" strike="noStrike" kern="1200" cap="none" spc="-114" normalizeH="0" baseline="0" noProof="0" dirty="0">
                <a:ln>
                  <a:noFill/>
                </a:ln>
                <a:effectLst/>
                <a:uLnTx/>
                <a:uFillTx/>
                <a:latin typeface="+mj-lt"/>
                <a:ea typeface="+mn-ea"/>
                <a:cs typeface="Tahoma"/>
              </a:rPr>
              <a:t> SEZIONE 1.2.: Tipi e forme dell'aiuto pubblico</a:t>
            </a:r>
            <a:endParaRPr lang="pl-PL"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lang="it-IT" sz="2400" b="1" spc="-114" dirty="0">
                <a:latin typeface="+mj-lt"/>
                <a:cs typeface="Tahoma"/>
              </a:rPr>
              <a:t>Forme di aiuto pubblico</a:t>
            </a:r>
            <a:endParaRPr kumimoji="0" lang="pl-PL" sz="2400" b="1" i="0" u="none" strike="noStrike" kern="1200" cap="none" spc="-114" normalizeH="0" baseline="0" noProof="0" dirty="0">
              <a:ln>
                <a:noFill/>
              </a:ln>
              <a:effectLst/>
              <a:uLnTx/>
              <a:uFillTx/>
              <a:latin typeface="+mj-lt"/>
              <a:ea typeface="+mn-ea"/>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z="2400" spc="-114" dirty="0">
              <a:latin typeface="+mj-lt"/>
              <a:cs typeface="Tahoma"/>
            </a:endParaRPr>
          </a:p>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cs typeface="Tahoma"/>
            </a:endParaRPr>
          </a:p>
          <a:p>
            <a:pPr marL="355600" marR="0" lvl="0" indent="-342900" defTabSz="914400" rtl="0" eaLnBrk="1" fontAlgn="auto" latinLnBrk="0" hangingPunct="1">
              <a:lnSpc>
                <a:spcPct val="100000"/>
              </a:lnSpc>
              <a:spcBef>
                <a:spcPts val="110"/>
              </a:spcBef>
              <a:spcAft>
                <a:spcPts val="0"/>
              </a:spcAft>
              <a:buClrTx/>
              <a:buSzTx/>
              <a:buFontTx/>
              <a:buAutoNum type="arabicPeriod"/>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lang="pl-PL" spc="-114" dirty="0">
              <a:latin typeface="+mj-lt"/>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a:p>
            <a:pPr marL="12700" marR="0" lvl="0" indent="0"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endParaRPr kumimoji="0" lang="pl-PL" sz="1800" i="0" u="none" strike="noStrike" kern="1200" cap="none" spc="-114" normalizeH="0" baseline="0" noProof="0" dirty="0">
              <a:ln>
                <a:noFill/>
              </a:ln>
              <a:effectLst/>
              <a:uLnTx/>
              <a:uFillTx/>
              <a:latin typeface="+mj-lt"/>
              <a:ea typeface="+mn-ea"/>
              <a:cs typeface="Tahoma"/>
            </a:endParaRPr>
          </a:p>
        </p:txBody>
      </p:sp>
      <p:sp>
        <p:nvSpPr>
          <p:cNvPr id="8" name="Schemat blokowy: proces 7">
            <a:extLst>
              <a:ext uri="{FF2B5EF4-FFF2-40B4-BE49-F238E27FC236}">
                <a16:creationId xmlns:a16="http://schemas.microsoft.com/office/drawing/2014/main" id="{1686D237-4947-B231-68B0-EBF7C5C64E52}"/>
              </a:ext>
            </a:extLst>
          </p:cNvPr>
          <p:cNvSpPr/>
          <p:nvPr/>
        </p:nvSpPr>
        <p:spPr>
          <a:xfrm>
            <a:off x="470518" y="2787587"/>
            <a:ext cx="2290438"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spc="-114" dirty="0">
              <a:cs typeface="Tahoma"/>
            </a:endParaRP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A</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t>Sovvenzioni e agevolazioni fiscali</a:t>
            </a:r>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a:p>
            <a:pPr marL="12700" marR="0" lvl="0"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endParaRPr lang="pl-PL" dirty="0"/>
          </a:p>
        </p:txBody>
      </p:sp>
      <p:sp>
        <p:nvSpPr>
          <p:cNvPr id="9" name="pole tekstowe 8">
            <a:extLst>
              <a:ext uri="{FF2B5EF4-FFF2-40B4-BE49-F238E27FC236}">
                <a16:creationId xmlns:a16="http://schemas.microsoft.com/office/drawing/2014/main" id="{42E31A02-D579-42D2-4997-DCEF5737AC9D}"/>
              </a:ext>
            </a:extLst>
          </p:cNvPr>
          <p:cNvSpPr txBox="1"/>
          <p:nvPr/>
        </p:nvSpPr>
        <p:spPr>
          <a:xfrm>
            <a:off x="5610687" y="2920753"/>
            <a:ext cx="3595457" cy="369332"/>
          </a:xfrm>
          <a:prstGeom prst="rect">
            <a:avLst/>
          </a:prstGeom>
          <a:noFill/>
        </p:spPr>
        <p:txBody>
          <a:bodyPr wrap="square" rtlCol="0">
            <a:spAutoFit/>
          </a:bodyPr>
          <a:lstStyle/>
          <a:p>
            <a:endParaRPr lang="pl-PL" dirty="0"/>
          </a:p>
        </p:txBody>
      </p:sp>
      <p:sp>
        <p:nvSpPr>
          <p:cNvPr id="12" name="Schemat blokowy: proces 11">
            <a:extLst>
              <a:ext uri="{FF2B5EF4-FFF2-40B4-BE49-F238E27FC236}">
                <a16:creationId xmlns:a16="http://schemas.microsoft.com/office/drawing/2014/main" id="{3402C815-E31F-92E2-7B79-5C8A6B819C5A}"/>
              </a:ext>
            </a:extLst>
          </p:cNvPr>
          <p:cNvSpPr/>
          <p:nvPr/>
        </p:nvSpPr>
        <p:spPr>
          <a:xfrm>
            <a:off x="3187082" y="2787587"/>
            <a:ext cx="257452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B</a:t>
            </a:r>
          </a:p>
          <a:p>
            <a:pPr marL="12700" lvl="0" algn="ctr">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Investimento di capitale </a:t>
            </a:r>
          </a:p>
          <a:p>
            <a:pPr marL="12700" lvl="0" algn="ctr">
              <a:spcBef>
                <a:spcPts val="110"/>
              </a:spcBef>
              <a:tabLst>
                <a:tab pos="1217930" algn="l"/>
                <a:tab pos="1939289" algn="l"/>
                <a:tab pos="2928620" algn="l"/>
                <a:tab pos="3457575" algn="l"/>
                <a:tab pos="4396105" algn="l"/>
                <a:tab pos="5962650" algn="l"/>
              </a:tabLst>
              <a:defRPr/>
            </a:pPr>
            <a:r>
              <a:rPr lang="pl-PL" dirty="0">
                <a:latin typeface="Times New Roman" panose="02020603050405020304" pitchFamily="18" charset="0"/>
              </a:rPr>
              <a:t>  </a:t>
            </a:r>
            <a:r>
              <a:rPr lang="it-IT" dirty="0">
                <a:latin typeface="Times New Roman" panose="02020603050405020304" pitchFamily="18" charset="0"/>
              </a:rPr>
              <a:t>  </a:t>
            </a:r>
            <a:r>
              <a:rPr lang="pl-PL" dirty="0">
                <a:latin typeface="Times New Roman" panose="02020603050405020304" pitchFamily="18" charset="0"/>
              </a:rPr>
              <a:t>  sovvenzioni	</a:t>
            </a:r>
            <a:endParaRPr lang="pl-PL" dirty="0"/>
          </a:p>
        </p:txBody>
      </p:sp>
      <p:sp>
        <p:nvSpPr>
          <p:cNvPr id="13" name="Schemat blokowy: proces 12">
            <a:extLst>
              <a:ext uri="{FF2B5EF4-FFF2-40B4-BE49-F238E27FC236}">
                <a16:creationId xmlns:a16="http://schemas.microsoft.com/office/drawing/2014/main" id="{6A830DB3-8A7D-3361-B66B-B07CC65DAD1E}"/>
              </a:ext>
            </a:extLst>
          </p:cNvPr>
          <p:cNvSpPr/>
          <p:nvPr/>
        </p:nvSpPr>
        <p:spPr>
          <a:xfrm>
            <a:off x="6096000" y="2787587"/>
            <a:ext cx="2423605"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C</a:t>
            </a:r>
          </a:p>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dirty="0">
                <a:effectLst/>
                <a:latin typeface="Times New Roman" panose="02020603050405020304" pitchFamily="18" charset="0"/>
              </a:rPr>
              <a:t>          Credito agevolato</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
        <p:nvSpPr>
          <p:cNvPr id="14" name="Schemat blokowy: proces 13">
            <a:extLst>
              <a:ext uri="{FF2B5EF4-FFF2-40B4-BE49-F238E27FC236}">
                <a16:creationId xmlns:a16="http://schemas.microsoft.com/office/drawing/2014/main" id="{09738388-8BBB-5535-ADDA-FCBA6ECD7DDB}"/>
              </a:ext>
            </a:extLst>
          </p:cNvPr>
          <p:cNvSpPr/>
          <p:nvPr/>
        </p:nvSpPr>
        <p:spPr>
          <a:xfrm>
            <a:off x="9004918" y="2787587"/>
            <a:ext cx="2473909" cy="1580225"/>
          </a:xfrm>
          <a:prstGeom prst="flowChartProcess">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marR="0" lvl="0" algn="ctr" defTabSz="914400" rtl="0" eaLnBrk="1" fontAlgn="auto" latinLnBrk="0" hangingPunct="1">
              <a:lnSpc>
                <a:spcPct val="100000"/>
              </a:lnSpc>
              <a:spcBef>
                <a:spcPts val="110"/>
              </a:spcBef>
              <a:spcAft>
                <a:spcPts val="0"/>
              </a:spcAft>
              <a:buClrTx/>
              <a:buSzTx/>
              <a:tabLst>
                <a:tab pos="1217930" algn="l"/>
                <a:tab pos="1939289" algn="l"/>
                <a:tab pos="2928620" algn="l"/>
                <a:tab pos="3457575" algn="l"/>
                <a:tab pos="4396105" algn="l"/>
                <a:tab pos="5962650" algn="l"/>
              </a:tabLst>
              <a:defRPr/>
            </a:pPr>
            <a:r>
              <a:rPr lang="pl-PL" sz="2000" spc="-114" dirty="0">
                <a:cs typeface="Tahoma"/>
              </a:rPr>
              <a:t>D</a:t>
            </a:r>
          </a:p>
          <a:p>
            <a:pPr marL="12700" lvl="0" algn="ctr">
              <a:spcBef>
                <a:spcPts val="110"/>
              </a:spcBef>
              <a:tabLst>
                <a:tab pos="1217930" algn="l"/>
                <a:tab pos="1939289" algn="l"/>
                <a:tab pos="2928620" algn="l"/>
                <a:tab pos="3457575" algn="l"/>
                <a:tab pos="4396105" algn="l"/>
                <a:tab pos="5962650" algn="l"/>
              </a:tabLst>
              <a:defRPr/>
            </a:pPr>
            <a:r>
              <a:rPr lang="it-IT" dirty="0">
                <a:latin typeface="Times New Roman" panose="02020603050405020304" pitchFamily="18" charset="0"/>
              </a:rPr>
              <a:t>Garanzie</a:t>
            </a:r>
          </a:p>
          <a:p>
            <a:pPr marL="12700" lvl="0" algn="ctr">
              <a:spcBef>
                <a:spcPts val="110"/>
              </a:spcBef>
              <a:tabLst>
                <a:tab pos="1217930" algn="l"/>
                <a:tab pos="1939289" algn="l"/>
                <a:tab pos="2928620" algn="l"/>
                <a:tab pos="3457575" algn="l"/>
                <a:tab pos="4396105" algn="l"/>
                <a:tab pos="5962650" algn="l"/>
              </a:tabLst>
              <a:defRPr/>
            </a:pPr>
            <a:r>
              <a:rPr lang="it-IT" dirty="0">
                <a:latin typeface="Times New Roman" panose="02020603050405020304" pitchFamily="18" charset="0"/>
              </a:rPr>
              <a:t> e</a:t>
            </a:r>
          </a:p>
          <a:p>
            <a:pPr marL="12700" lvl="0" algn="ctr">
              <a:spcBef>
                <a:spcPts val="110"/>
              </a:spcBef>
              <a:tabLst>
                <a:tab pos="1217930" algn="l"/>
                <a:tab pos="1939289" algn="l"/>
                <a:tab pos="2928620" algn="l"/>
                <a:tab pos="3457575" algn="l"/>
                <a:tab pos="4396105" algn="l"/>
                <a:tab pos="5962650" algn="l"/>
              </a:tabLst>
              <a:defRPr/>
            </a:pPr>
            <a:r>
              <a:rPr lang="it-IT" dirty="0">
                <a:latin typeface="Times New Roman" panose="02020603050405020304" pitchFamily="18" charset="0"/>
              </a:rPr>
              <a:t> fideiussioni</a:t>
            </a:r>
            <a:r>
              <a:rPr lang="pl-PL" dirty="0"/>
              <a:t>	</a:t>
            </a:r>
          </a:p>
          <a:p>
            <a:pPr marL="298450" marR="0" lvl="0" indent="-285750" defTabSz="914400" rtl="0" eaLnBrk="1" fontAlgn="auto" latinLnBrk="0" hangingPunct="1">
              <a:lnSpc>
                <a:spcPct val="100000"/>
              </a:lnSpc>
              <a:spcBef>
                <a:spcPts val="110"/>
              </a:spcBef>
              <a:spcAft>
                <a:spcPts val="0"/>
              </a:spcAft>
              <a:buClrTx/>
              <a:buSzTx/>
              <a:buFontTx/>
              <a:buChar char="-"/>
              <a:tabLst>
                <a:tab pos="1217930" algn="l"/>
                <a:tab pos="1939289" algn="l"/>
                <a:tab pos="2928620" algn="l"/>
                <a:tab pos="3457575" algn="l"/>
                <a:tab pos="4396105" algn="l"/>
                <a:tab pos="5962650" algn="l"/>
              </a:tabLst>
              <a:defRPr/>
            </a:pPr>
            <a:endParaRPr lang="pl-PL" dirty="0"/>
          </a:p>
        </p:txBody>
      </p:sp>
    </p:spTree>
    <p:extLst>
      <p:ext uri="{BB962C8B-B14F-4D97-AF65-F5344CB8AC3E}">
        <p14:creationId xmlns:p14="http://schemas.microsoft.com/office/powerpoint/2010/main" val="782311253"/>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11B13FF3-AF18-90F5-33B5-DDA445CD7233}"/>
              </a:ext>
            </a:extLst>
          </p:cNvPr>
          <p:cNvSpPr txBox="1"/>
          <p:nvPr/>
        </p:nvSpPr>
        <p:spPr>
          <a:xfrm>
            <a:off x="206477" y="929148"/>
            <a:ext cx="11821400" cy="3662541"/>
          </a:xfrm>
          <a:prstGeom prst="rect">
            <a:avLst/>
          </a:prstGeom>
          <a:noFill/>
        </p:spPr>
        <p:txBody>
          <a:bodyPr wrap="square">
            <a:spAutoFit/>
          </a:bodyPr>
          <a:lstStyle/>
          <a:p>
            <a:r>
              <a:rPr kumimoji="0" lang="it-IT" sz="4000" b="1" i="0" u="none" strike="noStrike" kern="1200" cap="none" spc="-114" normalizeH="0" baseline="0" noProof="0" dirty="0">
                <a:ln>
                  <a:noFill/>
                </a:ln>
                <a:effectLst/>
                <a:uLnTx/>
                <a:uFillTx/>
                <a:latin typeface="+mj-lt"/>
                <a:ea typeface="+mn-ea"/>
                <a:cs typeface="Tahoma"/>
              </a:rPr>
              <a:t>UNITA' 1.: Fondamenti degli aiuti pubblici</a:t>
            </a:r>
          </a:p>
          <a:p>
            <a:r>
              <a:rPr kumimoji="0" lang="pl-PL" sz="2400" i="0" u="none" strike="noStrike" kern="1200" cap="none" spc="-114" normalizeH="0" baseline="0" noProof="0" dirty="0">
                <a:ln>
                  <a:noFill/>
                </a:ln>
                <a:effectLst/>
                <a:uLnTx/>
                <a:uFillTx/>
                <a:latin typeface="+mj-lt"/>
                <a:ea typeface="+mn-ea"/>
                <a:cs typeface="Tahoma"/>
              </a:rPr>
              <a:t> </a:t>
            </a:r>
            <a:r>
              <a:rPr kumimoji="0" lang="it-IT" sz="2400" i="0" u="none" strike="noStrike" kern="1200" cap="none" spc="-114" normalizeH="0" baseline="0" noProof="0" dirty="0">
                <a:ln>
                  <a:noFill/>
                </a:ln>
                <a:effectLst/>
                <a:uLnTx/>
                <a:uFillTx/>
                <a:latin typeface="+mj-lt"/>
                <a:ea typeface="+mn-ea"/>
                <a:cs typeface="Tahoma"/>
              </a:rPr>
              <a:t>SEZIONE 1.2.: Tipi e forme dell'aiuto pubblico</a:t>
            </a:r>
          </a:p>
          <a:p>
            <a:endParaRPr lang="pl-PL" sz="2400" b="1" spc="-114" dirty="0">
              <a:latin typeface="+mj-lt"/>
              <a:cs typeface="Tahoma"/>
            </a:endParaRPr>
          </a:p>
          <a:p>
            <a:r>
              <a:rPr lang="pl-PL" sz="2400" b="1" spc="-114" dirty="0">
                <a:latin typeface="+mj-lt"/>
                <a:cs typeface="Tahoma"/>
              </a:rPr>
              <a:t>                                                                                          </a:t>
            </a:r>
            <a:r>
              <a:rPr lang="it-IT" sz="2400" b="1" spc="-114" dirty="0">
                <a:latin typeface="+mj-lt"/>
                <a:cs typeface="Tahoma"/>
              </a:rPr>
              <a:t>  L’aiuto pubblico</a:t>
            </a:r>
            <a:endParaRPr lang="pl-PL" sz="2400" b="1" dirty="0">
              <a:latin typeface="+mj-lt"/>
            </a:endParaRPr>
          </a:p>
          <a:p>
            <a:r>
              <a:rPr lang="pl-PL" sz="2400" b="1" dirty="0">
                <a:latin typeface="+mj-lt"/>
              </a:rPr>
              <a:t>                                </a:t>
            </a:r>
          </a:p>
          <a:p>
            <a:r>
              <a:rPr lang="pl-PL" sz="2400" b="1" dirty="0">
                <a:latin typeface="+mj-lt"/>
              </a:rPr>
              <a:t>			        Benefi</a:t>
            </a:r>
            <a:r>
              <a:rPr lang="it-IT" sz="2400" b="1" dirty="0">
                <a:latin typeface="+mj-lt"/>
              </a:rPr>
              <a:t>ci</a:t>
            </a:r>
            <a:r>
              <a:rPr lang="pl-PL" sz="2400" b="1" dirty="0">
                <a:latin typeface="+mj-lt"/>
              </a:rPr>
              <a:t>                                               Ri</a:t>
            </a:r>
            <a:r>
              <a:rPr lang="it-IT" sz="2400" b="1" dirty="0">
                <a:latin typeface="+mj-lt"/>
              </a:rPr>
              <a:t>schi</a:t>
            </a:r>
            <a:endParaRPr lang="pl-PL" sz="2400" b="1" dirty="0"/>
          </a:p>
          <a:p>
            <a:r>
              <a:rPr lang="pl-PL" sz="2400" b="1" dirty="0"/>
              <a:t>               </a:t>
            </a:r>
          </a:p>
          <a:p>
            <a:endParaRPr lang="pl-PL" sz="2400" b="1" dirty="0"/>
          </a:p>
          <a:p>
            <a:r>
              <a:rPr lang="pl-PL" sz="2400" b="1" dirty="0"/>
              <a:t>              </a:t>
            </a:r>
          </a:p>
        </p:txBody>
      </p:sp>
      <p:sp>
        <p:nvSpPr>
          <p:cNvPr id="5" name="Prostokąt 4"/>
          <p:cNvSpPr/>
          <p:nvPr/>
        </p:nvSpPr>
        <p:spPr>
          <a:xfrm>
            <a:off x="6831421" y="3666478"/>
            <a:ext cx="2910343" cy="1589103"/>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b="1" dirty="0"/>
              <a:t>         </a:t>
            </a:r>
            <a:r>
              <a:rPr lang="it-IT" sz="1600" b="1" dirty="0"/>
              <a:t>Restituire i soldi </a:t>
            </a:r>
          </a:p>
          <a:p>
            <a:r>
              <a:rPr lang="it-IT" sz="1600" b="1" dirty="0"/>
              <a:t>           Penale e fiscale</a:t>
            </a:r>
          </a:p>
          <a:p>
            <a:r>
              <a:rPr lang="it-IT" sz="1600" b="1" dirty="0"/>
              <a:t>                responsabilità </a:t>
            </a:r>
            <a:endParaRPr lang="pl-PL" dirty="0"/>
          </a:p>
        </p:txBody>
      </p:sp>
      <p:sp>
        <p:nvSpPr>
          <p:cNvPr id="6" name="Prostokąt 5"/>
          <p:cNvSpPr/>
          <p:nvPr/>
        </p:nvSpPr>
        <p:spPr>
          <a:xfrm>
            <a:off x="2450236" y="3666478"/>
            <a:ext cx="2910345" cy="1589103"/>
          </a:xfrm>
          <a:prstGeom prst="rect">
            <a:avLst/>
          </a:prstGeom>
          <a:solidFill>
            <a:srgbClr val="0CA37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1600" b="1" dirty="0">
                <a:effectLst/>
              </a:rPr>
              <a:t>Liquidità </a:t>
            </a:r>
          </a:p>
          <a:p>
            <a:r>
              <a:rPr lang="it-IT" sz="1600" b="1" dirty="0">
                <a:effectLst/>
              </a:rPr>
              <a:t>Riduzione della pressione fiscale </a:t>
            </a:r>
          </a:p>
          <a:p>
            <a:r>
              <a:rPr lang="it-IT" sz="1600" b="1" dirty="0">
                <a:effectLst/>
              </a:rPr>
              <a:t>Mantenimento dei posti di lavoro </a:t>
            </a:r>
          </a:p>
          <a:p>
            <a:r>
              <a:rPr lang="it-IT" sz="1600" b="1" dirty="0">
                <a:effectLst/>
              </a:rPr>
              <a:t>Sviluppo</a:t>
            </a:r>
            <a:endParaRPr lang="pl-PL" sz="1600" b="1" dirty="0"/>
          </a:p>
        </p:txBody>
      </p:sp>
      <p:cxnSp>
        <p:nvCxnSpPr>
          <p:cNvPr id="3" name="Łącznik prosty ze strzałką 2">
            <a:extLst>
              <a:ext uri="{FF2B5EF4-FFF2-40B4-BE49-F238E27FC236}">
                <a16:creationId xmlns:a16="http://schemas.microsoft.com/office/drawing/2014/main" id="{F7DA1D8E-014A-8F23-A915-378CC3AB43B5}"/>
              </a:ext>
            </a:extLst>
          </p:cNvPr>
          <p:cNvCxnSpPr>
            <a:cxnSpLocks/>
          </p:cNvCxnSpPr>
          <p:nvPr/>
        </p:nvCxnSpPr>
        <p:spPr>
          <a:xfrm flipH="1">
            <a:off x="4856086" y="2610035"/>
            <a:ext cx="266330" cy="4350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Łącznik prosty ze strzałką 7">
            <a:extLst>
              <a:ext uri="{FF2B5EF4-FFF2-40B4-BE49-F238E27FC236}">
                <a16:creationId xmlns:a16="http://schemas.microsoft.com/office/drawing/2014/main" id="{8AEE9E31-A8EF-B543-D20A-8E4AFBB4E6E1}"/>
              </a:ext>
            </a:extLst>
          </p:cNvPr>
          <p:cNvCxnSpPr/>
          <p:nvPr/>
        </p:nvCxnSpPr>
        <p:spPr>
          <a:xfrm>
            <a:off x="6951216" y="2618913"/>
            <a:ext cx="266330" cy="42612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57368681"/>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841</TotalTime>
  <Words>2496</Words>
  <Application>Microsoft Office PowerPoint</Application>
  <PresentationFormat>Panorámica</PresentationFormat>
  <Paragraphs>362</Paragraphs>
  <Slides>27</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27</vt:i4>
      </vt:variant>
    </vt:vector>
  </HeadingPairs>
  <TitlesOfParts>
    <vt:vector size="37" baseType="lpstr">
      <vt:lpstr>Arial</vt:lpstr>
      <vt:lpstr>Bahnschrift Light</vt:lpstr>
      <vt:lpstr>Calibri</vt:lpstr>
      <vt:lpstr>Calibri Light</vt:lpstr>
      <vt:lpstr>Oxygen</vt:lpstr>
      <vt:lpstr>Roboto</vt:lpstr>
      <vt:lpstr>Tahoma</vt:lpstr>
      <vt:lpstr>Times New Roman</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175</cp:revision>
  <dcterms:created xsi:type="dcterms:W3CDTF">2021-06-29T11:11:56Z</dcterms:created>
  <dcterms:modified xsi:type="dcterms:W3CDTF">2023-02-06T16:28:54Z</dcterms:modified>
</cp:coreProperties>
</file>