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56" r:id="rId2"/>
    <p:sldId id="268" r:id="rId3"/>
    <p:sldId id="258" r:id="rId4"/>
    <p:sldId id="260" r:id="rId5"/>
    <p:sldId id="286" r:id="rId6"/>
    <p:sldId id="287" r:id="rId7"/>
    <p:sldId id="288" r:id="rId8"/>
    <p:sldId id="289" r:id="rId9"/>
    <p:sldId id="313" r:id="rId10"/>
    <p:sldId id="290" r:id="rId11"/>
    <p:sldId id="291" r:id="rId12"/>
    <p:sldId id="299" r:id="rId13"/>
    <p:sldId id="301" r:id="rId14"/>
    <p:sldId id="302" r:id="rId15"/>
    <p:sldId id="303" r:id="rId16"/>
    <p:sldId id="304" r:id="rId17"/>
    <p:sldId id="297" r:id="rId18"/>
    <p:sldId id="298" r:id="rId19"/>
    <p:sldId id="292" r:id="rId20"/>
    <p:sldId id="307" r:id="rId21"/>
    <p:sldId id="310" r:id="rId22"/>
    <p:sldId id="293" r:id="rId23"/>
    <p:sldId id="306" r:id="rId24"/>
    <p:sldId id="274" r:id="rId25"/>
    <p:sldId id="314" r:id="rId26"/>
    <p:sldId id="294" r:id="rId27"/>
    <p:sldId id="264"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826AFEB7-87A5-4FA2-9C99-4B6DCC608218}">
          <p14:sldIdLst>
            <p14:sldId id="256"/>
            <p14:sldId id="268"/>
            <p14:sldId id="258"/>
            <p14:sldId id="260"/>
            <p14:sldId id="286"/>
            <p14:sldId id="287"/>
            <p14:sldId id="288"/>
            <p14:sldId id="289"/>
            <p14:sldId id="313"/>
            <p14:sldId id="290"/>
          </p14:sldIdLst>
        </p14:section>
        <p14:section name="Sekcja bez tytułu" id="{2A15F1A0-319A-41A6-88EC-AC6C4AC4BC21}">
          <p14:sldIdLst>
            <p14:sldId id="291"/>
            <p14:sldId id="299"/>
            <p14:sldId id="301"/>
            <p14:sldId id="302"/>
            <p14:sldId id="303"/>
            <p14:sldId id="304"/>
            <p14:sldId id="297"/>
            <p14:sldId id="298"/>
            <p14:sldId id="292"/>
            <p14:sldId id="307"/>
            <p14:sldId id="310"/>
            <p14:sldId id="293"/>
            <p14:sldId id="306"/>
            <p14:sldId id="274"/>
            <p14:sldId id="314"/>
            <p14:sldId id="294"/>
            <p14:sldId id="2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521688" cy="369332"/>
          </a:xfrm>
          <a:prstGeom prst="rect">
            <a:avLst/>
          </a:prstGeom>
          <a:noFill/>
        </p:spPr>
        <p:txBody>
          <a:bodyPr wrap="square">
            <a:spAutoFit/>
          </a:bodyPr>
          <a:lstStyle/>
          <a:p>
            <a:r>
              <a:rPr lang="pl-PL" sz="1800" b="1" dirty="0">
                <a:effectLst/>
                <a:latin typeface="Bahnschrift Light" panose="020B0502040204020203" pitchFamily="34" charset="0"/>
                <a:ea typeface="Calibri" panose="020F0502020204030204" pitchFamily="34" charset="0"/>
              </a:rPr>
              <a:t>          </a:t>
            </a:r>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Zwiększenie odporność MŚP po l</a:t>
            </a:r>
            <a:r>
              <a:rPr lang="en-GB" sz="1800" b="1" dirty="0" err="1">
                <a:effectLst/>
                <a:latin typeface="Bahnschrift Light" panose="020B0502040204020203" pitchFamily="34" charset="0"/>
                <a:ea typeface="Calibri" panose="020F0502020204030204" pitchFamily="34" charset="0"/>
              </a:rPr>
              <a:t>ock</a:t>
            </a:r>
            <a:r>
              <a:rPr lang="pl-PL" sz="1800" b="1" dirty="0">
                <a:effectLst/>
                <a:latin typeface="Bahnschrift Light" panose="020B0502040204020203" pitchFamily="34" charset="0"/>
                <a:ea typeface="Calibri" panose="020F0502020204030204" pitchFamily="34" charset="0"/>
              </a:rPr>
              <a:t>d</a:t>
            </a:r>
            <a:r>
              <a:rPr lang="en-GB" sz="1800" b="1" dirty="0">
                <a:effectLst/>
                <a:latin typeface="Bahnschrift Light" panose="020B0502040204020203" pitchFamily="34" charset="0"/>
                <a:ea typeface="Calibri" panose="020F0502020204030204" pitchFamily="34" charset="0"/>
              </a:rPr>
              <a:t>own</a:t>
            </a:r>
            <a:r>
              <a:rPr lang="pl-PL" sz="1800" b="1" dirty="0" err="1">
                <a:effectLst/>
                <a:latin typeface="Bahnschrift Light" panose="020B0502040204020203" pitchFamily="34" charset="0"/>
                <a:ea typeface="Calibri" panose="020F0502020204030204" pitchFamily="34" charset="0"/>
              </a:rPr>
              <a:t>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541539" y="4093428"/>
            <a:ext cx="11310150" cy="1569660"/>
          </a:xfrm>
          <a:prstGeom prst="rect">
            <a:avLst/>
          </a:prstGeom>
          <a:noFill/>
        </p:spPr>
        <p:txBody>
          <a:bodyPr wrap="square">
            <a:spAutoFit/>
          </a:bodyPr>
          <a:lstStyle/>
          <a:p>
            <a:pPr algn="ctr"/>
            <a:r>
              <a:rPr lang="it-IT" sz="2000" b="1" dirty="0">
                <a:solidFill>
                  <a:srgbClr val="0CA373"/>
                </a:solidFill>
                <a:effectLst/>
                <a:ea typeface="Calibri" panose="020F0502020204030204" pitchFamily="34" charset="0"/>
                <a:cs typeface="Times New Roman" panose="02020603050405020304" pitchFamily="18" charset="0"/>
              </a:rPr>
              <a:t>D</a:t>
            </a:r>
            <a:r>
              <a:rPr lang="pl-PL" sz="2000" b="1" dirty="0">
                <a:solidFill>
                  <a:srgbClr val="0CA373"/>
                </a:solidFill>
                <a:effectLst/>
                <a:ea typeface="Calibri" panose="020F0502020204030204" pitchFamily="34" charset="0"/>
                <a:cs typeface="Times New Roman" panose="02020603050405020304" pitchFamily="18" charset="0"/>
              </a:rPr>
              <a:t>ostępna</a:t>
            </a:r>
            <a:r>
              <a:rPr lang="it-IT" sz="2000" b="1" dirty="0">
                <a:solidFill>
                  <a:srgbClr val="0CA373"/>
                </a:solidFill>
                <a:effectLst/>
                <a:ea typeface="Calibri" panose="020F0502020204030204" pitchFamily="34" charset="0"/>
                <a:cs typeface="Times New Roman" panose="02020603050405020304" pitchFamily="18" charset="0"/>
              </a:rPr>
              <a:t> </a:t>
            </a:r>
            <a:r>
              <a:rPr lang="pl-PL" sz="2000" b="1" dirty="0">
                <a:solidFill>
                  <a:srgbClr val="0CA373"/>
                </a:solidFill>
                <a:effectLst/>
                <a:ea typeface="Calibri" panose="020F0502020204030204" pitchFamily="34" charset="0"/>
                <a:cs typeface="Times New Roman" panose="02020603050405020304" pitchFamily="18" charset="0"/>
              </a:rPr>
              <a:t>pomoc</a:t>
            </a:r>
            <a:r>
              <a:rPr lang="it-IT" sz="2000" b="1" dirty="0">
                <a:solidFill>
                  <a:srgbClr val="0CA373"/>
                </a:solidFill>
                <a:effectLst/>
                <a:ea typeface="Calibri" panose="020F0502020204030204" pitchFamily="34" charset="0"/>
                <a:cs typeface="Times New Roman" panose="02020603050405020304" pitchFamily="18" charset="0"/>
              </a:rPr>
              <a:t> </a:t>
            </a:r>
            <a:r>
              <a:rPr lang="pl-PL" sz="2000" b="1" dirty="0">
                <a:solidFill>
                  <a:srgbClr val="0CA373"/>
                </a:solidFill>
                <a:effectLst/>
                <a:ea typeface="Calibri" panose="020F0502020204030204" pitchFamily="34" charset="0"/>
                <a:cs typeface="Times New Roman" panose="02020603050405020304" pitchFamily="18" charset="0"/>
              </a:rPr>
              <a:t>publiczna</a:t>
            </a:r>
            <a:r>
              <a:rPr lang="it-IT" sz="2000" b="1" dirty="0">
                <a:solidFill>
                  <a:srgbClr val="0CA373"/>
                </a:solidFill>
                <a:effectLst/>
                <a:ea typeface="Calibri" panose="020F0502020204030204" pitchFamily="34" charset="0"/>
                <a:cs typeface="Times New Roman" panose="02020603050405020304" pitchFamily="18" charset="0"/>
              </a:rPr>
              <a:t> </a:t>
            </a:r>
            <a:r>
              <a:rPr lang="pl-PL" sz="2000" b="1" dirty="0">
                <a:solidFill>
                  <a:srgbClr val="0CA373"/>
                </a:solidFill>
                <a:effectLst/>
                <a:ea typeface="Calibri" panose="020F0502020204030204" pitchFamily="34" charset="0"/>
                <a:cs typeface="Times New Roman" panose="02020603050405020304" pitchFamily="18" charset="0"/>
              </a:rPr>
              <a:t>dla</a:t>
            </a:r>
            <a:r>
              <a:rPr lang="it-IT" sz="2000" b="1" dirty="0">
                <a:solidFill>
                  <a:srgbClr val="0CA373"/>
                </a:solidFill>
                <a:effectLst/>
                <a:ea typeface="Calibri" panose="020F0502020204030204" pitchFamily="34" charset="0"/>
                <a:cs typeface="Times New Roman" panose="02020603050405020304" pitchFamily="18" charset="0"/>
              </a:rPr>
              <a:t> </a:t>
            </a:r>
            <a:r>
              <a:rPr lang="pl-PL" sz="2000" b="1" dirty="0">
                <a:solidFill>
                  <a:srgbClr val="0CA373"/>
                </a:solidFill>
                <a:effectLst/>
                <a:ea typeface="Calibri" panose="020F0502020204030204" pitchFamily="34" charset="0"/>
                <a:cs typeface="Times New Roman" panose="02020603050405020304" pitchFamily="18" charset="0"/>
              </a:rPr>
              <a:t>przedsiębiorców- Rozwiązania</a:t>
            </a:r>
            <a:r>
              <a:rPr lang="it-IT" sz="2000" b="1" dirty="0">
                <a:solidFill>
                  <a:srgbClr val="0CA373"/>
                </a:solidFill>
                <a:effectLst/>
                <a:ea typeface="Calibri" panose="020F0502020204030204" pitchFamily="34" charset="0"/>
                <a:cs typeface="Times New Roman" panose="02020603050405020304" pitchFamily="18" charset="0"/>
              </a:rPr>
              <a:t> </a:t>
            </a:r>
            <a:r>
              <a:rPr lang="pl-PL" sz="2000" b="1" dirty="0">
                <a:solidFill>
                  <a:srgbClr val="0CA373"/>
                </a:solidFill>
                <a:effectLst/>
                <a:ea typeface="Calibri" panose="020F0502020204030204" pitchFamily="34" charset="0"/>
                <a:cs typeface="Times New Roman" panose="02020603050405020304" pitchFamily="18" charset="0"/>
              </a:rPr>
              <a:t>szyte</a:t>
            </a:r>
            <a:r>
              <a:rPr lang="it-IT" sz="2000" b="1" dirty="0">
                <a:solidFill>
                  <a:srgbClr val="0CA373"/>
                </a:solidFill>
                <a:effectLst/>
                <a:ea typeface="Calibri" panose="020F0502020204030204" pitchFamily="34" charset="0"/>
                <a:cs typeface="Times New Roman" panose="02020603050405020304" pitchFamily="18" charset="0"/>
              </a:rPr>
              <a:t> </a:t>
            </a:r>
            <a:r>
              <a:rPr lang="pl-PL" sz="2000" b="1" dirty="0">
                <a:solidFill>
                  <a:srgbClr val="0CA373"/>
                </a:solidFill>
                <a:effectLst/>
                <a:ea typeface="Calibri" panose="020F0502020204030204" pitchFamily="34" charset="0"/>
                <a:cs typeface="Times New Roman" panose="02020603050405020304" pitchFamily="18" charset="0"/>
              </a:rPr>
              <a:t>na</a:t>
            </a:r>
            <a:r>
              <a:rPr lang="it-IT" sz="2000" b="1" dirty="0">
                <a:solidFill>
                  <a:srgbClr val="0CA373"/>
                </a:solidFill>
                <a:effectLst/>
                <a:ea typeface="Calibri" panose="020F0502020204030204" pitchFamily="34" charset="0"/>
                <a:cs typeface="Times New Roman" panose="02020603050405020304" pitchFamily="18" charset="0"/>
              </a:rPr>
              <a:t> </a:t>
            </a:r>
            <a:r>
              <a:rPr lang="pl-PL" sz="2000" b="1" dirty="0">
                <a:solidFill>
                  <a:srgbClr val="0CA373"/>
                </a:solidFill>
                <a:effectLst/>
                <a:ea typeface="Calibri" panose="020F0502020204030204" pitchFamily="34" charset="0"/>
                <a:cs typeface="Times New Roman" panose="02020603050405020304" pitchFamily="18" charset="0"/>
              </a:rPr>
              <a:t>miarę</a:t>
            </a:r>
            <a:r>
              <a:rPr lang="it-IT" sz="2000" b="1" dirty="0">
                <a:solidFill>
                  <a:srgbClr val="0CA373"/>
                </a:solidFill>
                <a:effectLst/>
                <a:ea typeface="Calibri" panose="020F0502020204030204" pitchFamily="34" charset="0"/>
                <a:cs typeface="Times New Roman" panose="02020603050405020304" pitchFamily="18" charset="0"/>
              </a:rPr>
              <a:t> </a:t>
            </a:r>
            <a:endParaRPr lang="pl-PL" sz="2000" dirty="0">
              <a:solidFill>
                <a:srgbClr val="0CA373"/>
              </a:solidFill>
              <a:effectLst/>
              <a:ea typeface="Calibri" panose="020F0502020204030204" pitchFamily="34" charset="0"/>
              <a:cs typeface="Times New Roman" panose="02020603050405020304" pitchFamily="18" charset="0"/>
            </a:endParaRPr>
          </a:p>
          <a:p>
            <a:pPr algn="ctr"/>
            <a:r>
              <a:rPr lang="it-IT" sz="2000" b="1" dirty="0">
                <a:solidFill>
                  <a:srgbClr val="0CA373"/>
                </a:solidFill>
                <a:effectLst/>
                <a:ea typeface="Calibri" panose="020F0502020204030204" pitchFamily="34" charset="0"/>
                <a:cs typeface="Times New Roman" panose="02020603050405020304" pitchFamily="18" charset="0"/>
              </a:rPr>
              <a:t>+ </a:t>
            </a:r>
            <a:endParaRPr lang="pl-PL" sz="2000" dirty="0">
              <a:solidFill>
                <a:srgbClr val="0CA373"/>
              </a:solidFill>
              <a:effectLst/>
              <a:ea typeface="Calibri" panose="020F0502020204030204" pitchFamily="34" charset="0"/>
              <a:cs typeface="Times New Roman" panose="02020603050405020304" pitchFamily="18" charset="0"/>
            </a:endParaRPr>
          </a:p>
          <a:p>
            <a:pPr algn="ctr"/>
            <a:r>
              <a:rPr lang="pl-PL" sz="2000" b="1" dirty="0">
                <a:solidFill>
                  <a:srgbClr val="0CA373"/>
                </a:solidFill>
                <a:effectLst/>
                <a:ea typeface="Calibri" panose="020F0502020204030204" pitchFamily="34" charset="0"/>
                <a:cs typeface="Times New Roman" panose="02020603050405020304" pitchFamily="18" charset="0"/>
              </a:rPr>
              <a:t>Gdzie je znaleźć</a:t>
            </a:r>
            <a:endParaRPr lang="pl-PL" sz="2000" dirty="0">
              <a:solidFill>
                <a:srgbClr val="0CA373"/>
              </a:solidFill>
              <a:effectLst/>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Fundacja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Mercatus</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et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Civis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133165" y="878890"/>
            <a:ext cx="11762913" cy="4585871"/>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1.3.: Warunki pomocy publicznej</a:t>
            </a:r>
          </a:p>
          <a:p>
            <a:endParaRPr lang="pl-PL" sz="2400" spc="-114" dirty="0">
              <a:latin typeface="+mj-lt"/>
              <a:cs typeface="Tahoma"/>
            </a:endParaRPr>
          </a:p>
          <a:p>
            <a:r>
              <a:rPr lang="pl-PL" sz="2000" dirty="0"/>
              <a:t>Programy pomocowe zawierają podstawy prawne przyznawania określonego wsparcia przedsiębiorcom                              i jednocześnie określają zasady oraz warunki udzielania wsparcia m.in.:</a:t>
            </a:r>
          </a:p>
          <a:p>
            <a:pPr marL="342900" indent="-342900">
              <a:buFont typeface="Arial" panose="020B0604020202020204" pitchFamily="34" charset="0"/>
              <a:buChar char="•"/>
            </a:pPr>
            <a:r>
              <a:rPr lang="pl-PL" sz="2000" dirty="0"/>
              <a:t>krąg beneficjentów,</a:t>
            </a:r>
          </a:p>
          <a:p>
            <a:pPr marL="342900" indent="-342900">
              <a:buFont typeface="Arial" panose="020B0604020202020204" pitchFamily="34" charset="0"/>
              <a:buChar char="•"/>
            </a:pPr>
            <a:r>
              <a:rPr lang="pl-PL" sz="2000" dirty="0"/>
              <a:t>formę wsparcia (dotacja, rozłożenie na raty płatności podatku, gwarancja, poręczenie, itp.),</a:t>
            </a:r>
          </a:p>
          <a:p>
            <a:pPr marL="342900" indent="-342900">
              <a:buFont typeface="Arial" panose="020B0604020202020204" pitchFamily="34" charset="0"/>
              <a:buChar char="•"/>
            </a:pPr>
            <a:r>
              <a:rPr lang="pl-PL" sz="2000" dirty="0"/>
              <a:t>przeznaczenie (np. na szkolenia, badania i rozwój, ochronę środowiska, zwiększanie zatrudnienia, restrukturyzację),</a:t>
            </a:r>
          </a:p>
          <a:p>
            <a:pPr marL="342900" indent="-342900">
              <a:buFont typeface="Arial" panose="020B0604020202020204" pitchFamily="34" charset="0"/>
              <a:buChar char="•"/>
            </a:pPr>
            <a:r>
              <a:rPr lang="pl-PL" sz="2000" dirty="0"/>
              <a:t>organy udzielające,</a:t>
            </a:r>
          </a:p>
          <a:p>
            <a:pPr marL="342900" indent="-342900">
              <a:buFont typeface="Arial" panose="020B0604020202020204" pitchFamily="34" charset="0"/>
              <a:buChar char="•"/>
            </a:pPr>
            <a:r>
              <a:rPr lang="pl-PL" sz="2000" dirty="0"/>
              <a:t>maksymalną wielkość wsparcia,</a:t>
            </a:r>
          </a:p>
          <a:p>
            <a:pPr marL="342900" indent="-342900">
              <a:buFont typeface="Arial" panose="020B0604020202020204" pitchFamily="34" charset="0"/>
              <a:buChar char="•"/>
            </a:pPr>
            <a:r>
              <a:rPr lang="pl-PL" sz="2000" dirty="0"/>
              <a:t>czas trwania programu.</a:t>
            </a:r>
          </a:p>
          <a:p>
            <a:endParaRPr lang="pl-PL" sz="2400" dirty="0"/>
          </a:p>
        </p:txBody>
      </p:sp>
    </p:spTree>
    <p:extLst>
      <p:ext uri="{BB962C8B-B14F-4D97-AF65-F5344CB8AC3E}">
        <p14:creationId xmlns:p14="http://schemas.microsoft.com/office/powerpoint/2010/main" val="2257368681"/>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77553" y="917912"/>
            <a:ext cx="11594237" cy="5940088"/>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1.3.: Warunki pomocy publicznej - </a:t>
            </a:r>
            <a:r>
              <a:rPr lang="pl-PL" sz="2800" b="1" spc="-114" dirty="0">
                <a:latin typeface="+mj-lt"/>
                <a:cs typeface="Tahoma"/>
              </a:rPr>
              <a:t>akty prawne Unii Europejskiej</a:t>
            </a:r>
          </a:p>
          <a:p>
            <a:pPr algn="ctr"/>
            <a:endParaRPr lang="pl-PL" sz="2800" b="1" spc="-114" dirty="0">
              <a:solidFill>
                <a:srgbClr val="0CA373"/>
              </a:solidFill>
              <a:latin typeface="+mj-lt"/>
              <a:cs typeface="Tahoma"/>
            </a:endParaRPr>
          </a:p>
          <a:p>
            <a:pPr marL="342900" indent="-342900">
              <a:buFont typeface="Arial" panose="020B0604020202020204" pitchFamily="34" charset="0"/>
              <a:buChar char="•"/>
            </a:pPr>
            <a:r>
              <a:rPr lang="pl-PL" sz="2400" b="1" spc="-114" dirty="0">
                <a:solidFill>
                  <a:srgbClr val="0CA373"/>
                </a:solidFill>
                <a:latin typeface="+mj-lt"/>
                <a:cs typeface="Tahoma"/>
              </a:rPr>
              <a:t>Traktat o Funkcjonowaniu Unii Europejskiej (art. 107 i 108)</a:t>
            </a:r>
          </a:p>
          <a:p>
            <a:r>
              <a:rPr lang="pl-PL" sz="2400" spc="-114" dirty="0">
                <a:latin typeface="+mj-lt"/>
                <a:cs typeface="Tahoma"/>
              </a:rPr>
              <a:t>	</a:t>
            </a:r>
          </a:p>
          <a:p>
            <a:pPr marL="342900" indent="-342900">
              <a:buFont typeface="Arial" panose="020B0604020202020204" pitchFamily="34" charset="0"/>
              <a:buChar char="•"/>
            </a:pPr>
            <a:r>
              <a:rPr kumimoji="0" lang="pl-PL" sz="2400" b="1" i="0" u="none" strike="noStrike" kern="1200" cap="none" spc="-114" normalizeH="0" baseline="0" noProof="0" dirty="0">
                <a:ln>
                  <a:noFill/>
                </a:ln>
                <a:solidFill>
                  <a:srgbClr val="0CA373"/>
                </a:solidFill>
                <a:effectLst/>
                <a:uLnTx/>
                <a:uFillTx/>
                <a:latin typeface="+mj-lt"/>
                <a:ea typeface="+mn-ea"/>
                <a:cs typeface="Tahoma"/>
              </a:rPr>
              <a:t>Rozporządzenie Komisji (WE) </a:t>
            </a:r>
            <a:r>
              <a:rPr lang="pl-PL" sz="2400" b="1" dirty="0">
                <a:solidFill>
                  <a:srgbClr val="0CA373"/>
                </a:solidFill>
              </a:rPr>
              <a:t>NR 800/2008 </a:t>
            </a:r>
            <a:r>
              <a:rPr kumimoji="0" lang="pl-PL" sz="2400" b="1" i="0" u="none" strike="noStrike" kern="1200" cap="none" spc="-114" normalizeH="0" baseline="0" noProof="0" dirty="0">
                <a:ln>
                  <a:noFill/>
                </a:ln>
                <a:solidFill>
                  <a:srgbClr val="0CA373"/>
                </a:solidFill>
                <a:effectLst/>
                <a:uLnTx/>
                <a:uFillTx/>
                <a:latin typeface="+mj-lt"/>
                <a:ea typeface="+mn-ea"/>
                <a:cs typeface="Tahoma"/>
              </a:rPr>
              <a:t>z dnia 6 sierpnia 2008 r. </a:t>
            </a:r>
            <a:r>
              <a:rPr lang="pl-PL" sz="2400" dirty="0">
                <a:solidFill>
                  <a:srgbClr val="0CA373"/>
                </a:solidFill>
              </a:rPr>
              <a:t>uznające niektóre rodzaje pomocy za zgodne ze wspólnym rynkiem w zastosowaniu art. 87 i 88 Traktatu </a:t>
            </a:r>
            <a:r>
              <a:rPr lang="pl-PL" sz="2000" dirty="0">
                <a:solidFill>
                  <a:srgbClr val="0CA373"/>
                </a:solidFill>
              </a:rPr>
              <a:t>(ogólne rozporządzenie w sprawie wyłączeń blokowych)</a:t>
            </a:r>
            <a:r>
              <a:rPr kumimoji="0" lang="pl-PL" sz="2000" b="1" i="0" u="none" strike="noStrike" kern="1200" cap="none" spc="-114" normalizeH="0" baseline="0" noProof="0" dirty="0">
                <a:ln>
                  <a:noFill/>
                </a:ln>
                <a:solidFill>
                  <a:srgbClr val="0CA373"/>
                </a:solidFill>
                <a:effectLst/>
                <a:uLnTx/>
                <a:uFillTx/>
                <a:latin typeface="+mj-lt"/>
                <a:ea typeface="+mn-ea"/>
                <a:cs typeface="Tahoma"/>
              </a:rPr>
              <a:t> </a:t>
            </a:r>
            <a:endParaRPr lang="pl-PL" sz="2000" b="1" spc="-114" dirty="0">
              <a:solidFill>
                <a:srgbClr val="0CA373"/>
              </a:solidFill>
              <a:latin typeface="+mj-lt"/>
              <a:cs typeface="Tahoma"/>
            </a:endParaRPr>
          </a:p>
          <a:p>
            <a:r>
              <a:rPr lang="pl-PL" sz="2400" spc="-114" dirty="0">
                <a:latin typeface="+mj-lt"/>
                <a:cs typeface="Tahoma"/>
              </a:rPr>
              <a:t>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4175316118"/>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42043" y="914399"/>
            <a:ext cx="11594237" cy="6617196"/>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1.3.: Warunki pomocy publicznej – </a:t>
            </a:r>
            <a:r>
              <a:rPr kumimoji="0" lang="pl-PL" sz="2400" b="1" i="0" u="none" strike="noStrike" kern="1200" cap="none" spc="-114" normalizeH="0" baseline="0" noProof="0" dirty="0">
                <a:ln>
                  <a:noFill/>
                </a:ln>
                <a:effectLst/>
                <a:uLnTx/>
                <a:uFillTx/>
                <a:latin typeface="+mj-lt"/>
                <a:ea typeface="+mn-ea"/>
                <a:cs typeface="Tahoma"/>
              </a:rPr>
              <a:t>Rozwiązania Polski, Grecji, Chorwacji, Hiszpani i Włoch</a:t>
            </a:r>
            <a:r>
              <a:rPr kumimoji="0" lang="pl-PL" sz="2400" i="0" u="none" strike="noStrike" kern="1200" cap="none" spc="-114" normalizeH="0" baseline="0" noProof="0" dirty="0">
                <a:ln>
                  <a:noFill/>
                </a:ln>
                <a:effectLst/>
                <a:uLnTx/>
                <a:uFillTx/>
                <a:latin typeface="+mj-lt"/>
                <a:ea typeface="+mn-ea"/>
                <a:cs typeface="Tahoma"/>
              </a:rPr>
              <a:t>.</a:t>
            </a:r>
          </a:p>
          <a:p>
            <a:endParaRPr lang="pl-PL" sz="2400" b="1" spc="-114" dirty="0">
              <a:solidFill>
                <a:srgbClr val="0CA373"/>
              </a:solidFill>
              <a:latin typeface="+mj-lt"/>
              <a:cs typeface="Tahoma"/>
            </a:endParaRPr>
          </a:p>
          <a:p>
            <a:pPr algn="ctr"/>
            <a:r>
              <a:rPr lang="pl-PL" sz="2400" b="1" spc="-114" dirty="0">
                <a:solidFill>
                  <a:srgbClr val="0CA373"/>
                </a:solidFill>
                <a:latin typeface="Arial" panose="020B0604020202020204" pitchFamily="34" charset="0"/>
                <a:cs typeface="Arial" panose="020B0604020202020204" pitchFamily="34" charset="0"/>
              </a:rPr>
              <a:t> POLSKA</a:t>
            </a:r>
          </a:p>
          <a:p>
            <a:pPr algn="ctr"/>
            <a:endParaRPr lang="pl-PL" sz="2400" b="1" spc="-114" dirty="0">
              <a:solidFill>
                <a:srgbClr val="0CA373"/>
              </a:solidFill>
              <a:latin typeface="+mj-lt"/>
              <a:cs typeface="Tahoma"/>
            </a:endParaRPr>
          </a:p>
          <a:p>
            <a:r>
              <a:rPr lang="pl-PL" sz="2400" b="1" spc="-114" dirty="0">
                <a:latin typeface="+mj-lt"/>
                <a:cs typeface="Tahoma"/>
              </a:rPr>
              <a:t>Polska wprowadziła pomoc dla przedsiębiorców w postaci Tarczy Antykryzysowej i Tarczy Finansowej.</a:t>
            </a:r>
          </a:p>
          <a:p>
            <a:r>
              <a:rPr lang="pl-PL" sz="2400" spc="-114" dirty="0">
                <a:cs typeface="Tahoma"/>
              </a:rPr>
              <a:t>Przyjęte rozwiązania dotyczyły m.in. : </a:t>
            </a:r>
          </a:p>
          <a:p>
            <a:r>
              <a:rPr lang="pl-PL" sz="2400" spc="-114" dirty="0">
                <a:latin typeface="+mj-lt"/>
                <a:cs typeface="Tahoma"/>
              </a:rPr>
              <a:t>- zwolnień ze składek na ubezpieczenia społeczne, </a:t>
            </a:r>
          </a:p>
          <a:p>
            <a:r>
              <a:rPr lang="pl-PL" sz="2400" spc="-114" dirty="0">
                <a:latin typeface="+mj-lt"/>
                <a:cs typeface="Tahoma"/>
              </a:rPr>
              <a:t>- finansowania wynagrodzeń i składek na ubezpieczenia społeczne,</a:t>
            </a:r>
          </a:p>
          <a:p>
            <a:r>
              <a:rPr lang="pl-PL" sz="2400" spc="-114" dirty="0">
                <a:latin typeface="+mj-lt"/>
                <a:cs typeface="Tahoma"/>
              </a:rPr>
              <a:t>- świadczeń postojowych,</a:t>
            </a:r>
          </a:p>
          <a:p>
            <a:r>
              <a:rPr lang="pl-PL" sz="2400" spc="-114" dirty="0">
                <a:latin typeface="+mj-lt"/>
                <a:cs typeface="Tahoma"/>
              </a:rPr>
              <a:t>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562145332"/>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77552" y="932153"/>
            <a:ext cx="11594237" cy="6986528"/>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1.3.: Warunki pomocy publicznej – </a:t>
            </a:r>
            <a:r>
              <a:rPr kumimoji="0" lang="pl-PL" sz="2400" b="1" i="0" u="none" strike="noStrike" kern="1200" cap="none" spc="-114" normalizeH="0" baseline="0" noProof="0" dirty="0">
                <a:ln>
                  <a:noFill/>
                </a:ln>
                <a:effectLst/>
                <a:uLnTx/>
                <a:uFillTx/>
                <a:latin typeface="+mj-lt"/>
                <a:ea typeface="+mn-ea"/>
                <a:cs typeface="Tahoma"/>
              </a:rPr>
              <a:t>Rozwiązania Polski, Grecji, Chorwacji, Hiszpani i Włoch</a:t>
            </a:r>
            <a:r>
              <a:rPr kumimoji="0" lang="pl-PL" sz="2400" i="0" u="none" strike="noStrike" kern="1200" cap="none" spc="-114" normalizeH="0" baseline="0" noProof="0" dirty="0">
                <a:ln>
                  <a:noFill/>
                </a:ln>
                <a:effectLst/>
                <a:uLnTx/>
                <a:uFillTx/>
                <a:latin typeface="+mj-lt"/>
                <a:ea typeface="+mn-ea"/>
                <a:cs typeface="Tahoma"/>
              </a:rPr>
              <a:t>.</a:t>
            </a:r>
          </a:p>
          <a:p>
            <a:pPr algn="ctr"/>
            <a:endParaRPr lang="pl-PL" sz="2400" b="1" spc="-114" dirty="0">
              <a:solidFill>
                <a:srgbClr val="0CA373"/>
              </a:solidFill>
              <a:latin typeface="Arial" panose="020B0604020202020204" pitchFamily="34" charset="0"/>
              <a:cs typeface="Arial" panose="020B0604020202020204" pitchFamily="34" charset="0"/>
            </a:endParaRPr>
          </a:p>
          <a:p>
            <a:pPr algn="ctr"/>
            <a:r>
              <a:rPr lang="pl-PL" sz="2400" b="1" spc="-114" dirty="0">
                <a:solidFill>
                  <a:srgbClr val="0CA373"/>
                </a:solidFill>
                <a:latin typeface="Arial" panose="020B0604020202020204" pitchFamily="34" charset="0"/>
                <a:cs typeface="Arial" panose="020B0604020202020204" pitchFamily="34" charset="0"/>
              </a:rPr>
              <a:t>GRECJA</a:t>
            </a:r>
          </a:p>
          <a:p>
            <a:pPr algn="ctr"/>
            <a:endParaRPr lang="pl-PL" sz="2400" b="1" spc="-114" dirty="0">
              <a:solidFill>
                <a:srgbClr val="0CA373"/>
              </a:solidFill>
              <a:latin typeface="+mj-lt"/>
              <a:cs typeface="Tahoma"/>
            </a:endParaRPr>
          </a:p>
          <a:p>
            <a:r>
              <a:rPr lang="pl-PL" sz="2400" b="1" spc="-114" dirty="0">
                <a:latin typeface="+mj-lt"/>
                <a:cs typeface="Tahoma"/>
              </a:rPr>
              <a:t>W Grecji najważniejszym mechanizmem wsparcia dla przedsiębiorców była zaliczka zwrotna, która wpłacana była w 7 cyklach. Skuteczność tego środka pomocy polegała na tym, że kryteria pomocy opierały się głównie na stratach odnotowanych przez przedsiębiorców. </a:t>
            </a:r>
          </a:p>
          <a:p>
            <a:r>
              <a:rPr lang="pl-PL" sz="2400" spc="-114" dirty="0">
                <a:latin typeface="+mj-lt"/>
                <a:cs typeface="Tahoma"/>
              </a:rPr>
              <a:t>Inne: </a:t>
            </a:r>
          </a:p>
          <a:p>
            <a:r>
              <a:rPr lang="pl-PL" sz="2400" spc="-114" dirty="0">
                <a:effectLst/>
                <a:latin typeface="+mj-lt"/>
                <a:ea typeface="Calibri" panose="020F0502020204030204" pitchFamily="34" charset="0"/>
                <a:cs typeface="Tahoma"/>
              </a:rPr>
              <a:t>- g</a:t>
            </a:r>
            <a:r>
              <a:rPr lang="pl-PL" sz="2400" dirty="0">
                <a:effectLst/>
                <a:latin typeface="+mj-lt"/>
                <a:ea typeface="Calibri" panose="020F0502020204030204" pitchFamily="34" charset="0"/>
                <a:cs typeface="Times New Roman" panose="02020603050405020304" pitchFamily="18" charset="0"/>
              </a:rPr>
              <a:t>warancje nowych kredytów obrotowych,</a:t>
            </a:r>
          </a:p>
          <a:p>
            <a:r>
              <a:rPr lang="pl-PL" sz="2400" dirty="0">
                <a:effectLst/>
                <a:latin typeface="+mj-lt"/>
                <a:ea typeface="Calibri" panose="020F0502020204030204" pitchFamily="34" charset="0"/>
                <a:cs typeface="Times New Roman" panose="02020603050405020304" pitchFamily="18" charset="0"/>
              </a:rPr>
              <a:t>- kredyty,</a:t>
            </a:r>
          </a:p>
          <a:p>
            <a:r>
              <a:rPr lang="pl-PL" sz="2400" dirty="0">
                <a:effectLst/>
                <a:latin typeface="+mj-lt"/>
                <a:ea typeface="Calibri" panose="020F0502020204030204" pitchFamily="34" charset="0"/>
                <a:cs typeface="Times New Roman" panose="02020603050405020304" pitchFamily="18" charset="0"/>
              </a:rPr>
              <a:t>- dotacje</a:t>
            </a:r>
            <a:r>
              <a:rPr lang="pl-PL" sz="2400" spc="-114" dirty="0">
                <a:latin typeface="+mj-lt"/>
                <a:cs typeface="Tahoma"/>
              </a:rPr>
              <a:t>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267792917"/>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77553" y="914398"/>
            <a:ext cx="11594237" cy="6247864"/>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1.3.: Warunki pomocy publicznej – </a:t>
            </a:r>
            <a:r>
              <a:rPr kumimoji="0" lang="pl-PL" sz="2400" b="1" i="0" u="none" strike="noStrike" kern="1200" cap="none" spc="-114" normalizeH="0" baseline="0" noProof="0" dirty="0">
                <a:ln>
                  <a:noFill/>
                </a:ln>
                <a:effectLst/>
                <a:uLnTx/>
                <a:uFillTx/>
                <a:latin typeface="+mj-lt"/>
                <a:ea typeface="+mn-ea"/>
                <a:cs typeface="Tahoma"/>
              </a:rPr>
              <a:t>Rozwiązania Polski, Grecji, Chorwacji, Hiszpani i Włoch</a:t>
            </a:r>
            <a:r>
              <a:rPr kumimoji="0" lang="pl-PL" sz="2400" i="0" u="none" strike="noStrike" kern="1200" cap="none" spc="-114" normalizeH="0" baseline="0" noProof="0" dirty="0">
                <a:ln>
                  <a:noFill/>
                </a:ln>
                <a:effectLst/>
                <a:uLnTx/>
                <a:uFillTx/>
                <a:latin typeface="+mj-lt"/>
                <a:ea typeface="+mn-ea"/>
                <a:cs typeface="Tahoma"/>
              </a:rPr>
              <a:t>.</a:t>
            </a:r>
          </a:p>
          <a:p>
            <a:endParaRPr lang="pl-PL" sz="2400" b="1" spc="-114" dirty="0">
              <a:solidFill>
                <a:srgbClr val="0CA373"/>
              </a:solidFill>
              <a:latin typeface="+mj-lt"/>
              <a:cs typeface="Tahoma"/>
            </a:endParaRPr>
          </a:p>
          <a:p>
            <a:pPr algn="ctr"/>
            <a:r>
              <a:rPr lang="pl-PL" sz="2400" b="1" spc="-114" dirty="0">
                <a:solidFill>
                  <a:srgbClr val="0CA373"/>
                </a:solidFill>
                <a:latin typeface="Arial" panose="020B0604020202020204" pitchFamily="34" charset="0"/>
                <a:cs typeface="Arial" panose="020B0604020202020204" pitchFamily="34" charset="0"/>
              </a:rPr>
              <a:t>CHORWACJA</a:t>
            </a:r>
          </a:p>
          <a:p>
            <a:pPr algn="ctr"/>
            <a:endParaRPr lang="pl-PL" sz="2400" b="1" spc="-114" dirty="0">
              <a:solidFill>
                <a:srgbClr val="0CA373"/>
              </a:solidFill>
              <a:latin typeface="+mj-lt"/>
              <a:cs typeface="Tahoma"/>
            </a:endParaRPr>
          </a:p>
          <a:p>
            <a:r>
              <a:rPr lang="pl-PL" sz="2400" b="1" spc="-114" dirty="0">
                <a:latin typeface="+mj-lt"/>
                <a:cs typeface="Tahoma"/>
              </a:rPr>
              <a:t>Rozwiązania  pomocowe dla przedsiębiorców w Chorwacji obejmowały:</a:t>
            </a:r>
          </a:p>
          <a:p>
            <a:r>
              <a:rPr lang="pl-PL" sz="2400" spc="-114" dirty="0">
                <a:latin typeface="+mj-lt"/>
                <a:cs typeface="Tahoma"/>
              </a:rPr>
              <a:t>-odroczoną i częściową płatność należności celnych, </a:t>
            </a:r>
            <a:r>
              <a:rPr lang="pl-PL" sz="2400" dirty="0">
                <a:effectLst/>
                <a:latin typeface="+mj-lt"/>
                <a:ea typeface="Calibri" panose="020F0502020204030204" pitchFamily="34" charset="0"/>
                <a:cs typeface="Times New Roman" panose="02020603050405020304" pitchFamily="18" charset="0"/>
              </a:rPr>
              <a:t>w tym podatku dochodowego</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endParaRPr lang="pl-PL" sz="2400" spc="-114" dirty="0">
              <a:latin typeface="+mj-lt"/>
              <a:cs typeface="Tahoma"/>
            </a:endParaRPr>
          </a:p>
          <a:p>
            <a:r>
              <a:rPr lang="pl-PL" sz="2400" spc="-114" dirty="0">
                <a:latin typeface="+mj-lt"/>
                <a:cs typeface="Tahoma"/>
              </a:rPr>
              <a:t>- kredyty i pożyczki</a:t>
            </a:r>
          </a:p>
          <a:p>
            <a:r>
              <a:rPr lang="pl-PL" sz="2400" spc="-114" dirty="0">
                <a:latin typeface="+mj-lt"/>
                <a:cs typeface="Tahoma"/>
              </a:rPr>
              <a:t>- dotacje na wynagrodzenia w branżach najbardziej dotkniętych,</a:t>
            </a:r>
          </a:p>
          <a:p>
            <a:r>
              <a:rPr lang="pl-PL" sz="2400" spc="-114" dirty="0">
                <a:latin typeface="+mj-lt"/>
                <a:cs typeface="Tahoma"/>
              </a:rPr>
              <a:t>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346865820"/>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50920" y="923276"/>
            <a:ext cx="11594237" cy="6617196"/>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1.3.: Warunki pomocy publicznej – </a:t>
            </a:r>
            <a:r>
              <a:rPr kumimoji="0" lang="pl-PL" sz="2400" b="1" i="0" u="none" strike="noStrike" kern="1200" cap="none" spc="-114" normalizeH="0" baseline="0" noProof="0" dirty="0">
                <a:ln>
                  <a:noFill/>
                </a:ln>
                <a:effectLst/>
                <a:uLnTx/>
                <a:uFillTx/>
                <a:latin typeface="+mj-lt"/>
                <a:ea typeface="+mn-ea"/>
                <a:cs typeface="Tahoma"/>
              </a:rPr>
              <a:t>Rozwiązania Polski, Grecji, Chorwacji, Hiszpanii i Włoch</a:t>
            </a:r>
            <a:r>
              <a:rPr kumimoji="0" lang="pl-PL" sz="2400" i="0" u="none" strike="noStrike" kern="1200" cap="none" spc="-114" normalizeH="0" baseline="0" noProof="0" dirty="0">
                <a:ln>
                  <a:noFill/>
                </a:ln>
                <a:effectLst/>
                <a:uLnTx/>
                <a:uFillTx/>
                <a:latin typeface="+mj-lt"/>
                <a:ea typeface="+mn-ea"/>
                <a:cs typeface="Tahoma"/>
              </a:rPr>
              <a:t>.</a:t>
            </a:r>
          </a:p>
          <a:p>
            <a:endParaRPr lang="pl-PL" sz="2400" b="1" spc="-114" dirty="0">
              <a:solidFill>
                <a:srgbClr val="0CA373"/>
              </a:solidFill>
              <a:latin typeface="+mj-lt"/>
              <a:cs typeface="Tahoma"/>
            </a:endParaRPr>
          </a:p>
          <a:p>
            <a:pPr algn="ctr"/>
            <a:r>
              <a:rPr lang="pl-PL" sz="2400" b="1" spc="-114" dirty="0">
                <a:solidFill>
                  <a:srgbClr val="0CA373"/>
                </a:solidFill>
                <a:latin typeface="Arial" panose="020B0604020202020204" pitchFamily="34" charset="0"/>
                <a:cs typeface="Arial" panose="020B0604020202020204" pitchFamily="34" charset="0"/>
              </a:rPr>
              <a:t>HISZPANIA</a:t>
            </a:r>
          </a:p>
          <a:p>
            <a:pPr algn="ctr"/>
            <a:endParaRPr lang="pl-PL" sz="2400" b="1" spc="-114" dirty="0">
              <a:solidFill>
                <a:srgbClr val="0CA373"/>
              </a:solidFill>
              <a:latin typeface="+mj-lt"/>
              <a:cs typeface="Tahoma"/>
            </a:endParaRPr>
          </a:p>
          <a:p>
            <a:r>
              <a:rPr lang="pl-PL" sz="2400" b="1" spc="-114" dirty="0">
                <a:latin typeface="+mj-lt"/>
                <a:cs typeface="Tahoma"/>
              </a:rPr>
              <a:t>Rozwiązania  pomocowe dla przedsiębiorców w Hiszpanii obejmowały:</a:t>
            </a:r>
          </a:p>
          <a:p>
            <a:r>
              <a:rPr lang="pl-PL" sz="2400" spc="-114" dirty="0">
                <a:latin typeface="+mj-lt"/>
                <a:cs typeface="Tahoma"/>
              </a:rPr>
              <a:t>-gwarancje finansowe i odroczenia podatkowe,</a:t>
            </a:r>
          </a:p>
          <a:p>
            <a:r>
              <a:rPr lang="pl-PL" sz="2400" spc="-114" dirty="0">
                <a:latin typeface="+mj-lt"/>
                <a:cs typeface="Tahoma"/>
              </a:rPr>
              <a:t>-pożyczki,</a:t>
            </a:r>
          </a:p>
          <a:p>
            <a:r>
              <a:rPr lang="pl-PL" sz="2400" spc="-114" dirty="0">
                <a:latin typeface="+mj-lt"/>
                <a:cs typeface="Tahoma"/>
              </a:rPr>
              <a:t>-przedłużenie komercyjnych kredytów hipotecznych,</a:t>
            </a:r>
          </a:p>
          <a:p>
            <a:r>
              <a:rPr lang="pl-PL" sz="2400" spc="-114" dirty="0">
                <a:latin typeface="+mj-lt"/>
                <a:cs typeface="Tahoma"/>
              </a:rPr>
              <a:t>-tymczasowe zwolnienia (ERTE).</a:t>
            </a:r>
          </a:p>
          <a:p>
            <a:r>
              <a:rPr lang="pl-PL" sz="2400" spc="-114" dirty="0">
                <a:latin typeface="+mj-lt"/>
                <a:cs typeface="Tahoma"/>
              </a:rPr>
              <a:t>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586275394"/>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204185" y="914398"/>
            <a:ext cx="11594237" cy="6247864"/>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DZIAŁ 1.3.: Warunki pomocy publicznej – </a:t>
            </a:r>
            <a:r>
              <a:rPr kumimoji="0" lang="pl-PL" sz="2400" b="1" i="0" u="none" strike="noStrike" kern="1200" cap="none" spc="-114" normalizeH="0" baseline="0" noProof="0" dirty="0">
                <a:ln>
                  <a:noFill/>
                </a:ln>
                <a:effectLst/>
                <a:uLnTx/>
                <a:uFillTx/>
                <a:latin typeface="+mj-lt"/>
                <a:ea typeface="+mn-ea"/>
                <a:cs typeface="Tahoma"/>
              </a:rPr>
              <a:t>Rozwiązania Polski, Grecji, Chorwacji, Hiszpanii i Włoch</a:t>
            </a:r>
            <a:r>
              <a:rPr kumimoji="0" lang="pl-PL" sz="2400" i="0" u="none" strike="noStrike" kern="1200" cap="none" spc="-114" normalizeH="0" baseline="0" noProof="0" dirty="0">
                <a:ln>
                  <a:noFill/>
                </a:ln>
                <a:effectLst/>
                <a:uLnTx/>
                <a:uFillTx/>
                <a:latin typeface="+mj-lt"/>
                <a:ea typeface="+mn-ea"/>
                <a:cs typeface="Tahoma"/>
              </a:rPr>
              <a:t>.</a:t>
            </a:r>
          </a:p>
          <a:p>
            <a:endParaRPr lang="pl-PL" sz="2400" b="1" spc="-114" dirty="0">
              <a:solidFill>
                <a:srgbClr val="0CA373"/>
              </a:solidFill>
              <a:latin typeface="+mj-lt"/>
              <a:cs typeface="Tahoma"/>
            </a:endParaRPr>
          </a:p>
          <a:p>
            <a:pPr algn="ctr"/>
            <a:r>
              <a:rPr lang="pl-PL" sz="2400" b="1" spc="-114" dirty="0">
                <a:solidFill>
                  <a:srgbClr val="0CA373"/>
                </a:solidFill>
                <a:latin typeface="Arial" panose="020B0604020202020204" pitchFamily="34" charset="0"/>
                <a:cs typeface="Arial" panose="020B0604020202020204" pitchFamily="34" charset="0"/>
              </a:rPr>
              <a:t>WŁOCHY</a:t>
            </a:r>
          </a:p>
          <a:p>
            <a:pPr algn="ctr"/>
            <a:endParaRPr lang="pl-PL" sz="2400" b="1" spc="-114" dirty="0">
              <a:solidFill>
                <a:srgbClr val="0CA373"/>
              </a:solidFill>
              <a:latin typeface="+mj-lt"/>
              <a:cs typeface="Tahoma"/>
            </a:endParaRPr>
          </a:p>
          <a:p>
            <a:r>
              <a:rPr lang="pl-PL" sz="2400" b="1" spc="-114" dirty="0">
                <a:latin typeface="+mj-lt"/>
                <a:cs typeface="Tahoma"/>
              </a:rPr>
              <a:t>We Włoszech pomoc dla przedsiębiorców dotyczyła głównie wsparcia finansowego na spłatę  kredytów oraz przyjęcia rozwiązań prawnych ułatwiających ich pozyskanie, w celu zapewnienia płynności. </a:t>
            </a:r>
          </a:p>
          <a:p>
            <a:r>
              <a:rPr lang="pl-PL" sz="2400" spc="-114" dirty="0">
                <a:latin typeface="+mj-lt"/>
                <a:cs typeface="Tahoma"/>
              </a:rPr>
              <a:t>Inne:</a:t>
            </a:r>
          </a:p>
          <a:p>
            <a:r>
              <a:rPr lang="pl-PL" sz="2400" spc="-114" dirty="0">
                <a:latin typeface="+mj-lt"/>
                <a:cs typeface="Tahoma"/>
              </a:rPr>
              <a:t>- zwolnienia i ulgi podatkowe,</a:t>
            </a:r>
          </a:p>
          <a:p>
            <a:r>
              <a:rPr lang="pl-PL" sz="2400" spc="-114" dirty="0">
                <a:latin typeface="+mj-lt"/>
                <a:cs typeface="Tahoma"/>
              </a:rPr>
              <a:t>- dotacje.	</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335862434"/>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92348" y="917912"/>
            <a:ext cx="11594237" cy="5601533"/>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1.4.: Gdzie znaleźć informacje o pomocy publicznej? -</a:t>
            </a:r>
            <a:r>
              <a:rPr kumimoji="0" lang="pl-PL" sz="2400" b="1" i="0" u="none" strike="noStrike" kern="1200" cap="none" spc="-114" normalizeH="0" baseline="0" noProof="0" dirty="0">
                <a:ln>
                  <a:noFill/>
                </a:ln>
                <a:effectLst/>
                <a:uLnTx/>
                <a:uFillTx/>
                <a:latin typeface="+mj-lt"/>
                <a:ea typeface="+mn-ea"/>
                <a:cs typeface="Tahoma"/>
              </a:rPr>
              <a:t>Pomoc finansowa Unii Europejskiej</a:t>
            </a:r>
          </a:p>
          <a:p>
            <a:endParaRPr kumimoji="0" lang="pl-PL" sz="2400" b="1" i="0" u="none" strike="noStrike" kern="1200" cap="none" spc="-114" normalizeH="0" baseline="0" noProof="0" dirty="0">
              <a:ln>
                <a:noFill/>
              </a:ln>
              <a:effectLst/>
              <a:uLnTx/>
              <a:uFillTx/>
              <a:latin typeface="+mj-lt"/>
              <a:ea typeface="+mn-ea"/>
              <a:cs typeface="Tahoma"/>
            </a:endParaRPr>
          </a:p>
          <a:p>
            <a:pPr algn="just"/>
            <a:r>
              <a:rPr kumimoji="0" lang="pl-PL" sz="2000" b="1" i="0" u="none" strike="noStrike" kern="1200" cap="none" spc="-114" normalizeH="0" baseline="0" noProof="0" dirty="0">
                <a:ln>
                  <a:noFill/>
                </a:ln>
                <a:solidFill>
                  <a:srgbClr val="0CA373"/>
                </a:solidFill>
                <a:effectLst/>
                <a:uLnTx/>
                <a:uFillTx/>
                <a:latin typeface="+mj-lt"/>
                <a:ea typeface="+mn-ea"/>
                <a:cs typeface="Tahoma"/>
              </a:rPr>
              <a:t>Ogólnoeuropejski Fundusz Gwarancyjny- </a:t>
            </a:r>
            <a:r>
              <a:rPr lang="pl-PL" spc="-114" dirty="0">
                <a:cs typeface="Tahoma"/>
              </a:rPr>
              <a:t>Fundusz utworzony  przez Europejski Bank Inwestycyjny  </a:t>
            </a:r>
            <a:r>
              <a:rPr lang="pl-PL" dirty="0"/>
              <a:t>z wkładów państw członkowskich UE w celu ochrony przedsiębiorstw dotkniętych skutkami kryzysu związanego z COVID-19. Dzięki gwarancjom fundusz umożliwia szybkie udostępnianie kredytów, gwarancji, papierów wartościowych zabezpieczonych aktywami, instrumentów kapitałowych i innych instrumentów finansowych głównie małym i średnim przedsiębiorstwom. </a:t>
            </a:r>
            <a:endParaRPr lang="pl-PL" spc="-114" dirty="0">
              <a:solidFill>
                <a:srgbClr val="0CA373"/>
              </a:solidFill>
              <a:cs typeface="Tahoma"/>
            </a:endParaRPr>
          </a:p>
          <a:p>
            <a:r>
              <a:rPr lang="pl-PL" spc="-114" dirty="0">
                <a:solidFill>
                  <a:srgbClr val="0070C0"/>
                </a:solidFill>
                <a:cs typeface="Tahoma"/>
              </a:rPr>
              <a:t>https://www.eib.org/en/press/all/2021-147-european-guarantee-fund-accelerates-access-to-recovery-funding-for-eu-companies.htm?lang=pl </a:t>
            </a:r>
          </a:p>
          <a:p>
            <a:endParaRPr lang="pl-PL" sz="2000" dirty="0">
              <a:solidFill>
                <a:srgbClr val="0CA373"/>
              </a:solidFill>
            </a:endParaRPr>
          </a:p>
          <a:p>
            <a:pPr algn="just"/>
            <a:r>
              <a:rPr lang="pl-PL" sz="2000" b="1" dirty="0">
                <a:solidFill>
                  <a:srgbClr val="0CA373"/>
                </a:solidFill>
                <a:latin typeface="+mj-lt"/>
              </a:rPr>
              <a:t>Europejski Fundusz Inwestycyjny i Komisja Europejska- </a:t>
            </a:r>
            <a:r>
              <a:rPr lang="pl-PL" sz="2000" b="1" spc="-114" dirty="0">
                <a:solidFill>
                  <a:srgbClr val="0CA373"/>
                </a:solidFill>
                <a:latin typeface="+mj-lt"/>
                <a:cs typeface="Tahoma"/>
              </a:rPr>
              <a:t>Program- </a:t>
            </a:r>
            <a:r>
              <a:rPr kumimoji="0" lang="pl-PL" sz="2000" b="1" i="0" u="none" strike="noStrike" kern="1200" cap="none" spc="-114" normalizeH="0" baseline="0" noProof="0" dirty="0">
                <a:ln>
                  <a:noFill/>
                </a:ln>
                <a:solidFill>
                  <a:srgbClr val="0CA373"/>
                </a:solidFill>
                <a:effectLst/>
                <a:uLnTx/>
                <a:uFillTx/>
                <a:latin typeface="+mj-lt"/>
                <a:ea typeface="+mn-ea"/>
                <a:cs typeface="Tahoma"/>
              </a:rPr>
              <a:t>Gwarancje kredytowe  (COSME )</a:t>
            </a:r>
          </a:p>
          <a:p>
            <a:pPr algn="just"/>
            <a:r>
              <a:rPr lang="pl-PL" dirty="0"/>
              <a:t>Program COSME to  program Komisji Europejskiej na wspieranie europejskich mikro, małych i średnich przedsiębiorstw. Programem zarządza Europejski Fundusz Inwestycyjny w ramach tzw. umowy powierzenia zawartej z Komisją Europejską. </a:t>
            </a:r>
            <a:r>
              <a:rPr kumimoji="0" lang="pl-PL" i="0" u="none" strike="noStrike" kern="1200" cap="none" spc="-114" normalizeH="0" baseline="0" noProof="0" dirty="0">
                <a:ln>
                  <a:noFill/>
                </a:ln>
                <a:solidFill>
                  <a:srgbClr val="0070C0"/>
                </a:solidFill>
                <a:effectLst/>
                <a:uLnTx/>
                <a:uFillTx/>
                <a:ea typeface="+mn-ea"/>
                <a:cs typeface="Tahoma"/>
              </a:rPr>
              <a:t>https://www.eif.org/news_centre/search/index.htm?keywords=COSME </a:t>
            </a:r>
          </a:p>
          <a:p>
            <a:pPr algn="just"/>
            <a:r>
              <a:rPr lang="pl-PL" spc="-114" dirty="0">
                <a:solidFill>
                  <a:srgbClr val="0070C0"/>
                </a:solidFill>
                <a:cs typeface="Tahoma"/>
              </a:rPr>
              <a:t>https://www.eif.org/news_centre/search/index.htm?keywords=covid-19 </a:t>
            </a:r>
          </a:p>
          <a:p>
            <a:pPr algn="just"/>
            <a:endParaRPr lang="pl-PL" spc="-114" dirty="0">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43618769"/>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86430" y="861133"/>
            <a:ext cx="12005569" cy="6133730"/>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DZIAŁ 1.4.: Gdzie znaleźć informacje o pomocy publicznej? </a:t>
            </a:r>
            <a:r>
              <a:rPr kumimoji="0" lang="pl-PL" sz="2400" b="1" i="0" u="none" strike="noStrike" kern="1200" cap="none" spc="-114" normalizeH="0" baseline="0" noProof="0" dirty="0">
                <a:ln>
                  <a:noFill/>
                </a:ln>
                <a:effectLst/>
                <a:uLnTx/>
                <a:uFillTx/>
                <a:latin typeface="+mj-lt"/>
                <a:ea typeface="+mn-ea"/>
                <a:cs typeface="Tahoma"/>
              </a:rPr>
              <a:t>Unia Europejska.</a:t>
            </a:r>
          </a:p>
          <a:p>
            <a:endParaRPr lang="pl-PL" sz="1600" dirty="0"/>
          </a:p>
          <a:p>
            <a:r>
              <a:rPr lang="pl-PL" sz="1600" dirty="0"/>
              <a:t>Komisja Europejska. Zasady pomocy państwa.</a:t>
            </a:r>
          </a:p>
          <a:p>
            <a:r>
              <a:rPr lang="en-US" sz="1600" dirty="0">
                <a:solidFill>
                  <a:srgbClr val="0070C0"/>
                </a:solidFill>
              </a:rPr>
              <a:t>https://ec.europa.eu/competition/state_aid/legislation/practical_guide_gber_en.pdf  </a:t>
            </a:r>
            <a:endParaRPr lang="pl-PL" sz="1600" dirty="0">
              <a:solidFill>
                <a:srgbClr val="0070C0"/>
              </a:solidFill>
            </a:endParaRPr>
          </a:p>
          <a:p>
            <a:endParaRPr lang="pl-PL" sz="1600" dirty="0">
              <a:solidFill>
                <a:srgbClr val="0070C0"/>
              </a:solidFill>
            </a:endParaRPr>
          </a:p>
          <a:p>
            <a:r>
              <a:rPr lang="pl-PL" sz="1600" dirty="0">
                <a:effectLst/>
                <a:ea typeface="Calibri" panose="020F0502020204030204" pitchFamily="34" charset="0"/>
                <a:cs typeface="Times New Roman" panose="02020603050405020304" pitchFamily="18" charset="0"/>
              </a:rPr>
              <a:t>Komisja Europejska. Pomoc państwa na 2021 r.: Komisja rozszerza zakres ogólnego rozporządzenia w sprawie włączeń blokowych – najczęściej zadawane pytania.</a:t>
            </a:r>
          </a:p>
          <a:p>
            <a:r>
              <a:rPr lang="pl-PL" sz="1600" dirty="0">
                <a:solidFill>
                  <a:srgbClr val="0070C0"/>
                </a:solidFill>
                <a:effectLst/>
                <a:ea typeface="Calibri" panose="020F0502020204030204" pitchFamily="34" charset="0"/>
                <a:cs typeface="Times New Roman" panose="02020603050405020304" pitchFamily="18" charset="0"/>
              </a:rPr>
              <a:t>https://ec.europa.eu/commission/presscorner/detail/en/qanda_21_3805  </a:t>
            </a:r>
          </a:p>
          <a:p>
            <a:endParaRPr lang="pl-PL" sz="1600" dirty="0">
              <a:effectLst/>
              <a:ea typeface="Calibri" panose="020F0502020204030204" pitchFamily="34" charset="0"/>
              <a:cs typeface="Times New Roman" panose="02020603050405020304" pitchFamily="18" charset="0"/>
            </a:endParaRPr>
          </a:p>
          <a:p>
            <a:r>
              <a:rPr lang="pl-PL" sz="1600" dirty="0">
                <a:effectLst/>
                <a:ea typeface="Calibri" panose="020F0502020204030204" pitchFamily="34" charset="0"/>
                <a:cs typeface="Times New Roman" panose="02020603050405020304" pitchFamily="18" charset="0"/>
              </a:rPr>
              <a:t>Ashurst.com. 2020. Wpływ COVID-19: nawigacja w pomocy państwa UE.  </a:t>
            </a:r>
          </a:p>
          <a:p>
            <a:r>
              <a:rPr lang="pl-PL" sz="1600" dirty="0">
                <a:solidFill>
                  <a:srgbClr val="0070C0"/>
                </a:solidFill>
                <a:effectLst/>
                <a:ea typeface="Calibri" panose="020F0502020204030204" pitchFamily="34" charset="0"/>
                <a:cs typeface="Times New Roman" panose="02020603050405020304" pitchFamily="18" charset="0"/>
              </a:rPr>
              <a:t>https://www.ashurst.com/en/news-and-insights/legal-updates/the-impact-of-covid-19-navigating-eu-state-aid  </a:t>
            </a:r>
          </a:p>
          <a:p>
            <a:endParaRPr lang="pl-PL" sz="1600" dirty="0">
              <a:effectLst/>
              <a:ea typeface="Calibri" panose="020F0502020204030204" pitchFamily="34" charset="0"/>
              <a:cs typeface="Times New Roman" panose="02020603050405020304" pitchFamily="18" charset="0"/>
            </a:endParaRPr>
          </a:p>
          <a:p>
            <a:r>
              <a:rPr lang="pl-PL" sz="1600" dirty="0">
                <a:effectLst/>
                <a:ea typeface="Calibri" panose="020F0502020204030204" pitchFamily="34" charset="0"/>
                <a:cs typeface="Times New Roman" panose="02020603050405020304" pitchFamily="18" charset="0"/>
              </a:rPr>
              <a:t>Komisja Europejska. Pomoc państwa na 2020 r.: Komisja daje zielone światło ogólnoeuropejskiemu funduszowi gwarancyjnemu, aby umożliwić finansowanie w wysokości do 200 mld euro dla przedsiębiorstw dotkniętych pandemią koronawirusa w 21 państwach członkowskich.  </a:t>
            </a:r>
          </a:p>
          <a:p>
            <a:r>
              <a:rPr lang="pl-PL" sz="1600" dirty="0">
                <a:solidFill>
                  <a:srgbClr val="0070C0"/>
                </a:solidFill>
                <a:effectLst/>
                <a:ea typeface="Calibri" panose="020F0502020204030204" pitchFamily="34" charset="0"/>
                <a:cs typeface="Times New Roman" panose="02020603050405020304" pitchFamily="18" charset="0"/>
              </a:rPr>
              <a:t>https://ec.europa.eu/commission/presscorner/detail/en/ip_20_2407  </a:t>
            </a:r>
          </a:p>
          <a:p>
            <a:endParaRPr lang="pl-PL" sz="1600" dirty="0">
              <a:effectLst/>
              <a:ea typeface="Calibri" panose="020F0502020204030204" pitchFamily="34" charset="0"/>
              <a:cs typeface="Times New Roman" panose="02020603050405020304" pitchFamily="18" charset="0"/>
            </a:endParaRPr>
          </a:p>
          <a:p>
            <a:pPr>
              <a:lnSpc>
                <a:spcPct val="106000"/>
              </a:lnSpc>
              <a:spcAft>
                <a:spcPts val="800"/>
              </a:spcAft>
            </a:pPr>
            <a:r>
              <a:rPr lang="pl-PL" sz="1600" dirty="0">
                <a:effectLst/>
                <a:ea typeface="Calibri" panose="020F0502020204030204" pitchFamily="34" charset="0"/>
                <a:cs typeface="Times New Roman" panose="02020603050405020304" pitchFamily="18" charset="0"/>
              </a:rPr>
              <a:t>Eif.org. 2020 COSME – Instrument Gwarancji Kredytowych (LGF). </a:t>
            </a:r>
            <a:r>
              <a:rPr lang="pl-PL" sz="1600" dirty="0">
                <a:solidFill>
                  <a:srgbClr val="0070C0"/>
                </a:solidFill>
                <a:effectLst/>
                <a:ea typeface="Calibri" panose="020F0502020204030204" pitchFamily="34" charset="0"/>
                <a:cs typeface="Times New Roman" panose="02020603050405020304" pitchFamily="18" charset="0"/>
              </a:rPr>
              <a:t>https://www.eif.org/what_we_do/guarantees/single_eu_debt_instrument/cosme-loan-facility-growth/index.htm  </a:t>
            </a: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109778945"/>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195307" y="887765"/>
            <a:ext cx="11656381" cy="8525411"/>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1.4.: Gdzie znaleźć informacje o pomocy publicznej ? </a:t>
            </a:r>
          </a:p>
          <a:p>
            <a:endParaRPr lang="pl-PL" sz="2400" b="1" spc="-114" dirty="0">
              <a:solidFill>
                <a:srgbClr val="0CA373"/>
              </a:solidFill>
              <a:latin typeface="+mj-lt"/>
              <a:cs typeface="Tahoma"/>
            </a:endParaRPr>
          </a:p>
          <a:p>
            <a:pPr algn="ctr"/>
            <a:r>
              <a:rPr lang="pl-PL" sz="2400" b="1" spc="-114" dirty="0">
                <a:solidFill>
                  <a:srgbClr val="0CA373"/>
                </a:solidFill>
                <a:latin typeface="Arial" panose="020B0604020202020204" pitchFamily="34" charset="0"/>
                <a:cs typeface="Arial" panose="020B0604020202020204" pitchFamily="34" charset="0"/>
              </a:rPr>
              <a:t>POLSKA</a:t>
            </a:r>
          </a:p>
          <a:p>
            <a:pPr algn="just"/>
            <a:r>
              <a:rPr lang="pl-PL" sz="2000" dirty="0"/>
              <a:t>Pomoc publiczną udzielaną przedsiębiorcom w Polsce monitoruje Prezes UOKIK, który p</a:t>
            </a:r>
            <a:r>
              <a:rPr lang="pl-PL" sz="2000" spc="-114" dirty="0">
                <a:cs typeface="Tahoma"/>
              </a:rPr>
              <a:t>rowadzi </a:t>
            </a:r>
            <a:r>
              <a:rPr lang="pl-PL" sz="2000" b="1" dirty="0"/>
              <a:t>System Udostępniania Danych o Pomocy Publicznej (SUDOP). </a:t>
            </a:r>
            <a:r>
              <a:rPr lang="pl-PL" sz="2000" dirty="0"/>
              <a:t>Baza SUDOP zawiera informacje o</a:t>
            </a:r>
            <a:r>
              <a:rPr lang="pl-PL" sz="2000" dirty="0">
                <a:effectLst/>
              </a:rPr>
              <a:t> wdrażanych w Polsce środkach pomocowych, pomocy udzielonej w ramach wdrażanych w Polsce środków pomocowych, wszelkiej pomocy publicznej i pomocy de </a:t>
            </a:r>
            <a:r>
              <a:rPr lang="pl-PL" sz="2000" dirty="0" err="1">
                <a:effectLst/>
              </a:rPr>
              <a:t>minimis</a:t>
            </a:r>
            <a:r>
              <a:rPr lang="pl-PL" sz="2000" dirty="0">
                <a:effectLst/>
              </a:rPr>
              <a:t> udzielonej danemu beneficjentowi.</a:t>
            </a:r>
          </a:p>
          <a:p>
            <a:pPr algn="just"/>
            <a:endParaRPr lang="pl-PL" sz="2000" dirty="0">
              <a:effectLst/>
            </a:endParaRPr>
          </a:p>
          <a:p>
            <a:r>
              <a:rPr lang="pl-PL" sz="2000" b="1" spc="-114" dirty="0">
                <a:latin typeface="+mj-lt"/>
                <a:cs typeface="Tahoma"/>
              </a:rPr>
              <a:t>Przydatne linki:</a:t>
            </a:r>
          </a:p>
          <a:p>
            <a:endParaRPr lang="pl-PL" sz="2000" b="1" spc="-114" dirty="0">
              <a:latin typeface="+mj-lt"/>
              <a:cs typeface="Tahoma"/>
            </a:endParaRPr>
          </a:p>
          <a:p>
            <a:r>
              <a:rPr kumimoji="0" lang="pl-PL" sz="2000" i="0" u="none" strike="noStrike" kern="1200" cap="none" spc="-114" normalizeH="0" baseline="0" noProof="0" dirty="0">
                <a:ln>
                  <a:noFill/>
                </a:ln>
                <a:solidFill>
                  <a:srgbClr val="0070C0"/>
                </a:solidFill>
                <a:effectLst/>
                <a:uLnTx/>
                <a:uFillTx/>
                <a:ea typeface="+mn-ea"/>
                <a:cs typeface="Tahoma"/>
              </a:rPr>
              <a:t>https://uokik.gov.pl/unijne_akty_prawne_w_zakresie_pomocy_publicznej.php#faq334</a:t>
            </a:r>
            <a:endParaRPr kumimoji="0" lang="pl-PL" sz="2000" i="0" u="none" strike="noStrike" kern="1200" cap="none" spc="-114" normalizeH="0" baseline="0" noProof="0" dirty="0">
              <a:ln>
                <a:noFill/>
              </a:ln>
              <a:solidFill>
                <a:srgbClr val="0070C0"/>
              </a:solidFill>
              <a:effectLst/>
              <a:uLnTx/>
              <a:uFillTx/>
              <a:latin typeface="+mj-lt"/>
              <a:ea typeface="+mn-ea"/>
              <a:cs typeface="Tahoma"/>
            </a:endParaRPr>
          </a:p>
          <a:p>
            <a:r>
              <a:rPr lang="pl-PL" sz="2000" dirty="0">
                <a:solidFill>
                  <a:srgbClr val="0070C0"/>
                </a:solidFill>
              </a:rPr>
              <a:t>https://sudop.uokik.gov.pl/home  </a:t>
            </a:r>
          </a:p>
          <a:p>
            <a:r>
              <a:rPr lang="pl-PL"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https://www.gov.pl/web/tarczaantykryzysowa </a:t>
            </a:r>
          </a:p>
          <a:p>
            <a:r>
              <a:rPr lang="pl-PL" sz="2000" dirty="0">
                <a:solidFill>
                  <a:srgbClr val="0070C0"/>
                </a:solidFill>
                <a:effectLst/>
              </a:rPr>
              <a:t>https://instrumentyfinansoweue.gov.pl/ </a:t>
            </a:r>
            <a:endParaRPr kumimoji="0" lang="pl-PL" sz="2400" i="0" u="none" strike="noStrike" kern="1200" cap="none" spc="-114" normalizeH="0" baseline="0" noProof="0" dirty="0">
              <a:ln>
                <a:noFill/>
              </a:ln>
              <a:solidFill>
                <a:srgbClr val="0070C0"/>
              </a:solidFill>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40930940"/>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4133760" cy="369332"/>
          </a:xfrm>
          <a:prstGeom prst="rect">
            <a:avLst/>
          </a:prstGeom>
          <a:noFill/>
        </p:spPr>
        <p:txBody>
          <a:bodyPr wrap="none" rtlCol="0">
            <a:spAutoFit/>
          </a:bodyPr>
          <a:lstStyle/>
          <a:p>
            <a:r>
              <a:rPr lang="pl-PL" dirty="0"/>
              <a:t>Dowiedzieć się czym jest pomoc publiczna</a:t>
            </a:r>
            <a:endParaRPr lang="en-GB" dirty="0"/>
          </a:p>
        </p:txBody>
      </p:sp>
      <p:sp>
        <p:nvSpPr>
          <p:cNvPr id="12" name="CuadroTexto 11"/>
          <p:cNvSpPr txBox="1"/>
          <p:nvPr/>
        </p:nvSpPr>
        <p:spPr>
          <a:xfrm>
            <a:off x="1615182" y="3530217"/>
            <a:ext cx="4154984" cy="369332"/>
          </a:xfrm>
          <a:prstGeom prst="rect">
            <a:avLst/>
          </a:prstGeom>
          <a:noFill/>
        </p:spPr>
        <p:txBody>
          <a:bodyPr wrap="none" rtlCol="0">
            <a:spAutoFit/>
          </a:bodyPr>
          <a:lstStyle/>
          <a:p>
            <a:r>
              <a:rPr lang="pl-PL" dirty="0"/>
              <a:t>Poznać rodzaje i formy pomocy publicznej</a:t>
            </a:r>
            <a:endParaRPr lang="en-GB" dirty="0"/>
          </a:p>
        </p:txBody>
      </p:sp>
      <p:sp>
        <p:nvSpPr>
          <p:cNvPr id="13" name="CuadroTexto 12"/>
          <p:cNvSpPr txBox="1"/>
          <p:nvPr/>
        </p:nvSpPr>
        <p:spPr>
          <a:xfrm>
            <a:off x="1605565" y="4284374"/>
            <a:ext cx="4146071" cy="646331"/>
          </a:xfrm>
          <a:prstGeom prst="rect">
            <a:avLst/>
          </a:prstGeom>
          <a:noFill/>
        </p:spPr>
        <p:txBody>
          <a:bodyPr wrap="none" rtlCol="0">
            <a:spAutoFit/>
          </a:bodyPr>
          <a:lstStyle/>
          <a:p>
            <a:r>
              <a:rPr lang="pl-PL" dirty="0"/>
              <a:t>Dowiedzieć się jakie są zasady korzystania </a:t>
            </a:r>
          </a:p>
          <a:p>
            <a:r>
              <a:rPr lang="pl-PL" dirty="0"/>
              <a:t>z pomocy publicznej</a:t>
            </a:r>
            <a:endParaRPr lang="en-GB" dirty="0"/>
          </a:p>
        </p:txBody>
      </p:sp>
      <p:sp>
        <p:nvSpPr>
          <p:cNvPr id="14" name="CuadroTexto 13"/>
          <p:cNvSpPr txBox="1"/>
          <p:nvPr/>
        </p:nvSpPr>
        <p:spPr>
          <a:xfrm>
            <a:off x="1578484" y="4994445"/>
            <a:ext cx="4387996" cy="646331"/>
          </a:xfrm>
          <a:prstGeom prst="rect">
            <a:avLst/>
          </a:prstGeom>
          <a:noFill/>
        </p:spPr>
        <p:txBody>
          <a:bodyPr wrap="none" rtlCol="0">
            <a:spAutoFit/>
          </a:bodyPr>
          <a:lstStyle/>
          <a:p>
            <a:r>
              <a:rPr lang="pl-PL" dirty="0"/>
              <a:t>Dowiedzieć się, gdzie możesz znaleźć pomoc </a:t>
            </a:r>
          </a:p>
          <a:p>
            <a:r>
              <a:rPr lang="pl-PL" dirty="0"/>
              <a:t>adekwatną do potrzeb</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CELE I ZADANIA</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Na końcu tego modułu będziesz mógł</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168675" y="932155"/>
            <a:ext cx="11594237" cy="7940635"/>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1.4.: Gdzie znaleźć informacje o pomocy publicznej?</a:t>
            </a:r>
          </a:p>
          <a:p>
            <a:endParaRPr kumimoji="0" lang="pl-PL" sz="2400" i="0" u="none" strike="noStrike" kern="1200" cap="none" spc="-114" normalizeH="0" baseline="0" noProof="0" dirty="0">
              <a:ln>
                <a:noFill/>
              </a:ln>
              <a:effectLst/>
              <a:uLnTx/>
              <a:uFillTx/>
              <a:latin typeface="+mj-lt"/>
              <a:ea typeface="+mn-ea"/>
              <a:cs typeface="Tahoma"/>
            </a:endParaRPr>
          </a:p>
          <a:p>
            <a:pPr algn="ctr"/>
            <a:r>
              <a:rPr lang="pl-PL" sz="2400" b="1" spc="-114" dirty="0">
                <a:solidFill>
                  <a:srgbClr val="0CA373"/>
                </a:solidFill>
                <a:latin typeface="Arial" panose="020B0604020202020204" pitchFamily="34" charset="0"/>
                <a:cs typeface="Arial" panose="020B0604020202020204" pitchFamily="34" charset="0"/>
              </a:rPr>
              <a:t>GRECJA</a:t>
            </a:r>
          </a:p>
          <a:p>
            <a:endParaRPr lang="pl-PL" sz="2000" b="1" spc="-114" dirty="0">
              <a:latin typeface="+mj-lt"/>
              <a:cs typeface="Tahoma"/>
            </a:endParaRPr>
          </a:p>
          <a:p>
            <a:r>
              <a:rPr lang="pl-PL" sz="2000" b="1" spc="-114" dirty="0">
                <a:latin typeface="+mj-lt"/>
                <a:cs typeface="Tahoma"/>
              </a:rPr>
              <a:t>Przydatne linki:</a:t>
            </a:r>
          </a:p>
          <a:p>
            <a:endParaRPr lang="pl-PL" sz="1000" dirty="0"/>
          </a:p>
          <a:p>
            <a:r>
              <a:rPr lang="pl-PL" sz="2000" dirty="0">
                <a:solidFill>
                  <a:srgbClr val="0070C0"/>
                </a:solidFill>
              </a:rPr>
              <a:t>https://elevategreece.gov.gr/</a:t>
            </a:r>
          </a:p>
          <a:p>
            <a:r>
              <a:rPr lang="pl-PL" sz="2000" dirty="0">
                <a:solidFill>
                  <a:srgbClr val="0070C0"/>
                </a:solidFill>
              </a:rPr>
              <a:t>https://www.gov.gr/en/sdg/funding-business/finance-at-national-level/low-interest-rate-working-capital-loan-public-guarantee/entrepreneurship-fund-ii-tepikh-ii</a:t>
            </a:r>
          </a:p>
          <a:p>
            <a:r>
              <a:rPr lang="pl-PL" sz="2000" dirty="0">
                <a:solidFill>
                  <a:srgbClr val="0070C0"/>
                </a:solidFill>
              </a:rPr>
              <a:t>https://endeavor.org.gr/</a:t>
            </a:r>
            <a:br>
              <a:rPr lang="pl-PL" sz="2000" dirty="0">
                <a:solidFill>
                  <a:srgbClr val="0070C0"/>
                </a:solidFill>
              </a:rPr>
            </a:br>
            <a:r>
              <a:rPr lang="pl-PL" sz="2000" dirty="0">
                <a:solidFill>
                  <a:srgbClr val="0070C0"/>
                </a:solidFill>
              </a:rPr>
              <a:t>https://www.thehellenicinitiative.org/entrepreneurship-economic-development/</a:t>
            </a:r>
          </a:p>
          <a:p>
            <a:r>
              <a:rPr lang="pl-PL" sz="2000" dirty="0">
                <a:solidFill>
                  <a:srgbClr val="0070C0"/>
                </a:solidFill>
              </a:rPr>
              <a:t>https://www.refugee.info/greece/setting-up-a-company-in-greece-greek-entrepreneurship/funding-my-business?language=en</a:t>
            </a:r>
          </a:p>
          <a:p>
            <a:r>
              <a:rPr lang="pl-PL" sz="2000" dirty="0">
                <a:solidFill>
                  <a:srgbClr val="0070C0"/>
                </a:solidFill>
              </a:rPr>
              <a:t>https://www.enterprisegreece.gov.gr/</a:t>
            </a:r>
          </a:p>
          <a:p>
            <a:endParaRPr kumimoji="0" lang="pl-PL" sz="20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124399114"/>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142043" y="878889"/>
            <a:ext cx="11594237" cy="6986528"/>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1.4.: Gdzie znaleźć informacje o pomocy publicznej?</a:t>
            </a:r>
          </a:p>
          <a:p>
            <a:endParaRPr kumimoji="0" lang="pl-PL" sz="2400" i="0" u="none" strike="noStrike" kern="1200" cap="none" spc="-114" normalizeH="0" baseline="0" noProof="0" dirty="0">
              <a:ln>
                <a:noFill/>
              </a:ln>
              <a:effectLst/>
              <a:uLnTx/>
              <a:uFillTx/>
              <a:latin typeface="+mj-lt"/>
              <a:ea typeface="+mn-ea"/>
              <a:cs typeface="Tahoma"/>
            </a:endParaRPr>
          </a:p>
          <a:p>
            <a:pPr algn="ctr"/>
            <a:r>
              <a:rPr lang="pl-PL" sz="2400" b="1" spc="-114" dirty="0">
                <a:solidFill>
                  <a:srgbClr val="0CA373"/>
                </a:solidFill>
                <a:latin typeface="Arial" panose="020B0604020202020204" pitchFamily="34" charset="0"/>
                <a:cs typeface="Arial" panose="020B0604020202020204" pitchFamily="34" charset="0"/>
              </a:rPr>
              <a:t>CHORWACJA</a:t>
            </a:r>
          </a:p>
          <a:p>
            <a:endParaRPr lang="pl-PL" sz="2400" b="1" spc="-114" dirty="0">
              <a:latin typeface="+mj-lt"/>
              <a:cs typeface="Tahoma"/>
            </a:endParaRPr>
          </a:p>
          <a:p>
            <a:r>
              <a:rPr lang="pl-PL" sz="2400" b="1" spc="-114" dirty="0">
                <a:latin typeface="+mj-lt"/>
                <a:cs typeface="Tahoma"/>
              </a:rPr>
              <a:t>Przydatne linki:</a:t>
            </a:r>
          </a:p>
          <a:p>
            <a:endParaRPr lang="pl-PL" sz="2400" b="1" spc="-114" dirty="0">
              <a:latin typeface="+mj-lt"/>
              <a:cs typeface="Tahoma"/>
            </a:endParaRPr>
          </a:p>
          <a:p>
            <a:r>
              <a:rPr lang="pl-PL" sz="2000" spc="-114" dirty="0">
                <a:solidFill>
                  <a:srgbClr val="0070C0"/>
                </a:solidFill>
                <a:cs typeface="Tahoma"/>
              </a:rPr>
              <a:t>https://mjera-zrm.hzz.hr/korisnici-potpore/ </a:t>
            </a:r>
          </a:p>
          <a:p>
            <a:r>
              <a:rPr lang="pl-PL" sz="2000" spc="-114" dirty="0">
                <a:solidFill>
                  <a:srgbClr val="0070C0"/>
                </a:solidFill>
                <a:cs typeface="Tahoma"/>
              </a:rPr>
              <a:t>https://www.sssh.hr/hr/vise/nacionalne-aktivnosti-72/rezultati-istrazivanja-sssh-o-utjecaju-pandemije-na-mentalno-zdravlje-radnika-4767</a:t>
            </a:r>
          </a:p>
          <a:p>
            <a:r>
              <a:rPr lang="pl-PL" sz="2000" dirty="0">
                <a:solidFill>
                  <a:srgbClr val="0070C0"/>
                </a:solidFill>
                <a:effectLst/>
                <a:ea typeface="Calibri" panose="020F0502020204030204" pitchFamily="34" charset="0"/>
                <a:cs typeface="Times New Roman" panose="02020603050405020304" pitchFamily="18" charset="0"/>
              </a:rPr>
              <a:t>https://www2.deloitte.com/hr/hr/pages/tax/articles/vlada-prijedlog-mjera-gospodarstvo-koronavirus.html</a:t>
            </a:r>
            <a:r>
              <a:rPr lang="pl-PL" sz="2000" u="sng" dirty="0">
                <a:solidFill>
                  <a:srgbClr val="0070C0"/>
                </a:solidFill>
                <a:ea typeface="Calibri" panose="020F0502020204030204" pitchFamily="34" charset="0"/>
                <a:cs typeface="Times New Roman" panose="02020603050405020304" pitchFamily="18" charset="0"/>
              </a:rPr>
              <a:t> </a:t>
            </a:r>
            <a:endParaRPr lang="pl-PL" sz="2000" dirty="0">
              <a:solidFill>
                <a:srgbClr val="0070C0"/>
              </a:solidFill>
              <a:effectLst/>
              <a:ea typeface="Calibri" panose="020F0502020204030204" pitchFamily="34" charset="0"/>
              <a:cs typeface="Times New Roman" panose="02020603050405020304" pitchFamily="18" charset="0"/>
            </a:endParaRPr>
          </a:p>
          <a:p>
            <a:r>
              <a:rPr lang="pl-PL" sz="2000" spc="-114" dirty="0">
                <a:solidFill>
                  <a:srgbClr val="0070C0"/>
                </a:solidFill>
                <a:cs typeface="Tahoma"/>
              </a:rPr>
              <a:t>https://www.rtl.hr/vijesti/arhiva/ekonomski-institut-zagreb-proveo-je-prvu-studiju-o-utjecaju-pandemije-na-poslovanje-mikropoduzeca-te-malih-i-srednjih-poduzeca-u-hrvatskoj-f825978a-b9f4-11ec-bf1e-0242ac13001e  </a:t>
            </a:r>
          </a:p>
          <a:p>
            <a:endParaRPr lang="pl-PL" sz="2400" b="1" spc="-114" dirty="0">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83872692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231559" y="949911"/>
            <a:ext cx="11728882" cy="7263527"/>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DZIAŁ 1.4.: Gdzie znaleźć informacje o pomocy publicznej?</a:t>
            </a:r>
          </a:p>
          <a:p>
            <a:endParaRPr kumimoji="0" lang="pl-PL" sz="2400" i="0" u="none" strike="noStrike" kern="1200" cap="none" spc="-114" normalizeH="0" baseline="0" noProof="0" dirty="0">
              <a:ln>
                <a:noFill/>
              </a:ln>
              <a:effectLst/>
              <a:uLnTx/>
              <a:uFillTx/>
              <a:latin typeface="+mj-lt"/>
              <a:ea typeface="+mn-ea"/>
              <a:cs typeface="Tahoma"/>
            </a:endParaRPr>
          </a:p>
          <a:p>
            <a:pPr algn="ctr"/>
            <a:r>
              <a:rPr lang="pl-PL" sz="2400" b="1" spc="-114" dirty="0">
                <a:solidFill>
                  <a:srgbClr val="0CA373"/>
                </a:solidFill>
                <a:latin typeface="Arial" panose="020B0604020202020204" pitchFamily="34" charset="0"/>
                <a:cs typeface="Arial" panose="020B0604020202020204" pitchFamily="34" charset="0"/>
              </a:rPr>
              <a:t>HISZPANIA</a:t>
            </a:r>
          </a:p>
          <a:p>
            <a:pPr algn="ctr"/>
            <a:endParaRPr lang="pl-PL" sz="2400" b="1" spc="-114" dirty="0">
              <a:solidFill>
                <a:srgbClr val="0CA373"/>
              </a:solidFill>
              <a:latin typeface="Arial" panose="020B0604020202020204" pitchFamily="34" charset="0"/>
              <a:cs typeface="Arial" panose="020B0604020202020204" pitchFamily="34" charset="0"/>
            </a:endParaRPr>
          </a:p>
          <a:p>
            <a:r>
              <a:rPr lang="pl-PL" sz="2000" b="1" spc="-114" dirty="0">
                <a:latin typeface="+mj-lt"/>
                <a:cs typeface="Tahoma"/>
              </a:rPr>
              <a:t>Przydatne linki:</a:t>
            </a:r>
          </a:p>
          <a:p>
            <a:endParaRPr lang="en-GB" sz="2000" dirty="0">
              <a:effectLst/>
            </a:endParaRPr>
          </a:p>
          <a:p>
            <a:pPr algn="just"/>
            <a:r>
              <a:rPr lang="en-GB" sz="2000" dirty="0">
                <a:solidFill>
                  <a:srgbClr val="0070C0"/>
                </a:solidFill>
                <a:effectLst/>
              </a:rPr>
              <a:t>https://www.lamoncloa.gob.es/consejodeministros/Paginas/enlaces/120321-enlace_ayudas.aspx</a:t>
            </a:r>
            <a:r>
              <a:rPr lang="pl-PL" sz="2000" dirty="0">
                <a:solidFill>
                  <a:srgbClr val="0070C0"/>
                </a:solidFill>
                <a:effectLst/>
              </a:rPr>
              <a:t> </a:t>
            </a:r>
          </a:p>
          <a:p>
            <a:pPr algn="just"/>
            <a:endParaRPr lang="en-GB" sz="2000" dirty="0">
              <a:solidFill>
                <a:srgbClr val="0070C0"/>
              </a:solidFill>
            </a:endParaRPr>
          </a:p>
          <a:p>
            <a:pPr algn="just"/>
            <a:r>
              <a:rPr lang="en-GB" sz="2000" dirty="0">
                <a:solidFill>
                  <a:srgbClr val="0070C0"/>
                </a:solidFill>
                <a:effectLst/>
              </a:rPr>
              <a:t>https://www.hacienda.gob.es/es-ES/CDI/Paginas/SistemasFinanciacionDeuda/AyudasCOVID/Linea-COVID.aspx</a:t>
            </a:r>
            <a:endParaRPr lang="pl-PL" sz="2000" dirty="0">
              <a:solidFill>
                <a:srgbClr val="0070C0"/>
              </a:solidFill>
              <a:effectLst/>
            </a:endParaRPr>
          </a:p>
          <a:p>
            <a:pPr algn="just"/>
            <a:endParaRPr lang="en-GB" sz="2000" dirty="0">
              <a:solidFill>
                <a:srgbClr val="0070C0"/>
              </a:solidFill>
            </a:endParaRPr>
          </a:p>
          <a:p>
            <a:pPr algn="just"/>
            <a:r>
              <a:rPr lang="en-GB" sz="2000" dirty="0">
                <a:solidFill>
                  <a:srgbClr val="0070C0"/>
                </a:solidFill>
                <a:effectLst/>
              </a:rPr>
              <a:t>https://www.wolterskluwer.com/es-es/expert-insights/ayudas-para-pymes-y-autonomos-por-el-coronavirus</a:t>
            </a:r>
            <a:endParaRPr lang="en-GB" sz="2000" dirty="0">
              <a:solidFill>
                <a:srgbClr val="0070C0"/>
              </a:solidFill>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394455747"/>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159797" y="896645"/>
            <a:ext cx="11594237" cy="6370975"/>
          </a:xfrm>
          <a:prstGeom prst="rect">
            <a:avLst/>
          </a:prstGeom>
          <a:noFill/>
        </p:spPr>
        <p:txBody>
          <a:bodyPr wrap="square">
            <a:spAutoFit/>
          </a:bodyPr>
          <a:lstStyle/>
          <a:p>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r>
              <a:rPr kumimoji="0" lang="pl-PL" sz="2400" i="0" u="none" strike="noStrike" kern="1200" cap="none" spc="-114" normalizeH="0" baseline="0" noProof="0" dirty="0">
                <a:ln>
                  <a:noFill/>
                </a:ln>
                <a:effectLst/>
                <a:uLnTx/>
                <a:uFillTx/>
                <a:latin typeface="+mj-lt"/>
                <a:ea typeface="+mn-ea"/>
                <a:cs typeface="Tahoma"/>
              </a:rPr>
              <a:t> DZIAŁ 1.4.: Gdzie znaleźć informacje o pomocy publicznej?</a:t>
            </a:r>
          </a:p>
          <a:p>
            <a:endParaRPr kumimoji="0" lang="pl-PL" sz="2400" i="0" u="none" strike="noStrike" kern="1200" cap="none" spc="-114" normalizeH="0" baseline="0" noProof="0" dirty="0">
              <a:ln>
                <a:noFill/>
              </a:ln>
              <a:effectLst/>
              <a:uLnTx/>
              <a:uFillTx/>
              <a:latin typeface="+mj-lt"/>
              <a:ea typeface="+mn-ea"/>
              <a:cs typeface="Tahoma"/>
            </a:endParaRPr>
          </a:p>
          <a:p>
            <a:pPr algn="ctr"/>
            <a:r>
              <a:rPr lang="pl-PL" sz="2400" b="1" spc="-114" dirty="0">
                <a:solidFill>
                  <a:srgbClr val="0CA373"/>
                </a:solidFill>
                <a:latin typeface="Arial" panose="020B0604020202020204" pitchFamily="34" charset="0"/>
                <a:cs typeface="Arial" panose="020B0604020202020204" pitchFamily="34" charset="0"/>
              </a:rPr>
              <a:t>WŁOCHY</a:t>
            </a:r>
          </a:p>
          <a:p>
            <a:pPr algn="ctr"/>
            <a:endParaRPr lang="pl-PL" sz="2400" b="1" spc="-114" dirty="0">
              <a:solidFill>
                <a:srgbClr val="0CA373"/>
              </a:solidFill>
              <a:latin typeface="Arial" panose="020B0604020202020204" pitchFamily="34" charset="0"/>
              <a:cs typeface="Arial" panose="020B0604020202020204" pitchFamily="34" charset="0"/>
            </a:endParaRPr>
          </a:p>
          <a:p>
            <a:r>
              <a:rPr lang="pl-PL" sz="2000" b="1" spc="-114" dirty="0">
                <a:latin typeface="+mj-lt"/>
                <a:cs typeface="Tahoma"/>
              </a:rPr>
              <a:t>Przydatne linki:</a:t>
            </a:r>
          </a:p>
          <a:p>
            <a:endParaRPr lang="pl-PL" sz="2400" dirty="0"/>
          </a:p>
          <a:p>
            <a:r>
              <a:rPr lang="pl-PL" sz="2000" dirty="0">
                <a:solidFill>
                  <a:srgbClr val="0070C0"/>
                </a:solidFill>
              </a:rPr>
              <a:t>https://www.camera.it/temiap/documentazione/temi/pdf/1211696.pdf?_1586257783260</a:t>
            </a:r>
            <a:br>
              <a:rPr lang="pl-PL" sz="2000" dirty="0">
                <a:solidFill>
                  <a:srgbClr val="0070C0"/>
                </a:solidFill>
              </a:rPr>
            </a:br>
            <a:endParaRPr lang="pl-PL" sz="2000" dirty="0">
              <a:solidFill>
                <a:srgbClr val="0070C0"/>
              </a:solidFill>
            </a:endParaRPr>
          </a:p>
          <a:p>
            <a:r>
              <a:rPr lang="pl-PL" sz="2000" dirty="0">
                <a:solidFill>
                  <a:srgbClr val="0070C0"/>
                </a:solidFill>
              </a:rPr>
              <a:t>https://www.agenziacoesione.gov.it/news_istituzionali/aiuti-di-stato-imprese-covid-19/?print-posts=pdf</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39113725"/>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961637" cy="646331"/>
          </a:xfrm>
          <a:prstGeom prst="rect">
            <a:avLst/>
          </a:prstGeom>
          <a:noFill/>
        </p:spPr>
        <p:txBody>
          <a:bodyPr wrap="square" rtlCol="0">
            <a:spAutoFit/>
          </a:bodyPr>
          <a:lstStyle/>
          <a:p>
            <a:pPr algn="just"/>
            <a:r>
              <a:rPr lang="en-US" dirty="0"/>
              <a:t>1: </a:t>
            </a:r>
            <a:r>
              <a:rPr lang="pl-PL" altLang="es-ES" sz="1800" dirty="0">
                <a:latin typeface="Calibri" panose="020F0502020204030204" pitchFamily="34" charset="0"/>
                <a:cs typeface="Calibri" panose="020F0502020204030204" pitchFamily="34" charset="0"/>
              </a:rPr>
              <a:t>Pomoc publiczna jest to pomoc udzielana przedsiębiorcy przez państwo </a:t>
            </a:r>
          </a:p>
          <a:p>
            <a:pPr algn="just"/>
            <a:r>
              <a:rPr lang="pl-PL" altLang="es-ES" dirty="0">
                <a:latin typeface="Calibri" panose="020F0502020204030204" pitchFamily="34" charset="0"/>
                <a:cs typeface="Calibri" panose="020F0502020204030204" pitchFamily="34" charset="0"/>
              </a:rPr>
              <a:t>	 </a:t>
            </a:r>
            <a:r>
              <a:rPr lang="pl-PL" altLang="es-ES" sz="1800" dirty="0">
                <a:latin typeface="Calibri" panose="020F0502020204030204" pitchFamily="34" charset="0"/>
                <a:cs typeface="Calibri" panose="020F0502020204030204" pitchFamily="34" charset="0"/>
              </a:rPr>
              <a:t>lub ze środków państwowych.</a:t>
            </a:r>
            <a:endParaRPr lang="en-US" dirty="0"/>
          </a:p>
        </p:txBody>
      </p:sp>
      <p:sp>
        <p:nvSpPr>
          <p:cNvPr id="12" name="CuadroTexto 11"/>
          <p:cNvSpPr txBox="1"/>
          <p:nvPr/>
        </p:nvSpPr>
        <p:spPr>
          <a:xfrm>
            <a:off x="1615181" y="3530217"/>
            <a:ext cx="8895980" cy="369332"/>
          </a:xfrm>
          <a:prstGeom prst="rect">
            <a:avLst/>
          </a:prstGeom>
          <a:noFill/>
        </p:spPr>
        <p:txBody>
          <a:bodyPr wrap="square" rtlCol="0">
            <a:spAutoFit/>
          </a:bodyPr>
          <a:lstStyle/>
          <a:p>
            <a:r>
              <a:rPr lang="en-US" dirty="0"/>
              <a:t>2: </a:t>
            </a:r>
            <a:r>
              <a:rPr lang="pl-PL" dirty="0"/>
              <a:t>Pomoc publiczna dzieli się na horyzontalna, regionalną i sektorową.</a:t>
            </a:r>
            <a:endParaRPr lang="en-US" dirty="0"/>
          </a:p>
        </p:txBody>
      </p:sp>
      <p:sp>
        <p:nvSpPr>
          <p:cNvPr id="13" name="CuadroTexto 12"/>
          <p:cNvSpPr txBox="1"/>
          <p:nvPr/>
        </p:nvSpPr>
        <p:spPr>
          <a:xfrm>
            <a:off x="1467100" y="4270236"/>
            <a:ext cx="8895979" cy="646331"/>
          </a:xfrm>
          <a:prstGeom prst="rect">
            <a:avLst/>
          </a:prstGeom>
          <a:noFill/>
        </p:spPr>
        <p:txBody>
          <a:bodyPr wrap="square" rtlCol="0">
            <a:spAutoFit/>
          </a:bodyPr>
          <a:lstStyle/>
          <a:p>
            <a:pPr algn="ctr"/>
            <a:r>
              <a:rPr lang="en-US" dirty="0"/>
              <a:t>3: </a:t>
            </a:r>
            <a:r>
              <a:rPr lang="pl-PL" dirty="0"/>
              <a:t>Przedsiębiorca w ramach pomocy publicznej może otrzymać: dotacje, ulgi 	podatkowe, kredyty, subsydia kapitałowo- inwestycyjne, poręczenia i gwarancje.</a:t>
            </a:r>
            <a:endParaRPr lang="en-US" dirty="0"/>
          </a:p>
        </p:txBody>
      </p:sp>
      <p:sp>
        <p:nvSpPr>
          <p:cNvPr id="14" name="CuadroTexto 13"/>
          <p:cNvSpPr txBox="1"/>
          <p:nvPr/>
        </p:nvSpPr>
        <p:spPr>
          <a:xfrm>
            <a:off x="1578483" y="4994445"/>
            <a:ext cx="8646131" cy="646331"/>
          </a:xfrm>
          <a:prstGeom prst="rect">
            <a:avLst/>
          </a:prstGeom>
          <a:noFill/>
        </p:spPr>
        <p:txBody>
          <a:bodyPr wrap="square" rtlCol="0">
            <a:spAutoFit/>
          </a:bodyPr>
          <a:lstStyle/>
          <a:p>
            <a:r>
              <a:rPr lang="en-US" dirty="0"/>
              <a:t>4: </a:t>
            </a:r>
            <a:r>
              <a:rPr lang="pl-PL" dirty="0"/>
              <a:t>Zasady pomocy znajdują się w rożnych programach pomocowych przyjętych                                	 za pomocą aktów prawnych (ustawy, rozporządzenia). </a:t>
            </a:r>
            <a:endParaRPr lang="en-US" dirty="0"/>
          </a:p>
        </p:txBody>
      </p:sp>
      <p:sp>
        <p:nvSpPr>
          <p:cNvPr id="17" name="object 2"/>
          <p:cNvSpPr txBox="1">
            <a:spLocks/>
          </p:cNvSpPr>
          <p:nvPr/>
        </p:nvSpPr>
        <p:spPr>
          <a:xfrm>
            <a:off x="480794" y="1302505"/>
            <a:ext cx="561520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Najważniejsze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417251" y="932155"/>
            <a:ext cx="11647502" cy="8517716"/>
          </a:xfrm>
          <a:prstGeom prst="rect">
            <a:avLst/>
          </a:prstGeom>
          <a:noFill/>
        </p:spPr>
        <p:txBody>
          <a:bodyPr wrap="square">
            <a:spAutoFit/>
          </a:bodyPr>
          <a:lstStyle/>
          <a:p>
            <a:pPr marL="12700">
              <a:spcBef>
                <a:spcPts val="100"/>
              </a:spcBef>
            </a:pPr>
            <a:r>
              <a:rPr lang="pl-PL" sz="4000" b="1" kern="0" spc="-150" dirty="0">
                <a:solidFill>
                  <a:schemeClr val="tx1"/>
                </a:solidFill>
                <a:latin typeface="+mj-lt"/>
                <a:ea typeface="Tahoma" panose="020B0604030504040204" pitchFamily="34" charset="0"/>
                <a:cs typeface="Tahoma" panose="020B0604030504040204" pitchFamily="34" charset="0"/>
              </a:rPr>
              <a:t>Test oceniający</a:t>
            </a:r>
          </a:p>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marL="469900" indent="-457200">
              <a:spcBef>
                <a:spcPts val="100"/>
              </a:spcBef>
              <a:buAutoNum type="arabicPeriod"/>
            </a:pPr>
            <a:r>
              <a:rPr lang="pl-PL" kern="0" spc="-150" dirty="0">
                <a:latin typeface="+mj-lt"/>
                <a:ea typeface="Tahoma" panose="020B0604030504040204" pitchFamily="34" charset="0"/>
                <a:cs typeface="Tahoma" panose="020B0604030504040204" pitchFamily="34" charset="0"/>
              </a:rPr>
              <a:t>Pomoc publiczna to:</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Pomoc udzielana przez państwo</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Pomoc udzielana przez organizacje pozarządowe</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Pomoc udzielana przez podmioty prywatne</a:t>
            </a:r>
          </a:p>
          <a:p>
            <a:pPr marL="12700">
              <a:spcBef>
                <a:spcPts val="100"/>
              </a:spcBef>
            </a:pP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pl-PL" kern="0" spc="-150" dirty="0">
                <a:latin typeface="+mj-lt"/>
                <a:ea typeface="Tahoma" panose="020B0604030504040204" pitchFamily="34" charset="0"/>
                <a:cs typeface="Tahoma" panose="020B0604030504040204" pitchFamily="34" charset="0"/>
              </a:rPr>
              <a:t>2.      Jakie są rodzaje pomocy publicznej:</a:t>
            </a:r>
          </a:p>
          <a:p>
            <a:pPr marL="355600" indent="-342900">
              <a:spcBef>
                <a:spcPts val="100"/>
              </a:spcBef>
              <a:buAutoNum type="alphaLcPeriod"/>
            </a:pPr>
            <a:r>
              <a:rPr lang="pl-PL" kern="0" spc="-150" dirty="0">
                <a:solidFill>
                  <a:schemeClr val="tx1"/>
                </a:solidFill>
                <a:latin typeface="+mj-lt"/>
                <a:ea typeface="Tahoma" panose="020B0604030504040204" pitchFamily="34" charset="0"/>
                <a:cs typeface="Tahoma" panose="020B0604030504040204" pitchFamily="34" charset="0"/>
              </a:rPr>
              <a:t>Horyzontalna, regionalna, sektorowa</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Tylko sektorowa</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Tylko </a:t>
            </a:r>
            <a:r>
              <a:rPr lang="pl-PL" kern="0" spc="-150" dirty="0">
                <a:solidFill>
                  <a:schemeClr val="tx1"/>
                </a:solidFill>
                <a:latin typeface="+mj-lt"/>
                <a:ea typeface="Tahoma" panose="020B0604030504040204" pitchFamily="34" charset="0"/>
                <a:cs typeface="Tahoma" panose="020B0604030504040204" pitchFamily="34" charset="0"/>
              </a:rPr>
              <a:t>Horyzontalna, regionalna.</a:t>
            </a:r>
          </a:p>
          <a:p>
            <a:pPr marL="355600" indent="-342900">
              <a:spcBef>
                <a:spcPts val="100"/>
              </a:spcBef>
              <a:buAutoNum type="alphaLcPeriod"/>
            </a:pPr>
            <a:endParaRPr lang="pl-PL" kern="0" spc="-150" dirty="0">
              <a:latin typeface="+mj-lt"/>
              <a:ea typeface="Tahoma" panose="020B0604030504040204" pitchFamily="34" charset="0"/>
              <a:cs typeface="Tahoma" panose="020B0604030504040204" pitchFamily="34"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3.      Jakie są formy pomocy publicznej?:</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Dotacje i ulgi podatkowe</a:t>
            </a:r>
          </a:p>
          <a:p>
            <a:pPr marL="355600" indent="-342900">
              <a:spcBef>
                <a:spcPts val="100"/>
              </a:spcBef>
              <a:buAutoNum type="alphaLcPeriod"/>
            </a:pPr>
            <a:r>
              <a:rPr lang="pl-PL" kern="0" spc="-150" dirty="0">
                <a:solidFill>
                  <a:schemeClr val="tx1"/>
                </a:solidFill>
                <a:latin typeface="+mj-lt"/>
                <a:ea typeface="Tahoma" panose="020B0604030504040204" pitchFamily="34" charset="0"/>
                <a:cs typeface="Tahoma" panose="020B0604030504040204" pitchFamily="34" charset="0"/>
              </a:rPr>
              <a:t>Miękkie kredytowanie, subsydia kapitałowo-inwestycyjne, poręczenia i gwarancje</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Wszystkie powyższe</a:t>
            </a:r>
            <a:endParaRPr lang="pl-PL" kern="0" spc="-150" dirty="0">
              <a:solidFill>
                <a:schemeClr val="tx1"/>
              </a:solidFill>
              <a:latin typeface="+mj-lt"/>
              <a:ea typeface="Tahoma" panose="020B0604030504040204" pitchFamily="34" charset="0"/>
              <a:cs typeface="Tahoma" panose="020B0604030504040204" pitchFamily="34" charset="0"/>
            </a:endParaRPr>
          </a:p>
          <a:p>
            <a:pPr marL="355600" indent="-342900">
              <a:spcBef>
                <a:spcPts val="100"/>
              </a:spcBef>
              <a:buAutoNum type="alphaLcPeriod"/>
            </a:pP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2" name="pole tekstowe 1">
            <a:extLst>
              <a:ext uri="{FF2B5EF4-FFF2-40B4-BE49-F238E27FC236}">
                <a16:creationId xmlns:a16="http://schemas.microsoft.com/office/drawing/2014/main" id="{4526A21D-5463-563E-0265-08C08ED2828A}"/>
              </a:ext>
            </a:extLst>
          </p:cNvPr>
          <p:cNvSpPr txBox="1"/>
          <p:nvPr/>
        </p:nvSpPr>
        <p:spPr>
          <a:xfrm>
            <a:off x="6096000" y="1252998"/>
            <a:ext cx="5871254" cy="6717223"/>
          </a:xfrm>
          <a:prstGeom prst="rect">
            <a:avLst/>
          </a:prstGeom>
          <a:noFill/>
        </p:spPr>
        <p:txBody>
          <a:bodyPr wrap="square">
            <a:spAutoFit/>
          </a:bodyPr>
          <a:lstStyle/>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marL="12700">
              <a:spcBef>
                <a:spcPts val="100"/>
              </a:spcBef>
            </a:pPr>
            <a:r>
              <a:rPr lang="pl-PL" kern="0" spc="-150" dirty="0">
                <a:latin typeface="+mj-lt"/>
                <a:ea typeface="Tahoma" panose="020B0604030504040204" pitchFamily="34" charset="0"/>
                <a:cs typeface="Tahoma" panose="020B0604030504040204" pitchFamily="34" charset="0"/>
              </a:rPr>
              <a:t>4.          Czy każdy przedsiębiorca może skorzystać z pomocy publicznej?</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Tak.</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Nie</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Zależy od rodzaju i warunków udzielanej pomocy</a:t>
            </a:r>
          </a:p>
          <a:p>
            <a:pPr marL="12700">
              <a:spcBef>
                <a:spcPts val="100"/>
              </a:spcBef>
            </a:pP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pl-PL" kern="0" spc="-150" dirty="0">
                <a:latin typeface="+mj-lt"/>
                <a:ea typeface="Tahoma" panose="020B0604030504040204" pitchFamily="34" charset="0"/>
                <a:cs typeface="Tahoma" panose="020B0604030504040204" pitchFamily="34" charset="0"/>
              </a:rPr>
              <a:t>5.       W  jaki sposób  </a:t>
            </a:r>
            <a:r>
              <a:rPr kumimoji="0" lang="pl-PL" sz="1800" i="0" u="none" strike="noStrike" kern="1200" cap="none" spc="-114" normalizeH="0" baseline="0" noProof="0" dirty="0">
                <a:ln>
                  <a:noFill/>
                </a:ln>
                <a:effectLst/>
                <a:uLnTx/>
                <a:uFillTx/>
                <a:latin typeface="+mj-lt"/>
                <a:ea typeface="+mn-ea"/>
                <a:cs typeface="Tahoma"/>
              </a:rPr>
              <a:t>Ogólnoeuropejski Fundusz Gwarancyjny udziela wsparcia </a:t>
            </a:r>
            <a:r>
              <a:rPr lang="pl-PL" kern="0" spc="-150" dirty="0">
                <a:latin typeface="+mj-lt"/>
                <a:ea typeface="Tahoma" panose="020B0604030504040204" pitchFamily="34" charset="0"/>
                <a:cs typeface="Tahoma" panose="020B0604030504040204" pitchFamily="34" charset="0"/>
              </a:rPr>
              <a:t>?</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P</a:t>
            </a:r>
            <a:r>
              <a:rPr lang="pl-PL" kern="0" spc="-150" dirty="0">
                <a:solidFill>
                  <a:schemeClr val="tx1"/>
                </a:solidFill>
                <a:latin typeface="+mj-lt"/>
                <a:ea typeface="Tahoma" panose="020B0604030504040204" pitchFamily="34" charset="0"/>
                <a:cs typeface="Tahoma" panose="020B0604030504040204" pitchFamily="34" charset="0"/>
              </a:rPr>
              <a:t>oprzez gwarancje</a:t>
            </a:r>
          </a:p>
          <a:p>
            <a:pPr marL="355600" indent="-342900">
              <a:spcBef>
                <a:spcPts val="100"/>
              </a:spcBef>
              <a:buAutoNum type="alphaLcPeriod"/>
            </a:pPr>
            <a:r>
              <a:rPr lang="pl-PL" kern="0" spc="-150" dirty="0">
                <a:solidFill>
                  <a:schemeClr val="tx1"/>
                </a:solidFill>
                <a:latin typeface="+mj-lt"/>
                <a:ea typeface="Tahoma" panose="020B0604030504040204" pitchFamily="34" charset="0"/>
                <a:cs typeface="Tahoma" panose="020B0604030504040204" pitchFamily="34" charset="0"/>
              </a:rPr>
              <a:t>Poprzez zwolnienia podatkowe</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Poprzez dotacje</a:t>
            </a: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     </a:t>
            </a: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3091514"/>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417251" y="932155"/>
            <a:ext cx="11647502" cy="8517716"/>
          </a:xfrm>
          <a:prstGeom prst="rect">
            <a:avLst/>
          </a:prstGeom>
          <a:noFill/>
        </p:spPr>
        <p:txBody>
          <a:bodyPr wrap="square">
            <a:spAutoFit/>
          </a:bodyPr>
          <a:lstStyle/>
          <a:p>
            <a:pPr marL="12700">
              <a:spcBef>
                <a:spcPts val="100"/>
              </a:spcBef>
            </a:pPr>
            <a:r>
              <a:rPr lang="pl-PL" sz="4000" b="1" kern="0" spc="-150" dirty="0">
                <a:solidFill>
                  <a:schemeClr val="tx1"/>
                </a:solidFill>
                <a:latin typeface="+mj-lt"/>
                <a:ea typeface="Tahoma" panose="020B0604030504040204" pitchFamily="34" charset="0"/>
                <a:cs typeface="Tahoma" panose="020B0604030504040204" pitchFamily="34" charset="0"/>
              </a:rPr>
              <a:t>Test oceniający</a:t>
            </a:r>
          </a:p>
          <a:p>
            <a:pPr marL="12700">
              <a:spcBef>
                <a:spcPts val="100"/>
              </a:spcBef>
            </a:pPr>
            <a:endParaRPr lang="pl-PL" sz="2000" kern="0" spc="-150" dirty="0">
              <a:latin typeface="+mj-lt"/>
              <a:ea typeface="Tahoma" panose="020B0604030504040204" pitchFamily="34" charset="0"/>
              <a:cs typeface="Tahoma" panose="020B0604030504040204" pitchFamily="34" charset="0"/>
            </a:endParaRPr>
          </a:p>
          <a:p>
            <a:pPr marL="469900" indent="-457200">
              <a:spcBef>
                <a:spcPts val="100"/>
              </a:spcBef>
              <a:buAutoNum type="arabicPeriod"/>
            </a:pPr>
            <a:r>
              <a:rPr lang="pl-PL" kern="0" spc="-150" dirty="0">
                <a:latin typeface="+mj-lt"/>
                <a:ea typeface="Tahoma" panose="020B0604030504040204" pitchFamily="34" charset="0"/>
                <a:cs typeface="Tahoma" panose="020B0604030504040204" pitchFamily="34" charset="0"/>
              </a:rPr>
              <a:t>Pomoc publiczna to:</a:t>
            </a:r>
          </a:p>
          <a:p>
            <a:pPr marL="469900" indent="-457200">
              <a:spcBef>
                <a:spcPts val="100"/>
              </a:spcBef>
              <a:buAutoNum type="alphaLcPeriod"/>
            </a:pPr>
            <a:r>
              <a:rPr lang="pl-PL" b="1" kern="0" spc="-150" dirty="0">
                <a:latin typeface="+mj-lt"/>
                <a:ea typeface="Tahoma" panose="020B0604030504040204" pitchFamily="34" charset="0"/>
                <a:cs typeface="Tahoma" panose="020B0604030504040204" pitchFamily="34" charset="0"/>
              </a:rPr>
              <a:t>Pomoc udzielana przez państwo</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Pomoc udzielana przez organizacje pozarządowe</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Pomoc udzielana przez podmioty prywatne</a:t>
            </a:r>
          </a:p>
          <a:p>
            <a:pPr marL="12700">
              <a:spcBef>
                <a:spcPts val="100"/>
              </a:spcBef>
            </a:pP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pl-PL" kern="0" spc="-150" dirty="0">
                <a:latin typeface="+mj-lt"/>
                <a:ea typeface="Tahoma" panose="020B0604030504040204" pitchFamily="34" charset="0"/>
                <a:cs typeface="Tahoma" panose="020B0604030504040204" pitchFamily="34" charset="0"/>
              </a:rPr>
              <a:t>2.      Jakie są rodzaje pomocy publicznej:</a:t>
            </a:r>
          </a:p>
          <a:p>
            <a:pPr marL="355600" indent="-342900">
              <a:spcBef>
                <a:spcPts val="100"/>
              </a:spcBef>
              <a:buAutoNum type="alphaLcPeriod"/>
            </a:pPr>
            <a:r>
              <a:rPr lang="pl-PL" b="1" kern="0" spc="-150" dirty="0">
                <a:solidFill>
                  <a:schemeClr val="tx1"/>
                </a:solidFill>
                <a:latin typeface="+mj-lt"/>
                <a:ea typeface="Tahoma" panose="020B0604030504040204" pitchFamily="34" charset="0"/>
                <a:cs typeface="Tahoma" panose="020B0604030504040204" pitchFamily="34" charset="0"/>
              </a:rPr>
              <a:t>Horyzontalna, regionalna, sektorowa</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Tylko sektorowa</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Tylko </a:t>
            </a:r>
            <a:r>
              <a:rPr lang="pl-PL" kern="0" spc="-150" dirty="0">
                <a:solidFill>
                  <a:schemeClr val="tx1"/>
                </a:solidFill>
                <a:latin typeface="+mj-lt"/>
                <a:ea typeface="Tahoma" panose="020B0604030504040204" pitchFamily="34" charset="0"/>
                <a:cs typeface="Tahoma" panose="020B0604030504040204" pitchFamily="34" charset="0"/>
              </a:rPr>
              <a:t>Horyzontalna, regionalna.</a:t>
            </a:r>
          </a:p>
          <a:p>
            <a:pPr marL="355600" indent="-342900">
              <a:spcBef>
                <a:spcPts val="100"/>
              </a:spcBef>
              <a:buAutoNum type="alphaLcPeriod"/>
            </a:pPr>
            <a:endParaRPr lang="pl-PL" kern="0" spc="-150" dirty="0">
              <a:latin typeface="+mj-lt"/>
              <a:ea typeface="Tahoma" panose="020B0604030504040204" pitchFamily="34" charset="0"/>
              <a:cs typeface="Tahoma" panose="020B0604030504040204" pitchFamily="34"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3.      Jakie są formy pomocy publicznej?:</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Dotacje i ulgi podatkowe</a:t>
            </a:r>
          </a:p>
          <a:p>
            <a:pPr marL="355600" indent="-342900">
              <a:spcBef>
                <a:spcPts val="100"/>
              </a:spcBef>
              <a:buAutoNum type="alphaLcPeriod"/>
            </a:pPr>
            <a:r>
              <a:rPr lang="pl-PL" kern="0" spc="-150" dirty="0">
                <a:solidFill>
                  <a:schemeClr val="tx1"/>
                </a:solidFill>
                <a:latin typeface="+mj-lt"/>
                <a:ea typeface="Tahoma" panose="020B0604030504040204" pitchFamily="34" charset="0"/>
                <a:cs typeface="Tahoma" panose="020B0604030504040204" pitchFamily="34" charset="0"/>
              </a:rPr>
              <a:t>Miękkie kredytowanie, subsydia kapitałowo-inwestycyjne, poręczenia i gwarancje</a:t>
            </a:r>
          </a:p>
          <a:p>
            <a:pPr marL="355600" indent="-342900">
              <a:spcBef>
                <a:spcPts val="100"/>
              </a:spcBef>
              <a:buAutoNum type="alphaLcPeriod"/>
            </a:pPr>
            <a:r>
              <a:rPr lang="pl-PL" b="1" kern="0" spc="-150" dirty="0">
                <a:latin typeface="+mj-lt"/>
                <a:ea typeface="Tahoma" panose="020B0604030504040204" pitchFamily="34" charset="0"/>
                <a:cs typeface="Tahoma" panose="020B0604030504040204" pitchFamily="34" charset="0"/>
              </a:rPr>
              <a:t>Wszystkie powyższe</a:t>
            </a:r>
            <a:endParaRPr lang="pl-PL" b="1" kern="0" spc="-150" dirty="0">
              <a:solidFill>
                <a:schemeClr val="tx1"/>
              </a:solidFill>
              <a:latin typeface="+mj-lt"/>
              <a:ea typeface="Tahoma" panose="020B0604030504040204" pitchFamily="34" charset="0"/>
              <a:cs typeface="Tahoma" panose="020B0604030504040204" pitchFamily="34" charset="0"/>
            </a:endParaRPr>
          </a:p>
          <a:p>
            <a:pPr marL="355600" indent="-342900">
              <a:spcBef>
                <a:spcPts val="100"/>
              </a:spcBef>
              <a:buAutoNum type="alphaLcPeriod"/>
            </a:pP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2" name="pole tekstowe 1">
            <a:extLst>
              <a:ext uri="{FF2B5EF4-FFF2-40B4-BE49-F238E27FC236}">
                <a16:creationId xmlns:a16="http://schemas.microsoft.com/office/drawing/2014/main" id="{4526A21D-5463-563E-0265-08C08ED2828A}"/>
              </a:ext>
            </a:extLst>
          </p:cNvPr>
          <p:cNvSpPr txBox="1"/>
          <p:nvPr/>
        </p:nvSpPr>
        <p:spPr>
          <a:xfrm>
            <a:off x="6096000" y="1252998"/>
            <a:ext cx="5871254" cy="6717223"/>
          </a:xfrm>
          <a:prstGeom prst="rect">
            <a:avLst/>
          </a:prstGeom>
          <a:noFill/>
        </p:spPr>
        <p:txBody>
          <a:bodyPr wrap="square">
            <a:spAutoFit/>
          </a:bodyPr>
          <a:lstStyle/>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marL="12700">
              <a:spcBef>
                <a:spcPts val="100"/>
              </a:spcBef>
            </a:pPr>
            <a:r>
              <a:rPr lang="pl-PL" kern="0" spc="-150" dirty="0">
                <a:latin typeface="+mj-lt"/>
                <a:ea typeface="Tahoma" panose="020B0604030504040204" pitchFamily="34" charset="0"/>
                <a:cs typeface="Tahoma" panose="020B0604030504040204" pitchFamily="34" charset="0"/>
              </a:rPr>
              <a:t>4.          Czy każdy przedsiębiorca może skorzystać z pomocy publicznej</a:t>
            </a:r>
            <a:r>
              <a:rPr lang="pl-PL" b="1" kern="0" spc="-150" dirty="0">
                <a:latin typeface="+mj-lt"/>
                <a:ea typeface="Tahoma" panose="020B0604030504040204" pitchFamily="34" charset="0"/>
                <a:cs typeface="Tahoma" panose="020B0604030504040204" pitchFamily="34" charset="0"/>
              </a:rPr>
              <a:t>?</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Tak.</a:t>
            </a:r>
          </a:p>
          <a:p>
            <a:pPr marL="469900" indent="-457200">
              <a:spcBef>
                <a:spcPts val="100"/>
              </a:spcBef>
              <a:buAutoNum type="alphaLcPeriod"/>
            </a:pPr>
            <a:r>
              <a:rPr lang="pl-PL" kern="0" spc="-150" dirty="0">
                <a:latin typeface="+mj-lt"/>
                <a:ea typeface="Tahoma" panose="020B0604030504040204" pitchFamily="34" charset="0"/>
                <a:cs typeface="Tahoma" panose="020B0604030504040204" pitchFamily="34" charset="0"/>
              </a:rPr>
              <a:t>Nie</a:t>
            </a:r>
          </a:p>
          <a:p>
            <a:pPr marL="469900" indent="-457200">
              <a:spcBef>
                <a:spcPts val="100"/>
              </a:spcBef>
              <a:buAutoNum type="alphaLcPeriod"/>
            </a:pPr>
            <a:r>
              <a:rPr lang="pl-PL" b="1" kern="0" spc="-150" dirty="0">
                <a:latin typeface="+mj-lt"/>
                <a:ea typeface="Tahoma" panose="020B0604030504040204" pitchFamily="34" charset="0"/>
                <a:cs typeface="Tahoma" panose="020B0604030504040204" pitchFamily="34" charset="0"/>
              </a:rPr>
              <a:t>Zależy od rodzaju i warunków udzielanej pomocy</a:t>
            </a:r>
          </a:p>
          <a:p>
            <a:pPr marL="12700">
              <a:spcBef>
                <a:spcPts val="100"/>
              </a:spcBef>
            </a:pPr>
            <a:endParaRPr lang="pl-PL"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pl-PL" kern="0" spc="-150" dirty="0">
                <a:latin typeface="+mj-lt"/>
                <a:ea typeface="Tahoma" panose="020B0604030504040204" pitchFamily="34" charset="0"/>
                <a:cs typeface="Tahoma" panose="020B0604030504040204" pitchFamily="34" charset="0"/>
              </a:rPr>
              <a:t>5.       W  jaki sposób  </a:t>
            </a:r>
            <a:r>
              <a:rPr kumimoji="0" lang="pl-PL" sz="1800" i="0" u="none" strike="noStrike" kern="1200" cap="none" spc="-114" normalizeH="0" baseline="0" noProof="0" dirty="0">
                <a:ln>
                  <a:noFill/>
                </a:ln>
                <a:effectLst/>
                <a:uLnTx/>
                <a:uFillTx/>
                <a:latin typeface="+mj-lt"/>
                <a:ea typeface="+mn-ea"/>
                <a:cs typeface="Tahoma"/>
              </a:rPr>
              <a:t>Ogólnoeuropejski Fundusz Gwarancyjny udziela wsparcia </a:t>
            </a:r>
            <a:r>
              <a:rPr lang="pl-PL" kern="0" spc="-150" dirty="0">
                <a:latin typeface="+mj-lt"/>
                <a:ea typeface="Tahoma" panose="020B0604030504040204" pitchFamily="34" charset="0"/>
                <a:cs typeface="Tahoma" panose="020B0604030504040204" pitchFamily="34" charset="0"/>
              </a:rPr>
              <a:t>?</a:t>
            </a:r>
          </a:p>
          <a:p>
            <a:pPr marL="355600" indent="-342900">
              <a:spcBef>
                <a:spcPts val="100"/>
              </a:spcBef>
              <a:buAutoNum type="alphaLcPeriod"/>
            </a:pPr>
            <a:r>
              <a:rPr lang="pl-PL" b="1" kern="0" spc="-150" dirty="0">
                <a:latin typeface="+mj-lt"/>
                <a:ea typeface="Tahoma" panose="020B0604030504040204" pitchFamily="34" charset="0"/>
                <a:cs typeface="Tahoma" panose="020B0604030504040204" pitchFamily="34" charset="0"/>
              </a:rPr>
              <a:t>P</a:t>
            </a:r>
            <a:r>
              <a:rPr lang="pl-PL" b="1" kern="0" spc="-150" dirty="0">
                <a:solidFill>
                  <a:schemeClr val="tx1"/>
                </a:solidFill>
                <a:latin typeface="+mj-lt"/>
                <a:ea typeface="Tahoma" panose="020B0604030504040204" pitchFamily="34" charset="0"/>
                <a:cs typeface="Tahoma" panose="020B0604030504040204" pitchFamily="34" charset="0"/>
              </a:rPr>
              <a:t>oprzez gwarancje</a:t>
            </a:r>
          </a:p>
          <a:p>
            <a:pPr marL="355600" indent="-342900">
              <a:spcBef>
                <a:spcPts val="100"/>
              </a:spcBef>
              <a:buAutoNum type="alphaLcPeriod"/>
            </a:pPr>
            <a:r>
              <a:rPr lang="pl-PL" kern="0" spc="-150" dirty="0">
                <a:solidFill>
                  <a:schemeClr val="tx1"/>
                </a:solidFill>
                <a:latin typeface="+mj-lt"/>
                <a:ea typeface="Tahoma" panose="020B0604030504040204" pitchFamily="34" charset="0"/>
                <a:cs typeface="Tahoma" panose="020B0604030504040204" pitchFamily="34" charset="0"/>
              </a:rPr>
              <a:t>Poprzez zwolnienia podatkowe</a:t>
            </a:r>
          </a:p>
          <a:p>
            <a:pPr marL="355600" indent="-342900">
              <a:spcBef>
                <a:spcPts val="100"/>
              </a:spcBef>
              <a:buAutoNum type="alphaLcPeriod"/>
            </a:pPr>
            <a:r>
              <a:rPr lang="pl-PL" kern="0" spc="-150" dirty="0">
                <a:latin typeface="+mj-lt"/>
                <a:ea typeface="Tahoma" panose="020B0604030504040204" pitchFamily="34" charset="0"/>
                <a:cs typeface="Tahoma" panose="020B0604030504040204" pitchFamily="34" charset="0"/>
              </a:rPr>
              <a:t>Poprzez dotacje</a:t>
            </a: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     </a:t>
            </a: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3260018"/>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67145" y="2218906"/>
            <a:ext cx="11457709" cy="1569660"/>
          </a:xfrm>
          <a:prstGeom prst="rect">
            <a:avLst/>
          </a:prstGeom>
          <a:noFill/>
        </p:spPr>
        <p:txBody>
          <a:bodyPr wrap="square">
            <a:spAutoFit/>
          </a:bodyPr>
          <a:lstStyle/>
          <a:p>
            <a:r>
              <a:rPr lang="pl-PL" sz="9600" b="1" spc="95" dirty="0">
                <a:solidFill>
                  <a:schemeClr val="bg1"/>
                </a:solidFill>
                <a:latin typeface="Roboto"/>
                <a:cs typeface="Roboto"/>
              </a:rPr>
              <a:t>Dziękuję za uwagę !</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370338" y="399495"/>
            <a:ext cx="7842720" cy="580928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pl-PL" sz="4400" spc="-150" dirty="0"/>
              <a:t>I</a:t>
            </a:r>
            <a:r>
              <a:rPr lang="es-ES" sz="4400" spc="-150" dirty="0"/>
              <a:t>NDEX</a:t>
            </a:r>
          </a:p>
          <a:p>
            <a:pPr marL="12700">
              <a:spcBef>
                <a:spcPts val="100"/>
              </a:spcBef>
            </a:pPr>
            <a:endParaRPr lang="pl-PL" sz="14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pl-PL" sz="3600" kern="0" spc="-150" dirty="0">
                <a:solidFill>
                  <a:srgbClr val="0CA373"/>
                </a:solidFill>
                <a:latin typeface="+mj-lt"/>
                <a:ea typeface="Tahoma" panose="020B0604030504040204" pitchFamily="34" charset="0"/>
                <a:cs typeface="Tahoma" panose="020B0604030504040204" pitchFamily="34" charset="0"/>
              </a:rPr>
              <a:t>           ROZDZIAŁ </a:t>
            </a:r>
            <a:r>
              <a:rPr lang="es-ES" sz="3600" kern="0" spc="-150" dirty="0">
                <a:solidFill>
                  <a:srgbClr val="0CA373"/>
                </a:solidFill>
                <a:latin typeface="+mj-lt"/>
                <a:ea typeface="Tahoma" panose="020B0604030504040204" pitchFamily="34" charset="0"/>
                <a:cs typeface="Tahoma" panose="020B0604030504040204" pitchFamily="34" charset="0"/>
              </a:rPr>
              <a:t>1:</a:t>
            </a:r>
            <a:r>
              <a:rPr lang="es-ES" sz="4800" kern="0" spc="-150" dirty="0">
                <a:solidFill>
                  <a:srgbClr val="0CA373"/>
                </a:solidFill>
                <a:latin typeface="+mj-lt"/>
                <a:ea typeface="Tahoma" panose="020B0604030504040204" pitchFamily="34" charset="0"/>
                <a:cs typeface="Tahoma" panose="020B0604030504040204" pitchFamily="34" charset="0"/>
              </a:rPr>
              <a:t> </a:t>
            </a:r>
            <a:r>
              <a:rPr lang="pl-PL" altLang="es-ES" sz="2400" dirty="0">
                <a:solidFill>
                  <a:srgbClr val="0CA373"/>
                </a:solidFill>
                <a:latin typeface="Calibri" panose="020F0502020204030204" pitchFamily="34" charset="0"/>
                <a:cs typeface="Calibri" panose="020F0502020204030204" pitchFamily="34" charset="0"/>
              </a:rPr>
              <a:t>Podstawy pomocy publicznej</a:t>
            </a:r>
            <a:endParaRPr lang="en-GB" altLang="es-ES" sz="2400" dirty="0">
              <a:solidFill>
                <a:srgbClr val="0CA373"/>
              </a:solidFill>
              <a:latin typeface="Calibri" panose="020F0502020204030204" pitchFamily="34" charset="0"/>
              <a:cs typeface="Calibri" panose="020F050202020403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266983" y="1773775"/>
            <a:ext cx="6338656" cy="3515065"/>
          </a:xfrm>
          <a:prstGeom prst="rect">
            <a:avLst/>
          </a:prstGeom>
        </p:spPr>
        <p:txBody>
          <a:bodyPr vert="horz" wrap="square" lIns="0" tIns="13970" rIns="0" bIns="0" rtlCol="0">
            <a:spAutoFit/>
          </a:bodyPr>
          <a:lstStyle/>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69900" indent="-457200">
              <a:lnSpc>
                <a:spcPct val="100000"/>
              </a:lnSpc>
              <a:spcBef>
                <a:spcPts val="110"/>
              </a:spcBef>
              <a:buAutoNum type="arabicPeriod"/>
            </a:pPr>
            <a:r>
              <a:rPr lang="pl-PL" sz="2200" dirty="0">
                <a:latin typeface="+mj-lt"/>
                <a:cs typeface="Tahoma"/>
              </a:rPr>
              <a:t>Co to jest pomoc publiczna?</a:t>
            </a:r>
          </a:p>
          <a:p>
            <a:pPr marL="469900" indent="-457200">
              <a:lnSpc>
                <a:spcPct val="100000"/>
              </a:lnSpc>
              <a:spcBef>
                <a:spcPts val="110"/>
              </a:spcBef>
              <a:buAutoNum type="arabicPeriod"/>
            </a:pPr>
            <a:r>
              <a:rPr lang="pl-PL" sz="2200" dirty="0">
                <a:latin typeface="+mj-lt"/>
                <a:cs typeface="Tahoma"/>
              </a:rPr>
              <a:t>Rodzaje i formy pomocy publicznej</a:t>
            </a:r>
          </a:p>
          <a:p>
            <a:pPr marL="469900" indent="-457200">
              <a:lnSpc>
                <a:spcPct val="100000"/>
              </a:lnSpc>
              <a:spcBef>
                <a:spcPts val="110"/>
              </a:spcBef>
              <a:buAutoNum type="arabicPeriod"/>
            </a:pPr>
            <a:r>
              <a:rPr lang="pl-PL" sz="2200" dirty="0">
                <a:latin typeface="+mj-lt"/>
                <a:cs typeface="Tahoma"/>
              </a:rPr>
              <a:t>Warunki pomocy publicznej.</a:t>
            </a:r>
          </a:p>
          <a:p>
            <a:pPr marL="469900" indent="-457200">
              <a:lnSpc>
                <a:spcPct val="100000"/>
              </a:lnSpc>
              <a:spcBef>
                <a:spcPts val="110"/>
              </a:spcBef>
              <a:buAutoNum type="arabicPeriod"/>
            </a:pPr>
            <a:r>
              <a:rPr lang="pl-PL" sz="2200" dirty="0">
                <a:latin typeface="+mj-lt"/>
                <a:cs typeface="Tahoma"/>
              </a:rPr>
              <a:t>Gdzie znaleźć informacje o pomocy publicznej?</a:t>
            </a:r>
          </a:p>
        </p:txBody>
      </p:sp>
      <p:sp>
        <p:nvSpPr>
          <p:cNvPr id="4" name="Rectángulo 3"/>
          <p:cNvSpPr/>
          <p:nvPr/>
        </p:nvSpPr>
        <p:spPr>
          <a:xfrm>
            <a:off x="806971" y="2525263"/>
            <a:ext cx="10269068" cy="369332"/>
          </a:xfrm>
          <a:prstGeom prst="rect">
            <a:avLst/>
          </a:prstGeom>
        </p:spPr>
        <p:txBody>
          <a:bodyPr wrap="square">
            <a:spAutoFit/>
          </a:bodyPr>
          <a:lstStyle/>
          <a:p>
            <a:pPr>
              <a:defRPr/>
            </a:pPr>
            <a:endParaRPr lang="en-GB" altLang="es-ES" dirty="0">
              <a:latin typeface="Calibri" panose="020F0502020204030204" pitchFamily="34" charset="0"/>
              <a:cs typeface="Calibri" panose="020F0502020204030204" pitchFamily="34" charset="0"/>
            </a:endParaRPr>
          </a:p>
        </p:txBody>
      </p:sp>
      <p:sp>
        <p:nvSpPr>
          <p:cNvPr id="5" name="Shape 2633">
            <a:extLst>
              <a:ext uri="{FF2B5EF4-FFF2-40B4-BE49-F238E27FC236}">
                <a16:creationId xmlns:a16="http://schemas.microsoft.com/office/drawing/2014/main" id="{10B0B425-75A7-FF9E-1636-15B5499AD750}"/>
              </a:ext>
            </a:extLst>
          </p:cNvPr>
          <p:cNvSpPr/>
          <p:nvPr/>
        </p:nvSpPr>
        <p:spPr>
          <a:xfrm>
            <a:off x="6096000" y="1695145"/>
            <a:ext cx="537944" cy="524747"/>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10715348" y="221738"/>
            <a:ext cx="1476652"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1" name="Rectángulo 10"/>
          <p:cNvSpPr/>
          <p:nvPr/>
        </p:nvSpPr>
        <p:spPr>
          <a:xfrm>
            <a:off x="124288" y="573869"/>
            <a:ext cx="10670960" cy="4580741"/>
          </a:xfrm>
          <a:prstGeom prst="rect">
            <a:avLst/>
          </a:prstGeom>
        </p:spPr>
        <p:txBody>
          <a:bodyPr wrap="square">
            <a:spAutoFit/>
          </a:bodyPr>
          <a:lstStyle/>
          <a:p>
            <a:pPr>
              <a:defRPr/>
            </a:pPr>
            <a:endParaRPr lang="pl-PL" altLang="es-ES"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DZIAŁ 1.1.: Co to jest pomoc publiczna?</a:t>
            </a:r>
            <a:endParaRPr kumimoji="0" lang="pl-PL" sz="2400" i="0" u="none" strike="noStrike" kern="1200" cap="none" spc="0" normalizeH="0" baseline="0" noProof="0" dirty="0">
              <a:ln>
                <a:noFill/>
              </a:ln>
              <a:effectLst/>
              <a:uLnTx/>
              <a:uFillTx/>
              <a:latin typeface="+mj-lt"/>
              <a:ea typeface="+mn-ea"/>
              <a:cs typeface="Tahoma"/>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sz="2000" dirty="0">
                <a:latin typeface="Calibri" panose="020F0502020204030204" pitchFamily="34" charset="0"/>
                <a:cs typeface="Calibri" panose="020F0502020204030204" pitchFamily="34" charset="0"/>
              </a:rPr>
              <a:t>Pomoc publiczna jest to pomoc udzielana przedsiębiorcy przez państwo lub ze środków państwowych, na warunkach korzystniejszych niż oferowane na rynku. </a:t>
            </a:r>
          </a:p>
          <a:p>
            <a:pPr algn="just">
              <a:defRPr/>
            </a:pPr>
            <a:endParaRPr lang="pl-PL" altLang="es-E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pl-PL" altLang="es-ES" sz="2000" dirty="0">
                <a:latin typeface="Calibri" panose="020F0502020204030204" pitchFamily="34" charset="0"/>
                <a:cs typeface="Calibri" panose="020F0502020204030204" pitchFamily="34" charset="0"/>
              </a:rPr>
              <a:t>Ponieważ pomoc publiczna może zakłócać reguły konkurencji, jest ona dopuszczalna tylko                            w szczególnych przypadkach i na określonych zasadach.</a:t>
            </a:r>
          </a:p>
          <a:p>
            <a:pPr algn="just">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5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177553" y="974972"/>
            <a:ext cx="10733103" cy="1090042"/>
          </a:xfrm>
          <a:prstGeom prst="rect">
            <a:avLst/>
          </a:prstGeom>
          <a:noFill/>
        </p:spPr>
        <p:txBody>
          <a:bodyPr wrap="square" rtlCol="0">
            <a:spAutoFit/>
          </a:bodyPr>
          <a:lstStyle/>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DZIAŁ 1.1.: Co to jest pomoc publiczna?</a:t>
            </a:r>
            <a:endParaRPr lang="pl-PL" dirty="0"/>
          </a:p>
        </p:txBody>
      </p:sp>
      <p:sp>
        <p:nvSpPr>
          <p:cNvPr id="8" name="pole tekstowe 7">
            <a:extLst>
              <a:ext uri="{FF2B5EF4-FFF2-40B4-BE49-F238E27FC236}">
                <a16:creationId xmlns:a16="http://schemas.microsoft.com/office/drawing/2014/main" id="{9A687048-D507-79CD-8BA5-A7F9A8E332AF}"/>
              </a:ext>
            </a:extLst>
          </p:cNvPr>
          <p:cNvSpPr txBox="1"/>
          <p:nvPr/>
        </p:nvSpPr>
        <p:spPr>
          <a:xfrm>
            <a:off x="177553" y="2530136"/>
            <a:ext cx="11949344" cy="4524315"/>
          </a:xfrm>
          <a:prstGeom prst="rect">
            <a:avLst/>
          </a:prstGeom>
          <a:noFill/>
        </p:spPr>
        <p:txBody>
          <a:bodyPr wrap="square">
            <a:spAutoFit/>
          </a:bodyPr>
          <a:lstStyle/>
          <a:p>
            <a:pPr algn="ctr"/>
            <a:r>
              <a:rPr lang="pl-PL" b="1" dirty="0"/>
              <a:t>O pomocy publicznej mówimy, </a:t>
            </a:r>
          </a:p>
          <a:p>
            <a:pPr algn="ctr"/>
            <a:r>
              <a:rPr lang="pl-PL" b="1" dirty="0"/>
              <a:t>gdy</a:t>
            </a:r>
          </a:p>
          <a:p>
            <a:pPr algn="ctr"/>
            <a:r>
              <a:rPr lang="pl-PL" b="1" dirty="0"/>
              <a:t>łącznie wystąpią 4 przesłanki:</a:t>
            </a:r>
          </a:p>
          <a:p>
            <a:pPr algn="ctr"/>
            <a:endParaRPr lang="pl-PL" b="1" dirty="0"/>
          </a:p>
          <a:p>
            <a:pPr algn="ctr"/>
            <a:endParaRPr lang="pl-PL" b="1" dirty="0"/>
          </a:p>
          <a:p>
            <a:pPr algn="ctr"/>
            <a:r>
              <a:rPr lang="pl-PL" b="1" dirty="0"/>
              <a:t>     </a:t>
            </a:r>
          </a:p>
          <a:p>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p:txBody>
      </p:sp>
      <p:sp>
        <p:nvSpPr>
          <p:cNvPr id="9" name="CuadroTexto 20">
            <a:extLst>
              <a:ext uri="{FF2B5EF4-FFF2-40B4-BE49-F238E27FC236}">
                <a16:creationId xmlns:a16="http://schemas.microsoft.com/office/drawing/2014/main" id="{A3AC2C53-BE6A-6262-6032-8A1A752BBE11}"/>
              </a:ext>
            </a:extLst>
          </p:cNvPr>
          <p:cNvSpPr txBox="1"/>
          <p:nvPr/>
        </p:nvSpPr>
        <p:spPr>
          <a:xfrm>
            <a:off x="257452" y="4119237"/>
            <a:ext cx="2503503" cy="1477328"/>
          </a:xfrm>
          <a:prstGeom prst="rect">
            <a:avLst/>
          </a:prstGeom>
          <a:noFill/>
        </p:spPr>
        <p:txBody>
          <a:bodyPr wrap="square" rtlCol="0">
            <a:spAutoFit/>
          </a:bodyPr>
          <a:lstStyle/>
          <a:p>
            <a:endParaRPr lang="en-GB" b="1" dirty="0"/>
          </a:p>
          <a:p>
            <a:r>
              <a:rPr lang="pl-PL" dirty="0"/>
              <a:t>1. Wsparcie jest przyznawane przez Państwo lub pochodzi ze środków państwowych</a:t>
            </a:r>
            <a:endParaRPr lang="en-GB" b="1" dirty="0"/>
          </a:p>
        </p:txBody>
      </p:sp>
      <p:sp>
        <p:nvSpPr>
          <p:cNvPr id="10" name="CuadroTexto 25">
            <a:extLst>
              <a:ext uri="{FF2B5EF4-FFF2-40B4-BE49-F238E27FC236}">
                <a16:creationId xmlns:a16="http://schemas.microsoft.com/office/drawing/2014/main" id="{ED3C94C6-1EFB-A537-F41E-F876674748EF}"/>
              </a:ext>
            </a:extLst>
          </p:cNvPr>
          <p:cNvSpPr txBox="1"/>
          <p:nvPr/>
        </p:nvSpPr>
        <p:spPr>
          <a:xfrm>
            <a:off x="3080552" y="4119236"/>
            <a:ext cx="2583401" cy="1477328"/>
          </a:xfrm>
          <a:prstGeom prst="rect">
            <a:avLst/>
          </a:prstGeom>
          <a:noFill/>
        </p:spPr>
        <p:txBody>
          <a:bodyPr wrap="square" rtlCol="0">
            <a:spAutoFit/>
          </a:bodyPr>
          <a:lstStyle/>
          <a:p>
            <a:endParaRPr lang="pl-PL" dirty="0"/>
          </a:p>
          <a:p>
            <a:r>
              <a:rPr lang="pl-PL" dirty="0"/>
              <a:t>2. Udzielane jest na warunkach korzystniejszych niż oferowane na rynku</a:t>
            </a:r>
            <a:endParaRPr lang="en-GB" dirty="0"/>
          </a:p>
        </p:txBody>
      </p:sp>
      <p:sp>
        <p:nvSpPr>
          <p:cNvPr id="12" name="CuadroTexto 25">
            <a:extLst>
              <a:ext uri="{FF2B5EF4-FFF2-40B4-BE49-F238E27FC236}">
                <a16:creationId xmlns:a16="http://schemas.microsoft.com/office/drawing/2014/main" id="{D34B070E-7D41-4730-2308-B6095F4827E7}"/>
              </a:ext>
            </a:extLst>
          </p:cNvPr>
          <p:cNvSpPr txBox="1"/>
          <p:nvPr/>
        </p:nvSpPr>
        <p:spPr>
          <a:xfrm>
            <a:off x="5601811" y="4358936"/>
            <a:ext cx="2885242" cy="1754326"/>
          </a:xfrm>
          <a:prstGeom prst="rect">
            <a:avLst/>
          </a:prstGeom>
          <a:noFill/>
        </p:spPr>
        <p:txBody>
          <a:bodyPr wrap="square" rtlCol="0">
            <a:spAutoFit/>
          </a:bodyPr>
          <a:lstStyle/>
          <a:p>
            <a:r>
              <a:rPr lang="pl-PL" dirty="0"/>
              <a:t>3. Ma charakter selektywny (uprzywilejowuje określone przedsiębiorstwo lub przedsiębiorstwa albo produkcję określonych towarów)</a:t>
            </a:r>
            <a:endParaRPr lang="en-GB" dirty="0"/>
          </a:p>
        </p:txBody>
      </p:sp>
      <p:sp>
        <p:nvSpPr>
          <p:cNvPr id="14" name="pole tekstowe 13">
            <a:extLst>
              <a:ext uri="{FF2B5EF4-FFF2-40B4-BE49-F238E27FC236}">
                <a16:creationId xmlns:a16="http://schemas.microsoft.com/office/drawing/2014/main" id="{59979750-A17C-AFE7-B312-8A5CDF14F5CB}"/>
              </a:ext>
            </a:extLst>
          </p:cNvPr>
          <p:cNvSpPr txBox="1"/>
          <p:nvPr/>
        </p:nvSpPr>
        <p:spPr>
          <a:xfrm>
            <a:off x="8904304" y="4358936"/>
            <a:ext cx="2885242" cy="1477328"/>
          </a:xfrm>
          <a:prstGeom prst="rect">
            <a:avLst/>
          </a:prstGeom>
          <a:noFill/>
        </p:spPr>
        <p:txBody>
          <a:bodyPr wrap="square">
            <a:spAutoFit/>
          </a:bodyPr>
          <a:lstStyle/>
          <a:p>
            <a:r>
              <a:rPr lang="pl-PL" dirty="0"/>
              <a:t>4. Grozi zakłóceniem lub zakłóca konkurencję oraz wpływa na wymianę handlową między Państwami Członkowskimi UE</a:t>
            </a:r>
          </a:p>
        </p:txBody>
      </p:sp>
      <p:cxnSp>
        <p:nvCxnSpPr>
          <p:cNvPr id="16" name="Łącznik prosty ze strzałką 15">
            <a:extLst>
              <a:ext uri="{FF2B5EF4-FFF2-40B4-BE49-F238E27FC236}">
                <a16:creationId xmlns:a16="http://schemas.microsoft.com/office/drawing/2014/main" id="{99CFB412-5F90-700B-8A00-94C947B5B89D}"/>
              </a:ext>
            </a:extLst>
          </p:cNvPr>
          <p:cNvCxnSpPr>
            <a:cxnSpLocks/>
          </p:cNvCxnSpPr>
          <p:nvPr/>
        </p:nvCxnSpPr>
        <p:spPr>
          <a:xfrm flipH="1">
            <a:off x="1384917" y="3524435"/>
            <a:ext cx="3027284" cy="772357"/>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a:extLst>
              <a:ext uri="{FF2B5EF4-FFF2-40B4-BE49-F238E27FC236}">
                <a16:creationId xmlns:a16="http://schemas.microsoft.com/office/drawing/2014/main" id="{C7150F03-81FC-7A8C-221C-782CB7753A10}"/>
              </a:ext>
            </a:extLst>
          </p:cNvPr>
          <p:cNvCxnSpPr/>
          <p:nvPr/>
        </p:nvCxnSpPr>
        <p:spPr>
          <a:xfrm flipH="1">
            <a:off x="4216893" y="3533313"/>
            <a:ext cx="621437" cy="763479"/>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a:extLst>
              <a:ext uri="{FF2B5EF4-FFF2-40B4-BE49-F238E27FC236}">
                <a16:creationId xmlns:a16="http://schemas.microsoft.com/office/drawing/2014/main" id="{66BCFC25-F248-CCB6-ED86-B3C647D42FF0}"/>
              </a:ext>
            </a:extLst>
          </p:cNvPr>
          <p:cNvCxnSpPr>
            <a:cxnSpLocks/>
          </p:cNvCxnSpPr>
          <p:nvPr/>
        </p:nvCxnSpPr>
        <p:spPr>
          <a:xfrm>
            <a:off x="6356412" y="3524435"/>
            <a:ext cx="0" cy="772357"/>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a:extLst>
              <a:ext uri="{FF2B5EF4-FFF2-40B4-BE49-F238E27FC236}">
                <a16:creationId xmlns:a16="http://schemas.microsoft.com/office/drawing/2014/main" id="{A62AA8AF-B6A8-F0E4-657D-0388F2BCF7F0}"/>
              </a:ext>
            </a:extLst>
          </p:cNvPr>
          <p:cNvCxnSpPr/>
          <p:nvPr/>
        </p:nvCxnSpPr>
        <p:spPr>
          <a:xfrm>
            <a:off x="7625918" y="3533313"/>
            <a:ext cx="2050742" cy="763479"/>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80185"/>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204188" y="932155"/>
            <a:ext cx="10741980" cy="7178888"/>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DZIAŁ 1.2.: Rodzaje i formy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pl-PL" sz="2400" b="1" spc="-114" dirty="0">
                <a:latin typeface="+mj-lt"/>
                <a:cs typeface="Tahoma"/>
              </a:rPr>
              <a:t>Rodzaje pomocy publicznej:</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b="1" spc="-114" dirty="0">
              <a:latin typeface="+mj-lt"/>
              <a:cs typeface="Tahoma"/>
            </a:endParaRPr>
          </a:p>
          <a:p>
            <a:pPr marL="12700" marR="0" lvl="0" algn="just"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Arial" panose="020B0604020202020204" pitchFamily="34" charset="0"/>
              </a:rPr>
              <a:t>1. H</a:t>
            </a:r>
            <a:r>
              <a:rPr lang="pl-PL" sz="2000" dirty="0">
                <a:effectLst/>
              </a:rPr>
              <a:t>oryzontalna - K</a:t>
            </a:r>
            <a:r>
              <a:rPr lang="pl-PL" sz="2000" dirty="0"/>
              <a:t>ierowana jest do wszystkich przedsiębiorców, niezależnie od miejsca prowadzenia działalności oraz sektora gospodarki, w celu rozwiązania określonego problemu </a:t>
            </a:r>
            <a:r>
              <a:rPr lang="pl-PL" sz="2000" dirty="0">
                <a:effectLst/>
              </a:rPr>
              <a:t>dotyczy pomocy                        w takich dziedzinach jak badania, rozwój, innowacje, ochrona środowiska oraz zatrudnienie.</a:t>
            </a:r>
            <a:r>
              <a:rPr lang="pl-PL" sz="2000" dirty="0"/>
              <a:t> </a:t>
            </a:r>
          </a:p>
          <a:p>
            <a:pPr marL="12700" marR="0" lvl="0" algn="just"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z="2000" dirty="0"/>
          </a:p>
          <a:p>
            <a:pPr marL="12700" marR="0" lvl="0" algn="just"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i="1" dirty="0"/>
              <a:t>Uwaga: Charakter horyzontalny ma również pomoc de </a:t>
            </a:r>
            <a:r>
              <a:rPr lang="pl-PL" i="1" dirty="0" err="1"/>
              <a:t>minimis</a:t>
            </a:r>
            <a:r>
              <a:rPr lang="pl-PL" i="1" dirty="0"/>
              <a:t>, która może być udzielana bez ograniczeń sektorowych lub regionalnych. Nie jest „stricte” pomocą publiczną. </a:t>
            </a:r>
            <a:endParaRPr lang="pl-PL" i="1" dirty="0">
              <a:effectLst/>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spTree>
    <p:extLst>
      <p:ext uri="{BB962C8B-B14F-4D97-AF65-F5344CB8AC3E}">
        <p14:creationId xmlns:p14="http://schemas.microsoft.com/office/powerpoint/2010/main" val="1461839054"/>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2ECF88D-E8F2-FD38-701A-CCCB2C004C92}"/>
              </a:ext>
            </a:extLst>
          </p:cNvPr>
          <p:cNvSpPr txBox="1"/>
          <p:nvPr/>
        </p:nvSpPr>
        <p:spPr>
          <a:xfrm>
            <a:off x="221942" y="976544"/>
            <a:ext cx="11904955" cy="4183196"/>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pl-PL" sz="3600" b="1" i="0" u="none" strike="noStrike" kern="1200" cap="none" spc="-114" normalizeH="0" baseline="0" noProof="0" dirty="0">
                <a:ln>
                  <a:noFill/>
                </a:ln>
                <a:effectLst/>
                <a:uLnTx/>
                <a:uFillTx/>
                <a:latin typeface="+mj-lt"/>
                <a:ea typeface="+mn-ea"/>
                <a:cs typeface="Tahoma"/>
              </a:rPr>
              <a:t>ROZDZIAŁ 1: Podstawy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DZIAŁ 1.2.: Rodzaje i formy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0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1800" spc="-114" dirty="0">
              <a:latin typeface="+mj-lt"/>
              <a:cs typeface="Tahoma"/>
            </a:endParaRPr>
          </a:p>
          <a:p>
            <a:pPr marL="12700" algn="just">
              <a:spcBef>
                <a:spcPts val="110"/>
              </a:spcBef>
              <a:tabLst>
                <a:tab pos="1217930" algn="l"/>
                <a:tab pos="1939289" algn="l"/>
                <a:tab pos="2928620" algn="l"/>
                <a:tab pos="3457575" algn="l"/>
                <a:tab pos="4396105" algn="l"/>
                <a:tab pos="5962650" algn="l"/>
              </a:tabLst>
              <a:defRPr/>
            </a:pPr>
            <a:r>
              <a:rPr lang="pl-PL" dirty="0"/>
              <a:t>2. </a:t>
            </a:r>
            <a:r>
              <a:rPr lang="pl-PL" sz="1800" dirty="0"/>
              <a:t>R</a:t>
            </a:r>
            <a:r>
              <a:rPr lang="pl-PL" sz="1800" dirty="0">
                <a:effectLst/>
              </a:rPr>
              <a:t>egionalna - P</a:t>
            </a:r>
            <a:r>
              <a:rPr lang="pl-PL" sz="1800" dirty="0"/>
              <a:t>omoc przeznaczona na wsparcie rozwoju najmniej rozwiniętych regionów poprzez wspieranie inwestycji i tworzenie nowych miejsc pracy, w wyjątkowych przypadkach poprzez przyznanie pomocy operacyjnej.</a:t>
            </a:r>
          </a:p>
          <a:p>
            <a:pPr marL="12700" algn="just">
              <a:spcBef>
                <a:spcPts val="110"/>
              </a:spcBef>
              <a:tabLst>
                <a:tab pos="1217930" algn="l"/>
                <a:tab pos="1939289" algn="l"/>
                <a:tab pos="2928620" algn="l"/>
                <a:tab pos="3457575" algn="l"/>
                <a:tab pos="4396105" algn="l"/>
                <a:tab pos="5962650" algn="l"/>
              </a:tabLst>
              <a:defRPr/>
            </a:pPr>
            <a:endParaRPr lang="pl-PL" sz="1800" dirty="0"/>
          </a:p>
          <a:p>
            <a:pPr marL="12700" marR="0" lvl="0" algn="just"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1800" dirty="0"/>
              <a:t>3. S</a:t>
            </a:r>
            <a:r>
              <a:rPr lang="pl-PL" sz="1800" dirty="0">
                <a:effectLst/>
              </a:rPr>
              <a:t>ektorowa - P</a:t>
            </a:r>
            <a:r>
              <a:rPr lang="pl-PL" dirty="0"/>
              <a:t>omoc publiczna udzielana wyłącznie przedsiębiorcom z konkretnego sektora gospodarczego (np. z sektora transportu), jak również w sektorach wrażliwych: przemysł węglowy, hutnictwo żelaza i stali, przemysł stoczniowy. Do pomocy publicznej udzielanej w tych sektorach, z uwagi na ich specyficzny charakter i występujące problemy (dotyczące, np. nadwyżki mocy produkcyjnych, kapitałochłonnego charakteru inwestycji), stosuje się często odmienne, bardziej restrykcyjne zasady udzielania pomocy publicznej niż zasady ogólne.</a:t>
            </a:r>
          </a:p>
          <a:p>
            <a:pPr marL="469900" marR="0" lvl="0" indent="-457200" algn="just"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z="1800" dirty="0">
              <a:effectLst/>
            </a:endParaRPr>
          </a:p>
        </p:txBody>
      </p:sp>
    </p:spTree>
    <p:extLst>
      <p:ext uri="{BB962C8B-B14F-4D97-AF65-F5344CB8AC3E}">
        <p14:creationId xmlns:p14="http://schemas.microsoft.com/office/powerpoint/2010/main" val="903755298"/>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0" y="914399"/>
            <a:ext cx="11975977" cy="765081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a:t>
            </a:r>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1800" i="0" u="none" strike="noStrike" kern="1200" cap="none" spc="-114" normalizeH="0" baseline="0" noProof="0" dirty="0">
                <a:ln>
                  <a:noFill/>
                </a:ln>
                <a:effectLst/>
                <a:uLnTx/>
                <a:uFillTx/>
                <a:latin typeface="+mj-lt"/>
                <a:ea typeface="+mn-ea"/>
                <a:cs typeface="Tahoma"/>
              </a:rPr>
              <a:t>      </a:t>
            </a:r>
            <a:r>
              <a:rPr kumimoji="0" lang="pl-PL" sz="2400" i="0" u="none" strike="noStrike" kern="1200" cap="none" spc="-114" normalizeH="0" baseline="0" noProof="0" dirty="0">
                <a:ln>
                  <a:noFill/>
                </a:ln>
                <a:effectLst/>
                <a:uLnTx/>
                <a:uFillTx/>
                <a:latin typeface="+mj-lt"/>
                <a:ea typeface="+mn-ea"/>
                <a:cs typeface="Tahoma"/>
              </a:rPr>
              <a:t>DZIAŁ 1.2.: Rodzaje i formy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1" i="0" u="none" strike="noStrike" kern="1200" cap="none" spc="-114" normalizeH="0" baseline="0" noProof="0" dirty="0">
                <a:ln>
                  <a:noFill/>
                </a:ln>
                <a:effectLst/>
                <a:uLnTx/>
                <a:uFillTx/>
                <a:latin typeface="+mj-lt"/>
                <a:ea typeface="+mn-ea"/>
                <a:cs typeface="Tahoma"/>
              </a:rPr>
              <a:t>Formy pomocy publicznej</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sp>
        <p:nvSpPr>
          <p:cNvPr id="8" name="Schemat blokowy: proces 7">
            <a:extLst>
              <a:ext uri="{FF2B5EF4-FFF2-40B4-BE49-F238E27FC236}">
                <a16:creationId xmlns:a16="http://schemas.microsoft.com/office/drawing/2014/main" id="{1686D237-4947-B231-68B0-EBF7C5C64E52}"/>
              </a:ext>
            </a:extLst>
          </p:cNvPr>
          <p:cNvSpPr/>
          <p:nvPr/>
        </p:nvSpPr>
        <p:spPr>
          <a:xfrm>
            <a:off x="470518" y="2787587"/>
            <a:ext cx="2290438"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A</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t>Dotacje i ulgi podatkowe</a:t>
            </a: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p:txBody>
      </p:sp>
      <p:sp>
        <p:nvSpPr>
          <p:cNvPr id="9" name="pole tekstowe 8">
            <a:extLst>
              <a:ext uri="{FF2B5EF4-FFF2-40B4-BE49-F238E27FC236}">
                <a16:creationId xmlns:a16="http://schemas.microsoft.com/office/drawing/2014/main" id="{42E31A02-D579-42D2-4997-DCEF5737AC9D}"/>
              </a:ext>
            </a:extLst>
          </p:cNvPr>
          <p:cNvSpPr txBox="1"/>
          <p:nvPr/>
        </p:nvSpPr>
        <p:spPr>
          <a:xfrm>
            <a:off x="5610687" y="2920753"/>
            <a:ext cx="3595457" cy="369332"/>
          </a:xfrm>
          <a:prstGeom prst="rect">
            <a:avLst/>
          </a:prstGeom>
          <a:noFill/>
        </p:spPr>
        <p:txBody>
          <a:bodyPr wrap="square" rtlCol="0">
            <a:spAutoFit/>
          </a:bodyPr>
          <a:lstStyle/>
          <a:p>
            <a:endParaRPr lang="pl-PL" dirty="0"/>
          </a:p>
        </p:txBody>
      </p:sp>
      <p:sp>
        <p:nvSpPr>
          <p:cNvPr id="12" name="Schemat blokowy: proces 11">
            <a:extLst>
              <a:ext uri="{FF2B5EF4-FFF2-40B4-BE49-F238E27FC236}">
                <a16:creationId xmlns:a16="http://schemas.microsoft.com/office/drawing/2014/main" id="{3402C815-E31F-92E2-7B79-5C8A6B819C5A}"/>
              </a:ext>
            </a:extLst>
          </p:cNvPr>
          <p:cNvSpPr/>
          <p:nvPr/>
        </p:nvSpPr>
        <p:spPr>
          <a:xfrm>
            <a:off x="3187082" y="2787587"/>
            <a:ext cx="2574525"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B</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effectLst/>
                <a:latin typeface="Times New Roman" panose="02020603050405020304" pitchFamily="18" charset="0"/>
              </a:rPr>
              <a:t>Subsydia</a:t>
            </a:r>
            <a:br>
              <a:rPr lang="pl-PL" dirty="0"/>
            </a:br>
            <a:r>
              <a:rPr lang="pl-PL" dirty="0">
                <a:effectLst/>
                <a:latin typeface="Times New Roman" panose="02020603050405020304" pitchFamily="18" charset="0"/>
              </a:rPr>
              <a:t>kapitałowo- inwestycyjne </a:t>
            </a: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
        <p:nvSpPr>
          <p:cNvPr id="13" name="Schemat blokowy: proces 12">
            <a:extLst>
              <a:ext uri="{FF2B5EF4-FFF2-40B4-BE49-F238E27FC236}">
                <a16:creationId xmlns:a16="http://schemas.microsoft.com/office/drawing/2014/main" id="{6A830DB3-8A7D-3361-B66B-B07CC65DAD1E}"/>
              </a:ext>
            </a:extLst>
          </p:cNvPr>
          <p:cNvSpPr/>
          <p:nvPr/>
        </p:nvSpPr>
        <p:spPr>
          <a:xfrm>
            <a:off x="6096000" y="2787587"/>
            <a:ext cx="2423605"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C</a:t>
            </a: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effectLst/>
                <a:latin typeface="Times New Roman" panose="02020603050405020304" pitchFamily="18" charset="0"/>
              </a:rPr>
              <a:t>Miękkie kredytowanie</a:t>
            </a: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
        <p:nvSpPr>
          <p:cNvPr id="14" name="Schemat blokowy: proces 13">
            <a:extLst>
              <a:ext uri="{FF2B5EF4-FFF2-40B4-BE49-F238E27FC236}">
                <a16:creationId xmlns:a16="http://schemas.microsoft.com/office/drawing/2014/main" id="{09738388-8BBB-5535-ADDA-FCBA6ECD7DDB}"/>
              </a:ext>
            </a:extLst>
          </p:cNvPr>
          <p:cNvSpPr/>
          <p:nvPr/>
        </p:nvSpPr>
        <p:spPr>
          <a:xfrm>
            <a:off x="9004918" y="2787587"/>
            <a:ext cx="2473909"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D</a:t>
            </a: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effectLst/>
                <a:latin typeface="Times New Roman" panose="02020603050405020304" pitchFamily="18" charset="0"/>
              </a:rPr>
              <a:t>Poręczenia i gwarancje</a:t>
            </a: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Tree>
    <p:extLst>
      <p:ext uri="{BB962C8B-B14F-4D97-AF65-F5344CB8AC3E}">
        <p14:creationId xmlns:p14="http://schemas.microsoft.com/office/powerpoint/2010/main" val="782311253"/>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108011" y="923277"/>
            <a:ext cx="11975977" cy="8186857"/>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a:t>
            </a:r>
            <a:r>
              <a:rPr kumimoji="0" lang="pl-PL" sz="4000" b="1" i="0" u="none" strike="noStrike" kern="1200" cap="none" spc="-114" normalizeH="0" baseline="0" noProof="0" dirty="0">
                <a:ln>
                  <a:noFill/>
                </a:ln>
                <a:effectLst/>
                <a:uLnTx/>
                <a:uFillTx/>
                <a:latin typeface="+mj-lt"/>
                <a:ea typeface="+mn-ea"/>
                <a:cs typeface="Tahoma"/>
              </a:rPr>
              <a:t>ROZDZIAŁ 1: Podstawy pomocy publicznej</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DZIAŁ 1.2.: Rodzaje i formy pomocy publicznej</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800" b="1"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pl-PL" sz="2400" b="1" spc="-114" dirty="0">
                <a:latin typeface="+mj-lt"/>
                <a:cs typeface="Tahoma"/>
              </a:rPr>
              <a:t>Pomoc publiczna </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b="1" i="0" u="none" strike="noStrike" kern="1200" cap="none" spc="-114" normalizeH="0" baseline="0" noProof="0" dirty="0">
              <a:ln>
                <a:noFill/>
              </a:ln>
              <a:effectLst/>
              <a:uLnTx/>
              <a:uFillTx/>
              <a:latin typeface="+mj-lt"/>
              <a:ea typeface="+mn-ea"/>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1" i="0" u="none" strike="noStrike" kern="1200" cap="none" spc="-114" normalizeH="0" baseline="0" noProof="0" dirty="0">
                <a:ln>
                  <a:noFill/>
                </a:ln>
                <a:effectLst/>
                <a:uLnTx/>
                <a:uFillTx/>
                <a:latin typeface="+mj-lt"/>
                <a:ea typeface="+mn-ea"/>
                <a:cs typeface="Tahoma"/>
              </a:rPr>
              <a:t>Korzyści                                                         Ryzyka</a:t>
            </a:r>
            <a:endParaRPr lang="pl-PL" sz="2400"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sp>
        <p:nvSpPr>
          <p:cNvPr id="8" name="Schemat blokowy: proces 7">
            <a:extLst>
              <a:ext uri="{FF2B5EF4-FFF2-40B4-BE49-F238E27FC236}">
                <a16:creationId xmlns:a16="http://schemas.microsoft.com/office/drawing/2014/main" id="{1686D237-4947-B231-68B0-EBF7C5C64E52}"/>
              </a:ext>
            </a:extLst>
          </p:cNvPr>
          <p:cNvSpPr/>
          <p:nvPr/>
        </p:nvSpPr>
        <p:spPr>
          <a:xfrm>
            <a:off x="2435442" y="3719744"/>
            <a:ext cx="3258105" cy="1567817"/>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1600" spc="-114" dirty="0">
                <a:cs typeface="Tahoma"/>
              </a:rPr>
              <a:t>Płynność finansowa</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1600" spc="-114" dirty="0">
                <a:cs typeface="Tahoma"/>
              </a:rPr>
              <a:t>Zmniejszenie obciążeń podatkowych</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1600" spc="-114" dirty="0">
                <a:cs typeface="Tahoma"/>
              </a:rPr>
              <a:t>Utrzymanie miejsc pracy</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1600" dirty="0"/>
              <a:t>Rozwój</a:t>
            </a: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p:txBody>
      </p:sp>
      <p:sp>
        <p:nvSpPr>
          <p:cNvPr id="9" name="pole tekstowe 8">
            <a:extLst>
              <a:ext uri="{FF2B5EF4-FFF2-40B4-BE49-F238E27FC236}">
                <a16:creationId xmlns:a16="http://schemas.microsoft.com/office/drawing/2014/main" id="{42E31A02-D579-42D2-4997-DCEF5737AC9D}"/>
              </a:ext>
            </a:extLst>
          </p:cNvPr>
          <p:cNvSpPr txBox="1"/>
          <p:nvPr/>
        </p:nvSpPr>
        <p:spPr>
          <a:xfrm>
            <a:off x="5610687" y="2920753"/>
            <a:ext cx="3595457" cy="369332"/>
          </a:xfrm>
          <a:prstGeom prst="rect">
            <a:avLst/>
          </a:prstGeom>
          <a:noFill/>
        </p:spPr>
        <p:txBody>
          <a:bodyPr wrap="square" rtlCol="0">
            <a:spAutoFit/>
          </a:bodyPr>
          <a:lstStyle/>
          <a:p>
            <a:endParaRPr lang="pl-PL" dirty="0"/>
          </a:p>
        </p:txBody>
      </p:sp>
      <p:sp>
        <p:nvSpPr>
          <p:cNvPr id="12" name="Schemat blokowy: proces 11">
            <a:extLst>
              <a:ext uri="{FF2B5EF4-FFF2-40B4-BE49-F238E27FC236}">
                <a16:creationId xmlns:a16="http://schemas.microsoft.com/office/drawing/2014/main" id="{3402C815-E31F-92E2-7B79-5C8A6B819C5A}"/>
              </a:ext>
            </a:extLst>
          </p:cNvPr>
          <p:cNvSpPr/>
          <p:nvPr/>
        </p:nvSpPr>
        <p:spPr>
          <a:xfrm>
            <a:off x="6498454" y="3719743"/>
            <a:ext cx="3258105" cy="1567817"/>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1600" spc="-114" dirty="0">
                <a:cs typeface="Tahoma"/>
              </a:rPr>
              <a:t>Zwrot pomocy</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1600" spc="-114" dirty="0">
                <a:cs typeface="Tahoma"/>
              </a:rPr>
              <a:t>Odpowiedzialność</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1600" spc="-114" dirty="0">
                <a:cs typeface="Tahoma"/>
              </a:rPr>
              <a:t> karno-skarbowa</a:t>
            </a:r>
            <a:endParaRPr lang="pl-PL" sz="1600" dirty="0"/>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cxnSp>
        <p:nvCxnSpPr>
          <p:cNvPr id="3" name="Łącznik prosty ze strzałką 2">
            <a:extLst>
              <a:ext uri="{FF2B5EF4-FFF2-40B4-BE49-F238E27FC236}">
                <a16:creationId xmlns:a16="http://schemas.microsoft.com/office/drawing/2014/main" id="{F1440AD8-BCCB-DBEB-000B-08B33F52B9B5}"/>
              </a:ext>
            </a:extLst>
          </p:cNvPr>
          <p:cNvCxnSpPr>
            <a:cxnSpLocks/>
          </p:cNvCxnSpPr>
          <p:nvPr/>
        </p:nvCxnSpPr>
        <p:spPr>
          <a:xfrm flipH="1">
            <a:off x="4813177" y="2688168"/>
            <a:ext cx="257453" cy="4172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Łącznik prosty ze strzałką 4">
            <a:extLst>
              <a:ext uri="{FF2B5EF4-FFF2-40B4-BE49-F238E27FC236}">
                <a16:creationId xmlns:a16="http://schemas.microsoft.com/office/drawing/2014/main" id="{B866C754-2F4F-C63F-0126-990AC987FD2A}"/>
              </a:ext>
            </a:extLst>
          </p:cNvPr>
          <p:cNvCxnSpPr>
            <a:cxnSpLocks/>
          </p:cNvCxnSpPr>
          <p:nvPr/>
        </p:nvCxnSpPr>
        <p:spPr>
          <a:xfrm>
            <a:off x="7250097" y="2688168"/>
            <a:ext cx="316635" cy="4172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97472679"/>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2145</Words>
  <Application>Microsoft Office PowerPoint</Application>
  <PresentationFormat>Panorámica</PresentationFormat>
  <Paragraphs>424</Paragraphs>
  <Slides>27</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27</vt:i4>
      </vt:variant>
    </vt:vector>
  </HeadingPairs>
  <TitlesOfParts>
    <vt:vector size="37" baseType="lpstr">
      <vt:lpstr>Arial</vt:lpstr>
      <vt:lpstr>Bahnschrift Light</vt:lpstr>
      <vt:lpstr>Calibri</vt:lpstr>
      <vt:lpstr>Calibri Light</vt:lpstr>
      <vt:lpstr>Oxygen</vt:lpstr>
      <vt:lpstr>Roboto</vt:lpstr>
      <vt:lpstr>Tahoma</vt:lpstr>
      <vt:lpstr>Times New Roman</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95</cp:revision>
  <dcterms:created xsi:type="dcterms:W3CDTF">2021-06-29T11:11:56Z</dcterms:created>
  <dcterms:modified xsi:type="dcterms:W3CDTF">2023-02-06T16:29:04Z</dcterms:modified>
</cp:coreProperties>
</file>