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268" r:id="rId3"/>
    <p:sldId id="305" r:id="rId4"/>
    <p:sldId id="320" r:id="rId5"/>
    <p:sldId id="321" r:id="rId6"/>
    <p:sldId id="319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3" r:id="rId18"/>
    <p:sldId id="334" r:id="rId19"/>
    <p:sldId id="332" r:id="rId20"/>
    <p:sldId id="309" r:id="rId21"/>
    <p:sldId id="312" r:id="rId22"/>
    <p:sldId id="310" r:id="rId23"/>
    <p:sldId id="313" r:id="rId24"/>
    <p:sldId id="315" r:id="rId25"/>
    <p:sldId id="311" r:id="rId26"/>
    <p:sldId id="314" r:id="rId27"/>
    <p:sldId id="307" r:id="rId28"/>
    <p:sldId id="336" r:id="rId29"/>
    <p:sldId id="337" r:id="rId30"/>
    <p:sldId id="335" r:id="rId31"/>
    <p:sldId id="316" r:id="rId32"/>
    <p:sldId id="318" r:id="rId33"/>
    <p:sldId id="338" r:id="rId34"/>
    <p:sldId id="339" r:id="rId35"/>
    <p:sldId id="340" r:id="rId36"/>
    <p:sldId id="264" r:id="rId37"/>
  </p:sldIdLst>
  <p:sldSz cx="12192000" cy="6858000"/>
  <p:notesSz cx="6797675" cy="9929813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 iws" initials="ai" lastIdx="1" clrIdx="0">
    <p:extLst>
      <p:ext uri="{19B8F6BF-5375-455C-9EA6-DF929625EA0E}">
        <p15:presenceInfo xmlns:p15="http://schemas.microsoft.com/office/powerpoint/2012/main" userId="c2c31847cc44a52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373"/>
    <a:srgbClr val="97F7D9"/>
    <a:srgbClr val="10D296"/>
    <a:srgbClr val="17EDAB"/>
    <a:srgbClr val="075D42"/>
    <a:srgbClr val="63F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926" autoAdjust="0"/>
  </p:normalViewPr>
  <p:slideViewPr>
    <p:cSldViewPr snapToGrid="0">
      <p:cViewPr varScale="1">
        <p:scale>
          <a:sx n="80" d="100"/>
          <a:sy n="80" d="100"/>
        </p:scale>
        <p:origin x="78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BDEF21F-A6F0-41B8-AA0F-CC975C7895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0A2CBA-C9C0-4B3C-991A-F22DB63D15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4FA70-0E02-437E-A78C-CE05301291EA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4826BE-ACD3-48FC-B5A1-D33628CAB8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" y="9431601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D73359-D707-4EAE-AAB6-6DC9146A8A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6" y="9431601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3C069-59B1-4A62-AB0D-C900094E7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5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215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8215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fld id="{28FFF3FB-DEDF-4780-82C6-53DC23E6D14E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8724"/>
            <a:ext cx="5438140" cy="3909865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t>Editar el estilo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Nivel de Quinto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3" y="9431601"/>
            <a:ext cx="2945659" cy="498215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6" y="9431601"/>
            <a:ext cx="2945659" cy="498215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fld id="{3194B92E-D071-4B96-991C-97F62C0BDD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891125" y="-12809538"/>
            <a:ext cx="24061738" cy="1353502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768" y="4716663"/>
            <a:ext cx="5409816" cy="44373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134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48E6AD12-F73E-6146-90A6-A402D6022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Oxygen" panose="02000503000000090004" pitchFamily="2" charset="77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55137626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12308" r="11457" b="51795"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200">
                <a:solidFill>
                  <a:schemeClr val="bg1"/>
                </a:solidFill>
                <a:effectLst/>
                <a:latin typeface="YADLjI9qxTA 0"/>
              </a:defRPr>
            </a:pPr>
            <a:r>
              <a:t>Con el apoyo del programa Erasmus+ de la Unión Europea. Este documento y su contenido solo reflejan las opiniones de los autores, y la Comisión no se hace responsable del uso que pueda hacerse de la información contenida en el mismo. </a:t>
            </a:r>
            <a:endParaRPr sz="1200">
              <a:solidFill>
                <a:schemeClr val="bg1"/>
              </a:solidFill>
              <a:effectLst/>
              <a:latin typeface="YADLjI9qxTA 0"/>
            </a:endParaRPr>
          </a:p>
        </p:txBody>
      </p:sp>
    </p:spTree>
    <p:extLst>
      <p:ext uri="{BB962C8B-B14F-4D97-AF65-F5344CB8AC3E}">
        <p14:creationId xmlns:p14="http://schemas.microsoft.com/office/powerpoint/2010/main" val="38515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llettinoadapt.it/wp-content/uploads/TELELAVORO-tiraboschi.pdf" TargetMode="External"/><Relationship Id="rId3" Type="http://schemas.openxmlformats.org/officeDocument/2006/relationships/hyperlink" Target="https://cms.law/en/int/expert-guides/cms-expert-guide-to-mobile-working/belgium" TargetMode="External"/><Relationship Id="rId7" Type="http://schemas.openxmlformats.org/officeDocument/2006/relationships/hyperlink" Target="https://www.eurofound.europa.eu/fr/publications/article/2008/telework-in-greece" TargetMode="External"/><Relationship Id="rId2" Type="http://schemas.openxmlformats.org/officeDocument/2006/relationships/hyperlink" Target="https://www.etuc.org/en/rules-teleworking-belgiu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sev.org.gr/wp-content/uploads/2020/06/Telework_SEV_english.pdf" TargetMode="External"/><Relationship Id="rId5" Type="http://schemas.openxmlformats.org/officeDocument/2006/relationships/hyperlink" Target="https://www.lexology.com/library/detail.aspx?g=ccd49a34-af61-46b2-9501-5dd31c421ecf" TargetMode="External"/><Relationship Id="rId10" Type="http://schemas.openxmlformats.org/officeDocument/2006/relationships/hyperlink" Target="file:///C:\Users\MarcinKIE&#197;&#129;BASA\Downloads\ES%20-%20Telework%20regulation-2.pdf" TargetMode="External"/><Relationship Id="rId4" Type="http://schemas.openxmlformats.org/officeDocument/2006/relationships/hyperlink" Target="https://cms.law/en/int/expert-guides/cms-expert-guide-to-mobile-working/croatia" TargetMode="External"/><Relationship Id="rId9" Type="http://schemas.openxmlformats.org/officeDocument/2006/relationships/hyperlink" Target="https://nhglobalpartners.com/remote-working-law-decree-spain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uegel.org/blog-post/cross-border-telework-eu-fab-or-fad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jm.gov.pl/sejm9.nsf/druk.xsp?nr=233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uegel.org/blog-post/cross-border-telework-eu-fab-or-fad" TargetMode="Externa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SQyeCnpxnI" TargetMode="External"/><Relationship Id="rId2" Type="http://schemas.openxmlformats.org/officeDocument/2006/relationships/hyperlink" Target="https://www.youtube.com/watch?v=la5mBHbhpi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odozasady.pl/en/p/news-from-poland-business-law-episode-5-proposed-changes-in-labour-law-relating-to-remote-work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350C6F4-6589-4745-8D09-15078EE9ADB2}"/>
              </a:ext>
            </a:extLst>
          </p:cNvPr>
          <p:cNvSpPr txBox="1"/>
          <p:nvPr/>
        </p:nvSpPr>
        <p:spPr>
          <a:xfrm>
            <a:off x="1800629" y="3070699"/>
            <a:ext cx="74269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effectLst/>
                <a:ea typeface="Calibri" panose="020F0502020204030204" pitchFamily="34" charset="0"/>
              </a:rPr>
              <a:t>“Enhancing SMEs’ Resilience After Lock Down”</a:t>
            </a: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A46D3C6-E20C-4FBA-B5EB-C2B5FDE05068}"/>
              </a:ext>
            </a:extLst>
          </p:cNvPr>
          <p:cNvSpPr txBox="1"/>
          <p:nvPr/>
        </p:nvSpPr>
        <p:spPr>
          <a:xfrm>
            <a:off x="1176361" y="3979771"/>
            <a:ext cx="955788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3200">
                <a:solidFill>
                  <a:srgbClr val="0CA373"/>
                </a:solidFill>
              </a:defRPr>
            </a:pPr>
            <a:r>
              <a:rPr lang="es-ES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REGULACIONES DEL </a:t>
            </a:r>
            <a:r>
              <a:rPr lang="es-E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TELE</a:t>
            </a:r>
            <a:r>
              <a:rPr lang="es-ES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TRABAJO </a:t>
            </a:r>
            <a:r>
              <a:rPr lang="es-E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(INCLUIDAS LAS PROYECTADAS EN POLONIA) </a:t>
            </a:r>
            <a:r>
              <a:rPr lang="es-E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SU USO PRÁCTICO</a:t>
            </a:r>
            <a:endParaRPr lang="es-ES" sz="2400" b="1" dirty="0">
              <a:solidFill>
                <a:srgbClr val="0CA373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</a:pPr>
            <a:endParaRPr sz="2800" b="1" dirty="0">
              <a:solidFill>
                <a:srgbClr val="0CA373"/>
              </a:solidFill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400"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s-ES" sz="2000" b="1" dirty="0">
                <a:solidFill>
                  <a:srgbClr val="0CA373"/>
                </a:solidFill>
              </a:rPr>
              <a:t>Por: </a:t>
            </a:r>
            <a:r>
              <a:rPr sz="2000" dirty="0"/>
              <a:t>Universidad de </a:t>
            </a:r>
            <a:r>
              <a:rPr sz="2000" dirty="0" err="1"/>
              <a:t>Economía</a:t>
            </a:r>
            <a:r>
              <a:rPr sz="2000" dirty="0"/>
              <a:t> de </a:t>
            </a:r>
            <a:r>
              <a:rPr sz="2000" dirty="0" err="1"/>
              <a:t>Cracovia</a:t>
            </a:r>
            <a:r>
              <a:rPr sz="2000" dirty="0"/>
              <a:t> (CUE)</a:t>
            </a:r>
            <a:endParaRPr sz="20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A4D7A1-6ADA-46A7-96FF-90B678EE24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t="12687" r="9066" b="50000"/>
          <a:stretch/>
        </p:blipFill>
        <p:spPr>
          <a:xfrm>
            <a:off x="3728963" y="611888"/>
            <a:ext cx="4531601" cy="2077704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75E6C6FD-3E82-48C3-9D72-C6EB7E75547D}"/>
              </a:ext>
            </a:extLst>
          </p:cNvPr>
          <p:cNvSpPr/>
          <p:nvPr/>
        </p:nvSpPr>
        <p:spPr>
          <a:xfrm>
            <a:off x="11920635" y="0"/>
            <a:ext cx="71543" cy="619584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A5FE859-222B-4C59-8EA5-38A3D7D38CDC}"/>
              </a:ext>
            </a:extLst>
          </p:cNvPr>
          <p:cNvSpPr/>
          <p:nvPr/>
        </p:nvSpPr>
        <p:spPr>
          <a:xfrm rot="16200000" flipH="1">
            <a:off x="8667826" y="-3293392"/>
            <a:ext cx="53498" cy="6994850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32B3A989-932D-4975-BB6B-BE23E9259ADE}"/>
              </a:ext>
            </a:extLst>
          </p:cNvPr>
          <p:cNvSpPr/>
          <p:nvPr/>
        </p:nvSpPr>
        <p:spPr>
          <a:xfrm rot="10800000">
            <a:off x="186595" y="1100896"/>
            <a:ext cx="45719" cy="5094952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CA99EEAB-A3DE-4E88-84FB-BB4AA4B234F5}"/>
              </a:ext>
            </a:extLst>
          </p:cNvPr>
          <p:cNvSpPr/>
          <p:nvPr/>
        </p:nvSpPr>
        <p:spPr>
          <a:xfrm rot="5400000" flipH="1">
            <a:off x="3209704" y="2697741"/>
            <a:ext cx="53501" cy="647290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518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061907" y="244620"/>
            <a:ext cx="10269068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400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b="0"/>
              <a:t>Cuestiones relativas a la </a:t>
            </a:r>
            <a:r>
              <a:t>digitalización </a:t>
            </a:r>
            <a:endParaRPr sz="4000" kern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193640" y="998952"/>
            <a:ext cx="11489373" cy="1029769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defRPr sz="2200">
                <a:solidFill>
                  <a:srgbClr val="0CA373"/>
                </a:solidFill>
                <a:cs typeface="Tahoma"/>
              </a:defRPr>
            </a:pPr>
            <a:r>
              <a:rPr b="1" dirty="0" err="1"/>
              <a:t>Digitalización</a:t>
            </a:r>
            <a:r>
              <a:rPr dirty="0"/>
              <a:t>: </a:t>
            </a:r>
            <a:r>
              <a:rPr dirty="0" err="1"/>
              <a:t>proceso</a:t>
            </a:r>
            <a:r>
              <a:rPr dirty="0"/>
              <a:t> socio-</a:t>
            </a:r>
            <a:r>
              <a:rPr dirty="0" err="1"/>
              <a:t>técnico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lang="es-ES" dirty="0"/>
              <a:t>desarrollo</a:t>
            </a:r>
            <a:r>
              <a:rPr dirty="0"/>
              <a:t> que </a:t>
            </a:r>
            <a:r>
              <a:rPr dirty="0" err="1"/>
              <a:t>tiene</a:t>
            </a:r>
            <a:r>
              <a:rPr dirty="0"/>
              <a:t> </a:t>
            </a:r>
            <a:r>
              <a:rPr dirty="0" err="1"/>
              <a:t>lugar</a:t>
            </a:r>
            <a:r>
              <a:rPr dirty="0"/>
              <a:t> a </a:t>
            </a:r>
            <a:r>
              <a:rPr dirty="0" err="1"/>
              <a:t>nivel</a:t>
            </a:r>
            <a:r>
              <a:rPr dirty="0"/>
              <a:t> individual, </a:t>
            </a:r>
            <a:r>
              <a:rPr dirty="0" err="1"/>
              <a:t>organizacional</a:t>
            </a:r>
            <a:r>
              <a:rPr dirty="0"/>
              <a:t>, social y global </a:t>
            </a:r>
            <a:r>
              <a:rPr b="1" dirty="0"/>
              <a:t>(</a:t>
            </a:r>
            <a:r>
              <a:rPr b="1" dirty="0" err="1"/>
              <a:t>Legner</a:t>
            </a:r>
            <a:r>
              <a:rPr b="1" dirty="0"/>
              <a:t> et al., 2017). </a:t>
            </a:r>
            <a:r>
              <a:rPr dirty="0"/>
              <a:t>Las </a:t>
            </a:r>
            <a:r>
              <a:rPr dirty="0" err="1"/>
              <a:t>medidas</a:t>
            </a:r>
            <a:r>
              <a:rPr dirty="0"/>
              <a:t> que </a:t>
            </a:r>
            <a:r>
              <a:rPr dirty="0" err="1"/>
              <a:t>deben</a:t>
            </a:r>
            <a:r>
              <a:rPr dirty="0"/>
              <a:t> </a:t>
            </a:r>
            <a:r>
              <a:rPr dirty="0" err="1"/>
              <a:t>adoptar</a:t>
            </a:r>
            <a:r>
              <a:rPr dirty="0"/>
              <a:t> los empresarios a </a:t>
            </a:r>
            <a:r>
              <a:rPr dirty="0" err="1"/>
              <a:t>este</a:t>
            </a:r>
            <a:r>
              <a:rPr dirty="0"/>
              <a:t> </a:t>
            </a:r>
            <a:r>
              <a:rPr dirty="0" err="1"/>
              <a:t>respecto</a:t>
            </a:r>
            <a:r>
              <a:rPr dirty="0"/>
              <a:t> </a:t>
            </a:r>
            <a:r>
              <a:rPr dirty="0" err="1"/>
              <a:t>pueden</a:t>
            </a:r>
            <a:r>
              <a:rPr dirty="0"/>
              <a:t> </a:t>
            </a:r>
            <a:r>
              <a:rPr dirty="0" err="1"/>
              <a:t>incluir</a:t>
            </a:r>
            <a:r>
              <a:rPr dirty="0"/>
              <a:t>:</a:t>
            </a:r>
            <a:endParaRPr sz="2200" dirty="0">
              <a:solidFill>
                <a:srgbClr val="0CA373"/>
              </a:solidFill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102552" y="1666430"/>
            <a:ext cx="12001140" cy="42521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b="1" dirty="0" err="1"/>
              <a:t>Revisión</a:t>
            </a:r>
            <a:r>
              <a:rPr b="1" dirty="0"/>
              <a:t> de las </a:t>
            </a:r>
            <a:r>
              <a:rPr b="1" dirty="0" err="1"/>
              <a:t>necesidades</a:t>
            </a:r>
            <a:r>
              <a:rPr b="1" dirty="0"/>
              <a:t> y </a:t>
            </a:r>
            <a:r>
              <a:rPr b="1" dirty="0" err="1"/>
              <a:t>recursos</a:t>
            </a:r>
            <a:r>
              <a:rPr b="1" dirty="0"/>
              <a:t> </a:t>
            </a:r>
            <a:r>
              <a:rPr b="1" dirty="0" err="1"/>
              <a:t>tecnológicos</a:t>
            </a:r>
            <a:r>
              <a:rPr b="1" dirty="0"/>
              <a:t> de </a:t>
            </a:r>
            <a:r>
              <a:rPr dirty="0"/>
              <a:t>los </a:t>
            </a:r>
            <a:r>
              <a:rPr dirty="0" err="1"/>
              <a:t>empleados</a:t>
            </a:r>
            <a:r>
              <a:rPr dirty="0"/>
              <a:t> que </a:t>
            </a:r>
            <a:r>
              <a:rPr dirty="0" err="1"/>
              <a:t>trabajan</a:t>
            </a:r>
            <a:r>
              <a:rPr dirty="0"/>
              <a:t> </a:t>
            </a:r>
            <a:r>
              <a:rPr dirty="0" err="1"/>
              <a:t>desde</a:t>
            </a:r>
            <a:r>
              <a:rPr dirty="0"/>
              <a:t> casa</a:t>
            </a:r>
            <a:endParaRPr b="1" dirty="0"/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b="1" dirty="0" err="1"/>
              <a:t>Revisar</a:t>
            </a:r>
            <a:r>
              <a:rPr b="1" dirty="0"/>
              <a:t> </a:t>
            </a:r>
            <a:r>
              <a:rPr b="1" dirty="0" err="1"/>
              <a:t>el</a:t>
            </a:r>
            <a:r>
              <a:rPr b="1" dirty="0">
                <a:effectLst/>
              </a:rPr>
              <a:t> </a:t>
            </a:r>
            <a:r>
              <a:rPr b="1" dirty="0" err="1">
                <a:effectLst/>
              </a:rPr>
              <a:t>nivel</a:t>
            </a:r>
            <a:r>
              <a:rPr b="1" dirty="0">
                <a:effectLst/>
              </a:rPr>
              <a:t> de </a:t>
            </a:r>
            <a:r>
              <a:rPr b="1" dirty="0" err="1">
                <a:effectLst/>
              </a:rPr>
              <a:t>habilidades</a:t>
            </a:r>
            <a:r>
              <a:rPr b="1" dirty="0">
                <a:effectLst/>
              </a:rPr>
              <a:t> de</a:t>
            </a:r>
            <a:r>
              <a:rPr lang="es-ES" b="1" dirty="0">
                <a:effectLst/>
              </a:rPr>
              <a:t> </a:t>
            </a:r>
            <a:r>
              <a:rPr dirty="0">
                <a:effectLst/>
              </a:rPr>
              <a:t>los </a:t>
            </a:r>
            <a:r>
              <a:rPr dirty="0" err="1">
                <a:effectLst/>
              </a:rPr>
              <a:t>empleados</a:t>
            </a:r>
            <a:r>
              <a:rPr dirty="0">
                <a:effectLst/>
              </a:rPr>
              <a:t> </a:t>
            </a:r>
            <a:r>
              <a:rPr b="1" dirty="0">
                <a:effectLst/>
              </a:rPr>
              <a:t>para acceder y </a:t>
            </a:r>
            <a:r>
              <a:rPr b="1" dirty="0" err="1">
                <a:effectLst/>
              </a:rPr>
              <a:t>trabajar</a:t>
            </a:r>
            <a:r>
              <a:rPr b="1" dirty="0">
                <a:effectLst/>
              </a:rPr>
              <a:t> con los </a:t>
            </a:r>
            <a:r>
              <a:rPr b="1" dirty="0" err="1">
                <a:effectLst/>
              </a:rPr>
              <a:t>dispositivos</a:t>
            </a:r>
            <a:r>
              <a:rPr b="1" dirty="0">
                <a:effectLst/>
              </a:rPr>
              <a:t> </a:t>
            </a:r>
            <a:r>
              <a:rPr lang="es-ES" b="1" dirty="0">
                <a:effectLst/>
              </a:rPr>
              <a:t>necesarios</a:t>
            </a:r>
            <a:r>
              <a:rPr b="1" dirty="0">
                <a:effectLst/>
              </a:rPr>
              <a:t>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b="1" dirty="0" err="1"/>
              <a:t>Establecimiento</a:t>
            </a:r>
            <a:r>
              <a:rPr b="1" dirty="0"/>
              <a:t> de la </a:t>
            </a:r>
            <a:r>
              <a:rPr b="1" dirty="0" err="1"/>
              <a:t>política</a:t>
            </a:r>
            <a:r>
              <a:rPr b="1" dirty="0"/>
              <a:t> </a:t>
            </a:r>
            <a:r>
              <a:rPr b="1" dirty="0" err="1"/>
              <a:t>sobre</a:t>
            </a:r>
            <a:r>
              <a:rPr b="1" dirty="0"/>
              <a:t> </a:t>
            </a:r>
            <a:r>
              <a:rPr b="1" dirty="0" err="1"/>
              <a:t>si</a:t>
            </a:r>
            <a:r>
              <a:rPr b="1" dirty="0"/>
              <a:t> se debe </a:t>
            </a:r>
            <a:r>
              <a:rPr b="1" dirty="0" err="1"/>
              <a:t>permitir</a:t>
            </a:r>
            <a:r>
              <a:rPr b="1" dirty="0"/>
              <a:t> a los </a:t>
            </a:r>
            <a:r>
              <a:rPr lang="es-ES" b="1" dirty="0"/>
              <a:t>teletrabajadores </a:t>
            </a:r>
            <a:r>
              <a:rPr b="1" dirty="0" err="1"/>
              <a:t>utilizar</a:t>
            </a:r>
            <a:r>
              <a:rPr b="1" dirty="0"/>
              <a:t> sus </a:t>
            </a:r>
            <a:r>
              <a:rPr b="1" dirty="0" err="1"/>
              <a:t>propios</a:t>
            </a:r>
            <a:r>
              <a:rPr b="1" dirty="0"/>
              <a:t> </a:t>
            </a:r>
            <a:r>
              <a:rPr b="1" dirty="0" err="1"/>
              <a:t>dispositivos</a:t>
            </a:r>
            <a:r>
              <a:rPr dirty="0"/>
              <a:t> o </a:t>
            </a:r>
            <a:r>
              <a:rPr dirty="0" err="1"/>
              <a:t>recibir</a:t>
            </a:r>
            <a:r>
              <a:rPr dirty="0"/>
              <a:t> </a:t>
            </a:r>
            <a:r>
              <a:rPr dirty="0" err="1"/>
              <a:t>equipos</a:t>
            </a:r>
            <a:r>
              <a:rPr dirty="0"/>
              <a:t> de TIC </a:t>
            </a:r>
            <a:r>
              <a:rPr dirty="0" err="1"/>
              <a:t>proporcionados</a:t>
            </a:r>
            <a:r>
              <a:rPr dirty="0"/>
              <a:t> por sus </a:t>
            </a:r>
            <a:r>
              <a:rPr dirty="0" err="1"/>
              <a:t>empleadores</a:t>
            </a:r>
            <a:r>
              <a:rPr dirty="0"/>
              <a:t> (por </a:t>
            </a:r>
            <a:r>
              <a:rPr dirty="0" err="1"/>
              <a:t>ejemplo</a:t>
            </a:r>
            <a:r>
              <a:rPr dirty="0"/>
              <a:t>, </a:t>
            </a:r>
            <a:r>
              <a:rPr dirty="0" err="1"/>
              <a:t>algunas</a:t>
            </a:r>
            <a:r>
              <a:rPr dirty="0"/>
              <a:t> </a:t>
            </a:r>
            <a:r>
              <a:rPr dirty="0" err="1"/>
              <a:t>órdenes</a:t>
            </a:r>
            <a:r>
              <a:rPr dirty="0"/>
              <a:t> </a:t>
            </a:r>
            <a:r>
              <a:rPr dirty="0" err="1"/>
              <a:t>legales</a:t>
            </a:r>
            <a:r>
              <a:rPr dirty="0"/>
              <a:t> </a:t>
            </a:r>
            <a:r>
              <a:rPr dirty="0" err="1"/>
              <a:t>pueden</a:t>
            </a:r>
            <a:r>
              <a:rPr dirty="0"/>
              <a:t> </a:t>
            </a:r>
            <a:r>
              <a:rPr dirty="0" err="1"/>
              <a:t>establecer</a:t>
            </a:r>
            <a:r>
              <a:rPr dirty="0"/>
              <a:t> </a:t>
            </a:r>
            <a:r>
              <a:rPr dirty="0" err="1"/>
              <a:t>regulaciones</a:t>
            </a:r>
            <a:r>
              <a:rPr dirty="0"/>
              <a:t> </a:t>
            </a:r>
            <a:r>
              <a:rPr dirty="0" err="1"/>
              <a:t>específicas</a:t>
            </a:r>
            <a:r>
              <a:rPr dirty="0"/>
              <a:t> a </a:t>
            </a:r>
            <a:r>
              <a:rPr dirty="0" err="1"/>
              <a:t>este</a:t>
            </a:r>
            <a:r>
              <a:rPr dirty="0"/>
              <a:t> </a:t>
            </a:r>
            <a:r>
              <a:rPr dirty="0" err="1"/>
              <a:t>respecto</a:t>
            </a:r>
            <a:r>
              <a:rPr dirty="0"/>
              <a:t> o </a:t>
            </a:r>
            <a:r>
              <a:rPr dirty="0" err="1"/>
              <a:t>dejarlas</a:t>
            </a:r>
            <a:r>
              <a:rPr dirty="0"/>
              <a:t> a</a:t>
            </a:r>
            <a:r>
              <a:rPr lang="es-ES" dirty="0"/>
              <a:t>l acuerdo entre las partes</a:t>
            </a:r>
            <a:r>
              <a:rPr dirty="0"/>
              <a:t>)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b="1" dirty="0" err="1"/>
              <a:t>Revisar</a:t>
            </a:r>
            <a:r>
              <a:rPr b="1" dirty="0"/>
              <a:t> las </a:t>
            </a:r>
            <a:r>
              <a:rPr b="1" dirty="0" err="1"/>
              <a:t>modalidades</a:t>
            </a:r>
            <a:r>
              <a:rPr b="1" dirty="0"/>
              <a:t> </a:t>
            </a:r>
            <a:r>
              <a:rPr lang="es-ES" b="1" dirty="0"/>
              <a:t>de apoyo </a:t>
            </a:r>
            <a:r>
              <a:rPr b="1" dirty="0" err="1"/>
              <a:t>financie</a:t>
            </a:r>
            <a:r>
              <a:rPr lang="es-ES" b="1" dirty="0"/>
              <a:t>ro</a:t>
            </a:r>
            <a:r>
              <a:rPr b="1" dirty="0"/>
              <a:t> a los </a:t>
            </a:r>
            <a:r>
              <a:rPr b="1" dirty="0" err="1"/>
              <a:t>empleados</a:t>
            </a:r>
            <a:r>
              <a:rPr b="1" dirty="0"/>
              <a:t> </a:t>
            </a:r>
            <a:r>
              <a:rPr dirty="0"/>
              <a:t>para </a:t>
            </a:r>
            <a:r>
              <a:rPr dirty="0" err="1"/>
              <a:t>garantizar</a:t>
            </a:r>
            <a:r>
              <a:rPr dirty="0"/>
              <a:t> que t</a:t>
            </a:r>
            <a:r>
              <a:rPr lang="es-ES" dirty="0" err="1"/>
              <a:t>engan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tipo</a:t>
            </a:r>
            <a:r>
              <a:rPr dirty="0"/>
              <a:t> </a:t>
            </a:r>
            <a:r>
              <a:rPr dirty="0" err="1"/>
              <a:t>adecuado</a:t>
            </a:r>
            <a:r>
              <a:rPr dirty="0"/>
              <a:t> de </a:t>
            </a:r>
            <a:r>
              <a:rPr dirty="0" err="1"/>
              <a:t>equipos</a:t>
            </a:r>
            <a:r>
              <a:rPr dirty="0"/>
              <a:t>, Internet, ancho de </a:t>
            </a:r>
            <a:r>
              <a:rPr dirty="0" err="1"/>
              <a:t>banda</a:t>
            </a:r>
            <a:r>
              <a:rPr dirty="0"/>
              <a:t> y </a:t>
            </a:r>
            <a:r>
              <a:rPr dirty="0" err="1"/>
              <a:t>herramientas</a:t>
            </a:r>
            <a:r>
              <a:rPr dirty="0"/>
              <a:t> </a:t>
            </a:r>
            <a:r>
              <a:rPr dirty="0" err="1"/>
              <a:t>electrónicas</a:t>
            </a:r>
            <a:r>
              <a:rPr dirty="0"/>
              <a:t>.</a:t>
            </a:r>
            <a:endParaRPr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 err="1"/>
              <a:t>Ofrecer</a:t>
            </a:r>
            <a:r>
              <a:rPr dirty="0"/>
              <a:t> </a:t>
            </a:r>
            <a:r>
              <a:rPr b="1" dirty="0" err="1"/>
              <a:t>formación</a:t>
            </a:r>
            <a:r>
              <a:rPr b="1" dirty="0"/>
              <a:t> a los </a:t>
            </a:r>
            <a:r>
              <a:rPr b="1" dirty="0" err="1"/>
              <a:t>empleados</a:t>
            </a:r>
            <a:r>
              <a:rPr b="1" dirty="0"/>
              <a:t> </a:t>
            </a:r>
            <a:r>
              <a:rPr b="1" dirty="0" err="1"/>
              <a:t>sobre</a:t>
            </a:r>
            <a:r>
              <a:rPr b="1" dirty="0"/>
              <a:t> las </a:t>
            </a:r>
            <a:r>
              <a:rPr b="1" dirty="0" err="1"/>
              <a:t>diferentes</a:t>
            </a:r>
            <a:r>
              <a:rPr b="1" dirty="0"/>
              <a:t> </a:t>
            </a:r>
            <a:r>
              <a:rPr b="1" dirty="0" err="1"/>
              <a:t>herramientas</a:t>
            </a:r>
            <a:r>
              <a:rPr b="1" dirty="0"/>
              <a:t> </a:t>
            </a:r>
            <a:r>
              <a:rPr dirty="0"/>
              <a:t>que </a:t>
            </a:r>
            <a:r>
              <a:rPr dirty="0" err="1"/>
              <a:t>deberán</a:t>
            </a:r>
            <a:r>
              <a:rPr dirty="0"/>
              <a:t> </a:t>
            </a:r>
            <a:r>
              <a:rPr dirty="0" err="1"/>
              <a:t>utilizar</a:t>
            </a:r>
            <a:r>
              <a:rPr dirty="0"/>
              <a:t>, </a:t>
            </a:r>
            <a:r>
              <a:rPr dirty="0" err="1"/>
              <a:t>así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la </a:t>
            </a:r>
            <a:r>
              <a:rPr dirty="0" err="1"/>
              <a:t>autoevaluación</a:t>
            </a:r>
            <a:r>
              <a:rPr dirty="0"/>
              <a:t> y las </a:t>
            </a:r>
            <a:r>
              <a:rPr dirty="0" err="1"/>
              <a:t>pruebas</a:t>
            </a:r>
            <a:r>
              <a:rPr dirty="0"/>
              <a:t> </a:t>
            </a:r>
            <a:r>
              <a:rPr dirty="0" err="1"/>
              <a:t>externas</a:t>
            </a:r>
            <a:r>
              <a:rPr lang="es-ES" dirty="0"/>
              <a:t> asociadas</a:t>
            </a:r>
            <a:r>
              <a:rPr dirty="0"/>
              <a:t>; </a:t>
            </a:r>
            <a:r>
              <a:rPr dirty="0" err="1"/>
              <a:t>establecer</a:t>
            </a:r>
            <a:r>
              <a:rPr dirty="0"/>
              <a:t> </a:t>
            </a:r>
            <a:r>
              <a:rPr b="1" dirty="0" err="1"/>
              <a:t>esquemas</a:t>
            </a:r>
            <a:r>
              <a:rPr b="1" dirty="0"/>
              <a:t> de </a:t>
            </a:r>
            <a:r>
              <a:rPr b="1" dirty="0" err="1"/>
              <a:t>entrega</a:t>
            </a:r>
            <a:r>
              <a:rPr b="1" dirty="0"/>
              <a:t> de </a:t>
            </a:r>
            <a:r>
              <a:rPr b="1" dirty="0" err="1"/>
              <a:t>equipos</a:t>
            </a:r>
            <a:r>
              <a:rPr b="1" dirty="0"/>
              <a:t> a los </a:t>
            </a:r>
            <a:r>
              <a:rPr b="1" dirty="0" err="1"/>
              <a:t>empleados</a:t>
            </a:r>
            <a:endParaRPr sz="20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703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061907" y="244620"/>
            <a:ext cx="10269068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400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b="0"/>
              <a:t>Cuestiones relativas a la </a:t>
            </a:r>
            <a:r>
              <a:t>comunicación</a:t>
            </a:r>
            <a:endParaRPr sz="4000" kern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1475" y="991312"/>
            <a:ext cx="11311538" cy="937436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defRPr sz="2200">
                <a:solidFill>
                  <a:srgbClr val="0CA373"/>
                </a:solidFill>
                <a:cs typeface="Tahoma"/>
              </a:defRPr>
            </a:pPr>
            <a:r>
              <a:rPr lang="es-ES" sz="2000" b="1" dirty="0"/>
              <a:t>La investigación arroja evidencia de que </a:t>
            </a:r>
            <a:r>
              <a:rPr sz="2000" dirty="0"/>
              <a:t>los </a:t>
            </a:r>
            <a:r>
              <a:rPr sz="2000" dirty="0" err="1"/>
              <a:t>equipos</a:t>
            </a:r>
            <a:r>
              <a:rPr sz="2000" dirty="0"/>
              <a:t> que </a:t>
            </a:r>
            <a:r>
              <a:rPr lang="es-ES" sz="2000" dirty="0"/>
              <a:t>teletrabajan se tienen problemas </a:t>
            </a:r>
            <a:r>
              <a:rPr sz="2000" dirty="0"/>
              <a:t>de </a:t>
            </a:r>
            <a:r>
              <a:rPr sz="2000" dirty="0" err="1"/>
              <a:t>comunicación</a:t>
            </a:r>
            <a:r>
              <a:rPr sz="2000" dirty="0"/>
              <a:t> </a:t>
            </a:r>
            <a:r>
              <a:rPr sz="2000" dirty="0" err="1"/>
              <a:t>más</a:t>
            </a:r>
            <a:r>
              <a:rPr sz="2000" dirty="0"/>
              <a:t> </a:t>
            </a:r>
            <a:r>
              <a:rPr sz="2000" dirty="0" err="1"/>
              <a:t>significativos</a:t>
            </a:r>
            <a:r>
              <a:rPr sz="2000" dirty="0"/>
              <a:t> que los </a:t>
            </a:r>
            <a:r>
              <a:rPr sz="2000" dirty="0" err="1"/>
              <a:t>equipos</a:t>
            </a:r>
            <a:r>
              <a:rPr sz="2000" dirty="0"/>
              <a:t> </a:t>
            </a:r>
            <a:r>
              <a:rPr sz="2000" dirty="0" err="1"/>
              <a:t>cara</a:t>
            </a:r>
            <a:r>
              <a:rPr sz="2000" dirty="0"/>
              <a:t> a </a:t>
            </a:r>
            <a:r>
              <a:rPr sz="2000" dirty="0" err="1"/>
              <a:t>cara</a:t>
            </a:r>
            <a:r>
              <a:rPr sz="2000" dirty="0"/>
              <a:t> </a:t>
            </a:r>
            <a:r>
              <a:rPr sz="2000" b="1" dirty="0"/>
              <a:t>(Hertel et al., 2005). </a:t>
            </a:r>
            <a:r>
              <a:rPr sz="2000" dirty="0"/>
              <a:t>Para </a:t>
            </a:r>
            <a:r>
              <a:rPr sz="2000" dirty="0" err="1"/>
              <a:t>hacer</a:t>
            </a:r>
            <a:r>
              <a:rPr sz="2000" dirty="0"/>
              <a:t> </a:t>
            </a:r>
            <a:r>
              <a:rPr sz="2000" dirty="0" err="1"/>
              <a:t>frente</a:t>
            </a:r>
            <a:r>
              <a:rPr sz="2000" dirty="0"/>
              <a:t> a </a:t>
            </a:r>
            <a:r>
              <a:rPr sz="2000" dirty="0" err="1"/>
              <a:t>estos</a:t>
            </a:r>
            <a:r>
              <a:rPr sz="2000" dirty="0"/>
              <a:t> </a:t>
            </a:r>
            <a:r>
              <a:rPr sz="2000" dirty="0" err="1"/>
              <a:t>retos</a:t>
            </a:r>
            <a:r>
              <a:rPr sz="2000" dirty="0"/>
              <a:t>, los empresarios </a:t>
            </a:r>
            <a:r>
              <a:rPr sz="2000" dirty="0" err="1"/>
              <a:t>podrán</a:t>
            </a:r>
            <a:r>
              <a:rPr sz="2000" dirty="0"/>
              <a:t> </a:t>
            </a:r>
            <a:r>
              <a:rPr sz="2000" dirty="0" err="1"/>
              <a:t>adoptar</a:t>
            </a:r>
            <a:r>
              <a:rPr sz="2000" dirty="0"/>
              <a:t> las </a:t>
            </a:r>
            <a:r>
              <a:rPr sz="2000" dirty="0" err="1"/>
              <a:t>siguientes</a:t>
            </a:r>
            <a:r>
              <a:rPr sz="2000" dirty="0"/>
              <a:t> </a:t>
            </a:r>
            <a:r>
              <a:rPr sz="2000" dirty="0" err="1"/>
              <a:t>medidas</a:t>
            </a:r>
            <a:r>
              <a:rPr sz="2000" dirty="0"/>
              <a:t> a </a:t>
            </a:r>
            <a:r>
              <a:rPr sz="2000" dirty="0" err="1"/>
              <a:t>este</a:t>
            </a:r>
            <a:r>
              <a:rPr sz="2000" dirty="0"/>
              <a:t> </a:t>
            </a:r>
            <a:r>
              <a:rPr sz="2000" dirty="0" err="1"/>
              <a:t>respecto</a:t>
            </a:r>
            <a:r>
              <a:rPr sz="2000" dirty="0"/>
              <a:t>:</a:t>
            </a:r>
            <a:endParaRPr sz="2000" dirty="0">
              <a:solidFill>
                <a:srgbClr val="0CA373"/>
              </a:solidFill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371475" y="2142313"/>
            <a:ext cx="10988795" cy="3897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sz="1700" b="1" dirty="0" err="1"/>
              <a:t>Establecer</a:t>
            </a:r>
            <a:r>
              <a:rPr sz="1700" b="1" dirty="0"/>
              <a:t> </a:t>
            </a:r>
            <a:r>
              <a:rPr sz="1700" b="1" dirty="0" err="1"/>
              <a:t>normas</a:t>
            </a:r>
            <a:r>
              <a:rPr sz="1700" b="1" dirty="0"/>
              <a:t> de </a:t>
            </a:r>
            <a:r>
              <a:rPr sz="1700" b="1" dirty="0" err="1"/>
              <a:t>comunicación</a:t>
            </a:r>
            <a:r>
              <a:rPr sz="1700" b="1" dirty="0"/>
              <a:t> interna </a:t>
            </a:r>
            <a:r>
              <a:rPr sz="1700" dirty="0" err="1"/>
              <a:t>centradas</a:t>
            </a:r>
            <a:r>
              <a:rPr sz="1700" dirty="0"/>
              <a:t> </a:t>
            </a:r>
            <a:r>
              <a:rPr sz="1700" dirty="0" err="1"/>
              <a:t>en</a:t>
            </a:r>
            <a:r>
              <a:rPr sz="1700" dirty="0"/>
              <a:t> la </a:t>
            </a:r>
            <a:r>
              <a:rPr sz="1700" dirty="0" err="1"/>
              <a:t>previsibilidad</a:t>
            </a:r>
            <a:r>
              <a:rPr sz="1700" dirty="0"/>
              <a:t> y la </a:t>
            </a:r>
            <a:r>
              <a:rPr lang="es-ES" sz="1700" dirty="0"/>
              <a:t>relevancia</a:t>
            </a:r>
            <a:r>
              <a:rPr sz="1700" dirty="0"/>
              <a:t> de las </a:t>
            </a:r>
            <a:r>
              <a:rPr sz="1700" dirty="0" err="1"/>
              <a:t>conversaciones</a:t>
            </a:r>
            <a:r>
              <a:rPr sz="1700" dirty="0"/>
              <a:t> </a:t>
            </a:r>
            <a:r>
              <a:rPr sz="1700" dirty="0" err="1"/>
              <a:t>virtuales</a:t>
            </a:r>
            <a:r>
              <a:rPr sz="1700" dirty="0"/>
              <a:t>. </a:t>
            </a:r>
            <a:r>
              <a:rPr sz="1700" dirty="0" err="1"/>
              <a:t>Pueden</a:t>
            </a:r>
            <a:r>
              <a:rPr sz="1700" dirty="0"/>
              <a:t> </a:t>
            </a:r>
            <a:r>
              <a:rPr sz="1700" dirty="0" err="1"/>
              <a:t>incluir</a:t>
            </a:r>
            <a:r>
              <a:rPr sz="1700" dirty="0"/>
              <a:t> </a:t>
            </a:r>
            <a:r>
              <a:rPr sz="1700" dirty="0" err="1"/>
              <a:t>el</a:t>
            </a:r>
            <a:r>
              <a:rPr sz="1700" dirty="0"/>
              <a:t> </a:t>
            </a:r>
            <a:r>
              <a:rPr sz="1700" b="1" dirty="0" err="1"/>
              <a:t>tiempo</a:t>
            </a:r>
            <a:r>
              <a:rPr sz="1700" b="1" dirty="0"/>
              <a:t> de </a:t>
            </a:r>
            <a:r>
              <a:rPr sz="1700" b="1" dirty="0" err="1"/>
              <a:t>respuesta</a:t>
            </a:r>
            <a:r>
              <a:rPr sz="1700" b="1" dirty="0"/>
              <a:t> </a:t>
            </a:r>
            <a:r>
              <a:rPr sz="1700" b="1" dirty="0" err="1"/>
              <a:t>preferido</a:t>
            </a:r>
            <a:r>
              <a:rPr sz="1700" b="1" dirty="0"/>
              <a:t>, </a:t>
            </a:r>
            <a:r>
              <a:rPr sz="1700" b="1" dirty="0" err="1"/>
              <a:t>el</a:t>
            </a:r>
            <a:r>
              <a:rPr sz="1700" b="1" dirty="0"/>
              <a:t> </a:t>
            </a:r>
            <a:r>
              <a:rPr sz="1700" b="1" dirty="0" err="1"/>
              <a:t>estilo</a:t>
            </a:r>
            <a:r>
              <a:rPr sz="1700" b="1" dirty="0"/>
              <a:t> de </a:t>
            </a:r>
            <a:r>
              <a:rPr sz="1700" b="1" dirty="0" err="1"/>
              <a:t>escritura</a:t>
            </a:r>
            <a:r>
              <a:rPr sz="1700" b="1" dirty="0"/>
              <a:t> y </a:t>
            </a:r>
            <a:r>
              <a:rPr sz="1700" b="1" dirty="0" err="1"/>
              <a:t>el</a:t>
            </a:r>
            <a:r>
              <a:rPr sz="1700" b="1" dirty="0"/>
              <a:t> </a:t>
            </a:r>
            <a:r>
              <a:rPr sz="1700" b="1" dirty="0" err="1"/>
              <a:t>tono</a:t>
            </a:r>
            <a:r>
              <a:rPr sz="1700" b="1" dirty="0"/>
              <a:t>, </a:t>
            </a:r>
            <a:r>
              <a:rPr sz="1700" b="1" dirty="0" err="1"/>
              <a:t>así</a:t>
            </a:r>
            <a:r>
              <a:rPr sz="1700" b="1" dirty="0"/>
              <a:t> </a:t>
            </a:r>
            <a:r>
              <a:rPr sz="1700" b="1" dirty="0" err="1"/>
              <a:t>como</a:t>
            </a:r>
            <a:r>
              <a:rPr sz="1700" b="1" dirty="0"/>
              <a:t> la </a:t>
            </a:r>
            <a:r>
              <a:rPr sz="1700" b="1" dirty="0" err="1"/>
              <a:t>longitud</a:t>
            </a:r>
            <a:r>
              <a:rPr sz="1700" b="1" dirty="0"/>
              <a:t> y </a:t>
            </a:r>
            <a:r>
              <a:rPr sz="1700" b="1" dirty="0" err="1"/>
              <a:t>el</a:t>
            </a:r>
            <a:r>
              <a:rPr sz="1700" b="1" dirty="0"/>
              <a:t> </a:t>
            </a:r>
            <a:r>
              <a:rPr sz="1700" b="1" dirty="0" err="1"/>
              <a:t>nivel</a:t>
            </a:r>
            <a:r>
              <a:rPr sz="1700" b="1" dirty="0"/>
              <a:t> de </a:t>
            </a:r>
            <a:r>
              <a:rPr sz="1700" b="1" dirty="0" err="1"/>
              <a:t>detalle</a:t>
            </a:r>
            <a:r>
              <a:rPr sz="1700" b="1" dirty="0"/>
              <a:t> de los </a:t>
            </a:r>
            <a:r>
              <a:rPr sz="1700" b="1" dirty="0" err="1"/>
              <a:t>mensajes</a:t>
            </a:r>
            <a:r>
              <a:rPr sz="1700" b="1" dirty="0"/>
              <a:t>, </a:t>
            </a:r>
            <a:r>
              <a:rPr lang="es-ES" sz="1700" b="1" dirty="0"/>
              <a:t>plazos de entrega</a:t>
            </a:r>
            <a:r>
              <a:rPr sz="1700" b="1" dirty="0"/>
              <a:t>, etc.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 b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sz="1700" dirty="0" err="1"/>
              <a:t>Garantizar</a:t>
            </a:r>
            <a:r>
              <a:rPr sz="1700" dirty="0"/>
              <a:t> que los </a:t>
            </a:r>
            <a:r>
              <a:rPr lang="es-ES" sz="1700" dirty="0"/>
              <a:t>teletrabajadores </a:t>
            </a:r>
            <a:r>
              <a:rPr sz="1700" dirty="0" err="1"/>
              <a:t>sepan</a:t>
            </a:r>
            <a:r>
              <a:rPr sz="1700" dirty="0"/>
              <a:t> </a:t>
            </a:r>
            <a:r>
              <a:rPr sz="1700" dirty="0" err="1"/>
              <a:t>cuándo</a:t>
            </a:r>
            <a:r>
              <a:rPr sz="1700" dirty="0"/>
              <a:t> y </a:t>
            </a:r>
            <a:r>
              <a:rPr sz="1700" dirty="0" err="1"/>
              <a:t>cómo</a:t>
            </a:r>
            <a:r>
              <a:rPr sz="1700" dirty="0"/>
              <a:t> </a:t>
            </a:r>
            <a:r>
              <a:rPr sz="1700" dirty="0" err="1"/>
              <a:t>pueden</a:t>
            </a:r>
            <a:r>
              <a:rPr sz="1700" dirty="0"/>
              <a:t> </a:t>
            </a:r>
            <a:r>
              <a:rPr sz="1700" dirty="0" err="1"/>
              <a:t>llegar</a:t>
            </a:r>
            <a:r>
              <a:rPr sz="1700" dirty="0"/>
              <a:t> a sus </a:t>
            </a:r>
            <a:r>
              <a:rPr sz="1700" dirty="0" err="1"/>
              <a:t>supervisores</a:t>
            </a:r>
            <a:r>
              <a:rPr sz="1700" dirty="0"/>
              <a:t> </a:t>
            </a:r>
            <a:r>
              <a:rPr sz="1700" dirty="0" err="1"/>
              <a:t>directos</a:t>
            </a:r>
            <a:r>
              <a:rPr sz="1700" dirty="0"/>
              <a:t> </a:t>
            </a:r>
            <a:endParaRPr sz="17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sz="1700" b="1" dirty="0" err="1"/>
              <a:t>Proporcionar</a:t>
            </a:r>
            <a:r>
              <a:rPr sz="1700" b="1" dirty="0"/>
              <a:t> los </a:t>
            </a:r>
            <a:r>
              <a:rPr sz="1700" b="1" dirty="0" err="1"/>
              <a:t>plazos</a:t>
            </a:r>
            <a:r>
              <a:rPr sz="1700" b="1" dirty="0"/>
              <a:t> </a:t>
            </a:r>
            <a:r>
              <a:rPr sz="1700" dirty="0"/>
              <a:t>y</a:t>
            </a:r>
            <a:r>
              <a:rPr sz="1700" b="1" dirty="0"/>
              <a:t> las </a:t>
            </a:r>
            <a:r>
              <a:rPr sz="1700" b="1" dirty="0" err="1"/>
              <a:t>mejores</a:t>
            </a:r>
            <a:r>
              <a:rPr sz="1700" b="1" dirty="0"/>
              <a:t> </a:t>
            </a:r>
            <a:r>
              <a:rPr sz="1700" b="1" dirty="0" err="1"/>
              <a:t>maneras</a:t>
            </a:r>
            <a:r>
              <a:rPr sz="1700" b="1" dirty="0"/>
              <a:t> de </a:t>
            </a:r>
            <a:r>
              <a:rPr sz="1700" b="1" dirty="0" err="1"/>
              <a:t>ponerse</a:t>
            </a:r>
            <a:r>
              <a:rPr sz="1700" b="1" dirty="0"/>
              <a:t> </a:t>
            </a:r>
            <a:r>
              <a:rPr sz="1700" b="1" dirty="0" err="1"/>
              <a:t>en</a:t>
            </a:r>
            <a:r>
              <a:rPr sz="1700" b="1" dirty="0"/>
              <a:t> </a:t>
            </a:r>
            <a:r>
              <a:rPr sz="1700" b="1" dirty="0" err="1"/>
              <a:t>contacto</a:t>
            </a:r>
            <a:r>
              <a:rPr sz="1700" b="1" dirty="0"/>
              <a:t> con </a:t>
            </a:r>
            <a:r>
              <a:rPr lang="es-ES" sz="1700" b="1" dirty="0"/>
              <a:t>el jefe de equipo</a:t>
            </a:r>
            <a:r>
              <a:rPr sz="1700" b="1" dirty="0"/>
              <a:t> y los </a:t>
            </a:r>
            <a:r>
              <a:rPr lang="es-ES" sz="1700" b="1" dirty="0"/>
              <a:t>compañeros</a:t>
            </a:r>
            <a:r>
              <a:rPr sz="1700" dirty="0"/>
              <a:t>, </a:t>
            </a:r>
            <a:r>
              <a:rPr sz="1700" dirty="0" err="1"/>
              <a:t>especialmente</a:t>
            </a:r>
            <a:r>
              <a:rPr sz="1700" dirty="0"/>
              <a:t> </a:t>
            </a:r>
            <a:r>
              <a:rPr sz="1700" dirty="0" err="1"/>
              <a:t>cuando</a:t>
            </a:r>
            <a:r>
              <a:rPr sz="1700" dirty="0"/>
              <a:t> </a:t>
            </a:r>
            <a:r>
              <a:rPr sz="1700" dirty="0" err="1"/>
              <a:t>el</a:t>
            </a:r>
            <a:r>
              <a:rPr sz="1700" dirty="0"/>
              <a:t> </a:t>
            </a:r>
            <a:r>
              <a:rPr sz="1700" dirty="0" err="1"/>
              <a:t>asunto</a:t>
            </a:r>
            <a:r>
              <a:rPr sz="1700" dirty="0"/>
              <a:t> es </a:t>
            </a:r>
            <a:r>
              <a:rPr sz="1700" dirty="0" err="1"/>
              <a:t>urgente</a:t>
            </a:r>
            <a:r>
              <a:rPr sz="1700" dirty="0"/>
              <a:t>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sz="1700" b="1" dirty="0" err="1"/>
              <a:t>Tratar</a:t>
            </a:r>
            <a:r>
              <a:rPr sz="1700" b="1" dirty="0"/>
              <a:t> de </a:t>
            </a:r>
            <a:r>
              <a:rPr sz="1700" b="1" dirty="0" err="1"/>
              <a:t>evitar</a:t>
            </a:r>
            <a:r>
              <a:rPr sz="1700" b="1" dirty="0"/>
              <a:t> </a:t>
            </a:r>
            <a:r>
              <a:rPr sz="1700" b="1" dirty="0" err="1"/>
              <a:t>prejuicios</a:t>
            </a:r>
            <a:r>
              <a:rPr sz="1700" b="1" dirty="0"/>
              <a:t> </a:t>
            </a:r>
            <a:r>
              <a:rPr sz="1700" b="1" dirty="0" err="1"/>
              <a:t>en</a:t>
            </a:r>
            <a:r>
              <a:rPr sz="1700" b="1" dirty="0"/>
              <a:t> la </a:t>
            </a:r>
            <a:r>
              <a:rPr sz="1700" b="1" dirty="0" err="1"/>
              <a:t>comunicación</a:t>
            </a:r>
            <a:r>
              <a:rPr sz="1700" b="1" dirty="0"/>
              <a:t> </a:t>
            </a:r>
            <a:r>
              <a:rPr sz="1700" dirty="0"/>
              <a:t>(por </a:t>
            </a:r>
            <a:r>
              <a:rPr sz="1700" dirty="0" err="1"/>
              <a:t>ejemplo</a:t>
            </a:r>
            <a:r>
              <a:rPr sz="1700" dirty="0"/>
              <a:t>, </a:t>
            </a:r>
            <a:r>
              <a:rPr lang="es-ES" sz="1700" dirty="0" err="1"/>
              <a:t>teletrabjadores</a:t>
            </a:r>
            <a:r>
              <a:rPr lang="es-ES" sz="1700" dirty="0"/>
              <a:t> </a:t>
            </a:r>
            <a:r>
              <a:rPr sz="1700" dirty="0"/>
              <a:t>que </a:t>
            </a:r>
            <a:r>
              <a:rPr sz="1700" dirty="0" err="1"/>
              <a:t>siempre</a:t>
            </a:r>
            <a:r>
              <a:rPr sz="1700" dirty="0"/>
              <a:t> se </a:t>
            </a:r>
            <a:r>
              <a:rPr sz="1700" dirty="0" err="1"/>
              <a:t>comuni</a:t>
            </a:r>
            <a:r>
              <a:rPr lang="es-ES" sz="1700" dirty="0" err="1"/>
              <a:t>quen</a:t>
            </a:r>
            <a:r>
              <a:rPr sz="1700" dirty="0"/>
              <a:t> entre </a:t>
            </a:r>
            <a:r>
              <a:rPr sz="1700" dirty="0" err="1"/>
              <a:t>sí</a:t>
            </a:r>
            <a:r>
              <a:rPr sz="1700" dirty="0"/>
              <a:t>; </a:t>
            </a:r>
            <a:r>
              <a:rPr sz="1700" dirty="0" err="1"/>
              <a:t>averiguar</a:t>
            </a:r>
            <a:r>
              <a:rPr sz="1700" dirty="0"/>
              <a:t> </a:t>
            </a:r>
            <a:r>
              <a:rPr sz="1700" dirty="0" err="1"/>
              <a:t>qué</a:t>
            </a:r>
            <a:r>
              <a:rPr sz="1700" dirty="0"/>
              <a:t> </a:t>
            </a:r>
            <a:r>
              <a:rPr sz="1700" dirty="0" err="1"/>
              <a:t>trabajadores</a:t>
            </a:r>
            <a:r>
              <a:rPr sz="1700" dirty="0"/>
              <a:t> </a:t>
            </a:r>
            <a:r>
              <a:rPr sz="1700" dirty="0" err="1"/>
              <a:t>guardan</a:t>
            </a:r>
            <a:r>
              <a:rPr sz="1700" dirty="0"/>
              <a:t> </a:t>
            </a:r>
            <a:r>
              <a:rPr sz="1700" dirty="0" err="1"/>
              <a:t>silencio</a:t>
            </a:r>
            <a:r>
              <a:rPr sz="1700" dirty="0"/>
              <a:t>, </a:t>
            </a:r>
            <a:r>
              <a:rPr sz="1700" dirty="0" err="1"/>
              <a:t>así</a:t>
            </a:r>
            <a:r>
              <a:rPr sz="1700" dirty="0"/>
              <a:t> </a:t>
            </a:r>
            <a:r>
              <a:rPr sz="1700" dirty="0" err="1"/>
              <a:t>como</a:t>
            </a:r>
            <a:r>
              <a:rPr sz="1700" dirty="0"/>
              <a:t> </a:t>
            </a:r>
            <a:r>
              <a:rPr sz="1700" dirty="0" err="1"/>
              <a:t>cuáles</a:t>
            </a:r>
            <a:r>
              <a:rPr sz="1700" dirty="0"/>
              <a:t> son las </a:t>
            </a:r>
            <a:r>
              <a:rPr sz="1700" dirty="0" err="1"/>
              <a:t>conexiones</a:t>
            </a:r>
            <a:r>
              <a:rPr sz="1700" dirty="0"/>
              <a:t> </a:t>
            </a:r>
            <a:r>
              <a:rPr sz="1700" dirty="0" err="1"/>
              <a:t>más</a:t>
            </a:r>
            <a:r>
              <a:rPr sz="1700" dirty="0"/>
              <a:t> </a:t>
            </a:r>
            <a:r>
              <a:rPr sz="1700" dirty="0" err="1"/>
              <a:t>frecuentes</a:t>
            </a:r>
            <a:r>
              <a:rPr sz="1700" dirty="0"/>
              <a:t> entre los </a:t>
            </a:r>
            <a:r>
              <a:rPr sz="1700" dirty="0" err="1"/>
              <a:t>miembros</a:t>
            </a:r>
            <a:r>
              <a:rPr sz="1700" dirty="0"/>
              <a:t> del </a:t>
            </a:r>
            <a:r>
              <a:rPr sz="1700" dirty="0" err="1"/>
              <a:t>equipo</a:t>
            </a:r>
            <a:r>
              <a:rPr sz="1700" dirty="0"/>
              <a:t>)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sz="1700" dirty="0"/>
              <a:t>		La </a:t>
            </a:r>
            <a:r>
              <a:rPr sz="1700" dirty="0" err="1"/>
              <a:t>comunicación</a:t>
            </a:r>
            <a:r>
              <a:rPr sz="1700" dirty="0"/>
              <a:t> no debe </a:t>
            </a:r>
            <a:r>
              <a:rPr sz="1700" dirty="0" err="1"/>
              <a:t>limitarse</a:t>
            </a:r>
            <a:r>
              <a:rPr sz="1700" dirty="0"/>
              <a:t> al </a:t>
            </a:r>
            <a:r>
              <a:rPr sz="1700" dirty="0" err="1"/>
              <a:t>contenido</a:t>
            </a:r>
            <a:r>
              <a:rPr sz="1700" dirty="0"/>
              <a:t>, </a:t>
            </a:r>
            <a:r>
              <a:rPr sz="1700" dirty="0" err="1"/>
              <a:t>sino</a:t>
            </a:r>
            <a:r>
              <a:rPr sz="1700" dirty="0"/>
              <a:t> </a:t>
            </a:r>
            <a:r>
              <a:rPr sz="1700" b="1" dirty="0"/>
              <a:t>que </a:t>
            </a:r>
            <a:r>
              <a:rPr sz="1700" b="1" dirty="0" err="1"/>
              <a:t>también</a:t>
            </a:r>
            <a:r>
              <a:rPr sz="1700" b="1" dirty="0"/>
              <a:t> debe </a:t>
            </a:r>
            <a:r>
              <a:rPr sz="1700" b="1" dirty="0" err="1"/>
              <a:t>incluir</a:t>
            </a:r>
            <a:r>
              <a:rPr sz="1700" b="1" dirty="0"/>
              <a:t> los </a:t>
            </a:r>
            <a:r>
              <a:rPr sz="1700" b="1" dirty="0" err="1"/>
              <a:t>aspectos</a:t>
            </a:r>
            <a:r>
              <a:rPr sz="1700" b="1" dirty="0"/>
              <a:t> </a:t>
            </a:r>
            <a:r>
              <a:rPr sz="1700" b="1" dirty="0" err="1"/>
              <a:t>sociales</a:t>
            </a:r>
            <a:r>
              <a:rPr sz="1700" b="1" dirty="0"/>
              <a:t> del </a:t>
            </a:r>
            <a:r>
              <a:rPr sz="1700" b="1" dirty="0" err="1"/>
              <a:t>trabajo</a:t>
            </a:r>
            <a:r>
              <a:rPr sz="1700" b="1" dirty="0"/>
              <a:t> </a:t>
            </a:r>
            <a:r>
              <a:rPr sz="1700" dirty="0"/>
              <a:t>+ 			</a:t>
            </a:r>
            <a:r>
              <a:rPr lang="es-ES" sz="1700" dirty="0"/>
              <a:t>y </a:t>
            </a:r>
            <a:r>
              <a:rPr sz="1700" b="1" dirty="0" err="1"/>
              <a:t>continuar</a:t>
            </a:r>
            <a:r>
              <a:rPr sz="1700" b="1" dirty="0"/>
              <a:t> las </a:t>
            </a:r>
            <a:r>
              <a:rPr lang="es-ES" sz="1700" b="1" dirty="0"/>
              <a:t>“dinámicas” </a:t>
            </a:r>
            <a:r>
              <a:rPr sz="1700" b="1" dirty="0"/>
              <a:t>de </a:t>
            </a:r>
            <a:r>
              <a:rPr sz="1700" b="1" dirty="0" err="1"/>
              <a:t>oficina</a:t>
            </a:r>
            <a:r>
              <a:rPr sz="1700" b="1" dirty="0"/>
              <a:t> </a:t>
            </a:r>
            <a:r>
              <a:rPr sz="1700" b="1" dirty="0" err="1"/>
              <a:t>siempre</a:t>
            </a:r>
            <a:r>
              <a:rPr sz="1700" b="1" dirty="0"/>
              <a:t> que sea </a:t>
            </a:r>
            <a:r>
              <a:rPr sz="1700" b="1" dirty="0" err="1"/>
              <a:t>posible</a:t>
            </a:r>
            <a:endParaRPr sz="17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7" name="Grafika 6" descr="Kwiat z wypełnieniem pełnym">
            <a:extLst>
              <a:ext uri="{FF2B5EF4-FFF2-40B4-BE49-F238E27FC236}">
                <a16:creationId xmlns:a16="http://schemas.microsoft.com/office/drawing/2014/main" id="{3DAD2013-8D42-CEFD-E886-9081FCFE7B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1263" y="5433432"/>
            <a:ext cx="605910" cy="60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518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1922932" y="308777"/>
            <a:ext cx="10269068" cy="50526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360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sz="3200" b="0" dirty="0" err="1"/>
              <a:t>Cuestiones</a:t>
            </a:r>
            <a:r>
              <a:rPr sz="3200" b="0" dirty="0"/>
              <a:t> </a:t>
            </a:r>
            <a:r>
              <a:rPr sz="3200" b="0" dirty="0" err="1"/>
              <a:t>relativas</a:t>
            </a:r>
            <a:r>
              <a:rPr sz="3200" b="0" dirty="0"/>
              <a:t> a la </a:t>
            </a:r>
            <a:r>
              <a:rPr sz="3200" dirty="0" err="1"/>
              <a:t>seguridad</a:t>
            </a:r>
            <a:r>
              <a:rPr sz="3200" dirty="0"/>
              <a:t> y la </a:t>
            </a:r>
            <a:r>
              <a:rPr sz="3200" dirty="0" err="1"/>
              <a:t>salud</a:t>
            </a:r>
            <a:r>
              <a:rPr sz="3200" dirty="0"/>
              <a:t> </a:t>
            </a:r>
            <a:r>
              <a:rPr sz="3200" dirty="0" err="1"/>
              <a:t>en</a:t>
            </a:r>
            <a:r>
              <a:rPr sz="3200" dirty="0"/>
              <a:t> </a:t>
            </a:r>
            <a:r>
              <a:rPr sz="3200" dirty="0" err="1"/>
              <a:t>el</a:t>
            </a:r>
            <a:r>
              <a:rPr sz="3200" dirty="0"/>
              <a:t> </a:t>
            </a:r>
            <a:r>
              <a:rPr sz="3200" dirty="0" err="1"/>
              <a:t>trabajo</a:t>
            </a:r>
            <a:r>
              <a:rPr lang="es-ES" sz="3200" dirty="0"/>
              <a:t> (1)</a:t>
            </a:r>
            <a:endParaRPr sz="3200" kern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476250" y="991312"/>
            <a:ext cx="11296650" cy="937436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defRPr sz="2200">
                <a:solidFill>
                  <a:srgbClr val="0CA373"/>
                </a:solidFill>
                <a:cs typeface="Tahoma"/>
              </a:defRPr>
            </a:pPr>
            <a:r>
              <a:rPr sz="2000" dirty="0" err="1"/>
              <a:t>Además</a:t>
            </a:r>
            <a:r>
              <a:rPr sz="2000" dirty="0"/>
              <a:t> de los </a:t>
            </a:r>
            <a:r>
              <a:rPr sz="2000" dirty="0" err="1"/>
              <a:t>beneficios</a:t>
            </a:r>
            <a:r>
              <a:rPr sz="2000" dirty="0"/>
              <a:t> al </a:t>
            </a:r>
            <a:r>
              <a:rPr sz="2000" dirty="0" err="1"/>
              <a:t>bienestar</a:t>
            </a:r>
            <a:r>
              <a:rPr sz="2000" dirty="0"/>
              <a:t> de los </a:t>
            </a:r>
            <a:r>
              <a:rPr lang="es-ES" sz="2000" dirty="0"/>
              <a:t>teletrabajadores</a:t>
            </a:r>
            <a:r>
              <a:rPr sz="2000" b="1" dirty="0"/>
              <a:t>, </a:t>
            </a:r>
            <a:r>
              <a:rPr sz="2000" b="1" dirty="0" err="1"/>
              <a:t>el</a:t>
            </a:r>
            <a:r>
              <a:rPr sz="2000" b="1" dirty="0"/>
              <a:t> </a:t>
            </a:r>
            <a:r>
              <a:rPr sz="2000" b="1" dirty="0" err="1"/>
              <a:t>trabajo</a:t>
            </a:r>
            <a:r>
              <a:rPr sz="2000" b="1" dirty="0"/>
              <a:t> a </a:t>
            </a:r>
            <a:r>
              <a:rPr sz="2000" b="1" dirty="0" err="1"/>
              <a:t>distancia</a:t>
            </a:r>
            <a:r>
              <a:rPr sz="2000" b="1" dirty="0"/>
              <a:t> </a:t>
            </a:r>
            <a:r>
              <a:rPr sz="2000" b="1" dirty="0" err="1"/>
              <a:t>puede</a:t>
            </a:r>
            <a:r>
              <a:rPr sz="2000" b="1" dirty="0"/>
              <a:t> </a:t>
            </a:r>
            <a:r>
              <a:rPr sz="2000" b="1" dirty="0" err="1"/>
              <a:t>implicar</a:t>
            </a:r>
            <a:r>
              <a:rPr sz="2000" b="1" dirty="0"/>
              <a:t> </a:t>
            </a:r>
            <a:r>
              <a:rPr sz="2000" b="1" dirty="0" err="1"/>
              <a:t>desafíos</a:t>
            </a:r>
            <a:r>
              <a:rPr sz="2000" b="1" dirty="0"/>
              <a:t>: los </a:t>
            </a:r>
            <a:r>
              <a:rPr sz="2000" b="1" dirty="0" err="1"/>
              <a:t>principales</a:t>
            </a:r>
            <a:r>
              <a:rPr sz="2000" b="1" dirty="0"/>
              <a:t> son los </a:t>
            </a:r>
            <a:r>
              <a:rPr sz="2000" b="1" dirty="0" err="1"/>
              <a:t>riesgos</a:t>
            </a:r>
            <a:r>
              <a:rPr sz="2000" b="1" dirty="0"/>
              <a:t> </a:t>
            </a:r>
            <a:r>
              <a:rPr sz="2000" b="1" dirty="0" err="1"/>
              <a:t>psicológicos</a:t>
            </a:r>
            <a:r>
              <a:rPr sz="2000" b="1" dirty="0"/>
              <a:t> y la </a:t>
            </a:r>
            <a:r>
              <a:rPr sz="2000" b="1" dirty="0" err="1"/>
              <a:t>ergonomía</a:t>
            </a:r>
            <a:r>
              <a:rPr sz="2000" b="1" dirty="0"/>
              <a:t>. </a:t>
            </a:r>
            <a:r>
              <a:rPr sz="2000" dirty="0"/>
              <a:t>Para </a:t>
            </a:r>
            <a:r>
              <a:rPr sz="2000" dirty="0" err="1"/>
              <a:t>hacer</a:t>
            </a:r>
            <a:r>
              <a:rPr sz="2000" dirty="0"/>
              <a:t> </a:t>
            </a:r>
            <a:r>
              <a:rPr sz="2000" dirty="0" err="1"/>
              <a:t>frente</a:t>
            </a:r>
            <a:r>
              <a:rPr sz="2000" dirty="0"/>
              <a:t> a </a:t>
            </a:r>
            <a:r>
              <a:rPr sz="2000" dirty="0" err="1"/>
              <a:t>estos</a:t>
            </a:r>
            <a:r>
              <a:rPr sz="2000" dirty="0"/>
              <a:t> </a:t>
            </a:r>
            <a:r>
              <a:rPr sz="2000" dirty="0" err="1"/>
              <a:t>retos</a:t>
            </a:r>
            <a:r>
              <a:rPr sz="2000" dirty="0"/>
              <a:t>, los empresarios </a:t>
            </a:r>
            <a:r>
              <a:rPr sz="2000" dirty="0" err="1"/>
              <a:t>podrán</a:t>
            </a:r>
            <a:r>
              <a:rPr sz="2000" dirty="0"/>
              <a:t> </a:t>
            </a:r>
            <a:r>
              <a:rPr sz="2000" dirty="0" err="1"/>
              <a:t>adoptar</a:t>
            </a:r>
            <a:r>
              <a:rPr sz="2000" dirty="0"/>
              <a:t> las </a:t>
            </a:r>
            <a:r>
              <a:rPr sz="2000" dirty="0" err="1"/>
              <a:t>siguientes</a:t>
            </a:r>
            <a:r>
              <a:rPr sz="2000" dirty="0"/>
              <a:t> </a:t>
            </a:r>
            <a:r>
              <a:rPr sz="2000" dirty="0" err="1"/>
              <a:t>medidas</a:t>
            </a:r>
            <a:r>
              <a:rPr sz="2000" dirty="0"/>
              <a:t> a </a:t>
            </a:r>
            <a:r>
              <a:rPr sz="2000" dirty="0" err="1"/>
              <a:t>este</a:t>
            </a:r>
            <a:r>
              <a:rPr sz="2000" dirty="0"/>
              <a:t> </a:t>
            </a:r>
            <a:r>
              <a:rPr sz="2000" dirty="0" err="1"/>
              <a:t>respecto</a:t>
            </a:r>
            <a:r>
              <a:rPr sz="2000" dirty="0"/>
              <a:t>:</a:t>
            </a:r>
            <a:endParaRPr sz="2000" dirty="0">
              <a:solidFill>
                <a:srgbClr val="0CA373"/>
              </a:solidFill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390525" y="2046860"/>
            <a:ext cx="11021532" cy="3819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 b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sz="1900" dirty="0" err="1"/>
              <a:t>Aclar</a:t>
            </a:r>
            <a:r>
              <a:rPr lang="es-ES" sz="1900" dirty="0"/>
              <a:t>ar</a:t>
            </a:r>
            <a:r>
              <a:rPr sz="1900" dirty="0"/>
              <a:t> los derechos y </a:t>
            </a:r>
            <a:r>
              <a:rPr sz="1900" dirty="0" err="1"/>
              <a:t>responsabilidades</a:t>
            </a:r>
            <a:r>
              <a:rPr sz="1900" dirty="0"/>
              <a:t> de los </a:t>
            </a:r>
            <a:r>
              <a:rPr sz="1900" dirty="0" err="1"/>
              <a:t>trabajadores</a:t>
            </a:r>
            <a:r>
              <a:rPr sz="1900" dirty="0"/>
              <a:t> a </a:t>
            </a:r>
            <a:r>
              <a:rPr sz="1900" dirty="0" err="1"/>
              <a:t>distancia</a:t>
            </a:r>
            <a:r>
              <a:rPr sz="1900" dirty="0"/>
              <a:t> </a:t>
            </a:r>
            <a:r>
              <a:rPr sz="1900" dirty="0" err="1"/>
              <a:t>en</a:t>
            </a:r>
            <a:r>
              <a:rPr sz="1900" dirty="0"/>
              <a:t> </a:t>
            </a:r>
            <a:r>
              <a:rPr sz="1900" dirty="0" err="1"/>
              <a:t>relación</a:t>
            </a:r>
            <a:r>
              <a:rPr sz="1900" dirty="0"/>
              <a:t> con </a:t>
            </a:r>
            <a:r>
              <a:rPr sz="1900" dirty="0" err="1"/>
              <a:t>su</a:t>
            </a:r>
            <a:r>
              <a:rPr sz="1900" dirty="0"/>
              <a:t> </a:t>
            </a:r>
            <a:r>
              <a:rPr sz="1900" dirty="0" err="1"/>
              <a:t>salud</a:t>
            </a:r>
            <a:r>
              <a:rPr sz="1900" dirty="0"/>
              <a:t> y </a:t>
            </a:r>
            <a:r>
              <a:rPr sz="1900" dirty="0" err="1"/>
              <a:t>seguridad</a:t>
            </a:r>
            <a:r>
              <a:rPr sz="1900" dirty="0"/>
              <a:t> </a:t>
            </a:r>
            <a:r>
              <a:rPr sz="1900" dirty="0" err="1"/>
              <a:t>mientras</a:t>
            </a:r>
            <a:r>
              <a:rPr sz="1900" dirty="0"/>
              <a:t> </a:t>
            </a:r>
            <a:r>
              <a:rPr sz="1900" dirty="0" err="1"/>
              <a:t>trabajan</a:t>
            </a:r>
            <a:r>
              <a:rPr sz="1900" dirty="0"/>
              <a:t> </a:t>
            </a:r>
            <a:r>
              <a:rPr sz="1900" dirty="0" err="1"/>
              <a:t>desde</a:t>
            </a:r>
            <a:r>
              <a:rPr sz="1900" dirty="0"/>
              <a:t> casa</a:t>
            </a:r>
            <a:endParaRPr sz="19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sz="1900" b="1" dirty="0" err="1"/>
              <a:t>Aclarar</a:t>
            </a:r>
            <a:r>
              <a:rPr sz="1900" b="1" dirty="0"/>
              <a:t> y </a:t>
            </a:r>
            <a:r>
              <a:rPr sz="1900" b="1" dirty="0" err="1"/>
              <a:t>actualizar</a:t>
            </a:r>
            <a:r>
              <a:rPr sz="1900" b="1" dirty="0"/>
              <a:t> las </a:t>
            </a:r>
            <a:r>
              <a:rPr sz="1900" b="1" dirty="0" err="1"/>
              <a:t>responsabilidades</a:t>
            </a:r>
            <a:r>
              <a:rPr sz="1900" b="1" dirty="0"/>
              <a:t> de los </a:t>
            </a:r>
            <a:r>
              <a:rPr sz="1900" b="1" dirty="0" err="1"/>
              <a:t>empleadores</a:t>
            </a:r>
            <a:r>
              <a:rPr sz="1900" b="1" dirty="0"/>
              <a:t> </a:t>
            </a:r>
            <a:r>
              <a:rPr sz="1900" b="1" dirty="0" err="1"/>
              <a:t>en</a:t>
            </a:r>
            <a:r>
              <a:rPr sz="1900" b="1" dirty="0"/>
              <a:t> </a:t>
            </a:r>
            <a:r>
              <a:rPr sz="1900" b="1" dirty="0" err="1"/>
              <a:t>materia</a:t>
            </a:r>
            <a:r>
              <a:rPr sz="1900" b="1" dirty="0"/>
              <a:t> de </a:t>
            </a:r>
            <a:r>
              <a:rPr sz="1900" b="1" dirty="0" err="1"/>
              <a:t>protección</a:t>
            </a:r>
            <a:r>
              <a:rPr sz="1900" b="1" dirty="0"/>
              <a:t> de la </a:t>
            </a:r>
            <a:r>
              <a:rPr sz="1900" b="1" dirty="0" err="1"/>
              <a:t>salud</a:t>
            </a:r>
            <a:r>
              <a:rPr sz="1900" b="1" dirty="0"/>
              <a:t> y </a:t>
            </a:r>
            <a:r>
              <a:rPr sz="1900" b="1" dirty="0" err="1"/>
              <a:t>seguridad</a:t>
            </a:r>
            <a:r>
              <a:rPr sz="1900" b="1" dirty="0"/>
              <a:t> </a:t>
            </a:r>
            <a:r>
              <a:rPr sz="1900" b="1" dirty="0" err="1"/>
              <a:t>en</a:t>
            </a:r>
            <a:r>
              <a:rPr sz="1900" b="1" dirty="0"/>
              <a:t> </a:t>
            </a:r>
            <a:r>
              <a:rPr sz="1900" b="1" dirty="0" err="1"/>
              <a:t>el</a:t>
            </a:r>
            <a:r>
              <a:rPr sz="1900" b="1" dirty="0"/>
              <a:t> </a:t>
            </a:r>
            <a:r>
              <a:rPr sz="1900" b="1" dirty="0" err="1"/>
              <a:t>trabajo</a:t>
            </a:r>
            <a:r>
              <a:rPr sz="1900" b="1" dirty="0"/>
              <a:t> del </a:t>
            </a:r>
            <a:r>
              <a:rPr lang="es-ES" sz="1900" b="1" dirty="0"/>
              <a:t>teletrabajador</a:t>
            </a:r>
            <a:r>
              <a:rPr sz="1900" b="1" dirty="0"/>
              <a:t>, </a:t>
            </a:r>
            <a:r>
              <a:rPr sz="1900" b="1" dirty="0" err="1"/>
              <a:t>haciendo</a:t>
            </a:r>
            <a:r>
              <a:rPr sz="1900" b="1" dirty="0"/>
              <a:t> balance de los </a:t>
            </a:r>
            <a:r>
              <a:rPr sz="1900" b="1" dirty="0" err="1"/>
              <a:t>riesgos</a:t>
            </a:r>
            <a:r>
              <a:rPr sz="1900" b="1" dirty="0"/>
              <a:t> y </a:t>
            </a:r>
            <a:r>
              <a:rPr sz="1900" b="1" dirty="0" err="1"/>
              <a:t>peligros</a:t>
            </a:r>
            <a:r>
              <a:rPr lang="es-ES" sz="1900" b="1" dirty="0"/>
              <a:t>, </a:t>
            </a:r>
            <a:r>
              <a:rPr sz="1900" dirty="0" err="1"/>
              <a:t>el</a:t>
            </a:r>
            <a:r>
              <a:rPr sz="1900" dirty="0"/>
              <a:t> </a:t>
            </a:r>
            <a:r>
              <a:rPr sz="1900" dirty="0" err="1"/>
              <a:t>entorno</a:t>
            </a:r>
            <a:r>
              <a:rPr sz="1900" dirty="0"/>
              <a:t> de la </a:t>
            </a:r>
            <a:r>
              <a:rPr sz="1900" dirty="0" err="1"/>
              <a:t>oficina</a:t>
            </a:r>
            <a:r>
              <a:rPr sz="1900" dirty="0"/>
              <a:t> </a:t>
            </a:r>
            <a:r>
              <a:rPr sz="1900" dirty="0" err="1"/>
              <a:t>en</a:t>
            </a:r>
            <a:r>
              <a:rPr sz="1900" dirty="0"/>
              <a:t> </a:t>
            </a:r>
            <a:r>
              <a:rPr sz="1900" dirty="0" err="1"/>
              <a:t>el</a:t>
            </a:r>
            <a:r>
              <a:rPr sz="1900" dirty="0"/>
              <a:t> </a:t>
            </a:r>
            <a:r>
              <a:rPr sz="1900" dirty="0" err="1"/>
              <a:t>hogar</a:t>
            </a:r>
            <a:r>
              <a:rPr sz="1900" dirty="0"/>
              <a:t>, </a:t>
            </a:r>
            <a:r>
              <a:rPr sz="1900" dirty="0" err="1"/>
              <a:t>el</a:t>
            </a:r>
            <a:r>
              <a:rPr sz="1900" dirty="0"/>
              <a:t> </a:t>
            </a:r>
            <a:r>
              <a:rPr sz="1900" dirty="0" err="1"/>
              <a:t>equipo</a:t>
            </a:r>
            <a:r>
              <a:rPr sz="1900" dirty="0"/>
              <a:t>, la </a:t>
            </a:r>
            <a:r>
              <a:rPr sz="1900" dirty="0" err="1"/>
              <a:t>ergonomía</a:t>
            </a:r>
            <a:r>
              <a:rPr sz="1900" dirty="0"/>
              <a:t> y </a:t>
            </a:r>
            <a:r>
              <a:rPr sz="1900" dirty="0" err="1"/>
              <a:t>el</a:t>
            </a:r>
            <a:r>
              <a:rPr sz="1900" dirty="0"/>
              <a:t> </a:t>
            </a:r>
            <a:r>
              <a:rPr sz="1900" dirty="0" err="1"/>
              <a:t>estrés</a:t>
            </a:r>
            <a:endParaRPr sz="19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sz="1900" b="1" dirty="0" err="1"/>
              <a:t>Alentar</a:t>
            </a:r>
            <a:r>
              <a:rPr sz="1900" b="1" dirty="0"/>
              <a:t> a los </a:t>
            </a:r>
            <a:r>
              <a:rPr sz="1900" b="1" dirty="0" err="1"/>
              <a:t>gerentes</a:t>
            </a:r>
            <a:r>
              <a:rPr lang="es-ES" sz="1900" b="1" dirty="0"/>
              <a:t> o supervisores </a:t>
            </a:r>
            <a:r>
              <a:rPr sz="1900" b="1" dirty="0"/>
              <a:t>a ser un </a:t>
            </a:r>
            <a:r>
              <a:rPr sz="1900" b="1" dirty="0" err="1"/>
              <a:t>modelo</a:t>
            </a:r>
            <a:r>
              <a:rPr sz="1900" b="1" dirty="0"/>
              <a:t> a </a:t>
            </a:r>
            <a:r>
              <a:rPr sz="1900" b="1" dirty="0" err="1"/>
              <a:t>seguir</a:t>
            </a:r>
            <a:r>
              <a:rPr sz="1900" b="1" dirty="0"/>
              <a:t> para </a:t>
            </a:r>
            <a:r>
              <a:rPr sz="1900" b="1" dirty="0" err="1"/>
              <a:t>el</a:t>
            </a:r>
            <a:r>
              <a:rPr sz="1900" b="1" dirty="0"/>
              <a:t> personal bajo </a:t>
            </a:r>
            <a:r>
              <a:rPr sz="1900" b="1" dirty="0" err="1"/>
              <a:t>su</a:t>
            </a:r>
            <a:r>
              <a:rPr sz="1900" b="1" dirty="0"/>
              <a:t> </a:t>
            </a:r>
            <a:r>
              <a:rPr sz="1900" b="1" dirty="0" err="1"/>
              <a:t>supervisión</a:t>
            </a:r>
            <a:r>
              <a:rPr sz="1900" dirty="0"/>
              <a:t>, para que se </a:t>
            </a:r>
            <a:r>
              <a:rPr sz="1900" dirty="0" err="1"/>
              <a:t>comporten</a:t>
            </a:r>
            <a:r>
              <a:rPr sz="1900" dirty="0"/>
              <a:t> de </a:t>
            </a:r>
            <a:r>
              <a:rPr sz="1900" dirty="0" err="1"/>
              <a:t>manera</a:t>
            </a:r>
            <a:r>
              <a:rPr sz="1900" dirty="0"/>
              <a:t> que </a:t>
            </a:r>
            <a:r>
              <a:rPr sz="1900" dirty="0" err="1"/>
              <a:t>muestren</a:t>
            </a:r>
            <a:r>
              <a:rPr sz="1900" dirty="0"/>
              <a:t> </a:t>
            </a:r>
            <a:r>
              <a:rPr sz="1900" dirty="0" err="1"/>
              <a:t>cómo</a:t>
            </a:r>
            <a:r>
              <a:rPr sz="1900" dirty="0"/>
              <a:t> </a:t>
            </a:r>
            <a:r>
              <a:rPr sz="1900" dirty="0" err="1"/>
              <a:t>mitigar</a:t>
            </a:r>
            <a:r>
              <a:rPr sz="1900" dirty="0"/>
              <a:t> </a:t>
            </a:r>
            <a:r>
              <a:rPr sz="1900" dirty="0" err="1"/>
              <a:t>el</a:t>
            </a:r>
            <a:r>
              <a:rPr sz="1900" dirty="0"/>
              <a:t> </a:t>
            </a:r>
            <a:r>
              <a:rPr sz="1900" dirty="0" err="1"/>
              <a:t>estrés</a:t>
            </a:r>
            <a:r>
              <a:rPr sz="1900" dirty="0"/>
              <a:t> y la </a:t>
            </a:r>
            <a:r>
              <a:rPr sz="1900" dirty="0" err="1"/>
              <a:t>ansiedad</a:t>
            </a:r>
            <a:endParaRPr sz="19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sz="1900" b="1" dirty="0"/>
              <a:t>El </a:t>
            </a:r>
            <a:r>
              <a:rPr sz="1900" b="1" dirty="0" err="1"/>
              <a:t>establecimiento</a:t>
            </a:r>
            <a:r>
              <a:rPr sz="1900" b="1" dirty="0"/>
              <a:t> de </a:t>
            </a:r>
            <a:r>
              <a:rPr sz="1900" b="1" dirty="0" err="1"/>
              <a:t>nuevas</a:t>
            </a:r>
            <a:r>
              <a:rPr sz="1900" b="1" dirty="0"/>
              <a:t> </a:t>
            </a:r>
            <a:r>
              <a:rPr sz="1900" b="1" dirty="0" err="1"/>
              <a:t>opciones</a:t>
            </a:r>
            <a:r>
              <a:rPr sz="1900" b="1" dirty="0"/>
              <a:t> o </a:t>
            </a:r>
            <a:r>
              <a:rPr sz="1900" b="1" dirty="0" err="1"/>
              <a:t>el</a:t>
            </a:r>
            <a:r>
              <a:rPr sz="1900" b="1" dirty="0"/>
              <a:t> </a:t>
            </a:r>
            <a:r>
              <a:rPr sz="1900" b="1" dirty="0" err="1"/>
              <a:t>aumento</a:t>
            </a:r>
            <a:r>
              <a:rPr sz="1900" b="1" dirty="0"/>
              <a:t> de las </a:t>
            </a:r>
            <a:r>
              <a:rPr sz="1900" b="1" dirty="0" err="1"/>
              <a:t>opciones</a:t>
            </a:r>
            <a:r>
              <a:rPr sz="1900" b="1" dirty="0"/>
              <a:t> </a:t>
            </a:r>
            <a:r>
              <a:rPr sz="1900" b="1" dirty="0" err="1"/>
              <a:t>existentes</a:t>
            </a:r>
            <a:r>
              <a:rPr sz="1900" b="1" dirty="0"/>
              <a:t> de </a:t>
            </a:r>
            <a:r>
              <a:rPr sz="1900" b="1" dirty="0" err="1"/>
              <a:t>apoyo</a:t>
            </a:r>
            <a:r>
              <a:rPr sz="1900" b="1" dirty="0"/>
              <a:t> </a:t>
            </a:r>
            <a:r>
              <a:rPr sz="1900" b="1" dirty="0" err="1"/>
              <a:t>psicológico</a:t>
            </a:r>
            <a:r>
              <a:rPr sz="1900" b="1" dirty="0"/>
              <a:t> para que los </a:t>
            </a:r>
            <a:r>
              <a:rPr sz="1900" b="1" dirty="0" err="1"/>
              <a:t>trabajadores</a:t>
            </a:r>
            <a:r>
              <a:rPr sz="1900" b="1" dirty="0"/>
              <a:t> </a:t>
            </a:r>
            <a:r>
              <a:rPr sz="1900" b="1" dirty="0" err="1"/>
              <a:t>compartan</a:t>
            </a:r>
            <a:r>
              <a:rPr sz="1900" b="1" dirty="0"/>
              <a:t> sus </a:t>
            </a:r>
            <a:r>
              <a:rPr sz="1900" b="1" dirty="0" err="1"/>
              <a:t>preocupaciones</a:t>
            </a:r>
            <a:r>
              <a:rPr sz="1900" b="1" dirty="0"/>
              <a:t> o </a:t>
            </a:r>
            <a:r>
              <a:rPr sz="1900" b="1" dirty="0" err="1"/>
              <a:t>ansiedades</a:t>
            </a:r>
            <a:r>
              <a:rPr sz="1900" b="1" dirty="0"/>
              <a:t> de </a:t>
            </a:r>
            <a:r>
              <a:rPr sz="1900" b="1" dirty="0" err="1"/>
              <a:t>manera</a:t>
            </a:r>
            <a:r>
              <a:rPr sz="1900" b="1" dirty="0"/>
              <a:t> </a:t>
            </a:r>
            <a:r>
              <a:rPr sz="1900" b="1" dirty="0" err="1"/>
              <a:t>confidencial</a:t>
            </a:r>
            <a:r>
              <a:rPr sz="1900" b="1" dirty="0"/>
              <a:t>, es </a:t>
            </a:r>
            <a:r>
              <a:rPr sz="1900" b="1" dirty="0" err="1"/>
              <a:t>decir</a:t>
            </a:r>
            <a:r>
              <a:rPr sz="1900" dirty="0"/>
              <a:t>, </a:t>
            </a:r>
            <a:r>
              <a:rPr sz="1900" dirty="0" err="1"/>
              <a:t>mediante</a:t>
            </a:r>
            <a:r>
              <a:rPr sz="1900" dirty="0"/>
              <a:t> </a:t>
            </a:r>
            <a:r>
              <a:rPr sz="1900" dirty="0" err="1"/>
              <a:t>el</a:t>
            </a:r>
            <a:r>
              <a:rPr sz="1900" dirty="0"/>
              <a:t> </a:t>
            </a:r>
            <a:r>
              <a:rPr sz="1900" dirty="0" err="1"/>
              <a:t>acceso</a:t>
            </a:r>
            <a:r>
              <a:rPr sz="1900" dirty="0"/>
              <a:t> a </a:t>
            </a:r>
            <a:r>
              <a:rPr sz="1900" dirty="0" err="1"/>
              <a:t>asesoramiento</a:t>
            </a:r>
            <a:r>
              <a:rPr sz="1900" dirty="0"/>
              <a:t> </a:t>
            </a:r>
            <a:r>
              <a:rPr sz="1900" dirty="0" err="1"/>
              <a:t>directo</a:t>
            </a:r>
            <a:r>
              <a:rPr sz="1900" dirty="0"/>
              <a:t>, </a:t>
            </a:r>
            <a:r>
              <a:rPr sz="1900" dirty="0" err="1"/>
              <a:t>programas</a:t>
            </a:r>
            <a:r>
              <a:rPr sz="1900" dirty="0"/>
              <a:t> de </a:t>
            </a:r>
            <a:r>
              <a:rPr sz="1900" dirty="0" err="1"/>
              <a:t>asistencia</a:t>
            </a:r>
            <a:r>
              <a:rPr sz="1900" dirty="0"/>
              <a:t> a los </a:t>
            </a:r>
            <a:r>
              <a:rPr sz="1900" dirty="0" err="1"/>
              <a:t>empleados</a:t>
            </a:r>
            <a:r>
              <a:rPr sz="1900" dirty="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1773165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1834624" y="349362"/>
            <a:ext cx="10269068" cy="50526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360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sz="3200" b="0" dirty="0" err="1"/>
              <a:t>Cuestiones</a:t>
            </a:r>
            <a:r>
              <a:rPr sz="3200" b="0" dirty="0"/>
              <a:t> </a:t>
            </a:r>
            <a:r>
              <a:rPr sz="3200" b="0" dirty="0" err="1"/>
              <a:t>relativas</a:t>
            </a:r>
            <a:r>
              <a:rPr sz="3200" b="0" dirty="0"/>
              <a:t> a la </a:t>
            </a:r>
            <a:r>
              <a:rPr sz="3200" dirty="0" err="1"/>
              <a:t>seguridad</a:t>
            </a:r>
            <a:r>
              <a:rPr sz="3200" dirty="0"/>
              <a:t> y la </a:t>
            </a:r>
            <a:r>
              <a:rPr sz="3200" dirty="0" err="1"/>
              <a:t>salud</a:t>
            </a:r>
            <a:r>
              <a:rPr sz="3200" dirty="0"/>
              <a:t> </a:t>
            </a:r>
            <a:r>
              <a:rPr sz="3200" dirty="0" err="1"/>
              <a:t>en</a:t>
            </a:r>
            <a:r>
              <a:rPr sz="3200" dirty="0"/>
              <a:t> </a:t>
            </a:r>
            <a:r>
              <a:rPr sz="3200" dirty="0" err="1"/>
              <a:t>el</a:t>
            </a:r>
            <a:r>
              <a:rPr sz="3200" dirty="0"/>
              <a:t> </a:t>
            </a:r>
            <a:r>
              <a:rPr sz="3200" dirty="0" err="1"/>
              <a:t>trabajo</a:t>
            </a:r>
            <a:r>
              <a:rPr lang="es-ES" sz="3200" dirty="0"/>
              <a:t> (2)</a:t>
            </a:r>
            <a:endParaRPr sz="3200" kern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446563" y="1127996"/>
            <a:ext cx="11298873" cy="1196481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defRPr sz="2200">
                <a:solidFill>
                  <a:srgbClr val="0CA373"/>
                </a:solidFill>
                <a:cs typeface="Tahoma"/>
              </a:defRPr>
            </a:pPr>
            <a:r>
              <a:rPr sz="1900" dirty="0"/>
              <a:t>De </a:t>
            </a:r>
            <a:r>
              <a:rPr sz="1900" dirty="0" err="1"/>
              <a:t>acuerdo</a:t>
            </a:r>
            <a:r>
              <a:rPr sz="1900" dirty="0"/>
              <a:t> con la </a:t>
            </a:r>
            <a:r>
              <a:rPr sz="1900" dirty="0" err="1"/>
              <a:t>revisión</a:t>
            </a:r>
            <a:r>
              <a:rPr sz="1900" dirty="0"/>
              <a:t> de la </a:t>
            </a:r>
            <a:r>
              <a:rPr sz="1900" dirty="0" err="1"/>
              <a:t>literatura</a:t>
            </a:r>
            <a:r>
              <a:rPr sz="1900" dirty="0"/>
              <a:t> de la </a:t>
            </a:r>
            <a:r>
              <a:rPr sz="1900" dirty="0" err="1"/>
              <a:t>revista</a:t>
            </a:r>
            <a:r>
              <a:rPr sz="1900" dirty="0"/>
              <a:t> The Lancet, los </a:t>
            </a:r>
            <a:r>
              <a:rPr sz="1900" b="1" dirty="0" err="1"/>
              <a:t>estudios</a:t>
            </a:r>
            <a:r>
              <a:rPr sz="1900" b="1" dirty="0"/>
              <a:t> que </a:t>
            </a:r>
            <a:r>
              <a:rPr sz="1900" b="1" dirty="0" err="1"/>
              <a:t>encuestaron</a:t>
            </a:r>
            <a:r>
              <a:rPr sz="1900" b="1" dirty="0"/>
              <a:t> a personas </a:t>
            </a:r>
            <a:r>
              <a:rPr sz="1900" b="1" dirty="0" err="1"/>
              <a:t>en</a:t>
            </a:r>
            <a:r>
              <a:rPr sz="1900" b="1" dirty="0"/>
              <a:t> </a:t>
            </a:r>
            <a:r>
              <a:rPr sz="1900" b="1" dirty="0" err="1"/>
              <a:t>cuarentena</a:t>
            </a:r>
            <a:r>
              <a:rPr sz="1900" b="1" dirty="0"/>
              <a:t> </a:t>
            </a:r>
            <a:r>
              <a:rPr sz="1900" b="1" dirty="0" err="1"/>
              <a:t>informaron</a:t>
            </a:r>
            <a:r>
              <a:rPr sz="1900" b="1" dirty="0"/>
              <a:t>, por </a:t>
            </a:r>
            <a:r>
              <a:rPr sz="1900" b="1" dirty="0" err="1"/>
              <a:t>ejemplo</a:t>
            </a:r>
            <a:r>
              <a:rPr sz="1900" b="1" dirty="0"/>
              <a:t>, </a:t>
            </a:r>
            <a:r>
              <a:rPr sz="1900" b="1" dirty="0" err="1"/>
              <a:t>depresión</a:t>
            </a:r>
            <a:r>
              <a:rPr sz="1900" b="1" dirty="0"/>
              <a:t>, </a:t>
            </a:r>
            <a:r>
              <a:rPr sz="1900" b="1" dirty="0" err="1"/>
              <a:t>estrés</a:t>
            </a:r>
            <a:r>
              <a:rPr sz="1900" b="1" dirty="0"/>
              <a:t>, bajo </a:t>
            </a:r>
            <a:r>
              <a:rPr sz="1900" b="1" dirty="0" err="1"/>
              <a:t>estado</a:t>
            </a:r>
            <a:r>
              <a:rPr sz="1900" b="1" dirty="0"/>
              <a:t> de </a:t>
            </a:r>
            <a:r>
              <a:rPr sz="1900" b="1" dirty="0" err="1"/>
              <a:t>ánimo</a:t>
            </a:r>
            <a:r>
              <a:rPr sz="1900" b="1" dirty="0"/>
              <a:t>, </a:t>
            </a:r>
            <a:r>
              <a:rPr sz="1900" b="1" dirty="0" err="1"/>
              <a:t>irritabilidad</a:t>
            </a:r>
            <a:r>
              <a:rPr sz="1900" b="1" dirty="0"/>
              <a:t>, </a:t>
            </a:r>
            <a:r>
              <a:rPr sz="1900" b="1" dirty="0" err="1"/>
              <a:t>ira</a:t>
            </a:r>
            <a:r>
              <a:rPr sz="1900" b="1" dirty="0"/>
              <a:t> </a:t>
            </a:r>
            <a:r>
              <a:rPr sz="1900" dirty="0"/>
              <a:t>(Brooks et al., 2020, OIT 2020).</a:t>
            </a:r>
          </a:p>
          <a:p>
            <a:pPr marL="12700">
              <a:lnSpc>
                <a:spcPct val="100000"/>
              </a:lnSpc>
              <a:spcBef>
                <a:spcPts val="110"/>
              </a:spcBef>
              <a:defRPr sz="2200">
                <a:solidFill>
                  <a:srgbClr val="0CA373"/>
                </a:solidFill>
                <a:cs typeface="Tahoma"/>
              </a:defRPr>
            </a:pPr>
            <a:r>
              <a:rPr sz="1900" dirty="0"/>
              <a:t>A </a:t>
            </a:r>
            <a:r>
              <a:rPr sz="1900" dirty="0" err="1"/>
              <a:t>este</a:t>
            </a:r>
            <a:r>
              <a:rPr sz="1900" dirty="0"/>
              <a:t> </a:t>
            </a:r>
            <a:r>
              <a:rPr sz="1900" dirty="0" err="1"/>
              <a:t>respecto</a:t>
            </a:r>
            <a:r>
              <a:rPr sz="1900" dirty="0"/>
              <a:t>, los empresarios </a:t>
            </a:r>
            <a:r>
              <a:rPr sz="1900" dirty="0" err="1"/>
              <a:t>podrán</a:t>
            </a:r>
            <a:r>
              <a:rPr sz="1900" dirty="0"/>
              <a:t> </a:t>
            </a:r>
            <a:r>
              <a:rPr sz="1900" dirty="0" err="1"/>
              <a:t>adoptar</a:t>
            </a:r>
            <a:r>
              <a:rPr sz="1900" dirty="0"/>
              <a:t> las </a:t>
            </a:r>
            <a:r>
              <a:rPr sz="1900" dirty="0" err="1"/>
              <a:t>siguientes</a:t>
            </a:r>
            <a:r>
              <a:rPr sz="1900" dirty="0"/>
              <a:t> </a:t>
            </a:r>
            <a:r>
              <a:rPr sz="1900" dirty="0" err="1"/>
              <a:t>medidas</a:t>
            </a:r>
            <a:r>
              <a:rPr sz="1900" dirty="0"/>
              <a:t>:</a:t>
            </a:r>
            <a:endParaRPr sz="1900" dirty="0">
              <a:solidFill>
                <a:srgbClr val="0CA373"/>
              </a:solidFill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314325" y="2307270"/>
            <a:ext cx="11431111" cy="3896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sz="1700" b="1" dirty="0" err="1"/>
              <a:t>Actualizar</a:t>
            </a:r>
            <a:r>
              <a:rPr sz="1700" b="1" dirty="0"/>
              <a:t> y </a:t>
            </a:r>
            <a:r>
              <a:rPr sz="1700" b="1" dirty="0" err="1"/>
              <a:t>empoderar</a:t>
            </a:r>
            <a:r>
              <a:rPr sz="1700" b="1" dirty="0"/>
              <a:t> a los </a:t>
            </a:r>
            <a:r>
              <a:rPr sz="1700" b="1" dirty="0" err="1"/>
              <a:t>profesionales</a:t>
            </a:r>
            <a:r>
              <a:rPr sz="1700" b="1" dirty="0"/>
              <a:t> de la </a:t>
            </a:r>
            <a:r>
              <a:rPr sz="1700" b="1" dirty="0" err="1"/>
              <a:t>salud</a:t>
            </a:r>
            <a:r>
              <a:rPr sz="1700" b="1" dirty="0"/>
              <a:t> y la </a:t>
            </a:r>
            <a:r>
              <a:rPr sz="1700" b="1" dirty="0" err="1"/>
              <a:t>seguridad</a:t>
            </a:r>
            <a:r>
              <a:rPr sz="1700" b="1" dirty="0"/>
              <a:t> </a:t>
            </a:r>
            <a:r>
              <a:rPr lang="es-ES" sz="1700" b="1" dirty="0"/>
              <a:t>en el trabajo (SST) </a:t>
            </a:r>
            <a:r>
              <a:rPr sz="1700" b="1" dirty="0"/>
              <a:t>con </a:t>
            </a:r>
            <a:r>
              <a:rPr sz="1700" b="1" dirty="0" err="1"/>
              <a:t>herramientas</a:t>
            </a:r>
            <a:r>
              <a:rPr sz="1700" b="1" dirty="0"/>
              <a:t> y </a:t>
            </a:r>
            <a:r>
              <a:rPr sz="1700" b="1" dirty="0" err="1"/>
              <a:t>procesos</a:t>
            </a:r>
            <a:r>
              <a:rPr sz="1700" b="1" dirty="0"/>
              <a:t> </a:t>
            </a:r>
            <a:r>
              <a:rPr sz="1700" b="1" dirty="0" err="1"/>
              <a:t>en</a:t>
            </a:r>
            <a:r>
              <a:rPr lang="es-ES" sz="1700" b="1" dirty="0"/>
              <a:t> para</a:t>
            </a:r>
            <a:r>
              <a:rPr sz="1700" b="1" dirty="0"/>
              <a:t> los </a:t>
            </a:r>
            <a:r>
              <a:rPr sz="1700" b="1" dirty="0" err="1"/>
              <a:t>sistemas</a:t>
            </a:r>
            <a:r>
              <a:rPr sz="1700" b="1" dirty="0"/>
              <a:t> de </a:t>
            </a:r>
            <a:r>
              <a:rPr sz="1700" b="1" dirty="0" err="1"/>
              <a:t>apoyo</a:t>
            </a:r>
            <a:r>
              <a:rPr sz="1700" b="1" dirty="0"/>
              <a:t> a la </a:t>
            </a:r>
            <a:r>
              <a:rPr sz="1700" b="1" dirty="0" err="1"/>
              <a:t>salud</a:t>
            </a:r>
            <a:r>
              <a:rPr sz="1700" b="1" dirty="0"/>
              <a:t> de los </a:t>
            </a:r>
            <a:r>
              <a:rPr sz="1700" b="1" dirty="0" err="1"/>
              <a:t>trabajadores</a:t>
            </a:r>
            <a:r>
              <a:rPr sz="1700" b="1" dirty="0"/>
              <a:t>, </a:t>
            </a:r>
            <a:r>
              <a:rPr sz="1700" b="1" dirty="0" err="1"/>
              <a:t>el</a:t>
            </a:r>
            <a:r>
              <a:rPr sz="1700" b="1" dirty="0"/>
              <a:t> </a:t>
            </a:r>
            <a:r>
              <a:rPr sz="1700" b="1" dirty="0" err="1"/>
              <a:t>entorno</a:t>
            </a:r>
            <a:r>
              <a:rPr sz="1700" b="1" dirty="0"/>
              <a:t> de </a:t>
            </a:r>
            <a:r>
              <a:rPr sz="1700" b="1" dirty="0" err="1"/>
              <a:t>trabajo</a:t>
            </a:r>
            <a:r>
              <a:rPr sz="1700" b="1" dirty="0"/>
              <a:t>, la </a:t>
            </a:r>
            <a:r>
              <a:rPr sz="1700" b="1" dirty="0" err="1"/>
              <a:t>formación</a:t>
            </a:r>
            <a:r>
              <a:rPr sz="1700" b="1" dirty="0"/>
              <a:t>, la </a:t>
            </a:r>
            <a:r>
              <a:rPr sz="1700" b="1" dirty="0" err="1"/>
              <a:t>información</a:t>
            </a:r>
            <a:r>
              <a:rPr sz="1700" b="1" dirty="0"/>
              <a:t> y </a:t>
            </a:r>
            <a:r>
              <a:rPr sz="1700" b="1" dirty="0" err="1"/>
              <a:t>el</a:t>
            </a:r>
            <a:r>
              <a:rPr sz="1700" b="1" dirty="0"/>
              <a:t> </a:t>
            </a:r>
            <a:r>
              <a:rPr sz="1700" b="1" dirty="0" err="1"/>
              <a:t>cumplimiento</a:t>
            </a:r>
            <a:r>
              <a:rPr sz="1700" b="1" dirty="0"/>
              <a:t> </a:t>
            </a:r>
            <a:r>
              <a:rPr lang="es-ES" sz="1700" dirty="0"/>
              <a:t>de </a:t>
            </a:r>
            <a:r>
              <a:rPr sz="1700" dirty="0"/>
              <a:t>la SST y los </a:t>
            </a:r>
            <a:r>
              <a:rPr sz="1700" dirty="0" err="1"/>
              <a:t>protocolos</a:t>
            </a:r>
            <a:r>
              <a:rPr sz="1700" dirty="0"/>
              <a:t> </a:t>
            </a:r>
            <a:r>
              <a:rPr sz="1700" dirty="0" err="1"/>
              <a:t>ergonómicos</a:t>
            </a:r>
            <a:r>
              <a:rPr sz="1700" dirty="0"/>
              <a:t> </a:t>
            </a:r>
            <a:r>
              <a:rPr sz="1700" dirty="0" err="1"/>
              <a:t>diseñados</a:t>
            </a:r>
            <a:r>
              <a:rPr sz="1700" dirty="0"/>
              <a:t> </a:t>
            </a:r>
            <a:r>
              <a:rPr sz="1700" dirty="0" err="1"/>
              <a:t>específicamente</a:t>
            </a:r>
            <a:r>
              <a:rPr sz="1700" dirty="0"/>
              <a:t> para </a:t>
            </a:r>
            <a:r>
              <a:rPr lang="es-ES" sz="1700" dirty="0"/>
              <a:t>teletrabajadores</a:t>
            </a:r>
            <a:r>
              <a:rPr sz="1700" dirty="0"/>
              <a:t>.</a:t>
            </a:r>
            <a:endParaRPr sz="17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sz="1700" b="1" dirty="0" err="1"/>
              <a:t>Capacitar</a:t>
            </a:r>
            <a:r>
              <a:rPr sz="1700" b="1" dirty="0"/>
              <a:t> y </a:t>
            </a:r>
            <a:r>
              <a:rPr sz="1700" b="1" dirty="0" err="1"/>
              <a:t>sensibilizar</a:t>
            </a:r>
            <a:r>
              <a:rPr sz="1700" b="1" dirty="0"/>
              <a:t> a los </a:t>
            </a:r>
            <a:r>
              <a:rPr sz="1700" b="1" dirty="0" err="1"/>
              <a:t>gerentes</a:t>
            </a:r>
            <a:r>
              <a:rPr sz="1700" b="1" dirty="0"/>
              <a:t>, </a:t>
            </a:r>
            <a:r>
              <a:rPr sz="1700" b="1" dirty="0" err="1"/>
              <a:t>supervisores</a:t>
            </a:r>
            <a:r>
              <a:rPr sz="1700" b="1" dirty="0"/>
              <a:t> y </a:t>
            </a:r>
            <a:r>
              <a:rPr sz="1700" b="1" dirty="0" err="1"/>
              <a:t>trabajadores</a:t>
            </a:r>
            <a:r>
              <a:rPr sz="1700" b="1" dirty="0"/>
              <a:t> a </a:t>
            </a:r>
            <a:r>
              <a:rPr sz="1700" b="1" dirty="0" err="1"/>
              <a:t>distancia</a:t>
            </a:r>
            <a:r>
              <a:rPr sz="1700" b="1" dirty="0"/>
              <a:t> </a:t>
            </a:r>
            <a:r>
              <a:rPr sz="1700" b="1" dirty="0" err="1"/>
              <a:t>sobre</a:t>
            </a:r>
            <a:r>
              <a:rPr sz="1700" b="1" dirty="0"/>
              <a:t> la </a:t>
            </a:r>
            <a:r>
              <a:rPr sz="1700" b="1" dirty="0" err="1"/>
              <a:t>importancia</a:t>
            </a:r>
            <a:r>
              <a:rPr sz="1700" b="1" dirty="0"/>
              <a:t> de </a:t>
            </a:r>
            <a:r>
              <a:rPr sz="1700" b="1" dirty="0" err="1"/>
              <a:t>tomar</a:t>
            </a:r>
            <a:r>
              <a:rPr sz="1700" b="1" dirty="0"/>
              <a:t> </a:t>
            </a:r>
            <a:r>
              <a:rPr sz="1700" b="1" dirty="0" err="1"/>
              <a:t>suficientes</a:t>
            </a:r>
            <a:r>
              <a:rPr sz="1700" b="1" dirty="0"/>
              <a:t> </a:t>
            </a:r>
            <a:r>
              <a:rPr sz="1700" b="1" dirty="0" err="1"/>
              <a:t>descansos</a:t>
            </a:r>
            <a:r>
              <a:rPr sz="1700" b="1" dirty="0"/>
              <a:t> </a:t>
            </a:r>
            <a:r>
              <a:rPr sz="1700" dirty="0" err="1"/>
              <a:t>durante</a:t>
            </a:r>
            <a:r>
              <a:rPr sz="1700" dirty="0"/>
              <a:t> la jornada </a:t>
            </a:r>
            <a:r>
              <a:rPr sz="1700" dirty="0" err="1"/>
              <a:t>laboral</a:t>
            </a:r>
            <a:r>
              <a:rPr sz="1700" dirty="0"/>
              <a:t> (</a:t>
            </a:r>
            <a:r>
              <a:rPr sz="1700" dirty="0" err="1"/>
              <a:t>esto</a:t>
            </a:r>
            <a:r>
              <a:rPr sz="1700" dirty="0"/>
              <a:t> </a:t>
            </a:r>
            <a:r>
              <a:rPr sz="1700" dirty="0" err="1"/>
              <a:t>también</a:t>
            </a:r>
            <a:r>
              <a:rPr sz="1700" dirty="0"/>
              <a:t> </a:t>
            </a:r>
            <a:r>
              <a:rPr sz="1700" dirty="0" err="1"/>
              <a:t>implica</a:t>
            </a:r>
            <a:r>
              <a:rPr sz="1700" dirty="0"/>
              <a:t> </a:t>
            </a:r>
            <a:r>
              <a:rPr sz="1700" dirty="0" err="1"/>
              <a:t>aclarar</a:t>
            </a:r>
            <a:r>
              <a:rPr sz="1700" dirty="0"/>
              <a:t> que tales </a:t>
            </a:r>
            <a:r>
              <a:rPr sz="1700" dirty="0" err="1"/>
              <a:t>interrupciones</a:t>
            </a:r>
            <a:r>
              <a:rPr sz="1700" dirty="0"/>
              <a:t> no </a:t>
            </a:r>
            <a:r>
              <a:rPr sz="1700" dirty="0" err="1"/>
              <a:t>tendrán</a:t>
            </a:r>
            <a:r>
              <a:rPr sz="1700" dirty="0"/>
              <a:t> </a:t>
            </a:r>
            <a:r>
              <a:rPr sz="1700" dirty="0" err="1"/>
              <a:t>consecuencias</a:t>
            </a:r>
            <a:r>
              <a:rPr sz="1700" dirty="0"/>
              <a:t> </a:t>
            </a:r>
            <a:r>
              <a:rPr sz="1700" dirty="0" err="1"/>
              <a:t>negativas</a:t>
            </a:r>
            <a:r>
              <a:rPr sz="1700" dirty="0"/>
              <a:t> </a:t>
            </a:r>
            <a:r>
              <a:rPr sz="1700" dirty="0" err="1"/>
              <a:t>en</a:t>
            </a:r>
            <a:r>
              <a:rPr sz="1700" dirty="0"/>
              <a:t> la </a:t>
            </a:r>
            <a:r>
              <a:rPr sz="1700" dirty="0" err="1"/>
              <a:t>carrera</a:t>
            </a:r>
            <a:r>
              <a:rPr sz="1700" dirty="0"/>
              <a:t> </a:t>
            </a:r>
            <a:r>
              <a:rPr sz="1700" dirty="0" err="1"/>
              <a:t>ni</a:t>
            </a:r>
            <a:r>
              <a:rPr sz="1700" dirty="0"/>
              <a:t> </a:t>
            </a:r>
            <a:r>
              <a:rPr sz="1700" dirty="0" err="1"/>
              <a:t>influirán</a:t>
            </a:r>
            <a:r>
              <a:rPr sz="1700" dirty="0"/>
              <a:t> </a:t>
            </a:r>
            <a:r>
              <a:rPr sz="1700" dirty="0" err="1"/>
              <a:t>en</a:t>
            </a:r>
            <a:r>
              <a:rPr sz="1700" dirty="0"/>
              <a:t> los </a:t>
            </a:r>
            <a:r>
              <a:rPr sz="1700" dirty="0" err="1"/>
              <a:t>resultados</a:t>
            </a:r>
            <a:r>
              <a:rPr sz="1700" dirty="0"/>
              <a:t>)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sz="1700" dirty="0" err="1"/>
              <a:t>Uso</a:t>
            </a:r>
            <a:r>
              <a:rPr sz="1700" dirty="0"/>
              <a:t> de </a:t>
            </a:r>
            <a:r>
              <a:rPr sz="1700" dirty="0" err="1"/>
              <a:t>oportunidades</a:t>
            </a:r>
            <a:r>
              <a:rPr sz="1700" dirty="0"/>
              <a:t> para </a:t>
            </a:r>
            <a:r>
              <a:rPr sz="1700" dirty="0" err="1"/>
              <a:t>promover</a:t>
            </a:r>
            <a:r>
              <a:rPr sz="1700" dirty="0"/>
              <a:t> la </a:t>
            </a:r>
            <a:r>
              <a:rPr sz="1700" dirty="0" err="1"/>
              <a:t>salud</a:t>
            </a:r>
            <a:r>
              <a:rPr sz="1700" dirty="0"/>
              <a:t> </a:t>
            </a:r>
            <a:r>
              <a:rPr sz="1700" dirty="0" err="1"/>
              <a:t>física</a:t>
            </a:r>
            <a:r>
              <a:rPr sz="1700" dirty="0"/>
              <a:t>, </a:t>
            </a:r>
            <a:r>
              <a:rPr sz="1700" dirty="0" err="1"/>
              <a:t>incluido</a:t>
            </a:r>
            <a:r>
              <a:rPr sz="1700" dirty="0"/>
              <a:t> </a:t>
            </a:r>
            <a:r>
              <a:rPr sz="1700" dirty="0" err="1"/>
              <a:t>el</a:t>
            </a:r>
            <a:r>
              <a:rPr sz="1700" dirty="0"/>
              <a:t> </a:t>
            </a:r>
            <a:r>
              <a:rPr sz="1700" dirty="0" err="1"/>
              <a:t>ejercicio</a:t>
            </a:r>
            <a:r>
              <a:rPr sz="1700" dirty="0"/>
              <a:t> y </a:t>
            </a:r>
            <a:r>
              <a:rPr sz="1700" dirty="0" err="1"/>
              <a:t>alentar</a:t>
            </a:r>
            <a:r>
              <a:rPr sz="1700" dirty="0"/>
              <a:t> a los </a:t>
            </a:r>
            <a:r>
              <a:rPr sz="1700" dirty="0" err="1"/>
              <a:t>trabajadores</a:t>
            </a:r>
            <a:r>
              <a:rPr sz="1700" dirty="0"/>
              <a:t> a </a:t>
            </a:r>
            <a:r>
              <a:rPr sz="1700" dirty="0" err="1"/>
              <a:t>mantener</a:t>
            </a:r>
            <a:r>
              <a:rPr sz="1700" dirty="0"/>
              <a:t> </a:t>
            </a:r>
            <a:r>
              <a:rPr sz="1700" dirty="0" err="1"/>
              <a:t>hábitos</a:t>
            </a:r>
            <a:r>
              <a:rPr sz="1700" dirty="0"/>
              <a:t> </a:t>
            </a:r>
            <a:r>
              <a:rPr sz="1700" dirty="0" err="1"/>
              <a:t>saludables</a:t>
            </a:r>
            <a:endParaRPr lang="es-ES" sz="17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es-ES" sz="1050" b="0" i="0" u="none" strike="noStrike" baseline="0" dirty="0">
              <a:solidFill>
                <a:srgbClr val="000000"/>
              </a:solidFill>
              <a:latin typeface="Noto Sans" panose="020B050204050402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>
                <a:solidFill>
                  <a:srgbClr val="000000"/>
                </a:solidFill>
                <a:latin typeface="Noto Sans" panose="020B0502040504020204" pitchFamily="34" charset="0"/>
              </a:defRPr>
            </a:pPr>
            <a:r>
              <a:rPr sz="1700" dirty="0"/>
              <a:t>		Las </a:t>
            </a:r>
            <a:r>
              <a:rPr sz="1700" dirty="0" err="1"/>
              <a:t>disposiciones</a:t>
            </a:r>
            <a:r>
              <a:rPr sz="1700" dirty="0"/>
              <a:t> del </a:t>
            </a:r>
            <a:r>
              <a:rPr sz="1700" b="1" u="sng" dirty="0" err="1"/>
              <a:t>Convenio</a:t>
            </a:r>
            <a:r>
              <a:rPr sz="1700" b="1" u="sng" dirty="0"/>
              <a:t> de la </a:t>
            </a:r>
            <a:r>
              <a:rPr sz="1700" b="1" dirty="0"/>
              <a:t>OIT </a:t>
            </a:r>
            <a:r>
              <a:rPr sz="1700" b="1" dirty="0" err="1"/>
              <a:t>sobre</a:t>
            </a:r>
            <a:r>
              <a:rPr sz="1700" b="1" dirty="0"/>
              <a:t> </a:t>
            </a:r>
            <a:r>
              <a:rPr sz="1700" b="1" dirty="0" err="1"/>
              <a:t>seguridad</a:t>
            </a:r>
            <a:r>
              <a:rPr sz="1700" b="1" dirty="0"/>
              <a:t> y </a:t>
            </a:r>
            <a:r>
              <a:rPr sz="1700" b="1" dirty="0" err="1"/>
              <a:t>salud</a:t>
            </a:r>
            <a:r>
              <a:rPr sz="1700" b="1" dirty="0"/>
              <a:t> </a:t>
            </a:r>
            <a:r>
              <a:rPr sz="1700" b="1" dirty="0" err="1"/>
              <a:t>en</a:t>
            </a:r>
            <a:r>
              <a:rPr sz="1700" b="1" dirty="0"/>
              <a:t> </a:t>
            </a:r>
            <a:r>
              <a:rPr sz="1700" b="1" dirty="0" err="1"/>
              <a:t>el</a:t>
            </a:r>
            <a:r>
              <a:rPr sz="1700" b="1" dirty="0"/>
              <a:t> </a:t>
            </a:r>
            <a:r>
              <a:rPr sz="1700" b="1" dirty="0" err="1"/>
              <a:t>trabajo</a:t>
            </a:r>
            <a:r>
              <a:rPr sz="1700" b="1" dirty="0"/>
              <a:t>, 1981 (N.º 155) </a:t>
            </a:r>
            <a:r>
              <a:rPr sz="1700" b="1" u="sng" dirty="0"/>
              <a:t>y la </a:t>
            </a:r>
            <a:r>
              <a:rPr sz="1700" b="1" u="sng" dirty="0" err="1"/>
              <a:t>Recomendación</a:t>
            </a:r>
            <a:r>
              <a:rPr sz="1700" b="1" u="sng" dirty="0"/>
              <a:t> de </a:t>
            </a:r>
            <a:r>
              <a:rPr sz="1700" b="1" u="sng" dirty="0" err="1"/>
              <a:t>acompañamiento</a:t>
            </a:r>
            <a:r>
              <a:rPr sz="1700" b="1" u="sng" dirty="0"/>
              <a:t> (N.º 164)</a:t>
            </a:r>
            <a:r>
              <a:rPr sz="1700" b="1" dirty="0"/>
              <a:t> </a:t>
            </a:r>
            <a:r>
              <a:rPr sz="1700" dirty="0" err="1"/>
              <a:t>ofrece</a:t>
            </a:r>
            <a:r>
              <a:rPr sz="1700" dirty="0"/>
              <a:t> </a:t>
            </a:r>
            <a:r>
              <a:rPr sz="1700" dirty="0" err="1"/>
              <a:t>orientaciones</a:t>
            </a:r>
            <a:r>
              <a:rPr sz="1700" dirty="0"/>
              <a:t> y </a:t>
            </a:r>
            <a:r>
              <a:rPr sz="1700" dirty="0" err="1"/>
              <a:t>medidas</a:t>
            </a:r>
            <a:r>
              <a:rPr sz="1700" dirty="0"/>
              <a:t> </a:t>
            </a:r>
            <a:r>
              <a:rPr sz="1700" dirty="0" err="1"/>
              <a:t>pertinentes</a:t>
            </a:r>
            <a:r>
              <a:rPr sz="1700" dirty="0"/>
              <a:t> </a:t>
            </a:r>
            <a:endParaRPr sz="17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4" name="Grafika 3" descr="Komentarz — serce z wypełnieniem pełnym">
            <a:extLst>
              <a:ext uri="{FF2B5EF4-FFF2-40B4-BE49-F238E27FC236}">
                <a16:creationId xmlns:a16="http://schemas.microsoft.com/office/drawing/2014/main" id="{0811BD5B-B80B-4BD1-8B6E-C8424DF41D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9747" y="5021578"/>
            <a:ext cx="828942" cy="87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18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061907" y="244620"/>
            <a:ext cx="9853868" cy="997709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360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sz="3200" b="0" dirty="0" err="1"/>
              <a:t>Cuestiones</a:t>
            </a:r>
            <a:r>
              <a:rPr sz="3200" b="0" dirty="0"/>
              <a:t> </a:t>
            </a:r>
            <a:r>
              <a:rPr sz="3200" b="0" dirty="0" err="1"/>
              <a:t>relativas</a:t>
            </a:r>
            <a:r>
              <a:rPr sz="3200" b="0" dirty="0"/>
              <a:t> a la </a:t>
            </a:r>
            <a:r>
              <a:rPr sz="3200" dirty="0" err="1"/>
              <a:t>conciliación</a:t>
            </a:r>
            <a:r>
              <a:rPr sz="3200" dirty="0"/>
              <a:t> de la </a:t>
            </a:r>
            <a:r>
              <a:rPr sz="3200" dirty="0" err="1"/>
              <a:t>vida</a:t>
            </a:r>
            <a:r>
              <a:rPr sz="3200" dirty="0"/>
              <a:t> </a:t>
            </a:r>
            <a:r>
              <a:rPr sz="3200" dirty="0" err="1"/>
              <a:t>profesional</a:t>
            </a:r>
            <a:r>
              <a:rPr sz="3200" dirty="0"/>
              <a:t> y la </a:t>
            </a:r>
            <a:r>
              <a:rPr sz="3200" dirty="0" err="1"/>
              <a:t>vida</a:t>
            </a:r>
            <a:r>
              <a:rPr sz="3200" dirty="0"/>
              <a:t> </a:t>
            </a:r>
            <a:r>
              <a:rPr sz="3200" dirty="0" err="1"/>
              <a:t>privada</a:t>
            </a:r>
            <a:endParaRPr sz="3200" kern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514350" y="1329164"/>
            <a:ext cx="11506200" cy="891270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defRPr sz="2200">
                <a:solidFill>
                  <a:srgbClr val="0CA373"/>
                </a:solidFill>
                <a:cs typeface="Tahoma"/>
              </a:defRPr>
            </a:pPr>
            <a:r>
              <a:rPr sz="1900" dirty="0"/>
              <a:t>Uno de los </a:t>
            </a:r>
            <a:r>
              <a:rPr sz="1900" dirty="0" err="1"/>
              <a:t>desafíos</a:t>
            </a:r>
            <a:r>
              <a:rPr sz="1900" dirty="0"/>
              <a:t> </a:t>
            </a:r>
            <a:r>
              <a:rPr sz="1900" dirty="0" err="1"/>
              <a:t>cruciales</a:t>
            </a:r>
            <a:r>
              <a:rPr sz="1900" dirty="0"/>
              <a:t> para los </a:t>
            </a:r>
            <a:r>
              <a:rPr sz="1900" dirty="0" err="1"/>
              <a:t>empleados</a:t>
            </a:r>
            <a:r>
              <a:rPr sz="1900" dirty="0"/>
              <a:t> que </a:t>
            </a:r>
            <a:r>
              <a:rPr sz="1900" dirty="0" err="1"/>
              <a:t>trabajan</a:t>
            </a:r>
            <a:r>
              <a:rPr sz="1900" dirty="0"/>
              <a:t> a </a:t>
            </a:r>
            <a:r>
              <a:rPr sz="1900" dirty="0" err="1"/>
              <a:t>distancia</a:t>
            </a:r>
            <a:r>
              <a:rPr sz="1900" dirty="0"/>
              <a:t> </a:t>
            </a:r>
            <a:r>
              <a:rPr sz="1900" dirty="0" err="1"/>
              <a:t>durante</a:t>
            </a:r>
            <a:r>
              <a:rPr sz="1900" dirty="0"/>
              <a:t> la </a:t>
            </a:r>
            <a:r>
              <a:rPr sz="1900" dirty="0" err="1"/>
              <a:t>pandemia</a:t>
            </a:r>
            <a:r>
              <a:rPr sz="1900" dirty="0"/>
              <a:t> (y </a:t>
            </a:r>
            <a:r>
              <a:rPr sz="1900" dirty="0" err="1"/>
              <a:t>después</a:t>
            </a:r>
            <a:r>
              <a:rPr sz="1900" dirty="0"/>
              <a:t>) </a:t>
            </a:r>
            <a:r>
              <a:rPr lang="es-ES" sz="1900" dirty="0"/>
              <a:t>es</a:t>
            </a:r>
            <a:r>
              <a:rPr sz="1900" dirty="0"/>
              <a:t> </a:t>
            </a:r>
            <a:r>
              <a:rPr sz="1900" b="1" dirty="0" err="1"/>
              <a:t>el</a:t>
            </a:r>
            <a:r>
              <a:rPr sz="1900" b="1" dirty="0"/>
              <a:t> </a:t>
            </a:r>
            <a:r>
              <a:rPr sz="1900" b="1" dirty="0" err="1"/>
              <a:t>conflicto</a:t>
            </a:r>
            <a:r>
              <a:rPr sz="1900" b="1" dirty="0"/>
              <a:t> entre </a:t>
            </a:r>
            <a:r>
              <a:rPr sz="1900" b="1" dirty="0" err="1"/>
              <a:t>el</a:t>
            </a:r>
            <a:r>
              <a:rPr sz="1900" b="1" dirty="0"/>
              <a:t> </a:t>
            </a:r>
            <a:r>
              <a:rPr sz="1900" b="1" dirty="0" err="1"/>
              <a:t>trabajo</a:t>
            </a:r>
            <a:r>
              <a:rPr sz="1900" b="1" dirty="0"/>
              <a:t> y la </a:t>
            </a:r>
            <a:r>
              <a:rPr sz="1900" b="1" dirty="0" err="1"/>
              <a:t>vida</a:t>
            </a:r>
            <a:r>
              <a:rPr sz="1900" b="1" dirty="0"/>
              <a:t> </a:t>
            </a:r>
            <a:r>
              <a:rPr sz="1900" b="1" dirty="0" err="1"/>
              <a:t>privada</a:t>
            </a:r>
            <a:r>
              <a:rPr sz="1900" b="1" dirty="0"/>
              <a:t> que </a:t>
            </a:r>
            <a:r>
              <a:rPr sz="1900" b="1" dirty="0" err="1"/>
              <a:t>están</a:t>
            </a:r>
            <a:r>
              <a:rPr sz="1900" b="1" dirty="0"/>
              <a:t> </a:t>
            </a:r>
            <a:r>
              <a:rPr sz="1900" b="1" dirty="0" err="1"/>
              <a:t>experimentando</a:t>
            </a:r>
            <a:r>
              <a:rPr sz="1900" b="1" dirty="0"/>
              <a:t> </a:t>
            </a:r>
            <a:r>
              <a:rPr sz="1900" b="1" dirty="0" err="1"/>
              <a:t>debido</a:t>
            </a:r>
            <a:r>
              <a:rPr sz="1900" b="1" dirty="0"/>
              <a:t> a las </a:t>
            </a:r>
            <a:r>
              <a:rPr sz="1900" b="1" dirty="0" err="1"/>
              <a:t>fronteras</a:t>
            </a:r>
            <a:r>
              <a:rPr sz="1900" b="1" dirty="0"/>
              <a:t> </a:t>
            </a:r>
            <a:r>
              <a:rPr lang="es-ES" sz="1900" b="1" dirty="0"/>
              <a:t>difuminadas</a:t>
            </a:r>
            <a:r>
              <a:rPr sz="1900" b="1" dirty="0"/>
              <a:t> entre </a:t>
            </a:r>
            <a:r>
              <a:rPr sz="1900" b="1" dirty="0" err="1"/>
              <a:t>el</a:t>
            </a:r>
            <a:r>
              <a:rPr sz="1900" b="1" dirty="0"/>
              <a:t> </a:t>
            </a:r>
            <a:r>
              <a:rPr sz="1900" b="1" dirty="0" err="1"/>
              <a:t>trabajo</a:t>
            </a:r>
            <a:r>
              <a:rPr sz="1900" b="1" dirty="0"/>
              <a:t> y la </a:t>
            </a:r>
            <a:r>
              <a:rPr sz="1900" b="1" dirty="0" err="1"/>
              <a:t>vida</a:t>
            </a:r>
            <a:r>
              <a:rPr sz="1900" b="1" dirty="0"/>
              <a:t> personal</a:t>
            </a:r>
            <a:r>
              <a:rPr sz="1900" dirty="0"/>
              <a:t>. Los empresarios </a:t>
            </a:r>
            <a:r>
              <a:rPr lang="es-ES" sz="1900" dirty="0"/>
              <a:t>pueden</a:t>
            </a:r>
            <a:r>
              <a:rPr sz="1900" dirty="0"/>
              <a:t> </a:t>
            </a:r>
            <a:r>
              <a:rPr sz="1900" dirty="0" err="1"/>
              <a:t>adoptar</a:t>
            </a:r>
            <a:r>
              <a:rPr sz="1900" dirty="0"/>
              <a:t> las </a:t>
            </a:r>
            <a:r>
              <a:rPr sz="1900" dirty="0" err="1"/>
              <a:t>siguientes</a:t>
            </a:r>
            <a:r>
              <a:rPr sz="1900" dirty="0"/>
              <a:t> </a:t>
            </a:r>
            <a:r>
              <a:rPr sz="1900" dirty="0" err="1"/>
              <a:t>medidas</a:t>
            </a:r>
            <a:r>
              <a:rPr sz="1900" dirty="0"/>
              <a:t> para </a:t>
            </a:r>
            <a:r>
              <a:rPr sz="1900" dirty="0" err="1"/>
              <a:t>paliar</a:t>
            </a:r>
            <a:r>
              <a:rPr lang="es-ES" sz="1900" dirty="0"/>
              <a:t>lo</a:t>
            </a:r>
            <a:r>
              <a:rPr sz="1900" dirty="0"/>
              <a:t>:</a:t>
            </a:r>
            <a:endParaRPr sz="1900" dirty="0">
              <a:solidFill>
                <a:srgbClr val="0CA373"/>
              </a:solidFill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409574" y="2307270"/>
            <a:ext cx="11506201" cy="36915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sz="1900" dirty="0" err="1"/>
              <a:t>Apoyar</a:t>
            </a:r>
            <a:r>
              <a:rPr sz="1900" dirty="0"/>
              <a:t> la </a:t>
            </a:r>
            <a:r>
              <a:rPr sz="1900" dirty="0" err="1"/>
              <a:t>gestión</a:t>
            </a:r>
            <a:r>
              <a:rPr sz="1900" dirty="0"/>
              <a:t> de los </a:t>
            </a:r>
            <a:r>
              <a:rPr sz="1900" dirty="0" err="1"/>
              <a:t>límites</a:t>
            </a:r>
            <a:r>
              <a:rPr sz="1900" dirty="0"/>
              <a:t> de la </a:t>
            </a:r>
            <a:r>
              <a:rPr sz="1900" dirty="0" err="1"/>
              <a:t>vida</a:t>
            </a:r>
            <a:r>
              <a:rPr sz="1900" dirty="0"/>
              <a:t> </a:t>
            </a:r>
            <a:r>
              <a:rPr sz="1900" dirty="0" err="1"/>
              <a:t>laboral</a:t>
            </a:r>
            <a:r>
              <a:rPr sz="1900" dirty="0"/>
              <a:t> y la </a:t>
            </a:r>
            <a:r>
              <a:rPr sz="1900" dirty="0" err="1"/>
              <a:t>vida</a:t>
            </a:r>
            <a:r>
              <a:rPr sz="1900" dirty="0"/>
              <a:t> </a:t>
            </a:r>
            <a:r>
              <a:rPr sz="1900" b="1" dirty="0" err="1"/>
              <a:t>privada</a:t>
            </a:r>
            <a:r>
              <a:rPr sz="1900" b="1" dirty="0"/>
              <a:t> </a:t>
            </a:r>
            <a:r>
              <a:rPr sz="1900" b="1" dirty="0" err="1"/>
              <a:t>estableciendo</a:t>
            </a:r>
            <a:r>
              <a:rPr sz="1900" b="1" dirty="0"/>
              <a:t> </a:t>
            </a:r>
            <a:r>
              <a:rPr sz="1900" b="1" dirty="0" err="1"/>
              <a:t>expectativas</a:t>
            </a:r>
            <a:r>
              <a:rPr sz="1900" b="1" dirty="0"/>
              <a:t> </a:t>
            </a:r>
            <a:r>
              <a:rPr sz="1900" b="1" dirty="0" err="1"/>
              <a:t>claras</a:t>
            </a:r>
            <a:r>
              <a:rPr sz="1900" b="1" dirty="0"/>
              <a:t> </a:t>
            </a:r>
            <a:r>
              <a:rPr sz="1900" b="1" dirty="0" err="1"/>
              <a:t>sobre</a:t>
            </a:r>
            <a:r>
              <a:rPr sz="1900" b="1" dirty="0"/>
              <a:t> los </a:t>
            </a:r>
            <a:r>
              <a:rPr sz="1900" b="1" dirty="0" err="1"/>
              <a:t>resultados</a:t>
            </a:r>
            <a:r>
              <a:rPr sz="1900" b="1" dirty="0"/>
              <a:t> del </a:t>
            </a:r>
            <a:r>
              <a:rPr sz="1900" b="1" dirty="0" err="1"/>
              <a:t>trabajo</a:t>
            </a:r>
            <a:r>
              <a:rPr sz="1900" dirty="0"/>
              <a:t> y, al </a:t>
            </a:r>
            <a:r>
              <a:rPr sz="1900" dirty="0" err="1"/>
              <a:t>mismo</a:t>
            </a:r>
            <a:r>
              <a:rPr sz="1900" dirty="0"/>
              <a:t> </a:t>
            </a:r>
            <a:r>
              <a:rPr sz="1900" dirty="0" err="1"/>
              <a:t>tiempo</a:t>
            </a:r>
            <a:r>
              <a:rPr sz="1900" dirty="0"/>
              <a:t>, </a:t>
            </a:r>
            <a:r>
              <a:rPr sz="1900" b="1" dirty="0" err="1"/>
              <a:t>ofrecer</a:t>
            </a:r>
            <a:r>
              <a:rPr sz="1900" b="1" dirty="0"/>
              <a:t> a los </a:t>
            </a:r>
            <a:r>
              <a:rPr lang="es-ES" sz="1900" b="1" dirty="0"/>
              <a:t>teletrabajadores</a:t>
            </a:r>
            <a:r>
              <a:rPr sz="1900" b="1" dirty="0"/>
              <a:t> la </a:t>
            </a:r>
            <a:r>
              <a:rPr sz="1900" b="1" dirty="0" err="1"/>
              <a:t>flexibilidad</a:t>
            </a:r>
            <a:r>
              <a:rPr sz="1900" b="1" dirty="0"/>
              <a:t> </a:t>
            </a:r>
            <a:r>
              <a:rPr sz="1900" b="1" dirty="0" err="1"/>
              <a:t>necesaria</a:t>
            </a:r>
            <a:r>
              <a:rPr sz="1900" b="1" dirty="0"/>
              <a:t> para </a:t>
            </a:r>
            <a:r>
              <a:rPr sz="1900" b="1" dirty="0" err="1"/>
              <a:t>gestionar</a:t>
            </a:r>
            <a:r>
              <a:rPr sz="1900" b="1" dirty="0"/>
              <a:t> sus </a:t>
            </a:r>
            <a:r>
              <a:rPr sz="1900" b="1" dirty="0" err="1"/>
              <a:t>propios</a:t>
            </a:r>
            <a:r>
              <a:rPr sz="1900" b="1" dirty="0"/>
              <a:t> </a:t>
            </a:r>
            <a:r>
              <a:rPr sz="1900" b="1" dirty="0" err="1"/>
              <a:t>horarios</a:t>
            </a:r>
            <a:r>
              <a:rPr sz="1900" b="1" dirty="0"/>
              <a:t> de </a:t>
            </a:r>
            <a:r>
              <a:rPr sz="1900" b="1" dirty="0" err="1"/>
              <a:t>trabajo</a:t>
            </a:r>
            <a:r>
              <a:rPr sz="1900" b="1" dirty="0"/>
              <a:t> </a:t>
            </a:r>
            <a:r>
              <a:rPr sz="1900" dirty="0" err="1"/>
              <a:t>en</a:t>
            </a:r>
            <a:r>
              <a:rPr sz="1900" dirty="0"/>
              <a:t> </a:t>
            </a:r>
            <a:r>
              <a:rPr sz="1900" dirty="0" err="1"/>
              <a:t>función</a:t>
            </a:r>
            <a:r>
              <a:rPr sz="1900" dirty="0"/>
              <a:t> de sus </a:t>
            </a:r>
            <a:r>
              <a:rPr sz="1900" dirty="0" err="1"/>
              <a:t>necesidades</a:t>
            </a:r>
            <a:r>
              <a:rPr sz="1900" dirty="0"/>
              <a:t> y </a:t>
            </a:r>
            <a:r>
              <a:rPr sz="1900" dirty="0" err="1"/>
              <a:t>preferencias</a:t>
            </a:r>
            <a:r>
              <a:rPr sz="1900" dirty="0"/>
              <a:t> </a:t>
            </a:r>
            <a:r>
              <a:rPr sz="1900" dirty="0" err="1"/>
              <a:t>individuales</a:t>
            </a:r>
            <a:endParaRPr sz="19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sz="1900" dirty="0" err="1"/>
              <a:t>Fomentar</a:t>
            </a:r>
            <a:r>
              <a:rPr sz="1900" dirty="0"/>
              <a:t> la </a:t>
            </a:r>
            <a:r>
              <a:rPr sz="1900" b="1" dirty="0" err="1"/>
              <a:t>comunicación</a:t>
            </a:r>
            <a:r>
              <a:rPr sz="1900" b="1" dirty="0"/>
              <a:t> </a:t>
            </a:r>
            <a:r>
              <a:rPr sz="1900" b="1" dirty="0" err="1"/>
              <a:t>abierta</a:t>
            </a:r>
            <a:r>
              <a:rPr sz="1900" b="1" dirty="0"/>
              <a:t> y la </a:t>
            </a:r>
            <a:r>
              <a:rPr sz="1900" b="1" dirty="0" err="1"/>
              <a:t>cooperación</a:t>
            </a:r>
            <a:r>
              <a:rPr sz="1900" b="1" dirty="0"/>
              <a:t> entre </a:t>
            </a:r>
            <a:r>
              <a:rPr lang="es-ES" sz="1900" b="1" dirty="0"/>
              <a:t>teletrabajadores</a:t>
            </a:r>
            <a:r>
              <a:rPr sz="1900" b="1" dirty="0"/>
              <a:t>, </a:t>
            </a:r>
            <a:r>
              <a:rPr sz="1900" b="1" dirty="0" err="1"/>
              <a:t>supervisores</a:t>
            </a:r>
            <a:r>
              <a:rPr sz="1900" b="1" dirty="0"/>
              <a:t> y </a:t>
            </a:r>
            <a:r>
              <a:rPr sz="1900" b="1" dirty="0" err="1"/>
              <a:t>gerentes</a:t>
            </a:r>
            <a:r>
              <a:rPr sz="1900" b="1" dirty="0"/>
              <a:t> </a:t>
            </a:r>
            <a:r>
              <a:rPr sz="1900" b="1" dirty="0" err="1"/>
              <a:t>en</a:t>
            </a:r>
            <a:r>
              <a:rPr sz="1900" b="1" dirty="0"/>
              <a:t> </a:t>
            </a:r>
            <a:r>
              <a:rPr sz="1900" b="1" dirty="0" err="1"/>
              <a:t>torno</a:t>
            </a:r>
            <a:r>
              <a:rPr sz="1900" b="1" dirty="0"/>
              <a:t> a la </a:t>
            </a:r>
            <a:r>
              <a:rPr sz="1900" b="1" dirty="0" err="1"/>
              <a:t>programación</a:t>
            </a:r>
            <a:r>
              <a:rPr sz="1900" b="1" dirty="0"/>
              <a:t>, la </a:t>
            </a:r>
            <a:r>
              <a:rPr sz="1900" b="1" dirty="0" err="1"/>
              <a:t>disponibilidad</a:t>
            </a:r>
            <a:r>
              <a:rPr sz="1900" b="1" dirty="0"/>
              <a:t> y </a:t>
            </a:r>
            <a:r>
              <a:rPr sz="1900" b="1" dirty="0" err="1"/>
              <a:t>el</a:t>
            </a:r>
            <a:r>
              <a:rPr sz="1900" b="1" dirty="0"/>
              <a:t> </a:t>
            </a:r>
            <a:r>
              <a:rPr sz="1900" b="1" dirty="0" err="1"/>
              <a:t>establecimiento</a:t>
            </a:r>
            <a:r>
              <a:rPr sz="1900" b="1" dirty="0"/>
              <a:t> de </a:t>
            </a:r>
            <a:r>
              <a:rPr sz="1900" b="1" dirty="0" err="1"/>
              <a:t>límites</a:t>
            </a:r>
            <a:r>
              <a:rPr sz="1900" b="1" dirty="0"/>
              <a:t> </a:t>
            </a:r>
            <a:r>
              <a:rPr sz="1900" dirty="0"/>
              <a:t>dentro de los </a:t>
            </a:r>
            <a:r>
              <a:rPr sz="1900" dirty="0" err="1"/>
              <a:t>equipos</a:t>
            </a:r>
            <a:r>
              <a:rPr sz="1900" dirty="0"/>
              <a:t>, </a:t>
            </a:r>
            <a:r>
              <a:rPr sz="1900" dirty="0" err="1"/>
              <a:t>haciendo</a:t>
            </a:r>
            <a:r>
              <a:rPr sz="1900" dirty="0"/>
              <a:t> </a:t>
            </a:r>
            <a:r>
              <a:rPr sz="1900" b="1" dirty="0" err="1"/>
              <a:t>acuerdos</a:t>
            </a:r>
            <a:r>
              <a:rPr sz="1900" b="1" dirty="0"/>
              <a:t> </a:t>
            </a:r>
            <a:r>
              <a:rPr sz="1900" b="1" dirty="0" err="1"/>
              <a:t>en</a:t>
            </a:r>
            <a:r>
              <a:rPr sz="1900" b="1" dirty="0"/>
              <a:t> </a:t>
            </a:r>
            <a:r>
              <a:rPr sz="1900" b="1" dirty="0" err="1"/>
              <a:t>este</a:t>
            </a:r>
            <a:r>
              <a:rPr sz="1900" b="1" dirty="0"/>
              <a:t> </a:t>
            </a:r>
            <a:r>
              <a:rPr sz="1900" b="1" dirty="0" err="1"/>
              <a:t>sentido</a:t>
            </a:r>
            <a:r>
              <a:rPr sz="1900" b="1" dirty="0"/>
              <a:t> </a:t>
            </a:r>
            <a:r>
              <a:rPr sz="1900" dirty="0"/>
              <a:t>(¡y </a:t>
            </a:r>
            <a:r>
              <a:rPr lang="es-ES" sz="1900" b="1" dirty="0"/>
              <a:t>respetándolos</a:t>
            </a:r>
            <a:r>
              <a:rPr sz="1900" dirty="0"/>
              <a:t>!)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>
                <a:solidFill>
                  <a:srgbClr val="000000"/>
                </a:solidFill>
              </a:defRPr>
            </a:pPr>
            <a:r>
              <a:rPr sz="19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Apoyar</a:t>
            </a:r>
            <a:r>
              <a:rPr sz="19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los </a:t>
            </a:r>
            <a:r>
              <a:rPr sz="19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trabajadores</a:t>
            </a:r>
            <a:r>
              <a:rPr sz="19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con </a:t>
            </a:r>
            <a:r>
              <a:rPr sz="19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hijos</a:t>
            </a:r>
            <a:r>
              <a:rPr sz="19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9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pequeños</a:t>
            </a:r>
            <a:r>
              <a:rPr sz="19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u </a:t>
            </a:r>
            <a:r>
              <a:rPr sz="19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otras</a:t>
            </a:r>
            <a:r>
              <a:rPr sz="19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9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responsabilidades</a:t>
            </a:r>
            <a:r>
              <a:rPr lang="es-ES" sz="19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</a:t>
            </a:r>
            <a:r>
              <a:rPr sz="19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cuidado</a:t>
            </a:r>
            <a:r>
              <a:rPr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que </a:t>
            </a:r>
            <a:r>
              <a:rPr sz="19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puedan</a:t>
            </a:r>
            <a:r>
              <a:rPr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9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tener</a:t>
            </a:r>
            <a:r>
              <a:rPr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9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dificultades</a:t>
            </a:r>
            <a:r>
              <a:rPr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para </a:t>
            </a:r>
            <a:r>
              <a:rPr sz="19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</a:t>
            </a:r>
            <a:r>
              <a:rPr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9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</a:t>
            </a:r>
            <a:r>
              <a:rPr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9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trabajo</a:t>
            </a:r>
            <a:r>
              <a:rPr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y </a:t>
            </a:r>
            <a:r>
              <a:rPr sz="19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estar</a:t>
            </a:r>
            <a:r>
              <a:rPr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la </a:t>
            </a:r>
            <a:r>
              <a:rPr sz="19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altura</a:t>
            </a:r>
            <a:r>
              <a:rPr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las </a:t>
            </a:r>
            <a:r>
              <a:rPr sz="19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expectativas</a:t>
            </a:r>
            <a:r>
              <a:rPr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sz="19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permitiéndoles</a:t>
            </a:r>
            <a:r>
              <a:rPr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por </a:t>
            </a:r>
            <a:r>
              <a:rPr sz="19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ejemplo</a:t>
            </a:r>
            <a:r>
              <a:rPr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sz="19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regímenes</a:t>
            </a:r>
            <a:r>
              <a:rPr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9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especiales</a:t>
            </a:r>
            <a:r>
              <a:rPr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sz="19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permisos</a:t>
            </a:r>
            <a:r>
              <a:rPr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9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parentales</a:t>
            </a:r>
            <a:r>
              <a:rPr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</a:t>
            </a:r>
            <a:r>
              <a:rPr lang="es-ES"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ya previstos</a:t>
            </a:r>
            <a:r>
              <a:rPr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9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</a:t>
            </a:r>
            <a:r>
              <a:rPr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9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varios</a:t>
            </a:r>
            <a:r>
              <a:rPr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9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países</a:t>
            </a:r>
            <a:r>
              <a:rPr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), </a:t>
            </a:r>
            <a:r>
              <a:rPr sz="19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ayuda</a:t>
            </a:r>
            <a:r>
              <a:rPr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externa </a:t>
            </a:r>
            <a:r>
              <a:rPr sz="19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financiada</a:t>
            </a:r>
            <a:r>
              <a:rPr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por </a:t>
            </a:r>
            <a:r>
              <a:rPr sz="19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</a:t>
            </a:r>
            <a:r>
              <a:rPr sz="1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empresario, etc. </a:t>
            </a:r>
            <a:r>
              <a:rPr dirty="0">
                <a:latin typeface="Noto Sans" panose="020B0502040504020204" pitchFamily="34" charset="0"/>
              </a:rPr>
              <a:t>	</a:t>
            </a:r>
            <a:endParaRPr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77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061907" y="244620"/>
            <a:ext cx="10269068" cy="489878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360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sz="3100" b="0" dirty="0" err="1"/>
              <a:t>Cuestiones</a:t>
            </a:r>
            <a:r>
              <a:rPr sz="3100" b="0" dirty="0"/>
              <a:t> </a:t>
            </a:r>
            <a:r>
              <a:rPr sz="3100" b="0" dirty="0" err="1"/>
              <a:t>relativas</a:t>
            </a:r>
            <a:r>
              <a:rPr sz="3100" b="0" dirty="0"/>
              <a:t> a </a:t>
            </a:r>
            <a:r>
              <a:rPr sz="3100" dirty="0"/>
              <a:t>las </a:t>
            </a:r>
            <a:r>
              <a:rPr sz="3100" dirty="0" err="1"/>
              <a:t>obligaciones</a:t>
            </a:r>
            <a:r>
              <a:rPr sz="3100" dirty="0"/>
              <a:t> </a:t>
            </a:r>
            <a:r>
              <a:rPr sz="3100" dirty="0" err="1"/>
              <a:t>legales</a:t>
            </a:r>
            <a:r>
              <a:rPr sz="3100" dirty="0"/>
              <a:t> y </a:t>
            </a:r>
            <a:r>
              <a:rPr sz="3100" dirty="0" err="1"/>
              <a:t>contractuales</a:t>
            </a:r>
            <a:endParaRPr sz="3100" kern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410686" y="1042088"/>
            <a:ext cx="11268076" cy="1029769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defRPr sz="2200">
                <a:solidFill>
                  <a:srgbClr val="0CA373"/>
                </a:solidFill>
                <a:cs typeface="Tahoma"/>
              </a:defRPr>
            </a:pPr>
            <a:r>
              <a:rPr dirty="0"/>
              <a:t>Uno de los </a:t>
            </a:r>
            <a:r>
              <a:rPr dirty="0" err="1"/>
              <a:t>desafíos</a:t>
            </a:r>
            <a:r>
              <a:rPr dirty="0"/>
              <a:t> </a:t>
            </a:r>
            <a:r>
              <a:rPr dirty="0" err="1"/>
              <a:t>cruciales</a:t>
            </a:r>
            <a:r>
              <a:rPr dirty="0"/>
              <a:t> para </a:t>
            </a:r>
            <a:r>
              <a:rPr dirty="0" err="1"/>
              <a:t>el</a:t>
            </a:r>
            <a:r>
              <a:rPr dirty="0"/>
              <a:t> </a:t>
            </a:r>
            <a:r>
              <a:rPr lang="es-ES" dirty="0"/>
              <a:t>teletrabajo </a:t>
            </a:r>
            <a:r>
              <a:rPr dirty="0"/>
              <a:t>es la </a:t>
            </a:r>
            <a:r>
              <a:rPr b="1" dirty="0" err="1"/>
              <a:t>clarificación</a:t>
            </a:r>
            <a:r>
              <a:rPr b="1" dirty="0"/>
              <a:t> de las </a:t>
            </a:r>
            <a:r>
              <a:rPr b="1" dirty="0" err="1"/>
              <a:t>condiciones</a:t>
            </a:r>
            <a:r>
              <a:rPr b="1" dirty="0"/>
              <a:t> del </a:t>
            </a:r>
            <a:r>
              <a:rPr b="1" dirty="0" err="1"/>
              <a:t>trabajo</a:t>
            </a:r>
            <a:r>
              <a:rPr b="1" dirty="0"/>
              <a:t> a </a:t>
            </a:r>
            <a:r>
              <a:rPr b="1" dirty="0" err="1"/>
              <a:t>distancia</a:t>
            </a:r>
            <a:r>
              <a:rPr b="1" dirty="0"/>
              <a:t>, </a:t>
            </a:r>
            <a:r>
              <a:rPr b="1" dirty="0" err="1"/>
              <a:t>incluida</a:t>
            </a:r>
            <a:r>
              <a:rPr b="1" dirty="0"/>
              <a:t> la </a:t>
            </a:r>
            <a:r>
              <a:rPr b="1" dirty="0" err="1"/>
              <a:t>ubicación</a:t>
            </a:r>
            <a:r>
              <a:rPr b="1" dirty="0"/>
              <a:t>, </a:t>
            </a:r>
            <a:r>
              <a:rPr b="1" dirty="0" err="1"/>
              <a:t>el</a:t>
            </a:r>
            <a:r>
              <a:rPr b="1" dirty="0"/>
              <a:t> </a:t>
            </a:r>
            <a:r>
              <a:rPr b="1" dirty="0" err="1"/>
              <a:t>reembolso</a:t>
            </a:r>
            <a:r>
              <a:rPr b="1" dirty="0"/>
              <a:t> de los </a:t>
            </a:r>
            <a:r>
              <a:rPr b="1" dirty="0" err="1"/>
              <a:t>gastos</a:t>
            </a:r>
            <a:r>
              <a:rPr b="1" dirty="0"/>
              <a:t>, </a:t>
            </a:r>
            <a:r>
              <a:rPr b="1" dirty="0" err="1"/>
              <a:t>así</a:t>
            </a:r>
            <a:r>
              <a:rPr b="1" dirty="0"/>
              <a:t> </a:t>
            </a:r>
            <a:r>
              <a:rPr b="1" dirty="0" err="1"/>
              <a:t>como</a:t>
            </a:r>
            <a:r>
              <a:rPr b="1" dirty="0"/>
              <a:t> los </a:t>
            </a:r>
            <a:r>
              <a:rPr b="1" dirty="0" err="1"/>
              <a:t>procedimientos</a:t>
            </a:r>
            <a:r>
              <a:rPr b="1" dirty="0"/>
              <a:t> de </a:t>
            </a:r>
            <a:r>
              <a:rPr b="1" dirty="0" err="1"/>
              <a:t>notificación</a:t>
            </a:r>
            <a:r>
              <a:rPr b="1" dirty="0"/>
              <a:t> </a:t>
            </a:r>
            <a:r>
              <a:rPr b="1" dirty="0" err="1"/>
              <a:t>en</a:t>
            </a:r>
            <a:r>
              <a:rPr b="1" dirty="0"/>
              <a:t> </a:t>
            </a:r>
            <a:r>
              <a:rPr b="1" dirty="0" err="1"/>
              <a:t>caso</a:t>
            </a:r>
            <a:r>
              <a:rPr b="1" dirty="0"/>
              <a:t> de </a:t>
            </a:r>
            <a:r>
              <a:rPr b="1" dirty="0" err="1"/>
              <a:t>accidente</a:t>
            </a:r>
            <a:r>
              <a:rPr dirty="0"/>
              <a:t>. Los empresarios p</a:t>
            </a:r>
            <a:r>
              <a:rPr lang="es-ES" dirty="0" err="1"/>
              <a:t>ueden</a:t>
            </a:r>
            <a:r>
              <a:rPr dirty="0"/>
              <a:t> </a:t>
            </a:r>
            <a:r>
              <a:rPr dirty="0" err="1"/>
              <a:t>adoptar</a:t>
            </a:r>
            <a:r>
              <a:rPr dirty="0"/>
              <a:t> las </a:t>
            </a:r>
            <a:r>
              <a:rPr dirty="0" err="1"/>
              <a:t>siguientes</a:t>
            </a:r>
            <a:r>
              <a:rPr dirty="0"/>
              <a:t> </a:t>
            </a:r>
            <a:r>
              <a:rPr dirty="0" err="1"/>
              <a:t>medidas</a:t>
            </a:r>
            <a:r>
              <a:rPr dirty="0"/>
              <a:t>:</a:t>
            </a:r>
            <a:endParaRPr sz="2200" dirty="0">
              <a:solidFill>
                <a:srgbClr val="0CA373"/>
              </a:solidFill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410686" y="1726250"/>
            <a:ext cx="11370628" cy="4349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sz="2000" b="1" dirty="0" err="1"/>
              <a:t>Controlar</a:t>
            </a:r>
            <a:r>
              <a:rPr sz="2000" b="1" dirty="0"/>
              <a:t> </a:t>
            </a:r>
            <a:r>
              <a:rPr sz="2000" b="1" dirty="0" err="1"/>
              <a:t>si</a:t>
            </a:r>
            <a:r>
              <a:rPr sz="2000" b="1" dirty="0"/>
              <a:t> </a:t>
            </a:r>
            <a:r>
              <a:rPr sz="2000" b="1" dirty="0" err="1"/>
              <a:t>el</a:t>
            </a:r>
            <a:r>
              <a:rPr sz="2000" b="1" dirty="0"/>
              <a:t> </a:t>
            </a:r>
            <a:r>
              <a:rPr sz="2000" b="1" dirty="0" err="1"/>
              <a:t>ordenamiento</a:t>
            </a:r>
            <a:r>
              <a:rPr sz="2000" b="1" dirty="0"/>
              <a:t> </a:t>
            </a:r>
            <a:r>
              <a:rPr sz="2000" b="1" dirty="0" err="1"/>
              <a:t>jurídico</a:t>
            </a:r>
            <a:r>
              <a:rPr sz="2000" b="1" dirty="0"/>
              <a:t> </a:t>
            </a:r>
            <a:r>
              <a:rPr sz="2000" b="1" dirty="0" err="1"/>
              <a:t>respectivo</a:t>
            </a:r>
            <a:r>
              <a:rPr sz="2000" b="1" dirty="0"/>
              <a:t> </a:t>
            </a:r>
            <a:r>
              <a:rPr sz="2000" b="1" dirty="0" err="1"/>
              <a:t>proporciona</a:t>
            </a:r>
            <a:r>
              <a:rPr sz="2000" b="1" dirty="0"/>
              <a:t> una </a:t>
            </a:r>
            <a:r>
              <a:rPr sz="2000" b="1" dirty="0" err="1"/>
              <a:t>compensación</a:t>
            </a:r>
            <a:r>
              <a:rPr sz="2000" b="1" dirty="0"/>
              <a:t> de cost</a:t>
            </a:r>
            <a:r>
              <a:rPr lang="es-ES" sz="2000" b="1" dirty="0"/>
              <a:t>e</a:t>
            </a:r>
            <a:r>
              <a:rPr sz="2000" b="1" dirty="0"/>
              <a:t>s libre de </a:t>
            </a:r>
            <a:r>
              <a:rPr sz="2000" b="1" dirty="0" err="1"/>
              <a:t>impuestos</a:t>
            </a:r>
            <a:r>
              <a:rPr sz="2000" b="1" dirty="0"/>
              <a:t> para los </a:t>
            </a:r>
            <a:r>
              <a:rPr lang="es-ES" sz="2000" b="1" dirty="0"/>
              <a:t>teletrabajadores</a:t>
            </a:r>
            <a:r>
              <a:rPr sz="2000" b="1" dirty="0"/>
              <a:t> </a:t>
            </a:r>
            <a:r>
              <a:rPr sz="2000" dirty="0"/>
              <a:t>por los cost</a:t>
            </a:r>
            <a:r>
              <a:rPr lang="es-ES" sz="2000" dirty="0"/>
              <a:t>e</a:t>
            </a:r>
            <a:r>
              <a:rPr sz="2000" dirty="0"/>
              <a:t>s </a:t>
            </a:r>
            <a:r>
              <a:rPr sz="2000" dirty="0" err="1"/>
              <a:t>relacionados</a:t>
            </a:r>
            <a:r>
              <a:rPr sz="2000" dirty="0"/>
              <a:t> con </a:t>
            </a:r>
            <a:r>
              <a:rPr sz="2000" dirty="0" err="1"/>
              <a:t>el</a:t>
            </a:r>
            <a:r>
              <a:rPr sz="2000" dirty="0"/>
              <a:t> </a:t>
            </a:r>
            <a:r>
              <a:rPr sz="2000" dirty="0" err="1"/>
              <a:t>trabajo</a:t>
            </a:r>
            <a:r>
              <a:rPr sz="2000" dirty="0"/>
              <a:t> </a:t>
            </a:r>
            <a:r>
              <a:rPr sz="2000" dirty="0" err="1"/>
              <a:t>desde</a:t>
            </a:r>
            <a:r>
              <a:rPr sz="2000" dirty="0"/>
              <a:t> casa, e </a:t>
            </a:r>
            <a:r>
              <a:rPr sz="2000" dirty="0" err="1"/>
              <a:t>informar</a:t>
            </a:r>
            <a:r>
              <a:rPr sz="2000" dirty="0"/>
              <a:t> y </a:t>
            </a:r>
            <a:r>
              <a:rPr sz="2000" dirty="0" err="1"/>
              <a:t>apoyar</a:t>
            </a:r>
            <a:r>
              <a:rPr lang="es-ES" sz="2000" dirty="0"/>
              <a:t>les </a:t>
            </a:r>
            <a:r>
              <a:rPr sz="2000" dirty="0"/>
              <a:t>para que </a:t>
            </a:r>
            <a:r>
              <a:rPr sz="2000" dirty="0" err="1"/>
              <a:t>soliciten</a:t>
            </a:r>
            <a:r>
              <a:rPr sz="2000" dirty="0"/>
              <a:t> </a:t>
            </a:r>
            <a:r>
              <a:rPr sz="2000" dirty="0" err="1"/>
              <a:t>recibir</a:t>
            </a:r>
            <a:r>
              <a:rPr sz="2000" dirty="0"/>
              <a:t> </a:t>
            </a:r>
            <a:r>
              <a:rPr sz="2000" dirty="0" err="1"/>
              <a:t>este</a:t>
            </a:r>
            <a:r>
              <a:rPr sz="2000" dirty="0"/>
              <a:t> </a:t>
            </a:r>
            <a:r>
              <a:rPr sz="2000" dirty="0" err="1"/>
              <a:t>apoyo</a:t>
            </a:r>
            <a:r>
              <a:rPr sz="2000" dirty="0"/>
              <a:t> </a:t>
            </a:r>
            <a:r>
              <a:rPr sz="2000" dirty="0" err="1"/>
              <a:t>financiero</a:t>
            </a:r>
            <a:r>
              <a:rPr sz="2000" dirty="0"/>
              <a:t> (o </a:t>
            </a:r>
            <a:r>
              <a:rPr lang="es-ES" sz="2000" dirty="0"/>
              <a:t>hacerlo</a:t>
            </a:r>
            <a:r>
              <a:rPr sz="2000" dirty="0"/>
              <a:t> p</a:t>
            </a:r>
            <a:r>
              <a:rPr lang="es-ES" sz="2000" dirty="0" err="1"/>
              <a:t>or</a:t>
            </a:r>
            <a:r>
              <a:rPr lang="es-ES" sz="2000" dirty="0"/>
              <a:t> </a:t>
            </a:r>
            <a:r>
              <a:rPr sz="2000" dirty="0" err="1"/>
              <a:t>ellos</a:t>
            </a:r>
            <a:r>
              <a:rPr sz="2000" dirty="0"/>
              <a:t>)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sz="2000" dirty="0" err="1"/>
              <a:t>Revisar</a:t>
            </a:r>
            <a:r>
              <a:rPr sz="2000" dirty="0"/>
              <a:t> </a:t>
            </a:r>
            <a:r>
              <a:rPr sz="2000" dirty="0" err="1"/>
              <a:t>adecuadamente</a:t>
            </a:r>
            <a:r>
              <a:rPr sz="2000" dirty="0"/>
              <a:t> las </a:t>
            </a:r>
            <a:r>
              <a:rPr sz="2000" dirty="0" err="1"/>
              <a:t>prestaciones</a:t>
            </a:r>
            <a:r>
              <a:rPr sz="2000" dirty="0"/>
              <a:t> de los </a:t>
            </a:r>
            <a:r>
              <a:rPr sz="2000" dirty="0" err="1"/>
              <a:t>empleados</a:t>
            </a:r>
            <a:r>
              <a:rPr sz="2000" dirty="0"/>
              <a:t>, </a:t>
            </a:r>
            <a:r>
              <a:rPr sz="2000" dirty="0" err="1"/>
              <a:t>si</a:t>
            </a:r>
            <a:r>
              <a:rPr sz="2000" dirty="0"/>
              <a:t>, por </a:t>
            </a:r>
            <a:r>
              <a:rPr sz="2000" dirty="0" err="1"/>
              <a:t>ejemplo</a:t>
            </a:r>
            <a:r>
              <a:rPr sz="2000" dirty="0"/>
              <a:t>, </a:t>
            </a:r>
            <a:r>
              <a:rPr sz="2000" dirty="0" err="1"/>
              <a:t>el</a:t>
            </a:r>
            <a:r>
              <a:rPr sz="2000" dirty="0"/>
              <a:t> </a:t>
            </a:r>
            <a:r>
              <a:rPr lang="es-ES" sz="2000" dirty="0"/>
              <a:t>teletrabajo </a:t>
            </a:r>
            <a:r>
              <a:rPr sz="2000" dirty="0"/>
              <a:t>continuo </a:t>
            </a:r>
            <a:r>
              <a:rPr sz="2000" dirty="0" err="1"/>
              <a:t>significa</a:t>
            </a:r>
            <a:r>
              <a:rPr sz="2000" dirty="0"/>
              <a:t> que los </a:t>
            </a:r>
            <a:r>
              <a:rPr sz="2000" dirty="0" err="1"/>
              <a:t>trabajadores</a:t>
            </a:r>
            <a:r>
              <a:rPr sz="2000" dirty="0"/>
              <a:t> no </a:t>
            </a:r>
            <a:r>
              <a:rPr sz="2000" dirty="0" err="1"/>
              <a:t>pueden</a:t>
            </a:r>
            <a:r>
              <a:rPr sz="2000" dirty="0"/>
              <a:t> </a:t>
            </a:r>
            <a:r>
              <a:rPr sz="2000" dirty="0" err="1"/>
              <a:t>beneficiarse</a:t>
            </a:r>
            <a:r>
              <a:rPr sz="2000" dirty="0"/>
              <a:t> de </a:t>
            </a:r>
            <a:r>
              <a:rPr sz="2000" dirty="0" err="1"/>
              <a:t>algunas</a:t>
            </a:r>
            <a:r>
              <a:rPr sz="2000" dirty="0"/>
              <a:t> de sus </a:t>
            </a:r>
            <a:r>
              <a:rPr sz="2000" dirty="0" err="1"/>
              <a:t>prestaciones</a:t>
            </a:r>
            <a:r>
              <a:rPr sz="2000" dirty="0"/>
              <a:t> (por </a:t>
            </a:r>
            <a:r>
              <a:rPr sz="2000" dirty="0" err="1"/>
              <a:t>ejemplo</a:t>
            </a:r>
            <a:r>
              <a:rPr sz="2000" dirty="0"/>
              <a:t>, una </a:t>
            </a:r>
            <a:r>
              <a:rPr sz="2000" dirty="0" err="1"/>
              <a:t>membresía</a:t>
            </a:r>
            <a:r>
              <a:rPr sz="2000" dirty="0"/>
              <a:t> </a:t>
            </a:r>
            <a:r>
              <a:rPr sz="2000" dirty="0" err="1"/>
              <a:t>en</a:t>
            </a:r>
            <a:r>
              <a:rPr sz="2000" dirty="0"/>
              <a:t> un </a:t>
            </a:r>
            <a:r>
              <a:rPr sz="2000" dirty="0" err="1"/>
              <a:t>gimnasio</a:t>
            </a:r>
            <a:r>
              <a:rPr sz="2000" dirty="0"/>
              <a:t>, una </a:t>
            </a:r>
            <a:r>
              <a:rPr sz="2000" dirty="0" err="1"/>
              <a:t>compensación</a:t>
            </a:r>
            <a:r>
              <a:rPr sz="2000" dirty="0"/>
              <a:t> por </a:t>
            </a:r>
            <a:r>
              <a:rPr sz="2000" dirty="0" err="1"/>
              <a:t>desplazamiento</a:t>
            </a:r>
            <a:r>
              <a:rPr sz="2000" dirty="0"/>
              <a:t>, comida y </a:t>
            </a:r>
            <a:r>
              <a:rPr sz="2000" dirty="0" err="1"/>
              <a:t>bebidas</a:t>
            </a:r>
            <a:r>
              <a:rPr sz="2000" dirty="0"/>
              <a:t> </a:t>
            </a:r>
            <a:r>
              <a:rPr sz="2000" dirty="0" err="1"/>
              <a:t>gratuitas</a:t>
            </a:r>
            <a:r>
              <a:rPr sz="2000" dirty="0"/>
              <a:t>, etc.) </a:t>
            </a:r>
            <a:r>
              <a:rPr sz="2000" b="1" dirty="0"/>
              <a:t>y </a:t>
            </a:r>
            <a:r>
              <a:rPr sz="2000" b="1" dirty="0" err="1"/>
              <a:t>garantizar</a:t>
            </a:r>
            <a:r>
              <a:rPr sz="2000" b="1" dirty="0"/>
              <a:t> que </a:t>
            </a:r>
            <a:r>
              <a:rPr sz="2000" b="1" dirty="0" err="1"/>
              <a:t>el</a:t>
            </a:r>
            <a:r>
              <a:rPr sz="2000" b="1" dirty="0"/>
              <a:t> conjunto de </a:t>
            </a:r>
            <a:r>
              <a:rPr sz="2000" b="1" dirty="0" err="1"/>
              <a:t>salarios</a:t>
            </a:r>
            <a:r>
              <a:rPr sz="2000" b="1" dirty="0"/>
              <a:t> y </a:t>
            </a:r>
            <a:r>
              <a:rPr sz="2000" b="1" dirty="0" err="1"/>
              <a:t>beneficios</a:t>
            </a:r>
            <a:r>
              <a:rPr sz="2000" b="1" dirty="0"/>
              <a:t> se </a:t>
            </a:r>
            <a:r>
              <a:rPr sz="2000" b="1" dirty="0" err="1"/>
              <a:t>mantenga</a:t>
            </a:r>
            <a:r>
              <a:rPr sz="2000" b="1" dirty="0"/>
              <a:t> </a:t>
            </a:r>
            <a:r>
              <a:rPr sz="2000" b="1" dirty="0" err="1"/>
              <a:t>en</a:t>
            </a:r>
            <a:r>
              <a:rPr sz="2000" b="1" dirty="0"/>
              <a:t> </a:t>
            </a:r>
            <a:r>
              <a:rPr sz="2000" b="1" dirty="0" err="1"/>
              <a:t>el</a:t>
            </a:r>
            <a:r>
              <a:rPr sz="2000" b="1" dirty="0"/>
              <a:t> </a:t>
            </a:r>
            <a:r>
              <a:rPr sz="2000" b="1" dirty="0" err="1"/>
              <a:t>mismo</a:t>
            </a:r>
            <a:r>
              <a:rPr sz="2000" b="1" dirty="0"/>
              <a:t> </a:t>
            </a:r>
            <a:r>
              <a:rPr sz="2000" b="1" dirty="0" err="1"/>
              <a:t>nivel</a:t>
            </a:r>
            <a:r>
              <a:rPr sz="2000" b="1" dirty="0"/>
              <a:t> que antes de la </a:t>
            </a:r>
            <a:r>
              <a:rPr sz="2000" b="1" dirty="0" err="1"/>
              <a:t>pandemia</a:t>
            </a:r>
            <a:r>
              <a:rPr sz="2000" dirty="0"/>
              <a:t>, </a:t>
            </a:r>
            <a:r>
              <a:rPr sz="2000" dirty="0" err="1"/>
              <a:t>sustituyendo</a:t>
            </a:r>
            <a:r>
              <a:rPr sz="2000" dirty="0"/>
              <a:t> </a:t>
            </a:r>
            <a:r>
              <a:rPr sz="2000" dirty="0" err="1"/>
              <a:t>potencialmente</a:t>
            </a:r>
            <a:r>
              <a:rPr sz="2000" dirty="0"/>
              <a:t> </a:t>
            </a:r>
            <a:r>
              <a:rPr sz="2000" dirty="0" err="1"/>
              <a:t>algunos</a:t>
            </a:r>
            <a:r>
              <a:rPr sz="2000" dirty="0"/>
              <a:t> </a:t>
            </a:r>
            <a:r>
              <a:rPr sz="2000" dirty="0" err="1"/>
              <a:t>beneficios</a:t>
            </a:r>
            <a:r>
              <a:rPr sz="2000" dirty="0"/>
              <a:t> por </a:t>
            </a:r>
            <a:r>
              <a:rPr sz="2000" dirty="0" err="1"/>
              <a:t>otras</a:t>
            </a:r>
            <a:r>
              <a:rPr sz="2000" dirty="0"/>
              <a:t> </a:t>
            </a:r>
            <a:r>
              <a:rPr sz="2000" dirty="0" err="1"/>
              <a:t>opciones</a:t>
            </a:r>
            <a:r>
              <a:rPr sz="2000" dirty="0"/>
              <a:t> de </a:t>
            </a:r>
            <a:r>
              <a:rPr sz="2000" dirty="0" err="1"/>
              <a:t>igual</a:t>
            </a:r>
            <a:r>
              <a:rPr sz="2000" dirty="0"/>
              <a:t> valor (por </a:t>
            </a:r>
            <a:r>
              <a:rPr sz="2000" dirty="0" err="1"/>
              <a:t>ejemplo</a:t>
            </a:r>
            <a:r>
              <a:rPr sz="2000" dirty="0"/>
              <a:t>, </a:t>
            </a:r>
            <a:r>
              <a:rPr sz="2000" dirty="0" err="1"/>
              <a:t>aplicaciones</a:t>
            </a:r>
            <a:r>
              <a:rPr sz="2000" dirty="0"/>
              <a:t> de </a:t>
            </a:r>
            <a:r>
              <a:rPr sz="2000" dirty="0" err="1"/>
              <a:t>gimnasia</a:t>
            </a:r>
            <a:r>
              <a:rPr sz="2000" dirty="0"/>
              <a:t>, </a:t>
            </a:r>
            <a:r>
              <a:rPr sz="2000" dirty="0" err="1"/>
              <a:t>entrenamiento</a:t>
            </a:r>
            <a:r>
              <a:rPr sz="2000" dirty="0"/>
              <a:t> </a:t>
            </a:r>
            <a:r>
              <a:rPr lang="es-ES" sz="2000" i="1" dirty="0"/>
              <a:t>online </a:t>
            </a:r>
            <a:r>
              <a:rPr sz="2000" dirty="0"/>
              <a:t>y </a:t>
            </a:r>
            <a:r>
              <a:rPr sz="2000" dirty="0" err="1"/>
              <a:t>opciones</a:t>
            </a:r>
            <a:r>
              <a:rPr sz="2000" dirty="0"/>
              <a:t> de </a:t>
            </a:r>
            <a:r>
              <a:rPr sz="2000" dirty="0" err="1"/>
              <a:t>aprendizaje</a:t>
            </a:r>
            <a:r>
              <a:rPr sz="2000" dirty="0"/>
              <a:t>, etc.).</a:t>
            </a:r>
            <a:endParaRPr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115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061907" y="244620"/>
            <a:ext cx="10269068" cy="50526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400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sz="3200" b="0" dirty="0" err="1"/>
              <a:t>Cuestiones</a:t>
            </a:r>
            <a:r>
              <a:rPr sz="3200" b="0" dirty="0"/>
              <a:t> </a:t>
            </a:r>
            <a:r>
              <a:rPr sz="3200" b="0" dirty="0" err="1"/>
              <a:t>relativas</a:t>
            </a:r>
            <a:r>
              <a:rPr sz="3200" b="0" dirty="0"/>
              <a:t> al </a:t>
            </a:r>
            <a:r>
              <a:rPr sz="3200" dirty="0" err="1"/>
              <a:t>trabajo</a:t>
            </a:r>
            <a:r>
              <a:rPr sz="3200" dirty="0"/>
              <a:t> a </a:t>
            </a:r>
            <a:r>
              <a:rPr sz="3200" dirty="0" err="1"/>
              <a:t>distancia</a:t>
            </a:r>
            <a:r>
              <a:rPr sz="3200" dirty="0"/>
              <a:t> </a:t>
            </a:r>
            <a:r>
              <a:rPr sz="3200" dirty="0" err="1"/>
              <a:t>transfronterizo</a:t>
            </a:r>
            <a:endParaRPr sz="3200" kern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247650" y="991312"/>
            <a:ext cx="11620500" cy="629660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defRPr>
                <a:solidFill>
                  <a:srgbClr val="0CA373"/>
                </a:solidFill>
                <a:cs typeface="Tahoma"/>
              </a:defRPr>
            </a:pPr>
            <a:r>
              <a:rPr sz="2000" dirty="0"/>
              <a:t>Un </a:t>
            </a:r>
            <a:r>
              <a:rPr sz="2000" dirty="0" err="1"/>
              <a:t>desafío</a:t>
            </a:r>
            <a:r>
              <a:rPr sz="2000" dirty="0"/>
              <a:t> </a:t>
            </a:r>
            <a:r>
              <a:rPr sz="2000" dirty="0" err="1"/>
              <a:t>muy</a:t>
            </a:r>
            <a:r>
              <a:rPr sz="2000" dirty="0"/>
              <a:t> </a:t>
            </a:r>
            <a:r>
              <a:rPr sz="2000" dirty="0" err="1"/>
              <a:t>importante</a:t>
            </a:r>
            <a:r>
              <a:rPr sz="2000" dirty="0"/>
              <a:t> y a menudo </a:t>
            </a:r>
            <a:r>
              <a:rPr lang="es-ES" sz="2000" dirty="0"/>
              <a:t>ignorado</a:t>
            </a:r>
            <a:r>
              <a:rPr sz="2000" dirty="0"/>
              <a:t> </a:t>
            </a:r>
            <a:r>
              <a:rPr sz="2000" b="1" dirty="0"/>
              <a:t>son los </a:t>
            </a:r>
            <a:r>
              <a:rPr sz="2000" b="1" dirty="0" err="1"/>
              <a:t>problemas</a:t>
            </a:r>
            <a:r>
              <a:rPr sz="2000" b="1" dirty="0"/>
              <a:t> </a:t>
            </a:r>
            <a:r>
              <a:rPr sz="2000" b="1" dirty="0" err="1"/>
              <a:t>relacionados</a:t>
            </a:r>
            <a:r>
              <a:rPr sz="2000" b="1" dirty="0"/>
              <a:t> con </a:t>
            </a:r>
            <a:r>
              <a:rPr sz="2000" b="1" dirty="0" err="1"/>
              <a:t>teletrabajo</a:t>
            </a:r>
            <a:r>
              <a:rPr sz="2000" b="1" dirty="0"/>
              <a:t> </a:t>
            </a:r>
            <a:r>
              <a:rPr sz="2000" b="1" dirty="0" err="1"/>
              <a:t>desde</a:t>
            </a:r>
            <a:r>
              <a:rPr sz="2000" b="1" dirty="0"/>
              <a:t> </a:t>
            </a:r>
            <a:r>
              <a:rPr sz="2000" b="1" dirty="0" err="1"/>
              <a:t>el</a:t>
            </a:r>
            <a:r>
              <a:rPr sz="2000" b="1" dirty="0"/>
              <a:t> </a:t>
            </a:r>
            <a:r>
              <a:rPr sz="2000" b="1" dirty="0" err="1"/>
              <a:t>extranjero</a:t>
            </a:r>
            <a:r>
              <a:rPr sz="2000" b="1" dirty="0"/>
              <a:t>.</a:t>
            </a:r>
            <a:r>
              <a:rPr sz="2000" dirty="0"/>
              <a:t> Los empresarios </a:t>
            </a:r>
            <a:r>
              <a:rPr sz="2000" dirty="0" err="1"/>
              <a:t>deben</a:t>
            </a:r>
            <a:r>
              <a:rPr sz="2000" dirty="0"/>
              <a:t> </a:t>
            </a:r>
            <a:r>
              <a:rPr sz="2000" dirty="0" err="1"/>
              <a:t>abordar</a:t>
            </a:r>
            <a:r>
              <a:rPr sz="2000" dirty="0"/>
              <a:t> las </a:t>
            </a:r>
            <a:r>
              <a:rPr sz="2000" dirty="0" err="1"/>
              <a:t>siguientes</a:t>
            </a:r>
            <a:r>
              <a:rPr sz="2000" dirty="0"/>
              <a:t> </a:t>
            </a:r>
            <a:r>
              <a:rPr sz="2000" dirty="0" err="1"/>
              <a:t>cuestiones</a:t>
            </a:r>
            <a:r>
              <a:rPr sz="2000" dirty="0"/>
              <a:t>:</a:t>
            </a:r>
            <a:endParaRPr sz="2000" dirty="0">
              <a:solidFill>
                <a:srgbClr val="0CA373"/>
              </a:solidFill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247650" y="1726250"/>
            <a:ext cx="11620500" cy="4027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sz="1900" dirty="0" err="1">
                <a:solidFill>
                  <a:srgbClr val="000000"/>
                </a:solidFill>
              </a:rPr>
              <a:t>Aclarar</a:t>
            </a:r>
            <a:r>
              <a:rPr sz="1900" dirty="0">
                <a:solidFill>
                  <a:srgbClr val="000000"/>
                </a:solidFill>
              </a:rPr>
              <a:t> las </a:t>
            </a:r>
            <a:r>
              <a:rPr sz="1900" dirty="0" err="1">
                <a:solidFill>
                  <a:srgbClr val="000000"/>
                </a:solidFill>
              </a:rPr>
              <a:t>implicaciones</a:t>
            </a:r>
            <a:r>
              <a:rPr sz="1900" dirty="0">
                <a:solidFill>
                  <a:srgbClr val="000000"/>
                </a:solidFill>
              </a:rPr>
              <a:t> con </a:t>
            </a:r>
            <a:r>
              <a:rPr sz="1900" dirty="0" err="1">
                <a:solidFill>
                  <a:srgbClr val="000000"/>
                </a:solidFill>
              </a:rPr>
              <a:t>respecto</a:t>
            </a:r>
            <a:r>
              <a:rPr sz="1900" dirty="0">
                <a:solidFill>
                  <a:srgbClr val="000000"/>
                </a:solidFill>
              </a:rPr>
              <a:t> a </a:t>
            </a:r>
            <a:r>
              <a:rPr sz="1900" b="1" dirty="0">
                <a:solidFill>
                  <a:srgbClr val="0CA373"/>
                </a:solidFill>
              </a:rPr>
              <a:t>los </a:t>
            </a:r>
            <a:r>
              <a:rPr sz="1900" b="1" dirty="0" err="1">
                <a:solidFill>
                  <a:srgbClr val="0CA373"/>
                </a:solidFill>
              </a:rPr>
              <a:t>impuestos</a:t>
            </a:r>
            <a:r>
              <a:rPr sz="1900" b="1" dirty="0">
                <a:solidFill>
                  <a:srgbClr val="0CA373"/>
                </a:solidFill>
              </a:rPr>
              <a:t> </a:t>
            </a:r>
            <a:r>
              <a:rPr sz="1900" b="1" dirty="0" err="1">
                <a:solidFill>
                  <a:srgbClr val="0CA373"/>
                </a:solidFill>
              </a:rPr>
              <a:t>sobre</a:t>
            </a:r>
            <a:r>
              <a:rPr sz="1900" b="1" dirty="0">
                <a:solidFill>
                  <a:srgbClr val="0CA373"/>
                </a:solidFill>
              </a:rPr>
              <a:t> la </a:t>
            </a:r>
            <a:r>
              <a:rPr sz="1900" b="1" dirty="0" err="1">
                <a:solidFill>
                  <a:srgbClr val="0CA373"/>
                </a:solidFill>
              </a:rPr>
              <a:t>renta</a:t>
            </a:r>
            <a:r>
              <a:rPr sz="1900" b="1" dirty="0">
                <a:solidFill>
                  <a:srgbClr val="0CA373"/>
                </a:solidFill>
              </a:rPr>
              <a:t> personal y los </a:t>
            </a:r>
            <a:r>
              <a:rPr sz="1900" b="1" dirty="0" err="1">
                <a:solidFill>
                  <a:srgbClr val="0CA373"/>
                </a:solidFill>
              </a:rPr>
              <a:t>pagos</a:t>
            </a:r>
            <a:r>
              <a:rPr sz="1900" b="1" dirty="0">
                <a:solidFill>
                  <a:srgbClr val="0CA373"/>
                </a:solidFill>
              </a:rPr>
              <a:t> de la </a:t>
            </a:r>
            <a:r>
              <a:rPr sz="1900" b="1" dirty="0" err="1">
                <a:solidFill>
                  <a:srgbClr val="0CA373"/>
                </a:solidFill>
              </a:rPr>
              <a:t>seguridad</a:t>
            </a:r>
            <a:r>
              <a:rPr sz="1900" b="1" dirty="0">
                <a:solidFill>
                  <a:srgbClr val="0CA373"/>
                </a:solidFill>
              </a:rPr>
              <a:t> social </a:t>
            </a:r>
            <a:r>
              <a:rPr sz="1900" b="1" dirty="0" err="1">
                <a:solidFill>
                  <a:srgbClr val="000000"/>
                </a:solidFill>
              </a:rPr>
              <a:t>si</a:t>
            </a:r>
            <a:r>
              <a:rPr sz="1900" b="1" dirty="0">
                <a:solidFill>
                  <a:srgbClr val="000000"/>
                </a:solidFill>
              </a:rPr>
              <a:t> los </a:t>
            </a:r>
            <a:r>
              <a:rPr sz="1900" b="1" dirty="0" err="1">
                <a:solidFill>
                  <a:srgbClr val="000000"/>
                </a:solidFill>
              </a:rPr>
              <a:t>trabajadores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trabajan</a:t>
            </a:r>
            <a:r>
              <a:rPr sz="1900" b="1" dirty="0">
                <a:solidFill>
                  <a:srgbClr val="000000"/>
                </a:solidFill>
              </a:rPr>
              <a:t> a </a:t>
            </a:r>
            <a:r>
              <a:rPr sz="1900" b="1" dirty="0" err="1">
                <a:solidFill>
                  <a:srgbClr val="000000"/>
                </a:solidFill>
              </a:rPr>
              <a:t>distancia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desde</a:t>
            </a:r>
            <a:r>
              <a:rPr sz="1900" b="1" dirty="0">
                <a:solidFill>
                  <a:srgbClr val="000000"/>
                </a:solidFill>
              </a:rPr>
              <a:t> un </a:t>
            </a:r>
            <a:r>
              <a:rPr sz="1900" b="1" dirty="0" err="1">
                <a:solidFill>
                  <a:srgbClr val="000000"/>
                </a:solidFill>
              </a:rPr>
              <a:t>país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diferente</a:t>
            </a:r>
            <a:r>
              <a:rPr sz="1900" b="1" dirty="0">
                <a:solidFill>
                  <a:srgbClr val="000000"/>
                </a:solidFill>
              </a:rPr>
              <a:t> al </a:t>
            </a:r>
            <a:r>
              <a:rPr sz="1900" b="1" dirty="0" err="1">
                <a:solidFill>
                  <a:srgbClr val="000000"/>
                </a:solidFill>
              </a:rPr>
              <a:t>país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en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el</a:t>
            </a:r>
            <a:r>
              <a:rPr sz="1900" b="1" dirty="0">
                <a:solidFill>
                  <a:srgbClr val="000000"/>
                </a:solidFill>
              </a:rPr>
              <a:t> que se </a:t>
            </a:r>
            <a:r>
              <a:rPr sz="1900" b="1" dirty="0" err="1">
                <a:solidFill>
                  <a:srgbClr val="000000"/>
                </a:solidFill>
              </a:rPr>
              <a:t>encuentra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lang="es-ES" sz="1900" b="1" dirty="0">
                <a:solidFill>
                  <a:srgbClr val="000000"/>
                </a:solidFill>
              </a:rPr>
              <a:t>las instalaciones </a:t>
            </a:r>
            <a:r>
              <a:rPr sz="1900" b="1" dirty="0">
                <a:solidFill>
                  <a:srgbClr val="000000"/>
                </a:solidFill>
              </a:rPr>
              <a:t>del </a:t>
            </a:r>
            <a:r>
              <a:rPr sz="1900" b="1" dirty="0" err="1">
                <a:solidFill>
                  <a:srgbClr val="000000"/>
                </a:solidFill>
              </a:rPr>
              <a:t>empleador</a:t>
            </a:r>
            <a:r>
              <a:rPr sz="1900" b="1" dirty="0">
                <a:solidFill>
                  <a:srgbClr val="000000"/>
                </a:solidFill>
              </a:rPr>
              <a:t>. La </a:t>
            </a:r>
            <a:r>
              <a:rPr sz="1900" b="1" dirty="0" err="1">
                <a:solidFill>
                  <a:srgbClr val="000000"/>
                </a:solidFill>
              </a:rPr>
              <a:t>solicitud</a:t>
            </a:r>
            <a:r>
              <a:rPr sz="1900" b="1" dirty="0">
                <a:solidFill>
                  <a:srgbClr val="000000"/>
                </a:solidFill>
              </a:rPr>
              <a:t> de </a:t>
            </a:r>
            <a:r>
              <a:rPr sz="1900" b="1" dirty="0">
                <a:solidFill>
                  <a:srgbClr val="0CA373"/>
                </a:solidFill>
              </a:rPr>
              <a:t>un </a:t>
            </a:r>
            <a:r>
              <a:rPr sz="1900" b="1" dirty="0" err="1">
                <a:solidFill>
                  <a:srgbClr val="0CA373"/>
                </a:solidFill>
              </a:rPr>
              <a:t>documento</a:t>
            </a:r>
            <a:r>
              <a:rPr sz="1900" b="1" dirty="0">
                <a:solidFill>
                  <a:srgbClr val="0CA373"/>
                </a:solidFill>
              </a:rPr>
              <a:t> </a:t>
            </a:r>
            <a:r>
              <a:rPr sz="1900" b="1" dirty="0" err="1">
                <a:solidFill>
                  <a:srgbClr val="0CA373"/>
                </a:solidFill>
              </a:rPr>
              <a:t>portátil</a:t>
            </a:r>
            <a:r>
              <a:rPr sz="1900" b="1" dirty="0">
                <a:solidFill>
                  <a:srgbClr val="0CA373"/>
                </a:solidFill>
              </a:rPr>
              <a:t> A1 (PD A1)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dirty="0" err="1">
                <a:solidFill>
                  <a:srgbClr val="000000"/>
                </a:solidFill>
              </a:rPr>
              <a:t>puede</a:t>
            </a:r>
            <a:r>
              <a:rPr sz="1900" dirty="0">
                <a:solidFill>
                  <a:srgbClr val="000000"/>
                </a:solidFill>
              </a:rPr>
              <a:t> </a:t>
            </a:r>
            <a:r>
              <a:rPr sz="1900" dirty="0" err="1">
                <a:solidFill>
                  <a:srgbClr val="000000"/>
                </a:solidFill>
              </a:rPr>
              <a:t>resultar</a:t>
            </a:r>
            <a:r>
              <a:rPr sz="1900" dirty="0">
                <a:solidFill>
                  <a:srgbClr val="000000"/>
                </a:solidFill>
              </a:rPr>
              <a:t> indispensable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sz="1900" dirty="0" err="1">
                <a:solidFill>
                  <a:srgbClr val="000000"/>
                </a:solidFill>
              </a:rPr>
              <a:t>Comprobar</a:t>
            </a:r>
            <a:r>
              <a:rPr sz="1900" dirty="0">
                <a:solidFill>
                  <a:srgbClr val="000000"/>
                </a:solidFill>
              </a:rPr>
              <a:t> </a:t>
            </a:r>
            <a:r>
              <a:rPr sz="1900" dirty="0" err="1">
                <a:solidFill>
                  <a:srgbClr val="000000"/>
                </a:solidFill>
              </a:rPr>
              <a:t>si</a:t>
            </a:r>
            <a:r>
              <a:rPr sz="1900" dirty="0">
                <a:solidFill>
                  <a:srgbClr val="000000"/>
                </a:solidFill>
              </a:rPr>
              <a:t> los </a:t>
            </a:r>
            <a:r>
              <a:rPr lang="es-ES" sz="1900" dirty="0">
                <a:solidFill>
                  <a:srgbClr val="000000"/>
                </a:solidFill>
              </a:rPr>
              <a:t>teletrabajadores lo hacen </a:t>
            </a:r>
            <a:r>
              <a:rPr sz="1900" b="1" dirty="0" err="1">
                <a:solidFill>
                  <a:srgbClr val="0CA373"/>
                </a:solidFill>
              </a:rPr>
              <a:t>en</a:t>
            </a:r>
            <a:r>
              <a:rPr sz="1900" b="1" dirty="0">
                <a:solidFill>
                  <a:srgbClr val="0CA373"/>
                </a:solidFill>
              </a:rPr>
              <a:t> </a:t>
            </a:r>
            <a:r>
              <a:rPr sz="1900" b="1" dirty="0" err="1">
                <a:solidFill>
                  <a:srgbClr val="0CA373"/>
                </a:solidFill>
              </a:rPr>
              <a:t>beneficio</a:t>
            </a:r>
            <a:r>
              <a:rPr sz="1900" b="1" dirty="0">
                <a:solidFill>
                  <a:srgbClr val="0CA373"/>
                </a:solidFill>
              </a:rPr>
              <a:t> de una </a:t>
            </a:r>
            <a:r>
              <a:rPr sz="1900" b="1" dirty="0" err="1">
                <a:solidFill>
                  <a:srgbClr val="0CA373"/>
                </a:solidFill>
              </a:rPr>
              <a:t>parte</a:t>
            </a:r>
            <a:r>
              <a:rPr sz="1900" b="1" dirty="0">
                <a:solidFill>
                  <a:srgbClr val="0CA373"/>
                </a:solidFill>
              </a:rPr>
              <a:t> </a:t>
            </a:r>
            <a:r>
              <a:rPr sz="1900" b="1" dirty="0" err="1">
                <a:solidFill>
                  <a:srgbClr val="0CA373"/>
                </a:solidFill>
              </a:rPr>
              <a:t>contratante</a:t>
            </a:r>
            <a:r>
              <a:rPr sz="1900" b="1" dirty="0">
                <a:solidFill>
                  <a:srgbClr val="0CA373"/>
                </a:solidFill>
              </a:rPr>
              <a:t> de </a:t>
            </a:r>
            <a:r>
              <a:rPr sz="1900" b="1" dirty="0" err="1">
                <a:solidFill>
                  <a:srgbClr val="0CA373"/>
                </a:solidFill>
              </a:rPr>
              <a:t>su</a:t>
            </a:r>
            <a:r>
              <a:rPr sz="1900" b="1" dirty="0">
                <a:solidFill>
                  <a:srgbClr val="0CA373"/>
                </a:solidFill>
              </a:rPr>
              <a:t> </a:t>
            </a:r>
            <a:r>
              <a:rPr sz="1900" b="1" dirty="0" err="1">
                <a:solidFill>
                  <a:srgbClr val="0CA373"/>
                </a:solidFill>
              </a:rPr>
              <a:t>empleador</a:t>
            </a:r>
            <a:r>
              <a:rPr lang="es-ES" sz="1900" b="1" dirty="0">
                <a:solidFill>
                  <a:srgbClr val="0CA373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si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están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CA373"/>
                </a:solidFill>
              </a:rPr>
              <a:t>desplazados</a:t>
            </a:r>
            <a:r>
              <a:rPr sz="1900" b="1" dirty="0">
                <a:solidFill>
                  <a:srgbClr val="0CA373"/>
                </a:solidFill>
              </a:rPr>
              <a:t> al </a:t>
            </a:r>
            <a:r>
              <a:rPr sz="1900" b="1" dirty="0" err="1">
                <a:solidFill>
                  <a:srgbClr val="0CA373"/>
                </a:solidFill>
              </a:rPr>
              <a:t>extranjero</a:t>
            </a:r>
            <a:r>
              <a:rPr sz="1900" b="1" dirty="0">
                <a:solidFill>
                  <a:srgbClr val="0CA373"/>
                </a:solidFill>
              </a:rPr>
              <a:t> </a:t>
            </a:r>
            <a:r>
              <a:rPr sz="1900" b="1" dirty="0" err="1">
                <a:solidFill>
                  <a:srgbClr val="0CA373"/>
                </a:solidFill>
              </a:rPr>
              <a:t>en</a:t>
            </a:r>
            <a:r>
              <a:rPr sz="1900" b="1" dirty="0">
                <a:solidFill>
                  <a:srgbClr val="0CA373"/>
                </a:solidFill>
              </a:rPr>
              <a:t> </a:t>
            </a:r>
            <a:r>
              <a:rPr sz="1900" b="1" dirty="0" err="1">
                <a:solidFill>
                  <a:srgbClr val="0CA373"/>
                </a:solidFill>
              </a:rPr>
              <a:t>el</a:t>
            </a:r>
            <a:r>
              <a:rPr sz="1900" b="1" dirty="0">
                <a:solidFill>
                  <a:srgbClr val="0CA373"/>
                </a:solidFill>
              </a:rPr>
              <a:t> </a:t>
            </a:r>
            <a:r>
              <a:rPr sz="1900" b="1" dirty="0" err="1">
                <a:solidFill>
                  <a:srgbClr val="0CA373"/>
                </a:solidFill>
              </a:rPr>
              <a:t>marco</a:t>
            </a:r>
            <a:r>
              <a:rPr sz="1900" b="1" dirty="0">
                <a:solidFill>
                  <a:srgbClr val="0CA373"/>
                </a:solidFill>
              </a:rPr>
              <a:t> del </a:t>
            </a:r>
            <a:r>
              <a:rPr sz="1900" b="1" dirty="0" err="1">
                <a:solidFill>
                  <a:srgbClr val="0CA373"/>
                </a:solidFill>
              </a:rPr>
              <a:t>llamado</a:t>
            </a:r>
            <a:r>
              <a:rPr sz="1900" b="1" dirty="0">
                <a:solidFill>
                  <a:srgbClr val="0CA373"/>
                </a:solidFill>
              </a:rPr>
              <a:t> </a:t>
            </a:r>
            <a:r>
              <a:rPr lang="es-ES" sz="1900" b="1" dirty="0">
                <a:solidFill>
                  <a:srgbClr val="0CA373"/>
                </a:solidFill>
              </a:rPr>
              <a:t>"</a:t>
            </a:r>
            <a:r>
              <a:rPr sz="1900" b="1" dirty="0" err="1">
                <a:solidFill>
                  <a:srgbClr val="0CA373"/>
                </a:solidFill>
              </a:rPr>
              <a:t>desplazamiento</a:t>
            </a:r>
            <a:r>
              <a:rPr sz="1900" b="1" dirty="0">
                <a:solidFill>
                  <a:srgbClr val="0CA373"/>
                </a:solidFill>
              </a:rPr>
              <a:t> </a:t>
            </a:r>
            <a:r>
              <a:rPr sz="1900" b="1" dirty="0" err="1">
                <a:solidFill>
                  <a:srgbClr val="0CA373"/>
                </a:solidFill>
              </a:rPr>
              <a:t>intraempresarial</a:t>
            </a:r>
            <a:r>
              <a:rPr lang="es-ES" sz="1900" b="1" dirty="0">
                <a:solidFill>
                  <a:srgbClr val="0CA373"/>
                </a:solidFill>
              </a:rPr>
              <a:t>“ </a:t>
            </a:r>
            <a:r>
              <a:rPr sz="1900" b="1" dirty="0">
                <a:solidFill>
                  <a:srgbClr val="000000"/>
                </a:solidFill>
              </a:rPr>
              <a:t>o </a:t>
            </a:r>
            <a:r>
              <a:rPr sz="1900" b="1" dirty="0" err="1">
                <a:solidFill>
                  <a:srgbClr val="000000"/>
                </a:solidFill>
              </a:rPr>
              <a:t>si</a:t>
            </a:r>
            <a:r>
              <a:rPr sz="1900" b="1" dirty="0">
                <a:solidFill>
                  <a:srgbClr val="000000"/>
                </a:solidFill>
              </a:rPr>
              <a:t> son</a:t>
            </a:r>
            <a:r>
              <a:rPr lang="es-ES"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CA373"/>
                </a:solidFill>
              </a:rPr>
              <a:t>contratados</a:t>
            </a:r>
            <a:r>
              <a:rPr sz="1900" b="1" dirty="0">
                <a:solidFill>
                  <a:srgbClr val="0CA373"/>
                </a:solidFill>
              </a:rPr>
              <a:t> </a:t>
            </a:r>
            <a:r>
              <a:rPr lang="es-ES" sz="1900" b="1" dirty="0">
                <a:solidFill>
                  <a:srgbClr val="0CA373"/>
                </a:solidFill>
              </a:rPr>
              <a:t>por</a:t>
            </a:r>
            <a:r>
              <a:rPr sz="1900" b="1" dirty="0">
                <a:solidFill>
                  <a:srgbClr val="0CA373"/>
                </a:solidFill>
              </a:rPr>
              <a:t> una </a:t>
            </a:r>
            <a:r>
              <a:rPr sz="1900" b="1" dirty="0" err="1">
                <a:solidFill>
                  <a:srgbClr val="0CA373"/>
                </a:solidFill>
              </a:rPr>
              <a:t>empresa</a:t>
            </a:r>
            <a:r>
              <a:rPr sz="1900" b="1" dirty="0">
                <a:solidFill>
                  <a:srgbClr val="0CA373"/>
                </a:solidFill>
              </a:rPr>
              <a:t> </a:t>
            </a:r>
            <a:r>
              <a:rPr sz="1900" b="1" dirty="0" err="1">
                <a:solidFill>
                  <a:srgbClr val="0CA373"/>
                </a:solidFill>
              </a:rPr>
              <a:t>usuaria</a:t>
            </a:r>
            <a:r>
              <a:rPr sz="1900" b="1" dirty="0">
                <a:solidFill>
                  <a:srgbClr val="0CA373"/>
                </a:solidFill>
              </a:rPr>
              <a:t> </a:t>
            </a:r>
            <a:r>
              <a:rPr sz="1900" b="1" dirty="0">
                <a:solidFill>
                  <a:srgbClr val="000000"/>
                </a:solidFill>
              </a:rPr>
              <a:t>a una </a:t>
            </a:r>
            <a:r>
              <a:rPr sz="1900" b="1" dirty="0" err="1">
                <a:solidFill>
                  <a:srgbClr val="000000"/>
                </a:solidFill>
              </a:rPr>
              <a:t>agencia</a:t>
            </a:r>
            <a:r>
              <a:rPr sz="1900" b="1" dirty="0">
                <a:solidFill>
                  <a:srgbClr val="000000"/>
                </a:solidFill>
              </a:rPr>
              <a:t> de </a:t>
            </a:r>
            <a:r>
              <a:rPr sz="1900" b="1" dirty="0" err="1">
                <a:solidFill>
                  <a:srgbClr val="000000"/>
                </a:solidFill>
              </a:rPr>
              <a:t>colocación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en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el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extranjero</a:t>
            </a:r>
            <a:r>
              <a:rPr sz="1900" b="1" dirty="0">
                <a:solidFill>
                  <a:srgbClr val="000000"/>
                </a:solidFill>
              </a:rPr>
              <a:t>  (</a:t>
            </a:r>
            <a:r>
              <a:rPr sz="1900" b="1" dirty="0" err="1">
                <a:solidFill>
                  <a:srgbClr val="000000"/>
                </a:solidFill>
              </a:rPr>
              <a:t>véase</a:t>
            </a:r>
            <a:r>
              <a:rPr sz="1900" b="1" dirty="0">
                <a:solidFill>
                  <a:srgbClr val="000000"/>
                </a:solidFill>
              </a:rPr>
              <a:t> la </a:t>
            </a:r>
            <a:r>
              <a:rPr sz="1900" b="1" dirty="0" err="1">
                <a:solidFill>
                  <a:srgbClr val="000000"/>
                </a:solidFill>
              </a:rPr>
              <a:t>Directiva</a:t>
            </a:r>
            <a:r>
              <a:rPr sz="1900" b="1" dirty="0">
                <a:solidFill>
                  <a:srgbClr val="000000"/>
                </a:solidFill>
              </a:rPr>
              <a:t> 96/71/CE, </a:t>
            </a:r>
            <a:r>
              <a:rPr sz="1900" b="1" dirty="0" err="1">
                <a:solidFill>
                  <a:srgbClr val="000000"/>
                </a:solidFill>
              </a:rPr>
              <a:t>en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relación</a:t>
            </a:r>
            <a:r>
              <a:rPr sz="1900" b="1" dirty="0">
                <a:solidFill>
                  <a:srgbClr val="000000"/>
                </a:solidFill>
              </a:rPr>
              <a:t> con la </a:t>
            </a:r>
            <a:r>
              <a:rPr sz="1900" b="1" dirty="0" err="1">
                <a:solidFill>
                  <a:srgbClr val="000000"/>
                </a:solidFill>
              </a:rPr>
              <a:t>Directiva</a:t>
            </a:r>
            <a:r>
              <a:rPr sz="1900" b="1" dirty="0">
                <a:solidFill>
                  <a:srgbClr val="000000"/>
                </a:solidFill>
              </a:rPr>
              <a:t> (UE) 2018/957), </a:t>
            </a:r>
            <a:r>
              <a:rPr sz="1900" b="1" dirty="0" err="1">
                <a:solidFill>
                  <a:srgbClr val="000000"/>
                </a:solidFill>
              </a:rPr>
              <a:t>en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tal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caso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podrían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convertirse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en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trabajadores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desplazados</a:t>
            </a:r>
            <a:r>
              <a:rPr sz="1900" b="1" dirty="0">
                <a:solidFill>
                  <a:srgbClr val="000000"/>
                </a:solidFill>
              </a:rPr>
              <a:t> por </a:t>
            </a:r>
            <a:r>
              <a:rPr sz="1900" b="1" dirty="0" err="1">
                <a:solidFill>
                  <a:srgbClr val="000000"/>
                </a:solidFill>
              </a:rPr>
              <a:t>el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motivo</a:t>
            </a:r>
            <a:r>
              <a:rPr sz="1900" b="1" dirty="0">
                <a:solidFill>
                  <a:srgbClr val="000000"/>
                </a:solidFill>
              </a:rPr>
              <a:t> de la </a:t>
            </a:r>
            <a:r>
              <a:rPr sz="1900" b="1" dirty="0" err="1">
                <a:solidFill>
                  <a:srgbClr val="000000"/>
                </a:solidFill>
              </a:rPr>
              <a:t>realización</a:t>
            </a:r>
            <a:r>
              <a:rPr sz="1900" b="1" dirty="0">
                <a:solidFill>
                  <a:srgbClr val="000000"/>
                </a:solidFill>
              </a:rPr>
              <a:t> de </a:t>
            </a:r>
            <a:r>
              <a:rPr sz="1900" b="1" dirty="0" err="1">
                <a:solidFill>
                  <a:srgbClr val="000000"/>
                </a:solidFill>
              </a:rPr>
              <a:t>trabajos</a:t>
            </a:r>
            <a:r>
              <a:rPr sz="1900" b="1" dirty="0">
                <a:solidFill>
                  <a:srgbClr val="000000"/>
                </a:solidFill>
              </a:rPr>
              <a:t> a </a:t>
            </a:r>
            <a:r>
              <a:rPr sz="1900" b="1" dirty="0" err="1">
                <a:solidFill>
                  <a:srgbClr val="000000"/>
                </a:solidFill>
              </a:rPr>
              <a:t>distancia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desde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el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extranjero</a:t>
            </a:r>
            <a:endParaRPr sz="19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sz="1900" b="1" dirty="0" err="1">
                <a:solidFill>
                  <a:srgbClr val="0CA373"/>
                </a:solidFill>
              </a:rPr>
              <a:t>Solicitar</a:t>
            </a:r>
            <a:r>
              <a:rPr sz="1900" b="1" dirty="0">
                <a:solidFill>
                  <a:srgbClr val="0CA373"/>
                </a:solidFill>
              </a:rPr>
              <a:t> </a:t>
            </a:r>
            <a:r>
              <a:rPr sz="1900" b="1" dirty="0" err="1">
                <a:solidFill>
                  <a:srgbClr val="0CA373"/>
                </a:solidFill>
              </a:rPr>
              <a:t>visados</a:t>
            </a:r>
            <a:r>
              <a:rPr sz="1900" b="1" dirty="0">
                <a:solidFill>
                  <a:srgbClr val="0CA373"/>
                </a:solidFill>
              </a:rPr>
              <a:t> de </a:t>
            </a:r>
            <a:r>
              <a:rPr sz="1900" b="1" dirty="0" err="1">
                <a:solidFill>
                  <a:srgbClr val="0CA373"/>
                </a:solidFill>
              </a:rPr>
              <a:t>trabajo</a:t>
            </a:r>
            <a:r>
              <a:rPr sz="1900" b="1" dirty="0">
                <a:solidFill>
                  <a:srgbClr val="0CA373"/>
                </a:solidFill>
              </a:rPr>
              <a:t> y </a:t>
            </a:r>
            <a:r>
              <a:rPr sz="1900" b="1" dirty="0" err="1">
                <a:solidFill>
                  <a:srgbClr val="0CA373"/>
                </a:solidFill>
              </a:rPr>
              <a:t>permisos</a:t>
            </a:r>
            <a:r>
              <a:rPr sz="1900" b="1" dirty="0">
                <a:solidFill>
                  <a:srgbClr val="0CA373"/>
                </a:solidFill>
              </a:rPr>
              <a:t> </a:t>
            </a:r>
            <a:r>
              <a:rPr sz="1900" dirty="0">
                <a:solidFill>
                  <a:srgbClr val="000000"/>
                </a:solidFill>
              </a:rPr>
              <a:t>de residencia para </a:t>
            </a:r>
            <a:r>
              <a:rPr lang="es-ES" sz="1900" dirty="0">
                <a:solidFill>
                  <a:srgbClr val="000000"/>
                </a:solidFill>
              </a:rPr>
              <a:t>los teletrabajadores de f</a:t>
            </a:r>
            <a:r>
              <a:rPr sz="1900" dirty="0" err="1">
                <a:solidFill>
                  <a:srgbClr val="000000"/>
                </a:solidFill>
              </a:rPr>
              <a:t>uera</a:t>
            </a:r>
            <a:r>
              <a:rPr sz="1900" dirty="0">
                <a:solidFill>
                  <a:srgbClr val="000000"/>
                </a:solidFill>
              </a:rPr>
              <a:t> de </a:t>
            </a:r>
            <a:r>
              <a:rPr sz="1900" dirty="0" err="1">
                <a:solidFill>
                  <a:srgbClr val="000000"/>
                </a:solidFill>
              </a:rPr>
              <a:t>su</a:t>
            </a:r>
            <a:r>
              <a:rPr sz="1900" dirty="0">
                <a:solidFill>
                  <a:srgbClr val="000000"/>
                </a:solidFill>
              </a:rPr>
              <a:t> </a:t>
            </a:r>
            <a:r>
              <a:rPr sz="1900" dirty="0" err="1">
                <a:solidFill>
                  <a:srgbClr val="000000"/>
                </a:solidFill>
              </a:rPr>
              <a:t>país</a:t>
            </a:r>
            <a:r>
              <a:rPr sz="1900" dirty="0">
                <a:solidFill>
                  <a:srgbClr val="000000"/>
                </a:solidFill>
              </a:rPr>
              <a:t> de </a:t>
            </a:r>
            <a:r>
              <a:rPr sz="1900" dirty="0" err="1">
                <a:solidFill>
                  <a:srgbClr val="000000"/>
                </a:solidFill>
              </a:rPr>
              <a:t>origen</a:t>
            </a:r>
            <a:r>
              <a:rPr sz="1900" dirty="0">
                <a:solidFill>
                  <a:srgbClr val="000000"/>
                </a:solidFill>
              </a:rPr>
              <a:t> y </a:t>
            </a:r>
            <a:r>
              <a:rPr lang="es-ES" sz="1900" dirty="0">
                <a:solidFill>
                  <a:srgbClr val="000000"/>
                </a:solidFill>
              </a:rPr>
              <a:t>que </a:t>
            </a:r>
            <a:r>
              <a:rPr sz="1900" dirty="0">
                <a:solidFill>
                  <a:srgbClr val="000000"/>
                </a:solidFill>
              </a:rPr>
              <a:t>no </a:t>
            </a:r>
            <a:r>
              <a:rPr sz="1900" dirty="0" err="1">
                <a:solidFill>
                  <a:srgbClr val="000000"/>
                </a:solidFill>
              </a:rPr>
              <a:t>pueden</a:t>
            </a:r>
            <a:r>
              <a:rPr sz="1900" dirty="0">
                <a:solidFill>
                  <a:srgbClr val="000000"/>
                </a:solidFill>
              </a:rPr>
              <a:t> </a:t>
            </a:r>
            <a:r>
              <a:rPr sz="1900" dirty="0" err="1">
                <a:solidFill>
                  <a:srgbClr val="000000"/>
                </a:solidFill>
              </a:rPr>
              <a:t>regresar</a:t>
            </a:r>
            <a:r>
              <a:rPr sz="1900" dirty="0">
                <a:solidFill>
                  <a:srgbClr val="000000"/>
                </a:solidFill>
              </a:rPr>
              <a:t> a ese </a:t>
            </a:r>
            <a:r>
              <a:rPr sz="1900" dirty="0" err="1">
                <a:solidFill>
                  <a:srgbClr val="000000"/>
                </a:solidFill>
              </a:rPr>
              <a:t>país</a:t>
            </a:r>
            <a:r>
              <a:rPr sz="1900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debido</a:t>
            </a:r>
            <a:r>
              <a:rPr sz="1900" b="1" dirty="0">
                <a:solidFill>
                  <a:srgbClr val="000000"/>
                </a:solidFill>
              </a:rPr>
              <a:t> a </a:t>
            </a:r>
            <a:r>
              <a:rPr sz="1900" b="1" dirty="0" err="1">
                <a:solidFill>
                  <a:srgbClr val="000000"/>
                </a:solidFill>
              </a:rPr>
              <a:t>restricciones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relacionadas</a:t>
            </a:r>
            <a:r>
              <a:rPr sz="1900" b="1" dirty="0">
                <a:solidFill>
                  <a:srgbClr val="000000"/>
                </a:solidFill>
              </a:rPr>
              <a:t> con la </a:t>
            </a:r>
            <a:r>
              <a:rPr sz="1900" b="1" dirty="0" err="1">
                <a:solidFill>
                  <a:srgbClr val="000000"/>
                </a:solidFill>
              </a:rPr>
              <a:t>pandemia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en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relación</a:t>
            </a:r>
            <a:r>
              <a:rPr sz="1900" b="1" dirty="0">
                <a:solidFill>
                  <a:srgbClr val="000000"/>
                </a:solidFill>
              </a:rPr>
              <a:t> con la libre </a:t>
            </a:r>
            <a:r>
              <a:rPr sz="1900" b="1" dirty="0" err="1">
                <a:solidFill>
                  <a:srgbClr val="000000"/>
                </a:solidFill>
              </a:rPr>
              <a:t>circulación</a:t>
            </a:r>
            <a:r>
              <a:rPr sz="1900" b="1" dirty="0">
                <a:solidFill>
                  <a:srgbClr val="000000"/>
                </a:solidFill>
              </a:rPr>
              <a:t> a </a:t>
            </a:r>
            <a:r>
              <a:rPr sz="1900" b="1" dirty="0" err="1">
                <a:solidFill>
                  <a:srgbClr val="000000"/>
                </a:solidFill>
              </a:rPr>
              <a:t>través</a:t>
            </a:r>
            <a:r>
              <a:rPr sz="1900" b="1" dirty="0">
                <a:solidFill>
                  <a:srgbClr val="000000"/>
                </a:solidFill>
              </a:rPr>
              <a:t> de las </a:t>
            </a:r>
            <a:r>
              <a:rPr sz="1900" b="1" dirty="0" err="1">
                <a:solidFill>
                  <a:srgbClr val="000000"/>
                </a:solidFill>
              </a:rPr>
              <a:t>fronteras</a:t>
            </a:r>
            <a:r>
              <a:rPr sz="1900" b="1" dirty="0">
                <a:solidFill>
                  <a:srgbClr val="000000"/>
                </a:solidFill>
              </a:rPr>
              <a:t> </a:t>
            </a:r>
            <a:r>
              <a:rPr sz="1900" b="1" dirty="0" err="1">
                <a:solidFill>
                  <a:srgbClr val="000000"/>
                </a:solidFill>
              </a:rPr>
              <a:t>interiores</a:t>
            </a:r>
            <a:r>
              <a:rPr sz="1900" b="1" dirty="0">
                <a:solidFill>
                  <a:srgbClr val="000000"/>
                </a:solidFill>
              </a:rPr>
              <a:t>/</a:t>
            </a:r>
            <a:r>
              <a:rPr sz="1900" b="1" dirty="0" err="1">
                <a:solidFill>
                  <a:srgbClr val="000000"/>
                </a:solidFill>
              </a:rPr>
              <a:t>externas</a:t>
            </a:r>
            <a:r>
              <a:rPr sz="1900" b="1" dirty="0">
                <a:solidFill>
                  <a:srgbClr val="000000"/>
                </a:solidFill>
              </a:rPr>
              <a:t> de la UE</a:t>
            </a:r>
            <a:endParaRPr sz="19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20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008261" y="92304"/>
            <a:ext cx="9203821" cy="997709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sz="3200" dirty="0" err="1">
                <a:solidFill>
                  <a:srgbClr val="0CA373"/>
                </a:solidFill>
              </a:rPr>
              <a:t>Trabajo</a:t>
            </a:r>
            <a:r>
              <a:rPr sz="3200" dirty="0">
                <a:solidFill>
                  <a:srgbClr val="0CA373"/>
                </a:solidFill>
              </a:rPr>
              <a:t> a </a:t>
            </a:r>
            <a:r>
              <a:rPr sz="3200" dirty="0" err="1">
                <a:solidFill>
                  <a:srgbClr val="0CA373"/>
                </a:solidFill>
              </a:rPr>
              <a:t>distancia</a:t>
            </a:r>
            <a:r>
              <a:rPr sz="3200" dirty="0">
                <a:solidFill>
                  <a:srgbClr val="0CA373"/>
                </a:solidFill>
              </a:rPr>
              <a:t> </a:t>
            </a:r>
            <a:r>
              <a:rPr sz="3200" dirty="0" err="1">
                <a:solidFill>
                  <a:srgbClr val="0CA373"/>
                </a:solidFill>
              </a:rPr>
              <a:t>en</a:t>
            </a:r>
            <a:r>
              <a:rPr sz="3200" dirty="0">
                <a:solidFill>
                  <a:srgbClr val="0CA373"/>
                </a:solidFill>
              </a:rPr>
              <a:t> los </a:t>
            </a:r>
            <a:r>
              <a:rPr sz="3200" dirty="0" err="1">
                <a:solidFill>
                  <a:srgbClr val="0CA373"/>
                </a:solidFill>
              </a:rPr>
              <a:t>Estados</a:t>
            </a:r>
            <a:r>
              <a:rPr sz="3200" dirty="0">
                <a:solidFill>
                  <a:srgbClr val="0CA373"/>
                </a:solidFill>
              </a:rPr>
              <a:t> </a:t>
            </a:r>
            <a:r>
              <a:rPr lang="es-ES" sz="3200" dirty="0">
                <a:solidFill>
                  <a:srgbClr val="0CA373"/>
                </a:solidFill>
              </a:rPr>
              <a:t>del consorcio</a:t>
            </a:r>
            <a:r>
              <a:rPr sz="3200" dirty="0">
                <a:solidFill>
                  <a:srgbClr val="0CA373"/>
                </a:solidFill>
              </a:rPr>
              <a:t> </a:t>
            </a:r>
            <a:r>
              <a:rPr sz="3200" dirty="0">
                <a:solidFill>
                  <a:schemeClr val="tx1"/>
                </a:solidFill>
              </a:rPr>
              <a:t>— enlaces </a:t>
            </a:r>
            <a:r>
              <a:rPr sz="3200" dirty="0" err="1">
                <a:solidFill>
                  <a:schemeClr val="tx1"/>
                </a:solidFill>
              </a:rPr>
              <a:t>pertinentes</a:t>
            </a:r>
            <a:endParaRPr sz="3200" kern="0" dirty="0">
              <a:solidFill>
                <a:schemeClr val="tx1"/>
              </a:solidFill>
              <a:highlight>
                <a:srgbClr val="FFFF00"/>
              </a:highlight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183615" y="1217286"/>
            <a:ext cx="11824770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sz="2800" b="1" dirty="0" err="1">
                <a:solidFill>
                  <a:srgbClr val="0CA373"/>
                </a:solidFill>
              </a:rPr>
              <a:t>Bélgica</a:t>
            </a:r>
            <a:r>
              <a:rPr sz="2800" b="1" dirty="0">
                <a:solidFill>
                  <a:srgbClr val="0CA373"/>
                </a:solidFill>
              </a:rPr>
              <a:t>: </a:t>
            </a:r>
            <a:r>
              <a:rPr sz="2000" dirty="0">
                <a:hlinkClick r:id="rId2"/>
              </a:rPr>
              <a:t>https://www.etuc.org/en/rules-teleworking-belgium</a:t>
            </a:r>
            <a:r>
              <a:rPr sz="2000" dirty="0"/>
              <a:t>; </a:t>
            </a:r>
            <a:r>
              <a:rPr sz="2000" dirty="0">
                <a:hlinkClick r:id="rId3"/>
              </a:rPr>
              <a:t>https://cms.law/en/int/expert-guides/cms-expert-guide-to-mobile-working/belgium</a:t>
            </a:r>
            <a:r>
              <a:rPr sz="2000" dirty="0"/>
              <a:t> </a:t>
            </a:r>
            <a:endParaRPr lang="es-ES" sz="20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s-ES" sz="2000" b="1" dirty="0">
              <a:solidFill>
                <a:srgbClr val="0CA373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sz="2800" b="1" dirty="0" err="1">
                <a:solidFill>
                  <a:srgbClr val="0CA373"/>
                </a:solidFill>
              </a:rPr>
              <a:t>Croacia</a:t>
            </a:r>
            <a:r>
              <a:rPr sz="2800" b="1" dirty="0">
                <a:solidFill>
                  <a:srgbClr val="0CA373"/>
                </a:solidFill>
              </a:rPr>
              <a:t>: </a:t>
            </a:r>
            <a:r>
              <a:rPr sz="2000" dirty="0">
                <a:hlinkClick r:id="rId4"/>
              </a:rPr>
              <a:t>https://cms.law/en/int/expert-guides/cms-expert-guide-to-mobile-working/croatia</a:t>
            </a:r>
            <a:r>
              <a:rPr sz="2000" dirty="0"/>
              <a:t>; </a:t>
            </a:r>
            <a:r>
              <a:rPr sz="2000" dirty="0">
                <a:hlinkClick r:id="rId5"/>
              </a:rPr>
              <a:t>https://www.lexology.com/library/detail.aspx?g=ccd49a34-af61-46b2-9501-5dd31c421ecf</a:t>
            </a:r>
            <a:r>
              <a:rPr sz="2000" dirty="0"/>
              <a:t> </a:t>
            </a:r>
            <a:endParaRPr lang="es-ES" sz="20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s-ES" sz="2000" b="1" dirty="0">
              <a:solidFill>
                <a:srgbClr val="0CA373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sz="2800" b="1" dirty="0">
                <a:solidFill>
                  <a:srgbClr val="0CA373"/>
                </a:solidFill>
              </a:rPr>
              <a:t>Grecia: </a:t>
            </a:r>
            <a:r>
              <a:rPr sz="2000" dirty="0">
                <a:hlinkClick r:id="rId6"/>
              </a:rPr>
              <a:t>https://en.sev.org.gr/wp-content/uploads/2020/06/Telework_SEV_english.pdf</a:t>
            </a:r>
            <a:r>
              <a:rPr sz="2000" dirty="0"/>
              <a:t>;  </a:t>
            </a:r>
            <a:r>
              <a:rPr sz="2000" dirty="0">
                <a:hlinkClick r:id="rId7"/>
              </a:rPr>
              <a:t>https://www.eurofound.europa.eu/fr/publications/article/2008/telework-in-greece</a:t>
            </a:r>
            <a:endParaRPr lang="es-ES" sz="20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s-ES" sz="2000" b="1" dirty="0">
              <a:solidFill>
                <a:srgbClr val="0CA373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sz="2800" b="1" dirty="0">
                <a:solidFill>
                  <a:srgbClr val="0CA373"/>
                </a:solidFill>
              </a:rPr>
              <a:t>Italia: </a:t>
            </a:r>
            <a:r>
              <a:rPr sz="2000" dirty="0">
                <a:solidFill>
                  <a:srgbClr val="000000"/>
                </a:solidFill>
                <a:hlinkClick r:id="rId8"/>
              </a:rPr>
              <a:t>https://www.bollettinoadapt.it/wp-content/uploads/TELELAVORO-tiraboschi.pdf</a:t>
            </a:r>
            <a:endParaRPr lang="es-ES" sz="2000" dirty="0">
              <a:solidFill>
                <a:srgbClr val="00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s-ES" sz="2000" b="1" dirty="0">
              <a:solidFill>
                <a:srgbClr val="00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sz="2800" b="1" dirty="0" err="1">
                <a:solidFill>
                  <a:srgbClr val="0CA373"/>
                </a:solidFill>
              </a:rPr>
              <a:t>España</a:t>
            </a:r>
            <a:r>
              <a:rPr sz="2800" b="1" dirty="0">
                <a:solidFill>
                  <a:srgbClr val="0CA373"/>
                </a:solidFill>
              </a:rPr>
              <a:t>: </a:t>
            </a:r>
            <a:r>
              <a:rPr sz="2000" dirty="0">
                <a:solidFill>
                  <a:srgbClr val="000000"/>
                </a:solidFill>
                <a:hlinkClick r:id="rId9"/>
              </a:rPr>
              <a:t>https://nhglobalpartners.com/remote-working-law-decree-spain/</a:t>
            </a:r>
            <a:r>
              <a:rPr sz="2000" dirty="0">
                <a:solidFill>
                  <a:srgbClr val="000000"/>
                </a:solidFill>
              </a:rPr>
              <a:t>; </a:t>
            </a:r>
            <a:r>
              <a:rPr sz="2000" dirty="0">
                <a:solidFill>
                  <a:srgbClr val="000000"/>
                </a:solidFill>
                <a:hlinkClick r:id="rId10" action="ppaction://hlinkfile"/>
              </a:rPr>
              <a:t>file:///C:/Users/MarcinKIE%C5%81BASA/Downloads/ES%20-%20Telework%20regulation-2.pdf</a:t>
            </a:r>
            <a:r>
              <a:rPr sz="2000" dirty="0">
                <a:solidFill>
                  <a:srgbClr val="000000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sz="2800" b="1" dirty="0">
              <a:solidFill>
                <a:srgbClr val="0CA3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193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008261" y="92304"/>
            <a:ext cx="9012164" cy="112082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s-ES" sz="3600" dirty="0">
                <a:solidFill>
                  <a:srgbClr val="0CA373"/>
                </a:solidFill>
              </a:rPr>
              <a:t>Trabajo a distancia en los Estados del consorcio </a:t>
            </a:r>
            <a:r>
              <a:rPr lang="es-ES" sz="3600" dirty="0">
                <a:solidFill>
                  <a:schemeClr val="tx1"/>
                </a:solidFill>
              </a:rPr>
              <a:t>— enlaces pertinentes</a:t>
            </a:r>
            <a:endParaRPr lang="es-ES" sz="3600" kern="0" dirty="0">
              <a:solidFill>
                <a:schemeClr val="tx1"/>
              </a:solidFill>
              <a:highlight>
                <a:srgbClr val="FFFF00"/>
              </a:highlight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153825" y="1153682"/>
            <a:ext cx="11730766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sz="2800" b="1" dirty="0">
              <a:solidFill>
                <a:srgbClr val="0CA373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  <a:defRPr sz="2800" b="1">
                <a:solidFill>
                  <a:srgbClr val="0CA373"/>
                </a:solidFill>
              </a:defRPr>
            </a:pPr>
            <a:r>
              <a:rPr lang="es-ES" dirty="0"/>
              <a:t>A nivel europeo</a:t>
            </a:r>
            <a:r>
              <a:rPr dirty="0"/>
              <a:t>: 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>
                <a:solidFill>
                  <a:srgbClr val="0CA373"/>
                </a:solidFill>
              </a:defRPr>
            </a:pPr>
            <a:r>
              <a:rPr sz="2800" dirty="0"/>
              <a:t>Informe de la</a:t>
            </a:r>
            <a:r>
              <a:rPr lang="es-ES" sz="2800" dirty="0"/>
              <a:t> </a:t>
            </a:r>
            <a:r>
              <a:rPr sz="2800" b="1" dirty="0" err="1"/>
              <a:t>Autoridad</a:t>
            </a:r>
            <a:r>
              <a:rPr sz="2800" b="1" dirty="0"/>
              <a:t> Laboral </a:t>
            </a:r>
            <a:r>
              <a:rPr sz="2800" b="1" dirty="0" err="1"/>
              <a:t>Europea</a:t>
            </a:r>
            <a:r>
              <a:rPr sz="2800" b="1" dirty="0"/>
              <a:t> (ELA) </a:t>
            </a:r>
            <a:r>
              <a:rPr sz="2800" dirty="0"/>
              <a:t>—</a:t>
            </a:r>
            <a:r>
              <a:rPr sz="2800" b="1" dirty="0"/>
              <a:t> </a:t>
            </a:r>
            <a:r>
              <a:rPr sz="2800" b="1" i="1" dirty="0" err="1"/>
              <a:t>Impacto</a:t>
            </a:r>
            <a:r>
              <a:rPr sz="2800" b="1" i="1" dirty="0"/>
              <a:t> del </a:t>
            </a:r>
            <a:r>
              <a:rPr sz="2800" b="1" i="1" dirty="0" err="1"/>
              <a:t>teletrabajo</a:t>
            </a:r>
            <a:r>
              <a:rPr sz="2800" b="1" i="1" dirty="0"/>
              <a:t> </a:t>
            </a:r>
            <a:r>
              <a:rPr sz="2800" b="1" i="1" dirty="0" err="1"/>
              <a:t>durante</a:t>
            </a:r>
            <a:r>
              <a:rPr sz="2800" b="1" i="1" dirty="0"/>
              <a:t> la </a:t>
            </a:r>
            <a:r>
              <a:rPr sz="2800" b="1" i="1" dirty="0" err="1"/>
              <a:t>pandemia</a:t>
            </a:r>
            <a:r>
              <a:rPr sz="2800" b="1" i="1" dirty="0"/>
              <a:t> de COVID-19 </a:t>
            </a:r>
            <a:r>
              <a:rPr sz="2800" b="1" i="1" dirty="0" err="1"/>
              <a:t>en</a:t>
            </a:r>
            <a:r>
              <a:rPr sz="2800" b="1" i="1" dirty="0"/>
              <a:t> la </a:t>
            </a:r>
            <a:r>
              <a:rPr sz="2800" b="1" i="1" dirty="0" err="1"/>
              <a:t>seguridad</a:t>
            </a:r>
            <a:r>
              <a:rPr sz="2800" b="1" i="1" dirty="0"/>
              <a:t> social </a:t>
            </a:r>
            <a:r>
              <a:rPr sz="2800" b="1" i="1" dirty="0" err="1"/>
              <a:t>aplicable</a:t>
            </a:r>
            <a:r>
              <a:rPr sz="2800" b="1" i="1" dirty="0"/>
              <a:t> (</a:t>
            </a:r>
            <a:r>
              <a:rPr sz="2800" b="1" i="1" dirty="0" err="1"/>
              <a:t>julio</a:t>
            </a:r>
            <a:r>
              <a:rPr sz="2800" b="1" i="1" dirty="0"/>
              <a:t> de 2021)</a:t>
            </a:r>
            <a:r>
              <a:rPr sz="2800" b="1" dirty="0"/>
              <a:t> </a:t>
            </a:r>
            <a:r>
              <a:rPr sz="2000" dirty="0"/>
              <a:t>—</a:t>
            </a:r>
            <a:r>
              <a:rPr lang="es-ES" sz="2000" dirty="0"/>
              <a:t> </a:t>
            </a:r>
            <a:r>
              <a:rPr sz="2000" dirty="0" err="1"/>
              <a:t>Resumen</a:t>
            </a:r>
            <a:r>
              <a:rPr sz="2000" dirty="0"/>
              <a:t> de las </a:t>
            </a:r>
            <a:r>
              <a:rPr sz="2000" dirty="0" err="1"/>
              <a:t>medidas</a:t>
            </a:r>
            <a:r>
              <a:rPr sz="2000" dirty="0"/>
              <a:t> o </a:t>
            </a:r>
            <a:r>
              <a:rPr sz="2000" dirty="0" err="1"/>
              <a:t>medidas</a:t>
            </a:r>
            <a:r>
              <a:rPr sz="2000" dirty="0"/>
              <a:t> </a:t>
            </a:r>
            <a:r>
              <a:rPr sz="2000" dirty="0" err="1"/>
              <a:t>adoptadas</a:t>
            </a:r>
            <a:r>
              <a:rPr sz="2000" dirty="0"/>
              <a:t> </a:t>
            </a:r>
            <a:r>
              <a:rPr sz="2000" dirty="0" err="1"/>
              <a:t>en</a:t>
            </a:r>
            <a:r>
              <a:rPr sz="2000" dirty="0"/>
              <a:t> los </a:t>
            </a:r>
            <a:r>
              <a:rPr sz="2000" dirty="0" err="1"/>
              <a:t>Estados</a:t>
            </a:r>
            <a:r>
              <a:rPr sz="2000" dirty="0"/>
              <a:t> </a:t>
            </a:r>
            <a:r>
              <a:rPr sz="2000" dirty="0" err="1"/>
              <a:t>miembros</a:t>
            </a:r>
            <a:r>
              <a:rPr sz="2000" dirty="0"/>
              <a:t> de la UE para </a:t>
            </a:r>
            <a:r>
              <a:rPr sz="2000" dirty="0" err="1"/>
              <a:t>facilitar</a:t>
            </a:r>
            <a:r>
              <a:rPr sz="2000" dirty="0"/>
              <a:t> un </a:t>
            </a:r>
            <a:r>
              <a:rPr sz="2000" dirty="0" err="1"/>
              <a:t>enfoque</a:t>
            </a:r>
            <a:r>
              <a:rPr sz="2000" dirty="0"/>
              <a:t> flexible de la </a:t>
            </a:r>
            <a:r>
              <a:rPr sz="2000" dirty="0" err="1"/>
              <a:t>seguridad</a:t>
            </a:r>
            <a:r>
              <a:rPr sz="2000" dirty="0"/>
              <a:t> social </a:t>
            </a:r>
            <a:r>
              <a:rPr sz="2000" dirty="0" err="1"/>
              <a:t>aplicable</a:t>
            </a:r>
            <a:r>
              <a:rPr sz="2000" dirty="0"/>
              <a:t> de los </a:t>
            </a:r>
            <a:r>
              <a:rPr sz="2000" dirty="0" err="1"/>
              <a:t>trabajadores</a:t>
            </a:r>
            <a:r>
              <a:rPr sz="2000" dirty="0"/>
              <a:t> </a:t>
            </a:r>
            <a:r>
              <a:rPr sz="2000" dirty="0" err="1"/>
              <a:t>transfronterizos</a:t>
            </a:r>
            <a:r>
              <a:rPr sz="2000" dirty="0"/>
              <a:t> del </a:t>
            </a:r>
            <a:r>
              <a:rPr sz="2000" dirty="0" err="1"/>
              <a:t>teletrabajo</a:t>
            </a:r>
            <a:r>
              <a:rPr sz="2000" dirty="0"/>
              <a:t> </a:t>
            </a:r>
            <a:endParaRPr sz="2800" dirty="0">
              <a:solidFill>
                <a:srgbClr val="0CA373"/>
              </a:solidFill>
            </a:endParaRPr>
          </a:p>
          <a:p>
            <a:pPr lvl="1">
              <a:defRPr sz="2800" b="1">
                <a:solidFill>
                  <a:srgbClr val="0CA373"/>
                </a:solidFill>
              </a:defRPr>
            </a:pPr>
            <a:r>
              <a:rPr dirty="0"/>
              <a:t>[</a:t>
            </a:r>
            <a:r>
              <a:rPr dirty="0" err="1"/>
              <a:t>incluye</a:t>
            </a:r>
            <a:r>
              <a:rPr dirty="0"/>
              <a:t> </a:t>
            </a:r>
            <a:r>
              <a:rPr dirty="0" err="1"/>
              <a:t>fichas</a:t>
            </a:r>
            <a:r>
              <a:rPr dirty="0"/>
              <a:t> de </a:t>
            </a:r>
            <a:r>
              <a:rPr dirty="0" err="1"/>
              <a:t>países</a:t>
            </a:r>
            <a:r>
              <a:rPr dirty="0"/>
              <a:t> </a:t>
            </a:r>
            <a:r>
              <a:rPr dirty="0" err="1"/>
              <a:t>asociados</a:t>
            </a:r>
            <a:r>
              <a:rPr dirty="0"/>
              <a:t>] </a:t>
            </a:r>
          </a:p>
          <a:p>
            <a:pPr lvl="1"/>
            <a:endParaRPr sz="2800" b="1" dirty="0">
              <a:solidFill>
                <a:srgbClr val="0CA373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sz="2800" b="1" i="1" dirty="0" err="1">
                <a:solidFill>
                  <a:srgbClr val="0CA373"/>
                </a:solidFill>
              </a:rPr>
              <a:t>Teletrabajo</a:t>
            </a:r>
            <a:r>
              <a:rPr sz="2800" b="1" i="1" dirty="0">
                <a:solidFill>
                  <a:srgbClr val="0CA373"/>
                </a:solidFill>
              </a:rPr>
              <a:t> </a:t>
            </a:r>
            <a:r>
              <a:rPr sz="2800" b="1" i="1" dirty="0" err="1">
                <a:solidFill>
                  <a:srgbClr val="0CA373"/>
                </a:solidFill>
              </a:rPr>
              <a:t>transfronterizo</a:t>
            </a:r>
            <a:r>
              <a:rPr sz="2800" b="1" i="1" dirty="0">
                <a:solidFill>
                  <a:srgbClr val="0CA373"/>
                </a:solidFill>
              </a:rPr>
              <a:t> </a:t>
            </a:r>
            <a:r>
              <a:rPr sz="2800" b="1" i="1" dirty="0" err="1">
                <a:solidFill>
                  <a:srgbClr val="0CA373"/>
                </a:solidFill>
              </a:rPr>
              <a:t>en</a:t>
            </a:r>
            <a:r>
              <a:rPr sz="2800" b="1" i="1" dirty="0">
                <a:solidFill>
                  <a:srgbClr val="0CA373"/>
                </a:solidFill>
              </a:rPr>
              <a:t> la UE: </a:t>
            </a:r>
            <a:r>
              <a:rPr lang="es-ES" sz="2800" b="1" i="1" dirty="0">
                <a:solidFill>
                  <a:srgbClr val="0CA373"/>
                </a:solidFill>
              </a:rPr>
              <a:t>¿preferencia</a:t>
            </a:r>
            <a:r>
              <a:rPr sz="2800" b="1" i="1" dirty="0">
                <a:solidFill>
                  <a:srgbClr val="0CA373"/>
                </a:solidFill>
              </a:rPr>
              <a:t> o </a:t>
            </a:r>
            <a:r>
              <a:rPr sz="2800" b="1" i="1" dirty="0" err="1">
                <a:solidFill>
                  <a:srgbClr val="0CA373"/>
                </a:solidFill>
              </a:rPr>
              <a:t>moda</a:t>
            </a:r>
            <a:r>
              <a:rPr sz="2800" b="1" i="1" dirty="0">
                <a:solidFill>
                  <a:srgbClr val="0CA373"/>
                </a:solidFill>
              </a:rPr>
              <a:t>? </a:t>
            </a:r>
            <a:r>
              <a:rPr sz="2000" dirty="0">
                <a:solidFill>
                  <a:srgbClr val="000000"/>
                </a:solidFill>
                <a:hlinkClick r:id="rId2"/>
              </a:rPr>
              <a:t>https://www.bruegel.org/blog-post/cross-border-telework-eu-fab-or-fad</a:t>
            </a:r>
            <a:r>
              <a:rPr sz="20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4691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96254" y="1222390"/>
            <a:ext cx="10269068" cy="50526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3200">
                <a:solidFill>
                  <a:srgbClr val="0CA373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/>
              <a:t>Actos </a:t>
            </a:r>
            <a:r>
              <a:rPr dirty="0" err="1"/>
              <a:t>jurídicos</a:t>
            </a:r>
            <a:r>
              <a:rPr dirty="0"/>
              <a:t> </a:t>
            </a:r>
            <a:r>
              <a:rPr dirty="0" err="1"/>
              <a:t>pertinentes</a:t>
            </a:r>
            <a:endParaRPr sz="3200" kern="0" dirty="0">
              <a:solidFill>
                <a:srgbClr val="0CA373"/>
              </a:solidFill>
              <a:highlight>
                <a:srgbClr val="FFFF00"/>
              </a:highlight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147782" y="1653310"/>
            <a:ext cx="11747964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sz="2000" i="1" dirty="0">
                <a:solidFill>
                  <a:srgbClr val="000000"/>
                </a:solidFill>
              </a:rPr>
              <a:t>Ley de 2 de </a:t>
            </a:r>
            <a:r>
              <a:rPr sz="2000" i="1" dirty="0" err="1">
                <a:solidFill>
                  <a:srgbClr val="000000"/>
                </a:solidFill>
              </a:rPr>
              <a:t>marzo</a:t>
            </a:r>
            <a:r>
              <a:rPr sz="2000" i="1" dirty="0">
                <a:solidFill>
                  <a:srgbClr val="000000"/>
                </a:solidFill>
              </a:rPr>
              <a:t> de 2020, de 2 de </a:t>
            </a:r>
            <a:r>
              <a:rPr sz="2000" i="1" dirty="0" err="1">
                <a:solidFill>
                  <a:srgbClr val="000000"/>
                </a:solidFill>
              </a:rPr>
              <a:t>marzo</a:t>
            </a:r>
            <a:r>
              <a:rPr sz="2000" i="1" dirty="0">
                <a:solidFill>
                  <a:srgbClr val="000000"/>
                </a:solidFill>
              </a:rPr>
              <a:t> de 2020, </a:t>
            </a:r>
            <a:r>
              <a:rPr sz="2000" i="1" dirty="0" err="1">
                <a:solidFill>
                  <a:srgbClr val="000000"/>
                </a:solidFill>
              </a:rPr>
              <a:t>relativa</a:t>
            </a:r>
            <a:r>
              <a:rPr sz="2000" i="1" dirty="0">
                <a:solidFill>
                  <a:srgbClr val="000000"/>
                </a:solidFill>
              </a:rPr>
              <a:t> a las </a:t>
            </a:r>
            <a:r>
              <a:rPr sz="2000" i="1" dirty="0" err="1">
                <a:solidFill>
                  <a:srgbClr val="000000"/>
                </a:solidFill>
              </a:rPr>
              <a:t>disposiciones</a:t>
            </a:r>
            <a:r>
              <a:rPr sz="2000" i="1" dirty="0">
                <a:solidFill>
                  <a:srgbClr val="000000"/>
                </a:solidFill>
              </a:rPr>
              <a:t> </a:t>
            </a:r>
            <a:r>
              <a:rPr sz="2000" i="1" dirty="0" err="1">
                <a:solidFill>
                  <a:srgbClr val="000000"/>
                </a:solidFill>
              </a:rPr>
              <a:t>especiales</a:t>
            </a:r>
            <a:r>
              <a:rPr sz="2000" i="1" dirty="0">
                <a:solidFill>
                  <a:srgbClr val="000000"/>
                </a:solidFill>
              </a:rPr>
              <a:t> </a:t>
            </a:r>
            <a:r>
              <a:rPr sz="2000" i="1" dirty="0" err="1">
                <a:solidFill>
                  <a:srgbClr val="000000"/>
                </a:solidFill>
              </a:rPr>
              <a:t>relativas</a:t>
            </a:r>
            <a:r>
              <a:rPr sz="2000" i="1" dirty="0">
                <a:solidFill>
                  <a:srgbClr val="000000"/>
                </a:solidFill>
              </a:rPr>
              <a:t> a la </a:t>
            </a:r>
            <a:r>
              <a:rPr sz="2000" i="1" dirty="0" err="1">
                <a:solidFill>
                  <a:srgbClr val="000000"/>
                </a:solidFill>
              </a:rPr>
              <a:t>prevención</a:t>
            </a:r>
            <a:r>
              <a:rPr sz="2000" i="1" dirty="0">
                <a:solidFill>
                  <a:srgbClr val="000000"/>
                </a:solidFill>
              </a:rPr>
              <a:t>, </a:t>
            </a:r>
            <a:r>
              <a:rPr sz="2000" i="1" dirty="0" err="1">
                <a:solidFill>
                  <a:srgbClr val="000000"/>
                </a:solidFill>
              </a:rPr>
              <a:t>lucha</a:t>
            </a:r>
            <a:r>
              <a:rPr sz="2000" i="1" dirty="0">
                <a:solidFill>
                  <a:srgbClr val="000000"/>
                </a:solidFill>
              </a:rPr>
              <a:t> contra la COVID-19, </a:t>
            </a:r>
            <a:r>
              <a:rPr sz="2000" i="1" dirty="0" err="1">
                <a:solidFill>
                  <a:srgbClr val="000000"/>
                </a:solidFill>
              </a:rPr>
              <a:t>otras</a:t>
            </a:r>
            <a:r>
              <a:rPr sz="2000" i="1" dirty="0">
                <a:solidFill>
                  <a:srgbClr val="000000"/>
                </a:solidFill>
              </a:rPr>
              <a:t> </a:t>
            </a:r>
            <a:r>
              <a:rPr sz="2000" i="1" dirty="0" err="1">
                <a:solidFill>
                  <a:srgbClr val="000000"/>
                </a:solidFill>
              </a:rPr>
              <a:t>enfermedades</a:t>
            </a:r>
            <a:r>
              <a:rPr sz="2000" i="1" dirty="0">
                <a:solidFill>
                  <a:srgbClr val="000000"/>
                </a:solidFill>
              </a:rPr>
              <a:t> </a:t>
            </a:r>
            <a:r>
              <a:rPr sz="2000" i="1" dirty="0" err="1">
                <a:solidFill>
                  <a:srgbClr val="000000"/>
                </a:solidFill>
              </a:rPr>
              <a:t>infecciosas</a:t>
            </a:r>
            <a:r>
              <a:rPr sz="2000" i="1" dirty="0">
                <a:solidFill>
                  <a:srgbClr val="000000"/>
                </a:solidFill>
              </a:rPr>
              <a:t> y </a:t>
            </a:r>
            <a:r>
              <a:rPr sz="2000" i="1" dirty="0" err="1">
                <a:solidFill>
                  <a:srgbClr val="000000"/>
                </a:solidFill>
              </a:rPr>
              <a:t>emergencias</a:t>
            </a:r>
            <a:r>
              <a:rPr sz="2000" i="1" dirty="0">
                <a:solidFill>
                  <a:srgbClr val="000000"/>
                </a:solidFill>
              </a:rPr>
              <a:t> </a:t>
            </a:r>
            <a:r>
              <a:rPr sz="2000" i="1" dirty="0" err="1">
                <a:solidFill>
                  <a:srgbClr val="000000"/>
                </a:solidFill>
              </a:rPr>
              <a:t>causadas</a:t>
            </a:r>
            <a:r>
              <a:rPr sz="2000" i="1" dirty="0">
                <a:solidFill>
                  <a:srgbClr val="000000"/>
                </a:solidFill>
              </a:rPr>
              <a:t> por </a:t>
            </a:r>
            <a:r>
              <a:rPr sz="2000" i="1" dirty="0" err="1">
                <a:solidFill>
                  <a:srgbClr val="000000"/>
                </a:solidFill>
              </a:rPr>
              <a:t>ellas</a:t>
            </a:r>
            <a:r>
              <a:rPr sz="2000" i="1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(</a:t>
            </a:r>
            <a:r>
              <a:rPr sz="2000" dirty="0" err="1">
                <a:solidFill>
                  <a:srgbClr val="000000"/>
                </a:solidFill>
              </a:rPr>
              <a:t>Boletín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 err="1">
                <a:solidFill>
                  <a:srgbClr val="000000"/>
                </a:solidFill>
              </a:rPr>
              <a:t>Oficial</a:t>
            </a:r>
            <a:r>
              <a:rPr sz="2000" dirty="0">
                <a:solidFill>
                  <a:srgbClr val="000000"/>
                </a:solidFill>
              </a:rPr>
              <a:t> de 2020, punto 374, </a:t>
            </a:r>
            <a:r>
              <a:rPr sz="2000" dirty="0" err="1">
                <a:solidFill>
                  <a:srgbClr val="000000"/>
                </a:solidFill>
              </a:rPr>
              <a:t>en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 err="1">
                <a:solidFill>
                  <a:srgbClr val="000000"/>
                </a:solidFill>
              </a:rPr>
              <a:t>su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 err="1">
                <a:solidFill>
                  <a:srgbClr val="000000"/>
                </a:solidFill>
              </a:rPr>
              <a:t>versión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 err="1">
                <a:solidFill>
                  <a:srgbClr val="000000"/>
                </a:solidFill>
              </a:rPr>
              <a:t>modificada</a:t>
            </a:r>
            <a:r>
              <a:rPr sz="2000" dirty="0">
                <a:solidFill>
                  <a:srgbClr val="000000"/>
                </a:solidFill>
              </a:rPr>
              <a:t>, </a:t>
            </a:r>
            <a:r>
              <a:rPr sz="2000" dirty="0" err="1">
                <a:solidFill>
                  <a:srgbClr val="000000"/>
                </a:solidFill>
              </a:rPr>
              <a:t>en</a:t>
            </a:r>
            <a:r>
              <a:rPr sz="2000" dirty="0">
                <a:solidFill>
                  <a:srgbClr val="000000"/>
                </a:solidFill>
              </a:rPr>
              <a:t> lo </a:t>
            </a:r>
            <a:r>
              <a:rPr sz="2000" dirty="0" err="1">
                <a:solidFill>
                  <a:srgbClr val="000000"/>
                </a:solidFill>
              </a:rPr>
              <a:t>sucesivo</a:t>
            </a:r>
            <a:r>
              <a:rPr sz="2000" b="1" dirty="0">
                <a:solidFill>
                  <a:srgbClr val="000000"/>
                </a:solidFill>
              </a:rPr>
              <a:t>, </a:t>
            </a:r>
            <a:r>
              <a:rPr lang="es-ES" sz="2000" b="1" dirty="0">
                <a:solidFill>
                  <a:srgbClr val="0CA373"/>
                </a:solidFill>
              </a:rPr>
              <a:t>"</a:t>
            </a:r>
            <a:r>
              <a:rPr sz="2400" b="1" dirty="0">
                <a:solidFill>
                  <a:srgbClr val="0CA373"/>
                </a:solidFill>
              </a:rPr>
              <a:t>Ley COVID-19</a:t>
            </a:r>
            <a:r>
              <a:rPr lang="es-ES" sz="2400" b="1" dirty="0">
                <a:solidFill>
                  <a:srgbClr val="0CA373"/>
                </a:solidFill>
              </a:rPr>
              <a:t>"</a:t>
            </a:r>
            <a:r>
              <a:rPr sz="2000" dirty="0">
                <a:solidFill>
                  <a:srgbClr val="000000"/>
                </a:solidFill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sz="2000" b="0" i="0" u="none" strike="noStrike" baseline="0" dirty="0">
              <a:solidFill>
                <a:srgbClr val="0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  <a:defRPr i="1"/>
            </a:pPr>
            <a:r>
              <a:rPr sz="2000" dirty="0">
                <a:solidFill>
                  <a:srgbClr val="000000"/>
                </a:solidFill>
              </a:rPr>
              <a:t>Ley de 26 de </a:t>
            </a:r>
            <a:r>
              <a:rPr sz="2000" dirty="0" err="1">
                <a:solidFill>
                  <a:srgbClr val="000000"/>
                </a:solidFill>
              </a:rPr>
              <a:t>junio</a:t>
            </a:r>
            <a:r>
              <a:rPr sz="2000" dirty="0">
                <a:solidFill>
                  <a:srgbClr val="000000"/>
                </a:solidFill>
              </a:rPr>
              <a:t> de 1974 Código del </a:t>
            </a:r>
            <a:r>
              <a:rPr sz="2000" dirty="0" err="1">
                <a:solidFill>
                  <a:srgbClr val="000000"/>
                </a:solidFill>
              </a:rPr>
              <a:t>Trabajo</a:t>
            </a:r>
            <a:r>
              <a:rPr sz="2000" dirty="0">
                <a:solidFill>
                  <a:srgbClr val="000000"/>
                </a:solidFill>
              </a:rPr>
              <a:t> (</a:t>
            </a:r>
            <a:r>
              <a:rPr sz="2000" dirty="0" err="1">
                <a:solidFill>
                  <a:srgbClr val="000000"/>
                </a:solidFill>
              </a:rPr>
              <a:t>Boletín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 err="1">
                <a:solidFill>
                  <a:srgbClr val="000000"/>
                </a:solidFill>
              </a:rPr>
              <a:t>Oficial</a:t>
            </a:r>
            <a:r>
              <a:rPr sz="2000" dirty="0">
                <a:solidFill>
                  <a:srgbClr val="000000"/>
                </a:solidFill>
              </a:rPr>
              <a:t> de 1974, punto 141, </a:t>
            </a:r>
            <a:r>
              <a:rPr sz="2000" dirty="0" err="1">
                <a:solidFill>
                  <a:srgbClr val="000000"/>
                </a:solidFill>
              </a:rPr>
              <a:t>en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 err="1">
                <a:solidFill>
                  <a:srgbClr val="000000"/>
                </a:solidFill>
              </a:rPr>
              <a:t>su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 err="1">
                <a:solidFill>
                  <a:srgbClr val="000000"/>
                </a:solidFill>
              </a:rPr>
              <a:t>versión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 err="1">
                <a:solidFill>
                  <a:srgbClr val="000000"/>
                </a:solidFill>
              </a:rPr>
              <a:t>modificada</a:t>
            </a:r>
            <a:r>
              <a:rPr sz="2000" dirty="0">
                <a:solidFill>
                  <a:srgbClr val="000000"/>
                </a:solidFill>
              </a:rPr>
              <a:t> — </a:t>
            </a:r>
            <a:r>
              <a:rPr sz="2000" dirty="0" err="1">
                <a:solidFill>
                  <a:srgbClr val="000000"/>
                </a:solidFill>
              </a:rPr>
              <a:t>en</a:t>
            </a:r>
            <a:r>
              <a:rPr sz="2000" dirty="0">
                <a:solidFill>
                  <a:srgbClr val="000000"/>
                </a:solidFill>
              </a:rPr>
              <a:t> lo </a:t>
            </a:r>
            <a:r>
              <a:rPr sz="2000" dirty="0" err="1">
                <a:solidFill>
                  <a:srgbClr val="000000"/>
                </a:solidFill>
              </a:rPr>
              <a:t>sucesivo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lang="es-ES" sz="2400" b="1" dirty="0">
                <a:solidFill>
                  <a:srgbClr val="0CA373"/>
                </a:solidFill>
              </a:rPr>
              <a:t>"</a:t>
            </a:r>
            <a:r>
              <a:rPr sz="2400" b="1" dirty="0">
                <a:solidFill>
                  <a:srgbClr val="0CA373"/>
                </a:solidFill>
              </a:rPr>
              <a:t>Código del </a:t>
            </a:r>
            <a:r>
              <a:rPr sz="2400" b="1" dirty="0" err="1">
                <a:solidFill>
                  <a:srgbClr val="0CA373"/>
                </a:solidFill>
              </a:rPr>
              <a:t>Trabajo</a:t>
            </a:r>
            <a:r>
              <a:rPr lang="es-ES" sz="2400" b="1" dirty="0">
                <a:solidFill>
                  <a:srgbClr val="0CA373"/>
                </a:solidFill>
              </a:rPr>
              <a:t>"</a:t>
            </a:r>
            <a:r>
              <a:rPr sz="2000" dirty="0">
                <a:solidFill>
                  <a:srgbClr val="000000"/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sz="2000" b="0" i="0" u="none" strike="noStrike" baseline="0" dirty="0">
              <a:solidFill>
                <a:srgbClr val="0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  <a:defRPr>
                <a:ea typeface="Calibri" panose="020F0502020204030204" pitchFamily="34" charset="0"/>
              </a:defRPr>
            </a:pPr>
            <a:r>
              <a:rPr sz="2000" dirty="0" err="1">
                <a:solidFill>
                  <a:srgbClr val="000000"/>
                </a:solidFill>
              </a:rPr>
              <a:t>En</a:t>
            </a:r>
            <a:r>
              <a:rPr sz="2000" dirty="0">
                <a:solidFill>
                  <a:srgbClr val="000000"/>
                </a:solidFill>
              </a:rPr>
              <a:t> lo que </a:t>
            </a:r>
            <a:r>
              <a:rPr sz="2000" dirty="0" err="1">
                <a:solidFill>
                  <a:srgbClr val="000000"/>
                </a:solidFill>
              </a:rPr>
              <a:t>respecta</a:t>
            </a:r>
            <a:r>
              <a:rPr sz="2000" dirty="0">
                <a:solidFill>
                  <a:srgbClr val="000000"/>
                </a:solidFill>
              </a:rPr>
              <a:t> al </a:t>
            </a:r>
            <a:r>
              <a:rPr sz="2400" b="1" dirty="0" err="1">
                <a:solidFill>
                  <a:srgbClr val="0CA373"/>
                </a:solidFill>
              </a:rPr>
              <a:t>trabajo</a:t>
            </a:r>
            <a:r>
              <a:rPr sz="2400" b="1" dirty="0">
                <a:solidFill>
                  <a:srgbClr val="0CA373"/>
                </a:solidFill>
              </a:rPr>
              <a:t> a </a:t>
            </a:r>
            <a:r>
              <a:rPr sz="2400" b="1" dirty="0" err="1">
                <a:solidFill>
                  <a:srgbClr val="0CA373"/>
                </a:solidFill>
              </a:rPr>
              <a:t>distancia</a:t>
            </a:r>
            <a:r>
              <a:rPr sz="2400" b="1" dirty="0">
                <a:solidFill>
                  <a:srgbClr val="0CA373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-o</a:t>
            </a:r>
            <a:r>
              <a:rPr sz="2000" dirty="0">
                <a:solidFill>
                  <a:srgbClr val="000000"/>
                </a:solidFill>
                <a:effectLst/>
              </a:rPr>
              <a:t>n.º 8 de </a:t>
            </a:r>
            <a:r>
              <a:rPr sz="2000" dirty="0" err="1">
                <a:solidFill>
                  <a:srgbClr val="000000"/>
                </a:solidFill>
                <a:effectLst/>
              </a:rPr>
              <a:t>junio</a:t>
            </a:r>
            <a:r>
              <a:rPr sz="2000" dirty="0">
                <a:solidFill>
                  <a:srgbClr val="000000"/>
                </a:solidFill>
                <a:effectLst/>
              </a:rPr>
              <a:t> de 2022-, </a:t>
            </a:r>
            <a:r>
              <a:rPr sz="2000" dirty="0" err="1">
                <a:solidFill>
                  <a:srgbClr val="000000"/>
                </a:solidFill>
                <a:effectLst/>
              </a:rPr>
              <a:t>en</a:t>
            </a:r>
            <a:r>
              <a:rPr sz="2000" dirty="0">
                <a:solidFill>
                  <a:srgbClr val="000000"/>
                </a:solidFill>
                <a:effectLst/>
              </a:rPr>
              <a:t> </a:t>
            </a:r>
            <a:r>
              <a:rPr sz="2000" i="1" dirty="0" err="1">
                <a:solidFill>
                  <a:srgbClr val="000000"/>
                </a:solidFill>
                <a:effectLst/>
              </a:rPr>
              <a:t>el</a:t>
            </a:r>
            <a:r>
              <a:rPr sz="2000" i="1" dirty="0">
                <a:solidFill>
                  <a:srgbClr val="000000"/>
                </a:solidFill>
                <a:effectLst/>
              </a:rPr>
              <a:t> sitio web del Sejm de la República de Polonia</a:t>
            </a:r>
            <a:r>
              <a:rPr sz="2000" dirty="0">
                <a:effectLst/>
              </a:rPr>
              <a:t>(</a:t>
            </a:r>
            <a:r>
              <a:rPr sz="2000" dirty="0" err="1">
                <a:effectLst/>
              </a:rPr>
              <a:t>impreso</a:t>
            </a:r>
            <a:r>
              <a:rPr sz="2000" dirty="0">
                <a:effectLst/>
              </a:rPr>
              <a:t> n.º 2335, </a:t>
            </a:r>
            <a:r>
              <a:rPr sz="2000" dirty="0">
                <a:effectLst/>
                <a:hlinkClick r:id="rId2"/>
              </a:rPr>
              <a:t>https://www.sejm.gov.pl/sejm9.nsf/druk.xsp?nr=2335</a:t>
            </a:r>
            <a:r>
              <a:rPr lang="es-ES" sz="2000" dirty="0">
                <a:effectLst/>
              </a:rPr>
              <a:t> </a:t>
            </a:r>
            <a:r>
              <a:rPr sz="2000" dirty="0">
                <a:effectLst/>
              </a:rPr>
              <a:t>) </a:t>
            </a:r>
            <a:r>
              <a:rPr sz="2000" dirty="0" err="1">
                <a:effectLst/>
              </a:rPr>
              <a:t>apareció</a:t>
            </a:r>
            <a:r>
              <a:rPr sz="2000" dirty="0">
                <a:effectLst/>
              </a:rPr>
              <a:t> un </a:t>
            </a:r>
            <a:r>
              <a:rPr sz="2000" dirty="0" err="1">
                <a:effectLst/>
              </a:rPr>
              <a:t>proyecto</a:t>
            </a:r>
            <a:r>
              <a:rPr sz="2000" dirty="0">
                <a:effectLst/>
              </a:rPr>
              <a:t> de la </a:t>
            </a:r>
            <a:r>
              <a:rPr sz="2000" dirty="0" err="1">
                <a:effectLst/>
              </a:rPr>
              <a:t>última</a:t>
            </a:r>
            <a:r>
              <a:rPr sz="2000" dirty="0">
                <a:effectLst/>
              </a:rPr>
              <a:t> </a:t>
            </a:r>
            <a:r>
              <a:rPr sz="2000" dirty="0" err="1">
                <a:effectLst/>
              </a:rPr>
              <a:t>versión</a:t>
            </a:r>
            <a:r>
              <a:rPr sz="2000" dirty="0">
                <a:effectLst/>
              </a:rPr>
              <a:t> de la Ley por la que se </a:t>
            </a:r>
            <a:r>
              <a:rPr sz="2000" dirty="0" err="1">
                <a:effectLst/>
              </a:rPr>
              <a:t>modifica</a:t>
            </a:r>
            <a:r>
              <a:rPr sz="2000" dirty="0">
                <a:effectLst/>
              </a:rPr>
              <a:t> </a:t>
            </a:r>
            <a:r>
              <a:rPr sz="2000" dirty="0" err="1">
                <a:effectLst/>
              </a:rPr>
              <a:t>el</a:t>
            </a:r>
            <a:r>
              <a:rPr sz="2000" dirty="0">
                <a:effectLst/>
              </a:rPr>
              <a:t> Código del </a:t>
            </a:r>
            <a:r>
              <a:rPr sz="2000" dirty="0" err="1">
                <a:effectLst/>
              </a:rPr>
              <a:t>Trabajo</a:t>
            </a:r>
            <a:r>
              <a:rPr sz="2000" dirty="0">
                <a:effectLst/>
              </a:rPr>
              <a:t> y </a:t>
            </a:r>
            <a:r>
              <a:rPr sz="2000" dirty="0" err="1">
                <a:effectLst/>
              </a:rPr>
              <a:t>otras</a:t>
            </a:r>
            <a:r>
              <a:rPr sz="2000" dirty="0">
                <a:effectLst/>
              </a:rPr>
              <a:t> </a:t>
            </a:r>
            <a:r>
              <a:rPr sz="2000" dirty="0" err="1">
                <a:effectLst/>
              </a:rPr>
              <a:t>leyes</a:t>
            </a:r>
            <a:r>
              <a:rPr sz="2000" dirty="0">
                <a:effectLst/>
              </a:rPr>
              <a:t>, que </a:t>
            </a:r>
            <a:r>
              <a:rPr sz="2000" dirty="0" err="1">
                <a:effectLst/>
              </a:rPr>
              <a:t>prevé</a:t>
            </a:r>
            <a:r>
              <a:rPr sz="2000" i="1" dirty="0">
                <a:solidFill>
                  <a:srgbClr val="000000"/>
                </a:solidFill>
                <a:effectLst/>
              </a:rPr>
              <a:t>, entre </a:t>
            </a:r>
            <a:r>
              <a:rPr sz="2000" i="1" dirty="0" err="1">
                <a:solidFill>
                  <a:srgbClr val="000000"/>
                </a:solidFill>
                <a:effectLst/>
              </a:rPr>
              <a:t>otras</a:t>
            </a:r>
            <a:r>
              <a:rPr sz="2000" i="1" dirty="0">
                <a:solidFill>
                  <a:srgbClr val="000000"/>
                </a:solidFill>
                <a:effectLst/>
              </a:rPr>
              <a:t> </a:t>
            </a:r>
            <a:r>
              <a:rPr sz="2000" i="1" dirty="0" err="1">
                <a:solidFill>
                  <a:srgbClr val="000000"/>
                </a:solidFill>
                <a:effectLst/>
              </a:rPr>
              <a:t>cosas</a:t>
            </a:r>
            <a:r>
              <a:rPr sz="2000" i="1" dirty="0">
                <a:solidFill>
                  <a:srgbClr val="000000"/>
                </a:solidFill>
                <a:effectLst/>
              </a:rPr>
              <a:t>, la </a:t>
            </a:r>
            <a:r>
              <a:rPr sz="2000" i="1" dirty="0" err="1">
                <a:solidFill>
                  <a:srgbClr val="000000"/>
                </a:solidFill>
                <a:effectLst/>
              </a:rPr>
              <a:t>introducción</a:t>
            </a:r>
            <a:r>
              <a:rPr sz="2000" i="1" dirty="0">
                <a:solidFill>
                  <a:srgbClr val="000000"/>
                </a:solidFill>
                <a:effectLst/>
              </a:rPr>
              <a:t> de </a:t>
            </a:r>
            <a:r>
              <a:rPr sz="2000" i="1" dirty="0" err="1">
                <a:solidFill>
                  <a:srgbClr val="000000"/>
                </a:solidFill>
                <a:effectLst/>
              </a:rPr>
              <a:t>disposiciones</a:t>
            </a:r>
            <a:r>
              <a:rPr sz="2000" i="1" dirty="0">
                <a:solidFill>
                  <a:srgbClr val="000000"/>
                </a:solidFill>
                <a:effectLst/>
              </a:rPr>
              <a:t> </a:t>
            </a:r>
            <a:r>
              <a:rPr sz="2000" i="1" dirty="0" err="1">
                <a:solidFill>
                  <a:srgbClr val="000000"/>
                </a:solidFill>
                <a:effectLst/>
              </a:rPr>
              <a:t>sobre</a:t>
            </a:r>
            <a:r>
              <a:rPr sz="2000" i="1" dirty="0">
                <a:solidFill>
                  <a:srgbClr val="000000"/>
                </a:solidFill>
                <a:effectLst/>
              </a:rPr>
              <a:t> </a:t>
            </a:r>
            <a:r>
              <a:rPr sz="2000" i="1" dirty="0" err="1">
                <a:solidFill>
                  <a:srgbClr val="000000"/>
                </a:solidFill>
                <a:effectLst/>
              </a:rPr>
              <a:t>el</a:t>
            </a:r>
            <a:r>
              <a:rPr sz="2000" i="1" dirty="0">
                <a:solidFill>
                  <a:srgbClr val="000000"/>
                </a:solidFill>
                <a:effectLst/>
              </a:rPr>
              <a:t> </a:t>
            </a:r>
            <a:r>
              <a:rPr sz="2000" i="1" dirty="0" err="1">
                <a:solidFill>
                  <a:srgbClr val="000000"/>
                </a:solidFill>
                <a:effectLst/>
              </a:rPr>
              <a:t>trabajo</a:t>
            </a:r>
            <a:r>
              <a:rPr sz="2000" i="1" dirty="0">
                <a:solidFill>
                  <a:srgbClr val="000000"/>
                </a:solidFill>
                <a:effectLst/>
              </a:rPr>
              <a:t> a </a:t>
            </a:r>
            <a:r>
              <a:rPr sz="2000" i="1" dirty="0" err="1">
                <a:solidFill>
                  <a:srgbClr val="000000"/>
                </a:solidFill>
                <a:effectLst/>
              </a:rPr>
              <a:t>distancia</a:t>
            </a:r>
            <a:r>
              <a:rPr sz="2000" dirty="0">
                <a:solidFill>
                  <a:srgbClr val="000000"/>
                </a:solidFill>
                <a:effectLst/>
              </a:rPr>
              <a:t> </a:t>
            </a:r>
            <a:r>
              <a:rPr sz="2000" dirty="0" err="1">
                <a:solidFill>
                  <a:srgbClr val="000000"/>
                </a:solidFill>
                <a:effectLst/>
              </a:rPr>
              <a:t>en</a:t>
            </a:r>
            <a:r>
              <a:rPr sz="2000" dirty="0">
                <a:solidFill>
                  <a:srgbClr val="000000"/>
                </a:solidFill>
                <a:effectLst/>
              </a:rPr>
              <a:t> </a:t>
            </a:r>
            <a:r>
              <a:rPr sz="2000" dirty="0" err="1">
                <a:solidFill>
                  <a:srgbClr val="000000"/>
                </a:solidFill>
                <a:effectLst/>
              </a:rPr>
              <a:t>el</a:t>
            </a:r>
            <a:r>
              <a:rPr sz="2000" dirty="0">
                <a:solidFill>
                  <a:srgbClr val="000000"/>
                </a:solidFill>
                <a:effectLst/>
              </a:rPr>
              <a:t> Código del </a:t>
            </a:r>
            <a:r>
              <a:rPr sz="2000" dirty="0" err="1">
                <a:solidFill>
                  <a:srgbClr val="000000"/>
                </a:solidFill>
                <a:effectLst/>
              </a:rPr>
              <a:t>Trabajo</a:t>
            </a:r>
            <a:r>
              <a:rPr sz="2000" dirty="0">
                <a:solidFill>
                  <a:srgbClr val="000000"/>
                </a:solidFill>
                <a:effectLst/>
              </a:rPr>
              <a:t>. </a:t>
            </a:r>
            <a:endParaRPr sz="2000" b="0" i="0" u="none" strike="noStrike" baseline="0" dirty="0">
              <a:solidFill>
                <a:srgbClr val="000000"/>
              </a:solidFill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CF8985F9-414E-04D9-3A5F-6ACC45699D4C}"/>
              </a:ext>
            </a:extLst>
          </p:cNvPr>
          <p:cNvSpPr txBox="1">
            <a:spLocks/>
          </p:cNvSpPr>
          <p:nvPr/>
        </p:nvSpPr>
        <p:spPr>
          <a:xfrm>
            <a:off x="1982625" y="160488"/>
            <a:ext cx="9890810" cy="997709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sz="3200" dirty="0" err="1">
                <a:solidFill>
                  <a:srgbClr val="0CA373"/>
                </a:solidFill>
              </a:rPr>
              <a:t>Trabajo</a:t>
            </a:r>
            <a:r>
              <a:rPr sz="3200" dirty="0">
                <a:solidFill>
                  <a:srgbClr val="0CA373"/>
                </a:solidFill>
              </a:rPr>
              <a:t> a </a:t>
            </a:r>
            <a:r>
              <a:rPr sz="3200" dirty="0" err="1">
                <a:solidFill>
                  <a:srgbClr val="0CA373"/>
                </a:solidFill>
              </a:rPr>
              <a:t>distancia</a:t>
            </a:r>
            <a:r>
              <a:rPr sz="3200" dirty="0">
                <a:solidFill>
                  <a:srgbClr val="0CA373"/>
                </a:solidFill>
              </a:rPr>
              <a:t> </a:t>
            </a:r>
            <a:r>
              <a:rPr sz="3200" dirty="0" err="1">
                <a:solidFill>
                  <a:srgbClr val="0CA373"/>
                </a:solidFill>
              </a:rPr>
              <a:t>en</a:t>
            </a:r>
            <a:r>
              <a:rPr sz="3200" dirty="0">
                <a:solidFill>
                  <a:srgbClr val="0CA373"/>
                </a:solidFill>
              </a:rPr>
              <a:t> Polonia </a:t>
            </a:r>
            <a:r>
              <a:rPr sz="3200" dirty="0">
                <a:solidFill>
                  <a:schemeClr val="tx1"/>
                </a:solidFill>
              </a:rPr>
              <a:t>(</a:t>
            </a:r>
            <a:r>
              <a:rPr sz="3200" dirty="0" err="1">
                <a:solidFill>
                  <a:schemeClr val="tx1"/>
                </a:solidFill>
              </a:rPr>
              <a:t>concentrándose</a:t>
            </a:r>
            <a:r>
              <a:rPr sz="3200" dirty="0">
                <a:solidFill>
                  <a:schemeClr val="tx1"/>
                </a:solidFill>
              </a:rPr>
              <a:t> </a:t>
            </a:r>
            <a:r>
              <a:rPr sz="3200" dirty="0" err="1">
                <a:solidFill>
                  <a:schemeClr val="tx1"/>
                </a:solidFill>
              </a:rPr>
              <a:t>en</a:t>
            </a:r>
            <a:r>
              <a:rPr sz="3200" dirty="0">
                <a:solidFill>
                  <a:schemeClr val="tx1"/>
                </a:solidFill>
              </a:rPr>
              <a:t> las </a:t>
            </a:r>
            <a:r>
              <a:rPr sz="3200" dirty="0" err="1">
                <a:solidFill>
                  <a:schemeClr val="tx1"/>
                </a:solidFill>
              </a:rPr>
              <a:t>principales</a:t>
            </a:r>
            <a:r>
              <a:rPr sz="3200" dirty="0">
                <a:solidFill>
                  <a:schemeClr val="tx1"/>
                </a:solidFill>
              </a:rPr>
              <a:t> </a:t>
            </a:r>
            <a:r>
              <a:rPr sz="3200" dirty="0" err="1">
                <a:solidFill>
                  <a:schemeClr val="tx1"/>
                </a:solidFill>
              </a:rPr>
              <a:t>enmiendas</a:t>
            </a:r>
            <a:r>
              <a:rPr sz="3200" dirty="0">
                <a:solidFill>
                  <a:schemeClr val="tx1"/>
                </a:solidFill>
              </a:rPr>
              <a:t>)</a:t>
            </a:r>
            <a:endParaRPr sz="3200" kern="0" dirty="0">
              <a:solidFill>
                <a:schemeClr val="tx1"/>
              </a:solidFill>
              <a:highlight>
                <a:srgbClr val="FFFF00"/>
              </a:highlight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524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sz="2000" b="1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786834" y="2125556"/>
            <a:ext cx="436861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796797" y="3523579"/>
            <a:ext cx="469495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 rot="817920">
            <a:off x="788307" y="4106115"/>
            <a:ext cx="391032" cy="387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304742" y="2557262"/>
            <a:ext cx="10562600" cy="3641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 sz="200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dirty="0" err="1"/>
              <a:t>Conocer</a:t>
            </a:r>
            <a:r>
              <a:rPr dirty="0"/>
              <a:t> </a:t>
            </a:r>
            <a:r>
              <a:rPr dirty="0" err="1"/>
              <a:t>cuáles</a:t>
            </a:r>
            <a:r>
              <a:rPr dirty="0"/>
              <a:t> son las </a:t>
            </a:r>
            <a:r>
              <a:rPr dirty="0" err="1"/>
              <a:t>cuestiones</a:t>
            </a:r>
            <a:r>
              <a:rPr dirty="0"/>
              <a:t> que </a:t>
            </a:r>
            <a:r>
              <a:rPr dirty="0" err="1"/>
              <a:t>deben</a:t>
            </a:r>
            <a:r>
              <a:rPr dirty="0"/>
              <a:t> </a:t>
            </a:r>
            <a:r>
              <a:rPr dirty="0" err="1"/>
              <a:t>tenerse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cuenta</a:t>
            </a:r>
            <a:r>
              <a:rPr dirty="0"/>
              <a:t> para </a:t>
            </a:r>
            <a:r>
              <a:rPr dirty="0" err="1"/>
              <a:t>garantizar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bienestar</a:t>
            </a:r>
            <a:r>
              <a:rPr dirty="0"/>
              <a:t> de los </a:t>
            </a:r>
            <a:r>
              <a:rPr dirty="0" err="1"/>
              <a:t>trabajadores</a:t>
            </a:r>
            <a:r>
              <a:rPr dirty="0"/>
              <a:t> y la </a:t>
            </a:r>
            <a:r>
              <a:rPr dirty="0" err="1"/>
              <a:t>productividad</a:t>
            </a:r>
            <a:r>
              <a:rPr dirty="0"/>
              <a:t> continua </a:t>
            </a:r>
            <a:r>
              <a:rPr dirty="0" err="1"/>
              <a:t>durante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teletrabajo</a:t>
            </a:r>
            <a:r>
              <a:rPr dirty="0"/>
              <a:t>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 sz="200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dirty="0" err="1"/>
              <a:t>Cono</a:t>
            </a:r>
            <a:r>
              <a:rPr lang="es-ES" dirty="0" err="1"/>
              <a:t>cer</a:t>
            </a:r>
            <a:r>
              <a:rPr dirty="0"/>
              <a:t> </a:t>
            </a:r>
            <a:r>
              <a:rPr dirty="0" err="1"/>
              <a:t>cuáles</a:t>
            </a:r>
            <a:r>
              <a:rPr dirty="0"/>
              <a:t> son los </a:t>
            </a:r>
            <a:r>
              <a:rPr dirty="0" err="1"/>
              <a:t>problemas</a:t>
            </a:r>
            <a:r>
              <a:rPr dirty="0"/>
              <a:t> de </a:t>
            </a:r>
            <a:r>
              <a:rPr lang="es-ES" dirty="0"/>
              <a:t>salud y seguridad</a:t>
            </a:r>
            <a:r>
              <a:rPr dirty="0"/>
              <a:t> y </a:t>
            </a:r>
            <a:r>
              <a:rPr lang="es-ES" dirty="0"/>
              <a:t>conciliación</a:t>
            </a:r>
            <a:r>
              <a:rPr dirty="0"/>
              <a:t> del </a:t>
            </a:r>
            <a:r>
              <a:rPr dirty="0" err="1"/>
              <a:t>trabajo</a:t>
            </a:r>
            <a:r>
              <a:rPr dirty="0"/>
              <a:t> a </a:t>
            </a:r>
            <a:r>
              <a:rPr dirty="0" err="1"/>
              <a:t>distancia</a:t>
            </a:r>
            <a:endParaRPr sz="20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 sz="200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dirty="0"/>
              <a:t>Saber </a:t>
            </a:r>
            <a:r>
              <a:rPr dirty="0" err="1"/>
              <a:t>cuáles</a:t>
            </a:r>
            <a:r>
              <a:rPr dirty="0"/>
              <a:t> son los </a:t>
            </a:r>
            <a:r>
              <a:rPr dirty="0" err="1"/>
              <a:t>problemas</a:t>
            </a:r>
            <a:r>
              <a:rPr dirty="0"/>
              <a:t> </a:t>
            </a:r>
            <a:r>
              <a:rPr dirty="0" err="1"/>
              <a:t>relacionados</a:t>
            </a:r>
            <a:r>
              <a:rPr dirty="0"/>
              <a:t> con la </a:t>
            </a:r>
            <a:r>
              <a:rPr dirty="0" err="1"/>
              <a:t>prestación</a:t>
            </a:r>
            <a:r>
              <a:rPr dirty="0"/>
              <a:t> </a:t>
            </a:r>
            <a:r>
              <a:rPr dirty="0" err="1"/>
              <a:t>transfronteriza</a:t>
            </a:r>
            <a:r>
              <a:rPr dirty="0"/>
              <a:t> de </a:t>
            </a:r>
            <a:r>
              <a:rPr dirty="0" err="1"/>
              <a:t>trabajo</a:t>
            </a:r>
            <a:r>
              <a:rPr dirty="0"/>
              <a:t> a </a:t>
            </a:r>
            <a:r>
              <a:rPr dirty="0" err="1"/>
              <a:t>distancia</a:t>
            </a:r>
            <a:r>
              <a:rPr dirty="0"/>
              <a:t> por </a:t>
            </a:r>
            <a:r>
              <a:rPr dirty="0" err="1"/>
              <a:t>parte</a:t>
            </a:r>
            <a:r>
              <a:rPr dirty="0"/>
              <a:t> de los </a:t>
            </a:r>
            <a:r>
              <a:rPr dirty="0" err="1"/>
              <a:t>trabajadores</a:t>
            </a:r>
            <a:r>
              <a:rPr dirty="0"/>
              <a:t> que </a:t>
            </a:r>
            <a:r>
              <a:rPr dirty="0" err="1"/>
              <a:t>realizan</a:t>
            </a:r>
            <a:r>
              <a:rPr dirty="0"/>
              <a:t> </a:t>
            </a:r>
            <a:r>
              <a:rPr dirty="0" err="1"/>
              <a:t>trabajos</a:t>
            </a:r>
            <a:r>
              <a:rPr dirty="0"/>
              <a:t> a </a:t>
            </a:r>
            <a:r>
              <a:rPr dirty="0" err="1"/>
              <a:t>distancia</a:t>
            </a:r>
            <a:r>
              <a:rPr dirty="0"/>
              <a:t> </a:t>
            </a:r>
            <a:r>
              <a:rPr dirty="0" err="1"/>
              <a:t>fuera</a:t>
            </a:r>
            <a:r>
              <a:rPr dirty="0"/>
              <a:t> de un Estado </a:t>
            </a:r>
            <a:r>
              <a:rPr dirty="0" err="1"/>
              <a:t>miembro</a:t>
            </a:r>
            <a:r>
              <a:rPr lang="es-ES" dirty="0"/>
              <a:t> </a:t>
            </a:r>
            <a:r>
              <a:rPr dirty="0"/>
              <a:t>(por </a:t>
            </a:r>
            <a:r>
              <a:rPr dirty="0" err="1"/>
              <a:t>ejemplo</a:t>
            </a:r>
            <a:r>
              <a:rPr dirty="0"/>
              <a:t>, </a:t>
            </a:r>
            <a:r>
              <a:rPr lang="es-ES" dirty="0"/>
              <a:t>en los estados socios de </a:t>
            </a:r>
            <a:r>
              <a:rPr dirty="0"/>
              <a:t>ESMERALD)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 sz="200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dirty="0"/>
              <a:t>Saber </a:t>
            </a:r>
            <a:r>
              <a:rPr dirty="0" err="1"/>
              <a:t>cuál</a:t>
            </a:r>
            <a:r>
              <a:rPr dirty="0"/>
              <a:t> es</a:t>
            </a:r>
            <a:r>
              <a:rPr dirty="0">
                <a:effectLst/>
              </a:rPr>
              <a:t> </a:t>
            </a:r>
            <a:r>
              <a:rPr dirty="0" err="1">
                <a:effectLst/>
              </a:rPr>
              <a:t>el</a:t>
            </a:r>
            <a:r>
              <a:rPr dirty="0">
                <a:effectLst/>
              </a:rPr>
              <a:t> </a:t>
            </a:r>
            <a:r>
              <a:rPr dirty="0" err="1">
                <a:effectLst/>
              </a:rPr>
              <a:t>marco</a:t>
            </a:r>
            <a:r>
              <a:rPr dirty="0">
                <a:effectLst/>
              </a:rPr>
              <a:t> </a:t>
            </a:r>
            <a:r>
              <a:rPr dirty="0" err="1">
                <a:effectLst/>
              </a:rPr>
              <a:t>jurídico</a:t>
            </a:r>
            <a:r>
              <a:rPr dirty="0">
                <a:effectLst/>
              </a:rPr>
              <a:t> del Derecho </a:t>
            </a:r>
            <a:r>
              <a:rPr dirty="0" err="1">
                <a:effectLst/>
              </a:rPr>
              <a:t>polaco</a:t>
            </a:r>
            <a:r>
              <a:rPr dirty="0">
                <a:effectLst/>
              </a:rPr>
              <a:t> (tanto </a:t>
            </a:r>
            <a:r>
              <a:rPr dirty="0" err="1">
                <a:effectLst/>
              </a:rPr>
              <a:t>el</a:t>
            </a:r>
            <a:r>
              <a:rPr dirty="0">
                <a:effectLst/>
              </a:rPr>
              <a:t> </a:t>
            </a:r>
            <a:r>
              <a:rPr dirty="0" err="1">
                <a:effectLst/>
              </a:rPr>
              <a:t>existente</a:t>
            </a:r>
            <a:r>
              <a:rPr dirty="0">
                <a:effectLst/>
              </a:rPr>
              <a:t> </a:t>
            </a:r>
            <a:r>
              <a:rPr dirty="0" err="1">
                <a:effectLst/>
              </a:rPr>
              <a:t>como</a:t>
            </a:r>
            <a:r>
              <a:rPr dirty="0">
                <a:effectLst/>
              </a:rPr>
              <a:t> </a:t>
            </a:r>
            <a:r>
              <a:rPr dirty="0" err="1">
                <a:effectLst/>
              </a:rPr>
              <a:t>el</a:t>
            </a:r>
            <a:r>
              <a:rPr dirty="0">
                <a:effectLst/>
              </a:rPr>
              <a:t> que se </a:t>
            </a:r>
            <a:r>
              <a:rPr dirty="0" err="1">
                <a:effectLst/>
              </a:rPr>
              <a:t>prevé</a:t>
            </a:r>
            <a:r>
              <a:rPr dirty="0">
                <a:effectLst/>
              </a:rPr>
              <a:t> </a:t>
            </a:r>
            <a:r>
              <a:rPr dirty="0" err="1">
                <a:effectLst/>
              </a:rPr>
              <a:t>introducir</a:t>
            </a:r>
            <a:r>
              <a:rPr dirty="0">
                <a:effectLst/>
              </a:rPr>
              <a:t> </a:t>
            </a:r>
            <a:r>
              <a:rPr dirty="0" err="1">
                <a:effectLst/>
              </a:rPr>
              <a:t>en</a:t>
            </a:r>
            <a:r>
              <a:rPr dirty="0">
                <a:effectLst/>
              </a:rPr>
              <a:t> </a:t>
            </a:r>
            <a:r>
              <a:rPr dirty="0" err="1">
                <a:effectLst/>
              </a:rPr>
              <a:t>el</a:t>
            </a:r>
            <a:r>
              <a:rPr dirty="0">
                <a:effectLst/>
              </a:rPr>
              <a:t> Código del </a:t>
            </a:r>
            <a:r>
              <a:rPr dirty="0" err="1">
                <a:effectLst/>
              </a:rPr>
              <a:t>Trabajo</a:t>
            </a:r>
            <a:r>
              <a:rPr dirty="0">
                <a:effectLst/>
              </a:rPr>
              <a:t> </a:t>
            </a:r>
            <a:r>
              <a:rPr dirty="0" err="1">
                <a:effectLst/>
              </a:rPr>
              <a:t>polaco</a:t>
            </a:r>
            <a:r>
              <a:rPr dirty="0">
                <a:effectLst/>
              </a:rPr>
              <a:t>) y </a:t>
            </a:r>
            <a:r>
              <a:rPr dirty="0" err="1">
                <a:effectLst/>
              </a:rPr>
              <a:t>cuáles</a:t>
            </a:r>
            <a:r>
              <a:rPr dirty="0">
                <a:effectLst/>
              </a:rPr>
              <a:t> son </a:t>
            </a:r>
            <a:r>
              <a:rPr lang="es-ES" dirty="0">
                <a:effectLst/>
              </a:rPr>
              <a:t>las premisas de teletrabajo </a:t>
            </a:r>
            <a:r>
              <a:rPr dirty="0" err="1">
                <a:effectLst/>
              </a:rPr>
              <a:t>en</a:t>
            </a:r>
            <a:r>
              <a:rPr dirty="0">
                <a:effectLst/>
              </a:rPr>
              <a:t> </a:t>
            </a:r>
            <a:r>
              <a:rPr dirty="0" err="1">
                <a:effectLst/>
              </a:rPr>
              <a:t>otros</a:t>
            </a:r>
            <a:r>
              <a:rPr dirty="0">
                <a:effectLst/>
              </a:rPr>
              <a:t> </a:t>
            </a:r>
            <a:r>
              <a:rPr dirty="0" err="1">
                <a:effectLst/>
              </a:rPr>
              <a:t>Estados</a:t>
            </a:r>
            <a:r>
              <a:rPr dirty="0">
                <a:effectLst/>
              </a:rPr>
              <a:t> </a:t>
            </a:r>
            <a:r>
              <a:rPr dirty="0" err="1">
                <a:effectLst/>
              </a:rPr>
              <a:t>miembros</a:t>
            </a:r>
            <a:r>
              <a:rPr dirty="0">
                <a:effectLst/>
              </a:rPr>
              <a:t> de la Unión (</a:t>
            </a:r>
            <a:r>
              <a:rPr dirty="0" err="1">
                <a:effectLst/>
              </a:rPr>
              <a:t>en</a:t>
            </a:r>
            <a:r>
              <a:rPr dirty="0">
                <a:effectLst/>
              </a:rPr>
              <a:t> particular </a:t>
            </a:r>
            <a:r>
              <a:rPr dirty="0" err="1">
                <a:effectLst/>
              </a:rPr>
              <a:t>en</a:t>
            </a:r>
            <a:r>
              <a:rPr dirty="0">
                <a:effectLst/>
              </a:rPr>
              <a:t> los </a:t>
            </a:r>
            <a:r>
              <a:rPr lang="es-ES" dirty="0">
                <a:effectLst/>
              </a:rPr>
              <a:t>e</a:t>
            </a:r>
            <a:r>
              <a:rPr dirty="0" err="1">
                <a:effectLst/>
              </a:rPr>
              <a:t>stados</a:t>
            </a:r>
            <a:r>
              <a:rPr dirty="0">
                <a:effectLst/>
              </a:rPr>
              <a:t> </a:t>
            </a:r>
            <a:r>
              <a:rPr dirty="0" err="1">
                <a:effectLst/>
              </a:rPr>
              <a:t>socios</a:t>
            </a:r>
            <a:r>
              <a:rPr dirty="0">
                <a:effectLst/>
              </a:rPr>
              <a:t> del </a:t>
            </a:r>
            <a:r>
              <a:rPr dirty="0" err="1">
                <a:effectLst/>
              </a:rPr>
              <a:t>proyecto</a:t>
            </a:r>
            <a:r>
              <a:rPr dirty="0">
                <a:effectLst/>
              </a:rPr>
              <a:t>)</a:t>
            </a:r>
            <a:endParaRPr sz="20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278174" y="1977403"/>
            <a:ext cx="10797033" cy="4255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 sz="20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dirty="0">
                <a:effectLst/>
              </a:rPr>
              <a:t>S</a:t>
            </a:r>
            <a:r>
              <a:rPr lang="es-ES" dirty="0" err="1">
                <a:effectLst/>
              </a:rPr>
              <a:t>aber</a:t>
            </a:r>
            <a:r>
              <a:rPr dirty="0">
                <a:effectLst/>
              </a:rPr>
              <a:t> </a:t>
            </a:r>
            <a:r>
              <a:rPr dirty="0" err="1"/>
              <a:t>qué</a:t>
            </a:r>
            <a:r>
              <a:rPr dirty="0">
                <a:effectLst/>
              </a:rPr>
              <a:t> es </a:t>
            </a:r>
            <a:r>
              <a:rPr dirty="0" err="1">
                <a:effectLst/>
              </a:rPr>
              <a:t>el</a:t>
            </a:r>
            <a:r>
              <a:rPr dirty="0">
                <a:effectLst/>
              </a:rPr>
              <a:t> </a:t>
            </a:r>
            <a:r>
              <a:rPr lang="es-ES" dirty="0">
                <a:effectLst/>
              </a:rPr>
              <a:t>teletrabajo </a:t>
            </a:r>
            <a:r>
              <a:rPr dirty="0">
                <a:effectLst/>
              </a:rPr>
              <a:t>y </a:t>
            </a:r>
            <a:r>
              <a:rPr dirty="0" err="1"/>
              <a:t>cómo</a:t>
            </a:r>
            <a:r>
              <a:rPr dirty="0"/>
              <a:t> </a:t>
            </a:r>
            <a:r>
              <a:rPr dirty="0" err="1"/>
              <a:t>podría</a:t>
            </a:r>
            <a:r>
              <a:rPr dirty="0">
                <a:effectLst/>
              </a:rPr>
              <a:t> </a:t>
            </a:r>
            <a:r>
              <a:rPr dirty="0" err="1">
                <a:effectLst/>
              </a:rPr>
              <a:t>beneficiar</a:t>
            </a:r>
            <a:r>
              <a:rPr dirty="0">
                <a:effectLst/>
              </a:rPr>
              <a:t> </a:t>
            </a:r>
            <a:r>
              <a:rPr lang="es-ES" dirty="0">
                <a:effectLst/>
              </a:rPr>
              <a:t>a la </a:t>
            </a:r>
            <a:r>
              <a:rPr dirty="0" err="1">
                <a:effectLst/>
              </a:rPr>
              <a:t>resiliencia</a:t>
            </a:r>
            <a:r>
              <a:rPr lang="es-ES" dirty="0">
                <a:effectLst/>
              </a:rPr>
              <a:t> de tu negocio</a:t>
            </a:r>
            <a:r>
              <a:rPr dirty="0">
                <a:effectLst/>
              </a:rPr>
              <a:t> </a:t>
            </a:r>
            <a:r>
              <a:rPr lang="es-ES" dirty="0">
                <a:effectLst/>
              </a:rPr>
              <a:t>a la </a:t>
            </a:r>
            <a:r>
              <a:rPr dirty="0">
                <a:effectLst/>
              </a:rPr>
              <a:t>COVID-19 </a:t>
            </a:r>
            <a:endParaRPr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2161309" y="114154"/>
            <a:ext cx="6679615" cy="751488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480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t>OBJETIVOS Y METAS</a:t>
            </a:r>
          </a:p>
        </p:txBody>
      </p:sp>
      <p:sp>
        <p:nvSpPr>
          <p:cNvPr id="18" name="object 3"/>
          <p:cNvSpPr txBox="1"/>
          <p:nvPr/>
        </p:nvSpPr>
        <p:spPr>
          <a:xfrm>
            <a:off x="193964" y="1269252"/>
            <a:ext cx="7158181" cy="44499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algn="just">
              <a:defRPr b="1">
                <a:solidFill>
                  <a:srgbClr val="0CA37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sz="2800"/>
              <a:t>Al final de este módulo podrás</a:t>
            </a:r>
            <a:r>
              <a:rPr sz="2400"/>
              <a:t>:</a:t>
            </a:r>
          </a:p>
        </p:txBody>
      </p:sp>
      <p:sp>
        <p:nvSpPr>
          <p:cNvPr id="5" name="Shape 2782">
            <a:extLst>
              <a:ext uri="{FF2B5EF4-FFF2-40B4-BE49-F238E27FC236}">
                <a16:creationId xmlns:a16="http://schemas.microsoft.com/office/drawing/2014/main" id="{27730C93-588B-A648-2F5E-707CE062190A}"/>
              </a:ext>
            </a:extLst>
          </p:cNvPr>
          <p:cNvSpPr/>
          <p:nvPr/>
        </p:nvSpPr>
        <p:spPr>
          <a:xfrm rot="523643">
            <a:off x="773667" y="5046708"/>
            <a:ext cx="426544" cy="4060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4" name="Shape 2782">
            <a:extLst>
              <a:ext uri="{FF2B5EF4-FFF2-40B4-BE49-F238E27FC236}">
                <a16:creationId xmlns:a16="http://schemas.microsoft.com/office/drawing/2014/main" id="{C602F21F-A266-CBC4-A1F2-D435252E6A36}"/>
              </a:ext>
            </a:extLst>
          </p:cNvPr>
          <p:cNvSpPr/>
          <p:nvPr/>
        </p:nvSpPr>
        <p:spPr>
          <a:xfrm>
            <a:off x="791994" y="2805147"/>
            <a:ext cx="428540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33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1999582" y="188679"/>
            <a:ext cx="9518163" cy="93615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sz="3200" dirty="0" err="1">
                <a:solidFill>
                  <a:srgbClr val="0CA373"/>
                </a:solidFill>
              </a:rPr>
              <a:t>Principales</a:t>
            </a:r>
            <a:r>
              <a:rPr sz="3200" dirty="0">
                <a:solidFill>
                  <a:srgbClr val="0CA373"/>
                </a:solidFill>
              </a:rPr>
              <a:t> </a:t>
            </a:r>
            <a:r>
              <a:rPr sz="3200" dirty="0" err="1">
                <a:solidFill>
                  <a:srgbClr val="0CA373"/>
                </a:solidFill>
              </a:rPr>
              <a:t>novedades</a:t>
            </a:r>
            <a:r>
              <a:rPr sz="3200" dirty="0">
                <a:solidFill>
                  <a:srgbClr val="0CA373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y </a:t>
            </a:r>
            <a:r>
              <a:rPr sz="2800" dirty="0" err="1">
                <a:solidFill>
                  <a:schemeClr val="tx1"/>
                </a:solidFill>
              </a:rPr>
              <a:t>objetivos</a:t>
            </a:r>
            <a:r>
              <a:rPr sz="2800" dirty="0">
                <a:solidFill>
                  <a:schemeClr val="tx1"/>
                </a:solidFill>
              </a:rPr>
              <a:t> de la </a:t>
            </a:r>
            <a:r>
              <a:rPr sz="2800" dirty="0" err="1">
                <a:solidFill>
                  <a:schemeClr val="tx1"/>
                </a:solidFill>
              </a:rPr>
              <a:t>regulación</a:t>
            </a:r>
            <a:r>
              <a:rPr sz="2800" dirty="0">
                <a:solidFill>
                  <a:schemeClr val="tx1"/>
                </a:solidFill>
              </a:rPr>
              <a:t> del </a:t>
            </a:r>
            <a:r>
              <a:rPr sz="2800" dirty="0" err="1">
                <a:solidFill>
                  <a:schemeClr val="tx1"/>
                </a:solidFill>
              </a:rPr>
              <a:t>trabajo</a:t>
            </a:r>
            <a:r>
              <a:rPr sz="2800" dirty="0">
                <a:solidFill>
                  <a:schemeClr val="tx1"/>
                </a:solidFill>
              </a:rPr>
              <a:t> a </a:t>
            </a:r>
            <a:r>
              <a:rPr sz="2800" dirty="0" err="1">
                <a:solidFill>
                  <a:schemeClr val="tx1"/>
                </a:solidFill>
              </a:rPr>
              <a:t>distancia</a:t>
            </a:r>
            <a:r>
              <a:rPr sz="2800" dirty="0">
                <a:solidFill>
                  <a:schemeClr val="tx1"/>
                </a:solidFill>
              </a:rPr>
              <a:t> </a:t>
            </a:r>
            <a:r>
              <a:rPr sz="2800" dirty="0" err="1">
                <a:solidFill>
                  <a:schemeClr val="tx1"/>
                </a:solidFill>
              </a:rPr>
              <a:t>en</a:t>
            </a:r>
            <a:r>
              <a:rPr sz="2800" dirty="0">
                <a:solidFill>
                  <a:schemeClr val="tx1"/>
                </a:solidFill>
              </a:rPr>
              <a:t> </a:t>
            </a:r>
            <a:r>
              <a:rPr sz="2800" dirty="0" err="1">
                <a:solidFill>
                  <a:schemeClr val="tx1"/>
                </a:solidFill>
              </a:rPr>
              <a:t>el</a:t>
            </a:r>
            <a:r>
              <a:rPr sz="2800" dirty="0">
                <a:solidFill>
                  <a:schemeClr val="tx1"/>
                </a:solidFill>
              </a:rPr>
              <a:t> Código de </a:t>
            </a:r>
            <a:r>
              <a:rPr sz="2800" dirty="0" err="1">
                <a:solidFill>
                  <a:schemeClr val="tx1"/>
                </a:solidFill>
              </a:rPr>
              <a:t>Trabajo</a:t>
            </a:r>
            <a:endParaRPr sz="2800" kern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-191366" y="1372483"/>
            <a:ext cx="12099252" cy="4368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2495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 sz="1900">
                <a:ea typeface="Times New Roman" panose="02020603050405020304" pitchFamily="18" charset="0"/>
                <a:cs typeface="Arial" panose="020B0604020202020204" pitchFamily="34" charset="0"/>
              </a:defRPr>
            </a:pPr>
            <a:r>
              <a:rPr sz="1700" dirty="0">
                <a:effectLst/>
              </a:rPr>
              <a:t>El </a:t>
            </a:r>
            <a:r>
              <a:rPr sz="1700" dirty="0" err="1">
                <a:effectLst/>
              </a:rPr>
              <a:t>proyecto</a:t>
            </a:r>
            <a:r>
              <a:rPr sz="1700" dirty="0">
                <a:effectLst/>
              </a:rPr>
              <a:t> de ley </a:t>
            </a:r>
            <a:r>
              <a:rPr sz="1700" dirty="0" err="1">
                <a:effectLst/>
              </a:rPr>
              <a:t>prevé</a:t>
            </a:r>
            <a:r>
              <a:rPr sz="1700" dirty="0">
                <a:effectLst/>
              </a:rPr>
              <a:t> las </a:t>
            </a:r>
            <a:r>
              <a:rPr sz="1700" dirty="0" err="1">
                <a:effectLst/>
              </a:rPr>
              <a:t>normas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sobre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el</a:t>
            </a:r>
            <a:r>
              <a:rPr sz="1700" dirty="0">
                <a:effectLst/>
              </a:rPr>
              <a:t> </a:t>
            </a:r>
            <a:r>
              <a:rPr lang="es-ES" sz="1700" dirty="0">
                <a:effectLst/>
              </a:rPr>
              <a:t>"</a:t>
            </a:r>
            <a:r>
              <a:rPr sz="1700" dirty="0" err="1">
                <a:effectLst/>
              </a:rPr>
              <a:t>trabajo</a:t>
            </a:r>
            <a:r>
              <a:rPr sz="1700" dirty="0">
                <a:effectLst/>
              </a:rPr>
              <a:t> a </a:t>
            </a:r>
            <a:r>
              <a:rPr sz="1700" dirty="0" err="1">
                <a:effectLst/>
              </a:rPr>
              <a:t>distancia</a:t>
            </a:r>
            <a:r>
              <a:rPr lang="es-ES" sz="1700" dirty="0"/>
              <a:t>"</a:t>
            </a:r>
            <a:r>
              <a:rPr sz="1700" dirty="0">
                <a:effectLst/>
              </a:rPr>
              <a:t>, que </a:t>
            </a:r>
            <a:r>
              <a:rPr sz="1700" dirty="0" err="1">
                <a:effectLst/>
              </a:rPr>
              <a:t>sustituirían</a:t>
            </a:r>
            <a:r>
              <a:rPr sz="1700" dirty="0">
                <a:effectLst/>
              </a:rPr>
              <a:t> a los </a:t>
            </a:r>
            <a:r>
              <a:rPr sz="1700" dirty="0" err="1">
                <a:effectLst/>
              </a:rPr>
              <a:t>reglamentos</a:t>
            </a:r>
            <a:r>
              <a:rPr sz="1700" dirty="0">
                <a:effectLst/>
              </a:rPr>
              <a:t> de la </a:t>
            </a:r>
            <a:r>
              <a:rPr sz="1700" dirty="0" err="1">
                <a:effectLst/>
              </a:rPr>
              <a:t>institución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jurídica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existente</a:t>
            </a:r>
            <a:r>
              <a:rPr sz="1700" dirty="0"/>
              <a:t>, </a:t>
            </a:r>
            <a:r>
              <a:rPr sz="1700" dirty="0" err="1">
                <a:effectLst/>
              </a:rPr>
              <a:t>ahora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denominados</a:t>
            </a:r>
            <a:r>
              <a:rPr sz="1700" dirty="0">
                <a:effectLst/>
              </a:rPr>
              <a:t> </a:t>
            </a:r>
            <a:r>
              <a:rPr lang="es-ES" sz="1700" dirty="0"/>
              <a:t>"</a:t>
            </a:r>
            <a:r>
              <a:rPr lang="es-ES" sz="1700" dirty="0">
                <a:effectLst/>
              </a:rPr>
              <a:t>teletrabajo</a:t>
            </a:r>
            <a:r>
              <a:rPr lang="es-ES" sz="1700" dirty="0"/>
              <a:t>”</a:t>
            </a:r>
            <a:r>
              <a:rPr sz="1700" dirty="0">
                <a:effectLst/>
              </a:rPr>
              <a:t>. El </a:t>
            </a:r>
            <a:r>
              <a:rPr lang="es-ES" sz="1700" dirty="0">
                <a:effectLst/>
              </a:rPr>
              <a:t>objetivo original de </a:t>
            </a:r>
            <a:r>
              <a:rPr sz="1700" dirty="0">
                <a:effectLst/>
              </a:rPr>
              <a:t>la </a:t>
            </a:r>
            <a:r>
              <a:rPr sz="1700" dirty="0" err="1">
                <a:effectLst/>
              </a:rPr>
              <a:t>nueva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legislación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debía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entrar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en</a:t>
            </a:r>
            <a:r>
              <a:rPr sz="1700" dirty="0">
                <a:effectLst/>
              </a:rPr>
              <a:t> vigor </a:t>
            </a:r>
            <a:r>
              <a:rPr sz="1700" dirty="0" err="1">
                <a:effectLst/>
              </a:rPr>
              <a:t>cuando</a:t>
            </a:r>
            <a:r>
              <a:rPr sz="1700" dirty="0">
                <a:effectLst/>
              </a:rPr>
              <a:t> las </a:t>
            </a:r>
            <a:r>
              <a:rPr sz="1700" dirty="0" err="1">
                <a:effectLst/>
              </a:rPr>
              <a:t>disposiciones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extraordinarias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sobre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el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trabajo</a:t>
            </a:r>
            <a:r>
              <a:rPr sz="1700" dirty="0">
                <a:effectLst/>
              </a:rPr>
              <a:t> a </a:t>
            </a:r>
            <a:r>
              <a:rPr sz="1700" dirty="0" err="1">
                <a:effectLst/>
              </a:rPr>
              <a:t>distancia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contenidas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en</a:t>
            </a:r>
            <a:r>
              <a:rPr sz="1700" dirty="0">
                <a:effectLst/>
              </a:rPr>
              <a:t> la Ley de 2 de </a:t>
            </a:r>
            <a:r>
              <a:rPr sz="1700" dirty="0" err="1">
                <a:effectLst/>
              </a:rPr>
              <a:t>marzo</a:t>
            </a:r>
            <a:r>
              <a:rPr sz="1700" dirty="0">
                <a:effectLst/>
              </a:rPr>
              <a:t> de 2020 </a:t>
            </a:r>
            <a:r>
              <a:rPr sz="1700" dirty="0" err="1">
                <a:effectLst/>
              </a:rPr>
              <a:t>dejaran</a:t>
            </a:r>
            <a:r>
              <a:rPr sz="1700" dirty="0">
                <a:effectLst/>
              </a:rPr>
              <a:t> de ser </a:t>
            </a:r>
            <a:r>
              <a:rPr sz="1700" dirty="0" err="1">
                <a:effectLst/>
              </a:rPr>
              <a:t>vinculantes</a:t>
            </a:r>
            <a:r>
              <a:rPr sz="1700" dirty="0"/>
              <a:t>.</a:t>
            </a:r>
            <a:endParaRPr sz="17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2495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 sz="1900">
                <a:ea typeface="Times New Roman" panose="02020603050405020304" pitchFamily="18" charset="0"/>
                <a:cs typeface="Arial" panose="020B0604020202020204" pitchFamily="34" charset="0"/>
              </a:defRPr>
            </a:pPr>
            <a:r>
              <a:rPr sz="1700" dirty="0" err="1">
                <a:effectLst/>
              </a:rPr>
              <a:t>Desde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el</a:t>
            </a:r>
            <a:r>
              <a:rPr sz="1700" dirty="0">
                <a:effectLst/>
              </a:rPr>
              <a:t> punto de vista del empresario, </a:t>
            </a:r>
            <a:r>
              <a:rPr sz="1700" dirty="0" err="1">
                <a:effectLst/>
              </a:rPr>
              <a:t>tendrán</a:t>
            </a:r>
            <a:r>
              <a:rPr sz="1700" dirty="0"/>
              <a:t> </a:t>
            </a:r>
            <a:r>
              <a:rPr sz="1700" dirty="0">
                <a:effectLst/>
              </a:rPr>
              <a:t> derecho a </a:t>
            </a:r>
            <a:r>
              <a:rPr sz="1700" dirty="0" err="1">
                <a:effectLst/>
              </a:rPr>
              <a:t>solicitar</a:t>
            </a:r>
            <a:r>
              <a:rPr sz="1700" dirty="0">
                <a:effectLst/>
              </a:rPr>
              <a:t> a los </a:t>
            </a:r>
            <a:r>
              <a:rPr sz="1700" dirty="0" err="1">
                <a:effectLst/>
              </a:rPr>
              <a:t>trabajadores</a:t>
            </a:r>
            <a:r>
              <a:rPr sz="1700" dirty="0">
                <a:effectLst/>
              </a:rPr>
              <a:t> que </a:t>
            </a:r>
            <a:r>
              <a:rPr sz="1700" dirty="0" err="1">
                <a:effectLst/>
              </a:rPr>
              <a:t>trabajen</a:t>
            </a:r>
            <a:r>
              <a:rPr sz="1700" dirty="0">
                <a:effectLst/>
              </a:rPr>
              <a:t> a </a:t>
            </a:r>
            <a:r>
              <a:rPr sz="1700" dirty="0" err="1">
                <a:effectLst/>
              </a:rPr>
              <a:t>distancia</a:t>
            </a:r>
            <a:r>
              <a:rPr sz="1700" dirty="0">
                <a:effectLst/>
              </a:rPr>
              <a:t>, </a:t>
            </a:r>
            <a:r>
              <a:rPr sz="1700" dirty="0" err="1">
                <a:effectLst/>
              </a:rPr>
              <a:t>incluso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si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esta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opción</a:t>
            </a:r>
            <a:r>
              <a:rPr sz="1700" dirty="0">
                <a:effectLst/>
              </a:rPr>
              <a:t> no </a:t>
            </a:r>
            <a:r>
              <a:rPr sz="1700" dirty="0" err="1">
                <a:effectLst/>
              </a:rPr>
              <a:t>estaba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prevista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en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el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contrato</a:t>
            </a:r>
            <a:r>
              <a:rPr sz="1700" dirty="0">
                <a:effectLst/>
              </a:rPr>
              <a:t> de </a:t>
            </a:r>
            <a:r>
              <a:rPr sz="1700" dirty="0" err="1">
                <a:effectLst/>
              </a:rPr>
              <a:t>trabajo</a:t>
            </a:r>
            <a:r>
              <a:rPr sz="1700" dirty="0">
                <a:effectLst/>
              </a:rPr>
              <a:t> de </a:t>
            </a:r>
            <a:r>
              <a:rPr sz="1700" dirty="0" err="1">
                <a:effectLst/>
              </a:rPr>
              <a:t>estos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últimos</a:t>
            </a:r>
            <a:r>
              <a:rPr sz="1700" dirty="0">
                <a:effectLst/>
              </a:rPr>
              <a:t> (</a:t>
            </a:r>
            <a:r>
              <a:rPr sz="1700" dirty="0" err="1">
                <a:effectLst/>
              </a:rPr>
              <a:t>esto</a:t>
            </a:r>
            <a:r>
              <a:rPr sz="1700" dirty="0">
                <a:effectLst/>
              </a:rPr>
              <a:t> solo se </a:t>
            </a:r>
            <a:r>
              <a:rPr sz="1700" dirty="0" err="1">
                <a:effectLst/>
              </a:rPr>
              <a:t>aplica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en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casos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excepcionales</a:t>
            </a:r>
            <a:r>
              <a:rPr sz="1700" dirty="0">
                <a:effectLst/>
              </a:rPr>
              <a:t>)</a:t>
            </a:r>
            <a:r>
              <a:rPr sz="1700" dirty="0"/>
              <a:t>.</a:t>
            </a:r>
          </a:p>
          <a:p>
            <a:pPr marL="912495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 sz="1900">
                <a:ea typeface="Times New Roman" panose="02020603050405020304" pitchFamily="18" charset="0"/>
                <a:cs typeface="Arial" panose="020B0604020202020204" pitchFamily="34" charset="0"/>
              </a:defRPr>
            </a:pPr>
            <a:r>
              <a:rPr sz="1700" dirty="0">
                <a:effectLst/>
              </a:rPr>
              <a:t>De </a:t>
            </a:r>
            <a:r>
              <a:rPr sz="1700" dirty="0" err="1">
                <a:effectLst/>
              </a:rPr>
              <a:t>conformidad</a:t>
            </a:r>
            <a:r>
              <a:rPr sz="1700" dirty="0">
                <a:effectLst/>
              </a:rPr>
              <a:t> con </a:t>
            </a:r>
            <a:r>
              <a:rPr sz="1700" dirty="0" err="1">
                <a:effectLst/>
              </a:rPr>
              <a:t>el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proyecto</a:t>
            </a:r>
            <a:r>
              <a:rPr sz="1700" dirty="0">
                <a:effectLst/>
              </a:rPr>
              <a:t> de ley, antes de que </a:t>
            </a:r>
            <a:r>
              <a:rPr sz="1700" dirty="0" err="1">
                <a:effectLst/>
              </a:rPr>
              <a:t>el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empleador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asigne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trabajo</a:t>
            </a:r>
            <a:r>
              <a:rPr sz="1700" dirty="0">
                <a:effectLst/>
              </a:rPr>
              <a:t> a </a:t>
            </a:r>
            <a:r>
              <a:rPr sz="1700" dirty="0" err="1">
                <a:effectLst/>
              </a:rPr>
              <a:t>distancia</a:t>
            </a:r>
            <a:r>
              <a:rPr sz="1700" dirty="0">
                <a:effectLst/>
              </a:rPr>
              <a:t>, </a:t>
            </a:r>
            <a:r>
              <a:rPr sz="1700" dirty="0" err="1">
                <a:effectLst/>
              </a:rPr>
              <a:t>el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empleado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tendría</a:t>
            </a:r>
            <a:r>
              <a:rPr sz="1700" dirty="0">
                <a:effectLst/>
              </a:rPr>
              <a:t> que </a:t>
            </a:r>
            <a:r>
              <a:rPr sz="1700" dirty="0" err="1">
                <a:effectLst/>
              </a:rPr>
              <a:t>declarar</a:t>
            </a:r>
            <a:r>
              <a:rPr sz="1700" dirty="0">
                <a:effectLst/>
              </a:rPr>
              <a:t> que </a:t>
            </a:r>
            <a:r>
              <a:rPr sz="1700" dirty="0" err="1">
                <a:effectLst/>
              </a:rPr>
              <a:t>tiene</a:t>
            </a:r>
            <a:r>
              <a:rPr sz="1700" dirty="0">
                <a:effectLst/>
              </a:rPr>
              <a:t> las </a:t>
            </a:r>
            <a:r>
              <a:rPr sz="1700" dirty="0" err="1">
                <a:effectLst/>
              </a:rPr>
              <a:t>instalaciones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necesarias</a:t>
            </a:r>
            <a:r>
              <a:rPr sz="1700" dirty="0">
                <a:effectLst/>
              </a:rPr>
              <a:t> para ese </a:t>
            </a:r>
            <a:r>
              <a:rPr sz="1700" dirty="0" err="1">
                <a:effectLst/>
              </a:rPr>
              <a:t>trabajo</a:t>
            </a:r>
            <a:r>
              <a:rPr sz="1700" dirty="0">
                <a:effectLst/>
              </a:rPr>
              <a:t>. El </a:t>
            </a:r>
            <a:r>
              <a:rPr sz="1700" dirty="0" err="1">
                <a:effectLst/>
              </a:rPr>
              <a:t>empleador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también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tendrá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obligaciones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adicionales</a:t>
            </a:r>
            <a:r>
              <a:rPr sz="1700" dirty="0">
                <a:effectLst/>
              </a:rPr>
              <a:t>: </a:t>
            </a:r>
            <a:r>
              <a:rPr sz="1700" dirty="0" err="1">
                <a:effectLst/>
              </a:rPr>
              <a:t>proporcionar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materiales</a:t>
            </a:r>
            <a:r>
              <a:rPr sz="1700" dirty="0">
                <a:effectLst/>
              </a:rPr>
              <a:t> y </a:t>
            </a:r>
            <a:r>
              <a:rPr sz="1700" dirty="0" err="1">
                <a:effectLst/>
              </a:rPr>
              <a:t>herramientas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esenciales</a:t>
            </a:r>
            <a:r>
              <a:rPr sz="1700" dirty="0">
                <a:effectLst/>
              </a:rPr>
              <a:t> para </a:t>
            </a:r>
            <a:r>
              <a:rPr sz="1700" dirty="0" err="1">
                <a:effectLst/>
              </a:rPr>
              <a:t>el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trabajo</a:t>
            </a:r>
            <a:r>
              <a:rPr sz="1700" dirty="0">
                <a:effectLst/>
              </a:rPr>
              <a:t> a </a:t>
            </a:r>
            <a:r>
              <a:rPr sz="1700" dirty="0" err="1">
                <a:effectLst/>
              </a:rPr>
              <a:t>distancia</a:t>
            </a:r>
            <a:r>
              <a:rPr sz="1700" dirty="0">
                <a:effectLst/>
              </a:rPr>
              <a:t> y </a:t>
            </a:r>
            <a:r>
              <a:rPr sz="1700" dirty="0" err="1">
                <a:effectLst/>
              </a:rPr>
              <a:t>cubrir</a:t>
            </a:r>
            <a:r>
              <a:rPr sz="1700" dirty="0">
                <a:effectLst/>
              </a:rPr>
              <a:t> los </a:t>
            </a:r>
            <a:r>
              <a:rPr sz="1700" dirty="0" err="1">
                <a:effectLst/>
              </a:rPr>
              <a:t>costes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directamente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asociados</a:t>
            </a:r>
            <a:r>
              <a:rPr sz="1700" dirty="0">
                <a:effectLst/>
              </a:rPr>
              <a:t> con la </a:t>
            </a:r>
            <a:r>
              <a:rPr sz="1700" dirty="0" err="1">
                <a:effectLst/>
              </a:rPr>
              <a:t>realización</a:t>
            </a:r>
            <a:r>
              <a:rPr sz="1700" dirty="0">
                <a:effectLst/>
              </a:rPr>
              <a:t> del </a:t>
            </a:r>
            <a:r>
              <a:rPr sz="1700" dirty="0" err="1">
                <a:effectLst/>
              </a:rPr>
              <a:t>trabajo</a:t>
            </a:r>
            <a:r>
              <a:rPr sz="1700" dirty="0">
                <a:effectLst/>
              </a:rPr>
              <a:t> a </a:t>
            </a:r>
            <a:r>
              <a:rPr sz="1700" dirty="0" err="1">
                <a:effectLst/>
              </a:rPr>
              <a:t>distancia</a:t>
            </a:r>
            <a:r>
              <a:rPr sz="1700" dirty="0">
                <a:effectLst/>
              </a:rPr>
              <a:t>, </a:t>
            </a:r>
            <a:r>
              <a:rPr sz="1700" dirty="0" err="1">
                <a:effectLst/>
              </a:rPr>
              <a:t>como</a:t>
            </a:r>
            <a:r>
              <a:rPr sz="1700" dirty="0">
                <a:effectLst/>
              </a:rPr>
              <a:t> la </a:t>
            </a:r>
            <a:r>
              <a:rPr sz="1700" dirty="0" err="1">
                <a:effectLst/>
              </a:rPr>
              <a:t>electricidad</a:t>
            </a:r>
            <a:r>
              <a:rPr sz="1700" dirty="0">
                <a:effectLst/>
              </a:rPr>
              <a:t> o </a:t>
            </a:r>
            <a:r>
              <a:rPr sz="1700" dirty="0" err="1">
                <a:effectLst/>
              </a:rPr>
              <a:t>el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acceso</a:t>
            </a:r>
            <a:r>
              <a:rPr sz="1700" dirty="0">
                <a:effectLst/>
              </a:rPr>
              <a:t> a Internet</a:t>
            </a:r>
            <a:r>
              <a:rPr sz="1700" dirty="0"/>
              <a:t>, </a:t>
            </a:r>
            <a:r>
              <a:rPr sz="1700" dirty="0" err="1"/>
              <a:t>así</a:t>
            </a:r>
            <a:r>
              <a:rPr sz="1700" dirty="0"/>
              <a:t> </a:t>
            </a:r>
            <a:r>
              <a:rPr sz="1700" dirty="0" err="1"/>
              <a:t>como</a:t>
            </a:r>
            <a:r>
              <a:rPr sz="1700" dirty="0"/>
              <a:t> </a:t>
            </a:r>
            <a:r>
              <a:rPr sz="1700" dirty="0" err="1">
                <a:effectLst/>
              </a:rPr>
              <a:t>garantizar</a:t>
            </a:r>
            <a:r>
              <a:rPr sz="1700" dirty="0">
                <a:effectLst/>
              </a:rPr>
              <a:t> una </a:t>
            </a:r>
            <a:r>
              <a:rPr sz="1700" dirty="0" err="1">
                <a:effectLst/>
              </a:rPr>
              <a:t>protección</a:t>
            </a:r>
            <a:r>
              <a:rPr sz="1700" dirty="0">
                <a:effectLst/>
              </a:rPr>
              <a:t> de </a:t>
            </a:r>
            <a:r>
              <a:rPr sz="1700" dirty="0" err="1">
                <a:effectLst/>
              </a:rPr>
              <a:t>datos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adecuada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en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el</a:t>
            </a:r>
            <a:r>
              <a:rPr sz="1700" dirty="0">
                <a:effectLst/>
              </a:rPr>
              <a:t> </a:t>
            </a:r>
            <a:r>
              <a:rPr sz="1700" dirty="0" err="1">
                <a:effectLst/>
              </a:rPr>
              <a:t>proceso</a:t>
            </a:r>
            <a:endParaRPr sz="17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371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4" y="1022287"/>
            <a:ext cx="10884971" cy="105926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just">
              <a:spcBef>
                <a:spcPts val="100"/>
              </a:spcBef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sz="3600" dirty="0">
                <a:solidFill>
                  <a:srgbClr val="0CA373"/>
                </a:solidFill>
              </a:rPr>
              <a:t>Nueva </a:t>
            </a:r>
            <a:r>
              <a:rPr sz="3600" dirty="0" err="1">
                <a:solidFill>
                  <a:srgbClr val="0CA373"/>
                </a:solidFill>
              </a:rPr>
              <a:t>definición</a:t>
            </a:r>
            <a:r>
              <a:rPr sz="3600" dirty="0">
                <a:solidFill>
                  <a:srgbClr val="0CA373"/>
                </a:solidFill>
              </a:rPr>
              <a:t> </a:t>
            </a:r>
            <a:r>
              <a:rPr lang="es-ES" sz="3600" dirty="0">
                <a:solidFill>
                  <a:srgbClr val="0CA373"/>
                </a:solidFill>
              </a:rPr>
              <a:t>del teletrabajo </a:t>
            </a:r>
            <a:r>
              <a:rPr sz="3600" dirty="0" err="1">
                <a:solidFill>
                  <a:srgbClr val="0CA373"/>
                </a:solidFill>
              </a:rPr>
              <a:t>en</a:t>
            </a:r>
            <a:r>
              <a:rPr sz="3600" dirty="0">
                <a:solidFill>
                  <a:srgbClr val="0CA373"/>
                </a:solidFill>
              </a:rPr>
              <a:t> Polonia </a:t>
            </a:r>
            <a:r>
              <a:rPr sz="3200" dirty="0">
                <a:solidFill>
                  <a:schemeClr val="tx1"/>
                </a:solidFill>
              </a:rPr>
              <a:t>— </a:t>
            </a:r>
            <a:r>
              <a:rPr sz="3200" dirty="0" err="1">
                <a:solidFill>
                  <a:schemeClr val="tx1"/>
                </a:solidFill>
              </a:rPr>
              <a:t>prevista</a:t>
            </a:r>
            <a:r>
              <a:rPr sz="3200" dirty="0">
                <a:solidFill>
                  <a:schemeClr val="tx1"/>
                </a:solidFill>
              </a:rPr>
              <a:t> </a:t>
            </a:r>
            <a:r>
              <a:rPr sz="3200" dirty="0" err="1">
                <a:solidFill>
                  <a:schemeClr val="tx1"/>
                </a:solidFill>
              </a:rPr>
              <a:t>en</a:t>
            </a:r>
            <a:r>
              <a:rPr sz="3200" dirty="0">
                <a:solidFill>
                  <a:schemeClr val="tx1"/>
                </a:solidFill>
              </a:rPr>
              <a:t> las </a:t>
            </a:r>
            <a:r>
              <a:rPr sz="3200" dirty="0" err="1">
                <a:solidFill>
                  <a:schemeClr val="tx1"/>
                </a:solidFill>
              </a:rPr>
              <a:t>enmiendas</a:t>
            </a:r>
            <a:r>
              <a:rPr sz="3200" dirty="0">
                <a:solidFill>
                  <a:schemeClr val="tx1"/>
                </a:solidFill>
              </a:rPr>
              <a:t> del Código de </a:t>
            </a:r>
            <a:r>
              <a:rPr sz="3200" dirty="0" err="1">
                <a:solidFill>
                  <a:schemeClr val="tx1"/>
                </a:solidFill>
              </a:rPr>
              <a:t>Trabajo</a:t>
            </a:r>
            <a:r>
              <a:rPr sz="3200" dirty="0">
                <a:solidFill>
                  <a:schemeClr val="tx1"/>
                </a:solidFill>
              </a:rPr>
              <a:t> </a:t>
            </a:r>
            <a:endParaRPr sz="3200" kern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318565" y="2564956"/>
            <a:ext cx="10459491" cy="2251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6745" indent="323850" algn="just">
              <a:lnSpc>
                <a:spcPct val="150000"/>
              </a:lnSpc>
              <a:defRPr sz="2400">
                <a:ea typeface="Times New Roman" panose="02020603050405020304" pitchFamily="18" charset="0"/>
                <a:cs typeface="Arial" panose="020B0604020202020204" pitchFamily="34" charset="0"/>
              </a:defRPr>
            </a:pPr>
            <a:r>
              <a:rPr dirty="0" err="1">
                <a:effectLst/>
              </a:rPr>
              <a:t>Artículo</a:t>
            </a:r>
            <a:r>
              <a:rPr dirty="0">
                <a:effectLst/>
              </a:rPr>
              <a:t> 67</a:t>
            </a:r>
            <a:r>
              <a:rPr baseline="30000" dirty="0">
                <a:effectLst/>
              </a:rPr>
              <a:t>18</a:t>
            </a:r>
            <a:r>
              <a:rPr dirty="0">
                <a:effectLst/>
              </a:rPr>
              <a:t>. </a:t>
            </a:r>
            <a:r>
              <a:rPr lang="es-ES" i="1" dirty="0"/>
              <a:t>El trabajo</a:t>
            </a:r>
            <a:r>
              <a:rPr i="1" dirty="0">
                <a:effectLst/>
              </a:rPr>
              <a:t> </a:t>
            </a:r>
            <a:r>
              <a:rPr i="1" dirty="0" err="1">
                <a:effectLst/>
              </a:rPr>
              <a:t>puede</a:t>
            </a:r>
            <a:r>
              <a:rPr i="1" dirty="0">
                <a:effectLst/>
              </a:rPr>
              <a:t> </a:t>
            </a:r>
            <a:r>
              <a:rPr i="1" dirty="0" err="1">
                <a:effectLst/>
              </a:rPr>
              <a:t>llevarse</a:t>
            </a:r>
            <a:r>
              <a:rPr i="1" dirty="0">
                <a:effectLst/>
              </a:rPr>
              <a:t> a </a:t>
            </a:r>
            <a:r>
              <a:rPr i="1" dirty="0" err="1">
                <a:effectLst/>
              </a:rPr>
              <a:t>cabo</a:t>
            </a:r>
            <a:r>
              <a:rPr i="1" dirty="0">
                <a:effectLst/>
              </a:rPr>
              <a:t> total o </a:t>
            </a:r>
            <a:r>
              <a:rPr i="1" dirty="0" err="1">
                <a:effectLst/>
              </a:rPr>
              <a:t>parcialmente</a:t>
            </a:r>
            <a:r>
              <a:rPr i="1" dirty="0">
                <a:effectLst/>
              </a:rPr>
              <a:t> </a:t>
            </a:r>
            <a:r>
              <a:rPr i="1" dirty="0" err="1">
                <a:effectLst/>
              </a:rPr>
              <a:t>en</a:t>
            </a:r>
            <a:r>
              <a:rPr i="1" dirty="0">
                <a:effectLst/>
              </a:rPr>
              <a:t> </a:t>
            </a:r>
            <a:r>
              <a:rPr i="1" dirty="0" err="1">
                <a:effectLst/>
              </a:rPr>
              <a:t>el</a:t>
            </a:r>
            <a:r>
              <a:rPr i="1" dirty="0">
                <a:effectLst/>
              </a:rPr>
              <a:t> </a:t>
            </a:r>
            <a:r>
              <a:rPr i="1" dirty="0" err="1">
                <a:effectLst/>
              </a:rPr>
              <a:t>lugar</a:t>
            </a:r>
            <a:r>
              <a:rPr i="1" dirty="0">
                <a:effectLst/>
              </a:rPr>
              <a:t> </a:t>
            </a:r>
            <a:r>
              <a:rPr i="1" dirty="0" err="1">
                <a:effectLst/>
              </a:rPr>
              <a:t>indicado</a:t>
            </a:r>
            <a:r>
              <a:rPr i="1" dirty="0">
                <a:effectLst/>
              </a:rPr>
              <a:t> por </a:t>
            </a:r>
            <a:r>
              <a:rPr i="1" dirty="0" err="1">
                <a:effectLst/>
              </a:rPr>
              <a:t>el</a:t>
            </a:r>
            <a:r>
              <a:rPr i="1" dirty="0">
                <a:effectLst/>
              </a:rPr>
              <a:t> </a:t>
            </a:r>
            <a:r>
              <a:rPr i="1" dirty="0" err="1">
                <a:effectLst/>
              </a:rPr>
              <a:t>empleado</a:t>
            </a:r>
            <a:r>
              <a:rPr i="1" dirty="0">
                <a:effectLst/>
              </a:rPr>
              <a:t> y </a:t>
            </a:r>
            <a:r>
              <a:rPr i="1" dirty="0" err="1">
                <a:effectLst/>
              </a:rPr>
              <a:t>acordado</a:t>
            </a:r>
            <a:r>
              <a:rPr i="1" dirty="0">
                <a:effectLst/>
              </a:rPr>
              <a:t> con </a:t>
            </a:r>
            <a:r>
              <a:rPr i="1" dirty="0" err="1">
                <a:effectLst/>
              </a:rPr>
              <a:t>el</a:t>
            </a:r>
            <a:r>
              <a:rPr i="1" dirty="0">
                <a:effectLst/>
              </a:rPr>
              <a:t> </a:t>
            </a:r>
            <a:r>
              <a:rPr i="1" dirty="0" err="1">
                <a:effectLst/>
              </a:rPr>
              <a:t>empleador</a:t>
            </a:r>
            <a:r>
              <a:rPr i="1" dirty="0">
                <a:effectLst/>
              </a:rPr>
              <a:t> </a:t>
            </a:r>
            <a:r>
              <a:rPr i="1" dirty="0" err="1">
                <a:effectLst/>
              </a:rPr>
              <a:t>en</a:t>
            </a:r>
            <a:r>
              <a:rPr i="1" dirty="0">
                <a:effectLst/>
              </a:rPr>
              <a:t> </a:t>
            </a:r>
            <a:r>
              <a:rPr i="1" dirty="0" err="1">
                <a:effectLst/>
              </a:rPr>
              <a:t>cada</a:t>
            </a:r>
            <a:r>
              <a:rPr i="1" dirty="0">
                <a:effectLst/>
              </a:rPr>
              <a:t> </a:t>
            </a:r>
            <a:r>
              <a:rPr i="1" dirty="0" err="1">
                <a:effectLst/>
              </a:rPr>
              <a:t>caso</a:t>
            </a:r>
            <a:r>
              <a:rPr i="1" dirty="0">
                <a:effectLst/>
              </a:rPr>
              <a:t>, </a:t>
            </a:r>
            <a:r>
              <a:rPr i="1" dirty="0" err="1">
                <a:effectLst/>
              </a:rPr>
              <a:t>incluso</a:t>
            </a:r>
            <a:r>
              <a:rPr i="1" dirty="0">
                <a:effectLst/>
              </a:rPr>
              <a:t> </a:t>
            </a:r>
            <a:r>
              <a:rPr i="1" dirty="0" err="1">
                <a:effectLst/>
              </a:rPr>
              <a:t>en</a:t>
            </a:r>
            <a:r>
              <a:rPr i="1" dirty="0">
                <a:effectLst/>
              </a:rPr>
              <a:t> la </a:t>
            </a:r>
            <a:r>
              <a:rPr i="1" dirty="0" err="1">
                <a:effectLst/>
              </a:rPr>
              <a:t>dirección</a:t>
            </a:r>
            <a:r>
              <a:rPr i="1" dirty="0">
                <a:effectLst/>
              </a:rPr>
              <a:t> del </a:t>
            </a:r>
            <a:r>
              <a:rPr i="1" dirty="0" err="1">
                <a:effectLst/>
              </a:rPr>
              <a:t>empleado</a:t>
            </a:r>
            <a:r>
              <a:rPr i="1" dirty="0">
                <a:effectLst/>
              </a:rPr>
              <a:t>, </a:t>
            </a:r>
            <a:r>
              <a:rPr i="1" dirty="0" err="1">
                <a:effectLst/>
              </a:rPr>
              <a:t>en</a:t>
            </a:r>
            <a:r>
              <a:rPr i="1" dirty="0">
                <a:effectLst/>
              </a:rPr>
              <a:t> particular </a:t>
            </a:r>
            <a:r>
              <a:rPr i="1" dirty="0" err="1">
                <a:effectLst/>
              </a:rPr>
              <a:t>mediante</a:t>
            </a:r>
            <a:r>
              <a:rPr i="1" dirty="0">
                <a:effectLst/>
              </a:rPr>
              <a:t> la </a:t>
            </a:r>
            <a:r>
              <a:rPr i="1" dirty="0" err="1">
                <a:effectLst/>
              </a:rPr>
              <a:t>comunicación</a:t>
            </a:r>
            <a:r>
              <a:rPr i="1" dirty="0">
                <a:effectLst/>
              </a:rPr>
              <a:t> </a:t>
            </a:r>
            <a:r>
              <a:rPr i="1" dirty="0" err="1">
                <a:effectLst/>
              </a:rPr>
              <a:t>directa</a:t>
            </a:r>
            <a:r>
              <a:rPr i="1" dirty="0">
                <a:effectLst/>
              </a:rPr>
              <a:t> a </a:t>
            </a:r>
            <a:r>
              <a:rPr i="1" dirty="0" err="1">
                <a:effectLst/>
              </a:rPr>
              <a:t>distancia</a:t>
            </a:r>
            <a:r>
              <a:rPr i="1" dirty="0">
                <a:effectLst/>
              </a:rPr>
              <a:t> (</a:t>
            </a:r>
            <a:r>
              <a:rPr i="1" dirty="0" err="1">
                <a:effectLst/>
              </a:rPr>
              <a:t>trabajo</a:t>
            </a:r>
            <a:r>
              <a:rPr i="1" dirty="0">
                <a:effectLst/>
              </a:rPr>
              <a:t> a </a:t>
            </a:r>
            <a:r>
              <a:rPr i="1" dirty="0" err="1">
                <a:effectLst/>
              </a:rPr>
              <a:t>distancia</a:t>
            </a:r>
            <a:r>
              <a:rPr i="1" dirty="0">
                <a:effectLst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664417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566822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sz="3600">
                <a:solidFill>
                  <a:srgbClr val="0CA373"/>
                </a:solidFill>
              </a:rPr>
              <a:t>Acuerdo</a:t>
            </a:r>
            <a:r>
              <a:rPr sz="3200">
                <a:solidFill>
                  <a:schemeClr val="tx1"/>
                </a:solidFill>
              </a:rPr>
              <a:t> relativo a la realización de trabajos a distancia</a:t>
            </a:r>
            <a:endParaRPr sz="3200" kern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-538384" y="1686758"/>
            <a:ext cx="12301298" cy="3349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6745" indent="323850" algn="just">
              <a:lnSpc>
                <a:spcPct val="150000"/>
              </a:lnSpc>
              <a:defRPr sz="3200"/>
            </a:pPr>
            <a:r>
              <a:rPr b="1"/>
              <a:t>El artículo 67 (19), apartado 3, del Código del Trabajo</a:t>
            </a:r>
            <a:r>
              <a:t>: </a:t>
            </a:r>
            <a:endParaRPr sz="2800" i="1"/>
          </a:p>
          <a:p>
            <a:pPr marL="626745" indent="323850" algn="just">
              <a:lnSpc>
                <a:spcPct val="150000"/>
              </a:lnSpc>
              <a:defRPr sz="2800" i="1"/>
            </a:pPr>
            <a:r>
              <a:t>Acuerdo entre las partes en el contrato de trabajo relativo a la realización de trabajos a distancia 	por el empleado puede tener lugar:</a:t>
            </a:r>
          </a:p>
          <a:p>
            <a:pPr marL="626745" indent="323850" algn="just">
              <a:lnSpc>
                <a:spcPct val="150000"/>
              </a:lnSpc>
              <a:defRPr sz="2800" i="1"/>
            </a:pPr>
            <a:r>
              <a:t>1) en la celebración del contrato de trabajo o</a:t>
            </a:r>
          </a:p>
          <a:p>
            <a:pPr marL="626745" indent="323850" algn="just">
              <a:lnSpc>
                <a:spcPct val="150000"/>
              </a:lnSpc>
              <a:defRPr sz="2800" i="1"/>
            </a:pPr>
            <a:r>
              <a:t>2) durante el curso del empleo.</a:t>
            </a:r>
            <a:endParaRPr sz="2800" i="1"/>
          </a:p>
        </p:txBody>
      </p:sp>
    </p:spTree>
    <p:extLst>
      <p:ext uri="{BB962C8B-B14F-4D97-AF65-F5344CB8AC3E}">
        <p14:creationId xmlns:p14="http://schemas.microsoft.com/office/powerpoint/2010/main" val="3387757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sz="4000">
                <a:solidFill>
                  <a:srgbClr val="0CA373"/>
                </a:solidFill>
              </a:rPr>
              <a:t>Orden oficial </a:t>
            </a:r>
            <a:r>
              <a:rPr sz="3600">
                <a:solidFill>
                  <a:schemeClr val="tx1"/>
                </a:solidFill>
              </a:rPr>
              <a:t>relativa a los trabajos a distancia</a:t>
            </a:r>
            <a:endParaRPr sz="3600" kern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-179462" y="1686758"/>
            <a:ext cx="11942375" cy="39226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6745" indent="323850" algn="just">
              <a:lnSpc>
                <a:spcPct val="150000"/>
              </a:lnSpc>
              <a:defRPr sz="2800"/>
            </a:pPr>
            <a:r>
              <a:rPr dirty="0"/>
              <a:t>El </a:t>
            </a:r>
            <a:r>
              <a:rPr dirty="0" err="1"/>
              <a:t>artículo</a:t>
            </a:r>
            <a:r>
              <a:rPr dirty="0"/>
              <a:t> 67 (19) § 3 del Código del </a:t>
            </a:r>
            <a:r>
              <a:rPr dirty="0" err="1"/>
              <a:t>Trabajo</a:t>
            </a:r>
            <a:r>
              <a:rPr dirty="0"/>
              <a:t>: </a:t>
            </a:r>
          </a:p>
          <a:p>
            <a:pPr marL="626745" indent="323850" algn="just">
              <a:lnSpc>
                <a:spcPct val="150000"/>
              </a:lnSpc>
              <a:defRPr sz="2000" i="1"/>
            </a:pPr>
            <a:r>
              <a:rPr dirty="0"/>
              <a:t> El </a:t>
            </a:r>
            <a:r>
              <a:rPr dirty="0" err="1"/>
              <a:t>trabajo</a:t>
            </a:r>
            <a:r>
              <a:rPr dirty="0"/>
              <a:t> a </a:t>
            </a:r>
            <a:r>
              <a:rPr dirty="0" err="1"/>
              <a:t>distancia</a:t>
            </a:r>
            <a:r>
              <a:rPr dirty="0"/>
              <a:t> 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llevarse</a:t>
            </a:r>
            <a:r>
              <a:rPr dirty="0"/>
              <a:t> a </a:t>
            </a:r>
            <a:r>
              <a:rPr dirty="0" err="1"/>
              <a:t>cabo</a:t>
            </a:r>
            <a:r>
              <a:rPr dirty="0"/>
              <a:t> por </a:t>
            </a:r>
            <a:r>
              <a:rPr dirty="0" err="1"/>
              <a:t>orden</a:t>
            </a:r>
            <a:r>
              <a:rPr dirty="0"/>
              <a:t> del </a:t>
            </a:r>
            <a:r>
              <a:rPr dirty="0" err="1"/>
              <a:t>empleador</a:t>
            </a:r>
            <a:r>
              <a:rPr dirty="0"/>
              <a:t>:</a:t>
            </a:r>
          </a:p>
          <a:p>
            <a:pPr marL="626745" indent="323850" algn="just">
              <a:lnSpc>
                <a:spcPct val="150000"/>
              </a:lnSpc>
              <a:defRPr sz="2000" i="1"/>
            </a:pPr>
            <a:r>
              <a:rPr dirty="0"/>
              <a:t>1) </a:t>
            </a:r>
            <a:r>
              <a:rPr dirty="0" err="1"/>
              <a:t>durante</a:t>
            </a:r>
            <a:r>
              <a:rPr dirty="0"/>
              <a:t> un </a:t>
            </a:r>
            <a:r>
              <a:rPr dirty="0" err="1"/>
              <a:t>estado</a:t>
            </a:r>
            <a:r>
              <a:rPr dirty="0"/>
              <a:t> de </a:t>
            </a:r>
            <a:r>
              <a:rPr dirty="0" err="1"/>
              <a:t>emergencia</a:t>
            </a:r>
            <a:r>
              <a:rPr dirty="0"/>
              <a:t>, un </a:t>
            </a:r>
            <a:r>
              <a:rPr dirty="0" err="1"/>
              <a:t>estado</a:t>
            </a:r>
            <a:r>
              <a:rPr dirty="0"/>
              <a:t> de </a:t>
            </a:r>
            <a:r>
              <a:rPr dirty="0" err="1"/>
              <a:t>emergencia</a:t>
            </a:r>
            <a:r>
              <a:rPr dirty="0"/>
              <a:t> </a:t>
            </a:r>
            <a:r>
              <a:rPr dirty="0" err="1"/>
              <a:t>epidémica</a:t>
            </a:r>
            <a:r>
              <a:rPr dirty="0"/>
              <a:t> y </a:t>
            </a:r>
            <a:r>
              <a:rPr dirty="0" err="1"/>
              <a:t>durante</a:t>
            </a:r>
            <a:r>
              <a:rPr dirty="0"/>
              <a:t> un </a:t>
            </a:r>
            <a:r>
              <a:rPr dirty="0" err="1"/>
              <a:t>período</a:t>
            </a:r>
            <a:r>
              <a:rPr dirty="0"/>
              <a:t> de 3 meses </a:t>
            </a:r>
            <a:r>
              <a:rPr dirty="0" err="1"/>
              <a:t>después</a:t>
            </a:r>
            <a:r>
              <a:rPr dirty="0"/>
              <a:t> de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cancelación</a:t>
            </a:r>
            <a:r>
              <a:rPr dirty="0"/>
              <a:t>; o</a:t>
            </a:r>
          </a:p>
          <a:p>
            <a:pPr marL="626745" indent="323850" algn="just">
              <a:lnSpc>
                <a:spcPct val="150000"/>
              </a:lnSpc>
              <a:defRPr sz="2000" i="1"/>
            </a:pPr>
            <a:r>
              <a:rPr dirty="0"/>
              <a:t>2) </a:t>
            </a:r>
            <a:r>
              <a:rPr dirty="0" err="1"/>
              <a:t>durante</a:t>
            </a:r>
            <a:r>
              <a:rPr dirty="0"/>
              <a:t> un </a:t>
            </a:r>
            <a:r>
              <a:rPr dirty="0" err="1"/>
              <a:t>período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que es </a:t>
            </a:r>
            <a:r>
              <a:rPr dirty="0" err="1"/>
              <a:t>temporalmente</a:t>
            </a:r>
            <a:r>
              <a:rPr dirty="0"/>
              <a:t> </a:t>
            </a:r>
            <a:r>
              <a:rPr dirty="0" err="1"/>
              <a:t>imposible</a:t>
            </a:r>
            <a:r>
              <a:rPr dirty="0"/>
              <a:t> para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empleador</a:t>
            </a:r>
            <a:r>
              <a:rPr dirty="0"/>
              <a:t> </a:t>
            </a:r>
            <a:r>
              <a:rPr dirty="0" err="1"/>
              <a:t>garantizar</a:t>
            </a:r>
            <a:r>
              <a:rPr dirty="0"/>
              <a:t> </a:t>
            </a:r>
            <a:r>
              <a:rPr dirty="0" err="1"/>
              <a:t>condiciones</a:t>
            </a:r>
            <a:r>
              <a:rPr dirty="0"/>
              <a:t> de </a:t>
            </a:r>
            <a:r>
              <a:rPr dirty="0" err="1"/>
              <a:t>trabajo</a:t>
            </a:r>
            <a:r>
              <a:rPr dirty="0"/>
              <a:t> </a:t>
            </a:r>
            <a:r>
              <a:rPr dirty="0" err="1"/>
              <a:t>seguras</a:t>
            </a:r>
            <a:r>
              <a:rPr dirty="0"/>
              <a:t> e </a:t>
            </a:r>
            <a:r>
              <a:rPr dirty="0" err="1"/>
              <a:t>higiénicas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lugar</a:t>
            </a:r>
            <a:r>
              <a:rPr dirty="0"/>
              <a:t> de </a:t>
            </a:r>
            <a:r>
              <a:rPr dirty="0" err="1"/>
              <a:t>trabajo</a:t>
            </a:r>
            <a:r>
              <a:rPr dirty="0"/>
              <a:t> actual del </a:t>
            </a:r>
            <a:r>
              <a:rPr dirty="0" err="1"/>
              <a:t>empleado</a:t>
            </a:r>
            <a:r>
              <a:rPr dirty="0"/>
              <a:t> </a:t>
            </a:r>
            <a:r>
              <a:rPr dirty="0" err="1"/>
              <a:t>debido</a:t>
            </a:r>
            <a:r>
              <a:rPr dirty="0"/>
              <a:t> a </a:t>
            </a:r>
            <a:r>
              <a:rPr dirty="0" err="1"/>
              <a:t>causas</a:t>
            </a:r>
            <a:r>
              <a:rPr dirty="0"/>
              <a:t> de </a:t>
            </a:r>
            <a:r>
              <a:rPr dirty="0" err="1"/>
              <a:t>fuerza</a:t>
            </a:r>
            <a:r>
              <a:rPr dirty="0"/>
              <a:t> mayor. </a:t>
            </a:r>
          </a:p>
          <a:p>
            <a:pPr marL="626745" indent="323850" algn="just">
              <a:lnSpc>
                <a:spcPct val="150000"/>
              </a:lnSpc>
              <a:defRPr sz="2000" i="1"/>
            </a:pPr>
            <a:r>
              <a:rPr dirty="0"/>
              <a:t>—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empleado</a:t>
            </a:r>
            <a:r>
              <a:rPr dirty="0"/>
              <a:t> </a:t>
            </a:r>
            <a:r>
              <a:rPr dirty="0" err="1"/>
              <a:t>presenta</a:t>
            </a:r>
            <a:r>
              <a:rPr dirty="0"/>
              <a:t> </a:t>
            </a:r>
            <a:r>
              <a:rPr dirty="0" err="1"/>
              <a:t>inmediatamente</a:t>
            </a:r>
            <a:r>
              <a:rPr dirty="0"/>
              <a:t> antes de la </a:t>
            </a:r>
            <a:r>
              <a:rPr dirty="0" err="1"/>
              <a:t>emisión</a:t>
            </a:r>
            <a:r>
              <a:rPr dirty="0"/>
              <a:t> de la </a:t>
            </a:r>
            <a:r>
              <a:rPr dirty="0" err="1"/>
              <a:t>orden</a:t>
            </a:r>
            <a:r>
              <a:rPr dirty="0"/>
              <a:t> una </a:t>
            </a:r>
            <a:r>
              <a:rPr dirty="0" err="1"/>
              <a:t>declaración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papel</a:t>
            </a:r>
            <a:r>
              <a:rPr dirty="0"/>
              <a:t> o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formato</a:t>
            </a:r>
            <a:r>
              <a:rPr dirty="0"/>
              <a:t> </a:t>
            </a:r>
            <a:r>
              <a:rPr dirty="0" err="1"/>
              <a:t>electrónico</a:t>
            </a:r>
            <a:r>
              <a:rPr dirty="0"/>
              <a:t> que </a:t>
            </a:r>
            <a:r>
              <a:rPr dirty="0" err="1"/>
              <a:t>él</a:t>
            </a:r>
            <a:r>
              <a:rPr dirty="0"/>
              <a:t>/</a:t>
            </a:r>
            <a:r>
              <a:rPr dirty="0" err="1"/>
              <a:t>ella</a:t>
            </a:r>
            <a:r>
              <a:rPr dirty="0"/>
              <a:t> </a:t>
            </a:r>
            <a:r>
              <a:rPr dirty="0" err="1"/>
              <a:t>tiene</a:t>
            </a:r>
            <a:r>
              <a:rPr dirty="0"/>
              <a:t> las </a:t>
            </a:r>
            <a:r>
              <a:rPr dirty="0" err="1"/>
              <a:t>instalaciones</a:t>
            </a:r>
            <a:r>
              <a:rPr dirty="0"/>
              <a:t> y </a:t>
            </a:r>
            <a:r>
              <a:rPr dirty="0" err="1"/>
              <a:t>condiciones</a:t>
            </a:r>
            <a:r>
              <a:rPr dirty="0"/>
              <a:t> </a:t>
            </a:r>
            <a:r>
              <a:rPr dirty="0" err="1"/>
              <a:t>técnicas</a:t>
            </a:r>
            <a:r>
              <a:rPr dirty="0"/>
              <a:t> para </a:t>
            </a:r>
            <a:r>
              <a:rPr dirty="0" err="1"/>
              <a:t>realizar</a:t>
            </a:r>
            <a:r>
              <a:rPr dirty="0"/>
              <a:t> </a:t>
            </a:r>
            <a:r>
              <a:rPr lang="es-ES" dirty="0"/>
              <a:t>el teletrabajo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06961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170545" y="175491"/>
            <a:ext cx="8955473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4000">
                <a:solidFill>
                  <a:srgbClr val="0CA373"/>
                </a:solidFill>
                <a:latin typeface="+mn-lt"/>
              </a:defRPr>
            </a:pPr>
            <a:r>
              <a:rPr lang="es-ES" dirty="0"/>
              <a:t>Solicitud</a:t>
            </a:r>
            <a:r>
              <a:rPr dirty="0"/>
              <a:t> del </a:t>
            </a:r>
            <a:r>
              <a:rPr dirty="0" err="1"/>
              <a:t>empleado</a:t>
            </a:r>
            <a:r>
              <a:rPr dirty="0"/>
              <a:t> para</a:t>
            </a:r>
            <a:r>
              <a:rPr lang="es-ES" dirty="0"/>
              <a:t> teletrabajar</a:t>
            </a:r>
            <a:endParaRPr sz="4000" kern="0" dirty="0">
              <a:solidFill>
                <a:srgbClr val="0CA373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-276224" y="1121064"/>
            <a:ext cx="12048662" cy="5122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6745" indent="323850" algn="just">
              <a:lnSpc>
                <a:spcPct val="150000"/>
              </a:lnSpc>
              <a:defRPr sz="2000"/>
            </a:pPr>
            <a:r>
              <a:rPr dirty="0"/>
              <a:t>Un </a:t>
            </a:r>
            <a:r>
              <a:rPr dirty="0" err="1"/>
              <a:t>empleado</a:t>
            </a:r>
            <a:r>
              <a:rPr dirty="0"/>
              <a:t> 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hacer</a:t>
            </a:r>
            <a:r>
              <a:rPr dirty="0"/>
              <a:t> una </a:t>
            </a:r>
            <a:r>
              <a:rPr dirty="0" err="1"/>
              <a:t>solicitud</a:t>
            </a:r>
            <a:r>
              <a:rPr dirty="0"/>
              <a:t> para </a:t>
            </a:r>
            <a:r>
              <a:rPr lang="es-ES" dirty="0"/>
              <a:t>teletrabajar</a:t>
            </a:r>
            <a:r>
              <a:rPr dirty="0"/>
              <a:t>, y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empleador</a:t>
            </a:r>
            <a:r>
              <a:rPr dirty="0"/>
              <a:t> </a:t>
            </a:r>
            <a:r>
              <a:rPr dirty="0" err="1"/>
              <a:t>está</a:t>
            </a:r>
            <a:r>
              <a:rPr dirty="0"/>
              <a:t> </a:t>
            </a:r>
            <a:r>
              <a:rPr dirty="0" err="1"/>
              <a:t>obligado</a:t>
            </a:r>
            <a:r>
              <a:rPr dirty="0"/>
              <a:t> a </a:t>
            </a:r>
            <a:r>
              <a:rPr dirty="0" err="1"/>
              <a:t>concederlo</a:t>
            </a:r>
            <a:r>
              <a:rPr dirty="0"/>
              <a:t>, </a:t>
            </a:r>
            <a:r>
              <a:rPr b="1" dirty="0" err="1"/>
              <a:t>en</a:t>
            </a:r>
            <a:r>
              <a:rPr b="1" dirty="0"/>
              <a:t> </a:t>
            </a:r>
            <a:r>
              <a:rPr b="1" dirty="0" err="1"/>
              <a:t>el</a:t>
            </a:r>
            <a:r>
              <a:rPr b="1" dirty="0"/>
              <a:t> </a:t>
            </a:r>
            <a:r>
              <a:rPr b="1" dirty="0" err="1"/>
              <a:t>caso</a:t>
            </a:r>
            <a:r>
              <a:rPr b="1" dirty="0"/>
              <a:t> de </a:t>
            </a:r>
            <a:r>
              <a:rPr lang="es-ES" b="1" dirty="0"/>
              <a:t>que los/as empleados/as</a:t>
            </a:r>
            <a:r>
              <a:rPr dirty="0"/>
              <a:t>:</a:t>
            </a:r>
          </a:p>
          <a:p>
            <a:pPr marL="626745" indent="323850" algn="just">
              <a:lnSpc>
                <a:spcPct val="150000"/>
              </a:lnSpc>
              <a:defRPr sz="2000" b="1"/>
            </a:pPr>
            <a:r>
              <a:rPr dirty="0"/>
              <a:t>—</a:t>
            </a:r>
            <a:r>
              <a:rPr lang="es-ES" dirty="0"/>
              <a:t> Estén embarazadas</a:t>
            </a:r>
            <a:r>
              <a:rPr dirty="0"/>
              <a:t>; </a:t>
            </a:r>
          </a:p>
          <a:p>
            <a:pPr marL="626745" indent="323850" algn="just">
              <a:lnSpc>
                <a:spcPct val="150000"/>
              </a:lnSpc>
              <a:defRPr sz="2000"/>
            </a:pPr>
            <a:r>
              <a:rPr b="1" dirty="0"/>
              <a:t>—</a:t>
            </a:r>
            <a:r>
              <a:rPr lang="es-ES" b="1" dirty="0"/>
              <a:t> Estén criando una familia</a:t>
            </a:r>
            <a:r>
              <a:rPr b="1" dirty="0"/>
              <a:t>: </a:t>
            </a:r>
            <a:r>
              <a:rPr lang="es-ES" b="1" dirty="0"/>
              <a:t> </a:t>
            </a:r>
            <a:r>
              <a:rPr lang="es-ES" dirty="0"/>
              <a:t>hijos</a:t>
            </a:r>
            <a:r>
              <a:rPr dirty="0"/>
              <a:t> hasta la </a:t>
            </a:r>
            <a:r>
              <a:rPr dirty="0" err="1"/>
              <a:t>edad</a:t>
            </a:r>
            <a:r>
              <a:rPr dirty="0"/>
              <a:t> de 4 </a:t>
            </a:r>
            <a:r>
              <a:rPr dirty="0" err="1"/>
              <a:t>años</a:t>
            </a:r>
            <a:r>
              <a:rPr dirty="0"/>
              <a:t>; B) Un </a:t>
            </a:r>
            <a:r>
              <a:rPr lang="es-ES" dirty="0"/>
              <a:t>hijo</a:t>
            </a:r>
            <a:r>
              <a:rPr dirty="0"/>
              <a:t> con un </a:t>
            </a:r>
            <a:r>
              <a:rPr dirty="0" err="1"/>
              <a:t>certificado</a:t>
            </a:r>
            <a:r>
              <a:rPr dirty="0"/>
              <a:t> de </a:t>
            </a:r>
            <a:r>
              <a:rPr dirty="0" err="1"/>
              <a:t>discapacidad</a:t>
            </a:r>
            <a:r>
              <a:rPr dirty="0"/>
              <a:t> grave e irreversible o una </a:t>
            </a:r>
            <a:r>
              <a:rPr dirty="0" err="1"/>
              <a:t>enfermedad</a:t>
            </a:r>
            <a:r>
              <a:rPr dirty="0"/>
              <a:t> incurable que </a:t>
            </a:r>
            <a:r>
              <a:rPr dirty="0" err="1"/>
              <a:t>ponga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peligro</a:t>
            </a:r>
            <a:r>
              <a:rPr dirty="0"/>
              <a:t> la </a:t>
            </a:r>
            <a:r>
              <a:rPr dirty="0" err="1"/>
              <a:t>vida</a:t>
            </a:r>
            <a:r>
              <a:rPr dirty="0"/>
              <a:t> </a:t>
            </a:r>
            <a:r>
              <a:rPr dirty="0" err="1"/>
              <a:t>durante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período</a:t>
            </a:r>
            <a:r>
              <a:rPr dirty="0"/>
              <a:t> prenatal del </a:t>
            </a:r>
            <a:r>
              <a:rPr dirty="0" err="1"/>
              <a:t>desarrollo</a:t>
            </a:r>
            <a:r>
              <a:rPr dirty="0"/>
              <a:t> del </a:t>
            </a:r>
            <a:r>
              <a:rPr lang="es-ES" dirty="0"/>
              <a:t>hijo</a:t>
            </a:r>
            <a:r>
              <a:rPr dirty="0"/>
              <a:t> o </a:t>
            </a:r>
            <a:r>
              <a:rPr dirty="0" err="1"/>
              <a:t>durante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parto</a:t>
            </a:r>
            <a:r>
              <a:rPr dirty="0"/>
              <a:t>; un </a:t>
            </a:r>
            <a:r>
              <a:rPr lang="es-ES" dirty="0"/>
              <a:t>hijo</a:t>
            </a:r>
            <a:r>
              <a:rPr dirty="0"/>
              <a:t> con un </a:t>
            </a:r>
            <a:r>
              <a:rPr dirty="0" err="1"/>
              <a:t>certificado</a:t>
            </a:r>
            <a:r>
              <a:rPr dirty="0"/>
              <a:t> de </a:t>
            </a:r>
            <a:r>
              <a:rPr dirty="0" err="1"/>
              <a:t>discapacidad</a:t>
            </a:r>
            <a:r>
              <a:rPr dirty="0"/>
              <a:t> o un </a:t>
            </a:r>
            <a:r>
              <a:rPr dirty="0" err="1"/>
              <a:t>certificado</a:t>
            </a:r>
            <a:r>
              <a:rPr dirty="0"/>
              <a:t> de </a:t>
            </a:r>
            <a:r>
              <a:rPr dirty="0" err="1"/>
              <a:t>discapacidad</a:t>
            </a:r>
            <a:r>
              <a:rPr dirty="0"/>
              <a:t> </a:t>
            </a:r>
            <a:r>
              <a:rPr dirty="0" err="1"/>
              <a:t>moderada</a:t>
            </a:r>
            <a:r>
              <a:rPr dirty="0"/>
              <a:t> o grave; un </a:t>
            </a:r>
            <a:r>
              <a:rPr lang="es-ES" dirty="0"/>
              <a:t>hijo</a:t>
            </a:r>
            <a:r>
              <a:rPr dirty="0"/>
              <a:t> con una </a:t>
            </a:r>
            <a:r>
              <a:rPr dirty="0" err="1"/>
              <a:t>evaluación</a:t>
            </a:r>
            <a:r>
              <a:rPr dirty="0"/>
              <a:t> de la </a:t>
            </a:r>
            <a:r>
              <a:rPr dirty="0" err="1"/>
              <a:t>necesidad</a:t>
            </a:r>
            <a:r>
              <a:rPr dirty="0"/>
              <a:t> de </a:t>
            </a:r>
            <a:r>
              <a:rPr dirty="0" err="1"/>
              <a:t>apoyo</a:t>
            </a:r>
            <a:r>
              <a:rPr dirty="0"/>
              <a:t> al </a:t>
            </a:r>
            <a:r>
              <a:rPr dirty="0" err="1"/>
              <a:t>desarrollo</a:t>
            </a:r>
            <a:r>
              <a:rPr dirty="0"/>
              <a:t> </a:t>
            </a:r>
            <a:r>
              <a:rPr dirty="0" err="1"/>
              <a:t>temprano</a:t>
            </a:r>
            <a:r>
              <a:rPr dirty="0"/>
              <a:t>, una </a:t>
            </a:r>
            <a:r>
              <a:rPr dirty="0" err="1"/>
              <a:t>evaluación</a:t>
            </a:r>
            <a:r>
              <a:rPr dirty="0"/>
              <a:t> de la </a:t>
            </a:r>
            <a:r>
              <a:rPr dirty="0" err="1"/>
              <a:t>necesidad</a:t>
            </a:r>
            <a:r>
              <a:rPr dirty="0"/>
              <a:t> de </a:t>
            </a:r>
            <a:r>
              <a:rPr dirty="0" err="1"/>
              <a:t>educación</a:t>
            </a:r>
            <a:r>
              <a:rPr dirty="0"/>
              <a:t> especial o una </a:t>
            </a:r>
            <a:r>
              <a:rPr dirty="0" err="1"/>
              <a:t>evaluación</a:t>
            </a:r>
            <a:r>
              <a:rPr dirty="0"/>
              <a:t> de la </a:t>
            </a:r>
            <a:r>
              <a:rPr dirty="0" err="1"/>
              <a:t>necesidad</a:t>
            </a:r>
            <a:r>
              <a:rPr dirty="0"/>
              <a:t> de </a:t>
            </a:r>
            <a:r>
              <a:rPr dirty="0" err="1"/>
              <a:t>clases</a:t>
            </a:r>
            <a:r>
              <a:rPr dirty="0"/>
              <a:t> </a:t>
            </a:r>
            <a:r>
              <a:rPr dirty="0" err="1"/>
              <a:t>correctivas</a:t>
            </a:r>
            <a:r>
              <a:rPr dirty="0"/>
              <a:t>;</a:t>
            </a:r>
          </a:p>
          <a:p>
            <a:pPr marL="626745" indent="323850" algn="just">
              <a:lnSpc>
                <a:spcPct val="150000"/>
              </a:lnSpc>
              <a:defRPr sz="2000"/>
            </a:pPr>
            <a:r>
              <a:rPr dirty="0"/>
              <a:t>—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cuidado</a:t>
            </a:r>
            <a:r>
              <a:rPr dirty="0"/>
              <a:t> de </a:t>
            </a:r>
            <a:r>
              <a:rPr dirty="0" err="1"/>
              <a:t>otro</a:t>
            </a:r>
            <a:r>
              <a:rPr dirty="0"/>
              <a:t> </a:t>
            </a:r>
            <a:r>
              <a:rPr dirty="0" err="1"/>
              <a:t>miembro</a:t>
            </a:r>
            <a:r>
              <a:rPr dirty="0"/>
              <a:t> de la </a:t>
            </a:r>
            <a:r>
              <a:rPr dirty="0" err="1"/>
              <a:t>familia</a:t>
            </a:r>
            <a:r>
              <a:rPr dirty="0"/>
              <a:t> o una persona </a:t>
            </a:r>
            <a:r>
              <a:rPr dirty="0" err="1"/>
              <a:t>en</a:t>
            </a:r>
            <a:r>
              <a:rPr dirty="0"/>
              <a:t> un </a:t>
            </a:r>
            <a:r>
              <a:rPr dirty="0" err="1"/>
              <a:t>hogar</a:t>
            </a:r>
            <a:r>
              <a:rPr dirty="0"/>
              <a:t> </a:t>
            </a:r>
            <a:r>
              <a:rPr dirty="0" err="1"/>
              <a:t>compartido</a:t>
            </a:r>
            <a:r>
              <a:rPr dirty="0"/>
              <a:t> con un </a:t>
            </a:r>
            <a:r>
              <a:rPr dirty="0" err="1"/>
              <a:t>certificado</a:t>
            </a:r>
            <a:r>
              <a:rPr dirty="0"/>
              <a:t> de </a:t>
            </a:r>
            <a:r>
              <a:rPr dirty="0" err="1"/>
              <a:t>discapacidad</a:t>
            </a:r>
            <a:r>
              <a:rPr dirty="0"/>
              <a:t> o un </a:t>
            </a:r>
            <a:r>
              <a:rPr dirty="0" err="1"/>
              <a:t>certificado</a:t>
            </a:r>
            <a:r>
              <a:rPr dirty="0"/>
              <a:t> de </a:t>
            </a:r>
            <a:r>
              <a:rPr dirty="0" err="1"/>
              <a:t>discapacidad</a:t>
            </a:r>
            <a:r>
              <a:rPr dirty="0"/>
              <a:t> grave.</a:t>
            </a:r>
          </a:p>
        </p:txBody>
      </p:sp>
    </p:spTree>
    <p:extLst>
      <p:ext uri="{BB962C8B-B14F-4D97-AF65-F5344CB8AC3E}">
        <p14:creationId xmlns:p14="http://schemas.microsoft.com/office/powerpoint/2010/main" val="6862673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814C3A6E-B7D4-576E-8275-B07734B26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0931" y="831273"/>
            <a:ext cx="10121069" cy="858982"/>
          </a:xfrm>
        </p:spPr>
        <p:txBody>
          <a:bodyPr/>
          <a:lstStyle/>
          <a:p>
            <a:pPr algn="l">
              <a:defRPr sz="4800">
                <a:latin typeface="+mn-lt"/>
              </a:defRPr>
            </a:pPr>
            <a:r>
              <a:rPr b="1"/>
              <a:t>Cuestiones de salud y seguridad en el trabajo en </a:t>
            </a:r>
            <a:r>
              <a:t>Polonia </a:t>
            </a:r>
          </a:p>
        </p:txBody>
      </p:sp>
      <p:sp>
        <p:nvSpPr>
          <p:cNvPr id="4" name="Podtytuł 3">
            <a:extLst>
              <a:ext uri="{FF2B5EF4-FFF2-40B4-BE49-F238E27FC236}">
                <a16:creationId xmlns:a16="http://schemas.microsoft.com/office/drawing/2014/main" id="{8F0EF518-83A8-3702-AFB0-C601401190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45" y="2068945"/>
            <a:ext cx="10861964" cy="3188855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q"/>
              <a:defRPr sz="3600"/>
            </a:pPr>
            <a:r>
              <a:rPr dirty="0" err="1"/>
              <a:t>Accidentes</a:t>
            </a:r>
            <a:r>
              <a:rPr dirty="0"/>
              <a:t> </a:t>
            </a:r>
            <a:r>
              <a:rPr dirty="0" err="1"/>
              <a:t>durante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lang="es-ES" dirty="0"/>
              <a:t>teletrabajo</a:t>
            </a:r>
            <a:r>
              <a:rPr dirty="0"/>
              <a:t>;</a:t>
            </a:r>
          </a:p>
          <a:p>
            <a:pPr marL="342900" indent="-342900" algn="l">
              <a:buFont typeface="Wingdings" panose="05000000000000000000" pitchFamily="2" charset="2"/>
              <a:buChar char="q"/>
              <a:defRPr sz="3600"/>
            </a:pPr>
            <a:r>
              <a:rPr dirty="0" err="1"/>
              <a:t>Evaluación</a:t>
            </a:r>
            <a:r>
              <a:rPr dirty="0"/>
              <a:t> de </a:t>
            </a:r>
            <a:r>
              <a:rPr dirty="0" err="1"/>
              <a:t>riesgos</a:t>
            </a:r>
            <a:r>
              <a:rPr dirty="0"/>
              <a:t>;</a:t>
            </a:r>
          </a:p>
          <a:p>
            <a:pPr marL="342900" indent="-342900" algn="l">
              <a:buFont typeface="Wingdings" panose="05000000000000000000" pitchFamily="2" charset="2"/>
              <a:buChar char="q"/>
              <a:defRPr sz="3600"/>
            </a:pPr>
            <a:r>
              <a:rPr dirty="0" err="1"/>
              <a:t>Enfermedades</a:t>
            </a:r>
            <a:r>
              <a:rPr dirty="0"/>
              <a:t> </a:t>
            </a:r>
            <a:r>
              <a:rPr dirty="0" err="1"/>
              <a:t>profesionales</a:t>
            </a:r>
            <a:r>
              <a:rPr dirty="0"/>
              <a:t> y </a:t>
            </a:r>
            <a:r>
              <a:rPr dirty="0" err="1"/>
              <a:t>cuasi-ocupacionales</a:t>
            </a:r>
            <a:r>
              <a:rPr dirty="0"/>
              <a:t>;</a:t>
            </a:r>
          </a:p>
          <a:p>
            <a:pPr marL="342900" indent="-342900" algn="l">
              <a:buFont typeface="Wingdings" panose="05000000000000000000" pitchFamily="2" charset="2"/>
              <a:buChar char="q"/>
              <a:defRPr sz="3600"/>
            </a:pPr>
            <a:r>
              <a:rPr dirty="0" err="1"/>
              <a:t>Obligaciones</a:t>
            </a:r>
            <a:r>
              <a:rPr dirty="0"/>
              <a:t> de </a:t>
            </a:r>
            <a:r>
              <a:rPr dirty="0" err="1"/>
              <a:t>salud</a:t>
            </a:r>
            <a:r>
              <a:rPr dirty="0"/>
              <a:t> y </a:t>
            </a:r>
            <a:r>
              <a:rPr dirty="0" err="1"/>
              <a:t>seguridad</a:t>
            </a:r>
            <a:r>
              <a:rPr dirty="0"/>
              <a:t> de los </a:t>
            </a:r>
            <a:r>
              <a:rPr dirty="0" err="1"/>
              <a:t>trabajadores</a:t>
            </a:r>
            <a:r>
              <a:rPr dirty="0"/>
              <a:t> y </a:t>
            </a:r>
            <a:r>
              <a:rPr dirty="0" err="1"/>
              <a:t>empleadores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35999182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814C3A6E-B7D4-576E-8275-B07734B26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818" y="120073"/>
            <a:ext cx="8174181" cy="905163"/>
          </a:xfrm>
        </p:spPr>
        <p:txBody>
          <a:bodyPr/>
          <a:lstStyle/>
          <a:p>
            <a:pPr algn="l">
              <a:defRPr sz="4800" b="1">
                <a:latin typeface="+mn-lt"/>
              </a:defRPr>
            </a:pPr>
            <a:r>
              <a:rPr>
                <a:solidFill>
                  <a:srgbClr val="0CA373"/>
                </a:solidFill>
              </a:rPr>
              <a:t>Trabajos remotos ocasionales</a:t>
            </a:r>
            <a:r>
              <a:t> </a:t>
            </a:r>
          </a:p>
        </p:txBody>
      </p:sp>
      <p:sp>
        <p:nvSpPr>
          <p:cNvPr id="4" name="Podtytuł 3">
            <a:extLst>
              <a:ext uri="{FF2B5EF4-FFF2-40B4-BE49-F238E27FC236}">
                <a16:creationId xmlns:a16="http://schemas.microsoft.com/office/drawing/2014/main" id="{8F0EF518-83A8-3702-AFB0-C601401190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037" y="1717964"/>
            <a:ext cx="11102108" cy="3916218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sz="3600" dirty="0"/>
              <a:t>El </a:t>
            </a:r>
            <a:r>
              <a:rPr sz="3600" dirty="0" err="1"/>
              <a:t>legislador</a:t>
            </a:r>
            <a:r>
              <a:rPr sz="3600" dirty="0"/>
              <a:t> </a:t>
            </a:r>
            <a:r>
              <a:rPr sz="3600" dirty="0" err="1"/>
              <a:t>en</a:t>
            </a:r>
            <a:r>
              <a:rPr sz="3600" dirty="0"/>
              <a:t> </a:t>
            </a:r>
            <a:r>
              <a:rPr sz="3600" dirty="0" err="1"/>
              <a:t>el</a:t>
            </a:r>
            <a:r>
              <a:rPr sz="3600" dirty="0"/>
              <a:t> </a:t>
            </a:r>
            <a:r>
              <a:rPr sz="3600" dirty="0" err="1"/>
              <a:t>proyecto</a:t>
            </a:r>
            <a:r>
              <a:rPr sz="3600" dirty="0"/>
              <a:t> </a:t>
            </a:r>
            <a:r>
              <a:rPr sz="3600" dirty="0" err="1"/>
              <a:t>también</a:t>
            </a:r>
            <a:r>
              <a:rPr sz="3600" dirty="0"/>
              <a:t> introduce la </a:t>
            </a:r>
            <a:r>
              <a:rPr sz="3600" dirty="0" err="1"/>
              <a:t>posibilidad</a:t>
            </a:r>
            <a:r>
              <a:rPr sz="3600" dirty="0"/>
              <a:t> de </a:t>
            </a:r>
            <a:r>
              <a:rPr sz="3600" dirty="0" err="1"/>
              <a:t>trabajo</a:t>
            </a:r>
            <a:r>
              <a:rPr sz="3600" dirty="0"/>
              <a:t> a </a:t>
            </a:r>
            <a:r>
              <a:rPr sz="3600" dirty="0" err="1"/>
              <a:t>distancia</a:t>
            </a:r>
            <a:r>
              <a:rPr sz="3600" dirty="0"/>
              <a:t> </a:t>
            </a:r>
            <a:r>
              <a:rPr sz="3600" dirty="0" err="1"/>
              <a:t>ocasional</a:t>
            </a:r>
            <a:r>
              <a:rPr sz="3600" dirty="0"/>
              <a:t> a </a:t>
            </a:r>
            <a:r>
              <a:rPr sz="3600" dirty="0" err="1"/>
              <a:t>solicitud</a:t>
            </a:r>
            <a:r>
              <a:rPr sz="3600" dirty="0"/>
              <a:t> del </a:t>
            </a:r>
            <a:r>
              <a:rPr sz="3600" dirty="0" err="1"/>
              <a:t>empleado</a:t>
            </a:r>
            <a:r>
              <a:rPr sz="3600" dirty="0"/>
              <a:t>, por </a:t>
            </a:r>
            <a:r>
              <a:rPr sz="4000" b="1" dirty="0">
                <a:solidFill>
                  <a:srgbClr val="0CA373"/>
                </a:solidFill>
              </a:rPr>
              <a:t>un </a:t>
            </a:r>
            <a:r>
              <a:rPr sz="4000" b="1" dirty="0" err="1">
                <a:solidFill>
                  <a:srgbClr val="0CA373"/>
                </a:solidFill>
              </a:rPr>
              <a:t>período</a:t>
            </a:r>
            <a:r>
              <a:rPr sz="4000" b="1" dirty="0">
                <a:solidFill>
                  <a:srgbClr val="0CA373"/>
                </a:solidFill>
              </a:rPr>
              <a:t> no superior a 24 días por </a:t>
            </a:r>
            <a:r>
              <a:rPr sz="4000" b="1" dirty="0" err="1">
                <a:solidFill>
                  <a:srgbClr val="0CA373"/>
                </a:solidFill>
              </a:rPr>
              <a:t>año</a:t>
            </a:r>
            <a:r>
              <a:rPr sz="4000" b="1" dirty="0">
                <a:solidFill>
                  <a:srgbClr val="0CA373"/>
                </a:solidFill>
              </a:rPr>
              <a:t> civil</a:t>
            </a:r>
            <a:r>
              <a:rPr sz="3600" dirty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q"/>
              <a:defRPr sz="3600"/>
            </a:pP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tal</a:t>
            </a:r>
            <a:r>
              <a:rPr dirty="0"/>
              <a:t> </a:t>
            </a:r>
            <a:r>
              <a:rPr dirty="0" err="1"/>
              <a:t>caso</a:t>
            </a:r>
            <a:r>
              <a:rPr dirty="0"/>
              <a:t>, la </a:t>
            </a:r>
            <a:r>
              <a:rPr dirty="0" err="1"/>
              <a:t>mayoría</a:t>
            </a:r>
            <a:r>
              <a:rPr dirty="0"/>
              <a:t> de las </a:t>
            </a:r>
            <a:r>
              <a:rPr dirty="0" err="1"/>
              <a:t>objeciones</a:t>
            </a:r>
            <a:r>
              <a:rPr dirty="0"/>
              <a:t> </a:t>
            </a:r>
            <a:r>
              <a:rPr dirty="0" err="1"/>
              <a:t>formales</a:t>
            </a:r>
            <a:r>
              <a:rPr dirty="0"/>
              <a:t> no se </a:t>
            </a:r>
            <a:r>
              <a:rPr dirty="0" err="1"/>
              <a:t>aplicarán</a:t>
            </a:r>
            <a:r>
              <a:rPr dirty="0"/>
              <a:t>, a </a:t>
            </a:r>
            <a:r>
              <a:rPr dirty="0" err="1"/>
              <a:t>excepción</a:t>
            </a:r>
            <a:r>
              <a:rPr dirty="0"/>
              <a:t> del </a:t>
            </a:r>
            <a:r>
              <a:rPr dirty="0" err="1"/>
              <a:t>procedimiento</a:t>
            </a:r>
            <a:r>
              <a:rPr dirty="0"/>
              <a:t> de </a:t>
            </a:r>
            <a:r>
              <a:rPr dirty="0" err="1"/>
              <a:t>protección</a:t>
            </a:r>
            <a:r>
              <a:rPr dirty="0"/>
              <a:t> de </a:t>
            </a:r>
            <a:r>
              <a:rPr dirty="0" err="1"/>
              <a:t>datos</a:t>
            </a:r>
            <a:r>
              <a:rPr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54624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566109" y="90796"/>
            <a:ext cx="9133084" cy="843821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5400">
                <a:solidFill>
                  <a:srgbClr val="0CA373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s-ES" dirty="0"/>
              <a:t>Test de evaluación</a:t>
            </a:r>
            <a:endParaRPr sz="5400" kern="0" dirty="0">
              <a:solidFill>
                <a:srgbClr val="0CA373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318565" y="1973985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A8926EE-7A7A-20AC-3A99-34C39A2CABBD}"/>
              </a:ext>
            </a:extLst>
          </p:cNvPr>
          <p:cNvSpPr txBox="1"/>
          <p:nvPr/>
        </p:nvSpPr>
        <p:spPr>
          <a:xfrm>
            <a:off x="205100" y="1030479"/>
            <a:ext cx="1186156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000"/>
            </a:pPr>
            <a:r>
              <a:rPr dirty="0"/>
              <a:t>1. </a:t>
            </a:r>
            <a:r>
              <a:rPr lang="es-ES" dirty="0"/>
              <a:t>El teletrabajo </a:t>
            </a:r>
            <a:r>
              <a:rPr dirty="0" err="1"/>
              <a:t>implica</a:t>
            </a:r>
            <a:r>
              <a:rPr dirty="0"/>
              <a:t>: </a:t>
            </a:r>
          </a:p>
          <a:p>
            <a:pPr>
              <a:defRPr sz="2000" b="1"/>
            </a:pPr>
            <a:r>
              <a:rPr dirty="0"/>
              <a:t>a)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trabajo</a:t>
            </a:r>
            <a:r>
              <a:rPr dirty="0"/>
              <a:t> </a:t>
            </a:r>
            <a:r>
              <a:rPr dirty="0" err="1"/>
              <a:t>realizado</a:t>
            </a:r>
            <a:r>
              <a:rPr dirty="0"/>
              <a:t> con la </a:t>
            </a:r>
            <a:r>
              <a:rPr dirty="0" err="1"/>
              <a:t>ayuda</a:t>
            </a:r>
            <a:r>
              <a:rPr dirty="0"/>
              <a:t> de las TIC y </a:t>
            </a:r>
            <a:r>
              <a:rPr dirty="0" err="1"/>
              <a:t>realizado</a:t>
            </a:r>
            <a:r>
              <a:rPr dirty="0"/>
              <a:t> </a:t>
            </a:r>
            <a:r>
              <a:rPr dirty="0" err="1"/>
              <a:t>fuera</a:t>
            </a:r>
            <a:r>
              <a:rPr dirty="0"/>
              <a:t> de las </a:t>
            </a:r>
            <a:r>
              <a:rPr dirty="0" err="1"/>
              <a:t>ubicaciones</a:t>
            </a:r>
            <a:r>
              <a:rPr dirty="0"/>
              <a:t> del </a:t>
            </a:r>
            <a:r>
              <a:rPr dirty="0" err="1"/>
              <a:t>empleador</a:t>
            </a:r>
            <a:endParaRPr dirty="0"/>
          </a:p>
          <a:p>
            <a:pPr>
              <a:defRPr sz="2000"/>
            </a:pPr>
            <a:r>
              <a:rPr dirty="0"/>
              <a:t>B) </a:t>
            </a:r>
            <a:r>
              <a:rPr dirty="0" err="1"/>
              <a:t>trabajos</a:t>
            </a:r>
            <a:r>
              <a:rPr dirty="0"/>
              <a:t> </a:t>
            </a:r>
            <a:r>
              <a:rPr dirty="0" err="1"/>
              <a:t>realizados</a:t>
            </a:r>
            <a:r>
              <a:rPr dirty="0"/>
              <a:t> a </a:t>
            </a:r>
            <a:r>
              <a:rPr dirty="0" err="1"/>
              <a:t>través</a:t>
            </a:r>
            <a:r>
              <a:rPr dirty="0"/>
              <a:t> de las TIC </a:t>
            </a:r>
            <a:r>
              <a:rPr dirty="0" err="1"/>
              <a:t>desde</a:t>
            </a:r>
            <a:r>
              <a:rPr dirty="0"/>
              <a:t> las </a:t>
            </a:r>
            <a:r>
              <a:rPr dirty="0" err="1"/>
              <a:t>instalaciones</a:t>
            </a:r>
            <a:r>
              <a:rPr dirty="0"/>
              <a:t> del </a:t>
            </a:r>
            <a:r>
              <a:rPr dirty="0" err="1"/>
              <a:t>empleador</a:t>
            </a:r>
            <a:endParaRPr dirty="0"/>
          </a:p>
          <a:p>
            <a:pPr>
              <a:defRPr sz="2000"/>
            </a:pPr>
            <a:r>
              <a:rPr dirty="0"/>
              <a:t>C) </a:t>
            </a:r>
            <a:r>
              <a:rPr dirty="0" err="1"/>
              <a:t>trabajos</a:t>
            </a:r>
            <a:r>
              <a:rPr dirty="0"/>
              <a:t> </a:t>
            </a:r>
            <a:r>
              <a:rPr dirty="0" err="1"/>
              <a:t>realizados</a:t>
            </a:r>
            <a:r>
              <a:rPr dirty="0"/>
              <a:t> </a:t>
            </a:r>
            <a:r>
              <a:rPr dirty="0" err="1"/>
              <a:t>desde</a:t>
            </a:r>
            <a:r>
              <a:rPr dirty="0"/>
              <a:t> las </a:t>
            </a:r>
            <a:r>
              <a:rPr dirty="0" err="1"/>
              <a:t>instalaciones</a:t>
            </a:r>
            <a:r>
              <a:rPr dirty="0"/>
              <a:t> del </a:t>
            </a:r>
            <a:r>
              <a:rPr dirty="0" err="1"/>
              <a:t>empleador</a:t>
            </a:r>
            <a:endParaRPr dirty="0"/>
          </a:p>
          <a:p>
            <a:endParaRPr sz="2000" dirty="0"/>
          </a:p>
          <a:p>
            <a:pPr>
              <a:defRPr sz="2000"/>
            </a:pPr>
            <a:r>
              <a:rPr dirty="0"/>
              <a:t>2. Los </a:t>
            </a:r>
            <a:r>
              <a:rPr dirty="0" err="1"/>
              <a:t>países</a:t>
            </a:r>
            <a:r>
              <a:rPr dirty="0"/>
              <a:t> con mayor </a:t>
            </a:r>
            <a:r>
              <a:rPr dirty="0" err="1"/>
              <a:t>incidencia</a:t>
            </a:r>
            <a:r>
              <a:rPr dirty="0"/>
              <a:t> de </a:t>
            </a:r>
            <a:r>
              <a:rPr dirty="0" err="1"/>
              <a:t>trabajo</a:t>
            </a:r>
            <a:r>
              <a:rPr dirty="0"/>
              <a:t> </a:t>
            </a:r>
            <a:r>
              <a:rPr dirty="0" err="1"/>
              <a:t>remoto</a:t>
            </a:r>
            <a:r>
              <a:rPr dirty="0"/>
              <a:t> </a:t>
            </a:r>
            <a:r>
              <a:rPr dirty="0" err="1"/>
              <a:t>incluyen</a:t>
            </a:r>
            <a:r>
              <a:rPr dirty="0"/>
              <a:t>: </a:t>
            </a:r>
          </a:p>
          <a:p>
            <a:pPr>
              <a:defRPr sz="2000"/>
            </a:pPr>
            <a:r>
              <a:rPr dirty="0"/>
              <a:t>a) Polonia, Portugal y </a:t>
            </a:r>
            <a:r>
              <a:rPr dirty="0" err="1"/>
              <a:t>Suecia</a:t>
            </a:r>
            <a:endParaRPr dirty="0"/>
          </a:p>
          <a:p>
            <a:pPr>
              <a:defRPr sz="2000" b="1"/>
            </a:pPr>
            <a:r>
              <a:rPr dirty="0"/>
              <a:t>B) </a:t>
            </a:r>
            <a:r>
              <a:rPr dirty="0" err="1"/>
              <a:t>Dinamarca</a:t>
            </a:r>
            <a:r>
              <a:rPr dirty="0"/>
              <a:t>, los </a:t>
            </a:r>
            <a:r>
              <a:rPr dirty="0" err="1"/>
              <a:t>Países</a:t>
            </a:r>
            <a:r>
              <a:rPr dirty="0"/>
              <a:t> </a:t>
            </a:r>
            <a:r>
              <a:rPr dirty="0" err="1"/>
              <a:t>Bajos</a:t>
            </a:r>
            <a:r>
              <a:rPr dirty="0"/>
              <a:t> y </a:t>
            </a:r>
            <a:r>
              <a:rPr dirty="0" err="1"/>
              <a:t>Suecia</a:t>
            </a:r>
            <a:endParaRPr dirty="0"/>
          </a:p>
          <a:p>
            <a:pPr>
              <a:defRPr sz="2000"/>
            </a:pPr>
            <a:r>
              <a:rPr dirty="0"/>
              <a:t>C) Italia, </a:t>
            </a:r>
            <a:r>
              <a:rPr dirty="0" err="1"/>
              <a:t>Chequia</a:t>
            </a:r>
            <a:r>
              <a:rPr dirty="0"/>
              <a:t> y </a:t>
            </a:r>
            <a:r>
              <a:rPr dirty="0" err="1"/>
              <a:t>Suecia</a:t>
            </a:r>
            <a:endParaRPr dirty="0"/>
          </a:p>
          <a:p>
            <a:endParaRPr sz="2000" dirty="0"/>
          </a:p>
          <a:p>
            <a:pPr>
              <a:defRPr sz="2000"/>
            </a:pPr>
            <a:r>
              <a:rPr dirty="0"/>
              <a:t>3. Entre las </a:t>
            </a:r>
            <a:r>
              <a:rPr dirty="0" err="1"/>
              <a:t>cuestiones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apremiantes</a:t>
            </a:r>
            <a:r>
              <a:rPr dirty="0"/>
              <a:t> a </a:t>
            </a:r>
            <a:r>
              <a:rPr dirty="0" err="1"/>
              <a:t>tener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cuenta</a:t>
            </a:r>
            <a:r>
              <a:rPr dirty="0"/>
              <a:t> por los empresarios, </a:t>
            </a:r>
            <a:r>
              <a:rPr dirty="0" err="1"/>
              <a:t>cuyas</a:t>
            </a:r>
            <a:r>
              <a:rPr dirty="0"/>
              <a:t> </a:t>
            </a:r>
            <a:r>
              <a:rPr dirty="0" err="1"/>
              <a:t>empresas</a:t>
            </a:r>
            <a:r>
              <a:rPr dirty="0"/>
              <a:t> se </a:t>
            </a:r>
            <a:r>
              <a:rPr dirty="0" err="1"/>
              <a:t>dedican</a:t>
            </a:r>
            <a:r>
              <a:rPr dirty="0"/>
              <a:t> al </a:t>
            </a:r>
            <a:r>
              <a:rPr dirty="0" err="1"/>
              <a:t>trabajo</a:t>
            </a:r>
            <a:r>
              <a:rPr dirty="0"/>
              <a:t> a </a:t>
            </a:r>
            <a:r>
              <a:rPr dirty="0" err="1"/>
              <a:t>distancia</a:t>
            </a:r>
            <a:r>
              <a:rPr dirty="0"/>
              <a:t>, se </a:t>
            </a:r>
            <a:r>
              <a:rPr dirty="0" err="1"/>
              <a:t>encuentran</a:t>
            </a:r>
            <a:r>
              <a:rPr dirty="0"/>
              <a:t>:</a:t>
            </a:r>
          </a:p>
          <a:p>
            <a:pPr>
              <a:defRPr sz="2000" b="1"/>
            </a:pPr>
            <a:r>
              <a:rPr dirty="0"/>
              <a:t>a) </a:t>
            </a:r>
            <a:r>
              <a:rPr dirty="0" err="1"/>
              <a:t>cuestiones</a:t>
            </a:r>
            <a:r>
              <a:rPr dirty="0"/>
              <a:t> </a:t>
            </a:r>
            <a:r>
              <a:rPr dirty="0" err="1"/>
              <a:t>relacionadas</a:t>
            </a:r>
            <a:r>
              <a:rPr dirty="0"/>
              <a:t> con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tiempo</a:t>
            </a:r>
            <a:r>
              <a:rPr dirty="0"/>
              <a:t> de </a:t>
            </a:r>
            <a:r>
              <a:rPr dirty="0" err="1"/>
              <a:t>trabajo</a:t>
            </a:r>
            <a:r>
              <a:rPr dirty="0"/>
              <a:t> y la </a:t>
            </a:r>
            <a:r>
              <a:rPr dirty="0" err="1"/>
              <a:t>organización</a:t>
            </a:r>
            <a:r>
              <a:rPr dirty="0"/>
              <a:t> del </a:t>
            </a:r>
            <a:r>
              <a:rPr dirty="0" err="1"/>
              <a:t>trabajo</a:t>
            </a:r>
            <a:r>
              <a:rPr lang="es-ES" dirty="0"/>
              <a:t>, la salud y seguridad en el trabajo y la conciliación</a:t>
            </a:r>
            <a:endParaRPr dirty="0"/>
          </a:p>
          <a:p>
            <a:pPr>
              <a:defRPr sz="2000"/>
            </a:pPr>
            <a:r>
              <a:rPr dirty="0"/>
              <a:t>B) las </a:t>
            </a:r>
            <a:r>
              <a:rPr dirty="0" err="1"/>
              <a:t>obligaciones</a:t>
            </a:r>
            <a:r>
              <a:rPr dirty="0"/>
              <a:t> </a:t>
            </a:r>
            <a:r>
              <a:rPr dirty="0" err="1"/>
              <a:t>legales</a:t>
            </a:r>
            <a:r>
              <a:rPr dirty="0"/>
              <a:t> y </a:t>
            </a:r>
            <a:r>
              <a:rPr dirty="0" err="1"/>
              <a:t>contractuales</a:t>
            </a:r>
            <a:r>
              <a:rPr dirty="0"/>
              <a:t> </a:t>
            </a:r>
            <a:r>
              <a:rPr dirty="0" err="1"/>
              <a:t>únicamente</a:t>
            </a:r>
            <a:endParaRPr dirty="0"/>
          </a:p>
          <a:p>
            <a:pPr>
              <a:defRPr sz="2000"/>
            </a:pPr>
            <a:r>
              <a:rPr dirty="0"/>
              <a:t>C) </a:t>
            </a:r>
            <a:r>
              <a:rPr dirty="0" err="1"/>
              <a:t>cuestiones</a:t>
            </a:r>
            <a:r>
              <a:rPr dirty="0"/>
              <a:t> </a:t>
            </a:r>
            <a:r>
              <a:rPr dirty="0" err="1"/>
              <a:t>relativas</a:t>
            </a:r>
            <a:r>
              <a:rPr dirty="0"/>
              <a:t> a los </a:t>
            </a:r>
            <a:r>
              <a:rPr dirty="0" err="1"/>
              <a:t>sistemas</a:t>
            </a:r>
            <a:r>
              <a:rPr dirty="0"/>
              <a:t> de </a:t>
            </a:r>
            <a:r>
              <a:rPr dirty="0" err="1"/>
              <a:t>pensiones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64238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355273" y="90796"/>
            <a:ext cx="9343920" cy="843821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5400">
                <a:solidFill>
                  <a:srgbClr val="0CA373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s-ES" dirty="0"/>
              <a:t>Test de evaluación</a:t>
            </a:r>
            <a:endParaRPr sz="5400" kern="0" dirty="0">
              <a:solidFill>
                <a:srgbClr val="0CA373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318565" y="1973985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A8926EE-7A7A-20AC-3A99-34C39A2CABBD}"/>
              </a:ext>
            </a:extLst>
          </p:cNvPr>
          <p:cNvSpPr txBox="1"/>
          <p:nvPr/>
        </p:nvSpPr>
        <p:spPr>
          <a:xfrm>
            <a:off x="205100" y="1030479"/>
            <a:ext cx="11861562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200"/>
            </a:pPr>
            <a:r>
              <a:rPr dirty="0"/>
              <a:t>4. Las </a:t>
            </a:r>
            <a:r>
              <a:rPr dirty="0" err="1"/>
              <a:t>cuestiones</a:t>
            </a:r>
            <a:r>
              <a:rPr dirty="0"/>
              <a:t> </a:t>
            </a:r>
            <a:r>
              <a:rPr dirty="0" err="1"/>
              <a:t>relativas</a:t>
            </a:r>
            <a:r>
              <a:rPr dirty="0"/>
              <a:t> al </a:t>
            </a:r>
            <a:r>
              <a:rPr dirty="0" err="1"/>
              <a:t>tiempo</a:t>
            </a:r>
            <a:r>
              <a:rPr dirty="0"/>
              <a:t> de </a:t>
            </a:r>
            <a:r>
              <a:rPr dirty="0" err="1"/>
              <a:t>trabajo</a:t>
            </a:r>
            <a:r>
              <a:rPr dirty="0"/>
              <a:t> se </a:t>
            </a:r>
            <a:r>
              <a:rPr dirty="0" err="1"/>
              <a:t>refieren</a:t>
            </a:r>
            <a:r>
              <a:rPr dirty="0"/>
              <a:t>, por </a:t>
            </a:r>
            <a:r>
              <a:rPr dirty="0" err="1"/>
              <a:t>ejemplo</a:t>
            </a:r>
            <a:r>
              <a:rPr dirty="0"/>
              <a:t>, a:</a:t>
            </a:r>
          </a:p>
          <a:p>
            <a:pPr>
              <a:defRPr sz="2200" b="1"/>
            </a:pPr>
            <a:r>
              <a:rPr dirty="0"/>
              <a:t>a) </a:t>
            </a:r>
            <a:r>
              <a:rPr dirty="0" err="1"/>
              <a:t>Preparar</a:t>
            </a:r>
            <a:r>
              <a:rPr dirty="0"/>
              <a:t> planes de </a:t>
            </a:r>
            <a:r>
              <a:rPr dirty="0" err="1"/>
              <a:t>trabajo</a:t>
            </a:r>
            <a:r>
              <a:rPr dirty="0"/>
              <a:t> a </a:t>
            </a:r>
            <a:r>
              <a:rPr dirty="0" err="1"/>
              <a:t>distancia</a:t>
            </a:r>
            <a:r>
              <a:rPr dirty="0"/>
              <a:t> </a:t>
            </a:r>
            <a:r>
              <a:rPr dirty="0" err="1"/>
              <a:t>individuales</a:t>
            </a:r>
            <a:endParaRPr dirty="0"/>
          </a:p>
          <a:p>
            <a:pPr>
              <a:defRPr sz="2200"/>
            </a:pPr>
            <a:r>
              <a:rPr dirty="0"/>
              <a:t>B) </a:t>
            </a:r>
            <a:r>
              <a:rPr dirty="0" err="1"/>
              <a:t>Cuidar</a:t>
            </a:r>
            <a:r>
              <a:rPr dirty="0"/>
              <a:t> solo las horas de </a:t>
            </a:r>
            <a:r>
              <a:rPr dirty="0" err="1"/>
              <a:t>trabajo</a:t>
            </a:r>
            <a:endParaRPr dirty="0"/>
          </a:p>
          <a:p>
            <a:pPr>
              <a:defRPr sz="2200"/>
            </a:pPr>
            <a:r>
              <a:rPr dirty="0"/>
              <a:t>C) </a:t>
            </a:r>
            <a:r>
              <a:rPr dirty="0" err="1"/>
              <a:t>ninguna</a:t>
            </a:r>
            <a:r>
              <a:rPr dirty="0"/>
              <a:t> de las </a:t>
            </a:r>
            <a:r>
              <a:rPr dirty="0" err="1"/>
              <a:t>respuestas</a:t>
            </a:r>
            <a:r>
              <a:rPr dirty="0"/>
              <a:t> es </a:t>
            </a:r>
            <a:r>
              <a:rPr dirty="0" err="1"/>
              <a:t>correcta</a:t>
            </a:r>
            <a:endParaRPr dirty="0"/>
          </a:p>
          <a:p>
            <a:endParaRPr sz="2200" dirty="0"/>
          </a:p>
          <a:p>
            <a:pPr>
              <a:defRPr sz="2200"/>
            </a:pPr>
            <a:r>
              <a:rPr dirty="0"/>
              <a:t>5. Los </a:t>
            </a:r>
            <a:r>
              <a:rPr dirty="0" err="1"/>
              <a:t>principales</a:t>
            </a:r>
            <a:r>
              <a:rPr dirty="0"/>
              <a:t> </a:t>
            </a:r>
            <a:r>
              <a:rPr dirty="0" err="1"/>
              <a:t>desafíos</a:t>
            </a:r>
            <a:r>
              <a:rPr dirty="0"/>
              <a:t> </a:t>
            </a:r>
            <a:r>
              <a:rPr dirty="0" err="1"/>
              <a:t>relacionados</a:t>
            </a:r>
            <a:r>
              <a:rPr dirty="0"/>
              <a:t> con la SST </a:t>
            </a:r>
            <a:r>
              <a:rPr dirty="0" err="1"/>
              <a:t>incluyen</a:t>
            </a:r>
            <a:r>
              <a:rPr dirty="0"/>
              <a:t>: </a:t>
            </a:r>
          </a:p>
          <a:p>
            <a:pPr>
              <a:defRPr sz="2200" b="1"/>
            </a:pPr>
            <a:r>
              <a:rPr dirty="0"/>
              <a:t>a) </a:t>
            </a:r>
            <a:r>
              <a:rPr dirty="0" err="1"/>
              <a:t>riesgos</a:t>
            </a:r>
            <a:r>
              <a:rPr dirty="0"/>
              <a:t> </a:t>
            </a:r>
            <a:r>
              <a:rPr dirty="0" err="1"/>
              <a:t>psicológicos</a:t>
            </a:r>
            <a:r>
              <a:rPr dirty="0"/>
              <a:t> y er</a:t>
            </a:r>
            <a:r>
              <a:rPr lang="es-ES" dirty="0"/>
              <a:t>g</a:t>
            </a:r>
            <a:r>
              <a:rPr dirty="0" err="1"/>
              <a:t>onómicas</a:t>
            </a:r>
            <a:r>
              <a:rPr dirty="0"/>
              <a:t> </a:t>
            </a:r>
          </a:p>
          <a:p>
            <a:pPr>
              <a:defRPr sz="2200"/>
            </a:pPr>
            <a:r>
              <a:rPr dirty="0"/>
              <a:t>B) </a:t>
            </a:r>
            <a:r>
              <a:rPr dirty="0" err="1"/>
              <a:t>trabajando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estrecha</a:t>
            </a:r>
            <a:r>
              <a:rPr dirty="0"/>
              <a:t> </a:t>
            </a:r>
            <a:r>
              <a:rPr dirty="0" err="1"/>
              <a:t>colaboración</a:t>
            </a:r>
            <a:r>
              <a:rPr dirty="0"/>
              <a:t> con la </a:t>
            </a:r>
            <a:r>
              <a:rPr dirty="0" err="1"/>
              <a:t>dirección</a:t>
            </a:r>
            <a:r>
              <a:rPr dirty="0"/>
              <a:t>/</a:t>
            </a:r>
            <a:r>
              <a:rPr dirty="0" err="1"/>
              <a:t>supervisores</a:t>
            </a:r>
            <a:endParaRPr dirty="0"/>
          </a:p>
          <a:p>
            <a:pPr>
              <a:defRPr sz="2200"/>
            </a:pPr>
            <a:r>
              <a:rPr dirty="0"/>
              <a:t>C) </a:t>
            </a:r>
            <a:r>
              <a:rPr dirty="0" err="1"/>
              <a:t>ninguna</a:t>
            </a:r>
            <a:r>
              <a:rPr dirty="0"/>
              <a:t> de las </a:t>
            </a:r>
            <a:r>
              <a:rPr dirty="0" err="1"/>
              <a:t>respuestas</a:t>
            </a:r>
            <a:r>
              <a:rPr dirty="0"/>
              <a:t> es </a:t>
            </a:r>
            <a:r>
              <a:rPr dirty="0" err="1"/>
              <a:t>correcta</a:t>
            </a:r>
            <a:endParaRPr dirty="0"/>
          </a:p>
          <a:p>
            <a:endParaRPr sz="2200" dirty="0"/>
          </a:p>
          <a:p>
            <a:pPr>
              <a:defRPr sz="2200"/>
            </a:pPr>
            <a:r>
              <a:rPr dirty="0"/>
              <a:t>6. Los </a:t>
            </a:r>
            <a:r>
              <a:rPr dirty="0" err="1"/>
              <a:t>equipos</a:t>
            </a:r>
            <a:r>
              <a:rPr dirty="0"/>
              <a:t> que </a:t>
            </a:r>
            <a:r>
              <a:rPr dirty="0" err="1"/>
              <a:t>trabajan</a:t>
            </a:r>
            <a:r>
              <a:rPr dirty="0"/>
              <a:t> de forma </a:t>
            </a:r>
            <a:r>
              <a:rPr dirty="0" err="1"/>
              <a:t>remota</a:t>
            </a:r>
            <a:r>
              <a:rPr dirty="0"/>
              <a:t> </a:t>
            </a:r>
            <a:r>
              <a:rPr dirty="0" err="1"/>
              <a:t>enfrentan</a:t>
            </a:r>
            <a:r>
              <a:rPr dirty="0"/>
              <a:t> </a:t>
            </a:r>
            <a:r>
              <a:rPr dirty="0" err="1"/>
              <a:t>desafíos</a:t>
            </a:r>
            <a:r>
              <a:rPr dirty="0"/>
              <a:t> de </a:t>
            </a:r>
            <a:r>
              <a:rPr dirty="0" err="1"/>
              <a:t>comunicación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significativos</a:t>
            </a:r>
            <a:r>
              <a:rPr dirty="0"/>
              <a:t> que los </a:t>
            </a:r>
            <a:r>
              <a:rPr dirty="0" err="1"/>
              <a:t>equipos</a:t>
            </a:r>
            <a:r>
              <a:rPr dirty="0"/>
              <a:t> </a:t>
            </a:r>
            <a:r>
              <a:rPr dirty="0" err="1"/>
              <a:t>cara</a:t>
            </a:r>
            <a:r>
              <a:rPr dirty="0"/>
              <a:t> a </a:t>
            </a:r>
            <a:r>
              <a:rPr dirty="0" err="1"/>
              <a:t>cara</a:t>
            </a:r>
            <a:r>
              <a:rPr dirty="0"/>
              <a:t>: </a:t>
            </a:r>
          </a:p>
          <a:p>
            <a:pPr>
              <a:defRPr sz="2200"/>
            </a:pPr>
            <a:r>
              <a:rPr dirty="0"/>
              <a:t>a) No</a:t>
            </a:r>
          </a:p>
          <a:p>
            <a:pPr>
              <a:defRPr sz="2200" b="1"/>
            </a:pPr>
            <a:r>
              <a:rPr dirty="0"/>
              <a:t>B) </a:t>
            </a:r>
            <a:r>
              <a:rPr dirty="0" err="1"/>
              <a:t>Sí</a:t>
            </a:r>
            <a:endParaRPr dirty="0"/>
          </a:p>
          <a:p>
            <a:pPr>
              <a:defRPr sz="2200"/>
            </a:pPr>
            <a:r>
              <a:rPr dirty="0"/>
              <a:t>C) </a:t>
            </a:r>
            <a:r>
              <a:rPr lang="es-ES" dirty="0"/>
              <a:t>A veces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2764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566109" y="90796"/>
            <a:ext cx="9133084" cy="843821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5400">
                <a:solidFill>
                  <a:srgbClr val="0CA373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s-ES" dirty="0"/>
              <a:t>Test de evaluación</a:t>
            </a:r>
            <a:endParaRPr sz="5400" kern="0" dirty="0">
              <a:solidFill>
                <a:srgbClr val="0CA373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318565" y="1973985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A8926EE-7A7A-20AC-3A99-34C39A2CABBD}"/>
              </a:ext>
            </a:extLst>
          </p:cNvPr>
          <p:cNvSpPr txBox="1"/>
          <p:nvPr/>
        </p:nvSpPr>
        <p:spPr>
          <a:xfrm>
            <a:off x="153824" y="1307507"/>
            <a:ext cx="11912838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/>
            </a:pPr>
            <a:r>
              <a:rPr dirty="0"/>
              <a:t>7. Un </a:t>
            </a:r>
            <a:r>
              <a:rPr dirty="0" err="1"/>
              <a:t>consejo</a:t>
            </a:r>
            <a:r>
              <a:rPr dirty="0"/>
              <a:t> </a:t>
            </a:r>
            <a:r>
              <a:rPr dirty="0" err="1"/>
              <a:t>útil</a:t>
            </a:r>
            <a:r>
              <a:rPr dirty="0"/>
              <a:t> para los empresarios </a:t>
            </a:r>
            <a:r>
              <a:rPr dirty="0" err="1"/>
              <a:t>sobre</a:t>
            </a:r>
            <a:r>
              <a:rPr dirty="0"/>
              <a:t> </a:t>
            </a:r>
            <a:r>
              <a:rPr lang="es-ES" dirty="0"/>
              <a:t>la </a:t>
            </a:r>
            <a:r>
              <a:rPr lang="es-ES" dirty="0" err="1"/>
              <a:t>conciliacion</a:t>
            </a:r>
            <a:r>
              <a:rPr dirty="0"/>
              <a:t> </a:t>
            </a:r>
            <a:r>
              <a:rPr dirty="0" err="1"/>
              <a:t>podría</a:t>
            </a:r>
            <a:r>
              <a:rPr dirty="0"/>
              <a:t> ser:</a:t>
            </a:r>
          </a:p>
          <a:p>
            <a:pPr>
              <a:defRPr sz="2800" b="1"/>
            </a:pPr>
            <a:r>
              <a:rPr dirty="0"/>
              <a:t>a) </a:t>
            </a:r>
            <a:r>
              <a:rPr dirty="0" err="1"/>
              <a:t>Establecer</a:t>
            </a:r>
            <a:r>
              <a:rPr dirty="0"/>
              <a:t> </a:t>
            </a:r>
            <a:r>
              <a:rPr dirty="0" err="1"/>
              <a:t>expectativas</a:t>
            </a:r>
            <a:r>
              <a:rPr dirty="0"/>
              <a:t> </a:t>
            </a:r>
            <a:r>
              <a:rPr dirty="0" err="1"/>
              <a:t>claras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los </a:t>
            </a:r>
            <a:r>
              <a:rPr dirty="0" err="1"/>
              <a:t>resultados</a:t>
            </a:r>
            <a:r>
              <a:rPr dirty="0"/>
              <a:t> del </a:t>
            </a:r>
            <a:r>
              <a:rPr dirty="0" err="1"/>
              <a:t>trabajo</a:t>
            </a:r>
            <a:endParaRPr dirty="0"/>
          </a:p>
          <a:p>
            <a:pPr>
              <a:defRPr sz="2800"/>
            </a:pPr>
            <a:r>
              <a:rPr dirty="0"/>
              <a:t>B) </a:t>
            </a:r>
            <a:r>
              <a:rPr dirty="0" err="1"/>
              <a:t>Establecer</a:t>
            </a:r>
            <a:r>
              <a:rPr dirty="0"/>
              <a:t> </a:t>
            </a:r>
            <a:r>
              <a:rPr dirty="0" err="1"/>
              <a:t>cualquier</a:t>
            </a:r>
            <a:r>
              <a:rPr dirty="0"/>
              <a:t> </a:t>
            </a:r>
            <a:r>
              <a:rPr dirty="0" err="1"/>
              <a:t>expectativa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los </a:t>
            </a:r>
            <a:r>
              <a:rPr dirty="0" err="1"/>
              <a:t>resultados</a:t>
            </a:r>
            <a:r>
              <a:rPr dirty="0"/>
              <a:t> del </a:t>
            </a:r>
            <a:r>
              <a:rPr dirty="0" err="1"/>
              <a:t>trabajo</a:t>
            </a:r>
            <a:endParaRPr dirty="0"/>
          </a:p>
          <a:p>
            <a:pPr>
              <a:defRPr sz="2800"/>
            </a:pPr>
            <a:r>
              <a:rPr dirty="0"/>
              <a:t>C) </a:t>
            </a:r>
            <a:r>
              <a:rPr dirty="0" err="1"/>
              <a:t>ninguna</a:t>
            </a:r>
            <a:r>
              <a:rPr dirty="0"/>
              <a:t> de las </a:t>
            </a:r>
            <a:r>
              <a:rPr dirty="0" err="1"/>
              <a:t>respuestas</a:t>
            </a:r>
            <a:r>
              <a:rPr dirty="0"/>
              <a:t> es </a:t>
            </a:r>
            <a:r>
              <a:rPr dirty="0" err="1"/>
              <a:t>correcta</a:t>
            </a:r>
            <a:endParaRPr dirty="0"/>
          </a:p>
          <a:p>
            <a:endParaRPr sz="2800" dirty="0"/>
          </a:p>
          <a:p>
            <a:pPr>
              <a:defRPr sz="2800"/>
            </a:pPr>
            <a:r>
              <a:rPr dirty="0"/>
              <a:t>8. Si los </a:t>
            </a:r>
            <a:r>
              <a:rPr dirty="0" err="1"/>
              <a:t>trabajadores</a:t>
            </a:r>
            <a:r>
              <a:rPr dirty="0"/>
              <a:t> </a:t>
            </a:r>
            <a:r>
              <a:rPr dirty="0" err="1"/>
              <a:t>trabajan</a:t>
            </a:r>
            <a:r>
              <a:rPr dirty="0"/>
              <a:t> a </a:t>
            </a:r>
            <a:r>
              <a:rPr dirty="0" err="1"/>
              <a:t>distancia</a:t>
            </a:r>
            <a:r>
              <a:rPr dirty="0"/>
              <a:t> </a:t>
            </a:r>
            <a:r>
              <a:rPr dirty="0" err="1"/>
              <a:t>desde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extranjero</a:t>
            </a:r>
            <a:r>
              <a:rPr dirty="0"/>
              <a:t>: </a:t>
            </a:r>
          </a:p>
          <a:p>
            <a:pPr>
              <a:defRPr sz="2800" b="1"/>
            </a:pPr>
            <a:r>
              <a:rPr dirty="0"/>
              <a:t>a) La </a:t>
            </a:r>
            <a:r>
              <a:rPr dirty="0" err="1"/>
              <a:t>solicitud</a:t>
            </a:r>
            <a:r>
              <a:rPr dirty="0"/>
              <a:t> de PD A1 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resultar</a:t>
            </a:r>
            <a:r>
              <a:rPr dirty="0"/>
              <a:t> indispensable</a:t>
            </a:r>
          </a:p>
          <a:p>
            <a:pPr>
              <a:defRPr sz="2800"/>
            </a:pPr>
            <a:r>
              <a:rPr dirty="0"/>
              <a:t>B) </a:t>
            </a:r>
            <a:r>
              <a:rPr dirty="0" err="1"/>
              <a:t>nunca</a:t>
            </a:r>
            <a:r>
              <a:rPr dirty="0"/>
              <a:t> se </a:t>
            </a:r>
            <a:r>
              <a:rPr dirty="0" err="1"/>
              <a:t>convierten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trabajadores</a:t>
            </a:r>
            <a:r>
              <a:rPr dirty="0"/>
              <a:t> </a:t>
            </a:r>
            <a:r>
              <a:rPr dirty="0" err="1"/>
              <a:t>desplazados</a:t>
            </a:r>
            <a:endParaRPr dirty="0"/>
          </a:p>
          <a:p>
            <a:pPr>
              <a:defRPr sz="2800"/>
            </a:pPr>
            <a:r>
              <a:rPr dirty="0"/>
              <a:t>C) se </a:t>
            </a:r>
            <a:r>
              <a:rPr dirty="0" err="1"/>
              <a:t>convierten</a:t>
            </a:r>
            <a:r>
              <a:rPr dirty="0"/>
              <a:t> </a:t>
            </a:r>
            <a:r>
              <a:rPr dirty="0" err="1"/>
              <a:t>siempre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trabajadores</a:t>
            </a:r>
            <a:r>
              <a:rPr dirty="0"/>
              <a:t> </a:t>
            </a:r>
            <a:r>
              <a:rPr dirty="0" err="1"/>
              <a:t>desplazados</a:t>
            </a:r>
            <a:r>
              <a:rPr dirty="0"/>
              <a:t> </a:t>
            </a:r>
            <a:endParaRPr sz="2800" dirty="0"/>
          </a:p>
          <a:p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983141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144993" y="213645"/>
            <a:ext cx="8442639" cy="751488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480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/>
              <a:t>¿</a:t>
            </a:r>
            <a:r>
              <a:rPr dirty="0" err="1"/>
              <a:t>Qué</a:t>
            </a:r>
            <a:r>
              <a:rPr dirty="0"/>
              <a:t> es </a:t>
            </a:r>
            <a:r>
              <a:rPr lang="es-ES" dirty="0"/>
              <a:t>el teletrabajo?</a:t>
            </a:r>
            <a:endParaRPr sz="4800" kern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85458" y="1256233"/>
            <a:ext cx="11229174" cy="1029769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defRPr sz="2200">
                <a:solidFill>
                  <a:srgbClr val="0CA373"/>
                </a:solidFill>
                <a:cs typeface="Tahoma"/>
              </a:defRPr>
            </a:pPr>
            <a:r>
              <a:rPr lang="es-ES" dirty="0"/>
              <a:t>El</a:t>
            </a:r>
            <a:r>
              <a:rPr lang="es-ES" b="1" dirty="0"/>
              <a:t> </a:t>
            </a:r>
            <a:r>
              <a:rPr b="1" dirty="0"/>
              <a:t>«</a:t>
            </a:r>
            <a:r>
              <a:rPr b="1" dirty="0" err="1"/>
              <a:t>Teletrabajo</a:t>
            </a:r>
            <a:r>
              <a:rPr b="1" dirty="0"/>
              <a:t>» </a:t>
            </a:r>
            <a:r>
              <a:rPr dirty="0"/>
              <a:t>se define a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vez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uso</a:t>
            </a:r>
            <a:r>
              <a:rPr dirty="0"/>
              <a:t> de </a:t>
            </a:r>
            <a:r>
              <a:rPr dirty="0" err="1"/>
              <a:t>tecnologías</a:t>
            </a:r>
            <a:r>
              <a:rPr dirty="0"/>
              <a:t> de la </a:t>
            </a:r>
            <a:r>
              <a:rPr dirty="0" err="1"/>
              <a:t>información</a:t>
            </a:r>
            <a:r>
              <a:rPr dirty="0"/>
              <a:t> y la </a:t>
            </a:r>
            <a:r>
              <a:rPr dirty="0" err="1"/>
              <a:t>comunicación</a:t>
            </a:r>
            <a:r>
              <a:rPr dirty="0"/>
              <a:t> (TIC) </a:t>
            </a:r>
            <a:r>
              <a:rPr dirty="0" err="1"/>
              <a:t>como</a:t>
            </a:r>
            <a:r>
              <a:rPr dirty="0"/>
              <a:t> </a:t>
            </a:r>
            <a:r>
              <a:rPr lang="es-ES" i="1" dirty="0"/>
              <a:t>smartphones</a:t>
            </a:r>
            <a:r>
              <a:rPr dirty="0"/>
              <a:t>, </a:t>
            </a:r>
            <a:r>
              <a:rPr i="1" dirty="0"/>
              <a:t>tablets</a:t>
            </a:r>
            <a:r>
              <a:rPr dirty="0"/>
              <a:t>,</a:t>
            </a:r>
            <a:r>
              <a:rPr lang="es-ES" dirty="0"/>
              <a:t> ordenadores </a:t>
            </a:r>
            <a:r>
              <a:rPr dirty="0" err="1"/>
              <a:t>portátiles</a:t>
            </a:r>
            <a:r>
              <a:rPr dirty="0"/>
              <a:t> y </a:t>
            </a:r>
            <a:r>
              <a:rPr lang="es-ES" dirty="0"/>
              <a:t>de sobremesa</a:t>
            </a:r>
            <a:r>
              <a:rPr dirty="0"/>
              <a:t>, para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trabajo</a:t>
            </a:r>
            <a:r>
              <a:rPr dirty="0"/>
              <a:t> que se </a:t>
            </a:r>
            <a:r>
              <a:rPr dirty="0" err="1"/>
              <a:t>realiza</a:t>
            </a:r>
            <a:r>
              <a:rPr dirty="0"/>
              <a:t> </a:t>
            </a:r>
            <a:r>
              <a:rPr dirty="0" err="1"/>
              <a:t>fuera</a:t>
            </a:r>
            <a:r>
              <a:rPr dirty="0"/>
              <a:t> de las </a:t>
            </a:r>
            <a:r>
              <a:rPr dirty="0" err="1"/>
              <a:t>instalaciones</a:t>
            </a:r>
            <a:r>
              <a:rPr dirty="0"/>
              <a:t> del </a:t>
            </a:r>
            <a:r>
              <a:rPr dirty="0" err="1"/>
              <a:t>empleador</a:t>
            </a:r>
            <a:r>
              <a:rPr dirty="0"/>
              <a:t> </a:t>
            </a:r>
            <a:r>
              <a:rPr b="1" dirty="0"/>
              <a:t>(</a:t>
            </a:r>
            <a:r>
              <a:rPr b="1" dirty="0" err="1"/>
              <a:t>Eurofound</a:t>
            </a:r>
            <a:r>
              <a:rPr b="1" dirty="0"/>
              <a:t> y OIT, 2017).</a:t>
            </a:r>
            <a:endParaRPr sz="2200" b="1" dirty="0">
              <a:solidFill>
                <a:srgbClr val="0CA373"/>
              </a:solidFill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277467" y="2577102"/>
            <a:ext cx="11637065" cy="3230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sz="2000" dirty="0" err="1">
                <a:solidFill>
                  <a:srgbClr val="000000"/>
                </a:solidFill>
              </a:rPr>
              <a:t>En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 err="1">
                <a:solidFill>
                  <a:srgbClr val="000000"/>
                </a:solidFill>
              </a:rPr>
              <a:t>otras</a:t>
            </a:r>
            <a:r>
              <a:rPr sz="2000" dirty="0">
                <a:solidFill>
                  <a:srgbClr val="000000"/>
                </a:solidFill>
              </a:rPr>
              <a:t> palabras, </a:t>
            </a:r>
            <a:r>
              <a:rPr sz="2000" dirty="0" err="1">
                <a:solidFill>
                  <a:srgbClr val="000000"/>
                </a:solidFill>
              </a:rPr>
              <a:t>el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400" b="1" dirty="0" err="1">
                <a:solidFill>
                  <a:srgbClr val="0CA373"/>
                </a:solidFill>
              </a:rPr>
              <a:t>teletrabajo</a:t>
            </a:r>
            <a:r>
              <a:rPr sz="2000" b="1" dirty="0">
                <a:solidFill>
                  <a:srgbClr val="000000"/>
                </a:solidFill>
              </a:rPr>
              <a:t> </a:t>
            </a:r>
            <a:r>
              <a:rPr sz="2000" dirty="0" err="1">
                <a:solidFill>
                  <a:srgbClr val="000000"/>
                </a:solidFill>
              </a:rPr>
              <a:t>implica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 err="1">
                <a:solidFill>
                  <a:srgbClr val="000000"/>
                </a:solidFill>
              </a:rPr>
              <a:t>el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 err="1">
                <a:solidFill>
                  <a:srgbClr val="000000"/>
                </a:solidFill>
              </a:rPr>
              <a:t>trabajo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 err="1">
                <a:solidFill>
                  <a:srgbClr val="000000"/>
                </a:solidFill>
              </a:rPr>
              <a:t>realizado</a:t>
            </a:r>
            <a:r>
              <a:rPr sz="2000" dirty="0">
                <a:solidFill>
                  <a:srgbClr val="000000"/>
                </a:solidFill>
              </a:rPr>
              <a:t> con la </a:t>
            </a:r>
            <a:r>
              <a:rPr sz="2000" dirty="0" err="1">
                <a:solidFill>
                  <a:srgbClr val="000000"/>
                </a:solidFill>
              </a:rPr>
              <a:t>ayuda</a:t>
            </a:r>
            <a:r>
              <a:rPr sz="2000" dirty="0">
                <a:solidFill>
                  <a:srgbClr val="000000"/>
                </a:solidFill>
              </a:rPr>
              <a:t> de las TIC y </a:t>
            </a:r>
            <a:r>
              <a:rPr sz="2000" dirty="0" err="1">
                <a:solidFill>
                  <a:srgbClr val="000000"/>
                </a:solidFill>
              </a:rPr>
              <a:t>realizado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 err="1">
                <a:solidFill>
                  <a:srgbClr val="000000"/>
                </a:solidFill>
              </a:rPr>
              <a:t>fuera</a:t>
            </a:r>
            <a:r>
              <a:rPr sz="2000" dirty="0">
                <a:solidFill>
                  <a:srgbClr val="000000"/>
                </a:solidFill>
              </a:rPr>
              <a:t> de las </a:t>
            </a:r>
            <a:r>
              <a:rPr sz="2000" dirty="0" err="1">
                <a:solidFill>
                  <a:srgbClr val="000000"/>
                </a:solidFill>
              </a:rPr>
              <a:t>ubicaciones</a:t>
            </a:r>
            <a:r>
              <a:rPr sz="2000" dirty="0">
                <a:solidFill>
                  <a:srgbClr val="000000"/>
                </a:solidFill>
              </a:rPr>
              <a:t> del </a:t>
            </a:r>
            <a:r>
              <a:rPr sz="2000" dirty="0" err="1">
                <a:solidFill>
                  <a:srgbClr val="000000"/>
                </a:solidFill>
              </a:rPr>
              <a:t>empleador</a:t>
            </a:r>
            <a:r>
              <a:rPr sz="2000" dirty="0">
                <a:solidFill>
                  <a:srgbClr val="000000"/>
                </a:solidFill>
              </a:rPr>
              <a:t>.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términos</a:t>
            </a:r>
            <a:r>
              <a:rPr dirty="0"/>
              <a:t> </a:t>
            </a:r>
            <a:r>
              <a:rPr dirty="0" err="1"/>
              <a:t>generales</a:t>
            </a:r>
            <a:r>
              <a:rPr dirty="0"/>
              <a:t> (no </a:t>
            </a:r>
            <a:r>
              <a:rPr dirty="0" err="1"/>
              <a:t>siempre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caso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los </a:t>
            </a:r>
            <a:r>
              <a:rPr dirty="0" err="1"/>
              <a:t>ordenamientos</a:t>
            </a:r>
            <a:r>
              <a:rPr dirty="0"/>
              <a:t> </a:t>
            </a:r>
            <a:r>
              <a:rPr dirty="0" err="1"/>
              <a:t>jurídicos</a:t>
            </a:r>
            <a:r>
              <a:rPr dirty="0"/>
              <a:t> </a:t>
            </a:r>
            <a:r>
              <a:rPr dirty="0" err="1"/>
              <a:t>nacionales</a:t>
            </a:r>
            <a:r>
              <a:rPr dirty="0"/>
              <a:t> </a:t>
            </a:r>
            <a:r>
              <a:rPr dirty="0" err="1"/>
              <a:t>individuales</a:t>
            </a:r>
            <a:r>
              <a:rPr dirty="0"/>
              <a:t>) — debe </a:t>
            </a:r>
            <a:r>
              <a:rPr dirty="0" err="1"/>
              <a:t>ocurrir</a:t>
            </a:r>
            <a:r>
              <a:rPr b="1" dirty="0"/>
              <a:t> a </a:t>
            </a:r>
            <a:r>
              <a:rPr b="1" dirty="0" err="1"/>
              <a:t>través</a:t>
            </a:r>
            <a:r>
              <a:rPr b="1" dirty="0"/>
              <a:t> de un </a:t>
            </a:r>
            <a:r>
              <a:rPr b="1" dirty="0" err="1"/>
              <a:t>acuerdo</a:t>
            </a:r>
            <a:r>
              <a:rPr b="1" dirty="0"/>
              <a:t> </a:t>
            </a:r>
            <a:r>
              <a:rPr b="1" dirty="0" err="1"/>
              <a:t>voluntario</a:t>
            </a:r>
            <a:r>
              <a:rPr dirty="0"/>
              <a:t> entre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empleador</a:t>
            </a:r>
            <a:r>
              <a:rPr dirty="0"/>
              <a:t> y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empleado</a:t>
            </a:r>
            <a:endParaRPr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>
                <a:solidFill>
                  <a:srgbClr val="000000"/>
                </a:solidFill>
              </a:rPr>
              <a:t>Hay </a:t>
            </a:r>
            <a:r>
              <a:rPr b="1" dirty="0" err="1">
                <a:solidFill>
                  <a:srgbClr val="000000"/>
                </a:solidFill>
                <a:effectLst/>
              </a:rPr>
              <a:t>varios</a:t>
            </a:r>
            <a:r>
              <a:rPr b="1" dirty="0">
                <a:solidFill>
                  <a:srgbClr val="000000"/>
                </a:solidFill>
                <a:effectLst/>
              </a:rPr>
              <a:t> </a:t>
            </a:r>
            <a:r>
              <a:rPr b="1" dirty="0" err="1">
                <a:solidFill>
                  <a:srgbClr val="000000"/>
                </a:solidFill>
                <a:effectLst/>
              </a:rPr>
              <a:t>aspectos</a:t>
            </a:r>
            <a:r>
              <a:rPr b="1" dirty="0">
                <a:solidFill>
                  <a:srgbClr val="000000"/>
                </a:solidFill>
                <a:effectLst/>
              </a:rPr>
              <a:t> </a:t>
            </a:r>
            <a:r>
              <a:rPr dirty="0">
                <a:solidFill>
                  <a:srgbClr val="000000"/>
                </a:solidFill>
                <a:effectLst/>
              </a:rPr>
              <a:t>de</a:t>
            </a:r>
            <a:r>
              <a:rPr lang="es-ES" dirty="0">
                <a:solidFill>
                  <a:srgbClr val="000000"/>
                </a:solidFill>
                <a:effectLst/>
              </a:rPr>
              <a:t>l</a:t>
            </a:r>
            <a:r>
              <a:rPr dirty="0">
                <a:solidFill>
                  <a:srgbClr val="000000"/>
                </a:solidFill>
                <a:effectLst/>
              </a:rPr>
              <a:t> </a:t>
            </a:r>
            <a:r>
              <a:rPr lang="es-ES" b="1" dirty="0">
                <a:solidFill>
                  <a:srgbClr val="0CA373"/>
                </a:solidFill>
              </a:rPr>
              <a:t>teletrabajo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  <a:effectLst/>
              </a:rPr>
              <a:t>que </a:t>
            </a:r>
            <a:r>
              <a:rPr dirty="0" err="1">
                <a:solidFill>
                  <a:srgbClr val="000000"/>
                </a:solidFill>
                <a:effectLst/>
              </a:rPr>
              <a:t>deben</a:t>
            </a:r>
            <a:r>
              <a:rPr dirty="0">
                <a:solidFill>
                  <a:srgbClr val="000000"/>
                </a:solidFill>
                <a:effectLst/>
              </a:rPr>
              <a:t> </a:t>
            </a:r>
            <a:r>
              <a:rPr dirty="0" err="1">
                <a:solidFill>
                  <a:srgbClr val="000000"/>
                </a:solidFill>
                <a:effectLst/>
              </a:rPr>
              <a:t>aclararse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en</a:t>
            </a:r>
            <a:r>
              <a:rPr dirty="0">
                <a:solidFill>
                  <a:srgbClr val="000000"/>
                </a:solidFill>
              </a:rPr>
              <a:t> un </a:t>
            </a:r>
            <a:r>
              <a:rPr dirty="0" err="1">
                <a:solidFill>
                  <a:srgbClr val="000000"/>
                </a:solidFill>
              </a:rPr>
              <a:t>contrato</a:t>
            </a:r>
            <a:r>
              <a:rPr dirty="0">
                <a:solidFill>
                  <a:srgbClr val="000000"/>
                </a:solidFill>
              </a:rPr>
              <a:t> de </a:t>
            </a:r>
            <a:r>
              <a:rPr dirty="0" err="1">
                <a:solidFill>
                  <a:srgbClr val="000000"/>
                </a:solidFill>
              </a:rPr>
              <a:t>este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tipo</a:t>
            </a:r>
            <a:r>
              <a:rPr dirty="0">
                <a:solidFill>
                  <a:srgbClr val="000000"/>
                </a:solidFill>
              </a:rPr>
              <a:t>, </a:t>
            </a:r>
            <a:r>
              <a:rPr dirty="0" err="1">
                <a:solidFill>
                  <a:srgbClr val="000000"/>
                </a:solidFill>
                <a:effectLst/>
              </a:rPr>
              <a:t>como</a:t>
            </a:r>
            <a:r>
              <a:rPr dirty="0">
                <a:solidFill>
                  <a:srgbClr val="000000"/>
                </a:solidFill>
                <a:effectLst/>
              </a:rPr>
              <a:t> la </a:t>
            </a:r>
            <a:r>
              <a:rPr dirty="0" err="1">
                <a:solidFill>
                  <a:srgbClr val="000000"/>
                </a:solidFill>
                <a:effectLst/>
              </a:rPr>
              <a:t>ubicación</a:t>
            </a:r>
            <a:r>
              <a:rPr dirty="0">
                <a:solidFill>
                  <a:srgbClr val="000000"/>
                </a:solidFill>
                <a:effectLst/>
              </a:rPr>
              <a:t> del </a:t>
            </a:r>
            <a:r>
              <a:rPr dirty="0" err="1">
                <a:solidFill>
                  <a:srgbClr val="000000"/>
                </a:solidFill>
                <a:effectLst/>
              </a:rPr>
              <a:t>trabajo</a:t>
            </a:r>
            <a:r>
              <a:rPr dirty="0">
                <a:solidFill>
                  <a:srgbClr val="000000"/>
                </a:solidFill>
                <a:effectLst/>
              </a:rPr>
              <a:t> (</a:t>
            </a:r>
            <a:r>
              <a:rPr dirty="0" err="1">
                <a:solidFill>
                  <a:srgbClr val="000000"/>
                </a:solidFill>
                <a:effectLst/>
              </a:rPr>
              <a:t>en</a:t>
            </a:r>
            <a:r>
              <a:rPr dirty="0">
                <a:solidFill>
                  <a:srgbClr val="000000"/>
                </a:solidFill>
                <a:effectLst/>
              </a:rPr>
              <a:t> la residencia del </a:t>
            </a:r>
            <a:r>
              <a:rPr dirty="0" err="1">
                <a:solidFill>
                  <a:srgbClr val="000000"/>
                </a:solidFill>
                <a:effectLst/>
              </a:rPr>
              <a:t>empleado</a:t>
            </a:r>
            <a:r>
              <a:rPr dirty="0">
                <a:solidFill>
                  <a:srgbClr val="000000"/>
                </a:solidFill>
                <a:effectLst/>
              </a:rPr>
              <a:t> o </a:t>
            </a:r>
            <a:r>
              <a:rPr dirty="0" err="1">
                <a:solidFill>
                  <a:srgbClr val="000000"/>
                </a:solidFill>
                <a:effectLst/>
              </a:rPr>
              <a:t>en</a:t>
            </a:r>
            <a:r>
              <a:rPr dirty="0">
                <a:solidFill>
                  <a:srgbClr val="000000"/>
                </a:solidFill>
                <a:effectLst/>
              </a:rPr>
              <a:t> </a:t>
            </a:r>
            <a:r>
              <a:rPr dirty="0" err="1">
                <a:solidFill>
                  <a:srgbClr val="000000"/>
                </a:solidFill>
                <a:effectLst/>
              </a:rPr>
              <a:t>otro</a:t>
            </a:r>
            <a:r>
              <a:rPr dirty="0">
                <a:solidFill>
                  <a:srgbClr val="000000"/>
                </a:solidFill>
                <a:effectLst/>
              </a:rPr>
              <a:t> </a:t>
            </a:r>
            <a:r>
              <a:rPr dirty="0" err="1">
                <a:solidFill>
                  <a:srgbClr val="000000"/>
                </a:solidFill>
                <a:effectLst/>
              </a:rPr>
              <a:t>lugar</a:t>
            </a:r>
            <a:r>
              <a:rPr dirty="0">
                <a:solidFill>
                  <a:srgbClr val="000000"/>
                </a:solidFill>
                <a:effectLst/>
              </a:rPr>
              <a:t>), las horas de </a:t>
            </a:r>
            <a:r>
              <a:rPr dirty="0" err="1">
                <a:solidFill>
                  <a:srgbClr val="000000"/>
                </a:solidFill>
                <a:effectLst/>
              </a:rPr>
              <a:t>trabajo</a:t>
            </a:r>
            <a:r>
              <a:rPr dirty="0">
                <a:solidFill>
                  <a:srgbClr val="000000"/>
                </a:solidFill>
                <a:effectLst/>
              </a:rPr>
              <a:t> (</a:t>
            </a:r>
            <a:r>
              <a:rPr dirty="0" err="1">
                <a:solidFill>
                  <a:srgbClr val="000000"/>
                </a:solidFill>
                <a:effectLst/>
              </a:rPr>
              <a:t>horario</a:t>
            </a:r>
            <a:r>
              <a:rPr dirty="0">
                <a:solidFill>
                  <a:srgbClr val="000000"/>
                </a:solidFill>
                <a:effectLst/>
              </a:rPr>
              <a:t>), </a:t>
            </a:r>
            <a:r>
              <a:rPr dirty="0" err="1">
                <a:solidFill>
                  <a:srgbClr val="000000"/>
                </a:solidFill>
                <a:effectLst/>
              </a:rPr>
              <a:t>el</a:t>
            </a:r>
            <a:r>
              <a:rPr dirty="0">
                <a:solidFill>
                  <a:srgbClr val="000000"/>
                </a:solidFill>
                <a:effectLst/>
              </a:rPr>
              <a:t> </a:t>
            </a:r>
            <a:r>
              <a:rPr dirty="0" err="1">
                <a:solidFill>
                  <a:srgbClr val="000000"/>
                </a:solidFill>
                <a:effectLst/>
              </a:rPr>
              <a:t>trabajo</a:t>
            </a:r>
            <a:r>
              <a:rPr dirty="0">
                <a:solidFill>
                  <a:srgbClr val="000000"/>
                </a:solidFill>
                <a:effectLst/>
              </a:rPr>
              <a:t> a </a:t>
            </a:r>
            <a:r>
              <a:rPr dirty="0" err="1">
                <a:solidFill>
                  <a:srgbClr val="000000"/>
                </a:solidFill>
                <a:effectLst/>
              </a:rPr>
              <a:t>realizar</a:t>
            </a:r>
            <a:r>
              <a:rPr dirty="0">
                <a:solidFill>
                  <a:srgbClr val="000000"/>
                </a:solidFill>
                <a:effectLst/>
              </a:rPr>
              <a:t>, las </a:t>
            </a:r>
            <a:r>
              <a:rPr dirty="0" err="1">
                <a:solidFill>
                  <a:srgbClr val="000000"/>
                </a:solidFill>
                <a:effectLst/>
              </a:rPr>
              <a:t>herramientas</a:t>
            </a:r>
            <a:r>
              <a:rPr dirty="0">
                <a:solidFill>
                  <a:srgbClr val="000000"/>
                </a:solidFill>
                <a:effectLst/>
              </a:rPr>
              <a:t> de </a:t>
            </a:r>
            <a:r>
              <a:rPr dirty="0" err="1">
                <a:solidFill>
                  <a:srgbClr val="000000"/>
                </a:solidFill>
                <a:effectLst/>
              </a:rPr>
              <a:t>comunicación</a:t>
            </a:r>
            <a:r>
              <a:rPr dirty="0">
                <a:solidFill>
                  <a:srgbClr val="000000"/>
                </a:solidFill>
                <a:effectLst/>
              </a:rPr>
              <a:t> que </a:t>
            </a:r>
            <a:r>
              <a:rPr dirty="0" err="1">
                <a:solidFill>
                  <a:srgbClr val="000000"/>
                </a:solidFill>
                <a:effectLst/>
              </a:rPr>
              <a:t>deben</a:t>
            </a:r>
            <a:r>
              <a:rPr dirty="0">
                <a:solidFill>
                  <a:srgbClr val="000000"/>
                </a:solidFill>
                <a:effectLst/>
              </a:rPr>
              <a:t> </a:t>
            </a:r>
            <a:r>
              <a:rPr dirty="0" err="1">
                <a:solidFill>
                  <a:srgbClr val="000000"/>
                </a:solidFill>
                <a:effectLst/>
              </a:rPr>
              <a:t>utilizarse</a:t>
            </a:r>
            <a:r>
              <a:rPr dirty="0">
                <a:solidFill>
                  <a:srgbClr val="000000"/>
                </a:solidFill>
                <a:effectLst/>
              </a:rPr>
              <a:t> (y </a:t>
            </a:r>
            <a:r>
              <a:rPr dirty="0" err="1">
                <a:solidFill>
                  <a:srgbClr val="000000"/>
                </a:solidFill>
                <a:effectLst/>
              </a:rPr>
              <a:t>quién</a:t>
            </a:r>
            <a:r>
              <a:rPr dirty="0">
                <a:solidFill>
                  <a:srgbClr val="000000"/>
                </a:solidFill>
                <a:effectLst/>
              </a:rPr>
              <a:t> las </a:t>
            </a:r>
            <a:r>
              <a:rPr dirty="0" err="1">
                <a:solidFill>
                  <a:srgbClr val="000000"/>
                </a:solidFill>
                <a:effectLst/>
              </a:rPr>
              <a:t>proporcionará</a:t>
            </a:r>
            <a:r>
              <a:rPr dirty="0">
                <a:solidFill>
                  <a:srgbClr val="000000"/>
                </a:solidFill>
                <a:effectLst/>
              </a:rPr>
              <a:t>), los </a:t>
            </a:r>
            <a:r>
              <a:rPr dirty="0" err="1">
                <a:solidFill>
                  <a:srgbClr val="000000"/>
                </a:solidFill>
                <a:effectLst/>
              </a:rPr>
              <a:t>mecanismos</a:t>
            </a:r>
            <a:r>
              <a:rPr dirty="0">
                <a:solidFill>
                  <a:srgbClr val="000000"/>
                </a:solidFill>
                <a:effectLst/>
              </a:rPr>
              <a:t> de </a:t>
            </a:r>
            <a:r>
              <a:rPr dirty="0" err="1">
                <a:solidFill>
                  <a:srgbClr val="000000"/>
                </a:solidFill>
                <a:effectLst/>
              </a:rPr>
              <a:t>supervisión</a:t>
            </a:r>
            <a:r>
              <a:rPr dirty="0">
                <a:solidFill>
                  <a:srgbClr val="000000"/>
                </a:solidFill>
                <a:effectLst/>
              </a:rPr>
              <a:t> para </a:t>
            </a:r>
            <a:r>
              <a:rPr dirty="0" err="1">
                <a:solidFill>
                  <a:srgbClr val="000000"/>
                </a:solidFill>
                <a:effectLst/>
              </a:rPr>
              <a:t>informar</a:t>
            </a:r>
            <a:r>
              <a:rPr dirty="0">
                <a:solidFill>
                  <a:srgbClr val="000000"/>
                </a:solidFill>
                <a:effectLst/>
              </a:rPr>
              <a:t> </a:t>
            </a:r>
            <a:r>
              <a:rPr dirty="0" err="1">
                <a:solidFill>
                  <a:srgbClr val="000000"/>
                </a:solidFill>
                <a:effectLst/>
              </a:rPr>
              <a:t>sobre</a:t>
            </a:r>
            <a:r>
              <a:rPr dirty="0">
                <a:solidFill>
                  <a:srgbClr val="000000"/>
                </a:solidFill>
                <a:effectLst/>
              </a:rPr>
              <a:t> </a:t>
            </a:r>
            <a:r>
              <a:rPr dirty="0" err="1">
                <a:solidFill>
                  <a:srgbClr val="000000"/>
                </a:solidFill>
                <a:effectLst/>
              </a:rPr>
              <a:t>el</a:t>
            </a:r>
            <a:r>
              <a:rPr dirty="0">
                <a:solidFill>
                  <a:srgbClr val="000000"/>
                </a:solidFill>
                <a:effectLst/>
              </a:rPr>
              <a:t> </a:t>
            </a:r>
            <a:r>
              <a:rPr dirty="0" err="1">
                <a:solidFill>
                  <a:srgbClr val="000000"/>
                </a:solidFill>
                <a:effectLst/>
              </a:rPr>
              <a:t>trabajo</a:t>
            </a:r>
            <a:r>
              <a:rPr dirty="0">
                <a:solidFill>
                  <a:srgbClr val="000000"/>
                </a:solidFill>
                <a:effectLst/>
              </a:rPr>
              <a:t> </a:t>
            </a:r>
            <a:r>
              <a:rPr dirty="0" err="1">
                <a:solidFill>
                  <a:srgbClr val="000000"/>
                </a:solidFill>
                <a:effectLst/>
              </a:rPr>
              <a:t>realizado</a:t>
            </a:r>
            <a:r>
              <a:rPr dirty="0">
                <a:solidFill>
                  <a:srgbClr val="000000"/>
                </a:solidFill>
                <a:effectLst/>
              </a:rPr>
              <a:t> y </a:t>
            </a:r>
            <a:r>
              <a:rPr dirty="0" err="1">
                <a:solidFill>
                  <a:srgbClr val="000000"/>
                </a:solidFill>
                <a:effectLst/>
              </a:rPr>
              <a:t>el</a:t>
            </a:r>
            <a:r>
              <a:rPr dirty="0">
                <a:solidFill>
                  <a:srgbClr val="000000"/>
                </a:solidFill>
                <a:effectLst/>
              </a:rPr>
              <a:t> </a:t>
            </a:r>
            <a:r>
              <a:rPr dirty="0" err="1">
                <a:solidFill>
                  <a:srgbClr val="000000"/>
                </a:solidFill>
                <a:effectLst/>
              </a:rPr>
              <a:t>pago</a:t>
            </a:r>
            <a:r>
              <a:rPr dirty="0">
                <a:solidFill>
                  <a:srgbClr val="000000"/>
                </a:solidFill>
                <a:effectLst/>
              </a:rPr>
              <a:t> de los </a:t>
            </a:r>
            <a:r>
              <a:rPr dirty="0" err="1">
                <a:solidFill>
                  <a:srgbClr val="000000"/>
                </a:solidFill>
                <a:effectLst/>
              </a:rPr>
              <a:t>costes</a:t>
            </a:r>
            <a:r>
              <a:rPr dirty="0">
                <a:solidFill>
                  <a:srgbClr val="000000"/>
                </a:solidFill>
              </a:rPr>
              <a:t>.</a:t>
            </a:r>
            <a:endParaRPr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6843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566109" y="90796"/>
            <a:ext cx="9133084" cy="843821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5400">
                <a:solidFill>
                  <a:srgbClr val="0CA3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s-ES" dirty="0"/>
              <a:t>Test de evaluación</a:t>
            </a:r>
            <a:endParaRPr sz="5400" kern="0" dirty="0">
              <a:solidFill>
                <a:srgbClr val="0CA373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318565" y="1973985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A8926EE-7A7A-20AC-3A99-34C39A2CABBD}"/>
              </a:ext>
            </a:extLst>
          </p:cNvPr>
          <p:cNvSpPr txBox="1"/>
          <p:nvPr/>
        </p:nvSpPr>
        <p:spPr>
          <a:xfrm>
            <a:off x="318565" y="934617"/>
            <a:ext cx="1138062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000"/>
            </a:pPr>
            <a:r>
              <a:rPr dirty="0"/>
              <a:t>9. Durante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período</a:t>
            </a:r>
            <a:r>
              <a:rPr dirty="0"/>
              <a:t> de la </a:t>
            </a:r>
            <a:r>
              <a:rPr dirty="0" err="1"/>
              <a:t>epidemia</a:t>
            </a:r>
            <a:r>
              <a:rPr dirty="0"/>
              <a:t> y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estado</a:t>
            </a:r>
            <a:r>
              <a:rPr dirty="0"/>
              <a:t> de </a:t>
            </a:r>
            <a:r>
              <a:rPr dirty="0" err="1"/>
              <a:t>emergencia</a:t>
            </a:r>
            <a:r>
              <a:rPr dirty="0"/>
              <a:t> </a:t>
            </a:r>
            <a:r>
              <a:rPr dirty="0" err="1"/>
              <a:t>epidémica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Polonia,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trabajo</a:t>
            </a:r>
            <a:r>
              <a:rPr dirty="0"/>
              <a:t> a </a:t>
            </a:r>
            <a:r>
              <a:rPr dirty="0" err="1"/>
              <a:t>distancia</a:t>
            </a:r>
            <a:r>
              <a:rPr dirty="0"/>
              <a:t> </a:t>
            </a:r>
            <a:r>
              <a:rPr dirty="0" err="1"/>
              <a:t>puede</a:t>
            </a:r>
            <a:r>
              <a:rPr dirty="0"/>
              <a:t> ser:</a:t>
            </a:r>
          </a:p>
          <a:p>
            <a:pPr>
              <a:defRPr sz="2000" b="1"/>
            </a:pPr>
            <a:r>
              <a:rPr dirty="0"/>
              <a:t>a) </a:t>
            </a:r>
            <a:r>
              <a:rPr dirty="0" err="1"/>
              <a:t>ordenado</a:t>
            </a:r>
            <a:r>
              <a:rPr dirty="0"/>
              <a:t> por un </a:t>
            </a:r>
            <a:r>
              <a:rPr dirty="0" err="1"/>
              <a:t>empleador</a:t>
            </a:r>
            <a:r>
              <a:rPr dirty="0"/>
              <a:t> a un </a:t>
            </a:r>
            <a:r>
              <a:rPr dirty="0" err="1"/>
              <a:t>empleado</a:t>
            </a:r>
            <a:r>
              <a:rPr dirty="0"/>
              <a:t>;</a:t>
            </a:r>
          </a:p>
          <a:p>
            <a:pPr>
              <a:defRPr sz="2000"/>
            </a:pPr>
            <a:r>
              <a:rPr dirty="0"/>
              <a:t>B) no </a:t>
            </a:r>
            <a:r>
              <a:rPr dirty="0" err="1"/>
              <a:t>puede</a:t>
            </a:r>
            <a:r>
              <a:rPr dirty="0"/>
              <a:t> ser </a:t>
            </a:r>
            <a:r>
              <a:rPr dirty="0" err="1"/>
              <a:t>ordenado</a:t>
            </a:r>
            <a:r>
              <a:rPr dirty="0"/>
              <a:t> por un </a:t>
            </a:r>
            <a:r>
              <a:rPr dirty="0" err="1"/>
              <a:t>empleador</a:t>
            </a:r>
            <a:r>
              <a:rPr dirty="0"/>
              <a:t> a un </a:t>
            </a:r>
            <a:r>
              <a:rPr dirty="0" err="1"/>
              <a:t>empleado</a:t>
            </a:r>
            <a:r>
              <a:rPr dirty="0"/>
              <a:t>;</a:t>
            </a:r>
          </a:p>
          <a:p>
            <a:pPr>
              <a:defRPr sz="2000"/>
            </a:pPr>
            <a:r>
              <a:rPr dirty="0"/>
              <a:t>C) </a:t>
            </a:r>
            <a:r>
              <a:rPr dirty="0" err="1"/>
              <a:t>celebrado</a:t>
            </a:r>
            <a:r>
              <a:rPr dirty="0"/>
              <a:t> </a:t>
            </a:r>
            <a:r>
              <a:rPr dirty="0" err="1"/>
              <a:t>únicamente</a:t>
            </a:r>
            <a:r>
              <a:rPr dirty="0"/>
              <a:t> por </a:t>
            </a:r>
            <a:r>
              <a:rPr dirty="0" err="1"/>
              <a:t>acuerdo</a:t>
            </a:r>
            <a:r>
              <a:rPr dirty="0"/>
              <a:t> de las </a:t>
            </a:r>
            <a:r>
              <a:rPr dirty="0" err="1"/>
              <a:t>partes</a:t>
            </a:r>
            <a:endParaRPr dirty="0"/>
          </a:p>
          <a:p>
            <a:endParaRPr sz="2000" dirty="0"/>
          </a:p>
          <a:p>
            <a:pPr>
              <a:defRPr sz="2000"/>
            </a:pPr>
            <a:r>
              <a:rPr dirty="0"/>
              <a:t>10. ¿</a:t>
            </a:r>
            <a:r>
              <a:rPr dirty="0" err="1"/>
              <a:t>Cuántos</a:t>
            </a:r>
            <a:r>
              <a:rPr dirty="0"/>
              <a:t> días </a:t>
            </a:r>
            <a:r>
              <a:rPr dirty="0" err="1"/>
              <a:t>durante</a:t>
            </a:r>
            <a:r>
              <a:rPr dirty="0"/>
              <a:t> un </a:t>
            </a:r>
            <a:r>
              <a:rPr dirty="0" err="1"/>
              <a:t>año</a:t>
            </a:r>
            <a:r>
              <a:rPr dirty="0"/>
              <a:t> civil 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empleado</a:t>
            </a:r>
            <a:r>
              <a:rPr dirty="0"/>
              <a:t> </a:t>
            </a:r>
            <a:r>
              <a:rPr dirty="0" err="1"/>
              <a:t>trabajar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un «</a:t>
            </a:r>
            <a:r>
              <a:rPr dirty="0" err="1"/>
              <a:t>trabajo</a:t>
            </a:r>
            <a:r>
              <a:rPr dirty="0"/>
              <a:t> </a:t>
            </a:r>
            <a:r>
              <a:rPr dirty="0" err="1"/>
              <a:t>remoto</a:t>
            </a:r>
            <a:r>
              <a:rPr dirty="0"/>
              <a:t> </a:t>
            </a:r>
            <a:r>
              <a:rPr dirty="0" err="1"/>
              <a:t>ocasional</a:t>
            </a:r>
            <a:r>
              <a:rPr dirty="0"/>
              <a:t>» </a:t>
            </a:r>
            <a:r>
              <a:rPr dirty="0" err="1"/>
              <a:t>en</a:t>
            </a:r>
            <a:r>
              <a:rPr dirty="0"/>
              <a:t> Polonia?</a:t>
            </a:r>
          </a:p>
          <a:p>
            <a:pPr>
              <a:defRPr sz="2000"/>
            </a:pPr>
            <a:r>
              <a:rPr dirty="0"/>
              <a:t>a) 12</a:t>
            </a:r>
          </a:p>
          <a:p>
            <a:pPr>
              <a:defRPr sz="2000" b="1"/>
            </a:pPr>
            <a:r>
              <a:rPr dirty="0"/>
              <a:t>B) 24</a:t>
            </a:r>
          </a:p>
          <a:p>
            <a:pPr>
              <a:defRPr sz="2000"/>
            </a:pPr>
            <a:r>
              <a:rPr dirty="0"/>
              <a:t>C) 30</a:t>
            </a:r>
          </a:p>
          <a:p>
            <a:endParaRPr sz="2000" dirty="0"/>
          </a:p>
          <a:p>
            <a:pPr>
              <a:defRPr sz="2000"/>
            </a:pPr>
            <a:r>
              <a:rPr dirty="0"/>
              <a:t>11. ¿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trabajo</a:t>
            </a:r>
            <a:r>
              <a:rPr dirty="0"/>
              <a:t> a </a:t>
            </a:r>
            <a:r>
              <a:rPr dirty="0" err="1"/>
              <a:t>distancia</a:t>
            </a:r>
            <a:r>
              <a:rPr dirty="0"/>
              <a:t> </a:t>
            </a:r>
            <a:r>
              <a:rPr dirty="0" err="1"/>
              <a:t>incluir</a:t>
            </a:r>
            <a:r>
              <a:rPr dirty="0"/>
              <a:t> </a:t>
            </a:r>
            <a:r>
              <a:rPr dirty="0" err="1"/>
              <a:t>también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desempeño</a:t>
            </a:r>
            <a:r>
              <a:rPr dirty="0"/>
              <a:t> del </a:t>
            </a:r>
            <a:r>
              <a:rPr dirty="0" err="1"/>
              <a:t>llamado</a:t>
            </a:r>
            <a:r>
              <a:rPr dirty="0"/>
              <a:t> «</a:t>
            </a:r>
            <a:r>
              <a:rPr dirty="0" err="1"/>
              <a:t>trabajo</a:t>
            </a:r>
            <a:r>
              <a:rPr dirty="0"/>
              <a:t> con </a:t>
            </a:r>
            <a:r>
              <a:rPr dirty="0" err="1"/>
              <a:t>exposición</a:t>
            </a:r>
            <a:r>
              <a:rPr dirty="0"/>
              <a:t> a </a:t>
            </a:r>
            <a:r>
              <a:rPr dirty="0" err="1"/>
              <a:t>peligros</a:t>
            </a:r>
            <a:r>
              <a:rPr dirty="0"/>
              <a:t>»?</a:t>
            </a:r>
          </a:p>
          <a:p>
            <a:pPr>
              <a:defRPr sz="2000" b="1"/>
            </a:pPr>
            <a:r>
              <a:rPr dirty="0"/>
              <a:t>a) No;</a:t>
            </a:r>
          </a:p>
          <a:p>
            <a:pPr>
              <a:defRPr sz="2000"/>
            </a:pPr>
            <a:r>
              <a:rPr dirty="0"/>
              <a:t>B) </a:t>
            </a:r>
            <a:r>
              <a:rPr dirty="0" err="1"/>
              <a:t>sí</a:t>
            </a:r>
            <a:r>
              <a:rPr dirty="0"/>
              <a:t>;</a:t>
            </a:r>
          </a:p>
          <a:p>
            <a:pPr>
              <a:defRPr sz="2000"/>
            </a:pPr>
            <a:r>
              <a:rPr dirty="0"/>
              <a:t>C) </a:t>
            </a:r>
            <a:r>
              <a:rPr dirty="0" err="1"/>
              <a:t>sí</a:t>
            </a:r>
            <a:r>
              <a:rPr dirty="0"/>
              <a:t>, </a:t>
            </a:r>
            <a:r>
              <a:rPr dirty="0" err="1"/>
              <a:t>pero</a:t>
            </a:r>
            <a:r>
              <a:rPr dirty="0"/>
              <a:t> solo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algunas</a:t>
            </a:r>
            <a:r>
              <a:rPr dirty="0"/>
              <a:t> </a:t>
            </a:r>
            <a:r>
              <a:rPr dirty="0" err="1"/>
              <a:t>ocasiones</a:t>
            </a:r>
            <a:r>
              <a:rPr dirty="0"/>
              <a:t> </a:t>
            </a:r>
            <a:r>
              <a:rPr dirty="0" err="1"/>
              <a:t>específicas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856951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566109" y="90796"/>
            <a:ext cx="9133084" cy="843821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5400">
                <a:solidFill>
                  <a:srgbClr val="0CA373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s-ES" dirty="0"/>
              <a:t>Test de evaluación</a:t>
            </a:r>
            <a:endParaRPr sz="5400" kern="0" dirty="0">
              <a:solidFill>
                <a:srgbClr val="0CA373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318565" y="1973985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A8926EE-7A7A-20AC-3A99-34C39A2CABBD}"/>
              </a:ext>
            </a:extLst>
          </p:cNvPr>
          <p:cNvSpPr txBox="1"/>
          <p:nvPr/>
        </p:nvSpPr>
        <p:spPr>
          <a:xfrm>
            <a:off x="0" y="1030479"/>
            <a:ext cx="12334875" cy="5247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900"/>
            </a:pPr>
            <a:r>
              <a:rPr dirty="0"/>
              <a:t>12. ¿El </a:t>
            </a:r>
            <a:r>
              <a:rPr dirty="0" err="1"/>
              <a:t>empleador</a:t>
            </a:r>
            <a:r>
              <a:rPr dirty="0"/>
              <a:t> </a:t>
            </a:r>
            <a:r>
              <a:rPr dirty="0" err="1"/>
              <a:t>tendrá</a:t>
            </a:r>
            <a:r>
              <a:rPr dirty="0"/>
              <a:t> que </a:t>
            </a:r>
            <a:r>
              <a:rPr dirty="0" err="1"/>
              <a:t>proporcionar</a:t>
            </a:r>
            <a:r>
              <a:rPr dirty="0"/>
              <a:t> una </a:t>
            </a:r>
            <a:r>
              <a:rPr lang="es-ES" dirty="0"/>
              <a:t>un portátil/móvil</a:t>
            </a:r>
            <a:r>
              <a:rPr dirty="0"/>
              <a:t> </a:t>
            </a:r>
            <a:r>
              <a:rPr lang="es-ES" dirty="0"/>
              <a:t>de </a:t>
            </a:r>
            <a:r>
              <a:rPr dirty="0" err="1"/>
              <a:t>empresa</a:t>
            </a:r>
            <a:r>
              <a:rPr dirty="0"/>
              <a:t> para un </a:t>
            </a:r>
            <a:r>
              <a:rPr dirty="0" err="1"/>
              <a:t>empleado</a:t>
            </a:r>
            <a:r>
              <a:rPr dirty="0"/>
              <a:t> que </a:t>
            </a:r>
            <a:r>
              <a:rPr dirty="0" err="1"/>
              <a:t>realiza</a:t>
            </a:r>
            <a:r>
              <a:rPr dirty="0"/>
              <a:t> </a:t>
            </a:r>
            <a:r>
              <a:rPr dirty="0" err="1"/>
              <a:t>trabajo</a:t>
            </a:r>
            <a:r>
              <a:rPr dirty="0"/>
              <a:t> </a:t>
            </a:r>
            <a:r>
              <a:rPr dirty="0" err="1"/>
              <a:t>remoto</a:t>
            </a:r>
            <a:r>
              <a:rPr dirty="0"/>
              <a:t>?</a:t>
            </a:r>
          </a:p>
          <a:p>
            <a:pPr>
              <a:defRPr sz="1900"/>
            </a:pPr>
            <a:r>
              <a:rPr dirty="0"/>
              <a:t>a) </a:t>
            </a:r>
            <a:r>
              <a:rPr dirty="0" err="1"/>
              <a:t>nunca</a:t>
            </a:r>
            <a:r>
              <a:rPr dirty="0"/>
              <a:t>; </a:t>
            </a:r>
          </a:p>
          <a:p>
            <a:pPr>
              <a:defRPr sz="1900"/>
            </a:pPr>
            <a:r>
              <a:rPr dirty="0"/>
              <a:t>B) </a:t>
            </a:r>
            <a:r>
              <a:rPr dirty="0" err="1"/>
              <a:t>siempre</a:t>
            </a:r>
            <a:r>
              <a:rPr dirty="0"/>
              <a:t>, </a:t>
            </a:r>
            <a:r>
              <a:rPr dirty="0" err="1"/>
              <a:t>independientemente</a:t>
            </a:r>
            <a:r>
              <a:rPr dirty="0"/>
              <a:t> de las </a:t>
            </a:r>
            <a:r>
              <a:rPr dirty="0" err="1"/>
              <a:t>disposiciones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contrario</a:t>
            </a:r>
            <a:r>
              <a:rPr dirty="0"/>
              <a:t>; </a:t>
            </a:r>
          </a:p>
          <a:p>
            <a:pPr>
              <a:defRPr sz="1900" b="1"/>
            </a:pPr>
            <a:r>
              <a:rPr dirty="0"/>
              <a:t>C) debe </a:t>
            </a:r>
            <a:r>
              <a:rPr dirty="0" err="1"/>
              <a:t>prever</a:t>
            </a:r>
            <a:r>
              <a:rPr dirty="0"/>
              <a:t> </a:t>
            </a:r>
            <a:r>
              <a:rPr dirty="0" err="1"/>
              <a:t>materiales</a:t>
            </a:r>
            <a:r>
              <a:rPr dirty="0"/>
              <a:t> y </a:t>
            </a:r>
            <a:r>
              <a:rPr dirty="0" err="1"/>
              <a:t>dispositivos</a:t>
            </a:r>
            <a:r>
              <a:rPr dirty="0"/>
              <a:t> que </a:t>
            </a:r>
            <a:r>
              <a:rPr dirty="0" err="1"/>
              <a:t>permitan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trabajo</a:t>
            </a:r>
            <a:r>
              <a:rPr dirty="0"/>
              <a:t> a </a:t>
            </a:r>
            <a:r>
              <a:rPr dirty="0" err="1"/>
              <a:t>distancia</a:t>
            </a:r>
            <a:r>
              <a:rPr dirty="0"/>
              <a:t>, </a:t>
            </a:r>
            <a:r>
              <a:rPr dirty="0" err="1"/>
              <a:t>incluidos</a:t>
            </a:r>
            <a:r>
              <a:rPr dirty="0"/>
              <a:t> los </a:t>
            </a:r>
            <a:r>
              <a:rPr dirty="0" err="1"/>
              <a:t>dispositivos</a:t>
            </a:r>
            <a:r>
              <a:rPr dirty="0"/>
              <a:t> </a:t>
            </a:r>
            <a:r>
              <a:rPr dirty="0" err="1"/>
              <a:t>técnicos</a:t>
            </a:r>
            <a:r>
              <a:rPr dirty="0"/>
              <a:t>,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función</a:t>
            </a:r>
            <a:r>
              <a:rPr dirty="0"/>
              <a:t> de las </a:t>
            </a:r>
            <a:r>
              <a:rPr dirty="0" err="1"/>
              <a:t>disposiciones</a:t>
            </a:r>
            <a:r>
              <a:rPr dirty="0"/>
              <a:t> de un </a:t>
            </a:r>
            <a:r>
              <a:rPr dirty="0" err="1"/>
              <a:t>país</a:t>
            </a:r>
            <a:r>
              <a:rPr dirty="0"/>
              <a:t> </a:t>
            </a:r>
            <a:r>
              <a:rPr dirty="0" err="1"/>
              <a:t>determinado</a:t>
            </a:r>
            <a:r>
              <a:rPr dirty="0"/>
              <a:t>.</a:t>
            </a:r>
            <a:endParaRPr b="1" dirty="0"/>
          </a:p>
          <a:p>
            <a:endParaRPr sz="1600" dirty="0"/>
          </a:p>
          <a:p>
            <a:pPr>
              <a:defRPr sz="1900"/>
            </a:pPr>
            <a:r>
              <a:rPr dirty="0"/>
              <a:t>13. ¿La </a:t>
            </a:r>
            <a:r>
              <a:rPr dirty="0" err="1"/>
              <a:t>asignación</a:t>
            </a:r>
            <a:r>
              <a:rPr dirty="0"/>
              <a:t> por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uso</a:t>
            </a:r>
            <a:r>
              <a:rPr dirty="0"/>
              <a:t> de los </a:t>
            </a:r>
            <a:r>
              <a:rPr dirty="0" err="1"/>
              <a:t>propios</a:t>
            </a:r>
            <a:r>
              <a:rPr dirty="0"/>
              <a:t> </a:t>
            </a:r>
            <a:r>
              <a:rPr dirty="0" err="1"/>
              <a:t>instrumentos</a:t>
            </a:r>
            <a:r>
              <a:rPr dirty="0"/>
              <a:t> de </a:t>
            </a:r>
            <a:r>
              <a:rPr dirty="0" err="1"/>
              <a:t>trabajo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curso</a:t>
            </a:r>
            <a:r>
              <a:rPr dirty="0"/>
              <a:t> del </a:t>
            </a:r>
            <a:r>
              <a:rPr dirty="0" err="1"/>
              <a:t>trabajo</a:t>
            </a:r>
            <a:r>
              <a:rPr dirty="0"/>
              <a:t> a </a:t>
            </a:r>
            <a:r>
              <a:rPr dirty="0" err="1"/>
              <a:t>distancia</a:t>
            </a:r>
            <a:r>
              <a:rPr dirty="0"/>
              <a:t> </a:t>
            </a:r>
            <a:r>
              <a:rPr dirty="0" err="1"/>
              <a:t>constituye</a:t>
            </a:r>
            <a:r>
              <a:rPr dirty="0"/>
              <a:t> un </a:t>
            </a:r>
            <a:r>
              <a:rPr dirty="0" err="1"/>
              <a:t>ingreso</a:t>
            </a:r>
            <a:r>
              <a:rPr dirty="0"/>
              <a:t> para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empleado</a:t>
            </a:r>
            <a:r>
              <a:rPr dirty="0"/>
              <a:t>?</a:t>
            </a:r>
          </a:p>
          <a:p>
            <a:pPr>
              <a:defRPr sz="1900" b="1"/>
            </a:pPr>
            <a:r>
              <a:rPr dirty="0"/>
              <a:t>a) No</a:t>
            </a:r>
          </a:p>
          <a:p>
            <a:pPr>
              <a:defRPr sz="1900"/>
            </a:pPr>
            <a:r>
              <a:rPr dirty="0"/>
              <a:t>B) </a:t>
            </a:r>
            <a:r>
              <a:rPr dirty="0" err="1"/>
              <a:t>Sí</a:t>
            </a:r>
            <a:endParaRPr dirty="0"/>
          </a:p>
          <a:p>
            <a:pPr>
              <a:defRPr sz="1900"/>
            </a:pPr>
            <a:r>
              <a:rPr dirty="0"/>
              <a:t>C) </a:t>
            </a:r>
            <a:r>
              <a:rPr dirty="0" err="1"/>
              <a:t>sí</a:t>
            </a:r>
            <a:r>
              <a:rPr dirty="0"/>
              <a:t>, </a:t>
            </a:r>
            <a:r>
              <a:rPr dirty="0" err="1"/>
              <a:t>pero</a:t>
            </a:r>
            <a:r>
              <a:rPr dirty="0"/>
              <a:t> solo hasta la </a:t>
            </a:r>
            <a:r>
              <a:rPr dirty="0" err="1"/>
              <a:t>mitad</a:t>
            </a:r>
            <a:r>
              <a:rPr dirty="0"/>
              <a:t> de los </a:t>
            </a:r>
            <a:r>
              <a:rPr dirty="0" err="1"/>
              <a:t>ingresos</a:t>
            </a:r>
            <a:r>
              <a:rPr dirty="0"/>
              <a:t> </a:t>
            </a:r>
            <a:r>
              <a:rPr dirty="0" err="1"/>
              <a:t>totales</a:t>
            </a:r>
            <a:r>
              <a:rPr dirty="0"/>
              <a:t> de </a:t>
            </a:r>
            <a:r>
              <a:rPr dirty="0" err="1"/>
              <a:t>esa</a:t>
            </a:r>
            <a:r>
              <a:rPr dirty="0"/>
              <a:t> </a:t>
            </a:r>
            <a:r>
              <a:rPr dirty="0" err="1"/>
              <a:t>fuente</a:t>
            </a:r>
            <a:r>
              <a:rPr dirty="0"/>
              <a:t>.</a:t>
            </a:r>
          </a:p>
          <a:p>
            <a:endParaRPr sz="1600" dirty="0"/>
          </a:p>
          <a:p>
            <a:pPr>
              <a:defRPr sz="1900"/>
            </a:pPr>
            <a:r>
              <a:rPr dirty="0"/>
              <a:t>14. El </a:t>
            </a:r>
            <a:r>
              <a:rPr dirty="0" err="1"/>
              <a:t>cese</a:t>
            </a:r>
            <a:r>
              <a:rPr dirty="0"/>
              <a:t> de los </a:t>
            </a:r>
            <a:r>
              <a:rPr dirty="0" err="1"/>
              <a:t>trabajos</a:t>
            </a:r>
            <a:r>
              <a:rPr dirty="0"/>
              <a:t> a </a:t>
            </a:r>
            <a:r>
              <a:rPr dirty="0" err="1"/>
              <a:t>distancia</a:t>
            </a:r>
            <a:r>
              <a:rPr dirty="0"/>
              <a:t> y la </a:t>
            </a:r>
            <a:r>
              <a:rPr dirty="0" err="1"/>
              <a:t>reincorporación</a:t>
            </a:r>
            <a:r>
              <a:rPr dirty="0"/>
              <a:t> de las </a:t>
            </a:r>
            <a:r>
              <a:rPr dirty="0" err="1"/>
              <a:t>condiciones</a:t>
            </a:r>
            <a:r>
              <a:rPr dirty="0"/>
              <a:t> de </a:t>
            </a:r>
            <a:r>
              <a:rPr dirty="0" err="1"/>
              <a:t>trabajo</a:t>
            </a:r>
            <a:r>
              <a:rPr dirty="0"/>
              <a:t> </a:t>
            </a:r>
            <a:r>
              <a:rPr dirty="0" err="1"/>
              <a:t>anteriores</a:t>
            </a:r>
            <a:r>
              <a:rPr dirty="0"/>
              <a:t> </a:t>
            </a:r>
            <a:r>
              <a:rPr dirty="0" err="1"/>
              <a:t>pueden</a:t>
            </a:r>
            <a:r>
              <a:rPr dirty="0"/>
              <a:t> </a:t>
            </a:r>
            <a:r>
              <a:rPr dirty="0" err="1"/>
              <a:t>solicitarse</a:t>
            </a:r>
            <a:r>
              <a:rPr dirty="0"/>
              <a:t>: </a:t>
            </a:r>
          </a:p>
          <a:p>
            <a:pPr>
              <a:defRPr sz="1900"/>
            </a:pPr>
            <a:r>
              <a:rPr dirty="0"/>
              <a:t>a) solo por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empleado</a:t>
            </a:r>
            <a:r>
              <a:rPr dirty="0"/>
              <a:t> dentro de los 30 días </a:t>
            </a:r>
            <a:r>
              <a:rPr dirty="0" err="1"/>
              <a:t>siguientes</a:t>
            </a:r>
            <a:r>
              <a:rPr dirty="0"/>
              <a:t> al </a:t>
            </a:r>
            <a:r>
              <a:rPr dirty="0" err="1"/>
              <a:t>inicio</a:t>
            </a:r>
            <a:r>
              <a:rPr dirty="0"/>
              <a:t> del </a:t>
            </a:r>
            <a:r>
              <a:rPr dirty="0" err="1"/>
              <a:t>período</a:t>
            </a:r>
            <a:r>
              <a:rPr dirty="0"/>
              <a:t> de </a:t>
            </a:r>
            <a:r>
              <a:rPr lang="es-ES" dirty="0"/>
              <a:t>teletrabajo</a:t>
            </a:r>
            <a:r>
              <a:rPr dirty="0"/>
              <a:t>;</a:t>
            </a:r>
          </a:p>
          <a:p>
            <a:pPr>
              <a:defRPr sz="1900"/>
            </a:pPr>
            <a:r>
              <a:rPr dirty="0"/>
              <a:t>B) solo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empleador</a:t>
            </a:r>
            <a:r>
              <a:rPr dirty="0"/>
              <a:t> dentro de los 30 días </a:t>
            </a:r>
            <a:r>
              <a:rPr dirty="0" err="1"/>
              <a:t>siguientes</a:t>
            </a:r>
            <a:r>
              <a:rPr dirty="0"/>
              <a:t> al </a:t>
            </a:r>
            <a:r>
              <a:rPr dirty="0" err="1"/>
              <a:t>inicio</a:t>
            </a:r>
            <a:r>
              <a:rPr dirty="0"/>
              <a:t> del </a:t>
            </a:r>
            <a:r>
              <a:rPr dirty="0" err="1"/>
              <a:t>período</a:t>
            </a:r>
            <a:r>
              <a:rPr dirty="0"/>
              <a:t> de </a:t>
            </a:r>
            <a:r>
              <a:rPr lang="es-ES" dirty="0"/>
              <a:t>teletrabajo</a:t>
            </a:r>
            <a:r>
              <a:rPr dirty="0"/>
              <a:t>;</a:t>
            </a:r>
          </a:p>
          <a:p>
            <a:pPr>
              <a:defRPr sz="1900" b="1"/>
            </a:pPr>
            <a:r>
              <a:rPr dirty="0"/>
              <a:t>C) </a:t>
            </a:r>
            <a:r>
              <a:rPr dirty="0" err="1"/>
              <a:t>cualquiera</a:t>
            </a:r>
            <a:r>
              <a:rPr dirty="0"/>
              <a:t> de las </a:t>
            </a:r>
            <a:r>
              <a:rPr dirty="0" err="1"/>
              <a:t>partes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cualquier</a:t>
            </a:r>
            <a:r>
              <a:rPr dirty="0"/>
              <a:t> </a:t>
            </a:r>
            <a:r>
              <a:rPr dirty="0" err="1"/>
              <a:t>momento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lang="es-ES" dirty="0"/>
              <a:t>teletrabajo </a:t>
            </a:r>
            <a:r>
              <a:rPr dirty="0"/>
              <a:t>se </a:t>
            </a:r>
            <a:r>
              <a:rPr dirty="0" err="1"/>
              <a:t>acordó</a:t>
            </a:r>
            <a:r>
              <a:rPr dirty="0"/>
              <a:t> </a:t>
            </a:r>
            <a:r>
              <a:rPr dirty="0" err="1"/>
              <a:t>durante</a:t>
            </a:r>
            <a:r>
              <a:rPr dirty="0"/>
              <a:t> </a:t>
            </a:r>
            <a:r>
              <a:rPr lang="es-ES" dirty="0"/>
              <a:t>la relación contractual</a:t>
            </a:r>
            <a:r>
              <a:rPr dirty="0"/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64824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566109" y="90796"/>
            <a:ext cx="9133084" cy="843821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5400">
                <a:solidFill>
                  <a:srgbClr val="0CA373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s-ES" dirty="0"/>
              <a:t>Test de evaluación</a:t>
            </a:r>
            <a:endParaRPr sz="5400" kern="0" dirty="0">
              <a:solidFill>
                <a:srgbClr val="0CA373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318565" y="1973985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A8926EE-7A7A-20AC-3A99-34C39A2CABBD}"/>
              </a:ext>
            </a:extLst>
          </p:cNvPr>
          <p:cNvSpPr txBox="1"/>
          <p:nvPr/>
        </p:nvSpPr>
        <p:spPr>
          <a:xfrm>
            <a:off x="119641" y="1290414"/>
            <a:ext cx="11656464" cy="34535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85" algn="just" fontAlgn="base">
              <a:lnSpc>
                <a:spcPct val="115000"/>
              </a:lnSpc>
              <a:spcAft>
                <a:spcPts val="1000"/>
              </a:spcAft>
              <a:defRPr sz="2400" b="1"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t>15</a:t>
            </a:r>
            <a:r>
              <a:rPr>
                <a:effectLst/>
              </a:rPr>
              <a:t>. ¿Está un empleador obligado a considerar la solicitud de trabajo remoto de un empleado?</a:t>
            </a:r>
            <a:endParaRPr sz="2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  <a:defRPr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t>a) nunca — tanto en virtud de las disposiciones actuales como de las previstas; </a:t>
            </a:r>
            <a:endParaRPr sz="2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  <a:defRPr sz="2400" b="1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t>B) sí, en el caso de determinados empleados dada su situación específica relacionada con la vida, por ejemplo, la situación del embarazo, la crianza de un hijo hasta la edad de 4 años o el cuidado de otro miembro de la familia inmediata; </a:t>
            </a:r>
            <a:endParaRPr sz="2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  <a:defRPr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t>C) sí, pero solo en el período de emergencia epidémica.</a:t>
            </a:r>
            <a:endParaRPr sz="2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  <a:defRPr sz="1800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t> </a:t>
            </a:r>
            <a:endParaRPr sz="18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3181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566109" y="90796"/>
            <a:ext cx="9133084" cy="751488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4800" b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t>Referencias:</a:t>
            </a:r>
            <a:endParaRPr sz="4800" b="0" kern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318565" y="1973985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A8926EE-7A7A-20AC-3A99-34C39A2CABBD}"/>
              </a:ext>
            </a:extLst>
          </p:cNvPr>
          <p:cNvSpPr txBox="1"/>
          <p:nvPr/>
        </p:nvSpPr>
        <p:spPr>
          <a:xfrm>
            <a:off x="119641" y="1290414"/>
            <a:ext cx="11656464" cy="42521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85" algn="just" fontAlgn="base">
              <a:lnSpc>
                <a:spcPct val="115000"/>
              </a:lnSpc>
              <a:spcAft>
                <a:spcPts val="1000"/>
              </a:spcAft>
              <a:defRPr sz="2000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t>— </a:t>
            </a:r>
            <a:r>
              <a:rPr i="1"/>
              <a:t>Praca zdalna w polskim systemie prawnym [Trabajo a distancia en el ordenamiento jurídico de Polonia]</a:t>
            </a:r>
            <a:r>
              <a:t>, M. Mędrala (ed.), Warszawa 2021; </a:t>
            </a: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  <a:defRPr sz="2000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t>— </a:t>
            </a:r>
            <a:r>
              <a:rPr i="1"/>
              <a:t>Esquema del Sistema de Derecho Laboral Polaco </a:t>
            </a:r>
            <a:r>
              <a:t>(editado por K. W. Baran), Warszawa 2016; </a:t>
            </a: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  <a:defRPr sz="2000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t>— </a:t>
            </a:r>
            <a:r>
              <a:rPr i="1"/>
              <a:t>Aspekty pracy zdalnej z perspektywy pracownika, pracodawcy i gospodarki [Aspectos del trabajo a distancia desde la perspectiva del empleado, empleador y economía],</a:t>
            </a:r>
            <a:r>
              <a:t> PARP de diciembre de 2021;  </a:t>
            </a: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  <a:defRPr sz="2000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t>— </a:t>
            </a:r>
            <a:r>
              <a:rPr i="1"/>
              <a:t>Raport o stanie sektora małych i średnich przedsiębiorstw w Polsce [Informe sobre la situación del sector de las PYME en Polonia], </a:t>
            </a:r>
            <a:r>
              <a:t>PARP, Warszawa 2020;</a:t>
            </a: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  <a:defRPr sz="2000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t>— </a:t>
            </a:r>
            <a:r>
              <a:rPr i="1"/>
              <a:t>El impacto de la pandemia en el negocio, </a:t>
            </a:r>
            <a:r>
              <a:t>Informe Anual 2021, Instituto de Pequeñas Empresas — IME GSEVEE, https://imegsevee.gr/wp-content/uploads/2021/11/etisia_ekthesi_2021.pdf.</a:t>
            </a: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  <a:defRPr sz="2000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t>— SZ. Kubiak, </a:t>
            </a:r>
            <a:r>
              <a:rPr i="1"/>
              <a:t>Propuesta de cambios en la legislación laboral en relación con el trabajo a distancia, </a:t>
            </a:r>
            <a:r>
              <a:t>Noticias de Polonia, 23.12.2021; </a:t>
            </a:r>
          </a:p>
        </p:txBody>
      </p:sp>
    </p:spTree>
    <p:extLst>
      <p:ext uri="{BB962C8B-B14F-4D97-AF65-F5344CB8AC3E}">
        <p14:creationId xmlns:p14="http://schemas.microsoft.com/office/powerpoint/2010/main" val="32781712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566109" y="90796"/>
            <a:ext cx="9133084" cy="751488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4800" b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t>Referencias:</a:t>
            </a:r>
            <a:endParaRPr sz="4800" b="0" kern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318565" y="1973985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A8926EE-7A7A-20AC-3A99-34C39A2CABBD}"/>
              </a:ext>
            </a:extLst>
          </p:cNvPr>
          <p:cNvSpPr txBox="1"/>
          <p:nvPr/>
        </p:nvSpPr>
        <p:spPr>
          <a:xfrm>
            <a:off x="216971" y="1461864"/>
            <a:ext cx="11656464" cy="42039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85" algn="just" fontAlgn="base">
              <a:lnSpc>
                <a:spcPct val="115000"/>
              </a:lnSpc>
              <a:spcAft>
                <a:spcPts val="1000"/>
              </a:spcAft>
              <a:defRPr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dirty="0"/>
              <a:t>— </a:t>
            </a:r>
            <a:r>
              <a:rPr sz="2000" dirty="0"/>
              <a:t>Ł. </a:t>
            </a:r>
            <a:r>
              <a:rPr sz="2000" dirty="0" err="1"/>
              <a:t>Kobroń-Gąsiorowska</a:t>
            </a:r>
            <a:r>
              <a:rPr sz="2000" dirty="0"/>
              <a:t>, (2022), </a:t>
            </a:r>
            <a:r>
              <a:rPr sz="2000" i="1" dirty="0"/>
              <a:t>El </a:t>
            </a:r>
            <a:r>
              <a:rPr sz="2000" i="1" dirty="0" err="1"/>
              <a:t>modelo</a:t>
            </a:r>
            <a:r>
              <a:rPr sz="2000" i="1" dirty="0"/>
              <a:t> de </a:t>
            </a:r>
            <a:r>
              <a:rPr sz="2000" i="1" dirty="0" err="1"/>
              <a:t>trabajo</a:t>
            </a:r>
            <a:r>
              <a:rPr sz="2000" i="1" dirty="0"/>
              <a:t> a </a:t>
            </a:r>
            <a:r>
              <a:rPr sz="2000" i="1" dirty="0" err="1"/>
              <a:t>distancia</a:t>
            </a:r>
            <a:r>
              <a:rPr sz="2000" i="1" dirty="0"/>
              <a:t> para </a:t>
            </a:r>
            <a:r>
              <a:rPr sz="2000" i="1" dirty="0" err="1"/>
              <a:t>el</a:t>
            </a:r>
            <a:r>
              <a:rPr sz="2000" i="1" dirty="0"/>
              <a:t> derecho </a:t>
            </a:r>
            <a:r>
              <a:rPr sz="2000" i="1" dirty="0" err="1"/>
              <a:t>laboral</a:t>
            </a:r>
            <a:r>
              <a:rPr sz="2000" i="1" dirty="0"/>
              <a:t> </a:t>
            </a:r>
            <a:r>
              <a:rPr sz="2000" i="1" dirty="0" err="1"/>
              <a:t>polaco</a:t>
            </a:r>
            <a:r>
              <a:rPr sz="2000" i="1" dirty="0"/>
              <a:t>, Derecho </a:t>
            </a:r>
            <a:r>
              <a:rPr sz="2000" i="1" dirty="0" err="1"/>
              <a:t>laboral</a:t>
            </a:r>
            <a:r>
              <a:rPr sz="2000" i="1" dirty="0"/>
              <a:t> </a:t>
            </a:r>
            <a:r>
              <a:rPr sz="2000" dirty="0" err="1"/>
              <a:t>italiano</a:t>
            </a:r>
            <a:r>
              <a:rPr sz="2000" dirty="0"/>
              <a:t> E-Journal, 15(1), 171–186. https://doi.org/10.6092/issn.1561-8048/13841</a:t>
            </a: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  <a:defRPr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sz="2000" dirty="0"/>
              <a:t>— </a:t>
            </a:r>
            <a:r>
              <a:rPr sz="2000" i="1" dirty="0" err="1"/>
              <a:t>Teletrabajo</a:t>
            </a:r>
            <a:r>
              <a:rPr sz="2000" i="1" dirty="0"/>
              <a:t> </a:t>
            </a:r>
            <a:r>
              <a:rPr sz="2000" i="1" dirty="0" err="1"/>
              <a:t>durante</a:t>
            </a:r>
            <a:r>
              <a:rPr sz="2000" i="1" dirty="0"/>
              <a:t> la </a:t>
            </a:r>
            <a:r>
              <a:rPr sz="2000" i="1" dirty="0" err="1"/>
              <a:t>pandemia</a:t>
            </a:r>
            <a:r>
              <a:rPr sz="2000" i="1" dirty="0"/>
              <a:t> de COVID-19 y </a:t>
            </a:r>
            <a:r>
              <a:rPr sz="2000" i="1" dirty="0" err="1"/>
              <a:t>más</a:t>
            </a:r>
            <a:r>
              <a:rPr sz="2000" i="1" dirty="0"/>
              <a:t> </a:t>
            </a:r>
            <a:r>
              <a:rPr sz="2000" i="1" dirty="0" err="1"/>
              <a:t>allá</a:t>
            </a:r>
            <a:r>
              <a:rPr sz="2000" i="1" dirty="0"/>
              <a:t>. Una </a:t>
            </a:r>
            <a:r>
              <a:rPr sz="2000" i="1" dirty="0" err="1"/>
              <a:t>guía</a:t>
            </a:r>
            <a:r>
              <a:rPr sz="2000" i="1" dirty="0"/>
              <a:t> </a:t>
            </a:r>
            <a:r>
              <a:rPr sz="2000" i="1" dirty="0" err="1"/>
              <a:t>práctica</a:t>
            </a:r>
            <a:r>
              <a:rPr sz="2000" i="1" dirty="0"/>
              <a:t>, </a:t>
            </a:r>
            <a:r>
              <a:rPr sz="2000" dirty="0"/>
              <a:t>Ginebra: </a:t>
            </a:r>
            <a:r>
              <a:rPr sz="2000" dirty="0" err="1"/>
              <a:t>Oficina</a:t>
            </a:r>
            <a:r>
              <a:rPr sz="2000" dirty="0"/>
              <a:t> </a:t>
            </a:r>
            <a:r>
              <a:rPr sz="2000" dirty="0" err="1"/>
              <a:t>Internacional</a:t>
            </a:r>
            <a:r>
              <a:rPr sz="2000" dirty="0"/>
              <a:t> del </a:t>
            </a:r>
            <a:r>
              <a:rPr sz="2000" dirty="0" err="1"/>
              <a:t>Trabajo</a:t>
            </a:r>
            <a:r>
              <a:rPr sz="2000" dirty="0"/>
              <a:t>, </a:t>
            </a:r>
            <a:r>
              <a:rPr sz="2000" dirty="0" err="1"/>
              <a:t>julio</a:t>
            </a:r>
            <a:r>
              <a:rPr sz="2000" dirty="0"/>
              <a:t> de 2020, ISBN 978-92-2-032405-9 (web PDF)</a:t>
            </a: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  <a:defRPr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sz="2000" dirty="0"/>
              <a:t>— </a:t>
            </a:r>
            <a:r>
              <a:rPr sz="2000" dirty="0" err="1"/>
              <a:t>Autoridad</a:t>
            </a:r>
            <a:r>
              <a:rPr sz="2000" dirty="0"/>
              <a:t> Laboral </a:t>
            </a:r>
            <a:r>
              <a:rPr sz="2000" dirty="0" err="1"/>
              <a:t>Europea</a:t>
            </a:r>
            <a:r>
              <a:rPr sz="2000" dirty="0"/>
              <a:t> (ALE), </a:t>
            </a:r>
            <a:r>
              <a:rPr sz="2000" i="1" dirty="0" err="1"/>
              <a:t>Impacto</a:t>
            </a:r>
            <a:r>
              <a:rPr sz="2000" i="1" dirty="0"/>
              <a:t> del </a:t>
            </a:r>
            <a:r>
              <a:rPr sz="2000" i="1" dirty="0" err="1"/>
              <a:t>teletrabajo</a:t>
            </a:r>
            <a:r>
              <a:rPr sz="2000" i="1" dirty="0"/>
              <a:t> </a:t>
            </a:r>
            <a:r>
              <a:rPr sz="2000" i="1" dirty="0" err="1"/>
              <a:t>durante</a:t>
            </a:r>
            <a:r>
              <a:rPr sz="2000" i="1" dirty="0"/>
              <a:t> la </a:t>
            </a:r>
            <a:r>
              <a:rPr sz="2000" i="1" dirty="0" err="1"/>
              <a:t>pandemia</a:t>
            </a:r>
            <a:r>
              <a:rPr sz="2000" i="1" dirty="0"/>
              <a:t> de COVID-19 </a:t>
            </a:r>
            <a:r>
              <a:rPr sz="2000" i="1" dirty="0" err="1"/>
              <a:t>en</a:t>
            </a:r>
            <a:r>
              <a:rPr sz="2000" i="1" dirty="0"/>
              <a:t> la </a:t>
            </a:r>
            <a:r>
              <a:rPr sz="2000" i="1" dirty="0" err="1"/>
              <a:t>seguridad</a:t>
            </a:r>
            <a:r>
              <a:rPr sz="2000" i="1" dirty="0"/>
              <a:t> social </a:t>
            </a:r>
            <a:r>
              <a:rPr sz="2000" i="1" dirty="0" err="1"/>
              <a:t>aplicable</a:t>
            </a:r>
            <a:r>
              <a:rPr sz="2000" i="1" dirty="0"/>
              <a:t> (</a:t>
            </a:r>
            <a:r>
              <a:rPr sz="2000" i="1" dirty="0" err="1"/>
              <a:t>julio</a:t>
            </a:r>
            <a:r>
              <a:rPr sz="2000" i="1" dirty="0"/>
              <a:t> de 2021) — </a:t>
            </a:r>
            <a:r>
              <a:rPr sz="2000" i="1" dirty="0" err="1"/>
              <a:t>resumen</a:t>
            </a:r>
            <a:r>
              <a:rPr sz="2000" i="1" dirty="0"/>
              <a:t> de las </a:t>
            </a:r>
            <a:r>
              <a:rPr sz="2000" i="1" dirty="0" err="1"/>
              <a:t>medidas</a:t>
            </a:r>
            <a:r>
              <a:rPr sz="2000" i="1" dirty="0"/>
              <a:t> o </a:t>
            </a:r>
            <a:r>
              <a:rPr sz="2000" i="1" dirty="0" err="1"/>
              <a:t>acciones</a:t>
            </a:r>
            <a:r>
              <a:rPr sz="2000" i="1" dirty="0"/>
              <a:t> </a:t>
            </a:r>
            <a:r>
              <a:rPr sz="2000" i="1" dirty="0" err="1"/>
              <a:t>adoptadas</a:t>
            </a:r>
            <a:r>
              <a:rPr sz="2000" i="1" dirty="0"/>
              <a:t> </a:t>
            </a:r>
            <a:r>
              <a:rPr sz="2000" i="1" dirty="0" err="1"/>
              <a:t>en</a:t>
            </a:r>
            <a:r>
              <a:rPr sz="2000" i="1" dirty="0"/>
              <a:t> los </a:t>
            </a:r>
            <a:r>
              <a:rPr sz="2000" i="1" dirty="0" err="1"/>
              <a:t>Estados</a:t>
            </a:r>
            <a:r>
              <a:rPr sz="2000" i="1" dirty="0"/>
              <a:t> </a:t>
            </a:r>
            <a:r>
              <a:rPr sz="2000" i="1" dirty="0" err="1"/>
              <a:t>miembros</a:t>
            </a:r>
            <a:r>
              <a:rPr sz="2000" i="1" dirty="0"/>
              <a:t> de la UE para </a:t>
            </a:r>
            <a:r>
              <a:rPr sz="2000" i="1" dirty="0" err="1"/>
              <a:t>facilitar</a:t>
            </a:r>
            <a:r>
              <a:rPr sz="2000" i="1" dirty="0"/>
              <a:t> un </a:t>
            </a:r>
            <a:r>
              <a:rPr sz="2000" i="1" dirty="0" err="1"/>
              <a:t>enfoque</a:t>
            </a:r>
            <a:r>
              <a:rPr sz="2000" i="1" dirty="0"/>
              <a:t> flexible de la </a:t>
            </a:r>
            <a:r>
              <a:rPr sz="2000" i="1" dirty="0" err="1"/>
              <a:t>seguridad</a:t>
            </a:r>
            <a:r>
              <a:rPr sz="2000" i="1" dirty="0"/>
              <a:t> social </a:t>
            </a:r>
            <a:r>
              <a:rPr sz="2000" i="1" dirty="0" err="1"/>
              <a:t>aplicable</a:t>
            </a:r>
            <a:r>
              <a:rPr sz="2000" i="1" dirty="0"/>
              <a:t> de los </a:t>
            </a:r>
            <a:r>
              <a:rPr sz="2000" i="1" dirty="0" err="1"/>
              <a:t>trabajadores</a:t>
            </a:r>
            <a:r>
              <a:rPr sz="2000" i="1" dirty="0"/>
              <a:t> </a:t>
            </a:r>
            <a:r>
              <a:rPr sz="2000" i="1" dirty="0" err="1"/>
              <a:t>transfronterizos</a:t>
            </a:r>
            <a:r>
              <a:rPr sz="2000" i="1" dirty="0"/>
              <a:t> del </a:t>
            </a:r>
            <a:r>
              <a:rPr sz="2000" i="1" dirty="0" err="1"/>
              <a:t>teletrabajo</a:t>
            </a:r>
            <a:r>
              <a:rPr sz="2000" i="1" dirty="0"/>
              <a:t>;</a:t>
            </a:r>
            <a:endParaRPr sz="2000" i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  <a:defRPr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sz="2000" dirty="0"/>
              <a:t>— M. </a:t>
            </a:r>
            <a:r>
              <a:rPr sz="2000" dirty="0" err="1"/>
              <a:t>Grzegorczyk</a:t>
            </a:r>
            <a:r>
              <a:rPr sz="2000" dirty="0"/>
              <a:t>, L. </a:t>
            </a:r>
            <a:r>
              <a:rPr sz="2000" dirty="0" err="1"/>
              <a:t>Nurski</a:t>
            </a:r>
            <a:r>
              <a:rPr sz="2000" dirty="0"/>
              <a:t>, T. </a:t>
            </a:r>
            <a:r>
              <a:rPr sz="2000" dirty="0" err="1"/>
              <a:t>Schraepen</a:t>
            </a:r>
            <a:r>
              <a:rPr sz="2000" i="1" dirty="0"/>
              <a:t>, </a:t>
            </a:r>
            <a:r>
              <a:rPr sz="2000" i="1" dirty="0" err="1"/>
              <a:t>teletrabajo</a:t>
            </a:r>
            <a:r>
              <a:rPr sz="2000" i="1" dirty="0"/>
              <a:t> </a:t>
            </a:r>
            <a:r>
              <a:rPr sz="2000" i="1" dirty="0" err="1"/>
              <a:t>transfronterizo</a:t>
            </a:r>
            <a:r>
              <a:rPr sz="2000" i="1" dirty="0"/>
              <a:t> </a:t>
            </a:r>
            <a:r>
              <a:rPr sz="2000" i="1" dirty="0" err="1"/>
              <a:t>en</a:t>
            </a:r>
            <a:r>
              <a:rPr sz="2000" i="1" dirty="0"/>
              <a:t> la UE: Fab o </a:t>
            </a:r>
            <a:r>
              <a:rPr sz="2000" i="1" dirty="0" err="1"/>
              <a:t>moda</a:t>
            </a:r>
            <a:r>
              <a:rPr sz="2000" i="1" dirty="0"/>
              <a:t>?, </a:t>
            </a:r>
            <a:r>
              <a:rPr sz="2000" dirty="0">
                <a:hlinkClick r:id="rId2"/>
              </a:rPr>
              <a:t>https://www.bruegel.org/blog-post/cross-border-telework-eu-fab-or-fad</a:t>
            </a:r>
            <a:r>
              <a:rPr sz="2000" dirty="0"/>
              <a:t> </a:t>
            </a:r>
            <a:endParaRPr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353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566109" y="90796"/>
            <a:ext cx="9133084" cy="751488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4800" b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t>Referencias:</a:t>
            </a:r>
            <a:endParaRPr sz="4800" b="0" kern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318565" y="1973985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A8926EE-7A7A-20AC-3A99-34C39A2CABBD}"/>
              </a:ext>
            </a:extLst>
          </p:cNvPr>
          <p:cNvSpPr txBox="1"/>
          <p:nvPr/>
        </p:nvSpPr>
        <p:spPr>
          <a:xfrm>
            <a:off x="367230" y="1652263"/>
            <a:ext cx="11457540" cy="3553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85" algn="just" fontAlgn="base">
              <a:lnSpc>
                <a:spcPct val="115000"/>
              </a:lnSpc>
              <a:spcAft>
                <a:spcPts val="1000"/>
              </a:spcAft>
              <a:defRPr sz="2800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sz="2400" dirty="0"/>
              <a:t>— </a:t>
            </a:r>
            <a:r>
              <a:rPr sz="2400" dirty="0" err="1"/>
              <a:t>Trabajo</a:t>
            </a:r>
            <a:r>
              <a:rPr sz="2400" dirty="0"/>
              <a:t> </a:t>
            </a:r>
            <a:r>
              <a:rPr sz="2400" dirty="0" err="1"/>
              <a:t>remoto</a:t>
            </a:r>
            <a:r>
              <a:rPr sz="2400" dirty="0"/>
              <a:t> y PRODUCTIVIDAD — Polonia </a:t>
            </a:r>
            <a:r>
              <a:rPr sz="2400" dirty="0" err="1"/>
              <a:t>En</a:t>
            </a:r>
            <a:r>
              <a:rPr sz="2400" dirty="0"/>
              <a:t>:</a:t>
            </a:r>
            <a:endParaRPr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  <a:defRPr sz="2800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sz="2400" dirty="0">
                <a:hlinkClick r:id="rId2"/>
              </a:rPr>
              <a:t>https://www.youtube.com/watch?v=la5mBHbhpis</a:t>
            </a:r>
            <a:r>
              <a:rPr sz="2400" dirty="0"/>
              <a:t> </a:t>
            </a:r>
            <a:endParaRPr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4185" indent="-457200" algn="just" fontAlgn="base">
              <a:lnSpc>
                <a:spcPct val="115000"/>
              </a:lnSpc>
              <a:spcAft>
                <a:spcPts val="1000"/>
              </a:spcAft>
              <a:buFontTx/>
              <a:buChar char="-"/>
              <a:defRPr sz="2800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sz="2400" dirty="0" err="1"/>
              <a:t>Trabajo</a:t>
            </a:r>
            <a:r>
              <a:rPr sz="2400" dirty="0"/>
              <a:t> </a:t>
            </a:r>
            <a:r>
              <a:rPr sz="2400" dirty="0" err="1"/>
              <a:t>remoto</a:t>
            </a:r>
            <a:r>
              <a:rPr sz="2400" dirty="0"/>
              <a:t> — Polonia </a:t>
            </a:r>
            <a:r>
              <a:rPr sz="2400" dirty="0" err="1"/>
              <a:t>En</a:t>
            </a:r>
            <a:r>
              <a:rPr sz="2400" dirty="0"/>
              <a:t>:</a:t>
            </a: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  <a:defRPr sz="2800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sz="2400" dirty="0">
                <a:hlinkClick r:id="rId3"/>
              </a:rPr>
              <a:t>https://www.youtube.com/watch?v=ySQyeCnpxnI</a:t>
            </a:r>
            <a:r>
              <a:rPr sz="2400" dirty="0"/>
              <a:t>  </a:t>
            </a:r>
          </a:p>
          <a:p>
            <a:pPr marL="6985" algn="just" fontAlgn="base">
              <a:lnSpc>
                <a:spcPct val="115000"/>
              </a:lnSpc>
              <a:spcAft>
                <a:spcPts val="1000"/>
              </a:spcAft>
              <a:defRPr sz="2800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sz="2400" dirty="0"/>
              <a:t>— </a:t>
            </a:r>
            <a:r>
              <a:rPr sz="2400" dirty="0" err="1"/>
              <a:t>Noticias</a:t>
            </a:r>
            <a:r>
              <a:rPr sz="2400" dirty="0"/>
              <a:t> de Polonia-Business &amp; Law, </a:t>
            </a:r>
            <a:r>
              <a:rPr sz="2400" dirty="0" err="1"/>
              <a:t>episodio</a:t>
            </a:r>
            <a:r>
              <a:rPr sz="2400" dirty="0"/>
              <a:t> 5: </a:t>
            </a:r>
            <a:r>
              <a:rPr sz="2400" dirty="0" err="1"/>
              <a:t>Cambios</a:t>
            </a:r>
            <a:r>
              <a:rPr sz="2400" dirty="0"/>
              <a:t> </a:t>
            </a:r>
            <a:r>
              <a:rPr sz="2400" dirty="0" err="1"/>
              <a:t>propuestos</a:t>
            </a:r>
            <a:r>
              <a:rPr sz="2400" dirty="0"/>
              <a:t> </a:t>
            </a:r>
            <a:r>
              <a:rPr sz="2400" dirty="0" err="1"/>
              <a:t>en</a:t>
            </a:r>
            <a:r>
              <a:rPr sz="2400" dirty="0"/>
              <a:t> la </a:t>
            </a:r>
            <a:r>
              <a:rPr sz="2400" dirty="0" err="1"/>
              <a:t>legislación</a:t>
            </a:r>
            <a:r>
              <a:rPr sz="2400" dirty="0"/>
              <a:t> </a:t>
            </a:r>
            <a:r>
              <a:rPr sz="2400" dirty="0" err="1"/>
              <a:t>laboral</a:t>
            </a:r>
            <a:r>
              <a:rPr sz="2400" dirty="0"/>
              <a:t> </a:t>
            </a:r>
            <a:r>
              <a:rPr sz="2400" dirty="0" err="1"/>
              <a:t>en</a:t>
            </a:r>
            <a:r>
              <a:rPr sz="2400" dirty="0"/>
              <a:t> </a:t>
            </a:r>
            <a:r>
              <a:rPr sz="2400" dirty="0" err="1"/>
              <a:t>relación</a:t>
            </a:r>
            <a:r>
              <a:rPr sz="2400" dirty="0"/>
              <a:t> con </a:t>
            </a:r>
            <a:r>
              <a:rPr sz="2400" dirty="0" err="1"/>
              <a:t>el</a:t>
            </a:r>
            <a:r>
              <a:rPr sz="2400" dirty="0"/>
              <a:t> </a:t>
            </a:r>
            <a:r>
              <a:rPr sz="2400" dirty="0" err="1"/>
              <a:t>trabajo</a:t>
            </a:r>
            <a:r>
              <a:rPr sz="2400" dirty="0"/>
              <a:t> a </a:t>
            </a:r>
            <a:r>
              <a:rPr sz="2400" dirty="0" err="1"/>
              <a:t>distancia</a:t>
            </a:r>
            <a:r>
              <a:rPr sz="2400" dirty="0"/>
              <a:t> </a:t>
            </a:r>
            <a:r>
              <a:rPr sz="2400" dirty="0">
                <a:hlinkClick r:id="rId4"/>
              </a:rPr>
              <a:t>https://codozasady.pl/en/p/news-from-poland-business-law-episode-5-proposed-changes-in-labour-law-relating-to-remote-work</a:t>
            </a:r>
            <a:r>
              <a:rPr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718496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B5BDFEE-9D4F-41FD-95C4-D610A93D9D75}"/>
              </a:ext>
            </a:extLst>
          </p:cNvPr>
          <p:cNvSpPr txBox="1"/>
          <p:nvPr/>
        </p:nvSpPr>
        <p:spPr>
          <a:xfrm>
            <a:off x="2889030" y="2205051"/>
            <a:ext cx="718513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9600" b="1">
                <a:solidFill>
                  <a:schemeClr val="bg1"/>
                </a:solidFill>
                <a:latin typeface="Roboto"/>
                <a:cs typeface="Roboto"/>
              </a:defRPr>
            </a:pPr>
            <a:r>
              <a:rPr dirty="0"/>
              <a:t>¡</a:t>
            </a:r>
            <a:r>
              <a:rPr lang="es-ES"/>
              <a:t>Gracias</a:t>
            </a:r>
            <a:r>
              <a:t>!</a:t>
            </a:r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47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144993" y="213645"/>
            <a:ext cx="9880752" cy="689932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sz="4400" dirty="0"/>
              <a:t>¿</a:t>
            </a:r>
            <a:r>
              <a:rPr sz="4400" dirty="0" err="1"/>
              <a:t>Qué</a:t>
            </a:r>
            <a:r>
              <a:rPr sz="4400" dirty="0"/>
              <a:t> es </a:t>
            </a:r>
            <a:r>
              <a:rPr lang="es-ES" sz="4400" dirty="0"/>
              <a:t>el teletrabajo?</a:t>
            </a:r>
            <a:endParaRPr sz="4400" b="0" i="1" kern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85458" y="1256233"/>
            <a:ext cx="11837934" cy="1134926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defRPr sz="2400">
                <a:cs typeface="Tahoma"/>
              </a:defRPr>
            </a:pPr>
            <a:r>
              <a:rPr dirty="0"/>
              <a:t>Antes de la </a:t>
            </a:r>
            <a:r>
              <a:rPr dirty="0" err="1"/>
              <a:t>pandemia</a:t>
            </a:r>
            <a:r>
              <a:rPr dirty="0"/>
              <a:t> de COVID-19, </a:t>
            </a:r>
            <a:r>
              <a:rPr b="1" dirty="0">
                <a:solidFill>
                  <a:srgbClr val="0CA373"/>
                </a:solidFill>
              </a:rPr>
              <a:t>solo </a:t>
            </a:r>
            <a:r>
              <a:rPr lang="es-ES" b="1" dirty="0">
                <a:solidFill>
                  <a:srgbClr val="0CA373"/>
                </a:solidFill>
              </a:rPr>
              <a:t>un</a:t>
            </a:r>
            <a:r>
              <a:rPr b="1" dirty="0">
                <a:solidFill>
                  <a:srgbClr val="0CA373"/>
                </a:solidFill>
              </a:rPr>
              <a:t>a</a:t>
            </a:r>
            <a:r>
              <a:rPr lang="es-ES" b="1" dirty="0">
                <a:solidFill>
                  <a:srgbClr val="0CA373"/>
                </a:solidFill>
              </a:rPr>
              <a:t> parte de los trabajadores </a:t>
            </a:r>
            <a:r>
              <a:rPr b="1" dirty="0" err="1">
                <a:solidFill>
                  <a:srgbClr val="0CA373"/>
                </a:solidFill>
              </a:rPr>
              <a:t>trabajaba</a:t>
            </a:r>
            <a:r>
              <a:rPr b="1" dirty="0">
                <a:solidFill>
                  <a:srgbClr val="0CA373"/>
                </a:solidFill>
              </a:rPr>
              <a:t> </a:t>
            </a:r>
            <a:r>
              <a:rPr b="1" dirty="0" err="1">
                <a:solidFill>
                  <a:srgbClr val="0CA373"/>
                </a:solidFill>
              </a:rPr>
              <a:t>desde</a:t>
            </a:r>
            <a:r>
              <a:rPr b="1" dirty="0">
                <a:solidFill>
                  <a:srgbClr val="0CA373"/>
                </a:solidFill>
              </a:rPr>
              <a:t> casa </a:t>
            </a:r>
          </a:p>
          <a:p>
            <a:pPr marL="12700">
              <a:lnSpc>
                <a:spcPct val="100000"/>
              </a:lnSpc>
              <a:spcBef>
                <a:spcPts val="110"/>
              </a:spcBef>
              <a:defRPr sz="2400">
                <a:cs typeface="Tahoma"/>
              </a:defRPr>
            </a:pPr>
            <a:r>
              <a:rPr dirty="0"/>
              <a:t>Dentro de la UE, las </a:t>
            </a:r>
            <a:r>
              <a:rPr dirty="0" err="1"/>
              <a:t>cifras</a:t>
            </a:r>
            <a:r>
              <a:rPr dirty="0"/>
              <a:t> </a:t>
            </a:r>
            <a:r>
              <a:rPr dirty="0" err="1"/>
              <a:t>variaban</a:t>
            </a:r>
            <a:r>
              <a:rPr dirty="0"/>
              <a:t> </a:t>
            </a:r>
            <a:r>
              <a:rPr dirty="0" err="1"/>
              <a:t>desde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30 % o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Dinamarca</a:t>
            </a:r>
            <a:r>
              <a:rPr dirty="0"/>
              <a:t>, los </a:t>
            </a:r>
            <a:r>
              <a:rPr dirty="0" err="1"/>
              <a:t>Países</a:t>
            </a:r>
            <a:r>
              <a:rPr dirty="0"/>
              <a:t> </a:t>
            </a:r>
            <a:r>
              <a:rPr dirty="0" err="1"/>
              <a:t>Bajos</a:t>
            </a:r>
            <a:r>
              <a:rPr dirty="0"/>
              <a:t> y </a:t>
            </a:r>
            <a:r>
              <a:rPr dirty="0" err="1"/>
              <a:t>Suecia</a:t>
            </a:r>
            <a:r>
              <a:rPr dirty="0"/>
              <a:t> hasta </a:t>
            </a:r>
            <a:r>
              <a:rPr dirty="0" err="1"/>
              <a:t>el</a:t>
            </a:r>
            <a:r>
              <a:rPr dirty="0"/>
              <a:t> 10 % o </a:t>
            </a:r>
            <a:r>
              <a:rPr dirty="0" err="1"/>
              <a:t>menos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Chequia</a:t>
            </a:r>
            <a:r>
              <a:rPr dirty="0"/>
              <a:t>, Grecia, Italia o Polonia</a:t>
            </a:r>
            <a:endParaRPr sz="2200" dirty="0"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85458" y="2391159"/>
            <a:ext cx="12021084" cy="3810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>
                <a:effectLst/>
              </a:rPr>
              <a:t>Una </a:t>
            </a:r>
            <a:r>
              <a:rPr dirty="0" err="1">
                <a:effectLst/>
              </a:rPr>
              <a:t>serie</a:t>
            </a:r>
            <a:r>
              <a:rPr dirty="0">
                <a:effectLst/>
              </a:rPr>
              <a:t> de </a:t>
            </a:r>
            <a:r>
              <a:rPr dirty="0" err="1">
                <a:effectLst/>
              </a:rPr>
              <a:t>factores</a:t>
            </a:r>
            <a:r>
              <a:rPr dirty="0">
                <a:effectLst/>
              </a:rPr>
              <a:t> </a:t>
            </a:r>
            <a:r>
              <a:rPr dirty="0" err="1">
                <a:effectLst/>
              </a:rPr>
              <a:t>determinan</a:t>
            </a:r>
            <a:r>
              <a:rPr lang="es-ES" dirty="0">
                <a:effectLst/>
              </a:rPr>
              <a:t> </a:t>
            </a:r>
            <a:r>
              <a:rPr dirty="0" err="1"/>
              <a:t>si</a:t>
            </a:r>
            <a:r>
              <a:rPr dirty="0"/>
              <a:t> un </a:t>
            </a:r>
            <a:r>
              <a:rPr dirty="0" err="1"/>
              <a:t>trabajo</a:t>
            </a:r>
            <a:r>
              <a:rPr dirty="0"/>
              <a:t> 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realizarse</a:t>
            </a:r>
            <a:r>
              <a:rPr dirty="0"/>
              <a:t> de forma </a:t>
            </a:r>
            <a:r>
              <a:rPr dirty="0" err="1"/>
              <a:t>remota</a:t>
            </a:r>
            <a:r>
              <a:rPr dirty="0"/>
              <a:t>, por </a:t>
            </a:r>
            <a:r>
              <a:rPr dirty="0" err="1"/>
              <a:t>ejemplo</a:t>
            </a:r>
            <a:r>
              <a:rPr dirty="0"/>
              <a:t>: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Tx/>
              <a:buChar char="-"/>
              <a:tabLst>
                <a:tab pos="457200" algn="l"/>
              </a:tabLst>
              <a:defRPr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dirty="0" err="1"/>
              <a:t>Estructura</a:t>
            </a:r>
            <a:r>
              <a:rPr dirty="0"/>
              <a:t> </a:t>
            </a:r>
            <a:r>
              <a:rPr dirty="0" err="1"/>
              <a:t>económica</a:t>
            </a:r>
            <a:r>
              <a:rPr dirty="0"/>
              <a:t> y </a:t>
            </a:r>
            <a:r>
              <a:rPr dirty="0" err="1"/>
              <a:t>ocupacional</a:t>
            </a:r>
            <a:r>
              <a:rPr dirty="0"/>
              <a:t> de un </a:t>
            </a:r>
            <a:r>
              <a:rPr dirty="0" err="1"/>
              <a:t>país</a:t>
            </a:r>
            <a:r>
              <a:rPr dirty="0"/>
              <a:t> </a:t>
            </a:r>
            <a:r>
              <a:rPr dirty="0" err="1"/>
              <a:t>determinado</a:t>
            </a:r>
            <a:r>
              <a:rPr dirty="0"/>
              <a:t> </a:t>
            </a: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SzPts val="1000"/>
              <a:buFontTx/>
              <a:buChar char="-"/>
              <a:tabLst>
                <a:tab pos="457200" algn="l"/>
              </a:tabLst>
              <a:defRPr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dirty="0" err="1"/>
              <a:t>Acceso</a:t>
            </a:r>
            <a:r>
              <a:rPr dirty="0"/>
              <a:t> a </a:t>
            </a:r>
            <a:r>
              <a:rPr lang="es-ES" dirty="0"/>
              <a:t>una buena conexión de Internet</a:t>
            </a:r>
            <a:endParaRPr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SzPts val="1000"/>
              <a:buFontTx/>
              <a:buChar char="-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dirty="0" err="1"/>
              <a:t>Probabilidad</a:t>
            </a:r>
            <a:r>
              <a:rPr dirty="0"/>
              <a:t> de </a:t>
            </a:r>
            <a:r>
              <a:rPr dirty="0" err="1"/>
              <a:t>poseer</a:t>
            </a:r>
            <a:r>
              <a:rPr dirty="0"/>
              <a:t> un PC o </a:t>
            </a:r>
            <a:r>
              <a:rPr dirty="0" err="1"/>
              <a:t>portátil</a:t>
            </a:r>
            <a:endParaRPr dirty="0"/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 sz="19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dirty="0"/>
              <a:t>La </a:t>
            </a:r>
            <a:r>
              <a:rPr dirty="0" err="1"/>
              <a:t>facilidad</a:t>
            </a:r>
            <a:r>
              <a:rPr dirty="0"/>
              <a:t> de </a:t>
            </a:r>
            <a:r>
              <a:rPr dirty="0" err="1"/>
              <a:t>empleo</a:t>
            </a:r>
            <a:r>
              <a:rPr dirty="0"/>
              <a:t> para </a:t>
            </a:r>
            <a:r>
              <a:rPr dirty="0" err="1"/>
              <a:t>trabajar</a:t>
            </a:r>
            <a:r>
              <a:rPr dirty="0"/>
              <a:t> </a:t>
            </a:r>
            <a:r>
              <a:rPr dirty="0" err="1"/>
              <a:t>desde</a:t>
            </a:r>
            <a:r>
              <a:rPr dirty="0"/>
              <a:t> casa </a:t>
            </a:r>
            <a:r>
              <a:rPr dirty="0" err="1"/>
              <a:t>aumenta</a:t>
            </a:r>
            <a:r>
              <a:rPr dirty="0"/>
              <a:t> con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nivel</a:t>
            </a:r>
            <a:r>
              <a:rPr dirty="0"/>
              <a:t> de </a:t>
            </a:r>
            <a:r>
              <a:rPr dirty="0" err="1"/>
              <a:t>desarrollo</a:t>
            </a:r>
            <a:r>
              <a:rPr dirty="0"/>
              <a:t> </a:t>
            </a:r>
            <a:r>
              <a:rPr dirty="0" err="1"/>
              <a:t>económico</a:t>
            </a:r>
            <a:r>
              <a:rPr dirty="0"/>
              <a:t> de un </a:t>
            </a:r>
            <a:r>
              <a:rPr dirty="0" err="1"/>
              <a:t>país</a:t>
            </a:r>
            <a:r>
              <a:rPr dirty="0"/>
              <a:t> </a:t>
            </a:r>
            <a:r>
              <a:rPr dirty="0" err="1"/>
              <a:t>determinado</a:t>
            </a:r>
            <a:r>
              <a:rPr dirty="0"/>
              <a:t>, </a:t>
            </a:r>
            <a:r>
              <a:rPr lang="es-ES" b="1" dirty="0"/>
              <a:t>más</a:t>
            </a:r>
            <a:r>
              <a:rPr b="1" dirty="0"/>
              <a:t> </a:t>
            </a:r>
            <a:r>
              <a:rPr b="1" dirty="0" err="1"/>
              <a:t>probablemente</a:t>
            </a:r>
            <a:r>
              <a:rPr b="1" dirty="0"/>
              <a:t> </a:t>
            </a:r>
            <a:r>
              <a:rPr b="1" dirty="0" err="1"/>
              <a:t>en</a:t>
            </a:r>
            <a:r>
              <a:rPr b="1" dirty="0"/>
              <a:t> </a:t>
            </a:r>
            <a:r>
              <a:rPr b="1" dirty="0" err="1"/>
              <a:t>países</a:t>
            </a:r>
            <a:r>
              <a:rPr b="1" dirty="0"/>
              <a:t> con un gran </a:t>
            </a:r>
            <a:r>
              <a:rPr b="1" dirty="0" err="1"/>
              <a:t>número</a:t>
            </a:r>
            <a:r>
              <a:rPr b="1" dirty="0"/>
              <a:t> de </a:t>
            </a:r>
            <a:r>
              <a:rPr b="1" dirty="0" err="1"/>
              <a:t>puestos</a:t>
            </a:r>
            <a:r>
              <a:rPr b="1" dirty="0"/>
              <a:t> de </a:t>
            </a:r>
            <a:r>
              <a:rPr b="1" dirty="0" err="1"/>
              <a:t>trabajo</a:t>
            </a:r>
            <a:r>
              <a:rPr b="1" dirty="0"/>
              <a:t> </a:t>
            </a:r>
            <a:r>
              <a:rPr b="1" dirty="0" err="1"/>
              <a:t>en</a:t>
            </a:r>
            <a:r>
              <a:rPr b="1" dirty="0"/>
              <a:t> TIC</a:t>
            </a:r>
            <a:r>
              <a:rPr dirty="0"/>
              <a:t>, </a:t>
            </a:r>
            <a:r>
              <a:rPr dirty="0" err="1"/>
              <a:t>servicios</a:t>
            </a:r>
            <a:r>
              <a:rPr dirty="0"/>
              <a:t> </a:t>
            </a:r>
            <a:r>
              <a:rPr dirty="0" err="1"/>
              <a:t>profesionales</a:t>
            </a:r>
            <a:r>
              <a:rPr dirty="0"/>
              <a:t>, </a:t>
            </a:r>
            <a:r>
              <a:rPr dirty="0" err="1"/>
              <a:t>finanzas</a:t>
            </a:r>
            <a:r>
              <a:rPr dirty="0"/>
              <a:t> y </a:t>
            </a:r>
            <a:r>
              <a:rPr dirty="0" err="1"/>
              <a:t>seguros</a:t>
            </a:r>
            <a:r>
              <a:rPr dirty="0"/>
              <a:t> y </a:t>
            </a:r>
            <a:r>
              <a:rPr dirty="0" err="1"/>
              <a:t>administración</a:t>
            </a:r>
            <a:r>
              <a:rPr dirty="0"/>
              <a:t> </a:t>
            </a:r>
            <a:r>
              <a:rPr dirty="0" err="1"/>
              <a:t>pública</a:t>
            </a:r>
            <a:endParaRPr sz="19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 sz="19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dirty="0"/>
              <a:t>Como </a:t>
            </a:r>
            <a:r>
              <a:rPr dirty="0" err="1"/>
              <a:t>resultado</a:t>
            </a:r>
            <a:r>
              <a:rPr dirty="0"/>
              <a:t> de las </a:t>
            </a:r>
            <a:r>
              <a:rPr dirty="0" err="1"/>
              <a:t>órdenes</a:t>
            </a:r>
            <a:r>
              <a:rPr dirty="0"/>
              <a:t> de </a:t>
            </a:r>
            <a:r>
              <a:rPr dirty="0" err="1"/>
              <a:t>permanencia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casa </a:t>
            </a:r>
            <a:r>
              <a:rPr dirty="0" err="1"/>
              <a:t>emitidas</a:t>
            </a:r>
            <a:r>
              <a:rPr dirty="0"/>
              <a:t> por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gobierno</a:t>
            </a:r>
            <a:r>
              <a:rPr dirty="0"/>
              <a:t>, </a:t>
            </a:r>
            <a:r>
              <a:rPr b="1" dirty="0" err="1"/>
              <a:t>casi</a:t>
            </a:r>
            <a:r>
              <a:rPr b="1" dirty="0"/>
              <a:t> </a:t>
            </a:r>
            <a:r>
              <a:rPr b="1" dirty="0" err="1"/>
              <a:t>el</a:t>
            </a:r>
            <a:r>
              <a:rPr b="1" dirty="0"/>
              <a:t> 40 % de los </a:t>
            </a:r>
            <a:r>
              <a:rPr b="1" dirty="0" err="1"/>
              <a:t>empleados</a:t>
            </a:r>
            <a:r>
              <a:rPr b="1" dirty="0"/>
              <a:t> </a:t>
            </a:r>
            <a:r>
              <a:rPr b="1" dirty="0" err="1"/>
              <a:t>en</a:t>
            </a:r>
            <a:r>
              <a:rPr b="1" dirty="0"/>
              <a:t> Europa </a:t>
            </a:r>
            <a:r>
              <a:rPr dirty="0" err="1"/>
              <a:t>comenzaron</a:t>
            </a:r>
            <a:r>
              <a:rPr dirty="0"/>
              <a:t> a </a:t>
            </a:r>
            <a:r>
              <a:rPr dirty="0" err="1"/>
              <a:t>trabajar</a:t>
            </a:r>
            <a:r>
              <a:rPr dirty="0"/>
              <a:t> a </a:t>
            </a:r>
            <a:r>
              <a:rPr dirty="0" err="1"/>
              <a:t>distancia</a:t>
            </a:r>
            <a:endParaRPr sz="19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414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1976582" y="213645"/>
            <a:ext cx="9637153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s-ES" sz="4000" dirty="0"/>
              <a:t>¿Qué es el teletrabajo?</a:t>
            </a:r>
            <a:endParaRPr lang="es-ES" sz="4000" b="0" i="1" kern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0" y="2879934"/>
            <a:ext cx="11412323" cy="1457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sz="3600">
              <a:solidFill>
                <a:srgbClr val="000000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 sz="360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t>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8DEA5A3-84E3-D9DA-6353-E0D79AE4F67D}"/>
              </a:ext>
            </a:extLst>
          </p:cNvPr>
          <p:cNvSpPr txBox="1"/>
          <p:nvPr/>
        </p:nvSpPr>
        <p:spPr>
          <a:xfrm>
            <a:off x="0" y="1200727"/>
            <a:ext cx="11961091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0CA373"/>
                </a:solidFill>
              </a:defRPr>
            </a:pPr>
            <a:r>
              <a:rPr dirty="0"/>
              <a:t>¿</a:t>
            </a:r>
            <a:r>
              <a:rPr dirty="0" err="1"/>
              <a:t>Cómo</a:t>
            </a:r>
            <a:r>
              <a:rPr dirty="0"/>
              <a:t> </a:t>
            </a:r>
            <a:r>
              <a:rPr dirty="0" err="1"/>
              <a:t>podría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trabajo</a:t>
            </a:r>
            <a:r>
              <a:rPr dirty="0"/>
              <a:t> </a:t>
            </a:r>
            <a:r>
              <a:rPr dirty="0" err="1"/>
              <a:t>remoto</a:t>
            </a:r>
            <a:r>
              <a:rPr dirty="0"/>
              <a:t> </a:t>
            </a:r>
            <a:r>
              <a:rPr dirty="0" err="1"/>
              <a:t>beneficiar</a:t>
            </a:r>
            <a:r>
              <a:rPr dirty="0"/>
              <a:t> a </a:t>
            </a:r>
            <a:r>
              <a:rPr lang="es-ES" dirty="0"/>
              <a:t>tu negocio</a:t>
            </a:r>
            <a:r>
              <a:rPr dirty="0"/>
              <a:t>?</a:t>
            </a:r>
            <a:endParaRPr sz="2800" b="1" dirty="0">
              <a:solidFill>
                <a:srgbClr val="0CA373"/>
              </a:solidFill>
            </a:endParaRPr>
          </a:p>
          <a:p>
            <a:endParaRPr sz="2300" b="1" dirty="0">
              <a:solidFill>
                <a:srgbClr val="0CA37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 sz="2400"/>
            </a:pPr>
            <a:r>
              <a:rPr sz="2300" dirty="0" err="1"/>
              <a:t>Podría</a:t>
            </a:r>
            <a:r>
              <a:rPr sz="2300" dirty="0"/>
              <a:t> </a:t>
            </a:r>
            <a:r>
              <a:rPr sz="2300" dirty="0" err="1"/>
              <a:t>ayudar</a:t>
            </a:r>
            <a:r>
              <a:rPr sz="2300" dirty="0"/>
              <a:t> a </a:t>
            </a:r>
            <a:r>
              <a:rPr sz="2300" dirty="0" err="1"/>
              <a:t>evitar</a:t>
            </a:r>
            <a:r>
              <a:rPr sz="2300" dirty="0"/>
              <a:t> una mayor </a:t>
            </a:r>
            <a:r>
              <a:rPr sz="2300" dirty="0" err="1"/>
              <a:t>incidencia</a:t>
            </a:r>
            <a:r>
              <a:rPr sz="2300" dirty="0"/>
              <a:t> de COVID-19 </a:t>
            </a:r>
          </a:p>
          <a:p>
            <a:pPr marL="342900" indent="-342900" algn="just">
              <a:buFont typeface="Wingdings" panose="05000000000000000000" pitchFamily="2" charset="2"/>
              <a:buChar char="q"/>
              <a:defRPr sz="2400"/>
            </a:pPr>
            <a:r>
              <a:rPr sz="2300" dirty="0"/>
              <a:t>Un alto </a:t>
            </a:r>
            <a:r>
              <a:rPr sz="2300" dirty="0" err="1"/>
              <a:t>grado</a:t>
            </a:r>
            <a:r>
              <a:rPr sz="2300" dirty="0"/>
              <a:t> de </a:t>
            </a:r>
            <a:r>
              <a:rPr sz="2300" dirty="0" err="1"/>
              <a:t>incertidumbre</a:t>
            </a:r>
            <a:r>
              <a:rPr sz="2300" dirty="0"/>
              <a:t> </a:t>
            </a:r>
            <a:r>
              <a:rPr sz="2300" dirty="0" err="1"/>
              <a:t>asociado</a:t>
            </a:r>
            <a:r>
              <a:rPr sz="2300" dirty="0"/>
              <a:t> con la </a:t>
            </a:r>
            <a:r>
              <a:rPr sz="2300" dirty="0" err="1"/>
              <a:t>reapertura</a:t>
            </a:r>
            <a:r>
              <a:rPr sz="2300" dirty="0"/>
              <a:t> de las </a:t>
            </a:r>
            <a:r>
              <a:rPr sz="2300" dirty="0" err="1"/>
              <a:t>empresas</a:t>
            </a:r>
            <a:r>
              <a:rPr sz="2300" dirty="0"/>
              <a:t> </a:t>
            </a:r>
            <a:r>
              <a:rPr sz="2300" dirty="0" err="1"/>
              <a:t>implica</a:t>
            </a:r>
            <a:r>
              <a:rPr sz="2300" dirty="0"/>
              <a:t> </a:t>
            </a:r>
            <a:r>
              <a:rPr sz="2300" dirty="0" err="1"/>
              <a:t>tener</a:t>
            </a:r>
            <a:r>
              <a:rPr sz="2300" dirty="0"/>
              <a:t> que </a:t>
            </a:r>
            <a:r>
              <a:rPr sz="2300" dirty="0" err="1"/>
              <a:t>cumplir</a:t>
            </a:r>
            <a:r>
              <a:rPr sz="2300" dirty="0"/>
              <a:t> una </a:t>
            </a:r>
            <a:r>
              <a:rPr sz="2300" dirty="0" err="1"/>
              <a:t>serie</a:t>
            </a:r>
            <a:r>
              <a:rPr sz="2300" dirty="0"/>
              <a:t> de </a:t>
            </a:r>
            <a:r>
              <a:rPr sz="2300" dirty="0" err="1"/>
              <a:t>estrictas</a:t>
            </a:r>
            <a:r>
              <a:rPr sz="2300" dirty="0"/>
              <a:t> </a:t>
            </a:r>
            <a:r>
              <a:rPr sz="2300" dirty="0" err="1"/>
              <a:t>normas</a:t>
            </a:r>
            <a:r>
              <a:rPr sz="2300" dirty="0"/>
              <a:t> de </a:t>
            </a:r>
            <a:r>
              <a:rPr sz="2300" dirty="0" err="1"/>
              <a:t>higiene</a:t>
            </a:r>
            <a:r>
              <a:rPr sz="2300" dirty="0"/>
              <a:t> y </a:t>
            </a:r>
            <a:r>
              <a:rPr sz="2300" dirty="0" err="1"/>
              <a:t>seguridad</a:t>
            </a:r>
            <a:r>
              <a:rPr sz="2300" dirty="0"/>
              <a:t>, y las </a:t>
            </a:r>
            <a:r>
              <a:rPr sz="2300" dirty="0" err="1"/>
              <a:t>restricciones</a:t>
            </a:r>
            <a:r>
              <a:rPr sz="2300" dirty="0"/>
              <a:t> </a:t>
            </a:r>
            <a:r>
              <a:rPr sz="2300" dirty="0" err="1"/>
              <a:t>continuas</a:t>
            </a:r>
            <a:r>
              <a:rPr sz="2300" dirty="0"/>
              <a:t>, </a:t>
            </a:r>
            <a:r>
              <a:rPr sz="2300" dirty="0" err="1"/>
              <a:t>así</a:t>
            </a:r>
            <a:r>
              <a:rPr sz="2300" dirty="0"/>
              <a:t> </a:t>
            </a:r>
            <a:r>
              <a:rPr sz="2300" dirty="0" err="1"/>
              <a:t>como</a:t>
            </a:r>
            <a:r>
              <a:rPr sz="2300" dirty="0"/>
              <a:t> </a:t>
            </a:r>
            <a:r>
              <a:rPr sz="2300" dirty="0" err="1"/>
              <a:t>el</a:t>
            </a:r>
            <a:r>
              <a:rPr sz="2300" dirty="0"/>
              <a:t> </a:t>
            </a:r>
            <a:r>
              <a:rPr sz="2300" dirty="0" err="1"/>
              <a:t>distanciamiento</a:t>
            </a:r>
            <a:r>
              <a:rPr sz="2300" dirty="0"/>
              <a:t> </a:t>
            </a:r>
            <a:r>
              <a:rPr sz="2300" dirty="0" err="1"/>
              <a:t>físico</a:t>
            </a:r>
            <a:r>
              <a:rPr sz="2300" dirty="0"/>
              <a:t>, </a:t>
            </a:r>
            <a:r>
              <a:rPr sz="2300" dirty="0" err="1"/>
              <a:t>pueden</a:t>
            </a:r>
            <a:r>
              <a:rPr sz="2300" dirty="0"/>
              <a:t> no </a:t>
            </a:r>
            <a:r>
              <a:rPr sz="2300" dirty="0" err="1"/>
              <a:t>hacer</a:t>
            </a:r>
            <a:r>
              <a:rPr sz="2300" dirty="0"/>
              <a:t> </a:t>
            </a:r>
            <a:r>
              <a:rPr sz="2300" dirty="0" err="1"/>
              <a:t>posible</a:t>
            </a:r>
            <a:r>
              <a:rPr sz="2300" dirty="0"/>
              <a:t> que </a:t>
            </a:r>
            <a:r>
              <a:rPr sz="2300" dirty="0" err="1"/>
              <a:t>toda</a:t>
            </a:r>
            <a:r>
              <a:rPr sz="2300" dirty="0"/>
              <a:t> la </a:t>
            </a:r>
            <a:r>
              <a:rPr sz="2300" dirty="0" err="1"/>
              <a:t>fuerza</a:t>
            </a:r>
            <a:r>
              <a:rPr sz="2300" dirty="0"/>
              <a:t> </a:t>
            </a:r>
            <a:r>
              <a:rPr sz="2300" dirty="0" err="1"/>
              <a:t>laboral</a:t>
            </a:r>
            <a:r>
              <a:rPr sz="2300" dirty="0"/>
              <a:t> </a:t>
            </a:r>
            <a:r>
              <a:rPr sz="2300" dirty="0" err="1"/>
              <a:t>regrese</a:t>
            </a:r>
            <a:r>
              <a:rPr sz="2300" dirty="0"/>
              <a:t> de </a:t>
            </a:r>
            <a:r>
              <a:rPr sz="2300" dirty="0" err="1"/>
              <a:t>manera</a:t>
            </a:r>
            <a:r>
              <a:rPr sz="2300" dirty="0"/>
              <a:t> </a:t>
            </a:r>
            <a:r>
              <a:rPr sz="2300" dirty="0" err="1"/>
              <a:t>segura</a:t>
            </a:r>
            <a:r>
              <a:rPr sz="2300" dirty="0"/>
              <a:t> a las </a:t>
            </a:r>
            <a:r>
              <a:rPr sz="2300" dirty="0" err="1"/>
              <a:t>instalaciones</a:t>
            </a:r>
            <a:r>
              <a:rPr sz="2300" dirty="0"/>
              <a:t> del </a:t>
            </a:r>
            <a:r>
              <a:rPr sz="2300" dirty="0" err="1"/>
              <a:t>empleador</a:t>
            </a:r>
            <a:r>
              <a:rPr sz="2300" dirty="0"/>
              <a:t>. </a:t>
            </a:r>
            <a:r>
              <a:rPr sz="2300" b="1" dirty="0"/>
              <a:t>El </a:t>
            </a:r>
            <a:r>
              <a:rPr lang="es-ES" sz="2300" b="1" dirty="0"/>
              <a:t>teletrabajo</a:t>
            </a:r>
            <a:r>
              <a:rPr sz="2300" b="1" dirty="0"/>
              <a:t> </a:t>
            </a:r>
            <a:r>
              <a:rPr sz="2300" b="1" dirty="0" err="1"/>
              <a:t>seguirá</a:t>
            </a:r>
            <a:r>
              <a:rPr sz="2300" b="1" dirty="0"/>
              <a:t> </a:t>
            </a:r>
            <a:r>
              <a:rPr sz="2300" b="1" dirty="0" err="1"/>
              <a:t>siendo</a:t>
            </a:r>
            <a:r>
              <a:rPr sz="2300" b="1" dirty="0"/>
              <a:t> </a:t>
            </a:r>
            <a:r>
              <a:rPr sz="2300" b="1" dirty="0" err="1"/>
              <a:t>necesario</a:t>
            </a:r>
            <a:r>
              <a:rPr sz="2300" b="1" dirty="0"/>
              <a:t> para al </a:t>
            </a:r>
            <a:r>
              <a:rPr sz="2300" b="1" dirty="0" err="1"/>
              <a:t>menos</a:t>
            </a:r>
            <a:r>
              <a:rPr sz="2300" b="1" dirty="0"/>
              <a:t> una </a:t>
            </a:r>
            <a:r>
              <a:rPr sz="2300" b="1" dirty="0" err="1"/>
              <a:t>parte</a:t>
            </a:r>
            <a:r>
              <a:rPr sz="2300" b="1" dirty="0"/>
              <a:t> de la mano de </a:t>
            </a:r>
            <a:r>
              <a:rPr sz="2300" b="1" dirty="0" err="1"/>
              <a:t>obra</a:t>
            </a:r>
            <a:r>
              <a:rPr sz="2300" b="1" dirty="0"/>
              <a:t> </a:t>
            </a:r>
            <a:r>
              <a:rPr sz="2300" b="1" dirty="0" err="1"/>
              <a:t>durante</a:t>
            </a:r>
            <a:r>
              <a:rPr sz="2300" b="1" dirty="0"/>
              <a:t> </a:t>
            </a:r>
            <a:r>
              <a:rPr sz="2300" b="1" dirty="0" err="1"/>
              <a:t>este</a:t>
            </a:r>
            <a:r>
              <a:rPr sz="2300" b="1" dirty="0"/>
              <a:t> </a:t>
            </a:r>
            <a:r>
              <a:rPr sz="2300" b="1" dirty="0" err="1"/>
              <a:t>período</a:t>
            </a:r>
            <a:r>
              <a:rPr sz="23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  <a:defRPr sz="2400"/>
            </a:pPr>
            <a:r>
              <a:rPr sz="2300" dirty="0"/>
              <a:t>Es </a:t>
            </a:r>
            <a:r>
              <a:rPr sz="2300" dirty="0" err="1"/>
              <a:t>necesario</a:t>
            </a:r>
            <a:r>
              <a:rPr sz="2300" dirty="0"/>
              <a:t> </a:t>
            </a:r>
            <a:r>
              <a:rPr sz="2300" dirty="0" err="1"/>
              <a:t>proteger</a:t>
            </a:r>
            <a:r>
              <a:rPr sz="2300" dirty="0"/>
              <a:t> a los </a:t>
            </a:r>
            <a:r>
              <a:rPr sz="2300" dirty="0" err="1"/>
              <a:t>grupos</a:t>
            </a:r>
            <a:r>
              <a:rPr sz="2300" dirty="0"/>
              <a:t> </a:t>
            </a:r>
            <a:r>
              <a:rPr sz="2300" dirty="0" err="1"/>
              <a:t>vulnerables</a:t>
            </a:r>
            <a:r>
              <a:rPr sz="2300" dirty="0"/>
              <a:t> y de alto </a:t>
            </a:r>
            <a:r>
              <a:rPr sz="2300" dirty="0" err="1"/>
              <a:t>riesgo</a:t>
            </a:r>
            <a:r>
              <a:rPr sz="2300" dirty="0"/>
              <a:t>, por lo que </a:t>
            </a:r>
            <a:r>
              <a:rPr sz="2300" dirty="0" err="1"/>
              <a:t>el</a:t>
            </a:r>
            <a:r>
              <a:rPr sz="2300" dirty="0"/>
              <a:t> </a:t>
            </a:r>
            <a:r>
              <a:rPr lang="es-ES" sz="2300" b="1" dirty="0"/>
              <a:t>teletrabajo </a:t>
            </a:r>
            <a:r>
              <a:rPr sz="2300" b="1" dirty="0" err="1"/>
              <a:t>será</a:t>
            </a:r>
            <a:r>
              <a:rPr sz="2300" b="1" dirty="0"/>
              <a:t> una </a:t>
            </a:r>
            <a:r>
              <a:rPr sz="2300" b="1" dirty="0" err="1"/>
              <a:t>alternativa</a:t>
            </a:r>
            <a:r>
              <a:rPr sz="2300" b="1" dirty="0"/>
              <a:t> </a:t>
            </a:r>
            <a:r>
              <a:rPr sz="2300" b="1" dirty="0" err="1"/>
              <a:t>muy</a:t>
            </a:r>
            <a:r>
              <a:rPr sz="2300" b="1" dirty="0"/>
              <a:t> </a:t>
            </a:r>
            <a:r>
              <a:rPr sz="2300" b="1" dirty="0" err="1"/>
              <a:t>atractiva</a:t>
            </a:r>
            <a:r>
              <a:rPr sz="2300" dirty="0"/>
              <a:t>, al </a:t>
            </a:r>
            <a:r>
              <a:rPr sz="2300" dirty="0" err="1"/>
              <a:t>menos</a:t>
            </a:r>
            <a:r>
              <a:rPr sz="2300" dirty="0"/>
              <a:t> </a:t>
            </a:r>
            <a:r>
              <a:rPr sz="2300" dirty="0" err="1"/>
              <a:t>durante</a:t>
            </a:r>
            <a:r>
              <a:rPr sz="2300" dirty="0"/>
              <a:t> la </a:t>
            </a:r>
            <a:r>
              <a:rPr sz="2300" dirty="0" err="1"/>
              <a:t>pandemia</a:t>
            </a:r>
            <a:r>
              <a:rPr sz="23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  <a:defRPr sz="2400">
                <a:solidFill>
                  <a:srgbClr val="0CA373"/>
                </a:solidFill>
              </a:defRPr>
            </a:pPr>
            <a:r>
              <a:rPr sz="2300" b="1" dirty="0"/>
              <a:t>El </a:t>
            </a:r>
            <a:r>
              <a:rPr sz="2300" b="1" dirty="0" err="1"/>
              <a:t>uso</a:t>
            </a:r>
            <a:r>
              <a:rPr sz="2300" b="1" dirty="0"/>
              <a:t> </a:t>
            </a:r>
            <a:r>
              <a:rPr sz="2300" b="1" dirty="0" err="1"/>
              <a:t>ampliado</a:t>
            </a:r>
            <a:r>
              <a:rPr sz="2300" b="1" dirty="0"/>
              <a:t> del </a:t>
            </a:r>
            <a:r>
              <a:rPr sz="2300" b="1" dirty="0" err="1"/>
              <a:t>trabajo</a:t>
            </a:r>
            <a:r>
              <a:rPr sz="2300" b="1" dirty="0"/>
              <a:t> a </a:t>
            </a:r>
            <a:r>
              <a:rPr sz="2300" b="1" dirty="0" err="1"/>
              <a:t>distancia</a:t>
            </a:r>
            <a:r>
              <a:rPr sz="2300" b="1" dirty="0"/>
              <a:t> </a:t>
            </a:r>
            <a:r>
              <a:rPr sz="2300" b="1" dirty="0" err="1"/>
              <a:t>puede</a:t>
            </a:r>
            <a:r>
              <a:rPr sz="2300" b="1" dirty="0"/>
              <a:t> no </a:t>
            </a:r>
            <a:r>
              <a:rPr sz="2300" b="1" dirty="0" err="1"/>
              <a:t>terminar</a:t>
            </a:r>
            <a:r>
              <a:rPr sz="2300" b="1" dirty="0"/>
              <a:t> con la </a:t>
            </a:r>
            <a:r>
              <a:rPr sz="2300" b="1" dirty="0" err="1"/>
              <a:t>pandemia</a:t>
            </a:r>
            <a:r>
              <a:rPr lang="es-ES" sz="2300" b="1" dirty="0"/>
              <a:t> sino </a:t>
            </a:r>
            <a:r>
              <a:rPr sz="2300" b="1" dirty="0" err="1"/>
              <a:t>convertirse</a:t>
            </a:r>
            <a:r>
              <a:rPr sz="2300" b="1" dirty="0"/>
              <a:t> </a:t>
            </a:r>
            <a:r>
              <a:rPr sz="2300" b="1" dirty="0" err="1"/>
              <a:t>en</a:t>
            </a:r>
            <a:r>
              <a:rPr sz="2300" b="1" dirty="0"/>
              <a:t> </a:t>
            </a:r>
            <a:r>
              <a:rPr sz="2300" b="1" dirty="0" err="1"/>
              <a:t>parte</a:t>
            </a:r>
            <a:r>
              <a:rPr sz="2300" b="1" dirty="0"/>
              <a:t> de la «</a:t>
            </a:r>
            <a:r>
              <a:rPr sz="2300" b="1" dirty="0" err="1"/>
              <a:t>nueva</a:t>
            </a:r>
            <a:r>
              <a:rPr sz="2300" b="1" dirty="0"/>
              <a:t> y </a:t>
            </a:r>
            <a:r>
              <a:rPr sz="2300" b="1" dirty="0" err="1"/>
              <a:t>mejor</a:t>
            </a:r>
            <a:r>
              <a:rPr sz="2300" b="1" dirty="0"/>
              <a:t> </a:t>
            </a:r>
            <a:r>
              <a:rPr sz="2300" b="1" dirty="0" err="1"/>
              <a:t>normalidad</a:t>
            </a:r>
            <a:r>
              <a:rPr sz="2300" b="1" dirty="0"/>
              <a:t>» </a:t>
            </a:r>
            <a:r>
              <a:rPr sz="2300" b="1" dirty="0" err="1"/>
              <a:t>en</a:t>
            </a:r>
            <a:r>
              <a:rPr sz="2300" b="1" dirty="0"/>
              <a:t> los </a:t>
            </a:r>
            <a:r>
              <a:rPr sz="2300" b="1" dirty="0" err="1"/>
              <a:t>próximos</a:t>
            </a:r>
            <a:r>
              <a:rPr sz="2300" b="1" dirty="0"/>
              <a:t> </a:t>
            </a:r>
            <a:r>
              <a:rPr sz="2300" b="1" dirty="0" err="1"/>
              <a:t>años</a:t>
            </a:r>
            <a:r>
              <a:rPr sz="2300" dirty="0"/>
              <a:t>, </a:t>
            </a:r>
            <a:r>
              <a:rPr sz="2300" dirty="0" err="1"/>
              <a:t>respaldada</a:t>
            </a:r>
            <a:r>
              <a:rPr sz="2300" dirty="0"/>
              <a:t> por la </a:t>
            </a:r>
            <a:r>
              <a:rPr sz="2300" dirty="0" err="1"/>
              <a:t>digitalización</a:t>
            </a:r>
            <a:r>
              <a:rPr sz="2300" dirty="0"/>
              <a:t>, la </a:t>
            </a:r>
            <a:r>
              <a:rPr sz="2300" dirty="0" err="1"/>
              <a:t>comunicación</a:t>
            </a:r>
            <a:r>
              <a:rPr sz="2300" dirty="0"/>
              <a:t> </a:t>
            </a:r>
            <a:r>
              <a:rPr sz="2300" dirty="0" err="1"/>
              <a:t>avanzada</a:t>
            </a:r>
            <a:r>
              <a:rPr sz="2300" dirty="0"/>
              <a:t> y las </a:t>
            </a:r>
            <a:r>
              <a:rPr sz="2300" dirty="0" err="1"/>
              <a:t>tecnologías</a:t>
            </a:r>
            <a:r>
              <a:rPr sz="2300" dirty="0"/>
              <a:t> </a:t>
            </a:r>
            <a:r>
              <a:rPr sz="2300" dirty="0" err="1"/>
              <a:t>en</a:t>
            </a:r>
            <a:r>
              <a:rPr sz="2300" dirty="0"/>
              <a:t> la </a:t>
            </a:r>
            <a:r>
              <a:rPr sz="2300" dirty="0" err="1"/>
              <a:t>nube</a:t>
            </a:r>
            <a:r>
              <a:rPr sz="2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523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061907" y="244620"/>
            <a:ext cx="10269068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400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t>Cuestiones que deben tenerse en cuenta</a:t>
            </a:r>
            <a:endParaRPr sz="4000" kern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102551" y="1059679"/>
            <a:ext cx="12015385" cy="337272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defRPr sz="2200" b="1">
                <a:solidFill>
                  <a:srgbClr val="0CA373"/>
                </a:solidFill>
                <a:cs typeface="Tahoma"/>
              </a:defRPr>
            </a:pPr>
            <a:r>
              <a:rPr sz="2100" dirty="0"/>
              <a:t>Las </a:t>
            </a:r>
            <a:r>
              <a:rPr sz="2100" dirty="0" err="1"/>
              <a:t>prácticas</a:t>
            </a:r>
            <a:r>
              <a:rPr sz="2100" dirty="0"/>
              <a:t> de los empresarios </a:t>
            </a:r>
            <a:r>
              <a:rPr sz="2100" dirty="0" err="1"/>
              <a:t>deben</a:t>
            </a:r>
            <a:r>
              <a:rPr sz="2100" dirty="0"/>
              <a:t> </a:t>
            </a:r>
            <a:r>
              <a:rPr sz="2100" dirty="0" err="1"/>
              <a:t>tener</a:t>
            </a:r>
            <a:r>
              <a:rPr sz="2100" dirty="0"/>
              <a:t> </a:t>
            </a:r>
            <a:r>
              <a:rPr sz="2100" dirty="0" err="1"/>
              <a:t>en</a:t>
            </a:r>
            <a:r>
              <a:rPr sz="2100" dirty="0"/>
              <a:t> </a:t>
            </a:r>
            <a:r>
              <a:rPr sz="2100" dirty="0" err="1"/>
              <a:t>cuenta</a:t>
            </a:r>
            <a:r>
              <a:rPr sz="2100" dirty="0"/>
              <a:t> una </a:t>
            </a:r>
            <a:r>
              <a:rPr sz="2100" dirty="0" err="1"/>
              <a:t>serie</a:t>
            </a:r>
            <a:r>
              <a:rPr sz="2100" dirty="0"/>
              <a:t> de </a:t>
            </a:r>
            <a:r>
              <a:rPr sz="2100" dirty="0" err="1"/>
              <a:t>cuestiones</a:t>
            </a:r>
            <a:r>
              <a:rPr sz="2100" dirty="0"/>
              <a:t> </a:t>
            </a:r>
            <a:r>
              <a:rPr sz="2100" dirty="0" err="1"/>
              <a:t>relativas</a:t>
            </a:r>
            <a:r>
              <a:rPr sz="2100" dirty="0"/>
              <a:t>, por </a:t>
            </a:r>
            <a:r>
              <a:rPr sz="2100" dirty="0" err="1"/>
              <a:t>ejemplo</a:t>
            </a:r>
            <a:r>
              <a:rPr sz="2100" dirty="0"/>
              <a:t>, a:   </a:t>
            </a:r>
            <a:endParaRPr sz="2100" b="1" dirty="0">
              <a:solidFill>
                <a:srgbClr val="0CA373"/>
              </a:solidFill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102551" y="1396951"/>
            <a:ext cx="11395231" cy="51011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1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dirty="0"/>
              <a:t>Horas</a:t>
            </a:r>
            <a:r>
              <a:rPr dirty="0"/>
              <a:t> de </a:t>
            </a:r>
            <a:r>
              <a:rPr dirty="0" err="1"/>
              <a:t>trabajo</a:t>
            </a:r>
            <a:r>
              <a:rPr dirty="0"/>
              <a:t> y </a:t>
            </a:r>
            <a:r>
              <a:rPr dirty="0" err="1"/>
              <a:t>organización</a:t>
            </a:r>
            <a:r>
              <a:rPr dirty="0"/>
              <a:t> del </a:t>
            </a:r>
            <a:r>
              <a:rPr dirty="0" err="1"/>
              <a:t>trabajo</a:t>
            </a:r>
            <a:r>
              <a:rPr dirty="0"/>
              <a:t>;</a:t>
            </a:r>
            <a:endParaRPr sz="2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dirty="0">
                <a:effectLst/>
              </a:rPr>
              <a:t>Formación</a:t>
            </a:r>
            <a:r>
              <a:rPr dirty="0">
                <a:effectLst/>
              </a:rPr>
              <a:t>;</a:t>
            </a:r>
            <a:endParaRPr sz="2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 err="1">
                <a:effectLst/>
              </a:rPr>
              <a:t>Gestión</a:t>
            </a:r>
            <a:r>
              <a:rPr dirty="0">
                <a:effectLst/>
              </a:rPr>
              <a:t> de la </a:t>
            </a:r>
            <a:r>
              <a:rPr dirty="0" err="1">
                <a:effectLst/>
              </a:rPr>
              <a:t>actuación</a:t>
            </a:r>
            <a:r>
              <a:rPr dirty="0"/>
              <a:t> </a:t>
            </a:r>
            <a:r>
              <a:rPr dirty="0" err="1"/>
              <a:t>profesional</a:t>
            </a:r>
            <a:r>
              <a:rPr dirty="0"/>
              <a:t>;</a:t>
            </a:r>
            <a:endParaRPr sz="2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1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dirty="0"/>
              <a:t>D</a:t>
            </a:r>
            <a:r>
              <a:rPr dirty="0" err="1"/>
              <a:t>igitalización</a:t>
            </a:r>
            <a:r>
              <a:rPr dirty="0"/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 err="1"/>
              <a:t>Comunicación</a:t>
            </a:r>
            <a:r>
              <a:rPr dirty="0"/>
              <a:t>;</a:t>
            </a:r>
            <a:endParaRPr sz="21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1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 err="1"/>
              <a:t>Seguridad</a:t>
            </a:r>
            <a:r>
              <a:rPr dirty="0"/>
              <a:t> y </a:t>
            </a:r>
            <a:r>
              <a:rPr dirty="0" err="1"/>
              <a:t>salud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trabajo</a:t>
            </a:r>
            <a:r>
              <a:rPr dirty="0"/>
              <a:t> y </a:t>
            </a:r>
            <a:r>
              <a:rPr dirty="0" err="1"/>
              <a:t>conciliación</a:t>
            </a:r>
            <a:r>
              <a:rPr dirty="0"/>
              <a:t> </a:t>
            </a:r>
            <a:r>
              <a:rPr lang="es-ES" dirty="0"/>
              <a:t>entre</a:t>
            </a:r>
            <a:r>
              <a:rPr dirty="0"/>
              <a:t> la </a:t>
            </a:r>
            <a:r>
              <a:rPr dirty="0" err="1"/>
              <a:t>vida</a:t>
            </a:r>
            <a:r>
              <a:rPr dirty="0"/>
              <a:t> </a:t>
            </a:r>
            <a:r>
              <a:rPr dirty="0" err="1"/>
              <a:t>laboral</a:t>
            </a:r>
            <a:r>
              <a:rPr dirty="0"/>
              <a:t> y la </a:t>
            </a:r>
            <a:r>
              <a:rPr dirty="0" err="1"/>
              <a:t>vida</a:t>
            </a:r>
            <a:r>
              <a:rPr dirty="0"/>
              <a:t> </a:t>
            </a:r>
            <a:r>
              <a:rPr dirty="0" err="1"/>
              <a:t>privada</a:t>
            </a:r>
            <a:r>
              <a:rPr dirty="0"/>
              <a:t> </a:t>
            </a:r>
            <a:endParaRPr lang="es-ES" dirty="0"/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1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 err="1"/>
              <a:t>Implicaciones</a:t>
            </a:r>
            <a:r>
              <a:rPr dirty="0"/>
              <a:t> </a:t>
            </a:r>
            <a:r>
              <a:rPr dirty="0" err="1"/>
              <a:t>jurídicas</a:t>
            </a:r>
            <a:r>
              <a:rPr dirty="0"/>
              <a:t> y </a:t>
            </a:r>
            <a:r>
              <a:rPr dirty="0" err="1"/>
              <a:t>contractuales</a:t>
            </a:r>
            <a:r>
              <a:rPr dirty="0"/>
              <a:t>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1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dirty="0" err="1"/>
              <a:t>Cuestiones</a:t>
            </a:r>
            <a:r>
              <a:rPr dirty="0"/>
              <a:t> </a:t>
            </a:r>
            <a:r>
              <a:rPr dirty="0" err="1"/>
              <a:t>relacionadas</a:t>
            </a:r>
            <a:r>
              <a:rPr dirty="0"/>
              <a:t> con la </a:t>
            </a:r>
            <a:r>
              <a:rPr dirty="0" err="1"/>
              <a:t>prestación</a:t>
            </a:r>
            <a:r>
              <a:rPr dirty="0"/>
              <a:t> </a:t>
            </a:r>
            <a:r>
              <a:rPr dirty="0" err="1"/>
              <a:t>transfronteriza</a:t>
            </a:r>
            <a:r>
              <a:rPr dirty="0"/>
              <a:t> de </a:t>
            </a:r>
            <a:r>
              <a:rPr dirty="0" err="1"/>
              <a:t>trabajo</a:t>
            </a:r>
            <a:r>
              <a:rPr dirty="0"/>
              <a:t> a </a:t>
            </a:r>
            <a:r>
              <a:rPr dirty="0" err="1"/>
              <a:t>distancia</a:t>
            </a:r>
            <a:r>
              <a:rPr dirty="0"/>
              <a:t>, </a:t>
            </a:r>
            <a:r>
              <a:rPr dirty="0" err="1"/>
              <a:t>incluida</a:t>
            </a:r>
            <a:r>
              <a:rPr dirty="0"/>
              <a:t> la </a:t>
            </a:r>
            <a:r>
              <a:rPr dirty="0" err="1"/>
              <a:t>situación</a:t>
            </a:r>
            <a:r>
              <a:rPr dirty="0"/>
              <a:t> </a:t>
            </a:r>
            <a:r>
              <a:rPr dirty="0" err="1"/>
              <a:t>jurídica</a:t>
            </a:r>
            <a:r>
              <a:rPr dirty="0"/>
              <a:t> de los </a:t>
            </a:r>
            <a:r>
              <a:rPr dirty="0" err="1"/>
              <a:t>empleados</a:t>
            </a:r>
            <a:r>
              <a:rPr dirty="0"/>
              <a:t> </a:t>
            </a:r>
            <a:r>
              <a:rPr dirty="0" err="1"/>
              <a:t>contratados</a:t>
            </a:r>
            <a:r>
              <a:rPr dirty="0"/>
              <a:t> por empresarios </a:t>
            </a:r>
            <a:r>
              <a:rPr dirty="0" err="1"/>
              <a:t>polacos</a:t>
            </a:r>
            <a:r>
              <a:rPr dirty="0"/>
              <a:t>, que </a:t>
            </a:r>
            <a:r>
              <a:rPr dirty="0" err="1"/>
              <a:t>realizan</a:t>
            </a:r>
            <a:r>
              <a:rPr dirty="0"/>
              <a:t> </a:t>
            </a:r>
            <a:r>
              <a:rPr dirty="0" err="1"/>
              <a:t>trabajos</a:t>
            </a:r>
            <a:r>
              <a:rPr dirty="0"/>
              <a:t> a </a:t>
            </a:r>
            <a:r>
              <a:rPr dirty="0" err="1"/>
              <a:t>distancia</a:t>
            </a:r>
            <a:r>
              <a:rPr dirty="0"/>
              <a:t> </a:t>
            </a:r>
            <a:r>
              <a:rPr dirty="0" err="1"/>
              <a:t>desde</a:t>
            </a:r>
            <a:r>
              <a:rPr dirty="0"/>
              <a:t> </a:t>
            </a:r>
            <a:r>
              <a:rPr dirty="0" err="1"/>
              <a:t>fuera</a:t>
            </a:r>
            <a:r>
              <a:rPr dirty="0"/>
              <a:t> de Polonia</a:t>
            </a:r>
            <a:endParaRPr sz="2100" dirty="0">
              <a:solidFill>
                <a:srgbClr val="000000"/>
              </a:solidFill>
              <a:effectLst/>
              <a:highlight>
                <a:srgbClr val="FF00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314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008657" y="280995"/>
            <a:ext cx="10269068" cy="41293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360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sz="2600" b="0" dirty="0" err="1"/>
              <a:t>Cuestiones</a:t>
            </a:r>
            <a:r>
              <a:rPr sz="2600" b="0" dirty="0"/>
              <a:t> </a:t>
            </a:r>
            <a:r>
              <a:rPr sz="2600" b="0" dirty="0" err="1"/>
              <a:t>relativas</a:t>
            </a:r>
            <a:r>
              <a:rPr sz="2600" b="0" dirty="0"/>
              <a:t> al </a:t>
            </a:r>
            <a:r>
              <a:rPr sz="2600" dirty="0" err="1"/>
              <a:t>tiempo</a:t>
            </a:r>
            <a:r>
              <a:rPr sz="2600" dirty="0"/>
              <a:t> de </a:t>
            </a:r>
            <a:r>
              <a:rPr sz="2600" dirty="0" err="1"/>
              <a:t>trabajo</a:t>
            </a:r>
            <a:r>
              <a:rPr sz="2600" dirty="0"/>
              <a:t> y la </a:t>
            </a:r>
            <a:r>
              <a:rPr sz="2600" dirty="0" err="1"/>
              <a:t>organización</a:t>
            </a:r>
            <a:r>
              <a:rPr sz="2600" dirty="0"/>
              <a:t> del </a:t>
            </a:r>
            <a:r>
              <a:rPr sz="2600" dirty="0" err="1"/>
              <a:t>trabajo</a:t>
            </a:r>
            <a:endParaRPr sz="2600" kern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102552" y="991312"/>
            <a:ext cx="12001140" cy="69121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defRPr sz="2200">
                <a:solidFill>
                  <a:srgbClr val="0CA373"/>
                </a:solidFill>
                <a:cs typeface="Tahoma"/>
              </a:defRPr>
            </a:pPr>
            <a:r>
              <a:rPr dirty="0"/>
              <a:t>Las </a:t>
            </a:r>
            <a:r>
              <a:rPr dirty="0" err="1"/>
              <a:t>prácticas</a:t>
            </a:r>
            <a:r>
              <a:rPr dirty="0"/>
              <a:t> de los</a:t>
            </a:r>
            <a:r>
              <a:rPr lang="es-ES" dirty="0"/>
              <a:t> </a:t>
            </a:r>
            <a:r>
              <a:rPr b="1" dirty="0"/>
              <a:t>empresarios </a:t>
            </a:r>
            <a:r>
              <a:rPr b="1" dirty="0" err="1"/>
              <a:t>deben</a:t>
            </a:r>
            <a:r>
              <a:rPr b="1" dirty="0"/>
              <a:t> </a:t>
            </a:r>
            <a:r>
              <a:rPr b="1" dirty="0" err="1"/>
              <a:t>adaptarse</a:t>
            </a:r>
            <a:r>
              <a:rPr b="1" dirty="0"/>
              <a:t> a la </a:t>
            </a:r>
            <a:r>
              <a:rPr b="1" dirty="0" err="1"/>
              <a:t>situación</a:t>
            </a:r>
            <a:r>
              <a:rPr b="1" dirty="0"/>
              <a:t> e </a:t>
            </a:r>
            <a:r>
              <a:rPr b="1" dirty="0" err="1"/>
              <a:t>incluir</a:t>
            </a:r>
            <a:r>
              <a:rPr b="1" dirty="0"/>
              <a:t> la </a:t>
            </a:r>
            <a:r>
              <a:rPr b="1" dirty="0" err="1"/>
              <a:t>priorización</a:t>
            </a:r>
            <a:r>
              <a:rPr b="1" dirty="0"/>
              <a:t>, la carga de </a:t>
            </a:r>
            <a:r>
              <a:rPr b="1" dirty="0" err="1"/>
              <a:t>trabajo</a:t>
            </a:r>
            <a:r>
              <a:rPr b="1" dirty="0"/>
              <a:t>, las </a:t>
            </a:r>
            <a:r>
              <a:rPr b="1" dirty="0" err="1"/>
              <a:t>tareas</a:t>
            </a:r>
            <a:r>
              <a:rPr b="1" dirty="0"/>
              <a:t> y los </a:t>
            </a:r>
            <a:r>
              <a:rPr b="1" dirty="0" err="1"/>
              <a:t>plazos</a:t>
            </a:r>
            <a:r>
              <a:rPr b="1" dirty="0"/>
              <a:t>. </a:t>
            </a:r>
            <a:r>
              <a:rPr dirty="0"/>
              <a:t>Los pasos </a:t>
            </a:r>
            <a:r>
              <a:rPr dirty="0" err="1"/>
              <a:t>típicos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ese </a:t>
            </a:r>
            <a:r>
              <a:rPr dirty="0" err="1"/>
              <a:t>sentido</a:t>
            </a:r>
            <a:r>
              <a:rPr dirty="0"/>
              <a:t> </a:t>
            </a:r>
            <a:r>
              <a:rPr dirty="0" err="1"/>
              <a:t>pueden</a:t>
            </a:r>
            <a:r>
              <a:rPr dirty="0"/>
              <a:t> </a:t>
            </a:r>
            <a:r>
              <a:rPr dirty="0" err="1"/>
              <a:t>incluir</a:t>
            </a:r>
            <a:r>
              <a:rPr dirty="0"/>
              <a:t>:</a:t>
            </a:r>
            <a:endParaRPr sz="2200" dirty="0">
              <a:solidFill>
                <a:srgbClr val="0CA373"/>
              </a:solidFill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102552" y="1682527"/>
            <a:ext cx="11395230" cy="4197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sz="1700" dirty="0">
                <a:effectLst/>
              </a:rPr>
              <a:t>Pedir a los trabajadores que preparen </a:t>
            </a:r>
            <a:r>
              <a:rPr lang="es-ES" sz="1700" b="1" dirty="0">
                <a:effectLst/>
              </a:rPr>
              <a:t>un plan </a:t>
            </a:r>
            <a:r>
              <a:rPr lang="es-ES" sz="1700" b="1" dirty="0"/>
              <a:t>de trabajo individual</a:t>
            </a:r>
            <a:r>
              <a:rPr lang="es-ES" sz="1700" b="1" dirty="0">
                <a:effectLst/>
              </a:rPr>
              <a:t> de teletrabajo, </a:t>
            </a:r>
            <a:r>
              <a:rPr lang="es-ES" sz="1700" dirty="0">
                <a:effectLst/>
              </a:rPr>
              <a:t>que debe discutirse y acordarse con tu supervisor directo/dentro de un equipo determinado (lo que sea aplicable). Estos planes de trabajo deben complementar los planes de trabajo actuales y los procedimientos relacionados. </a:t>
            </a:r>
            <a:endParaRPr lang="es-ES" sz="17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sz="1700" b="1" dirty="0"/>
              <a:t>Clarificar prioridades </a:t>
            </a:r>
            <a:r>
              <a:rPr lang="es-ES" sz="1700" dirty="0"/>
              <a:t>además de </a:t>
            </a:r>
            <a:r>
              <a:rPr lang="es-ES" sz="1700" b="1" dirty="0"/>
              <a:t>priorizar el trabajo que no es esencial o realista </a:t>
            </a:r>
            <a:r>
              <a:rPr lang="es-ES" sz="1700" dirty="0"/>
              <a:t>en este momento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sz="1700" dirty="0"/>
              <a:t>Acordar </a:t>
            </a:r>
            <a:r>
              <a:rPr lang="es-ES" sz="1700" b="1" dirty="0"/>
              <a:t>un sistema común para señalar la disponibilidad de trabajo </a:t>
            </a:r>
            <a:r>
              <a:rPr lang="es-ES" sz="1700" dirty="0"/>
              <a:t>y garantizar que los gerentes y colegas dentro de un equipo lo respeten </a:t>
            </a:r>
            <a:endParaRPr lang="es-ES" sz="17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sz="1700" dirty="0">
                <a:effectLst/>
              </a:rPr>
              <a:t>Alentar </a:t>
            </a:r>
            <a:r>
              <a:rPr lang="es-ES" sz="1700" b="1" dirty="0">
                <a:effectLst/>
              </a:rPr>
              <a:t>a los trabajadores a compartir cuándo se sientan sobrecargados</a:t>
            </a:r>
            <a:r>
              <a:rPr lang="es-ES" sz="1700" dirty="0">
                <a:effectLst/>
              </a:rPr>
              <a:t>, para que sirvan de sistema de alerta temprana para detectar el riesgo de agotamiento, y saber cuándo deben reasignarse las tareas o los miembros del equipo, realizando un ejercicio de mapeo de habilidades</a:t>
            </a:r>
            <a:r>
              <a:rPr lang="es-ES" sz="1700" dirty="0"/>
              <a:t> para redistribuir a los trabajadores más frescos a equipos/unidades excesivamente agotados; pedir a los trabajadores que compartan ejemplos de cómo han cambiado sus rutinas cotidianas de manera que funcionen para ellos</a:t>
            </a:r>
            <a:endParaRPr lang="es-ES" sz="17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sz="1700" dirty="0"/>
              <a:t>Reconociendo que se </a:t>
            </a:r>
            <a:r>
              <a:rPr lang="es-ES" sz="1700" b="1" dirty="0"/>
              <a:t>necesita tiempo desconectado para que la labor sustantiva se lleve a cabo bien </a:t>
            </a:r>
            <a:endParaRPr lang="es-ES" sz="17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876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061907" y="244620"/>
            <a:ext cx="10269068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400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b="0" dirty="0" err="1"/>
              <a:t>Cuestiones</a:t>
            </a:r>
            <a:r>
              <a:rPr b="0" dirty="0"/>
              <a:t> </a:t>
            </a:r>
            <a:r>
              <a:rPr b="0" dirty="0" err="1"/>
              <a:t>relativas</a:t>
            </a:r>
            <a:r>
              <a:rPr b="0" dirty="0"/>
              <a:t> a la </a:t>
            </a:r>
            <a:r>
              <a:rPr dirty="0" err="1"/>
              <a:t>formación</a:t>
            </a:r>
            <a:endParaRPr sz="4000" kern="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532056" y="1045119"/>
            <a:ext cx="11313117" cy="937436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defRPr sz="2200">
                <a:solidFill>
                  <a:srgbClr val="0CA373"/>
                </a:solidFill>
                <a:cs typeface="Tahoma"/>
              </a:defRPr>
            </a:pPr>
            <a:r>
              <a:rPr sz="2000" b="1" dirty="0"/>
              <a:t>Los empresarios </a:t>
            </a:r>
            <a:r>
              <a:rPr sz="2000" b="1" dirty="0" err="1"/>
              <a:t>deben</a:t>
            </a:r>
            <a:r>
              <a:rPr sz="2000" b="1" dirty="0"/>
              <a:t> </a:t>
            </a:r>
            <a:r>
              <a:rPr sz="2000" b="1" dirty="0" err="1"/>
              <a:t>reconocer</a:t>
            </a:r>
            <a:r>
              <a:rPr sz="2000" b="1" dirty="0"/>
              <a:t> que, tanto para los </a:t>
            </a:r>
            <a:r>
              <a:rPr sz="2000" b="1" dirty="0" err="1"/>
              <a:t>empleados</a:t>
            </a:r>
            <a:r>
              <a:rPr sz="2000" b="1" dirty="0"/>
              <a:t> </a:t>
            </a:r>
            <a:r>
              <a:rPr sz="2000" b="1" dirty="0" err="1"/>
              <a:t>como</a:t>
            </a:r>
            <a:r>
              <a:rPr sz="2000" b="1" dirty="0"/>
              <a:t> para los </a:t>
            </a:r>
            <a:r>
              <a:rPr sz="2000" b="1" dirty="0" err="1"/>
              <a:t>gerentes</a:t>
            </a:r>
            <a:r>
              <a:rPr sz="2000" b="1" dirty="0"/>
              <a:t>, </a:t>
            </a:r>
            <a:r>
              <a:rPr sz="2000" b="1" dirty="0" err="1"/>
              <a:t>el</a:t>
            </a:r>
            <a:r>
              <a:rPr sz="2000" b="1" dirty="0"/>
              <a:t> </a:t>
            </a:r>
            <a:r>
              <a:rPr lang="es-ES" sz="2000" b="1" dirty="0"/>
              <a:t>teletrabajo </a:t>
            </a:r>
            <a:r>
              <a:rPr sz="2000" b="1" dirty="0" err="1"/>
              <a:t>implica</a:t>
            </a:r>
            <a:r>
              <a:rPr sz="2000" b="1" dirty="0"/>
              <a:t> una </a:t>
            </a:r>
            <a:r>
              <a:rPr sz="2000" b="1" dirty="0" err="1"/>
              <a:t>reevaluación</a:t>
            </a:r>
            <a:r>
              <a:rPr sz="2000" b="1" dirty="0"/>
              <a:t> de los </a:t>
            </a:r>
            <a:r>
              <a:rPr sz="2000" b="1" dirty="0" err="1"/>
              <a:t>viejos</a:t>
            </a:r>
            <a:r>
              <a:rPr sz="2000" b="1" dirty="0"/>
              <a:t> </a:t>
            </a:r>
            <a:r>
              <a:rPr sz="2000" b="1" dirty="0" err="1"/>
              <a:t>hábitos</a:t>
            </a:r>
            <a:r>
              <a:rPr sz="2000" b="1" dirty="0"/>
              <a:t> de </a:t>
            </a:r>
            <a:r>
              <a:rPr sz="2000" b="1" dirty="0" err="1"/>
              <a:t>trabajo</a:t>
            </a:r>
            <a:r>
              <a:rPr sz="2000" b="1" dirty="0"/>
              <a:t> y </a:t>
            </a:r>
            <a:r>
              <a:rPr sz="2000" b="1" dirty="0" err="1"/>
              <a:t>el</a:t>
            </a:r>
            <a:r>
              <a:rPr sz="2000" b="1" dirty="0"/>
              <a:t> </a:t>
            </a:r>
            <a:r>
              <a:rPr sz="2000" b="1" dirty="0" err="1"/>
              <a:t>aprendizaje</a:t>
            </a:r>
            <a:r>
              <a:rPr sz="2000" b="1" dirty="0"/>
              <a:t> de </a:t>
            </a:r>
            <a:r>
              <a:rPr sz="2000" b="1" dirty="0" err="1"/>
              <a:t>nuevas</a:t>
            </a:r>
            <a:r>
              <a:rPr sz="2000" b="1" dirty="0"/>
              <a:t> </a:t>
            </a:r>
            <a:r>
              <a:rPr sz="2000" b="1" dirty="0" err="1"/>
              <a:t>habilidades</a:t>
            </a:r>
            <a:r>
              <a:rPr sz="2000" b="1" dirty="0"/>
              <a:t> (a </a:t>
            </a:r>
            <a:r>
              <a:rPr sz="2000" b="1" dirty="0" err="1"/>
              <a:t>veces</a:t>
            </a:r>
            <a:r>
              <a:rPr sz="2000" b="1" dirty="0"/>
              <a:t> se debe </a:t>
            </a:r>
            <a:r>
              <a:rPr sz="2000" b="1" dirty="0" err="1"/>
              <a:t>hacer</a:t>
            </a:r>
            <a:r>
              <a:rPr sz="2000" b="1" dirty="0"/>
              <a:t> </a:t>
            </a:r>
            <a:r>
              <a:rPr sz="2000" b="1" dirty="0" err="1"/>
              <a:t>muy</a:t>
            </a:r>
            <a:r>
              <a:rPr sz="2000" b="1" dirty="0"/>
              <a:t> </a:t>
            </a:r>
            <a:r>
              <a:rPr sz="2000" b="1" dirty="0" err="1"/>
              <a:t>rápidamente</a:t>
            </a:r>
            <a:r>
              <a:rPr sz="2000" b="1" dirty="0"/>
              <a:t>). Las </a:t>
            </a:r>
            <a:r>
              <a:rPr sz="2000" b="1" dirty="0" err="1"/>
              <a:t>acciones</a:t>
            </a:r>
            <a:r>
              <a:rPr sz="2000" b="1" dirty="0"/>
              <a:t> a </a:t>
            </a:r>
            <a:r>
              <a:rPr sz="2000" b="1" dirty="0" err="1"/>
              <a:t>este</a:t>
            </a:r>
            <a:r>
              <a:rPr sz="2000" dirty="0"/>
              <a:t> </a:t>
            </a:r>
            <a:r>
              <a:rPr sz="2000" dirty="0" err="1"/>
              <a:t>respecto</a:t>
            </a:r>
            <a:r>
              <a:rPr sz="2000" dirty="0"/>
              <a:t> </a:t>
            </a:r>
            <a:r>
              <a:rPr sz="2000" dirty="0" err="1"/>
              <a:t>podrán</a:t>
            </a:r>
            <a:r>
              <a:rPr sz="2000" dirty="0"/>
              <a:t> </a:t>
            </a:r>
            <a:r>
              <a:rPr sz="2000" dirty="0" err="1"/>
              <a:t>incluir</a:t>
            </a:r>
            <a:r>
              <a:rPr sz="2000" dirty="0"/>
              <a:t>:</a:t>
            </a:r>
            <a:endParaRPr sz="2000" dirty="0">
              <a:solidFill>
                <a:srgbClr val="0CA373"/>
              </a:solidFill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102552" y="1666430"/>
            <a:ext cx="11395230" cy="43020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sz="1900" b="1" dirty="0" err="1">
                <a:effectLst/>
              </a:rPr>
              <a:t>Compartir</a:t>
            </a:r>
            <a:r>
              <a:rPr sz="1900" b="1" dirty="0">
                <a:effectLst/>
              </a:rPr>
              <a:t> </a:t>
            </a:r>
            <a:r>
              <a:rPr lang="es-ES" sz="1900" b="1" dirty="0">
                <a:effectLst/>
              </a:rPr>
              <a:t>abiertamente</a:t>
            </a:r>
            <a:r>
              <a:rPr lang="es-ES" sz="1900" dirty="0">
                <a:effectLst/>
              </a:rPr>
              <a:t> </a:t>
            </a:r>
            <a:r>
              <a:rPr sz="1900" b="1" dirty="0">
                <a:effectLst/>
              </a:rPr>
              <a:t>ideas y </a:t>
            </a:r>
            <a:r>
              <a:rPr sz="1900" b="1" dirty="0" err="1">
                <a:effectLst/>
              </a:rPr>
              <a:t>consejos</a:t>
            </a:r>
            <a:r>
              <a:rPr sz="1900" b="1" dirty="0">
                <a:effectLst/>
              </a:rPr>
              <a:t> para un </a:t>
            </a:r>
            <a:r>
              <a:rPr lang="es-ES" sz="1900" b="1" dirty="0">
                <a:effectLst/>
              </a:rPr>
              <a:t>teletrabajo </a:t>
            </a:r>
            <a:r>
              <a:rPr sz="1900" b="1" dirty="0" err="1">
                <a:effectLst/>
              </a:rPr>
              <a:t>eficaz</a:t>
            </a:r>
            <a:r>
              <a:rPr sz="1900" b="1" dirty="0">
                <a:effectLst/>
              </a:rPr>
              <a:t> </a:t>
            </a:r>
            <a:r>
              <a:rPr sz="1900" dirty="0">
                <a:effectLst/>
              </a:rPr>
              <a:t>dentro de los </a:t>
            </a:r>
            <a:r>
              <a:rPr sz="1900" dirty="0" err="1">
                <a:effectLst/>
              </a:rPr>
              <a:t>equipos</a:t>
            </a:r>
            <a:r>
              <a:rPr sz="1900" dirty="0"/>
              <a:t>; lo </a:t>
            </a:r>
            <a:r>
              <a:rPr sz="1900" dirty="0" err="1"/>
              <a:t>mismo</a:t>
            </a:r>
            <a:r>
              <a:rPr sz="1900" dirty="0"/>
              <a:t> se </a:t>
            </a:r>
            <a:r>
              <a:rPr sz="1900" dirty="0" err="1"/>
              <a:t>aplica</a:t>
            </a:r>
            <a:r>
              <a:rPr sz="1900" dirty="0"/>
              <a:t> a </a:t>
            </a:r>
            <a:r>
              <a:rPr lang="es-ES" sz="1900" dirty="0"/>
              <a:t>replantearse </a:t>
            </a:r>
            <a:r>
              <a:rPr sz="1900" dirty="0">
                <a:effectLst/>
              </a:rPr>
              <a:t>los </a:t>
            </a:r>
            <a:r>
              <a:rPr sz="1900" dirty="0" err="1">
                <a:effectLst/>
              </a:rPr>
              <a:t>ritmos</a:t>
            </a:r>
            <a:r>
              <a:rPr sz="1900" dirty="0">
                <a:effectLst/>
              </a:rPr>
              <a:t> de </a:t>
            </a:r>
            <a:r>
              <a:rPr sz="1900" dirty="0" err="1">
                <a:effectLst/>
              </a:rPr>
              <a:t>trabajo</a:t>
            </a:r>
            <a:r>
              <a:rPr sz="1900" dirty="0">
                <a:effectLst/>
              </a:rPr>
              <a:t>, la </a:t>
            </a:r>
            <a:r>
              <a:rPr sz="1900" dirty="0" err="1">
                <a:effectLst/>
              </a:rPr>
              <a:t>gestión</a:t>
            </a:r>
            <a:r>
              <a:rPr sz="1900" dirty="0">
                <a:effectLst/>
              </a:rPr>
              <a:t> del </a:t>
            </a:r>
            <a:r>
              <a:rPr sz="1900" dirty="0" err="1">
                <a:effectLst/>
              </a:rPr>
              <a:t>tiempo</a:t>
            </a:r>
            <a:r>
              <a:rPr sz="1900" dirty="0">
                <a:effectLst/>
              </a:rPr>
              <a:t> y los </a:t>
            </a:r>
            <a:r>
              <a:rPr sz="1900" dirty="0" err="1">
                <a:effectLst/>
              </a:rPr>
              <a:t>hábitos</a:t>
            </a:r>
            <a:r>
              <a:rPr sz="1900" dirty="0">
                <a:effectLst/>
              </a:rPr>
              <a:t> </a:t>
            </a:r>
            <a:r>
              <a:rPr sz="1900" dirty="0" err="1">
                <a:effectLst/>
              </a:rPr>
              <a:t>saludables</a:t>
            </a:r>
            <a:r>
              <a:rPr sz="1900" dirty="0">
                <a:effectLst/>
              </a:rPr>
              <a:t> </a:t>
            </a:r>
            <a:endParaRPr sz="19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sz="1900" dirty="0" err="1"/>
              <a:t>Realización</a:t>
            </a:r>
            <a:r>
              <a:rPr sz="1900" dirty="0"/>
              <a:t> de </a:t>
            </a:r>
            <a:r>
              <a:rPr sz="1900" b="1" dirty="0" err="1"/>
              <a:t>encuestas</a:t>
            </a:r>
            <a:r>
              <a:rPr sz="1900" b="1" dirty="0"/>
              <a:t> </a:t>
            </a:r>
            <a:r>
              <a:rPr sz="1900" b="1" dirty="0" err="1"/>
              <a:t>periódicas</a:t>
            </a:r>
            <a:r>
              <a:rPr sz="1900" b="1" dirty="0"/>
              <a:t> </a:t>
            </a:r>
            <a:r>
              <a:rPr sz="1900" b="1" dirty="0" err="1"/>
              <a:t>sobre</a:t>
            </a:r>
            <a:r>
              <a:rPr sz="1900" b="1" dirty="0"/>
              <a:t> los </a:t>
            </a:r>
            <a:r>
              <a:rPr sz="1900" b="1" dirty="0" err="1"/>
              <a:t>desafíos</a:t>
            </a:r>
            <a:r>
              <a:rPr sz="1900" b="1" dirty="0"/>
              <a:t> y </a:t>
            </a:r>
            <a:r>
              <a:rPr sz="1900" b="1" dirty="0" err="1"/>
              <a:t>necesidades</a:t>
            </a:r>
            <a:r>
              <a:rPr sz="1900" b="1" dirty="0"/>
              <a:t> de</a:t>
            </a:r>
            <a:r>
              <a:rPr lang="es-ES" sz="1900" b="1" dirty="0"/>
              <a:t> </a:t>
            </a:r>
            <a:r>
              <a:rPr sz="1900" b="1" dirty="0"/>
              <a:t>los </a:t>
            </a:r>
            <a:r>
              <a:rPr lang="es-ES" sz="1900" b="1" dirty="0"/>
              <a:t>teletrabajadores </a:t>
            </a:r>
            <a:r>
              <a:rPr sz="1900" b="1" dirty="0"/>
              <a:t>y </a:t>
            </a:r>
            <a:r>
              <a:rPr sz="1900" b="1" dirty="0" err="1"/>
              <a:t>luego</a:t>
            </a:r>
            <a:r>
              <a:rPr sz="1900" b="1" dirty="0"/>
              <a:t> </a:t>
            </a:r>
            <a:r>
              <a:rPr sz="1900" b="1" dirty="0" err="1"/>
              <a:t>dirigidas</a:t>
            </a:r>
            <a:r>
              <a:rPr sz="1900" b="1" dirty="0"/>
              <a:t> a </a:t>
            </a:r>
            <a:r>
              <a:rPr sz="1900" b="1" dirty="0" err="1"/>
              <a:t>esas</a:t>
            </a:r>
            <a:r>
              <a:rPr sz="1900" b="1" dirty="0"/>
              <a:t> </a:t>
            </a:r>
            <a:r>
              <a:rPr sz="1900" b="1" dirty="0" err="1"/>
              <a:t>necesidades</a:t>
            </a:r>
            <a:r>
              <a:rPr sz="1900" b="1" dirty="0"/>
              <a:t> </a:t>
            </a:r>
            <a:r>
              <a:rPr sz="1900" dirty="0"/>
              <a:t>con </a:t>
            </a:r>
            <a:r>
              <a:rPr lang="es-ES" sz="1900" dirty="0"/>
              <a:t>formación </a:t>
            </a:r>
            <a:r>
              <a:rPr lang="es-ES" sz="1900" i="1" dirty="0"/>
              <a:t>online </a:t>
            </a:r>
            <a:r>
              <a:rPr lang="es-ES" sz="1900" dirty="0"/>
              <a:t>específica</a:t>
            </a:r>
            <a:r>
              <a:rPr sz="1900" dirty="0"/>
              <a:t>, </a:t>
            </a:r>
            <a:r>
              <a:rPr sz="1900" dirty="0" err="1"/>
              <a:t>seminarios</a:t>
            </a:r>
            <a:r>
              <a:rPr sz="1900" dirty="0"/>
              <a:t> web, </a:t>
            </a:r>
            <a:r>
              <a:rPr sz="1900" dirty="0" err="1"/>
              <a:t>talleres</a:t>
            </a:r>
            <a:r>
              <a:rPr sz="1900" dirty="0"/>
              <a:t> y </a:t>
            </a:r>
            <a:r>
              <a:rPr sz="1900" dirty="0" err="1"/>
              <a:t>sesiones</a:t>
            </a:r>
            <a:r>
              <a:rPr sz="1900" dirty="0"/>
              <a:t> de </a:t>
            </a:r>
            <a:r>
              <a:rPr sz="1900" i="1" dirty="0"/>
              <a:t>coaching</a:t>
            </a:r>
            <a:r>
              <a:rPr sz="1900" dirty="0"/>
              <a:t> (</a:t>
            </a:r>
            <a:r>
              <a:rPr lang="es-ES" sz="1900" dirty="0"/>
              <a:t>incluyendo</a:t>
            </a:r>
            <a:r>
              <a:rPr sz="1900" dirty="0"/>
              <a:t>, </a:t>
            </a:r>
            <a:r>
              <a:rPr sz="1900" dirty="0" err="1"/>
              <a:t>si</a:t>
            </a:r>
            <a:r>
              <a:rPr sz="1900" dirty="0"/>
              <a:t> es </a:t>
            </a:r>
            <a:r>
              <a:rPr sz="1900" dirty="0" err="1"/>
              <a:t>necesario</a:t>
            </a:r>
            <a:r>
              <a:rPr sz="1900" dirty="0"/>
              <a:t>, </a:t>
            </a:r>
            <a:r>
              <a:rPr sz="1900" dirty="0" err="1"/>
              <a:t>sesiones</a:t>
            </a:r>
            <a:r>
              <a:rPr sz="1900" dirty="0"/>
              <a:t> </a:t>
            </a:r>
            <a:r>
              <a:rPr sz="1900" dirty="0" err="1"/>
              <a:t>individuales</a:t>
            </a:r>
            <a:r>
              <a:rPr sz="1900" dirty="0"/>
              <a:t>)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sz="1900" dirty="0" err="1"/>
              <a:t>Ofrecer</a:t>
            </a:r>
            <a:r>
              <a:rPr sz="1900" dirty="0"/>
              <a:t> </a:t>
            </a:r>
            <a:r>
              <a:rPr lang="es-ES" sz="1900" dirty="0"/>
              <a:t>formación</a:t>
            </a:r>
            <a:r>
              <a:rPr sz="1900" dirty="0"/>
              <a:t> que se </a:t>
            </a:r>
            <a:r>
              <a:rPr sz="1900" dirty="0" err="1"/>
              <a:t>centr</a:t>
            </a:r>
            <a:r>
              <a:rPr lang="es-ES" sz="1900" dirty="0"/>
              <a:t>e</a:t>
            </a:r>
            <a:r>
              <a:rPr sz="1900" dirty="0"/>
              <a:t> </a:t>
            </a:r>
            <a:r>
              <a:rPr sz="1900" dirty="0" err="1"/>
              <a:t>en</a:t>
            </a:r>
            <a:r>
              <a:rPr sz="1900" dirty="0"/>
              <a:t> </a:t>
            </a:r>
            <a:r>
              <a:rPr sz="1900" dirty="0" err="1"/>
              <a:t>el</a:t>
            </a:r>
            <a:r>
              <a:rPr sz="1900" dirty="0"/>
              <a:t> </a:t>
            </a:r>
            <a:r>
              <a:rPr sz="1900" b="1" dirty="0" err="1"/>
              <a:t>aprendizaje</a:t>
            </a:r>
            <a:r>
              <a:rPr sz="1900" b="1" dirty="0"/>
              <a:t> </a:t>
            </a:r>
            <a:r>
              <a:rPr sz="1900" b="1" dirty="0" err="1"/>
              <a:t>sobre</a:t>
            </a:r>
            <a:r>
              <a:rPr sz="1900" b="1" dirty="0"/>
              <a:t> </a:t>
            </a:r>
            <a:r>
              <a:rPr lang="es-ES" sz="1900" b="1" dirty="0"/>
              <a:t>los modelos de conducta </a:t>
            </a:r>
            <a:r>
              <a:rPr sz="1900" b="1" dirty="0"/>
              <a:t>y </a:t>
            </a:r>
            <a:r>
              <a:rPr sz="1900" b="1" dirty="0" err="1"/>
              <a:t>el</a:t>
            </a:r>
            <a:r>
              <a:rPr sz="1900" b="1" dirty="0"/>
              <a:t> </a:t>
            </a:r>
            <a:r>
              <a:rPr sz="1900" b="1" dirty="0" err="1"/>
              <a:t>compromiso</a:t>
            </a:r>
            <a:r>
              <a:rPr sz="1900" b="1" dirty="0"/>
              <a:t> </a:t>
            </a:r>
            <a:r>
              <a:rPr sz="1900" b="1" dirty="0" err="1"/>
              <a:t>proactivo</a:t>
            </a:r>
            <a:r>
              <a:rPr sz="1900" b="1" dirty="0"/>
              <a:t> y los </a:t>
            </a:r>
            <a:r>
              <a:rPr sz="1900" b="1" dirty="0" err="1"/>
              <a:t>enfoques</a:t>
            </a:r>
            <a:r>
              <a:rPr sz="1900" b="1" dirty="0"/>
              <a:t> </a:t>
            </a:r>
            <a:r>
              <a:rPr sz="1900" b="1" dirty="0" err="1"/>
              <a:t>colaborativos</a:t>
            </a:r>
            <a:endParaRPr sz="19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sz="1900" dirty="0" err="1"/>
              <a:t>Ofrecer</a:t>
            </a:r>
            <a:r>
              <a:rPr sz="1900" dirty="0"/>
              <a:t> </a:t>
            </a:r>
            <a:r>
              <a:rPr sz="1900" b="1" dirty="0" err="1"/>
              <a:t>sesiones</a:t>
            </a:r>
            <a:r>
              <a:rPr sz="1900" b="1" dirty="0"/>
              <a:t> de </a:t>
            </a:r>
            <a:r>
              <a:rPr sz="1900" b="1" dirty="0" err="1"/>
              <a:t>formación</a:t>
            </a:r>
            <a:r>
              <a:rPr sz="1900" b="1" dirty="0"/>
              <a:t> </a:t>
            </a:r>
            <a:r>
              <a:rPr sz="1900" b="1" dirty="0" err="1"/>
              <a:t>centradas</a:t>
            </a:r>
            <a:r>
              <a:rPr sz="1900" b="1" dirty="0"/>
              <a:t> </a:t>
            </a:r>
            <a:r>
              <a:rPr sz="1900" b="1" dirty="0" err="1"/>
              <a:t>en</a:t>
            </a:r>
            <a:r>
              <a:rPr sz="1900" b="1" dirty="0"/>
              <a:t> </a:t>
            </a:r>
            <a:r>
              <a:rPr sz="1900" b="1" dirty="0" err="1"/>
              <a:t>habilidades</a:t>
            </a:r>
            <a:r>
              <a:rPr sz="1900" b="1" dirty="0"/>
              <a:t> </a:t>
            </a:r>
            <a:r>
              <a:rPr sz="1900" b="1" dirty="0" err="1"/>
              <a:t>blandas</a:t>
            </a:r>
            <a:r>
              <a:rPr sz="1900" b="1" dirty="0"/>
              <a:t> y </a:t>
            </a:r>
            <a:r>
              <a:rPr sz="1900" b="1" dirty="0" err="1"/>
              <a:t>aspectos</a:t>
            </a:r>
            <a:r>
              <a:rPr sz="1900" b="1" dirty="0"/>
              <a:t> </a:t>
            </a:r>
            <a:r>
              <a:rPr sz="1900" b="1" dirty="0" err="1"/>
              <a:t>conductuales</a:t>
            </a:r>
            <a:r>
              <a:rPr sz="1900" b="1" dirty="0"/>
              <a:t> del </a:t>
            </a:r>
            <a:r>
              <a:rPr sz="1900" b="1" dirty="0" err="1"/>
              <a:t>trabajo</a:t>
            </a:r>
            <a:r>
              <a:rPr sz="1900" b="1" dirty="0"/>
              <a:t> a </a:t>
            </a:r>
            <a:r>
              <a:rPr sz="1900" b="1" dirty="0" err="1"/>
              <a:t>distancia</a:t>
            </a:r>
            <a:r>
              <a:rPr sz="1900" b="1" dirty="0"/>
              <a:t> (</a:t>
            </a:r>
            <a:r>
              <a:rPr sz="1900" b="1" dirty="0" err="1"/>
              <a:t>teletrabajo</a:t>
            </a:r>
            <a:r>
              <a:rPr sz="1900" b="1" dirty="0"/>
              <a:t>)</a:t>
            </a:r>
            <a:r>
              <a:rPr sz="1900" dirty="0"/>
              <a:t>, </a:t>
            </a:r>
            <a:r>
              <a:rPr sz="1900" dirty="0" err="1"/>
              <a:t>como</a:t>
            </a:r>
            <a:r>
              <a:rPr sz="1900" dirty="0"/>
              <a:t> </a:t>
            </a:r>
            <a:r>
              <a:rPr sz="1900" i="1" dirty="0"/>
              <a:t>mindfulness</a:t>
            </a:r>
            <a:r>
              <a:rPr sz="1900" dirty="0"/>
              <a:t> o </a:t>
            </a:r>
            <a:r>
              <a:rPr sz="1900" dirty="0" err="1"/>
              <a:t>habilidades</a:t>
            </a:r>
            <a:r>
              <a:rPr sz="1900" dirty="0"/>
              <a:t> de </a:t>
            </a:r>
            <a:r>
              <a:rPr sz="1900" dirty="0" err="1"/>
              <a:t>gestión</a:t>
            </a:r>
            <a:r>
              <a:rPr sz="1900" dirty="0"/>
              <a:t> del </a:t>
            </a:r>
            <a:r>
              <a:rPr sz="1900" dirty="0" err="1"/>
              <a:t>tiempo</a:t>
            </a:r>
            <a:r>
              <a:rPr sz="1900" dirty="0"/>
              <a:t> para </a:t>
            </a:r>
            <a:r>
              <a:rPr sz="1900" dirty="0" err="1"/>
              <a:t>teletrabajadores</a:t>
            </a:r>
            <a:r>
              <a:rPr sz="1900" dirty="0"/>
              <a:t>; </a:t>
            </a:r>
            <a:r>
              <a:rPr lang="es-ES" sz="1900" dirty="0"/>
              <a:t>destacar</a:t>
            </a:r>
            <a:r>
              <a:rPr sz="1900" dirty="0"/>
              <a:t> </a:t>
            </a:r>
            <a:r>
              <a:rPr sz="1900" dirty="0" err="1"/>
              <a:t>el</a:t>
            </a:r>
            <a:r>
              <a:rPr sz="1900" dirty="0"/>
              <a:t> </a:t>
            </a:r>
            <a:r>
              <a:rPr sz="1900" dirty="0" err="1"/>
              <a:t>ejercicio</a:t>
            </a:r>
            <a:r>
              <a:rPr sz="1900" dirty="0"/>
              <a:t>, comer y </a:t>
            </a:r>
            <a:r>
              <a:rPr sz="1900" dirty="0" err="1"/>
              <a:t>dormir</a:t>
            </a:r>
            <a:r>
              <a:rPr sz="1900" dirty="0"/>
              <a:t> bien, y </a:t>
            </a:r>
            <a:r>
              <a:rPr sz="1900" dirty="0" err="1"/>
              <a:t>desconectarse</a:t>
            </a:r>
            <a:r>
              <a:rPr sz="1900" dirty="0"/>
              <a:t> de los </a:t>
            </a:r>
            <a:r>
              <a:rPr sz="1900" dirty="0" err="1"/>
              <a:t>dispositivos</a:t>
            </a:r>
            <a:r>
              <a:rPr sz="1900" dirty="0"/>
              <a:t> </a:t>
            </a:r>
            <a:r>
              <a:rPr sz="1900" dirty="0" err="1"/>
              <a:t>digitales</a:t>
            </a:r>
            <a:endParaRPr sz="19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685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2061907" y="244620"/>
            <a:ext cx="10269068" cy="566822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360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b="0" dirty="0" err="1"/>
              <a:t>Cuestiones</a:t>
            </a:r>
            <a:r>
              <a:rPr b="0" dirty="0"/>
              <a:t> </a:t>
            </a:r>
            <a:r>
              <a:rPr b="0" dirty="0" err="1"/>
              <a:t>relativas</a:t>
            </a:r>
            <a:r>
              <a:rPr b="0" dirty="0"/>
              <a:t> a la </a:t>
            </a:r>
            <a:r>
              <a:rPr dirty="0" err="1"/>
              <a:t>gestión</a:t>
            </a:r>
            <a:r>
              <a:rPr dirty="0"/>
              <a:t> </a:t>
            </a:r>
            <a:r>
              <a:rPr lang="es-ES" dirty="0"/>
              <a:t>del rendimiento</a:t>
            </a:r>
            <a:endParaRPr sz="3600" kern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102552" y="991312"/>
            <a:ext cx="12001140" cy="69121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defRPr sz="2200">
                <a:solidFill>
                  <a:srgbClr val="0CA373"/>
                </a:solidFill>
                <a:cs typeface="Tahoma"/>
              </a:defRPr>
            </a:pPr>
            <a:r>
              <a:rPr b="1" dirty="0"/>
              <a:t>Una de las </a:t>
            </a:r>
            <a:r>
              <a:rPr b="1" dirty="0" err="1"/>
              <a:t>fuentes</a:t>
            </a:r>
            <a:r>
              <a:rPr b="1" dirty="0"/>
              <a:t> de </a:t>
            </a:r>
            <a:r>
              <a:rPr b="1" dirty="0" err="1"/>
              <a:t>estrés</a:t>
            </a:r>
            <a:r>
              <a:rPr b="1" dirty="0"/>
              <a:t> </a:t>
            </a:r>
            <a:r>
              <a:rPr b="1" dirty="0" err="1"/>
              <a:t>más</a:t>
            </a:r>
            <a:r>
              <a:rPr b="1" dirty="0"/>
              <a:t> </a:t>
            </a:r>
            <a:r>
              <a:rPr b="1" dirty="0" err="1"/>
              <a:t>importantes</a:t>
            </a:r>
            <a:r>
              <a:rPr b="1" dirty="0"/>
              <a:t> para </a:t>
            </a:r>
            <a:r>
              <a:rPr b="1" dirty="0" err="1"/>
              <a:t>cualquier</a:t>
            </a:r>
            <a:r>
              <a:rPr b="1" dirty="0"/>
              <a:t> </a:t>
            </a:r>
            <a:r>
              <a:rPr b="1" dirty="0" err="1"/>
              <a:t>emprendedor</a:t>
            </a:r>
            <a:r>
              <a:rPr b="1" dirty="0"/>
              <a:t> </a:t>
            </a:r>
            <a:r>
              <a:rPr lang="es-ES" b="1" dirty="0"/>
              <a:t>que emplee </a:t>
            </a:r>
            <a:r>
              <a:rPr b="1" dirty="0" err="1"/>
              <a:t>equipos</a:t>
            </a:r>
            <a:r>
              <a:rPr b="1" dirty="0"/>
              <a:t> de </a:t>
            </a:r>
            <a:r>
              <a:rPr lang="es-ES" b="1" dirty="0"/>
              <a:t>teletrabajo </a:t>
            </a:r>
            <a:r>
              <a:rPr b="1" dirty="0"/>
              <a:t>es </a:t>
            </a:r>
            <a:r>
              <a:rPr b="1" dirty="0" err="1"/>
              <a:t>mantener</a:t>
            </a:r>
            <a:r>
              <a:rPr b="1" dirty="0"/>
              <a:t> </a:t>
            </a:r>
            <a:r>
              <a:rPr b="1" dirty="0" err="1"/>
              <a:t>el</a:t>
            </a:r>
            <a:r>
              <a:rPr b="1" dirty="0"/>
              <a:t> </a:t>
            </a:r>
            <a:r>
              <a:rPr b="1" dirty="0" err="1"/>
              <a:t>rendimiento</a:t>
            </a:r>
            <a:r>
              <a:rPr b="1" dirty="0"/>
              <a:t> del </a:t>
            </a:r>
            <a:r>
              <a:rPr b="1" dirty="0" err="1"/>
              <a:t>equipo</a:t>
            </a:r>
            <a:r>
              <a:rPr b="1" dirty="0"/>
              <a:t>. </a:t>
            </a:r>
            <a:r>
              <a:rPr dirty="0"/>
              <a:t>Los pasos </a:t>
            </a:r>
            <a:r>
              <a:rPr dirty="0" err="1"/>
              <a:t>típicos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ese </a:t>
            </a:r>
            <a:r>
              <a:rPr dirty="0" err="1"/>
              <a:t>sentido</a:t>
            </a:r>
            <a:r>
              <a:rPr dirty="0"/>
              <a:t> </a:t>
            </a:r>
            <a:r>
              <a:rPr dirty="0" err="1"/>
              <a:t>pueden</a:t>
            </a:r>
            <a:r>
              <a:rPr dirty="0"/>
              <a:t> </a:t>
            </a:r>
            <a:r>
              <a:rPr dirty="0" err="1"/>
              <a:t>incluir</a:t>
            </a:r>
            <a:r>
              <a:rPr dirty="0"/>
              <a:t>:</a:t>
            </a:r>
            <a:endParaRPr sz="2200" dirty="0">
              <a:solidFill>
                <a:srgbClr val="0CA373"/>
              </a:solidFill>
              <a:cs typeface="Tahoma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059082-DD04-8F1C-1A64-49AB92FCB658}"/>
              </a:ext>
            </a:extLst>
          </p:cNvPr>
          <p:cNvSpPr/>
          <p:nvPr/>
        </p:nvSpPr>
        <p:spPr>
          <a:xfrm>
            <a:off x="694218" y="2307270"/>
            <a:ext cx="10988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32A456F-5EDD-0FDC-66F1-86450438FCEA}"/>
              </a:ext>
            </a:extLst>
          </p:cNvPr>
          <p:cNvSpPr txBox="1"/>
          <p:nvPr/>
        </p:nvSpPr>
        <p:spPr>
          <a:xfrm>
            <a:off x="102552" y="1666430"/>
            <a:ext cx="11395230" cy="4973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b="1" dirty="0">
                <a:effectLst/>
              </a:rPr>
              <a:t>Tener </a:t>
            </a:r>
            <a:r>
              <a:rPr b="1" dirty="0" err="1">
                <a:effectLst/>
              </a:rPr>
              <a:t>muy</a:t>
            </a:r>
            <a:r>
              <a:rPr b="1" dirty="0">
                <a:effectLst/>
              </a:rPr>
              <a:t> claro los </a:t>
            </a:r>
            <a:r>
              <a:rPr b="1" dirty="0" err="1">
                <a:effectLst/>
              </a:rPr>
              <a:t>resultados</a:t>
            </a:r>
            <a:r>
              <a:rPr b="1" dirty="0">
                <a:effectLst/>
              </a:rPr>
              <a:t> </a:t>
            </a:r>
            <a:r>
              <a:rPr b="1" dirty="0" err="1">
                <a:effectLst/>
              </a:rPr>
              <a:t>esperados</a:t>
            </a:r>
            <a:r>
              <a:rPr dirty="0">
                <a:effectLst/>
              </a:rPr>
              <a:t>. Ser lo </a:t>
            </a:r>
            <a:r>
              <a:rPr dirty="0" err="1">
                <a:effectLst/>
              </a:rPr>
              <a:t>más</a:t>
            </a:r>
            <a:r>
              <a:rPr dirty="0">
                <a:effectLst/>
              </a:rPr>
              <a:t> </a:t>
            </a:r>
            <a:r>
              <a:rPr dirty="0" err="1">
                <a:effectLst/>
              </a:rPr>
              <a:t>específico</a:t>
            </a:r>
            <a:r>
              <a:rPr dirty="0">
                <a:effectLst/>
              </a:rPr>
              <a:t> </a:t>
            </a:r>
            <a:r>
              <a:rPr dirty="0" err="1">
                <a:effectLst/>
              </a:rPr>
              <a:t>posible</a:t>
            </a:r>
            <a:r>
              <a:rPr dirty="0">
                <a:effectLst/>
              </a:rPr>
              <a:t> </a:t>
            </a:r>
            <a:r>
              <a:rPr dirty="0" err="1">
                <a:effectLst/>
              </a:rPr>
              <a:t>acerca</a:t>
            </a:r>
            <a:r>
              <a:rPr dirty="0">
                <a:effectLst/>
              </a:rPr>
              <a:t> de las </a:t>
            </a:r>
            <a:r>
              <a:rPr dirty="0" err="1">
                <a:effectLst/>
              </a:rPr>
              <a:t>expectativas</a:t>
            </a:r>
            <a:r>
              <a:rPr dirty="0">
                <a:effectLst/>
              </a:rPr>
              <a:t> </a:t>
            </a:r>
            <a:r>
              <a:rPr dirty="0" err="1">
                <a:effectLst/>
              </a:rPr>
              <a:t>hacia</a:t>
            </a:r>
            <a:r>
              <a:rPr dirty="0">
                <a:effectLst/>
              </a:rPr>
              <a:t> los </a:t>
            </a:r>
            <a:r>
              <a:rPr dirty="0" err="1">
                <a:effectLst/>
              </a:rPr>
              <a:t>trabajadores</a:t>
            </a:r>
            <a:r>
              <a:rPr dirty="0">
                <a:effectLst/>
              </a:rPr>
              <a:t> reduce </a:t>
            </a:r>
            <a:r>
              <a:rPr dirty="0" err="1">
                <a:effectLst/>
              </a:rPr>
              <a:t>significativamente</a:t>
            </a:r>
            <a:r>
              <a:rPr dirty="0">
                <a:effectLst/>
              </a:rPr>
              <a:t> la </a:t>
            </a:r>
            <a:r>
              <a:rPr dirty="0" err="1">
                <a:effectLst/>
              </a:rPr>
              <a:t>ambigüedad</a:t>
            </a:r>
            <a:r>
              <a:rPr dirty="0">
                <a:effectLst/>
              </a:rPr>
              <a:t> y la </a:t>
            </a:r>
            <a:r>
              <a:rPr dirty="0" err="1">
                <a:effectLst/>
              </a:rPr>
              <a:t>posibilidad</a:t>
            </a:r>
            <a:r>
              <a:rPr dirty="0">
                <a:effectLst/>
              </a:rPr>
              <a:t> de </a:t>
            </a:r>
            <a:r>
              <a:rPr dirty="0" err="1">
                <a:effectLst/>
              </a:rPr>
              <a:t>malentendidos</a:t>
            </a:r>
            <a:r>
              <a:rPr dirty="0">
                <a:effectLst/>
              </a:rPr>
              <a:t>; </a:t>
            </a:r>
            <a:r>
              <a:rPr dirty="0" err="1">
                <a:effectLst/>
              </a:rPr>
              <a:t>también</a:t>
            </a:r>
            <a:r>
              <a:rPr dirty="0">
                <a:effectLst/>
              </a:rPr>
              <a:t> </a:t>
            </a:r>
            <a:r>
              <a:rPr dirty="0" err="1">
                <a:effectLst/>
              </a:rPr>
              <a:t>puede</a:t>
            </a:r>
            <a:r>
              <a:rPr dirty="0">
                <a:effectLst/>
              </a:rPr>
              <a:t> </a:t>
            </a:r>
            <a:r>
              <a:rPr dirty="0" err="1">
                <a:effectLst/>
              </a:rPr>
              <a:t>conducir</a:t>
            </a:r>
            <a:r>
              <a:rPr dirty="0">
                <a:effectLst/>
              </a:rPr>
              <a:t> a un mayor </a:t>
            </a:r>
            <a:r>
              <a:rPr dirty="0" err="1">
                <a:effectLst/>
              </a:rPr>
              <a:t>empoderamiento</a:t>
            </a:r>
            <a:r>
              <a:rPr dirty="0">
                <a:effectLst/>
              </a:rPr>
              <a:t> y </a:t>
            </a:r>
            <a:r>
              <a:rPr dirty="0" err="1">
                <a:effectLst/>
              </a:rPr>
              <a:t>autonomía</a:t>
            </a:r>
            <a:r>
              <a:rPr dirty="0">
                <a:effectLst/>
              </a:rPr>
              <a:t> para que </a:t>
            </a:r>
            <a:r>
              <a:rPr dirty="0" err="1">
                <a:effectLst/>
              </a:rPr>
              <a:t>el</a:t>
            </a:r>
            <a:r>
              <a:rPr dirty="0">
                <a:effectLst/>
              </a:rPr>
              <a:t> </a:t>
            </a:r>
            <a:r>
              <a:rPr lang="es-ES" dirty="0">
                <a:effectLst/>
              </a:rPr>
              <a:t>teletrabajador lleve a cabo</a:t>
            </a:r>
            <a:r>
              <a:rPr dirty="0">
                <a:effectLst/>
              </a:rPr>
              <a:t> sus </a:t>
            </a:r>
            <a:r>
              <a:rPr dirty="0" err="1">
                <a:effectLst/>
              </a:rPr>
              <a:t>tareas</a:t>
            </a:r>
            <a:r>
              <a:rPr dirty="0">
                <a:effectLst/>
              </a:rPr>
              <a:t> con </a:t>
            </a:r>
            <a:r>
              <a:rPr dirty="0" err="1">
                <a:effectLst/>
              </a:rPr>
              <a:t>éxito</a:t>
            </a:r>
            <a:r>
              <a:rPr dirty="0">
                <a:effectLst/>
              </a:rPr>
              <a:t>.</a:t>
            </a:r>
            <a:endParaRPr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b="1" dirty="0" err="1"/>
              <a:t>Garantizar</a:t>
            </a:r>
            <a:r>
              <a:rPr b="1" dirty="0"/>
              <a:t> </a:t>
            </a:r>
            <a:r>
              <a:rPr lang="es-ES" b="1" dirty="0"/>
              <a:t>un </a:t>
            </a:r>
            <a:r>
              <a:rPr lang="es-ES" b="1" i="1" dirty="0" err="1"/>
              <a:t>feedback</a:t>
            </a:r>
            <a:r>
              <a:rPr lang="es-ES" b="1" i="1" dirty="0"/>
              <a:t> </a:t>
            </a:r>
            <a:r>
              <a:rPr b="1" dirty="0" err="1"/>
              <a:t>oportun</a:t>
            </a:r>
            <a:r>
              <a:rPr lang="es-ES" b="1" dirty="0"/>
              <a:t>o</a:t>
            </a:r>
            <a:r>
              <a:rPr b="1" dirty="0"/>
              <a:t>, regular y </a:t>
            </a:r>
            <a:r>
              <a:rPr b="1" dirty="0" err="1"/>
              <a:t>descriptiv</a:t>
            </a:r>
            <a:r>
              <a:rPr lang="es-ES" b="1" dirty="0"/>
              <a:t>o</a:t>
            </a:r>
            <a:r>
              <a:rPr b="1" dirty="0"/>
              <a:t> a los </a:t>
            </a:r>
            <a:r>
              <a:rPr b="1" dirty="0" err="1"/>
              <a:t>trabajadores</a:t>
            </a:r>
            <a:r>
              <a:rPr dirty="0"/>
              <a:t>, </a:t>
            </a:r>
            <a:r>
              <a:rPr dirty="0" err="1"/>
              <a:t>describiendo</a:t>
            </a:r>
            <a:r>
              <a:rPr dirty="0"/>
              <a:t> lo que </a:t>
            </a:r>
            <a:r>
              <a:rPr dirty="0" err="1"/>
              <a:t>hicieron</a:t>
            </a:r>
            <a:r>
              <a:rPr dirty="0"/>
              <a:t> los </a:t>
            </a:r>
            <a:r>
              <a:rPr dirty="0" err="1"/>
              <a:t>trabajadores</a:t>
            </a:r>
            <a:r>
              <a:rPr dirty="0"/>
              <a:t> y </a:t>
            </a:r>
            <a:r>
              <a:rPr dirty="0" err="1"/>
              <a:t>centrándose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aquellos</a:t>
            </a:r>
            <a:r>
              <a:rPr dirty="0"/>
              <a:t> </a:t>
            </a:r>
            <a:r>
              <a:rPr dirty="0" err="1"/>
              <a:t>cambios</a:t>
            </a:r>
            <a:r>
              <a:rPr dirty="0"/>
              <a:t> que </a:t>
            </a:r>
            <a:r>
              <a:rPr dirty="0" err="1"/>
              <a:t>resultarán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mejora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significativa</a:t>
            </a:r>
            <a:r>
              <a:rPr dirty="0"/>
              <a:t> de la </a:t>
            </a:r>
            <a:r>
              <a:rPr dirty="0" err="1"/>
              <a:t>tarea</a:t>
            </a:r>
            <a:r>
              <a:rPr lang="es-ES" dirty="0"/>
              <a:t>, alcanzando el </a:t>
            </a:r>
            <a:r>
              <a:rPr dirty="0" err="1"/>
              <a:t>impacto</a:t>
            </a:r>
            <a:r>
              <a:rPr dirty="0"/>
              <a:t> </a:t>
            </a:r>
            <a:r>
              <a:rPr dirty="0" err="1"/>
              <a:t>esperado</a:t>
            </a:r>
            <a:r>
              <a:rPr dirty="0"/>
              <a:t>.</a:t>
            </a:r>
            <a:endParaRPr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b="1" dirty="0" err="1"/>
              <a:t>Tratar</a:t>
            </a:r>
            <a:r>
              <a:rPr b="1" dirty="0"/>
              <a:t> de </a:t>
            </a:r>
            <a:r>
              <a:rPr b="1" dirty="0" err="1"/>
              <a:t>favorecer</a:t>
            </a:r>
            <a:r>
              <a:rPr b="1" dirty="0"/>
              <a:t> las </a:t>
            </a:r>
            <a:r>
              <a:rPr b="1" dirty="0" err="1"/>
              <a:t>llamadas</a:t>
            </a:r>
            <a:r>
              <a:rPr b="1" dirty="0"/>
              <a:t> </a:t>
            </a:r>
            <a:r>
              <a:rPr b="1" dirty="0" err="1"/>
              <a:t>habilitadas</a:t>
            </a:r>
            <a:r>
              <a:rPr b="1" dirty="0"/>
              <a:t> por video para </a:t>
            </a:r>
            <a:r>
              <a:rPr b="1" dirty="0" err="1"/>
              <a:t>conversaciones</a:t>
            </a:r>
            <a:r>
              <a:rPr b="1" dirty="0"/>
              <a:t> de </a:t>
            </a:r>
            <a:r>
              <a:rPr b="1" dirty="0" err="1"/>
              <a:t>rendimiento</a:t>
            </a:r>
            <a:r>
              <a:rPr lang="es-ES" b="1" dirty="0"/>
              <a:t> delicadas</a:t>
            </a:r>
            <a:r>
              <a:rPr dirty="0"/>
              <a:t>, con </a:t>
            </a:r>
            <a:r>
              <a:rPr dirty="0" err="1"/>
              <a:t>el</a:t>
            </a:r>
            <a:r>
              <a:rPr dirty="0"/>
              <a:t> fin de </a:t>
            </a:r>
            <a:r>
              <a:rPr dirty="0" err="1"/>
              <a:t>permitir</a:t>
            </a:r>
            <a:r>
              <a:rPr dirty="0"/>
              <a:t> que la </a:t>
            </a:r>
            <a:r>
              <a:rPr dirty="0" err="1"/>
              <a:t>comunicación</a:t>
            </a:r>
            <a:r>
              <a:rPr dirty="0"/>
              <a:t> no verbal </a:t>
            </a:r>
            <a:r>
              <a:rPr lang="es-ES" dirty="0"/>
              <a:t>se perciba.</a:t>
            </a:r>
            <a:endParaRPr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b="1" dirty="0"/>
              <a:t>¡No </a:t>
            </a:r>
            <a:r>
              <a:rPr lang="es-ES" b="1" dirty="0"/>
              <a:t>t</a:t>
            </a:r>
            <a:r>
              <a:rPr b="1" dirty="0"/>
              <a:t>e </a:t>
            </a:r>
            <a:r>
              <a:rPr b="1" dirty="0" err="1"/>
              <a:t>olvide</a:t>
            </a:r>
            <a:r>
              <a:rPr lang="es-ES" b="1" dirty="0"/>
              <a:t>s</a:t>
            </a:r>
            <a:r>
              <a:rPr b="1" dirty="0"/>
              <a:t> de </a:t>
            </a:r>
            <a:r>
              <a:rPr b="1" dirty="0" err="1"/>
              <a:t>proporcionar</a:t>
            </a:r>
            <a:r>
              <a:rPr b="1" dirty="0"/>
              <a:t> </a:t>
            </a:r>
            <a:r>
              <a:rPr b="1" dirty="0" err="1"/>
              <a:t>comentarios</a:t>
            </a:r>
            <a:r>
              <a:rPr b="1" dirty="0"/>
              <a:t> </a:t>
            </a:r>
            <a:r>
              <a:rPr b="1" dirty="0" err="1"/>
              <a:t>positivos</a:t>
            </a:r>
            <a:r>
              <a:rPr b="1" dirty="0"/>
              <a:t> </a:t>
            </a:r>
            <a:r>
              <a:rPr dirty="0" err="1"/>
              <a:t>cada</a:t>
            </a:r>
            <a:r>
              <a:rPr dirty="0"/>
              <a:t> </a:t>
            </a:r>
            <a:r>
              <a:rPr dirty="0" err="1"/>
              <a:t>vez</a:t>
            </a:r>
            <a:r>
              <a:rPr dirty="0"/>
              <a:t> que un </a:t>
            </a:r>
            <a:r>
              <a:rPr dirty="0" err="1"/>
              <a:t>trabajo</a:t>
            </a:r>
            <a:r>
              <a:rPr dirty="0"/>
              <a:t> se ha</a:t>
            </a:r>
            <a:r>
              <a:rPr lang="es-ES" dirty="0"/>
              <a:t>ya</a:t>
            </a:r>
            <a:r>
              <a:rPr dirty="0"/>
              <a:t> </a:t>
            </a:r>
            <a:r>
              <a:rPr dirty="0" err="1"/>
              <a:t>hecho</a:t>
            </a:r>
            <a:r>
              <a:rPr dirty="0"/>
              <a:t> bien!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7" name="Grafika 6" descr="Komentarz — serce z wypełnieniem pełnym">
            <a:extLst>
              <a:ext uri="{FF2B5EF4-FFF2-40B4-BE49-F238E27FC236}">
                <a16:creationId xmlns:a16="http://schemas.microsoft.com/office/drawing/2014/main" id="{CA1151FD-055D-24AF-672A-15FE6554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460" y="519157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51623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3272</TotalTime>
  <Words>5341</Words>
  <Application>Microsoft Office PowerPoint</Application>
  <PresentationFormat>Panorámica</PresentationFormat>
  <Paragraphs>258</Paragraphs>
  <Slides>36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8" baseType="lpstr">
      <vt:lpstr>Arial</vt:lpstr>
      <vt:lpstr>Calibri</vt:lpstr>
      <vt:lpstr>Calibri Light</vt:lpstr>
      <vt:lpstr>Noto Sans</vt:lpstr>
      <vt:lpstr>Oxygen</vt:lpstr>
      <vt:lpstr>Roboto</vt:lpstr>
      <vt:lpstr>Symbol</vt:lpstr>
      <vt:lpstr>Tahoma</vt:lpstr>
      <vt:lpstr>Times New Roman</vt:lpstr>
      <vt:lpstr>Wingdings</vt:lpstr>
      <vt:lpstr>YADLjI9qxTA 0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Cuestiones de salud y seguridad en el trabajo en Polonia </vt:lpstr>
      <vt:lpstr>Trabajos remotos ocasionales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Monia</dc:creator>
  <cp:lastModifiedBy>Álvaro Matilla</cp:lastModifiedBy>
  <cp:revision>231</cp:revision>
  <cp:lastPrinted>2022-10-05T20:15:57Z</cp:lastPrinted>
  <dcterms:created xsi:type="dcterms:W3CDTF">2021-06-29T11:11:56Z</dcterms:created>
  <dcterms:modified xsi:type="dcterms:W3CDTF">2022-11-17T10:26:20Z</dcterms:modified>
</cp:coreProperties>
</file>