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8" r:id="rId3"/>
    <p:sldId id="305" r:id="rId4"/>
    <p:sldId id="320" r:id="rId5"/>
    <p:sldId id="321" r:id="rId6"/>
    <p:sldId id="319" r:id="rId7"/>
    <p:sldId id="322" r:id="rId8"/>
    <p:sldId id="323" r:id="rId9"/>
    <p:sldId id="324" r:id="rId10"/>
    <p:sldId id="325" r:id="rId11"/>
    <p:sldId id="326" r:id="rId12"/>
    <p:sldId id="327" r:id="rId13"/>
    <p:sldId id="328" r:id="rId14"/>
    <p:sldId id="329" r:id="rId15"/>
    <p:sldId id="330" r:id="rId16"/>
    <p:sldId id="331" r:id="rId17"/>
    <p:sldId id="333" r:id="rId18"/>
    <p:sldId id="334" r:id="rId19"/>
    <p:sldId id="332" r:id="rId20"/>
    <p:sldId id="309" r:id="rId21"/>
    <p:sldId id="312" r:id="rId22"/>
    <p:sldId id="310" r:id="rId23"/>
    <p:sldId id="313" r:id="rId24"/>
    <p:sldId id="315" r:id="rId25"/>
    <p:sldId id="311" r:id="rId26"/>
    <p:sldId id="314" r:id="rId27"/>
    <p:sldId id="307" r:id="rId28"/>
    <p:sldId id="336" r:id="rId29"/>
    <p:sldId id="337" r:id="rId30"/>
    <p:sldId id="335" r:id="rId31"/>
    <p:sldId id="316" r:id="rId32"/>
    <p:sldId id="318" r:id="rId33"/>
    <p:sldId id="338" r:id="rId34"/>
    <p:sldId id="339" r:id="rId35"/>
    <p:sldId id="340" r:id="rId36"/>
    <p:sldId id="264" r:id="rId37"/>
  </p:sldIdLst>
  <p:sldSz cx="12192000" cy="6858000"/>
  <p:notesSz cx="6797675" cy="9929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926" autoAdjust="0"/>
  </p:normalViewPr>
  <p:slideViewPr>
    <p:cSldViewPr snapToGrid="0">
      <p:cViewPr varScale="1">
        <p:scale>
          <a:sx n="73" d="100"/>
          <a:sy n="73" d="100"/>
        </p:scale>
        <p:origin x="78" y="672"/>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50446" y="0"/>
            <a:ext cx="2945659" cy="498215"/>
          </a:xfrm>
          <a:prstGeom prst="rect">
            <a:avLst/>
          </a:prstGeom>
        </p:spPr>
        <p:txBody>
          <a:bodyPr vert="horz" lIns="91440" tIns="45720" rIns="91440" bIns="45720" rtlCol="0"/>
          <a:lstStyle>
            <a:lvl1pPr algn="r">
              <a:defRPr sz="1200"/>
            </a:lvl1pPr>
          </a:lstStyle>
          <a:p>
            <a:fld id="{DFF4FA70-0E02-437E-A78C-CE05301291EA}" type="datetimeFigureOut">
              <a:rPr lang="es-ES" smtClean="0"/>
              <a:t>24/10/2022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50446" y="9431601"/>
            <a:ext cx="2945659" cy="498215"/>
          </a:xfrm>
          <a:prstGeom prst="rect">
            <a:avLst/>
          </a:prstGeom>
        </p:spPr>
        <p:txBody>
          <a:bodyPr vert="horz" lIns="91440" tIns="45720" rIns="91440" bIns="45720" rtlCol="0" anchor="b"/>
          <a:lstStyle>
            <a:lvl1pPr algn="r">
              <a:defRPr sz="1200"/>
            </a:lvl1pPr>
          </a:lstStyle>
          <a:p>
            <a:fld id="{9D33C069-59B1-4A62-AB0D-C900094E721A}" type="slidenum">
              <a:rPr lang="es-ES" smtClean="0"/>
              <a:t>‹#›</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0"/>
            <a:ext cx="2945659" cy="498215"/>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6" y="0"/>
            <a:ext cx="2945659" cy="498215"/>
          </a:xfrm>
          <a:prstGeom prst="rect">
            <a:avLst/>
          </a:prstGeom>
        </p:spPr>
        <p:txBody>
          <a:bodyPr vert="horz" lIns="91440" tIns="45720" rIns="91440" bIns="45720" rtlCol="0"/>
          <a:lstStyle>
            <a:lvl1pPr algn="r">
              <a:defRPr sz="1200"/>
            </a:lvl1pPr>
          </a:lstStyle>
          <a:p>
            <a:fld id="{28FFF3FB-DEDF-4780-82C6-53DC23E6D14E}" type="datetimeFigureOut">
              <a:rPr lang="es-ES" smtClean="0"/>
              <a:t>24/10/2022</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8724"/>
            <a:ext cx="5438140" cy="3909865"/>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3" y="9431601"/>
            <a:ext cx="2945659" cy="49821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6" y="9431601"/>
            <a:ext cx="2945659" cy="498215"/>
          </a:xfrm>
          <a:prstGeom prst="rect">
            <a:avLst/>
          </a:prstGeom>
        </p:spPr>
        <p:txBody>
          <a:bodyPr vert="horz" lIns="91440" tIns="45720" rIns="91440" bIns="45720" rtlCol="0" anchor="b"/>
          <a:lstStyle>
            <a:lvl1pPr algn="r">
              <a:defRPr sz="1200"/>
            </a:lvl1pPr>
          </a:lstStyle>
          <a:p>
            <a:fld id="{3194B92E-D071-4B96-991C-97F62C0BDD53}" type="slidenum">
              <a:rPr lang="es-ES" smtClean="0"/>
              <a:t>‹#›</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7891125" y="-12809538"/>
            <a:ext cx="24061738" cy="13535026"/>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79768" y="4716663"/>
            <a:ext cx="5409816" cy="443738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4"/>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nhglobalpartners.com/remote-working-law-decree-spain/" TargetMode="External"/><Relationship Id="rId3" Type="http://schemas.openxmlformats.org/officeDocument/2006/relationships/hyperlink" Target="https://cms.law/en/int/expert-guides/cms-expert-guide-to-mobile-working/belgium" TargetMode="External"/><Relationship Id="rId7" Type="http://schemas.openxmlformats.org/officeDocument/2006/relationships/hyperlink" Target="https://www.bollettinoadapt.it/wp-content/uploads/TELELAVORO-tiraboschi.pdf" TargetMode="External"/><Relationship Id="rId2" Type="http://schemas.openxmlformats.org/officeDocument/2006/relationships/hyperlink" Target="https://www.etuc.org/en/rules-teleworking-belgium" TargetMode="External"/><Relationship Id="rId1" Type="http://schemas.openxmlformats.org/officeDocument/2006/relationships/slideLayout" Target="../slideLayouts/slideLayout1.xml"/><Relationship Id="rId6" Type="http://schemas.openxmlformats.org/officeDocument/2006/relationships/hyperlink" Target="https://en.sev.org.gr/wp-content/uploads/2020/06/Telework_SEV_english.pdf" TargetMode="External"/><Relationship Id="rId5" Type="http://schemas.openxmlformats.org/officeDocument/2006/relationships/hyperlink" Target="https://www.lexology.com/library/detail.aspx?g=ccd49a34-af61-46b2-9501-5dd31c421ecf" TargetMode="External"/><Relationship Id="rId4" Type="http://schemas.openxmlformats.org/officeDocument/2006/relationships/hyperlink" Target="https://cms.law/en/int/expert-guides/cms-expert-guide-to-mobile-working/croatia" TargetMode="External"/><Relationship Id="rId9" Type="http://schemas.openxmlformats.org/officeDocument/2006/relationships/hyperlink" Target="file:///C:\Users\MarcinKIE&#197;&#129;BASA\Downloads\ES%20-%20Telework%20regulation-2.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www.bruegel.org/blog-post/cross-border-telework-eu-fab-or-fad"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ySQyeCnpxnI" TargetMode="External"/><Relationship Id="rId2" Type="http://schemas.openxmlformats.org/officeDocument/2006/relationships/hyperlink" Target="https://www.youtube.com/watch?v=la5mBHbhpis" TargetMode="External"/><Relationship Id="rId1" Type="http://schemas.openxmlformats.org/officeDocument/2006/relationships/slideLayout" Target="../slideLayouts/slideLayout1.xml"/><Relationship Id="rId4" Type="http://schemas.openxmlformats.org/officeDocument/2006/relationships/hyperlink" Target="https://codozasady.pl/en/p/news-from-poland-business-law-episode-5-proposed-changes-in-labour-law-relating-to-remote-work"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6A46D3C6-E20C-4FBA-B5EB-C2B5FDE05068}"/>
              </a:ext>
            </a:extLst>
          </p:cNvPr>
          <p:cNvSpPr txBox="1"/>
          <p:nvPr/>
        </p:nvSpPr>
        <p:spPr>
          <a:xfrm>
            <a:off x="232315" y="4007988"/>
            <a:ext cx="11759863" cy="1877437"/>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l-GR" sz="2400" b="1" dirty="0">
                <a:solidFill>
                  <a:srgbClr val="0CA373"/>
                </a:solidFill>
              </a:rPr>
              <a:t>Κανονισμοί απομακρυσμένης εργασίας (συμπεριλαμβανομένων των προβλεπόμενων στην Πολωνία) 
και πρακτική χρήσης τους
</a:t>
            </a:r>
            <a:endParaRPr lang="pl-PL" sz="2000" b="1" dirty="0">
              <a:solidFill>
                <a:srgbClr val="0CA373"/>
              </a:solidFill>
              <a:effectLs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pl-PL" spc="-114" dirty="0">
                <a:ea typeface="Tahoma" panose="020B0604030504040204" pitchFamily="34" charset="0"/>
                <a:cs typeface="Tahoma" panose="020B0604030504040204" pitchFamily="34" charset="0"/>
              </a:rPr>
              <a:t>Dr. Marcin Kiełbasa</a:t>
            </a:r>
            <a:r>
              <a:rPr lang="pl-PL" sz="1600" spc="-114" dirty="0">
                <a:ea typeface="Tahoma" panose="020B0604030504040204" pitchFamily="34" charset="0"/>
                <a:cs typeface="Tahoma" panose="020B0604030504040204" pitchFamily="34" charset="0"/>
              </a:rPr>
              <a:t>,</a:t>
            </a:r>
            <a:r>
              <a:rPr lang="pl-PL" b="1" spc="-114" dirty="0">
                <a:ea typeface="Tahoma" panose="020B0604030504040204" pitchFamily="34" charset="0"/>
                <a:cs typeface="Tahoma" panose="020B0604030504040204" pitchFamily="34" charset="0"/>
              </a:rPr>
              <a:t> </a:t>
            </a:r>
            <a:r>
              <a:rPr lang="pl-PL" spc="-114" dirty="0" err="1">
                <a:ea typeface="Tahoma" panose="020B0604030504040204" pitchFamily="34" charset="0"/>
                <a:cs typeface="Tahoma" panose="020B0604030504040204" pitchFamily="34" charset="0"/>
              </a:rPr>
              <a:t>Cracow</a:t>
            </a:r>
            <a:r>
              <a:rPr lang="pl-PL" spc="-114" dirty="0">
                <a:ea typeface="Tahoma" panose="020B0604030504040204" pitchFamily="34" charset="0"/>
                <a:cs typeface="Tahoma" panose="020B0604030504040204" pitchFamily="34" charset="0"/>
              </a:rPr>
              <a:t> University of </a:t>
            </a:r>
            <a:r>
              <a:rPr lang="pl-PL" spc="-114" dirty="0" err="1">
                <a:ea typeface="Tahoma" panose="020B0604030504040204" pitchFamily="34" charset="0"/>
                <a:cs typeface="Tahoma" panose="020B0604030504040204" pitchFamily="34" charset="0"/>
              </a:rPr>
              <a:t>Economics</a:t>
            </a:r>
            <a:r>
              <a:rPr lang="pl-PL" spc="-114" dirty="0">
                <a:ea typeface="Tahoma" panose="020B0604030504040204" pitchFamily="34" charset="0"/>
                <a:cs typeface="Tahoma" panose="020B0604030504040204" pitchFamily="34" charset="0"/>
              </a:rPr>
              <a:t> (CUE)</a:t>
            </a:r>
            <a:endParaRPr lang="en-US" spc="-114" dirty="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728963" y="611888"/>
            <a:ext cx="4531601" cy="2077704"/>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2" name="CuadroTexto 2">
            <a:extLst>
              <a:ext uri="{FF2B5EF4-FFF2-40B4-BE49-F238E27FC236}">
                <a16:creationId xmlns:a16="http://schemas.microsoft.com/office/drawing/2014/main" id="{76F8AAA8-9D47-7333-F4AB-2D3341E31CCA}"/>
              </a:ext>
            </a:extLst>
          </p:cNvPr>
          <p:cNvSpPr txBox="1"/>
          <p:nvPr/>
        </p:nvSpPr>
        <p:spPr>
          <a:xfrm>
            <a:off x="3258328" y="3257551"/>
            <a:ext cx="5103472" cy="646331"/>
          </a:xfrm>
          <a:prstGeom prst="rect">
            <a:avLst/>
          </a:prstGeom>
          <a:noFill/>
        </p:spPr>
        <p:txBody>
          <a:bodyPr wrap="square">
            <a:spAutoFit/>
          </a:bodyPr>
          <a:lstStyle/>
          <a:p>
            <a:r>
              <a:rPr lang="el-GR" b="1" dirty="0">
                <a:latin typeface="Bahnschrift Light" panose="020B0502040204020203" pitchFamily="34" charset="0"/>
                <a:ea typeface="Calibri" panose="020F0502020204030204" pitchFamily="34" charset="0"/>
              </a:rPr>
              <a:t>«Ενίσχυση της ανθεκτικότητας των ΜΜΕ</a:t>
            </a:r>
          </a:p>
          <a:p>
            <a:r>
              <a:rPr lang="el-GR" b="1" dirty="0">
                <a:latin typeface="Bahnschrift Light" panose="020B0502040204020203" pitchFamily="34" charset="0"/>
                <a:ea typeface="Calibri" panose="020F0502020204030204" pitchFamily="34" charset="0"/>
              </a:rPr>
              <a:t> μετά τα περιοριστικά μέτρα (</a:t>
            </a:r>
            <a:r>
              <a:rPr lang="el-GR" b="1" dirty="0" err="1">
                <a:latin typeface="Bahnschrift Light" panose="020B0502040204020203" pitchFamily="34" charset="0"/>
                <a:ea typeface="Calibri" panose="020F0502020204030204" pitchFamily="34" charset="0"/>
              </a:rPr>
              <a:t>lock-down</a:t>
            </a:r>
            <a:r>
              <a:rPr lang="el-GR" b="1" dirty="0">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b="0" kern="0" spc="-150" dirty="0">
                <a:solidFill>
                  <a:schemeClr val="tx1"/>
                </a:solidFill>
                <a:latin typeface="+mn-lt"/>
                <a:ea typeface="Tahoma" panose="020B0604030504040204" pitchFamily="34" charset="0"/>
                <a:cs typeface="Tahoma" panose="020B0604030504040204" pitchFamily="34" charset="0"/>
              </a:rPr>
              <a:t>Θέματα </a:t>
            </a:r>
            <a:r>
              <a:rPr lang="el-GR" sz="4000" b="0" kern="0" spc="-150" dirty="0" err="1">
                <a:solidFill>
                  <a:schemeClr val="tx1"/>
                </a:solidFill>
                <a:latin typeface="+mn-lt"/>
                <a:ea typeface="Tahoma" panose="020B0604030504040204" pitchFamily="34" charset="0"/>
                <a:cs typeface="Tahoma" panose="020B0604030504040204" pitchFamily="34" charset="0"/>
              </a:rPr>
              <a:t>ψηφιοποίησης</a:t>
            </a:r>
            <a:r>
              <a:rPr lang="el-GR" sz="4000" b="0" kern="0" spc="-150" dirty="0">
                <a:solidFill>
                  <a:schemeClr val="tx1"/>
                </a:solidFill>
                <a:latin typeface="+mn-lt"/>
                <a:ea typeface="Tahoma" panose="020B0604030504040204" pitchFamily="34" charset="0"/>
                <a:cs typeface="Tahoma" panose="020B0604030504040204" pitchFamily="34" charset="0"/>
              </a:rPr>
              <a:t> 
</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258037"/>
          </a:xfrm>
          <a:prstGeom prst="rect">
            <a:avLst/>
          </a:prstGeom>
        </p:spPr>
        <p:txBody>
          <a:bodyPr vert="horz" wrap="square" lIns="0" tIns="13970" rIns="0" bIns="0" rtlCol="0">
            <a:spAutoFit/>
          </a:bodyPr>
          <a:lstStyle/>
          <a:p>
            <a:pPr marL="12700">
              <a:lnSpc>
                <a:spcPct val="100000"/>
              </a:lnSpc>
              <a:spcBef>
                <a:spcPts val="110"/>
              </a:spcBef>
            </a:pPr>
            <a:r>
              <a:rPr lang="el-GR" sz="2000" b="1" spc="50" dirty="0">
                <a:solidFill>
                  <a:srgbClr val="0CA373"/>
                </a:solidFill>
                <a:cs typeface="Tahoma"/>
              </a:rPr>
              <a:t>Ψηφιοποιήσεις – </a:t>
            </a:r>
            <a:r>
              <a:rPr lang="el-GR" sz="2000" b="1" spc="50" dirty="0" err="1">
                <a:solidFill>
                  <a:srgbClr val="0CA373"/>
                </a:solidFill>
                <a:cs typeface="Tahoma"/>
              </a:rPr>
              <a:t>κοινωνικο</a:t>
            </a:r>
            <a:r>
              <a:rPr lang="el-GR" sz="2000" b="1" spc="50" dirty="0">
                <a:solidFill>
                  <a:srgbClr val="0CA373"/>
                </a:solidFill>
                <a:cs typeface="Tahoma"/>
              </a:rPr>
              <a:t>-τεχνικές, εξελισσόμενες διαδικασίες που λαμβάνουν χώρα σε ατομικό, οργανωτικό, κοινωνικό και παγκόσμιο επίπεδο (</a:t>
            </a:r>
            <a:r>
              <a:rPr lang="el-GR" sz="2000" b="1" spc="50" dirty="0" err="1">
                <a:solidFill>
                  <a:srgbClr val="0CA373"/>
                </a:solidFill>
                <a:cs typeface="Tahoma"/>
              </a:rPr>
              <a:t>Legner</a:t>
            </a:r>
            <a:r>
              <a:rPr lang="el-GR" sz="2000" b="1" spc="50" dirty="0">
                <a:solidFill>
                  <a:srgbClr val="0CA373"/>
                </a:solidFill>
                <a:cs typeface="Tahoma"/>
              </a:rPr>
              <a:t> </a:t>
            </a:r>
            <a:r>
              <a:rPr lang="el-GR" sz="2000" b="1" spc="50" dirty="0" err="1">
                <a:solidFill>
                  <a:srgbClr val="0CA373"/>
                </a:solidFill>
                <a:cs typeface="Tahoma"/>
              </a:rPr>
              <a:t>et</a:t>
            </a:r>
            <a:r>
              <a:rPr lang="el-GR" sz="2000" b="1" spc="50" dirty="0">
                <a:solidFill>
                  <a:srgbClr val="0CA373"/>
                </a:solidFill>
                <a:cs typeface="Tahoma"/>
              </a:rPr>
              <a:t> </a:t>
            </a:r>
            <a:r>
              <a:rPr lang="el-GR" sz="2000" b="1" spc="50" dirty="0" err="1">
                <a:solidFill>
                  <a:srgbClr val="0CA373"/>
                </a:solidFill>
                <a:cs typeface="Tahoma"/>
              </a:rPr>
              <a:t>al</a:t>
            </a:r>
            <a:r>
              <a:rPr lang="el-GR" sz="2000" b="1" spc="50" dirty="0">
                <a:solidFill>
                  <a:srgbClr val="0CA373"/>
                </a:solidFill>
                <a:cs typeface="Tahoma"/>
              </a:rPr>
              <a:t>., 2017). Τα μέτρα που πρέπει να λάβουν οι επιχειρηματίες στο πλαίσιο αυτό μπορεί να περιλαμβάνουν:
</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2001140" cy="3959802"/>
          </a:xfrm>
          <a:prstGeom prst="rect">
            <a:avLst/>
          </a:prstGeom>
          <a:noFill/>
        </p:spPr>
        <p:txBody>
          <a:bodyPr wrap="square">
            <a:spAutoFit/>
          </a:bodyPr>
          <a:lstStyle/>
          <a:p>
            <a:pPr lvl="0" algn="just">
              <a:lnSpc>
                <a:spcPct val="115000"/>
              </a:lnSpc>
              <a:spcAft>
                <a:spcPts val="1000"/>
              </a:spcAft>
              <a:buSzPts val="1000"/>
              <a:tabLst>
                <a:tab pos="457200" algn="l"/>
              </a:tabLst>
            </a:pPr>
            <a:r>
              <a:rPr lang="el-GR" sz="1600">
                <a:solidFill>
                  <a:srgbClr val="000000"/>
                </a:solidFill>
                <a:latin typeface="Calibri" panose="020F0502020204030204" pitchFamily="34" charset="0"/>
                <a:ea typeface="Times New Roman" panose="02020603050405020304" pitchFamily="18" charset="0"/>
                <a:cs typeface="Calibri" panose="020F0502020204030204" pitchFamily="34" charset="0"/>
              </a:rPr>
              <a:t>
Ανασκόπηση των τεχνολογικών αναγκών και πόρων των εργαζομένων που εργάζονται από το σπίτι (απομακρυσμένοι εργαζόμενοι)
Επανεξέταση του επιπέδου δεξιοτήτων των εργαζομένων όσον αφορά την πρόσβαση και την εργασία με τις αντίστοιχες συσκευές 
Καθορισμός της πολιτικής σχετικά με το κατά πόσον πρέπει να επιτρέπεται στους εργαζόμενους να χρησιμοποιούν τις δικές τους συσκευές ή να λαμβάνουν εξοπλισμό ΤΠΕ που παρέχεται από τους εργοδότες τους (σημείωση – ορισμένες έννομες τάξεις ενδέχεται να προβλέπουν ειδικές ρυθμίσεις σχετικά με το θέμα αυτό ή να αφήνουν στα μέρη)
Επανεξέταση των τρόπων αποζημίωσης για την οικονομική υποστήριξη των εργαζομένων, ώστε να διασφαλιστεί ότι διαθέτουν το σωστό είδος εξοπλισμού, διαδικτύου, εύρους ζώνης και ηλεκτρονικών εργαλείων
Παροχή ευκαιριών κατάρτισης στους εργαζομένους σχετικά με τα διάφορα εργαλεία που θα πρέπει να χρησιμοποιούν, καθώς και αυτοαξιολόγηση και εξωτερικές δοκιμές επ' αυτών· προβλέπουν σχέδια παράδοσης εξοπλισμού στους εργαζομένους
</a:t>
            </a:r>
            <a:endParaRPr lang="pl-PL" sz="16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577703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b="0" kern="0" spc="-150" dirty="0">
                <a:solidFill>
                  <a:schemeClr val="tx1"/>
                </a:solidFill>
                <a:latin typeface="+mn-lt"/>
                <a:ea typeface="Tahoma" panose="020B0604030504040204" pitchFamily="34" charset="0"/>
                <a:cs typeface="Tahoma" panose="020B0604030504040204" pitchFamily="34" charset="0"/>
              </a:rPr>
              <a:t>Ζητήματα που αφορούν την επικοινωνία
</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719702"/>
          </a:xfrm>
          <a:prstGeom prst="rect">
            <a:avLst/>
          </a:prstGeom>
        </p:spPr>
        <p:txBody>
          <a:bodyPr vert="horz" wrap="square" lIns="0" tIns="13970" rIns="0" bIns="0" rtlCol="0">
            <a:spAutoFit/>
          </a:bodyPr>
          <a:lstStyle/>
          <a:p>
            <a:pPr marL="12700">
              <a:lnSpc>
                <a:spcPct val="100000"/>
              </a:lnSpc>
              <a:spcBef>
                <a:spcPts val="110"/>
              </a:spcBef>
            </a:pPr>
            <a:r>
              <a:rPr lang="el-GR" sz="2200" b="1" spc="50" dirty="0">
                <a:solidFill>
                  <a:srgbClr val="0CA373"/>
                </a:solidFill>
                <a:cs typeface="Tahoma"/>
              </a:rPr>
              <a:t>Υπάρχουν ερευνητικά στοιχεία ότι οι ομάδες που εργάζονται εξ αποστάσεως αντιμετωπίζουν πιο σημαντικές προκλήσεις επικοινωνίας από τις ομάδες πρόσωπο με πρόσωπο (</a:t>
            </a:r>
            <a:r>
              <a:rPr lang="el-GR" sz="2200" b="1" spc="50" dirty="0" err="1">
                <a:solidFill>
                  <a:srgbClr val="0CA373"/>
                </a:solidFill>
                <a:cs typeface="Tahoma"/>
              </a:rPr>
              <a:t>Hertel</a:t>
            </a:r>
            <a:r>
              <a:rPr lang="el-GR" sz="2200" b="1" spc="50" dirty="0">
                <a:solidFill>
                  <a:srgbClr val="0CA373"/>
                </a:solidFill>
                <a:cs typeface="Tahoma"/>
              </a:rPr>
              <a:t> </a:t>
            </a:r>
            <a:r>
              <a:rPr lang="el-GR" sz="2200" b="1" spc="50" dirty="0" err="1">
                <a:solidFill>
                  <a:srgbClr val="0CA373"/>
                </a:solidFill>
                <a:cs typeface="Tahoma"/>
              </a:rPr>
              <a:t>et</a:t>
            </a:r>
            <a:r>
              <a:rPr lang="el-GR" sz="2200" b="1" spc="50" dirty="0">
                <a:solidFill>
                  <a:srgbClr val="0CA373"/>
                </a:solidFill>
                <a:cs typeface="Tahoma"/>
              </a:rPr>
              <a:t> </a:t>
            </a:r>
            <a:r>
              <a:rPr lang="el-GR" sz="2200" b="1" spc="50" dirty="0" err="1">
                <a:solidFill>
                  <a:srgbClr val="0CA373"/>
                </a:solidFill>
                <a:cs typeface="Tahoma"/>
              </a:rPr>
              <a:t>al</a:t>
            </a:r>
            <a:r>
              <a:rPr lang="el-GR" sz="2200" b="1" spc="50" dirty="0">
                <a:solidFill>
                  <a:srgbClr val="0CA373"/>
                </a:solidFill>
                <a:cs typeface="Tahoma"/>
              </a:rPr>
              <a:t>., 2005). Για την αντιμετώπιση αυτών των προκλήσεων, οι επιχειρηματίες μπορούν να λάβουν τα ακόλουθα μέτρα προς αυτή την κατεύθυνση:
</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244" y="1798644"/>
            <a:ext cx="12103692" cy="4596899"/>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l-GR" sz="1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Καθιέρωση εσωτερικών κανόνων επικοινωνίας που επικεντρώνονται στην </a:t>
            </a:r>
            <a:r>
              <a:rPr lang="el-GR" sz="16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προβλεψιμότητα</a:t>
            </a:r>
            <a:r>
              <a:rPr lang="el-GR" sz="1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και τη βεβαιότητα στις εικονικές συνομιλίες. Μπορεί να περιλαμβάνουν προτιμώμενο χρόνο απόκρισης, στυλ γραφής και τόνο, καθώς και μήκος και επίπεδο λεπτομέρειας των μηνυμάτων, χρόνο παράδοσης κ.λπ. 
Διασφάλιση ότι οι απομακρυσμένοι εργαζόμενοι γνωρίζουν πότε και πώς μπορούν να επικοινωνήσουν με τους άμεσους προϊσταμένους τους 
Παροχή των χρονοδιαγραμμάτων και των καλύτερων τρόπων επικοινωνίας με τον προϊστάμενο και τους συναδέλφους, ειδικά όταν το θέμα είναι επείγον 
Προσπάθεια αποφυγής προκαταλήψεων στην επικοινωνία (π.χ. απομακρυσμένοι εργαζόμενοι που επικοινωνούν πάντα μεταξύ τους, ανακαλύπτοντας ποιοι εργαζόμενοι σιωπούν καθώς και ποιες είναι οι πιο συχνές συνδέσεις μεταξύ των μελών της ομάδας)
		Η επικοινωνία δεν θα πρέπει να περιορίζεται στο περιεχόμενο, αλλά θα πρέπει επίσης να περιλαμβάνει τις κοινωνικές πτυχές της εργασίας + να συνεχίζει τις «παραδόσεις» γραφείου, όπου είναι δυνατόν
</a:t>
            </a:r>
            <a:endParaRPr lang="pl-PL"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wiat z wypełnieniem pełnym">
            <a:extLst>
              <a:ext uri="{FF2B5EF4-FFF2-40B4-BE49-F238E27FC236}">
                <a16:creationId xmlns:a16="http://schemas.microsoft.com/office/drawing/2014/main" id="{3DAD2013-8D42-CEFD-E886-9081FCFE7B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5434424"/>
            <a:ext cx="605910" cy="605910"/>
          </a:xfrm>
          <a:prstGeom prst="rect">
            <a:avLst/>
          </a:prstGeom>
        </p:spPr>
      </p:pic>
    </p:spTree>
    <p:extLst>
      <p:ext uri="{BB962C8B-B14F-4D97-AF65-F5344CB8AC3E}">
        <p14:creationId xmlns:p14="http://schemas.microsoft.com/office/powerpoint/2010/main" val="1212518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89616" y="249775"/>
            <a:ext cx="10269068"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b="0" kern="0" spc="-150" dirty="0">
                <a:solidFill>
                  <a:schemeClr val="tx1"/>
                </a:solidFill>
                <a:latin typeface="+mn-lt"/>
                <a:ea typeface="Tahoma" panose="020B0604030504040204" pitchFamily="34" charset="0"/>
                <a:cs typeface="Tahoma" panose="020B0604030504040204" pitchFamily="34" charset="0"/>
              </a:rPr>
              <a:t>Ζητήματα που αφορούν την Επαγγελματική Ασφάλεια &amp; Υγεία (ΕΑΥ) [1]
</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565813"/>
          </a:xfrm>
          <a:prstGeom prst="rect">
            <a:avLst/>
          </a:prstGeom>
        </p:spPr>
        <p:txBody>
          <a:bodyPr vert="horz" wrap="square" lIns="0" tIns="13970" rIns="0" bIns="0" rtlCol="0">
            <a:spAutoFit/>
          </a:bodyPr>
          <a:lstStyle/>
          <a:p>
            <a:pPr marL="12700">
              <a:lnSpc>
                <a:spcPct val="100000"/>
              </a:lnSpc>
              <a:spcBef>
                <a:spcPts val="110"/>
              </a:spcBef>
            </a:pPr>
            <a:r>
              <a:rPr lang="el-GR" sz="2000" spc="50" dirty="0">
                <a:solidFill>
                  <a:srgbClr val="0CA373"/>
                </a:solidFill>
                <a:cs typeface="Tahoma"/>
              </a:rPr>
              <a:t>Εκτός από τα οφέλη για την ευημερία των απομακρυσμένων εργαζομένων, η απομακρυσμένη εργασία μπορεί να περιλαμβάνει προκλήσεις - οι κυριότερες είναι οι ψυχολογικοί κίνδυνοι και η εργονομία. Για την αντιμετώπιση αυτών των προκλήσεων, οι επιχειρηματίες μπορούν να λάβουν τα ακόλουθα μέτρα προς αυτή την κατεύθυνση:
</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244" y="1563510"/>
            <a:ext cx="12103692" cy="4572790"/>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l-GR"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Αποσαφήνιση των δικαιωμάτων και των υποχρεώσεων των απομακρυσμένων εργαζομένων όσον αφορά την υγεία και την ασφάλειά τους κατά την εργασία από το σπίτι
Αποσαφήνιση και </a:t>
            </a:r>
            <a:r>
              <a:rPr lang="el-GR"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επικαιροποίηση</a:t>
            </a:r>
            <a:r>
              <a:rPr lang="el-GR"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των ευθυνών των εργοδοτών για την προστασία της επαγγελματικής υγείας και ασφάλειας του απομακρυσμένου εργαζομένου, λαμβάνοντας υπόψη τους κινδύνους και τους κινδύνους για την υγεία και την ασφάλεια, το περιβάλλον του οικιακού γραφείου, τον εξοπλισμό, την εργονομία και το άγχος
Ενθάρρυνση των διευθυντών / εποπτών να αποτελούν πρότυπο για το προσωπικό υπό την επίβλεψή τους - να συμπεριφέρονται με τρόπους που δείχνουν πώς να μετριάσουν το στρες και το άγχος
Δημιουργία νέων επιλογών ή αύξηση υφιστάμενων επιλογών ψυχολογικής υποστήριξης για τους εργαζόμενους ώστε να μοιράζονται τις ανησυχίες / ανησυχίες τους με εμπιστευτικό τρόπο, δηλαδή μέσω πρόσβασης σε άμεση συμβουλευτική, προγράμματα βοήθειας εργαζομένων κ.λπ.
</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77316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13364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b="0" kern="0" spc="-150" dirty="0">
                <a:solidFill>
                  <a:schemeClr val="tx1"/>
                </a:solidFill>
                <a:latin typeface="+mn-lt"/>
                <a:ea typeface="Tahoma" panose="020B0604030504040204" pitchFamily="34" charset="0"/>
                <a:cs typeface="Tahoma" panose="020B0604030504040204" pitchFamily="34" charset="0"/>
              </a:rPr>
              <a:t>Ζητήματα επαγγελματικής ασφάλειας και υγείας (ΕΑΥ) [2]
</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732526"/>
          </a:xfrm>
          <a:prstGeom prst="rect">
            <a:avLst/>
          </a:prstGeom>
        </p:spPr>
        <p:txBody>
          <a:bodyPr vert="horz" wrap="square" lIns="0" tIns="13970" rIns="0" bIns="0" rtlCol="0">
            <a:spAutoFit/>
          </a:bodyPr>
          <a:lstStyle/>
          <a:p>
            <a:pPr marL="12700">
              <a:lnSpc>
                <a:spcPct val="100000"/>
              </a:lnSpc>
              <a:spcBef>
                <a:spcPts val="110"/>
              </a:spcBef>
            </a:pPr>
            <a:r>
              <a:rPr lang="el-GR" sz="2200" spc="50" dirty="0">
                <a:solidFill>
                  <a:srgbClr val="0CA373"/>
                </a:solidFill>
                <a:cs typeface="Tahoma"/>
              </a:rPr>
              <a:t>Σύμφωνα με τη βιβλιογραφική ανασκόπηση του περιοδικού The </a:t>
            </a:r>
            <a:r>
              <a:rPr lang="el-GR" sz="2200" spc="50" dirty="0" err="1">
                <a:solidFill>
                  <a:srgbClr val="0CA373"/>
                </a:solidFill>
                <a:cs typeface="Tahoma"/>
              </a:rPr>
              <a:t>Lancet</a:t>
            </a:r>
            <a:r>
              <a:rPr lang="el-GR" sz="2200" spc="50" dirty="0">
                <a:solidFill>
                  <a:srgbClr val="0CA373"/>
                </a:solidFill>
                <a:cs typeface="Tahoma"/>
              </a:rPr>
              <a:t>, μελέτες που ερευνούν άτομα σε καραντίνα ανέφεραν π.χ. κατάθλιψη, άγχος, χαμηλή διάθεση, ευερεθιστότητα, θυμό (</a:t>
            </a:r>
            <a:r>
              <a:rPr lang="el-GR" sz="2200" spc="50" dirty="0" err="1">
                <a:solidFill>
                  <a:srgbClr val="0CA373"/>
                </a:solidFill>
                <a:cs typeface="Tahoma"/>
              </a:rPr>
              <a:t>Brooks</a:t>
            </a:r>
            <a:r>
              <a:rPr lang="el-GR" sz="2200" spc="50" dirty="0">
                <a:solidFill>
                  <a:srgbClr val="0CA373"/>
                </a:solidFill>
                <a:cs typeface="Tahoma"/>
              </a:rPr>
              <a:t> </a:t>
            </a:r>
            <a:r>
              <a:rPr lang="el-GR" sz="2200" spc="50" dirty="0" err="1">
                <a:solidFill>
                  <a:srgbClr val="0CA373"/>
                </a:solidFill>
                <a:cs typeface="Tahoma"/>
              </a:rPr>
              <a:t>et</a:t>
            </a:r>
            <a:r>
              <a:rPr lang="el-GR" sz="2200" spc="50" dirty="0">
                <a:solidFill>
                  <a:srgbClr val="0CA373"/>
                </a:solidFill>
                <a:cs typeface="Tahoma"/>
              </a:rPr>
              <a:t> </a:t>
            </a:r>
            <a:r>
              <a:rPr lang="el-GR" sz="2200" spc="50" dirty="0" err="1">
                <a:solidFill>
                  <a:srgbClr val="0CA373"/>
                </a:solidFill>
                <a:cs typeface="Tahoma"/>
              </a:rPr>
              <a:t>al</a:t>
            </a:r>
            <a:r>
              <a:rPr lang="el-GR" sz="2200" spc="50" dirty="0">
                <a:solidFill>
                  <a:srgbClr val="0CA373"/>
                </a:solidFill>
                <a:cs typeface="Tahoma"/>
              </a:rPr>
              <a:t>., 2020, ILO 2020).
Οι επιχειρηματίες μπορούν να λάβουν τα ακόλουθα μέτρα προς αυτή την κατεύθυνση:
</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468659"/>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15000"/>
              </a:lnSpc>
              <a:spcAft>
                <a:spcPts val="1000"/>
              </a:spcAft>
              <a:buSzPts val="1000"/>
              <a:buFont typeface="Symbol" panose="05050102010706020507" pitchFamily="18" charset="2"/>
              <a:buChar char=""/>
              <a:tabLst>
                <a:tab pos="457200" algn="l"/>
              </a:tabLst>
            </a:pPr>
            <a:r>
              <a:rPr lang="el-GR" sz="16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Επικαιροποίηση</a:t>
            </a:r>
            <a:r>
              <a:rPr lang="el-GR" sz="16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και ενδυνάμωση των επαγγελματιών υγείας και ασφάλειας (ΕΑΥ) με εργαλεία και διαδικασίες όσον αφορά τα συστήματα υποστήριξης της υγείας των εργαζομένων, το εργασιακό περιβάλλον, την κατάρτιση, την ενημέρωση και τον μηχανισμό συμμόρφωσης σχετικά με την ΕΑΥ και τα εργονομικά πρωτόκολλα που έχουν σχεδιαστεί ειδικά για τους απομακρυσμένους εργαζόμενους.
Εκπαίδευση και ευαισθητοποίηση των διευθυντών, των εποπτών και των απομακρυσμένων εργαζομένων σχετικά με τη σημασία της λήψης επαρκών διαλειμμάτων ανάπαυσης κατά τη διάρκεια της εργάσιμης ημέρας (αυτό περιλαμβάνει επίσης τη διευκρίνιση ότι τέτοια διαλείμματα δεν θα έχουν αρνητικές συνέπειες για τη σταδιοδρομία ούτε θα επηρεάσουν τα αποτελέσματα)
Αξιοποίηση ευκαιριών για την προαγωγή της σωματικής υγείας, συμπεριλαμβανομένης της άσκησης και ενθάρρυνση των εργαζομένων να διατηρούν υγιεινές συνήθειες
		Οι διατάξεις της Σύμβασης της ΔΟΕ για την Ασφάλεια και την Υγεία στην Εργασία του 1981 (αριθ. 155) και η συνοδευτική της σύσταση (αριθ. 164) παρέχουν σχετικές οδηγίες και μέτρα 
</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pic>
        <p:nvPicPr>
          <p:cNvPr id="4" name="Grafika 3" descr="Komentarz — serce z wypełnieniem pełnym">
            <a:extLst>
              <a:ext uri="{FF2B5EF4-FFF2-40B4-BE49-F238E27FC236}">
                <a16:creationId xmlns:a16="http://schemas.microsoft.com/office/drawing/2014/main" id="{0811BD5B-B80B-4BD1-8B6E-C8424DF41D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552" y="5150021"/>
            <a:ext cx="828942" cy="873685"/>
          </a:xfrm>
          <a:prstGeom prst="rect">
            <a:avLst/>
          </a:prstGeom>
        </p:spPr>
      </p:pic>
    </p:spTree>
    <p:extLst>
      <p:ext uri="{BB962C8B-B14F-4D97-AF65-F5344CB8AC3E}">
        <p14:creationId xmlns:p14="http://schemas.microsoft.com/office/powerpoint/2010/main" val="238018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31831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b="0" kern="0" spc="-150" dirty="0">
                <a:solidFill>
                  <a:schemeClr val="tx1"/>
                </a:solidFill>
                <a:latin typeface="+mn-lt"/>
                <a:ea typeface="Tahoma" panose="020B0604030504040204" pitchFamily="34" charset="0"/>
                <a:cs typeface="Tahoma" panose="020B0604030504040204" pitchFamily="34" charset="0"/>
              </a:rPr>
              <a:t>Ζητήματα που αφορούν την ισορροπία μεταξύ επαγγελματικής και ιδιωτικής ζωής (WLB)
</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89448" cy="1719702"/>
          </a:xfrm>
          <a:prstGeom prst="rect">
            <a:avLst/>
          </a:prstGeom>
        </p:spPr>
        <p:txBody>
          <a:bodyPr vert="horz" wrap="square" lIns="0" tIns="13970" rIns="0" bIns="0" rtlCol="0">
            <a:spAutoFit/>
          </a:bodyPr>
          <a:lstStyle/>
          <a:p>
            <a:pPr marL="12700">
              <a:lnSpc>
                <a:spcPct val="100000"/>
              </a:lnSpc>
              <a:spcBef>
                <a:spcPts val="110"/>
              </a:spcBef>
            </a:pPr>
            <a:r>
              <a:rPr lang="el-GR" sz="2200" spc="50" dirty="0">
                <a:solidFill>
                  <a:srgbClr val="0CA373"/>
                </a:solidFill>
                <a:cs typeface="Tahoma"/>
              </a:rPr>
              <a:t>Μία από τις κρίσιμες προκλήσεις για τους εργαζόμενους που εργάζονται εξ αποστάσεως κατά τη διάρκεια της πανδημίας (και μετά) ήταν η σύγκρουση μεταξύ επαγγελματικής και προσωπικής ζωής που βιώνουν λόγω των θολών ορίων μεταξύ εργασίας και προσωπικής ζωής. Οι επιχειρηματίες μπορούν να λάβουν τα ακόλουθα μέτρα για την άμβλυνση αυτής της σύγκρουσης:
</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090607"/>
          </a:xfrm>
          <a:prstGeom prst="rect">
            <a:avLst/>
          </a:prstGeom>
          <a:noFill/>
        </p:spPr>
        <p:txBody>
          <a:bodyPr wrap="square">
            <a:spAutoFit/>
          </a:bodyPr>
          <a:lstStyle/>
          <a:p>
            <a:pPr lvl="0" algn="just">
              <a:lnSpc>
                <a:spcPct val="115000"/>
              </a:lnSpc>
              <a:spcAft>
                <a:spcPts val="1000"/>
              </a:spcAft>
              <a:buSzPts val="1000"/>
              <a:tabLst>
                <a:tab pos="457200" algn="l"/>
              </a:tabLst>
            </a:pPr>
            <a:r>
              <a:rPr lang="el-GR">
                <a:solidFill>
                  <a:srgbClr val="000000"/>
                </a:solidFill>
                <a:latin typeface="Calibri" panose="020F0502020204030204" pitchFamily="34" charset="0"/>
                <a:ea typeface="Times New Roman" panose="02020603050405020304" pitchFamily="18" charset="0"/>
                <a:cs typeface="Calibri" panose="020F0502020204030204" pitchFamily="34" charset="0"/>
              </a:rPr>
              <a:t>
Υποστήριξη της διαχείρισης ορίων επαγγελματικής και προσωπικής ζωής θέτοντας σαφείς προσδοκίες σχετικά με τα αποτελέσματα της εργασίας και ταυτόχρονα προσφέροντας στους απομακρυσμένους εργαζόμενους την ευελιξία να διαχειρίζονται τα δικά τους χρονοδιαγράμματα εργασίας με βάση τις ατομικές τους ανάγκες και προτιμήσεις
Ενθάρρυνση της ανοιχτής επικοινωνίας και της συνεργασίας μεταξύ απομακρυσμένων εργαζομένων, εποπτών και διευθυντών σχετικά με τον προγραμματισμό, τη διαθεσιμότητα και τον καθορισμό ορίων εντός των ομάδων, τη σύναψη συμφωνιών από αυτή την άποψη (και την τήρησή τους!)
Υποστήριξη εργαζομένων με μικρά παιδιά ή άλλες ευθύνες φροντίδας που μπορεί να αντιμετωπίζουν δυσκολίες στην ολοκλήρωση της εργασίας τους και να ανταποκριθούν στις προσδοκίες - επιτρέποντάς τους πχ. ειδικά συστήματα γονικής άδειας (που έχουν θεσπιστεί σε πολλές χώρες), εξωτερική βοήθεια που θα χρηματοδοτείται από τον επιχειρηματία κ.λπ. 	
</a:t>
            </a: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0777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13364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b="0" kern="0" spc="-150" dirty="0">
                <a:solidFill>
                  <a:schemeClr val="tx1"/>
                </a:solidFill>
                <a:latin typeface="+mn-lt"/>
                <a:ea typeface="Tahoma" panose="020B0604030504040204" pitchFamily="34" charset="0"/>
                <a:cs typeface="Tahoma" panose="020B0604030504040204" pitchFamily="34" charset="0"/>
              </a:rPr>
              <a:t>Ζητήματα που αφορούν νομικές και συμβατικές ενοχές
</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565813"/>
          </a:xfrm>
          <a:prstGeom prst="rect">
            <a:avLst/>
          </a:prstGeom>
        </p:spPr>
        <p:txBody>
          <a:bodyPr vert="horz" wrap="square" lIns="0" tIns="13970" rIns="0" bIns="0" rtlCol="0">
            <a:spAutoFit/>
          </a:bodyPr>
          <a:lstStyle/>
          <a:p>
            <a:pPr marL="12700">
              <a:lnSpc>
                <a:spcPct val="100000"/>
              </a:lnSpc>
              <a:spcBef>
                <a:spcPts val="110"/>
              </a:spcBef>
            </a:pPr>
            <a:r>
              <a:rPr lang="el-GR" sz="2000" spc="50" dirty="0">
                <a:solidFill>
                  <a:srgbClr val="0CA373"/>
                </a:solidFill>
                <a:cs typeface="Tahoma"/>
              </a:rPr>
              <a:t>Μία από τις κρίσιμες προκλήσεις για την εξ αποστάσεως εργασία είναι η αποσαφήνιση των όρων της εξ αποστάσεως εργασίας, συμπεριλαμβανομένης της τοποθεσίας, της αποζημίωσης των δαπανών εξ αποστάσεως εργασίας, καθώς και των διαδικασιών ειδοποίησης σε περίπτωση ατυχήματος. Οι επιχειρηματίες μπορούν να λάβουν τα ακόλουθα μέτρα:
</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703595"/>
          </a:xfrm>
          <a:prstGeom prst="rect">
            <a:avLst/>
          </a:prstGeom>
          <a:noFill/>
        </p:spPr>
        <p:txBody>
          <a:bodyPr wrap="square">
            <a:spAutoFit/>
          </a:bodyPr>
          <a:lstStyle/>
          <a:p>
            <a:pPr lvl="0" algn="just">
              <a:lnSpc>
                <a:spcPct val="115000"/>
              </a:lnSpc>
              <a:spcAft>
                <a:spcPts val="1000"/>
              </a:spcAft>
              <a:buSzPts val="1000"/>
              <a:tabLst>
                <a:tab pos="457200" algn="l"/>
              </a:tabLst>
            </a:pPr>
            <a:r>
              <a:rPr lang="el-GR" sz="2000">
                <a:solidFill>
                  <a:srgbClr val="000000"/>
                </a:solidFill>
                <a:latin typeface="Calibri" panose="020F0502020204030204" pitchFamily="34" charset="0"/>
                <a:ea typeface="Times New Roman" panose="02020603050405020304" pitchFamily="18" charset="0"/>
                <a:cs typeface="Calibri" panose="020F0502020204030204" pitchFamily="34" charset="0"/>
              </a:rPr>
              <a:t>
Παρακολούθηση του κατά πόσον η αντίστοιχη έννομη τάξη παρέχει αφορολόγητη αποζημίωση κόστους για τους απομακρυσμένους εργαζόμενους για το κόστος που σχετίζεται με την εργασία από το σπίτι και ενημέρωση και υποστήριξη των απομακρυσμένων εργαζομένων να υποβάλουν αίτηση για να λάβουν αυτήν την οικονομική υποστήριξη (ή να την διευθετήσουν για αυτούς)
Κατάλληλη αναθεώρηση των παροχών προς τους εργαζομένους, εάν, για παράδειγμα, η συνέχιση της εξ αποστάσεως εργασίας σημαίνει ότι οι εργαζόμενοι δεν μπορούν να επωφεληθούν από ορισμένες από τις παροχές τους (π.χ. συμμετοχή σε γυμναστήριο, αποζημίωση μετακίνησης, δωρεάν φαγητό και ποτά κ.λπ.) και διασφάλιση ότι το συνολικό πακέτο μισθών και παροχών παραμένει στο ίδιο επίπεδο με πριν από την πανδημία, αντικαθιστώντας ενδεχομένως ορισμένες παροχές με άλλες επιλογές ίσης αξίας (π.χ.  εφαρμογές γυμναστικής, διαδικτυακές επιλογές καθοδήγησης και μάθησης κ.λπ.).
</a:t>
            </a:r>
            <a:endParaRPr lang="pl-PL"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18115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0105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b="0" kern="0" spc="-150" dirty="0">
                <a:solidFill>
                  <a:schemeClr val="tx1"/>
                </a:solidFill>
                <a:latin typeface="+mn-lt"/>
                <a:ea typeface="Tahoma" panose="020B0604030504040204" pitchFamily="34" charset="0"/>
                <a:cs typeface="Tahoma" panose="020B0604030504040204" pitchFamily="34" charset="0"/>
              </a:rPr>
              <a:t>Ζητήματα που αφορούν τη διασυνοριακή εξ αποστάσεως εργασία
</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381147"/>
          </a:xfrm>
          <a:prstGeom prst="rect">
            <a:avLst/>
          </a:prstGeom>
        </p:spPr>
        <p:txBody>
          <a:bodyPr vert="horz" wrap="square" lIns="0" tIns="13970" rIns="0" bIns="0" rtlCol="0">
            <a:spAutoFit/>
          </a:bodyPr>
          <a:lstStyle/>
          <a:p>
            <a:pPr marL="12700">
              <a:lnSpc>
                <a:spcPct val="100000"/>
              </a:lnSpc>
              <a:spcBef>
                <a:spcPts val="110"/>
              </a:spcBef>
            </a:pPr>
            <a:r>
              <a:rPr lang="el-GR" sz="2200" spc="50" dirty="0">
                <a:solidFill>
                  <a:srgbClr val="0CA373"/>
                </a:solidFill>
                <a:cs typeface="Tahoma"/>
              </a:rPr>
              <a:t>Μια πολύ σημαντική και συχνά </a:t>
            </a:r>
            <a:r>
              <a:rPr lang="el-GR" sz="2200" spc="50" dirty="0" err="1">
                <a:solidFill>
                  <a:srgbClr val="0CA373"/>
                </a:solidFill>
                <a:cs typeface="Tahoma"/>
              </a:rPr>
              <a:t>παραμελημένη</a:t>
            </a:r>
            <a:r>
              <a:rPr lang="el-GR" sz="2200" spc="50" dirty="0">
                <a:solidFill>
                  <a:srgbClr val="0CA373"/>
                </a:solidFill>
                <a:cs typeface="Tahoma"/>
              </a:rPr>
              <a:t> πρόκληση είναι τα ζητήματα που σχετίζονται με την παροχή απομακρυσμένης εργασίας (τηλεργασία) από το εξωτερικό. Τα ακόλουθα θέματα πρέπει να ληφθούν από τους επιχειρηματίες:
</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726250"/>
            <a:ext cx="12089448" cy="4727704"/>
          </a:xfrm>
          <a:prstGeom prst="rect">
            <a:avLst/>
          </a:prstGeom>
          <a:noFill/>
        </p:spPr>
        <p:txBody>
          <a:bodyPr wrap="square">
            <a:spAutoFit/>
          </a:bodyPr>
          <a:lstStyle/>
          <a:p>
            <a:pPr lvl="0" algn="just">
              <a:lnSpc>
                <a:spcPct val="115000"/>
              </a:lnSpc>
              <a:spcAft>
                <a:spcPts val="1000"/>
              </a:spcAft>
              <a:buSzPts val="1000"/>
              <a:tabLst>
                <a:tab pos="457200" algn="l"/>
              </a:tabLst>
            </a:pPr>
            <a:r>
              <a:rPr lang="el-GR">
                <a:solidFill>
                  <a:srgbClr val="000000"/>
                </a:solidFill>
                <a:latin typeface="Calibri" panose="020F0502020204030204" pitchFamily="34" charset="0"/>
                <a:ea typeface="Times New Roman" panose="02020603050405020304" pitchFamily="18" charset="0"/>
                <a:cs typeface="Calibri" panose="020F0502020204030204" pitchFamily="34" charset="0"/>
              </a:rPr>
              <a:t>
Αποσαφήνιση των επιπτώσεων σχετικά με τους φόρους εισοδήματος φυσικών προσώπων και τις πληρωμές κοινωνικής ασφάλισης εάν οι εργαζόμενοι εργάζονται εξ αποστάσεως από διαφορετική χώρα από τη χώρα στην οποία βρίσκεται η εγκατάσταση του εργοδότη. Η αίτηση για φορητό έγγραφο Α1 (PD A1) μπορεί να αποδειχθεί απαραίτητη 
Έλεγχος του κατά πόσον οι εξ αποστάσεως εργαζόμενοι εργάζονται εξ αποστάσεως προς όφελος συμβαλλόμενου μέρους του εργοδότη τους, κατά πόσον αποσπώνται στο εξωτερικό στο πλαίσιο της λεγόμενης «ενδοεταιρικής απόσπασης» ή προσλαμβάνονται σε χρήστρια επιχείρηση ή γραφείο ευρέσεως εργασίας στο εξωτερικό (βλ. οδηγία 96/71/ΕΚ σε συνδυασμό με την οδηγία 2018/957/ΕΕ) — σε μια τέτοια περίπτωση θα μπορούσαν να γίνουν αποσπασμένοι εργαζόμενοι γιατί εκτελούν εξ αποστάσεως εργασία από το εξωτερικό
Αίτηση βίζας εργασίας και αδειών διαμονής για τους εργαζόμενους που εργάζονται εξ αποστάσεως (τηλεργασία) εκτός της χώρας καταγωγής τους και δεν μπορούν να επιστρέψουν στη χώρα αυτή λόγω περιορισμών που σχετίζονται με την πανδημία όσον αφορά την ελεύθερη κυκλοφορία στα εσωτερικά / εξωτερικά σύνορα της ΕΕ
</a:t>
            </a:r>
            <a:endParaRPr lang="pl-PL"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28720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08261" y="92304"/>
            <a:ext cx="9203821" cy="187230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kern="0" spc="-150" dirty="0">
                <a:solidFill>
                  <a:srgbClr val="0CA373"/>
                </a:solidFill>
                <a:latin typeface="+mn-lt"/>
                <a:ea typeface="Tahoma" panose="020B0604030504040204" pitchFamily="34" charset="0"/>
                <a:cs typeface="Tahoma" panose="020B0604030504040204" pitchFamily="34" charset="0"/>
              </a:rPr>
              <a:t>Εξ αποστάσεως εργασία στα κράτη εταίρους – σχετικοί σύνδεσμοι
</a:t>
            </a:r>
            <a:endParaRPr lang="es-ES" sz="36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9821" y="1068224"/>
            <a:ext cx="11824770" cy="5840880"/>
          </a:xfrm>
          <a:prstGeom prst="rect">
            <a:avLst/>
          </a:prstGeom>
          <a:noFill/>
        </p:spPr>
        <p:txBody>
          <a:bodyPr wrap="square">
            <a:spAutoFit/>
          </a:bodyPr>
          <a:lstStyle/>
          <a:p>
            <a:pPr marL="457200" indent="-457200">
              <a:buFont typeface="Wingdings" panose="05000000000000000000" pitchFamily="2" charset="2"/>
              <a:buChar char="§"/>
            </a:pPr>
            <a:r>
              <a:rPr lang="pl-PL" sz="2800" b="1" dirty="0" err="1">
                <a:solidFill>
                  <a:srgbClr val="0CA373"/>
                </a:solidFill>
              </a:rPr>
              <a:t>Belgium</a:t>
            </a:r>
            <a:r>
              <a:rPr lang="pl-PL" sz="2800" b="1" dirty="0">
                <a:solidFill>
                  <a:srgbClr val="0CA373"/>
                </a:solidFill>
              </a:rPr>
              <a:t>: </a:t>
            </a:r>
            <a:r>
              <a:rPr lang="pl-PL" sz="2000" dirty="0">
                <a:hlinkClick r:id="rId2"/>
              </a:rPr>
              <a:t>https://www.etuc.org/en/rules-teleworking-belgium</a:t>
            </a:r>
            <a:r>
              <a:rPr lang="pl-PL" sz="2000" dirty="0"/>
              <a:t>; </a:t>
            </a:r>
            <a:r>
              <a:rPr lang="pl-PL" sz="2000" dirty="0">
                <a:hlinkClick r:id="rId3"/>
              </a:rPr>
              <a:t>https://cms.law/en/int/expert-guides/cms-expert-guide-to-mobile-working/belgium</a:t>
            </a:r>
            <a:r>
              <a:rPr lang="pl-PL" sz="2000" dirty="0"/>
              <a:t> </a:t>
            </a:r>
          </a:p>
          <a:p>
            <a:pPr algn="l"/>
            <a:endParaRPr lang="pl-PL" sz="2400" b="0" i="0" u="none" strike="noStrike" baseline="0" dirty="0">
              <a:solidFill>
                <a:srgbClr val="000000"/>
              </a:solidFill>
            </a:endParaRPr>
          </a:p>
          <a:p>
            <a:pPr marL="285750" indent="-285750">
              <a:buFont typeface="Wingdings" panose="05000000000000000000" pitchFamily="2" charset="2"/>
              <a:buChar char="§"/>
            </a:pPr>
            <a:r>
              <a:rPr lang="pl-PL" sz="2800" b="1" u="none" strike="noStrike" baseline="0" dirty="0">
                <a:solidFill>
                  <a:srgbClr val="0CA373"/>
                </a:solidFill>
              </a:rPr>
              <a:t>Croatia</a:t>
            </a:r>
            <a:r>
              <a:rPr lang="pl-PL" sz="2800" b="1" dirty="0">
                <a:solidFill>
                  <a:srgbClr val="0CA373"/>
                </a:solidFill>
              </a:rPr>
              <a:t>: </a:t>
            </a:r>
            <a:r>
              <a:rPr lang="pl-PL" sz="2000" dirty="0">
                <a:hlinkClick r:id="rId4"/>
              </a:rPr>
              <a:t>https://cms.law/en/int/expert-guides/cms-expert-guide-to-mobile-working/croatia</a:t>
            </a:r>
            <a:r>
              <a:rPr lang="pl-PL" sz="2000" dirty="0"/>
              <a:t>; </a:t>
            </a:r>
            <a:r>
              <a:rPr lang="pl-PL" sz="2000" dirty="0">
                <a:hlinkClick r:id="rId5"/>
              </a:rPr>
              <a:t>https://www.lexology.com/library/detail.aspx?g=ccd49a34-af61-46b2-9501-5dd31c421ecf</a:t>
            </a:r>
            <a:r>
              <a:rPr lang="pl-PL" sz="2000" dirty="0"/>
              <a:t> </a:t>
            </a:r>
            <a:endParaRPr lang="pl-PL" sz="2000" u="none" strike="noStrike" baseline="0" dirty="0"/>
          </a:p>
          <a:p>
            <a:pPr marL="285750" indent="-285750">
              <a:buFont typeface="Wingdings" panose="05000000000000000000" pitchFamily="2" charset="2"/>
              <a:buChar char="§"/>
            </a:pPr>
            <a:endParaRPr lang="pl-PL" sz="2800" b="1" u="none" strike="noStrike" baseline="0" dirty="0">
              <a:solidFill>
                <a:srgbClr val="0CA373"/>
              </a:solidFill>
            </a:endParaRPr>
          </a:p>
          <a:p>
            <a:pPr marL="285750" indent="-285750">
              <a:buFont typeface="Wingdings" panose="05000000000000000000" pitchFamily="2" charset="2"/>
              <a:buChar char="§"/>
            </a:pPr>
            <a:r>
              <a:rPr lang="pl-PL" sz="2800" b="1" dirty="0">
                <a:solidFill>
                  <a:srgbClr val="0CA373"/>
                </a:solidFill>
              </a:rPr>
              <a:t>Greece: </a:t>
            </a:r>
            <a:r>
              <a:rPr lang="pl-PL" sz="2000" dirty="0">
                <a:hlinkClick r:id="rId6"/>
              </a:rPr>
              <a:t>https://en.sev.org.gr/wp-content/uploads/2020/06/Telework_SEV_english.pdf</a:t>
            </a:r>
            <a:r>
              <a:rPr lang="pl-PL" sz="2000" dirty="0"/>
              <a:t> ;  https://www.eurofound.europa.eu/fr/publications/article/2008/telework-in-greece</a:t>
            </a:r>
          </a:p>
          <a:p>
            <a:pPr marL="285750" indent="-285750">
              <a:buFont typeface="Wingdings" panose="05000000000000000000" pitchFamily="2" charset="2"/>
              <a:buChar char="§"/>
            </a:pPr>
            <a:endParaRPr lang="pl-PL" sz="2800" b="1" u="none" strike="noStrike" baseline="0" dirty="0">
              <a:solidFill>
                <a:srgbClr val="0CA373"/>
              </a:solidFill>
            </a:endParaRPr>
          </a:p>
          <a:p>
            <a:pPr marL="285750" indent="-285750">
              <a:buFont typeface="Wingdings" panose="05000000000000000000" pitchFamily="2" charset="2"/>
              <a:buChar char="§"/>
            </a:pPr>
            <a:r>
              <a:rPr lang="pl-PL" sz="2800" b="1" u="none" strike="noStrike" baseline="0" dirty="0" err="1">
                <a:solidFill>
                  <a:srgbClr val="0CA373"/>
                </a:solidFill>
              </a:rPr>
              <a:t>Italy</a:t>
            </a:r>
            <a:r>
              <a:rPr lang="pl-PL" sz="2800" b="1" u="none" strike="noStrike" baseline="0" dirty="0">
                <a:solidFill>
                  <a:srgbClr val="0CA373"/>
                </a:solidFill>
              </a:rPr>
              <a:t>: </a:t>
            </a:r>
            <a:r>
              <a:rPr lang="pl-PL" sz="2000" dirty="0">
                <a:solidFill>
                  <a:srgbClr val="000000"/>
                </a:solidFill>
                <a:hlinkClick r:id="rId7"/>
              </a:rPr>
              <a:t>https://www.bollettinoadapt.it/wp-content/uploads/TELELAVORO-tiraboschi.pdf</a:t>
            </a:r>
            <a:endParaRPr lang="pl-PL" sz="2000" dirty="0">
              <a:solidFill>
                <a:srgbClr val="000000"/>
              </a:solidFill>
            </a:endParaRPr>
          </a:p>
          <a:p>
            <a:pPr marL="285750" indent="-285750">
              <a:buFont typeface="Wingdings" panose="05000000000000000000" pitchFamily="2" charset="2"/>
              <a:buChar char="§"/>
            </a:pPr>
            <a:endParaRPr lang="pl-PL" sz="2000" dirty="0">
              <a:solidFill>
                <a:srgbClr val="000000"/>
              </a:solidFill>
            </a:endParaRPr>
          </a:p>
          <a:p>
            <a:pPr marL="285750" indent="-285750">
              <a:buFont typeface="Wingdings" panose="05000000000000000000" pitchFamily="2" charset="2"/>
              <a:buChar char="§"/>
            </a:pPr>
            <a:r>
              <a:rPr lang="pl-PL" sz="2800" b="1" dirty="0" err="1">
                <a:solidFill>
                  <a:srgbClr val="0CA373"/>
                </a:solidFill>
              </a:rPr>
              <a:t>Spain</a:t>
            </a:r>
            <a:r>
              <a:rPr lang="pl-PL" sz="2800" b="1" dirty="0">
                <a:solidFill>
                  <a:srgbClr val="0CA373"/>
                </a:solidFill>
              </a:rPr>
              <a:t>: </a:t>
            </a:r>
            <a:r>
              <a:rPr lang="pl-PL" sz="2000" dirty="0">
                <a:solidFill>
                  <a:srgbClr val="000000"/>
                </a:solidFill>
                <a:hlinkClick r:id="rId8"/>
              </a:rPr>
              <a:t>https://nhglobalpartners.com/remote-working-law-decree-spain/</a:t>
            </a:r>
            <a:r>
              <a:rPr lang="pl-PL" sz="2000" dirty="0">
                <a:solidFill>
                  <a:srgbClr val="000000"/>
                </a:solidFill>
              </a:rPr>
              <a:t> ; </a:t>
            </a:r>
            <a:r>
              <a:rPr lang="pl-PL" sz="2000" dirty="0">
                <a:solidFill>
                  <a:srgbClr val="000000"/>
                </a:solidFill>
                <a:hlinkClick r:id="rId9" action="ppaction://hlinkfile"/>
              </a:rPr>
              <a:t>file:///C:/Users/MarcinKIE%C5%81BASA/Downloads/ES%20-%20Telework%20regulation-2.pdf</a:t>
            </a:r>
            <a:r>
              <a:rPr lang="pl-PL" sz="2000" dirty="0">
                <a:solidFill>
                  <a:srgbClr val="000000"/>
                </a:solidFill>
              </a:rPr>
              <a:t> </a:t>
            </a:r>
          </a:p>
          <a:p>
            <a:pPr marL="285750" indent="-285750">
              <a:buFont typeface="Wingdings" panose="05000000000000000000" pitchFamily="2" charset="2"/>
              <a:buChar char="§"/>
            </a:pPr>
            <a:endParaRPr lang="pl-PL" sz="2000" dirty="0"/>
          </a:p>
          <a:p>
            <a:pPr marL="285750" indent="-285750">
              <a:buFont typeface="Wingdings" panose="05000000000000000000" pitchFamily="2" charset="2"/>
              <a:buChar char="§"/>
            </a:pPr>
            <a:endParaRPr lang="pl-PL" sz="2800" b="1" dirty="0">
              <a:solidFill>
                <a:srgbClr val="0CA373"/>
              </a:solidFill>
            </a:endParaRPr>
          </a:p>
        </p:txBody>
      </p:sp>
    </p:spTree>
    <p:extLst>
      <p:ext uri="{BB962C8B-B14F-4D97-AF65-F5344CB8AC3E}">
        <p14:creationId xmlns:p14="http://schemas.microsoft.com/office/powerpoint/2010/main" val="1725193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08261" y="92304"/>
            <a:ext cx="8681921"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rgbClr val="0CA373"/>
                </a:solidFill>
                <a:latin typeface="+mn-lt"/>
                <a:ea typeface="Tahoma" panose="020B0604030504040204" pitchFamily="34" charset="0"/>
                <a:cs typeface="Tahoma" panose="020B0604030504040204" pitchFamily="34" charset="0"/>
              </a:rPr>
              <a:t>Εξ αποστάσεως εργασία στα κράτη εταίρους – σχετικοί σύνδεσμοι
</a:t>
            </a:r>
            <a:endParaRPr lang="es-ES" sz="36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53825" y="1153682"/>
            <a:ext cx="11730766" cy="5262979"/>
          </a:xfrm>
          <a:prstGeom prst="rect">
            <a:avLst/>
          </a:prstGeom>
          <a:noFill/>
        </p:spPr>
        <p:txBody>
          <a:bodyPr wrap="square">
            <a:spAutoFit/>
          </a:bodyPr>
          <a:lstStyle/>
          <a:p>
            <a:endParaRPr lang="pl-PL" sz="2800" b="1" dirty="0">
              <a:solidFill>
                <a:srgbClr val="0CA373"/>
              </a:solidFill>
            </a:endParaRPr>
          </a:p>
          <a:p>
            <a:pPr marL="285750" indent="-285750">
              <a:buFont typeface="Wingdings" panose="05000000000000000000" pitchFamily="2" charset="2"/>
              <a:buChar char="§"/>
            </a:pPr>
            <a:r>
              <a:rPr lang="el-GR" sz="2800" b="1" dirty="0">
                <a:solidFill>
                  <a:srgbClr val="0CA373"/>
                </a:solidFill>
              </a:rPr>
              <a:t>Επίπεδο ΕΕ: 
Έκθεση της Ευρωπαϊκής Αρχής Εργασίας (ΕΑΕ) Αντίκτυπος της τηλεργασίας κατά τη διάρκεια της πανδημίας COVID-19 στην εφαρμοστέα κοινωνική ασφάλιση (Ιούλιος 2021) – επισκόπηση των μέτρων και/ή των δράσεων που ελήφθησαν στα κράτη μέλη της ΕΕ για τη διευκόλυνση μιας ευέλικτης προσέγγισης όσον αφορά την εφαρμοστέα κοινωνική ασφάλιση των διασυνοριακών εργαζομένων που </a:t>
            </a:r>
            <a:r>
              <a:rPr lang="el-GR" sz="2800" b="1" dirty="0" err="1">
                <a:solidFill>
                  <a:srgbClr val="0CA373"/>
                </a:solidFill>
              </a:rPr>
              <a:t>τηλεργάζονται</a:t>
            </a:r>
            <a:r>
              <a:rPr lang="el-GR" sz="2800" b="1" dirty="0">
                <a:solidFill>
                  <a:srgbClr val="0CA373"/>
                </a:solidFill>
              </a:rPr>
              <a:t>
[περιλαμβάνει δελτία χωρών εταίρων] 
Διασυνοριακή τηλεργασία στην ΕΕ: https://www.bruegel.org/blog-post/cross-border-telework-eu-fab-or-fad 
</a:t>
            </a:r>
            <a:endParaRPr lang="pl-PL" sz="2000" b="0" i="0" u="none" strike="noStrike" baseline="0" dirty="0">
              <a:solidFill>
                <a:srgbClr val="000000"/>
              </a:solidFill>
            </a:endParaRPr>
          </a:p>
        </p:txBody>
      </p:sp>
    </p:spTree>
    <p:extLst>
      <p:ext uri="{BB962C8B-B14F-4D97-AF65-F5344CB8AC3E}">
        <p14:creationId xmlns:p14="http://schemas.microsoft.com/office/powerpoint/2010/main" val="2814691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0105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rgbClr val="0CA373"/>
                </a:solidFill>
                <a:latin typeface="+mn-lt"/>
                <a:ea typeface="Tahoma" panose="020B0604030504040204" pitchFamily="34" charset="0"/>
                <a:cs typeface="Tahoma" panose="020B0604030504040204" pitchFamily="34" charset="0"/>
              </a:rPr>
              <a:t>Σχετικές νομικές πράξεις
</a:t>
            </a:r>
            <a:endParaRPr lang="es-ES" sz="3200" kern="0" spc="-150" dirty="0">
              <a:solidFill>
                <a:srgbClr val="0CA373"/>
              </a:solidFill>
              <a:highlight>
                <a:srgbClr val="FFFF00"/>
              </a:highlight>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47782" y="1653310"/>
            <a:ext cx="11747964" cy="3754874"/>
          </a:xfrm>
          <a:prstGeom prst="rect">
            <a:avLst/>
          </a:prstGeom>
          <a:noFill/>
        </p:spPr>
        <p:txBody>
          <a:bodyPr wrap="square">
            <a:spAutoFit/>
          </a:bodyPr>
          <a:lstStyle/>
          <a:p>
            <a:pPr algn="l"/>
            <a:endParaRPr lang="pl-PL" sz="1800" b="0" i="0" u="none" strike="noStrike" baseline="0" dirty="0">
              <a:solidFill>
                <a:srgbClr val="000000"/>
              </a:solidFill>
              <a:latin typeface="Times New Roman" panose="02020603050405020304" pitchFamily="18" charset="0"/>
            </a:endParaRPr>
          </a:p>
          <a:p>
            <a:pPr marL="285750" indent="-285750">
              <a:buFont typeface="Wingdings" panose="05000000000000000000" pitchFamily="2" charset="2"/>
              <a:buChar char="§"/>
            </a:pPr>
            <a:r>
              <a:rPr lang="el-GR" sz="2000" i="1" dirty="0">
                <a:solidFill>
                  <a:srgbClr val="000000"/>
                </a:solidFill>
              </a:rPr>
              <a:t>Νόμος της 2ας Μαρτίου 2020 Νόμος της 2ας Μαρτίου 2020 σχετικά με ειδικές ρυθμίσεις για την πρόληψη, την αντιμετώπιση και την καταπολέμηση της νόσου COVID-19, άλλων λοιμωδών νοσημάτων και καταστάσεων έκτακτης ανάγκης που προκαλούνται από αυτές (Επίσημη Εφημερίδα της Ευρωπαϊκής Ένωσης του 2020, καταχώριση 374, όπως τροποποιήθηκε – εφεξής «νόμος COVID-19»),
Νόμος της 26ης Ιουνίου 1974 περί εργατικού κώδικα (Επίσημη Εφημερίδα της Κυβερνήσεως του 1974, θέση 141, όπως τροποποιήθηκε – στο εξής: εργατικός κώδικας)
Όσον αφορά την εξ αποστάσεως εργασία, στις 8 Ιουνίου 2022, στον </a:t>
            </a:r>
            <a:r>
              <a:rPr lang="el-GR" sz="2000" i="1" dirty="0" err="1">
                <a:solidFill>
                  <a:srgbClr val="000000"/>
                </a:solidFill>
              </a:rPr>
              <a:t>ιστότοπο</a:t>
            </a:r>
            <a:r>
              <a:rPr lang="el-GR" sz="2000" i="1" dirty="0">
                <a:solidFill>
                  <a:srgbClr val="000000"/>
                </a:solidFill>
              </a:rPr>
              <a:t> του </a:t>
            </a:r>
            <a:r>
              <a:rPr lang="el-GR" sz="2000" i="1" dirty="0" err="1">
                <a:solidFill>
                  <a:srgbClr val="000000"/>
                </a:solidFill>
              </a:rPr>
              <a:t>Sejm</a:t>
            </a:r>
            <a:r>
              <a:rPr lang="el-GR" sz="2000" i="1" dirty="0">
                <a:solidFill>
                  <a:srgbClr val="000000"/>
                </a:solidFill>
              </a:rPr>
              <a:t> της Δημοκρατίας της Πολωνίας, αναρτήθηκε στον </a:t>
            </a:r>
            <a:r>
              <a:rPr lang="el-GR" sz="2000" i="1" dirty="0" err="1">
                <a:solidFill>
                  <a:srgbClr val="000000"/>
                </a:solidFill>
              </a:rPr>
              <a:t>ιστότοπο</a:t>
            </a:r>
            <a:r>
              <a:rPr lang="el-GR" sz="2000" i="1" dirty="0">
                <a:solidFill>
                  <a:srgbClr val="000000"/>
                </a:solidFill>
              </a:rPr>
              <a:t> του </a:t>
            </a:r>
            <a:r>
              <a:rPr lang="el-GR" sz="2000" i="1" dirty="0" err="1">
                <a:solidFill>
                  <a:srgbClr val="000000"/>
                </a:solidFill>
              </a:rPr>
              <a:t>Sejm</a:t>
            </a:r>
            <a:r>
              <a:rPr lang="el-GR" sz="2000" i="1" dirty="0">
                <a:solidFill>
                  <a:srgbClr val="000000"/>
                </a:solidFill>
              </a:rPr>
              <a:t> της Δημοκρατίας της Πολωνίας σχέδιο του νόμου για την τροποποίηση του εργατικού κώδικα και ορισμένων άλλων πράξεων, το οποίο προβλέπει, μεταξύ άλλων, την εισαγωγή διατάξεων για την εξ αποστάσεως εργασία στον εργατικό κώδικα (έντυπο αριθ. 2335,  https://www.sejm.gov.pl/sejm9.nsf/druk.xsp?nr=2335).</a:t>
            </a:r>
            <a:endParaRPr lang="pl-PL" sz="2000" b="0" i="0" u="none" strike="noStrike" baseline="0" dirty="0">
              <a:solidFill>
                <a:srgbClr val="000000"/>
              </a:solidFill>
            </a:endParaRPr>
          </a:p>
        </p:txBody>
      </p:sp>
      <p:sp>
        <p:nvSpPr>
          <p:cNvPr id="3" name="object 2">
            <a:extLst>
              <a:ext uri="{FF2B5EF4-FFF2-40B4-BE49-F238E27FC236}">
                <a16:creationId xmlns:a16="http://schemas.microsoft.com/office/drawing/2014/main" id="{CF8985F9-414E-04D9-3A5F-6ACC45699D4C}"/>
              </a:ext>
            </a:extLst>
          </p:cNvPr>
          <p:cNvSpPr txBox="1">
            <a:spLocks/>
          </p:cNvSpPr>
          <p:nvPr/>
        </p:nvSpPr>
        <p:spPr>
          <a:xfrm>
            <a:off x="1982625" y="160488"/>
            <a:ext cx="9890810" cy="177997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800" kern="0" spc="-150" dirty="0">
                <a:solidFill>
                  <a:srgbClr val="0CA373"/>
                </a:solidFill>
                <a:latin typeface="+mn-lt"/>
                <a:ea typeface="Tahoma" panose="020B0604030504040204" pitchFamily="34" charset="0"/>
                <a:cs typeface="Tahoma" panose="020B0604030504040204" pitchFamily="34" charset="0"/>
              </a:rPr>
              <a:t>Απομακρυσμένη εργασία στην Πολωνία (με έμφαση σε σημαντικές τροποποιήσεις)
</a:t>
            </a:r>
            <a:endParaRPr lang="es-ES" sz="3200" kern="0" spc="-150" dirty="0">
              <a:solidFill>
                <a:schemeClr val="tx1"/>
              </a:solidFill>
              <a:highlight>
                <a:srgbClr val="FFFF00"/>
              </a:highlight>
              <a:latin typeface="+mn-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6152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794760" y="2230876"/>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799563" y="3842392"/>
            <a:ext cx="378197" cy="276318"/>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787516" y="4404619"/>
            <a:ext cx="378197" cy="355305"/>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307508" y="2826007"/>
            <a:ext cx="10767698" cy="3325269"/>
          </a:xfrm>
          <a:prstGeom prst="rect">
            <a:avLst/>
          </a:prstGeom>
          <a:noFill/>
        </p:spPr>
        <p:txBody>
          <a:bodyPr wrap="square" rtlCol="0">
            <a:spAutoFit/>
          </a:bodyPr>
          <a:lstStyle/>
          <a:p>
            <a:pPr lvl="0" algn="just">
              <a:lnSpc>
                <a:spcPct val="115000"/>
              </a:lnSpc>
              <a:spcAft>
                <a:spcPts val="1000"/>
              </a:spcAft>
              <a:buSzPts val="1000"/>
              <a:tabLst>
                <a:tab pos="457200" algn="l"/>
              </a:tabLst>
            </a:pPr>
            <a:r>
              <a:rPr lang="el-GR" dirty="0">
                <a:solidFill>
                  <a:srgbClr val="000000"/>
                </a:solidFill>
                <a:ea typeface="Times New Roman" panose="02020603050405020304" pitchFamily="18" charset="0"/>
                <a:cs typeface="Times New Roman" panose="02020603050405020304" pitchFamily="18" charset="0"/>
              </a:rPr>
              <a:t>Γνωρίσετε ποια είναι τα ζητήματα που πρέπει να λαμβάνονται υπόψη για τη διασφάλιση της ευημερίας των εργαζομένων και της συνεχούς παραγωγικότητας κατά την τηλεργασία 
Μάθετε ποια είναι τα ζητήματα ΕΑΥ και WLB της εξ αποστάσεως εργασίας
Γνωρίσετε ποια είναι τα ζητήματα που συνδέονται με τη διασυνοριακή παροχή εξ αποστάσεως εργασίας από εργαζομένους που εκτελούν εξ αποστάσεως εργασία εκτός του αποστέλλοντος κράτους μέλους (π.χ. κράτος εταίρος </a:t>
            </a:r>
            <a:r>
              <a:rPr lang="el-GR" dirty="0" err="1">
                <a:solidFill>
                  <a:srgbClr val="000000"/>
                </a:solidFill>
                <a:ea typeface="Times New Roman" panose="02020603050405020304" pitchFamily="18" charset="0"/>
                <a:cs typeface="Times New Roman" panose="02020603050405020304" pitchFamily="18" charset="0"/>
              </a:rPr>
              <a:t>esmerald</a:t>
            </a:r>
            <a:r>
              <a:rPr lang="el-GR" dirty="0">
                <a:solidFill>
                  <a:srgbClr val="000000"/>
                </a:solidFill>
                <a:ea typeface="Times New Roman" panose="02020603050405020304" pitchFamily="18" charset="0"/>
                <a:cs typeface="Times New Roman" panose="02020603050405020304" pitchFamily="18" charset="0"/>
              </a:rPr>
              <a:t>)
Γνωρίσετε ποιο είναι το νομικό πλαίσιο στο πολωνικό δίκαιο (τόσο το υφιστάμενο όσο και αυτό που προβλέπεται να εισαχθεί στον πολωνικό εργατικό κώδικα) και ποιες είναι οι εγκαταστάσεις της εξ αποστάσεως εργασίας σε άλλα κράτη μέλη της Ένωσης (ιδίως στα κράτη εταίρους του έργου)</a:t>
            </a:r>
            <a:endParaRPr lang="pl-PL" dirty="0">
              <a:solidFill>
                <a:srgbClr val="000000"/>
              </a:solidFill>
              <a:effectLst/>
              <a:ea typeface="Calibri" panose="020F0502020204030204" pitchFamily="34" charset="0"/>
              <a:cs typeface="Times New Roman" panose="02020603050405020304" pitchFamily="18" charset="0"/>
            </a:endParaRPr>
          </a:p>
        </p:txBody>
      </p:sp>
      <p:sp>
        <p:nvSpPr>
          <p:cNvPr id="13" name="CuadroTexto 12"/>
          <p:cNvSpPr txBox="1"/>
          <p:nvPr/>
        </p:nvSpPr>
        <p:spPr>
          <a:xfrm>
            <a:off x="1278174" y="1977403"/>
            <a:ext cx="10797033" cy="779444"/>
          </a:xfrm>
          <a:prstGeom prst="rect">
            <a:avLst/>
          </a:prstGeom>
          <a:noFill/>
        </p:spPr>
        <p:txBody>
          <a:bodyPr wrap="square" rtlCol="0">
            <a:spAutoFit/>
          </a:bodyPr>
          <a:lstStyle/>
          <a:p>
            <a:pPr lvl="0">
              <a:lnSpc>
                <a:spcPct val="115000"/>
              </a:lnSpc>
              <a:spcAft>
                <a:spcPts val="1000"/>
              </a:spcAft>
              <a:buSzPts val="1000"/>
              <a:tabLst>
                <a:tab pos="457200" algn="l"/>
              </a:tabLst>
            </a:pPr>
            <a:r>
              <a:rPr lang="el-GR" sz="2000" dirty="0">
                <a:solidFill>
                  <a:srgbClr val="000000"/>
                </a:solidFill>
                <a:ea typeface="Calibri" panose="020F0502020204030204" pitchFamily="34" charset="0"/>
                <a:cs typeface="Times New Roman" panose="02020603050405020304" pitchFamily="18" charset="0"/>
              </a:rPr>
              <a:t>Μάθετε τι είναι η απομακρυσμένη εργασία (τηλεργασία) και πώς θα μπορούσε να ωφελήσει την επιχείρησή σας ως μέσο ανθεκτικότητας κατά του COVID-19</a:t>
            </a:r>
            <a:endParaRPr lang="pl-PL" sz="2000" dirty="0">
              <a:effectLst/>
              <a:ea typeface="Calibri" panose="020F0502020204030204" pitchFamily="34" charset="0"/>
              <a:cs typeface="Times New Roman" panose="02020603050405020304" pitchFamily="18" charset="0"/>
            </a:endParaRPr>
          </a:p>
        </p:txBody>
      </p:sp>
      <p:sp>
        <p:nvSpPr>
          <p:cNvPr id="17" name="object 2"/>
          <p:cNvSpPr txBox="1">
            <a:spLocks/>
          </p:cNvSpPr>
          <p:nvPr/>
        </p:nvSpPr>
        <p:spPr>
          <a:xfrm>
            <a:off x="2161309" y="114154"/>
            <a:ext cx="6679615"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kern="0" spc="-150" dirty="0">
                <a:solidFill>
                  <a:schemeClr val="tx1"/>
                </a:solidFill>
                <a:latin typeface="+mn-lt"/>
                <a:ea typeface="Tahoma" panose="020B0604030504040204" pitchFamily="34" charset="0"/>
                <a:cs typeface="Tahoma" panose="020B0604030504040204" pitchFamily="34" charset="0"/>
              </a:rPr>
              <a:t>ΣΚΟΠΟΙ ΚΑΙ ΣΤΟΧΟΙ
</a:t>
            </a:r>
            <a:endParaRPr lang="es-ES" sz="4800" kern="0" spc="-150" dirty="0">
              <a:solidFill>
                <a:schemeClr val="tx1"/>
              </a:solidFill>
              <a:latin typeface="+mn-lt"/>
              <a:ea typeface="Tahoma" panose="020B0604030504040204" pitchFamily="34" charset="0"/>
              <a:cs typeface="Tahoma" panose="020B0604030504040204" pitchFamily="34" charset="0"/>
            </a:endParaRPr>
          </a:p>
        </p:txBody>
      </p:sp>
      <p:sp>
        <p:nvSpPr>
          <p:cNvPr id="18" name="object 3"/>
          <p:cNvSpPr txBox="1"/>
          <p:nvPr/>
        </p:nvSpPr>
        <p:spPr>
          <a:xfrm>
            <a:off x="193964" y="1269252"/>
            <a:ext cx="9537865" cy="875881"/>
          </a:xfrm>
          <a:prstGeom prst="rect">
            <a:avLst/>
          </a:prstGeom>
        </p:spPr>
        <p:txBody>
          <a:bodyPr vert="horz" wrap="square" lIns="0" tIns="13970" rIns="0" bIns="0" rtlCol="0">
            <a:spAutoFit/>
          </a:bodyPr>
          <a:lstStyle/>
          <a:p>
            <a:pPr algn="just"/>
            <a:r>
              <a:rPr lang="el-GR" sz="2800" b="1" dirty="0">
                <a:solidFill>
                  <a:srgbClr val="0CA373"/>
                </a:solidFill>
                <a:latin typeface="Calibri" panose="020F0502020204030204" pitchFamily="34" charset="0"/>
                <a:ea typeface="Calibri" panose="020F0502020204030204" pitchFamily="34" charset="0"/>
                <a:cs typeface="Times New Roman" panose="02020603050405020304" pitchFamily="18" charset="0"/>
              </a:rPr>
              <a:t>Στο τέλος αυτής της ενότητας θα είστε σε θέση να:
</a:t>
            </a:r>
            <a:endParaRPr lang="en-GB" sz="24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Shape 2782">
            <a:extLst>
              <a:ext uri="{FF2B5EF4-FFF2-40B4-BE49-F238E27FC236}">
                <a16:creationId xmlns:a16="http://schemas.microsoft.com/office/drawing/2014/main" id="{27730C93-588B-A648-2F5E-707CE062190A}"/>
              </a:ext>
            </a:extLst>
          </p:cNvPr>
          <p:cNvSpPr/>
          <p:nvPr/>
        </p:nvSpPr>
        <p:spPr>
          <a:xfrm>
            <a:off x="787516" y="5425555"/>
            <a:ext cx="378196"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 name="Shape 2782">
            <a:extLst>
              <a:ext uri="{FF2B5EF4-FFF2-40B4-BE49-F238E27FC236}">
                <a16:creationId xmlns:a16="http://schemas.microsoft.com/office/drawing/2014/main" id="{C602F21F-A266-CBC4-A1F2-D435252E6A36}"/>
              </a:ext>
            </a:extLst>
          </p:cNvPr>
          <p:cNvSpPr/>
          <p:nvPr/>
        </p:nvSpPr>
        <p:spPr>
          <a:xfrm>
            <a:off x="794759" y="3073892"/>
            <a:ext cx="436861"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99582" y="188679"/>
            <a:ext cx="9518163"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rgbClr val="0CA373"/>
                </a:solidFill>
                <a:latin typeface="+mn-lt"/>
                <a:ea typeface="Tahoma" panose="020B0604030504040204" pitchFamily="34" charset="0"/>
                <a:cs typeface="Tahoma" panose="020B0604030504040204" pitchFamily="34" charset="0"/>
              </a:rPr>
              <a:t>Σημαντικές καινοτομίες και στόχος της ρύθμισης της εξ αποστάσεως εργασίας στον Εργατικό Κώδικα
</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277091" y="1579418"/>
            <a:ext cx="12099252" cy="4486100"/>
          </a:xfrm>
          <a:prstGeom prst="rect">
            <a:avLst/>
          </a:prstGeom>
          <a:noFill/>
        </p:spPr>
        <p:txBody>
          <a:bodyPr wrap="square">
            <a:spAutoFit/>
          </a:bodyPr>
          <a:lstStyle/>
          <a:p>
            <a:pPr marL="912495" indent="-285750" algn="just">
              <a:lnSpc>
                <a:spcPct val="150000"/>
              </a:lnSpc>
              <a:buFont typeface="Wingdings" panose="05000000000000000000" pitchFamily="2" charset="2"/>
              <a:buChar char="§"/>
            </a:pPr>
            <a:r>
              <a:rPr lang="el-GR" sz="1600" dirty="0">
                <a:ea typeface="Times New Roman" panose="02020603050405020304" pitchFamily="18" charset="0"/>
                <a:cs typeface="Arial" panose="020B0604020202020204" pitchFamily="34" charset="0"/>
              </a:rPr>
              <a:t>Το σχέδιο νόμου προβλέπει τους κανόνες για την «εξ αποστάσεως εργασία», οι οποίοι θα αντικαταστήσουν τους κανονισμούς του υπάρχοντος νομικού θεσμού, που τώρα ονομάζεται «τηλεργασία». Ο αρχικός στόχος της νέας νομοθεσίας ήταν να τεθεί σε ισχύ όταν οι έκτακτες διατάξεις για την εξ αποστάσεως εργασία που περιέχονται στον νόμο της 2ας Μαρτίου 2020 θα έπαυαν να είναι δεσμευτικές
Από την πλευρά του εργοδότη, έχουν το δικαίωμα να ζητήσουν από τους εργαζομένους να εργαστούν εξ αποστάσεως, ακόμη και αν η δυνατότητα αυτή δεν προβλεπόταν στη σύμβαση εργασίας του τελευταίου (αυτό ισχύει μόνο σε εξαιρετικές περιπτώσεις)
Σύμφωνα με το νομοσχέδιο, πριν ο εργοδότης αναθέσει εξ αποστάσεως εργασία, ο εργαζόμενος θα πρέπει να δηλώσει ότι διαθέτει τις απαραίτητες εγκαταστάσεις για την εργασία αυτή. Ο εργοδότης έχει επίσης πρόσθετες υποχρεώσεις: να παρέχει βασικά υλικά και εργαλεία για εξ αποστάσεως εργασία και να καλύπτει το κόστος που συνδέεται άμεσα με την εκτέλεση της εξ αποστάσεως εργασίας, όπως η ηλεκτρική ενέργεια ή η πρόσβαση στο διαδίκτυο, καθώς και να διασφαλίζει την κατάλληλη προστασία των δεδομένων κατά τη διαδικασία
</a:t>
            </a:r>
            <a:endParaRPr lang="pl-PL" sz="19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91371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0884971"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just">
              <a:spcBef>
                <a:spcPts val="100"/>
              </a:spcBef>
            </a:pPr>
            <a:r>
              <a:rPr lang="el-GR" sz="3600" kern="0" spc="-150" dirty="0">
                <a:solidFill>
                  <a:srgbClr val="0CA373"/>
                </a:solidFill>
                <a:latin typeface="+mn-lt"/>
                <a:ea typeface="Tahoma" panose="020B0604030504040204" pitchFamily="34" charset="0"/>
                <a:cs typeface="Tahoma" panose="020B0604030504040204" pitchFamily="34" charset="0"/>
              </a:rPr>
              <a:t>Νέος ορισμός της εξ αποστάσεως εργασίας στην Πολωνία – προβλέπεται στις τροποποιήσεις του Εργατικού Κώδικα 
</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318565" y="2564956"/>
            <a:ext cx="10459491" cy="3359061"/>
          </a:xfrm>
          <a:prstGeom prst="rect">
            <a:avLst/>
          </a:prstGeom>
          <a:noFill/>
        </p:spPr>
        <p:txBody>
          <a:bodyPr wrap="square">
            <a:spAutoFit/>
          </a:bodyPr>
          <a:lstStyle/>
          <a:p>
            <a:pPr marL="626745" indent="323850" algn="just">
              <a:lnSpc>
                <a:spcPct val="150000"/>
              </a:lnSpc>
            </a:pPr>
            <a:r>
              <a:rPr lang="el-GR" sz="2400" dirty="0">
                <a:ea typeface="Times New Roman" panose="02020603050405020304" pitchFamily="18" charset="0"/>
                <a:cs typeface="Arial" panose="020B0604020202020204" pitchFamily="34" charset="0"/>
              </a:rPr>
              <a:t>Άρθρο 67. Η εργασία μπορεί να εκτελείται εν </a:t>
            </a:r>
            <a:r>
              <a:rPr lang="el-GR" sz="2400" dirty="0" err="1">
                <a:ea typeface="Times New Roman" panose="02020603050405020304" pitchFamily="18" charset="0"/>
                <a:cs typeface="Arial" panose="020B0604020202020204" pitchFamily="34" charset="0"/>
              </a:rPr>
              <a:t>όλω</a:t>
            </a:r>
            <a:r>
              <a:rPr lang="el-GR" sz="2400" dirty="0">
                <a:ea typeface="Times New Roman" panose="02020603050405020304" pitchFamily="18" charset="0"/>
                <a:cs typeface="Arial" panose="020B0604020202020204" pitchFamily="34" charset="0"/>
              </a:rPr>
              <a:t> ή εν μέρει στον τόπο που υποδεικνύεται από τον εργαζόμενο και συμφωνείται με τον εργοδότη σε κάθε περίπτωση, συμπεριλαμβανομένης της διεύθυνσης κατοικίας του εργαζομένου, ιδίως μέσω άμεσης εξ αποστάσεως επικοινωνίας (εξ αποστάσεως εργασία). 
</a:t>
            </a:r>
            <a:endParaRPr lang="pl-PL" sz="2400" i="1"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64417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961466" y="619629"/>
            <a:ext cx="10269068"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rgbClr val="0CA373"/>
                </a:solidFill>
                <a:latin typeface="+mn-lt"/>
                <a:ea typeface="Tahoma" panose="020B0604030504040204" pitchFamily="34" charset="0"/>
                <a:cs typeface="Tahoma" panose="020B0604030504040204" pitchFamily="34" charset="0"/>
              </a:rPr>
              <a:t>Συμφωνία σχετικά με την εκτέλεση εξ αποστάσεως εργασίας
</a:t>
            </a:r>
            <a:endParaRPr lang="es-ES" sz="3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538384" y="1686758"/>
            <a:ext cx="12301298" cy="4282391"/>
          </a:xfrm>
          <a:prstGeom prst="rect">
            <a:avLst/>
          </a:prstGeom>
          <a:noFill/>
        </p:spPr>
        <p:txBody>
          <a:bodyPr wrap="square">
            <a:spAutoFit/>
          </a:bodyPr>
          <a:lstStyle/>
          <a:p>
            <a:pPr marL="626745" indent="323850" algn="just">
              <a:lnSpc>
                <a:spcPct val="150000"/>
              </a:lnSpc>
            </a:pPr>
            <a:r>
              <a:rPr lang="el-GR" sz="3200" b="1" dirty="0"/>
              <a:t>Το προβλεπόμενο άρθρο 67 παράγραφος 19 παράγραφος 3 του εργατικού κώδικα: 
</a:t>
            </a:r>
            <a:r>
              <a:rPr lang="el-GR" sz="2400" i="1" dirty="0"/>
              <a:t>Συμφωνία μεταξύ των μερών της σύμβασης εργασίας σχετικά με την εκτέλεση εξ αποστάσεως εργασίας από τον εργαζόμενο μπορεί να πραγματοποιηθεί:
1) κατά τη σύναψη της σύμβασης εργασίας ή
2) κατά τη διάρκεια της απασχόλησης.
</a:t>
            </a:r>
            <a:endParaRPr lang="pl-PL" sz="2800" i="1" dirty="0"/>
          </a:p>
        </p:txBody>
      </p:sp>
    </p:spTree>
    <p:extLst>
      <p:ext uri="{BB962C8B-B14F-4D97-AF65-F5344CB8AC3E}">
        <p14:creationId xmlns:p14="http://schemas.microsoft.com/office/powerpoint/2010/main" val="3387757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658983" y="451222"/>
            <a:ext cx="10642705" cy="5668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n-lt"/>
                <a:ea typeface="Tahoma" panose="020B0604030504040204" pitchFamily="34" charset="0"/>
                <a:cs typeface="Tahoma" panose="020B0604030504040204" pitchFamily="34" charset="0"/>
              </a:rPr>
              <a:t>Επίσημη διαταγή σχετικά με την απομακρυσμένη εργασία</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1079599"/>
            <a:ext cx="11942375" cy="5492273"/>
          </a:xfrm>
          <a:prstGeom prst="rect">
            <a:avLst/>
          </a:prstGeom>
          <a:noFill/>
        </p:spPr>
        <p:txBody>
          <a:bodyPr wrap="square">
            <a:spAutoFit/>
          </a:bodyPr>
          <a:lstStyle/>
          <a:p>
            <a:pPr marL="626745" indent="323850" algn="just">
              <a:lnSpc>
                <a:spcPct val="150000"/>
              </a:lnSpc>
            </a:pPr>
            <a:r>
              <a:rPr lang="el-GR" sz="2800" dirty="0"/>
              <a:t>Το προβλεπόμενο άρθρο 67 παράγραφος 19 παράγραφος 3 του εργατικού κώδικα: 
</a:t>
            </a:r>
            <a:r>
              <a:rPr lang="el-GR" sz="2000" i="1" dirty="0"/>
              <a:t>Η εξ αποστάσεως εργασία μπορεί να εκτελείται κατ' εντολή του εργοδότη:
1) κατά τη διάρκεια κατάστασης έκτακτης ανάγκης, κατάστασης έκτακτης ανάγκης λόγω επιδημίας και για περίοδο 3 μηνών μετά την ακύρωσή τους· ή
2) σε περίοδο που είναι προσωρινά αδύνατο για τον εργοδότη να εξασφαλίσει ασφαλείς και υγιεινές συνθήκες εργασίας στον τρέχοντα τόπο εργασίας του εργαζομένου λόγω ανωτέρας βίας 
- εάν ο εργαζόμενος υποβάλει αμέσως πριν από την έκδοση της παραγγελίας δήλωση σε έντυπη ή ηλεκτρονική μορφή ότι διαθέτει τις εγκαταστάσεις και τις τεχνικές προϋποθέσεις για την εκτέλεση εξ αποστάσεως εργασίας.
</a:t>
            </a:r>
            <a:endParaRPr lang="en-US" sz="2000" i="1" dirty="0"/>
          </a:p>
        </p:txBody>
      </p:sp>
    </p:spTree>
    <p:extLst>
      <p:ext uri="{BB962C8B-B14F-4D97-AF65-F5344CB8AC3E}">
        <p14:creationId xmlns:p14="http://schemas.microsoft.com/office/powerpoint/2010/main" val="18069615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70545" y="175491"/>
            <a:ext cx="8955473" cy="124393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dirty="0">
                <a:solidFill>
                  <a:srgbClr val="0CA373"/>
                </a:solidFill>
                <a:latin typeface="+mn-lt"/>
              </a:rPr>
              <a:t>Αίτηση υπαλλήλου για απομακρυσμένη εργασία</a:t>
            </a:r>
            <a:endParaRPr lang="es-ES" sz="40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387927" y="1311564"/>
            <a:ext cx="12150840" cy="5122941"/>
          </a:xfrm>
          <a:prstGeom prst="rect">
            <a:avLst/>
          </a:prstGeom>
          <a:noFill/>
        </p:spPr>
        <p:txBody>
          <a:bodyPr wrap="square">
            <a:spAutoFit/>
          </a:bodyPr>
          <a:lstStyle/>
          <a:p>
            <a:pPr marL="626745" indent="323850" algn="just">
              <a:lnSpc>
                <a:spcPct val="150000"/>
              </a:lnSpc>
            </a:pPr>
            <a:r>
              <a:rPr lang="el-GR" sz="2000" dirty="0"/>
              <a:t>Ένας εργαζόμενος μπορεί να υποβάλει αίτημα για εξ αποστάσεως εργασία και ο εργοδότης υποχρεούται να το χορηγήσει, στην περίπτωση εργαζομένων που είναι:
-έγκυος; 
- γονείς: ανατροφή παιδιού μέχρι την ηλικία των 4 ετών· παιδί με πιστοποιητικό σοβαρής και μη αναστρέψιμης αναπηρίας ή ανίατης απειλητικής για τη ζωή ασθένειας που προέκυψε κατά την προγεννητική περίοδο ανάπτυξης του παιδιού ή κατά τη διάρκεια του τοκετού· παιδί με πιστοποιητικό αναπηρίας ή πιστοποιητικό μέτριας ή σοβαρής αναπηρίας· ένα παιδί με αξιολόγηση σχετικά με την ανάγκη για υποστήριξη της πρώιμης ανάπτυξης, αξιολόγηση της ανάγκης για ειδική εκπαίδευση ή αξιολόγηση σχετικά με την ανάγκη για ενισχυτικές τάξεις·
- φροντίδα άλλου μέλους της οικογένειας ή ατόμου σε κοινό νοικοκυριό με πιστοποιητικό αναπηρίας ή πιστοποιητικό σοβαρής αναπηρίας.</a:t>
            </a:r>
            <a:endParaRPr lang="en-US" sz="2000" dirty="0"/>
          </a:p>
        </p:txBody>
      </p:sp>
    </p:spTree>
    <p:extLst>
      <p:ext uri="{BB962C8B-B14F-4D97-AF65-F5344CB8AC3E}">
        <p14:creationId xmlns:p14="http://schemas.microsoft.com/office/powerpoint/2010/main" val="6862673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814C3A6E-B7D4-576E-8275-B07734B26F46}"/>
              </a:ext>
            </a:extLst>
          </p:cNvPr>
          <p:cNvSpPr>
            <a:spLocks noGrp="1"/>
          </p:cNvSpPr>
          <p:nvPr>
            <p:ph type="ctrTitle"/>
          </p:nvPr>
        </p:nvSpPr>
        <p:spPr>
          <a:xfrm>
            <a:off x="2070931" y="831273"/>
            <a:ext cx="10121069" cy="858982"/>
          </a:xfrm>
        </p:spPr>
        <p:txBody>
          <a:bodyPr/>
          <a:lstStyle/>
          <a:p>
            <a:pPr algn="l"/>
            <a:r>
              <a:rPr lang="el-GR" sz="4800" b="1" dirty="0">
                <a:latin typeface="+mn-lt"/>
              </a:rPr>
              <a:t>Θέματα υγείας και ασφάλειας στην εργασία στην Πολωνία</a:t>
            </a:r>
            <a:endParaRPr lang="pl-PL" sz="4800" dirty="0">
              <a:latin typeface="+mn-lt"/>
            </a:endParaRPr>
          </a:p>
        </p:txBody>
      </p:sp>
      <p:sp>
        <p:nvSpPr>
          <p:cNvPr id="4" name="Podtytuł 3">
            <a:extLst>
              <a:ext uri="{FF2B5EF4-FFF2-40B4-BE49-F238E27FC236}">
                <a16:creationId xmlns:a16="http://schemas.microsoft.com/office/drawing/2014/main" id="{8F0EF518-83A8-3702-AFB0-C601401190A1}"/>
              </a:ext>
            </a:extLst>
          </p:cNvPr>
          <p:cNvSpPr>
            <a:spLocks noGrp="1"/>
          </p:cNvSpPr>
          <p:nvPr>
            <p:ph type="subTitle" idx="1"/>
          </p:nvPr>
        </p:nvSpPr>
        <p:spPr>
          <a:xfrm>
            <a:off x="138545" y="2068945"/>
            <a:ext cx="10861964" cy="3188855"/>
          </a:xfrm>
        </p:spPr>
        <p:txBody>
          <a:bodyPr/>
          <a:lstStyle/>
          <a:p>
            <a:pPr marL="342900" indent="-342900" algn="l">
              <a:buFont typeface="Wingdings" panose="05000000000000000000" pitchFamily="2" charset="2"/>
              <a:buChar char="q"/>
            </a:pPr>
            <a:r>
              <a:rPr lang="el-GR" sz="3600" dirty="0"/>
              <a:t>Ατυχήματα κατά τη διάρκεια απομακρυσμένης εργασίας.
εκτίμηση κινδύνου·
επαγγελματικές και </a:t>
            </a:r>
            <a:r>
              <a:rPr lang="el-GR" sz="3600" dirty="0" err="1"/>
              <a:t>οιονεί</a:t>
            </a:r>
            <a:r>
              <a:rPr lang="el-GR" sz="3600" dirty="0"/>
              <a:t> επαγγελματικές ασθένειες·
Υποχρεώσεις υγείας και ασφάλειας των εργαζομένων και των εργοδοτών</a:t>
            </a:r>
            <a:endParaRPr lang="pl-PL" sz="3600" dirty="0"/>
          </a:p>
        </p:txBody>
      </p:sp>
    </p:spTree>
    <p:extLst>
      <p:ext uri="{BB962C8B-B14F-4D97-AF65-F5344CB8AC3E}">
        <p14:creationId xmlns:p14="http://schemas.microsoft.com/office/powerpoint/2010/main" val="3599918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814C3A6E-B7D4-576E-8275-B07734B26F46}"/>
              </a:ext>
            </a:extLst>
          </p:cNvPr>
          <p:cNvSpPr>
            <a:spLocks noGrp="1"/>
          </p:cNvSpPr>
          <p:nvPr>
            <p:ph type="ctrTitle"/>
          </p:nvPr>
        </p:nvSpPr>
        <p:spPr>
          <a:xfrm>
            <a:off x="2258686" y="664490"/>
            <a:ext cx="8174181" cy="905163"/>
          </a:xfrm>
        </p:spPr>
        <p:txBody>
          <a:bodyPr/>
          <a:lstStyle/>
          <a:p>
            <a:pPr algn="l"/>
            <a:r>
              <a:rPr lang="el-GR" sz="4800" b="1" dirty="0">
                <a:solidFill>
                  <a:srgbClr val="0CA373"/>
                </a:solidFill>
                <a:latin typeface="+mn-lt"/>
              </a:rPr>
              <a:t>Περιστασιακή απομακρυσμένη εργασία</a:t>
            </a:r>
            <a:endParaRPr lang="pl-PL" sz="4800" b="1" dirty="0">
              <a:latin typeface="+mn-lt"/>
            </a:endParaRPr>
          </a:p>
        </p:txBody>
      </p:sp>
      <p:sp>
        <p:nvSpPr>
          <p:cNvPr id="4" name="Podtytuł 3">
            <a:extLst>
              <a:ext uri="{FF2B5EF4-FFF2-40B4-BE49-F238E27FC236}">
                <a16:creationId xmlns:a16="http://schemas.microsoft.com/office/drawing/2014/main" id="{8F0EF518-83A8-3702-AFB0-C601401190A1}"/>
              </a:ext>
            </a:extLst>
          </p:cNvPr>
          <p:cNvSpPr>
            <a:spLocks noGrp="1"/>
          </p:cNvSpPr>
          <p:nvPr>
            <p:ph type="subTitle" idx="1"/>
          </p:nvPr>
        </p:nvSpPr>
        <p:spPr>
          <a:xfrm>
            <a:off x="314037" y="1717964"/>
            <a:ext cx="11102108" cy="3916218"/>
          </a:xfrm>
        </p:spPr>
        <p:txBody>
          <a:bodyPr/>
          <a:lstStyle/>
          <a:p>
            <a:pPr marL="342900" indent="-342900" algn="just">
              <a:buFont typeface="Wingdings" panose="05000000000000000000" pitchFamily="2" charset="2"/>
              <a:buChar char="q"/>
            </a:pPr>
            <a:r>
              <a:rPr lang="el-GR" sz="3600" dirty="0"/>
              <a:t>Ο νομοθέτης στο σχέδιο εισάγει επίσης τη δυνατότητα περιστασιακής εξ αποστάσεως εργασίας στην αίτηση του εργαζομένου, για περίοδο που δεν υπερβαίνει τις 24 ημέρες ανά ημερολογιακό έτος</a:t>
            </a:r>
            <a:r>
              <a:rPr lang="en-US" sz="3600" dirty="0"/>
              <a:t>. </a:t>
            </a:r>
            <a:endParaRPr lang="pl-PL" sz="3600" dirty="0"/>
          </a:p>
          <a:p>
            <a:pPr marL="342900" indent="-342900" algn="just">
              <a:buFont typeface="Wingdings" panose="05000000000000000000" pitchFamily="2" charset="2"/>
              <a:buChar char="q"/>
            </a:pPr>
            <a:r>
              <a:rPr lang="el-GR" sz="3600" dirty="0"/>
              <a:t>Στην περίπτωση αυτή, δεν θα ισχύουν οι περισσότερες επίσημες αντιρρήσεις, με εξαίρεση τη διαδικασία προστασίας δεδομένων</a:t>
            </a:r>
            <a:r>
              <a:rPr lang="en-US" sz="3600" dirty="0"/>
              <a:t>.</a:t>
            </a:r>
          </a:p>
        </p:txBody>
      </p:sp>
    </p:spTree>
    <p:extLst>
      <p:ext uri="{BB962C8B-B14F-4D97-AF65-F5344CB8AC3E}">
        <p14:creationId xmlns:p14="http://schemas.microsoft.com/office/powerpoint/2010/main" val="3475462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205100" y="1030479"/>
            <a:ext cx="11861562" cy="4851841"/>
          </a:xfrm>
          <a:prstGeom prst="rect">
            <a:avLst/>
          </a:prstGeom>
          <a:noFill/>
        </p:spPr>
        <p:txBody>
          <a:bodyPr wrap="square">
            <a:spAutoFit/>
          </a:bodyPr>
          <a:lstStyle/>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1.</a:t>
            </a:r>
            <a:r>
              <a:rPr lang="el-GR" sz="1800" dirty="0">
                <a:effectLst/>
                <a:latin typeface="Calibri" panose="020F0502020204030204" pitchFamily="34" charset="0"/>
                <a:ea typeface="Calibri" panose="020F0502020204030204" pitchFamily="34" charset="0"/>
                <a:cs typeface="Times New Roman" panose="02020603050405020304" pitchFamily="18" charset="0"/>
              </a:rPr>
              <a:t> Η «εξ αποστάσεως εργασία» («τηλεργασία») συνεπάγεται: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 εργασίες που πραγματοποιούνται με τη βοήθεια των ΤΠΕ και διεξάγονται εκτός των εγκαταστάσεων του εργοδότη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β) εργασίες που εκτελούνται με τη χρήση ΤΠΕ από τις εγκαταστάσεις του εργοδότη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εργασίες που εκτελούνται από τις εγκαταστάσεις του εργοδότη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2. Οι χώρες με την υψηλότερη συχνότητα εξ αποστάσεως εργασίας περιλαμβάνουν: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 Πολωνία, Πορτογαλία και Σουηδία</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β) Η Δανία, οι Κάτω Χώρες και η Σουηδία</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Η Ιταλία, η Τσεχία και η Σουηδία</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3. Μεταξύ των πιο πιεστικών ζητημάτων που πρέπει να ληφθούν υπόψη από τους επιχειρηματίες, των οποίων οι επιχειρήσεις ασχολούνται με την εξ αποστάσεως εργασία, υπάρχουν: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 χρόνος εργασίας και οργάνωση της εργασίας, θέματα ΕΑΥ και WLB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β) μόνο νομικές και συμβατικές υποχρεώσεις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θέματα συνταξιοδοτικών συστημάτων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64238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355273" y="90796"/>
            <a:ext cx="9343920"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205100" y="1030479"/>
            <a:ext cx="11861562" cy="5051896"/>
          </a:xfrm>
          <a:prstGeom prst="rect">
            <a:avLst/>
          </a:prstGeom>
          <a:noFill/>
        </p:spPr>
        <p:txBody>
          <a:bodyPr wrap="square">
            <a:spAutoFit/>
          </a:bodyPr>
          <a:lstStyle/>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4. Τα θέματα του χρόνου εργασίας αφορούν π.χ.:</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 την προετοιμασία μεμονωμένων απομακρυσμένων σχεδίων εργασίας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β) να φροντίζει μόνο για το ωράριο εργασίας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καμία από τις δύο απαντήσεις δεν είναι σωστή</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5. Οι μείζονες προκλήσεις όσον αφορά την ΕΑΥ περιλαμβάνουν: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 ψυχολογικοί κίνδυνοι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β) στενή συνεργασία με τη διοίκηση / τους επόπτες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καμία από τις δύο απαντήσεις δεν είναι σωστή</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6. Οι ομάδες που εργάζονται εξ αποστάσεως αντιμετωπίζουν πιο σημαντικές προκλήσεις επικοινωνίας από τις ομάδες πρόσωπο με πρόσωπο: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 Όχι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β) Ναι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ίσως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2764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n-lt"/>
                <a:ea typeface="Tahoma" panose="020B0604030504040204" pitchFamily="34" charset="0"/>
                <a:cs typeface="Tahoma" panose="020B0604030504040204" pitchFamily="34" charset="0"/>
              </a:rPr>
              <a:t>Assesment</a:t>
            </a:r>
            <a:r>
              <a:rPr lang="pl-PL" sz="5400" kern="0" spc="-150" dirty="0">
                <a:solidFill>
                  <a:srgbClr val="0CA373"/>
                </a:solidFill>
                <a:latin typeface="+mn-lt"/>
                <a:ea typeface="Tahoma" panose="020B0604030504040204" pitchFamily="34" charset="0"/>
                <a:cs typeface="Tahoma" panose="020B0604030504040204" pitchFamily="34" charset="0"/>
              </a:rPr>
              <a:t> test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53824" y="1307507"/>
            <a:ext cx="11912838" cy="3267048"/>
          </a:xfrm>
          <a:prstGeom prst="rect">
            <a:avLst/>
          </a:prstGeom>
          <a:noFill/>
        </p:spPr>
        <p:txBody>
          <a:bodyPr wrap="square">
            <a:spAutoFit/>
          </a:bodyPr>
          <a:lstStyle/>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7. Χρήσιμη συμβουλή για επιχειρηματίες σχετικά με το WLB θα μπορούσε να είναι: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 καθορισμός σαφών προσδοκιών σχετικά με τα αποτελέσματα της εργασίας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β) καθορισμός τυχόν προσδοκιών σχετικά με τα αποτελέσματα της εργασίας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καμία από τις δύο απαντήσεις δεν είναι σωστή</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8. Εάν οι εργαζόμενοι εργάζονται εξ αποστάσεως από το εξωτερικό: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 η υποβολή αίτησης για PD A1 μπορεί να αποδειχθεί απαραίτητη</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β) δεν καθίστανται ποτέ αποσπασμένοι εργαζόμενοι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καθίστανται πάντοτε αποσπασμένοι εργαζόμενοι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983141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44993" y="213645"/>
            <a:ext cx="8442639" cy="101053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200" kern="0" spc="-150" dirty="0">
                <a:solidFill>
                  <a:schemeClr val="tx1"/>
                </a:solidFill>
                <a:latin typeface="+mn-lt"/>
                <a:ea typeface="Tahoma" panose="020B0604030504040204" pitchFamily="34" charset="0"/>
                <a:cs typeface="Tahoma" panose="020B0604030504040204" pitchFamily="34" charset="0"/>
              </a:rPr>
              <a:t>Τι είναι η «απομακρυσμένη εργασία» (τηλεργασία);
</a:t>
            </a:r>
            <a:endParaRPr lang="es-ES" sz="48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85458" y="1256233"/>
            <a:ext cx="11229174" cy="1701748"/>
          </a:xfrm>
          <a:prstGeom prst="rect">
            <a:avLst/>
          </a:prstGeom>
        </p:spPr>
        <p:txBody>
          <a:bodyPr vert="horz" wrap="square" lIns="0" tIns="13970" rIns="0" bIns="0" rtlCol="0">
            <a:spAutoFit/>
          </a:bodyPr>
          <a:lstStyle/>
          <a:p>
            <a:pPr marL="12700">
              <a:lnSpc>
                <a:spcPct val="100000"/>
              </a:lnSpc>
              <a:spcBef>
                <a:spcPts val="110"/>
              </a:spcBef>
            </a:pPr>
            <a:r>
              <a:rPr lang="el-GR" b="1" spc="50">
                <a:solidFill>
                  <a:srgbClr val="0CA373"/>
                </a:solidFill>
                <a:cs typeface="Tahoma"/>
              </a:rPr>
              <a:t>Η «απομακρυσμένη εργασία» είναι η πιο δημοφιλής πολωνική έκφραση που χρησιμοποιείται για την «τηλεργασία»
Η «ΤΗΛΕΡΓΑΣΙΑ» με τη σειρά της ορίζεται ως η χρήση τεχνολογιών πληροφοριών και επικοινωνιών (ΤΠΕ), όπως έξυπνα τηλέφωνα, ταμπλέτες, φορητοί υπολογιστές και επιτραπέζιοι υπολογιστές, για εργασίες που εκτελούνται εκτός των εγκαταστάσεων του εργοδότη (Eurofound και ΔΟΕ, 2017).
</a:t>
            </a:r>
            <a:endParaRPr lang="es-ES" b="1"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268608" y="2760292"/>
            <a:ext cx="11637065" cy="3643818"/>
          </a:xfrm>
          <a:prstGeom prst="rect">
            <a:avLst/>
          </a:prstGeom>
          <a:noFill/>
        </p:spPr>
        <p:txBody>
          <a:bodyPr wrap="square">
            <a:spAutoFit/>
          </a:bodyPr>
          <a:lstStyle/>
          <a:p>
            <a:pPr lvl="0" algn="just">
              <a:lnSpc>
                <a:spcPct val="115000"/>
              </a:lnSpc>
              <a:spcAft>
                <a:spcPts val="1000"/>
              </a:spcAft>
              <a:buSzPts val="1000"/>
              <a:tabLst>
                <a:tab pos="457200" algn="l"/>
              </a:tabLst>
            </a:pPr>
            <a:r>
              <a:rPr lang="el-GR">
                <a:solidFill>
                  <a:srgbClr val="000000"/>
                </a:solidFill>
                <a:latin typeface="Calibri" panose="020F0502020204030204" pitchFamily="34" charset="0"/>
                <a:ea typeface="Times New Roman" panose="02020603050405020304" pitchFamily="18" charset="0"/>
                <a:cs typeface="Calibri" panose="020F0502020204030204" pitchFamily="34" charset="0"/>
              </a:rPr>
              <a:t>Με άλλα λόγια, η τηλεργασία συνεπάγεται εργασία που επιτυγχάνεται με τη βοήθεια των ΤΠΕ και διεξάγεται εκτός των εγκαταστάσεων του εργοδότη. 
Σε γενικές γραμμές (δεν συμβαίνει πάντα στις επιμέρους εθνικές έννομες τάξεις) – αυτό θα πρέπει να συμβαίνει μέσω εθελοντικής συμφωνίας μεταξύ του εργοδότη και του εργαζομένου
Υπάρχουν διάφορες πτυχές της ΕΞ ΑΠΟΣΤΑΣΕΩΣ ΕΡΓΑΣΙΑΣ (ΤΗΛΕΡΓΑΣΙΑ) που πρέπει να διευκρινιστούν σε μια τέτοια σύμβαση – όπως η τοποθεσία της εργασίας (π.χ. στην κατοικία του εργαζομένου ή αλλού), οι ώρες εργασίας (χρονοδιάγραμμα), η εργασία που πρέπει να εκτελεστεί, τα εργαλεία επικοινωνίας που πρέπει να χρησιμοποιηθούν (και ποιος θα τα παρέχει), οι ρυθμίσεις εποπτικών μηχανισμών για την αναφορά της εργασίας που αναλήφθηκε και την πληρωμή του κόστους 
</a:t>
            </a:r>
            <a:endParaRPr lang="pl-PL"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3684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5400" kern="0" spc="-150" dirty="0" err="1">
                <a:solidFill>
                  <a:srgbClr val="0CA373"/>
                </a:solidFill>
                <a:latin typeface="+mj-lt"/>
                <a:ea typeface="Tahoma" panose="020B0604030504040204" pitchFamily="34" charset="0"/>
                <a:cs typeface="Tahoma" panose="020B0604030504040204" pitchFamily="34" charset="0"/>
              </a:rPr>
              <a:t>Assesment</a:t>
            </a:r>
            <a:r>
              <a:rPr lang="pl-PL" sz="5400" kern="0" spc="-150" dirty="0">
                <a:solidFill>
                  <a:srgbClr val="0CA373"/>
                </a:solidFill>
                <a:latin typeface="+mj-lt"/>
                <a:ea typeface="Tahoma" panose="020B0604030504040204" pitchFamily="34" charset="0"/>
                <a:cs typeface="Tahoma" panose="020B0604030504040204" pitchFamily="34" charset="0"/>
              </a:rPr>
              <a:t> test </a:t>
            </a:r>
            <a:endParaRPr lang="es-ES" sz="5400" kern="0" spc="-150" dirty="0">
              <a:solidFill>
                <a:srgbClr val="0CA373"/>
              </a:solidFill>
              <a:latin typeface="+mj-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318565" y="1030479"/>
            <a:ext cx="11380628" cy="5488939"/>
          </a:xfrm>
          <a:prstGeom prst="rect">
            <a:avLst/>
          </a:prstGeom>
          <a:noFill/>
        </p:spPr>
        <p:txBody>
          <a:bodyPr wrap="square">
            <a:spAutoFit/>
          </a:bodyPr>
          <a:lstStyle/>
          <a:p>
            <a:pPr marL="0"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9. Κατά την περίοδο της επιδημικής κατάστασης και της κατάστασης έκτακτης ανάγκης της επιδημίας, η απομακρυσμένη εργασία μπορεί να είναι: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 διατάσσεται από  εργοδότη σε  εργαζόμενο,</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β) δεν μπορεί να διαταχθεί από εργοδότη σε εργαζόμενο,</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συνάπτεται μόνο με συμφωνία των μερών</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10. Πόσες ημέρες κατά τη διάρκεια ενός ημερολογιακού έτους μπορεί να εργαστεί ο εργαζόμενος στο πλαίσιο της «περιστασιακής εξ αποστάσεως εργασίας»;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α) 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β) 24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30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it-IT"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11.  Μπορεί η εξ αποστάσεως εργασία να περιλαμβάνει επίσης την εκτέλεση της λεγόμενης «εργασίας με έκθεση σε κίνδυνο»;</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b="1" dirty="0">
                <a:effectLst/>
                <a:latin typeface="Calibri" panose="020F0502020204030204" pitchFamily="34" charset="0"/>
                <a:ea typeface="Calibri" panose="020F0502020204030204" pitchFamily="34" charset="0"/>
                <a:cs typeface="Times New Roman" panose="02020603050405020304" pitchFamily="18" charset="0"/>
              </a:rPr>
              <a:t>α) όχι·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β) ναι·</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γ) ναι, αλλά μόνο σε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ορισμένεςσυγκεκριμένες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περιπτώσεις</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5695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84382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5400" kern="0" spc="-150" dirty="0">
                <a:solidFill>
                  <a:srgbClr val="0CA373"/>
                </a:solidFill>
                <a:latin typeface="+mj-lt"/>
                <a:ea typeface="Tahoma" panose="020B0604030504040204" pitchFamily="34" charset="0"/>
                <a:cs typeface="Tahoma" panose="020B0604030504040204" pitchFamily="34" charset="0"/>
              </a:rPr>
              <a:t>Αξιολόγηση</a:t>
            </a:r>
            <a:endParaRPr lang="es-ES" sz="5400" kern="0" spc="-150" dirty="0">
              <a:solidFill>
                <a:srgbClr val="0CA373"/>
              </a:solidFill>
              <a:latin typeface="+mj-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0" y="1030479"/>
            <a:ext cx="12265891" cy="4893647"/>
          </a:xfrm>
          <a:prstGeom prst="rect">
            <a:avLst/>
          </a:prstGeom>
          <a:noFill/>
        </p:spPr>
        <p:txBody>
          <a:bodyPr wrap="square">
            <a:spAutoFit/>
          </a:bodyPr>
          <a:lstStyle/>
          <a:p>
            <a:pPr marL="6985" marR="0" algn="just" fontAlgn="base">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12.  Θα πρέπει ο εργοδότης να παρέχει εταιρικό φορητό υπολογιστή / </a:t>
            </a:r>
            <a:r>
              <a:rPr lang="el-GR" sz="1600" dirty="0" err="1">
                <a:effectLst/>
                <a:latin typeface="Calibri" panose="020F0502020204030204" pitchFamily="34" charset="0"/>
                <a:ea typeface="Calibri" panose="020F0502020204030204" pitchFamily="34" charset="0"/>
                <a:cs typeface="Times New Roman" panose="02020603050405020304" pitchFamily="18" charset="0"/>
              </a:rPr>
              <a:t>smartphone</a:t>
            </a:r>
            <a:r>
              <a:rPr lang="el-GR" sz="1600" dirty="0">
                <a:effectLst/>
                <a:latin typeface="Calibri" panose="020F0502020204030204" pitchFamily="34" charset="0"/>
                <a:ea typeface="Calibri" panose="020F0502020204030204" pitchFamily="34" charset="0"/>
                <a:cs typeface="Times New Roman" panose="02020603050405020304" pitchFamily="18" charset="0"/>
              </a:rPr>
              <a:t> για έναν εργαζόμενο που εκτελεί απομακρυσμένη εργασία;</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α) ποτέ·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β) πάντοτε, ανεξάρτητα από τυχόν αντίθετες διατάξεις·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γ) θα πρέπει να προβλέπει υλικά και συσκευές που επιτρέπουν την εξ αποστάσεως εργασία, συμπεριλαμβανομένων των τεχνικών συσκευών</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6985" marR="0" algn="just">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13.  Το επίδομα για τη χρήση των δικών του εργαλείων εργασίας κατά τη διάρκεια της εξ αποστάσεως εργασίας αποτελεί εισόδημα για τον εργαζόμενο;</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α) όχι</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β) ναι</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γ) ναι, αλλά μόνο μέχρι το  ήμισυ του συνολικού εισοδήματος από την πηγή.</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it-IT" sz="1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14. Η διακοπή της εξ αποστάσεως εργασίας και η επαναφορά των προηγούμενων συνθηκών εργασίας μπορεί να ζητηθεί: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α) μόνο από τον εργαζόμενο εντός 30 ημερών από την έναρξη της περιόδου εξ αποστάσεως εργασίας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dirty="0">
                <a:effectLst/>
                <a:latin typeface="Calibri" panose="020F0502020204030204" pitchFamily="34" charset="0"/>
                <a:ea typeface="Calibri" panose="020F0502020204030204" pitchFamily="34" charset="0"/>
                <a:cs typeface="Times New Roman" panose="02020603050405020304" pitchFamily="18" charset="0"/>
              </a:rPr>
              <a:t>β) μόνο ο εργοδότης εντός 30 ημερών από την έναρξη της περιόδου εξ αποστάσεως εργασίας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1600" b="1" dirty="0">
                <a:effectLst/>
                <a:latin typeface="Calibri" panose="020F0502020204030204" pitchFamily="34" charset="0"/>
                <a:ea typeface="Calibri" panose="020F0502020204030204" pitchFamily="34" charset="0"/>
                <a:cs typeface="Times New Roman" panose="02020603050405020304" pitchFamily="18" charset="0"/>
              </a:rPr>
              <a:t>γ) οποιοδήποτε μέρος ανά πάσα στιγμή, εάν η εξ αποστάσεως εργασία συμφωνήθηκε κατά τη διάρκεια της περιόδου απασχόλησης του εργαζομένου</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Tree>
    <p:extLst>
      <p:ext uri="{BB962C8B-B14F-4D97-AF65-F5344CB8AC3E}">
        <p14:creationId xmlns:p14="http://schemas.microsoft.com/office/powerpoint/2010/main" val="3196482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168764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5400" kern="0" spc="-150" dirty="0">
                <a:solidFill>
                  <a:srgbClr val="0CA373"/>
                </a:solidFill>
                <a:latin typeface="+mn-lt"/>
                <a:ea typeface="Tahoma" panose="020B0604030504040204" pitchFamily="34" charset="0"/>
                <a:cs typeface="Tahoma" panose="020B0604030504040204" pitchFamily="34" charset="0"/>
              </a:rPr>
              <a:t>Αξιολόγηση 
</a:t>
            </a:r>
            <a:endParaRPr lang="es-ES" sz="5400" kern="0" spc="-150" dirty="0">
              <a:solidFill>
                <a:srgbClr val="0CA373"/>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3453510"/>
          </a:xfrm>
          <a:prstGeom prst="rect">
            <a:avLst/>
          </a:prstGeom>
          <a:noFill/>
        </p:spPr>
        <p:txBody>
          <a:bodyPr wrap="square">
            <a:spAutoFit/>
          </a:bodyPr>
          <a:lstStyle/>
          <a:p>
            <a:pPr marL="6985" marR="0" algn="just" fontAlgn="base">
              <a:lnSpc>
                <a:spcPct val="115000"/>
              </a:lnSpc>
              <a:spcBef>
                <a:spcPts val="0"/>
              </a:spcBef>
              <a:spcAft>
                <a:spcPts val="0"/>
              </a:spcAft>
            </a:pPr>
            <a:r>
              <a:rPr lang="pl-PL" sz="2400" b="1" dirty="0">
                <a:ea typeface="Times New Roman" panose="02020603050405020304" pitchFamily="18" charset="0"/>
                <a:cs typeface="Times New Roman" panose="02020603050405020304" pitchFamily="18" charset="0"/>
              </a:rPr>
              <a:t>15</a:t>
            </a:r>
            <a:r>
              <a:rPr lang="it-IT" sz="2400" b="1" dirty="0">
                <a:effectLst/>
                <a:ea typeface="Times New Roman" panose="02020603050405020304" pitchFamily="18" charset="0"/>
                <a:cs typeface="Times New Roman" panose="02020603050405020304" pitchFamily="18" charset="0"/>
              </a:rPr>
              <a:t>. </a:t>
            </a:r>
            <a:r>
              <a:rPr lang="el-GR" sz="2400" b="1" dirty="0">
                <a:effectLst/>
                <a:latin typeface="Calibri" panose="020F0502020204030204" pitchFamily="34" charset="0"/>
                <a:ea typeface="Calibri" panose="020F0502020204030204" pitchFamily="34" charset="0"/>
                <a:cs typeface="Times New Roman" panose="02020603050405020304" pitchFamily="18" charset="0"/>
              </a:rPr>
              <a:t>Υποχρεούται ο εργοδότης να εξετάσει την αίτηση εργαζομένου για εξ αποστάσεως εργασία;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α) ποτέ – τόσο σύμφωνα με τις ισχύουσες όσο και με τις προβλεπόμενες διατάξεις·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2400" b="1" dirty="0">
                <a:effectLst/>
                <a:latin typeface="Calibri" panose="020F0502020204030204" pitchFamily="34" charset="0"/>
                <a:ea typeface="Calibri" panose="020F0502020204030204" pitchFamily="34" charset="0"/>
                <a:cs typeface="Times New Roman" panose="02020603050405020304" pitchFamily="18" charset="0"/>
              </a:rPr>
              <a:t>β) ναι – σε περίπτωση ορισμένων εργαζομένων δεδομένης της ειδικής κατάστασης που σχετίζεται με τη ζωή τους – π.χ. κατάσταση εγκυμοσύνης, ανατροφή παιδιού ηλικίας έως 4 ετών ή φροντίδα άλλου μέλους της άμεσης οικογένειας·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985" marR="0" algn="just" fontAlgn="base">
              <a:lnSpc>
                <a:spcPct val="115000"/>
              </a:lnSpc>
              <a:spcBef>
                <a:spcPts val="0"/>
              </a:spcBef>
              <a:spcAft>
                <a:spcPts val="0"/>
              </a:spcAft>
            </a:pPr>
            <a:r>
              <a:rPr lang="el-GR" sz="2400" dirty="0">
                <a:effectLst/>
                <a:latin typeface="Calibri" panose="020F0502020204030204" pitchFamily="34" charset="0"/>
                <a:ea typeface="Calibri" panose="020F0502020204030204" pitchFamily="34" charset="0"/>
                <a:cs typeface="Times New Roman" panose="02020603050405020304" pitchFamily="18" charset="0"/>
              </a:rPr>
              <a:t>γ) ναι, αλλά μόνο κατά την περίοδο της κατάστασης έκτακτης ανάγκης της επιδημίας.</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985" algn="just" fontAlgn="base">
              <a:lnSpc>
                <a:spcPct val="115000"/>
              </a:lnSpc>
              <a:spcAft>
                <a:spcPts val="1000"/>
              </a:spcAft>
            </a:pPr>
            <a:r>
              <a:rPr lang="it-IT" sz="1800" dirty="0">
                <a:effectLst/>
                <a:ea typeface="Times New Roman" panose="02020603050405020304" pitchFamily="18" charset="0"/>
                <a:cs typeface="Times New Roman" panose="02020603050405020304" pitchFamily="18" charset="0"/>
              </a:rPr>
              <a:t> </a:t>
            </a:r>
            <a:endParaRPr lang="pl-PL"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8318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b="0" kern="0" spc="-150" dirty="0">
                <a:solidFill>
                  <a:schemeClr val="tx1"/>
                </a:solidFill>
                <a:latin typeface="+mn-lt"/>
                <a:ea typeface="Tahoma" panose="020B0604030504040204" pitchFamily="34" charset="0"/>
                <a:cs typeface="Tahoma" panose="020B0604030504040204" pitchFamily="34" charset="0"/>
              </a:rPr>
              <a:t>Αναφορές</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252190"/>
          </a:xfrm>
          <a:prstGeom prst="rect">
            <a:avLst/>
          </a:prstGeom>
          <a:noFill/>
        </p:spPr>
        <p:txBody>
          <a:bodyPr wrap="square">
            <a:spAutoFit/>
          </a:bodyPr>
          <a:lstStyle/>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Praca zdalna w polskim systemie prawnym [Remote work in Poland's legal system]</a:t>
            </a:r>
            <a:r>
              <a:rPr lang="it-IT" sz="2000" dirty="0">
                <a:effectLst/>
                <a:ea typeface="Times New Roman" panose="02020603050405020304" pitchFamily="18" charset="0"/>
                <a:cs typeface="Times New Roman" panose="02020603050405020304" pitchFamily="18" charset="0"/>
              </a:rPr>
              <a:t>, M. Mędrala (ed.), Warszawa 2021;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Outline of Polish Labour Law System </a:t>
            </a:r>
            <a:r>
              <a:rPr lang="it-IT" sz="2000" dirty="0">
                <a:effectLst/>
                <a:ea typeface="Times New Roman" panose="02020603050405020304" pitchFamily="18" charset="0"/>
                <a:cs typeface="Times New Roman" panose="02020603050405020304" pitchFamily="18" charset="0"/>
              </a:rPr>
              <a:t>(edited by K. W. Baran), Warszawa 2016;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Aspekty pracy zdalnej z perspektywy pracownika, pracodawcy i gospodarki [Aspects of Remote Work from the Perspective of the Employee, Employer and the Economy]</a:t>
            </a:r>
            <a:r>
              <a:rPr lang="it-IT" sz="2000" dirty="0">
                <a:effectLst/>
                <a:ea typeface="Times New Roman" panose="02020603050405020304" pitchFamily="18" charset="0"/>
                <a:cs typeface="Times New Roman" panose="02020603050405020304" pitchFamily="18" charset="0"/>
              </a:rPr>
              <a:t>, PARP December 2021;  </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Raport o stanie sektora małych i średnich przedsiębiorstw w Polsce [Report on the state of the SME sector in Poland], </a:t>
            </a:r>
            <a:r>
              <a:rPr lang="it-IT" sz="2000" dirty="0">
                <a:effectLst/>
                <a:ea typeface="Times New Roman" panose="02020603050405020304" pitchFamily="18" charset="0"/>
                <a:cs typeface="Times New Roman" panose="02020603050405020304" pitchFamily="18" charset="0"/>
              </a:rPr>
              <a:t>PARP, Warszawa 2020;</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a:t>
            </a:r>
            <a:r>
              <a:rPr lang="it-IT" sz="2000" i="1" dirty="0">
                <a:effectLst/>
                <a:ea typeface="Times New Roman" panose="02020603050405020304" pitchFamily="18" charset="0"/>
                <a:cs typeface="Times New Roman" panose="02020603050405020304" pitchFamily="18" charset="0"/>
              </a:rPr>
              <a:t>The impact of the pandemic in the business, </a:t>
            </a:r>
            <a:r>
              <a:rPr lang="it-IT" sz="2000" dirty="0">
                <a:effectLst/>
                <a:ea typeface="Times New Roman" panose="02020603050405020304" pitchFamily="18" charset="0"/>
                <a:cs typeface="Times New Roman" panose="02020603050405020304" pitchFamily="18" charset="0"/>
              </a:rPr>
              <a:t>Annual report 2021, Small Enterprises' Institute - IME GSEVEE, https://imegsevee.gr/wp-content/uploads/2021/11/etisia_ekthesi_2021.pdf.</a:t>
            </a:r>
          </a:p>
          <a:p>
            <a:pPr marL="6985" algn="just" fontAlgn="base">
              <a:lnSpc>
                <a:spcPct val="115000"/>
              </a:lnSpc>
              <a:spcAft>
                <a:spcPts val="1000"/>
              </a:spcAft>
            </a:pPr>
            <a:r>
              <a:rPr lang="it-IT" sz="2000" dirty="0">
                <a:effectLst/>
                <a:ea typeface="Times New Roman" panose="02020603050405020304" pitchFamily="18" charset="0"/>
                <a:cs typeface="Times New Roman" panose="02020603050405020304" pitchFamily="18" charset="0"/>
              </a:rPr>
              <a:t>- Sz. Kubiak, </a:t>
            </a:r>
            <a:r>
              <a:rPr lang="it-IT" sz="2000" i="1" dirty="0">
                <a:effectLst/>
                <a:ea typeface="Times New Roman" panose="02020603050405020304" pitchFamily="18" charset="0"/>
                <a:cs typeface="Times New Roman" panose="02020603050405020304" pitchFamily="18" charset="0"/>
              </a:rPr>
              <a:t>Proposed changes in labour law relating to remote work, </a:t>
            </a:r>
            <a:r>
              <a:rPr lang="it-IT" sz="2000" dirty="0">
                <a:effectLst/>
                <a:ea typeface="Times New Roman" panose="02020603050405020304" pitchFamily="18" charset="0"/>
                <a:cs typeface="Times New Roman" panose="02020603050405020304" pitchFamily="18" charset="0"/>
              </a:rPr>
              <a:t>News from Poland, 23.12.2021; </a:t>
            </a:r>
          </a:p>
        </p:txBody>
      </p:sp>
    </p:spTree>
    <p:extLst>
      <p:ext uri="{BB962C8B-B14F-4D97-AF65-F5344CB8AC3E}">
        <p14:creationId xmlns:p14="http://schemas.microsoft.com/office/powerpoint/2010/main" val="32781712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b="0" kern="0" spc="-150" dirty="0">
                <a:solidFill>
                  <a:schemeClr val="tx1"/>
                </a:solidFill>
                <a:latin typeface="+mn-lt"/>
                <a:ea typeface="Tahoma" panose="020B0604030504040204" pitchFamily="34" charset="0"/>
                <a:cs typeface="Tahoma" panose="020B0604030504040204" pitchFamily="34" charset="0"/>
              </a:rPr>
              <a:t>Αναφορές</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699428"/>
          </a:xfrm>
          <a:prstGeom prst="rect">
            <a:avLst/>
          </a:prstGeom>
          <a:noFill/>
        </p:spPr>
        <p:txBody>
          <a:bodyPr wrap="square">
            <a:spAutoFit/>
          </a:bodyPr>
          <a:lstStyle/>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Ł. </a:t>
            </a:r>
            <a:r>
              <a:rPr lang="en-US" sz="2400" dirty="0" err="1">
                <a:effectLst/>
                <a:ea typeface="Times New Roman" panose="02020603050405020304" pitchFamily="18" charset="0"/>
                <a:cs typeface="Times New Roman" panose="02020603050405020304" pitchFamily="18" charset="0"/>
              </a:rPr>
              <a:t>Kobroń-Gąsiorowska</a:t>
            </a:r>
            <a:r>
              <a:rPr lang="en-US" sz="2400" dirty="0">
                <a:effectLst/>
                <a:ea typeface="Times New Roman" panose="02020603050405020304" pitchFamily="18" charset="0"/>
                <a:cs typeface="Times New Roman" panose="02020603050405020304" pitchFamily="18" charset="0"/>
              </a:rPr>
              <a:t>, (2022), </a:t>
            </a:r>
            <a:r>
              <a:rPr lang="en-US" sz="2400" i="1" dirty="0">
                <a:effectLst/>
                <a:ea typeface="Times New Roman" panose="02020603050405020304" pitchFamily="18" charset="0"/>
                <a:cs typeface="Times New Roman" panose="02020603050405020304" pitchFamily="18" charset="0"/>
              </a:rPr>
              <a:t>The remote working model for Polish </a:t>
            </a:r>
            <a:r>
              <a:rPr lang="en-US" sz="2400" i="1" dirty="0" err="1">
                <a:effectLst/>
                <a:ea typeface="Times New Roman" panose="02020603050405020304" pitchFamily="18" charset="0"/>
                <a:cs typeface="Times New Roman" panose="02020603050405020304" pitchFamily="18" charset="0"/>
              </a:rPr>
              <a:t>labour</a:t>
            </a:r>
            <a:r>
              <a:rPr lang="en-US" sz="2400" i="1" dirty="0">
                <a:effectLst/>
                <a:ea typeface="Times New Roman" panose="02020603050405020304" pitchFamily="18" charset="0"/>
                <a:cs typeface="Times New Roman" panose="02020603050405020304" pitchFamily="18" charset="0"/>
              </a:rPr>
              <a:t> law, </a:t>
            </a:r>
            <a:r>
              <a:rPr lang="en-US" sz="2400" dirty="0">
                <a:effectLst/>
                <a:ea typeface="Times New Roman" panose="02020603050405020304" pitchFamily="18" charset="0"/>
                <a:cs typeface="Times New Roman" panose="02020603050405020304" pitchFamily="18" charset="0"/>
              </a:rPr>
              <a:t>Italian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Law E-Journal, 15(1), 171–186. https://doi.org/10.6092/issn.1561-8048/13841</a:t>
            </a: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a:t>
            </a:r>
            <a:r>
              <a:rPr lang="en-US" sz="2400" i="1" dirty="0">
                <a:effectLst/>
                <a:ea typeface="Times New Roman" panose="02020603050405020304" pitchFamily="18" charset="0"/>
                <a:cs typeface="Times New Roman" panose="02020603050405020304" pitchFamily="18" charset="0"/>
              </a:rPr>
              <a:t>Teleworking during the COVID-19 pandemic and beyond. A practical guide, </a:t>
            </a:r>
            <a:r>
              <a:rPr lang="en-US" sz="2400" dirty="0">
                <a:effectLst/>
                <a:ea typeface="Times New Roman" panose="02020603050405020304" pitchFamily="18" charset="0"/>
                <a:cs typeface="Times New Roman" panose="02020603050405020304" pitchFamily="18" charset="0"/>
              </a:rPr>
              <a:t>Geneva: International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Office, July 2020, ISBN 978-92-2-032405-9 (web PDF)</a:t>
            </a: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European </a:t>
            </a:r>
            <a:r>
              <a:rPr lang="en-US" sz="2400" dirty="0" err="1">
                <a:effectLst/>
                <a:ea typeface="Times New Roman" panose="02020603050405020304" pitchFamily="18" charset="0"/>
                <a:cs typeface="Times New Roman" panose="02020603050405020304" pitchFamily="18" charset="0"/>
              </a:rPr>
              <a:t>Labour</a:t>
            </a:r>
            <a:r>
              <a:rPr lang="en-US" sz="2400" dirty="0">
                <a:effectLst/>
                <a:ea typeface="Times New Roman" panose="02020603050405020304" pitchFamily="18" charset="0"/>
                <a:cs typeface="Times New Roman" panose="02020603050405020304" pitchFamily="18" charset="0"/>
              </a:rPr>
              <a:t> Authority (ELA), </a:t>
            </a:r>
            <a:r>
              <a:rPr lang="en-US" sz="2400" i="1" dirty="0">
                <a:effectLst/>
                <a:ea typeface="Times New Roman" panose="02020603050405020304" pitchFamily="18" charset="0"/>
                <a:cs typeface="Times New Roman" panose="02020603050405020304" pitchFamily="18" charset="0"/>
              </a:rPr>
              <a:t>Impact of teleworking during the COVID-19 pandemic on the applicable social security (July 2021) – overview of measures and/or actions taken in the EU Member States to facilitate a flexible approach to the applicable social security of teleworking cross-border workers</a:t>
            </a:r>
            <a:r>
              <a:rPr lang="pl-PL" sz="2400" i="1" dirty="0">
                <a:effectLst/>
                <a:ea typeface="Times New Roman" panose="02020603050405020304" pitchFamily="18" charset="0"/>
                <a:cs typeface="Times New Roman" panose="02020603050405020304" pitchFamily="18" charset="0"/>
              </a:rPr>
              <a:t>;</a:t>
            </a:r>
            <a:endParaRPr lang="en-US" sz="2400" i="1" dirty="0">
              <a:effectLst/>
              <a:ea typeface="Times New Roman" panose="02020603050405020304" pitchFamily="18" charset="0"/>
              <a:cs typeface="Times New Roman" panose="02020603050405020304" pitchFamily="18" charset="0"/>
            </a:endParaRPr>
          </a:p>
          <a:p>
            <a:pPr marL="6985" algn="just" fontAlgn="base">
              <a:lnSpc>
                <a:spcPct val="115000"/>
              </a:lnSpc>
              <a:spcAft>
                <a:spcPts val="1000"/>
              </a:spcAft>
            </a:pPr>
            <a:r>
              <a:rPr lang="en-US" sz="2400" dirty="0">
                <a:effectLst/>
                <a:ea typeface="Times New Roman" panose="02020603050405020304" pitchFamily="18" charset="0"/>
                <a:cs typeface="Times New Roman" panose="02020603050405020304" pitchFamily="18" charset="0"/>
              </a:rPr>
              <a:t>- M. </a:t>
            </a:r>
            <a:r>
              <a:rPr lang="en-US" sz="2400" dirty="0" err="1">
                <a:effectLst/>
                <a:ea typeface="Times New Roman" panose="02020603050405020304" pitchFamily="18" charset="0"/>
                <a:cs typeface="Times New Roman" panose="02020603050405020304" pitchFamily="18" charset="0"/>
              </a:rPr>
              <a:t>Grzegorczyk</a:t>
            </a:r>
            <a:r>
              <a:rPr lang="en-US" sz="2400" dirty="0">
                <a:effectLst/>
                <a:ea typeface="Times New Roman" panose="02020603050405020304" pitchFamily="18" charset="0"/>
                <a:cs typeface="Times New Roman" panose="02020603050405020304" pitchFamily="18" charset="0"/>
              </a:rPr>
              <a:t>, L. </a:t>
            </a:r>
            <a:r>
              <a:rPr lang="en-US" sz="2400" dirty="0" err="1">
                <a:effectLst/>
                <a:ea typeface="Times New Roman" panose="02020603050405020304" pitchFamily="18" charset="0"/>
                <a:cs typeface="Times New Roman" panose="02020603050405020304" pitchFamily="18" charset="0"/>
              </a:rPr>
              <a:t>Nurski</a:t>
            </a:r>
            <a:r>
              <a:rPr lang="en-US" sz="2400" dirty="0">
                <a:effectLst/>
                <a:ea typeface="Times New Roman" panose="02020603050405020304" pitchFamily="18" charset="0"/>
                <a:cs typeface="Times New Roman" panose="02020603050405020304" pitchFamily="18" charset="0"/>
              </a:rPr>
              <a:t>, T. </a:t>
            </a:r>
            <a:r>
              <a:rPr lang="en-US" sz="2400" dirty="0" err="1">
                <a:effectLst/>
                <a:ea typeface="Times New Roman" panose="02020603050405020304" pitchFamily="18" charset="0"/>
                <a:cs typeface="Times New Roman" panose="02020603050405020304" pitchFamily="18" charset="0"/>
              </a:rPr>
              <a:t>Schraepen</a:t>
            </a:r>
            <a:r>
              <a:rPr lang="en-US" sz="2400" dirty="0">
                <a:effectLst/>
                <a:ea typeface="Times New Roman" panose="02020603050405020304" pitchFamily="18" charset="0"/>
                <a:cs typeface="Times New Roman" panose="02020603050405020304" pitchFamily="18" charset="0"/>
              </a:rPr>
              <a:t>, </a:t>
            </a:r>
            <a:r>
              <a:rPr lang="en-US" sz="2400" i="1" dirty="0">
                <a:effectLst/>
                <a:ea typeface="Times New Roman" panose="02020603050405020304" pitchFamily="18" charset="0"/>
                <a:cs typeface="Times New Roman" panose="02020603050405020304" pitchFamily="18" charset="0"/>
              </a:rPr>
              <a:t>Cross-border telework in the EU: fab or fad?</a:t>
            </a:r>
            <a:r>
              <a:rPr lang="pl-PL" sz="2400" i="1" dirty="0">
                <a:effectLst/>
                <a:ea typeface="Times New Roman" panose="02020603050405020304" pitchFamily="18" charset="0"/>
                <a:cs typeface="Times New Roman" panose="02020603050405020304" pitchFamily="18" charset="0"/>
              </a:rPr>
              <a:t>,</a:t>
            </a:r>
            <a:r>
              <a:rPr lang="en-US" sz="2400" i="1" dirty="0">
                <a:effectLst/>
                <a:ea typeface="Times New Roman" panose="02020603050405020304" pitchFamily="18" charset="0"/>
                <a:cs typeface="Times New Roman" panose="02020603050405020304" pitchFamily="18" charset="0"/>
              </a:rPr>
              <a:t> </a:t>
            </a:r>
            <a:r>
              <a:rPr lang="en-US" sz="2400" dirty="0">
                <a:effectLst/>
                <a:ea typeface="Times New Roman" panose="02020603050405020304" pitchFamily="18" charset="0"/>
                <a:cs typeface="Times New Roman" panose="02020603050405020304" pitchFamily="18" charset="0"/>
                <a:hlinkClick r:id="rId2"/>
              </a:rPr>
              <a:t>https://www.bruegel.org/blog-post/cross-border-telework-eu-fab-or-fad</a:t>
            </a:r>
            <a:r>
              <a:rPr lang="pl-PL" sz="2400" dirty="0">
                <a:effectLst/>
                <a:ea typeface="Times New Roman" panose="02020603050405020304" pitchFamily="18" charset="0"/>
                <a:cs typeface="Times New Roman" panose="02020603050405020304" pitchFamily="18" charset="0"/>
              </a:rPr>
              <a:t> </a:t>
            </a:r>
            <a:endParaRPr lang="en-US" sz="24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935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566109" y="90796"/>
            <a:ext cx="913308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800" b="0" kern="0" spc="-150" dirty="0">
                <a:solidFill>
                  <a:schemeClr val="tx1"/>
                </a:solidFill>
                <a:latin typeface="+mn-lt"/>
                <a:ea typeface="Tahoma" panose="020B0604030504040204" pitchFamily="34" charset="0"/>
                <a:cs typeface="Tahoma" panose="020B0604030504040204" pitchFamily="34" charset="0"/>
              </a:rPr>
              <a:t>Αναφορές</a:t>
            </a:r>
            <a:r>
              <a:rPr lang="pl-PL" sz="4800" b="0" kern="0" spc="-150" dirty="0">
                <a:solidFill>
                  <a:schemeClr val="tx1"/>
                </a:solidFill>
                <a:latin typeface="+mn-lt"/>
                <a:ea typeface="Tahoma" panose="020B0604030504040204" pitchFamily="34" charset="0"/>
                <a:cs typeface="Tahoma" panose="020B0604030504040204" pitchFamily="34" charset="0"/>
              </a:rPr>
              <a:t>:</a:t>
            </a:r>
            <a:endParaRPr lang="es-ES" sz="4800" b="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318565" y="1973985"/>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endParaRPr>
          </a:p>
        </p:txBody>
      </p:sp>
      <p:sp>
        <p:nvSpPr>
          <p:cNvPr id="4" name="pole tekstowe 3">
            <a:extLst>
              <a:ext uri="{FF2B5EF4-FFF2-40B4-BE49-F238E27FC236}">
                <a16:creationId xmlns:a16="http://schemas.microsoft.com/office/drawing/2014/main" id="{4A8926EE-7A7A-20AC-3A99-34C39A2CABBD}"/>
              </a:ext>
            </a:extLst>
          </p:cNvPr>
          <p:cNvSpPr txBox="1"/>
          <p:nvPr/>
        </p:nvSpPr>
        <p:spPr>
          <a:xfrm>
            <a:off x="119641" y="1290414"/>
            <a:ext cx="11656464" cy="4540345"/>
          </a:xfrm>
          <a:prstGeom prst="rect">
            <a:avLst/>
          </a:prstGeom>
          <a:noFill/>
        </p:spPr>
        <p:txBody>
          <a:bodyPr wrap="square">
            <a:spAutoFit/>
          </a:bodyPr>
          <a:lstStyle/>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rPr>
              <a:t>-</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REMOTE WORKING &amp; PRODUCTIVITY – Poland In</a:t>
            </a:r>
            <a:r>
              <a:rPr lang="pl-PL" sz="2800">
                <a:effectLst/>
                <a:ea typeface="Times New Roman" panose="02020603050405020304" pitchFamily="18" charset="0"/>
                <a:cs typeface="Times New Roman" panose="02020603050405020304" pitchFamily="18" charset="0"/>
              </a:rPr>
              <a:t>:</a:t>
            </a:r>
            <a:endParaRPr lang="en-US" sz="2800" dirty="0">
              <a:effectLst/>
              <a:ea typeface="Times New Roman" panose="02020603050405020304" pitchFamily="18" charset="0"/>
              <a:cs typeface="Times New Roman" panose="02020603050405020304" pitchFamily="18" charset="0"/>
            </a:endParaRP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hlinkClick r:id="rId2"/>
              </a:rPr>
              <a:t>https://www.youtube.com/watch?v=la5mBHbhpis</a:t>
            </a:r>
            <a:r>
              <a:rPr lang="pl-PL" sz="2800" dirty="0">
                <a:effectLst/>
                <a:ea typeface="Times New Roman" panose="02020603050405020304" pitchFamily="18" charset="0"/>
                <a:cs typeface="Times New Roman" panose="02020603050405020304" pitchFamily="18" charset="0"/>
              </a:rPr>
              <a:t> </a:t>
            </a:r>
            <a:endParaRPr lang="en-US" sz="2800" dirty="0">
              <a:effectLst/>
              <a:ea typeface="Times New Roman" panose="02020603050405020304" pitchFamily="18" charset="0"/>
              <a:cs typeface="Times New Roman" panose="02020603050405020304" pitchFamily="18" charset="0"/>
            </a:endParaRPr>
          </a:p>
          <a:p>
            <a:pPr marL="464185" indent="-457200" algn="just" fontAlgn="base">
              <a:lnSpc>
                <a:spcPct val="115000"/>
              </a:lnSpc>
              <a:spcAft>
                <a:spcPts val="1000"/>
              </a:spcAft>
              <a:buFontTx/>
              <a:buChar char="-"/>
            </a:pPr>
            <a:r>
              <a:rPr lang="en-US" sz="2800" dirty="0">
                <a:effectLst/>
                <a:ea typeface="Times New Roman" panose="02020603050405020304" pitchFamily="18" charset="0"/>
                <a:cs typeface="Times New Roman" panose="02020603050405020304" pitchFamily="18" charset="0"/>
              </a:rPr>
              <a:t>REMOTE WORK – Poland In</a:t>
            </a:r>
            <a:r>
              <a:rPr lang="pl-PL" sz="2800" dirty="0">
                <a:effectLst/>
                <a:ea typeface="Times New Roman" panose="02020603050405020304" pitchFamily="18" charset="0"/>
                <a:cs typeface="Times New Roman" panose="02020603050405020304" pitchFamily="18" charset="0"/>
              </a:rPr>
              <a:t>:</a:t>
            </a: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hlinkClick r:id="rId3"/>
              </a:rPr>
              <a:t>https://www.youtube.com/watch?v=ySQyeCnpxnI</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 </a:t>
            </a:r>
          </a:p>
          <a:p>
            <a:pPr marL="6985" algn="just" fontAlgn="base">
              <a:lnSpc>
                <a:spcPct val="115000"/>
              </a:lnSpc>
              <a:spcAft>
                <a:spcPts val="1000"/>
              </a:spcAft>
            </a:pPr>
            <a:r>
              <a:rPr lang="en-US" sz="2800" dirty="0">
                <a:effectLst/>
                <a:ea typeface="Times New Roman" panose="02020603050405020304" pitchFamily="18" charset="0"/>
                <a:cs typeface="Times New Roman" panose="02020603050405020304" pitchFamily="18" charset="0"/>
              </a:rPr>
              <a:t>-</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News from Poland—Business &amp; Law, episode 5: Proposed changes in </a:t>
            </a:r>
            <a:r>
              <a:rPr lang="en-US" sz="2800" dirty="0" err="1">
                <a:effectLst/>
                <a:ea typeface="Times New Roman" panose="02020603050405020304" pitchFamily="18" charset="0"/>
                <a:cs typeface="Times New Roman" panose="02020603050405020304" pitchFamily="18" charset="0"/>
              </a:rPr>
              <a:t>labour</a:t>
            </a:r>
            <a:r>
              <a:rPr lang="en-US" sz="2800" dirty="0">
                <a:effectLst/>
                <a:ea typeface="Times New Roman" panose="02020603050405020304" pitchFamily="18" charset="0"/>
                <a:cs typeface="Times New Roman" panose="02020603050405020304" pitchFamily="18" charset="0"/>
              </a:rPr>
              <a:t> law relating to remote work</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hlinkClick r:id="rId4"/>
              </a:rPr>
              <a:t>https://codozasady.pl/en/p/news-from-poland-business-law-episode-5-proposed-changes-in-labour-law-relating-to-remote-work</a:t>
            </a:r>
            <a:r>
              <a:rPr lang="pl-PL" sz="2800" dirty="0">
                <a:effectLst/>
                <a:ea typeface="Times New Roman" panose="02020603050405020304" pitchFamily="18" charset="0"/>
                <a:cs typeface="Times New Roman" panose="02020603050405020304" pitchFamily="18" charset="0"/>
              </a:rPr>
              <a:t> </a:t>
            </a:r>
            <a:r>
              <a:rPr lang="en-US" sz="2800" dirty="0">
                <a:effectLst/>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718496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3046988"/>
          </a:xfrm>
          <a:prstGeom prst="rect">
            <a:avLst/>
          </a:prstGeom>
          <a:noFill/>
        </p:spPr>
        <p:txBody>
          <a:bodyPr wrap="square">
            <a:spAutoFit/>
          </a:bodyPr>
          <a:lstStyle/>
          <a:p>
            <a:r>
              <a:rPr lang="el-GR" sz="9600" b="1" spc="95" dirty="0">
                <a:solidFill>
                  <a:schemeClr val="bg1"/>
                </a:solidFill>
                <a:latin typeface="Roboto"/>
                <a:cs typeface="Roboto"/>
              </a:rPr>
              <a:t>Ευχαριστώ!
</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144993" y="213645"/>
            <a:ext cx="9880752" cy="8874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n-lt"/>
                <a:ea typeface="Tahoma" panose="020B0604030504040204" pitchFamily="34" charset="0"/>
                <a:cs typeface="Tahoma" panose="020B0604030504040204" pitchFamily="34" charset="0"/>
              </a:rPr>
              <a:t>Τι είναι η «απομακρυσμένη εργασία» (τηλεργασία); –Συνέχεια
</a:t>
            </a:r>
            <a:endParaRPr lang="es-ES" sz="4400" b="0" i="1"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85458" y="1256233"/>
            <a:ext cx="11837934" cy="1578637"/>
          </a:xfrm>
          <a:prstGeom prst="rect">
            <a:avLst/>
          </a:prstGeom>
        </p:spPr>
        <p:txBody>
          <a:bodyPr vert="horz" wrap="square" lIns="0" tIns="13970" rIns="0" bIns="0" rtlCol="0">
            <a:spAutoFit/>
          </a:bodyPr>
          <a:lstStyle/>
          <a:p>
            <a:pPr marL="12700">
              <a:lnSpc>
                <a:spcPct val="100000"/>
              </a:lnSpc>
              <a:spcBef>
                <a:spcPts val="110"/>
              </a:spcBef>
            </a:pPr>
            <a:r>
              <a:rPr lang="el-GR" sz="2000" spc="50">
                <a:cs typeface="Tahoma"/>
              </a:rPr>
              <a:t>Πριν από την πανδημία COVID-19, μόνο το κλάσμα του εργατικού δυναμικού εργαζόταν περιστασιακά από το σπίτι 
Εντός της ΕΕ, τα ποσοστά κυμαίνονταν από 30 % ή περισσότερο στη Δανία, τις Κάτω Χώρες και τη Σουηδία έως 10 % ή λιγότερο στην Τσεχία, την Ελλάδα, την Ιταλία ή την Πολωνία
</a:t>
            </a:r>
            <a:endParaRPr lang="es-ES" sz="2000" spc="50" dirty="0">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85458" y="2760292"/>
            <a:ext cx="12021084" cy="3676648"/>
          </a:xfrm>
          <a:prstGeom prst="rect">
            <a:avLst/>
          </a:prstGeom>
          <a:noFill/>
        </p:spPr>
        <p:txBody>
          <a:bodyPr wrap="square">
            <a:spAutoFit/>
          </a:bodyPr>
          <a:lstStyle/>
          <a:p>
            <a:pPr lvl="0" algn="just">
              <a:lnSpc>
                <a:spcPct val="115000"/>
              </a:lnSpc>
              <a:spcAft>
                <a:spcPts val="1000"/>
              </a:spcAft>
              <a:buSzPts val="1000"/>
              <a:tabLst>
                <a:tab pos="457200" algn="l"/>
              </a:tabLst>
            </a:pPr>
            <a:r>
              <a:rPr lang="el-GR" sz="1600">
                <a:solidFill>
                  <a:srgbClr val="000000"/>
                </a:solidFill>
                <a:latin typeface="Calibri" panose="020F0502020204030204" pitchFamily="34" charset="0"/>
                <a:ea typeface="Times New Roman" panose="02020603050405020304" pitchFamily="18" charset="0"/>
                <a:cs typeface="Calibri" panose="020F0502020204030204" pitchFamily="34" charset="0"/>
              </a:rPr>
              <a:t>Διάφοροι παράγοντες καθορίζουν εάν μια εργασία μπορεί δυνητικά να εκτελεστεί εξ αποστάσεως, π.χ.: 
Οικονομική και επαγγελματική διάρθρωση μιας δεδομένης χώρας 
Πρόσβαση σε ευρυζωνικό διαδίκτυο
Πιθανότητα κατοχής υπολογιστή ή φορητού υπολογιστή
Η δυνατότητα των θέσεων εργασίας να εργάζονται από το σπίτι αυξάνεται με το επίπεδο οικονομικής ανάπτυξης μιας δεδομένης χώρας – πιθανότατα σε χώρες με μεγάλο αριθμό θέσεων εργασίας στις ΤΠΕ, τις επαγγελματικές υπηρεσίες, τα χρηματοοικονομικά και τις ασφάλειες και τη δημόσια διοίκηση
Ως αποτέλεσμα των κυβερνητικών εντολών παραμονής στο σπίτι, σχεδόν το 40% των εργαζομένων στην Ευρώπη ξεκίνησαν απομακρυσμένη εργασία
</a:t>
            </a:r>
            <a:endParaRPr lang="pl-PL" sz="16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41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1976582" y="213645"/>
            <a:ext cx="9637153" cy="8874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kern="0" spc="-150" dirty="0">
                <a:solidFill>
                  <a:schemeClr val="tx1"/>
                </a:solidFill>
                <a:latin typeface="+mn-lt"/>
                <a:ea typeface="Tahoma" panose="020B0604030504040204" pitchFamily="34" charset="0"/>
                <a:cs typeface="Tahoma" panose="020B0604030504040204" pitchFamily="34" charset="0"/>
              </a:rPr>
              <a:t>Τι είναι η «απομακρυσμένη εργασία» (τηλεργασία); –Συνέχεια
</a:t>
            </a:r>
            <a:endParaRPr lang="es-ES" sz="4200" kern="0" spc="-150" dirty="0">
              <a:solidFill>
                <a:schemeClr val="tx1"/>
              </a:solidFill>
              <a:latin typeface="+mn-lt"/>
              <a:ea typeface="Tahoma" panose="020B0604030504040204" pitchFamily="34" charset="0"/>
              <a:cs typeface="Tahoma" panose="020B0604030504040204" pitchFamily="34" charset="0"/>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0" y="2879934"/>
            <a:ext cx="11412323" cy="1457387"/>
          </a:xfrm>
          <a:prstGeom prst="rect">
            <a:avLst/>
          </a:prstGeom>
          <a:noFill/>
        </p:spPr>
        <p:txBody>
          <a:bodyPr wrap="square">
            <a:spAutoFit/>
          </a:bodyPr>
          <a:lstStyle/>
          <a:p>
            <a:pPr lvl="0" algn="just">
              <a:lnSpc>
                <a:spcPct val="115000"/>
              </a:lnSpc>
              <a:spcAft>
                <a:spcPts val="1000"/>
              </a:spcAft>
              <a:buSzPts val="1000"/>
              <a:tabLst>
                <a:tab pos="457200" algn="l"/>
              </a:tabLst>
            </a:pPr>
            <a:endPar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1000"/>
              </a:spcAft>
              <a:buSzPts val="1000"/>
              <a:tabLst>
                <a:tab pos="457200" algn="l"/>
              </a:tabLst>
            </a:pPr>
            <a:r>
              <a:rPr lang="pl-PL" sz="3600"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 </a:t>
            </a:r>
          </a:p>
        </p:txBody>
      </p:sp>
      <p:sp>
        <p:nvSpPr>
          <p:cNvPr id="7" name="pole tekstowe 6">
            <a:extLst>
              <a:ext uri="{FF2B5EF4-FFF2-40B4-BE49-F238E27FC236}">
                <a16:creationId xmlns:a16="http://schemas.microsoft.com/office/drawing/2014/main" id="{C8DEA5A3-84E3-D9DA-6353-E0D79AE4F67D}"/>
              </a:ext>
            </a:extLst>
          </p:cNvPr>
          <p:cNvSpPr txBox="1"/>
          <p:nvPr/>
        </p:nvSpPr>
        <p:spPr>
          <a:xfrm>
            <a:off x="0" y="1200727"/>
            <a:ext cx="11961091" cy="4154984"/>
          </a:xfrm>
          <a:prstGeom prst="rect">
            <a:avLst/>
          </a:prstGeom>
          <a:noFill/>
        </p:spPr>
        <p:txBody>
          <a:bodyPr wrap="square">
            <a:spAutoFit/>
          </a:bodyPr>
          <a:lstStyle/>
          <a:p>
            <a:r>
              <a:rPr lang="el-GR" sz="2400" b="1" dirty="0">
                <a:solidFill>
                  <a:srgbClr val="0CA373"/>
                </a:solidFill>
              </a:rPr>
              <a:t>Πώς θα μπορούσε η απομακρυσμένη εργασία να ωφελήσει την ΕΠΙΧΕΙΡΗΣΗ σας;
</a:t>
            </a:r>
            <a:endParaRPr lang="pl-PL" sz="2400" b="1" dirty="0">
              <a:solidFill>
                <a:srgbClr val="0CA373"/>
              </a:solidFill>
            </a:endParaRPr>
          </a:p>
          <a:p>
            <a:pPr marL="342900" indent="-342900">
              <a:buFont typeface="Wingdings" panose="05000000000000000000" pitchFamily="2" charset="2"/>
              <a:buChar char="q"/>
            </a:pPr>
            <a:r>
              <a:rPr lang="el-GR" dirty="0"/>
              <a:t>Θα μπορούσε να βοηθήσει στην αποφυγή μεγαλύτερης επίπτωσης του COVID-19 
Ένας υψηλός βαθμός αβεβαιότητας που συνδέεται με την επαναλειτουργία των επιχειρήσεων συνεπάγεται την υποχρέωση συμμόρφωσης με ορισμένους αυστηρούς κανονισμούς υγιεινής και ασφάλειας και οι συνεχιζόμενοι περιορισμοί καθώς και η φυσική απόσταση ενδέχεται να μην επιτρέψουν σε ολόκληρο το εργατικό δυναμικό να επιστρέψει με ασφάλεια στις εγκαταστάσεις του εργοδότη. Η εξ αποστάσεως εργασία (τηλεργασία) θα παραμείνει απαραίτητη για τουλάχιστον ένα μέρος του εργατικού δυναμικού κατά τη διάρκεια αυτής της περιόδου.
Οι ομάδες υψηλού κινδύνου και οι ευάλωτες ομάδες πρέπει να προστατεύονται, γι' αυτό και η κατ' </a:t>
            </a:r>
            <a:r>
              <a:rPr lang="el-GR" dirty="0" err="1"/>
              <a:t>οίκον</a:t>
            </a:r>
            <a:r>
              <a:rPr lang="el-GR" dirty="0"/>
              <a:t> εξ αποστάσεως εργασία (τηλεργασία) θα είναι μια πολύ ελκυστική εναλλακτική λύση τουλάχιστον για τη διάρκεια της πανδημίας
Η διευρυμένη χρήση της απομακρυσμένης εργασίας μπορεί να μην τελειώσει με την πανδημία, αλλά θα μπορούσε να γίνει μέρος της «νέας και καλύτερης κανονικότητας» για τα επόμενα χρόνια, υποστηριζόμενη από την </a:t>
            </a:r>
            <a:r>
              <a:rPr lang="el-GR" dirty="0" err="1"/>
              <a:t>ψηφιοποίηση</a:t>
            </a:r>
            <a:r>
              <a:rPr lang="el-GR" dirty="0"/>
              <a:t>, τις προηγμένες τεχνολογίες επικοινωνίας και </a:t>
            </a:r>
            <a:r>
              <a:rPr lang="el-GR" dirty="0" err="1"/>
              <a:t>cloud</a:t>
            </a:r>
            <a:r>
              <a:rPr lang="el-GR" dirty="0"/>
              <a:t>
</a:t>
            </a:r>
            <a:endParaRPr lang="en-US" sz="2400" dirty="0">
              <a:solidFill>
                <a:srgbClr val="0CA373"/>
              </a:solidFill>
            </a:endParaRPr>
          </a:p>
        </p:txBody>
      </p:sp>
    </p:spTree>
    <p:extLst>
      <p:ext uri="{BB962C8B-B14F-4D97-AF65-F5344CB8AC3E}">
        <p14:creationId xmlns:p14="http://schemas.microsoft.com/office/powerpoint/2010/main" val="217523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13364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kern="0" spc="-150" dirty="0">
                <a:solidFill>
                  <a:schemeClr val="tx1"/>
                </a:solidFill>
                <a:latin typeface="+mn-lt"/>
                <a:ea typeface="Tahoma" panose="020B0604030504040204" pitchFamily="34" charset="0"/>
                <a:cs typeface="Tahoma" panose="020B0604030504040204" pitchFamily="34" charset="0"/>
              </a:rPr>
              <a:t>Θέματα που πρέπει να λαμβάνονται υπόψη
</a:t>
            </a:r>
            <a:endParaRPr lang="es-ES" sz="40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1" y="1059679"/>
            <a:ext cx="12015385" cy="1042593"/>
          </a:xfrm>
          <a:prstGeom prst="rect">
            <a:avLst/>
          </a:prstGeom>
        </p:spPr>
        <p:txBody>
          <a:bodyPr vert="horz" wrap="square" lIns="0" tIns="13970" rIns="0" bIns="0" rtlCol="0">
            <a:spAutoFit/>
          </a:bodyPr>
          <a:lstStyle/>
          <a:p>
            <a:pPr marL="12700">
              <a:lnSpc>
                <a:spcPct val="100000"/>
              </a:lnSpc>
              <a:spcBef>
                <a:spcPts val="110"/>
              </a:spcBef>
            </a:pPr>
            <a:r>
              <a:rPr lang="el-GR" sz="2200" b="1" spc="50" dirty="0">
                <a:solidFill>
                  <a:srgbClr val="0CA373"/>
                </a:solidFill>
                <a:cs typeface="Tahoma"/>
              </a:rPr>
              <a:t>Οι πρακτικές των επιχειρηματιών θα πρέπει να λαμβάνουν υπόψη μια σειρά ζητημάτων, που αφορούν π.χ.:   
</a:t>
            </a:r>
            <a:endParaRPr lang="es-ES" sz="2200" b="1"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1" y="1563880"/>
            <a:ext cx="11395231" cy="4156779"/>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l-GR" dirty="0">
                <a:solidFill>
                  <a:srgbClr val="000000"/>
                </a:solidFill>
                <a:latin typeface="Calibri" panose="020F0502020204030204" pitchFamily="34" charset="0"/>
                <a:ea typeface="Times New Roman" panose="02020603050405020304" pitchFamily="18" charset="0"/>
                <a:cs typeface="Calibri" panose="020F0502020204030204" pitchFamily="34" charset="0"/>
              </a:rPr>
              <a:t>Χρόνος εργασίας και οργάνωση της εργασίας·
Εκπαίδευση;
Διαχείριση απόδοσης·
</a:t>
            </a:r>
            <a:r>
              <a:rPr lang="el-GR"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Ψηφιοποίηση</a:t>
            </a:r>
            <a:r>
              <a:rPr lang="el-GR" dirty="0">
                <a:solidFill>
                  <a:srgbClr val="000000"/>
                </a:solidFill>
                <a:latin typeface="Calibri" panose="020F0502020204030204" pitchFamily="34" charset="0"/>
                <a:ea typeface="Times New Roman" panose="02020603050405020304" pitchFamily="18" charset="0"/>
                <a:cs typeface="Calibri" panose="020F0502020204030204" pitchFamily="34" charset="0"/>
              </a:rPr>
              <a:t>;
Επικοινωνία;
Επαγγελματική ασφάλεια και υγεία (ΕΑΥ) και ισορροπία μεταξύ επαγγελματικής και προσωπικής ζωής (WLB)
Νομικές και συμβατικές επιπτώσεις 
Ζητήματα που συνδέονται με τη διασυνοριακή παροχή εξ αποστάσεως εργασίας, συμπεριλαμβανομένης της νομικής κατάστασης των εργαζομένων που προσλαμβάνονται από Πολωνούς επιχειρηματίες, οι οποίοι εκτελούν εξ αποστάσεως εργασία εκτός Πολωνίας</a:t>
            </a:r>
            <a:endParaRPr lang="pl-PL"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5314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88742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2800" b="0" kern="0" spc="-150" dirty="0">
                <a:solidFill>
                  <a:schemeClr val="tx1"/>
                </a:solidFill>
                <a:latin typeface="+mn-lt"/>
                <a:ea typeface="Tahoma" panose="020B0604030504040204" pitchFamily="34" charset="0"/>
                <a:cs typeface="Tahoma" panose="020B0604030504040204" pitchFamily="34" charset="0"/>
              </a:rPr>
              <a:t>Θέματα σχετικά με το χρόνο εργασίας και την οργάνωση της εργασίας
</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134926"/>
          </a:xfrm>
          <a:prstGeom prst="rect">
            <a:avLst/>
          </a:prstGeom>
        </p:spPr>
        <p:txBody>
          <a:bodyPr vert="horz" wrap="square" lIns="0" tIns="13970" rIns="0" bIns="0" rtlCol="0">
            <a:spAutoFit/>
          </a:bodyPr>
          <a:lstStyle/>
          <a:p>
            <a:pPr marL="12700">
              <a:lnSpc>
                <a:spcPct val="100000"/>
              </a:lnSpc>
              <a:spcBef>
                <a:spcPts val="110"/>
              </a:spcBef>
            </a:pPr>
            <a:r>
              <a:rPr lang="el-GR" b="1" spc="50" dirty="0">
                <a:solidFill>
                  <a:srgbClr val="0CA373"/>
                </a:solidFill>
                <a:cs typeface="Tahoma"/>
              </a:rPr>
              <a:t>Οι πρακτικές των επιχειρηματιών θα πρέπει να προσαρμόζονται στην κατάσταση και να περιλαμβάνουν ιεράρχηση προτεραιοτήτων, φόρτο εργασίας, καθήκοντα και προθεσμίες. Τα τυπικά βήματα προς αυτή την κατεύθυνση μπορεί να περιλαμβάνουν:
</a:t>
            </a:r>
            <a:endParaRPr lang="es-ES" sz="20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4269630"/>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l-GR"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Ζητώντας από τους εργαζόμενους να προετοιμάσουν ένα ατομικό πρόγραμμα εργασίας εξ αποστάσεως εργασίας (τηλεργασία), το οποίο θα πρέπει να συζητηθεί και να συμφωνηθεί με τον άμεσο προϊστάμενό τους / μέσα σε μια δεδομένη ομάδα (ανάλογα με την περίπτωση). Τα εν λόγω προγράμματα εργασίας θα πρέπει να συμπληρώνουν τα τρέχοντα προγράμματα εργασίας και τις σχετικές διαδικασίες 
Αποσαφήνιση προτεραιοτήτων και </a:t>
            </a:r>
            <a:r>
              <a:rPr lang="el-GR" sz="16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απολιγνιτοποίηση</a:t>
            </a:r>
            <a:r>
              <a:rPr lang="el-GR"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εργασιών που δεν είναι απαραίτητες ή ρεαλιστικές επί του παρόντος
Συμφωνία για ένα κοινό σύστημα που θα σηματοδοτεί τη διαθεσιμότητα για εργασία και θα διασφαλίζει ότι τα διευθυντικά στελέχη και οι συνάδελφοι εντός μιας ομάδας την σέβονται 
Ενθάρρυνση των εργαζομένων να μοιράζονται πότε αισθάνονται υπερφορτωμένοι - να χρησιμεύσουν ως σύστημα έγκαιρης προειδοποίησης για τον εντοπισμό του κινδύνου εξουθένωσης και να γνωρίζουν πότε πρέπει να ανατεθούν εκ νέου καθήκοντα ή μέλη της ομάδας, διεξαγωγή άσκησης χαρτογράφησης δεξιοτήτων για την αναδιάταξη εργαζομένων που δεν έχουν τεντωθεί σε υπερβολικά τεντωμένες ομάδες / μονάδες. ζητώντας από τους εργαζόμενους να μοιραστούν παραδείγματα για το πώς έχουν αλλάξει τις καθημερινές τους </a:t>
            </a:r>
            <a:r>
              <a:rPr lang="el-GR" sz="1600"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ρουτίνες</a:t>
            </a:r>
            <a:r>
              <a:rPr lang="el-GR" sz="16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με τρόπους που τους εξυπηρετούν
Αναγνωρίζοντας ότι ο χρόνος εκτός σύνδεσης είναι απαραίτητος για να γίνει καλά η ουσιαστική δουλειά </a:t>
            </a:r>
            <a:endParaRPr lang="pl-PL" sz="16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40876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25675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4000" b="0" kern="0" spc="-150" dirty="0">
                <a:solidFill>
                  <a:schemeClr val="tx1"/>
                </a:solidFill>
                <a:latin typeface="+mj-lt"/>
                <a:ea typeface="Tahoma" panose="020B0604030504040204" pitchFamily="34" charset="0"/>
                <a:cs typeface="Tahoma" panose="020B0604030504040204" pitchFamily="34" charset="0"/>
              </a:rPr>
              <a:t>Θέματα που αφορούν την κατάρτιση
</a:t>
            </a:r>
            <a:endParaRPr lang="es-E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565813"/>
          </a:xfrm>
          <a:prstGeom prst="rect">
            <a:avLst/>
          </a:prstGeom>
        </p:spPr>
        <p:txBody>
          <a:bodyPr vert="horz" wrap="square" lIns="0" tIns="13970" rIns="0" bIns="0" rtlCol="0">
            <a:spAutoFit/>
          </a:bodyPr>
          <a:lstStyle/>
          <a:p>
            <a:pPr marL="12700">
              <a:lnSpc>
                <a:spcPct val="100000"/>
              </a:lnSpc>
              <a:spcBef>
                <a:spcPts val="110"/>
              </a:spcBef>
            </a:pPr>
            <a:r>
              <a:rPr lang="el-GR" sz="2000" b="1" spc="50" dirty="0">
                <a:solidFill>
                  <a:srgbClr val="0CA373"/>
                </a:solidFill>
                <a:cs typeface="Tahoma"/>
              </a:rPr>
              <a:t>Οι επιχειρηματίες πρέπει να αναγνωρίσουν ότι, τόσο για τους υπαλλήλους όσο και για τους διευθυντές, η εξ αποστάσεως εργασία συνεπάγεται επαναξιολόγηση των παλαιών εργασιακών συνηθειών και εκμάθηση νέων δεξιοτήτων (μερικές φορές πρέπει να γίνεται πολύ γρήγορα). Οι σχετικές δράσεις μπορεί να περιλαμβάνουν:
</a:t>
            </a:r>
            <a:endParaRPr lang="es-ES" sz="2200"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4855945"/>
          </a:xfrm>
          <a:prstGeom prst="rect">
            <a:avLst/>
          </a:prstGeom>
          <a:noFill/>
        </p:spPr>
        <p:txBody>
          <a:bodyPr wrap="square">
            <a:spAutoFit/>
          </a:bodyPr>
          <a:lstStyle/>
          <a:p>
            <a:pPr lvl="0" algn="just">
              <a:lnSpc>
                <a:spcPct val="115000"/>
              </a:lnSpc>
              <a:spcAft>
                <a:spcPts val="1000"/>
              </a:spcAft>
              <a:buSzPts val="1000"/>
              <a:tabLst>
                <a:tab pos="457200" algn="l"/>
              </a:tabLst>
            </a:pPr>
            <a:r>
              <a:rPr lang="el-GR">
                <a:solidFill>
                  <a:srgbClr val="000000"/>
                </a:solidFill>
                <a:latin typeface="Calibri" panose="020F0502020204030204" pitchFamily="34" charset="0"/>
                <a:ea typeface="Times New Roman" panose="02020603050405020304" pitchFamily="18" charset="0"/>
                <a:cs typeface="Calibri" panose="020F0502020204030204" pitchFamily="34" charset="0"/>
              </a:rPr>
              <a:t>
Ανταλλαγή ιδεών και συμβουλών για αποτελεσματική απομακρυσμένη εργασία ανοιχτά μέσα σε ομάδες. Το ίδιο ισχύει και για την ανταλλαγή προκλήσεων σχετικά με τους ρυθμούς εργασίας, τη διαχείριση του χρόνου και τις υγιεινές συνήθειες 
Διεξαγωγή τακτικών ερευνών σχετικά με τις προκλήσεις και τις ανάγκες των απομακρυσμένων εργαζομένων και, στη συνέχεια, στόχευση αυτών των αναγκών με ειδική διαδικτυακή εκπαίδευση, διαδικτυακά σεμινάρια, εργαστήρια και συνεδρίες καθοδήγησης (συμπεριλαμβανομένων, εάν χρειάζεται - συνεδρίων one-on-one) 
Προσφέροντας εκπαίδευση που επικεντρώνεται στην εκμάθηση της μοντελοποίησης ρόλων και της προληπτικής δέσμευσης και συνεργατικών προσεγγίσεων
Προσφέροντας εκπαιδευτικές συνεδρίες που εστιάζουν σε μαλακές δεξιότητες και συμπεριφορικές πτυχές της απομακρυσμένης εργασίας (τηλεργασία), όπως η ενσυνειδητότητα ή οι δεξιότητες διαχείρισης χρόνου για τηλεργαζόμενους. έμφαση στην άσκηση, το φαγητό και τον καλό ύπνο και την αποσύνδεση από ψηφιακές συσκευές
</a:t>
            </a:r>
            <a:endParaRPr lang="pl-PL"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44868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061907" y="244620"/>
            <a:ext cx="10269068" cy="1133644"/>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l-GR" sz="3600" b="0" kern="0" spc="-150" dirty="0">
                <a:solidFill>
                  <a:schemeClr val="tx1"/>
                </a:solidFill>
                <a:latin typeface="+mn-lt"/>
                <a:ea typeface="Tahoma" panose="020B0604030504040204" pitchFamily="34" charset="0"/>
                <a:cs typeface="Tahoma" panose="020B0604030504040204" pitchFamily="34" charset="0"/>
              </a:rPr>
              <a:t>Θέματα που αφορούν τη διαχείριση της απόδοσης
</a:t>
            </a:r>
            <a:endParaRPr lang="es-ES" sz="3600" kern="0" spc="-150" dirty="0">
              <a:solidFill>
                <a:schemeClr val="tx1"/>
              </a:solidFill>
              <a:latin typeface="+mn-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102552" y="991312"/>
            <a:ext cx="12001140" cy="1134926"/>
          </a:xfrm>
          <a:prstGeom prst="rect">
            <a:avLst/>
          </a:prstGeom>
        </p:spPr>
        <p:txBody>
          <a:bodyPr vert="horz" wrap="square" lIns="0" tIns="13970" rIns="0" bIns="0" rtlCol="0">
            <a:spAutoFit/>
          </a:bodyPr>
          <a:lstStyle/>
          <a:p>
            <a:pPr marL="12700">
              <a:lnSpc>
                <a:spcPct val="100000"/>
              </a:lnSpc>
              <a:spcBef>
                <a:spcPts val="110"/>
              </a:spcBef>
            </a:pPr>
            <a:r>
              <a:rPr lang="el-GR" b="1" spc="50">
                <a:solidFill>
                  <a:srgbClr val="0CA373"/>
                </a:solidFill>
                <a:cs typeface="Tahoma"/>
              </a:rPr>
              <a:t>Μία από τις πιο σημαντικές πηγές άγχους για κάθε επιχειρηματία που συνεργάζεται με απομακρυσμένες ομάδες εργασίας είναι η διατήρηση της απόδοσης της ομάδας. Τα τυπικά βήματα προς αυτή την κατεύθυνση μπορεί να περιλαμβάνουν:
</a:t>
            </a:r>
            <a:endParaRPr lang="es-ES" spc="50" dirty="0">
              <a:solidFill>
                <a:srgbClr val="0CA373"/>
              </a:solidFill>
              <a:cs typeface="Tahoma"/>
            </a:endParaRP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707886"/>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
        <p:nvSpPr>
          <p:cNvPr id="6" name="pole tekstowe 5">
            <a:extLst>
              <a:ext uri="{FF2B5EF4-FFF2-40B4-BE49-F238E27FC236}">
                <a16:creationId xmlns:a16="http://schemas.microsoft.com/office/drawing/2014/main" id="{F32A456F-5EDD-0FDC-66F1-86450438FCEA}"/>
              </a:ext>
            </a:extLst>
          </p:cNvPr>
          <p:cNvSpPr txBox="1"/>
          <p:nvPr/>
        </p:nvSpPr>
        <p:spPr>
          <a:xfrm>
            <a:off x="102552" y="1666430"/>
            <a:ext cx="11395230" cy="4537396"/>
          </a:xfrm>
          <a:prstGeom prst="rect">
            <a:avLst/>
          </a:prstGeom>
          <a:noFill/>
        </p:spPr>
        <p:txBody>
          <a:bodyPr wrap="square">
            <a:spAutoFit/>
          </a:bodyPr>
          <a:lstStyle/>
          <a:p>
            <a:pPr marL="342900" lvl="0" indent="-342900" algn="just">
              <a:lnSpc>
                <a:spcPct val="115000"/>
              </a:lnSpc>
              <a:spcAft>
                <a:spcPts val="1000"/>
              </a:spcAft>
              <a:buSzPts val="1000"/>
              <a:buFont typeface="Symbol" panose="05050102010706020507" pitchFamily="18" charset="2"/>
              <a:buChar char=""/>
              <a:tabLst>
                <a:tab pos="457200" algn="l"/>
              </a:tabLst>
            </a:pPr>
            <a:r>
              <a:rPr lang="el-GR">
                <a:solidFill>
                  <a:srgbClr val="000000"/>
                </a:solidFill>
                <a:latin typeface="Calibri" panose="020F0502020204030204" pitchFamily="34" charset="0"/>
                <a:ea typeface="Times New Roman" panose="02020603050405020304" pitchFamily="18" charset="0"/>
                <a:cs typeface="Calibri" panose="020F0502020204030204" pitchFamily="34" charset="0"/>
              </a:rPr>
              <a:t>
Να είμαστε πολύ σαφείς σχετικά με τα αναμενόμενα αποτελέσματα. Το να είμαστε όσο το δυνατόν πιο συγκεκριμένοι σχετικά με τις προσδοκίες από τους εργαζόμενους μειώνει σημαντικά την πιθανή ασάφεια και την πιθανότητα παρανόησης. Μπορεί επίσης να οδηγήσει σε μεγαλύτερη ενδυνάμωση και αυτονομία για τον απομακρυσμένο εργαζόμενο στην επιτυχή ολοκλήρωση των εργασιών του
Διασφάλιση έγκαιρης, τακτικής και περιγραφικής ανατροφοδότησης στους εργαζομένους, περιγράφοντας τι έκαναν οι εργαζόμενοι και εστιάζοντας σε εκείνες τις αλλαγές που θα οδηγήσουν στη σημαντικότερη βελτίωση της εργασίας και θα έχουν τον αναμενόμενο αντίκτυπο.
Προσπάθεια να ευνοηθούν οι βιντεοκλήσεις για ευαίσθητες συνομιλίες απόδοσης, προκειμένου να καταστεί δυνατή η εμφάνιση της πιο λεπτής μη λεκτικής επικοινωνίας
Μην ξεχνάτε να παρέχετε θετικά σχόλια κάθε φορά που μια δουλειά έχει γίνει καλά!
</a:t>
            </a:r>
            <a:endParaRPr lang="pl-PL"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7" name="Grafika 6" descr="Komentarz — serce z wypełnieniem pełnym">
            <a:extLst>
              <a:ext uri="{FF2B5EF4-FFF2-40B4-BE49-F238E27FC236}">
                <a16:creationId xmlns:a16="http://schemas.microsoft.com/office/drawing/2014/main" id="{CA1151FD-055D-24AF-672A-15FE65543B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460" y="5191570"/>
            <a:ext cx="914400" cy="914400"/>
          </a:xfrm>
          <a:prstGeom prst="rect">
            <a:avLst/>
          </a:prstGeom>
        </p:spPr>
      </p:pic>
    </p:spTree>
    <p:extLst>
      <p:ext uri="{BB962C8B-B14F-4D97-AF65-F5344CB8AC3E}">
        <p14:creationId xmlns:p14="http://schemas.microsoft.com/office/powerpoint/2010/main" val="107651623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3076</TotalTime>
  <Words>5274</Words>
  <Application>Microsoft Office PowerPoint</Application>
  <PresentationFormat>Widescreen</PresentationFormat>
  <Paragraphs>182</Paragraphs>
  <Slides>36</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36</vt:i4>
      </vt:variant>
    </vt:vector>
  </HeadingPairs>
  <TitlesOfParts>
    <vt:vector size="47" baseType="lpstr">
      <vt:lpstr>Arial</vt:lpstr>
      <vt:lpstr>Bahnschrift Light</vt:lpstr>
      <vt:lpstr>Calibri</vt:lpstr>
      <vt:lpstr>Calibri Light</vt:lpstr>
      <vt:lpstr>Oxygen</vt:lpstr>
      <vt:lpstr>Roboto</vt:lpstr>
      <vt:lpstr>Symbol</vt:lpstr>
      <vt:lpstr>Times New Roman</vt:lpstr>
      <vt:lpstr>Wingdings</vt:lpstr>
      <vt:lpstr>YADLjI9qxTA 0</vt:lpstr>
      <vt:lpstr>1_Tema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Θέματα υγείας και ασφάλειας στην εργασία στην Πολωνία</vt:lpstr>
      <vt:lpstr>Περιστασιακή απομακρυσμένη εργασία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Anastasios Diamantidis</cp:lastModifiedBy>
  <cp:revision>163</cp:revision>
  <cp:lastPrinted>2022-10-05T20:15:57Z</cp:lastPrinted>
  <dcterms:created xsi:type="dcterms:W3CDTF">2021-06-29T11:11:56Z</dcterms:created>
  <dcterms:modified xsi:type="dcterms:W3CDTF">2022-10-24T11:42:45Z</dcterms:modified>
</cp:coreProperties>
</file>