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8" r:id="rId3"/>
    <p:sldId id="305" r:id="rId4"/>
    <p:sldId id="320" r:id="rId5"/>
    <p:sldId id="321" r:id="rId6"/>
    <p:sldId id="319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3" r:id="rId18"/>
    <p:sldId id="334" r:id="rId19"/>
    <p:sldId id="332" r:id="rId20"/>
    <p:sldId id="309" r:id="rId21"/>
    <p:sldId id="312" r:id="rId22"/>
    <p:sldId id="310" r:id="rId23"/>
    <p:sldId id="313" r:id="rId24"/>
    <p:sldId id="315" r:id="rId25"/>
    <p:sldId id="311" r:id="rId26"/>
    <p:sldId id="314" r:id="rId27"/>
    <p:sldId id="307" r:id="rId28"/>
    <p:sldId id="336" r:id="rId29"/>
    <p:sldId id="337" r:id="rId30"/>
    <p:sldId id="335" r:id="rId31"/>
    <p:sldId id="316" r:id="rId32"/>
    <p:sldId id="318" r:id="rId33"/>
    <p:sldId id="338" r:id="rId34"/>
    <p:sldId id="339" r:id="rId35"/>
    <p:sldId id="340" r:id="rId36"/>
    <p:sldId id="264" r:id="rId37"/>
  </p:sldIdLst>
  <p:sldSz cx="12192000" cy="6858000"/>
  <p:notesSz cx="6797675" cy="9929813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 iws" initials="ai" lastIdx="1" clrIdx="0">
    <p:extLst>
      <p:ext uri="{19B8F6BF-5375-455C-9EA6-DF929625EA0E}">
        <p15:presenceInfo xmlns:p15="http://schemas.microsoft.com/office/powerpoint/2012/main" userId="c2c31847cc44a5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  <a:srgbClr val="97F7D9"/>
    <a:srgbClr val="10D296"/>
    <a:srgbClr val="17EDAB"/>
    <a:srgbClr val="075D42"/>
    <a:srgbClr val="63F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2936" autoAdjust="0"/>
  </p:normalViewPr>
  <p:slideViewPr>
    <p:cSldViewPr snapToGrid="0">
      <p:cViewPr varScale="1">
        <p:scale>
          <a:sx n="117" d="100"/>
          <a:sy n="117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21/11/22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43160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6" y="943160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21/11/22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8724"/>
            <a:ext cx="5438140" cy="3909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3" y="943160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6" y="943160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891125" y="-12809538"/>
            <a:ext cx="24061738" cy="135350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68" y="4716663"/>
            <a:ext cx="5409816" cy="44373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nhglobalpartners.com/remote-working-law-decree-spain/" TargetMode="External"/><Relationship Id="rId3" Type="http://schemas.openxmlformats.org/officeDocument/2006/relationships/hyperlink" Target="https://cms.law/en/int/expert-guides/cms-expert-guide-to-mobile-working/belgium" TargetMode="External"/><Relationship Id="rId7" Type="http://schemas.openxmlformats.org/officeDocument/2006/relationships/hyperlink" Target="https://www.bollettinoadapt.it/wp-content/uploads/TELELAVORO-tiraboschi.pdf" TargetMode="External"/><Relationship Id="rId2" Type="http://schemas.openxmlformats.org/officeDocument/2006/relationships/hyperlink" Target="https://www.etuc.org/en/rules-teleworking-belgiu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sev.org.gr/wp-content/uploads/2020/06/Telework_SEV_english.pdf" TargetMode="External"/><Relationship Id="rId5" Type="http://schemas.openxmlformats.org/officeDocument/2006/relationships/hyperlink" Target="https://www.lexology.com/library/detail.aspx?g=ccd49a34-af61-46b2-9501-5dd31c421ecf" TargetMode="External"/><Relationship Id="rId4" Type="http://schemas.openxmlformats.org/officeDocument/2006/relationships/hyperlink" Target="https://cms.law/en/int/expert-guides/cms-expert-guide-to-mobile-working/croatia" TargetMode="External"/><Relationship Id="rId9" Type="http://schemas.openxmlformats.org/officeDocument/2006/relationships/hyperlink" Target="file:///C:/Users/MarcinKIE&#197;&#129;BASA/Downloads/ES%20-%20Telework%20regulation-2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uegel.org/blog-post/cross-border-telework-eu-fab-or-fad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uegel.org/blog-post/cross-border-telework-eu-fab-or-fad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QyeCnpxnI" TargetMode="External"/><Relationship Id="rId2" Type="http://schemas.openxmlformats.org/officeDocument/2006/relationships/hyperlink" Target="https://www.youtube.com/watch?v=la5mBHbhpi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dozasady.pl/en/p/news-from-poland-business-law-episode-5-proposed-changes-in-labour-law-relating-to-remote-work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1800629" y="3070699"/>
            <a:ext cx="742695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" sz="2800" b="1" dirty="0">
                <a:solidFill>
                  <a:srgbClr val="0CA373"/>
                </a:solidFill>
                <a:effectLst/>
                <a:ea typeface="Calibri" panose="020F0502020204030204" pitchFamily="34" charset="0"/>
              </a:rPr>
              <a:t>“Poboljšanje otpornosti malih i srednjih poduzeća nakon </a:t>
            </a:r>
            <a:r>
              <a:rPr lang="hr" sz="2800" b="1" dirty="0">
                <a:solidFill>
                  <a:srgbClr val="0CA373"/>
                </a:solidFill>
                <a:ea typeface="Calibri" panose="020F0502020204030204" pitchFamily="34" charset="0"/>
              </a:rPr>
              <a:t>lockdowna</a:t>
            </a:r>
            <a:r>
              <a:rPr lang="hr" sz="2800" b="1" dirty="0">
                <a:solidFill>
                  <a:srgbClr val="0CA373"/>
                </a:solidFill>
                <a:effectLst/>
                <a:ea typeface="Calibri" panose="020F0502020204030204" pitchFamily="34" charset="0"/>
              </a:rPr>
              <a:t>”</a:t>
            </a:r>
            <a:endParaRPr lang="es-ES" sz="2800" b="1" dirty="0">
              <a:solidFill>
                <a:srgbClr val="0CA373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32315" y="4007988"/>
            <a:ext cx="117598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sz="3200" b="1" dirty="0">
                <a:solidFill>
                  <a:srgbClr val="0CA373"/>
                </a:solidFill>
                <a:effectLst/>
              </a:rPr>
              <a:t>Propisi o radu </a:t>
            </a:r>
            <a:r>
              <a:rPr lang="hr" sz="3200" b="0" dirty="0">
                <a:solidFill>
                  <a:srgbClr val="0CA373"/>
                </a:solidFill>
                <a:effectLst/>
              </a:rPr>
              <a:t>na </a:t>
            </a:r>
            <a:r>
              <a:rPr lang="hr" sz="3200" b="1" dirty="0">
                <a:solidFill>
                  <a:srgbClr val="0CA373"/>
                </a:solidFill>
              </a:rPr>
              <a:t>daljinu </a:t>
            </a:r>
            <a:r>
              <a:rPr lang="hr" sz="3200" b="0" dirty="0">
                <a:solidFill>
                  <a:srgbClr val="0CA373"/>
                </a:solidFill>
                <a:effectLst/>
              </a:rPr>
              <a:t>( uključujući one u Poljskoj)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sz="3200" b="1" dirty="0">
                <a:solidFill>
                  <a:srgbClr val="0CA373"/>
                </a:solidFill>
                <a:effectLst/>
              </a:rPr>
              <a:t>i praksa njihove upotrebe</a:t>
            </a:r>
            <a:endParaRPr lang="pl-PL" sz="3200" b="1" dirty="0">
              <a:solidFill>
                <a:srgbClr val="0CA373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endParaRPr lang="pl-PL" sz="2800" b="1" dirty="0">
              <a:solidFill>
                <a:srgbClr val="0CA373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sz="2400" spc="-114" dirty="0">
                <a:ea typeface="Tahoma" panose="020B0604030504040204" pitchFamily="34" charset="0"/>
                <a:cs typeface="Tahoma" panose="020B0604030504040204" pitchFamily="34" charset="0"/>
              </a:rPr>
              <a:t>Ekonomsko sveučilište u Krakovu (CUE)</a:t>
            </a:r>
            <a:endParaRPr lang="en-US" sz="2400" spc="-114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728963" y="611888"/>
            <a:ext cx="4531601" cy="2077704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Problemi </a:t>
            </a:r>
            <a:r>
              <a:rPr lang="hr" sz="40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digitalizacije </a:t>
            </a:r>
            <a:endParaRPr lang="es-ES" sz="40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01140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b="1" spc="50" dirty="0">
                <a:solidFill>
                  <a:srgbClr val="0CA373"/>
                </a:solidFill>
                <a:cs typeface="Tahoma"/>
              </a:rPr>
              <a:t>Digitalizacija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– društveno-tehnički , evoluirajući proces koji se odvija na individualnom , organizacijskom , društvenom i globalnom nivou razine </a:t>
            </a:r>
            <a:r>
              <a:rPr lang="hr" sz="2200" b="1" spc="50" dirty="0">
                <a:solidFill>
                  <a:srgbClr val="0CA373"/>
                </a:solidFill>
                <a:cs typeface="Tahoma"/>
              </a:rPr>
              <a:t>( Legner i sur., 2017.).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Koraci koje trebaju poduzeti poduzetnici uključuju :</a:t>
            </a:r>
            <a:endParaRPr lang="es-ES" sz="2200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02552" y="1666430"/>
            <a:ext cx="12001140" cy="3898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Pregled tehnoloških potreba i resursa zaposlenika </a:t>
            </a:r>
            <a:r>
              <a:rPr lang="hr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koji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rade od kuće 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 </a:t>
            </a:r>
            <a:r>
              <a:rPr lang="hr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daljinski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radnici 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Pregledavanje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razina vještina </a:t>
            </a:r>
            <a:r>
              <a:rPr lang="hr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zaposlenika 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pristupu i radu s </a:t>
            </a:r>
            <a:r>
              <a:rPr lang="hr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odgovarajućim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uređajima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Stav o tome je li se radnicima mora dopustiti korištenje vlastitih uređaja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ili trebaju dobiti ICT opremu koju osiguravaju njihovi poslodavci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Pregledavanje modaliteta naknade za financijsku potporu zaposlenicima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kako bi se osiguralo da imaju pravu vrstu opreme, internet, propusnost i elektroničke alate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Pružanje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mogućnosti obuke za zaposlenike o različitim alatima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koje će morati koristiti, kao i o samoprocjeni i vanjskom testiranju na tome ; predvidjeti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sheme isporuke opreme zaposlenicima </a:t>
            </a: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70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Problemi </a:t>
            </a:r>
            <a:r>
              <a:rPr lang="hr" sz="40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komunikacije</a:t>
            </a:r>
            <a:endParaRPr lang="es-ES" sz="40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01140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b="1" spc="50" dirty="0">
                <a:solidFill>
                  <a:srgbClr val="0CA373"/>
                </a:solidFill>
                <a:cs typeface="Tahoma"/>
              </a:rPr>
              <a:t>Postoje istraživanja i dokazi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da timovi koji rade udaljeno imaju više značajnih komunikacijskih izazova nego timovi licem u lice </a:t>
            </a:r>
            <a:r>
              <a:rPr lang="hr" sz="2200" b="1" spc="50" dirty="0">
                <a:solidFill>
                  <a:srgbClr val="0CA373"/>
                </a:solidFill>
                <a:cs typeface="Tahoma"/>
              </a:rPr>
              <a:t>(Hertel i sur., 2005.).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Kako bi se uhvatili u koštac s takvim izazovima poduzetnici mogu poduzeti sljedeće:</a:t>
            </a:r>
            <a:endParaRPr lang="es-ES" sz="2200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-14244" y="1563510"/>
            <a:ext cx="12103692" cy="4252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Uspostaviti unutarnje komunikacijske norme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usmjerene na predvidljivost i izvjesnost virtualnim razgovorima. Oni mogu uključiti 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željeno vrijeme odgovora, stil pisanja i ton , kao i duljinu i razinu detalja poruka, vrijeme obrade itd.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Osiguravanje da daljinski radnici znaju kada i kako mogu doći do svojih izravnih nadređenih</a:t>
            </a: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Pružanje vremenskih okvira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najboljih načina za stupanje u kontakt s nadređenim i kolegama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posebno kada je stvar hitna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Pokušavati izbjeći pristranost u komunikaciji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 npr . daljinski radnici koji stalno komuniciraju jedni s drugima; doznavši koji radnici šute kao i koje su najčešće veze među članovima tima 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Komunikacija ne bi trebala biti ograničena na sadržaj već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 trebala uključivati i društvene aspekte posla</a:t>
            </a: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7" name="Grafika 6" descr="Kwiat z wypełnieniem pełnym">
            <a:extLst>
              <a:ext uri="{FF2B5EF4-FFF2-40B4-BE49-F238E27FC236}">
                <a16:creationId xmlns:a16="http://schemas.microsoft.com/office/drawing/2014/main" id="{3DAD2013-8D42-CEFD-E886-9081FCFE7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5434424"/>
            <a:ext cx="605910" cy="60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1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89616" y="249775"/>
            <a:ext cx="1026906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Problemi </a:t>
            </a:r>
            <a:r>
              <a:rPr lang="hr" sz="36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Sigurnosti i zdravlja na radu (OSH) [1]</a:t>
            </a:r>
            <a:endParaRPr lang="es-ES" sz="36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01140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solidFill>
                  <a:srgbClr val="0CA373"/>
                </a:solidFill>
                <a:cs typeface="Tahoma"/>
              </a:rPr>
              <a:t>Daljinski rad uključuje i </a:t>
            </a:r>
            <a:r>
              <a:rPr lang="hr" sz="2200" b="1" spc="50" dirty="0">
                <a:solidFill>
                  <a:srgbClr val="0CA373"/>
                </a:solidFill>
                <a:cs typeface="Tahoma"/>
              </a:rPr>
              <a:t>izazovi – oni veliki su psihološki rizici i ergonomija .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Kako bi se uhvatili u koštac sa takvim izazovima poduzetnici mogu:</a:t>
            </a:r>
            <a:endParaRPr lang="es-ES" sz="2200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-14244" y="1563510"/>
            <a:ext cx="12103692" cy="3770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Pojasniti prava i odgovornosti radnika na daljinu u pogledu njihovog zdravlja i sigurnosti dok rade od kuće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Pojašnjavanje i ažuriranje odgovornosti poslodavaca za zaštitu zdravlja i sigurnosti na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radu radnika na daljinu uzimajući u obzir zdravstvene i sigurnosne rizike i opasnosti, okruženje kućnog ureda, opremu, ergonomiju i stres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Poticanje menadžera / nadzornika da budu uzor osoblju pod njihovim nadzorom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ponašati se na načine koji pokazuju kako ublažiti stres i tjeskobu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Uspostavljanje novih opcija ili povećanje postojeće mogućnosti psihološke podrške za radnike kako bi podijelili svoje brige / tjeskobe putem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pristupa izravnom savjetovanju , programima pomoći zaposlenicima itd.</a:t>
            </a:r>
          </a:p>
        </p:txBody>
      </p:sp>
    </p:spTree>
    <p:extLst>
      <p:ext uri="{BB962C8B-B14F-4D97-AF65-F5344CB8AC3E}">
        <p14:creationId xmlns:p14="http://schemas.microsoft.com/office/powerpoint/2010/main" val="177316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Problemi </a:t>
            </a:r>
            <a:r>
              <a:rPr lang="hr" sz="36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Sigurnosti i zdravlja na radu (OSH) [2]</a:t>
            </a:r>
            <a:endParaRPr lang="es-ES" sz="36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747550"/>
            <a:ext cx="12001140" cy="10425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solidFill>
                  <a:srgbClr val="0CA373"/>
                </a:solidFill>
                <a:cs typeface="Tahoma"/>
              </a:rPr>
              <a:t>Sukladno literaturi iz časopisa The Lancet , </a:t>
            </a:r>
            <a:r>
              <a:rPr lang="hr" sz="2200" b="1" spc="50" dirty="0">
                <a:solidFill>
                  <a:srgbClr val="0CA373"/>
                </a:solidFill>
                <a:cs typeface="Tahoma"/>
              </a:rPr>
              <a:t>osobe u karanteni prijavile su npr . depresiju , stres , nisko raspoloženje , razdražljivost , ljutnju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(Brooks i sur., 2020., ILO 2020.).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solidFill>
                  <a:srgbClr val="0CA373"/>
                </a:solidFill>
                <a:cs typeface="Tahoma"/>
              </a:rPr>
              <a:t>Poduzetnici mogu poduzeti sljedeće korake:</a:t>
            </a:r>
            <a:endParaRPr lang="es-ES" sz="2200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0" y="1726250"/>
            <a:ext cx="12089448" cy="4408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Ažuriranje i osnaživanje stručnjaka za zdravlje i sigurnost (OSH) alatima i procesima u smislu sustava potpore zdravlju radnika, radnog okruženja, obuke, informacija i mehanizma usklađenosti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vezi s OSH-om i ergonomskim protokolima posebno dizajniranim za radnika na daljinu.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Obuka i podizanje svijestu menadžera , nadzornika daljinskih radnika o važnosti uzimanja dovoljnih pauza za odmor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tijekom radnog dana ( ovo također uključuje pojašnjenje da takvi prekidi neće imati negativne posljedice u karijeri niti utjecati na rezultate 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Korištenje prilika za promicanje tjelesnog zdravlja, uključujući tjelovježbu i poticanje radnika na očuvanje zdravlja</a:t>
            </a:r>
            <a:endParaRPr lang="pl-PL" sz="1800" b="0" i="0" u="none" strike="noStrike" baseline="0" dirty="0">
              <a:solidFill>
                <a:srgbClr val="000000"/>
              </a:solidFill>
              <a:latin typeface="Noto Sans" panose="020B0502040504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dirty="0">
                <a:solidFill>
                  <a:srgbClr val="000000"/>
                </a:solidFill>
                <a:latin typeface="Noto Sans" panose="020B0502040504020204" pitchFamily="34" charset="0"/>
              </a:rPr>
              <a:t>Odredbe </a:t>
            </a:r>
            <a:r>
              <a:rPr lang="hr" sz="1800" b="0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Konvencije </a:t>
            </a:r>
            <a:r>
              <a:rPr lang="hr" sz="1800" b="1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MOR -a </a:t>
            </a:r>
            <a:r>
              <a:rPr lang="hr" sz="1800" b="1" i="0" u="sng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o sigurnosti i zdravlju na radu, 1981. (br. 155) </a:t>
            </a:r>
            <a:r>
              <a:rPr lang="hr" sz="1800" b="1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i njezina prateća </a:t>
            </a:r>
            <a:r>
              <a:rPr lang="hr" sz="1800" b="1" i="0" u="sng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Preporuka (br. 164)</a:t>
            </a:r>
            <a:r>
              <a:rPr lang="hr" sz="1800" b="1" i="0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 </a:t>
            </a:r>
            <a:r>
              <a:rPr lang="hr" sz="1800" b="0" i="0" u="none" strike="noStrike" baseline="0" dirty="0">
                <a:solidFill>
                  <a:srgbClr val="000000"/>
                </a:solidFill>
                <a:latin typeface="Noto Sans" panose="020B0502040504020204" pitchFamily="34" charset="0"/>
              </a:rPr>
              <a:t>nude relevantne smjernice i mjere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18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Problemi </a:t>
            </a:r>
            <a:r>
              <a:rPr lang="hr" sz="36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ravnoteže između posla i privatnog života ( WLB )</a:t>
            </a:r>
            <a:endParaRPr lang="es-ES" sz="36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89448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solidFill>
                  <a:srgbClr val="0CA373"/>
                </a:solidFill>
                <a:cs typeface="Tahoma"/>
              </a:rPr>
              <a:t>Jedan od ključnih izazovi za daljinski rad tijekom pandemije (i nakon nje ) je </a:t>
            </a:r>
            <a:r>
              <a:rPr lang="hr" sz="2200" b="1" spc="50" dirty="0">
                <a:solidFill>
                  <a:srgbClr val="0CA373"/>
                </a:solidFill>
                <a:cs typeface="Tahoma"/>
              </a:rPr>
              <a:t>sukob između posla i privatnog života koji nastaje zbog nejasnih granica između posla i osobnog života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. Za ublažavanje ovog sukoba poduzetnici mogu poduzeti sljedeće mjere:</a:t>
            </a:r>
            <a:endParaRPr lang="es-ES" sz="2200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0" y="1726250"/>
            <a:ext cx="12089448" cy="3995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Podrška upravljanju granicama između posla i privatnog života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postavljanjem jasnih očekivanja o radnim rezultatima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 u isto vrijeme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ponudom radnicima na daljinu fleksibilnog upravljanja vlastitim rasporedom rada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temelju individualnih potreba i preferencija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Poticanje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otvorene komunikacije i suradnje između radnika na daljinu , nadzornika i menadžera oko rasporeda, dostupnosti i postavljanja granica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unutar timova , stvaranje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dogovora o ovom pitanju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pridržavanjd istih !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Potpora radnicima s malom djecom ili drugim obvezama skrbi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koji se mogu suočiti s poteškoćama u obavljanju posla i ispunjavanju očekivanja – dopuštanjem npr . posebnih programa roditeljskog dopusta ( uvedeni u nekoliko zemalja ), vanjske pomoći koju financira poduzetnik itd .</a:t>
            </a:r>
            <a:r>
              <a:rPr lang="hr" dirty="0">
                <a:solidFill>
                  <a:srgbClr val="000000"/>
                </a:solidFill>
                <a:latin typeface="Noto Sans" panose="020B0502040504020204" pitchFamily="34" charset="0"/>
              </a:rPr>
              <a:t> 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7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Problemi </a:t>
            </a:r>
            <a:r>
              <a:rPr lang="hr" sz="36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pravnih i ugovornih obveza</a:t>
            </a:r>
            <a:endParaRPr lang="es-ES" sz="36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01140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solidFill>
                  <a:srgbClr val="0CA373"/>
                </a:solidFill>
                <a:cs typeface="Tahoma"/>
              </a:rPr>
              <a:t>Jedan od ključnih izazovi za daljinski rad</a:t>
            </a:r>
            <a:r>
              <a:rPr lang="hr" sz="2200" b="1" spc="50" dirty="0">
                <a:solidFill>
                  <a:srgbClr val="0CA373"/>
                </a:solidFill>
                <a:cs typeface="Tahoma"/>
              </a:rPr>
              <a:t> nalazi se u razjašnjavanju uvjeta udaljenog rada , uključujući lokaciju , naknadu daljinskog rada , kao i obavijest o postupcima u slučaju nezgoda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Poduzetnici mogu poduzeti sljedeće korake: </a:t>
            </a:r>
            <a:endParaRPr lang="es-ES" sz="2200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0" y="1726250"/>
            <a:ext cx="12089448" cy="4278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Pratiti pruža li pravni poredak neoporezivu naknadu troškova za udaljene radnike </a:t>
            </a:r>
            <a:r>
              <a:rPr lang="hr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 troškove vezane uz rad od kuće, te informiranje i podršku radnicima na daljinu da se prijave za primanje ove financijske potpore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Revidiranje povlastica zaposlenika na odgovarajući način, ako se, na primjer, nastavi daljinski rad znači da radnici ne mogu iskoristiti neke od svojih pogodnosti (npr. članstvo u teretani, naknadu za putovanje na posao, besplatnu hranu i piće, itd.) i </a:t>
            </a:r>
            <a:r>
              <a:rPr lang="hr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osiguravanje da ukupni paket plaća i naknada ostane na istoj razini kao prije pandemije </a:t>
            </a:r>
            <a:r>
              <a:rPr lang="hr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potencijalno zamjenjujući neke pogodnosti drugim opcijama jednake vrijednosti (npr., aplikacije za teretanu, mogućnosti online treniranja i učenja itd.).</a:t>
            </a:r>
            <a:endParaRPr lang="pl-PL" sz="2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15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Problemi </a:t>
            </a:r>
            <a:r>
              <a:rPr lang="hr" sz="40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prekogranični daljinski rad</a:t>
            </a:r>
            <a:endParaRPr lang="es-ES" sz="40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01140" cy="7219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solidFill>
                  <a:srgbClr val="0CA373"/>
                </a:solidFill>
                <a:cs typeface="Tahoma"/>
              </a:rPr>
              <a:t>Vrlo važan i često zanemaren izazov </a:t>
            </a:r>
            <a:r>
              <a:rPr lang="hr" sz="2400" b="1" spc="50" dirty="0">
                <a:solidFill>
                  <a:srgbClr val="0CA373"/>
                </a:solidFill>
                <a:cs typeface="Tahoma"/>
              </a:rPr>
              <a:t>su pitanja povezana s radom na daljinu iz inozemstva .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Sljedeće pitanje trebaju poduzeti poduzetnici : </a:t>
            </a:r>
            <a:endParaRPr lang="es-ES" sz="2200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0" y="1726250"/>
            <a:ext cx="12089448" cy="3995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Razjašnjavanje implikacija u vezi s </a:t>
            </a:r>
            <a:r>
              <a:rPr lang="hr" sz="2000" b="1" dirty="0">
                <a:solidFill>
                  <a:srgbClr val="0CA37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osobnim porezom na dohodak i sigurnosti plaćanja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ako radnici rade na daljinu iz zemlje koja nije država u kojoj se nalazi poslovni prostor poslodavca. Aplikacija za </a:t>
            </a:r>
            <a:r>
              <a:rPr lang="hr" sz="2000" b="1" dirty="0">
                <a:solidFill>
                  <a:srgbClr val="0CA37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prijenosni uređaj Dokument A1 (PD A1)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može se pokazati neophodnom. </a:t>
            </a:r>
            <a:endParaRPr lang="hr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Provjeravanje da li radnik na daljinu </a:t>
            </a:r>
            <a:r>
              <a:rPr lang="hr" sz="2000" b="1" dirty="0">
                <a:solidFill>
                  <a:srgbClr val="0CA37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radi daljinski u korist poslodavca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jesu li </a:t>
            </a:r>
            <a:r>
              <a:rPr lang="hr" sz="2000" b="1" dirty="0">
                <a:solidFill>
                  <a:srgbClr val="0CA37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inozemstvu unutar takozvanih ' intrakorporacijskih transfera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ili </a:t>
            </a:r>
            <a:r>
              <a:rPr lang="hr" sz="2000" b="1" dirty="0">
                <a:solidFill>
                  <a:srgbClr val="0CA37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iznajmljeni korisniku od poduzeća ili plasirani od strane agencija u inozemstvu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 vidi Direktivu 96/71/EZ u vezi s Direktivom 2018 /957/EU)</a:t>
            </a:r>
            <a:endParaRPr lang="en-US" sz="2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CA37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Traženje radnih viza i boravišnih dozvola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 one radnike koji rade na daljinu izvan svoje zemlje podrijetla i ne mogu se vratiti u tu zemlju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zbog ograničenja povezanih s pandemijom koja se tiču slobodnog kretanja unutar unutarnjeg / vanjskog prostora granice EU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0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08261" y="92304"/>
            <a:ext cx="9203821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Rad na daljinu u partnerskim zemljama </a:t>
            </a:r>
            <a:r>
              <a:rPr lang="hr" sz="36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– relevantne poveznice</a:t>
            </a:r>
            <a:endParaRPr lang="es-ES" sz="3600" kern="0" spc="-150" dirty="0">
              <a:solidFill>
                <a:schemeClr val="tx1"/>
              </a:solidFill>
              <a:highlight>
                <a:srgbClr val="FFFF00"/>
              </a:highlight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59821" y="1068224"/>
            <a:ext cx="11824770" cy="5840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hr" sz="2800" b="1" dirty="0" err="1">
                <a:solidFill>
                  <a:srgbClr val="0CA373"/>
                </a:solidFill>
              </a:rPr>
              <a:t>Belgija </a:t>
            </a:r>
            <a:r>
              <a:rPr lang="hr" sz="2800" b="1" dirty="0">
                <a:solidFill>
                  <a:srgbClr val="0CA373"/>
                </a:solidFill>
              </a:rPr>
              <a:t>: </a:t>
            </a:r>
            <a:r>
              <a:rPr lang="hr" sz="2000" dirty="0">
                <a:hlinkClick r:id="rId2"/>
              </a:rPr>
              <a:t>https://www.etuc.org/en/rules-teleworking-belgium </a:t>
            </a:r>
            <a:r>
              <a:rPr lang="hr" sz="2000" dirty="0"/>
              <a:t>; </a:t>
            </a:r>
            <a:r>
              <a:rPr lang="hr" sz="2000" dirty="0">
                <a:hlinkClick r:id="rId3"/>
              </a:rPr>
              <a:t>https://cms.law/en/int/expert-guides/cms-expert-guide-to-mobile-working/belgium</a:t>
            </a:r>
            <a:r>
              <a:rPr lang="hr" sz="2000" dirty="0"/>
              <a:t> </a:t>
            </a:r>
          </a:p>
          <a:p>
            <a:pPr algn="l"/>
            <a:endParaRPr lang="pl-PL" sz="2400" b="0" i="0" u="none" strike="noStrike" baseline="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" sz="2800" b="1" u="none" strike="noStrike" baseline="0" dirty="0">
                <a:solidFill>
                  <a:srgbClr val="0CA373"/>
                </a:solidFill>
              </a:rPr>
              <a:t>Hrvatska </a:t>
            </a:r>
            <a:r>
              <a:rPr lang="hr" sz="2800" b="1" dirty="0">
                <a:solidFill>
                  <a:srgbClr val="0CA373"/>
                </a:solidFill>
              </a:rPr>
              <a:t>: </a:t>
            </a:r>
            <a:r>
              <a:rPr lang="hr" sz="2000" dirty="0">
                <a:hlinkClick r:id="rId4"/>
              </a:rPr>
              <a:t>https://cms.law/en/int/expert-guides/cms-expert-guide-to-mobile-working/croatia </a:t>
            </a:r>
            <a:r>
              <a:rPr lang="hr" sz="2000" dirty="0"/>
              <a:t>; </a:t>
            </a:r>
            <a:r>
              <a:rPr lang="hr" sz="2000" dirty="0">
                <a:hlinkClick r:id="rId5"/>
              </a:rPr>
              <a:t>https://www.lexology.com/library/detail.aspx?g=ccd49a34-af61-46b2-9501-5dd31c421ecf</a:t>
            </a:r>
            <a:r>
              <a:rPr lang="hr" sz="2000" dirty="0"/>
              <a:t> </a:t>
            </a:r>
            <a:endParaRPr lang="pl-PL" sz="2000" u="none" strike="noStrike" baseline="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800" b="1" u="none" strike="noStrike" baseline="0" dirty="0">
              <a:solidFill>
                <a:srgbClr val="0CA37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" sz="2800" b="1" dirty="0">
                <a:solidFill>
                  <a:srgbClr val="0CA373"/>
                </a:solidFill>
              </a:rPr>
              <a:t>Grčka: </a:t>
            </a:r>
            <a:r>
              <a:rPr lang="hr" sz="2000" dirty="0">
                <a:hlinkClick r:id="rId6"/>
              </a:rPr>
              <a:t>https://en.sev.org.gr/wp-content/uploads/2020/06/Telework_SEV_english.pdf </a:t>
            </a:r>
            <a:r>
              <a:rPr lang="hr" sz="2000" dirty="0"/>
              <a:t>; https://www.eurofound.europa.eu/fr/publications/article/2008/telework-in-greece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800" b="1" u="none" strike="noStrike" baseline="0" dirty="0">
              <a:solidFill>
                <a:srgbClr val="0CA37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" sz="2800" b="1" u="none" strike="noStrike" baseline="0" dirty="0" err="1">
                <a:solidFill>
                  <a:srgbClr val="0CA373"/>
                </a:solidFill>
              </a:rPr>
              <a:t>Italija </a:t>
            </a:r>
            <a:r>
              <a:rPr lang="hr" sz="2800" b="1" u="none" strike="noStrike" baseline="0" dirty="0">
                <a:solidFill>
                  <a:srgbClr val="0CA373"/>
                </a:solidFill>
              </a:rPr>
              <a:t>: </a:t>
            </a:r>
            <a:r>
              <a:rPr lang="hr" sz="2000" dirty="0">
                <a:solidFill>
                  <a:srgbClr val="000000"/>
                </a:solidFill>
                <a:hlinkClick r:id="rId7"/>
              </a:rPr>
              <a:t>https://www.bollettinoadapt.it/wp-content/uploads/TELELAVORO-tiraboschi.pdf</a:t>
            </a:r>
            <a:endParaRPr lang="pl-PL" sz="200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" sz="2800" b="1" dirty="0" err="1">
                <a:solidFill>
                  <a:srgbClr val="0CA373"/>
                </a:solidFill>
              </a:rPr>
              <a:t>Španjolska </a:t>
            </a:r>
            <a:r>
              <a:rPr lang="hr" sz="2800" b="1" dirty="0">
                <a:solidFill>
                  <a:srgbClr val="0CA373"/>
                </a:solidFill>
              </a:rPr>
              <a:t>: </a:t>
            </a:r>
            <a:r>
              <a:rPr lang="hr" sz="2000" dirty="0">
                <a:solidFill>
                  <a:srgbClr val="000000"/>
                </a:solidFill>
                <a:hlinkClick r:id="rId8"/>
              </a:rPr>
              <a:t>https://nhglobalpartners.com/remote-working-law-decree-spain/ </a:t>
            </a:r>
            <a:r>
              <a:rPr lang="hr" sz="2000" dirty="0">
                <a:solidFill>
                  <a:srgbClr val="000000"/>
                </a:solidFill>
              </a:rPr>
              <a:t>; </a:t>
            </a:r>
            <a:r>
              <a:rPr lang="hr" sz="2000" dirty="0">
                <a:solidFill>
                  <a:srgbClr val="000000"/>
                </a:solidFill>
                <a:hlinkClick r:id="rId9" action="ppaction://hlinkfile"/>
              </a:rPr>
              <a:t>file:///C:/Users/MarcinKIE%C5%81BASA/Downloads/ES%20-%20Telework%20regulation-2.pdf</a:t>
            </a:r>
            <a:r>
              <a:rPr lang="hr" sz="2000" dirty="0">
                <a:solidFill>
                  <a:srgbClr val="00000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800" b="1" dirty="0">
              <a:solidFill>
                <a:srgbClr val="0CA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93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08261" y="92304"/>
            <a:ext cx="868192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Rad na daljinu u partnerskim zemljama </a:t>
            </a:r>
            <a:r>
              <a:rPr lang="hr" sz="36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– relevantne poveznice</a:t>
            </a:r>
            <a:endParaRPr lang="es-ES" sz="3600" kern="0" spc="-150" dirty="0">
              <a:solidFill>
                <a:schemeClr val="tx1"/>
              </a:solidFill>
              <a:highlight>
                <a:srgbClr val="FFFF00"/>
              </a:highlight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53825" y="1153682"/>
            <a:ext cx="1173076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sz="2800" b="1" dirty="0">
              <a:solidFill>
                <a:srgbClr val="0CA37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" sz="2800" b="1" dirty="0">
                <a:solidFill>
                  <a:srgbClr val="0CA373"/>
                </a:solidFill>
              </a:rPr>
              <a:t>EU razina: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" sz="2800" dirty="0">
                <a:solidFill>
                  <a:srgbClr val="0CA373"/>
                </a:solidFill>
              </a:rPr>
              <a:t>Izvješće </a:t>
            </a:r>
            <a:r>
              <a:rPr lang="hr" sz="2800" b="1" dirty="0">
                <a:solidFill>
                  <a:srgbClr val="0CA373"/>
                </a:solidFill>
              </a:rPr>
              <a:t>Europske agencije za </a:t>
            </a:r>
            <a:r>
              <a:rPr lang="hr" sz="2800" b="1" dirty="0" err="1">
                <a:solidFill>
                  <a:srgbClr val="0CA373"/>
                </a:solidFill>
              </a:rPr>
              <a:t>rad </a:t>
            </a:r>
            <a:r>
              <a:rPr lang="hr" sz="2800" b="1" dirty="0">
                <a:solidFill>
                  <a:srgbClr val="0CA373"/>
                </a:solidFill>
              </a:rPr>
              <a:t>(ELA) . </a:t>
            </a:r>
            <a:r>
              <a:rPr lang="hr" sz="2800" b="1" i="1" dirty="0">
                <a:solidFill>
                  <a:srgbClr val="0CA373"/>
                </a:solidFill>
              </a:rPr>
              <a:t>Utjecaj rada na daljinu tijekom pandemije COVID- 19 na društvenu sigurnost ( srpanj 2021.) </a:t>
            </a:r>
            <a:r>
              <a:rPr lang="hr" sz="2800" b="1" dirty="0">
                <a:solidFill>
                  <a:srgbClr val="0CA373"/>
                </a:solidFill>
              </a:rPr>
              <a:t>– </a:t>
            </a:r>
            <a:r>
              <a:rPr lang="hr" sz="2000" dirty="0">
                <a:solidFill>
                  <a:srgbClr val="0CA373"/>
                </a:solidFill>
              </a:rPr>
              <a:t>pregled mjera i/ili radnji poduzetih u državama članicama EU-a za omogućavanje fleksibilnog pristupa primjenjivoj socijalnoj sigurnosti prekograničnih radnika koji rade na daljinu</a:t>
            </a:r>
            <a:endParaRPr lang="pl-PL" sz="2800" b="1" dirty="0">
              <a:solidFill>
                <a:srgbClr val="0CA373"/>
              </a:solidFill>
            </a:endParaRPr>
          </a:p>
          <a:p>
            <a:pPr lvl="1"/>
            <a:endParaRPr lang="pl-PL" sz="2800" b="1" dirty="0">
              <a:solidFill>
                <a:srgbClr val="0CA37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" sz="2800" b="1" i="1" dirty="0">
                <a:solidFill>
                  <a:srgbClr val="0CA373"/>
                </a:solidFill>
              </a:rPr>
              <a:t> Cross-border telework in EU: Fab or fad? </a:t>
            </a:r>
            <a:r>
              <a:rPr lang="hr" sz="2000" b="0" i="0" u="none" strike="noStrike" baseline="0" dirty="0">
                <a:solidFill>
                  <a:srgbClr val="000000"/>
                </a:solidFill>
                <a:hlinkClick r:id="rId2"/>
              </a:rPr>
              <a:t>https://www.bruegel.org/blog-post/cross-border-telework-eu-fab-or-fad</a:t>
            </a:r>
            <a:r>
              <a:rPr lang="hr" sz="2000" b="0" i="0" u="none" strike="noStrike" baseline="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4691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Relevantni pravni akti</a:t>
            </a:r>
            <a:endParaRPr lang="es-ES" sz="3200" kern="0" spc="-150" dirty="0">
              <a:solidFill>
                <a:srgbClr val="0CA373"/>
              </a:solidFill>
              <a:highlight>
                <a:srgbClr val="FFFF00"/>
              </a:highlight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47782" y="1653310"/>
            <a:ext cx="11747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" sz="2000" b="0" i="1" u="none" strike="noStrike" baseline="0" dirty="0">
                <a:solidFill>
                  <a:srgbClr val="000000"/>
                </a:solidFill>
              </a:rPr>
              <a:t>Zakon od 2. ožujka 2020. o posebnim odredbama u vezi s sprječavanjem, suzbijanjem i suzbijanjem bolesti COVID-19, drugih zaraznih bolesti i njima prouzročenih izvanrednih stanja </a:t>
            </a:r>
            <a:r>
              <a:rPr lang="hr" sz="2000" b="0" u="none" strike="noStrike" baseline="0" dirty="0">
                <a:solidFill>
                  <a:srgbClr val="000000"/>
                </a:solidFill>
              </a:rPr>
              <a:t>(Zbornik zakona iz 2020., točka 374, s izmjenama i dopunama – dalje u </a:t>
            </a:r>
            <a:r>
              <a:rPr lang="hr" sz="2000" b="0" u="none" strike="noStrike" baseline="0" dirty="0" err="1">
                <a:solidFill>
                  <a:srgbClr val="000000"/>
                </a:solidFill>
              </a:rPr>
              <a:t>tekstu</a:t>
            </a:r>
            <a:r>
              <a:rPr lang="hr" sz="2000" b="0" u="none" strike="noStrike" baseline="0" dirty="0">
                <a:solidFill>
                  <a:srgbClr val="000000"/>
                </a:solidFill>
              </a:rPr>
              <a:t> </a:t>
            </a:r>
            <a:r>
              <a:rPr lang="hr" sz="2000" b="1" u="none" strike="noStrike" baseline="0" dirty="0">
                <a:solidFill>
                  <a:srgbClr val="000000"/>
                </a:solidFill>
              </a:rPr>
              <a:t>" </a:t>
            </a:r>
            <a:r>
              <a:rPr lang="hr" sz="2400" b="1" u="none" strike="noStrike" baseline="0" dirty="0">
                <a:solidFill>
                  <a:srgbClr val="0CA373"/>
                </a:solidFill>
              </a:rPr>
              <a:t>Zakon o bolesti COVID-19" </a:t>
            </a:r>
            <a:r>
              <a:rPr lang="hr" sz="2000" b="0" u="none" strike="noStrike" baseline="0" dirty="0">
                <a:solidFill>
                  <a:srgbClr val="000000"/>
                </a:solidFill>
              </a:rPr>
              <a:t>) ;</a:t>
            </a:r>
            <a:endParaRPr lang="pl-PL" sz="200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b="0" i="0" u="none" strike="noStrike" baseline="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" sz="2000" i="1" dirty="0" err="1">
                <a:solidFill>
                  <a:srgbClr val="000000"/>
                </a:solidFill>
              </a:rPr>
              <a:t>Zakon </a:t>
            </a:r>
            <a:r>
              <a:rPr lang="hr" sz="2000" i="1" dirty="0">
                <a:solidFill>
                  <a:srgbClr val="000000"/>
                </a:solidFill>
              </a:rPr>
              <a:t>od 26. </a:t>
            </a:r>
            <a:r>
              <a:rPr lang="hr" sz="2000" i="1" dirty="0" err="1">
                <a:solidFill>
                  <a:srgbClr val="000000"/>
                </a:solidFill>
              </a:rPr>
              <a:t>lipnja </a:t>
            </a:r>
            <a:r>
              <a:rPr lang="hr" sz="2000" i="1" dirty="0">
                <a:solidFill>
                  <a:srgbClr val="000000"/>
                </a:solidFill>
              </a:rPr>
              <a:t>1974. Rad zakonik ( Službeni glasnik 1974, točka 141, s izmjenama i dopunama – dalje u tekstu </a:t>
            </a:r>
            <a:r>
              <a:rPr lang="hr" sz="2400" b="1" i="1" dirty="0">
                <a:solidFill>
                  <a:srgbClr val="0CA373"/>
                </a:solidFill>
              </a:rPr>
              <a:t>‘ Zakon o radu' </a:t>
            </a:r>
            <a:r>
              <a:rPr lang="hr" sz="2000" i="1" dirty="0">
                <a:solidFill>
                  <a:srgbClr val="000000"/>
                </a:solidFill>
              </a:rPr>
              <a:t>)</a:t>
            </a:r>
            <a:endParaRPr lang="pl-PL" sz="200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b="0" i="0" u="none" strike="noStrike" baseline="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8. lipnja 2022. </a:t>
            </a:r>
            <a:r>
              <a:rPr lang="hr" sz="20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Nacrt najnovije verzije Zakona o izmjenama i dopunama Zakona o </a:t>
            </a: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radu </a:t>
            </a:r>
            <a:r>
              <a:rPr lang="hr" sz="20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 </a:t>
            </a: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nekih </a:t>
            </a:r>
            <a:r>
              <a:rPr lang="hr" sz="20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drugih zakona </a:t>
            </a: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koji </a:t>
            </a:r>
            <a:r>
              <a:rPr lang="hr" sz="20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između ostalog </a:t>
            </a: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predviđa uvođenje odredbi o daljinskom radu u Zakon o radu , pojavio se na web stranici Sejma Republike Poljske </a:t>
            </a:r>
            <a:r>
              <a:rPr lang="hr" sz="2000" dirty="0">
                <a:effectLst/>
                <a:ea typeface="Calibri" panose="020F0502020204030204" pitchFamily="34" charset="0"/>
              </a:rPr>
              <a:t>(https://www.sejm.gov.pl/sejm9.nsf/druk.xsp?nr=2335).</a:t>
            </a:r>
            <a:endParaRPr lang="pl-PL" sz="2000" b="0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CF8985F9-414E-04D9-3A5F-6ACC45699D4C}"/>
              </a:ext>
            </a:extLst>
          </p:cNvPr>
          <p:cNvSpPr txBox="1">
            <a:spLocks/>
          </p:cNvSpPr>
          <p:nvPr/>
        </p:nvSpPr>
        <p:spPr>
          <a:xfrm>
            <a:off x="1982625" y="160488"/>
            <a:ext cx="989081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800" kern="0" spc="-150" dirty="0" err="1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Rad na </a:t>
            </a:r>
            <a:r>
              <a:rPr lang="hr" sz="38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daljinu u Poljskoj </a:t>
            </a:r>
            <a:r>
              <a:rPr lang="hr" sz="32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(s </a:t>
            </a:r>
            <a:r>
              <a:rPr lang="hr" sz="3200" kern="0" spc="-150" dirty="0" err="1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fokusom </a:t>
            </a:r>
            <a:r>
              <a:rPr lang="hr" sz="32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na velike </a:t>
            </a:r>
            <a:r>
              <a:rPr lang="hr" sz="3200" kern="0" spc="-150" dirty="0" err="1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izmjene </a:t>
            </a:r>
            <a:r>
              <a:rPr lang="hr" sz="32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s-ES" sz="3200" kern="0" spc="-150" dirty="0">
              <a:solidFill>
                <a:schemeClr val="tx1"/>
              </a:solidFill>
              <a:highlight>
                <a:srgbClr val="FFFF00"/>
              </a:highlight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2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794760" y="2230876"/>
            <a:ext cx="436861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799563" y="3842392"/>
            <a:ext cx="378197" cy="276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787516" y="4404619"/>
            <a:ext cx="378197" cy="355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307508" y="2826007"/>
            <a:ext cx="10767698" cy="3287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Znati što su pitanja koja treba razmotriti za osiguranje dobrobiti radnika i nastavak produktivnosti tijekom rada na daljinu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Znati što su OSH i WLB pitanja udaljenog rada</a:t>
            </a:r>
            <a:endParaRPr lang="pl-PL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Znati što su li pitanja povezana s prekograničnim pružanjem rada na daljinu od strane radnika koji rade na daljinu izvan mjesta slanja ( npr . u ESMERALD partnerskim zemljama)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Znati što je </a:t>
            </a:r>
            <a:r>
              <a:rPr lang="hr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pravni okvir u poljskom pravu (postojeći kao i onaj koji se planira uvesti u poljskom radnom zakonodavstvu) i što 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 daljinski rad</a:t>
            </a:r>
            <a:r>
              <a:rPr lang="hr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 drugim članicam Europske Unije (osobito u državama partnerima u projektu )</a:t>
            </a:r>
            <a:endParaRPr lang="pl-PL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278174" y="1977403"/>
            <a:ext cx="10797033" cy="779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Saznati </a:t>
            </a:r>
            <a:r>
              <a:rPr lang="hr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što </a:t>
            </a: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rad na daljinu ( rad na daljinu ) i </a:t>
            </a:r>
            <a:r>
              <a:rPr lang="hr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kako to može </a:t>
            </a:r>
            <a:r>
              <a:rPr lang="h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koristiti vašem poslovanju kao sredstvo otpornosti na COVID-19 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278174" y="5267717"/>
            <a:ext cx="10562600" cy="135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en-GB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2161309" y="114154"/>
            <a:ext cx="667961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CILJEVI 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193964" y="1269252"/>
            <a:ext cx="7158181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800" b="1" dirty="0">
                <a:solidFill>
                  <a:srgbClr val="0CA37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 </a:t>
            </a:r>
            <a:r>
              <a:rPr lang="hr" sz="2400" b="1" dirty="0">
                <a:solidFill>
                  <a:srgbClr val="0CA37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Shape 2782">
            <a:extLst>
              <a:ext uri="{FF2B5EF4-FFF2-40B4-BE49-F238E27FC236}">
                <a16:creationId xmlns:a16="http://schemas.microsoft.com/office/drawing/2014/main" id="{27730C93-588B-A648-2F5E-707CE062190A}"/>
              </a:ext>
            </a:extLst>
          </p:cNvPr>
          <p:cNvSpPr/>
          <p:nvPr/>
        </p:nvSpPr>
        <p:spPr>
          <a:xfrm>
            <a:off x="787516" y="5425555"/>
            <a:ext cx="378196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" name="Shape 2782">
            <a:extLst>
              <a:ext uri="{FF2B5EF4-FFF2-40B4-BE49-F238E27FC236}">
                <a16:creationId xmlns:a16="http://schemas.microsoft.com/office/drawing/2014/main" id="{C602F21F-A266-CBC4-A1F2-D435252E6A36}"/>
              </a:ext>
            </a:extLst>
          </p:cNvPr>
          <p:cNvSpPr/>
          <p:nvPr/>
        </p:nvSpPr>
        <p:spPr>
          <a:xfrm>
            <a:off x="794759" y="3073892"/>
            <a:ext cx="436861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1999582" y="188679"/>
            <a:ext cx="9518163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Glavne novosti </a:t>
            </a:r>
            <a:r>
              <a:rPr lang="hr" sz="32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 cilj upravljanja radom na daljinu - regulacija u radnom zakonodavstvu</a:t>
            </a:r>
            <a:endParaRPr lang="es-ES" sz="32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-277091" y="1579418"/>
            <a:ext cx="12099252" cy="3994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2495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" sz="19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Nacrtom zakona predviđena su pravila o “radu na daljinu” koja bi zamijenila postojeća pravila pravnih institucija </a:t>
            </a:r>
            <a:r>
              <a:rPr lang="hr" sz="19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hr" sz="19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sada nazvana "rad na daljinu". Izvornik </a:t>
            </a:r>
            <a:r>
              <a:rPr lang="hr" sz="1900" dirty="0">
                <a:ea typeface="Times New Roman" panose="02020603050405020304" pitchFamily="18" charset="0"/>
                <a:cs typeface="Arial" panose="020B0604020202020204" pitchFamily="34" charset="0"/>
              </a:rPr>
              <a:t>novog zakona </a:t>
            </a:r>
            <a:r>
              <a:rPr lang="hr" sz="19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trebao je stupiti na snagu kada bi izvanredne odredbe o radu na daljinu sadržane u Zakonu od 2. ožujka 2020 prestale biti obvezujuće</a:t>
            </a:r>
            <a:endParaRPr lang="pl-PL" sz="19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2495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" sz="19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 stajališta poslodavca, oni</a:t>
            </a:r>
            <a:r>
              <a:rPr lang="hr" sz="1900" dirty="0">
                <a:ea typeface="Times New Roman" panose="02020603050405020304" pitchFamily="18" charset="0"/>
                <a:cs typeface="Arial" panose="020B0604020202020204" pitchFamily="34" charset="0"/>
              </a:rPr>
              <a:t> trebaju imati </a:t>
            </a:r>
            <a:r>
              <a:rPr lang="hr" sz="19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pravo zahtijevati od zaposlenika da rade na daljinu, čak i ako ta mogućnost nije predviđena u ugovoru o radu ( </a:t>
            </a:r>
            <a:r>
              <a:rPr lang="hr" sz="1900" dirty="0">
                <a:ea typeface="Times New Roman" panose="02020603050405020304" pitchFamily="18" charset="0"/>
                <a:cs typeface="Arial" panose="020B0604020202020204" pitchFamily="34" charset="0"/>
              </a:rPr>
              <a:t>ovo </a:t>
            </a:r>
            <a:r>
              <a:rPr lang="hr" sz="19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 primjenjuje samo u iznimnim slučajevima )</a:t>
            </a:r>
          </a:p>
          <a:p>
            <a:pPr marL="912495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" sz="19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Sukladno prijedlogu zakona , prije nego što poslodavac odredi rad na daljinu, zaposlenik bi morao izjaviti da ima potrebne prostore za takav rad. Poslodavac također ima dodatne obveze: osigurati osnovne materijale i alate za rad na daljinu te pokriti troškove izravno povezane s obavljanjem rada na daljinu, poput električne energije ili pristupa internetu </a:t>
            </a:r>
            <a:r>
              <a:rPr lang="hr" sz="1900" dirty="0">
                <a:ea typeface="Times New Roman" panose="02020603050405020304" pitchFamily="18" charset="0"/>
                <a:cs typeface="Arial" panose="020B0604020202020204" pitchFamily="34" charset="0"/>
              </a:rPr>
              <a:t>, kao i osigurati </a:t>
            </a:r>
            <a:r>
              <a:rPr lang="hr" sz="19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odgovarajuću zaštitu podataka u procesu .</a:t>
            </a:r>
            <a:endParaRPr lang="pl-PL" sz="19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71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0884971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just">
              <a:spcBef>
                <a:spcPts val="100"/>
              </a:spcBef>
            </a:pPr>
            <a:r>
              <a:rPr lang="hr" sz="36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Nova definicija rada na daljinu u Poljskoj </a:t>
            </a:r>
            <a:r>
              <a:rPr lang="hr" sz="32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– predviđeno u izmjenama i dopunama Zakona o radu</a:t>
            </a:r>
            <a:endParaRPr lang="es-ES" sz="32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318565" y="2564956"/>
            <a:ext cx="10459491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745" indent="323850" algn="just">
              <a:lnSpc>
                <a:spcPct val="150000"/>
              </a:lnSpc>
            </a:pPr>
            <a:r>
              <a:rPr lang="hr" sz="24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Članak </a:t>
            </a:r>
            <a:r>
              <a:rPr lang="hr" sz="2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67. </a:t>
            </a:r>
            <a:r>
              <a:rPr lang="hr" sz="2400" b="0" i="0" spc="0" baseline="300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18 </a:t>
            </a:r>
            <a:r>
              <a:rPr lang="hr" sz="2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hr" sz="2400" i="1" dirty="0">
                <a:ea typeface="Times New Roman" panose="02020603050405020304" pitchFamily="18" charset="0"/>
                <a:cs typeface="Arial" panose="020B0604020202020204" pitchFamily="34" charset="0"/>
              </a:rPr>
              <a:t>Rad </a:t>
            </a:r>
            <a:r>
              <a:rPr lang="hr" sz="2400" i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 </a:t>
            </a:r>
            <a:r>
              <a:rPr lang="hr" sz="2400" i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može obavljati u cijelosti ili djelomično na mjestu koje odredi zaposlenik i u dogovoru s poslodavcem u svakom slučaju, uključujući i na kućnoj adresi zaposlenika, posebno putem izravne komunikacije na daljinu (rad na daljinu). </a:t>
            </a:r>
          </a:p>
        </p:txBody>
      </p:sp>
    </p:spTree>
    <p:extLst>
      <p:ext uri="{BB962C8B-B14F-4D97-AF65-F5344CB8AC3E}">
        <p14:creationId xmlns:p14="http://schemas.microsoft.com/office/powerpoint/2010/main" val="2664417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Sporazum</a:t>
            </a:r>
            <a:r>
              <a:rPr lang="hr" sz="32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u vezi s provođenjem daljinskih radnih aktivnosti</a:t>
            </a:r>
            <a:endParaRPr lang="es-ES" sz="32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-538384" y="1686758"/>
            <a:ext cx="12301298" cy="3349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745" indent="323850" algn="just">
              <a:lnSpc>
                <a:spcPct val="150000"/>
              </a:lnSpc>
            </a:pPr>
            <a:r>
              <a:rPr lang="hr" sz="3200" b="1" dirty="0"/>
              <a:t>Predviđeno Članak 67. stavak 19. stavak 3. Zakona o radu</a:t>
            </a:r>
            <a:r>
              <a:rPr lang="hr" sz="3200" dirty="0"/>
              <a:t>:</a:t>
            </a:r>
            <a:endParaRPr lang="pl-PL" sz="2800" i="1" dirty="0"/>
          </a:p>
          <a:p>
            <a:pPr marL="626745" indent="323850" algn="just">
              <a:lnSpc>
                <a:spcPct val="150000"/>
              </a:lnSpc>
            </a:pPr>
            <a:r>
              <a:rPr lang="hr" sz="2800" i="1" dirty="0"/>
              <a:t>Sporazum između stranaka ugovora o radu o obavljanju rada na daljinu od strane zaposlenika može se dogoditi:</a:t>
            </a:r>
          </a:p>
          <a:p>
            <a:pPr marL="626745" indent="323850" algn="just">
              <a:lnSpc>
                <a:spcPct val="150000"/>
              </a:lnSpc>
            </a:pPr>
            <a:r>
              <a:rPr lang="hr" sz="2800" i="1" dirty="0"/>
              <a:t>1) prilikom sklapanja ugovora o radu odn</a:t>
            </a:r>
          </a:p>
          <a:p>
            <a:pPr marL="626745" indent="323850" algn="just">
              <a:lnSpc>
                <a:spcPct val="150000"/>
              </a:lnSpc>
            </a:pPr>
            <a:r>
              <a:rPr lang="hr" sz="2800" i="1" dirty="0"/>
              <a:t>2) za vrijeme trajanja radnog odnosa.</a:t>
            </a:r>
            <a:endParaRPr lang="pl-PL" sz="2800" i="1" dirty="0"/>
          </a:p>
        </p:txBody>
      </p:sp>
    </p:spTree>
    <p:extLst>
      <p:ext uri="{BB962C8B-B14F-4D97-AF65-F5344CB8AC3E}">
        <p14:creationId xmlns:p14="http://schemas.microsoft.com/office/powerpoint/2010/main" val="3387757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Službena naredba </a:t>
            </a:r>
            <a:r>
              <a:rPr lang="hr" sz="36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u vezi rada na daljinu</a:t>
            </a:r>
            <a:endParaRPr lang="es-ES" sz="36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-179462" y="1686758"/>
            <a:ext cx="11942375" cy="3922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745" indent="323850" algn="just">
              <a:lnSpc>
                <a:spcPct val="150000"/>
              </a:lnSpc>
            </a:pPr>
            <a:r>
              <a:rPr lang="hr" sz="2800" dirty="0"/>
              <a:t>Predviđeno Članak 67. stavak 19. stavak 3. Zakona o radu:</a:t>
            </a:r>
          </a:p>
          <a:p>
            <a:pPr marL="626745" indent="323850" algn="just">
              <a:lnSpc>
                <a:spcPct val="150000"/>
              </a:lnSpc>
            </a:pPr>
            <a:r>
              <a:rPr lang="hr" sz="2000" i="1" dirty="0"/>
              <a:t> Rad na daljinu može se </a:t>
            </a:r>
            <a:r>
              <a:rPr lang="hr" sz="2000" i="1" dirty="0" err="1"/>
              <a:t>obavljati </a:t>
            </a:r>
            <a:r>
              <a:rPr lang="hr" sz="2000" i="1" dirty="0"/>
              <a:t>po nalogu poslodavca:</a:t>
            </a:r>
          </a:p>
          <a:p>
            <a:pPr marL="626745" indent="323850" algn="just">
              <a:lnSpc>
                <a:spcPct val="150000"/>
              </a:lnSpc>
            </a:pPr>
            <a:r>
              <a:rPr lang="hr" sz="2000" i="1" dirty="0"/>
              <a:t>1) za vrijeme izvanrednog stanja, izvanrednog epidemijskog stanja i u trajanju od 3 mjeseca nakon njihova ukidanja; ili</a:t>
            </a:r>
          </a:p>
          <a:p>
            <a:pPr marL="626745" indent="323850" algn="just">
              <a:lnSpc>
                <a:spcPct val="150000"/>
              </a:lnSpc>
            </a:pPr>
            <a:r>
              <a:rPr lang="hr" sz="2000" i="1" dirty="0"/>
              <a:t>2) u razdoblju kada poslodavac zbog više sile privremeno nije u mogućnosti osigurati sigurne i higijenske uvjete rada na trenutnom mjestu rada radnika.</a:t>
            </a:r>
          </a:p>
          <a:p>
            <a:pPr marL="626745" indent="323850" algn="just">
              <a:lnSpc>
                <a:spcPct val="150000"/>
              </a:lnSpc>
            </a:pPr>
            <a:r>
              <a:rPr lang="hr" sz="2000" i="1" dirty="0"/>
              <a:t>– ako radnik neposredno prije izdavanja naloga dostavi izjavu u papirnatom ili elektroničkom obliku da ima prostorne i tehničke uvjete za obavljanje rada na daljinu.</a:t>
            </a:r>
          </a:p>
        </p:txBody>
      </p:sp>
    </p:spTree>
    <p:extLst>
      <p:ext uri="{BB962C8B-B14F-4D97-AF65-F5344CB8AC3E}">
        <p14:creationId xmlns:p14="http://schemas.microsoft.com/office/powerpoint/2010/main" val="1806961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170545" y="175491"/>
            <a:ext cx="895547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dirty="0">
                <a:solidFill>
                  <a:srgbClr val="0CA373"/>
                </a:solidFill>
                <a:latin typeface="+mn-lt"/>
              </a:rPr>
              <a:t>Zahtjev zaposlenika za rad </a:t>
            </a:r>
            <a:r>
              <a:rPr lang="hr" sz="40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na daljinu </a:t>
            </a:r>
            <a:endParaRPr lang="es-ES" sz="4000" kern="0" spc="-150" dirty="0">
              <a:solidFill>
                <a:srgbClr val="0CA373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-387927" y="1311564"/>
            <a:ext cx="12150840" cy="419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745" indent="323850" algn="just">
              <a:lnSpc>
                <a:spcPct val="150000"/>
              </a:lnSpc>
            </a:pPr>
            <a:r>
              <a:rPr lang="hr" sz="2000" dirty="0"/>
              <a:t>Radnik može podnijeti zahtjev za rad na daljinu, a poslodavac mu je dužan udovoljiti, </a:t>
            </a:r>
            <a:r>
              <a:rPr lang="hr" sz="2000" b="1" dirty="0"/>
              <a:t>u slučaju zaposlenika koji su </a:t>
            </a:r>
            <a:r>
              <a:rPr lang="hr" sz="2000" dirty="0"/>
              <a:t>:</a:t>
            </a:r>
          </a:p>
          <a:p>
            <a:pPr marL="626745" indent="323850" algn="just">
              <a:lnSpc>
                <a:spcPct val="150000"/>
              </a:lnSpc>
            </a:pPr>
            <a:r>
              <a:rPr lang="hr" sz="2000" b="1" dirty="0"/>
              <a:t>- trudni; </a:t>
            </a:r>
          </a:p>
          <a:p>
            <a:pPr marL="626745" indent="323850" algn="just">
              <a:lnSpc>
                <a:spcPct val="150000"/>
              </a:lnSpc>
            </a:pPr>
            <a:r>
              <a:rPr lang="hr" sz="2000" b="1" dirty="0"/>
              <a:t>- roditelji: </a:t>
            </a:r>
            <a:r>
              <a:rPr lang="hr" sz="2000" dirty="0"/>
              <a:t>odgoj djeteta do 4 godine života; dijete s potvrdom o teškom i nepopravljivom hendikepu ili neizlječivoj bolesti opasnoj po život nastaloj tijekom prenatalnog razvoja djeteta ili tijekom poroda ; dijete s uvjerenjem o invalidnosti ili uvjerenje o umjerenom ili teškom invaliditetu ; dijete s procjenom potreba za ranom razvojnom potporom, procjena potrebe za posebnim obrazovanjem ili procjena potrebe za dopunsku nastavu;</a:t>
            </a:r>
          </a:p>
          <a:p>
            <a:pPr marL="626745" indent="323850" algn="just">
              <a:lnSpc>
                <a:spcPct val="150000"/>
              </a:lnSpc>
            </a:pPr>
            <a:r>
              <a:rPr lang="hr" sz="2000" dirty="0"/>
              <a:t>- njegovanje drugog člana obitelji ili osobe u zajedničkom kućanstvu s invalidninom ili težom invalidnosti.</a:t>
            </a:r>
          </a:p>
        </p:txBody>
      </p:sp>
    </p:spTree>
    <p:extLst>
      <p:ext uri="{BB962C8B-B14F-4D97-AF65-F5344CB8AC3E}">
        <p14:creationId xmlns:p14="http://schemas.microsoft.com/office/powerpoint/2010/main" val="686267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C3A6E-B7D4-576E-8275-B07734B26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0931" y="831273"/>
            <a:ext cx="10121069" cy="858982"/>
          </a:xfrm>
        </p:spPr>
        <p:txBody>
          <a:bodyPr/>
          <a:lstStyle/>
          <a:p>
            <a:pPr algn="l"/>
            <a:r>
              <a:rPr lang="hr" sz="4800" b="1" dirty="0">
                <a:latin typeface="+mn-lt"/>
              </a:rPr>
              <a:t>Zdravlje i sigurnost na radu pitanja (</a:t>
            </a:r>
            <a:r>
              <a:rPr lang="hr" sz="4800" dirty="0">
                <a:latin typeface="+mn-lt"/>
              </a:rPr>
              <a:t>u Poljskoj)</a:t>
            </a: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8F0EF518-83A8-3702-AFB0-C60140119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45" y="2068945"/>
            <a:ext cx="10861964" cy="3188855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r" sz="3600" dirty="0"/>
              <a:t>Nesreće tijekom rada na daljinu;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r" sz="3600" dirty="0"/>
              <a:t>Procjena rizika;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r" sz="3600" dirty="0"/>
              <a:t>Okupacijske i kvaziokupacijske bolesti ;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r" sz="3600" dirty="0"/>
              <a:t>Zdravstvene i sigurnosne obveze radnika i poslodavca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599918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C3A6E-B7D4-576E-8275-B07734B26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818" y="120073"/>
            <a:ext cx="8174181" cy="905163"/>
          </a:xfrm>
        </p:spPr>
        <p:txBody>
          <a:bodyPr/>
          <a:lstStyle/>
          <a:p>
            <a:pPr algn="l"/>
            <a:r>
              <a:rPr lang="hr" sz="4800" b="1" dirty="0">
                <a:solidFill>
                  <a:srgbClr val="0CA373"/>
                </a:solidFill>
                <a:latin typeface="+mn-lt"/>
              </a:rPr>
              <a:t>Povremeni</a:t>
            </a:r>
            <a:r>
              <a:rPr lang="hr" sz="4800" b="1" dirty="0">
                <a:latin typeface="+mn-lt"/>
              </a:rPr>
              <a:t> rad na daljinu</a:t>
            </a: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8F0EF518-83A8-3702-AFB0-C60140119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037" y="1717964"/>
            <a:ext cx="11102108" cy="3916218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r" sz="3600" dirty="0"/>
              <a:t>Zakonodavac u nacrtu uvodi i mogućnost povremenog rada na daljinu na zahtjev zaposlenika </a:t>
            </a:r>
            <a:r>
              <a:rPr lang="hr" sz="3600" dirty="0" err="1"/>
              <a:t>, </a:t>
            </a:r>
            <a:r>
              <a:rPr lang="hr" sz="3600" dirty="0"/>
              <a:t>u </a:t>
            </a:r>
            <a:r>
              <a:rPr lang="hr" sz="4000" b="1" dirty="0">
                <a:solidFill>
                  <a:srgbClr val="0CA373"/>
                </a:solidFill>
              </a:rPr>
              <a:t>trajanju od najviše 24 dana u kalendarskoj godini </a:t>
            </a:r>
            <a:r>
              <a:rPr lang="hr" sz="3600" dirty="0"/>
              <a:t>.</a:t>
            </a:r>
            <a:endParaRPr lang="pl-PL" sz="36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r" sz="3600" dirty="0"/>
              <a:t>U tom slučaju većina formalnih prigovora neće se primijeniti, s izuzetkom postupka zaštite podataka.</a:t>
            </a:r>
          </a:p>
        </p:txBody>
      </p:sp>
    </p:spTree>
    <p:extLst>
      <p:ext uri="{BB962C8B-B14F-4D97-AF65-F5344CB8AC3E}">
        <p14:creationId xmlns:p14="http://schemas.microsoft.com/office/powerpoint/2010/main" val="3475462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54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endParaRPr lang="es-ES" sz="5400" kern="0" spc="-150" dirty="0">
              <a:solidFill>
                <a:srgbClr val="0CA373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205100" y="1030479"/>
            <a:ext cx="11861562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2000" dirty="0"/>
              <a:t>1. 'Rad na daljinu' ('telework') podrazumijeva:</a:t>
            </a:r>
          </a:p>
          <a:p>
            <a:r>
              <a:rPr lang="hr" sz="2000" b="1" dirty="0"/>
              <a:t>a) rad koji se ostvaruje uz pomoć IKT-a i obavlja izvan mjesta poslodavca</a:t>
            </a:r>
          </a:p>
          <a:p>
            <a:r>
              <a:rPr lang="hr" sz="2000" dirty="0"/>
              <a:t>b) rad koji se obavlja korištenjem IKT-a u prostorijama poslodavca</a:t>
            </a:r>
          </a:p>
          <a:p>
            <a:r>
              <a:rPr lang="hr" sz="2000" dirty="0"/>
              <a:t>c) rad koji se obavlja u prostorijama poslodavca</a:t>
            </a:r>
          </a:p>
          <a:p>
            <a:endParaRPr lang="en-US" sz="2000" dirty="0"/>
          </a:p>
          <a:p>
            <a:r>
              <a:rPr lang="hr" sz="2000" dirty="0"/>
              <a:t>2. Zemlje s najvećom učestalošću rada na daljinu uključuju:</a:t>
            </a:r>
          </a:p>
          <a:p>
            <a:r>
              <a:rPr lang="hr" sz="2000" dirty="0"/>
              <a:t>a) Poljska, Portugal i Švedska</a:t>
            </a:r>
          </a:p>
          <a:p>
            <a:r>
              <a:rPr lang="hr" sz="2000" b="1" dirty="0"/>
              <a:t>b) Danska, Nizozemska i Švedska</a:t>
            </a:r>
          </a:p>
          <a:p>
            <a:r>
              <a:rPr lang="hr" sz="2000" dirty="0"/>
              <a:t>c) Italija, Češka i Švedska</a:t>
            </a:r>
          </a:p>
          <a:p>
            <a:endParaRPr lang="en-US" sz="2000" dirty="0"/>
          </a:p>
          <a:p>
            <a:r>
              <a:rPr lang="hr" sz="2000" dirty="0"/>
              <a:t>3. Među najhitnijim problemima koje trebaju uzeti u obzir poduzetnici čije poslovanje radi na daljinu su:</a:t>
            </a:r>
          </a:p>
          <a:p>
            <a:r>
              <a:rPr lang="hr" sz="2000" b="1" dirty="0"/>
              <a:t>a) radno vrijeme i organizacija rada, pitanja zaštite na radu i zaštite na radu</a:t>
            </a:r>
          </a:p>
          <a:p>
            <a:r>
              <a:rPr lang="hr" sz="2000" dirty="0"/>
              <a:t>b) samo zakonske i ugovorne obveze</a:t>
            </a:r>
          </a:p>
          <a:p>
            <a:r>
              <a:rPr lang="hr" sz="2000" dirty="0"/>
              <a:t>c) pitanja mirovinskih sustava</a:t>
            </a:r>
          </a:p>
        </p:txBody>
      </p:sp>
    </p:spTree>
    <p:extLst>
      <p:ext uri="{BB962C8B-B14F-4D97-AF65-F5344CB8AC3E}">
        <p14:creationId xmlns:p14="http://schemas.microsoft.com/office/powerpoint/2010/main" val="1696423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355273" y="90796"/>
            <a:ext cx="934392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54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endParaRPr lang="es-ES" sz="5400" kern="0" spc="-150" dirty="0">
              <a:solidFill>
                <a:srgbClr val="0CA373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205100" y="1030479"/>
            <a:ext cx="1186156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2200" dirty="0"/>
              <a:t>4. Pitanja radnog vremena u vezi npr.:</a:t>
            </a:r>
          </a:p>
          <a:p>
            <a:r>
              <a:rPr lang="hr" sz="2200" b="1" dirty="0"/>
              <a:t>a) pripremanje pojedinačnih planova rada na daljinu</a:t>
            </a:r>
          </a:p>
          <a:p>
            <a:r>
              <a:rPr lang="hr" sz="2200" dirty="0"/>
              <a:t>b) samo čuvanje radnog vremena</a:t>
            </a:r>
          </a:p>
          <a:p>
            <a:r>
              <a:rPr lang="hr" sz="2200" dirty="0"/>
              <a:t>c) niti jedan odgovor nije točan</a:t>
            </a:r>
          </a:p>
          <a:p>
            <a:endParaRPr lang="en-US" sz="2200" dirty="0"/>
          </a:p>
          <a:p>
            <a:r>
              <a:rPr lang="hr" sz="2200" dirty="0"/>
              <a:t>5. Glavni izazovi vezani uz OSH uključuju:</a:t>
            </a:r>
          </a:p>
          <a:p>
            <a:r>
              <a:rPr lang="hr" sz="2200" b="1" dirty="0"/>
              <a:t>a) psihološki rizici i ergonomija </a:t>
            </a:r>
          </a:p>
          <a:p>
            <a:r>
              <a:rPr lang="hr" sz="2200" dirty="0"/>
              <a:t>b) bliska suradnja s upravom/nadzornicima</a:t>
            </a:r>
          </a:p>
          <a:p>
            <a:r>
              <a:rPr lang="hr" sz="2200" dirty="0"/>
              <a:t>c) niti jedan odgovor nije točan</a:t>
            </a:r>
          </a:p>
          <a:p>
            <a:endParaRPr lang="en-US" sz="2200" dirty="0"/>
          </a:p>
          <a:p>
            <a:r>
              <a:rPr lang="hr" sz="2200" dirty="0"/>
              <a:t>6. Timovi koji rade na daljinu suočavaju se sa značajnijim komunikacijskim izazovima nego timovi koji rade licem u lice:</a:t>
            </a:r>
          </a:p>
          <a:p>
            <a:r>
              <a:rPr lang="hr" sz="2200" dirty="0"/>
              <a:t>a) Ne</a:t>
            </a:r>
          </a:p>
          <a:p>
            <a:r>
              <a:rPr lang="hr" sz="2200" b="1" dirty="0"/>
              <a:t>b) Da</a:t>
            </a:r>
          </a:p>
          <a:p>
            <a:r>
              <a:rPr lang="hr" sz="2200" dirty="0"/>
              <a:t>c) možda</a:t>
            </a:r>
          </a:p>
        </p:txBody>
      </p:sp>
    </p:spTree>
    <p:extLst>
      <p:ext uri="{BB962C8B-B14F-4D97-AF65-F5344CB8AC3E}">
        <p14:creationId xmlns:p14="http://schemas.microsoft.com/office/powerpoint/2010/main" val="124276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54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endParaRPr lang="es-ES" sz="5400" kern="0" spc="-150" dirty="0">
              <a:solidFill>
                <a:srgbClr val="0CA373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153824" y="1307507"/>
            <a:ext cx="11912838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2800" dirty="0"/>
              <a:t>7. Koristan savjet za poduzetnike u vezi WLB-a mogao bi biti:</a:t>
            </a:r>
          </a:p>
          <a:p>
            <a:r>
              <a:rPr lang="hr" sz="2800" b="1" dirty="0"/>
              <a:t>a) postavljanje jasnih očekivanja o rezultatima rada</a:t>
            </a:r>
          </a:p>
          <a:p>
            <a:r>
              <a:rPr lang="hr" sz="2800" dirty="0"/>
              <a:t>b) postavljanje bilo kakvih očekivanja o rezultatima rada</a:t>
            </a:r>
          </a:p>
          <a:p>
            <a:r>
              <a:rPr lang="hr" sz="2800" dirty="0"/>
              <a:t>c) niti jedan odgovor nije točan</a:t>
            </a:r>
          </a:p>
          <a:p>
            <a:endParaRPr lang="en-US" sz="2800" dirty="0"/>
          </a:p>
          <a:p>
            <a:r>
              <a:rPr lang="hr" sz="2800" dirty="0"/>
              <a:t>8. Ako radnici rade na daljinu iz inozemstva:</a:t>
            </a:r>
          </a:p>
          <a:p>
            <a:r>
              <a:rPr lang="hr" sz="2800" b="1" dirty="0"/>
              <a:t>a) prijava za PD A1 može se pokazati neizostavnom</a:t>
            </a:r>
          </a:p>
          <a:p>
            <a:r>
              <a:rPr lang="hr" sz="2800" dirty="0"/>
              <a:t>b) nikad ne postanu upućeni radnici</a:t>
            </a:r>
          </a:p>
          <a:p>
            <a:r>
              <a:rPr lang="hr" sz="2800" dirty="0"/>
              <a:t>c) uvijek postaju izaslani radnici</a:t>
            </a:r>
            <a:endParaRPr lang="pl-PL" sz="28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8314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144993" y="213645"/>
            <a:ext cx="844263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Što je rad na daljinu ?</a:t>
            </a:r>
            <a:endParaRPr lang="es-ES" sz="48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85458" y="1256233"/>
            <a:ext cx="11229174" cy="106054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400" b="1" spc="50" dirty="0">
                <a:solidFill>
                  <a:srgbClr val="0CA373"/>
                </a:solidFill>
                <a:cs typeface="Tahoma"/>
              </a:rPr>
              <a:t>' Rad na daljinu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je definiran kao korištenje informacijske i komunikacijske tehnologije ( ICT ) kao što su pametni telefoni, tableti, prijenosna i stolna računala, za rad koji se obavlja izvan prostorija poslodavca </a:t>
            </a:r>
            <a:r>
              <a:rPr lang="hr" sz="2200" b="1" spc="50" dirty="0">
                <a:solidFill>
                  <a:srgbClr val="0CA373"/>
                </a:solidFill>
                <a:cs typeface="Tahoma"/>
              </a:rPr>
              <a:t>( Eurofound i ILO, 2017.).</a:t>
            </a:r>
            <a:endParaRPr lang="es-ES" sz="2200" b="1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268608" y="2760292"/>
            <a:ext cx="11637065" cy="323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Drugim riječima, rad na </a:t>
            </a:r>
            <a:r>
              <a:rPr lang="hr" sz="2400" b="1" dirty="0">
                <a:solidFill>
                  <a:srgbClr val="0CA37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daljinu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podrazumijeva rad koji se ostvaruje uz pomoć IKT-a i obavlja izvan mjesta poslodavca.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općenito govoreći – takav rad se treba dogoditi 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putem dobrovoljnog sporazuma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između poslodavca i zaposlenika</a:t>
            </a: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Postoji 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nekoliko aspekata RADA NA DALJINU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koje</a:t>
            </a:r>
            <a:r>
              <a:rPr lang="hr" sz="2000" b="1" dirty="0">
                <a:solidFill>
                  <a:srgbClr val="0CA37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potrebno razjasniti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takvom ugovoru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kao što je mjesto rada ( npr . kod zaposlenika, boravište ili drugdje ), radno vrijeme ( raspored ) , posao koji treba obaviti , komunikacijski alati koji se koriste (i tko je pružatelj ), nadzorne mehanizme aranžmane za izvješćivanje o obavljenom poslu i plaćanje troškova </a:t>
            </a:r>
            <a:endParaRPr lang="pl-PL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84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5400" kern="0" spc="-150" dirty="0">
                <a:solidFill>
                  <a:srgbClr val="0CA3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endParaRPr lang="es-ES" sz="5400" kern="0" spc="-150" dirty="0">
              <a:solidFill>
                <a:srgbClr val="0CA3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318565" y="1030479"/>
            <a:ext cx="113806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2000" dirty="0"/>
              <a:t>9 . Tijekom razdoblja epidemije i izvanrednog epidemijskog stanja u Poljskoj , rad na daljinu može biti onaj rad koji:</a:t>
            </a:r>
          </a:p>
          <a:p>
            <a:r>
              <a:rPr lang="hr" sz="2000" b="1" dirty="0"/>
              <a:t>a) je poslodavac naredio zaposleniku;</a:t>
            </a:r>
          </a:p>
          <a:p>
            <a:r>
              <a:rPr lang="hr" sz="2000" dirty="0"/>
              <a:t>b) ne može naložiti poslodavac uposleniku;</a:t>
            </a:r>
          </a:p>
          <a:p>
            <a:r>
              <a:rPr lang="hr" sz="2000" dirty="0"/>
              <a:t>c) sklopljen samo sporazumom stranaka</a:t>
            </a:r>
          </a:p>
          <a:p>
            <a:endParaRPr lang="en-US" sz="2000" dirty="0"/>
          </a:p>
          <a:p>
            <a:r>
              <a:rPr lang="hr" sz="2000" dirty="0"/>
              <a:t>10 . Koliko dana tijekom kalendarske godine zaposlenik može raditi u okviru 'povremenog rada na daljinu' u Poljskoj ?</a:t>
            </a:r>
          </a:p>
          <a:p>
            <a:r>
              <a:rPr lang="hr" sz="2000" dirty="0"/>
              <a:t>a) 12</a:t>
            </a:r>
          </a:p>
          <a:p>
            <a:r>
              <a:rPr lang="hr" sz="2000" b="1" dirty="0"/>
              <a:t>b) 24</a:t>
            </a:r>
          </a:p>
          <a:p>
            <a:r>
              <a:rPr lang="hr" sz="2000" dirty="0"/>
              <a:t>c) 30</a:t>
            </a:r>
          </a:p>
          <a:p>
            <a:endParaRPr lang="en-US" sz="2000" dirty="0"/>
          </a:p>
          <a:p>
            <a:r>
              <a:rPr lang="hr" sz="2000" dirty="0"/>
              <a:t>11 . Može li rad na daljinu uključivati i obavljanje takozvanog 'rada izloženog opasnosti'?</a:t>
            </a:r>
          </a:p>
          <a:p>
            <a:r>
              <a:rPr lang="hr" sz="2000" b="1" dirty="0"/>
              <a:t>a) ne;</a:t>
            </a:r>
          </a:p>
          <a:p>
            <a:r>
              <a:rPr lang="hr" sz="2000" dirty="0"/>
              <a:t>b) da;</a:t>
            </a:r>
          </a:p>
          <a:p>
            <a:r>
              <a:rPr lang="hr" sz="2000" dirty="0"/>
              <a:t>c) </a:t>
            </a:r>
            <a:r>
              <a:rPr lang="hr" sz="2000" dirty="0" err="1"/>
              <a:t>da, ali </a:t>
            </a:r>
            <a:r>
              <a:rPr lang="hr" sz="2000" dirty="0"/>
              <a:t>samo u određenim prilikama</a:t>
            </a:r>
          </a:p>
        </p:txBody>
      </p:sp>
    </p:spTree>
    <p:extLst>
      <p:ext uri="{BB962C8B-B14F-4D97-AF65-F5344CB8AC3E}">
        <p14:creationId xmlns:p14="http://schemas.microsoft.com/office/powerpoint/2010/main" val="35856951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5400" kern="0" spc="-150" dirty="0">
                <a:solidFill>
                  <a:srgbClr val="0CA3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endParaRPr lang="es-ES" sz="5400" kern="0" spc="-150" dirty="0">
              <a:solidFill>
                <a:srgbClr val="0CA3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0" y="1030479"/>
            <a:ext cx="12265891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900" dirty="0"/>
              <a:t>12 . Hoće li poslodavac morati osigurati službeno prijenosno računalo / pametni telefon za zaposlenika koji radi na daljinu?</a:t>
            </a:r>
          </a:p>
          <a:p>
            <a:r>
              <a:rPr lang="hr" sz="1900" dirty="0"/>
              <a:t>a) nikad;</a:t>
            </a:r>
          </a:p>
          <a:p>
            <a:r>
              <a:rPr lang="hr" sz="1900" dirty="0"/>
              <a:t>b) uvijek, bez obzira na bilo koje suprotne odredbe;</a:t>
            </a:r>
          </a:p>
          <a:p>
            <a:r>
              <a:rPr lang="hr" sz="1900" b="1" dirty="0"/>
              <a:t>c) treba osigurati materijale i uređaje koji omogućuju rad na daljinu, uključujući tehničke uređaje – </a:t>
            </a:r>
            <a:r>
              <a:rPr lang="hr" sz="1900" b="1" dirty="0" err="1"/>
              <a:t>ovisno </a:t>
            </a:r>
            <a:r>
              <a:rPr lang="hr" sz="1900" b="1" dirty="0"/>
              <a:t>o </a:t>
            </a:r>
            <a:r>
              <a:rPr lang="hr" sz="1900" b="1" dirty="0" err="1"/>
              <a:t>odredbama </a:t>
            </a:r>
            <a:r>
              <a:rPr lang="hr" sz="1900" b="1" dirty="0"/>
              <a:t>u </a:t>
            </a:r>
            <a:r>
              <a:rPr lang="hr" sz="1900" b="1" dirty="0" err="1"/>
              <a:t>određenoj </a:t>
            </a:r>
            <a:r>
              <a:rPr lang="hr" sz="1900" b="1" dirty="0"/>
              <a:t>zemlji</a:t>
            </a:r>
            <a:endParaRPr lang="en-US" sz="1900" b="1" dirty="0"/>
          </a:p>
          <a:p>
            <a:endParaRPr lang="en-US" sz="1900" dirty="0"/>
          </a:p>
          <a:p>
            <a:r>
              <a:rPr lang="hr" sz="1900" dirty="0"/>
              <a:t>13 . Predstavlja li naknada za korištenje vlastitih sredstava rada u radu na daljinu dohodak za zaposlenika?</a:t>
            </a:r>
          </a:p>
          <a:p>
            <a:r>
              <a:rPr lang="hr" sz="1900" b="1" dirty="0"/>
              <a:t>a) ne</a:t>
            </a:r>
          </a:p>
          <a:p>
            <a:r>
              <a:rPr lang="hr" sz="1900" dirty="0"/>
              <a:t>b) da</a:t>
            </a:r>
          </a:p>
          <a:p>
            <a:r>
              <a:rPr lang="hr" sz="1900" dirty="0"/>
              <a:t>c) da, ali samo do polovice ukupnih prihoda iz tog izvora.</a:t>
            </a:r>
            <a:endParaRPr lang="pl-PL" sz="1900" dirty="0"/>
          </a:p>
          <a:p>
            <a:endParaRPr lang="pl-PL" sz="1900" dirty="0"/>
          </a:p>
          <a:p>
            <a:r>
              <a:rPr lang="hr" sz="1900" dirty="0"/>
              <a:t>14 . Prestanak rada na daljinu i ponovnu uspostavu prijašnjih uvjeta rada možete zatražiti:</a:t>
            </a:r>
          </a:p>
          <a:p>
            <a:r>
              <a:rPr lang="hr" sz="1900" dirty="0"/>
              <a:t>a) samo od strane zaposlenika u roku od 30 dana od početka razdoblja rada na daljinu;</a:t>
            </a:r>
          </a:p>
          <a:p>
            <a:r>
              <a:rPr lang="hr" sz="1900" dirty="0"/>
              <a:t>b) samo poslodavac u roku od 30 dana od početka razdoblja rada na daljinu;</a:t>
            </a:r>
          </a:p>
          <a:p>
            <a:r>
              <a:rPr lang="hr" sz="1900" b="1" dirty="0"/>
              <a:t>c) bilo koja strana u bilo kojem trenutku ako je rad na daljinu dogovoren tijekom razdoblja zaposlenja zaposlenika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82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5400" kern="0" spc="-150" dirty="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endParaRPr lang="es-ES" sz="5400" kern="0" spc="-150" dirty="0">
              <a:solidFill>
                <a:srgbClr val="0CA373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119641" y="1290414"/>
            <a:ext cx="11656464" cy="3453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hr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Je li poslodavac dužan razmotriti zahtjev zaposlenika za rad na daljinu?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a) nikada – kako prema sadašnjim tako i prema predviđenim odredbama;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b) da – za pojedine zaposlenike s obzirom na njihovu specifičnu životnu situaciju – npr. stanje trudnoće, odgoj djeteta do navršene 4. godine života ili skrb o drugom članu uže obitelji;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c) da, ali samo u razdoblju izvanrednog epidemijskog stanja.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18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b="0" kern="0" spc="-150" dirty="0" err="1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Reference </a:t>
            </a:r>
            <a:r>
              <a:rPr lang="hr" sz="48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s-ES" sz="48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119641" y="1290414"/>
            <a:ext cx="11656464" cy="4252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Praca zdalna w polskim systemie prawnym [Rad na daljinu u poljskom pravnom sustavu] </a:t>
            </a: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M. Mędrala (ur.), Warszawa 2021.;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Nacrt poljskog sustava radnog prava </a:t>
            </a: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(priredio KW Baran), Warszawa 2016.;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Aspekty pracy zdalnej z perspektywy pracownika, pracodawcy i gospodarki [Aspekti rada na daljinu iz perspektive zaposlenika, poslodavca i gospodarstva] </a:t>
            </a: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PARP prosinac 2021.;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Raport o stanie sektora małych i średnich przedsiębiorstw w Polsce [Izvješće o stanju sektora malih i srednjih poduzeća u Poljskoj], </a:t>
            </a: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PARP, Varšava 2020.;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Utjecaj pandemije na poslovanje, </a:t>
            </a: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Godišnje izvješće 2021., Institut za mala poduzeća - IME GSEVEE, https://imegsevee.gr/wp-content/uploads/2021/11/etisia_ekthesi_2021.pdf.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Sz. Kubiak, </a:t>
            </a:r>
            <a:r>
              <a:rPr lang="hr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Prijedlog izmjena zakona o radu u vezi s radom na daljinu, </a:t>
            </a:r>
            <a:r>
              <a:rPr lang="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Vijesti iz Poljske, 23.12.2021.;</a:t>
            </a:r>
          </a:p>
        </p:txBody>
      </p:sp>
    </p:spTree>
    <p:extLst>
      <p:ext uri="{BB962C8B-B14F-4D97-AF65-F5344CB8AC3E}">
        <p14:creationId xmlns:p14="http://schemas.microsoft.com/office/powerpoint/2010/main" val="3278171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b="0" kern="0" spc="-150" dirty="0" err="1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Reference </a:t>
            </a:r>
            <a:r>
              <a:rPr lang="hr" sz="48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s-ES" sz="48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119641" y="1290414"/>
            <a:ext cx="11656464" cy="4699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Ł. </a:t>
            </a:r>
            <a:r>
              <a:rPr lang="hr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Kobroń-Gąsiorowska 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(2022), </a:t>
            </a:r>
            <a:r>
              <a:rPr lang="hr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 rada na daljinu za poljsko </a:t>
            </a:r>
            <a:r>
              <a:rPr lang="hr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radno </a:t>
            </a:r>
            <a:r>
              <a:rPr lang="hr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pravo, 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Talijanski e-časopis o radnom pravu, 15(1), 171–186 </a:t>
            </a:r>
            <a:r>
              <a:rPr lang="hr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https://doi.org/10.6092/issn.1561-8048/13841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 na daljinu tijekom pandemije COVID-19 i nakon nje. Praktični vodič, 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Ženeva: Međunarodni ured </a:t>
            </a:r>
            <a:r>
              <a:rPr lang="hr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rada 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srpanj 2020., ISBN 978-92-2-032405-9 (web PDF)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Europska agencija za </a:t>
            </a:r>
            <a:r>
              <a:rPr lang="hr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 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(ELA), </a:t>
            </a:r>
            <a:r>
              <a:rPr lang="hr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Utjecaj rada na daljinu tijekom pandemije COVID-19 na primjenjivu socijalnu sigurnost (srpanj 2021.) – pregled mjera i/ili radnji poduzetih u državama članicama EU-a za omogućavanje fleksibilnog pristupa primjenjivoj socijalnoj sigurnosti rada na daljinu prekograničnih radnika ;</a:t>
            </a:r>
            <a:endParaRPr lang="en-US" sz="24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M. </a:t>
            </a:r>
            <a:r>
              <a:rPr lang="hr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Grzegorczyk 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L. </a:t>
            </a:r>
            <a:r>
              <a:rPr lang="hr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Nurski 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T. </a:t>
            </a:r>
            <a:r>
              <a:rPr lang="hr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Schraepen 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Prekogranični rad na daljinu u EU: fab or fad? , 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https://www.bruegel.org/blog-post/cross-border-telework-eu-fab-or-fad</a:t>
            </a:r>
            <a:r>
              <a:rPr lang="h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5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b="0" kern="0" spc="-150" dirty="0" err="1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Reference </a:t>
            </a:r>
            <a:r>
              <a:rPr lang="hr" sz="48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s-ES" sz="4800" b="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119641" y="1290414"/>
            <a:ext cx="11656464" cy="454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RAD NA DALJINU &amp; PRODUKTIVNOST: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https://www.youtube.com/watch?v=la5mBHbhpis</a:t>
            </a:r>
            <a:r>
              <a:rPr lang="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4185" indent="-457200" algn="just" fontAlgn="base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 NA DALJINU: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https://www.youtube.com/watch?v=ySQyeCnpxnI</a:t>
            </a:r>
            <a:r>
              <a:rPr lang="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</a:pPr>
            <a:r>
              <a:rPr lang="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Vijesti iz Poljske—Poslovanje i pravo, epizoda 5: Predložene izmjene zakona o </a:t>
            </a:r>
            <a:r>
              <a:rPr lang="hr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radu u </a:t>
            </a:r>
            <a:r>
              <a:rPr lang="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vezi s radom na daljinu </a:t>
            </a:r>
            <a:r>
              <a:rPr lang="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https://codozasady.pl/en/p/news-from-poland-business-law-episode-5-proposed-changes-in-labour-law-relating-to-remote-work</a:t>
            </a:r>
            <a:r>
              <a:rPr lang="hr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718496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>
                <a:solidFill>
                  <a:schemeClr val="bg1"/>
                </a:solidFill>
                <a:latin typeface="Roboto"/>
                <a:cs typeface="Roboto"/>
              </a:rPr>
              <a:t>Hvala vam</a:t>
            </a:r>
            <a:r>
              <a:rPr lang="hr" sz="9600" b="1" spc="-50">
                <a:solidFill>
                  <a:schemeClr val="bg1"/>
                </a:solidFill>
                <a:latin typeface="Roboto"/>
                <a:cs typeface="Roboto"/>
              </a:rPr>
              <a:t>!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144993" y="213645"/>
            <a:ext cx="9880752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Što je rad na daljinu? </a:t>
            </a:r>
            <a:r>
              <a:rPr lang="hr" sz="3600" b="0" i="1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– nastavak</a:t>
            </a:r>
            <a:endParaRPr lang="es-ES" sz="4400" b="0" i="1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85458" y="1256233"/>
            <a:ext cx="11837934" cy="113492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400" spc="50" dirty="0" err="1">
                <a:cs typeface="Tahoma"/>
              </a:rPr>
              <a:t>Prije pandemije </a:t>
            </a:r>
            <a:r>
              <a:rPr lang="hr" sz="2400" spc="50" dirty="0">
                <a:cs typeface="Tahoma"/>
              </a:rPr>
              <a:t>COVID - </a:t>
            </a:r>
            <a:r>
              <a:rPr lang="hr" sz="2400" b="1" spc="50" dirty="0" err="1">
                <a:solidFill>
                  <a:srgbClr val="0CA373"/>
                </a:solidFill>
                <a:cs typeface="Tahoma"/>
              </a:rPr>
              <a:t>19 samo </a:t>
            </a:r>
            <a:r>
              <a:rPr lang="hr" sz="2400" b="1" spc="50" dirty="0">
                <a:solidFill>
                  <a:srgbClr val="0CA373"/>
                </a:solidFill>
                <a:cs typeface="Tahoma"/>
              </a:rPr>
              <a:t>je </a:t>
            </a:r>
            <a:r>
              <a:rPr lang="hr" sz="2400" b="1" spc="50" dirty="0" err="1">
                <a:solidFill>
                  <a:srgbClr val="0CA373"/>
                </a:solidFill>
                <a:cs typeface="Tahoma"/>
              </a:rPr>
              <a:t>dio </a:t>
            </a:r>
            <a:r>
              <a:rPr lang="hr" sz="2400" b="1" spc="50" dirty="0">
                <a:solidFill>
                  <a:srgbClr val="0CA373"/>
                </a:solidFill>
                <a:cs typeface="Tahoma"/>
              </a:rPr>
              <a:t>radne </a:t>
            </a:r>
            <a:r>
              <a:rPr lang="hr" sz="2400" b="1" spc="50" dirty="0" err="1">
                <a:solidFill>
                  <a:srgbClr val="0CA373"/>
                </a:solidFill>
                <a:cs typeface="Tahoma"/>
              </a:rPr>
              <a:t>snage </a:t>
            </a:r>
            <a:r>
              <a:rPr lang="hr" sz="2400" b="1" spc="50" dirty="0">
                <a:solidFill>
                  <a:srgbClr val="0CA373"/>
                </a:solidFill>
                <a:cs typeface="Tahoma"/>
              </a:rPr>
              <a:t>radio od </a:t>
            </a:r>
            <a:r>
              <a:rPr lang="hr" sz="2400" b="1" spc="50" dirty="0" err="1">
                <a:solidFill>
                  <a:srgbClr val="0CA373"/>
                </a:solidFill>
                <a:cs typeface="Tahoma"/>
              </a:rPr>
              <a:t>kuće</a:t>
            </a:r>
            <a:r>
              <a:rPr lang="hr" sz="2400" b="1" spc="50" dirty="0">
                <a:solidFill>
                  <a:srgbClr val="0CA373"/>
                </a:solidFill>
                <a:cs typeface="Tahoma"/>
              </a:rPr>
              <a:t> </a:t>
            </a:r>
            <a:r>
              <a:rPr lang="hr" sz="2400" b="1" spc="50" dirty="0" err="1">
                <a:solidFill>
                  <a:srgbClr val="0CA373"/>
                </a:solidFill>
                <a:cs typeface="Tahoma"/>
              </a:rPr>
              <a:t>povremeno</a:t>
            </a:r>
            <a:r>
              <a:rPr lang="hr" sz="2400" b="1" spc="50" dirty="0">
                <a:solidFill>
                  <a:srgbClr val="0CA373"/>
                </a:solidFill>
                <a:cs typeface="Tahoma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400" spc="50" dirty="0">
                <a:cs typeface="Tahoma"/>
              </a:rPr>
              <a:t>Unutar EU brojke variraju od 30 % ili više u Danskoj , Nizozemskoj i Švedskoj do 10% ili manje u Češkoj , Grčkoj, Italiji ili Poljska</a:t>
            </a:r>
            <a:endParaRPr lang="es-ES" sz="2200" spc="50" dirty="0"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85458" y="2760292"/>
            <a:ext cx="12021084" cy="3138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Niz faktora određuju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da li se posao može potencijalno izvesti na daljinu, npr 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Ekonomska i kadrovska struktura zemlje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Pristup širokopojasnom internetu</a:t>
            </a: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hr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Vjerojatnost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posjedovanja </a:t>
            </a:r>
            <a:r>
              <a:rPr lang="hr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osobnog ili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prijenosnog računala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Prilagodljivost poslova za rad od kuće povećava se s razinom ekonomskog razvoja određene zemlje </a:t>
            </a:r>
            <a:r>
              <a:rPr lang="hr" sz="19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najvjerojatniji je u zemljama s velikim broj radnih mjesta u ICT -u </a:t>
            </a:r>
            <a:r>
              <a:rPr lang="hr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stručnim uslugama, financijama i osiguranju te javnoj upravi</a:t>
            </a:r>
            <a:endParaRPr lang="pl-PL" sz="1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rezultat vladinog nalog za ostanak i rad od kuće , </a:t>
            </a:r>
            <a:r>
              <a:rPr lang="hr" sz="19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gotovo 40% zaposlenika u Europi</a:t>
            </a:r>
            <a:r>
              <a:rPr lang="hr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počelo je daljinski raditi</a:t>
            </a:r>
            <a:endParaRPr lang="pl-PL" sz="1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41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1976582" y="213645"/>
            <a:ext cx="9637153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2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Što je udaljeno rad na daljinu? </a:t>
            </a:r>
            <a:r>
              <a:rPr lang="hr" sz="4200" b="0" i="1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– nastavak</a:t>
            </a:r>
            <a:endParaRPr lang="es-ES" sz="42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0" y="2879934"/>
            <a:ext cx="11412323" cy="1457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3600" dirty="0">
              <a:solidFill>
                <a:srgbClr val="000000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hr" sz="36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8DEA5A3-84E3-D9DA-6353-E0D79AE4F67D}"/>
              </a:ext>
            </a:extLst>
          </p:cNvPr>
          <p:cNvSpPr txBox="1"/>
          <p:nvPr/>
        </p:nvSpPr>
        <p:spPr>
          <a:xfrm>
            <a:off x="0" y="1200727"/>
            <a:ext cx="11961091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2800" b="1" dirty="0">
                <a:solidFill>
                  <a:srgbClr val="0CA373"/>
                </a:solidFill>
              </a:rPr>
              <a:t>Kako rad na daljinu može koristiti vašem POSLU?</a:t>
            </a:r>
            <a:endParaRPr lang="pl-PL" sz="2800" b="1" dirty="0">
              <a:solidFill>
                <a:srgbClr val="0CA373"/>
              </a:solidFill>
            </a:endParaRPr>
          </a:p>
          <a:p>
            <a:endParaRPr lang="pl-PL" sz="2400" b="1" dirty="0">
              <a:solidFill>
                <a:srgbClr val="0CA37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r" sz="2400" dirty="0"/>
              <a:t>Moglo bi pomoći u izbjegavanju veće učestalosti COVID-19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r" sz="2400" dirty="0"/>
              <a:t>Visok stupanj neizvjesnosti povezan s ponovnim otvaranjem poduzeća povlači za sobom pridržavanje brojnih strogih higijenskih i sigurnosnih propisa te stalnih ograničenja , kao i fizičkog distanciranja što možda neće omogućiti cijeloj radnoj snazi siguran povratak u prostorije poslodavca. Rad na </a:t>
            </a:r>
            <a:r>
              <a:rPr lang="hr" sz="2400" b="1" dirty="0"/>
              <a:t>daljinu ostat će potreban za barem dio radne snage tijekom ovog razdoblja </a:t>
            </a:r>
            <a:r>
              <a:rPr lang="hr" sz="2400" dirty="0"/>
              <a:t>.</a:t>
            </a:r>
            <a:endParaRPr lang="pl-PL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r" sz="2400" dirty="0"/>
              <a:t>Visoko rizične i ranjive skupine moraju biti zaštićene, zbog čega je </a:t>
            </a:r>
            <a:r>
              <a:rPr lang="hr" sz="2400" b="1" dirty="0"/>
              <a:t>rad na daljinu vrlo atraktivna alternativa </a:t>
            </a:r>
            <a:r>
              <a:rPr lang="hr" sz="2400" dirty="0"/>
              <a:t>barem za vrijeme trajanja pandemije</a:t>
            </a:r>
            <a:endParaRPr lang="pl-PL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r" sz="2400" b="1" dirty="0">
                <a:solidFill>
                  <a:srgbClr val="0CA373"/>
                </a:solidFill>
              </a:rPr>
              <a:t>Proširena upotreba daljinskog rada možda neće završiti s pandemijom, ali bi mogla postati dio ' nove i bolje normale ' u godinama koje dolaze </a:t>
            </a:r>
            <a:r>
              <a:rPr lang="hr" sz="2400" dirty="0">
                <a:solidFill>
                  <a:srgbClr val="0CA373"/>
                </a:solidFill>
              </a:rPr>
              <a:t>, podržana digitalizacijom, naprednom komunikacijom i tehnologijama u oblaku</a:t>
            </a:r>
          </a:p>
        </p:txBody>
      </p:sp>
    </p:spTree>
    <p:extLst>
      <p:ext uri="{BB962C8B-B14F-4D97-AF65-F5344CB8AC3E}">
        <p14:creationId xmlns:p14="http://schemas.microsoft.com/office/powerpoint/2010/main" val="21752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Problemi koje treba uzeti u obzir</a:t>
            </a:r>
            <a:endParaRPr lang="es-ES" sz="40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1" y="1059679"/>
            <a:ext cx="12015385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b="1" spc="50" dirty="0">
                <a:solidFill>
                  <a:srgbClr val="0CA373"/>
                </a:solidFill>
                <a:cs typeface="Tahoma"/>
              </a:rPr>
              <a:t>Poduzetničke prakse trebale bi uzeti u obzir brojna pitanja koja se tiču npr:</a:t>
            </a:r>
            <a:endParaRPr lang="es-ES" sz="2200" b="1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02551" y="1563880"/>
            <a:ext cx="11395231" cy="4729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radno vrijeme i </a:t>
            </a:r>
            <a:r>
              <a:rPr lang="hr" sz="2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hr" sz="2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rganizacija rada;</a:t>
            </a:r>
            <a:endParaRPr lang="pl-PL" sz="2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Trening </a:t>
            </a:r>
            <a:r>
              <a:rPr lang="hr" sz="2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pl-PL" sz="2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Upravljanje učinkom </a:t>
            </a:r>
            <a:r>
              <a:rPr lang="hr" sz="2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pl-PL" sz="2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Digitalizacija </a:t>
            </a:r>
            <a:r>
              <a:rPr lang="hr" sz="2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1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Komunikacija </a:t>
            </a:r>
            <a:r>
              <a:rPr lang="hr" sz="2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pl-PL" sz="2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Sigurnost i zdravlje (OSH) i ravnoteža između posla i privatnog života ( WLB 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Pravne i ugovorne implikacije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Pitanja povezana s prekograničnim pružanjem rada na daljinu, uključujući pravnu situaciju zaposlenika angažiranih od strane poljskih poduzetnika, koji rade na daljinu izvan Poljske</a:t>
            </a:r>
            <a:endParaRPr lang="pl-PL" sz="2100" dirty="0">
              <a:solidFill>
                <a:srgbClr val="000000"/>
              </a:solidFill>
              <a:effectLst/>
              <a:highlight>
                <a:srgbClr val="FF00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pl-PL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1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Problemi radnog</a:t>
            </a:r>
            <a:r>
              <a:rPr lang="hr" sz="36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vremena i organizacije rada</a:t>
            </a:r>
            <a:endParaRPr lang="es-ES" sz="36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01140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b="1" spc="50" dirty="0">
                <a:solidFill>
                  <a:srgbClr val="0CA373"/>
                </a:solidFill>
                <a:cs typeface="Tahoma"/>
              </a:rPr>
              <a:t>Poduzetničke prakse treba prilagoditi situaciji i staviti prioritet na opterećenje , zadatke i rokove .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Tipični koraci u tome uključuju :</a:t>
            </a:r>
            <a:endParaRPr lang="es-ES" sz="2200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02552" y="1666430"/>
            <a:ext cx="11395230" cy="4831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Traženje od radnika da pripreme 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individualni Plan rada na daljinu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 kojem treba razgovarati i dogovoriti se s njihovim izravnim nadređenim / unutar određenog tima (ako je primjenjivo ) . Ovi planovi rada trebaju nadopunjavati trenutne planove rada i povezane procedure</a:t>
            </a: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Razjašnjavanje i određivanje prioriteta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rada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koji su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ovom trenutku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bitni ili realni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Dogovaranje </a:t>
            </a:r>
            <a:r>
              <a:rPr lang="hr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zajedničkog sustava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signaliziranje dostupnosti za posao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osiguravanje da ga menadžeri i kolege </a:t>
            </a:r>
            <a:r>
              <a:rPr lang="hr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unutar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tima poštuju </a:t>
            </a: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Poticanje radnika da 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dijele kada se osjećaju preopterećeni -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služi kao sustav ranog upozorenja za otkrivanje rizika od sagorijevanja i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otkriva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kada se zadaci ili članovi tima moraju ponovno dodijeliti , provodeći mapiranje vještina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prerasporediti nedovoljno angažirane radnike u prenapregnute timove; tražeći od radnika da podijele primjere kako su promijenili svoje svakodnevne rutine na načine koji im odgovaraju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Prepoznavši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vrijeme izvan mreže potrebno za sadržajno dobar rad</a:t>
            </a:r>
            <a:endParaRPr lang="pl-PL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7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b="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Problemi </a:t>
            </a:r>
            <a:r>
              <a:rPr lang="hr" sz="40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treninga</a:t>
            </a:r>
            <a:endParaRPr lang="es-ES" sz="40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01140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b="1" spc="50" dirty="0">
                <a:solidFill>
                  <a:srgbClr val="0CA373"/>
                </a:solidFill>
                <a:cs typeface="Tahoma"/>
              </a:rPr>
              <a:t>Poduzetnici trebaju priznati kako za zaposlenike tako i za menadžere rad na daljinu povlači za sobom ponovnu procjena starih radnih navika i učenje novih vještina ( ponekad zahtijeva brzinu ). Radnje mogu 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uključiti:</a:t>
            </a:r>
            <a:endParaRPr lang="es-ES" sz="2200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02552" y="1666430"/>
            <a:ext cx="11395230" cy="4477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Dijeljenje ideja i savjeta za učinkovit daljinski rad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otvoreno unutar timova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isto vrijedi i za dijeljenje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izazova oko radnog ritma, upravljanja vremenom i zdravih navika</a:t>
            </a: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Provođenje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redovitih anketa koje se tiču izazova i potreba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 daljinskim upravljanjem radnika i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zatim ciljajući na te potrebe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posvećenost online obukama, webinarima, radionicama i tečajevima ( uključujući , ako je potrebno – sesije jedan na jedan 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Ponuda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obuka koja je usmjerena na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učenje o modeliranju i proaktivnom angažmanu i suradničkim pristupima</a:t>
            </a: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Ponuda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treninga koji su usredotočeni na meke vještine i aspekte ponašanja na daljinu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kao što su svjesnost ili vještine upravljanja vremenom za radnike na daljinu ; vježbanje, prehranu i spavanje te isključenje s digitalnih uređaja</a:t>
            </a: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8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b="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Problemi </a:t>
            </a:r>
            <a:r>
              <a:rPr lang="hr" sz="3600" kern="0" spc="-1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upravljanja učinkom</a:t>
            </a:r>
            <a:endParaRPr lang="es-ES" sz="3600" kern="0" spc="-15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01140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b="1" spc="50" dirty="0">
                <a:solidFill>
                  <a:srgbClr val="0CA373"/>
                </a:solidFill>
                <a:cs typeface="Tahoma"/>
              </a:rPr>
              <a:t>Jedan od najvažnijih izvora stresa za bilo koje poduzetnike s radom na daljinu je održati učinak tima. Tipični koraci uključuju</a:t>
            </a:r>
            <a:r>
              <a:rPr lang="hr" sz="2200" spc="50" dirty="0">
                <a:solidFill>
                  <a:srgbClr val="0CA373"/>
                </a:solidFill>
                <a:cs typeface="Tahoma"/>
              </a:rPr>
              <a:t>:</a:t>
            </a:r>
            <a:endParaRPr lang="es-ES" sz="2200" spc="5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02552" y="1666430"/>
            <a:ext cx="11395230" cy="5101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Budite vrlo jasni </a:t>
            </a:r>
            <a:r>
              <a:rPr lang="hr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</a:t>
            </a:r>
            <a:r>
              <a:rPr lang="h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očekivanim rezultatima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Biti što precizniji u pogledu očekivanja prema radnicima značajno smanjuje potencijalnu dvosmislenost i mogućnost nesporazuma ; to može također dovesti do većeg osnaživanja i autonomije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daljinskog upravljanja </a:t>
            </a:r>
            <a:r>
              <a:rPr lang="h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radnika u uspješnom izvršavanju zadataka.</a:t>
            </a: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Osiguravanje pravovremenih ,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redovitih i opisnih povratnih informacija radnicima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opisivanjem onoga što su radnici radili i fokusiranjem na one promjene koje će rezultirati najznačajnijim poboljšanjem zadatka i imati očekivani učinak.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Pokušavanje </a:t>
            </a:r>
            <a:r>
              <a:rPr lang="hr" sz="2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favoriziranja </a:t>
            </a:r>
            <a:r>
              <a:rPr lang="h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videopoziva za osjetljive razgovore o izvedbi </a:t>
            </a:r>
            <a:r>
              <a:rPr lang="h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kako bi se omogućila suptilnija neverbalna komunikacija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nemoj zaboraviti pružiti pozitivnu povratnu informaciju </a:t>
            </a: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kad god je posao odrađen dobro !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pl-P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7" name="Grafika 6" descr="Komentarz — serce z wypełnieniem pełnym">
            <a:extLst>
              <a:ext uri="{FF2B5EF4-FFF2-40B4-BE49-F238E27FC236}">
                <a16:creationId xmlns:a16="http://schemas.microsoft.com/office/drawing/2014/main" id="{CA1151FD-055D-24AF-672A-15FE6554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60" y="519157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1623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4338</TotalTime>
  <Words>4226</Words>
  <Application>Microsoft Macintosh PowerPoint</Application>
  <PresentationFormat>Widescreen</PresentationFormat>
  <Paragraphs>264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Arial</vt:lpstr>
      <vt:lpstr>Calibri</vt:lpstr>
      <vt:lpstr>Calibri Light</vt:lpstr>
      <vt:lpstr>Noto Sans</vt:lpstr>
      <vt:lpstr>Oxygen</vt:lpstr>
      <vt:lpstr>Roboto</vt:lpstr>
      <vt:lpstr>Symbol</vt:lpstr>
      <vt:lpstr>Times New Roman</vt:lpstr>
      <vt:lpstr>Wingdings</vt:lpstr>
      <vt:lpstr>YADLjI9qxTA 0</vt:lpstr>
      <vt:lpstr>1_Tema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Zdravlje i sigurnost na radu pitanja (u Poljskoj)</vt:lpstr>
      <vt:lpstr>Povremeni rad na daljinu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Nebojša Stojčić</cp:lastModifiedBy>
  <cp:revision>165</cp:revision>
  <cp:lastPrinted>2022-10-05T20:15:57Z</cp:lastPrinted>
  <dcterms:created xsi:type="dcterms:W3CDTF">2021-06-29T11:11:56Z</dcterms:created>
  <dcterms:modified xsi:type="dcterms:W3CDTF">2022-11-22T18:32:37Z</dcterms:modified>
</cp:coreProperties>
</file>