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56" r:id="rId2"/>
    <p:sldId id="268" r:id="rId3"/>
    <p:sldId id="305" r:id="rId4"/>
    <p:sldId id="320" r:id="rId5"/>
    <p:sldId id="321" r:id="rId6"/>
    <p:sldId id="319" r:id="rId7"/>
    <p:sldId id="322" r:id="rId8"/>
    <p:sldId id="323" r:id="rId9"/>
    <p:sldId id="324" r:id="rId10"/>
    <p:sldId id="325" r:id="rId11"/>
    <p:sldId id="326" r:id="rId12"/>
    <p:sldId id="327" r:id="rId13"/>
    <p:sldId id="328" r:id="rId14"/>
    <p:sldId id="329" r:id="rId15"/>
    <p:sldId id="330" r:id="rId16"/>
    <p:sldId id="331" r:id="rId17"/>
    <p:sldId id="333" r:id="rId18"/>
    <p:sldId id="334" r:id="rId19"/>
    <p:sldId id="332" r:id="rId20"/>
    <p:sldId id="309" r:id="rId21"/>
    <p:sldId id="312" r:id="rId22"/>
    <p:sldId id="310" r:id="rId23"/>
    <p:sldId id="313" r:id="rId24"/>
    <p:sldId id="315" r:id="rId25"/>
    <p:sldId id="311" r:id="rId26"/>
    <p:sldId id="314" r:id="rId27"/>
    <p:sldId id="307" r:id="rId28"/>
    <p:sldId id="336" r:id="rId29"/>
    <p:sldId id="337" r:id="rId30"/>
    <p:sldId id="335" r:id="rId31"/>
    <p:sldId id="316" r:id="rId32"/>
    <p:sldId id="318" r:id="rId33"/>
    <p:sldId id="338" r:id="rId34"/>
    <p:sldId id="339" r:id="rId35"/>
    <p:sldId id="340" r:id="rId36"/>
    <p:sldId id="264" r:id="rId37"/>
  </p:sldIdLst>
  <p:sldSz cx="12192000" cy="6858000"/>
  <p:notesSz cx="6797675" cy="99298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7F7D9"/>
    <a:srgbClr val="10D296"/>
    <a:srgbClr val="17EDAB"/>
    <a:srgbClr val="075D42"/>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2978" autoAdjust="0"/>
  </p:normalViewPr>
  <p:slideViewPr>
    <p:cSldViewPr snapToGrid="0">
      <p:cViewPr varScale="1">
        <p:scale>
          <a:sx n="115" d="100"/>
          <a:sy n="115" d="100"/>
        </p:scale>
        <p:origin x="512" y="192"/>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3" y="0"/>
            <a:ext cx="2945659" cy="498215"/>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50446" y="0"/>
            <a:ext cx="2945659" cy="498215"/>
          </a:xfrm>
          <a:prstGeom prst="rect">
            <a:avLst/>
          </a:prstGeom>
        </p:spPr>
        <p:txBody>
          <a:bodyPr vert="horz" lIns="91440" tIns="45720" rIns="91440" bIns="45720" rtlCol="0"/>
          <a:lstStyle>
            <a:lvl1pPr algn="r">
              <a:defRPr sz="1200"/>
            </a:lvl1pPr>
          </a:lstStyle>
          <a:p>
            <a:fld id="{DFF4FA70-0E02-437E-A78C-CE05301291EA}" type="datetimeFigureOut">
              <a:rPr lang="es-ES" smtClean="0"/>
              <a:t>8/11/22</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3" y="9431601"/>
            <a:ext cx="2945659" cy="498215"/>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50446" y="9431601"/>
            <a:ext cx="2945659" cy="498215"/>
          </a:xfrm>
          <a:prstGeom prst="rect">
            <a:avLst/>
          </a:prstGeom>
        </p:spPr>
        <p:txBody>
          <a:bodyPr vert="horz" lIns="91440" tIns="45720" rIns="91440" bIns="45720" rtlCol="0" anchor="b"/>
          <a:lstStyle>
            <a:lvl1pPr algn="r">
              <a:defRPr sz="1200"/>
            </a:lvl1pPr>
          </a:lstStyle>
          <a:p>
            <a:fld id="{9D33C069-59B1-4A62-AB0D-C900094E721A}" type="slidenum">
              <a:rPr lang="es-ES" smtClean="0"/>
              <a:t>‹N›</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3" y="0"/>
            <a:ext cx="2945659" cy="49821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6" y="0"/>
            <a:ext cx="2945659" cy="498215"/>
          </a:xfrm>
          <a:prstGeom prst="rect">
            <a:avLst/>
          </a:prstGeom>
        </p:spPr>
        <p:txBody>
          <a:bodyPr vert="horz" lIns="91440" tIns="45720" rIns="91440" bIns="45720" rtlCol="0"/>
          <a:lstStyle>
            <a:lvl1pPr algn="r">
              <a:defRPr sz="1200"/>
            </a:lvl1pPr>
          </a:lstStyle>
          <a:p>
            <a:fld id="{28FFF3FB-DEDF-4780-82C6-53DC23E6D14E}" type="datetimeFigureOut">
              <a:rPr lang="es-ES" smtClean="0"/>
              <a:t>8/11/22</a:t>
            </a:fld>
            <a:endParaRPr lang="es-ES"/>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8724"/>
            <a:ext cx="5438140" cy="3909865"/>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3" y="9431601"/>
            <a:ext cx="2945659" cy="498215"/>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6" y="9431601"/>
            <a:ext cx="2945659" cy="498215"/>
          </a:xfrm>
          <a:prstGeom prst="rect">
            <a:avLst/>
          </a:prstGeom>
        </p:spPr>
        <p:txBody>
          <a:bodyPr vert="horz" lIns="91440" tIns="45720" rIns="91440" bIns="45720" rtlCol="0" anchor="b"/>
          <a:lstStyle>
            <a:lvl1pPr algn="r">
              <a:defRPr sz="1200"/>
            </a:lvl1pPr>
          </a:lstStyle>
          <a:p>
            <a:fld id="{3194B92E-D071-4B96-991C-97F62C0BDD53}" type="slidenum">
              <a:rPr lang="es-ES" smtClean="0"/>
              <a:t>‹N›</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7891125" y="-12809538"/>
            <a:ext cx="24061738" cy="13535026"/>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79768" y="4716663"/>
            <a:ext cx="5409816" cy="443738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s://nhglobalpartners.com/remote-working-law-decree-spain/" TargetMode="External"/><Relationship Id="rId3" Type="http://schemas.openxmlformats.org/officeDocument/2006/relationships/hyperlink" Target="https://cms.law/en/int/expert-guides/cms-expert-guide-to-mobile-working/belgium" TargetMode="External"/><Relationship Id="rId7" Type="http://schemas.openxmlformats.org/officeDocument/2006/relationships/hyperlink" Target="https://www.bollettinoadapt.it/wp-content/uploads/TELELAVORO-tiraboschi.pdf" TargetMode="External"/><Relationship Id="rId2" Type="http://schemas.openxmlformats.org/officeDocument/2006/relationships/hyperlink" Target="https://www.etuc.org/en/rules-teleworking-belgium" TargetMode="External"/><Relationship Id="rId1" Type="http://schemas.openxmlformats.org/officeDocument/2006/relationships/slideLayout" Target="../slideLayouts/slideLayout1.xml"/><Relationship Id="rId6" Type="http://schemas.openxmlformats.org/officeDocument/2006/relationships/hyperlink" Target="https://en.sev.org.gr/wp-content/uploads/2020/06/Telework_SEV_english.pdf" TargetMode="External"/><Relationship Id="rId5" Type="http://schemas.openxmlformats.org/officeDocument/2006/relationships/hyperlink" Target="https://www.lexology.com/library/detail.aspx?g=ccd49a34-af61-46b2-9501-5dd31c421ecf" TargetMode="External"/><Relationship Id="rId4" Type="http://schemas.openxmlformats.org/officeDocument/2006/relationships/hyperlink" Target="https://cms.law/en/int/expert-guides/cms-expert-guide-to-mobile-working/croatia" TargetMode="External"/><Relationship Id="rId9" Type="http://schemas.openxmlformats.org/officeDocument/2006/relationships/hyperlink" Target="file:///C:/Users/MarcinKIE&#197;&#129;BASA/Downloads/ES%20-%20Telework%20regulation-2.pdf"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bruegel.org/blog-post/cross-border-telework-eu-fab-or-fad"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ySQyeCnpxnI" TargetMode="External"/><Relationship Id="rId2" Type="http://schemas.openxmlformats.org/officeDocument/2006/relationships/hyperlink" Target="https://www.youtube.com/watch?v=la5mBHbhpis" TargetMode="External"/><Relationship Id="rId1" Type="http://schemas.openxmlformats.org/officeDocument/2006/relationships/slideLayout" Target="../slideLayouts/slideLayout1.xml"/><Relationship Id="rId4" Type="http://schemas.openxmlformats.org/officeDocument/2006/relationships/hyperlink" Target="https://codozasady.pl/en/p/news-from-poland-business-law-episode-5-proposed-changes-in-labour-law-relating-to-remote-work"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1800629" y="3070699"/>
            <a:ext cx="7426957" cy="523220"/>
          </a:xfrm>
          <a:prstGeom prst="rect">
            <a:avLst/>
          </a:prstGeom>
          <a:noFill/>
        </p:spPr>
        <p:txBody>
          <a:bodyPr wrap="square">
            <a:spAutoFit/>
          </a:bodyPr>
          <a:lstStyle/>
          <a:p>
            <a:pPr algn="ctr"/>
            <a:r>
              <a:rPr lang="en-GB" sz="2800" b="1" dirty="0">
                <a:solidFill>
                  <a:srgbClr val="0CA373"/>
                </a:solidFill>
                <a:effectLst/>
                <a:ea typeface="Calibri" panose="020F0502020204030204" pitchFamily="34" charset="0"/>
              </a:rPr>
              <a:t>“Enhancing SMEs’ Resilience After Lock Down”</a:t>
            </a:r>
            <a:endParaRPr lang="es-ES" sz="2800" b="1" dirty="0">
              <a:solidFill>
                <a:srgbClr val="0CA373"/>
              </a:solidFill>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32315" y="4007988"/>
            <a:ext cx="11759863" cy="1938992"/>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it-IT" sz="3200" b="1" dirty="0">
                <a:solidFill>
                  <a:srgbClr val="0CA373"/>
                </a:solidFill>
              </a:rPr>
              <a:t>Regolamenti sul lavoro a distanza</a:t>
            </a:r>
            <a:r>
              <a:rPr lang="it-IT" sz="3200" b="1" dirty="0">
                <a:solidFill>
                  <a:srgbClr val="0CA373"/>
                </a:solidFill>
                <a:effectLst/>
              </a:rPr>
              <a:t> </a:t>
            </a:r>
            <a:r>
              <a:rPr lang="it-IT" sz="3200" dirty="0">
                <a:solidFill>
                  <a:srgbClr val="0CA373"/>
                </a:solidFill>
              </a:rPr>
              <a:t>(compresi quelli previsti in Polonia) </a:t>
            </a:r>
            <a:endParaRPr lang="it-IT" sz="3200" b="0" dirty="0">
              <a:solidFill>
                <a:srgbClr val="0CA373"/>
              </a:solidFill>
              <a:effectLst/>
            </a:endParaRPr>
          </a:p>
          <a:p>
            <a:pPr lvl="0" algn="ctr">
              <a:spcBef>
                <a:spcPts val="5"/>
              </a:spcBef>
              <a:tabLst>
                <a:tab pos="1205230" algn="l"/>
                <a:tab pos="1926589" algn="l"/>
                <a:tab pos="2915920" algn="l"/>
                <a:tab pos="3444875" algn="l"/>
                <a:tab pos="4383405" algn="l"/>
                <a:tab pos="6796405" algn="l"/>
              </a:tabLst>
              <a:defRPr/>
            </a:pPr>
            <a:r>
              <a:rPr lang="it-IT" sz="3200" b="1" dirty="0">
                <a:solidFill>
                  <a:srgbClr val="0CA373"/>
                </a:solidFill>
              </a:rPr>
              <a:t>e pratica di utilizzo</a:t>
            </a:r>
            <a:r>
              <a:rPr lang="en-US" sz="3200" b="1" dirty="0">
                <a:solidFill>
                  <a:srgbClr val="0CA373"/>
                </a:solidFill>
              </a:rPr>
              <a:t>
</a:t>
            </a:r>
            <a:endParaRPr lang="pl-PL" sz="2800" b="1" dirty="0">
              <a:solidFill>
                <a:srgbClr val="0CA373"/>
              </a:solidFill>
              <a:effectLst/>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spc="-114" dirty="0" err="1">
                <a:ea typeface="Tahoma" panose="020B0604030504040204" pitchFamily="34" charset="0"/>
                <a:cs typeface="Tahoma" panose="020B0604030504040204" pitchFamily="34" charset="0"/>
              </a:rPr>
              <a:t>Dr.</a:t>
            </a:r>
            <a:r>
              <a:rPr lang="en-GB" sz="2400" spc="-114" dirty="0">
                <a:ea typeface="Tahoma" panose="020B0604030504040204" pitchFamily="34" charset="0"/>
                <a:cs typeface="Tahoma" panose="020B0604030504040204" pitchFamily="34" charset="0"/>
              </a:rPr>
              <a:t> Marcin </a:t>
            </a:r>
            <a:r>
              <a:rPr lang="en-GB" sz="2400" spc="-114" dirty="0" err="1">
                <a:ea typeface="Tahoma" panose="020B0604030504040204" pitchFamily="34" charset="0"/>
                <a:cs typeface="Tahoma" panose="020B0604030504040204" pitchFamily="34" charset="0"/>
              </a:rPr>
              <a:t>Kiełbasa</a:t>
            </a:r>
            <a:r>
              <a:rPr lang="en-GB" sz="2000" spc="-114" dirty="0">
                <a:ea typeface="Tahoma" panose="020B0604030504040204" pitchFamily="34" charset="0"/>
                <a:cs typeface="Tahoma" panose="020B0604030504040204" pitchFamily="34" charset="0"/>
              </a:rPr>
              <a:t>,</a:t>
            </a:r>
            <a:r>
              <a:rPr lang="en-GB" sz="2400" b="1" spc="-114" dirty="0">
                <a:ea typeface="Tahoma" panose="020B0604030504040204" pitchFamily="34" charset="0"/>
                <a:cs typeface="Tahoma" panose="020B0604030504040204" pitchFamily="34" charset="0"/>
              </a:rPr>
              <a:t> </a:t>
            </a:r>
            <a:r>
              <a:rPr lang="en-GB" sz="2400" spc="-114" dirty="0">
                <a:ea typeface="Tahoma" panose="020B0604030504040204" pitchFamily="34" charset="0"/>
                <a:cs typeface="Tahoma" panose="020B0604030504040204" pitchFamily="34" charset="0"/>
              </a:rPr>
              <a:t>Cracow University of Economics (CUE)</a:t>
            </a: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728963" y="611888"/>
            <a:ext cx="4531601" cy="2077704"/>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000" b="0" kern="0" spc="-150">
                <a:solidFill>
                  <a:schemeClr val="tx1"/>
                </a:solidFill>
                <a:latin typeface="+mn-lt"/>
                <a:ea typeface="Tahoma" panose="020B0604030504040204" pitchFamily="34" charset="0"/>
                <a:cs typeface="Tahoma" panose="020B0604030504040204" pitchFamily="34" charset="0"/>
              </a:rPr>
              <a:t>Questioni relative </a:t>
            </a:r>
            <a:r>
              <a:rPr lang="it-IT" sz="4000" kern="0" spc="-150">
                <a:solidFill>
                  <a:schemeClr val="tx1"/>
                </a:solidFill>
                <a:latin typeface="+mn-lt"/>
                <a:ea typeface="Tahoma" panose="020B0604030504040204" pitchFamily="34" charset="0"/>
                <a:cs typeface="Tahoma" panose="020B0604030504040204" pitchFamily="34" charset="0"/>
              </a:rPr>
              <a:t>la</a:t>
            </a:r>
            <a:r>
              <a:rPr lang="it-IT" sz="4000" b="0" kern="0" spc="-150">
                <a:solidFill>
                  <a:schemeClr val="tx1"/>
                </a:solidFill>
                <a:latin typeface="+mn-lt"/>
                <a:ea typeface="Tahoma" panose="020B0604030504040204" pitchFamily="34" charset="0"/>
                <a:cs typeface="Tahoma" panose="020B0604030504040204" pitchFamily="34" charset="0"/>
              </a:rPr>
              <a:t> </a:t>
            </a:r>
            <a:r>
              <a:rPr lang="it-IT" sz="4000" kern="0" spc="-150">
                <a:solidFill>
                  <a:schemeClr val="tx1"/>
                </a:solidFill>
                <a:latin typeface="+mn-lt"/>
                <a:ea typeface="Tahoma" panose="020B0604030504040204" pitchFamily="34" charset="0"/>
                <a:cs typeface="Tahoma" panose="020B0604030504040204" pitchFamily="34" charset="0"/>
              </a:rPr>
              <a:t>digitalizzazione </a:t>
            </a: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nSpc>
                <a:spcPct val="100000"/>
              </a:lnSpc>
              <a:spcBef>
                <a:spcPts val="110"/>
              </a:spcBef>
            </a:pPr>
            <a:r>
              <a:rPr lang="it-IT" sz="2200" b="1" spc="50">
                <a:solidFill>
                  <a:srgbClr val="0CA373"/>
                </a:solidFill>
                <a:cs typeface="Tahoma"/>
              </a:rPr>
              <a:t>Digitalizzazione </a:t>
            </a:r>
            <a:r>
              <a:rPr lang="it-IT" sz="2200" spc="50">
                <a:solidFill>
                  <a:srgbClr val="0CA373"/>
                </a:solidFill>
                <a:cs typeface="Tahoma"/>
              </a:rPr>
              <a:t>– processo socio-tecnico, in evoluzione che si svolge a livello individuale, organizzativo, sociale e globale (Legner et al., 2017). Le misure che gli imprenditori devono adottare a tale riguardo possono includere:</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2" y="1666430"/>
            <a:ext cx="12001140" cy="4252190"/>
          </a:xfrm>
          <a:prstGeom prst="rect">
            <a:avLst/>
          </a:prstGeom>
          <a:noFill/>
        </p:spPr>
        <p:txBody>
          <a:bodyPr wrap="square">
            <a:spAutoFit/>
          </a:bodyPr>
          <a:lstStyle/>
          <a:p>
            <a:pPr lvl="0" algn="just">
              <a:lnSpc>
                <a:spcPct val="115000"/>
              </a:lnSpc>
              <a:spcAft>
                <a:spcPts val="1000"/>
              </a:spcAft>
              <a:buSzPts val="1000"/>
              <a:tabLst>
                <a:tab pos="457200" algn="l"/>
              </a:tabLst>
            </a:pPr>
            <a:endParaRPr lang="it-IT"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it-IT"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Revisione delle esigenze tecnologiche e delle risorse dei dipendenti che lavorano da casa (lavoratori remoti)
Rivedere il livello di competenze dei dipendenti nell'accesso e nell'utilizzo dei rispettivi dispositivi 
Stabilire la politica sull'opportunità di consentire ai lavoratori di utilizzare i propri dispositivi o di ricevere apparecchiature TIC fornite dai loro datori di lavoro (da notare – alcuni ordinamenti giuridici possono prevedere norme specifiche al riguardo o lasciare alle parti)
Rivedere le modalità di rimborso per sostenere finanziariamente i dipendenti per garantire che abbiano il giusto tipo di attrezzature, Internet, larghezza di banda e strumenti elettronici
Fornire opportunità di formazione ai dipendenti sui diversi strumenti che saranno tenuti a utilizzare, nonché autovalutazione e test esterni su di essi; prevedere schemi di consegna delle attrezzature ai dipendenti</a:t>
            </a:r>
          </a:p>
        </p:txBody>
      </p:sp>
    </p:spTree>
    <p:extLst>
      <p:ext uri="{BB962C8B-B14F-4D97-AF65-F5344CB8AC3E}">
        <p14:creationId xmlns:p14="http://schemas.microsoft.com/office/powerpoint/2010/main" val="577703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000" b="0" kern="0" spc="-150">
                <a:solidFill>
                  <a:schemeClr val="tx1"/>
                </a:solidFill>
                <a:latin typeface="+mn-lt"/>
                <a:ea typeface="Tahoma" panose="020B0604030504040204" pitchFamily="34" charset="0"/>
                <a:cs typeface="Tahoma" panose="020B0604030504040204" pitchFamily="34" charset="0"/>
              </a:rPr>
              <a:t>Questioni relative </a:t>
            </a:r>
            <a:r>
              <a:rPr lang="it-IT" sz="4000" kern="0" spc="-150">
                <a:solidFill>
                  <a:schemeClr val="tx1"/>
                </a:solidFill>
                <a:latin typeface="+mn-lt"/>
                <a:ea typeface="Tahoma" panose="020B0604030504040204" pitchFamily="34" charset="0"/>
                <a:cs typeface="Tahoma" panose="020B0604030504040204" pitchFamily="34" charset="0"/>
              </a:rPr>
              <a:t>la</a:t>
            </a:r>
            <a:r>
              <a:rPr lang="it-IT" sz="4000" b="0" kern="0" spc="-150">
                <a:solidFill>
                  <a:schemeClr val="tx1"/>
                </a:solidFill>
                <a:latin typeface="+mn-lt"/>
                <a:ea typeface="Tahoma" panose="020B0604030504040204" pitchFamily="34" charset="0"/>
                <a:cs typeface="Tahoma" panose="020B0604030504040204" pitchFamily="34" charset="0"/>
              </a:rPr>
              <a:t> </a:t>
            </a:r>
            <a:r>
              <a:rPr lang="it-IT" sz="4000" kern="0" spc="-150">
                <a:solidFill>
                  <a:schemeClr val="tx1"/>
                </a:solidFill>
                <a:latin typeface="+mn-lt"/>
                <a:ea typeface="Tahoma" panose="020B0604030504040204" pitchFamily="34" charset="0"/>
                <a:cs typeface="Tahoma" panose="020B0604030504040204" pitchFamily="34" charset="0"/>
              </a:rPr>
              <a:t>comunicazione</a:t>
            </a: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42593"/>
          </a:xfrm>
          <a:prstGeom prst="rect">
            <a:avLst/>
          </a:prstGeom>
        </p:spPr>
        <p:txBody>
          <a:bodyPr vert="horz" wrap="square" lIns="0" tIns="13970" rIns="0" bIns="0" rtlCol="0">
            <a:spAutoFit/>
          </a:bodyPr>
          <a:lstStyle/>
          <a:p>
            <a:pPr marL="12700">
              <a:lnSpc>
                <a:spcPct val="100000"/>
              </a:lnSpc>
              <a:spcBef>
                <a:spcPts val="110"/>
              </a:spcBef>
            </a:pPr>
            <a:r>
              <a:rPr lang="it-IT" sz="2200" b="1" spc="50">
                <a:solidFill>
                  <a:srgbClr val="0CA373"/>
                </a:solidFill>
                <a:cs typeface="Tahoma"/>
              </a:rPr>
              <a:t>Esistono prove di ricerca </a:t>
            </a:r>
            <a:r>
              <a:rPr lang="it-IT" sz="2200" spc="50">
                <a:solidFill>
                  <a:srgbClr val="0CA373"/>
                </a:solidFill>
                <a:cs typeface="Tahoma"/>
              </a:rPr>
              <a:t>che i team che lavorano in remoto affrontano sfide di comunicazione più significative rispetto ai team faccia a faccia (Hertel et al., 2005). Per affrontare tali sfide, gli imprenditori possono adottare le seguenti misure a tale riguardo:</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4244" y="1563510"/>
            <a:ext cx="12103692" cy="4606133"/>
          </a:xfrm>
          <a:prstGeom prst="rect">
            <a:avLst/>
          </a:prstGeom>
          <a:noFill/>
        </p:spPr>
        <p:txBody>
          <a:bodyPr wrap="square">
            <a:spAutoFit/>
          </a:bodyPr>
          <a:lstStyle/>
          <a:p>
            <a:pPr lvl="0" algn="just">
              <a:lnSpc>
                <a:spcPct val="115000"/>
              </a:lnSpc>
              <a:spcAft>
                <a:spcPts val="1000"/>
              </a:spcAft>
              <a:buSzPts val="1000"/>
              <a:tabLst>
                <a:tab pos="457200" algn="l"/>
              </a:tabLst>
            </a:pPr>
            <a:endParaRPr lang="it-IT"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rPr>
              <a:t>Stabilire norme di comunicazione interna incentrate sulla prevedibilità e la certezza delle conversazioni virtuali. Possono includere il tempo di risposta preferito, lo stile di scrittura e il tono, nonché la lunghezza e il livello di dettaglio dei messaggi, i tempi di consegna, ecc. 
Garantire che i lavoratori remoti sappiano quando e come possono raggiungere i loro supervisori diretti 
Fornire i tempi e i modi migliori per entrare in contatto con supervisore e colleghi, soprattutto quando la questione è urgente 
Cercare di evitare pregiudizi nella comunicazione (ad esempio, lavoratori remoti che comunicano sempre tra loro; scoprire quali lavoratori sono silenziosi e quali sono le connessioni più frequenti tra i membri del team)</a:t>
            </a:r>
          </a:p>
          <a:p>
            <a:pPr lvl="0" algn="just">
              <a:lnSpc>
                <a:spcPct val="115000"/>
              </a:lnSpc>
              <a:spcAft>
                <a:spcPts val="1000"/>
              </a:spcAft>
              <a:buSzPts val="1000"/>
              <a:tabLst>
                <a:tab pos="457200" algn="l"/>
              </a:tabLst>
            </a:pPr>
            <a:r>
              <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rPr>
              <a:t>	La comunicazione non dovrebbe limitarsi ai contenuti, ma dovrebbe includere anche gli aspetti sociali del 	lavoro + continuare le "tradizioni" dell'ufficio, ove possibile.</a:t>
            </a:r>
            <a:endParaRPr lang="it-IT" sz="2000" b="1">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pic>
        <p:nvPicPr>
          <p:cNvPr id="7" name="Grafika 6" descr="Kwiat z wypełnieniem pełnym">
            <a:extLst>
              <a:ext uri="{FF2B5EF4-FFF2-40B4-BE49-F238E27FC236}">
                <a16:creationId xmlns:a16="http://schemas.microsoft.com/office/drawing/2014/main" id="{3DAD2013-8D42-CEFD-E886-9081FCFE7BA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5434424"/>
            <a:ext cx="605910" cy="605910"/>
          </a:xfrm>
          <a:prstGeom prst="rect">
            <a:avLst/>
          </a:prstGeom>
        </p:spPr>
      </p:pic>
    </p:spTree>
    <p:extLst>
      <p:ext uri="{BB962C8B-B14F-4D97-AF65-F5344CB8AC3E}">
        <p14:creationId xmlns:p14="http://schemas.microsoft.com/office/powerpoint/2010/main" val="1212518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89616" y="249775"/>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600" b="0" kern="0" spc="-150" dirty="0">
                <a:solidFill>
                  <a:schemeClr val="tx1"/>
                </a:solidFill>
                <a:latin typeface="+mn-lt"/>
                <a:ea typeface="Tahoma" panose="020B0604030504040204" pitchFamily="34" charset="0"/>
                <a:cs typeface="Tahoma" panose="020B0604030504040204" pitchFamily="34" charset="0"/>
              </a:rPr>
              <a:t>Questioni relative </a:t>
            </a:r>
            <a:r>
              <a:rPr lang="it-IT" sz="3600" kern="0" spc="-150" dirty="0">
                <a:solidFill>
                  <a:schemeClr val="tx1"/>
                </a:solidFill>
                <a:latin typeface="+mn-lt"/>
                <a:ea typeface="Tahoma" panose="020B0604030504040204" pitchFamily="34" charset="0"/>
                <a:cs typeface="Tahoma" panose="020B0604030504040204" pitchFamily="34" charset="0"/>
              </a:rPr>
              <a:t>la sicurezza e la salute sul lavoro [1]</a:t>
            </a: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nSpc>
                <a:spcPct val="100000"/>
              </a:lnSpc>
              <a:spcBef>
                <a:spcPts val="110"/>
              </a:spcBef>
            </a:pPr>
            <a:r>
              <a:rPr lang="it-IT" sz="2200" spc="50">
                <a:solidFill>
                  <a:srgbClr val="0CA373"/>
                </a:solidFill>
                <a:cs typeface="Tahoma"/>
              </a:rPr>
              <a:t>Oltre ai benefici per il benessere dei lavoratori remoti, </a:t>
            </a:r>
            <a:r>
              <a:rPr lang="it-IT" sz="2200" b="1" spc="50">
                <a:solidFill>
                  <a:srgbClr val="0CA373"/>
                </a:solidFill>
                <a:cs typeface="Tahoma"/>
              </a:rPr>
              <a:t>Il lavoro a distanza può comportare delle sfide: le principali sono i rischi psicologici e l'ergonomia. </a:t>
            </a:r>
            <a:r>
              <a:rPr lang="it-IT" sz="2200" spc="50">
                <a:solidFill>
                  <a:srgbClr val="0CA373"/>
                </a:solidFill>
                <a:cs typeface="Tahoma"/>
              </a:rPr>
              <a:t>Per affrontare tali sfide, gli imprenditori possono adottare le seguenti misure a tale riguardo:</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4244" y="1563510"/>
            <a:ext cx="12103692" cy="4960076"/>
          </a:xfrm>
          <a:prstGeom prst="rect">
            <a:avLst/>
          </a:prstGeom>
          <a:noFill/>
        </p:spPr>
        <p:txBody>
          <a:bodyPr wrap="square">
            <a:spAutoFit/>
          </a:bodyPr>
          <a:lstStyle/>
          <a:p>
            <a:pPr lvl="0" algn="just">
              <a:lnSpc>
                <a:spcPct val="115000"/>
              </a:lnSpc>
              <a:spcAft>
                <a:spcPts val="1000"/>
              </a:spcAft>
              <a:buSzPts val="1000"/>
              <a:tabLst>
                <a:tab pos="457200" algn="l"/>
              </a:tabLst>
            </a:pPr>
            <a:endParaRPr lang="it-IT"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rPr>
              <a:t>Chiarimento dei diritti e delle responsabilità dei lavoratori remoti per quanto riguarda la loro salute e sicurezza durante il lavoro da casa
Chiarire e aggiornare le responsabilità dei datori di lavoro per la protezione della salute e della sicurezza sul lavoro del lavoratore remoto facendo il punto sui rischi e i pericoli per la salute e la sicurezza, l'ambiente di home office, le attrezzature, l'ergonomia e lo stress
Incoraggiare i manager / supervisori ad essere un modello per il personale sotto la loro supervisione - a comportarsi in modi che mostrano come mitigare lo stress e l'ansia
Creazione di nuove opzioni o aumento delle opzioni esistenti per il supporto psicologico per i lavoratori per condividere le loro preoccupazioni / ansie in modo confidenziale, ad esempio, attraverso l'accesso a consulenza diretta, programmi di assistenza ai dipendenti, ecc.
</a:t>
            </a:r>
          </a:p>
        </p:txBody>
      </p:sp>
    </p:spTree>
    <p:extLst>
      <p:ext uri="{BB962C8B-B14F-4D97-AF65-F5344CB8AC3E}">
        <p14:creationId xmlns:p14="http://schemas.microsoft.com/office/powerpoint/2010/main" val="1773165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nSpc>
                <a:spcPct val="100000"/>
              </a:lnSpc>
              <a:spcBef>
                <a:spcPts val="110"/>
              </a:spcBef>
            </a:pPr>
            <a:r>
              <a:rPr lang="it-IT" sz="2200" spc="50">
                <a:solidFill>
                  <a:srgbClr val="0CA373"/>
                </a:solidFill>
                <a:cs typeface="Tahoma"/>
              </a:rPr>
              <a:t>Ai sensi della revisione della letteratura della rivista The Lancet, </a:t>
            </a:r>
            <a:r>
              <a:rPr lang="it-IT" sz="2200" b="1" spc="50">
                <a:solidFill>
                  <a:srgbClr val="0CA373"/>
                </a:solidFill>
                <a:cs typeface="Tahoma"/>
              </a:rPr>
              <a:t>gli studi sulle persone in quarantena hanno riportato ad esempio depressione, stress, umore basso, irritabilità, rabbia </a:t>
            </a:r>
            <a:r>
              <a:rPr lang="it-IT" sz="2200" spc="50">
                <a:solidFill>
                  <a:srgbClr val="0CA373"/>
                </a:solidFill>
                <a:cs typeface="Tahoma"/>
              </a:rPr>
              <a:t>(Brooks et al., 2020, ILO 2020). Gli imprenditori possono adottare le seguenti misure a tale riguardo:</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726250"/>
            <a:ext cx="12089448" cy="4408836"/>
          </a:xfrm>
          <a:prstGeom prst="rect">
            <a:avLst/>
          </a:prstGeom>
          <a:noFill/>
        </p:spPr>
        <p:txBody>
          <a:bodyPr wrap="square">
            <a:spAutoFit/>
          </a:bodyPr>
          <a:lstStyle/>
          <a:p>
            <a:pPr lvl="0" algn="just">
              <a:lnSpc>
                <a:spcPct val="115000"/>
              </a:lnSpc>
              <a:spcAft>
                <a:spcPts val="1000"/>
              </a:spcAft>
              <a:buSzPts val="1000"/>
              <a:tabLst>
                <a:tab pos="457200" algn="l"/>
              </a:tabLst>
            </a:pPr>
            <a:endParaRPr lang="it-IT"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rPr>
              <a:t>Aggiornare e responsabilizzare i professionisti della salute e della sicurezza con strumenti e processi in termini di sistemi di supporto alla salute dei lavoratori, ambiente di lavoro, formazione, informazione e meccanismo di conformità e protocolli ergonomici specificamente progettati per i lavoratori remoti.
Formazione e sensibilizzazione di dirigenti, supervisori e lavoratori remoti sull'importanza di fare sufficienti pause di riposo durante la giornata lavorativa (ciò comporta anche il chiarimento che tali pause non avranno conseguenze negative sulla carriera né influenzeranno i risultati)
Utilizzare le opportunità per promuovere la salute fisica, compreso l'esercizio fisico e incoraggiare i lavoratori a mantenere abitudini sane</a:t>
            </a:r>
            <a:endParaRPr lang="it-IT" sz="1800" i="0" u="none" strike="noStrike" baseline="0">
              <a:solidFill>
                <a:srgbClr val="000000"/>
              </a:solidFill>
              <a:latin typeface="Noto Sans" panose="020B0502040504020204" pitchFamily="34" charset="0"/>
            </a:endParaRPr>
          </a:p>
          <a:p>
            <a:pPr lvl="0" algn="just">
              <a:lnSpc>
                <a:spcPct val="115000"/>
              </a:lnSpc>
              <a:spcAft>
                <a:spcPts val="1000"/>
              </a:spcAft>
              <a:buSzPts val="1000"/>
              <a:tabLst>
                <a:tab pos="457200" algn="l"/>
              </a:tabLst>
            </a:pPr>
            <a:r>
              <a:rPr lang="it-IT">
                <a:solidFill>
                  <a:srgbClr val="000000"/>
                </a:solidFill>
                <a:latin typeface="Noto Sans" panose="020B0502040504020204" pitchFamily="34" charset="0"/>
              </a:rPr>
              <a:t>		Le disposizioni della </a:t>
            </a:r>
            <a:r>
              <a:rPr lang="it-IT" b="1">
                <a:solidFill>
                  <a:srgbClr val="000000"/>
                </a:solidFill>
                <a:latin typeface="Noto Sans" panose="020B0502040504020204" pitchFamily="34" charset="0"/>
              </a:rPr>
              <a:t>Convenzione dell'OIL sulla sicurezza e la salute sul lavoro, 1981 (n. 155) e raccomandazione che l'accompagna (n. 164) </a:t>
            </a:r>
            <a:r>
              <a:rPr lang="it-IT">
                <a:solidFill>
                  <a:srgbClr val="000000"/>
                </a:solidFill>
                <a:latin typeface="Noto Sans" panose="020B0502040504020204" pitchFamily="34" charset="0"/>
              </a:rPr>
              <a:t>offrono orientamenti e misure pertinenti </a:t>
            </a:r>
            <a:endPar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pic>
        <p:nvPicPr>
          <p:cNvPr id="4" name="Grafika 3" descr="Komentarz — serce z wypełnieniem pełnym">
            <a:extLst>
              <a:ext uri="{FF2B5EF4-FFF2-40B4-BE49-F238E27FC236}">
                <a16:creationId xmlns:a16="http://schemas.microsoft.com/office/drawing/2014/main" id="{0811BD5B-B80B-4BD1-8B6E-C8424DF41D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552" y="5150021"/>
            <a:ext cx="828942" cy="873685"/>
          </a:xfrm>
          <a:prstGeom prst="rect">
            <a:avLst/>
          </a:prstGeom>
        </p:spPr>
      </p:pic>
      <p:sp>
        <p:nvSpPr>
          <p:cNvPr id="7" name="object 2">
            <a:extLst>
              <a:ext uri="{FF2B5EF4-FFF2-40B4-BE49-F238E27FC236}">
                <a16:creationId xmlns:a16="http://schemas.microsoft.com/office/drawing/2014/main" id="{B334D88E-2C9E-8CED-B889-DFA88E89720B}"/>
              </a:ext>
            </a:extLst>
          </p:cNvPr>
          <p:cNvSpPr txBox="1">
            <a:spLocks/>
          </p:cNvSpPr>
          <p:nvPr/>
        </p:nvSpPr>
        <p:spPr>
          <a:xfrm>
            <a:off x="2089616" y="249775"/>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600" b="0" kern="0" spc="-150">
                <a:solidFill>
                  <a:schemeClr val="tx1"/>
                </a:solidFill>
                <a:latin typeface="+mn-lt"/>
                <a:ea typeface="Tahoma" panose="020B0604030504040204" pitchFamily="34" charset="0"/>
                <a:cs typeface="Tahoma" panose="020B0604030504040204" pitchFamily="34" charset="0"/>
              </a:rPr>
              <a:t>Questioni relative </a:t>
            </a:r>
            <a:r>
              <a:rPr lang="it-IT" sz="3600" kern="0" spc="-150">
                <a:solidFill>
                  <a:schemeClr val="tx1"/>
                </a:solidFill>
                <a:latin typeface="+mn-lt"/>
                <a:ea typeface="Tahoma" panose="020B0604030504040204" pitchFamily="34" charset="0"/>
                <a:cs typeface="Tahoma" panose="020B0604030504040204" pitchFamily="34" charset="0"/>
              </a:rPr>
              <a:t>la sicurezza e la salute sul lavoro [2]</a:t>
            </a:r>
          </a:p>
        </p:txBody>
      </p:sp>
    </p:spTree>
    <p:extLst>
      <p:ext uri="{BB962C8B-B14F-4D97-AF65-F5344CB8AC3E}">
        <p14:creationId xmlns:p14="http://schemas.microsoft.com/office/powerpoint/2010/main" val="238018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600" b="0" kern="0" spc="-150">
                <a:solidFill>
                  <a:schemeClr val="tx1"/>
                </a:solidFill>
                <a:latin typeface="+mn-lt"/>
                <a:ea typeface="Tahoma" panose="020B0604030504040204" pitchFamily="34" charset="0"/>
                <a:cs typeface="Tahoma" panose="020B0604030504040204" pitchFamily="34" charset="0"/>
              </a:rPr>
              <a:t>Questioni relative </a:t>
            </a:r>
            <a:r>
              <a:rPr lang="it-IT" sz="3600" kern="0" spc="-150">
                <a:solidFill>
                  <a:schemeClr val="tx1"/>
                </a:solidFill>
                <a:latin typeface="+mn-lt"/>
                <a:ea typeface="Tahoma" panose="020B0604030504040204" pitchFamily="34" charset="0"/>
                <a:cs typeface="Tahoma" panose="020B0604030504040204" pitchFamily="34" charset="0"/>
              </a:rPr>
              <a:t>l’equilibrio tra lavoro e vita privata</a:t>
            </a: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89448" cy="1368323"/>
          </a:xfrm>
          <a:prstGeom prst="rect">
            <a:avLst/>
          </a:prstGeom>
        </p:spPr>
        <p:txBody>
          <a:bodyPr vert="horz" wrap="square" lIns="0" tIns="13970" rIns="0" bIns="0" rtlCol="0">
            <a:spAutoFit/>
          </a:bodyPr>
          <a:lstStyle/>
          <a:p>
            <a:pPr marL="12700">
              <a:lnSpc>
                <a:spcPct val="100000"/>
              </a:lnSpc>
              <a:spcBef>
                <a:spcPts val="110"/>
              </a:spcBef>
            </a:pPr>
            <a:r>
              <a:rPr lang="it-IT" sz="2200" spc="50">
                <a:solidFill>
                  <a:srgbClr val="0CA373"/>
                </a:solidFill>
                <a:cs typeface="Tahoma"/>
              </a:rPr>
              <a:t>Una delle sfide cruciali per i dipendenti che lavorano a distanza durante la pandemia (e dopo) è stata </a:t>
            </a:r>
            <a:r>
              <a:rPr lang="it-IT" sz="2200" b="1" spc="50">
                <a:solidFill>
                  <a:srgbClr val="0CA373"/>
                </a:solidFill>
                <a:cs typeface="Tahoma"/>
              </a:rPr>
              <a:t>il conflitto tra lavoro e vita privata che stanno vivendo a causa dei confini sfocati tra lavoro e vita personale. Le seguenti misure possono essere adottate dagli imprenditori per alleviare questo conflitto:</a:t>
            </a:r>
            <a:endParaRPr lang="it-IT" sz="2200" spc="5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870979"/>
            <a:ext cx="12089448" cy="3995709"/>
          </a:xfrm>
          <a:prstGeom prst="rect">
            <a:avLst/>
          </a:prstGeom>
          <a:noFill/>
        </p:spPr>
        <p:txBody>
          <a:bodyPr wrap="square">
            <a:spAutoFit/>
          </a:bodyPr>
          <a:lstStyle/>
          <a:p>
            <a:pPr lvl="0" algn="just">
              <a:lnSpc>
                <a:spcPct val="115000"/>
              </a:lnSpc>
              <a:spcAft>
                <a:spcPts val="1000"/>
              </a:spcAft>
              <a:buSzPts val="1000"/>
              <a:tabLst>
                <a:tab pos="457200" algn="l"/>
              </a:tabLst>
            </a:pPr>
            <a:endParaRPr lang="it-IT"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rPr>
              <a:t>Supportare la gestione dei confini tra lavoro e vita privata stabilendo aspettative chiare sui risultati del lavoro e allo stesso tempo offrendo ai lavoratori remoti la flessibilità di gestire i propri programmi di lavoro in base alle proprie esigenze e preferenze individuali
Incoraggiare la comunicazione aperta e la cooperazione tra lavoratori remoti, supervisori e manager in merito alla pianificazione, alla disponibilità e alla definizione dei confini all'interno dei team, stringendo accordi in questo senso (e attenendosi a loro!)
Sostenere i lavoratori con bambini piccoli o altre responsabilità di cura che potrebbero avere difficoltà a svolgere il loro lavoro e a soddisfare le aspettative - consentendo loro ad es. regimi speciali di congedo parentale (istituiti in diversi paesi), aiuti esterni finanziati dall'imprenditore, ecc. </a:t>
            </a:r>
            <a:r>
              <a:rPr lang="it-IT">
                <a:solidFill>
                  <a:srgbClr val="000000"/>
                </a:solidFill>
                <a:latin typeface="Noto Sans" panose="020B0502040504020204" pitchFamily="34" charset="0"/>
              </a:rPr>
              <a:t>	</a:t>
            </a:r>
            <a:endPar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00777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600" b="0" kern="0" spc="-150">
                <a:solidFill>
                  <a:schemeClr val="tx1"/>
                </a:solidFill>
                <a:latin typeface="+mn-lt"/>
                <a:ea typeface="Tahoma" panose="020B0604030504040204" pitchFamily="34" charset="0"/>
                <a:cs typeface="Tahoma" panose="020B0604030504040204" pitchFamily="34" charset="0"/>
              </a:rPr>
              <a:t>Questioni relative </a:t>
            </a:r>
            <a:r>
              <a:rPr lang="it-IT" sz="3600" kern="0" spc="-150">
                <a:solidFill>
                  <a:schemeClr val="tx1"/>
                </a:solidFill>
                <a:latin typeface="+mn-lt"/>
                <a:ea typeface="Tahoma" panose="020B0604030504040204" pitchFamily="34" charset="0"/>
                <a:cs typeface="Tahoma" panose="020B0604030504040204" pitchFamily="34" charset="0"/>
              </a:rPr>
              <a:t>gli obblighi legali e contrattuali</a:t>
            </a: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gn="just">
              <a:lnSpc>
                <a:spcPct val="100000"/>
              </a:lnSpc>
              <a:spcBef>
                <a:spcPts val="110"/>
              </a:spcBef>
            </a:pPr>
            <a:r>
              <a:rPr lang="it-IT" sz="2200" spc="50">
                <a:solidFill>
                  <a:srgbClr val="0CA373"/>
                </a:solidFill>
                <a:cs typeface="Tahoma"/>
              </a:rPr>
              <a:t>Una delle sfide cruciali per il </a:t>
            </a:r>
            <a:r>
              <a:rPr lang="it-IT" sz="2200" b="1" spc="50">
                <a:solidFill>
                  <a:srgbClr val="0CA373"/>
                </a:solidFill>
                <a:cs typeface="Tahoma"/>
              </a:rPr>
              <a:t>lavoro da remoto è nel chiarire le condizioni del lavoro a distanza, compresa la posizione, il rimborso delle spese di lavoro a distanza, nonché le procedure di notifica in caso di infortuni. </a:t>
            </a:r>
            <a:r>
              <a:rPr lang="it-IT" sz="2200" spc="50">
                <a:solidFill>
                  <a:srgbClr val="0CA373"/>
                </a:solidFill>
                <a:cs typeface="Tahoma"/>
              </a:rPr>
              <a:t>Gli imprenditori possono adottare le seguenti misure:</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726250"/>
            <a:ext cx="12089448" cy="4701480"/>
          </a:xfrm>
          <a:prstGeom prst="rect">
            <a:avLst/>
          </a:prstGeom>
          <a:noFill/>
        </p:spPr>
        <p:txBody>
          <a:bodyPr wrap="square">
            <a:spAutoFit/>
          </a:bodyPr>
          <a:lstStyle/>
          <a:p>
            <a:pPr lvl="0" algn="just">
              <a:lnSpc>
                <a:spcPct val="115000"/>
              </a:lnSpc>
              <a:spcAft>
                <a:spcPts val="1000"/>
              </a:spcAft>
              <a:buSzPts val="1000"/>
              <a:tabLst>
                <a:tab pos="457200" algn="l"/>
              </a:tabLst>
            </a:pPr>
            <a:endParaRPr lang="it-IT"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it-IT" sz="2200">
                <a:solidFill>
                  <a:srgbClr val="000000"/>
                </a:solidFill>
                <a:latin typeface="Calibri" panose="020F0502020204030204" pitchFamily="34" charset="0"/>
                <a:ea typeface="Times New Roman" panose="02020603050405020304" pitchFamily="18" charset="0"/>
                <a:cs typeface="Calibri" panose="020F0502020204030204" pitchFamily="34" charset="0"/>
              </a:rPr>
              <a:t>Monitorare se il rispettivo ordinamento giuridico prevede una compensazione dei costi esente da imposte per i lavoratori remoti per i costi relativi al lavoro da casa e informare e sostenere i lavoratori remoti a richiedere di ricevere questo sostegno finanziario (o risolverlo per loro)
Rivedere i benefit per i dipendenti in modo appropriato, se, ad esempio, il proseguimento del lavoro a distanza significa che i lavoratori non possono avvalersi di alcuni dei loro benefici (ad esempio, un abbonamento in palestra, un compenso per il pendolarismo, cibo e bevande gratuiti, ecc.) e garantire che il pacchetto salariale e previdenziale complessivo rimanga allo stesso livello di prima della pandemia, sostituendo potenzialmente alcuni benefici con altre opzioni di pari valore (ad esempio,  app per palestre, opzioni di coaching e apprendimento online, ecc.).
</a:t>
            </a:r>
            <a:endPar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618115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922932" y="153721"/>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000" b="0" kern="0" spc="-150">
                <a:solidFill>
                  <a:schemeClr val="tx1"/>
                </a:solidFill>
                <a:latin typeface="+mn-lt"/>
                <a:ea typeface="Tahoma" panose="020B0604030504040204" pitchFamily="34" charset="0"/>
                <a:cs typeface="Tahoma" panose="020B0604030504040204" pitchFamily="34" charset="0"/>
              </a:rPr>
              <a:t>Questioni relative </a:t>
            </a:r>
            <a:r>
              <a:rPr lang="it-IT" sz="4000" kern="0" spc="-150">
                <a:solidFill>
                  <a:schemeClr val="tx1"/>
                </a:solidFill>
                <a:latin typeface="+mn-lt"/>
                <a:ea typeface="Tahoma" panose="020B0604030504040204" pitchFamily="34" charset="0"/>
                <a:cs typeface="Tahoma" panose="020B0604030504040204" pitchFamily="34" charset="0"/>
              </a:rPr>
              <a:t>il</a:t>
            </a:r>
            <a:r>
              <a:rPr lang="it-IT" sz="4000" b="0" kern="0" spc="-150">
                <a:solidFill>
                  <a:schemeClr val="tx1"/>
                </a:solidFill>
                <a:latin typeface="+mn-lt"/>
                <a:ea typeface="Tahoma" panose="020B0604030504040204" pitchFamily="34" charset="0"/>
                <a:cs typeface="Tahoma" panose="020B0604030504040204" pitchFamily="34" charset="0"/>
              </a:rPr>
              <a:t> </a:t>
            </a:r>
            <a:r>
              <a:rPr lang="it-IT" sz="4000" kern="0" spc="-150">
                <a:solidFill>
                  <a:schemeClr val="tx1"/>
                </a:solidFill>
                <a:latin typeface="+mn-lt"/>
                <a:ea typeface="Tahoma" panose="020B0604030504040204" pitchFamily="34" charset="0"/>
                <a:cs typeface="Tahoma" panose="020B0604030504040204" pitchFamily="34" charset="0"/>
              </a:rPr>
              <a:t>lavoro a distanza transfrontaliero</a:t>
            </a: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91324"/>
          </a:xfrm>
          <a:prstGeom prst="rect">
            <a:avLst/>
          </a:prstGeom>
        </p:spPr>
        <p:txBody>
          <a:bodyPr vert="horz" wrap="square" lIns="0" tIns="13970" rIns="0" bIns="0" rtlCol="0">
            <a:spAutoFit/>
          </a:bodyPr>
          <a:lstStyle/>
          <a:p>
            <a:pPr marL="12700" algn="just">
              <a:lnSpc>
                <a:spcPct val="100000"/>
              </a:lnSpc>
              <a:spcBef>
                <a:spcPts val="110"/>
              </a:spcBef>
            </a:pPr>
            <a:r>
              <a:rPr lang="it-IT" sz="2200" spc="50">
                <a:solidFill>
                  <a:srgbClr val="0CA373"/>
                </a:solidFill>
                <a:cs typeface="Tahoma"/>
              </a:rPr>
              <a:t>Una sfida molto importante e spesso trascurata </a:t>
            </a:r>
            <a:r>
              <a:rPr lang="it-IT" sz="2400" b="1" spc="50">
                <a:solidFill>
                  <a:srgbClr val="0CA373"/>
                </a:solidFill>
                <a:cs typeface="Tahoma"/>
              </a:rPr>
              <a:t>sono questioni connesse con la fornitura di lavoro a distanza (telelavoro) dall'estero.</a:t>
            </a:r>
            <a:r>
              <a:rPr lang="it-IT" sz="2200" spc="50">
                <a:solidFill>
                  <a:srgbClr val="0CA373"/>
                </a:solidFill>
                <a:cs typeface="Tahoma"/>
              </a:rPr>
              <a:t> Le seguenti questioni dovrebbero essere prese dagli imprenditori:</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536974"/>
            <a:ext cx="12089448" cy="4703595"/>
          </a:xfrm>
          <a:prstGeom prst="rect">
            <a:avLst/>
          </a:prstGeom>
          <a:noFill/>
        </p:spPr>
        <p:txBody>
          <a:bodyPr wrap="square">
            <a:spAutoFit/>
          </a:bodyPr>
          <a:lstStyle/>
          <a:p>
            <a:pPr lvl="0" algn="just">
              <a:lnSpc>
                <a:spcPct val="115000"/>
              </a:lnSpc>
              <a:spcAft>
                <a:spcPts val="1000"/>
              </a:spcAft>
              <a:buSzPts val="1000"/>
              <a:tabLst>
                <a:tab pos="457200" algn="l"/>
              </a:tabLst>
            </a:pPr>
            <a:endParaRPr lang="it-IT"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rPr>
              <a:t>Chiarire le implicazioni riguardanti le </a:t>
            </a:r>
            <a:r>
              <a:rPr lang="it-IT" sz="2000" b="1">
                <a:solidFill>
                  <a:srgbClr val="0CA373"/>
                </a:solidFill>
                <a:latin typeface="Calibri" panose="020F0502020204030204" pitchFamily="34" charset="0"/>
                <a:ea typeface="Times New Roman" panose="02020603050405020304" pitchFamily="18" charset="0"/>
                <a:cs typeface="Calibri" panose="020F0502020204030204" pitchFamily="34" charset="0"/>
              </a:rPr>
              <a:t>imposte sul reddito delle persone fisiche e pagamenti di sicurezza sociale </a:t>
            </a:r>
            <a:r>
              <a:rPr lang="it-IT" sz="2000" b="1">
                <a:solidFill>
                  <a:srgbClr val="000000"/>
                </a:solidFill>
                <a:latin typeface="Calibri" panose="020F0502020204030204" pitchFamily="34" charset="0"/>
                <a:ea typeface="Times New Roman" panose="02020603050405020304" pitchFamily="18" charset="0"/>
                <a:cs typeface="Calibri" panose="020F0502020204030204" pitchFamily="34" charset="0"/>
              </a:rPr>
              <a:t>se i lavoratori lavorano in remoto da un paese diverso da quello in cui si trova la sede del datore di lavoro. La domanda per </a:t>
            </a:r>
            <a:r>
              <a:rPr lang="it-IT" sz="2000" b="1">
                <a:solidFill>
                  <a:srgbClr val="0CA373"/>
                </a:solidFill>
                <a:latin typeface="Calibri" panose="020F0502020204030204" pitchFamily="34" charset="0"/>
                <a:ea typeface="Times New Roman" panose="02020603050405020304" pitchFamily="18" charset="0"/>
                <a:cs typeface="Calibri" panose="020F0502020204030204" pitchFamily="34" charset="0"/>
              </a:rPr>
              <a:t>un documento portatile A1 (PD A1) </a:t>
            </a:r>
            <a:r>
              <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rPr>
              <a:t>può rivelarsi indispensabile </a:t>
            </a:r>
          </a:p>
          <a:p>
            <a:pPr marL="342900" lvl="0" indent="-342900" algn="just">
              <a:lnSpc>
                <a:spcPct val="115000"/>
              </a:lnSpc>
              <a:spcAft>
                <a:spcPts val="1000"/>
              </a:spcAft>
              <a:buSzPts val="1000"/>
              <a:buFont typeface="Symbol" panose="05050102010706020507" pitchFamily="18" charset="2"/>
              <a:buChar char=""/>
              <a:tabLst>
                <a:tab pos="457200" algn="l"/>
              </a:tabLst>
            </a:pPr>
            <a:r>
              <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rPr>
              <a:t>Verificare se i lavoratori remoti </a:t>
            </a:r>
            <a:r>
              <a:rPr lang="it-IT" sz="2000" b="1">
                <a:solidFill>
                  <a:srgbClr val="0CA373"/>
                </a:solidFill>
                <a:latin typeface="Calibri" panose="020F0502020204030204" pitchFamily="34" charset="0"/>
                <a:ea typeface="Times New Roman" panose="02020603050405020304" pitchFamily="18" charset="0"/>
                <a:cs typeface="Calibri" panose="020F0502020204030204" pitchFamily="34" charset="0"/>
              </a:rPr>
              <a:t>lavorano a distanza a beneficio di una parte contraente del proprio datore di lavoro</a:t>
            </a:r>
            <a:r>
              <a:rPr lang="it-IT" sz="2000" b="1">
                <a:solidFill>
                  <a:srgbClr val="000000"/>
                </a:solidFill>
                <a:latin typeface="Calibri" panose="020F0502020204030204" pitchFamily="34" charset="0"/>
                <a:ea typeface="Times New Roman" panose="02020603050405020304" pitchFamily="18" charset="0"/>
                <a:cs typeface="Calibri" panose="020F0502020204030204" pitchFamily="34" charset="0"/>
              </a:rPr>
              <a:t>, se sono </a:t>
            </a:r>
            <a:r>
              <a:rPr lang="it-IT" sz="2000" b="1">
                <a:solidFill>
                  <a:srgbClr val="0CA373"/>
                </a:solidFill>
                <a:latin typeface="Calibri" panose="020F0502020204030204" pitchFamily="34" charset="0"/>
                <a:ea typeface="Times New Roman" panose="02020603050405020304" pitchFamily="18" charset="0"/>
                <a:cs typeface="Calibri" panose="020F0502020204030204" pitchFamily="34" charset="0"/>
              </a:rPr>
              <a:t>distaccati all'estero nell'ambito del cosiddetto "distacco intra-societario" </a:t>
            </a:r>
            <a:r>
              <a:rPr lang="it-IT" sz="2000" b="1">
                <a:solidFill>
                  <a:srgbClr val="000000"/>
                </a:solidFill>
                <a:latin typeface="Calibri" panose="020F0502020204030204" pitchFamily="34" charset="0"/>
                <a:ea typeface="Times New Roman" panose="02020603050405020304" pitchFamily="18" charset="0"/>
                <a:cs typeface="Calibri" panose="020F0502020204030204" pitchFamily="34" charset="0"/>
              </a:rPr>
              <a:t>o </a:t>
            </a:r>
            <a:r>
              <a:rPr lang="it-IT" sz="2000" b="1">
                <a:solidFill>
                  <a:srgbClr val="0CA373"/>
                </a:solidFill>
                <a:latin typeface="Calibri" panose="020F0502020204030204" pitchFamily="34" charset="0"/>
                <a:ea typeface="Times New Roman" panose="02020603050405020304" pitchFamily="18" charset="0"/>
                <a:cs typeface="Calibri" panose="020F0502020204030204" pitchFamily="34" charset="0"/>
              </a:rPr>
              <a:t>assunti da un'impresa utilizzatrice o da un'agenzia di collocamento all'estero</a:t>
            </a:r>
            <a:r>
              <a:rPr lang="it-IT" sz="2000" b="1">
                <a:solidFill>
                  <a:srgbClr val="000000"/>
                </a:solidFill>
                <a:latin typeface="Calibri" panose="020F0502020204030204" pitchFamily="34" charset="0"/>
                <a:ea typeface="Times New Roman" panose="02020603050405020304" pitchFamily="18" charset="0"/>
                <a:cs typeface="Calibri" panose="020F0502020204030204" pitchFamily="34" charset="0"/>
              </a:rPr>
              <a:t> (cfr. direttiva 96/71/CE in combinato disposto con la direttiva 2018/957/UE) – In tal caso potrebbero diventare lavoratori distaccati perché svolgono lavoro a distanza dall'estero
</a:t>
            </a:r>
            <a:r>
              <a:rPr lang="it-IT" sz="2000" b="1">
                <a:solidFill>
                  <a:srgbClr val="0CA373"/>
                </a:solidFill>
                <a:latin typeface="Calibri" panose="020F0502020204030204" pitchFamily="34" charset="0"/>
                <a:ea typeface="Times New Roman" panose="02020603050405020304" pitchFamily="18" charset="0"/>
                <a:cs typeface="Calibri" panose="020F0502020204030204" pitchFamily="34" charset="0"/>
              </a:rPr>
              <a:t>Richiesta di visti di lavoro e permessi di soggiorno </a:t>
            </a:r>
            <a:r>
              <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rPr>
              <a:t> per quei lavoratori che lavorano a distanza (telelavoro) al di fuori del loro paese di origine e non possono tornare in quel paese  </a:t>
            </a:r>
            <a:r>
              <a:rPr lang="it-IT" sz="2000" b="1">
                <a:solidFill>
                  <a:srgbClr val="000000"/>
                </a:solidFill>
                <a:latin typeface="Calibri" panose="020F0502020204030204" pitchFamily="34" charset="0"/>
                <a:ea typeface="Times New Roman" panose="02020603050405020304" pitchFamily="18" charset="0"/>
                <a:cs typeface="Calibri" panose="020F0502020204030204" pitchFamily="34" charset="0"/>
              </a:rPr>
              <a:t>a causa delle restrizioni legate alla pandemia riguardanti la libera circolazione attraverso le frontiere interne/esterne dell'UE</a:t>
            </a:r>
            <a:endPar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28720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08261" y="92304"/>
            <a:ext cx="987633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000" kern="0" spc="-150" dirty="0">
                <a:solidFill>
                  <a:srgbClr val="0CA373"/>
                </a:solidFill>
                <a:latin typeface="+mn-lt"/>
                <a:ea typeface="Tahoma" panose="020B0604030504040204" pitchFamily="34" charset="0"/>
                <a:cs typeface="Tahoma" panose="020B0604030504040204" pitchFamily="34" charset="0"/>
              </a:rPr>
              <a:t>Lavoro a distanza negli Stati partner </a:t>
            </a:r>
            <a:r>
              <a:rPr lang="it-IT" sz="3600" kern="0" spc="-150" dirty="0">
                <a:solidFill>
                  <a:schemeClr val="tx1"/>
                </a:solidFill>
                <a:latin typeface="+mn-lt"/>
                <a:ea typeface="Tahoma" panose="020B0604030504040204" pitchFamily="34" charset="0"/>
                <a:cs typeface="Tahoma" panose="020B0604030504040204" pitchFamily="34" charset="0"/>
              </a:rPr>
              <a:t>–  Link pertinenti</a:t>
            </a:r>
            <a:endParaRPr lang="it-IT" sz="3600" kern="0" spc="-150" dirty="0">
              <a:solidFill>
                <a:schemeClr val="tx1"/>
              </a:solidFill>
              <a:highlight>
                <a:srgbClr val="FFFF00"/>
              </a:highlight>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59821" y="1068224"/>
            <a:ext cx="11824770" cy="5840880"/>
          </a:xfrm>
          <a:prstGeom prst="rect">
            <a:avLst/>
          </a:prstGeom>
          <a:noFill/>
        </p:spPr>
        <p:txBody>
          <a:bodyPr wrap="square">
            <a:spAutoFit/>
          </a:bodyPr>
          <a:lstStyle/>
          <a:p>
            <a:pPr marL="457200" indent="-457200">
              <a:buFont typeface="Wingdings" panose="05000000000000000000" pitchFamily="2" charset="2"/>
              <a:buChar char="§"/>
            </a:pPr>
            <a:r>
              <a:rPr lang="it-IT" sz="2800" b="1" dirty="0">
                <a:solidFill>
                  <a:srgbClr val="0CA373"/>
                </a:solidFill>
              </a:rPr>
              <a:t>Belgio: </a:t>
            </a:r>
            <a:r>
              <a:rPr lang="it-IT" sz="2000" dirty="0">
                <a:hlinkClick r:id="rId2"/>
              </a:rPr>
              <a:t>https://www.etuc.org/en/rules-teleworking-belgium</a:t>
            </a:r>
            <a:r>
              <a:rPr lang="it-IT" sz="2000" dirty="0"/>
              <a:t>; </a:t>
            </a:r>
            <a:r>
              <a:rPr lang="it-IT" sz="2000" dirty="0">
                <a:hlinkClick r:id="rId3"/>
              </a:rPr>
              <a:t>https://cms.law/en/int/expert-guides/cms-expert-guide-to-mobile-working/belgium</a:t>
            </a:r>
            <a:r>
              <a:rPr lang="it-IT" sz="2000" dirty="0"/>
              <a:t> </a:t>
            </a:r>
          </a:p>
          <a:p>
            <a:pPr algn="l"/>
            <a:endParaRPr lang="it-IT" sz="2400" b="0" i="0" u="none" strike="noStrike" baseline="0" dirty="0">
              <a:solidFill>
                <a:srgbClr val="000000"/>
              </a:solidFill>
            </a:endParaRPr>
          </a:p>
          <a:p>
            <a:pPr marL="285750" indent="-285750">
              <a:buFont typeface="Wingdings" panose="05000000000000000000" pitchFamily="2" charset="2"/>
              <a:buChar char="§"/>
            </a:pPr>
            <a:r>
              <a:rPr lang="it-IT" sz="2800" b="1" dirty="0">
                <a:solidFill>
                  <a:srgbClr val="0CA373"/>
                </a:solidFill>
              </a:rPr>
              <a:t>Croazia: </a:t>
            </a:r>
            <a:r>
              <a:rPr lang="it-IT" sz="2000" dirty="0">
                <a:hlinkClick r:id="rId4"/>
              </a:rPr>
              <a:t>https://cms.law/en/int/expert-guides/cms-expert-guide-to-mobile-working/croatia</a:t>
            </a:r>
            <a:r>
              <a:rPr lang="it-IT" sz="2000" dirty="0"/>
              <a:t>; </a:t>
            </a:r>
            <a:r>
              <a:rPr lang="it-IT" sz="2000" dirty="0">
                <a:hlinkClick r:id="rId5"/>
              </a:rPr>
              <a:t>https://www.lexology.com/library/detail.aspx?g=ccd49a34-af61-46b2-9501-5dd31c421ecf</a:t>
            </a:r>
            <a:r>
              <a:rPr lang="it-IT" sz="2000" dirty="0"/>
              <a:t> </a:t>
            </a:r>
            <a:endParaRPr lang="it-IT" sz="2000" u="none" strike="noStrike" baseline="0" dirty="0"/>
          </a:p>
          <a:p>
            <a:pPr marL="285750" indent="-285750">
              <a:buFont typeface="Wingdings" panose="05000000000000000000" pitchFamily="2" charset="2"/>
              <a:buChar char="§"/>
            </a:pPr>
            <a:endParaRPr lang="it-IT" sz="2800" b="1" u="none" strike="noStrike" baseline="0" dirty="0">
              <a:solidFill>
                <a:srgbClr val="0CA373"/>
              </a:solidFill>
            </a:endParaRPr>
          </a:p>
          <a:p>
            <a:pPr marL="285750" indent="-285750">
              <a:buFont typeface="Wingdings" panose="05000000000000000000" pitchFamily="2" charset="2"/>
              <a:buChar char="§"/>
            </a:pPr>
            <a:r>
              <a:rPr lang="it-IT" sz="2800" b="1" dirty="0">
                <a:solidFill>
                  <a:srgbClr val="0CA373"/>
                </a:solidFill>
              </a:rPr>
              <a:t>Grecia: </a:t>
            </a:r>
            <a:r>
              <a:rPr lang="it-IT" sz="2000" dirty="0">
                <a:hlinkClick r:id="rId6"/>
              </a:rPr>
              <a:t>https://en.sev.org.gr/wp-content/uploads/2020/06/Telework_SEV_english.pdf</a:t>
            </a:r>
            <a:r>
              <a:rPr lang="it-IT" sz="2000" dirty="0"/>
              <a:t> ;  https://</a:t>
            </a:r>
            <a:r>
              <a:rPr lang="it-IT" sz="2000" dirty="0" err="1"/>
              <a:t>www.eurofound.europa.eu</a:t>
            </a:r>
            <a:r>
              <a:rPr lang="it-IT" sz="2000" dirty="0"/>
              <a:t>/fr/</a:t>
            </a:r>
            <a:r>
              <a:rPr lang="it-IT" sz="2000" dirty="0" err="1"/>
              <a:t>publications</a:t>
            </a:r>
            <a:r>
              <a:rPr lang="it-IT" sz="2000" dirty="0"/>
              <a:t>/</a:t>
            </a:r>
            <a:r>
              <a:rPr lang="it-IT" sz="2000" dirty="0" err="1"/>
              <a:t>article</a:t>
            </a:r>
            <a:r>
              <a:rPr lang="it-IT" sz="2000" dirty="0"/>
              <a:t>/2008/</a:t>
            </a:r>
            <a:r>
              <a:rPr lang="it-IT" sz="2000" dirty="0" err="1"/>
              <a:t>telework</a:t>
            </a:r>
            <a:r>
              <a:rPr lang="it-IT" sz="2000" dirty="0"/>
              <a:t>-in-</a:t>
            </a:r>
            <a:r>
              <a:rPr lang="it-IT" sz="2000" dirty="0" err="1"/>
              <a:t>greece</a:t>
            </a:r>
            <a:endParaRPr lang="it-IT" sz="2000" dirty="0"/>
          </a:p>
          <a:p>
            <a:pPr marL="285750" indent="-285750">
              <a:buFont typeface="Wingdings" panose="05000000000000000000" pitchFamily="2" charset="2"/>
              <a:buChar char="§"/>
            </a:pPr>
            <a:endParaRPr lang="it-IT" sz="2800" b="1" u="none" strike="noStrike" baseline="0" dirty="0">
              <a:solidFill>
                <a:srgbClr val="0CA373"/>
              </a:solidFill>
            </a:endParaRPr>
          </a:p>
          <a:p>
            <a:pPr marL="285750" indent="-285750">
              <a:buFont typeface="Wingdings" panose="05000000000000000000" pitchFamily="2" charset="2"/>
              <a:buChar char="§"/>
            </a:pPr>
            <a:r>
              <a:rPr lang="it-IT" sz="2800" b="1" dirty="0">
                <a:solidFill>
                  <a:srgbClr val="0CA373"/>
                </a:solidFill>
              </a:rPr>
              <a:t>Italia: </a:t>
            </a:r>
            <a:r>
              <a:rPr lang="it-IT" sz="2000" dirty="0">
                <a:solidFill>
                  <a:srgbClr val="000000"/>
                </a:solidFill>
                <a:hlinkClick r:id="rId7"/>
              </a:rPr>
              <a:t>https://www.bollettinoadapt.it/wp-content/uploads/TELELAVORO-tiraboschi.pdf</a:t>
            </a:r>
            <a:endParaRPr lang="it-IT" sz="2000" dirty="0">
              <a:solidFill>
                <a:srgbClr val="000000"/>
              </a:solidFill>
            </a:endParaRPr>
          </a:p>
          <a:p>
            <a:pPr marL="285750" indent="-285750">
              <a:buFont typeface="Wingdings" panose="05000000000000000000" pitchFamily="2" charset="2"/>
              <a:buChar char="§"/>
            </a:pPr>
            <a:endParaRPr lang="it-IT" sz="2000" dirty="0">
              <a:solidFill>
                <a:srgbClr val="000000"/>
              </a:solidFill>
            </a:endParaRPr>
          </a:p>
          <a:p>
            <a:pPr marL="285750" indent="-285750">
              <a:buFont typeface="Wingdings" panose="05000000000000000000" pitchFamily="2" charset="2"/>
              <a:buChar char="§"/>
            </a:pPr>
            <a:r>
              <a:rPr lang="it-IT" sz="2800" b="1" dirty="0">
                <a:solidFill>
                  <a:srgbClr val="0CA373"/>
                </a:solidFill>
              </a:rPr>
              <a:t>Spagna: </a:t>
            </a:r>
            <a:r>
              <a:rPr lang="it-IT" sz="2000" dirty="0">
                <a:solidFill>
                  <a:srgbClr val="000000"/>
                </a:solidFill>
                <a:hlinkClick r:id="rId8"/>
              </a:rPr>
              <a:t>https://nhglobalpartners.com/remote-working-law-decree-spain/</a:t>
            </a:r>
            <a:r>
              <a:rPr lang="it-IT" sz="2000" dirty="0">
                <a:solidFill>
                  <a:srgbClr val="000000"/>
                </a:solidFill>
              </a:rPr>
              <a:t> ; </a:t>
            </a:r>
            <a:r>
              <a:rPr lang="it-IT" sz="2000" dirty="0">
                <a:solidFill>
                  <a:srgbClr val="000000"/>
                </a:solidFill>
                <a:hlinkClick r:id="rId9" action="ppaction://hlinkfile"/>
              </a:rPr>
              <a:t>file:///C:/Users/MarcinKIE%C5%81BASA/Downloads/ES%20-%20Telework%20regulation-2.pdf</a:t>
            </a:r>
            <a:r>
              <a:rPr lang="it-IT" sz="2000" dirty="0">
                <a:solidFill>
                  <a:srgbClr val="000000"/>
                </a:solidFill>
              </a:rPr>
              <a:t> </a:t>
            </a:r>
          </a:p>
          <a:p>
            <a:pPr marL="285750" indent="-285750">
              <a:buFont typeface="Wingdings" panose="05000000000000000000" pitchFamily="2" charset="2"/>
              <a:buChar char="§"/>
            </a:pPr>
            <a:endParaRPr lang="it-IT" sz="2000" dirty="0"/>
          </a:p>
          <a:p>
            <a:pPr marL="285750" indent="-285750">
              <a:buFont typeface="Wingdings" panose="05000000000000000000" pitchFamily="2" charset="2"/>
              <a:buChar char="§"/>
            </a:pPr>
            <a:endParaRPr lang="it-IT" sz="2800" b="1" dirty="0">
              <a:solidFill>
                <a:srgbClr val="0CA373"/>
              </a:solidFill>
            </a:endParaRPr>
          </a:p>
        </p:txBody>
      </p:sp>
    </p:spTree>
    <p:extLst>
      <p:ext uri="{BB962C8B-B14F-4D97-AF65-F5344CB8AC3E}">
        <p14:creationId xmlns:p14="http://schemas.microsoft.com/office/powerpoint/2010/main" val="1725193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53825" y="1153682"/>
            <a:ext cx="11730766" cy="4462760"/>
          </a:xfrm>
          <a:prstGeom prst="rect">
            <a:avLst/>
          </a:prstGeom>
          <a:noFill/>
        </p:spPr>
        <p:txBody>
          <a:bodyPr wrap="square">
            <a:spAutoFit/>
          </a:bodyPr>
          <a:lstStyle/>
          <a:p>
            <a:endParaRPr lang="it-IT" sz="2800" b="1">
              <a:solidFill>
                <a:srgbClr val="0CA373"/>
              </a:solidFill>
            </a:endParaRPr>
          </a:p>
          <a:p>
            <a:pPr marL="285750" indent="-285750">
              <a:buFont typeface="Wingdings" panose="05000000000000000000" pitchFamily="2" charset="2"/>
              <a:buChar char="§"/>
            </a:pPr>
            <a:r>
              <a:rPr lang="it-IT" sz="2800" b="1">
                <a:solidFill>
                  <a:srgbClr val="0CA373"/>
                </a:solidFill>
              </a:rPr>
              <a:t>A livello UE: </a:t>
            </a:r>
          </a:p>
          <a:p>
            <a:pPr marL="742950" lvl="1" indent="-285750">
              <a:buFont typeface="Wingdings" panose="05000000000000000000" pitchFamily="2" charset="2"/>
              <a:buChar char="§"/>
            </a:pPr>
            <a:r>
              <a:rPr lang="it-IT" sz="2800" b="1">
                <a:solidFill>
                  <a:srgbClr val="0CA373"/>
                </a:solidFill>
              </a:rPr>
              <a:t>Relazione dell'Autorità europea del lavoro (ELA) sull'impatto del telelavoro durante la pandemia di Covid-19 sulla sicurezza sociale applicabile (luglio 2021) – </a:t>
            </a:r>
            <a:r>
              <a:rPr lang="it-IT" sz="2000">
                <a:solidFill>
                  <a:srgbClr val="0CA373"/>
                </a:solidFill>
              </a:rPr>
              <a:t>panoramica delle misure e/o delle azioni adottate negli Stati membri dell'UE per facilitare un approccio flessibile alla sicurezza sociale applicabile dei lavoratori transfrontalieri in telelavoro
</a:t>
            </a:r>
            <a:r>
              <a:rPr lang="it-IT" sz="2800" b="1">
                <a:solidFill>
                  <a:srgbClr val="0CA373"/>
                </a:solidFill>
              </a:rPr>
              <a:t>[include le schede dei paesi partner] </a:t>
            </a:r>
          </a:p>
          <a:p>
            <a:pPr lvl="1"/>
            <a:endParaRPr lang="it-IT" sz="2800" b="1">
              <a:solidFill>
                <a:srgbClr val="0CA373"/>
              </a:solidFill>
            </a:endParaRPr>
          </a:p>
          <a:p>
            <a:pPr marL="742950" lvl="1" indent="-285750">
              <a:buFont typeface="Wingdings" panose="05000000000000000000" pitchFamily="2" charset="2"/>
              <a:buChar char="§"/>
            </a:pPr>
            <a:r>
              <a:rPr lang="it-IT" sz="2800" b="1" i="1">
                <a:solidFill>
                  <a:srgbClr val="0CA373"/>
                </a:solidFill>
              </a:rPr>
              <a:t>Telelavoro transfrontaliero nell'UE: fab or fad? </a:t>
            </a:r>
            <a:r>
              <a:rPr lang="it-IT" sz="2000" b="0" i="0" u="none" strike="noStrike" baseline="0">
                <a:solidFill>
                  <a:srgbClr val="000000"/>
                </a:solidFill>
                <a:hlinkClick r:id="rId2"/>
              </a:rPr>
              <a:t>https://www.bruegel.org/blog-post/cross-border-telework-eu-fab-or-fad</a:t>
            </a:r>
            <a:r>
              <a:rPr lang="it-IT" sz="2000" b="0" i="0" u="none" strike="noStrike" baseline="0">
                <a:solidFill>
                  <a:srgbClr val="000000"/>
                </a:solidFill>
              </a:rPr>
              <a:t> </a:t>
            </a:r>
          </a:p>
        </p:txBody>
      </p:sp>
      <p:sp>
        <p:nvSpPr>
          <p:cNvPr id="3" name="object 2">
            <a:extLst>
              <a:ext uri="{FF2B5EF4-FFF2-40B4-BE49-F238E27FC236}">
                <a16:creationId xmlns:a16="http://schemas.microsoft.com/office/drawing/2014/main" id="{A9AE3E6D-F336-2F2C-BAFC-FB14A868E591}"/>
              </a:ext>
            </a:extLst>
          </p:cNvPr>
          <p:cNvSpPr txBox="1">
            <a:spLocks/>
          </p:cNvSpPr>
          <p:nvPr/>
        </p:nvSpPr>
        <p:spPr>
          <a:xfrm>
            <a:off x="2008261" y="92304"/>
            <a:ext cx="987633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000" kern="0" spc="-150">
                <a:solidFill>
                  <a:srgbClr val="0CA373"/>
                </a:solidFill>
                <a:latin typeface="+mn-lt"/>
                <a:ea typeface="Tahoma" panose="020B0604030504040204" pitchFamily="34" charset="0"/>
                <a:cs typeface="Tahoma" panose="020B0604030504040204" pitchFamily="34" charset="0"/>
              </a:rPr>
              <a:t>Lavoro a distanza negli Stati partner </a:t>
            </a:r>
            <a:r>
              <a:rPr lang="it-IT" sz="3600" kern="0" spc="-150">
                <a:solidFill>
                  <a:schemeClr val="tx1"/>
                </a:solidFill>
                <a:latin typeface="+mn-lt"/>
                <a:ea typeface="Tahoma" panose="020B0604030504040204" pitchFamily="34" charset="0"/>
                <a:cs typeface="Tahoma" panose="020B0604030504040204" pitchFamily="34" charset="0"/>
              </a:rPr>
              <a:t>–  Link pertinenti</a:t>
            </a:r>
            <a:endParaRPr lang="it-IT" sz="3600" kern="0" spc="-150">
              <a:solidFill>
                <a:schemeClr val="tx1"/>
              </a:solidFill>
              <a:highlight>
                <a:srgbClr val="FFFF00"/>
              </a:highlight>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14691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96254" y="1148043"/>
            <a:ext cx="10269068" cy="10105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200" kern="0" spc="-150">
                <a:solidFill>
                  <a:srgbClr val="0CA373"/>
                </a:solidFill>
                <a:latin typeface="+mn-lt"/>
                <a:ea typeface="Tahoma" panose="020B0604030504040204" pitchFamily="34" charset="0"/>
                <a:cs typeface="Tahoma" panose="020B0604030504040204" pitchFamily="34" charset="0"/>
              </a:rPr>
              <a:t>Atti giuridici pertinenti
</a:t>
            </a:r>
            <a:endParaRPr lang="it-IT" sz="3200" kern="0" spc="-150">
              <a:solidFill>
                <a:srgbClr val="0CA373"/>
              </a:solidFill>
              <a:highlight>
                <a:srgbClr val="FFFF00"/>
              </a:highlight>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47782" y="1653310"/>
            <a:ext cx="11747964" cy="4001095"/>
          </a:xfrm>
          <a:prstGeom prst="rect">
            <a:avLst/>
          </a:prstGeom>
          <a:noFill/>
        </p:spPr>
        <p:txBody>
          <a:bodyPr wrap="square">
            <a:spAutoFit/>
          </a:bodyPr>
          <a:lstStyle/>
          <a:p>
            <a:pPr algn="l"/>
            <a:endParaRPr lang="it-IT" sz="1800" b="0" i="0" u="none" strike="noStrike" baseline="0">
              <a:solidFill>
                <a:srgbClr val="000000"/>
              </a:solidFill>
              <a:latin typeface="Times New Roman" panose="02020603050405020304" pitchFamily="18" charset="0"/>
            </a:endParaRPr>
          </a:p>
          <a:p>
            <a:pPr marL="285750" indent="-285750" algn="just">
              <a:buFont typeface="Wingdings" panose="05000000000000000000" pitchFamily="2" charset="2"/>
              <a:buChar char="§"/>
            </a:pPr>
            <a:r>
              <a:rPr lang="it-IT" sz="2000" i="1">
                <a:solidFill>
                  <a:srgbClr val="000000"/>
                </a:solidFill>
              </a:rPr>
              <a:t>Legge del 2 marzo 2020 Legge del 2 marzo 2020 concernente disposizioni speciali in materia di prevenzione, contrasto e lotta contro la COVID-19, altre malattie infettive e le emergenze da esse causate (Gazzetta ufficiale del 2020, voce 374, come modificata – di seguito </a:t>
            </a:r>
            <a:r>
              <a:rPr lang="it-IT" sz="2400" b="1">
                <a:solidFill>
                  <a:srgbClr val="0CA373"/>
                </a:solidFill>
              </a:rPr>
              <a:t>“Legge COVID-19”</a:t>
            </a:r>
            <a:r>
              <a:rPr lang="it-IT" sz="2000" i="1"/>
              <a:t>)</a:t>
            </a:r>
            <a:r>
              <a:rPr lang="it-IT" sz="2000" b="0" u="none" strike="noStrike" baseline="0">
                <a:solidFill>
                  <a:srgbClr val="000000"/>
                </a:solidFill>
              </a:rPr>
              <a:t>;</a:t>
            </a:r>
            <a:endParaRPr lang="it-IT" sz="2000">
              <a:solidFill>
                <a:srgbClr val="000000"/>
              </a:solidFill>
            </a:endParaRPr>
          </a:p>
          <a:p>
            <a:pPr marL="285750" indent="-285750" algn="just">
              <a:buFont typeface="Wingdings" panose="05000000000000000000" pitchFamily="2" charset="2"/>
              <a:buChar char="§"/>
            </a:pPr>
            <a:endParaRPr lang="it-IT" sz="2000" b="0" i="0" u="none" strike="noStrike" baseline="0">
              <a:solidFill>
                <a:srgbClr val="000000"/>
              </a:solidFill>
            </a:endParaRPr>
          </a:p>
          <a:p>
            <a:pPr marL="285750" indent="-285750" algn="just">
              <a:buFont typeface="Wingdings" panose="05000000000000000000" pitchFamily="2" charset="2"/>
              <a:buChar char="§"/>
            </a:pPr>
            <a:r>
              <a:rPr lang="it-IT" sz="2000" i="1">
                <a:solidFill>
                  <a:srgbClr val="000000"/>
                </a:solidFill>
              </a:rPr>
              <a:t>Legge del 26 giugno 1974 sul codice del lavoro (Gazzetta ufficiale del 1974, voce 141, e successive modifiche – in appresso </a:t>
            </a:r>
            <a:r>
              <a:rPr lang="it-IT" sz="2000" b="1">
                <a:solidFill>
                  <a:srgbClr val="0CA373"/>
                </a:solidFill>
              </a:rPr>
              <a:t>“</a:t>
            </a:r>
            <a:r>
              <a:rPr lang="it-IT" sz="2400" b="1" i="1">
                <a:solidFill>
                  <a:srgbClr val="0CA373"/>
                </a:solidFill>
              </a:rPr>
              <a:t>Codice del lavoro”</a:t>
            </a:r>
            <a:r>
              <a:rPr lang="it-IT" sz="2000" i="1"/>
              <a:t>)</a:t>
            </a:r>
            <a:endParaRPr lang="it-IT" sz="2000"/>
          </a:p>
          <a:p>
            <a:pPr marL="285750" indent="-285750">
              <a:buFont typeface="Wingdings" panose="05000000000000000000" pitchFamily="2" charset="2"/>
              <a:buChar char="§"/>
            </a:pPr>
            <a:endParaRPr lang="it-IT" sz="2000" b="0" i="0" u="none" strike="noStrike" baseline="0">
              <a:solidFill>
                <a:srgbClr val="000000"/>
              </a:solidFill>
            </a:endParaRPr>
          </a:p>
          <a:p>
            <a:pPr marL="285750" indent="-285750" algn="just">
              <a:buFont typeface="Wingdings" panose="05000000000000000000" pitchFamily="2" charset="2"/>
              <a:buChar char="§"/>
            </a:pPr>
            <a:r>
              <a:rPr lang="it-IT" sz="2000">
                <a:solidFill>
                  <a:srgbClr val="000000"/>
                </a:solidFill>
                <a:ea typeface="Calibri" panose="020F0502020204030204" pitchFamily="34" charset="0"/>
              </a:rPr>
              <a:t>Quando si tratta di </a:t>
            </a:r>
            <a:r>
              <a:rPr lang="it-IT" sz="2400" b="1">
                <a:solidFill>
                  <a:srgbClr val="0CA373"/>
                </a:solidFill>
                <a:ea typeface="Calibri" panose="020F0502020204030204" pitchFamily="34" charset="0"/>
              </a:rPr>
              <a:t>lavoro a distanza </a:t>
            </a:r>
            <a:r>
              <a:rPr lang="it-IT" sz="2000">
                <a:solidFill>
                  <a:srgbClr val="000000"/>
                </a:solidFill>
                <a:ea typeface="Calibri" panose="020F0502020204030204" pitchFamily="34" charset="0"/>
              </a:rPr>
              <a:t>- l'8 giugno 2022 è apparso sul sito Internet del Sejm della Repubblica di Polonia un progetto dell'ultima versione della legge che modifica il codice del lavoro e talune altre leggi, che prevede, tra l'altro, l'introduzione di disposizioni sul lavoro a distanza (stampato n. 2335, https://www.sejm.gov.pl/sejm9.nsf/druk.xsp?nr=2335).</a:t>
            </a:r>
            <a:endParaRPr lang="it-IT" sz="2000" b="0" i="0" u="none" strike="noStrike" baseline="0">
              <a:solidFill>
                <a:srgbClr val="000000"/>
              </a:solidFill>
            </a:endParaRPr>
          </a:p>
        </p:txBody>
      </p:sp>
      <p:sp>
        <p:nvSpPr>
          <p:cNvPr id="3" name="object 2">
            <a:extLst>
              <a:ext uri="{FF2B5EF4-FFF2-40B4-BE49-F238E27FC236}">
                <a16:creationId xmlns:a16="http://schemas.microsoft.com/office/drawing/2014/main" id="{CF8985F9-414E-04D9-3A5F-6ACC45699D4C}"/>
              </a:ext>
            </a:extLst>
          </p:cNvPr>
          <p:cNvSpPr txBox="1">
            <a:spLocks/>
          </p:cNvSpPr>
          <p:nvPr/>
        </p:nvSpPr>
        <p:spPr>
          <a:xfrm>
            <a:off x="2042586" y="74633"/>
            <a:ext cx="10269068" cy="10105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600" kern="0" spc="-150">
                <a:solidFill>
                  <a:srgbClr val="0CA373"/>
                </a:solidFill>
                <a:latin typeface="+mn-lt"/>
                <a:ea typeface="Tahoma" panose="020B0604030504040204" pitchFamily="34" charset="0"/>
                <a:cs typeface="Tahoma" panose="020B0604030504040204" pitchFamily="34" charset="0"/>
              </a:rPr>
              <a:t>Lavoro a distanza in Polonia</a:t>
            </a:r>
          </a:p>
          <a:p>
            <a:pPr marL="12700">
              <a:spcBef>
                <a:spcPts val="100"/>
              </a:spcBef>
            </a:pPr>
            <a:r>
              <a:rPr lang="it-IT" sz="2800" kern="0" spc="-150">
                <a:solidFill>
                  <a:schemeClr val="tx1"/>
                </a:solidFill>
                <a:latin typeface="+mn-lt"/>
                <a:ea typeface="Tahoma" panose="020B0604030504040204" pitchFamily="34" charset="0"/>
                <a:cs typeface="Tahoma" panose="020B0604030504040204" pitchFamily="34" charset="0"/>
              </a:rPr>
              <a:t>(con particolare attenzione agli emendamenti principali)</a:t>
            </a:r>
            <a:endParaRPr lang="it-IT" sz="2800" kern="0" spc="-150">
              <a:solidFill>
                <a:schemeClr val="tx1"/>
              </a:solidFill>
              <a:highlight>
                <a:srgbClr val="FFFF00"/>
              </a:highlight>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6152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794759" y="1780956"/>
            <a:ext cx="436861"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787515" y="3462670"/>
            <a:ext cx="378197" cy="276318"/>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794759" y="3929325"/>
            <a:ext cx="378197" cy="355305"/>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307507" y="2519655"/>
            <a:ext cx="10767698" cy="3712555"/>
          </a:xfrm>
          <a:prstGeom prst="rect">
            <a:avLst/>
          </a:prstGeom>
          <a:noFill/>
        </p:spPr>
        <p:txBody>
          <a:bodyPr wrap="square" rtlCol="0">
            <a:spAutoFit/>
          </a:bodyPr>
          <a:lstStyle/>
          <a:p>
            <a:pPr lvl="0" algn="just">
              <a:lnSpc>
                <a:spcPct val="115000"/>
              </a:lnSpc>
              <a:spcAft>
                <a:spcPts val="1000"/>
              </a:spcAft>
              <a:buSzPts val="1000"/>
              <a:tabLst>
                <a:tab pos="457200" algn="l"/>
              </a:tabLst>
            </a:pPr>
            <a:r>
              <a:rPr lang="it-IT" sz="2000" dirty="0">
                <a:solidFill>
                  <a:srgbClr val="000000"/>
                </a:solidFill>
                <a:ea typeface="Times New Roman" panose="02020603050405020304" pitchFamily="18" charset="0"/>
                <a:cs typeface="Times New Roman" panose="02020603050405020304" pitchFamily="18" charset="0"/>
              </a:rPr>
              <a:t>Sapere quali sono le questioni da prendere in considerazione per garantire il benessere dei lavoratori e la produttività continua durante il telelavoro 
Sapere quali sono i problemi di SSL e WLB del lavoro a distanza
Conoscere quali sono le questioni connesse alla fornitura transfrontaliera di lavoro a distanza da parte dei lavoratori che svolgono lavoro a distanza al di fuori di uno Stato membro di invio (ad esempio lo Stato partner di ESMERALD)</a:t>
            </a:r>
            <a:r>
              <a:rPr lang="it-IT" sz="2400" dirty="0">
                <a:solidFill>
                  <a:srgbClr val="000000"/>
                </a:solidFill>
                <a:ea typeface="Times New Roman" panose="02020603050405020304" pitchFamily="18" charset="0"/>
                <a:cs typeface="Times New Roman" panose="02020603050405020304" pitchFamily="18" charset="0"/>
              </a:rPr>
              <a:t>
</a:t>
            </a:r>
            <a:r>
              <a:rPr lang="it-IT" sz="2000" dirty="0">
                <a:solidFill>
                  <a:srgbClr val="000000"/>
                </a:solidFill>
                <a:ea typeface="Times New Roman" panose="02020603050405020304" pitchFamily="18" charset="0"/>
                <a:cs typeface="Times New Roman" panose="02020603050405020304" pitchFamily="18" charset="0"/>
              </a:rPr>
              <a:t>Conoscere qual è il quadro giuridico nel diritto polacco (sia quello esistente che quello previsto introdotto nel codice del lavoro polacco) e quali sono i locali del lavoro a distanza in altri Stati membri dell'Unione (in particolare negli Stati partner del progetto)</a:t>
            </a:r>
            <a:endParaRPr lang="it-IT" sz="2400" dirty="0">
              <a:solidFill>
                <a:srgbClr val="000000"/>
              </a:solidFill>
              <a:effectLst/>
              <a:ea typeface="Calibri" panose="020F0502020204030204" pitchFamily="34" charset="0"/>
              <a:cs typeface="Times New Roman" panose="02020603050405020304" pitchFamily="18" charset="0"/>
            </a:endParaRPr>
          </a:p>
        </p:txBody>
      </p:sp>
      <p:sp>
        <p:nvSpPr>
          <p:cNvPr id="13" name="CuadroTexto 12"/>
          <p:cNvSpPr txBox="1"/>
          <p:nvPr/>
        </p:nvSpPr>
        <p:spPr>
          <a:xfrm>
            <a:off x="1307508" y="1688786"/>
            <a:ext cx="10797033" cy="1261627"/>
          </a:xfrm>
          <a:prstGeom prst="rect">
            <a:avLst/>
          </a:prstGeom>
          <a:noFill/>
        </p:spPr>
        <p:txBody>
          <a:bodyPr wrap="square" rtlCol="0">
            <a:spAutoFit/>
          </a:bodyPr>
          <a:lstStyle/>
          <a:p>
            <a:pPr lvl="0">
              <a:lnSpc>
                <a:spcPct val="115000"/>
              </a:lnSpc>
              <a:spcAft>
                <a:spcPts val="1000"/>
              </a:spcAft>
              <a:buSzPts val="1000"/>
              <a:tabLst>
                <a:tab pos="457200" algn="l"/>
              </a:tabLst>
            </a:pPr>
            <a:r>
              <a:rPr lang="it-IT" sz="2000">
                <a:solidFill>
                  <a:srgbClr val="000000"/>
                </a:solidFill>
                <a:ea typeface="Calibri" panose="020F0502020204030204" pitchFamily="34" charset="0"/>
                <a:cs typeface="Times New Roman" panose="02020603050405020304" pitchFamily="18" charset="0"/>
              </a:rPr>
              <a:t>Scoprire cos'è il lavoro a distanza (telelavoro) e in che modo potrebbe avvantaggiare la tua azienda come mezzo di resilienza anti-COVID-19 
</a:t>
            </a:r>
            <a:endParaRPr lang="it-IT" sz="2000">
              <a:effectLst/>
              <a:ea typeface="Calibri" panose="020F0502020204030204" pitchFamily="34" charset="0"/>
              <a:cs typeface="Times New Roman" panose="02020603050405020304" pitchFamily="18" charset="0"/>
            </a:endParaRPr>
          </a:p>
        </p:txBody>
      </p:sp>
      <p:sp>
        <p:nvSpPr>
          <p:cNvPr id="17" name="object 2"/>
          <p:cNvSpPr txBox="1">
            <a:spLocks/>
          </p:cNvSpPr>
          <p:nvPr/>
        </p:nvSpPr>
        <p:spPr>
          <a:xfrm>
            <a:off x="2161309" y="114154"/>
            <a:ext cx="667961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n-lt"/>
                <a:ea typeface="Tahoma" panose="020B0604030504040204" pitchFamily="34" charset="0"/>
                <a:cs typeface="Tahoma" panose="020B0604030504040204" pitchFamily="34" charset="0"/>
              </a:rPr>
              <a:t>OBIETTIVI E TRAGUARDI</a:t>
            </a:r>
          </a:p>
        </p:txBody>
      </p:sp>
      <p:sp>
        <p:nvSpPr>
          <p:cNvPr id="18" name="object 3"/>
          <p:cNvSpPr txBox="1"/>
          <p:nvPr/>
        </p:nvSpPr>
        <p:spPr>
          <a:xfrm>
            <a:off x="193964" y="1269252"/>
            <a:ext cx="7158181" cy="875881"/>
          </a:xfrm>
          <a:prstGeom prst="rect">
            <a:avLst/>
          </a:prstGeom>
        </p:spPr>
        <p:txBody>
          <a:bodyPr vert="horz" wrap="square" lIns="0" tIns="13970" rIns="0" bIns="0" rtlCol="0">
            <a:spAutoFit/>
          </a:bodyPr>
          <a:lstStyle/>
          <a:p>
            <a:pPr algn="just"/>
            <a:r>
              <a:rPr lang="it-IT" sz="2800" b="1">
                <a:solidFill>
                  <a:srgbClr val="0CA373"/>
                </a:solidFill>
                <a:latin typeface="Calibri" panose="020F0502020204030204" pitchFamily="34" charset="0"/>
                <a:ea typeface="Calibri" panose="020F0502020204030204" pitchFamily="34" charset="0"/>
                <a:cs typeface="Times New Roman" panose="02020603050405020304" pitchFamily="18" charset="0"/>
              </a:rPr>
              <a:t>Alla fine di questo modulo sarai in grado di:
</a:t>
            </a:r>
            <a:endParaRPr lang="it-IT" sz="2400" b="1">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Shape 2782">
            <a:extLst>
              <a:ext uri="{FF2B5EF4-FFF2-40B4-BE49-F238E27FC236}">
                <a16:creationId xmlns:a16="http://schemas.microsoft.com/office/drawing/2014/main" id="{27730C93-588B-A648-2F5E-707CE062190A}"/>
              </a:ext>
            </a:extLst>
          </p:cNvPr>
          <p:cNvSpPr/>
          <p:nvPr/>
        </p:nvSpPr>
        <p:spPr>
          <a:xfrm>
            <a:off x="787516" y="5127194"/>
            <a:ext cx="378196"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 name="Shape 2782">
            <a:extLst>
              <a:ext uri="{FF2B5EF4-FFF2-40B4-BE49-F238E27FC236}">
                <a16:creationId xmlns:a16="http://schemas.microsoft.com/office/drawing/2014/main" id="{C602F21F-A266-CBC4-A1F2-D435252E6A36}"/>
              </a:ext>
            </a:extLst>
          </p:cNvPr>
          <p:cNvSpPr/>
          <p:nvPr/>
        </p:nvSpPr>
        <p:spPr>
          <a:xfrm>
            <a:off x="794759" y="2638227"/>
            <a:ext cx="436861"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999582" y="188679"/>
            <a:ext cx="9518163" cy="105926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600" kern="0" spc="-150">
                <a:solidFill>
                  <a:srgbClr val="0CA373"/>
                </a:solidFill>
                <a:latin typeface="+mn-lt"/>
                <a:ea typeface="Tahoma" panose="020B0604030504040204" pitchFamily="34" charset="0"/>
                <a:cs typeface="Tahoma" panose="020B0604030504040204" pitchFamily="34" charset="0"/>
              </a:rPr>
              <a:t>Principali novità </a:t>
            </a:r>
            <a:r>
              <a:rPr lang="it-IT" sz="3200" kern="0" spc="-150">
                <a:solidFill>
                  <a:schemeClr val="tx1"/>
                </a:solidFill>
                <a:latin typeface="+mn-lt"/>
                <a:ea typeface="Tahoma" panose="020B0604030504040204" pitchFamily="34" charset="0"/>
                <a:cs typeface="Tahoma" panose="020B0604030504040204" pitchFamily="34" charset="0"/>
              </a:rPr>
              <a:t>e obiettivo del regolamento sul lavoro a distanza nel codice del lavoro</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247111" y="1247943"/>
            <a:ext cx="12099252" cy="4871398"/>
          </a:xfrm>
          <a:prstGeom prst="rect">
            <a:avLst/>
          </a:prstGeom>
          <a:noFill/>
        </p:spPr>
        <p:txBody>
          <a:bodyPr wrap="square">
            <a:spAutoFit/>
          </a:bodyPr>
          <a:lstStyle/>
          <a:p>
            <a:pPr marL="912495" indent="-285750" algn="just">
              <a:lnSpc>
                <a:spcPct val="150000"/>
              </a:lnSpc>
              <a:buFont typeface="Wingdings" panose="05000000000000000000" pitchFamily="2" charset="2"/>
              <a:buChar char="§"/>
            </a:pPr>
            <a:r>
              <a:rPr lang="it-IT" sz="1900">
                <a:ea typeface="Times New Roman" panose="02020603050405020304" pitchFamily="18" charset="0"/>
                <a:cs typeface="Arial" panose="020B0604020202020204" pitchFamily="34" charset="0"/>
              </a:rPr>
              <a:t>Il progetto di legge prevede le norme sul "lavoro a distanza", che sostituirebbero i regolamenti dell'istituzione legale esistente, ora chiamata "telelavoro". L'obiettivo originario della nuova legislazione era di entrare in vigore quando le disposizioni straordinarie sul lavoro a distanza contenute nella legge del 2 marzo 2020 cessassero di essere vincolanti
Dal punto di vista del datore di lavoro, ha il diritto di chiedere ai dipendenti di lavorare a distanza, anche se questa opzione non era prevista nel contratto di lavoro di quest'ultimo (ciò vale solo in casi eccezionali)
Secondo il progetto di legge, prima che il datore di lavoro assegni il lavoro a distanza, il dipendente dovrebbe dichiarare di disporre dei locali necessari per tale lavoro. Il datore di lavoro ha inoltre obblighi supplementari: fornire materiali e strumenti essenziali per il lavoro a distanza e coprire i costi direttamente associati allo svolgimento del lavoro a distanza, come l'elettricità o l'accesso a Internet, nonché garantire un'adeguata protezione dei dati nel processo</a:t>
            </a:r>
            <a:endParaRPr lang="it-IT" sz="190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91371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884971" cy="105926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it-IT" sz="3600" kern="0" spc="-150">
                <a:solidFill>
                  <a:srgbClr val="0CA373"/>
                </a:solidFill>
                <a:latin typeface="+mn-lt"/>
                <a:ea typeface="Tahoma" panose="020B0604030504040204" pitchFamily="34" charset="0"/>
                <a:cs typeface="Tahoma" panose="020B0604030504040204" pitchFamily="34" charset="0"/>
              </a:rPr>
              <a:t>Nuova definizione di lavoro a distanza in Polonia </a:t>
            </a:r>
            <a:r>
              <a:rPr lang="it-IT" sz="3200" kern="0" spc="-150">
                <a:solidFill>
                  <a:schemeClr val="tx1"/>
                </a:solidFill>
                <a:latin typeface="+mn-lt"/>
                <a:ea typeface="Tahoma" panose="020B0604030504040204" pitchFamily="34" charset="0"/>
                <a:cs typeface="Tahoma" panose="020B0604030504040204" pitchFamily="34" charset="0"/>
              </a:rPr>
              <a:t>– previste dalle modifiche del codice del lavoro </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318565" y="2564956"/>
            <a:ext cx="10459491" cy="2805063"/>
          </a:xfrm>
          <a:prstGeom prst="rect">
            <a:avLst/>
          </a:prstGeom>
          <a:noFill/>
        </p:spPr>
        <p:txBody>
          <a:bodyPr wrap="square">
            <a:spAutoFit/>
          </a:bodyPr>
          <a:lstStyle/>
          <a:p>
            <a:pPr marL="626745" indent="323850" algn="just">
              <a:lnSpc>
                <a:spcPct val="150000"/>
              </a:lnSpc>
            </a:pPr>
            <a:r>
              <a:rPr lang="it-IT" sz="2400">
                <a:ea typeface="Times New Roman" panose="02020603050405020304" pitchFamily="18" charset="0"/>
                <a:cs typeface="Arial" panose="020B0604020202020204" pitchFamily="34" charset="0"/>
              </a:rPr>
              <a:t>Articolo 6718. Il lavoro può essere svolto in tutto o in parte nel luogo indicato dal dipendente e concordato con il datore di lavoro in ciascun caso, anche presso il domicilio del dipendente, in particolare mediante comunicazione diretta a distanza (lavoro a distanza). 
</a:t>
            </a:r>
            <a:endParaRPr lang="it-IT" sz="2400" i="1">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64417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600" kern="0" spc="-150">
                <a:solidFill>
                  <a:srgbClr val="0CA373"/>
                </a:solidFill>
                <a:latin typeface="+mn-lt"/>
                <a:ea typeface="Tahoma" panose="020B0604030504040204" pitchFamily="34" charset="0"/>
                <a:cs typeface="Tahoma" panose="020B0604030504040204" pitchFamily="34" charset="0"/>
              </a:rPr>
              <a:t>Accordo</a:t>
            </a:r>
            <a:r>
              <a:rPr lang="it-IT" sz="3200" kern="0" spc="-150">
                <a:solidFill>
                  <a:schemeClr val="tx1"/>
                </a:solidFill>
                <a:latin typeface="+mn-lt"/>
                <a:ea typeface="Tahoma" panose="020B0604030504040204" pitchFamily="34" charset="0"/>
                <a:cs typeface="Tahoma" panose="020B0604030504040204" pitchFamily="34" charset="0"/>
              </a:rPr>
              <a:t> relativo allo svolgimento del lavoro a distanza</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538384" y="1686758"/>
            <a:ext cx="12301298" cy="3995837"/>
          </a:xfrm>
          <a:prstGeom prst="rect">
            <a:avLst/>
          </a:prstGeom>
          <a:noFill/>
        </p:spPr>
        <p:txBody>
          <a:bodyPr wrap="square">
            <a:spAutoFit/>
          </a:bodyPr>
          <a:lstStyle/>
          <a:p>
            <a:pPr marL="626745" indent="323850" algn="just">
              <a:lnSpc>
                <a:spcPct val="150000"/>
              </a:lnSpc>
            </a:pPr>
            <a:r>
              <a:rPr lang="it-IT" sz="3200" b="1"/>
              <a:t>Il previsto articolo 67 (19) § 3 del Codice del lavoro: 
</a:t>
            </a:r>
            <a:r>
              <a:rPr lang="it-IT" sz="2800" i="1"/>
              <a:t>Un accordo tra le parti del contratto di lavoro relativo all'esecuzione del lavoro a distanza da parte del dipendente può aver luogo:
1) alla conclusione del contratto di lavoro o
2) durante lo svolgimento del rapporto di lavoro.
</a:t>
            </a:r>
          </a:p>
        </p:txBody>
      </p:sp>
    </p:spTree>
    <p:extLst>
      <p:ext uri="{BB962C8B-B14F-4D97-AF65-F5344CB8AC3E}">
        <p14:creationId xmlns:p14="http://schemas.microsoft.com/office/powerpoint/2010/main" val="3387757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000" kern="0" spc="-150">
                <a:solidFill>
                  <a:srgbClr val="0CA373"/>
                </a:solidFill>
                <a:latin typeface="+mn-lt"/>
                <a:ea typeface="Tahoma" panose="020B0604030504040204" pitchFamily="34" charset="0"/>
                <a:cs typeface="Tahoma" panose="020B0604030504040204" pitchFamily="34" charset="0"/>
              </a:rPr>
              <a:t>Ordine ufficiale </a:t>
            </a:r>
            <a:r>
              <a:rPr lang="it-IT" sz="3600" kern="0" spc="-150">
                <a:solidFill>
                  <a:schemeClr val="tx1"/>
                </a:solidFill>
                <a:latin typeface="+mn-lt"/>
                <a:ea typeface="Tahoma" panose="020B0604030504040204" pitchFamily="34" charset="0"/>
                <a:cs typeface="Tahoma" panose="020B0604030504040204" pitchFamily="34" charset="0"/>
              </a:rPr>
              <a:t>riguardo al lavoro a distanza</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79462" y="1686758"/>
            <a:ext cx="11942375" cy="4384277"/>
          </a:xfrm>
          <a:prstGeom prst="rect">
            <a:avLst/>
          </a:prstGeom>
          <a:noFill/>
        </p:spPr>
        <p:txBody>
          <a:bodyPr wrap="square">
            <a:spAutoFit/>
          </a:bodyPr>
          <a:lstStyle/>
          <a:p>
            <a:pPr marL="626745" indent="323850" algn="just">
              <a:lnSpc>
                <a:spcPct val="150000"/>
              </a:lnSpc>
            </a:pPr>
            <a:r>
              <a:rPr lang="it-IT" sz="2800"/>
              <a:t>Il previsto articolo 67 (19) § 3 del Codice del lavoro: 
</a:t>
            </a:r>
            <a:r>
              <a:rPr lang="it-IT" sz="2000" i="1"/>
              <a:t> Il lavoro a distanza può essere effettuato su istruzione del datore di lavoro:
1) durante uno stato di emergenza, uno stato di emergenza epidemica e per un periodo di 3 mesi dopo la loro cancellazione; o
2) durante un periodo in cui è temporaneamente impossibile per il datore di lavoro garantire condizioni di lavoro sicure e igieniche nell'attuale luogo di lavoro del dipendente a causa di forza maggiore 
3) se il dipendente presenta immediatamente prima dell'emissione dell'ordine una dichiarazione in forma cartacea o elettronica che ha i locali e le condizioni tecniche per svolgere il lavoro a distanza.
</a:t>
            </a:r>
          </a:p>
        </p:txBody>
      </p:sp>
    </p:spTree>
    <p:extLst>
      <p:ext uri="{BB962C8B-B14F-4D97-AF65-F5344CB8AC3E}">
        <p14:creationId xmlns:p14="http://schemas.microsoft.com/office/powerpoint/2010/main" val="1806961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170545" y="175491"/>
            <a:ext cx="10988795" cy="188513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000">
                <a:solidFill>
                  <a:srgbClr val="0CA373"/>
                </a:solidFill>
                <a:latin typeface="+mn-lt"/>
              </a:rPr>
              <a:t>Applicazione del dipendente per lavorare </a:t>
            </a:r>
          </a:p>
          <a:p>
            <a:pPr marL="12700">
              <a:spcBef>
                <a:spcPts val="100"/>
              </a:spcBef>
            </a:pPr>
            <a:r>
              <a:rPr lang="it-IT" sz="4000">
                <a:solidFill>
                  <a:srgbClr val="0CA373"/>
                </a:solidFill>
                <a:latin typeface="+mn-lt"/>
              </a:rPr>
              <a:t>in remoto
</a:t>
            </a:r>
            <a:endParaRPr lang="it-IT" sz="4000" kern="0" spc="-15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387927" y="1311564"/>
            <a:ext cx="12150840" cy="4661276"/>
          </a:xfrm>
          <a:prstGeom prst="rect">
            <a:avLst/>
          </a:prstGeom>
          <a:noFill/>
        </p:spPr>
        <p:txBody>
          <a:bodyPr wrap="square">
            <a:spAutoFit/>
          </a:bodyPr>
          <a:lstStyle/>
          <a:p>
            <a:pPr marL="626745" indent="323850" algn="just">
              <a:lnSpc>
                <a:spcPct val="150000"/>
              </a:lnSpc>
            </a:pPr>
            <a:r>
              <a:rPr lang="it-IT" sz="2000"/>
              <a:t>Un dipendente può presentare una richiesta di lavoro a distanza e il datore di lavoro è obbligato a 		concederlo, </a:t>
            </a:r>
            <a:r>
              <a:rPr lang="it-IT" sz="2000" b="1"/>
              <a:t>nel caso di dipendenti che sono:
-incinta; </a:t>
            </a:r>
          </a:p>
          <a:p>
            <a:pPr marL="626745" indent="323850" algn="just">
              <a:lnSpc>
                <a:spcPct val="150000"/>
              </a:lnSpc>
            </a:pPr>
            <a:r>
              <a:rPr lang="it-IT" sz="2000" b="1"/>
              <a:t>-genitori: </a:t>
            </a:r>
            <a:r>
              <a:rPr lang="it-IT" sz="2000"/>
              <a:t>crescere un bambino fino all'età di 4 anni; un bambino con un certificato di handicap grave e irreversibile o di una malattia incurabile potenzialmente letale insorta durante il periodo prenatale dello sviluppo o durante il parto; un bambino con un certificato di disabilità o un certificato di disabilità moderata o grave; un bambino con una valutazione sulla necessità di un sostegno allo sviluppo precoce, una valutazione sulla necessità di un'istruzione speciale o una valutazione sulla necessità di corsi di recupero;
- prendersi cura di un altro membro della famiglia o di una persona in un nucleo familiare condiviso con un certificato di disabilità o un certificato di invalidità grave</a:t>
            </a:r>
          </a:p>
        </p:txBody>
      </p:sp>
    </p:spTree>
    <p:extLst>
      <p:ext uri="{BB962C8B-B14F-4D97-AF65-F5344CB8AC3E}">
        <p14:creationId xmlns:p14="http://schemas.microsoft.com/office/powerpoint/2010/main" val="686267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814C3A6E-B7D4-576E-8275-B07734B26F46}"/>
              </a:ext>
            </a:extLst>
          </p:cNvPr>
          <p:cNvSpPr>
            <a:spLocks noGrp="1"/>
          </p:cNvSpPr>
          <p:nvPr>
            <p:ph type="ctrTitle"/>
          </p:nvPr>
        </p:nvSpPr>
        <p:spPr>
          <a:xfrm>
            <a:off x="2070931" y="831273"/>
            <a:ext cx="10121069" cy="858982"/>
          </a:xfrm>
        </p:spPr>
        <p:txBody>
          <a:bodyPr/>
          <a:lstStyle/>
          <a:p>
            <a:pPr algn="l"/>
            <a:r>
              <a:rPr lang="it-IT" sz="4800" b="1">
                <a:latin typeface="+mn-lt"/>
              </a:rPr>
              <a:t>Occupational Health and Safety issues </a:t>
            </a:r>
            <a:r>
              <a:rPr lang="it-IT" sz="4800">
                <a:latin typeface="+mn-lt"/>
              </a:rPr>
              <a:t>in Polonia </a:t>
            </a:r>
          </a:p>
        </p:txBody>
      </p:sp>
      <p:sp>
        <p:nvSpPr>
          <p:cNvPr id="4" name="Podtytuł 3">
            <a:extLst>
              <a:ext uri="{FF2B5EF4-FFF2-40B4-BE49-F238E27FC236}">
                <a16:creationId xmlns:a16="http://schemas.microsoft.com/office/drawing/2014/main" id="{8F0EF518-83A8-3702-AFB0-C601401190A1}"/>
              </a:ext>
            </a:extLst>
          </p:cNvPr>
          <p:cNvSpPr>
            <a:spLocks noGrp="1"/>
          </p:cNvSpPr>
          <p:nvPr>
            <p:ph type="subTitle" idx="1"/>
          </p:nvPr>
        </p:nvSpPr>
        <p:spPr>
          <a:xfrm>
            <a:off x="138545" y="2068945"/>
            <a:ext cx="10861964" cy="3188855"/>
          </a:xfrm>
        </p:spPr>
        <p:txBody>
          <a:bodyPr/>
          <a:lstStyle/>
          <a:p>
            <a:pPr marL="342900" indent="-342900" algn="l">
              <a:buFont typeface="Wingdings" panose="05000000000000000000" pitchFamily="2" charset="2"/>
              <a:buChar char="q"/>
            </a:pPr>
            <a:r>
              <a:rPr lang="it-IT" sz="3600"/>
              <a:t>Incidenti durante il lavoro a distanza;
Valutazione del rischio;
Malattie professionali e quasi-professionali;
Obblighi in materia di salute e sicurezza dei lavoratori e dei datori di lavoro</a:t>
            </a:r>
          </a:p>
        </p:txBody>
      </p:sp>
    </p:spTree>
    <p:extLst>
      <p:ext uri="{BB962C8B-B14F-4D97-AF65-F5344CB8AC3E}">
        <p14:creationId xmlns:p14="http://schemas.microsoft.com/office/powerpoint/2010/main" val="3599918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814C3A6E-B7D4-576E-8275-B07734B26F46}"/>
              </a:ext>
            </a:extLst>
          </p:cNvPr>
          <p:cNvSpPr>
            <a:spLocks noGrp="1"/>
          </p:cNvSpPr>
          <p:nvPr>
            <p:ph type="ctrTitle"/>
          </p:nvPr>
        </p:nvSpPr>
        <p:spPr>
          <a:xfrm>
            <a:off x="2493818" y="120073"/>
            <a:ext cx="8174181" cy="905163"/>
          </a:xfrm>
        </p:spPr>
        <p:txBody>
          <a:bodyPr/>
          <a:lstStyle/>
          <a:p>
            <a:pPr algn="l"/>
            <a:r>
              <a:rPr lang="it-IT" sz="4800" b="1">
                <a:latin typeface="+mn-lt"/>
              </a:rPr>
              <a:t>Lavoro a distanza </a:t>
            </a:r>
            <a:r>
              <a:rPr lang="it-IT" sz="4800" b="1">
                <a:solidFill>
                  <a:srgbClr val="0CA373"/>
                </a:solidFill>
                <a:latin typeface="+mn-lt"/>
              </a:rPr>
              <a:t>occasionale</a:t>
            </a:r>
            <a:r>
              <a:rPr lang="it-IT" sz="4800" b="1">
                <a:latin typeface="+mn-lt"/>
              </a:rPr>
              <a:t> </a:t>
            </a:r>
          </a:p>
        </p:txBody>
      </p:sp>
      <p:sp>
        <p:nvSpPr>
          <p:cNvPr id="4" name="Podtytuł 3">
            <a:extLst>
              <a:ext uri="{FF2B5EF4-FFF2-40B4-BE49-F238E27FC236}">
                <a16:creationId xmlns:a16="http://schemas.microsoft.com/office/drawing/2014/main" id="{8F0EF518-83A8-3702-AFB0-C601401190A1}"/>
              </a:ext>
            </a:extLst>
          </p:cNvPr>
          <p:cNvSpPr>
            <a:spLocks noGrp="1"/>
          </p:cNvSpPr>
          <p:nvPr>
            <p:ph type="subTitle" idx="1"/>
          </p:nvPr>
        </p:nvSpPr>
        <p:spPr>
          <a:xfrm>
            <a:off x="314037" y="1717964"/>
            <a:ext cx="11102108" cy="3916218"/>
          </a:xfrm>
        </p:spPr>
        <p:txBody>
          <a:bodyPr/>
          <a:lstStyle/>
          <a:p>
            <a:pPr marL="342900" indent="-342900" algn="just">
              <a:buFont typeface="Wingdings" panose="05000000000000000000" pitchFamily="2" charset="2"/>
              <a:buChar char="q"/>
            </a:pPr>
            <a:r>
              <a:rPr lang="it-IT" sz="3600"/>
              <a:t>Il legislatore nel progetto introduce anche la possibilità di lavoro a distanza occasionale su richiesta del dipendente, </a:t>
            </a:r>
            <a:r>
              <a:rPr lang="it-IT" sz="4000" b="1">
                <a:solidFill>
                  <a:srgbClr val="0CA373"/>
                </a:solidFill>
              </a:rPr>
              <a:t>per un periodo non superiore a 24 giorni per anno civile 
</a:t>
            </a:r>
            <a:r>
              <a:rPr lang="it-IT" sz="3600"/>
              <a:t>In tal caso, la maggior parte delle obiezioni formali non si applicano, ad eccezione della procedura di protezione dei dati</a:t>
            </a:r>
          </a:p>
        </p:txBody>
      </p:sp>
    </p:spTree>
    <p:extLst>
      <p:ext uri="{BB962C8B-B14F-4D97-AF65-F5344CB8AC3E}">
        <p14:creationId xmlns:p14="http://schemas.microsoft.com/office/powerpoint/2010/main" val="3475462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168764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5400" kern="0" spc="-150">
                <a:solidFill>
                  <a:srgbClr val="0CA373"/>
                </a:solidFill>
                <a:latin typeface="+mn-lt"/>
                <a:ea typeface="Tahoma" panose="020B0604030504040204" pitchFamily="34" charset="0"/>
                <a:cs typeface="Tahoma" panose="020B0604030504040204" pitchFamily="34" charset="0"/>
              </a:rPr>
              <a:t>Test di valutazione 
</a:t>
            </a: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205100" y="1030479"/>
            <a:ext cx="11861562" cy="5016758"/>
          </a:xfrm>
          <a:prstGeom prst="rect">
            <a:avLst/>
          </a:prstGeom>
          <a:noFill/>
        </p:spPr>
        <p:txBody>
          <a:bodyPr wrap="square">
            <a:spAutoFit/>
          </a:bodyPr>
          <a:lstStyle/>
          <a:p>
            <a:r>
              <a:rPr lang="it-IT" sz="2000"/>
              <a:t>1. Il «lavoro a distanza» («telelavoro») implica: 
</a:t>
            </a:r>
            <a:r>
              <a:rPr lang="it-IT" sz="2000" b="1"/>
              <a:t>a) lavoro svolto con l'aiuto delle TIC e svolto al di fuori delle sedi del datore di lavoro</a:t>
            </a:r>
            <a:r>
              <a:rPr lang="it-IT" sz="2000"/>
              <a:t>
b) lavoro svolto utilizzando le TIC dalla sede del datore di lavoro
c) lavoro svolto dalla sede del datore di lavoro
</a:t>
            </a:r>
          </a:p>
          <a:p>
            <a:r>
              <a:rPr lang="it-IT" sz="2000"/>
              <a:t>2. I paesi con la più alta incidenza di lavoro a distanza includono: 
a) Polonia, Portogallo e Svezia
</a:t>
            </a:r>
            <a:r>
              <a:rPr lang="it-IT" sz="2000" b="1"/>
              <a:t>b) Danimarca, Paesi Bassi e Svezia</a:t>
            </a:r>
            <a:r>
              <a:rPr lang="it-IT" sz="2000"/>
              <a:t>
c) Italia, Cechia e Svezia
</a:t>
            </a:r>
          </a:p>
          <a:p>
            <a:r>
              <a:rPr lang="it-IT" sz="2000"/>
              <a:t>3. Tra le questioni più urgenti che devono essere prese in considerazione dagli imprenditori, le cui imprese si impegnano nel lavoro a distanza, vi sono:
</a:t>
            </a:r>
            <a:r>
              <a:rPr lang="it-IT" sz="2000" b="1"/>
              <a:t>a) orario di lavoro e organizzazione del lavoro, questioni di OSH e WLB</a:t>
            </a:r>
            <a:r>
              <a:rPr lang="it-IT" sz="2000"/>
              <a:t>
b) solo obblighi legali e contrattuali
c) problemi dei sistemi pensionistici
</a:t>
            </a:r>
          </a:p>
        </p:txBody>
      </p:sp>
    </p:spTree>
    <p:extLst>
      <p:ext uri="{BB962C8B-B14F-4D97-AF65-F5344CB8AC3E}">
        <p14:creationId xmlns:p14="http://schemas.microsoft.com/office/powerpoint/2010/main" val="1696423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355273" y="90796"/>
            <a:ext cx="9343920" cy="168764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5400" kern="0" spc="-150">
                <a:solidFill>
                  <a:srgbClr val="0CA373"/>
                </a:solidFill>
                <a:latin typeface="+mn-lt"/>
                <a:ea typeface="Tahoma" panose="020B0604030504040204" pitchFamily="34" charset="0"/>
                <a:cs typeface="Tahoma" panose="020B0604030504040204" pitchFamily="34" charset="0"/>
              </a:rPr>
              <a:t>Test di valutazione 
</a:t>
            </a: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205100" y="1030479"/>
            <a:ext cx="11861562" cy="5509200"/>
          </a:xfrm>
          <a:prstGeom prst="rect">
            <a:avLst/>
          </a:prstGeom>
          <a:noFill/>
        </p:spPr>
        <p:txBody>
          <a:bodyPr wrap="square">
            <a:spAutoFit/>
          </a:bodyPr>
          <a:lstStyle/>
          <a:p>
            <a:r>
              <a:rPr lang="it-IT" sz="2200"/>
              <a:t>4. Le questioni relative all'orario di lavoro riguardano, ad esempio:
</a:t>
            </a:r>
            <a:r>
              <a:rPr lang="it-IT" sz="2200" b="1"/>
              <a:t>a) preparazione di piani di lavoro individuali da remoto</a:t>
            </a:r>
            <a:r>
              <a:rPr lang="it-IT" sz="2200"/>
              <a:t>
b) curare solo il proprio orario di lavoro
c) nessuna delle due risposte è corretta
</a:t>
            </a:r>
          </a:p>
          <a:p>
            <a:r>
              <a:rPr lang="it-IT" sz="2200"/>
              <a:t>5. Tra le principali sfide in materia di OSH figurano: 
</a:t>
            </a:r>
            <a:r>
              <a:rPr lang="it-IT" sz="2200" b="1"/>
              <a:t>a) rischi psicologici ed erconomici </a:t>
            </a:r>
            <a:r>
              <a:rPr lang="it-IT" sz="2200"/>
              <a:t>
b) lavorare a stretto contatto con la direzione / supervisori
c) nessuna delle due risposte è corretta
</a:t>
            </a:r>
          </a:p>
          <a:p>
            <a:r>
              <a:rPr lang="it-IT" sz="2200"/>
              <a:t>6. I team che lavorano in remoto affrontano sfide di comunicazione più significative rispetto ai team faccia a faccia: 
a) No
</a:t>
            </a:r>
            <a:r>
              <a:rPr lang="it-IT" sz="2200" b="1"/>
              <a:t>b) Sì</a:t>
            </a:r>
            <a:r>
              <a:rPr lang="it-IT" sz="2200"/>
              <a:t>
c) forse 
</a:t>
            </a:r>
          </a:p>
        </p:txBody>
      </p:sp>
    </p:spTree>
    <p:extLst>
      <p:ext uri="{BB962C8B-B14F-4D97-AF65-F5344CB8AC3E}">
        <p14:creationId xmlns:p14="http://schemas.microsoft.com/office/powerpoint/2010/main" val="124276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168764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5400" kern="0" spc="-150" dirty="0">
                <a:solidFill>
                  <a:srgbClr val="0CA373"/>
                </a:solidFill>
                <a:latin typeface="+mn-lt"/>
                <a:ea typeface="Tahoma" panose="020B0604030504040204" pitchFamily="34" charset="0"/>
                <a:cs typeface="Tahoma" panose="020B0604030504040204" pitchFamily="34" charset="0"/>
              </a:rPr>
              <a:t>Test di valutazione 
</a:t>
            </a: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53824" y="1307507"/>
            <a:ext cx="11912838" cy="4401205"/>
          </a:xfrm>
          <a:prstGeom prst="rect">
            <a:avLst/>
          </a:prstGeom>
          <a:noFill/>
        </p:spPr>
        <p:txBody>
          <a:bodyPr wrap="square">
            <a:spAutoFit/>
          </a:bodyPr>
          <a:lstStyle/>
          <a:p>
            <a:r>
              <a:rPr lang="it-IT" sz="2800"/>
              <a:t>7. Un consiglio utile per gli imprenditori riguardo al WLB potrebbe essere:
</a:t>
            </a:r>
            <a:r>
              <a:rPr lang="it-IT" sz="2800" b="1"/>
              <a:t>a) stabilire aspettative chiare sui risultati del lavoro</a:t>
            </a:r>
            <a:r>
              <a:rPr lang="it-IT" sz="2800"/>
              <a:t>
b) stabilire eventuali aspettative sui risultati del lavoro
c) nessuna delle due risposte è corretta
</a:t>
            </a:r>
          </a:p>
          <a:p>
            <a:r>
              <a:rPr lang="it-IT" sz="2800"/>
              <a:t>8. Se i lavoratori lavorano a distanza dall'estero: 
</a:t>
            </a:r>
            <a:r>
              <a:rPr lang="it-IT" sz="2800" b="1"/>
              <a:t>a) richiedere il PD A1 può rivelarsi indispensabile</a:t>
            </a:r>
            <a:r>
              <a:rPr lang="it-IT" sz="2800"/>
              <a:t>
b) non diventano mai lavoratori distaccati
c) diventano sempre lavoratori distaccati 
</a:t>
            </a:r>
            <a:endParaRPr lang="it-IT" sz="2000"/>
          </a:p>
        </p:txBody>
      </p:sp>
    </p:spTree>
    <p:extLst>
      <p:ext uri="{BB962C8B-B14F-4D97-AF65-F5344CB8AC3E}">
        <p14:creationId xmlns:p14="http://schemas.microsoft.com/office/powerpoint/2010/main" val="983141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875170" y="278234"/>
            <a:ext cx="10988795"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n-lt"/>
                <a:ea typeface="Tahoma" panose="020B0604030504040204" pitchFamily="34" charset="0"/>
                <a:cs typeface="Tahoma" panose="020B0604030504040204" pitchFamily="34" charset="0"/>
              </a:rPr>
              <a:t>Che cos'è il ”lavoro a distanza” (telelavoro)?
</a:t>
            </a:r>
          </a:p>
        </p:txBody>
      </p:sp>
      <p:sp>
        <p:nvSpPr>
          <p:cNvPr id="3" name="object 3">
            <a:extLst>
              <a:ext uri="{FF2B5EF4-FFF2-40B4-BE49-F238E27FC236}">
                <a16:creationId xmlns:a16="http://schemas.microsoft.com/office/drawing/2014/main" id="{FBCC9E6C-DB19-4936-87CE-3544CB66C3D3}"/>
              </a:ext>
            </a:extLst>
          </p:cNvPr>
          <p:cNvSpPr txBox="1"/>
          <p:nvPr/>
        </p:nvSpPr>
        <p:spPr>
          <a:xfrm>
            <a:off x="85458" y="1256233"/>
            <a:ext cx="11229174" cy="1411925"/>
          </a:xfrm>
          <a:prstGeom prst="rect">
            <a:avLst/>
          </a:prstGeom>
        </p:spPr>
        <p:txBody>
          <a:bodyPr vert="horz" wrap="square" lIns="0" tIns="13970" rIns="0" bIns="0" rtlCol="0">
            <a:spAutoFit/>
          </a:bodyPr>
          <a:lstStyle/>
          <a:p>
            <a:pPr marL="12700">
              <a:lnSpc>
                <a:spcPct val="100000"/>
              </a:lnSpc>
              <a:spcBef>
                <a:spcPts val="110"/>
              </a:spcBef>
            </a:pPr>
            <a:r>
              <a:rPr lang="it-IT" sz="2400" b="1" spc="50">
                <a:solidFill>
                  <a:srgbClr val="0CA373"/>
                </a:solidFill>
                <a:cs typeface="Tahoma"/>
              </a:rPr>
              <a:t>”Lavoro a distanza” </a:t>
            </a:r>
            <a:r>
              <a:rPr lang="it-IT" sz="2200" spc="50">
                <a:solidFill>
                  <a:srgbClr val="0CA373"/>
                </a:solidFill>
                <a:cs typeface="Tahoma"/>
              </a:rPr>
              <a:t>è l'espressione polacca più popolare usata per ”telelavoro”
</a:t>
            </a:r>
            <a:r>
              <a:rPr lang="it-IT" sz="2200" b="1" spc="50">
                <a:solidFill>
                  <a:srgbClr val="0CA373"/>
                </a:solidFill>
                <a:cs typeface="Tahoma"/>
              </a:rPr>
              <a:t>”TELELAVORO” </a:t>
            </a:r>
            <a:r>
              <a:rPr lang="it-IT" sz="2200" spc="50">
                <a:solidFill>
                  <a:srgbClr val="0CA373"/>
                </a:solidFill>
                <a:cs typeface="Tahoma"/>
              </a:rPr>
              <a:t>a sua volta è definito come l'uso delle tecnologie dell'informazione e della comunicazione (TIC) come smartphone, tablet, laptop e computer desktop, per il lavoro che viene svolto al di fuori dei locali del datore di lavoro </a:t>
            </a:r>
            <a:r>
              <a:rPr lang="it-IT" sz="2200" b="1" spc="50">
                <a:solidFill>
                  <a:srgbClr val="0CA373"/>
                </a:solidFill>
                <a:cs typeface="Tahoma"/>
              </a:rPr>
              <a:t>(Eurofound e OIL, 2017).</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268608" y="2760292"/>
            <a:ext cx="11637065" cy="3230372"/>
          </a:xfrm>
          <a:prstGeom prst="rect">
            <a:avLst/>
          </a:prstGeom>
          <a:noFill/>
        </p:spPr>
        <p:txBody>
          <a:bodyPr wrap="square">
            <a:spAutoFit/>
          </a:bodyPr>
          <a:lstStyle/>
          <a:p>
            <a:pPr lvl="0" algn="just">
              <a:lnSpc>
                <a:spcPct val="115000"/>
              </a:lnSpc>
              <a:spcAft>
                <a:spcPts val="1000"/>
              </a:spcAft>
              <a:buSzPts val="1000"/>
              <a:tabLst>
                <a:tab pos="457200" algn="l"/>
              </a:tabLst>
            </a:pPr>
            <a:r>
              <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rPr>
              <a:t>In altre parole, </a:t>
            </a:r>
            <a:r>
              <a:rPr lang="it-IT" sz="2400" b="1">
                <a:solidFill>
                  <a:srgbClr val="0CA373"/>
                </a:solidFill>
                <a:latin typeface="Calibri" panose="020F0502020204030204" pitchFamily="34" charset="0"/>
                <a:ea typeface="Times New Roman" panose="02020603050405020304" pitchFamily="18" charset="0"/>
                <a:cs typeface="Calibri" panose="020F0502020204030204" pitchFamily="34" charset="0"/>
              </a:rPr>
              <a:t>telelavoro</a:t>
            </a:r>
            <a:r>
              <a:rPr lang="it-IT" sz="2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rPr>
              <a:t>implica il lavoro svolto con l'aiuto delle TIC e condotto al di fuori delle sedi del datore di lavoro. 
In generale (non sempre il caso nei singoli ordinamenti giuridici nazionali) – dovrebbe avvenire </a:t>
            </a:r>
            <a:r>
              <a:rPr lang="it-IT" sz="2000" b="1">
                <a:solidFill>
                  <a:srgbClr val="000000"/>
                </a:solidFill>
                <a:latin typeface="Calibri" panose="020F0502020204030204" pitchFamily="34" charset="0"/>
                <a:ea typeface="Times New Roman" panose="02020603050405020304" pitchFamily="18" charset="0"/>
                <a:cs typeface="Calibri" panose="020F0502020204030204" pitchFamily="34" charset="0"/>
              </a:rPr>
              <a:t>attraverso un accordo volontario </a:t>
            </a:r>
            <a:r>
              <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rPr>
              <a:t>tra il datore di lavoro e il lavoratore
Ci sono </a:t>
            </a:r>
            <a:r>
              <a:rPr lang="it-IT" sz="2000" b="1">
                <a:solidFill>
                  <a:srgbClr val="000000"/>
                </a:solidFill>
                <a:latin typeface="Calibri" panose="020F0502020204030204" pitchFamily="34" charset="0"/>
                <a:ea typeface="Times New Roman" panose="02020603050405020304" pitchFamily="18" charset="0"/>
                <a:cs typeface="Calibri" panose="020F0502020204030204" pitchFamily="34" charset="0"/>
              </a:rPr>
              <a:t>diversi aspetti </a:t>
            </a:r>
            <a:r>
              <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rPr>
              <a:t>di</a:t>
            </a:r>
            <a:r>
              <a:rPr lang="it-IT"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it-IT" sz="2000" b="1">
                <a:solidFill>
                  <a:srgbClr val="0CA373"/>
                </a:solidFill>
                <a:latin typeface="Calibri" panose="020F0502020204030204" pitchFamily="34" charset="0"/>
                <a:ea typeface="Times New Roman" panose="02020603050405020304" pitchFamily="18" charset="0"/>
                <a:cs typeface="Calibri" panose="020F0502020204030204" pitchFamily="34" charset="0"/>
              </a:rPr>
              <a:t>LAVORO A DISTANZA (TELELAVORO) </a:t>
            </a:r>
            <a:r>
              <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rPr>
              <a:t>che devono essere chiariti in tale contratto – come l'ubicazione del lavoro (ad esempio presso la residenza del dipendente o altrove), l'orario di lavoro (programma), il lavoro da svolgere, gli strumenti di comunicazione da utilizzare (e chi deve fornirli), le modalità dei meccanismi di supervisione per riferire sul lavoro svolto e il pagamento dei costi </a:t>
            </a:r>
            <a:endParaRPr lang="it-IT"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3684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168764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5400" kern="0" spc="-150" dirty="0">
                <a:solidFill>
                  <a:srgbClr val="0CA373"/>
                </a:solidFill>
                <a:latin typeface="+mj-lt"/>
                <a:ea typeface="Tahoma" panose="020B0604030504040204" pitchFamily="34" charset="0"/>
                <a:cs typeface="Tahoma" panose="020B0604030504040204" pitchFamily="34" charset="0"/>
              </a:rPr>
              <a:t>Test di valutazione 
</a:t>
            </a: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318565" y="1030479"/>
            <a:ext cx="11380628" cy="5324535"/>
          </a:xfrm>
          <a:prstGeom prst="rect">
            <a:avLst/>
          </a:prstGeom>
          <a:noFill/>
        </p:spPr>
        <p:txBody>
          <a:bodyPr wrap="square">
            <a:spAutoFit/>
          </a:bodyPr>
          <a:lstStyle/>
          <a:p>
            <a:r>
              <a:rPr lang="it-IT" sz="2000"/>
              <a:t>9. Durante il periodo dello stato epidemico e dello stato di emergenza epidemica in Polonia, il lavoro a distanza può essere:
</a:t>
            </a:r>
            <a:r>
              <a:rPr lang="it-IT" sz="2000" b="1"/>
              <a:t>a) ordinati da un datore di lavoro a un dipendente;</a:t>
            </a:r>
            <a:r>
              <a:rPr lang="it-IT" sz="2000"/>
              <a:t>
b) non può essere ordinato da un datore di lavoro a un dipendente;
c) stipulato solo con un accordo delle parti
</a:t>
            </a:r>
          </a:p>
          <a:p>
            <a:r>
              <a:rPr lang="it-IT" sz="2000"/>
              <a:t>10. Quanti giorni durante un anno civile il dipendente può lavorare nell'ambito del "lavoro occasionale a distanza" in Polonia?
a) 12
</a:t>
            </a:r>
            <a:r>
              <a:rPr lang="it-IT" sz="2000" b="1"/>
              <a:t>b) 24</a:t>
            </a:r>
            <a:r>
              <a:rPr lang="it-IT" sz="2000"/>
              <a:t>
c) 30
</a:t>
            </a:r>
          </a:p>
          <a:p>
            <a:r>
              <a:rPr lang="it-IT" sz="2000"/>
              <a:t>11. Il lavoro a distanza può includere anche lo svolgimento del cosiddetto "lavoro esposto ai pericoli"?
</a:t>
            </a:r>
            <a:r>
              <a:rPr lang="it-IT" sz="2000" b="1"/>
              <a:t>a) no;</a:t>
            </a:r>
            <a:r>
              <a:rPr lang="it-IT" sz="2000"/>
              <a:t>
b) sì;
c) sì, ma solo in alcune occasioni specifiche
</a:t>
            </a:r>
          </a:p>
        </p:txBody>
      </p:sp>
    </p:spTree>
    <p:extLst>
      <p:ext uri="{BB962C8B-B14F-4D97-AF65-F5344CB8AC3E}">
        <p14:creationId xmlns:p14="http://schemas.microsoft.com/office/powerpoint/2010/main" val="3585695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168764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5400" kern="0" spc="-150">
                <a:solidFill>
                  <a:srgbClr val="0CA373"/>
                </a:solidFill>
                <a:latin typeface="+mj-lt"/>
                <a:ea typeface="Tahoma" panose="020B0604030504040204" pitchFamily="34" charset="0"/>
                <a:cs typeface="Tahoma" panose="020B0604030504040204" pitchFamily="34" charset="0"/>
              </a:rPr>
              <a:t>Test di valutazione 
</a:t>
            </a: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0" y="1030479"/>
            <a:ext cx="12265891" cy="5355312"/>
          </a:xfrm>
          <a:prstGeom prst="rect">
            <a:avLst/>
          </a:prstGeom>
          <a:noFill/>
        </p:spPr>
        <p:txBody>
          <a:bodyPr wrap="square">
            <a:spAutoFit/>
          </a:bodyPr>
          <a:lstStyle/>
          <a:p>
            <a:r>
              <a:rPr lang="it-IT" sz="1900"/>
              <a:t>12. Il datore di lavoro dovrà fornire un laptop / smartphone aziendale per un dipendente che svolge il lavoro a distanza?
a) mai; 
b) sempre, indipendentemente da eventuali disposizioni contrarie; 
</a:t>
            </a:r>
            <a:r>
              <a:rPr lang="it-IT" sz="1900" b="1"/>
              <a:t>c) dovrebbe fornire materiali e dispositivi che consentano il lavoro a distanza, compresi i dispositivi tecnici, a seconda delle disposizioni in un determinato paese</a:t>
            </a:r>
            <a:r>
              <a:rPr lang="it-IT" sz="1900"/>
              <a:t>
</a:t>
            </a:r>
          </a:p>
          <a:p>
            <a:r>
              <a:rPr lang="it-IT" sz="1900"/>
              <a:t>13. L'indennità per l'utilizzo dei propri strumenti di lavoro nell'esercizio del lavoro a distanza costituisce un reddito per il lavoratore?
</a:t>
            </a:r>
            <a:r>
              <a:rPr lang="it-IT" sz="1900" b="1"/>
              <a:t>a) no</a:t>
            </a:r>
            <a:r>
              <a:rPr lang="it-IT" sz="1900"/>
              <a:t>
b) sì
c) sì, ma solo fino alla metà del reddito totale proveniente da tale fonte.
</a:t>
            </a:r>
          </a:p>
          <a:p>
            <a:r>
              <a:rPr lang="it-IT" sz="1900"/>
              <a:t>14. La cessazione del lavoro a distanza e il ripristino delle precedenti condizioni di lavoro possono essere richiesti: 
a) solo dal dipendente entro 30 giorni dall'inizio del periodo di lavoro a distanza;
b) solo il datore di lavoro entro 30 giorni dall'inizio del periodo di lavoro a distanza;
</a:t>
            </a:r>
            <a:r>
              <a:rPr lang="it-IT" sz="1900" b="1"/>
              <a:t>c) una delle parti in qualsiasi momento se il lavoro a distanza è stato concordato durante il periodo di lavoro del dipendente</a:t>
            </a:r>
            <a:r>
              <a:rPr lang="it-IT" sz="1900"/>
              <a:t>
</a:t>
            </a:r>
            <a:endParaRPr lang="it-IT"/>
          </a:p>
        </p:txBody>
      </p:sp>
    </p:spTree>
    <p:extLst>
      <p:ext uri="{BB962C8B-B14F-4D97-AF65-F5344CB8AC3E}">
        <p14:creationId xmlns:p14="http://schemas.microsoft.com/office/powerpoint/2010/main" val="31964824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168764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5400" kern="0" spc="-150">
                <a:solidFill>
                  <a:srgbClr val="0CA373"/>
                </a:solidFill>
                <a:latin typeface="+mn-lt"/>
                <a:ea typeface="Tahoma" panose="020B0604030504040204" pitchFamily="34" charset="0"/>
                <a:cs typeface="Tahoma" panose="020B0604030504040204" pitchFamily="34" charset="0"/>
              </a:rPr>
              <a:t>Test di valutazione 
</a:t>
            </a: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19641" y="1290414"/>
            <a:ext cx="11656464" cy="3878241"/>
          </a:xfrm>
          <a:prstGeom prst="rect">
            <a:avLst/>
          </a:prstGeom>
          <a:noFill/>
        </p:spPr>
        <p:txBody>
          <a:bodyPr wrap="square">
            <a:spAutoFit/>
          </a:bodyPr>
          <a:lstStyle/>
          <a:p>
            <a:pPr marL="6985" algn="just" fontAlgn="base">
              <a:lnSpc>
                <a:spcPct val="115000"/>
              </a:lnSpc>
              <a:spcAft>
                <a:spcPts val="1000"/>
              </a:spcAft>
            </a:pPr>
            <a:r>
              <a:rPr lang="it-IT" sz="2400">
                <a:ea typeface="Times New Roman" panose="02020603050405020304" pitchFamily="18" charset="0"/>
                <a:cs typeface="Times New Roman" panose="02020603050405020304" pitchFamily="18" charset="0"/>
              </a:rPr>
              <a:t>15. Un datore di lavoro è obbligato a prendere in considerazione la domanda di lavoro a distanza di un dipendente?
a) mai – sia ai sensi delle disposizioni vigenti che di quelle previste; 
</a:t>
            </a:r>
            <a:r>
              <a:rPr lang="it-IT" sz="2400" b="1">
                <a:ea typeface="Times New Roman" panose="02020603050405020304" pitchFamily="18" charset="0"/>
                <a:cs typeface="Times New Roman" panose="02020603050405020304" pitchFamily="18" charset="0"/>
              </a:rPr>
              <a:t>b) sì, nel caso di determinati dipendenti data la loro specifica situazione di vita, ad esempio lo stato di gravidanza, l'educazione di un bambino fino all'età di 4 anni o la cura immdiata di un altro membro della famiglia; </a:t>
            </a:r>
            <a:r>
              <a:rPr lang="it-IT" sz="2400">
                <a:ea typeface="Times New Roman" panose="02020603050405020304" pitchFamily="18" charset="0"/>
                <a:cs typeface="Times New Roman" panose="02020603050405020304" pitchFamily="18" charset="0"/>
              </a:rPr>
              <a:t>
c) sì, ma solo nel periodo dello stato di emergenza epidemica.
</a:t>
            </a:r>
            <a:r>
              <a:rPr lang="it-IT" sz="1800">
                <a:effectLst/>
                <a:ea typeface="Times New Roman" panose="02020603050405020304" pitchFamily="18" charset="0"/>
                <a:cs typeface="Times New Roman" panose="02020603050405020304" pitchFamily="18" charset="0"/>
              </a:rPr>
              <a:t> </a:t>
            </a:r>
            <a:endParaRPr lang="it-IT" sz="18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83181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b="0" kern="0" spc="-150">
                <a:solidFill>
                  <a:schemeClr val="tx1"/>
                </a:solidFill>
                <a:latin typeface="+mn-lt"/>
                <a:ea typeface="Tahoma" panose="020B0604030504040204" pitchFamily="34" charset="0"/>
                <a:cs typeface="Tahoma" panose="020B0604030504040204" pitchFamily="34" charset="0"/>
              </a:rPr>
              <a:t>Referenze:
</a:t>
            </a: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19641" y="1290414"/>
            <a:ext cx="11656464" cy="4380430"/>
          </a:xfrm>
          <a:prstGeom prst="rect">
            <a:avLst/>
          </a:prstGeom>
          <a:noFill/>
        </p:spPr>
        <p:txBody>
          <a:bodyPr wrap="square">
            <a:spAutoFit/>
          </a:bodyPr>
          <a:lstStyle/>
          <a:p>
            <a:pPr marL="6985" algn="just" fontAlgn="base">
              <a:lnSpc>
                <a:spcPct val="115000"/>
              </a:lnSpc>
              <a:spcAft>
                <a:spcPts val="1000"/>
              </a:spcAft>
            </a:pPr>
            <a:r>
              <a:rPr lang="it-IT" sz="2000">
                <a:ea typeface="Times New Roman" panose="02020603050405020304" pitchFamily="18" charset="0"/>
                <a:cs typeface="Times New Roman" panose="02020603050405020304" pitchFamily="18" charset="0"/>
              </a:rPr>
              <a:t>- Il lavoro a distanza nel sistema giuridico polacco, M. Mędrala (ed.), Varsavia 2021; 
- Cenni sul sistema del diritto del lavoro polacco (a cura di K. W. Baran), Varsavia 2016; 
- Aspekty pracy zdalnej z perspektywy pracownika, pracodawcy i gospodarki [Aspetti del lavoro a distanza dal punto di vista del dipendente, del datore di lavoro e dell'economia], PARP dicembre 2021;  
- Relazione sullo stato del settore delle PMI in Polonia, PARP, Varsavia 2020;
- L'impatto della pandemia nel business, Relazione annuale 2021, Istituto per le piccole imprese - IME GSEVEE, https://imegsevee.gr/wp-content/uploads/2021/11/etisia_ekthesi_2021.pdf.
- Sz. Kubiak, Proposte di modifiche al diritto del lavoro relative al lavoro a distanza, Notizie dalla Polonia, 23.12.2021; 
</a:t>
            </a:r>
            <a:endParaRPr lang="it-IT" sz="200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8171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b="0" kern="0" spc="-150">
                <a:solidFill>
                  <a:schemeClr val="tx1"/>
                </a:solidFill>
                <a:latin typeface="+mn-lt"/>
                <a:ea typeface="Tahoma" panose="020B0604030504040204" pitchFamily="34" charset="0"/>
                <a:cs typeface="Tahoma" panose="020B0604030504040204" pitchFamily="34" charset="0"/>
              </a:rPr>
              <a:t>Referenze:
</a:t>
            </a: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19641" y="1290414"/>
            <a:ext cx="11656464" cy="5252400"/>
          </a:xfrm>
          <a:prstGeom prst="rect">
            <a:avLst/>
          </a:prstGeom>
          <a:noFill/>
        </p:spPr>
        <p:txBody>
          <a:bodyPr wrap="square">
            <a:spAutoFit/>
          </a:bodyPr>
          <a:lstStyle/>
          <a:p>
            <a:pPr marL="6985" algn="just" fontAlgn="base">
              <a:lnSpc>
                <a:spcPct val="115000"/>
              </a:lnSpc>
              <a:spcAft>
                <a:spcPts val="1000"/>
              </a:spcAft>
            </a:pPr>
            <a:r>
              <a:rPr lang="it-IT" sz="2400">
                <a:ea typeface="Times New Roman" panose="02020603050405020304" pitchFamily="18" charset="0"/>
                <a:cs typeface="Times New Roman" panose="02020603050405020304" pitchFamily="18" charset="0"/>
              </a:rPr>
              <a:t>- Ł. Kobroń-Gąsiorowska, (2022), The remote working model for Polish labour law, Italian Labour Law E-Journal, 15(1), 171–186. https://doi.org/10.6092/issn.1561-8048/13841
- Telelavoro durante la pandemia di COVID-19 e oltre. Una guida pratica, Ginevra: Ufficio internazionale del lavoro, luglio 2020, ISBN 978-92-2-032405-9 (web PDF)
- Autorità europea del lavoro (ELA), Impact of teleworking during the COVID-19 pandemic on the applicable social security (luglio 2021) – panoramica delle misure e/o delle azioni adottate negli Stati membri dell'UE per facilitare un approccio flessibile alla sicurezza sociale applicabile dei lavoratori transfrontalieri in telelavoro;
- M. Grzegorczyk, L. Nurski, T. Schraepen, Il telelavoro transfrontaliero nell'UE: favola o moda?, https://www.bruegel.org/blog-post/cross-border-telework-eu-fab-or-fad 
</a:t>
            </a:r>
            <a:endParaRPr lang="it-IT" sz="240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935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b="0" kern="0" spc="-150">
                <a:solidFill>
                  <a:schemeClr val="tx1"/>
                </a:solidFill>
                <a:latin typeface="+mn-lt"/>
                <a:ea typeface="Tahoma" panose="020B0604030504040204" pitchFamily="34" charset="0"/>
                <a:cs typeface="Tahoma" panose="020B0604030504040204" pitchFamily="34" charset="0"/>
              </a:rPr>
              <a:t>Referenze:
</a:t>
            </a: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19641" y="1290414"/>
            <a:ext cx="11656464" cy="4540345"/>
          </a:xfrm>
          <a:prstGeom prst="rect">
            <a:avLst/>
          </a:prstGeom>
          <a:noFill/>
        </p:spPr>
        <p:txBody>
          <a:bodyPr wrap="square">
            <a:spAutoFit/>
          </a:bodyPr>
          <a:lstStyle/>
          <a:p>
            <a:pPr marL="6985" algn="just" fontAlgn="base">
              <a:lnSpc>
                <a:spcPct val="115000"/>
              </a:lnSpc>
              <a:spcAft>
                <a:spcPts val="1000"/>
              </a:spcAft>
            </a:pPr>
            <a:r>
              <a:rPr lang="it-IT" sz="2800">
                <a:effectLst/>
                <a:ea typeface="Times New Roman" panose="02020603050405020304" pitchFamily="18" charset="0"/>
                <a:cs typeface="Times New Roman" panose="02020603050405020304" pitchFamily="18" charset="0"/>
              </a:rPr>
              <a:t>- LAVORO REMOTO &amp; PRODUTTIVITA’ – Polonia:</a:t>
            </a:r>
          </a:p>
          <a:p>
            <a:pPr marL="6985" algn="just" fontAlgn="base">
              <a:lnSpc>
                <a:spcPct val="115000"/>
              </a:lnSpc>
              <a:spcAft>
                <a:spcPts val="1000"/>
              </a:spcAft>
            </a:pPr>
            <a:r>
              <a:rPr lang="it-IT" sz="2800">
                <a:effectLst/>
                <a:ea typeface="Times New Roman" panose="02020603050405020304" pitchFamily="18" charset="0"/>
                <a:cs typeface="Times New Roman" panose="02020603050405020304" pitchFamily="18" charset="0"/>
                <a:hlinkClick r:id="rId2"/>
              </a:rPr>
              <a:t>https://www.youtube.com/watch?v=la5mBHbhpis</a:t>
            </a:r>
            <a:r>
              <a:rPr lang="it-IT" sz="2800">
                <a:effectLst/>
                <a:ea typeface="Times New Roman" panose="02020603050405020304" pitchFamily="18" charset="0"/>
                <a:cs typeface="Times New Roman" panose="02020603050405020304" pitchFamily="18" charset="0"/>
              </a:rPr>
              <a:t> </a:t>
            </a:r>
          </a:p>
          <a:p>
            <a:pPr marL="6985" algn="just" fontAlgn="base">
              <a:lnSpc>
                <a:spcPct val="115000"/>
              </a:lnSpc>
              <a:spcAft>
                <a:spcPts val="1000"/>
              </a:spcAft>
            </a:pPr>
            <a:r>
              <a:rPr lang="it-IT" sz="2800">
                <a:effectLst/>
                <a:ea typeface="Times New Roman" panose="02020603050405020304" pitchFamily="18" charset="0"/>
                <a:cs typeface="Times New Roman" panose="02020603050405020304" pitchFamily="18" charset="0"/>
              </a:rPr>
              <a:t>- LAVORO REMOTO – Polania:</a:t>
            </a:r>
          </a:p>
          <a:p>
            <a:pPr marL="6985" algn="just" fontAlgn="base">
              <a:lnSpc>
                <a:spcPct val="115000"/>
              </a:lnSpc>
              <a:spcAft>
                <a:spcPts val="1000"/>
              </a:spcAft>
            </a:pPr>
            <a:r>
              <a:rPr lang="it-IT" sz="2800">
                <a:effectLst/>
                <a:ea typeface="Times New Roman" panose="02020603050405020304" pitchFamily="18" charset="0"/>
                <a:cs typeface="Times New Roman" panose="02020603050405020304" pitchFamily="18" charset="0"/>
                <a:hlinkClick r:id="rId3"/>
              </a:rPr>
              <a:t>https://www.youtube.com/watch?v=ySQyeCnpxnI</a:t>
            </a:r>
            <a:r>
              <a:rPr lang="it-IT" sz="2800">
                <a:effectLst/>
                <a:ea typeface="Times New Roman" panose="02020603050405020304" pitchFamily="18" charset="0"/>
                <a:cs typeface="Times New Roman" panose="02020603050405020304" pitchFamily="18" charset="0"/>
              </a:rPr>
              <a:t>  </a:t>
            </a:r>
          </a:p>
          <a:p>
            <a:pPr marL="6985" algn="just" fontAlgn="base">
              <a:lnSpc>
                <a:spcPct val="115000"/>
              </a:lnSpc>
              <a:spcAft>
                <a:spcPts val="1000"/>
              </a:spcAft>
            </a:pPr>
            <a:r>
              <a:rPr lang="it-IT" sz="2800">
                <a:effectLst/>
                <a:ea typeface="Times New Roman" panose="02020603050405020304" pitchFamily="18" charset="0"/>
                <a:cs typeface="Times New Roman" panose="02020603050405020304" pitchFamily="18" charset="0"/>
              </a:rPr>
              <a:t>- </a:t>
            </a:r>
            <a:r>
              <a:rPr lang="it-IT" sz="2800">
                <a:ea typeface="Times New Roman" panose="02020603050405020304" pitchFamily="18" charset="0"/>
                <a:cs typeface="Times New Roman" panose="02020603050405020304" pitchFamily="18" charset="0"/>
              </a:rPr>
              <a:t>Notizie dalla Polonia - Business &amp; Legge, episodio 5: Proposte di modifiche al diritto del lavoro relative al lavoro a distanza </a:t>
            </a:r>
            <a:r>
              <a:rPr lang="it-IT" sz="2800">
                <a:effectLst/>
                <a:ea typeface="Times New Roman" panose="02020603050405020304" pitchFamily="18" charset="0"/>
                <a:cs typeface="Times New Roman" panose="02020603050405020304" pitchFamily="18" charset="0"/>
                <a:hlinkClick r:id="rId4"/>
              </a:rPr>
              <a:t>https://codozasady.pl/en/p/news-from-poland-business-law-episode-5-proposed-changes-in-labour-law-relating-to-remote-work</a:t>
            </a:r>
            <a:r>
              <a:rPr lang="it-IT" sz="2800">
                <a:effectLst/>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718496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890410" y="2429903"/>
            <a:ext cx="4411180" cy="3046988"/>
          </a:xfrm>
          <a:prstGeom prst="rect">
            <a:avLst/>
          </a:prstGeom>
          <a:noFill/>
        </p:spPr>
        <p:txBody>
          <a:bodyPr wrap="square">
            <a:spAutoFit/>
          </a:bodyPr>
          <a:lstStyle/>
          <a:p>
            <a:r>
              <a:rPr lang="it-IT" sz="9600" b="1" spc="95">
                <a:solidFill>
                  <a:schemeClr val="bg1"/>
                </a:solidFill>
                <a:latin typeface="Roboto"/>
                <a:cs typeface="Roboto"/>
              </a:rPr>
              <a:t>Grazie!
</a:t>
            </a:r>
            <a:endParaRPr lang="it-IT">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144993" y="213645"/>
            <a:ext cx="9880752"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600" kern="0" spc="-150" dirty="0">
                <a:solidFill>
                  <a:schemeClr val="tx1"/>
                </a:solidFill>
                <a:latin typeface="+mn-lt"/>
                <a:ea typeface="Tahoma" panose="020B0604030504040204" pitchFamily="34" charset="0"/>
                <a:cs typeface="Tahoma" panose="020B0604030504040204" pitchFamily="34" charset="0"/>
              </a:rPr>
              <a:t>Che cos'è il "lavoro a distanza" (telelavoro)? </a:t>
            </a:r>
            <a:r>
              <a:rPr lang="it-IT" sz="3600" b="0" i="1" kern="0" spc="-150" dirty="0">
                <a:solidFill>
                  <a:schemeClr val="tx1"/>
                </a:solidFill>
                <a:latin typeface="+mn-lt"/>
                <a:ea typeface="Tahoma" panose="020B0604030504040204" pitchFamily="34" charset="0"/>
                <a:cs typeface="Tahoma" panose="020B0604030504040204" pitchFamily="34" charset="0"/>
              </a:rPr>
              <a:t>– continua</a:t>
            </a:r>
            <a:endParaRPr lang="it-IT" sz="4400" b="0" i="1"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85458" y="1256233"/>
            <a:ext cx="11837934" cy="1886414"/>
          </a:xfrm>
          <a:prstGeom prst="rect">
            <a:avLst/>
          </a:prstGeom>
        </p:spPr>
        <p:txBody>
          <a:bodyPr vert="horz" wrap="square" lIns="0" tIns="13970" rIns="0" bIns="0" rtlCol="0">
            <a:spAutoFit/>
          </a:bodyPr>
          <a:lstStyle/>
          <a:p>
            <a:pPr marL="12700">
              <a:lnSpc>
                <a:spcPct val="100000"/>
              </a:lnSpc>
              <a:spcBef>
                <a:spcPts val="110"/>
              </a:spcBef>
            </a:pPr>
            <a:r>
              <a:rPr lang="it-IT" sz="2400" spc="50">
                <a:cs typeface="Tahoma"/>
              </a:rPr>
              <a:t>Prima della pandemia di COVID-19, </a:t>
            </a:r>
            <a:r>
              <a:rPr lang="it-IT" sz="2400" b="1" spc="50">
                <a:solidFill>
                  <a:srgbClr val="0CA373"/>
                </a:solidFill>
                <a:cs typeface="Tahoma"/>
              </a:rPr>
              <a:t>solo una frazione della forza lavoro lavorava da casa occasionalmente </a:t>
            </a:r>
          </a:p>
          <a:p>
            <a:pPr marL="12700">
              <a:lnSpc>
                <a:spcPct val="100000"/>
              </a:lnSpc>
              <a:spcBef>
                <a:spcPts val="110"/>
              </a:spcBef>
            </a:pPr>
            <a:r>
              <a:rPr lang="it-IT" sz="2400" spc="50">
                <a:cs typeface="Tahoma"/>
              </a:rPr>
              <a:t>All'interno dell'UE, le cifre variavano dal 30% o più in Danimarca, Paesi Bassi e Svezia al 10% o meno in Cechia, Grecia, Italia o Polonia
</a:t>
            </a:r>
            <a:endParaRPr lang="it-IT" sz="2200" spc="50">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85458" y="2760292"/>
            <a:ext cx="12021084" cy="3200363"/>
          </a:xfrm>
          <a:prstGeom prst="rect">
            <a:avLst/>
          </a:prstGeom>
          <a:noFill/>
        </p:spPr>
        <p:txBody>
          <a:bodyPr wrap="square">
            <a:spAutoFit/>
          </a:bodyPr>
          <a:lstStyle/>
          <a:p>
            <a:pPr lvl="0" algn="just">
              <a:lnSpc>
                <a:spcPct val="115000"/>
              </a:lnSpc>
              <a:spcAft>
                <a:spcPts val="1000"/>
              </a:spcAft>
              <a:buSzPts val="1000"/>
              <a:tabLst>
                <a:tab pos="457200" algn="l"/>
              </a:tabLst>
            </a:pPr>
            <a:r>
              <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rPr>
              <a:t>Una serie di fattori determina se un lavoro può potenzialmente essere eseguito in remoto, ad esempio: 
</a:t>
            </a:r>
            <a:r>
              <a:rPr lang="it-IT" sz="2000">
                <a:solidFill>
                  <a:srgbClr val="000000"/>
                </a:solidFill>
                <a:latin typeface="Calibri" panose="020F0502020204030204" pitchFamily="34" charset="0"/>
                <a:ea typeface="Calibri" panose="020F0502020204030204" pitchFamily="34" charset="0"/>
                <a:cs typeface="Calibri" panose="020F0502020204030204" pitchFamily="34" charset="0"/>
              </a:rPr>
              <a:t>Struttura economica e occupazionale di un determinato paese; </a:t>
            </a:r>
            <a:r>
              <a:rPr lang="it-IT" sz="2000">
                <a:solidFill>
                  <a:srgbClr val="000000"/>
                </a:solidFill>
                <a:latin typeface="Calibri" panose="020F0502020204030204" pitchFamily="34" charset="0"/>
                <a:ea typeface="Calibri" panose="020F0502020204030204" pitchFamily="34" charset="0"/>
                <a:cs typeface="Times New Roman" panose="02020603050405020304" pitchFamily="18" charset="0"/>
              </a:rPr>
              <a:t>Accesso a Internet a banda larga; Probabilità di possedere un PC o un laptop.
</a:t>
            </a:r>
            <a:r>
              <a:rPr lang="it-IT" sz="1900">
                <a:solidFill>
                  <a:srgbClr val="000000"/>
                </a:solidFill>
                <a:latin typeface="Calibri" panose="020F0502020204030204" pitchFamily="34" charset="0"/>
                <a:ea typeface="Calibri" panose="020F0502020204030204" pitchFamily="34" charset="0"/>
                <a:cs typeface="Times New Roman" panose="02020603050405020304" pitchFamily="18" charset="0"/>
              </a:rPr>
              <a:t>L'accessibilità dei posti di lavoro al lavoro da casa aumenta con il livello di sviluppo economico di un determinato paese - </a:t>
            </a:r>
            <a:r>
              <a:rPr lang="it-IT" sz="1900" b="1">
                <a:solidFill>
                  <a:srgbClr val="000000"/>
                </a:solidFill>
                <a:latin typeface="Calibri" panose="020F0502020204030204" pitchFamily="34" charset="0"/>
                <a:ea typeface="Calibri" panose="020F0502020204030204" pitchFamily="34" charset="0"/>
                <a:cs typeface="Times New Roman" panose="02020603050405020304" pitchFamily="18" charset="0"/>
              </a:rPr>
              <a:t>molto probabilmente in paesi con un gran numero di posti di lavoro nelle TIC</a:t>
            </a:r>
            <a:r>
              <a:rPr lang="it-IT" sz="1900">
                <a:solidFill>
                  <a:srgbClr val="000000"/>
                </a:solidFill>
                <a:latin typeface="Calibri" panose="020F0502020204030204" pitchFamily="34" charset="0"/>
                <a:ea typeface="Calibri" panose="020F0502020204030204" pitchFamily="34" charset="0"/>
                <a:cs typeface="Times New Roman" panose="02020603050405020304" pitchFamily="18" charset="0"/>
              </a:rPr>
              <a:t>, nei servizi professionali, nella finanza e nelle assicurazioni e nella pubblica amministrazione.
A seguito degli ordini di soggiorno a casa emessi dal governo, </a:t>
            </a:r>
            <a:r>
              <a:rPr lang="it-IT" sz="1900" b="1">
                <a:solidFill>
                  <a:srgbClr val="000000"/>
                </a:solidFill>
                <a:latin typeface="Calibri" panose="020F0502020204030204" pitchFamily="34" charset="0"/>
                <a:ea typeface="Calibri" panose="020F0502020204030204" pitchFamily="34" charset="0"/>
                <a:cs typeface="Times New Roman" panose="02020603050405020304" pitchFamily="18" charset="0"/>
              </a:rPr>
              <a:t>quasi il 40% dei dipendenti in Europa </a:t>
            </a:r>
            <a:r>
              <a:rPr lang="it-IT" sz="1900">
                <a:solidFill>
                  <a:srgbClr val="000000"/>
                </a:solidFill>
                <a:latin typeface="Calibri" panose="020F0502020204030204" pitchFamily="34" charset="0"/>
                <a:ea typeface="Calibri" panose="020F0502020204030204" pitchFamily="34" charset="0"/>
                <a:cs typeface="Times New Roman" panose="02020603050405020304" pitchFamily="18" charset="0"/>
              </a:rPr>
              <a:t>ha iniziato a lavorare da remoto</a:t>
            </a:r>
          </a:p>
        </p:txBody>
      </p:sp>
    </p:spTree>
    <p:extLst>
      <p:ext uri="{BB962C8B-B14F-4D97-AF65-F5344CB8AC3E}">
        <p14:creationId xmlns:p14="http://schemas.microsoft.com/office/powerpoint/2010/main" val="3468414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2879934"/>
            <a:ext cx="11412323" cy="1457387"/>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3600"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1000"/>
              </a:spcAft>
              <a:buSzPts val="1000"/>
              <a:tabLst>
                <a:tab pos="457200" algn="l"/>
              </a:tabLst>
            </a:pPr>
            <a:r>
              <a:rPr lang="pl-PL" sz="3600"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a:t>
            </a:r>
          </a:p>
        </p:txBody>
      </p:sp>
      <p:sp>
        <p:nvSpPr>
          <p:cNvPr id="7" name="pole tekstowe 6">
            <a:extLst>
              <a:ext uri="{FF2B5EF4-FFF2-40B4-BE49-F238E27FC236}">
                <a16:creationId xmlns:a16="http://schemas.microsoft.com/office/drawing/2014/main" id="{C8DEA5A3-84E3-D9DA-6353-E0D79AE4F67D}"/>
              </a:ext>
            </a:extLst>
          </p:cNvPr>
          <p:cNvSpPr txBox="1"/>
          <p:nvPr/>
        </p:nvSpPr>
        <p:spPr>
          <a:xfrm>
            <a:off x="0" y="1200727"/>
            <a:ext cx="11961091" cy="4955203"/>
          </a:xfrm>
          <a:prstGeom prst="rect">
            <a:avLst/>
          </a:prstGeom>
          <a:noFill/>
        </p:spPr>
        <p:txBody>
          <a:bodyPr wrap="square">
            <a:spAutoFit/>
          </a:bodyPr>
          <a:lstStyle/>
          <a:p>
            <a:r>
              <a:rPr lang="it-IT" sz="2800" b="1">
                <a:solidFill>
                  <a:srgbClr val="0CA373"/>
                </a:solidFill>
              </a:rPr>
              <a:t>In che modo il lavoro a distanza può avvantaggiare il tuo BUSINESS?</a:t>
            </a:r>
            <a:endParaRPr lang="it-IT" sz="2400" b="1">
              <a:solidFill>
                <a:srgbClr val="0CA373"/>
              </a:solidFill>
            </a:endParaRPr>
          </a:p>
          <a:p>
            <a:pPr marL="342900" indent="-342900" algn="just">
              <a:buFont typeface="Wingdings" panose="05000000000000000000" pitchFamily="2" charset="2"/>
              <a:buChar char="q"/>
            </a:pPr>
            <a:r>
              <a:rPr lang="it-IT" sz="2400"/>
              <a:t>Potrebbe aiutare a evitare una maggiore incidenza di COVID-19 
Un elevato grado di incertezza associato alla riapertura delle attività comporta il rispetto di una serie di rigide norme igieniche e di sicurezza, e le continue restrizioni e il distanziamento fisico potrebbero non consentire all'intera forza lavoro di tornare in sicurezza nei locali del datore di lavoro. </a:t>
            </a:r>
            <a:r>
              <a:rPr lang="it-IT" sz="2400" b="1"/>
              <a:t>Il lavoro a distanza (telelavoro) rimarrà necessario per almeno una parte della forza lavoro durante questo periodo.
</a:t>
            </a:r>
            <a:r>
              <a:rPr lang="it-IT" sz="2400"/>
              <a:t>I gruppi ad alto rischio e vulnerabili devono essere protetti, motivo per cui </a:t>
            </a:r>
            <a:r>
              <a:rPr lang="it-IT" sz="2400" b="1"/>
              <a:t>Il lavoro a distanza da casa (telelavoro) sarà un'alternativa molto interessante </a:t>
            </a:r>
            <a:r>
              <a:rPr lang="it-IT" sz="2400"/>
              <a:t>almeno per tutta la durata della pandemia
</a:t>
            </a:r>
            <a:r>
              <a:rPr lang="it-IT" sz="2400" b="1">
                <a:solidFill>
                  <a:srgbClr val="0CA373"/>
                </a:solidFill>
              </a:rPr>
              <a:t>L'uso esteso del lavoro a distanza potrebbe non finire con la pandemia, ma potrebbe diventare parte della "nuova e migliore normalità" per gli anni a venire, supportato dalla digitalizzazione, dalla comunicazione avanzata e dalle tecnologie cloud.</a:t>
            </a:r>
            <a:endParaRPr lang="it-IT" sz="2400">
              <a:solidFill>
                <a:srgbClr val="0CA373"/>
              </a:solidFill>
            </a:endParaRPr>
          </a:p>
        </p:txBody>
      </p:sp>
      <p:sp>
        <p:nvSpPr>
          <p:cNvPr id="3" name="object 2">
            <a:extLst>
              <a:ext uri="{FF2B5EF4-FFF2-40B4-BE49-F238E27FC236}">
                <a16:creationId xmlns:a16="http://schemas.microsoft.com/office/drawing/2014/main" id="{A531B7FA-75A5-E50D-B88F-730AA8AC2835}"/>
              </a:ext>
            </a:extLst>
          </p:cNvPr>
          <p:cNvSpPr txBox="1">
            <a:spLocks/>
          </p:cNvSpPr>
          <p:nvPr/>
        </p:nvSpPr>
        <p:spPr>
          <a:xfrm>
            <a:off x="2144993" y="213645"/>
            <a:ext cx="9880752"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600" kern="0" spc="-150">
                <a:solidFill>
                  <a:schemeClr val="tx1"/>
                </a:solidFill>
                <a:latin typeface="+mn-lt"/>
                <a:ea typeface="Tahoma" panose="020B0604030504040204" pitchFamily="34" charset="0"/>
                <a:cs typeface="Tahoma" panose="020B0604030504040204" pitchFamily="34" charset="0"/>
              </a:rPr>
              <a:t>Che cos'è il "lavoro a distanza" (telelavoro)? </a:t>
            </a:r>
            <a:r>
              <a:rPr lang="it-IT" sz="3600" b="0" i="1" kern="0" spc="-150">
                <a:solidFill>
                  <a:schemeClr val="tx1"/>
                </a:solidFill>
                <a:latin typeface="+mn-lt"/>
                <a:ea typeface="Tahoma" panose="020B0604030504040204" pitchFamily="34" charset="0"/>
                <a:cs typeface="Tahoma" panose="020B0604030504040204" pitchFamily="34" charset="0"/>
              </a:rPr>
              <a:t>– continua</a:t>
            </a:r>
            <a:endParaRPr lang="it-IT" sz="4400" b="0" i="1" kern="0" spc="-150">
              <a:solidFill>
                <a:schemeClr val="tx1"/>
              </a:solidFill>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523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125675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000" kern="0" spc="-150">
                <a:solidFill>
                  <a:schemeClr val="tx1"/>
                </a:solidFill>
                <a:latin typeface="+mn-lt"/>
                <a:ea typeface="Tahoma" panose="020B0604030504040204" pitchFamily="34" charset="0"/>
                <a:cs typeface="Tahoma" panose="020B0604030504040204" pitchFamily="34" charset="0"/>
              </a:rPr>
              <a:t>Questioni da prendere in considerazione
</a:t>
            </a:r>
          </a:p>
        </p:txBody>
      </p:sp>
      <p:sp>
        <p:nvSpPr>
          <p:cNvPr id="3" name="object 3">
            <a:extLst>
              <a:ext uri="{FF2B5EF4-FFF2-40B4-BE49-F238E27FC236}">
                <a16:creationId xmlns:a16="http://schemas.microsoft.com/office/drawing/2014/main" id="{FBCC9E6C-DB19-4936-87CE-3544CB66C3D3}"/>
              </a:ext>
            </a:extLst>
          </p:cNvPr>
          <p:cNvSpPr txBox="1"/>
          <p:nvPr/>
        </p:nvSpPr>
        <p:spPr>
          <a:xfrm>
            <a:off x="102551" y="960464"/>
            <a:ext cx="12015385" cy="1042593"/>
          </a:xfrm>
          <a:prstGeom prst="rect">
            <a:avLst/>
          </a:prstGeom>
        </p:spPr>
        <p:txBody>
          <a:bodyPr vert="horz" wrap="square" lIns="0" tIns="13970" rIns="0" bIns="0" rtlCol="0">
            <a:spAutoFit/>
          </a:bodyPr>
          <a:lstStyle/>
          <a:p>
            <a:pPr marL="12700">
              <a:lnSpc>
                <a:spcPct val="100000"/>
              </a:lnSpc>
              <a:spcBef>
                <a:spcPts val="110"/>
              </a:spcBef>
            </a:pPr>
            <a:r>
              <a:rPr lang="it-IT" sz="2200" b="1" spc="50">
                <a:solidFill>
                  <a:srgbClr val="0CA373"/>
                </a:solidFill>
                <a:cs typeface="Tahoma"/>
              </a:rPr>
              <a:t>Le pratiche degli imprenditori dovrebbero tenere conto di una serie di questioni, riguardanti ad esempio:   
</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1" y="1580975"/>
            <a:ext cx="11395231" cy="5184433"/>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it-IT" sz="2100">
                <a:solidFill>
                  <a:srgbClr val="000000"/>
                </a:solidFill>
                <a:latin typeface="Calibri" panose="020F0502020204030204" pitchFamily="34" charset="0"/>
                <a:ea typeface="Times New Roman" panose="02020603050405020304" pitchFamily="18" charset="0"/>
                <a:cs typeface="Calibri" panose="020F0502020204030204" pitchFamily="34" charset="0"/>
              </a:rPr>
              <a:t>Orario di lavoro e organizzazione del lavoro;
Formazione;
Gestione delle prestazioni;
Digitalizzazione;
Comunicazione;
Sicurezza e salute sul lavoro ed equilibrio tra vita professionale e vita privata
Implicazioni legali e contrattuali 
Questioni connesse alla fornitura transfrontaliera di lavoro a distanza, compresa la situazione giuridica dei dipendenti assunti da imprenditori polacchi, che svolgono lavoro a distanza al di fuori della Polonia
</a:t>
            </a:r>
            <a:endParaRPr lang="it-IT" sz="16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5314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200" b="0" kern="0" spc="-150">
                <a:solidFill>
                  <a:schemeClr val="tx1"/>
                </a:solidFill>
                <a:latin typeface="+mn-lt"/>
                <a:ea typeface="Tahoma" panose="020B0604030504040204" pitchFamily="34" charset="0"/>
                <a:cs typeface="Tahoma" panose="020B0604030504040204" pitchFamily="34" charset="0"/>
              </a:rPr>
              <a:t>Questioni relative </a:t>
            </a:r>
            <a:r>
              <a:rPr lang="it-IT" sz="3200" kern="0" spc="-150">
                <a:solidFill>
                  <a:schemeClr val="tx1"/>
                </a:solidFill>
                <a:latin typeface="+mn-lt"/>
                <a:ea typeface="Tahoma" panose="020B0604030504040204" pitchFamily="34" charset="0"/>
                <a:cs typeface="Tahoma" panose="020B0604030504040204" pitchFamily="34" charset="0"/>
              </a:rPr>
              <a:t>all’orario di lavoro e organizzazione del lavoro</a:t>
            </a: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691215"/>
          </a:xfrm>
          <a:prstGeom prst="rect">
            <a:avLst/>
          </a:prstGeom>
        </p:spPr>
        <p:txBody>
          <a:bodyPr vert="horz" wrap="square" lIns="0" tIns="13970" rIns="0" bIns="0" rtlCol="0">
            <a:spAutoFit/>
          </a:bodyPr>
          <a:lstStyle/>
          <a:p>
            <a:pPr marL="12700">
              <a:lnSpc>
                <a:spcPct val="100000"/>
              </a:lnSpc>
              <a:spcBef>
                <a:spcPts val="110"/>
              </a:spcBef>
            </a:pPr>
            <a:r>
              <a:rPr lang="it-IT" sz="2200" b="1" spc="50">
                <a:solidFill>
                  <a:srgbClr val="0CA373"/>
                </a:solidFill>
                <a:cs typeface="Tahoma"/>
              </a:rPr>
              <a:t>Le pratiche degli imprenditori dovrebbero essere adattate alla situazione e includere la definizione delle priorità, il carico di lavoro, i compiti e le scadenze. </a:t>
            </a:r>
            <a:r>
              <a:rPr lang="it-IT" sz="2200" spc="50">
                <a:solidFill>
                  <a:srgbClr val="0CA373"/>
                </a:solidFill>
                <a:cs typeface="Tahoma"/>
              </a:rPr>
              <a:t>I passaggi tipici includono:</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2" y="1666430"/>
            <a:ext cx="11395230" cy="4409156"/>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it-IT" dirty="0">
                <a:solidFill>
                  <a:srgbClr val="000000"/>
                </a:solidFill>
                <a:latin typeface="Calibri" panose="020F0502020204030204" pitchFamily="34" charset="0"/>
                <a:ea typeface="Times New Roman" panose="02020603050405020304" pitchFamily="18" charset="0"/>
                <a:cs typeface="Calibri" panose="020F0502020204030204" pitchFamily="34" charset="0"/>
              </a:rPr>
              <a:t>Chiedere ai lavoratori di preparare </a:t>
            </a:r>
            <a:r>
              <a:rPr lang="it-IT"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un piano di lavoro individuale di lavoro a distanza (telelavoro), </a:t>
            </a:r>
            <a:r>
              <a:rPr lang="it-IT" dirty="0">
                <a:solidFill>
                  <a:srgbClr val="000000"/>
                </a:solidFill>
                <a:latin typeface="Calibri" panose="020F0502020204030204" pitchFamily="34" charset="0"/>
                <a:ea typeface="Times New Roman" panose="02020603050405020304" pitchFamily="18" charset="0"/>
                <a:cs typeface="Calibri" panose="020F0502020204030204" pitchFamily="34" charset="0"/>
              </a:rPr>
              <a:t>che dovrebbe essere discusso e concordato con il loro supervisore diretto / all'interno di un determinato team (a seconda dei casi). Tali piani di lavoro integrano gli attuali piani di lavoro e le procedure 
</a:t>
            </a:r>
            <a:r>
              <a:rPr lang="it-IT"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Chiarire le priorità e de prioritizzare il lavoro che </a:t>
            </a:r>
            <a:r>
              <a:rPr lang="it-IT" dirty="0">
                <a:solidFill>
                  <a:srgbClr val="000000"/>
                </a:solidFill>
                <a:latin typeface="Calibri" panose="020F0502020204030204" pitchFamily="34" charset="0"/>
                <a:ea typeface="Times New Roman" panose="02020603050405020304" pitchFamily="18" charset="0"/>
                <a:cs typeface="Calibri" panose="020F0502020204030204" pitchFamily="34" charset="0"/>
              </a:rPr>
              <a:t>al momento </a:t>
            </a:r>
            <a:r>
              <a:rPr lang="it-IT"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non è essenziale o realistico
</a:t>
            </a:r>
            <a:r>
              <a:rPr lang="it-IT"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Concordare </a:t>
            </a:r>
            <a:r>
              <a:rPr lang="it-IT"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un sistema comune per segnalare la disponibilità al lavoro</a:t>
            </a:r>
            <a:r>
              <a:rPr lang="it-IT" dirty="0">
                <a:solidFill>
                  <a:srgbClr val="000000"/>
                </a:solidFill>
                <a:latin typeface="Calibri" panose="020F0502020204030204" pitchFamily="34" charset="0"/>
                <a:ea typeface="Times New Roman" panose="02020603050405020304" pitchFamily="18" charset="0"/>
                <a:cs typeface="Calibri" panose="020F0502020204030204" pitchFamily="34" charset="0"/>
              </a:rPr>
              <a:t> e garantire che i manager e i colleghi all'interno di un team lo rispettino </a:t>
            </a:r>
            <a:endParaRPr lang="it-IT"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it-IT" dirty="0">
                <a:solidFill>
                  <a:srgbClr val="000000"/>
                </a:solidFill>
                <a:latin typeface="Calibri" panose="020F0502020204030204" pitchFamily="34" charset="0"/>
                <a:ea typeface="Times New Roman" panose="02020603050405020304" pitchFamily="18" charset="0"/>
                <a:cs typeface="Calibri" panose="020F0502020204030204" pitchFamily="34" charset="0"/>
              </a:rPr>
              <a:t>Incoraggiare i lavoratori a condividere quando si sentono sovraccarichi - per fungere da sistema di allarme precoce per rilevare il rischio di burnout e sapere quando i compiti o i membri del team devono essere riassegnati, svolgendo un esercizio di mappatura delle competenze per ridistribuire i lavoratori sotto sforzo a team / unità sovraccarichi; chiedere ai lavoratori di condividere esempi di come hanno cambiato le loro routine quotidiane e in modi che funzionano per loro
Riconoscere che </a:t>
            </a:r>
            <a:r>
              <a:rPr lang="it-IT"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il tempo off-line è necessario per ottenere un lavoro sostanziale fatto bene</a:t>
            </a:r>
            <a:endParaRPr lang="it-IT"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640876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000" b="0" kern="0" spc="-150">
                <a:solidFill>
                  <a:schemeClr val="tx1"/>
                </a:solidFill>
                <a:latin typeface="+mj-lt"/>
                <a:ea typeface="Tahoma" panose="020B0604030504040204" pitchFamily="34" charset="0"/>
                <a:cs typeface="Tahoma" panose="020B0604030504040204" pitchFamily="34" charset="0"/>
              </a:rPr>
              <a:t>Questioni relative alla </a:t>
            </a:r>
            <a:r>
              <a:rPr lang="it-IT" sz="4000" kern="0" spc="-150">
                <a:solidFill>
                  <a:schemeClr val="tx1"/>
                </a:solidFill>
                <a:latin typeface="+mj-lt"/>
                <a:ea typeface="Tahoma" panose="020B0604030504040204" pitchFamily="34" charset="0"/>
                <a:cs typeface="Tahoma" panose="020B0604030504040204" pitchFamily="34" charset="0"/>
              </a:rPr>
              <a:t>formazione</a:t>
            </a: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381147"/>
          </a:xfrm>
          <a:prstGeom prst="rect">
            <a:avLst/>
          </a:prstGeom>
        </p:spPr>
        <p:txBody>
          <a:bodyPr vert="horz" wrap="square" lIns="0" tIns="13970" rIns="0" bIns="0" rtlCol="0">
            <a:spAutoFit/>
          </a:bodyPr>
          <a:lstStyle/>
          <a:p>
            <a:pPr marL="12700">
              <a:lnSpc>
                <a:spcPct val="100000"/>
              </a:lnSpc>
              <a:spcBef>
                <a:spcPts val="110"/>
              </a:spcBef>
            </a:pPr>
            <a:r>
              <a:rPr lang="it-IT" sz="2200" b="1" spc="50">
                <a:solidFill>
                  <a:srgbClr val="0CA373"/>
                </a:solidFill>
                <a:cs typeface="Tahoma"/>
              </a:rPr>
              <a:t>Gli imprenditori devono riconoscere che, sia per i dipendenti che per i dirigenti, il lavoro a distanza comporta la rivalutazione delle vecchie abitudini di lavoro e l'apprendimento di nuove competenze (a volte da fare molto rapidamente). Le azioni al riguardo possono includere:
</a:t>
            </a:r>
            <a:endParaRPr lang="it-IT" sz="2200" spc="5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2" y="1666430"/>
            <a:ext cx="11395230" cy="3807453"/>
          </a:xfrm>
          <a:prstGeom prst="rect">
            <a:avLst/>
          </a:prstGeom>
          <a:noFill/>
        </p:spPr>
        <p:txBody>
          <a:bodyPr wrap="square">
            <a:spAutoFit/>
          </a:bodyPr>
          <a:lstStyle/>
          <a:p>
            <a:pPr lvl="0" algn="just">
              <a:lnSpc>
                <a:spcPct val="115000"/>
              </a:lnSpc>
              <a:spcAft>
                <a:spcPts val="1000"/>
              </a:spcAft>
              <a:buSzPts val="1000"/>
              <a:tabLst>
                <a:tab pos="457200" algn="l"/>
              </a:tabLst>
            </a:pPr>
            <a:endParaRPr lang="it-IT"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it-IT">
                <a:solidFill>
                  <a:srgbClr val="000000"/>
                </a:solidFill>
                <a:latin typeface="Calibri" panose="020F0502020204030204" pitchFamily="34" charset="0"/>
                <a:ea typeface="Times New Roman" panose="02020603050405020304" pitchFamily="18" charset="0"/>
                <a:cs typeface="Calibri" panose="020F0502020204030204" pitchFamily="34" charset="0"/>
              </a:rPr>
              <a:t>Condividere idee e suggerimenti per un lavoro remoto efficace apertamente all'interno dei team; Lo stesso vale per la condivisione delle sfide relative ai ritmi di lavoro, alla gestione del tempo e alle abitudini sane 
Condurre sondaggi regolari sulle sfide e le esigenze dei lavoratori remoti e quindi indirizzare tali esigenze con formazione online dedicata, webinar, workshop e sessioni di coaching (incluse, se necessario, sessioni individuali) 
Offrire una formazione incentrata sull'apprendimento della modellazione dei ruoli e sull'impegno proattivo e sugli approcci collaborativi
Offrire sessioni di formazione incentrate sulle competenze trasversali e sugli aspetti comportamentali del lavoro a distanza (telelavoro), come la consapevolezza o le capacità di gestione del tempo per i telelavoratori; enfatizzare l'esercizio fisico, mangiare e dormire bene e disconnettersi dai dispositivi digitali</a:t>
            </a:r>
            <a:endParaRPr lang="it-IT"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44868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3600" b="0" kern="0" spc="-150">
                <a:solidFill>
                  <a:schemeClr val="tx1"/>
                </a:solidFill>
                <a:latin typeface="+mn-lt"/>
                <a:ea typeface="Tahoma" panose="020B0604030504040204" pitchFamily="34" charset="0"/>
                <a:cs typeface="Tahoma" panose="020B0604030504040204" pitchFamily="34" charset="0"/>
              </a:rPr>
              <a:t>Questioni relative </a:t>
            </a:r>
            <a:r>
              <a:rPr lang="it-IT" sz="3600" kern="0" spc="-150">
                <a:solidFill>
                  <a:schemeClr val="tx1"/>
                </a:solidFill>
                <a:latin typeface="+mn-lt"/>
                <a:ea typeface="Tahoma" panose="020B0604030504040204" pitchFamily="34" charset="0"/>
                <a:cs typeface="Tahoma" panose="020B0604030504040204" pitchFamily="34" charset="0"/>
              </a:rPr>
              <a:t>la gestione delle prestazioni</a:t>
            </a: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nSpc>
                <a:spcPct val="100000"/>
              </a:lnSpc>
              <a:spcBef>
                <a:spcPts val="110"/>
              </a:spcBef>
            </a:pPr>
            <a:r>
              <a:rPr lang="it-IT" sz="2200" b="1" spc="50">
                <a:solidFill>
                  <a:srgbClr val="0CA373"/>
                </a:solidFill>
                <a:cs typeface="Tahoma"/>
              </a:rPr>
              <a:t>Una delle più importanti fonti di stress per qualsiasi imprenditore che collabora con team di lavoro remoti è mantenere le prestazioni del team. </a:t>
            </a:r>
            <a:r>
              <a:rPr lang="it-IT" sz="2200" spc="50">
                <a:solidFill>
                  <a:srgbClr val="0CA373"/>
                </a:solidFill>
                <a:cs typeface="Tahoma"/>
              </a:rPr>
              <a:t>I passaggi tipici a tale riguardo possono includere:</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2" y="1666430"/>
            <a:ext cx="11395230" cy="4477893"/>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endParaRPr lang="it-IT"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it-IT" sz="2000">
                <a:solidFill>
                  <a:srgbClr val="000000"/>
                </a:solidFill>
                <a:latin typeface="Calibri" panose="020F0502020204030204" pitchFamily="34" charset="0"/>
                <a:ea typeface="Times New Roman" panose="02020603050405020304" pitchFamily="18" charset="0"/>
                <a:cs typeface="Calibri" panose="020F0502020204030204" pitchFamily="34" charset="0"/>
              </a:rPr>
              <a:t>Essere molto chiari sui risultati attesi. Essere il più specifici possibile sulle aspettative nei confronti dei lavoratori riduce significativamente la potenziale ambiguità e la possibilità di fraintendimenti; Può anche portare a una maggiore responsabilizzazione e autonomia per il lavoratore remoto nel completare con successo le proprie attività.
Garantire un feedback tempestivo, regolare e descrittivo ai lavoratori, descrivendo ciò che i lavoratori hanno fatto e concentrandosi su quei cambiamenti che si tradurranno nel miglioramento più significativo dell'attività e avranno l'impatto previsto.
Cercare di favorire le chiamate abilitate al video per conversazioni sensibili sulle prestazioni, al fine di consentire la comunicazione non verbale più sottile
Non dimenticare di fornire un feedback positivo ogni volta che un lavoro è stato fatto bene!</a:t>
            </a:r>
            <a:endParaRPr lang="it-IT" sz="200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7" name="Grafika 6" descr="Komentarz — serce z wypełnieniem pełnym">
            <a:extLst>
              <a:ext uri="{FF2B5EF4-FFF2-40B4-BE49-F238E27FC236}">
                <a16:creationId xmlns:a16="http://schemas.microsoft.com/office/drawing/2014/main" id="{CA1151FD-055D-24AF-672A-15FE65543B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668" y="5398084"/>
            <a:ext cx="583294" cy="583294"/>
          </a:xfrm>
          <a:prstGeom prst="rect">
            <a:avLst/>
          </a:prstGeom>
        </p:spPr>
      </p:pic>
    </p:spTree>
    <p:extLst>
      <p:ext uri="{BB962C8B-B14F-4D97-AF65-F5344CB8AC3E}">
        <p14:creationId xmlns:p14="http://schemas.microsoft.com/office/powerpoint/2010/main" val="107651623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3140</TotalTime>
  <Words>5253</Words>
  <Application>Microsoft Macintosh PowerPoint</Application>
  <PresentationFormat>Widescreen</PresentationFormat>
  <Paragraphs>139</Paragraphs>
  <Slides>36</Slides>
  <Notes>1</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36</vt:i4>
      </vt:variant>
    </vt:vector>
  </HeadingPairs>
  <TitlesOfParts>
    <vt:vector size="47" baseType="lpstr">
      <vt:lpstr>Arial</vt:lpstr>
      <vt:lpstr>Calibri</vt:lpstr>
      <vt:lpstr>Calibri Light</vt:lpstr>
      <vt:lpstr>Noto Sans</vt:lpstr>
      <vt:lpstr>Oxygen</vt:lpstr>
      <vt:lpstr>Roboto</vt:lpstr>
      <vt:lpstr>Symbol</vt:lpstr>
      <vt:lpstr>Times New Roman</vt:lpstr>
      <vt:lpstr>Wingdings</vt:lpstr>
      <vt:lpstr>YADLjI9qxTA 0</vt:lpstr>
      <vt:lpstr>1_Tema de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Occupational Health and Safety issues in Polonia </vt:lpstr>
      <vt:lpstr>Lavoro a distanza occasionale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s.natale@studenti.unimc.it</cp:lastModifiedBy>
  <cp:revision>164</cp:revision>
  <cp:lastPrinted>2022-10-05T20:15:57Z</cp:lastPrinted>
  <dcterms:created xsi:type="dcterms:W3CDTF">2021-06-29T11:11:56Z</dcterms:created>
  <dcterms:modified xsi:type="dcterms:W3CDTF">2022-11-08T17:50:18Z</dcterms:modified>
</cp:coreProperties>
</file>