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305" r:id="rId4"/>
    <p:sldId id="320" r:id="rId5"/>
    <p:sldId id="321" r:id="rId6"/>
    <p:sldId id="319" r:id="rId7"/>
    <p:sldId id="322" r:id="rId8"/>
    <p:sldId id="323" r:id="rId9"/>
    <p:sldId id="324" r:id="rId10"/>
    <p:sldId id="325" r:id="rId11"/>
    <p:sldId id="326" r:id="rId12"/>
    <p:sldId id="327" r:id="rId13"/>
    <p:sldId id="328" r:id="rId14"/>
    <p:sldId id="329" r:id="rId15"/>
    <p:sldId id="330" r:id="rId16"/>
    <p:sldId id="331" r:id="rId17"/>
    <p:sldId id="333" r:id="rId18"/>
    <p:sldId id="334" r:id="rId19"/>
    <p:sldId id="332" r:id="rId20"/>
    <p:sldId id="309" r:id="rId21"/>
    <p:sldId id="312" r:id="rId22"/>
    <p:sldId id="310" r:id="rId23"/>
    <p:sldId id="313" r:id="rId24"/>
    <p:sldId id="315" r:id="rId25"/>
    <p:sldId id="311" r:id="rId26"/>
    <p:sldId id="314" r:id="rId27"/>
    <p:sldId id="307" r:id="rId28"/>
    <p:sldId id="336" r:id="rId29"/>
    <p:sldId id="337" r:id="rId30"/>
    <p:sldId id="335" r:id="rId31"/>
    <p:sldId id="316" r:id="rId32"/>
    <p:sldId id="318" r:id="rId33"/>
    <p:sldId id="338" r:id="rId34"/>
    <p:sldId id="339" r:id="rId35"/>
    <p:sldId id="340" r:id="rId36"/>
    <p:sldId id="264" r:id="rId37"/>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26" autoAdjust="0"/>
  </p:normalViewPr>
  <p:slideViewPr>
    <p:cSldViewPr snapToGrid="0">
      <p:cViewPr varScale="1">
        <p:scale>
          <a:sx n="104" d="100"/>
          <a:sy n="104" d="100"/>
        </p:scale>
        <p:origin x="870" y="96"/>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50446" y="0"/>
            <a:ext cx="2945659" cy="498215"/>
          </a:xfrm>
          <a:prstGeom prst="rect">
            <a:avLst/>
          </a:prstGeom>
        </p:spPr>
        <p:txBody>
          <a:bodyPr vert="horz" lIns="91440" tIns="45720" rIns="91440" bIns="45720" rtlCol="0"/>
          <a:lstStyle>
            <a:lvl1pPr algn="r">
              <a:defRPr sz="1200"/>
            </a:lvl1pPr>
          </a:lstStyle>
          <a:p>
            <a:fld id="{DFF4FA70-0E02-437E-A78C-CE05301291EA}" type="datetimeFigureOut">
              <a:rPr lang="es-ES" smtClean="0"/>
              <a:t>05/12/2022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50446" y="9431601"/>
            <a:ext cx="2945659" cy="498215"/>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6" y="0"/>
            <a:ext cx="2945659" cy="498215"/>
          </a:xfrm>
          <a:prstGeom prst="rect">
            <a:avLst/>
          </a:prstGeom>
        </p:spPr>
        <p:txBody>
          <a:bodyPr vert="horz" lIns="91440" tIns="45720" rIns="91440" bIns="45720" rtlCol="0"/>
          <a:lstStyle>
            <a:lvl1pPr algn="r">
              <a:defRPr sz="1200"/>
            </a:lvl1pPr>
          </a:lstStyle>
          <a:p>
            <a:fld id="{28FFF3FB-DEDF-4780-82C6-53DC23E6D14E}" type="datetimeFigureOut">
              <a:rPr lang="es-ES" smtClean="0"/>
              <a:t>05/12/2022</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4"/>
            <a:ext cx="5438140" cy="390986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6" y="9431601"/>
            <a:ext cx="2945659" cy="498215"/>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7891125" y="-12809538"/>
            <a:ext cx="24061738" cy="13535026"/>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79768" y="4716663"/>
            <a:ext cx="5409816" cy="44373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nhglobalpartners.com/remote-working-law-decree-spain/" TargetMode="External"/><Relationship Id="rId3" Type="http://schemas.openxmlformats.org/officeDocument/2006/relationships/hyperlink" Target="https://cms.law/en/int/expert-guides/cms-expert-guide-to-mobile-working/belgium" TargetMode="External"/><Relationship Id="rId7" Type="http://schemas.openxmlformats.org/officeDocument/2006/relationships/hyperlink" Target="https://www.bollettinoadapt.it/wp-content/uploads/TELELAVORO-tiraboschi.pdf" TargetMode="External"/><Relationship Id="rId2" Type="http://schemas.openxmlformats.org/officeDocument/2006/relationships/hyperlink" Target="https://www.etuc.org/en/rules-teleworking-belgium" TargetMode="External"/><Relationship Id="rId1" Type="http://schemas.openxmlformats.org/officeDocument/2006/relationships/slideLayout" Target="../slideLayouts/slideLayout1.xml"/><Relationship Id="rId6" Type="http://schemas.openxmlformats.org/officeDocument/2006/relationships/hyperlink" Target="https://en.sev.org.gr/wp-content/uploads/2020/06/Telework_SEV_english.pdf" TargetMode="External"/><Relationship Id="rId5" Type="http://schemas.openxmlformats.org/officeDocument/2006/relationships/hyperlink" Target="https://www.lexology.com/library/detail.aspx?g=ccd49a34-af61-46b2-9501-5dd31c421ecf" TargetMode="External"/><Relationship Id="rId4" Type="http://schemas.openxmlformats.org/officeDocument/2006/relationships/hyperlink" Target="https://cms.law/en/int/expert-guides/cms-expert-guide-to-mobile-working/croatia" TargetMode="External"/><Relationship Id="rId9" Type="http://schemas.openxmlformats.org/officeDocument/2006/relationships/hyperlink" Target="file:///C:\Users\MarcinKIE&#197;&#129;BASA\Downloads\ES%20-%20Telework%20regulation-2.pd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sejm.gov.pl/sejm9.nsf/druk.xsp?nr=233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ySQyeCnpxnI" TargetMode="External"/><Relationship Id="rId2" Type="http://schemas.openxmlformats.org/officeDocument/2006/relationships/hyperlink" Target="https://www.youtube.com/watch?v=la5mBHbhpis" TargetMode="External"/><Relationship Id="rId1" Type="http://schemas.openxmlformats.org/officeDocument/2006/relationships/slideLayout" Target="../slideLayouts/slideLayout1.xml"/><Relationship Id="rId4" Type="http://schemas.openxmlformats.org/officeDocument/2006/relationships/hyperlink" Target="https://codozasady.pl/en/p/news-from-poland-business-law-episode-5-proposed-changes-in-labour-law-relating-to-remote-work"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1800629" y="3070699"/>
            <a:ext cx="7426957" cy="523220"/>
          </a:xfrm>
          <a:prstGeom prst="rect">
            <a:avLst/>
          </a:prstGeom>
          <a:noFill/>
        </p:spPr>
        <p:txBody>
          <a:bodyPr wrap="square">
            <a:spAutoFit/>
          </a:bodyPr>
          <a:lstStyle/>
          <a:p>
            <a:pPr algn="ctr"/>
            <a:r>
              <a:rPr lang="en-GB" sz="2800" b="1" dirty="0">
                <a:solidFill>
                  <a:srgbClr val="0CA373"/>
                </a:solidFill>
                <a:effectLst/>
                <a:ea typeface="Calibri" panose="020F0502020204030204" pitchFamily="34" charset="0"/>
              </a:rPr>
              <a:t>“Enhancing SMEs’ Resilience After Lock Down”</a:t>
            </a:r>
            <a:endParaRPr lang="es-ES" sz="2800" b="1" dirty="0">
              <a:solidFill>
                <a:srgbClr val="0CA373"/>
              </a:solidFill>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32315" y="4007988"/>
            <a:ext cx="11759863" cy="1877437"/>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3200" b="1" dirty="0">
                <a:solidFill>
                  <a:srgbClr val="0CA373"/>
                </a:solidFill>
                <a:effectLst/>
              </a:rPr>
              <a:t>Praca zdalna</a:t>
            </a:r>
            <a:r>
              <a:rPr lang="en-US" sz="3200" b="1" dirty="0">
                <a:solidFill>
                  <a:srgbClr val="0CA373"/>
                </a:solidFill>
                <a:effectLst/>
              </a:rPr>
              <a:t> </a:t>
            </a:r>
            <a:r>
              <a:rPr lang="pl-PL" sz="3200" b="0" dirty="0">
                <a:solidFill>
                  <a:srgbClr val="0CA373"/>
                </a:solidFill>
                <a:effectLst/>
              </a:rPr>
              <a:t>(w tym </a:t>
            </a:r>
            <a:r>
              <a:rPr lang="pl-PL" sz="3200" dirty="0">
                <a:solidFill>
                  <a:srgbClr val="0CA373"/>
                </a:solidFill>
              </a:rPr>
              <a:t>projektowane uregulowania dot. Polski</a:t>
            </a:r>
            <a:r>
              <a:rPr lang="pl-PL" sz="3200" b="0" dirty="0">
                <a:solidFill>
                  <a:srgbClr val="0CA373"/>
                </a:solidFill>
                <a:effectLst/>
              </a:rPr>
              <a: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3200" b="1" dirty="0">
                <a:solidFill>
                  <a:srgbClr val="0CA373"/>
                </a:solidFill>
                <a:effectLst/>
              </a:rPr>
              <a:t>o</a:t>
            </a:r>
            <a:r>
              <a:rPr lang="pl-PL" sz="3200" b="1" dirty="0">
                <a:solidFill>
                  <a:srgbClr val="0CA373"/>
                </a:solidFill>
              </a:rPr>
              <a:t>raz praktyka korzystania z niej</a:t>
            </a:r>
            <a:endParaRPr lang="pl-PL" sz="32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pl-PL" sz="28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z="2400" spc="-114" dirty="0">
                <a:ea typeface="Tahoma" panose="020B0604030504040204" pitchFamily="34" charset="0"/>
                <a:cs typeface="Tahoma" panose="020B0604030504040204" pitchFamily="34" charset="0"/>
              </a:rPr>
              <a:t>Dr Marcin Kiełbasa</a:t>
            </a:r>
            <a:r>
              <a:rPr lang="pl-PL" sz="2000" spc="-114" dirty="0">
                <a:ea typeface="Tahoma" panose="020B0604030504040204" pitchFamily="34" charset="0"/>
                <a:cs typeface="Tahoma" panose="020B0604030504040204" pitchFamily="34" charset="0"/>
              </a:rPr>
              <a:t>,</a:t>
            </a:r>
            <a:r>
              <a:rPr lang="pl-PL" sz="2400" b="1" spc="-114" dirty="0">
                <a:ea typeface="Tahoma" panose="020B0604030504040204" pitchFamily="34" charset="0"/>
                <a:cs typeface="Tahoma" panose="020B0604030504040204" pitchFamily="34" charset="0"/>
              </a:rPr>
              <a:t> Uniwersytet Ekonomiczny w Krakowie</a:t>
            </a:r>
            <a:r>
              <a:rPr lang="pl-PL" sz="2400" spc="-114" dirty="0">
                <a:ea typeface="Tahoma" panose="020B0604030504040204" pitchFamily="34" charset="0"/>
                <a:cs typeface="Tahoma" panose="020B0604030504040204" pitchFamily="34" charset="0"/>
              </a:rPr>
              <a:t> (UEK)</a:t>
            </a:r>
            <a:endParaRPr lang="en-US" sz="2400" spc="-114" dirty="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728963" y="611888"/>
            <a:ext cx="4531601" cy="2077704"/>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a:solidFill>
                  <a:schemeClr val="tx1"/>
                </a:solidFill>
                <a:latin typeface="+mn-lt"/>
                <a:ea typeface="Tahoma" panose="020B0604030504040204" pitchFamily="34" charset="0"/>
                <a:cs typeface="Tahoma" panose="020B0604030504040204" pitchFamily="34" charset="0"/>
              </a:rPr>
              <a:t>Kwestie dotyczące </a:t>
            </a:r>
            <a:r>
              <a:rPr lang="pl-PL" sz="4000" kern="0" spc="-150" dirty="0">
                <a:solidFill>
                  <a:schemeClr val="tx1"/>
                </a:solidFill>
                <a:latin typeface="+mn-lt"/>
                <a:ea typeface="Tahoma" panose="020B0604030504040204" pitchFamily="34" charset="0"/>
                <a:cs typeface="Tahoma" panose="020B0604030504040204" pitchFamily="34" charset="0"/>
              </a:rPr>
              <a:t>digitalizacji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gn="just">
              <a:lnSpc>
                <a:spcPct val="100000"/>
              </a:lnSpc>
              <a:spcBef>
                <a:spcPts val="110"/>
              </a:spcBef>
            </a:pPr>
            <a:r>
              <a:rPr lang="pl-PL" sz="2200" b="1" spc="50" dirty="0">
                <a:solidFill>
                  <a:srgbClr val="0CA373"/>
                </a:solidFill>
                <a:cs typeface="Tahoma"/>
              </a:rPr>
              <a:t>Digitalizacje </a:t>
            </a:r>
            <a:r>
              <a:rPr lang="pl-PL" sz="2200" spc="50" dirty="0">
                <a:solidFill>
                  <a:srgbClr val="0CA373"/>
                </a:solidFill>
                <a:cs typeface="Tahoma"/>
              </a:rPr>
              <a:t>- socjotechniczny, ewoluujący proces, który zachodzi na poziomie indywidualnym, organizacyjnym, społecznym i globalnym </a:t>
            </a:r>
            <a:r>
              <a:rPr lang="pl-PL" sz="2200" b="1" spc="50" dirty="0">
                <a:solidFill>
                  <a:srgbClr val="0CA373"/>
                </a:solidFill>
                <a:cs typeface="Tahoma"/>
              </a:rPr>
              <a:t>(</a:t>
            </a:r>
            <a:r>
              <a:rPr lang="pl-PL" sz="2200" b="1" spc="50" dirty="0" err="1">
                <a:solidFill>
                  <a:srgbClr val="0CA373"/>
                </a:solidFill>
                <a:cs typeface="Tahoma"/>
              </a:rPr>
              <a:t>Legner</a:t>
            </a:r>
            <a:r>
              <a:rPr lang="pl-PL" sz="2200" b="1" spc="50" dirty="0">
                <a:solidFill>
                  <a:srgbClr val="0CA373"/>
                </a:solidFill>
                <a:cs typeface="Tahoma"/>
              </a:rPr>
              <a:t> et al., 2017). Kroki, jakie powinni podjąć przedsiębiorcy w tym zakresie, mogą obejmować:</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2001140" cy="460613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Przegląd potrzeb technologicznych i zasobów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pracowników pracujących w domu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(pracownicy zdalni)</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Przegląd poziomu umiejętności pracowników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zakresie dostępu i pracy z odpowiednimi urządzeniami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Ustalenie polityki dotyczącej tego, czy pracownicy zdalni mają mieć prawo do korzystania z własnych urządzeń,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czy też mają otrzymać sprzęt ICT zapewniony przez pracodawcę (uwaga - niektóre porządki prawne mogą przewidywać szczegółowe regulacje w tym zakresie lub pozostawienie ich stronom umowy)</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Przegląd sposobów refundacji kosztów w zakresie wsparcia finansowego pracowników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 celu zapewnienia im odpowiedniego rodzaju sprzętu,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nternetu, przepustowości i narzędzi elektronicznych</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Zapewnienie pracownikom możliwości szkolenia w zakresie różnych narzędzi, których będą musieli używać,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 także samooceny i testów zewnętrznych w tym zakresie;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zapewnienie schematów dostarczania sprzętu pracownikom</a:t>
            </a:r>
          </a:p>
        </p:txBody>
      </p:sp>
    </p:spTree>
    <p:extLst>
      <p:ext uri="{BB962C8B-B14F-4D97-AF65-F5344CB8AC3E}">
        <p14:creationId xmlns:p14="http://schemas.microsoft.com/office/powerpoint/2010/main" val="57770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a:solidFill>
                  <a:schemeClr val="tx1"/>
                </a:solidFill>
                <a:latin typeface="+mn-lt"/>
                <a:ea typeface="Tahoma" panose="020B0604030504040204" pitchFamily="34" charset="0"/>
                <a:cs typeface="Tahoma" panose="020B0604030504040204" pitchFamily="34" charset="0"/>
              </a:rPr>
              <a:t>Kwestie dotyczące </a:t>
            </a:r>
            <a:r>
              <a:rPr lang="pl-PL" sz="4000" kern="0" spc="-150" dirty="0">
                <a:solidFill>
                  <a:schemeClr val="tx1"/>
                </a:solidFill>
                <a:latin typeface="+mn-lt"/>
                <a:ea typeface="Tahoma" panose="020B0604030504040204" pitchFamily="34" charset="0"/>
                <a:cs typeface="Tahoma" panose="020B0604030504040204" pitchFamily="34" charset="0"/>
              </a:rPr>
              <a:t>komunikacji</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42593"/>
          </a:xfrm>
          <a:prstGeom prst="rect">
            <a:avLst/>
          </a:prstGeom>
        </p:spPr>
        <p:txBody>
          <a:bodyPr vert="horz" wrap="square" lIns="0" tIns="13970" rIns="0" bIns="0" rtlCol="0">
            <a:spAutoFit/>
          </a:bodyPr>
          <a:lstStyle/>
          <a:p>
            <a:pPr marL="12700" algn="just">
              <a:lnSpc>
                <a:spcPct val="100000"/>
              </a:lnSpc>
              <a:spcBef>
                <a:spcPts val="110"/>
              </a:spcBef>
            </a:pPr>
            <a:r>
              <a:rPr lang="pl-PL" sz="2200" b="1" spc="50" dirty="0">
                <a:solidFill>
                  <a:srgbClr val="0CA373"/>
                </a:solidFill>
                <a:cs typeface="Tahoma"/>
              </a:rPr>
              <a:t>Istnieją dowody na to, że zespoły pracujące zdalnie stają przed poważniejszymi wyzwaniami komunikacyjnymi niż zespoły pracujące twarzą w twarz (Hertel et al., 2005). </a:t>
            </a:r>
            <a:r>
              <a:rPr lang="pl-PL" sz="2200" spc="50" dirty="0">
                <a:solidFill>
                  <a:srgbClr val="0CA373"/>
                </a:solidFill>
                <a:cs typeface="Tahoma"/>
              </a:rPr>
              <a:t>Aby sprostać takim wyzwaniom, przedsiębiorcy mogą podjąć w tym zakresie następujące kroki:</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60613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Ustanowienie wewnętrznych norm komunikacyjnych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nastawionych na przewidywalność i pewność do wirtualnych rozmów. Mogą one obejmować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preferowany czas odpowiedzi, styl pisania i ton, a także długość i poziom szczegółowości wiadomości, czas realizacji itp.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Upewnienie się, że pracownicy zdalni wiedzą, kiedy i jak mogą skontaktować się z bezpośrednimi przełożonymi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Wskazanie</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ram czasowych i najlepszych sposobów na skontaktowanie się z przełożonym i współpracownikami, zwłaszcza gdy sprawa jest pilna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Próba uniknięcia stronniczości w komunikacji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przypadek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pracowników zdalnych, którzy zawsze komunikują się ze sobą; ustalenie, którzy pracownicy milczą, a także jakie są najczęstsze połączenia między członkami zespołu)</a:t>
            </a:r>
          </a:p>
          <a:p>
            <a:pPr lvl="0" algn="just">
              <a:lnSpc>
                <a:spcPct val="115000"/>
              </a:lnSpc>
              <a:spcAft>
                <a:spcPts val="1000"/>
              </a:spcAft>
              <a:buSzPts val="1000"/>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Komunikacja nie powinna ograniczać się do treści, ale powinna obejmować również społeczne aspekty  			pracy + kontynuowanie biurowych „tradycji” tam, gdzie to możliwe</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wiat z wypełnieniem pełnym">
            <a:extLst>
              <a:ext uri="{FF2B5EF4-FFF2-40B4-BE49-F238E27FC236}">
                <a16:creationId xmlns:a16="http://schemas.microsoft.com/office/drawing/2014/main" id="{3DAD2013-8D42-CEFD-E886-9081FCFE7B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2436" y="5425188"/>
            <a:ext cx="605910" cy="605910"/>
          </a:xfrm>
          <a:prstGeom prst="rect">
            <a:avLst/>
          </a:prstGeom>
        </p:spPr>
      </p:pic>
    </p:spTree>
    <p:extLst>
      <p:ext uri="{BB962C8B-B14F-4D97-AF65-F5344CB8AC3E}">
        <p14:creationId xmlns:p14="http://schemas.microsoft.com/office/powerpoint/2010/main" val="121251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89616" y="249775"/>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dotyczące </a:t>
            </a:r>
            <a:r>
              <a:rPr lang="pl-PL" sz="3600" kern="0" spc="-150" dirty="0">
                <a:solidFill>
                  <a:schemeClr val="tx1"/>
                </a:solidFill>
                <a:latin typeface="+mn-lt"/>
                <a:ea typeface="Tahoma" panose="020B0604030504040204" pitchFamily="34" charset="0"/>
                <a:cs typeface="Tahoma" panose="020B0604030504040204" pitchFamily="34" charset="0"/>
              </a:rPr>
              <a:t>bezpieczeństwa i higieny pracy BHP [1]</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gn="just">
              <a:lnSpc>
                <a:spcPct val="100000"/>
              </a:lnSpc>
              <a:spcBef>
                <a:spcPts val="110"/>
              </a:spcBef>
            </a:pPr>
            <a:r>
              <a:rPr lang="pl-PL" sz="2200" spc="50" dirty="0">
                <a:solidFill>
                  <a:srgbClr val="0CA373"/>
                </a:solidFill>
                <a:cs typeface="Tahoma"/>
              </a:rPr>
              <a:t>Oprócz korzyści dla samopoczucia pracowników zdalnych, </a:t>
            </a:r>
            <a:r>
              <a:rPr lang="pl-PL" sz="2200" b="1" spc="50" dirty="0">
                <a:solidFill>
                  <a:srgbClr val="0CA373"/>
                </a:solidFill>
                <a:cs typeface="Tahoma"/>
              </a:rPr>
              <a:t>praca zdalna może wiązać się z wyzwaniami - główne z nich to ryzyko psychologiczne i ergonomia</a:t>
            </a:r>
            <a:r>
              <a:rPr lang="pl-PL" sz="2200" spc="50" dirty="0">
                <a:solidFill>
                  <a:srgbClr val="0CA373"/>
                </a:solidFill>
                <a:cs typeface="Tahoma"/>
              </a:rPr>
              <a:t>. Aby sprostać takim wyzwaniom, przedsiębiorcy mogą podjąć w tym zakresie następujące kroki:</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Sprecyzowanie praw i obowiązków pracowników zdalnych w zakresie ich zdrowia i bezpieczeństwa podczas pracy w domu</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Sprecyzowanie i aktualizacja obowiązków pracodawców w zakresie ochrony zdrowia i bezpieczeństwa pracy pracownika zdalnego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poprzez analizę ryzyka i zagrożeń dla zdrowia i bezpieczeństwa, środowiska domowego biura, wyposażenia, ergonomii i stresu</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Zachęcanie kierowników / przełożonych do bycia wzorem do naśladowania dla podległych im pracowników -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poprzez postępowanie w sposób pokazujący, jak łagodzić stres i niepokój</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Stworzenie nowych lub rozszerzenie istniejących opcji wsparcia psychologicznego dla pracowników w celu podzielenia się swoimi obawami / niepokojami w sposób poufny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tj. poprzez dostęp do bezpośredniego doradztwa, programów pomocy pracowniczej itp.</a:t>
            </a:r>
          </a:p>
        </p:txBody>
      </p:sp>
    </p:spTree>
    <p:extLst>
      <p:ext uri="{BB962C8B-B14F-4D97-AF65-F5344CB8AC3E}">
        <p14:creationId xmlns:p14="http://schemas.microsoft.com/office/powerpoint/2010/main" val="177316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dotyczące </a:t>
            </a:r>
            <a:r>
              <a:rPr lang="pl-PL" sz="3600" kern="0" spc="-150" dirty="0">
                <a:solidFill>
                  <a:schemeClr val="tx1"/>
                </a:solidFill>
                <a:latin typeface="+mn-lt"/>
                <a:ea typeface="Tahoma" panose="020B0604030504040204" pitchFamily="34" charset="0"/>
                <a:cs typeface="Tahoma" panose="020B0604030504040204" pitchFamily="34" charset="0"/>
              </a:rPr>
              <a:t>bezpieczeństwa i higieny pracy BHP [2]</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gn="just">
              <a:lnSpc>
                <a:spcPct val="100000"/>
              </a:lnSpc>
              <a:spcBef>
                <a:spcPts val="110"/>
              </a:spcBef>
            </a:pPr>
            <a:r>
              <a:rPr lang="pl-PL" sz="2200" spc="50" dirty="0">
                <a:solidFill>
                  <a:srgbClr val="0CA373"/>
                </a:solidFill>
                <a:cs typeface="Tahoma"/>
              </a:rPr>
              <a:t>Zgodnie z przeglądem literatury czasopisma The Lancet, </a:t>
            </a:r>
            <a:r>
              <a:rPr lang="pl-PL" sz="2200" b="1" spc="50" dirty="0">
                <a:solidFill>
                  <a:srgbClr val="0CA373"/>
                </a:solidFill>
                <a:cs typeface="Tahoma"/>
              </a:rPr>
              <a:t>w badaniach ankietowych osób poddanych kwarantannie odnotowano np. depresję, stres, obniżony nastrój, drażliwość, złość </a:t>
            </a:r>
            <a:r>
              <a:rPr lang="pl-PL" sz="2200" spc="50" dirty="0">
                <a:solidFill>
                  <a:srgbClr val="0CA373"/>
                </a:solidFill>
                <a:cs typeface="Tahoma"/>
              </a:rPr>
              <a:t>(Brooks i in., 2020, ILO 2020). W tym zakresie przedsiębiorcy mogą podjąć następujące kroki:</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Aktualizacja i wzmocnienie pozycji specjalistów ds. zdrowia i bezpieczeństwa (BHP)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 zakresie narzędzi i procesów dotyczących systemów wsparcia zdrowia pracowników, środowiska pracy, szkoleń, informacji i mechanizmu zgodności w zakresie BHP i protokołów ergonomicznych opracowanych dla pracowników zdalnych</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Szkolenie i podnoszenie świadomości kierowników, przełożonych i pracowników zdalnych w zakresie znaczenia wystarczających przerw na odpoczynek w ciągu dnia pracy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(obejmuje to również wyjaśnienie, że takie przerwy nie będą miały negatywnych konsekwencji dla kariery zawodowej ani wpływu na wyniki)</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Wykorzystywanie możliwości promowania zdrowia fizycznego, w tym ćwiczeń fizycznych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oraz zachęcanie pracowników do utrzymywania zdrowych nawyków</a:t>
            </a:r>
          </a:p>
          <a:p>
            <a:pPr lvl="0" algn="just">
              <a:lnSpc>
                <a:spcPct val="115000"/>
              </a:lnSpc>
              <a:spcAft>
                <a:spcPts val="1000"/>
              </a:spcAft>
              <a:buSzPts val="1000"/>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Przepisy zawarte w Konwencji MOP o bezpieczeństwie i zdrowiu w pracy z 1981 r. (nr 155) oraz w  			towarzyszącym jej zaleceniu (nr 164)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oferują odpowiednie wskazówki i środki w tym zakresie</a:t>
            </a:r>
          </a:p>
        </p:txBody>
      </p:sp>
      <p:pic>
        <p:nvPicPr>
          <p:cNvPr id="4" name="Grafika 3" descr="Komentarz — serce z wypełnieniem pełnym">
            <a:extLst>
              <a:ext uri="{FF2B5EF4-FFF2-40B4-BE49-F238E27FC236}">
                <a16:creationId xmlns:a16="http://schemas.microsoft.com/office/drawing/2014/main" id="{0811BD5B-B80B-4BD1-8B6E-C8424DF41D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552" y="5330458"/>
            <a:ext cx="828942" cy="873685"/>
          </a:xfrm>
          <a:prstGeom prst="rect">
            <a:avLst/>
          </a:prstGeom>
        </p:spPr>
      </p:pic>
    </p:spTree>
    <p:extLst>
      <p:ext uri="{BB962C8B-B14F-4D97-AF65-F5344CB8AC3E}">
        <p14:creationId xmlns:p14="http://schemas.microsoft.com/office/powerpoint/2010/main" val="238018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dotyczące </a:t>
            </a:r>
            <a:r>
              <a:rPr lang="pl-PL" sz="3600" b="0" kern="0" spc="-150" dirty="0" err="1">
                <a:solidFill>
                  <a:schemeClr val="tx1"/>
                </a:solidFill>
                <a:latin typeface="+mn-lt"/>
                <a:ea typeface="Tahoma" panose="020B0604030504040204" pitchFamily="34" charset="0"/>
                <a:cs typeface="Tahoma" panose="020B0604030504040204" pitchFamily="34" charset="0"/>
              </a:rPr>
              <a:t>work</a:t>
            </a:r>
            <a:r>
              <a:rPr lang="pl-PL" sz="3600" b="0" kern="0" spc="-150" dirty="0">
                <a:solidFill>
                  <a:schemeClr val="tx1"/>
                </a:solidFill>
                <a:latin typeface="+mn-lt"/>
                <a:ea typeface="Tahoma" panose="020B0604030504040204" pitchFamily="34" charset="0"/>
                <a:cs typeface="Tahoma" panose="020B0604030504040204" pitchFamily="34" charset="0"/>
              </a:rPr>
              <a:t>-life </a:t>
            </a:r>
            <a:r>
              <a:rPr lang="pl-PL" sz="3600" b="0" kern="0" spc="-150" dirty="0" err="1">
                <a:solidFill>
                  <a:schemeClr val="tx1"/>
                </a:solidFill>
                <a:latin typeface="+mn-lt"/>
                <a:ea typeface="Tahoma" panose="020B0604030504040204" pitchFamily="34" charset="0"/>
                <a:cs typeface="Tahoma" panose="020B0604030504040204" pitchFamily="34" charset="0"/>
              </a:rPr>
              <a:t>balance</a:t>
            </a:r>
            <a:r>
              <a:rPr lang="pl-PL" sz="3600" b="0" kern="0" spc="-150" dirty="0">
                <a:solidFill>
                  <a:schemeClr val="tx1"/>
                </a:solidFill>
                <a:latin typeface="+mn-lt"/>
                <a:ea typeface="Tahoma" panose="020B0604030504040204" pitchFamily="34" charset="0"/>
                <a:cs typeface="Tahoma" panose="020B0604030504040204" pitchFamily="34" charset="0"/>
              </a:rPr>
              <a:t> </a:t>
            </a:r>
            <a:r>
              <a:rPr lang="pl-PL" sz="3600" kern="0" spc="-150" dirty="0">
                <a:solidFill>
                  <a:schemeClr val="tx1"/>
                </a:solidFill>
                <a:latin typeface="+mn-lt"/>
                <a:ea typeface="Tahoma" panose="020B0604030504040204" pitchFamily="34" charset="0"/>
                <a:cs typeface="Tahoma" panose="020B0604030504040204" pitchFamily="34" charset="0"/>
              </a:rPr>
              <a:t> (WLB)</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1986896" cy="1029769"/>
          </a:xfrm>
          <a:prstGeom prst="rect">
            <a:avLst/>
          </a:prstGeom>
        </p:spPr>
        <p:txBody>
          <a:bodyPr vert="horz" wrap="square" lIns="0" tIns="13970" rIns="0" bIns="0" rtlCol="0">
            <a:spAutoFit/>
          </a:bodyPr>
          <a:lstStyle/>
          <a:p>
            <a:pPr marL="12700" algn="just">
              <a:lnSpc>
                <a:spcPct val="100000"/>
              </a:lnSpc>
              <a:spcBef>
                <a:spcPts val="110"/>
              </a:spcBef>
            </a:pPr>
            <a:r>
              <a:rPr lang="pl-PL" sz="2200" spc="50" dirty="0">
                <a:solidFill>
                  <a:srgbClr val="0CA373"/>
                </a:solidFill>
                <a:cs typeface="Tahoma"/>
              </a:rPr>
              <a:t>Jedno z kluczowych wyzwań dla pracowników pracujących zdalnie w czasie pandemii (i po niej) to </a:t>
            </a:r>
            <a:r>
              <a:rPr lang="pl-PL" sz="2200" b="1" spc="50" dirty="0">
                <a:solidFill>
                  <a:srgbClr val="0CA373"/>
                </a:solidFill>
                <a:cs typeface="Tahoma"/>
              </a:rPr>
              <a:t>konflikt między pracą a życiem osobistym</a:t>
            </a:r>
            <a:r>
              <a:rPr lang="pl-PL" sz="2200" spc="50" dirty="0">
                <a:solidFill>
                  <a:srgbClr val="0CA373"/>
                </a:solidFill>
                <a:cs typeface="Tahoma"/>
              </a:rPr>
              <a:t>, którego doświadczają oni </a:t>
            </a:r>
            <a:r>
              <a:rPr lang="pl-PL" sz="2200" b="1" spc="50" dirty="0">
                <a:solidFill>
                  <a:srgbClr val="0CA373"/>
                </a:solidFill>
                <a:cs typeface="Tahoma"/>
              </a:rPr>
              <a:t>z powodu zatarcia granic między pracą a życiem osobistym</a:t>
            </a:r>
            <a:r>
              <a:rPr lang="pl-PL" sz="2200" spc="50" dirty="0">
                <a:solidFill>
                  <a:srgbClr val="0CA373"/>
                </a:solidFill>
                <a:cs typeface="Tahoma"/>
              </a:rPr>
              <a:t>. W celu złagodzenia tego konfliktu przedsiębiorcy mogą:</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349652"/>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Wspierać zarządzanie granicami między życiem zawodowym a prywatnym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poprzez ustalanie jasnych oczekiwań dotyczących wyników pracy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 jednocześnie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oferowanie pracownikom zdalnym elastyczności w zarządzaniu własnym harmonogramem pracy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 oparciu o ich indywidualne potrzeby i preferencje</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Zachęcać do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otwartej komunikacji i współpracy pomiędzy pracownikami zdalnymi, przełożonymi i menedżerami w zakresie planowania, dostępności i ustalania granic</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 ramach zespołów, podejmować ustalenia w tym zakresie (oraz trzymać się ich!)</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Wspierać pracowników z małymi dziećmi lub takich, na których ciążą inne obowiązki opiekuńcze</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którzy mogą mieć trudności z wykonaniem swojej pracy i ze sprostaniem oczekiwaniom - poprzez umożliwienie im np. dostępu do specjalnych systemów urlopów rodzicielskich (wprowadzonych w kilku krajach), pomocy zewnętrznej finansowanej przez przedsiębiorcę itp. </a:t>
            </a:r>
            <a:r>
              <a:rPr lang="pl-PL" dirty="0">
                <a:solidFill>
                  <a:srgbClr val="000000"/>
                </a:solidFill>
                <a:latin typeface="Noto Sans" panose="020B0502040504020204" pitchFamily="34" charset="0"/>
              </a:rPr>
              <a:t>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77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13364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dotyczące zobowiązań </a:t>
            </a:r>
            <a:r>
              <a:rPr lang="pl-PL" sz="3600" kern="0" spc="-150" dirty="0">
                <a:solidFill>
                  <a:schemeClr val="tx1"/>
                </a:solidFill>
                <a:latin typeface="+mn-lt"/>
                <a:ea typeface="Tahoma" panose="020B0604030504040204" pitchFamily="34" charset="0"/>
                <a:cs typeface="Tahoma" panose="020B0604030504040204" pitchFamily="34" charset="0"/>
              </a:rPr>
              <a:t>prawnych i umownych</a:t>
            </a:r>
          </a:p>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gn="just">
              <a:lnSpc>
                <a:spcPct val="100000"/>
              </a:lnSpc>
              <a:spcBef>
                <a:spcPts val="110"/>
              </a:spcBef>
            </a:pPr>
            <a:r>
              <a:rPr lang="pl-PL" sz="2200" spc="50" dirty="0">
                <a:solidFill>
                  <a:srgbClr val="0CA373"/>
                </a:solidFill>
                <a:cs typeface="Tahoma"/>
              </a:rPr>
              <a:t>Jednym z kluczowych wyzwań dla pracy zdalnej jest </a:t>
            </a:r>
            <a:r>
              <a:rPr lang="pl-PL" sz="2200" b="1" spc="50" dirty="0">
                <a:solidFill>
                  <a:srgbClr val="0CA373"/>
                </a:solidFill>
                <a:cs typeface="Tahoma"/>
              </a:rPr>
              <a:t>sprecyzowanie warunków pracy zdalnej, w tym lokalizacji, zwrotu kosztów pracy zdalnej</a:t>
            </a:r>
            <a:r>
              <a:rPr lang="pl-PL" sz="2200" spc="50" dirty="0">
                <a:solidFill>
                  <a:srgbClr val="0CA373"/>
                </a:solidFill>
                <a:cs typeface="Tahoma"/>
              </a:rPr>
              <a:t>, jak również </a:t>
            </a:r>
            <a:r>
              <a:rPr lang="pl-PL" sz="2200" b="1" spc="50" dirty="0">
                <a:solidFill>
                  <a:srgbClr val="0CA373"/>
                </a:solidFill>
                <a:cs typeface="Tahoma"/>
              </a:rPr>
              <a:t>procedur powiadamiania w razie wypadków. Przedsiębiorcy mogą podjąć następujące kroki:</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183966"/>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Monitorowanie, czy dany porządek prawny przewiduje nieopodatkowaną rekompensatę kosztów dla pracowników zdalnych za koszty związane z pracą w domu </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oraz informowanie i wspieranie pracowników zdalnych w ubieganiu się o otrzymanie tego wsparcia finansowego</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Odpowiednia rewizja świadczeń pracowniczych, jeśli np. kontynuacja pracy zdalnej oznacza, że pracownicy nie mogą skorzystać z niektórych świadczeń (np. karnetu na siłownię, rekompensaty za dojazdy do pracy, darmowych posiłków i napojów itp.) oraz zapewnienie, że ogólny pakiet wynagrodzeń i świadczeń pozostanie na tym samym poziomie, co przed pandemią, </a:t>
            </a:r>
            <a:r>
              <a:rPr lang="pl-PL" sz="22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poprzez potencjalne zastąpienie niektórych świadczeń innymi opcjami o takiej samej wartości (np. aplikacje na siłownię, opcje coachingu i nauki online itp.)</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1811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 </a:t>
            </a:r>
            <a:r>
              <a:rPr lang="pl-PL" sz="3600" kern="0" spc="-150" dirty="0">
                <a:solidFill>
                  <a:schemeClr val="tx1"/>
                </a:solidFill>
                <a:latin typeface="+mn-lt"/>
                <a:ea typeface="Tahoma" panose="020B0604030504040204" pitchFamily="34" charset="0"/>
                <a:cs typeface="Tahoma" panose="020B0604030504040204" pitchFamily="34" charset="0"/>
              </a:rPr>
              <a:t>transgranicznego świadczenia pracy zdalnej</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Bardzo ważnym i często pomijanym wyzwaniem są </a:t>
            </a:r>
            <a:r>
              <a:rPr lang="pl-PL" sz="2200" b="1" spc="50" dirty="0">
                <a:solidFill>
                  <a:srgbClr val="0CA373"/>
                </a:solidFill>
                <a:cs typeface="Tahoma"/>
              </a:rPr>
              <a:t>kwestie związane ze świadczeniem pracy zdalnej z zagranicy</a:t>
            </a:r>
            <a:r>
              <a:rPr lang="pl-PL" sz="2200" spc="50" dirty="0">
                <a:solidFill>
                  <a:srgbClr val="0CA373"/>
                </a:solidFill>
                <a:cs typeface="Tahoma"/>
              </a:rPr>
              <a:t>. Poniższe zagadnienia powinny być wzięte pod uwagę przez przedsiębiorców:</a:t>
            </a:r>
            <a:endParaRPr lang="en-U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221412"/>
          </a:xfrm>
          <a:prstGeom prst="rect">
            <a:avLst/>
          </a:prstGeom>
          <a:noFill/>
        </p:spPr>
        <p:txBody>
          <a:bodyPr wrap="square">
            <a:spAutoFit/>
          </a:bodyPr>
          <a:lstStyle/>
          <a:p>
            <a:pPr marL="342900" lvl="0" indent="-342900" algn="just">
              <a:lnSpc>
                <a:spcPct val="115000"/>
              </a:lnSpc>
              <a:spcAft>
                <a:spcPts val="1000"/>
              </a:spcAft>
              <a:buSzPts val="1000"/>
              <a:buFont typeface="Arial" panose="020B0604020202020204" pitchFamily="34" charset="0"/>
              <a:buChar char="•"/>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Wyjaśnienie konsekwencji dotyczących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podatków dochodowych od osób fizycznych</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oraz płatności z tytułu ubezpieczeń społecznych</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 przypadku wykonywania przez pracowników pracy zdalnej z innego państwa niż państwo, w którym znajduje się siedziba pracodawcy. Niezbędny może okazać się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wniosek o wydanie </a:t>
            </a: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dokumentu przenośnego A1 (PD A1)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Sprawdzenie, czy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pracownicy zdalni pracują zdalnie na rzecz kontrahenta pracodawcy</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czy są delegowani za granicę w ramach tzw. delegowania wewnątrzkorporacyjnego, czy też są udostępniani pracodawcy użytkownikowi za granicą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(zob. dyrektywa PE i Rady 96/71/WE w związku z dyrektywą 2018/957/UE) - w takim przypadku mogliby stać się </a:t>
            </a: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pracownikami delegowanymi, którzy wykonują pracę zdalną z zagranicy</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CA373"/>
                </a:solidFill>
                <a:latin typeface="Calibri" panose="020F0502020204030204" pitchFamily="34" charset="0"/>
                <a:ea typeface="Times New Roman" panose="02020603050405020304" pitchFamily="18" charset="0"/>
                <a:cs typeface="Calibri" panose="020F0502020204030204" pitchFamily="34" charset="0"/>
              </a:rPr>
              <a:t>Występowanie o wizy pracownicze i zezwolenia na pobyt </a:t>
            </a:r>
            <a:r>
              <a:rPr lang="pl-PL" sz="2000" dirty="0">
                <a:latin typeface="Calibri" panose="020F0502020204030204" pitchFamily="34" charset="0"/>
                <a:ea typeface="Times New Roman" panose="02020603050405020304" pitchFamily="18" charset="0"/>
                <a:cs typeface="Calibri" panose="020F0502020204030204" pitchFamily="34" charset="0"/>
              </a:rPr>
              <a:t>dla tych pracowników, którzy wykonują pracę zdalną poza swoim państwem pochodzenia i </a:t>
            </a:r>
            <a:r>
              <a:rPr lang="pl-PL" sz="2000" b="1" dirty="0">
                <a:latin typeface="Calibri" panose="020F0502020204030204" pitchFamily="34" charset="0"/>
                <a:ea typeface="Times New Roman" panose="02020603050405020304" pitchFamily="18" charset="0"/>
                <a:cs typeface="Calibri" panose="020F0502020204030204" pitchFamily="34" charset="0"/>
              </a:rPr>
              <a:t>nie mogą do niego powrócić z powodu ograniczeń związanych z pandemią, dotyczących swobodnego przemieszczania się </a:t>
            </a:r>
            <a:r>
              <a:rPr lang="pl-PL" sz="2000" dirty="0">
                <a:latin typeface="Calibri" panose="020F0502020204030204" pitchFamily="34" charset="0"/>
                <a:ea typeface="Times New Roman" panose="02020603050405020304" pitchFamily="18" charset="0"/>
                <a:cs typeface="Calibri" panose="020F0502020204030204" pitchFamily="34" charset="0"/>
              </a:rPr>
              <a:t>przez wewnętrzne / zewnętrzne granice UE</a:t>
            </a:r>
          </a:p>
        </p:txBody>
      </p:sp>
    </p:spTree>
    <p:extLst>
      <p:ext uri="{BB962C8B-B14F-4D97-AF65-F5344CB8AC3E}">
        <p14:creationId xmlns:p14="http://schemas.microsoft.com/office/powerpoint/2010/main" val="42872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0" y="92304"/>
            <a:ext cx="1018373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Praca zdalna w państwach Partnerów Projektu </a:t>
            </a:r>
            <a:r>
              <a:rPr lang="pl-PL" sz="3200" kern="0" spc="-150" dirty="0">
                <a:solidFill>
                  <a:schemeClr val="tx1"/>
                </a:solidFill>
                <a:latin typeface="+mn-lt"/>
                <a:ea typeface="Tahoma" panose="020B0604030504040204" pitchFamily="34" charset="0"/>
                <a:cs typeface="Tahoma" panose="020B0604030504040204" pitchFamily="34" charset="0"/>
              </a:rPr>
              <a:t>– linki:</a:t>
            </a:r>
            <a:endParaRPr lang="es-ES" sz="32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9821" y="1068224"/>
            <a:ext cx="11824770" cy="5840880"/>
          </a:xfrm>
          <a:prstGeom prst="rect">
            <a:avLst/>
          </a:prstGeom>
          <a:noFill/>
        </p:spPr>
        <p:txBody>
          <a:bodyPr wrap="square">
            <a:spAutoFit/>
          </a:bodyPr>
          <a:lstStyle/>
          <a:p>
            <a:pPr marL="457200" indent="-457200">
              <a:buFont typeface="Wingdings" panose="05000000000000000000" pitchFamily="2" charset="2"/>
              <a:buChar char="§"/>
            </a:pPr>
            <a:r>
              <a:rPr lang="pl-PL" sz="2800" b="1" dirty="0">
                <a:solidFill>
                  <a:srgbClr val="0CA373"/>
                </a:solidFill>
              </a:rPr>
              <a:t>Belgia: </a:t>
            </a:r>
            <a:r>
              <a:rPr lang="pl-PL" sz="2000" dirty="0">
                <a:hlinkClick r:id="rId2"/>
              </a:rPr>
              <a:t>https://www.etuc.org/en/rules-teleworking-belgium</a:t>
            </a:r>
            <a:r>
              <a:rPr lang="pl-PL" sz="2000" dirty="0"/>
              <a:t>; </a:t>
            </a:r>
            <a:r>
              <a:rPr lang="pl-PL" sz="2000" dirty="0">
                <a:hlinkClick r:id="rId3"/>
              </a:rPr>
              <a:t>https://cms.law/en/int/expert-guides/cms-expert-guide-to-mobile-working/belgium</a:t>
            </a:r>
            <a:r>
              <a:rPr lang="pl-PL" sz="2000" dirty="0"/>
              <a:t> </a:t>
            </a:r>
          </a:p>
          <a:p>
            <a:pPr algn="l"/>
            <a:endParaRPr lang="pl-PL" sz="2400" b="0" i="0" u="none" strike="noStrike" baseline="0" dirty="0">
              <a:solidFill>
                <a:srgbClr val="000000"/>
              </a:solidFill>
            </a:endParaRPr>
          </a:p>
          <a:p>
            <a:pPr marL="285750" indent="-285750">
              <a:buFont typeface="Wingdings" panose="05000000000000000000" pitchFamily="2" charset="2"/>
              <a:buChar char="§"/>
            </a:pPr>
            <a:r>
              <a:rPr lang="pl-PL" sz="2800" b="1" u="none" strike="noStrike" baseline="0" dirty="0">
                <a:solidFill>
                  <a:srgbClr val="0CA373"/>
                </a:solidFill>
              </a:rPr>
              <a:t>Chorwacja</a:t>
            </a:r>
            <a:r>
              <a:rPr lang="pl-PL" sz="2800" b="1" dirty="0">
                <a:solidFill>
                  <a:srgbClr val="0CA373"/>
                </a:solidFill>
              </a:rPr>
              <a:t>: </a:t>
            </a:r>
            <a:r>
              <a:rPr lang="pl-PL" sz="2000" dirty="0">
                <a:hlinkClick r:id="rId4"/>
              </a:rPr>
              <a:t>https://cms.law/en/int/expert-guides/cms-expert-guide-to-mobile-working/croatia</a:t>
            </a:r>
            <a:r>
              <a:rPr lang="pl-PL" sz="2000" dirty="0"/>
              <a:t>; </a:t>
            </a:r>
            <a:r>
              <a:rPr lang="pl-PL" sz="2000" dirty="0">
                <a:hlinkClick r:id="rId5"/>
              </a:rPr>
              <a:t>https://www.lexology.com/library/detail.aspx?g=ccd49a34-af61-46b2-9501-5dd31c421ecf</a:t>
            </a:r>
            <a:r>
              <a:rPr lang="pl-PL" sz="2000" dirty="0"/>
              <a:t> </a:t>
            </a:r>
            <a:endParaRPr lang="pl-PL" sz="2000" u="none" strike="noStrike" baseline="0" dirty="0"/>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dirty="0">
                <a:solidFill>
                  <a:srgbClr val="0CA373"/>
                </a:solidFill>
              </a:rPr>
              <a:t>Grecja: </a:t>
            </a:r>
            <a:r>
              <a:rPr lang="pl-PL" sz="2000" dirty="0">
                <a:hlinkClick r:id="rId6"/>
              </a:rPr>
              <a:t>https://en.sev.org.gr/wp-content/uploads/2020/06/Telework_SEV_english.pdf</a:t>
            </a:r>
            <a:r>
              <a:rPr lang="pl-PL" sz="2000" dirty="0"/>
              <a:t> ;  https://www.eurofound.europa.eu/fr/publications/article/2008/telework-in-greece</a:t>
            </a:r>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dirty="0">
                <a:solidFill>
                  <a:srgbClr val="0CA373"/>
                </a:solidFill>
              </a:rPr>
              <a:t>Włochy</a:t>
            </a:r>
            <a:r>
              <a:rPr lang="pl-PL" sz="2800" b="1" u="none" strike="noStrike" baseline="0" dirty="0">
                <a:solidFill>
                  <a:srgbClr val="0CA373"/>
                </a:solidFill>
              </a:rPr>
              <a:t>: </a:t>
            </a:r>
            <a:r>
              <a:rPr lang="pl-PL" sz="2000" dirty="0">
                <a:solidFill>
                  <a:srgbClr val="000000"/>
                </a:solidFill>
                <a:hlinkClick r:id="rId7"/>
              </a:rPr>
              <a:t>https://www.bollettinoadapt.it/wp-content/uploads/TELELAVORO-tiraboschi.pdf</a:t>
            </a:r>
            <a:endParaRPr lang="pl-PL" sz="2000" dirty="0">
              <a:solidFill>
                <a:srgbClr val="000000"/>
              </a:solidFill>
            </a:endParaRPr>
          </a:p>
          <a:p>
            <a:pPr marL="285750" indent="-285750">
              <a:buFont typeface="Wingdings" panose="05000000000000000000" pitchFamily="2" charset="2"/>
              <a:buChar char="§"/>
            </a:pPr>
            <a:endParaRPr lang="pl-PL" sz="2000" dirty="0">
              <a:solidFill>
                <a:srgbClr val="000000"/>
              </a:solidFill>
            </a:endParaRPr>
          </a:p>
          <a:p>
            <a:pPr marL="285750" indent="-285750">
              <a:buFont typeface="Wingdings" panose="05000000000000000000" pitchFamily="2" charset="2"/>
              <a:buChar char="§"/>
            </a:pPr>
            <a:r>
              <a:rPr lang="pl-PL" sz="2800" b="1" dirty="0">
                <a:solidFill>
                  <a:srgbClr val="0CA373"/>
                </a:solidFill>
              </a:rPr>
              <a:t>Hiszpania: </a:t>
            </a:r>
            <a:r>
              <a:rPr lang="pl-PL" sz="2000" dirty="0">
                <a:solidFill>
                  <a:srgbClr val="000000"/>
                </a:solidFill>
                <a:hlinkClick r:id="rId8"/>
              </a:rPr>
              <a:t>https://nhglobalpartners.com/remote-working-law-decree-spain/</a:t>
            </a:r>
            <a:r>
              <a:rPr lang="pl-PL" sz="2000" dirty="0">
                <a:solidFill>
                  <a:srgbClr val="000000"/>
                </a:solidFill>
              </a:rPr>
              <a:t> ; </a:t>
            </a:r>
            <a:r>
              <a:rPr lang="pl-PL" sz="2000" dirty="0">
                <a:solidFill>
                  <a:srgbClr val="000000"/>
                </a:solidFill>
                <a:hlinkClick r:id="rId9" action="ppaction://hlinkfile"/>
              </a:rPr>
              <a:t>file:///C:/Users/MarcinKIE%C5%81BASA/Downloads/ES%20-%20Telework%20regulation-2.pdf</a:t>
            </a:r>
            <a:r>
              <a:rPr lang="pl-PL" sz="2000" dirty="0">
                <a:solidFill>
                  <a:srgbClr val="000000"/>
                </a:solidFill>
              </a:rPr>
              <a:t> </a:t>
            </a:r>
          </a:p>
          <a:p>
            <a:pPr marL="285750" indent="-285750">
              <a:buFont typeface="Wingdings" panose="05000000000000000000" pitchFamily="2" charset="2"/>
              <a:buChar char="§"/>
            </a:pPr>
            <a:endParaRPr lang="pl-PL" sz="2000" dirty="0"/>
          </a:p>
          <a:p>
            <a:pPr marL="285750" indent="-285750">
              <a:buFont typeface="Wingdings" panose="05000000000000000000" pitchFamily="2" charset="2"/>
              <a:buChar char="§"/>
            </a:pPr>
            <a:endParaRPr lang="pl-PL" sz="2800" b="1" dirty="0">
              <a:solidFill>
                <a:srgbClr val="0CA373"/>
              </a:solidFill>
            </a:endParaRPr>
          </a:p>
        </p:txBody>
      </p:sp>
    </p:spTree>
    <p:extLst>
      <p:ext uri="{BB962C8B-B14F-4D97-AF65-F5344CB8AC3E}">
        <p14:creationId xmlns:p14="http://schemas.microsoft.com/office/powerpoint/2010/main" val="172519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0" y="92304"/>
            <a:ext cx="9980539"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kumimoji="0" lang="pl-PL" sz="3600" i="0" u="none" strike="noStrike" kern="0" cap="none" spc="-150" normalizeH="0" baseline="0" noProof="0" dirty="0">
                <a:ln>
                  <a:noFill/>
                </a:ln>
                <a:solidFill>
                  <a:srgbClr val="0CA373"/>
                </a:solidFill>
                <a:effectLst/>
                <a:uLnTx/>
                <a:uFillTx/>
                <a:latin typeface="Calibri" panose="020F0502020204030204"/>
                <a:ea typeface="Tahoma" panose="020B0604030504040204" pitchFamily="34" charset="0"/>
                <a:cs typeface="Tahoma" panose="020B0604030504040204" pitchFamily="34" charset="0"/>
              </a:rPr>
              <a:t>Praca zdalna w państwach Partnerów Projektu </a:t>
            </a:r>
            <a:r>
              <a:rPr kumimoji="0" lang="pl-PL" sz="3200" b="0" i="0" u="none" strike="noStrike" kern="0" cap="none" spc="-150" normalizeH="0" baseline="0" noProof="0" dirty="0">
                <a:ln>
                  <a:noFill/>
                </a:ln>
                <a:solidFill>
                  <a:prstClr val="black"/>
                </a:solidFill>
                <a:effectLst/>
                <a:uLnTx/>
                <a:uFillTx/>
                <a:latin typeface="Calibri" panose="020F0502020204030204"/>
                <a:ea typeface="Tahoma" panose="020B0604030504040204" pitchFamily="34" charset="0"/>
                <a:cs typeface="Tahoma" panose="020B0604030504040204" pitchFamily="34" charset="0"/>
              </a:rPr>
              <a:t>– linki (cd.)</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53825" y="1153682"/>
            <a:ext cx="11730766" cy="4154984"/>
          </a:xfrm>
          <a:prstGeom prst="rect">
            <a:avLst/>
          </a:prstGeom>
          <a:noFill/>
        </p:spPr>
        <p:txBody>
          <a:bodyPr wrap="square">
            <a:spAutoFit/>
          </a:bodyPr>
          <a:lstStyle/>
          <a:p>
            <a:endParaRPr lang="pl-PL" sz="2800" b="1" dirty="0">
              <a:solidFill>
                <a:srgbClr val="0CA373"/>
              </a:solidFill>
            </a:endParaRPr>
          </a:p>
          <a:p>
            <a:pPr marL="285750" indent="-285750">
              <a:buFont typeface="Wingdings" panose="05000000000000000000" pitchFamily="2" charset="2"/>
              <a:buChar char="§"/>
            </a:pPr>
            <a:r>
              <a:rPr lang="pl-PL" sz="2800" b="1" dirty="0">
                <a:solidFill>
                  <a:srgbClr val="0CA373"/>
                </a:solidFill>
              </a:rPr>
              <a:t>Praca zdalna na poziomie UE:</a:t>
            </a:r>
          </a:p>
          <a:p>
            <a:pPr marL="742950" lvl="1" indent="-285750">
              <a:buFont typeface="Wingdings" panose="05000000000000000000" pitchFamily="2" charset="2"/>
              <a:buChar char="§"/>
            </a:pPr>
            <a:r>
              <a:rPr lang="pl-PL" sz="2800" dirty="0">
                <a:solidFill>
                  <a:srgbClr val="0CA373"/>
                </a:solidFill>
              </a:rPr>
              <a:t>Raport</a:t>
            </a:r>
            <a:r>
              <a:rPr lang="pl-PL" sz="2800" b="1" dirty="0">
                <a:solidFill>
                  <a:srgbClr val="0CA373"/>
                </a:solidFill>
              </a:rPr>
              <a:t> Europejskiej Agencji ds. Pracy (ELA) ’</a:t>
            </a:r>
            <a:r>
              <a:rPr lang="pl-PL" sz="2800" b="1" i="1" dirty="0" err="1">
                <a:solidFill>
                  <a:srgbClr val="0CA373"/>
                </a:solidFill>
              </a:rPr>
              <a:t>Impact</a:t>
            </a:r>
            <a:r>
              <a:rPr lang="pl-PL" sz="2800" b="1" i="1" dirty="0">
                <a:solidFill>
                  <a:srgbClr val="0CA373"/>
                </a:solidFill>
              </a:rPr>
              <a:t> of </a:t>
            </a:r>
            <a:r>
              <a:rPr lang="pl-PL" sz="2800" b="1" i="1" dirty="0" err="1">
                <a:solidFill>
                  <a:srgbClr val="0CA373"/>
                </a:solidFill>
              </a:rPr>
              <a:t>teleworking</a:t>
            </a:r>
            <a:r>
              <a:rPr lang="pl-PL" sz="2800" b="1" i="1" dirty="0">
                <a:solidFill>
                  <a:srgbClr val="0CA373"/>
                </a:solidFill>
              </a:rPr>
              <a:t> during the COVID-19 </a:t>
            </a:r>
            <a:r>
              <a:rPr lang="pl-PL" sz="2800" b="1" i="1" dirty="0" err="1">
                <a:solidFill>
                  <a:srgbClr val="0CA373"/>
                </a:solidFill>
              </a:rPr>
              <a:t>pandemic</a:t>
            </a:r>
            <a:r>
              <a:rPr lang="pl-PL" sz="2800" b="1" i="1" dirty="0">
                <a:solidFill>
                  <a:srgbClr val="0CA373"/>
                </a:solidFill>
              </a:rPr>
              <a:t> on the </a:t>
            </a:r>
            <a:r>
              <a:rPr lang="pl-PL" sz="2800" b="1" i="1" dirty="0" err="1">
                <a:solidFill>
                  <a:srgbClr val="0CA373"/>
                </a:solidFill>
              </a:rPr>
              <a:t>applicable</a:t>
            </a:r>
            <a:r>
              <a:rPr lang="pl-PL" sz="2800" b="1" i="1" dirty="0">
                <a:solidFill>
                  <a:srgbClr val="0CA373"/>
                </a:solidFill>
              </a:rPr>
              <a:t> </a:t>
            </a:r>
            <a:r>
              <a:rPr lang="pl-PL" sz="2800" b="1" i="1" dirty="0" err="1">
                <a:solidFill>
                  <a:srgbClr val="0CA373"/>
                </a:solidFill>
              </a:rPr>
              <a:t>social</a:t>
            </a:r>
            <a:r>
              <a:rPr lang="pl-PL" sz="2800" b="1" i="1" dirty="0">
                <a:solidFill>
                  <a:srgbClr val="0CA373"/>
                </a:solidFill>
              </a:rPr>
              <a:t> </a:t>
            </a:r>
            <a:r>
              <a:rPr lang="pl-PL" sz="2800" b="1" i="1" dirty="0" err="1">
                <a:solidFill>
                  <a:srgbClr val="0CA373"/>
                </a:solidFill>
              </a:rPr>
              <a:t>security</a:t>
            </a:r>
            <a:r>
              <a:rPr lang="pl-PL" sz="2800" b="1" i="1" dirty="0">
                <a:solidFill>
                  <a:srgbClr val="0CA373"/>
                </a:solidFill>
              </a:rPr>
              <a:t>’ (lipiec 2021)</a:t>
            </a:r>
            <a:r>
              <a:rPr lang="pl-PL" sz="2800" b="1" dirty="0">
                <a:solidFill>
                  <a:srgbClr val="0CA373"/>
                </a:solidFill>
              </a:rPr>
              <a:t> – </a:t>
            </a:r>
            <a:r>
              <a:rPr lang="pl-PL" sz="2000" dirty="0"/>
              <a:t>przegląd środków i/lub działań podjętych w państwach członkowskich UE w celu ułatwienia elastycznego podejścia do obowiązującego zabezpieczenia społecznego transgranicznych pracowników zdalnych</a:t>
            </a:r>
          </a:p>
          <a:p>
            <a:pPr lvl="1"/>
            <a:r>
              <a:rPr lang="pl-PL" sz="2000" b="1" dirty="0">
                <a:solidFill>
                  <a:srgbClr val="0CA373"/>
                </a:solidFill>
              </a:rPr>
              <a:t>	</a:t>
            </a:r>
            <a:r>
              <a:rPr lang="pl-PL" sz="2800" b="1" dirty="0"/>
              <a:t>[zawiera karty krajów partnerskich] </a:t>
            </a:r>
          </a:p>
          <a:p>
            <a:pPr lvl="1"/>
            <a:endParaRPr lang="pl-PL" sz="2800" b="1" dirty="0">
              <a:solidFill>
                <a:srgbClr val="0CA373"/>
              </a:solidFill>
            </a:endParaRPr>
          </a:p>
          <a:p>
            <a:pPr marL="742950" lvl="1" indent="-285750">
              <a:buFont typeface="Wingdings" panose="05000000000000000000" pitchFamily="2" charset="2"/>
              <a:buChar char="§"/>
            </a:pPr>
            <a:r>
              <a:rPr lang="pl-PL" sz="2800" dirty="0">
                <a:solidFill>
                  <a:srgbClr val="0CA373"/>
                </a:solidFill>
              </a:rPr>
              <a:t>Artykuł</a:t>
            </a:r>
            <a:r>
              <a:rPr lang="pl-PL" sz="2800" b="1" i="1" dirty="0">
                <a:solidFill>
                  <a:srgbClr val="0CA373"/>
                </a:solidFill>
              </a:rPr>
              <a:t> Cross-</a:t>
            </a:r>
            <a:r>
              <a:rPr lang="pl-PL" sz="2800" b="1" i="1" dirty="0" err="1">
                <a:solidFill>
                  <a:srgbClr val="0CA373"/>
                </a:solidFill>
              </a:rPr>
              <a:t>border</a:t>
            </a:r>
            <a:r>
              <a:rPr lang="pl-PL" sz="2800" b="1" i="1" dirty="0">
                <a:solidFill>
                  <a:srgbClr val="0CA373"/>
                </a:solidFill>
              </a:rPr>
              <a:t> </a:t>
            </a:r>
            <a:r>
              <a:rPr lang="pl-PL" sz="2800" b="1" i="1" dirty="0" err="1">
                <a:solidFill>
                  <a:srgbClr val="0CA373"/>
                </a:solidFill>
              </a:rPr>
              <a:t>telework</a:t>
            </a:r>
            <a:r>
              <a:rPr lang="pl-PL" sz="2800" b="1" i="1" dirty="0">
                <a:solidFill>
                  <a:srgbClr val="0CA373"/>
                </a:solidFill>
              </a:rPr>
              <a:t> in the EU: </a:t>
            </a:r>
            <a:r>
              <a:rPr lang="pl-PL" sz="2800" b="1" i="1" dirty="0" err="1">
                <a:solidFill>
                  <a:srgbClr val="0CA373"/>
                </a:solidFill>
              </a:rPr>
              <a:t>fab</a:t>
            </a:r>
            <a:r>
              <a:rPr lang="pl-PL" sz="2800" b="1" i="1" dirty="0">
                <a:solidFill>
                  <a:srgbClr val="0CA373"/>
                </a:solidFill>
              </a:rPr>
              <a:t> </a:t>
            </a:r>
            <a:r>
              <a:rPr lang="pl-PL" sz="2800" b="1" i="1" dirty="0" err="1">
                <a:solidFill>
                  <a:srgbClr val="0CA373"/>
                </a:solidFill>
              </a:rPr>
              <a:t>or</a:t>
            </a:r>
            <a:r>
              <a:rPr lang="pl-PL" sz="2800" b="1" i="1" dirty="0">
                <a:solidFill>
                  <a:srgbClr val="0CA373"/>
                </a:solidFill>
              </a:rPr>
              <a:t> </a:t>
            </a:r>
            <a:r>
              <a:rPr lang="pl-PL" sz="2800" b="1" i="1" dirty="0" err="1">
                <a:solidFill>
                  <a:srgbClr val="0CA373"/>
                </a:solidFill>
              </a:rPr>
              <a:t>fad</a:t>
            </a:r>
            <a:r>
              <a:rPr lang="pl-PL" sz="2800" b="1" i="1" dirty="0">
                <a:solidFill>
                  <a:srgbClr val="0CA373"/>
                </a:solidFill>
              </a:rPr>
              <a:t>? </a:t>
            </a:r>
            <a:r>
              <a:rPr lang="pl-PL" sz="2000" b="0" i="0" u="none" strike="noStrike" baseline="0" dirty="0">
                <a:solidFill>
                  <a:srgbClr val="000000"/>
                </a:solidFill>
                <a:hlinkClick r:id="rId2"/>
              </a:rPr>
              <a:t>https://www.bruegel.org/blog-post/cross-border-telework-eu-fab-or-fad</a:t>
            </a:r>
            <a:r>
              <a:rPr lang="pl-PL" sz="2000" b="0" i="0" u="none" strike="noStrike" baseline="0" dirty="0">
                <a:solidFill>
                  <a:srgbClr val="000000"/>
                </a:solidFill>
              </a:rPr>
              <a:t> </a:t>
            </a:r>
          </a:p>
        </p:txBody>
      </p:sp>
    </p:spTree>
    <p:extLst>
      <p:ext uri="{BB962C8B-B14F-4D97-AF65-F5344CB8AC3E}">
        <p14:creationId xmlns:p14="http://schemas.microsoft.com/office/powerpoint/2010/main" val="281469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47783" y="1203595"/>
            <a:ext cx="10427854" cy="50526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200" kern="0" spc="-150" dirty="0">
                <a:solidFill>
                  <a:srgbClr val="0CA373"/>
                </a:solidFill>
                <a:latin typeface="+mn-lt"/>
                <a:ea typeface="Tahoma" panose="020B0604030504040204" pitchFamily="34" charset="0"/>
                <a:cs typeface="Tahoma" panose="020B0604030504040204" pitchFamily="34" charset="0"/>
              </a:rPr>
              <a:t>Relewantne akty prawne</a:t>
            </a:r>
            <a:endParaRPr lang="es-ES" sz="32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7782" y="1653310"/>
            <a:ext cx="11747964" cy="3939540"/>
          </a:xfrm>
          <a:prstGeom prst="rect">
            <a:avLst/>
          </a:prstGeom>
          <a:noFill/>
        </p:spPr>
        <p:txBody>
          <a:bodyPr wrap="square">
            <a:spAutoFit/>
          </a:bodyPr>
          <a:lstStyle/>
          <a:p>
            <a:pPr algn="l"/>
            <a:endParaRPr lang="pl-PL" sz="1800" b="0" i="0" u="none" strike="noStrike" baseline="0" dirty="0">
              <a:solidFill>
                <a:srgbClr val="000000"/>
              </a:solidFill>
              <a:latin typeface="Times New Roman" panose="02020603050405020304" pitchFamily="18" charset="0"/>
            </a:endParaRPr>
          </a:p>
          <a:p>
            <a:pPr marL="285750" indent="-285750">
              <a:buFont typeface="Wingdings" panose="05000000000000000000" pitchFamily="2" charset="2"/>
              <a:buChar char="§"/>
            </a:pPr>
            <a:r>
              <a:rPr lang="pl-PL" sz="2000" b="0" i="1" u="none" strike="noStrike" baseline="0" dirty="0">
                <a:solidFill>
                  <a:srgbClr val="000000"/>
                </a:solidFill>
              </a:rPr>
              <a:t>Ustawa z dnia 2 marca 2020 r. o szczególnych rozwiązaniach związanych z zapobieganiem, przeciwdziałaniem i zwalczaniem COVID-19, innych chorób zakaźnych oraz wywołanych nimi sytuacji kryzysowych </a:t>
            </a:r>
            <a:r>
              <a:rPr lang="en-US" sz="2000" b="0" u="none" strike="noStrike" baseline="0" dirty="0">
                <a:solidFill>
                  <a:srgbClr val="000000"/>
                </a:solidFill>
              </a:rPr>
              <a:t>(</a:t>
            </a:r>
            <a:r>
              <a:rPr lang="pl-PL" sz="2000" b="0" u="none" strike="noStrike" baseline="0" dirty="0">
                <a:solidFill>
                  <a:srgbClr val="000000"/>
                </a:solidFill>
              </a:rPr>
              <a:t>Dz.U.</a:t>
            </a:r>
            <a:r>
              <a:rPr lang="en-US" sz="2000" b="0" u="none" strike="noStrike" baseline="0" dirty="0">
                <a:solidFill>
                  <a:srgbClr val="000000"/>
                </a:solidFill>
              </a:rPr>
              <a:t> 2020, </a:t>
            </a:r>
            <a:r>
              <a:rPr lang="pl-PL" sz="2000" dirty="0">
                <a:solidFill>
                  <a:srgbClr val="000000"/>
                </a:solidFill>
              </a:rPr>
              <a:t>poz.</a:t>
            </a:r>
            <a:r>
              <a:rPr lang="en-US" sz="2000" b="0" u="none" strike="noStrike" baseline="0" dirty="0">
                <a:solidFill>
                  <a:srgbClr val="000000"/>
                </a:solidFill>
              </a:rPr>
              <a:t> 374, </a:t>
            </a:r>
            <a:r>
              <a:rPr lang="pl-PL" sz="2000" dirty="0">
                <a:solidFill>
                  <a:srgbClr val="000000"/>
                </a:solidFill>
              </a:rPr>
              <a:t>z </a:t>
            </a:r>
            <a:r>
              <a:rPr lang="pl-PL" sz="2000" dirty="0" err="1">
                <a:solidFill>
                  <a:srgbClr val="000000"/>
                </a:solidFill>
              </a:rPr>
              <a:t>późn</a:t>
            </a:r>
            <a:r>
              <a:rPr lang="pl-PL" sz="2000" dirty="0">
                <a:solidFill>
                  <a:srgbClr val="000000"/>
                </a:solidFill>
              </a:rPr>
              <a:t>. zm.</a:t>
            </a:r>
            <a:r>
              <a:rPr lang="en-US" sz="2000" b="0" u="none" strike="noStrike" baseline="0" dirty="0">
                <a:solidFill>
                  <a:srgbClr val="000000"/>
                </a:solidFill>
              </a:rPr>
              <a:t> – </a:t>
            </a:r>
            <a:r>
              <a:rPr lang="pl-PL" sz="2000" dirty="0">
                <a:solidFill>
                  <a:srgbClr val="000000"/>
                </a:solidFill>
              </a:rPr>
              <a:t>dalej zwany</a:t>
            </a:r>
            <a:r>
              <a:rPr lang="pl-PL" sz="2000" b="0" u="none" strike="noStrike" baseline="0" dirty="0">
                <a:solidFill>
                  <a:srgbClr val="000000"/>
                </a:solidFill>
              </a:rPr>
              <a:t> </a:t>
            </a:r>
            <a:r>
              <a:rPr lang="pl-PL" sz="2000" b="1" dirty="0">
                <a:solidFill>
                  <a:srgbClr val="0CA373"/>
                </a:solidFill>
              </a:rPr>
              <a:t>„</a:t>
            </a:r>
            <a:r>
              <a:rPr lang="pl-PL" sz="2400" b="1" dirty="0">
                <a:solidFill>
                  <a:srgbClr val="0CA373"/>
                </a:solidFill>
              </a:rPr>
              <a:t>Specustawą covidową”</a:t>
            </a:r>
            <a:r>
              <a:rPr lang="en-US" sz="2000" b="0" u="none" strike="noStrike" baseline="0" dirty="0">
                <a:solidFill>
                  <a:srgbClr val="000000"/>
                </a:solidFill>
              </a:rPr>
              <a:t>)</a:t>
            </a:r>
            <a:r>
              <a:rPr lang="pl-PL" sz="2000" b="0" u="none" strike="noStrike" baseline="0" dirty="0">
                <a:solidFill>
                  <a:srgbClr val="000000"/>
                </a:solidFill>
              </a:rPr>
              <a:t>;</a:t>
            </a:r>
            <a:endParaRPr lang="pl-PL" sz="2000" dirty="0">
              <a:solidFill>
                <a:srgbClr val="000000"/>
              </a:solidFill>
            </a:endParaRPr>
          </a:p>
          <a:p>
            <a:pPr marL="285750" indent="-285750">
              <a:buFont typeface="Wingdings" panose="05000000000000000000" pitchFamily="2" charset="2"/>
              <a:buChar char="§"/>
            </a:pPr>
            <a:endParaRPr lang="pl-PL" sz="2000" b="0" i="0" u="none" strike="noStrike" baseline="0" dirty="0">
              <a:solidFill>
                <a:srgbClr val="000000"/>
              </a:solidFill>
            </a:endParaRPr>
          </a:p>
          <a:p>
            <a:pPr marL="285750" indent="-285750">
              <a:buFont typeface="Wingdings" panose="05000000000000000000" pitchFamily="2" charset="2"/>
              <a:buChar char="§"/>
            </a:pPr>
            <a:r>
              <a:rPr lang="pl-PL" sz="2000" i="1" dirty="0">
                <a:solidFill>
                  <a:srgbClr val="000000"/>
                </a:solidFill>
              </a:rPr>
              <a:t> Ustawa z dnia 26 czerwca 1974 r. Kodeks Pracy </a:t>
            </a:r>
            <a:r>
              <a:rPr lang="pl-PL" sz="2000" dirty="0">
                <a:solidFill>
                  <a:srgbClr val="000000"/>
                </a:solidFill>
              </a:rPr>
              <a:t>(Dz.U. 1974, nr 24, poz. 141 – </a:t>
            </a:r>
            <a:r>
              <a:rPr lang="pl-PL" sz="2000" i="1" dirty="0">
                <a:solidFill>
                  <a:srgbClr val="000000"/>
                </a:solidFill>
              </a:rPr>
              <a:t>dalej zwany </a:t>
            </a:r>
            <a:r>
              <a:rPr lang="pl-PL" sz="2400" b="1" i="1" dirty="0">
                <a:solidFill>
                  <a:srgbClr val="0CA373"/>
                </a:solidFill>
              </a:rPr>
              <a:t>„Kodeksem Pracy”</a:t>
            </a:r>
            <a:r>
              <a:rPr lang="pl-PL" sz="2000" i="1" dirty="0">
                <a:solidFill>
                  <a:srgbClr val="000000"/>
                </a:solidFill>
              </a:rPr>
              <a:t>)</a:t>
            </a:r>
            <a:endParaRPr lang="pl-PL" sz="2000" dirty="0">
              <a:solidFill>
                <a:srgbClr val="000000"/>
              </a:solidFill>
            </a:endParaRPr>
          </a:p>
          <a:p>
            <a:pPr marL="285750" indent="-285750">
              <a:buFont typeface="Wingdings" panose="05000000000000000000" pitchFamily="2" charset="2"/>
              <a:buChar char="§"/>
            </a:pPr>
            <a:endParaRPr lang="pl-PL" sz="2000" b="0" i="0" u="none" strike="noStrike" baseline="0" dirty="0">
              <a:solidFill>
                <a:srgbClr val="000000"/>
              </a:solidFill>
            </a:endParaRPr>
          </a:p>
          <a:p>
            <a:pPr marL="285750" indent="-285750">
              <a:buFont typeface="Wingdings" panose="05000000000000000000" pitchFamily="2" charset="2"/>
              <a:buChar char="§"/>
            </a:pPr>
            <a:r>
              <a:rPr lang="pl-PL" sz="2000" dirty="0">
                <a:solidFill>
                  <a:srgbClr val="000000"/>
                </a:solidFill>
                <a:ea typeface="Calibri" panose="020F0502020204030204" pitchFamily="34" charset="0"/>
              </a:rPr>
              <a:t>W odniesieniu do </a:t>
            </a:r>
            <a:r>
              <a:rPr lang="pl-PL" sz="2000" b="1" dirty="0">
                <a:solidFill>
                  <a:srgbClr val="0CA373"/>
                </a:solidFill>
                <a:ea typeface="Calibri" panose="020F0502020204030204" pitchFamily="34" charset="0"/>
              </a:rPr>
              <a:t>pracy zdalnej </a:t>
            </a:r>
            <a:r>
              <a:rPr lang="pl-PL" sz="2000" dirty="0">
                <a:solidFill>
                  <a:srgbClr val="000000"/>
                </a:solidFill>
                <a:ea typeface="Calibri" panose="020F0502020204030204" pitchFamily="34" charset="0"/>
              </a:rPr>
              <a:t>- 8 czerwca 2022 r. na stronie internetowej Sejmu RP pojawił się projekt najnowszej wersji ustawy o zmianie ustawy - Kodeks pracy oraz niektórych innych ustaw, przewidujący m.in. wprowadzenie do Kodeksu pracy przepisów dotyczących pracy zdalnej </a:t>
            </a:r>
            <a:r>
              <a:rPr lang="pl-PL" sz="2000" dirty="0">
                <a:effectLst/>
                <a:ea typeface="Calibri" panose="020F0502020204030204" pitchFamily="34" charset="0"/>
              </a:rPr>
              <a:t>(druk sejmowy nr 2335, </a:t>
            </a:r>
            <a:r>
              <a:rPr lang="pl-PL" sz="2000" dirty="0">
                <a:effectLst/>
                <a:ea typeface="Calibri" panose="020F0502020204030204" pitchFamily="34" charset="0"/>
                <a:hlinkClick r:id="rId2"/>
              </a:rPr>
              <a:t>https://www.sejm.gov.pl/sejm9.nsf/druk.xsp?nr=2335</a:t>
            </a:r>
            <a:r>
              <a:rPr lang="pl-PL" sz="2000" dirty="0">
                <a:effectLst/>
                <a:ea typeface="Calibri" panose="020F0502020204030204" pitchFamily="34" charset="0"/>
              </a:rPr>
              <a:t>), przyjęty przez Sejm RP w dniu 1.12.2022 r. </a:t>
            </a:r>
            <a:endParaRPr lang="pl-PL" sz="2000" b="0" i="0" u="none" strike="noStrike" baseline="0" dirty="0">
              <a:solidFill>
                <a:srgbClr val="000000"/>
              </a:solidFill>
            </a:endParaRPr>
          </a:p>
        </p:txBody>
      </p:sp>
      <p:sp>
        <p:nvSpPr>
          <p:cNvPr id="3" name="object 2">
            <a:extLst>
              <a:ext uri="{FF2B5EF4-FFF2-40B4-BE49-F238E27FC236}">
                <a16:creationId xmlns:a16="http://schemas.microsoft.com/office/drawing/2014/main" id="{CF8985F9-414E-04D9-3A5F-6ACC45699D4C}"/>
              </a:ext>
            </a:extLst>
          </p:cNvPr>
          <p:cNvSpPr txBox="1">
            <a:spLocks/>
          </p:cNvSpPr>
          <p:nvPr/>
        </p:nvSpPr>
        <p:spPr>
          <a:xfrm>
            <a:off x="1982624" y="160488"/>
            <a:ext cx="10209375" cy="9361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000" kern="0" spc="-150" dirty="0">
                <a:solidFill>
                  <a:srgbClr val="0CA373"/>
                </a:solidFill>
                <a:latin typeface="+mn-lt"/>
                <a:ea typeface="Tahoma" panose="020B0604030504040204" pitchFamily="34" charset="0"/>
                <a:cs typeface="Tahoma" panose="020B0604030504040204" pitchFamily="34" charset="0"/>
              </a:rPr>
              <a:t>Praca zdalna w Polsce </a:t>
            </a:r>
            <a:r>
              <a:rPr lang="pl-PL" sz="3000" b="0" kern="0" spc="-150" dirty="0">
                <a:solidFill>
                  <a:schemeClr val="tx1"/>
                </a:solidFill>
                <a:latin typeface="+mn-lt"/>
                <a:ea typeface="Tahoma" panose="020B0604030504040204" pitchFamily="34" charset="0"/>
                <a:cs typeface="Tahoma" panose="020B0604030504040204" pitchFamily="34" charset="0"/>
              </a:rPr>
              <a:t>(ze szczególnym uwzględnieniem najważniejszych zmian)</a:t>
            </a:r>
          </a:p>
        </p:txBody>
      </p:sp>
    </p:spTree>
    <p:extLst>
      <p:ext uri="{BB962C8B-B14F-4D97-AF65-F5344CB8AC3E}">
        <p14:creationId xmlns:p14="http://schemas.microsoft.com/office/powerpoint/2010/main" val="206152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208052" y="2193269"/>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252628" y="3804087"/>
            <a:ext cx="378197" cy="276318"/>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252628" y="4431843"/>
            <a:ext cx="378197" cy="355305"/>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794084" y="2826007"/>
            <a:ext cx="11281122" cy="2933880"/>
          </a:xfrm>
          <a:prstGeom prst="rect">
            <a:avLst/>
          </a:prstGeom>
          <a:noFill/>
        </p:spPr>
        <p:txBody>
          <a:bodyPr wrap="square" rtlCol="0">
            <a:spAutoFit/>
          </a:bodyPr>
          <a:lstStyle/>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Jakie kwestie należy wziąć pod uwagę dla zapewnienia dobrostanu oraz produktywności pracowników, w czasie wykonywania przez nich pracy zdalnej  </a:t>
            </a:r>
          </a:p>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Jakie są najważniejsze kwestie dot. BHP i </a:t>
            </a:r>
            <a:r>
              <a:rPr lang="pl-PL" sz="2000" dirty="0" err="1">
                <a:solidFill>
                  <a:srgbClr val="000000"/>
                </a:solidFill>
                <a:ea typeface="Times New Roman" panose="02020603050405020304" pitchFamily="18" charset="0"/>
                <a:cs typeface="Times New Roman" panose="02020603050405020304" pitchFamily="18" charset="0"/>
              </a:rPr>
              <a:t>work</a:t>
            </a:r>
            <a:r>
              <a:rPr lang="pl-PL" sz="2000" dirty="0">
                <a:solidFill>
                  <a:srgbClr val="000000"/>
                </a:solidFill>
                <a:ea typeface="Times New Roman" panose="02020603050405020304" pitchFamily="18" charset="0"/>
                <a:cs typeface="Times New Roman" panose="02020603050405020304" pitchFamily="18" charset="0"/>
              </a:rPr>
              <a:t>-life </a:t>
            </a:r>
            <a:r>
              <a:rPr lang="pl-PL" sz="2000" dirty="0" err="1">
                <a:solidFill>
                  <a:srgbClr val="000000"/>
                </a:solidFill>
                <a:ea typeface="Times New Roman" panose="02020603050405020304" pitchFamily="18" charset="0"/>
                <a:cs typeface="Times New Roman" panose="02020603050405020304" pitchFamily="18" charset="0"/>
              </a:rPr>
              <a:t>balance</a:t>
            </a:r>
            <a:r>
              <a:rPr lang="pl-PL" sz="2000" dirty="0">
                <a:solidFill>
                  <a:srgbClr val="000000"/>
                </a:solidFill>
                <a:ea typeface="Times New Roman" panose="02020603050405020304" pitchFamily="18" charset="0"/>
                <a:cs typeface="Times New Roman" panose="02020603050405020304" pitchFamily="18" charset="0"/>
              </a:rPr>
              <a:t> (WLB) w kontekście pracy zdalnej</a:t>
            </a:r>
            <a:endParaRPr lang="pl-PL" sz="2000" dirty="0">
              <a:solidFill>
                <a:srgbClr val="000000"/>
              </a:solidFill>
              <a:effectLst/>
              <a:ea typeface="Times New Roman" panose="02020603050405020304" pitchFamily="18" charset="0"/>
              <a:cs typeface="Times New Roman" panose="02020603050405020304" pitchFamily="18" charset="0"/>
            </a:endParaRPr>
          </a:p>
          <a:p>
            <a:pPr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Jakie kwestie wiążą się z transgranicznym wykonywaniem pracy zdalnej przez pracowników, którzy świadczą pracę zdalną spoza terytorium państwa wysyłającego (np. państwa Partnera projektu ESMERALD)</a:t>
            </a:r>
          </a:p>
          <a:p>
            <a:pPr lvl="0" algn="just">
              <a:lnSpc>
                <a:spcPct val="115000"/>
              </a:lnSpc>
              <a:spcAft>
                <a:spcPts val="1000"/>
              </a:spcAft>
              <a:buSzPts val="1000"/>
              <a:tabLst>
                <a:tab pos="457200" algn="l"/>
              </a:tabLst>
            </a:pPr>
            <a:r>
              <a:rPr lang="pl-PL" sz="2000" dirty="0">
                <a:solidFill>
                  <a:srgbClr val="000000"/>
                </a:solidFill>
                <a:ea typeface="Times New Roman" panose="02020603050405020304" pitchFamily="18" charset="0"/>
                <a:cs typeface="Times New Roman" panose="02020603050405020304" pitchFamily="18" charset="0"/>
              </a:rPr>
              <a:t>Jakie są w prawie polskim ramy prawne (istniejące i przewidywane w projekcie Kodeksu Pracy) oraz warunki dot. pracy zdalnej w innych państwach (w szczególności – Partnerów ESMERALD)</a:t>
            </a:r>
            <a:endParaRPr lang="pl-PL" sz="2000" dirty="0">
              <a:solidFill>
                <a:srgbClr val="000000"/>
              </a:solidFill>
              <a:effectLst/>
              <a:ea typeface="Calibri" panose="020F0502020204030204" pitchFamily="34" charset="0"/>
              <a:cs typeface="Times New Roman" panose="02020603050405020304" pitchFamily="18" charset="0"/>
            </a:endParaRPr>
          </a:p>
        </p:txBody>
      </p:sp>
      <p:sp>
        <p:nvSpPr>
          <p:cNvPr id="13" name="CuadroTexto 12"/>
          <p:cNvSpPr txBox="1"/>
          <p:nvPr/>
        </p:nvSpPr>
        <p:spPr>
          <a:xfrm>
            <a:off x="794084" y="1977403"/>
            <a:ext cx="11281123" cy="779444"/>
          </a:xfrm>
          <a:prstGeom prst="rect">
            <a:avLst/>
          </a:prstGeom>
          <a:noFill/>
        </p:spPr>
        <p:txBody>
          <a:bodyPr wrap="square" rtlCol="0">
            <a:spAutoFit/>
          </a:bodyPr>
          <a:lstStyle/>
          <a:p>
            <a:pPr lvl="0">
              <a:lnSpc>
                <a:spcPct val="115000"/>
              </a:lnSpc>
              <a:spcAft>
                <a:spcPts val="1000"/>
              </a:spcAft>
              <a:buSzPts val="1000"/>
              <a:tabLst>
                <a:tab pos="457200" algn="l"/>
              </a:tabLst>
            </a:pPr>
            <a:r>
              <a:rPr lang="pl-PL" sz="2000" dirty="0">
                <a:solidFill>
                  <a:srgbClr val="000000"/>
                </a:solidFill>
                <a:ea typeface="Calibri" panose="020F0502020204030204" pitchFamily="34" charset="0"/>
                <a:cs typeface="Times New Roman" panose="02020603050405020304" pitchFamily="18" charset="0"/>
              </a:rPr>
              <a:t>Czym jest praca zdalna i jak może ona, jako środek </a:t>
            </a:r>
            <a:r>
              <a:rPr lang="pl-PL" sz="2000" dirty="0" err="1">
                <a:solidFill>
                  <a:srgbClr val="000000"/>
                </a:solidFill>
                <a:ea typeface="Calibri" panose="020F0502020204030204" pitchFamily="34" charset="0"/>
                <a:cs typeface="Times New Roman" panose="02020603050405020304" pitchFamily="18" charset="0"/>
              </a:rPr>
              <a:t>antycovidowej</a:t>
            </a:r>
            <a:r>
              <a:rPr lang="pl-PL" sz="2000" dirty="0">
                <a:solidFill>
                  <a:srgbClr val="000000"/>
                </a:solidFill>
                <a:ea typeface="Calibri" panose="020F0502020204030204" pitchFamily="34" charset="0"/>
                <a:cs typeface="Times New Roman" panose="02020603050405020304" pitchFamily="18" charset="0"/>
              </a:rPr>
              <a:t> odporności (’</a:t>
            </a:r>
            <a:r>
              <a:rPr lang="pl-PL" sz="2000" dirty="0" err="1">
                <a:solidFill>
                  <a:srgbClr val="000000"/>
                </a:solidFill>
                <a:ea typeface="Calibri" panose="020F0502020204030204" pitchFamily="34" charset="0"/>
                <a:cs typeface="Times New Roman" panose="02020603050405020304" pitchFamily="18" charset="0"/>
              </a:rPr>
              <a:t>resilience</a:t>
            </a:r>
            <a:r>
              <a:rPr lang="pl-PL" sz="2000" dirty="0">
                <a:solidFill>
                  <a:srgbClr val="000000"/>
                </a:solidFill>
                <a:ea typeface="Calibri" panose="020F0502020204030204" pitchFamily="34" charset="0"/>
                <a:cs typeface="Times New Roman" panose="02020603050405020304" pitchFamily="18" charset="0"/>
              </a:rPr>
              <a:t>’) korzystnie wpłynąć na Państwa przedsiębiorstwo</a:t>
            </a:r>
            <a:endParaRPr lang="pl-PL" sz="2000" dirty="0">
              <a:effectLst/>
              <a:ea typeface="Calibri" panose="020F0502020204030204" pitchFamily="34" charset="0"/>
              <a:cs typeface="Times New Roman" panose="02020603050405020304" pitchFamily="18" charset="0"/>
            </a:endParaRPr>
          </a:p>
        </p:txBody>
      </p:sp>
      <p:sp>
        <p:nvSpPr>
          <p:cNvPr id="14" name="CuadroTexto 13"/>
          <p:cNvSpPr txBox="1"/>
          <p:nvPr/>
        </p:nvSpPr>
        <p:spPr>
          <a:xfrm>
            <a:off x="1278174" y="5267717"/>
            <a:ext cx="10562600" cy="1356525"/>
          </a:xfrm>
          <a:prstGeom prst="rect">
            <a:avLst/>
          </a:prstGeom>
          <a:noFill/>
        </p:spPr>
        <p:txBody>
          <a:bodyPr wrap="square" rtlCol="0">
            <a:spAutoFit/>
          </a:bodyPr>
          <a:lstStyle/>
          <a:p>
            <a:pPr lvl="0">
              <a:lnSpc>
                <a:spcPct val="115000"/>
              </a:lnSpc>
              <a:spcAft>
                <a:spcPts val="1000"/>
              </a:spcAft>
              <a:buSzPts val="1000"/>
              <a:tabLst>
                <a:tab pos="457200" algn="l"/>
              </a:tabLst>
            </a:pPr>
            <a:endParaRPr lang="pl-PL" sz="2000" dirty="0">
              <a:solidFill>
                <a:srgbClr val="000000"/>
              </a:solidFill>
              <a:ea typeface="Times New Roman" panose="02020603050405020304" pitchFamily="18" charset="0"/>
              <a:cs typeface="Times New Roman" panose="02020603050405020304" pitchFamily="18" charset="0"/>
            </a:endParaRPr>
          </a:p>
          <a:p>
            <a:pPr lvl="0">
              <a:lnSpc>
                <a:spcPct val="115000"/>
              </a:lnSpc>
              <a:spcAft>
                <a:spcPts val="1000"/>
              </a:spcAft>
              <a:buSzPts val="1000"/>
              <a:tabLst>
                <a:tab pos="457200" algn="l"/>
              </a:tabLst>
            </a:pPr>
            <a:endParaRPr lang="pl-PL" sz="2000" dirty="0">
              <a:solidFill>
                <a:srgbClr val="000000"/>
              </a:solidFill>
              <a:ea typeface="Times New Roman" panose="02020603050405020304" pitchFamily="18" charset="0"/>
              <a:cs typeface="Times New Roman" panose="02020603050405020304" pitchFamily="18" charset="0"/>
            </a:endParaRPr>
          </a:p>
          <a:p>
            <a:pPr lvl="0">
              <a:lnSpc>
                <a:spcPct val="115000"/>
              </a:lnSpc>
              <a:spcAft>
                <a:spcPts val="1000"/>
              </a:spcAft>
              <a:buSzPts val="1000"/>
              <a:tabLst>
                <a:tab pos="457200" algn="l"/>
              </a:tabLst>
            </a:pPr>
            <a:endParaRPr lang="en-GB" dirty="0"/>
          </a:p>
        </p:txBody>
      </p:sp>
      <p:sp>
        <p:nvSpPr>
          <p:cNvPr id="17" name="object 2"/>
          <p:cNvSpPr txBox="1">
            <a:spLocks/>
          </p:cNvSpPr>
          <p:nvPr/>
        </p:nvSpPr>
        <p:spPr>
          <a:xfrm>
            <a:off x="2161309" y="114154"/>
            <a:ext cx="66796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n-lt"/>
                <a:ea typeface="Tahoma" panose="020B0604030504040204" pitchFamily="34" charset="0"/>
                <a:cs typeface="Tahoma" panose="020B0604030504040204" pitchFamily="34" charset="0"/>
              </a:rPr>
              <a:t>OBJECTIVES AND GOALS</a:t>
            </a:r>
          </a:p>
        </p:txBody>
      </p:sp>
      <p:sp>
        <p:nvSpPr>
          <p:cNvPr id="18" name="object 3"/>
          <p:cNvSpPr txBox="1"/>
          <p:nvPr/>
        </p:nvSpPr>
        <p:spPr>
          <a:xfrm>
            <a:off x="193964" y="1269252"/>
            <a:ext cx="10039927" cy="444994"/>
          </a:xfrm>
          <a:prstGeom prst="rect">
            <a:avLst/>
          </a:prstGeom>
        </p:spPr>
        <p:txBody>
          <a:bodyPr vert="horz" wrap="square" lIns="0" tIns="13970" rIns="0" bIns="0" rtlCol="0">
            <a:spAutoFit/>
          </a:bodyPr>
          <a:lstStyle/>
          <a:p>
            <a:pPr algn="just"/>
            <a:r>
              <a:rPr lang="pl-PL" sz="2800" b="1" dirty="0">
                <a:solidFill>
                  <a:srgbClr val="0CA373"/>
                </a:solidFill>
                <a:latin typeface="Calibri" panose="020F0502020204030204" pitchFamily="34" charset="0"/>
                <a:ea typeface="Calibri" panose="020F0502020204030204" pitchFamily="34" charset="0"/>
                <a:cs typeface="Times New Roman" panose="02020603050405020304" pitchFamily="18" charset="0"/>
              </a:rPr>
              <a:t>Zakończenie tego modułu da Państwu wiedzę o tym:</a:t>
            </a:r>
            <a:endParaRPr lang="en-GB" sz="2400" b="1" dirty="0">
              <a:solidFill>
                <a:srgbClr val="0CA373"/>
              </a:solidFill>
              <a:highlight>
                <a:srgbClr val="FF00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5" name="Shape 2782">
            <a:extLst>
              <a:ext uri="{FF2B5EF4-FFF2-40B4-BE49-F238E27FC236}">
                <a16:creationId xmlns:a16="http://schemas.microsoft.com/office/drawing/2014/main" id="{27730C93-588B-A648-2F5E-707CE062190A}"/>
              </a:ext>
            </a:extLst>
          </p:cNvPr>
          <p:cNvSpPr/>
          <p:nvPr/>
        </p:nvSpPr>
        <p:spPr>
          <a:xfrm>
            <a:off x="278748" y="5425555"/>
            <a:ext cx="378196"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 name="Shape 2782">
            <a:extLst>
              <a:ext uri="{FF2B5EF4-FFF2-40B4-BE49-F238E27FC236}">
                <a16:creationId xmlns:a16="http://schemas.microsoft.com/office/drawing/2014/main" id="{C602F21F-A266-CBC4-A1F2-D435252E6A36}"/>
              </a:ext>
            </a:extLst>
          </p:cNvPr>
          <p:cNvSpPr/>
          <p:nvPr/>
        </p:nvSpPr>
        <p:spPr>
          <a:xfrm>
            <a:off x="193964" y="2998678"/>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99582" y="188679"/>
            <a:ext cx="9518163" cy="11208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n-lt"/>
                <a:ea typeface="Tahoma" panose="020B0604030504040204" pitchFamily="34" charset="0"/>
                <a:cs typeface="Tahoma" panose="020B0604030504040204" pitchFamily="34" charset="0"/>
              </a:rPr>
              <a:t>Główne nowości </a:t>
            </a:r>
            <a:r>
              <a:rPr lang="pl-PL" sz="3600" b="0" kern="0" spc="-150" dirty="0">
                <a:solidFill>
                  <a:schemeClr val="tx1"/>
                </a:solidFill>
                <a:latin typeface="+mn-lt"/>
                <a:ea typeface="Tahoma" panose="020B0604030504040204" pitchFamily="34" charset="0"/>
                <a:cs typeface="Tahoma" panose="020B0604030504040204" pitchFamily="34" charset="0"/>
              </a:rPr>
              <a:t>i </a:t>
            </a:r>
            <a:r>
              <a:rPr lang="pl-PL" sz="3600" kern="0" spc="-150" dirty="0">
                <a:solidFill>
                  <a:schemeClr val="tx1"/>
                </a:solidFill>
                <a:latin typeface="+mn-lt"/>
                <a:ea typeface="Tahoma" panose="020B0604030504040204" pitchFamily="34" charset="0"/>
                <a:cs typeface="Tahoma" panose="020B0604030504040204" pitchFamily="34" charset="0"/>
              </a:rPr>
              <a:t>cel regulacji pracy zdalnej </a:t>
            </a:r>
            <a:r>
              <a:rPr lang="pl-PL" sz="3600" b="0" kern="0" spc="-150" dirty="0">
                <a:solidFill>
                  <a:schemeClr val="tx1"/>
                </a:solidFill>
                <a:latin typeface="+mn-lt"/>
                <a:ea typeface="Tahoma" panose="020B0604030504040204" pitchFamily="34" charset="0"/>
                <a:cs typeface="Tahoma" panose="020B0604030504040204" pitchFamily="34" charset="0"/>
              </a:rPr>
              <a:t>w Kodeksie pracy</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35709" y="1309499"/>
            <a:ext cx="12644582" cy="4965890"/>
          </a:xfrm>
          <a:prstGeom prst="rect">
            <a:avLst/>
          </a:prstGeom>
          <a:noFill/>
        </p:spPr>
        <p:txBody>
          <a:bodyPr wrap="square">
            <a:spAutoFit/>
          </a:bodyPr>
          <a:lstStyle/>
          <a:p>
            <a:pPr marL="912495" indent="-285750" algn="just">
              <a:lnSpc>
                <a:spcPct val="150000"/>
              </a:lnSpc>
              <a:buFont typeface="Wingdings" panose="05000000000000000000" pitchFamily="2" charset="2"/>
              <a:buChar char="§"/>
            </a:pPr>
            <a:r>
              <a:rPr lang="pl-PL" sz="1900" dirty="0">
                <a:effectLst/>
                <a:ea typeface="Times New Roman" panose="02020603050405020304" pitchFamily="18" charset="0"/>
                <a:cs typeface="Arial" panose="020B0604020202020204" pitchFamily="34" charset="0"/>
              </a:rPr>
              <a:t>Projekt ustawy przewiduje </a:t>
            </a:r>
            <a:r>
              <a:rPr lang="pl-PL" sz="1900" b="1" dirty="0">
                <a:effectLst/>
                <a:ea typeface="Times New Roman" panose="02020603050405020304" pitchFamily="18" charset="0"/>
                <a:cs typeface="Arial" panose="020B0604020202020204" pitchFamily="34" charset="0"/>
              </a:rPr>
              <a:t>wprowadzenie przepisów dotyczących „pracy zdalnej", które zastąpiłyby regulacje dotychczas istniejącej w Kodeksie Pracy instytucji prawnej, zwanej obecnie „telepracą</a:t>
            </a:r>
            <a:r>
              <a:rPr lang="pl-PL" sz="1900" b="1" dirty="0">
                <a:ea typeface="Times New Roman" panose="02020603050405020304" pitchFamily="18" charset="0"/>
                <a:cs typeface="Arial" panose="020B0604020202020204" pitchFamily="34" charset="0"/>
              </a:rPr>
              <a:t>”</a:t>
            </a:r>
            <a:r>
              <a:rPr lang="pl-PL" sz="1900" b="1" dirty="0">
                <a:effectLst/>
                <a:ea typeface="Times New Roman" panose="02020603050405020304" pitchFamily="18" charset="0"/>
                <a:cs typeface="Arial" panose="020B0604020202020204" pitchFamily="34" charset="0"/>
              </a:rPr>
              <a:t>.</a:t>
            </a:r>
            <a:r>
              <a:rPr lang="pl-PL" sz="1900" dirty="0">
                <a:effectLst/>
                <a:ea typeface="Times New Roman" panose="02020603050405020304" pitchFamily="18" charset="0"/>
                <a:cs typeface="Arial" panose="020B0604020202020204" pitchFamily="34" charset="0"/>
              </a:rPr>
              <a:t> Pierwotnym celem nowych przepisów było wejście w życie, gdy przestaną obowiązywać nadzwyczajne przepisy dotyczące pracy zdalnej zawarte w specustawie covidowej z dnia 2 marca 2020 r. </a:t>
            </a:r>
          </a:p>
          <a:p>
            <a:pPr marL="912495" indent="-285750" algn="just">
              <a:lnSpc>
                <a:spcPct val="150000"/>
              </a:lnSpc>
              <a:buFont typeface="Wingdings" panose="05000000000000000000" pitchFamily="2" charset="2"/>
              <a:buChar char="§"/>
            </a:pPr>
            <a:r>
              <a:rPr lang="pl-PL" sz="1900" dirty="0">
                <a:effectLst/>
                <a:ea typeface="Times New Roman" panose="02020603050405020304" pitchFamily="18" charset="0"/>
                <a:cs typeface="Arial" panose="020B0604020202020204" pitchFamily="34" charset="0"/>
              </a:rPr>
              <a:t>Z punktu widzenia pracodawcy </a:t>
            </a:r>
            <a:r>
              <a:rPr lang="pl-PL" sz="1900" b="1" dirty="0">
                <a:effectLst/>
                <a:ea typeface="Times New Roman" panose="02020603050405020304" pitchFamily="18" charset="0"/>
                <a:cs typeface="Arial" panose="020B0604020202020204" pitchFamily="34" charset="0"/>
              </a:rPr>
              <a:t>będą oni mieli prawo żądać od pracowników pracy zdalnej</a:t>
            </a:r>
            <a:r>
              <a:rPr lang="pl-PL" sz="1900" dirty="0">
                <a:effectLst/>
                <a:ea typeface="Times New Roman" panose="02020603050405020304" pitchFamily="18" charset="0"/>
                <a:cs typeface="Arial" panose="020B0604020202020204" pitchFamily="34" charset="0"/>
              </a:rPr>
              <a:t>, nawet jeśli taka opcja nie była przewidziana w umowie o pracę tych ostatnich (dotyczy to tylko wyjątkowych przypadków)</a:t>
            </a:r>
          </a:p>
          <a:p>
            <a:pPr marL="912495" indent="-285750" algn="just">
              <a:lnSpc>
                <a:spcPct val="150000"/>
              </a:lnSpc>
              <a:buFont typeface="Wingdings" panose="05000000000000000000" pitchFamily="2" charset="2"/>
              <a:buChar char="§"/>
            </a:pPr>
            <a:r>
              <a:rPr lang="pl-PL" sz="1900" dirty="0">
                <a:effectLst/>
                <a:ea typeface="Times New Roman" panose="02020603050405020304" pitchFamily="18" charset="0"/>
                <a:cs typeface="Arial" panose="020B0604020202020204" pitchFamily="34" charset="0"/>
              </a:rPr>
              <a:t>Zgodnie z projektem ustawy, przed powierzeniem przez pracodawcę pracy zdalnej, </a:t>
            </a:r>
            <a:r>
              <a:rPr lang="pl-PL" sz="1900" b="1" dirty="0">
                <a:effectLst/>
                <a:ea typeface="Times New Roman" panose="02020603050405020304" pitchFamily="18" charset="0"/>
                <a:cs typeface="Arial" panose="020B0604020202020204" pitchFamily="34" charset="0"/>
              </a:rPr>
              <a:t>pracownik musiałby oświadczyć, że posiada pomieszczenia niezbędne do wykonywania takiej pracy.</a:t>
            </a:r>
            <a:r>
              <a:rPr lang="pl-PL" sz="1900" dirty="0">
                <a:effectLst/>
                <a:ea typeface="Times New Roman" panose="02020603050405020304" pitchFamily="18" charset="0"/>
                <a:cs typeface="Arial" panose="020B0604020202020204" pitchFamily="34" charset="0"/>
              </a:rPr>
              <a:t> Na pracodawcy ciążyć będą również dodatkowe obowiązki: </a:t>
            </a:r>
            <a:r>
              <a:rPr lang="pl-PL" sz="1900" b="1" dirty="0">
                <a:effectLst/>
                <a:ea typeface="Times New Roman" panose="02020603050405020304" pitchFamily="18" charset="0"/>
                <a:cs typeface="Arial" panose="020B0604020202020204" pitchFamily="34" charset="0"/>
              </a:rPr>
              <a:t>zapewnienie niezbędnych materiałów i narzędzi do pracy zdalnej </a:t>
            </a:r>
            <a:r>
              <a:rPr lang="pl-PL" sz="1900" dirty="0">
                <a:effectLst/>
                <a:ea typeface="Times New Roman" panose="02020603050405020304" pitchFamily="18" charset="0"/>
                <a:cs typeface="Arial" panose="020B0604020202020204" pitchFamily="34" charset="0"/>
              </a:rPr>
              <a:t>oraz </a:t>
            </a:r>
            <a:r>
              <a:rPr lang="pl-PL" sz="1900" b="1" dirty="0">
                <a:effectLst/>
                <a:ea typeface="Times New Roman" panose="02020603050405020304" pitchFamily="18" charset="0"/>
                <a:cs typeface="Arial" panose="020B0604020202020204" pitchFamily="34" charset="0"/>
              </a:rPr>
              <a:t>pokrycie kosztów bezpośrednio związanych z wykonywaniem pracy zdalnej</a:t>
            </a:r>
            <a:r>
              <a:rPr lang="pl-PL" sz="1900" dirty="0">
                <a:effectLst/>
                <a:ea typeface="Times New Roman" panose="02020603050405020304" pitchFamily="18" charset="0"/>
                <a:cs typeface="Arial" panose="020B0604020202020204" pitchFamily="34" charset="0"/>
              </a:rPr>
              <a:t>, takich jak energia elektryczna czy dostęp do Internetu, a także zapewnienie właściwej ochrony danych w procesie jej świadczenia </a:t>
            </a:r>
          </a:p>
        </p:txBody>
      </p:sp>
    </p:spTree>
    <p:extLst>
      <p:ext uri="{BB962C8B-B14F-4D97-AF65-F5344CB8AC3E}">
        <p14:creationId xmlns:p14="http://schemas.microsoft.com/office/powerpoint/2010/main" val="359137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884971" cy="11208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Nowa definicja pracy zdalnej w Polsce </a:t>
            </a:r>
            <a:r>
              <a:rPr lang="pl-PL" sz="3600" b="0" kern="0" spc="-150" dirty="0">
                <a:solidFill>
                  <a:schemeClr val="tx1"/>
                </a:solidFill>
                <a:latin typeface="+mn-lt"/>
                <a:ea typeface="Tahoma" panose="020B0604030504040204" pitchFamily="34" charset="0"/>
                <a:cs typeface="Tahoma" panose="020B0604030504040204" pitchFamily="34" charset="0"/>
              </a:rPr>
              <a:t>- przewidziana w </a:t>
            </a:r>
            <a:r>
              <a:rPr lang="pl-PL" sz="3600" kern="0" spc="-150" dirty="0">
                <a:solidFill>
                  <a:schemeClr val="tx1"/>
                </a:solidFill>
                <a:latin typeface="+mn-lt"/>
                <a:ea typeface="Tahoma" panose="020B0604030504040204" pitchFamily="34" charset="0"/>
                <a:cs typeface="Tahoma" panose="020B0604030504040204" pitchFamily="34" charset="0"/>
              </a:rPr>
              <a:t>nowelizacji Kodeksu pracy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18565" y="2564956"/>
            <a:ext cx="10459491" cy="2805063"/>
          </a:xfrm>
          <a:prstGeom prst="rect">
            <a:avLst/>
          </a:prstGeom>
          <a:noFill/>
        </p:spPr>
        <p:txBody>
          <a:bodyPr wrap="square">
            <a:spAutoFit/>
          </a:bodyPr>
          <a:lstStyle/>
          <a:p>
            <a:pPr marL="626745" indent="323850" algn="just">
              <a:lnSpc>
                <a:spcPct val="150000"/>
              </a:lnSpc>
            </a:pPr>
            <a:r>
              <a:rPr lang="pl-PL" sz="2400" dirty="0">
                <a:effectLst/>
                <a:ea typeface="Times New Roman" panose="02020603050405020304" pitchFamily="18" charset="0"/>
                <a:cs typeface="Arial" panose="020B0604020202020204" pitchFamily="34" charset="0"/>
              </a:rPr>
              <a:t>Art. 67</a:t>
            </a:r>
            <a:r>
              <a:rPr lang="pl-PL" sz="2400" b="0" i="0" spc="0" baseline="30000" dirty="0">
                <a:effectLst/>
                <a:ea typeface="Times New Roman" panose="02020603050405020304" pitchFamily="18" charset="0"/>
                <a:cs typeface="Arial" panose="020B0604020202020204" pitchFamily="34" charset="0"/>
              </a:rPr>
              <a:t>18</a:t>
            </a:r>
            <a:r>
              <a:rPr lang="pl-PL" sz="2400" dirty="0">
                <a:effectLst/>
                <a:ea typeface="Times New Roman" panose="02020603050405020304" pitchFamily="18" charset="0"/>
                <a:cs typeface="Arial" panose="020B0604020202020204" pitchFamily="34" charset="0"/>
              </a:rPr>
              <a:t>. </a:t>
            </a:r>
            <a:r>
              <a:rPr lang="pl-PL" sz="2400" i="1" dirty="0">
                <a:effectLst/>
                <a:ea typeface="Times New Roman" panose="02020603050405020304" pitchFamily="18" charset="0"/>
                <a:cs typeface="Arial" panose="020B0604020202020204" pitchFamily="34" charset="0"/>
              </a:rPr>
              <a:t>Praca może być wykonywana całkowicie lub częściowo w miejscu wskazanym przez pracownika i każdorazowo uzgodnionym z pracodawcą, w tym pod adresem zamieszkania pracownika, w szczególności z wykorzystaniem środków bezpośredniego porozumiewania się na odległość (praca zdalna). </a:t>
            </a:r>
          </a:p>
        </p:txBody>
      </p:sp>
    </p:spTree>
    <p:extLst>
      <p:ext uri="{BB962C8B-B14F-4D97-AF65-F5344CB8AC3E}">
        <p14:creationId xmlns:p14="http://schemas.microsoft.com/office/powerpoint/2010/main" val="266441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rgbClr val="0CA373"/>
                </a:solidFill>
                <a:latin typeface="+mn-lt"/>
                <a:ea typeface="Tahoma" panose="020B0604030504040204" pitchFamily="34" charset="0"/>
                <a:cs typeface="Tahoma" panose="020B0604030504040204" pitchFamily="34" charset="0"/>
              </a:rPr>
              <a:t>Uzgodnienie stron</a:t>
            </a:r>
            <a:r>
              <a:rPr lang="pl-PL" sz="3200" kern="0" spc="-150" dirty="0">
                <a:solidFill>
                  <a:schemeClr val="tx1"/>
                </a:solidFill>
                <a:latin typeface="+mn-lt"/>
                <a:ea typeface="Tahoma" panose="020B0604030504040204" pitchFamily="34" charset="0"/>
                <a:cs typeface="Tahoma" panose="020B0604030504040204" pitchFamily="34" charset="0"/>
              </a:rPr>
              <a:t> dotyczące wykonywania pracy zdalnej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38384" y="1686758"/>
            <a:ext cx="12301298" cy="3349507"/>
          </a:xfrm>
          <a:prstGeom prst="rect">
            <a:avLst/>
          </a:prstGeom>
          <a:noFill/>
        </p:spPr>
        <p:txBody>
          <a:bodyPr wrap="square">
            <a:spAutoFit/>
          </a:bodyPr>
          <a:lstStyle/>
          <a:p>
            <a:pPr marL="626745" indent="323850" algn="just">
              <a:lnSpc>
                <a:spcPct val="150000"/>
              </a:lnSpc>
            </a:pPr>
            <a:r>
              <a:rPr lang="pl-PL" sz="3200" b="1" dirty="0"/>
              <a:t>Proponowany art. 67 (19) § 1 Kodeksu Pracy</a:t>
            </a:r>
            <a:r>
              <a:rPr lang="pl-PL" sz="3200" dirty="0"/>
              <a:t>: </a:t>
            </a:r>
            <a:endParaRPr lang="pl-PL" sz="2800" i="1" dirty="0"/>
          </a:p>
          <a:p>
            <a:pPr marL="626745" indent="323850" algn="just">
              <a:lnSpc>
                <a:spcPct val="150000"/>
              </a:lnSpc>
            </a:pPr>
            <a:r>
              <a:rPr lang="pl-PL" sz="2800" i="1" dirty="0"/>
              <a:t>§ 1. </a:t>
            </a:r>
            <a:r>
              <a:rPr lang="pl-PL" sz="2800" b="1" i="1" dirty="0">
                <a:solidFill>
                  <a:srgbClr val="0CA373"/>
                </a:solidFill>
              </a:rPr>
              <a:t>Uzgodnienie między stronami umowy o pracę dotyczące wykonywania pracy zdalnej</a:t>
            </a:r>
            <a:r>
              <a:rPr lang="pl-PL" sz="2800" i="1" dirty="0"/>
              <a:t> przez pracownika może nastąpić:</a:t>
            </a:r>
          </a:p>
          <a:p>
            <a:pPr marL="626745" indent="323850" algn="just">
              <a:lnSpc>
                <a:spcPct val="150000"/>
              </a:lnSpc>
            </a:pPr>
            <a:r>
              <a:rPr lang="pl-PL" sz="2800" i="1" dirty="0"/>
              <a:t>1)     przy zawieraniu umowy o pracę albo</a:t>
            </a:r>
          </a:p>
          <a:p>
            <a:pPr marL="626745" indent="323850" algn="just">
              <a:lnSpc>
                <a:spcPct val="150000"/>
              </a:lnSpc>
            </a:pPr>
            <a:r>
              <a:rPr lang="pl-PL" sz="2800" i="1" dirty="0"/>
              <a:t>2)     w trakcie zatrudnienia.</a:t>
            </a:r>
          </a:p>
        </p:txBody>
      </p:sp>
    </p:spTree>
    <p:extLst>
      <p:ext uri="{BB962C8B-B14F-4D97-AF65-F5344CB8AC3E}">
        <p14:creationId xmlns:p14="http://schemas.microsoft.com/office/powerpoint/2010/main" val="338775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rgbClr val="0CA373"/>
                </a:solidFill>
                <a:latin typeface="+mn-lt"/>
                <a:ea typeface="Tahoma" panose="020B0604030504040204" pitchFamily="34" charset="0"/>
                <a:cs typeface="Tahoma" panose="020B0604030504040204" pitchFamily="34" charset="0"/>
              </a:rPr>
              <a:t>Polecenie pracodawcy </a:t>
            </a:r>
            <a:r>
              <a:rPr lang="pl-PL" sz="3600" kern="0" spc="-150" dirty="0">
                <a:solidFill>
                  <a:schemeClr val="tx1"/>
                </a:solidFill>
                <a:latin typeface="+mn-lt"/>
                <a:ea typeface="Tahoma" panose="020B0604030504040204" pitchFamily="34" charset="0"/>
                <a:cs typeface="Tahoma" panose="020B0604030504040204" pitchFamily="34" charset="0"/>
              </a:rPr>
              <a:t>dot. wykonywania pracy zdalnej</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79462" y="1686758"/>
            <a:ext cx="11942375" cy="3922612"/>
          </a:xfrm>
          <a:prstGeom prst="rect">
            <a:avLst/>
          </a:prstGeom>
          <a:noFill/>
        </p:spPr>
        <p:txBody>
          <a:bodyPr wrap="square">
            <a:spAutoFit/>
          </a:bodyPr>
          <a:lstStyle/>
          <a:p>
            <a:pPr marL="626745" indent="323850" algn="just">
              <a:lnSpc>
                <a:spcPct val="150000"/>
              </a:lnSpc>
            </a:pPr>
            <a:r>
              <a:rPr lang="pl-PL" sz="2800" dirty="0"/>
              <a:t>Proponowany art. 67 (19) § 3 Kodeksu Pracy: </a:t>
            </a:r>
          </a:p>
          <a:p>
            <a:pPr marL="626745" indent="323850" algn="just">
              <a:lnSpc>
                <a:spcPct val="150000"/>
              </a:lnSpc>
            </a:pPr>
            <a:r>
              <a:rPr lang="pl-PL" sz="2000" i="1" dirty="0"/>
              <a:t> § 3. Praca zdalna </a:t>
            </a:r>
            <a:r>
              <a:rPr lang="pl-PL" sz="2000" b="1" i="1" dirty="0">
                <a:solidFill>
                  <a:srgbClr val="0CA373"/>
                </a:solidFill>
              </a:rPr>
              <a:t>może być wykonywana na polecenie pracodawcy</a:t>
            </a:r>
            <a:r>
              <a:rPr lang="pl-PL" sz="2000" i="1" dirty="0"/>
              <a:t>:</a:t>
            </a:r>
          </a:p>
          <a:p>
            <a:pPr marL="626745" indent="323850" algn="just">
              <a:lnSpc>
                <a:spcPct val="150000"/>
              </a:lnSpc>
            </a:pPr>
            <a:r>
              <a:rPr lang="pl-PL" sz="2000" i="1" dirty="0"/>
              <a:t>1) w okresie obowiązywania stanu nadzwyczajnego, stanu zagrożenia epidemicznego albo stanu epidemii oraz w okresie 3 miesięcy po ich odwołaniu lub</a:t>
            </a:r>
          </a:p>
          <a:p>
            <a:pPr marL="626745" indent="323850" algn="just">
              <a:lnSpc>
                <a:spcPct val="150000"/>
              </a:lnSpc>
            </a:pPr>
            <a:r>
              <a:rPr lang="pl-PL" sz="2000" i="1" dirty="0"/>
              <a:t>2)     w okresie, w którym zapewnienie przez pracodawcę bezpiecznych i higienicznych warunków pracy w dotychczasowym miejscu pracy pracownika nie jest czasowo możliwe z powodu działania siły wyższej</a:t>
            </a:r>
          </a:p>
          <a:p>
            <a:pPr marL="626745" indent="323850" algn="just">
              <a:lnSpc>
                <a:spcPct val="150000"/>
              </a:lnSpc>
            </a:pPr>
            <a:r>
              <a:rPr lang="pl-PL" sz="2000" i="1" dirty="0"/>
              <a:t>– jeżeli </a:t>
            </a:r>
            <a:r>
              <a:rPr lang="pl-PL" sz="2000" b="1" i="1" dirty="0"/>
              <a:t>pracownik złoży bezpośrednio przed wydaniem polecenia </a:t>
            </a:r>
            <a:r>
              <a:rPr lang="pl-PL" sz="2000" i="1" dirty="0"/>
              <a:t>o</a:t>
            </a:r>
            <a:r>
              <a:rPr lang="pl-PL" sz="2000" b="1" i="1" dirty="0">
                <a:solidFill>
                  <a:srgbClr val="0CA373"/>
                </a:solidFill>
              </a:rPr>
              <a:t>świadczenie w postaci papierowej lub elektronicznej</a:t>
            </a:r>
            <a:r>
              <a:rPr lang="pl-PL" sz="2000" i="1" dirty="0"/>
              <a:t>, </a:t>
            </a:r>
            <a:r>
              <a:rPr lang="pl-PL" sz="2000" b="1" i="1" dirty="0"/>
              <a:t>że posiada warunki lokalowe i techniczne do wykonywania pracy zdalnej</a:t>
            </a:r>
            <a:r>
              <a:rPr lang="pl-PL" sz="2000" i="1" dirty="0"/>
              <a:t>.</a:t>
            </a:r>
            <a:endParaRPr lang="en-US" sz="2000" i="1" dirty="0"/>
          </a:p>
        </p:txBody>
      </p:sp>
    </p:spTree>
    <p:extLst>
      <p:ext uri="{BB962C8B-B14F-4D97-AF65-F5344CB8AC3E}">
        <p14:creationId xmlns:p14="http://schemas.microsoft.com/office/powerpoint/2010/main" val="1806961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70545" y="175491"/>
            <a:ext cx="993832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dirty="0">
                <a:solidFill>
                  <a:srgbClr val="0CA373"/>
                </a:solidFill>
                <a:latin typeface="+mn-lt"/>
              </a:rPr>
              <a:t>Wniosek pracownika o wykonywanie pracy zdalnej </a:t>
            </a:r>
            <a:endParaRPr lang="es-ES" sz="36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87927" y="1311564"/>
            <a:ext cx="12150840" cy="4282391"/>
          </a:xfrm>
          <a:prstGeom prst="rect">
            <a:avLst/>
          </a:prstGeom>
          <a:noFill/>
        </p:spPr>
        <p:txBody>
          <a:bodyPr wrap="square">
            <a:spAutoFit/>
          </a:bodyPr>
          <a:lstStyle/>
          <a:p>
            <a:pPr marL="626745" indent="323850" algn="just">
              <a:lnSpc>
                <a:spcPct val="150000"/>
              </a:lnSpc>
            </a:pPr>
            <a:r>
              <a:rPr lang="pl-PL" sz="2000" dirty="0"/>
              <a:t>Pracownik może złożyć wniosek o wykonywanie pracy zdalnej, a pracodawca ma obowiązek go uwzględnić, w przypadku:</a:t>
            </a:r>
          </a:p>
          <a:p>
            <a:pPr marL="626745" indent="323850" algn="just">
              <a:lnSpc>
                <a:spcPct val="150000"/>
              </a:lnSpc>
            </a:pPr>
            <a:r>
              <a:rPr lang="pl-PL" sz="2400" dirty="0"/>
              <a:t>- </a:t>
            </a:r>
            <a:r>
              <a:rPr lang="pl-PL" sz="2400" b="1" dirty="0"/>
              <a:t>pracownika</a:t>
            </a:r>
            <a:r>
              <a:rPr lang="pl-PL" sz="2400" dirty="0"/>
              <a:t>, o którym mowa w art. 142(1) § 1 pkt 2 i 3,</a:t>
            </a:r>
          </a:p>
          <a:p>
            <a:pPr marL="626745" indent="323850" algn="just">
              <a:lnSpc>
                <a:spcPct val="150000"/>
              </a:lnSpc>
            </a:pPr>
            <a:r>
              <a:rPr lang="pl-PL" sz="2400" b="1" dirty="0"/>
              <a:t>- p</a:t>
            </a:r>
            <a:r>
              <a:rPr lang="en-US" sz="2400" b="1" dirty="0"/>
              <a:t>r</a:t>
            </a:r>
            <a:r>
              <a:rPr lang="pl-PL" sz="2400" b="1" dirty="0" err="1"/>
              <a:t>acownicy</a:t>
            </a:r>
            <a:r>
              <a:rPr lang="pl-PL" sz="2400" b="1" dirty="0"/>
              <a:t> w ciąży</a:t>
            </a:r>
            <a:r>
              <a:rPr lang="en-US" sz="2400" b="1" dirty="0"/>
              <a:t>;</a:t>
            </a:r>
            <a:r>
              <a:rPr lang="pl-PL" sz="2400" b="1" dirty="0"/>
              <a:t> </a:t>
            </a:r>
          </a:p>
          <a:p>
            <a:pPr marL="626745" indent="323850" algn="just">
              <a:lnSpc>
                <a:spcPct val="150000"/>
              </a:lnSpc>
            </a:pPr>
            <a:r>
              <a:rPr lang="pl-PL" sz="2400" b="1" dirty="0"/>
              <a:t>- pracownika</a:t>
            </a:r>
            <a:r>
              <a:rPr lang="pl-PL" sz="2400" dirty="0"/>
              <a:t> wychowującego dziecko do ukończenia przez nie 4. roku życia, a także pracownika sprawującego opiekę nad innym członkiem najbliższej rodziny lub inną osobą pozostającą we wspólnym gospodarstwie domowym, posiadającymi orzeczenie o niepełnosprawności albo orzeczenie o znacznym stopniu niepełnosprawności</a:t>
            </a:r>
            <a:r>
              <a:rPr lang="en-US" sz="2400" dirty="0"/>
              <a:t>;</a:t>
            </a:r>
          </a:p>
        </p:txBody>
      </p:sp>
    </p:spTree>
    <p:extLst>
      <p:ext uri="{BB962C8B-B14F-4D97-AF65-F5344CB8AC3E}">
        <p14:creationId xmlns:p14="http://schemas.microsoft.com/office/powerpoint/2010/main" val="686267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070931" y="831273"/>
            <a:ext cx="10121069" cy="858982"/>
          </a:xfrm>
        </p:spPr>
        <p:txBody>
          <a:bodyPr/>
          <a:lstStyle/>
          <a:p>
            <a:pPr algn="l"/>
            <a:r>
              <a:rPr lang="pl-PL" sz="4800" b="1" dirty="0">
                <a:latin typeface="+mn-lt"/>
              </a:rPr>
              <a:t>Zagadnienia </a:t>
            </a:r>
            <a:r>
              <a:rPr lang="pl-PL" sz="4800" b="1" dirty="0">
                <a:solidFill>
                  <a:srgbClr val="0CA373"/>
                </a:solidFill>
                <a:latin typeface="+mn-lt"/>
              </a:rPr>
              <a:t>bezpieczeństwa i higieny pracy</a:t>
            </a:r>
            <a:r>
              <a:rPr lang="pl-PL" sz="4800" b="1" dirty="0">
                <a:latin typeface="+mn-lt"/>
              </a:rPr>
              <a:t> w Polsce </a:t>
            </a: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138545" y="2068945"/>
            <a:ext cx="11711710" cy="3188855"/>
          </a:xfrm>
        </p:spPr>
        <p:txBody>
          <a:bodyPr/>
          <a:lstStyle/>
          <a:p>
            <a:pPr marL="342900" indent="-342900" algn="l">
              <a:buFont typeface="Wingdings" panose="05000000000000000000" pitchFamily="2" charset="2"/>
              <a:buChar char="q"/>
            </a:pPr>
            <a:r>
              <a:rPr lang="pl-PL" sz="3600" dirty="0"/>
              <a:t>Wypadki podczas pracy zdalnej;</a:t>
            </a:r>
          </a:p>
          <a:p>
            <a:pPr marL="342900" indent="-342900" algn="l">
              <a:buFont typeface="Wingdings" panose="05000000000000000000" pitchFamily="2" charset="2"/>
              <a:buChar char="q"/>
            </a:pPr>
            <a:r>
              <a:rPr lang="pl-PL" sz="3600" dirty="0"/>
              <a:t>Ocena ryzyka zawodowego;</a:t>
            </a:r>
          </a:p>
          <a:p>
            <a:pPr marL="342900" indent="-342900" algn="l">
              <a:buFont typeface="Wingdings" panose="05000000000000000000" pitchFamily="2" charset="2"/>
              <a:buChar char="q"/>
            </a:pPr>
            <a:r>
              <a:rPr lang="pl-PL" sz="3600" dirty="0"/>
              <a:t>Choroby zawodowe i quasi-zawodowe;</a:t>
            </a:r>
          </a:p>
          <a:p>
            <a:pPr marL="342900" indent="-342900" algn="just">
              <a:buFont typeface="Wingdings" panose="05000000000000000000" pitchFamily="2" charset="2"/>
              <a:buChar char="q"/>
            </a:pPr>
            <a:r>
              <a:rPr lang="pl-PL" sz="3600" dirty="0"/>
              <a:t>Obowiązki pracownika i pracodawcy w zakresie bezpieczeństwa i higieny pracy</a:t>
            </a:r>
          </a:p>
        </p:txBody>
      </p:sp>
    </p:spTree>
    <p:extLst>
      <p:ext uri="{BB962C8B-B14F-4D97-AF65-F5344CB8AC3E}">
        <p14:creationId xmlns:p14="http://schemas.microsoft.com/office/powerpoint/2010/main" val="3599918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493818" y="120073"/>
            <a:ext cx="8174181" cy="905163"/>
          </a:xfrm>
        </p:spPr>
        <p:txBody>
          <a:bodyPr/>
          <a:lstStyle/>
          <a:p>
            <a:pPr algn="l"/>
            <a:r>
              <a:rPr lang="pl-PL" sz="4800" b="1" dirty="0">
                <a:solidFill>
                  <a:srgbClr val="0CA373"/>
                </a:solidFill>
                <a:latin typeface="+mn-lt"/>
              </a:rPr>
              <a:t>Okazjonalna </a:t>
            </a:r>
            <a:r>
              <a:rPr lang="pl-PL" sz="4800" b="1" dirty="0">
                <a:latin typeface="+mn-lt"/>
              </a:rPr>
              <a:t>praca zdalna</a:t>
            </a: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314037" y="1717964"/>
            <a:ext cx="11102108" cy="3916218"/>
          </a:xfrm>
        </p:spPr>
        <p:txBody>
          <a:bodyPr/>
          <a:lstStyle/>
          <a:p>
            <a:pPr marL="342900" indent="-342900" algn="just">
              <a:buFont typeface="Wingdings" panose="05000000000000000000" pitchFamily="2" charset="2"/>
              <a:buChar char="q"/>
            </a:pPr>
            <a:r>
              <a:rPr lang="pl-PL" sz="3600" dirty="0"/>
              <a:t>Ustawodawca w projekcie wprowadza również możliwość </a:t>
            </a:r>
            <a:r>
              <a:rPr lang="pl-PL" sz="3600" b="1" dirty="0">
                <a:solidFill>
                  <a:srgbClr val="0CA373"/>
                </a:solidFill>
              </a:rPr>
              <a:t>okazjonalnego wykonywania pracy zdalnej na wniosek pracownika</a:t>
            </a:r>
            <a:r>
              <a:rPr lang="pl-PL" sz="3600" dirty="0"/>
              <a:t>, przez okres </a:t>
            </a:r>
            <a:r>
              <a:rPr lang="pl-PL" sz="3600" b="1" dirty="0"/>
              <a:t>nieprzekraczający 24 dni w roku kalendarzowym</a:t>
            </a:r>
            <a:r>
              <a:rPr lang="pl-PL" sz="3600" dirty="0"/>
              <a:t>. </a:t>
            </a:r>
          </a:p>
          <a:p>
            <a:pPr marL="342900" indent="-342900" algn="just">
              <a:buFont typeface="Wingdings" panose="05000000000000000000" pitchFamily="2" charset="2"/>
              <a:buChar char="q"/>
            </a:pPr>
            <a:r>
              <a:rPr lang="pl-PL" sz="3600" dirty="0"/>
              <a:t>W takim przypadku większość zastrzeżeń formalnych nie będzie miała zastosowania, z wyjątkiem procedury ochrony danych osobowych.</a:t>
            </a:r>
          </a:p>
        </p:txBody>
      </p:sp>
    </p:spTree>
    <p:extLst>
      <p:ext uri="{BB962C8B-B14F-4D97-AF65-F5344CB8AC3E}">
        <p14:creationId xmlns:p14="http://schemas.microsoft.com/office/powerpoint/2010/main" val="3475462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a:solidFill>
                  <a:srgbClr val="0CA373"/>
                </a:solidFill>
                <a:latin typeface="+mn-lt"/>
                <a:ea typeface="Tahoma" panose="020B0604030504040204" pitchFamily="34" charset="0"/>
                <a:cs typeface="Tahoma" panose="020B0604030504040204" pitchFamily="34" charset="0"/>
              </a:rPr>
              <a:t>Test</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5016758"/>
          </a:xfrm>
          <a:prstGeom prst="rect">
            <a:avLst/>
          </a:prstGeom>
          <a:noFill/>
        </p:spPr>
        <p:txBody>
          <a:bodyPr wrap="square">
            <a:spAutoFit/>
          </a:bodyPr>
          <a:lstStyle/>
          <a:p>
            <a:r>
              <a:rPr lang="pl-PL" sz="2000" dirty="0"/>
              <a:t>1. „Praca zdalna” oznacza: </a:t>
            </a:r>
          </a:p>
          <a:p>
            <a:r>
              <a:rPr lang="pl-PL" sz="2000" b="1" dirty="0"/>
              <a:t>a) pracę wykonywaną za pomocą technologii informacyjno-komunikacyjnych (ICT) i wykonywaną poza siedzibą pracodawcy</a:t>
            </a:r>
          </a:p>
          <a:p>
            <a:r>
              <a:rPr lang="pl-PL" sz="2000" dirty="0"/>
              <a:t>b) pracę wykonywaną przy użyciu technologii informacyjno-komunikacyjnych (ICT) z siedziby pracodawcy</a:t>
            </a:r>
          </a:p>
          <a:p>
            <a:r>
              <a:rPr lang="pl-PL" sz="2000" dirty="0"/>
              <a:t>c) pracę wykonywaną z siedziby pracodawcy</a:t>
            </a:r>
            <a:endParaRPr lang="en-US" sz="2000" dirty="0"/>
          </a:p>
          <a:p>
            <a:endParaRPr lang="pl-PL" sz="2000" dirty="0"/>
          </a:p>
          <a:p>
            <a:r>
              <a:rPr lang="pl-PL" sz="2000" dirty="0"/>
              <a:t>2. Do krajów o najwyższym wskaźniku występowania pracy zdalnej należą: </a:t>
            </a:r>
          </a:p>
          <a:p>
            <a:r>
              <a:rPr lang="pl-PL" sz="2000" dirty="0"/>
              <a:t>a) Polska, Portugalia i Szwecja</a:t>
            </a:r>
          </a:p>
          <a:p>
            <a:r>
              <a:rPr lang="pl-PL" sz="2000" b="1" dirty="0"/>
              <a:t>b) Dania, Holandia i Szwecja</a:t>
            </a:r>
          </a:p>
          <a:p>
            <a:r>
              <a:rPr lang="pl-PL" sz="2000" dirty="0"/>
              <a:t>c) Włochy, Czechy i Szwecja</a:t>
            </a:r>
          </a:p>
          <a:p>
            <a:endParaRPr lang="en-US" sz="2000" dirty="0"/>
          </a:p>
          <a:p>
            <a:r>
              <a:rPr lang="pl-PL" sz="2000" dirty="0"/>
              <a:t>3. Wśród najpilniejszych kwestii, które powinni wziąć pod uwagę przedsiębiorcy, których firmy angażują się w pracę zdalną, znajdują się:</a:t>
            </a:r>
          </a:p>
          <a:p>
            <a:r>
              <a:rPr lang="pl-PL" sz="2000" b="1" dirty="0"/>
              <a:t>a) czas i organizacja pracy, kwestie związane z BHP i WLB</a:t>
            </a:r>
          </a:p>
          <a:p>
            <a:r>
              <a:rPr lang="pl-PL" sz="2000" dirty="0"/>
              <a:t>b) wyłącznie zobowiązania prawne i umowne</a:t>
            </a:r>
          </a:p>
          <a:p>
            <a:r>
              <a:rPr lang="pl-PL" sz="2000" dirty="0"/>
              <a:t>c) kwestie związane z systemami emerytalnymi</a:t>
            </a:r>
            <a:endParaRPr lang="en-US" sz="2000" dirty="0"/>
          </a:p>
        </p:txBody>
      </p:sp>
    </p:spTree>
    <p:extLst>
      <p:ext uri="{BB962C8B-B14F-4D97-AF65-F5344CB8AC3E}">
        <p14:creationId xmlns:p14="http://schemas.microsoft.com/office/powerpoint/2010/main" val="169642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55273" y="90796"/>
            <a:ext cx="9343920"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a:solidFill>
                  <a:srgbClr val="0CA373"/>
                </a:solidFill>
                <a:latin typeface="+mn-lt"/>
                <a:ea typeface="Tahoma" panose="020B0604030504040204" pitchFamily="34" charset="0"/>
                <a:cs typeface="Tahoma" panose="020B0604030504040204" pitchFamily="34" charset="0"/>
              </a:rPr>
              <a:t>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5170646"/>
          </a:xfrm>
          <a:prstGeom prst="rect">
            <a:avLst/>
          </a:prstGeom>
          <a:noFill/>
        </p:spPr>
        <p:txBody>
          <a:bodyPr wrap="square">
            <a:spAutoFit/>
          </a:bodyPr>
          <a:lstStyle/>
          <a:p>
            <a:r>
              <a:rPr lang="pl-PL" sz="2200" dirty="0"/>
              <a:t>4. Zagadnienia związane z czasem pracy dotyczą </a:t>
            </a:r>
            <a:r>
              <a:rPr lang="pl-PL" sz="2200" dirty="0" err="1"/>
              <a:t>np</a:t>
            </a:r>
            <a:r>
              <a:rPr lang="pl-PL" sz="2200" dirty="0"/>
              <a:t>:</a:t>
            </a:r>
          </a:p>
          <a:p>
            <a:r>
              <a:rPr lang="pl-PL" sz="2200" b="1" dirty="0"/>
              <a:t>a) przygotowania indywidualnego Planu (Planów) Pracy zdalnej</a:t>
            </a:r>
          </a:p>
          <a:p>
            <a:r>
              <a:rPr lang="pl-PL" sz="2200" dirty="0"/>
              <a:t>b) dbania wyłącznie o swój czas pracy</a:t>
            </a:r>
          </a:p>
          <a:p>
            <a:r>
              <a:rPr lang="pl-PL" sz="2200" dirty="0"/>
              <a:t>c) żadna z odpowiedzi w tym pytaniu nie jest prawidłowa</a:t>
            </a:r>
          </a:p>
          <a:p>
            <a:endParaRPr lang="en-US" sz="2200" dirty="0"/>
          </a:p>
          <a:p>
            <a:r>
              <a:rPr lang="pl-PL" sz="2200" dirty="0"/>
              <a:t>5. Do głównych wyzwań związanych z BHP należą: </a:t>
            </a:r>
          </a:p>
          <a:p>
            <a:r>
              <a:rPr lang="pl-PL" sz="2200" b="1" dirty="0"/>
              <a:t>a) ryzyko psychologiczne i ergonomia </a:t>
            </a:r>
          </a:p>
          <a:p>
            <a:r>
              <a:rPr lang="pl-PL" sz="2200" dirty="0"/>
              <a:t>b) ścisła współpraca z kierownictwem / przełożonymi</a:t>
            </a:r>
          </a:p>
          <a:p>
            <a:r>
              <a:rPr lang="pl-PL" sz="2200" dirty="0"/>
              <a:t>c) żadna z odpowiedzi w tym pytaniu nie jest prawidłowa</a:t>
            </a:r>
          </a:p>
          <a:p>
            <a:endParaRPr lang="en-US" sz="2200" dirty="0"/>
          </a:p>
          <a:p>
            <a:pPr algn="just"/>
            <a:r>
              <a:rPr lang="pl-PL" sz="2200" dirty="0"/>
              <a:t>6. Zespoły pracujące zdalnie napotykają na większe wyzwania komunikacyjne niż zespoły pracujące twarzą w twarz: </a:t>
            </a:r>
          </a:p>
          <a:p>
            <a:r>
              <a:rPr lang="pl-PL" sz="2200" dirty="0"/>
              <a:t>a) Nie</a:t>
            </a:r>
          </a:p>
          <a:p>
            <a:r>
              <a:rPr lang="pl-PL" sz="2200" b="1" dirty="0"/>
              <a:t>b) Tak</a:t>
            </a:r>
          </a:p>
          <a:p>
            <a:r>
              <a:rPr lang="pl-PL" sz="2200" dirty="0"/>
              <a:t>c) Być może </a:t>
            </a:r>
          </a:p>
        </p:txBody>
      </p:sp>
    </p:spTree>
    <p:extLst>
      <p:ext uri="{BB962C8B-B14F-4D97-AF65-F5344CB8AC3E}">
        <p14:creationId xmlns:p14="http://schemas.microsoft.com/office/powerpoint/2010/main" val="12427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a:solidFill>
                  <a:srgbClr val="0CA373"/>
                </a:solidFill>
                <a:latin typeface="+mn-lt"/>
                <a:ea typeface="Tahoma" panose="020B0604030504040204" pitchFamily="34" charset="0"/>
                <a:cs typeface="Tahoma" panose="020B0604030504040204" pitchFamily="34" charset="0"/>
              </a:rPr>
              <a:t>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53824" y="1307507"/>
            <a:ext cx="11912838" cy="4278094"/>
          </a:xfrm>
          <a:prstGeom prst="rect">
            <a:avLst/>
          </a:prstGeom>
          <a:noFill/>
        </p:spPr>
        <p:txBody>
          <a:bodyPr wrap="square">
            <a:spAutoFit/>
          </a:bodyPr>
          <a:lstStyle/>
          <a:p>
            <a:r>
              <a:rPr lang="pl-PL" sz="2800" dirty="0"/>
              <a:t>7. Przydatną wskazówką dla przedsiębiorców, dotyczącą WLB może być:</a:t>
            </a:r>
          </a:p>
          <a:p>
            <a:r>
              <a:rPr lang="pl-PL" sz="2800" b="1" dirty="0"/>
              <a:t>a) ustalenie jasnych oczekiwań co do wyników pracy</a:t>
            </a:r>
          </a:p>
          <a:p>
            <a:r>
              <a:rPr lang="pl-PL" sz="2800" dirty="0"/>
              <a:t>b) ustalenie jakichkolwiek oczekiwań co do wyników pracy</a:t>
            </a:r>
          </a:p>
          <a:p>
            <a:r>
              <a:rPr lang="pl-PL" sz="2800" dirty="0"/>
              <a:t>c) żadna z odpowiedzi w tym pytaniu nie jest poprawna</a:t>
            </a:r>
          </a:p>
          <a:p>
            <a:endParaRPr lang="en-US" sz="2800" dirty="0"/>
          </a:p>
          <a:p>
            <a:r>
              <a:rPr lang="pl-PL" sz="2800" dirty="0"/>
              <a:t>8. Jeżeli pracownicy pracują zdalnie z zagranicy: </a:t>
            </a:r>
          </a:p>
          <a:p>
            <a:r>
              <a:rPr lang="pl-PL" sz="2800" b="1" dirty="0"/>
              <a:t>a) złożenie wniosku o dokument przenośny A1 może okazać się niezbędne</a:t>
            </a:r>
          </a:p>
          <a:p>
            <a:r>
              <a:rPr lang="pl-PL" sz="2800" dirty="0"/>
              <a:t>b) nigdy nie stają się pracownikami delegowanymi</a:t>
            </a:r>
          </a:p>
          <a:p>
            <a:r>
              <a:rPr lang="pl-PL" sz="2800" dirty="0"/>
              <a:t>c) zawsze stają się pracownikami delegowanymi </a:t>
            </a:r>
          </a:p>
          <a:p>
            <a:endParaRPr lang="pl-PL" sz="2000" dirty="0"/>
          </a:p>
        </p:txBody>
      </p:sp>
    </p:spTree>
    <p:extLst>
      <p:ext uri="{BB962C8B-B14F-4D97-AF65-F5344CB8AC3E}">
        <p14:creationId xmlns:p14="http://schemas.microsoft.com/office/powerpoint/2010/main" val="9831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8442639"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n-lt"/>
                <a:ea typeface="Tahoma" panose="020B0604030504040204" pitchFamily="34" charset="0"/>
                <a:cs typeface="Tahoma" panose="020B0604030504040204" pitchFamily="34" charset="0"/>
              </a:rPr>
              <a:t>Czym jest „praca zdalna”?</a:t>
            </a:r>
            <a:endParaRPr lang="es-ES" sz="48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2021084" cy="1491434"/>
          </a:xfrm>
          <a:prstGeom prst="rect">
            <a:avLst/>
          </a:prstGeom>
        </p:spPr>
        <p:txBody>
          <a:bodyPr vert="horz" wrap="square" lIns="0" tIns="13970" rIns="0" bIns="0" rtlCol="0">
            <a:spAutoFit/>
          </a:bodyPr>
          <a:lstStyle/>
          <a:p>
            <a:pPr marL="12700" algn="just">
              <a:lnSpc>
                <a:spcPct val="100000"/>
              </a:lnSpc>
              <a:spcBef>
                <a:spcPts val="110"/>
              </a:spcBef>
            </a:pPr>
            <a:r>
              <a:rPr lang="pl-PL" sz="2400" b="1" spc="50" dirty="0">
                <a:solidFill>
                  <a:srgbClr val="0CA373"/>
                </a:solidFill>
                <a:cs typeface="Tahoma"/>
              </a:rPr>
              <a:t>'Praca zdalna' </a:t>
            </a:r>
            <a:r>
              <a:rPr lang="pl-PL" sz="2400" spc="50" dirty="0">
                <a:solidFill>
                  <a:srgbClr val="0CA373"/>
                </a:solidFill>
                <a:cs typeface="Tahoma"/>
              </a:rPr>
              <a:t>to polskie tłumaczenie używane w odniesieniu do angielskich określeń ’</a:t>
            </a:r>
            <a:r>
              <a:rPr lang="pl-PL" sz="2400" spc="50" dirty="0" err="1">
                <a:solidFill>
                  <a:srgbClr val="0CA373"/>
                </a:solidFill>
                <a:cs typeface="Tahoma"/>
              </a:rPr>
              <a:t>telework</a:t>
            </a:r>
            <a:r>
              <a:rPr lang="pl-PL" sz="2400" spc="50" dirty="0">
                <a:solidFill>
                  <a:srgbClr val="0CA373"/>
                </a:solidFill>
                <a:cs typeface="Tahoma"/>
              </a:rPr>
              <a:t>’ oraz ’</a:t>
            </a:r>
            <a:r>
              <a:rPr lang="pl-PL" sz="2400" spc="50" dirty="0" err="1">
                <a:solidFill>
                  <a:srgbClr val="0CA373"/>
                </a:solidFill>
                <a:cs typeface="Tahoma"/>
              </a:rPr>
              <a:t>remote</a:t>
            </a:r>
            <a:r>
              <a:rPr lang="pl-PL" sz="2400" spc="50" dirty="0">
                <a:solidFill>
                  <a:srgbClr val="0CA373"/>
                </a:solidFill>
                <a:cs typeface="Tahoma"/>
              </a:rPr>
              <a:t> </a:t>
            </a:r>
            <a:r>
              <a:rPr lang="pl-PL" sz="2400" spc="50" dirty="0" err="1">
                <a:solidFill>
                  <a:srgbClr val="0CA373"/>
                </a:solidFill>
                <a:cs typeface="Tahoma"/>
              </a:rPr>
              <a:t>work</a:t>
            </a:r>
            <a:r>
              <a:rPr lang="pl-PL" sz="2400" spc="50" dirty="0">
                <a:solidFill>
                  <a:srgbClr val="0CA373"/>
                </a:solidFill>
                <a:cs typeface="Tahoma"/>
              </a:rPr>
              <a:t>’. Jest ona definiowana jako </a:t>
            </a:r>
            <a:r>
              <a:rPr lang="pl-PL" sz="2400" b="1" spc="50" dirty="0">
                <a:solidFill>
                  <a:srgbClr val="0CA373"/>
                </a:solidFill>
                <a:cs typeface="Tahoma"/>
              </a:rPr>
              <a:t>wykorzystanie technologii informacyjnych i komunikacyjnych (ICT), takich jak smartfony, tablety, laptopy i komputery stacjonarne, do pracy wykonywanej poza siedzibą pracodawcy </a:t>
            </a:r>
            <a:r>
              <a:rPr lang="pl-PL" sz="2400" spc="50" dirty="0">
                <a:solidFill>
                  <a:srgbClr val="0CA373"/>
                </a:solidFill>
                <a:cs typeface="Tahoma"/>
              </a:rPr>
              <a:t>(</a:t>
            </a:r>
            <a:r>
              <a:rPr lang="pl-PL" sz="2400" spc="50" dirty="0" err="1">
                <a:solidFill>
                  <a:srgbClr val="0CA373"/>
                </a:solidFill>
                <a:cs typeface="Tahoma"/>
              </a:rPr>
              <a:t>Eurofound</a:t>
            </a:r>
            <a:r>
              <a:rPr lang="pl-PL" sz="2400" spc="50" dirty="0">
                <a:solidFill>
                  <a:srgbClr val="0CA373"/>
                </a:solidFill>
                <a:cs typeface="Tahoma"/>
              </a:rPr>
              <a:t> i ILO, 2017).</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85458" y="2760292"/>
            <a:ext cx="12021084" cy="3102131"/>
          </a:xfrm>
          <a:prstGeom prst="rect">
            <a:avLst/>
          </a:prstGeom>
          <a:noFill/>
        </p:spPr>
        <p:txBody>
          <a:bodyPr wrap="square">
            <a:spAutoFit/>
          </a:bodyPr>
          <a:lstStyle/>
          <a:p>
            <a:pPr lvl="0" algn="just">
              <a:lnSpc>
                <a:spcPct val="115000"/>
              </a:lnSpc>
              <a:spcAft>
                <a:spcPts val="1000"/>
              </a:spcAft>
              <a:buSzPts val="1000"/>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Innymi słowy</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200" b="1"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praca zdalna </a:t>
            </a:r>
            <a:r>
              <a:rPr lang="pl-PL" sz="2200"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(w j. angielskim, obok</a:t>
            </a:r>
            <a:r>
              <a:rPr lang="pl-PL" sz="2200" dirty="0">
                <a:solidFill>
                  <a:srgbClr val="0CA373"/>
                </a:solidFill>
                <a:latin typeface="Calibri" panose="020F0502020204030204" pitchFamily="34" charset="0"/>
                <a:ea typeface="Times New Roman" panose="02020603050405020304" pitchFamily="18" charset="0"/>
                <a:cs typeface="Calibri" panose="020F0502020204030204" pitchFamily="34" charset="0"/>
              </a:rPr>
              <a:t> terminu ’</a:t>
            </a:r>
            <a:r>
              <a:rPr lang="pl-PL" sz="2200"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remote</a:t>
            </a:r>
            <a:r>
              <a:rPr lang="pl-PL" sz="2200"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200" dirty="0" err="1">
                <a:solidFill>
                  <a:srgbClr val="0CA373"/>
                </a:solidFill>
                <a:latin typeface="Calibri" panose="020F0502020204030204" pitchFamily="34" charset="0"/>
                <a:ea typeface="Times New Roman" panose="02020603050405020304" pitchFamily="18" charset="0"/>
                <a:cs typeface="Calibri" panose="020F0502020204030204" pitchFamily="34" charset="0"/>
              </a:rPr>
              <a:t>work</a:t>
            </a:r>
            <a:r>
              <a:rPr lang="pl-PL" sz="2200" dirty="0">
                <a:solidFill>
                  <a:srgbClr val="0CA373"/>
                </a:solidFill>
                <a:latin typeface="Calibri" panose="020F0502020204030204" pitchFamily="34" charset="0"/>
                <a:ea typeface="Times New Roman" panose="02020603050405020304" pitchFamily="18" charset="0"/>
                <a:cs typeface="Calibri" panose="020F0502020204030204" pitchFamily="34" charset="0"/>
              </a:rPr>
              <a:t>’ </a:t>
            </a:r>
            <a:r>
              <a:rPr lang="pl-PL" sz="2200"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określana też mianem ’</a:t>
            </a:r>
            <a:r>
              <a:rPr lang="pl-PL" sz="2200" dirty="0" err="1">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telework</a:t>
            </a:r>
            <a:r>
              <a:rPr lang="pl-PL" sz="2200"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a:t>
            </a:r>
            <a:r>
              <a:rPr lang="pl-PL" sz="2200" b="1" dirty="0">
                <a:solidFill>
                  <a:srgbClr val="0CA373"/>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oznacza pracę przy pomocy technologii teleinformatycznych, wykonywaną spoza siedziby pracodawcy</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Ogólnie rzecz biorąc (nie zawsze – zależy to od odpowiedniego porządku prawnego) – powinna być ona wykonywana na podstawie swobodnego uzgodnienia pracodawcy i pracownika (do 2023 r. -  tak NIE BYŁO w PL)</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Istnieje sporo aspektów PRACY ZDALNEJ</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które należy wyjaśnić w ramach takiego porozumienia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np. miejsce wykonywania takiej pracy (np. w miejscu zamieszkania pracownika lub gdzie indziej),</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godziny pracy (na podstawie harmonogramu)</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praca do wykonania,</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narzędzia do komunikacji (i kto ma je zapewniać),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ustalenia dot. mechanizmów nadzoru nad składaniem</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sprawozdań z podjętych prac </a:t>
            </a: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oraz opłacenie kosztów</a:t>
            </a:r>
            <a:endParaRPr lang="pl-PL"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684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a:solidFill>
                  <a:srgbClr val="0CA373"/>
                </a:solidFill>
                <a:latin typeface="+mn-lt"/>
                <a:ea typeface="Tahoma" panose="020B0604030504040204" pitchFamily="34" charset="0"/>
                <a:cs typeface="Tahoma" panose="020B0604030504040204" pitchFamily="34" charset="0"/>
              </a:rPr>
              <a:t>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318565" y="1030479"/>
            <a:ext cx="11380628" cy="4708981"/>
          </a:xfrm>
          <a:prstGeom prst="rect">
            <a:avLst/>
          </a:prstGeom>
          <a:noFill/>
        </p:spPr>
        <p:txBody>
          <a:bodyPr wrap="square">
            <a:spAutoFit/>
          </a:bodyPr>
          <a:lstStyle/>
          <a:p>
            <a:r>
              <a:rPr lang="pl-PL" sz="2000" dirty="0"/>
              <a:t>9. W okresie stanu epidemii i stanu zagrożenia epidemicznego w Polsce praca zdalna może być:</a:t>
            </a:r>
          </a:p>
          <a:p>
            <a:r>
              <a:rPr lang="pl-PL" sz="2000" b="1" dirty="0"/>
              <a:t>a) polecona przez pracodawcę pracownikowi;</a:t>
            </a:r>
          </a:p>
          <a:p>
            <a:r>
              <a:rPr lang="pl-PL" sz="2000" dirty="0"/>
              <a:t>b) nie może być zlecona pracownikowi przez pracodawcę;</a:t>
            </a:r>
          </a:p>
          <a:p>
            <a:r>
              <a:rPr lang="pl-PL" sz="2000" dirty="0"/>
              <a:t>c) wykonywana tylko na mocy porozumienia stron</a:t>
            </a:r>
          </a:p>
          <a:p>
            <a:endParaRPr lang="en-US" sz="2000" dirty="0"/>
          </a:p>
          <a:p>
            <a:r>
              <a:rPr lang="pl-PL" sz="2000" dirty="0"/>
              <a:t>10. Ile dni w ciągu roku kalendarzowego pracownik może przepracować w ramach "okazjonalnej pracy zdalnej" w Polsce ?</a:t>
            </a:r>
          </a:p>
          <a:p>
            <a:r>
              <a:rPr lang="pl-PL" sz="2000" dirty="0"/>
              <a:t>a) 12</a:t>
            </a:r>
          </a:p>
          <a:p>
            <a:r>
              <a:rPr lang="pl-PL" sz="2000" b="1" dirty="0"/>
              <a:t>b) 24</a:t>
            </a:r>
          </a:p>
          <a:p>
            <a:r>
              <a:rPr lang="pl-PL" sz="2000" dirty="0"/>
              <a:t>c) 30</a:t>
            </a:r>
            <a:endParaRPr lang="en-US" sz="2000" dirty="0"/>
          </a:p>
          <a:p>
            <a:endParaRPr lang="pl-PL" sz="2000" dirty="0"/>
          </a:p>
          <a:p>
            <a:r>
              <a:rPr lang="pl-PL" sz="2000" dirty="0"/>
              <a:t>11. Czy praca zdalna może obejmować również wykonywanie tzw. prac szczególnie niebezpiecznych?</a:t>
            </a:r>
          </a:p>
          <a:p>
            <a:r>
              <a:rPr lang="pl-PL" sz="2000" b="1" dirty="0"/>
              <a:t>a) nie;</a:t>
            </a:r>
          </a:p>
          <a:p>
            <a:r>
              <a:rPr lang="pl-PL" sz="2000" dirty="0"/>
              <a:t>b) tak</a:t>
            </a:r>
          </a:p>
          <a:p>
            <a:r>
              <a:rPr lang="pl-PL" sz="2000" dirty="0"/>
              <a:t>c) tak, ale tylko w określonych przypadkach</a:t>
            </a:r>
          </a:p>
        </p:txBody>
      </p:sp>
    </p:spTree>
    <p:extLst>
      <p:ext uri="{BB962C8B-B14F-4D97-AF65-F5344CB8AC3E}">
        <p14:creationId xmlns:p14="http://schemas.microsoft.com/office/powerpoint/2010/main" val="358569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a:solidFill>
                  <a:srgbClr val="0CA373"/>
                </a:solidFill>
                <a:latin typeface="+mn-lt"/>
                <a:ea typeface="Tahoma" panose="020B0604030504040204" pitchFamily="34" charset="0"/>
                <a:cs typeface="Tahoma" panose="020B0604030504040204" pitchFamily="34" charset="0"/>
              </a:rPr>
              <a:t>Test</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0" y="1030479"/>
            <a:ext cx="12265891" cy="4770537"/>
          </a:xfrm>
          <a:prstGeom prst="rect">
            <a:avLst/>
          </a:prstGeom>
          <a:noFill/>
        </p:spPr>
        <p:txBody>
          <a:bodyPr wrap="square">
            <a:spAutoFit/>
          </a:bodyPr>
          <a:lstStyle/>
          <a:p>
            <a:r>
              <a:rPr lang="pl-PL" sz="1900" dirty="0"/>
              <a:t>12. Czy pracodawca będzie musiał zapewnić służbowy laptop / smartfon dla pracownika wykonującego pracę zdalną?</a:t>
            </a:r>
          </a:p>
          <a:p>
            <a:r>
              <a:rPr lang="pl-PL" sz="1900" dirty="0"/>
              <a:t>a) nigdy; </a:t>
            </a:r>
          </a:p>
          <a:p>
            <a:r>
              <a:rPr lang="pl-PL" sz="1900" dirty="0"/>
              <a:t>b) zawsze, bez względu na odmienne przepisy; </a:t>
            </a:r>
          </a:p>
          <a:p>
            <a:r>
              <a:rPr lang="pl-PL" sz="1900" b="1" dirty="0"/>
              <a:t>c) powinien zapewnić materiały i urządzenia umożliwiające wykonywanie pracy zdalnej, w tym urządzenia techniczne - w zależności od przepisów w danym kraju</a:t>
            </a:r>
          </a:p>
          <a:p>
            <a:endParaRPr lang="en-US" sz="1900" dirty="0"/>
          </a:p>
          <a:p>
            <a:r>
              <a:rPr lang="pl-PL" sz="1900" dirty="0"/>
              <a:t>13. Czy dodatek za używanie własnych narzędzi pracy w trakcie wykonywania pracy zdalnej stanowi dla pracownika przychód?</a:t>
            </a:r>
          </a:p>
          <a:p>
            <a:r>
              <a:rPr lang="pl-PL" sz="1900" b="1" dirty="0"/>
              <a:t>a) nie</a:t>
            </a:r>
          </a:p>
          <a:p>
            <a:r>
              <a:rPr lang="pl-PL" sz="1900" dirty="0"/>
              <a:t>b) tak</a:t>
            </a:r>
          </a:p>
          <a:p>
            <a:r>
              <a:rPr lang="pl-PL" sz="1900" dirty="0"/>
              <a:t>c) tak, ale tylko do wysokości połowy łącznego przychodu z tego źródła.</a:t>
            </a:r>
          </a:p>
          <a:p>
            <a:endParaRPr lang="pl-PL" sz="1900" dirty="0"/>
          </a:p>
          <a:p>
            <a:r>
              <a:rPr lang="pl-PL" sz="1900" dirty="0"/>
              <a:t>14. Z wnioskiem o zaprzestanie wykonywania pracy zdalnej i przywrócenie poprzednich warunków pracy może wystąpić: </a:t>
            </a:r>
          </a:p>
          <a:p>
            <a:r>
              <a:rPr lang="pl-PL" sz="1900" dirty="0"/>
              <a:t>a) tylko pracownik w ciągu 30 dni od rozpoczęcia okresu pracy zdalnej;</a:t>
            </a:r>
          </a:p>
          <a:p>
            <a:r>
              <a:rPr lang="pl-PL" sz="1900" dirty="0"/>
              <a:t>b) tylko pracodawca w terminie 30 dni od rozpoczęcia okresu pracy zdalnej;</a:t>
            </a:r>
          </a:p>
          <a:p>
            <a:r>
              <a:rPr lang="pl-PL" sz="1900" b="1" dirty="0"/>
              <a:t>c) każda ze stron w każdym czasie, jeżeli praca zdalna została uzgodniona w okresie zatrudnienia pracownika</a:t>
            </a:r>
            <a:endParaRPr lang="en-US" b="1" dirty="0"/>
          </a:p>
        </p:txBody>
      </p:sp>
    </p:spTree>
    <p:extLst>
      <p:ext uri="{BB962C8B-B14F-4D97-AF65-F5344CB8AC3E}">
        <p14:creationId xmlns:p14="http://schemas.microsoft.com/office/powerpoint/2010/main" val="3196482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a:solidFill>
                  <a:srgbClr val="0CA373"/>
                </a:solidFill>
                <a:latin typeface="+mn-lt"/>
                <a:ea typeface="Tahoma" panose="020B0604030504040204" pitchFamily="34" charset="0"/>
                <a:cs typeface="Tahoma" panose="020B0604030504040204" pitchFamily="34" charset="0"/>
              </a:rPr>
              <a:t>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3425233"/>
          </a:xfrm>
          <a:prstGeom prst="rect">
            <a:avLst/>
          </a:prstGeom>
          <a:noFill/>
        </p:spPr>
        <p:txBody>
          <a:bodyPr wrap="square">
            <a:spAutoFit/>
          </a:bodyPr>
          <a:lstStyle/>
          <a:p>
            <a:pPr marL="6985" algn="just" fontAlgn="base">
              <a:lnSpc>
                <a:spcPct val="115000"/>
              </a:lnSpc>
              <a:spcAft>
                <a:spcPts val="1000"/>
              </a:spcAft>
            </a:pPr>
            <a:r>
              <a:rPr lang="pl-PL" sz="2400" dirty="0">
                <a:ea typeface="Times New Roman" panose="02020603050405020304" pitchFamily="18" charset="0"/>
                <a:cs typeface="Times New Roman" panose="02020603050405020304" pitchFamily="18" charset="0"/>
              </a:rPr>
              <a:t>15. Czy pracodawca ma obowiązek uwzględnić wniosek pracownika o pracę zdalną (wg projektu zmian w Kodeksie Pracy)?</a:t>
            </a:r>
          </a:p>
          <a:p>
            <a:pPr marL="6985" algn="just" fontAlgn="base">
              <a:lnSpc>
                <a:spcPct val="115000"/>
              </a:lnSpc>
              <a:spcAft>
                <a:spcPts val="1000"/>
              </a:spcAft>
            </a:pPr>
            <a:r>
              <a:rPr lang="pl-PL" sz="2400" dirty="0">
                <a:ea typeface="Times New Roman" panose="02020603050405020304" pitchFamily="18" charset="0"/>
                <a:cs typeface="Times New Roman" panose="02020603050405020304" pitchFamily="18" charset="0"/>
              </a:rPr>
              <a:t>a) nigdy - zarówno w świetle obecnych, jak i przewidywanych przepisów; </a:t>
            </a:r>
          </a:p>
          <a:p>
            <a:pPr marL="6985" algn="just" fontAlgn="base">
              <a:lnSpc>
                <a:spcPct val="115000"/>
              </a:lnSpc>
              <a:spcAft>
                <a:spcPts val="1000"/>
              </a:spcAft>
            </a:pPr>
            <a:r>
              <a:rPr lang="pl-PL" sz="2400" b="1" dirty="0">
                <a:ea typeface="Times New Roman" panose="02020603050405020304" pitchFamily="18" charset="0"/>
                <a:cs typeface="Times New Roman" panose="02020603050405020304" pitchFamily="18" charset="0"/>
              </a:rPr>
              <a:t>b) tak - w przypadku niektórych pracowników ze względu na ich szczególną sytuację życiową - np. stan ciąży, wychowywanie dziecka do lat 4 lub opieka nad innym członkiem najbliższej rodziny; </a:t>
            </a:r>
          </a:p>
          <a:p>
            <a:pPr marL="6985" algn="just" fontAlgn="base">
              <a:lnSpc>
                <a:spcPct val="115000"/>
              </a:lnSpc>
              <a:spcAft>
                <a:spcPts val="1000"/>
              </a:spcAft>
            </a:pPr>
            <a:r>
              <a:rPr lang="pl-PL" sz="2400" dirty="0">
                <a:ea typeface="Times New Roman" panose="02020603050405020304" pitchFamily="18" charset="0"/>
                <a:cs typeface="Times New Roman" panose="02020603050405020304" pitchFamily="18" charset="0"/>
              </a:rPr>
              <a:t>c) tak, ale tylko w okresie stanu zagrożenia epidemicznego</a:t>
            </a:r>
            <a:r>
              <a:rPr lang="it-IT" sz="1800" dirty="0">
                <a:effectLst/>
                <a:ea typeface="Times New Roman" panose="02020603050405020304" pitchFamily="18" charset="0"/>
                <a:cs typeface="Times New Roman" panose="02020603050405020304" pitchFamily="18" charset="0"/>
              </a:rPr>
              <a:t> </a:t>
            </a:r>
            <a:endParaRPr lang="pl-P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8318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a:solidFill>
                  <a:schemeClr val="tx1"/>
                </a:solidFill>
                <a:latin typeface="+mn-lt"/>
                <a:ea typeface="Tahoma" panose="020B0604030504040204" pitchFamily="34" charset="0"/>
                <a:cs typeface="Tahoma" panose="020B0604030504040204" pitchFamily="34" charset="0"/>
              </a:rPr>
              <a:t>Referencje:</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252190"/>
          </a:xfrm>
          <a:prstGeom prst="rect">
            <a:avLst/>
          </a:prstGeom>
          <a:noFill/>
        </p:spPr>
        <p:txBody>
          <a:bodyPr wrap="square">
            <a:spAutoFit/>
          </a:bodyPr>
          <a:lstStyle/>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Praca zdalna w polskim systemie prawnym [Remote work in Poland's legal system]</a:t>
            </a:r>
            <a:r>
              <a:rPr lang="it-IT" sz="2000" dirty="0">
                <a:effectLst/>
                <a:ea typeface="Times New Roman" panose="02020603050405020304" pitchFamily="18" charset="0"/>
                <a:cs typeface="Times New Roman" panose="02020603050405020304" pitchFamily="18" charset="0"/>
              </a:rPr>
              <a:t>, M. Mędrala (</a:t>
            </a:r>
            <a:r>
              <a:rPr lang="pl-PL" sz="2000" dirty="0">
                <a:ea typeface="Times New Roman" panose="02020603050405020304" pitchFamily="18" charset="0"/>
                <a:cs typeface="Times New Roman" panose="02020603050405020304" pitchFamily="18" charset="0"/>
              </a:rPr>
              <a:t>red</a:t>
            </a:r>
            <a:r>
              <a:rPr lang="it-IT" sz="2000" dirty="0">
                <a:effectLst/>
                <a:ea typeface="Times New Roman" panose="02020603050405020304" pitchFamily="18" charset="0"/>
                <a:cs typeface="Times New Roman" panose="02020603050405020304" pitchFamily="18" charset="0"/>
              </a:rPr>
              <a:t>.), Warszawa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Outline of Polish Labour Law System </a:t>
            </a:r>
            <a:r>
              <a:rPr lang="it-IT" sz="2000" dirty="0">
                <a:effectLst/>
                <a:ea typeface="Times New Roman" panose="02020603050405020304" pitchFamily="18" charset="0"/>
                <a:cs typeface="Times New Roman" panose="02020603050405020304" pitchFamily="18" charset="0"/>
              </a:rPr>
              <a:t>(</a:t>
            </a:r>
            <a:r>
              <a:rPr lang="pl-PL" sz="2000" dirty="0">
                <a:ea typeface="Times New Roman" panose="02020603050405020304" pitchFamily="18" charset="0"/>
                <a:cs typeface="Times New Roman" panose="02020603050405020304" pitchFamily="18" charset="0"/>
              </a:rPr>
              <a:t>red.</a:t>
            </a:r>
            <a:r>
              <a:rPr lang="it-IT" sz="2000" dirty="0">
                <a:effectLst/>
                <a:ea typeface="Times New Roman" panose="02020603050405020304" pitchFamily="18" charset="0"/>
                <a:cs typeface="Times New Roman" panose="02020603050405020304" pitchFamily="18" charset="0"/>
              </a:rPr>
              <a:t> K. W. Baran), Warszawa 2016;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Aspekty pracy zdalnej z perspektywy pracownika, pracodawcy i gospodarki [Aspects of Remote Work from the Perspective of the Employee, Employer and the Economy]</a:t>
            </a:r>
            <a:r>
              <a:rPr lang="it-IT" sz="2000" dirty="0">
                <a:effectLst/>
                <a:ea typeface="Times New Roman" panose="02020603050405020304" pitchFamily="18" charset="0"/>
                <a:cs typeface="Times New Roman" panose="02020603050405020304" pitchFamily="18" charset="0"/>
              </a:rPr>
              <a:t>, PARP</a:t>
            </a:r>
            <a:r>
              <a:rPr lang="pl-PL" sz="2000" dirty="0">
                <a:effectLst/>
                <a:ea typeface="Times New Roman" panose="02020603050405020304" pitchFamily="18" charset="0"/>
                <a:cs typeface="Times New Roman" panose="02020603050405020304" pitchFamily="18" charset="0"/>
              </a:rPr>
              <a:t>, grudzień</a:t>
            </a:r>
            <a:r>
              <a:rPr lang="it-IT" sz="2000" dirty="0">
                <a:effectLst/>
                <a:ea typeface="Times New Roman" panose="02020603050405020304" pitchFamily="18" charset="0"/>
                <a:cs typeface="Times New Roman" panose="02020603050405020304" pitchFamily="18" charset="0"/>
              </a:rPr>
              <a:t>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Raport o stanie sektora małych i średnich przedsiębiorstw w Polsce [Report on the state of the SME sector in Poland], </a:t>
            </a:r>
            <a:r>
              <a:rPr lang="it-IT" sz="2000" dirty="0">
                <a:effectLst/>
                <a:ea typeface="Times New Roman" panose="02020603050405020304" pitchFamily="18" charset="0"/>
                <a:cs typeface="Times New Roman" panose="02020603050405020304" pitchFamily="18" charset="0"/>
              </a:rPr>
              <a:t>PARP, Warszawa 2020;</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The impact of the pandemic in the business, Annual report 2021, </a:t>
            </a:r>
            <a:r>
              <a:rPr lang="it-IT" sz="2000" dirty="0">
                <a:effectLst/>
                <a:ea typeface="Times New Roman" panose="02020603050405020304" pitchFamily="18" charset="0"/>
                <a:cs typeface="Times New Roman" panose="02020603050405020304" pitchFamily="18" charset="0"/>
              </a:rPr>
              <a:t>Small Enterprises' Institute - IME GSEVEE, https://imegsevee.gr/wp-content/uploads/2021/11/etisia_ekthesi_2021.pdf.</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Sz. Kubiak, </a:t>
            </a:r>
            <a:r>
              <a:rPr lang="it-IT" sz="2000" i="1" dirty="0">
                <a:effectLst/>
                <a:ea typeface="Times New Roman" panose="02020603050405020304" pitchFamily="18" charset="0"/>
                <a:cs typeface="Times New Roman" panose="02020603050405020304" pitchFamily="18" charset="0"/>
              </a:rPr>
              <a:t>Proposed changes in labour law relating to remote work, </a:t>
            </a:r>
            <a:r>
              <a:rPr lang="it-IT" sz="2000" dirty="0">
                <a:effectLst/>
                <a:ea typeface="Times New Roman" panose="02020603050405020304" pitchFamily="18" charset="0"/>
                <a:cs typeface="Times New Roman" panose="02020603050405020304" pitchFamily="18" charset="0"/>
              </a:rPr>
              <a:t>News from Poland, 23.12.2021; </a:t>
            </a:r>
          </a:p>
        </p:txBody>
      </p:sp>
    </p:spTree>
    <p:extLst>
      <p:ext uri="{BB962C8B-B14F-4D97-AF65-F5344CB8AC3E}">
        <p14:creationId xmlns:p14="http://schemas.microsoft.com/office/powerpoint/2010/main" val="327817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a:solidFill>
                  <a:schemeClr val="tx1"/>
                </a:solidFill>
                <a:latin typeface="+mn-lt"/>
                <a:ea typeface="Tahoma" panose="020B0604030504040204" pitchFamily="34" charset="0"/>
                <a:cs typeface="Tahoma" panose="020B0604030504040204" pitchFamily="34" charset="0"/>
              </a:rPr>
              <a:t>Referencje:</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699428"/>
          </a:xfrm>
          <a:prstGeom prst="rect">
            <a:avLst/>
          </a:prstGeom>
          <a:noFill/>
        </p:spPr>
        <p:txBody>
          <a:bodyPr wrap="square">
            <a:spAutoFit/>
          </a:bodyPr>
          <a:lstStyle/>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Ł. </a:t>
            </a:r>
            <a:r>
              <a:rPr lang="en-US" sz="2400" dirty="0" err="1">
                <a:effectLst/>
                <a:ea typeface="Times New Roman" panose="02020603050405020304" pitchFamily="18" charset="0"/>
                <a:cs typeface="Times New Roman" panose="02020603050405020304" pitchFamily="18" charset="0"/>
              </a:rPr>
              <a:t>Kobroń-Gąsiorowska</a:t>
            </a:r>
            <a:r>
              <a:rPr lang="en-US" sz="2400" dirty="0">
                <a:effectLst/>
                <a:ea typeface="Times New Roman" panose="02020603050405020304" pitchFamily="18" charset="0"/>
                <a:cs typeface="Times New Roman" panose="02020603050405020304" pitchFamily="18" charset="0"/>
              </a:rPr>
              <a:t>, (2022), </a:t>
            </a:r>
            <a:r>
              <a:rPr lang="en-US" sz="2400" i="1" dirty="0">
                <a:effectLst/>
                <a:ea typeface="Times New Roman" panose="02020603050405020304" pitchFamily="18" charset="0"/>
                <a:cs typeface="Times New Roman" panose="02020603050405020304" pitchFamily="18" charset="0"/>
              </a:rPr>
              <a:t>The remote working model for Polish </a:t>
            </a:r>
            <a:r>
              <a:rPr lang="en-US" sz="2400" i="1" dirty="0" err="1">
                <a:effectLst/>
                <a:ea typeface="Times New Roman" panose="02020603050405020304" pitchFamily="18" charset="0"/>
                <a:cs typeface="Times New Roman" panose="02020603050405020304" pitchFamily="18" charset="0"/>
              </a:rPr>
              <a:t>labour</a:t>
            </a:r>
            <a:r>
              <a:rPr lang="en-US" sz="2400" i="1" dirty="0">
                <a:effectLst/>
                <a:ea typeface="Times New Roman" panose="02020603050405020304" pitchFamily="18" charset="0"/>
                <a:cs typeface="Times New Roman" panose="02020603050405020304" pitchFamily="18" charset="0"/>
              </a:rPr>
              <a:t> law, </a:t>
            </a:r>
            <a:r>
              <a:rPr lang="en-US" sz="2400" dirty="0">
                <a:effectLst/>
                <a:ea typeface="Times New Roman" panose="02020603050405020304" pitchFamily="18" charset="0"/>
                <a:cs typeface="Times New Roman" panose="02020603050405020304" pitchFamily="18" charset="0"/>
              </a:rPr>
              <a:t>Italian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Law E-Journal, 15(1), 171–186. https://doi.org/10.6092/issn.1561-8048/13841</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Teleworking during the COVID-19 pandemic and beyond. A practical guide, </a:t>
            </a:r>
            <a:r>
              <a:rPr lang="en-US" sz="2400" dirty="0">
                <a:effectLst/>
                <a:ea typeface="Times New Roman" panose="02020603050405020304" pitchFamily="18" charset="0"/>
                <a:cs typeface="Times New Roman" panose="02020603050405020304" pitchFamily="18" charset="0"/>
              </a:rPr>
              <a:t>Geneva: International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Office, </a:t>
            </a:r>
            <a:r>
              <a:rPr lang="pl-PL" sz="2400" dirty="0">
                <a:ea typeface="Times New Roman" panose="02020603050405020304" pitchFamily="18" charset="0"/>
                <a:cs typeface="Times New Roman" panose="02020603050405020304" pitchFamily="18" charset="0"/>
              </a:rPr>
              <a:t>lipiec</a:t>
            </a:r>
            <a:r>
              <a:rPr lang="en-US" sz="2400" dirty="0">
                <a:effectLst/>
                <a:ea typeface="Times New Roman" panose="02020603050405020304" pitchFamily="18" charset="0"/>
                <a:cs typeface="Times New Roman" panose="02020603050405020304" pitchFamily="18" charset="0"/>
              </a:rPr>
              <a:t> 2020, ISBN 978-92-2-032405-9 (web PDF)</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a:t>
            </a:r>
            <a:r>
              <a:rPr lang="pl-PL" sz="2400" dirty="0">
                <a:effectLst/>
                <a:ea typeface="Times New Roman" panose="02020603050405020304" pitchFamily="18" charset="0"/>
                <a:cs typeface="Times New Roman" panose="02020603050405020304" pitchFamily="18" charset="0"/>
              </a:rPr>
              <a:t>Europejski Urząd ds. Pracy </a:t>
            </a:r>
            <a:r>
              <a:rPr lang="en-US" sz="2400" dirty="0">
                <a:effectLst/>
                <a:ea typeface="Times New Roman" panose="02020603050405020304" pitchFamily="18" charset="0"/>
                <a:cs typeface="Times New Roman" panose="02020603050405020304" pitchFamily="18" charset="0"/>
              </a:rPr>
              <a:t>(ELA), </a:t>
            </a:r>
            <a:r>
              <a:rPr lang="en-US" sz="2400" i="1" dirty="0">
                <a:effectLst/>
                <a:ea typeface="Times New Roman" panose="02020603050405020304" pitchFamily="18" charset="0"/>
                <a:cs typeface="Times New Roman" panose="02020603050405020304" pitchFamily="18" charset="0"/>
              </a:rPr>
              <a:t>Impact of teleworking during the COVID-19 pandemic on the applicable social security (July 2021) – overview of measures and/or actions taken in the EU Member States to facilitate a flexible approach to the applicable social security of teleworking cross-border workers</a:t>
            </a:r>
            <a:r>
              <a:rPr lang="pl-PL" sz="2400" i="1" dirty="0">
                <a:effectLst/>
                <a:ea typeface="Times New Roman" panose="02020603050405020304" pitchFamily="18" charset="0"/>
                <a:cs typeface="Times New Roman" panose="02020603050405020304" pitchFamily="18" charset="0"/>
              </a:rPr>
              <a:t>;</a:t>
            </a:r>
            <a:endParaRPr lang="en-US" sz="2400" i="1"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M. </a:t>
            </a:r>
            <a:r>
              <a:rPr lang="en-US" sz="2400" dirty="0" err="1">
                <a:effectLst/>
                <a:ea typeface="Times New Roman" panose="02020603050405020304" pitchFamily="18" charset="0"/>
                <a:cs typeface="Times New Roman" panose="02020603050405020304" pitchFamily="18" charset="0"/>
              </a:rPr>
              <a:t>Grzegorczyk</a:t>
            </a:r>
            <a:r>
              <a:rPr lang="en-US" sz="2400" dirty="0">
                <a:effectLst/>
                <a:ea typeface="Times New Roman" panose="02020603050405020304" pitchFamily="18" charset="0"/>
                <a:cs typeface="Times New Roman" panose="02020603050405020304" pitchFamily="18" charset="0"/>
              </a:rPr>
              <a:t>, L. </a:t>
            </a:r>
            <a:r>
              <a:rPr lang="en-US" sz="2400" dirty="0" err="1">
                <a:effectLst/>
                <a:ea typeface="Times New Roman" panose="02020603050405020304" pitchFamily="18" charset="0"/>
                <a:cs typeface="Times New Roman" panose="02020603050405020304" pitchFamily="18" charset="0"/>
              </a:rPr>
              <a:t>Nurski</a:t>
            </a:r>
            <a:r>
              <a:rPr lang="en-US" sz="2400" dirty="0">
                <a:effectLst/>
                <a:ea typeface="Times New Roman" panose="02020603050405020304" pitchFamily="18" charset="0"/>
                <a:cs typeface="Times New Roman" panose="02020603050405020304" pitchFamily="18" charset="0"/>
              </a:rPr>
              <a:t>, T. </a:t>
            </a:r>
            <a:r>
              <a:rPr lang="en-US" sz="2400" dirty="0" err="1">
                <a:effectLst/>
                <a:ea typeface="Times New Roman" panose="02020603050405020304" pitchFamily="18" charset="0"/>
                <a:cs typeface="Times New Roman" panose="02020603050405020304" pitchFamily="18" charset="0"/>
              </a:rPr>
              <a:t>Schraepen</a:t>
            </a: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Cross-border telework in the EU: fab or fad?</a:t>
            </a:r>
            <a:r>
              <a:rPr lang="pl-PL" sz="2400" i="1" dirty="0">
                <a:effectLst/>
                <a:ea typeface="Times New Roman" panose="02020603050405020304" pitchFamily="18" charset="0"/>
                <a:cs typeface="Times New Roman" panose="02020603050405020304" pitchFamily="18" charset="0"/>
              </a:rPr>
              <a:t>,</a:t>
            </a:r>
            <a:r>
              <a:rPr lang="en-US" sz="2400" i="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hlinkClick r:id="rId2"/>
              </a:rPr>
              <a:t>https://www.bruegel.org/blog-post/cross-border-telework-eu-fab-or-fad</a:t>
            </a:r>
            <a:r>
              <a:rPr lang="pl-PL" sz="2400" dirty="0">
                <a:effectLst/>
                <a:ea typeface="Times New Roman" panose="02020603050405020304" pitchFamily="18" charset="0"/>
                <a:cs typeface="Times New Roman" panose="02020603050405020304" pitchFamily="18" charset="0"/>
              </a:rPr>
              <a:t>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35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b="0" kern="0" spc="-150" dirty="0">
                <a:solidFill>
                  <a:schemeClr val="tx1"/>
                </a:solidFill>
                <a:latin typeface="+mn-lt"/>
                <a:ea typeface="Tahoma" panose="020B0604030504040204" pitchFamily="34" charset="0"/>
                <a:cs typeface="Tahoma" panose="020B0604030504040204" pitchFamily="34" charset="0"/>
              </a:rPr>
              <a:t>Referencje:</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540345"/>
          </a:xfrm>
          <a:prstGeom prst="rect">
            <a:avLst/>
          </a:prstGeom>
          <a:noFill/>
        </p:spPr>
        <p:txBody>
          <a:bodyPr wrap="square">
            <a:spAutoFit/>
          </a:bodyPr>
          <a:lstStyle/>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i="1" dirty="0">
                <a:effectLst/>
                <a:ea typeface="Times New Roman" panose="02020603050405020304" pitchFamily="18" charset="0"/>
                <a:cs typeface="Times New Roman" panose="02020603050405020304" pitchFamily="18" charset="0"/>
              </a:rPr>
              <a:t>REMOTE WORKING &amp; PRODUCTIVITY</a:t>
            </a:r>
            <a:r>
              <a:rPr lang="en-US" sz="2800" dirty="0">
                <a:effectLst/>
                <a:ea typeface="Times New Roman" panose="02020603050405020304" pitchFamily="18" charset="0"/>
                <a:cs typeface="Times New Roman" panose="02020603050405020304" pitchFamily="18" charset="0"/>
              </a:rPr>
              <a:t> – Poland In</a:t>
            </a:r>
            <a:r>
              <a:rPr lang="pl-PL" sz="2800" dirty="0">
                <a:effectLst/>
                <a:ea typeface="Times New Roman" panose="02020603050405020304" pitchFamily="18" charset="0"/>
                <a:cs typeface="Times New Roman" panose="02020603050405020304" pitchFamily="18" charset="0"/>
              </a:rPr>
              <a:t>:</a:t>
            </a:r>
            <a:endParaRPr lang="en-US" sz="2800"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2"/>
              </a:rPr>
              <a:t>https://www.youtube.com/watch?v=la5mBHbhpis</a:t>
            </a:r>
            <a:r>
              <a:rPr lang="pl-PL" sz="2800" dirty="0">
                <a:effectLst/>
                <a:ea typeface="Times New Roman" panose="02020603050405020304" pitchFamily="18" charset="0"/>
                <a:cs typeface="Times New Roman" panose="02020603050405020304" pitchFamily="18" charset="0"/>
              </a:rPr>
              <a:t> </a:t>
            </a:r>
            <a:endParaRPr lang="en-US" sz="2800" dirty="0">
              <a:effectLst/>
              <a:ea typeface="Times New Roman" panose="02020603050405020304" pitchFamily="18" charset="0"/>
              <a:cs typeface="Times New Roman" panose="02020603050405020304" pitchFamily="18" charset="0"/>
            </a:endParaRPr>
          </a:p>
          <a:p>
            <a:pPr marL="464185" indent="-457200" algn="just" fontAlgn="base">
              <a:lnSpc>
                <a:spcPct val="115000"/>
              </a:lnSpc>
              <a:spcAft>
                <a:spcPts val="1000"/>
              </a:spcAft>
              <a:buFontTx/>
              <a:buChar char="-"/>
            </a:pPr>
            <a:r>
              <a:rPr lang="en-US" sz="2800" i="1" dirty="0">
                <a:effectLst/>
                <a:ea typeface="Times New Roman" panose="02020603050405020304" pitchFamily="18" charset="0"/>
                <a:cs typeface="Times New Roman" panose="02020603050405020304" pitchFamily="18" charset="0"/>
              </a:rPr>
              <a:t>REMOTE WORK </a:t>
            </a:r>
            <a:r>
              <a:rPr lang="en-US" sz="2800" dirty="0">
                <a:effectLst/>
                <a:ea typeface="Times New Roman" panose="02020603050405020304" pitchFamily="18" charset="0"/>
                <a:cs typeface="Times New Roman" panose="02020603050405020304" pitchFamily="18" charset="0"/>
              </a:rPr>
              <a:t>– Poland In</a:t>
            </a:r>
            <a:r>
              <a:rPr lang="pl-PL" sz="2800" dirty="0">
                <a:effectLst/>
                <a:ea typeface="Times New Roman" panose="02020603050405020304" pitchFamily="18" charset="0"/>
                <a:cs typeface="Times New Roman" panose="02020603050405020304" pitchFamily="18" charset="0"/>
              </a:rPr>
              <a:t>:</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3"/>
              </a:rPr>
              <a:t>https://www.youtube.com/watch?v=ySQyeCnpxnI</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News from Poland—</a:t>
            </a:r>
            <a:r>
              <a:rPr lang="en-US" sz="2800" i="1" dirty="0">
                <a:effectLst/>
                <a:ea typeface="Times New Roman" panose="02020603050405020304" pitchFamily="18" charset="0"/>
                <a:cs typeface="Times New Roman" panose="02020603050405020304" pitchFamily="18" charset="0"/>
              </a:rPr>
              <a:t>Business &amp; Law, episode 5: Proposed changes in </a:t>
            </a:r>
            <a:r>
              <a:rPr lang="en-US" sz="2800" i="1" dirty="0" err="1">
                <a:effectLst/>
                <a:ea typeface="Times New Roman" panose="02020603050405020304" pitchFamily="18" charset="0"/>
                <a:cs typeface="Times New Roman" panose="02020603050405020304" pitchFamily="18" charset="0"/>
              </a:rPr>
              <a:t>labour</a:t>
            </a:r>
            <a:r>
              <a:rPr lang="en-US" sz="2800" i="1" dirty="0">
                <a:effectLst/>
                <a:ea typeface="Times New Roman" panose="02020603050405020304" pitchFamily="18" charset="0"/>
                <a:cs typeface="Times New Roman" panose="02020603050405020304" pitchFamily="18" charset="0"/>
              </a:rPr>
              <a:t> law relating to remote work</a:t>
            </a:r>
            <a:r>
              <a:rPr lang="pl-PL" sz="2800" i="1" dirty="0">
                <a:effectLst/>
                <a:ea typeface="Times New Roman" panose="02020603050405020304" pitchFamily="18" charset="0"/>
                <a:cs typeface="Times New Roman" panose="02020603050405020304" pitchFamily="18" charset="0"/>
              </a:rPr>
              <a:t>, </a:t>
            </a:r>
            <a:r>
              <a:rPr lang="pl-PL" sz="2800" dirty="0">
                <a:effectLst/>
                <a:ea typeface="Times New Roman" panose="02020603050405020304" pitchFamily="18" charset="0"/>
                <a:cs typeface="Times New Roman" panose="02020603050405020304" pitchFamily="18" charset="0"/>
              </a:rPr>
              <a:t>01.07.2021:</a:t>
            </a:r>
            <a:r>
              <a:rPr lang="pl-PL" sz="2800" i="1"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hlinkClick r:id="rId4"/>
              </a:rPr>
              <a:t>https://codozasady.pl/en/p/news-from-poland-business-law-episode-5-proposed-changes-in-labour-law-relating-to-remote-work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1849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pl-PL" sz="9600" b="1" spc="95" dirty="0">
                <a:solidFill>
                  <a:schemeClr val="bg1"/>
                </a:solidFill>
                <a:latin typeface="Roboto"/>
                <a:cs typeface="Roboto"/>
              </a:rPr>
              <a:t>Dziękujemy</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9880752"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400" kern="0" spc="-150" dirty="0">
                <a:solidFill>
                  <a:schemeClr val="tx1"/>
                </a:solidFill>
                <a:latin typeface="+mn-lt"/>
                <a:ea typeface="Tahoma" panose="020B0604030504040204" pitchFamily="34" charset="0"/>
                <a:cs typeface="Tahoma" panose="020B0604030504040204" pitchFamily="34" charset="0"/>
              </a:rPr>
              <a:t>Czym jest praca zdalna? </a:t>
            </a:r>
            <a:r>
              <a:rPr lang="pl-PL" sz="3600" b="0" i="1" kern="0" spc="-150" dirty="0">
                <a:solidFill>
                  <a:schemeClr val="tx1"/>
                </a:solidFill>
                <a:latin typeface="+mn-lt"/>
                <a:ea typeface="Tahoma" panose="020B0604030504040204" pitchFamily="34" charset="0"/>
                <a:cs typeface="Tahoma" panose="020B0604030504040204" pitchFamily="34" charset="0"/>
              </a:rPr>
              <a:t>– c.d.</a:t>
            </a:r>
            <a:endParaRPr lang="es-ES" sz="4400" b="0" i="1"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7" y="1136074"/>
            <a:ext cx="12021083" cy="1627369"/>
          </a:xfrm>
          <a:prstGeom prst="rect">
            <a:avLst/>
          </a:prstGeom>
        </p:spPr>
        <p:txBody>
          <a:bodyPr vert="horz" wrap="square" lIns="0" tIns="13970" rIns="0" bIns="0" rtlCol="0">
            <a:spAutoFit/>
          </a:bodyPr>
          <a:lstStyle/>
          <a:p>
            <a:pPr marL="12700" algn="just">
              <a:lnSpc>
                <a:spcPct val="100000"/>
              </a:lnSpc>
              <a:spcBef>
                <a:spcPts val="110"/>
              </a:spcBef>
            </a:pPr>
            <a:r>
              <a:rPr lang="pl-PL" sz="2800" spc="50" dirty="0">
                <a:cs typeface="Tahoma"/>
              </a:rPr>
              <a:t>Przed pandemią COVID-19, </a:t>
            </a:r>
            <a:r>
              <a:rPr lang="pl-PL" sz="2800" b="1" spc="50" dirty="0">
                <a:solidFill>
                  <a:srgbClr val="0CA373"/>
                </a:solidFill>
                <a:cs typeface="Tahoma"/>
              </a:rPr>
              <a:t>jedynie niewielki odsetek pracowników wykonywał okazjonalnie pracę z domu</a:t>
            </a:r>
          </a:p>
          <a:p>
            <a:pPr marL="12700" algn="just">
              <a:lnSpc>
                <a:spcPct val="100000"/>
              </a:lnSpc>
              <a:spcBef>
                <a:spcPts val="110"/>
              </a:spcBef>
            </a:pPr>
            <a:r>
              <a:rPr lang="pl-PL" sz="2400" spc="50" dirty="0">
                <a:cs typeface="Tahoma"/>
              </a:rPr>
              <a:t>W UE, ilości te wahały się od 30 % i więcej w Danii, Niderlandach i Szwecji do 10% lub mniej w Czechach, Grecji, Włoszech i Polsce</a:t>
            </a:r>
            <a:endParaRPr lang="es-ES" sz="2200" spc="50" dirty="0">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85458" y="2760292"/>
            <a:ext cx="12021084" cy="3346365"/>
          </a:xfrm>
          <a:prstGeom prst="rect">
            <a:avLst/>
          </a:prstGeom>
          <a:noFill/>
        </p:spPr>
        <p:txBody>
          <a:bodyPr wrap="square">
            <a:spAutoFit/>
          </a:bodyPr>
          <a:lstStyle/>
          <a:p>
            <a:pPr lvl="0" algn="just">
              <a:lnSpc>
                <a:spcPct val="115000"/>
              </a:lnSpc>
              <a:spcAft>
                <a:spcPts val="1000"/>
              </a:spcAft>
              <a:buSzPts val="1000"/>
              <a:tabLst>
                <a:tab pos="457200" algn="l"/>
              </a:tabLst>
            </a:pPr>
            <a:r>
              <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To, czy dana praca może być wykonywana zdalnie zależy od szeregu czynników, np.: </a:t>
            </a:r>
          </a:p>
          <a:p>
            <a:pPr marL="342900" lvl="0" indent="-342900" algn="just">
              <a:lnSpc>
                <a:spcPct val="115000"/>
              </a:lnSpc>
              <a:spcAft>
                <a:spcPts val="1000"/>
              </a:spcAft>
              <a:buSzPts val="1000"/>
              <a:buFontTx/>
              <a:buChar char="-"/>
              <a:tabLst>
                <a:tab pos="457200" algn="l"/>
              </a:tabLs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Struktury gospodarki i zatrudnienia danego państwa; </a:t>
            </a:r>
            <a:r>
              <a:rPr lang="pl-PL" sz="2000" dirty="0">
                <a:solidFill>
                  <a:srgbClr val="000000"/>
                </a:solidFill>
                <a:latin typeface="Calibri" panose="020F0502020204030204" pitchFamily="34" charset="0"/>
                <a:ea typeface="Calibri" panose="020F0502020204030204" pitchFamily="34" charset="0"/>
                <a:cs typeface="Calibri" panose="020F0502020204030204" pitchFamily="34" charset="0"/>
              </a:rPr>
              <a:t>s</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truktury gospodarczej i zawodowej danego kraju </a:t>
            </a:r>
          </a:p>
          <a:p>
            <a:pPr marL="285750" lvl="0" indent="-285750" algn="just">
              <a:lnSpc>
                <a:spcPct val="115000"/>
              </a:lnSpc>
              <a:spcAft>
                <a:spcPts val="1000"/>
              </a:spcAft>
              <a:buSzPts val="1000"/>
              <a:buFontTx/>
              <a:buChar char="-"/>
              <a:tabLst>
                <a:tab pos="457200" algn="l"/>
              </a:tabLst>
            </a:pP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Dostępu do szerokopasmowego Internetu</a:t>
            </a:r>
            <a:endParaRPr lang="pl-PL"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15000"/>
              </a:lnSpc>
              <a:spcAft>
                <a:spcPts val="1000"/>
              </a:spcAft>
              <a:buSzPts val="1000"/>
              <a:buFontTx/>
              <a:buChar char="-"/>
              <a:tabLst>
                <a:tab pos="457200" algn="l"/>
              </a:tabLst>
            </a:pPr>
            <a:r>
              <a:rPr lang="pl-PL" sz="2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Statystycznego prawdopodobieństwa posiadania komputera stacjonarnego lub laptopa</a:t>
            </a:r>
          </a:p>
          <a:p>
            <a:pPr lvl="0" algn="just">
              <a:lnSpc>
                <a:spcPct val="115000"/>
              </a:lnSpc>
              <a:spcAft>
                <a:spcPts val="1000"/>
              </a:spcAft>
              <a:buSzPts val="1000"/>
              <a:tabLst>
                <a:tab pos="457200" algn="l"/>
              </a:tabLst>
            </a:pP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Możliwość pracy z domu wzrasta wraz z poziomem rozwoju gospodarczego danego kraju - jest to najbardziej prawdopodobne w krajach o dużej liczbie miejsc pracy w branży ICT, w ramach usług profesjonalnych, finansów i ubezpieczeń oraz administracji publicznej. Jednakże, w wyniku rządowych (w poszczególnych państwach UE) nakazów pozostania w domach, </a:t>
            </a:r>
            <a:r>
              <a:rPr lang="pl-PL" sz="19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prawie 40% pracowników w Europie </a:t>
            </a:r>
            <a:r>
              <a:rPr lang="pl-PL" sz="1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zaczęło pracować zdalnie w pandemii. </a:t>
            </a:r>
          </a:p>
        </p:txBody>
      </p:sp>
    </p:spTree>
    <p:extLst>
      <p:ext uri="{BB962C8B-B14F-4D97-AF65-F5344CB8AC3E}">
        <p14:creationId xmlns:p14="http://schemas.microsoft.com/office/powerpoint/2010/main" val="346841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98254" y="213645"/>
            <a:ext cx="9688945"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n-lt"/>
                <a:ea typeface="Tahoma" panose="020B0604030504040204" pitchFamily="34" charset="0"/>
                <a:cs typeface="Tahoma" panose="020B0604030504040204" pitchFamily="34" charset="0"/>
              </a:rPr>
              <a:t>Czym jest praca zdalna? </a:t>
            </a:r>
            <a:r>
              <a:rPr lang="pl-PL" sz="3200" b="0" i="1" kern="0" spc="-150" dirty="0">
                <a:solidFill>
                  <a:schemeClr val="tx1"/>
                </a:solidFill>
                <a:latin typeface="+mn-lt"/>
                <a:ea typeface="Tahoma" panose="020B0604030504040204" pitchFamily="34" charset="0"/>
                <a:cs typeface="Tahoma" panose="020B0604030504040204" pitchFamily="34" charset="0"/>
              </a:rPr>
              <a:t>– c.d.</a:t>
            </a:r>
            <a:endParaRPr lang="es-ES" sz="4000" b="0" i="1"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2879934"/>
            <a:ext cx="11412323" cy="1457387"/>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p>
        </p:txBody>
      </p:sp>
      <p:sp>
        <p:nvSpPr>
          <p:cNvPr id="7" name="pole tekstowe 6">
            <a:extLst>
              <a:ext uri="{FF2B5EF4-FFF2-40B4-BE49-F238E27FC236}">
                <a16:creationId xmlns:a16="http://schemas.microsoft.com/office/drawing/2014/main" id="{C8DEA5A3-84E3-D9DA-6353-E0D79AE4F67D}"/>
              </a:ext>
            </a:extLst>
          </p:cNvPr>
          <p:cNvSpPr txBox="1"/>
          <p:nvPr/>
        </p:nvSpPr>
        <p:spPr>
          <a:xfrm>
            <a:off x="0" y="1200727"/>
            <a:ext cx="11961091" cy="4955203"/>
          </a:xfrm>
          <a:prstGeom prst="rect">
            <a:avLst/>
          </a:prstGeom>
          <a:noFill/>
        </p:spPr>
        <p:txBody>
          <a:bodyPr wrap="square">
            <a:spAutoFit/>
          </a:bodyPr>
          <a:lstStyle/>
          <a:p>
            <a:r>
              <a:rPr lang="pl-PL" sz="2800" b="1" dirty="0">
                <a:solidFill>
                  <a:srgbClr val="0CA373"/>
                </a:solidFill>
              </a:rPr>
              <a:t>Jak Państwa przedsiębiorstwo może skorzystać na pracy zdalnej</a:t>
            </a:r>
            <a:r>
              <a:rPr lang="en-US" sz="2800" b="1" dirty="0">
                <a:solidFill>
                  <a:srgbClr val="0CA373"/>
                </a:solidFill>
              </a:rPr>
              <a:t>?</a:t>
            </a:r>
            <a:endParaRPr lang="pl-PL" sz="2800" b="1" dirty="0">
              <a:solidFill>
                <a:srgbClr val="0CA373"/>
              </a:solidFill>
            </a:endParaRPr>
          </a:p>
          <a:p>
            <a:endParaRPr lang="pl-PL" sz="2400" b="1" dirty="0">
              <a:solidFill>
                <a:srgbClr val="0CA373"/>
              </a:solidFill>
            </a:endParaRPr>
          </a:p>
          <a:p>
            <a:pPr marL="342900" indent="-342900">
              <a:buFont typeface="Wingdings" panose="05000000000000000000" pitchFamily="2" charset="2"/>
              <a:buChar char="q"/>
            </a:pPr>
            <a:r>
              <a:rPr lang="pl-PL" sz="2400" dirty="0"/>
              <a:t>Może ona pomóc uniknąć zwiększenia ilości przypadków COVID-19 </a:t>
            </a:r>
          </a:p>
          <a:p>
            <a:pPr marL="342900" indent="-342900" algn="just">
              <a:buFont typeface="Wingdings" panose="05000000000000000000" pitchFamily="2" charset="2"/>
              <a:buChar char="q"/>
            </a:pPr>
            <a:r>
              <a:rPr lang="pl-PL" sz="2400" dirty="0"/>
              <a:t>Duży stopień niepewności związany z ponownym otwarciem przedsiębiorstw wiąże się z koniecznością spełnienia </a:t>
            </a:r>
            <a:r>
              <a:rPr lang="pl-PL" sz="2400" b="1" dirty="0"/>
              <a:t>szeregu rygorystycznych przepisów dotyczących higieny i bezpieczeństwa</a:t>
            </a:r>
            <a:r>
              <a:rPr lang="pl-PL" sz="2400" dirty="0"/>
              <a:t>, a utrzymujące się ograniczenia, jak również konieczność utrzymywania dystansu społecznego może uniemożliwić bezpieczny powrót pracowników do siedziby pracodawcy. W tym okresie praca zdalna przynajmniej dla części z nich będzie konieczna.</a:t>
            </a:r>
          </a:p>
          <a:p>
            <a:pPr marL="342900" indent="-342900" algn="just">
              <a:buFont typeface="Wingdings" panose="05000000000000000000" pitchFamily="2" charset="2"/>
              <a:buChar char="q"/>
            </a:pPr>
            <a:r>
              <a:rPr lang="pl-PL" sz="2400" dirty="0"/>
              <a:t>Należy chronić grupy wysokiego ryzyka i grupy wrażliwe, dlatego też praca zdalna w domu będzie bardzo atrakcyjną alternatywą przynajmniej na czas trwania pandemii</a:t>
            </a:r>
          </a:p>
          <a:p>
            <a:pPr marL="342900" indent="-342900" algn="just">
              <a:buFont typeface="Wingdings" panose="05000000000000000000" pitchFamily="2" charset="2"/>
              <a:buChar char="q"/>
            </a:pPr>
            <a:r>
              <a:rPr lang="pl-PL" sz="2400" b="1" dirty="0">
                <a:solidFill>
                  <a:srgbClr val="0CA373"/>
                </a:solidFill>
              </a:rPr>
              <a:t>Rozszerzone wykorzystanie pracy zdalnej może nie skończyć się wraz z pandemią, ale może stać się częścią "nowej, lepszej normalności" w nadchodzących latach</a:t>
            </a:r>
            <a:r>
              <a:rPr lang="pl-PL" sz="2400" dirty="0">
                <a:solidFill>
                  <a:srgbClr val="0CA373"/>
                </a:solidFill>
              </a:rPr>
              <a:t>, wspieranej przez cyfryzację, zaawansowaną komunikację i technologie chmurowe</a:t>
            </a:r>
            <a:endParaRPr lang="en-US" sz="2400" dirty="0">
              <a:solidFill>
                <a:srgbClr val="0CA373"/>
              </a:solidFill>
            </a:endParaRPr>
          </a:p>
        </p:txBody>
      </p:sp>
    </p:spTree>
    <p:extLst>
      <p:ext uri="{BB962C8B-B14F-4D97-AF65-F5344CB8AC3E}">
        <p14:creationId xmlns:p14="http://schemas.microsoft.com/office/powerpoint/2010/main" val="2175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n-lt"/>
                <a:ea typeface="Tahoma" panose="020B0604030504040204" pitchFamily="34" charset="0"/>
                <a:cs typeface="Tahoma" panose="020B0604030504040204" pitchFamily="34" charset="0"/>
              </a:rPr>
              <a:t>Kwestie, które należy wziąć pod uwagę</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1" y="1059679"/>
            <a:ext cx="12015385" cy="352661"/>
          </a:xfrm>
          <a:prstGeom prst="rect">
            <a:avLst/>
          </a:prstGeom>
        </p:spPr>
        <p:txBody>
          <a:bodyPr vert="horz" wrap="square" lIns="0" tIns="13970" rIns="0" bIns="0" rtlCol="0">
            <a:spAutoFit/>
          </a:bodyPr>
          <a:lstStyle/>
          <a:p>
            <a:pPr marL="12700">
              <a:lnSpc>
                <a:spcPct val="100000"/>
              </a:lnSpc>
              <a:spcBef>
                <a:spcPts val="110"/>
              </a:spcBef>
            </a:pPr>
            <a:r>
              <a:rPr lang="pl-PL" sz="2200" b="1" spc="50" dirty="0">
                <a:solidFill>
                  <a:srgbClr val="0CA373"/>
                </a:solidFill>
                <a:cs typeface="Tahoma"/>
              </a:rPr>
              <a:t>Praktyka działania przedsiębiorców powinna uwzględniać szereg kwestii, dotyczących </a:t>
            </a:r>
            <a:r>
              <a:rPr lang="pl-PL" sz="2200" b="1" spc="50" dirty="0" err="1">
                <a:solidFill>
                  <a:srgbClr val="0CA373"/>
                </a:solidFill>
                <a:cs typeface="Tahoma"/>
              </a:rPr>
              <a:t>np</a:t>
            </a:r>
            <a:r>
              <a:rPr lang="pl-PL" sz="2200" b="1" spc="50" dirty="0">
                <a:solidFill>
                  <a:srgbClr val="0CA373"/>
                </a:solidFill>
                <a:cs typeface="Tahoma"/>
              </a:rPr>
              <a:t>: </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 y="1477818"/>
            <a:ext cx="12117936" cy="4770678"/>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Czasu pracy i organizacji pracy;</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Szkoleń;</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Zarządzania wydajnością pracy;</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Digitalizacji;</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Komunikacji;</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Bezpieczeństwa i zdrowia (BHP) oraz równowagi między życiem zawodowym a prywatnym (</a:t>
            </a:r>
            <a:r>
              <a:rPr lang="pl-PL" sz="2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a:t>
            </a: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-life </a:t>
            </a:r>
            <a:r>
              <a:rPr lang="pl-PL" sz="21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balance</a:t>
            </a: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WLB)</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Prawnych i umownych konsekwencji działań przedsiębiorcy</a:t>
            </a:r>
            <a:endPar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Kwestii związanych z transgranicznym świadczeniem pracy zdalnej, w tym sytuacji prawnej pracowników zatrudnianych przez polskich przedsiębiorców, którzy wykonują pracę zdalną spoza Polski (z zagranicy)</a:t>
            </a:r>
            <a:endParaRPr lang="pl-PL"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3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dotyczące czasu i organizacji pracy</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691215"/>
          </a:xfrm>
          <a:prstGeom prst="rect">
            <a:avLst/>
          </a:prstGeom>
        </p:spPr>
        <p:txBody>
          <a:bodyPr vert="horz" wrap="square" lIns="0" tIns="13970" rIns="0" bIns="0" rtlCol="0">
            <a:spAutoFit/>
          </a:bodyPr>
          <a:lstStyle/>
          <a:p>
            <a:pPr marL="12700">
              <a:lnSpc>
                <a:spcPct val="100000"/>
              </a:lnSpc>
              <a:spcBef>
                <a:spcPts val="110"/>
              </a:spcBef>
            </a:pPr>
            <a:r>
              <a:rPr lang="pl-PL" sz="2200" b="1" spc="50" dirty="0">
                <a:solidFill>
                  <a:srgbClr val="0CA373"/>
                </a:solidFill>
                <a:cs typeface="Tahoma"/>
              </a:rPr>
              <a:t>Praktyka działania przedsiębiorców powinna być dostosowana do sytuacji i obejmować ustalanie priorytetów, obciążenia pracą, zadań i terminów. </a:t>
            </a:r>
            <a:r>
              <a:rPr lang="pl-PL" sz="2200" spc="50" dirty="0">
                <a:solidFill>
                  <a:srgbClr val="0CA373"/>
                </a:solidFill>
                <a:cs typeface="Tahoma"/>
              </a:rPr>
              <a:t>Typowe kroki w tym zakresie mogą obejmować:</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1" y="1666430"/>
            <a:ext cx="11913957" cy="4620560"/>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pl-PL"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Poproszenie pracowników o przygotowanie </a:t>
            </a:r>
            <a:r>
              <a:rPr lang="pl-PL"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indywidualnego Planu </a:t>
            </a:r>
            <a:r>
              <a:rPr lang="pl-PL" sz="19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
            </a:r>
            <a:r>
              <a:rPr lang="pl-PL"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racy zdalnej</a:t>
            </a:r>
            <a:r>
              <a:rPr lang="pl-PL"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który powinien zostać omówiony i uzgodniony z ich bezpośrednim przełożonym / w ramach danego </a:t>
            </a:r>
            <a:r>
              <a:rPr lang="pl-PL" sz="1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a:t>
            </a:r>
            <a:r>
              <a:rPr lang="pl-PL"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espołu (w zależności od tego, co ma zastosowanie). Takie Plany Pracy powinny uzupełniać aktualne Plany Pracy i związane z nimi procedury</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19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Ustalanie</a:t>
            </a:r>
            <a:r>
              <a:rPr lang="pl-PL"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priorytetów i </a:t>
            </a:r>
            <a:r>
              <a:rPr lang="pl-PL" sz="19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de</a:t>
            </a:r>
            <a:r>
              <a:rPr lang="pl-PL" sz="19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priorytetyzacja</a:t>
            </a:r>
            <a:r>
              <a:rPr lang="pl-PL"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celów, </a:t>
            </a:r>
            <a:r>
              <a:rPr lang="pl-PL"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które nie są w danej chwili niezbędne lub realne</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1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Uzgodnienie </a:t>
            </a:r>
            <a:r>
              <a:rPr lang="pl-PL" sz="19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wspólnego systemu sygnalizowania dostępności do pracy </a:t>
            </a:r>
            <a:r>
              <a:rPr lang="pl-PL" sz="1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 zapewnienie, że kierownicy i koledzy w zespole będą go przestrzegać</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Zachęcanie pracowników do </a:t>
            </a:r>
            <a:r>
              <a:rPr lang="pl-PL"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dzielenia się informacjami o tym, kiedy czują się przeciążeni </a:t>
            </a:r>
            <a:r>
              <a:rPr lang="pl-PL" sz="19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 to służyć jako system wczesnego ostrzegania, pozwalający wykryć ryzyko wypalenia zawodowego oraz, kiedy należy zmienić zadania lub członków zespołu; przeprowadzenie ćwiczenia polegającego na mapowaniu umiejętności w celu przesunięcia pracowników o zbyt małym obciążeniu do zespołów/jednostek o zbyt dużym obciążeniu; poproszenie pracowników o podzielenie się przykładami, w jaki sposób zmienili swoje codzienne czynności w korzystny dla nich sposób</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19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Uznanie, że </a:t>
            </a:r>
            <a:r>
              <a:rPr lang="pl-PL" sz="19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czas wolny jest potrzebny, aby dobrze wykonać merytoryczną pracę</a:t>
            </a:r>
            <a:endParaRPr lang="pl-PL" sz="19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4087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nSpc>
                <a:spcPct val="100000"/>
              </a:lnSpc>
              <a:spcBef>
                <a:spcPts val="110"/>
              </a:spcBef>
            </a:pPr>
            <a:r>
              <a:rPr lang="pl-PL" sz="2200" spc="50" dirty="0">
                <a:solidFill>
                  <a:srgbClr val="0CA373"/>
                </a:solidFill>
                <a:cs typeface="Tahoma"/>
              </a:rPr>
              <a:t>Przedsiębiorcy muszą przyjąć do wiadomości, że zarówno dla pracowników, jak i menedżerów praca zdalna wiąże się </a:t>
            </a:r>
            <a:r>
              <a:rPr lang="pl-PL" sz="2200" b="1" spc="50" dirty="0">
                <a:solidFill>
                  <a:srgbClr val="0CA373"/>
                </a:solidFill>
                <a:cs typeface="Tahoma"/>
              </a:rPr>
              <a:t>z przewartościowaniem starych przyzwyczajeń w pracy i uczeniem się nowych umiejętności </a:t>
            </a:r>
            <a:r>
              <a:rPr lang="pl-PL" sz="2200" spc="50" dirty="0">
                <a:solidFill>
                  <a:srgbClr val="0CA373"/>
                </a:solidFill>
                <a:cs typeface="Tahoma"/>
              </a:rPr>
              <a:t>(czasem trzeba to zrobić bardzo szybko). Działania w tym zakresie mogą obejmować:</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2001140" cy="4477893"/>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Otwarte dzielenie się w zespołach pomysłami i wskazówkami dotyczącymi efektywnego wykonywania pracy zdalnej</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samo dotyczy dzielenia się wyzwaniami wokół rytmu pracy, zarządzania czasem i zdrowych nawyków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Prowadzenie regularnych badań dotyczących wyzwań i potrzeb pracowników zdalnych</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 następnie ukierunkowanie tych potrzeb za pomocą dedykowanych szkoleń online,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webinarów</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warsztatów i sesji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coachingowych</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 tym, w razie potrzeby, sesji indywidualnych – one-on-one) </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Oferowanie szkoleń, które </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koncentrują się na nauczaniu na temat modelowania ról oraz proaktywnego zaangażowania i podejścia do współpracy</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Oferowanie szkoleń koncentrujących się na miękkich umiejętnościach i behawioralnych aspektach pracy zdalnej (telepracy), takich jak </a:t>
            </a:r>
            <a:r>
              <a:rPr lang="pl-PL" sz="2000" b="1"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mindfulness</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czy umiejętności zarządzania czasem dla </a:t>
            </a:r>
            <a:r>
              <a:rPr lang="pl-PL" sz="2000" b="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telepracowników</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podkreślanie znaczenia ćwiczeń, zdrowego odżywiania i snu oraz odłączania się od urządzeń cyfrowych</a:t>
            </a:r>
          </a:p>
        </p:txBody>
      </p:sp>
      <p:sp>
        <p:nvSpPr>
          <p:cNvPr id="4" name="object 2">
            <a:extLst>
              <a:ext uri="{FF2B5EF4-FFF2-40B4-BE49-F238E27FC236}">
                <a16:creationId xmlns:a16="http://schemas.microsoft.com/office/drawing/2014/main" id="{CCFD1D34-7D8A-70A5-4D5D-6042F8006D13}"/>
              </a:ext>
            </a:extLst>
          </p:cNvPr>
          <p:cNvSpPr txBox="1">
            <a:spLocks/>
          </p:cNvSpPr>
          <p:nvPr/>
        </p:nvSpPr>
        <p:spPr>
          <a:xfrm>
            <a:off x="2061907" y="244620"/>
            <a:ext cx="1026906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b="0" kern="0" spc="-150" dirty="0">
                <a:solidFill>
                  <a:schemeClr val="tx1"/>
                </a:solidFill>
                <a:latin typeface="+mj-lt"/>
                <a:ea typeface="Tahoma" panose="020B0604030504040204" pitchFamily="34" charset="0"/>
                <a:cs typeface="Tahoma" panose="020B0604030504040204" pitchFamily="34" charset="0"/>
              </a:rPr>
              <a:t>Kwestie dotyczące </a:t>
            </a:r>
            <a:r>
              <a:rPr lang="pl-PL" sz="4000" kern="0" spc="-150" dirty="0">
                <a:solidFill>
                  <a:schemeClr val="tx1"/>
                </a:solidFill>
                <a:latin typeface="+mj-lt"/>
                <a:ea typeface="Tahoma" panose="020B0604030504040204" pitchFamily="34" charset="0"/>
                <a:cs typeface="Tahoma" panose="020B0604030504040204" pitchFamily="34" charset="0"/>
              </a:rPr>
              <a:t>szkoleń</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4868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b="0" kern="0" spc="-150" dirty="0">
                <a:solidFill>
                  <a:schemeClr val="tx1"/>
                </a:solidFill>
                <a:latin typeface="+mn-lt"/>
                <a:ea typeface="Tahoma" panose="020B0604030504040204" pitchFamily="34" charset="0"/>
                <a:cs typeface="Tahoma" panose="020B0604030504040204" pitchFamily="34" charset="0"/>
              </a:rPr>
              <a:t>Kwestie dotyczące </a:t>
            </a:r>
            <a:r>
              <a:rPr lang="pl-PL" sz="3600" kern="0" spc="-150" dirty="0">
                <a:solidFill>
                  <a:schemeClr val="tx1"/>
                </a:solidFill>
                <a:latin typeface="+mn-lt"/>
                <a:ea typeface="Tahoma" panose="020B0604030504040204" pitchFamily="34" charset="0"/>
                <a:cs typeface="Tahoma" panose="020B0604030504040204" pitchFamily="34" charset="0"/>
              </a:rPr>
              <a:t>zarządzania wydajnością pracy</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029769"/>
          </a:xfrm>
          <a:prstGeom prst="rect">
            <a:avLst/>
          </a:prstGeom>
        </p:spPr>
        <p:txBody>
          <a:bodyPr vert="horz" wrap="square" lIns="0" tIns="13970" rIns="0" bIns="0" rtlCol="0">
            <a:spAutoFit/>
          </a:bodyPr>
          <a:lstStyle/>
          <a:p>
            <a:pPr marL="12700" algn="just">
              <a:lnSpc>
                <a:spcPct val="100000"/>
              </a:lnSpc>
              <a:spcBef>
                <a:spcPts val="110"/>
              </a:spcBef>
            </a:pPr>
            <a:r>
              <a:rPr lang="pl-PL" sz="2200" b="1" spc="50" dirty="0">
                <a:solidFill>
                  <a:srgbClr val="0CA373"/>
                </a:solidFill>
                <a:cs typeface="Tahoma"/>
              </a:rPr>
              <a:t>Jednym z najważniejszych źródeł stresu dla każdego przedsiębiorcy </a:t>
            </a:r>
            <a:r>
              <a:rPr lang="pl-PL" sz="2200" spc="50" dirty="0">
                <a:solidFill>
                  <a:srgbClr val="0CA373"/>
                </a:solidFill>
                <a:cs typeface="Tahoma"/>
              </a:rPr>
              <a:t>współpracującego z zespołami pracującymi zdalnie jest</a:t>
            </a:r>
            <a:r>
              <a:rPr lang="pl-PL" sz="2200" b="1" spc="50" dirty="0">
                <a:solidFill>
                  <a:srgbClr val="0CA373"/>
                </a:solidFill>
                <a:cs typeface="Tahoma"/>
              </a:rPr>
              <a:t> utrzymanie wydajności zespołu. Typowe kroki podejmowane w tym zakresie mogą obejmować:</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986896" cy="4960076"/>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Bardzo jasna werbalizacja oczekiwanych wyników.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Bycie jak najbardziej konkretnym w kwestii oczekiwań wobec pracowników znacznie zmniejsza potencjalną dwuznaczność i możliwość nieporozumień; może to również prowadzić do większego upodmiotowienia i autonomii pracownika zdalnego w pomyślnym wykonaniu jego zadań</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Zapewnienie terminowej, regularnej i opisowej informacji zwrotnej dla pracowników,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poprzez opisanie tego, co pracownicy zrobili, i skupienie się na tych zmianach, które spowodują najbardziej znaczącą poprawę wykonywanego zadania i przyniosą oczekiwany efekt.</a:t>
            </a:r>
          </a:p>
          <a:p>
            <a:pPr marL="342900" lvl="0"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t>
            </a: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referowanie rozmowy z wykorzystaniem wideo w przypadku delikatnych rozmów dotyczących wydajności pracy</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aby umożliwić bardziej subtelną i </a:t>
            </a:r>
            <a:r>
              <a:rPr lang="pl-PL" sz="20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zniuansowaną</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komunikację niewerbalną.</a:t>
            </a:r>
          </a:p>
          <a:p>
            <a:pPr marL="800100" lvl="1" indent="-342900" algn="just">
              <a:lnSpc>
                <a:spcPct val="115000"/>
              </a:lnSpc>
              <a:spcAft>
                <a:spcPts val="1000"/>
              </a:spcAft>
              <a:buSzPts val="1000"/>
              <a:buFont typeface="Symbol" panose="05050102010706020507" pitchFamily="18" charset="2"/>
              <a:buChar char=""/>
              <a:tabLst>
                <a:tab pos="457200" algn="l"/>
              </a:tabLs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Nie zapominaj o pozytywnej informacji zwrotnej, </a:t>
            </a:r>
            <a:r>
              <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zawsze, gdy zadanie zostało dobrze wykonane!</a:t>
            </a:r>
          </a:p>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omentarz — serce z wypełnieniem pełnym">
            <a:extLst>
              <a:ext uri="{FF2B5EF4-FFF2-40B4-BE49-F238E27FC236}">
                <a16:creationId xmlns:a16="http://schemas.microsoft.com/office/drawing/2014/main" id="{CA1151FD-055D-24AF-672A-15FE65543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409488"/>
            <a:ext cx="914400" cy="914400"/>
          </a:xfrm>
          <a:prstGeom prst="rect">
            <a:avLst/>
          </a:prstGeom>
        </p:spPr>
      </p:pic>
    </p:spTree>
    <p:extLst>
      <p:ext uri="{BB962C8B-B14F-4D97-AF65-F5344CB8AC3E}">
        <p14:creationId xmlns:p14="http://schemas.microsoft.com/office/powerpoint/2010/main" val="107651623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5400</TotalTime>
  <Words>4563</Words>
  <Application>Microsoft Office PowerPoint</Application>
  <PresentationFormat>Panoramiczny</PresentationFormat>
  <Paragraphs>261</Paragraphs>
  <Slides>36</Slides>
  <Notes>1</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36</vt:i4>
      </vt:variant>
    </vt:vector>
  </HeadingPairs>
  <TitlesOfParts>
    <vt:vector size="47" baseType="lpstr">
      <vt:lpstr>Arial</vt:lpstr>
      <vt:lpstr>Calibri</vt:lpstr>
      <vt:lpstr>Calibri Light</vt:lpstr>
      <vt:lpstr>Noto Sans</vt:lpstr>
      <vt:lpstr>Oxygen</vt:lpstr>
      <vt:lpstr>Roboto</vt:lpstr>
      <vt:lpstr>Symbol</vt:lpstr>
      <vt:lpstr>Times New Roman</vt:lpstr>
      <vt:lpstr>Wingdings</vt:lpstr>
      <vt:lpstr>YADLjI9qxTA 0</vt:lpstr>
      <vt:lpstr>1_Tema de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Zagadnienia bezpieczeństwa i higieny pracy w Polsce </vt:lpstr>
      <vt:lpstr>Okazjonalna praca zdalna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Marcin KIEŁBASA</cp:lastModifiedBy>
  <cp:revision>187</cp:revision>
  <cp:lastPrinted>2022-10-05T20:15:57Z</cp:lastPrinted>
  <dcterms:created xsi:type="dcterms:W3CDTF">2021-06-29T11:11:56Z</dcterms:created>
  <dcterms:modified xsi:type="dcterms:W3CDTF">2022-12-05T04:24:04Z</dcterms:modified>
</cp:coreProperties>
</file>