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257" r:id="rId4"/>
    <p:sldId id="329" r:id="rId5"/>
    <p:sldId id="332" r:id="rId6"/>
    <p:sldId id="305" r:id="rId7"/>
    <p:sldId id="309" r:id="rId8"/>
    <p:sldId id="330" r:id="rId9"/>
    <p:sldId id="320" r:id="rId10"/>
    <p:sldId id="324" r:id="rId11"/>
    <p:sldId id="310" r:id="rId12"/>
    <p:sldId id="333" r:id="rId13"/>
    <p:sldId id="281" r:id="rId14"/>
    <p:sldId id="282" r:id="rId15"/>
    <p:sldId id="292" r:id="rId16"/>
    <p:sldId id="335" r:id="rId17"/>
    <p:sldId id="264" r:id="rId18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075D42"/>
    <a:srgbClr val="17EDAB"/>
    <a:srgbClr val="10D296"/>
    <a:srgbClr val="97F7D9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63A64-7A77-4081-8198-C2344A8585A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6740AA3-9920-4568-9EAB-FA1A58B671E1}">
      <dgm:prSet custT="1"/>
      <dgm:spPr>
        <a:solidFill>
          <a:srgbClr val="10D296"/>
        </a:solidFill>
      </dgm:spPr>
      <dgm:t>
        <a:bodyPr/>
        <a:lstStyle/>
        <a:p>
          <a:r>
            <a:rPr lang="hr" sz="1800" dirty="0" err="1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smanjenje </a:t>
          </a:r>
          <a:r>
            <a:rPr lang="hr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službenih </a:t>
          </a:r>
          <a:r>
            <a:rPr lang="hr" sz="1800" dirty="0" err="1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putovanja</a:t>
          </a:r>
          <a:endParaRPr lang="pl-PL" sz="1800" dirty="0"/>
        </a:p>
      </dgm:t>
    </dgm:pt>
    <dgm:pt modelId="{384677A3-72B6-4816-927E-ACAB2A95391A}" type="parTrans" cxnId="{A7184D21-6302-41BF-AE1F-DB1F295203EA}">
      <dgm:prSet/>
      <dgm:spPr/>
      <dgm:t>
        <a:bodyPr/>
        <a:lstStyle/>
        <a:p>
          <a:endParaRPr lang="pl-PL"/>
        </a:p>
      </dgm:t>
    </dgm:pt>
    <dgm:pt modelId="{513A8381-7723-4123-A5E9-C769AD4DB814}" type="sibTrans" cxnId="{A7184D21-6302-41BF-AE1F-DB1F295203EA}">
      <dgm:prSet/>
      <dgm:spPr/>
      <dgm:t>
        <a:bodyPr/>
        <a:lstStyle/>
        <a:p>
          <a:endParaRPr lang="pl-PL"/>
        </a:p>
      </dgm:t>
    </dgm:pt>
    <dgm:pt modelId="{8DCE7C3A-C7F3-4978-912B-DFD516264EC9}">
      <dgm:prSet custT="1"/>
      <dgm:spPr>
        <a:solidFill>
          <a:srgbClr val="17EDAB"/>
        </a:solidFill>
      </dgm:spPr>
      <dgm:t>
        <a:bodyPr/>
        <a:lstStyle/>
        <a:p>
          <a:r>
            <a:rPr lang="hr" sz="1800" dirty="0" err="1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smanjenje _</a:t>
          </a:r>
          <a:r>
            <a:rPr lang="hr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 ostalih troškova rada za obje strane ugovora o radu</a:t>
          </a:r>
          <a:endParaRPr lang="pl-PL" sz="1800" dirty="0">
            <a:solidFill>
              <a:srgbClr val="000000"/>
            </a:solidFill>
            <a:effectLst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34D3F94-15AC-4C75-8DEC-1F509B6C737F}" type="parTrans" cxnId="{4068CEB3-A66B-47EF-98EA-9680A0750780}">
      <dgm:prSet/>
      <dgm:spPr/>
      <dgm:t>
        <a:bodyPr/>
        <a:lstStyle/>
        <a:p>
          <a:endParaRPr lang="pl-PL"/>
        </a:p>
      </dgm:t>
    </dgm:pt>
    <dgm:pt modelId="{B516A15C-FFAA-44BB-B094-A97BF31F5365}" type="sibTrans" cxnId="{4068CEB3-A66B-47EF-98EA-9680A0750780}">
      <dgm:prSet/>
      <dgm:spPr/>
      <dgm:t>
        <a:bodyPr/>
        <a:lstStyle/>
        <a:p>
          <a:endParaRPr lang="pl-PL"/>
        </a:p>
      </dgm:t>
    </dgm:pt>
    <dgm:pt modelId="{A9C83553-80A1-4885-83AD-34177D99111F}">
      <dgm:prSet custT="1"/>
      <dgm:spPr>
        <a:solidFill>
          <a:srgbClr val="63F3C6"/>
        </a:solidFill>
      </dgm:spPr>
      <dgm:t>
        <a:bodyPr/>
        <a:lstStyle/>
        <a:p>
          <a:r>
            <a:rPr lang="hr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rPr>
            <a:t>udaljene i pojednostavljene obuke </a:t>
          </a:r>
          <a:endParaRPr lang="pl-PL" sz="1800" dirty="0"/>
        </a:p>
      </dgm:t>
    </dgm:pt>
    <dgm:pt modelId="{1BDA2D68-251A-4C0A-8884-126E19C33CD2}" type="parTrans" cxnId="{A58E6349-65E8-4D1E-BEAA-CB34B84B122B}">
      <dgm:prSet/>
      <dgm:spPr/>
      <dgm:t>
        <a:bodyPr/>
        <a:lstStyle/>
        <a:p>
          <a:endParaRPr lang="pl-PL"/>
        </a:p>
      </dgm:t>
    </dgm:pt>
    <dgm:pt modelId="{F7D38FF5-9E4E-40F5-AC30-3DE9AA80A044}" type="sibTrans" cxnId="{A58E6349-65E8-4D1E-BEAA-CB34B84B122B}">
      <dgm:prSet/>
      <dgm:spPr/>
      <dgm:t>
        <a:bodyPr/>
        <a:lstStyle/>
        <a:p>
          <a:endParaRPr lang="pl-PL"/>
        </a:p>
      </dgm:t>
    </dgm:pt>
    <dgm:pt modelId="{6C5EE799-AC5B-44E1-9A9B-FC01C66D2FE3}" type="pres">
      <dgm:prSet presAssocID="{B5663A64-7A77-4081-8198-C2344A8585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1C862F3-C7C7-4FF2-B2CC-D9D6FC173214}" type="pres">
      <dgm:prSet presAssocID="{A9C83553-80A1-4885-83AD-34177D99111F}" presName="node" presStyleLbl="node1" presStyleIdx="0" presStyleCnt="3" custScaleX="162000" custScaleY="85277" custRadScaleRad="79167" custRadScaleInc="-170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DE9F91-10D4-4763-BCC9-37381199133B}" type="pres">
      <dgm:prSet presAssocID="{F7D38FF5-9E4E-40F5-AC30-3DE9AA80A044}" presName="sibTrans" presStyleLbl="sibTrans2D1" presStyleIdx="0" presStyleCnt="3"/>
      <dgm:spPr/>
      <dgm:t>
        <a:bodyPr/>
        <a:lstStyle/>
        <a:p>
          <a:endParaRPr lang="it-IT"/>
        </a:p>
      </dgm:t>
    </dgm:pt>
    <dgm:pt modelId="{31B478C4-340A-47D6-A3AF-DCE65E783637}" type="pres">
      <dgm:prSet presAssocID="{F7D38FF5-9E4E-40F5-AC30-3DE9AA80A044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0896CBE1-A530-4829-9B20-231513C2BE2E}" type="pres">
      <dgm:prSet presAssocID="{16740AA3-9920-4568-9EAB-FA1A58B671E1}" presName="node" presStyleLbl="node1" presStyleIdx="1" presStyleCnt="3" custScaleX="148441" custScaleY="106487" custRadScaleRad="131104" custRadScaleInc="-177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E306F-F524-4CB1-B3E4-1DFD3AAD9D4E}" type="pres">
      <dgm:prSet presAssocID="{513A8381-7723-4123-A5E9-C769AD4DB814}" presName="sibTrans" presStyleLbl="sibTrans2D1" presStyleIdx="1" presStyleCnt="3" custFlipHor="1" custScaleX="139380" custLinFactNeighborX="16788" custLinFactNeighborY="5185"/>
      <dgm:spPr/>
      <dgm:t>
        <a:bodyPr/>
        <a:lstStyle/>
        <a:p>
          <a:endParaRPr lang="it-IT"/>
        </a:p>
      </dgm:t>
    </dgm:pt>
    <dgm:pt modelId="{9F5BD5BC-37F9-4E3B-8855-32481652BF8B}" type="pres">
      <dgm:prSet presAssocID="{513A8381-7723-4123-A5E9-C769AD4DB814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6E830003-BF17-4B18-BA93-2D3E2E7511C2}" type="pres">
      <dgm:prSet presAssocID="{8DCE7C3A-C7F3-4978-912B-DFD516264EC9}" presName="node" presStyleLbl="node1" presStyleIdx="2" presStyleCnt="3" custScaleX="165184" custScaleY="97269" custRadScaleRad="156802" custRadScaleInc="248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6736DB-C992-49D0-ABF0-C45532FB0EA8}" type="pres">
      <dgm:prSet presAssocID="{B516A15C-FFAA-44BB-B094-A97BF31F5365}" presName="sibTrans" presStyleLbl="sibTrans2D1" presStyleIdx="2" presStyleCnt="3" custScaleX="183766"/>
      <dgm:spPr/>
      <dgm:t>
        <a:bodyPr/>
        <a:lstStyle/>
        <a:p>
          <a:endParaRPr lang="it-IT"/>
        </a:p>
      </dgm:t>
    </dgm:pt>
    <dgm:pt modelId="{62C7DEF6-A1C5-44D4-8D81-2FF295B0BABC}" type="pres">
      <dgm:prSet presAssocID="{B516A15C-FFAA-44BB-B094-A97BF31F5365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F2D12105-2586-457A-9137-EDEFD032D2EB}" type="presOf" srcId="{B516A15C-FFAA-44BB-B094-A97BF31F5365}" destId="{62C7DEF6-A1C5-44D4-8D81-2FF295B0BABC}" srcOrd="1" destOrd="0" presId="urn:microsoft.com/office/officeart/2005/8/layout/cycle2"/>
    <dgm:cxn modelId="{0BB03A96-7062-40B0-89B4-5A622104CEC6}" type="presOf" srcId="{B5663A64-7A77-4081-8198-C2344A8585A1}" destId="{6C5EE799-AC5B-44E1-9A9B-FC01C66D2FE3}" srcOrd="0" destOrd="0" presId="urn:microsoft.com/office/officeart/2005/8/layout/cycle2"/>
    <dgm:cxn modelId="{667603B7-785E-4C20-8384-33D13E49B046}" type="presOf" srcId="{513A8381-7723-4123-A5E9-C769AD4DB814}" destId="{317E306F-F524-4CB1-B3E4-1DFD3AAD9D4E}" srcOrd="0" destOrd="0" presId="urn:microsoft.com/office/officeart/2005/8/layout/cycle2"/>
    <dgm:cxn modelId="{4068CEB3-A66B-47EF-98EA-9680A0750780}" srcId="{B5663A64-7A77-4081-8198-C2344A8585A1}" destId="{8DCE7C3A-C7F3-4978-912B-DFD516264EC9}" srcOrd="2" destOrd="0" parTransId="{B34D3F94-15AC-4C75-8DEC-1F509B6C737F}" sibTransId="{B516A15C-FFAA-44BB-B094-A97BF31F5365}"/>
    <dgm:cxn modelId="{A7184D21-6302-41BF-AE1F-DB1F295203EA}" srcId="{B5663A64-7A77-4081-8198-C2344A8585A1}" destId="{16740AA3-9920-4568-9EAB-FA1A58B671E1}" srcOrd="1" destOrd="0" parTransId="{384677A3-72B6-4816-927E-ACAB2A95391A}" sibTransId="{513A8381-7723-4123-A5E9-C769AD4DB814}"/>
    <dgm:cxn modelId="{C1C3F13C-D309-4189-A231-97C164D86C8E}" type="presOf" srcId="{F7D38FF5-9E4E-40F5-AC30-3DE9AA80A044}" destId="{31B478C4-340A-47D6-A3AF-DCE65E783637}" srcOrd="1" destOrd="0" presId="urn:microsoft.com/office/officeart/2005/8/layout/cycle2"/>
    <dgm:cxn modelId="{A58E6349-65E8-4D1E-BEAA-CB34B84B122B}" srcId="{B5663A64-7A77-4081-8198-C2344A8585A1}" destId="{A9C83553-80A1-4885-83AD-34177D99111F}" srcOrd="0" destOrd="0" parTransId="{1BDA2D68-251A-4C0A-8884-126E19C33CD2}" sibTransId="{F7D38FF5-9E4E-40F5-AC30-3DE9AA80A044}"/>
    <dgm:cxn modelId="{0ED3103B-9747-410A-9110-E0910E4D5189}" type="presOf" srcId="{B516A15C-FFAA-44BB-B094-A97BF31F5365}" destId="{286736DB-C992-49D0-ABF0-C45532FB0EA8}" srcOrd="0" destOrd="0" presId="urn:microsoft.com/office/officeart/2005/8/layout/cycle2"/>
    <dgm:cxn modelId="{8338EEA9-06DD-4C50-BCA3-3117F35A2B1D}" type="presOf" srcId="{F7D38FF5-9E4E-40F5-AC30-3DE9AA80A044}" destId="{E7DE9F91-10D4-4763-BCC9-37381199133B}" srcOrd="0" destOrd="0" presId="urn:microsoft.com/office/officeart/2005/8/layout/cycle2"/>
    <dgm:cxn modelId="{730AFEB2-8830-46EF-A10C-AA0DF49A4AA8}" type="presOf" srcId="{513A8381-7723-4123-A5E9-C769AD4DB814}" destId="{9F5BD5BC-37F9-4E3B-8855-32481652BF8B}" srcOrd="1" destOrd="0" presId="urn:microsoft.com/office/officeart/2005/8/layout/cycle2"/>
    <dgm:cxn modelId="{D89AFFF2-7ED0-4191-A769-8F13A536A1F7}" type="presOf" srcId="{8DCE7C3A-C7F3-4978-912B-DFD516264EC9}" destId="{6E830003-BF17-4B18-BA93-2D3E2E7511C2}" srcOrd="0" destOrd="0" presId="urn:microsoft.com/office/officeart/2005/8/layout/cycle2"/>
    <dgm:cxn modelId="{BF621A44-830A-48BA-BADA-D483EB88B280}" type="presOf" srcId="{A9C83553-80A1-4885-83AD-34177D99111F}" destId="{21C862F3-C7C7-4FF2-B2CC-D9D6FC173214}" srcOrd="0" destOrd="0" presId="urn:microsoft.com/office/officeart/2005/8/layout/cycle2"/>
    <dgm:cxn modelId="{27B93A1F-5D7B-4B8A-A2D8-70BE90D0B794}" type="presOf" srcId="{16740AA3-9920-4568-9EAB-FA1A58B671E1}" destId="{0896CBE1-A530-4829-9B20-231513C2BE2E}" srcOrd="0" destOrd="0" presId="urn:microsoft.com/office/officeart/2005/8/layout/cycle2"/>
    <dgm:cxn modelId="{6DCBCAF4-3328-4240-875E-E4C6C4863AC5}" type="presParOf" srcId="{6C5EE799-AC5B-44E1-9A9B-FC01C66D2FE3}" destId="{21C862F3-C7C7-4FF2-B2CC-D9D6FC173214}" srcOrd="0" destOrd="0" presId="urn:microsoft.com/office/officeart/2005/8/layout/cycle2"/>
    <dgm:cxn modelId="{C48EB94D-1C61-4A14-9053-4671A7AC5D0E}" type="presParOf" srcId="{6C5EE799-AC5B-44E1-9A9B-FC01C66D2FE3}" destId="{E7DE9F91-10D4-4763-BCC9-37381199133B}" srcOrd="1" destOrd="0" presId="urn:microsoft.com/office/officeart/2005/8/layout/cycle2"/>
    <dgm:cxn modelId="{04315591-15BE-490E-80D6-AB23D6CA524B}" type="presParOf" srcId="{E7DE9F91-10D4-4763-BCC9-37381199133B}" destId="{31B478C4-340A-47D6-A3AF-DCE65E783637}" srcOrd="0" destOrd="0" presId="urn:microsoft.com/office/officeart/2005/8/layout/cycle2"/>
    <dgm:cxn modelId="{D9A0D53A-1E4A-41B7-9CD3-3AD5BA769C65}" type="presParOf" srcId="{6C5EE799-AC5B-44E1-9A9B-FC01C66D2FE3}" destId="{0896CBE1-A530-4829-9B20-231513C2BE2E}" srcOrd="2" destOrd="0" presId="urn:microsoft.com/office/officeart/2005/8/layout/cycle2"/>
    <dgm:cxn modelId="{88974A87-5C69-4F06-98C9-A4B72F5C1BAF}" type="presParOf" srcId="{6C5EE799-AC5B-44E1-9A9B-FC01C66D2FE3}" destId="{317E306F-F524-4CB1-B3E4-1DFD3AAD9D4E}" srcOrd="3" destOrd="0" presId="urn:microsoft.com/office/officeart/2005/8/layout/cycle2"/>
    <dgm:cxn modelId="{D94EDFCD-B1B1-41C3-8963-756802DA8545}" type="presParOf" srcId="{317E306F-F524-4CB1-B3E4-1DFD3AAD9D4E}" destId="{9F5BD5BC-37F9-4E3B-8855-32481652BF8B}" srcOrd="0" destOrd="0" presId="urn:microsoft.com/office/officeart/2005/8/layout/cycle2"/>
    <dgm:cxn modelId="{8CCEC7B0-A598-435E-808C-A8F5F9112818}" type="presParOf" srcId="{6C5EE799-AC5B-44E1-9A9B-FC01C66D2FE3}" destId="{6E830003-BF17-4B18-BA93-2D3E2E7511C2}" srcOrd="4" destOrd="0" presId="urn:microsoft.com/office/officeart/2005/8/layout/cycle2"/>
    <dgm:cxn modelId="{8426A32A-9926-424F-9ABD-5918711BD688}" type="presParOf" srcId="{6C5EE799-AC5B-44E1-9A9B-FC01C66D2FE3}" destId="{286736DB-C992-49D0-ABF0-C45532FB0EA8}" srcOrd="5" destOrd="0" presId="urn:microsoft.com/office/officeart/2005/8/layout/cycle2"/>
    <dgm:cxn modelId="{DAFFA313-00BE-493D-B799-090BE40589A7}" type="presParOf" srcId="{286736DB-C992-49D0-ABF0-C45532FB0EA8}" destId="{62C7DEF6-A1C5-44D4-8D81-2FF295B0BAB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69F6E6-93D5-4170-B7FF-8F46D3F7C1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E624974-DA96-462B-9910-B3F073CE7A79}">
      <dgm:prSet custT="1"/>
      <dgm:spPr>
        <a:solidFill>
          <a:srgbClr val="17EDAB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rPr>
            <a:t>Kolektivni dogovori sa predstavnicima zaposlenika o obustavi, smanjenju ili ograničavanjui nekih društvenih koristi ili obveza</a:t>
          </a:r>
          <a:endParaRPr lang="pl-PL" sz="1600" dirty="0"/>
        </a:p>
      </dgm:t>
    </dgm:pt>
    <dgm:pt modelId="{2DC9915C-2C95-4E48-AB63-87D2A00F0B64}" type="parTrans" cxnId="{843F45B7-CB82-4EF2-B5B2-DCD5479B77E5}">
      <dgm:prSet/>
      <dgm:spPr/>
      <dgm:t>
        <a:bodyPr/>
        <a:lstStyle/>
        <a:p>
          <a:endParaRPr lang="pl-PL"/>
        </a:p>
      </dgm:t>
    </dgm:pt>
    <dgm:pt modelId="{861A2B1D-9A26-4CDE-ACAC-22393B825F39}" type="sibTrans" cxnId="{843F45B7-CB82-4EF2-B5B2-DCD5479B77E5}">
      <dgm:prSet/>
      <dgm:spPr/>
      <dgm:t>
        <a:bodyPr/>
        <a:lstStyle/>
        <a:p>
          <a:endParaRPr lang="pl-PL"/>
        </a:p>
      </dgm:t>
    </dgm:pt>
    <dgm:pt modelId="{BE02BE4F-CE9B-433C-B697-0CC153536C85}">
      <dgm:prSet custT="1"/>
      <dgm:spPr>
        <a:solidFill>
          <a:srgbClr val="63F3C6"/>
        </a:solidFill>
      </dgm:spPr>
      <dgm:t>
        <a:bodyPr/>
        <a:lstStyle/>
        <a:p>
          <a:r>
            <a:rPr lang="hr" sz="160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rPr>
            <a:t>Kolektivni sporazum o radu Uvjeti tijekom lockdowna i smanjenje broja radnih sati</a:t>
          </a:r>
          <a:endParaRPr lang="pl-PL" sz="1600" dirty="0"/>
        </a:p>
      </dgm:t>
    </dgm:pt>
    <dgm:pt modelId="{58C69A49-F077-4E3B-86D4-AB6AC985CA03}" type="parTrans" cxnId="{77F2353D-88A6-4256-BECD-0B6C6CABE0EC}">
      <dgm:prSet/>
      <dgm:spPr/>
      <dgm:t>
        <a:bodyPr/>
        <a:lstStyle/>
        <a:p>
          <a:endParaRPr lang="pl-PL"/>
        </a:p>
      </dgm:t>
    </dgm:pt>
    <dgm:pt modelId="{BBF1D31A-B91E-49EB-8346-791EB2990EBF}" type="sibTrans" cxnId="{77F2353D-88A6-4256-BECD-0B6C6CABE0EC}">
      <dgm:prSet/>
      <dgm:spPr/>
      <dgm:t>
        <a:bodyPr/>
        <a:lstStyle/>
        <a:p>
          <a:endParaRPr lang="pl-PL"/>
        </a:p>
      </dgm:t>
    </dgm:pt>
    <dgm:pt modelId="{67740C38-1A40-4847-B585-A291F8011BA6}">
      <dgm:prSet custT="1"/>
      <dgm:spPr>
        <a:solidFill>
          <a:srgbClr val="97F7D9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rPr>
            <a:t>Kolektivni sporazumi o smanjenju naknada</a:t>
          </a:r>
        </a:p>
      </dgm:t>
    </dgm:pt>
    <dgm:pt modelId="{E925A9E6-4D12-45CE-BFB1-2A9A8B1B8F17}" type="parTrans" cxnId="{A3623ECD-06B4-4C42-A9E2-32CEE8D6251F}">
      <dgm:prSet/>
      <dgm:spPr/>
      <dgm:t>
        <a:bodyPr/>
        <a:lstStyle/>
        <a:p>
          <a:endParaRPr lang="pl-PL"/>
        </a:p>
      </dgm:t>
    </dgm:pt>
    <dgm:pt modelId="{267029B7-D5DF-4496-A80B-3828FB706DC7}" type="sibTrans" cxnId="{A3623ECD-06B4-4C42-A9E2-32CEE8D6251F}">
      <dgm:prSet/>
      <dgm:spPr/>
      <dgm:t>
        <a:bodyPr/>
        <a:lstStyle/>
        <a:p>
          <a:endParaRPr lang="pl-PL"/>
        </a:p>
      </dgm:t>
    </dgm:pt>
    <dgm:pt modelId="{A4701A3E-997A-46BE-A7F4-754D439DA55C}">
      <dgm:prSet custT="1"/>
      <dgm:spPr>
        <a:solidFill>
          <a:srgbClr val="63F3C6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Kolektivni sporazum </a:t>
          </a:r>
          <a:r>
            <a:rPr lang="hr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rPr>
            <a:t>na smanjenju uvjeta zapošljavanja</a:t>
          </a:r>
          <a:endParaRPr lang="pl-PL" sz="1600" dirty="0"/>
        </a:p>
      </dgm:t>
    </dgm:pt>
    <dgm:pt modelId="{CDC7366D-C64D-45A8-AA11-7BE4A826A71B}" type="parTrans" cxnId="{1FE8EBAC-1AD5-414A-B1F8-B77B622F8A32}">
      <dgm:prSet/>
      <dgm:spPr/>
      <dgm:t>
        <a:bodyPr/>
        <a:lstStyle/>
        <a:p>
          <a:endParaRPr lang="pl-PL"/>
        </a:p>
      </dgm:t>
    </dgm:pt>
    <dgm:pt modelId="{C42FF059-F8C4-4957-9DE7-5F6A7636611F}" type="sibTrans" cxnId="{1FE8EBAC-1AD5-414A-B1F8-B77B622F8A32}">
      <dgm:prSet/>
      <dgm:spPr/>
      <dgm:t>
        <a:bodyPr/>
        <a:lstStyle/>
        <a:p>
          <a:endParaRPr lang="pl-PL"/>
        </a:p>
      </dgm:t>
    </dgm:pt>
    <dgm:pt modelId="{AE08B231-E67C-400E-BEF5-79D08A199E3F}">
      <dgm:prSet custT="1"/>
      <dgm:spPr>
        <a:solidFill>
          <a:srgbClr val="0CA373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rPr>
            <a:t>Kolektivni sporazumi usmjereni na smanjenje radnog vrijeme i praznog hoda</a:t>
          </a:r>
          <a:endParaRPr lang="pl-PL" sz="1300" dirty="0"/>
        </a:p>
      </dgm:t>
    </dgm:pt>
    <dgm:pt modelId="{34BA4B6D-E4AA-4A29-82E8-AE3A4D0C35AF}" type="parTrans" cxnId="{5C1136BC-1B31-464E-9E0C-04F9AC3C3731}">
      <dgm:prSet/>
      <dgm:spPr/>
      <dgm:t>
        <a:bodyPr/>
        <a:lstStyle/>
        <a:p>
          <a:endParaRPr lang="pl-PL"/>
        </a:p>
      </dgm:t>
    </dgm:pt>
    <dgm:pt modelId="{4C726655-7F69-4A8C-B691-291D66282AA6}" type="sibTrans" cxnId="{5C1136BC-1B31-464E-9E0C-04F9AC3C3731}">
      <dgm:prSet/>
      <dgm:spPr/>
      <dgm:t>
        <a:bodyPr/>
        <a:lstStyle/>
        <a:p>
          <a:endParaRPr lang="pl-PL"/>
        </a:p>
      </dgm:t>
    </dgm:pt>
    <dgm:pt modelId="{72EDBB8E-53BA-431A-8169-F525C9CD23D3}">
      <dgm:prSet custT="1"/>
      <dgm:spPr>
        <a:solidFill>
          <a:srgbClr val="97F7D9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rPr>
            <a:t>Kolektivni sporazumi o fleksibilnim rješenjima radnog vremena</a:t>
          </a:r>
        </a:p>
      </dgm:t>
    </dgm:pt>
    <dgm:pt modelId="{D6EFB3FF-7FB7-4DBD-AE7F-DDF6040F0241}" type="parTrans" cxnId="{DD6B438B-8C3F-42B3-9CF3-59C8F5C17810}">
      <dgm:prSet/>
      <dgm:spPr/>
      <dgm:t>
        <a:bodyPr/>
        <a:lstStyle/>
        <a:p>
          <a:endParaRPr lang="pl-PL"/>
        </a:p>
      </dgm:t>
    </dgm:pt>
    <dgm:pt modelId="{831D05E5-A361-483C-B6A5-96363E111D34}" type="sibTrans" cxnId="{DD6B438B-8C3F-42B3-9CF3-59C8F5C17810}">
      <dgm:prSet/>
      <dgm:spPr/>
      <dgm:t>
        <a:bodyPr/>
        <a:lstStyle/>
        <a:p>
          <a:endParaRPr lang="pl-PL"/>
        </a:p>
      </dgm:t>
    </dgm:pt>
    <dgm:pt modelId="{C73E1069-9F5C-4B24-99CD-6EE6D544D72E}">
      <dgm:prSet custT="1"/>
      <dgm:spPr>
        <a:solidFill>
          <a:srgbClr val="10D296"/>
        </a:solidFill>
      </dgm:spPr>
      <dgm:t>
        <a:bodyPr/>
        <a:lstStyle/>
        <a:p>
          <a:r>
            <a:rPr lang="hr" sz="16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Kolektivni sporazumi o obustavi socijalnih sredstava ;</a:t>
          </a:r>
        </a:p>
      </dgm:t>
    </dgm:pt>
    <dgm:pt modelId="{AC2CAAA7-A84B-400F-B7B9-4733083D0D2A}" type="parTrans" cxnId="{C3829CD7-F89F-4FD0-B52D-C5CA059B38C6}">
      <dgm:prSet/>
      <dgm:spPr/>
      <dgm:t>
        <a:bodyPr/>
        <a:lstStyle/>
        <a:p>
          <a:endParaRPr lang="pl-PL"/>
        </a:p>
      </dgm:t>
    </dgm:pt>
    <dgm:pt modelId="{2883E818-2D14-4791-A31C-F2AED76CA9A5}" type="sibTrans" cxnId="{C3829CD7-F89F-4FD0-B52D-C5CA059B38C6}">
      <dgm:prSet/>
      <dgm:spPr/>
      <dgm:t>
        <a:bodyPr/>
        <a:lstStyle/>
        <a:p>
          <a:endParaRPr lang="pl-PL"/>
        </a:p>
      </dgm:t>
    </dgm:pt>
    <dgm:pt modelId="{5D05A339-5389-43EC-8D86-91B9988E05A6}" type="pres">
      <dgm:prSet presAssocID="{7769F6E6-93D5-4170-B7FF-8F46D3F7C1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539396A-5E32-4289-B343-B9D515E935E5}" type="pres">
      <dgm:prSet presAssocID="{8E624974-DA96-462B-9910-B3F073CE7A79}" presName="node" presStyleLbl="node1" presStyleIdx="0" presStyleCnt="7" custScaleX="1671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FFEE6D-2AD0-41D5-9101-C26E07AF98F3}" type="pres">
      <dgm:prSet presAssocID="{861A2B1D-9A26-4CDE-ACAC-22393B825F39}" presName="sibTrans" presStyleCnt="0"/>
      <dgm:spPr/>
    </dgm:pt>
    <dgm:pt modelId="{2009E26D-A723-4FDD-B9C3-BF4D217EE7C6}" type="pres">
      <dgm:prSet presAssocID="{C73E1069-9F5C-4B24-99CD-6EE6D544D72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669025-A4B5-466C-932F-28E6093435F8}" type="pres">
      <dgm:prSet presAssocID="{2883E818-2D14-4791-A31C-F2AED76CA9A5}" presName="sibTrans" presStyleCnt="0"/>
      <dgm:spPr/>
    </dgm:pt>
    <dgm:pt modelId="{54A977AE-EB2A-4F2A-BA15-52FA1CDAD5C0}" type="pres">
      <dgm:prSet presAssocID="{67740C38-1A40-4847-B585-A291F8011BA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DB1460-7CD0-4D63-9CE3-D9259489A00B}" type="pres">
      <dgm:prSet presAssocID="{267029B7-D5DF-4496-A80B-3828FB706DC7}" presName="sibTrans" presStyleCnt="0"/>
      <dgm:spPr/>
    </dgm:pt>
    <dgm:pt modelId="{392814BC-1B34-432C-8A91-7D2DEBE9BDA9}" type="pres">
      <dgm:prSet presAssocID="{72EDBB8E-53BA-431A-8169-F525C9CD23D3}" presName="node" presStyleLbl="node1" presStyleIdx="3" presStyleCnt="7" custLinFactNeighborX="2861" custLinFactNeighborY="-17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255175-578C-4F5F-96FD-DA9EBF07AABA}" type="pres">
      <dgm:prSet presAssocID="{831D05E5-A361-483C-B6A5-96363E111D34}" presName="sibTrans" presStyleCnt="0"/>
      <dgm:spPr/>
    </dgm:pt>
    <dgm:pt modelId="{EC27441B-9AF9-400D-BEDB-34EDC60000FB}" type="pres">
      <dgm:prSet presAssocID="{AE08B231-E67C-400E-BEF5-79D08A199E3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D662BE-940B-4904-AB34-9F330A080835}" type="pres">
      <dgm:prSet presAssocID="{4C726655-7F69-4A8C-B691-291D66282AA6}" presName="sibTrans" presStyleCnt="0"/>
      <dgm:spPr/>
    </dgm:pt>
    <dgm:pt modelId="{B4F84ACC-A8F4-4FD2-829B-825DF07EF97B}" type="pres">
      <dgm:prSet presAssocID="{A4701A3E-997A-46BE-A7F4-754D439DA55C}" presName="node" presStyleLbl="node1" presStyleIdx="5" presStyleCnt="7" custScaleX="1490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1ED870-CD65-4900-96D0-1A38D7427EC0}" type="pres">
      <dgm:prSet presAssocID="{C42FF059-F8C4-4957-9DE7-5F6A7636611F}" presName="sibTrans" presStyleCnt="0"/>
      <dgm:spPr/>
    </dgm:pt>
    <dgm:pt modelId="{F88C0ACE-316D-4F05-AFB3-349E903CD73E}" type="pres">
      <dgm:prSet presAssocID="{BE02BE4F-CE9B-433C-B697-0CC153536C8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1BAB8E8-D421-4BEF-8889-2BD5875D54A1}" type="presOf" srcId="{AE08B231-E67C-400E-BEF5-79D08A199E3F}" destId="{EC27441B-9AF9-400D-BEDB-34EDC60000FB}" srcOrd="0" destOrd="0" presId="urn:microsoft.com/office/officeart/2005/8/layout/default"/>
    <dgm:cxn modelId="{B390C3B1-F6B0-4979-9BB0-237C67EF3B18}" type="presOf" srcId="{7769F6E6-93D5-4170-B7FF-8F46D3F7C1B7}" destId="{5D05A339-5389-43EC-8D86-91B9988E05A6}" srcOrd="0" destOrd="0" presId="urn:microsoft.com/office/officeart/2005/8/layout/default"/>
    <dgm:cxn modelId="{D26A19EE-7EDC-4002-ABBD-9B1ABCAB4AEB}" type="presOf" srcId="{8E624974-DA96-462B-9910-B3F073CE7A79}" destId="{F539396A-5E32-4289-B343-B9D515E935E5}" srcOrd="0" destOrd="0" presId="urn:microsoft.com/office/officeart/2005/8/layout/default"/>
    <dgm:cxn modelId="{F815108A-F3FC-42D0-815C-CAFE13C28CCA}" type="presOf" srcId="{67740C38-1A40-4847-B585-A291F8011BA6}" destId="{54A977AE-EB2A-4F2A-BA15-52FA1CDAD5C0}" srcOrd="0" destOrd="0" presId="urn:microsoft.com/office/officeart/2005/8/layout/default"/>
    <dgm:cxn modelId="{2EF4D52D-14E7-41F7-B204-05EEA168ED04}" type="presOf" srcId="{A4701A3E-997A-46BE-A7F4-754D439DA55C}" destId="{B4F84ACC-A8F4-4FD2-829B-825DF07EF97B}" srcOrd="0" destOrd="0" presId="urn:microsoft.com/office/officeart/2005/8/layout/default"/>
    <dgm:cxn modelId="{5C1136BC-1B31-464E-9E0C-04F9AC3C3731}" srcId="{7769F6E6-93D5-4170-B7FF-8F46D3F7C1B7}" destId="{AE08B231-E67C-400E-BEF5-79D08A199E3F}" srcOrd="4" destOrd="0" parTransId="{34BA4B6D-E4AA-4A29-82E8-AE3A4D0C35AF}" sibTransId="{4C726655-7F69-4A8C-B691-291D66282AA6}"/>
    <dgm:cxn modelId="{77F2353D-88A6-4256-BECD-0B6C6CABE0EC}" srcId="{7769F6E6-93D5-4170-B7FF-8F46D3F7C1B7}" destId="{BE02BE4F-CE9B-433C-B697-0CC153536C85}" srcOrd="6" destOrd="0" parTransId="{58C69A49-F077-4E3B-86D4-AB6AC985CA03}" sibTransId="{BBF1D31A-B91E-49EB-8346-791EB2990EBF}"/>
    <dgm:cxn modelId="{843F45B7-CB82-4EF2-B5B2-DCD5479B77E5}" srcId="{7769F6E6-93D5-4170-B7FF-8F46D3F7C1B7}" destId="{8E624974-DA96-462B-9910-B3F073CE7A79}" srcOrd="0" destOrd="0" parTransId="{2DC9915C-2C95-4E48-AB63-87D2A00F0B64}" sibTransId="{861A2B1D-9A26-4CDE-ACAC-22393B825F39}"/>
    <dgm:cxn modelId="{9EA69206-92A8-4DA4-A716-67B6552F0D19}" type="presOf" srcId="{C73E1069-9F5C-4B24-99CD-6EE6D544D72E}" destId="{2009E26D-A723-4FDD-B9C3-BF4D217EE7C6}" srcOrd="0" destOrd="0" presId="urn:microsoft.com/office/officeart/2005/8/layout/default"/>
    <dgm:cxn modelId="{C3829CD7-F89F-4FD0-B52D-C5CA059B38C6}" srcId="{7769F6E6-93D5-4170-B7FF-8F46D3F7C1B7}" destId="{C73E1069-9F5C-4B24-99CD-6EE6D544D72E}" srcOrd="1" destOrd="0" parTransId="{AC2CAAA7-A84B-400F-B7B9-4733083D0D2A}" sibTransId="{2883E818-2D14-4791-A31C-F2AED76CA9A5}"/>
    <dgm:cxn modelId="{9459FBC3-F6FA-4E54-9278-599295558E34}" type="presOf" srcId="{BE02BE4F-CE9B-433C-B697-0CC153536C85}" destId="{F88C0ACE-316D-4F05-AFB3-349E903CD73E}" srcOrd="0" destOrd="0" presId="urn:microsoft.com/office/officeart/2005/8/layout/default"/>
    <dgm:cxn modelId="{20F01A3E-8D0E-4131-A28A-25559D8E24D6}" type="presOf" srcId="{72EDBB8E-53BA-431A-8169-F525C9CD23D3}" destId="{392814BC-1B34-432C-8A91-7D2DEBE9BDA9}" srcOrd="0" destOrd="0" presId="urn:microsoft.com/office/officeart/2005/8/layout/default"/>
    <dgm:cxn modelId="{A3623ECD-06B4-4C42-A9E2-32CEE8D6251F}" srcId="{7769F6E6-93D5-4170-B7FF-8F46D3F7C1B7}" destId="{67740C38-1A40-4847-B585-A291F8011BA6}" srcOrd="2" destOrd="0" parTransId="{E925A9E6-4D12-45CE-BFB1-2A9A8B1B8F17}" sibTransId="{267029B7-D5DF-4496-A80B-3828FB706DC7}"/>
    <dgm:cxn modelId="{1FE8EBAC-1AD5-414A-B1F8-B77B622F8A32}" srcId="{7769F6E6-93D5-4170-B7FF-8F46D3F7C1B7}" destId="{A4701A3E-997A-46BE-A7F4-754D439DA55C}" srcOrd="5" destOrd="0" parTransId="{CDC7366D-C64D-45A8-AA11-7BE4A826A71B}" sibTransId="{C42FF059-F8C4-4957-9DE7-5F6A7636611F}"/>
    <dgm:cxn modelId="{DD6B438B-8C3F-42B3-9CF3-59C8F5C17810}" srcId="{7769F6E6-93D5-4170-B7FF-8F46D3F7C1B7}" destId="{72EDBB8E-53BA-431A-8169-F525C9CD23D3}" srcOrd="3" destOrd="0" parTransId="{D6EFB3FF-7FB7-4DBD-AE7F-DDF6040F0241}" sibTransId="{831D05E5-A361-483C-B6A5-96363E111D34}"/>
    <dgm:cxn modelId="{44C78D86-3FE6-4803-B9B8-F9A7BC8AAEBA}" type="presParOf" srcId="{5D05A339-5389-43EC-8D86-91B9988E05A6}" destId="{F539396A-5E32-4289-B343-B9D515E935E5}" srcOrd="0" destOrd="0" presId="urn:microsoft.com/office/officeart/2005/8/layout/default"/>
    <dgm:cxn modelId="{6E80EA44-A818-412F-B89C-3373B9D37944}" type="presParOf" srcId="{5D05A339-5389-43EC-8D86-91B9988E05A6}" destId="{75FFEE6D-2AD0-41D5-9101-C26E07AF98F3}" srcOrd="1" destOrd="0" presId="urn:microsoft.com/office/officeart/2005/8/layout/default"/>
    <dgm:cxn modelId="{A06C805A-4FEE-44B6-AF1D-64D23F458A50}" type="presParOf" srcId="{5D05A339-5389-43EC-8D86-91B9988E05A6}" destId="{2009E26D-A723-4FDD-B9C3-BF4D217EE7C6}" srcOrd="2" destOrd="0" presId="urn:microsoft.com/office/officeart/2005/8/layout/default"/>
    <dgm:cxn modelId="{DAB83952-FA46-4366-B758-A43907DB0B3D}" type="presParOf" srcId="{5D05A339-5389-43EC-8D86-91B9988E05A6}" destId="{CD669025-A4B5-466C-932F-28E6093435F8}" srcOrd="3" destOrd="0" presId="urn:microsoft.com/office/officeart/2005/8/layout/default"/>
    <dgm:cxn modelId="{1C8511DB-8B84-45F1-B6A2-51EAFA2872A4}" type="presParOf" srcId="{5D05A339-5389-43EC-8D86-91B9988E05A6}" destId="{54A977AE-EB2A-4F2A-BA15-52FA1CDAD5C0}" srcOrd="4" destOrd="0" presId="urn:microsoft.com/office/officeart/2005/8/layout/default"/>
    <dgm:cxn modelId="{48D8AADA-0C2E-4B81-B2B6-559BA87785EE}" type="presParOf" srcId="{5D05A339-5389-43EC-8D86-91B9988E05A6}" destId="{6BDB1460-7CD0-4D63-9CE3-D9259489A00B}" srcOrd="5" destOrd="0" presId="urn:microsoft.com/office/officeart/2005/8/layout/default"/>
    <dgm:cxn modelId="{5CCE7AA8-CAC1-4AE2-A60F-0163673732B3}" type="presParOf" srcId="{5D05A339-5389-43EC-8D86-91B9988E05A6}" destId="{392814BC-1B34-432C-8A91-7D2DEBE9BDA9}" srcOrd="6" destOrd="0" presId="urn:microsoft.com/office/officeart/2005/8/layout/default"/>
    <dgm:cxn modelId="{998BBA41-D625-4381-9E82-CE7EF90FB067}" type="presParOf" srcId="{5D05A339-5389-43EC-8D86-91B9988E05A6}" destId="{58255175-578C-4F5F-96FD-DA9EBF07AABA}" srcOrd="7" destOrd="0" presId="urn:microsoft.com/office/officeart/2005/8/layout/default"/>
    <dgm:cxn modelId="{EADE340A-954C-4FD1-94ED-C6C771BC9476}" type="presParOf" srcId="{5D05A339-5389-43EC-8D86-91B9988E05A6}" destId="{EC27441B-9AF9-400D-BEDB-34EDC60000FB}" srcOrd="8" destOrd="0" presId="urn:microsoft.com/office/officeart/2005/8/layout/default"/>
    <dgm:cxn modelId="{83E8C059-F011-4707-B144-5B9DE8E6C2DF}" type="presParOf" srcId="{5D05A339-5389-43EC-8D86-91B9988E05A6}" destId="{B9D662BE-940B-4904-AB34-9F330A080835}" srcOrd="9" destOrd="0" presId="urn:microsoft.com/office/officeart/2005/8/layout/default"/>
    <dgm:cxn modelId="{6DD70EFB-795A-418B-BAAD-0763FE2ECC08}" type="presParOf" srcId="{5D05A339-5389-43EC-8D86-91B9988E05A6}" destId="{B4F84ACC-A8F4-4FD2-829B-825DF07EF97B}" srcOrd="10" destOrd="0" presId="urn:microsoft.com/office/officeart/2005/8/layout/default"/>
    <dgm:cxn modelId="{923916CB-9576-4D02-9A75-430344A529D9}" type="presParOf" srcId="{5D05A339-5389-43EC-8D86-91B9988E05A6}" destId="{841ED870-CD65-4900-96D0-1A38D7427EC0}" srcOrd="11" destOrd="0" presId="urn:microsoft.com/office/officeart/2005/8/layout/default"/>
    <dgm:cxn modelId="{611B9CC0-6E85-48B4-9AB2-9C0E20F11A01}" type="presParOf" srcId="{5D05A339-5389-43EC-8D86-91B9988E05A6}" destId="{F88C0ACE-316D-4F05-AFB3-349E903CD73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25/11/2022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25/11/2022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7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xmlns="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‹N›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399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xmlns="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xmlns="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A46D3C6-E20C-4FBA-B5EB-C2B5FDE05068}"/>
              </a:ext>
            </a:extLst>
          </p:cNvPr>
          <p:cNvSpPr txBox="1"/>
          <p:nvPr/>
        </p:nvSpPr>
        <p:spPr>
          <a:xfrm>
            <a:off x="1109710" y="4272636"/>
            <a:ext cx="88510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b="1" dirty="0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POSEBNA OBUSTAVA NEKIH SOCIJALNIH OBVEZA POSLODAVCA</a:t>
            </a:r>
            <a:endParaRPr lang="pl-PL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hr" sz="24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hr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b="1" i="0" u="none" strike="noStrike" kern="1200" cap="none" spc="-114" normalizeH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Ekonomsko sveučilište Krakow </a:t>
            </a:r>
            <a:endParaRPr lang="en-US" b="1" spc="-114" dirty="0">
              <a:solidFill>
                <a:srgbClr val="0CA3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xmlns="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xmlns="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xmlns="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xmlns="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</a:t>
            </a:r>
            <a:endParaRPr lang="pl-PL" sz="24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1.5.1.: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Ostala rješenja o smanjenju društvenih obveza i broja zaposlenika 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1169454" y="2180889"/>
            <a:ext cx="10531034" cy="5367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" sz="200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suspenzija kolektivnih sporazuma o radu ;</a:t>
            </a:r>
          </a:p>
          <a:p>
            <a:pPr algn="just"/>
            <a:endParaRPr lang="pl-PL" sz="200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algn="just"/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 prisiljeni zakašnjeli praznici – opća pravila i rješenja protiv krize ( </a:t>
            </a:r>
            <a:r>
              <a:rPr lang="h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UNIDU, CUE, MetC Foundation , IWS), 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l-PL" sz="2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 pojedinačni sporazumi sa zaposlenicima </a:t>
            </a:r>
            <a:r>
              <a:rPr lang="h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(SEERC Grčka) 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l-PL" sz="2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GB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S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pecifičnosti prekida natječaja (CUE);</a:t>
            </a:r>
          </a:p>
          <a:p>
            <a:pPr algn="just"/>
            <a:endParaRPr lang="pl-PL" sz="2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pPr marL="6350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/>
              <a:t>mirovanje </a:t>
            </a:r>
            <a:r>
              <a:rPr lang="h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obveze obavljanja periodičnih </a:t>
            </a:r>
            <a:r>
              <a:rPr lang="hr" sz="2000" dirty="0">
                <a:ea typeface="Calibri" panose="020F0502020204030204" pitchFamily="34" charset="0"/>
                <a:cs typeface="Times New Roman" panose="02020603050405020304" pitchFamily="18" charset="0"/>
              </a:rPr>
              <a:t>liječničkih pregleda </a:t>
            </a:r>
            <a:r>
              <a:rPr lang="h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hr" sz="2000" dirty="0">
                <a:ea typeface="Calibri" panose="020F0502020204030204" pitchFamily="34" charset="0"/>
                <a:cs typeface="Times New Roman" panose="02020603050405020304" pitchFamily="18" charset="0"/>
              </a:rPr>
              <a:t>olakšavanje provođenja prethodnih medicinskih ispita (CUE, </a:t>
            </a:r>
            <a:r>
              <a:rPr lang="h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MetC Foundation, IWS Spain) </a:t>
            </a:r>
            <a:r>
              <a:rPr lang="hr" sz="20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350" fontAlgn="base">
              <a:lnSpc>
                <a:spcPct val="115000"/>
              </a:lnSpc>
              <a:spcAft>
                <a:spcPts val="1000"/>
              </a:spcAft>
            </a:pPr>
            <a:r>
              <a:rPr lang="hr" sz="1400" dirty="0">
                <a:solidFill>
                  <a:srgbClr val="333333"/>
                </a:solidFill>
                <a:cs typeface="Times New Roman" panose="02020603050405020304" pitchFamily="18" charset="0"/>
              </a:rPr>
              <a:t>Izvor: </a:t>
            </a:r>
            <a:r>
              <a:rPr lang="h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IO2 , </a:t>
            </a:r>
            <a:r>
              <a:rPr lang="hr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Izvršni sažetak nalaza , 2022.;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00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algn="just"/>
            <a:endParaRPr lang="pl-PL" sz="2000" b="1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D2D825FC-C851-C84B-87BE-56665BB0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390" y="342139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fika 2" descr="Pojedyncze koło zębate">
            <a:extLst>
              <a:ext uri="{FF2B5EF4-FFF2-40B4-BE49-F238E27FC236}">
                <a16:creationId xmlns:a16="http://schemas.microsoft.com/office/drawing/2014/main" xmlns="" id="{4DF91C0E-7182-4433-90BC-E566A4A7E7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8476" y="2218421"/>
            <a:ext cx="690978" cy="707886"/>
          </a:xfrm>
          <a:prstGeom prst="rect">
            <a:avLst/>
          </a:prstGeom>
        </p:spPr>
      </p:pic>
      <p:pic>
        <p:nvPicPr>
          <p:cNvPr id="7" name="Grafika 6" descr="Pojedyncze koło zębate">
            <a:extLst>
              <a:ext uri="{FF2B5EF4-FFF2-40B4-BE49-F238E27FC236}">
                <a16:creationId xmlns:a16="http://schemas.microsoft.com/office/drawing/2014/main" xmlns="" id="{1C81F039-A24E-43C0-90D5-66D270021CD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1512" y="2946833"/>
            <a:ext cx="690978" cy="707886"/>
          </a:xfrm>
          <a:prstGeom prst="rect">
            <a:avLst/>
          </a:prstGeom>
        </p:spPr>
      </p:pic>
      <p:pic>
        <p:nvPicPr>
          <p:cNvPr id="8" name="Grafika 7" descr="Pojedyncze koło zębate">
            <a:extLst>
              <a:ext uri="{FF2B5EF4-FFF2-40B4-BE49-F238E27FC236}">
                <a16:creationId xmlns:a16="http://schemas.microsoft.com/office/drawing/2014/main" xmlns="" id="{49931F01-6014-6D1D-CF67-17E3C2165A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8987" y="3668338"/>
            <a:ext cx="690978" cy="707886"/>
          </a:xfrm>
          <a:prstGeom prst="rect">
            <a:avLst/>
          </a:prstGeom>
        </p:spPr>
      </p:pic>
      <p:pic>
        <p:nvPicPr>
          <p:cNvPr id="9" name="Grafika 8" descr="Pojedyncze koło zębate">
            <a:extLst>
              <a:ext uri="{FF2B5EF4-FFF2-40B4-BE49-F238E27FC236}">
                <a16:creationId xmlns:a16="http://schemas.microsoft.com/office/drawing/2014/main" xmlns="" id="{3CE08DBC-A3B4-B040-2E4B-B61ECCB864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8476" y="4294282"/>
            <a:ext cx="690978" cy="707886"/>
          </a:xfrm>
          <a:prstGeom prst="rect">
            <a:avLst/>
          </a:prstGeom>
        </p:spPr>
      </p:pic>
      <p:pic>
        <p:nvPicPr>
          <p:cNvPr id="10" name="Grafika 9" descr="Pojedyncze koło zębate">
            <a:extLst>
              <a:ext uri="{FF2B5EF4-FFF2-40B4-BE49-F238E27FC236}">
                <a16:creationId xmlns:a16="http://schemas.microsoft.com/office/drawing/2014/main" xmlns="" id="{B3887A1C-C532-1437-1430-F4AEA5229B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5134" y="5016337"/>
            <a:ext cx="690978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7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37351" y="790113"/>
            <a:ext cx="10250282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4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1.5.2: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Posebna fleksibilnost rješenja antikriznog štita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1215079" y="1628885"/>
            <a:ext cx="1106869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000" dirty="0">
                <a:solidFill>
                  <a:srgbClr val="000000"/>
                </a:solidFill>
              </a:rPr>
              <a:t>S</a:t>
            </a:r>
            <a:r>
              <a:rPr lang="hr" sz="2000" i="0" u="none" strike="noStrike" baseline="0" dirty="0">
                <a:solidFill>
                  <a:srgbClr val="000000"/>
                </a:solidFill>
              </a:rPr>
              <a:t>tatutarno propisan dnevni i tjedni odmor;</a:t>
            </a:r>
          </a:p>
          <a:p>
            <a:endParaRPr lang="pl-PL" sz="2000" i="0" u="none" strike="noStrike" baseline="0" dirty="0">
              <a:solidFill>
                <a:srgbClr val="000000"/>
              </a:solidFill>
            </a:endParaRPr>
          </a:p>
          <a:p>
            <a:r>
              <a:rPr lang="hr" sz="2000" i="0" u="none" strike="noStrike" baseline="0" dirty="0">
                <a:solidFill>
                  <a:srgbClr val="000000"/>
                </a:solidFill>
              </a:rPr>
              <a:t>Uravnotežena razdoblja odmora ;</a:t>
            </a:r>
          </a:p>
          <a:p>
            <a:endParaRPr lang="pl-PL" sz="2000" i="0" u="none" strike="noStrike" baseline="0" dirty="0">
              <a:solidFill>
                <a:srgbClr val="000000"/>
              </a:solidFill>
            </a:endParaRPr>
          </a:p>
          <a:p>
            <a:r>
              <a:rPr lang="hr" sz="2000" dirty="0">
                <a:solidFill>
                  <a:srgbClr val="000000"/>
                </a:solidFill>
              </a:rPr>
              <a:t> K</a:t>
            </a:r>
            <a:r>
              <a:rPr lang="hr" sz="2000" i="0" u="none" strike="noStrike" baseline="0" dirty="0">
                <a:solidFill>
                  <a:srgbClr val="000000"/>
                </a:solidFill>
              </a:rPr>
              <a:t>olektivni sporazumi o uvođenju uravnoteženog </a:t>
            </a:r>
            <a:r>
              <a:rPr lang="hr" sz="2000" dirty="0">
                <a:solidFill>
                  <a:srgbClr val="000000"/>
                </a:solidFill>
              </a:rPr>
              <a:t>radnog vremena</a:t>
            </a:r>
            <a:r>
              <a:rPr lang="hr" sz="2000" i="0" u="none" strike="noStrike" baseline="0" dirty="0">
                <a:solidFill>
                  <a:srgbClr val="000000"/>
                </a:solidFill>
              </a:rPr>
              <a:t>;</a:t>
            </a:r>
          </a:p>
          <a:p>
            <a:endParaRPr lang="pl-PL" sz="2000" i="0" u="none" strike="noStrike" baseline="0" dirty="0">
              <a:solidFill>
                <a:srgbClr val="000000"/>
              </a:solidFill>
            </a:endParaRPr>
          </a:p>
          <a:p>
            <a:r>
              <a:rPr lang="hr" sz="20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hr" sz="2000" dirty="0">
                <a:solidFill>
                  <a:srgbClr val="000000"/>
                </a:solidFill>
              </a:rPr>
              <a:t>K</a:t>
            </a:r>
            <a:r>
              <a:rPr lang="hr" sz="2000" i="0" u="none" strike="noStrike" baseline="0" dirty="0">
                <a:solidFill>
                  <a:srgbClr val="000000"/>
                </a:solidFill>
              </a:rPr>
              <a:t>olektivni sporazumi o zapošljavanju u nepovoljnim uvjetima </a:t>
            </a:r>
            <a:r>
              <a:rPr lang="h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(SEERC Grčka) </a:t>
            </a:r>
            <a:r>
              <a:rPr lang="hr" sz="2000" i="0" u="none" strike="noStrike" baseline="0" dirty="0">
                <a:solidFill>
                  <a:srgbClr val="000000"/>
                </a:solidFill>
              </a:rPr>
              <a:t>;</a:t>
            </a:r>
          </a:p>
          <a:p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Mogućnost rada tijekom karantene i kućne izolacije ;</a:t>
            </a:r>
          </a:p>
          <a:p>
            <a:endParaRPr lang="pl-PL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r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Izvori </a:t>
            </a:r>
            <a:r>
              <a:rPr lang="hr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 komisija. 2021. </a:t>
            </a:r>
            <a:r>
              <a:rPr lang="hr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izvješće za mala i srednja poduzeća - 2020./2021 </a:t>
            </a:r>
            <a:r>
              <a:rPr lang="h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[online] Dostupno na: &lt;https://ec.europa.eu/docsroom/documents/46062&gt; [Pristupljeno 15.11.2021.] ; </a:t>
            </a:r>
            <a:r>
              <a:rPr lang="h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IO2 , </a:t>
            </a:r>
            <a:r>
              <a:rPr lang="hr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Izvršni sažetak nalaza , 2022 </a:t>
            </a:r>
            <a:r>
              <a:rPr lang="h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Grafika 2" descr="Pojedyncze koło zębate">
            <a:extLst>
              <a:ext uri="{FF2B5EF4-FFF2-40B4-BE49-F238E27FC236}">
                <a16:creationId xmlns:a16="http://schemas.microsoft.com/office/drawing/2014/main" xmlns="" id="{65356846-8C82-76C7-96D1-33FBD5B679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318" y="1532691"/>
            <a:ext cx="690978" cy="707886"/>
          </a:xfrm>
          <a:prstGeom prst="rect">
            <a:avLst/>
          </a:prstGeom>
        </p:spPr>
      </p:pic>
      <p:pic>
        <p:nvPicPr>
          <p:cNvPr id="4" name="Grafika 3" descr="Pojedyncze koło zębate">
            <a:extLst>
              <a:ext uri="{FF2B5EF4-FFF2-40B4-BE49-F238E27FC236}">
                <a16:creationId xmlns:a16="http://schemas.microsoft.com/office/drawing/2014/main" xmlns="" id="{96C1358B-6D9A-5FC2-499B-77C087F1EE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318" y="2204751"/>
            <a:ext cx="690978" cy="707886"/>
          </a:xfrm>
          <a:prstGeom prst="rect">
            <a:avLst/>
          </a:prstGeom>
        </p:spPr>
      </p:pic>
      <p:pic>
        <p:nvPicPr>
          <p:cNvPr id="7" name="Grafika 6" descr="Pojedyncze koło zębate">
            <a:extLst>
              <a:ext uri="{FF2B5EF4-FFF2-40B4-BE49-F238E27FC236}">
                <a16:creationId xmlns:a16="http://schemas.microsoft.com/office/drawing/2014/main" xmlns="" id="{95A97BBC-22A1-1FA4-C374-15F63929CF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318" y="2787664"/>
            <a:ext cx="690978" cy="707886"/>
          </a:xfrm>
          <a:prstGeom prst="rect">
            <a:avLst/>
          </a:prstGeom>
        </p:spPr>
      </p:pic>
      <p:pic>
        <p:nvPicPr>
          <p:cNvPr id="8" name="Grafika 7" descr="Pojedyncze koło zębate">
            <a:extLst>
              <a:ext uri="{FF2B5EF4-FFF2-40B4-BE49-F238E27FC236}">
                <a16:creationId xmlns:a16="http://schemas.microsoft.com/office/drawing/2014/main" xmlns="" id="{FCDAEA21-2FD1-BBA7-AEB3-ADDC87FCFF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318" y="3439402"/>
            <a:ext cx="690978" cy="707886"/>
          </a:xfrm>
          <a:prstGeom prst="rect">
            <a:avLst/>
          </a:prstGeom>
        </p:spPr>
      </p:pic>
      <p:pic>
        <p:nvPicPr>
          <p:cNvPr id="9" name="Grafika 8" descr="Pojedyncze koło zębate">
            <a:extLst>
              <a:ext uri="{FF2B5EF4-FFF2-40B4-BE49-F238E27FC236}">
                <a16:creationId xmlns:a16="http://schemas.microsoft.com/office/drawing/2014/main" xmlns="" id="{4398DA73-6F11-1985-8004-6A8546AF607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318" y="4217591"/>
            <a:ext cx="690978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4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1.5.3 </a:t>
            </a:r>
            <a:r>
              <a:rPr lang="hr" sz="2000" b="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1182490" y="2427073"/>
            <a:ext cx="10172049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000" dirty="0">
                <a:solidFill>
                  <a:srgbClr val="000000"/>
                </a:solidFill>
              </a:rPr>
              <a:t>Kolektivni viškovi;</a:t>
            </a:r>
          </a:p>
          <a:p>
            <a:endParaRPr lang="pl-PL" sz="2000" i="0" u="none" strike="noStrike" baseline="0" dirty="0">
              <a:solidFill>
                <a:srgbClr val="000000"/>
              </a:solidFill>
            </a:endParaRPr>
          </a:p>
          <a:p>
            <a:r>
              <a:rPr lang="hr" sz="2000" dirty="0">
                <a:solidFill>
                  <a:srgbClr val="000000"/>
                </a:solidFill>
              </a:rPr>
              <a:t>Pojedinačni viškovi;</a:t>
            </a:r>
          </a:p>
          <a:p>
            <a:endParaRPr lang="pl-PL" sz="2000" dirty="0">
              <a:solidFill>
                <a:srgbClr val="000000"/>
              </a:solidFill>
            </a:endParaRPr>
          </a:p>
          <a:p>
            <a:r>
              <a:rPr lang="hr" sz="2000" dirty="0">
                <a:solidFill>
                  <a:srgbClr val="000000"/>
                </a:solidFill>
              </a:rPr>
              <a:t>Ekonomski razlozi ,</a:t>
            </a:r>
          </a:p>
          <a:p>
            <a:endParaRPr lang="pl-PL" sz="2000" i="0" u="none" strike="noStrike" baseline="0" dirty="0">
              <a:solidFill>
                <a:srgbClr val="000000"/>
              </a:solidFill>
            </a:endParaRPr>
          </a:p>
          <a:p>
            <a:r>
              <a:rPr lang="hr" sz="2000" dirty="0">
                <a:solidFill>
                  <a:srgbClr val="000000"/>
                </a:solidFill>
              </a:rPr>
              <a:t>Društvene koristi povezane sa suvišnošću u krizi</a:t>
            </a:r>
            <a:r>
              <a:rPr lang="h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pl-P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h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Primjeri </a:t>
            </a:r>
            <a:r>
              <a:rPr lang="h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IWS, UNIDU, Poljska, SEERC Grčka </a:t>
            </a:r>
            <a:r>
              <a:rPr lang="h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Izvor: IO2 , </a:t>
            </a:r>
            <a:r>
              <a:rPr lang="hr" sz="1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Izvršni sažetak nalaza , 2022 .</a:t>
            </a:r>
            <a:endParaRPr lang="pl-PL" sz="1600" i="1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a 2" descr="Pojedyncze koło zębate">
            <a:extLst>
              <a:ext uri="{FF2B5EF4-FFF2-40B4-BE49-F238E27FC236}">
                <a16:creationId xmlns:a16="http://schemas.microsoft.com/office/drawing/2014/main" xmlns="" id="{3F3D623B-B40C-6DF6-8E6D-AA5A9C524A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1512" y="2307270"/>
            <a:ext cx="690978" cy="707886"/>
          </a:xfrm>
          <a:prstGeom prst="rect">
            <a:avLst/>
          </a:prstGeom>
        </p:spPr>
      </p:pic>
      <p:pic>
        <p:nvPicPr>
          <p:cNvPr id="4" name="Grafika 3" descr="Pojedyncze koło zębate">
            <a:extLst>
              <a:ext uri="{FF2B5EF4-FFF2-40B4-BE49-F238E27FC236}">
                <a16:creationId xmlns:a16="http://schemas.microsoft.com/office/drawing/2014/main" xmlns="" id="{E3DEBEF8-A05B-D722-7C44-2095E2508C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1512" y="2939064"/>
            <a:ext cx="690978" cy="707886"/>
          </a:xfrm>
          <a:prstGeom prst="rect">
            <a:avLst/>
          </a:prstGeom>
        </p:spPr>
      </p:pic>
      <p:pic>
        <p:nvPicPr>
          <p:cNvPr id="7" name="Grafika 6" descr="Pojedyncze koło zębate">
            <a:extLst>
              <a:ext uri="{FF2B5EF4-FFF2-40B4-BE49-F238E27FC236}">
                <a16:creationId xmlns:a16="http://schemas.microsoft.com/office/drawing/2014/main" xmlns="" id="{C39CFFEC-D8F3-A085-A8D6-7977C277E1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1818" y="3527147"/>
            <a:ext cx="690978" cy="707886"/>
          </a:xfrm>
          <a:prstGeom prst="rect">
            <a:avLst/>
          </a:prstGeom>
        </p:spPr>
      </p:pic>
      <p:pic>
        <p:nvPicPr>
          <p:cNvPr id="8" name="Grafika 7" descr="Pojedyncze koło zębate">
            <a:extLst>
              <a:ext uri="{FF2B5EF4-FFF2-40B4-BE49-F238E27FC236}">
                <a16:creationId xmlns:a16="http://schemas.microsoft.com/office/drawing/2014/main" xmlns="" id="{602FD6D5-FDCA-AFB7-BDD5-F90E213291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1665" y="4158941"/>
            <a:ext cx="690978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85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hr" sz="4200" kern="0" spc="-15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sz="3600" dirty="0"/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xmlns="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859420" y="-266700"/>
            <a:ext cx="6955420" cy="695542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BE80522-5B37-6625-D7FD-C284BE89F442}"/>
              </a:ext>
            </a:extLst>
          </p:cNvPr>
          <p:cNvSpPr txBox="1"/>
          <p:nvPr/>
        </p:nvSpPr>
        <p:spPr>
          <a:xfrm>
            <a:off x="5384307" y="336578"/>
            <a:ext cx="656059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 li poslovni kolektivni ugovori bili popularniji tijekom pandemije u Europi </a:t>
            </a:r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a.- da, u većini zemalja,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b.- ne, situacija se nije promijenila,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c.- samo u Poljskoj.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Tijekom epidemijskog stanja u većini zemalja </a:t>
            </a:r>
            <a:r>
              <a:rPr lang="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poslodavac može zaposleniku odobriti dopust: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a.- </a:t>
            </a:r>
            <a:r>
              <a:rPr lang="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 suglasnosti radnika i bez plana dopusta;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b.- samo na temelju </a:t>
            </a:r>
            <a:r>
              <a:rPr lang="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suglasnosti radnika,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c.- samo u hitnim slučajevima.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Skraćenje radnog vremena moguće je: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a.- </a:t>
            </a:r>
            <a:r>
              <a:rPr lang="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temelju kolektivnog ugovora,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b.- </a:t>
            </a:r>
            <a:r>
              <a:rPr lang="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nalogu poslodavca,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algn="just" fontAlgn="base"/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c.- </a:t>
            </a:r>
            <a:r>
              <a:rPr lang="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nije moguće bez suglasnosti zaposlenika/zaposlenika.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9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hr" sz="4200" kern="0" spc="-15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sz="3600" dirty="0"/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xmlns="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859420" y="-415237"/>
            <a:ext cx="6955420" cy="695542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70B9BBAE-2461-D1C2-0DF8-A080337FEC56}"/>
              </a:ext>
            </a:extLst>
          </p:cNvPr>
          <p:cNvSpPr txBox="1"/>
          <p:nvPr/>
        </p:nvSpPr>
        <p:spPr>
          <a:xfrm>
            <a:off x="5397622" y="399495"/>
            <a:ext cx="628539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Obveza osnivanja ili vođenja socijalnog fonda poduzeća može se obustaviti: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ase"/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a.- za zaposlenike u teškoj ekonomskoj situaciji,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b.- za sve zaposlenike,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c.- samo na godinu dana.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fontAlgn="base"/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Pojedinačni uvjeti zapošljavanja u kriznim situacijama mogu se promijeniti: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.- bez suglasnosti zaposlenika u nekim situacijama,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b.- uvijek bez suglasnosti zaposlenika,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520" fontAlgn="base"/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c.- nikada bez pristanka zaposlenika u nekim situacijama.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523306" y="519188"/>
            <a:ext cx="10729751" cy="6176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Izvori </a:t>
            </a:r>
            <a:r>
              <a:rPr lang="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Aspekty pracy zdalnej z perspektywy pracownika, pracodawcy i gospodarki </a:t>
            </a: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PARP, stan na 15. grudnia 2021 r.</a:t>
            </a:r>
          </a:p>
          <a:p>
            <a:pPr algn="just"/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Banca IFIS. 2021. </a:t>
            </a:r>
            <a:r>
              <a:rPr lang="h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smart working conquista anche le PMI, con il lockdown è crescita record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[online] Dostupno na: &lt;https://www.bancaifis.it/app/uploads/2021/02/Bancaifis_Focus_01_2021-1.pdf&gt; [Pristupljeno 18. studenog 2021.].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Koronavirus (COVID-19): Odgovori politike malih i srednjih poduzeća </a:t>
            </a: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OECD, ažurirano 15. srpnja 2020.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Ekonomist, 2021. Poljska. </a:t>
            </a:r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Vladine i institucionalne mjere kao odgovor na COVID-19, </a:t>
            </a: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KPMG izvješće, https://home.kpmg/xx/en/home/insights/2020/04/poland-government-and-institution-measures-in-response-to- covid.html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[pristupljeno 2. listopada 2022.].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 komisija. 2021. </a:t>
            </a:r>
            <a:r>
              <a:rPr lang="h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izvješće za mala i srednja poduzeća - 2020./2021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[online] Dostupno na: &lt;https://ec.europa.eu/docsroom/documents/46062&gt; [Pristupljeno 15.11.2021.].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834626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533697" y="1028343"/>
            <a:ext cx="10729751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Izvori </a:t>
            </a:r>
            <a:r>
              <a:rPr lang="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ISTAT. 2020. </a:t>
            </a:r>
            <a:r>
              <a:rPr lang="h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imprese nell'emergenza sanitaria COVID-19 - Izvješće 14. prosinca 2020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[online] Dostupno na: &lt;https://www.istat.it/it/files/2020/12/REPORT-COVID-IMPRESE-DICEMBRE.pdf&gt; [Pristupljeno 14.11.2021.].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OECD MSP and Entrepreneurship Outlook 2021;</a:t>
            </a: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https://www.oecd-ilibrary.org/sites/97a5bbfe-en/index.html?itemId=/content/publication/97a5bbfe-en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[Pristupljeno 2.10.2022.].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 o stanie sektora małych i średnich przedsiębiorstw w Polsce </a:t>
            </a:r>
            <a:r>
              <a:rPr lang="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PARP, Warszawa 2020;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IO2 , </a:t>
            </a:r>
            <a:r>
              <a:rPr lang="h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Izvršni sažetak nalaza </a:t>
            </a:r>
            <a:r>
              <a:rPr lang="hr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2022.; https://www.esmerald.eu/report.php;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3080277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 err="1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 err="1">
                <a:solidFill>
                  <a:schemeClr val="bg1"/>
                </a:solidFill>
                <a:latin typeface="Roboto"/>
                <a:cs typeface="Roboto"/>
              </a:rPr>
              <a:t>ti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151837" y="25517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151837" y="3816703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151837" y="488791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85553" y="2494161"/>
            <a:ext cx="4360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b="1" dirty="0"/>
              <a:t>Cilj 1: </a:t>
            </a:r>
            <a:r>
              <a:rPr lang="hr" dirty="0"/>
              <a:t>Znati o mehanizmima potpore protiv krize i ograničavanju društvene obveze zaposlenika </a:t>
            </a:r>
            <a:endParaRPr lang="it-IT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592755" y="3627741"/>
            <a:ext cx="4395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r" b="1" dirty="0"/>
              <a:t>Cilj 2 </a:t>
            </a:r>
            <a:r>
              <a:rPr lang="hr" dirty="0"/>
              <a:t>: Identificirati antikrizne instrumente usmjerene na smanjenje socijalnih obveza pogodne za vaše poduzeće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585553" y="4752638"/>
            <a:ext cx="4297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r" b="1" dirty="0" err="1"/>
              <a:t>Cilj </a:t>
            </a:r>
            <a:r>
              <a:rPr lang="hr" b="1" dirty="0"/>
              <a:t>3: </a:t>
            </a:r>
            <a:r>
              <a:rPr lang="hr" dirty="0"/>
              <a:t>Uspješno koristiti pravne i ekonomske instrumente za smanjenje socijalnih obveza na radnim mjestima</a:t>
            </a:r>
            <a:endParaRPr lang="pl-PL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7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96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372B25-C0B9-898A-5085-D064C868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338" y="296097"/>
            <a:ext cx="8611340" cy="1135737"/>
          </a:xfrm>
        </p:spPr>
        <p:txBody>
          <a:bodyPr>
            <a:normAutofit/>
          </a:bodyPr>
          <a:lstStyle/>
          <a:p>
            <a:r>
              <a:rPr lang="hr" dirty="0">
                <a:latin typeface="+mn-lt"/>
                <a:cs typeface="Calibri" panose="020F0502020204030204" pitchFamily="34" charset="0"/>
              </a:rPr>
              <a:t>SADRŽAJ</a:t>
            </a:r>
            <a:endParaRPr lang="hr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C7B8D4B-64E1-8204-566F-AF7F88A1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25118"/>
            <a:ext cx="10905066" cy="4951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" sz="3600" dirty="0">
                <a:solidFill>
                  <a:srgbClr val="000000"/>
                </a:solidFill>
                <a:ea typeface="Calibri" panose="020F0502020204030204" pitchFamily="34" charset="0"/>
              </a:rPr>
              <a:t>JEDINICA 1: </a:t>
            </a:r>
            <a:r>
              <a:rPr lang="hr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POSEBNI OKVIR</a:t>
            </a:r>
            <a:endParaRPr lang="pl-PL" sz="36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NEKIH SOCIJALNIH OBVEZA POSLODAVCA</a:t>
            </a:r>
            <a:endParaRPr lang="pl-PL" sz="36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" sz="1800" dirty="0">
                <a:solidFill>
                  <a:srgbClr val="000000"/>
                </a:solidFill>
                <a:ea typeface="Calibri" panose="020F0502020204030204" pitchFamily="34" charset="0"/>
              </a:rPr>
              <a:t>I. Pravna i ekonomska rješenja – antikriz štitovi ;</a:t>
            </a:r>
          </a:p>
          <a:p>
            <a:pPr marL="0" indent="0" algn="just">
              <a:buNone/>
            </a:pPr>
            <a:endParaRPr lang="pl-PL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 algn="just">
              <a:spcBef>
                <a:spcPts val="100"/>
              </a:spcBef>
              <a:buNone/>
            </a:pPr>
            <a:r>
              <a:rPr lang="hr" sz="1800" dirty="0">
                <a:solidFill>
                  <a:srgbClr val="000000"/>
                </a:solidFill>
                <a:ea typeface="Tahoma" panose="020B0604030504040204" pitchFamily="34" charset="0"/>
              </a:rPr>
              <a:t>II. </a:t>
            </a:r>
            <a:r>
              <a:rPr lang="hr" sz="1800" kern="0" spc="-150" dirty="0">
                <a:ea typeface="Tahoma" panose="020B0604030504040204" pitchFamily="34" charset="0"/>
                <a:cs typeface="Times New Roman" panose="02020603050405020304" pitchFamily="18" charset="0"/>
              </a:rPr>
              <a:t>Ograničavanje društvene obveze zaposlenika i rad na daljinu;</a:t>
            </a:r>
          </a:p>
          <a:p>
            <a:pPr marL="0" indent="0" algn="just">
              <a:spcBef>
                <a:spcPts val="100"/>
              </a:spcBef>
              <a:buNone/>
            </a:pPr>
            <a:endParaRPr lang="pl-PL" sz="1800" kern="0" spc="-150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00"/>
              </a:spcBef>
              <a:buNone/>
            </a:pPr>
            <a:r>
              <a:rPr lang="hr" sz="1800" kern="0" spc="-150" dirty="0">
                <a:ea typeface="Tahoma" panose="020B0604030504040204" pitchFamily="34" charset="0"/>
                <a:cs typeface="Times New Roman" panose="02020603050405020304" pitchFamily="18" charset="0"/>
              </a:rPr>
              <a:t>III. Kolektivni sporazumi o smanjenju socijalnih  obveza zaposlenika ;</a:t>
            </a:r>
          </a:p>
          <a:p>
            <a:pPr marL="0" indent="0" algn="just">
              <a:spcBef>
                <a:spcPts val="100"/>
              </a:spcBef>
              <a:buNone/>
            </a:pPr>
            <a:endParaRPr lang="pl-PL" sz="1800" kern="0" spc="-150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00"/>
              </a:spcBef>
              <a:buNone/>
            </a:pPr>
            <a:r>
              <a:rPr lang="hr" sz="1800" kern="0" spc="-150" dirty="0">
                <a:ea typeface="Tahoma" panose="020B0604030504040204" pitchFamily="34" charset="0"/>
                <a:cs typeface="Times New Roman" panose="02020603050405020304" pitchFamily="18" charset="0"/>
              </a:rPr>
              <a:t>IV. Obustava nekih obveze vezano za davanja tvrtke u društveni fond ;</a:t>
            </a:r>
          </a:p>
          <a:p>
            <a:pPr marL="0" indent="0" algn="just">
              <a:spcBef>
                <a:spcPts val="100"/>
              </a:spcBef>
              <a:buNone/>
            </a:pPr>
            <a:endParaRPr lang="pl-PL" sz="1800" kern="0" spc="-150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00"/>
              </a:spcBef>
              <a:buNone/>
            </a:pPr>
            <a:r>
              <a:rPr lang="hr" sz="1800" kern="0" spc="-150" dirty="0">
                <a:ea typeface="Tahoma" panose="020B0604030504040204" pitchFamily="34" charset="0"/>
                <a:cs typeface="Times New Roman" panose="02020603050405020304" pitchFamily="18" charset="0"/>
              </a:rPr>
              <a:t>V. Ostala rješenja o smanjenju broja zaposlenika i društvene obveze ( ravnoteža rada i slobodnog vremena, uravnotežen odmor , redundantnost );</a:t>
            </a:r>
          </a:p>
          <a:p>
            <a:pPr marL="0" indent="0" algn="just">
              <a:spcBef>
                <a:spcPts val="100"/>
              </a:spcBef>
              <a:buNone/>
            </a:pPr>
            <a:endParaRPr lang="pl-PL" sz="1800" kern="0" spc="-150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00"/>
              </a:spcBef>
              <a:buNone/>
            </a:pPr>
            <a:r>
              <a:rPr lang="hr" sz="1800" kern="0" spc="-150" dirty="0">
                <a:ea typeface="Tahoma" panose="020B0604030504040204" pitchFamily="34" charset="0"/>
                <a:cs typeface="Times New Roman" panose="02020603050405020304" pitchFamily="18" charset="0"/>
              </a:rPr>
              <a:t>VI. </a:t>
            </a:r>
            <a:r>
              <a:rPr lang="hr" sz="1800" dirty="0">
                <a:cs typeface="Times New Roman" panose="02020603050405020304" pitchFamily="18" charset="0"/>
              </a:rPr>
              <a:t>Test </a:t>
            </a:r>
            <a:r>
              <a:rPr lang="hr" sz="1800" dirty="0" err="1">
                <a:cs typeface="Times New Roman" panose="02020603050405020304" pitchFamily="18" charset="0"/>
              </a:rPr>
              <a:t>ocjenjivanja .</a:t>
            </a:r>
          </a:p>
        </p:txBody>
      </p:sp>
      <p:pic>
        <p:nvPicPr>
          <p:cNvPr id="5" name="Symbol zastępczy obrazu 10" descr="Skumuluj współpracowników">
            <a:extLst>
              <a:ext uri="{FF2B5EF4-FFF2-40B4-BE49-F238E27FC236}">
                <a16:creationId xmlns:a16="http://schemas.microsoft.com/office/drawing/2014/main" xmlns="" id="{ED49CDCD-81B0-2A66-1285-A6CD68084C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87883" y="443883"/>
            <a:ext cx="2408808" cy="20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493107" y="3224324"/>
            <a:ext cx="271302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07211" y="2298417"/>
            <a:ext cx="10225428" cy="425501"/>
          </a:xfrm>
          <a:prstGeom prst="rect">
            <a:avLst/>
          </a:prstGeom>
          <a:solidFill>
            <a:srgbClr val="97F7D9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" sz="2000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Glavni _ cilj države _ pomoć</a:t>
            </a:r>
            <a:r>
              <a:rPr lang="hr" sz="2000" u="sng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hr" sz="2000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 zaštiti radnih mjesta i sigurnosti zaposlenika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07212" y="3093657"/>
            <a:ext cx="10580368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6000"/>
              </a:lnSpc>
              <a:spcAft>
                <a:spcPts val="800"/>
              </a:spcAft>
            </a:pPr>
            <a:r>
              <a:rPr lang="hr" sz="2000" dirty="0">
                <a:solidFill>
                  <a:srgbClr val="000000"/>
                </a:solidFill>
                <a:ea typeface="Calibri" panose="020F0502020204030204" pitchFamily="34" charset="0"/>
              </a:rPr>
              <a:t>N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ajčešće korištene institucije:</a:t>
            </a:r>
            <a:endParaRPr lang="pl-PL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0" algn="just">
              <a:lnSpc>
                <a:spcPct val="106000"/>
              </a:lnSpc>
              <a:spcAft>
                <a:spcPts val="800"/>
              </a:spcAft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– oslobođenje od plaćanja doprinosa za socijalno osiguranje,</a:t>
            </a:r>
            <a:endParaRPr lang="pl-PL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financiranje plaća i doprinosa za socijalno osiguranje </a:t>
            </a:r>
            <a:r>
              <a:rPr lang="h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za vrijeme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skraćenja radnog vremena ;</a:t>
            </a:r>
          </a:p>
          <a:p>
            <a:pPr marL="285750" lvl="0" indent="-285750"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programi podrške u borbi protiv krize štitovi </a:t>
            </a:r>
            <a:r>
              <a:rPr lang="hr" sz="2000" dirty="0">
                <a:solidFill>
                  <a:srgbClr val="000000"/>
                </a:solidFill>
                <a:ea typeface="Calibri" panose="020F0502020204030204" pitchFamily="34" charset="0"/>
              </a:rPr>
              <a:t>;</a:t>
            </a:r>
          </a:p>
          <a:p>
            <a:pPr lvl="0" algn="just">
              <a:lnSpc>
                <a:spcPct val="106000"/>
              </a:lnSpc>
              <a:spcAft>
                <a:spcPts val="800"/>
              </a:spcAft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ograničavanje i sufinanciranje drugih socijalnih obveza poslodavaca.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" sz="1600" dirty="0">
                <a:cs typeface="Times New Roman" panose="02020603050405020304" pitchFamily="18" charset="0"/>
              </a:rPr>
              <a:t>Izvor:</a:t>
            </a:r>
            <a:r>
              <a:rPr lang="hr" sz="1600" b="0" i="1" kern="0" spc="-150" dirty="0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hr" sz="1600" b="0" i="1" kern="0" spc="-150" dirty="0" err="1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Esmerald </a:t>
            </a:r>
            <a:r>
              <a:rPr lang="hr" sz="1600" b="0" i="1" kern="0" spc="-150" dirty="0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. IO2 </a:t>
            </a:r>
            <a:r>
              <a:rPr lang="hr" sz="1600" b="0" i="1" kern="0" spc="-150" dirty="0" err="1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Summary </a:t>
            </a:r>
            <a:r>
              <a:rPr lang="hr" sz="1600" b="0" i="1" kern="0" spc="-150" dirty="0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, 2022 (autor CUE); </a:t>
            </a:r>
            <a:r>
              <a:rPr lang="hr" sz="1600" b="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OECD MSP and Entrepreneurship Outlook 2021 </a:t>
            </a:r>
            <a:r>
              <a:rPr lang="hr" sz="1600" b="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hr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Europska komisija. 2021. </a:t>
            </a:r>
            <a:r>
              <a:rPr lang="hr" sz="1600" b="0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Godišnje izvješće za mala i srednja poduzeća - 2020./2021 </a:t>
            </a:r>
            <a:r>
              <a:rPr lang="hr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[online] Dostupno na: https://ec.europa.eu/docsroom/documents/46062 .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807211" y="1714961"/>
            <a:ext cx="1016174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1.1.: Pravna i ekonomska rješenja – antikriz štitovi</a:t>
            </a:r>
            <a:endParaRPr lang="pl-PL" sz="2000" b="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4" name="Picture 2" descr="Logro objetivo y trabajo en equipo empresarial. vector gratuito">
            <a:extLst>
              <a:ext uri="{FF2B5EF4-FFF2-40B4-BE49-F238E27FC236}">
                <a16:creationId xmlns:a16="http://schemas.microsoft.com/office/drawing/2014/main" xmlns="" id="{66F076B1-E10C-EEFB-7E89-57186B3F6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31934" y="2719710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rzałka: w prawo 5">
            <a:extLst>
              <a:ext uri="{FF2B5EF4-FFF2-40B4-BE49-F238E27FC236}">
                <a16:creationId xmlns:a16="http://schemas.microsoft.com/office/drawing/2014/main" xmlns="" id="{68D9B6D4-0D47-59B3-DF0C-3B5B830CEED2}"/>
              </a:ext>
            </a:extLst>
          </p:cNvPr>
          <p:cNvSpPr/>
          <p:nvPr/>
        </p:nvSpPr>
        <p:spPr>
          <a:xfrm>
            <a:off x="169605" y="2319600"/>
            <a:ext cx="594804" cy="484632"/>
          </a:xfrm>
          <a:prstGeom prst="rightArrow">
            <a:avLst/>
          </a:prstGeom>
          <a:solidFill>
            <a:srgbClr val="075D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F000BEF-B26D-8974-45AF-B8677B76B0EB}"/>
              </a:ext>
            </a:extLst>
          </p:cNvPr>
          <p:cNvSpPr txBox="1"/>
          <p:nvPr/>
        </p:nvSpPr>
        <p:spPr>
          <a:xfrm>
            <a:off x="807211" y="710214"/>
            <a:ext cx="106716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hr" sz="2800" dirty="0">
                <a:solidFill>
                  <a:srgbClr val="000000"/>
                </a:solidFill>
                <a:ea typeface="Calibri" panose="020F0502020204030204" pitchFamily="34" charset="0"/>
              </a:rPr>
              <a:t>JEDINICA 1: </a:t>
            </a:r>
            <a:r>
              <a:rPr lang="hr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8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79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418448" y="732409"/>
            <a:ext cx="10804125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hr" sz="2800" dirty="0">
                <a:solidFill>
                  <a:srgbClr val="000000"/>
                </a:solidFill>
                <a:ea typeface="Calibri" panose="020F0502020204030204" pitchFamily="34" charset="0"/>
              </a:rPr>
              <a:t>JEDINICA 1: </a:t>
            </a:r>
            <a:r>
              <a:rPr lang="hr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8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1.2.: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Ograničenje društvenih obveza zaposlenika na daljinu</a:t>
            </a:r>
            <a:endParaRPr lang="pl-PL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pl-PL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1400" b="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Izvori </a:t>
            </a:r>
            <a:r>
              <a:rPr lang="hr" sz="14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hr" sz="1400" b="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Aspekty pracy zdalnej z perspektywy pracownika, pracodawcy i gospodarki </a:t>
            </a:r>
            <a:r>
              <a:rPr lang="hr" sz="14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PARP, stan na 15. grudnia 2021 r.; </a:t>
            </a:r>
            <a:r>
              <a:rPr lang="hr" sz="1400" b="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Raport o stanie sektora małych i średnich przedsiębiorstw w Polsce </a:t>
            </a:r>
            <a:r>
              <a:rPr lang="hr" sz="14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, PARP, Warszawa 2020;</a:t>
            </a:r>
            <a:r>
              <a:rPr lang="hr" sz="14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" sz="1400" b="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Eurofound </a:t>
            </a:r>
            <a:r>
              <a:rPr lang="hr" sz="14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(2020b), </a:t>
            </a:r>
            <a:r>
              <a:rPr lang="hr" sz="1400" b="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Život, rad i COVID-19, serija COVID-19 </a:t>
            </a:r>
            <a:r>
              <a:rPr lang="hr" sz="14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Ured za publikacije Europske unije, Luksemburg.</a:t>
            </a:r>
            <a:endParaRPr lang="pl-PL" sz="14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pl-PL" sz="14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es-ES" sz="28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BCB40CC0-919B-C685-2909-5CAA73F47C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599727"/>
              </p:ext>
            </p:extLst>
          </p:nvPr>
        </p:nvGraphicFramePr>
        <p:xfrm>
          <a:off x="1067080" y="2423604"/>
          <a:ext cx="9896842" cy="3586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48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01842" y="896645"/>
            <a:ext cx="11168108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dirty="0">
                <a:solidFill>
                  <a:srgbClr val="000000"/>
                </a:solidFill>
                <a:ea typeface="Calibri" panose="020F0502020204030204" pitchFamily="34" charset="0"/>
              </a:rPr>
              <a:t>JEDINICA 1: </a:t>
            </a:r>
            <a:r>
              <a:rPr lang="hr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 </a:t>
            </a:r>
            <a:endParaRPr lang="pl-PL" sz="28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24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1.3.: </a:t>
            </a:r>
            <a:r>
              <a:rPr lang="hr" sz="24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Skupni sporazumi smanjivanja društvenih obveza zaposlenika</a:t>
            </a:r>
            <a:endParaRPr lang="es-ES" sz="24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FBCC9E6C-DB19-4936-87CE-3544CB66C3D3}"/>
              </a:ext>
            </a:extLst>
          </p:cNvPr>
          <p:cNvSpPr txBox="1"/>
          <p:nvPr/>
        </p:nvSpPr>
        <p:spPr>
          <a:xfrm>
            <a:off x="506027" y="1773775"/>
            <a:ext cx="4943050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000" spc="50" dirty="0" err="1">
                <a:cs typeface="Times New Roman" panose="02020603050405020304" pitchFamily="18" charset="0"/>
              </a:rPr>
              <a:t>Glavni</a:t>
            </a:r>
            <a:r>
              <a:rPr lang="hr" sz="2000" spc="50" dirty="0">
                <a:cs typeface="Times New Roman" panose="02020603050405020304" pitchFamily="18" charset="0"/>
              </a:rPr>
              <a:t> </a:t>
            </a:r>
            <a:r>
              <a:rPr lang="hr" sz="2000" spc="50" dirty="0" err="1">
                <a:cs typeface="Times New Roman" panose="02020603050405020304" pitchFamily="18" charset="0"/>
              </a:rPr>
              <a:t>primjeri </a:t>
            </a:r>
            <a:r>
              <a:rPr lang="hr" sz="2000" spc="50" dirty="0">
                <a:cs typeface="Times New Roman" panose="02020603050405020304" pitchFamily="18" charset="0"/>
              </a:rPr>
              <a:t>:</a:t>
            </a:r>
            <a:endParaRPr lang="es-ES" sz="2000" spc="50" dirty="0"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97C7130F-50F4-8DB8-3FDC-B738D98D9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305209"/>
              </p:ext>
            </p:extLst>
          </p:nvPr>
        </p:nvGraphicFramePr>
        <p:xfrm>
          <a:off x="1935332" y="2228295"/>
          <a:ext cx="8224668" cy="391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368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 </a:t>
            </a:r>
            <a:endParaRPr lang="pl-PL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pl-PL" sz="2400" b="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1.3.: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Kolektivno sporazumi o radu: Ekonomski uvjeti tijekom lockdowna i smanjeno radno vrijeme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1109709" y="2760955"/>
            <a:ext cx="981595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" sz="2000" b="0" i="0" u="none" strike="noStrike" baseline="0" dirty="0">
                <a:solidFill>
                  <a:srgbClr val="000000"/>
                </a:solidFill>
              </a:rPr>
              <a:t>uloga predstavnika zaposlenika ; _</a:t>
            </a:r>
          </a:p>
          <a:p>
            <a:pPr algn="just"/>
            <a:endParaRPr lang="pl-PL" sz="2000" dirty="0">
              <a:solidFill>
                <a:srgbClr val="000000"/>
              </a:solidFill>
            </a:endParaRPr>
          </a:p>
          <a:p>
            <a:pPr algn="just"/>
            <a:r>
              <a:rPr lang="hr" sz="2000" b="0" i="0" u="none" strike="noStrike" baseline="0" dirty="0">
                <a:solidFill>
                  <a:srgbClr val="000000"/>
                </a:solidFill>
              </a:rPr>
              <a:t>razlike između razdoblja gospodarskog zastoja i razdoblja smanjenih radnih sati </a:t>
            </a:r>
            <a:r>
              <a:rPr lang="hr" sz="2000" dirty="0">
                <a:solidFill>
                  <a:srgbClr val="000000"/>
                </a:solidFill>
              </a:rPr>
              <a:t>;</a:t>
            </a:r>
          </a:p>
          <a:p>
            <a:pPr algn="just"/>
            <a:endParaRPr lang="pl-PL" sz="2000" dirty="0">
              <a:solidFill>
                <a:srgbClr val="000000"/>
              </a:solidFill>
            </a:endParaRPr>
          </a:p>
          <a:p>
            <a:pPr algn="just"/>
            <a:r>
              <a:rPr lang="hr" sz="2000" b="0" i="0" u="none" strike="noStrike" baseline="0" dirty="0">
                <a:solidFill>
                  <a:srgbClr val="000000"/>
                </a:solidFill>
              </a:rPr>
              <a:t>sadržaj </a:t>
            </a:r>
            <a:r>
              <a:rPr lang="hr" sz="2000" dirty="0">
                <a:solidFill>
                  <a:srgbClr val="000000"/>
                </a:solidFill>
              </a:rPr>
              <a:t>sporazuma ;</a:t>
            </a:r>
          </a:p>
          <a:p>
            <a:pPr algn="just"/>
            <a:endParaRPr lang="pl-PL" sz="2000" dirty="0">
              <a:solidFill>
                <a:srgbClr val="000000"/>
              </a:solidFill>
            </a:endParaRPr>
          </a:p>
          <a:p>
            <a:pPr algn="just"/>
            <a:r>
              <a:rPr lang="hr" sz="2000" b="0" i="0" u="none" strike="noStrike" baseline="0" dirty="0">
                <a:solidFill>
                  <a:srgbClr val="000000"/>
                </a:solidFill>
              </a:rPr>
              <a:t>renumeracije zaposlenika i pomoć države;</a:t>
            </a:r>
          </a:p>
        </p:txBody>
      </p:sp>
      <p:pic>
        <p:nvPicPr>
          <p:cNvPr id="3" name="Symbol zastępczy obrazu 8" descr="financial-gcaccdcf83_1280.jpg">
            <a:extLst>
              <a:ext uri="{FF2B5EF4-FFF2-40B4-BE49-F238E27FC236}">
                <a16:creationId xmlns:a16="http://schemas.microsoft.com/office/drawing/2014/main" xmlns="" id="{C0FCA5F4-DEE9-C483-47B9-C2F430CD18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82360" y="4216893"/>
            <a:ext cx="3509639" cy="1915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</p:pic>
      <p:pic>
        <p:nvPicPr>
          <p:cNvPr id="4" name="Grafika 3" descr="Pojedyncze koło zębate">
            <a:extLst>
              <a:ext uri="{FF2B5EF4-FFF2-40B4-BE49-F238E27FC236}">
                <a16:creationId xmlns:a16="http://schemas.microsoft.com/office/drawing/2014/main" xmlns="" id="{4F23076F-7F52-BF61-910D-DB89BC944AF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18565" y="2554195"/>
            <a:ext cx="690978" cy="707886"/>
          </a:xfrm>
          <a:prstGeom prst="rect">
            <a:avLst/>
          </a:prstGeom>
        </p:spPr>
      </p:pic>
      <p:pic>
        <p:nvPicPr>
          <p:cNvPr id="7" name="Grafika 6" descr="Pojedyncze koło zębate">
            <a:extLst>
              <a:ext uri="{FF2B5EF4-FFF2-40B4-BE49-F238E27FC236}">
                <a16:creationId xmlns:a16="http://schemas.microsoft.com/office/drawing/2014/main" xmlns="" id="{EA692032-8914-BB2E-4184-86B8E741551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8729" y="3241977"/>
            <a:ext cx="690978" cy="707886"/>
          </a:xfrm>
          <a:prstGeom prst="rect">
            <a:avLst/>
          </a:prstGeom>
        </p:spPr>
      </p:pic>
      <p:pic>
        <p:nvPicPr>
          <p:cNvPr id="8" name="Grafika 7" descr="Pojedyncze koło zębate">
            <a:extLst>
              <a:ext uri="{FF2B5EF4-FFF2-40B4-BE49-F238E27FC236}">
                <a16:creationId xmlns:a16="http://schemas.microsoft.com/office/drawing/2014/main" xmlns="" id="{CD6B2EA6-DAC9-76FC-B2BB-8A64CC82F40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18565" y="3811385"/>
            <a:ext cx="690978" cy="707886"/>
          </a:xfrm>
          <a:prstGeom prst="rect">
            <a:avLst/>
          </a:prstGeom>
        </p:spPr>
      </p:pic>
      <p:pic>
        <p:nvPicPr>
          <p:cNvPr id="9" name="Grafika 8" descr="Pojedyncze koło zębate">
            <a:extLst>
              <a:ext uri="{FF2B5EF4-FFF2-40B4-BE49-F238E27FC236}">
                <a16:creationId xmlns:a16="http://schemas.microsoft.com/office/drawing/2014/main" xmlns="" id="{AE5CADC9-6AB9-B234-F213-4BB52AB163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8401" y="4472895"/>
            <a:ext cx="690978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7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39697" y="1022288"/>
            <a:ext cx="10988794" cy="1467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4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1.3.: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Kolektivno sporazumi o smanjivanju društvenih obveza zaposlenika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2700" algn="ctr">
              <a:spcBef>
                <a:spcPts val="100"/>
              </a:spcBef>
            </a:pPr>
            <a:endParaRPr lang="pl-PL" sz="24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2700" algn="ctr">
              <a:spcBef>
                <a:spcPts val="100"/>
              </a:spcBef>
            </a:pPr>
            <a:r>
              <a:rPr lang="hr" sz="24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STATISTIČKI PODACI</a:t>
            </a:r>
            <a:endParaRPr lang="es-ES" sz="24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130677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1154096" y="2564956"/>
            <a:ext cx="10343685" cy="3440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smanjenje radnog vremena (ili rad na daljinu) – u iznosu od 77 % odnosno 90 % 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dodatno financiranje naknada i doprinosa za socijalno osiguranje navelo je 79% ispitanih subjekata 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Izvor: </a:t>
            </a:r>
            <a:r>
              <a:rPr lang="hr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IO2 , </a:t>
            </a:r>
            <a:r>
              <a:rPr lang="hr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Izvršni sažetak nalaza , 2022. i literatura citirana u njemu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a 3" descr="Pojedyncze koło zębate">
            <a:extLst>
              <a:ext uri="{FF2B5EF4-FFF2-40B4-BE49-F238E27FC236}">
                <a16:creationId xmlns:a16="http://schemas.microsoft.com/office/drawing/2014/main" xmlns="" id="{6F1E7656-E46A-2424-4DF8-BFE1E0ABBE1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2715" y="2358442"/>
            <a:ext cx="914400" cy="914400"/>
          </a:xfrm>
          <a:prstGeom prst="rect">
            <a:avLst/>
          </a:prstGeom>
        </p:spPr>
      </p:pic>
      <p:pic>
        <p:nvPicPr>
          <p:cNvPr id="7" name="Grafika 6" descr="Pojedyncze koło zębate">
            <a:extLst>
              <a:ext uri="{FF2B5EF4-FFF2-40B4-BE49-F238E27FC236}">
                <a16:creationId xmlns:a16="http://schemas.microsoft.com/office/drawing/2014/main" xmlns="" id="{F8AB391A-3013-2C74-8AC6-1EB8589534D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2715" y="33240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6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JEDINICA 1: </a:t>
            </a:r>
            <a:r>
              <a:rPr lang="hr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POSEBNA OBUSTAVA NEKIH SOCIJALNIH OBVEZA POSLODAVCA</a:t>
            </a:r>
            <a:endParaRPr lang="pl-PL" sz="24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100"/>
              </a:spcBef>
            </a:pPr>
            <a:r>
              <a:rPr lang="hr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ODJELJAK 1.4.: </a:t>
            </a:r>
            <a:r>
              <a:rPr lang="hr" sz="2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Obustava nekih obveze poduzeća prema društvenom fondu </a:t>
            </a:r>
            <a:endParaRPr lang="es-ES" sz="20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32A456F-5EDD-0FDC-66F1-86450438FCEA}"/>
              </a:ext>
            </a:extLst>
          </p:cNvPr>
          <p:cNvSpPr txBox="1"/>
          <p:nvPr/>
        </p:nvSpPr>
        <p:spPr>
          <a:xfrm>
            <a:off x="980388" y="2450968"/>
            <a:ext cx="1051739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/>
            </a:r>
            <a:br>
              <a:rPr lang="en-US" sz="2400" dirty="0"/>
            </a:br>
            <a:r>
              <a:rPr lang="hr" sz="20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 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Obustava </a:t>
            </a:r>
            <a:r>
              <a:rPr lang="hr" sz="20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obveze </a:t>
            </a:r>
            <a:r>
              <a:rPr lang="hr" sz="2000" b="0" i="0" dirty="0">
                <a:solidFill>
                  <a:srgbClr val="202124"/>
                </a:solidFill>
                <a:effectLst/>
                <a:cs typeface="Times New Roman" panose="02020603050405020304" pitchFamily="18" charset="0"/>
              </a:rPr>
              <a:t>osnivanja ili upravljanja fondom socijalnih davanja poduzeća 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20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r>
              <a:rPr lang="hr" sz="20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mirovanje obveze ili otpis ;</a:t>
            </a:r>
          </a:p>
          <a:p>
            <a:endParaRPr lang="pl-PL" sz="20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obustava isplate </a:t>
            </a:r>
            <a:r>
              <a:rPr lang="hr" sz="20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godišnjeg odmora </a:t>
            </a:r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i</a:t>
            </a:r>
            <a:r>
              <a:rPr lang="hr" sz="20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beneficije ;</a:t>
            </a:r>
          </a:p>
          <a:p>
            <a:endParaRPr lang="pl-PL" sz="20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r>
              <a:rPr lang="hr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 granice otpisa za tvrtku u fondu za socijalna davanja tijekom razdoblja COVID-a ;</a:t>
            </a:r>
          </a:p>
          <a:p>
            <a:endParaRPr lang="pl-PL" sz="2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hr" sz="1600" dirty="0">
                <a:solidFill>
                  <a:srgbClr val="333333"/>
                </a:solidFill>
                <a:cs typeface="Times New Roman" panose="02020603050405020304" pitchFamily="18" charset="0"/>
              </a:rPr>
              <a:t>Izvor: </a:t>
            </a:r>
            <a:r>
              <a:rPr lang="hr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IO2 , </a:t>
            </a:r>
            <a:r>
              <a:rPr lang="hr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Sažeto izvješće o utjecaju COVID-19 na mala i srednja poduzeća i njihovu otpornost </a:t>
            </a:r>
            <a:r>
              <a:rPr lang="hr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Izvršni sažetak nalaza , 2022.; </a:t>
            </a:r>
            <a:r>
              <a:rPr lang="hr" sz="16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poljski </a:t>
            </a:r>
            <a:r>
              <a:rPr lang="hr" sz="1600" dirty="0">
                <a:solidFill>
                  <a:srgbClr val="333333"/>
                </a:solidFill>
                <a:cs typeface="Times New Roman" panose="02020603050405020304" pitchFamily="18" charset="0"/>
              </a:rPr>
              <a:t>_ </a:t>
            </a:r>
            <a:r>
              <a:rPr lang="hr" sz="16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primjer </a:t>
            </a:r>
            <a:r>
              <a:rPr lang="hr" sz="1600" dirty="0">
                <a:solidFill>
                  <a:srgbClr val="333333"/>
                </a:solidFill>
                <a:cs typeface="Times New Roman" panose="02020603050405020304" pitchFamily="18" charset="0"/>
              </a:rPr>
              <a:t>;</a:t>
            </a:r>
            <a:endParaRPr lang="pl-PL" sz="16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D2D825FC-C851-C84B-87BE-56665BB0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390" y="342139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Grafika 7" descr="Pojedyncze koło zębate">
            <a:extLst>
              <a:ext uri="{FF2B5EF4-FFF2-40B4-BE49-F238E27FC236}">
                <a16:creationId xmlns:a16="http://schemas.microsoft.com/office/drawing/2014/main" xmlns="" id="{C54D1D70-18A9-FCBB-4AE2-3823D59F462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8729" y="3264558"/>
            <a:ext cx="690978" cy="707886"/>
          </a:xfrm>
          <a:prstGeom prst="rect">
            <a:avLst/>
          </a:prstGeom>
        </p:spPr>
      </p:pic>
      <p:pic>
        <p:nvPicPr>
          <p:cNvPr id="9" name="Grafika 8" descr="Pojedyncze koło zębate">
            <a:extLst>
              <a:ext uri="{FF2B5EF4-FFF2-40B4-BE49-F238E27FC236}">
                <a16:creationId xmlns:a16="http://schemas.microsoft.com/office/drawing/2014/main" xmlns="" id="{02075392-4AF7-C513-B813-BD850EDB6EF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9448" y="3867903"/>
            <a:ext cx="690978" cy="707886"/>
          </a:xfrm>
          <a:prstGeom prst="rect">
            <a:avLst/>
          </a:prstGeom>
        </p:spPr>
      </p:pic>
      <p:pic>
        <p:nvPicPr>
          <p:cNvPr id="10" name="Grafika 9" descr="Pojedyncze koło zębate">
            <a:extLst>
              <a:ext uri="{FF2B5EF4-FFF2-40B4-BE49-F238E27FC236}">
                <a16:creationId xmlns:a16="http://schemas.microsoft.com/office/drawing/2014/main" xmlns="" id="{36986142-E0A4-5372-A98A-E5A9E87AEA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4429" y="4502611"/>
            <a:ext cx="690978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375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1037</Words>
  <Application>Microsoft Office PowerPoint</Application>
  <PresentationFormat>Widescreen</PresentationFormat>
  <Paragraphs>167</Paragraphs>
  <Slides>17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33" baseType="lpstr">
      <vt:lpstr>Abhaya Libre</vt:lpstr>
      <vt:lpstr>Arial</vt:lpstr>
      <vt:lpstr>Bahnschrift Light</vt:lpstr>
      <vt:lpstr>Calibri</vt:lpstr>
      <vt:lpstr>Calibri Light</vt:lpstr>
      <vt:lpstr>Georgia</vt:lpstr>
      <vt:lpstr>Gill Sans</vt:lpstr>
      <vt:lpstr>Oxygen</vt:lpstr>
      <vt:lpstr>Roboto</vt:lpstr>
      <vt:lpstr>Roboto Bold</vt:lpstr>
      <vt:lpstr>Roboto Regular</vt:lpstr>
      <vt:lpstr>Symbol</vt:lpstr>
      <vt:lpstr>Tahoma</vt:lpstr>
      <vt:lpstr>Times New Roman</vt:lpstr>
      <vt:lpstr>YADLjI9qxTA 0</vt:lpstr>
      <vt:lpstr>1_Tema de Office</vt:lpstr>
      <vt:lpstr>Presentazione standard di PowerPoint</vt:lpstr>
      <vt:lpstr>Presentazione standard di PowerPoint</vt:lpstr>
      <vt:lpstr>SADRŽAJ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Test  </vt:lpstr>
      <vt:lpstr>Test 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Windows User</cp:lastModifiedBy>
  <cp:revision>157</cp:revision>
  <dcterms:created xsi:type="dcterms:W3CDTF">2021-06-29T11:11:56Z</dcterms:created>
  <dcterms:modified xsi:type="dcterms:W3CDTF">2022-11-25T08:25:20Z</dcterms:modified>
</cp:coreProperties>
</file>