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34" r:id="rId3"/>
    <p:sldId id="257" r:id="rId4"/>
    <p:sldId id="329" r:id="rId5"/>
    <p:sldId id="332" r:id="rId6"/>
    <p:sldId id="305" r:id="rId7"/>
    <p:sldId id="309" r:id="rId8"/>
    <p:sldId id="330" r:id="rId9"/>
    <p:sldId id="320" r:id="rId10"/>
    <p:sldId id="324" r:id="rId11"/>
    <p:sldId id="310" r:id="rId12"/>
    <p:sldId id="333" r:id="rId13"/>
    <p:sldId id="281" r:id="rId14"/>
    <p:sldId id="282" r:id="rId15"/>
    <p:sldId id="292" r:id="rId16"/>
    <p:sldId id="33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5D42"/>
    <a:srgbClr val="17EDAB"/>
    <a:srgbClr val="10D296"/>
    <a:srgbClr val="97F7D9"/>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85" autoAdjust="0"/>
    <p:restoredTop sz="94660"/>
  </p:normalViewPr>
  <p:slideViewPr>
    <p:cSldViewPr snapToGrid="0">
      <p:cViewPr varScale="1">
        <p:scale>
          <a:sx n="71" d="100"/>
          <a:sy n="71" d="100"/>
        </p:scale>
        <p:origin x="750" y="60"/>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63A64-7A77-4081-8198-C2344A8585A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16740AA3-9920-4568-9EAB-FA1A58B671E1}">
      <dgm:prSet custT="1"/>
      <dgm:spPr>
        <a:solidFill>
          <a:srgbClr val="10D296"/>
        </a:solidFill>
      </dgm:spPr>
      <dgm:t>
        <a:bodyPr/>
        <a:lstStyle/>
        <a:p>
          <a:r>
            <a:rPr lang="it-IT" sz="1800" noProof="0" dirty="0">
              <a:solidFill>
                <a:srgbClr val="000000"/>
              </a:solidFill>
              <a:effectLst/>
              <a:ea typeface="Calibri" panose="020F0502020204030204" pitchFamily="34" charset="0"/>
              <a:cs typeface="Times New Roman" panose="02020603050405020304" pitchFamily="18" charset="0"/>
            </a:rPr>
            <a:t>riduzione dei viaggi d'affari</a:t>
          </a:r>
          <a:r>
            <a:rPr lang="it-IT" sz="1800" dirty="0">
              <a:solidFill>
                <a:srgbClr val="000000"/>
              </a:solidFill>
              <a:effectLst/>
              <a:ea typeface="Calibri" panose="020F0502020204030204" pitchFamily="34" charset="0"/>
              <a:cs typeface="Times New Roman" panose="02020603050405020304" pitchFamily="18" charset="0"/>
            </a:rPr>
            <a:t>
</a:t>
          </a:r>
          <a:endParaRPr lang="it-IT" sz="1800" dirty="0"/>
        </a:p>
      </dgm:t>
    </dgm:pt>
    <dgm:pt modelId="{384677A3-72B6-4816-927E-ACAB2A95391A}" type="parTrans" cxnId="{A7184D21-6302-41BF-AE1F-DB1F295203EA}">
      <dgm:prSet/>
      <dgm:spPr/>
      <dgm:t>
        <a:bodyPr/>
        <a:lstStyle/>
        <a:p>
          <a:endParaRPr lang="it-IT" dirty="0"/>
        </a:p>
      </dgm:t>
    </dgm:pt>
    <dgm:pt modelId="{513A8381-7723-4123-A5E9-C769AD4DB814}" type="sibTrans" cxnId="{A7184D21-6302-41BF-AE1F-DB1F295203EA}">
      <dgm:prSet/>
      <dgm:spPr/>
      <dgm:t>
        <a:bodyPr/>
        <a:lstStyle/>
        <a:p>
          <a:endParaRPr lang="it-IT" dirty="0"/>
        </a:p>
      </dgm:t>
    </dgm:pt>
    <dgm:pt modelId="{8DCE7C3A-C7F3-4978-912B-DFD516264EC9}">
      <dgm:prSet custT="1"/>
      <dgm:spPr>
        <a:solidFill>
          <a:srgbClr val="17EDAB"/>
        </a:solidFill>
      </dgm:spPr>
      <dgm:t>
        <a:bodyPr/>
        <a:lstStyle/>
        <a:p>
          <a:endParaRPr lang="it-IT" sz="1800" dirty="0">
            <a:solidFill>
              <a:srgbClr val="000000"/>
            </a:solidFill>
            <a:effectLst/>
            <a:ea typeface="Calibri" panose="020F0502020204030204" pitchFamily="34" charset="0"/>
            <a:cs typeface="Times New Roman" panose="02020603050405020304" pitchFamily="18" charset="0"/>
          </a:endParaRPr>
        </a:p>
        <a:p>
          <a:r>
            <a:rPr lang="it-IT" sz="1800" dirty="0" err="1">
              <a:solidFill>
                <a:srgbClr val="000000"/>
              </a:solidFill>
              <a:effectLst/>
              <a:ea typeface="Calibri" panose="020F0502020204030204" pitchFamily="34" charset="0"/>
              <a:cs typeface="Times New Roman" panose="02020603050405020304" pitchFamily="18" charset="0"/>
            </a:rPr>
            <a:t>riduzione</a:t>
          </a:r>
          <a:r>
            <a:rPr lang="it-IT" sz="1800" dirty="0">
              <a:solidFill>
                <a:srgbClr val="000000"/>
              </a:solidFill>
              <a:effectLst/>
              <a:ea typeface="Calibri" panose="020F0502020204030204" pitchFamily="34" charset="0"/>
              <a:cs typeface="Times New Roman" panose="02020603050405020304" pitchFamily="18" charset="0"/>
            </a:rPr>
            <a:t> </a:t>
          </a:r>
          <a:r>
            <a:rPr lang="it-IT" sz="1800" dirty="0" err="1">
              <a:solidFill>
                <a:srgbClr val="000000"/>
              </a:solidFill>
              <a:effectLst/>
              <a:ea typeface="Calibri" panose="020F0502020204030204" pitchFamily="34" charset="0"/>
              <a:cs typeface="Times New Roman" panose="02020603050405020304" pitchFamily="18" charset="0"/>
            </a:rPr>
            <a:t>degli</a:t>
          </a:r>
          <a:r>
            <a:rPr lang="it-IT" sz="1800" dirty="0">
              <a:solidFill>
                <a:srgbClr val="000000"/>
              </a:solidFill>
              <a:effectLst/>
              <a:ea typeface="Calibri" panose="020F0502020204030204" pitchFamily="34" charset="0"/>
              <a:cs typeface="Times New Roman" panose="02020603050405020304" pitchFamily="18" charset="0"/>
            </a:rPr>
            <a:t> </a:t>
          </a:r>
          <a:r>
            <a:rPr lang="it-IT" sz="1800" dirty="0" err="1">
              <a:solidFill>
                <a:srgbClr val="000000"/>
              </a:solidFill>
              <a:effectLst/>
              <a:ea typeface="Calibri" panose="020F0502020204030204" pitchFamily="34" charset="0"/>
              <a:cs typeface="Times New Roman" panose="02020603050405020304" pitchFamily="18" charset="0"/>
            </a:rPr>
            <a:t>altri</a:t>
          </a:r>
          <a:r>
            <a:rPr lang="it-IT" sz="1800" dirty="0">
              <a:solidFill>
                <a:srgbClr val="000000"/>
              </a:solidFill>
              <a:effectLst/>
              <a:ea typeface="Calibri" panose="020F0502020204030204" pitchFamily="34" charset="0"/>
              <a:cs typeface="Times New Roman" panose="02020603050405020304" pitchFamily="18" charset="0"/>
            </a:rPr>
            <a:t> </a:t>
          </a:r>
          <a:r>
            <a:rPr lang="it-IT" sz="1800" dirty="0" err="1">
              <a:solidFill>
                <a:srgbClr val="000000"/>
              </a:solidFill>
              <a:effectLst/>
              <a:ea typeface="Calibri" panose="020F0502020204030204" pitchFamily="34" charset="0"/>
              <a:cs typeface="Times New Roman" panose="02020603050405020304" pitchFamily="18" charset="0"/>
            </a:rPr>
            <a:t>costi</a:t>
          </a:r>
          <a:r>
            <a:rPr lang="it-IT" sz="1800" dirty="0">
              <a:solidFill>
                <a:srgbClr val="000000"/>
              </a:solidFill>
              <a:effectLst/>
              <a:ea typeface="Calibri" panose="020F0502020204030204" pitchFamily="34" charset="0"/>
              <a:cs typeface="Times New Roman" panose="02020603050405020304" pitchFamily="18" charset="0"/>
            </a:rPr>
            <a:t> di </a:t>
          </a:r>
          <a:r>
            <a:rPr lang="it-IT" sz="1800" dirty="0" err="1">
              <a:solidFill>
                <a:srgbClr val="000000"/>
              </a:solidFill>
              <a:effectLst/>
              <a:ea typeface="Calibri" panose="020F0502020204030204" pitchFamily="34" charset="0"/>
              <a:cs typeface="Times New Roman" panose="02020603050405020304" pitchFamily="18" charset="0"/>
            </a:rPr>
            <a:t>lavoro</a:t>
          </a:r>
          <a:r>
            <a:rPr lang="it-IT" sz="1800" dirty="0">
              <a:solidFill>
                <a:srgbClr val="000000"/>
              </a:solidFill>
              <a:effectLst/>
              <a:ea typeface="Calibri" panose="020F0502020204030204" pitchFamily="34" charset="0"/>
              <a:cs typeface="Times New Roman" panose="02020603050405020304" pitchFamily="18" charset="0"/>
            </a:rPr>
            <a:t> per </a:t>
          </a:r>
          <a:r>
            <a:rPr lang="it-IT" sz="1800" noProof="0" dirty="0">
              <a:solidFill>
                <a:srgbClr val="000000"/>
              </a:solidFill>
              <a:effectLst/>
              <a:ea typeface="Calibri" panose="020F0502020204030204" pitchFamily="34" charset="0"/>
              <a:cs typeface="Times New Roman" panose="02020603050405020304" pitchFamily="18" charset="0"/>
            </a:rPr>
            <a:t>entrambe</a:t>
          </a:r>
          <a:r>
            <a:rPr lang="it-IT" sz="1800" dirty="0">
              <a:solidFill>
                <a:srgbClr val="000000"/>
              </a:solidFill>
              <a:effectLst/>
              <a:ea typeface="Calibri" panose="020F0502020204030204" pitchFamily="34" charset="0"/>
              <a:cs typeface="Times New Roman" panose="02020603050405020304" pitchFamily="18" charset="0"/>
            </a:rPr>
            <a:t> le parti del </a:t>
          </a:r>
          <a:r>
            <a:rPr lang="it-IT" sz="1800" dirty="0" err="1">
              <a:solidFill>
                <a:srgbClr val="000000"/>
              </a:solidFill>
              <a:effectLst/>
              <a:ea typeface="Calibri" panose="020F0502020204030204" pitchFamily="34" charset="0"/>
              <a:cs typeface="Times New Roman" panose="02020603050405020304" pitchFamily="18" charset="0"/>
            </a:rPr>
            <a:t>contratto</a:t>
          </a:r>
          <a:r>
            <a:rPr lang="it-IT" sz="1800" dirty="0">
              <a:solidFill>
                <a:srgbClr val="000000"/>
              </a:solidFill>
              <a:effectLst/>
              <a:ea typeface="Calibri" panose="020F0502020204030204" pitchFamily="34" charset="0"/>
              <a:cs typeface="Times New Roman" panose="02020603050405020304" pitchFamily="18" charset="0"/>
            </a:rPr>
            <a:t> di </a:t>
          </a:r>
          <a:r>
            <a:rPr lang="it-IT" sz="1800" dirty="0" err="1">
              <a:solidFill>
                <a:srgbClr val="000000"/>
              </a:solidFill>
              <a:effectLst/>
              <a:ea typeface="Calibri" panose="020F0502020204030204" pitchFamily="34" charset="0"/>
              <a:cs typeface="Times New Roman" panose="02020603050405020304" pitchFamily="18" charset="0"/>
            </a:rPr>
            <a:t>lavoro</a:t>
          </a:r>
          <a:r>
            <a:rPr lang="it-IT" sz="1800" dirty="0">
              <a:solidFill>
                <a:srgbClr val="000000"/>
              </a:solidFill>
              <a:effectLst/>
              <a:ea typeface="Calibri" panose="020F0502020204030204" pitchFamily="34" charset="0"/>
              <a:cs typeface="Times New Roman" panose="02020603050405020304" pitchFamily="18" charset="0"/>
            </a:rPr>
            <a:t>
</a:t>
          </a:r>
        </a:p>
      </dgm:t>
    </dgm:pt>
    <dgm:pt modelId="{B34D3F94-15AC-4C75-8DEC-1F509B6C737F}" type="parTrans" cxnId="{4068CEB3-A66B-47EF-98EA-9680A0750780}">
      <dgm:prSet/>
      <dgm:spPr/>
      <dgm:t>
        <a:bodyPr/>
        <a:lstStyle/>
        <a:p>
          <a:endParaRPr lang="it-IT" dirty="0"/>
        </a:p>
      </dgm:t>
    </dgm:pt>
    <dgm:pt modelId="{B516A15C-FFAA-44BB-B094-A97BF31F5365}" type="sibTrans" cxnId="{4068CEB3-A66B-47EF-98EA-9680A0750780}">
      <dgm:prSet/>
      <dgm:spPr/>
      <dgm:t>
        <a:bodyPr/>
        <a:lstStyle/>
        <a:p>
          <a:endParaRPr lang="it-IT" dirty="0"/>
        </a:p>
      </dgm:t>
    </dgm:pt>
    <dgm:pt modelId="{A9C83553-80A1-4885-83AD-34177D99111F}">
      <dgm:prSet custT="1"/>
      <dgm:spPr>
        <a:solidFill>
          <a:srgbClr val="63F3C6"/>
        </a:solidFill>
      </dgm:spPr>
      <dgm:t>
        <a:bodyPr/>
        <a:lstStyle/>
        <a:p>
          <a:endParaRPr lang="it-IT" sz="1800" dirty="0">
            <a:solidFill>
              <a:srgbClr val="000000"/>
            </a:solidFill>
            <a:ea typeface="Calibri" panose="020F0502020204030204" pitchFamily="34" charset="0"/>
            <a:cs typeface="Times New Roman" panose="02020603050405020304" pitchFamily="18" charset="0"/>
          </a:endParaRPr>
        </a:p>
        <a:p>
          <a:r>
            <a:rPr lang="it-IT" sz="1800" dirty="0" err="1">
              <a:solidFill>
                <a:srgbClr val="000000"/>
              </a:solidFill>
              <a:ea typeface="Calibri" panose="020F0502020204030204" pitchFamily="34" charset="0"/>
              <a:cs typeface="Times New Roman" panose="02020603050405020304" pitchFamily="18" charset="0"/>
            </a:rPr>
            <a:t>corsi</a:t>
          </a:r>
          <a:r>
            <a:rPr lang="it-IT" sz="1800" dirty="0">
              <a:solidFill>
                <a:srgbClr val="000000"/>
              </a:solidFill>
              <a:ea typeface="Calibri" panose="020F0502020204030204" pitchFamily="34" charset="0"/>
              <a:cs typeface="Times New Roman" panose="02020603050405020304" pitchFamily="18" charset="0"/>
            </a:rPr>
            <a:t> di </a:t>
          </a:r>
          <a:r>
            <a:rPr lang="it-IT" sz="1800" noProof="0" dirty="0">
              <a:solidFill>
                <a:srgbClr val="000000"/>
              </a:solidFill>
              <a:ea typeface="Calibri" panose="020F0502020204030204" pitchFamily="34" charset="0"/>
              <a:cs typeface="Times New Roman" panose="02020603050405020304" pitchFamily="18" charset="0"/>
            </a:rPr>
            <a:t>formazione</a:t>
          </a:r>
          <a:r>
            <a:rPr lang="it-IT" sz="1800" dirty="0">
              <a:solidFill>
                <a:srgbClr val="000000"/>
              </a:solidFill>
              <a:ea typeface="Calibri" panose="020F0502020204030204" pitchFamily="34" charset="0"/>
              <a:cs typeface="Times New Roman" panose="02020603050405020304" pitchFamily="18" charset="0"/>
            </a:rPr>
            <a:t> OHS da </a:t>
          </a:r>
          <a:r>
            <a:rPr lang="it-IT" sz="1800" dirty="0" err="1">
              <a:solidFill>
                <a:srgbClr val="000000"/>
              </a:solidFill>
              <a:ea typeface="Calibri" panose="020F0502020204030204" pitchFamily="34" charset="0"/>
              <a:cs typeface="Times New Roman" panose="02020603050405020304" pitchFamily="18" charset="0"/>
            </a:rPr>
            <a:t>remoto</a:t>
          </a:r>
          <a:r>
            <a:rPr lang="it-IT" sz="1800" dirty="0">
              <a:solidFill>
                <a:srgbClr val="000000"/>
              </a:solidFill>
              <a:ea typeface="Calibri" panose="020F0502020204030204" pitchFamily="34" charset="0"/>
              <a:cs typeface="Times New Roman" panose="02020603050405020304" pitchFamily="18" charset="0"/>
            </a:rPr>
            <a:t> e </a:t>
          </a:r>
          <a:r>
            <a:rPr lang="it-IT" sz="1800" dirty="0" err="1">
              <a:solidFill>
                <a:srgbClr val="000000"/>
              </a:solidFill>
              <a:ea typeface="Calibri" panose="020F0502020204030204" pitchFamily="34" charset="0"/>
              <a:cs typeface="Times New Roman" panose="02020603050405020304" pitchFamily="18" charset="0"/>
            </a:rPr>
            <a:t>semplificati</a:t>
          </a:r>
          <a:r>
            <a:rPr lang="it-IT" sz="1800" dirty="0">
              <a:solidFill>
                <a:srgbClr val="000000"/>
              </a:solidFill>
              <a:ea typeface="Calibri" panose="020F0502020204030204" pitchFamily="34" charset="0"/>
              <a:cs typeface="Times New Roman" panose="02020603050405020304" pitchFamily="18" charset="0"/>
            </a:rPr>
            <a:t>
</a:t>
          </a:r>
          <a:endParaRPr lang="it-IT" sz="1800" dirty="0"/>
        </a:p>
      </dgm:t>
    </dgm:pt>
    <dgm:pt modelId="{1BDA2D68-251A-4C0A-8884-126E19C33CD2}" type="parTrans" cxnId="{A58E6349-65E8-4D1E-BEAA-CB34B84B122B}">
      <dgm:prSet/>
      <dgm:spPr/>
      <dgm:t>
        <a:bodyPr/>
        <a:lstStyle/>
        <a:p>
          <a:endParaRPr lang="it-IT" dirty="0"/>
        </a:p>
      </dgm:t>
    </dgm:pt>
    <dgm:pt modelId="{F7D38FF5-9E4E-40F5-AC30-3DE9AA80A044}" type="sibTrans" cxnId="{A58E6349-65E8-4D1E-BEAA-CB34B84B122B}">
      <dgm:prSet/>
      <dgm:spPr/>
      <dgm:t>
        <a:bodyPr/>
        <a:lstStyle/>
        <a:p>
          <a:endParaRPr lang="it-IT" dirty="0"/>
        </a:p>
      </dgm:t>
    </dgm:pt>
    <dgm:pt modelId="{6C5EE799-AC5B-44E1-9A9B-FC01C66D2FE3}" type="pres">
      <dgm:prSet presAssocID="{B5663A64-7A77-4081-8198-C2344A8585A1}" presName="cycle" presStyleCnt="0">
        <dgm:presLayoutVars>
          <dgm:dir/>
          <dgm:resizeHandles val="exact"/>
        </dgm:presLayoutVars>
      </dgm:prSet>
      <dgm:spPr/>
      <dgm:t>
        <a:bodyPr/>
        <a:lstStyle/>
        <a:p>
          <a:endParaRPr lang="it-IT"/>
        </a:p>
      </dgm:t>
    </dgm:pt>
    <dgm:pt modelId="{21C862F3-C7C7-4FF2-B2CC-D9D6FC173214}" type="pres">
      <dgm:prSet presAssocID="{A9C83553-80A1-4885-83AD-34177D99111F}" presName="node" presStyleLbl="node1" presStyleIdx="0" presStyleCnt="3" custScaleX="162000" custScaleY="85277" custRadScaleRad="79167" custRadScaleInc="-17092">
        <dgm:presLayoutVars>
          <dgm:bulletEnabled val="1"/>
        </dgm:presLayoutVars>
      </dgm:prSet>
      <dgm:spPr/>
      <dgm:t>
        <a:bodyPr/>
        <a:lstStyle/>
        <a:p>
          <a:endParaRPr lang="it-IT"/>
        </a:p>
      </dgm:t>
    </dgm:pt>
    <dgm:pt modelId="{E7DE9F91-10D4-4763-BCC9-37381199133B}" type="pres">
      <dgm:prSet presAssocID="{F7D38FF5-9E4E-40F5-AC30-3DE9AA80A044}" presName="sibTrans" presStyleLbl="sibTrans2D1" presStyleIdx="0" presStyleCnt="3"/>
      <dgm:spPr/>
      <dgm:t>
        <a:bodyPr/>
        <a:lstStyle/>
        <a:p>
          <a:endParaRPr lang="it-IT"/>
        </a:p>
      </dgm:t>
    </dgm:pt>
    <dgm:pt modelId="{31B478C4-340A-47D6-A3AF-DCE65E783637}" type="pres">
      <dgm:prSet presAssocID="{F7D38FF5-9E4E-40F5-AC30-3DE9AA80A044}" presName="connectorText" presStyleLbl="sibTrans2D1" presStyleIdx="0" presStyleCnt="3"/>
      <dgm:spPr/>
      <dgm:t>
        <a:bodyPr/>
        <a:lstStyle/>
        <a:p>
          <a:endParaRPr lang="it-IT"/>
        </a:p>
      </dgm:t>
    </dgm:pt>
    <dgm:pt modelId="{0896CBE1-A530-4829-9B20-231513C2BE2E}" type="pres">
      <dgm:prSet presAssocID="{16740AA3-9920-4568-9EAB-FA1A58B671E1}" presName="node" presStyleLbl="node1" presStyleIdx="1" presStyleCnt="3" custScaleX="148441" custScaleY="106487" custRadScaleRad="131104" custRadScaleInc="-17700">
        <dgm:presLayoutVars>
          <dgm:bulletEnabled val="1"/>
        </dgm:presLayoutVars>
      </dgm:prSet>
      <dgm:spPr/>
      <dgm:t>
        <a:bodyPr/>
        <a:lstStyle/>
        <a:p>
          <a:endParaRPr lang="it-IT"/>
        </a:p>
      </dgm:t>
    </dgm:pt>
    <dgm:pt modelId="{317E306F-F524-4CB1-B3E4-1DFD3AAD9D4E}" type="pres">
      <dgm:prSet presAssocID="{513A8381-7723-4123-A5E9-C769AD4DB814}" presName="sibTrans" presStyleLbl="sibTrans2D1" presStyleIdx="1" presStyleCnt="3" custFlipHor="1" custScaleX="139380" custLinFactNeighborX="16788" custLinFactNeighborY="5185"/>
      <dgm:spPr/>
      <dgm:t>
        <a:bodyPr/>
        <a:lstStyle/>
        <a:p>
          <a:endParaRPr lang="it-IT"/>
        </a:p>
      </dgm:t>
    </dgm:pt>
    <dgm:pt modelId="{9F5BD5BC-37F9-4E3B-8855-32481652BF8B}" type="pres">
      <dgm:prSet presAssocID="{513A8381-7723-4123-A5E9-C769AD4DB814}" presName="connectorText" presStyleLbl="sibTrans2D1" presStyleIdx="1" presStyleCnt="3"/>
      <dgm:spPr/>
      <dgm:t>
        <a:bodyPr/>
        <a:lstStyle/>
        <a:p>
          <a:endParaRPr lang="it-IT"/>
        </a:p>
      </dgm:t>
    </dgm:pt>
    <dgm:pt modelId="{6E830003-BF17-4B18-BA93-2D3E2E7511C2}" type="pres">
      <dgm:prSet presAssocID="{8DCE7C3A-C7F3-4978-912B-DFD516264EC9}" presName="node" presStyleLbl="node1" presStyleIdx="2" presStyleCnt="3" custScaleX="165184" custScaleY="97269" custRadScaleRad="155412" custRadScaleInc="25766">
        <dgm:presLayoutVars>
          <dgm:bulletEnabled val="1"/>
        </dgm:presLayoutVars>
      </dgm:prSet>
      <dgm:spPr/>
      <dgm:t>
        <a:bodyPr/>
        <a:lstStyle/>
        <a:p>
          <a:endParaRPr lang="it-IT"/>
        </a:p>
      </dgm:t>
    </dgm:pt>
    <dgm:pt modelId="{286736DB-C992-49D0-ABF0-C45532FB0EA8}" type="pres">
      <dgm:prSet presAssocID="{B516A15C-FFAA-44BB-B094-A97BF31F5365}" presName="sibTrans" presStyleLbl="sibTrans2D1" presStyleIdx="2" presStyleCnt="3" custScaleX="183766"/>
      <dgm:spPr/>
      <dgm:t>
        <a:bodyPr/>
        <a:lstStyle/>
        <a:p>
          <a:endParaRPr lang="it-IT"/>
        </a:p>
      </dgm:t>
    </dgm:pt>
    <dgm:pt modelId="{62C7DEF6-A1C5-44D4-8D81-2FF295B0BABC}" type="pres">
      <dgm:prSet presAssocID="{B516A15C-FFAA-44BB-B094-A97BF31F5365}" presName="connectorText" presStyleLbl="sibTrans2D1" presStyleIdx="2" presStyleCnt="3"/>
      <dgm:spPr/>
      <dgm:t>
        <a:bodyPr/>
        <a:lstStyle/>
        <a:p>
          <a:endParaRPr lang="it-IT"/>
        </a:p>
      </dgm:t>
    </dgm:pt>
  </dgm:ptLst>
  <dgm:cxnLst>
    <dgm:cxn modelId="{F2D12105-2586-457A-9137-EDEFD032D2EB}" type="presOf" srcId="{B516A15C-FFAA-44BB-B094-A97BF31F5365}" destId="{62C7DEF6-A1C5-44D4-8D81-2FF295B0BABC}" srcOrd="1" destOrd="0" presId="urn:microsoft.com/office/officeart/2005/8/layout/cycle2"/>
    <dgm:cxn modelId="{0BB03A96-7062-40B0-89B4-5A622104CEC6}" type="presOf" srcId="{B5663A64-7A77-4081-8198-C2344A8585A1}" destId="{6C5EE799-AC5B-44E1-9A9B-FC01C66D2FE3}" srcOrd="0" destOrd="0" presId="urn:microsoft.com/office/officeart/2005/8/layout/cycle2"/>
    <dgm:cxn modelId="{667603B7-785E-4C20-8384-33D13E49B046}" type="presOf" srcId="{513A8381-7723-4123-A5E9-C769AD4DB814}" destId="{317E306F-F524-4CB1-B3E4-1DFD3AAD9D4E}" srcOrd="0" destOrd="0" presId="urn:microsoft.com/office/officeart/2005/8/layout/cycle2"/>
    <dgm:cxn modelId="{4068CEB3-A66B-47EF-98EA-9680A0750780}" srcId="{B5663A64-7A77-4081-8198-C2344A8585A1}" destId="{8DCE7C3A-C7F3-4978-912B-DFD516264EC9}" srcOrd="2" destOrd="0" parTransId="{B34D3F94-15AC-4C75-8DEC-1F509B6C737F}" sibTransId="{B516A15C-FFAA-44BB-B094-A97BF31F5365}"/>
    <dgm:cxn modelId="{A7184D21-6302-41BF-AE1F-DB1F295203EA}" srcId="{B5663A64-7A77-4081-8198-C2344A8585A1}" destId="{16740AA3-9920-4568-9EAB-FA1A58B671E1}" srcOrd="1" destOrd="0" parTransId="{384677A3-72B6-4816-927E-ACAB2A95391A}" sibTransId="{513A8381-7723-4123-A5E9-C769AD4DB814}"/>
    <dgm:cxn modelId="{C1C3F13C-D309-4189-A231-97C164D86C8E}" type="presOf" srcId="{F7D38FF5-9E4E-40F5-AC30-3DE9AA80A044}" destId="{31B478C4-340A-47D6-A3AF-DCE65E783637}" srcOrd="1" destOrd="0" presId="urn:microsoft.com/office/officeart/2005/8/layout/cycle2"/>
    <dgm:cxn modelId="{A58E6349-65E8-4D1E-BEAA-CB34B84B122B}" srcId="{B5663A64-7A77-4081-8198-C2344A8585A1}" destId="{A9C83553-80A1-4885-83AD-34177D99111F}" srcOrd="0" destOrd="0" parTransId="{1BDA2D68-251A-4C0A-8884-126E19C33CD2}" sibTransId="{F7D38FF5-9E4E-40F5-AC30-3DE9AA80A044}"/>
    <dgm:cxn modelId="{0ED3103B-9747-410A-9110-E0910E4D5189}" type="presOf" srcId="{B516A15C-FFAA-44BB-B094-A97BF31F5365}" destId="{286736DB-C992-49D0-ABF0-C45532FB0EA8}" srcOrd="0" destOrd="0" presId="urn:microsoft.com/office/officeart/2005/8/layout/cycle2"/>
    <dgm:cxn modelId="{8338EEA9-06DD-4C50-BCA3-3117F35A2B1D}" type="presOf" srcId="{F7D38FF5-9E4E-40F5-AC30-3DE9AA80A044}" destId="{E7DE9F91-10D4-4763-BCC9-37381199133B}" srcOrd="0" destOrd="0" presId="urn:microsoft.com/office/officeart/2005/8/layout/cycle2"/>
    <dgm:cxn modelId="{730AFEB2-8830-46EF-A10C-AA0DF49A4AA8}" type="presOf" srcId="{513A8381-7723-4123-A5E9-C769AD4DB814}" destId="{9F5BD5BC-37F9-4E3B-8855-32481652BF8B}" srcOrd="1" destOrd="0" presId="urn:microsoft.com/office/officeart/2005/8/layout/cycle2"/>
    <dgm:cxn modelId="{D89AFFF2-7ED0-4191-A769-8F13A536A1F7}" type="presOf" srcId="{8DCE7C3A-C7F3-4978-912B-DFD516264EC9}" destId="{6E830003-BF17-4B18-BA93-2D3E2E7511C2}" srcOrd="0" destOrd="0" presId="urn:microsoft.com/office/officeart/2005/8/layout/cycle2"/>
    <dgm:cxn modelId="{BF621A44-830A-48BA-BADA-D483EB88B280}" type="presOf" srcId="{A9C83553-80A1-4885-83AD-34177D99111F}" destId="{21C862F3-C7C7-4FF2-B2CC-D9D6FC173214}" srcOrd="0" destOrd="0" presId="urn:microsoft.com/office/officeart/2005/8/layout/cycle2"/>
    <dgm:cxn modelId="{27B93A1F-5D7B-4B8A-A2D8-70BE90D0B794}" type="presOf" srcId="{16740AA3-9920-4568-9EAB-FA1A58B671E1}" destId="{0896CBE1-A530-4829-9B20-231513C2BE2E}" srcOrd="0" destOrd="0" presId="urn:microsoft.com/office/officeart/2005/8/layout/cycle2"/>
    <dgm:cxn modelId="{6DCBCAF4-3328-4240-875E-E4C6C4863AC5}" type="presParOf" srcId="{6C5EE799-AC5B-44E1-9A9B-FC01C66D2FE3}" destId="{21C862F3-C7C7-4FF2-B2CC-D9D6FC173214}" srcOrd="0" destOrd="0" presId="urn:microsoft.com/office/officeart/2005/8/layout/cycle2"/>
    <dgm:cxn modelId="{C48EB94D-1C61-4A14-9053-4671A7AC5D0E}" type="presParOf" srcId="{6C5EE799-AC5B-44E1-9A9B-FC01C66D2FE3}" destId="{E7DE9F91-10D4-4763-BCC9-37381199133B}" srcOrd="1" destOrd="0" presId="urn:microsoft.com/office/officeart/2005/8/layout/cycle2"/>
    <dgm:cxn modelId="{04315591-15BE-490E-80D6-AB23D6CA524B}" type="presParOf" srcId="{E7DE9F91-10D4-4763-BCC9-37381199133B}" destId="{31B478C4-340A-47D6-A3AF-DCE65E783637}" srcOrd="0" destOrd="0" presId="urn:microsoft.com/office/officeart/2005/8/layout/cycle2"/>
    <dgm:cxn modelId="{D9A0D53A-1E4A-41B7-9CD3-3AD5BA769C65}" type="presParOf" srcId="{6C5EE799-AC5B-44E1-9A9B-FC01C66D2FE3}" destId="{0896CBE1-A530-4829-9B20-231513C2BE2E}" srcOrd="2" destOrd="0" presId="urn:microsoft.com/office/officeart/2005/8/layout/cycle2"/>
    <dgm:cxn modelId="{88974A87-5C69-4F06-98C9-A4B72F5C1BAF}" type="presParOf" srcId="{6C5EE799-AC5B-44E1-9A9B-FC01C66D2FE3}" destId="{317E306F-F524-4CB1-B3E4-1DFD3AAD9D4E}" srcOrd="3" destOrd="0" presId="urn:microsoft.com/office/officeart/2005/8/layout/cycle2"/>
    <dgm:cxn modelId="{D94EDFCD-B1B1-41C3-8963-756802DA8545}" type="presParOf" srcId="{317E306F-F524-4CB1-B3E4-1DFD3AAD9D4E}" destId="{9F5BD5BC-37F9-4E3B-8855-32481652BF8B}" srcOrd="0" destOrd="0" presId="urn:microsoft.com/office/officeart/2005/8/layout/cycle2"/>
    <dgm:cxn modelId="{8CCEC7B0-A598-435E-808C-A8F5F9112818}" type="presParOf" srcId="{6C5EE799-AC5B-44E1-9A9B-FC01C66D2FE3}" destId="{6E830003-BF17-4B18-BA93-2D3E2E7511C2}" srcOrd="4" destOrd="0" presId="urn:microsoft.com/office/officeart/2005/8/layout/cycle2"/>
    <dgm:cxn modelId="{8426A32A-9926-424F-9ABD-5918711BD688}" type="presParOf" srcId="{6C5EE799-AC5B-44E1-9A9B-FC01C66D2FE3}" destId="{286736DB-C992-49D0-ABF0-C45532FB0EA8}" srcOrd="5" destOrd="0" presId="urn:microsoft.com/office/officeart/2005/8/layout/cycle2"/>
    <dgm:cxn modelId="{DAFFA313-00BE-493D-B799-090BE40589A7}" type="presParOf" srcId="{286736DB-C992-49D0-ABF0-C45532FB0EA8}" destId="{62C7DEF6-A1C5-44D4-8D81-2FF295B0BAB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9F6E6-93D5-4170-B7FF-8F46D3F7C1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8E624974-DA96-462B-9910-B3F073CE7A79}">
      <dgm:prSet custT="1"/>
      <dgm:spPr>
        <a:solidFill>
          <a:srgbClr val="17EDAB"/>
        </a:solidFill>
      </dgm:spPr>
      <dgm:t>
        <a:bodyPr/>
        <a:lstStyle/>
        <a:p>
          <a:endParaRPr lang="it-IT" sz="1600" noProof="0" dirty="0">
            <a:solidFill>
              <a:srgbClr val="000000"/>
            </a:solidFill>
            <a:effectLst/>
            <a:ea typeface="Times New Roman" panose="02020603050405020304" pitchFamily="18" charset="0"/>
            <a:cs typeface="Times New Roman" panose="02020603050405020304" pitchFamily="18" charset="0"/>
          </a:endParaRPr>
        </a:p>
        <a:p>
          <a:r>
            <a:rPr lang="it-IT" sz="1600" noProof="0" dirty="0">
              <a:solidFill>
                <a:srgbClr val="000000"/>
              </a:solidFill>
              <a:effectLst/>
              <a:ea typeface="Times New Roman" panose="02020603050405020304" pitchFamily="18" charset="0"/>
              <a:cs typeface="Times New Roman" panose="02020603050405020304" pitchFamily="18" charset="0"/>
            </a:rPr>
            <a:t>Contratti collettivi con i rappresentanti dei lavoratori in materia di sospensione, riduzione o limitazione di talune prestazioni o obblighi sociali
</a:t>
          </a:r>
          <a:endParaRPr lang="it-IT" sz="1600" noProof="0" dirty="0"/>
        </a:p>
      </dgm:t>
    </dgm:pt>
    <dgm:pt modelId="{2DC9915C-2C95-4E48-AB63-87D2A00F0B64}" type="parTrans" cxnId="{843F45B7-CB82-4EF2-B5B2-DCD5479B77E5}">
      <dgm:prSet/>
      <dgm:spPr/>
      <dgm:t>
        <a:bodyPr/>
        <a:lstStyle/>
        <a:p>
          <a:endParaRPr lang="pl-PL"/>
        </a:p>
      </dgm:t>
    </dgm:pt>
    <dgm:pt modelId="{861A2B1D-9A26-4CDE-ACAC-22393B825F39}" type="sibTrans" cxnId="{843F45B7-CB82-4EF2-B5B2-DCD5479B77E5}">
      <dgm:prSet/>
      <dgm:spPr/>
      <dgm:t>
        <a:bodyPr/>
        <a:lstStyle/>
        <a:p>
          <a:endParaRPr lang="pl-PL"/>
        </a:p>
      </dgm:t>
    </dgm:pt>
    <dgm:pt modelId="{BE02BE4F-CE9B-433C-B697-0CC153536C85}">
      <dgm:prSet custT="1"/>
      <dgm:spPr>
        <a:solidFill>
          <a:srgbClr val="63F3C6"/>
        </a:solidFill>
      </dgm:spPr>
      <dgm:t>
        <a:bodyPr/>
        <a:lstStyle/>
        <a:p>
          <a:endParaRPr lang="it-IT" sz="1600" spc="-150" noProof="0" dirty="0">
            <a:solidFill>
              <a:schemeClr val="tx1"/>
            </a:solidFill>
            <a:latin typeface="+mn-lt"/>
            <a:ea typeface="Tahoma" panose="020B0604030504040204" pitchFamily="34" charset="0"/>
            <a:cs typeface="Times New Roman" panose="02020603050405020304" pitchFamily="18" charset="0"/>
          </a:endParaRPr>
        </a:p>
        <a:p>
          <a:r>
            <a:rPr lang="it-IT" sz="1600" spc="0" noProof="0" dirty="0">
              <a:solidFill>
                <a:schemeClr val="tx1"/>
              </a:solidFill>
              <a:latin typeface="+mn-lt"/>
              <a:ea typeface="Tahoma" panose="020B0604030504040204" pitchFamily="34" charset="0"/>
              <a:cs typeface="Times New Roman" panose="02020603050405020304" pitchFamily="18" charset="0"/>
            </a:rPr>
            <a:t>Contratti collettivi sulle condizioni di lavoro durante i tempi di fermo economico e la riduzione dell'orario di lavoro</a:t>
          </a:r>
          <a:r>
            <a:rPr lang="it-IT" sz="1600" spc="-150" noProof="0" dirty="0">
              <a:solidFill>
                <a:schemeClr val="tx1"/>
              </a:solidFill>
              <a:latin typeface="+mn-lt"/>
              <a:ea typeface="Tahoma" panose="020B0604030504040204" pitchFamily="34" charset="0"/>
              <a:cs typeface="Times New Roman" panose="02020603050405020304" pitchFamily="18" charset="0"/>
            </a:rPr>
            <a:t>
</a:t>
          </a:r>
          <a:endParaRPr lang="it-IT" sz="1600" noProof="0" dirty="0"/>
        </a:p>
      </dgm:t>
    </dgm:pt>
    <dgm:pt modelId="{58C69A49-F077-4E3B-86D4-AB6AC985CA03}" type="parTrans" cxnId="{77F2353D-88A6-4256-BECD-0B6C6CABE0EC}">
      <dgm:prSet/>
      <dgm:spPr/>
      <dgm:t>
        <a:bodyPr/>
        <a:lstStyle/>
        <a:p>
          <a:endParaRPr lang="pl-PL"/>
        </a:p>
      </dgm:t>
    </dgm:pt>
    <dgm:pt modelId="{BBF1D31A-B91E-49EB-8346-791EB2990EBF}" type="sibTrans" cxnId="{77F2353D-88A6-4256-BECD-0B6C6CABE0EC}">
      <dgm:prSet/>
      <dgm:spPr/>
      <dgm:t>
        <a:bodyPr/>
        <a:lstStyle/>
        <a:p>
          <a:endParaRPr lang="pl-PL"/>
        </a:p>
      </dgm:t>
    </dgm:pt>
    <dgm:pt modelId="{67740C38-1A40-4847-B585-A291F8011BA6}">
      <dgm:prSet custT="1"/>
      <dgm:spPr>
        <a:solidFill>
          <a:srgbClr val="97F7D9"/>
        </a:solidFill>
      </dgm:spPr>
      <dgm:t>
        <a:bodyPr/>
        <a:lstStyle/>
        <a:p>
          <a:endParaRPr lang="it-IT" sz="1600" noProof="0" dirty="0">
            <a:solidFill>
              <a:srgbClr val="000000"/>
            </a:solidFill>
            <a:ea typeface="Calibri" panose="020F0502020204030204" pitchFamily="34" charset="0"/>
            <a:cs typeface="Times New Roman" panose="02020603050405020304" pitchFamily="18" charset="0"/>
          </a:endParaRPr>
        </a:p>
        <a:p>
          <a:r>
            <a:rPr lang="it-IT" sz="1600" noProof="0" dirty="0">
              <a:solidFill>
                <a:srgbClr val="000000"/>
              </a:solidFill>
              <a:ea typeface="Calibri" panose="020F0502020204030204" pitchFamily="34" charset="0"/>
              <a:cs typeface="Times New Roman" panose="02020603050405020304" pitchFamily="18" charset="0"/>
            </a:rPr>
            <a:t>Contratti collettivi sulla riduzione delle quotazioni;
</a:t>
          </a:r>
        </a:p>
      </dgm:t>
    </dgm:pt>
    <dgm:pt modelId="{E925A9E6-4D12-45CE-BFB1-2A9A8B1B8F17}" type="parTrans" cxnId="{A3623ECD-06B4-4C42-A9E2-32CEE8D6251F}">
      <dgm:prSet/>
      <dgm:spPr/>
      <dgm:t>
        <a:bodyPr/>
        <a:lstStyle/>
        <a:p>
          <a:endParaRPr lang="pl-PL"/>
        </a:p>
      </dgm:t>
    </dgm:pt>
    <dgm:pt modelId="{267029B7-D5DF-4496-A80B-3828FB706DC7}" type="sibTrans" cxnId="{A3623ECD-06B4-4C42-A9E2-32CEE8D6251F}">
      <dgm:prSet/>
      <dgm:spPr/>
      <dgm:t>
        <a:bodyPr/>
        <a:lstStyle/>
        <a:p>
          <a:endParaRPr lang="pl-PL"/>
        </a:p>
      </dgm:t>
    </dgm:pt>
    <dgm:pt modelId="{A4701A3E-997A-46BE-A7F4-754D439DA55C}">
      <dgm:prSet custT="1"/>
      <dgm:spPr>
        <a:solidFill>
          <a:srgbClr val="63F3C6"/>
        </a:solidFill>
      </dgm:spPr>
      <dgm:t>
        <a:bodyPr/>
        <a:lstStyle/>
        <a:p>
          <a:endParaRPr lang="it-IT" sz="1600" noProof="0" dirty="0">
            <a:solidFill>
              <a:srgbClr val="000000"/>
            </a:solidFill>
            <a:effectLst/>
            <a:ea typeface="Calibri" panose="020F0502020204030204" pitchFamily="34" charset="0"/>
            <a:cs typeface="Times New Roman" panose="02020603050405020304" pitchFamily="18" charset="0"/>
          </a:endParaRPr>
        </a:p>
        <a:p>
          <a:r>
            <a:rPr lang="it-IT" sz="1600" noProof="0" dirty="0">
              <a:solidFill>
                <a:srgbClr val="000000"/>
              </a:solidFill>
              <a:effectLst/>
              <a:ea typeface="Calibri" panose="020F0502020204030204" pitchFamily="34" charset="0"/>
              <a:cs typeface="Times New Roman" panose="02020603050405020304" pitchFamily="18" charset="0"/>
            </a:rPr>
            <a:t>Contratto collettivo sulla riduzione delle condizioni individuali dei contratti di lavoro;
</a:t>
          </a:r>
          <a:endParaRPr lang="it-IT" sz="1600" noProof="0" dirty="0"/>
        </a:p>
      </dgm:t>
    </dgm:pt>
    <dgm:pt modelId="{CDC7366D-C64D-45A8-AA11-7BE4A826A71B}" type="parTrans" cxnId="{1FE8EBAC-1AD5-414A-B1F8-B77B622F8A32}">
      <dgm:prSet/>
      <dgm:spPr/>
      <dgm:t>
        <a:bodyPr/>
        <a:lstStyle/>
        <a:p>
          <a:endParaRPr lang="pl-PL"/>
        </a:p>
      </dgm:t>
    </dgm:pt>
    <dgm:pt modelId="{C42FF059-F8C4-4957-9DE7-5F6A7636611F}" type="sibTrans" cxnId="{1FE8EBAC-1AD5-414A-B1F8-B77B622F8A32}">
      <dgm:prSet/>
      <dgm:spPr/>
      <dgm:t>
        <a:bodyPr/>
        <a:lstStyle/>
        <a:p>
          <a:endParaRPr lang="pl-PL"/>
        </a:p>
      </dgm:t>
    </dgm:pt>
    <dgm:pt modelId="{AE08B231-E67C-400E-BEF5-79D08A199E3F}">
      <dgm:prSet custT="1"/>
      <dgm:spPr>
        <a:solidFill>
          <a:srgbClr val="0CA373"/>
        </a:solidFill>
      </dgm:spPr>
      <dgm:t>
        <a:bodyPr/>
        <a:lstStyle/>
        <a:p>
          <a:endParaRPr lang="it-IT" sz="1600" noProof="0" dirty="0">
            <a:solidFill>
              <a:srgbClr val="000000"/>
            </a:solidFill>
            <a:effectLst/>
            <a:ea typeface="Times New Roman" panose="02020603050405020304" pitchFamily="18" charset="0"/>
            <a:cs typeface="Times New Roman" panose="02020603050405020304" pitchFamily="18" charset="0"/>
          </a:endParaRPr>
        </a:p>
        <a:p>
          <a:r>
            <a:rPr lang="it-IT" sz="1600" noProof="0" dirty="0">
              <a:solidFill>
                <a:srgbClr val="000000"/>
              </a:solidFill>
              <a:effectLst/>
              <a:ea typeface="Times New Roman" panose="02020603050405020304" pitchFamily="18" charset="0"/>
              <a:cs typeface="Times New Roman" panose="02020603050405020304" pitchFamily="18" charset="0"/>
            </a:rPr>
            <a:t>Contratti collettivi diretti alla riduzione dell'orario di lavoro e dei tempi morti;
</a:t>
          </a:r>
          <a:endParaRPr lang="it-IT" sz="1300" noProof="0" dirty="0"/>
        </a:p>
      </dgm:t>
    </dgm:pt>
    <dgm:pt modelId="{34BA4B6D-E4AA-4A29-82E8-AE3A4D0C35AF}" type="parTrans" cxnId="{5C1136BC-1B31-464E-9E0C-04F9AC3C3731}">
      <dgm:prSet/>
      <dgm:spPr/>
      <dgm:t>
        <a:bodyPr/>
        <a:lstStyle/>
        <a:p>
          <a:endParaRPr lang="pl-PL"/>
        </a:p>
      </dgm:t>
    </dgm:pt>
    <dgm:pt modelId="{4C726655-7F69-4A8C-B691-291D66282AA6}" type="sibTrans" cxnId="{5C1136BC-1B31-464E-9E0C-04F9AC3C3731}">
      <dgm:prSet/>
      <dgm:spPr/>
      <dgm:t>
        <a:bodyPr/>
        <a:lstStyle/>
        <a:p>
          <a:endParaRPr lang="pl-PL"/>
        </a:p>
      </dgm:t>
    </dgm:pt>
    <dgm:pt modelId="{72EDBB8E-53BA-431A-8169-F525C9CD23D3}">
      <dgm:prSet custT="1"/>
      <dgm:spPr>
        <a:solidFill>
          <a:srgbClr val="97F7D9"/>
        </a:solidFill>
      </dgm:spPr>
      <dgm:t>
        <a:bodyPr/>
        <a:lstStyle/>
        <a:p>
          <a:endParaRPr lang="it-IT" sz="1600" noProof="0" dirty="0">
            <a:solidFill>
              <a:srgbClr val="000000"/>
            </a:solidFill>
            <a:ea typeface="Calibri" panose="020F0502020204030204" pitchFamily="34" charset="0"/>
            <a:cs typeface="Times New Roman" panose="02020603050405020304" pitchFamily="18" charset="0"/>
          </a:endParaRPr>
        </a:p>
        <a:p>
          <a:r>
            <a:rPr lang="it-IT" sz="1600" noProof="0" dirty="0">
              <a:solidFill>
                <a:srgbClr val="000000"/>
              </a:solidFill>
              <a:ea typeface="Calibri" panose="020F0502020204030204" pitchFamily="34" charset="0"/>
              <a:cs typeface="Times New Roman" panose="02020603050405020304" pitchFamily="18" charset="0"/>
            </a:rPr>
            <a:t>Contratti collettivi su soluzioni flessibili per l'orario di lavoro;
</a:t>
          </a:r>
        </a:p>
      </dgm:t>
    </dgm:pt>
    <dgm:pt modelId="{D6EFB3FF-7FB7-4DBD-AE7F-DDF6040F0241}" type="parTrans" cxnId="{DD6B438B-8C3F-42B3-9CF3-59C8F5C17810}">
      <dgm:prSet/>
      <dgm:spPr/>
      <dgm:t>
        <a:bodyPr/>
        <a:lstStyle/>
        <a:p>
          <a:endParaRPr lang="pl-PL"/>
        </a:p>
      </dgm:t>
    </dgm:pt>
    <dgm:pt modelId="{831D05E5-A361-483C-B6A5-96363E111D34}" type="sibTrans" cxnId="{DD6B438B-8C3F-42B3-9CF3-59C8F5C17810}">
      <dgm:prSet/>
      <dgm:spPr/>
      <dgm:t>
        <a:bodyPr/>
        <a:lstStyle/>
        <a:p>
          <a:endParaRPr lang="pl-PL"/>
        </a:p>
      </dgm:t>
    </dgm:pt>
    <dgm:pt modelId="{C73E1069-9F5C-4B24-99CD-6EE6D544D72E}">
      <dgm:prSet custT="1"/>
      <dgm:spPr>
        <a:solidFill>
          <a:srgbClr val="10D296"/>
        </a:solidFill>
      </dgm:spPr>
      <dgm:t>
        <a:bodyPr/>
        <a:lstStyle/>
        <a:p>
          <a:endParaRPr lang="it-IT" sz="1600" noProof="0" dirty="0">
            <a:solidFill>
              <a:srgbClr val="000000"/>
            </a:solidFill>
            <a:effectLst/>
            <a:ea typeface="Calibri" panose="020F0502020204030204" pitchFamily="34" charset="0"/>
            <a:cs typeface="Times New Roman" panose="02020603050405020304" pitchFamily="18" charset="0"/>
          </a:endParaRPr>
        </a:p>
        <a:p>
          <a:r>
            <a:rPr lang="it-IT" sz="1600" noProof="0" dirty="0">
              <a:solidFill>
                <a:srgbClr val="000000"/>
              </a:solidFill>
              <a:effectLst/>
              <a:ea typeface="Calibri" panose="020F0502020204030204" pitchFamily="34" charset="0"/>
              <a:cs typeface="Times New Roman" panose="02020603050405020304" pitchFamily="18" charset="0"/>
            </a:rPr>
            <a:t>Contratti collettivi sulla sospensione dei fondi sociali;
</a:t>
          </a:r>
        </a:p>
      </dgm:t>
    </dgm:pt>
    <dgm:pt modelId="{AC2CAAA7-A84B-400F-B7B9-4733083D0D2A}" type="parTrans" cxnId="{C3829CD7-F89F-4FD0-B52D-C5CA059B38C6}">
      <dgm:prSet/>
      <dgm:spPr/>
      <dgm:t>
        <a:bodyPr/>
        <a:lstStyle/>
        <a:p>
          <a:endParaRPr lang="pl-PL"/>
        </a:p>
      </dgm:t>
    </dgm:pt>
    <dgm:pt modelId="{2883E818-2D14-4791-A31C-F2AED76CA9A5}" type="sibTrans" cxnId="{C3829CD7-F89F-4FD0-B52D-C5CA059B38C6}">
      <dgm:prSet/>
      <dgm:spPr/>
      <dgm:t>
        <a:bodyPr/>
        <a:lstStyle/>
        <a:p>
          <a:endParaRPr lang="pl-PL"/>
        </a:p>
      </dgm:t>
    </dgm:pt>
    <dgm:pt modelId="{5D05A339-5389-43EC-8D86-91B9988E05A6}" type="pres">
      <dgm:prSet presAssocID="{7769F6E6-93D5-4170-B7FF-8F46D3F7C1B7}" presName="diagram" presStyleCnt="0">
        <dgm:presLayoutVars>
          <dgm:dir/>
          <dgm:resizeHandles val="exact"/>
        </dgm:presLayoutVars>
      </dgm:prSet>
      <dgm:spPr/>
      <dgm:t>
        <a:bodyPr/>
        <a:lstStyle/>
        <a:p>
          <a:endParaRPr lang="it-IT"/>
        </a:p>
      </dgm:t>
    </dgm:pt>
    <dgm:pt modelId="{F539396A-5E32-4289-B343-B9D515E935E5}" type="pres">
      <dgm:prSet presAssocID="{8E624974-DA96-462B-9910-B3F073CE7A79}" presName="node" presStyleLbl="node1" presStyleIdx="0" presStyleCnt="7" custScaleX="167197">
        <dgm:presLayoutVars>
          <dgm:bulletEnabled val="1"/>
        </dgm:presLayoutVars>
      </dgm:prSet>
      <dgm:spPr/>
      <dgm:t>
        <a:bodyPr/>
        <a:lstStyle/>
        <a:p>
          <a:endParaRPr lang="it-IT"/>
        </a:p>
      </dgm:t>
    </dgm:pt>
    <dgm:pt modelId="{75FFEE6D-2AD0-41D5-9101-C26E07AF98F3}" type="pres">
      <dgm:prSet presAssocID="{861A2B1D-9A26-4CDE-ACAC-22393B825F39}" presName="sibTrans" presStyleCnt="0"/>
      <dgm:spPr/>
    </dgm:pt>
    <dgm:pt modelId="{2009E26D-A723-4FDD-B9C3-BF4D217EE7C6}" type="pres">
      <dgm:prSet presAssocID="{C73E1069-9F5C-4B24-99CD-6EE6D544D72E}" presName="node" presStyleLbl="node1" presStyleIdx="1" presStyleCnt="7">
        <dgm:presLayoutVars>
          <dgm:bulletEnabled val="1"/>
        </dgm:presLayoutVars>
      </dgm:prSet>
      <dgm:spPr/>
      <dgm:t>
        <a:bodyPr/>
        <a:lstStyle/>
        <a:p>
          <a:endParaRPr lang="it-IT"/>
        </a:p>
      </dgm:t>
    </dgm:pt>
    <dgm:pt modelId="{CD669025-A4B5-466C-932F-28E6093435F8}" type="pres">
      <dgm:prSet presAssocID="{2883E818-2D14-4791-A31C-F2AED76CA9A5}" presName="sibTrans" presStyleCnt="0"/>
      <dgm:spPr/>
    </dgm:pt>
    <dgm:pt modelId="{54A977AE-EB2A-4F2A-BA15-52FA1CDAD5C0}" type="pres">
      <dgm:prSet presAssocID="{67740C38-1A40-4847-B585-A291F8011BA6}" presName="node" presStyleLbl="node1" presStyleIdx="2" presStyleCnt="7">
        <dgm:presLayoutVars>
          <dgm:bulletEnabled val="1"/>
        </dgm:presLayoutVars>
      </dgm:prSet>
      <dgm:spPr/>
      <dgm:t>
        <a:bodyPr/>
        <a:lstStyle/>
        <a:p>
          <a:endParaRPr lang="it-IT"/>
        </a:p>
      </dgm:t>
    </dgm:pt>
    <dgm:pt modelId="{6BDB1460-7CD0-4D63-9CE3-D9259489A00B}" type="pres">
      <dgm:prSet presAssocID="{267029B7-D5DF-4496-A80B-3828FB706DC7}" presName="sibTrans" presStyleCnt="0"/>
      <dgm:spPr/>
    </dgm:pt>
    <dgm:pt modelId="{392814BC-1B34-432C-8A91-7D2DEBE9BDA9}" type="pres">
      <dgm:prSet presAssocID="{72EDBB8E-53BA-431A-8169-F525C9CD23D3}" presName="node" presStyleLbl="node1" presStyleIdx="3" presStyleCnt="7" custLinFactNeighborX="2861" custLinFactNeighborY="-1773">
        <dgm:presLayoutVars>
          <dgm:bulletEnabled val="1"/>
        </dgm:presLayoutVars>
      </dgm:prSet>
      <dgm:spPr/>
      <dgm:t>
        <a:bodyPr/>
        <a:lstStyle/>
        <a:p>
          <a:endParaRPr lang="it-IT"/>
        </a:p>
      </dgm:t>
    </dgm:pt>
    <dgm:pt modelId="{58255175-578C-4F5F-96FD-DA9EBF07AABA}" type="pres">
      <dgm:prSet presAssocID="{831D05E5-A361-483C-B6A5-96363E111D34}" presName="sibTrans" presStyleCnt="0"/>
      <dgm:spPr/>
    </dgm:pt>
    <dgm:pt modelId="{EC27441B-9AF9-400D-BEDB-34EDC60000FB}" type="pres">
      <dgm:prSet presAssocID="{AE08B231-E67C-400E-BEF5-79D08A199E3F}" presName="node" presStyleLbl="node1" presStyleIdx="4" presStyleCnt="7">
        <dgm:presLayoutVars>
          <dgm:bulletEnabled val="1"/>
        </dgm:presLayoutVars>
      </dgm:prSet>
      <dgm:spPr/>
      <dgm:t>
        <a:bodyPr/>
        <a:lstStyle/>
        <a:p>
          <a:endParaRPr lang="it-IT"/>
        </a:p>
      </dgm:t>
    </dgm:pt>
    <dgm:pt modelId="{B9D662BE-940B-4904-AB34-9F330A080835}" type="pres">
      <dgm:prSet presAssocID="{4C726655-7F69-4A8C-B691-291D66282AA6}" presName="sibTrans" presStyleCnt="0"/>
      <dgm:spPr/>
    </dgm:pt>
    <dgm:pt modelId="{B4F84ACC-A8F4-4FD2-829B-825DF07EF97B}" type="pres">
      <dgm:prSet presAssocID="{A4701A3E-997A-46BE-A7F4-754D439DA55C}" presName="node" presStyleLbl="node1" presStyleIdx="5" presStyleCnt="7" custScaleX="149082">
        <dgm:presLayoutVars>
          <dgm:bulletEnabled val="1"/>
        </dgm:presLayoutVars>
      </dgm:prSet>
      <dgm:spPr/>
      <dgm:t>
        <a:bodyPr/>
        <a:lstStyle/>
        <a:p>
          <a:endParaRPr lang="it-IT"/>
        </a:p>
      </dgm:t>
    </dgm:pt>
    <dgm:pt modelId="{841ED870-CD65-4900-96D0-1A38D7427EC0}" type="pres">
      <dgm:prSet presAssocID="{C42FF059-F8C4-4957-9DE7-5F6A7636611F}" presName="sibTrans" presStyleCnt="0"/>
      <dgm:spPr/>
    </dgm:pt>
    <dgm:pt modelId="{F88C0ACE-316D-4F05-AFB3-349E903CD73E}" type="pres">
      <dgm:prSet presAssocID="{BE02BE4F-CE9B-433C-B697-0CC153536C85}" presName="node" presStyleLbl="node1" presStyleIdx="6" presStyleCnt="7" custScaleX="142754">
        <dgm:presLayoutVars>
          <dgm:bulletEnabled val="1"/>
        </dgm:presLayoutVars>
      </dgm:prSet>
      <dgm:spPr/>
      <dgm:t>
        <a:bodyPr/>
        <a:lstStyle/>
        <a:p>
          <a:endParaRPr lang="it-IT"/>
        </a:p>
      </dgm:t>
    </dgm:pt>
  </dgm:ptLst>
  <dgm:cxnLst>
    <dgm:cxn modelId="{71BAB8E8-D421-4BEF-8889-2BD5875D54A1}" type="presOf" srcId="{AE08B231-E67C-400E-BEF5-79D08A199E3F}" destId="{EC27441B-9AF9-400D-BEDB-34EDC60000FB}" srcOrd="0" destOrd="0" presId="urn:microsoft.com/office/officeart/2005/8/layout/default"/>
    <dgm:cxn modelId="{B390C3B1-F6B0-4979-9BB0-237C67EF3B18}" type="presOf" srcId="{7769F6E6-93D5-4170-B7FF-8F46D3F7C1B7}" destId="{5D05A339-5389-43EC-8D86-91B9988E05A6}" srcOrd="0" destOrd="0" presId="urn:microsoft.com/office/officeart/2005/8/layout/default"/>
    <dgm:cxn modelId="{D26A19EE-7EDC-4002-ABBD-9B1ABCAB4AEB}" type="presOf" srcId="{8E624974-DA96-462B-9910-B3F073CE7A79}" destId="{F539396A-5E32-4289-B343-B9D515E935E5}" srcOrd="0" destOrd="0" presId="urn:microsoft.com/office/officeart/2005/8/layout/default"/>
    <dgm:cxn modelId="{F815108A-F3FC-42D0-815C-CAFE13C28CCA}" type="presOf" srcId="{67740C38-1A40-4847-B585-A291F8011BA6}" destId="{54A977AE-EB2A-4F2A-BA15-52FA1CDAD5C0}" srcOrd="0" destOrd="0" presId="urn:microsoft.com/office/officeart/2005/8/layout/default"/>
    <dgm:cxn modelId="{2EF4D52D-14E7-41F7-B204-05EEA168ED04}" type="presOf" srcId="{A4701A3E-997A-46BE-A7F4-754D439DA55C}" destId="{B4F84ACC-A8F4-4FD2-829B-825DF07EF97B}" srcOrd="0" destOrd="0" presId="urn:microsoft.com/office/officeart/2005/8/layout/default"/>
    <dgm:cxn modelId="{5C1136BC-1B31-464E-9E0C-04F9AC3C3731}" srcId="{7769F6E6-93D5-4170-B7FF-8F46D3F7C1B7}" destId="{AE08B231-E67C-400E-BEF5-79D08A199E3F}" srcOrd="4" destOrd="0" parTransId="{34BA4B6D-E4AA-4A29-82E8-AE3A4D0C35AF}" sibTransId="{4C726655-7F69-4A8C-B691-291D66282AA6}"/>
    <dgm:cxn modelId="{77F2353D-88A6-4256-BECD-0B6C6CABE0EC}" srcId="{7769F6E6-93D5-4170-B7FF-8F46D3F7C1B7}" destId="{BE02BE4F-CE9B-433C-B697-0CC153536C85}" srcOrd="6" destOrd="0" parTransId="{58C69A49-F077-4E3B-86D4-AB6AC985CA03}" sibTransId="{BBF1D31A-B91E-49EB-8346-791EB2990EBF}"/>
    <dgm:cxn modelId="{843F45B7-CB82-4EF2-B5B2-DCD5479B77E5}" srcId="{7769F6E6-93D5-4170-B7FF-8F46D3F7C1B7}" destId="{8E624974-DA96-462B-9910-B3F073CE7A79}" srcOrd="0" destOrd="0" parTransId="{2DC9915C-2C95-4E48-AB63-87D2A00F0B64}" sibTransId="{861A2B1D-9A26-4CDE-ACAC-22393B825F39}"/>
    <dgm:cxn modelId="{9EA69206-92A8-4DA4-A716-67B6552F0D19}" type="presOf" srcId="{C73E1069-9F5C-4B24-99CD-6EE6D544D72E}" destId="{2009E26D-A723-4FDD-B9C3-BF4D217EE7C6}" srcOrd="0" destOrd="0" presId="urn:microsoft.com/office/officeart/2005/8/layout/default"/>
    <dgm:cxn modelId="{C3829CD7-F89F-4FD0-B52D-C5CA059B38C6}" srcId="{7769F6E6-93D5-4170-B7FF-8F46D3F7C1B7}" destId="{C73E1069-9F5C-4B24-99CD-6EE6D544D72E}" srcOrd="1" destOrd="0" parTransId="{AC2CAAA7-A84B-400F-B7B9-4733083D0D2A}" sibTransId="{2883E818-2D14-4791-A31C-F2AED76CA9A5}"/>
    <dgm:cxn modelId="{9459FBC3-F6FA-4E54-9278-599295558E34}" type="presOf" srcId="{BE02BE4F-CE9B-433C-B697-0CC153536C85}" destId="{F88C0ACE-316D-4F05-AFB3-349E903CD73E}" srcOrd="0" destOrd="0" presId="urn:microsoft.com/office/officeart/2005/8/layout/default"/>
    <dgm:cxn modelId="{20F01A3E-8D0E-4131-A28A-25559D8E24D6}" type="presOf" srcId="{72EDBB8E-53BA-431A-8169-F525C9CD23D3}" destId="{392814BC-1B34-432C-8A91-7D2DEBE9BDA9}" srcOrd="0" destOrd="0" presId="urn:microsoft.com/office/officeart/2005/8/layout/default"/>
    <dgm:cxn modelId="{A3623ECD-06B4-4C42-A9E2-32CEE8D6251F}" srcId="{7769F6E6-93D5-4170-B7FF-8F46D3F7C1B7}" destId="{67740C38-1A40-4847-B585-A291F8011BA6}" srcOrd="2" destOrd="0" parTransId="{E925A9E6-4D12-45CE-BFB1-2A9A8B1B8F17}" sibTransId="{267029B7-D5DF-4496-A80B-3828FB706DC7}"/>
    <dgm:cxn modelId="{1FE8EBAC-1AD5-414A-B1F8-B77B622F8A32}" srcId="{7769F6E6-93D5-4170-B7FF-8F46D3F7C1B7}" destId="{A4701A3E-997A-46BE-A7F4-754D439DA55C}" srcOrd="5" destOrd="0" parTransId="{CDC7366D-C64D-45A8-AA11-7BE4A826A71B}" sibTransId="{C42FF059-F8C4-4957-9DE7-5F6A7636611F}"/>
    <dgm:cxn modelId="{DD6B438B-8C3F-42B3-9CF3-59C8F5C17810}" srcId="{7769F6E6-93D5-4170-B7FF-8F46D3F7C1B7}" destId="{72EDBB8E-53BA-431A-8169-F525C9CD23D3}" srcOrd="3" destOrd="0" parTransId="{D6EFB3FF-7FB7-4DBD-AE7F-DDF6040F0241}" sibTransId="{831D05E5-A361-483C-B6A5-96363E111D34}"/>
    <dgm:cxn modelId="{44C78D86-3FE6-4803-B9B8-F9A7BC8AAEBA}" type="presParOf" srcId="{5D05A339-5389-43EC-8D86-91B9988E05A6}" destId="{F539396A-5E32-4289-B343-B9D515E935E5}" srcOrd="0" destOrd="0" presId="urn:microsoft.com/office/officeart/2005/8/layout/default"/>
    <dgm:cxn modelId="{6E80EA44-A818-412F-B89C-3373B9D37944}" type="presParOf" srcId="{5D05A339-5389-43EC-8D86-91B9988E05A6}" destId="{75FFEE6D-2AD0-41D5-9101-C26E07AF98F3}" srcOrd="1" destOrd="0" presId="urn:microsoft.com/office/officeart/2005/8/layout/default"/>
    <dgm:cxn modelId="{A06C805A-4FEE-44B6-AF1D-64D23F458A50}" type="presParOf" srcId="{5D05A339-5389-43EC-8D86-91B9988E05A6}" destId="{2009E26D-A723-4FDD-B9C3-BF4D217EE7C6}" srcOrd="2" destOrd="0" presId="urn:microsoft.com/office/officeart/2005/8/layout/default"/>
    <dgm:cxn modelId="{DAB83952-FA46-4366-B758-A43907DB0B3D}" type="presParOf" srcId="{5D05A339-5389-43EC-8D86-91B9988E05A6}" destId="{CD669025-A4B5-466C-932F-28E6093435F8}" srcOrd="3" destOrd="0" presId="urn:microsoft.com/office/officeart/2005/8/layout/default"/>
    <dgm:cxn modelId="{1C8511DB-8B84-45F1-B6A2-51EAFA2872A4}" type="presParOf" srcId="{5D05A339-5389-43EC-8D86-91B9988E05A6}" destId="{54A977AE-EB2A-4F2A-BA15-52FA1CDAD5C0}" srcOrd="4" destOrd="0" presId="urn:microsoft.com/office/officeart/2005/8/layout/default"/>
    <dgm:cxn modelId="{48D8AADA-0C2E-4B81-B2B6-559BA87785EE}" type="presParOf" srcId="{5D05A339-5389-43EC-8D86-91B9988E05A6}" destId="{6BDB1460-7CD0-4D63-9CE3-D9259489A00B}" srcOrd="5" destOrd="0" presId="urn:microsoft.com/office/officeart/2005/8/layout/default"/>
    <dgm:cxn modelId="{5CCE7AA8-CAC1-4AE2-A60F-0163673732B3}" type="presParOf" srcId="{5D05A339-5389-43EC-8D86-91B9988E05A6}" destId="{392814BC-1B34-432C-8A91-7D2DEBE9BDA9}" srcOrd="6" destOrd="0" presId="urn:microsoft.com/office/officeart/2005/8/layout/default"/>
    <dgm:cxn modelId="{998BBA41-D625-4381-9E82-CE7EF90FB067}" type="presParOf" srcId="{5D05A339-5389-43EC-8D86-91B9988E05A6}" destId="{58255175-578C-4F5F-96FD-DA9EBF07AABA}" srcOrd="7" destOrd="0" presId="urn:microsoft.com/office/officeart/2005/8/layout/default"/>
    <dgm:cxn modelId="{EADE340A-954C-4FD1-94ED-C6C771BC9476}" type="presParOf" srcId="{5D05A339-5389-43EC-8D86-91B9988E05A6}" destId="{EC27441B-9AF9-400D-BEDB-34EDC60000FB}" srcOrd="8" destOrd="0" presId="urn:microsoft.com/office/officeart/2005/8/layout/default"/>
    <dgm:cxn modelId="{83E8C059-F011-4707-B144-5B9DE8E6C2DF}" type="presParOf" srcId="{5D05A339-5389-43EC-8D86-91B9988E05A6}" destId="{B9D662BE-940B-4904-AB34-9F330A080835}" srcOrd="9" destOrd="0" presId="urn:microsoft.com/office/officeart/2005/8/layout/default"/>
    <dgm:cxn modelId="{6DD70EFB-795A-418B-BAAD-0763FE2ECC08}" type="presParOf" srcId="{5D05A339-5389-43EC-8D86-91B9988E05A6}" destId="{B4F84ACC-A8F4-4FD2-829B-825DF07EF97B}" srcOrd="10" destOrd="0" presId="urn:microsoft.com/office/officeart/2005/8/layout/default"/>
    <dgm:cxn modelId="{923916CB-9576-4D02-9A75-430344A529D9}" type="presParOf" srcId="{5D05A339-5389-43EC-8D86-91B9988E05A6}" destId="{841ED870-CD65-4900-96D0-1A38D7427EC0}" srcOrd="11" destOrd="0" presId="urn:microsoft.com/office/officeart/2005/8/layout/default"/>
    <dgm:cxn modelId="{611B9CC0-6E85-48B4-9AB2-9C0E20F11A01}" type="presParOf" srcId="{5D05A339-5389-43EC-8D86-91B9988E05A6}" destId="{F88C0ACE-316D-4F05-AFB3-349E903CD73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14/11/2022</a:t>
            </a:fld>
            <a:endParaRPr lang="es-ES"/>
          </a:p>
        </p:txBody>
      </p:sp>
      <p:sp>
        <p:nvSpPr>
          <p:cNvPr id="4" name="Marcador de pie de página 3">
            <a:extLst>
              <a:ext uri="{FF2B5EF4-FFF2-40B4-BE49-F238E27FC236}">
                <a16:creationId xmlns:a16="http://schemas.microsoft.com/office/drawing/2014/main" xmlns=""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14/11/2022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517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xmlns=""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11/14/2022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‹N›</a:t>
            </a:fld>
            <a:endParaRPr lang="en-US" sz="1000" dirty="0"/>
          </a:p>
        </p:txBody>
      </p:sp>
    </p:spTree>
    <p:extLst>
      <p:ext uri="{BB962C8B-B14F-4D97-AF65-F5344CB8AC3E}">
        <p14:creationId xmlns:p14="http://schemas.microsoft.com/office/powerpoint/2010/main" val="275399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xmlns=""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xmlns="" id="{CB0DDC06-9BD4-4772-A615-D876CC0859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xmlns="" id="{22EA64A2-2236-4DEC-9BF1-00DE2AD69672}"/>
              </a:ext>
            </a:extLst>
          </p:cNvPr>
          <p:cNvPicPr>
            <a:picLocks noChangeAspect="1"/>
          </p:cNvPicPr>
          <p:nvPr userDrawn="1"/>
        </p:nvPicPr>
        <p:blipFill rotWithShape="1">
          <a:blip r:embed="rId6"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xmlns=""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0.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350C6F4-6589-4745-8D09-15078EE9ADB2}"/>
              </a:ext>
            </a:extLst>
          </p:cNvPr>
          <p:cNvSpPr txBox="1"/>
          <p:nvPr/>
        </p:nvSpPr>
        <p:spPr>
          <a:xfrm>
            <a:off x="3444225" y="3249807"/>
            <a:ext cx="5009634" cy="369332"/>
          </a:xfrm>
          <a:prstGeom prst="rect">
            <a:avLst/>
          </a:prstGeom>
          <a:noFill/>
        </p:spPr>
        <p:txBody>
          <a:bodyPr wrap="square">
            <a:spAutoFit/>
          </a:bodyPr>
          <a:lstStyle/>
          <a:p>
            <a:r>
              <a:rPr lang="en-GB" b="1" dirty="0">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xmlns="" id="{6A46D3C6-E20C-4FBA-B5EB-C2B5FDE05068}"/>
              </a:ext>
            </a:extLst>
          </p:cNvPr>
          <p:cNvSpPr txBox="1"/>
          <p:nvPr/>
        </p:nvSpPr>
        <p:spPr>
          <a:xfrm>
            <a:off x="1109709" y="4272636"/>
            <a:ext cx="9667881"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b="1" dirty="0">
                <a:solidFill>
                  <a:srgbClr val="0CA373"/>
                </a:solidFill>
                <a:latin typeface="Tahoma" panose="020B0604030504040204" pitchFamily="34" charset="0"/>
                <a:ea typeface="Tahoma" panose="020B0604030504040204" pitchFamily="34" charset="0"/>
                <a:cs typeface="Tahoma" panose="020B0604030504040204" pitchFamily="34" charset="0"/>
              </a:rPr>
              <a:t>SOSPENSIONE SPECIALE DI ALCUNI OBBLIGHI SOCIALI DEL DATORE DI LAVORO
  Fornito da: </a:t>
            </a:r>
            <a:r>
              <a:rPr lang="it-IT" b="1" dirty="0">
                <a:latin typeface="Tahoma" panose="020B0604030504040204" pitchFamily="34" charset="0"/>
                <a:ea typeface="Tahoma" panose="020B0604030504040204" pitchFamily="34" charset="0"/>
                <a:cs typeface="Tahoma" panose="020B0604030504040204" pitchFamily="34" charset="0"/>
              </a:rPr>
              <a:t>Università di Economia di Cracovia</a:t>
            </a:r>
            <a:r>
              <a:rPr lang="it-IT" b="1" dirty="0">
                <a:solidFill>
                  <a:srgbClr val="0CA373"/>
                </a:solidFill>
                <a:latin typeface="Tahoma" panose="020B0604030504040204" pitchFamily="34" charset="0"/>
                <a:ea typeface="Tahoma" panose="020B0604030504040204" pitchFamily="34" charset="0"/>
                <a:cs typeface="Tahoma" panose="020B0604030504040204" pitchFamily="34" charset="0"/>
              </a:rPr>
              <a:t>
</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xmlns=""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xmlns=""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xmlns=""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xmlns=""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xmlns=""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4" y="1022287"/>
            <a:ext cx="11085045"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it-IT" sz="2400">
                <a:solidFill>
                  <a:srgbClr val="000000"/>
                </a:solidFill>
                <a:latin typeface="+mn-lt"/>
                <a:ea typeface="Calibri" panose="020F0502020204030204" pitchFamily="34" charset="0"/>
              </a:rPr>
              <a:t>UNITÀ 1: SOSPENSIONE SPECIALE DI ALCUNI OBBLIGHI SOCIALI DEL DATORE DI LAVORO
</a:t>
            </a:r>
            <a:r>
              <a:rPr lang="it-IT" sz="2000" b="0">
                <a:solidFill>
                  <a:srgbClr val="000000"/>
                </a:solidFill>
                <a:latin typeface="+mn-lt"/>
                <a:ea typeface="Calibri" panose="020F0502020204030204" pitchFamily="34" charset="0"/>
              </a:rPr>
              <a:t>SEZIONE 1.5.1.: Altre soluzioni sulla riduzione degli obblighi sociali del datore di lavoro</a:t>
            </a:r>
            <a:endParaRPr lang="it-IT" sz="2000" b="0" kern="0" spc="-15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349076" y="2240817"/>
            <a:ext cx="11364448" cy="5127558"/>
          </a:xfrm>
          <a:prstGeom prst="rect">
            <a:avLst/>
          </a:prstGeom>
          <a:noFill/>
        </p:spPr>
        <p:txBody>
          <a:bodyPr wrap="square">
            <a:spAutoFit/>
          </a:bodyPr>
          <a:lstStyle/>
          <a:p>
            <a:pPr algn="just"/>
            <a:r>
              <a:rPr lang="it-IT" sz="2000">
                <a:solidFill>
                  <a:srgbClr val="333333"/>
                </a:solidFill>
                <a:cs typeface="Times New Roman" panose="02020603050405020304" pitchFamily="18" charset="0"/>
              </a:rPr>
              <a:t>	sospensione di un contratto collettivo di lavoro;
</a:t>
            </a:r>
            <a:endParaRPr lang="it-IT" sz="2000" i="0">
              <a:solidFill>
                <a:srgbClr val="333333"/>
              </a:solidFill>
              <a:effectLst/>
              <a:cs typeface="Times New Roman" panose="02020603050405020304" pitchFamily="18" charset="0"/>
            </a:endParaRPr>
          </a:p>
          <a:p>
            <a:pPr algn="just"/>
            <a:r>
              <a:rPr lang="it-IT" sz="2000">
                <a:solidFill>
                  <a:srgbClr val="333333"/>
                </a:solidFill>
                <a:cs typeface="Times New Roman" panose="02020603050405020304" pitchFamily="18" charset="0"/>
              </a:rPr>
              <a:t>	ferie forzate in ritardo – regole generali, soluzioni anticrisi (UNIDU, CUE, Fondazione MetC, IWS);
</a:t>
            </a:r>
          </a:p>
          <a:p>
            <a:pPr algn="just"/>
            <a:r>
              <a:rPr lang="it-IT" sz="2000">
                <a:solidFill>
                  <a:srgbClr val="333333"/>
                </a:solidFill>
                <a:cs typeface="Times New Roman" panose="02020603050405020304" pitchFamily="18" charset="0"/>
              </a:rPr>
              <a:t>	accordi individuali con i dipendenti (SEERC Grecia);
</a:t>
            </a:r>
          </a:p>
          <a:p>
            <a:pPr algn="just"/>
            <a:r>
              <a:rPr lang="it-IT" sz="2000">
                <a:solidFill>
                  <a:srgbClr val="333333"/>
                </a:solidFill>
                <a:cs typeface="Times New Roman" panose="02020603050405020304" pitchFamily="18" charset="0"/>
              </a:rPr>
              <a:t>	le possibilità specifiche di risoluzione degli accordi di non concorrenza (CUE);
</a:t>
            </a:r>
          </a:p>
          <a:p>
            <a:pPr marL="6350" fontAlgn="base">
              <a:lnSpc>
                <a:spcPct val="115000"/>
              </a:lnSpc>
              <a:spcAft>
                <a:spcPts val="1000"/>
              </a:spcAft>
            </a:pPr>
            <a:r>
              <a:rPr lang="it-IT" sz="2000"/>
              <a:t>	sospensione degli obblighi di effettuare visite mediche periodiche e facilitare lo svolgimento di 	esami medici preliminari (CUE, Fondazione MetC, IWS Spagna);
</a:t>
            </a:r>
            <a:r>
              <a:rPr lang="it-IT" sz="1400">
                <a:solidFill>
                  <a:srgbClr val="333333"/>
                </a:solidFill>
                <a:cs typeface="Times New Roman" panose="02020603050405020304" pitchFamily="18" charset="0"/>
              </a:rPr>
              <a:t>Fonte: IO2, relazione di sintesi sull'impatto del COVID-19 sulle PMI e sulla loro resilienza, sintesi dei risultati, 2022
</a:t>
            </a:r>
            <a:endParaRPr lang="it-IT" sz="2000" i="0">
              <a:solidFill>
                <a:srgbClr val="333333"/>
              </a:solidFill>
              <a:effectLst/>
              <a:cs typeface="Times New Roman" panose="02020603050405020304" pitchFamily="18" charset="0"/>
            </a:endParaRPr>
          </a:p>
          <a:p>
            <a:pPr algn="just"/>
            <a:endParaRPr lang="it-IT" sz="2000" b="1" i="0">
              <a:solidFill>
                <a:srgbClr val="333333"/>
              </a:solidFill>
              <a:effectLst/>
              <a:cs typeface="Times New Roman" panose="02020603050405020304" pitchFamily="18" charset="0"/>
            </a:endParaRPr>
          </a:p>
          <a:p>
            <a:pPr algn="just"/>
            <a:endParaRPr lang="it-IT" sz="2000" b="1">
              <a:solidFill>
                <a:srgbClr val="333333"/>
              </a:solidFill>
              <a:cs typeface="Times New Roman" panose="02020603050405020304" pitchFamily="18" charset="0"/>
            </a:endParaRPr>
          </a:p>
          <a:p>
            <a:pPr marL="342900" indent="-342900" algn="just">
              <a:buFontTx/>
              <a:buChar char="-"/>
            </a:pPr>
            <a:endParaRPr lang="it-IT" sz="2400" b="0" i="0" u="none" strike="noStrike" baseline="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3" name="Grafika 2" descr="Pojedyncze koło zębate">
            <a:extLst>
              <a:ext uri="{FF2B5EF4-FFF2-40B4-BE49-F238E27FC236}">
                <a16:creationId xmlns:a16="http://schemas.microsoft.com/office/drawing/2014/main" xmlns="" id="{4DF91C0E-7182-4433-90BC-E566A4A7E7F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104070"/>
            <a:ext cx="690978" cy="707886"/>
          </a:xfrm>
          <a:prstGeom prst="rect">
            <a:avLst/>
          </a:prstGeom>
        </p:spPr>
      </p:pic>
      <p:pic>
        <p:nvPicPr>
          <p:cNvPr id="7" name="Grafika 6" descr="Pojedyncze koło zębate">
            <a:extLst>
              <a:ext uri="{FF2B5EF4-FFF2-40B4-BE49-F238E27FC236}">
                <a16:creationId xmlns:a16="http://schemas.microsoft.com/office/drawing/2014/main" xmlns="" id="{1C81F039-A24E-43C0-90D5-66D270021CD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705533"/>
            <a:ext cx="690978" cy="707886"/>
          </a:xfrm>
          <a:prstGeom prst="rect">
            <a:avLst/>
          </a:prstGeom>
        </p:spPr>
      </p:pic>
      <p:pic>
        <p:nvPicPr>
          <p:cNvPr id="8" name="Grafika 7" descr="Pojedyncze koło zębate">
            <a:extLst>
              <a:ext uri="{FF2B5EF4-FFF2-40B4-BE49-F238E27FC236}">
                <a16:creationId xmlns:a16="http://schemas.microsoft.com/office/drawing/2014/main" xmlns="" id="{49931F01-6014-6D1D-CF67-17E3C2165A45}"/>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3338159"/>
            <a:ext cx="690978" cy="707886"/>
          </a:xfrm>
          <a:prstGeom prst="rect">
            <a:avLst/>
          </a:prstGeom>
        </p:spPr>
      </p:pic>
      <p:pic>
        <p:nvPicPr>
          <p:cNvPr id="9" name="Grafika 8" descr="Pojedyncze koło zębate">
            <a:extLst>
              <a:ext uri="{FF2B5EF4-FFF2-40B4-BE49-F238E27FC236}">
                <a16:creationId xmlns:a16="http://schemas.microsoft.com/office/drawing/2014/main" xmlns="" id="{3CE08DBC-A3B4-B040-2E4B-B61ECCB86431}"/>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3939622"/>
            <a:ext cx="690978" cy="707886"/>
          </a:xfrm>
          <a:prstGeom prst="rect">
            <a:avLst/>
          </a:prstGeom>
        </p:spPr>
      </p:pic>
      <p:pic>
        <p:nvPicPr>
          <p:cNvPr id="10" name="Grafika 9" descr="Pojedyncze koło zębate">
            <a:extLst>
              <a:ext uri="{FF2B5EF4-FFF2-40B4-BE49-F238E27FC236}">
                <a16:creationId xmlns:a16="http://schemas.microsoft.com/office/drawing/2014/main" xmlns="" id="{B3887A1C-C532-1437-1430-F4AEA5229BC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4572248"/>
            <a:ext cx="690978" cy="707886"/>
          </a:xfrm>
          <a:prstGeom prst="rect">
            <a:avLst/>
          </a:prstGeom>
        </p:spPr>
      </p:pic>
    </p:spTree>
    <p:extLst>
      <p:ext uri="{BB962C8B-B14F-4D97-AF65-F5344CB8AC3E}">
        <p14:creationId xmlns:p14="http://schemas.microsoft.com/office/powerpoint/2010/main" val="59517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37350" y="961569"/>
            <a:ext cx="10988795"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2400" dirty="0">
                <a:solidFill>
                  <a:srgbClr val="000000"/>
                </a:solidFill>
                <a:latin typeface="+mn-lt"/>
                <a:ea typeface="Calibri" panose="020F0502020204030204" pitchFamily="34" charset="0"/>
              </a:rPr>
              <a:t>UNITÀ 1: SOSPENSIONE SPECIALE DI ALCUNI OBBLIGHI SOCIALI DEL DATORE DI LAVORO 
</a:t>
            </a:r>
            <a:r>
              <a:rPr lang="it-IT" sz="2000" b="0" dirty="0">
                <a:solidFill>
                  <a:srgbClr val="000000"/>
                </a:solidFill>
                <a:latin typeface="+mn-lt"/>
                <a:ea typeface="Calibri" panose="020F0502020204030204" pitchFamily="34" charset="0"/>
              </a:rPr>
              <a:t>SEZIONE 1.5.2: Soluzioni flessibili speciali secondo lo scudo anticrisi</a:t>
            </a:r>
            <a:endParaRPr lang="it-IT"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694218" y="1829638"/>
            <a:ext cx="11068695" cy="3970318"/>
          </a:xfrm>
          <a:prstGeom prst="rect">
            <a:avLst/>
          </a:prstGeom>
          <a:noFill/>
        </p:spPr>
        <p:txBody>
          <a:bodyPr wrap="square">
            <a:spAutoFit/>
          </a:bodyPr>
          <a:lstStyle/>
          <a:p>
            <a:r>
              <a:rPr lang="it-IT" sz="2000" dirty="0">
                <a:solidFill>
                  <a:srgbClr val="000000"/>
                </a:solidFill>
              </a:rPr>
              <a:t>	limiti del riposo giornaliero ininterrotto legale generale e del riposo settimanale;
</a:t>
            </a:r>
            <a:endParaRPr lang="it-IT" sz="2000" i="0" u="none" strike="noStrike" baseline="0" dirty="0">
              <a:solidFill>
                <a:srgbClr val="000000"/>
              </a:solidFill>
            </a:endParaRPr>
          </a:p>
          <a:p>
            <a:r>
              <a:rPr lang="it-IT" sz="2000" i="0" u="none" strike="noStrike" baseline="0" dirty="0">
                <a:solidFill>
                  <a:srgbClr val="000000"/>
                </a:solidFill>
              </a:rPr>
              <a:t>	</a:t>
            </a:r>
            <a:r>
              <a:rPr lang="it-IT" sz="2000" dirty="0">
                <a:solidFill>
                  <a:srgbClr val="000000"/>
                </a:solidFill>
              </a:rPr>
              <a:t>un periodo di riposo equilibrato;
</a:t>
            </a:r>
            <a:endParaRPr lang="it-IT" sz="2000" i="0" u="none" strike="noStrike" baseline="0" dirty="0">
              <a:solidFill>
                <a:srgbClr val="000000"/>
              </a:solidFill>
            </a:endParaRPr>
          </a:p>
          <a:p>
            <a:r>
              <a:rPr lang="it-IT" sz="2000" dirty="0">
                <a:solidFill>
                  <a:srgbClr val="000000"/>
                </a:solidFill>
              </a:rPr>
              <a:t>	contratti collettivi sull'introduzione di un sistema equilibrato di orario di lavoro;
</a:t>
            </a:r>
            <a:endParaRPr lang="it-IT" sz="2000" i="0" u="none" strike="noStrike" baseline="0" dirty="0">
              <a:solidFill>
                <a:srgbClr val="000000"/>
              </a:solidFill>
            </a:endParaRPr>
          </a:p>
          <a:p>
            <a:r>
              <a:rPr lang="it-IT" sz="2000" i="0" u="none" strike="noStrike" baseline="0" dirty="0">
                <a:solidFill>
                  <a:srgbClr val="000000"/>
                </a:solidFill>
              </a:rPr>
              <a:t>	</a:t>
            </a:r>
            <a:r>
              <a:rPr lang="it-IT" sz="2000" dirty="0">
                <a:solidFill>
                  <a:srgbClr val="000000"/>
                </a:solidFill>
              </a:rPr>
              <a:t>contratti collettivi sull'applicazione di condizioni di lavoro meno favorevoli (SEERC Grecia);
</a:t>
            </a:r>
            <a:endParaRPr lang="it-IT" sz="2000" dirty="0">
              <a:solidFill>
                <a:srgbClr val="000000"/>
              </a:solidFill>
              <a:latin typeface="Times New Roman" panose="02020603050405020304" pitchFamily="18" charset="0"/>
            </a:endParaRPr>
          </a:p>
          <a:p>
            <a:r>
              <a:rPr lang="it-IT" sz="1800" dirty="0">
                <a:solidFill>
                  <a:srgbClr val="000000"/>
                </a:solidFill>
                <a:effectLst/>
                <a:latin typeface="Arial" panose="020B0604020202020204" pitchFamily="34" charset="0"/>
                <a:ea typeface="Calibri" panose="020F0502020204030204" pitchFamily="34" charset="0"/>
              </a:rPr>
              <a:t>	</a:t>
            </a:r>
            <a:r>
              <a:rPr lang="it-IT" dirty="0">
                <a:solidFill>
                  <a:srgbClr val="000000"/>
                </a:solidFill>
                <a:latin typeface="Arial" panose="020B0604020202020204" pitchFamily="34" charset="0"/>
                <a:ea typeface="Calibri" panose="020F0502020204030204" pitchFamily="34" charset="0"/>
              </a:rPr>
              <a:t>possibilità di lavorare durante la quarantena e l'isolamento domiciliare;
</a:t>
            </a:r>
            <a:endParaRPr lang="it-IT" i="0" u="none" strike="noStrike" baseline="0" dirty="0">
              <a:solidFill>
                <a:srgbClr val="000000"/>
              </a:solidFill>
              <a:latin typeface="Arial" panose="020B0604020202020204" pitchFamily="34" charset="0"/>
            </a:endParaRPr>
          </a:p>
          <a:p>
            <a:r>
              <a:rPr lang="it-IT" sz="1400" dirty="0">
                <a:solidFill>
                  <a:srgbClr val="000000"/>
                </a:solidFill>
                <a:latin typeface="Calibri" panose="020F0502020204030204" pitchFamily="34" charset="0"/>
                <a:cs typeface="Calibri" panose="020F0502020204030204" pitchFamily="34" charset="0"/>
              </a:rPr>
              <a:t>Fonti: Commissione europea. 2021. Relazione annuale PMI - 2020/2021. [online] Disponibile all'indirizzo: &lt;https://</a:t>
            </a:r>
            <a:r>
              <a:rPr lang="it-IT" sz="1400" dirty="0" err="1">
                <a:solidFill>
                  <a:srgbClr val="000000"/>
                </a:solidFill>
                <a:latin typeface="Calibri" panose="020F0502020204030204" pitchFamily="34" charset="0"/>
                <a:cs typeface="Calibri" panose="020F0502020204030204" pitchFamily="34" charset="0"/>
              </a:rPr>
              <a:t>ec.europa.eu</a:t>
            </a:r>
            <a:r>
              <a:rPr lang="it-IT" sz="1400" dirty="0">
                <a:solidFill>
                  <a:srgbClr val="000000"/>
                </a:solidFill>
                <a:latin typeface="Calibri" panose="020F0502020204030204" pitchFamily="34" charset="0"/>
                <a:cs typeface="Calibri" panose="020F0502020204030204" pitchFamily="34" charset="0"/>
              </a:rPr>
              <a:t>/</a:t>
            </a:r>
            <a:r>
              <a:rPr lang="it-IT" sz="1400" dirty="0" err="1">
                <a:solidFill>
                  <a:srgbClr val="000000"/>
                </a:solidFill>
                <a:latin typeface="Calibri" panose="020F0502020204030204" pitchFamily="34" charset="0"/>
                <a:cs typeface="Calibri" panose="020F0502020204030204" pitchFamily="34" charset="0"/>
              </a:rPr>
              <a:t>docsroom</a:t>
            </a:r>
            <a:r>
              <a:rPr lang="it-IT" sz="1400" dirty="0">
                <a:solidFill>
                  <a:srgbClr val="000000"/>
                </a:solidFill>
                <a:latin typeface="Calibri" panose="020F0502020204030204" pitchFamily="34" charset="0"/>
                <a:cs typeface="Calibri" panose="020F0502020204030204" pitchFamily="34" charset="0"/>
              </a:rPr>
              <a:t>/</a:t>
            </a:r>
            <a:r>
              <a:rPr lang="it-IT" sz="1400" dirty="0" err="1">
                <a:solidFill>
                  <a:srgbClr val="000000"/>
                </a:solidFill>
                <a:latin typeface="Calibri" panose="020F0502020204030204" pitchFamily="34" charset="0"/>
                <a:cs typeface="Calibri" panose="020F0502020204030204" pitchFamily="34" charset="0"/>
              </a:rPr>
              <a:t>documents</a:t>
            </a:r>
            <a:r>
              <a:rPr lang="it-IT" sz="1400" dirty="0">
                <a:solidFill>
                  <a:srgbClr val="000000"/>
                </a:solidFill>
                <a:latin typeface="Calibri" panose="020F0502020204030204" pitchFamily="34" charset="0"/>
                <a:cs typeface="Calibri" panose="020F0502020204030204" pitchFamily="34" charset="0"/>
              </a:rPr>
              <a:t>/46062&gt; [consultato il 15.11.2021]; IO2, Relazione di sintesi sull'impatto della COVID-19 sulle PMI e sulla loro resilienza, sintesi dei risultati, 2022.
</a:t>
            </a:r>
            <a:endParaRPr lang="it-IT" sz="2000" i="0" u="none" strike="noStrike" baseline="0" dirty="0">
              <a:solidFill>
                <a:srgbClr val="000000"/>
              </a:solidFill>
              <a:latin typeface="Times New Roman" panose="02020603050405020304" pitchFamily="18" charset="0"/>
            </a:endParaRPr>
          </a:p>
        </p:txBody>
      </p:sp>
      <p:pic>
        <p:nvPicPr>
          <p:cNvPr id="3" name="Grafika 2" descr="Pojedyncze koło zębate">
            <a:extLst>
              <a:ext uri="{FF2B5EF4-FFF2-40B4-BE49-F238E27FC236}">
                <a16:creationId xmlns:a16="http://schemas.microsoft.com/office/drawing/2014/main" xmlns="" id="{65356846-8C82-76C7-96D1-33FBD5B6798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1675571"/>
            <a:ext cx="690978" cy="707886"/>
          </a:xfrm>
          <a:prstGeom prst="rect">
            <a:avLst/>
          </a:prstGeom>
        </p:spPr>
      </p:pic>
      <p:pic>
        <p:nvPicPr>
          <p:cNvPr id="4" name="Grafika 3" descr="Pojedyncze koło zębate">
            <a:extLst>
              <a:ext uri="{FF2B5EF4-FFF2-40B4-BE49-F238E27FC236}">
                <a16:creationId xmlns:a16="http://schemas.microsoft.com/office/drawing/2014/main" xmlns="" id="{96C1358B-6D9A-5FC2-499B-77C087F1EE9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290479"/>
            <a:ext cx="690978" cy="707886"/>
          </a:xfrm>
          <a:prstGeom prst="rect">
            <a:avLst/>
          </a:prstGeom>
        </p:spPr>
      </p:pic>
      <p:pic>
        <p:nvPicPr>
          <p:cNvPr id="7" name="Grafika 6" descr="Pojedyncze koło zębate">
            <a:extLst>
              <a:ext uri="{FF2B5EF4-FFF2-40B4-BE49-F238E27FC236}">
                <a16:creationId xmlns:a16="http://schemas.microsoft.com/office/drawing/2014/main" xmlns="" id="{95A97BBC-22A1-1FA4-C374-15F63929CFF8}"/>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2916256"/>
            <a:ext cx="690978" cy="707886"/>
          </a:xfrm>
          <a:prstGeom prst="rect">
            <a:avLst/>
          </a:prstGeom>
        </p:spPr>
      </p:pic>
      <p:pic>
        <p:nvPicPr>
          <p:cNvPr id="8" name="Grafika 7" descr="Pojedyncze koło zębate">
            <a:extLst>
              <a:ext uri="{FF2B5EF4-FFF2-40B4-BE49-F238E27FC236}">
                <a16:creationId xmlns:a16="http://schemas.microsoft.com/office/drawing/2014/main" xmlns="" id="{FCDAEA21-2FD1-BBA7-AEB3-ADDC87FCFFC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3553704"/>
            <a:ext cx="690978" cy="707886"/>
          </a:xfrm>
          <a:prstGeom prst="rect">
            <a:avLst/>
          </a:prstGeom>
        </p:spPr>
      </p:pic>
      <p:pic>
        <p:nvPicPr>
          <p:cNvPr id="9" name="Grafika 8" descr="Pojedyncze koło zębate">
            <a:extLst>
              <a:ext uri="{FF2B5EF4-FFF2-40B4-BE49-F238E27FC236}">
                <a16:creationId xmlns:a16="http://schemas.microsoft.com/office/drawing/2014/main" xmlns="" id="{4398DA73-6F11-1985-8004-6A8546AF607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14318" y="4146150"/>
            <a:ext cx="690978" cy="707886"/>
          </a:xfrm>
          <a:prstGeom prst="rect">
            <a:avLst/>
          </a:prstGeom>
        </p:spPr>
      </p:pic>
    </p:spTree>
    <p:extLst>
      <p:ext uri="{BB962C8B-B14F-4D97-AF65-F5344CB8AC3E}">
        <p14:creationId xmlns:p14="http://schemas.microsoft.com/office/powerpoint/2010/main" val="338775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4" y="1022287"/>
            <a:ext cx="10988795" cy="70275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2400">
                <a:solidFill>
                  <a:srgbClr val="000000"/>
                </a:solidFill>
                <a:latin typeface="+mn-lt"/>
                <a:ea typeface="Calibri" panose="020F0502020204030204" pitchFamily="34" charset="0"/>
              </a:rPr>
              <a:t>UNITÀ 1: SOSPENSIONE SPECIALE DI ALCUNI SOCIALI OBBLIGHI DEL DATORE DI LAVORO 
</a:t>
            </a:r>
            <a:r>
              <a:rPr lang="it-IT" sz="2000" b="0">
                <a:solidFill>
                  <a:srgbClr val="000000"/>
                </a:solidFill>
                <a:effectLst/>
                <a:latin typeface="+mn-lt"/>
                <a:ea typeface="Calibri" panose="020F0502020204030204" pitchFamily="34" charset="0"/>
              </a:rPr>
              <a:t>SECTION 1.5.3: </a:t>
            </a:r>
            <a:r>
              <a:rPr lang="it-IT" sz="2000" b="0" kern="0">
                <a:solidFill>
                  <a:schemeClr val="tx1"/>
                </a:solidFill>
                <a:effectLst/>
                <a:latin typeface="+mn-lt"/>
                <a:ea typeface="Tahoma" panose="020B0604030504040204" pitchFamily="34" charset="0"/>
                <a:cs typeface="Times New Roman" panose="02020603050405020304" pitchFamily="18" charset="0"/>
              </a:rPr>
              <a:t>Mo</a:t>
            </a:r>
            <a:r>
              <a:rPr lang="it-IT" sz="2000" b="0" kern="0">
                <a:solidFill>
                  <a:schemeClr val="tx1"/>
                </a:solidFill>
                <a:latin typeface="+mn-lt"/>
                <a:ea typeface="Tahoma" panose="020B0604030504040204" pitchFamily="34" charset="0"/>
                <a:cs typeface="Times New Roman" panose="02020603050405020304" pitchFamily="18" charset="0"/>
              </a:rPr>
              <a:t>tivazioni per la riduzione dell’occupazione</a:t>
            </a: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82490" y="2427073"/>
            <a:ext cx="10172049" cy="3262432"/>
          </a:xfrm>
          <a:prstGeom prst="rect">
            <a:avLst/>
          </a:prstGeom>
          <a:noFill/>
        </p:spPr>
        <p:txBody>
          <a:bodyPr wrap="square">
            <a:spAutoFit/>
          </a:bodyPr>
          <a:lstStyle/>
          <a:p>
            <a:r>
              <a:rPr lang="it-IT" sz="2000">
                <a:solidFill>
                  <a:srgbClr val="000000"/>
                </a:solidFill>
              </a:rPr>
              <a:t>licenziamento collettivo;
</a:t>
            </a:r>
            <a:endParaRPr lang="it-IT" sz="2000" i="0" u="none" strike="noStrike" baseline="0">
              <a:solidFill>
                <a:srgbClr val="000000"/>
              </a:solidFill>
            </a:endParaRPr>
          </a:p>
          <a:p>
            <a:r>
              <a:rPr lang="it-IT" sz="2000">
                <a:solidFill>
                  <a:srgbClr val="000000"/>
                </a:solidFill>
              </a:rPr>
              <a:t>ridondanza individuale;
</a:t>
            </a:r>
          </a:p>
          <a:p>
            <a:r>
              <a:rPr lang="it-IT" sz="2000">
                <a:solidFill>
                  <a:srgbClr val="000000"/>
                </a:solidFill>
              </a:rPr>
              <a:t>ragioni economiche,
</a:t>
            </a:r>
            <a:endParaRPr lang="it-IT" sz="2000" i="0" u="none" strike="noStrike" baseline="0">
              <a:solidFill>
                <a:srgbClr val="000000"/>
              </a:solidFill>
            </a:endParaRPr>
          </a:p>
          <a:p>
            <a:r>
              <a:rPr lang="it-IT" sz="2000">
                <a:solidFill>
                  <a:srgbClr val="000000"/>
                </a:solidFill>
              </a:rPr>
              <a:t>prestazioni sociali connesse al licenziamento in caso di crisi 
</a:t>
            </a:r>
            <a:endParaRPr lang="it-IT">
              <a:latin typeface="Arial" panose="020B0604020202020204" pitchFamily="34" charset="0"/>
              <a:ea typeface="Calibri" panose="020F0502020204030204" pitchFamily="34" charset="0"/>
            </a:endParaRPr>
          </a:p>
          <a:p>
            <a:r>
              <a:rPr lang="it-IT" sz="1600" i="1">
                <a:latin typeface="Calibri" panose="020F0502020204030204" pitchFamily="34" charset="0"/>
                <a:ea typeface="Calibri" panose="020F0502020204030204" pitchFamily="34" charset="0"/>
                <a:cs typeface="Calibri" panose="020F0502020204030204" pitchFamily="34" charset="0"/>
              </a:rPr>
              <a:t>Esempi: IWS, UNIDU, Polonia, SEERC Grecia.
Fonte: IO2, relazione di sintesi sull'impatto della COVID-19 sulle PMI e la loro resilienza, sintesi dei risultati, 2022.
</a:t>
            </a:r>
            <a:endParaRPr lang="it-IT" sz="1600" i="1" u="none" strike="noStrike" baseline="0">
              <a:solidFill>
                <a:srgbClr val="000000"/>
              </a:solidFill>
              <a:latin typeface="Calibri" panose="020F0502020204030204" pitchFamily="34" charset="0"/>
              <a:cs typeface="Calibri" panose="020F0502020204030204" pitchFamily="34" charset="0"/>
            </a:endParaRPr>
          </a:p>
        </p:txBody>
      </p:sp>
      <p:pic>
        <p:nvPicPr>
          <p:cNvPr id="3" name="Grafika 2" descr="Pojedyncze koło zębate">
            <a:extLst>
              <a:ext uri="{FF2B5EF4-FFF2-40B4-BE49-F238E27FC236}">
                <a16:creationId xmlns:a16="http://schemas.microsoft.com/office/drawing/2014/main" xmlns="" id="{3F3D623B-B40C-6DF6-8E6D-AA5A9C524AF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307270"/>
            <a:ext cx="690978" cy="707886"/>
          </a:xfrm>
          <a:prstGeom prst="rect">
            <a:avLst/>
          </a:prstGeom>
        </p:spPr>
      </p:pic>
      <p:pic>
        <p:nvPicPr>
          <p:cNvPr id="4" name="Grafika 3" descr="Pojedyncze koło zębate">
            <a:extLst>
              <a:ext uri="{FF2B5EF4-FFF2-40B4-BE49-F238E27FC236}">
                <a16:creationId xmlns:a16="http://schemas.microsoft.com/office/drawing/2014/main" xmlns="" id="{E3DEBEF8-A05B-D722-7C44-2095E2508C4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1512" y="2939064"/>
            <a:ext cx="690978" cy="707886"/>
          </a:xfrm>
          <a:prstGeom prst="rect">
            <a:avLst/>
          </a:prstGeom>
        </p:spPr>
      </p:pic>
      <p:pic>
        <p:nvPicPr>
          <p:cNvPr id="7" name="Grafika 6" descr="Pojedyncze koło zębate">
            <a:extLst>
              <a:ext uri="{FF2B5EF4-FFF2-40B4-BE49-F238E27FC236}">
                <a16:creationId xmlns:a16="http://schemas.microsoft.com/office/drawing/2014/main" xmlns="" id="{C39CFFEC-D8F3-A085-A8D6-7977C277E15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1818" y="3527147"/>
            <a:ext cx="690978" cy="707886"/>
          </a:xfrm>
          <a:prstGeom prst="rect">
            <a:avLst/>
          </a:prstGeom>
        </p:spPr>
      </p:pic>
      <p:pic>
        <p:nvPicPr>
          <p:cNvPr id="8" name="Grafika 7" descr="Pojedyncze koło zębate">
            <a:extLst>
              <a:ext uri="{FF2B5EF4-FFF2-40B4-BE49-F238E27FC236}">
                <a16:creationId xmlns:a16="http://schemas.microsoft.com/office/drawing/2014/main" xmlns="" id="{602FD6D5-FDCA-AFB7-BDD5-F90E213291B4}"/>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1665" y="4158941"/>
            <a:ext cx="690978" cy="707886"/>
          </a:xfrm>
          <a:prstGeom prst="rect">
            <a:avLst/>
          </a:prstGeom>
        </p:spPr>
      </p:pic>
    </p:spTree>
    <p:extLst>
      <p:ext uri="{BB962C8B-B14F-4D97-AF65-F5344CB8AC3E}">
        <p14:creationId xmlns:p14="http://schemas.microsoft.com/office/powerpoint/2010/main" val="113648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43468" y="978979"/>
            <a:ext cx="4989890" cy="5413248"/>
          </a:xfrm>
        </p:spPr>
        <p:txBody>
          <a:bodyPr>
            <a:normAutofit/>
          </a:bodyPr>
          <a:lstStyle/>
          <a:p>
            <a:r>
              <a:rPr lang="pl-PL" sz="4000" kern="0" spc="-150" dirty="0">
                <a:latin typeface="Georgia" panose="02040502050405020303" pitchFamily="18" charset="0"/>
                <a:ea typeface="Tahoma" panose="020B0604030504040204" pitchFamily="34" charset="0"/>
                <a:cs typeface="Tahoma" panose="020B0604030504040204" pitchFamily="34" charset="0"/>
              </a:rPr>
              <a:t>Test di </a:t>
            </a:r>
            <a:r>
              <a:rPr lang="it-IT" sz="4000" kern="0" spc="-150" dirty="0">
                <a:latin typeface="Georgia" panose="02040502050405020303" pitchFamily="18" charset="0"/>
                <a:ea typeface="Tahoma" panose="020B0604030504040204" pitchFamily="34" charset="0"/>
                <a:cs typeface="Tahoma" panose="020B0604030504040204" pitchFamily="34" charset="0"/>
              </a:rPr>
              <a:t>valutazione</a:t>
            </a:r>
            <a:r>
              <a:rPr lang="pl-PL" sz="4000" kern="0" spc="-150" dirty="0">
                <a:latin typeface="Georgia" panose="02040502050405020303" pitchFamily="18" charset="0"/>
                <a:ea typeface="Tahoma" panose="020B0604030504040204" pitchFamily="34" charset="0"/>
                <a:cs typeface="Tahoma" panose="020B0604030504040204" pitchFamily="34" charset="0"/>
              </a:rPr>
              <a:t> (1)</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pic>
        <p:nvPicPr>
          <p:cNvPr id="6" name="Grafika 5" descr="Podkładka — różne kontur">
            <a:extLst>
              <a:ext uri="{FF2B5EF4-FFF2-40B4-BE49-F238E27FC236}">
                <a16:creationId xmlns:a16="http://schemas.microsoft.com/office/drawing/2014/main" xmlns=""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02244" y="-234448"/>
            <a:ext cx="6955420" cy="6955420"/>
          </a:xfrm>
          <a:prstGeom prst="rect">
            <a:avLst/>
          </a:prstGeom>
        </p:spPr>
      </p:pic>
      <p:sp>
        <p:nvSpPr>
          <p:cNvPr id="5" name="pole tekstowe 4">
            <a:extLst>
              <a:ext uri="{FF2B5EF4-FFF2-40B4-BE49-F238E27FC236}">
                <a16:creationId xmlns:a16="http://schemas.microsoft.com/office/drawing/2014/main" xmlns="" id="{4BE80522-5B37-6625-D7FD-C284BE89F442}"/>
              </a:ext>
            </a:extLst>
          </p:cNvPr>
          <p:cNvSpPr txBox="1"/>
          <p:nvPr/>
        </p:nvSpPr>
        <p:spPr>
          <a:xfrm>
            <a:off x="5384307" y="336578"/>
            <a:ext cx="6560598" cy="5355312"/>
          </a:xfrm>
          <a:prstGeom prst="rect">
            <a:avLst/>
          </a:prstGeom>
          <a:noFill/>
        </p:spPr>
        <p:txBody>
          <a:bodyPr wrap="square">
            <a:spAutoFit/>
          </a:bodyPr>
          <a:lstStyle/>
          <a:p>
            <a:pPr marL="6350" algn="just" fontAlgn="base"/>
            <a:r>
              <a:rPr lang="it-IT" b="1" dirty="0">
                <a:latin typeface="Calibri" panose="020F0502020204030204" pitchFamily="34" charset="0"/>
                <a:ea typeface="Times New Roman" panose="02020603050405020304" pitchFamily="18" charset="0"/>
                <a:cs typeface="Calibri" panose="020F0502020204030204" pitchFamily="34" charset="0"/>
              </a:rPr>
              <a:t>1. I contratti collettivi commerciali sono stati più popolari durante lo stato di pandemia in Europa:
</a:t>
            </a:r>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latin typeface="Calibri" panose="020F0502020204030204" pitchFamily="34" charset="0"/>
                <a:ea typeface="Times New Roman" panose="02020603050405020304" pitchFamily="18" charset="0"/>
                <a:cs typeface="Calibri" panose="020F0502020204030204" pitchFamily="34" charset="0"/>
              </a:rPr>
              <a:t>a.- sì, nella maggior parte dei paesi,
</a:t>
            </a:r>
            <a:r>
              <a:rPr lang="it-IT" dirty="0">
                <a:latin typeface="Calibri" panose="020F0502020204030204" pitchFamily="34" charset="0"/>
                <a:ea typeface="Times New Roman" panose="02020603050405020304" pitchFamily="18" charset="0"/>
                <a:cs typeface="Calibri" panose="020F0502020204030204" pitchFamily="34" charset="0"/>
              </a:rPr>
              <a:t>b.- no, la situazione non è cambiata,
c.- solo in Polonia
</a:t>
            </a:r>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latin typeface="Calibri" panose="020F0502020204030204" pitchFamily="34" charset="0"/>
                <a:ea typeface="Times New Roman" panose="02020603050405020304" pitchFamily="18" charset="0"/>
                <a:cs typeface="Calibri" panose="020F0502020204030204" pitchFamily="34" charset="0"/>
              </a:rPr>
              <a:t>2. Durante lo stato epidemico nella maggior parte dei paesi il datore di lavoro può concedere al dipendente il congedo:
</a:t>
            </a:r>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latin typeface="Calibri" panose="020F0502020204030204" pitchFamily="34" charset="0"/>
                <a:ea typeface="Times New Roman" panose="02020603050405020304" pitchFamily="18" charset="0"/>
                <a:cs typeface="Calibri" panose="020F0502020204030204" pitchFamily="34" charset="0"/>
              </a:rPr>
              <a:t>a.- senza il consenso del dipendente e senza il piano di ferie;
</a:t>
            </a:r>
            <a:r>
              <a:rPr lang="it-IT" dirty="0">
                <a:latin typeface="Calibri" panose="020F0502020204030204" pitchFamily="34" charset="0"/>
                <a:ea typeface="Times New Roman" panose="02020603050405020304" pitchFamily="18" charset="0"/>
                <a:cs typeface="Calibri" panose="020F0502020204030204" pitchFamily="34" charset="0"/>
              </a:rPr>
              <a:t>b.- solo sulla base del consenso del dipendente,
c.- solo in casi urgenti
</a:t>
            </a:r>
            <a:r>
              <a:rPr lang="it-IT" dirty="0">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latin typeface="Calibri" panose="020F0502020204030204" pitchFamily="34" charset="0"/>
                <a:ea typeface="Times New Roman" panose="02020603050405020304" pitchFamily="18" charset="0"/>
                <a:cs typeface="Calibri" panose="020F0502020204030204" pitchFamily="34" charset="0"/>
              </a:rPr>
              <a:t>3. La riduzione dell'orario di lavoro è possibile: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0" algn="just" fontAlgn="base"/>
            <a:r>
              <a:rPr lang="it-IT" b="1" dirty="0">
                <a:latin typeface="Calibri" panose="020F0502020204030204" pitchFamily="34" charset="0"/>
                <a:ea typeface="Times New Roman" panose="02020603050405020304" pitchFamily="18" charset="0"/>
                <a:cs typeface="Calibri" panose="020F0502020204030204" pitchFamily="34" charset="0"/>
              </a:rPr>
              <a:t>a.- sulla base di un contratto collettivo,
</a:t>
            </a:r>
            <a:r>
              <a:rPr lang="it-IT" dirty="0">
                <a:latin typeface="Calibri" panose="020F0502020204030204" pitchFamily="34" charset="0"/>
                <a:ea typeface="Times New Roman" panose="02020603050405020304" pitchFamily="18" charset="0"/>
                <a:cs typeface="Calibri" panose="020F0502020204030204" pitchFamily="34" charset="0"/>
              </a:rPr>
              <a:t>b.- per ordine del datore di lavoro,
c.- non è possibile senza il consenso del/i dipendente/i.</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3295A1-DF3B-FD74-50AF-B3558B7231D6}"/>
              </a:ext>
            </a:extLst>
          </p:cNvPr>
          <p:cNvSpPr>
            <a:spLocks noGrp="1"/>
          </p:cNvSpPr>
          <p:nvPr>
            <p:ph type="title"/>
          </p:nvPr>
        </p:nvSpPr>
        <p:spPr>
          <a:xfrm>
            <a:off x="672043" y="850392"/>
            <a:ext cx="4989890" cy="5413248"/>
          </a:xfrm>
        </p:spPr>
        <p:txBody>
          <a:bodyPr>
            <a:normAutofit/>
          </a:bodyPr>
          <a:lstStyle/>
          <a:p>
            <a:r>
              <a:rPr lang="it-IT" sz="4000" kern="0" spc="-150" dirty="0">
                <a:latin typeface="Georgia" panose="02040502050405020303" pitchFamily="18" charset="0"/>
                <a:ea typeface="Tahoma" panose="020B0604030504040204" pitchFamily="34" charset="0"/>
                <a:cs typeface="Tahoma" panose="020B0604030504040204" pitchFamily="34" charset="0"/>
              </a:rPr>
              <a:t>Test di valutazione (2)</a:t>
            </a:r>
            <a:r>
              <a:rPr lang="es-ES" sz="3600" kern="0" spc="-150" dirty="0">
                <a:solidFill>
                  <a:schemeClr val="tx1"/>
                </a:solidFill>
                <a:latin typeface="+mj-lt"/>
                <a:ea typeface="Tahoma" panose="020B0604030504040204" pitchFamily="34" charset="0"/>
                <a:cs typeface="Tahoma" panose="020B0604030504040204" pitchFamily="34" charset="0"/>
              </a:rPr>
              <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5" name="pole tekstowe 4">
            <a:extLst>
              <a:ext uri="{FF2B5EF4-FFF2-40B4-BE49-F238E27FC236}">
                <a16:creationId xmlns:a16="http://schemas.microsoft.com/office/drawing/2014/main" xmlns="" id="{70B9BBAE-2461-D1C2-0DF8-A080337FEC56}"/>
              </a:ext>
            </a:extLst>
          </p:cNvPr>
          <p:cNvSpPr txBox="1"/>
          <p:nvPr/>
        </p:nvSpPr>
        <p:spPr>
          <a:xfrm>
            <a:off x="5397622" y="399495"/>
            <a:ext cx="6285391" cy="3970318"/>
          </a:xfrm>
          <a:prstGeom prst="rect">
            <a:avLst/>
          </a:prstGeom>
          <a:noFill/>
        </p:spPr>
        <p:txBody>
          <a:bodyPr wrap="square">
            <a:spAutoFit/>
          </a:bodyPr>
          <a:lstStyle/>
          <a:p>
            <a:pPr marL="457200"/>
            <a:r>
              <a:rPr lang="it-IT" b="1" dirty="0">
                <a:latin typeface="Calibri" panose="020F0502020204030204" pitchFamily="34" charset="0"/>
                <a:ea typeface="Times New Roman" panose="02020603050405020304" pitchFamily="18" charset="0"/>
                <a:cs typeface="Calibri" panose="020F0502020204030204" pitchFamily="34" charset="0"/>
              </a:rPr>
              <a:t>4. L'obbligo di costituire o gestire un fondo di prestazioni sociali aziendale può essere sospeso: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b="1" dirty="0">
                <a:latin typeface="Calibri" panose="020F0502020204030204" pitchFamily="34" charset="0"/>
                <a:ea typeface="Times New Roman" panose="02020603050405020304" pitchFamily="18" charset="0"/>
                <a:cs typeface="Calibri" panose="020F0502020204030204" pitchFamily="34" charset="0"/>
              </a:rPr>
              <a:t>a.- per i lavoratori che si trovano in una situazione economica difficile,
</a:t>
            </a:r>
            <a:r>
              <a:rPr lang="it-IT" dirty="0">
                <a:latin typeface="Calibri" panose="020F0502020204030204" pitchFamily="34" charset="0"/>
                <a:ea typeface="Times New Roman" panose="02020603050405020304" pitchFamily="18" charset="0"/>
                <a:cs typeface="Calibri" panose="020F0502020204030204" pitchFamily="34" charset="0"/>
              </a:rPr>
              <a:t>b.- per tutti i dipendenti,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dirty="0">
                <a:latin typeface="Calibri" panose="020F0502020204030204" pitchFamily="34" charset="0"/>
                <a:ea typeface="Times New Roman" panose="02020603050405020304" pitchFamily="18" charset="0"/>
                <a:cs typeface="Calibri" panose="020F0502020204030204" pitchFamily="34" charset="0"/>
              </a:rPr>
              <a:t>c.- solo per un anno.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6350" fontAlgn="base"/>
            <a:r>
              <a:rPr lang="it-IT" b="1" dirty="0">
                <a:latin typeface="Calibri" panose="020F0502020204030204" pitchFamily="34" charset="0"/>
                <a:ea typeface="Times New Roman" panose="02020603050405020304" pitchFamily="18" charset="0"/>
                <a:cs typeface="Calibri" panose="020F0502020204030204" pitchFamily="34" charset="0"/>
              </a:rPr>
              <a:t>5. Le condizioni individuali di occupazione in situazioni di crisi possono essere modificate: 
</a:t>
            </a:r>
            <a:r>
              <a:rPr lang="it-IT" sz="1800" dirty="0">
                <a:effectLst/>
                <a:latin typeface="Calibri" panose="020F0502020204030204" pitchFamily="34" charset="0"/>
                <a:ea typeface="Times New Roman" panose="02020603050405020304" pitchFamily="18"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it-IT" b="1" dirty="0">
                <a:latin typeface="Calibri" panose="020F0502020204030204" pitchFamily="34" charset="0"/>
                <a:ea typeface="Times New Roman" panose="02020603050405020304" pitchFamily="18" charset="0"/>
                <a:cs typeface="Calibri" panose="020F0502020204030204" pitchFamily="34" charset="0"/>
              </a:rPr>
              <a:t>a.- senza il consenso di un dipendente in alcune situazioni,
</a:t>
            </a:r>
            <a:r>
              <a:rPr lang="it-IT" dirty="0">
                <a:latin typeface="Calibri" panose="020F0502020204030204" pitchFamily="34" charset="0"/>
                <a:ea typeface="Times New Roman" panose="02020603050405020304" pitchFamily="18" charset="0"/>
                <a:cs typeface="Calibri" panose="020F0502020204030204" pitchFamily="34" charset="0"/>
              </a:rPr>
              <a:t>b.- sempre senza il consenso di un dipendente,
c.- mai senza il consenso di un dipendente in alcune situazioni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Grafika 5" descr="Podkładka — różne kontur">
            <a:extLst>
              <a:ext uri="{FF2B5EF4-FFF2-40B4-BE49-F238E27FC236}">
                <a16:creationId xmlns:a16="http://schemas.microsoft.com/office/drawing/2014/main" xmlns="" id="{8BCDF41A-C2EF-FC8D-166B-B153F960B00A}"/>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602244" y="-234448"/>
            <a:ext cx="6955420" cy="6955420"/>
          </a:xfrm>
          <a:prstGeom prst="rect">
            <a:avLst/>
          </a:prstGeom>
        </p:spPr>
      </p:pic>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23306" y="519188"/>
            <a:ext cx="10729751" cy="6350456"/>
          </a:xfrm>
          <a:prstGeom prst="rect">
            <a:avLst/>
          </a:prstGeom>
          <a:noFill/>
        </p:spPr>
        <p:txBody>
          <a:bodyPr wrap="square" rtlCol="0">
            <a:spAutoFit/>
          </a:bodyPr>
          <a:lstStyle/>
          <a:p>
            <a:endParaRPr lang="pl-PL" sz="2000" b="1" dirty="0">
              <a:latin typeface="Calibri" panose="020F0502020204030204" pitchFamily="34" charset="0"/>
              <a:cs typeface="Calibri" panose="020F0502020204030204" pitchFamily="34" charset="0"/>
            </a:endParaRPr>
          </a:p>
          <a:p>
            <a:r>
              <a:rPr lang="it-IT" sz="2000" b="1" dirty="0">
                <a:latin typeface="Calibri" panose="020F0502020204030204" pitchFamily="34" charset="0"/>
                <a:cs typeface="Calibri" panose="020F0502020204030204" pitchFamily="34" charset="0"/>
              </a:rPr>
              <a:t>Fonti:
</a:t>
            </a:r>
            <a:endParaRPr lang="it-IT" sz="2000" dirty="0">
              <a:latin typeface="Calibri" panose="020F0502020204030204" pitchFamily="34" charset="0"/>
              <a:cs typeface="Calibri" panose="020F0502020204030204" pitchFamily="34" charset="0"/>
            </a:endParaRPr>
          </a:p>
          <a:p>
            <a:pPr>
              <a:lnSpc>
                <a:spcPct val="115000"/>
              </a:lnSpc>
              <a:spcAft>
                <a:spcPts val="1000"/>
              </a:spcAft>
            </a:pPr>
            <a:r>
              <a:rPr lang="it-IT" sz="2000" i="1" dirty="0" err="1">
                <a:effectLst/>
                <a:latin typeface="Calibri" panose="020F0502020204030204" pitchFamily="34" charset="0"/>
                <a:ea typeface="Calibri" panose="020F0502020204030204" pitchFamily="34" charset="0"/>
                <a:cs typeface="Calibri" panose="020F0502020204030204" pitchFamily="34" charset="0"/>
              </a:rPr>
              <a:t>Aspekty</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pracy</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zdalnej</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z</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perspektywy</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pracownika</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pracodawcy</a:t>
            </a:r>
            <a:r>
              <a:rPr lang="it-IT" sz="2000" i="1" dirty="0">
                <a:effectLst/>
                <a:latin typeface="Calibri" panose="020F0502020204030204" pitchFamily="34" charset="0"/>
                <a:ea typeface="Calibri" panose="020F0502020204030204" pitchFamily="34" charset="0"/>
                <a:cs typeface="Calibri" panose="020F0502020204030204" pitchFamily="34" charset="0"/>
              </a:rPr>
              <a:t> i </a:t>
            </a:r>
            <a:r>
              <a:rPr lang="it-IT" sz="2000" i="1" dirty="0" err="1">
                <a:effectLst/>
                <a:latin typeface="Calibri" panose="020F0502020204030204" pitchFamily="34" charset="0"/>
                <a:ea typeface="Calibri" panose="020F0502020204030204" pitchFamily="34" charset="0"/>
                <a:cs typeface="Calibri" panose="020F0502020204030204" pitchFamily="34" charset="0"/>
              </a:rPr>
              <a:t>gospodarki</a:t>
            </a:r>
            <a:r>
              <a:rPr lang="it-IT" sz="2000" dirty="0">
                <a:effectLst/>
                <a:latin typeface="Calibri" panose="020F0502020204030204" pitchFamily="34" charset="0"/>
                <a:ea typeface="Calibri" panose="020F0502020204030204" pitchFamily="34" charset="0"/>
                <a:cs typeface="Calibri" panose="020F0502020204030204" pitchFamily="34" charset="0"/>
              </a:rPr>
              <a:t>, PARP, stan </a:t>
            </a:r>
            <a:r>
              <a:rPr lang="it-IT" sz="2000" dirty="0" err="1">
                <a:effectLst/>
                <a:latin typeface="Calibri" panose="020F0502020204030204" pitchFamily="34" charset="0"/>
                <a:ea typeface="Calibri" panose="020F0502020204030204" pitchFamily="34" charset="0"/>
                <a:cs typeface="Calibri" panose="020F0502020204030204" pitchFamily="34" charset="0"/>
              </a:rPr>
              <a:t>na</a:t>
            </a:r>
            <a:r>
              <a:rPr lang="it-IT" sz="2000" dirty="0">
                <a:effectLst/>
                <a:latin typeface="Calibri" panose="020F0502020204030204" pitchFamily="34" charset="0"/>
                <a:ea typeface="Calibri" panose="020F0502020204030204" pitchFamily="34" charset="0"/>
                <a:cs typeface="Calibri" panose="020F0502020204030204" pitchFamily="34" charset="0"/>
              </a:rPr>
              <a:t> 15 </a:t>
            </a:r>
            <a:r>
              <a:rPr lang="it-IT" sz="2000" dirty="0" err="1">
                <a:effectLst/>
                <a:latin typeface="Calibri" panose="020F0502020204030204" pitchFamily="34" charset="0"/>
                <a:ea typeface="Calibri" panose="020F0502020204030204" pitchFamily="34" charset="0"/>
                <a:cs typeface="Calibri" panose="020F0502020204030204" pitchFamily="34" charset="0"/>
              </a:rPr>
              <a:t>grudnia</a:t>
            </a:r>
            <a:r>
              <a:rPr lang="it-IT" sz="2000" dirty="0">
                <a:effectLst/>
                <a:latin typeface="Calibri" panose="020F0502020204030204" pitchFamily="34" charset="0"/>
                <a:ea typeface="Calibri" panose="020F0502020204030204" pitchFamily="34" charset="0"/>
                <a:cs typeface="Calibri" panose="020F0502020204030204" pitchFamily="34" charset="0"/>
              </a:rPr>
              <a:t> 2021 </a:t>
            </a:r>
            <a:r>
              <a:rPr lang="it-IT" sz="2000" dirty="0" err="1">
                <a:effectLst/>
                <a:latin typeface="Calibri" panose="020F0502020204030204" pitchFamily="34" charset="0"/>
                <a:ea typeface="Calibri" panose="020F0502020204030204" pitchFamily="34" charset="0"/>
                <a:cs typeface="Calibri" panose="020F0502020204030204" pitchFamily="34" charset="0"/>
              </a:rPr>
              <a:t>r</a:t>
            </a:r>
            <a:r>
              <a:rPr lang="it-IT" sz="2000" dirty="0">
                <a:effectLst/>
                <a:latin typeface="Calibri" panose="020F0502020204030204" pitchFamily="34" charset="0"/>
                <a:ea typeface="Calibri" panose="020F0502020204030204" pitchFamily="34" charset="0"/>
                <a:cs typeface="Calibri" panose="020F0502020204030204" pitchFamily="34" charset="0"/>
              </a:rPr>
              <a:t>.</a:t>
            </a: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Banca IFIS.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 smart working conquista anche le PMI, con il lockdown è crescita record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Available</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at</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&lt;https://</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www.bancaifis.it</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/app/uploads/2021/02/Bancaifis_Focus_01_2021-1.pdf&gt;[</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18 November 2021].</a:t>
            </a:r>
            <a:endParaRPr lang="it-IT" sz="2000" dirty="0">
              <a:effectLst/>
              <a:latin typeface="Calibri" panose="020F0502020204030204" pitchFamily="34" charset="0"/>
              <a:ea typeface="Calibri" panose="020F0502020204030204" pitchFamily="34" charset="0"/>
              <a:cs typeface="Calibri" panose="020F0502020204030204" pitchFamily="34" charset="0"/>
            </a:endParaRP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it-IT"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latin typeface="Calibri" panose="020F0502020204030204" pitchFamily="34" charset="0"/>
                <a:ea typeface="Calibri" panose="020F0502020204030204" pitchFamily="34" charset="0"/>
                <a:cs typeface="Calibri" panose="020F0502020204030204" pitchFamily="34" charset="0"/>
              </a:rPr>
              <a:t>Coronavirus (COVID-19): risposte politiche per le PMI, OCSE, aggiornato il 15 luglio 2020.
</a:t>
            </a:r>
            <a:r>
              <a:rPr lang="it-IT" sz="2000" dirty="0">
                <a:latin typeface="Calibri" panose="020F0502020204030204" pitchFamily="34" charset="0"/>
                <a:ea typeface="Calibri" panose="020F0502020204030204" pitchFamily="34" charset="0"/>
                <a:cs typeface="Calibri" panose="020F0502020204030204" pitchFamily="34" charset="0"/>
              </a:rPr>
              <a:t>Economist, 2021. Polonia. Government and institution </a:t>
            </a:r>
            <a:r>
              <a:rPr lang="it-IT" sz="2000" dirty="0" err="1">
                <a:latin typeface="Calibri" panose="020F0502020204030204" pitchFamily="34" charset="0"/>
                <a:ea typeface="Calibri" panose="020F0502020204030204" pitchFamily="34" charset="0"/>
                <a:cs typeface="Calibri" panose="020F0502020204030204" pitchFamily="34" charset="0"/>
              </a:rPr>
              <a:t>measures</a:t>
            </a:r>
            <a:r>
              <a:rPr lang="it-IT" sz="2000" dirty="0">
                <a:latin typeface="Calibri" panose="020F0502020204030204" pitchFamily="34" charset="0"/>
                <a:ea typeface="Calibri" panose="020F0502020204030204" pitchFamily="34" charset="0"/>
                <a:cs typeface="Calibri" panose="020F0502020204030204" pitchFamily="34" charset="0"/>
              </a:rPr>
              <a:t> in </a:t>
            </a:r>
            <a:r>
              <a:rPr lang="it-IT" sz="2000" dirty="0" err="1">
                <a:latin typeface="Calibri" panose="020F0502020204030204" pitchFamily="34" charset="0"/>
                <a:ea typeface="Calibri" panose="020F0502020204030204" pitchFamily="34" charset="0"/>
                <a:cs typeface="Calibri" panose="020F0502020204030204" pitchFamily="34" charset="0"/>
              </a:rPr>
              <a:t>response</a:t>
            </a:r>
            <a:r>
              <a:rPr lang="it-IT" sz="2000" dirty="0">
                <a:latin typeface="Calibri" panose="020F0502020204030204" pitchFamily="34" charset="0"/>
                <a:ea typeface="Calibri" panose="020F0502020204030204" pitchFamily="34" charset="0"/>
                <a:cs typeface="Calibri" panose="020F0502020204030204" pitchFamily="34" charset="0"/>
              </a:rPr>
              <a:t> to COVID-19, KPMG Report, https://</a:t>
            </a:r>
            <a:r>
              <a:rPr lang="it-IT" sz="2000" dirty="0" err="1">
                <a:latin typeface="Calibri" panose="020F0502020204030204" pitchFamily="34" charset="0"/>
                <a:ea typeface="Calibri" panose="020F0502020204030204" pitchFamily="34" charset="0"/>
                <a:cs typeface="Calibri" panose="020F0502020204030204" pitchFamily="34" charset="0"/>
              </a:rPr>
              <a:t>home.kpmg</a:t>
            </a:r>
            <a:r>
              <a:rPr lang="it-IT" sz="2000" dirty="0">
                <a:latin typeface="Calibri" panose="020F0502020204030204" pitchFamily="34" charset="0"/>
                <a:ea typeface="Calibri" panose="020F0502020204030204" pitchFamily="34" charset="0"/>
                <a:cs typeface="Calibri" panose="020F0502020204030204" pitchFamily="34" charset="0"/>
              </a:rPr>
              <a:t>/xx/en/home/insights/2020/04/poland-government-and-institution-measures-in-response-to-covid.html[consultato il 2 ottobre 2022].
</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Commissione europea. 2021. Relazione annuale PMI - 2020/2021. [online] Disponibile all'indirizzo: &lt;https://</a:t>
            </a:r>
            <a:r>
              <a:rPr lang="it-IT"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ec.europa.eu</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docsroom</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documents</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/46062&gt; [consultato il 15.11.2021].
</a:t>
            </a:r>
            <a:endParaRPr lang="it-IT"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33697" y="1028343"/>
            <a:ext cx="10729751" cy="4852610"/>
          </a:xfrm>
          <a:prstGeom prst="rect">
            <a:avLst/>
          </a:prstGeom>
          <a:noFill/>
        </p:spPr>
        <p:txBody>
          <a:bodyPr wrap="square" rtlCol="0">
            <a:spAutoFit/>
          </a:bodyPr>
          <a:lstStyle/>
          <a:p>
            <a:r>
              <a:rPr lang="it-IT" sz="2000" b="1" dirty="0">
                <a:latin typeface="Calibri" panose="020F0502020204030204" pitchFamily="34" charset="0"/>
                <a:cs typeface="Calibri" panose="020F0502020204030204" pitchFamily="34" charset="0"/>
              </a:rPr>
              <a:t>Fonti:
</a:t>
            </a:r>
            <a:endParaRPr lang="it-IT" sz="2000" dirty="0">
              <a:latin typeface="Calibri" panose="020F0502020204030204" pitchFamily="34" charset="0"/>
              <a:cs typeface="Calibri" panose="020F0502020204030204" pitchFamily="34" charset="0"/>
            </a:endParaRP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ISTAT. 2020.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imprese nell’emergenza sanitaria COVID-19 - Report 14 dicembre2020</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Available</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at</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&lt;https://</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www.istat.it</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it</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/files/2020/12/REPORT-COVID-IMPRESE-</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DICEMBRE.pdf</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&gt; [</a:t>
            </a:r>
            <a:r>
              <a:rPr lang="it-IT"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14.11.2021].</a:t>
            </a:r>
            <a:endParaRPr lang="it-IT" sz="20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it-IT" sz="2000" i="1" dirty="0">
              <a:effectLst/>
              <a:latin typeface="Calibri" panose="020F0502020204030204" pitchFamily="34" charset="0"/>
              <a:ea typeface="Calibri" panose="020F0502020204030204" pitchFamily="34" charset="0"/>
              <a:cs typeface="Calibri" panose="020F0502020204030204" pitchFamily="34" charset="0"/>
            </a:endParaRPr>
          </a:p>
          <a:p>
            <a:pPr algn="just"/>
            <a:r>
              <a:rPr lang="it-IT" sz="2000" i="1" dirty="0">
                <a:latin typeface="Calibri" panose="020F0502020204030204" pitchFamily="34" charset="0"/>
                <a:ea typeface="Calibri" panose="020F0502020204030204" pitchFamily="34" charset="0"/>
                <a:cs typeface="Calibri" panose="020F0502020204030204" pitchFamily="34" charset="0"/>
              </a:rPr>
              <a:t>prospettive OCSE per le PMI e l'imprenditorialità 2021; https://</a:t>
            </a:r>
            <a:r>
              <a:rPr lang="it-IT" sz="2000" i="1" dirty="0" err="1">
                <a:latin typeface="Calibri" panose="020F0502020204030204" pitchFamily="34" charset="0"/>
                <a:ea typeface="Calibri" panose="020F0502020204030204" pitchFamily="34" charset="0"/>
                <a:cs typeface="Calibri" panose="020F0502020204030204" pitchFamily="34" charset="0"/>
              </a:rPr>
              <a:t>www.oecd-ilibrary.org</a:t>
            </a:r>
            <a:r>
              <a:rPr lang="it-IT" sz="2000" i="1" dirty="0">
                <a:latin typeface="Calibri" panose="020F0502020204030204" pitchFamily="34" charset="0"/>
                <a:ea typeface="Calibri" panose="020F0502020204030204" pitchFamily="34" charset="0"/>
                <a:cs typeface="Calibri" panose="020F0502020204030204" pitchFamily="34" charset="0"/>
              </a:rPr>
              <a:t>/</a:t>
            </a:r>
            <a:r>
              <a:rPr lang="it-IT" sz="2000" i="1" dirty="0" err="1">
                <a:latin typeface="Calibri" panose="020F0502020204030204" pitchFamily="34" charset="0"/>
                <a:ea typeface="Calibri" panose="020F0502020204030204" pitchFamily="34" charset="0"/>
                <a:cs typeface="Calibri" panose="020F0502020204030204" pitchFamily="34" charset="0"/>
              </a:rPr>
              <a:t>sites</a:t>
            </a:r>
            <a:r>
              <a:rPr lang="it-IT" sz="2000" i="1" dirty="0">
                <a:latin typeface="Calibri" panose="020F0502020204030204" pitchFamily="34" charset="0"/>
                <a:ea typeface="Calibri" panose="020F0502020204030204" pitchFamily="34" charset="0"/>
                <a:cs typeface="Calibri" panose="020F0502020204030204" pitchFamily="34" charset="0"/>
              </a:rPr>
              <a:t>/97a5bbfe-en/</a:t>
            </a:r>
            <a:r>
              <a:rPr lang="it-IT" sz="2000" i="1" dirty="0" err="1">
                <a:latin typeface="Calibri" panose="020F0502020204030204" pitchFamily="34" charset="0"/>
                <a:ea typeface="Calibri" panose="020F0502020204030204" pitchFamily="34" charset="0"/>
                <a:cs typeface="Calibri" panose="020F0502020204030204" pitchFamily="34" charset="0"/>
              </a:rPr>
              <a:t>index.html?itemId</a:t>
            </a:r>
            <a:r>
              <a:rPr lang="it-IT" sz="2000" i="1" dirty="0">
                <a:latin typeface="Calibri" panose="020F0502020204030204" pitchFamily="34" charset="0"/>
                <a:ea typeface="Calibri" panose="020F0502020204030204" pitchFamily="34" charset="0"/>
                <a:cs typeface="Calibri" panose="020F0502020204030204" pitchFamily="34" charset="0"/>
              </a:rPr>
              <a:t>=/</a:t>
            </a:r>
            <a:r>
              <a:rPr lang="it-IT" sz="2000" i="1" dirty="0" err="1">
                <a:latin typeface="Calibri" panose="020F0502020204030204" pitchFamily="34" charset="0"/>
                <a:ea typeface="Calibri" panose="020F0502020204030204" pitchFamily="34" charset="0"/>
                <a:cs typeface="Calibri" panose="020F0502020204030204" pitchFamily="34" charset="0"/>
              </a:rPr>
              <a:t>content</a:t>
            </a:r>
            <a:r>
              <a:rPr lang="it-IT" sz="2000" i="1" dirty="0">
                <a:latin typeface="Calibri" panose="020F0502020204030204" pitchFamily="34" charset="0"/>
                <a:ea typeface="Calibri" panose="020F0502020204030204" pitchFamily="34" charset="0"/>
                <a:cs typeface="Calibri" panose="020F0502020204030204" pitchFamily="34" charset="0"/>
              </a:rPr>
              <a:t>/</a:t>
            </a:r>
            <a:r>
              <a:rPr lang="it-IT" sz="2000" i="1" dirty="0" err="1">
                <a:latin typeface="Calibri" panose="020F0502020204030204" pitchFamily="34" charset="0"/>
                <a:ea typeface="Calibri" panose="020F0502020204030204" pitchFamily="34" charset="0"/>
                <a:cs typeface="Calibri" panose="020F0502020204030204" pitchFamily="34" charset="0"/>
              </a:rPr>
              <a:t>publication</a:t>
            </a:r>
            <a:r>
              <a:rPr lang="it-IT" sz="2000" i="1" dirty="0">
                <a:latin typeface="Calibri" panose="020F0502020204030204" pitchFamily="34" charset="0"/>
                <a:ea typeface="Calibri" panose="020F0502020204030204" pitchFamily="34" charset="0"/>
                <a:cs typeface="Calibri" panose="020F0502020204030204" pitchFamily="34" charset="0"/>
              </a:rPr>
              <a:t>/97a5bbfe-en [consultato il 2.10.2022].
</a:t>
            </a:r>
            <a:r>
              <a:rPr lang="it-IT" sz="2000" i="1" dirty="0">
                <a:effectLst/>
                <a:latin typeface="Calibri" panose="020F0502020204030204" pitchFamily="34" charset="0"/>
                <a:ea typeface="Calibri" panose="020F0502020204030204" pitchFamily="34" charset="0"/>
                <a:cs typeface="Calibri" panose="020F0502020204030204" pitchFamily="34" charset="0"/>
              </a:rPr>
              <a:t> </a:t>
            </a:r>
            <a:endParaRPr lang="it-IT" sz="2000" dirty="0">
              <a:effectLst/>
              <a:latin typeface="Calibri" panose="020F0502020204030204" pitchFamily="34" charset="0"/>
              <a:ea typeface="Calibri" panose="020F0502020204030204" pitchFamily="34" charset="0"/>
              <a:cs typeface="Calibri" panose="020F0502020204030204" pitchFamily="34" charset="0"/>
            </a:endParaRPr>
          </a:p>
          <a:p>
            <a:r>
              <a:rPr lang="it-IT" sz="2000" i="1" dirty="0" err="1">
                <a:effectLst/>
                <a:latin typeface="Calibri" panose="020F0502020204030204" pitchFamily="34" charset="0"/>
                <a:ea typeface="Calibri" panose="020F0502020204030204" pitchFamily="34" charset="0"/>
                <a:cs typeface="Calibri" panose="020F0502020204030204" pitchFamily="34" charset="0"/>
              </a:rPr>
              <a:t>Raport</a:t>
            </a:r>
            <a:r>
              <a:rPr lang="it-IT" sz="2000" i="1" dirty="0">
                <a:effectLst/>
                <a:latin typeface="Calibri" panose="020F0502020204030204" pitchFamily="34" charset="0"/>
                <a:ea typeface="Calibri" panose="020F0502020204030204" pitchFamily="34" charset="0"/>
                <a:cs typeface="Calibri" panose="020F0502020204030204" pitchFamily="34" charset="0"/>
              </a:rPr>
              <a:t> o </a:t>
            </a:r>
            <a:r>
              <a:rPr lang="it-IT" sz="2000" i="1" dirty="0" err="1">
                <a:effectLst/>
                <a:latin typeface="Calibri" panose="020F0502020204030204" pitchFamily="34" charset="0"/>
                <a:ea typeface="Calibri" panose="020F0502020204030204" pitchFamily="34" charset="0"/>
                <a:cs typeface="Calibri" panose="020F0502020204030204" pitchFamily="34" charset="0"/>
              </a:rPr>
              <a:t>stanie</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sektora</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małych</a:t>
            </a:r>
            <a:r>
              <a:rPr lang="it-IT" sz="2000" i="1" dirty="0">
                <a:effectLst/>
                <a:latin typeface="Calibri" panose="020F0502020204030204" pitchFamily="34" charset="0"/>
                <a:ea typeface="Calibri" panose="020F0502020204030204" pitchFamily="34" charset="0"/>
                <a:cs typeface="Calibri" panose="020F0502020204030204" pitchFamily="34" charset="0"/>
              </a:rPr>
              <a:t> i </a:t>
            </a:r>
            <a:r>
              <a:rPr lang="it-IT" sz="2000" i="1" dirty="0" err="1">
                <a:effectLst/>
                <a:latin typeface="Calibri" panose="020F0502020204030204" pitchFamily="34" charset="0"/>
                <a:ea typeface="Calibri" panose="020F0502020204030204" pitchFamily="34" charset="0"/>
                <a:cs typeface="Calibri" panose="020F0502020204030204" pitchFamily="34" charset="0"/>
              </a:rPr>
              <a:t>średnich</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przedsiębiorstw</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w</a:t>
            </a:r>
            <a:r>
              <a:rPr lang="it-IT" sz="2000" i="1" dirty="0">
                <a:effectLst/>
                <a:latin typeface="Calibri" panose="020F0502020204030204" pitchFamily="34" charset="0"/>
                <a:ea typeface="Calibri" panose="020F0502020204030204" pitchFamily="34" charset="0"/>
                <a:cs typeface="Calibri" panose="020F0502020204030204" pitchFamily="34" charset="0"/>
              </a:rPr>
              <a:t> </a:t>
            </a:r>
            <a:r>
              <a:rPr lang="it-IT" sz="2000" i="1" dirty="0" err="1">
                <a:effectLst/>
                <a:latin typeface="Calibri" panose="020F0502020204030204" pitchFamily="34" charset="0"/>
                <a:ea typeface="Calibri" panose="020F0502020204030204" pitchFamily="34" charset="0"/>
                <a:cs typeface="Calibri" panose="020F0502020204030204" pitchFamily="34" charset="0"/>
              </a:rPr>
              <a:t>Polsce</a:t>
            </a:r>
            <a:r>
              <a:rPr lang="it-IT" sz="2000" dirty="0">
                <a:effectLst/>
                <a:latin typeface="Calibri" panose="020F0502020204030204" pitchFamily="34" charset="0"/>
                <a:ea typeface="Calibri" panose="020F0502020204030204" pitchFamily="34" charset="0"/>
                <a:cs typeface="Calibri" panose="020F0502020204030204" pitchFamily="34" charset="0"/>
              </a:rPr>
              <a:t>, PARP, </a:t>
            </a:r>
            <a:r>
              <a:rPr lang="it-IT" sz="2000" dirty="0" err="1">
                <a:effectLst/>
                <a:latin typeface="Calibri" panose="020F0502020204030204" pitchFamily="34" charset="0"/>
                <a:ea typeface="Calibri" panose="020F0502020204030204" pitchFamily="34" charset="0"/>
                <a:cs typeface="Calibri" panose="020F0502020204030204" pitchFamily="34" charset="0"/>
              </a:rPr>
              <a:t>Warszawa</a:t>
            </a:r>
            <a:r>
              <a:rPr lang="it-IT" sz="2000" dirty="0">
                <a:effectLst/>
                <a:latin typeface="Calibri" panose="020F0502020204030204" pitchFamily="34" charset="0"/>
                <a:ea typeface="Calibri" panose="020F0502020204030204" pitchFamily="34" charset="0"/>
                <a:cs typeface="Calibri" panose="020F0502020204030204" pitchFamily="34" charset="0"/>
              </a:rPr>
              <a:t> 2020;</a:t>
            </a:r>
            <a:endParaRPr lang="it-IT" sz="2000" dirty="0">
              <a:latin typeface="Calibri" panose="020F0502020204030204" pitchFamily="34" charset="0"/>
              <a:ea typeface="Calibri" panose="020F0502020204030204" pitchFamily="34" charset="0"/>
              <a:cs typeface="Calibri" panose="020F0502020204030204" pitchFamily="34" charset="0"/>
            </a:endParaRPr>
          </a:p>
          <a:p>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
IO2, Relazione di sintesi sull'impatto della COVID-19 sulle PMI e sulla loro resilienza, sintesi dei risultati, 2022; https://</a:t>
            </a:r>
            <a:r>
              <a:rPr lang="it-IT"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www.esmerald.eu</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report.php</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it-IT"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215308027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2B5BDFEE-9D4F-41FD-95C4-D610A93D9D75}"/>
              </a:ext>
            </a:extLst>
          </p:cNvPr>
          <p:cNvSpPr txBox="1"/>
          <p:nvPr/>
        </p:nvSpPr>
        <p:spPr>
          <a:xfrm>
            <a:off x="4198225" y="2644170"/>
            <a:ext cx="3795549" cy="1569660"/>
          </a:xfrm>
          <a:prstGeom prst="rect">
            <a:avLst/>
          </a:prstGeom>
          <a:noFill/>
        </p:spPr>
        <p:txBody>
          <a:bodyPr wrap="square">
            <a:spAutoFit/>
          </a:bodyPr>
          <a:lstStyle/>
          <a:p>
            <a:r>
              <a:rPr lang="it-IT" sz="9600" b="1" spc="95" dirty="0">
                <a:solidFill>
                  <a:schemeClr val="bg1"/>
                </a:solidFill>
                <a:latin typeface="Roboto"/>
              </a:rPr>
              <a:t>Grazie</a:t>
            </a:r>
            <a:endParaRPr lang="it-IT"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151837" y="25517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51837" y="381670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1837" y="488791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85553" y="2494161"/>
            <a:ext cx="4360331" cy="1200329"/>
          </a:xfrm>
          <a:prstGeom prst="rect">
            <a:avLst/>
          </a:prstGeom>
          <a:noFill/>
        </p:spPr>
        <p:txBody>
          <a:bodyPr wrap="square" rtlCol="0">
            <a:spAutoFit/>
          </a:bodyPr>
          <a:lstStyle/>
          <a:p>
            <a:pPr algn="just"/>
            <a:r>
              <a:rPr lang="it-IT" b="1" dirty="0"/>
              <a:t>Obiettivo 1: </a:t>
            </a:r>
            <a:r>
              <a:rPr lang="it-IT" dirty="0"/>
              <a:t>Conoscere i meccanismi di sostegno anticrisi che limitano gli obblighi sociali dei datori di lavoro</a:t>
            </a:r>
            <a:r>
              <a:rPr lang="it-IT" b="1" dirty="0"/>
              <a:t>
</a:t>
            </a:r>
            <a:endParaRPr lang="it-IT" dirty="0"/>
          </a:p>
        </p:txBody>
      </p:sp>
      <p:sp>
        <p:nvSpPr>
          <p:cNvPr id="12" name="CuadroTexto 11"/>
          <p:cNvSpPr txBox="1"/>
          <p:nvPr/>
        </p:nvSpPr>
        <p:spPr>
          <a:xfrm>
            <a:off x="1592755" y="3627741"/>
            <a:ext cx="4395367" cy="1200329"/>
          </a:xfrm>
          <a:prstGeom prst="rect">
            <a:avLst/>
          </a:prstGeom>
          <a:noFill/>
        </p:spPr>
        <p:txBody>
          <a:bodyPr wrap="square" rtlCol="0">
            <a:spAutoFit/>
          </a:bodyPr>
          <a:lstStyle/>
          <a:p>
            <a:pPr lvl="0" algn="just"/>
            <a:r>
              <a:rPr lang="it-IT" b="1" dirty="0"/>
              <a:t>Obiettivo 2: </a:t>
            </a:r>
            <a:r>
              <a:rPr lang="it-IT" dirty="0"/>
              <a:t>Individuare gli strumenti anticrisi diretti alla riduzione degli obblighi sociali adatti alla propria impresa </a:t>
            </a:r>
            <a:r>
              <a:rPr lang="it-IT" b="1" dirty="0"/>
              <a:t>
</a:t>
            </a:r>
            <a:endParaRPr lang="it-IT" dirty="0"/>
          </a:p>
        </p:txBody>
      </p:sp>
      <p:sp>
        <p:nvSpPr>
          <p:cNvPr id="13" name="CuadroTexto 12"/>
          <p:cNvSpPr txBox="1"/>
          <p:nvPr/>
        </p:nvSpPr>
        <p:spPr>
          <a:xfrm>
            <a:off x="1585553" y="4752638"/>
            <a:ext cx="4297609" cy="1477328"/>
          </a:xfrm>
          <a:prstGeom prst="rect">
            <a:avLst/>
          </a:prstGeom>
          <a:noFill/>
        </p:spPr>
        <p:txBody>
          <a:bodyPr wrap="square" rtlCol="0">
            <a:spAutoFit/>
          </a:bodyPr>
          <a:lstStyle/>
          <a:p>
            <a:pPr lvl="0" algn="just"/>
            <a:r>
              <a:rPr lang="it-IT" b="1"/>
              <a:t>Obiettivo 3: </a:t>
            </a:r>
            <a:r>
              <a:rPr lang="it-IT"/>
              <a:t>Utilizzare con successo gli strumenti giuridici ed economici per la riduzione degli obblighi sociali nei luoghi di lavoro</a:t>
            </a:r>
            <a:r>
              <a:rPr lang="it-IT" b="1"/>
              <a:t>
</a:t>
            </a:r>
            <a:endParaRPr lang="it-IT"/>
          </a:p>
        </p:txBody>
      </p:sp>
      <p:sp>
        <p:nvSpPr>
          <p:cNvPr id="17" name="object 2"/>
          <p:cNvSpPr txBox="1">
            <a:spLocks/>
          </p:cNvSpPr>
          <p:nvPr/>
        </p:nvSpPr>
        <p:spPr>
          <a:xfrm>
            <a:off x="480794" y="1302505"/>
            <a:ext cx="5500127" cy="147219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700" kern="0" spc="-150">
                <a:solidFill>
                  <a:schemeClr val="tx1"/>
                </a:solidFill>
                <a:latin typeface="+mj-lt"/>
                <a:ea typeface="Tahoma" panose="020B0604030504040204" pitchFamily="34" charset="0"/>
                <a:cs typeface="Tahoma" panose="020B0604030504040204" pitchFamily="34" charset="0"/>
              </a:rPr>
              <a:t>OBIETTIVI E TRAGUARDI
</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
</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356966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C372B25-C0B9-898A-5085-D064C8682CBC}"/>
              </a:ext>
            </a:extLst>
          </p:cNvPr>
          <p:cNvSpPr>
            <a:spLocks noGrp="1"/>
          </p:cNvSpPr>
          <p:nvPr>
            <p:ph type="title"/>
          </p:nvPr>
        </p:nvSpPr>
        <p:spPr>
          <a:xfrm>
            <a:off x="2370338" y="296097"/>
            <a:ext cx="8611340" cy="1135737"/>
          </a:xfrm>
        </p:spPr>
        <p:txBody>
          <a:bodyPr>
            <a:normAutofit/>
          </a:bodyPr>
          <a:lstStyle/>
          <a:p>
            <a:r>
              <a:rPr lang="pl-PL" dirty="0">
                <a:latin typeface="+mn-lt"/>
                <a:cs typeface="Calibri" panose="020F0502020204030204" pitchFamily="34" charset="0"/>
              </a:rPr>
              <a:t>Agenda</a:t>
            </a:r>
            <a:r>
              <a:rPr lang="pl-PL" dirty="0">
                <a:latin typeface="+mn-lt"/>
              </a:rPr>
              <a:t> </a:t>
            </a:r>
          </a:p>
        </p:txBody>
      </p:sp>
      <p:sp>
        <p:nvSpPr>
          <p:cNvPr id="3" name="Symbol zastępczy zawartości 2">
            <a:extLst>
              <a:ext uri="{FF2B5EF4-FFF2-40B4-BE49-F238E27FC236}">
                <a16:creationId xmlns:a16="http://schemas.microsoft.com/office/drawing/2014/main" xmlns="" id="{6C7B8D4B-64E1-8204-566F-AF7F88A16784}"/>
              </a:ext>
            </a:extLst>
          </p:cNvPr>
          <p:cNvSpPr>
            <a:spLocks noGrp="1"/>
          </p:cNvSpPr>
          <p:nvPr>
            <p:ph idx="1"/>
          </p:nvPr>
        </p:nvSpPr>
        <p:spPr>
          <a:xfrm>
            <a:off x="643467" y="1225118"/>
            <a:ext cx="10905066" cy="4951845"/>
          </a:xfrm>
        </p:spPr>
        <p:txBody>
          <a:bodyPr>
            <a:normAutofit fontScale="85000" lnSpcReduction="20000"/>
          </a:bodyPr>
          <a:lstStyle/>
          <a:p>
            <a:pPr marL="0" indent="0" algn="just">
              <a:buNone/>
            </a:pPr>
            <a:r>
              <a:rPr lang="pl-PL" sz="3600" dirty="0">
                <a:solidFill>
                  <a:srgbClr val="000000"/>
                </a:solidFill>
                <a:ea typeface="Calibri" panose="020F0502020204030204" pitchFamily="34" charset="0"/>
              </a:rPr>
              <a:t>UNITÀ 1: </a:t>
            </a:r>
            <a:r>
              <a:rPr lang="it-IT" sz="3600" b="1" dirty="0">
                <a:solidFill>
                  <a:srgbClr val="000000"/>
                </a:solidFill>
                <a:ea typeface="Calibri" panose="020F0502020204030204" pitchFamily="34" charset="0"/>
                <a:cs typeface="Times New Roman" panose="02020603050405020304" pitchFamily="18" charset="0"/>
              </a:rPr>
              <a:t>SOSPENSIONI SPECIALI DEGLI OBBLIGHI</a:t>
            </a:r>
          </a:p>
          <a:p>
            <a:pPr marL="0" indent="0" algn="just">
              <a:buNone/>
            </a:pPr>
            <a:r>
              <a:rPr lang="it-IT" sz="3600" b="1" dirty="0">
                <a:solidFill>
                  <a:srgbClr val="000000"/>
                </a:solidFill>
                <a:ea typeface="Calibri" panose="020F0502020204030204" pitchFamily="34" charset="0"/>
                <a:cs typeface="Times New Roman" panose="02020603050405020304" pitchFamily="18" charset="0"/>
              </a:rPr>
              <a:t>SOCIALI DI ALCUNI DATORI DI LAVORO</a:t>
            </a:r>
            <a:endParaRPr lang="pl-PL" sz="3600" b="1" dirty="0">
              <a:solidFill>
                <a:srgbClr val="000000"/>
              </a:solidFill>
              <a:ea typeface="Calibri" panose="020F0502020204030204" pitchFamily="34" charset="0"/>
              <a:cs typeface="Times New Roman" panose="02020603050405020304" pitchFamily="18" charset="0"/>
            </a:endParaRPr>
          </a:p>
          <a:p>
            <a:pPr marL="0" indent="0" algn="just">
              <a:buNone/>
            </a:pPr>
            <a:r>
              <a:rPr lang="it-IT" sz="1800" dirty="0">
                <a:solidFill>
                  <a:srgbClr val="000000"/>
                </a:solidFill>
                <a:ea typeface="Calibri" panose="020F0502020204030204" pitchFamily="34" charset="0"/>
              </a:rPr>
              <a:t>
</a:t>
            </a:r>
            <a:r>
              <a:rPr lang="it-IT" sz="1900" dirty="0">
                <a:solidFill>
                  <a:srgbClr val="000000"/>
                </a:solidFill>
                <a:ea typeface="Calibri" panose="020F0502020204030204" pitchFamily="34" charset="0"/>
              </a:rPr>
              <a:t>I. Soluzioni giuridiche ed economiche – scudi anticrisi;</a:t>
            </a:r>
          </a:p>
          <a:p>
            <a:pPr marL="0" indent="0" algn="just">
              <a:buNone/>
            </a:pPr>
            <a:endParaRPr lang="it-IT" sz="1900" dirty="0">
              <a:solidFill>
                <a:srgbClr val="000000"/>
              </a:solidFill>
              <a:ea typeface="Calibri" panose="020F0502020204030204" pitchFamily="34" charset="0"/>
            </a:endParaRPr>
          </a:p>
          <a:p>
            <a:pPr marL="0" indent="0" algn="just">
              <a:buNone/>
            </a:pPr>
            <a:r>
              <a:rPr lang="it-IT" sz="1900" dirty="0">
                <a:solidFill>
                  <a:srgbClr val="000000"/>
                </a:solidFill>
                <a:ea typeface="Calibri" panose="020F0502020204030204" pitchFamily="34" charset="0"/>
              </a:rPr>
              <a:t>II. Limitare gli obblighi degli assistenti sociali mediante il lavoro a distanza;</a:t>
            </a:r>
          </a:p>
          <a:p>
            <a:pPr marL="0" indent="0" algn="just">
              <a:buNone/>
            </a:pPr>
            <a:r>
              <a:rPr lang="it-IT" sz="1900" dirty="0">
                <a:solidFill>
                  <a:srgbClr val="000000"/>
                </a:solidFill>
                <a:ea typeface="Calibri" panose="020F0502020204030204" pitchFamily="34" charset="0"/>
              </a:rPr>
              <a:t>
III. Contratti collettivi sulla riduzione degli obblighi dell'assistente sociale;</a:t>
            </a:r>
          </a:p>
          <a:p>
            <a:pPr marL="0" indent="0" algn="just">
              <a:buNone/>
            </a:pPr>
            <a:r>
              <a:rPr lang="it-IT" sz="1900" dirty="0">
                <a:solidFill>
                  <a:srgbClr val="000000"/>
                </a:solidFill>
                <a:ea typeface="Calibri" panose="020F0502020204030204" pitchFamily="34" charset="0"/>
              </a:rPr>
              <a:t>
IV. Sospensione di alcuni obblighi relativi al fondo di previdenza sociale aziendale;</a:t>
            </a:r>
          </a:p>
          <a:p>
            <a:pPr marL="0" indent="0" algn="just">
              <a:buNone/>
            </a:pPr>
            <a:r>
              <a:rPr lang="it-IT" sz="1900" dirty="0">
                <a:solidFill>
                  <a:srgbClr val="000000"/>
                </a:solidFill>
                <a:ea typeface="Calibri" panose="020F0502020204030204" pitchFamily="34" charset="0"/>
              </a:rPr>
              <a:t>
V. Altre soluzioni sulla riduzione degli obblighi sociali del datore di lavoro (equilibrio del sistema di orario di lavoro, riposo equilibrato, licenziamento);</a:t>
            </a:r>
          </a:p>
          <a:p>
            <a:pPr marL="0" indent="0" algn="just">
              <a:buNone/>
            </a:pPr>
            <a:r>
              <a:rPr lang="it-IT" sz="1900" dirty="0">
                <a:solidFill>
                  <a:srgbClr val="000000"/>
                </a:solidFill>
                <a:ea typeface="Calibri" panose="020F0502020204030204" pitchFamily="34" charset="0"/>
              </a:rPr>
              <a:t>
VI. Test di valutazione
</a:t>
            </a:r>
            <a:endParaRPr lang="it-IT" sz="1900" dirty="0">
              <a:cs typeface="Times New Roman" panose="02020603050405020304" pitchFamily="18" charset="0"/>
            </a:endParaRPr>
          </a:p>
        </p:txBody>
      </p:sp>
      <p:pic>
        <p:nvPicPr>
          <p:cNvPr id="5" name="Symbol zastępczy obrazu 10" descr="Skumuluj współpracowników">
            <a:extLst>
              <a:ext uri="{FF2B5EF4-FFF2-40B4-BE49-F238E27FC236}">
                <a16:creationId xmlns:a16="http://schemas.microsoft.com/office/drawing/2014/main" xmlns="" id="{ED49CDCD-81B0-2A66-1285-A6CD68084C5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324001" y="443882"/>
            <a:ext cx="2672690" cy="2285249"/>
          </a:xfrm>
          <a:prstGeom prst="rect">
            <a:avLst/>
          </a:prstGeom>
        </p:spPr>
      </p:pic>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2782"/>
          <p:cNvSpPr/>
          <p:nvPr/>
        </p:nvSpPr>
        <p:spPr>
          <a:xfrm>
            <a:off x="493107" y="3224324"/>
            <a:ext cx="27130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3" name="CuadroTexto 12"/>
          <p:cNvSpPr txBox="1"/>
          <p:nvPr/>
        </p:nvSpPr>
        <p:spPr>
          <a:xfrm>
            <a:off x="807211" y="2298417"/>
            <a:ext cx="10225428" cy="425501"/>
          </a:xfrm>
          <a:prstGeom prst="rect">
            <a:avLst/>
          </a:prstGeom>
          <a:solidFill>
            <a:srgbClr val="97F7D9"/>
          </a:solidFill>
        </p:spPr>
        <p:txBody>
          <a:bodyPr wrap="square" rtlCol="0">
            <a:spAutoFit/>
          </a:bodyPr>
          <a:lstStyle/>
          <a:p>
            <a:pPr lvl="0">
              <a:lnSpc>
                <a:spcPct val="115000"/>
              </a:lnSpc>
              <a:spcAft>
                <a:spcPts val="1000"/>
              </a:spcAft>
            </a:pPr>
            <a:r>
              <a:rPr lang="it-IT" sz="2000" u="sng">
                <a:solidFill>
                  <a:srgbClr val="000000"/>
                </a:solidFill>
                <a:effectLst/>
                <a:ea typeface="Calibri" panose="020F0502020204030204" pitchFamily="34" charset="0"/>
              </a:rPr>
              <a:t>L’obiettivo principale degli aiuti di Stato</a:t>
            </a:r>
            <a:r>
              <a:rPr lang="it-IT" sz="2000">
                <a:solidFill>
                  <a:srgbClr val="000000"/>
                </a:solidFill>
                <a:effectLst/>
                <a:ea typeface="Calibri" panose="020F0502020204030204" pitchFamily="34" charset="0"/>
              </a:rPr>
              <a:t>	    </a:t>
            </a:r>
            <a:r>
              <a:rPr lang="it-IT" sz="2000">
                <a:solidFill>
                  <a:srgbClr val="000000"/>
                </a:solidFill>
                <a:ea typeface="Calibri" panose="020F0502020204030204" pitchFamily="34" charset="0"/>
              </a:rPr>
              <a:t>tutela dei posti di lavoro e sicurezza dei dipendenti</a:t>
            </a:r>
            <a:endParaRPr lang="it-IT" sz="2000">
              <a:effectLst/>
              <a:ea typeface="Calibri" panose="020F0502020204030204" pitchFamily="34" charset="0"/>
              <a:cs typeface="Times New Roman" panose="02020603050405020304" pitchFamily="18" charset="0"/>
            </a:endParaRPr>
          </a:p>
        </p:txBody>
      </p:sp>
      <p:sp>
        <p:nvSpPr>
          <p:cNvPr id="14" name="CuadroTexto 13"/>
          <p:cNvSpPr txBox="1"/>
          <p:nvPr/>
        </p:nvSpPr>
        <p:spPr>
          <a:xfrm>
            <a:off x="807212" y="3093657"/>
            <a:ext cx="10580368" cy="3073662"/>
          </a:xfrm>
          <a:prstGeom prst="rect">
            <a:avLst/>
          </a:prstGeom>
          <a:noFill/>
        </p:spPr>
        <p:txBody>
          <a:bodyPr wrap="square" rtlCol="0">
            <a:spAutoFit/>
          </a:bodyPr>
          <a:lstStyle/>
          <a:p>
            <a:pPr lvl="0" algn="just">
              <a:lnSpc>
                <a:spcPct val="106000"/>
              </a:lnSpc>
              <a:spcAft>
                <a:spcPts val="800"/>
              </a:spcAft>
            </a:pPr>
            <a:r>
              <a:rPr lang="it-IT" sz="2000">
                <a:solidFill>
                  <a:srgbClr val="000000"/>
                </a:solidFill>
                <a:ea typeface="Calibri" panose="020F0502020204030204" pitchFamily="34" charset="0"/>
              </a:rPr>
              <a:t>Le soluzioni più frequentemente utilizzate sono state</a:t>
            </a:r>
            <a:r>
              <a:rPr lang="it-IT" sz="2000">
                <a:solidFill>
                  <a:srgbClr val="000000"/>
                </a:solidFill>
                <a:effectLst/>
                <a:ea typeface="Calibri" panose="020F0502020204030204" pitchFamily="34" charset="0"/>
              </a:rPr>
              <a:t>:</a:t>
            </a:r>
          </a:p>
          <a:p>
            <a:pPr lvl="0" algn="just">
              <a:lnSpc>
                <a:spcPct val="106000"/>
              </a:lnSpc>
              <a:spcAft>
                <a:spcPts val="800"/>
              </a:spcAft>
            </a:pPr>
            <a:r>
              <a:rPr lang="it-IT" sz="2000">
                <a:solidFill>
                  <a:srgbClr val="000000"/>
                </a:solidFill>
                <a:effectLst/>
                <a:ea typeface="Calibri" panose="020F0502020204030204" pitchFamily="34" charset="0"/>
              </a:rPr>
              <a:t>-    </a:t>
            </a:r>
            <a:r>
              <a:rPr lang="it-IT" sz="2000">
                <a:solidFill>
                  <a:srgbClr val="000000"/>
                </a:solidFill>
                <a:ea typeface="Calibri" panose="020F0502020204030204" pitchFamily="34" charset="0"/>
              </a:rPr>
              <a:t>esenzioni dai contributi previdenziali, </a:t>
            </a:r>
            <a:endParaRPr lang="it-IT" sz="2000">
              <a:solidFill>
                <a:srgbClr val="000000"/>
              </a:solidFill>
              <a:effectLst/>
              <a:ea typeface="Calibri" panose="020F0502020204030204" pitchFamily="34" charset="0"/>
            </a:endParaRPr>
          </a:p>
          <a:p>
            <a:pPr marL="285750" lvl="0" indent="-285750" algn="just">
              <a:lnSpc>
                <a:spcPct val="106000"/>
              </a:lnSpc>
              <a:spcAft>
                <a:spcPts val="800"/>
              </a:spcAft>
              <a:buFontTx/>
              <a:buChar char="-"/>
            </a:pPr>
            <a:r>
              <a:rPr lang="it-IT" sz="2000">
                <a:solidFill>
                  <a:srgbClr val="000000"/>
                </a:solidFill>
                <a:ea typeface="Calibri" panose="020F0502020204030204" pitchFamily="34" charset="0"/>
              </a:rPr>
              <a:t>finanziamento delle retribuzioni e dei contributi previdenziali durante la riduzione dell'orario di lavoro</a:t>
            </a:r>
            <a:r>
              <a:rPr lang="it-IT" sz="2000">
                <a:solidFill>
                  <a:srgbClr val="000000"/>
                </a:solidFill>
                <a:effectLst/>
                <a:ea typeface="Calibri" panose="020F0502020204030204" pitchFamily="34" charset="0"/>
              </a:rPr>
              <a:t>; </a:t>
            </a:r>
          </a:p>
          <a:p>
            <a:pPr marL="285750" lvl="0" indent="-285750" algn="just">
              <a:lnSpc>
                <a:spcPct val="106000"/>
              </a:lnSpc>
              <a:spcAft>
                <a:spcPts val="800"/>
              </a:spcAft>
              <a:buFontTx/>
              <a:buChar char="-"/>
            </a:pPr>
            <a:r>
              <a:rPr lang="it-IT" sz="2000">
                <a:solidFill>
                  <a:srgbClr val="000000"/>
                </a:solidFill>
                <a:ea typeface="Calibri" panose="020F0502020204030204" pitchFamily="34" charset="0"/>
              </a:rPr>
              <a:t>programmi di supporto negli scudi anticrisi;</a:t>
            </a:r>
          </a:p>
          <a:p>
            <a:pPr marL="285750" lvl="0" indent="-285750" algn="just">
              <a:lnSpc>
                <a:spcPct val="106000"/>
              </a:lnSpc>
              <a:spcAft>
                <a:spcPts val="800"/>
              </a:spcAft>
              <a:buFontTx/>
              <a:buChar char="-"/>
            </a:pPr>
            <a:r>
              <a:rPr lang="it-IT" sz="2000">
                <a:solidFill>
                  <a:srgbClr val="000000"/>
                </a:solidFill>
                <a:ea typeface="Calibri" panose="020F0502020204030204" pitchFamily="34" charset="0"/>
                <a:cs typeface="Times New Roman" panose="02020603050405020304" pitchFamily="18" charset="0"/>
              </a:rPr>
              <a:t>limitare e cofinanziare gli altri obblighi sociali dei datori di lavoro</a:t>
            </a:r>
          </a:p>
          <a:p>
            <a:pPr lvl="0" algn="just">
              <a:lnSpc>
                <a:spcPct val="106000"/>
              </a:lnSpc>
              <a:spcAft>
                <a:spcPts val="800"/>
              </a:spcAft>
            </a:pPr>
            <a:r>
              <a:rPr lang="it-IT" sz="1600">
                <a:cs typeface="Times New Roman" panose="02020603050405020304" pitchFamily="18" charset="0"/>
              </a:rPr>
              <a:t>Fonte:</a:t>
            </a:r>
            <a:r>
              <a:rPr lang="it-IT" sz="1600" b="0" i="1" kern="0" spc="-150">
                <a:solidFill>
                  <a:srgbClr val="000000"/>
                </a:solidFill>
                <a:latin typeface="+mn-lt"/>
                <a:ea typeface="Tahoma" panose="020B0604030504040204" pitchFamily="34" charset="0"/>
                <a:cs typeface="Calibri" panose="020F0502020204030204" pitchFamily="34" charset="0"/>
              </a:rPr>
              <a:t> Esmerald. IO2 Summary, 2022 (by CUE); </a:t>
            </a:r>
            <a:r>
              <a:rPr lang="it-IT" sz="1600" b="0" i="1">
                <a:solidFill>
                  <a:schemeClr val="tx1"/>
                </a:solidFill>
                <a:effectLst/>
                <a:latin typeface="+mn-lt"/>
                <a:ea typeface="Calibri" panose="020F0502020204030204" pitchFamily="34" charset="0"/>
                <a:cs typeface="Calibri" panose="020F0502020204030204" pitchFamily="34" charset="0"/>
              </a:rPr>
              <a:t>OECD SME and Entrepreneurship Outlook 2021</a:t>
            </a:r>
            <a:r>
              <a:rPr lang="it-IT" sz="1600" b="0" i="1">
                <a:solidFill>
                  <a:schemeClr val="tx1"/>
                </a:solidFill>
                <a:latin typeface="+mn-lt"/>
                <a:ea typeface="Calibri" panose="020F0502020204030204" pitchFamily="34" charset="0"/>
                <a:cs typeface="Calibri" panose="020F0502020204030204" pitchFamily="34" charset="0"/>
              </a:rPr>
              <a:t>; </a:t>
            </a:r>
            <a:r>
              <a:rPr lang="it-IT" sz="1600" b="0">
                <a:solidFill>
                  <a:srgbClr val="000000"/>
                </a:solidFill>
                <a:effectLst/>
                <a:latin typeface="+mn-lt"/>
                <a:ea typeface="Calibri" panose="020F0502020204030204" pitchFamily="34" charset="0"/>
                <a:cs typeface="Calibri" panose="020F0502020204030204" pitchFamily="34" charset="0"/>
              </a:rPr>
              <a:t>European Commission. 2021. </a:t>
            </a:r>
            <a:r>
              <a:rPr lang="it-IT" sz="1600" b="0" i="1">
                <a:solidFill>
                  <a:srgbClr val="000000"/>
                </a:solidFill>
                <a:effectLst/>
                <a:latin typeface="+mn-lt"/>
                <a:ea typeface="Calibri" panose="020F0502020204030204" pitchFamily="34" charset="0"/>
                <a:cs typeface="Calibri" panose="020F0502020204030204" pitchFamily="34" charset="0"/>
              </a:rPr>
              <a:t>SME Annual Report - 2020/2021</a:t>
            </a:r>
            <a:r>
              <a:rPr lang="it-IT" sz="1600" b="0">
                <a:solidFill>
                  <a:srgbClr val="000000"/>
                </a:solidFill>
                <a:effectLst/>
                <a:latin typeface="+mn-lt"/>
                <a:ea typeface="Calibri" panose="020F0502020204030204" pitchFamily="34" charset="0"/>
                <a:cs typeface="Calibri" panose="020F0502020204030204" pitchFamily="34" charset="0"/>
              </a:rPr>
              <a:t>. [online] Disponibile al link: https://ec.europa.eu/docsroom/documents/46062</a:t>
            </a:r>
            <a:endParaRPr lang="it-IT" sz="1600">
              <a:cs typeface="Times New Roman" panose="02020603050405020304" pitchFamily="18" charset="0"/>
            </a:endParaRPr>
          </a:p>
        </p:txBody>
      </p:sp>
      <p:sp>
        <p:nvSpPr>
          <p:cNvPr id="17" name="object 2"/>
          <p:cNvSpPr txBox="1">
            <a:spLocks/>
          </p:cNvSpPr>
          <p:nvPr/>
        </p:nvSpPr>
        <p:spPr>
          <a:xfrm>
            <a:off x="807211" y="1714961"/>
            <a:ext cx="10161746" cy="6412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2000" b="0">
                <a:solidFill>
                  <a:srgbClr val="000000"/>
                </a:solidFill>
                <a:latin typeface="+mn-lt"/>
                <a:ea typeface="Calibri" panose="020F0502020204030204" pitchFamily="34" charset="0"/>
              </a:rPr>
              <a:t>SEZIONE 1.1.: Soluzioni giuridiche ed economiche – scudi anticrisi
</a:t>
            </a:r>
            <a:endParaRPr lang="it-IT" sz="2000" b="0">
              <a:solidFill>
                <a:srgbClr val="000000"/>
              </a:solidFill>
              <a:effectLst/>
              <a:latin typeface="+mn-lt"/>
              <a:ea typeface="Calibri" panose="020F0502020204030204" pitchFamily="34" charset="0"/>
            </a:endParaRPr>
          </a:p>
        </p:txBody>
      </p:sp>
      <p:pic>
        <p:nvPicPr>
          <p:cNvPr id="4" name="Picture 2" descr="Logro objetivo y trabajo en equipo empresarial. vector gratuito">
            <a:extLst>
              <a:ext uri="{FF2B5EF4-FFF2-40B4-BE49-F238E27FC236}">
                <a16:creationId xmlns:a16="http://schemas.microsoft.com/office/drawing/2014/main" xmlns="" id="{66F076B1-E10C-EEFB-7E89-57186B3F616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031934" y="2719710"/>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Strzałka: w prawo 5">
            <a:extLst>
              <a:ext uri="{FF2B5EF4-FFF2-40B4-BE49-F238E27FC236}">
                <a16:creationId xmlns:a16="http://schemas.microsoft.com/office/drawing/2014/main" xmlns="" id="{68D9B6D4-0D47-59B3-DF0C-3B5B830CEED2}"/>
              </a:ext>
            </a:extLst>
          </p:cNvPr>
          <p:cNvSpPr/>
          <p:nvPr/>
        </p:nvSpPr>
        <p:spPr>
          <a:xfrm>
            <a:off x="5051910" y="2270220"/>
            <a:ext cx="594804" cy="484632"/>
          </a:xfrm>
          <a:prstGeom prst="rightArrow">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xmlns="" id="{FF000BEF-B26D-8974-45AF-B8677B76B0EB}"/>
              </a:ext>
            </a:extLst>
          </p:cNvPr>
          <p:cNvSpPr txBox="1"/>
          <p:nvPr/>
        </p:nvSpPr>
        <p:spPr>
          <a:xfrm>
            <a:off x="807211" y="710214"/>
            <a:ext cx="10671617" cy="1384995"/>
          </a:xfrm>
          <a:prstGeom prst="rect">
            <a:avLst/>
          </a:prstGeom>
          <a:noFill/>
        </p:spPr>
        <p:txBody>
          <a:bodyPr wrap="square">
            <a:spAutoFit/>
          </a:bodyPr>
          <a:lstStyle/>
          <a:p>
            <a:pPr algn="just"/>
            <a:r>
              <a:rPr lang="pl-PL" sz="2800" b="1" dirty="0">
                <a:solidFill>
                  <a:srgbClr val="000000"/>
                </a:solidFill>
                <a:ea typeface="Calibri" panose="020F0502020204030204" pitchFamily="34" charset="0"/>
              </a:rPr>
              <a:t>UNITÀ 1: SOSPENSIONE SPECIALE DI ALCUNI OBBLIGHI SOCIALI DEL DATORE DI LAVORO</a:t>
            </a:r>
            <a:r>
              <a:rPr lang="pl-PL" sz="2800" dirty="0">
                <a:solidFill>
                  <a:srgbClr val="000000"/>
                </a:solidFill>
                <a:ea typeface="Calibri" panose="020F0502020204030204" pitchFamily="34" charset="0"/>
              </a:rPr>
              <a:t>
</a:t>
            </a:r>
            <a:endParaRPr lang="pl-PL" sz="2800" b="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479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418448" y="834009"/>
            <a:ext cx="10804125" cy="218777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it-IT" sz="2800" dirty="0">
                <a:solidFill>
                  <a:srgbClr val="000000"/>
                </a:solidFill>
                <a:ea typeface="Calibri" panose="020F0502020204030204" pitchFamily="34" charset="0"/>
              </a:rPr>
              <a:t>UNITÀ 1: SOSPENSIONE SPECIALE DI ALCUNI OBBLIGHI SOCIALI DEL DATORE DI LAVORO
</a:t>
            </a:r>
            <a:r>
              <a:rPr lang="it-IT" sz="2000" b="0" dirty="0">
                <a:solidFill>
                  <a:srgbClr val="000000"/>
                </a:solidFill>
                <a:latin typeface="+mn-lt"/>
                <a:ea typeface="Calibri" panose="020F0502020204030204" pitchFamily="34" charset="0"/>
              </a:rPr>
              <a:t>SEZIONE 1.2.: Limitazione degli obblighi degli assistenti sociali mediante il lavoro a distanza
</a:t>
            </a:r>
            <a:endParaRPr lang="it-IT"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r>
              <a:rPr lang="it-IT" sz="1400" b="0" kern="0" spc="-150" dirty="0">
                <a:solidFill>
                  <a:schemeClr val="tx1"/>
                </a:solidFill>
                <a:latin typeface="Calibri" panose="020F0502020204030204" pitchFamily="34" charset="0"/>
                <a:ea typeface="Tahoma" panose="020B0604030504040204" pitchFamily="34" charset="0"/>
                <a:cs typeface="Calibri" panose="020F0502020204030204" pitchFamily="34" charset="0"/>
              </a:rPr>
              <a:t>Fonti: Aspetti del lavoro a distanza dal punto di vista del dipendente, del datore di lavoro e dell'economia, PARP, al 15 dicembre 2021; Relazione sullo stato del settore delle piccole e medie imprese in Polonia, PARP, Varsavia 2020; </a:t>
            </a:r>
            <a:r>
              <a:rPr lang="it-IT" sz="1400" b="0" kern="0" spc="-150" dirty="0" err="1">
                <a:solidFill>
                  <a:schemeClr val="tx1"/>
                </a:solidFill>
                <a:latin typeface="Calibri" panose="020F0502020204030204" pitchFamily="34" charset="0"/>
                <a:ea typeface="Tahoma" panose="020B0604030504040204" pitchFamily="34" charset="0"/>
                <a:cs typeface="Calibri" panose="020F0502020204030204" pitchFamily="34" charset="0"/>
              </a:rPr>
              <a:t>Eurofound</a:t>
            </a:r>
            <a:r>
              <a:rPr lang="it-IT" sz="1400" b="0" kern="0" spc="-150" dirty="0">
                <a:solidFill>
                  <a:schemeClr val="tx1"/>
                </a:solidFill>
                <a:latin typeface="Calibri" panose="020F0502020204030204" pitchFamily="34" charset="0"/>
                <a:ea typeface="Tahoma" panose="020B0604030504040204" pitchFamily="34" charset="0"/>
                <a:cs typeface="Calibri" panose="020F0502020204030204" pitchFamily="34" charset="0"/>
              </a:rPr>
              <a:t> (2020b), Serie Vivere, lavorare e COVID-19, COVID-19, Ufficio delle pubblicazioni dell'Unione europea, Lussemburgo.
</a:t>
            </a:r>
            <a:endParaRPr lang="it-IT" sz="2800" kern="0" spc="-150" dirty="0">
              <a:solidFill>
                <a:schemeClr val="tx1"/>
              </a:solidFill>
              <a:latin typeface="Calibri" panose="020F0502020204030204" pitchFamily="34" charset="0"/>
              <a:ea typeface="Tahoma" panose="020B060403050404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xmlns="" id="{BCB40CC0-919B-C685-2909-5CAA73F47C33}"/>
              </a:ext>
            </a:extLst>
          </p:cNvPr>
          <p:cNvGraphicFramePr/>
          <p:nvPr>
            <p:extLst>
              <p:ext uri="{D42A27DB-BD31-4B8C-83A1-F6EECF244321}">
                <p14:modId xmlns:p14="http://schemas.microsoft.com/office/powerpoint/2010/main" val="3765977330"/>
              </p:ext>
            </p:extLst>
          </p:nvPr>
        </p:nvGraphicFramePr>
        <p:xfrm>
          <a:off x="1067080" y="2449004"/>
          <a:ext cx="9896842" cy="3586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48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01842" y="896645"/>
            <a:ext cx="1116810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2800" dirty="0">
                <a:solidFill>
                  <a:srgbClr val="000000"/>
                </a:solidFill>
                <a:ea typeface="Calibri" panose="020F0502020204030204" pitchFamily="34" charset="0"/>
              </a:rPr>
              <a:t>UNITÀ 1: SOSPENSIONE SPECIALE DI ALCUNI OBBLIGHI SOCIALI DEL DATORE DI LAVORO 
</a:t>
            </a:r>
            <a:r>
              <a:rPr lang="it-IT" sz="2400" b="0" dirty="0">
                <a:solidFill>
                  <a:srgbClr val="000000"/>
                </a:solidFill>
                <a:latin typeface="+mn-lt"/>
                <a:ea typeface="Calibri" panose="020F0502020204030204" pitchFamily="34" charset="0"/>
              </a:rPr>
              <a:t>SEZIONE 1.3.: Contratti collettivi che riducono gli obblighi dell'assistente sociale</a:t>
            </a:r>
            <a:endParaRPr lang="it-IT" sz="24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301842" y="2339330"/>
            <a:ext cx="4943050" cy="642484"/>
          </a:xfrm>
          <a:prstGeom prst="rect">
            <a:avLst/>
          </a:prstGeom>
        </p:spPr>
        <p:txBody>
          <a:bodyPr vert="horz" wrap="square" lIns="0" tIns="13970" rIns="0" bIns="0" rtlCol="0">
            <a:spAutoFit/>
          </a:bodyPr>
          <a:lstStyle/>
          <a:p>
            <a:pPr marL="12700">
              <a:lnSpc>
                <a:spcPct val="100000"/>
              </a:lnSpc>
              <a:spcBef>
                <a:spcPts val="110"/>
              </a:spcBef>
            </a:pPr>
            <a:r>
              <a:rPr lang="it-IT" sz="2000" spc="50">
                <a:cs typeface="Times New Roman" panose="02020603050405020304" pitchFamily="18" charset="0"/>
              </a:rPr>
              <a:t>Principali esempi:
</a:t>
            </a: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14" name="Diagram 13">
            <a:extLst>
              <a:ext uri="{FF2B5EF4-FFF2-40B4-BE49-F238E27FC236}">
                <a16:creationId xmlns:a16="http://schemas.microsoft.com/office/drawing/2014/main" xmlns="" id="{97C7130F-50F4-8DB8-3FDC-B738D98D92CF}"/>
              </a:ext>
            </a:extLst>
          </p:cNvPr>
          <p:cNvGraphicFramePr/>
          <p:nvPr>
            <p:extLst>
              <p:ext uri="{D42A27DB-BD31-4B8C-83A1-F6EECF244321}">
                <p14:modId xmlns:p14="http://schemas.microsoft.com/office/powerpoint/2010/main" val="3832716611"/>
              </p:ext>
            </p:extLst>
          </p:nvPr>
        </p:nvGraphicFramePr>
        <p:xfrm>
          <a:off x="1935332" y="2228295"/>
          <a:ext cx="8224668" cy="3910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6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22057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it-IT" sz="2800">
                <a:solidFill>
                  <a:srgbClr val="000000"/>
                </a:solidFill>
                <a:ea typeface="Calibri" panose="020F0502020204030204" pitchFamily="34" charset="0"/>
              </a:rPr>
              <a:t>UNITÀ 1: SOSPENSIONE SPECIALE DI ALCUNI OBBLIGHI SOCIALI DEL DATORE DI LAVORO </a:t>
            </a:r>
            <a:r>
              <a:rPr lang="it-IT" sz="2400">
                <a:solidFill>
                  <a:srgbClr val="000000"/>
                </a:solidFill>
                <a:ea typeface="Calibri" panose="020F0502020204030204" pitchFamily="34" charset="0"/>
              </a:rPr>
              <a:t>
</a:t>
            </a:r>
            <a:endParaRPr lang="it-IT" sz="2400" b="0">
              <a:solidFill>
                <a:srgbClr val="000000"/>
              </a:solidFill>
              <a:effectLst/>
              <a:latin typeface="+mn-lt"/>
              <a:ea typeface="Calibri" panose="020F0502020204030204" pitchFamily="34" charset="0"/>
              <a:cs typeface="Times New Roman" panose="02020603050405020304" pitchFamily="18" charset="0"/>
            </a:endParaRPr>
          </a:p>
          <a:p>
            <a:pPr marL="12700" algn="just">
              <a:spcBef>
                <a:spcPts val="100"/>
              </a:spcBef>
            </a:pPr>
            <a:r>
              <a:rPr lang="it-IT" sz="2000" b="0">
                <a:solidFill>
                  <a:srgbClr val="000000"/>
                </a:solidFill>
                <a:latin typeface="+mn-lt"/>
                <a:ea typeface="Calibri" panose="020F0502020204030204" pitchFamily="34" charset="0"/>
              </a:rPr>
              <a:t>SEZIONE 1.3.: Contratti collettivi sulle condizioni di lavoro durante i tempi di inattività economica e la riduzione dell'orario di lavoro
</a:t>
            </a:r>
            <a:endParaRPr lang="it-IT" sz="2000" b="0" kern="0" spc="-15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09709" y="3116555"/>
            <a:ext cx="9815957" cy="2862322"/>
          </a:xfrm>
          <a:prstGeom prst="rect">
            <a:avLst/>
          </a:prstGeom>
          <a:noFill/>
        </p:spPr>
        <p:txBody>
          <a:bodyPr wrap="square">
            <a:spAutoFit/>
          </a:bodyPr>
          <a:lstStyle/>
          <a:p>
            <a:pPr algn="just"/>
            <a:r>
              <a:rPr lang="it-IT" sz="2000">
                <a:solidFill>
                  <a:srgbClr val="000000"/>
                </a:solidFill>
              </a:rPr>
              <a:t>	il ruolo dei rappresentanti dei lavoratori;</a:t>
            </a:r>
          </a:p>
          <a:p>
            <a:pPr algn="just"/>
            <a:r>
              <a:rPr lang="it-IT" sz="2000">
                <a:solidFill>
                  <a:srgbClr val="000000"/>
                </a:solidFill>
              </a:rPr>
              <a:t>
	le differenze tra il periodo di fermo economico (stopage) e il periodo di riduzione 	dell'orario di lavoro;</a:t>
            </a:r>
          </a:p>
          <a:p>
            <a:pPr algn="just"/>
            <a:r>
              <a:rPr lang="it-IT" sz="2000">
                <a:solidFill>
                  <a:srgbClr val="000000"/>
                </a:solidFill>
              </a:rPr>
              <a:t>
	il contenuto degli accordi;</a:t>
            </a:r>
          </a:p>
          <a:p>
            <a:pPr algn="just"/>
            <a:r>
              <a:rPr lang="it-IT" sz="2000">
                <a:solidFill>
                  <a:srgbClr val="000000"/>
                </a:solidFill>
              </a:rPr>
              <a:t>
	la retribuzione del dipendente e l'aiuto di Stato durante il contratto;
</a:t>
            </a:r>
            <a:endParaRPr lang="it-IT" sz="2000" b="0" i="0" u="none" strike="noStrike" baseline="0">
              <a:solidFill>
                <a:srgbClr val="000000"/>
              </a:solidFill>
            </a:endParaRPr>
          </a:p>
        </p:txBody>
      </p:sp>
      <p:pic>
        <p:nvPicPr>
          <p:cNvPr id="3" name="Symbol zastępczy obrazu 8" descr="financial-gcaccdcf83_1280.jpg">
            <a:extLst>
              <a:ext uri="{FF2B5EF4-FFF2-40B4-BE49-F238E27FC236}">
                <a16:creationId xmlns:a16="http://schemas.microsoft.com/office/drawing/2014/main" xmlns="" id="{C0FCA5F4-DEE9-C483-47B9-C2F430CD1817}"/>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682360" y="4216893"/>
            <a:ext cx="3509639" cy="1915983"/>
          </a:xfrm>
          <a:prstGeom prst="rect">
            <a:avLst/>
          </a:prstGeom>
          <a:solidFill>
            <a:schemeClr val="bg1">
              <a:lumMod val="95000"/>
            </a:schemeClr>
          </a:solidFill>
          <a:effectLst/>
        </p:spPr>
      </p:pic>
      <p:pic>
        <p:nvPicPr>
          <p:cNvPr id="4" name="Grafika 3" descr="Pojedyncze koło zębate">
            <a:extLst>
              <a:ext uri="{FF2B5EF4-FFF2-40B4-BE49-F238E27FC236}">
                <a16:creationId xmlns:a16="http://schemas.microsoft.com/office/drawing/2014/main" xmlns="" id="{4F23076F-7F52-BF61-910D-DB89BC944AFE}"/>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2957484"/>
            <a:ext cx="690978" cy="707886"/>
          </a:xfrm>
          <a:prstGeom prst="rect">
            <a:avLst/>
          </a:prstGeom>
        </p:spPr>
      </p:pic>
      <p:pic>
        <p:nvPicPr>
          <p:cNvPr id="7" name="Grafika 6" descr="Pojedyncze koło zębate">
            <a:extLst>
              <a:ext uri="{FF2B5EF4-FFF2-40B4-BE49-F238E27FC236}">
                <a16:creationId xmlns:a16="http://schemas.microsoft.com/office/drawing/2014/main" xmlns="" id="{EA692032-8914-BB2E-4184-86B8E741551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3583976"/>
            <a:ext cx="690978" cy="707886"/>
          </a:xfrm>
          <a:prstGeom prst="rect">
            <a:avLst/>
          </a:prstGeom>
        </p:spPr>
      </p:pic>
      <p:pic>
        <p:nvPicPr>
          <p:cNvPr id="8" name="Grafika 7" descr="Pojedyncze koło zębate">
            <a:extLst>
              <a:ext uri="{FF2B5EF4-FFF2-40B4-BE49-F238E27FC236}">
                <a16:creationId xmlns:a16="http://schemas.microsoft.com/office/drawing/2014/main" xmlns="" id="{CD6B2EA6-DAC9-76FC-B2BB-8A64CC82F40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10734" y="4504725"/>
            <a:ext cx="690978" cy="707886"/>
          </a:xfrm>
          <a:prstGeom prst="rect">
            <a:avLst/>
          </a:prstGeom>
        </p:spPr>
      </p:pic>
      <p:pic>
        <p:nvPicPr>
          <p:cNvPr id="9" name="Grafika 8" descr="Pojedyncze koło zębate">
            <a:extLst>
              <a:ext uri="{FF2B5EF4-FFF2-40B4-BE49-F238E27FC236}">
                <a16:creationId xmlns:a16="http://schemas.microsoft.com/office/drawing/2014/main" xmlns="" id="{AE5CADC9-6AB9-B234-F213-4BB52AB1631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331662" y="5127827"/>
            <a:ext cx="690978" cy="707886"/>
          </a:xfrm>
          <a:prstGeom prst="rect">
            <a:avLst/>
          </a:prstGeom>
        </p:spPr>
      </p:pic>
    </p:spTree>
    <p:extLst>
      <p:ext uri="{BB962C8B-B14F-4D97-AF65-F5344CB8AC3E}">
        <p14:creationId xmlns:p14="http://schemas.microsoft.com/office/powerpoint/2010/main" val="359137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420491" y="972827"/>
            <a:ext cx="10988794" cy="140551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2400" dirty="0">
                <a:solidFill>
                  <a:srgbClr val="000000"/>
                </a:solidFill>
                <a:latin typeface="+mn-lt"/>
                <a:ea typeface="Calibri" panose="020F0502020204030204" pitchFamily="34" charset="0"/>
              </a:rPr>
              <a:t>UNITÀ 1: SOSPENSIONE SPECIALE DI ALCUNI OBBLIGHI SOCIALI DEL DATORE DI LAVORO 
</a:t>
            </a:r>
            <a:r>
              <a:rPr lang="it-IT" sz="2000" b="0" dirty="0">
                <a:solidFill>
                  <a:srgbClr val="000000"/>
                </a:solidFill>
                <a:latin typeface="+mn-lt"/>
                <a:ea typeface="Calibri" panose="020F0502020204030204" pitchFamily="34" charset="0"/>
              </a:rPr>
              <a:t>SEZIONE 1.3.: Contratti collettivi che riducono gli obblighi dell'assistente sociale
</a:t>
            </a:r>
            <a:endParaRPr lang="it-IT" sz="240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r>
              <a:rPr lang="it-IT" sz="2400" kern="0" dirty="0">
                <a:solidFill>
                  <a:schemeClr val="tx1"/>
                </a:solidFill>
                <a:latin typeface="+mn-lt"/>
                <a:ea typeface="Tahoma" panose="020B0604030504040204" pitchFamily="34" charset="0"/>
                <a:cs typeface="Times New Roman" panose="02020603050405020304" pitchFamily="18" charset="0"/>
              </a:rPr>
              <a:t>DATI STATISTICI</a:t>
            </a:r>
          </a:p>
        </p:txBody>
      </p:sp>
      <p:sp>
        <p:nvSpPr>
          <p:cNvPr id="5" name="Rectángulo 4">
            <a:extLst>
              <a:ext uri="{FF2B5EF4-FFF2-40B4-BE49-F238E27FC236}">
                <a16:creationId xmlns:a16="http://schemas.microsoft.com/office/drawing/2014/main" xmlns="" id="{3A059082-DD04-8F1C-1A64-49AB92FCB658}"/>
              </a:ext>
            </a:extLst>
          </p:cNvPr>
          <p:cNvSpPr/>
          <p:nvPr/>
        </p:nvSpPr>
        <p:spPr>
          <a:xfrm>
            <a:off x="130677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154096" y="2564956"/>
            <a:ext cx="10343685" cy="3207866"/>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ea typeface="Calibri" panose="020F0502020204030204" pitchFamily="34" charset="0"/>
              </a:rPr>
              <a:t>diminuzione dell'orario di lavoro (o per il lavoro a distanza) – in quantità rispettivamente del 77 % e del 90 %;</a:t>
            </a:r>
            <a:endParaRPr lang="it-IT" sz="2000">
              <a:solidFill>
                <a:srgbClr val="000000"/>
              </a:solidFill>
              <a:effectLst/>
              <a:ea typeface="Calibri" panose="020F0502020204030204" pitchFamily="34" charset="0"/>
            </a:endParaRPr>
          </a:p>
          <a:p>
            <a:pPr marL="34290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ea typeface="Calibri" panose="020F0502020204030204" pitchFamily="34" charset="0"/>
                <a:cs typeface="Times New Roman" panose="02020603050405020304" pitchFamily="18" charset="0"/>
              </a:rPr>
              <a:t>il finanziamento supplementare delle retribuzioni e dei contributi previdenziali è stato indicato dal 79% degli enti intervistati;</a:t>
            </a:r>
          </a:p>
          <a:p>
            <a:pPr algn="just">
              <a:lnSpc>
                <a:spcPct val="115000"/>
              </a:lnSpc>
              <a:spcAft>
                <a:spcPts val="1000"/>
              </a:spcAft>
              <a:buSzPts val="1000"/>
              <a:tabLst>
                <a:tab pos="457200" algn="l"/>
              </a:tabLst>
            </a:pPr>
            <a:endParaRPr lang="it-IT" sz="2000">
              <a:solidFill>
                <a:srgbClr val="000000"/>
              </a:solidFill>
              <a:effectLst/>
              <a:ea typeface="Calibri" panose="020F0502020204030204" pitchFamily="34" charset="0"/>
              <a:cs typeface="Times New Roman" panose="02020603050405020304" pitchFamily="18" charset="0"/>
            </a:endParaRPr>
          </a:p>
          <a:p>
            <a:pPr algn="just">
              <a:lnSpc>
                <a:spcPct val="115000"/>
              </a:lnSpc>
              <a:spcAft>
                <a:spcPts val="1000"/>
              </a:spcAft>
              <a:buSzPts val="1000"/>
              <a:tabLst>
                <a:tab pos="457200" algn="l"/>
              </a:tabLst>
            </a:pPr>
            <a:r>
              <a:rPr lang="it-IT" sz="1600">
                <a:solidFill>
                  <a:srgbClr val="000000"/>
                </a:solidFill>
                <a:ea typeface="Calibri" panose="020F0502020204030204" pitchFamily="34" charset="0"/>
                <a:cs typeface="Times New Roman" panose="02020603050405020304" pitchFamily="18" charset="0"/>
              </a:rPr>
              <a:t>Fonte: IO2, relazione di sintesi sull'impatto della COVID-19 sulle PMI e sulla loro resilienza, sintesi dei risultati, 2022 e letteratura ivi citata.
</a:t>
            </a:r>
            <a:endParaRPr lang="it-IT">
              <a:solidFill>
                <a:srgbClr val="000000"/>
              </a:solidFill>
              <a:effectLst/>
              <a:ea typeface="Calibri" panose="020F0502020204030204" pitchFamily="34" charset="0"/>
              <a:cs typeface="Times New Roman" panose="02020603050405020304" pitchFamily="18" charset="0"/>
            </a:endParaRPr>
          </a:p>
        </p:txBody>
      </p:sp>
      <p:pic>
        <p:nvPicPr>
          <p:cNvPr id="4" name="Grafika 3" descr="Pojedyncze koło zębate">
            <a:extLst>
              <a:ext uri="{FF2B5EF4-FFF2-40B4-BE49-F238E27FC236}">
                <a16:creationId xmlns:a16="http://schemas.microsoft.com/office/drawing/2014/main" xmlns="" id="{6F1E7656-E46A-2424-4DF8-BFE1E0ABBE1C}"/>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782715" y="2345742"/>
            <a:ext cx="914400" cy="914400"/>
          </a:xfrm>
          <a:prstGeom prst="rect">
            <a:avLst/>
          </a:prstGeom>
        </p:spPr>
      </p:pic>
      <p:pic>
        <p:nvPicPr>
          <p:cNvPr id="7" name="Grafika 6" descr="Pojedyncze koło zębate">
            <a:extLst>
              <a:ext uri="{FF2B5EF4-FFF2-40B4-BE49-F238E27FC236}">
                <a16:creationId xmlns:a16="http://schemas.microsoft.com/office/drawing/2014/main" xmlns="" id="{F8AB391A-3013-2C74-8AC6-1EB8589534D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782715" y="3235114"/>
            <a:ext cx="914400" cy="914400"/>
          </a:xfrm>
          <a:prstGeom prst="rect">
            <a:avLst/>
          </a:prstGeom>
        </p:spPr>
      </p:pic>
    </p:spTree>
    <p:extLst>
      <p:ext uri="{BB962C8B-B14F-4D97-AF65-F5344CB8AC3E}">
        <p14:creationId xmlns:p14="http://schemas.microsoft.com/office/powerpoint/2010/main" val="97046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4" y="1022287"/>
            <a:ext cx="11454269" cy="102335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2400">
                <a:solidFill>
                  <a:srgbClr val="000000"/>
                </a:solidFill>
                <a:latin typeface="+mn-lt"/>
                <a:ea typeface="Calibri" panose="020F0502020204030204" pitchFamily="34" charset="0"/>
              </a:rPr>
              <a:t>UNITÀ 1: SOSPENSIONE SPECIALE DI ALCUNI OBBLIGHI SOCIALI DEL DATORE DI LAVORO
</a:t>
            </a:r>
            <a:r>
              <a:rPr lang="it-IT" sz="2000" b="0">
                <a:solidFill>
                  <a:srgbClr val="000000"/>
                </a:solidFill>
                <a:latin typeface="+mn-lt"/>
                <a:ea typeface="Calibri" panose="020F0502020204030204" pitchFamily="34" charset="0"/>
              </a:rPr>
              <a:t>SEZIONE 1.4.: Sospensione di alcuni obblighi con il fondo di previdenza sociale aziendale 
</a:t>
            </a:r>
            <a:endParaRPr lang="it-IT" sz="2000" b="0" kern="0" spc="-15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980388" y="2323968"/>
            <a:ext cx="10517394" cy="4093428"/>
          </a:xfrm>
          <a:prstGeom prst="rect">
            <a:avLst/>
          </a:prstGeom>
          <a:noFill/>
        </p:spPr>
        <p:txBody>
          <a:bodyPr wrap="square">
            <a:spAutoFit/>
          </a:bodyPr>
          <a:lstStyle/>
          <a:p>
            <a:pPr algn="just"/>
            <a:r>
              <a:rPr lang="it-IT" sz="2400" dirty="0"/>
              <a:t/>
            </a:r>
            <a:br>
              <a:rPr lang="it-IT" sz="2400" dirty="0"/>
            </a:br>
            <a:r>
              <a:rPr lang="it-IT" sz="2000" b="0" i="0" dirty="0">
                <a:solidFill>
                  <a:srgbClr val="333333"/>
                </a:solidFill>
                <a:effectLst/>
                <a:cs typeface="Times New Roman" panose="02020603050405020304" pitchFamily="18" charset="0"/>
              </a:rPr>
              <a:t> </a:t>
            </a:r>
            <a:r>
              <a:rPr lang="it-IT" sz="2000" dirty="0">
                <a:solidFill>
                  <a:srgbClr val="333333"/>
                </a:solidFill>
                <a:cs typeface="Times New Roman" panose="02020603050405020304" pitchFamily="18" charset="0"/>
              </a:rPr>
              <a:t> La sospensione dell'obbligo di costituire o gestire un fondo di previdenza sociale aziendale:
</a:t>
            </a:r>
            <a:endParaRPr lang="it-IT" sz="2000" b="0" i="0" dirty="0">
              <a:solidFill>
                <a:srgbClr val="333333"/>
              </a:solidFill>
              <a:effectLst/>
              <a:cs typeface="Times New Roman" panose="02020603050405020304" pitchFamily="18" charset="0"/>
            </a:endParaRPr>
          </a:p>
          <a:p>
            <a:r>
              <a:rPr lang="it-IT" sz="2000" dirty="0">
                <a:solidFill>
                  <a:srgbClr val="333333"/>
                </a:solidFill>
                <a:cs typeface="Times New Roman" panose="02020603050405020304" pitchFamily="18" charset="0"/>
              </a:rPr>
              <a:t>	la sospensione dell'obbligo di cancellazione di base;
</a:t>
            </a:r>
            <a:endParaRPr lang="it-IT" sz="2000" b="0" i="0" dirty="0">
              <a:solidFill>
                <a:srgbClr val="333333"/>
              </a:solidFill>
              <a:effectLst/>
              <a:cs typeface="Times New Roman" panose="02020603050405020304" pitchFamily="18" charset="0"/>
            </a:endParaRPr>
          </a:p>
          <a:p>
            <a:r>
              <a:rPr lang="it-IT" sz="2000" dirty="0">
                <a:solidFill>
                  <a:srgbClr val="333333"/>
                </a:solidFill>
                <a:cs typeface="Times New Roman" panose="02020603050405020304" pitchFamily="18" charset="0"/>
              </a:rPr>
              <a:t>	la sospensione del pagamento delle prestazioni di ferie;
</a:t>
            </a:r>
            <a:endParaRPr lang="it-IT" sz="2000" b="0" i="0" dirty="0">
              <a:solidFill>
                <a:srgbClr val="333333"/>
              </a:solidFill>
              <a:effectLst/>
              <a:cs typeface="Times New Roman" panose="02020603050405020304" pitchFamily="18" charset="0"/>
            </a:endParaRPr>
          </a:p>
          <a:p>
            <a:r>
              <a:rPr lang="it-IT" sz="2000" dirty="0">
                <a:solidFill>
                  <a:srgbClr val="333333"/>
                </a:solidFill>
                <a:cs typeface="Times New Roman" panose="02020603050405020304" pitchFamily="18" charset="0"/>
              </a:rPr>
              <a:t>	limiti di cancellazione per un fondo di previdenza sociale aziendale durante il periodo 	COVID;
</a:t>
            </a:r>
          </a:p>
          <a:p>
            <a:r>
              <a:rPr lang="it-IT" sz="1600" dirty="0">
                <a:solidFill>
                  <a:srgbClr val="333333"/>
                </a:solidFill>
                <a:cs typeface="Times New Roman" panose="02020603050405020304" pitchFamily="18" charset="0"/>
              </a:rPr>
              <a:t>Fonte: IO2, relazione di sintesi sull'impatto del COVID-19 sulle PMI e sulla loro resilienza, sintesi dei risultati, 2022; l'esempio polacco
</a:t>
            </a:r>
            <a:endParaRPr lang="it-IT"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xmlns=""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8" name="Grafika 7" descr="Pojedyncze koło zębate">
            <a:extLst>
              <a:ext uri="{FF2B5EF4-FFF2-40B4-BE49-F238E27FC236}">
                <a16:creationId xmlns:a16="http://schemas.microsoft.com/office/drawing/2014/main" xmlns="" id="{C54D1D70-18A9-FCBB-4AE2-3823D59F462A}"/>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3173103"/>
            <a:ext cx="690978" cy="707886"/>
          </a:xfrm>
          <a:prstGeom prst="rect">
            <a:avLst/>
          </a:prstGeom>
        </p:spPr>
      </p:pic>
      <p:pic>
        <p:nvPicPr>
          <p:cNvPr id="9" name="Grafika 8" descr="Pojedyncze koło zębate">
            <a:extLst>
              <a:ext uri="{FF2B5EF4-FFF2-40B4-BE49-F238E27FC236}">
                <a16:creationId xmlns:a16="http://schemas.microsoft.com/office/drawing/2014/main" xmlns="" id="{02075392-4AF7-C513-B813-BD850EDB6EFE}"/>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31438" y="3779345"/>
            <a:ext cx="690978" cy="707886"/>
          </a:xfrm>
          <a:prstGeom prst="rect">
            <a:avLst/>
          </a:prstGeom>
        </p:spPr>
      </p:pic>
      <p:pic>
        <p:nvPicPr>
          <p:cNvPr id="10" name="Grafika 9" descr="Pojedyncze koło zębate">
            <a:extLst>
              <a:ext uri="{FF2B5EF4-FFF2-40B4-BE49-F238E27FC236}">
                <a16:creationId xmlns:a16="http://schemas.microsoft.com/office/drawing/2014/main" xmlns="" id="{36986142-E0A4-5372-A98A-E5A9E87AEAEB}"/>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923289" y="4369990"/>
            <a:ext cx="690978" cy="707886"/>
          </a:xfrm>
          <a:prstGeom prst="rect">
            <a:avLst/>
          </a:prstGeom>
        </p:spPr>
      </p:pic>
    </p:spTree>
    <p:extLst>
      <p:ext uri="{BB962C8B-B14F-4D97-AF65-F5344CB8AC3E}">
        <p14:creationId xmlns:p14="http://schemas.microsoft.com/office/powerpoint/2010/main" val="281653756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3074</TotalTime>
  <Words>547</Words>
  <Application>Microsoft Office PowerPoint</Application>
  <PresentationFormat>Widescreen</PresentationFormat>
  <Paragraphs>113</Paragraphs>
  <Slides>17</Slides>
  <Notes>2</Notes>
  <HiddenSlides>0</HiddenSlides>
  <MMClips>0</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17</vt:i4>
      </vt:variant>
    </vt:vector>
  </HeadingPairs>
  <TitlesOfParts>
    <vt:vector size="33" baseType="lpstr">
      <vt:lpstr>Abhaya Libre</vt:lpstr>
      <vt:lpstr>Arial</vt:lpstr>
      <vt:lpstr>Bahnschrift Light</vt:lpstr>
      <vt:lpstr>Calibri</vt:lpstr>
      <vt:lpstr>Calibri Light</vt:lpstr>
      <vt:lpstr>Georgia</vt:lpstr>
      <vt:lpstr>Gill Sans</vt:lpstr>
      <vt:lpstr>Oxygen</vt:lpstr>
      <vt:lpstr>Roboto</vt:lpstr>
      <vt:lpstr>Roboto Bold</vt:lpstr>
      <vt:lpstr>Roboto Regular</vt:lpstr>
      <vt:lpstr>Symbol</vt:lpstr>
      <vt:lpstr>Tahoma</vt:lpstr>
      <vt:lpstr>Times New Roman</vt:lpstr>
      <vt:lpstr>YADLjI9qxTA 0</vt:lpstr>
      <vt:lpstr>1_Tema de Office</vt:lpstr>
      <vt:lpstr>Presentazione standard di PowerPoint</vt:lpstr>
      <vt:lpstr>Presentazione standard di PowerPoint</vt:lpstr>
      <vt:lpstr>Agenda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Test di valutazione (1) </vt:lpstr>
      <vt:lpstr>Test di valutazione (2)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Windows User</cp:lastModifiedBy>
  <cp:revision>157</cp:revision>
  <dcterms:created xsi:type="dcterms:W3CDTF">2021-06-29T11:11:56Z</dcterms:created>
  <dcterms:modified xsi:type="dcterms:W3CDTF">2022-11-14T11:13:03Z</dcterms:modified>
</cp:coreProperties>
</file>