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1"/>
  </p:notesMasterIdLst>
  <p:handoutMasterIdLst>
    <p:handoutMasterId r:id="rId32"/>
  </p:handoutMasterIdLst>
  <p:sldIdLst>
    <p:sldId id="256" r:id="rId2"/>
    <p:sldId id="268" r:id="rId3"/>
    <p:sldId id="311" r:id="rId4"/>
    <p:sldId id="307" r:id="rId5"/>
    <p:sldId id="301" r:id="rId6"/>
    <p:sldId id="303" r:id="rId7"/>
    <p:sldId id="302" r:id="rId8"/>
    <p:sldId id="308" r:id="rId9"/>
    <p:sldId id="293" r:id="rId10"/>
    <p:sldId id="265" r:id="rId11"/>
    <p:sldId id="294" r:id="rId12"/>
    <p:sldId id="305" r:id="rId13"/>
    <p:sldId id="295" r:id="rId14"/>
    <p:sldId id="304" r:id="rId15"/>
    <p:sldId id="296" r:id="rId16"/>
    <p:sldId id="297" r:id="rId17"/>
    <p:sldId id="306" r:id="rId18"/>
    <p:sldId id="259" r:id="rId19"/>
    <p:sldId id="288" r:id="rId20"/>
    <p:sldId id="298" r:id="rId21"/>
    <p:sldId id="299" r:id="rId22"/>
    <p:sldId id="289" r:id="rId23"/>
    <p:sldId id="287" r:id="rId24"/>
    <p:sldId id="310" r:id="rId25"/>
    <p:sldId id="286" r:id="rId26"/>
    <p:sldId id="290" r:id="rId27"/>
    <p:sldId id="274" r:id="rId28"/>
    <p:sldId id="292" r:id="rId29"/>
    <p:sldId id="264" r:id="rId30"/>
  </p:sldIdLst>
  <p:sldSz cx="12192000" cy="6858000"/>
  <p:notesSz cx="6858000" cy="9144000"/>
  <p:defaultTextStyle>
    <a:defPPr>
      <a:defRPr lang="h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6" autoAdjust="0"/>
    <p:restoredTop sz="94650"/>
  </p:normalViewPr>
  <p:slideViewPr>
    <p:cSldViewPr snapToGrid="0">
      <p:cViewPr varScale="1">
        <p:scale>
          <a:sx n="107" d="100"/>
          <a:sy n="107" d="100"/>
        </p:scale>
        <p:origin x="732" y="114"/>
      </p:cViewPr>
      <p:guideLst>
        <p:guide orient="horz" pos="2160"/>
        <p:guide pos="3840"/>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7E1EE-3FEE-436C-98A8-240D3EB8D454}" type="doc">
      <dgm:prSet loTypeId="urn:microsoft.com/office/officeart/2008/layout/VerticalAccentList" loCatId="list" qsTypeId="urn:microsoft.com/office/officeart/2005/8/quickstyle/simple1" qsCatId="simple" csTypeId="urn:microsoft.com/office/officeart/2005/8/colors/colorful5" csCatId="colorful" phldr="1"/>
      <dgm:spPr/>
      <dgm:t>
        <a:bodyPr/>
        <a:lstStyle/>
        <a:p>
          <a:endParaRPr lang="pl-PL"/>
        </a:p>
      </dgm:t>
    </dgm:pt>
    <dgm:pt modelId="{6D9DD1D5-9906-4610-8D99-74910E29CDC1}">
      <dgm:prSet phldrT="[Tekst]"/>
      <dgm:spPr/>
      <dgm:t>
        <a:bodyPr/>
        <a:lstStyle/>
        <a:p>
          <a:r>
            <a:rPr lang="hr" dirty="0"/>
            <a:t>Kako bi zaustavila produbljivanje gospodarske krize izazvane COVID-19 i podržala poduzetnike koji pate od negativnih posljedica pandemije, Europska komisija razvila je nove mehanizme dodjele državnih potpora.</a:t>
          </a:r>
          <a:endParaRPr lang="pl-PL" dirty="0"/>
        </a:p>
      </dgm:t>
    </dgm:pt>
    <dgm:pt modelId="{546BB050-42CF-4A5F-9B48-69D4F70D4843}" type="parTrans" cxnId="{558CEEF3-13F2-4B08-87F4-F6AB35CCC1AC}">
      <dgm:prSet/>
      <dgm:spPr/>
      <dgm:t>
        <a:bodyPr/>
        <a:lstStyle/>
        <a:p>
          <a:endParaRPr lang="pl-PL"/>
        </a:p>
      </dgm:t>
    </dgm:pt>
    <dgm:pt modelId="{A77C9B88-D871-4646-8EB4-6E615B13E764}" type="sibTrans" cxnId="{558CEEF3-13F2-4B08-87F4-F6AB35CCC1AC}">
      <dgm:prSet/>
      <dgm:spPr/>
      <dgm:t>
        <a:bodyPr/>
        <a:lstStyle/>
        <a:p>
          <a:endParaRPr lang="pl-PL"/>
        </a:p>
      </dgm:t>
    </dgm:pt>
    <dgm:pt modelId="{25322EB4-6B15-43F2-9CC8-A1A137113596}">
      <dgm:prSet phldrT="[Tekst]"/>
      <dgm:spPr/>
      <dgm:t>
        <a:bodyPr/>
        <a:lstStyle/>
        <a:p>
          <a:r>
            <a:rPr lang="hr" dirty="0"/>
            <a:t>UFEU-om se proglašava da je pomoć za nadoknadu štete uzrokovane prirodnim katastrofama ili drugim iznimnim događajima sukladna zakonu s unutarnjim tržištem. Europska komisija je epidemiju COVID-19 tretirala kao takav događaj, koji je nanio teško predvidivu štetu poslovnim subjektima.</a:t>
          </a:r>
          <a:endParaRPr lang="pl-PL" dirty="0"/>
        </a:p>
      </dgm:t>
    </dgm:pt>
    <dgm:pt modelId="{7DD44DC5-86F7-4B73-B4E0-91133AABADF3}" type="parTrans" cxnId="{6F8B37C9-AE65-4727-B7B9-F3BBC135CE92}">
      <dgm:prSet/>
      <dgm:spPr/>
      <dgm:t>
        <a:bodyPr/>
        <a:lstStyle/>
        <a:p>
          <a:endParaRPr lang="pl-PL"/>
        </a:p>
      </dgm:t>
    </dgm:pt>
    <dgm:pt modelId="{8DB1C63E-77E0-4098-A005-480EC231B4DA}" type="sibTrans" cxnId="{6F8B37C9-AE65-4727-B7B9-F3BBC135CE92}">
      <dgm:prSet/>
      <dgm:spPr/>
      <dgm:t>
        <a:bodyPr/>
        <a:lstStyle/>
        <a:p>
          <a:endParaRPr lang="pl-PL"/>
        </a:p>
      </dgm:t>
    </dgm:pt>
    <dgm:pt modelId="{0D8A5D18-11C3-4278-88A5-C38DB2C9C389}">
      <dgm:prSet phldrT="[Tekst]"/>
      <dgm:spPr/>
      <dgm:t>
        <a:bodyPr/>
        <a:lstStyle/>
        <a:p>
          <a:r>
            <a:rPr lang="hr" dirty="0"/>
            <a:t>Ključni dokument koji definira pravila za dodjelu državnih potpora u vezi s pandemijom COVID-19 je Komunikacija Europske komisije od 20. ožujka 2020. – </a:t>
          </a:r>
          <a:r>
            <a:rPr lang="hr" b="1" dirty="0"/>
            <a:t>Privremeni okvir mjera državne potpore za potporu gospodarstvu u kontekstu aktualne pandemije COVID-19. epidemija (2020 / C 91 I / 01 ) (Privremeni okvir) </a:t>
          </a:r>
          <a:r>
            <a:rPr lang="hr" dirty="0"/>
            <a:t>. Svrha privremenih mjera prvenstveno je osigurati tvrtkama likvidnost i pristup financiranju.</a:t>
          </a:r>
          <a:endParaRPr lang="pl-PL" dirty="0"/>
        </a:p>
      </dgm:t>
    </dgm:pt>
    <dgm:pt modelId="{4EA8AF0E-2C2C-4CF4-ACE9-ED47148CDFCE}" type="parTrans" cxnId="{0DD1EE95-EE17-4F1A-9B34-199B5DBE6BBF}">
      <dgm:prSet/>
      <dgm:spPr/>
      <dgm:t>
        <a:bodyPr/>
        <a:lstStyle/>
        <a:p>
          <a:endParaRPr lang="pl-PL"/>
        </a:p>
      </dgm:t>
    </dgm:pt>
    <dgm:pt modelId="{2D775F94-2A7B-49A9-AEB1-C5494728525C}" type="sibTrans" cxnId="{0DD1EE95-EE17-4F1A-9B34-199B5DBE6BBF}">
      <dgm:prSet/>
      <dgm:spPr/>
      <dgm:t>
        <a:bodyPr/>
        <a:lstStyle/>
        <a:p>
          <a:endParaRPr lang="pl-PL"/>
        </a:p>
      </dgm:t>
    </dgm:pt>
    <dgm:pt modelId="{E5AB7F2C-D292-44BC-8E1A-A0EF02C9F8C5}" type="pres">
      <dgm:prSet presAssocID="{E4A7E1EE-3FEE-436C-98A8-240D3EB8D454}" presName="Name0" presStyleCnt="0">
        <dgm:presLayoutVars>
          <dgm:chMax/>
          <dgm:chPref/>
          <dgm:dir/>
        </dgm:presLayoutVars>
      </dgm:prSet>
      <dgm:spPr/>
    </dgm:pt>
    <dgm:pt modelId="{34EAE7CB-EA70-4CDE-9FED-3913B1A531E3}" type="pres">
      <dgm:prSet presAssocID="{6D9DD1D5-9906-4610-8D99-74910E29CDC1}" presName="parenttextcomposite" presStyleCnt="0"/>
      <dgm:spPr/>
    </dgm:pt>
    <dgm:pt modelId="{84B59052-744E-4EFA-80A7-A71077886B2A}" type="pres">
      <dgm:prSet presAssocID="{6D9DD1D5-9906-4610-8D99-74910E29CDC1}" presName="parenttext" presStyleLbl="revTx" presStyleIdx="0" presStyleCnt="3">
        <dgm:presLayoutVars>
          <dgm:chMax/>
          <dgm:chPref val="2"/>
          <dgm:bulletEnabled val="1"/>
        </dgm:presLayoutVars>
      </dgm:prSet>
      <dgm:spPr/>
    </dgm:pt>
    <dgm:pt modelId="{54A56F85-1B27-4AE9-8728-F098BDFB941D}" type="pres">
      <dgm:prSet presAssocID="{6D9DD1D5-9906-4610-8D99-74910E29CDC1}" presName="parallelogramComposite" presStyleCnt="0"/>
      <dgm:spPr/>
    </dgm:pt>
    <dgm:pt modelId="{EC131370-F120-49A3-8335-7B0A11E553A8}" type="pres">
      <dgm:prSet presAssocID="{6D9DD1D5-9906-4610-8D99-74910E29CDC1}" presName="parallelogram1" presStyleLbl="alignNode1" presStyleIdx="0" presStyleCnt="21"/>
      <dgm:spPr/>
    </dgm:pt>
    <dgm:pt modelId="{D1445FC3-DB98-4CBE-A8EB-78183D6BDC7A}" type="pres">
      <dgm:prSet presAssocID="{6D9DD1D5-9906-4610-8D99-74910E29CDC1}" presName="parallelogram2" presStyleLbl="alignNode1" presStyleIdx="1" presStyleCnt="21"/>
      <dgm:spPr/>
    </dgm:pt>
    <dgm:pt modelId="{086D4BC5-00FD-4914-9826-87D59B3041BD}" type="pres">
      <dgm:prSet presAssocID="{6D9DD1D5-9906-4610-8D99-74910E29CDC1}" presName="parallelogram3" presStyleLbl="alignNode1" presStyleIdx="2" presStyleCnt="21"/>
      <dgm:spPr/>
    </dgm:pt>
    <dgm:pt modelId="{A71B6985-8B99-4466-AE92-244AD5805134}" type="pres">
      <dgm:prSet presAssocID="{6D9DD1D5-9906-4610-8D99-74910E29CDC1}" presName="parallelogram4" presStyleLbl="alignNode1" presStyleIdx="3" presStyleCnt="21"/>
      <dgm:spPr/>
    </dgm:pt>
    <dgm:pt modelId="{2ED23E79-04D7-4E39-BCB5-0950E6D9233D}" type="pres">
      <dgm:prSet presAssocID="{6D9DD1D5-9906-4610-8D99-74910E29CDC1}" presName="parallelogram5" presStyleLbl="alignNode1" presStyleIdx="4" presStyleCnt="21"/>
      <dgm:spPr/>
    </dgm:pt>
    <dgm:pt modelId="{5AB496E3-8783-4425-89F3-112591E77C17}" type="pres">
      <dgm:prSet presAssocID="{6D9DD1D5-9906-4610-8D99-74910E29CDC1}" presName="parallelogram6" presStyleLbl="alignNode1" presStyleIdx="5" presStyleCnt="21"/>
      <dgm:spPr/>
    </dgm:pt>
    <dgm:pt modelId="{383EA2E2-4960-4B4F-B9E5-FA44BE1A55BF}" type="pres">
      <dgm:prSet presAssocID="{6D9DD1D5-9906-4610-8D99-74910E29CDC1}" presName="parallelogram7" presStyleLbl="alignNode1" presStyleIdx="6" presStyleCnt="21"/>
      <dgm:spPr/>
    </dgm:pt>
    <dgm:pt modelId="{55BF2B2F-34C3-4B4E-945C-B22019E33F54}" type="pres">
      <dgm:prSet presAssocID="{A77C9B88-D871-4646-8EB4-6E615B13E764}" presName="sibTrans" presStyleCnt="0"/>
      <dgm:spPr/>
    </dgm:pt>
    <dgm:pt modelId="{C2FDA74A-84E4-443C-966D-63DFCF557FDB}" type="pres">
      <dgm:prSet presAssocID="{25322EB4-6B15-43F2-9CC8-A1A137113596}" presName="parenttextcomposite" presStyleCnt="0"/>
      <dgm:spPr/>
    </dgm:pt>
    <dgm:pt modelId="{F1751668-05FB-4D4E-BFDF-CA7F310D7189}" type="pres">
      <dgm:prSet presAssocID="{25322EB4-6B15-43F2-9CC8-A1A137113596}" presName="parenttext" presStyleLbl="revTx" presStyleIdx="1" presStyleCnt="3">
        <dgm:presLayoutVars>
          <dgm:chMax/>
          <dgm:chPref val="2"/>
          <dgm:bulletEnabled val="1"/>
        </dgm:presLayoutVars>
      </dgm:prSet>
      <dgm:spPr/>
    </dgm:pt>
    <dgm:pt modelId="{6C3FDE16-ACAF-48C1-96C5-D08605520B8B}" type="pres">
      <dgm:prSet presAssocID="{25322EB4-6B15-43F2-9CC8-A1A137113596}" presName="parallelogramComposite" presStyleCnt="0"/>
      <dgm:spPr/>
    </dgm:pt>
    <dgm:pt modelId="{4D68E2DF-DF32-4AC2-99EB-D75097D10344}" type="pres">
      <dgm:prSet presAssocID="{25322EB4-6B15-43F2-9CC8-A1A137113596}" presName="parallelogram1" presStyleLbl="alignNode1" presStyleIdx="7" presStyleCnt="21"/>
      <dgm:spPr/>
    </dgm:pt>
    <dgm:pt modelId="{B3CD2A11-9409-4880-B4BC-237D0CCA8633}" type="pres">
      <dgm:prSet presAssocID="{25322EB4-6B15-43F2-9CC8-A1A137113596}" presName="parallelogram2" presStyleLbl="alignNode1" presStyleIdx="8" presStyleCnt="21"/>
      <dgm:spPr/>
    </dgm:pt>
    <dgm:pt modelId="{38AF2387-E0A8-4F3D-A213-B3CC7B3837F7}" type="pres">
      <dgm:prSet presAssocID="{25322EB4-6B15-43F2-9CC8-A1A137113596}" presName="parallelogram3" presStyleLbl="alignNode1" presStyleIdx="9" presStyleCnt="21"/>
      <dgm:spPr/>
    </dgm:pt>
    <dgm:pt modelId="{C1820DD9-F5FF-411D-9EFE-7D66BA6ED8F3}" type="pres">
      <dgm:prSet presAssocID="{25322EB4-6B15-43F2-9CC8-A1A137113596}" presName="parallelogram4" presStyleLbl="alignNode1" presStyleIdx="10" presStyleCnt="21"/>
      <dgm:spPr/>
    </dgm:pt>
    <dgm:pt modelId="{899D3EBD-FE6C-4EE5-8715-8F47A79F4DD9}" type="pres">
      <dgm:prSet presAssocID="{25322EB4-6B15-43F2-9CC8-A1A137113596}" presName="parallelogram5" presStyleLbl="alignNode1" presStyleIdx="11" presStyleCnt="21"/>
      <dgm:spPr/>
    </dgm:pt>
    <dgm:pt modelId="{293FBC45-697D-4890-91C3-98BCB44613A8}" type="pres">
      <dgm:prSet presAssocID="{25322EB4-6B15-43F2-9CC8-A1A137113596}" presName="parallelogram6" presStyleLbl="alignNode1" presStyleIdx="12" presStyleCnt="21"/>
      <dgm:spPr/>
    </dgm:pt>
    <dgm:pt modelId="{612CE248-DA43-48BA-B641-CA1BB0676612}" type="pres">
      <dgm:prSet presAssocID="{25322EB4-6B15-43F2-9CC8-A1A137113596}" presName="parallelogram7" presStyleLbl="alignNode1" presStyleIdx="13" presStyleCnt="21"/>
      <dgm:spPr/>
    </dgm:pt>
    <dgm:pt modelId="{3C124DAB-6635-40D4-BF7F-E6BAC921676B}" type="pres">
      <dgm:prSet presAssocID="{8DB1C63E-77E0-4098-A005-480EC231B4DA}" presName="sibTrans" presStyleCnt="0"/>
      <dgm:spPr/>
    </dgm:pt>
    <dgm:pt modelId="{FE1E4365-7729-48CF-9EF3-F4BE936537D9}" type="pres">
      <dgm:prSet presAssocID="{0D8A5D18-11C3-4278-88A5-C38DB2C9C389}" presName="parenttextcomposite" presStyleCnt="0"/>
      <dgm:spPr/>
    </dgm:pt>
    <dgm:pt modelId="{0186166B-740C-4EEF-89D4-9EE10E75A4C1}" type="pres">
      <dgm:prSet presAssocID="{0D8A5D18-11C3-4278-88A5-C38DB2C9C389}" presName="parenttext" presStyleLbl="revTx" presStyleIdx="2" presStyleCnt="3">
        <dgm:presLayoutVars>
          <dgm:chMax/>
          <dgm:chPref val="2"/>
          <dgm:bulletEnabled val="1"/>
        </dgm:presLayoutVars>
      </dgm:prSet>
      <dgm:spPr/>
    </dgm:pt>
    <dgm:pt modelId="{C8E2042E-3F81-445A-A098-8366C0CAE4DA}" type="pres">
      <dgm:prSet presAssocID="{0D8A5D18-11C3-4278-88A5-C38DB2C9C389}" presName="parallelogramComposite" presStyleCnt="0"/>
      <dgm:spPr/>
    </dgm:pt>
    <dgm:pt modelId="{3B7CFD78-9D33-4270-A7ED-67408C9EC35A}" type="pres">
      <dgm:prSet presAssocID="{0D8A5D18-11C3-4278-88A5-C38DB2C9C389}" presName="parallelogram1" presStyleLbl="alignNode1" presStyleIdx="14" presStyleCnt="21"/>
      <dgm:spPr/>
    </dgm:pt>
    <dgm:pt modelId="{EB10F73B-5444-447B-AE45-29913F5BA6AD}" type="pres">
      <dgm:prSet presAssocID="{0D8A5D18-11C3-4278-88A5-C38DB2C9C389}" presName="parallelogram2" presStyleLbl="alignNode1" presStyleIdx="15" presStyleCnt="21"/>
      <dgm:spPr/>
    </dgm:pt>
    <dgm:pt modelId="{CAB15DF3-7337-4199-BFCE-EF0627662D90}" type="pres">
      <dgm:prSet presAssocID="{0D8A5D18-11C3-4278-88A5-C38DB2C9C389}" presName="parallelogram3" presStyleLbl="alignNode1" presStyleIdx="16" presStyleCnt="21"/>
      <dgm:spPr/>
    </dgm:pt>
    <dgm:pt modelId="{8BB2AE7D-6E22-4811-BE9C-2A2573F57F86}" type="pres">
      <dgm:prSet presAssocID="{0D8A5D18-11C3-4278-88A5-C38DB2C9C389}" presName="parallelogram4" presStyleLbl="alignNode1" presStyleIdx="17" presStyleCnt="21"/>
      <dgm:spPr/>
    </dgm:pt>
    <dgm:pt modelId="{B141784A-A19E-4253-914F-6322AA47E9EB}" type="pres">
      <dgm:prSet presAssocID="{0D8A5D18-11C3-4278-88A5-C38DB2C9C389}" presName="parallelogram5" presStyleLbl="alignNode1" presStyleIdx="18" presStyleCnt="21"/>
      <dgm:spPr/>
    </dgm:pt>
    <dgm:pt modelId="{D7196EC3-34CC-441B-9CC9-61CC581C8AC1}" type="pres">
      <dgm:prSet presAssocID="{0D8A5D18-11C3-4278-88A5-C38DB2C9C389}" presName="parallelogram6" presStyleLbl="alignNode1" presStyleIdx="19" presStyleCnt="21"/>
      <dgm:spPr/>
    </dgm:pt>
    <dgm:pt modelId="{1B2330C2-571D-4855-9B7A-AFB31B0A6109}" type="pres">
      <dgm:prSet presAssocID="{0D8A5D18-11C3-4278-88A5-C38DB2C9C389}" presName="parallelogram7" presStyleLbl="alignNode1" presStyleIdx="20" presStyleCnt="21"/>
      <dgm:spPr/>
    </dgm:pt>
  </dgm:ptLst>
  <dgm:cxnLst>
    <dgm:cxn modelId="{C2D92310-E6B8-4A9E-84E9-A1F7E2113C1C}" type="presOf" srcId="{0D8A5D18-11C3-4278-88A5-C38DB2C9C389}" destId="{0186166B-740C-4EEF-89D4-9EE10E75A4C1}" srcOrd="0" destOrd="0" presId="urn:microsoft.com/office/officeart/2008/layout/VerticalAccentList"/>
    <dgm:cxn modelId="{13F27481-58BF-459B-A36D-FA5792F06F54}" type="presOf" srcId="{6D9DD1D5-9906-4610-8D99-74910E29CDC1}" destId="{84B59052-744E-4EFA-80A7-A71077886B2A}" srcOrd="0" destOrd="0" presId="urn:microsoft.com/office/officeart/2008/layout/VerticalAccentList"/>
    <dgm:cxn modelId="{8E7EED83-10F3-454F-A2DC-39DB2515E75C}" type="presOf" srcId="{E4A7E1EE-3FEE-436C-98A8-240D3EB8D454}" destId="{E5AB7F2C-D292-44BC-8E1A-A0EF02C9F8C5}" srcOrd="0" destOrd="0" presId="urn:microsoft.com/office/officeart/2008/layout/VerticalAccentList"/>
    <dgm:cxn modelId="{0DD1EE95-EE17-4F1A-9B34-199B5DBE6BBF}" srcId="{E4A7E1EE-3FEE-436C-98A8-240D3EB8D454}" destId="{0D8A5D18-11C3-4278-88A5-C38DB2C9C389}" srcOrd="2" destOrd="0" parTransId="{4EA8AF0E-2C2C-4CF4-ACE9-ED47148CDFCE}" sibTransId="{2D775F94-2A7B-49A9-AEB1-C5494728525C}"/>
    <dgm:cxn modelId="{2B6F699B-7F57-4F68-AA57-116C00883AA5}" type="presOf" srcId="{25322EB4-6B15-43F2-9CC8-A1A137113596}" destId="{F1751668-05FB-4D4E-BFDF-CA7F310D7189}" srcOrd="0" destOrd="0" presId="urn:microsoft.com/office/officeart/2008/layout/VerticalAccentList"/>
    <dgm:cxn modelId="{6F8B37C9-AE65-4727-B7B9-F3BBC135CE92}" srcId="{E4A7E1EE-3FEE-436C-98A8-240D3EB8D454}" destId="{25322EB4-6B15-43F2-9CC8-A1A137113596}" srcOrd="1" destOrd="0" parTransId="{7DD44DC5-86F7-4B73-B4E0-91133AABADF3}" sibTransId="{8DB1C63E-77E0-4098-A005-480EC231B4DA}"/>
    <dgm:cxn modelId="{558CEEF3-13F2-4B08-87F4-F6AB35CCC1AC}" srcId="{E4A7E1EE-3FEE-436C-98A8-240D3EB8D454}" destId="{6D9DD1D5-9906-4610-8D99-74910E29CDC1}" srcOrd="0" destOrd="0" parTransId="{546BB050-42CF-4A5F-9B48-69D4F70D4843}" sibTransId="{A77C9B88-D871-4646-8EB4-6E615B13E764}"/>
    <dgm:cxn modelId="{7B425B3C-5818-490B-8015-1B6FC71AF946}" type="presParOf" srcId="{E5AB7F2C-D292-44BC-8E1A-A0EF02C9F8C5}" destId="{34EAE7CB-EA70-4CDE-9FED-3913B1A531E3}" srcOrd="0" destOrd="0" presId="urn:microsoft.com/office/officeart/2008/layout/VerticalAccentList"/>
    <dgm:cxn modelId="{EA567F95-A4A2-448D-B456-B1524880E100}" type="presParOf" srcId="{34EAE7CB-EA70-4CDE-9FED-3913B1A531E3}" destId="{84B59052-744E-4EFA-80A7-A71077886B2A}" srcOrd="0" destOrd="0" presId="urn:microsoft.com/office/officeart/2008/layout/VerticalAccentList"/>
    <dgm:cxn modelId="{58CBF67F-B8BC-43DC-9B7B-14D2F6E1C8DC}" type="presParOf" srcId="{E5AB7F2C-D292-44BC-8E1A-A0EF02C9F8C5}" destId="{54A56F85-1B27-4AE9-8728-F098BDFB941D}" srcOrd="1" destOrd="0" presId="urn:microsoft.com/office/officeart/2008/layout/VerticalAccentList"/>
    <dgm:cxn modelId="{C8AB4209-C288-45A7-B77C-15D6F5F4C9E9}" type="presParOf" srcId="{54A56F85-1B27-4AE9-8728-F098BDFB941D}" destId="{EC131370-F120-49A3-8335-7B0A11E553A8}" srcOrd="0" destOrd="0" presId="urn:microsoft.com/office/officeart/2008/layout/VerticalAccentList"/>
    <dgm:cxn modelId="{A33F3A81-F89A-4D34-BC53-A84CB52E612B}" type="presParOf" srcId="{54A56F85-1B27-4AE9-8728-F098BDFB941D}" destId="{D1445FC3-DB98-4CBE-A8EB-78183D6BDC7A}" srcOrd="1" destOrd="0" presId="urn:microsoft.com/office/officeart/2008/layout/VerticalAccentList"/>
    <dgm:cxn modelId="{807E479E-8B31-41FE-BEE2-9F1CE544FE2B}" type="presParOf" srcId="{54A56F85-1B27-4AE9-8728-F098BDFB941D}" destId="{086D4BC5-00FD-4914-9826-87D59B3041BD}" srcOrd="2" destOrd="0" presId="urn:microsoft.com/office/officeart/2008/layout/VerticalAccentList"/>
    <dgm:cxn modelId="{05B62C1F-57DD-42FA-A484-DA41776C53F2}" type="presParOf" srcId="{54A56F85-1B27-4AE9-8728-F098BDFB941D}" destId="{A71B6985-8B99-4466-AE92-244AD5805134}" srcOrd="3" destOrd="0" presId="urn:microsoft.com/office/officeart/2008/layout/VerticalAccentList"/>
    <dgm:cxn modelId="{C1B53026-9132-4344-845E-44D160BA16C9}" type="presParOf" srcId="{54A56F85-1B27-4AE9-8728-F098BDFB941D}" destId="{2ED23E79-04D7-4E39-BCB5-0950E6D9233D}" srcOrd="4" destOrd="0" presId="urn:microsoft.com/office/officeart/2008/layout/VerticalAccentList"/>
    <dgm:cxn modelId="{9A027BF6-85FE-4197-8605-2BCDE163DAE5}" type="presParOf" srcId="{54A56F85-1B27-4AE9-8728-F098BDFB941D}" destId="{5AB496E3-8783-4425-89F3-112591E77C17}" srcOrd="5" destOrd="0" presId="urn:microsoft.com/office/officeart/2008/layout/VerticalAccentList"/>
    <dgm:cxn modelId="{46C9D088-DD38-4304-B8F5-A26261DAD0F6}" type="presParOf" srcId="{54A56F85-1B27-4AE9-8728-F098BDFB941D}" destId="{383EA2E2-4960-4B4F-B9E5-FA44BE1A55BF}" srcOrd="6" destOrd="0" presId="urn:microsoft.com/office/officeart/2008/layout/VerticalAccentList"/>
    <dgm:cxn modelId="{5BEFB77D-408F-4786-B057-D8E4B2BCFA2A}" type="presParOf" srcId="{E5AB7F2C-D292-44BC-8E1A-A0EF02C9F8C5}" destId="{55BF2B2F-34C3-4B4E-945C-B22019E33F54}" srcOrd="2" destOrd="0" presId="urn:microsoft.com/office/officeart/2008/layout/VerticalAccentList"/>
    <dgm:cxn modelId="{31F6026D-E2E0-48F4-9FC4-CF6CBFEAFFD0}" type="presParOf" srcId="{E5AB7F2C-D292-44BC-8E1A-A0EF02C9F8C5}" destId="{C2FDA74A-84E4-443C-966D-63DFCF557FDB}" srcOrd="3" destOrd="0" presId="urn:microsoft.com/office/officeart/2008/layout/VerticalAccentList"/>
    <dgm:cxn modelId="{A9289F90-8686-4BF1-9216-17653AA7C083}" type="presParOf" srcId="{C2FDA74A-84E4-443C-966D-63DFCF557FDB}" destId="{F1751668-05FB-4D4E-BFDF-CA7F310D7189}" srcOrd="0" destOrd="0" presId="urn:microsoft.com/office/officeart/2008/layout/VerticalAccentList"/>
    <dgm:cxn modelId="{95D4A0B8-5D50-471F-90C8-34D4B01849F3}" type="presParOf" srcId="{E5AB7F2C-D292-44BC-8E1A-A0EF02C9F8C5}" destId="{6C3FDE16-ACAF-48C1-96C5-D08605520B8B}" srcOrd="4" destOrd="0" presId="urn:microsoft.com/office/officeart/2008/layout/VerticalAccentList"/>
    <dgm:cxn modelId="{9760104B-B695-4CD4-A9BD-C4FB0A36B998}" type="presParOf" srcId="{6C3FDE16-ACAF-48C1-96C5-D08605520B8B}" destId="{4D68E2DF-DF32-4AC2-99EB-D75097D10344}" srcOrd="0" destOrd="0" presId="urn:microsoft.com/office/officeart/2008/layout/VerticalAccentList"/>
    <dgm:cxn modelId="{2FD61DBF-51C1-4DFC-8435-10DB22036ACF}" type="presParOf" srcId="{6C3FDE16-ACAF-48C1-96C5-D08605520B8B}" destId="{B3CD2A11-9409-4880-B4BC-237D0CCA8633}" srcOrd="1" destOrd="0" presId="urn:microsoft.com/office/officeart/2008/layout/VerticalAccentList"/>
    <dgm:cxn modelId="{8EEDCE1F-7A10-490E-8B2B-F0E5F1EF330D}" type="presParOf" srcId="{6C3FDE16-ACAF-48C1-96C5-D08605520B8B}" destId="{38AF2387-E0A8-4F3D-A213-B3CC7B3837F7}" srcOrd="2" destOrd="0" presId="urn:microsoft.com/office/officeart/2008/layout/VerticalAccentList"/>
    <dgm:cxn modelId="{EFBCF105-99EA-44EB-A590-AB7780604454}" type="presParOf" srcId="{6C3FDE16-ACAF-48C1-96C5-D08605520B8B}" destId="{C1820DD9-F5FF-411D-9EFE-7D66BA6ED8F3}" srcOrd="3" destOrd="0" presId="urn:microsoft.com/office/officeart/2008/layout/VerticalAccentList"/>
    <dgm:cxn modelId="{FEAD5F3F-742A-4FDD-90C6-63EB6564829D}" type="presParOf" srcId="{6C3FDE16-ACAF-48C1-96C5-D08605520B8B}" destId="{899D3EBD-FE6C-4EE5-8715-8F47A79F4DD9}" srcOrd="4" destOrd="0" presId="urn:microsoft.com/office/officeart/2008/layout/VerticalAccentList"/>
    <dgm:cxn modelId="{AD599045-779B-4E61-B1B1-E390D7A18C0B}" type="presParOf" srcId="{6C3FDE16-ACAF-48C1-96C5-D08605520B8B}" destId="{293FBC45-697D-4890-91C3-98BCB44613A8}" srcOrd="5" destOrd="0" presId="urn:microsoft.com/office/officeart/2008/layout/VerticalAccentList"/>
    <dgm:cxn modelId="{EA11F00B-C496-4087-A494-90EA7F3FF801}" type="presParOf" srcId="{6C3FDE16-ACAF-48C1-96C5-D08605520B8B}" destId="{612CE248-DA43-48BA-B641-CA1BB0676612}" srcOrd="6" destOrd="0" presId="urn:microsoft.com/office/officeart/2008/layout/VerticalAccentList"/>
    <dgm:cxn modelId="{24EF693A-874E-476F-8716-C56724909FC9}" type="presParOf" srcId="{E5AB7F2C-D292-44BC-8E1A-A0EF02C9F8C5}" destId="{3C124DAB-6635-40D4-BF7F-E6BAC921676B}" srcOrd="5" destOrd="0" presId="urn:microsoft.com/office/officeart/2008/layout/VerticalAccentList"/>
    <dgm:cxn modelId="{92071F03-7755-474E-91F0-AC50B721F5EF}" type="presParOf" srcId="{E5AB7F2C-D292-44BC-8E1A-A0EF02C9F8C5}" destId="{FE1E4365-7729-48CF-9EF3-F4BE936537D9}" srcOrd="6" destOrd="0" presId="urn:microsoft.com/office/officeart/2008/layout/VerticalAccentList"/>
    <dgm:cxn modelId="{9EEE704F-5CD6-4EF2-B9A4-06099C0F91EA}" type="presParOf" srcId="{FE1E4365-7729-48CF-9EF3-F4BE936537D9}" destId="{0186166B-740C-4EEF-89D4-9EE10E75A4C1}" srcOrd="0" destOrd="0" presId="urn:microsoft.com/office/officeart/2008/layout/VerticalAccentList"/>
    <dgm:cxn modelId="{78036B6C-F77C-43AF-9937-88BF2820F840}" type="presParOf" srcId="{E5AB7F2C-D292-44BC-8E1A-A0EF02C9F8C5}" destId="{C8E2042E-3F81-445A-A098-8366C0CAE4DA}" srcOrd="7" destOrd="0" presId="urn:microsoft.com/office/officeart/2008/layout/VerticalAccentList"/>
    <dgm:cxn modelId="{3BB4D7FA-DDC7-47F7-9CD5-BAE1D04C95E8}" type="presParOf" srcId="{C8E2042E-3F81-445A-A098-8366C0CAE4DA}" destId="{3B7CFD78-9D33-4270-A7ED-67408C9EC35A}" srcOrd="0" destOrd="0" presId="urn:microsoft.com/office/officeart/2008/layout/VerticalAccentList"/>
    <dgm:cxn modelId="{55F4CA63-C67D-4745-B44D-2E5A6B30BFD2}" type="presParOf" srcId="{C8E2042E-3F81-445A-A098-8366C0CAE4DA}" destId="{EB10F73B-5444-447B-AE45-29913F5BA6AD}" srcOrd="1" destOrd="0" presId="urn:microsoft.com/office/officeart/2008/layout/VerticalAccentList"/>
    <dgm:cxn modelId="{12357FFC-9784-48C2-82AB-ABAFDACB3D82}" type="presParOf" srcId="{C8E2042E-3F81-445A-A098-8366C0CAE4DA}" destId="{CAB15DF3-7337-4199-BFCE-EF0627662D90}" srcOrd="2" destOrd="0" presId="urn:microsoft.com/office/officeart/2008/layout/VerticalAccentList"/>
    <dgm:cxn modelId="{9BDE3E7D-07A9-414A-97DB-93F53C5DF7EA}" type="presParOf" srcId="{C8E2042E-3F81-445A-A098-8366C0CAE4DA}" destId="{8BB2AE7D-6E22-4811-BE9C-2A2573F57F86}" srcOrd="3" destOrd="0" presId="urn:microsoft.com/office/officeart/2008/layout/VerticalAccentList"/>
    <dgm:cxn modelId="{C5524A21-2DE1-425F-AD49-4A33D11C1C02}" type="presParOf" srcId="{C8E2042E-3F81-445A-A098-8366C0CAE4DA}" destId="{B141784A-A19E-4253-914F-6322AA47E9EB}" srcOrd="4" destOrd="0" presId="urn:microsoft.com/office/officeart/2008/layout/VerticalAccentList"/>
    <dgm:cxn modelId="{7C709728-F9E2-4294-A72D-AEB3BEAE79B7}" type="presParOf" srcId="{C8E2042E-3F81-445A-A098-8366C0CAE4DA}" destId="{D7196EC3-34CC-441B-9CC9-61CC581C8AC1}" srcOrd="5" destOrd="0" presId="urn:microsoft.com/office/officeart/2008/layout/VerticalAccentList"/>
    <dgm:cxn modelId="{9213C39C-30DC-416D-908A-F6E086384903}" type="presParOf" srcId="{C8E2042E-3F81-445A-A098-8366C0CAE4DA}" destId="{1B2330C2-571D-4855-9B7A-AFB31B0A6109}" srcOrd="6" destOrd="0" presId="urn:microsoft.com/office/officeart/2008/layout/VerticalAccent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3CF696C-CBAF-4C33-BE63-937E7582CE53}" type="doc">
      <dgm:prSet loTypeId="urn:microsoft.com/office/officeart/2005/8/layout/bProcess2" loCatId="process" qsTypeId="urn:microsoft.com/office/officeart/2005/8/quickstyle/simple1" qsCatId="simple" csTypeId="urn:microsoft.com/office/officeart/2005/8/colors/colorful5" csCatId="colorful" phldr="1"/>
      <dgm:spPr/>
      <dgm:t>
        <a:bodyPr/>
        <a:lstStyle/>
        <a:p>
          <a:endParaRPr lang="pl-PL"/>
        </a:p>
      </dgm:t>
    </dgm:pt>
    <dgm:pt modelId="{6AE5E6C3-C185-403A-9542-57B335F31269}">
      <dgm:prSet phldrT="[Tekst]"/>
      <dgm:spPr/>
      <dgm:t>
        <a:bodyPr/>
        <a:lstStyle/>
        <a:p>
          <a:r>
            <a:rPr lang="hr" dirty="0"/>
            <a:t>Odabir programa podrške</a:t>
          </a:r>
          <a:endParaRPr lang="pl-PL" dirty="0"/>
        </a:p>
      </dgm:t>
    </dgm:pt>
    <dgm:pt modelId="{672F9740-1B8F-4FE1-9E86-89AE0AD31239}" type="parTrans" cxnId="{B10BB539-2EB6-4AD5-B259-345769C8AD5E}">
      <dgm:prSet/>
      <dgm:spPr/>
      <dgm:t>
        <a:bodyPr/>
        <a:lstStyle/>
        <a:p>
          <a:endParaRPr lang="pl-PL"/>
        </a:p>
      </dgm:t>
    </dgm:pt>
    <dgm:pt modelId="{B8C89CE5-B1D7-4F64-B5F4-3C5626601B97}" type="sibTrans" cxnId="{B10BB539-2EB6-4AD5-B259-345769C8AD5E}">
      <dgm:prSet/>
      <dgm:spPr/>
      <dgm:t>
        <a:bodyPr/>
        <a:lstStyle/>
        <a:p>
          <a:endParaRPr lang="pl-PL"/>
        </a:p>
      </dgm:t>
    </dgm:pt>
    <dgm:pt modelId="{010F43C3-D534-47DF-9108-1A93219C388C}">
      <dgm:prSet phldrT="[Tekst]"/>
      <dgm:spPr/>
      <dgm:t>
        <a:bodyPr/>
        <a:lstStyle/>
        <a:p>
          <a:r>
            <a:rPr lang="hr" dirty="0"/>
            <a:t>Evaluacija </a:t>
          </a:r>
          <a:r>
            <a:rPr lang="hr" dirty="0" err="1"/>
            <a:t>prijave</a:t>
          </a:r>
          <a:endParaRPr lang="pl-PL" dirty="0"/>
        </a:p>
      </dgm:t>
    </dgm:pt>
    <dgm:pt modelId="{910524C1-4021-4DCA-A4D2-DCA33C3CBD57}" type="parTrans" cxnId="{7AA74532-AD9A-49BB-89DA-FB2816050BAA}">
      <dgm:prSet/>
      <dgm:spPr/>
      <dgm:t>
        <a:bodyPr/>
        <a:lstStyle/>
        <a:p>
          <a:endParaRPr lang="pl-PL"/>
        </a:p>
      </dgm:t>
    </dgm:pt>
    <dgm:pt modelId="{EC862890-FE25-42D8-A86B-9713870B0101}" type="sibTrans" cxnId="{7AA74532-AD9A-49BB-89DA-FB2816050BAA}">
      <dgm:prSet/>
      <dgm:spPr/>
      <dgm:t>
        <a:bodyPr/>
        <a:lstStyle/>
        <a:p>
          <a:endParaRPr lang="pl-PL"/>
        </a:p>
      </dgm:t>
    </dgm:pt>
    <dgm:pt modelId="{0CC7E4F9-B654-4EE0-922E-11930EDB6814}">
      <dgm:prSet phldrT="[Tekst]"/>
      <dgm:spPr/>
      <dgm:t>
        <a:bodyPr/>
        <a:lstStyle/>
        <a:p>
          <a:r>
            <a:rPr lang="hr" b="0" i="0" dirty="0" err="1"/>
            <a:t>Rezultati</a:t>
          </a:r>
          <a:endParaRPr lang="pl-PL" dirty="0"/>
        </a:p>
      </dgm:t>
    </dgm:pt>
    <dgm:pt modelId="{C7D9ADEE-FAE5-40AC-A207-63E488905D0D}" type="parTrans" cxnId="{310FDC2A-B350-4FBE-B830-DCEDC72FE346}">
      <dgm:prSet/>
      <dgm:spPr/>
      <dgm:t>
        <a:bodyPr/>
        <a:lstStyle/>
        <a:p>
          <a:endParaRPr lang="pl-PL"/>
        </a:p>
      </dgm:t>
    </dgm:pt>
    <dgm:pt modelId="{9B6508B4-6EC1-44A0-889D-A31E40CEDE2A}" type="sibTrans" cxnId="{310FDC2A-B350-4FBE-B830-DCEDC72FE346}">
      <dgm:prSet/>
      <dgm:spPr/>
      <dgm:t>
        <a:bodyPr/>
        <a:lstStyle/>
        <a:p>
          <a:endParaRPr lang="pl-PL"/>
        </a:p>
      </dgm:t>
    </dgm:pt>
    <dgm:pt modelId="{2BECD612-4ED6-4463-BAF4-332C41911933}">
      <dgm:prSet phldrT="[Tekst]"/>
      <dgm:spPr/>
      <dgm:t>
        <a:bodyPr/>
        <a:lstStyle/>
        <a:p>
          <a:r>
            <a:rPr lang="hr" dirty="0"/>
            <a:t>Sklapanje </a:t>
          </a:r>
          <a:r>
            <a:rPr lang="hr" dirty="0" err="1"/>
            <a:t>ugovora </a:t>
          </a:r>
          <a:r>
            <a:rPr lang="hr" dirty="0"/>
            <a:t>/odluka o povlačenju sredstava</a:t>
          </a:r>
          <a:endParaRPr lang="pl-PL" dirty="0"/>
        </a:p>
      </dgm:t>
    </dgm:pt>
    <dgm:pt modelId="{4CE364C2-BA32-48E6-88D8-26CBA3860FF6}" type="parTrans" cxnId="{20053E04-BEA2-4CB5-9793-7DEACBA32D58}">
      <dgm:prSet/>
      <dgm:spPr/>
      <dgm:t>
        <a:bodyPr/>
        <a:lstStyle/>
        <a:p>
          <a:endParaRPr lang="pl-PL"/>
        </a:p>
      </dgm:t>
    </dgm:pt>
    <dgm:pt modelId="{B204FD9E-E63B-4C80-93C0-821C3FBDAC60}" type="sibTrans" cxnId="{20053E04-BEA2-4CB5-9793-7DEACBA32D58}">
      <dgm:prSet/>
      <dgm:spPr/>
      <dgm:t>
        <a:bodyPr/>
        <a:lstStyle/>
        <a:p>
          <a:endParaRPr lang="pl-PL"/>
        </a:p>
      </dgm:t>
    </dgm:pt>
    <dgm:pt modelId="{FA51B708-57A8-4293-9C52-0FD2A8F743BC}">
      <dgm:prSet/>
      <dgm:spPr/>
      <dgm:t>
        <a:bodyPr/>
        <a:lstStyle/>
        <a:p>
          <a:r>
            <a:rPr lang="hr" dirty="0" err="1"/>
            <a:t>Isplata </a:t>
          </a:r>
          <a:r>
            <a:rPr lang="hr" dirty="0"/>
            <a:t>i </a:t>
          </a:r>
          <a:r>
            <a:rPr lang="hr" dirty="0" err="1"/>
            <a:t>kontrola</a:t>
          </a:r>
          <a:endParaRPr lang="pl-PL" dirty="0"/>
        </a:p>
      </dgm:t>
    </dgm:pt>
    <dgm:pt modelId="{7CC00955-FB55-4A04-9F39-BD61D61CF74F}" type="parTrans" cxnId="{01921E7E-CF63-479F-83AD-D7B54526AB15}">
      <dgm:prSet/>
      <dgm:spPr/>
      <dgm:t>
        <a:bodyPr/>
        <a:lstStyle/>
        <a:p>
          <a:endParaRPr lang="pl-PL"/>
        </a:p>
      </dgm:t>
    </dgm:pt>
    <dgm:pt modelId="{29D5E9DE-0E2E-4EB2-A48E-4A50812E1FBB}" type="sibTrans" cxnId="{01921E7E-CF63-479F-83AD-D7B54526AB15}">
      <dgm:prSet/>
      <dgm:spPr/>
      <dgm:t>
        <a:bodyPr/>
        <a:lstStyle/>
        <a:p>
          <a:endParaRPr lang="pl-PL"/>
        </a:p>
      </dgm:t>
    </dgm:pt>
    <dgm:pt modelId="{6199FF89-52E0-4308-8CD4-E4AC13E1432B}">
      <dgm:prSet/>
      <dgm:spPr/>
      <dgm:t>
        <a:bodyPr/>
        <a:lstStyle/>
        <a:p>
          <a:r>
            <a:rPr lang="hr"/>
            <a:t>Podnošenje zahtjeva</a:t>
          </a:r>
          <a:endParaRPr lang="pl-PL" dirty="0"/>
        </a:p>
      </dgm:t>
    </dgm:pt>
    <dgm:pt modelId="{7B2E335F-4A8F-4979-85A9-F4157CFF8391}" type="parTrans" cxnId="{4A847DD8-D0CA-4217-9EF9-695490B23F43}">
      <dgm:prSet/>
      <dgm:spPr/>
      <dgm:t>
        <a:bodyPr/>
        <a:lstStyle/>
        <a:p>
          <a:endParaRPr lang="pl-PL"/>
        </a:p>
      </dgm:t>
    </dgm:pt>
    <dgm:pt modelId="{34911CB9-58FB-483B-9DEE-F3D622E945EE}" type="sibTrans" cxnId="{4A847DD8-D0CA-4217-9EF9-695490B23F43}">
      <dgm:prSet/>
      <dgm:spPr/>
      <dgm:t>
        <a:bodyPr/>
        <a:lstStyle/>
        <a:p>
          <a:endParaRPr lang="pl-PL"/>
        </a:p>
      </dgm:t>
    </dgm:pt>
    <dgm:pt modelId="{45E9EC59-99A6-4E71-BC8D-FE1B3D230FF8}">
      <dgm:prSet phldrT="[Tekst]"/>
      <dgm:spPr/>
      <dgm:t>
        <a:bodyPr/>
        <a:lstStyle/>
        <a:p>
          <a:r>
            <a:rPr lang="hr" dirty="0"/>
            <a:t>Provjera </a:t>
          </a:r>
          <a:r>
            <a:rPr lang="hr" dirty="0" err="1"/>
            <a:t>datuma </a:t>
          </a:r>
          <a:r>
            <a:rPr lang="hr" dirty="0"/>
            <a:t>do kojeg se zahtjev može podnijeti</a:t>
          </a:r>
          <a:endParaRPr lang="pl-PL" dirty="0"/>
        </a:p>
      </dgm:t>
    </dgm:pt>
    <dgm:pt modelId="{4DA9B7A9-68F3-4938-AED8-FBB8C04608F2}" type="sibTrans" cxnId="{34285FF8-572F-46B6-8489-7B9F4FEF70E0}">
      <dgm:prSet/>
      <dgm:spPr/>
      <dgm:t>
        <a:bodyPr/>
        <a:lstStyle/>
        <a:p>
          <a:endParaRPr lang="pl-PL"/>
        </a:p>
      </dgm:t>
    </dgm:pt>
    <dgm:pt modelId="{DCFFEBB7-DCC3-40CF-A6E2-48898722458B}" type="parTrans" cxnId="{34285FF8-572F-46B6-8489-7B9F4FEF70E0}">
      <dgm:prSet/>
      <dgm:spPr/>
      <dgm:t>
        <a:bodyPr/>
        <a:lstStyle/>
        <a:p>
          <a:endParaRPr lang="pl-PL"/>
        </a:p>
      </dgm:t>
    </dgm:pt>
    <dgm:pt modelId="{7C4EAD28-1C89-41CA-8991-72F71160BE29}" type="pres">
      <dgm:prSet presAssocID="{E3CF696C-CBAF-4C33-BE63-937E7582CE53}" presName="diagram" presStyleCnt="0">
        <dgm:presLayoutVars>
          <dgm:dir/>
          <dgm:resizeHandles/>
        </dgm:presLayoutVars>
      </dgm:prSet>
      <dgm:spPr/>
    </dgm:pt>
    <dgm:pt modelId="{67D97F92-3834-4E2C-8B21-528C96A13A92}" type="pres">
      <dgm:prSet presAssocID="{6AE5E6C3-C185-403A-9542-57B335F31269}" presName="firstNode" presStyleLbl="node1" presStyleIdx="0" presStyleCnt="7">
        <dgm:presLayoutVars>
          <dgm:bulletEnabled val="1"/>
        </dgm:presLayoutVars>
      </dgm:prSet>
      <dgm:spPr/>
    </dgm:pt>
    <dgm:pt modelId="{00788CED-9757-4C76-B8A0-1E77F0087F5D}" type="pres">
      <dgm:prSet presAssocID="{B8C89CE5-B1D7-4F64-B5F4-3C5626601B97}" presName="sibTrans" presStyleLbl="sibTrans2D1" presStyleIdx="0" presStyleCnt="6"/>
      <dgm:spPr/>
    </dgm:pt>
    <dgm:pt modelId="{8FE83773-0846-41AC-B007-AE05C0A68B5B}" type="pres">
      <dgm:prSet presAssocID="{45E9EC59-99A6-4E71-BC8D-FE1B3D230FF8}" presName="middleNode" presStyleCnt="0"/>
      <dgm:spPr/>
    </dgm:pt>
    <dgm:pt modelId="{72312B68-BD65-4625-83DA-D035BA6FEAA8}" type="pres">
      <dgm:prSet presAssocID="{45E9EC59-99A6-4E71-BC8D-FE1B3D230FF8}" presName="padding" presStyleLbl="node1" presStyleIdx="0" presStyleCnt="7"/>
      <dgm:spPr/>
    </dgm:pt>
    <dgm:pt modelId="{E46E240E-FE12-4DC3-A14D-7FB22EA2B5DF}" type="pres">
      <dgm:prSet presAssocID="{45E9EC59-99A6-4E71-BC8D-FE1B3D230FF8}" presName="shape" presStyleLbl="node1" presStyleIdx="1" presStyleCnt="7">
        <dgm:presLayoutVars>
          <dgm:bulletEnabled val="1"/>
        </dgm:presLayoutVars>
      </dgm:prSet>
      <dgm:spPr/>
    </dgm:pt>
    <dgm:pt modelId="{B470B36F-4055-42E8-B586-2FEBD23F0E6A}" type="pres">
      <dgm:prSet presAssocID="{4DA9B7A9-68F3-4938-AED8-FBB8C04608F2}" presName="sibTrans" presStyleLbl="sibTrans2D1" presStyleIdx="1" presStyleCnt="6"/>
      <dgm:spPr/>
    </dgm:pt>
    <dgm:pt modelId="{95E1CEB9-1D12-483C-919B-6967FC52F6C1}" type="pres">
      <dgm:prSet presAssocID="{6199FF89-52E0-4308-8CD4-E4AC13E1432B}" presName="middleNode" presStyleCnt="0"/>
      <dgm:spPr/>
    </dgm:pt>
    <dgm:pt modelId="{727AD6B3-8886-4559-A886-C2CD9F82B3D8}" type="pres">
      <dgm:prSet presAssocID="{6199FF89-52E0-4308-8CD4-E4AC13E1432B}" presName="padding" presStyleLbl="node1" presStyleIdx="1" presStyleCnt="7"/>
      <dgm:spPr/>
    </dgm:pt>
    <dgm:pt modelId="{2CC59C3C-DF60-4340-8B78-C80E0F3CF2E6}" type="pres">
      <dgm:prSet presAssocID="{6199FF89-52E0-4308-8CD4-E4AC13E1432B}" presName="shape" presStyleLbl="node1" presStyleIdx="2" presStyleCnt="7">
        <dgm:presLayoutVars>
          <dgm:bulletEnabled val="1"/>
        </dgm:presLayoutVars>
      </dgm:prSet>
      <dgm:spPr/>
    </dgm:pt>
    <dgm:pt modelId="{64D8BECD-4B96-4399-AE20-E65219F870AB}" type="pres">
      <dgm:prSet presAssocID="{34911CB9-58FB-483B-9DEE-F3D622E945EE}" presName="sibTrans" presStyleLbl="sibTrans2D1" presStyleIdx="2" presStyleCnt="6"/>
      <dgm:spPr/>
    </dgm:pt>
    <dgm:pt modelId="{D539DABF-40CB-40A8-A75E-22733F896A6C}" type="pres">
      <dgm:prSet presAssocID="{010F43C3-D534-47DF-9108-1A93219C388C}" presName="middleNode" presStyleCnt="0"/>
      <dgm:spPr/>
    </dgm:pt>
    <dgm:pt modelId="{61E9FE17-B126-46E1-A0A6-423B03F7D56B}" type="pres">
      <dgm:prSet presAssocID="{010F43C3-D534-47DF-9108-1A93219C388C}" presName="padding" presStyleLbl="node1" presStyleIdx="2" presStyleCnt="7"/>
      <dgm:spPr/>
    </dgm:pt>
    <dgm:pt modelId="{F1FC68AC-4229-41FC-9208-7C66AA377C39}" type="pres">
      <dgm:prSet presAssocID="{010F43C3-D534-47DF-9108-1A93219C388C}" presName="shape" presStyleLbl="node1" presStyleIdx="3" presStyleCnt="7">
        <dgm:presLayoutVars>
          <dgm:bulletEnabled val="1"/>
        </dgm:presLayoutVars>
      </dgm:prSet>
      <dgm:spPr/>
    </dgm:pt>
    <dgm:pt modelId="{D9C56D86-69B4-4548-9410-E9F932F5200E}" type="pres">
      <dgm:prSet presAssocID="{EC862890-FE25-42D8-A86B-9713870B0101}" presName="sibTrans" presStyleLbl="sibTrans2D1" presStyleIdx="3" presStyleCnt="6"/>
      <dgm:spPr/>
    </dgm:pt>
    <dgm:pt modelId="{992A68A5-0B1E-49CC-A18D-A3560801FB62}" type="pres">
      <dgm:prSet presAssocID="{0CC7E4F9-B654-4EE0-922E-11930EDB6814}" presName="middleNode" presStyleCnt="0"/>
      <dgm:spPr/>
    </dgm:pt>
    <dgm:pt modelId="{A918627F-01CD-4551-BD7E-1FA05AC34B0F}" type="pres">
      <dgm:prSet presAssocID="{0CC7E4F9-B654-4EE0-922E-11930EDB6814}" presName="padding" presStyleLbl="node1" presStyleIdx="3" presStyleCnt="7"/>
      <dgm:spPr/>
    </dgm:pt>
    <dgm:pt modelId="{2A9A8A80-56EF-44FC-8D5B-BD92FBC1E6C2}" type="pres">
      <dgm:prSet presAssocID="{0CC7E4F9-B654-4EE0-922E-11930EDB6814}" presName="shape" presStyleLbl="node1" presStyleIdx="4" presStyleCnt="7">
        <dgm:presLayoutVars>
          <dgm:bulletEnabled val="1"/>
        </dgm:presLayoutVars>
      </dgm:prSet>
      <dgm:spPr/>
    </dgm:pt>
    <dgm:pt modelId="{7FBB8CB6-B88E-41E0-BAE7-0D769A2D6F40}" type="pres">
      <dgm:prSet presAssocID="{9B6508B4-6EC1-44A0-889D-A31E40CEDE2A}" presName="sibTrans" presStyleLbl="sibTrans2D1" presStyleIdx="4" presStyleCnt="6"/>
      <dgm:spPr/>
    </dgm:pt>
    <dgm:pt modelId="{6C170F90-3DA7-4BD1-9E27-CE6BEE58704B}" type="pres">
      <dgm:prSet presAssocID="{2BECD612-4ED6-4463-BAF4-332C41911933}" presName="middleNode" presStyleCnt="0"/>
      <dgm:spPr/>
    </dgm:pt>
    <dgm:pt modelId="{32908B3D-5949-4875-B3A1-182B1E2E2560}" type="pres">
      <dgm:prSet presAssocID="{2BECD612-4ED6-4463-BAF4-332C41911933}" presName="padding" presStyleLbl="node1" presStyleIdx="4" presStyleCnt="7"/>
      <dgm:spPr/>
    </dgm:pt>
    <dgm:pt modelId="{E382C85B-B326-4FC5-9D09-DFDC8CA3B2D9}" type="pres">
      <dgm:prSet presAssocID="{2BECD612-4ED6-4463-BAF4-332C41911933}" presName="shape" presStyleLbl="node1" presStyleIdx="5" presStyleCnt="7">
        <dgm:presLayoutVars>
          <dgm:bulletEnabled val="1"/>
        </dgm:presLayoutVars>
      </dgm:prSet>
      <dgm:spPr/>
    </dgm:pt>
    <dgm:pt modelId="{B9A8315C-F9E2-4344-A306-E687416D4C9F}" type="pres">
      <dgm:prSet presAssocID="{B204FD9E-E63B-4C80-93C0-821C3FBDAC60}" presName="sibTrans" presStyleLbl="sibTrans2D1" presStyleIdx="5" presStyleCnt="6"/>
      <dgm:spPr/>
    </dgm:pt>
    <dgm:pt modelId="{C040AB70-DD54-4979-BBCE-EEAA5D4C914B}" type="pres">
      <dgm:prSet presAssocID="{FA51B708-57A8-4293-9C52-0FD2A8F743BC}" presName="lastNode" presStyleLbl="node1" presStyleIdx="6" presStyleCnt="7">
        <dgm:presLayoutVars>
          <dgm:bulletEnabled val="1"/>
        </dgm:presLayoutVars>
      </dgm:prSet>
      <dgm:spPr/>
    </dgm:pt>
  </dgm:ptLst>
  <dgm:cxnLst>
    <dgm:cxn modelId="{20053E04-BEA2-4CB5-9793-7DEACBA32D58}" srcId="{E3CF696C-CBAF-4C33-BE63-937E7582CE53}" destId="{2BECD612-4ED6-4463-BAF4-332C41911933}" srcOrd="5" destOrd="0" parTransId="{4CE364C2-BA32-48E6-88D8-26CBA3860FF6}" sibTransId="{B204FD9E-E63B-4C80-93C0-821C3FBDAC60}"/>
    <dgm:cxn modelId="{6ABA4126-595F-44CA-B4B7-0137B938F280}" type="presOf" srcId="{0CC7E4F9-B654-4EE0-922E-11930EDB6814}" destId="{2A9A8A80-56EF-44FC-8D5B-BD92FBC1E6C2}" srcOrd="0" destOrd="0" presId="urn:microsoft.com/office/officeart/2005/8/layout/bProcess2"/>
    <dgm:cxn modelId="{A69F3227-3798-45F2-8B3F-9D592B400156}" type="presOf" srcId="{9B6508B4-6EC1-44A0-889D-A31E40CEDE2A}" destId="{7FBB8CB6-B88E-41E0-BAE7-0D769A2D6F40}" srcOrd="0" destOrd="0" presId="urn:microsoft.com/office/officeart/2005/8/layout/bProcess2"/>
    <dgm:cxn modelId="{310FDC2A-B350-4FBE-B830-DCEDC72FE346}" srcId="{E3CF696C-CBAF-4C33-BE63-937E7582CE53}" destId="{0CC7E4F9-B654-4EE0-922E-11930EDB6814}" srcOrd="4" destOrd="0" parTransId="{C7D9ADEE-FAE5-40AC-A207-63E488905D0D}" sibTransId="{9B6508B4-6EC1-44A0-889D-A31E40CEDE2A}"/>
    <dgm:cxn modelId="{F1EEA12C-76BE-45C6-98D1-52FBFF3774DE}" type="presOf" srcId="{6199FF89-52E0-4308-8CD4-E4AC13E1432B}" destId="{2CC59C3C-DF60-4340-8B78-C80E0F3CF2E6}" srcOrd="0" destOrd="0" presId="urn:microsoft.com/office/officeart/2005/8/layout/bProcess2"/>
    <dgm:cxn modelId="{7AA74532-AD9A-49BB-89DA-FB2816050BAA}" srcId="{E3CF696C-CBAF-4C33-BE63-937E7582CE53}" destId="{010F43C3-D534-47DF-9108-1A93219C388C}" srcOrd="3" destOrd="0" parTransId="{910524C1-4021-4DCA-A4D2-DCA33C3CBD57}" sibTransId="{EC862890-FE25-42D8-A86B-9713870B0101}"/>
    <dgm:cxn modelId="{B10BB539-2EB6-4AD5-B259-345769C8AD5E}" srcId="{E3CF696C-CBAF-4C33-BE63-937E7582CE53}" destId="{6AE5E6C3-C185-403A-9542-57B335F31269}" srcOrd="0" destOrd="0" parTransId="{672F9740-1B8F-4FE1-9E86-89AE0AD31239}" sibTransId="{B8C89CE5-B1D7-4F64-B5F4-3C5626601B97}"/>
    <dgm:cxn modelId="{22ABA550-A2FA-4CED-A6A2-F6EBE87EB476}" type="presOf" srcId="{B8C89CE5-B1D7-4F64-B5F4-3C5626601B97}" destId="{00788CED-9757-4C76-B8A0-1E77F0087F5D}" srcOrd="0" destOrd="0" presId="urn:microsoft.com/office/officeart/2005/8/layout/bProcess2"/>
    <dgm:cxn modelId="{EED94173-915F-4FFC-AD21-DFA53B41D89E}" type="presOf" srcId="{010F43C3-D534-47DF-9108-1A93219C388C}" destId="{F1FC68AC-4229-41FC-9208-7C66AA377C39}" srcOrd="0" destOrd="0" presId="urn:microsoft.com/office/officeart/2005/8/layout/bProcess2"/>
    <dgm:cxn modelId="{DCAE9373-2073-4333-B757-5BB3BBF5E6F9}" type="presOf" srcId="{4DA9B7A9-68F3-4938-AED8-FBB8C04608F2}" destId="{B470B36F-4055-42E8-B586-2FEBD23F0E6A}" srcOrd="0" destOrd="0" presId="urn:microsoft.com/office/officeart/2005/8/layout/bProcess2"/>
    <dgm:cxn modelId="{2B070C76-7A01-4CA6-B433-3ED3774AD7AF}" type="presOf" srcId="{E3CF696C-CBAF-4C33-BE63-937E7582CE53}" destId="{7C4EAD28-1C89-41CA-8991-72F71160BE29}" srcOrd="0" destOrd="0" presId="urn:microsoft.com/office/officeart/2005/8/layout/bProcess2"/>
    <dgm:cxn modelId="{01921E7E-CF63-479F-83AD-D7B54526AB15}" srcId="{E3CF696C-CBAF-4C33-BE63-937E7582CE53}" destId="{FA51B708-57A8-4293-9C52-0FD2A8F743BC}" srcOrd="6" destOrd="0" parTransId="{7CC00955-FB55-4A04-9F39-BD61D61CF74F}" sibTransId="{29D5E9DE-0E2E-4EB2-A48E-4A50812E1FBB}"/>
    <dgm:cxn modelId="{A63A6180-E0CB-4CA2-A32C-2A93DAB0EDC4}" type="presOf" srcId="{34911CB9-58FB-483B-9DEE-F3D622E945EE}" destId="{64D8BECD-4B96-4399-AE20-E65219F870AB}" srcOrd="0" destOrd="0" presId="urn:microsoft.com/office/officeart/2005/8/layout/bProcess2"/>
    <dgm:cxn modelId="{CC60A281-95A0-489D-AA4C-22C09748D11C}" type="presOf" srcId="{B204FD9E-E63B-4C80-93C0-821C3FBDAC60}" destId="{B9A8315C-F9E2-4344-A306-E687416D4C9F}" srcOrd="0" destOrd="0" presId="urn:microsoft.com/office/officeart/2005/8/layout/bProcess2"/>
    <dgm:cxn modelId="{85A2DA8C-9CE3-49EA-A382-F8B4F792E5E6}" type="presOf" srcId="{45E9EC59-99A6-4E71-BC8D-FE1B3D230FF8}" destId="{E46E240E-FE12-4DC3-A14D-7FB22EA2B5DF}" srcOrd="0" destOrd="0" presId="urn:microsoft.com/office/officeart/2005/8/layout/bProcess2"/>
    <dgm:cxn modelId="{7CBD7299-AAC1-4786-B7E0-DF35915F84AA}" type="presOf" srcId="{2BECD612-4ED6-4463-BAF4-332C41911933}" destId="{E382C85B-B326-4FC5-9D09-DFDC8CA3B2D9}" srcOrd="0" destOrd="0" presId="urn:microsoft.com/office/officeart/2005/8/layout/bProcess2"/>
    <dgm:cxn modelId="{06D1AFB6-8E6A-4322-9291-7C07E0534944}" type="presOf" srcId="{FA51B708-57A8-4293-9C52-0FD2A8F743BC}" destId="{C040AB70-DD54-4979-BBCE-EEAA5D4C914B}" srcOrd="0" destOrd="0" presId="urn:microsoft.com/office/officeart/2005/8/layout/bProcess2"/>
    <dgm:cxn modelId="{F6130CC2-6871-450A-A54B-C10DEB734983}" type="presOf" srcId="{6AE5E6C3-C185-403A-9542-57B335F31269}" destId="{67D97F92-3834-4E2C-8B21-528C96A13A92}" srcOrd="0" destOrd="0" presId="urn:microsoft.com/office/officeart/2005/8/layout/bProcess2"/>
    <dgm:cxn modelId="{4A847DD8-D0CA-4217-9EF9-695490B23F43}" srcId="{E3CF696C-CBAF-4C33-BE63-937E7582CE53}" destId="{6199FF89-52E0-4308-8CD4-E4AC13E1432B}" srcOrd="2" destOrd="0" parTransId="{7B2E335F-4A8F-4979-85A9-F4157CFF8391}" sibTransId="{34911CB9-58FB-483B-9DEE-F3D622E945EE}"/>
    <dgm:cxn modelId="{4A607BF5-7439-453B-8E4A-B9AE12FFEF97}" type="presOf" srcId="{EC862890-FE25-42D8-A86B-9713870B0101}" destId="{D9C56D86-69B4-4548-9410-E9F932F5200E}" srcOrd="0" destOrd="0" presId="urn:microsoft.com/office/officeart/2005/8/layout/bProcess2"/>
    <dgm:cxn modelId="{34285FF8-572F-46B6-8489-7B9F4FEF70E0}" srcId="{E3CF696C-CBAF-4C33-BE63-937E7582CE53}" destId="{45E9EC59-99A6-4E71-BC8D-FE1B3D230FF8}" srcOrd="1" destOrd="0" parTransId="{DCFFEBB7-DCC3-40CF-A6E2-48898722458B}" sibTransId="{4DA9B7A9-68F3-4938-AED8-FBB8C04608F2}"/>
    <dgm:cxn modelId="{57099760-6AA5-42CB-9816-5997EE3FE0CE}" type="presParOf" srcId="{7C4EAD28-1C89-41CA-8991-72F71160BE29}" destId="{67D97F92-3834-4E2C-8B21-528C96A13A92}" srcOrd="0" destOrd="0" presId="urn:microsoft.com/office/officeart/2005/8/layout/bProcess2"/>
    <dgm:cxn modelId="{44C69E6D-E7A2-4743-8763-5B26776AC022}" type="presParOf" srcId="{7C4EAD28-1C89-41CA-8991-72F71160BE29}" destId="{00788CED-9757-4C76-B8A0-1E77F0087F5D}" srcOrd="1" destOrd="0" presId="urn:microsoft.com/office/officeart/2005/8/layout/bProcess2"/>
    <dgm:cxn modelId="{A43B5622-E284-4DCB-8A58-313E301552C2}" type="presParOf" srcId="{7C4EAD28-1C89-41CA-8991-72F71160BE29}" destId="{8FE83773-0846-41AC-B007-AE05C0A68B5B}" srcOrd="2" destOrd="0" presId="urn:microsoft.com/office/officeart/2005/8/layout/bProcess2"/>
    <dgm:cxn modelId="{40F20231-A0DE-46B6-BFF6-D16113AA6E66}" type="presParOf" srcId="{8FE83773-0846-41AC-B007-AE05C0A68B5B}" destId="{72312B68-BD65-4625-83DA-D035BA6FEAA8}" srcOrd="0" destOrd="0" presId="urn:microsoft.com/office/officeart/2005/8/layout/bProcess2"/>
    <dgm:cxn modelId="{F024A893-430D-4C50-9643-27552A9BC6E0}" type="presParOf" srcId="{8FE83773-0846-41AC-B007-AE05C0A68B5B}" destId="{E46E240E-FE12-4DC3-A14D-7FB22EA2B5DF}" srcOrd="1" destOrd="0" presId="urn:microsoft.com/office/officeart/2005/8/layout/bProcess2"/>
    <dgm:cxn modelId="{7CC30049-6A3F-4B8B-9625-4FEE2AD3A51C}" type="presParOf" srcId="{7C4EAD28-1C89-41CA-8991-72F71160BE29}" destId="{B470B36F-4055-42E8-B586-2FEBD23F0E6A}" srcOrd="3" destOrd="0" presId="urn:microsoft.com/office/officeart/2005/8/layout/bProcess2"/>
    <dgm:cxn modelId="{7C516061-79B7-4E20-BD7A-0201DA0A1C36}" type="presParOf" srcId="{7C4EAD28-1C89-41CA-8991-72F71160BE29}" destId="{95E1CEB9-1D12-483C-919B-6967FC52F6C1}" srcOrd="4" destOrd="0" presId="urn:microsoft.com/office/officeart/2005/8/layout/bProcess2"/>
    <dgm:cxn modelId="{E0CB6554-6ABC-4762-960B-6FF08C527EBD}" type="presParOf" srcId="{95E1CEB9-1D12-483C-919B-6967FC52F6C1}" destId="{727AD6B3-8886-4559-A886-C2CD9F82B3D8}" srcOrd="0" destOrd="0" presId="urn:microsoft.com/office/officeart/2005/8/layout/bProcess2"/>
    <dgm:cxn modelId="{66BA6041-35B7-435D-8F14-5E6B72381113}" type="presParOf" srcId="{95E1CEB9-1D12-483C-919B-6967FC52F6C1}" destId="{2CC59C3C-DF60-4340-8B78-C80E0F3CF2E6}" srcOrd="1" destOrd="0" presId="urn:microsoft.com/office/officeart/2005/8/layout/bProcess2"/>
    <dgm:cxn modelId="{CF944E3D-526B-42CC-ABAD-070FF8715D40}" type="presParOf" srcId="{7C4EAD28-1C89-41CA-8991-72F71160BE29}" destId="{64D8BECD-4B96-4399-AE20-E65219F870AB}" srcOrd="5" destOrd="0" presId="urn:microsoft.com/office/officeart/2005/8/layout/bProcess2"/>
    <dgm:cxn modelId="{8565AD5A-4B01-421D-9CD3-F36CD5E1D8BC}" type="presParOf" srcId="{7C4EAD28-1C89-41CA-8991-72F71160BE29}" destId="{D539DABF-40CB-40A8-A75E-22733F896A6C}" srcOrd="6" destOrd="0" presId="urn:microsoft.com/office/officeart/2005/8/layout/bProcess2"/>
    <dgm:cxn modelId="{488307FD-05FB-4E34-A93A-2C366AF5A69F}" type="presParOf" srcId="{D539DABF-40CB-40A8-A75E-22733F896A6C}" destId="{61E9FE17-B126-46E1-A0A6-423B03F7D56B}" srcOrd="0" destOrd="0" presId="urn:microsoft.com/office/officeart/2005/8/layout/bProcess2"/>
    <dgm:cxn modelId="{67A93F1A-47ED-45B7-A4E7-A047427BDF67}" type="presParOf" srcId="{D539DABF-40CB-40A8-A75E-22733F896A6C}" destId="{F1FC68AC-4229-41FC-9208-7C66AA377C39}" srcOrd="1" destOrd="0" presId="urn:microsoft.com/office/officeart/2005/8/layout/bProcess2"/>
    <dgm:cxn modelId="{B073FE37-3369-42D2-96FF-49C2CAF86F51}" type="presParOf" srcId="{7C4EAD28-1C89-41CA-8991-72F71160BE29}" destId="{D9C56D86-69B4-4548-9410-E9F932F5200E}" srcOrd="7" destOrd="0" presId="urn:microsoft.com/office/officeart/2005/8/layout/bProcess2"/>
    <dgm:cxn modelId="{384FA21A-0A33-4C34-8B16-6326A712F817}" type="presParOf" srcId="{7C4EAD28-1C89-41CA-8991-72F71160BE29}" destId="{992A68A5-0B1E-49CC-A18D-A3560801FB62}" srcOrd="8" destOrd="0" presId="urn:microsoft.com/office/officeart/2005/8/layout/bProcess2"/>
    <dgm:cxn modelId="{2878099B-C83E-4EAB-9465-69E135603847}" type="presParOf" srcId="{992A68A5-0B1E-49CC-A18D-A3560801FB62}" destId="{A918627F-01CD-4551-BD7E-1FA05AC34B0F}" srcOrd="0" destOrd="0" presId="urn:microsoft.com/office/officeart/2005/8/layout/bProcess2"/>
    <dgm:cxn modelId="{7514B40B-3A72-423E-8C2C-95C5CB839647}" type="presParOf" srcId="{992A68A5-0B1E-49CC-A18D-A3560801FB62}" destId="{2A9A8A80-56EF-44FC-8D5B-BD92FBC1E6C2}" srcOrd="1" destOrd="0" presId="urn:microsoft.com/office/officeart/2005/8/layout/bProcess2"/>
    <dgm:cxn modelId="{919BAE37-90F9-41E5-8BC8-851A4DB3919A}" type="presParOf" srcId="{7C4EAD28-1C89-41CA-8991-72F71160BE29}" destId="{7FBB8CB6-B88E-41E0-BAE7-0D769A2D6F40}" srcOrd="9" destOrd="0" presId="urn:microsoft.com/office/officeart/2005/8/layout/bProcess2"/>
    <dgm:cxn modelId="{65DC01DF-B78E-4D49-AD41-A549052107BB}" type="presParOf" srcId="{7C4EAD28-1C89-41CA-8991-72F71160BE29}" destId="{6C170F90-3DA7-4BD1-9E27-CE6BEE58704B}" srcOrd="10" destOrd="0" presId="urn:microsoft.com/office/officeart/2005/8/layout/bProcess2"/>
    <dgm:cxn modelId="{2CCB93C2-F45B-4FE9-89E2-426504D39688}" type="presParOf" srcId="{6C170F90-3DA7-4BD1-9E27-CE6BEE58704B}" destId="{32908B3D-5949-4875-B3A1-182B1E2E2560}" srcOrd="0" destOrd="0" presId="urn:microsoft.com/office/officeart/2005/8/layout/bProcess2"/>
    <dgm:cxn modelId="{F9B8CDAE-9FD6-45FE-AFBC-FD823FFD1217}" type="presParOf" srcId="{6C170F90-3DA7-4BD1-9E27-CE6BEE58704B}" destId="{E382C85B-B326-4FC5-9D09-DFDC8CA3B2D9}" srcOrd="1" destOrd="0" presId="urn:microsoft.com/office/officeart/2005/8/layout/bProcess2"/>
    <dgm:cxn modelId="{F3B328B9-DB7B-41A2-B562-D6EAA792C996}" type="presParOf" srcId="{7C4EAD28-1C89-41CA-8991-72F71160BE29}" destId="{B9A8315C-F9E2-4344-A306-E687416D4C9F}" srcOrd="11" destOrd="0" presId="urn:microsoft.com/office/officeart/2005/8/layout/bProcess2"/>
    <dgm:cxn modelId="{67E1BF3D-B8B4-4DFF-953F-B45F1DA698D6}" type="presParOf" srcId="{7C4EAD28-1C89-41CA-8991-72F71160BE29}" destId="{C040AB70-DD54-4979-BBCE-EEAA5D4C914B}" srcOrd="12" destOrd="0" presId="urn:microsoft.com/office/officeart/2005/8/layout/b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F6721EE-5A2A-4641-A14A-45FE006A706E}" type="doc">
      <dgm:prSet loTypeId="urn:microsoft.com/office/officeart/2008/layout/AlternatingHexagons" loCatId="" qsTypeId="urn:microsoft.com/office/officeart/2005/8/quickstyle/simple4" qsCatId="simple" csTypeId="urn:microsoft.com/office/officeart/2005/8/colors/colorful1" csCatId="colorful" phldr="1"/>
      <dgm:spPr/>
      <dgm:t>
        <a:bodyPr/>
        <a:lstStyle/>
        <a:p>
          <a:endParaRPr lang="pl-PL"/>
        </a:p>
      </dgm:t>
    </dgm:pt>
    <dgm:pt modelId="{81CC1EF3-F273-6B4F-B7E4-70ECB0F552B3}">
      <dgm:prSet phldrT="[Tekst]"/>
      <dgm:spPr/>
      <dgm:t>
        <a:bodyPr/>
        <a:lstStyle/>
        <a:p>
          <a:r>
            <a:rPr lang="hr" dirty="0" err="1"/>
            <a:t>Subvencije</a:t>
          </a:r>
          <a:endParaRPr lang="pl-PL" dirty="0"/>
        </a:p>
      </dgm:t>
    </dgm:pt>
    <dgm:pt modelId="{B1D3BAD0-0CF9-064E-A7C9-C82A118FF2FA}" type="parTrans" cxnId="{2A6C1368-2AC4-1241-82E5-0F5CE1FD90A1}">
      <dgm:prSet/>
      <dgm:spPr/>
      <dgm:t>
        <a:bodyPr/>
        <a:lstStyle/>
        <a:p>
          <a:endParaRPr lang="pl-PL"/>
        </a:p>
      </dgm:t>
    </dgm:pt>
    <dgm:pt modelId="{9405732C-3CDA-F54B-A3CC-A58F1E5C7BB8}" type="sibTrans" cxnId="{2A6C1368-2AC4-1241-82E5-0F5CE1FD90A1}">
      <dgm:prSet/>
      <dgm:spPr/>
      <dgm:t>
        <a:bodyPr/>
        <a:lstStyle/>
        <a:p>
          <a:endParaRPr lang="pl-PL"/>
        </a:p>
      </dgm:t>
    </dgm:pt>
    <dgm:pt modelId="{E83024BF-3061-284A-9D5C-D451889EC7E8}">
      <dgm:prSet phldrT="[Tekst]"/>
      <dgm:spPr/>
      <dgm:t>
        <a:bodyPr/>
        <a:lstStyle/>
        <a:p>
          <a:r>
            <a:rPr lang="hr" dirty="0" err="1"/>
            <a:t>Krediti</a:t>
          </a:r>
          <a:endParaRPr lang="pl-PL" dirty="0"/>
        </a:p>
      </dgm:t>
    </dgm:pt>
    <dgm:pt modelId="{2E5F9E2B-A608-6F43-97C7-4ABF06D445F9}" type="parTrans" cxnId="{C67801F7-FC1C-C748-924E-B2E51B25B4C0}">
      <dgm:prSet/>
      <dgm:spPr/>
      <dgm:t>
        <a:bodyPr/>
        <a:lstStyle/>
        <a:p>
          <a:endParaRPr lang="pl-PL"/>
        </a:p>
      </dgm:t>
    </dgm:pt>
    <dgm:pt modelId="{3B53CB86-71FA-FE46-B148-406120775576}" type="sibTrans" cxnId="{C67801F7-FC1C-C748-924E-B2E51B25B4C0}">
      <dgm:prSet/>
      <dgm:spPr/>
      <dgm:t>
        <a:bodyPr/>
        <a:lstStyle/>
        <a:p>
          <a:endParaRPr lang="pl-PL"/>
        </a:p>
      </dgm:t>
    </dgm:pt>
    <dgm:pt modelId="{98F78855-DFA4-0646-AC45-49C5A470475F}">
      <dgm:prSet phldrT="[Tekst]"/>
      <dgm:spPr/>
      <dgm:t>
        <a:bodyPr/>
        <a:lstStyle/>
        <a:p>
          <a:r>
            <a:rPr lang="hr" dirty="0"/>
            <a:t>Troškovne olakšice</a:t>
          </a:r>
          <a:endParaRPr lang="pl-PL" dirty="0"/>
        </a:p>
      </dgm:t>
    </dgm:pt>
    <dgm:pt modelId="{7D33A5FB-8134-6E43-AAEC-E5B3003D98AF}" type="parTrans" cxnId="{6BA209DE-0AF6-C448-BAED-A7EB4C1A80CF}">
      <dgm:prSet/>
      <dgm:spPr/>
      <dgm:t>
        <a:bodyPr/>
        <a:lstStyle/>
        <a:p>
          <a:endParaRPr lang="pl-PL"/>
        </a:p>
      </dgm:t>
    </dgm:pt>
    <dgm:pt modelId="{5278AC5A-84F4-1846-A8EC-7D5A80C3F932}" type="sibTrans" cxnId="{6BA209DE-0AF6-C448-BAED-A7EB4C1A80CF}">
      <dgm:prSet/>
      <dgm:spPr/>
      <dgm:t>
        <a:bodyPr/>
        <a:lstStyle/>
        <a:p>
          <a:endParaRPr lang="pl-PL"/>
        </a:p>
      </dgm:t>
    </dgm:pt>
    <dgm:pt modelId="{2588FE0E-0E13-E840-B97D-9EF81B2B7C9B}">
      <dgm:prSet phldrT="[Tekst]"/>
      <dgm:spPr/>
      <dgm:t>
        <a:bodyPr/>
        <a:lstStyle/>
        <a:p>
          <a:r>
            <a:rPr lang="hr" dirty="0"/>
            <a:t>Porezne olakšice</a:t>
          </a:r>
        </a:p>
      </dgm:t>
    </dgm:pt>
    <dgm:pt modelId="{66B1C24E-637D-6D4C-9D11-7FCE36AA1CF4}" type="parTrans" cxnId="{8F622583-5498-3847-BF7D-08ED1C15DFD2}">
      <dgm:prSet/>
      <dgm:spPr/>
      <dgm:t>
        <a:bodyPr/>
        <a:lstStyle/>
        <a:p>
          <a:endParaRPr lang="pl-PL"/>
        </a:p>
      </dgm:t>
    </dgm:pt>
    <dgm:pt modelId="{88F730B8-0EA3-D842-BDFD-3E1992E38869}" type="sibTrans" cxnId="{8F622583-5498-3847-BF7D-08ED1C15DFD2}">
      <dgm:prSet/>
      <dgm:spPr/>
      <dgm:t>
        <a:bodyPr/>
        <a:lstStyle/>
        <a:p>
          <a:endParaRPr lang="pl-PL"/>
        </a:p>
      </dgm:t>
    </dgm:pt>
    <dgm:pt modelId="{03B230C3-4575-9C4E-8EF1-CA4FB5918F15}">
      <dgm:prSet phldrT="[Tekst]"/>
      <dgm:spPr/>
      <dgm:t>
        <a:bodyPr/>
        <a:lstStyle/>
        <a:p>
          <a:r>
            <a:rPr lang="hr" dirty="0"/>
            <a:t>Odgoda rokova</a:t>
          </a:r>
        </a:p>
      </dgm:t>
    </dgm:pt>
    <dgm:pt modelId="{3575BF10-E923-1941-BDD0-036ACDA8DC50}" type="parTrans" cxnId="{200C0436-9908-6346-98EF-0173793CE7C9}">
      <dgm:prSet/>
      <dgm:spPr/>
      <dgm:t>
        <a:bodyPr/>
        <a:lstStyle/>
        <a:p>
          <a:endParaRPr lang="pl-PL"/>
        </a:p>
      </dgm:t>
    </dgm:pt>
    <dgm:pt modelId="{F48FB383-E1AA-394B-B6B5-A76DB1DC65C0}" type="sibTrans" cxnId="{200C0436-9908-6346-98EF-0173793CE7C9}">
      <dgm:prSet/>
      <dgm:spPr/>
      <dgm:t>
        <a:bodyPr/>
        <a:lstStyle/>
        <a:p>
          <a:endParaRPr lang="pl-PL" dirty="0"/>
        </a:p>
      </dgm:t>
    </dgm:pt>
    <dgm:pt modelId="{5C651058-07E7-6545-905C-D586F35DF13E}">
      <dgm:prSet phldrT="[Tekst]"/>
      <dgm:spPr/>
      <dgm:t>
        <a:bodyPr/>
        <a:lstStyle/>
        <a:p>
          <a:r>
            <a:rPr lang="hr" dirty="0" err="1"/>
            <a:t>Ostali </a:t>
          </a:r>
          <a:r>
            <a:rPr lang="hr" dirty="0"/>
            <a:t>mehanizmi</a:t>
          </a:r>
        </a:p>
      </dgm:t>
    </dgm:pt>
    <dgm:pt modelId="{F81A031D-AFAF-EA4C-A61B-8241262466EA}" type="sibTrans" cxnId="{4B2A028B-B474-2E4E-B737-37D2F12593CB}">
      <dgm:prSet/>
      <dgm:spPr/>
      <dgm:t>
        <a:bodyPr/>
        <a:lstStyle/>
        <a:p>
          <a:endParaRPr lang="pl-PL"/>
        </a:p>
      </dgm:t>
    </dgm:pt>
    <dgm:pt modelId="{9BFB5718-9E22-BA4B-AF1D-E89B29EE66AE}" type="parTrans" cxnId="{4B2A028B-B474-2E4E-B737-37D2F12593CB}">
      <dgm:prSet/>
      <dgm:spPr/>
      <dgm:t>
        <a:bodyPr/>
        <a:lstStyle/>
        <a:p>
          <a:endParaRPr lang="pl-PL"/>
        </a:p>
      </dgm:t>
    </dgm:pt>
    <dgm:pt modelId="{9B2761D5-900D-D34D-B355-315574E3E93B}" type="pres">
      <dgm:prSet presAssocID="{9F6721EE-5A2A-4641-A14A-45FE006A706E}" presName="Name0" presStyleCnt="0">
        <dgm:presLayoutVars>
          <dgm:chMax/>
          <dgm:chPref/>
          <dgm:dir/>
          <dgm:animLvl val="lvl"/>
        </dgm:presLayoutVars>
      </dgm:prSet>
      <dgm:spPr/>
    </dgm:pt>
    <dgm:pt modelId="{34D58B6D-6CDC-7E4D-9EA8-3B8B8A2B6F8C}" type="pres">
      <dgm:prSet presAssocID="{81CC1EF3-F273-6B4F-B7E4-70ECB0F552B3}" presName="composite" presStyleCnt="0"/>
      <dgm:spPr/>
    </dgm:pt>
    <dgm:pt modelId="{45B18D0F-D2FA-FA42-BC75-57E8B5536477}" type="pres">
      <dgm:prSet presAssocID="{81CC1EF3-F273-6B4F-B7E4-70ECB0F552B3}" presName="Parent1" presStyleLbl="node1" presStyleIdx="0" presStyleCnt="6">
        <dgm:presLayoutVars>
          <dgm:chMax val="1"/>
          <dgm:chPref val="1"/>
          <dgm:bulletEnabled val="1"/>
        </dgm:presLayoutVars>
      </dgm:prSet>
      <dgm:spPr/>
    </dgm:pt>
    <dgm:pt modelId="{C1DE6AA6-EDBB-924C-99AA-D94F898CEDD3}" type="pres">
      <dgm:prSet presAssocID="{81CC1EF3-F273-6B4F-B7E4-70ECB0F552B3}" presName="Childtext1" presStyleLbl="revTx" presStyleIdx="0" presStyleCnt="3">
        <dgm:presLayoutVars>
          <dgm:chMax val="0"/>
          <dgm:chPref val="0"/>
          <dgm:bulletEnabled val="1"/>
        </dgm:presLayoutVars>
      </dgm:prSet>
      <dgm:spPr/>
    </dgm:pt>
    <dgm:pt modelId="{17D1BCCA-171F-C649-A7DA-B57AC00E98FE}" type="pres">
      <dgm:prSet presAssocID="{81CC1EF3-F273-6B4F-B7E4-70ECB0F552B3}" presName="BalanceSpacing" presStyleCnt="0"/>
      <dgm:spPr/>
    </dgm:pt>
    <dgm:pt modelId="{EEC5AC21-5ABA-044C-B817-93389DB438CB}" type="pres">
      <dgm:prSet presAssocID="{81CC1EF3-F273-6B4F-B7E4-70ECB0F552B3}" presName="BalanceSpacing1" presStyleCnt="0"/>
      <dgm:spPr/>
    </dgm:pt>
    <dgm:pt modelId="{E4D7164B-917B-7146-92AD-929F18F8C66A}" type="pres">
      <dgm:prSet presAssocID="{9405732C-3CDA-F54B-A3CC-A58F1E5C7BB8}" presName="Accent1Text" presStyleLbl="node1" presStyleIdx="1" presStyleCnt="6"/>
      <dgm:spPr/>
    </dgm:pt>
    <dgm:pt modelId="{729ABC7C-6B5C-E240-BB51-60B53B5E06FB}" type="pres">
      <dgm:prSet presAssocID="{9405732C-3CDA-F54B-A3CC-A58F1E5C7BB8}" presName="spaceBetweenRectangles" presStyleCnt="0"/>
      <dgm:spPr/>
    </dgm:pt>
    <dgm:pt modelId="{32600C23-7F45-7B40-AE5E-1EAEEECA27AE}" type="pres">
      <dgm:prSet presAssocID="{98F78855-DFA4-0646-AC45-49C5A470475F}" presName="composite" presStyleCnt="0"/>
      <dgm:spPr/>
    </dgm:pt>
    <dgm:pt modelId="{5C51750C-61DA-6A47-A9E9-31D53362E8C4}" type="pres">
      <dgm:prSet presAssocID="{98F78855-DFA4-0646-AC45-49C5A470475F}" presName="Parent1" presStyleLbl="node1" presStyleIdx="2" presStyleCnt="6">
        <dgm:presLayoutVars>
          <dgm:chMax val="1"/>
          <dgm:chPref val="1"/>
          <dgm:bulletEnabled val="1"/>
        </dgm:presLayoutVars>
      </dgm:prSet>
      <dgm:spPr/>
    </dgm:pt>
    <dgm:pt modelId="{E1AB9728-5310-B840-9D5E-E591C77FC287}" type="pres">
      <dgm:prSet presAssocID="{98F78855-DFA4-0646-AC45-49C5A470475F}" presName="Childtext1" presStyleLbl="revTx" presStyleIdx="1" presStyleCnt="3">
        <dgm:presLayoutVars>
          <dgm:chMax val="0"/>
          <dgm:chPref val="0"/>
          <dgm:bulletEnabled val="1"/>
        </dgm:presLayoutVars>
      </dgm:prSet>
      <dgm:spPr/>
    </dgm:pt>
    <dgm:pt modelId="{5C92DC5C-D79E-174B-9A3C-E31135BC4CFB}" type="pres">
      <dgm:prSet presAssocID="{98F78855-DFA4-0646-AC45-49C5A470475F}" presName="BalanceSpacing" presStyleCnt="0"/>
      <dgm:spPr/>
    </dgm:pt>
    <dgm:pt modelId="{A31CDCA0-5E49-FE4A-AC3C-FD5566FA9ECC}" type="pres">
      <dgm:prSet presAssocID="{98F78855-DFA4-0646-AC45-49C5A470475F}" presName="BalanceSpacing1" presStyleCnt="0"/>
      <dgm:spPr/>
    </dgm:pt>
    <dgm:pt modelId="{84E331C4-C400-E641-89B8-CE78EF77CA96}" type="pres">
      <dgm:prSet presAssocID="{5278AC5A-84F4-1846-A8EC-7D5A80C3F932}" presName="Accent1Text" presStyleLbl="node1" presStyleIdx="3" presStyleCnt="6"/>
      <dgm:spPr/>
    </dgm:pt>
    <dgm:pt modelId="{8BA292CC-7D89-8D4A-B835-DAC291F42B6A}" type="pres">
      <dgm:prSet presAssocID="{5278AC5A-84F4-1846-A8EC-7D5A80C3F932}" presName="spaceBetweenRectangles" presStyleCnt="0"/>
      <dgm:spPr/>
    </dgm:pt>
    <dgm:pt modelId="{B3248269-C0F8-3E41-8BEC-D42EBEE0DB3A}" type="pres">
      <dgm:prSet presAssocID="{03B230C3-4575-9C4E-8EF1-CA4FB5918F15}" presName="composite" presStyleCnt="0"/>
      <dgm:spPr/>
    </dgm:pt>
    <dgm:pt modelId="{A5142391-1231-0D43-A829-889EF080C83E}" type="pres">
      <dgm:prSet presAssocID="{03B230C3-4575-9C4E-8EF1-CA4FB5918F15}" presName="Parent1" presStyleLbl="node1" presStyleIdx="4" presStyleCnt="6">
        <dgm:presLayoutVars>
          <dgm:chMax val="1"/>
          <dgm:chPref val="1"/>
          <dgm:bulletEnabled val="1"/>
        </dgm:presLayoutVars>
      </dgm:prSet>
      <dgm:spPr/>
    </dgm:pt>
    <dgm:pt modelId="{A099B402-E2D8-9E44-A9FD-7C1D884D713A}" type="pres">
      <dgm:prSet presAssocID="{03B230C3-4575-9C4E-8EF1-CA4FB5918F15}" presName="Childtext1" presStyleLbl="revTx" presStyleIdx="2" presStyleCnt="3">
        <dgm:presLayoutVars>
          <dgm:chMax val="0"/>
          <dgm:chPref val="0"/>
          <dgm:bulletEnabled val="1"/>
        </dgm:presLayoutVars>
      </dgm:prSet>
      <dgm:spPr/>
    </dgm:pt>
    <dgm:pt modelId="{53B05AAF-3221-BE4E-9793-04056C20034C}" type="pres">
      <dgm:prSet presAssocID="{03B230C3-4575-9C4E-8EF1-CA4FB5918F15}" presName="BalanceSpacing" presStyleCnt="0"/>
      <dgm:spPr/>
    </dgm:pt>
    <dgm:pt modelId="{DDCCAC79-E8FF-6448-8644-93399D07C153}" type="pres">
      <dgm:prSet presAssocID="{03B230C3-4575-9C4E-8EF1-CA4FB5918F15}" presName="BalanceSpacing1" presStyleCnt="0"/>
      <dgm:spPr/>
    </dgm:pt>
    <dgm:pt modelId="{761F687A-C349-2C41-BA2B-190CAC78F265}" type="pres">
      <dgm:prSet presAssocID="{F48FB383-E1AA-394B-B6B5-A76DB1DC65C0}" presName="Accent1Text" presStyleLbl="node1" presStyleIdx="5" presStyleCnt="6"/>
      <dgm:spPr/>
    </dgm:pt>
  </dgm:ptLst>
  <dgm:cxnLst>
    <dgm:cxn modelId="{6B4F2A26-1529-C04B-BF1C-8976D8CA4C8F}" type="presOf" srcId="{03B230C3-4575-9C4E-8EF1-CA4FB5918F15}" destId="{A5142391-1231-0D43-A829-889EF080C83E}" srcOrd="0" destOrd="0" presId="urn:microsoft.com/office/officeart/2008/layout/AlternatingHexagons"/>
    <dgm:cxn modelId="{76CB452F-AA1A-4242-AF58-F83CD3FE4048}" type="presOf" srcId="{9405732C-3CDA-F54B-A3CC-A58F1E5C7BB8}" destId="{E4D7164B-917B-7146-92AD-929F18F8C66A}" srcOrd="0" destOrd="0" presId="urn:microsoft.com/office/officeart/2008/layout/AlternatingHexagons"/>
    <dgm:cxn modelId="{7D35A735-4523-E24B-86A9-2DBAAC1296CF}" type="presOf" srcId="{98F78855-DFA4-0646-AC45-49C5A470475F}" destId="{5C51750C-61DA-6A47-A9E9-31D53362E8C4}" srcOrd="0" destOrd="0" presId="urn:microsoft.com/office/officeart/2008/layout/AlternatingHexagons"/>
    <dgm:cxn modelId="{200C0436-9908-6346-98EF-0173793CE7C9}" srcId="{9F6721EE-5A2A-4641-A14A-45FE006A706E}" destId="{03B230C3-4575-9C4E-8EF1-CA4FB5918F15}" srcOrd="2" destOrd="0" parTransId="{3575BF10-E923-1941-BDD0-036ACDA8DC50}" sibTransId="{F48FB383-E1AA-394B-B6B5-A76DB1DC65C0}"/>
    <dgm:cxn modelId="{CAFE3D3D-D073-2E45-80CB-DA97B7B33873}" type="presOf" srcId="{5278AC5A-84F4-1846-A8EC-7D5A80C3F932}" destId="{84E331C4-C400-E641-89B8-CE78EF77CA96}" srcOrd="0" destOrd="0" presId="urn:microsoft.com/office/officeart/2008/layout/AlternatingHexagons"/>
    <dgm:cxn modelId="{2A6C1368-2AC4-1241-82E5-0F5CE1FD90A1}" srcId="{9F6721EE-5A2A-4641-A14A-45FE006A706E}" destId="{81CC1EF3-F273-6B4F-B7E4-70ECB0F552B3}" srcOrd="0" destOrd="0" parTransId="{B1D3BAD0-0CF9-064E-A7C9-C82A118FF2FA}" sibTransId="{9405732C-3CDA-F54B-A3CC-A58F1E5C7BB8}"/>
    <dgm:cxn modelId="{4D288B69-8AB6-5346-9CC8-97CDDA92DF46}" type="presOf" srcId="{5C651058-07E7-6545-905C-D586F35DF13E}" destId="{A099B402-E2D8-9E44-A9FD-7C1D884D713A}" srcOrd="0" destOrd="0" presId="urn:microsoft.com/office/officeart/2008/layout/AlternatingHexagons"/>
    <dgm:cxn modelId="{F9D9CA7C-62AF-3249-ACE0-63138B258130}" type="presOf" srcId="{2588FE0E-0E13-E840-B97D-9EF81B2B7C9B}" destId="{E1AB9728-5310-B840-9D5E-E591C77FC287}" srcOrd="0" destOrd="0" presId="urn:microsoft.com/office/officeart/2008/layout/AlternatingHexagons"/>
    <dgm:cxn modelId="{8F622583-5498-3847-BF7D-08ED1C15DFD2}" srcId="{98F78855-DFA4-0646-AC45-49C5A470475F}" destId="{2588FE0E-0E13-E840-B97D-9EF81B2B7C9B}" srcOrd="0" destOrd="0" parTransId="{66B1C24E-637D-6D4C-9D11-7FCE36AA1CF4}" sibTransId="{88F730B8-0EA3-D842-BDFD-3E1992E38869}"/>
    <dgm:cxn modelId="{4B2A028B-B474-2E4E-B737-37D2F12593CB}" srcId="{03B230C3-4575-9C4E-8EF1-CA4FB5918F15}" destId="{5C651058-07E7-6545-905C-D586F35DF13E}" srcOrd="0" destOrd="0" parTransId="{9BFB5718-9E22-BA4B-AF1D-E89B29EE66AE}" sibTransId="{F81A031D-AFAF-EA4C-A61B-8241262466EA}"/>
    <dgm:cxn modelId="{EFDE559B-A8A1-064E-B33A-77F4878D4367}" type="presOf" srcId="{81CC1EF3-F273-6B4F-B7E4-70ECB0F552B3}" destId="{45B18D0F-D2FA-FA42-BC75-57E8B5536477}" srcOrd="0" destOrd="0" presId="urn:microsoft.com/office/officeart/2008/layout/AlternatingHexagons"/>
    <dgm:cxn modelId="{4F8B2FD0-7716-5843-9340-C534830D2A87}" type="presOf" srcId="{E83024BF-3061-284A-9D5C-D451889EC7E8}" destId="{C1DE6AA6-EDBB-924C-99AA-D94F898CEDD3}" srcOrd="0" destOrd="0" presId="urn:microsoft.com/office/officeart/2008/layout/AlternatingHexagons"/>
    <dgm:cxn modelId="{6BA209DE-0AF6-C448-BAED-A7EB4C1A80CF}" srcId="{9F6721EE-5A2A-4641-A14A-45FE006A706E}" destId="{98F78855-DFA4-0646-AC45-49C5A470475F}" srcOrd="1" destOrd="0" parTransId="{7D33A5FB-8134-6E43-AAEC-E5B3003D98AF}" sibTransId="{5278AC5A-84F4-1846-A8EC-7D5A80C3F932}"/>
    <dgm:cxn modelId="{765EEAF2-D8BC-EA43-922B-CD954E0E851E}" type="presOf" srcId="{F48FB383-E1AA-394B-B6B5-A76DB1DC65C0}" destId="{761F687A-C349-2C41-BA2B-190CAC78F265}" srcOrd="0" destOrd="0" presId="urn:microsoft.com/office/officeart/2008/layout/AlternatingHexagons"/>
    <dgm:cxn modelId="{C67801F7-FC1C-C748-924E-B2E51B25B4C0}" srcId="{81CC1EF3-F273-6B4F-B7E4-70ECB0F552B3}" destId="{E83024BF-3061-284A-9D5C-D451889EC7E8}" srcOrd="0" destOrd="0" parTransId="{2E5F9E2B-A608-6F43-97C7-4ABF06D445F9}" sibTransId="{3B53CB86-71FA-FE46-B148-406120775576}"/>
    <dgm:cxn modelId="{F8B760FE-1508-A84B-AEDA-DE5F031423FE}" type="presOf" srcId="{9F6721EE-5A2A-4641-A14A-45FE006A706E}" destId="{9B2761D5-900D-D34D-B355-315574E3E93B}" srcOrd="0" destOrd="0" presId="urn:microsoft.com/office/officeart/2008/layout/AlternatingHexagons"/>
    <dgm:cxn modelId="{2FEF7849-8F06-034A-BFA7-C4FD2657FBDF}" type="presParOf" srcId="{9B2761D5-900D-D34D-B355-315574E3E93B}" destId="{34D58B6D-6CDC-7E4D-9EA8-3B8B8A2B6F8C}" srcOrd="0" destOrd="0" presId="urn:microsoft.com/office/officeart/2008/layout/AlternatingHexagons"/>
    <dgm:cxn modelId="{3C624BFE-6682-B444-8074-30577C2B7AFB}" type="presParOf" srcId="{34D58B6D-6CDC-7E4D-9EA8-3B8B8A2B6F8C}" destId="{45B18D0F-D2FA-FA42-BC75-57E8B5536477}" srcOrd="0" destOrd="0" presId="urn:microsoft.com/office/officeart/2008/layout/AlternatingHexagons"/>
    <dgm:cxn modelId="{BE9C942E-0963-8240-85F4-3239C634A6A4}" type="presParOf" srcId="{34D58B6D-6CDC-7E4D-9EA8-3B8B8A2B6F8C}" destId="{C1DE6AA6-EDBB-924C-99AA-D94F898CEDD3}" srcOrd="1" destOrd="0" presId="urn:microsoft.com/office/officeart/2008/layout/AlternatingHexagons"/>
    <dgm:cxn modelId="{58911781-917E-FE4B-9967-C1C13BD6BC1D}" type="presParOf" srcId="{34D58B6D-6CDC-7E4D-9EA8-3B8B8A2B6F8C}" destId="{17D1BCCA-171F-C649-A7DA-B57AC00E98FE}" srcOrd="2" destOrd="0" presId="urn:microsoft.com/office/officeart/2008/layout/AlternatingHexagons"/>
    <dgm:cxn modelId="{8BE93F11-3926-3C4B-9896-C71BF9A7E8E1}" type="presParOf" srcId="{34D58B6D-6CDC-7E4D-9EA8-3B8B8A2B6F8C}" destId="{EEC5AC21-5ABA-044C-B817-93389DB438CB}" srcOrd="3" destOrd="0" presId="urn:microsoft.com/office/officeart/2008/layout/AlternatingHexagons"/>
    <dgm:cxn modelId="{0F5EB7EA-6529-D544-AE16-0544380452D5}" type="presParOf" srcId="{34D58B6D-6CDC-7E4D-9EA8-3B8B8A2B6F8C}" destId="{E4D7164B-917B-7146-92AD-929F18F8C66A}" srcOrd="4" destOrd="0" presId="urn:microsoft.com/office/officeart/2008/layout/AlternatingHexagons"/>
    <dgm:cxn modelId="{3D9A3ACA-F966-0C4D-B601-6157154FD6EC}" type="presParOf" srcId="{9B2761D5-900D-D34D-B355-315574E3E93B}" destId="{729ABC7C-6B5C-E240-BB51-60B53B5E06FB}" srcOrd="1" destOrd="0" presId="urn:microsoft.com/office/officeart/2008/layout/AlternatingHexagons"/>
    <dgm:cxn modelId="{B6446DBC-EDC1-9743-8549-566F9E76D705}" type="presParOf" srcId="{9B2761D5-900D-D34D-B355-315574E3E93B}" destId="{32600C23-7F45-7B40-AE5E-1EAEEECA27AE}" srcOrd="2" destOrd="0" presId="urn:microsoft.com/office/officeart/2008/layout/AlternatingHexagons"/>
    <dgm:cxn modelId="{D5B14E3F-B67C-7440-9220-15DCAC600AB7}" type="presParOf" srcId="{32600C23-7F45-7B40-AE5E-1EAEEECA27AE}" destId="{5C51750C-61DA-6A47-A9E9-31D53362E8C4}" srcOrd="0" destOrd="0" presId="urn:microsoft.com/office/officeart/2008/layout/AlternatingHexagons"/>
    <dgm:cxn modelId="{E824C3FE-D6CF-C342-9D24-6437E153CF1A}" type="presParOf" srcId="{32600C23-7F45-7B40-AE5E-1EAEEECA27AE}" destId="{E1AB9728-5310-B840-9D5E-E591C77FC287}" srcOrd="1" destOrd="0" presId="urn:microsoft.com/office/officeart/2008/layout/AlternatingHexagons"/>
    <dgm:cxn modelId="{9E5F09EC-A047-D043-8246-F5FD81BEDFAC}" type="presParOf" srcId="{32600C23-7F45-7B40-AE5E-1EAEEECA27AE}" destId="{5C92DC5C-D79E-174B-9A3C-E31135BC4CFB}" srcOrd="2" destOrd="0" presId="urn:microsoft.com/office/officeart/2008/layout/AlternatingHexagons"/>
    <dgm:cxn modelId="{9866DEF5-1FEC-524A-BE1D-A899A7C4D1FF}" type="presParOf" srcId="{32600C23-7F45-7B40-AE5E-1EAEEECA27AE}" destId="{A31CDCA0-5E49-FE4A-AC3C-FD5566FA9ECC}" srcOrd="3" destOrd="0" presId="urn:microsoft.com/office/officeart/2008/layout/AlternatingHexagons"/>
    <dgm:cxn modelId="{66610B7A-1CAD-564B-B971-C77EEA1180D5}" type="presParOf" srcId="{32600C23-7F45-7B40-AE5E-1EAEEECA27AE}" destId="{84E331C4-C400-E641-89B8-CE78EF77CA96}" srcOrd="4" destOrd="0" presId="urn:microsoft.com/office/officeart/2008/layout/AlternatingHexagons"/>
    <dgm:cxn modelId="{5F3F8007-1C2C-0549-902A-CAFB28A7FDC6}" type="presParOf" srcId="{9B2761D5-900D-D34D-B355-315574E3E93B}" destId="{8BA292CC-7D89-8D4A-B835-DAC291F42B6A}" srcOrd="3" destOrd="0" presId="urn:microsoft.com/office/officeart/2008/layout/AlternatingHexagons"/>
    <dgm:cxn modelId="{26219810-F35B-C04B-9DC7-BB929C7117ED}" type="presParOf" srcId="{9B2761D5-900D-D34D-B355-315574E3E93B}" destId="{B3248269-C0F8-3E41-8BEC-D42EBEE0DB3A}" srcOrd="4" destOrd="0" presId="urn:microsoft.com/office/officeart/2008/layout/AlternatingHexagons"/>
    <dgm:cxn modelId="{528A10CE-FCF1-A34D-9373-4F85154FD7F2}" type="presParOf" srcId="{B3248269-C0F8-3E41-8BEC-D42EBEE0DB3A}" destId="{A5142391-1231-0D43-A829-889EF080C83E}" srcOrd="0" destOrd="0" presId="urn:microsoft.com/office/officeart/2008/layout/AlternatingHexagons"/>
    <dgm:cxn modelId="{AB6D8212-C326-9644-8A3C-8CFB4AE13266}" type="presParOf" srcId="{B3248269-C0F8-3E41-8BEC-D42EBEE0DB3A}" destId="{A099B402-E2D8-9E44-A9FD-7C1D884D713A}" srcOrd="1" destOrd="0" presId="urn:microsoft.com/office/officeart/2008/layout/AlternatingHexagons"/>
    <dgm:cxn modelId="{29AEE26A-12C4-BE47-A5D7-8888F0941328}" type="presParOf" srcId="{B3248269-C0F8-3E41-8BEC-D42EBEE0DB3A}" destId="{53B05AAF-3221-BE4E-9793-04056C20034C}" srcOrd="2" destOrd="0" presId="urn:microsoft.com/office/officeart/2008/layout/AlternatingHexagons"/>
    <dgm:cxn modelId="{B89E84C5-3071-814E-939A-B49B03E6A599}" type="presParOf" srcId="{B3248269-C0F8-3E41-8BEC-D42EBEE0DB3A}" destId="{DDCCAC79-E8FF-6448-8644-93399D07C153}" srcOrd="3" destOrd="0" presId="urn:microsoft.com/office/officeart/2008/layout/AlternatingHexagons"/>
    <dgm:cxn modelId="{D24172DB-AD81-B747-9BD8-CED944C0C749}" type="presParOf" srcId="{B3248269-C0F8-3E41-8BEC-D42EBEE0DB3A}" destId="{761F687A-C349-2C41-BA2B-190CAC78F265}" srcOrd="4" destOrd="0" presId="urn:microsoft.com/office/officeart/2008/layout/AlternatingHexagon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6A21194-1E3E-3748-AA97-488D0890ADA9}" type="doc">
      <dgm:prSet loTypeId="urn:microsoft.com/office/officeart/2005/8/layout/radial6" loCatId="" qsTypeId="urn:microsoft.com/office/officeart/2005/8/quickstyle/simple4" qsCatId="simple" csTypeId="urn:microsoft.com/office/officeart/2005/8/colors/colorful3" csCatId="colorful" phldr="1"/>
      <dgm:spPr/>
      <dgm:t>
        <a:bodyPr/>
        <a:lstStyle/>
        <a:p>
          <a:endParaRPr lang="pl-PL"/>
        </a:p>
      </dgm:t>
    </dgm:pt>
    <dgm:pt modelId="{4AD91C45-DBB5-4D47-BED8-16B250A6A99B}">
      <dgm:prSet phldrT="[Tekst]"/>
      <dgm:spPr/>
      <dgm:t>
        <a:bodyPr/>
        <a:lstStyle/>
        <a:p>
          <a:r>
            <a:rPr lang="hr" dirty="0" err="1"/>
            <a:t>Ostali </a:t>
          </a:r>
          <a:r>
            <a:rPr lang="hr" dirty="0"/>
            <a:t>mehanizmi</a:t>
          </a:r>
        </a:p>
      </dgm:t>
    </dgm:pt>
    <dgm:pt modelId="{450058FB-BFAD-6E46-8E9F-0CEF1CB17CC2}" type="parTrans" cxnId="{6A35B26B-B09D-5C43-9591-4BF3ACF758B4}">
      <dgm:prSet/>
      <dgm:spPr/>
      <dgm:t>
        <a:bodyPr/>
        <a:lstStyle/>
        <a:p>
          <a:endParaRPr lang="pl-PL"/>
        </a:p>
      </dgm:t>
    </dgm:pt>
    <dgm:pt modelId="{EC43DA6F-72F8-6B4F-803F-7A57AC3E0A47}" type="sibTrans" cxnId="{6A35B26B-B09D-5C43-9591-4BF3ACF758B4}">
      <dgm:prSet/>
      <dgm:spPr/>
      <dgm:t>
        <a:bodyPr/>
        <a:lstStyle/>
        <a:p>
          <a:endParaRPr lang="pl-PL"/>
        </a:p>
      </dgm:t>
    </dgm:pt>
    <dgm:pt modelId="{FFD819F2-7C02-7E41-BC59-67994C6931DF}">
      <dgm:prSet phldrT="[Tekst]" custT="1"/>
      <dgm:spPr/>
      <dgm:t>
        <a:bodyPr/>
        <a:lstStyle/>
        <a:p>
          <a:r>
            <a:rPr lang="hr" sz="1200" dirty="0" err="1"/>
            <a:t>Jamstva </a:t>
          </a:r>
          <a:r>
            <a:rPr lang="hr" sz="1200" dirty="0"/>
            <a:t>i </a:t>
          </a:r>
          <a:r>
            <a:rPr lang="hr" sz="1200" dirty="0" err="1"/>
            <a:t>obećanja</a:t>
          </a:r>
          <a:endParaRPr lang="pl-PL" sz="1200" dirty="0"/>
        </a:p>
      </dgm:t>
    </dgm:pt>
    <dgm:pt modelId="{B8507CB6-1597-424E-ACEA-62800C45DAE5}" type="parTrans" cxnId="{BD016590-7398-4343-8133-E70722850367}">
      <dgm:prSet/>
      <dgm:spPr/>
      <dgm:t>
        <a:bodyPr/>
        <a:lstStyle/>
        <a:p>
          <a:endParaRPr lang="pl-PL"/>
        </a:p>
      </dgm:t>
    </dgm:pt>
    <dgm:pt modelId="{A7859A98-0334-454F-811C-2A185A9A30E2}" type="sibTrans" cxnId="{BD016590-7398-4343-8133-E70722850367}">
      <dgm:prSet/>
      <dgm:spPr/>
      <dgm:t>
        <a:bodyPr/>
        <a:lstStyle/>
        <a:p>
          <a:endParaRPr lang="pl-PL"/>
        </a:p>
      </dgm:t>
    </dgm:pt>
    <dgm:pt modelId="{9CFF0CB0-4EF0-584F-95E4-DF0427F3115C}">
      <dgm:prSet phldrT="[Tekst]" custT="1"/>
      <dgm:spPr/>
      <dgm:t>
        <a:bodyPr/>
        <a:lstStyle/>
        <a:p>
          <a:r>
            <a:rPr lang="hr" sz="1200" dirty="0"/>
            <a:t>Kreditna rješenja</a:t>
          </a:r>
        </a:p>
      </dgm:t>
    </dgm:pt>
    <dgm:pt modelId="{F5984261-391B-F04E-BF83-5AE305BE05DE}" type="parTrans" cxnId="{807AED9D-196C-794A-B189-EFC23CB710DD}">
      <dgm:prSet/>
      <dgm:spPr/>
      <dgm:t>
        <a:bodyPr/>
        <a:lstStyle/>
        <a:p>
          <a:endParaRPr lang="pl-PL"/>
        </a:p>
      </dgm:t>
    </dgm:pt>
    <dgm:pt modelId="{F3C121E7-620E-CE4E-BFC0-B727CF10D096}" type="sibTrans" cxnId="{807AED9D-196C-794A-B189-EFC23CB710DD}">
      <dgm:prSet/>
      <dgm:spPr/>
      <dgm:t>
        <a:bodyPr/>
        <a:lstStyle/>
        <a:p>
          <a:endParaRPr lang="pl-PL"/>
        </a:p>
      </dgm:t>
    </dgm:pt>
    <dgm:pt modelId="{6AB22150-D342-7647-AD50-4DF40E93DD4D}">
      <dgm:prSet phldrT="[Tekst]" custT="1"/>
      <dgm:spPr/>
      <dgm:t>
        <a:bodyPr/>
        <a:lstStyle/>
        <a:p>
          <a:r>
            <a:rPr lang="hr" sz="1200" dirty="0"/>
            <a:t>Pravne promjene </a:t>
          </a:r>
          <a:r>
            <a:rPr lang="hr" sz="1000" dirty="0"/>
            <a:t>( građevinski sektor , najam, prijevoz , trgovina)</a:t>
          </a:r>
        </a:p>
      </dgm:t>
    </dgm:pt>
    <dgm:pt modelId="{EAB1DBE3-9DA9-7A4A-A4A0-C6636B5370B8}" type="parTrans" cxnId="{DE5F8CFC-4C96-3F4F-96C5-0D317D5DD597}">
      <dgm:prSet/>
      <dgm:spPr/>
      <dgm:t>
        <a:bodyPr/>
        <a:lstStyle/>
        <a:p>
          <a:endParaRPr lang="pl-PL"/>
        </a:p>
      </dgm:t>
    </dgm:pt>
    <dgm:pt modelId="{8206A4F7-6DE2-ED42-8A14-816D1576C4A3}" type="sibTrans" cxnId="{DE5F8CFC-4C96-3F4F-96C5-0D317D5DD597}">
      <dgm:prSet/>
      <dgm:spPr/>
      <dgm:t>
        <a:bodyPr/>
        <a:lstStyle/>
        <a:p>
          <a:endParaRPr lang="pl-PL"/>
        </a:p>
      </dgm:t>
    </dgm:pt>
    <dgm:pt modelId="{49018B27-C3F9-4649-8B77-793E2446F6D2}">
      <dgm:prSet phldrT="[Tekst]" custT="1"/>
      <dgm:spPr/>
      <dgm:t>
        <a:bodyPr/>
        <a:lstStyle/>
        <a:p>
          <a:r>
            <a:rPr lang="hr" sz="1200" dirty="0" err="1"/>
            <a:t>Promjene </a:t>
          </a:r>
          <a:r>
            <a:rPr lang="hr" sz="1200" dirty="0"/>
            <a:t>u </a:t>
          </a:r>
          <a:r>
            <a:rPr lang="hr" sz="1200" dirty="0" err="1"/>
            <a:t>funkcioniranju</a:t>
          </a:r>
          <a:r>
            <a:rPr lang="hr" sz="1200" dirty="0"/>
            <a:t> </a:t>
          </a:r>
          <a:r>
            <a:rPr lang="hr" sz="1000" dirty="0"/>
            <a:t>( </a:t>
          </a:r>
          <a:r>
            <a:rPr lang="hr" sz="1000" dirty="0" err="1"/>
            <a:t>pravosuđe </a:t>
          </a:r>
          <a:r>
            <a:rPr lang="hr" sz="1000" dirty="0"/>
            <a:t>, </a:t>
          </a:r>
          <a:r>
            <a:rPr lang="hr" sz="1000" dirty="0" err="1"/>
            <a:t>ovlasti </a:t>
          </a:r>
          <a:r>
            <a:rPr lang="hr" sz="1000" dirty="0"/>
            <a:t>u </a:t>
          </a:r>
          <a:r>
            <a:rPr lang="hr" sz="1000" dirty="0" err="1"/>
            <a:t>tvrtkama </a:t>
          </a:r>
          <a:r>
            <a:rPr lang="hr" sz="1000" dirty="0"/>
            <a:t>itd.)</a:t>
          </a:r>
        </a:p>
      </dgm:t>
    </dgm:pt>
    <dgm:pt modelId="{8B57A594-33B2-8547-8499-838071ABC246}" type="parTrans" cxnId="{3ABF6ACB-B5E3-AF4F-88E9-ED6DF9CDB46A}">
      <dgm:prSet/>
      <dgm:spPr/>
      <dgm:t>
        <a:bodyPr/>
        <a:lstStyle/>
        <a:p>
          <a:endParaRPr lang="pl-PL"/>
        </a:p>
      </dgm:t>
    </dgm:pt>
    <dgm:pt modelId="{E4147ABE-CA9B-0042-B98B-7161D318D3FA}" type="sibTrans" cxnId="{3ABF6ACB-B5E3-AF4F-88E9-ED6DF9CDB46A}">
      <dgm:prSet/>
      <dgm:spPr/>
      <dgm:t>
        <a:bodyPr/>
        <a:lstStyle/>
        <a:p>
          <a:endParaRPr lang="pl-PL"/>
        </a:p>
      </dgm:t>
    </dgm:pt>
    <dgm:pt modelId="{BD9A72B6-60A3-F04F-8CF2-E0773B1E1395}" type="pres">
      <dgm:prSet presAssocID="{76A21194-1E3E-3748-AA97-488D0890ADA9}" presName="Name0" presStyleCnt="0">
        <dgm:presLayoutVars>
          <dgm:chMax val="1"/>
          <dgm:dir/>
          <dgm:animLvl val="ctr"/>
          <dgm:resizeHandles val="exact"/>
        </dgm:presLayoutVars>
      </dgm:prSet>
      <dgm:spPr/>
    </dgm:pt>
    <dgm:pt modelId="{18319F02-3914-2D42-B4E8-84A6144D6FDC}" type="pres">
      <dgm:prSet presAssocID="{4AD91C45-DBB5-4D47-BED8-16B250A6A99B}" presName="centerShape" presStyleLbl="node0" presStyleIdx="0" presStyleCnt="1"/>
      <dgm:spPr/>
    </dgm:pt>
    <dgm:pt modelId="{4130D899-120B-6F41-88B5-007138062DA4}" type="pres">
      <dgm:prSet presAssocID="{FFD819F2-7C02-7E41-BC59-67994C6931DF}" presName="node" presStyleLbl="node1" presStyleIdx="0" presStyleCnt="4" custScaleX="170382">
        <dgm:presLayoutVars>
          <dgm:bulletEnabled val="1"/>
        </dgm:presLayoutVars>
      </dgm:prSet>
      <dgm:spPr/>
    </dgm:pt>
    <dgm:pt modelId="{9DC3DC97-7346-764C-B34F-DA333DA85939}" type="pres">
      <dgm:prSet presAssocID="{FFD819F2-7C02-7E41-BC59-67994C6931DF}" presName="dummy" presStyleCnt="0"/>
      <dgm:spPr/>
    </dgm:pt>
    <dgm:pt modelId="{A722B9A1-C71B-F342-BB6D-BD01D7F6AA60}" type="pres">
      <dgm:prSet presAssocID="{A7859A98-0334-454F-811C-2A185A9A30E2}" presName="sibTrans" presStyleLbl="sibTrans2D1" presStyleIdx="0" presStyleCnt="4"/>
      <dgm:spPr/>
    </dgm:pt>
    <dgm:pt modelId="{38F39779-29AE-E442-96EB-06954CDD1BAA}" type="pres">
      <dgm:prSet presAssocID="{9CFF0CB0-4EF0-584F-95E4-DF0427F3115C}" presName="node" presStyleLbl="node1" presStyleIdx="1" presStyleCnt="4" custScaleX="153254">
        <dgm:presLayoutVars>
          <dgm:bulletEnabled val="1"/>
        </dgm:presLayoutVars>
      </dgm:prSet>
      <dgm:spPr/>
    </dgm:pt>
    <dgm:pt modelId="{07DE57F1-7F50-C142-8858-6915E642FD5C}" type="pres">
      <dgm:prSet presAssocID="{9CFF0CB0-4EF0-584F-95E4-DF0427F3115C}" presName="dummy" presStyleCnt="0"/>
      <dgm:spPr/>
    </dgm:pt>
    <dgm:pt modelId="{94CDB980-7C03-5F4B-9FFC-76313226B616}" type="pres">
      <dgm:prSet presAssocID="{F3C121E7-620E-CE4E-BFC0-B727CF10D096}" presName="sibTrans" presStyleLbl="sibTrans2D1" presStyleIdx="1" presStyleCnt="4"/>
      <dgm:spPr/>
    </dgm:pt>
    <dgm:pt modelId="{0E0DB62F-A023-F040-BE10-9428D514D668}" type="pres">
      <dgm:prSet presAssocID="{6AB22150-D342-7647-AD50-4DF40E93DD4D}" presName="node" presStyleLbl="node1" presStyleIdx="2" presStyleCnt="4" custScaleX="141740">
        <dgm:presLayoutVars>
          <dgm:bulletEnabled val="1"/>
        </dgm:presLayoutVars>
      </dgm:prSet>
      <dgm:spPr/>
    </dgm:pt>
    <dgm:pt modelId="{617595CD-8C87-EB4A-BFD2-4B57EC97C10A}" type="pres">
      <dgm:prSet presAssocID="{6AB22150-D342-7647-AD50-4DF40E93DD4D}" presName="dummy" presStyleCnt="0"/>
      <dgm:spPr/>
    </dgm:pt>
    <dgm:pt modelId="{BE54843D-648B-024B-A808-2134EEB277CD}" type="pres">
      <dgm:prSet presAssocID="{8206A4F7-6DE2-ED42-8A14-816D1576C4A3}" presName="sibTrans" presStyleLbl="sibTrans2D1" presStyleIdx="2" presStyleCnt="4"/>
      <dgm:spPr/>
    </dgm:pt>
    <dgm:pt modelId="{881EE2B0-27AB-944B-BE12-2BE647FE7C57}" type="pres">
      <dgm:prSet presAssocID="{49018B27-C3F9-4649-8B77-793E2446F6D2}" presName="node" presStyleLbl="node1" presStyleIdx="3" presStyleCnt="4" custScaleX="154657">
        <dgm:presLayoutVars>
          <dgm:bulletEnabled val="1"/>
        </dgm:presLayoutVars>
      </dgm:prSet>
      <dgm:spPr/>
    </dgm:pt>
    <dgm:pt modelId="{8E937E93-CFDF-D74C-996C-1C0AA86873C3}" type="pres">
      <dgm:prSet presAssocID="{49018B27-C3F9-4649-8B77-793E2446F6D2}" presName="dummy" presStyleCnt="0"/>
      <dgm:spPr/>
    </dgm:pt>
    <dgm:pt modelId="{F7D00E57-2A37-554B-952D-6C1BC327C61F}" type="pres">
      <dgm:prSet presAssocID="{E4147ABE-CA9B-0042-B98B-7161D318D3FA}" presName="sibTrans" presStyleLbl="sibTrans2D1" presStyleIdx="3" presStyleCnt="4"/>
      <dgm:spPr/>
    </dgm:pt>
  </dgm:ptLst>
  <dgm:cxnLst>
    <dgm:cxn modelId="{04510F08-E03A-A749-BF6E-821177422931}" type="presOf" srcId="{A7859A98-0334-454F-811C-2A185A9A30E2}" destId="{A722B9A1-C71B-F342-BB6D-BD01D7F6AA60}" srcOrd="0" destOrd="0" presId="urn:microsoft.com/office/officeart/2005/8/layout/radial6"/>
    <dgm:cxn modelId="{40737C1A-87FF-0C42-BCD6-13FF7C87947A}" type="presOf" srcId="{6AB22150-D342-7647-AD50-4DF40E93DD4D}" destId="{0E0DB62F-A023-F040-BE10-9428D514D668}" srcOrd="0" destOrd="0" presId="urn:microsoft.com/office/officeart/2005/8/layout/radial6"/>
    <dgm:cxn modelId="{927A8F3D-8BEE-EC45-BC12-93BAB4DE3FC5}" type="presOf" srcId="{F3C121E7-620E-CE4E-BFC0-B727CF10D096}" destId="{94CDB980-7C03-5F4B-9FFC-76313226B616}" srcOrd="0" destOrd="0" presId="urn:microsoft.com/office/officeart/2005/8/layout/radial6"/>
    <dgm:cxn modelId="{6A35B26B-B09D-5C43-9591-4BF3ACF758B4}" srcId="{76A21194-1E3E-3748-AA97-488D0890ADA9}" destId="{4AD91C45-DBB5-4D47-BED8-16B250A6A99B}" srcOrd="0" destOrd="0" parTransId="{450058FB-BFAD-6E46-8E9F-0CEF1CB17CC2}" sibTransId="{EC43DA6F-72F8-6B4F-803F-7A57AC3E0A47}"/>
    <dgm:cxn modelId="{8596744D-8663-2C4A-8511-81B61CC662D1}" type="presOf" srcId="{8206A4F7-6DE2-ED42-8A14-816D1576C4A3}" destId="{BE54843D-648B-024B-A808-2134EEB277CD}" srcOrd="0" destOrd="0" presId="urn:microsoft.com/office/officeart/2005/8/layout/radial6"/>
    <dgm:cxn modelId="{69B8B887-60DE-6640-AB69-887124B4DD08}" type="presOf" srcId="{E4147ABE-CA9B-0042-B98B-7161D318D3FA}" destId="{F7D00E57-2A37-554B-952D-6C1BC327C61F}" srcOrd="0" destOrd="0" presId="urn:microsoft.com/office/officeart/2005/8/layout/radial6"/>
    <dgm:cxn modelId="{BD016590-7398-4343-8133-E70722850367}" srcId="{4AD91C45-DBB5-4D47-BED8-16B250A6A99B}" destId="{FFD819F2-7C02-7E41-BC59-67994C6931DF}" srcOrd="0" destOrd="0" parTransId="{B8507CB6-1597-424E-ACEA-62800C45DAE5}" sibTransId="{A7859A98-0334-454F-811C-2A185A9A30E2}"/>
    <dgm:cxn modelId="{807AED9D-196C-794A-B189-EFC23CB710DD}" srcId="{4AD91C45-DBB5-4D47-BED8-16B250A6A99B}" destId="{9CFF0CB0-4EF0-584F-95E4-DF0427F3115C}" srcOrd="1" destOrd="0" parTransId="{F5984261-391B-F04E-BF83-5AE305BE05DE}" sibTransId="{F3C121E7-620E-CE4E-BFC0-B727CF10D096}"/>
    <dgm:cxn modelId="{DC92F9B6-80CC-6E4D-85D0-5873DDBCB9DA}" type="presOf" srcId="{4AD91C45-DBB5-4D47-BED8-16B250A6A99B}" destId="{18319F02-3914-2D42-B4E8-84A6144D6FDC}" srcOrd="0" destOrd="0" presId="urn:microsoft.com/office/officeart/2005/8/layout/radial6"/>
    <dgm:cxn modelId="{60B0CCC6-51CE-A241-BEFC-3AAF8E9750D8}" type="presOf" srcId="{76A21194-1E3E-3748-AA97-488D0890ADA9}" destId="{BD9A72B6-60A3-F04F-8CF2-E0773B1E1395}" srcOrd="0" destOrd="0" presId="urn:microsoft.com/office/officeart/2005/8/layout/radial6"/>
    <dgm:cxn modelId="{3ABF6ACB-B5E3-AF4F-88E9-ED6DF9CDB46A}" srcId="{4AD91C45-DBB5-4D47-BED8-16B250A6A99B}" destId="{49018B27-C3F9-4649-8B77-793E2446F6D2}" srcOrd="3" destOrd="0" parTransId="{8B57A594-33B2-8547-8499-838071ABC246}" sibTransId="{E4147ABE-CA9B-0042-B98B-7161D318D3FA}"/>
    <dgm:cxn modelId="{5D1405CC-5EC2-4148-B4EE-ADEFBEAEA3E4}" type="presOf" srcId="{49018B27-C3F9-4649-8B77-793E2446F6D2}" destId="{881EE2B0-27AB-944B-BE12-2BE647FE7C57}" srcOrd="0" destOrd="0" presId="urn:microsoft.com/office/officeart/2005/8/layout/radial6"/>
    <dgm:cxn modelId="{974C55E6-8205-454E-8C17-5F10138AB948}" type="presOf" srcId="{9CFF0CB0-4EF0-584F-95E4-DF0427F3115C}" destId="{38F39779-29AE-E442-96EB-06954CDD1BAA}" srcOrd="0" destOrd="0" presId="urn:microsoft.com/office/officeart/2005/8/layout/radial6"/>
    <dgm:cxn modelId="{DE5F8CFC-4C96-3F4F-96C5-0D317D5DD597}" srcId="{4AD91C45-DBB5-4D47-BED8-16B250A6A99B}" destId="{6AB22150-D342-7647-AD50-4DF40E93DD4D}" srcOrd="2" destOrd="0" parTransId="{EAB1DBE3-9DA9-7A4A-A4A0-C6636B5370B8}" sibTransId="{8206A4F7-6DE2-ED42-8A14-816D1576C4A3}"/>
    <dgm:cxn modelId="{9F63CFFF-5CAD-5447-9EE2-196783400F38}" type="presOf" srcId="{FFD819F2-7C02-7E41-BC59-67994C6931DF}" destId="{4130D899-120B-6F41-88B5-007138062DA4}" srcOrd="0" destOrd="0" presId="urn:microsoft.com/office/officeart/2005/8/layout/radial6"/>
    <dgm:cxn modelId="{458C3779-2848-4040-8A38-A20FF2B147B6}" type="presParOf" srcId="{BD9A72B6-60A3-F04F-8CF2-E0773B1E1395}" destId="{18319F02-3914-2D42-B4E8-84A6144D6FDC}" srcOrd="0" destOrd="0" presId="urn:microsoft.com/office/officeart/2005/8/layout/radial6"/>
    <dgm:cxn modelId="{9B572463-E2B3-FB4B-8C31-D5CE4ACBF6AE}" type="presParOf" srcId="{BD9A72B6-60A3-F04F-8CF2-E0773B1E1395}" destId="{4130D899-120B-6F41-88B5-007138062DA4}" srcOrd="1" destOrd="0" presId="urn:microsoft.com/office/officeart/2005/8/layout/radial6"/>
    <dgm:cxn modelId="{A8BE7049-12A8-294A-9D6A-1A08F6B81F80}" type="presParOf" srcId="{BD9A72B6-60A3-F04F-8CF2-E0773B1E1395}" destId="{9DC3DC97-7346-764C-B34F-DA333DA85939}" srcOrd="2" destOrd="0" presId="urn:microsoft.com/office/officeart/2005/8/layout/radial6"/>
    <dgm:cxn modelId="{F8F9E6C4-BCAE-E648-A7EA-97D49015A928}" type="presParOf" srcId="{BD9A72B6-60A3-F04F-8CF2-E0773B1E1395}" destId="{A722B9A1-C71B-F342-BB6D-BD01D7F6AA60}" srcOrd="3" destOrd="0" presId="urn:microsoft.com/office/officeart/2005/8/layout/radial6"/>
    <dgm:cxn modelId="{42A3A871-ABD4-854B-92A5-E50962D6F888}" type="presParOf" srcId="{BD9A72B6-60A3-F04F-8CF2-E0773B1E1395}" destId="{38F39779-29AE-E442-96EB-06954CDD1BAA}" srcOrd="4" destOrd="0" presId="urn:microsoft.com/office/officeart/2005/8/layout/radial6"/>
    <dgm:cxn modelId="{0EE427A0-B1CF-8147-95B0-08B92182552A}" type="presParOf" srcId="{BD9A72B6-60A3-F04F-8CF2-E0773B1E1395}" destId="{07DE57F1-7F50-C142-8858-6915E642FD5C}" srcOrd="5" destOrd="0" presId="urn:microsoft.com/office/officeart/2005/8/layout/radial6"/>
    <dgm:cxn modelId="{DDDE8AC6-DE61-5045-8892-0E00F4045E32}" type="presParOf" srcId="{BD9A72B6-60A3-F04F-8CF2-E0773B1E1395}" destId="{94CDB980-7C03-5F4B-9FFC-76313226B616}" srcOrd="6" destOrd="0" presId="urn:microsoft.com/office/officeart/2005/8/layout/radial6"/>
    <dgm:cxn modelId="{FCB50D76-7211-6A4E-90EB-F73460FBAB64}" type="presParOf" srcId="{BD9A72B6-60A3-F04F-8CF2-E0773B1E1395}" destId="{0E0DB62F-A023-F040-BE10-9428D514D668}" srcOrd="7" destOrd="0" presId="urn:microsoft.com/office/officeart/2005/8/layout/radial6"/>
    <dgm:cxn modelId="{97121B26-7375-5547-9764-ED23993A138B}" type="presParOf" srcId="{BD9A72B6-60A3-F04F-8CF2-E0773B1E1395}" destId="{617595CD-8C87-EB4A-BFD2-4B57EC97C10A}" srcOrd="8" destOrd="0" presId="urn:microsoft.com/office/officeart/2005/8/layout/radial6"/>
    <dgm:cxn modelId="{6835F599-E27A-524C-B0B7-2CDAB9395FE3}" type="presParOf" srcId="{BD9A72B6-60A3-F04F-8CF2-E0773B1E1395}" destId="{BE54843D-648B-024B-A808-2134EEB277CD}" srcOrd="9" destOrd="0" presId="urn:microsoft.com/office/officeart/2005/8/layout/radial6"/>
    <dgm:cxn modelId="{250EAAB3-BFAD-644B-9A9B-E3D9DB7B1F8D}" type="presParOf" srcId="{BD9A72B6-60A3-F04F-8CF2-E0773B1E1395}" destId="{881EE2B0-27AB-944B-BE12-2BE647FE7C57}" srcOrd="10" destOrd="0" presId="urn:microsoft.com/office/officeart/2005/8/layout/radial6"/>
    <dgm:cxn modelId="{14017071-BEEA-AD4C-AE52-F783B8A73B41}" type="presParOf" srcId="{BD9A72B6-60A3-F04F-8CF2-E0773B1E1395}" destId="{8E937E93-CFDF-D74C-996C-1C0AA86873C3}" srcOrd="11" destOrd="0" presId="urn:microsoft.com/office/officeart/2005/8/layout/radial6"/>
    <dgm:cxn modelId="{E84A19AE-8725-564D-A0EB-0F3C54737306}" type="presParOf" srcId="{BD9A72B6-60A3-F04F-8CF2-E0773B1E1395}" destId="{F7D00E57-2A37-554B-952D-6C1BC327C61F}"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C7790D-F7B4-814B-A6EB-47E525426F24}" type="doc">
      <dgm:prSet loTypeId="urn:microsoft.com/office/officeart/2005/8/layout/cycle8" loCatId="" qsTypeId="urn:microsoft.com/office/officeart/2005/8/quickstyle/simple4" qsCatId="simple" csTypeId="urn:microsoft.com/office/officeart/2005/8/colors/colorful1" csCatId="colorful" phldr="1"/>
      <dgm:spPr/>
    </dgm:pt>
    <dgm:pt modelId="{F84A9DC3-1B67-B141-9080-B751998CEFA0}">
      <dgm:prSet phldrT="[Tekst]"/>
      <dgm:spPr/>
      <dgm:t>
        <a:bodyPr/>
        <a:lstStyle/>
        <a:p>
          <a:r>
            <a:rPr lang="hr"/>
            <a:t>subvencije plaća</a:t>
          </a:r>
          <a:endParaRPr lang="pl-PL"/>
        </a:p>
      </dgm:t>
    </dgm:pt>
    <dgm:pt modelId="{E32DBC35-AD56-8744-B78C-710BF683D82D}" type="parTrans" cxnId="{2835B186-7BAF-584F-9ACA-6F4B00FBBBFB}">
      <dgm:prSet/>
      <dgm:spPr/>
      <dgm:t>
        <a:bodyPr/>
        <a:lstStyle/>
        <a:p>
          <a:endParaRPr lang="pl-PL"/>
        </a:p>
      </dgm:t>
    </dgm:pt>
    <dgm:pt modelId="{5198D808-EA99-FA47-B01E-FE9673AAE641}" type="sibTrans" cxnId="{2835B186-7BAF-584F-9ACA-6F4B00FBBBFB}">
      <dgm:prSet/>
      <dgm:spPr/>
      <dgm:t>
        <a:bodyPr/>
        <a:lstStyle/>
        <a:p>
          <a:endParaRPr lang="pl-PL"/>
        </a:p>
      </dgm:t>
    </dgm:pt>
    <dgm:pt modelId="{0A9B80AE-D5E2-0240-A01F-757E890DE05C}">
      <dgm:prSet phldrT="[Tekst]"/>
      <dgm:spPr/>
      <dgm:t>
        <a:bodyPr/>
        <a:lstStyle/>
        <a:p>
          <a:r>
            <a:rPr lang="hr" dirty="0"/>
            <a:t>idle time pay beneficija</a:t>
          </a:r>
          <a:endParaRPr lang="pl-PL" dirty="0"/>
        </a:p>
      </dgm:t>
    </dgm:pt>
    <dgm:pt modelId="{69F020F0-6380-C142-B9B7-2ABD1FA1F7DE}" type="parTrans" cxnId="{95E008E4-9564-D04D-AA22-DAABE5CA47E9}">
      <dgm:prSet/>
      <dgm:spPr/>
      <dgm:t>
        <a:bodyPr/>
        <a:lstStyle/>
        <a:p>
          <a:endParaRPr lang="pl-PL"/>
        </a:p>
      </dgm:t>
    </dgm:pt>
    <dgm:pt modelId="{853DFFEB-28E3-1442-8B20-341120E79025}" type="sibTrans" cxnId="{95E008E4-9564-D04D-AA22-DAABE5CA47E9}">
      <dgm:prSet/>
      <dgm:spPr/>
      <dgm:t>
        <a:bodyPr/>
        <a:lstStyle/>
        <a:p>
          <a:endParaRPr lang="pl-PL"/>
        </a:p>
      </dgm:t>
    </dgm:pt>
    <dgm:pt modelId="{1DB6D3DE-F762-BA4F-B27F-1AEFDC7982E6}">
      <dgm:prSet phldrT="[Tekst]"/>
      <dgm:spPr/>
      <dgm:t>
        <a:bodyPr/>
        <a:lstStyle/>
        <a:p>
          <a:r>
            <a:rPr lang="hr" dirty="0"/>
            <a:t>oslobađanje od plaćanja doprinosa</a:t>
          </a:r>
          <a:endParaRPr lang="pl-PL" dirty="0"/>
        </a:p>
      </dgm:t>
    </dgm:pt>
    <dgm:pt modelId="{E68A94EE-8B5A-154D-A126-ECA51DD87726}" type="parTrans" cxnId="{66FFE3C3-3920-D14A-A356-2B49DE5AC9B4}">
      <dgm:prSet/>
      <dgm:spPr/>
      <dgm:t>
        <a:bodyPr/>
        <a:lstStyle/>
        <a:p>
          <a:endParaRPr lang="pl-PL"/>
        </a:p>
      </dgm:t>
    </dgm:pt>
    <dgm:pt modelId="{D904009F-D4CE-5B4C-A398-8176166C89E0}" type="sibTrans" cxnId="{66FFE3C3-3920-D14A-A356-2B49DE5AC9B4}">
      <dgm:prSet/>
      <dgm:spPr/>
      <dgm:t>
        <a:bodyPr/>
        <a:lstStyle/>
        <a:p>
          <a:endParaRPr lang="pl-PL"/>
        </a:p>
      </dgm:t>
    </dgm:pt>
    <dgm:pt modelId="{B7A661B0-86C6-B34E-9E8B-605487BEC6B0}">
      <dgm:prSet phldrT="[Tekst]"/>
      <dgm:spPr/>
      <dgm:t>
        <a:bodyPr/>
        <a:lstStyle/>
        <a:p>
          <a:r>
            <a:rPr lang="hr" dirty="0" err="1"/>
            <a:t>izmjene </a:t>
          </a:r>
          <a:endParaRPr lang="pl-PL" dirty="0"/>
        </a:p>
      </dgm:t>
    </dgm:pt>
    <dgm:pt modelId="{13D2A250-67D1-7349-8AEF-1D2A822D6C00}" type="parTrans" cxnId="{CF59B797-E0B0-0847-AA9B-74F96F463EB4}">
      <dgm:prSet/>
      <dgm:spPr/>
      <dgm:t>
        <a:bodyPr/>
        <a:lstStyle/>
        <a:p>
          <a:endParaRPr lang="pl-PL"/>
        </a:p>
      </dgm:t>
    </dgm:pt>
    <dgm:pt modelId="{886FBDE6-8F46-9C41-A221-3BC7AED0D7A7}" type="sibTrans" cxnId="{CF59B797-E0B0-0847-AA9B-74F96F463EB4}">
      <dgm:prSet/>
      <dgm:spPr/>
      <dgm:t>
        <a:bodyPr/>
        <a:lstStyle/>
        <a:p>
          <a:endParaRPr lang="pl-PL"/>
        </a:p>
      </dgm:t>
    </dgm:pt>
    <dgm:pt modelId="{B2F11F7B-367F-1D4C-8E38-837982E4E6E6}">
      <dgm:prSet phldrT="[Tekst]"/>
      <dgm:spPr/>
      <dgm:t>
        <a:bodyPr/>
        <a:lstStyle/>
        <a:p>
          <a:r>
            <a:rPr lang="en-GB" dirty="0"/>
            <a:t>R</a:t>
          </a:r>
          <a:r>
            <a:rPr lang="hr" dirty="0"/>
            <a:t>eorganizacija radnog mjesta</a:t>
          </a:r>
          <a:endParaRPr lang="pl-PL" dirty="0"/>
        </a:p>
      </dgm:t>
    </dgm:pt>
    <dgm:pt modelId="{94455674-31EC-564D-A801-ACC88CE93281}" type="parTrans" cxnId="{E69202B5-F37F-6A41-B265-7AB69F7E9427}">
      <dgm:prSet/>
      <dgm:spPr/>
      <dgm:t>
        <a:bodyPr/>
        <a:lstStyle/>
        <a:p>
          <a:endParaRPr lang="pl-PL"/>
        </a:p>
      </dgm:t>
    </dgm:pt>
    <dgm:pt modelId="{AABD1A59-6B30-0849-AB87-F7BAE8C63E74}" type="sibTrans" cxnId="{E69202B5-F37F-6A41-B265-7AB69F7E9427}">
      <dgm:prSet/>
      <dgm:spPr/>
      <dgm:t>
        <a:bodyPr/>
        <a:lstStyle/>
        <a:p>
          <a:endParaRPr lang="pl-PL"/>
        </a:p>
      </dgm:t>
    </dgm:pt>
    <dgm:pt modelId="{45D46B09-AB61-524F-AC2C-9B143F0419B4}" type="pres">
      <dgm:prSet presAssocID="{0CC7790D-F7B4-814B-A6EB-47E525426F24}" presName="compositeShape" presStyleCnt="0">
        <dgm:presLayoutVars>
          <dgm:chMax val="7"/>
          <dgm:dir/>
          <dgm:resizeHandles val="exact"/>
        </dgm:presLayoutVars>
      </dgm:prSet>
      <dgm:spPr/>
    </dgm:pt>
    <dgm:pt modelId="{6E2C46A9-5595-1D44-A07D-5092F94AEEB0}" type="pres">
      <dgm:prSet presAssocID="{0CC7790D-F7B4-814B-A6EB-47E525426F24}" presName="wedge1" presStyleLbl="node1" presStyleIdx="0" presStyleCnt="5"/>
      <dgm:spPr/>
    </dgm:pt>
    <dgm:pt modelId="{5E29D59A-A0B2-E94A-9D30-1129114272BD}" type="pres">
      <dgm:prSet presAssocID="{0CC7790D-F7B4-814B-A6EB-47E525426F24}" presName="dummy1a" presStyleCnt="0"/>
      <dgm:spPr/>
    </dgm:pt>
    <dgm:pt modelId="{C02B2F1F-309C-4646-A0DC-DA5858075843}" type="pres">
      <dgm:prSet presAssocID="{0CC7790D-F7B4-814B-A6EB-47E525426F24}" presName="dummy1b" presStyleCnt="0"/>
      <dgm:spPr/>
    </dgm:pt>
    <dgm:pt modelId="{A95FE178-4248-9148-B96D-8C0E8D1E8657}" type="pres">
      <dgm:prSet presAssocID="{0CC7790D-F7B4-814B-A6EB-47E525426F24}" presName="wedge1Tx" presStyleLbl="node1" presStyleIdx="0" presStyleCnt="5">
        <dgm:presLayoutVars>
          <dgm:chMax val="0"/>
          <dgm:chPref val="0"/>
          <dgm:bulletEnabled val="1"/>
        </dgm:presLayoutVars>
      </dgm:prSet>
      <dgm:spPr/>
    </dgm:pt>
    <dgm:pt modelId="{350E3B1A-4354-E141-92E7-E119A3FFEDFD}" type="pres">
      <dgm:prSet presAssocID="{0CC7790D-F7B4-814B-A6EB-47E525426F24}" presName="wedge2" presStyleLbl="node1" presStyleIdx="1" presStyleCnt="5"/>
      <dgm:spPr/>
    </dgm:pt>
    <dgm:pt modelId="{E55C86C0-81C1-514D-860B-6870120E808D}" type="pres">
      <dgm:prSet presAssocID="{0CC7790D-F7B4-814B-A6EB-47E525426F24}" presName="dummy2a" presStyleCnt="0"/>
      <dgm:spPr/>
    </dgm:pt>
    <dgm:pt modelId="{DD2C42E2-0A5A-FC43-B9E9-ED7568D722D8}" type="pres">
      <dgm:prSet presAssocID="{0CC7790D-F7B4-814B-A6EB-47E525426F24}" presName="dummy2b" presStyleCnt="0"/>
      <dgm:spPr/>
    </dgm:pt>
    <dgm:pt modelId="{6F9350FD-72A2-2F49-8802-E9F8EFF997A2}" type="pres">
      <dgm:prSet presAssocID="{0CC7790D-F7B4-814B-A6EB-47E525426F24}" presName="wedge2Tx" presStyleLbl="node1" presStyleIdx="1" presStyleCnt="5">
        <dgm:presLayoutVars>
          <dgm:chMax val="0"/>
          <dgm:chPref val="0"/>
          <dgm:bulletEnabled val="1"/>
        </dgm:presLayoutVars>
      </dgm:prSet>
      <dgm:spPr/>
    </dgm:pt>
    <dgm:pt modelId="{D04F4AED-2ACA-BC43-9339-D2D23E2B49C7}" type="pres">
      <dgm:prSet presAssocID="{0CC7790D-F7B4-814B-A6EB-47E525426F24}" presName="wedge3" presStyleLbl="node1" presStyleIdx="2" presStyleCnt="5"/>
      <dgm:spPr/>
    </dgm:pt>
    <dgm:pt modelId="{01FF3C8F-79F1-5544-A5DE-D299DF953464}" type="pres">
      <dgm:prSet presAssocID="{0CC7790D-F7B4-814B-A6EB-47E525426F24}" presName="dummy3a" presStyleCnt="0"/>
      <dgm:spPr/>
    </dgm:pt>
    <dgm:pt modelId="{38EA4F6A-E900-BF48-824B-88A506147556}" type="pres">
      <dgm:prSet presAssocID="{0CC7790D-F7B4-814B-A6EB-47E525426F24}" presName="dummy3b" presStyleCnt="0"/>
      <dgm:spPr/>
    </dgm:pt>
    <dgm:pt modelId="{BF26A27F-73F8-324A-93B8-971FF8E37E5A}" type="pres">
      <dgm:prSet presAssocID="{0CC7790D-F7B4-814B-A6EB-47E525426F24}" presName="wedge3Tx" presStyleLbl="node1" presStyleIdx="2" presStyleCnt="5">
        <dgm:presLayoutVars>
          <dgm:chMax val="0"/>
          <dgm:chPref val="0"/>
          <dgm:bulletEnabled val="1"/>
        </dgm:presLayoutVars>
      </dgm:prSet>
      <dgm:spPr/>
    </dgm:pt>
    <dgm:pt modelId="{2B37C89B-5947-A54B-88A3-ECCF5901B310}" type="pres">
      <dgm:prSet presAssocID="{0CC7790D-F7B4-814B-A6EB-47E525426F24}" presName="wedge4" presStyleLbl="node1" presStyleIdx="3" presStyleCnt="5"/>
      <dgm:spPr/>
    </dgm:pt>
    <dgm:pt modelId="{A87249DC-320F-4848-A6F5-2BE237023062}" type="pres">
      <dgm:prSet presAssocID="{0CC7790D-F7B4-814B-A6EB-47E525426F24}" presName="dummy4a" presStyleCnt="0"/>
      <dgm:spPr/>
    </dgm:pt>
    <dgm:pt modelId="{F017C0FB-7B30-6242-A543-11DA548CAD60}" type="pres">
      <dgm:prSet presAssocID="{0CC7790D-F7B4-814B-A6EB-47E525426F24}" presName="dummy4b" presStyleCnt="0"/>
      <dgm:spPr/>
    </dgm:pt>
    <dgm:pt modelId="{D1AA454B-36AE-A149-9085-CFEE8700CEAC}" type="pres">
      <dgm:prSet presAssocID="{0CC7790D-F7B4-814B-A6EB-47E525426F24}" presName="wedge4Tx" presStyleLbl="node1" presStyleIdx="3" presStyleCnt="5">
        <dgm:presLayoutVars>
          <dgm:chMax val="0"/>
          <dgm:chPref val="0"/>
          <dgm:bulletEnabled val="1"/>
        </dgm:presLayoutVars>
      </dgm:prSet>
      <dgm:spPr/>
    </dgm:pt>
    <dgm:pt modelId="{C957AAFC-A36F-A740-B482-3EE25B91A092}" type="pres">
      <dgm:prSet presAssocID="{0CC7790D-F7B4-814B-A6EB-47E525426F24}" presName="wedge5" presStyleLbl="node1" presStyleIdx="4" presStyleCnt="5"/>
      <dgm:spPr/>
    </dgm:pt>
    <dgm:pt modelId="{89D1F125-66DE-544B-A64C-51EDAB57F7C2}" type="pres">
      <dgm:prSet presAssocID="{0CC7790D-F7B4-814B-A6EB-47E525426F24}" presName="dummy5a" presStyleCnt="0"/>
      <dgm:spPr/>
    </dgm:pt>
    <dgm:pt modelId="{597EB016-9D13-8C40-B850-0C3C64C1098A}" type="pres">
      <dgm:prSet presAssocID="{0CC7790D-F7B4-814B-A6EB-47E525426F24}" presName="dummy5b" presStyleCnt="0"/>
      <dgm:spPr/>
    </dgm:pt>
    <dgm:pt modelId="{7F1D55AF-E238-0A4D-8825-AAD7ABD5BB61}" type="pres">
      <dgm:prSet presAssocID="{0CC7790D-F7B4-814B-A6EB-47E525426F24}" presName="wedge5Tx" presStyleLbl="node1" presStyleIdx="4" presStyleCnt="5">
        <dgm:presLayoutVars>
          <dgm:chMax val="0"/>
          <dgm:chPref val="0"/>
          <dgm:bulletEnabled val="1"/>
        </dgm:presLayoutVars>
      </dgm:prSet>
      <dgm:spPr/>
    </dgm:pt>
    <dgm:pt modelId="{15BC9265-F275-6247-A387-3FFD408D29BF}" type="pres">
      <dgm:prSet presAssocID="{5198D808-EA99-FA47-B01E-FE9673AAE641}" presName="arrowWedge1" presStyleLbl="fgSibTrans2D1" presStyleIdx="0" presStyleCnt="5"/>
      <dgm:spPr/>
    </dgm:pt>
    <dgm:pt modelId="{F40E23B9-D08D-BB4D-926D-99262334405A}" type="pres">
      <dgm:prSet presAssocID="{853DFFEB-28E3-1442-8B20-341120E79025}" presName="arrowWedge2" presStyleLbl="fgSibTrans2D1" presStyleIdx="1" presStyleCnt="5"/>
      <dgm:spPr/>
    </dgm:pt>
    <dgm:pt modelId="{60BB4BB9-2E47-AE48-B7B4-9DD0FFB9D62F}" type="pres">
      <dgm:prSet presAssocID="{D904009F-D4CE-5B4C-A398-8176166C89E0}" presName="arrowWedge3" presStyleLbl="fgSibTrans2D1" presStyleIdx="2" presStyleCnt="5"/>
      <dgm:spPr/>
    </dgm:pt>
    <dgm:pt modelId="{8A2839C8-65E7-DC40-8EC1-E3E0F079E178}" type="pres">
      <dgm:prSet presAssocID="{886FBDE6-8F46-9C41-A221-3BC7AED0D7A7}" presName="arrowWedge4" presStyleLbl="fgSibTrans2D1" presStyleIdx="3" presStyleCnt="5"/>
      <dgm:spPr/>
    </dgm:pt>
    <dgm:pt modelId="{0F31626E-B61A-AA4A-86C5-7F67B1BB1129}" type="pres">
      <dgm:prSet presAssocID="{AABD1A59-6B30-0849-AB87-F7BAE8C63E74}" presName="arrowWedge5" presStyleLbl="fgSibTrans2D1" presStyleIdx="4" presStyleCnt="5"/>
      <dgm:spPr/>
    </dgm:pt>
  </dgm:ptLst>
  <dgm:cxnLst>
    <dgm:cxn modelId="{8C18BB26-F538-6043-814D-9262D962D199}" type="presOf" srcId="{B2F11F7B-367F-1D4C-8E38-837982E4E6E6}" destId="{C957AAFC-A36F-A740-B482-3EE25B91A092}" srcOrd="0" destOrd="0" presId="urn:microsoft.com/office/officeart/2005/8/layout/cycle8"/>
    <dgm:cxn modelId="{80F5F73B-1A94-B142-9EBF-A0711686F4C8}" type="presOf" srcId="{B7A661B0-86C6-B34E-9E8B-605487BEC6B0}" destId="{2B37C89B-5947-A54B-88A3-ECCF5901B310}" srcOrd="0" destOrd="0" presId="urn:microsoft.com/office/officeart/2005/8/layout/cycle8"/>
    <dgm:cxn modelId="{CE1D174A-13BE-7E42-A3D0-FB3B93BAF49F}" type="presOf" srcId="{B7A661B0-86C6-B34E-9E8B-605487BEC6B0}" destId="{D1AA454B-36AE-A149-9085-CFEE8700CEAC}" srcOrd="1" destOrd="0" presId="urn:microsoft.com/office/officeart/2005/8/layout/cycle8"/>
    <dgm:cxn modelId="{3FE9CF57-5022-1945-B295-47640542C67A}" type="presOf" srcId="{1DB6D3DE-F762-BA4F-B27F-1AEFDC7982E6}" destId="{D04F4AED-2ACA-BC43-9339-D2D23E2B49C7}" srcOrd="0" destOrd="0" presId="urn:microsoft.com/office/officeart/2005/8/layout/cycle8"/>
    <dgm:cxn modelId="{98639778-B18B-9E4E-B7C2-65F3A271D7CC}" type="presOf" srcId="{F84A9DC3-1B67-B141-9080-B751998CEFA0}" destId="{6E2C46A9-5595-1D44-A07D-5092F94AEEB0}" srcOrd="0" destOrd="0" presId="urn:microsoft.com/office/officeart/2005/8/layout/cycle8"/>
    <dgm:cxn modelId="{2835B186-7BAF-584F-9ACA-6F4B00FBBBFB}" srcId="{0CC7790D-F7B4-814B-A6EB-47E525426F24}" destId="{F84A9DC3-1B67-B141-9080-B751998CEFA0}" srcOrd="0" destOrd="0" parTransId="{E32DBC35-AD56-8744-B78C-710BF683D82D}" sibTransId="{5198D808-EA99-FA47-B01E-FE9673AAE641}"/>
    <dgm:cxn modelId="{6D66F18C-4DC7-344D-AF65-AC08A970A1CC}" type="presOf" srcId="{1DB6D3DE-F762-BA4F-B27F-1AEFDC7982E6}" destId="{BF26A27F-73F8-324A-93B8-971FF8E37E5A}" srcOrd="1" destOrd="0" presId="urn:microsoft.com/office/officeart/2005/8/layout/cycle8"/>
    <dgm:cxn modelId="{0947E095-4E6F-C64A-84B3-9A799573D14F}" type="presOf" srcId="{0A9B80AE-D5E2-0240-A01F-757E890DE05C}" destId="{6F9350FD-72A2-2F49-8802-E9F8EFF997A2}" srcOrd="1" destOrd="0" presId="urn:microsoft.com/office/officeart/2005/8/layout/cycle8"/>
    <dgm:cxn modelId="{CF59B797-E0B0-0847-AA9B-74F96F463EB4}" srcId="{0CC7790D-F7B4-814B-A6EB-47E525426F24}" destId="{B7A661B0-86C6-B34E-9E8B-605487BEC6B0}" srcOrd="3" destOrd="0" parTransId="{13D2A250-67D1-7349-8AEF-1D2A822D6C00}" sibTransId="{886FBDE6-8F46-9C41-A221-3BC7AED0D7A7}"/>
    <dgm:cxn modelId="{576A21B0-2464-FF4C-9802-2342E99E1E97}" type="presOf" srcId="{0CC7790D-F7B4-814B-A6EB-47E525426F24}" destId="{45D46B09-AB61-524F-AC2C-9B143F0419B4}" srcOrd="0" destOrd="0" presId="urn:microsoft.com/office/officeart/2005/8/layout/cycle8"/>
    <dgm:cxn modelId="{E69202B5-F37F-6A41-B265-7AB69F7E9427}" srcId="{0CC7790D-F7B4-814B-A6EB-47E525426F24}" destId="{B2F11F7B-367F-1D4C-8E38-837982E4E6E6}" srcOrd="4" destOrd="0" parTransId="{94455674-31EC-564D-A801-ACC88CE93281}" sibTransId="{AABD1A59-6B30-0849-AB87-F7BAE8C63E74}"/>
    <dgm:cxn modelId="{7020CBB6-87FC-B542-965A-790EB49176EB}" type="presOf" srcId="{F84A9DC3-1B67-B141-9080-B751998CEFA0}" destId="{A95FE178-4248-9148-B96D-8C0E8D1E8657}" srcOrd="1" destOrd="0" presId="urn:microsoft.com/office/officeart/2005/8/layout/cycle8"/>
    <dgm:cxn modelId="{66FFE3C3-3920-D14A-A356-2B49DE5AC9B4}" srcId="{0CC7790D-F7B4-814B-A6EB-47E525426F24}" destId="{1DB6D3DE-F762-BA4F-B27F-1AEFDC7982E6}" srcOrd="2" destOrd="0" parTransId="{E68A94EE-8B5A-154D-A126-ECA51DD87726}" sibTransId="{D904009F-D4CE-5B4C-A398-8176166C89E0}"/>
    <dgm:cxn modelId="{123891DA-9A12-D94E-A823-C8D57086FB3B}" type="presOf" srcId="{B2F11F7B-367F-1D4C-8E38-837982E4E6E6}" destId="{7F1D55AF-E238-0A4D-8825-AAD7ABD5BB61}" srcOrd="1" destOrd="0" presId="urn:microsoft.com/office/officeart/2005/8/layout/cycle8"/>
    <dgm:cxn modelId="{95E008E4-9564-D04D-AA22-DAABE5CA47E9}" srcId="{0CC7790D-F7B4-814B-A6EB-47E525426F24}" destId="{0A9B80AE-D5E2-0240-A01F-757E890DE05C}" srcOrd="1" destOrd="0" parTransId="{69F020F0-6380-C142-B9B7-2ABD1FA1F7DE}" sibTransId="{853DFFEB-28E3-1442-8B20-341120E79025}"/>
    <dgm:cxn modelId="{0C6724E7-C472-2146-8207-A429D5863D2F}" type="presOf" srcId="{0A9B80AE-D5E2-0240-A01F-757E890DE05C}" destId="{350E3B1A-4354-E141-92E7-E119A3FFEDFD}" srcOrd="0" destOrd="0" presId="urn:microsoft.com/office/officeart/2005/8/layout/cycle8"/>
    <dgm:cxn modelId="{D52B8CEF-C898-AA48-B3B3-E3E9F5093D5E}" type="presParOf" srcId="{45D46B09-AB61-524F-AC2C-9B143F0419B4}" destId="{6E2C46A9-5595-1D44-A07D-5092F94AEEB0}" srcOrd="0" destOrd="0" presId="urn:microsoft.com/office/officeart/2005/8/layout/cycle8"/>
    <dgm:cxn modelId="{55C1A6E9-BE6C-EF44-8907-1E9BBE002E86}" type="presParOf" srcId="{45D46B09-AB61-524F-AC2C-9B143F0419B4}" destId="{5E29D59A-A0B2-E94A-9D30-1129114272BD}" srcOrd="1" destOrd="0" presId="urn:microsoft.com/office/officeart/2005/8/layout/cycle8"/>
    <dgm:cxn modelId="{96C57D1B-AFEA-8D4A-ABCB-B94C3C6AF81D}" type="presParOf" srcId="{45D46B09-AB61-524F-AC2C-9B143F0419B4}" destId="{C02B2F1F-309C-4646-A0DC-DA5858075843}" srcOrd="2" destOrd="0" presId="urn:microsoft.com/office/officeart/2005/8/layout/cycle8"/>
    <dgm:cxn modelId="{A754EE37-C737-AC4F-A167-8FBD4986EA28}" type="presParOf" srcId="{45D46B09-AB61-524F-AC2C-9B143F0419B4}" destId="{A95FE178-4248-9148-B96D-8C0E8D1E8657}" srcOrd="3" destOrd="0" presId="urn:microsoft.com/office/officeart/2005/8/layout/cycle8"/>
    <dgm:cxn modelId="{4E533797-D523-C04A-94EF-05DB70E0DD0F}" type="presParOf" srcId="{45D46B09-AB61-524F-AC2C-9B143F0419B4}" destId="{350E3B1A-4354-E141-92E7-E119A3FFEDFD}" srcOrd="4" destOrd="0" presId="urn:microsoft.com/office/officeart/2005/8/layout/cycle8"/>
    <dgm:cxn modelId="{E8B33037-E59E-A341-A505-0CC764F17EE8}" type="presParOf" srcId="{45D46B09-AB61-524F-AC2C-9B143F0419B4}" destId="{E55C86C0-81C1-514D-860B-6870120E808D}" srcOrd="5" destOrd="0" presId="urn:microsoft.com/office/officeart/2005/8/layout/cycle8"/>
    <dgm:cxn modelId="{0D955394-8A4A-0943-907B-F6C2B05B0F32}" type="presParOf" srcId="{45D46B09-AB61-524F-AC2C-9B143F0419B4}" destId="{DD2C42E2-0A5A-FC43-B9E9-ED7568D722D8}" srcOrd="6" destOrd="0" presId="urn:microsoft.com/office/officeart/2005/8/layout/cycle8"/>
    <dgm:cxn modelId="{81CD57DF-D74E-3146-AA75-9E25F9363024}" type="presParOf" srcId="{45D46B09-AB61-524F-AC2C-9B143F0419B4}" destId="{6F9350FD-72A2-2F49-8802-E9F8EFF997A2}" srcOrd="7" destOrd="0" presId="urn:microsoft.com/office/officeart/2005/8/layout/cycle8"/>
    <dgm:cxn modelId="{B38F4ECE-746B-6440-8903-EA305CB023AC}" type="presParOf" srcId="{45D46B09-AB61-524F-AC2C-9B143F0419B4}" destId="{D04F4AED-2ACA-BC43-9339-D2D23E2B49C7}" srcOrd="8" destOrd="0" presId="urn:microsoft.com/office/officeart/2005/8/layout/cycle8"/>
    <dgm:cxn modelId="{A157FF42-CC22-5540-BA53-C57C45D49183}" type="presParOf" srcId="{45D46B09-AB61-524F-AC2C-9B143F0419B4}" destId="{01FF3C8F-79F1-5544-A5DE-D299DF953464}" srcOrd="9" destOrd="0" presId="urn:microsoft.com/office/officeart/2005/8/layout/cycle8"/>
    <dgm:cxn modelId="{6F913E81-65D3-5F4B-ABF9-035F96F6BB6D}" type="presParOf" srcId="{45D46B09-AB61-524F-AC2C-9B143F0419B4}" destId="{38EA4F6A-E900-BF48-824B-88A506147556}" srcOrd="10" destOrd="0" presId="urn:microsoft.com/office/officeart/2005/8/layout/cycle8"/>
    <dgm:cxn modelId="{90914BFC-15E2-884B-8E19-29748FC0C654}" type="presParOf" srcId="{45D46B09-AB61-524F-AC2C-9B143F0419B4}" destId="{BF26A27F-73F8-324A-93B8-971FF8E37E5A}" srcOrd="11" destOrd="0" presId="urn:microsoft.com/office/officeart/2005/8/layout/cycle8"/>
    <dgm:cxn modelId="{95DCD24E-522B-9D4E-844E-6FA4EDAD45DB}" type="presParOf" srcId="{45D46B09-AB61-524F-AC2C-9B143F0419B4}" destId="{2B37C89B-5947-A54B-88A3-ECCF5901B310}" srcOrd="12" destOrd="0" presId="urn:microsoft.com/office/officeart/2005/8/layout/cycle8"/>
    <dgm:cxn modelId="{3F35119E-3821-6D40-870E-B0CDACAFB699}" type="presParOf" srcId="{45D46B09-AB61-524F-AC2C-9B143F0419B4}" destId="{A87249DC-320F-4848-A6F5-2BE237023062}" srcOrd="13" destOrd="0" presId="urn:microsoft.com/office/officeart/2005/8/layout/cycle8"/>
    <dgm:cxn modelId="{CEB135F1-F82E-9040-8BE2-B229EC75C866}" type="presParOf" srcId="{45D46B09-AB61-524F-AC2C-9B143F0419B4}" destId="{F017C0FB-7B30-6242-A543-11DA548CAD60}" srcOrd="14" destOrd="0" presId="urn:microsoft.com/office/officeart/2005/8/layout/cycle8"/>
    <dgm:cxn modelId="{E280C9E0-F8C3-FF4A-ABD9-B4B71D9F65C5}" type="presParOf" srcId="{45D46B09-AB61-524F-AC2C-9B143F0419B4}" destId="{D1AA454B-36AE-A149-9085-CFEE8700CEAC}" srcOrd="15" destOrd="0" presId="urn:microsoft.com/office/officeart/2005/8/layout/cycle8"/>
    <dgm:cxn modelId="{467984D2-A1A8-184F-A49F-1CD5FBF8ABE1}" type="presParOf" srcId="{45D46B09-AB61-524F-AC2C-9B143F0419B4}" destId="{C957AAFC-A36F-A740-B482-3EE25B91A092}" srcOrd="16" destOrd="0" presId="urn:microsoft.com/office/officeart/2005/8/layout/cycle8"/>
    <dgm:cxn modelId="{76EBFBDD-26AA-8B43-8514-56F0F2D5DDB8}" type="presParOf" srcId="{45D46B09-AB61-524F-AC2C-9B143F0419B4}" destId="{89D1F125-66DE-544B-A64C-51EDAB57F7C2}" srcOrd="17" destOrd="0" presId="urn:microsoft.com/office/officeart/2005/8/layout/cycle8"/>
    <dgm:cxn modelId="{7D8B9A42-8E08-0047-81F6-982C17B2BF94}" type="presParOf" srcId="{45D46B09-AB61-524F-AC2C-9B143F0419B4}" destId="{597EB016-9D13-8C40-B850-0C3C64C1098A}" srcOrd="18" destOrd="0" presId="urn:microsoft.com/office/officeart/2005/8/layout/cycle8"/>
    <dgm:cxn modelId="{81602E30-A96E-A847-8B86-FFC161A837AC}" type="presParOf" srcId="{45D46B09-AB61-524F-AC2C-9B143F0419B4}" destId="{7F1D55AF-E238-0A4D-8825-AAD7ABD5BB61}" srcOrd="19" destOrd="0" presId="urn:microsoft.com/office/officeart/2005/8/layout/cycle8"/>
    <dgm:cxn modelId="{88BBC2A5-2E84-DF4F-AC2C-8A62418B2A81}" type="presParOf" srcId="{45D46B09-AB61-524F-AC2C-9B143F0419B4}" destId="{15BC9265-F275-6247-A387-3FFD408D29BF}" srcOrd="20" destOrd="0" presId="urn:microsoft.com/office/officeart/2005/8/layout/cycle8"/>
    <dgm:cxn modelId="{EDC3A736-E915-1549-89C0-CF54847763A5}" type="presParOf" srcId="{45D46B09-AB61-524F-AC2C-9B143F0419B4}" destId="{F40E23B9-D08D-BB4D-926D-99262334405A}" srcOrd="21" destOrd="0" presId="urn:microsoft.com/office/officeart/2005/8/layout/cycle8"/>
    <dgm:cxn modelId="{563A8F7F-E995-1B45-AFC1-7D0770FA1F77}" type="presParOf" srcId="{45D46B09-AB61-524F-AC2C-9B143F0419B4}" destId="{60BB4BB9-2E47-AE48-B7B4-9DD0FFB9D62F}" srcOrd="22" destOrd="0" presId="urn:microsoft.com/office/officeart/2005/8/layout/cycle8"/>
    <dgm:cxn modelId="{0C0CB525-617E-6248-B6E3-D179C4920390}" type="presParOf" srcId="{45D46B09-AB61-524F-AC2C-9B143F0419B4}" destId="{8A2839C8-65E7-DC40-8EC1-E3E0F079E178}" srcOrd="23" destOrd="0" presId="urn:microsoft.com/office/officeart/2005/8/layout/cycle8"/>
    <dgm:cxn modelId="{F28081E0-6037-1E4B-8B07-B26C031E3844}" type="presParOf" srcId="{45D46B09-AB61-524F-AC2C-9B143F0419B4}" destId="{0F31626E-B61A-AA4A-86C5-7F67B1BB1129}"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2382BD00-16D2-BE48-9F5A-949502E05B47}" type="doc">
      <dgm:prSet loTypeId="urn:microsoft.com/office/officeart/2005/8/layout/chevron2" loCatId="" qsTypeId="urn:microsoft.com/office/officeart/2005/8/quickstyle/simple4" qsCatId="simple" csTypeId="urn:microsoft.com/office/officeart/2005/8/colors/colorful4" csCatId="colorful" phldr="1"/>
      <dgm:spPr/>
      <dgm:t>
        <a:bodyPr/>
        <a:lstStyle/>
        <a:p>
          <a:endParaRPr lang="pl-PL"/>
        </a:p>
      </dgm:t>
    </dgm:pt>
    <dgm:pt modelId="{844097BC-C4DC-E74C-811D-FE9521749418}">
      <dgm:prSet phldrT="[Tekst]"/>
      <dgm:spPr/>
      <dgm:t>
        <a:bodyPr/>
        <a:lstStyle/>
        <a:p>
          <a:r>
            <a:rPr lang="hr" dirty="0"/>
            <a:t>Prvi lockdown</a:t>
          </a:r>
        </a:p>
      </dgm:t>
    </dgm:pt>
    <dgm:pt modelId="{ECC92EE5-DB41-9A47-BA01-E55E888508FB}" type="parTrans" cxnId="{9B46B580-FA0D-CE4B-A8E6-27C3DABA562A}">
      <dgm:prSet/>
      <dgm:spPr/>
      <dgm:t>
        <a:bodyPr/>
        <a:lstStyle/>
        <a:p>
          <a:endParaRPr lang="pl-PL"/>
        </a:p>
      </dgm:t>
    </dgm:pt>
    <dgm:pt modelId="{D687908E-66F9-5144-984A-6EEA9BC3670F}" type="sibTrans" cxnId="{9B46B580-FA0D-CE4B-A8E6-27C3DABA562A}">
      <dgm:prSet/>
      <dgm:spPr/>
      <dgm:t>
        <a:bodyPr/>
        <a:lstStyle/>
        <a:p>
          <a:endParaRPr lang="pl-PL"/>
        </a:p>
      </dgm:t>
    </dgm:pt>
    <dgm:pt modelId="{CCEEAE48-C5EF-9946-8A2F-ABE11566EA12}">
      <dgm:prSet phldrT="[Tekst]"/>
      <dgm:spPr/>
      <dgm:t>
        <a:bodyPr/>
        <a:lstStyle/>
        <a:p>
          <a:r>
            <a:rPr lang="hr" dirty="0"/>
            <a:t>Jesu li glavne prijetnje za gospodarstvo identificirane ispravno ?</a:t>
          </a:r>
        </a:p>
      </dgm:t>
    </dgm:pt>
    <dgm:pt modelId="{FC8A124E-BC5B-334E-9270-6F69CD58CCA7}" type="parTrans" cxnId="{CCE411F3-D0B5-7C48-BDFE-0F6D175CDF4C}">
      <dgm:prSet/>
      <dgm:spPr/>
      <dgm:t>
        <a:bodyPr/>
        <a:lstStyle/>
        <a:p>
          <a:endParaRPr lang="pl-PL"/>
        </a:p>
      </dgm:t>
    </dgm:pt>
    <dgm:pt modelId="{0BC4C049-D1E0-9741-8666-8570184E036E}" type="sibTrans" cxnId="{CCE411F3-D0B5-7C48-BDFE-0F6D175CDF4C}">
      <dgm:prSet/>
      <dgm:spPr/>
      <dgm:t>
        <a:bodyPr/>
        <a:lstStyle/>
        <a:p>
          <a:endParaRPr lang="pl-PL"/>
        </a:p>
      </dgm:t>
    </dgm:pt>
    <dgm:pt modelId="{7C2CA053-1AA9-464D-92D2-9BD6FF38ACBE}">
      <dgm:prSet phldrT="[Tekst]"/>
      <dgm:spPr/>
      <dgm:t>
        <a:bodyPr/>
        <a:lstStyle/>
        <a:p>
          <a:r>
            <a:rPr lang="hr" dirty="0"/>
            <a:t>Kako su vlade odgovorile na prvi „ šok ”?</a:t>
          </a:r>
        </a:p>
      </dgm:t>
    </dgm:pt>
    <dgm:pt modelId="{AD297902-3FA6-BB42-9459-3D1E82331738}" type="parTrans" cxnId="{AAFECA24-D645-254C-A234-60EC0A34F701}">
      <dgm:prSet/>
      <dgm:spPr/>
      <dgm:t>
        <a:bodyPr/>
        <a:lstStyle/>
        <a:p>
          <a:endParaRPr lang="pl-PL"/>
        </a:p>
      </dgm:t>
    </dgm:pt>
    <dgm:pt modelId="{A88BC17A-E316-5D43-A660-E7B0C0901494}" type="sibTrans" cxnId="{AAFECA24-D645-254C-A234-60EC0A34F701}">
      <dgm:prSet/>
      <dgm:spPr/>
      <dgm:t>
        <a:bodyPr/>
        <a:lstStyle/>
        <a:p>
          <a:endParaRPr lang="pl-PL"/>
        </a:p>
      </dgm:t>
    </dgm:pt>
    <dgm:pt modelId="{0E21F13D-D597-7946-9574-F104F21658E0}">
      <dgm:prSet phldrT="[Tekst]"/>
      <dgm:spPr/>
      <dgm:t>
        <a:bodyPr/>
        <a:lstStyle/>
        <a:p>
          <a:r>
            <a:rPr lang="hr" dirty="0" err="1"/>
            <a:t>Komunikacija</a:t>
          </a:r>
          <a:endParaRPr lang="pl-PL" dirty="0"/>
        </a:p>
      </dgm:t>
    </dgm:pt>
    <dgm:pt modelId="{6F845D91-F1C7-8941-88E0-C167986C7C82}" type="parTrans" cxnId="{BEB8B898-4F1F-F84B-B7B3-4A37152611B4}">
      <dgm:prSet/>
      <dgm:spPr/>
      <dgm:t>
        <a:bodyPr/>
        <a:lstStyle/>
        <a:p>
          <a:endParaRPr lang="pl-PL"/>
        </a:p>
      </dgm:t>
    </dgm:pt>
    <dgm:pt modelId="{D56FC400-9F11-7347-94F7-5EAFC2DE726C}" type="sibTrans" cxnId="{BEB8B898-4F1F-F84B-B7B3-4A37152611B4}">
      <dgm:prSet/>
      <dgm:spPr/>
      <dgm:t>
        <a:bodyPr/>
        <a:lstStyle/>
        <a:p>
          <a:endParaRPr lang="pl-PL"/>
        </a:p>
      </dgm:t>
    </dgm:pt>
    <dgm:pt modelId="{05A1D5CB-1D6D-7345-802A-F040DF69C83B}">
      <dgm:prSet phldrT="[Tekst]"/>
      <dgm:spPr/>
      <dgm:t>
        <a:bodyPr/>
        <a:lstStyle/>
        <a:p>
          <a:r>
            <a:rPr lang="hr" dirty="0"/>
            <a:t>Jesu li mehanizmi podrške primijenjeni adekvatno i korisno ?</a:t>
          </a:r>
        </a:p>
      </dgm:t>
    </dgm:pt>
    <dgm:pt modelId="{D5A1034D-93F3-3544-BA56-BED73755F19F}" type="parTrans" cxnId="{14FAC0E6-601D-1E45-B789-5BBE116E5140}">
      <dgm:prSet/>
      <dgm:spPr/>
      <dgm:t>
        <a:bodyPr/>
        <a:lstStyle/>
        <a:p>
          <a:endParaRPr lang="pl-PL"/>
        </a:p>
      </dgm:t>
    </dgm:pt>
    <dgm:pt modelId="{DADB223D-2FC9-9546-A908-BEF8AAC850DE}" type="sibTrans" cxnId="{14FAC0E6-601D-1E45-B789-5BBE116E5140}">
      <dgm:prSet/>
      <dgm:spPr/>
      <dgm:t>
        <a:bodyPr/>
        <a:lstStyle/>
        <a:p>
          <a:endParaRPr lang="pl-PL"/>
        </a:p>
      </dgm:t>
    </dgm:pt>
    <dgm:pt modelId="{DBAB9EA0-D826-EA45-9493-2CE1AE48CFE0}">
      <dgm:prSet phldrT="[Tekst]"/>
      <dgm:spPr/>
      <dgm:t>
        <a:bodyPr/>
        <a:lstStyle/>
        <a:p>
          <a:r>
            <a:rPr lang="hr" dirty="0"/>
            <a:t>Drugi lockdown</a:t>
          </a:r>
          <a:endParaRPr lang="pl-PL" dirty="0"/>
        </a:p>
      </dgm:t>
    </dgm:pt>
    <dgm:pt modelId="{DC52398B-2FD6-9F4B-A573-F153F4694C8D}" type="parTrans" cxnId="{0B7F0D82-70ED-804E-B5D8-1712869B1D72}">
      <dgm:prSet/>
      <dgm:spPr/>
      <dgm:t>
        <a:bodyPr/>
        <a:lstStyle/>
        <a:p>
          <a:endParaRPr lang="pl-PL"/>
        </a:p>
      </dgm:t>
    </dgm:pt>
    <dgm:pt modelId="{E0C1FE4E-D912-D749-B368-655A2446934F}" type="sibTrans" cxnId="{0B7F0D82-70ED-804E-B5D8-1712869B1D72}">
      <dgm:prSet/>
      <dgm:spPr/>
      <dgm:t>
        <a:bodyPr/>
        <a:lstStyle/>
        <a:p>
          <a:endParaRPr lang="pl-PL"/>
        </a:p>
      </dgm:t>
    </dgm:pt>
    <dgm:pt modelId="{EFECB69A-6463-B343-A81C-6A50A43438E7}">
      <dgm:prSet phldrT="[Tekst]"/>
      <dgm:spPr/>
      <dgm:t>
        <a:bodyPr/>
        <a:lstStyle/>
        <a:p>
          <a:r>
            <a:rPr lang="hr" dirty="0"/>
            <a:t>Je li bilo komunikacije između vlade i malih i srednjih poduzeća ?</a:t>
          </a:r>
        </a:p>
      </dgm:t>
    </dgm:pt>
    <dgm:pt modelId="{50D48739-55BD-E240-B245-D5B808A17F77}" type="parTrans" cxnId="{A3CC67EA-8EFC-E64C-8FDD-05999B1161B5}">
      <dgm:prSet/>
      <dgm:spPr/>
      <dgm:t>
        <a:bodyPr/>
        <a:lstStyle/>
        <a:p>
          <a:endParaRPr lang="pl-PL"/>
        </a:p>
      </dgm:t>
    </dgm:pt>
    <dgm:pt modelId="{C248FBC9-F3EE-314C-B383-A151C06F4AD5}" type="sibTrans" cxnId="{A3CC67EA-8EFC-E64C-8FDD-05999B1161B5}">
      <dgm:prSet/>
      <dgm:spPr/>
      <dgm:t>
        <a:bodyPr/>
        <a:lstStyle/>
        <a:p>
          <a:endParaRPr lang="pl-PL"/>
        </a:p>
      </dgm:t>
    </dgm:pt>
    <dgm:pt modelId="{C0706063-2B32-274D-AC56-18B2F97CC5F8}">
      <dgm:prSet phldrT="[Tekst]"/>
      <dgm:spPr/>
      <dgm:t>
        <a:bodyPr/>
        <a:lstStyle/>
        <a:p>
          <a:r>
            <a:rPr lang="hr" dirty="0"/>
            <a:t>Jesu li bile i koje promjene i korekcije u implementiranim mehanizmima?</a:t>
          </a:r>
        </a:p>
      </dgm:t>
    </dgm:pt>
    <dgm:pt modelId="{57CE5F91-A49A-8643-BC96-C69346C76868}" type="parTrans" cxnId="{9D37EE85-D3D8-B747-B37C-2A2A820A66B1}">
      <dgm:prSet/>
      <dgm:spPr/>
      <dgm:t>
        <a:bodyPr/>
        <a:lstStyle/>
        <a:p>
          <a:endParaRPr lang="pl-PL"/>
        </a:p>
      </dgm:t>
    </dgm:pt>
    <dgm:pt modelId="{226137E6-E997-6E41-ADD9-ABF169F47936}" type="sibTrans" cxnId="{9D37EE85-D3D8-B747-B37C-2A2A820A66B1}">
      <dgm:prSet/>
      <dgm:spPr/>
      <dgm:t>
        <a:bodyPr/>
        <a:lstStyle/>
        <a:p>
          <a:endParaRPr lang="pl-PL"/>
        </a:p>
      </dgm:t>
    </dgm:pt>
    <dgm:pt modelId="{C857135E-E903-D640-8399-9DC615692FE0}">
      <dgm:prSet phldrT="[Tekst]"/>
      <dgm:spPr/>
      <dgm:t>
        <a:bodyPr/>
        <a:lstStyle/>
        <a:p>
          <a:r>
            <a:rPr lang="hr" dirty="0"/>
            <a:t>Jesu li mehanizmi podrške bili prilagođeni ekonomskim granama?</a:t>
          </a:r>
        </a:p>
      </dgm:t>
    </dgm:pt>
    <dgm:pt modelId="{069EF92C-33F9-BF49-B852-C248664C30CD}" type="parTrans" cxnId="{81172735-7D46-5E4D-9AA0-EE12E62BCCFB}">
      <dgm:prSet/>
      <dgm:spPr/>
      <dgm:t>
        <a:bodyPr/>
        <a:lstStyle/>
        <a:p>
          <a:endParaRPr lang="pl-PL"/>
        </a:p>
      </dgm:t>
    </dgm:pt>
    <dgm:pt modelId="{F1779F14-4FA5-5246-9A55-F10F53E01DF1}" type="sibTrans" cxnId="{81172735-7D46-5E4D-9AA0-EE12E62BCCFB}">
      <dgm:prSet/>
      <dgm:spPr/>
      <dgm:t>
        <a:bodyPr/>
        <a:lstStyle/>
        <a:p>
          <a:endParaRPr lang="pl-PL"/>
        </a:p>
      </dgm:t>
    </dgm:pt>
    <dgm:pt modelId="{9945F989-7698-E64F-BC1C-FCE6DB23E3E1}">
      <dgm:prSet phldrT="[Tekst]"/>
      <dgm:spPr/>
      <dgm:t>
        <a:bodyPr/>
        <a:lstStyle/>
        <a:p>
          <a:r>
            <a:rPr lang="hr" dirty="0"/>
            <a:t>Kako su informacije oko potpornih mehanizama diseminirane ?</a:t>
          </a:r>
        </a:p>
      </dgm:t>
    </dgm:pt>
    <dgm:pt modelId="{A7D1541C-9B61-5B4F-A79D-F8306436619C}" type="parTrans" cxnId="{00D1A1D8-E572-CC49-8758-FE2DDF4CB428}">
      <dgm:prSet/>
      <dgm:spPr/>
      <dgm:t>
        <a:bodyPr/>
        <a:lstStyle/>
        <a:p>
          <a:endParaRPr lang="pl-PL"/>
        </a:p>
      </dgm:t>
    </dgm:pt>
    <dgm:pt modelId="{0C1A6C32-A7AC-664F-B9F6-E9379A6B0708}" type="sibTrans" cxnId="{00D1A1D8-E572-CC49-8758-FE2DDF4CB428}">
      <dgm:prSet/>
      <dgm:spPr/>
      <dgm:t>
        <a:bodyPr/>
        <a:lstStyle/>
        <a:p>
          <a:endParaRPr lang="pl-PL"/>
        </a:p>
      </dgm:t>
    </dgm:pt>
    <dgm:pt modelId="{98FC8F13-396E-294F-9728-26A9FE458603}">
      <dgm:prSet phldrT="[Tekst]"/>
      <dgm:spPr/>
      <dgm:t>
        <a:bodyPr/>
        <a:lstStyle/>
        <a:p>
          <a:r>
            <a:rPr lang="hr" dirty="0"/>
            <a:t>Jesu li bile i koje promjene i korekcije u implementiranim mehanizmima?</a:t>
          </a:r>
        </a:p>
      </dgm:t>
    </dgm:pt>
    <dgm:pt modelId="{A3B7EE57-1424-CE47-B18E-263088435EE1}" type="parTrans" cxnId="{80280B13-1B09-9642-80EE-33D07802A8DD}">
      <dgm:prSet/>
      <dgm:spPr/>
      <dgm:t>
        <a:bodyPr/>
        <a:lstStyle/>
        <a:p>
          <a:endParaRPr lang="pl-PL"/>
        </a:p>
      </dgm:t>
    </dgm:pt>
    <dgm:pt modelId="{03A8952D-DD1C-0445-A254-02DB9D3D3691}" type="sibTrans" cxnId="{80280B13-1B09-9642-80EE-33D07802A8DD}">
      <dgm:prSet/>
      <dgm:spPr/>
      <dgm:t>
        <a:bodyPr/>
        <a:lstStyle/>
        <a:p>
          <a:endParaRPr lang="pl-PL"/>
        </a:p>
      </dgm:t>
    </dgm:pt>
    <dgm:pt modelId="{91BAB0A4-C57A-5742-8668-37544CABC45F}">
      <dgm:prSet phldrT="[Tekst]"/>
      <dgm:spPr/>
      <dgm:t>
        <a:bodyPr/>
        <a:lstStyle/>
        <a:p>
          <a:r>
            <a:rPr lang="hr" dirty="0"/>
            <a:t>Jesu li uvedeni dugoročni potporni mehanizmi (na primjer za provođenje tehnološkog napredovanja)</a:t>
          </a:r>
        </a:p>
      </dgm:t>
    </dgm:pt>
    <dgm:pt modelId="{E695C3F7-999B-2447-877D-048DB3194FFA}" type="parTrans" cxnId="{31733389-A878-1744-A1C8-C4DD650A4DDD}">
      <dgm:prSet/>
      <dgm:spPr/>
      <dgm:t>
        <a:bodyPr/>
        <a:lstStyle/>
        <a:p>
          <a:endParaRPr lang="pl-PL"/>
        </a:p>
      </dgm:t>
    </dgm:pt>
    <dgm:pt modelId="{86E810E8-E9D7-C046-A4D1-C1D95ED741E8}" type="sibTrans" cxnId="{31733389-A878-1744-A1C8-C4DD650A4DDD}">
      <dgm:prSet/>
      <dgm:spPr/>
      <dgm:t>
        <a:bodyPr/>
        <a:lstStyle/>
        <a:p>
          <a:endParaRPr lang="pl-PL"/>
        </a:p>
      </dgm:t>
    </dgm:pt>
    <dgm:pt modelId="{54020E67-F095-AD4F-81FF-62A682BC3477}" type="pres">
      <dgm:prSet presAssocID="{2382BD00-16D2-BE48-9F5A-949502E05B47}" presName="linearFlow" presStyleCnt="0">
        <dgm:presLayoutVars>
          <dgm:dir/>
          <dgm:animLvl val="lvl"/>
          <dgm:resizeHandles val="exact"/>
        </dgm:presLayoutVars>
      </dgm:prSet>
      <dgm:spPr/>
    </dgm:pt>
    <dgm:pt modelId="{E9D5F5E6-55FE-D549-AF76-D53E67425ED9}" type="pres">
      <dgm:prSet presAssocID="{844097BC-C4DC-E74C-811D-FE9521749418}" presName="composite" presStyleCnt="0"/>
      <dgm:spPr/>
    </dgm:pt>
    <dgm:pt modelId="{84DF4A6F-ED0D-3C46-B384-11E47EAA5754}" type="pres">
      <dgm:prSet presAssocID="{844097BC-C4DC-E74C-811D-FE9521749418}" presName="parentText" presStyleLbl="alignNode1" presStyleIdx="0" presStyleCnt="3">
        <dgm:presLayoutVars>
          <dgm:chMax val="1"/>
          <dgm:bulletEnabled val="1"/>
        </dgm:presLayoutVars>
      </dgm:prSet>
      <dgm:spPr/>
    </dgm:pt>
    <dgm:pt modelId="{50EC2061-21CA-4C43-B006-C6E4668C67F7}" type="pres">
      <dgm:prSet presAssocID="{844097BC-C4DC-E74C-811D-FE9521749418}" presName="descendantText" presStyleLbl="alignAcc1" presStyleIdx="0" presStyleCnt="3">
        <dgm:presLayoutVars>
          <dgm:bulletEnabled val="1"/>
        </dgm:presLayoutVars>
      </dgm:prSet>
      <dgm:spPr/>
    </dgm:pt>
    <dgm:pt modelId="{2724010B-905A-874D-9FB6-5ABFC69B27FF}" type="pres">
      <dgm:prSet presAssocID="{D687908E-66F9-5144-984A-6EEA9BC3670F}" presName="sp" presStyleCnt="0"/>
      <dgm:spPr/>
    </dgm:pt>
    <dgm:pt modelId="{D0CC029F-8665-2B40-8535-F766FDA1AE75}" type="pres">
      <dgm:prSet presAssocID="{0E21F13D-D597-7946-9574-F104F21658E0}" presName="composite" presStyleCnt="0"/>
      <dgm:spPr/>
    </dgm:pt>
    <dgm:pt modelId="{27183B3C-9C7D-AE40-96F5-E800D485826E}" type="pres">
      <dgm:prSet presAssocID="{0E21F13D-D597-7946-9574-F104F21658E0}" presName="parentText" presStyleLbl="alignNode1" presStyleIdx="1" presStyleCnt="3">
        <dgm:presLayoutVars>
          <dgm:chMax val="1"/>
          <dgm:bulletEnabled val="1"/>
        </dgm:presLayoutVars>
      </dgm:prSet>
      <dgm:spPr/>
    </dgm:pt>
    <dgm:pt modelId="{A9622588-DBFE-F145-BA57-E067F3CAE2D7}" type="pres">
      <dgm:prSet presAssocID="{0E21F13D-D597-7946-9574-F104F21658E0}" presName="descendantText" presStyleLbl="alignAcc1" presStyleIdx="1" presStyleCnt="3">
        <dgm:presLayoutVars>
          <dgm:bulletEnabled val="1"/>
        </dgm:presLayoutVars>
      </dgm:prSet>
      <dgm:spPr/>
    </dgm:pt>
    <dgm:pt modelId="{87BFC7FB-2A41-9C4B-A3E5-27E2176F5F2D}" type="pres">
      <dgm:prSet presAssocID="{D56FC400-9F11-7347-94F7-5EAFC2DE726C}" presName="sp" presStyleCnt="0"/>
      <dgm:spPr/>
    </dgm:pt>
    <dgm:pt modelId="{7F4C6736-B24A-6240-B20C-E28395ED0DFA}" type="pres">
      <dgm:prSet presAssocID="{DBAB9EA0-D826-EA45-9493-2CE1AE48CFE0}" presName="composite" presStyleCnt="0"/>
      <dgm:spPr/>
    </dgm:pt>
    <dgm:pt modelId="{6CD0FCCC-9A7C-514C-92BB-C8D97AC3B4E6}" type="pres">
      <dgm:prSet presAssocID="{DBAB9EA0-D826-EA45-9493-2CE1AE48CFE0}" presName="parentText" presStyleLbl="alignNode1" presStyleIdx="2" presStyleCnt="3">
        <dgm:presLayoutVars>
          <dgm:chMax val="1"/>
          <dgm:bulletEnabled val="1"/>
        </dgm:presLayoutVars>
      </dgm:prSet>
      <dgm:spPr/>
    </dgm:pt>
    <dgm:pt modelId="{EF928E59-919F-F94B-84A1-CE7DF187531A}" type="pres">
      <dgm:prSet presAssocID="{DBAB9EA0-D826-EA45-9493-2CE1AE48CFE0}" presName="descendantText" presStyleLbl="alignAcc1" presStyleIdx="2" presStyleCnt="3">
        <dgm:presLayoutVars>
          <dgm:bulletEnabled val="1"/>
        </dgm:presLayoutVars>
      </dgm:prSet>
      <dgm:spPr/>
    </dgm:pt>
  </dgm:ptLst>
  <dgm:cxnLst>
    <dgm:cxn modelId="{7EDCDB02-3DED-1044-89E0-1F35BD27B2D8}" type="presOf" srcId="{9945F989-7698-E64F-BC1C-FCE6DB23E3E1}" destId="{A9622588-DBFE-F145-BA57-E067F3CAE2D7}" srcOrd="0" destOrd="2" presId="urn:microsoft.com/office/officeart/2005/8/layout/chevron2"/>
    <dgm:cxn modelId="{9453AE04-8CEE-9646-B2E7-FDD8B1A75168}" type="presOf" srcId="{C0706063-2B32-274D-AC56-18B2F97CC5F8}" destId="{EF928E59-919F-F94B-84A1-CE7DF187531A}" srcOrd="0" destOrd="0" presId="urn:microsoft.com/office/officeart/2005/8/layout/chevron2"/>
    <dgm:cxn modelId="{8A62AF06-768E-974E-9492-A9D466644724}" type="presOf" srcId="{844097BC-C4DC-E74C-811D-FE9521749418}" destId="{84DF4A6F-ED0D-3C46-B384-11E47EAA5754}" srcOrd="0" destOrd="0" presId="urn:microsoft.com/office/officeart/2005/8/layout/chevron2"/>
    <dgm:cxn modelId="{AF3A650F-6206-3243-8583-45CCBE9EA259}" type="presOf" srcId="{C857135E-E903-D640-8399-9DC615692FE0}" destId="{EF928E59-919F-F94B-84A1-CE7DF187531A}" srcOrd="0" destOrd="1" presId="urn:microsoft.com/office/officeart/2005/8/layout/chevron2"/>
    <dgm:cxn modelId="{80280B13-1B09-9642-80EE-33D07802A8DD}" srcId="{0E21F13D-D597-7946-9574-F104F21658E0}" destId="{98FC8F13-396E-294F-9728-26A9FE458603}" srcOrd="0" destOrd="0" parTransId="{A3B7EE57-1424-CE47-B18E-263088435EE1}" sibTransId="{03A8952D-DD1C-0445-A254-02DB9D3D3691}"/>
    <dgm:cxn modelId="{AAFECA24-D645-254C-A234-60EC0A34F701}" srcId="{844097BC-C4DC-E74C-811D-FE9521749418}" destId="{7C2CA053-1AA9-464D-92D2-9BD6FF38ACBE}" srcOrd="1" destOrd="0" parTransId="{AD297902-3FA6-BB42-9459-3D1E82331738}" sibTransId="{A88BC17A-E316-5D43-A660-E7B0C0901494}"/>
    <dgm:cxn modelId="{1672A729-7F9F-0A47-905A-ED195879AEED}" type="presOf" srcId="{98FC8F13-396E-294F-9728-26A9FE458603}" destId="{A9622588-DBFE-F145-BA57-E067F3CAE2D7}" srcOrd="0" destOrd="0" presId="urn:microsoft.com/office/officeart/2005/8/layout/chevron2"/>
    <dgm:cxn modelId="{4E0BA42A-F98E-2347-B67B-AEF8A469DB89}" type="presOf" srcId="{91BAB0A4-C57A-5742-8668-37544CABC45F}" destId="{EF928E59-919F-F94B-84A1-CE7DF187531A}" srcOrd="0" destOrd="2" presId="urn:microsoft.com/office/officeart/2005/8/layout/chevron2"/>
    <dgm:cxn modelId="{D0ED842E-C738-6043-A1C4-F1BF6E7CC962}" type="presOf" srcId="{CCEEAE48-C5EF-9946-8A2F-ABE11566EA12}" destId="{50EC2061-21CA-4C43-B006-C6E4668C67F7}" srcOrd="0" destOrd="0" presId="urn:microsoft.com/office/officeart/2005/8/layout/chevron2"/>
    <dgm:cxn modelId="{81172735-7D46-5E4D-9AA0-EE12E62BCCFB}" srcId="{DBAB9EA0-D826-EA45-9493-2CE1AE48CFE0}" destId="{C857135E-E903-D640-8399-9DC615692FE0}" srcOrd="1" destOrd="0" parTransId="{069EF92C-33F9-BF49-B852-C248664C30CD}" sibTransId="{F1779F14-4FA5-5246-9A55-F10F53E01DF1}"/>
    <dgm:cxn modelId="{5746EF49-A554-9042-BA7C-60A732885867}" type="presOf" srcId="{0E21F13D-D597-7946-9574-F104F21658E0}" destId="{27183B3C-9C7D-AE40-96F5-E800D485826E}" srcOrd="0" destOrd="0" presId="urn:microsoft.com/office/officeart/2005/8/layout/chevron2"/>
    <dgm:cxn modelId="{9B46B580-FA0D-CE4B-A8E6-27C3DABA562A}" srcId="{2382BD00-16D2-BE48-9F5A-949502E05B47}" destId="{844097BC-C4DC-E74C-811D-FE9521749418}" srcOrd="0" destOrd="0" parTransId="{ECC92EE5-DB41-9A47-BA01-E55E888508FB}" sibTransId="{D687908E-66F9-5144-984A-6EEA9BC3670F}"/>
    <dgm:cxn modelId="{0B7F0D82-70ED-804E-B5D8-1712869B1D72}" srcId="{2382BD00-16D2-BE48-9F5A-949502E05B47}" destId="{DBAB9EA0-D826-EA45-9493-2CE1AE48CFE0}" srcOrd="2" destOrd="0" parTransId="{DC52398B-2FD6-9F4B-A573-F153F4694C8D}" sibTransId="{E0C1FE4E-D912-D749-B368-655A2446934F}"/>
    <dgm:cxn modelId="{9D37EE85-D3D8-B747-B37C-2A2A820A66B1}" srcId="{DBAB9EA0-D826-EA45-9493-2CE1AE48CFE0}" destId="{C0706063-2B32-274D-AC56-18B2F97CC5F8}" srcOrd="0" destOrd="0" parTransId="{57CE5F91-A49A-8643-BC96-C69346C76868}" sibTransId="{226137E6-E997-6E41-ADD9-ABF169F47936}"/>
    <dgm:cxn modelId="{31733389-A878-1744-A1C8-C4DD650A4DDD}" srcId="{DBAB9EA0-D826-EA45-9493-2CE1AE48CFE0}" destId="{91BAB0A4-C57A-5742-8668-37544CABC45F}" srcOrd="2" destOrd="0" parTransId="{E695C3F7-999B-2447-877D-048DB3194FFA}" sibTransId="{86E810E8-E9D7-C046-A4D1-C1D95ED741E8}"/>
    <dgm:cxn modelId="{BEB8B898-4F1F-F84B-B7B3-4A37152611B4}" srcId="{2382BD00-16D2-BE48-9F5A-949502E05B47}" destId="{0E21F13D-D597-7946-9574-F104F21658E0}" srcOrd="1" destOrd="0" parTransId="{6F845D91-F1C7-8941-88E0-C167986C7C82}" sibTransId="{D56FC400-9F11-7347-94F7-5EAFC2DE726C}"/>
    <dgm:cxn modelId="{AA8BC7A0-16C4-5C4E-83C0-C7EB2D007200}" type="presOf" srcId="{DBAB9EA0-D826-EA45-9493-2CE1AE48CFE0}" destId="{6CD0FCCC-9A7C-514C-92BB-C8D97AC3B4E6}" srcOrd="0" destOrd="0" presId="urn:microsoft.com/office/officeart/2005/8/layout/chevron2"/>
    <dgm:cxn modelId="{FB7703A5-5059-6E47-A21A-23EBFCE33632}" type="presOf" srcId="{7C2CA053-1AA9-464D-92D2-9BD6FF38ACBE}" destId="{50EC2061-21CA-4C43-B006-C6E4668C67F7}" srcOrd="0" destOrd="1" presId="urn:microsoft.com/office/officeart/2005/8/layout/chevron2"/>
    <dgm:cxn modelId="{D42EDDA5-99D0-9749-AC9E-67409ACCBE99}" type="presOf" srcId="{05A1D5CB-1D6D-7345-802A-F040DF69C83B}" destId="{50EC2061-21CA-4C43-B006-C6E4668C67F7}" srcOrd="0" destOrd="2" presId="urn:microsoft.com/office/officeart/2005/8/layout/chevron2"/>
    <dgm:cxn modelId="{5E2B20B5-F18F-2446-8347-3DE1EB80751A}" type="presOf" srcId="{EFECB69A-6463-B343-A81C-6A50A43438E7}" destId="{A9622588-DBFE-F145-BA57-E067F3CAE2D7}" srcOrd="0" destOrd="1" presId="urn:microsoft.com/office/officeart/2005/8/layout/chevron2"/>
    <dgm:cxn modelId="{00D1A1D8-E572-CC49-8758-FE2DDF4CB428}" srcId="{0E21F13D-D597-7946-9574-F104F21658E0}" destId="{9945F989-7698-E64F-BC1C-FCE6DB23E3E1}" srcOrd="2" destOrd="0" parTransId="{A7D1541C-9B61-5B4F-A79D-F8306436619C}" sibTransId="{0C1A6C32-A7AC-664F-B9F6-E9379A6B0708}"/>
    <dgm:cxn modelId="{14FAC0E6-601D-1E45-B789-5BBE116E5140}" srcId="{844097BC-C4DC-E74C-811D-FE9521749418}" destId="{05A1D5CB-1D6D-7345-802A-F040DF69C83B}" srcOrd="2" destOrd="0" parTransId="{D5A1034D-93F3-3544-BA56-BED73755F19F}" sibTransId="{DADB223D-2FC9-9546-A908-BEF8AAC850DE}"/>
    <dgm:cxn modelId="{A3CC67EA-8EFC-E64C-8FDD-05999B1161B5}" srcId="{0E21F13D-D597-7946-9574-F104F21658E0}" destId="{EFECB69A-6463-B343-A81C-6A50A43438E7}" srcOrd="1" destOrd="0" parTransId="{50D48739-55BD-E240-B245-D5B808A17F77}" sibTransId="{C248FBC9-F3EE-314C-B383-A151C06F4AD5}"/>
    <dgm:cxn modelId="{73FB9CF1-BDB3-E840-9444-7E3AB6EE6415}" type="presOf" srcId="{2382BD00-16D2-BE48-9F5A-949502E05B47}" destId="{54020E67-F095-AD4F-81FF-62A682BC3477}" srcOrd="0" destOrd="0" presId="urn:microsoft.com/office/officeart/2005/8/layout/chevron2"/>
    <dgm:cxn modelId="{CCE411F3-D0B5-7C48-BDFE-0F6D175CDF4C}" srcId="{844097BC-C4DC-E74C-811D-FE9521749418}" destId="{CCEEAE48-C5EF-9946-8A2F-ABE11566EA12}" srcOrd="0" destOrd="0" parTransId="{FC8A124E-BC5B-334E-9270-6F69CD58CCA7}" sibTransId="{0BC4C049-D1E0-9741-8666-8570184E036E}"/>
    <dgm:cxn modelId="{A2E2B554-1A2C-464D-A0E5-3EBB18F285CC}" type="presParOf" srcId="{54020E67-F095-AD4F-81FF-62A682BC3477}" destId="{E9D5F5E6-55FE-D549-AF76-D53E67425ED9}" srcOrd="0" destOrd="0" presId="urn:microsoft.com/office/officeart/2005/8/layout/chevron2"/>
    <dgm:cxn modelId="{60CE92BB-D8F7-D349-B56A-82E39C07DB87}" type="presParOf" srcId="{E9D5F5E6-55FE-D549-AF76-D53E67425ED9}" destId="{84DF4A6F-ED0D-3C46-B384-11E47EAA5754}" srcOrd="0" destOrd="0" presId="urn:microsoft.com/office/officeart/2005/8/layout/chevron2"/>
    <dgm:cxn modelId="{4031CDC5-9E99-D149-B2A6-8E011B2F822B}" type="presParOf" srcId="{E9D5F5E6-55FE-D549-AF76-D53E67425ED9}" destId="{50EC2061-21CA-4C43-B006-C6E4668C67F7}" srcOrd="1" destOrd="0" presId="urn:microsoft.com/office/officeart/2005/8/layout/chevron2"/>
    <dgm:cxn modelId="{B30D8283-5A44-8749-8420-02DEE8C4AD9F}" type="presParOf" srcId="{54020E67-F095-AD4F-81FF-62A682BC3477}" destId="{2724010B-905A-874D-9FB6-5ABFC69B27FF}" srcOrd="1" destOrd="0" presId="urn:microsoft.com/office/officeart/2005/8/layout/chevron2"/>
    <dgm:cxn modelId="{1B9ADC3E-9F1C-9949-BF89-36E1F603A7BD}" type="presParOf" srcId="{54020E67-F095-AD4F-81FF-62A682BC3477}" destId="{D0CC029F-8665-2B40-8535-F766FDA1AE75}" srcOrd="2" destOrd="0" presId="urn:microsoft.com/office/officeart/2005/8/layout/chevron2"/>
    <dgm:cxn modelId="{18A03C37-0999-AC4B-B63D-DED39201F842}" type="presParOf" srcId="{D0CC029F-8665-2B40-8535-F766FDA1AE75}" destId="{27183B3C-9C7D-AE40-96F5-E800D485826E}" srcOrd="0" destOrd="0" presId="urn:microsoft.com/office/officeart/2005/8/layout/chevron2"/>
    <dgm:cxn modelId="{AE21098A-A434-284E-AE2F-C4DC3E17BA8A}" type="presParOf" srcId="{D0CC029F-8665-2B40-8535-F766FDA1AE75}" destId="{A9622588-DBFE-F145-BA57-E067F3CAE2D7}" srcOrd="1" destOrd="0" presId="urn:microsoft.com/office/officeart/2005/8/layout/chevron2"/>
    <dgm:cxn modelId="{E1CC65FE-932D-A544-9179-32FFB88720CE}" type="presParOf" srcId="{54020E67-F095-AD4F-81FF-62A682BC3477}" destId="{87BFC7FB-2A41-9C4B-A3E5-27E2176F5F2D}" srcOrd="3" destOrd="0" presId="urn:microsoft.com/office/officeart/2005/8/layout/chevron2"/>
    <dgm:cxn modelId="{505A78F8-2B41-FD43-8F88-64A8467609F4}" type="presParOf" srcId="{54020E67-F095-AD4F-81FF-62A682BC3477}" destId="{7F4C6736-B24A-6240-B20C-E28395ED0DFA}" srcOrd="4" destOrd="0" presId="urn:microsoft.com/office/officeart/2005/8/layout/chevron2"/>
    <dgm:cxn modelId="{E9C6D3F7-CF2D-CB43-BBF1-52B19437E2CA}" type="presParOf" srcId="{7F4C6736-B24A-6240-B20C-E28395ED0DFA}" destId="{6CD0FCCC-9A7C-514C-92BB-C8D97AC3B4E6}" srcOrd="0" destOrd="0" presId="urn:microsoft.com/office/officeart/2005/8/layout/chevron2"/>
    <dgm:cxn modelId="{4FD068F2-6B03-7C4F-9704-42CFFAA83350}" type="presParOf" srcId="{7F4C6736-B24A-6240-B20C-E28395ED0DFA}" destId="{EF928E59-919F-F94B-84A1-CE7DF187531A}"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B59052-744E-4EFA-80A7-A71077886B2A}">
      <dsp:nvSpPr>
        <dsp:cNvPr id="0" name=""/>
        <dsp:cNvSpPr/>
      </dsp:nvSpPr>
      <dsp:spPr>
        <a:xfrm>
          <a:off x="582576" y="59152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hr" sz="1500" kern="1200" dirty="0"/>
            <a:t>Kako bi zaustavila produbljivanje gospodarske krize izazvane COVID-19 i podržala poduzetnike koji pate od negativnih posljedica pandemije, Europska komisija razvila je nove mehanizme dodjele državnih potpora.</a:t>
          </a:r>
          <a:endParaRPr lang="pl-PL" sz="1500" kern="1200" dirty="0"/>
        </a:p>
      </dsp:txBody>
      <dsp:txXfrm>
        <a:off x="582576" y="591523"/>
        <a:ext cx="10486377" cy="953307"/>
      </dsp:txXfrm>
    </dsp:sp>
    <dsp:sp modelId="{EC131370-F120-49A3-8335-7B0A11E553A8}">
      <dsp:nvSpPr>
        <dsp:cNvPr id="0" name=""/>
        <dsp:cNvSpPr/>
      </dsp:nvSpPr>
      <dsp:spPr>
        <a:xfrm>
          <a:off x="582576" y="1544830"/>
          <a:ext cx="1398183" cy="233030"/>
        </a:xfrm>
        <a:prstGeom prst="parallelogram">
          <a:avLst>
            <a:gd name="adj" fmla="val 14084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445FC3-DB98-4CBE-A8EB-78183D6BDC7A}">
      <dsp:nvSpPr>
        <dsp:cNvPr id="0" name=""/>
        <dsp:cNvSpPr/>
      </dsp:nvSpPr>
      <dsp:spPr>
        <a:xfrm>
          <a:off x="2062320" y="1544830"/>
          <a:ext cx="1398183" cy="233030"/>
        </a:xfrm>
        <a:prstGeom prst="parallelogram">
          <a:avLst>
            <a:gd name="adj" fmla="val 140840"/>
          </a:avLst>
        </a:prstGeom>
        <a:solidFill>
          <a:schemeClr val="accent5">
            <a:hueOff val="-337927"/>
            <a:satOff val="-871"/>
            <a:lumOff val="-588"/>
            <a:alphaOff val="0"/>
          </a:schemeClr>
        </a:solidFill>
        <a:ln w="12700" cap="flat" cmpd="sng" algn="ctr">
          <a:solidFill>
            <a:schemeClr val="accent5">
              <a:hueOff val="-337927"/>
              <a:satOff val="-871"/>
              <a:lumOff val="-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86D4BC5-00FD-4914-9826-87D59B3041BD}">
      <dsp:nvSpPr>
        <dsp:cNvPr id="0" name=""/>
        <dsp:cNvSpPr/>
      </dsp:nvSpPr>
      <dsp:spPr>
        <a:xfrm>
          <a:off x="3542065" y="1544830"/>
          <a:ext cx="1398183" cy="233030"/>
        </a:xfrm>
        <a:prstGeom prst="parallelogram">
          <a:avLst>
            <a:gd name="adj" fmla="val 140840"/>
          </a:avLst>
        </a:prstGeom>
        <a:solidFill>
          <a:schemeClr val="accent5">
            <a:hueOff val="-675854"/>
            <a:satOff val="-1742"/>
            <a:lumOff val="-1177"/>
            <a:alphaOff val="0"/>
          </a:schemeClr>
        </a:solidFill>
        <a:ln w="12700" cap="flat" cmpd="sng" algn="ctr">
          <a:solidFill>
            <a:schemeClr val="accent5">
              <a:hueOff val="-675854"/>
              <a:satOff val="-1742"/>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1B6985-8B99-4466-AE92-244AD5805134}">
      <dsp:nvSpPr>
        <dsp:cNvPr id="0" name=""/>
        <dsp:cNvSpPr/>
      </dsp:nvSpPr>
      <dsp:spPr>
        <a:xfrm>
          <a:off x="5021809" y="1544830"/>
          <a:ext cx="1398183" cy="233030"/>
        </a:xfrm>
        <a:prstGeom prst="parallelogram">
          <a:avLst>
            <a:gd name="adj" fmla="val 140840"/>
          </a:avLst>
        </a:prstGeom>
        <a:solidFill>
          <a:schemeClr val="accent5">
            <a:hueOff val="-1013782"/>
            <a:satOff val="-2613"/>
            <a:lumOff val="-1765"/>
            <a:alphaOff val="0"/>
          </a:schemeClr>
        </a:solidFill>
        <a:ln w="12700" cap="flat" cmpd="sng" algn="ctr">
          <a:solidFill>
            <a:schemeClr val="accent5">
              <a:hueOff val="-1013782"/>
              <a:satOff val="-2613"/>
              <a:lumOff val="-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ED23E79-04D7-4E39-BCB5-0950E6D9233D}">
      <dsp:nvSpPr>
        <dsp:cNvPr id="0" name=""/>
        <dsp:cNvSpPr/>
      </dsp:nvSpPr>
      <dsp:spPr>
        <a:xfrm>
          <a:off x="6501554" y="1544830"/>
          <a:ext cx="1398183" cy="233030"/>
        </a:xfrm>
        <a:prstGeom prst="parallelogram">
          <a:avLst>
            <a:gd name="adj" fmla="val 140840"/>
          </a:avLst>
        </a:prstGeom>
        <a:solidFill>
          <a:schemeClr val="accent5">
            <a:hueOff val="-1351709"/>
            <a:satOff val="-3484"/>
            <a:lumOff val="-2353"/>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B496E3-8783-4425-89F3-112591E77C17}">
      <dsp:nvSpPr>
        <dsp:cNvPr id="0" name=""/>
        <dsp:cNvSpPr/>
      </dsp:nvSpPr>
      <dsp:spPr>
        <a:xfrm>
          <a:off x="7981298" y="1544830"/>
          <a:ext cx="1398183" cy="233030"/>
        </a:xfrm>
        <a:prstGeom prst="parallelogram">
          <a:avLst>
            <a:gd name="adj" fmla="val 140840"/>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3EA2E2-4960-4B4F-B9E5-FA44BE1A55BF}">
      <dsp:nvSpPr>
        <dsp:cNvPr id="0" name=""/>
        <dsp:cNvSpPr/>
      </dsp:nvSpPr>
      <dsp:spPr>
        <a:xfrm>
          <a:off x="9461043" y="1544830"/>
          <a:ext cx="1398183" cy="233030"/>
        </a:xfrm>
        <a:prstGeom prst="parallelogram">
          <a:avLst>
            <a:gd name="adj" fmla="val 140840"/>
          </a:avLst>
        </a:prstGeom>
        <a:solidFill>
          <a:schemeClr val="accent5">
            <a:hueOff val="-2027563"/>
            <a:satOff val="-5226"/>
            <a:lumOff val="-3530"/>
            <a:alphaOff val="0"/>
          </a:schemeClr>
        </a:solidFill>
        <a:ln w="12700" cap="flat" cmpd="sng" algn="ctr">
          <a:solidFill>
            <a:schemeClr val="accent5">
              <a:hueOff val="-2027563"/>
              <a:satOff val="-5226"/>
              <a:lumOff val="-353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1751668-05FB-4D4E-BFDF-CA7F310D7189}">
      <dsp:nvSpPr>
        <dsp:cNvPr id="0" name=""/>
        <dsp:cNvSpPr/>
      </dsp:nvSpPr>
      <dsp:spPr>
        <a:xfrm>
          <a:off x="582576" y="1876653"/>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hr" sz="1500" kern="1200" dirty="0"/>
            <a:t>UFEU-om se proglašava da je pomoć za nadoknadu štete uzrokovane prirodnim katastrofama ili drugim iznimnim događajima sukladna zakonu s unutarnjim tržištem. Europska komisija je epidemiju COVID-19 tretirala kao takav događaj, koji je nanio teško predvidivu štetu poslovnim subjektima.</a:t>
          </a:r>
          <a:endParaRPr lang="pl-PL" sz="1500" kern="1200" dirty="0"/>
        </a:p>
      </dsp:txBody>
      <dsp:txXfrm>
        <a:off x="582576" y="1876653"/>
        <a:ext cx="10486377" cy="953307"/>
      </dsp:txXfrm>
    </dsp:sp>
    <dsp:sp modelId="{4D68E2DF-DF32-4AC2-99EB-D75097D10344}">
      <dsp:nvSpPr>
        <dsp:cNvPr id="0" name=""/>
        <dsp:cNvSpPr/>
      </dsp:nvSpPr>
      <dsp:spPr>
        <a:xfrm>
          <a:off x="582576" y="2829960"/>
          <a:ext cx="1398183" cy="233030"/>
        </a:xfrm>
        <a:prstGeom prst="parallelogram">
          <a:avLst>
            <a:gd name="adj" fmla="val 140840"/>
          </a:avLst>
        </a:prstGeom>
        <a:solidFill>
          <a:schemeClr val="accent5">
            <a:hueOff val="-2365490"/>
            <a:satOff val="-6097"/>
            <a:lumOff val="-4118"/>
            <a:alphaOff val="0"/>
          </a:schemeClr>
        </a:solidFill>
        <a:ln w="12700" cap="flat" cmpd="sng" algn="ctr">
          <a:solidFill>
            <a:schemeClr val="accent5">
              <a:hueOff val="-2365490"/>
              <a:satOff val="-6097"/>
              <a:lumOff val="-41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3CD2A11-9409-4880-B4BC-237D0CCA8633}">
      <dsp:nvSpPr>
        <dsp:cNvPr id="0" name=""/>
        <dsp:cNvSpPr/>
      </dsp:nvSpPr>
      <dsp:spPr>
        <a:xfrm>
          <a:off x="2062320" y="2829960"/>
          <a:ext cx="1398183" cy="233030"/>
        </a:xfrm>
        <a:prstGeom prst="parallelogram">
          <a:avLst>
            <a:gd name="adj" fmla="val 140840"/>
          </a:avLst>
        </a:prstGeom>
        <a:solidFill>
          <a:schemeClr val="accent5">
            <a:hueOff val="-2703417"/>
            <a:satOff val="-6968"/>
            <a:lumOff val="-4706"/>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8AF2387-E0A8-4F3D-A213-B3CC7B3837F7}">
      <dsp:nvSpPr>
        <dsp:cNvPr id="0" name=""/>
        <dsp:cNvSpPr/>
      </dsp:nvSpPr>
      <dsp:spPr>
        <a:xfrm>
          <a:off x="3542065" y="2829960"/>
          <a:ext cx="1398183" cy="233030"/>
        </a:xfrm>
        <a:prstGeom prst="parallelogram">
          <a:avLst>
            <a:gd name="adj" fmla="val 140840"/>
          </a:avLst>
        </a:prstGeom>
        <a:solidFill>
          <a:schemeClr val="accent5">
            <a:hueOff val="-3041344"/>
            <a:satOff val="-7839"/>
            <a:lumOff val="-5294"/>
            <a:alphaOff val="0"/>
          </a:schemeClr>
        </a:solidFill>
        <a:ln w="12700" cap="flat" cmpd="sng" algn="ctr">
          <a:solidFill>
            <a:schemeClr val="accent5">
              <a:hueOff val="-3041344"/>
              <a:satOff val="-7839"/>
              <a:lumOff val="-529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820DD9-F5FF-411D-9EFE-7D66BA6ED8F3}">
      <dsp:nvSpPr>
        <dsp:cNvPr id="0" name=""/>
        <dsp:cNvSpPr/>
      </dsp:nvSpPr>
      <dsp:spPr>
        <a:xfrm>
          <a:off x="5021809" y="2829960"/>
          <a:ext cx="1398183" cy="233030"/>
        </a:xfrm>
        <a:prstGeom prst="parallelogram">
          <a:avLst>
            <a:gd name="adj" fmla="val 140840"/>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99D3EBD-FE6C-4EE5-8715-8F47A79F4DD9}">
      <dsp:nvSpPr>
        <dsp:cNvPr id="0" name=""/>
        <dsp:cNvSpPr/>
      </dsp:nvSpPr>
      <dsp:spPr>
        <a:xfrm>
          <a:off x="6501554" y="2829960"/>
          <a:ext cx="1398183" cy="233030"/>
        </a:xfrm>
        <a:prstGeom prst="parallelogram">
          <a:avLst>
            <a:gd name="adj" fmla="val 140840"/>
          </a:avLst>
        </a:prstGeom>
        <a:solidFill>
          <a:schemeClr val="accent5">
            <a:hueOff val="-3717199"/>
            <a:satOff val="-9580"/>
            <a:lumOff val="-6471"/>
            <a:alphaOff val="0"/>
          </a:schemeClr>
        </a:solidFill>
        <a:ln w="12700" cap="flat" cmpd="sng" algn="ctr">
          <a:solidFill>
            <a:schemeClr val="accent5">
              <a:hueOff val="-3717199"/>
              <a:satOff val="-9580"/>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93FBC45-697D-4890-91C3-98BCB44613A8}">
      <dsp:nvSpPr>
        <dsp:cNvPr id="0" name=""/>
        <dsp:cNvSpPr/>
      </dsp:nvSpPr>
      <dsp:spPr>
        <a:xfrm>
          <a:off x="7981298" y="2829960"/>
          <a:ext cx="1398183" cy="233030"/>
        </a:xfrm>
        <a:prstGeom prst="parallelogram">
          <a:avLst>
            <a:gd name="adj" fmla="val 140840"/>
          </a:avLst>
        </a:prstGeom>
        <a:solidFill>
          <a:schemeClr val="accent5">
            <a:hueOff val="-4055126"/>
            <a:satOff val="-10451"/>
            <a:lumOff val="-7059"/>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2CE248-DA43-48BA-B641-CA1BB0676612}">
      <dsp:nvSpPr>
        <dsp:cNvPr id="0" name=""/>
        <dsp:cNvSpPr/>
      </dsp:nvSpPr>
      <dsp:spPr>
        <a:xfrm>
          <a:off x="9461043" y="2829960"/>
          <a:ext cx="1398183" cy="233030"/>
        </a:xfrm>
        <a:prstGeom prst="parallelogram">
          <a:avLst>
            <a:gd name="adj" fmla="val 140840"/>
          </a:avLst>
        </a:prstGeom>
        <a:solidFill>
          <a:schemeClr val="accent5">
            <a:hueOff val="-4393053"/>
            <a:satOff val="-11322"/>
            <a:lumOff val="-7647"/>
            <a:alphaOff val="0"/>
          </a:schemeClr>
        </a:solidFill>
        <a:ln w="12700" cap="flat" cmpd="sng" algn="ctr">
          <a:solidFill>
            <a:schemeClr val="accent5">
              <a:hueOff val="-4393053"/>
              <a:satOff val="-11322"/>
              <a:lumOff val="-764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186166B-740C-4EEF-89D4-9EE10E75A4C1}">
      <dsp:nvSpPr>
        <dsp:cNvPr id="0" name=""/>
        <dsp:cNvSpPr/>
      </dsp:nvSpPr>
      <dsp:spPr>
        <a:xfrm>
          <a:off x="582576" y="3161784"/>
          <a:ext cx="10486377" cy="9533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b" anchorCtr="0">
          <a:noAutofit/>
        </a:bodyPr>
        <a:lstStyle/>
        <a:p>
          <a:pPr marL="0" lvl="0" indent="0" algn="l" defTabSz="666750">
            <a:lnSpc>
              <a:spcPct val="90000"/>
            </a:lnSpc>
            <a:spcBef>
              <a:spcPct val="0"/>
            </a:spcBef>
            <a:spcAft>
              <a:spcPct val="35000"/>
            </a:spcAft>
            <a:buNone/>
          </a:pPr>
          <a:r>
            <a:rPr lang="hr" sz="1500" kern="1200" dirty="0"/>
            <a:t>Ključni dokument koji definira pravila za dodjelu državnih potpora u vezi s pandemijom COVID-19 je Komunikacija Europske komisije od 20. ožujka 2020. – </a:t>
          </a:r>
          <a:r>
            <a:rPr lang="hr" sz="1500" b="1" kern="1200" dirty="0"/>
            <a:t>Privremeni okvir mjera državne potpore za potporu gospodarstvu u kontekstu aktualne pandemije COVID-19. epidemija (2020 / C 91 I / 01 ) (Privremeni okvir) </a:t>
          </a:r>
          <a:r>
            <a:rPr lang="hr" sz="1500" kern="1200" dirty="0"/>
            <a:t>. Svrha privremenih mjera prvenstveno je osigurati tvrtkama likvidnost i pristup financiranju.</a:t>
          </a:r>
          <a:endParaRPr lang="pl-PL" sz="1500" kern="1200" dirty="0"/>
        </a:p>
      </dsp:txBody>
      <dsp:txXfrm>
        <a:off x="582576" y="3161784"/>
        <a:ext cx="10486377" cy="953307"/>
      </dsp:txXfrm>
    </dsp:sp>
    <dsp:sp modelId="{3B7CFD78-9D33-4270-A7ED-67408C9EC35A}">
      <dsp:nvSpPr>
        <dsp:cNvPr id="0" name=""/>
        <dsp:cNvSpPr/>
      </dsp:nvSpPr>
      <dsp:spPr>
        <a:xfrm>
          <a:off x="582576" y="4115091"/>
          <a:ext cx="1398183" cy="233030"/>
        </a:xfrm>
        <a:prstGeom prst="parallelogram">
          <a:avLst>
            <a:gd name="adj" fmla="val 140840"/>
          </a:avLst>
        </a:prstGeom>
        <a:solidFill>
          <a:schemeClr val="accent5">
            <a:hueOff val="-4730980"/>
            <a:satOff val="-12193"/>
            <a:lumOff val="-8236"/>
            <a:alphaOff val="0"/>
          </a:schemeClr>
        </a:solidFill>
        <a:ln w="12700" cap="flat" cmpd="sng" algn="ctr">
          <a:solidFill>
            <a:schemeClr val="accent5">
              <a:hueOff val="-4730980"/>
              <a:satOff val="-12193"/>
              <a:lumOff val="-82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10F73B-5444-447B-AE45-29913F5BA6AD}">
      <dsp:nvSpPr>
        <dsp:cNvPr id="0" name=""/>
        <dsp:cNvSpPr/>
      </dsp:nvSpPr>
      <dsp:spPr>
        <a:xfrm>
          <a:off x="2062320" y="4115091"/>
          <a:ext cx="1398183" cy="233030"/>
        </a:xfrm>
        <a:prstGeom prst="parallelogram">
          <a:avLst>
            <a:gd name="adj" fmla="val 140840"/>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B15DF3-7337-4199-BFCE-EF0627662D90}">
      <dsp:nvSpPr>
        <dsp:cNvPr id="0" name=""/>
        <dsp:cNvSpPr/>
      </dsp:nvSpPr>
      <dsp:spPr>
        <a:xfrm>
          <a:off x="3542065" y="4115091"/>
          <a:ext cx="1398183" cy="233030"/>
        </a:xfrm>
        <a:prstGeom prst="parallelogram">
          <a:avLst>
            <a:gd name="adj" fmla="val 140840"/>
          </a:avLst>
        </a:prstGeom>
        <a:solidFill>
          <a:schemeClr val="accent5">
            <a:hueOff val="-5406834"/>
            <a:satOff val="-13935"/>
            <a:lumOff val="-9412"/>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B2AE7D-6E22-4811-BE9C-2A2573F57F86}">
      <dsp:nvSpPr>
        <dsp:cNvPr id="0" name=""/>
        <dsp:cNvSpPr/>
      </dsp:nvSpPr>
      <dsp:spPr>
        <a:xfrm>
          <a:off x="5021809" y="4115091"/>
          <a:ext cx="1398183" cy="233030"/>
        </a:xfrm>
        <a:prstGeom prst="parallelogram">
          <a:avLst>
            <a:gd name="adj" fmla="val 140840"/>
          </a:avLst>
        </a:prstGeom>
        <a:solidFill>
          <a:schemeClr val="accent5">
            <a:hueOff val="-5744762"/>
            <a:satOff val="-14806"/>
            <a:lumOff val="-10000"/>
            <a:alphaOff val="0"/>
          </a:schemeClr>
        </a:solidFill>
        <a:ln w="12700" cap="flat" cmpd="sng" algn="ctr">
          <a:solidFill>
            <a:schemeClr val="accent5">
              <a:hueOff val="-5744762"/>
              <a:satOff val="-14806"/>
              <a:lumOff val="-1000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41784A-A19E-4253-914F-6322AA47E9EB}">
      <dsp:nvSpPr>
        <dsp:cNvPr id="0" name=""/>
        <dsp:cNvSpPr/>
      </dsp:nvSpPr>
      <dsp:spPr>
        <a:xfrm>
          <a:off x="6501554" y="4115091"/>
          <a:ext cx="1398183" cy="233030"/>
        </a:xfrm>
        <a:prstGeom prst="parallelogram">
          <a:avLst>
            <a:gd name="adj" fmla="val 140840"/>
          </a:avLst>
        </a:prstGeom>
        <a:solidFill>
          <a:schemeClr val="accent5">
            <a:hueOff val="-6082688"/>
            <a:satOff val="-15677"/>
            <a:lumOff val="-10588"/>
            <a:alphaOff val="0"/>
          </a:schemeClr>
        </a:solidFill>
        <a:ln w="12700" cap="flat" cmpd="sng" algn="ctr">
          <a:solidFill>
            <a:schemeClr val="accent5">
              <a:hueOff val="-6082688"/>
              <a:satOff val="-15677"/>
              <a:lumOff val="-1058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7196EC3-34CC-441B-9CC9-61CC581C8AC1}">
      <dsp:nvSpPr>
        <dsp:cNvPr id="0" name=""/>
        <dsp:cNvSpPr/>
      </dsp:nvSpPr>
      <dsp:spPr>
        <a:xfrm>
          <a:off x="7981298" y="4115091"/>
          <a:ext cx="1398183" cy="233030"/>
        </a:xfrm>
        <a:prstGeom prst="parallelogram">
          <a:avLst>
            <a:gd name="adj" fmla="val 140840"/>
          </a:avLst>
        </a:prstGeom>
        <a:solidFill>
          <a:schemeClr val="accent5">
            <a:hueOff val="-6420616"/>
            <a:satOff val="-16548"/>
            <a:lumOff val="-11177"/>
            <a:alphaOff val="0"/>
          </a:schemeClr>
        </a:solidFill>
        <a:ln w="12700" cap="flat" cmpd="sng" algn="ctr">
          <a:solidFill>
            <a:schemeClr val="accent5">
              <a:hueOff val="-6420616"/>
              <a:satOff val="-16548"/>
              <a:lumOff val="-1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2330C2-571D-4855-9B7A-AFB31B0A6109}">
      <dsp:nvSpPr>
        <dsp:cNvPr id="0" name=""/>
        <dsp:cNvSpPr/>
      </dsp:nvSpPr>
      <dsp:spPr>
        <a:xfrm>
          <a:off x="9461043" y="4115091"/>
          <a:ext cx="1398183" cy="233030"/>
        </a:xfrm>
        <a:prstGeom prst="parallelogram">
          <a:avLst>
            <a:gd name="adj" fmla="val 140840"/>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D97F92-3834-4E2C-8B21-528C96A13A92}">
      <dsp:nvSpPr>
        <dsp:cNvPr id="0" name=""/>
        <dsp:cNvSpPr/>
      </dsp:nvSpPr>
      <dsp:spPr>
        <a:xfrm>
          <a:off x="865219" y="560"/>
          <a:ext cx="1840399" cy="184039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 sz="2400" kern="1200" dirty="0"/>
            <a:t>Odabir programa podrške</a:t>
          </a:r>
          <a:endParaRPr lang="pl-PL" sz="2400" kern="1200" dirty="0"/>
        </a:p>
      </dsp:txBody>
      <dsp:txXfrm>
        <a:off x="1134739" y="270080"/>
        <a:ext cx="1301359" cy="1301359"/>
      </dsp:txXfrm>
    </dsp:sp>
    <dsp:sp modelId="{00788CED-9757-4C76-B8A0-1E77F0087F5D}">
      <dsp:nvSpPr>
        <dsp:cNvPr id="0" name=""/>
        <dsp:cNvSpPr/>
      </dsp:nvSpPr>
      <dsp:spPr>
        <a:xfrm rot="10800000">
          <a:off x="1463349" y="2078601"/>
          <a:ext cx="644139" cy="503800"/>
        </a:xfrm>
        <a:prstGeom prst="triangl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46E240E-FE12-4DC3-A14D-7FB22EA2B5DF}">
      <dsp:nvSpPr>
        <dsp:cNvPr id="0" name=""/>
        <dsp:cNvSpPr/>
      </dsp:nvSpPr>
      <dsp:spPr>
        <a:xfrm>
          <a:off x="1171645" y="2791526"/>
          <a:ext cx="1227546" cy="1227546"/>
        </a:xfrm>
        <a:prstGeom prst="ellipse">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dirty="0"/>
            <a:t>Provjera </a:t>
          </a:r>
          <a:r>
            <a:rPr lang="hr" sz="1200" kern="1200" dirty="0" err="1"/>
            <a:t>datuma </a:t>
          </a:r>
          <a:r>
            <a:rPr lang="hr" sz="1200" kern="1200" dirty="0"/>
            <a:t>do kojeg se zahtjev može podnijeti</a:t>
          </a:r>
          <a:endParaRPr lang="pl-PL" sz="1200" kern="1200" dirty="0"/>
        </a:p>
      </dsp:txBody>
      <dsp:txXfrm>
        <a:off x="1351415" y="2971296"/>
        <a:ext cx="868006" cy="868006"/>
      </dsp:txXfrm>
    </dsp:sp>
    <dsp:sp modelId="{B470B36F-4055-42E8-B586-2FEBD23F0E6A}">
      <dsp:nvSpPr>
        <dsp:cNvPr id="0" name=""/>
        <dsp:cNvSpPr/>
      </dsp:nvSpPr>
      <dsp:spPr>
        <a:xfrm rot="5400000">
          <a:off x="2857907" y="3153399"/>
          <a:ext cx="644139" cy="503800"/>
        </a:xfrm>
        <a:prstGeom prst="triangle">
          <a:avLst/>
        </a:prstGeom>
        <a:solidFill>
          <a:schemeClr val="accent5">
            <a:hueOff val="-1351709"/>
            <a:satOff val="-3484"/>
            <a:lumOff val="-235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CC59C3C-DF60-4340-8B78-C80E0F3CF2E6}">
      <dsp:nvSpPr>
        <dsp:cNvPr id="0" name=""/>
        <dsp:cNvSpPr/>
      </dsp:nvSpPr>
      <dsp:spPr>
        <a:xfrm>
          <a:off x="3932244" y="2791526"/>
          <a:ext cx="1227546" cy="1227546"/>
        </a:xfrm>
        <a:prstGeom prst="ellipse">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a:t>Podnošenje zahtjeva</a:t>
          </a:r>
          <a:endParaRPr lang="pl-PL" sz="1200" kern="1200" dirty="0"/>
        </a:p>
      </dsp:txBody>
      <dsp:txXfrm>
        <a:off x="4112014" y="2971296"/>
        <a:ext cx="868006" cy="868006"/>
      </dsp:txXfrm>
    </dsp:sp>
    <dsp:sp modelId="{64D8BECD-4B96-4399-AE20-E65219F870AB}">
      <dsp:nvSpPr>
        <dsp:cNvPr id="0" name=""/>
        <dsp:cNvSpPr/>
      </dsp:nvSpPr>
      <dsp:spPr>
        <a:xfrm>
          <a:off x="4223948" y="1896871"/>
          <a:ext cx="644139" cy="503800"/>
        </a:xfrm>
        <a:prstGeom prst="triangle">
          <a:avLst/>
        </a:prstGeom>
        <a:solidFill>
          <a:schemeClr val="accent5">
            <a:hueOff val="-2703417"/>
            <a:satOff val="-6968"/>
            <a:lumOff val="-470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FC68AC-4229-41FC-9208-7C66AA377C39}">
      <dsp:nvSpPr>
        <dsp:cNvPr id="0" name=""/>
        <dsp:cNvSpPr/>
      </dsp:nvSpPr>
      <dsp:spPr>
        <a:xfrm>
          <a:off x="3932244" y="306987"/>
          <a:ext cx="1227546" cy="1227546"/>
        </a:xfrm>
        <a:prstGeom prst="ellipse">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dirty="0"/>
            <a:t>Evaluacija </a:t>
          </a:r>
          <a:r>
            <a:rPr lang="hr" sz="1200" kern="1200" dirty="0" err="1"/>
            <a:t>prijave</a:t>
          </a:r>
          <a:endParaRPr lang="pl-PL" sz="1200" kern="1200" dirty="0"/>
        </a:p>
      </dsp:txBody>
      <dsp:txXfrm>
        <a:off x="4112014" y="486757"/>
        <a:ext cx="868006" cy="868006"/>
      </dsp:txXfrm>
    </dsp:sp>
    <dsp:sp modelId="{D9C56D86-69B4-4548-9410-E9F932F5200E}">
      <dsp:nvSpPr>
        <dsp:cNvPr id="0" name=""/>
        <dsp:cNvSpPr/>
      </dsp:nvSpPr>
      <dsp:spPr>
        <a:xfrm rot="5400000">
          <a:off x="5618506" y="668860"/>
          <a:ext cx="644139" cy="503800"/>
        </a:xfrm>
        <a:prstGeom prst="triangle">
          <a:avLst/>
        </a:prstGeom>
        <a:solidFill>
          <a:schemeClr val="accent5">
            <a:hueOff val="-4055126"/>
            <a:satOff val="-10451"/>
            <a:lumOff val="-705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9A8A80-56EF-44FC-8D5B-BD92FBC1E6C2}">
      <dsp:nvSpPr>
        <dsp:cNvPr id="0" name=""/>
        <dsp:cNvSpPr/>
      </dsp:nvSpPr>
      <dsp:spPr>
        <a:xfrm>
          <a:off x="6692843" y="306987"/>
          <a:ext cx="1227546" cy="1227546"/>
        </a:xfrm>
        <a:prstGeom prst="ellipse">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b="0" i="0" kern="1200" dirty="0" err="1"/>
            <a:t>Rezultati</a:t>
          </a:r>
          <a:endParaRPr lang="pl-PL" sz="1200" kern="1200" dirty="0"/>
        </a:p>
      </dsp:txBody>
      <dsp:txXfrm>
        <a:off x="6872613" y="486757"/>
        <a:ext cx="868006" cy="868006"/>
      </dsp:txXfrm>
    </dsp:sp>
    <dsp:sp modelId="{7FBB8CB6-B88E-41E0-BAE7-0D769A2D6F40}">
      <dsp:nvSpPr>
        <dsp:cNvPr id="0" name=""/>
        <dsp:cNvSpPr/>
      </dsp:nvSpPr>
      <dsp:spPr>
        <a:xfrm rot="10800000">
          <a:off x="6984547" y="1925388"/>
          <a:ext cx="644139" cy="503800"/>
        </a:xfrm>
        <a:prstGeom prst="triangle">
          <a:avLst/>
        </a:prstGeom>
        <a:solidFill>
          <a:schemeClr val="accent5">
            <a:hueOff val="-5406834"/>
            <a:satOff val="-13935"/>
            <a:lumOff val="-941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382C85B-B326-4FC5-9D09-DFDC8CA3B2D9}">
      <dsp:nvSpPr>
        <dsp:cNvPr id="0" name=""/>
        <dsp:cNvSpPr/>
      </dsp:nvSpPr>
      <dsp:spPr>
        <a:xfrm>
          <a:off x="6692843" y="2791526"/>
          <a:ext cx="1227546" cy="1227546"/>
        </a:xfrm>
        <a:prstGeom prst="ellipse">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dirty="0"/>
            <a:t>Sklapanje </a:t>
          </a:r>
          <a:r>
            <a:rPr lang="hr" sz="1200" kern="1200" dirty="0" err="1"/>
            <a:t>ugovora </a:t>
          </a:r>
          <a:r>
            <a:rPr lang="hr" sz="1200" kern="1200" dirty="0"/>
            <a:t>/odluka o povlačenju sredstava</a:t>
          </a:r>
          <a:endParaRPr lang="pl-PL" sz="1200" kern="1200" dirty="0"/>
        </a:p>
      </dsp:txBody>
      <dsp:txXfrm>
        <a:off x="6872613" y="2971296"/>
        <a:ext cx="868006" cy="868006"/>
      </dsp:txXfrm>
    </dsp:sp>
    <dsp:sp modelId="{B9A8315C-F9E2-4344-A306-E687416D4C9F}">
      <dsp:nvSpPr>
        <dsp:cNvPr id="0" name=""/>
        <dsp:cNvSpPr/>
      </dsp:nvSpPr>
      <dsp:spPr>
        <a:xfrm rot="5400000">
          <a:off x="8225891" y="3153399"/>
          <a:ext cx="644139" cy="503800"/>
        </a:xfrm>
        <a:prstGeom prst="triangle">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40AB70-DD54-4979-BBCE-EEAA5D4C914B}">
      <dsp:nvSpPr>
        <dsp:cNvPr id="0" name=""/>
        <dsp:cNvSpPr/>
      </dsp:nvSpPr>
      <dsp:spPr>
        <a:xfrm>
          <a:off x="9147016" y="2485099"/>
          <a:ext cx="1840399" cy="1840399"/>
        </a:xfrm>
        <a:prstGeom prst="ellipse">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hr" sz="2400" kern="1200" dirty="0" err="1"/>
            <a:t>Isplata </a:t>
          </a:r>
          <a:r>
            <a:rPr lang="hr" sz="2400" kern="1200" dirty="0"/>
            <a:t>i </a:t>
          </a:r>
          <a:r>
            <a:rPr lang="hr" sz="2400" kern="1200" dirty="0" err="1"/>
            <a:t>kontrola</a:t>
          </a:r>
          <a:endParaRPr lang="pl-PL" sz="2400" kern="1200" dirty="0"/>
        </a:p>
      </dsp:txBody>
      <dsp:txXfrm>
        <a:off x="9416536" y="2754619"/>
        <a:ext cx="1301359" cy="1301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18D0F-D2FA-FA42-BC75-57E8B5536477}">
      <dsp:nvSpPr>
        <dsp:cNvPr id="0" name=""/>
        <dsp:cNvSpPr/>
      </dsp:nvSpPr>
      <dsp:spPr>
        <a:xfrm rot="5400000">
          <a:off x="4254839" y="96300"/>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 sz="1400" kern="1200" dirty="0" err="1"/>
            <a:t>Subvencije</a:t>
          </a:r>
          <a:endParaRPr lang="pl-PL" sz="1400" kern="1200" dirty="0"/>
        </a:p>
      </dsp:txBody>
      <dsp:txXfrm rot="-5400000">
        <a:off x="4551291" y="230552"/>
        <a:ext cx="885105" cy="1017363"/>
      </dsp:txXfrm>
    </dsp:sp>
    <dsp:sp modelId="{C1DE6AA6-EDBB-924C-99AA-D94F898CEDD3}">
      <dsp:nvSpPr>
        <dsp:cNvPr id="0" name=""/>
        <dsp:cNvSpPr/>
      </dsp:nvSpPr>
      <dsp:spPr>
        <a:xfrm>
          <a:off x="5675797" y="295831"/>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 sz="1400" kern="1200" dirty="0" err="1"/>
            <a:t>Krediti</a:t>
          </a:r>
          <a:endParaRPr lang="pl-PL" sz="1400" kern="1200" dirty="0"/>
        </a:p>
      </dsp:txBody>
      <dsp:txXfrm>
        <a:off x="5675797" y="295831"/>
        <a:ext cx="1649458" cy="886805"/>
      </dsp:txXfrm>
    </dsp:sp>
    <dsp:sp modelId="{E4D7164B-917B-7146-92AD-929F18F8C66A}">
      <dsp:nvSpPr>
        <dsp:cNvPr id="0" name=""/>
        <dsp:cNvSpPr/>
      </dsp:nvSpPr>
      <dsp:spPr>
        <a:xfrm rot="5400000">
          <a:off x="2866102" y="96300"/>
          <a:ext cx="1478009" cy="1285867"/>
        </a:xfrm>
        <a:prstGeom prst="hexagon">
          <a:avLst>
            <a:gd name="adj" fmla="val 25000"/>
            <a:gd name="vf" fmla="val 11547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3162554" y="230552"/>
        <a:ext cx="885105" cy="1017363"/>
      </dsp:txXfrm>
    </dsp:sp>
    <dsp:sp modelId="{5C51750C-61DA-6A47-A9E9-31D53362E8C4}">
      <dsp:nvSpPr>
        <dsp:cNvPr id="0" name=""/>
        <dsp:cNvSpPr/>
      </dsp:nvSpPr>
      <dsp:spPr>
        <a:xfrm rot="5400000">
          <a:off x="3557810" y="1350834"/>
          <a:ext cx="1478009" cy="1285867"/>
        </a:xfrm>
        <a:prstGeom prst="hexagon">
          <a:avLst>
            <a:gd name="adj" fmla="val 25000"/>
            <a:gd name="vf" fmla="val 11547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 sz="1400" kern="1200" dirty="0"/>
            <a:t>Troškovne olakšice</a:t>
          </a:r>
          <a:endParaRPr lang="pl-PL" sz="1400" kern="1200" dirty="0"/>
        </a:p>
      </dsp:txBody>
      <dsp:txXfrm rot="-5400000">
        <a:off x="3854262" y="1485086"/>
        <a:ext cx="885105" cy="1017363"/>
      </dsp:txXfrm>
    </dsp:sp>
    <dsp:sp modelId="{E1AB9728-5310-B840-9D5E-E591C77FC287}">
      <dsp:nvSpPr>
        <dsp:cNvPr id="0" name=""/>
        <dsp:cNvSpPr/>
      </dsp:nvSpPr>
      <dsp:spPr>
        <a:xfrm>
          <a:off x="2004423" y="1550365"/>
          <a:ext cx="1596249"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r" defTabSz="622300">
            <a:lnSpc>
              <a:spcPct val="90000"/>
            </a:lnSpc>
            <a:spcBef>
              <a:spcPct val="0"/>
            </a:spcBef>
            <a:spcAft>
              <a:spcPct val="35000"/>
            </a:spcAft>
            <a:buNone/>
          </a:pPr>
          <a:r>
            <a:rPr lang="hr" sz="1400" kern="1200" dirty="0"/>
            <a:t>Porezne olakšice</a:t>
          </a:r>
        </a:p>
      </dsp:txBody>
      <dsp:txXfrm>
        <a:off x="2004423" y="1550365"/>
        <a:ext cx="1596249" cy="886805"/>
      </dsp:txXfrm>
    </dsp:sp>
    <dsp:sp modelId="{84E331C4-C400-E641-89B8-CE78EF77CA96}">
      <dsp:nvSpPr>
        <dsp:cNvPr id="0" name=""/>
        <dsp:cNvSpPr/>
      </dsp:nvSpPr>
      <dsp:spPr>
        <a:xfrm rot="5400000">
          <a:off x="4946548" y="1350834"/>
          <a:ext cx="1478009" cy="1285867"/>
        </a:xfrm>
        <a:prstGeom prst="hexagon">
          <a:avLst>
            <a:gd name="adj" fmla="val 25000"/>
            <a:gd name="vf" fmla="val 11547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a:p>
      </dsp:txBody>
      <dsp:txXfrm rot="-5400000">
        <a:off x="5243000" y="1485086"/>
        <a:ext cx="885105" cy="1017363"/>
      </dsp:txXfrm>
    </dsp:sp>
    <dsp:sp modelId="{A5142391-1231-0D43-A829-889EF080C83E}">
      <dsp:nvSpPr>
        <dsp:cNvPr id="0" name=""/>
        <dsp:cNvSpPr/>
      </dsp:nvSpPr>
      <dsp:spPr>
        <a:xfrm rot="5400000">
          <a:off x="4254839" y="2605368"/>
          <a:ext cx="1478009" cy="1285867"/>
        </a:xfrm>
        <a:prstGeom prst="hexagon">
          <a:avLst>
            <a:gd name="adj" fmla="val 25000"/>
            <a:gd name="vf" fmla="val 11547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hr" sz="1400" kern="1200" dirty="0"/>
            <a:t>Odgoda rokova</a:t>
          </a:r>
        </a:p>
      </dsp:txBody>
      <dsp:txXfrm rot="-5400000">
        <a:off x="4551291" y="2739620"/>
        <a:ext cx="885105" cy="1017363"/>
      </dsp:txXfrm>
    </dsp:sp>
    <dsp:sp modelId="{A099B402-E2D8-9E44-A9FD-7C1D884D713A}">
      <dsp:nvSpPr>
        <dsp:cNvPr id="0" name=""/>
        <dsp:cNvSpPr/>
      </dsp:nvSpPr>
      <dsp:spPr>
        <a:xfrm>
          <a:off x="5675797" y="2804899"/>
          <a:ext cx="1649458" cy="8868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hr" sz="1400" kern="1200" dirty="0" err="1"/>
            <a:t>Ostali </a:t>
          </a:r>
          <a:r>
            <a:rPr lang="hr" sz="1400" kern="1200" dirty="0"/>
            <a:t>mehanizmi</a:t>
          </a:r>
        </a:p>
      </dsp:txBody>
      <dsp:txXfrm>
        <a:off x="5675797" y="2804899"/>
        <a:ext cx="1649458" cy="886805"/>
      </dsp:txXfrm>
    </dsp:sp>
    <dsp:sp modelId="{761F687A-C349-2C41-BA2B-190CAC78F265}">
      <dsp:nvSpPr>
        <dsp:cNvPr id="0" name=""/>
        <dsp:cNvSpPr/>
      </dsp:nvSpPr>
      <dsp:spPr>
        <a:xfrm rot="5400000">
          <a:off x="2866102" y="2605368"/>
          <a:ext cx="1478009" cy="1285867"/>
        </a:xfrm>
        <a:prstGeom prst="hexagon">
          <a:avLst>
            <a:gd name="adj" fmla="val 25000"/>
            <a:gd name="vf" fmla="val 11547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pl-PL" sz="3600" kern="1200" dirty="0"/>
        </a:p>
      </dsp:txBody>
      <dsp:txXfrm rot="-5400000">
        <a:off x="3162554" y="2739620"/>
        <a:ext cx="885105" cy="10173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D00E57-2A37-554B-952D-6C1BC327C61F}">
      <dsp:nvSpPr>
        <dsp:cNvPr id="0" name=""/>
        <dsp:cNvSpPr/>
      </dsp:nvSpPr>
      <dsp:spPr>
        <a:xfrm>
          <a:off x="4212255" y="512994"/>
          <a:ext cx="3424856" cy="3424856"/>
        </a:xfrm>
        <a:prstGeom prst="blockArc">
          <a:avLst>
            <a:gd name="adj1" fmla="val 10800000"/>
            <a:gd name="adj2" fmla="val 16200000"/>
            <a:gd name="adj3" fmla="val 4637"/>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BE54843D-648B-024B-A808-2134EEB277CD}">
      <dsp:nvSpPr>
        <dsp:cNvPr id="0" name=""/>
        <dsp:cNvSpPr/>
      </dsp:nvSpPr>
      <dsp:spPr>
        <a:xfrm>
          <a:off x="4212255" y="512994"/>
          <a:ext cx="3424856" cy="3424856"/>
        </a:xfrm>
        <a:prstGeom prst="blockArc">
          <a:avLst>
            <a:gd name="adj1" fmla="val 5400000"/>
            <a:gd name="adj2" fmla="val 10800000"/>
            <a:gd name="adj3" fmla="val 4637"/>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94CDB980-7C03-5F4B-9FFC-76313226B616}">
      <dsp:nvSpPr>
        <dsp:cNvPr id="0" name=""/>
        <dsp:cNvSpPr/>
      </dsp:nvSpPr>
      <dsp:spPr>
        <a:xfrm>
          <a:off x="4212255" y="512994"/>
          <a:ext cx="3424856" cy="3424856"/>
        </a:xfrm>
        <a:prstGeom prst="blockArc">
          <a:avLst>
            <a:gd name="adj1" fmla="val 0"/>
            <a:gd name="adj2" fmla="val 5400000"/>
            <a:gd name="adj3" fmla="val 4637"/>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A722B9A1-C71B-F342-BB6D-BD01D7F6AA60}">
      <dsp:nvSpPr>
        <dsp:cNvPr id="0" name=""/>
        <dsp:cNvSpPr/>
      </dsp:nvSpPr>
      <dsp:spPr>
        <a:xfrm>
          <a:off x="4212255" y="512994"/>
          <a:ext cx="3424856" cy="3424856"/>
        </a:xfrm>
        <a:prstGeom prst="blockArc">
          <a:avLst>
            <a:gd name="adj1" fmla="val 16200000"/>
            <a:gd name="adj2" fmla="val 0"/>
            <a:gd name="adj3" fmla="val 4637"/>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18319F02-3914-2D42-B4E8-84A6144D6FDC}">
      <dsp:nvSpPr>
        <dsp:cNvPr id="0" name=""/>
        <dsp:cNvSpPr/>
      </dsp:nvSpPr>
      <dsp:spPr>
        <a:xfrm>
          <a:off x="5136879" y="1437619"/>
          <a:ext cx="1575607" cy="1575607"/>
        </a:xfrm>
        <a:prstGeom prst="ellips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hr" sz="1800" kern="1200" dirty="0" err="1"/>
            <a:t>Ostali </a:t>
          </a:r>
          <a:r>
            <a:rPr lang="hr" sz="1800" kern="1200" dirty="0"/>
            <a:t>mehanizmi</a:t>
          </a:r>
        </a:p>
      </dsp:txBody>
      <dsp:txXfrm>
        <a:off x="5367621" y="1668361"/>
        <a:ext cx="1114123" cy="1114123"/>
      </dsp:txXfrm>
    </dsp:sp>
    <dsp:sp modelId="{4130D899-120B-6F41-88B5-007138062DA4}">
      <dsp:nvSpPr>
        <dsp:cNvPr id="0" name=""/>
        <dsp:cNvSpPr/>
      </dsp:nvSpPr>
      <dsp:spPr>
        <a:xfrm>
          <a:off x="4985090" y="1237"/>
          <a:ext cx="1879186" cy="1102925"/>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dirty="0" err="1"/>
            <a:t>Jamstva </a:t>
          </a:r>
          <a:r>
            <a:rPr lang="hr" sz="1200" kern="1200" dirty="0"/>
            <a:t>i </a:t>
          </a:r>
          <a:r>
            <a:rPr lang="hr" sz="1200" kern="1200" dirty="0" err="1"/>
            <a:t>obećanja</a:t>
          </a:r>
          <a:endParaRPr lang="pl-PL" sz="1200" kern="1200" dirty="0"/>
        </a:p>
      </dsp:txBody>
      <dsp:txXfrm>
        <a:off x="5260290" y="162757"/>
        <a:ext cx="1328786" cy="779885"/>
      </dsp:txXfrm>
    </dsp:sp>
    <dsp:sp modelId="{38F39779-29AE-E442-96EB-06954CDD1BAA}">
      <dsp:nvSpPr>
        <dsp:cNvPr id="0" name=""/>
        <dsp:cNvSpPr/>
      </dsp:nvSpPr>
      <dsp:spPr>
        <a:xfrm>
          <a:off x="6752268" y="1673960"/>
          <a:ext cx="1690277" cy="1102925"/>
        </a:xfrm>
        <a:prstGeom prst="ellipse">
          <a:avLst/>
        </a:prstGeom>
        <a:gradFill rotWithShape="0">
          <a:gsLst>
            <a:gs pos="0">
              <a:schemeClr val="accent3">
                <a:hueOff val="903533"/>
                <a:satOff val="33333"/>
                <a:lumOff val="-4902"/>
                <a:alphaOff val="0"/>
                <a:satMod val="103000"/>
                <a:lumMod val="102000"/>
                <a:tint val="94000"/>
              </a:schemeClr>
            </a:gs>
            <a:gs pos="50000">
              <a:schemeClr val="accent3">
                <a:hueOff val="903533"/>
                <a:satOff val="33333"/>
                <a:lumOff val="-4902"/>
                <a:alphaOff val="0"/>
                <a:satMod val="110000"/>
                <a:lumMod val="100000"/>
                <a:shade val="100000"/>
              </a:schemeClr>
            </a:gs>
            <a:gs pos="100000">
              <a:schemeClr val="accent3">
                <a:hueOff val="903533"/>
                <a:satOff val="33333"/>
                <a:lumOff val="-490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dirty="0"/>
            <a:t>Kreditna rješenja</a:t>
          </a:r>
        </a:p>
      </dsp:txBody>
      <dsp:txXfrm>
        <a:off x="6999803" y="1835480"/>
        <a:ext cx="1195207" cy="779885"/>
      </dsp:txXfrm>
    </dsp:sp>
    <dsp:sp modelId="{0E0DB62F-A023-F040-BE10-9428D514D668}">
      <dsp:nvSpPr>
        <dsp:cNvPr id="0" name=""/>
        <dsp:cNvSpPr/>
      </dsp:nvSpPr>
      <dsp:spPr>
        <a:xfrm>
          <a:off x="5143040" y="3346683"/>
          <a:ext cx="1563286" cy="1102925"/>
        </a:xfrm>
        <a:prstGeom prst="ellipse">
          <a:avLst/>
        </a:prstGeom>
        <a:gradFill rotWithShape="0">
          <a:gsLst>
            <a:gs pos="0">
              <a:schemeClr val="accent3">
                <a:hueOff val="1807066"/>
                <a:satOff val="66667"/>
                <a:lumOff val="-9804"/>
                <a:alphaOff val="0"/>
                <a:satMod val="103000"/>
                <a:lumMod val="102000"/>
                <a:tint val="94000"/>
              </a:schemeClr>
            </a:gs>
            <a:gs pos="50000">
              <a:schemeClr val="accent3">
                <a:hueOff val="1807066"/>
                <a:satOff val="66667"/>
                <a:lumOff val="-9804"/>
                <a:alphaOff val="0"/>
                <a:satMod val="110000"/>
                <a:lumMod val="100000"/>
                <a:shade val="100000"/>
              </a:schemeClr>
            </a:gs>
            <a:gs pos="100000">
              <a:schemeClr val="accent3">
                <a:hueOff val="1807066"/>
                <a:satOff val="66667"/>
                <a:lumOff val="-980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dirty="0"/>
            <a:t>Pravne promjene </a:t>
          </a:r>
          <a:r>
            <a:rPr lang="hr" sz="1000" kern="1200" dirty="0"/>
            <a:t>( građevinski sektor , najam, prijevoz , trgovina)</a:t>
          </a:r>
        </a:p>
      </dsp:txBody>
      <dsp:txXfrm>
        <a:off x="5371978" y="3508203"/>
        <a:ext cx="1105410" cy="779885"/>
      </dsp:txXfrm>
    </dsp:sp>
    <dsp:sp modelId="{881EE2B0-27AB-944B-BE12-2BE647FE7C57}">
      <dsp:nvSpPr>
        <dsp:cNvPr id="0" name=""/>
        <dsp:cNvSpPr/>
      </dsp:nvSpPr>
      <dsp:spPr>
        <a:xfrm>
          <a:off x="3399084" y="1673960"/>
          <a:ext cx="1705751" cy="1102925"/>
        </a:xfrm>
        <a:prstGeom prst="ellipse">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hr" sz="1200" kern="1200" dirty="0" err="1"/>
            <a:t>Promjene </a:t>
          </a:r>
          <a:r>
            <a:rPr lang="hr" sz="1200" kern="1200" dirty="0"/>
            <a:t>u </a:t>
          </a:r>
          <a:r>
            <a:rPr lang="hr" sz="1200" kern="1200" dirty="0" err="1"/>
            <a:t>funkcioniranju</a:t>
          </a:r>
          <a:r>
            <a:rPr lang="hr" sz="1200" kern="1200" dirty="0"/>
            <a:t> </a:t>
          </a:r>
          <a:r>
            <a:rPr lang="hr" sz="1000" kern="1200" dirty="0"/>
            <a:t>( </a:t>
          </a:r>
          <a:r>
            <a:rPr lang="hr" sz="1000" kern="1200" dirty="0" err="1"/>
            <a:t>pravosuđe </a:t>
          </a:r>
          <a:r>
            <a:rPr lang="hr" sz="1000" kern="1200" dirty="0"/>
            <a:t>, </a:t>
          </a:r>
          <a:r>
            <a:rPr lang="hr" sz="1000" kern="1200" dirty="0" err="1"/>
            <a:t>ovlasti </a:t>
          </a:r>
          <a:r>
            <a:rPr lang="hr" sz="1000" kern="1200" dirty="0"/>
            <a:t>u </a:t>
          </a:r>
          <a:r>
            <a:rPr lang="hr" sz="1000" kern="1200" dirty="0" err="1"/>
            <a:t>tvrtkama </a:t>
          </a:r>
          <a:r>
            <a:rPr lang="hr" sz="1000" kern="1200" dirty="0"/>
            <a:t>itd.)</a:t>
          </a:r>
        </a:p>
      </dsp:txBody>
      <dsp:txXfrm>
        <a:off x="3648885" y="1835480"/>
        <a:ext cx="1206149" cy="7798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2C46A9-5595-1D44-A07D-5092F94AEEB0}">
      <dsp:nvSpPr>
        <dsp:cNvPr id="0" name=""/>
        <dsp:cNvSpPr/>
      </dsp:nvSpPr>
      <dsp:spPr>
        <a:xfrm>
          <a:off x="2185559" y="284849"/>
          <a:ext cx="3865481" cy="3865481"/>
        </a:xfrm>
        <a:prstGeom prst="pie">
          <a:avLst>
            <a:gd name="adj1" fmla="val 16200000"/>
            <a:gd name="adj2" fmla="val 2052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hr" sz="1600" kern="1200"/>
            <a:t>subvencije plaća</a:t>
          </a:r>
          <a:endParaRPr lang="pl-PL" sz="1600" kern="1200"/>
        </a:p>
      </dsp:txBody>
      <dsp:txXfrm>
        <a:off x="4202052" y="934618"/>
        <a:ext cx="1242476" cy="828317"/>
      </dsp:txXfrm>
    </dsp:sp>
    <dsp:sp modelId="{350E3B1A-4354-E141-92E7-E119A3FFEDFD}">
      <dsp:nvSpPr>
        <dsp:cNvPr id="0" name=""/>
        <dsp:cNvSpPr/>
      </dsp:nvSpPr>
      <dsp:spPr>
        <a:xfrm>
          <a:off x="2218692" y="387928"/>
          <a:ext cx="3865481" cy="3865481"/>
        </a:xfrm>
        <a:prstGeom prst="pie">
          <a:avLst>
            <a:gd name="adj1" fmla="val 20520000"/>
            <a:gd name="adj2" fmla="val 324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hr" sz="1600" kern="1200" dirty="0"/>
            <a:t>idle time pay beneficija</a:t>
          </a:r>
          <a:endParaRPr lang="pl-PL" sz="1600" kern="1200" dirty="0"/>
        </a:p>
      </dsp:txBody>
      <dsp:txXfrm>
        <a:off x="4708246" y="2154085"/>
        <a:ext cx="1150441" cy="920352"/>
      </dsp:txXfrm>
    </dsp:sp>
    <dsp:sp modelId="{D04F4AED-2ACA-BC43-9339-D2D23E2B49C7}">
      <dsp:nvSpPr>
        <dsp:cNvPr id="0" name=""/>
        <dsp:cNvSpPr/>
      </dsp:nvSpPr>
      <dsp:spPr>
        <a:xfrm>
          <a:off x="2131259" y="451433"/>
          <a:ext cx="3865481" cy="3865481"/>
        </a:xfrm>
        <a:prstGeom prst="pie">
          <a:avLst>
            <a:gd name="adj1" fmla="val 3240000"/>
            <a:gd name="adj2" fmla="val 756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hr" sz="1600" kern="1200" dirty="0"/>
            <a:t>oslobađanje od plaćanja doprinosa</a:t>
          </a:r>
          <a:endParaRPr lang="pl-PL" sz="1600" kern="1200" dirty="0"/>
        </a:p>
      </dsp:txBody>
      <dsp:txXfrm>
        <a:off x="3511788" y="3166473"/>
        <a:ext cx="1104423" cy="1012388"/>
      </dsp:txXfrm>
    </dsp:sp>
    <dsp:sp modelId="{2B37C89B-5947-A54B-88A3-ECCF5901B310}">
      <dsp:nvSpPr>
        <dsp:cNvPr id="0" name=""/>
        <dsp:cNvSpPr/>
      </dsp:nvSpPr>
      <dsp:spPr>
        <a:xfrm>
          <a:off x="2043825" y="387928"/>
          <a:ext cx="3865481" cy="3865481"/>
        </a:xfrm>
        <a:prstGeom prst="pie">
          <a:avLst>
            <a:gd name="adj1" fmla="val 7560000"/>
            <a:gd name="adj2" fmla="val 1188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hr" sz="1600" kern="1200" dirty="0" err="1"/>
            <a:t>izmjene </a:t>
          </a:r>
          <a:endParaRPr lang="pl-PL" sz="1600" kern="1200" dirty="0"/>
        </a:p>
      </dsp:txBody>
      <dsp:txXfrm>
        <a:off x="2269312" y="2154085"/>
        <a:ext cx="1150441" cy="920352"/>
      </dsp:txXfrm>
    </dsp:sp>
    <dsp:sp modelId="{C957AAFC-A36F-A740-B482-3EE25B91A092}">
      <dsp:nvSpPr>
        <dsp:cNvPr id="0" name=""/>
        <dsp:cNvSpPr/>
      </dsp:nvSpPr>
      <dsp:spPr>
        <a:xfrm>
          <a:off x="2076958" y="284849"/>
          <a:ext cx="3865481" cy="3865481"/>
        </a:xfrm>
        <a:prstGeom prst="pie">
          <a:avLst>
            <a:gd name="adj1" fmla="val 11880000"/>
            <a:gd name="adj2" fmla="val 1620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GB" sz="1600" kern="1200" dirty="0"/>
            <a:t>R</a:t>
          </a:r>
          <a:r>
            <a:rPr lang="hr" sz="1600" kern="1200" dirty="0"/>
            <a:t>eorganizacija radnog mjesta</a:t>
          </a:r>
          <a:endParaRPr lang="pl-PL" sz="1600" kern="1200" dirty="0"/>
        </a:p>
      </dsp:txBody>
      <dsp:txXfrm>
        <a:off x="2683470" y="934618"/>
        <a:ext cx="1242476" cy="828317"/>
      </dsp:txXfrm>
    </dsp:sp>
    <dsp:sp modelId="{15BC9265-F275-6247-A387-3FFD408D29BF}">
      <dsp:nvSpPr>
        <dsp:cNvPr id="0" name=""/>
        <dsp:cNvSpPr/>
      </dsp:nvSpPr>
      <dsp:spPr>
        <a:xfrm>
          <a:off x="1946086" y="45557"/>
          <a:ext cx="4344065" cy="4344065"/>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F40E23B9-D08D-BB4D-926D-99262334405A}">
      <dsp:nvSpPr>
        <dsp:cNvPr id="0" name=""/>
        <dsp:cNvSpPr/>
      </dsp:nvSpPr>
      <dsp:spPr>
        <a:xfrm>
          <a:off x="1979668" y="148603"/>
          <a:ext cx="4344065" cy="4344065"/>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0BB4BB9-2E47-AE48-B7B4-9DD0FFB9D62F}">
      <dsp:nvSpPr>
        <dsp:cNvPr id="0" name=""/>
        <dsp:cNvSpPr/>
      </dsp:nvSpPr>
      <dsp:spPr>
        <a:xfrm>
          <a:off x="1891967" y="212301"/>
          <a:ext cx="4344065" cy="4344065"/>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8A2839C8-65E7-DC40-8EC1-E3E0F079E178}">
      <dsp:nvSpPr>
        <dsp:cNvPr id="0" name=""/>
        <dsp:cNvSpPr/>
      </dsp:nvSpPr>
      <dsp:spPr>
        <a:xfrm>
          <a:off x="1804266" y="148603"/>
          <a:ext cx="4344065" cy="4344065"/>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0F31626E-B61A-AA4A-86C5-7F67B1BB1129}">
      <dsp:nvSpPr>
        <dsp:cNvPr id="0" name=""/>
        <dsp:cNvSpPr/>
      </dsp:nvSpPr>
      <dsp:spPr>
        <a:xfrm>
          <a:off x="1837848" y="45557"/>
          <a:ext cx="4344065" cy="4344065"/>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4DF4A6F-ED0D-3C46-B384-11E47EAA5754}">
      <dsp:nvSpPr>
        <dsp:cNvPr id="0" name=""/>
        <dsp:cNvSpPr/>
      </dsp:nvSpPr>
      <dsp:spPr>
        <a:xfrm rot="5400000">
          <a:off x="-242621" y="242690"/>
          <a:ext cx="1617479" cy="1132235"/>
        </a:xfrm>
        <a:prstGeom prst="chevron">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w="6350" cap="flat" cmpd="sng" algn="ctr">
          <a:solidFill>
            <a:schemeClr val="accent4">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r" sz="1600" kern="1200" dirty="0"/>
            <a:t>Prvi lockdown</a:t>
          </a:r>
        </a:p>
      </dsp:txBody>
      <dsp:txXfrm rot="-5400000">
        <a:off x="2" y="566186"/>
        <a:ext cx="1132235" cy="485244"/>
      </dsp:txXfrm>
    </dsp:sp>
    <dsp:sp modelId="{50EC2061-21CA-4C43-B006-C6E4668C67F7}">
      <dsp:nvSpPr>
        <dsp:cNvPr id="0" name=""/>
        <dsp:cNvSpPr/>
      </dsp:nvSpPr>
      <dsp:spPr>
        <a:xfrm rot="5400000">
          <a:off x="5495986" y="-4363681"/>
          <a:ext cx="1051361" cy="9778863"/>
        </a:xfrm>
        <a:prstGeom prst="round2SameRect">
          <a:avLst/>
        </a:prstGeom>
        <a:solidFill>
          <a:schemeClr val="lt1">
            <a:alpha val="90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hr" sz="1800" kern="1200" dirty="0"/>
            <a:t>Jesu li glavne prijetnje za gospodarstvo identificirane ispravno ?</a:t>
          </a:r>
        </a:p>
        <a:p>
          <a:pPr marL="171450" lvl="1" indent="-171450" algn="l" defTabSz="800100">
            <a:lnSpc>
              <a:spcPct val="90000"/>
            </a:lnSpc>
            <a:spcBef>
              <a:spcPct val="0"/>
            </a:spcBef>
            <a:spcAft>
              <a:spcPct val="15000"/>
            </a:spcAft>
            <a:buChar char="•"/>
          </a:pPr>
          <a:r>
            <a:rPr lang="hr" sz="1800" kern="1200" dirty="0"/>
            <a:t>Kako su vlade odgovorile na prvi „ šok ”?</a:t>
          </a:r>
        </a:p>
        <a:p>
          <a:pPr marL="171450" lvl="1" indent="-171450" algn="l" defTabSz="800100">
            <a:lnSpc>
              <a:spcPct val="90000"/>
            </a:lnSpc>
            <a:spcBef>
              <a:spcPct val="0"/>
            </a:spcBef>
            <a:spcAft>
              <a:spcPct val="15000"/>
            </a:spcAft>
            <a:buChar char="•"/>
          </a:pPr>
          <a:r>
            <a:rPr lang="hr" sz="1800" kern="1200" dirty="0"/>
            <a:t>Jesu li mehanizmi podrške primijenjeni adekvatno i korisno ?</a:t>
          </a:r>
        </a:p>
      </dsp:txBody>
      <dsp:txXfrm rot="-5400000">
        <a:off x="1132236" y="51392"/>
        <a:ext cx="9727540" cy="948715"/>
      </dsp:txXfrm>
    </dsp:sp>
    <dsp:sp modelId="{27183B3C-9C7D-AE40-96F5-E800D485826E}">
      <dsp:nvSpPr>
        <dsp:cNvPr id="0" name=""/>
        <dsp:cNvSpPr/>
      </dsp:nvSpPr>
      <dsp:spPr>
        <a:xfrm rot="5400000">
          <a:off x="-242621" y="1666091"/>
          <a:ext cx="1617479" cy="1132235"/>
        </a:xfrm>
        <a:prstGeom prst="chevron">
          <a:avLst/>
        </a:prstGeom>
        <a:gradFill rotWithShape="0">
          <a:gsLst>
            <a:gs pos="0">
              <a:schemeClr val="accent4">
                <a:hueOff val="4900445"/>
                <a:satOff val="-20388"/>
                <a:lumOff val="4804"/>
                <a:alphaOff val="0"/>
                <a:satMod val="103000"/>
                <a:lumMod val="102000"/>
                <a:tint val="94000"/>
              </a:schemeClr>
            </a:gs>
            <a:gs pos="50000">
              <a:schemeClr val="accent4">
                <a:hueOff val="4900445"/>
                <a:satOff val="-20388"/>
                <a:lumOff val="4804"/>
                <a:alphaOff val="0"/>
                <a:satMod val="110000"/>
                <a:lumMod val="100000"/>
                <a:shade val="100000"/>
              </a:schemeClr>
            </a:gs>
            <a:gs pos="100000">
              <a:schemeClr val="accent4">
                <a:hueOff val="4900445"/>
                <a:satOff val="-20388"/>
                <a:lumOff val="4804"/>
                <a:alphaOff val="0"/>
                <a:lumMod val="99000"/>
                <a:satMod val="120000"/>
                <a:shade val="78000"/>
              </a:schemeClr>
            </a:gs>
          </a:gsLst>
          <a:lin ang="5400000" scaled="0"/>
        </a:gra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r" sz="1600" kern="1200" dirty="0" err="1"/>
            <a:t>Komunikacija</a:t>
          </a:r>
          <a:endParaRPr lang="pl-PL" sz="1600" kern="1200" dirty="0"/>
        </a:p>
      </dsp:txBody>
      <dsp:txXfrm rot="-5400000">
        <a:off x="2" y="1989587"/>
        <a:ext cx="1132235" cy="485244"/>
      </dsp:txXfrm>
    </dsp:sp>
    <dsp:sp modelId="{A9622588-DBFE-F145-BA57-E067F3CAE2D7}">
      <dsp:nvSpPr>
        <dsp:cNvPr id="0" name=""/>
        <dsp:cNvSpPr/>
      </dsp:nvSpPr>
      <dsp:spPr>
        <a:xfrm rot="5400000">
          <a:off x="5495986" y="-2940281"/>
          <a:ext cx="1051361" cy="9778863"/>
        </a:xfrm>
        <a:prstGeom prst="round2SameRect">
          <a:avLst/>
        </a:prstGeom>
        <a:solidFill>
          <a:schemeClr val="lt1">
            <a:alpha val="90000"/>
            <a:hueOff val="0"/>
            <a:satOff val="0"/>
            <a:lumOff val="0"/>
            <a:alphaOff val="0"/>
          </a:schemeClr>
        </a:solidFill>
        <a:ln w="6350" cap="flat" cmpd="sng" algn="ctr">
          <a:solidFill>
            <a:schemeClr val="accent4">
              <a:hueOff val="4900445"/>
              <a:satOff val="-20388"/>
              <a:lumOff val="4804"/>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hr" sz="1800" kern="1200" dirty="0"/>
            <a:t>Jesu li bile i koje promjene i korekcije u implementiranim mehanizmima?</a:t>
          </a:r>
        </a:p>
        <a:p>
          <a:pPr marL="171450" lvl="1" indent="-171450" algn="l" defTabSz="800100">
            <a:lnSpc>
              <a:spcPct val="90000"/>
            </a:lnSpc>
            <a:spcBef>
              <a:spcPct val="0"/>
            </a:spcBef>
            <a:spcAft>
              <a:spcPct val="15000"/>
            </a:spcAft>
            <a:buChar char="•"/>
          </a:pPr>
          <a:r>
            <a:rPr lang="hr" sz="1800" kern="1200" dirty="0"/>
            <a:t>Je li bilo komunikacije između vlade i malih i srednjih poduzeća ?</a:t>
          </a:r>
        </a:p>
        <a:p>
          <a:pPr marL="171450" lvl="1" indent="-171450" algn="l" defTabSz="800100">
            <a:lnSpc>
              <a:spcPct val="90000"/>
            </a:lnSpc>
            <a:spcBef>
              <a:spcPct val="0"/>
            </a:spcBef>
            <a:spcAft>
              <a:spcPct val="15000"/>
            </a:spcAft>
            <a:buChar char="•"/>
          </a:pPr>
          <a:r>
            <a:rPr lang="hr" sz="1800" kern="1200" dirty="0"/>
            <a:t>Kako su informacije oko potpornih mehanizama diseminirane ?</a:t>
          </a:r>
        </a:p>
      </dsp:txBody>
      <dsp:txXfrm rot="-5400000">
        <a:off x="1132236" y="1474792"/>
        <a:ext cx="9727540" cy="948715"/>
      </dsp:txXfrm>
    </dsp:sp>
    <dsp:sp modelId="{6CD0FCCC-9A7C-514C-92BB-C8D97AC3B4E6}">
      <dsp:nvSpPr>
        <dsp:cNvPr id="0" name=""/>
        <dsp:cNvSpPr/>
      </dsp:nvSpPr>
      <dsp:spPr>
        <a:xfrm rot="5400000">
          <a:off x="-242621" y="3089491"/>
          <a:ext cx="1617479" cy="1132235"/>
        </a:xfrm>
        <a:prstGeom prst="chevron">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hr" sz="1600" kern="1200" dirty="0"/>
            <a:t>Drugi lockdown</a:t>
          </a:r>
          <a:endParaRPr lang="pl-PL" sz="1600" kern="1200" dirty="0"/>
        </a:p>
      </dsp:txBody>
      <dsp:txXfrm rot="-5400000">
        <a:off x="2" y="3412987"/>
        <a:ext cx="1132235" cy="485244"/>
      </dsp:txXfrm>
    </dsp:sp>
    <dsp:sp modelId="{EF928E59-919F-F94B-84A1-CE7DF187531A}">
      <dsp:nvSpPr>
        <dsp:cNvPr id="0" name=""/>
        <dsp:cNvSpPr/>
      </dsp:nvSpPr>
      <dsp:spPr>
        <a:xfrm rot="5400000">
          <a:off x="5495986" y="-1516881"/>
          <a:ext cx="1051361" cy="9778863"/>
        </a:xfrm>
        <a:prstGeom prst="round2SameRect">
          <a:avLst/>
        </a:prstGeom>
        <a:solidFill>
          <a:schemeClr val="lt1">
            <a:alpha val="90000"/>
            <a:hueOff val="0"/>
            <a:satOff val="0"/>
            <a:lumOff val="0"/>
            <a:alphaOff val="0"/>
          </a:schemeClr>
        </a:solidFill>
        <a:ln w="6350" cap="flat" cmpd="sng" algn="ctr">
          <a:solidFill>
            <a:schemeClr val="accent4">
              <a:hueOff val="9800891"/>
              <a:satOff val="-40777"/>
              <a:lumOff val="9608"/>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28016" tIns="11430" rIns="11430" bIns="11430" numCol="1" spcCol="1270" anchor="ctr" anchorCtr="0">
          <a:noAutofit/>
        </a:bodyPr>
        <a:lstStyle/>
        <a:p>
          <a:pPr marL="171450" lvl="1" indent="-171450" algn="l" defTabSz="800100">
            <a:lnSpc>
              <a:spcPct val="90000"/>
            </a:lnSpc>
            <a:spcBef>
              <a:spcPct val="0"/>
            </a:spcBef>
            <a:spcAft>
              <a:spcPct val="15000"/>
            </a:spcAft>
            <a:buChar char="•"/>
          </a:pPr>
          <a:r>
            <a:rPr lang="hr" sz="1800" kern="1200" dirty="0"/>
            <a:t>Jesu li bile i koje promjene i korekcije u implementiranim mehanizmima?</a:t>
          </a:r>
        </a:p>
        <a:p>
          <a:pPr marL="171450" lvl="1" indent="-171450" algn="l" defTabSz="800100">
            <a:lnSpc>
              <a:spcPct val="90000"/>
            </a:lnSpc>
            <a:spcBef>
              <a:spcPct val="0"/>
            </a:spcBef>
            <a:spcAft>
              <a:spcPct val="15000"/>
            </a:spcAft>
            <a:buChar char="•"/>
          </a:pPr>
          <a:r>
            <a:rPr lang="hr" sz="1800" kern="1200" dirty="0"/>
            <a:t>Jesu li mehanizmi podrške bili prilagođeni ekonomskim granama?</a:t>
          </a:r>
        </a:p>
        <a:p>
          <a:pPr marL="171450" lvl="1" indent="-171450" algn="l" defTabSz="800100">
            <a:lnSpc>
              <a:spcPct val="90000"/>
            </a:lnSpc>
            <a:spcBef>
              <a:spcPct val="0"/>
            </a:spcBef>
            <a:spcAft>
              <a:spcPct val="15000"/>
            </a:spcAft>
            <a:buChar char="•"/>
          </a:pPr>
          <a:r>
            <a:rPr lang="hr" sz="1800" kern="1200" dirty="0"/>
            <a:t>Jesu li uvedeni dugoročni potporni mehanizmi (na primjer za provođenje tehnološkog napredovanja)</a:t>
          </a:r>
        </a:p>
      </dsp:txBody>
      <dsp:txXfrm rot="-5400000">
        <a:off x="1132236" y="2898192"/>
        <a:ext cx="9727540" cy="948715"/>
      </dsp:txXfrm>
    </dsp:sp>
  </dsp:spTree>
</dsp:drawing>
</file>

<file path=ppt/diagrams/layout1.xml><?xml version="1.0" encoding="utf-8"?>
<dgm:layoutDef xmlns:dgm="http://schemas.openxmlformats.org/drawingml/2006/diagram" xmlns:a="http://schemas.openxmlformats.org/drawingml/2006/main" uniqueId="urn:microsoft.com/office/officeart/2008/layout/VerticalAccentList">
  <dgm:title val=""/>
  <dgm:desc val=""/>
  <dgm:catLst>
    <dgm:cat type="list" pri="16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dgm:chPref/>
      <dgm:dir/>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constrLst>
      <dgm:constr type="primFontSz" for="des" forName="parenttext" refType="primFontSz" refFor="des" refForName="childtext" op="gte"/>
      <dgm:constr type="w" for="ch" forName="composite" refType="w"/>
      <dgm:constr type="h" for="ch" forName="composite" refType="h"/>
      <dgm:constr type="w" for="ch" forName="parallelogramComposite" refType="w"/>
      <dgm:constr type="h" for="ch" forName="parallelogramComposite" refType="h"/>
      <dgm:constr type="w" for="ch" forName="parenttextcomposite" refType="w" fact="0.9"/>
      <dgm:constr type="h" for="ch" forName="parenttextcomposite" refType="h" fact="0.6"/>
      <dgm:constr type="h" for="ch" forName="sibTrans" refType="h" refFor="ch" refForName="composite" op="equ" fact="0.02"/>
      <dgm:constr type="h" for="ch" forName="sibTrans" op="equ"/>
    </dgm:constrLst>
    <dgm:forEach name="nodesForEach" axis="ch" ptType="node">
      <dgm:layoutNode name="parenttextcomposite">
        <dgm:alg type="composite">
          <dgm:param type="ar" val="11"/>
        </dgm:alg>
        <dgm:shape xmlns:r="http://schemas.openxmlformats.org/officeDocument/2006/relationships" r:blip="">
          <dgm:adjLst/>
        </dgm:shape>
        <dgm:constrLst>
          <dgm:constr type="h" for="ch" forName="parenttext" refType="h"/>
          <dgm:constr type="w" for="ch" forName="parenttext" refType="w"/>
        </dgm:constrLst>
        <dgm:layoutNode name="parenttext" styleLbl="revTx">
          <dgm:varLst>
            <dgm:chMax/>
            <dgm:chPref val="2"/>
            <dgm:bulletEnabled val="1"/>
          </dgm:varLst>
          <dgm:choose name="Name4">
            <dgm:if name="Name5" func="var" arg="dir" op="equ" val="norm">
              <dgm:alg type="tx">
                <dgm:param type="parTxLTRAlign" val="l"/>
                <dgm:param type="txAnchorVert" val="b"/>
              </dgm:alg>
            </dgm:if>
            <dgm:else name="Name6">
              <dgm:alg type="tx">
                <dgm:param type="parTxLTRAlign" val="r"/>
                <dgm:param type="txAnchorVert" val="b"/>
              </dgm:alg>
            </dgm:else>
          </dgm:choose>
          <dgm:shape xmlns:r="http://schemas.openxmlformats.org/officeDocument/2006/relationships" type="rect"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dgm:choose name="Name7">
        <dgm:if name="Name8" axis="ch" ptType="node" func="cnt" op="gte" val="1">
          <dgm:layoutNode name="composite">
            <dgm:alg type="composite">
              <dgm:param type="ar" val="6"/>
            </dgm:alg>
            <dgm:shape xmlns:r="http://schemas.openxmlformats.org/officeDocument/2006/relationships" r:blip="">
              <dgm:adjLst/>
            </dgm:shape>
            <dgm:choose name="Name9">
              <dgm:if name="Name10" func="var" arg="dir" op="equ" val="norm">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301"/>
                  <dgm:constr type="t" for="ch" forName="childtext" refType="h" fact="0.1"/>
                  <dgm:constr type="w" for="ch" forName="childtext" refType="w" fact="0.9117"/>
                  <dgm:constr type="h" for="ch" forName="childtext" refType="h" fact="0.8"/>
                </dgm:constrLst>
              </dgm:if>
              <dgm:else name="Name11">
                <dgm:constrLst>
                  <dgm:constr type="l" for="ch" forName="chevron1" refType="w" fact="0.0301"/>
                  <dgm:constr type="t" for="ch" forName="chevron1" refType="h" fact="0"/>
                  <dgm:constr type="w" for="ch" forName="chevron1" refType="w" fact="0.2106"/>
                  <dgm:constr type="h" for="ch" forName="chevron1" refType="h"/>
                  <dgm:constr type="l" for="ch" forName="chevron2" refType="w" fact="0.1566"/>
                  <dgm:constr type="t" for="ch" forName="chevron2" refType="h" fact="0"/>
                  <dgm:constr type="w" for="ch" forName="chevron2" refType="w" fact="0.2106"/>
                  <dgm:constr type="h" for="ch" forName="chevron2" refType="h"/>
                  <dgm:constr type="l" for="ch" forName="chevron3" refType="w" fact="0.2832"/>
                  <dgm:constr type="t" for="ch" forName="chevron3" refType="h" fact="0"/>
                  <dgm:constr type="w" for="ch" forName="chevron3" refType="w" fact="0.2106"/>
                  <dgm:constr type="h" for="ch" forName="chevron3" refType="h"/>
                  <dgm:constr type="l" for="ch" forName="chevron4" refType="w" fact="0.4097"/>
                  <dgm:constr type="t" for="ch" forName="chevron4" refType="h" fact="0"/>
                  <dgm:constr type="w" for="ch" forName="chevron4" refType="w" fact="0.2106"/>
                  <dgm:constr type="h" for="ch" forName="chevron4" refType="h"/>
                  <dgm:constr type="l" for="ch" forName="chevron5" refType="w" fact="0.5363"/>
                  <dgm:constr type="t" for="ch" forName="chevron5" refType="h" fact="0"/>
                  <dgm:constr type="w" for="ch" forName="chevron5" refType="w" fact="0.2106"/>
                  <dgm:constr type="h" for="ch" forName="chevron5" refType="h"/>
                  <dgm:constr type="l" for="ch" forName="chevron6" refType="w" fact="0.6628"/>
                  <dgm:constr type="t" for="ch" forName="chevron6" refType="h" fact="0"/>
                  <dgm:constr type="w" for="ch" forName="chevron6" refType="w" fact="0.2106"/>
                  <dgm:constr type="h" for="ch" forName="chevron6" refType="h"/>
                  <dgm:constr type="l" for="ch" forName="chevron7" refType="w" fact="0.7894"/>
                  <dgm:constr type="t" for="ch" forName="chevron7" refType="h" fact="0"/>
                  <dgm:constr type="w" for="ch" forName="chevron7" refType="w" fact="0.2106"/>
                  <dgm:constr type="h" for="ch" forName="chevron7" refType="h"/>
                  <dgm:constr type="l" for="ch" forName="childtext" refType="w" fact="0.0883"/>
                  <dgm:constr type="t" for="ch" forName="childtext" refType="h" fact="0.1"/>
                  <dgm:constr type="w" for="ch" forName="childtext" refType="w" fact="0.9117"/>
                  <dgm:constr type="h" for="ch" forName="childtext" refType="h" fact="0.8"/>
                </dgm:constrLst>
              </dgm:else>
            </dgm:choose>
            <dgm:ruleLst/>
            <dgm:layoutNode name="chevron1" styleLbl="alignNode1">
              <dgm:alg type="sp"/>
              <dgm:choose name="Name12">
                <dgm:if name="Name13" func="var" arg="dir" op="equ" val="norm">
                  <dgm:shape xmlns:r="http://schemas.openxmlformats.org/officeDocument/2006/relationships" type="chevron" r:blip="">
                    <dgm:adjLst>
                      <dgm:adj idx="1" val="0.7061"/>
                    </dgm:adjLst>
                  </dgm:shape>
                </dgm:if>
                <dgm:else name="Name14">
                  <dgm:shape xmlns:r="http://schemas.openxmlformats.org/officeDocument/2006/relationships" rot="180" type="chevron" r:blip="">
                    <dgm:adjLst>
                      <dgm:adj idx="1" val="0.7061"/>
                    </dgm:adjLst>
                  </dgm:shape>
                </dgm:else>
              </dgm:choose>
              <dgm:presOf/>
            </dgm:layoutNode>
            <dgm:layoutNode name="chevron2" styleLbl="alignNode1">
              <dgm:alg type="sp"/>
              <dgm:choose name="Name15">
                <dgm:if name="Name16" func="var" arg="dir" op="equ" val="norm">
                  <dgm:shape xmlns:r="http://schemas.openxmlformats.org/officeDocument/2006/relationships" type="chevron" r:blip="">
                    <dgm:adjLst>
                      <dgm:adj idx="1" val="0.7061"/>
                    </dgm:adjLst>
                  </dgm:shape>
                </dgm:if>
                <dgm:else name="Name17">
                  <dgm:shape xmlns:r="http://schemas.openxmlformats.org/officeDocument/2006/relationships" rot="180" type="chevron" r:blip="">
                    <dgm:adjLst>
                      <dgm:adj idx="1" val="0.7061"/>
                    </dgm:adjLst>
                  </dgm:shape>
                </dgm:else>
              </dgm:choose>
              <dgm:presOf/>
            </dgm:layoutNode>
            <dgm:layoutNode name="chevron3" styleLbl="alignNode1">
              <dgm:alg type="sp"/>
              <dgm:choose name="Name18">
                <dgm:if name="Name19" func="var" arg="dir" op="equ" val="norm">
                  <dgm:shape xmlns:r="http://schemas.openxmlformats.org/officeDocument/2006/relationships" type="chevron" r:blip="">
                    <dgm:adjLst>
                      <dgm:adj idx="1" val="0.7061"/>
                    </dgm:adjLst>
                  </dgm:shape>
                </dgm:if>
                <dgm:else name="Name20">
                  <dgm:shape xmlns:r="http://schemas.openxmlformats.org/officeDocument/2006/relationships" rot="180" type="chevron" r:blip="">
                    <dgm:adjLst>
                      <dgm:adj idx="1" val="0.7061"/>
                    </dgm:adjLst>
                  </dgm:shape>
                </dgm:else>
              </dgm:choose>
              <dgm:presOf/>
            </dgm:layoutNode>
            <dgm:layoutNode name="chevron4" styleLbl="alignNode1">
              <dgm:alg type="sp"/>
              <dgm:choose name="Name21">
                <dgm:if name="Name22" func="var" arg="dir" op="equ" val="norm">
                  <dgm:shape xmlns:r="http://schemas.openxmlformats.org/officeDocument/2006/relationships" type="chevron" r:blip="">
                    <dgm:adjLst>
                      <dgm:adj idx="1" val="0.7061"/>
                    </dgm:adjLst>
                  </dgm:shape>
                </dgm:if>
                <dgm:else name="Name23">
                  <dgm:shape xmlns:r="http://schemas.openxmlformats.org/officeDocument/2006/relationships" rot="180" type="chevron" r:blip="">
                    <dgm:adjLst>
                      <dgm:adj idx="1" val="0.7061"/>
                    </dgm:adjLst>
                  </dgm:shape>
                </dgm:else>
              </dgm:choose>
              <dgm:presOf/>
            </dgm:layoutNode>
            <dgm:layoutNode name="chevron5" styleLbl="alignNode1">
              <dgm:alg type="sp"/>
              <dgm:choose name="Name24">
                <dgm:if name="Name25" func="var" arg="dir" op="equ" val="norm">
                  <dgm:shape xmlns:r="http://schemas.openxmlformats.org/officeDocument/2006/relationships" type="chevron" r:blip="">
                    <dgm:adjLst>
                      <dgm:adj idx="1" val="0.7061"/>
                    </dgm:adjLst>
                  </dgm:shape>
                </dgm:if>
                <dgm:else name="Name26">
                  <dgm:shape xmlns:r="http://schemas.openxmlformats.org/officeDocument/2006/relationships" rot="180" type="chevron" r:blip="">
                    <dgm:adjLst>
                      <dgm:adj idx="1" val="0.7061"/>
                    </dgm:adjLst>
                  </dgm:shape>
                </dgm:else>
              </dgm:choose>
              <dgm:presOf/>
            </dgm:layoutNode>
            <dgm:layoutNode name="chevron6" styleLbl="alignNode1">
              <dgm:alg type="sp"/>
              <dgm:choose name="Name27">
                <dgm:if name="Name28" func="var" arg="dir" op="equ" val="norm">
                  <dgm:shape xmlns:r="http://schemas.openxmlformats.org/officeDocument/2006/relationships" type="chevron" r:blip="">
                    <dgm:adjLst>
                      <dgm:adj idx="1" val="0.7061"/>
                    </dgm:adjLst>
                  </dgm:shape>
                </dgm:if>
                <dgm:else name="Name29">
                  <dgm:shape xmlns:r="http://schemas.openxmlformats.org/officeDocument/2006/relationships" rot="180" type="chevron" r:blip="">
                    <dgm:adjLst>
                      <dgm:adj idx="1" val="0.7061"/>
                    </dgm:adjLst>
                  </dgm:shape>
                </dgm:else>
              </dgm:choose>
              <dgm:presOf/>
            </dgm:layoutNode>
            <dgm:layoutNode name="chevron7" styleLbl="alignNode1">
              <dgm:alg type="sp"/>
              <dgm:choose name="Name30">
                <dgm:if name="Name31" func="var" arg="dir" op="equ" val="norm">
                  <dgm:shape xmlns:r="http://schemas.openxmlformats.org/officeDocument/2006/relationships" type="chevron" r:blip="">
                    <dgm:adjLst>
                      <dgm:adj idx="1" val="0.7061"/>
                    </dgm:adjLst>
                  </dgm:shape>
                </dgm:if>
                <dgm:else name="Name32">
                  <dgm:shape xmlns:r="http://schemas.openxmlformats.org/officeDocument/2006/relationships" rot="180" type="chevron" r:blip="">
                    <dgm:adjLst>
                      <dgm:adj idx="1" val="0.7061"/>
                    </dgm:adjLst>
                  </dgm:shape>
                </dgm:else>
              </dgm:choose>
              <dgm:presOf/>
            </dgm:layoutNode>
            <dgm:layoutNode name="childtext" styleLbl="solidFgAcc1">
              <dgm:varLst>
                <dgm:chMax/>
                <dgm:chPref val="0"/>
                <dgm:bulletEnabled val="1"/>
              </dgm:varLst>
              <dgm:choose name="Name33">
                <dgm:if name="Name34" func="var" arg="dir" op="equ" val="norm">
                  <dgm:alg type="tx">
                    <dgm:param type="parTxLTRAlign" val="l"/>
                    <dgm:param type="txAnchorVertCh" val="t"/>
                  </dgm:alg>
                </dgm:if>
                <dgm:else name="Name35">
                  <dgm:alg type="tx">
                    <dgm:param type="parTxLTRAlign" val="r"/>
                    <dgm:param type="shpTxLTRAlignCh" val="r"/>
                    <dgm:param type="txAnchorVertCh" val="t"/>
                  </dgm:alg>
                </dgm:else>
              </dgm:choose>
              <dgm:shape xmlns:r="http://schemas.openxmlformats.org/officeDocument/2006/relationships" type="rect" r:blip="">
                <dgm:adjLst/>
              </dgm:shape>
              <dgm:presOf axis="des"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if>
        <dgm:else name="Name36">
          <dgm:layoutNode name="parallelogramComposite">
            <dgm:alg type="composite">
              <dgm:param type="ar" val="50"/>
            </dgm:alg>
            <dgm:shape xmlns:r="http://schemas.openxmlformats.org/officeDocument/2006/relationships" r:blip="">
              <dgm:adjLst/>
            </dgm:shape>
            <dgm:constrLst>
              <dgm:constr type="l" for="ch" forName="parallelogram1" refType="w" fact="0"/>
              <dgm:constr type="t" for="ch" forName="parallelogram1" refType="h" fact="0"/>
              <dgm:constr type="w" for="ch" forName="parallelogram1" refType="w" fact="0.12"/>
              <dgm:constr type="h" for="ch" forName="parallelogram1" refType="h"/>
              <dgm:constr type="l" for="ch" forName="parallelogram2" refType="w" fact="0.127"/>
              <dgm:constr type="t" for="ch" forName="parallelogram2" refType="h" fact="0"/>
              <dgm:constr type="w" for="ch" forName="parallelogram2" refType="w" fact="0.12"/>
              <dgm:constr type="h" for="ch" forName="parallelogram2" refType="h"/>
              <dgm:constr type="l" for="ch" forName="parallelogram3" refType="w" fact="0.254"/>
              <dgm:constr type="t" for="ch" forName="parallelogram3" refType="h" fact="0"/>
              <dgm:constr type="w" for="ch" forName="parallelogram3" refType="w" fact="0.12"/>
              <dgm:constr type="h" for="ch" forName="parallelogram3" refType="h"/>
              <dgm:constr type="l" for="ch" forName="parallelogram4" refType="w" fact="0.381"/>
              <dgm:constr type="t" for="ch" forName="parallelogram4" refType="h" fact="0"/>
              <dgm:constr type="w" for="ch" forName="parallelogram4" refType="w" fact="0.12"/>
              <dgm:constr type="h" for="ch" forName="parallelogram4" refType="h"/>
              <dgm:constr type="l" for="ch" forName="parallelogram5" refType="w" fact="0.508"/>
              <dgm:constr type="t" for="ch" forName="parallelogram5" refType="h" fact="0"/>
              <dgm:constr type="w" for="ch" forName="parallelogram5" refType="w" fact="0.12"/>
              <dgm:constr type="h" for="ch" forName="parallelogram5" refType="h"/>
              <dgm:constr type="l" for="ch" forName="parallelogram6" refType="w" fact="0.635"/>
              <dgm:constr type="t" for="ch" forName="parallelogram6" refType="h" fact="0"/>
              <dgm:constr type="w" for="ch" forName="parallelogram6" refType="w" fact="0.12"/>
              <dgm:constr type="h" for="ch" forName="parallelogram6" refType="h"/>
              <dgm:constr type="l" for="ch" forName="parallelogram7" refType="w" fact="0.762"/>
              <dgm:constr type="t" for="ch" forName="parallelogram7" refType="h" fact="0"/>
              <dgm:constr type="w" for="ch" forName="parallelogram7" refType="w" fact="0.12"/>
              <dgm:constr type="h" for="ch" forName="parallelogram7" refType="h"/>
            </dgm:constrLst>
            <dgm:ruleLst/>
            <dgm:layoutNode name="parallelogram1" styleLbl="alignNode1">
              <dgm:alg type="sp"/>
              <dgm:shape xmlns:r="http://schemas.openxmlformats.org/officeDocument/2006/relationships" type="parallelogram" r:blip="">
                <dgm:adjLst>
                  <dgm:adj idx="1" val="1.4084"/>
                </dgm:adjLst>
              </dgm:shape>
              <dgm:presOf/>
            </dgm:layoutNode>
            <dgm:layoutNode name="parallelogram2" styleLbl="alignNode1">
              <dgm:alg type="sp"/>
              <dgm:shape xmlns:r="http://schemas.openxmlformats.org/officeDocument/2006/relationships" type="parallelogram" r:blip="">
                <dgm:adjLst>
                  <dgm:adj idx="1" val="1.4084"/>
                </dgm:adjLst>
              </dgm:shape>
              <dgm:presOf/>
            </dgm:layoutNode>
            <dgm:layoutNode name="parallelogram3" styleLbl="alignNode1">
              <dgm:alg type="sp"/>
              <dgm:shape xmlns:r="http://schemas.openxmlformats.org/officeDocument/2006/relationships" type="parallelogram" r:blip="">
                <dgm:adjLst>
                  <dgm:adj idx="1" val="1.4084"/>
                </dgm:adjLst>
              </dgm:shape>
              <dgm:presOf/>
            </dgm:layoutNode>
            <dgm:layoutNode name="parallelogram4" styleLbl="alignNode1">
              <dgm:alg type="sp"/>
              <dgm:shape xmlns:r="http://schemas.openxmlformats.org/officeDocument/2006/relationships" type="parallelogram" r:blip="">
                <dgm:adjLst>
                  <dgm:adj idx="1" val="1.4084"/>
                </dgm:adjLst>
              </dgm:shape>
              <dgm:presOf/>
            </dgm:layoutNode>
            <dgm:layoutNode name="parallelogram5" styleLbl="alignNode1">
              <dgm:alg type="sp"/>
              <dgm:shape xmlns:r="http://schemas.openxmlformats.org/officeDocument/2006/relationships" type="parallelogram" r:blip="">
                <dgm:adjLst>
                  <dgm:adj idx="1" val="1.4084"/>
                </dgm:adjLst>
              </dgm:shape>
              <dgm:presOf/>
            </dgm:layoutNode>
            <dgm:layoutNode name="parallelogram6" styleLbl="alignNode1">
              <dgm:alg type="sp"/>
              <dgm:shape xmlns:r="http://schemas.openxmlformats.org/officeDocument/2006/relationships" type="parallelogram" r:blip="">
                <dgm:adjLst>
                  <dgm:adj idx="1" val="1.4084"/>
                </dgm:adjLst>
              </dgm:shape>
              <dgm:presOf/>
            </dgm:layoutNode>
            <dgm:layoutNode name="parallelogram7" styleLbl="alignNode1">
              <dgm:alg type="sp"/>
              <dgm:shape xmlns:r="http://schemas.openxmlformats.org/officeDocument/2006/relationships" type="parallelogram" r:blip="">
                <dgm:adjLst>
                  <dgm:adj idx="1" val="1.4084"/>
                </dgm:adjLst>
              </dgm:shape>
              <dgm:presOf/>
            </dgm:layoutNode>
          </dgm:layoutNode>
        </dgm:else>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06/02/2023</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‹Nº›</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06/02/2023</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r"/>
              <a:t>Urednik stila teksta patrona</a:t>
            </a:r>
          </a:p>
          <a:p>
            <a:pPr lvl="1"/>
            <a:r>
              <a:rPr lang="hr"/>
              <a:t>Druga razina</a:t>
            </a:r>
          </a:p>
          <a:p>
            <a:pPr lvl="2"/>
            <a:r>
              <a:rPr lang="hr"/>
              <a:t>Tercer nivel</a:t>
            </a:r>
          </a:p>
          <a:p>
            <a:pPr lvl="3"/>
            <a:r>
              <a:rPr lang="hr"/>
              <a:t>Cuarto nivel</a:t>
            </a:r>
          </a:p>
          <a:p>
            <a:pPr lvl="4"/>
            <a:r>
              <a:rPr lang="hr"/>
              <a:t>Quinto razina</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‹Nº›</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871610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25745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1025745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cap="flat">
                <a:solidFill>
                  <a:srgbClr val="808080"/>
                </a:solidFill>
                <a:round/>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4_General Slide_Right">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9446126"/>
      </p:ext>
    </p:extLst>
  </p:cSld>
  <p:clrMapOvr>
    <a:masterClrMapping/>
  </p:clrMapOvr>
  <p:transition advClick="0"/>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7" cstate="email">
            <a:extLst>
              <a:ext uri="{28A0092B-C50C-407E-A947-70E740481C1C}">
                <a14:useLocalDpi xmlns:a14="http://schemas.microsoft.com/office/drawing/2010/main"/>
              </a:ext>
            </a:extLst>
          </a:blip>
          <a:srcRect/>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hr" sz="1200" b="0" i="0" u="none" strike="noStrike" dirty="0">
                <a:solidFill>
                  <a:schemeClr val="bg1"/>
                </a:solidFill>
                <a:effectLst/>
                <a:latin typeface="YADLjI9qxTA 0"/>
              </a:rPr>
              <a:t>Uz potporu Erasmus+ </a:t>
            </a:r>
            <a:r>
              <a:rPr lang="hr" sz="1200" b="0" i="0" u="none" strike="noStrike" dirty="0" err="1">
                <a:solidFill>
                  <a:schemeClr val="bg1"/>
                </a:solidFill>
                <a:effectLst/>
                <a:latin typeface="YADLjI9qxTA 0"/>
              </a:rPr>
              <a:t>programa </a:t>
            </a:r>
            <a:r>
              <a:rPr lang="hr" sz="1200" b="0" i="0" u="none" strike="noStrike" dirty="0">
                <a:solidFill>
                  <a:schemeClr val="bg1"/>
                </a:solidFill>
                <a:effectLst/>
                <a:latin typeface="YADLjI9qxTA 0"/>
              </a:rPr>
              <a:t>Europske unije. Ovaj dokument i njegov sadržaj odražavaju samo stajališta autora, a Komisija se ne može smatrati odgovornom za bilo kakvu upotrebu informacija sadržanih u njemu.</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 id="2147483654"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hyperlink" Target="https://ec.europa.eu/competition-policy/state-aid/coronavirus_en"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258328" y="3257551"/>
            <a:ext cx="5103472" cy="646331"/>
          </a:xfrm>
          <a:prstGeom prst="rect">
            <a:avLst/>
          </a:prstGeom>
          <a:noFill/>
        </p:spPr>
        <p:txBody>
          <a:bodyPr wrap="square">
            <a:spAutoFit/>
          </a:bodyPr>
          <a:lstStyle/>
          <a:p>
            <a:r>
              <a:rPr lang="hr" sz="1800" b="1" dirty="0">
                <a:effectLst/>
                <a:latin typeface="Bahnschrift Light" panose="020B0502040204020203" pitchFamily="34" charset="0"/>
                <a:ea typeface="Calibri" panose="020F0502020204030204" pitchFamily="34" charset="0"/>
              </a:rPr>
              <a:t>“Poboljšanje otpornosti malih i srednjih poduzeća nakon lockdowna”</a:t>
            </a:r>
            <a:endParaRPr lang="es-ES" sz="1800" b="1" dirty="0">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kumimoji="0" lang="h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DRŽAVNE </a:t>
            </a:r>
            <a:r>
              <a:rPr kumimoji="0" lang="hr" sz="1800" b="1" i="0" u="none" strike="noStrike" kern="1200" cap="none" spc="-114" normalizeH="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POTPORE ZA SUFINANCIRANJE RADNIH MJESTA</a:t>
            </a:r>
            <a:endParaRPr kumimoji="0" lang="pt-B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0000"/>
              </a:lnSpc>
              <a:spcBef>
                <a:spcPts val="5"/>
              </a:spcBef>
              <a:spcAft>
                <a:spcPts val="0"/>
              </a:spcAft>
              <a:buClrTx/>
              <a:buSzTx/>
              <a:buFontTx/>
              <a:buNone/>
              <a:tabLst>
                <a:tab pos="1205230" algn="l"/>
                <a:tab pos="1926589" algn="l"/>
                <a:tab pos="2915920" algn="l"/>
                <a:tab pos="3444875" algn="l"/>
                <a:tab pos="4383405" algn="l"/>
                <a:tab pos="6796405" algn="l"/>
              </a:tabLst>
              <a:defRPr/>
            </a:pPr>
            <a:r>
              <a:rPr kumimoji="0" lang="hr" sz="1800" b="1" i="0" u="none" strike="noStrike" kern="1200" cap="none" spc="-114" normalizeH="0" baseline="0" noProof="0" dirty="0">
                <a:ln>
                  <a:noFill/>
                </a:ln>
                <a:solidFill>
                  <a:srgbClr val="0CA373"/>
                </a:solidFill>
                <a:effectLst/>
                <a:uLnTx/>
                <a:uFillTx/>
                <a:latin typeface="Tahoma" panose="020B0604030504040204" pitchFamily="34" charset="0"/>
                <a:ea typeface="Tahoma" panose="020B0604030504040204" pitchFamily="34" charset="0"/>
                <a:cs typeface="Tahoma" panose="020B0604030504040204" pitchFamily="34" charset="0"/>
              </a:rPr>
              <a:t> Autor : </a:t>
            </a:r>
            <a:r>
              <a:rPr kumimoji="0" lang="hr" sz="1800" b="1" i="0" u="none" strike="noStrike" kern="1200" cap="none" spc="-114"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rPr>
              <a:t>Ekonomsko sveučilište Krakow</a:t>
            </a:r>
            <a:endParaRPr kumimoji="0" lang="pt-BR" sz="1800" b="1" i="0" u="none" strike="noStrike" kern="1200" cap="none" spc="0" normalizeH="0" baseline="0" noProof="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3">
            <a:extLst>
              <a:ext uri="{FF2B5EF4-FFF2-40B4-BE49-F238E27FC236}">
                <a16:creationId xmlns:a16="http://schemas.microsoft.com/office/drawing/2014/main" id="{0D7082F2-6F3F-45E2-897E-9681B89C5378}"/>
              </a:ext>
            </a:extLst>
          </p:cNvPr>
          <p:cNvGrpSpPr/>
          <p:nvPr/>
        </p:nvGrpSpPr>
        <p:grpSpPr>
          <a:xfrm>
            <a:off x="1145915" y="2950354"/>
            <a:ext cx="2354739" cy="1796017"/>
            <a:chOff x="1354394" y="4326737"/>
            <a:chExt cx="3443604" cy="2854960"/>
          </a:xfrm>
        </p:grpSpPr>
        <p:sp>
          <p:nvSpPr>
            <p:cNvPr id="3" name="object 4">
              <a:extLst>
                <a:ext uri="{FF2B5EF4-FFF2-40B4-BE49-F238E27FC236}">
                  <a16:creationId xmlns:a16="http://schemas.microsoft.com/office/drawing/2014/main" id="{3B7B285E-B262-4721-A27A-C50690B1A06E}"/>
                </a:ext>
              </a:extLst>
            </p:cNvPr>
            <p:cNvSpPr/>
            <p:nvPr/>
          </p:nvSpPr>
          <p:spPr>
            <a:xfrm>
              <a:off x="1354394"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4" name="object 5">
              <a:extLst>
                <a:ext uri="{FF2B5EF4-FFF2-40B4-BE49-F238E27FC236}">
                  <a16:creationId xmlns:a16="http://schemas.microsoft.com/office/drawing/2014/main" id="{DA6174D9-D615-428F-B3C5-C651BDE480BD}"/>
                </a:ext>
              </a:extLst>
            </p:cNvPr>
            <p:cNvSpPr/>
            <p:nvPr/>
          </p:nvSpPr>
          <p:spPr>
            <a:xfrm>
              <a:off x="2601791"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6" name="object 7">
            <a:extLst>
              <a:ext uri="{FF2B5EF4-FFF2-40B4-BE49-F238E27FC236}">
                <a16:creationId xmlns:a16="http://schemas.microsoft.com/office/drawing/2014/main" id="{3A29F252-9D1F-429C-B3A1-4BA0E562C7D4}"/>
              </a:ext>
            </a:extLst>
          </p:cNvPr>
          <p:cNvSpPr txBox="1"/>
          <p:nvPr/>
        </p:nvSpPr>
        <p:spPr>
          <a:xfrm>
            <a:off x="1505186" y="2908925"/>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dirty="0">
                <a:solidFill>
                  <a:srgbClr val="FFFFFF"/>
                </a:solidFill>
                <a:latin typeface="Roboto"/>
                <a:cs typeface="Roboto"/>
              </a:rPr>
              <a:t>A</a:t>
            </a:r>
            <a:endParaRPr lang="en-GB" dirty="0">
              <a:latin typeface="Roboto"/>
              <a:cs typeface="Roboto"/>
            </a:endParaRPr>
          </a:p>
        </p:txBody>
      </p:sp>
      <p:grpSp>
        <p:nvGrpSpPr>
          <p:cNvPr id="7" name="object 8">
            <a:extLst>
              <a:ext uri="{FF2B5EF4-FFF2-40B4-BE49-F238E27FC236}">
                <a16:creationId xmlns:a16="http://schemas.microsoft.com/office/drawing/2014/main" id="{97B6D11C-7F40-4FDC-912A-4F7DBDA32D37}"/>
              </a:ext>
            </a:extLst>
          </p:cNvPr>
          <p:cNvGrpSpPr/>
          <p:nvPr/>
        </p:nvGrpSpPr>
        <p:grpSpPr>
          <a:xfrm>
            <a:off x="4725300" y="2917006"/>
            <a:ext cx="2354739" cy="1796017"/>
            <a:chOff x="5400252" y="4326737"/>
            <a:chExt cx="3443604" cy="2854960"/>
          </a:xfrm>
        </p:grpSpPr>
        <p:sp>
          <p:nvSpPr>
            <p:cNvPr id="8" name="object 9">
              <a:extLst>
                <a:ext uri="{FF2B5EF4-FFF2-40B4-BE49-F238E27FC236}">
                  <a16:creationId xmlns:a16="http://schemas.microsoft.com/office/drawing/2014/main" id="{958F722F-4A6F-4C8E-A11F-F24FBFA2A95F}"/>
                </a:ext>
              </a:extLst>
            </p:cNvPr>
            <p:cNvSpPr/>
            <p:nvPr/>
          </p:nvSpPr>
          <p:spPr>
            <a:xfrm>
              <a:off x="5400252"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9" name="object 10">
              <a:extLst>
                <a:ext uri="{FF2B5EF4-FFF2-40B4-BE49-F238E27FC236}">
                  <a16:creationId xmlns:a16="http://schemas.microsoft.com/office/drawing/2014/main" id="{CF0C384B-2489-4BAD-ABC4-438ACA4AB5A1}"/>
                </a:ext>
              </a:extLst>
            </p:cNvPr>
            <p:cNvSpPr/>
            <p:nvPr/>
          </p:nvSpPr>
          <p:spPr>
            <a:xfrm>
              <a:off x="6647649"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grpSp>
        <p:nvGrpSpPr>
          <p:cNvPr id="12" name="object 13">
            <a:extLst>
              <a:ext uri="{FF2B5EF4-FFF2-40B4-BE49-F238E27FC236}">
                <a16:creationId xmlns:a16="http://schemas.microsoft.com/office/drawing/2014/main" id="{F01B1CC0-F803-4AED-9DB2-FF763CEBE838}"/>
              </a:ext>
            </a:extLst>
          </p:cNvPr>
          <p:cNvGrpSpPr/>
          <p:nvPr/>
        </p:nvGrpSpPr>
        <p:grpSpPr>
          <a:xfrm>
            <a:off x="7982804" y="2894876"/>
            <a:ext cx="2354739" cy="1796017"/>
            <a:chOff x="9446108" y="4326737"/>
            <a:chExt cx="3443604" cy="2854960"/>
          </a:xfrm>
        </p:grpSpPr>
        <p:sp>
          <p:nvSpPr>
            <p:cNvPr id="13" name="object 14">
              <a:extLst>
                <a:ext uri="{FF2B5EF4-FFF2-40B4-BE49-F238E27FC236}">
                  <a16:creationId xmlns:a16="http://schemas.microsoft.com/office/drawing/2014/main" id="{7AF5DDDA-772F-47E1-965F-C86598FC2A1C}"/>
                </a:ext>
              </a:extLst>
            </p:cNvPr>
            <p:cNvSpPr/>
            <p:nvPr/>
          </p:nvSpPr>
          <p:spPr>
            <a:xfrm>
              <a:off x="9446108" y="4796438"/>
              <a:ext cx="3443604" cy="2385060"/>
            </a:xfrm>
            <a:custGeom>
              <a:avLst/>
              <a:gdLst/>
              <a:ahLst/>
              <a:cxnLst/>
              <a:rect l="l" t="t" r="r" b="b"/>
              <a:pathLst>
                <a:path w="3443604" h="2385059">
                  <a:moveTo>
                    <a:pt x="3075007" y="2385035"/>
                  </a:moveTo>
                  <a:lnTo>
                    <a:pt x="368056" y="2385035"/>
                  </a:lnTo>
                  <a:lnTo>
                    <a:pt x="321980" y="2382155"/>
                  </a:lnTo>
                  <a:lnTo>
                    <a:pt x="277585" y="2373748"/>
                  </a:lnTo>
                  <a:lnTo>
                    <a:pt x="235221" y="2360162"/>
                  </a:lnTo>
                  <a:lnTo>
                    <a:pt x="195237" y="2341749"/>
                  </a:lnTo>
                  <a:lnTo>
                    <a:pt x="157981" y="2318856"/>
                  </a:lnTo>
                  <a:lnTo>
                    <a:pt x="123802" y="2291833"/>
                  </a:lnTo>
                  <a:lnTo>
                    <a:pt x="93049" y="2261029"/>
                  </a:lnTo>
                  <a:lnTo>
                    <a:pt x="66070" y="2226794"/>
                  </a:lnTo>
                  <a:lnTo>
                    <a:pt x="43215" y="2189477"/>
                  </a:lnTo>
                  <a:lnTo>
                    <a:pt x="24831" y="2149427"/>
                  </a:lnTo>
                  <a:lnTo>
                    <a:pt x="11268" y="2106993"/>
                  </a:lnTo>
                  <a:lnTo>
                    <a:pt x="2875" y="2062526"/>
                  </a:lnTo>
                  <a:lnTo>
                    <a:pt x="0" y="2016373"/>
                  </a:lnTo>
                  <a:lnTo>
                    <a:pt x="0" y="368661"/>
                  </a:lnTo>
                  <a:lnTo>
                    <a:pt x="2875" y="322509"/>
                  </a:lnTo>
                  <a:lnTo>
                    <a:pt x="11268" y="278041"/>
                  </a:lnTo>
                  <a:lnTo>
                    <a:pt x="24831" y="235608"/>
                  </a:lnTo>
                  <a:lnTo>
                    <a:pt x="43215" y="195558"/>
                  </a:lnTo>
                  <a:lnTo>
                    <a:pt x="66070" y="158240"/>
                  </a:lnTo>
                  <a:lnTo>
                    <a:pt x="93049" y="124005"/>
                  </a:lnTo>
                  <a:lnTo>
                    <a:pt x="123802" y="93202"/>
                  </a:lnTo>
                  <a:lnTo>
                    <a:pt x="157981" y="66179"/>
                  </a:lnTo>
                  <a:lnTo>
                    <a:pt x="195237" y="43286"/>
                  </a:lnTo>
                  <a:lnTo>
                    <a:pt x="235221" y="24872"/>
                  </a:lnTo>
                  <a:lnTo>
                    <a:pt x="277585" y="11287"/>
                  </a:lnTo>
                  <a:lnTo>
                    <a:pt x="321980" y="2880"/>
                  </a:lnTo>
                  <a:lnTo>
                    <a:pt x="368056" y="0"/>
                  </a:lnTo>
                  <a:lnTo>
                    <a:pt x="3075007" y="0"/>
                  </a:lnTo>
                  <a:lnTo>
                    <a:pt x="3121084" y="2880"/>
                  </a:lnTo>
                  <a:lnTo>
                    <a:pt x="3165479" y="11287"/>
                  </a:lnTo>
                  <a:lnTo>
                    <a:pt x="3207843" y="24872"/>
                  </a:lnTo>
                  <a:lnTo>
                    <a:pt x="3247827" y="43286"/>
                  </a:lnTo>
                  <a:lnTo>
                    <a:pt x="3285083" y="66179"/>
                  </a:lnTo>
                  <a:lnTo>
                    <a:pt x="3319262" y="93202"/>
                  </a:lnTo>
                  <a:lnTo>
                    <a:pt x="3350015" y="124005"/>
                  </a:lnTo>
                  <a:lnTo>
                    <a:pt x="3376994" y="158240"/>
                  </a:lnTo>
                  <a:lnTo>
                    <a:pt x="3399849" y="195558"/>
                  </a:lnTo>
                  <a:lnTo>
                    <a:pt x="3418233" y="235608"/>
                  </a:lnTo>
                  <a:lnTo>
                    <a:pt x="3431796" y="278041"/>
                  </a:lnTo>
                  <a:lnTo>
                    <a:pt x="3440189" y="322509"/>
                  </a:lnTo>
                  <a:lnTo>
                    <a:pt x="3443065" y="368661"/>
                  </a:lnTo>
                  <a:lnTo>
                    <a:pt x="3443065" y="2016373"/>
                  </a:lnTo>
                  <a:lnTo>
                    <a:pt x="3440189" y="2062526"/>
                  </a:lnTo>
                  <a:lnTo>
                    <a:pt x="3431796" y="2106993"/>
                  </a:lnTo>
                  <a:lnTo>
                    <a:pt x="3418233" y="2149427"/>
                  </a:lnTo>
                  <a:lnTo>
                    <a:pt x="3399849" y="2189477"/>
                  </a:lnTo>
                  <a:lnTo>
                    <a:pt x="3376994" y="2226794"/>
                  </a:lnTo>
                  <a:lnTo>
                    <a:pt x="3350015" y="2261029"/>
                  </a:lnTo>
                  <a:lnTo>
                    <a:pt x="3319262" y="2291833"/>
                  </a:lnTo>
                  <a:lnTo>
                    <a:pt x="3285083" y="2318856"/>
                  </a:lnTo>
                  <a:lnTo>
                    <a:pt x="3247827" y="2341749"/>
                  </a:lnTo>
                  <a:lnTo>
                    <a:pt x="3207843" y="2360162"/>
                  </a:lnTo>
                  <a:lnTo>
                    <a:pt x="3165479" y="2373748"/>
                  </a:lnTo>
                  <a:lnTo>
                    <a:pt x="3121084" y="2382155"/>
                  </a:lnTo>
                  <a:lnTo>
                    <a:pt x="3075007" y="2385035"/>
                  </a:lnTo>
                  <a:close/>
                </a:path>
              </a:pathLst>
            </a:custGeom>
            <a:solidFill>
              <a:srgbClr val="FFFFFF"/>
            </a:solidFill>
            <a:ln>
              <a:solidFill>
                <a:srgbClr val="0CA373"/>
              </a:solidFill>
            </a:ln>
          </p:spPr>
          <p:txBody>
            <a:bodyPr wrap="square" lIns="0" tIns="0" rIns="0" bIns="0" rtlCol="0"/>
            <a:lstStyle/>
            <a:p>
              <a:endParaRPr lang="en-GB" dirty="0"/>
            </a:p>
          </p:txBody>
        </p:sp>
        <p:sp>
          <p:nvSpPr>
            <p:cNvPr id="14" name="object 15">
              <a:extLst>
                <a:ext uri="{FF2B5EF4-FFF2-40B4-BE49-F238E27FC236}">
                  <a16:creationId xmlns:a16="http://schemas.microsoft.com/office/drawing/2014/main" id="{6088FAB8-C789-43C1-B544-863D338E87C3}"/>
                </a:ext>
              </a:extLst>
            </p:cNvPr>
            <p:cNvSpPr/>
            <p:nvPr/>
          </p:nvSpPr>
          <p:spPr>
            <a:xfrm>
              <a:off x="10693506" y="4326737"/>
              <a:ext cx="942975" cy="942975"/>
            </a:xfrm>
            <a:custGeom>
              <a:avLst/>
              <a:gdLst/>
              <a:ahLst/>
              <a:cxnLst/>
              <a:rect l="l" t="t" r="r" b="b"/>
              <a:pathLst>
                <a:path w="942975" h="942975">
                  <a:moveTo>
                    <a:pt x="942974" y="471487"/>
                  </a:moveTo>
                  <a:lnTo>
                    <a:pt x="940704" y="517701"/>
                  </a:lnTo>
                  <a:lnTo>
                    <a:pt x="933915" y="563470"/>
                  </a:lnTo>
                  <a:lnTo>
                    <a:pt x="922672" y="608353"/>
                  </a:lnTo>
                  <a:lnTo>
                    <a:pt x="907084" y="651917"/>
                  </a:lnTo>
                  <a:lnTo>
                    <a:pt x="887302" y="693745"/>
                  </a:lnTo>
                  <a:lnTo>
                    <a:pt x="863514" y="733431"/>
                  </a:lnTo>
                  <a:lnTo>
                    <a:pt x="835952" y="770595"/>
                  </a:lnTo>
                  <a:lnTo>
                    <a:pt x="804879" y="804879"/>
                  </a:lnTo>
                  <a:lnTo>
                    <a:pt x="770595" y="835952"/>
                  </a:lnTo>
                  <a:lnTo>
                    <a:pt x="733431" y="863515"/>
                  </a:lnTo>
                  <a:lnTo>
                    <a:pt x="693745" y="887302"/>
                  </a:lnTo>
                  <a:lnTo>
                    <a:pt x="651917" y="907085"/>
                  </a:lnTo>
                  <a:lnTo>
                    <a:pt x="608353" y="922672"/>
                  </a:lnTo>
                  <a:lnTo>
                    <a:pt x="563470" y="933915"/>
                  </a:lnTo>
                  <a:lnTo>
                    <a:pt x="517701" y="940704"/>
                  </a:lnTo>
                  <a:lnTo>
                    <a:pt x="471487" y="942974"/>
                  </a:lnTo>
                  <a:lnTo>
                    <a:pt x="459913" y="942833"/>
                  </a:lnTo>
                  <a:lnTo>
                    <a:pt x="413768" y="939428"/>
                  </a:lnTo>
                  <a:lnTo>
                    <a:pt x="368180" y="931518"/>
                  </a:lnTo>
                  <a:lnTo>
                    <a:pt x="323587" y="919177"/>
                  </a:lnTo>
                  <a:lnTo>
                    <a:pt x="280417" y="902524"/>
                  </a:lnTo>
                  <a:lnTo>
                    <a:pt x="239089" y="881721"/>
                  </a:lnTo>
                  <a:lnTo>
                    <a:pt x="199998" y="856966"/>
                  </a:lnTo>
                  <a:lnTo>
                    <a:pt x="163521" y="828499"/>
                  </a:lnTo>
                  <a:lnTo>
                    <a:pt x="130011" y="796594"/>
                  </a:lnTo>
                  <a:lnTo>
                    <a:pt x="99789" y="761558"/>
                  </a:lnTo>
                  <a:lnTo>
                    <a:pt x="73147" y="723729"/>
                  </a:lnTo>
                  <a:lnTo>
                    <a:pt x="50341" y="683470"/>
                  </a:lnTo>
                  <a:lnTo>
                    <a:pt x="31591" y="641170"/>
                  </a:lnTo>
                  <a:lnTo>
                    <a:pt x="17078" y="597235"/>
                  </a:lnTo>
                  <a:lnTo>
                    <a:pt x="6940" y="552090"/>
                  </a:lnTo>
                  <a:lnTo>
                    <a:pt x="1277" y="506168"/>
                  </a:lnTo>
                  <a:lnTo>
                    <a:pt x="0" y="471487"/>
                  </a:lnTo>
                  <a:lnTo>
                    <a:pt x="141" y="459913"/>
                  </a:lnTo>
                  <a:lnTo>
                    <a:pt x="3546" y="413768"/>
                  </a:lnTo>
                  <a:lnTo>
                    <a:pt x="11456" y="368180"/>
                  </a:lnTo>
                  <a:lnTo>
                    <a:pt x="23797" y="323587"/>
                  </a:lnTo>
                  <a:lnTo>
                    <a:pt x="40450" y="280418"/>
                  </a:lnTo>
                  <a:lnTo>
                    <a:pt x="61253" y="239089"/>
                  </a:lnTo>
                  <a:lnTo>
                    <a:pt x="86008" y="199998"/>
                  </a:lnTo>
                  <a:lnTo>
                    <a:pt x="114475" y="163521"/>
                  </a:lnTo>
                  <a:lnTo>
                    <a:pt x="146380" y="130011"/>
                  </a:lnTo>
                  <a:lnTo>
                    <a:pt x="181416" y="99789"/>
                  </a:lnTo>
                  <a:lnTo>
                    <a:pt x="219245" y="73147"/>
                  </a:lnTo>
                  <a:lnTo>
                    <a:pt x="259504" y="50341"/>
                  </a:lnTo>
                  <a:lnTo>
                    <a:pt x="301804" y="31591"/>
                  </a:lnTo>
                  <a:lnTo>
                    <a:pt x="345739" y="17078"/>
                  </a:lnTo>
                  <a:lnTo>
                    <a:pt x="390884" y="6940"/>
                  </a:lnTo>
                  <a:lnTo>
                    <a:pt x="436806" y="1277"/>
                  </a:lnTo>
                  <a:lnTo>
                    <a:pt x="471487" y="0"/>
                  </a:lnTo>
                  <a:lnTo>
                    <a:pt x="483061" y="141"/>
                  </a:lnTo>
                  <a:lnTo>
                    <a:pt x="529206" y="3546"/>
                  </a:lnTo>
                  <a:lnTo>
                    <a:pt x="574794" y="11456"/>
                  </a:lnTo>
                  <a:lnTo>
                    <a:pt x="619387" y="23797"/>
                  </a:lnTo>
                  <a:lnTo>
                    <a:pt x="662556" y="40450"/>
                  </a:lnTo>
                  <a:lnTo>
                    <a:pt x="703885" y="61254"/>
                  </a:lnTo>
                  <a:lnTo>
                    <a:pt x="742976" y="86008"/>
                  </a:lnTo>
                  <a:lnTo>
                    <a:pt x="779453" y="114475"/>
                  </a:lnTo>
                  <a:lnTo>
                    <a:pt x="812963" y="146380"/>
                  </a:lnTo>
                  <a:lnTo>
                    <a:pt x="843185" y="181416"/>
                  </a:lnTo>
                  <a:lnTo>
                    <a:pt x="869827" y="219245"/>
                  </a:lnTo>
                  <a:lnTo>
                    <a:pt x="892633" y="259504"/>
                  </a:lnTo>
                  <a:lnTo>
                    <a:pt x="911383" y="301804"/>
                  </a:lnTo>
                  <a:lnTo>
                    <a:pt x="925896" y="345739"/>
                  </a:lnTo>
                  <a:lnTo>
                    <a:pt x="936034" y="390884"/>
                  </a:lnTo>
                  <a:lnTo>
                    <a:pt x="941697" y="436806"/>
                  </a:lnTo>
                  <a:lnTo>
                    <a:pt x="942974" y="471487"/>
                  </a:lnTo>
                  <a:close/>
                </a:path>
              </a:pathLst>
            </a:custGeom>
            <a:solidFill>
              <a:srgbClr val="0CA373"/>
            </a:solidFill>
            <a:ln>
              <a:solidFill>
                <a:srgbClr val="0CA373"/>
              </a:solidFill>
            </a:ln>
          </p:spPr>
          <p:txBody>
            <a:bodyPr wrap="square" lIns="0" tIns="0" rIns="0" bIns="0" rtlCol="0"/>
            <a:lstStyle/>
            <a:p>
              <a:endParaRPr lang="en-GB" dirty="0"/>
            </a:p>
          </p:txBody>
        </p:sp>
      </p:grpSp>
      <p:sp>
        <p:nvSpPr>
          <p:cNvPr id="20" name="object 16">
            <a:extLst>
              <a:ext uri="{FF2B5EF4-FFF2-40B4-BE49-F238E27FC236}">
                <a16:creationId xmlns:a16="http://schemas.microsoft.com/office/drawing/2014/main" id="{ADB24821-FE0A-4B69-BF92-164D5FD517B2}"/>
              </a:ext>
            </a:extLst>
          </p:cNvPr>
          <p:cNvSpPr txBox="1">
            <a:spLocks/>
          </p:cNvSpPr>
          <p:nvPr/>
        </p:nvSpPr>
        <p:spPr>
          <a:xfrm>
            <a:off x="311084" y="1800520"/>
            <a:ext cx="11010507" cy="1256754"/>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Moguće je dobiti samo državne subvencije</a:t>
            </a:r>
            <a:endParaRPr lang="pl-PL" sz="4000" b="1" spc="-150" dirty="0"/>
          </a:p>
          <a:p>
            <a:pPr marL="12700">
              <a:lnSpc>
                <a:spcPct val="100000"/>
              </a:lnSpc>
              <a:spcBef>
                <a:spcPts val="100"/>
              </a:spcBef>
            </a:pPr>
            <a:r>
              <a:rPr lang="hr" sz="4000" b="1" spc="-150" dirty="0"/>
              <a:t>ako znaš:</a:t>
            </a:r>
            <a:endParaRPr lang="en-GB" sz="4000" b="1" spc="-150" dirty="0"/>
          </a:p>
        </p:txBody>
      </p:sp>
      <p:sp>
        <p:nvSpPr>
          <p:cNvPr id="23" name="object 7">
            <a:extLst>
              <a:ext uri="{FF2B5EF4-FFF2-40B4-BE49-F238E27FC236}">
                <a16:creationId xmlns:a16="http://schemas.microsoft.com/office/drawing/2014/main" id="{038F5340-9C91-4097-9A13-1281FD5D4A51}"/>
              </a:ext>
            </a:extLst>
          </p:cNvPr>
          <p:cNvSpPr txBox="1"/>
          <p:nvPr/>
        </p:nvSpPr>
        <p:spPr>
          <a:xfrm>
            <a:off x="4359451" y="2902587"/>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dirty="0">
                <a:solidFill>
                  <a:srgbClr val="FFFFFF"/>
                </a:solidFill>
                <a:latin typeface="Roboto"/>
                <a:cs typeface="Roboto"/>
              </a:rPr>
              <a:t>W</a:t>
            </a:r>
            <a:endParaRPr lang="en-GB" dirty="0">
              <a:latin typeface="Roboto"/>
              <a:cs typeface="Roboto"/>
            </a:endParaRPr>
          </a:p>
        </p:txBody>
      </p:sp>
      <p:sp>
        <p:nvSpPr>
          <p:cNvPr id="24" name="object 7">
            <a:extLst>
              <a:ext uri="{FF2B5EF4-FFF2-40B4-BE49-F238E27FC236}">
                <a16:creationId xmlns:a16="http://schemas.microsoft.com/office/drawing/2014/main" id="{97E1BA06-D4A0-4457-BBA1-5524048B4333}"/>
              </a:ext>
            </a:extLst>
          </p:cNvPr>
          <p:cNvSpPr txBox="1"/>
          <p:nvPr/>
        </p:nvSpPr>
        <p:spPr>
          <a:xfrm>
            <a:off x="7218533" y="2940650"/>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dirty="0">
                <a:solidFill>
                  <a:srgbClr val="FFFFFF"/>
                </a:solidFill>
                <a:latin typeface="Roboto"/>
                <a:cs typeface="Roboto"/>
              </a:rPr>
              <a:t>D</a:t>
            </a:r>
            <a:endParaRPr lang="en-GB" dirty="0">
              <a:latin typeface="Roboto"/>
              <a:cs typeface="Roboto"/>
            </a:endParaRPr>
          </a:p>
        </p:txBody>
      </p:sp>
      <p:sp>
        <p:nvSpPr>
          <p:cNvPr id="25" name="object 7">
            <a:extLst>
              <a:ext uri="{FF2B5EF4-FFF2-40B4-BE49-F238E27FC236}">
                <a16:creationId xmlns:a16="http://schemas.microsoft.com/office/drawing/2014/main" id="{31040799-8EAE-4690-A9C0-A3D715D3B95C}"/>
              </a:ext>
            </a:extLst>
          </p:cNvPr>
          <p:cNvSpPr txBox="1"/>
          <p:nvPr/>
        </p:nvSpPr>
        <p:spPr>
          <a:xfrm>
            <a:off x="10075621" y="2917006"/>
            <a:ext cx="523845" cy="289823"/>
          </a:xfrm>
          <a:prstGeom prst="rect">
            <a:avLst/>
          </a:prstGeom>
        </p:spPr>
        <p:txBody>
          <a:bodyPr vert="horz" wrap="square" lIns="0" tIns="12700" rIns="0" bIns="0" rtlCol="0">
            <a:spAutoFit/>
          </a:bodyPr>
          <a:lstStyle/>
          <a:p>
            <a:pPr marL="12700" algn="ctr">
              <a:lnSpc>
                <a:spcPct val="100000"/>
              </a:lnSpc>
              <a:spcBef>
                <a:spcPts val="100"/>
              </a:spcBef>
            </a:pPr>
            <a:r>
              <a:rPr lang="hr" spc="-10" dirty="0">
                <a:solidFill>
                  <a:srgbClr val="FFFFFF"/>
                </a:solidFill>
                <a:latin typeface="Roboto"/>
                <a:cs typeface="Roboto"/>
              </a:rPr>
              <a:t>C</a:t>
            </a:r>
            <a:endParaRPr lang="en-GB" dirty="0">
              <a:latin typeface="Roboto"/>
              <a:cs typeface="Roboto"/>
            </a:endParaRPr>
          </a:p>
        </p:txBody>
      </p:sp>
      <p:sp>
        <p:nvSpPr>
          <p:cNvPr id="21" name="CuadroTexto 20"/>
          <p:cNvSpPr txBox="1"/>
          <p:nvPr/>
        </p:nvSpPr>
        <p:spPr>
          <a:xfrm>
            <a:off x="1362562" y="3755897"/>
            <a:ext cx="1617942" cy="646331"/>
          </a:xfrm>
          <a:prstGeom prst="rect">
            <a:avLst/>
          </a:prstGeom>
          <a:noFill/>
        </p:spPr>
        <p:txBody>
          <a:bodyPr wrap="square" rtlCol="0">
            <a:spAutoFit/>
          </a:bodyPr>
          <a:lstStyle/>
          <a:p>
            <a:r>
              <a:rPr lang="hr" dirty="0"/>
              <a:t>Gdje se </a:t>
            </a:r>
            <a:r>
              <a:rPr lang="hr" b="1" dirty="0"/>
              <a:t>prijaviti</a:t>
            </a:r>
          </a:p>
        </p:txBody>
      </p:sp>
      <p:sp>
        <p:nvSpPr>
          <p:cNvPr id="26" name="CuadroTexto 25"/>
          <p:cNvSpPr txBox="1"/>
          <p:nvPr/>
        </p:nvSpPr>
        <p:spPr>
          <a:xfrm>
            <a:off x="5104509" y="3655206"/>
            <a:ext cx="1617942" cy="923330"/>
          </a:xfrm>
          <a:prstGeom prst="rect">
            <a:avLst/>
          </a:prstGeom>
          <a:noFill/>
        </p:spPr>
        <p:txBody>
          <a:bodyPr wrap="square" rtlCol="0">
            <a:spAutoFit/>
          </a:bodyPr>
          <a:lstStyle/>
          <a:p>
            <a:r>
              <a:rPr lang="hr" dirty="0" err="1"/>
              <a:t>Što</a:t>
            </a:r>
            <a:r>
              <a:rPr lang="hr" dirty="0"/>
              <a:t> </a:t>
            </a:r>
            <a:r>
              <a:rPr lang="hr" dirty="0" err="1"/>
              <a:t>točno </a:t>
            </a:r>
            <a:r>
              <a:rPr lang="hr" b="1" dirty="0" err="1"/>
              <a:t>napisati </a:t>
            </a:r>
            <a:r>
              <a:rPr lang="hr" dirty="0"/>
              <a:t>_</a:t>
            </a:r>
            <a:r>
              <a:rPr lang="hr" b="1" dirty="0"/>
              <a:t> </a:t>
            </a:r>
            <a:r>
              <a:rPr lang="hr" dirty="0"/>
              <a:t>u </a:t>
            </a:r>
            <a:r>
              <a:rPr lang="hr" dirty="0" err="1"/>
              <a:t>aplikaciji</a:t>
            </a:r>
            <a:endParaRPr lang="en-GB" dirty="0"/>
          </a:p>
        </p:txBody>
      </p:sp>
      <p:sp>
        <p:nvSpPr>
          <p:cNvPr id="27" name="CuadroTexto 26"/>
          <p:cNvSpPr txBox="1"/>
          <p:nvPr/>
        </p:nvSpPr>
        <p:spPr>
          <a:xfrm>
            <a:off x="8144465" y="3568129"/>
            <a:ext cx="2027428" cy="923330"/>
          </a:xfrm>
          <a:prstGeom prst="rect">
            <a:avLst/>
          </a:prstGeom>
          <a:noFill/>
        </p:spPr>
        <p:txBody>
          <a:bodyPr wrap="square" rtlCol="0">
            <a:spAutoFit/>
          </a:bodyPr>
          <a:lstStyle/>
          <a:p>
            <a:r>
              <a:rPr lang="hr" dirty="0"/>
              <a:t>Kako pripremiti potrebnu </a:t>
            </a:r>
            <a:r>
              <a:rPr lang="hr" b="1" dirty="0"/>
              <a:t>dokumentaciju</a:t>
            </a:r>
            <a:endParaRPr lang="en-GB" b="1" dirty="0"/>
          </a:p>
        </p:txBody>
      </p:sp>
      <p:sp>
        <p:nvSpPr>
          <p:cNvPr id="5" name="object 16">
            <a:extLst>
              <a:ext uri="{FF2B5EF4-FFF2-40B4-BE49-F238E27FC236}">
                <a16:creationId xmlns:a16="http://schemas.microsoft.com/office/drawing/2014/main" id="{6893973B-4AC8-6ADA-C1B5-E22C990A07E4}"/>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10" name="pole tekstowe 9">
            <a:extLst>
              <a:ext uri="{FF2B5EF4-FFF2-40B4-BE49-F238E27FC236}">
                <a16:creationId xmlns:a16="http://schemas.microsoft.com/office/drawing/2014/main" id="{10217CD9-3414-A0BA-DB5B-DB12098807C9}"/>
              </a:ext>
            </a:extLst>
          </p:cNvPr>
          <p:cNvSpPr txBox="1"/>
          <p:nvPr/>
        </p:nvSpPr>
        <p:spPr>
          <a:xfrm>
            <a:off x="2415625" y="988856"/>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2 .: KORIŠTENJE ANTIKRIZNIH INSTRUMENTA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445985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369332"/>
          </a:xfrm>
          <a:prstGeom prst="rect">
            <a:avLst/>
          </a:prstGeom>
          <a:noFill/>
        </p:spPr>
        <p:txBody>
          <a:bodyPr wrap="square" rtlCol="0">
            <a:spAutoFit/>
          </a:bodyPr>
          <a:lstStyle/>
          <a:p>
            <a:r>
              <a:rPr lang="hr" dirty="0"/>
              <a:t>Znate li  status svog poduzeća?</a:t>
            </a:r>
            <a:endParaRPr lang="en-US" dirty="0"/>
          </a:p>
        </p:txBody>
      </p:sp>
      <p:sp>
        <p:nvSpPr>
          <p:cNvPr id="12" name="CuadroTexto 11"/>
          <p:cNvSpPr txBox="1"/>
          <p:nvPr/>
        </p:nvSpPr>
        <p:spPr>
          <a:xfrm>
            <a:off x="1615181" y="3530217"/>
            <a:ext cx="8069142" cy="369332"/>
          </a:xfrm>
          <a:prstGeom prst="rect">
            <a:avLst/>
          </a:prstGeom>
          <a:noFill/>
        </p:spPr>
        <p:txBody>
          <a:bodyPr wrap="square" rtlCol="0">
            <a:spAutoFit/>
          </a:bodyPr>
          <a:lstStyle/>
          <a:p>
            <a:r>
              <a:rPr lang="hr" dirty="0"/>
              <a:t>Jeste li SME ili mikropoduzeće ?</a:t>
            </a:r>
            <a:endParaRPr lang="en-US" dirty="0"/>
          </a:p>
        </p:txBody>
      </p:sp>
      <p:sp>
        <p:nvSpPr>
          <p:cNvPr id="13" name="CuadroTexto 12"/>
          <p:cNvSpPr txBox="1"/>
          <p:nvPr/>
        </p:nvSpPr>
        <p:spPr>
          <a:xfrm>
            <a:off x="1605564" y="4284374"/>
            <a:ext cx="9305536" cy="646331"/>
          </a:xfrm>
          <a:prstGeom prst="rect">
            <a:avLst/>
          </a:prstGeom>
          <a:noFill/>
        </p:spPr>
        <p:txBody>
          <a:bodyPr wrap="square" rtlCol="0">
            <a:spAutoFit/>
          </a:bodyPr>
          <a:lstStyle/>
          <a:p>
            <a:r>
              <a:rPr lang="hr" sz="1800" dirty="0">
                <a:effectLst/>
                <a:latin typeface="Calibri" panose="020F0502020204030204" pitchFamily="34" charset="0"/>
                <a:ea typeface="Calibri" panose="020F0502020204030204" pitchFamily="34" charset="0"/>
                <a:cs typeface="Times New Roman" panose="02020603050405020304" pitchFamily="18" charset="0"/>
              </a:rPr>
              <a:t>Točno određivanje iznosa sufinanciranja ( na temelju statusa MSP poduzeća ) je  važan formalan </a:t>
            </a:r>
            <a:r>
              <a:rPr lang="hr" dirty="0">
                <a:latin typeface="Calibri" panose="020F0502020204030204" pitchFamily="34" charset="0"/>
                <a:ea typeface="Calibri" panose="020F0502020204030204" pitchFamily="34" charset="0"/>
                <a:cs typeface="Times New Roman" panose="02020603050405020304" pitchFamily="18" charset="0"/>
              </a:rPr>
              <a:t>uvjet</a:t>
            </a:r>
            <a:r>
              <a:rPr lang="hr" sz="1800" dirty="0">
                <a:effectLst/>
                <a:latin typeface="Calibri" panose="020F0502020204030204" pitchFamily="34" charset="0"/>
                <a:ea typeface="Calibri" panose="020F0502020204030204" pitchFamily="34" charset="0"/>
                <a:cs typeface="Times New Roman" panose="02020603050405020304" pitchFamily="18" charset="0"/>
              </a:rPr>
              <a:t> i ima utjecaj na mogućnost dobivanja subvencije . </a:t>
            </a:r>
            <a:endParaRPr lang="en-US" dirty="0"/>
          </a:p>
        </p:txBody>
      </p:sp>
      <p:sp>
        <p:nvSpPr>
          <p:cNvPr id="17" name="object 2"/>
          <p:cNvSpPr txBox="1">
            <a:spLocks/>
          </p:cNvSpPr>
          <p:nvPr/>
        </p:nvSpPr>
        <p:spPr>
          <a:xfrm>
            <a:off x="559205" y="1949472"/>
            <a:ext cx="9125118"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000" kern="0" spc="-150" dirty="0">
                <a:solidFill>
                  <a:schemeClr val="tx1"/>
                </a:solidFill>
                <a:latin typeface="+mj-lt"/>
                <a:ea typeface="Tahoma" panose="020B0604030504040204" pitchFamily="34" charset="0"/>
                <a:cs typeface="Tahoma" panose="020B0604030504040204" pitchFamily="34" charset="0"/>
              </a:rPr>
              <a:t>Možete li utvrditi status svoje tvrtke?</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object 16">
            <a:extLst>
              <a:ext uri="{FF2B5EF4-FFF2-40B4-BE49-F238E27FC236}">
                <a16:creationId xmlns:a16="http://schemas.microsoft.com/office/drawing/2014/main" id="{E9E82A87-2541-EA55-A07C-B8F1ED553267}"/>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5" name="pole tekstowe 4">
            <a:extLst>
              <a:ext uri="{FF2B5EF4-FFF2-40B4-BE49-F238E27FC236}">
                <a16:creationId xmlns:a16="http://schemas.microsoft.com/office/drawing/2014/main" id="{4446EF13-7C70-D2C1-4054-C03CA375CB6F}"/>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3 .: POJAM PODUZEĆA</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78231306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0025CBE7-A4BA-B4DF-712C-0627C87B8564}"/>
              </a:ext>
            </a:extLst>
          </p:cNvPr>
          <p:cNvSpPr txBox="1"/>
          <p:nvPr/>
        </p:nvSpPr>
        <p:spPr>
          <a:xfrm>
            <a:off x="688155" y="2558674"/>
            <a:ext cx="9323111" cy="3693319"/>
          </a:xfrm>
          <a:prstGeom prst="rect">
            <a:avLst/>
          </a:prstGeom>
          <a:noFill/>
        </p:spPr>
        <p:txBody>
          <a:bodyPr wrap="square">
            <a:spAutoFit/>
          </a:bodyPr>
          <a:lstStyle/>
          <a:p>
            <a:r>
              <a:rPr lang="hr" sz="4400" b="1" dirty="0"/>
              <a:t>Pojam poduzeća</a:t>
            </a:r>
            <a:endParaRPr lang="pl-PL" sz="4400" b="1" dirty="0"/>
          </a:p>
          <a:p>
            <a:endParaRPr lang="pl-PL" dirty="0"/>
          </a:p>
          <a:p>
            <a:r>
              <a:rPr lang="hr" dirty="0"/>
              <a:t>Prema utvrđenoj sudskoj praksi CJEU</a:t>
            </a:r>
            <a:endParaRPr lang="pl-PL" dirty="0"/>
          </a:p>
          <a:p>
            <a:r>
              <a:rPr lang="hr" dirty="0"/>
              <a:t>za potrebe pravila tržišnog natjecanja EU-a  poduzeće je svaki subjekt koji samostalno obavlja gospodarsku djelatnost neovisno o njegovom pravnom obliku i načinu financiranja. Svi subjekti koji su kontrolirani (pravno ili de facto) od strane istog subjekta trebaju se tretirati kao jedno poduzeće .</a:t>
            </a:r>
          </a:p>
          <a:p>
            <a:endParaRPr lang="pl-PL" dirty="0"/>
          </a:p>
          <a:p>
            <a:r>
              <a:rPr lang="hr" sz="1000" dirty="0"/>
              <a:t>Izvor: https://ec.europa.eu/competition/state_aid/what_is_new/maritime_transport_overview_sa_rules_during_coronavirus.pdf</a:t>
            </a:r>
          </a:p>
          <a:p>
            <a:endParaRPr lang="pl-PL" dirty="0"/>
          </a:p>
          <a:p>
            <a:endParaRPr lang="pl-PL" dirty="0"/>
          </a:p>
          <a:p>
            <a:endParaRPr lang="pl-PL" dirty="0"/>
          </a:p>
        </p:txBody>
      </p:sp>
      <p:sp>
        <p:nvSpPr>
          <p:cNvPr id="2" name="object 16">
            <a:extLst>
              <a:ext uri="{FF2B5EF4-FFF2-40B4-BE49-F238E27FC236}">
                <a16:creationId xmlns:a16="http://schemas.microsoft.com/office/drawing/2014/main" id="{A265FE43-4AB3-C937-6A0C-3FFC2C7BD459}"/>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3" name="pole tekstowe 2">
            <a:extLst>
              <a:ext uri="{FF2B5EF4-FFF2-40B4-BE49-F238E27FC236}">
                <a16:creationId xmlns:a16="http://schemas.microsoft.com/office/drawing/2014/main" id="{3308973D-9522-E201-20F9-4B952AD70DD8}"/>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3 .: POJAM PODUZEĆA</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465726822"/>
      </p:ext>
    </p:extLst>
  </p:cSld>
  <p:clrMapOvr>
    <a:masterClrMapping/>
  </p:clrMapOvr>
  <p:transition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2E39720-F948-AADF-7003-949FC088537A}"/>
              </a:ext>
            </a:extLst>
          </p:cNvPr>
          <p:cNvSpPr txBox="1"/>
          <p:nvPr/>
        </p:nvSpPr>
        <p:spPr>
          <a:xfrm>
            <a:off x="445417" y="1908202"/>
            <a:ext cx="5446336" cy="3420360"/>
          </a:xfrm>
          <a:prstGeom prst="rect">
            <a:avLst/>
          </a:prstGeom>
          <a:noFill/>
        </p:spPr>
        <p:txBody>
          <a:bodyPr wrap="square">
            <a:spAutoFit/>
          </a:bodyPr>
          <a:lstStyle/>
          <a:p>
            <a:pPr>
              <a:lnSpc>
                <a:spcPct val="107000"/>
              </a:lnSpc>
              <a:spcAft>
                <a:spcPts val="800"/>
              </a:spcAft>
            </a:pPr>
            <a:r>
              <a:rPr lang="hr" sz="4000" b="1" dirty="0">
                <a:effectLst/>
                <a:latin typeface="Calibri" panose="020F0502020204030204" pitchFamily="34" charset="0"/>
                <a:ea typeface="Calibri" panose="020F0502020204030204" pitchFamily="34" charset="0"/>
                <a:cs typeface="Times New Roman" panose="02020603050405020304" pitchFamily="18" charset="0"/>
              </a:rPr>
              <a:t>Veličina </a:t>
            </a:r>
            <a:r>
              <a:rPr lang="hr" sz="4000" b="1" dirty="0" err="1">
                <a:effectLst/>
                <a:latin typeface="Calibri" panose="020F0502020204030204" pitchFamily="34" charset="0"/>
                <a:ea typeface="Calibri" panose="020F0502020204030204" pitchFamily="34" charset="0"/>
                <a:cs typeface="Times New Roman" panose="02020603050405020304" pitchFamily="18" charset="0"/>
              </a:rPr>
              <a:t>poduzeća </a:t>
            </a:r>
            <a:endParaRPr lang="pl-PL" sz="4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pl-P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 sz="1800" dirty="0">
                <a:effectLst/>
                <a:latin typeface="Calibri" panose="020F0502020204030204" pitchFamily="34" charset="0"/>
                <a:ea typeface="Calibri" panose="020F0502020204030204" pitchFamily="34" charset="0"/>
                <a:cs typeface="Times New Roman" panose="02020603050405020304" pitchFamily="18" charset="0"/>
              </a:rPr>
              <a:t>Veličina poduzeća je pod utjecajem ne samo broja zaposlenih , već i godišnjeg prometa ili godišnje bilance kao i veze s drugim subjektima ( osobne , kapitalne, organizacijske, ekonomske ).</a:t>
            </a:r>
          </a:p>
          <a:p>
            <a:pPr>
              <a:lnSpc>
                <a:spcPct val="107000"/>
              </a:lnSpc>
              <a:spcAft>
                <a:spcPts val="800"/>
              </a:spcAft>
            </a:pPr>
            <a:r>
              <a:rPr lang="hr" sz="1000" dirty="0"/>
              <a:t>Izvor: https://ec.europa.eu/competition/state_aid/what_is_new/maritime_transport_overview_sa_rules_during_coronavirus.pdf</a:t>
            </a:r>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 name="Symbol zastępczy obrazu 9" descr="Nauczyciel objaśniający urządzenie klasie">
            <a:extLst>
              <a:ext uri="{FF2B5EF4-FFF2-40B4-BE49-F238E27FC236}">
                <a16:creationId xmlns:a16="http://schemas.microsoft.com/office/drawing/2014/main" id="{662B16D0-80B6-72AE-F088-B61CA3C9007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876693"/>
            <a:ext cx="6096000" cy="5260156"/>
          </a:xfrm>
        </p:spPr>
      </p:pic>
      <p:sp>
        <p:nvSpPr>
          <p:cNvPr id="2" name="object 16">
            <a:extLst>
              <a:ext uri="{FF2B5EF4-FFF2-40B4-BE49-F238E27FC236}">
                <a16:creationId xmlns:a16="http://schemas.microsoft.com/office/drawing/2014/main" id="{3C52F84A-63D6-64CD-8ED0-472CE347F533}"/>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3" name="pole tekstowe 2">
            <a:extLst>
              <a:ext uri="{FF2B5EF4-FFF2-40B4-BE49-F238E27FC236}">
                <a16:creationId xmlns:a16="http://schemas.microsoft.com/office/drawing/2014/main" id="{D857C8CB-F2F0-92B2-EF1E-D2FC4446EA31}"/>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a:t>
            </a:r>
            <a:r>
              <a:rPr lang="hr" spc="50" dirty="0">
                <a:latin typeface="+mj-lt"/>
                <a:cs typeface="Tahoma"/>
              </a:rPr>
              <a:t>4 </a:t>
            </a:r>
            <a:r>
              <a:rPr lang="hr" sz="1800" spc="50" dirty="0">
                <a:latin typeface="+mj-lt"/>
                <a:cs typeface="Tahoma"/>
              </a:rPr>
              <a:t>.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309757264"/>
      </p:ext>
    </p:extLst>
  </p:cSld>
  <p:clrMapOvr>
    <a:masterClrMapping/>
  </p:clrMapOvr>
  <p:transition advClick="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39365FE3-4225-9F4A-32BA-72205C0C98C7}"/>
              </a:ext>
            </a:extLst>
          </p:cNvPr>
          <p:cNvSpPr txBox="1"/>
          <p:nvPr/>
        </p:nvSpPr>
        <p:spPr>
          <a:xfrm>
            <a:off x="809828" y="2441643"/>
            <a:ext cx="10824453" cy="2862322"/>
          </a:xfrm>
          <a:prstGeom prst="rect">
            <a:avLst/>
          </a:prstGeom>
          <a:noFill/>
        </p:spPr>
        <p:txBody>
          <a:bodyPr wrap="square">
            <a:spAutoFit/>
          </a:bodyPr>
          <a:lstStyle/>
          <a:p>
            <a:r>
              <a:rPr lang="hr" sz="4400" b="1" dirty="0"/>
              <a:t>Kumulacija pomoći</a:t>
            </a:r>
          </a:p>
          <a:p>
            <a:endParaRPr lang="pl-PL" dirty="0"/>
          </a:p>
          <a:p>
            <a:endParaRPr lang="pl-PL" dirty="0"/>
          </a:p>
          <a:p>
            <a:r>
              <a:rPr lang="hr" dirty="0"/>
              <a:t>Prije podnošenja zahtjeva za državnu potporu, poduzetnik se treba upoznati</a:t>
            </a:r>
            <a:endParaRPr lang="pl-PL" dirty="0"/>
          </a:p>
          <a:p>
            <a:r>
              <a:rPr lang="hr" dirty="0"/>
              <a:t>s </a:t>
            </a:r>
            <a:r>
              <a:rPr lang="hr" b="1" dirty="0"/>
              <a:t>općim pravilima akumulacije pomoći </a:t>
            </a:r>
            <a:r>
              <a:rPr lang="hr" dirty="0"/>
              <a:t>, jer Privremeni okvir definira njezine maksimalne vrijednosti koje poduzeće može koristiti unutar pojedinih dijelova (vrsta potpora).</a:t>
            </a:r>
            <a:endParaRPr lang="pl-PL" dirty="0"/>
          </a:p>
          <a:p>
            <a:endParaRPr lang="pl-PL" dirty="0"/>
          </a:p>
          <a:p>
            <a:r>
              <a:rPr lang="hr" sz="1000" dirty="0"/>
              <a:t>Izvor: https://ec.europa.eu/competition/state_aid/what_is_new/maritime_transport_overview_sa_rules_during_coronavirus.pdf</a:t>
            </a:r>
          </a:p>
          <a:p>
            <a:endParaRPr lang="pl-PL" dirty="0"/>
          </a:p>
        </p:txBody>
      </p:sp>
      <p:pic>
        <p:nvPicPr>
          <p:cNvPr id="6" name="Grafika 5" descr="Kasa z wypełnieniem pełnym">
            <a:extLst>
              <a:ext uri="{FF2B5EF4-FFF2-40B4-BE49-F238E27FC236}">
                <a16:creationId xmlns:a16="http://schemas.microsoft.com/office/drawing/2014/main" id="{92EC35A8-1B11-1266-0A2F-A25ED5051E73}"/>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190374" y="4488224"/>
            <a:ext cx="1637957" cy="1637957"/>
          </a:xfrm>
          <a:prstGeom prst="rect">
            <a:avLst/>
          </a:prstGeom>
        </p:spPr>
      </p:pic>
      <p:sp>
        <p:nvSpPr>
          <p:cNvPr id="2" name="object 16">
            <a:extLst>
              <a:ext uri="{FF2B5EF4-FFF2-40B4-BE49-F238E27FC236}">
                <a16:creationId xmlns:a16="http://schemas.microsoft.com/office/drawing/2014/main" id="{628E4D0F-C0C1-A6A5-52B9-5A6509319DC6}"/>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3" name="pole tekstowe 2">
            <a:extLst>
              <a:ext uri="{FF2B5EF4-FFF2-40B4-BE49-F238E27FC236}">
                <a16:creationId xmlns:a16="http://schemas.microsoft.com/office/drawing/2014/main" id="{F202C571-4ACC-0451-163E-BA3A83DB2ED5}"/>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5 .: </a:t>
            </a:r>
            <a:r>
              <a:rPr lang="hr" spc="50" dirty="0">
                <a:latin typeface="+mj-lt"/>
                <a:cs typeface="Tahoma"/>
              </a:rPr>
              <a:t>KUMULACIJA POMOĆI</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35070888"/>
      </p:ext>
    </p:extLst>
  </p:cSld>
  <p:clrMapOvr>
    <a:masterClrMapping/>
  </p:clrMapOvr>
  <p:transition advClick="0"/>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13BF1574-FE63-6033-BB53-820A80B1A199}"/>
              </a:ext>
            </a:extLst>
          </p:cNvPr>
          <p:cNvGraphicFramePr/>
          <p:nvPr>
            <p:extLst>
              <p:ext uri="{D42A27DB-BD31-4B8C-83A1-F6EECF244321}">
                <p14:modId xmlns:p14="http://schemas.microsoft.com/office/powerpoint/2010/main" val="3274534337"/>
              </p:ext>
            </p:extLst>
          </p:nvPr>
        </p:nvGraphicFramePr>
        <p:xfrm>
          <a:off x="339365" y="1857924"/>
          <a:ext cx="11852635" cy="43260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6D4554A3-AE83-F37A-4D3E-7540E8CB709B}"/>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4" name="pole tekstowe 3">
            <a:extLst>
              <a:ext uri="{FF2B5EF4-FFF2-40B4-BE49-F238E27FC236}">
                <a16:creationId xmlns:a16="http://schemas.microsoft.com/office/drawing/2014/main" id="{1BFCF0A6-2BAE-8CDA-AE3C-6867FECED860}"/>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a:t>
            </a:r>
            <a:r>
              <a:rPr lang="hr" spc="50" dirty="0">
                <a:latin typeface="+mj-lt"/>
                <a:cs typeface="Tahoma"/>
              </a:rPr>
              <a:t>6 </a:t>
            </a:r>
            <a:r>
              <a:rPr lang="hr" sz="1800" spc="50" dirty="0">
                <a:latin typeface="+mj-lt"/>
                <a:cs typeface="Tahoma"/>
              </a:rPr>
              <a:t>.: KAKO MOGU DOBITI DRŽAVNU POMOĆ?</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539087757"/>
      </p:ext>
    </p:extLst>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815578" y="952106"/>
            <a:ext cx="5376421" cy="5194169"/>
          </a:xfrm>
        </p:spPr>
      </p:pic>
      <p:sp>
        <p:nvSpPr>
          <p:cNvPr id="9" name="pole tekstowe 8">
            <a:extLst>
              <a:ext uri="{FF2B5EF4-FFF2-40B4-BE49-F238E27FC236}">
                <a16:creationId xmlns:a16="http://schemas.microsoft.com/office/drawing/2014/main" id="{1E90E9D2-8C49-EA37-4127-B2C149181442}"/>
              </a:ext>
            </a:extLst>
          </p:cNvPr>
          <p:cNvSpPr txBox="1"/>
          <p:nvPr/>
        </p:nvSpPr>
        <p:spPr>
          <a:xfrm>
            <a:off x="445417" y="1885362"/>
            <a:ext cx="6370161" cy="4671663"/>
          </a:xfrm>
          <a:prstGeom prst="rect">
            <a:avLst/>
          </a:prstGeom>
          <a:noFill/>
        </p:spPr>
        <p:txBody>
          <a:bodyPr wrap="square">
            <a:spAutoFit/>
          </a:bodyPr>
          <a:lstStyle/>
          <a:p>
            <a:pPr>
              <a:lnSpc>
                <a:spcPct val="107000"/>
              </a:lnSpc>
              <a:spcAft>
                <a:spcPts val="800"/>
              </a:spcAft>
            </a:pPr>
            <a:r>
              <a:rPr lang="hr" sz="4400" dirty="0" err="1">
                <a:effectLst/>
                <a:latin typeface="Calibri" panose="020F0502020204030204" pitchFamily="34" charset="0"/>
                <a:ea typeface="Calibri" panose="020F0502020204030204" pitchFamily="34" charset="0"/>
                <a:cs typeface="Times New Roman" panose="02020603050405020304" pitchFamily="18" charset="0"/>
              </a:rPr>
              <a:t>Uvjeti </a:t>
            </a:r>
            <a:endParaRPr lang="pl-PL" sz="4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 sz="1800" dirty="0">
                <a:effectLst/>
                <a:latin typeface="Calibri" panose="020F0502020204030204" pitchFamily="34" charset="0"/>
                <a:ea typeface="Calibri" panose="020F0502020204030204" pitchFamily="34" charset="0"/>
                <a:cs typeface="Times New Roman" panose="02020603050405020304" pitchFamily="18" charset="0"/>
              </a:rPr>
              <a:t>Uvjeti koji moraju biti ispunjeni kako bi mogli imati koristi od podrške razlikuju se ovisno o zemlji – osnovna premisa je , međutim obično potreba za obustavom aktivnosti ili značajno smanjenje opsega aktivnosti (obično mjereno smanjenjem prometa po specificiranom postotku ). Dizajn subvencije programa varira; u nekim zemljama programi su vodoravne prirode</a:t>
            </a:r>
            <a:r>
              <a:rPr lang="hr" dirty="0">
                <a:latin typeface="Calibri" panose="020F0502020204030204" pitchFamily="34" charset="0"/>
                <a:ea typeface="Calibri" panose="020F0502020204030204" pitchFamily="34" charset="0"/>
                <a:cs typeface="Times New Roman" panose="02020603050405020304" pitchFamily="18" charset="0"/>
              </a:rPr>
              <a:t> </a:t>
            </a:r>
            <a:r>
              <a:rPr lang="hr" sz="1800" dirty="0">
                <a:effectLst/>
                <a:latin typeface="Calibri" panose="020F0502020204030204" pitchFamily="34" charset="0"/>
                <a:ea typeface="Calibri" panose="020F0502020204030204" pitchFamily="34" charset="0"/>
                <a:cs typeface="Times New Roman" panose="02020603050405020304" pitchFamily="18" charset="0"/>
              </a:rPr>
              <a:t>a mnoge vlade nude potporu subvencijama namijenjenim subjektima iz odabranih sektora .</a:t>
            </a:r>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hr" sz="1000" dirty="0"/>
              <a:t>Izvor: Nicolaides, P. (2020a). Primjena članka 107. stavka 2. točke (b) UFEU-a na mjere za Covid-19: državna potpora za nadoknadu štete prouzročene iznimnim </a:t>
            </a:r>
            <a:r>
              <a:rPr lang="hr" sz="1000" dirty="0" err="1"/>
              <a:t>događajem </a:t>
            </a:r>
            <a:r>
              <a:rPr lang="hr" sz="1000" dirty="0"/>
              <a:t>. Journal of European Competition Law &amp; </a:t>
            </a:r>
            <a:r>
              <a:rPr lang="hr" sz="1000" dirty="0" err="1"/>
              <a:t>Practice </a:t>
            </a:r>
            <a:r>
              <a:rPr lang="hr" sz="1000" dirty="0"/>
              <a:t>, 11(5–6). http://doi.org/10.1093/jeclap/lpaa026</a:t>
            </a:r>
            <a:endParaRPr lang="pl-PL" sz="1000" dirty="0"/>
          </a:p>
          <a:p>
            <a:pPr>
              <a:lnSpc>
                <a:spcPct val="107000"/>
              </a:lnSpc>
              <a:spcAft>
                <a:spcPts val="800"/>
              </a:spcAft>
            </a:pP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object 16">
            <a:extLst>
              <a:ext uri="{FF2B5EF4-FFF2-40B4-BE49-F238E27FC236}">
                <a16:creationId xmlns:a16="http://schemas.microsoft.com/office/drawing/2014/main" id="{8F6F3476-9D01-CC65-20C7-E7CE528D6565}"/>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3" name="pole tekstowe 2">
            <a:extLst>
              <a:ext uri="{FF2B5EF4-FFF2-40B4-BE49-F238E27FC236}">
                <a16:creationId xmlns:a16="http://schemas.microsoft.com/office/drawing/2014/main" id="{F02CE830-1196-A2DD-7C7F-EBEE8C8E92FA}"/>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a:t>
            </a:r>
            <a:r>
              <a:rPr lang="hr" spc="50" dirty="0">
                <a:latin typeface="+mj-lt"/>
                <a:cs typeface="Tahoma"/>
              </a:rPr>
              <a:t>7 </a:t>
            </a:r>
            <a:r>
              <a:rPr lang="hr" sz="1800" spc="50" dirty="0">
                <a:latin typeface="+mj-lt"/>
                <a:cs typeface="Tahoma"/>
              </a:rPr>
              <a:t>.: UVJETI</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540252424"/>
      </p:ext>
    </p:extLst>
  </p:cSld>
  <p:clrMapOvr>
    <a:masterClrMapping/>
  </p:clrMapOvr>
  <p:transition advClick="0"/>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Symbol zastępczy obrazu 10" descr="Skumuluj współpracowników">
            <a:extLst>
              <a:ext uri="{FF2B5EF4-FFF2-40B4-BE49-F238E27FC236}">
                <a16:creationId xmlns:a16="http://schemas.microsoft.com/office/drawing/2014/main" id="{5F18741F-4A2B-9CE8-CE29-B132A4C6F59E}"/>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6096000" y="1762886"/>
            <a:ext cx="6096000" cy="4383390"/>
          </a:xfrm>
        </p:spPr>
      </p:pic>
      <p:sp>
        <p:nvSpPr>
          <p:cNvPr id="4" name="Shape 2782"/>
          <p:cNvSpPr/>
          <p:nvPr/>
        </p:nvSpPr>
        <p:spPr>
          <a:xfrm>
            <a:off x="397085" y="2957046"/>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 name="CuadroTexto 2"/>
          <p:cNvSpPr txBox="1"/>
          <p:nvPr/>
        </p:nvSpPr>
        <p:spPr>
          <a:xfrm>
            <a:off x="843892" y="2680076"/>
            <a:ext cx="4331080" cy="923330"/>
          </a:xfrm>
          <a:prstGeom prst="rect">
            <a:avLst/>
          </a:prstGeom>
          <a:noFill/>
        </p:spPr>
        <p:txBody>
          <a:bodyPr wrap="square" rtlCol="0">
            <a:spAutoFit/>
          </a:bodyPr>
          <a:lstStyle/>
          <a:p>
            <a:r>
              <a:rPr lang="hr" dirty="0"/>
              <a:t>Kakva je priroda odabranih potpornih mehanizama ? Jesu li povratni ili nepovratni? </a:t>
            </a:r>
            <a:endParaRPr lang="en-US" dirty="0"/>
          </a:p>
        </p:txBody>
      </p:sp>
      <p:sp>
        <p:nvSpPr>
          <p:cNvPr id="6" name="object 2"/>
          <p:cNvSpPr txBox="1">
            <a:spLocks/>
          </p:cNvSpPr>
          <p:nvPr/>
        </p:nvSpPr>
        <p:spPr>
          <a:xfrm>
            <a:off x="491573" y="1936323"/>
            <a:ext cx="5176227" cy="628377"/>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000" kern="0" spc="-150" dirty="0">
                <a:solidFill>
                  <a:schemeClr val="tx1"/>
                </a:solidFill>
                <a:latin typeface="+mj-lt"/>
                <a:ea typeface="Tahoma" panose="020B0604030504040204" pitchFamily="34" charset="0"/>
                <a:cs typeface="Tahoma" panose="020B0604030504040204" pitchFamily="34" charset="0"/>
              </a:rPr>
              <a:t>Završna faza</a:t>
            </a:r>
            <a:endParaRPr lang="en-US" sz="4000" kern="0" spc="-150" dirty="0">
              <a:solidFill>
                <a:schemeClr val="tx1"/>
              </a:solidFill>
              <a:latin typeface="+mj-lt"/>
              <a:ea typeface="Tahoma" panose="020B0604030504040204" pitchFamily="34" charset="0"/>
              <a:cs typeface="Tahoma" panose="020B0604030504040204" pitchFamily="34" charset="0"/>
            </a:endParaRPr>
          </a:p>
        </p:txBody>
      </p:sp>
      <p:sp>
        <p:nvSpPr>
          <p:cNvPr id="7" name="Shape 2782"/>
          <p:cNvSpPr/>
          <p:nvPr/>
        </p:nvSpPr>
        <p:spPr>
          <a:xfrm>
            <a:off x="364668" y="3774013"/>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CuadroTexto 2"/>
          <p:cNvSpPr txBox="1"/>
          <p:nvPr/>
        </p:nvSpPr>
        <p:spPr>
          <a:xfrm>
            <a:off x="843892" y="3631415"/>
            <a:ext cx="4331080" cy="646331"/>
          </a:xfrm>
          <a:prstGeom prst="rect">
            <a:avLst/>
          </a:prstGeom>
          <a:noFill/>
        </p:spPr>
        <p:txBody>
          <a:bodyPr wrap="square" rtlCol="0">
            <a:spAutoFit/>
          </a:bodyPr>
          <a:lstStyle/>
          <a:p>
            <a:r>
              <a:rPr lang="hr" dirty="0"/>
              <a:t>Je li potrebno konačno izvješće ? Što treba biti prikazano u izvješću?</a:t>
            </a:r>
            <a:endParaRPr lang="en-US" dirty="0"/>
          </a:p>
        </p:txBody>
      </p:sp>
      <p:sp>
        <p:nvSpPr>
          <p:cNvPr id="10" name="Shape 2782"/>
          <p:cNvSpPr/>
          <p:nvPr/>
        </p:nvSpPr>
        <p:spPr>
          <a:xfrm>
            <a:off x="364668" y="4444024"/>
            <a:ext cx="214532"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2" name="CuadroTexto 2"/>
          <p:cNvSpPr txBox="1"/>
          <p:nvPr/>
        </p:nvSpPr>
        <p:spPr>
          <a:xfrm>
            <a:off x="877795" y="4444024"/>
            <a:ext cx="4331080" cy="369332"/>
          </a:xfrm>
          <a:prstGeom prst="rect">
            <a:avLst/>
          </a:prstGeom>
          <a:noFill/>
        </p:spPr>
        <p:txBody>
          <a:bodyPr wrap="square" rtlCol="0">
            <a:spAutoFit/>
          </a:bodyPr>
          <a:lstStyle/>
          <a:p>
            <a:r>
              <a:rPr lang="hr" dirty="0"/>
              <a:t>Postoje li informacijske obveze?</a:t>
            </a:r>
            <a:endParaRPr lang="en-US" dirty="0"/>
          </a:p>
        </p:txBody>
      </p:sp>
      <p:pic>
        <p:nvPicPr>
          <p:cNvPr id="13" name="Symbol zastępczy obrazu 8" descr="financial-gcaccdcf83_1280.jpg"/>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6096000" y="1011397"/>
            <a:ext cx="6096000" cy="5121479"/>
          </a:xfrm>
          <a:prstGeom prst="rect">
            <a:avLst/>
          </a:prstGeom>
          <a:solidFill>
            <a:schemeClr val="bg1">
              <a:lumMod val="95000"/>
            </a:schemeClr>
          </a:solidFill>
          <a:effectLst/>
        </p:spPr>
      </p:pic>
      <p:sp>
        <p:nvSpPr>
          <p:cNvPr id="2" name="object 16">
            <a:extLst>
              <a:ext uri="{FF2B5EF4-FFF2-40B4-BE49-F238E27FC236}">
                <a16:creationId xmlns:a16="http://schemas.microsoft.com/office/drawing/2014/main" id="{80C34AEC-AB37-A263-F104-2E194CAD9CAC}"/>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14" name="pole tekstowe 13">
            <a:extLst>
              <a:ext uri="{FF2B5EF4-FFF2-40B4-BE49-F238E27FC236}">
                <a16:creationId xmlns:a16="http://schemas.microsoft.com/office/drawing/2014/main" id="{BAD5C99F-6192-47B3-81B7-7C32644736D4}"/>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a:t>
            </a:r>
            <a:r>
              <a:rPr lang="hr" spc="50" dirty="0">
                <a:latin typeface="+mj-lt"/>
                <a:cs typeface="Tahoma"/>
              </a:rPr>
              <a:t>8 </a:t>
            </a:r>
            <a:r>
              <a:rPr lang="hr" sz="1800" spc="50" dirty="0">
                <a:latin typeface="+mj-lt"/>
                <a:cs typeface="Tahoma"/>
              </a:rPr>
              <a:t>.: ZAVRŠNA FAZA</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955945293"/>
      </p:ext>
    </p:extLst>
  </p:cSld>
  <p:clrMapOvr>
    <a:masterClrMapping/>
  </p:clrMapOvr>
  <p:transition advClick="0"/>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B9635E2A-11B6-4BDE-8CF3-04836B132949}"/>
              </a:ext>
            </a:extLst>
          </p:cNvPr>
          <p:cNvSpPr/>
          <p:nvPr/>
        </p:nvSpPr>
        <p:spPr>
          <a:xfrm>
            <a:off x="1014500"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7" name="object 3">
            <a:extLst>
              <a:ext uri="{FF2B5EF4-FFF2-40B4-BE49-F238E27FC236}">
                <a16:creationId xmlns:a16="http://schemas.microsoft.com/office/drawing/2014/main" id="{E7B82B49-33EF-4081-B2E7-2B7454BABB9D}"/>
              </a:ext>
            </a:extLst>
          </p:cNvPr>
          <p:cNvSpPr/>
          <p:nvPr/>
        </p:nvSpPr>
        <p:spPr>
          <a:xfrm>
            <a:off x="6963847" y="19372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4" name="object 3">
            <a:extLst>
              <a:ext uri="{FF2B5EF4-FFF2-40B4-BE49-F238E27FC236}">
                <a16:creationId xmlns:a16="http://schemas.microsoft.com/office/drawing/2014/main" id="{44E41D54-BE3B-4CCA-A42F-E28DA4918057}"/>
              </a:ext>
            </a:extLst>
          </p:cNvPr>
          <p:cNvSpPr/>
          <p:nvPr/>
        </p:nvSpPr>
        <p:spPr>
          <a:xfrm>
            <a:off x="7116247"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13" name="object 3">
            <a:extLst>
              <a:ext uri="{FF2B5EF4-FFF2-40B4-BE49-F238E27FC236}">
                <a16:creationId xmlns:a16="http://schemas.microsoft.com/office/drawing/2014/main" id="{D66DD0A3-3814-4B5C-B75F-66739F13AE1F}"/>
              </a:ext>
            </a:extLst>
          </p:cNvPr>
          <p:cNvSpPr/>
          <p:nvPr/>
        </p:nvSpPr>
        <p:spPr>
          <a:xfrm>
            <a:off x="1166900" y="2089684"/>
            <a:ext cx="4014700" cy="2690700"/>
          </a:xfrm>
          <a:custGeom>
            <a:avLst/>
            <a:gdLst/>
            <a:ahLst/>
            <a:cxnLst/>
            <a:rect l="l" t="t" r="r" b="b"/>
            <a:pathLst>
              <a:path w="6622415" h="3861434">
                <a:moveTo>
                  <a:pt x="6254700" y="3861050"/>
                </a:moveTo>
                <a:lnTo>
                  <a:pt x="367388" y="3861050"/>
                </a:lnTo>
                <a:lnTo>
                  <a:pt x="321395" y="3858170"/>
                </a:lnTo>
                <a:lnTo>
                  <a:pt x="277081" y="3849762"/>
                </a:lnTo>
                <a:lnTo>
                  <a:pt x="234794" y="3836177"/>
                </a:lnTo>
                <a:lnTo>
                  <a:pt x="194883" y="3817763"/>
                </a:lnTo>
                <a:lnTo>
                  <a:pt x="157694" y="3794870"/>
                </a:lnTo>
                <a:lnTo>
                  <a:pt x="123577" y="3767847"/>
                </a:lnTo>
                <a:lnTo>
                  <a:pt x="92880" y="3737044"/>
                </a:lnTo>
                <a:lnTo>
                  <a:pt x="65950" y="3702809"/>
                </a:lnTo>
                <a:lnTo>
                  <a:pt x="43136" y="3665491"/>
                </a:lnTo>
                <a:lnTo>
                  <a:pt x="24786" y="3625441"/>
                </a:lnTo>
                <a:lnTo>
                  <a:pt x="11248" y="3583008"/>
                </a:lnTo>
                <a:lnTo>
                  <a:pt x="2870" y="3538540"/>
                </a:lnTo>
                <a:lnTo>
                  <a:pt x="0" y="3492388"/>
                </a:lnTo>
                <a:lnTo>
                  <a:pt x="0" y="368661"/>
                </a:lnTo>
                <a:lnTo>
                  <a:pt x="2870" y="322509"/>
                </a:lnTo>
                <a:lnTo>
                  <a:pt x="11248" y="278041"/>
                </a:lnTo>
                <a:lnTo>
                  <a:pt x="24786" y="235608"/>
                </a:lnTo>
                <a:lnTo>
                  <a:pt x="43136" y="195558"/>
                </a:lnTo>
                <a:lnTo>
                  <a:pt x="65950" y="158240"/>
                </a:lnTo>
                <a:lnTo>
                  <a:pt x="92880" y="124005"/>
                </a:lnTo>
                <a:lnTo>
                  <a:pt x="123577" y="93202"/>
                </a:lnTo>
                <a:lnTo>
                  <a:pt x="157694" y="66179"/>
                </a:lnTo>
                <a:lnTo>
                  <a:pt x="194883" y="43286"/>
                </a:lnTo>
                <a:lnTo>
                  <a:pt x="234794" y="24872"/>
                </a:lnTo>
                <a:lnTo>
                  <a:pt x="277081" y="11287"/>
                </a:lnTo>
                <a:lnTo>
                  <a:pt x="321395" y="2880"/>
                </a:lnTo>
                <a:lnTo>
                  <a:pt x="367388" y="0"/>
                </a:lnTo>
                <a:lnTo>
                  <a:pt x="6254700" y="0"/>
                </a:lnTo>
                <a:lnTo>
                  <a:pt x="6300693" y="2880"/>
                </a:lnTo>
                <a:lnTo>
                  <a:pt x="6345007" y="11287"/>
                </a:lnTo>
                <a:lnTo>
                  <a:pt x="6387294" y="24872"/>
                </a:lnTo>
                <a:lnTo>
                  <a:pt x="6427206" y="43286"/>
                </a:lnTo>
                <a:lnTo>
                  <a:pt x="6464394" y="66179"/>
                </a:lnTo>
                <a:lnTo>
                  <a:pt x="6498511" y="93202"/>
                </a:lnTo>
                <a:lnTo>
                  <a:pt x="6529208" y="124005"/>
                </a:lnTo>
                <a:lnTo>
                  <a:pt x="6556138" y="158240"/>
                </a:lnTo>
                <a:lnTo>
                  <a:pt x="6578952" y="195558"/>
                </a:lnTo>
                <a:lnTo>
                  <a:pt x="6597302" y="235608"/>
                </a:lnTo>
                <a:lnTo>
                  <a:pt x="6610840" y="278041"/>
                </a:lnTo>
                <a:lnTo>
                  <a:pt x="6619218" y="322509"/>
                </a:lnTo>
                <a:lnTo>
                  <a:pt x="6622089" y="368661"/>
                </a:lnTo>
                <a:lnTo>
                  <a:pt x="6622089" y="3492388"/>
                </a:lnTo>
                <a:lnTo>
                  <a:pt x="6619218" y="3538540"/>
                </a:lnTo>
                <a:lnTo>
                  <a:pt x="6610840" y="3583008"/>
                </a:lnTo>
                <a:lnTo>
                  <a:pt x="6597302" y="3625441"/>
                </a:lnTo>
                <a:lnTo>
                  <a:pt x="6578952" y="3665491"/>
                </a:lnTo>
                <a:lnTo>
                  <a:pt x="6556138" y="3702809"/>
                </a:lnTo>
                <a:lnTo>
                  <a:pt x="6529208" y="3737044"/>
                </a:lnTo>
                <a:lnTo>
                  <a:pt x="6498511" y="3767847"/>
                </a:lnTo>
                <a:lnTo>
                  <a:pt x="6464394" y="3794870"/>
                </a:lnTo>
                <a:lnTo>
                  <a:pt x="6427206" y="3817763"/>
                </a:lnTo>
                <a:lnTo>
                  <a:pt x="6387294" y="3836177"/>
                </a:lnTo>
                <a:lnTo>
                  <a:pt x="6345007" y="3849762"/>
                </a:lnTo>
                <a:lnTo>
                  <a:pt x="6300693" y="3858170"/>
                </a:lnTo>
                <a:lnTo>
                  <a:pt x="6254700" y="3861050"/>
                </a:lnTo>
                <a:close/>
              </a:path>
            </a:pathLst>
          </a:custGeom>
          <a:solidFill>
            <a:schemeClr val="bg1">
              <a:alpha val="50000"/>
            </a:schemeClr>
          </a:solidFill>
          <a:ln>
            <a:solidFill>
              <a:srgbClr val="0CA373"/>
            </a:solidFill>
          </a:ln>
        </p:spPr>
        <p:style>
          <a:lnRef idx="0">
            <a:scrgbClr r="0" g="0" b="0"/>
          </a:lnRef>
          <a:fillRef idx="0">
            <a:scrgbClr r="0" g="0" b="0"/>
          </a:fillRef>
          <a:effectRef idx="0">
            <a:scrgbClr r="0" g="0" b="0"/>
          </a:effectRef>
          <a:fontRef idx="minor">
            <a:schemeClr val="lt1"/>
          </a:fontRef>
        </p:style>
        <p:txBody>
          <a:bodyPr wrap="square" lIns="0" tIns="0" rIns="0" bIns="0" rtlCol="0"/>
          <a:lstStyle/>
          <a:p>
            <a:endParaRPr/>
          </a:p>
        </p:txBody>
      </p:sp>
      <p:sp>
        <p:nvSpPr>
          <p:cNvPr id="4" name="object 5">
            <a:extLst>
              <a:ext uri="{FF2B5EF4-FFF2-40B4-BE49-F238E27FC236}">
                <a16:creationId xmlns:a16="http://schemas.microsoft.com/office/drawing/2014/main" id="{2F29875D-785F-4BA1-9954-A17D2F1C83EA}"/>
              </a:ext>
            </a:extLst>
          </p:cNvPr>
          <p:cNvSpPr/>
          <p:nvPr/>
        </p:nvSpPr>
        <p:spPr>
          <a:xfrm>
            <a:off x="2856936"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6" name="object 8">
            <a:extLst>
              <a:ext uri="{FF2B5EF4-FFF2-40B4-BE49-F238E27FC236}">
                <a16:creationId xmlns:a16="http://schemas.microsoft.com/office/drawing/2014/main" id="{A6AAC976-F3A7-450C-8E9B-FF8324A01233}"/>
              </a:ext>
            </a:extLst>
          </p:cNvPr>
          <p:cNvSpPr/>
          <p:nvPr/>
        </p:nvSpPr>
        <p:spPr>
          <a:xfrm>
            <a:off x="8806283" y="1788945"/>
            <a:ext cx="329828" cy="296678"/>
          </a:xfrm>
          <a:custGeom>
            <a:avLst/>
            <a:gdLst/>
            <a:ahLst/>
            <a:cxnLst/>
            <a:rect l="l" t="t" r="r" b="b"/>
            <a:pathLst>
              <a:path w="581025" h="581025">
                <a:moveTo>
                  <a:pt x="581024" y="290512"/>
                </a:moveTo>
                <a:lnTo>
                  <a:pt x="577880" y="333139"/>
                </a:lnTo>
                <a:lnTo>
                  <a:pt x="568515" y="374843"/>
                </a:lnTo>
                <a:lnTo>
                  <a:pt x="553132" y="414722"/>
                </a:lnTo>
                <a:lnTo>
                  <a:pt x="532064" y="451912"/>
                </a:lnTo>
                <a:lnTo>
                  <a:pt x="505768" y="485608"/>
                </a:lnTo>
                <a:lnTo>
                  <a:pt x="474811" y="515081"/>
                </a:lnTo>
                <a:lnTo>
                  <a:pt x="439865" y="539693"/>
                </a:lnTo>
                <a:lnTo>
                  <a:pt x="401686" y="558911"/>
                </a:lnTo>
                <a:lnTo>
                  <a:pt x="361101" y="572318"/>
                </a:lnTo>
                <a:lnTo>
                  <a:pt x="318987" y="579626"/>
                </a:lnTo>
                <a:lnTo>
                  <a:pt x="290512" y="581024"/>
                </a:lnTo>
                <a:lnTo>
                  <a:pt x="283380" y="580937"/>
                </a:lnTo>
                <a:lnTo>
                  <a:pt x="240847" y="576748"/>
                </a:lnTo>
                <a:lnTo>
                  <a:pt x="199381" y="566361"/>
                </a:lnTo>
                <a:lnTo>
                  <a:pt x="159896" y="550006"/>
                </a:lnTo>
                <a:lnTo>
                  <a:pt x="123231" y="528029"/>
                </a:lnTo>
                <a:lnTo>
                  <a:pt x="90193" y="500916"/>
                </a:lnTo>
                <a:lnTo>
                  <a:pt x="61486" y="469243"/>
                </a:lnTo>
                <a:lnTo>
                  <a:pt x="37742" y="433707"/>
                </a:lnTo>
                <a:lnTo>
                  <a:pt x="19465" y="395064"/>
                </a:lnTo>
                <a:lnTo>
                  <a:pt x="7059" y="354166"/>
                </a:lnTo>
                <a:lnTo>
                  <a:pt x="786" y="311881"/>
                </a:lnTo>
                <a:lnTo>
                  <a:pt x="0" y="290512"/>
                </a:lnTo>
                <a:lnTo>
                  <a:pt x="87" y="283380"/>
                </a:lnTo>
                <a:lnTo>
                  <a:pt x="4276" y="240848"/>
                </a:lnTo>
                <a:lnTo>
                  <a:pt x="14663" y="199381"/>
                </a:lnTo>
                <a:lnTo>
                  <a:pt x="31018" y="159896"/>
                </a:lnTo>
                <a:lnTo>
                  <a:pt x="52995" y="123231"/>
                </a:lnTo>
                <a:lnTo>
                  <a:pt x="80108" y="90193"/>
                </a:lnTo>
                <a:lnTo>
                  <a:pt x="111781" y="61486"/>
                </a:lnTo>
                <a:lnTo>
                  <a:pt x="147317" y="37742"/>
                </a:lnTo>
                <a:lnTo>
                  <a:pt x="185960" y="19465"/>
                </a:lnTo>
                <a:lnTo>
                  <a:pt x="226858" y="7059"/>
                </a:lnTo>
                <a:lnTo>
                  <a:pt x="269143" y="786"/>
                </a:lnTo>
                <a:lnTo>
                  <a:pt x="290512" y="0"/>
                </a:lnTo>
                <a:lnTo>
                  <a:pt x="297644" y="87"/>
                </a:lnTo>
                <a:lnTo>
                  <a:pt x="340176" y="4276"/>
                </a:lnTo>
                <a:lnTo>
                  <a:pt x="381642" y="14663"/>
                </a:lnTo>
                <a:lnTo>
                  <a:pt x="421128" y="31018"/>
                </a:lnTo>
                <a:lnTo>
                  <a:pt x="457793" y="52995"/>
                </a:lnTo>
                <a:lnTo>
                  <a:pt x="490831" y="80108"/>
                </a:lnTo>
                <a:lnTo>
                  <a:pt x="519538" y="111781"/>
                </a:lnTo>
                <a:lnTo>
                  <a:pt x="543282" y="147317"/>
                </a:lnTo>
                <a:lnTo>
                  <a:pt x="561559" y="185960"/>
                </a:lnTo>
                <a:lnTo>
                  <a:pt x="573965" y="226858"/>
                </a:lnTo>
                <a:lnTo>
                  <a:pt x="580238" y="269143"/>
                </a:lnTo>
                <a:lnTo>
                  <a:pt x="581024" y="290512"/>
                </a:lnTo>
                <a:close/>
              </a:path>
            </a:pathLst>
          </a:custGeom>
          <a:solidFill>
            <a:srgbClr val="0CA373"/>
          </a:solidFill>
        </p:spPr>
        <p:txBody>
          <a:bodyPr wrap="square" lIns="0" tIns="0" rIns="0" bIns="0" rtlCol="0"/>
          <a:lstStyle/>
          <a:p>
            <a:endParaRPr/>
          </a:p>
        </p:txBody>
      </p:sp>
      <p:sp>
        <p:nvSpPr>
          <p:cNvPr id="11" name="Rectángulo 10"/>
          <p:cNvSpPr/>
          <p:nvPr/>
        </p:nvSpPr>
        <p:spPr>
          <a:xfrm>
            <a:off x="1433189" y="2413337"/>
            <a:ext cx="3177321" cy="1477328"/>
          </a:xfrm>
          <a:prstGeom prst="rect">
            <a:avLst/>
          </a:prstGeom>
        </p:spPr>
        <p:txBody>
          <a:bodyPr wrap="square">
            <a:spAutoFit/>
          </a:bodyPr>
          <a:lstStyle/>
          <a:p>
            <a:pPr marL="285750" indent="-285750">
              <a:buFontTx/>
              <a:buChar char="-"/>
              <a:defRPr/>
            </a:pPr>
            <a:r>
              <a:rPr lang="hr" altLang="es-ES" dirty="0">
                <a:latin typeface="Calibri" panose="020F0502020204030204" pitchFamily="34" charset="0"/>
                <a:cs typeface="Calibri" panose="020F0502020204030204" pitchFamily="34" charset="0"/>
              </a:rPr>
              <a:t>Prvi lockdown i prve državne pomoći</a:t>
            </a:r>
          </a:p>
          <a:p>
            <a:pPr marL="285750" indent="-285750">
              <a:buFontTx/>
              <a:buChar char="-"/>
              <a:defRPr/>
            </a:pPr>
            <a:r>
              <a:rPr lang="hr" altLang="es-ES" dirty="0">
                <a:latin typeface="Calibri" panose="020F0502020204030204" pitchFamily="34" charset="0"/>
                <a:cs typeface="Calibri" panose="020F0502020204030204" pitchFamily="34" charset="0"/>
              </a:rPr>
              <a:t>Promjene u antikriznim mehanizmima</a:t>
            </a:r>
          </a:p>
          <a:p>
            <a:pPr marL="285750" indent="-285750">
              <a:buFontTx/>
              <a:buChar char="-"/>
              <a:defRPr/>
            </a:pPr>
            <a:endParaRPr lang="en-GB" altLang="es-ES" dirty="0">
              <a:latin typeface="Calibri" panose="020F0502020204030204" pitchFamily="34" charset="0"/>
              <a:cs typeface="Calibri" panose="020F0502020204030204" pitchFamily="34" charset="0"/>
            </a:endParaRPr>
          </a:p>
        </p:txBody>
      </p:sp>
      <p:sp>
        <p:nvSpPr>
          <p:cNvPr id="12" name="Rectángulo 11"/>
          <p:cNvSpPr/>
          <p:nvPr/>
        </p:nvSpPr>
        <p:spPr>
          <a:xfrm>
            <a:off x="7382536" y="2413336"/>
            <a:ext cx="3177321" cy="923330"/>
          </a:xfrm>
          <a:prstGeom prst="rect">
            <a:avLst/>
          </a:prstGeom>
        </p:spPr>
        <p:txBody>
          <a:bodyPr wrap="square">
            <a:spAutoFit/>
          </a:bodyPr>
          <a:lstStyle/>
          <a:p>
            <a:pPr marL="285750" indent="-285750">
              <a:buFontTx/>
              <a:buChar char="-"/>
              <a:defRPr/>
            </a:pPr>
            <a:r>
              <a:rPr lang="hr" altLang="es-ES" dirty="0">
                <a:latin typeface="Calibri" panose="020F0502020204030204" pitchFamily="34" charset="0"/>
                <a:cs typeface="Calibri" panose="020F0502020204030204" pitchFamily="34" charset="0"/>
              </a:rPr>
              <a:t>Prvi antikrizni štit</a:t>
            </a:r>
          </a:p>
          <a:p>
            <a:pPr marL="285750" indent="-285750">
              <a:buFontTx/>
              <a:buChar char="-"/>
              <a:defRPr/>
            </a:pPr>
            <a:r>
              <a:rPr lang="hr" altLang="es-ES" dirty="0">
                <a:latin typeface="Calibri" panose="020F0502020204030204" pitchFamily="34" charset="0"/>
                <a:cs typeface="Calibri" panose="020F0502020204030204" pitchFamily="34" charset="0"/>
              </a:rPr>
              <a:t>Drugi antikrizni štit</a:t>
            </a:r>
          </a:p>
          <a:p>
            <a:pPr marL="285750" indent="-285750">
              <a:buFontTx/>
              <a:buChar char="-"/>
              <a:defRPr/>
            </a:pPr>
            <a:endParaRPr lang="en-GB" altLang="es-ES" dirty="0">
              <a:latin typeface="Calibri" panose="020F0502020204030204" pitchFamily="34" charset="0"/>
              <a:cs typeface="Calibri" panose="020F0502020204030204" pitchFamily="34" charset="0"/>
            </a:endParaRPr>
          </a:p>
        </p:txBody>
      </p:sp>
      <p:sp>
        <p:nvSpPr>
          <p:cNvPr id="2" name="object 16">
            <a:extLst>
              <a:ext uri="{FF2B5EF4-FFF2-40B4-BE49-F238E27FC236}">
                <a16:creationId xmlns:a16="http://schemas.microsoft.com/office/drawing/2014/main" id="{2AA93602-0EF1-B577-23AC-E96F7BF9AA48}"/>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5" name="pole tekstowe 4">
            <a:extLst>
              <a:ext uri="{FF2B5EF4-FFF2-40B4-BE49-F238E27FC236}">
                <a16:creationId xmlns:a16="http://schemas.microsoft.com/office/drawing/2014/main" id="{24CFF5FA-07CD-9465-BAA2-B0C2AE4E102C}"/>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a:t>
            </a:r>
            <a:r>
              <a:rPr lang="hr" spc="50" dirty="0">
                <a:latin typeface="+mj-lt"/>
                <a:cs typeface="Tahoma"/>
              </a:rPr>
              <a:t>9 </a:t>
            </a:r>
            <a:r>
              <a:rPr lang="hr" sz="1800" spc="50" dirty="0">
                <a:latin typeface="+mj-lt"/>
                <a:cs typeface="Tahoma"/>
              </a:rPr>
              <a:t>.: PROTUKRIZNI ŠTITOVI</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32377707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793315629"/>
              </p:ext>
            </p:extLst>
          </p:nvPr>
        </p:nvGraphicFramePr>
        <p:xfrm>
          <a:off x="606172" y="1838228"/>
          <a:ext cx="9329679" cy="39875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bject 16">
            <a:extLst>
              <a:ext uri="{FF2B5EF4-FFF2-40B4-BE49-F238E27FC236}">
                <a16:creationId xmlns:a16="http://schemas.microsoft.com/office/drawing/2014/main" id="{2FF68360-CB7D-7B8C-CF11-B0F728BEF4EC}"/>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16" name="pole tekstowe 15">
            <a:extLst>
              <a:ext uri="{FF2B5EF4-FFF2-40B4-BE49-F238E27FC236}">
                <a16:creationId xmlns:a16="http://schemas.microsoft.com/office/drawing/2014/main" id="{A783E9E3-B8FF-AD15-428E-2B513097B703}"/>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10 .: RJEŠENJA PROTUKRIZNIH ŠTITOVA</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64247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14557" y="3711162"/>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51256" y="4337264"/>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29453" y="2856929"/>
            <a:ext cx="3833229" cy="646331"/>
          </a:xfrm>
          <a:prstGeom prst="rect">
            <a:avLst/>
          </a:prstGeom>
          <a:noFill/>
        </p:spPr>
        <p:txBody>
          <a:bodyPr wrap="none" rtlCol="0">
            <a:spAutoFit/>
          </a:bodyPr>
          <a:lstStyle/>
          <a:p>
            <a:r>
              <a:rPr lang="hr" dirty="0" err="1"/>
              <a:t>Cilj </a:t>
            </a:r>
            <a:r>
              <a:rPr lang="hr" dirty="0"/>
              <a:t>1: Znati </a:t>
            </a:r>
            <a:r>
              <a:rPr lang="hr" dirty="0" err="1"/>
              <a:t>o</a:t>
            </a:r>
            <a:r>
              <a:rPr lang="hr" dirty="0"/>
              <a:t> </a:t>
            </a:r>
          </a:p>
          <a:p>
            <a:r>
              <a:rPr lang="hr" dirty="0"/>
              <a:t>državnim mehanizmima podrške u krizi</a:t>
            </a:r>
            <a:endParaRPr lang="it-IT" dirty="0"/>
          </a:p>
        </p:txBody>
      </p:sp>
      <p:sp>
        <p:nvSpPr>
          <p:cNvPr id="12" name="CuadroTexto 11"/>
          <p:cNvSpPr txBox="1"/>
          <p:nvPr/>
        </p:nvSpPr>
        <p:spPr>
          <a:xfrm>
            <a:off x="1629451" y="3602114"/>
            <a:ext cx="4351469" cy="646331"/>
          </a:xfrm>
          <a:prstGeom prst="rect">
            <a:avLst/>
          </a:prstGeom>
          <a:noFill/>
        </p:spPr>
        <p:txBody>
          <a:bodyPr wrap="square" rtlCol="0">
            <a:spAutoFit/>
          </a:bodyPr>
          <a:lstStyle/>
          <a:p>
            <a:pPr lvl="0"/>
            <a:r>
              <a:rPr lang="hr" dirty="0"/>
              <a:t>Cilj 2: Identificirati antikrizne _</a:t>
            </a:r>
          </a:p>
          <a:p>
            <a:pPr lvl="0"/>
            <a:r>
              <a:rPr lang="hr" dirty="0"/>
              <a:t>Instrumente prikladni za vaše poduzeće </a:t>
            </a:r>
            <a:endParaRPr lang="pl-PL" dirty="0"/>
          </a:p>
        </p:txBody>
      </p:sp>
      <p:sp>
        <p:nvSpPr>
          <p:cNvPr id="13" name="CuadroTexto 12"/>
          <p:cNvSpPr txBox="1"/>
          <p:nvPr/>
        </p:nvSpPr>
        <p:spPr>
          <a:xfrm>
            <a:off x="1619835" y="4273437"/>
            <a:ext cx="3346172" cy="646331"/>
          </a:xfrm>
          <a:prstGeom prst="rect">
            <a:avLst/>
          </a:prstGeom>
          <a:noFill/>
        </p:spPr>
        <p:txBody>
          <a:bodyPr wrap="none" rtlCol="0">
            <a:spAutoFit/>
          </a:bodyPr>
          <a:lstStyle/>
          <a:p>
            <a:pPr lvl="0"/>
            <a:r>
              <a:rPr lang="hr" dirty="0"/>
              <a:t>Cilj 3: Uspješno koristiti antikrizne</a:t>
            </a:r>
          </a:p>
          <a:p>
            <a:pPr lvl="0"/>
            <a:r>
              <a:rPr lang="hr" dirty="0"/>
              <a:t>instrumente</a:t>
            </a:r>
            <a:endParaRPr lang="pl-PL" dirty="0"/>
          </a:p>
        </p:txBody>
      </p:sp>
      <p:sp>
        <p:nvSpPr>
          <p:cNvPr id="17" name="object 2"/>
          <p:cNvSpPr txBox="1">
            <a:spLocks/>
          </p:cNvSpPr>
          <p:nvPr/>
        </p:nvSpPr>
        <p:spPr>
          <a:xfrm>
            <a:off x="480794" y="1302505"/>
            <a:ext cx="5500127" cy="736099"/>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700" kern="0" spc="-150" dirty="0">
                <a:solidFill>
                  <a:schemeClr val="tx1"/>
                </a:solidFill>
                <a:latin typeface="+mj-lt"/>
                <a:ea typeface="Tahoma" panose="020B0604030504040204" pitchFamily="34" charset="0"/>
                <a:cs typeface="Tahoma" panose="020B0604030504040204" pitchFamily="34" charset="0"/>
              </a:rPr>
              <a:t>CILJEVI</a:t>
            </a:r>
          </a:p>
        </p:txBody>
      </p:sp>
      <p:sp>
        <p:nvSpPr>
          <p:cNvPr id="18" name="object 3"/>
          <p:cNvSpPr txBox="1"/>
          <p:nvPr/>
        </p:nvSpPr>
        <p:spPr>
          <a:xfrm>
            <a:off x="539786" y="2053993"/>
            <a:ext cx="5064599" cy="321883"/>
          </a:xfrm>
          <a:prstGeom prst="rect">
            <a:avLst/>
          </a:prstGeom>
        </p:spPr>
        <p:txBody>
          <a:bodyPr vert="horz" wrap="square" lIns="0" tIns="13970" rIns="0" bIns="0" rtlCol="0">
            <a:spAutoFit/>
          </a:bodyPr>
          <a:lstStyle/>
          <a:p>
            <a:pPr algn="just"/>
            <a:r>
              <a:rPr lang="hr" sz="2000" dirty="0">
                <a:latin typeface="Calibri" panose="020F0502020204030204" pitchFamily="34" charset="0"/>
                <a:ea typeface="Calibri" panose="020F0502020204030204" pitchFamily="34" charset="0"/>
                <a:cs typeface="Times New Roman" panose="02020603050405020304" pitchFamily="18" charset="0"/>
              </a:rPr>
              <a:t>Na kraju ovog modula moći ćete:</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5884" y="758722"/>
            <a:ext cx="5800420" cy="5200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942681" y="2441542"/>
            <a:ext cx="8592532" cy="4154984"/>
          </a:xfrm>
          <a:prstGeom prst="rect">
            <a:avLst/>
          </a:prstGeom>
          <a:noFill/>
        </p:spPr>
        <p:txBody>
          <a:bodyPr wrap="square">
            <a:spAutoFit/>
          </a:bodyPr>
          <a:lstStyle/>
          <a:p>
            <a:r>
              <a:rPr lang="hr" sz="4000" b="1" dirty="0"/>
              <a:t>Rješenja u području porezne </a:t>
            </a:r>
            <a:endParaRPr lang="pl-PL" sz="4000" b="1" dirty="0"/>
          </a:p>
          <a:p>
            <a:endParaRPr lang="pl-PL" b="1" dirty="0"/>
          </a:p>
          <a:p>
            <a:r>
              <a:rPr lang="hr" dirty="0"/>
              <a:t>U cilju suzbijanja posljedica pandemije COVID-19 primijenjen je vrlo širok spektar rješenja u području porezne politike. Na primjer, možemo navesti:</a:t>
            </a:r>
            <a:endParaRPr lang="pl-PL" dirty="0"/>
          </a:p>
          <a:p>
            <a:endParaRPr lang="en-US" dirty="0"/>
          </a:p>
          <a:p>
            <a:pPr marL="285750" indent="-285750">
              <a:buFont typeface="Wingdings" panose="05000000000000000000" pitchFamily="2" charset="2"/>
              <a:buChar char="ü"/>
            </a:pPr>
            <a:r>
              <a:rPr lang="hr" dirty="0"/>
              <a:t>privremena izuzeća od obveze podmirenja pojedinih poreznih obveza,</a:t>
            </a:r>
          </a:p>
          <a:p>
            <a:r>
              <a:rPr lang="hr" dirty="0"/>
              <a:t>smanjenje poreznih stopa;</a:t>
            </a:r>
            <a:endParaRPr lang="pl-PL" dirty="0"/>
          </a:p>
          <a:p>
            <a:pPr marL="285750" indent="-285750">
              <a:buFont typeface="Wingdings" panose="05000000000000000000" pitchFamily="2" charset="2"/>
              <a:buChar char="ü"/>
            </a:pPr>
            <a:r>
              <a:rPr lang="hr" dirty="0"/>
              <a:t>pomicanje svih mogućih dospijeća obveza;</a:t>
            </a:r>
          </a:p>
          <a:p>
            <a:pPr marL="285750" indent="-285750">
              <a:buFont typeface="Wingdings" panose="05000000000000000000" pitchFamily="2" charset="2"/>
              <a:buChar char="ü"/>
            </a:pPr>
            <a:r>
              <a:rPr lang="hr" dirty="0"/>
              <a:t>ubrzanje povrata preplaćenih poreza</a:t>
            </a:r>
          </a:p>
          <a:p>
            <a:pPr marL="285750" indent="-285750">
              <a:buFont typeface="Wingdings" panose="05000000000000000000" pitchFamily="2" charset="2"/>
              <a:buChar char="ü"/>
            </a:pPr>
            <a:r>
              <a:rPr lang="en-GB" dirty="0" err="1"/>
              <a:t>Fleksibilnost</a:t>
            </a:r>
            <a:r>
              <a:rPr lang="en-GB" dirty="0"/>
              <a:t> - m</a:t>
            </a:r>
            <a:r>
              <a:rPr lang="hr" dirty="0"/>
              <a:t>noge zemlje su poreznim obveznicima ponudile široku slobodu izbora načina i vremena obračuna</a:t>
            </a:r>
            <a:endParaRPr lang="pl-PL" dirty="0"/>
          </a:p>
          <a:p>
            <a:endParaRPr lang="pl-PL" sz="4400" b="1" dirty="0"/>
          </a:p>
        </p:txBody>
      </p:sp>
      <p:sp>
        <p:nvSpPr>
          <p:cNvPr id="2" name="object 16">
            <a:extLst>
              <a:ext uri="{FF2B5EF4-FFF2-40B4-BE49-F238E27FC236}">
                <a16:creationId xmlns:a16="http://schemas.microsoft.com/office/drawing/2014/main" id="{0204C582-F391-403E-F73C-010287B27E2A}"/>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5" name="pole tekstowe 4">
            <a:extLst>
              <a:ext uri="{FF2B5EF4-FFF2-40B4-BE49-F238E27FC236}">
                <a16:creationId xmlns:a16="http://schemas.microsoft.com/office/drawing/2014/main" id="{B0893CC4-FB52-0CD4-E150-FBEB56F4C787}"/>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11 .: RJEŠENJA IZ PODRUČJA POREZNE POLITIKE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2172981501"/>
      </p:ext>
    </p:extLst>
  </p:cSld>
  <p:clrMapOvr>
    <a:masterClrMapping/>
  </p:clrMapOvr>
  <p:transition advClick="0"/>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a:extLst>
              <a:ext uri="{FF2B5EF4-FFF2-40B4-BE49-F238E27FC236}">
                <a16:creationId xmlns:a16="http://schemas.microsoft.com/office/drawing/2014/main" id="{FECA8B17-DB12-33E7-2FB1-F3B23A371656}"/>
              </a:ext>
            </a:extLst>
          </p:cNvPr>
          <p:cNvSpPr txBox="1"/>
          <p:nvPr/>
        </p:nvSpPr>
        <p:spPr>
          <a:xfrm>
            <a:off x="527900" y="1839920"/>
            <a:ext cx="10171522" cy="3847207"/>
          </a:xfrm>
          <a:prstGeom prst="rect">
            <a:avLst/>
          </a:prstGeom>
          <a:noFill/>
        </p:spPr>
        <p:txBody>
          <a:bodyPr wrap="square">
            <a:spAutoFit/>
          </a:bodyPr>
          <a:lstStyle/>
          <a:p>
            <a:r>
              <a:rPr lang="hr" b="1" dirty="0"/>
              <a:t>Instrumenti </a:t>
            </a:r>
            <a:r>
              <a:rPr lang="hr" b="1" dirty="0" err="1"/>
              <a:t>potpore </a:t>
            </a:r>
            <a:r>
              <a:rPr lang="hr" b="1" dirty="0"/>
              <a:t>tržištu rada </a:t>
            </a:r>
            <a:r>
              <a:rPr lang="hr" dirty="0"/>
              <a:t>koji pomažu održati zapošljavanje ili subvencioniranje plaća. Popularna su rješenja po kojima države financiraju dio plaća ljudi radnika s nepunim radnim vremenom ili nadoknaditi troškove zaposlenika nastale u vezi s otpuštanjem (npr. Italija). Neke se zemlje u tom pogledu oslanjaju na već postojeće programe (Španjolska proširila program ERTE, Italija se oslanja na Cassu fond Integrazione ). Takve mjere pomoći uglavnom izravno podupiru poduzetnici, ali njihovi krajnji korisnici su, naravno, zaposlenici. Država obično nadoknađuje samo dio naknada za određeno razdoblje i do određenog iznosa.</a:t>
            </a:r>
            <a:endParaRPr lang="pl-PL" dirty="0"/>
          </a:p>
          <a:p>
            <a:endParaRPr lang="pl-PL" dirty="0"/>
          </a:p>
          <a:p>
            <a:r>
              <a:rPr lang="hr" dirty="0"/>
              <a:t>Jednako su popularna rješenja koja se sastoje u oslobađanju od obveze plaćanja predujma poreza na dohodak i doprinosa za socijalno osiguranje, ponekad imaju oblik odgode dospijeća poreznih obveza ili snižavanje primjenjivih stopa. Rješenja ovog tipa koristila je, između ostalih, Španjolska, Italija. Popularne su i razne vrste subvencija za zaposlene roditelje koji moraju zatvoriti svoje škole organizirati skrb za svoju djecu.</a:t>
            </a:r>
            <a:endParaRPr lang="pl-PL" dirty="0"/>
          </a:p>
          <a:p>
            <a:endParaRPr lang="pl-PL" dirty="0"/>
          </a:p>
          <a:p>
            <a:r>
              <a:rPr lang="hr" sz="1000" dirty="0"/>
              <a:t>Izvor: https://www.bgk.pl/files/public/Pliki/Analizy_ekonomiczne/raport_BGK_narzedzia_pomocowe_COVID_styczen2021.pdf</a:t>
            </a:r>
          </a:p>
        </p:txBody>
      </p:sp>
      <p:pic>
        <p:nvPicPr>
          <p:cNvPr id="6" name="Grafika 5" descr="Rozwój biznesu z wypełnieniem pełnym">
            <a:extLst>
              <a:ext uri="{FF2B5EF4-FFF2-40B4-BE49-F238E27FC236}">
                <a16:creationId xmlns:a16="http://schemas.microsoft.com/office/drawing/2014/main" id="{457EF7FB-EDCB-0E57-53DE-32C95C476A32}"/>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10376553" y="428133"/>
            <a:ext cx="1268692" cy="1268692"/>
          </a:xfrm>
          <a:prstGeom prst="rect">
            <a:avLst/>
          </a:prstGeom>
        </p:spPr>
      </p:pic>
      <p:sp>
        <p:nvSpPr>
          <p:cNvPr id="2" name="object 16">
            <a:extLst>
              <a:ext uri="{FF2B5EF4-FFF2-40B4-BE49-F238E27FC236}">
                <a16:creationId xmlns:a16="http://schemas.microsoft.com/office/drawing/2014/main" id="{82630130-F789-523D-5263-CC3CAACA3182}"/>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7" name="pole tekstowe 6">
            <a:extLst>
              <a:ext uri="{FF2B5EF4-FFF2-40B4-BE49-F238E27FC236}">
                <a16:creationId xmlns:a16="http://schemas.microsoft.com/office/drawing/2014/main" id="{9CA8CD86-6409-CE86-583D-4645CE39EB96}"/>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1 </a:t>
            </a:r>
            <a:r>
              <a:rPr lang="hr" spc="50" dirty="0">
                <a:latin typeface="+mj-lt"/>
                <a:cs typeface="Tahoma"/>
              </a:rPr>
              <a:t>2 </a:t>
            </a:r>
            <a:r>
              <a:rPr lang="hr" sz="1800" spc="50" dirty="0">
                <a:latin typeface="+mj-lt"/>
                <a:cs typeface="Tahoma"/>
              </a:rPr>
              <a:t>.: INSTRUMENTI POTPORE TRŽIŠTU RADA</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658151353"/>
      </p:ext>
    </p:extLst>
  </p:cSld>
  <p:clrMapOvr>
    <a:masterClrMapping/>
  </p:clrMapOvr>
  <p:transition advClick="0"/>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2400253419"/>
              </p:ext>
            </p:extLst>
          </p:nvPr>
        </p:nvGraphicFramePr>
        <p:xfrm>
          <a:off x="620605" y="1480008"/>
          <a:ext cx="11841630" cy="445084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B7F96E64-50B1-A8FB-EAC8-3CC35E3431D7}"/>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4" name="pole tekstowe 3">
            <a:extLst>
              <a:ext uri="{FF2B5EF4-FFF2-40B4-BE49-F238E27FC236}">
                <a16:creationId xmlns:a16="http://schemas.microsoft.com/office/drawing/2014/main" id="{F3BB7551-D6F5-B3F6-F411-9AD30F4DEF06}"/>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13 .: PROTUKRIZNA RJEŠENJA</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38358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07324938"/>
              </p:ext>
            </p:extLst>
          </p:nvPr>
        </p:nvGraphicFramePr>
        <p:xfrm>
          <a:off x="1758623" y="1555422"/>
          <a:ext cx="8128000" cy="46017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2422A82D-CE3B-E188-77DB-A402D345F0C8}"/>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4" name="pole tekstowe 3">
            <a:extLst>
              <a:ext uri="{FF2B5EF4-FFF2-40B4-BE49-F238E27FC236}">
                <a16:creationId xmlns:a16="http://schemas.microsoft.com/office/drawing/2014/main" id="{BF4D15A0-49C6-242D-0905-7000F4DFCD1C}"/>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1 </a:t>
            </a:r>
            <a:r>
              <a:rPr lang="hr" spc="50" dirty="0">
                <a:latin typeface="+mj-lt"/>
                <a:cs typeface="Tahoma"/>
              </a:rPr>
              <a:t>4 </a:t>
            </a:r>
            <a:r>
              <a:rPr lang="hr" sz="1800" spc="50" dirty="0">
                <a:latin typeface="+mj-lt"/>
                <a:cs typeface="Tahoma"/>
              </a:rPr>
              <a:t>.: ODRŽAVANJE RADNIH MJESTA</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0215396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36590051"/>
              </p:ext>
            </p:extLst>
          </p:nvPr>
        </p:nvGraphicFramePr>
        <p:xfrm>
          <a:off x="663903" y="1673915"/>
          <a:ext cx="10911099" cy="44644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object 16">
            <a:extLst>
              <a:ext uri="{FF2B5EF4-FFF2-40B4-BE49-F238E27FC236}">
                <a16:creationId xmlns:a16="http://schemas.microsoft.com/office/drawing/2014/main" id="{7E04FD6C-8E18-B122-3E4E-B4BFA8878BC5}"/>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5" name="pole tekstowe 4">
            <a:extLst>
              <a:ext uri="{FF2B5EF4-FFF2-40B4-BE49-F238E27FC236}">
                <a16:creationId xmlns:a16="http://schemas.microsoft.com/office/drawing/2014/main" id="{F71BC2A8-4AB0-936C-B62A-6162292F4A47}"/>
              </a:ext>
            </a:extLst>
          </p:cNvPr>
          <p:cNvSpPr txBox="1"/>
          <p:nvPr/>
        </p:nvSpPr>
        <p:spPr>
          <a:xfrm>
            <a:off x="663903" y="1052438"/>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15 .: OCJENA MEHANIZAMA PODRŠKE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484874256"/>
      </p:ext>
    </p:extLst>
  </p:cSld>
  <p:clrMapOvr>
    <a:masterClrMapping/>
  </p:clrMapOvr>
  <p:transition advClick="0"/>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800" kern="0" spc="-150" dirty="0">
                <a:solidFill>
                  <a:schemeClr val="tx1"/>
                </a:solidFill>
                <a:latin typeface="+mj-lt"/>
                <a:ea typeface="Tahoma" panose="020B0604030504040204" pitchFamily="34" charset="0"/>
                <a:cs typeface="Tahoma" panose="020B0604030504040204" pitchFamily="34" charset="0"/>
              </a:rPr>
              <a:t>Test ocjenjivanja :</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9C5602E-CF36-A10B-A2F2-D04E71E52484}"/>
              </a:ext>
            </a:extLst>
          </p:cNvPr>
          <p:cNvSpPr txBox="1"/>
          <p:nvPr/>
        </p:nvSpPr>
        <p:spPr>
          <a:xfrm>
            <a:off x="414807" y="2259848"/>
            <a:ext cx="2383386" cy="1754326"/>
          </a:xfrm>
          <a:prstGeom prst="rect">
            <a:avLst/>
          </a:prstGeom>
          <a:noFill/>
        </p:spPr>
        <p:txBody>
          <a:bodyPr wrap="square" rtlCol="0">
            <a:spAutoFit/>
          </a:bodyPr>
          <a:lstStyle/>
          <a:p>
            <a:pPr marL="342900" indent="-342900">
              <a:buAutoNum type="arabicPeriod"/>
            </a:pPr>
            <a:r>
              <a:rPr lang="hr" b="1" dirty="0"/>
              <a:t>Antikrizni štitovi bili su dostupni za:</a:t>
            </a:r>
            <a:endParaRPr lang="es-ES" dirty="0"/>
          </a:p>
          <a:p>
            <a:r>
              <a:rPr lang="hr" dirty="0"/>
              <a:t>a.- srednji i </a:t>
            </a:r>
            <a:r>
              <a:rPr lang="hr" dirty="0" err="1"/>
              <a:t>veliki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dirty="0">
                <a:effectLst/>
                <a:latin typeface="Calibri" panose="020F0502020204030204" pitchFamily="34" charset="0"/>
                <a:ea typeface="Calibri" panose="020F0502020204030204" pitchFamily="34" charset="0"/>
                <a:cs typeface="Calibri" panose="020F0502020204030204" pitchFamily="34" charset="0"/>
              </a:rPr>
              <a:t>mikro i mali</a:t>
            </a:r>
            <a:endParaRPr lang="es-ES" dirty="0"/>
          </a:p>
          <a:p>
            <a:r>
              <a:rPr lang="hr" dirty="0"/>
              <a:t>c.- </a:t>
            </a:r>
            <a:r>
              <a:rPr lang="hr" dirty="0">
                <a:latin typeface="Calibri" panose="020F0502020204030204" pitchFamily="34" charset="0"/>
                <a:ea typeface="Calibri" panose="020F0502020204030204" pitchFamily="34" charset="0"/>
                <a:cs typeface="Calibri" panose="020F0502020204030204" pitchFamily="34" charset="0"/>
              </a:rPr>
              <a:t>svi poduzetnici</a:t>
            </a:r>
            <a:endParaRPr lang="es-ES" dirty="0"/>
          </a:p>
        </p:txBody>
      </p:sp>
      <p:sp>
        <p:nvSpPr>
          <p:cNvPr id="15" name="CuadroTexto 14">
            <a:extLst>
              <a:ext uri="{FF2B5EF4-FFF2-40B4-BE49-F238E27FC236}">
                <a16:creationId xmlns:a16="http://schemas.microsoft.com/office/drawing/2014/main" id="{8D1E1ACE-C6CE-7C52-9682-A570147BC185}"/>
              </a:ext>
            </a:extLst>
          </p:cNvPr>
          <p:cNvSpPr txBox="1"/>
          <p:nvPr/>
        </p:nvSpPr>
        <p:spPr>
          <a:xfrm>
            <a:off x="2492676" y="3002056"/>
            <a:ext cx="2632413" cy="2585323"/>
          </a:xfrm>
          <a:prstGeom prst="rect">
            <a:avLst/>
          </a:prstGeom>
          <a:noFill/>
        </p:spPr>
        <p:txBody>
          <a:bodyPr wrap="square" rtlCol="0">
            <a:spAutoFit/>
          </a:bodyPr>
          <a:lstStyle/>
          <a:p>
            <a:r>
              <a:rPr lang="hr" b="1" dirty="0"/>
              <a:t>2. </a:t>
            </a:r>
            <a:r>
              <a:rPr lang="hr" sz="1800" b="1" dirty="0">
                <a:effectLst/>
                <a:latin typeface="Calibri" panose="020F0502020204030204" pitchFamily="34" charset="0"/>
                <a:ea typeface="Times New Roman" panose="02020603050405020304" pitchFamily="18" charset="0"/>
                <a:cs typeface="Calibri" panose="020F0502020204030204" pitchFamily="34" charset="0"/>
              </a:rPr>
              <a:t>U sklopu državnih potpora bilo je moguće podnijeti zahtjev za: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a.- pogodnosti za zaštitu radnih mjesta</a:t>
            </a:r>
            <a:endParaRPr lang="es-ES" dirty="0"/>
          </a:p>
          <a:p>
            <a:r>
              <a:rPr lang="hr" dirty="0"/>
              <a:t>b.- </a:t>
            </a:r>
            <a:r>
              <a:rPr lang="hr" sz="1800" dirty="0">
                <a:effectLst/>
                <a:latin typeface="Calibri" panose="020F0502020204030204" pitchFamily="34" charset="0"/>
                <a:ea typeface="Times New Roman" panose="02020603050405020304" pitchFamily="18" charset="0"/>
                <a:cs typeface="Calibri" panose="020F0502020204030204" pitchFamily="34" charset="0"/>
              </a:rPr>
              <a:t>isplata subvencija iz Zajamčenog fonda za primanja zaposlenih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c.- </a:t>
            </a:r>
            <a:r>
              <a:rPr lang="hr" dirty="0" err="1"/>
              <a:t>svi oni </a:t>
            </a:r>
            <a:endParaRPr lang="es-ES" dirty="0"/>
          </a:p>
        </p:txBody>
      </p:sp>
      <p:sp>
        <p:nvSpPr>
          <p:cNvPr id="16" name="CuadroTexto 15">
            <a:extLst>
              <a:ext uri="{FF2B5EF4-FFF2-40B4-BE49-F238E27FC236}">
                <a16:creationId xmlns:a16="http://schemas.microsoft.com/office/drawing/2014/main" id="{18D330A9-806C-D786-7833-E489C0FD2380}"/>
              </a:ext>
            </a:extLst>
          </p:cNvPr>
          <p:cNvSpPr txBox="1"/>
          <p:nvPr/>
        </p:nvSpPr>
        <p:spPr>
          <a:xfrm>
            <a:off x="4697578" y="248618"/>
            <a:ext cx="4167121" cy="2308324"/>
          </a:xfrm>
          <a:prstGeom prst="rect">
            <a:avLst/>
          </a:prstGeom>
          <a:noFill/>
        </p:spPr>
        <p:txBody>
          <a:bodyPr wrap="square" rtlCol="0">
            <a:spAutoFit/>
          </a:bodyPr>
          <a:lstStyle/>
          <a:p>
            <a:r>
              <a:rPr lang="hr" b="1" dirty="0"/>
              <a:t>3. </a:t>
            </a:r>
            <a:r>
              <a:rPr lang="hr" sz="1800" b="1" dirty="0">
                <a:effectLst/>
                <a:latin typeface="Calibri" panose="020F0502020204030204" pitchFamily="34" charset="0"/>
                <a:ea typeface="Times New Roman" panose="02020603050405020304" pitchFamily="18" charset="0"/>
              </a:rPr>
              <a:t>Visina financiranja naknada ovisila je o:</a:t>
            </a:r>
            <a:endParaRPr lang="pl-PL" sz="1800" b="1" dirty="0">
              <a:effectLst/>
              <a:latin typeface="Calibri" panose="020F0502020204030204" pitchFamily="34" charset="0"/>
              <a:ea typeface="Times New Roman" panose="02020603050405020304" pitchFamily="18" charset="0"/>
            </a:endParaRPr>
          </a:p>
          <a:p>
            <a:r>
              <a:rPr lang="hr" dirty="0"/>
              <a:t>a.- </a:t>
            </a:r>
            <a:r>
              <a:rPr lang="hr" sz="1800" dirty="0">
                <a:effectLst/>
                <a:latin typeface="Calibri" panose="020F0502020204030204" pitchFamily="34" charset="0"/>
                <a:ea typeface="Times New Roman" panose="02020603050405020304" pitchFamily="18" charset="0"/>
                <a:cs typeface="Calibri" panose="020F0502020204030204" pitchFamily="34" charset="0"/>
              </a:rPr>
              <a:t>iznos smanjenja gospodarskog prometa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dirty="0">
                <a:effectLst/>
                <a:latin typeface="Calibri" panose="020F0502020204030204" pitchFamily="34" charset="0"/>
                <a:ea typeface="Times New Roman" panose="02020603050405020304" pitchFamily="18" charset="0"/>
              </a:rPr>
              <a:t>količina zaraženih radnika</a:t>
            </a:r>
            <a:endParaRPr lang="es-ES" dirty="0"/>
          </a:p>
          <a:p>
            <a:r>
              <a:rPr lang="hr" dirty="0"/>
              <a:t>c.- </a:t>
            </a:r>
            <a:r>
              <a:rPr lang="hr" sz="1800" dirty="0">
                <a:effectLst/>
                <a:latin typeface="Calibri" panose="020F0502020204030204" pitchFamily="34" charset="0"/>
                <a:ea typeface="Times New Roman" panose="02020603050405020304" pitchFamily="18" charset="0"/>
                <a:cs typeface="Calibri" panose="020F0502020204030204" pitchFamily="34" charset="0"/>
              </a:rPr>
              <a:t>iznos otpuštanja zbog krize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8" name="CuadroTexto 17">
            <a:extLst>
              <a:ext uri="{FF2B5EF4-FFF2-40B4-BE49-F238E27FC236}">
                <a16:creationId xmlns:a16="http://schemas.microsoft.com/office/drawing/2014/main" id="{2CFADFCA-782E-2E56-8E94-29B65F872C5E}"/>
              </a:ext>
            </a:extLst>
          </p:cNvPr>
          <p:cNvSpPr txBox="1"/>
          <p:nvPr/>
        </p:nvSpPr>
        <p:spPr>
          <a:xfrm>
            <a:off x="7697994" y="1966273"/>
            <a:ext cx="3921884" cy="2031325"/>
          </a:xfrm>
          <a:prstGeom prst="rect">
            <a:avLst/>
          </a:prstGeom>
          <a:noFill/>
        </p:spPr>
        <p:txBody>
          <a:bodyPr wrap="square" rtlCol="0">
            <a:spAutoFit/>
          </a:bodyPr>
          <a:lstStyle/>
          <a:p>
            <a:r>
              <a:rPr lang="hr" b="1" dirty="0"/>
              <a:t>4. 4. Ključne mjere za potporu likvidnosti MMSP uključuju</a:t>
            </a:r>
            <a:endParaRPr lang="es-ES" b="1" dirty="0"/>
          </a:p>
          <a:p>
            <a:r>
              <a:rPr lang="hr" dirty="0"/>
              <a:t>a.- </a:t>
            </a:r>
            <a:r>
              <a:rPr lang="hr" sz="1800" dirty="0">
                <a:effectLst/>
                <a:latin typeface="Calibri" panose="020F0502020204030204" pitchFamily="34" charset="0"/>
                <a:ea typeface="Times New Roman" panose="02020603050405020304" pitchFamily="18" charset="0"/>
                <a:cs typeface="Calibri" panose="020F0502020204030204" pitchFamily="34" charset="0"/>
              </a:rPr>
              <a:t>olakšavanje stečajnog postupka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dirty="0">
                <a:effectLst/>
                <a:latin typeface="Calibri" panose="020F0502020204030204" pitchFamily="34" charset="0"/>
                <a:ea typeface="Times New Roman" panose="02020603050405020304" pitchFamily="18" charset="0"/>
                <a:cs typeface="Calibri" panose="020F0502020204030204" pitchFamily="34" charset="0"/>
              </a:rPr>
              <a:t>izuzeća od socijalnog osiguranja, subvencije plaća ili jamstveni programi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c.- </a:t>
            </a:r>
            <a:r>
              <a:rPr lang="hr" sz="1800" dirty="0">
                <a:effectLst/>
                <a:latin typeface="Calibri" panose="020F0502020204030204" pitchFamily="34" charset="0"/>
                <a:ea typeface="Times New Roman" panose="02020603050405020304" pitchFamily="18" charset="0"/>
                <a:cs typeface="Calibri" panose="020F0502020204030204" pitchFamily="34" charset="0"/>
              </a:rPr>
              <a:t>smanjenje poreza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9" name="CuadroTexto 18">
            <a:extLst>
              <a:ext uri="{FF2B5EF4-FFF2-40B4-BE49-F238E27FC236}">
                <a16:creationId xmlns:a16="http://schemas.microsoft.com/office/drawing/2014/main" id="{E5094CB7-2CE4-F376-DA43-48BB81193839}"/>
              </a:ext>
            </a:extLst>
          </p:cNvPr>
          <p:cNvSpPr txBox="1"/>
          <p:nvPr/>
        </p:nvSpPr>
        <p:spPr>
          <a:xfrm>
            <a:off x="5598397" y="3750904"/>
            <a:ext cx="3997438" cy="2585323"/>
          </a:xfrm>
          <a:prstGeom prst="rect">
            <a:avLst/>
          </a:prstGeom>
          <a:noFill/>
        </p:spPr>
        <p:txBody>
          <a:bodyPr wrap="square" rtlCol="0">
            <a:spAutoFit/>
          </a:bodyPr>
          <a:lstStyle/>
          <a:p>
            <a:r>
              <a:rPr lang="hr" b="1" dirty="0"/>
              <a:t>5. </a:t>
            </a:r>
            <a:r>
              <a:rPr lang="hr" sz="1800" b="1" dirty="0">
                <a:effectLst/>
                <a:latin typeface="Calibri" panose="020F0502020204030204" pitchFamily="34" charset="0"/>
                <a:ea typeface="Times New Roman" panose="02020603050405020304" pitchFamily="18" charset="0"/>
                <a:cs typeface="Calibri" panose="020F0502020204030204" pitchFamily="34" charset="0"/>
              </a:rPr>
              <a:t>Drugo rješenje predviđeno protukriznim zakonom bilo je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a.- </a:t>
            </a:r>
            <a:r>
              <a:rPr lang="hr" sz="1800" dirty="0">
                <a:effectLst/>
                <a:latin typeface="Calibri" panose="020F0502020204030204" pitchFamily="34" charset="0"/>
                <a:ea typeface="Times New Roman" panose="02020603050405020304" pitchFamily="18" charset="0"/>
                <a:cs typeface="Calibri" panose="020F0502020204030204" pitchFamily="34" charset="0"/>
              </a:rPr>
              <a:t>uvođenje ograničenja fleksibilnog radnog vremena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dirty="0">
                <a:effectLst/>
                <a:latin typeface="Calibri" panose="020F0502020204030204" pitchFamily="34" charset="0"/>
                <a:ea typeface="Times New Roman" panose="02020603050405020304" pitchFamily="18" charset="0"/>
                <a:cs typeface="Calibri" panose="020F0502020204030204" pitchFamily="34" charset="0"/>
              </a:rPr>
              <a:t>sprječavanje zaposlenika da uzmu dopust</a:t>
            </a:r>
            <a:endParaRPr lang="es-ES" dirty="0"/>
          </a:p>
          <a:p>
            <a:r>
              <a:rPr lang="hr" dirty="0"/>
              <a:t>c.- </a:t>
            </a:r>
            <a:r>
              <a:rPr lang="hr" sz="1800" dirty="0">
                <a:effectLst/>
                <a:latin typeface="Calibri" panose="020F0502020204030204" pitchFamily="34" charset="0"/>
                <a:ea typeface="Times New Roman" panose="02020603050405020304" pitchFamily="18" charset="0"/>
                <a:cs typeface="Calibri" panose="020F0502020204030204" pitchFamily="34" charset="0"/>
              </a:rPr>
              <a:t>omogućiti poslodavcima mogućnost slanja zaposlenika na godišnji odmor koji kasni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361859760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800" kern="0" spc="-150" dirty="0">
                <a:solidFill>
                  <a:schemeClr val="tx1"/>
                </a:solidFill>
                <a:latin typeface="+mj-lt"/>
                <a:ea typeface="Tahoma" panose="020B0604030504040204" pitchFamily="34" charset="0"/>
                <a:cs typeface="Tahoma" panose="020B0604030504040204" pitchFamily="34" charset="0"/>
              </a:rPr>
              <a:t>Test ocjenjivanja :</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9C5602E-CF36-A10B-A2F2-D04E71E52484}"/>
              </a:ext>
            </a:extLst>
          </p:cNvPr>
          <p:cNvSpPr txBox="1"/>
          <p:nvPr/>
        </p:nvSpPr>
        <p:spPr>
          <a:xfrm>
            <a:off x="414807" y="2259848"/>
            <a:ext cx="2383386" cy="1754326"/>
          </a:xfrm>
          <a:prstGeom prst="rect">
            <a:avLst/>
          </a:prstGeom>
          <a:noFill/>
        </p:spPr>
        <p:txBody>
          <a:bodyPr wrap="square" rtlCol="0">
            <a:spAutoFit/>
          </a:bodyPr>
          <a:lstStyle/>
          <a:p>
            <a:pPr marL="342900" indent="-342900">
              <a:buAutoNum type="arabicPeriod"/>
            </a:pPr>
            <a:r>
              <a:rPr lang="hr" b="1" dirty="0"/>
              <a:t>Antikrizni štitovi bili su dostupni za:</a:t>
            </a:r>
            <a:endParaRPr lang="es-ES" dirty="0"/>
          </a:p>
          <a:p>
            <a:r>
              <a:rPr lang="hr" dirty="0"/>
              <a:t>a.- srednji i </a:t>
            </a:r>
            <a:r>
              <a:rPr lang="hr" dirty="0" err="1"/>
              <a:t>veliki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dirty="0">
                <a:effectLst/>
                <a:latin typeface="Calibri" panose="020F0502020204030204" pitchFamily="34" charset="0"/>
                <a:ea typeface="Calibri" panose="020F0502020204030204" pitchFamily="34" charset="0"/>
                <a:cs typeface="Calibri" panose="020F0502020204030204" pitchFamily="34" charset="0"/>
              </a:rPr>
              <a:t>mikro i mali</a:t>
            </a:r>
            <a:endParaRPr lang="es-ES" dirty="0"/>
          </a:p>
          <a:p>
            <a:r>
              <a:rPr lang="hr" dirty="0"/>
              <a:t>c.- </a:t>
            </a:r>
            <a:r>
              <a:rPr lang="hr" b="1" dirty="0">
                <a:latin typeface="Calibri" panose="020F0502020204030204" pitchFamily="34" charset="0"/>
                <a:ea typeface="Calibri" panose="020F0502020204030204" pitchFamily="34" charset="0"/>
                <a:cs typeface="Calibri" panose="020F0502020204030204" pitchFamily="34" charset="0"/>
              </a:rPr>
              <a:t>svi poduzetnici</a:t>
            </a:r>
            <a:endParaRPr lang="es-ES" dirty="0"/>
          </a:p>
        </p:txBody>
      </p:sp>
      <p:sp>
        <p:nvSpPr>
          <p:cNvPr id="15" name="CuadroTexto 14">
            <a:extLst>
              <a:ext uri="{FF2B5EF4-FFF2-40B4-BE49-F238E27FC236}">
                <a16:creationId xmlns:a16="http://schemas.microsoft.com/office/drawing/2014/main" id="{8D1E1ACE-C6CE-7C52-9682-A570147BC185}"/>
              </a:ext>
            </a:extLst>
          </p:cNvPr>
          <p:cNvSpPr txBox="1"/>
          <p:nvPr/>
        </p:nvSpPr>
        <p:spPr>
          <a:xfrm>
            <a:off x="2492676" y="3002056"/>
            <a:ext cx="2632413" cy="2585323"/>
          </a:xfrm>
          <a:prstGeom prst="rect">
            <a:avLst/>
          </a:prstGeom>
          <a:noFill/>
        </p:spPr>
        <p:txBody>
          <a:bodyPr wrap="square" rtlCol="0">
            <a:spAutoFit/>
          </a:bodyPr>
          <a:lstStyle/>
          <a:p>
            <a:r>
              <a:rPr lang="hr" b="1" dirty="0"/>
              <a:t>2. </a:t>
            </a:r>
            <a:r>
              <a:rPr lang="hr" sz="1800" b="1" dirty="0">
                <a:effectLst/>
                <a:latin typeface="Calibri" panose="020F0502020204030204" pitchFamily="34" charset="0"/>
                <a:ea typeface="Times New Roman" panose="02020603050405020304" pitchFamily="18" charset="0"/>
                <a:cs typeface="Calibri" panose="020F0502020204030204" pitchFamily="34" charset="0"/>
              </a:rPr>
              <a:t>U sklopu državnih potpora bilo je moguće podnijeti zahtjev za: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a.- pogodnosti za zaštitu radnih mjesta</a:t>
            </a:r>
            <a:endParaRPr lang="es-ES" dirty="0"/>
          </a:p>
          <a:p>
            <a:r>
              <a:rPr lang="hr" dirty="0"/>
              <a:t>b.- </a:t>
            </a:r>
            <a:r>
              <a:rPr lang="hr" sz="1800" dirty="0">
                <a:effectLst/>
                <a:latin typeface="Calibri" panose="020F0502020204030204" pitchFamily="34" charset="0"/>
                <a:ea typeface="Times New Roman" panose="02020603050405020304" pitchFamily="18" charset="0"/>
                <a:cs typeface="Calibri" panose="020F0502020204030204" pitchFamily="34" charset="0"/>
              </a:rPr>
              <a:t>isplata subvencija iz Zajamčenog fonda za primanja zaposlenih</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c.- </a:t>
            </a:r>
            <a:r>
              <a:rPr lang="hr" b="1" dirty="0" err="1"/>
              <a:t>svi oni </a:t>
            </a:r>
            <a:endParaRPr lang="es-ES" b="1" dirty="0"/>
          </a:p>
        </p:txBody>
      </p:sp>
      <p:sp>
        <p:nvSpPr>
          <p:cNvPr id="16" name="CuadroTexto 15">
            <a:extLst>
              <a:ext uri="{FF2B5EF4-FFF2-40B4-BE49-F238E27FC236}">
                <a16:creationId xmlns:a16="http://schemas.microsoft.com/office/drawing/2014/main" id="{18D330A9-806C-D786-7833-E489C0FD2380}"/>
              </a:ext>
            </a:extLst>
          </p:cNvPr>
          <p:cNvSpPr txBox="1"/>
          <p:nvPr/>
        </p:nvSpPr>
        <p:spPr>
          <a:xfrm>
            <a:off x="4697578" y="248618"/>
            <a:ext cx="4167121" cy="2308324"/>
          </a:xfrm>
          <a:prstGeom prst="rect">
            <a:avLst/>
          </a:prstGeom>
          <a:noFill/>
        </p:spPr>
        <p:txBody>
          <a:bodyPr wrap="square" rtlCol="0">
            <a:spAutoFit/>
          </a:bodyPr>
          <a:lstStyle/>
          <a:p>
            <a:r>
              <a:rPr lang="hr" b="1" dirty="0"/>
              <a:t>3. </a:t>
            </a:r>
            <a:r>
              <a:rPr lang="hr" sz="1800" b="1" dirty="0">
                <a:effectLst/>
                <a:latin typeface="Calibri" panose="020F0502020204030204" pitchFamily="34" charset="0"/>
                <a:ea typeface="Times New Roman" panose="02020603050405020304" pitchFamily="18" charset="0"/>
              </a:rPr>
              <a:t>Visina financiranja naknada ovisila je o:</a:t>
            </a:r>
            <a:endParaRPr lang="pl-PL" sz="1800" b="1" dirty="0">
              <a:effectLst/>
              <a:latin typeface="Calibri" panose="020F0502020204030204" pitchFamily="34" charset="0"/>
              <a:ea typeface="Times New Roman" panose="02020603050405020304" pitchFamily="18" charset="0"/>
            </a:endParaRPr>
          </a:p>
          <a:p>
            <a:r>
              <a:rPr lang="hr" dirty="0"/>
              <a:t>a.- </a:t>
            </a:r>
            <a:r>
              <a:rPr lang="hr" sz="1800" b="1" dirty="0">
                <a:effectLst/>
                <a:latin typeface="Calibri" panose="020F0502020204030204" pitchFamily="34" charset="0"/>
                <a:ea typeface="Times New Roman" panose="02020603050405020304" pitchFamily="18" charset="0"/>
                <a:cs typeface="Calibri" panose="020F0502020204030204" pitchFamily="34" charset="0"/>
              </a:rPr>
              <a:t>iznos smanjenja gospodarskog prometa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dirty="0">
                <a:effectLst/>
                <a:latin typeface="Calibri" panose="020F0502020204030204" pitchFamily="34" charset="0"/>
                <a:ea typeface="Times New Roman" panose="02020603050405020304" pitchFamily="18" charset="0"/>
              </a:rPr>
              <a:t>količina zaraženih radnika</a:t>
            </a:r>
            <a:endParaRPr lang="es-ES" dirty="0"/>
          </a:p>
          <a:p>
            <a:r>
              <a:rPr lang="hr" dirty="0"/>
              <a:t>c.- </a:t>
            </a:r>
            <a:r>
              <a:rPr lang="hr" sz="1800" dirty="0">
                <a:effectLst/>
                <a:latin typeface="Calibri" panose="020F0502020204030204" pitchFamily="34" charset="0"/>
                <a:ea typeface="Times New Roman" panose="02020603050405020304" pitchFamily="18" charset="0"/>
                <a:cs typeface="Calibri" panose="020F0502020204030204" pitchFamily="34" charset="0"/>
              </a:rPr>
              <a:t>iznos otpuštanja zbog krize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8" name="CuadroTexto 17">
            <a:extLst>
              <a:ext uri="{FF2B5EF4-FFF2-40B4-BE49-F238E27FC236}">
                <a16:creationId xmlns:a16="http://schemas.microsoft.com/office/drawing/2014/main" id="{2CFADFCA-782E-2E56-8E94-29B65F872C5E}"/>
              </a:ext>
            </a:extLst>
          </p:cNvPr>
          <p:cNvSpPr txBox="1"/>
          <p:nvPr/>
        </p:nvSpPr>
        <p:spPr>
          <a:xfrm>
            <a:off x="7697994" y="1966273"/>
            <a:ext cx="3921884" cy="2031325"/>
          </a:xfrm>
          <a:prstGeom prst="rect">
            <a:avLst/>
          </a:prstGeom>
          <a:noFill/>
        </p:spPr>
        <p:txBody>
          <a:bodyPr wrap="square" rtlCol="0">
            <a:spAutoFit/>
          </a:bodyPr>
          <a:lstStyle/>
          <a:p>
            <a:r>
              <a:rPr lang="hr" b="1" dirty="0"/>
              <a:t>4. 4. Ključne mjere za potporu likvidnosti MMSP uključuju</a:t>
            </a:r>
            <a:endParaRPr lang="es-ES" b="1" dirty="0"/>
          </a:p>
          <a:p>
            <a:r>
              <a:rPr lang="hr" dirty="0"/>
              <a:t>a.- </a:t>
            </a:r>
            <a:r>
              <a:rPr lang="hr" sz="1800" dirty="0">
                <a:effectLst/>
                <a:latin typeface="Calibri" panose="020F0502020204030204" pitchFamily="34" charset="0"/>
                <a:ea typeface="Times New Roman" panose="02020603050405020304" pitchFamily="18" charset="0"/>
                <a:cs typeface="Calibri" panose="020F0502020204030204" pitchFamily="34" charset="0"/>
              </a:rPr>
              <a:t>olakšavanje stečajnog postupka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b="1" dirty="0">
                <a:effectLst/>
                <a:latin typeface="Calibri" panose="020F0502020204030204" pitchFamily="34" charset="0"/>
                <a:ea typeface="Times New Roman" panose="02020603050405020304" pitchFamily="18" charset="0"/>
                <a:cs typeface="Calibri" panose="020F0502020204030204" pitchFamily="34" charset="0"/>
              </a:rPr>
              <a:t>izuzeća od socijalnog osiguranja, subvencije plaća ili jamstveni programi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c.- </a:t>
            </a:r>
            <a:r>
              <a:rPr lang="hr" sz="1800" dirty="0">
                <a:effectLst/>
                <a:latin typeface="Calibri" panose="020F0502020204030204" pitchFamily="34" charset="0"/>
                <a:ea typeface="Times New Roman" panose="02020603050405020304" pitchFamily="18" charset="0"/>
                <a:cs typeface="Calibri" panose="020F0502020204030204" pitchFamily="34" charset="0"/>
              </a:rPr>
              <a:t>smanjenje poreza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
        <p:nvSpPr>
          <p:cNvPr id="19" name="CuadroTexto 18">
            <a:extLst>
              <a:ext uri="{FF2B5EF4-FFF2-40B4-BE49-F238E27FC236}">
                <a16:creationId xmlns:a16="http://schemas.microsoft.com/office/drawing/2014/main" id="{E5094CB7-2CE4-F376-DA43-48BB81193839}"/>
              </a:ext>
            </a:extLst>
          </p:cNvPr>
          <p:cNvSpPr txBox="1"/>
          <p:nvPr/>
        </p:nvSpPr>
        <p:spPr>
          <a:xfrm>
            <a:off x="5598397" y="3750904"/>
            <a:ext cx="3997438" cy="2585323"/>
          </a:xfrm>
          <a:prstGeom prst="rect">
            <a:avLst/>
          </a:prstGeom>
          <a:noFill/>
        </p:spPr>
        <p:txBody>
          <a:bodyPr wrap="square" rtlCol="0">
            <a:spAutoFit/>
          </a:bodyPr>
          <a:lstStyle/>
          <a:p>
            <a:r>
              <a:rPr lang="hr" b="1" dirty="0"/>
              <a:t>5. </a:t>
            </a:r>
            <a:r>
              <a:rPr lang="hr" sz="1800" b="1" dirty="0">
                <a:effectLst/>
                <a:latin typeface="Calibri" panose="020F0502020204030204" pitchFamily="34" charset="0"/>
                <a:ea typeface="Times New Roman" panose="02020603050405020304" pitchFamily="18" charset="0"/>
                <a:cs typeface="Calibri" panose="020F0502020204030204" pitchFamily="34" charset="0"/>
              </a:rPr>
              <a:t>Drugo rješenje predviđeno protukriznim zakonom bilo je</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a.- </a:t>
            </a:r>
            <a:r>
              <a:rPr lang="hr" sz="1800" dirty="0">
                <a:effectLst/>
                <a:latin typeface="Calibri" panose="020F0502020204030204" pitchFamily="34" charset="0"/>
                <a:ea typeface="Times New Roman" panose="02020603050405020304" pitchFamily="18" charset="0"/>
                <a:cs typeface="Calibri" panose="020F0502020204030204" pitchFamily="34" charset="0"/>
              </a:rPr>
              <a:t>uvođenje ograničenja fleksibilnog radnog vremena</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r>
              <a:rPr lang="hr" dirty="0"/>
              <a:t>b.- </a:t>
            </a:r>
            <a:r>
              <a:rPr lang="hr" sz="1800" dirty="0">
                <a:effectLst/>
                <a:latin typeface="Calibri" panose="020F0502020204030204" pitchFamily="34" charset="0"/>
                <a:ea typeface="Times New Roman" panose="02020603050405020304" pitchFamily="18" charset="0"/>
                <a:cs typeface="Calibri" panose="020F0502020204030204" pitchFamily="34" charset="0"/>
              </a:rPr>
              <a:t>sprječavanje zaposlenika da uzmu dopust</a:t>
            </a:r>
            <a:endParaRPr lang="es-ES" dirty="0"/>
          </a:p>
          <a:p>
            <a:r>
              <a:rPr lang="hr" dirty="0"/>
              <a:t>c.- </a:t>
            </a:r>
            <a:r>
              <a:rPr lang="hr" sz="1800" b="1" dirty="0">
                <a:effectLst/>
                <a:latin typeface="Calibri" panose="020F0502020204030204" pitchFamily="34" charset="0"/>
                <a:ea typeface="Times New Roman" panose="02020603050405020304" pitchFamily="18" charset="0"/>
                <a:cs typeface="Calibri" panose="020F0502020204030204" pitchFamily="34" charset="0"/>
              </a:rPr>
              <a:t>omogućiti poslodavcima mogućnost slanja zaposlenika na godišnji odmor koji kasni</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s-ES" dirty="0"/>
          </a:p>
        </p:txBody>
      </p:sp>
    </p:spTree>
    <p:extLst>
      <p:ext uri="{BB962C8B-B14F-4D97-AF65-F5344CB8AC3E}">
        <p14:creationId xmlns:p14="http://schemas.microsoft.com/office/powerpoint/2010/main" val="11028499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9295918" cy="369332"/>
          </a:xfrm>
          <a:prstGeom prst="rect">
            <a:avLst/>
          </a:prstGeom>
          <a:noFill/>
        </p:spPr>
        <p:txBody>
          <a:bodyPr wrap="square" rtlCol="0">
            <a:spAutoFit/>
          </a:bodyPr>
          <a:lstStyle/>
          <a:p>
            <a:r>
              <a:rPr lang="hr" dirty="0"/>
              <a:t>Antikrizni štitovi pokrivali su promjene iz različitih područja gospodarskog sustava</a:t>
            </a:r>
          </a:p>
        </p:txBody>
      </p:sp>
      <p:sp>
        <p:nvSpPr>
          <p:cNvPr id="12" name="CuadroTexto 11"/>
          <p:cNvSpPr txBox="1"/>
          <p:nvPr/>
        </p:nvSpPr>
        <p:spPr>
          <a:xfrm>
            <a:off x="1615181" y="3530217"/>
            <a:ext cx="8069142" cy="646331"/>
          </a:xfrm>
          <a:prstGeom prst="rect">
            <a:avLst/>
          </a:prstGeom>
          <a:noFill/>
        </p:spPr>
        <p:txBody>
          <a:bodyPr wrap="square" rtlCol="0">
            <a:spAutoFit/>
          </a:bodyPr>
          <a:lstStyle/>
          <a:p>
            <a:r>
              <a:rPr lang="hr" dirty="0"/>
              <a:t>Antikrizni štitovi uključivali su izravne državne potpore kao i niz neizravnih rješenja (npr. porezne olakšice)</a:t>
            </a:r>
          </a:p>
        </p:txBody>
      </p:sp>
      <p:sp>
        <p:nvSpPr>
          <p:cNvPr id="13" name="CuadroTexto 12"/>
          <p:cNvSpPr txBox="1"/>
          <p:nvPr/>
        </p:nvSpPr>
        <p:spPr>
          <a:xfrm>
            <a:off x="1605564" y="4284374"/>
            <a:ext cx="7919999" cy="369332"/>
          </a:xfrm>
          <a:prstGeom prst="rect">
            <a:avLst/>
          </a:prstGeom>
          <a:noFill/>
        </p:spPr>
        <p:txBody>
          <a:bodyPr wrap="square" rtlCol="0">
            <a:spAutoFit/>
          </a:bodyPr>
          <a:lstStyle/>
          <a:p>
            <a:r>
              <a:rPr lang="hr" dirty="0"/>
              <a:t>Protukrizni štitovi uključivali su detaljne izmjene u raznim područjima zakona</a:t>
            </a:r>
          </a:p>
        </p:txBody>
      </p:sp>
      <p:sp>
        <p:nvSpPr>
          <p:cNvPr id="14" name="CuadroTexto 13"/>
          <p:cNvSpPr txBox="1"/>
          <p:nvPr/>
        </p:nvSpPr>
        <p:spPr>
          <a:xfrm>
            <a:off x="1578484" y="4994445"/>
            <a:ext cx="7470802" cy="646331"/>
          </a:xfrm>
          <a:prstGeom prst="rect">
            <a:avLst/>
          </a:prstGeom>
          <a:noFill/>
        </p:spPr>
        <p:txBody>
          <a:bodyPr wrap="square" rtlCol="0">
            <a:spAutoFit/>
          </a:bodyPr>
          <a:lstStyle/>
          <a:p>
            <a:r>
              <a:rPr lang="hr" dirty="0"/>
              <a:t>Protukrizni štitovi bili su podložni čestim promjenama i zahtijevali su prilagodbu stvarnosti koja se brzo mijenja</a:t>
            </a:r>
          </a:p>
        </p:txBody>
      </p:sp>
      <p:sp>
        <p:nvSpPr>
          <p:cNvPr id="17" name="object 2"/>
          <p:cNvSpPr txBox="1">
            <a:spLocks/>
          </p:cNvSpPr>
          <p:nvPr/>
        </p:nvSpPr>
        <p:spPr>
          <a:xfrm>
            <a:off x="480795" y="1302505"/>
            <a:ext cx="4961358" cy="751488"/>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hr" sz="4800" kern="0" spc="-150" dirty="0">
                <a:solidFill>
                  <a:schemeClr val="tx1"/>
                </a:solidFill>
                <a:latin typeface="+mj-lt"/>
                <a:ea typeface="Tahoma" panose="020B0604030504040204" pitchFamily="34" charset="0"/>
                <a:cs typeface="Tahoma" panose="020B0604030504040204" pitchFamily="34" charset="0"/>
              </a:rPr>
              <a:t>Ključni zaključci:</a:t>
            </a:r>
          </a:p>
        </p:txBody>
      </p:sp>
      <p:pic>
        <p:nvPicPr>
          <p:cNvPr id="1026" name="Picture 2" descr="Logro objetivo y trabajo en equipo empresarial. vector gratuito"/>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214996" y="4623758"/>
            <a:ext cx="1531308" cy="133561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Tekstowe 2"/>
          <p:cNvSpPr txBox="1"/>
          <p:nvPr/>
        </p:nvSpPr>
        <p:spPr>
          <a:xfrm>
            <a:off x="731124" y="1146257"/>
            <a:ext cx="10729751" cy="4801314"/>
          </a:xfrm>
          <a:prstGeom prst="rect">
            <a:avLst/>
          </a:prstGeom>
          <a:noFill/>
        </p:spPr>
        <p:txBody>
          <a:bodyPr wrap="square" rtlCol="0">
            <a:spAutoFit/>
          </a:bodyPr>
          <a:lstStyle/>
          <a:p>
            <a:r>
              <a:rPr lang="hr" dirty="0" err="1"/>
              <a:t>Izvori </a:t>
            </a:r>
            <a:r>
              <a:rPr lang="hr" dirty="0"/>
              <a:t>:</a:t>
            </a:r>
          </a:p>
          <a:p>
            <a:endParaRPr lang="pl-PL" dirty="0"/>
          </a:p>
          <a:p>
            <a:r>
              <a:rPr lang="hr" dirty="0"/>
              <a:t>Koronavirus (COVID-19): Odgovori </a:t>
            </a:r>
            <a:r>
              <a:rPr lang="hr" dirty="0" err="1"/>
              <a:t>politika za mala i srednja poduzeća </a:t>
            </a:r>
            <a:r>
              <a:rPr lang="hr" dirty="0"/>
              <a:t>, OECD, </a:t>
            </a:r>
            <a:r>
              <a:rPr lang="hr" dirty="0" err="1"/>
              <a:t>ažurirano </a:t>
            </a:r>
            <a:r>
              <a:rPr lang="hr" dirty="0"/>
              <a:t>15. </a:t>
            </a:r>
            <a:r>
              <a:rPr lang="hr" dirty="0" err="1"/>
              <a:t>srpnja </a:t>
            </a:r>
            <a:r>
              <a:rPr lang="hr" dirty="0"/>
              <a:t>2020.</a:t>
            </a:r>
            <a:endParaRPr lang="pl-PL" dirty="0"/>
          </a:p>
          <a:p>
            <a:endParaRPr lang="es-ES" dirty="0"/>
          </a:p>
          <a:p>
            <a:r>
              <a:rPr lang="hr" dirty="0"/>
              <a:t>OECD MSP and </a:t>
            </a:r>
            <a:r>
              <a:rPr lang="hr" dirty="0" err="1"/>
              <a:t>Entrepreneurship </a:t>
            </a:r>
            <a:r>
              <a:rPr lang="hr" dirty="0"/>
              <a:t>Outlook 2021.</a:t>
            </a:r>
          </a:p>
          <a:p>
            <a:endParaRPr lang="es-ES" dirty="0"/>
          </a:p>
          <a:p>
            <a:r>
              <a:rPr lang="hr" dirty="0" err="1"/>
              <a:t>Dębkowska </a:t>
            </a:r>
            <a:r>
              <a:rPr lang="hr" dirty="0"/>
              <a:t>, K., </a:t>
            </a:r>
            <a:r>
              <a:rPr lang="hr" dirty="0" err="1"/>
              <a:t>Kłosiewicz-Górecka </a:t>
            </a:r>
            <a:r>
              <a:rPr lang="hr" dirty="0"/>
              <a:t>, U., </a:t>
            </a:r>
            <a:r>
              <a:rPr lang="hr" dirty="0" err="1"/>
              <a:t>Szymańska </a:t>
            </a:r>
            <a:r>
              <a:rPr lang="hr" dirty="0"/>
              <a:t>, A., </a:t>
            </a:r>
            <a:r>
              <a:rPr lang="hr" dirty="0" err="1"/>
              <a:t>Ważniewski </a:t>
            </a:r>
            <a:r>
              <a:rPr lang="hr" dirty="0"/>
              <a:t>, P., </a:t>
            </a:r>
            <a:r>
              <a:rPr lang="hr" dirty="0" err="1"/>
              <a:t>Zybertowicz </a:t>
            </a:r>
            <a:r>
              <a:rPr lang="hr" dirty="0"/>
              <a:t>, K. (2021), </a:t>
            </a:r>
            <a:r>
              <a:rPr lang="hr" dirty="0" err="1"/>
              <a:t>Tarcza</a:t>
            </a:r>
            <a:r>
              <a:rPr lang="hr" dirty="0"/>
              <a:t> </a:t>
            </a:r>
            <a:r>
              <a:rPr lang="hr" dirty="0" err="1"/>
              <a:t>Antykryzysowa </a:t>
            </a:r>
            <a:r>
              <a:rPr lang="hr" dirty="0"/>
              <a:t>... </a:t>
            </a:r>
            <a:r>
              <a:rPr lang="hr" dirty="0" err="1"/>
              <a:t>Koło</a:t>
            </a:r>
            <a:r>
              <a:rPr lang="hr" dirty="0"/>
              <a:t> </a:t>
            </a:r>
            <a:r>
              <a:rPr lang="hr" dirty="0" err="1"/>
              <a:t>ratunkowe</a:t>
            </a:r>
            <a:r>
              <a:rPr lang="hr" dirty="0"/>
              <a:t> </a:t>
            </a:r>
            <a:r>
              <a:rPr lang="hr" dirty="0" err="1"/>
              <a:t>dla</a:t>
            </a:r>
            <a:r>
              <a:rPr lang="hr" dirty="0"/>
              <a:t> </a:t>
            </a:r>
            <a:r>
              <a:rPr lang="hr" dirty="0" err="1"/>
              <a:t>firm </a:t>
            </a:r>
            <a:r>
              <a:rPr lang="hr" dirty="0"/>
              <a:t>i </a:t>
            </a:r>
            <a:r>
              <a:rPr lang="hr" dirty="0" err="1"/>
              <a:t>gospodarki </a:t>
            </a:r>
            <a:r>
              <a:rPr lang="hr" dirty="0"/>
              <a:t>?, </a:t>
            </a:r>
            <a:r>
              <a:rPr lang="hr" dirty="0" err="1"/>
              <a:t>Gniazdowski </a:t>
            </a:r>
            <a:r>
              <a:rPr lang="hr" dirty="0"/>
              <a:t>, M., </a:t>
            </a:r>
            <a:r>
              <a:rPr lang="hr" dirty="0" err="1"/>
              <a:t>Kubisiak </a:t>
            </a:r>
            <a:r>
              <a:rPr lang="hr" dirty="0"/>
              <a:t>, A., </a:t>
            </a:r>
            <a:r>
              <a:rPr lang="hr" dirty="0" err="1"/>
              <a:t>Kutwa </a:t>
            </a:r>
            <a:r>
              <a:rPr lang="hr" dirty="0"/>
              <a:t>, K., </a:t>
            </a:r>
            <a:r>
              <a:rPr lang="hr" dirty="0" err="1"/>
              <a:t>Rybacki </a:t>
            </a:r>
            <a:r>
              <a:rPr lang="hr" dirty="0"/>
              <a:t>, J. (współpr.), Polski Instytut Ekonomiczny, Warszawa.</a:t>
            </a:r>
            <a:endParaRPr lang="pl-PL" dirty="0"/>
          </a:p>
          <a:p>
            <a:endParaRPr lang="pl-PL" dirty="0"/>
          </a:p>
          <a:p>
            <a:r>
              <a:rPr lang="hr" dirty="0" err="1"/>
              <a:t>Buendia </a:t>
            </a:r>
            <a:r>
              <a:rPr lang="hr" dirty="0"/>
              <a:t>, JL i </a:t>
            </a:r>
            <a:r>
              <a:rPr lang="hr" dirty="0" err="1"/>
              <a:t>Dovalo </a:t>
            </a:r>
            <a:r>
              <a:rPr lang="hr" dirty="0"/>
              <a:t>, A. (2020). </a:t>
            </a:r>
            <a:r>
              <a:rPr lang="hr" dirty="0" err="1"/>
              <a:t>Državna </a:t>
            </a:r>
            <a:r>
              <a:rPr lang="hr" dirty="0"/>
              <a:t>potpora protiv COVID-19. Komisija </a:t>
            </a:r>
            <a:r>
              <a:rPr lang="hr" dirty="0" err="1"/>
              <a:t>_</a:t>
            </a:r>
            <a:r>
              <a:rPr lang="hr" dirty="0"/>
              <a:t> </a:t>
            </a:r>
            <a:r>
              <a:rPr lang="hr" dirty="0" err="1"/>
              <a:t>Usvaja Privremeni </a:t>
            </a:r>
            <a:r>
              <a:rPr lang="hr" dirty="0"/>
              <a:t>okvir . </a:t>
            </a:r>
            <a:r>
              <a:rPr lang="hr" dirty="0" err="1"/>
              <a:t>europski</a:t>
            </a:r>
            <a:r>
              <a:rPr lang="hr" dirty="0"/>
              <a:t> Zakon o </a:t>
            </a:r>
            <a:r>
              <a:rPr lang="hr" dirty="0" err="1"/>
              <a:t>državnim </a:t>
            </a:r>
            <a:r>
              <a:rPr lang="hr" dirty="0"/>
              <a:t>potporama </a:t>
            </a:r>
            <a:r>
              <a:rPr lang="hr" dirty="0" err="1"/>
              <a:t>tromjesečnik </a:t>
            </a:r>
            <a:r>
              <a:rPr lang="hr" dirty="0"/>
              <a:t>, 19(1).</a:t>
            </a:r>
          </a:p>
          <a:p>
            <a:endParaRPr lang="pl-PL" dirty="0"/>
          </a:p>
          <a:p>
            <a:r>
              <a:rPr lang="hr" dirty="0"/>
              <a:t>Nicolaides, P. (2020a). Primjena članka 107. stavka 2. točke (b) UFEU-a na mjere za Covid-19: državna potpora za nadoknadu štete prouzročene iznimnim </a:t>
            </a:r>
            <a:r>
              <a:rPr lang="hr" dirty="0" err="1"/>
              <a:t>događajem </a:t>
            </a:r>
            <a:r>
              <a:rPr lang="hr" dirty="0"/>
              <a:t>. Journal of European Competition Law &amp; </a:t>
            </a:r>
            <a:r>
              <a:rPr lang="hr" dirty="0" err="1"/>
              <a:t>Practice </a:t>
            </a:r>
            <a:r>
              <a:rPr lang="hr" dirty="0"/>
              <a:t>, 11(5–6). http://doi.org/10.1093/jeclap/lpaa026</a:t>
            </a:r>
            <a:endParaRPr lang="pl-PL" dirty="0"/>
          </a:p>
          <a:p>
            <a:endParaRPr lang="pl-PL" dirty="0"/>
          </a:p>
        </p:txBody>
      </p:sp>
    </p:spTree>
    <p:extLst>
      <p:ext uri="{BB962C8B-B14F-4D97-AF65-F5344CB8AC3E}">
        <p14:creationId xmlns:p14="http://schemas.microsoft.com/office/powerpoint/2010/main" val="3072834626"/>
      </p:ext>
    </p:extLst>
  </p:cSld>
  <p:clrMapOvr>
    <a:masterClrMapping/>
  </p:clrMapOvr>
  <p:transition advClick="0"/>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2889030" y="2205051"/>
            <a:ext cx="7185135" cy="1569660"/>
          </a:xfrm>
          <a:prstGeom prst="rect">
            <a:avLst/>
          </a:prstGeom>
          <a:noFill/>
        </p:spPr>
        <p:txBody>
          <a:bodyPr wrap="square">
            <a:spAutoFit/>
          </a:bodyPr>
          <a:lstStyle/>
          <a:p>
            <a:r>
              <a:rPr lang="hr" sz="9600" b="1" spc="95">
                <a:solidFill>
                  <a:schemeClr val="bg1"/>
                </a:solidFill>
                <a:cs typeface="Roboto"/>
              </a:rPr>
              <a:t>Hvala </a:t>
            </a:r>
            <a:r>
              <a:rPr lang="hr" sz="9600" b="1" spc="-50">
                <a:solidFill>
                  <a:schemeClr val="bg1"/>
                </a:solidFill>
                <a:cs typeface="Roboto"/>
              </a:rPr>
              <a:t>vam!</a:t>
            </a:r>
            <a:endParaRPr lang="es-ES" dirty="0">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16">
            <a:extLst>
              <a:ext uri="{FF2B5EF4-FFF2-40B4-BE49-F238E27FC236}">
                <a16:creationId xmlns:a16="http://schemas.microsoft.com/office/drawing/2014/main" id="{80FAD18F-87D5-5780-C8BD-DC319693EA7A}"/>
              </a:ext>
            </a:extLst>
          </p:cNvPr>
          <p:cNvSpPr txBox="1">
            <a:spLocks/>
          </p:cNvSpPr>
          <p:nvPr/>
        </p:nvSpPr>
        <p:spPr>
          <a:xfrm>
            <a:off x="4881487" y="205899"/>
            <a:ext cx="1874345" cy="751488"/>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800" b="1" spc="-150" dirty="0"/>
              <a:t>INDEKS</a:t>
            </a:r>
          </a:p>
        </p:txBody>
      </p:sp>
      <p:sp>
        <p:nvSpPr>
          <p:cNvPr id="3" name="Shape 2633">
            <a:extLst>
              <a:ext uri="{FF2B5EF4-FFF2-40B4-BE49-F238E27FC236}">
                <a16:creationId xmlns:a16="http://schemas.microsoft.com/office/drawing/2014/main" id="{31A6D2C2-1A39-7EE0-FD68-D149CCF6FDA0}"/>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
        <p:nvSpPr>
          <p:cNvPr id="4" name="TextBox 31">
            <a:extLst>
              <a:ext uri="{FF2B5EF4-FFF2-40B4-BE49-F238E27FC236}">
                <a16:creationId xmlns:a16="http://schemas.microsoft.com/office/drawing/2014/main" id="{1AC6FFD1-B358-4715-525A-71C5387DBA88}"/>
              </a:ext>
            </a:extLst>
          </p:cNvPr>
          <p:cNvSpPr txBox="1"/>
          <p:nvPr/>
        </p:nvSpPr>
        <p:spPr>
          <a:xfrm>
            <a:off x="2433687" y="2471393"/>
            <a:ext cx="7324626" cy="830997"/>
          </a:xfrm>
          <a:prstGeom prst="rect">
            <a:avLst/>
          </a:prstGeom>
          <a:noFill/>
        </p:spPr>
        <p:txBody>
          <a:bodyPr wrap="square" rtlCol="0">
            <a:spAutoFit/>
          </a:bodyPr>
          <a:lstStyle/>
          <a:p>
            <a:r>
              <a:rPr lang="hr" sz="2400" dirty="0">
                <a:solidFill>
                  <a:srgbClr val="0CA373"/>
                </a:solidFill>
                <a:latin typeface="Oxygen" panose="02000503000000090004" pitchFamily="2" charset="77"/>
                <a:ea typeface="Nunito Bold" charset="0"/>
                <a:cs typeface="Abhaya Libre SemiBold" panose="02000603000000000000" pitchFamily="2" charset="77"/>
              </a:rPr>
              <a:t>Cjelina 1: DRŽAVNE POTPORE ZA SUFINANCIRANJE RADNIH MJESTA</a:t>
            </a:r>
          </a:p>
          <a:p>
            <a:r>
              <a:rPr lang="hr" sz="2400" dirty="0">
                <a:solidFill>
                  <a:srgbClr val="0CA373"/>
                </a:solidFill>
                <a:latin typeface="Oxygen" panose="02000503000000090004" pitchFamily="2" charset="77"/>
                <a:ea typeface="Nunito Bold" charset="0"/>
                <a:cs typeface="Abhaya Libre SemiBold" panose="02000603000000000000" pitchFamily="2" charset="77"/>
              </a:rPr>
              <a:t>  </a:t>
            </a:r>
          </a:p>
        </p:txBody>
      </p:sp>
      <p:sp>
        <p:nvSpPr>
          <p:cNvPr id="5" name="TextBox 30">
            <a:extLst>
              <a:ext uri="{FF2B5EF4-FFF2-40B4-BE49-F238E27FC236}">
                <a16:creationId xmlns:a16="http://schemas.microsoft.com/office/drawing/2014/main" id="{2197E3D5-9CAB-56DF-2702-C8281259BE4D}"/>
              </a:ext>
            </a:extLst>
          </p:cNvPr>
          <p:cNvSpPr txBox="1"/>
          <p:nvPr/>
        </p:nvSpPr>
        <p:spPr>
          <a:xfrm>
            <a:off x="2812820" y="3302390"/>
            <a:ext cx="5117155" cy="2324098"/>
          </a:xfrm>
          <a:prstGeom prst="rect">
            <a:avLst/>
          </a:prstGeom>
          <a:noFill/>
        </p:spPr>
        <p:txBody>
          <a:bodyPr wrap="square" rtlCol="0">
            <a:spAutoFit/>
          </a:bodyPr>
          <a:lstStyle/>
          <a:p>
            <a:pPr marL="457200" indent="-457200">
              <a:lnSpc>
                <a:spcPts val="2500"/>
              </a:lnSpc>
              <a:buFont typeface="+mj-lt"/>
              <a:buAutoNum type="arabicPeriod"/>
            </a:pPr>
            <a:r>
              <a:rPr lang="hr" sz="2000" dirty="0">
                <a:ea typeface="Lato Light" panose="020F0502020204030203" pitchFamily="34" charset="0"/>
                <a:cs typeface="Abhaya Libre" panose="02000603000000000000" pitchFamily="2" charset="77"/>
              </a:rPr>
              <a:t>Što je </a:t>
            </a:r>
            <a:r>
              <a:rPr lang="hr" sz="2000" dirty="0"/>
              <a:t>Državna pomoć</a:t>
            </a:r>
            <a:endParaRPr lang="en-US" sz="2000" dirty="0">
              <a:ea typeface="Lato Light" panose="020F0502020204030203" pitchFamily="34" charset="0"/>
              <a:cs typeface="Abhaya Libre" panose="02000603000000000000" pitchFamily="2" charset="77"/>
            </a:endParaRPr>
          </a:p>
          <a:p>
            <a:pPr marL="457200" indent="-457200">
              <a:lnSpc>
                <a:spcPts val="2500"/>
              </a:lnSpc>
              <a:buFont typeface="+mj-lt"/>
              <a:buAutoNum type="arabicPeriod"/>
            </a:pPr>
            <a:r>
              <a:rPr lang="hr" sz="2000" dirty="0">
                <a:ea typeface="Lato Light" panose="020F0502020204030203" pitchFamily="34" charset="0"/>
                <a:cs typeface="Abhaya Libre" panose="02000603000000000000" pitchFamily="2" charset="77"/>
              </a:rPr>
              <a:t>Razlike između </a:t>
            </a:r>
            <a:r>
              <a:rPr lang="hr" sz="2000" dirty="0"/>
              <a:t>Državne potpore, subvencije i kredita</a:t>
            </a:r>
            <a:endParaRPr lang="pl-PL" sz="2000" dirty="0"/>
          </a:p>
          <a:p>
            <a:pPr marL="457200" indent="-457200">
              <a:lnSpc>
                <a:spcPts val="2500"/>
              </a:lnSpc>
              <a:buFont typeface="+mj-lt"/>
              <a:buAutoNum type="arabicPeriod"/>
            </a:pPr>
            <a:r>
              <a:rPr lang="hr" sz="2000" dirty="0"/>
              <a:t>Protukrizni štitovi i </a:t>
            </a:r>
            <a:r>
              <a:rPr lang="hr" sz="2000" dirty="0" err="1"/>
              <a:t>drugi </a:t>
            </a:r>
            <a:r>
              <a:rPr lang="hr" sz="2000" dirty="0"/>
              <a:t>mehanizmi</a:t>
            </a:r>
          </a:p>
          <a:p>
            <a:pPr marL="457200" indent="-457200">
              <a:lnSpc>
                <a:spcPts val="2500"/>
              </a:lnSpc>
              <a:buFont typeface="+mj-lt"/>
              <a:buAutoNum type="arabicPeriod"/>
            </a:pPr>
            <a:r>
              <a:rPr lang="hr" sz="2000" dirty="0"/>
              <a:t>Održavanje radnih mjesta </a:t>
            </a:r>
          </a:p>
          <a:p>
            <a:pPr marL="457200" indent="-457200">
              <a:lnSpc>
                <a:spcPts val="2500"/>
              </a:lnSpc>
              <a:buFont typeface="+mj-lt"/>
              <a:buAutoNum type="arabicPeriod"/>
            </a:pPr>
            <a:r>
              <a:rPr lang="hr" sz="2000" dirty="0"/>
              <a:t>Mehanizmi za rasterećenje</a:t>
            </a:r>
          </a:p>
          <a:p>
            <a:pPr marL="457200" indent="-457200">
              <a:lnSpc>
                <a:spcPts val="2500"/>
              </a:lnSpc>
              <a:buFont typeface="+mj-lt"/>
              <a:buAutoNum type="arabicPeriod"/>
            </a:pPr>
            <a:r>
              <a:rPr lang="hr" sz="2000" dirty="0">
                <a:ea typeface="Lato Light" panose="020F0502020204030203" pitchFamily="34" charset="0"/>
                <a:cs typeface="Abhaya Libre" panose="02000603000000000000" pitchFamily="2" charset="77"/>
              </a:rPr>
              <a:t>Prednosti i izazovi</a:t>
            </a:r>
          </a:p>
        </p:txBody>
      </p:sp>
    </p:spTree>
    <p:extLst>
      <p:ext uri="{BB962C8B-B14F-4D97-AF65-F5344CB8AC3E}">
        <p14:creationId xmlns:p14="http://schemas.microsoft.com/office/powerpoint/2010/main" val="2058289062"/>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4">
            <a:extLst>
              <a:ext uri="{FF2B5EF4-FFF2-40B4-BE49-F238E27FC236}">
                <a16:creationId xmlns:a16="http://schemas.microsoft.com/office/drawing/2014/main" id="{114A4FB0-3319-4BAE-84FA-24C893DAFA49}"/>
              </a:ext>
            </a:extLst>
          </p:cNvPr>
          <p:cNvSpPr/>
          <p:nvPr/>
        </p:nvSpPr>
        <p:spPr>
          <a:xfrm>
            <a:off x="7864604" y="0"/>
            <a:ext cx="4327396" cy="6148552"/>
          </a:xfrm>
          <a:custGeom>
            <a:avLst/>
            <a:gdLst/>
            <a:ahLst/>
            <a:cxnLst/>
            <a:rect l="l" t="t" r="r" b="b"/>
            <a:pathLst>
              <a:path w="10277475" h="10287000">
                <a:moveTo>
                  <a:pt x="10277474" y="10286999"/>
                </a:moveTo>
                <a:lnTo>
                  <a:pt x="0" y="10286999"/>
                </a:lnTo>
                <a:lnTo>
                  <a:pt x="0" y="0"/>
                </a:lnTo>
                <a:lnTo>
                  <a:pt x="10277474" y="0"/>
                </a:lnTo>
                <a:lnTo>
                  <a:pt x="10277474" y="10286999"/>
                </a:lnTo>
                <a:close/>
              </a:path>
            </a:pathLst>
          </a:custGeom>
          <a:solidFill>
            <a:srgbClr val="0CA373"/>
          </a:solidFill>
        </p:spPr>
        <p:txBody>
          <a:bodyPr wrap="square" lIns="0" tIns="0" rIns="0" bIns="0" rtlCol="0"/>
          <a:lstStyle/>
          <a:p>
            <a:endParaRPr/>
          </a:p>
        </p:txBody>
      </p:sp>
      <p:sp>
        <p:nvSpPr>
          <p:cNvPr id="7" name="object 16"/>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9" name="Rectángulo: esquinas redondeadas 8">
            <a:extLst>
              <a:ext uri="{FF2B5EF4-FFF2-40B4-BE49-F238E27FC236}">
                <a16:creationId xmlns:a16="http://schemas.microsoft.com/office/drawing/2014/main" id="{554ADB93-A6E9-4F71-B961-C6EF3DD52932}"/>
              </a:ext>
            </a:extLst>
          </p:cNvPr>
          <p:cNvSpPr/>
          <p:nvPr/>
        </p:nvSpPr>
        <p:spPr>
          <a:xfrm>
            <a:off x="6382139" y="1502229"/>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2" name="Rectángulo: esquinas redondeadas 11">
            <a:extLst>
              <a:ext uri="{FF2B5EF4-FFF2-40B4-BE49-F238E27FC236}">
                <a16:creationId xmlns:a16="http://schemas.microsoft.com/office/drawing/2014/main" id="{B89F9313-5439-4194-A281-F6A954D8CA77}"/>
              </a:ext>
            </a:extLst>
          </p:cNvPr>
          <p:cNvSpPr/>
          <p:nvPr/>
        </p:nvSpPr>
        <p:spPr>
          <a:xfrm>
            <a:off x="6353543" y="2995451"/>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3" name="Rectángulo: esquinas redondeadas 12">
            <a:extLst>
              <a:ext uri="{FF2B5EF4-FFF2-40B4-BE49-F238E27FC236}">
                <a16:creationId xmlns:a16="http://schemas.microsoft.com/office/drawing/2014/main" id="{D2D3C5CB-B99E-4633-AE47-554AF0DDEA2D}"/>
              </a:ext>
            </a:extLst>
          </p:cNvPr>
          <p:cNvSpPr/>
          <p:nvPr/>
        </p:nvSpPr>
        <p:spPr>
          <a:xfrm>
            <a:off x="6382139" y="4376058"/>
            <a:ext cx="4813388" cy="115764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0" name="CuadroTexto 9">
            <a:extLst>
              <a:ext uri="{FF2B5EF4-FFF2-40B4-BE49-F238E27FC236}">
                <a16:creationId xmlns:a16="http://schemas.microsoft.com/office/drawing/2014/main" id="{D0A40D07-E350-430B-B859-0C3304C761E7}"/>
              </a:ext>
            </a:extLst>
          </p:cNvPr>
          <p:cNvSpPr txBox="1"/>
          <p:nvPr/>
        </p:nvSpPr>
        <p:spPr>
          <a:xfrm>
            <a:off x="6644030" y="1730455"/>
            <a:ext cx="3535668" cy="369332"/>
          </a:xfrm>
          <a:prstGeom prst="rect">
            <a:avLst/>
          </a:prstGeom>
          <a:noFill/>
        </p:spPr>
        <p:txBody>
          <a:bodyPr wrap="square" rtlCol="0">
            <a:spAutoFit/>
          </a:bodyPr>
          <a:lstStyle/>
          <a:p>
            <a:r>
              <a:rPr lang="hr" dirty="0" err="1"/>
              <a:t>Državne potpore </a:t>
            </a:r>
            <a:r>
              <a:rPr lang="hr" dirty="0"/>
              <a:t>, subvencije i </a:t>
            </a:r>
            <a:r>
              <a:rPr lang="hr" dirty="0" err="1"/>
              <a:t>krediti</a:t>
            </a:r>
            <a:endParaRPr lang="es-ES" dirty="0"/>
          </a:p>
        </p:txBody>
      </p:sp>
      <p:sp>
        <p:nvSpPr>
          <p:cNvPr id="14" name="CuadroTexto 13">
            <a:extLst>
              <a:ext uri="{FF2B5EF4-FFF2-40B4-BE49-F238E27FC236}">
                <a16:creationId xmlns:a16="http://schemas.microsoft.com/office/drawing/2014/main" id="{701166F9-9D9F-424A-A767-9FF2036FFAA8}"/>
              </a:ext>
            </a:extLst>
          </p:cNvPr>
          <p:cNvSpPr txBox="1"/>
          <p:nvPr/>
        </p:nvSpPr>
        <p:spPr>
          <a:xfrm>
            <a:off x="6719460" y="3296014"/>
            <a:ext cx="3535668" cy="369332"/>
          </a:xfrm>
          <a:prstGeom prst="rect">
            <a:avLst/>
          </a:prstGeom>
          <a:noFill/>
        </p:spPr>
        <p:txBody>
          <a:bodyPr wrap="square" rtlCol="0">
            <a:spAutoFit/>
          </a:bodyPr>
          <a:lstStyle/>
          <a:p>
            <a:r>
              <a:rPr lang="hr" dirty="0" err="1"/>
              <a:t>Održavanje </a:t>
            </a:r>
            <a:r>
              <a:rPr lang="hr" dirty="0"/>
              <a:t>radnih </a:t>
            </a:r>
            <a:r>
              <a:rPr lang="hr" dirty="0" err="1"/>
              <a:t>mjesta</a:t>
            </a:r>
            <a:endParaRPr lang="es-ES" dirty="0"/>
          </a:p>
        </p:txBody>
      </p:sp>
      <p:sp>
        <p:nvSpPr>
          <p:cNvPr id="15" name="CuadroTexto 14">
            <a:extLst>
              <a:ext uri="{FF2B5EF4-FFF2-40B4-BE49-F238E27FC236}">
                <a16:creationId xmlns:a16="http://schemas.microsoft.com/office/drawing/2014/main" id="{3197D3E3-5DBB-4104-AAB1-1F035F64A205}"/>
              </a:ext>
            </a:extLst>
          </p:cNvPr>
          <p:cNvSpPr txBox="1"/>
          <p:nvPr/>
        </p:nvSpPr>
        <p:spPr>
          <a:xfrm>
            <a:off x="6719460" y="4719096"/>
            <a:ext cx="3535668" cy="369332"/>
          </a:xfrm>
          <a:prstGeom prst="rect">
            <a:avLst/>
          </a:prstGeom>
          <a:noFill/>
        </p:spPr>
        <p:txBody>
          <a:bodyPr wrap="square" rtlCol="0">
            <a:spAutoFit/>
          </a:bodyPr>
          <a:lstStyle/>
          <a:p>
            <a:r>
              <a:rPr lang="hr" dirty="0"/>
              <a:t>Mehanizmi za olakšavanje</a:t>
            </a:r>
          </a:p>
        </p:txBody>
      </p:sp>
      <p:sp>
        <p:nvSpPr>
          <p:cNvPr id="16" name="Rectángulo: esquinas redondeadas 8">
            <a:extLst>
              <a:ext uri="{FF2B5EF4-FFF2-40B4-BE49-F238E27FC236}">
                <a16:creationId xmlns:a16="http://schemas.microsoft.com/office/drawing/2014/main" id="{554ADB93-A6E9-4F71-B961-C6EF3DD52932}"/>
              </a:ext>
            </a:extLst>
          </p:cNvPr>
          <p:cNvSpPr/>
          <p:nvPr/>
        </p:nvSpPr>
        <p:spPr>
          <a:xfrm>
            <a:off x="1164951" y="2248275"/>
            <a:ext cx="4813388" cy="979714"/>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7" name="CuadroTexto 9">
            <a:extLst>
              <a:ext uri="{FF2B5EF4-FFF2-40B4-BE49-F238E27FC236}">
                <a16:creationId xmlns:a16="http://schemas.microsoft.com/office/drawing/2014/main" id="{D0A40D07-E350-430B-B859-0C3304C761E7}"/>
              </a:ext>
            </a:extLst>
          </p:cNvPr>
          <p:cNvSpPr txBox="1"/>
          <p:nvPr/>
        </p:nvSpPr>
        <p:spPr>
          <a:xfrm>
            <a:off x="1426842" y="2476501"/>
            <a:ext cx="3535668" cy="369332"/>
          </a:xfrm>
          <a:prstGeom prst="rect">
            <a:avLst/>
          </a:prstGeom>
          <a:noFill/>
        </p:spPr>
        <p:txBody>
          <a:bodyPr wrap="square" rtlCol="0">
            <a:spAutoFit/>
          </a:bodyPr>
          <a:lstStyle/>
          <a:p>
            <a:r>
              <a:rPr lang="hr" dirty="0"/>
              <a:t>Antikrizni </a:t>
            </a:r>
            <a:r>
              <a:rPr lang="hr" dirty="0" err="1"/>
              <a:t>štitovi</a:t>
            </a:r>
            <a:r>
              <a:rPr lang="hr" dirty="0"/>
              <a:t> </a:t>
            </a:r>
          </a:p>
        </p:txBody>
      </p:sp>
      <p:sp>
        <p:nvSpPr>
          <p:cNvPr id="18" name="Rectángulo: esquinas redondeadas 11">
            <a:extLst>
              <a:ext uri="{FF2B5EF4-FFF2-40B4-BE49-F238E27FC236}">
                <a16:creationId xmlns:a16="http://schemas.microsoft.com/office/drawing/2014/main" id="{B89F9313-5439-4194-A281-F6A954D8CA77}"/>
              </a:ext>
            </a:extLst>
          </p:cNvPr>
          <p:cNvSpPr/>
          <p:nvPr/>
        </p:nvSpPr>
        <p:spPr>
          <a:xfrm>
            <a:off x="1163962" y="3838138"/>
            <a:ext cx="4813388" cy="1072696"/>
          </a:xfrm>
          <a:prstGeom prst="roundRect">
            <a:avLst/>
          </a:prstGeom>
          <a:ln>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19" name="CuadroTexto 13">
            <a:extLst>
              <a:ext uri="{FF2B5EF4-FFF2-40B4-BE49-F238E27FC236}">
                <a16:creationId xmlns:a16="http://schemas.microsoft.com/office/drawing/2014/main" id="{701166F9-9D9F-424A-A767-9FF2036FFAA8}"/>
              </a:ext>
            </a:extLst>
          </p:cNvPr>
          <p:cNvSpPr txBox="1"/>
          <p:nvPr/>
        </p:nvSpPr>
        <p:spPr>
          <a:xfrm>
            <a:off x="1529879" y="4138701"/>
            <a:ext cx="3535668" cy="369332"/>
          </a:xfrm>
          <a:prstGeom prst="rect">
            <a:avLst/>
          </a:prstGeom>
          <a:noFill/>
        </p:spPr>
        <p:txBody>
          <a:bodyPr wrap="square" rtlCol="0">
            <a:spAutoFit/>
          </a:bodyPr>
          <a:lstStyle/>
          <a:p>
            <a:r>
              <a:rPr lang="hr" dirty="0"/>
              <a:t>Ostali mehanizmi</a:t>
            </a:r>
          </a:p>
        </p:txBody>
      </p:sp>
      <p:sp>
        <p:nvSpPr>
          <p:cNvPr id="4" name="pole tekstowe 3">
            <a:extLst>
              <a:ext uri="{FF2B5EF4-FFF2-40B4-BE49-F238E27FC236}">
                <a16:creationId xmlns:a16="http://schemas.microsoft.com/office/drawing/2014/main" id="{23D878FC-BBDA-B6C8-5A91-B6594363F348}"/>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1.1.: SHEME POTPORE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6209303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obrazu 7" descr="Niskokątny widok różowej zjeżdżalni na tle nieba">
            <a:extLst>
              <a:ext uri="{FF2B5EF4-FFF2-40B4-BE49-F238E27FC236}">
                <a16:creationId xmlns:a16="http://schemas.microsoft.com/office/drawing/2014/main" id="{F64D9AD7-6E3A-1EC8-836E-BE56D8631FF4}"/>
              </a:ext>
            </a:extLst>
          </p:cNvPr>
          <p:cNvPicPr>
            <a:picLocks noGrp="1" noChangeAspect="1"/>
          </p:cNvPicPr>
          <p:nvPr>
            <p:ph type="pic" sz="quarter" idx="14"/>
          </p:nvPr>
        </p:nvPicPr>
        <p:blipFill>
          <a:blip r:embed="rId2" cstate="email">
            <a:extLst>
              <a:ext uri="{28A0092B-C50C-407E-A947-70E740481C1C}">
                <a14:useLocalDpi xmlns:a14="http://schemas.microsoft.com/office/drawing/2010/main"/>
              </a:ext>
            </a:extLst>
          </a:blip>
          <a:srcRect/>
          <a:stretch>
            <a:fillRect/>
          </a:stretch>
        </p:blipFill>
        <p:spPr>
          <a:xfrm>
            <a:off x="7956550" y="1244338"/>
            <a:ext cx="4235450" cy="4901938"/>
          </a:xfrm>
        </p:spPr>
      </p:pic>
      <p:sp>
        <p:nvSpPr>
          <p:cNvPr id="5" name="pole tekstowe 4">
            <a:extLst>
              <a:ext uri="{FF2B5EF4-FFF2-40B4-BE49-F238E27FC236}">
                <a16:creationId xmlns:a16="http://schemas.microsoft.com/office/drawing/2014/main" id="{1B62A7F7-D163-4564-1797-C43D2240A4D8}"/>
              </a:ext>
            </a:extLst>
          </p:cNvPr>
          <p:cNvSpPr txBox="1"/>
          <p:nvPr/>
        </p:nvSpPr>
        <p:spPr>
          <a:xfrm>
            <a:off x="521415" y="1853374"/>
            <a:ext cx="7145268" cy="3939540"/>
          </a:xfrm>
          <a:prstGeom prst="rect">
            <a:avLst/>
          </a:prstGeom>
          <a:noFill/>
        </p:spPr>
        <p:txBody>
          <a:bodyPr wrap="square">
            <a:spAutoFit/>
          </a:bodyPr>
          <a:lstStyle/>
          <a:p>
            <a:r>
              <a:rPr lang="hr" sz="1600" dirty="0"/>
              <a:t>Državne potpore su potpore koje dodjeljuje država ili iz državnih izvora, a koje narušavaju ili prijete narušavanjem tržišnog natjecanja davanjem prednosti određenim poduzećima ili proizvodnji određenih proizvoda.</a:t>
            </a:r>
            <a:endParaRPr lang="pl-PL" sz="1600" dirty="0"/>
          </a:p>
          <a:p>
            <a:endParaRPr lang="pl-PL" sz="1600" dirty="0"/>
          </a:p>
          <a:p>
            <a:r>
              <a:rPr lang="hr" sz="1600" dirty="0"/>
              <a:t>Državne potpore mogu se dodijeliti osobito u obliku:</a:t>
            </a:r>
          </a:p>
          <a:p>
            <a:r>
              <a:rPr lang="hr" sz="1600" dirty="0"/>
              <a:t>• subvencije i porezne olakšice;</a:t>
            </a:r>
          </a:p>
          <a:p>
            <a:r>
              <a:rPr lang="hr" sz="1600" dirty="0"/>
              <a:t>• kapitalne i investicijske subvencije;</a:t>
            </a:r>
          </a:p>
          <a:p>
            <a:r>
              <a:rPr lang="hr" sz="1600" dirty="0"/>
              <a:t>• tzv. „Soft lending“ (povlašteni i uvjetno otkupljivi krediti, odgoda i obročna otplata);</a:t>
            </a:r>
          </a:p>
          <a:p>
            <a:r>
              <a:rPr lang="hr" sz="1600" dirty="0"/>
              <a:t>• jamstva i garancije.</a:t>
            </a:r>
          </a:p>
          <a:p>
            <a:endParaRPr lang="en-US" sz="1600" dirty="0"/>
          </a:p>
          <a:p>
            <a:r>
              <a:rPr lang="hr" sz="1600" dirty="0"/>
              <a:t>Pod davateljima potpora podrazumijevaju se tijela državne uprave i drugi subjekti ovlašteni za davanje potpora, uključujući i javnog poduzetnika. Pomoć se najčešće pruža kao rezultat donošenja odluke ili potpisivanja ugovora.</a:t>
            </a:r>
            <a:endParaRPr lang="pl-PL" sz="1600" dirty="0"/>
          </a:p>
          <a:p>
            <a:r>
              <a:rPr lang="hr" sz="1000" dirty="0"/>
              <a:t>Izvor: https://www.sejm.gov.pl/sejm8.nsf/BASLeksykon.xsp?id=6C69A9C632BBC917C1257A59003DD1CF&amp;litera=P</a:t>
            </a:r>
          </a:p>
        </p:txBody>
      </p:sp>
      <p:sp>
        <p:nvSpPr>
          <p:cNvPr id="7" name="object 16">
            <a:extLst>
              <a:ext uri="{FF2B5EF4-FFF2-40B4-BE49-F238E27FC236}">
                <a16:creationId xmlns:a16="http://schemas.microsoft.com/office/drawing/2014/main" id="{7F241C33-EEB0-1126-BE73-5581932DC36C}"/>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9" name="pole tekstowe 8">
            <a:extLst>
              <a:ext uri="{FF2B5EF4-FFF2-40B4-BE49-F238E27FC236}">
                <a16:creationId xmlns:a16="http://schemas.microsoft.com/office/drawing/2014/main" id="{01ACE9A4-F599-AE10-2C4C-9B36012F0BA0}"/>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1.1.: DRŽAVNE POTPORE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957008618"/>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a:extLst>
              <a:ext uri="{FF2B5EF4-FFF2-40B4-BE49-F238E27FC236}">
                <a16:creationId xmlns:a16="http://schemas.microsoft.com/office/drawing/2014/main" id="{C26149D3-702F-32B2-1089-79E88BD049E2}"/>
              </a:ext>
            </a:extLst>
          </p:cNvPr>
          <p:cNvGraphicFramePr/>
          <p:nvPr>
            <p:extLst>
              <p:ext uri="{D42A27DB-BD31-4B8C-83A1-F6EECF244321}">
                <p14:modId xmlns:p14="http://schemas.microsoft.com/office/powerpoint/2010/main" val="2309109459"/>
              </p:ext>
            </p:extLst>
          </p:nvPr>
        </p:nvGraphicFramePr>
        <p:xfrm>
          <a:off x="245096" y="867265"/>
          <a:ext cx="11651531" cy="49396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object 16">
            <a:extLst>
              <a:ext uri="{FF2B5EF4-FFF2-40B4-BE49-F238E27FC236}">
                <a16:creationId xmlns:a16="http://schemas.microsoft.com/office/drawing/2014/main" id="{5A16A90E-2262-DF77-CDDF-AE3D34F20CB6}"/>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4" name="pole tekstowe 3">
            <a:extLst>
              <a:ext uri="{FF2B5EF4-FFF2-40B4-BE49-F238E27FC236}">
                <a16:creationId xmlns:a16="http://schemas.microsoft.com/office/drawing/2014/main" id="{F86C7FF8-9AB6-95F9-9A8C-4C97F7794ADC}"/>
              </a:ext>
            </a:extLst>
          </p:cNvPr>
          <p:cNvSpPr txBox="1"/>
          <p:nvPr/>
        </p:nvSpPr>
        <p:spPr>
          <a:xfrm>
            <a:off x="501978" y="1118500"/>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1.1.: DRŽAVNE POTPORE</a:t>
            </a:r>
            <a:endParaRPr lang="en-US" sz="1800" dirty="0">
              <a:latin typeface="+mj-lt"/>
              <a:ea typeface="Lato Light" panose="020F0502020204030203" pitchFamily="34" charset="0"/>
              <a:cs typeface="Abhaya Libre" panose="02000603000000000000" pitchFamily="2" charset="77"/>
            </a:endParaRPr>
          </a:p>
        </p:txBody>
      </p:sp>
      <p:sp>
        <p:nvSpPr>
          <p:cNvPr id="2" name="pole tekstowe 1">
            <a:extLst>
              <a:ext uri="{FF2B5EF4-FFF2-40B4-BE49-F238E27FC236}">
                <a16:creationId xmlns:a16="http://schemas.microsoft.com/office/drawing/2014/main" id="{23956D14-B113-3E76-6318-A3A7ABF6CD7E}"/>
              </a:ext>
            </a:extLst>
          </p:cNvPr>
          <p:cNvSpPr txBox="1"/>
          <p:nvPr/>
        </p:nvSpPr>
        <p:spPr>
          <a:xfrm>
            <a:off x="414779" y="5781349"/>
            <a:ext cx="8352149" cy="246221"/>
          </a:xfrm>
          <a:prstGeom prst="rect">
            <a:avLst/>
          </a:prstGeom>
          <a:noFill/>
        </p:spPr>
        <p:txBody>
          <a:bodyPr wrap="square" rtlCol="0">
            <a:spAutoFit/>
          </a:bodyPr>
          <a:lstStyle/>
          <a:p>
            <a:r>
              <a:rPr lang="hr" sz="1000" dirty="0"/>
              <a:t>Izvor: https://ec.europa.eu/commission/presscorner/detail/en/STATEMENT_22_2980</a:t>
            </a:r>
          </a:p>
        </p:txBody>
      </p:sp>
    </p:spTree>
    <p:extLst>
      <p:ext uri="{BB962C8B-B14F-4D97-AF65-F5344CB8AC3E}">
        <p14:creationId xmlns:p14="http://schemas.microsoft.com/office/powerpoint/2010/main" val="1631176148"/>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a:extLst>
              <a:ext uri="{FF2B5EF4-FFF2-40B4-BE49-F238E27FC236}">
                <a16:creationId xmlns:a16="http://schemas.microsoft.com/office/drawing/2014/main" id="{ABBAE191-0C80-AA4D-2AE9-0670442B7A69}"/>
              </a:ext>
            </a:extLst>
          </p:cNvPr>
          <p:cNvSpPr txBox="1"/>
          <p:nvPr/>
        </p:nvSpPr>
        <p:spPr>
          <a:xfrm>
            <a:off x="864123" y="2201965"/>
            <a:ext cx="10727703" cy="3293209"/>
          </a:xfrm>
          <a:prstGeom prst="rect">
            <a:avLst/>
          </a:prstGeom>
          <a:noFill/>
        </p:spPr>
        <p:txBody>
          <a:bodyPr wrap="square">
            <a:spAutoFit/>
          </a:bodyPr>
          <a:lstStyle/>
          <a:p>
            <a:r>
              <a:rPr lang="hr" b="1" dirty="0" err="1"/>
              <a:t>Pažnja </a:t>
            </a:r>
            <a:r>
              <a:rPr lang="hr" b="1" dirty="0"/>
              <a:t>:</a:t>
            </a:r>
          </a:p>
          <a:p>
            <a:r>
              <a:rPr lang="hr" dirty="0"/>
              <a:t>U svjetlu poboljšanja zdravstvene krize u Europi i postupnog ukidanja povezanih restriktivnih mjera, Europska komisija, u skladu sa svojom izjavom od 12. svibnja 2022., nije produljila valjanost Privremenog okvira nakon trenutnog datuma primjene, tj. 30. lipnja 2022.</a:t>
            </a:r>
            <a:endParaRPr lang="pl-PL" dirty="0"/>
          </a:p>
          <a:p>
            <a:endParaRPr lang="pl-PL" dirty="0"/>
          </a:p>
          <a:p>
            <a:endParaRPr lang="pl-PL" dirty="0"/>
          </a:p>
          <a:p>
            <a:r>
              <a:rPr lang="hr" b="1" dirty="0"/>
              <a:t>Informacije o svim programima potpora prijavljenih Europskoj komisiji, odlukama EK o odobravanju potpora, pravnim aktima i objašnjenjima vezanim uz javne potpore dodijeljene poduzetnicima koji su stradali od posljedica COVID-19 možete pronaći ovdje:</a:t>
            </a:r>
            <a:endParaRPr lang="pl-PL" b="1" dirty="0"/>
          </a:p>
          <a:p>
            <a:endParaRPr lang="pl-PL" dirty="0"/>
          </a:p>
          <a:p>
            <a:r>
              <a:rPr lang="hr" sz="2800" b="0" i="0" u="none" strike="noStrike" dirty="0">
                <a:solidFill>
                  <a:srgbClr val="133C8A"/>
                </a:solidFill>
                <a:effectLst/>
                <a:latin typeface="Tahoma" panose="020B0604030504040204" pitchFamily="34" charset="0"/>
                <a:hlinkClick r:id="rId2"/>
              </a:rPr>
              <a:t>https://ec.europa.eu/competition-policy/state-aid/coronavirus_en</a:t>
            </a:r>
            <a:endParaRPr lang="pl-PL" sz="2800" dirty="0"/>
          </a:p>
        </p:txBody>
      </p:sp>
      <p:sp>
        <p:nvSpPr>
          <p:cNvPr id="2" name="object 16">
            <a:extLst>
              <a:ext uri="{FF2B5EF4-FFF2-40B4-BE49-F238E27FC236}">
                <a16:creationId xmlns:a16="http://schemas.microsoft.com/office/drawing/2014/main" id="{ACD3B581-CFAF-2F8D-35C8-EF727FCA4311}"/>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3" name="pole tekstowe 2">
            <a:extLst>
              <a:ext uri="{FF2B5EF4-FFF2-40B4-BE49-F238E27FC236}">
                <a16:creationId xmlns:a16="http://schemas.microsoft.com/office/drawing/2014/main" id="{0C855753-DD4E-7414-55C4-A4E3E385E456}"/>
              </a:ext>
            </a:extLst>
          </p:cNvPr>
          <p:cNvSpPr txBox="1"/>
          <p:nvPr/>
        </p:nvSpPr>
        <p:spPr>
          <a:xfrm>
            <a:off x="445417" y="1316463"/>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1.1.: DRŽAVNE POTPORE</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997074147"/>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5FE93A2C-5089-204E-8F05-7EC4E7ADE35C}"/>
              </a:ext>
            </a:extLst>
          </p:cNvPr>
          <p:cNvGrpSpPr/>
          <p:nvPr/>
        </p:nvGrpSpPr>
        <p:grpSpPr>
          <a:xfrm>
            <a:off x="7580470" y="3353377"/>
            <a:ext cx="1997391" cy="2384049"/>
            <a:chOff x="15787481" y="6578009"/>
            <a:chExt cx="3994782" cy="4768098"/>
          </a:xfrm>
        </p:grpSpPr>
        <p:sp>
          <p:nvSpPr>
            <p:cNvPr id="41" name="Arc 40"/>
            <p:cNvSpPr/>
            <p:nvPr/>
          </p:nvSpPr>
          <p:spPr>
            <a:xfrm rot="10800000">
              <a:off x="15787481"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2" name="Oval 41"/>
            <p:cNvSpPr/>
            <p:nvPr/>
          </p:nvSpPr>
          <p:spPr>
            <a:xfrm rot="10800000">
              <a:off x="16955620"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5" name="Group 4">
            <a:extLst>
              <a:ext uri="{FF2B5EF4-FFF2-40B4-BE49-F238E27FC236}">
                <a16:creationId xmlns:a16="http://schemas.microsoft.com/office/drawing/2014/main" id="{80AB57E4-17DE-8941-8650-9467E0FBD62C}"/>
              </a:ext>
            </a:extLst>
          </p:cNvPr>
          <p:cNvGrpSpPr/>
          <p:nvPr/>
        </p:nvGrpSpPr>
        <p:grpSpPr>
          <a:xfrm>
            <a:off x="6226063" y="1466713"/>
            <a:ext cx="1997391" cy="2412022"/>
            <a:chOff x="13078667" y="2804681"/>
            <a:chExt cx="3994782" cy="4824044"/>
          </a:xfrm>
        </p:grpSpPr>
        <p:sp>
          <p:nvSpPr>
            <p:cNvPr id="37" name="Arc 36"/>
            <p:cNvSpPr/>
            <p:nvPr/>
          </p:nvSpPr>
          <p:spPr>
            <a:xfrm>
              <a:off x="13078667"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3" name="Oval 42"/>
            <p:cNvSpPr/>
            <p:nvPr/>
          </p:nvSpPr>
          <p:spPr>
            <a:xfrm rot="10800000">
              <a:off x="14246806" y="2804681"/>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265107" tIns="118841" rIns="0" bIns="0" rtlCol="0" anchor="ctr"/>
            <a:lstStyle/>
            <a:p>
              <a:pPr algn="ctr"/>
              <a:endParaRPr lang="en-US" sz="3199" b="1" dirty="0">
                <a:solidFill>
                  <a:schemeClr val="tx2"/>
                </a:solidFill>
                <a:latin typeface="Oxygen" panose="02000503000000090004" pitchFamily="2" charset="77"/>
              </a:endParaRPr>
            </a:p>
          </p:txBody>
        </p:sp>
      </p:grpSp>
      <p:grpSp>
        <p:nvGrpSpPr>
          <p:cNvPr id="2" name="Group 1">
            <a:extLst>
              <a:ext uri="{FF2B5EF4-FFF2-40B4-BE49-F238E27FC236}">
                <a16:creationId xmlns:a16="http://schemas.microsoft.com/office/drawing/2014/main" id="{33E85255-30F3-C346-A520-1AD7DC21BA2F}"/>
              </a:ext>
            </a:extLst>
          </p:cNvPr>
          <p:cNvGrpSpPr/>
          <p:nvPr/>
        </p:nvGrpSpPr>
        <p:grpSpPr>
          <a:xfrm>
            <a:off x="4871658" y="3353377"/>
            <a:ext cx="1997391" cy="2384049"/>
            <a:chOff x="10369857" y="6578009"/>
            <a:chExt cx="3994782" cy="4768098"/>
          </a:xfrm>
        </p:grpSpPr>
        <p:sp>
          <p:nvSpPr>
            <p:cNvPr id="27" name="Arc 26"/>
            <p:cNvSpPr/>
            <p:nvPr/>
          </p:nvSpPr>
          <p:spPr>
            <a:xfrm rot="10800000">
              <a:off x="10369857"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4" name="Oval 43"/>
            <p:cNvSpPr/>
            <p:nvPr/>
          </p:nvSpPr>
          <p:spPr>
            <a:xfrm rot="10800000">
              <a:off x="11537995"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4" name="Group 3">
            <a:extLst>
              <a:ext uri="{FF2B5EF4-FFF2-40B4-BE49-F238E27FC236}">
                <a16:creationId xmlns:a16="http://schemas.microsoft.com/office/drawing/2014/main" id="{B6328B0E-F578-F540-8798-AB59B2D47333}"/>
              </a:ext>
            </a:extLst>
          </p:cNvPr>
          <p:cNvGrpSpPr/>
          <p:nvPr/>
        </p:nvGrpSpPr>
        <p:grpSpPr>
          <a:xfrm>
            <a:off x="3503395" y="1466713"/>
            <a:ext cx="1997391" cy="2412022"/>
            <a:chOff x="7661040" y="2804681"/>
            <a:chExt cx="3994782" cy="4824044"/>
          </a:xfrm>
        </p:grpSpPr>
        <p:sp>
          <p:nvSpPr>
            <p:cNvPr id="25" name="Arc 24"/>
            <p:cNvSpPr/>
            <p:nvPr/>
          </p:nvSpPr>
          <p:spPr>
            <a:xfrm>
              <a:off x="7661040" y="3633936"/>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5" name="Oval 44"/>
            <p:cNvSpPr/>
            <p:nvPr/>
          </p:nvSpPr>
          <p:spPr>
            <a:xfrm rot="10800000">
              <a:off x="8829178" y="2804681"/>
              <a:ext cx="1658505" cy="1658505"/>
            </a:xfrm>
            <a:prstGeom prst="ellipse">
              <a:avLst/>
            </a:prstGeom>
            <a:solidFill>
              <a:srgbClr val="0CA373"/>
            </a:solidFill>
            <a:ln>
              <a:no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grpSp>
        <p:nvGrpSpPr>
          <p:cNvPr id="3" name="Group 2">
            <a:extLst>
              <a:ext uri="{FF2B5EF4-FFF2-40B4-BE49-F238E27FC236}">
                <a16:creationId xmlns:a16="http://schemas.microsoft.com/office/drawing/2014/main" id="{D0A02A47-A1CD-4F4E-90F5-13415DC9934E}"/>
              </a:ext>
            </a:extLst>
          </p:cNvPr>
          <p:cNvGrpSpPr/>
          <p:nvPr/>
        </p:nvGrpSpPr>
        <p:grpSpPr>
          <a:xfrm>
            <a:off x="2162842" y="3353377"/>
            <a:ext cx="1997391" cy="2384049"/>
            <a:chOff x="4952225" y="6578009"/>
            <a:chExt cx="3994782" cy="4768098"/>
          </a:xfrm>
        </p:grpSpPr>
        <p:sp>
          <p:nvSpPr>
            <p:cNvPr id="24" name="Arc 23"/>
            <p:cNvSpPr/>
            <p:nvPr/>
          </p:nvSpPr>
          <p:spPr>
            <a:xfrm rot="10800000">
              <a:off x="4952225" y="6578009"/>
              <a:ext cx="3994782" cy="3994789"/>
            </a:xfrm>
            <a:prstGeom prst="arc">
              <a:avLst>
                <a:gd name="adj1" fmla="val 7914138"/>
                <a:gd name="adj2" fmla="val 2868450"/>
              </a:avLst>
            </a:prstGeom>
            <a:ln w="88900" cap="rnd">
              <a:solidFill>
                <a:srgbClr val="0CA373"/>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3199" b="1" dirty="0">
                <a:solidFill>
                  <a:schemeClr val="tx2"/>
                </a:solidFill>
                <a:latin typeface="Oxygen" panose="02000503000000090004" pitchFamily="2" charset="77"/>
              </a:endParaRPr>
            </a:p>
          </p:txBody>
        </p:sp>
        <p:sp>
          <p:nvSpPr>
            <p:cNvPr id="46" name="Oval 45"/>
            <p:cNvSpPr/>
            <p:nvPr/>
          </p:nvSpPr>
          <p:spPr>
            <a:xfrm rot="10800000">
              <a:off x="6120363" y="9687602"/>
              <a:ext cx="1658505" cy="1658505"/>
            </a:xfrm>
            <a:prstGeom prst="ellipse">
              <a:avLst/>
            </a:prstGeom>
            <a:solidFill>
              <a:srgbClr val="0CA373"/>
            </a:solidFill>
            <a:ln>
              <a:solidFill>
                <a:srgbClr val="0CA373"/>
              </a:solidFill>
            </a:ln>
          </p:spPr>
          <p:style>
            <a:lnRef idx="2">
              <a:schemeClr val="accent1">
                <a:shade val="50000"/>
              </a:schemeClr>
            </a:lnRef>
            <a:fillRef idx="1">
              <a:schemeClr val="accent1"/>
            </a:fillRef>
            <a:effectRef idx="0">
              <a:schemeClr val="accent1"/>
            </a:effectRef>
            <a:fontRef idx="minor">
              <a:schemeClr val="lt1"/>
            </a:fontRef>
          </p:style>
          <p:txBody>
            <a:bodyPr lIns="182833" tIns="118841" rIns="0" bIns="0" rtlCol="0" anchor="ctr"/>
            <a:lstStyle/>
            <a:p>
              <a:pPr algn="ctr"/>
              <a:endParaRPr lang="en-US" sz="3199" b="1" dirty="0">
                <a:solidFill>
                  <a:schemeClr val="tx2"/>
                </a:solidFill>
                <a:latin typeface="Oxygen" panose="02000503000000090004" pitchFamily="2" charset="77"/>
              </a:endParaRPr>
            </a:p>
          </p:txBody>
        </p:sp>
      </p:grpSp>
      <p:sp>
        <p:nvSpPr>
          <p:cNvPr id="47" name="Shape 2774"/>
          <p:cNvSpPr/>
          <p:nvPr/>
        </p:nvSpPr>
        <p:spPr>
          <a:xfrm>
            <a:off x="5681436" y="5176399"/>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20618" y="2945"/>
                </a:moveTo>
                <a:lnTo>
                  <a:pt x="982" y="2945"/>
                </a:lnTo>
                <a:lnTo>
                  <a:pt x="982" y="1964"/>
                </a:lnTo>
                <a:lnTo>
                  <a:pt x="20618" y="1964"/>
                </a:lnTo>
                <a:cubicBezTo>
                  <a:pt x="20618" y="1964"/>
                  <a:pt x="20618" y="2945"/>
                  <a:pt x="20618" y="2945"/>
                </a:cubicBezTo>
                <a:close/>
                <a:moveTo>
                  <a:pt x="19636" y="15709"/>
                </a:moveTo>
                <a:lnTo>
                  <a:pt x="1964" y="15709"/>
                </a:lnTo>
                <a:lnTo>
                  <a:pt x="1964" y="3927"/>
                </a:lnTo>
                <a:lnTo>
                  <a:pt x="19636" y="3927"/>
                </a:lnTo>
                <a:cubicBezTo>
                  <a:pt x="19636" y="3927"/>
                  <a:pt x="19636" y="15709"/>
                  <a:pt x="19636" y="15709"/>
                </a:cubicBezTo>
                <a:close/>
                <a:moveTo>
                  <a:pt x="20618" y="982"/>
                </a:moveTo>
                <a:lnTo>
                  <a:pt x="11782" y="982"/>
                </a:lnTo>
                <a:cubicBezTo>
                  <a:pt x="11782" y="440"/>
                  <a:pt x="11342" y="0"/>
                  <a:pt x="10800" y="0"/>
                </a:cubicBezTo>
                <a:cubicBezTo>
                  <a:pt x="10257" y="0"/>
                  <a:pt x="9818" y="440"/>
                  <a:pt x="9818" y="982"/>
                </a:cubicBezTo>
                <a:lnTo>
                  <a:pt x="982" y="982"/>
                </a:lnTo>
                <a:cubicBezTo>
                  <a:pt x="439" y="982"/>
                  <a:pt x="0" y="1422"/>
                  <a:pt x="0" y="1964"/>
                </a:cubicBezTo>
                <a:lnTo>
                  <a:pt x="0" y="2945"/>
                </a:lnTo>
                <a:cubicBezTo>
                  <a:pt x="0" y="3488"/>
                  <a:pt x="439" y="3927"/>
                  <a:pt x="982" y="3927"/>
                </a:cubicBezTo>
                <a:lnTo>
                  <a:pt x="982" y="15709"/>
                </a:lnTo>
                <a:cubicBezTo>
                  <a:pt x="982" y="16252"/>
                  <a:pt x="1421" y="16691"/>
                  <a:pt x="1964" y="16691"/>
                </a:cubicBezTo>
                <a:lnTo>
                  <a:pt x="10309" y="16691"/>
                </a:lnTo>
                <a:lnTo>
                  <a:pt x="10309" y="17960"/>
                </a:lnTo>
                <a:lnTo>
                  <a:pt x="7507" y="20762"/>
                </a:lnTo>
                <a:cubicBezTo>
                  <a:pt x="7419" y="20851"/>
                  <a:pt x="7364" y="20974"/>
                  <a:pt x="7364" y="21109"/>
                </a:cubicBezTo>
                <a:cubicBezTo>
                  <a:pt x="7364" y="21380"/>
                  <a:pt x="7583" y="21600"/>
                  <a:pt x="7855" y="21600"/>
                </a:cubicBezTo>
                <a:cubicBezTo>
                  <a:pt x="7990" y="21600"/>
                  <a:pt x="8113" y="21545"/>
                  <a:pt x="8202" y="21456"/>
                </a:cubicBezTo>
                <a:lnTo>
                  <a:pt x="10800" y="18858"/>
                </a:lnTo>
                <a:lnTo>
                  <a:pt x="13398" y="21456"/>
                </a:lnTo>
                <a:cubicBezTo>
                  <a:pt x="13488" y="21545"/>
                  <a:pt x="13610" y="21600"/>
                  <a:pt x="13745" y="21600"/>
                </a:cubicBezTo>
                <a:cubicBezTo>
                  <a:pt x="14017" y="21600"/>
                  <a:pt x="14236" y="21380"/>
                  <a:pt x="14236" y="21109"/>
                </a:cubicBezTo>
                <a:cubicBezTo>
                  <a:pt x="14236" y="20974"/>
                  <a:pt x="14182" y="20851"/>
                  <a:pt x="14093" y="20762"/>
                </a:cubicBezTo>
                <a:lnTo>
                  <a:pt x="11291" y="17960"/>
                </a:lnTo>
                <a:lnTo>
                  <a:pt x="11291" y="16691"/>
                </a:lnTo>
                <a:lnTo>
                  <a:pt x="19636" y="16691"/>
                </a:lnTo>
                <a:cubicBezTo>
                  <a:pt x="20178" y="16691"/>
                  <a:pt x="20618" y="16252"/>
                  <a:pt x="20618" y="15709"/>
                </a:cubicBezTo>
                <a:lnTo>
                  <a:pt x="20618" y="3927"/>
                </a:lnTo>
                <a:cubicBezTo>
                  <a:pt x="21160" y="3927"/>
                  <a:pt x="21600" y="3488"/>
                  <a:pt x="21600" y="2945"/>
                </a:cubicBezTo>
                <a:lnTo>
                  <a:pt x="21600" y="1964"/>
                </a:lnTo>
                <a:cubicBezTo>
                  <a:pt x="21600" y="1422"/>
                  <a:pt x="21160" y="982"/>
                  <a:pt x="20618" y="982"/>
                </a:cubicBezTo>
                <a:moveTo>
                  <a:pt x="16200" y="5891"/>
                </a:moveTo>
                <a:cubicBezTo>
                  <a:pt x="16471" y="5891"/>
                  <a:pt x="16691" y="6111"/>
                  <a:pt x="16691" y="6382"/>
                </a:cubicBezTo>
                <a:cubicBezTo>
                  <a:pt x="16691" y="6653"/>
                  <a:pt x="16471" y="6873"/>
                  <a:pt x="16200" y="6873"/>
                </a:cubicBezTo>
                <a:cubicBezTo>
                  <a:pt x="15929" y="6873"/>
                  <a:pt x="15709" y="6653"/>
                  <a:pt x="15709" y="6382"/>
                </a:cubicBezTo>
                <a:cubicBezTo>
                  <a:pt x="15709" y="6111"/>
                  <a:pt x="15929" y="5891"/>
                  <a:pt x="16200" y="5891"/>
                </a:cubicBezTo>
                <a:moveTo>
                  <a:pt x="16200" y="7855"/>
                </a:moveTo>
                <a:cubicBezTo>
                  <a:pt x="17013" y="7855"/>
                  <a:pt x="17673" y="7196"/>
                  <a:pt x="17673" y="6382"/>
                </a:cubicBezTo>
                <a:cubicBezTo>
                  <a:pt x="17673" y="5569"/>
                  <a:pt x="17013" y="4909"/>
                  <a:pt x="16200" y="4909"/>
                </a:cubicBezTo>
                <a:cubicBezTo>
                  <a:pt x="15387" y="4909"/>
                  <a:pt x="14727" y="5569"/>
                  <a:pt x="14727" y="6382"/>
                </a:cubicBezTo>
                <a:cubicBezTo>
                  <a:pt x="14727" y="7196"/>
                  <a:pt x="15387" y="7855"/>
                  <a:pt x="16200" y="7855"/>
                </a:cubicBezTo>
                <a:moveTo>
                  <a:pt x="8422" y="8135"/>
                </a:moveTo>
                <a:lnTo>
                  <a:pt x="11926" y="11638"/>
                </a:lnTo>
                <a:cubicBezTo>
                  <a:pt x="12015" y="11727"/>
                  <a:pt x="12138" y="11782"/>
                  <a:pt x="12273" y="11782"/>
                </a:cubicBezTo>
                <a:cubicBezTo>
                  <a:pt x="12408" y="11782"/>
                  <a:pt x="12531" y="11727"/>
                  <a:pt x="12620" y="11638"/>
                </a:cubicBezTo>
                <a:lnTo>
                  <a:pt x="14183" y="10075"/>
                </a:lnTo>
                <a:lnTo>
                  <a:pt x="16200" y="12764"/>
                </a:lnTo>
                <a:lnTo>
                  <a:pt x="5336" y="12764"/>
                </a:lnTo>
                <a:cubicBezTo>
                  <a:pt x="5336" y="12764"/>
                  <a:pt x="8422" y="8135"/>
                  <a:pt x="8422" y="8135"/>
                </a:cubicBezTo>
                <a:close/>
                <a:moveTo>
                  <a:pt x="4418" y="13745"/>
                </a:moveTo>
                <a:lnTo>
                  <a:pt x="17182" y="13745"/>
                </a:lnTo>
                <a:cubicBezTo>
                  <a:pt x="17453" y="13745"/>
                  <a:pt x="17673" y="13526"/>
                  <a:pt x="17673" y="13255"/>
                </a:cubicBezTo>
                <a:cubicBezTo>
                  <a:pt x="17673" y="13144"/>
                  <a:pt x="17630" y="13047"/>
                  <a:pt x="17568" y="12965"/>
                </a:cubicBezTo>
                <a:lnTo>
                  <a:pt x="17575" y="12960"/>
                </a:lnTo>
                <a:lnTo>
                  <a:pt x="14629" y="9033"/>
                </a:lnTo>
                <a:lnTo>
                  <a:pt x="14622" y="9038"/>
                </a:lnTo>
                <a:cubicBezTo>
                  <a:pt x="14533" y="8919"/>
                  <a:pt x="14397" y="8836"/>
                  <a:pt x="14236" y="8836"/>
                </a:cubicBezTo>
                <a:cubicBezTo>
                  <a:pt x="14101" y="8836"/>
                  <a:pt x="13978" y="8891"/>
                  <a:pt x="13889" y="8980"/>
                </a:cubicBezTo>
                <a:lnTo>
                  <a:pt x="12273" y="10597"/>
                </a:lnTo>
                <a:lnTo>
                  <a:pt x="8693" y="7017"/>
                </a:lnTo>
                <a:cubicBezTo>
                  <a:pt x="8604" y="6928"/>
                  <a:pt x="8481" y="6873"/>
                  <a:pt x="8345" y="6873"/>
                </a:cubicBezTo>
                <a:cubicBezTo>
                  <a:pt x="8175" y="6873"/>
                  <a:pt x="8033" y="6965"/>
                  <a:pt x="7945" y="7097"/>
                </a:cubicBezTo>
                <a:lnTo>
                  <a:pt x="7937" y="7091"/>
                </a:lnTo>
                <a:lnTo>
                  <a:pt x="4010" y="12982"/>
                </a:lnTo>
                <a:lnTo>
                  <a:pt x="4017" y="12988"/>
                </a:lnTo>
                <a:cubicBezTo>
                  <a:pt x="3965" y="13066"/>
                  <a:pt x="3927" y="13154"/>
                  <a:pt x="3927" y="13255"/>
                </a:cubicBezTo>
                <a:cubicBezTo>
                  <a:pt x="3927" y="13526"/>
                  <a:pt x="4147" y="13745"/>
                  <a:pt x="4418" y="13745"/>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8" name="Shape 2781"/>
          <p:cNvSpPr/>
          <p:nvPr/>
        </p:nvSpPr>
        <p:spPr>
          <a:xfrm>
            <a:off x="2992098" y="5133883"/>
            <a:ext cx="377832" cy="377832"/>
          </a:xfrm>
          <a:custGeom>
            <a:avLst/>
            <a:gdLst/>
            <a:ahLst/>
            <a:cxnLst>
              <a:cxn ang="0">
                <a:pos x="wd2" y="hd2"/>
              </a:cxn>
              <a:cxn ang="5400000">
                <a:pos x="wd2" y="hd2"/>
              </a:cxn>
              <a:cxn ang="10800000">
                <a:pos x="wd2" y="hd2"/>
              </a:cxn>
              <a:cxn ang="16200000">
                <a:pos x="wd2" y="hd2"/>
              </a:cxn>
            </a:cxnLst>
            <a:rect l="0" t="0" r="r" b="b"/>
            <a:pathLst>
              <a:path w="21600" h="21600" extrusionOk="0">
                <a:moveTo>
                  <a:pt x="5891" y="6873"/>
                </a:moveTo>
                <a:cubicBezTo>
                  <a:pt x="6162" y="6873"/>
                  <a:pt x="6382" y="6653"/>
                  <a:pt x="6382" y="6382"/>
                </a:cubicBezTo>
                <a:lnTo>
                  <a:pt x="6382" y="1473"/>
                </a:lnTo>
                <a:cubicBezTo>
                  <a:pt x="6382" y="1201"/>
                  <a:pt x="6162" y="982"/>
                  <a:pt x="5891" y="982"/>
                </a:cubicBezTo>
                <a:cubicBezTo>
                  <a:pt x="5620" y="982"/>
                  <a:pt x="5400" y="1201"/>
                  <a:pt x="5400" y="1473"/>
                </a:cubicBezTo>
                <a:lnTo>
                  <a:pt x="5400" y="6382"/>
                </a:lnTo>
                <a:cubicBezTo>
                  <a:pt x="5400" y="6653"/>
                  <a:pt x="5620" y="6873"/>
                  <a:pt x="5891" y="6873"/>
                </a:cubicBezTo>
                <a:moveTo>
                  <a:pt x="2945" y="5891"/>
                </a:moveTo>
                <a:cubicBezTo>
                  <a:pt x="3216" y="5891"/>
                  <a:pt x="3436" y="5671"/>
                  <a:pt x="3436" y="5400"/>
                </a:cubicBezTo>
                <a:lnTo>
                  <a:pt x="3436" y="2455"/>
                </a:lnTo>
                <a:cubicBezTo>
                  <a:pt x="3436" y="2183"/>
                  <a:pt x="3216" y="1964"/>
                  <a:pt x="2945" y="1964"/>
                </a:cubicBezTo>
                <a:cubicBezTo>
                  <a:pt x="2675" y="1964"/>
                  <a:pt x="2455" y="2183"/>
                  <a:pt x="2455" y="2455"/>
                </a:cubicBezTo>
                <a:lnTo>
                  <a:pt x="2455" y="5400"/>
                </a:lnTo>
                <a:cubicBezTo>
                  <a:pt x="2455" y="5671"/>
                  <a:pt x="2675" y="5891"/>
                  <a:pt x="2945" y="5891"/>
                </a:cubicBezTo>
                <a:moveTo>
                  <a:pt x="18655" y="15218"/>
                </a:moveTo>
                <a:lnTo>
                  <a:pt x="17648" y="15218"/>
                </a:lnTo>
                <a:cubicBezTo>
                  <a:pt x="17660" y="15056"/>
                  <a:pt x="17673" y="14893"/>
                  <a:pt x="17673" y="14727"/>
                </a:cubicBezTo>
                <a:lnTo>
                  <a:pt x="17673" y="11291"/>
                </a:lnTo>
                <a:lnTo>
                  <a:pt x="18655" y="11291"/>
                </a:lnTo>
                <a:cubicBezTo>
                  <a:pt x="19739" y="11291"/>
                  <a:pt x="20618" y="12170"/>
                  <a:pt x="20618" y="13255"/>
                </a:cubicBezTo>
                <a:cubicBezTo>
                  <a:pt x="20618" y="14339"/>
                  <a:pt x="19739" y="15218"/>
                  <a:pt x="18655" y="15218"/>
                </a:cubicBezTo>
                <a:moveTo>
                  <a:pt x="16691" y="14727"/>
                </a:moveTo>
                <a:cubicBezTo>
                  <a:pt x="16691" y="15802"/>
                  <a:pt x="16399" y="16805"/>
                  <a:pt x="15896" y="17673"/>
                </a:cubicBezTo>
                <a:lnTo>
                  <a:pt x="1777" y="17673"/>
                </a:lnTo>
                <a:cubicBezTo>
                  <a:pt x="1274" y="16805"/>
                  <a:pt x="982" y="15802"/>
                  <a:pt x="982" y="14727"/>
                </a:cubicBezTo>
                <a:lnTo>
                  <a:pt x="982" y="8836"/>
                </a:lnTo>
                <a:lnTo>
                  <a:pt x="16691" y="8836"/>
                </a:lnTo>
                <a:cubicBezTo>
                  <a:pt x="16691" y="8836"/>
                  <a:pt x="16691" y="14727"/>
                  <a:pt x="16691" y="14727"/>
                </a:cubicBezTo>
                <a:close/>
                <a:moveTo>
                  <a:pt x="10800" y="20618"/>
                </a:moveTo>
                <a:lnTo>
                  <a:pt x="6873" y="20618"/>
                </a:lnTo>
                <a:cubicBezTo>
                  <a:pt x="5131" y="20618"/>
                  <a:pt x="3569" y="19857"/>
                  <a:pt x="2491" y="18655"/>
                </a:cubicBezTo>
                <a:lnTo>
                  <a:pt x="15182" y="18655"/>
                </a:lnTo>
                <a:cubicBezTo>
                  <a:pt x="14103" y="19857"/>
                  <a:pt x="12542" y="20618"/>
                  <a:pt x="10800" y="20618"/>
                </a:cubicBezTo>
                <a:moveTo>
                  <a:pt x="18655" y="10309"/>
                </a:moveTo>
                <a:lnTo>
                  <a:pt x="17673" y="10309"/>
                </a:lnTo>
                <a:lnTo>
                  <a:pt x="17673" y="8836"/>
                </a:lnTo>
                <a:cubicBezTo>
                  <a:pt x="17673" y="8295"/>
                  <a:pt x="17233" y="7855"/>
                  <a:pt x="16691" y="7855"/>
                </a:cubicBezTo>
                <a:lnTo>
                  <a:pt x="982" y="7855"/>
                </a:lnTo>
                <a:cubicBezTo>
                  <a:pt x="440" y="7855"/>
                  <a:pt x="0" y="8295"/>
                  <a:pt x="0" y="8836"/>
                </a:cubicBezTo>
                <a:lnTo>
                  <a:pt x="0" y="14727"/>
                </a:lnTo>
                <a:cubicBezTo>
                  <a:pt x="0" y="17232"/>
                  <a:pt x="1344" y="19417"/>
                  <a:pt x="3346" y="20618"/>
                </a:cubicBezTo>
                <a:lnTo>
                  <a:pt x="491" y="20618"/>
                </a:lnTo>
                <a:cubicBezTo>
                  <a:pt x="220" y="20618"/>
                  <a:pt x="0" y="20838"/>
                  <a:pt x="0" y="21109"/>
                </a:cubicBezTo>
                <a:cubicBezTo>
                  <a:pt x="0" y="21380"/>
                  <a:pt x="220" y="21600"/>
                  <a:pt x="491" y="21600"/>
                </a:cubicBezTo>
                <a:lnTo>
                  <a:pt x="17182" y="21600"/>
                </a:lnTo>
                <a:cubicBezTo>
                  <a:pt x="17453" y="21600"/>
                  <a:pt x="17673" y="21380"/>
                  <a:pt x="17673" y="21109"/>
                </a:cubicBezTo>
                <a:cubicBezTo>
                  <a:pt x="17673" y="20838"/>
                  <a:pt x="17453" y="20618"/>
                  <a:pt x="17182" y="20618"/>
                </a:cubicBezTo>
                <a:lnTo>
                  <a:pt x="14330" y="20618"/>
                </a:lnTo>
                <a:cubicBezTo>
                  <a:pt x="15925" y="19659"/>
                  <a:pt x="17101" y="18074"/>
                  <a:pt x="17511" y="16200"/>
                </a:cubicBezTo>
                <a:lnTo>
                  <a:pt x="18655" y="16200"/>
                </a:lnTo>
                <a:cubicBezTo>
                  <a:pt x="20281" y="16200"/>
                  <a:pt x="21600" y="14882"/>
                  <a:pt x="21600" y="13255"/>
                </a:cubicBezTo>
                <a:cubicBezTo>
                  <a:pt x="21600" y="11628"/>
                  <a:pt x="20281" y="10309"/>
                  <a:pt x="18655" y="10309"/>
                </a:cubicBezTo>
                <a:moveTo>
                  <a:pt x="11782" y="5891"/>
                </a:moveTo>
                <a:cubicBezTo>
                  <a:pt x="12053" y="5891"/>
                  <a:pt x="12273" y="5671"/>
                  <a:pt x="12273" y="5400"/>
                </a:cubicBezTo>
                <a:lnTo>
                  <a:pt x="12273" y="2455"/>
                </a:lnTo>
                <a:cubicBezTo>
                  <a:pt x="12273" y="2183"/>
                  <a:pt x="12053" y="1964"/>
                  <a:pt x="11782" y="1964"/>
                </a:cubicBezTo>
                <a:cubicBezTo>
                  <a:pt x="11511" y="1964"/>
                  <a:pt x="11291" y="2183"/>
                  <a:pt x="11291" y="2455"/>
                </a:cubicBezTo>
                <a:lnTo>
                  <a:pt x="11291" y="5400"/>
                </a:lnTo>
                <a:cubicBezTo>
                  <a:pt x="11291" y="5671"/>
                  <a:pt x="11511" y="5891"/>
                  <a:pt x="11782" y="5891"/>
                </a:cubicBezTo>
                <a:moveTo>
                  <a:pt x="14727" y="6873"/>
                </a:moveTo>
                <a:cubicBezTo>
                  <a:pt x="14998" y="6873"/>
                  <a:pt x="15218" y="6653"/>
                  <a:pt x="15218" y="6382"/>
                </a:cubicBezTo>
                <a:lnTo>
                  <a:pt x="15218" y="1473"/>
                </a:lnTo>
                <a:cubicBezTo>
                  <a:pt x="15218" y="1201"/>
                  <a:pt x="14998" y="982"/>
                  <a:pt x="14727" y="982"/>
                </a:cubicBezTo>
                <a:cubicBezTo>
                  <a:pt x="14456" y="982"/>
                  <a:pt x="14236" y="1201"/>
                  <a:pt x="14236" y="1473"/>
                </a:cubicBezTo>
                <a:lnTo>
                  <a:pt x="14236" y="6382"/>
                </a:lnTo>
                <a:cubicBezTo>
                  <a:pt x="14236" y="6653"/>
                  <a:pt x="14456" y="6873"/>
                  <a:pt x="14727" y="6873"/>
                </a:cubicBezTo>
                <a:moveTo>
                  <a:pt x="8836" y="5891"/>
                </a:moveTo>
                <a:cubicBezTo>
                  <a:pt x="9107" y="5891"/>
                  <a:pt x="9327" y="5671"/>
                  <a:pt x="9327" y="5400"/>
                </a:cubicBezTo>
                <a:lnTo>
                  <a:pt x="9327" y="491"/>
                </a:lnTo>
                <a:cubicBezTo>
                  <a:pt x="9327" y="220"/>
                  <a:pt x="9107" y="0"/>
                  <a:pt x="8836" y="0"/>
                </a:cubicBezTo>
                <a:cubicBezTo>
                  <a:pt x="8566" y="0"/>
                  <a:pt x="8345" y="220"/>
                  <a:pt x="8345" y="491"/>
                </a:cubicBezTo>
                <a:lnTo>
                  <a:pt x="8345" y="5400"/>
                </a:lnTo>
                <a:cubicBezTo>
                  <a:pt x="8345" y="5671"/>
                  <a:pt x="8566" y="5891"/>
                  <a:pt x="8836" y="5891"/>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49" name="Shape 2782"/>
          <p:cNvSpPr/>
          <p:nvPr/>
        </p:nvSpPr>
        <p:spPr>
          <a:xfrm>
            <a:off x="4326846" y="1718146"/>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0" name="Shape 2783"/>
          <p:cNvSpPr/>
          <p:nvPr/>
        </p:nvSpPr>
        <p:spPr>
          <a:xfrm>
            <a:off x="8390270" y="5202160"/>
            <a:ext cx="377832" cy="326310"/>
          </a:xfrm>
          <a:custGeom>
            <a:avLst/>
            <a:gdLst/>
            <a:ahLst/>
            <a:cxnLst>
              <a:cxn ang="0">
                <a:pos x="wd2" y="hd2"/>
              </a:cxn>
              <a:cxn ang="5400000">
                <a:pos x="wd2" y="hd2"/>
              </a:cxn>
              <a:cxn ang="10800000">
                <a:pos x="wd2" y="hd2"/>
              </a:cxn>
              <a:cxn ang="16200000">
                <a:pos x="wd2" y="hd2"/>
              </a:cxn>
            </a:cxnLst>
            <a:rect l="0" t="0" r="r" b="b"/>
            <a:pathLst>
              <a:path w="21600" h="21600" extrusionOk="0">
                <a:moveTo>
                  <a:pt x="10800" y="15855"/>
                </a:moveTo>
                <a:lnTo>
                  <a:pt x="1633" y="10800"/>
                </a:lnTo>
                <a:lnTo>
                  <a:pt x="4615" y="9156"/>
                </a:lnTo>
                <a:lnTo>
                  <a:pt x="10589" y="12450"/>
                </a:lnTo>
                <a:lnTo>
                  <a:pt x="10591" y="12446"/>
                </a:lnTo>
                <a:cubicBezTo>
                  <a:pt x="10654" y="12482"/>
                  <a:pt x="10724" y="12505"/>
                  <a:pt x="10800" y="12505"/>
                </a:cubicBezTo>
                <a:cubicBezTo>
                  <a:pt x="10876" y="12505"/>
                  <a:pt x="10946" y="12482"/>
                  <a:pt x="11009" y="12446"/>
                </a:cubicBezTo>
                <a:lnTo>
                  <a:pt x="11011" y="12450"/>
                </a:lnTo>
                <a:lnTo>
                  <a:pt x="16985" y="9156"/>
                </a:lnTo>
                <a:lnTo>
                  <a:pt x="19967" y="10800"/>
                </a:lnTo>
                <a:cubicBezTo>
                  <a:pt x="19967" y="10800"/>
                  <a:pt x="10800" y="15855"/>
                  <a:pt x="10800" y="15855"/>
                </a:cubicBezTo>
                <a:close/>
                <a:moveTo>
                  <a:pt x="19967" y="15347"/>
                </a:moveTo>
                <a:lnTo>
                  <a:pt x="10800" y="20402"/>
                </a:lnTo>
                <a:lnTo>
                  <a:pt x="1633" y="15347"/>
                </a:lnTo>
                <a:lnTo>
                  <a:pt x="4615" y="13703"/>
                </a:lnTo>
                <a:lnTo>
                  <a:pt x="10589" y="16997"/>
                </a:lnTo>
                <a:lnTo>
                  <a:pt x="10591" y="16994"/>
                </a:lnTo>
                <a:cubicBezTo>
                  <a:pt x="10654" y="17029"/>
                  <a:pt x="10724" y="17053"/>
                  <a:pt x="10800" y="17053"/>
                </a:cubicBezTo>
                <a:cubicBezTo>
                  <a:pt x="10876" y="17053"/>
                  <a:pt x="10946" y="17029"/>
                  <a:pt x="11009" y="16994"/>
                </a:cubicBezTo>
                <a:lnTo>
                  <a:pt x="11011" y="16997"/>
                </a:lnTo>
                <a:lnTo>
                  <a:pt x="16985" y="13703"/>
                </a:lnTo>
                <a:cubicBezTo>
                  <a:pt x="16985" y="13703"/>
                  <a:pt x="19967" y="15347"/>
                  <a:pt x="19967" y="15347"/>
                </a:cubicBezTo>
                <a:close/>
                <a:moveTo>
                  <a:pt x="1633" y="6253"/>
                </a:moveTo>
                <a:lnTo>
                  <a:pt x="10800" y="1198"/>
                </a:lnTo>
                <a:lnTo>
                  <a:pt x="19967" y="6253"/>
                </a:lnTo>
                <a:lnTo>
                  <a:pt x="10800" y="11307"/>
                </a:lnTo>
                <a:cubicBezTo>
                  <a:pt x="10800" y="11307"/>
                  <a:pt x="1633" y="6253"/>
                  <a:pt x="1633" y="6253"/>
                </a:cubicBezTo>
                <a:close/>
                <a:moveTo>
                  <a:pt x="21600" y="10800"/>
                </a:moveTo>
                <a:cubicBezTo>
                  <a:pt x="21600" y="10574"/>
                  <a:pt x="21484" y="10383"/>
                  <a:pt x="21319" y="10290"/>
                </a:cubicBezTo>
                <a:lnTo>
                  <a:pt x="21320" y="10287"/>
                </a:lnTo>
                <a:lnTo>
                  <a:pt x="18127" y="8526"/>
                </a:lnTo>
                <a:lnTo>
                  <a:pt x="21320" y="6766"/>
                </a:lnTo>
                <a:lnTo>
                  <a:pt x="21319" y="6762"/>
                </a:lnTo>
                <a:cubicBezTo>
                  <a:pt x="21484" y="6671"/>
                  <a:pt x="21600" y="6479"/>
                  <a:pt x="21600" y="6253"/>
                </a:cubicBezTo>
                <a:cubicBezTo>
                  <a:pt x="21600" y="6027"/>
                  <a:pt x="21484" y="5835"/>
                  <a:pt x="21319" y="5743"/>
                </a:cubicBezTo>
                <a:lnTo>
                  <a:pt x="21320" y="5740"/>
                </a:lnTo>
                <a:lnTo>
                  <a:pt x="11011" y="56"/>
                </a:lnTo>
                <a:lnTo>
                  <a:pt x="11009" y="59"/>
                </a:lnTo>
                <a:cubicBezTo>
                  <a:pt x="10946" y="23"/>
                  <a:pt x="10876" y="0"/>
                  <a:pt x="10800" y="0"/>
                </a:cubicBezTo>
                <a:cubicBezTo>
                  <a:pt x="10724" y="0"/>
                  <a:pt x="10654" y="23"/>
                  <a:pt x="10591" y="59"/>
                </a:cubicBezTo>
                <a:lnTo>
                  <a:pt x="10589" y="56"/>
                </a:lnTo>
                <a:lnTo>
                  <a:pt x="280" y="5740"/>
                </a:lnTo>
                <a:lnTo>
                  <a:pt x="281" y="5743"/>
                </a:lnTo>
                <a:cubicBezTo>
                  <a:pt x="116" y="5835"/>
                  <a:pt x="0" y="6027"/>
                  <a:pt x="0" y="6253"/>
                </a:cubicBezTo>
                <a:cubicBezTo>
                  <a:pt x="0" y="6479"/>
                  <a:pt x="116" y="6671"/>
                  <a:pt x="281" y="6762"/>
                </a:cubicBezTo>
                <a:lnTo>
                  <a:pt x="280" y="6766"/>
                </a:lnTo>
                <a:lnTo>
                  <a:pt x="3473" y="8526"/>
                </a:lnTo>
                <a:lnTo>
                  <a:pt x="280" y="10287"/>
                </a:lnTo>
                <a:lnTo>
                  <a:pt x="281" y="10290"/>
                </a:lnTo>
                <a:cubicBezTo>
                  <a:pt x="116" y="10383"/>
                  <a:pt x="0" y="10574"/>
                  <a:pt x="0" y="10800"/>
                </a:cubicBezTo>
                <a:cubicBezTo>
                  <a:pt x="0" y="11026"/>
                  <a:pt x="116" y="11218"/>
                  <a:pt x="281" y="11310"/>
                </a:cubicBezTo>
                <a:lnTo>
                  <a:pt x="280" y="11313"/>
                </a:lnTo>
                <a:lnTo>
                  <a:pt x="3473" y="13074"/>
                </a:lnTo>
                <a:lnTo>
                  <a:pt x="280" y="14834"/>
                </a:lnTo>
                <a:lnTo>
                  <a:pt x="281" y="14838"/>
                </a:lnTo>
                <a:cubicBezTo>
                  <a:pt x="116" y="14930"/>
                  <a:pt x="0" y="15121"/>
                  <a:pt x="0" y="15347"/>
                </a:cubicBezTo>
                <a:cubicBezTo>
                  <a:pt x="0" y="15574"/>
                  <a:pt x="116" y="15765"/>
                  <a:pt x="281" y="15857"/>
                </a:cubicBezTo>
                <a:lnTo>
                  <a:pt x="280" y="15860"/>
                </a:lnTo>
                <a:lnTo>
                  <a:pt x="10589" y="21544"/>
                </a:lnTo>
                <a:lnTo>
                  <a:pt x="10591" y="21541"/>
                </a:lnTo>
                <a:cubicBezTo>
                  <a:pt x="10654" y="21577"/>
                  <a:pt x="10724" y="21600"/>
                  <a:pt x="10800" y="21600"/>
                </a:cubicBezTo>
                <a:cubicBezTo>
                  <a:pt x="10876" y="21600"/>
                  <a:pt x="10946" y="21577"/>
                  <a:pt x="11009" y="21541"/>
                </a:cubicBezTo>
                <a:lnTo>
                  <a:pt x="11011" y="21544"/>
                </a:lnTo>
                <a:lnTo>
                  <a:pt x="21320" y="15860"/>
                </a:lnTo>
                <a:lnTo>
                  <a:pt x="21319" y="15857"/>
                </a:lnTo>
                <a:cubicBezTo>
                  <a:pt x="21484" y="15765"/>
                  <a:pt x="21600" y="15574"/>
                  <a:pt x="21600" y="15347"/>
                </a:cubicBezTo>
                <a:cubicBezTo>
                  <a:pt x="21600" y="15121"/>
                  <a:pt x="21484" y="14930"/>
                  <a:pt x="21319" y="14838"/>
                </a:cubicBezTo>
                <a:lnTo>
                  <a:pt x="21320" y="14834"/>
                </a:lnTo>
                <a:lnTo>
                  <a:pt x="18127" y="13074"/>
                </a:lnTo>
                <a:lnTo>
                  <a:pt x="21320" y="11313"/>
                </a:lnTo>
                <a:lnTo>
                  <a:pt x="21319" y="11310"/>
                </a:lnTo>
                <a:cubicBezTo>
                  <a:pt x="21484" y="11218"/>
                  <a:pt x="21600" y="11026"/>
                  <a:pt x="21600" y="10800"/>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1" name="Shape 2787"/>
          <p:cNvSpPr/>
          <p:nvPr/>
        </p:nvSpPr>
        <p:spPr>
          <a:xfrm>
            <a:off x="7035960" y="1692414"/>
            <a:ext cx="377598" cy="377850"/>
          </a:xfrm>
          <a:custGeom>
            <a:avLst/>
            <a:gdLst/>
            <a:ahLst/>
            <a:cxnLst>
              <a:cxn ang="0">
                <a:pos x="wd2" y="hd2"/>
              </a:cxn>
              <a:cxn ang="5400000">
                <a:pos x="wd2" y="hd2"/>
              </a:cxn>
              <a:cxn ang="10800000">
                <a:pos x="wd2" y="hd2"/>
              </a:cxn>
              <a:cxn ang="16200000">
                <a:pos x="wd2" y="hd2"/>
              </a:cxn>
            </a:cxnLst>
            <a:rect l="0" t="0" r="r" b="b"/>
            <a:pathLst>
              <a:path w="21086" h="21600" extrusionOk="0">
                <a:moveTo>
                  <a:pt x="11502" y="10309"/>
                </a:moveTo>
                <a:cubicBezTo>
                  <a:pt x="11767" y="10309"/>
                  <a:pt x="11981" y="10090"/>
                  <a:pt x="11981" y="9818"/>
                </a:cubicBezTo>
                <a:cubicBezTo>
                  <a:pt x="11981" y="9547"/>
                  <a:pt x="11767" y="9327"/>
                  <a:pt x="11502" y="9327"/>
                </a:cubicBezTo>
                <a:cubicBezTo>
                  <a:pt x="11237" y="9327"/>
                  <a:pt x="11022" y="9547"/>
                  <a:pt x="11022" y="9818"/>
                </a:cubicBezTo>
                <a:cubicBezTo>
                  <a:pt x="11022" y="10090"/>
                  <a:pt x="11237" y="10309"/>
                  <a:pt x="11502" y="10309"/>
                </a:cubicBezTo>
                <a:moveTo>
                  <a:pt x="15818" y="4909"/>
                </a:moveTo>
                <a:cubicBezTo>
                  <a:pt x="16083" y="4909"/>
                  <a:pt x="16297" y="5129"/>
                  <a:pt x="16297" y="5400"/>
                </a:cubicBezTo>
                <a:cubicBezTo>
                  <a:pt x="16297" y="5672"/>
                  <a:pt x="16083" y="5891"/>
                  <a:pt x="15818" y="5891"/>
                </a:cubicBezTo>
                <a:cubicBezTo>
                  <a:pt x="15553" y="5891"/>
                  <a:pt x="15338" y="5672"/>
                  <a:pt x="15338" y="5400"/>
                </a:cubicBezTo>
                <a:cubicBezTo>
                  <a:pt x="15338" y="5129"/>
                  <a:pt x="15553" y="4909"/>
                  <a:pt x="15818" y="4909"/>
                </a:cubicBezTo>
                <a:moveTo>
                  <a:pt x="15818" y="6873"/>
                </a:moveTo>
                <a:cubicBezTo>
                  <a:pt x="16612" y="6873"/>
                  <a:pt x="17256" y="6213"/>
                  <a:pt x="17256" y="5400"/>
                </a:cubicBezTo>
                <a:cubicBezTo>
                  <a:pt x="17256" y="4587"/>
                  <a:pt x="16612" y="3928"/>
                  <a:pt x="15818" y="3928"/>
                </a:cubicBezTo>
                <a:cubicBezTo>
                  <a:pt x="15023" y="3928"/>
                  <a:pt x="14379" y="4587"/>
                  <a:pt x="14379" y="5400"/>
                </a:cubicBezTo>
                <a:cubicBezTo>
                  <a:pt x="14379" y="6213"/>
                  <a:pt x="15023" y="6873"/>
                  <a:pt x="15818" y="6873"/>
                </a:cubicBezTo>
                <a:moveTo>
                  <a:pt x="12941" y="11782"/>
                </a:moveTo>
                <a:cubicBezTo>
                  <a:pt x="13206" y="11782"/>
                  <a:pt x="13420" y="11562"/>
                  <a:pt x="13420" y="11291"/>
                </a:cubicBezTo>
                <a:cubicBezTo>
                  <a:pt x="13420" y="11020"/>
                  <a:pt x="13206" y="10800"/>
                  <a:pt x="12941" y="10800"/>
                </a:cubicBezTo>
                <a:cubicBezTo>
                  <a:pt x="12675" y="10800"/>
                  <a:pt x="12461" y="11020"/>
                  <a:pt x="12461" y="11291"/>
                </a:cubicBezTo>
                <a:cubicBezTo>
                  <a:pt x="12461" y="11562"/>
                  <a:pt x="12675" y="11782"/>
                  <a:pt x="12941" y="11782"/>
                </a:cubicBezTo>
                <a:moveTo>
                  <a:pt x="10063" y="7855"/>
                </a:moveTo>
                <a:cubicBezTo>
                  <a:pt x="9798" y="7855"/>
                  <a:pt x="9584" y="8074"/>
                  <a:pt x="9584" y="8346"/>
                </a:cubicBezTo>
                <a:cubicBezTo>
                  <a:pt x="9584" y="8617"/>
                  <a:pt x="9798" y="8836"/>
                  <a:pt x="10063" y="8836"/>
                </a:cubicBezTo>
                <a:cubicBezTo>
                  <a:pt x="10328" y="8836"/>
                  <a:pt x="10543" y="8617"/>
                  <a:pt x="10543" y="8346"/>
                </a:cubicBezTo>
                <a:cubicBezTo>
                  <a:pt x="10543" y="8074"/>
                  <a:pt x="10328" y="7855"/>
                  <a:pt x="10063" y="7855"/>
                </a:cubicBezTo>
                <a:moveTo>
                  <a:pt x="1718" y="19842"/>
                </a:moveTo>
                <a:lnTo>
                  <a:pt x="3451" y="15392"/>
                </a:lnTo>
                <a:cubicBezTo>
                  <a:pt x="3684" y="15834"/>
                  <a:pt x="3973" y="16253"/>
                  <a:pt x="4312" y="16642"/>
                </a:cubicBezTo>
                <a:cubicBezTo>
                  <a:pt x="4824" y="17230"/>
                  <a:pt x="5418" y="17711"/>
                  <a:pt x="6061" y="18068"/>
                </a:cubicBezTo>
                <a:cubicBezTo>
                  <a:pt x="6061" y="18068"/>
                  <a:pt x="1718" y="19842"/>
                  <a:pt x="1718" y="19842"/>
                </a:cubicBezTo>
                <a:close/>
                <a:moveTo>
                  <a:pt x="3717" y="12060"/>
                </a:moveTo>
                <a:lnTo>
                  <a:pt x="0" y="21600"/>
                </a:lnTo>
                <a:lnTo>
                  <a:pt x="9319" y="17795"/>
                </a:lnTo>
                <a:cubicBezTo>
                  <a:pt x="9153" y="17815"/>
                  <a:pt x="8987" y="17824"/>
                  <a:pt x="8822" y="17824"/>
                </a:cubicBezTo>
                <a:cubicBezTo>
                  <a:pt x="5971" y="17824"/>
                  <a:pt x="3389" y="15002"/>
                  <a:pt x="3717" y="12060"/>
                </a:cubicBezTo>
                <a:moveTo>
                  <a:pt x="16115" y="10657"/>
                </a:moveTo>
                <a:cubicBezTo>
                  <a:pt x="15925" y="10851"/>
                  <a:pt x="15627" y="11171"/>
                  <a:pt x="15280" y="11542"/>
                </a:cubicBezTo>
                <a:cubicBezTo>
                  <a:pt x="14662" y="12204"/>
                  <a:pt x="13712" y="13221"/>
                  <a:pt x="13147" y="13753"/>
                </a:cubicBezTo>
                <a:lnTo>
                  <a:pt x="7665" y="8141"/>
                </a:lnTo>
                <a:cubicBezTo>
                  <a:pt x="8185" y="7563"/>
                  <a:pt x="9179" y="6590"/>
                  <a:pt x="9825" y="5958"/>
                </a:cubicBezTo>
                <a:cubicBezTo>
                  <a:pt x="10188" y="5603"/>
                  <a:pt x="10500" y="5298"/>
                  <a:pt x="10690" y="5103"/>
                </a:cubicBezTo>
                <a:cubicBezTo>
                  <a:pt x="13284" y="2447"/>
                  <a:pt x="18271" y="993"/>
                  <a:pt x="20136" y="982"/>
                </a:cubicBezTo>
                <a:cubicBezTo>
                  <a:pt x="20132" y="2572"/>
                  <a:pt x="18824" y="7884"/>
                  <a:pt x="16115" y="10657"/>
                </a:cubicBezTo>
                <a:moveTo>
                  <a:pt x="12477" y="14563"/>
                </a:moveTo>
                <a:cubicBezTo>
                  <a:pt x="12127" y="15873"/>
                  <a:pt x="11665" y="17072"/>
                  <a:pt x="11154" y="18035"/>
                </a:cubicBezTo>
                <a:cubicBezTo>
                  <a:pt x="10943" y="17454"/>
                  <a:pt x="10642" y="16798"/>
                  <a:pt x="10214" y="16110"/>
                </a:cubicBezTo>
                <a:cubicBezTo>
                  <a:pt x="10035" y="15823"/>
                  <a:pt x="9728" y="15656"/>
                  <a:pt x="9405" y="15656"/>
                </a:cubicBezTo>
                <a:cubicBezTo>
                  <a:pt x="9329" y="15656"/>
                  <a:pt x="9252" y="15665"/>
                  <a:pt x="9176" y="15684"/>
                </a:cubicBezTo>
                <a:cubicBezTo>
                  <a:pt x="8990" y="15731"/>
                  <a:pt x="8799" y="15755"/>
                  <a:pt x="8610" y="15755"/>
                </a:cubicBezTo>
                <a:cubicBezTo>
                  <a:pt x="7905" y="15755"/>
                  <a:pt x="7217" y="15432"/>
                  <a:pt x="6621" y="14822"/>
                </a:cubicBezTo>
                <a:cubicBezTo>
                  <a:pt x="5861" y="14044"/>
                  <a:pt x="5561" y="13114"/>
                  <a:pt x="5779" y="12206"/>
                </a:cubicBezTo>
                <a:cubicBezTo>
                  <a:pt x="5877" y="11797"/>
                  <a:pt x="5709" y="11370"/>
                  <a:pt x="5363" y="11144"/>
                </a:cubicBezTo>
                <a:cubicBezTo>
                  <a:pt x="4690" y="10706"/>
                  <a:pt x="4050" y="10398"/>
                  <a:pt x="3482" y="10183"/>
                </a:cubicBezTo>
                <a:cubicBezTo>
                  <a:pt x="4423" y="9658"/>
                  <a:pt x="5594" y="9186"/>
                  <a:pt x="6874" y="8827"/>
                </a:cubicBezTo>
                <a:cubicBezTo>
                  <a:pt x="6900" y="8820"/>
                  <a:pt x="6921" y="8803"/>
                  <a:pt x="6946" y="8793"/>
                </a:cubicBezTo>
                <a:lnTo>
                  <a:pt x="12510" y="14490"/>
                </a:lnTo>
                <a:cubicBezTo>
                  <a:pt x="12501" y="14515"/>
                  <a:pt x="12484" y="14536"/>
                  <a:pt x="12477" y="14563"/>
                </a:cubicBezTo>
                <a:moveTo>
                  <a:pt x="20922" y="167"/>
                </a:moveTo>
                <a:cubicBezTo>
                  <a:pt x="20813" y="55"/>
                  <a:pt x="20545" y="0"/>
                  <a:pt x="20157" y="0"/>
                </a:cubicBezTo>
                <a:cubicBezTo>
                  <a:pt x="18131" y="0"/>
                  <a:pt x="12842" y="1511"/>
                  <a:pt x="10012" y="4409"/>
                </a:cubicBezTo>
                <a:cubicBezTo>
                  <a:pt x="9345" y="5092"/>
                  <a:pt x="7134" y="7175"/>
                  <a:pt x="6621" y="7880"/>
                </a:cubicBezTo>
                <a:cubicBezTo>
                  <a:pt x="4961" y="8346"/>
                  <a:pt x="2544" y="9277"/>
                  <a:pt x="1196" y="10657"/>
                </a:cubicBezTo>
                <a:cubicBezTo>
                  <a:pt x="1196" y="10657"/>
                  <a:pt x="2841" y="10663"/>
                  <a:pt x="4848" y="11972"/>
                </a:cubicBezTo>
                <a:cubicBezTo>
                  <a:pt x="4556" y="13190"/>
                  <a:pt x="4926" y="14475"/>
                  <a:pt x="5943" y="15516"/>
                </a:cubicBezTo>
                <a:cubicBezTo>
                  <a:pt x="6735" y="16327"/>
                  <a:pt x="7672" y="16737"/>
                  <a:pt x="8610" y="16737"/>
                </a:cubicBezTo>
                <a:cubicBezTo>
                  <a:pt x="8876" y="16737"/>
                  <a:pt x="9142" y="16704"/>
                  <a:pt x="9405" y="16637"/>
                </a:cubicBezTo>
                <a:cubicBezTo>
                  <a:pt x="10683" y="18692"/>
                  <a:pt x="10690" y="20376"/>
                  <a:pt x="10690" y="20376"/>
                </a:cubicBezTo>
                <a:cubicBezTo>
                  <a:pt x="12038" y="18996"/>
                  <a:pt x="12948" y="16521"/>
                  <a:pt x="13402" y="14822"/>
                </a:cubicBezTo>
                <a:cubicBezTo>
                  <a:pt x="14091" y="14297"/>
                  <a:pt x="16126" y="12034"/>
                  <a:pt x="16793" y="11351"/>
                </a:cubicBezTo>
                <a:cubicBezTo>
                  <a:pt x="20164" y="7900"/>
                  <a:pt x="21600" y="861"/>
                  <a:pt x="20922" y="167"/>
                </a:cubicBezTo>
              </a:path>
            </a:pathLst>
          </a:custGeom>
          <a:solidFill>
            <a:schemeClr val="bg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52" name="TextBox 51"/>
          <p:cNvSpPr txBox="1"/>
          <p:nvPr/>
        </p:nvSpPr>
        <p:spPr>
          <a:xfrm>
            <a:off x="4954680" y="4228390"/>
            <a:ext cx="1829006" cy="650178"/>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Uvjeti i zahtjevi</a:t>
            </a:r>
          </a:p>
        </p:txBody>
      </p:sp>
      <p:sp>
        <p:nvSpPr>
          <p:cNvPr id="53" name="Rectangle 52"/>
          <p:cNvSpPr/>
          <p:nvPr/>
        </p:nvSpPr>
        <p:spPr>
          <a:xfrm>
            <a:off x="5332831" y="3783324"/>
            <a:ext cx="1069524" cy="369332"/>
          </a:xfrm>
          <a:prstGeom prst="rect">
            <a:avLst/>
          </a:prstGeom>
        </p:spPr>
        <p:txBody>
          <a:bodyPr wrap="none">
            <a:spAutoFit/>
          </a:bodyPr>
          <a:lstStyle/>
          <a:p>
            <a:pPr algn="ctr"/>
            <a:r>
              <a:rPr lang="hr" b="1" dirty="0">
                <a:ea typeface="Roboto" charset="0"/>
                <a:cs typeface="Poppins" pitchFamily="2" charset="77"/>
              </a:rPr>
              <a:t>Podobnost</a:t>
            </a:r>
          </a:p>
        </p:txBody>
      </p:sp>
      <p:sp>
        <p:nvSpPr>
          <p:cNvPr id="54" name="TextBox 53"/>
          <p:cNvSpPr txBox="1"/>
          <p:nvPr/>
        </p:nvSpPr>
        <p:spPr>
          <a:xfrm>
            <a:off x="6321269" y="2820117"/>
            <a:ext cx="1829006" cy="650178"/>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Priprema uspješne prijave</a:t>
            </a:r>
          </a:p>
        </p:txBody>
      </p:sp>
      <p:sp>
        <p:nvSpPr>
          <p:cNvPr id="55" name="Rectangle 54"/>
          <p:cNvSpPr/>
          <p:nvPr/>
        </p:nvSpPr>
        <p:spPr>
          <a:xfrm>
            <a:off x="6593735" y="2375051"/>
            <a:ext cx="1280895" cy="369332"/>
          </a:xfrm>
          <a:prstGeom prst="rect">
            <a:avLst/>
          </a:prstGeom>
        </p:spPr>
        <p:txBody>
          <a:bodyPr wrap="none">
            <a:spAutoFit/>
          </a:bodyPr>
          <a:lstStyle/>
          <a:p>
            <a:pPr algn="ctr"/>
            <a:r>
              <a:rPr lang="hr" b="1" dirty="0">
                <a:ea typeface="Roboto" charset="0"/>
                <a:cs typeface="Poppins" pitchFamily="2" charset="77"/>
              </a:rPr>
              <a:t>Primjena</a:t>
            </a:r>
          </a:p>
        </p:txBody>
      </p:sp>
      <p:sp>
        <p:nvSpPr>
          <p:cNvPr id="58" name="TextBox 57"/>
          <p:cNvSpPr txBox="1"/>
          <p:nvPr/>
        </p:nvSpPr>
        <p:spPr>
          <a:xfrm>
            <a:off x="3583218" y="2820117"/>
            <a:ext cx="1829006" cy="650178"/>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Učenje o dostupnim instrumentima</a:t>
            </a:r>
          </a:p>
        </p:txBody>
      </p:sp>
      <p:sp>
        <p:nvSpPr>
          <p:cNvPr id="59" name="Rectangle 58"/>
          <p:cNvSpPr/>
          <p:nvPr/>
        </p:nvSpPr>
        <p:spPr>
          <a:xfrm>
            <a:off x="3828302" y="2375051"/>
            <a:ext cx="1335672" cy="369332"/>
          </a:xfrm>
          <a:prstGeom prst="rect">
            <a:avLst/>
          </a:prstGeom>
        </p:spPr>
        <p:txBody>
          <a:bodyPr wrap="none">
            <a:spAutoFit/>
          </a:bodyPr>
          <a:lstStyle/>
          <a:p>
            <a:pPr algn="ctr"/>
            <a:r>
              <a:rPr lang="hr" b="1" dirty="0">
                <a:ea typeface="Roboto" charset="0"/>
                <a:cs typeface="Poppins" pitchFamily="2" charset="77"/>
              </a:rPr>
              <a:t>Informacija</a:t>
            </a:r>
          </a:p>
        </p:txBody>
      </p:sp>
      <p:sp>
        <p:nvSpPr>
          <p:cNvPr id="60" name="TextBox 59"/>
          <p:cNvSpPr txBox="1"/>
          <p:nvPr/>
        </p:nvSpPr>
        <p:spPr>
          <a:xfrm>
            <a:off x="7664323" y="4228390"/>
            <a:ext cx="1829006" cy="650178"/>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Obračun i izvješćivanje</a:t>
            </a:r>
          </a:p>
        </p:txBody>
      </p:sp>
      <p:sp>
        <p:nvSpPr>
          <p:cNvPr id="61" name="Rectangle 60"/>
          <p:cNvSpPr/>
          <p:nvPr/>
        </p:nvSpPr>
        <p:spPr>
          <a:xfrm>
            <a:off x="7961784" y="3783324"/>
            <a:ext cx="1210588" cy="369332"/>
          </a:xfrm>
          <a:prstGeom prst="rect">
            <a:avLst/>
          </a:prstGeom>
        </p:spPr>
        <p:txBody>
          <a:bodyPr wrap="none">
            <a:spAutoFit/>
          </a:bodyPr>
          <a:lstStyle/>
          <a:p>
            <a:pPr algn="ctr"/>
            <a:r>
              <a:rPr lang="hr" b="1" dirty="0">
                <a:ea typeface="Roboto" charset="0"/>
                <a:cs typeface="Poppins" pitchFamily="2" charset="77"/>
              </a:rPr>
              <a:t>Završna faza</a:t>
            </a:r>
          </a:p>
        </p:txBody>
      </p:sp>
      <p:sp>
        <p:nvSpPr>
          <p:cNvPr id="62" name="TextBox 61"/>
          <p:cNvSpPr txBox="1"/>
          <p:nvPr/>
        </p:nvSpPr>
        <p:spPr>
          <a:xfrm>
            <a:off x="2241892" y="4228390"/>
            <a:ext cx="1829006" cy="650178"/>
          </a:xfrm>
          <a:prstGeom prst="rect">
            <a:avLst/>
          </a:prstGeom>
          <a:noFill/>
        </p:spPr>
        <p:txBody>
          <a:bodyPr wrap="square" rtlCol="0">
            <a:spAutoFit/>
          </a:bodyPr>
          <a:lstStyle/>
          <a:p>
            <a:pPr algn="ctr">
              <a:lnSpc>
                <a:spcPts val="2220"/>
              </a:lnSpc>
            </a:pPr>
            <a:r>
              <a:rPr lang="hr" sz="1400" dirty="0">
                <a:ea typeface="Lato Light" charset="0"/>
                <a:cs typeface="Poppins" pitchFamily="2" charset="77"/>
              </a:rPr>
              <a:t>Identificiranje prijetnji</a:t>
            </a:r>
          </a:p>
          <a:p>
            <a:pPr algn="ctr">
              <a:lnSpc>
                <a:spcPts val="2220"/>
              </a:lnSpc>
            </a:pPr>
            <a:r>
              <a:rPr lang="hr" sz="1400" dirty="0">
                <a:ea typeface="Lato Light" charset="0"/>
                <a:cs typeface="Poppins" pitchFamily="2" charset="77"/>
              </a:rPr>
              <a:t>i potreba</a:t>
            </a:r>
          </a:p>
        </p:txBody>
      </p:sp>
      <p:sp>
        <p:nvSpPr>
          <p:cNvPr id="63" name="Rectangle 62"/>
          <p:cNvSpPr/>
          <p:nvPr/>
        </p:nvSpPr>
        <p:spPr>
          <a:xfrm>
            <a:off x="2609662" y="3783324"/>
            <a:ext cx="1090300" cy="369332"/>
          </a:xfrm>
          <a:prstGeom prst="rect">
            <a:avLst/>
          </a:prstGeom>
        </p:spPr>
        <p:txBody>
          <a:bodyPr wrap="none">
            <a:spAutoFit/>
          </a:bodyPr>
          <a:lstStyle/>
          <a:p>
            <a:pPr algn="ctr"/>
            <a:r>
              <a:rPr lang="hr" b="1" dirty="0">
                <a:ea typeface="Roboto" charset="0"/>
                <a:cs typeface="Poppins" pitchFamily="2" charset="77"/>
              </a:rPr>
              <a:t>Problemi</a:t>
            </a:r>
          </a:p>
        </p:txBody>
      </p:sp>
      <p:sp>
        <p:nvSpPr>
          <p:cNvPr id="9" name="pole tekstowe 8">
            <a:extLst>
              <a:ext uri="{FF2B5EF4-FFF2-40B4-BE49-F238E27FC236}">
                <a16:creationId xmlns:a16="http://schemas.microsoft.com/office/drawing/2014/main" id="{80331D8B-A0BF-380B-60F6-12F505584F81}"/>
              </a:ext>
            </a:extLst>
          </p:cNvPr>
          <p:cNvSpPr txBox="1"/>
          <p:nvPr/>
        </p:nvSpPr>
        <p:spPr>
          <a:xfrm>
            <a:off x="499307" y="1133841"/>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2 .: KORIŠTENJE ANTIKRIZNIH INSTRUMENTA </a:t>
            </a:r>
            <a:endParaRPr lang="en-US" sz="1800" dirty="0">
              <a:latin typeface="+mj-lt"/>
              <a:ea typeface="Lato Light" panose="020F0502020204030203" pitchFamily="34" charset="0"/>
              <a:cs typeface="Abhaya Libre" panose="02000603000000000000" pitchFamily="2" charset="77"/>
            </a:endParaRPr>
          </a:p>
        </p:txBody>
      </p:sp>
      <p:sp>
        <p:nvSpPr>
          <p:cNvPr id="10" name="object 16">
            <a:extLst>
              <a:ext uri="{FF2B5EF4-FFF2-40B4-BE49-F238E27FC236}">
                <a16:creationId xmlns:a16="http://schemas.microsoft.com/office/drawing/2014/main" id="{2181F9FC-18F3-7BAE-FBCB-BCF24F5D90B9}"/>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Tree>
    <p:extLst>
      <p:ext uri="{BB962C8B-B14F-4D97-AF65-F5344CB8AC3E}">
        <p14:creationId xmlns:p14="http://schemas.microsoft.com/office/powerpoint/2010/main" val="39625547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01D8C4A5-1FAC-684E-4171-A7FBF79C0148}"/>
              </a:ext>
            </a:extLst>
          </p:cNvPr>
          <p:cNvSpPr>
            <a:spLocks noChangeArrowheads="1"/>
          </p:cNvSpPr>
          <p:nvPr/>
        </p:nvSpPr>
        <p:spPr bwMode="auto">
          <a:xfrm>
            <a:off x="706876" y="2323117"/>
            <a:ext cx="11199178" cy="3267569"/>
          </a:xfrm>
          <a:prstGeom prst="rect">
            <a:avLst/>
          </a:prstGeom>
          <a:solidFill>
            <a:srgbClr val="F8F9F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hr" altLang="pl-PL" sz="2800" b="0" i="1" u="none" strike="noStrike" cap="none" normalizeH="0" baseline="0" dirty="0">
                <a:ln>
                  <a:noFill/>
                </a:ln>
                <a:solidFill>
                  <a:schemeClr val="accent6">
                    <a:lumMod val="50000"/>
                  </a:schemeClr>
                </a:solidFill>
                <a:effectLst/>
                <a:latin typeface="Informal Roman" panose="030604020304060B0204" pitchFamily="66" charset="0"/>
              </a:rPr>
              <a:t>„ </a:t>
            </a:r>
            <a:r>
              <a:rPr kumimoji="0" lang="hr" altLang="pl-PL" sz="2800" b="0" i="1" u="none" strike="noStrike" cap="none" normalizeH="0" baseline="0" dirty="0">
                <a:ln>
                  <a:noFill/>
                </a:ln>
                <a:solidFill>
                  <a:schemeClr val="accent6">
                    <a:lumMod val="50000"/>
                  </a:schemeClr>
                </a:solidFill>
                <a:effectLst/>
                <a:latin typeface="Arial Nova Cond Light" panose="020B0306020202020204" pitchFamily="34" charset="0"/>
              </a:rPr>
              <a:t>Sjajno postignuće počinje odlukom da se pokuša </a:t>
            </a:r>
            <a:r>
              <a:rPr lang="hr" altLang="pl-PL" sz="2800" i="1" dirty="0">
                <a:solidFill>
                  <a:schemeClr val="accent6">
                    <a:lumMod val="50000"/>
                  </a:schemeClr>
                </a:solidFill>
                <a:latin typeface="Arial Nova Cond Light" panose="020B0306020202020204" pitchFamily="34" charset="0"/>
              </a:rPr>
              <a:t>”</a:t>
            </a:r>
            <a:r>
              <a:rPr kumimoji="0" lang="hr" altLang="pl-PL" sz="2800" b="0" i="1" u="none" strike="noStrike" cap="none" normalizeH="0" baseline="0" dirty="0">
                <a:ln>
                  <a:noFill/>
                </a:ln>
                <a:solidFill>
                  <a:schemeClr val="accent6">
                    <a:lumMod val="50000"/>
                  </a:schemeClr>
                </a:solidFill>
                <a:effectLst/>
                <a:latin typeface="Arial Nova Cond Light" panose="020B0306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2100" dirty="0">
              <a:solidFill>
                <a:srgbClr val="202124"/>
              </a:solidFill>
              <a:latin typeface="Arial Nova Cond Light" panose="020B0306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pl-PL" altLang="pl-PL" sz="21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hr"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Ključ prijave za državnu pomoć je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r>
              <a:rPr kumimoji="0" lang="hr"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hr" altLang="pl-PL" b="1"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definirati svrhu </a:t>
            </a:r>
            <a:r>
              <a:rPr kumimoji="0" lang="hr"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i </a:t>
            </a:r>
            <a:r>
              <a:rPr kumimoji="0" lang="hr" altLang="pl-PL" b="1" i="0" u="none" strike="noStrike" cap="none" normalizeH="0" baseline="0" dirty="0" err="1">
                <a:ln>
                  <a:noFill/>
                </a:ln>
                <a:solidFill>
                  <a:srgbClr val="202124"/>
                </a:solidFill>
                <a:effectLst/>
                <a:latin typeface="Calibri" panose="020F0502020204030204" pitchFamily="34" charset="0"/>
                <a:cs typeface="Calibri" panose="020F0502020204030204" pitchFamily="34" charset="0"/>
              </a:rPr>
              <a:t>potrebe poduzeća </a:t>
            </a:r>
            <a:r>
              <a:rPr kumimoji="0" lang="hr" altLang="pl-PL" b="1"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_ _ _</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ü"/>
              <a:tabLst/>
            </a:pPr>
            <a:endParaRPr lang="pl-PL" altLang="pl-PL" b="1" dirty="0">
              <a:solidFill>
                <a:srgbClr val="202124"/>
              </a:solidFill>
              <a:latin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hr"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Promislite </a:t>
            </a:r>
            <a:r>
              <a:rPr kumimoji="0" lang="hr" altLang="pl-PL" b="0" i="0" u="sng" strike="noStrike" cap="none" normalizeH="0" baseline="0" dirty="0">
                <a:ln>
                  <a:noFill/>
                </a:ln>
                <a:solidFill>
                  <a:srgbClr val="202124"/>
                </a:solidFill>
                <a:effectLst/>
                <a:latin typeface="Calibri" panose="020F0502020204030204" pitchFamily="34" charset="0"/>
                <a:cs typeface="Calibri" panose="020F0502020204030204" pitchFamily="34" charset="0"/>
              </a:rPr>
              <a:t>što je potrebno za postizanje cilja </a:t>
            </a:r>
            <a:r>
              <a:rPr kumimoji="0" lang="hr"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a:t>
            </a:r>
            <a:r>
              <a:rPr kumimoji="0" lang="hr" altLang="pl-PL" b="0" i="0" u="sng" strike="noStrike" cap="none" normalizeH="0" baseline="0" dirty="0">
                <a:ln>
                  <a:noFill/>
                </a:ln>
                <a:solidFill>
                  <a:srgbClr val="202124"/>
                </a:solidFill>
                <a:effectLst/>
                <a:latin typeface="Calibri" panose="020F0502020204030204" pitchFamily="34" charset="0"/>
                <a:cs typeface="Calibri" panose="020F0502020204030204" pitchFamily="34" charset="0"/>
              </a:rPr>
              <a:t>_</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hr"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 Koja fiksna sredstva kupiti, _</a:t>
            </a: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kumimoji="0" lang="hr" altLang="pl-PL" b="0" i="0" u="none" strike="noStrike" cap="none" normalizeH="0" baseline="0" dirty="0">
                <a:ln>
                  <a:noFill/>
                </a:ln>
                <a:solidFill>
                  <a:srgbClr val="202124"/>
                </a:solidFill>
                <a:effectLst/>
                <a:latin typeface="Calibri" panose="020F0502020204030204" pitchFamily="34" charset="0"/>
                <a:cs typeface="Calibri" panose="020F0502020204030204" pitchFamily="34" charset="0"/>
              </a:rPr>
              <a:t>Koje tehnološke probleme riješiti,</a:t>
            </a:r>
            <a:endParaRPr lang="pl-PL" altLang="pl-PL" dirty="0">
              <a:solidFill>
                <a:srgbClr val="202124"/>
              </a:solidFill>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Wingdings" panose="05000000000000000000" pitchFamily="2" charset="2"/>
              <a:buChar char="Ø"/>
              <a:tabLst/>
            </a:pPr>
            <a:r>
              <a:rPr lang="hr" altLang="pl-PL" dirty="0">
                <a:solidFill>
                  <a:srgbClr val="202124"/>
                </a:solidFill>
                <a:latin typeface="Calibri" panose="020F0502020204030204" pitchFamily="34" charset="0"/>
                <a:cs typeface="Calibri" panose="020F0502020204030204" pitchFamily="34" charset="0"/>
              </a:rPr>
              <a:t>Koje osobne resurse pribaviti?</a:t>
            </a:r>
            <a:endParaRPr kumimoji="0" lang="pl-PL" altLang="pl-PL"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p:txBody>
      </p:sp>
      <p:pic>
        <p:nvPicPr>
          <p:cNvPr id="7" name="Grafika 6" descr="Laptop z telefonem i kalkulatorem">
            <a:extLst>
              <a:ext uri="{FF2B5EF4-FFF2-40B4-BE49-F238E27FC236}">
                <a16:creationId xmlns:a16="http://schemas.microsoft.com/office/drawing/2014/main" id="{9201139F-713B-60E1-39B6-88E6C534F467}"/>
              </a:ext>
            </a:extLst>
          </p:cNvPr>
          <p:cNvPicPr>
            <a:picLocks noChangeAspect="1"/>
          </p:cNvPicPr>
          <p:nvPr/>
        </p:nvPicPr>
        <p:blipFill>
          <a:blip r:embed="rId2" cstate="email">
            <a:extLst>
              <a:ext uri="{28A0092B-C50C-407E-A947-70E740481C1C}">
                <a14:useLocalDpi xmlns:a14="http://schemas.microsoft.com/office/drawing/2010/main"/>
              </a:ext>
              <a:ext uri="{96DAC541-7B7A-43D3-8B79-37D633B846F1}">
                <asvg:svgBlip xmlns:asvg="http://schemas.microsoft.com/office/drawing/2016/SVG/main" r:embed="rId3"/>
              </a:ext>
            </a:extLst>
          </a:blip>
          <a:stretch>
            <a:fillRect/>
          </a:stretch>
        </p:blipFill>
        <p:spPr>
          <a:xfrm>
            <a:off x="8430839" y="2271860"/>
            <a:ext cx="3054285" cy="3054285"/>
          </a:xfrm>
          <a:prstGeom prst="rect">
            <a:avLst/>
          </a:prstGeom>
        </p:spPr>
      </p:pic>
      <p:sp>
        <p:nvSpPr>
          <p:cNvPr id="2" name="object 16">
            <a:extLst>
              <a:ext uri="{FF2B5EF4-FFF2-40B4-BE49-F238E27FC236}">
                <a16:creationId xmlns:a16="http://schemas.microsoft.com/office/drawing/2014/main" id="{7891A74C-360B-FF0B-F50C-308716C9384D}"/>
              </a:ext>
            </a:extLst>
          </p:cNvPr>
          <p:cNvSpPr txBox="1">
            <a:spLocks/>
          </p:cNvSpPr>
          <p:nvPr/>
        </p:nvSpPr>
        <p:spPr>
          <a:xfrm>
            <a:off x="2415625" y="171916"/>
            <a:ext cx="8208384" cy="628377"/>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hr" sz="4000" b="1" spc="-150" dirty="0"/>
              <a:t>CJELINA 1: DRŽAVNE POTPORE ZA SUFINANCIRANJE RADNIH MJESTA</a:t>
            </a:r>
            <a:endParaRPr lang="es-ES" sz="4000" b="1" spc="-150" dirty="0"/>
          </a:p>
        </p:txBody>
      </p:sp>
      <p:sp>
        <p:nvSpPr>
          <p:cNvPr id="3" name="pole tekstowe 2">
            <a:extLst>
              <a:ext uri="{FF2B5EF4-FFF2-40B4-BE49-F238E27FC236}">
                <a16:creationId xmlns:a16="http://schemas.microsoft.com/office/drawing/2014/main" id="{F047FA64-A76C-6D24-3DA7-CF90CAF30A63}"/>
              </a:ext>
            </a:extLst>
          </p:cNvPr>
          <p:cNvSpPr txBox="1"/>
          <p:nvPr/>
        </p:nvSpPr>
        <p:spPr>
          <a:xfrm>
            <a:off x="952026" y="1100040"/>
            <a:ext cx="6094428" cy="369332"/>
          </a:xfrm>
          <a:prstGeom prst="rect">
            <a:avLst/>
          </a:prstGeom>
          <a:noFill/>
        </p:spPr>
        <p:txBody>
          <a:bodyPr wrap="square">
            <a:spAutoFit/>
          </a:bodyPr>
          <a:lstStyle/>
          <a:p>
            <a:pPr marL="12700">
              <a:spcBef>
                <a:spcPts val="110"/>
              </a:spcBef>
            </a:pPr>
            <a:r>
              <a:rPr lang="hr" sz="1800" spc="50" dirty="0">
                <a:latin typeface="+mj-lt"/>
                <a:cs typeface="Tahoma"/>
              </a:rPr>
              <a:t>ODJELJAK 1. 2 .: KORIŠTENJE ANTIKRIZNIH INSTRUMENTA </a:t>
            </a:r>
            <a:endParaRPr lang="en-US" sz="1800" dirty="0">
              <a:latin typeface="+mj-lt"/>
              <a:ea typeface="Lato Light" panose="020F0502020204030203" pitchFamily="34" charset="0"/>
              <a:cs typeface="Abhaya Libre" panose="02000603000000000000" pitchFamily="2" charset="77"/>
            </a:endParaRPr>
          </a:p>
        </p:txBody>
      </p:sp>
    </p:spTree>
    <p:extLst>
      <p:ext uri="{BB962C8B-B14F-4D97-AF65-F5344CB8AC3E}">
        <p14:creationId xmlns:p14="http://schemas.microsoft.com/office/powerpoint/2010/main" val="182924303"/>
      </p:ext>
    </p:extLst>
  </p:cSld>
  <p:clrMapOvr>
    <a:masterClrMapping/>
  </p:clrMapOvr>
  <p:transition advClick="0"/>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719</TotalTime>
  <Words>2369</Words>
  <Application>Microsoft Office PowerPoint</Application>
  <PresentationFormat>Panorámica</PresentationFormat>
  <Paragraphs>261</Paragraphs>
  <Slides>29</Slides>
  <Notes>5</Notes>
  <HiddenSlides>0</HiddenSlides>
  <MMClips>0</MMClips>
  <ScaleCrop>false</ScaleCrop>
  <HeadingPairs>
    <vt:vector size="6" baseType="variant">
      <vt:variant>
        <vt:lpstr>Fuentes usadas</vt:lpstr>
      </vt:variant>
      <vt:variant>
        <vt:i4>12</vt:i4>
      </vt:variant>
      <vt:variant>
        <vt:lpstr>Tema</vt:lpstr>
      </vt:variant>
      <vt:variant>
        <vt:i4>1</vt:i4>
      </vt:variant>
      <vt:variant>
        <vt:lpstr>Títulos de diapositiva</vt:lpstr>
      </vt:variant>
      <vt:variant>
        <vt:i4>29</vt:i4>
      </vt:variant>
    </vt:vector>
  </HeadingPairs>
  <TitlesOfParts>
    <vt:vector size="42" baseType="lpstr">
      <vt:lpstr>Arial</vt:lpstr>
      <vt:lpstr>Arial Nova Cond Light</vt:lpstr>
      <vt:lpstr>Bahnschrift Light</vt:lpstr>
      <vt:lpstr>Calibri</vt:lpstr>
      <vt:lpstr>Calibri Light</vt:lpstr>
      <vt:lpstr>Informal Roman</vt:lpstr>
      <vt:lpstr>inherit</vt:lpstr>
      <vt:lpstr>Oxygen</vt:lpstr>
      <vt:lpstr>Roboto</vt:lpstr>
      <vt:lpstr>Tahoma</vt:lpstr>
      <vt:lpstr>Wingdings</vt:lpstr>
      <vt:lpstr>YADLjI9qxTA 0</vt:lpstr>
      <vt:lpstr>1_Tema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Javier Serón Molina</cp:lastModifiedBy>
  <cp:revision>47</cp:revision>
  <dcterms:created xsi:type="dcterms:W3CDTF">2021-06-29T11:11:56Z</dcterms:created>
  <dcterms:modified xsi:type="dcterms:W3CDTF">2023-02-06T16:30:12Z</dcterms:modified>
</cp:coreProperties>
</file>