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68" r:id="rId3"/>
    <p:sldId id="307" r:id="rId4"/>
    <p:sldId id="301" r:id="rId5"/>
    <p:sldId id="303" r:id="rId6"/>
    <p:sldId id="302" r:id="rId7"/>
    <p:sldId id="308" r:id="rId8"/>
    <p:sldId id="293" r:id="rId9"/>
    <p:sldId id="294" r:id="rId10"/>
    <p:sldId id="305" r:id="rId11"/>
    <p:sldId id="295" r:id="rId12"/>
    <p:sldId id="265" r:id="rId13"/>
    <p:sldId id="304" r:id="rId14"/>
    <p:sldId id="296" r:id="rId15"/>
    <p:sldId id="297" r:id="rId16"/>
    <p:sldId id="306" r:id="rId17"/>
    <p:sldId id="259" r:id="rId18"/>
    <p:sldId id="288" r:id="rId19"/>
    <p:sldId id="298" r:id="rId20"/>
    <p:sldId id="299" r:id="rId21"/>
    <p:sldId id="289" r:id="rId22"/>
    <p:sldId id="287" r:id="rId23"/>
    <p:sldId id="310" r:id="rId24"/>
    <p:sldId id="274" r:id="rId25"/>
    <p:sldId id="286" r:id="rId26"/>
    <p:sldId id="311" r:id="rId27"/>
    <p:sldId id="292" r:id="rId28"/>
    <p:sldId id="264"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snapToGrid="0">
      <p:cViewPr varScale="1">
        <p:scale>
          <a:sx n="107" d="100"/>
          <a:sy n="107" d="100"/>
        </p:scale>
        <p:origin x="73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7E1EE-3FEE-436C-98A8-240D3EB8D454}"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pl-PL"/>
        </a:p>
      </dgm:t>
    </dgm:pt>
    <dgm:pt modelId="{6D9DD1D5-9906-4610-8D99-74910E29CDC1}">
      <dgm:prSet phldrT="[Tekst]"/>
      <dgm:spPr/>
      <dgm:t>
        <a:bodyPr/>
        <a:lstStyle/>
        <a:p>
          <a:r>
            <a:rPr lang="pl-PL" dirty="0"/>
            <a:t>Aby powstrzymać pogłębiający się kryzys gospodarczy wywołany przez COVID-19 i wesprzeć przedsiębiorców dotkniętych negatywnymi skutkami pandemii, Komisja Europejska opracowała nowe mechanizmy udzielania pomocy publicznej.</a:t>
          </a:r>
        </a:p>
      </dgm:t>
    </dgm:pt>
    <dgm:pt modelId="{546BB050-42CF-4A5F-9B48-69D4F70D4843}" type="parTrans" cxnId="{558CEEF3-13F2-4B08-87F4-F6AB35CCC1AC}">
      <dgm:prSet/>
      <dgm:spPr/>
      <dgm:t>
        <a:bodyPr/>
        <a:lstStyle/>
        <a:p>
          <a:endParaRPr lang="pl-PL"/>
        </a:p>
      </dgm:t>
    </dgm:pt>
    <dgm:pt modelId="{A77C9B88-D871-4646-8EB4-6E615B13E764}" type="sibTrans" cxnId="{558CEEF3-13F2-4B08-87F4-F6AB35CCC1AC}">
      <dgm:prSet/>
      <dgm:spPr/>
      <dgm:t>
        <a:bodyPr/>
        <a:lstStyle/>
        <a:p>
          <a:endParaRPr lang="pl-PL"/>
        </a:p>
      </dgm:t>
    </dgm:pt>
    <dgm:pt modelId="{25322EB4-6B15-43F2-9CC8-A1A137113596}">
      <dgm:prSet phldrT="[Tekst]"/>
      <dgm:spPr/>
      <dgm:t>
        <a:bodyPr/>
        <a:lstStyle/>
        <a:p>
          <a:r>
            <a:rPr lang="en-US" dirty="0"/>
            <a:t>Art. 107 sec. 2 lit. b) TFEU </a:t>
          </a:r>
          <a:r>
            <a:rPr lang="pl-PL" dirty="0"/>
            <a:t>stanowi, że pomoc ma na celu naprawienie szkód spowodowanych klęskami żywiołowymi lub innymi zdarzeniami nadzwyczajnymi, które z mocy prawa są zgodne z rynkiem wewnętrznym. Komisja Europejska potraktowała jako takie zdarzenie wybuch COVID-19, który wyrządził trudną do przewidzenia szkodę podmiotom gospodarczym.</a:t>
          </a:r>
        </a:p>
      </dgm:t>
    </dgm:pt>
    <dgm:pt modelId="{7DD44DC5-86F7-4B73-B4E0-91133AABADF3}" type="parTrans" cxnId="{6F8B37C9-AE65-4727-B7B9-F3BBC135CE92}">
      <dgm:prSet/>
      <dgm:spPr/>
      <dgm:t>
        <a:bodyPr/>
        <a:lstStyle/>
        <a:p>
          <a:endParaRPr lang="pl-PL"/>
        </a:p>
      </dgm:t>
    </dgm:pt>
    <dgm:pt modelId="{8DB1C63E-77E0-4098-A005-480EC231B4DA}" type="sibTrans" cxnId="{6F8B37C9-AE65-4727-B7B9-F3BBC135CE92}">
      <dgm:prSet/>
      <dgm:spPr/>
      <dgm:t>
        <a:bodyPr/>
        <a:lstStyle/>
        <a:p>
          <a:endParaRPr lang="pl-PL"/>
        </a:p>
      </dgm:t>
    </dgm:pt>
    <dgm:pt modelId="{0D8A5D18-11C3-4278-88A5-C38DB2C9C389}">
      <dgm:prSet phldrT="[Tekst]"/>
      <dgm:spPr/>
      <dgm:t>
        <a:bodyPr/>
        <a:lstStyle/>
        <a:p>
          <a:r>
            <a:rPr lang="pl-PL" dirty="0"/>
            <a:t>Kluczowym dokumentem określającym zasady udzielania pomocy publicznej w związku z pandemią COVID-19 jest Komunikat Komisji Europejskiej z dnia 20 marca 2020 r. – Tymczasowe ramy środków pomocy państwa w celu wsparcia gospodarki w kontekście trwającej epidemii COVID-19 (2020 / C 91 I / 01 ) (Ramy tymczasowe). Celem środków tymczasowych jest przede wszystkim zapewnienie przedsiębiorstwom płynności i dostępu do finansowania.</a:t>
          </a:r>
        </a:p>
      </dgm:t>
    </dgm:pt>
    <dgm:pt modelId="{4EA8AF0E-2C2C-4CF4-ACE9-ED47148CDFCE}" type="parTrans" cxnId="{0DD1EE95-EE17-4F1A-9B34-199B5DBE6BBF}">
      <dgm:prSet/>
      <dgm:spPr/>
      <dgm:t>
        <a:bodyPr/>
        <a:lstStyle/>
        <a:p>
          <a:endParaRPr lang="pl-PL"/>
        </a:p>
      </dgm:t>
    </dgm:pt>
    <dgm:pt modelId="{2D775F94-2A7B-49A9-AEB1-C5494728525C}" type="sibTrans" cxnId="{0DD1EE95-EE17-4F1A-9B34-199B5DBE6BBF}">
      <dgm:prSet/>
      <dgm:spPr/>
      <dgm:t>
        <a:bodyPr/>
        <a:lstStyle/>
        <a:p>
          <a:endParaRPr lang="pl-PL"/>
        </a:p>
      </dgm:t>
    </dgm:pt>
    <dgm:pt modelId="{E5AB7F2C-D292-44BC-8E1A-A0EF02C9F8C5}" type="pres">
      <dgm:prSet presAssocID="{E4A7E1EE-3FEE-436C-98A8-240D3EB8D454}" presName="Name0" presStyleCnt="0">
        <dgm:presLayoutVars>
          <dgm:chMax/>
          <dgm:chPref/>
          <dgm:dir/>
        </dgm:presLayoutVars>
      </dgm:prSet>
      <dgm:spPr/>
    </dgm:pt>
    <dgm:pt modelId="{34EAE7CB-EA70-4CDE-9FED-3913B1A531E3}" type="pres">
      <dgm:prSet presAssocID="{6D9DD1D5-9906-4610-8D99-74910E29CDC1}" presName="parenttextcomposite" presStyleCnt="0"/>
      <dgm:spPr/>
    </dgm:pt>
    <dgm:pt modelId="{84B59052-744E-4EFA-80A7-A71077886B2A}" type="pres">
      <dgm:prSet presAssocID="{6D9DD1D5-9906-4610-8D99-74910E29CDC1}" presName="parenttext" presStyleLbl="revTx" presStyleIdx="0" presStyleCnt="3">
        <dgm:presLayoutVars>
          <dgm:chMax/>
          <dgm:chPref val="2"/>
          <dgm:bulletEnabled val="1"/>
        </dgm:presLayoutVars>
      </dgm:prSet>
      <dgm:spPr/>
    </dgm:pt>
    <dgm:pt modelId="{54A56F85-1B27-4AE9-8728-F098BDFB941D}" type="pres">
      <dgm:prSet presAssocID="{6D9DD1D5-9906-4610-8D99-74910E29CDC1}" presName="parallelogramComposite" presStyleCnt="0"/>
      <dgm:spPr/>
    </dgm:pt>
    <dgm:pt modelId="{EC131370-F120-49A3-8335-7B0A11E553A8}" type="pres">
      <dgm:prSet presAssocID="{6D9DD1D5-9906-4610-8D99-74910E29CDC1}" presName="parallelogram1" presStyleLbl="alignNode1" presStyleIdx="0" presStyleCnt="21"/>
      <dgm:spPr/>
    </dgm:pt>
    <dgm:pt modelId="{D1445FC3-DB98-4CBE-A8EB-78183D6BDC7A}" type="pres">
      <dgm:prSet presAssocID="{6D9DD1D5-9906-4610-8D99-74910E29CDC1}" presName="parallelogram2" presStyleLbl="alignNode1" presStyleIdx="1" presStyleCnt="21"/>
      <dgm:spPr/>
    </dgm:pt>
    <dgm:pt modelId="{086D4BC5-00FD-4914-9826-87D59B3041BD}" type="pres">
      <dgm:prSet presAssocID="{6D9DD1D5-9906-4610-8D99-74910E29CDC1}" presName="parallelogram3" presStyleLbl="alignNode1" presStyleIdx="2" presStyleCnt="21"/>
      <dgm:spPr/>
    </dgm:pt>
    <dgm:pt modelId="{A71B6985-8B99-4466-AE92-244AD5805134}" type="pres">
      <dgm:prSet presAssocID="{6D9DD1D5-9906-4610-8D99-74910E29CDC1}" presName="parallelogram4" presStyleLbl="alignNode1" presStyleIdx="3" presStyleCnt="21"/>
      <dgm:spPr/>
    </dgm:pt>
    <dgm:pt modelId="{2ED23E79-04D7-4E39-BCB5-0950E6D9233D}" type="pres">
      <dgm:prSet presAssocID="{6D9DD1D5-9906-4610-8D99-74910E29CDC1}" presName="parallelogram5" presStyleLbl="alignNode1" presStyleIdx="4" presStyleCnt="21"/>
      <dgm:spPr/>
    </dgm:pt>
    <dgm:pt modelId="{5AB496E3-8783-4425-89F3-112591E77C17}" type="pres">
      <dgm:prSet presAssocID="{6D9DD1D5-9906-4610-8D99-74910E29CDC1}" presName="parallelogram6" presStyleLbl="alignNode1" presStyleIdx="5" presStyleCnt="21"/>
      <dgm:spPr/>
    </dgm:pt>
    <dgm:pt modelId="{383EA2E2-4960-4B4F-B9E5-FA44BE1A55BF}" type="pres">
      <dgm:prSet presAssocID="{6D9DD1D5-9906-4610-8D99-74910E29CDC1}" presName="parallelogram7" presStyleLbl="alignNode1" presStyleIdx="6" presStyleCnt="21"/>
      <dgm:spPr/>
    </dgm:pt>
    <dgm:pt modelId="{55BF2B2F-34C3-4B4E-945C-B22019E33F54}" type="pres">
      <dgm:prSet presAssocID="{A77C9B88-D871-4646-8EB4-6E615B13E764}" presName="sibTrans" presStyleCnt="0"/>
      <dgm:spPr/>
    </dgm:pt>
    <dgm:pt modelId="{C2FDA74A-84E4-443C-966D-63DFCF557FDB}" type="pres">
      <dgm:prSet presAssocID="{25322EB4-6B15-43F2-9CC8-A1A137113596}" presName="parenttextcomposite" presStyleCnt="0"/>
      <dgm:spPr/>
    </dgm:pt>
    <dgm:pt modelId="{F1751668-05FB-4D4E-BFDF-CA7F310D7189}" type="pres">
      <dgm:prSet presAssocID="{25322EB4-6B15-43F2-9CC8-A1A137113596}" presName="parenttext" presStyleLbl="revTx" presStyleIdx="1" presStyleCnt="3">
        <dgm:presLayoutVars>
          <dgm:chMax/>
          <dgm:chPref val="2"/>
          <dgm:bulletEnabled val="1"/>
        </dgm:presLayoutVars>
      </dgm:prSet>
      <dgm:spPr/>
    </dgm:pt>
    <dgm:pt modelId="{6C3FDE16-ACAF-48C1-96C5-D08605520B8B}" type="pres">
      <dgm:prSet presAssocID="{25322EB4-6B15-43F2-9CC8-A1A137113596}" presName="parallelogramComposite" presStyleCnt="0"/>
      <dgm:spPr/>
    </dgm:pt>
    <dgm:pt modelId="{4D68E2DF-DF32-4AC2-99EB-D75097D10344}" type="pres">
      <dgm:prSet presAssocID="{25322EB4-6B15-43F2-9CC8-A1A137113596}" presName="parallelogram1" presStyleLbl="alignNode1" presStyleIdx="7" presStyleCnt="21"/>
      <dgm:spPr/>
    </dgm:pt>
    <dgm:pt modelId="{B3CD2A11-9409-4880-B4BC-237D0CCA8633}" type="pres">
      <dgm:prSet presAssocID="{25322EB4-6B15-43F2-9CC8-A1A137113596}" presName="parallelogram2" presStyleLbl="alignNode1" presStyleIdx="8" presStyleCnt="21"/>
      <dgm:spPr/>
    </dgm:pt>
    <dgm:pt modelId="{38AF2387-E0A8-4F3D-A213-B3CC7B3837F7}" type="pres">
      <dgm:prSet presAssocID="{25322EB4-6B15-43F2-9CC8-A1A137113596}" presName="parallelogram3" presStyleLbl="alignNode1" presStyleIdx="9" presStyleCnt="21"/>
      <dgm:spPr/>
    </dgm:pt>
    <dgm:pt modelId="{C1820DD9-F5FF-411D-9EFE-7D66BA6ED8F3}" type="pres">
      <dgm:prSet presAssocID="{25322EB4-6B15-43F2-9CC8-A1A137113596}" presName="parallelogram4" presStyleLbl="alignNode1" presStyleIdx="10" presStyleCnt="21"/>
      <dgm:spPr/>
    </dgm:pt>
    <dgm:pt modelId="{899D3EBD-FE6C-4EE5-8715-8F47A79F4DD9}" type="pres">
      <dgm:prSet presAssocID="{25322EB4-6B15-43F2-9CC8-A1A137113596}" presName="parallelogram5" presStyleLbl="alignNode1" presStyleIdx="11" presStyleCnt="21"/>
      <dgm:spPr/>
    </dgm:pt>
    <dgm:pt modelId="{293FBC45-697D-4890-91C3-98BCB44613A8}" type="pres">
      <dgm:prSet presAssocID="{25322EB4-6B15-43F2-9CC8-A1A137113596}" presName="parallelogram6" presStyleLbl="alignNode1" presStyleIdx="12" presStyleCnt="21"/>
      <dgm:spPr/>
    </dgm:pt>
    <dgm:pt modelId="{612CE248-DA43-48BA-B641-CA1BB0676612}" type="pres">
      <dgm:prSet presAssocID="{25322EB4-6B15-43F2-9CC8-A1A137113596}" presName="parallelogram7" presStyleLbl="alignNode1" presStyleIdx="13" presStyleCnt="21"/>
      <dgm:spPr/>
    </dgm:pt>
    <dgm:pt modelId="{3C124DAB-6635-40D4-BF7F-E6BAC921676B}" type="pres">
      <dgm:prSet presAssocID="{8DB1C63E-77E0-4098-A005-480EC231B4DA}" presName="sibTrans" presStyleCnt="0"/>
      <dgm:spPr/>
    </dgm:pt>
    <dgm:pt modelId="{FE1E4365-7729-48CF-9EF3-F4BE936537D9}" type="pres">
      <dgm:prSet presAssocID="{0D8A5D18-11C3-4278-88A5-C38DB2C9C389}" presName="parenttextcomposite" presStyleCnt="0"/>
      <dgm:spPr/>
    </dgm:pt>
    <dgm:pt modelId="{0186166B-740C-4EEF-89D4-9EE10E75A4C1}" type="pres">
      <dgm:prSet presAssocID="{0D8A5D18-11C3-4278-88A5-C38DB2C9C389}" presName="parenttext" presStyleLbl="revTx" presStyleIdx="2" presStyleCnt="3">
        <dgm:presLayoutVars>
          <dgm:chMax/>
          <dgm:chPref val="2"/>
          <dgm:bulletEnabled val="1"/>
        </dgm:presLayoutVars>
      </dgm:prSet>
      <dgm:spPr/>
    </dgm:pt>
    <dgm:pt modelId="{C8E2042E-3F81-445A-A098-8366C0CAE4DA}" type="pres">
      <dgm:prSet presAssocID="{0D8A5D18-11C3-4278-88A5-C38DB2C9C389}" presName="parallelogramComposite" presStyleCnt="0"/>
      <dgm:spPr/>
    </dgm:pt>
    <dgm:pt modelId="{3B7CFD78-9D33-4270-A7ED-67408C9EC35A}" type="pres">
      <dgm:prSet presAssocID="{0D8A5D18-11C3-4278-88A5-C38DB2C9C389}" presName="parallelogram1" presStyleLbl="alignNode1" presStyleIdx="14" presStyleCnt="21"/>
      <dgm:spPr/>
    </dgm:pt>
    <dgm:pt modelId="{EB10F73B-5444-447B-AE45-29913F5BA6AD}" type="pres">
      <dgm:prSet presAssocID="{0D8A5D18-11C3-4278-88A5-C38DB2C9C389}" presName="parallelogram2" presStyleLbl="alignNode1" presStyleIdx="15" presStyleCnt="21"/>
      <dgm:spPr/>
    </dgm:pt>
    <dgm:pt modelId="{CAB15DF3-7337-4199-BFCE-EF0627662D90}" type="pres">
      <dgm:prSet presAssocID="{0D8A5D18-11C3-4278-88A5-C38DB2C9C389}" presName="parallelogram3" presStyleLbl="alignNode1" presStyleIdx="16" presStyleCnt="21"/>
      <dgm:spPr/>
    </dgm:pt>
    <dgm:pt modelId="{8BB2AE7D-6E22-4811-BE9C-2A2573F57F86}" type="pres">
      <dgm:prSet presAssocID="{0D8A5D18-11C3-4278-88A5-C38DB2C9C389}" presName="parallelogram4" presStyleLbl="alignNode1" presStyleIdx="17" presStyleCnt="21"/>
      <dgm:spPr/>
    </dgm:pt>
    <dgm:pt modelId="{B141784A-A19E-4253-914F-6322AA47E9EB}" type="pres">
      <dgm:prSet presAssocID="{0D8A5D18-11C3-4278-88A5-C38DB2C9C389}" presName="parallelogram5" presStyleLbl="alignNode1" presStyleIdx="18" presStyleCnt="21"/>
      <dgm:spPr/>
    </dgm:pt>
    <dgm:pt modelId="{D7196EC3-34CC-441B-9CC9-61CC581C8AC1}" type="pres">
      <dgm:prSet presAssocID="{0D8A5D18-11C3-4278-88A5-C38DB2C9C389}" presName="parallelogram6" presStyleLbl="alignNode1" presStyleIdx="19" presStyleCnt="21"/>
      <dgm:spPr/>
    </dgm:pt>
    <dgm:pt modelId="{1B2330C2-571D-4855-9B7A-AFB31B0A6109}" type="pres">
      <dgm:prSet presAssocID="{0D8A5D18-11C3-4278-88A5-C38DB2C9C389}" presName="parallelogram7" presStyleLbl="alignNode1" presStyleIdx="20" presStyleCnt="21"/>
      <dgm:spPr/>
    </dgm:pt>
  </dgm:ptLst>
  <dgm:cxnLst>
    <dgm:cxn modelId="{C2D92310-E6B8-4A9E-84E9-A1F7E2113C1C}" type="presOf" srcId="{0D8A5D18-11C3-4278-88A5-C38DB2C9C389}" destId="{0186166B-740C-4EEF-89D4-9EE10E75A4C1}" srcOrd="0" destOrd="0" presId="urn:microsoft.com/office/officeart/2008/layout/VerticalAccentList"/>
    <dgm:cxn modelId="{13F27481-58BF-459B-A36D-FA5792F06F54}" type="presOf" srcId="{6D9DD1D5-9906-4610-8D99-74910E29CDC1}" destId="{84B59052-744E-4EFA-80A7-A71077886B2A}" srcOrd="0" destOrd="0" presId="urn:microsoft.com/office/officeart/2008/layout/VerticalAccentList"/>
    <dgm:cxn modelId="{8E7EED83-10F3-454F-A2DC-39DB2515E75C}" type="presOf" srcId="{E4A7E1EE-3FEE-436C-98A8-240D3EB8D454}" destId="{E5AB7F2C-D292-44BC-8E1A-A0EF02C9F8C5}" srcOrd="0" destOrd="0" presId="urn:microsoft.com/office/officeart/2008/layout/VerticalAccentList"/>
    <dgm:cxn modelId="{0DD1EE95-EE17-4F1A-9B34-199B5DBE6BBF}" srcId="{E4A7E1EE-3FEE-436C-98A8-240D3EB8D454}" destId="{0D8A5D18-11C3-4278-88A5-C38DB2C9C389}" srcOrd="2" destOrd="0" parTransId="{4EA8AF0E-2C2C-4CF4-ACE9-ED47148CDFCE}" sibTransId="{2D775F94-2A7B-49A9-AEB1-C5494728525C}"/>
    <dgm:cxn modelId="{2B6F699B-7F57-4F68-AA57-116C00883AA5}" type="presOf" srcId="{25322EB4-6B15-43F2-9CC8-A1A137113596}" destId="{F1751668-05FB-4D4E-BFDF-CA7F310D7189}" srcOrd="0" destOrd="0" presId="urn:microsoft.com/office/officeart/2008/layout/VerticalAccentList"/>
    <dgm:cxn modelId="{6F8B37C9-AE65-4727-B7B9-F3BBC135CE92}" srcId="{E4A7E1EE-3FEE-436C-98A8-240D3EB8D454}" destId="{25322EB4-6B15-43F2-9CC8-A1A137113596}" srcOrd="1" destOrd="0" parTransId="{7DD44DC5-86F7-4B73-B4E0-91133AABADF3}" sibTransId="{8DB1C63E-77E0-4098-A005-480EC231B4DA}"/>
    <dgm:cxn modelId="{558CEEF3-13F2-4B08-87F4-F6AB35CCC1AC}" srcId="{E4A7E1EE-3FEE-436C-98A8-240D3EB8D454}" destId="{6D9DD1D5-9906-4610-8D99-74910E29CDC1}" srcOrd="0" destOrd="0" parTransId="{546BB050-42CF-4A5F-9B48-69D4F70D4843}" sibTransId="{A77C9B88-D871-4646-8EB4-6E615B13E764}"/>
    <dgm:cxn modelId="{7B425B3C-5818-490B-8015-1B6FC71AF946}" type="presParOf" srcId="{E5AB7F2C-D292-44BC-8E1A-A0EF02C9F8C5}" destId="{34EAE7CB-EA70-4CDE-9FED-3913B1A531E3}" srcOrd="0" destOrd="0" presId="urn:microsoft.com/office/officeart/2008/layout/VerticalAccentList"/>
    <dgm:cxn modelId="{EA567F95-A4A2-448D-B456-B1524880E100}" type="presParOf" srcId="{34EAE7CB-EA70-4CDE-9FED-3913B1A531E3}" destId="{84B59052-744E-4EFA-80A7-A71077886B2A}" srcOrd="0" destOrd="0" presId="urn:microsoft.com/office/officeart/2008/layout/VerticalAccentList"/>
    <dgm:cxn modelId="{58CBF67F-B8BC-43DC-9B7B-14D2F6E1C8DC}" type="presParOf" srcId="{E5AB7F2C-D292-44BC-8E1A-A0EF02C9F8C5}" destId="{54A56F85-1B27-4AE9-8728-F098BDFB941D}" srcOrd="1" destOrd="0" presId="urn:microsoft.com/office/officeart/2008/layout/VerticalAccentList"/>
    <dgm:cxn modelId="{C8AB4209-C288-45A7-B77C-15D6F5F4C9E9}" type="presParOf" srcId="{54A56F85-1B27-4AE9-8728-F098BDFB941D}" destId="{EC131370-F120-49A3-8335-7B0A11E553A8}" srcOrd="0" destOrd="0" presId="urn:microsoft.com/office/officeart/2008/layout/VerticalAccentList"/>
    <dgm:cxn modelId="{A33F3A81-F89A-4D34-BC53-A84CB52E612B}" type="presParOf" srcId="{54A56F85-1B27-4AE9-8728-F098BDFB941D}" destId="{D1445FC3-DB98-4CBE-A8EB-78183D6BDC7A}" srcOrd="1" destOrd="0" presId="urn:microsoft.com/office/officeart/2008/layout/VerticalAccentList"/>
    <dgm:cxn modelId="{807E479E-8B31-41FE-BEE2-9F1CE544FE2B}" type="presParOf" srcId="{54A56F85-1B27-4AE9-8728-F098BDFB941D}" destId="{086D4BC5-00FD-4914-9826-87D59B3041BD}" srcOrd="2" destOrd="0" presId="urn:microsoft.com/office/officeart/2008/layout/VerticalAccentList"/>
    <dgm:cxn modelId="{05B62C1F-57DD-42FA-A484-DA41776C53F2}" type="presParOf" srcId="{54A56F85-1B27-4AE9-8728-F098BDFB941D}" destId="{A71B6985-8B99-4466-AE92-244AD5805134}" srcOrd="3" destOrd="0" presId="urn:microsoft.com/office/officeart/2008/layout/VerticalAccentList"/>
    <dgm:cxn modelId="{C1B53026-9132-4344-845E-44D160BA16C9}" type="presParOf" srcId="{54A56F85-1B27-4AE9-8728-F098BDFB941D}" destId="{2ED23E79-04D7-4E39-BCB5-0950E6D9233D}" srcOrd="4" destOrd="0" presId="urn:microsoft.com/office/officeart/2008/layout/VerticalAccentList"/>
    <dgm:cxn modelId="{9A027BF6-85FE-4197-8605-2BCDE163DAE5}" type="presParOf" srcId="{54A56F85-1B27-4AE9-8728-F098BDFB941D}" destId="{5AB496E3-8783-4425-89F3-112591E77C17}" srcOrd="5" destOrd="0" presId="urn:microsoft.com/office/officeart/2008/layout/VerticalAccentList"/>
    <dgm:cxn modelId="{46C9D088-DD38-4304-B8F5-A26261DAD0F6}" type="presParOf" srcId="{54A56F85-1B27-4AE9-8728-F098BDFB941D}" destId="{383EA2E2-4960-4B4F-B9E5-FA44BE1A55BF}" srcOrd="6" destOrd="0" presId="urn:microsoft.com/office/officeart/2008/layout/VerticalAccentList"/>
    <dgm:cxn modelId="{5BEFB77D-408F-4786-B057-D8E4B2BCFA2A}" type="presParOf" srcId="{E5AB7F2C-D292-44BC-8E1A-A0EF02C9F8C5}" destId="{55BF2B2F-34C3-4B4E-945C-B22019E33F54}" srcOrd="2" destOrd="0" presId="urn:microsoft.com/office/officeart/2008/layout/VerticalAccentList"/>
    <dgm:cxn modelId="{31F6026D-E2E0-48F4-9FC4-CF6CBFEAFFD0}" type="presParOf" srcId="{E5AB7F2C-D292-44BC-8E1A-A0EF02C9F8C5}" destId="{C2FDA74A-84E4-443C-966D-63DFCF557FDB}" srcOrd="3" destOrd="0" presId="urn:microsoft.com/office/officeart/2008/layout/VerticalAccentList"/>
    <dgm:cxn modelId="{A9289F90-8686-4BF1-9216-17653AA7C083}" type="presParOf" srcId="{C2FDA74A-84E4-443C-966D-63DFCF557FDB}" destId="{F1751668-05FB-4D4E-BFDF-CA7F310D7189}" srcOrd="0" destOrd="0" presId="urn:microsoft.com/office/officeart/2008/layout/VerticalAccentList"/>
    <dgm:cxn modelId="{95D4A0B8-5D50-471F-90C8-34D4B01849F3}" type="presParOf" srcId="{E5AB7F2C-D292-44BC-8E1A-A0EF02C9F8C5}" destId="{6C3FDE16-ACAF-48C1-96C5-D08605520B8B}" srcOrd="4" destOrd="0" presId="urn:microsoft.com/office/officeart/2008/layout/VerticalAccentList"/>
    <dgm:cxn modelId="{9760104B-B695-4CD4-A9BD-C4FB0A36B998}" type="presParOf" srcId="{6C3FDE16-ACAF-48C1-96C5-D08605520B8B}" destId="{4D68E2DF-DF32-4AC2-99EB-D75097D10344}" srcOrd="0" destOrd="0" presId="urn:microsoft.com/office/officeart/2008/layout/VerticalAccentList"/>
    <dgm:cxn modelId="{2FD61DBF-51C1-4DFC-8435-10DB22036ACF}" type="presParOf" srcId="{6C3FDE16-ACAF-48C1-96C5-D08605520B8B}" destId="{B3CD2A11-9409-4880-B4BC-237D0CCA8633}" srcOrd="1" destOrd="0" presId="urn:microsoft.com/office/officeart/2008/layout/VerticalAccentList"/>
    <dgm:cxn modelId="{8EEDCE1F-7A10-490E-8B2B-F0E5F1EF330D}" type="presParOf" srcId="{6C3FDE16-ACAF-48C1-96C5-D08605520B8B}" destId="{38AF2387-E0A8-4F3D-A213-B3CC7B3837F7}" srcOrd="2" destOrd="0" presId="urn:microsoft.com/office/officeart/2008/layout/VerticalAccentList"/>
    <dgm:cxn modelId="{EFBCF105-99EA-44EB-A590-AB7780604454}" type="presParOf" srcId="{6C3FDE16-ACAF-48C1-96C5-D08605520B8B}" destId="{C1820DD9-F5FF-411D-9EFE-7D66BA6ED8F3}" srcOrd="3" destOrd="0" presId="urn:microsoft.com/office/officeart/2008/layout/VerticalAccentList"/>
    <dgm:cxn modelId="{FEAD5F3F-742A-4FDD-90C6-63EB6564829D}" type="presParOf" srcId="{6C3FDE16-ACAF-48C1-96C5-D08605520B8B}" destId="{899D3EBD-FE6C-4EE5-8715-8F47A79F4DD9}" srcOrd="4" destOrd="0" presId="urn:microsoft.com/office/officeart/2008/layout/VerticalAccentList"/>
    <dgm:cxn modelId="{AD599045-779B-4E61-B1B1-E390D7A18C0B}" type="presParOf" srcId="{6C3FDE16-ACAF-48C1-96C5-D08605520B8B}" destId="{293FBC45-697D-4890-91C3-98BCB44613A8}" srcOrd="5" destOrd="0" presId="urn:microsoft.com/office/officeart/2008/layout/VerticalAccentList"/>
    <dgm:cxn modelId="{EA11F00B-C496-4087-A494-90EA7F3FF801}" type="presParOf" srcId="{6C3FDE16-ACAF-48C1-96C5-D08605520B8B}" destId="{612CE248-DA43-48BA-B641-CA1BB0676612}" srcOrd="6" destOrd="0" presId="urn:microsoft.com/office/officeart/2008/layout/VerticalAccentList"/>
    <dgm:cxn modelId="{24EF693A-874E-476F-8716-C56724909FC9}" type="presParOf" srcId="{E5AB7F2C-D292-44BC-8E1A-A0EF02C9F8C5}" destId="{3C124DAB-6635-40D4-BF7F-E6BAC921676B}" srcOrd="5" destOrd="0" presId="urn:microsoft.com/office/officeart/2008/layout/VerticalAccentList"/>
    <dgm:cxn modelId="{92071F03-7755-474E-91F0-AC50B721F5EF}" type="presParOf" srcId="{E5AB7F2C-D292-44BC-8E1A-A0EF02C9F8C5}" destId="{FE1E4365-7729-48CF-9EF3-F4BE936537D9}" srcOrd="6" destOrd="0" presId="urn:microsoft.com/office/officeart/2008/layout/VerticalAccentList"/>
    <dgm:cxn modelId="{9EEE704F-5CD6-4EF2-B9A4-06099C0F91EA}" type="presParOf" srcId="{FE1E4365-7729-48CF-9EF3-F4BE936537D9}" destId="{0186166B-740C-4EEF-89D4-9EE10E75A4C1}" srcOrd="0" destOrd="0" presId="urn:microsoft.com/office/officeart/2008/layout/VerticalAccentList"/>
    <dgm:cxn modelId="{78036B6C-F77C-43AF-9937-88BF2820F840}" type="presParOf" srcId="{E5AB7F2C-D292-44BC-8E1A-A0EF02C9F8C5}" destId="{C8E2042E-3F81-445A-A098-8366C0CAE4DA}" srcOrd="7" destOrd="0" presId="urn:microsoft.com/office/officeart/2008/layout/VerticalAccentList"/>
    <dgm:cxn modelId="{3BB4D7FA-DDC7-47F7-9CD5-BAE1D04C95E8}" type="presParOf" srcId="{C8E2042E-3F81-445A-A098-8366C0CAE4DA}" destId="{3B7CFD78-9D33-4270-A7ED-67408C9EC35A}" srcOrd="0" destOrd="0" presId="urn:microsoft.com/office/officeart/2008/layout/VerticalAccentList"/>
    <dgm:cxn modelId="{55F4CA63-C67D-4745-B44D-2E5A6B30BFD2}" type="presParOf" srcId="{C8E2042E-3F81-445A-A098-8366C0CAE4DA}" destId="{EB10F73B-5444-447B-AE45-29913F5BA6AD}" srcOrd="1" destOrd="0" presId="urn:microsoft.com/office/officeart/2008/layout/VerticalAccentList"/>
    <dgm:cxn modelId="{12357FFC-9784-48C2-82AB-ABAFDACB3D82}" type="presParOf" srcId="{C8E2042E-3F81-445A-A098-8366C0CAE4DA}" destId="{CAB15DF3-7337-4199-BFCE-EF0627662D90}" srcOrd="2" destOrd="0" presId="urn:microsoft.com/office/officeart/2008/layout/VerticalAccentList"/>
    <dgm:cxn modelId="{9BDE3E7D-07A9-414A-97DB-93F53C5DF7EA}" type="presParOf" srcId="{C8E2042E-3F81-445A-A098-8366C0CAE4DA}" destId="{8BB2AE7D-6E22-4811-BE9C-2A2573F57F86}" srcOrd="3" destOrd="0" presId="urn:microsoft.com/office/officeart/2008/layout/VerticalAccentList"/>
    <dgm:cxn modelId="{C5524A21-2DE1-425F-AD49-4A33D11C1C02}" type="presParOf" srcId="{C8E2042E-3F81-445A-A098-8366C0CAE4DA}" destId="{B141784A-A19E-4253-914F-6322AA47E9EB}" srcOrd="4" destOrd="0" presId="urn:microsoft.com/office/officeart/2008/layout/VerticalAccentList"/>
    <dgm:cxn modelId="{7C709728-F9E2-4294-A72D-AEB3BEAE79B7}" type="presParOf" srcId="{C8E2042E-3F81-445A-A098-8366C0CAE4DA}" destId="{D7196EC3-34CC-441B-9CC9-61CC581C8AC1}" srcOrd="5" destOrd="0" presId="urn:microsoft.com/office/officeart/2008/layout/VerticalAccentList"/>
    <dgm:cxn modelId="{9213C39C-30DC-416D-908A-F6E086384903}" type="presParOf" srcId="{C8E2042E-3F81-445A-A098-8366C0CAE4DA}" destId="{1B2330C2-571D-4855-9B7A-AFB31B0A6109}"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F696C-CBAF-4C33-BE63-937E7582CE53}"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pl-PL"/>
        </a:p>
      </dgm:t>
    </dgm:pt>
    <dgm:pt modelId="{6AE5E6C3-C185-403A-9542-57B335F31269}">
      <dgm:prSet phldrT="[Tekst]"/>
      <dgm:spPr/>
      <dgm:t>
        <a:bodyPr/>
        <a:lstStyle/>
        <a:p>
          <a:r>
            <a:rPr lang="en-US" dirty="0" err="1"/>
            <a:t>Wybór</a:t>
          </a:r>
          <a:r>
            <a:rPr lang="en-US" dirty="0"/>
            <a:t> </a:t>
          </a:r>
          <a:r>
            <a:rPr lang="en-US" dirty="0" err="1"/>
            <a:t>mechanizmu</a:t>
          </a:r>
          <a:r>
            <a:rPr lang="en-US" dirty="0"/>
            <a:t> </a:t>
          </a:r>
          <a:r>
            <a:rPr lang="en-US" dirty="0" err="1"/>
            <a:t>wsparcia</a:t>
          </a:r>
          <a:endParaRPr lang="pl-PL" dirty="0"/>
        </a:p>
      </dgm:t>
    </dgm:pt>
    <dgm:pt modelId="{672F9740-1B8F-4FE1-9E86-89AE0AD31239}" type="parTrans" cxnId="{B10BB539-2EB6-4AD5-B259-345769C8AD5E}">
      <dgm:prSet/>
      <dgm:spPr/>
      <dgm:t>
        <a:bodyPr/>
        <a:lstStyle/>
        <a:p>
          <a:endParaRPr lang="pl-PL"/>
        </a:p>
      </dgm:t>
    </dgm:pt>
    <dgm:pt modelId="{B8C89CE5-B1D7-4F64-B5F4-3C5626601B97}" type="sibTrans" cxnId="{B10BB539-2EB6-4AD5-B259-345769C8AD5E}">
      <dgm:prSet/>
      <dgm:spPr/>
      <dgm:t>
        <a:bodyPr/>
        <a:lstStyle/>
        <a:p>
          <a:endParaRPr lang="pl-PL"/>
        </a:p>
      </dgm:t>
    </dgm:pt>
    <dgm:pt modelId="{010F43C3-D534-47DF-9108-1A93219C388C}">
      <dgm:prSet phldrT="[Tekst]"/>
      <dgm:spPr/>
      <dgm:t>
        <a:bodyPr/>
        <a:lstStyle/>
        <a:p>
          <a:r>
            <a:rPr lang="pl-PL" dirty="0"/>
            <a:t>Sprawdzenie wniosku</a:t>
          </a:r>
        </a:p>
      </dgm:t>
    </dgm:pt>
    <dgm:pt modelId="{910524C1-4021-4DCA-A4D2-DCA33C3CBD57}" type="parTrans" cxnId="{7AA74532-AD9A-49BB-89DA-FB2816050BAA}">
      <dgm:prSet/>
      <dgm:spPr/>
      <dgm:t>
        <a:bodyPr/>
        <a:lstStyle/>
        <a:p>
          <a:endParaRPr lang="pl-PL"/>
        </a:p>
      </dgm:t>
    </dgm:pt>
    <dgm:pt modelId="{EC862890-FE25-42D8-A86B-9713870B0101}" type="sibTrans" cxnId="{7AA74532-AD9A-49BB-89DA-FB2816050BAA}">
      <dgm:prSet/>
      <dgm:spPr/>
      <dgm:t>
        <a:bodyPr/>
        <a:lstStyle/>
        <a:p>
          <a:endParaRPr lang="pl-PL"/>
        </a:p>
      </dgm:t>
    </dgm:pt>
    <dgm:pt modelId="{0CC7E4F9-B654-4EE0-922E-11930EDB6814}">
      <dgm:prSet phldrT="[Tekst]"/>
      <dgm:spPr/>
      <dgm:t>
        <a:bodyPr/>
        <a:lstStyle/>
        <a:p>
          <a:r>
            <a:rPr lang="pl-PL" b="0" i="0" dirty="0"/>
            <a:t>Wyniki</a:t>
          </a:r>
          <a:endParaRPr lang="pl-PL" dirty="0"/>
        </a:p>
      </dgm:t>
    </dgm:pt>
    <dgm:pt modelId="{C7D9ADEE-FAE5-40AC-A207-63E488905D0D}" type="parTrans" cxnId="{310FDC2A-B350-4FBE-B830-DCEDC72FE346}">
      <dgm:prSet/>
      <dgm:spPr/>
      <dgm:t>
        <a:bodyPr/>
        <a:lstStyle/>
        <a:p>
          <a:endParaRPr lang="pl-PL"/>
        </a:p>
      </dgm:t>
    </dgm:pt>
    <dgm:pt modelId="{9B6508B4-6EC1-44A0-889D-A31E40CEDE2A}" type="sibTrans" cxnId="{310FDC2A-B350-4FBE-B830-DCEDC72FE346}">
      <dgm:prSet/>
      <dgm:spPr/>
      <dgm:t>
        <a:bodyPr/>
        <a:lstStyle/>
        <a:p>
          <a:endParaRPr lang="pl-PL"/>
        </a:p>
      </dgm:t>
    </dgm:pt>
    <dgm:pt modelId="{2BECD612-4ED6-4463-BAF4-332C41911933}">
      <dgm:prSet phldrT="[Tekst]"/>
      <dgm:spPr/>
      <dgm:t>
        <a:bodyPr/>
        <a:lstStyle/>
        <a:p>
          <a:r>
            <a:rPr lang="pl-PL" dirty="0"/>
            <a:t>Zawarcie umowy / decyzja o odrzuceniu pomocy</a:t>
          </a:r>
        </a:p>
      </dgm:t>
    </dgm:pt>
    <dgm:pt modelId="{4CE364C2-BA32-48E6-88D8-26CBA3860FF6}" type="parTrans" cxnId="{20053E04-BEA2-4CB5-9793-7DEACBA32D58}">
      <dgm:prSet/>
      <dgm:spPr/>
      <dgm:t>
        <a:bodyPr/>
        <a:lstStyle/>
        <a:p>
          <a:endParaRPr lang="pl-PL"/>
        </a:p>
      </dgm:t>
    </dgm:pt>
    <dgm:pt modelId="{B204FD9E-E63B-4C80-93C0-821C3FBDAC60}" type="sibTrans" cxnId="{20053E04-BEA2-4CB5-9793-7DEACBA32D58}">
      <dgm:prSet/>
      <dgm:spPr/>
      <dgm:t>
        <a:bodyPr/>
        <a:lstStyle/>
        <a:p>
          <a:endParaRPr lang="pl-PL"/>
        </a:p>
      </dgm:t>
    </dgm:pt>
    <dgm:pt modelId="{FA51B708-57A8-4293-9C52-0FD2A8F743BC}">
      <dgm:prSet/>
      <dgm:spPr/>
      <dgm:t>
        <a:bodyPr/>
        <a:lstStyle/>
        <a:p>
          <a:r>
            <a:rPr lang="pl-PL" dirty="0"/>
            <a:t>Wydatkowanie środków i kontrola</a:t>
          </a:r>
        </a:p>
      </dgm:t>
    </dgm:pt>
    <dgm:pt modelId="{7CC00955-FB55-4A04-9F39-BD61D61CF74F}" type="parTrans" cxnId="{01921E7E-CF63-479F-83AD-D7B54526AB15}">
      <dgm:prSet/>
      <dgm:spPr/>
      <dgm:t>
        <a:bodyPr/>
        <a:lstStyle/>
        <a:p>
          <a:endParaRPr lang="pl-PL"/>
        </a:p>
      </dgm:t>
    </dgm:pt>
    <dgm:pt modelId="{29D5E9DE-0E2E-4EB2-A48E-4A50812E1FBB}" type="sibTrans" cxnId="{01921E7E-CF63-479F-83AD-D7B54526AB15}">
      <dgm:prSet/>
      <dgm:spPr/>
      <dgm:t>
        <a:bodyPr/>
        <a:lstStyle/>
        <a:p>
          <a:endParaRPr lang="pl-PL"/>
        </a:p>
      </dgm:t>
    </dgm:pt>
    <dgm:pt modelId="{45E9EC59-99A6-4E71-BC8D-FE1B3D230FF8}">
      <dgm:prSet phldrT="[Tekst]"/>
      <dgm:spPr/>
      <dgm:t>
        <a:bodyPr/>
        <a:lstStyle/>
        <a:p>
          <a:r>
            <a:rPr lang="en-US" dirty="0" err="1"/>
            <a:t>Sprawdzenie</a:t>
          </a:r>
          <a:r>
            <a:rPr lang="en-US" dirty="0"/>
            <a:t> </a:t>
          </a:r>
          <a:r>
            <a:rPr lang="en-US" dirty="0" err="1"/>
            <a:t>terminu</a:t>
          </a:r>
          <a:r>
            <a:rPr lang="en-US" dirty="0"/>
            <a:t> </a:t>
          </a:r>
          <a:r>
            <a:rPr lang="en-US" dirty="0" err="1"/>
            <a:t>składania</a:t>
          </a:r>
          <a:r>
            <a:rPr lang="en-US" dirty="0"/>
            <a:t> </a:t>
          </a:r>
          <a:r>
            <a:rPr lang="en-US" dirty="0" err="1"/>
            <a:t>wniosków</a:t>
          </a:r>
          <a:endParaRPr lang="pl-PL" dirty="0"/>
        </a:p>
      </dgm:t>
    </dgm:pt>
    <dgm:pt modelId="{4DA9B7A9-68F3-4938-AED8-FBB8C04608F2}" type="sibTrans" cxnId="{34285FF8-572F-46B6-8489-7B9F4FEF70E0}">
      <dgm:prSet/>
      <dgm:spPr/>
      <dgm:t>
        <a:bodyPr/>
        <a:lstStyle/>
        <a:p>
          <a:endParaRPr lang="pl-PL"/>
        </a:p>
      </dgm:t>
    </dgm:pt>
    <dgm:pt modelId="{DCFFEBB7-DCC3-40CF-A6E2-48898722458B}" type="parTrans" cxnId="{34285FF8-572F-46B6-8489-7B9F4FEF70E0}">
      <dgm:prSet/>
      <dgm:spPr/>
      <dgm:t>
        <a:bodyPr/>
        <a:lstStyle/>
        <a:p>
          <a:endParaRPr lang="pl-PL"/>
        </a:p>
      </dgm:t>
    </dgm:pt>
    <dgm:pt modelId="{6199FF89-52E0-4308-8CD4-E4AC13E1432B}">
      <dgm:prSet/>
      <dgm:spPr/>
      <dgm:t>
        <a:bodyPr/>
        <a:lstStyle/>
        <a:p>
          <a:r>
            <a:rPr lang="pl-PL" dirty="0"/>
            <a:t>Złożenie wniosku</a:t>
          </a:r>
        </a:p>
      </dgm:t>
    </dgm:pt>
    <dgm:pt modelId="{34911CB9-58FB-483B-9DEE-F3D622E945EE}" type="sibTrans" cxnId="{4A847DD8-D0CA-4217-9EF9-695490B23F43}">
      <dgm:prSet/>
      <dgm:spPr/>
      <dgm:t>
        <a:bodyPr/>
        <a:lstStyle/>
        <a:p>
          <a:endParaRPr lang="pl-PL"/>
        </a:p>
      </dgm:t>
    </dgm:pt>
    <dgm:pt modelId="{7B2E335F-4A8F-4979-85A9-F4157CFF8391}" type="parTrans" cxnId="{4A847DD8-D0CA-4217-9EF9-695490B23F43}">
      <dgm:prSet/>
      <dgm:spPr/>
      <dgm:t>
        <a:bodyPr/>
        <a:lstStyle/>
        <a:p>
          <a:endParaRPr lang="pl-PL"/>
        </a:p>
      </dgm:t>
    </dgm:pt>
    <dgm:pt modelId="{7C4EAD28-1C89-41CA-8991-72F71160BE29}" type="pres">
      <dgm:prSet presAssocID="{E3CF696C-CBAF-4C33-BE63-937E7582CE53}" presName="diagram" presStyleCnt="0">
        <dgm:presLayoutVars>
          <dgm:dir/>
          <dgm:resizeHandles/>
        </dgm:presLayoutVars>
      </dgm:prSet>
      <dgm:spPr/>
    </dgm:pt>
    <dgm:pt modelId="{67D97F92-3834-4E2C-8B21-528C96A13A92}" type="pres">
      <dgm:prSet presAssocID="{6AE5E6C3-C185-403A-9542-57B335F31269}" presName="firstNode" presStyleLbl="node1" presStyleIdx="0" presStyleCnt="7">
        <dgm:presLayoutVars>
          <dgm:bulletEnabled val="1"/>
        </dgm:presLayoutVars>
      </dgm:prSet>
      <dgm:spPr/>
    </dgm:pt>
    <dgm:pt modelId="{00788CED-9757-4C76-B8A0-1E77F0087F5D}" type="pres">
      <dgm:prSet presAssocID="{B8C89CE5-B1D7-4F64-B5F4-3C5626601B97}" presName="sibTrans" presStyleLbl="sibTrans2D1" presStyleIdx="0" presStyleCnt="6"/>
      <dgm:spPr/>
    </dgm:pt>
    <dgm:pt modelId="{8FE83773-0846-41AC-B007-AE05C0A68B5B}" type="pres">
      <dgm:prSet presAssocID="{45E9EC59-99A6-4E71-BC8D-FE1B3D230FF8}" presName="middleNode" presStyleCnt="0"/>
      <dgm:spPr/>
    </dgm:pt>
    <dgm:pt modelId="{72312B68-BD65-4625-83DA-D035BA6FEAA8}" type="pres">
      <dgm:prSet presAssocID="{45E9EC59-99A6-4E71-BC8D-FE1B3D230FF8}" presName="padding" presStyleLbl="node1" presStyleIdx="0" presStyleCnt="7"/>
      <dgm:spPr/>
    </dgm:pt>
    <dgm:pt modelId="{E46E240E-FE12-4DC3-A14D-7FB22EA2B5DF}" type="pres">
      <dgm:prSet presAssocID="{45E9EC59-99A6-4E71-BC8D-FE1B3D230FF8}" presName="shape" presStyleLbl="node1" presStyleIdx="1" presStyleCnt="7">
        <dgm:presLayoutVars>
          <dgm:bulletEnabled val="1"/>
        </dgm:presLayoutVars>
      </dgm:prSet>
      <dgm:spPr/>
    </dgm:pt>
    <dgm:pt modelId="{B470B36F-4055-42E8-B586-2FEBD23F0E6A}" type="pres">
      <dgm:prSet presAssocID="{4DA9B7A9-68F3-4938-AED8-FBB8C04608F2}" presName="sibTrans" presStyleLbl="sibTrans2D1" presStyleIdx="1" presStyleCnt="6"/>
      <dgm:spPr/>
    </dgm:pt>
    <dgm:pt modelId="{95E1CEB9-1D12-483C-919B-6967FC52F6C1}" type="pres">
      <dgm:prSet presAssocID="{6199FF89-52E0-4308-8CD4-E4AC13E1432B}" presName="middleNode" presStyleCnt="0"/>
      <dgm:spPr/>
    </dgm:pt>
    <dgm:pt modelId="{727AD6B3-8886-4559-A886-C2CD9F82B3D8}" type="pres">
      <dgm:prSet presAssocID="{6199FF89-52E0-4308-8CD4-E4AC13E1432B}" presName="padding" presStyleLbl="node1" presStyleIdx="1" presStyleCnt="7"/>
      <dgm:spPr/>
    </dgm:pt>
    <dgm:pt modelId="{2CC59C3C-DF60-4340-8B78-C80E0F3CF2E6}" type="pres">
      <dgm:prSet presAssocID="{6199FF89-52E0-4308-8CD4-E4AC13E1432B}" presName="shape" presStyleLbl="node1" presStyleIdx="2" presStyleCnt="7">
        <dgm:presLayoutVars>
          <dgm:bulletEnabled val="1"/>
        </dgm:presLayoutVars>
      </dgm:prSet>
      <dgm:spPr/>
    </dgm:pt>
    <dgm:pt modelId="{64D8BECD-4B96-4399-AE20-E65219F870AB}" type="pres">
      <dgm:prSet presAssocID="{34911CB9-58FB-483B-9DEE-F3D622E945EE}" presName="sibTrans" presStyleLbl="sibTrans2D1" presStyleIdx="2" presStyleCnt="6"/>
      <dgm:spPr/>
    </dgm:pt>
    <dgm:pt modelId="{D539DABF-40CB-40A8-A75E-22733F896A6C}" type="pres">
      <dgm:prSet presAssocID="{010F43C3-D534-47DF-9108-1A93219C388C}" presName="middleNode" presStyleCnt="0"/>
      <dgm:spPr/>
    </dgm:pt>
    <dgm:pt modelId="{61E9FE17-B126-46E1-A0A6-423B03F7D56B}" type="pres">
      <dgm:prSet presAssocID="{010F43C3-D534-47DF-9108-1A93219C388C}" presName="padding" presStyleLbl="node1" presStyleIdx="2" presStyleCnt="7"/>
      <dgm:spPr/>
    </dgm:pt>
    <dgm:pt modelId="{F1FC68AC-4229-41FC-9208-7C66AA377C39}" type="pres">
      <dgm:prSet presAssocID="{010F43C3-D534-47DF-9108-1A93219C388C}" presName="shape" presStyleLbl="node1" presStyleIdx="3" presStyleCnt="7">
        <dgm:presLayoutVars>
          <dgm:bulletEnabled val="1"/>
        </dgm:presLayoutVars>
      </dgm:prSet>
      <dgm:spPr/>
    </dgm:pt>
    <dgm:pt modelId="{D9C56D86-69B4-4548-9410-E9F932F5200E}" type="pres">
      <dgm:prSet presAssocID="{EC862890-FE25-42D8-A86B-9713870B0101}" presName="sibTrans" presStyleLbl="sibTrans2D1" presStyleIdx="3" presStyleCnt="6"/>
      <dgm:spPr/>
    </dgm:pt>
    <dgm:pt modelId="{992A68A5-0B1E-49CC-A18D-A3560801FB62}" type="pres">
      <dgm:prSet presAssocID="{0CC7E4F9-B654-4EE0-922E-11930EDB6814}" presName="middleNode" presStyleCnt="0"/>
      <dgm:spPr/>
    </dgm:pt>
    <dgm:pt modelId="{A918627F-01CD-4551-BD7E-1FA05AC34B0F}" type="pres">
      <dgm:prSet presAssocID="{0CC7E4F9-B654-4EE0-922E-11930EDB6814}" presName="padding" presStyleLbl="node1" presStyleIdx="3" presStyleCnt="7"/>
      <dgm:spPr/>
    </dgm:pt>
    <dgm:pt modelId="{2A9A8A80-56EF-44FC-8D5B-BD92FBC1E6C2}" type="pres">
      <dgm:prSet presAssocID="{0CC7E4F9-B654-4EE0-922E-11930EDB6814}" presName="shape" presStyleLbl="node1" presStyleIdx="4" presStyleCnt="7">
        <dgm:presLayoutVars>
          <dgm:bulletEnabled val="1"/>
        </dgm:presLayoutVars>
      </dgm:prSet>
      <dgm:spPr/>
    </dgm:pt>
    <dgm:pt modelId="{7FBB8CB6-B88E-41E0-BAE7-0D769A2D6F40}" type="pres">
      <dgm:prSet presAssocID="{9B6508B4-6EC1-44A0-889D-A31E40CEDE2A}" presName="sibTrans" presStyleLbl="sibTrans2D1" presStyleIdx="4" presStyleCnt="6"/>
      <dgm:spPr/>
    </dgm:pt>
    <dgm:pt modelId="{6C170F90-3DA7-4BD1-9E27-CE6BEE58704B}" type="pres">
      <dgm:prSet presAssocID="{2BECD612-4ED6-4463-BAF4-332C41911933}" presName="middleNode" presStyleCnt="0"/>
      <dgm:spPr/>
    </dgm:pt>
    <dgm:pt modelId="{32908B3D-5949-4875-B3A1-182B1E2E2560}" type="pres">
      <dgm:prSet presAssocID="{2BECD612-4ED6-4463-BAF4-332C41911933}" presName="padding" presStyleLbl="node1" presStyleIdx="4" presStyleCnt="7"/>
      <dgm:spPr/>
    </dgm:pt>
    <dgm:pt modelId="{E382C85B-B326-4FC5-9D09-DFDC8CA3B2D9}" type="pres">
      <dgm:prSet presAssocID="{2BECD612-4ED6-4463-BAF4-332C41911933}" presName="shape" presStyleLbl="node1" presStyleIdx="5" presStyleCnt="7">
        <dgm:presLayoutVars>
          <dgm:bulletEnabled val="1"/>
        </dgm:presLayoutVars>
      </dgm:prSet>
      <dgm:spPr/>
    </dgm:pt>
    <dgm:pt modelId="{B9A8315C-F9E2-4344-A306-E687416D4C9F}" type="pres">
      <dgm:prSet presAssocID="{B204FD9E-E63B-4C80-93C0-821C3FBDAC60}" presName="sibTrans" presStyleLbl="sibTrans2D1" presStyleIdx="5" presStyleCnt="6"/>
      <dgm:spPr/>
    </dgm:pt>
    <dgm:pt modelId="{C040AB70-DD54-4979-BBCE-EEAA5D4C914B}" type="pres">
      <dgm:prSet presAssocID="{FA51B708-57A8-4293-9C52-0FD2A8F743BC}" presName="lastNode" presStyleLbl="node1" presStyleIdx="6" presStyleCnt="7">
        <dgm:presLayoutVars>
          <dgm:bulletEnabled val="1"/>
        </dgm:presLayoutVars>
      </dgm:prSet>
      <dgm:spPr/>
    </dgm:pt>
  </dgm:ptLst>
  <dgm:cxnLst>
    <dgm:cxn modelId="{20053E04-BEA2-4CB5-9793-7DEACBA32D58}" srcId="{E3CF696C-CBAF-4C33-BE63-937E7582CE53}" destId="{2BECD612-4ED6-4463-BAF4-332C41911933}" srcOrd="5" destOrd="0" parTransId="{4CE364C2-BA32-48E6-88D8-26CBA3860FF6}" sibTransId="{B204FD9E-E63B-4C80-93C0-821C3FBDAC60}"/>
    <dgm:cxn modelId="{6ABA4126-595F-44CA-B4B7-0137B938F280}" type="presOf" srcId="{0CC7E4F9-B654-4EE0-922E-11930EDB6814}" destId="{2A9A8A80-56EF-44FC-8D5B-BD92FBC1E6C2}" srcOrd="0" destOrd="0" presId="urn:microsoft.com/office/officeart/2005/8/layout/bProcess2"/>
    <dgm:cxn modelId="{A69F3227-3798-45F2-8B3F-9D592B400156}" type="presOf" srcId="{9B6508B4-6EC1-44A0-889D-A31E40CEDE2A}" destId="{7FBB8CB6-B88E-41E0-BAE7-0D769A2D6F40}" srcOrd="0" destOrd="0" presId="urn:microsoft.com/office/officeart/2005/8/layout/bProcess2"/>
    <dgm:cxn modelId="{310FDC2A-B350-4FBE-B830-DCEDC72FE346}" srcId="{E3CF696C-CBAF-4C33-BE63-937E7582CE53}" destId="{0CC7E4F9-B654-4EE0-922E-11930EDB6814}" srcOrd="4" destOrd="0" parTransId="{C7D9ADEE-FAE5-40AC-A207-63E488905D0D}" sibTransId="{9B6508B4-6EC1-44A0-889D-A31E40CEDE2A}"/>
    <dgm:cxn modelId="{F1EEA12C-76BE-45C6-98D1-52FBFF3774DE}" type="presOf" srcId="{6199FF89-52E0-4308-8CD4-E4AC13E1432B}" destId="{2CC59C3C-DF60-4340-8B78-C80E0F3CF2E6}" srcOrd="0" destOrd="0" presId="urn:microsoft.com/office/officeart/2005/8/layout/bProcess2"/>
    <dgm:cxn modelId="{7AA74532-AD9A-49BB-89DA-FB2816050BAA}" srcId="{E3CF696C-CBAF-4C33-BE63-937E7582CE53}" destId="{010F43C3-D534-47DF-9108-1A93219C388C}" srcOrd="3" destOrd="0" parTransId="{910524C1-4021-4DCA-A4D2-DCA33C3CBD57}" sibTransId="{EC862890-FE25-42D8-A86B-9713870B0101}"/>
    <dgm:cxn modelId="{B10BB539-2EB6-4AD5-B259-345769C8AD5E}" srcId="{E3CF696C-CBAF-4C33-BE63-937E7582CE53}" destId="{6AE5E6C3-C185-403A-9542-57B335F31269}" srcOrd="0" destOrd="0" parTransId="{672F9740-1B8F-4FE1-9E86-89AE0AD31239}" sibTransId="{B8C89CE5-B1D7-4F64-B5F4-3C5626601B97}"/>
    <dgm:cxn modelId="{22ABA550-A2FA-4CED-A6A2-F6EBE87EB476}" type="presOf" srcId="{B8C89CE5-B1D7-4F64-B5F4-3C5626601B97}" destId="{00788CED-9757-4C76-B8A0-1E77F0087F5D}" srcOrd="0" destOrd="0" presId="urn:microsoft.com/office/officeart/2005/8/layout/bProcess2"/>
    <dgm:cxn modelId="{EED94173-915F-4FFC-AD21-DFA53B41D89E}" type="presOf" srcId="{010F43C3-D534-47DF-9108-1A93219C388C}" destId="{F1FC68AC-4229-41FC-9208-7C66AA377C39}" srcOrd="0" destOrd="0" presId="urn:microsoft.com/office/officeart/2005/8/layout/bProcess2"/>
    <dgm:cxn modelId="{DCAE9373-2073-4333-B757-5BB3BBF5E6F9}" type="presOf" srcId="{4DA9B7A9-68F3-4938-AED8-FBB8C04608F2}" destId="{B470B36F-4055-42E8-B586-2FEBD23F0E6A}" srcOrd="0" destOrd="0" presId="urn:microsoft.com/office/officeart/2005/8/layout/bProcess2"/>
    <dgm:cxn modelId="{2B070C76-7A01-4CA6-B433-3ED3774AD7AF}" type="presOf" srcId="{E3CF696C-CBAF-4C33-BE63-937E7582CE53}" destId="{7C4EAD28-1C89-41CA-8991-72F71160BE29}" srcOrd="0" destOrd="0" presId="urn:microsoft.com/office/officeart/2005/8/layout/bProcess2"/>
    <dgm:cxn modelId="{01921E7E-CF63-479F-83AD-D7B54526AB15}" srcId="{E3CF696C-CBAF-4C33-BE63-937E7582CE53}" destId="{FA51B708-57A8-4293-9C52-0FD2A8F743BC}" srcOrd="6" destOrd="0" parTransId="{7CC00955-FB55-4A04-9F39-BD61D61CF74F}" sibTransId="{29D5E9DE-0E2E-4EB2-A48E-4A50812E1FBB}"/>
    <dgm:cxn modelId="{A63A6180-E0CB-4CA2-A32C-2A93DAB0EDC4}" type="presOf" srcId="{34911CB9-58FB-483B-9DEE-F3D622E945EE}" destId="{64D8BECD-4B96-4399-AE20-E65219F870AB}" srcOrd="0" destOrd="0" presId="urn:microsoft.com/office/officeart/2005/8/layout/bProcess2"/>
    <dgm:cxn modelId="{CC60A281-95A0-489D-AA4C-22C09748D11C}" type="presOf" srcId="{B204FD9E-E63B-4C80-93C0-821C3FBDAC60}" destId="{B9A8315C-F9E2-4344-A306-E687416D4C9F}" srcOrd="0" destOrd="0" presId="urn:microsoft.com/office/officeart/2005/8/layout/bProcess2"/>
    <dgm:cxn modelId="{85A2DA8C-9CE3-49EA-A382-F8B4F792E5E6}" type="presOf" srcId="{45E9EC59-99A6-4E71-BC8D-FE1B3D230FF8}" destId="{E46E240E-FE12-4DC3-A14D-7FB22EA2B5DF}" srcOrd="0" destOrd="0" presId="urn:microsoft.com/office/officeart/2005/8/layout/bProcess2"/>
    <dgm:cxn modelId="{7CBD7299-AAC1-4786-B7E0-DF35915F84AA}" type="presOf" srcId="{2BECD612-4ED6-4463-BAF4-332C41911933}" destId="{E382C85B-B326-4FC5-9D09-DFDC8CA3B2D9}" srcOrd="0" destOrd="0" presId="urn:microsoft.com/office/officeart/2005/8/layout/bProcess2"/>
    <dgm:cxn modelId="{06D1AFB6-8E6A-4322-9291-7C07E0534944}" type="presOf" srcId="{FA51B708-57A8-4293-9C52-0FD2A8F743BC}" destId="{C040AB70-DD54-4979-BBCE-EEAA5D4C914B}" srcOrd="0" destOrd="0" presId="urn:microsoft.com/office/officeart/2005/8/layout/bProcess2"/>
    <dgm:cxn modelId="{F6130CC2-6871-450A-A54B-C10DEB734983}" type="presOf" srcId="{6AE5E6C3-C185-403A-9542-57B335F31269}" destId="{67D97F92-3834-4E2C-8B21-528C96A13A92}" srcOrd="0" destOrd="0" presId="urn:microsoft.com/office/officeart/2005/8/layout/bProcess2"/>
    <dgm:cxn modelId="{4A847DD8-D0CA-4217-9EF9-695490B23F43}" srcId="{E3CF696C-CBAF-4C33-BE63-937E7582CE53}" destId="{6199FF89-52E0-4308-8CD4-E4AC13E1432B}" srcOrd="2" destOrd="0" parTransId="{7B2E335F-4A8F-4979-85A9-F4157CFF8391}" sibTransId="{34911CB9-58FB-483B-9DEE-F3D622E945EE}"/>
    <dgm:cxn modelId="{4A607BF5-7439-453B-8E4A-B9AE12FFEF97}" type="presOf" srcId="{EC862890-FE25-42D8-A86B-9713870B0101}" destId="{D9C56D86-69B4-4548-9410-E9F932F5200E}" srcOrd="0" destOrd="0" presId="urn:microsoft.com/office/officeart/2005/8/layout/bProcess2"/>
    <dgm:cxn modelId="{34285FF8-572F-46B6-8489-7B9F4FEF70E0}" srcId="{E3CF696C-CBAF-4C33-BE63-937E7582CE53}" destId="{45E9EC59-99A6-4E71-BC8D-FE1B3D230FF8}" srcOrd="1" destOrd="0" parTransId="{DCFFEBB7-DCC3-40CF-A6E2-48898722458B}" sibTransId="{4DA9B7A9-68F3-4938-AED8-FBB8C04608F2}"/>
    <dgm:cxn modelId="{57099760-6AA5-42CB-9816-5997EE3FE0CE}" type="presParOf" srcId="{7C4EAD28-1C89-41CA-8991-72F71160BE29}" destId="{67D97F92-3834-4E2C-8B21-528C96A13A92}" srcOrd="0" destOrd="0" presId="urn:microsoft.com/office/officeart/2005/8/layout/bProcess2"/>
    <dgm:cxn modelId="{44C69E6D-E7A2-4743-8763-5B26776AC022}" type="presParOf" srcId="{7C4EAD28-1C89-41CA-8991-72F71160BE29}" destId="{00788CED-9757-4C76-B8A0-1E77F0087F5D}" srcOrd="1" destOrd="0" presId="urn:microsoft.com/office/officeart/2005/8/layout/bProcess2"/>
    <dgm:cxn modelId="{A43B5622-E284-4DCB-8A58-313E301552C2}" type="presParOf" srcId="{7C4EAD28-1C89-41CA-8991-72F71160BE29}" destId="{8FE83773-0846-41AC-B007-AE05C0A68B5B}" srcOrd="2" destOrd="0" presId="urn:microsoft.com/office/officeart/2005/8/layout/bProcess2"/>
    <dgm:cxn modelId="{40F20231-A0DE-46B6-BFF6-D16113AA6E66}" type="presParOf" srcId="{8FE83773-0846-41AC-B007-AE05C0A68B5B}" destId="{72312B68-BD65-4625-83DA-D035BA6FEAA8}" srcOrd="0" destOrd="0" presId="urn:microsoft.com/office/officeart/2005/8/layout/bProcess2"/>
    <dgm:cxn modelId="{F024A893-430D-4C50-9643-27552A9BC6E0}" type="presParOf" srcId="{8FE83773-0846-41AC-B007-AE05C0A68B5B}" destId="{E46E240E-FE12-4DC3-A14D-7FB22EA2B5DF}" srcOrd="1" destOrd="0" presId="urn:microsoft.com/office/officeart/2005/8/layout/bProcess2"/>
    <dgm:cxn modelId="{7CC30049-6A3F-4B8B-9625-4FEE2AD3A51C}" type="presParOf" srcId="{7C4EAD28-1C89-41CA-8991-72F71160BE29}" destId="{B470B36F-4055-42E8-B586-2FEBD23F0E6A}" srcOrd="3" destOrd="0" presId="urn:microsoft.com/office/officeart/2005/8/layout/bProcess2"/>
    <dgm:cxn modelId="{7C516061-79B7-4E20-BD7A-0201DA0A1C36}" type="presParOf" srcId="{7C4EAD28-1C89-41CA-8991-72F71160BE29}" destId="{95E1CEB9-1D12-483C-919B-6967FC52F6C1}" srcOrd="4" destOrd="0" presId="urn:microsoft.com/office/officeart/2005/8/layout/bProcess2"/>
    <dgm:cxn modelId="{E0CB6554-6ABC-4762-960B-6FF08C527EBD}" type="presParOf" srcId="{95E1CEB9-1D12-483C-919B-6967FC52F6C1}" destId="{727AD6B3-8886-4559-A886-C2CD9F82B3D8}" srcOrd="0" destOrd="0" presId="urn:microsoft.com/office/officeart/2005/8/layout/bProcess2"/>
    <dgm:cxn modelId="{66BA6041-35B7-435D-8F14-5E6B72381113}" type="presParOf" srcId="{95E1CEB9-1D12-483C-919B-6967FC52F6C1}" destId="{2CC59C3C-DF60-4340-8B78-C80E0F3CF2E6}" srcOrd="1" destOrd="0" presId="urn:microsoft.com/office/officeart/2005/8/layout/bProcess2"/>
    <dgm:cxn modelId="{CF944E3D-526B-42CC-ABAD-070FF8715D40}" type="presParOf" srcId="{7C4EAD28-1C89-41CA-8991-72F71160BE29}" destId="{64D8BECD-4B96-4399-AE20-E65219F870AB}" srcOrd="5" destOrd="0" presId="urn:microsoft.com/office/officeart/2005/8/layout/bProcess2"/>
    <dgm:cxn modelId="{8565AD5A-4B01-421D-9CD3-F36CD5E1D8BC}" type="presParOf" srcId="{7C4EAD28-1C89-41CA-8991-72F71160BE29}" destId="{D539DABF-40CB-40A8-A75E-22733F896A6C}" srcOrd="6" destOrd="0" presId="urn:microsoft.com/office/officeart/2005/8/layout/bProcess2"/>
    <dgm:cxn modelId="{488307FD-05FB-4E34-A93A-2C366AF5A69F}" type="presParOf" srcId="{D539DABF-40CB-40A8-A75E-22733F896A6C}" destId="{61E9FE17-B126-46E1-A0A6-423B03F7D56B}" srcOrd="0" destOrd="0" presId="urn:microsoft.com/office/officeart/2005/8/layout/bProcess2"/>
    <dgm:cxn modelId="{67A93F1A-47ED-45B7-A4E7-A047427BDF67}" type="presParOf" srcId="{D539DABF-40CB-40A8-A75E-22733F896A6C}" destId="{F1FC68AC-4229-41FC-9208-7C66AA377C39}" srcOrd="1" destOrd="0" presId="urn:microsoft.com/office/officeart/2005/8/layout/bProcess2"/>
    <dgm:cxn modelId="{B073FE37-3369-42D2-96FF-49C2CAF86F51}" type="presParOf" srcId="{7C4EAD28-1C89-41CA-8991-72F71160BE29}" destId="{D9C56D86-69B4-4548-9410-E9F932F5200E}" srcOrd="7" destOrd="0" presId="urn:microsoft.com/office/officeart/2005/8/layout/bProcess2"/>
    <dgm:cxn modelId="{384FA21A-0A33-4C34-8B16-6326A712F817}" type="presParOf" srcId="{7C4EAD28-1C89-41CA-8991-72F71160BE29}" destId="{992A68A5-0B1E-49CC-A18D-A3560801FB62}" srcOrd="8" destOrd="0" presId="urn:microsoft.com/office/officeart/2005/8/layout/bProcess2"/>
    <dgm:cxn modelId="{2878099B-C83E-4EAB-9465-69E135603847}" type="presParOf" srcId="{992A68A5-0B1E-49CC-A18D-A3560801FB62}" destId="{A918627F-01CD-4551-BD7E-1FA05AC34B0F}" srcOrd="0" destOrd="0" presId="urn:microsoft.com/office/officeart/2005/8/layout/bProcess2"/>
    <dgm:cxn modelId="{7514B40B-3A72-423E-8C2C-95C5CB839647}" type="presParOf" srcId="{992A68A5-0B1E-49CC-A18D-A3560801FB62}" destId="{2A9A8A80-56EF-44FC-8D5B-BD92FBC1E6C2}" srcOrd="1" destOrd="0" presId="urn:microsoft.com/office/officeart/2005/8/layout/bProcess2"/>
    <dgm:cxn modelId="{919BAE37-90F9-41E5-8BC8-851A4DB3919A}" type="presParOf" srcId="{7C4EAD28-1C89-41CA-8991-72F71160BE29}" destId="{7FBB8CB6-B88E-41E0-BAE7-0D769A2D6F40}" srcOrd="9" destOrd="0" presId="urn:microsoft.com/office/officeart/2005/8/layout/bProcess2"/>
    <dgm:cxn modelId="{65DC01DF-B78E-4D49-AD41-A549052107BB}" type="presParOf" srcId="{7C4EAD28-1C89-41CA-8991-72F71160BE29}" destId="{6C170F90-3DA7-4BD1-9E27-CE6BEE58704B}" srcOrd="10" destOrd="0" presId="urn:microsoft.com/office/officeart/2005/8/layout/bProcess2"/>
    <dgm:cxn modelId="{2CCB93C2-F45B-4FE9-89E2-426504D39688}" type="presParOf" srcId="{6C170F90-3DA7-4BD1-9E27-CE6BEE58704B}" destId="{32908B3D-5949-4875-B3A1-182B1E2E2560}" srcOrd="0" destOrd="0" presId="urn:microsoft.com/office/officeart/2005/8/layout/bProcess2"/>
    <dgm:cxn modelId="{F9B8CDAE-9FD6-45FE-AFBC-FD823FFD1217}" type="presParOf" srcId="{6C170F90-3DA7-4BD1-9E27-CE6BEE58704B}" destId="{E382C85B-B326-4FC5-9D09-DFDC8CA3B2D9}" srcOrd="1" destOrd="0" presId="urn:microsoft.com/office/officeart/2005/8/layout/bProcess2"/>
    <dgm:cxn modelId="{F3B328B9-DB7B-41A2-B562-D6EAA792C996}" type="presParOf" srcId="{7C4EAD28-1C89-41CA-8991-72F71160BE29}" destId="{B9A8315C-F9E2-4344-A306-E687416D4C9F}" srcOrd="11" destOrd="0" presId="urn:microsoft.com/office/officeart/2005/8/layout/bProcess2"/>
    <dgm:cxn modelId="{67E1BF3D-B8B4-4DFF-953F-B45F1DA698D6}" type="presParOf" srcId="{7C4EAD28-1C89-41CA-8991-72F71160BE29}" destId="{C040AB70-DD54-4979-BBCE-EEAA5D4C914B}"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721EE-5A2A-4641-A14A-45FE006A706E}" type="doc">
      <dgm:prSet loTypeId="urn:microsoft.com/office/officeart/2008/layout/AlternatingHexagons" loCatId="" qsTypeId="urn:microsoft.com/office/officeart/2005/8/quickstyle/simple4" qsCatId="simple" csTypeId="urn:microsoft.com/office/officeart/2005/8/colors/colorful1" csCatId="colorful" phldr="1"/>
      <dgm:spPr/>
      <dgm:t>
        <a:bodyPr/>
        <a:lstStyle/>
        <a:p>
          <a:endParaRPr lang="pl-PL"/>
        </a:p>
      </dgm:t>
    </dgm:pt>
    <dgm:pt modelId="{81CC1EF3-F273-6B4F-B7E4-70ECB0F552B3}">
      <dgm:prSet phldrT="[Tekst]"/>
      <dgm:spPr/>
      <dgm:t>
        <a:bodyPr/>
        <a:lstStyle/>
        <a:p>
          <a:r>
            <a:rPr lang="pl-PL" dirty="0"/>
            <a:t>Dotacje</a:t>
          </a:r>
        </a:p>
      </dgm:t>
    </dgm:pt>
    <dgm:pt modelId="{B1D3BAD0-0CF9-064E-A7C9-C82A118FF2FA}" type="parTrans" cxnId="{2A6C1368-2AC4-1241-82E5-0F5CE1FD90A1}">
      <dgm:prSet/>
      <dgm:spPr/>
      <dgm:t>
        <a:bodyPr/>
        <a:lstStyle/>
        <a:p>
          <a:endParaRPr lang="pl-PL"/>
        </a:p>
      </dgm:t>
    </dgm:pt>
    <dgm:pt modelId="{9405732C-3CDA-F54B-A3CC-A58F1E5C7BB8}" type="sibTrans" cxnId="{2A6C1368-2AC4-1241-82E5-0F5CE1FD90A1}">
      <dgm:prSet/>
      <dgm:spPr/>
      <dgm:t>
        <a:bodyPr/>
        <a:lstStyle/>
        <a:p>
          <a:endParaRPr lang="pl-PL"/>
        </a:p>
      </dgm:t>
    </dgm:pt>
    <dgm:pt modelId="{E83024BF-3061-284A-9D5C-D451889EC7E8}">
      <dgm:prSet phldrT="[Tekst]"/>
      <dgm:spPr/>
      <dgm:t>
        <a:bodyPr/>
        <a:lstStyle/>
        <a:p>
          <a:r>
            <a:rPr lang="pl-PL" dirty="0"/>
            <a:t>Pożyczki</a:t>
          </a:r>
        </a:p>
      </dgm:t>
    </dgm:pt>
    <dgm:pt modelId="{2E5F9E2B-A608-6F43-97C7-4ABF06D445F9}" type="parTrans" cxnId="{C67801F7-FC1C-C748-924E-B2E51B25B4C0}">
      <dgm:prSet/>
      <dgm:spPr/>
      <dgm:t>
        <a:bodyPr/>
        <a:lstStyle/>
        <a:p>
          <a:endParaRPr lang="pl-PL"/>
        </a:p>
      </dgm:t>
    </dgm:pt>
    <dgm:pt modelId="{3B53CB86-71FA-FE46-B148-406120775576}" type="sibTrans" cxnId="{C67801F7-FC1C-C748-924E-B2E51B25B4C0}">
      <dgm:prSet/>
      <dgm:spPr/>
      <dgm:t>
        <a:bodyPr/>
        <a:lstStyle/>
        <a:p>
          <a:endParaRPr lang="pl-PL"/>
        </a:p>
      </dgm:t>
    </dgm:pt>
    <dgm:pt modelId="{98F78855-DFA4-0646-AC45-49C5A470475F}">
      <dgm:prSet phldrT="[Tekst]"/>
      <dgm:spPr/>
      <dgm:t>
        <a:bodyPr/>
        <a:lstStyle/>
        <a:p>
          <a:r>
            <a:rPr lang="pl-PL" dirty="0"/>
            <a:t>Zmniejszenie kosztów działalności</a:t>
          </a:r>
        </a:p>
      </dgm:t>
    </dgm:pt>
    <dgm:pt modelId="{7D33A5FB-8134-6E43-AAEC-E5B3003D98AF}" type="parTrans" cxnId="{6BA209DE-0AF6-C448-BAED-A7EB4C1A80CF}">
      <dgm:prSet/>
      <dgm:spPr/>
      <dgm:t>
        <a:bodyPr/>
        <a:lstStyle/>
        <a:p>
          <a:endParaRPr lang="pl-PL"/>
        </a:p>
      </dgm:t>
    </dgm:pt>
    <dgm:pt modelId="{5278AC5A-84F4-1846-A8EC-7D5A80C3F932}" type="sibTrans" cxnId="{6BA209DE-0AF6-C448-BAED-A7EB4C1A80CF}">
      <dgm:prSet/>
      <dgm:spPr/>
      <dgm:t>
        <a:bodyPr/>
        <a:lstStyle/>
        <a:p>
          <a:endParaRPr lang="pl-PL"/>
        </a:p>
      </dgm:t>
    </dgm:pt>
    <dgm:pt modelId="{2588FE0E-0E13-E840-B97D-9EF81B2B7C9B}">
      <dgm:prSet phldrT="[Tekst]"/>
      <dgm:spPr/>
      <dgm:t>
        <a:bodyPr/>
        <a:lstStyle/>
        <a:p>
          <a:r>
            <a:rPr lang="pl-PL" dirty="0"/>
            <a:t>Ulgi podatkowe</a:t>
          </a:r>
        </a:p>
      </dgm:t>
    </dgm:pt>
    <dgm:pt modelId="{66B1C24E-637D-6D4C-9D11-7FCE36AA1CF4}" type="parTrans" cxnId="{8F622583-5498-3847-BF7D-08ED1C15DFD2}">
      <dgm:prSet/>
      <dgm:spPr/>
      <dgm:t>
        <a:bodyPr/>
        <a:lstStyle/>
        <a:p>
          <a:endParaRPr lang="pl-PL"/>
        </a:p>
      </dgm:t>
    </dgm:pt>
    <dgm:pt modelId="{88F730B8-0EA3-D842-BDFD-3E1992E38869}" type="sibTrans" cxnId="{8F622583-5498-3847-BF7D-08ED1C15DFD2}">
      <dgm:prSet/>
      <dgm:spPr/>
      <dgm:t>
        <a:bodyPr/>
        <a:lstStyle/>
        <a:p>
          <a:endParaRPr lang="pl-PL"/>
        </a:p>
      </dgm:t>
    </dgm:pt>
    <dgm:pt modelId="{03B230C3-4575-9C4E-8EF1-CA4FB5918F15}">
      <dgm:prSet phldrT="[Tekst]"/>
      <dgm:spPr/>
      <dgm:t>
        <a:bodyPr/>
        <a:lstStyle/>
        <a:p>
          <a:r>
            <a:rPr lang="pl-PL" dirty="0"/>
            <a:t>Przesunięcia terminów</a:t>
          </a:r>
        </a:p>
      </dgm:t>
    </dgm:pt>
    <dgm:pt modelId="{3575BF10-E923-1941-BDD0-036ACDA8DC50}" type="parTrans" cxnId="{200C0436-9908-6346-98EF-0173793CE7C9}">
      <dgm:prSet/>
      <dgm:spPr/>
      <dgm:t>
        <a:bodyPr/>
        <a:lstStyle/>
        <a:p>
          <a:endParaRPr lang="pl-PL"/>
        </a:p>
      </dgm:t>
    </dgm:pt>
    <dgm:pt modelId="{F48FB383-E1AA-394B-B6B5-A76DB1DC65C0}" type="sibTrans" cxnId="{200C0436-9908-6346-98EF-0173793CE7C9}">
      <dgm:prSet/>
      <dgm:spPr/>
      <dgm:t>
        <a:bodyPr/>
        <a:lstStyle/>
        <a:p>
          <a:endParaRPr lang="pl-PL"/>
        </a:p>
      </dgm:t>
    </dgm:pt>
    <dgm:pt modelId="{5C651058-07E7-6545-905C-D586F35DF13E}">
      <dgm:prSet phldrT="[Tekst]"/>
      <dgm:spPr/>
      <dgm:t>
        <a:bodyPr/>
        <a:lstStyle/>
        <a:p>
          <a:r>
            <a:rPr lang="pl-PL" dirty="0"/>
            <a:t>Inne mechanizmy</a:t>
          </a:r>
        </a:p>
      </dgm:t>
    </dgm:pt>
    <dgm:pt modelId="{F81A031D-AFAF-EA4C-A61B-8241262466EA}" type="sibTrans" cxnId="{4B2A028B-B474-2E4E-B737-37D2F12593CB}">
      <dgm:prSet/>
      <dgm:spPr/>
      <dgm:t>
        <a:bodyPr/>
        <a:lstStyle/>
        <a:p>
          <a:endParaRPr lang="pl-PL"/>
        </a:p>
      </dgm:t>
    </dgm:pt>
    <dgm:pt modelId="{9BFB5718-9E22-BA4B-AF1D-E89B29EE66AE}" type="parTrans" cxnId="{4B2A028B-B474-2E4E-B737-37D2F12593CB}">
      <dgm:prSet/>
      <dgm:spPr/>
      <dgm:t>
        <a:bodyPr/>
        <a:lstStyle/>
        <a:p>
          <a:endParaRPr lang="pl-PL"/>
        </a:p>
      </dgm:t>
    </dgm:pt>
    <dgm:pt modelId="{9B2761D5-900D-D34D-B355-315574E3E93B}" type="pres">
      <dgm:prSet presAssocID="{9F6721EE-5A2A-4641-A14A-45FE006A706E}" presName="Name0" presStyleCnt="0">
        <dgm:presLayoutVars>
          <dgm:chMax/>
          <dgm:chPref/>
          <dgm:dir/>
          <dgm:animLvl val="lvl"/>
        </dgm:presLayoutVars>
      </dgm:prSet>
      <dgm:spPr/>
    </dgm:pt>
    <dgm:pt modelId="{34D58B6D-6CDC-7E4D-9EA8-3B8B8A2B6F8C}" type="pres">
      <dgm:prSet presAssocID="{81CC1EF3-F273-6B4F-B7E4-70ECB0F552B3}" presName="composite" presStyleCnt="0"/>
      <dgm:spPr/>
    </dgm:pt>
    <dgm:pt modelId="{45B18D0F-D2FA-FA42-BC75-57E8B5536477}" type="pres">
      <dgm:prSet presAssocID="{81CC1EF3-F273-6B4F-B7E4-70ECB0F552B3}" presName="Parent1" presStyleLbl="node1" presStyleIdx="0" presStyleCnt="6">
        <dgm:presLayoutVars>
          <dgm:chMax val="1"/>
          <dgm:chPref val="1"/>
          <dgm:bulletEnabled val="1"/>
        </dgm:presLayoutVars>
      </dgm:prSet>
      <dgm:spPr/>
    </dgm:pt>
    <dgm:pt modelId="{C1DE6AA6-EDBB-924C-99AA-D94F898CEDD3}" type="pres">
      <dgm:prSet presAssocID="{81CC1EF3-F273-6B4F-B7E4-70ECB0F552B3}" presName="Childtext1" presStyleLbl="revTx" presStyleIdx="0" presStyleCnt="3">
        <dgm:presLayoutVars>
          <dgm:chMax val="0"/>
          <dgm:chPref val="0"/>
          <dgm:bulletEnabled val="1"/>
        </dgm:presLayoutVars>
      </dgm:prSet>
      <dgm:spPr/>
    </dgm:pt>
    <dgm:pt modelId="{17D1BCCA-171F-C649-A7DA-B57AC00E98FE}" type="pres">
      <dgm:prSet presAssocID="{81CC1EF3-F273-6B4F-B7E4-70ECB0F552B3}" presName="BalanceSpacing" presStyleCnt="0"/>
      <dgm:spPr/>
    </dgm:pt>
    <dgm:pt modelId="{EEC5AC21-5ABA-044C-B817-93389DB438CB}" type="pres">
      <dgm:prSet presAssocID="{81CC1EF3-F273-6B4F-B7E4-70ECB0F552B3}" presName="BalanceSpacing1" presStyleCnt="0"/>
      <dgm:spPr/>
    </dgm:pt>
    <dgm:pt modelId="{E4D7164B-917B-7146-92AD-929F18F8C66A}" type="pres">
      <dgm:prSet presAssocID="{9405732C-3CDA-F54B-A3CC-A58F1E5C7BB8}" presName="Accent1Text" presStyleLbl="node1" presStyleIdx="1" presStyleCnt="6"/>
      <dgm:spPr/>
    </dgm:pt>
    <dgm:pt modelId="{729ABC7C-6B5C-E240-BB51-60B53B5E06FB}" type="pres">
      <dgm:prSet presAssocID="{9405732C-3CDA-F54B-A3CC-A58F1E5C7BB8}" presName="spaceBetweenRectangles" presStyleCnt="0"/>
      <dgm:spPr/>
    </dgm:pt>
    <dgm:pt modelId="{32600C23-7F45-7B40-AE5E-1EAEEECA27AE}" type="pres">
      <dgm:prSet presAssocID="{98F78855-DFA4-0646-AC45-49C5A470475F}" presName="composite" presStyleCnt="0"/>
      <dgm:spPr/>
    </dgm:pt>
    <dgm:pt modelId="{5C51750C-61DA-6A47-A9E9-31D53362E8C4}" type="pres">
      <dgm:prSet presAssocID="{98F78855-DFA4-0646-AC45-49C5A470475F}" presName="Parent1" presStyleLbl="node1" presStyleIdx="2" presStyleCnt="6">
        <dgm:presLayoutVars>
          <dgm:chMax val="1"/>
          <dgm:chPref val="1"/>
          <dgm:bulletEnabled val="1"/>
        </dgm:presLayoutVars>
      </dgm:prSet>
      <dgm:spPr/>
    </dgm:pt>
    <dgm:pt modelId="{E1AB9728-5310-B840-9D5E-E591C77FC287}" type="pres">
      <dgm:prSet presAssocID="{98F78855-DFA4-0646-AC45-49C5A470475F}" presName="Childtext1" presStyleLbl="revTx" presStyleIdx="1" presStyleCnt="3">
        <dgm:presLayoutVars>
          <dgm:chMax val="0"/>
          <dgm:chPref val="0"/>
          <dgm:bulletEnabled val="1"/>
        </dgm:presLayoutVars>
      </dgm:prSet>
      <dgm:spPr/>
    </dgm:pt>
    <dgm:pt modelId="{5C92DC5C-D79E-174B-9A3C-E31135BC4CFB}" type="pres">
      <dgm:prSet presAssocID="{98F78855-DFA4-0646-AC45-49C5A470475F}" presName="BalanceSpacing" presStyleCnt="0"/>
      <dgm:spPr/>
    </dgm:pt>
    <dgm:pt modelId="{A31CDCA0-5E49-FE4A-AC3C-FD5566FA9ECC}" type="pres">
      <dgm:prSet presAssocID="{98F78855-DFA4-0646-AC45-49C5A470475F}" presName="BalanceSpacing1" presStyleCnt="0"/>
      <dgm:spPr/>
    </dgm:pt>
    <dgm:pt modelId="{84E331C4-C400-E641-89B8-CE78EF77CA96}" type="pres">
      <dgm:prSet presAssocID="{5278AC5A-84F4-1846-A8EC-7D5A80C3F932}" presName="Accent1Text" presStyleLbl="node1" presStyleIdx="3" presStyleCnt="6"/>
      <dgm:spPr/>
    </dgm:pt>
    <dgm:pt modelId="{8BA292CC-7D89-8D4A-B835-DAC291F42B6A}" type="pres">
      <dgm:prSet presAssocID="{5278AC5A-84F4-1846-A8EC-7D5A80C3F932}" presName="spaceBetweenRectangles" presStyleCnt="0"/>
      <dgm:spPr/>
    </dgm:pt>
    <dgm:pt modelId="{B3248269-C0F8-3E41-8BEC-D42EBEE0DB3A}" type="pres">
      <dgm:prSet presAssocID="{03B230C3-4575-9C4E-8EF1-CA4FB5918F15}" presName="composite" presStyleCnt="0"/>
      <dgm:spPr/>
    </dgm:pt>
    <dgm:pt modelId="{A5142391-1231-0D43-A829-889EF080C83E}" type="pres">
      <dgm:prSet presAssocID="{03B230C3-4575-9C4E-8EF1-CA4FB5918F15}" presName="Parent1" presStyleLbl="node1" presStyleIdx="4" presStyleCnt="6">
        <dgm:presLayoutVars>
          <dgm:chMax val="1"/>
          <dgm:chPref val="1"/>
          <dgm:bulletEnabled val="1"/>
        </dgm:presLayoutVars>
      </dgm:prSet>
      <dgm:spPr/>
    </dgm:pt>
    <dgm:pt modelId="{A099B402-E2D8-9E44-A9FD-7C1D884D713A}" type="pres">
      <dgm:prSet presAssocID="{03B230C3-4575-9C4E-8EF1-CA4FB5918F15}" presName="Childtext1" presStyleLbl="revTx" presStyleIdx="2" presStyleCnt="3">
        <dgm:presLayoutVars>
          <dgm:chMax val="0"/>
          <dgm:chPref val="0"/>
          <dgm:bulletEnabled val="1"/>
        </dgm:presLayoutVars>
      </dgm:prSet>
      <dgm:spPr/>
    </dgm:pt>
    <dgm:pt modelId="{53B05AAF-3221-BE4E-9793-04056C20034C}" type="pres">
      <dgm:prSet presAssocID="{03B230C3-4575-9C4E-8EF1-CA4FB5918F15}" presName="BalanceSpacing" presStyleCnt="0"/>
      <dgm:spPr/>
    </dgm:pt>
    <dgm:pt modelId="{DDCCAC79-E8FF-6448-8644-93399D07C153}" type="pres">
      <dgm:prSet presAssocID="{03B230C3-4575-9C4E-8EF1-CA4FB5918F15}" presName="BalanceSpacing1" presStyleCnt="0"/>
      <dgm:spPr/>
    </dgm:pt>
    <dgm:pt modelId="{761F687A-C349-2C41-BA2B-190CAC78F265}" type="pres">
      <dgm:prSet presAssocID="{F48FB383-E1AA-394B-B6B5-A76DB1DC65C0}" presName="Accent1Text" presStyleLbl="node1" presStyleIdx="5" presStyleCnt="6"/>
      <dgm:spPr/>
    </dgm:pt>
  </dgm:ptLst>
  <dgm:cxnLst>
    <dgm:cxn modelId="{6B4F2A26-1529-C04B-BF1C-8976D8CA4C8F}" type="presOf" srcId="{03B230C3-4575-9C4E-8EF1-CA4FB5918F15}" destId="{A5142391-1231-0D43-A829-889EF080C83E}" srcOrd="0" destOrd="0" presId="urn:microsoft.com/office/officeart/2008/layout/AlternatingHexagons"/>
    <dgm:cxn modelId="{76CB452F-AA1A-4242-AF58-F83CD3FE4048}" type="presOf" srcId="{9405732C-3CDA-F54B-A3CC-A58F1E5C7BB8}" destId="{E4D7164B-917B-7146-92AD-929F18F8C66A}" srcOrd="0" destOrd="0" presId="urn:microsoft.com/office/officeart/2008/layout/AlternatingHexagons"/>
    <dgm:cxn modelId="{7D35A735-4523-E24B-86A9-2DBAAC1296CF}" type="presOf" srcId="{98F78855-DFA4-0646-AC45-49C5A470475F}" destId="{5C51750C-61DA-6A47-A9E9-31D53362E8C4}" srcOrd="0" destOrd="0" presId="urn:microsoft.com/office/officeart/2008/layout/AlternatingHexagons"/>
    <dgm:cxn modelId="{200C0436-9908-6346-98EF-0173793CE7C9}" srcId="{9F6721EE-5A2A-4641-A14A-45FE006A706E}" destId="{03B230C3-4575-9C4E-8EF1-CA4FB5918F15}" srcOrd="2" destOrd="0" parTransId="{3575BF10-E923-1941-BDD0-036ACDA8DC50}" sibTransId="{F48FB383-E1AA-394B-B6B5-A76DB1DC65C0}"/>
    <dgm:cxn modelId="{CAFE3D3D-D073-2E45-80CB-DA97B7B33873}" type="presOf" srcId="{5278AC5A-84F4-1846-A8EC-7D5A80C3F932}" destId="{84E331C4-C400-E641-89B8-CE78EF77CA96}" srcOrd="0" destOrd="0" presId="urn:microsoft.com/office/officeart/2008/layout/AlternatingHexagons"/>
    <dgm:cxn modelId="{2A6C1368-2AC4-1241-82E5-0F5CE1FD90A1}" srcId="{9F6721EE-5A2A-4641-A14A-45FE006A706E}" destId="{81CC1EF3-F273-6B4F-B7E4-70ECB0F552B3}" srcOrd="0" destOrd="0" parTransId="{B1D3BAD0-0CF9-064E-A7C9-C82A118FF2FA}" sibTransId="{9405732C-3CDA-F54B-A3CC-A58F1E5C7BB8}"/>
    <dgm:cxn modelId="{4D288B69-8AB6-5346-9CC8-97CDDA92DF46}" type="presOf" srcId="{5C651058-07E7-6545-905C-D586F35DF13E}" destId="{A099B402-E2D8-9E44-A9FD-7C1D884D713A}" srcOrd="0" destOrd="0" presId="urn:microsoft.com/office/officeart/2008/layout/AlternatingHexagons"/>
    <dgm:cxn modelId="{F9D9CA7C-62AF-3249-ACE0-63138B258130}" type="presOf" srcId="{2588FE0E-0E13-E840-B97D-9EF81B2B7C9B}" destId="{E1AB9728-5310-B840-9D5E-E591C77FC287}" srcOrd="0" destOrd="0" presId="urn:microsoft.com/office/officeart/2008/layout/AlternatingHexagons"/>
    <dgm:cxn modelId="{8F622583-5498-3847-BF7D-08ED1C15DFD2}" srcId="{98F78855-DFA4-0646-AC45-49C5A470475F}" destId="{2588FE0E-0E13-E840-B97D-9EF81B2B7C9B}" srcOrd="0" destOrd="0" parTransId="{66B1C24E-637D-6D4C-9D11-7FCE36AA1CF4}" sibTransId="{88F730B8-0EA3-D842-BDFD-3E1992E38869}"/>
    <dgm:cxn modelId="{4B2A028B-B474-2E4E-B737-37D2F12593CB}" srcId="{03B230C3-4575-9C4E-8EF1-CA4FB5918F15}" destId="{5C651058-07E7-6545-905C-D586F35DF13E}" srcOrd="0" destOrd="0" parTransId="{9BFB5718-9E22-BA4B-AF1D-E89B29EE66AE}" sibTransId="{F81A031D-AFAF-EA4C-A61B-8241262466EA}"/>
    <dgm:cxn modelId="{EFDE559B-A8A1-064E-B33A-77F4878D4367}" type="presOf" srcId="{81CC1EF3-F273-6B4F-B7E4-70ECB0F552B3}" destId="{45B18D0F-D2FA-FA42-BC75-57E8B5536477}" srcOrd="0" destOrd="0" presId="urn:microsoft.com/office/officeart/2008/layout/AlternatingHexagons"/>
    <dgm:cxn modelId="{4F8B2FD0-7716-5843-9340-C534830D2A87}" type="presOf" srcId="{E83024BF-3061-284A-9D5C-D451889EC7E8}" destId="{C1DE6AA6-EDBB-924C-99AA-D94F898CEDD3}" srcOrd="0" destOrd="0" presId="urn:microsoft.com/office/officeart/2008/layout/AlternatingHexagons"/>
    <dgm:cxn modelId="{6BA209DE-0AF6-C448-BAED-A7EB4C1A80CF}" srcId="{9F6721EE-5A2A-4641-A14A-45FE006A706E}" destId="{98F78855-DFA4-0646-AC45-49C5A470475F}" srcOrd="1" destOrd="0" parTransId="{7D33A5FB-8134-6E43-AAEC-E5B3003D98AF}" sibTransId="{5278AC5A-84F4-1846-A8EC-7D5A80C3F932}"/>
    <dgm:cxn modelId="{765EEAF2-D8BC-EA43-922B-CD954E0E851E}" type="presOf" srcId="{F48FB383-E1AA-394B-B6B5-A76DB1DC65C0}" destId="{761F687A-C349-2C41-BA2B-190CAC78F265}" srcOrd="0" destOrd="0" presId="urn:microsoft.com/office/officeart/2008/layout/AlternatingHexagons"/>
    <dgm:cxn modelId="{C67801F7-FC1C-C748-924E-B2E51B25B4C0}" srcId="{81CC1EF3-F273-6B4F-B7E4-70ECB0F552B3}" destId="{E83024BF-3061-284A-9D5C-D451889EC7E8}" srcOrd="0" destOrd="0" parTransId="{2E5F9E2B-A608-6F43-97C7-4ABF06D445F9}" sibTransId="{3B53CB86-71FA-FE46-B148-406120775576}"/>
    <dgm:cxn modelId="{F8B760FE-1508-A84B-AEDA-DE5F031423FE}" type="presOf" srcId="{9F6721EE-5A2A-4641-A14A-45FE006A706E}" destId="{9B2761D5-900D-D34D-B355-315574E3E93B}" srcOrd="0" destOrd="0" presId="urn:microsoft.com/office/officeart/2008/layout/AlternatingHexagons"/>
    <dgm:cxn modelId="{2FEF7849-8F06-034A-BFA7-C4FD2657FBDF}" type="presParOf" srcId="{9B2761D5-900D-D34D-B355-315574E3E93B}" destId="{34D58B6D-6CDC-7E4D-9EA8-3B8B8A2B6F8C}" srcOrd="0" destOrd="0" presId="urn:microsoft.com/office/officeart/2008/layout/AlternatingHexagons"/>
    <dgm:cxn modelId="{3C624BFE-6682-B444-8074-30577C2B7AFB}" type="presParOf" srcId="{34D58B6D-6CDC-7E4D-9EA8-3B8B8A2B6F8C}" destId="{45B18D0F-D2FA-FA42-BC75-57E8B5536477}" srcOrd="0" destOrd="0" presId="urn:microsoft.com/office/officeart/2008/layout/AlternatingHexagons"/>
    <dgm:cxn modelId="{BE9C942E-0963-8240-85F4-3239C634A6A4}" type="presParOf" srcId="{34D58B6D-6CDC-7E4D-9EA8-3B8B8A2B6F8C}" destId="{C1DE6AA6-EDBB-924C-99AA-D94F898CEDD3}" srcOrd="1" destOrd="0" presId="urn:microsoft.com/office/officeart/2008/layout/AlternatingHexagons"/>
    <dgm:cxn modelId="{58911781-917E-FE4B-9967-C1C13BD6BC1D}" type="presParOf" srcId="{34D58B6D-6CDC-7E4D-9EA8-3B8B8A2B6F8C}" destId="{17D1BCCA-171F-C649-A7DA-B57AC00E98FE}" srcOrd="2" destOrd="0" presId="urn:microsoft.com/office/officeart/2008/layout/AlternatingHexagons"/>
    <dgm:cxn modelId="{8BE93F11-3926-3C4B-9896-C71BF9A7E8E1}" type="presParOf" srcId="{34D58B6D-6CDC-7E4D-9EA8-3B8B8A2B6F8C}" destId="{EEC5AC21-5ABA-044C-B817-93389DB438CB}" srcOrd="3" destOrd="0" presId="urn:microsoft.com/office/officeart/2008/layout/AlternatingHexagons"/>
    <dgm:cxn modelId="{0F5EB7EA-6529-D544-AE16-0544380452D5}" type="presParOf" srcId="{34D58B6D-6CDC-7E4D-9EA8-3B8B8A2B6F8C}" destId="{E4D7164B-917B-7146-92AD-929F18F8C66A}" srcOrd="4" destOrd="0" presId="urn:microsoft.com/office/officeart/2008/layout/AlternatingHexagons"/>
    <dgm:cxn modelId="{3D9A3ACA-F966-0C4D-B601-6157154FD6EC}" type="presParOf" srcId="{9B2761D5-900D-D34D-B355-315574E3E93B}" destId="{729ABC7C-6B5C-E240-BB51-60B53B5E06FB}" srcOrd="1" destOrd="0" presId="urn:microsoft.com/office/officeart/2008/layout/AlternatingHexagons"/>
    <dgm:cxn modelId="{B6446DBC-EDC1-9743-8549-566F9E76D705}" type="presParOf" srcId="{9B2761D5-900D-D34D-B355-315574E3E93B}" destId="{32600C23-7F45-7B40-AE5E-1EAEEECA27AE}" srcOrd="2" destOrd="0" presId="urn:microsoft.com/office/officeart/2008/layout/AlternatingHexagons"/>
    <dgm:cxn modelId="{D5B14E3F-B67C-7440-9220-15DCAC600AB7}" type="presParOf" srcId="{32600C23-7F45-7B40-AE5E-1EAEEECA27AE}" destId="{5C51750C-61DA-6A47-A9E9-31D53362E8C4}" srcOrd="0" destOrd="0" presId="urn:microsoft.com/office/officeart/2008/layout/AlternatingHexagons"/>
    <dgm:cxn modelId="{E824C3FE-D6CF-C342-9D24-6437E153CF1A}" type="presParOf" srcId="{32600C23-7F45-7B40-AE5E-1EAEEECA27AE}" destId="{E1AB9728-5310-B840-9D5E-E591C77FC287}" srcOrd="1" destOrd="0" presId="urn:microsoft.com/office/officeart/2008/layout/AlternatingHexagons"/>
    <dgm:cxn modelId="{9E5F09EC-A047-D043-8246-F5FD81BEDFAC}" type="presParOf" srcId="{32600C23-7F45-7B40-AE5E-1EAEEECA27AE}" destId="{5C92DC5C-D79E-174B-9A3C-E31135BC4CFB}" srcOrd="2" destOrd="0" presId="urn:microsoft.com/office/officeart/2008/layout/AlternatingHexagons"/>
    <dgm:cxn modelId="{9866DEF5-1FEC-524A-BE1D-A899A7C4D1FF}" type="presParOf" srcId="{32600C23-7F45-7B40-AE5E-1EAEEECA27AE}" destId="{A31CDCA0-5E49-FE4A-AC3C-FD5566FA9ECC}" srcOrd="3" destOrd="0" presId="urn:microsoft.com/office/officeart/2008/layout/AlternatingHexagons"/>
    <dgm:cxn modelId="{66610B7A-1CAD-564B-B971-C77EEA1180D5}" type="presParOf" srcId="{32600C23-7F45-7B40-AE5E-1EAEEECA27AE}" destId="{84E331C4-C400-E641-89B8-CE78EF77CA96}" srcOrd="4" destOrd="0" presId="urn:microsoft.com/office/officeart/2008/layout/AlternatingHexagons"/>
    <dgm:cxn modelId="{5F3F8007-1C2C-0549-902A-CAFB28A7FDC6}" type="presParOf" srcId="{9B2761D5-900D-D34D-B355-315574E3E93B}" destId="{8BA292CC-7D89-8D4A-B835-DAC291F42B6A}" srcOrd="3" destOrd="0" presId="urn:microsoft.com/office/officeart/2008/layout/AlternatingHexagons"/>
    <dgm:cxn modelId="{26219810-F35B-C04B-9DC7-BB929C7117ED}" type="presParOf" srcId="{9B2761D5-900D-D34D-B355-315574E3E93B}" destId="{B3248269-C0F8-3E41-8BEC-D42EBEE0DB3A}" srcOrd="4" destOrd="0" presId="urn:microsoft.com/office/officeart/2008/layout/AlternatingHexagons"/>
    <dgm:cxn modelId="{528A10CE-FCF1-A34D-9373-4F85154FD7F2}" type="presParOf" srcId="{B3248269-C0F8-3E41-8BEC-D42EBEE0DB3A}" destId="{A5142391-1231-0D43-A829-889EF080C83E}" srcOrd="0" destOrd="0" presId="urn:microsoft.com/office/officeart/2008/layout/AlternatingHexagons"/>
    <dgm:cxn modelId="{AB6D8212-C326-9644-8A3C-8CFB4AE13266}" type="presParOf" srcId="{B3248269-C0F8-3E41-8BEC-D42EBEE0DB3A}" destId="{A099B402-E2D8-9E44-A9FD-7C1D884D713A}" srcOrd="1" destOrd="0" presId="urn:microsoft.com/office/officeart/2008/layout/AlternatingHexagons"/>
    <dgm:cxn modelId="{29AEE26A-12C4-BE47-A5D7-8888F0941328}" type="presParOf" srcId="{B3248269-C0F8-3E41-8BEC-D42EBEE0DB3A}" destId="{53B05AAF-3221-BE4E-9793-04056C20034C}" srcOrd="2" destOrd="0" presId="urn:microsoft.com/office/officeart/2008/layout/AlternatingHexagons"/>
    <dgm:cxn modelId="{B89E84C5-3071-814E-939A-B49B03E6A599}" type="presParOf" srcId="{B3248269-C0F8-3E41-8BEC-D42EBEE0DB3A}" destId="{DDCCAC79-E8FF-6448-8644-93399D07C153}" srcOrd="3" destOrd="0" presId="urn:microsoft.com/office/officeart/2008/layout/AlternatingHexagons"/>
    <dgm:cxn modelId="{D24172DB-AD81-B747-9BD8-CED944C0C749}" type="presParOf" srcId="{B3248269-C0F8-3E41-8BEC-D42EBEE0DB3A}" destId="{761F687A-C349-2C41-BA2B-190CAC78F26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21194-1E3E-3748-AA97-488D0890ADA9}" type="doc">
      <dgm:prSet loTypeId="urn:microsoft.com/office/officeart/2005/8/layout/radial6" loCatId="" qsTypeId="urn:microsoft.com/office/officeart/2005/8/quickstyle/simple4" qsCatId="simple" csTypeId="urn:microsoft.com/office/officeart/2005/8/colors/colorful3" csCatId="colorful" phldr="1"/>
      <dgm:spPr/>
      <dgm:t>
        <a:bodyPr/>
        <a:lstStyle/>
        <a:p>
          <a:endParaRPr lang="pl-PL"/>
        </a:p>
      </dgm:t>
    </dgm:pt>
    <dgm:pt modelId="{4AD91C45-DBB5-4D47-BED8-16B250A6A99B}">
      <dgm:prSet phldrT="[Tekst]"/>
      <dgm:spPr/>
      <dgm:t>
        <a:bodyPr/>
        <a:lstStyle/>
        <a:p>
          <a:r>
            <a:rPr lang="pl-PL" dirty="0"/>
            <a:t>Inne mechanizmy</a:t>
          </a:r>
        </a:p>
      </dgm:t>
    </dgm:pt>
    <dgm:pt modelId="{450058FB-BFAD-6E46-8E9F-0CEF1CB17CC2}" type="parTrans" cxnId="{6A35B26B-B09D-5C43-9591-4BF3ACF758B4}">
      <dgm:prSet/>
      <dgm:spPr/>
      <dgm:t>
        <a:bodyPr/>
        <a:lstStyle/>
        <a:p>
          <a:endParaRPr lang="pl-PL"/>
        </a:p>
      </dgm:t>
    </dgm:pt>
    <dgm:pt modelId="{EC43DA6F-72F8-6B4F-803F-7A57AC3E0A47}" type="sibTrans" cxnId="{6A35B26B-B09D-5C43-9591-4BF3ACF758B4}">
      <dgm:prSet/>
      <dgm:spPr/>
      <dgm:t>
        <a:bodyPr/>
        <a:lstStyle/>
        <a:p>
          <a:endParaRPr lang="pl-PL"/>
        </a:p>
      </dgm:t>
    </dgm:pt>
    <dgm:pt modelId="{FFD819F2-7C02-7E41-BC59-67994C6931DF}">
      <dgm:prSet phldrT="[Tekst]" custT="1"/>
      <dgm:spPr/>
      <dgm:t>
        <a:bodyPr/>
        <a:lstStyle/>
        <a:p>
          <a:r>
            <a:rPr lang="pl-PL" sz="1200" dirty="0"/>
            <a:t>Gwarancje i promesy</a:t>
          </a:r>
        </a:p>
      </dgm:t>
    </dgm:pt>
    <dgm:pt modelId="{B8507CB6-1597-424E-ACEA-62800C45DAE5}" type="parTrans" cxnId="{BD016590-7398-4343-8133-E70722850367}">
      <dgm:prSet/>
      <dgm:spPr/>
      <dgm:t>
        <a:bodyPr/>
        <a:lstStyle/>
        <a:p>
          <a:endParaRPr lang="pl-PL"/>
        </a:p>
      </dgm:t>
    </dgm:pt>
    <dgm:pt modelId="{A7859A98-0334-454F-811C-2A185A9A30E2}" type="sibTrans" cxnId="{BD016590-7398-4343-8133-E70722850367}">
      <dgm:prSet/>
      <dgm:spPr/>
      <dgm:t>
        <a:bodyPr/>
        <a:lstStyle/>
        <a:p>
          <a:endParaRPr lang="pl-PL"/>
        </a:p>
      </dgm:t>
    </dgm:pt>
    <dgm:pt modelId="{9CFF0CB0-4EF0-584F-95E4-DF0427F3115C}">
      <dgm:prSet phldrT="[Tekst]" custT="1"/>
      <dgm:spPr/>
      <dgm:t>
        <a:bodyPr/>
        <a:lstStyle/>
        <a:p>
          <a:r>
            <a:rPr lang="pl-PL" sz="1200" dirty="0"/>
            <a:t>Warunki kredytowania</a:t>
          </a:r>
        </a:p>
      </dgm:t>
    </dgm:pt>
    <dgm:pt modelId="{F5984261-391B-F04E-BF83-5AE305BE05DE}" type="parTrans" cxnId="{807AED9D-196C-794A-B189-EFC23CB710DD}">
      <dgm:prSet/>
      <dgm:spPr/>
      <dgm:t>
        <a:bodyPr/>
        <a:lstStyle/>
        <a:p>
          <a:endParaRPr lang="pl-PL"/>
        </a:p>
      </dgm:t>
    </dgm:pt>
    <dgm:pt modelId="{F3C121E7-620E-CE4E-BFC0-B727CF10D096}" type="sibTrans" cxnId="{807AED9D-196C-794A-B189-EFC23CB710DD}">
      <dgm:prSet/>
      <dgm:spPr/>
      <dgm:t>
        <a:bodyPr/>
        <a:lstStyle/>
        <a:p>
          <a:endParaRPr lang="pl-PL"/>
        </a:p>
      </dgm:t>
    </dgm:pt>
    <dgm:pt modelId="{6AB22150-D342-7647-AD50-4DF40E93DD4D}">
      <dgm:prSet phldrT="[Tekst]" custT="1"/>
      <dgm:spPr/>
      <dgm:t>
        <a:bodyPr/>
        <a:lstStyle/>
        <a:p>
          <a:r>
            <a:rPr lang="pl-PL" sz="1200" dirty="0"/>
            <a:t>Zmiany w prawie </a:t>
          </a:r>
          <a:r>
            <a:rPr lang="pl-PL" sz="1000" dirty="0"/>
            <a:t>(w obszarze np. prawa budowlanego, cywilnego (wynajem), transportowego, handlowego)</a:t>
          </a:r>
        </a:p>
      </dgm:t>
    </dgm:pt>
    <dgm:pt modelId="{EAB1DBE3-9DA9-7A4A-A4A0-C6636B5370B8}" type="parTrans" cxnId="{DE5F8CFC-4C96-3F4F-96C5-0D317D5DD597}">
      <dgm:prSet/>
      <dgm:spPr/>
      <dgm:t>
        <a:bodyPr/>
        <a:lstStyle/>
        <a:p>
          <a:endParaRPr lang="pl-PL"/>
        </a:p>
      </dgm:t>
    </dgm:pt>
    <dgm:pt modelId="{8206A4F7-6DE2-ED42-8A14-816D1576C4A3}" type="sibTrans" cxnId="{DE5F8CFC-4C96-3F4F-96C5-0D317D5DD597}">
      <dgm:prSet/>
      <dgm:spPr/>
      <dgm:t>
        <a:bodyPr/>
        <a:lstStyle/>
        <a:p>
          <a:endParaRPr lang="pl-PL"/>
        </a:p>
      </dgm:t>
    </dgm:pt>
    <dgm:pt modelId="{49018B27-C3F9-4649-8B77-793E2446F6D2}">
      <dgm:prSet phldrT="[Tekst]" custT="1"/>
      <dgm:spPr/>
      <dgm:t>
        <a:bodyPr/>
        <a:lstStyle/>
        <a:p>
          <a:r>
            <a:rPr lang="pl-PL" sz="1200" dirty="0"/>
            <a:t>Zmiany w funkcjonowaniu (np. systemu sądowego, organów spółek itp.</a:t>
          </a:r>
          <a:r>
            <a:rPr lang="pl-PL" sz="1000" dirty="0"/>
            <a:t>)</a:t>
          </a:r>
        </a:p>
      </dgm:t>
    </dgm:pt>
    <dgm:pt modelId="{8B57A594-33B2-8547-8499-838071ABC246}" type="parTrans" cxnId="{3ABF6ACB-B5E3-AF4F-88E9-ED6DF9CDB46A}">
      <dgm:prSet/>
      <dgm:spPr/>
      <dgm:t>
        <a:bodyPr/>
        <a:lstStyle/>
        <a:p>
          <a:endParaRPr lang="pl-PL"/>
        </a:p>
      </dgm:t>
    </dgm:pt>
    <dgm:pt modelId="{E4147ABE-CA9B-0042-B98B-7161D318D3FA}" type="sibTrans" cxnId="{3ABF6ACB-B5E3-AF4F-88E9-ED6DF9CDB46A}">
      <dgm:prSet/>
      <dgm:spPr/>
      <dgm:t>
        <a:bodyPr/>
        <a:lstStyle/>
        <a:p>
          <a:endParaRPr lang="pl-PL"/>
        </a:p>
      </dgm:t>
    </dgm:pt>
    <dgm:pt modelId="{BD9A72B6-60A3-F04F-8CF2-E0773B1E1395}" type="pres">
      <dgm:prSet presAssocID="{76A21194-1E3E-3748-AA97-488D0890ADA9}" presName="Name0" presStyleCnt="0">
        <dgm:presLayoutVars>
          <dgm:chMax val="1"/>
          <dgm:dir/>
          <dgm:animLvl val="ctr"/>
          <dgm:resizeHandles val="exact"/>
        </dgm:presLayoutVars>
      </dgm:prSet>
      <dgm:spPr/>
    </dgm:pt>
    <dgm:pt modelId="{18319F02-3914-2D42-B4E8-84A6144D6FDC}" type="pres">
      <dgm:prSet presAssocID="{4AD91C45-DBB5-4D47-BED8-16B250A6A99B}" presName="centerShape" presStyleLbl="node0" presStyleIdx="0" presStyleCnt="1"/>
      <dgm:spPr/>
    </dgm:pt>
    <dgm:pt modelId="{4130D899-120B-6F41-88B5-007138062DA4}" type="pres">
      <dgm:prSet presAssocID="{FFD819F2-7C02-7E41-BC59-67994C6931DF}" presName="node" presStyleLbl="node1" presStyleIdx="0" presStyleCnt="4">
        <dgm:presLayoutVars>
          <dgm:bulletEnabled val="1"/>
        </dgm:presLayoutVars>
      </dgm:prSet>
      <dgm:spPr/>
    </dgm:pt>
    <dgm:pt modelId="{9DC3DC97-7346-764C-B34F-DA333DA85939}" type="pres">
      <dgm:prSet presAssocID="{FFD819F2-7C02-7E41-BC59-67994C6931DF}" presName="dummy" presStyleCnt="0"/>
      <dgm:spPr/>
    </dgm:pt>
    <dgm:pt modelId="{A722B9A1-C71B-F342-BB6D-BD01D7F6AA60}" type="pres">
      <dgm:prSet presAssocID="{A7859A98-0334-454F-811C-2A185A9A30E2}" presName="sibTrans" presStyleLbl="sibTrans2D1" presStyleIdx="0" presStyleCnt="4"/>
      <dgm:spPr/>
    </dgm:pt>
    <dgm:pt modelId="{38F39779-29AE-E442-96EB-06954CDD1BAA}" type="pres">
      <dgm:prSet presAssocID="{9CFF0CB0-4EF0-584F-95E4-DF0427F3115C}" presName="node" presStyleLbl="node1" presStyleIdx="1" presStyleCnt="4">
        <dgm:presLayoutVars>
          <dgm:bulletEnabled val="1"/>
        </dgm:presLayoutVars>
      </dgm:prSet>
      <dgm:spPr/>
    </dgm:pt>
    <dgm:pt modelId="{07DE57F1-7F50-C142-8858-6915E642FD5C}" type="pres">
      <dgm:prSet presAssocID="{9CFF0CB0-4EF0-584F-95E4-DF0427F3115C}" presName="dummy" presStyleCnt="0"/>
      <dgm:spPr/>
    </dgm:pt>
    <dgm:pt modelId="{94CDB980-7C03-5F4B-9FFC-76313226B616}" type="pres">
      <dgm:prSet presAssocID="{F3C121E7-620E-CE4E-BFC0-B727CF10D096}" presName="sibTrans" presStyleLbl="sibTrans2D1" presStyleIdx="1" presStyleCnt="4"/>
      <dgm:spPr/>
    </dgm:pt>
    <dgm:pt modelId="{0E0DB62F-A023-F040-BE10-9428D514D668}" type="pres">
      <dgm:prSet presAssocID="{6AB22150-D342-7647-AD50-4DF40E93DD4D}" presName="node" presStyleLbl="node1" presStyleIdx="2" presStyleCnt="4">
        <dgm:presLayoutVars>
          <dgm:bulletEnabled val="1"/>
        </dgm:presLayoutVars>
      </dgm:prSet>
      <dgm:spPr/>
    </dgm:pt>
    <dgm:pt modelId="{617595CD-8C87-EB4A-BFD2-4B57EC97C10A}" type="pres">
      <dgm:prSet presAssocID="{6AB22150-D342-7647-AD50-4DF40E93DD4D}" presName="dummy" presStyleCnt="0"/>
      <dgm:spPr/>
    </dgm:pt>
    <dgm:pt modelId="{BE54843D-648B-024B-A808-2134EEB277CD}" type="pres">
      <dgm:prSet presAssocID="{8206A4F7-6DE2-ED42-8A14-816D1576C4A3}" presName="sibTrans" presStyleLbl="sibTrans2D1" presStyleIdx="2" presStyleCnt="4"/>
      <dgm:spPr/>
    </dgm:pt>
    <dgm:pt modelId="{881EE2B0-27AB-944B-BE12-2BE647FE7C57}" type="pres">
      <dgm:prSet presAssocID="{49018B27-C3F9-4649-8B77-793E2446F6D2}" presName="node" presStyleLbl="node1" presStyleIdx="3" presStyleCnt="4">
        <dgm:presLayoutVars>
          <dgm:bulletEnabled val="1"/>
        </dgm:presLayoutVars>
      </dgm:prSet>
      <dgm:spPr/>
    </dgm:pt>
    <dgm:pt modelId="{8E937E93-CFDF-D74C-996C-1C0AA86873C3}" type="pres">
      <dgm:prSet presAssocID="{49018B27-C3F9-4649-8B77-793E2446F6D2}" presName="dummy" presStyleCnt="0"/>
      <dgm:spPr/>
    </dgm:pt>
    <dgm:pt modelId="{F7D00E57-2A37-554B-952D-6C1BC327C61F}" type="pres">
      <dgm:prSet presAssocID="{E4147ABE-CA9B-0042-B98B-7161D318D3FA}" presName="sibTrans" presStyleLbl="sibTrans2D1" presStyleIdx="3" presStyleCnt="4"/>
      <dgm:spPr/>
    </dgm:pt>
  </dgm:ptLst>
  <dgm:cxnLst>
    <dgm:cxn modelId="{04510F08-E03A-A749-BF6E-821177422931}" type="presOf" srcId="{A7859A98-0334-454F-811C-2A185A9A30E2}" destId="{A722B9A1-C71B-F342-BB6D-BD01D7F6AA60}" srcOrd="0" destOrd="0" presId="urn:microsoft.com/office/officeart/2005/8/layout/radial6"/>
    <dgm:cxn modelId="{40737C1A-87FF-0C42-BCD6-13FF7C87947A}" type="presOf" srcId="{6AB22150-D342-7647-AD50-4DF40E93DD4D}" destId="{0E0DB62F-A023-F040-BE10-9428D514D668}" srcOrd="0" destOrd="0" presId="urn:microsoft.com/office/officeart/2005/8/layout/radial6"/>
    <dgm:cxn modelId="{927A8F3D-8BEE-EC45-BC12-93BAB4DE3FC5}" type="presOf" srcId="{F3C121E7-620E-CE4E-BFC0-B727CF10D096}" destId="{94CDB980-7C03-5F4B-9FFC-76313226B616}" srcOrd="0" destOrd="0" presId="urn:microsoft.com/office/officeart/2005/8/layout/radial6"/>
    <dgm:cxn modelId="{6A35B26B-B09D-5C43-9591-4BF3ACF758B4}" srcId="{76A21194-1E3E-3748-AA97-488D0890ADA9}" destId="{4AD91C45-DBB5-4D47-BED8-16B250A6A99B}" srcOrd="0" destOrd="0" parTransId="{450058FB-BFAD-6E46-8E9F-0CEF1CB17CC2}" sibTransId="{EC43DA6F-72F8-6B4F-803F-7A57AC3E0A47}"/>
    <dgm:cxn modelId="{8596744D-8663-2C4A-8511-81B61CC662D1}" type="presOf" srcId="{8206A4F7-6DE2-ED42-8A14-816D1576C4A3}" destId="{BE54843D-648B-024B-A808-2134EEB277CD}" srcOrd="0" destOrd="0" presId="urn:microsoft.com/office/officeart/2005/8/layout/radial6"/>
    <dgm:cxn modelId="{69B8B887-60DE-6640-AB69-887124B4DD08}" type="presOf" srcId="{E4147ABE-CA9B-0042-B98B-7161D318D3FA}" destId="{F7D00E57-2A37-554B-952D-6C1BC327C61F}" srcOrd="0" destOrd="0" presId="urn:microsoft.com/office/officeart/2005/8/layout/radial6"/>
    <dgm:cxn modelId="{BD016590-7398-4343-8133-E70722850367}" srcId="{4AD91C45-DBB5-4D47-BED8-16B250A6A99B}" destId="{FFD819F2-7C02-7E41-BC59-67994C6931DF}" srcOrd="0" destOrd="0" parTransId="{B8507CB6-1597-424E-ACEA-62800C45DAE5}" sibTransId="{A7859A98-0334-454F-811C-2A185A9A30E2}"/>
    <dgm:cxn modelId="{807AED9D-196C-794A-B189-EFC23CB710DD}" srcId="{4AD91C45-DBB5-4D47-BED8-16B250A6A99B}" destId="{9CFF0CB0-4EF0-584F-95E4-DF0427F3115C}" srcOrd="1" destOrd="0" parTransId="{F5984261-391B-F04E-BF83-5AE305BE05DE}" sibTransId="{F3C121E7-620E-CE4E-BFC0-B727CF10D096}"/>
    <dgm:cxn modelId="{DC92F9B6-80CC-6E4D-85D0-5873DDBCB9DA}" type="presOf" srcId="{4AD91C45-DBB5-4D47-BED8-16B250A6A99B}" destId="{18319F02-3914-2D42-B4E8-84A6144D6FDC}" srcOrd="0" destOrd="0" presId="urn:microsoft.com/office/officeart/2005/8/layout/radial6"/>
    <dgm:cxn modelId="{60B0CCC6-51CE-A241-BEFC-3AAF8E9750D8}" type="presOf" srcId="{76A21194-1E3E-3748-AA97-488D0890ADA9}" destId="{BD9A72B6-60A3-F04F-8CF2-E0773B1E1395}" srcOrd="0" destOrd="0" presId="urn:microsoft.com/office/officeart/2005/8/layout/radial6"/>
    <dgm:cxn modelId="{3ABF6ACB-B5E3-AF4F-88E9-ED6DF9CDB46A}" srcId="{4AD91C45-DBB5-4D47-BED8-16B250A6A99B}" destId="{49018B27-C3F9-4649-8B77-793E2446F6D2}" srcOrd="3" destOrd="0" parTransId="{8B57A594-33B2-8547-8499-838071ABC246}" sibTransId="{E4147ABE-CA9B-0042-B98B-7161D318D3FA}"/>
    <dgm:cxn modelId="{5D1405CC-5EC2-4148-B4EE-ADEFBEAEA3E4}" type="presOf" srcId="{49018B27-C3F9-4649-8B77-793E2446F6D2}" destId="{881EE2B0-27AB-944B-BE12-2BE647FE7C57}" srcOrd="0" destOrd="0" presId="urn:microsoft.com/office/officeart/2005/8/layout/radial6"/>
    <dgm:cxn modelId="{974C55E6-8205-454E-8C17-5F10138AB948}" type="presOf" srcId="{9CFF0CB0-4EF0-584F-95E4-DF0427F3115C}" destId="{38F39779-29AE-E442-96EB-06954CDD1BAA}" srcOrd="0" destOrd="0" presId="urn:microsoft.com/office/officeart/2005/8/layout/radial6"/>
    <dgm:cxn modelId="{DE5F8CFC-4C96-3F4F-96C5-0D317D5DD597}" srcId="{4AD91C45-DBB5-4D47-BED8-16B250A6A99B}" destId="{6AB22150-D342-7647-AD50-4DF40E93DD4D}" srcOrd="2" destOrd="0" parTransId="{EAB1DBE3-9DA9-7A4A-A4A0-C6636B5370B8}" sibTransId="{8206A4F7-6DE2-ED42-8A14-816D1576C4A3}"/>
    <dgm:cxn modelId="{9F63CFFF-5CAD-5447-9EE2-196783400F38}" type="presOf" srcId="{FFD819F2-7C02-7E41-BC59-67994C6931DF}" destId="{4130D899-120B-6F41-88B5-007138062DA4}" srcOrd="0" destOrd="0" presId="urn:microsoft.com/office/officeart/2005/8/layout/radial6"/>
    <dgm:cxn modelId="{458C3779-2848-4040-8A38-A20FF2B147B6}" type="presParOf" srcId="{BD9A72B6-60A3-F04F-8CF2-E0773B1E1395}" destId="{18319F02-3914-2D42-B4E8-84A6144D6FDC}" srcOrd="0" destOrd="0" presId="urn:microsoft.com/office/officeart/2005/8/layout/radial6"/>
    <dgm:cxn modelId="{9B572463-E2B3-FB4B-8C31-D5CE4ACBF6AE}" type="presParOf" srcId="{BD9A72B6-60A3-F04F-8CF2-E0773B1E1395}" destId="{4130D899-120B-6F41-88B5-007138062DA4}" srcOrd="1" destOrd="0" presId="urn:microsoft.com/office/officeart/2005/8/layout/radial6"/>
    <dgm:cxn modelId="{A8BE7049-12A8-294A-9D6A-1A08F6B81F80}" type="presParOf" srcId="{BD9A72B6-60A3-F04F-8CF2-E0773B1E1395}" destId="{9DC3DC97-7346-764C-B34F-DA333DA85939}" srcOrd="2" destOrd="0" presId="urn:microsoft.com/office/officeart/2005/8/layout/radial6"/>
    <dgm:cxn modelId="{F8F9E6C4-BCAE-E648-A7EA-97D49015A928}" type="presParOf" srcId="{BD9A72B6-60A3-F04F-8CF2-E0773B1E1395}" destId="{A722B9A1-C71B-F342-BB6D-BD01D7F6AA60}" srcOrd="3" destOrd="0" presId="urn:microsoft.com/office/officeart/2005/8/layout/radial6"/>
    <dgm:cxn modelId="{42A3A871-ABD4-854B-92A5-E50962D6F888}" type="presParOf" srcId="{BD9A72B6-60A3-F04F-8CF2-E0773B1E1395}" destId="{38F39779-29AE-E442-96EB-06954CDD1BAA}" srcOrd="4" destOrd="0" presId="urn:microsoft.com/office/officeart/2005/8/layout/radial6"/>
    <dgm:cxn modelId="{0EE427A0-B1CF-8147-95B0-08B92182552A}" type="presParOf" srcId="{BD9A72B6-60A3-F04F-8CF2-E0773B1E1395}" destId="{07DE57F1-7F50-C142-8858-6915E642FD5C}" srcOrd="5" destOrd="0" presId="urn:microsoft.com/office/officeart/2005/8/layout/radial6"/>
    <dgm:cxn modelId="{DDDE8AC6-DE61-5045-8892-0E00F4045E32}" type="presParOf" srcId="{BD9A72B6-60A3-F04F-8CF2-E0773B1E1395}" destId="{94CDB980-7C03-5F4B-9FFC-76313226B616}" srcOrd="6" destOrd="0" presId="urn:microsoft.com/office/officeart/2005/8/layout/radial6"/>
    <dgm:cxn modelId="{FCB50D76-7211-6A4E-90EB-F73460FBAB64}" type="presParOf" srcId="{BD9A72B6-60A3-F04F-8CF2-E0773B1E1395}" destId="{0E0DB62F-A023-F040-BE10-9428D514D668}" srcOrd="7" destOrd="0" presId="urn:microsoft.com/office/officeart/2005/8/layout/radial6"/>
    <dgm:cxn modelId="{97121B26-7375-5547-9764-ED23993A138B}" type="presParOf" srcId="{BD9A72B6-60A3-F04F-8CF2-E0773B1E1395}" destId="{617595CD-8C87-EB4A-BFD2-4B57EC97C10A}" srcOrd="8" destOrd="0" presId="urn:microsoft.com/office/officeart/2005/8/layout/radial6"/>
    <dgm:cxn modelId="{6835F599-E27A-524C-B0B7-2CDAB9395FE3}" type="presParOf" srcId="{BD9A72B6-60A3-F04F-8CF2-E0773B1E1395}" destId="{BE54843D-648B-024B-A808-2134EEB277CD}" srcOrd="9" destOrd="0" presId="urn:microsoft.com/office/officeart/2005/8/layout/radial6"/>
    <dgm:cxn modelId="{250EAAB3-BFAD-644B-9A9B-E3D9DB7B1F8D}" type="presParOf" srcId="{BD9A72B6-60A3-F04F-8CF2-E0773B1E1395}" destId="{881EE2B0-27AB-944B-BE12-2BE647FE7C57}" srcOrd="10" destOrd="0" presId="urn:microsoft.com/office/officeart/2005/8/layout/radial6"/>
    <dgm:cxn modelId="{14017071-BEEA-AD4C-AE52-F783B8A73B41}" type="presParOf" srcId="{BD9A72B6-60A3-F04F-8CF2-E0773B1E1395}" destId="{8E937E93-CFDF-D74C-996C-1C0AA86873C3}" srcOrd="11" destOrd="0" presId="urn:microsoft.com/office/officeart/2005/8/layout/radial6"/>
    <dgm:cxn modelId="{E84A19AE-8725-564D-A0EB-0F3C54737306}" type="presParOf" srcId="{BD9A72B6-60A3-F04F-8CF2-E0773B1E1395}" destId="{F7D00E57-2A37-554B-952D-6C1BC327C61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C7790D-F7B4-814B-A6EB-47E525426F24}" type="doc">
      <dgm:prSet loTypeId="urn:microsoft.com/office/officeart/2005/8/layout/cycle8" loCatId="" qsTypeId="urn:microsoft.com/office/officeart/2005/8/quickstyle/simple4" qsCatId="simple" csTypeId="urn:microsoft.com/office/officeart/2005/8/colors/colorful1" csCatId="colorful" phldr="1"/>
      <dgm:spPr/>
    </dgm:pt>
    <dgm:pt modelId="{F84A9DC3-1B67-B141-9080-B751998CEFA0}">
      <dgm:prSet phldrT="[Tekst]"/>
      <dgm:spPr/>
      <dgm:t>
        <a:bodyPr/>
        <a:lstStyle/>
        <a:p>
          <a:r>
            <a:rPr lang="en-GB" dirty="0" err="1"/>
            <a:t>Dofinansowanie</a:t>
          </a:r>
          <a:r>
            <a:rPr lang="en-GB" dirty="0"/>
            <a:t> </a:t>
          </a:r>
          <a:r>
            <a:rPr lang="en-GB" dirty="0" err="1"/>
            <a:t>pensji</a:t>
          </a:r>
          <a:r>
            <a:rPr lang="en-GB" dirty="0"/>
            <a:t> </a:t>
          </a:r>
          <a:endParaRPr lang="pl-PL" dirty="0"/>
        </a:p>
      </dgm:t>
    </dgm:pt>
    <dgm:pt modelId="{E32DBC35-AD56-8744-B78C-710BF683D82D}" type="parTrans" cxnId="{2835B186-7BAF-584F-9ACA-6F4B00FBBBFB}">
      <dgm:prSet/>
      <dgm:spPr/>
      <dgm:t>
        <a:bodyPr/>
        <a:lstStyle/>
        <a:p>
          <a:endParaRPr lang="pl-PL"/>
        </a:p>
      </dgm:t>
    </dgm:pt>
    <dgm:pt modelId="{5198D808-EA99-FA47-B01E-FE9673AAE641}" type="sibTrans" cxnId="{2835B186-7BAF-584F-9ACA-6F4B00FBBBFB}">
      <dgm:prSet/>
      <dgm:spPr/>
      <dgm:t>
        <a:bodyPr/>
        <a:lstStyle/>
        <a:p>
          <a:endParaRPr lang="pl-PL"/>
        </a:p>
      </dgm:t>
    </dgm:pt>
    <dgm:pt modelId="{0A9B80AE-D5E2-0240-A01F-757E890DE05C}">
      <dgm:prSet phldrT="[Tekst]"/>
      <dgm:spPr/>
      <dgm:t>
        <a:bodyPr/>
        <a:lstStyle/>
        <a:p>
          <a:r>
            <a:rPr lang="en-GB" dirty="0" err="1"/>
            <a:t>Zasiłek</a:t>
          </a:r>
          <a:r>
            <a:rPr lang="en-GB" dirty="0"/>
            <a:t> </a:t>
          </a:r>
          <a:r>
            <a:rPr lang="en-GB" dirty="0" err="1"/>
            <a:t>na</a:t>
          </a:r>
          <a:r>
            <a:rPr lang="en-GB" dirty="0"/>
            <a:t> </a:t>
          </a:r>
          <a:r>
            <a:rPr lang="en-GB" dirty="0" err="1"/>
            <a:t>czas</a:t>
          </a:r>
          <a:r>
            <a:rPr lang="en-GB" dirty="0"/>
            <a:t> </a:t>
          </a:r>
          <a:r>
            <a:rPr lang="en-GB" dirty="0" err="1"/>
            <a:t>bezczynności</a:t>
          </a:r>
          <a:endParaRPr lang="pl-PL" dirty="0"/>
        </a:p>
      </dgm:t>
    </dgm:pt>
    <dgm:pt modelId="{69F020F0-6380-C142-B9B7-2ABD1FA1F7DE}" type="parTrans" cxnId="{95E008E4-9564-D04D-AA22-DAABE5CA47E9}">
      <dgm:prSet/>
      <dgm:spPr/>
      <dgm:t>
        <a:bodyPr/>
        <a:lstStyle/>
        <a:p>
          <a:endParaRPr lang="pl-PL"/>
        </a:p>
      </dgm:t>
    </dgm:pt>
    <dgm:pt modelId="{853DFFEB-28E3-1442-8B20-341120E79025}" type="sibTrans" cxnId="{95E008E4-9564-D04D-AA22-DAABE5CA47E9}">
      <dgm:prSet/>
      <dgm:spPr/>
      <dgm:t>
        <a:bodyPr/>
        <a:lstStyle/>
        <a:p>
          <a:endParaRPr lang="pl-PL"/>
        </a:p>
      </dgm:t>
    </dgm:pt>
    <dgm:pt modelId="{1DB6D3DE-F762-BA4F-B27F-1AEFDC7982E6}">
      <dgm:prSet phldrT="[Tekst]"/>
      <dgm:spPr/>
      <dgm:t>
        <a:bodyPr/>
        <a:lstStyle/>
        <a:p>
          <a:r>
            <a:rPr lang="en-GB" dirty="0" err="1"/>
            <a:t>Zwolnienia</a:t>
          </a:r>
          <a:r>
            <a:rPr lang="en-GB" dirty="0"/>
            <a:t> z </a:t>
          </a:r>
          <a:r>
            <a:rPr lang="en-GB" dirty="0" err="1"/>
            <a:t>kosztów</a:t>
          </a:r>
          <a:r>
            <a:rPr lang="en-GB" dirty="0"/>
            <a:t> </a:t>
          </a:r>
          <a:r>
            <a:rPr lang="en-GB" dirty="0" err="1"/>
            <a:t>pracy</a:t>
          </a:r>
          <a:endParaRPr lang="pl-PL" dirty="0"/>
        </a:p>
      </dgm:t>
    </dgm:pt>
    <dgm:pt modelId="{E68A94EE-8B5A-154D-A126-ECA51DD87726}" type="parTrans" cxnId="{66FFE3C3-3920-D14A-A356-2B49DE5AC9B4}">
      <dgm:prSet/>
      <dgm:spPr/>
      <dgm:t>
        <a:bodyPr/>
        <a:lstStyle/>
        <a:p>
          <a:endParaRPr lang="pl-PL"/>
        </a:p>
      </dgm:t>
    </dgm:pt>
    <dgm:pt modelId="{D904009F-D4CE-5B4C-A398-8176166C89E0}" type="sibTrans" cxnId="{66FFE3C3-3920-D14A-A356-2B49DE5AC9B4}">
      <dgm:prSet/>
      <dgm:spPr/>
      <dgm:t>
        <a:bodyPr/>
        <a:lstStyle/>
        <a:p>
          <a:endParaRPr lang="pl-PL"/>
        </a:p>
      </dgm:t>
    </dgm:pt>
    <dgm:pt modelId="{B7A661B0-86C6-B34E-9E8B-605487BEC6B0}">
      <dgm:prSet phldrT="[Tekst]"/>
      <dgm:spPr/>
      <dgm:t>
        <a:bodyPr/>
        <a:lstStyle/>
        <a:p>
          <a:r>
            <a:rPr lang="pl-PL" dirty="0"/>
            <a:t>Zmiany w prawie pracy </a:t>
          </a:r>
        </a:p>
      </dgm:t>
    </dgm:pt>
    <dgm:pt modelId="{13D2A250-67D1-7349-8AEF-1D2A822D6C00}" type="parTrans" cxnId="{CF59B797-E0B0-0847-AA9B-74F96F463EB4}">
      <dgm:prSet/>
      <dgm:spPr/>
      <dgm:t>
        <a:bodyPr/>
        <a:lstStyle/>
        <a:p>
          <a:endParaRPr lang="pl-PL"/>
        </a:p>
      </dgm:t>
    </dgm:pt>
    <dgm:pt modelId="{886FBDE6-8F46-9C41-A221-3BC7AED0D7A7}" type="sibTrans" cxnId="{CF59B797-E0B0-0847-AA9B-74F96F463EB4}">
      <dgm:prSet/>
      <dgm:spPr/>
      <dgm:t>
        <a:bodyPr/>
        <a:lstStyle/>
        <a:p>
          <a:endParaRPr lang="pl-PL"/>
        </a:p>
      </dgm:t>
    </dgm:pt>
    <dgm:pt modelId="{B2F11F7B-367F-1D4C-8E38-837982E4E6E6}">
      <dgm:prSet phldrT="[Tekst]"/>
      <dgm:spPr/>
      <dgm:t>
        <a:bodyPr/>
        <a:lstStyle/>
        <a:p>
          <a:r>
            <a:rPr lang="pl-PL" dirty="0"/>
            <a:t>Zmiany w organizacji pracy</a:t>
          </a:r>
        </a:p>
      </dgm:t>
    </dgm:pt>
    <dgm:pt modelId="{94455674-31EC-564D-A801-ACC88CE93281}" type="parTrans" cxnId="{E69202B5-F37F-6A41-B265-7AB69F7E9427}">
      <dgm:prSet/>
      <dgm:spPr/>
      <dgm:t>
        <a:bodyPr/>
        <a:lstStyle/>
        <a:p>
          <a:endParaRPr lang="pl-PL"/>
        </a:p>
      </dgm:t>
    </dgm:pt>
    <dgm:pt modelId="{AABD1A59-6B30-0849-AB87-F7BAE8C63E74}" type="sibTrans" cxnId="{E69202B5-F37F-6A41-B265-7AB69F7E9427}">
      <dgm:prSet/>
      <dgm:spPr/>
      <dgm:t>
        <a:bodyPr/>
        <a:lstStyle/>
        <a:p>
          <a:endParaRPr lang="pl-PL"/>
        </a:p>
      </dgm:t>
    </dgm:pt>
    <dgm:pt modelId="{45D46B09-AB61-524F-AC2C-9B143F0419B4}" type="pres">
      <dgm:prSet presAssocID="{0CC7790D-F7B4-814B-A6EB-47E525426F24}" presName="compositeShape" presStyleCnt="0">
        <dgm:presLayoutVars>
          <dgm:chMax val="7"/>
          <dgm:dir/>
          <dgm:resizeHandles val="exact"/>
        </dgm:presLayoutVars>
      </dgm:prSet>
      <dgm:spPr/>
    </dgm:pt>
    <dgm:pt modelId="{6E2C46A9-5595-1D44-A07D-5092F94AEEB0}" type="pres">
      <dgm:prSet presAssocID="{0CC7790D-F7B4-814B-A6EB-47E525426F24}" presName="wedge1" presStyleLbl="node1" presStyleIdx="0" presStyleCnt="5"/>
      <dgm:spPr/>
    </dgm:pt>
    <dgm:pt modelId="{5E29D59A-A0B2-E94A-9D30-1129114272BD}" type="pres">
      <dgm:prSet presAssocID="{0CC7790D-F7B4-814B-A6EB-47E525426F24}" presName="dummy1a" presStyleCnt="0"/>
      <dgm:spPr/>
    </dgm:pt>
    <dgm:pt modelId="{C02B2F1F-309C-4646-A0DC-DA5858075843}" type="pres">
      <dgm:prSet presAssocID="{0CC7790D-F7B4-814B-A6EB-47E525426F24}" presName="dummy1b" presStyleCnt="0"/>
      <dgm:spPr/>
    </dgm:pt>
    <dgm:pt modelId="{A95FE178-4248-9148-B96D-8C0E8D1E8657}" type="pres">
      <dgm:prSet presAssocID="{0CC7790D-F7B4-814B-A6EB-47E525426F24}" presName="wedge1Tx" presStyleLbl="node1" presStyleIdx="0" presStyleCnt="5">
        <dgm:presLayoutVars>
          <dgm:chMax val="0"/>
          <dgm:chPref val="0"/>
          <dgm:bulletEnabled val="1"/>
        </dgm:presLayoutVars>
      </dgm:prSet>
      <dgm:spPr/>
    </dgm:pt>
    <dgm:pt modelId="{350E3B1A-4354-E141-92E7-E119A3FFEDFD}" type="pres">
      <dgm:prSet presAssocID="{0CC7790D-F7B4-814B-A6EB-47E525426F24}" presName="wedge2" presStyleLbl="node1" presStyleIdx="1" presStyleCnt="5"/>
      <dgm:spPr/>
    </dgm:pt>
    <dgm:pt modelId="{E55C86C0-81C1-514D-860B-6870120E808D}" type="pres">
      <dgm:prSet presAssocID="{0CC7790D-F7B4-814B-A6EB-47E525426F24}" presName="dummy2a" presStyleCnt="0"/>
      <dgm:spPr/>
    </dgm:pt>
    <dgm:pt modelId="{DD2C42E2-0A5A-FC43-B9E9-ED7568D722D8}" type="pres">
      <dgm:prSet presAssocID="{0CC7790D-F7B4-814B-A6EB-47E525426F24}" presName="dummy2b" presStyleCnt="0"/>
      <dgm:spPr/>
    </dgm:pt>
    <dgm:pt modelId="{6F9350FD-72A2-2F49-8802-E9F8EFF997A2}" type="pres">
      <dgm:prSet presAssocID="{0CC7790D-F7B4-814B-A6EB-47E525426F24}" presName="wedge2Tx" presStyleLbl="node1" presStyleIdx="1" presStyleCnt="5">
        <dgm:presLayoutVars>
          <dgm:chMax val="0"/>
          <dgm:chPref val="0"/>
          <dgm:bulletEnabled val="1"/>
        </dgm:presLayoutVars>
      </dgm:prSet>
      <dgm:spPr/>
    </dgm:pt>
    <dgm:pt modelId="{D04F4AED-2ACA-BC43-9339-D2D23E2B49C7}" type="pres">
      <dgm:prSet presAssocID="{0CC7790D-F7B4-814B-A6EB-47E525426F24}" presName="wedge3" presStyleLbl="node1" presStyleIdx="2" presStyleCnt="5"/>
      <dgm:spPr/>
    </dgm:pt>
    <dgm:pt modelId="{01FF3C8F-79F1-5544-A5DE-D299DF953464}" type="pres">
      <dgm:prSet presAssocID="{0CC7790D-F7B4-814B-A6EB-47E525426F24}" presName="dummy3a" presStyleCnt="0"/>
      <dgm:spPr/>
    </dgm:pt>
    <dgm:pt modelId="{38EA4F6A-E900-BF48-824B-88A506147556}" type="pres">
      <dgm:prSet presAssocID="{0CC7790D-F7B4-814B-A6EB-47E525426F24}" presName="dummy3b" presStyleCnt="0"/>
      <dgm:spPr/>
    </dgm:pt>
    <dgm:pt modelId="{BF26A27F-73F8-324A-93B8-971FF8E37E5A}" type="pres">
      <dgm:prSet presAssocID="{0CC7790D-F7B4-814B-A6EB-47E525426F24}" presName="wedge3Tx" presStyleLbl="node1" presStyleIdx="2" presStyleCnt="5">
        <dgm:presLayoutVars>
          <dgm:chMax val="0"/>
          <dgm:chPref val="0"/>
          <dgm:bulletEnabled val="1"/>
        </dgm:presLayoutVars>
      </dgm:prSet>
      <dgm:spPr/>
    </dgm:pt>
    <dgm:pt modelId="{2B37C89B-5947-A54B-88A3-ECCF5901B310}" type="pres">
      <dgm:prSet presAssocID="{0CC7790D-F7B4-814B-A6EB-47E525426F24}" presName="wedge4" presStyleLbl="node1" presStyleIdx="3" presStyleCnt="5"/>
      <dgm:spPr/>
    </dgm:pt>
    <dgm:pt modelId="{A87249DC-320F-4848-A6F5-2BE237023062}" type="pres">
      <dgm:prSet presAssocID="{0CC7790D-F7B4-814B-A6EB-47E525426F24}" presName="dummy4a" presStyleCnt="0"/>
      <dgm:spPr/>
    </dgm:pt>
    <dgm:pt modelId="{F017C0FB-7B30-6242-A543-11DA548CAD60}" type="pres">
      <dgm:prSet presAssocID="{0CC7790D-F7B4-814B-A6EB-47E525426F24}" presName="dummy4b" presStyleCnt="0"/>
      <dgm:spPr/>
    </dgm:pt>
    <dgm:pt modelId="{D1AA454B-36AE-A149-9085-CFEE8700CEAC}" type="pres">
      <dgm:prSet presAssocID="{0CC7790D-F7B4-814B-A6EB-47E525426F24}" presName="wedge4Tx" presStyleLbl="node1" presStyleIdx="3" presStyleCnt="5">
        <dgm:presLayoutVars>
          <dgm:chMax val="0"/>
          <dgm:chPref val="0"/>
          <dgm:bulletEnabled val="1"/>
        </dgm:presLayoutVars>
      </dgm:prSet>
      <dgm:spPr/>
    </dgm:pt>
    <dgm:pt modelId="{C957AAFC-A36F-A740-B482-3EE25B91A092}" type="pres">
      <dgm:prSet presAssocID="{0CC7790D-F7B4-814B-A6EB-47E525426F24}" presName="wedge5" presStyleLbl="node1" presStyleIdx="4" presStyleCnt="5"/>
      <dgm:spPr/>
    </dgm:pt>
    <dgm:pt modelId="{89D1F125-66DE-544B-A64C-51EDAB57F7C2}" type="pres">
      <dgm:prSet presAssocID="{0CC7790D-F7B4-814B-A6EB-47E525426F24}" presName="dummy5a" presStyleCnt="0"/>
      <dgm:spPr/>
    </dgm:pt>
    <dgm:pt modelId="{597EB016-9D13-8C40-B850-0C3C64C1098A}" type="pres">
      <dgm:prSet presAssocID="{0CC7790D-F7B4-814B-A6EB-47E525426F24}" presName="dummy5b" presStyleCnt="0"/>
      <dgm:spPr/>
    </dgm:pt>
    <dgm:pt modelId="{7F1D55AF-E238-0A4D-8825-AAD7ABD5BB61}" type="pres">
      <dgm:prSet presAssocID="{0CC7790D-F7B4-814B-A6EB-47E525426F24}" presName="wedge5Tx" presStyleLbl="node1" presStyleIdx="4" presStyleCnt="5">
        <dgm:presLayoutVars>
          <dgm:chMax val="0"/>
          <dgm:chPref val="0"/>
          <dgm:bulletEnabled val="1"/>
        </dgm:presLayoutVars>
      </dgm:prSet>
      <dgm:spPr/>
    </dgm:pt>
    <dgm:pt modelId="{15BC9265-F275-6247-A387-3FFD408D29BF}" type="pres">
      <dgm:prSet presAssocID="{5198D808-EA99-FA47-B01E-FE9673AAE641}" presName="arrowWedge1" presStyleLbl="fgSibTrans2D1" presStyleIdx="0" presStyleCnt="5"/>
      <dgm:spPr/>
    </dgm:pt>
    <dgm:pt modelId="{F40E23B9-D08D-BB4D-926D-99262334405A}" type="pres">
      <dgm:prSet presAssocID="{853DFFEB-28E3-1442-8B20-341120E79025}" presName="arrowWedge2" presStyleLbl="fgSibTrans2D1" presStyleIdx="1" presStyleCnt="5"/>
      <dgm:spPr/>
    </dgm:pt>
    <dgm:pt modelId="{60BB4BB9-2E47-AE48-B7B4-9DD0FFB9D62F}" type="pres">
      <dgm:prSet presAssocID="{D904009F-D4CE-5B4C-A398-8176166C89E0}" presName="arrowWedge3" presStyleLbl="fgSibTrans2D1" presStyleIdx="2" presStyleCnt="5"/>
      <dgm:spPr/>
    </dgm:pt>
    <dgm:pt modelId="{8A2839C8-65E7-DC40-8EC1-E3E0F079E178}" type="pres">
      <dgm:prSet presAssocID="{886FBDE6-8F46-9C41-A221-3BC7AED0D7A7}" presName="arrowWedge4" presStyleLbl="fgSibTrans2D1" presStyleIdx="3" presStyleCnt="5"/>
      <dgm:spPr/>
    </dgm:pt>
    <dgm:pt modelId="{0F31626E-B61A-AA4A-86C5-7F67B1BB1129}" type="pres">
      <dgm:prSet presAssocID="{AABD1A59-6B30-0849-AB87-F7BAE8C63E74}" presName="arrowWedge5" presStyleLbl="fgSibTrans2D1" presStyleIdx="4" presStyleCnt="5"/>
      <dgm:spPr/>
    </dgm:pt>
  </dgm:ptLst>
  <dgm:cxnLst>
    <dgm:cxn modelId="{8C18BB26-F538-6043-814D-9262D962D199}" type="presOf" srcId="{B2F11F7B-367F-1D4C-8E38-837982E4E6E6}" destId="{C957AAFC-A36F-A740-B482-3EE25B91A092}" srcOrd="0" destOrd="0" presId="urn:microsoft.com/office/officeart/2005/8/layout/cycle8"/>
    <dgm:cxn modelId="{80F5F73B-1A94-B142-9EBF-A0711686F4C8}" type="presOf" srcId="{B7A661B0-86C6-B34E-9E8B-605487BEC6B0}" destId="{2B37C89B-5947-A54B-88A3-ECCF5901B310}" srcOrd="0" destOrd="0" presId="urn:microsoft.com/office/officeart/2005/8/layout/cycle8"/>
    <dgm:cxn modelId="{CE1D174A-13BE-7E42-A3D0-FB3B93BAF49F}" type="presOf" srcId="{B7A661B0-86C6-B34E-9E8B-605487BEC6B0}" destId="{D1AA454B-36AE-A149-9085-CFEE8700CEAC}" srcOrd="1" destOrd="0" presId="urn:microsoft.com/office/officeart/2005/8/layout/cycle8"/>
    <dgm:cxn modelId="{3FE9CF57-5022-1945-B295-47640542C67A}" type="presOf" srcId="{1DB6D3DE-F762-BA4F-B27F-1AEFDC7982E6}" destId="{D04F4AED-2ACA-BC43-9339-D2D23E2B49C7}" srcOrd="0" destOrd="0" presId="urn:microsoft.com/office/officeart/2005/8/layout/cycle8"/>
    <dgm:cxn modelId="{98639778-B18B-9E4E-B7C2-65F3A271D7CC}" type="presOf" srcId="{F84A9DC3-1B67-B141-9080-B751998CEFA0}" destId="{6E2C46A9-5595-1D44-A07D-5092F94AEEB0}" srcOrd="0" destOrd="0" presId="urn:microsoft.com/office/officeart/2005/8/layout/cycle8"/>
    <dgm:cxn modelId="{2835B186-7BAF-584F-9ACA-6F4B00FBBBFB}" srcId="{0CC7790D-F7B4-814B-A6EB-47E525426F24}" destId="{F84A9DC3-1B67-B141-9080-B751998CEFA0}" srcOrd="0" destOrd="0" parTransId="{E32DBC35-AD56-8744-B78C-710BF683D82D}" sibTransId="{5198D808-EA99-FA47-B01E-FE9673AAE641}"/>
    <dgm:cxn modelId="{6D66F18C-4DC7-344D-AF65-AC08A970A1CC}" type="presOf" srcId="{1DB6D3DE-F762-BA4F-B27F-1AEFDC7982E6}" destId="{BF26A27F-73F8-324A-93B8-971FF8E37E5A}" srcOrd="1" destOrd="0" presId="urn:microsoft.com/office/officeart/2005/8/layout/cycle8"/>
    <dgm:cxn modelId="{0947E095-4E6F-C64A-84B3-9A799573D14F}" type="presOf" srcId="{0A9B80AE-D5E2-0240-A01F-757E890DE05C}" destId="{6F9350FD-72A2-2F49-8802-E9F8EFF997A2}" srcOrd="1" destOrd="0" presId="urn:microsoft.com/office/officeart/2005/8/layout/cycle8"/>
    <dgm:cxn modelId="{CF59B797-E0B0-0847-AA9B-74F96F463EB4}" srcId="{0CC7790D-F7B4-814B-A6EB-47E525426F24}" destId="{B7A661B0-86C6-B34E-9E8B-605487BEC6B0}" srcOrd="3" destOrd="0" parTransId="{13D2A250-67D1-7349-8AEF-1D2A822D6C00}" sibTransId="{886FBDE6-8F46-9C41-A221-3BC7AED0D7A7}"/>
    <dgm:cxn modelId="{576A21B0-2464-FF4C-9802-2342E99E1E97}" type="presOf" srcId="{0CC7790D-F7B4-814B-A6EB-47E525426F24}" destId="{45D46B09-AB61-524F-AC2C-9B143F0419B4}" srcOrd="0" destOrd="0" presId="urn:microsoft.com/office/officeart/2005/8/layout/cycle8"/>
    <dgm:cxn modelId="{E69202B5-F37F-6A41-B265-7AB69F7E9427}" srcId="{0CC7790D-F7B4-814B-A6EB-47E525426F24}" destId="{B2F11F7B-367F-1D4C-8E38-837982E4E6E6}" srcOrd="4" destOrd="0" parTransId="{94455674-31EC-564D-A801-ACC88CE93281}" sibTransId="{AABD1A59-6B30-0849-AB87-F7BAE8C63E74}"/>
    <dgm:cxn modelId="{7020CBB6-87FC-B542-965A-790EB49176EB}" type="presOf" srcId="{F84A9DC3-1B67-B141-9080-B751998CEFA0}" destId="{A95FE178-4248-9148-B96D-8C0E8D1E8657}" srcOrd="1" destOrd="0" presId="urn:microsoft.com/office/officeart/2005/8/layout/cycle8"/>
    <dgm:cxn modelId="{66FFE3C3-3920-D14A-A356-2B49DE5AC9B4}" srcId="{0CC7790D-F7B4-814B-A6EB-47E525426F24}" destId="{1DB6D3DE-F762-BA4F-B27F-1AEFDC7982E6}" srcOrd="2" destOrd="0" parTransId="{E68A94EE-8B5A-154D-A126-ECA51DD87726}" sibTransId="{D904009F-D4CE-5B4C-A398-8176166C89E0}"/>
    <dgm:cxn modelId="{123891DA-9A12-D94E-A823-C8D57086FB3B}" type="presOf" srcId="{B2F11F7B-367F-1D4C-8E38-837982E4E6E6}" destId="{7F1D55AF-E238-0A4D-8825-AAD7ABD5BB61}" srcOrd="1" destOrd="0" presId="urn:microsoft.com/office/officeart/2005/8/layout/cycle8"/>
    <dgm:cxn modelId="{95E008E4-9564-D04D-AA22-DAABE5CA47E9}" srcId="{0CC7790D-F7B4-814B-A6EB-47E525426F24}" destId="{0A9B80AE-D5E2-0240-A01F-757E890DE05C}" srcOrd="1" destOrd="0" parTransId="{69F020F0-6380-C142-B9B7-2ABD1FA1F7DE}" sibTransId="{853DFFEB-28E3-1442-8B20-341120E79025}"/>
    <dgm:cxn modelId="{0C6724E7-C472-2146-8207-A429D5863D2F}" type="presOf" srcId="{0A9B80AE-D5E2-0240-A01F-757E890DE05C}" destId="{350E3B1A-4354-E141-92E7-E119A3FFEDFD}" srcOrd="0" destOrd="0" presId="urn:microsoft.com/office/officeart/2005/8/layout/cycle8"/>
    <dgm:cxn modelId="{D52B8CEF-C898-AA48-B3B3-E3E9F5093D5E}" type="presParOf" srcId="{45D46B09-AB61-524F-AC2C-9B143F0419B4}" destId="{6E2C46A9-5595-1D44-A07D-5092F94AEEB0}" srcOrd="0" destOrd="0" presId="urn:microsoft.com/office/officeart/2005/8/layout/cycle8"/>
    <dgm:cxn modelId="{55C1A6E9-BE6C-EF44-8907-1E9BBE002E86}" type="presParOf" srcId="{45D46B09-AB61-524F-AC2C-9B143F0419B4}" destId="{5E29D59A-A0B2-E94A-9D30-1129114272BD}" srcOrd="1" destOrd="0" presId="urn:microsoft.com/office/officeart/2005/8/layout/cycle8"/>
    <dgm:cxn modelId="{96C57D1B-AFEA-8D4A-ABCB-B94C3C6AF81D}" type="presParOf" srcId="{45D46B09-AB61-524F-AC2C-9B143F0419B4}" destId="{C02B2F1F-309C-4646-A0DC-DA5858075843}" srcOrd="2" destOrd="0" presId="urn:microsoft.com/office/officeart/2005/8/layout/cycle8"/>
    <dgm:cxn modelId="{A754EE37-C737-AC4F-A167-8FBD4986EA28}" type="presParOf" srcId="{45D46B09-AB61-524F-AC2C-9B143F0419B4}" destId="{A95FE178-4248-9148-B96D-8C0E8D1E8657}" srcOrd="3" destOrd="0" presId="urn:microsoft.com/office/officeart/2005/8/layout/cycle8"/>
    <dgm:cxn modelId="{4E533797-D523-C04A-94EF-05DB70E0DD0F}" type="presParOf" srcId="{45D46B09-AB61-524F-AC2C-9B143F0419B4}" destId="{350E3B1A-4354-E141-92E7-E119A3FFEDFD}" srcOrd="4" destOrd="0" presId="urn:microsoft.com/office/officeart/2005/8/layout/cycle8"/>
    <dgm:cxn modelId="{E8B33037-E59E-A341-A505-0CC764F17EE8}" type="presParOf" srcId="{45D46B09-AB61-524F-AC2C-9B143F0419B4}" destId="{E55C86C0-81C1-514D-860B-6870120E808D}" srcOrd="5" destOrd="0" presId="urn:microsoft.com/office/officeart/2005/8/layout/cycle8"/>
    <dgm:cxn modelId="{0D955394-8A4A-0943-907B-F6C2B05B0F32}" type="presParOf" srcId="{45D46B09-AB61-524F-AC2C-9B143F0419B4}" destId="{DD2C42E2-0A5A-FC43-B9E9-ED7568D722D8}" srcOrd="6" destOrd="0" presId="urn:microsoft.com/office/officeart/2005/8/layout/cycle8"/>
    <dgm:cxn modelId="{81CD57DF-D74E-3146-AA75-9E25F9363024}" type="presParOf" srcId="{45D46B09-AB61-524F-AC2C-9B143F0419B4}" destId="{6F9350FD-72A2-2F49-8802-E9F8EFF997A2}" srcOrd="7" destOrd="0" presId="urn:microsoft.com/office/officeart/2005/8/layout/cycle8"/>
    <dgm:cxn modelId="{B38F4ECE-746B-6440-8903-EA305CB023AC}" type="presParOf" srcId="{45D46B09-AB61-524F-AC2C-9B143F0419B4}" destId="{D04F4AED-2ACA-BC43-9339-D2D23E2B49C7}" srcOrd="8" destOrd="0" presId="urn:microsoft.com/office/officeart/2005/8/layout/cycle8"/>
    <dgm:cxn modelId="{A157FF42-CC22-5540-BA53-C57C45D49183}" type="presParOf" srcId="{45D46B09-AB61-524F-AC2C-9B143F0419B4}" destId="{01FF3C8F-79F1-5544-A5DE-D299DF953464}" srcOrd="9" destOrd="0" presId="urn:microsoft.com/office/officeart/2005/8/layout/cycle8"/>
    <dgm:cxn modelId="{6F913E81-65D3-5F4B-ABF9-035F96F6BB6D}" type="presParOf" srcId="{45D46B09-AB61-524F-AC2C-9B143F0419B4}" destId="{38EA4F6A-E900-BF48-824B-88A506147556}" srcOrd="10" destOrd="0" presId="urn:microsoft.com/office/officeart/2005/8/layout/cycle8"/>
    <dgm:cxn modelId="{90914BFC-15E2-884B-8E19-29748FC0C654}" type="presParOf" srcId="{45D46B09-AB61-524F-AC2C-9B143F0419B4}" destId="{BF26A27F-73F8-324A-93B8-971FF8E37E5A}" srcOrd="11" destOrd="0" presId="urn:microsoft.com/office/officeart/2005/8/layout/cycle8"/>
    <dgm:cxn modelId="{95DCD24E-522B-9D4E-844E-6FA4EDAD45DB}" type="presParOf" srcId="{45D46B09-AB61-524F-AC2C-9B143F0419B4}" destId="{2B37C89B-5947-A54B-88A3-ECCF5901B310}" srcOrd="12" destOrd="0" presId="urn:microsoft.com/office/officeart/2005/8/layout/cycle8"/>
    <dgm:cxn modelId="{3F35119E-3821-6D40-870E-B0CDACAFB699}" type="presParOf" srcId="{45D46B09-AB61-524F-AC2C-9B143F0419B4}" destId="{A87249DC-320F-4848-A6F5-2BE237023062}" srcOrd="13" destOrd="0" presId="urn:microsoft.com/office/officeart/2005/8/layout/cycle8"/>
    <dgm:cxn modelId="{CEB135F1-F82E-9040-8BE2-B229EC75C866}" type="presParOf" srcId="{45D46B09-AB61-524F-AC2C-9B143F0419B4}" destId="{F017C0FB-7B30-6242-A543-11DA548CAD60}" srcOrd="14" destOrd="0" presId="urn:microsoft.com/office/officeart/2005/8/layout/cycle8"/>
    <dgm:cxn modelId="{E280C9E0-F8C3-FF4A-ABD9-B4B71D9F65C5}" type="presParOf" srcId="{45D46B09-AB61-524F-AC2C-9B143F0419B4}" destId="{D1AA454B-36AE-A149-9085-CFEE8700CEAC}" srcOrd="15" destOrd="0" presId="urn:microsoft.com/office/officeart/2005/8/layout/cycle8"/>
    <dgm:cxn modelId="{467984D2-A1A8-184F-A49F-1CD5FBF8ABE1}" type="presParOf" srcId="{45D46B09-AB61-524F-AC2C-9B143F0419B4}" destId="{C957AAFC-A36F-A740-B482-3EE25B91A092}" srcOrd="16" destOrd="0" presId="urn:microsoft.com/office/officeart/2005/8/layout/cycle8"/>
    <dgm:cxn modelId="{76EBFBDD-26AA-8B43-8514-56F0F2D5DDB8}" type="presParOf" srcId="{45D46B09-AB61-524F-AC2C-9B143F0419B4}" destId="{89D1F125-66DE-544B-A64C-51EDAB57F7C2}" srcOrd="17" destOrd="0" presId="urn:microsoft.com/office/officeart/2005/8/layout/cycle8"/>
    <dgm:cxn modelId="{7D8B9A42-8E08-0047-81F6-982C17B2BF94}" type="presParOf" srcId="{45D46B09-AB61-524F-AC2C-9B143F0419B4}" destId="{597EB016-9D13-8C40-B850-0C3C64C1098A}" srcOrd="18" destOrd="0" presId="urn:microsoft.com/office/officeart/2005/8/layout/cycle8"/>
    <dgm:cxn modelId="{81602E30-A96E-A847-8B86-FFC161A837AC}" type="presParOf" srcId="{45D46B09-AB61-524F-AC2C-9B143F0419B4}" destId="{7F1D55AF-E238-0A4D-8825-AAD7ABD5BB61}" srcOrd="19" destOrd="0" presId="urn:microsoft.com/office/officeart/2005/8/layout/cycle8"/>
    <dgm:cxn modelId="{88BBC2A5-2E84-DF4F-AC2C-8A62418B2A81}" type="presParOf" srcId="{45D46B09-AB61-524F-AC2C-9B143F0419B4}" destId="{15BC9265-F275-6247-A387-3FFD408D29BF}" srcOrd="20" destOrd="0" presId="urn:microsoft.com/office/officeart/2005/8/layout/cycle8"/>
    <dgm:cxn modelId="{EDC3A736-E915-1549-89C0-CF54847763A5}" type="presParOf" srcId="{45D46B09-AB61-524F-AC2C-9B143F0419B4}" destId="{F40E23B9-D08D-BB4D-926D-99262334405A}" srcOrd="21" destOrd="0" presId="urn:microsoft.com/office/officeart/2005/8/layout/cycle8"/>
    <dgm:cxn modelId="{563A8F7F-E995-1B45-AFC1-7D0770FA1F77}" type="presParOf" srcId="{45D46B09-AB61-524F-AC2C-9B143F0419B4}" destId="{60BB4BB9-2E47-AE48-B7B4-9DD0FFB9D62F}" srcOrd="22" destOrd="0" presId="urn:microsoft.com/office/officeart/2005/8/layout/cycle8"/>
    <dgm:cxn modelId="{0C0CB525-617E-6248-B6E3-D179C4920390}" type="presParOf" srcId="{45D46B09-AB61-524F-AC2C-9B143F0419B4}" destId="{8A2839C8-65E7-DC40-8EC1-E3E0F079E178}" srcOrd="23" destOrd="0" presId="urn:microsoft.com/office/officeart/2005/8/layout/cycle8"/>
    <dgm:cxn modelId="{F28081E0-6037-1E4B-8B07-B26C031E3844}" type="presParOf" srcId="{45D46B09-AB61-524F-AC2C-9B143F0419B4}" destId="{0F31626E-B61A-AA4A-86C5-7F67B1BB1129}"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2382BD00-16D2-BE48-9F5A-949502E05B47}" type="doc">
      <dgm:prSet loTypeId="urn:microsoft.com/office/officeart/2005/8/layout/chevron2" loCatId="" qsTypeId="urn:microsoft.com/office/officeart/2005/8/quickstyle/simple4" qsCatId="simple" csTypeId="urn:microsoft.com/office/officeart/2005/8/colors/colorful4" csCatId="colorful" phldr="1"/>
      <dgm:spPr/>
      <dgm:t>
        <a:bodyPr/>
        <a:lstStyle/>
        <a:p>
          <a:endParaRPr lang="pl-PL"/>
        </a:p>
      </dgm:t>
    </dgm:pt>
    <dgm:pt modelId="{844097BC-C4DC-E74C-811D-FE9521749418}">
      <dgm:prSet phldrT="[Tekst]"/>
      <dgm:spPr/>
      <dgm:t>
        <a:bodyPr/>
        <a:lstStyle/>
        <a:p>
          <a:r>
            <a:rPr lang="pl-PL" dirty="0"/>
            <a:t>Pierwszy lock-down</a:t>
          </a:r>
        </a:p>
      </dgm:t>
    </dgm:pt>
    <dgm:pt modelId="{ECC92EE5-DB41-9A47-BA01-E55E888508FB}" type="parTrans" cxnId="{9B46B580-FA0D-CE4B-A8E6-27C3DABA562A}">
      <dgm:prSet/>
      <dgm:spPr/>
      <dgm:t>
        <a:bodyPr/>
        <a:lstStyle/>
        <a:p>
          <a:endParaRPr lang="pl-PL"/>
        </a:p>
      </dgm:t>
    </dgm:pt>
    <dgm:pt modelId="{D687908E-66F9-5144-984A-6EEA9BC3670F}" type="sibTrans" cxnId="{9B46B580-FA0D-CE4B-A8E6-27C3DABA562A}">
      <dgm:prSet/>
      <dgm:spPr/>
      <dgm:t>
        <a:bodyPr/>
        <a:lstStyle/>
        <a:p>
          <a:endParaRPr lang="pl-PL"/>
        </a:p>
      </dgm:t>
    </dgm:pt>
    <dgm:pt modelId="{CCEEAE48-C5EF-9946-8A2F-ABE11566EA12}">
      <dgm:prSet phldrT="[Tekst]"/>
      <dgm:spPr/>
      <dgm:t>
        <a:bodyPr/>
        <a:lstStyle/>
        <a:p>
          <a:r>
            <a:rPr lang="pl-PL" dirty="0"/>
            <a:t>Czy właściwie zidentyfikowano główne zagrożenia dla gospodarki? </a:t>
          </a:r>
        </a:p>
      </dgm:t>
    </dgm:pt>
    <dgm:pt modelId="{FC8A124E-BC5B-334E-9270-6F69CD58CCA7}" type="parTrans" cxnId="{CCE411F3-D0B5-7C48-BDFE-0F6D175CDF4C}">
      <dgm:prSet/>
      <dgm:spPr/>
      <dgm:t>
        <a:bodyPr/>
        <a:lstStyle/>
        <a:p>
          <a:endParaRPr lang="pl-PL"/>
        </a:p>
      </dgm:t>
    </dgm:pt>
    <dgm:pt modelId="{0BC4C049-D1E0-9741-8666-8570184E036E}" type="sibTrans" cxnId="{CCE411F3-D0B5-7C48-BDFE-0F6D175CDF4C}">
      <dgm:prSet/>
      <dgm:spPr/>
      <dgm:t>
        <a:bodyPr/>
        <a:lstStyle/>
        <a:p>
          <a:endParaRPr lang="pl-PL"/>
        </a:p>
      </dgm:t>
    </dgm:pt>
    <dgm:pt modelId="{7C2CA053-1AA9-464D-92D2-9BD6FF38ACBE}">
      <dgm:prSet phldrT="[Tekst]"/>
      <dgm:spPr/>
      <dgm:t>
        <a:bodyPr/>
        <a:lstStyle/>
        <a:p>
          <a:r>
            <a:rPr lang="pl-PL" dirty="0"/>
            <a:t>Jak rząd zareagował na pierwszy „szok”?</a:t>
          </a:r>
        </a:p>
      </dgm:t>
    </dgm:pt>
    <dgm:pt modelId="{AD297902-3FA6-BB42-9459-3D1E82331738}" type="parTrans" cxnId="{AAFECA24-D645-254C-A234-60EC0A34F701}">
      <dgm:prSet/>
      <dgm:spPr/>
      <dgm:t>
        <a:bodyPr/>
        <a:lstStyle/>
        <a:p>
          <a:endParaRPr lang="pl-PL"/>
        </a:p>
      </dgm:t>
    </dgm:pt>
    <dgm:pt modelId="{A88BC17A-E316-5D43-A660-E7B0C0901494}" type="sibTrans" cxnId="{AAFECA24-D645-254C-A234-60EC0A34F701}">
      <dgm:prSet/>
      <dgm:spPr/>
      <dgm:t>
        <a:bodyPr/>
        <a:lstStyle/>
        <a:p>
          <a:endParaRPr lang="pl-PL"/>
        </a:p>
      </dgm:t>
    </dgm:pt>
    <dgm:pt modelId="{0E21F13D-D597-7946-9574-F104F21658E0}">
      <dgm:prSet phldrT="[Tekst]"/>
      <dgm:spPr/>
      <dgm:t>
        <a:bodyPr/>
        <a:lstStyle/>
        <a:p>
          <a:r>
            <a:rPr lang="pl-PL" dirty="0"/>
            <a:t>Komunikacja i ewaluacja</a:t>
          </a:r>
        </a:p>
      </dgm:t>
    </dgm:pt>
    <dgm:pt modelId="{6F845D91-F1C7-8941-88E0-C167986C7C82}" type="parTrans" cxnId="{BEB8B898-4F1F-F84B-B7B3-4A37152611B4}">
      <dgm:prSet/>
      <dgm:spPr/>
      <dgm:t>
        <a:bodyPr/>
        <a:lstStyle/>
        <a:p>
          <a:endParaRPr lang="pl-PL"/>
        </a:p>
      </dgm:t>
    </dgm:pt>
    <dgm:pt modelId="{D56FC400-9F11-7347-94F7-5EAFC2DE726C}" type="sibTrans" cxnId="{BEB8B898-4F1F-F84B-B7B3-4A37152611B4}">
      <dgm:prSet/>
      <dgm:spPr/>
      <dgm:t>
        <a:bodyPr/>
        <a:lstStyle/>
        <a:p>
          <a:endParaRPr lang="pl-PL"/>
        </a:p>
      </dgm:t>
    </dgm:pt>
    <dgm:pt modelId="{05A1D5CB-1D6D-7345-802A-F040DF69C83B}">
      <dgm:prSet phldrT="[Tekst]"/>
      <dgm:spPr/>
      <dgm:t>
        <a:bodyPr/>
        <a:lstStyle/>
        <a:p>
          <a:r>
            <a:rPr lang="pl-PL" dirty="0"/>
            <a:t>Czy wdrożony mechanizm wsparcia był adekwatny i pomocny?</a:t>
          </a:r>
        </a:p>
      </dgm:t>
    </dgm:pt>
    <dgm:pt modelId="{D5A1034D-93F3-3544-BA56-BED73755F19F}" type="parTrans" cxnId="{14FAC0E6-601D-1E45-B789-5BBE116E5140}">
      <dgm:prSet/>
      <dgm:spPr/>
      <dgm:t>
        <a:bodyPr/>
        <a:lstStyle/>
        <a:p>
          <a:endParaRPr lang="pl-PL"/>
        </a:p>
      </dgm:t>
    </dgm:pt>
    <dgm:pt modelId="{DADB223D-2FC9-9546-A908-BEF8AAC850DE}" type="sibTrans" cxnId="{14FAC0E6-601D-1E45-B789-5BBE116E5140}">
      <dgm:prSet/>
      <dgm:spPr/>
      <dgm:t>
        <a:bodyPr/>
        <a:lstStyle/>
        <a:p>
          <a:endParaRPr lang="pl-PL"/>
        </a:p>
      </dgm:t>
    </dgm:pt>
    <dgm:pt modelId="{DBAB9EA0-D826-EA45-9493-2CE1AE48CFE0}">
      <dgm:prSet phldrT="[Tekst]"/>
      <dgm:spPr/>
      <dgm:t>
        <a:bodyPr/>
        <a:lstStyle/>
        <a:p>
          <a:r>
            <a:rPr lang="pl-PL" dirty="0"/>
            <a:t>Kolejne lock-downy</a:t>
          </a:r>
        </a:p>
      </dgm:t>
    </dgm:pt>
    <dgm:pt modelId="{DC52398B-2FD6-9F4B-A573-F153F4694C8D}" type="parTrans" cxnId="{0B7F0D82-70ED-804E-B5D8-1712869B1D72}">
      <dgm:prSet/>
      <dgm:spPr/>
      <dgm:t>
        <a:bodyPr/>
        <a:lstStyle/>
        <a:p>
          <a:endParaRPr lang="pl-PL"/>
        </a:p>
      </dgm:t>
    </dgm:pt>
    <dgm:pt modelId="{E0C1FE4E-D912-D749-B368-655A2446934F}" type="sibTrans" cxnId="{0B7F0D82-70ED-804E-B5D8-1712869B1D72}">
      <dgm:prSet/>
      <dgm:spPr/>
      <dgm:t>
        <a:bodyPr/>
        <a:lstStyle/>
        <a:p>
          <a:endParaRPr lang="pl-PL"/>
        </a:p>
      </dgm:t>
    </dgm:pt>
    <dgm:pt modelId="{EFECB69A-6463-B343-A81C-6A50A43438E7}">
      <dgm:prSet phldrT="[Tekst]"/>
      <dgm:spPr/>
      <dgm:t>
        <a:bodyPr/>
        <a:lstStyle/>
        <a:p>
          <a:r>
            <a:rPr lang="pl-PL" dirty="0"/>
            <a:t>Czy istniała komunikacja między rządem a sektorem małych i średnich przedsiębiorstw?</a:t>
          </a:r>
        </a:p>
      </dgm:t>
    </dgm:pt>
    <dgm:pt modelId="{50D48739-55BD-E240-B245-D5B808A17F77}" type="parTrans" cxnId="{A3CC67EA-8EFC-E64C-8FDD-05999B1161B5}">
      <dgm:prSet/>
      <dgm:spPr/>
      <dgm:t>
        <a:bodyPr/>
        <a:lstStyle/>
        <a:p>
          <a:endParaRPr lang="pl-PL"/>
        </a:p>
      </dgm:t>
    </dgm:pt>
    <dgm:pt modelId="{C248FBC9-F3EE-314C-B383-A151C06F4AD5}" type="sibTrans" cxnId="{A3CC67EA-8EFC-E64C-8FDD-05999B1161B5}">
      <dgm:prSet/>
      <dgm:spPr/>
      <dgm:t>
        <a:bodyPr/>
        <a:lstStyle/>
        <a:p>
          <a:endParaRPr lang="pl-PL"/>
        </a:p>
      </dgm:t>
    </dgm:pt>
    <dgm:pt modelId="{C0706063-2B32-274D-AC56-18B2F97CC5F8}">
      <dgm:prSet phldrT="[Tekst]"/>
      <dgm:spPr/>
      <dgm:t>
        <a:bodyPr/>
        <a:lstStyle/>
        <a:p>
          <a:r>
            <a:rPr lang="pl-PL" dirty="0"/>
            <a:t>Czy nastąpiły jakieś zmiany w mechanizmach wsparcia?</a:t>
          </a:r>
        </a:p>
      </dgm:t>
    </dgm:pt>
    <dgm:pt modelId="{57CE5F91-A49A-8643-BC96-C69346C76868}" type="parTrans" cxnId="{9D37EE85-D3D8-B747-B37C-2A2A820A66B1}">
      <dgm:prSet/>
      <dgm:spPr/>
      <dgm:t>
        <a:bodyPr/>
        <a:lstStyle/>
        <a:p>
          <a:endParaRPr lang="pl-PL"/>
        </a:p>
      </dgm:t>
    </dgm:pt>
    <dgm:pt modelId="{226137E6-E997-6E41-ADD9-ABF169F47936}" type="sibTrans" cxnId="{9D37EE85-D3D8-B747-B37C-2A2A820A66B1}">
      <dgm:prSet/>
      <dgm:spPr/>
      <dgm:t>
        <a:bodyPr/>
        <a:lstStyle/>
        <a:p>
          <a:endParaRPr lang="pl-PL"/>
        </a:p>
      </dgm:t>
    </dgm:pt>
    <dgm:pt modelId="{C857135E-E903-D640-8399-9DC615692FE0}">
      <dgm:prSet phldrT="[Tekst]"/>
      <dgm:spPr/>
      <dgm:t>
        <a:bodyPr/>
        <a:lstStyle/>
        <a:p>
          <a:r>
            <a:rPr lang="pl-PL"/>
            <a:t>Czy mechanizmy wsparcia były dostosowane do branż gospodarczych?</a:t>
          </a:r>
          <a:endParaRPr lang="pl-PL" dirty="0"/>
        </a:p>
      </dgm:t>
    </dgm:pt>
    <dgm:pt modelId="{069EF92C-33F9-BF49-B852-C248664C30CD}" type="parTrans" cxnId="{81172735-7D46-5E4D-9AA0-EE12E62BCCFB}">
      <dgm:prSet/>
      <dgm:spPr/>
      <dgm:t>
        <a:bodyPr/>
        <a:lstStyle/>
        <a:p>
          <a:endParaRPr lang="pl-PL"/>
        </a:p>
      </dgm:t>
    </dgm:pt>
    <dgm:pt modelId="{F1779F14-4FA5-5246-9A55-F10F53E01DF1}" type="sibTrans" cxnId="{81172735-7D46-5E4D-9AA0-EE12E62BCCFB}">
      <dgm:prSet/>
      <dgm:spPr/>
      <dgm:t>
        <a:bodyPr/>
        <a:lstStyle/>
        <a:p>
          <a:endParaRPr lang="pl-PL"/>
        </a:p>
      </dgm:t>
    </dgm:pt>
    <dgm:pt modelId="{9945F989-7698-E64F-BC1C-FCE6DB23E3E1}">
      <dgm:prSet phldrT="[Tekst]"/>
      <dgm:spPr/>
      <dgm:t>
        <a:bodyPr/>
        <a:lstStyle/>
        <a:p>
          <a:r>
            <a:rPr lang="pl-PL"/>
            <a:t>Jak rozpowszechniana była informacja o mechanizmach wsparcia?</a:t>
          </a:r>
          <a:endParaRPr lang="pl-PL" dirty="0"/>
        </a:p>
      </dgm:t>
    </dgm:pt>
    <dgm:pt modelId="{A7D1541C-9B61-5B4F-A79D-F8306436619C}" type="parTrans" cxnId="{00D1A1D8-E572-CC49-8758-FE2DDF4CB428}">
      <dgm:prSet/>
      <dgm:spPr/>
      <dgm:t>
        <a:bodyPr/>
        <a:lstStyle/>
        <a:p>
          <a:endParaRPr lang="pl-PL"/>
        </a:p>
      </dgm:t>
    </dgm:pt>
    <dgm:pt modelId="{0C1A6C32-A7AC-664F-B9F6-E9379A6B0708}" type="sibTrans" cxnId="{00D1A1D8-E572-CC49-8758-FE2DDF4CB428}">
      <dgm:prSet/>
      <dgm:spPr/>
      <dgm:t>
        <a:bodyPr/>
        <a:lstStyle/>
        <a:p>
          <a:endParaRPr lang="pl-PL"/>
        </a:p>
      </dgm:t>
    </dgm:pt>
    <dgm:pt modelId="{98FC8F13-396E-294F-9728-26A9FE458603}">
      <dgm:prSet phldrT="[Tekst]"/>
      <dgm:spPr/>
      <dgm:t>
        <a:bodyPr/>
        <a:lstStyle/>
        <a:p>
          <a:r>
            <a:rPr lang="pl-PL" dirty="0"/>
            <a:t>Czy nastąpiły jakieś zmiany, poprawki w zaimplementowanych mechanizmach?</a:t>
          </a:r>
        </a:p>
      </dgm:t>
    </dgm:pt>
    <dgm:pt modelId="{A3B7EE57-1424-CE47-B18E-263088435EE1}" type="parTrans" cxnId="{80280B13-1B09-9642-80EE-33D07802A8DD}">
      <dgm:prSet/>
      <dgm:spPr/>
      <dgm:t>
        <a:bodyPr/>
        <a:lstStyle/>
        <a:p>
          <a:endParaRPr lang="pl-PL"/>
        </a:p>
      </dgm:t>
    </dgm:pt>
    <dgm:pt modelId="{03A8952D-DD1C-0445-A254-02DB9D3D3691}" type="sibTrans" cxnId="{80280B13-1B09-9642-80EE-33D07802A8DD}">
      <dgm:prSet/>
      <dgm:spPr/>
      <dgm:t>
        <a:bodyPr/>
        <a:lstStyle/>
        <a:p>
          <a:endParaRPr lang="pl-PL"/>
        </a:p>
      </dgm:t>
    </dgm:pt>
    <dgm:pt modelId="{91BAB0A4-C57A-5742-8668-37544CABC45F}">
      <dgm:prSet phldrT="[Tekst]"/>
      <dgm:spPr/>
      <dgm:t>
        <a:bodyPr/>
        <a:lstStyle/>
        <a:p>
          <a:r>
            <a:rPr lang="pl-PL" dirty="0"/>
            <a:t>Czy wprowadzono jakieś długoterminowe mechanizmy wsparcia (np. wspieranie rozwoju technologicznego)</a:t>
          </a:r>
        </a:p>
      </dgm:t>
    </dgm:pt>
    <dgm:pt modelId="{E695C3F7-999B-2447-877D-048DB3194FFA}" type="parTrans" cxnId="{31733389-A878-1744-A1C8-C4DD650A4DDD}">
      <dgm:prSet/>
      <dgm:spPr/>
      <dgm:t>
        <a:bodyPr/>
        <a:lstStyle/>
        <a:p>
          <a:endParaRPr lang="pl-PL"/>
        </a:p>
      </dgm:t>
    </dgm:pt>
    <dgm:pt modelId="{86E810E8-E9D7-C046-A4D1-C1D95ED741E8}" type="sibTrans" cxnId="{31733389-A878-1744-A1C8-C4DD650A4DDD}">
      <dgm:prSet/>
      <dgm:spPr/>
      <dgm:t>
        <a:bodyPr/>
        <a:lstStyle/>
        <a:p>
          <a:endParaRPr lang="pl-PL"/>
        </a:p>
      </dgm:t>
    </dgm:pt>
    <dgm:pt modelId="{54020E67-F095-AD4F-81FF-62A682BC3477}" type="pres">
      <dgm:prSet presAssocID="{2382BD00-16D2-BE48-9F5A-949502E05B47}" presName="linearFlow" presStyleCnt="0">
        <dgm:presLayoutVars>
          <dgm:dir/>
          <dgm:animLvl val="lvl"/>
          <dgm:resizeHandles val="exact"/>
        </dgm:presLayoutVars>
      </dgm:prSet>
      <dgm:spPr/>
    </dgm:pt>
    <dgm:pt modelId="{E9D5F5E6-55FE-D549-AF76-D53E67425ED9}" type="pres">
      <dgm:prSet presAssocID="{844097BC-C4DC-E74C-811D-FE9521749418}" presName="composite" presStyleCnt="0"/>
      <dgm:spPr/>
    </dgm:pt>
    <dgm:pt modelId="{84DF4A6F-ED0D-3C46-B384-11E47EAA5754}" type="pres">
      <dgm:prSet presAssocID="{844097BC-C4DC-E74C-811D-FE9521749418}" presName="parentText" presStyleLbl="alignNode1" presStyleIdx="0" presStyleCnt="3">
        <dgm:presLayoutVars>
          <dgm:chMax val="1"/>
          <dgm:bulletEnabled val="1"/>
        </dgm:presLayoutVars>
      </dgm:prSet>
      <dgm:spPr/>
    </dgm:pt>
    <dgm:pt modelId="{50EC2061-21CA-4C43-B006-C6E4668C67F7}" type="pres">
      <dgm:prSet presAssocID="{844097BC-C4DC-E74C-811D-FE9521749418}" presName="descendantText" presStyleLbl="alignAcc1" presStyleIdx="0" presStyleCnt="3">
        <dgm:presLayoutVars>
          <dgm:bulletEnabled val="1"/>
        </dgm:presLayoutVars>
      </dgm:prSet>
      <dgm:spPr/>
    </dgm:pt>
    <dgm:pt modelId="{2724010B-905A-874D-9FB6-5ABFC69B27FF}" type="pres">
      <dgm:prSet presAssocID="{D687908E-66F9-5144-984A-6EEA9BC3670F}" presName="sp" presStyleCnt="0"/>
      <dgm:spPr/>
    </dgm:pt>
    <dgm:pt modelId="{D0CC029F-8665-2B40-8535-F766FDA1AE75}" type="pres">
      <dgm:prSet presAssocID="{0E21F13D-D597-7946-9574-F104F21658E0}" presName="composite" presStyleCnt="0"/>
      <dgm:spPr/>
    </dgm:pt>
    <dgm:pt modelId="{27183B3C-9C7D-AE40-96F5-E800D485826E}" type="pres">
      <dgm:prSet presAssocID="{0E21F13D-D597-7946-9574-F104F21658E0}" presName="parentText" presStyleLbl="alignNode1" presStyleIdx="1" presStyleCnt="3">
        <dgm:presLayoutVars>
          <dgm:chMax val="1"/>
          <dgm:bulletEnabled val="1"/>
        </dgm:presLayoutVars>
      </dgm:prSet>
      <dgm:spPr/>
    </dgm:pt>
    <dgm:pt modelId="{A9622588-DBFE-F145-BA57-E067F3CAE2D7}" type="pres">
      <dgm:prSet presAssocID="{0E21F13D-D597-7946-9574-F104F21658E0}" presName="descendantText" presStyleLbl="alignAcc1" presStyleIdx="1" presStyleCnt="3">
        <dgm:presLayoutVars>
          <dgm:bulletEnabled val="1"/>
        </dgm:presLayoutVars>
      </dgm:prSet>
      <dgm:spPr/>
    </dgm:pt>
    <dgm:pt modelId="{87BFC7FB-2A41-9C4B-A3E5-27E2176F5F2D}" type="pres">
      <dgm:prSet presAssocID="{D56FC400-9F11-7347-94F7-5EAFC2DE726C}" presName="sp" presStyleCnt="0"/>
      <dgm:spPr/>
    </dgm:pt>
    <dgm:pt modelId="{7F4C6736-B24A-6240-B20C-E28395ED0DFA}" type="pres">
      <dgm:prSet presAssocID="{DBAB9EA0-D826-EA45-9493-2CE1AE48CFE0}" presName="composite" presStyleCnt="0"/>
      <dgm:spPr/>
    </dgm:pt>
    <dgm:pt modelId="{6CD0FCCC-9A7C-514C-92BB-C8D97AC3B4E6}" type="pres">
      <dgm:prSet presAssocID="{DBAB9EA0-D826-EA45-9493-2CE1AE48CFE0}" presName="parentText" presStyleLbl="alignNode1" presStyleIdx="2" presStyleCnt="3">
        <dgm:presLayoutVars>
          <dgm:chMax val="1"/>
          <dgm:bulletEnabled val="1"/>
        </dgm:presLayoutVars>
      </dgm:prSet>
      <dgm:spPr/>
    </dgm:pt>
    <dgm:pt modelId="{EF928E59-919F-F94B-84A1-CE7DF187531A}" type="pres">
      <dgm:prSet presAssocID="{DBAB9EA0-D826-EA45-9493-2CE1AE48CFE0}" presName="descendantText" presStyleLbl="alignAcc1" presStyleIdx="2" presStyleCnt="3">
        <dgm:presLayoutVars>
          <dgm:bulletEnabled val="1"/>
        </dgm:presLayoutVars>
      </dgm:prSet>
      <dgm:spPr/>
    </dgm:pt>
  </dgm:ptLst>
  <dgm:cxnLst>
    <dgm:cxn modelId="{7EDCDB02-3DED-1044-89E0-1F35BD27B2D8}" type="presOf" srcId="{9945F989-7698-E64F-BC1C-FCE6DB23E3E1}" destId="{A9622588-DBFE-F145-BA57-E067F3CAE2D7}" srcOrd="0" destOrd="2" presId="urn:microsoft.com/office/officeart/2005/8/layout/chevron2"/>
    <dgm:cxn modelId="{9453AE04-8CEE-9646-B2E7-FDD8B1A75168}" type="presOf" srcId="{C0706063-2B32-274D-AC56-18B2F97CC5F8}" destId="{EF928E59-919F-F94B-84A1-CE7DF187531A}" srcOrd="0" destOrd="0" presId="urn:microsoft.com/office/officeart/2005/8/layout/chevron2"/>
    <dgm:cxn modelId="{8A62AF06-768E-974E-9492-A9D466644724}" type="presOf" srcId="{844097BC-C4DC-E74C-811D-FE9521749418}" destId="{84DF4A6F-ED0D-3C46-B384-11E47EAA5754}" srcOrd="0" destOrd="0" presId="urn:microsoft.com/office/officeart/2005/8/layout/chevron2"/>
    <dgm:cxn modelId="{AF3A650F-6206-3243-8583-45CCBE9EA259}" type="presOf" srcId="{C857135E-E903-D640-8399-9DC615692FE0}" destId="{EF928E59-919F-F94B-84A1-CE7DF187531A}" srcOrd="0" destOrd="1" presId="urn:microsoft.com/office/officeart/2005/8/layout/chevron2"/>
    <dgm:cxn modelId="{80280B13-1B09-9642-80EE-33D07802A8DD}" srcId="{0E21F13D-D597-7946-9574-F104F21658E0}" destId="{98FC8F13-396E-294F-9728-26A9FE458603}" srcOrd="0" destOrd="0" parTransId="{A3B7EE57-1424-CE47-B18E-263088435EE1}" sibTransId="{03A8952D-DD1C-0445-A254-02DB9D3D3691}"/>
    <dgm:cxn modelId="{AAFECA24-D645-254C-A234-60EC0A34F701}" srcId="{844097BC-C4DC-E74C-811D-FE9521749418}" destId="{7C2CA053-1AA9-464D-92D2-9BD6FF38ACBE}" srcOrd="1" destOrd="0" parTransId="{AD297902-3FA6-BB42-9459-3D1E82331738}" sibTransId="{A88BC17A-E316-5D43-A660-E7B0C0901494}"/>
    <dgm:cxn modelId="{1672A729-7F9F-0A47-905A-ED195879AEED}" type="presOf" srcId="{98FC8F13-396E-294F-9728-26A9FE458603}" destId="{A9622588-DBFE-F145-BA57-E067F3CAE2D7}" srcOrd="0" destOrd="0" presId="urn:microsoft.com/office/officeart/2005/8/layout/chevron2"/>
    <dgm:cxn modelId="{4E0BA42A-F98E-2347-B67B-AEF8A469DB89}" type="presOf" srcId="{91BAB0A4-C57A-5742-8668-37544CABC45F}" destId="{EF928E59-919F-F94B-84A1-CE7DF187531A}" srcOrd="0" destOrd="2" presId="urn:microsoft.com/office/officeart/2005/8/layout/chevron2"/>
    <dgm:cxn modelId="{D0ED842E-C738-6043-A1C4-F1BF6E7CC962}" type="presOf" srcId="{CCEEAE48-C5EF-9946-8A2F-ABE11566EA12}" destId="{50EC2061-21CA-4C43-B006-C6E4668C67F7}" srcOrd="0" destOrd="0" presId="urn:microsoft.com/office/officeart/2005/8/layout/chevron2"/>
    <dgm:cxn modelId="{81172735-7D46-5E4D-9AA0-EE12E62BCCFB}" srcId="{DBAB9EA0-D826-EA45-9493-2CE1AE48CFE0}" destId="{C857135E-E903-D640-8399-9DC615692FE0}" srcOrd="1" destOrd="0" parTransId="{069EF92C-33F9-BF49-B852-C248664C30CD}" sibTransId="{F1779F14-4FA5-5246-9A55-F10F53E01DF1}"/>
    <dgm:cxn modelId="{5746EF49-A554-9042-BA7C-60A732885867}" type="presOf" srcId="{0E21F13D-D597-7946-9574-F104F21658E0}" destId="{27183B3C-9C7D-AE40-96F5-E800D485826E}" srcOrd="0" destOrd="0" presId="urn:microsoft.com/office/officeart/2005/8/layout/chevron2"/>
    <dgm:cxn modelId="{9B46B580-FA0D-CE4B-A8E6-27C3DABA562A}" srcId="{2382BD00-16D2-BE48-9F5A-949502E05B47}" destId="{844097BC-C4DC-E74C-811D-FE9521749418}" srcOrd="0" destOrd="0" parTransId="{ECC92EE5-DB41-9A47-BA01-E55E888508FB}" sibTransId="{D687908E-66F9-5144-984A-6EEA9BC3670F}"/>
    <dgm:cxn modelId="{0B7F0D82-70ED-804E-B5D8-1712869B1D72}" srcId="{2382BD00-16D2-BE48-9F5A-949502E05B47}" destId="{DBAB9EA0-D826-EA45-9493-2CE1AE48CFE0}" srcOrd="2" destOrd="0" parTransId="{DC52398B-2FD6-9F4B-A573-F153F4694C8D}" sibTransId="{E0C1FE4E-D912-D749-B368-655A2446934F}"/>
    <dgm:cxn modelId="{9D37EE85-D3D8-B747-B37C-2A2A820A66B1}" srcId="{DBAB9EA0-D826-EA45-9493-2CE1AE48CFE0}" destId="{C0706063-2B32-274D-AC56-18B2F97CC5F8}" srcOrd="0" destOrd="0" parTransId="{57CE5F91-A49A-8643-BC96-C69346C76868}" sibTransId="{226137E6-E997-6E41-ADD9-ABF169F47936}"/>
    <dgm:cxn modelId="{31733389-A878-1744-A1C8-C4DD650A4DDD}" srcId="{DBAB9EA0-D826-EA45-9493-2CE1AE48CFE0}" destId="{91BAB0A4-C57A-5742-8668-37544CABC45F}" srcOrd="2" destOrd="0" parTransId="{E695C3F7-999B-2447-877D-048DB3194FFA}" sibTransId="{86E810E8-E9D7-C046-A4D1-C1D95ED741E8}"/>
    <dgm:cxn modelId="{BEB8B898-4F1F-F84B-B7B3-4A37152611B4}" srcId="{2382BD00-16D2-BE48-9F5A-949502E05B47}" destId="{0E21F13D-D597-7946-9574-F104F21658E0}" srcOrd="1" destOrd="0" parTransId="{6F845D91-F1C7-8941-88E0-C167986C7C82}" sibTransId="{D56FC400-9F11-7347-94F7-5EAFC2DE726C}"/>
    <dgm:cxn modelId="{AA8BC7A0-16C4-5C4E-83C0-C7EB2D007200}" type="presOf" srcId="{DBAB9EA0-D826-EA45-9493-2CE1AE48CFE0}" destId="{6CD0FCCC-9A7C-514C-92BB-C8D97AC3B4E6}" srcOrd="0" destOrd="0" presId="urn:microsoft.com/office/officeart/2005/8/layout/chevron2"/>
    <dgm:cxn modelId="{FB7703A5-5059-6E47-A21A-23EBFCE33632}" type="presOf" srcId="{7C2CA053-1AA9-464D-92D2-9BD6FF38ACBE}" destId="{50EC2061-21CA-4C43-B006-C6E4668C67F7}" srcOrd="0" destOrd="1" presId="urn:microsoft.com/office/officeart/2005/8/layout/chevron2"/>
    <dgm:cxn modelId="{D42EDDA5-99D0-9749-AC9E-67409ACCBE99}" type="presOf" srcId="{05A1D5CB-1D6D-7345-802A-F040DF69C83B}" destId="{50EC2061-21CA-4C43-B006-C6E4668C67F7}" srcOrd="0" destOrd="2" presId="urn:microsoft.com/office/officeart/2005/8/layout/chevron2"/>
    <dgm:cxn modelId="{5E2B20B5-F18F-2446-8347-3DE1EB80751A}" type="presOf" srcId="{EFECB69A-6463-B343-A81C-6A50A43438E7}" destId="{A9622588-DBFE-F145-BA57-E067F3CAE2D7}" srcOrd="0" destOrd="1" presId="urn:microsoft.com/office/officeart/2005/8/layout/chevron2"/>
    <dgm:cxn modelId="{00D1A1D8-E572-CC49-8758-FE2DDF4CB428}" srcId="{0E21F13D-D597-7946-9574-F104F21658E0}" destId="{9945F989-7698-E64F-BC1C-FCE6DB23E3E1}" srcOrd="2" destOrd="0" parTransId="{A7D1541C-9B61-5B4F-A79D-F8306436619C}" sibTransId="{0C1A6C32-A7AC-664F-B9F6-E9379A6B0708}"/>
    <dgm:cxn modelId="{14FAC0E6-601D-1E45-B789-5BBE116E5140}" srcId="{844097BC-C4DC-E74C-811D-FE9521749418}" destId="{05A1D5CB-1D6D-7345-802A-F040DF69C83B}" srcOrd="2" destOrd="0" parTransId="{D5A1034D-93F3-3544-BA56-BED73755F19F}" sibTransId="{DADB223D-2FC9-9546-A908-BEF8AAC850DE}"/>
    <dgm:cxn modelId="{A3CC67EA-8EFC-E64C-8FDD-05999B1161B5}" srcId="{0E21F13D-D597-7946-9574-F104F21658E0}" destId="{EFECB69A-6463-B343-A81C-6A50A43438E7}" srcOrd="1" destOrd="0" parTransId="{50D48739-55BD-E240-B245-D5B808A17F77}" sibTransId="{C248FBC9-F3EE-314C-B383-A151C06F4AD5}"/>
    <dgm:cxn modelId="{73FB9CF1-BDB3-E840-9444-7E3AB6EE6415}" type="presOf" srcId="{2382BD00-16D2-BE48-9F5A-949502E05B47}" destId="{54020E67-F095-AD4F-81FF-62A682BC3477}" srcOrd="0" destOrd="0" presId="urn:microsoft.com/office/officeart/2005/8/layout/chevron2"/>
    <dgm:cxn modelId="{CCE411F3-D0B5-7C48-BDFE-0F6D175CDF4C}" srcId="{844097BC-C4DC-E74C-811D-FE9521749418}" destId="{CCEEAE48-C5EF-9946-8A2F-ABE11566EA12}" srcOrd="0" destOrd="0" parTransId="{FC8A124E-BC5B-334E-9270-6F69CD58CCA7}" sibTransId="{0BC4C049-D1E0-9741-8666-8570184E036E}"/>
    <dgm:cxn modelId="{A2E2B554-1A2C-464D-A0E5-3EBB18F285CC}" type="presParOf" srcId="{54020E67-F095-AD4F-81FF-62A682BC3477}" destId="{E9D5F5E6-55FE-D549-AF76-D53E67425ED9}" srcOrd="0" destOrd="0" presId="urn:microsoft.com/office/officeart/2005/8/layout/chevron2"/>
    <dgm:cxn modelId="{60CE92BB-D8F7-D349-B56A-82E39C07DB87}" type="presParOf" srcId="{E9D5F5E6-55FE-D549-AF76-D53E67425ED9}" destId="{84DF4A6F-ED0D-3C46-B384-11E47EAA5754}" srcOrd="0" destOrd="0" presId="urn:microsoft.com/office/officeart/2005/8/layout/chevron2"/>
    <dgm:cxn modelId="{4031CDC5-9E99-D149-B2A6-8E011B2F822B}" type="presParOf" srcId="{E9D5F5E6-55FE-D549-AF76-D53E67425ED9}" destId="{50EC2061-21CA-4C43-B006-C6E4668C67F7}" srcOrd="1" destOrd="0" presId="urn:microsoft.com/office/officeart/2005/8/layout/chevron2"/>
    <dgm:cxn modelId="{B30D8283-5A44-8749-8420-02DEE8C4AD9F}" type="presParOf" srcId="{54020E67-F095-AD4F-81FF-62A682BC3477}" destId="{2724010B-905A-874D-9FB6-5ABFC69B27FF}" srcOrd="1" destOrd="0" presId="urn:microsoft.com/office/officeart/2005/8/layout/chevron2"/>
    <dgm:cxn modelId="{1B9ADC3E-9F1C-9949-BF89-36E1F603A7BD}" type="presParOf" srcId="{54020E67-F095-AD4F-81FF-62A682BC3477}" destId="{D0CC029F-8665-2B40-8535-F766FDA1AE75}" srcOrd="2" destOrd="0" presId="urn:microsoft.com/office/officeart/2005/8/layout/chevron2"/>
    <dgm:cxn modelId="{18A03C37-0999-AC4B-B63D-DED39201F842}" type="presParOf" srcId="{D0CC029F-8665-2B40-8535-F766FDA1AE75}" destId="{27183B3C-9C7D-AE40-96F5-E800D485826E}" srcOrd="0" destOrd="0" presId="urn:microsoft.com/office/officeart/2005/8/layout/chevron2"/>
    <dgm:cxn modelId="{AE21098A-A434-284E-AE2F-C4DC3E17BA8A}" type="presParOf" srcId="{D0CC029F-8665-2B40-8535-F766FDA1AE75}" destId="{A9622588-DBFE-F145-BA57-E067F3CAE2D7}" srcOrd="1" destOrd="0" presId="urn:microsoft.com/office/officeart/2005/8/layout/chevron2"/>
    <dgm:cxn modelId="{E1CC65FE-932D-A544-9179-32FFB88720CE}" type="presParOf" srcId="{54020E67-F095-AD4F-81FF-62A682BC3477}" destId="{87BFC7FB-2A41-9C4B-A3E5-27E2176F5F2D}" srcOrd="3" destOrd="0" presId="urn:microsoft.com/office/officeart/2005/8/layout/chevron2"/>
    <dgm:cxn modelId="{505A78F8-2B41-FD43-8F88-64A8467609F4}" type="presParOf" srcId="{54020E67-F095-AD4F-81FF-62A682BC3477}" destId="{7F4C6736-B24A-6240-B20C-E28395ED0DFA}" srcOrd="4" destOrd="0" presId="urn:microsoft.com/office/officeart/2005/8/layout/chevron2"/>
    <dgm:cxn modelId="{E9C6D3F7-CF2D-CB43-BBF1-52B19437E2CA}" type="presParOf" srcId="{7F4C6736-B24A-6240-B20C-E28395ED0DFA}" destId="{6CD0FCCC-9A7C-514C-92BB-C8D97AC3B4E6}" srcOrd="0" destOrd="0" presId="urn:microsoft.com/office/officeart/2005/8/layout/chevron2"/>
    <dgm:cxn modelId="{4FD068F2-6B03-7C4F-9704-42CFFAA83350}" type="presParOf" srcId="{7F4C6736-B24A-6240-B20C-E28395ED0DFA}" destId="{EF928E59-919F-F94B-84A1-CE7DF18753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59052-744E-4EFA-80A7-A71077886B2A}">
      <dsp:nvSpPr>
        <dsp:cNvPr id="0" name=""/>
        <dsp:cNvSpPr/>
      </dsp:nvSpPr>
      <dsp:spPr>
        <a:xfrm>
          <a:off x="597345" y="1134644"/>
          <a:ext cx="10752212" cy="97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pl-PL" sz="1500" kern="1200" dirty="0"/>
            <a:t>Aby powstrzymać pogłębiający się kryzys gospodarczy wywołany przez COVID-19 i wesprzeć przedsiębiorców dotkniętych negatywnymi skutkami pandemii, Komisja Europejska opracowała nowe mechanizmy udzielania pomocy publicznej.</a:t>
          </a:r>
        </a:p>
      </dsp:txBody>
      <dsp:txXfrm>
        <a:off x="597345" y="1134644"/>
        <a:ext cx="10752212" cy="977473"/>
      </dsp:txXfrm>
    </dsp:sp>
    <dsp:sp modelId="{EC131370-F120-49A3-8335-7B0A11E553A8}">
      <dsp:nvSpPr>
        <dsp:cNvPr id="0" name=""/>
        <dsp:cNvSpPr/>
      </dsp:nvSpPr>
      <dsp:spPr>
        <a:xfrm>
          <a:off x="597345" y="2112118"/>
          <a:ext cx="1433628" cy="238938"/>
        </a:xfrm>
        <a:prstGeom prst="parallelogram">
          <a:avLst>
            <a:gd name="adj" fmla="val 14084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445FC3-DB98-4CBE-A8EB-78183D6BDC7A}">
      <dsp:nvSpPr>
        <dsp:cNvPr id="0" name=""/>
        <dsp:cNvSpPr/>
      </dsp:nvSpPr>
      <dsp:spPr>
        <a:xfrm>
          <a:off x="2114601" y="2112118"/>
          <a:ext cx="1433628" cy="238938"/>
        </a:xfrm>
        <a:prstGeom prst="parallelogram">
          <a:avLst>
            <a:gd name="adj" fmla="val 140840"/>
          </a:avLst>
        </a:prstGeom>
        <a:solidFill>
          <a:schemeClr val="accent5">
            <a:hueOff val="-337927"/>
            <a:satOff val="-871"/>
            <a:lumOff val="-588"/>
            <a:alphaOff val="0"/>
          </a:schemeClr>
        </a:solidFill>
        <a:ln w="12700" cap="flat" cmpd="sng" algn="ctr">
          <a:solidFill>
            <a:schemeClr val="accent5">
              <a:hueOff val="-337927"/>
              <a:satOff val="-871"/>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D4BC5-00FD-4914-9826-87D59B3041BD}">
      <dsp:nvSpPr>
        <dsp:cNvPr id="0" name=""/>
        <dsp:cNvSpPr/>
      </dsp:nvSpPr>
      <dsp:spPr>
        <a:xfrm>
          <a:off x="3631858" y="2112118"/>
          <a:ext cx="1433628" cy="238938"/>
        </a:xfrm>
        <a:prstGeom prst="parallelogram">
          <a:avLst>
            <a:gd name="adj" fmla="val 140840"/>
          </a:avLst>
        </a:prstGeom>
        <a:solidFill>
          <a:schemeClr val="accent5">
            <a:hueOff val="-675854"/>
            <a:satOff val="-1742"/>
            <a:lumOff val="-1177"/>
            <a:alphaOff val="0"/>
          </a:schemeClr>
        </a:solidFill>
        <a:ln w="12700" cap="flat" cmpd="sng" algn="ctr">
          <a:solidFill>
            <a:schemeClr val="accent5">
              <a:hueOff val="-675854"/>
              <a:satOff val="-1742"/>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1B6985-8B99-4466-AE92-244AD5805134}">
      <dsp:nvSpPr>
        <dsp:cNvPr id="0" name=""/>
        <dsp:cNvSpPr/>
      </dsp:nvSpPr>
      <dsp:spPr>
        <a:xfrm>
          <a:off x="5149115" y="2112118"/>
          <a:ext cx="1433628" cy="238938"/>
        </a:xfrm>
        <a:prstGeom prst="parallelogram">
          <a:avLst>
            <a:gd name="adj" fmla="val 140840"/>
          </a:avLst>
        </a:prstGeom>
        <a:solidFill>
          <a:schemeClr val="accent5">
            <a:hueOff val="-1013782"/>
            <a:satOff val="-2613"/>
            <a:lumOff val="-1765"/>
            <a:alphaOff val="0"/>
          </a:schemeClr>
        </a:solidFill>
        <a:ln w="12700" cap="flat" cmpd="sng" algn="ctr">
          <a:solidFill>
            <a:schemeClr val="accent5">
              <a:hueOff val="-1013782"/>
              <a:satOff val="-2613"/>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D23E79-04D7-4E39-BCB5-0950E6D9233D}">
      <dsp:nvSpPr>
        <dsp:cNvPr id="0" name=""/>
        <dsp:cNvSpPr/>
      </dsp:nvSpPr>
      <dsp:spPr>
        <a:xfrm>
          <a:off x="6666371" y="2112118"/>
          <a:ext cx="1433628" cy="238938"/>
        </a:xfrm>
        <a:prstGeom prst="parallelogram">
          <a:avLst>
            <a:gd name="adj" fmla="val 140840"/>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496E3-8783-4425-89F3-112591E77C17}">
      <dsp:nvSpPr>
        <dsp:cNvPr id="0" name=""/>
        <dsp:cNvSpPr/>
      </dsp:nvSpPr>
      <dsp:spPr>
        <a:xfrm>
          <a:off x="8183628" y="2112118"/>
          <a:ext cx="1433628" cy="238938"/>
        </a:xfrm>
        <a:prstGeom prst="parallelogram">
          <a:avLst>
            <a:gd name="adj" fmla="val 140840"/>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EA2E2-4960-4B4F-B9E5-FA44BE1A55BF}">
      <dsp:nvSpPr>
        <dsp:cNvPr id="0" name=""/>
        <dsp:cNvSpPr/>
      </dsp:nvSpPr>
      <dsp:spPr>
        <a:xfrm>
          <a:off x="9700885" y="2112118"/>
          <a:ext cx="1433628" cy="238938"/>
        </a:xfrm>
        <a:prstGeom prst="parallelogram">
          <a:avLst>
            <a:gd name="adj" fmla="val 140840"/>
          </a:avLst>
        </a:prstGeom>
        <a:solidFill>
          <a:schemeClr val="accent5">
            <a:hueOff val="-2027563"/>
            <a:satOff val="-5226"/>
            <a:lumOff val="-3530"/>
            <a:alphaOff val="0"/>
          </a:schemeClr>
        </a:solidFill>
        <a:ln w="12700" cap="flat" cmpd="sng" algn="ctr">
          <a:solidFill>
            <a:schemeClr val="accent5">
              <a:hueOff val="-2027563"/>
              <a:satOff val="-5226"/>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51668-05FB-4D4E-BFDF-CA7F310D7189}">
      <dsp:nvSpPr>
        <dsp:cNvPr id="0" name=""/>
        <dsp:cNvSpPr/>
      </dsp:nvSpPr>
      <dsp:spPr>
        <a:xfrm>
          <a:off x="597345" y="2474359"/>
          <a:ext cx="10752212" cy="97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en-US" sz="1500" kern="1200" dirty="0"/>
            <a:t>Art. 107 sec. 2 lit. b) TFEU </a:t>
          </a:r>
          <a:r>
            <a:rPr lang="pl-PL" sz="1500" kern="1200" dirty="0"/>
            <a:t>stanowi, że pomoc ma na celu naprawienie szkód spowodowanych klęskami żywiołowymi lub innymi zdarzeniami nadzwyczajnymi, które z mocy prawa są zgodne z rynkiem wewnętrznym. Komisja Europejska potraktowała jako takie zdarzenie wybuch COVID-19, który wyrządził trudną do przewidzenia szkodę podmiotom gospodarczym.</a:t>
          </a:r>
        </a:p>
      </dsp:txBody>
      <dsp:txXfrm>
        <a:off x="597345" y="2474359"/>
        <a:ext cx="10752212" cy="977473"/>
      </dsp:txXfrm>
    </dsp:sp>
    <dsp:sp modelId="{4D68E2DF-DF32-4AC2-99EB-D75097D10344}">
      <dsp:nvSpPr>
        <dsp:cNvPr id="0" name=""/>
        <dsp:cNvSpPr/>
      </dsp:nvSpPr>
      <dsp:spPr>
        <a:xfrm>
          <a:off x="597345" y="3451832"/>
          <a:ext cx="1433628" cy="238938"/>
        </a:xfrm>
        <a:prstGeom prst="parallelogram">
          <a:avLst>
            <a:gd name="adj" fmla="val 140840"/>
          </a:avLst>
        </a:prstGeom>
        <a:solidFill>
          <a:schemeClr val="accent5">
            <a:hueOff val="-2365490"/>
            <a:satOff val="-6097"/>
            <a:lumOff val="-4118"/>
            <a:alphaOff val="0"/>
          </a:schemeClr>
        </a:solidFill>
        <a:ln w="12700" cap="flat" cmpd="sng" algn="ctr">
          <a:solidFill>
            <a:schemeClr val="accent5">
              <a:hueOff val="-2365490"/>
              <a:satOff val="-6097"/>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D2A11-9409-4880-B4BC-237D0CCA8633}">
      <dsp:nvSpPr>
        <dsp:cNvPr id="0" name=""/>
        <dsp:cNvSpPr/>
      </dsp:nvSpPr>
      <dsp:spPr>
        <a:xfrm>
          <a:off x="2114601" y="3451832"/>
          <a:ext cx="1433628" cy="238938"/>
        </a:xfrm>
        <a:prstGeom prst="parallelogram">
          <a:avLst>
            <a:gd name="adj" fmla="val 140840"/>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F2387-E0A8-4F3D-A213-B3CC7B3837F7}">
      <dsp:nvSpPr>
        <dsp:cNvPr id="0" name=""/>
        <dsp:cNvSpPr/>
      </dsp:nvSpPr>
      <dsp:spPr>
        <a:xfrm>
          <a:off x="3631858" y="3451832"/>
          <a:ext cx="1433628" cy="238938"/>
        </a:xfrm>
        <a:prstGeom prst="parallelogram">
          <a:avLst>
            <a:gd name="adj" fmla="val 140840"/>
          </a:avLst>
        </a:prstGeom>
        <a:solidFill>
          <a:schemeClr val="accent5">
            <a:hueOff val="-3041344"/>
            <a:satOff val="-7839"/>
            <a:lumOff val="-5294"/>
            <a:alphaOff val="0"/>
          </a:schemeClr>
        </a:solidFill>
        <a:ln w="12700" cap="flat" cmpd="sng" algn="ctr">
          <a:solidFill>
            <a:schemeClr val="accent5">
              <a:hueOff val="-3041344"/>
              <a:satOff val="-7839"/>
              <a:lumOff val="-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20DD9-F5FF-411D-9EFE-7D66BA6ED8F3}">
      <dsp:nvSpPr>
        <dsp:cNvPr id="0" name=""/>
        <dsp:cNvSpPr/>
      </dsp:nvSpPr>
      <dsp:spPr>
        <a:xfrm>
          <a:off x="5149115" y="3451832"/>
          <a:ext cx="1433628" cy="238938"/>
        </a:xfrm>
        <a:prstGeom prst="parallelogram">
          <a:avLst>
            <a:gd name="adj" fmla="val 14084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9D3EBD-FE6C-4EE5-8715-8F47A79F4DD9}">
      <dsp:nvSpPr>
        <dsp:cNvPr id="0" name=""/>
        <dsp:cNvSpPr/>
      </dsp:nvSpPr>
      <dsp:spPr>
        <a:xfrm>
          <a:off x="6666371" y="3451832"/>
          <a:ext cx="1433628" cy="238938"/>
        </a:xfrm>
        <a:prstGeom prst="parallelogram">
          <a:avLst>
            <a:gd name="adj" fmla="val 140840"/>
          </a:avLst>
        </a:prstGeom>
        <a:solidFill>
          <a:schemeClr val="accent5">
            <a:hueOff val="-3717199"/>
            <a:satOff val="-9580"/>
            <a:lumOff val="-6471"/>
            <a:alphaOff val="0"/>
          </a:schemeClr>
        </a:solidFill>
        <a:ln w="12700" cap="flat" cmpd="sng" algn="ctr">
          <a:solidFill>
            <a:schemeClr val="accent5">
              <a:hueOff val="-3717199"/>
              <a:satOff val="-9580"/>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FBC45-697D-4890-91C3-98BCB44613A8}">
      <dsp:nvSpPr>
        <dsp:cNvPr id="0" name=""/>
        <dsp:cNvSpPr/>
      </dsp:nvSpPr>
      <dsp:spPr>
        <a:xfrm>
          <a:off x="8183628" y="3451832"/>
          <a:ext cx="1433628" cy="238938"/>
        </a:xfrm>
        <a:prstGeom prst="parallelogram">
          <a:avLst>
            <a:gd name="adj" fmla="val 140840"/>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2CE248-DA43-48BA-B641-CA1BB0676612}">
      <dsp:nvSpPr>
        <dsp:cNvPr id="0" name=""/>
        <dsp:cNvSpPr/>
      </dsp:nvSpPr>
      <dsp:spPr>
        <a:xfrm>
          <a:off x="9700885" y="3451832"/>
          <a:ext cx="1433628" cy="238938"/>
        </a:xfrm>
        <a:prstGeom prst="parallelogram">
          <a:avLst>
            <a:gd name="adj" fmla="val 140840"/>
          </a:avLst>
        </a:prstGeom>
        <a:solidFill>
          <a:schemeClr val="accent5">
            <a:hueOff val="-4393053"/>
            <a:satOff val="-11322"/>
            <a:lumOff val="-7647"/>
            <a:alphaOff val="0"/>
          </a:schemeClr>
        </a:solidFill>
        <a:ln w="12700" cap="flat" cmpd="sng" algn="ctr">
          <a:solidFill>
            <a:schemeClr val="accent5">
              <a:hueOff val="-4393053"/>
              <a:satOff val="-11322"/>
              <a:lumOff val="-7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86166B-740C-4EEF-89D4-9EE10E75A4C1}">
      <dsp:nvSpPr>
        <dsp:cNvPr id="0" name=""/>
        <dsp:cNvSpPr/>
      </dsp:nvSpPr>
      <dsp:spPr>
        <a:xfrm>
          <a:off x="597345" y="3814073"/>
          <a:ext cx="10752212" cy="97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pl-PL" sz="1500" kern="1200" dirty="0"/>
            <a:t>Kluczowym dokumentem określającym zasady udzielania pomocy publicznej w związku z pandemią COVID-19 jest Komunikat Komisji Europejskiej z dnia 20 marca 2020 r. – Tymczasowe ramy środków pomocy państwa w celu wsparcia gospodarki w kontekście trwającej epidemii COVID-19 (2020 / C 91 I / 01 ) (Ramy tymczasowe). Celem środków tymczasowych jest przede wszystkim zapewnienie przedsiębiorstwom płynności i dostępu do finansowania.</a:t>
          </a:r>
        </a:p>
      </dsp:txBody>
      <dsp:txXfrm>
        <a:off x="597345" y="3814073"/>
        <a:ext cx="10752212" cy="977473"/>
      </dsp:txXfrm>
    </dsp:sp>
    <dsp:sp modelId="{3B7CFD78-9D33-4270-A7ED-67408C9EC35A}">
      <dsp:nvSpPr>
        <dsp:cNvPr id="0" name=""/>
        <dsp:cNvSpPr/>
      </dsp:nvSpPr>
      <dsp:spPr>
        <a:xfrm>
          <a:off x="597345" y="4791547"/>
          <a:ext cx="1433628" cy="238938"/>
        </a:xfrm>
        <a:prstGeom prst="parallelogram">
          <a:avLst>
            <a:gd name="adj" fmla="val 140840"/>
          </a:avLst>
        </a:prstGeom>
        <a:solidFill>
          <a:schemeClr val="accent5">
            <a:hueOff val="-4730980"/>
            <a:satOff val="-12193"/>
            <a:lumOff val="-8236"/>
            <a:alphaOff val="0"/>
          </a:schemeClr>
        </a:solidFill>
        <a:ln w="12700" cap="flat" cmpd="sng" algn="ctr">
          <a:solidFill>
            <a:schemeClr val="accent5">
              <a:hueOff val="-4730980"/>
              <a:satOff val="-12193"/>
              <a:lumOff val="-82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10F73B-5444-447B-AE45-29913F5BA6AD}">
      <dsp:nvSpPr>
        <dsp:cNvPr id="0" name=""/>
        <dsp:cNvSpPr/>
      </dsp:nvSpPr>
      <dsp:spPr>
        <a:xfrm>
          <a:off x="2114601" y="4791547"/>
          <a:ext cx="1433628" cy="238938"/>
        </a:xfrm>
        <a:prstGeom prst="parallelogram">
          <a:avLst>
            <a:gd name="adj" fmla="val 140840"/>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15DF3-7337-4199-BFCE-EF0627662D90}">
      <dsp:nvSpPr>
        <dsp:cNvPr id="0" name=""/>
        <dsp:cNvSpPr/>
      </dsp:nvSpPr>
      <dsp:spPr>
        <a:xfrm>
          <a:off x="3631858" y="4791547"/>
          <a:ext cx="1433628" cy="238938"/>
        </a:xfrm>
        <a:prstGeom prst="parallelogram">
          <a:avLst>
            <a:gd name="adj" fmla="val 140840"/>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AE7D-6E22-4811-BE9C-2A2573F57F86}">
      <dsp:nvSpPr>
        <dsp:cNvPr id="0" name=""/>
        <dsp:cNvSpPr/>
      </dsp:nvSpPr>
      <dsp:spPr>
        <a:xfrm>
          <a:off x="5149115" y="4791547"/>
          <a:ext cx="1433628" cy="238938"/>
        </a:xfrm>
        <a:prstGeom prst="parallelogram">
          <a:avLst>
            <a:gd name="adj" fmla="val 140840"/>
          </a:avLst>
        </a:prstGeom>
        <a:solidFill>
          <a:schemeClr val="accent5">
            <a:hueOff val="-5744762"/>
            <a:satOff val="-14806"/>
            <a:lumOff val="-10000"/>
            <a:alphaOff val="0"/>
          </a:schemeClr>
        </a:solidFill>
        <a:ln w="12700" cap="flat" cmpd="sng" algn="ctr">
          <a:solidFill>
            <a:schemeClr val="accent5">
              <a:hueOff val="-5744762"/>
              <a:satOff val="-14806"/>
              <a:lumOff val="-100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1784A-A19E-4253-914F-6322AA47E9EB}">
      <dsp:nvSpPr>
        <dsp:cNvPr id="0" name=""/>
        <dsp:cNvSpPr/>
      </dsp:nvSpPr>
      <dsp:spPr>
        <a:xfrm>
          <a:off x="6666371" y="4791547"/>
          <a:ext cx="1433628" cy="238938"/>
        </a:xfrm>
        <a:prstGeom prst="parallelogram">
          <a:avLst>
            <a:gd name="adj" fmla="val 140840"/>
          </a:avLst>
        </a:prstGeom>
        <a:solidFill>
          <a:schemeClr val="accent5">
            <a:hueOff val="-6082688"/>
            <a:satOff val="-15677"/>
            <a:lumOff val="-10588"/>
            <a:alphaOff val="0"/>
          </a:schemeClr>
        </a:solidFill>
        <a:ln w="12700" cap="flat" cmpd="sng" algn="ctr">
          <a:solidFill>
            <a:schemeClr val="accent5">
              <a:hueOff val="-6082688"/>
              <a:satOff val="-15677"/>
              <a:lumOff val="-10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96EC3-34CC-441B-9CC9-61CC581C8AC1}">
      <dsp:nvSpPr>
        <dsp:cNvPr id="0" name=""/>
        <dsp:cNvSpPr/>
      </dsp:nvSpPr>
      <dsp:spPr>
        <a:xfrm>
          <a:off x="8183628" y="4791547"/>
          <a:ext cx="1433628" cy="238938"/>
        </a:xfrm>
        <a:prstGeom prst="parallelogram">
          <a:avLst>
            <a:gd name="adj" fmla="val 140840"/>
          </a:avLst>
        </a:prstGeom>
        <a:solidFill>
          <a:schemeClr val="accent5">
            <a:hueOff val="-6420616"/>
            <a:satOff val="-16548"/>
            <a:lumOff val="-11177"/>
            <a:alphaOff val="0"/>
          </a:schemeClr>
        </a:solidFill>
        <a:ln w="12700" cap="flat" cmpd="sng" algn="ctr">
          <a:solidFill>
            <a:schemeClr val="accent5">
              <a:hueOff val="-6420616"/>
              <a:satOff val="-16548"/>
              <a:lumOff val="-1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330C2-571D-4855-9B7A-AFB31B0A6109}">
      <dsp:nvSpPr>
        <dsp:cNvPr id="0" name=""/>
        <dsp:cNvSpPr/>
      </dsp:nvSpPr>
      <dsp:spPr>
        <a:xfrm>
          <a:off x="9700885" y="4791547"/>
          <a:ext cx="1433628" cy="238938"/>
        </a:xfrm>
        <a:prstGeom prst="parallelogram">
          <a:avLst>
            <a:gd name="adj" fmla="val 14084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97F92-3834-4E2C-8B21-528C96A13A92}">
      <dsp:nvSpPr>
        <dsp:cNvPr id="0" name=""/>
        <dsp:cNvSpPr/>
      </dsp:nvSpPr>
      <dsp:spPr>
        <a:xfrm>
          <a:off x="1115236" y="1227"/>
          <a:ext cx="1695779" cy="169577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err="1"/>
            <a:t>Wybór</a:t>
          </a:r>
          <a:r>
            <a:rPr lang="en-US" sz="1500" kern="1200" dirty="0"/>
            <a:t> </a:t>
          </a:r>
          <a:r>
            <a:rPr lang="en-US" sz="1500" kern="1200" dirty="0" err="1"/>
            <a:t>mechanizmu</a:t>
          </a:r>
          <a:r>
            <a:rPr lang="en-US" sz="1500" kern="1200" dirty="0"/>
            <a:t> </a:t>
          </a:r>
          <a:r>
            <a:rPr lang="en-US" sz="1500" kern="1200" dirty="0" err="1"/>
            <a:t>wsparcia</a:t>
          </a:r>
          <a:endParaRPr lang="pl-PL" sz="1500" kern="1200" dirty="0"/>
        </a:p>
      </dsp:txBody>
      <dsp:txXfrm>
        <a:off x="1363577" y="249568"/>
        <a:ext cx="1199097" cy="1199097"/>
      </dsp:txXfrm>
    </dsp:sp>
    <dsp:sp modelId="{00788CED-9757-4C76-B8A0-1E77F0087F5D}">
      <dsp:nvSpPr>
        <dsp:cNvPr id="0" name=""/>
        <dsp:cNvSpPr/>
      </dsp:nvSpPr>
      <dsp:spPr>
        <a:xfrm rot="10800000">
          <a:off x="1666364" y="1915975"/>
          <a:ext cx="593522" cy="464211"/>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6E240E-FE12-4DC3-A14D-7FB22EA2B5DF}">
      <dsp:nvSpPr>
        <dsp:cNvPr id="0" name=""/>
        <dsp:cNvSpPr/>
      </dsp:nvSpPr>
      <dsp:spPr>
        <a:xfrm>
          <a:off x="1397583" y="2572877"/>
          <a:ext cx="1131085" cy="1131085"/>
        </a:xfrm>
        <a:prstGeom prst="ellipse">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err="1"/>
            <a:t>Sprawdzenie</a:t>
          </a:r>
          <a:r>
            <a:rPr lang="en-US" sz="1100" kern="1200" dirty="0"/>
            <a:t> </a:t>
          </a:r>
          <a:r>
            <a:rPr lang="en-US" sz="1100" kern="1200" dirty="0" err="1"/>
            <a:t>terminu</a:t>
          </a:r>
          <a:r>
            <a:rPr lang="en-US" sz="1100" kern="1200" dirty="0"/>
            <a:t> </a:t>
          </a:r>
          <a:r>
            <a:rPr lang="en-US" sz="1100" kern="1200" dirty="0" err="1"/>
            <a:t>składania</a:t>
          </a:r>
          <a:r>
            <a:rPr lang="en-US" sz="1100" kern="1200" dirty="0"/>
            <a:t> </a:t>
          </a:r>
          <a:r>
            <a:rPr lang="en-US" sz="1100" kern="1200" dirty="0" err="1"/>
            <a:t>wniosków</a:t>
          </a:r>
          <a:endParaRPr lang="pl-PL" sz="1100" kern="1200" dirty="0"/>
        </a:p>
      </dsp:txBody>
      <dsp:txXfrm>
        <a:off x="1563227" y="2738521"/>
        <a:ext cx="799797" cy="799797"/>
      </dsp:txXfrm>
    </dsp:sp>
    <dsp:sp modelId="{B470B36F-4055-42E8-B586-2FEBD23F0E6A}">
      <dsp:nvSpPr>
        <dsp:cNvPr id="0" name=""/>
        <dsp:cNvSpPr/>
      </dsp:nvSpPr>
      <dsp:spPr>
        <a:xfrm rot="5400000">
          <a:off x="2951337" y="2906314"/>
          <a:ext cx="593522" cy="464211"/>
        </a:xfrm>
        <a:prstGeom prst="triangle">
          <a:avLst/>
        </a:prstGeom>
        <a:solidFill>
          <a:schemeClr val="accent5">
            <a:hueOff val="-1351709"/>
            <a:satOff val="-3484"/>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C59C3C-DF60-4340-8B78-C80E0F3CF2E6}">
      <dsp:nvSpPr>
        <dsp:cNvPr id="0" name=""/>
        <dsp:cNvSpPr/>
      </dsp:nvSpPr>
      <dsp:spPr>
        <a:xfrm>
          <a:off x="3941253" y="2572877"/>
          <a:ext cx="1131085" cy="1131085"/>
        </a:xfrm>
        <a:prstGeom prst="ellipse">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pl-PL" sz="1100" kern="1200" dirty="0"/>
            <a:t>Złożenie wniosku</a:t>
          </a:r>
        </a:p>
      </dsp:txBody>
      <dsp:txXfrm>
        <a:off x="4106897" y="2738521"/>
        <a:ext cx="799797" cy="799797"/>
      </dsp:txXfrm>
    </dsp:sp>
    <dsp:sp modelId="{64D8BECD-4B96-4399-AE20-E65219F870AB}">
      <dsp:nvSpPr>
        <dsp:cNvPr id="0" name=""/>
        <dsp:cNvSpPr/>
      </dsp:nvSpPr>
      <dsp:spPr>
        <a:xfrm>
          <a:off x="4210034" y="1748525"/>
          <a:ext cx="593522" cy="464211"/>
        </a:xfrm>
        <a:prstGeom prst="triangle">
          <a:avLst/>
        </a:prstGeom>
        <a:solidFill>
          <a:schemeClr val="accent5">
            <a:hueOff val="-2703417"/>
            <a:satOff val="-6968"/>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C68AC-4229-41FC-9208-7C66AA377C39}">
      <dsp:nvSpPr>
        <dsp:cNvPr id="0" name=""/>
        <dsp:cNvSpPr/>
      </dsp:nvSpPr>
      <dsp:spPr>
        <a:xfrm>
          <a:off x="3941253" y="283575"/>
          <a:ext cx="1131085" cy="1131085"/>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pl-PL" sz="1100" kern="1200" dirty="0"/>
            <a:t>Sprawdzenie wniosku</a:t>
          </a:r>
        </a:p>
      </dsp:txBody>
      <dsp:txXfrm>
        <a:off x="4106897" y="449219"/>
        <a:ext cx="799797" cy="799797"/>
      </dsp:txXfrm>
    </dsp:sp>
    <dsp:sp modelId="{D9C56D86-69B4-4548-9410-E9F932F5200E}">
      <dsp:nvSpPr>
        <dsp:cNvPr id="0" name=""/>
        <dsp:cNvSpPr/>
      </dsp:nvSpPr>
      <dsp:spPr>
        <a:xfrm rot="5400000">
          <a:off x="5495007" y="617012"/>
          <a:ext cx="593522" cy="464211"/>
        </a:xfrm>
        <a:prstGeom prst="triangle">
          <a:avLst/>
        </a:prstGeom>
        <a:solidFill>
          <a:schemeClr val="accent5">
            <a:hueOff val="-4055126"/>
            <a:satOff val="-10451"/>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9A8A80-56EF-44FC-8D5B-BD92FBC1E6C2}">
      <dsp:nvSpPr>
        <dsp:cNvPr id="0" name=""/>
        <dsp:cNvSpPr/>
      </dsp:nvSpPr>
      <dsp:spPr>
        <a:xfrm>
          <a:off x="6484922" y="283575"/>
          <a:ext cx="1131085" cy="1131085"/>
        </a:xfrm>
        <a:prstGeom prst="ellipse">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pl-PL" sz="1100" b="0" i="0" kern="1200" dirty="0"/>
            <a:t>Wyniki</a:t>
          </a:r>
          <a:endParaRPr lang="pl-PL" sz="1100" kern="1200" dirty="0"/>
        </a:p>
      </dsp:txBody>
      <dsp:txXfrm>
        <a:off x="6650566" y="449219"/>
        <a:ext cx="799797" cy="799797"/>
      </dsp:txXfrm>
    </dsp:sp>
    <dsp:sp modelId="{7FBB8CB6-B88E-41E0-BAE7-0D769A2D6F40}">
      <dsp:nvSpPr>
        <dsp:cNvPr id="0" name=""/>
        <dsp:cNvSpPr/>
      </dsp:nvSpPr>
      <dsp:spPr>
        <a:xfrm rot="10800000">
          <a:off x="6753703" y="1774801"/>
          <a:ext cx="593522" cy="464211"/>
        </a:xfrm>
        <a:prstGeom prst="triangle">
          <a:avLst/>
        </a:prstGeom>
        <a:solidFill>
          <a:schemeClr val="accent5">
            <a:hueOff val="-5406834"/>
            <a:satOff val="-13935"/>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82C85B-B326-4FC5-9D09-DFDC8CA3B2D9}">
      <dsp:nvSpPr>
        <dsp:cNvPr id="0" name=""/>
        <dsp:cNvSpPr/>
      </dsp:nvSpPr>
      <dsp:spPr>
        <a:xfrm>
          <a:off x="6484922" y="2572877"/>
          <a:ext cx="1131085" cy="1131085"/>
        </a:xfrm>
        <a:prstGeom prst="ellipse">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pl-PL" sz="1100" kern="1200" dirty="0"/>
            <a:t>Zawarcie umowy / decyzja o odrzuceniu pomocy</a:t>
          </a:r>
        </a:p>
      </dsp:txBody>
      <dsp:txXfrm>
        <a:off x="6650566" y="2738521"/>
        <a:ext cx="799797" cy="799797"/>
      </dsp:txXfrm>
    </dsp:sp>
    <dsp:sp modelId="{B9A8315C-F9E2-4344-A306-E687416D4C9F}">
      <dsp:nvSpPr>
        <dsp:cNvPr id="0" name=""/>
        <dsp:cNvSpPr/>
      </dsp:nvSpPr>
      <dsp:spPr>
        <a:xfrm rot="5400000">
          <a:off x="7897503" y="2906314"/>
          <a:ext cx="593522" cy="464211"/>
        </a:xfrm>
        <a:prstGeom prst="triangle">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40AB70-DD54-4979-BBCE-EEAA5D4C914B}">
      <dsp:nvSpPr>
        <dsp:cNvPr id="0" name=""/>
        <dsp:cNvSpPr/>
      </dsp:nvSpPr>
      <dsp:spPr>
        <a:xfrm>
          <a:off x="8746245" y="2290530"/>
          <a:ext cx="1695779" cy="169577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kern="1200" dirty="0"/>
            <a:t>Wydatkowanie środków i kontrola</a:t>
          </a:r>
        </a:p>
      </dsp:txBody>
      <dsp:txXfrm>
        <a:off x="8994586" y="2538871"/>
        <a:ext cx="1199097" cy="1199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18D0F-D2FA-FA42-BC75-57E8B5536477}">
      <dsp:nvSpPr>
        <dsp:cNvPr id="0" name=""/>
        <dsp:cNvSpPr/>
      </dsp:nvSpPr>
      <dsp:spPr>
        <a:xfrm rot="5400000">
          <a:off x="5089329" y="119261"/>
          <a:ext cx="1814458" cy="1578579"/>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Dotacje</a:t>
          </a:r>
        </a:p>
      </dsp:txBody>
      <dsp:txXfrm rot="-5400000">
        <a:off x="5453263" y="284075"/>
        <a:ext cx="1086589" cy="1248952"/>
      </dsp:txXfrm>
    </dsp:sp>
    <dsp:sp modelId="{C1DE6AA6-EDBB-924C-99AA-D94F898CEDD3}">
      <dsp:nvSpPr>
        <dsp:cNvPr id="0" name=""/>
        <dsp:cNvSpPr/>
      </dsp:nvSpPr>
      <dsp:spPr>
        <a:xfrm>
          <a:off x="6833749" y="364213"/>
          <a:ext cx="2024936" cy="1088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t>Pożyczki</a:t>
          </a:r>
        </a:p>
      </dsp:txBody>
      <dsp:txXfrm>
        <a:off x="6833749" y="364213"/>
        <a:ext cx="2024936" cy="1088675"/>
      </dsp:txXfrm>
    </dsp:sp>
    <dsp:sp modelId="{E4D7164B-917B-7146-92AD-929F18F8C66A}">
      <dsp:nvSpPr>
        <dsp:cNvPr id="0" name=""/>
        <dsp:cNvSpPr/>
      </dsp:nvSpPr>
      <dsp:spPr>
        <a:xfrm rot="5400000">
          <a:off x="3384463" y="119261"/>
          <a:ext cx="1814458" cy="1578579"/>
        </a:xfrm>
        <a:prstGeom prst="hexagon">
          <a:avLst>
            <a:gd name="adj" fmla="val 2500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3748397" y="284075"/>
        <a:ext cx="1086589" cy="1248952"/>
      </dsp:txXfrm>
    </dsp:sp>
    <dsp:sp modelId="{5C51750C-61DA-6A47-A9E9-31D53362E8C4}">
      <dsp:nvSpPr>
        <dsp:cNvPr id="0" name=""/>
        <dsp:cNvSpPr/>
      </dsp:nvSpPr>
      <dsp:spPr>
        <a:xfrm rot="5400000">
          <a:off x="4233630" y="1659373"/>
          <a:ext cx="1814458" cy="1578579"/>
        </a:xfrm>
        <a:prstGeom prst="hexagon">
          <a:avLst>
            <a:gd name="adj" fmla="val 2500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Zmniejszenie kosztów działalności</a:t>
          </a:r>
        </a:p>
      </dsp:txBody>
      <dsp:txXfrm rot="-5400000">
        <a:off x="4597564" y="1824187"/>
        <a:ext cx="1086589" cy="1248952"/>
      </dsp:txXfrm>
    </dsp:sp>
    <dsp:sp modelId="{E1AB9728-5310-B840-9D5E-E591C77FC287}">
      <dsp:nvSpPr>
        <dsp:cNvPr id="0" name=""/>
        <dsp:cNvSpPr/>
      </dsp:nvSpPr>
      <dsp:spPr>
        <a:xfrm>
          <a:off x="2326633" y="1904325"/>
          <a:ext cx="1959615" cy="1088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r" defTabSz="622300">
            <a:lnSpc>
              <a:spcPct val="90000"/>
            </a:lnSpc>
            <a:spcBef>
              <a:spcPct val="0"/>
            </a:spcBef>
            <a:spcAft>
              <a:spcPct val="35000"/>
            </a:spcAft>
            <a:buNone/>
          </a:pPr>
          <a:r>
            <a:rPr lang="pl-PL" sz="1400" kern="1200" dirty="0"/>
            <a:t>Ulgi podatkowe</a:t>
          </a:r>
        </a:p>
      </dsp:txBody>
      <dsp:txXfrm>
        <a:off x="2326633" y="1904325"/>
        <a:ext cx="1959615" cy="1088675"/>
      </dsp:txXfrm>
    </dsp:sp>
    <dsp:sp modelId="{84E331C4-C400-E641-89B8-CE78EF77CA96}">
      <dsp:nvSpPr>
        <dsp:cNvPr id="0" name=""/>
        <dsp:cNvSpPr/>
      </dsp:nvSpPr>
      <dsp:spPr>
        <a:xfrm rot="5400000">
          <a:off x="5938495" y="1659373"/>
          <a:ext cx="1814458" cy="1578579"/>
        </a:xfrm>
        <a:prstGeom prst="hexagon">
          <a:avLst>
            <a:gd name="adj" fmla="val 2500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6302429" y="1824187"/>
        <a:ext cx="1086589" cy="1248952"/>
      </dsp:txXfrm>
    </dsp:sp>
    <dsp:sp modelId="{A5142391-1231-0D43-A829-889EF080C83E}">
      <dsp:nvSpPr>
        <dsp:cNvPr id="0" name=""/>
        <dsp:cNvSpPr/>
      </dsp:nvSpPr>
      <dsp:spPr>
        <a:xfrm rot="5400000">
          <a:off x="5089329" y="3199486"/>
          <a:ext cx="1814458" cy="1578579"/>
        </a:xfrm>
        <a:prstGeom prst="hexagon">
          <a:avLst>
            <a:gd name="adj" fmla="val 2500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Przesunięcia terminów</a:t>
          </a:r>
        </a:p>
      </dsp:txBody>
      <dsp:txXfrm rot="-5400000">
        <a:off x="5453263" y="3364300"/>
        <a:ext cx="1086589" cy="1248952"/>
      </dsp:txXfrm>
    </dsp:sp>
    <dsp:sp modelId="{A099B402-E2D8-9E44-A9FD-7C1D884D713A}">
      <dsp:nvSpPr>
        <dsp:cNvPr id="0" name=""/>
        <dsp:cNvSpPr/>
      </dsp:nvSpPr>
      <dsp:spPr>
        <a:xfrm>
          <a:off x="6833749" y="3444438"/>
          <a:ext cx="2024936" cy="1088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pl-PL" sz="1400" kern="1200" dirty="0"/>
            <a:t>Inne mechanizmy</a:t>
          </a:r>
        </a:p>
      </dsp:txBody>
      <dsp:txXfrm>
        <a:off x="6833749" y="3444438"/>
        <a:ext cx="2024936" cy="1088675"/>
      </dsp:txXfrm>
    </dsp:sp>
    <dsp:sp modelId="{761F687A-C349-2C41-BA2B-190CAC78F265}">
      <dsp:nvSpPr>
        <dsp:cNvPr id="0" name=""/>
        <dsp:cNvSpPr/>
      </dsp:nvSpPr>
      <dsp:spPr>
        <a:xfrm rot="5400000">
          <a:off x="3384463" y="3199486"/>
          <a:ext cx="1814458" cy="1578579"/>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3748397" y="3364300"/>
        <a:ext cx="1086589" cy="12489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00E57-2A37-554B-952D-6C1BC327C61F}">
      <dsp:nvSpPr>
        <dsp:cNvPr id="0" name=""/>
        <dsp:cNvSpPr/>
      </dsp:nvSpPr>
      <dsp:spPr>
        <a:xfrm>
          <a:off x="3764692" y="560239"/>
          <a:ext cx="3742532" cy="3742532"/>
        </a:xfrm>
        <a:prstGeom prst="blockArc">
          <a:avLst>
            <a:gd name="adj1" fmla="val 10800000"/>
            <a:gd name="adj2" fmla="val 16200000"/>
            <a:gd name="adj3" fmla="val 464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54843D-648B-024B-A808-2134EEB277CD}">
      <dsp:nvSpPr>
        <dsp:cNvPr id="0" name=""/>
        <dsp:cNvSpPr/>
      </dsp:nvSpPr>
      <dsp:spPr>
        <a:xfrm>
          <a:off x="3764692" y="560239"/>
          <a:ext cx="3742532" cy="3742532"/>
        </a:xfrm>
        <a:prstGeom prst="blockArc">
          <a:avLst>
            <a:gd name="adj1" fmla="val 5400000"/>
            <a:gd name="adj2" fmla="val 10800000"/>
            <a:gd name="adj3" fmla="val 4640"/>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4CDB980-7C03-5F4B-9FFC-76313226B616}">
      <dsp:nvSpPr>
        <dsp:cNvPr id="0" name=""/>
        <dsp:cNvSpPr/>
      </dsp:nvSpPr>
      <dsp:spPr>
        <a:xfrm>
          <a:off x="3764692" y="560239"/>
          <a:ext cx="3742532" cy="3742532"/>
        </a:xfrm>
        <a:prstGeom prst="blockArc">
          <a:avLst>
            <a:gd name="adj1" fmla="val 0"/>
            <a:gd name="adj2" fmla="val 5400000"/>
            <a:gd name="adj3" fmla="val 4640"/>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722B9A1-C71B-F342-BB6D-BD01D7F6AA60}">
      <dsp:nvSpPr>
        <dsp:cNvPr id="0" name=""/>
        <dsp:cNvSpPr/>
      </dsp:nvSpPr>
      <dsp:spPr>
        <a:xfrm>
          <a:off x="3764692" y="560239"/>
          <a:ext cx="3742532" cy="3742532"/>
        </a:xfrm>
        <a:prstGeom prst="blockArc">
          <a:avLst>
            <a:gd name="adj1" fmla="val 16200000"/>
            <a:gd name="adj2" fmla="val 0"/>
            <a:gd name="adj3" fmla="val 464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319F02-3914-2D42-B4E8-84A6144D6FDC}">
      <dsp:nvSpPr>
        <dsp:cNvPr id="0" name=""/>
        <dsp:cNvSpPr/>
      </dsp:nvSpPr>
      <dsp:spPr>
        <a:xfrm>
          <a:off x="4774603" y="1570150"/>
          <a:ext cx="1722709" cy="1722709"/>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kern="1200" dirty="0"/>
            <a:t>Inne mechanizmy</a:t>
          </a:r>
        </a:p>
      </dsp:txBody>
      <dsp:txXfrm>
        <a:off x="5026888" y="1822435"/>
        <a:ext cx="1218139" cy="1218139"/>
      </dsp:txXfrm>
    </dsp:sp>
    <dsp:sp modelId="{4130D899-120B-6F41-88B5-007138062DA4}">
      <dsp:nvSpPr>
        <dsp:cNvPr id="0" name=""/>
        <dsp:cNvSpPr/>
      </dsp:nvSpPr>
      <dsp:spPr>
        <a:xfrm>
          <a:off x="5033010" y="703"/>
          <a:ext cx="1205896" cy="1205896"/>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Gwarancje i promesy</a:t>
          </a:r>
        </a:p>
      </dsp:txBody>
      <dsp:txXfrm>
        <a:off x="5209609" y="177302"/>
        <a:ext cx="852698" cy="852698"/>
      </dsp:txXfrm>
    </dsp:sp>
    <dsp:sp modelId="{38F39779-29AE-E442-96EB-06954CDD1BAA}">
      <dsp:nvSpPr>
        <dsp:cNvPr id="0" name=""/>
        <dsp:cNvSpPr/>
      </dsp:nvSpPr>
      <dsp:spPr>
        <a:xfrm>
          <a:off x="6860863" y="1828557"/>
          <a:ext cx="1205896" cy="1205896"/>
        </a:xfrm>
        <a:prstGeom prst="ellipse">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Warunki kredytowania</a:t>
          </a:r>
        </a:p>
      </dsp:txBody>
      <dsp:txXfrm>
        <a:off x="7037462" y="2005156"/>
        <a:ext cx="852698" cy="852698"/>
      </dsp:txXfrm>
    </dsp:sp>
    <dsp:sp modelId="{0E0DB62F-A023-F040-BE10-9428D514D668}">
      <dsp:nvSpPr>
        <dsp:cNvPr id="0" name=""/>
        <dsp:cNvSpPr/>
      </dsp:nvSpPr>
      <dsp:spPr>
        <a:xfrm>
          <a:off x="5033010" y="3656410"/>
          <a:ext cx="1205896" cy="1205896"/>
        </a:xfrm>
        <a:prstGeom prst="ellipse">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Zmiany w prawie </a:t>
          </a:r>
          <a:r>
            <a:rPr lang="pl-PL" sz="1000" kern="1200" dirty="0"/>
            <a:t>(w obszarze np. prawa budowlanego, cywilnego (wynajem), transportowego, handlowego)</a:t>
          </a:r>
        </a:p>
      </dsp:txBody>
      <dsp:txXfrm>
        <a:off x="5209609" y="3833009"/>
        <a:ext cx="852698" cy="852698"/>
      </dsp:txXfrm>
    </dsp:sp>
    <dsp:sp modelId="{881EE2B0-27AB-944B-BE12-2BE647FE7C57}">
      <dsp:nvSpPr>
        <dsp:cNvPr id="0" name=""/>
        <dsp:cNvSpPr/>
      </dsp:nvSpPr>
      <dsp:spPr>
        <a:xfrm>
          <a:off x="3205156" y="1828557"/>
          <a:ext cx="1205896" cy="1205896"/>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Zmiany w funkcjonowaniu (np. systemu sądowego, organów spółek itp.</a:t>
          </a:r>
          <a:r>
            <a:rPr lang="pl-PL" sz="1000" kern="1200" dirty="0"/>
            <a:t>)</a:t>
          </a:r>
        </a:p>
      </dsp:txBody>
      <dsp:txXfrm>
        <a:off x="3381755" y="2005156"/>
        <a:ext cx="852698" cy="852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C46A9-5595-1D44-A07D-5092F94AEEB0}">
      <dsp:nvSpPr>
        <dsp:cNvPr id="0" name=""/>
        <dsp:cNvSpPr/>
      </dsp:nvSpPr>
      <dsp:spPr>
        <a:xfrm>
          <a:off x="1852100" y="335415"/>
          <a:ext cx="4551680" cy="4551680"/>
        </a:xfrm>
        <a:prstGeom prst="pie">
          <a:avLst>
            <a:gd name="adj1" fmla="val 16200000"/>
            <a:gd name="adj2" fmla="val 2052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err="1"/>
            <a:t>Dofinansowanie</a:t>
          </a:r>
          <a:r>
            <a:rPr lang="en-GB" sz="1700" kern="1200" dirty="0"/>
            <a:t> </a:t>
          </a:r>
          <a:r>
            <a:rPr lang="en-GB" sz="1700" kern="1200" dirty="0" err="1"/>
            <a:t>pensji</a:t>
          </a:r>
          <a:r>
            <a:rPr lang="en-GB" sz="1700" kern="1200" dirty="0"/>
            <a:t> </a:t>
          </a:r>
          <a:endParaRPr lang="pl-PL" sz="1700" kern="1200" dirty="0"/>
        </a:p>
      </dsp:txBody>
      <dsp:txXfrm>
        <a:off x="4226560" y="1100531"/>
        <a:ext cx="1463040" cy="975360"/>
      </dsp:txXfrm>
    </dsp:sp>
    <dsp:sp modelId="{350E3B1A-4354-E141-92E7-E119A3FFEDFD}">
      <dsp:nvSpPr>
        <dsp:cNvPr id="0" name=""/>
        <dsp:cNvSpPr/>
      </dsp:nvSpPr>
      <dsp:spPr>
        <a:xfrm>
          <a:off x="1891114" y="456793"/>
          <a:ext cx="4551680" cy="4551680"/>
        </a:xfrm>
        <a:prstGeom prst="pie">
          <a:avLst>
            <a:gd name="adj1" fmla="val 20520000"/>
            <a:gd name="adj2" fmla="val 324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err="1"/>
            <a:t>Zasiłek</a:t>
          </a:r>
          <a:r>
            <a:rPr lang="en-GB" sz="1700" kern="1200" dirty="0"/>
            <a:t> </a:t>
          </a:r>
          <a:r>
            <a:rPr lang="en-GB" sz="1700" kern="1200" dirty="0" err="1"/>
            <a:t>na</a:t>
          </a:r>
          <a:r>
            <a:rPr lang="en-GB" sz="1700" kern="1200" dirty="0"/>
            <a:t> </a:t>
          </a:r>
          <a:r>
            <a:rPr lang="en-GB" sz="1700" kern="1200" dirty="0" err="1"/>
            <a:t>czas</a:t>
          </a:r>
          <a:r>
            <a:rPr lang="en-GB" sz="1700" kern="1200" dirty="0"/>
            <a:t> </a:t>
          </a:r>
          <a:r>
            <a:rPr lang="en-GB" sz="1700" kern="1200" dirty="0" err="1"/>
            <a:t>bezczynności</a:t>
          </a:r>
          <a:endParaRPr lang="pl-PL" sz="1700" kern="1200" dirty="0"/>
        </a:p>
      </dsp:txBody>
      <dsp:txXfrm>
        <a:off x="4822613" y="2536478"/>
        <a:ext cx="1354666" cy="1083733"/>
      </dsp:txXfrm>
    </dsp:sp>
    <dsp:sp modelId="{D04F4AED-2ACA-BC43-9339-D2D23E2B49C7}">
      <dsp:nvSpPr>
        <dsp:cNvPr id="0" name=""/>
        <dsp:cNvSpPr/>
      </dsp:nvSpPr>
      <dsp:spPr>
        <a:xfrm>
          <a:off x="1788159" y="531571"/>
          <a:ext cx="4551680" cy="4551680"/>
        </a:xfrm>
        <a:prstGeom prst="pie">
          <a:avLst>
            <a:gd name="adj1" fmla="val 3240000"/>
            <a:gd name="adj2" fmla="val 756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err="1"/>
            <a:t>Zwolnienia</a:t>
          </a:r>
          <a:r>
            <a:rPr lang="en-GB" sz="1700" kern="1200" dirty="0"/>
            <a:t> z </a:t>
          </a:r>
          <a:r>
            <a:rPr lang="en-GB" sz="1700" kern="1200" dirty="0" err="1"/>
            <a:t>kosztów</a:t>
          </a:r>
          <a:r>
            <a:rPr lang="en-GB" sz="1700" kern="1200" dirty="0"/>
            <a:t> </a:t>
          </a:r>
          <a:r>
            <a:rPr lang="en-GB" sz="1700" kern="1200" dirty="0" err="1"/>
            <a:t>pracy</a:t>
          </a:r>
          <a:endParaRPr lang="pl-PL" sz="1700" kern="1200" dirty="0"/>
        </a:p>
      </dsp:txBody>
      <dsp:txXfrm>
        <a:off x="3413759" y="3728584"/>
        <a:ext cx="1300480" cy="1192106"/>
      </dsp:txXfrm>
    </dsp:sp>
    <dsp:sp modelId="{2B37C89B-5947-A54B-88A3-ECCF5901B310}">
      <dsp:nvSpPr>
        <dsp:cNvPr id="0" name=""/>
        <dsp:cNvSpPr/>
      </dsp:nvSpPr>
      <dsp:spPr>
        <a:xfrm>
          <a:off x="1685205" y="456793"/>
          <a:ext cx="4551680" cy="4551680"/>
        </a:xfrm>
        <a:prstGeom prst="pie">
          <a:avLst>
            <a:gd name="adj1" fmla="val 7560000"/>
            <a:gd name="adj2" fmla="val 1188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l-PL" sz="1700" kern="1200" dirty="0"/>
            <a:t>Zmiany w prawie pracy </a:t>
          </a:r>
        </a:p>
      </dsp:txBody>
      <dsp:txXfrm>
        <a:off x="1950719" y="2536478"/>
        <a:ext cx="1354666" cy="1083733"/>
      </dsp:txXfrm>
    </dsp:sp>
    <dsp:sp modelId="{C957AAFC-A36F-A740-B482-3EE25B91A092}">
      <dsp:nvSpPr>
        <dsp:cNvPr id="0" name=""/>
        <dsp:cNvSpPr/>
      </dsp:nvSpPr>
      <dsp:spPr>
        <a:xfrm>
          <a:off x="1724219" y="335415"/>
          <a:ext cx="4551680" cy="4551680"/>
        </a:xfrm>
        <a:prstGeom prst="pie">
          <a:avLst>
            <a:gd name="adj1" fmla="val 11880000"/>
            <a:gd name="adj2" fmla="val 162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l-PL" sz="1700" kern="1200" dirty="0"/>
            <a:t>Zmiany w organizacji pracy</a:t>
          </a:r>
        </a:p>
      </dsp:txBody>
      <dsp:txXfrm>
        <a:off x="2438399" y="1100531"/>
        <a:ext cx="1463040" cy="975360"/>
      </dsp:txXfrm>
    </dsp:sp>
    <dsp:sp modelId="{15BC9265-F275-6247-A387-3FFD408D29BF}">
      <dsp:nvSpPr>
        <dsp:cNvPr id="0" name=""/>
        <dsp:cNvSpPr/>
      </dsp:nvSpPr>
      <dsp:spPr>
        <a:xfrm>
          <a:off x="1570115" y="53644"/>
          <a:ext cx="5115221" cy="5115221"/>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40E23B9-D08D-BB4D-926D-99262334405A}">
      <dsp:nvSpPr>
        <dsp:cNvPr id="0" name=""/>
        <dsp:cNvSpPr/>
      </dsp:nvSpPr>
      <dsp:spPr>
        <a:xfrm>
          <a:off x="1609658" y="174982"/>
          <a:ext cx="5115221" cy="5115221"/>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0BB4BB9-2E47-AE48-B7B4-9DD0FFB9D62F}">
      <dsp:nvSpPr>
        <dsp:cNvPr id="0" name=""/>
        <dsp:cNvSpPr/>
      </dsp:nvSpPr>
      <dsp:spPr>
        <a:xfrm>
          <a:off x="1506389" y="249989"/>
          <a:ext cx="5115221" cy="5115221"/>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A2839C8-65E7-DC40-8EC1-E3E0F079E178}">
      <dsp:nvSpPr>
        <dsp:cNvPr id="0" name=""/>
        <dsp:cNvSpPr/>
      </dsp:nvSpPr>
      <dsp:spPr>
        <a:xfrm>
          <a:off x="1403119" y="174982"/>
          <a:ext cx="5115221" cy="5115221"/>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F31626E-B61A-AA4A-86C5-7F67B1BB1129}">
      <dsp:nvSpPr>
        <dsp:cNvPr id="0" name=""/>
        <dsp:cNvSpPr/>
      </dsp:nvSpPr>
      <dsp:spPr>
        <a:xfrm>
          <a:off x="1442663" y="53644"/>
          <a:ext cx="5115221" cy="5115221"/>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F4A6F-ED0D-3C46-B384-11E47EAA5754}">
      <dsp:nvSpPr>
        <dsp:cNvPr id="0" name=""/>
        <dsp:cNvSpPr/>
      </dsp:nvSpPr>
      <dsp:spPr>
        <a:xfrm rot="5400000">
          <a:off x="-242621" y="242690"/>
          <a:ext cx="1617479" cy="1132235"/>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t>Pierwszy lock-down</a:t>
          </a:r>
        </a:p>
      </dsp:txBody>
      <dsp:txXfrm rot="-5400000">
        <a:off x="2" y="566186"/>
        <a:ext cx="1132235" cy="485244"/>
      </dsp:txXfrm>
    </dsp:sp>
    <dsp:sp modelId="{50EC2061-21CA-4C43-B006-C6E4668C67F7}">
      <dsp:nvSpPr>
        <dsp:cNvPr id="0" name=""/>
        <dsp:cNvSpPr/>
      </dsp:nvSpPr>
      <dsp:spPr>
        <a:xfrm rot="5400000">
          <a:off x="5495986" y="-4363681"/>
          <a:ext cx="1051361" cy="9778863"/>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pl-PL" sz="1700" kern="1200" dirty="0"/>
            <a:t>Czy właściwie zidentyfikowano główne zagrożenia dla gospodarki? </a:t>
          </a:r>
        </a:p>
        <a:p>
          <a:pPr marL="171450" lvl="1" indent="-171450" algn="l" defTabSz="755650">
            <a:lnSpc>
              <a:spcPct val="90000"/>
            </a:lnSpc>
            <a:spcBef>
              <a:spcPct val="0"/>
            </a:spcBef>
            <a:spcAft>
              <a:spcPct val="15000"/>
            </a:spcAft>
            <a:buChar char="•"/>
          </a:pPr>
          <a:r>
            <a:rPr lang="pl-PL" sz="1700" kern="1200" dirty="0"/>
            <a:t>Jak rząd zareagował na pierwszy „szok”?</a:t>
          </a:r>
        </a:p>
        <a:p>
          <a:pPr marL="171450" lvl="1" indent="-171450" algn="l" defTabSz="755650">
            <a:lnSpc>
              <a:spcPct val="90000"/>
            </a:lnSpc>
            <a:spcBef>
              <a:spcPct val="0"/>
            </a:spcBef>
            <a:spcAft>
              <a:spcPct val="15000"/>
            </a:spcAft>
            <a:buChar char="•"/>
          </a:pPr>
          <a:r>
            <a:rPr lang="pl-PL" sz="1700" kern="1200" dirty="0"/>
            <a:t>Czy wdrożony mechanizm wsparcia był adekwatny i pomocny?</a:t>
          </a:r>
        </a:p>
      </dsp:txBody>
      <dsp:txXfrm rot="-5400000">
        <a:off x="1132236" y="51392"/>
        <a:ext cx="9727540" cy="948715"/>
      </dsp:txXfrm>
    </dsp:sp>
    <dsp:sp modelId="{27183B3C-9C7D-AE40-96F5-E800D485826E}">
      <dsp:nvSpPr>
        <dsp:cNvPr id="0" name=""/>
        <dsp:cNvSpPr/>
      </dsp:nvSpPr>
      <dsp:spPr>
        <a:xfrm rot="5400000">
          <a:off x="-242621" y="1666091"/>
          <a:ext cx="1617479" cy="1132235"/>
        </a:xfrm>
        <a:prstGeom prst="chevron">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t>Komunikacja i ewaluacja</a:t>
          </a:r>
        </a:p>
      </dsp:txBody>
      <dsp:txXfrm rot="-5400000">
        <a:off x="2" y="1989587"/>
        <a:ext cx="1132235" cy="485244"/>
      </dsp:txXfrm>
    </dsp:sp>
    <dsp:sp modelId="{A9622588-DBFE-F145-BA57-E067F3CAE2D7}">
      <dsp:nvSpPr>
        <dsp:cNvPr id="0" name=""/>
        <dsp:cNvSpPr/>
      </dsp:nvSpPr>
      <dsp:spPr>
        <a:xfrm rot="5400000">
          <a:off x="5495986" y="-2940281"/>
          <a:ext cx="1051361" cy="9778863"/>
        </a:xfrm>
        <a:prstGeom prst="round2SameRect">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pl-PL" sz="1700" kern="1200" dirty="0"/>
            <a:t>Czy nastąpiły jakieś zmiany, poprawki w zaimplementowanych mechanizmach?</a:t>
          </a:r>
        </a:p>
        <a:p>
          <a:pPr marL="171450" lvl="1" indent="-171450" algn="l" defTabSz="755650">
            <a:lnSpc>
              <a:spcPct val="90000"/>
            </a:lnSpc>
            <a:spcBef>
              <a:spcPct val="0"/>
            </a:spcBef>
            <a:spcAft>
              <a:spcPct val="15000"/>
            </a:spcAft>
            <a:buChar char="•"/>
          </a:pPr>
          <a:r>
            <a:rPr lang="pl-PL" sz="1700" kern="1200" dirty="0"/>
            <a:t>Czy istniała komunikacja między rządem a sektorem małych i średnich przedsiębiorstw?</a:t>
          </a:r>
        </a:p>
        <a:p>
          <a:pPr marL="171450" lvl="1" indent="-171450" algn="l" defTabSz="755650">
            <a:lnSpc>
              <a:spcPct val="90000"/>
            </a:lnSpc>
            <a:spcBef>
              <a:spcPct val="0"/>
            </a:spcBef>
            <a:spcAft>
              <a:spcPct val="15000"/>
            </a:spcAft>
            <a:buChar char="•"/>
          </a:pPr>
          <a:r>
            <a:rPr lang="pl-PL" sz="1700" kern="1200"/>
            <a:t>Jak rozpowszechniana była informacja o mechanizmach wsparcia?</a:t>
          </a:r>
          <a:endParaRPr lang="pl-PL" sz="1700" kern="1200" dirty="0"/>
        </a:p>
      </dsp:txBody>
      <dsp:txXfrm rot="-5400000">
        <a:off x="1132236" y="1474792"/>
        <a:ext cx="9727540" cy="948715"/>
      </dsp:txXfrm>
    </dsp:sp>
    <dsp:sp modelId="{6CD0FCCC-9A7C-514C-92BB-C8D97AC3B4E6}">
      <dsp:nvSpPr>
        <dsp:cNvPr id="0" name=""/>
        <dsp:cNvSpPr/>
      </dsp:nvSpPr>
      <dsp:spPr>
        <a:xfrm rot="5400000">
          <a:off x="-242621" y="3089491"/>
          <a:ext cx="1617479" cy="1132235"/>
        </a:xfrm>
        <a:prstGeom prst="chevron">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t>Kolejne lock-downy</a:t>
          </a:r>
        </a:p>
      </dsp:txBody>
      <dsp:txXfrm rot="-5400000">
        <a:off x="2" y="3412987"/>
        <a:ext cx="1132235" cy="485244"/>
      </dsp:txXfrm>
    </dsp:sp>
    <dsp:sp modelId="{EF928E59-919F-F94B-84A1-CE7DF187531A}">
      <dsp:nvSpPr>
        <dsp:cNvPr id="0" name=""/>
        <dsp:cNvSpPr/>
      </dsp:nvSpPr>
      <dsp:spPr>
        <a:xfrm rot="5400000">
          <a:off x="5495986" y="-1516881"/>
          <a:ext cx="1051361" cy="9778863"/>
        </a:xfrm>
        <a:prstGeom prst="round2SameRect">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pl-PL" sz="1700" kern="1200" dirty="0"/>
            <a:t>Czy nastąpiły jakieś zmiany w mechanizmach wsparcia?</a:t>
          </a:r>
        </a:p>
        <a:p>
          <a:pPr marL="171450" lvl="1" indent="-171450" algn="l" defTabSz="755650">
            <a:lnSpc>
              <a:spcPct val="90000"/>
            </a:lnSpc>
            <a:spcBef>
              <a:spcPct val="0"/>
            </a:spcBef>
            <a:spcAft>
              <a:spcPct val="15000"/>
            </a:spcAft>
            <a:buChar char="•"/>
          </a:pPr>
          <a:r>
            <a:rPr lang="pl-PL" sz="1700" kern="1200"/>
            <a:t>Czy mechanizmy wsparcia były dostosowane do branż gospodarczych?</a:t>
          </a:r>
          <a:endParaRPr lang="pl-PL" sz="1700" kern="1200" dirty="0"/>
        </a:p>
        <a:p>
          <a:pPr marL="171450" lvl="1" indent="-171450" algn="l" defTabSz="755650">
            <a:lnSpc>
              <a:spcPct val="90000"/>
            </a:lnSpc>
            <a:spcBef>
              <a:spcPct val="0"/>
            </a:spcBef>
            <a:spcAft>
              <a:spcPct val="15000"/>
            </a:spcAft>
            <a:buChar char="•"/>
          </a:pPr>
          <a:r>
            <a:rPr lang="pl-PL" sz="1700" kern="1200" dirty="0"/>
            <a:t>Czy wprowadzono jakieś długoterminowe mechanizmy wsparcia (np. wspieranie rozwoju technologicznego)</a:t>
          </a:r>
        </a:p>
      </dsp:txBody>
      <dsp:txXfrm rot="-5400000">
        <a:off x="1132236" y="2898192"/>
        <a:ext cx="9727540" cy="9487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7161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25745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2574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446126"/>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competition-policy/state-aid/coronavirus_e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Wspieranie</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odporności</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Małych</a:t>
            </a:r>
            <a:r>
              <a:rPr lang="en-GB" sz="1800" b="1" dirty="0">
                <a:effectLst/>
                <a:latin typeface="Bahnschrift Light" panose="020B0502040204020203" pitchFamily="34" charset="0"/>
                <a:ea typeface="Calibri" panose="020F0502020204030204" pitchFamily="34" charset="0"/>
              </a:rPr>
              <a:t> I </a:t>
            </a:r>
            <a:r>
              <a:rPr lang="en-GB" sz="1800" b="1" dirty="0" err="1">
                <a:effectLst/>
                <a:latin typeface="Bahnschrift Light" panose="020B0502040204020203" pitchFamily="34" charset="0"/>
                <a:ea typeface="Calibri" panose="020F0502020204030204" pitchFamily="34" charset="0"/>
              </a:rPr>
              <a:t>Średnich</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Przedsiębiorstw</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po</a:t>
            </a:r>
            <a:r>
              <a:rPr lang="en-GB" sz="1800" b="1" dirty="0">
                <a:effectLst/>
                <a:latin typeface="Bahnschrift Light" panose="020B0502040204020203" pitchFamily="34" charset="0"/>
                <a:ea typeface="Calibri" panose="020F0502020204030204" pitchFamily="34" charset="0"/>
              </a:rPr>
              <a:t> lock-</a:t>
            </a:r>
            <a:r>
              <a:rPr lang="en-GB" sz="1800" b="1" dirty="0" err="1">
                <a:effectLst/>
                <a:latin typeface="Bahnschrift Light" panose="020B0502040204020203" pitchFamily="34" charset="0"/>
                <a:ea typeface="Calibri" panose="020F0502020204030204" pitchFamily="34" charset="0"/>
              </a:rPr>
              <a:t>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6" y="4093428"/>
            <a:ext cx="7760131" cy="646972"/>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POMOC</a:t>
            </a:r>
            <a:r>
              <a:rPr kumimoji="0" lang="pt-BR"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PUBLICZNA </a:t>
            </a:r>
            <a:r>
              <a:rPr lang="pt-BR"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I</a:t>
            </a:r>
            <a:r>
              <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rPr>
              <a:t> WSPÓŁFINANSOWANIE MIEJSC PRACY</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Przygotowane</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Uniwersytet</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Ekonomiczny</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w</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Krakowie</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0025CBE7-A4BA-B4DF-712C-0627C87B8564}"/>
              </a:ext>
            </a:extLst>
          </p:cNvPr>
          <p:cNvSpPr txBox="1"/>
          <p:nvPr/>
        </p:nvSpPr>
        <p:spPr>
          <a:xfrm>
            <a:off x="688155" y="2558674"/>
            <a:ext cx="9323111" cy="2708434"/>
          </a:xfrm>
          <a:prstGeom prst="rect">
            <a:avLst/>
          </a:prstGeom>
          <a:noFill/>
        </p:spPr>
        <p:txBody>
          <a:bodyPr wrap="square">
            <a:spAutoFit/>
          </a:bodyPr>
          <a:lstStyle/>
          <a:p>
            <a:r>
              <a:rPr lang="pl-PL" sz="4400" b="1" dirty="0"/>
              <a:t>Pojęcie przedsiębiorstwa </a:t>
            </a:r>
          </a:p>
          <a:p>
            <a:endParaRPr lang="pl-PL" dirty="0"/>
          </a:p>
          <a:p>
            <a:r>
              <a:rPr lang="pl-PL" dirty="0"/>
              <a:t>Z ugruntowanego orzecznictwa TSUE wynika, że</a:t>
            </a:r>
          </a:p>
          <a:p>
            <a:r>
              <a:rPr lang="pl-PL" dirty="0"/>
              <a:t>  na potrzeby unijnych reguł konkurencji przedsiębiorcą jest każdy podmiot, który prowadzi działalność gospodarczą niezależnie od swojej formy prawnej i sposobu finansowania oraz że wszystkie podmioty, które są kontrolowane (prawnie lub de facto) przez ten sam podmiot, powinny być traktowane jako jeden przedsiębiorca. </a:t>
            </a:r>
          </a:p>
          <a:p>
            <a:endParaRPr lang="pl-PL" dirty="0"/>
          </a:p>
        </p:txBody>
      </p:sp>
    </p:spTree>
    <p:extLst>
      <p:ext uri="{BB962C8B-B14F-4D97-AF65-F5344CB8AC3E}">
        <p14:creationId xmlns:p14="http://schemas.microsoft.com/office/powerpoint/2010/main" val="3465726822"/>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E39720-F948-AADF-7003-949FC088537A}"/>
              </a:ext>
            </a:extLst>
          </p:cNvPr>
          <p:cNvSpPr txBox="1"/>
          <p:nvPr/>
        </p:nvSpPr>
        <p:spPr>
          <a:xfrm>
            <a:off x="556181" y="1908202"/>
            <a:ext cx="4939646" cy="3521631"/>
          </a:xfrm>
          <a:prstGeom prst="rect">
            <a:avLst/>
          </a:prstGeom>
          <a:noFill/>
        </p:spPr>
        <p:txBody>
          <a:bodyPr wrap="square">
            <a:spAutoFit/>
          </a:bodyPr>
          <a:lstStyle/>
          <a:p>
            <a:pPr>
              <a:lnSpc>
                <a:spcPct val="107000"/>
              </a:lnSpc>
              <a:spcAft>
                <a:spcPts val="800"/>
              </a:spcAft>
            </a:pPr>
            <a:r>
              <a:rPr lang="pl-PL" sz="4400" b="1" dirty="0">
                <a:effectLst/>
                <a:latin typeface="Calibri" panose="020F0502020204030204" pitchFamily="34" charset="0"/>
                <a:ea typeface="Calibri" panose="020F0502020204030204" pitchFamily="34" charset="0"/>
                <a:cs typeface="Times New Roman" panose="02020603050405020304" pitchFamily="18" charset="0"/>
              </a:rPr>
              <a:t>Wielkość przedsiębiorstwa</a:t>
            </a:r>
          </a:p>
          <a:p>
            <a:pPr>
              <a:lnSpc>
                <a:spcPct val="107000"/>
              </a:lnSpc>
              <a:spcAft>
                <a:spcPts val="800"/>
              </a:spcAft>
            </a:pPr>
            <a:endParaRPr lang="pl-P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Na wielkość przedsiębiorstwa ma wpływ nie tylko liczba zatrudnionych, ale także roczny obrót czy roczny bilans przedsiębiorstwa oraz powiązania z innymi podmiotami (osobowymi, kapitałowymi, organizacyjnymi, gospodarczymi).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Symbol zastępczy obrazu 9" descr="Nauczyciel objaśniający urządzenie klasie">
            <a:extLst>
              <a:ext uri="{FF2B5EF4-FFF2-40B4-BE49-F238E27FC236}">
                <a16:creationId xmlns:a16="http://schemas.microsoft.com/office/drawing/2014/main" id="{662B16D0-80B6-72AE-F088-B61CA3C9007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0"/>
            <a:ext cx="6096000" cy="6136849"/>
          </a:xfrm>
        </p:spPr>
      </p:pic>
    </p:spTree>
    <p:extLst>
      <p:ext uri="{BB962C8B-B14F-4D97-AF65-F5344CB8AC3E}">
        <p14:creationId xmlns:p14="http://schemas.microsoft.com/office/powerpoint/2010/main" val="1309757264"/>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1145915" y="2950354"/>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A</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4725300" y="2917006"/>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7982804" y="2894876"/>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1832950" y="958701"/>
            <a:ext cx="8645171"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US" sz="4800" b="1" spc="-150" dirty="0" err="1"/>
              <a:t>Pomoc</a:t>
            </a:r>
            <a:r>
              <a:rPr lang="en-US" sz="4800" b="1" spc="-150" dirty="0"/>
              <a:t> </a:t>
            </a:r>
            <a:r>
              <a:rPr lang="en-US" sz="4800" b="1" spc="-150" dirty="0" err="1"/>
              <a:t>państwowa</a:t>
            </a:r>
            <a:r>
              <a:rPr lang="en-US" sz="4800" b="1" spc="-150" dirty="0"/>
              <a:t> jest </a:t>
            </a:r>
            <a:r>
              <a:rPr lang="en-US" sz="4800" b="1" spc="-150" dirty="0" err="1"/>
              <a:t>dostępna</a:t>
            </a:r>
            <a:r>
              <a:rPr lang="en-US" sz="4800" b="1" spc="-150" dirty="0"/>
              <a:t> </a:t>
            </a:r>
            <a:r>
              <a:rPr lang="en-US" sz="4800" b="1" spc="-150" dirty="0" err="1"/>
              <a:t>tylko</a:t>
            </a:r>
            <a:r>
              <a:rPr lang="en-US" sz="4800" b="1" spc="-150" dirty="0"/>
              <a:t> </a:t>
            </a:r>
            <a:r>
              <a:rPr lang="en-US" sz="4800" b="1" spc="-150" dirty="0" err="1"/>
              <a:t>jeśli</a:t>
            </a:r>
            <a:r>
              <a:rPr lang="en-US" sz="4800" b="1" spc="-150" dirty="0"/>
              <a:t> </a:t>
            </a:r>
            <a:r>
              <a:rPr lang="en-US" sz="4800" b="1" spc="-150" dirty="0" err="1"/>
              <a:t>wiesz</a:t>
            </a:r>
            <a:r>
              <a:rPr lang="en-US" sz="4800" b="1" spc="-150" dirty="0"/>
              <a:t>:</a:t>
            </a:r>
            <a:endParaRPr lang="en-GB" sz="4800" b="1" spc="-150" dirty="0"/>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D</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C</a:t>
            </a:r>
            <a:endParaRPr lang="en-GB" dirty="0">
              <a:latin typeface="Roboto"/>
              <a:cs typeface="Roboto"/>
            </a:endParaRPr>
          </a:p>
        </p:txBody>
      </p:sp>
      <p:sp>
        <p:nvSpPr>
          <p:cNvPr id="21" name="CuadroTexto 20"/>
          <p:cNvSpPr txBox="1"/>
          <p:nvPr/>
        </p:nvSpPr>
        <p:spPr>
          <a:xfrm>
            <a:off x="1362562" y="3755897"/>
            <a:ext cx="1617942" cy="646331"/>
          </a:xfrm>
          <a:prstGeom prst="rect">
            <a:avLst/>
          </a:prstGeom>
          <a:noFill/>
        </p:spPr>
        <p:txBody>
          <a:bodyPr wrap="square" rtlCol="0">
            <a:spAutoFit/>
          </a:bodyPr>
          <a:lstStyle/>
          <a:p>
            <a:r>
              <a:rPr lang="en-GB" b="1" dirty="0" err="1"/>
              <a:t>Gdzie</a:t>
            </a:r>
            <a:r>
              <a:rPr lang="en-GB" dirty="0"/>
              <a:t> </a:t>
            </a:r>
            <a:r>
              <a:rPr lang="en-GB" dirty="0" err="1"/>
              <a:t>złożyć</a:t>
            </a:r>
            <a:r>
              <a:rPr lang="en-GB" dirty="0"/>
              <a:t> </a:t>
            </a:r>
            <a:r>
              <a:rPr lang="en-GB" dirty="0" err="1"/>
              <a:t>wniosek</a:t>
            </a:r>
            <a:endParaRPr lang="en-GB" b="1" dirty="0"/>
          </a:p>
        </p:txBody>
      </p:sp>
      <p:sp>
        <p:nvSpPr>
          <p:cNvPr id="26" name="CuadroTexto 25"/>
          <p:cNvSpPr txBox="1"/>
          <p:nvPr/>
        </p:nvSpPr>
        <p:spPr>
          <a:xfrm>
            <a:off x="5104509" y="3655206"/>
            <a:ext cx="1617942" cy="646331"/>
          </a:xfrm>
          <a:prstGeom prst="rect">
            <a:avLst/>
          </a:prstGeom>
          <a:noFill/>
        </p:spPr>
        <p:txBody>
          <a:bodyPr wrap="square" rtlCol="0">
            <a:spAutoFit/>
          </a:bodyPr>
          <a:lstStyle/>
          <a:p>
            <a:r>
              <a:rPr lang="pl-PL" b="1" dirty="0"/>
              <a:t>Co napisać </a:t>
            </a:r>
            <a:r>
              <a:rPr lang="pl-PL" dirty="0"/>
              <a:t>we wniosku</a:t>
            </a:r>
            <a:endParaRPr lang="en-GB" b="1" dirty="0"/>
          </a:p>
        </p:txBody>
      </p:sp>
      <p:sp>
        <p:nvSpPr>
          <p:cNvPr id="27" name="CuadroTexto 26"/>
          <p:cNvSpPr txBox="1"/>
          <p:nvPr/>
        </p:nvSpPr>
        <p:spPr>
          <a:xfrm>
            <a:off x="8144465" y="3568129"/>
            <a:ext cx="2027428" cy="923330"/>
          </a:xfrm>
          <a:prstGeom prst="rect">
            <a:avLst/>
          </a:prstGeom>
          <a:noFill/>
        </p:spPr>
        <p:txBody>
          <a:bodyPr wrap="square" rtlCol="0">
            <a:spAutoFit/>
          </a:bodyPr>
          <a:lstStyle/>
          <a:p>
            <a:r>
              <a:rPr lang="en-US" dirty="0" err="1"/>
              <a:t>Jak</a:t>
            </a:r>
            <a:r>
              <a:rPr lang="en-US" dirty="0"/>
              <a:t> </a:t>
            </a:r>
            <a:r>
              <a:rPr lang="en-US" dirty="0" err="1"/>
              <a:t>przygotować</a:t>
            </a:r>
            <a:r>
              <a:rPr lang="en-US" dirty="0"/>
              <a:t> </a:t>
            </a:r>
            <a:r>
              <a:rPr lang="en-US" b="1" dirty="0" err="1"/>
              <a:t>niezbędne</a:t>
            </a:r>
            <a:r>
              <a:rPr lang="en-US" b="1" dirty="0"/>
              <a:t> </a:t>
            </a:r>
            <a:r>
              <a:rPr lang="en-US" b="1" dirty="0" err="1"/>
              <a:t>dokumenty</a:t>
            </a:r>
            <a:endParaRPr lang="en-GB" b="1" dirty="0"/>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9365FE3-4225-9F4A-32BA-72205C0C98C7}"/>
              </a:ext>
            </a:extLst>
          </p:cNvPr>
          <p:cNvSpPr txBox="1"/>
          <p:nvPr/>
        </p:nvSpPr>
        <p:spPr>
          <a:xfrm>
            <a:off x="809828" y="2441643"/>
            <a:ext cx="10824453" cy="2154436"/>
          </a:xfrm>
          <a:prstGeom prst="rect">
            <a:avLst/>
          </a:prstGeom>
          <a:noFill/>
        </p:spPr>
        <p:txBody>
          <a:bodyPr wrap="square">
            <a:spAutoFit/>
          </a:bodyPr>
          <a:lstStyle/>
          <a:p>
            <a:r>
              <a:rPr lang="en-US" sz="4400" b="1" dirty="0" err="1"/>
              <a:t>Kumulacja</a:t>
            </a:r>
            <a:r>
              <a:rPr lang="en-US" sz="4400" b="1" dirty="0"/>
              <a:t> </a:t>
            </a:r>
            <a:r>
              <a:rPr lang="en-US" sz="4400" b="1" dirty="0" err="1"/>
              <a:t>pomocy</a:t>
            </a:r>
            <a:endParaRPr lang="en-US" sz="4400" b="1" dirty="0"/>
          </a:p>
          <a:p>
            <a:endParaRPr lang="pl-PL" dirty="0"/>
          </a:p>
          <a:p>
            <a:endParaRPr lang="pl-PL" dirty="0"/>
          </a:p>
          <a:p>
            <a:r>
              <a:rPr lang="pl-PL" dirty="0"/>
              <a:t>Przed złożeniem wniosku o pomoc publiczną przedsiębiorca powinien się zapoznać z ogólnymi zasadami akumulacji pomocy, ponieważ Tymczasowe Ramy określają jej maksymalne wartości, jakie przedsiębiorstwo może wykorzystać w ramach poszczególnych działów (rodzaje pomocy).</a:t>
            </a:r>
          </a:p>
        </p:txBody>
      </p:sp>
      <p:pic>
        <p:nvPicPr>
          <p:cNvPr id="6" name="Grafika 5" descr="Kasa z wypełnieniem pełnym">
            <a:extLst>
              <a:ext uri="{FF2B5EF4-FFF2-40B4-BE49-F238E27FC236}">
                <a16:creationId xmlns:a16="http://schemas.microsoft.com/office/drawing/2014/main" id="{92EC35A8-1B11-1266-0A2F-A25ED5051E73}"/>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479275" y="679795"/>
            <a:ext cx="2114145" cy="2114145"/>
          </a:xfrm>
          <a:prstGeom prst="rect">
            <a:avLst/>
          </a:prstGeom>
        </p:spPr>
      </p:pic>
    </p:spTree>
    <p:extLst>
      <p:ext uri="{BB962C8B-B14F-4D97-AF65-F5344CB8AC3E}">
        <p14:creationId xmlns:p14="http://schemas.microsoft.com/office/powerpoint/2010/main" val="235070888"/>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3BF1574-FE63-6033-BB53-820A80B1A199}"/>
              </a:ext>
            </a:extLst>
          </p:cNvPr>
          <p:cNvGraphicFramePr/>
          <p:nvPr>
            <p:extLst>
              <p:ext uri="{D42A27DB-BD31-4B8C-83A1-F6EECF244321}">
                <p14:modId xmlns:p14="http://schemas.microsoft.com/office/powerpoint/2010/main" val="3221406124"/>
              </p:ext>
            </p:extLst>
          </p:nvPr>
        </p:nvGraphicFramePr>
        <p:xfrm>
          <a:off x="339365" y="1857924"/>
          <a:ext cx="11557261" cy="3987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81F49028-55A0-99DF-2A3A-E75403FD42C2}"/>
              </a:ext>
            </a:extLst>
          </p:cNvPr>
          <p:cNvSpPr txBox="1"/>
          <p:nvPr/>
        </p:nvSpPr>
        <p:spPr>
          <a:xfrm>
            <a:off x="702297" y="1012538"/>
            <a:ext cx="10814976" cy="769441"/>
          </a:xfrm>
          <a:prstGeom prst="rect">
            <a:avLst/>
          </a:prstGeom>
          <a:noFill/>
        </p:spPr>
        <p:txBody>
          <a:bodyPr wrap="square">
            <a:spAutoFit/>
          </a:bodyPr>
          <a:lstStyle/>
          <a:p>
            <a:r>
              <a:rPr lang="en-US" sz="4400" b="1" dirty="0" err="1"/>
              <a:t>Jak</a:t>
            </a:r>
            <a:r>
              <a:rPr lang="en-US" sz="4400" b="1" dirty="0"/>
              <a:t> </a:t>
            </a:r>
            <a:r>
              <a:rPr lang="en-US" sz="4400" b="1" dirty="0" err="1"/>
              <a:t>mogę</a:t>
            </a:r>
            <a:r>
              <a:rPr lang="en-US" sz="4400" b="1" dirty="0"/>
              <a:t> </a:t>
            </a:r>
            <a:r>
              <a:rPr lang="en-US" sz="4400" b="1" dirty="0" err="1"/>
              <a:t>skorzystać</a:t>
            </a:r>
            <a:r>
              <a:rPr lang="en-US" sz="4400" b="1" dirty="0"/>
              <a:t> z </a:t>
            </a:r>
            <a:r>
              <a:rPr lang="en-US" sz="4400" b="1" dirty="0" err="1"/>
              <a:t>pomocy</a:t>
            </a:r>
            <a:r>
              <a:rPr lang="en-US" sz="4400" b="1" dirty="0"/>
              <a:t> </a:t>
            </a:r>
            <a:r>
              <a:rPr lang="en-US" sz="4400" b="1" dirty="0" err="1"/>
              <a:t>publicznej</a:t>
            </a:r>
            <a:endParaRPr lang="pl-PL" sz="4400" b="1" dirty="0"/>
          </a:p>
        </p:txBody>
      </p:sp>
    </p:spTree>
    <p:extLst>
      <p:ext uri="{BB962C8B-B14F-4D97-AF65-F5344CB8AC3E}">
        <p14:creationId xmlns:p14="http://schemas.microsoft.com/office/powerpoint/2010/main" val="2539087757"/>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0"/>
            <a:ext cx="6096000" cy="6146276"/>
          </a:xfrm>
        </p:spPr>
      </p:pic>
      <p:sp>
        <p:nvSpPr>
          <p:cNvPr id="9" name="pole tekstowe 8">
            <a:extLst>
              <a:ext uri="{FF2B5EF4-FFF2-40B4-BE49-F238E27FC236}">
                <a16:creationId xmlns:a16="http://schemas.microsoft.com/office/drawing/2014/main" id="{1E90E9D2-8C49-EA37-4127-B2C149181442}"/>
              </a:ext>
            </a:extLst>
          </p:cNvPr>
          <p:cNvSpPr txBox="1"/>
          <p:nvPr/>
        </p:nvSpPr>
        <p:spPr>
          <a:xfrm>
            <a:off x="527901" y="1329180"/>
            <a:ext cx="4826524" cy="4565224"/>
          </a:xfrm>
          <a:prstGeom prst="rect">
            <a:avLst/>
          </a:prstGeom>
          <a:noFill/>
        </p:spPr>
        <p:txBody>
          <a:bodyPr wrap="square">
            <a:spAutoFit/>
          </a:bodyPr>
          <a:lstStyle/>
          <a:p>
            <a:pPr>
              <a:lnSpc>
                <a:spcPct val="107000"/>
              </a:lnSpc>
              <a:spcAft>
                <a:spcPts val="800"/>
              </a:spcAft>
            </a:pPr>
            <a:r>
              <a:rPr lang="pl-PL" sz="4400" dirty="0">
                <a:effectLst/>
                <a:latin typeface="Calibri" panose="020F0502020204030204" pitchFamily="34" charset="0"/>
                <a:ea typeface="Calibri" panose="020F0502020204030204" pitchFamily="34" charset="0"/>
                <a:cs typeface="Times New Roman" panose="02020603050405020304" pitchFamily="18" charset="0"/>
              </a:rPr>
              <a:t>Warunki</a:t>
            </a:r>
          </a:p>
          <a:p>
            <a:pPr>
              <a:lnSpc>
                <a:spcPct val="107000"/>
              </a:lnSpc>
              <a:spcAft>
                <a:spcPts val="800"/>
              </a:spcAft>
            </a:pPr>
            <a:endParaRPr lang="pl-P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Warunki, które muszą być spełnione, aby skorzystać ze wsparcia różnią się w zależności od kraju – podstawową przesłanką jest jednak zazwyczaj konieczność zawieszenia działalności lub jej znacznego ograniczenia (co mierzone jest zwykle spadkiem obrotów o określony odsetek). Konstrukcja programów dotacji różni się w niektórych krajach; programy mają raczej charakter horyzontalny i m.in. rząd włoski oferuje wsparcie dotacyjne dedykowane podmiotom z wybranych sektorów.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0252424"/>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0"/>
            <a:ext cx="6096000" cy="6146276"/>
          </a:xfrm>
        </p:spPr>
      </p:pic>
      <p:sp>
        <p:nvSpPr>
          <p:cNvPr id="4" name="Shape 2782"/>
          <p:cNvSpPr/>
          <p:nvPr/>
        </p:nvSpPr>
        <p:spPr>
          <a:xfrm>
            <a:off x="356594" y="2539340"/>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 name="CuadroTexto 2"/>
          <p:cNvSpPr txBox="1"/>
          <p:nvPr/>
        </p:nvSpPr>
        <p:spPr>
          <a:xfrm>
            <a:off x="835818" y="2525515"/>
            <a:ext cx="4331080" cy="646331"/>
          </a:xfrm>
          <a:prstGeom prst="rect">
            <a:avLst/>
          </a:prstGeom>
          <a:noFill/>
        </p:spPr>
        <p:txBody>
          <a:bodyPr wrap="square" rtlCol="0">
            <a:spAutoFit/>
          </a:bodyPr>
          <a:lstStyle/>
          <a:p>
            <a:r>
              <a:rPr lang="pl-PL" dirty="0"/>
              <a:t>Jaki ma charakter mechanizm pomocy? Czy jest to mechanizm zwrotny czy bezzwrotny </a:t>
            </a:r>
            <a:endParaRPr lang="en-US" dirty="0"/>
          </a:p>
        </p:txBody>
      </p:sp>
      <p:sp>
        <p:nvSpPr>
          <p:cNvPr id="6" name="object 2"/>
          <p:cNvSpPr txBox="1">
            <a:spLocks/>
          </p:cNvSpPr>
          <p:nvPr/>
        </p:nvSpPr>
        <p:spPr>
          <a:xfrm>
            <a:off x="452515" y="1011398"/>
            <a:ext cx="51762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Etap końcowy</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7" name="Shape 2782"/>
          <p:cNvSpPr/>
          <p:nvPr/>
        </p:nvSpPr>
        <p:spPr>
          <a:xfrm>
            <a:off x="364668" y="3774013"/>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CuadroTexto 2"/>
          <p:cNvSpPr txBox="1"/>
          <p:nvPr/>
        </p:nvSpPr>
        <p:spPr>
          <a:xfrm>
            <a:off x="843892" y="3760188"/>
            <a:ext cx="4331080" cy="646331"/>
          </a:xfrm>
          <a:prstGeom prst="rect">
            <a:avLst/>
          </a:prstGeom>
          <a:noFill/>
        </p:spPr>
        <p:txBody>
          <a:bodyPr wrap="square" rtlCol="0">
            <a:spAutoFit/>
          </a:bodyPr>
          <a:lstStyle/>
          <a:p>
            <a:r>
              <a:rPr lang="pl-PL" dirty="0"/>
              <a:t>Czy wymagany jest raport końcowy? Co należy wykazać w raporcie?</a:t>
            </a:r>
            <a:endParaRPr lang="en-US" dirty="0"/>
          </a:p>
        </p:txBody>
      </p:sp>
      <p:sp>
        <p:nvSpPr>
          <p:cNvPr id="10" name="Shape 2782"/>
          <p:cNvSpPr/>
          <p:nvPr/>
        </p:nvSpPr>
        <p:spPr>
          <a:xfrm>
            <a:off x="358309" y="4806661"/>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2"/>
          <p:cNvSpPr txBox="1"/>
          <p:nvPr/>
        </p:nvSpPr>
        <p:spPr>
          <a:xfrm>
            <a:off x="837533" y="4792836"/>
            <a:ext cx="4331080" cy="369332"/>
          </a:xfrm>
          <a:prstGeom prst="rect">
            <a:avLst/>
          </a:prstGeom>
          <a:noFill/>
        </p:spPr>
        <p:txBody>
          <a:bodyPr wrap="square" rtlCol="0">
            <a:spAutoFit/>
          </a:bodyPr>
          <a:lstStyle/>
          <a:p>
            <a:r>
              <a:rPr lang="pl-PL" dirty="0"/>
              <a:t>Czy istnieje obowiązek informacyjny?</a:t>
            </a:r>
            <a:endParaRPr lang="en-US" dirty="0"/>
          </a:p>
        </p:txBody>
      </p:sp>
      <p:pic>
        <p:nvPicPr>
          <p:cNvPr id="13" name="Symbol zastępczy obrazu 8" descr="financial-gcaccdcf83_128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096000" y="1"/>
            <a:ext cx="6096000" cy="6132876"/>
          </a:xfrm>
          <a:prstGeom prst="rect">
            <a:avLst/>
          </a:prstGeom>
          <a:solidFill>
            <a:schemeClr val="bg1">
              <a:lumMod val="95000"/>
            </a:schemeClr>
          </a:solidFill>
          <a:effectLst/>
        </p:spPr>
      </p:pic>
    </p:spTree>
    <p:extLst>
      <p:ext uri="{BB962C8B-B14F-4D97-AF65-F5344CB8AC3E}">
        <p14:creationId xmlns:p14="http://schemas.microsoft.com/office/powerpoint/2010/main" val="2955945293"/>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1014500"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7" name="object 3">
            <a:extLst>
              <a:ext uri="{FF2B5EF4-FFF2-40B4-BE49-F238E27FC236}">
                <a16:creationId xmlns:a16="http://schemas.microsoft.com/office/drawing/2014/main" id="{E7B82B49-33EF-4081-B2E7-2B7454BABB9D}"/>
              </a:ext>
            </a:extLst>
          </p:cNvPr>
          <p:cNvSpPr/>
          <p:nvPr/>
        </p:nvSpPr>
        <p:spPr>
          <a:xfrm>
            <a:off x="6963847"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4" name="object 3">
            <a:extLst>
              <a:ext uri="{FF2B5EF4-FFF2-40B4-BE49-F238E27FC236}">
                <a16:creationId xmlns:a16="http://schemas.microsoft.com/office/drawing/2014/main" id="{44E41D54-BE3B-4CCA-A42F-E28DA4918057}"/>
              </a:ext>
            </a:extLst>
          </p:cNvPr>
          <p:cNvSpPr/>
          <p:nvPr/>
        </p:nvSpPr>
        <p:spPr>
          <a:xfrm>
            <a:off x="7116247"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1166900"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856936"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6" name="object 8">
            <a:extLst>
              <a:ext uri="{FF2B5EF4-FFF2-40B4-BE49-F238E27FC236}">
                <a16:creationId xmlns:a16="http://schemas.microsoft.com/office/drawing/2014/main" id="{A6AAC976-F3A7-450C-8E9B-FF8324A01233}"/>
              </a:ext>
            </a:extLst>
          </p:cNvPr>
          <p:cNvSpPr/>
          <p:nvPr/>
        </p:nvSpPr>
        <p:spPr>
          <a:xfrm>
            <a:off x="8806283"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4460755" y="171916"/>
            <a:ext cx="7161848"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CZĘŚĆ 3: </a:t>
            </a:r>
            <a:r>
              <a:rPr lang="es-ES" sz="4800" b="1" spc="-150" dirty="0" err="1"/>
              <a:t>Tarcze</a:t>
            </a:r>
            <a:r>
              <a:rPr lang="es-ES" sz="4800" b="1" spc="-150" dirty="0"/>
              <a:t> </a:t>
            </a:r>
            <a:r>
              <a:rPr lang="es-ES" sz="4800" b="1" spc="-150" dirty="0" err="1"/>
              <a:t>antykryzysowe</a:t>
            </a:r>
            <a:endParaRPr lang="es-ES" sz="4800" b="1" spc="-150" dirty="0"/>
          </a:p>
        </p:txBody>
      </p:sp>
      <p:sp>
        <p:nvSpPr>
          <p:cNvPr id="11" name="Rectángulo 10"/>
          <p:cNvSpPr/>
          <p:nvPr/>
        </p:nvSpPr>
        <p:spPr>
          <a:xfrm>
            <a:off x="1433189" y="2413337"/>
            <a:ext cx="3177321" cy="1477328"/>
          </a:xfrm>
          <a:prstGeom prst="rect">
            <a:avLst/>
          </a:prstGeom>
        </p:spPr>
        <p:txBody>
          <a:bodyPr wrap="square">
            <a:spAutoFit/>
          </a:bodyPr>
          <a:lstStyle/>
          <a:p>
            <a:pPr marL="285750" indent="-285750">
              <a:buFontTx/>
              <a:buChar char="-"/>
              <a:defRPr/>
            </a:pPr>
            <a:r>
              <a:rPr lang="en-GB" altLang="es-ES" dirty="0" err="1">
                <a:latin typeface="Calibri" panose="020F0502020204030204" pitchFamily="34" charset="0"/>
                <a:cs typeface="Calibri" panose="020F0502020204030204" pitchFamily="34" charset="0"/>
              </a:rPr>
              <a:t>Pierwszy</a:t>
            </a:r>
            <a:r>
              <a:rPr lang="en-GB" altLang="es-ES" dirty="0">
                <a:latin typeface="Calibri" panose="020F0502020204030204" pitchFamily="34" charset="0"/>
                <a:cs typeface="Calibri" panose="020F0502020204030204" pitchFamily="34" charset="0"/>
              </a:rPr>
              <a:t> lock-down </a:t>
            </a:r>
            <a:r>
              <a:rPr lang="en-GB" altLang="es-ES" dirty="0" err="1">
                <a:latin typeface="Calibri" panose="020F0502020204030204" pitchFamily="34" charset="0"/>
                <a:cs typeface="Calibri" panose="020F0502020204030204" pitchFamily="34" charset="0"/>
              </a:rPr>
              <a:t>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pierwsze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tarcze</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Zmiany</a:t>
            </a:r>
            <a:r>
              <a:rPr lang="en-GB" altLang="es-ES" dirty="0">
                <a:latin typeface="Calibri" panose="020F0502020204030204" pitchFamily="34" charset="0"/>
                <a:cs typeface="Calibri" panose="020F0502020204030204" pitchFamily="34" charset="0"/>
              </a:rPr>
              <a:t> w </a:t>
            </a:r>
            <a:r>
              <a:rPr lang="en-GB" altLang="es-ES" dirty="0" err="1">
                <a:latin typeface="Calibri" panose="020F0502020204030204" pitchFamily="34" charset="0"/>
                <a:cs typeface="Calibri" panose="020F0502020204030204" pitchFamily="34" charset="0"/>
              </a:rPr>
              <a:t>mechanizmach</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antykryzysowych</a:t>
            </a: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p:txBody>
      </p:sp>
      <p:sp>
        <p:nvSpPr>
          <p:cNvPr id="12" name="Rectángulo 11"/>
          <p:cNvSpPr/>
          <p:nvPr/>
        </p:nvSpPr>
        <p:spPr>
          <a:xfrm>
            <a:off x="7382536" y="2413336"/>
            <a:ext cx="3177321" cy="1477328"/>
          </a:xfrm>
          <a:prstGeom prst="rect">
            <a:avLst/>
          </a:prstGeom>
        </p:spPr>
        <p:txBody>
          <a:bodyPr wrap="square">
            <a:spAutoFit/>
          </a:bodyPr>
          <a:lstStyle/>
          <a:p>
            <a:pPr marL="285750" indent="-285750">
              <a:buFontTx/>
              <a:buChar char="-"/>
              <a:defRPr/>
            </a:pPr>
            <a:r>
              <a:rPr lang="en-GB" altLang="es-ES" dirty="0" err="1">
                <a:latin typeface="Calibri" panose="020F0502020204030204" pitchFamily="34" charset="0"/>
                <a:cs typeface="Calibri" panose="020F0502020204030204" pitchFamily="34" charset="0"/>
              </a:rPr>
              <a:t>Pierwsza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tarcza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antykryzysowa</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Druga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kolejne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tarcze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antykryzysowe</a:t>
            </a: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3777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16"/>
          <p:cNvSpPr txBox="1">
            <a:spLocks/>
          </p:cNvSpPr>
          <p:nvPr/>
        </p:nvSpPr>
        <p:spPr>
          <a:xfrm>
            <a:off x="2843236" y="171916"/>
            <a:ext cx="8779367" cy="68993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800" b="1" spc="-150" dirty="0" err="1"/>
              <a:t>Część</a:t>
            </a:r>
            <a:r>
              <a:rPr lang="es-ES" sz="4800" b="1" spc="-150" dirty="0"/>
              <a:t> 3: </a:t>
            </a:r>
            <a:r>
              <a:rPr lang="es-ES" sz="4800" dirty="0" err="1"/>
              <a:t>Rozwiązania</a:t>
            </a:r>
            <a:r>
              <a:rPr lang="es-ES" sz="4800" dirty="0"/>
              <a:t> </a:t>
            </a:r>
            <a:r>
              <a:rPr lang="es-ES" sz="4800" dirty="0" err="1"/>
              <a:t>antykryzysowe</a:t>
            </a:r>
            <a:r>
              <a:rPr lang="es-ES" sz="4800" dirty="0"/>
              <a:t> </a:t>
            </a:r>
          </a:p>
        </p:txBody>
      </p:sp>
      <p:graphicFrame>
        <p:nvGraphicFramePr>
          <p:cNvPr id="3" name="Diagram 2"/>
          <p:cNvGraphicFramePr/>
          <p:nvPr>
            <p:extLst>
              <p:ext uri="{D42A27DB-BD31-4B8C-83A1-F6EECF244321}">
                <p14:modId xmlns:p14="http://schemas.microsoft.com/office/powerpoint/2010/main" val="2199413016"/>
              </p:ext>
            </p:extLst>
          </p:nvPr>
        </p:nvGraphicFramePr>
        <p:xfrm>
          <a:off x="606173" y="1241006"/>
          <a:ext cx="11185320" cy="4897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47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914400" y="1357460"/>
            <a:ext cx="8592532" cy="4216539"/>
          </a:xfrm>
          <a:prstGeom prst="rect">
            <a:avLst/>
          </a:prstGeom>
          <a:noFill/>
        </p:spPr>
        <p:txBody>
          <a:bodyPr wrap="square">
            <a:spAutoFit/>
          </a:bodyPr>
          <a:lstStyle/>
          <a:p>
            <a:r>
              <a:rPr lang="pl-PL" sz="4400" b="1" dirty="0"/>
              <a:t>Rozwiązania w obszarze polityki podatkowej </a:t>
            </a:r>
          </a:p>
          <a:p>
            <a:endParaRPr lang="pl-PL" b="1" dirty="0"/>
          </a:p>
          <a:p>
            <a:r>
              <a:rPr lang="pl-PL" dirty="0"/>
              <a:t>W celu przeciwdziałania skutkom COVID-19 zastosowano bardzo szeroki wachlarz rozwiązań z zakresu polityki podatkowej. Na przykład możemy wskazać:</a:t>
            </a:r>
          </a:p>
          <a:p>
            <a:endParaRPr lang="en-US" dirty="0"/>
          </a:p>
          <a:p>
            <a:pPr marL="285750" indent="-285750">
              <a:buFont typeface="Wingdings" panose="05000000000000000000" pitchFamily="2" charset="2"/>
              <a:buChar char="ü"/>
            </a:pPr>
            <a:r>
              <a:rPr lang="en-US" dirty="0" err="1"/>
              <a:t>czasowe</a:t>
            </a:r>
            <a:r>
              <a:rPr lang="en-US" dirty="0"/>
              <a:t> </a:t>
            </a:r>
            <a:r>
              <a:rPr lang="en-US" dirty="0" err="1"/>
              <a:t>zwolnienia</a:t>
            </a:r>
            <a:r>
              <a:rPr lang="en-US" dirty="0"/>
              <a:t> z </a:t>
            </a:r>
            <a:r>
              <a:rPr lang="en-US" dirty="0" err="1"/>
              <a:t>obowiązku</a:t>
            </a:r>
            <a:r>
              <a:rPr lang="en-US" dirty="0"/>
              <a:t> </a:t>
            </a:r>
            <a:r>
              <a:rPr lang="en-US" dirty="0" err="1"/>
              <a:t>regulowania</a:t>
            </a:r>
            <a:r>
              <a:rPr lang="en-US" dirty="0"/>
              <a:t> </a:t>
            </a:r>
            <a:r>
              <a:rPr lang="en-US" dirty="0" err="1"/>
              <a:t>niektórych</a:t>
            </a:r>
            <a:r>
              <a:rPr lang="en-US" dirty="0"/>
              <a:t> </a:t>
            </a:r>
            <a:r>
              <a:rPr lang="en-US" dirty="0" err="1"/>
              <a:t>zobowiązań</a:t>
            </a:r>
            <a:r>
              <a:rPr lang="en-US" dirty="0"/>
              <a:t> </a:t>
            </a:r>
            <a:r>
              <a:rPr lang="en-US" dirty="0" err="1"/>
              <a:t>podatkowych</a:t>
            </a:r>
            <a:r>
              <a:rPr lang="en-US" dirty="0"/>
              <a:t>, </a:t>
            </a:r>
            <a:r>
              <a:rPr lang="en-US" dirty="0" err="1"/>
              <a:t>obniżenie</a:t>
            </a:r>
            <a:r>
              <a:rPr lang="en-US" dirty="0"/>
              <a:t> </a:t>
            </a:r>
            <a:r>
              <a:rPr lang="en-US" dirty="0" err="1"/>
              <a:t>stawek</a:t>
            </a:r>
            <a:r>
              <a:rPr lang="en-US" dirty="0"/>
              <a:t> </a:t>
            </a:r>
            <a:r>
              <a:rPr lang="en-US" dirty="0" err="1"/>
              <a:t>podatkowych</a:t>
            </a:r>
            <a:r>
              <a:rPr lang="en-US" dirty="0"/>
              <a:t>;</a:t>
            </a:r>
          </a:p>
          <a:p>
            <a:pPr marL="285750" indent="-285750">
              <a:buFont typeface="Wingdings" panose="05000000000000000000" pitchFamily="2" charset="2"/>
              <a:buChar char="ü"/>
            </a:pPr>
            <a:r>
              <a:rPr lang="en-US" dirty="0" err="1"/>
              <a:t>przesunięcie</a:t>
            </a:r>
            <a:r>
              <a:rPr lang="en-US" dirty="0"/>
              <a:t> </a:t>
            </a:r>
            <a:r>
              <a:rPr lang="en-US" dirty="0" err="1"/>
              <a:t>wszystkich</a:t>
            </a:r>
            <a:r>
              <a:rPr lang="en-US" dirty="0"/>
              <a:t> </a:t>
            </a:r>
            <a:r>
              <a:rPr lang="en-US" dirty="0" err="1"/>
              <a:t>możliwych</a:t>
            </a:r>
            <a:r>
              <a:rPr lang="en-US" dirty="0"/>
              <a:t> </a:t>
            </a:r>
            <a:r>
              <a:rPr lang="en-US" dirty="0" err="1"/>
              <a:t>zapadalności</a:t>
            </a:r>
            <a:r>
              <a:rPr lang="en-US" dirty="0"/>
              <a:t> </a:t>
            </a:r>
            <a:r>
              <a:rPr lang="en-US" dirty="0" err="1"/>
              <a:t>zobowiązań</a:t>
            </a:r>
            <a:r>
              <a:rPr lang="en-US" dirty="0"/>
              <a:t>;</a:t>
            </a:r>
          </a:p>
          <a:p>
            <a:pPr marL="285750" indent="-285750">
              <a:buFont typeface="Wingdings" panose="05000000000000000000" pitchFamily="2" charset="2"/>
              <a:buChar char="ü"/>
            </a:pPr>
            <a:r>
              <a:rPr lang="en-US" dirty="0" err="1"/>
              <a:t>przyspieszenie</a:t>
            </a:r>
            <a:r>
              <a:rPr lang="en-US" dirty="0"/>
              <a:t> </a:t>
            </a:r>
            <a:r>
              <a:rPr lang="en-US" dirty="0" err="1"/>
              <a:t>zwrotu</a:t>
            </a:r>
            <a:r>
              <a:rPr lang="en-US" dirty="0"/>
              <a:t> </a:t>
            </a:r>
            <a:r>
              <a:rPr lang="en-US" dirty="0" err="1"/>
              <a:t>nadpłaconych</a:t>
            </a:r>
            <a:r>
              <a:rPr lang="en-US" dirty="0"/>
              <a:t> </a:t>
            </a:r>
            <a:r>
              <a:rPr lang="en-US" dirty="0" err="1"/>
              <a:t>podatków</a:t>
            </a:r>
            <a:r>
              <a:rPr lang="en-US" dirty="0"/>
              <a:t>; </a:t>
            </a:r>
          </a:p>
          <a:p>
            <a:pPr marL="285750" indent="-285750">
              <a:buFont typeface="Wingdings" panose="05000000000000000000" pitchFamily="2" charset="2"/>
              <a:buChar char="ü"/>
            </a:pPr>
            <a:r>
              <a:rPr lang="en-US" dirty="0" err="1"/>
              <a:t>elastyczność</a:t>
            </a:r>
            <a:r>
              <a:rPr lang="en-US" dirty="0"/>
              <a:t> - </a:t>
            </a:r>
            <a:r>
              <a:rPr lang="en-US" dirty="0" err="1"/>
              <a:t>wiele</a:t>
            </a:r>
            <a:r>
              <a:rPr lang="en-US" dirty="0"/>
              <a:t> </a:t>
            </a:r>
            <a:r>
              <a:rPr lang="en-US" dirty="0" err="1"/>
              <a:t>krajów</a:t>
            </a:r>
            <a:r>
              <a:rPr lang="en-US" dirty="0"/>
              <a:t> </a:t>
            </a:r>
            <a:r>
              <a:rPr lang="en-US" dirty="0" err="1"/>
              <a:t>zaoferowało</a:t>
            </a:r>
            <a:r>
              <a:rPr lang="en-US" dirty="0"/>
              <a:t> </a:t>
            </a:r>
            <a:r>
              <a:rPr lang="en-US" dirty="0" err="1"/>
              <a:t>podatnikom</a:t>
            </a:r>
            <a:r>
              <a:rPr lang="en-US" dirty="0"/>
              <a:t> </a:t>
            </a:r>
            <a:r>
              <a:rPr lang="en-US" dirty="0" err="1"/>
              <a:t>szeroką</a:t>
            </a:r>
            <a:r>
              <a:rPr lang="en-US" dirty="0"/>
              <a:t> </a:t>
            </a:r>
            <a:r>
              <a:rPr lang="en-US" dirty="0" err="1"/>
              <a:t>swobodę</a:t>
            </a:r>
            <a:r>
              <a:rPr lang="en-US" dirty="0"/>
              <a:t> </a:t>
            </a:r>
            <a:r>
              <a:rPr lang="en-US" dirty="0" err="1"/>
              <a:t>wyboru</a:t>
            </a:r>
            <a:r>
              <a:rPr lang="en-US" dirty="0"/>
              <a:t> </a:t>
            </a:r>
            <a:r>
              <a:rPr lang="en-US" dirty="0" err="1"/>
              <a:t>sposobu</a:t>
            </a:r>
            <a:r>
              <a:rPr lang="en-US" dirty="0"/>
              <a:t> </a:t>
            </a:r>
            <a:r>
              <a:rPr lang="en-US" dirty="0" err="1"/>
              <a:t>i</a:t>
            </a:r>
            <a:r>
              <a:rPr lang="en-US" dirty="0"/>
              <a:t> </a:t>
            </a:r>
            <a:r>
              <a:rPr lang="en-US" dirty="0" err="1"/>
              <a:t>terminu</a:t>
            </a:r>
            <a:r>
              <a:rPr lang="en-US" dirty="0"/>
              <a:t> </a:t>
            </a:r>
            <a:r>
              <a:rPr lang="en-US" dirty="0" err="1"/>
              <a:t>rozliczenia</a:t>
            </a:r>
            <a:endParaRPr lang="pl-PL" sz="4400" b="1" dirty="0"/>
          </a:p>
        </p:txBody>
      </p:sp>
    </p:spTree>
    <p:extLst>
      <p:ext uri="{BB962C8B-B14F-4D97-AF65-F5344CB8AC3E}">
        <p14:creationId xmlns:p14="http://schemas.microsoft.com/office/powerpoint/2010/main" val="217298150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558650" y="2972249"/>
            <a:ext cx="413393"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536221" y="3725592"/>
            <a:ext cx="413393"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572920" y="4351694"/>
            <a:ext cx="413393"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951117" y="2871359"/>
            <a:ext cx="4076136" cy="646331"/>
          </a:xfrm>
          <a:prstGeom prst="rect">
            <a:avLst/>
          </a:prstGeom>
          <a:noFill/>
        </p:spPr>
        <p:txBody>
          <a:bodyPr wrap="square" rtlCol="0">
            <a:spAutoFit/>
          </a:bodyPr>
          <a:lstStyle/>
          <a:p>
            <a:r>
              <a:rPr lang="es-ES" dirty="0" err="1"/>
              <a:t>Cel</a:t>
            </a:r>
            <a:r>
              <a:rPr lang="es-ES" dirty="0"/>
              <a:t> 1: </a:t>
            </a:r>
            <a:r>
              <a:rPr lang="es-ES" dirty="0" err="1"/>
              <a:t>Miał</a:t>
            </a:r>
            <a:r>
              <a:rPr lang="es-ES" dirty="0"/>
              <a:t> </a:t>
            </a:r>
            <a:r>
              <a:rPr lang="es-ES" dirty="0" err="1"/>
              <a:t>wiedzę</a:t>
            </a:r>
            <a:r>
              <a:rPr lang="es-ES" dirty="0"/>
              <a:t> o </a:t>
            </a:r>
            <a:r>
              <a:rPr lang="es-ES" dirty="0" err="1"/>
              <a:t>rządowych</a:t>
            </a:r>
            <a:r>
              <a:rPr lang="es-ES" dirty="0"/>
              <a:t> </a:t>
            </a:r>
          </a:p>
          <a:p>
            <a:r>
              <a:rPr lang="es-ES" dirty="0" err="1"/>
              <a:t>mechanizmam</a:t>
            </a:r>
            <a:r>
              <a:rPr lang="es-ES" dirty="0"/>
              <a:t> </a:t>
            </a:r>
            <a:r>
              <a:rPr lang="es-ES" dirty="0" err="1"/>
              <a:t>wsparcia</a:t>
            </a:r>
            <a:r>
              <a:rPr lang="es-ES" dirty="0"/>
              <a:t> </a:t>
            </a:r>
            <a:r>
              <a:rPr lang="es-ES" dirty="0" err="1"/>
              <a:t>kryzysowego</a:t>
            </a:r>
            <a:endParaRPr lang="it-IT" dirty="0"/>
          </a:p>
        </p:txBody>
      </p:sp>
      <p:sp>
        <p:nvSpPr>
          <p:cNvPr id="12" name="CuadroTexto 11"/>
          <p:cNvSpPr txBox="1"/>
          <p:nvPr/>
        </p:nvSpPr>
        <p:spPr>
          <a:xfrm>
            <a:off x="951116" y="3616544"/>
            <a:ext cx="5731211" cy="646331"/>
          </a:xfrm>
          <a:prstGeom prst="rect">
            <a:avLst/>
          </a:prstGeom>
          <a:noFill/>
        </p:spPr>
        <p:txBody>
          <a:bodyPr wrap="square" rtlCol="0">
            <a:spAutoFit/>
          </a:bodyPr>
          <a:lstStyle/>
          <a:p>
            <a:pPr lvl="0"/>
            <a:r>
              <a:rPr lang="es-ES" dirty="0" err="1"/>
              <a:t>Cel</a:t>
            </a:r>
            <a:r>
              <a:rPr lang="es-ES" dirty="0"/>
              <a:t> 2: </a:t>
            </a:r>
            <a:r>
              <a:rPr lang="es-ES" dirty="0" err="1"/>
              <a:t>Potrafił</a:t>
            </a:r>
            <a:r>
              <a:rPr lang="es-ES" dirty="0"/>
              <a:t> </a:t>
            </a:r>
            <a:r>
              <a:rPr lang="es-ES" dirty="0" err="1"/>
              <a:t>wskazać</a:t>
            </a:r>
            <a:r>
              <a:rPr lang="es-ES" dirty="0"/>
              <a:t> </a:t>
            </a:r>
            <a:r>
              <a:rPr lang="es-ES" dirty="0" err="1"/>
              <a:t>mechanizm</a:t>
            </a:r>
            <a:r>
              <a:rPr lang="es-ES" dirty="0"/>
              <a:t> </a:t>
            </a:r>
          </a:p>
          <a:p>
            <a:pPr lvl="0"/>
            <a:r>
              <a:rPr lang="es-ES" dirty="0" err="1"/>
              <a:t>pomocowy</a:t>
            </a:r>
            <a:r>
              <a:rPr lang="es-ES" dirty="0"/>
              <a:t> </a:t>
            </a:r>
            <a:r>
              <a:rPr lang="es-ES" dirty="0" err="1"/>
              <a:t>adekwatny</a:t>
            </a:r>
            <a:r>
              <a:rPr lang="es-ES" dirty="0"/>
              <a:t> </a:t>
            </a:r>
            <a:r>
              <a:rPr lang="es-ES" dirty="0" err="1"/>
              <a:t>dla</a:t>
            </a:r>
            <a:r>
              <a:rPr lang="es-ES" dirty="0"/>
              <a:t> </a:t>
            </a:r>
            <a:r>
              <a:rPr lang="es-ES" dirty="0" err="1"/>
              <a:t>Twojego</a:t>
            </a:r>
            <a:r>
              <a:rPr lang="es-ES" dirty="0"/>
              <a:t> </a:t>
            </a:r>
            <a:r>
              <a:rPr lang="es-ES" dirty="0" err="1"/>
              <a:t>przedsiębiorstwa</a:t>
            </a:r>
            <a:endParaRPr lang="pl-PL" dirty="0"/>
          </a:p>
        </p:txBody>
      </p:sp>
      <p:sp>
        <p:nvSpPr>
          <p:cNvPr id="13" name="CuadroTexto 12"/>
          <p:cNvSpPr txBox="1"/>
          <p:nvPr/>
        </p:nvSpPr>
        <p:spPr>
          <a:xfrm>
            <a:off x="941498" y="4287867"/>
            <a:ext cx="3538011" cy="646331"/>
          </a:xfrm>
          <a:prstGeom prst="rect">
            <a:avLst/>
          </a:prstGeom>
          <a:noFill/>
        </p:spPr>
        <p:txBody>
          <a:bodyPr wrap="square" rtlCol="0">
            <a:spAutoFit/>
          </a:bodyPr>
          <a:lstStyle/>
          <a:p>
            <a:pPr lvl="0"/>
            <a:r>
              <a:rPr lang="es-ES" dirty="0" err="1"/>
              <a:t>Cel</a:t>
            </a:r>
            <a:r>
              <a:rPr lang="es-ES" dirty="0"/>
              <a:t> 3: </a:t>
            </a:r>
            <a:r>
              <a:rPr lang="sk-SK" dirty="0"/>
              <a:t>Skorzystać skutecznie </a:t>
            </a:r>
          </a:p>
          <a:p>
            <a:pPr lvl="0"/>
            <a:r>
              <a:rPr lang="sk-SK" dirty="0"/>
              <a:t>z wybranego mechanizmu pomocy</a:t>
            </a:r>
            <a:endParaRPr lang="pl-PL" dirty="0"/>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700" kern="0" spc="-150" dirty="0">
                <a:solidFill>
                  <a:schemeClr val="tx1"/>
                </a:solidFill>
                <a:latin typeface="+mj-lt"/>
                <a:ea typeface="Tahoma" panose="020B0604030504040204" pitchFamily="34" charset="0"/>
                <a:cs typeface="Tahoma" panose="020B0604030504040204" pitchFamily="34" charset="0"/>
              </a:rPr>
              <a:t>CELE</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Na </a:t>
            </a:r>
            <a:r>
              <a:rPr lang="en-GB" sz="2000" dirty="0" err="1">
                <a:latin typeface="Calibri" panose="020F0502020204030204" pitchFamily="34" charset="0"/>
                <a:ea typeface="Calibri" panose="020F0502020204030204" pitchFamily="34" charset="0"/>
                <a:cs typeface="Times New Roman" panose="02020603050405020304" pitchFamily="18" charset="0"/>
              </a:rPr>
              <a:t>zakończenie</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tego</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modułu</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będziesz</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801278" y="939931"/>
            <a:ext cx="9379670" cy="4524316"/>
          </a:xfrm>
          <a:prstGeom prst="rect">
            <a:avLst/>
          </a:prstGeom>
          <a:noFill/>
        </p:spPr>
        <p:txBody>
          <a:bodyPr wrap="square">
            <a:spAutoFit/>
          </a:bodyPr>
          <a:lstStyle/>
          <a:p>
            <a:r>
              <a:rPr lang="pl-PL" sz="4400" b="1" dirty="0"/>
              <a:t>Instrumenty wsparcia rynku pracy</a:t>
            </a:r>
          </a:p>
          <a:p>
            <a:endParaRPr lang="pl-PL" b="1" dirty="0"/>
          </a:p>
          <a:p>
            <a:r>
              <a:rPr lang="pl-PL" b="1" dirty="0"/>
              <a:t>Do jednych z najbardziej popularnych </a:t>
            </a:r>
            <a:r>
              <a:rPr lang="pl-PL" b="1" dirty="0" err="1"/>
              <a:t>rozwiązan</a:t>
            </a:r>
            <a:r>
              <a:rPr lang="pl-PL" b="1" dirty="0"/>
              <a:t>́ </a:t>
            </a:r>
            <a:r>
              <a:rPr lang="pl-PL" b="1" dirty="0" err="1"/>
              <a:t>należa</a:t>
            </a:r>
            <a:r>
              <a:rPr lang="pl-PL" b="1" dirty="0"/>
              <a:t>̨ instrumenty </a:t>
            </a:r>
            <a:r>
              <a:rPr lang="pl-PL" b="1" dirty="0" err="1"/>
              <a:t>wspierające</a:t>
            </a:r>
            <a:r>
              <a:rPr lang="pl-PL" b="1" dirty="0"/>
              <a:t> rynek pracy, </a:t>
            </a:r>
            <a:r>
              <a:rPr lang="pl-PL" b="1" dirty="0" err="1"/>
              <a:t>które</a:t>
            </a:r>
            <a:r>
              <a:rPr lang="pl-PL" b="1" dirty="0"/>
              <a:t> </a:t>
            </a:r>
            <a:r>
              <a:rPr lang="pl-PL" b="1" dirty="0" err="1"/>
              <a:t>pomagaja</a:t>
            </a:r>
            <a:r>
              <a:rPr lang="pl-PL" b="1" dirty="0"/>
              <a:t>̨ </a:t>
            </a:r>
            <a:r>
              <a:rPr lang="pl-PL" b="1" dirty="0" err="1"/>
              <a:t>utrzymac</a:t>
            </a:r>
            <a:r>
              <a:rPr lang="pl-PL" b="1" dirty="0"/>
              <a:t>́ zatrudnienie lub </a:t>
            </a:r>
            <a:r>
              <a:rPr lang="pl-PL" b="1" dirty="0" err="1"/>
              <a:t>subsydiuja</a:t>
            </a:r>
            <a:r>
              <a:rPr lang="pl-PL" b="1" dirty="0"/>
              <a:t>̨ płace</a:t>
            </a:r>
            <a:r>
              <a:rPr lang="pl-PL" dirty="0"/>
              <a:t>. Popularne </a:t>
            </a:r>
            <a:r>
              <a:rPr lang="pl-PL" dirty="0" err="1"/>
              <a:t>sa</a:t>
            </a:r>
            <a:r>
              <a:rPr lang="pl-PL" dirty="0"/>
              <a:t>̨ </a:t>
            </a:r>
            <a:r>
              <a:rPr lang="pl-PL" dirty="0" err="1"/>
              <a:t>rozwiązania</a:t>
            </a:r>
            <a:r>
              <a:rPr lang="pl-PL" dirty="0"/>
              <a:t>, w ramach </a:t>
            </a:r>
            <a:r>
              <a:rPr lang="pl-PL" dirty="0" err="1"/>
              <a:t>których</a:t>
            </a:r>
            <a:r>
              <a:rPr lang="pl-PL" dirty="0"/>
              <a:t> </a:t>
            </a:r>
            <a:r>
              <a:rPr lang="pl-PL" dirty="0" err="1"/>
              <a:t>rządy</a:t>
            </a:r>
            <a:r>
              <a:rPr lang="pl-PL" dirty="0"/>
              <a:t> </a:t>
            </a:r>
            <a:r>
              <a:rPr lang="pl-PL" dirty="0" err="1"/>
              <a:t>finansuja</a:t>
            </a:r>
            <a:r>
              <a:rPr lang="pl-PL" dirty="0"/>
              <a:t>̨ </a:t>
            </a:r>
            <a:r>
              <a:rPr lang="pl-PL" dirty="0" err="1"/>
              <a:t>częśc</a:t>
            </a:r>
            <a:r>
              <a:rPr lang="pl-PL" dirty="0"/>
              <a:t>́ wynagrodzenia </a:t>
            </a:r>
            <a:r>
              <a:rPr lang="pl-PL" dirty="0" err="1"/>
              <a:t>osób</a:t>
            </a:r>
            <a:r>
              <a:rPr lang="pl-PL" dirty="0"/>
              <a:t> </a:t>
            </a:r>
            <a:r>
              <a:rPr lang="pl-PL" dirty="0" err="1"/>
              <a:t>pracujących</a:t>
            </a:r>
            <a:r>
              <a:rPr lang="pl-PL" dirty="0"/>
              <a:t> w niepełnym wymiarze czasu pracy albo </a:t>
            </a:r>
            <a:r>
              <a:rPr lang="pl-PL" dirty="0" err="1"/>
              <a:t>rekompensuja</a:t>
            </a:r>
            <a:r>
              <a:rPr lang="pl-PL" dirty="0"/>
              <a:t>̨ koszty pracownicze ponoszone w </a:t>
            </a:r>
            <a:r>
              <a:rPr lang="pl-PL" dirty="0" err="1"/>
              <a:t>związku</a:t>
            </a:r>
            <a:r>
              <a:rPr lang="pl-PL" dirty="0"/>
              <a:t> ze zwolnieniami lekarskimi (przykładem </a:t>
            </a:r>
            <a:r>
              <a:rPr lang="pl-PL" dirty="0" err="1"/>
              <a:t>może</a:t>
            </a:r>
            <a:r>
              <a:rPr lang="pl-PL" dirty="0"/>
              <a:t> </a:t>
            </a:r>
            <a:r>
              <a:rPr lang="pl-PL" dirty="0" err="1"/>
              <a:t>byc</a:t>
            </a:r>
            <a:r>
              <a:rPr lang="pl-PL" dirty="0"/>
              <a:t>́ niemiecki </a:t>
            </a:r>
            <a:r>
              <a:rPr lang="pl-PL" dirty="0" err="1"/>
              <a:t>Kurzarbeit</a:t>
            </a:r>
            <a:r>
              <a:rPr lang="pl-PL" dirty="0"/>
              <a:t>, brytyjski </a:t>
            </a:r>
            <a:r>
              <a:rPr lang="pl-PL" dirty="0" err="1"/>
              <a:t>Coronavirus</a:t>
            </a:r>
            <a:r>
              <a:rPr lang="pl-PL" dirty="0"/>
              <a:t> Job </a:t>
            </a:r>
            <a:r>
              <a:rPr lang="pl-PL" dirty="0" err="1"/>
              <a:t>Retention</a:t>
            </a:r>
            <a:r>
              <a:rPr lang="pl-PL" dirty="0"/>
              <a:t> </a:t>
            </a:r>
            <a:r>
              <a:rPr lang="pl-PL" dirty="0" err="1"/>
              <a:t>Scheme</a:t>
            </a:r>
            <a:r>
              <a:rPr lang="pl-PL" dirty="0"/>
              <a:t>, podobne </a:t>
            </a:r>
            <a:r>
              <a:rPr lang="pl-PL" dirty="0" err="1"/>
              <a:t>rozwiązania</a:t>
            </a:r>
            <a:r>
              <a:rPr lang="pl-PL" dirty="0"/>
              <a:t> mają m.in. Słowacja, Włochy, Szwecja). </a:t>
            </a:r>
            <a:r>
              <a:rPr lang="pl-PL" dirty="0" err="1"/>
              <a:t>Niektóre</a:t>
            </a:r>
            <a:r>
              <a:rPr lang="pl-PL" dirty="0"/>
              <a:t> </a:t>
            </a:r>
            <a:r>
              <a:rPr lang="pl-PL" dirty="0" err="1"/>
              <a:t>państwa</a:t>
            </a:r>
            <a:r>
              <a:rPr lang="pl-PL" dirty="0"/>
              <a:t> </a:t>
            </a:r>
            <a:r>
              <a:rPr lang="pl-PL" dirty="0" err="1"/>
              <a:t>bazuja</a:t>
            </a:r>
            <a:r>
              <a:rPr lang="pl-PL" dirty="0"/>
              <a:t>̨ w tym zakresie na programach </a:t>
            </a:r>
            <a:r>
              <a:rPr lang="pl-PL" dirty="0" err="1"/>
              <a:t>istniejących</a:t>
            </a:r>
            <a:r>
              <a:rPr lang="pl-PL" dirty="0"/>
              <a:t> </a:t>
            </a:r>
            <a:r>
              <a:rPr lang="pl-PL" dirty="0" err="1"/>
              <a:t>juz</a:t>
            </a:r>
            <a:r>
              <a:rPr lang="pl-PL" dirty="0"/>
              <a:t>̇ </a:t>
            </a:r>
            <a:r>
              <a:rPr lang="pl-PL" dirty="0" err="1"/>
              <a:t>wcześniej</a:t>
            </a:r>
            <a:r>
              <a:rPr lang="pl-PL" dirty="0"/>
              <a:t> (Hiszpania rozbudowała program ERTE, Włochy </a:t>
            </a:r>
            <a:r>
              <a:rPr lang="pl-PL" dirty="0" err="1"/>
              <a:t>bazuja</a:t>
            </a:r>
            <a:r>
              <a:rPr lang="pl-PL" dirty="0"/>
              <a:t>̨ na funduszu Cassa </a:t>
            </a:r>
            <a:r>
              <a:rPr lang="pl-PL" dirty="0" err="1"/>
              <a:t>Integrazione</a:t>
            </a:r>
            <a:r>
              <a:rPr lang="pl-PL" dirty="0"/>
              <a:t>, w Szwecji </a:t>
            </a:r>
            <a:r>
              <a:rPr lang="pl-PL" dirty="0" err="1"/>
              <a:t>wydłużono</a:t>
            </a:r>
            <a:r>
              <a:rPr lang="pl-PL" dirty="0"/>
              <a:t> okres subsydiowania </a:t>
            </a:r>
            <a:r>
              <a:rPr lang="pl-PL" dirty="0" err="1"/>
              <a:t>kosztów</a:t>
            </a:r>
            <a:r>
              <a:rPr lang="pl-PL" dirty="0"/>
              <a:t> pracy w ramach </a:t>
            </a:r>
            <a:r>
              <a:rPr lang="pl-PL" dirty="0" err="1"/>
              <a:t>programów</a:t>
            </a:r>
            <a:r>
              <a:rPr lang="pl-PL" dirty="0"/>
              <a:t> </a:t>
            </a:r>
            <a:r>
              <a:rPr lang="pl-PL" dirty="0" err="1"/>
              <a:t>Instegsjobb</a:t>
            </a:r>
            <a:r>
              <a:rPr lang="pl-PL" dirty="0"/>
              <a:t> oraz </a:t>
            </a:r>
            <a:r>
              <a:rPr lang="pl-PL" dirty="0" err="1"/>
              <a:t>Nystartsjobb</a:t>
            </a:r>
            <a:r>
              <a:rPr lang="pl-PL" dirty="0"/>
              <a:t>). </a:t>
            </a:r>
            <a:r>
              <a:rPr lang="pl-PL" dirty="0" err="1"/>
              <a:t>Środki</a:t>
            </a:r>
            <a:r>
              <a:rPr lang="pl-PL" dirty="0"/>
              <a:t> pomocowe tego rodzaju na </a:t>
            </a:r>
            <a:r>
              <a:rPr lang="pl-PL" dirty="0" err="1"/>
              <a:t>ogół</a:t>
            </a:r>
            <a:r>
              <a:rPr lang="pl-PL" dirty="0"/>
              <a:t> </a:t>
            </a:r>
            <a:r>
              <a:rPr lang="pl-PL" dirty="0" err="1"/>
              <a:t>bezpośrednio</a:t>
            </a:r>
            <a:r>
              <a:rPr lang="pl-PL" dirty="0"/>
              <a:t> </a:t>
            </a:r>
            <a:r>
              <a:rPr lang="pl-PL" dirty="0" err="1"/>
              <a:t>wspieraja</a:t>
            </a:r>
            <a:r>
              <a:rPr lang="pl-PL" dirty="0"/>
              <a:t>̨ </a:t>
            </a:r>
            <a:r>
              <a:rPr lang="pl-PL" dirty="0" err="1"/>
              <a:t>przedsiębiorców</a:t>
            </a:r>
            <a:r>
              <a:rPr lang="pl-PL" dirty="0"/>
              <a:t> ale ich ostatecznym beneficjentem </a:t>
            </a:r>
            <a:r>
              <a:rPr lang="pl-PL" dirty="0" err="1"/>
              <a:t>sa</a:t>
            </a:r>
            <a:r>
              <a:rPr lang="pl-PL" dirty="0"/>
              <a:t>̨ </a:t>
            </a:r>
            <a:r>
              <a:rPr lang="pl-PL" dirty="0" err="1"/>
              <a:t>oczywiście</a:t>
            </a:r>
            <a:r>
              <a:rPr lang="pl-PL" dirty="0"/>
              <a:t> pracownicy. </a:t>
            </a:r>
            <a:r>
              <a:rPr lang="pl-PL" dirty="0" err="1"/>
              <a:t>Państwo</a:t>
            </a:r>
            <a:r>
              <a:rPr lang="pl-PL" dirty="0"/>
              <a:t> zwykle rekompensuje jedynie </a:t>
            </a:r>
            <a:r>
              <a:rPr lang="pl-PL" dirty="0" err="1"/>
              <a:t>częśc</a:t>
            </a:r>
            <a:r>
              <a:rPr lang="pl-PL" dirty="0"/>
              <a:t>́ wynagrodzenia przez </a:t>
            </a:r>
            <a:r>
              <a:rPr lang="pl-PL" dirty="0" err="1"/>
              <a:t>określony</a:t>
            </a:r>
            <a:r>
              <a:rPr lang="pl-PL" dirty="0"/>
              <a:t> okres i do ustalonej kwoty. </a:t>
            </a:r>
          </a:p>
          <a:p>
            <a:endParaRPr lang="pl-PL" dirty="0"/>
          </a:p>
          <a:p>
            <a:r>
              <a:rPr lang="pl-PL" sz="1000" dirty="0"/>
              <a:t>Źródło: </a:t>
            </a:r>
            <a:r>
              <a:rPr lang="pl-PL" sz="1000" dirty="0" err="1"/>
              <a:t>https</a:t>
            </a:r>
            <a:r>
              <a:rPr lang="pl-PL" sz="1000" dirty="0"/>
              <a:t>://www.bgk.pl/files/public/Pliki/Analizy_ekonomiczne/raport_BGK_narzedzia_pomocowe_COVID_styczen2021.pdf</a:t>
            </a:r>
          </a:p>
        </p:txBody>
      </p:sp>
      <p:pic>
        <p:nvPicPr>
          <p:cNvPr id="6" name="Grafika 5" descr="Rozwój biznesu z wypełnieniem pełnym">
            <a:extLst>
              <a:ext uri="{FF2B5EF4-FFF2-40B4-BE49-F238E27FC236}">
                <a16:creationId xmlns:a16="http://schemas.microsoft.com/office/drawing/2014/main" id="{457EF7FB-EDCB-0E57-53DE-32C95C476A3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376553" y="428133"/>
            <a:ext cx="1268692" cy="1268692"/>
          </a:xfrm>
          <a:prstGeom prst="rect">
            <a:avLst/>
          </a:prstGeom>
        </p:spPr>
      </p:pic>
    </p:spTree>
    <p:extLst>
      <p:ext uri="{BB962C8B-B14F-4D97-AF65-F5344CB8AC3E}">
        <p14:creationId xmlns:p14="http://schemas.microsoft.com/office/powerpoint/2010/main" val="1658151353"/>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55913005"/>
              </p:ext>
            </p:extLst>
          </p:nvPr>
        </p:nvGraphicFramePr>
        <p:xfrm>
          <a:off x="620605" y="1067842"/>
          <a:ext cx="11271917" cy="4863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bject 16"/>
          <p:cNvSpPr txBox="1">
            <a:spLocks/>
          </p:cNvSpPr>
          <p:nvPr/>
        </p:nvSpPr>
        <p:spPr>
          <a:xfrm>
            <a:off x="2843236" y="171916"/>
            <a:ext cx="8779367" cy="68993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800" b="1" spc="-150" dirty="0" err="1"/>
              <a:t>Część</a:t>
            </a:r>
            <a:r>
              <a:rPr lang="es-ES" sz="4800" b="1" spc="-150" dirty="0"/>
              <a:t> 3: </a:t>
            </a:r>
            <a:r>
              <a:rPr lang="es-ES" sz="4800" dirty="0" err="1"/>
              <a:t>Rozwiązania</a:t>
            </a:r>
            <a:r>
              <a:rPr lang="es-ES" sz="4800" dirty="0"/>
              <a:t> </a:t>
            </a:r>
            <a:r>
              <a:rPr lang="es-ES" sz="4800" dirty="0" err="1"/>
              <a:t>antykryzysowe</a:t>
            </a:r>
            <a:r>
              <a:rPr lang="es-ES" sz="4800" dirty="0"/>
              <a:t> </a:t>
            </a:r>
          </a:p>
        </p:txBody>
      </p:sp>
    </p:spTree>
    <p:extLst>
      <p:ext uri="{BB962C8B-B14F-4D97-AF65-F5344CB8AC3E}">
        <p14:creationId xmlns:p14="http://schemas.microsoft.com/office/powerpoint/2010/main" val="383584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16"/>
          <p:cNvSpPr txBox="1">
            <a:spLocks/>
          </p:cNvSpPr>
          <p:nvPr/>
        </p:nvSpPr>
        <p:spPr>
          <a:xfrm>
            <a:off x="2496852" y="171916"/>
            <a:ext cx="9125751" cy="68993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800" b="1" spc="-150" dirty="0"/>
              <a:t>CZĘŚĆ 4: </a:t>
            </a:r>
            <a:r>
              <a:rPr lang="es-ES" sz="4800" dirty="0" err="1"/>
              <a:t>Wspieranie</a:t>
            </a:r>
            <a:r>
              <a:rPr lang="es-ES" sz="4800" dirty="0"/>
              <a:t> </a:t>
            </a:r>
            <a:r>
              <a:rPr lang="es-ES" sz="4800" dirty="0" err="1"/>
              <a:t>miejsc</a:t>
            </a:r>
            <a:r>
              <a:rPr lang="es-ES" sz="4800" dirty="0"/>
              <a:t> </a:t>
            </a:r>
            <a:r>
              <a:rPr lang="es-ES" sz="4800" dirty="0" err="1"/>
              <a:t>pracy</a:t>
            </a:r>
            <a:endParaRPr lang="es-ES" sz="4800" dirty="0"/>
          </a:p>
        </p:txBody>
      </p:sp>
      <p:graphicFrame>
        <p:nvGraphicFramePr>
          <p:cNvPr id="2" name="Diagram 1"/>
          <p:cNvGraphicFramePr/>
          <p:nvPr>
            <p:extLst>
              <p:ext uri="{D42A27DB-BD31-4B8C-83A1-F6EECF244321}">
                <p14:modId xmlns:p14="http://schemas.microsoft.com/office/powerpoint/2010/main" val="292242394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1539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p:cNvSpPr txBox="1">
            <a:spLocks/>
          </p:cNvSpPr>
          <p:nvPr/>
        </p:nvSpPr>
        <p:spPr>
          <a:xfrm>
            <a:off x="4460755" y="171916"/>
            <a:ext cx="7161848" cy="13547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800" b="1" spc="-150" dirty="0"/>
              <a:t>UNIT 5: </a:t>
            </a:r>
            <a:r>
              <a:rPr lang="es-ES" sz="4800" dirty="0" err="1"/>
              <a:t>Evaluation</a:t>
            </a:r>
            <a:r>
              <a:rPr lang="es-ES" sz="4800" dirty="0"/>
              <a:t> of </a:t>
            </a:r>
            <a:r>
              <a:rPr lang="es-ES" sz="4800" dirty="0" err="1"/>
              <a:t>the</a:t>
            </a:r>
            <a:r>
              <a:rPr lang="es-ES" sz="4800" dirty="0"/>
              <a:t> </a:t>
            </a:r>
            <a:r>
              <a:rPr lang="es-ES" sz="4800" dirty="0" err="1"/>
              <a:t>support</a:t>
            </a:r>
            <a:r>
              <a:rPr lang="es-ES" sz="4800" dirty="0"/>
              <a:t> </a:t>
            </a:r>
            <a:r>
              <a:rPr lang="es-ES" sz="4800" dirty="0" err="1"/>
              <a:t>mechanisms</a:t>
            </a:r>
            <a:r>
              <a:rPr lang="es-ES" sz="4800" dirty="0"/>
              <a:t> </a:t>
            </a:r>
          </a:p>
        </p:txBody>
      </p:sp>
      <p:graphicFrame>
        <p:nvGraphicFramePr>
          <p:cNvPr id="4" name="Diagram 3"/>
          <p:cNvGraphicFramePr/>
          <p:nvPr>
            <p:extLst>
              <p:ext uri="{D42A27DB-BD31-4B8C-83A1-F6EECF244321}">
                <p14:modId xmlns:p14="http://schemas.microsoft.com/office/powerpoint/2010/main" val="2094324080"/>
              </p:ext>
            </p:extLst>
          </p:nvPr>
        </p:nvGraphicFramePr>
        <p:xfrm>
          <a:off x="663903" y="1673915"/>
          <a:ext cx="10911099" cy="4464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4874256"/>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369332"/>
          </a:xfrm>
          <a:prstGeom prst="rect">
            <a:avLst/>
          </a:prstGeom>
          <a:noFill/>
        </p:spPr>
        <p:txBody>
          <a:bodyPr wrap="square" rtlCol="0">
            <a:spAutoFit/>
          </a:bodyPr>
          <a:lstStyle/>
          <a:p>
            <a:r>
              <a:rPr lang="en-US" dirty="0" err="1"/>
              <a:t>Tarcze</a:t>
            </a:r>
            <a:r>
              <a:rPr lang="en-US" dirty="0"/>
              <a:t> </a:t>
            </a:r>
            <a:r>
              <a:rPr lang="en-US" dirty="0" err="1"/>
              <a:t>antykryzysowe</a:t>
            </a:r>
            <a:r>
              <a:rPr lang="en-US" dirty="0"/>
              <a:t> </a:t>
            </a:r>
            <a:r>
              <a:rPr lang="en-US" dirty="0" err="1"/>
              <a:t>obejmowały</a:t>
            </a:r>
            <a:r>
              <a:rPr lang="en-US" dirty="0"/>
              <a:t> </a:t>
            </a:r>
            <a:r>
              <a:rPr lang="en-US" dirty="0" err="1"/>
              <a:t>zmiany</a:t>
            </a:r>
            <a:r>
              <a:rPr lang="en-US" dirty="0"/>
              <a:t> z </a:t>
            </a:r>
            <a:r>
              <a:rPr lang="en-US" dirty="0" err="1"/>
              <a:t>różnych</a:t>
            </a:r>
            <a:r>
              <a:rPr lang="en-US" dirty="0"/>
              <a:t> </a:t>
            </a:r>
            <a:r>
              <a:rPr lang="en-US" dirty="0" err="1"/>
              <a:t>obszarów</a:t>
            </a:r>
            <a:r>
              <a:rPr lang="en-US" dirty="0"/>
              <a:t> </a:t>
            </a:r>
            <a:r>
              <a:rPr lang="en-US" dirty="0" err="1"/>
              <a:t>systemu</a:t>
            </a:r>
            <a:r>
              <a:rPr lang="en-US" dirty="0"/>
              <a:t> </a:t>
            </a:r>
            <a:r>
              <a:rPr lang="en-US" dirty="0" err="1"/>
              <a:t>gospodarczego</a:t>
            </a:r>
            <a:endParaRPr lang="en-US" dirty="0"/>
          </a:p>
        </p:txBody>
      </p:sp>
      <p:sp>
        <p:nvSpPr>
          <p:cNvPr id="12" name="CuadroTexto 11"/>
          <p:cNvSpPr txBox="1"/>
          <p:nvPr/>
        </p:nvSpPr>
        <p:spPr>
          <a:xfrm>
            <a:off x="1615181" y="3530217"/>
            <a:ext cx="8069142" cy="646331"/>
          </a:xfrm>
          <a:prstGeom prst="rect">
            <a:avLst/>
          </a:prstGeom>
          <a:noFill/>
        </p:spPr>
        <p:txBody>
          <a:bodyPr wrap="square" rtlCol="0">
            <a:spAutoFit/>
          </a:bodyPr>
          <a:lstStyle/>
          <a:p>
            <a:r>
              <a:rPr lang="en-US" dirty="0" err="1"/>
              <a:t>Tarcze</a:t>
            </a:r>
            <a:r>
              <a:rPr lang="en-US" dirty="0"/>
              <a:t> </a:t>
            </a:r>
            <a:r>
              <a:rPr lang="en-US" dirty="0" err="1"/>
              <a:t>antykryzysowe</a:t>
            </a:r>
            <a:r>
              <a:rPr lang="en-US" dirty="0"/>
              <a:t> </a:t>
            </a:r>
            <a:r>
              <a:rPr lang="en-US" dirty="0" err="1"/>
              <a:t>obejmowały</a:t>
            </a:r>
            <a:r>
              <a:rPr lang="en-US" dirty="0"/>
              <a:t> </a:t>
            </a:r>
            <a:r>
              <a:rPr lang="en-US" dirty="0" err="1"/>
              <a:t>bezpośrednią</a:t>
            </a:r>
            <a:r>
              <a:rPr lang="en-US" dirty="0"/>
              <a:t> </a:t>
            </a:r>
            <a:r>
              <a:rPr lang="en-US" dirty="0" err="1"/>
              <a:t>pomoc</a:t>
            </a:r>
            <a:r>
              <a:rPr lang="en-US" dirty="0"/>
              <a:t> </a:t>
            </a:r>
            <a:r>
              <a:rPr lang="en-US" dirty="0" err="1"/>
              <a:t>publiczną</a:t>
            </a:r>
            <a:r>
              <a:rPr lang="en-US" dirty="0"/>
              <a:t>, a </a:t>
            </a:r>
            <a:r>
              <a:rPr lang="en-US" dirty="0" err="1"/>
              <a:t>także</a:t>
            </a:r>
            <a:r>
              <a:rPr lang="en-US" dirty="0"/>
              <a:t> </a:t>
            </a:r>
            <a:r>
              <a:rPr lang="en-US" dirty="0" err="1"/>
              <a:t>szereg</a:t>
            </a:r>
            <a:r>
              <a:rPr lang="en-US" dirty="0"/>
              <a:t> </a:t>
            </a:r>
            <a:r>
              <a:rPr lang="en-US" dirty="0" err="1"/>
              <a:t>rozwiązań</a:t>
            </a:r>
            <a:r>
              <a:rPr lang="en-US" dirty="0"/>
              <a:t> </a:t>
            </a:r>
            <a:r>
              <a:rPr lang="en-US" dirty="0" err="1"/>
              <a:t>pośrednich</a:t>
            </a:r>
            <a:r>
              <a:rPr lang="en-US" dirty="0"/>
              <a:t> (</a:t>
            </a:r>
            <a:r>
              <a:rPr lang="en-US" dirty="0" err="1"/>
              <a:t>np</a:t>
            </a:r>
            <a:r>
              <a:rPr lang="en-US" dirty="0"/>
              <a:t>. </a:t>
            </a:r>
            <a:r>
              <a:rPr lang="en-US" dirty="0" err="1"/>
              <a:t>ulgi</a:t>
            </a:r>
            <a:r>
              <a:rPr lang="en-US" dirty="0"/>
              <a:t> </a:t>
            </a:r>
            <a:r>
              <a:rPr lang="en-US" dirty="0" err="1"/>
              <a:t>podatkowe</a:t>
            </a:r>
            <a:r>
              <a:rPr lang="en-US" dirty="0"/>
              <a:t>).</a:t>
            </a:r>
          </a:p>
        </p:txBody>
      </p:sp>
      <p:sp>
        <p:nvSpPr>
          <p:cNvPr id="13" name="CuadroTexto 12"/>
          <p:cNvSpPr txBox="1"/>
          <p:nvPr/>
        </p:nvSpPr>
        <p:spPr>
          <a:xfrm>
            <a:off x="1605564" y="4284374"/>
            <a:ext cx="7919999" cy="369332"/>
          </a:xfrm>
          <a:prstGeom prst="rect">
            <a:avLst/>
          </a:prstGeom>
          <a:noFill/>
        </p:spPr>
        <p:txBody>
          <a:bodyPr wrap="square" rtlCol="0">
            <a:spAutoFit/>
          </a:bodyPr>
          <a:lstStyle/>
          <a:p>
            <a:r>
              <a:rPr lang="en-US" dirty="0" err="1"/>
              <a:t>Tarcze</a:t>
            </a:r>
            <a:r>
              <a:rPr lang="en-US" dirty="0"/>
              <a:t> </a:t>
            </a:r>
            <a:r>
              <a:rPr lang="en-US" dirty="0" err="1"/>
              <a:t>antykryzysowe</a:t>
            </a:r>
            <a:r>
              <a:rPr lang="en-US" dirty="0"/>
              <a:t> </a:t>
            </a:r>
            <a:r>
              <a:rPr lang="en-US" dirty="0" err="1"/>
              <a:t>zawierały</a:t>
            </a:r>
            <a:r>
              <a:rPr lang="en-US" dirty="0"/>
              <a:t> </a:t>
            </a:r>
            <a:r>
              <a:rPr lang="en-US" dirty="0" err="1"/>
              <a:t>szczegółowe</a:t>
            </a:r>
            <a:r>
              <a:rPr lang="en-US" dirty="0"/>
              <a:t> </a:t>
            </a:r>
            <a:r>
              <a:rPr lang="en-US" dirty="0" err="1"/>
              <a:t>zmiany</a:t>
            </a:r>
            <a:r>
              <a:rPr lang="en-US" dirty="0"/>
              <a:t> w </a:t>
            </a:r>
            <a:r>
              <a:rPr lang="en-US" dirty="0" err="1"/>
              <a:t>różnych</a:t>
            </a:r>
            <a:r>
              <a:rPr lang="en-US" dirty="0"/>
              <a:t> </a:t>
            </a:r>
            <a:r>
              <a:rPr lang="en-US" dirty="0" err="1"/>
              <a:t>dziedzinach</a:t>
            </a:r>
            <a:r>
              <a:rPr lang="en-US" dirty="0"/>
              <a:t> </a:t>
            </a:r>
            <a:r>
              <a:rPr lang="en-US" dirty="0" err="1"/>
              <a:t>prawa</a:t>
            </a:r>
            <a:endParaRPr lang="en-US" dirty="0"/>
          </a:p>
        </p:txBody>
      </p:sp>
      <p:sp>
        <p:nvSpPr>
          <p:cNvPr id="14" name="CuadroTexto 13"/>
          <p:cNvSpPr txBox="1"/>
          <p:nvPr/>
        </p:nvSpPr>
        <p:spPr>
          <a:xfrm>
            <a:off x="1578484" y="4994445"/>
            <a:ext cx="7470802" cy="646331"/>
          </a:xfrm>
          <a:prstGeom prst="rect">
            <a:avLst/>
          </a:prstGeom>
          <a:noFill/>
        </p:spPr>
        <p:txBody>
          <a:bodyPr wrap="square" rtlCol="0">
            <a:spAutoFit/>
          </a:bodyPr>
          <a:lstStyle/>
          <a:p>
            <a:r>
              <a:rPr lang="en-US" dirty="0" err="1"/>
              <a:t>Tarcze</a:t>
            </a:r>
            <a:r>
              <a:rPr lang="en-US" dirty="0"/>
              <a:t> </a:t>
            </a:r>
            <a:r>
              <a:rPr lang="en-US" dirty="0" err="1"/>
              <a:t>antykryzysowe</a:t>
            </a:r>
            <a:r>
              <a:rPr lang="en-US" dirty="0"/>
              <a:t> </a:t>
            </a:r>
            <a:r>
              <a:rPr lang="en-US" dirty="0" err="1"/>
              <a:t>podlegały</a:t>
            </a:r>
            <a:r>
              <a:rPr lang="en-US" dirty="0"/>
              <a:t> </a:t>
            </a:r>
            <a:r>
              <a:rPr lang="en-US" dirty="0" err="1"/>
              <a:t>częstym</a:t>
            </a:r>
            <a:r>
              <a:rPr lang="en-US" dirty="0"/>
              <a:t> </a:t>
            </a:r>
            <a:r>
              <a:rPr lang="en-US" dirty="0" err="1"/>
              <a:t>zmianom</a:t>
            </a:r>
            <a:r>
              <a:rPr lang="en-US" dirty="0"/>
              <a:t> </a:t>
            </a:r>
            <a:r>
              <a:rPr lang="en-US" dirty="0" err="1"/>
              <a:t>i</a:t>
            </a:r>
            <a:r>
              <a:rPr lang="en-US" dirty="0"/>
              <a:t> </a:t>
            </a:r>
            <a:r>
              <a:rPr lang="en-US" dirty="0" err="1"/>
              <a:t>wymagały</a:t>
            </a:r>
            <a:r>
              <a:rPr lang="en-US" dirty="0"/>
              <a:t> </a:t>
            </a:r>
            <a:r>
              <a:rPr lang="en-US" dirty="0" err="1"/>
              <a:t>dostosowania</a:t>
            </a:r>
            <a:r>
              <a:rPr lang="en-US" dirty="0"/>
              <a:t> do </a:t>
            </a:r>
            <a:r>
              <a:rPr lang="en-US" dirty="0" err="1"/>
              <a:t>szybko</a:t>
            </a:r>
            <a:r>
              <a:rPr lang="en-US" dirty="0"/>
              <a:t> </a:t>
            </a:r>
            <a:r>
              <a:rPr lang="en-US" dirty="0" err="1"/>
              <a:t>zmieniającej</a:t>
            </a:r>
            <a:r>
              <a:rPr lang="en-US" dirty="0"/>
              <a:t> </a:t>
            </a:r>
            <a:r>
              <a:rPr lang="en-US" dirty="0" err="1"/>
              <a:t>się</a:t>
            </a:r>
            <a:r>
              <a:rPr lang="en-US" dirty="0"/>
              <a:t> </a:t>
            </a:r>
            <a:r>
              <a:rPr lang="en-US" dirty="0" err="1"/>
              <a:t>rzeczywistości</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Kluczowe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końcowy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9C5602E-CF36-A10B-A2F2-D04E71E52484}"/>
              </a:ext>
            </a:extLst>
          </p:cNvPr>
          <p:cNvSpPr txBox="1"/>
          <p:nvPr/>
        </p:nvSpPr>
        <p:spPr>
          <a:xfrm>
            <a:off x="414807" y="2259848"/>
            <a:ext cx="2383386" cy="2031325"/>
          </a:xfrm>
          <a:prstGeom prst="rect">
            <a:avLst/>
          </a:prstGeom>
          <a:noFill/>
        </p:spPr>
        <p:txBody>
          <a:bodyPr wrap="square" rtlCol="0">
            <a:spAutoFit/>
          </a:bodyPr>
          <a:lstStyle/>
          <a:p>
            <a:pPr marL="342900" indent="-342900">
              <a:buAutoNum type="arabicPeriod"/>
            </a:pPr>
            <a:r>
              <a:rPr lang="en-US" b="1" dirty="0" err="1"/>
              <a:t>Tarcze</a:t>
            </a:r>
            <a:r>
              <a:rPr lang="en-US" b="1" dirty="0"/>
              <a:t> </a:t>
            </a:r>
            <a:r>
              <a:rPr lang="en-US" b="1" dirty="0" err="1"/>
              <a:t>antykryzysowe</a:t>
            </a:r>
            <a:r>
              <a:rPr lang="en-US" b="1" dirty="0"/>
              <a:t> </a:t>
            </a:r>
            <a:r>
              <a:rPr lang="en-US" b="1" dirty="0" err="1"/>
              <a:t>były</a:t>
            </a:r>
            <a:r>
              <a:rPr lang="en-US" b="1" dirty="0"/>
              <a:t> </a:t>
            </a:r>
            <a:r>
              <a:rPr lang="en-US" b="1" dirty="0" err="1"/>
              <a:t>dostępne</a:t>
            </a:r>
            <a:r>
              <a:rPr lang="en-US" b="1" dirty="0"/>
              <a:t> </a:t>
            </a:r>
            <a:r>
              <a:rPr lang="en-US" b="1" dirty="0" err="1"/>
              <a:t>dla</a:t>
            </a:r>
            <a:r>
              <a:rPr lang="en-US" b="1" dirty="0"/>
              <a:t>:</a:t>
            </a:r>
            <a:endParaRPr lang="es-ES" dirty="0"/>
          </a:p>
          <a:p>
            <a:r>
              <a:rPr lang="es-ES" dirty="0"/>
              <a:t>a.-</a:t>
            </a:r>
            <a:r>
              <a:rPr lang="pl-PL" dirty="0"/>
              <a:t> średnich i dużych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pl-PL" sz="1800" dirty="0">
                <a:effectLst/>
                <a:latin typeface="Calibri" panose="020F0502020204030204" pitchFamily="34" charset="0"/>
                <a:ea typeface="Calibri" panose="020F0502020204030204" pitchFamily="34" charset="0"/>
                <a:cs typeface="Calibri" panose="020F0502020204030204" pitchFamily="34" charset="0"/>
              </a:rPr>
              <a:t>mikro i małych</a:t>
            </a:r>
            <a:endParaRPr lang="es-ES" dirty="0"/>
          </a:p>
          <a:p>
            <a:r>
              <a:rPr lang="es-ES" dirty="0"/>
              <a:t>c.-</a:t>
            </a:r>
            <a:r>
              <a:rPr lang="sk-SK" dirty="0">
                <a:latin typeface="Calibri" panose="020F0502020204030204" pitchFamily="34" charset="0"/>
                <a:ea typeface="Calibri" panose="020F0502020204030204" pitchFamily="34" charset="0"/>
                <a:cs typeface="Calibri" panose="020F0502020204030204" pitchFamily="34" charset="0"/>
              </a:rPr>
              <a:t>wszystkich przedsiębiorców</a:t>
            </a:r>
            <a:endParaRPr lang="es-ES" dirty="0"/>
          </a:p>
        </p:txBody>
      </p:sp>
      <p:sp>
        <p:nvSpPr>
          <p:cNvPr id="15" name="CuadroTexto 14">
            <a:extLst>
              <a:ext uri="{FF2B5EF4-FFF2-40B4-BE49-F238E27FC236}">
                <a16:creationId xmlns:a16="http://schemas.microsoft.com/office/drawing/2014/main" id="{8D1E1ACE-C6CE-7C52-9682-A570147BC185}"/>
              </a:ext>
            </a:extLst>
          </p:cNvPr>
          <p:cNvSpPr txBox="1"/>
          <p:nvPr/>
        </p:nvSpPr>
        <p:spPr>
          <a:xfrm>
            <a:off x="2492676" y="3002056"/>
            <a:ext cx="2632413" cy="2308324"/>
          </a:xfrm>
          <a:prstGeom prst="rect">
            <a:avLst/>
          </a:prstGeom>
          <a:noFill/>
        </p:spPr>
        <p:txBody>
          <a:bodyPr wrap="square" rtlCol="0">
            <a:spAutoFit/>
          </a:bodyPr>
          <a:lstStyle/>
          <a:p>
            <a:r>
              <a:rPr lang="es-ES" b="1" dirty="0"/>
              <a:t>2. </a:t>
            </a:r>
            <a:r>
              <a:rPr lang="es-ES" b="1" dirty="0">
                <a:latin typeface="Calibri" panose="020F0502020204030204" pitchFamily="34" charset="0"/>
                <a:ea typeface="Times New Roman" panose="02020603050405020304" pitchFamily="18" charset="0"/>
                <a:cs typeface="Calibri" panose="020F0502020204030204" pitchFamily="34" charset="0"/>
              </a:rPr>
              <a:t>W </a:t>
            </a:r>
            <a:r>
              <a:rPr lang="es-ES" b="1" dirty="0" err="1">
                <a:latin typeface="Calibri" panose="020F0502020204030204" pitchFamily="34" charset="0"/>
                <a:ea typeface="Times New Roman" panose="02020603050405020304" pitchFamily="18" charset="0"/>
                <a:cs typeface="Calibri" panose="020F0502020204030204" pitchFamily="34" charset="0"/>
              </a:rPr>
              <a:t>ramach</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pomocy</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publicznej</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można</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było</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ubiegać</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się</a:t>
            </a:r>
            <a:r>
              <a:rPr lang="es-ES" b="1" dirty="0">
                <a:latin typeface="Calibri" panose="020F0502020204030204" pitchFamily="34" charset="0"/>
                <a:ea typeface="Times New Roman" panose="02020603050405020304" pitchFamily="18" charset="0"/>
                <a:cs typeface="Calibri" panose="020F0502020204030204" pitchFamily="34" charset="0"/>
              </a:rPr>
              <a:t> o:</a:t>
            </a:r>
            <a:r>
              <a:rPr lang="sk-SK" sz="1800" b="1"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en-US" dirty="0" err="1"/>
              <a:t>wsparcie</a:t>
            </a:r>
            <a:r>
              <a:rPr lang="en-US" dirty="0"/>
              <a:t> </a:t>
            </a:r>
            <a:r>
              <a:rPr lang="en-US" dirty="0" err="1"/>
              <a:t>miejsc</a:t>
            </a:r>
            <a:r>
              <a:rPr lang="en-US" dirty="0"/>
              <a:t> </a:t>
            </a:r>
            <a:r>
              <a:rPr lang="en-US" dirty="0" err="1"/>
              <a:t>pracy</a:t>
            </a:r>
            <a:endParaRPr lang="es-ES" dirty="0"/>
          </a:p>
          <a:p>
            <a:r>
              <a:rPr lang="es-ES" dirty="0"/>
              <a:t>b.-</a:t>
            </a:r>
            <a:r>
              <a:rPr lang="pl-PL" dirty="0"/>
              <a:t> </a:t>
            </a:r>
            <a:r>
              <a:rPr lang="pl-PL" sz="1800" dirty="0">
                <a:effectLst/>
                <a:latin typeface="Calibri" panose="020F0502020204030204" pitchFamily="34" charset="0"/>
                <a:ea typeface="Times New Roman" panose="02020603050405020304" pitchFamily="18" charset="0"/>
                <a:cs typeface="Calibri" panose="020F0502020204030204" pitchFamily="34" charset="0"/>
              </a:rPr>
              <a:t>dotacje z gwarantowanych funduszy pracy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c.-</a:t>
            </a:r>
            <a:r>
              <a:rPr lang="pl-PL" dirty="0"/>
              <a:t> wszystkie odpowiedzi</a:t>
            </a:r>
            <a:endParaRPr lang="es-ES" dirty="0"/>
          </a:p>
        </p:txBody>
      </p:sp>
      <p:sp>
        <p:nvSpPr>
          <p:cNvPr id="16" name="CuadroTexto 15">
            <a:extLst>
              <a:ext uri="{FF2B5EF4-FFF2-40B4-BE49-F238E27FC236}">
                <a16:creationId xmlns:a16="http://schemas.microsoft.com/office/drawing/2014/main" id="{18D330A9-806C-D786-7833-E489C0FD2380}"/>
              </a:ext>
            </a:extLst>
          </p:cNvPr>
          <p:cNvSpPr txBox="1"/>
          <p:nvPr/>
        </p:nvSpPr>
        <p:spPr>
          <a:xfrm>
            <a:off x="4697578" y="248618"/>
            <a:ext cx="2663085" cy="2585323"/>
          </a:xfrm>
          <a:prstGeom prst="rect">
            <a:avLst/>
          </a:prstGeom>
          <a:noFill/>
        </p:spPr>
        <p:txBody>
          <a:bodyPr wrap="square" rtlCol="0">
            <a:spAutoFit/>
          </a:bodyPr>
          <a:lstStyle/>
          <a:p>
            <a:r>
              <a:rPr lang="es-ES" b="1" dirty="0"/>
              <a:t>3. </a:t>
            </a:r>
            <a:r>
              <a:rPr lang="es-ES" b="1" dirty="0" err="1">
                <a:latin typeface="Calibri" panose="020F0502020204030204" pitchFamily="34" charset="0"/>
                <a:ea typeface="Times New Roman" panose="02020603050405020304" pitchFamily="18" charset="0"/>
              </a:rPr>
              <a:t>Wysokość</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dofinansowania</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była</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uzależniona</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od</a:t>
            </a:r>
            <a:r>
              <a:rPr lang="it-IT" sz="1800" b="1" dirty="0">
                <a:effectLst/>
                <a:latin typeface="Calibri" panose="020F0502020204030204" pitchFamily="34" charset="0"/>
                <a:ea typeface="Times New Roman" panose="02020603050405020304" pitchFamily="18" charset="0"/>
              </a:rPr>
              <a:t>:</a:t>
            </a:r>
            <a:endParaRPr lang="pl-PL" sz="1800" b="1" dirty="0">
              <a:effectLst/>
              <a:latin typeface="Calibri" panose="020F0502020204030204" pitchFamily="34" charset="0"/>
              <a:ea typeface="Times New Roman" panose="02020603050405020304" pitchFamily="18" charset="0"/>
            </a:endParaRPr>
          </a:p>
          <a:p>
            <a:r>
              <a:rPr lang="es-ES" dirty="0"/>
              <a:t>a.-</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wielkość spadku obrotów gospodarczych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it-IT" sz="1800" dirty="0" err="1">
                <a:effectLst/>
                <a:latin typeface="Calibri" panose="020F0502020204030204" pitchFamily="34" charset="0"/>
                <a:ea typeface="Times New Roman" panose="02020603050405020304" pitchFamily="18" charset="0"/>
              </a:rPr>
              <a:t>ilości</a:t>
            </a:r>
            <a:r>
              <a:rPr lang="it-IT" sz="1800" dirty="0">
                <a:effectLst/>
                <a:latin typeface="Calibri" panose="020F0502020204030204" pitchFamily="34" charset="0"/>
                <a:ea typeface="Times New Roman" panose="02020603050405020304" pitchFamily="18" charset="0"/>
              </a:rPr>
              <a:t> </a:t>
            </a:r>
            <a:r>
              <a:rPr lang="it-IT" sz="1800" dirty="0" err="1">
                <a:effectLst/>
                <a:latin typeface="Calibri" panose="020F0502020204030204" pitchFamily="34" charset="0"/>
                <a:ea typeface="Times New Roman" panose="02020603050405020304" pitchFamily="18" charset="0"/>
              </a:rPr>
              <a:t>zagrożonych</a:t>
            </a:r>
            <a:r>
              <a:rPr lang="it-IT" sz="1800" dirty="0">
                <a:effectLst/>
                <a:latin typeface="Calibri" panose="020F0502020204030204" pitchFamily="34" charset="0"/>
                <a:ea typeface="Times New Roman" panose="02020603050405020304" pitchFamily="18" charset="0"/>
              </a:rPr>
              <a:t> </a:t>
            </a:r>
            <a:r>
              <a:rPr lang="it-IT" sz="1800" dirty="0" err="1">
                <a:effectLst/>
                <a:latin typeface="Calibri" panose="020F0502020204030204" pitchFamily="34" charset="0"/>
                <a:ea typeface="Times New Roman" panose="02020603050405020304" pitchFamily="18" charset="0"/>
              </a:rPr>
              <a:t>pracowników</a:t>
            </a:r>
            <a:endParaRPr lang="es-ES" dirty="0"/>
          </a:p>
          <a:p>
            <a:r>
              <a:rPr lang="es-ES" dirty="0"/>
              <a:t>c.-</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ilości zwolnień w związku z kryzysem</a:t>
            </a:r>
            <a:endParaRPr lang="es-ES" dirty="0"/>
          </a:p>
        </p:txBody>
      </p:sp>
      <p:sp>
        <p:nvSpPr>
          <p:cNvPr id="18" name="CuadroTexto 17">
            <a:extLst>
              <a:ext uri="{FF2B5EF4-FFF2-40B4-BE49-F238E27FC236}">
                <a16:creationId xmlns:a16="http://schemas.microsoft.com/office/drawing/2014/main" id="{2CFADFCA-782E-2E56-8E94-29B65F872C5E}"/>
              </a:ext>
            </a:extLst>
          </p:cNvPr>
          <p:cNvSpPr txBox="1"/>
          <p:nvPr/>
        </p:nvSpPr>
        <p:spPr>
          <a:xfrm>
            <a:off x="7697994" y="782988"/>
            <a:ext cx="3921884" cy="2585323"/>
          </a:xfrm>
          <a:prstGeom prst="rect">
            <a:avLst/>
          </a:prstGeom>
          <a:noFill/>
        </p:spPr>
        <p:txBody>
          <a:bodyPr wrap="square" rtlCol="0">
            <a:spAutoFit/>
          </a:bodyPr>
          <a:lstStyle/>
          <a:p>
            <a:r>
              <a:rPr lang="es-ES" b="1" dirty="0"/>
              <a:t>4. </a:t>
            </a:r>
            <a:r>
              <a:rPr lang="es-ES" b="1" dirty="0" err="1"/>
              <a:t>Kluczowe</a:t>
            </a:r>
            <a:r>
              <a:rPr lang="es-ES" b="1" dirty="0"/>
              <a:t> </a:t>
            </a:r>
            <a:r>
              <a:rPr lang="es-ES" b="1" dirty="0" err="1"/>
              <a:t>środki</a:t>
            </a:r>
            <a:r>
              <a:rPr lang="es-ES" b="1" dirty="0"/>
              <a:t> </a:t>
            </a:r>
            <a:r>
              <a:rPr lang="es-ES" b="1" dirty="0" err="1"/>
              <a:t>wspierania</a:t>
            </a:r>
            <a:r>
              <a:rPr lang="es-ES" b="1" dirty="0"/>
              <a:t> </a:t>
            </a:r>
            <a:r>
              <a:rPr lang="es-ES" b="1" dirty="0" err="1"/>
              <a:t>płynności</a:t>
            </a:r>
            <a:r>
              <a:rPr lang="es-ES" b="1" dirty="0"/>
              <a:t> </a:t>
            </a:r>
            <a:r>
              <a:rPr lang="es-ES" b="1" dirty="0" err="1"/>
              <a:t>Małych</a:t>
            </a:r>
            <a:r>
              <a:rPr lang="es-ES" b="1" dirty="0"/>
              <a:t> i </a:t>
            </a:r>
            <a:r>
              <a:rPr lang="es-ES" b="1" dirty="0" err="1"/>
              <a:t>Średnich</a:t>
            </a:r>
            <a:r>
              <a:rPr lang="es-ES" b="1" dirty="0"/>
              <a:t> </a:t>
            </a:r>
            <a:r>
              <a:rPr lang="es-ES" b="1" dirty="0" err="1"/>
              <a:t>Przedsiębiorstwo</a:t>
            </a:r>
            <a:r>
              <a:rPr lang="es-ES" b="1" dirty="0"/>
              <a:t> </a:t>
            </a:r>
            <a:r>
              <a:rPr lang="es-ES" b="1" dirty="0" err="1"/>
              <a:t>to</a:t>
            </a:r>
            <a:r>
              <a:rPr lang="es-ES" b="1" dirty="0"/>
              <a:t>:</a:t>
            </a:r>
          </a:p>
          <a:p>
            <a:r>
              <a:rPr lang="es-ES" dirty="0"/>
              <a:t>a.-</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ułatwienie procedur upadłościowych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zwolnienia z ubezpieczenia społecznego, dopłaty do wynagrodzeń lub systemy gwarancyjne</a:t>
            </a:r>
            <a:r>
              <a:rPr lang="es-ES" dirty="0"/>
              <a:t>c.</a:t>
            </a:r>
          </a:p>
          <a:p>
            <a:r>
              <a:rPr lang="es-ES" dirty="0">
                <a:latin typeface="Calibri" panose="020F0502020204030204" pitchFamily="34" charset="0"/>
                <a:ea typeface="Times New Roman" panose="02020603050405020304" pitchFamily="18" charset="0"/>
                <a:cs typeface="Calibri" panose="020F0502020204030204" pitchFamily="34" charset="0"/>
              </a:rPr>
              <a:t>c. </a:t>
            </a:r>
            <a:r>
              <a:rPr lang="pl-PL" dirty="0">
                <a:latin typeface="Calibri" panose="020F0502020204030204" pitchFamily="34" charset="0"/>
                <a:ea typeface="Times New Roman" panose="02020603050405020304" pitchFamily="18" charset="0"/>
                <a:cs typeface="Calibri" panose="020F0502020204030204" pitchFamily="34" charset="0"/>
              </a:rPr>
              <a:t>-</a:t>
            </a:r>
            <a:r>
              <a:rPr lang="es-ES" dirty="0">
                <a:latin typeface="Calibri" panose="020F0502020204030204" pitchFamily="34" charset="0"/>
                <a:ea typeface="Times New Roman" panose="02020603050405020304" pitchFamily="18" charset="0"/>
                <a:cs typeface="Calibri" panose="020F0502020204030204" pitchFamily="34" charset="0"/>
              </a:rPr>
              <a:t> </a:t>
            </a:r>
            <a:r>
              <a:rPr lang="pl-PL" sz="1800" dirty="0">
                <a:effectLst/>
                <a:latin typeface="Calibri" panose="020F0502020204030204" pitchFamily="34" charset="0"/>
                <a:ea typeface="Times New Roman" panose="02020603050405020304" pitchFamily="18" charset="0"/>
                <a:cs typeface="Calibri" panose="020F0502020204030204" pitchFamily="34" charset="0"/>
              </a:rPr>
              <a:t>obniżenie podatków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9" name="CuadroTexto 18">
            <a:extLst>
              <a:ext uri="{FF2B5EF4-FFF2-40B4-BE49-F238E27FC236}">
                <a16:creationId xmlns:a16="http://schemas.microsoft.com/office/drawing/2014/main" id="{E5094CB7-2CE4-F376-DA43-48BB81193839}"/>
              </a:ext>
            </a:extLst>
          </p:cNvPr>
          <p:cNvSpPr txBox="1"/>
          <p:nvPr/>
        </p:nvSpPr>
        <p:spPr>
          <a:xfrm>
            <a:off x="5598397" y="3750904"/>
            <a:ext cx="3997438" cy="2308324"/>
          </a:xfrm>
          <a:prstGeom prst="rect">
            <a:avLst/>
          </a:prstGeom>
          <a:noFill/>
        </p:spPr>
        <p:txBody>
          <a:bodyPr wrap="square" rtlCol="0">
            <a:spAutoFit/>
          </a:bodyPr>
          <a:lstStyle/>
          <a:p>
            <a:r>
              <a:rPr lang="es-ES" b="1" dirty="0"/>
              <a:t>5.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Innym rozwiązaniem antykryzysowym było: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wprowadzenie ograniczeń dotyczących elastycznych godzin pracy</a:t>
            </a:r>
          </a:p>
          <a:p>
            <a:r>
              <a:rPr lang="es-ES" dirty="0"/>
              <a:t>b.-</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zapobieganie odejściu pracowników</a:t>
            </a:r>
          </a:p>
          <a:p>
            <a:r>
              <a:rPr lang="es-ES" dirty="0"/>
              <a:t>c.-</a:t>
            </a:r>
            <a:r>
              <a:rPr lang="es-ES" dirty="0" err="1">
                <a:latin typeface="Calibri" panose="020F0502020204030204" pitchFamily="34" charset="0"/>
                <a:ea typeface="Times New Roman" panose="02020603050405020304" pitchFamily="18" charset="0"/>
                <a:cs typeface="Calibri" panose="020F0502020204030204" pitchFamily="34" charset="0"/>
              </a:rPr>
              <a:t>dać</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pracodawcom</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możliwość</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wysyłania</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pracowników</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na</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zaległe</a:t>
            </a:r>
            <a:r>
              <a:rPr lang="es-ES" dirty="0">
                <a:latin typeface="Calibri" panose="020F0502020204030204" pitchFamily="34" charset="0"/>
                <a:ea typeface="Times New Roman" panose="02020603050405020304" pitchFamily="18" charset="0"/>
                <a:cs typeface="Calibri" panose="020F0502020204030204" pitchFamily="34" charset="0"/>
              </a:rPr>
              <a:t> </a:t>
            </a:r>
            <a:r>
              <a:rPr lang="es-ES" dirty="0" err="1">
                <a:latin typeface="Calibri" panose="020F0502020204030204" pitchFamily="34" charset="0"/>
                <a:ea typeface="Times New Roman" panose="02020603050405020304" pitchFamily="18" charset="0"/>
                <a:cs typeface="Calibri" panose="020F0502020204030204" pitchFamily="34" charset="0"/>
              </a:rPr>
              <a:t>urlopy</a:t>
            </a:r>
            <a:endParaRPr lang="es-ES" dirty="0"/>
          </a:p>
        </p:txBody>
      </p:sp>
    </p:spTree>
    <p:extLst>
      <p:ext uri="{BB962C8B-B14F-4D97-AF65-F5344CB8AC3E}">
        <p14:creationId xmlns:p14="http://schemas.microsoft.com/office/powerpoint/2010/main" val="36185976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końcowy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9C5602E-CF36-A10B-A2F2-D04E71E52484}"/>
              </a:ext>
            </a:extLst>
          </p:cNvPr>
          <p:cNvSpPr txBox="1"/>
          <p:nvPr/>
        </p:nvSpPr>
        <p:spPr>
          <a:xfrm>
            <a:off x="414807" y="2259848"/>
            <a:ext cx="2383386" cy="2031325"/>
          </a:xfrm>
          <a:prstGeom prst="rect">
            <a:avLst/>
          </a:prstGeom>
          <a:noFill/>
        </p:spPr>
        <p:txBody>
          <a:bodyPr wrap="square" rtlCol="0">
            <a:spAutoFit/>
          </a:bodyPr>
          <a:lstStyle/>
          <a:p>
            <a:pPr marL="342900" indent="-342900">
              <a:buAutoNum type="arabicPeriod"/>
            </a:pPr>
            <a:r>
              <a:rPr lang="en-US" b="1" dirty="0" err="1"/>
              <a:t>Tarcze</a:t>
            </a:r>
            <a:r>
              <a:rPr lang="en-US" b="1" dirty="0"/>
              <a:t> </a:t>
            </a:r>
            <a:r>
              <a:rPr lang="en-US" b="1" dirty="0" err="1"/>
              <a:t>antykryzysowe</a:t>
            </a:r>
            <a:r>
              <a:rPr lang="en-US" b="1" dirty="0"/>
              <a:t> </a:t>
            </a:r>
            <a:r>
              <a:rPr lang="en-US" b="1" dirty="0" err="1"/>
              <a:t>były</a:t>
            </a:r>
            <a:r>
              <a:rPr lang="en-US" b="1" dirty="0"/>
              <a:t> </a:t>
            </a:r>
            <a:r>
              <a:rPr lang="en-US" b="1" dirty="0" err="1"/>
              <a:t>dostępne</a:t>
            </a:r>
            <a:r>
              <a:rPr lang="en-US" b="1" dirty="0"/>
              <a:t> </a:t>
            </a:r>
            <a:r>
              <a:rPr lang="en-US" b="1" dirty="0" err="1"/>
              <a:t>dla</a:t>
            </a:r>
            <a:r>
              <a:rPr lang="en-US" b="1" dirty="0"/>
              <a:t>:</a:t>
            </a:r>
            <a:endParaRPr lang="es-ES" dirty="0"/>
          </a:p>
          <a:p>
            <a:r>
              <a:rPr lang="es-ES" dirty="0"/>
              <a:t>a.-</a:t>
            </a:r>
            <a:r>
              <a:rPr lang="pl-PL" dirty="0"/>
              <a:t> średnich i dużych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pl-PL" sz="1800" dirty="0">
                <a:effectLst/>
                <a:latin typeface="Calibri" panose="020F0502020204030204" pitchFamily="34" charset="0"/>
                <a:ea typeface="Calibri" panose="020F0502020204030204" pitchFamily="34" charset="0"/>
                <a:cs typeface="Calibri" panose="020F0502020204030204" pitchFamily="34" charset="0"/>
              </a:rPr>
              <a:t>mikro i małych</a:t>
            </a:r>
            <a:endParaRPr lang="es-ES" dirty="0"/>
          </a:p>
          <a:p>
            <a:r>
              <a:rPr lang="es-ES" dirty="0"/>
              <a:t>c.-</a:t>
            </a:r>
            <a:r>
              <a:rPr lang="sk-SK" b="1" dirty="0">
                <a:latin typeface="Calibri" panose="020F0502020204030204" pitchFamily="34" charset="0"/>
                <a:ea typeface="Calibri" panose="020F0502020204030204" pitchFamily="34" charset="0"/>
                <a:cs typeface="Calibri" panose="020F0502020204030204" pitchFamily="34" charset="0"/>
              </a:rPr>
              <a:t>wszystkich przedsiębiorców</a:t>
            </a:r>
            <a:endParaRPr lang="es-ES" b="1" dirty="0"/>
          </a:p>
        </p:txBody>
      </p:sp>
      <p:sp>
        <p:nvSpPr>
          <p:cNvPr id="15" name="CuadroTexto 14">
            <a:extLst>
              <a:ext uri="{FF2B5EF4-FFF2-40B4-BE49-F238E27FC236}">
                <a16:creationId xmlns:a16="http://schemas.microsoft.com/office/drawing/2014/main" id="{8D1E1ACE-C6CE-7C52-9682-A570147BC185}"/>
              </a:ext>
            </a:extLst>
          </p:cNvPr>
          <p:cNvSpPr txBox="1"/>
          <p:nvPr/>
        </p:nvSpPr>
        <p:spPr>
          <a:xfrm>
            <a:off x="2492676" y="3002056"/>
            <a:ext cx="2632413" cy="2308324"/>
          </a:xfrm>
          <a:prstGeom prst="rect">
            <a:avLst/>
          </a:prstGeom>
          <a:noFill/>
        </p:spPr>
        <p:txBody>
          <a:bodyPr wrap="square" rtlCol="0">
            <a:spAutoFit/>
          </a:bodyPr>
          <a:lstStyle/>
          <a:p>
            <a:r>
              <a:rPr lang="es-ES" b="1" dirty="0"/>
              <a:t>2. </a:t>
            </a:r>
            <a:r>
              <a:rPr lang="es-ES" b="1" dirty="0">
                <a:latin typeface="Calibri" panose="020F0502020204030204" pitchFamily="34" charset="0"/>
                <a:ea typeface="Times New Roman" panose="02020603050405020304" pitchFamily="18" charset="0"/>
                <a:cs typeface="Calibri" panose="020F0502020204030204" pitchFamily="34" charset="0"/>
              </a:rPr>
              <a:t>W </a:t>
            </a:r>
            <a:r>
              <a:rPr lang="es-ES" b="1" dirty="0" err="1">
                <a:latin typeface="Calibri" panose="020F0502020204030204" pitchFamily="34" charset="0"/>
                <a:ea typeface="Times New Roman" panose="02020603050405020304" pitchFamily="18" charset="0"/>
                <a:cs typeface="Calibri" panose="020F0502020204030204" pitchFamily="34" charset="0"/>
              </a:rPr>
              <a:t>ramach</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pomocy</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publicznej</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można</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było</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ubiegać</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się</a:t>
            </a:r>
            <a:r>
              <a:rPr lang="es-ES" b="1" dirty="0">
                <a:latin typeface="Calibri" panose="020F0502020204030204" pitchFamily="34" charset="0"/>
                <a:ea typeface="Times New Roman" panose="02020603050405020304" pitchFamily="18" charset="0"/>
                <a:cs typeface="Calibri" panose="020F0502020204030204" pitchFamily="34" charset="0"/>
              </a:rPr>
              <a:t> o:</a:t>
            </a:r>
            <a:r>
              <a:rPr lang="sk-SK" sz="1800" b="1"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en-US" dirty="0" err="1"/>
              <a:t>wsparcie</a:t>
            </a:r>
            <a:r>
              <a:rPr lang="en-US" dirty="0"/>
              <a:t> </a:t>
            </a:r>
            <a:r>
              <a:rPr lang="en-US" dirty="0" err="1"/>
              <a:t>miejsc</a:t>
            </a:r>
            <a:r>
              <a:rPr lang="en-US" dirty="0"/>
              <a:t> </a:t>
            </a:r>
            <a:r>
              <a:rPr lang="en-US" dirty="0" err="1"/>
              <a:t>pracy</a:t>
            </a:r>
            <a:endParaRPr lang="es-ES" dirty="0"/>
          </a:p>
          <a:p>
            <a:r>
              <a:rPr lang="es-ES" dirty="0"/>
              <a:t>b.-</a:t>
            </a:r>
            <a:r>
              <a:rPr lang="pl-PL" dirty="0"/>
              <a:t> </a:t>
            </a:r>
            <a:r>
              <a:rPr lang="pl-PL" sz="1800" dirty="0">
                <a:effectLst/>
                <a:latin typeface="Calibri" panose="020F0502020204030204" pitchFamily="34" charset="0"/>
                <a:ea typeface="Times New Roman" panose="02020603050405020304" pitchFamily="18" charset="0"/>
                <a:cs typeface="Calibri" panose="020F0502020204030204" pitchFamily="34" charset="0"/>
              </a:rPr>
              <a:t>dotacje z gwarantowanych funduszy pracy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c.-</a:t>
            </a:r>
            <a:r>
              <a:rPr lang="pl-PL" dirty="0"/>
              <a:t> </a:t>
            </a:r>
            <a:r>
              <a:rPr lang="pl-PL" b="1" dirty="0"/>
              <a:t>wszystkie odpowiedzi</a:t>
            </a:r>
            <a:endParaRPr lang="es-ES" b="1" dirty="0"/>
          </a:p>
        </p:txBody>
      </p:sp>
      <p:sp>
        <p:nvSpPr>
          <p:cNvPr id="16" name="CuadroTexto 15">
            <a:extLst>
              <a:ext uri="{FF2B5EF4-FFF2-40B4-BE49-F238E27FC236}">
                <a16:creationId xmlns:a16="http://schemas.microsoft.com/office/drawing/2014/main" id="{18D330A9-806C-D786-7833-E489C0FD2380}"/>
              </a:ext>
            </a:extLst>
          </p:cNvPr>
          <p:cNvSpPr txBox="1"/>
          <p:nvPr/>
        </p:nvSpPr>
        <p:spPr>
          <a:xfrm>
            <a:off x="4697578" y="248618"/>
            <a:ext cx="2663085" cy="2585323"/>
          </a:xfrm>
          <a:prstGeom prst="rect">
            <a:avLst/>
          </a:prstGeom>
          <a:noFill/>
        </p:spPr>
        <p:txBody>
          <a:bodyPr wrap="square" rtlCol="0">
            <a:spAutoFit/>
          </a:bodyPr>
          <a:lstStyle/>
          <a:p>
            <a:r>
              <a:rPr lang="es-ES" b="1" dirty="0"/>
              <a:t>3. </a:t>
            </a:r>
            <a:r>
              <a:rPr lang="es-ES" b="1" dirty="0" err="1">
                <a:latin typeface="Calibri" panose="020F0502020204030204" pitchFamily="34" charset="0"/>
                <a:ea typeface="Times New Roman" panose="02020603050405020304" pitchFamily="18" charset="0"/>
              </a:rPr>
              <a:t>Wysokość</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dofinansowania</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była</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uzależniona</a:t>
            </a:r>
            <a:r>
              <a:rPr lang="es-ES" b="1" dirty="0">
                <a:latin typeface="Calibri" panose="020F0502020204030204" pitchFamily="34" charset="0"/>
                <a:ea typeface="Times New Roman" panose="02020603050405020304" pitchFamily="18" charset="0"/>
              </a:rPr>
              <a:t> </a:t>
            </a:r>
            <a:r>
              <a:rPr lang="es-ES" b="1" dirty="0" err="1">
                <a:latin typeface="Calibri" panose="020F0502020204030204" pitchFamily="34" charset="0"/>
                <a:ea typeface="Times New Roman" panose="02020603050405020304" pitchFamily="18" charset="0"/>
              </a:rPr>
              <a:t>od</a:t>
            </a:r>
            <a:r>
              <a:rPr lang="it-IT" sz="1800" b="1" dirty="0">
                <a:effectLst/>
                <a:latin typeface="Calibri" panose="020F0502020204030204" pitchFamily="34" charset="0"/>
                <a:ea typeface="Times New Roman" panose="02020603050405020304" pitchFamily="18" charset="0"/>
              </a:rPr>
              <a:t>:</a:t>
            </a:r>
            <a:endParaRPr lang="pl-PL" sz="1800" b="1" dirty="0">
              <a:effectLst/>
              <a:latin typeface="Calibri" panose="020F0502020204030204" pitchFamily="34" charset="0"/>
              <a:ea typeface="Times New Roman" panose="02020603050405020304" pitchFamily="18" charset="0"/>
            </a:endParaRPr>
          </a:p>
          <a:p>
            <a:r>
              <a:rPr lang="es-ES" dirty="0"/>
              <a:t>a.-</a:t>
            </a:r>
            <a:r>
              <a:rPr lang="pl-PL" dirty="0"/>
              <a:t> </a:t>
            </a:r>
            <a:r>
              <a:rPr lang="pl-PL" b="1" dirty="0">
                <a:latin typeface="Calibri" panose="020F0502020204030204" pitchFamily="34" charset="0"/>
                <a:ea typeface="Times New Roman" panose="02020603050405020304" pitchFamily="18" charset="0"/>
                <a:cs typeface="Calibri" panose="020F0502020204030204" pitchFamily="34" charset="0"/>
              </a:rPr>
              <a:t>wielkość spadku obrotów gospodarczych</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it-IT" sz="1800" dirty="0" err="1">
                <a:effectLst/>
                <a:latin typeface="Calibri" panose="020F0502020204030204" pitchFamily="34" charset="0"/>
                <a:ea typeface="Times New Roman" panose="02020603050405020304" pitchFamily="18" charset="0"/>
              </a:rPr>
              <a:t>ilości</a:t>
            </a:r>
            <a:r>
              <a:rPr lang="it-IT" sz="1800" dirty="0">
                <a:effectLst/>
                <a:latin typeface="Calibri" panose="020F0502020204030204" pitchFamily="34" charset="0"/>
                <a:ea typeface="Times New Roman" panose="02020603050405020304" pitchFamily="18" charset="0"/>
              </a:rPr>
              <a:t> </a:t>
            </a:r>
            <a:r>
              <a:rPr lang="it-IT" sz="1800" dirty="0" err="1">
                <a:effectLst/>
                <a:latin typeface="Calibri" panose="020F0502020204030204" pitchFamily="34" charset="0"/>
                <a:ea typeface="Times New Roman" panose="02020603050405020304" pitchFamily="18" charset="0"/>
              </a:rPr>
              <a:t>zagrożonych</a:t>
            </a:r>
            <a:r>
              <a:rPr lang="it-IT" sz="1800" dirty="0">
                <a:effectLst/>
                <a:latin typeface="Calibri" panose="020F0502020204030204" pitchFamily="34" charset="0"/>
                <a:ea typeface="Times New Roman" panose="02020603050405020304" pitchFamily="18" charset="0"/>
              </a:rPr>
              <a:t> </a:t>
            </a:r>
            <a:r>
              <a:rPr lang="it-IT" sz="1800" dirty="0" err="1">
                <a:effectLst/>
                <a:latin typeface="Calibri" panose="020F0502020204030204" pitchFamily="34" charset="0"/>
                <a:ea typeface="Times New Roman" panose="02020603050405020304" pitchFamily="18" charset="0"/>
              </a:rPr>
              <a:t>pracowników</a:t>
            </a:r>
            <a:endParaRPr lang="es-ES" dirty="0"/>
          </a:p>
          <a:p>
            <a:r>
              <a:rPr lang="es-ES" dirty="0"/>
              <a:t>c.-</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ilości zwolnień w związku z kryzysem</a:t>
            </a:r>
            <a:endParaRPr lang="es-ES" dirty="0"/>
          </a:p>
        </p:txBody>
      </p:sp>
      <p:sp>
        <p:nvSpPr>
          <p:cNvPr id="18" name="CuadroTexto 17">
            <a:extLst>
              <a:ext uri="{FF2B5EF4-FFF2-40B4-BE49-F238E27FC236}">
                <a16:creationId xmlns:a16="http://schemas.microsoft.com/office/drawing/2014/main" id="{2CFADFCA-782E-2E56-8E94-29B65F872C5E}"/>
              </a:ext>
            </a:extLst>
          </p:cNvPr>
          <p:cNvSpPr txBox="1"/>
          <p:nvPr/>
        </p:nvSpPr>
        <p:spPr>
          <a:xfrm>
            <a:off x="7697994" y="782988"/>
            <a:ext cx="3921884" cy="2585323"/>
          </a:xfrm>
          <a:prstGeom prst="rect">
            <a:avLst/>
          </a:prstGeom>
          <a:noFill/>
        </p:spPr>
        <p:txBody>
          <a:bodyPr wrap="square" rtlCol="0">
            <a:spAutoFit/>
          </a:bodyPr>
          <a:lstStyle/>
          <a:p>
            <a:r>
              <a:rPr lang="es-ES" b="1" dirty="0"/>
              <a:t>4. </a:t>
            </a:r>
            <a:r>
              <a:rPr lang="es-ES" b="1" dirty="0" err="1"/>
              <a:t>Kluczowe</a:t>
            </a:r>
            <a:r>
              <a:rPr lang="es-ES" b="1" dirty="0"/>
              <a:t> </a:t>
            </a:r>
            <a:r>
              <a:rPr lang="es-ES" b="1" dirty="0" err="1"/>
              <a:t>środki</a:t>
            </a:r>
            <a:r>
              <a:rPr lang="es-ES" b="1" dirty="0"/>
              <a:t> </a:t>
            </a:r>
            <a:r>
              <a:rPr lang="es-ES" b="1" dirty="0" err="1"/>
              <a:t>wspierania</a:t>
            </a:r>
            <a:r>
              <a:rPr lang="es-ES" b="1" dirty="0"/>
              <a:t> </a:t>
            </a:r>
            <a:r>
              <a:rPr lang="es-ES" b="1" dirty="0" err="1"/>
              <a:t>płynności</a:t>
            </a:r>
            <a:r>
              <a:rPr lang="es-ES" b="1" dirty="0"/>
              <a:t> </a:t>
            </a:r>
            <a:r>
              <a:rPr lang="es-ES" b="1" dirty="0" err="1"/>
              <a:t>Małych</a:t>
            </a:r>
            <a:r>
              <a:rPr lang="es-ES" b="1" dirty="0"/>
              <a:t> i </a:t>
            </a:r>
            <a:r>
              <a:rPr lang="es-ES" b="1" dirty="0" err="1"/>
              <a:t>Średnich</a:t>
            </a:r>
            <a:r>
              <a:rPr lang="es-ES" b="1" dirty="0"/>
              <a:t> </a:t>
            </a:r>
            <a:r>
              <a:rPr lang="es-ES" b="1" dirty="0" err="1"/>
              <a:t>Przedsiębiorstwo</a:t>
            </a:r>
            <a:r>
              <a:rPr lang="es-ES" b="1" dirty="0"/>
              <a:t> </a:t>
            </a:r>
            <a:r>
              <a:rPr lang="es-ES" b="1" dirty="0" err="1"/>
              <a:t>to</a:t>
            </a:r>
            <a:r>
              <a:rPr lang="es-ES" b="1" dirty="0"/>
              <a:t>:</a:t>
            </a:r>
          </a:p>
          <a:p>
            <a:r>
              <a:rPr lang="es-ES" dirty="0"/>
              <a:t>a.-</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ułatwienie procedur upadłościowych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b.-</a:t>
            </a:r>
            <a:r>
              <a:rPr lang="pl-PL" dirty="0"/>
              <a:t> </a:t>
            </a:r>
            <a:r>
              <a:rPr lang="pl-PL" b="1" dirty="0">
                <a:latin typeface="Calibri" panose="020F0502020204030204" pitchFamily="34" charset="0"/>
                <a:ea typeface="Times New Roman" panose="02020603050405020304" pitchFamily="18" charset="0"/>
                <a:cs typeface="Calibri" panose="020F0502020204030204" pitchFamily="34" charset="0"/>
              </a:rPr>
              <a:t>zwolnienia z ubezpieczenia społecznego, dopłaty do wynagrodzeń lub systemy gwarancyjne</a:t>
            </a:r>
            <a:endParaRPr lang="es-ES" b="1" dirty="0"/>
          </a:p>
          <a:p>
            <a:r>
              <a:rPr lang="es-ES" dirty="0">
                <a:latin typeface="Calibri" panose="020F0502020204030204" pitchFamily="34" charset="0"/>
                <a:ea typeface="Times New Roman" panose="02020603050405020304" pitchFamily="18" charset="0"/>
                <a:cs typeface="Calibri" panose="020F0502020204030204" pitchFamily="34" charset="0"/>
              </a:rPr>
              <a:t>c. </a:t>
            </a:r>
            <a:r>
              <a:rPr lang="pl-PL" dirty="0">
                <a:latin typeface="Calibri" panose="020F0502020204030204" pitchFamily="34" charset="0"/>
                <a:ea typeface="Times New Roman" panose="02020603050405020304" pitchFamily="18" charset="0"/>
                <a:cs typeface="Calibri" panose="020F0502020204030204" pitchFamily="34" charset="0"/>
              </a:rPr>
              <a:t>-</a:t>
            </a:r>
            <a:r>
              <a:rPr lang="es-ES" dirty="0">
                <a:latin typeface="Calibri" panose="020F0502020204030204" pitchFamily="34" charset="0"/>
                <a:ea typeface="Times New Roman" panose="02020603050405020304" pitchFamily="18" charset="0"/>
                <a:cs typeface="Calibri" panose="020F0502020204030204" pitchFamily="34" charset="0"/>
              </a:rPr>
              <a:t> </a:t>
            </a:r>
            <a:r>
              <a:rPr lang="pl-PL" sz="1800" dirty="0">
                <a:effectLst/>
                <a:latin typeface="Calibri" panose="020F0502020204030204" pitchFamily="34" charset="0"/>
                <a:ea typeface="Times New Roman" panose="02020603050405020304" pitchFamily="18" charset="0"/>
                <a:cs typeface="Calibri" panose="020F0502020204030204" pitchFamily="34" charset="0"/>
              </a:rPr>
              <a:t>obniżenie podatków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9" name="CuadroTexto 18">
            <a:extLst>
              <a:ext uri="{FF2B5EF4-FFF2-40B4-BE49-F238E27FC236}">
                <a16:creationId xmlns:a16="http://schemas.microsoft.com/office/drawing/2014/main" id="{E5094CB7-2CE4-F376-DA43-48BB81193839}"/>
              </a:ext>
            </a:extLst>
          </p:cNvPr>
          <p:cNvSpPr txBox="1"/>
          <p:nvPr/>
        </p:nvSpPr>
        <p:spPr>
          <a:xfrm>
            <a:off x="5598397" y="3750904"/>
            <a:ext cx="3997438" cy="2308324"/>
          </a:xfrm>
          <a:prstGeom prst="rect">
            <a:avLst/>
          </a:prstGeom>
          <a:noFill/>
        </p:spPr>
        <p:txBody>
          <a:bodyPr wrap="square" rtlCol="0">
            <a:spAutoFit/>
          </a:bodyPr>
          <a:lstStyle/>
          <a:p>
            <a:r>
              <a:rPr lang="es-ES" b="1" dirty="0"/>
              <a:t>5.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Innym rozwiązaniem antykryzysowym było: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dirty="0"/>
              <a:t>a.-</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wprowadzenie ograniczeń dotyczących elastycznych godzin pracy</a:t>
            </a:r>
          </a:p>
          <a:p>
            <a:r>
              <a:rPr lang="es-ES" dirty="0"/>
              <a:t>b.-</a:t>
            </a:r>
            <a:r>
              <a:rPr lang="pl-PL" dirty="0"/>
              <a:t> </a:t>
            </a:r>
            <a:r>
              <a:rPr lang="pl-PL" dirty="0">
                <a:latin typeface="Calibri" panose="020F0502020204030204" pitchFamily="34" charset="0"/>
                <a:ea typeface="Times New Roman" panose="02020603050405020304" pitchFamily="18" charset="0"/>
                <a:cs typeface="Calibri" panose="020F0502020204030204" pitchFamily="34" charset="0"/>
              </a:rPr>
              <a:t>zapobieganie odejściu pracowników</a:t>
            </a:r>
          </a:p>
          <a:p>
            <a:r>
              <a:rPr lang="es-ES" dirty="0"/>
              <a:t>c.-</a:t>
            </a:r>
            <a:r>
              <a:rPr lang="es-ES" b="1" dirty="0" err="1">
                <a:latin typeface="Calibri" panose="020F0502020204030204" pitchFamily="34" charset="0"/>
                <a:ea typeface="Times New Roman" panose="02020603050405020304" pitchFamily="18" charset="0"/>
                <a:cs typeface="Calibri" panose="020F0502020204030204" pitchFamily="34" charset="0"/>
              </a:rPr>
              <a:t>dać</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pracodawcom</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możliwość</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wysyłania</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pracowników</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na</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zaległe</a:t>
            </a:r>
            <a:r>
              <a:rPr lang="es-ES" b="1" dirty="0">
                <a:latin typeface="Calibri" panose="020F0502020204030204" pitchFamily="34" charset="0"/>
                <a:ea typeface="Times New Roman" panose="02020603050405020304" pitchFamily="18" charset="0"/>
                <a:cs typeface="Calibri" panose="020F0502020204030204" pitchFamily="34" charset="0"/>
              </a:rPr>
              <a:t> </a:t>
            </a:r>
            <a:r>
              <a:rPr lang="es-ES" b="1" dirty="0" err="1">
                <a:latin typeface="Calibri" panose="020F0502020204030204" pitchFamily="34" charset="0"/>
                <a:ea typeface="Times New Roman" panose="02020603050405020304" pitchFamily="18" charset="0"/>
                <a:cs typeface="Calibri" panose="020F0502020204030204" pitchFamily="34" charset="0"/>
              </a:rPr>
              <a:t>urlopy</a:t>
            </a:r>
            <a:endParaRPr lang="es-ES" b="1" dirty="0"/>
          </a:p>
        </p:txBody>
      </p:sp>
    </p:spTree>
    <p:extLst>
      <p:ext uri="{BB962C8B-B14F-4D97-AF65-F5344CB8AC3E}">
        <p14:creationId xmlns:p14="http://schemas.microsoft.com/office/powerpoint/2010/main" val="10662641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906640" y="1702438"/>
            <a:ext cx="10729751" cy="4801314"/>
          </a:xfrm>
          <a:prstGeom prst="rect">
            <a:avLst/>
          </a:prstGeom>
          <a:noFill/>
        </p:spPr>
        <p:txBody>
          <a:bodyPr wrap="square" rtlCol="0">
            <a:spAutoFit/>
          </a:bodyPr>
          <a:lstStyle/>
          <a:p>
            <a:r>
              <a:rPr lang="pl-PL" dirty="0"/>
              <a:t>Źródła:</a:t>
            </a:r>
          </a:p>
          <a:p>
            <a:endParaRPr lang="pl-PL" dirty="0"/>
          </a:p>
          <a:p>
            <a:r>
              <a:rPr lang="es-ES" dirty="0"/>
              <a:t>Coronavirus (COVID-19): SME </a:t>
            </a:r>
            <a:r>
              <a:rPr lang="es-ES" dirty="0" err="1"/>
              <a:t>Policy</a:t>
            </a:r>
            <a:r>
              <a:rPr lang="es-ES" dirty="0"/>
              <a:t> Responses, OECD, </a:t>
            </a:r>
            <a:r>
              <a:rPr lang="es-ES" dirty="0" err="1"/>
              <a:t>updated</a:t>
            </a:r>
            <a:r>
              <a:rPr lang="es-ES" dirty="0"/>
              <a:t> 15 </a:t>
            </a:r>
            <a:r>
              <a:rPr lang="es-ES" dirty="0" err="1"/>
              <a:t>July</a:t>
            </a:r>
            <a:r>
              <a:rPr lang="es-ES" dirty="0"/>
              <a:t> 2020. </a:t>
            </a:r>
            <a:endParaRPr lang="pl-PL" dirty="0"/>
          </a:p>
          <a:p>
            <a:endParaRPr lang="es-ES" dirty="0"/>
          </a:p>
          <a:p>
            <a:r>
              <a:rPr lang="es-ES" dirty="0"/>
              <a:t>OECD SME and </a:t>
            </a:r>
            <a:r>
              <a:rPr lang="es-ES" dirty="0" err="1"/>
              <a:t>Entrepreneurship</a:t>
            </a:r>
            <a:r>
              <a:rPr lang="es-ES" dirty="0"/>
              <a:t> Outlook 2021. </a:t>
            </a:r>
          </a:p>
          <a:p>
            <a:endParaRPr lang="es-ES" dirty="0"/>
          </a:p>
          <a:p>
            <a:r>
              <a:rPr lang="es-ES" dirty="0" err="1"/>
              <a:t>Dębkowska</a:t>
            </a:r>
            <a:r>
              <a:rPr lang="es-ES" dirty="0"/>
              <a:t>, K., </a:t>
            </a:r>
            <a:r>
              <a:rPr lang="es-ES" dirty="0" err="1"/>
              <a:t>Kłosiewicz-Górecka</a:t>
            </a:r>
            <a:r>
              <a:rPr lang="es-ES" dirty="0"/>
              <a:t>, U., </a:t>
            </a:r>
            <a:r>
              <a:rPr lang="es-ES" dirty="0" err="1"/>
              <a:t>Szymańska</a:t>
            </a:r>
            <a:r>
              <a:rPr lang="es-ES" dirty="0"/>
              <a:t>, A., </a:t>
            </a:r>
            <a:r>
              <a:rPr lang="es-ES" dirty="0" err="1"/>
              <a:t>Ważniewski</a:t>
            </a:r>
            <a:r>
              <a:rPr lang="es-ES" dirty="0"/>
              <a:t>, P., </a:t>
            </a:r>
            <a:r>
              <a:rPr lang="es-ES" dirty="0" err="1"/>
              <a:t>Zybertowicz</a:t>
            </a:r>
            <a:r>
              <a:rPr lang="es-ES" dirty="0"/>
              <a:t>, K. (2021), </a:t>
            </a:r>
            <a:r>
              <a:rPr lang="es-ES" dirty="0" err="1"/>
              <a:t>Tarcza</a:t>
            </a:r>
            <a:r>
              <a:rPr lang="es-ES" dirty="0"/>
              <a:t> </a:t>
            </a:r>
            <a:r>
              <a:rPr lang="es-ES" dirty="0" err="1"/>
              <a:t>Antykryzysowa</a:t>
            </a:r>
            <a:r>
              <a:rPr lang="es-ES" dirty="0"/>
              <a:t>... </a:t>
            </a:r>
            <a:r>
              <a:rPr lang="es-ES" dirty="0" err="1"/>
              <a:t>Koło</a:t>
            </a:r>
            <a:r>
              <a:rPr lang="es-ES" dirty="0"/>
              <a:t> </a:t>
            </a:r>
            <a:r>
              <a:rPr lang="es-ES" dirty="0" err="1"/>
              <a:t>ratunkowe</a:t>
            </a:r>
            <a:r>
              <a:rPr lang="es-ES" dirty="0"/>
              <a:t> </a:t>
            </a:r>
            <a:r>
              <a:rPr lang="es-ES" dirty="0" err="1"/>
              <a:t>dla</a:t>
            </a:r>
            <a:r>
              <a:rPr lang="es-ES" dirty="0"/>
              <a:t> </a:t>
            </a:r>
            <a:r>
              <a:rPr lang="es-ES" dirty="0" err="1"/>
              <a:t>firm</a:t>
            </a:r>
            <a:r>
              <a:rPr lang="es-ES" dirty="0"/>
              <a:t> i </a:t>
            </a:r>
            <a:r>
              <a:rPr lang="es-ES" dirty="0" err="1"/>
              <a:t>gospodarki</a:t>
            </a:r>
            <a:r>
              <a:rPr lang="es-ES" dirty="0"/>
              <a:t>?, </a:t>
            </a:r>
            <a:r>
              <a:rPr lang="es-ES" dirty="0" err="1"/>
              <a:t>Gniazdowski</a:t>
            </a:r>
            <a:r>
              <a:rPr lang="es-ES" dirty="0"/>
              <a:t>, M., </a:t>
            </a:r>
            <a:r>
              <a:rPr lang="es-ES" dirty="0" err="1"/>
              <a:t>Kubisiak</a:t>
            </a:r>
            <a:r>
              <a:rPr lang="es-ES" dirty="0"/>
              <a:t>, A., </a:t>
            </a:r>
            <a:r>
              <a:rPr lang="es-ES" dirty="0" err="1"/>
              <a:t>Kutwa</a:t>
            </a:r>
            <a:r>
              <a:rPr lang="es-ES" dirty="0"/>
              <a:t>, K., </a:t>
            </a:r>
            <a:r>
              <a:rPr lang="es-ES" dirty="0" err="1"/>
              <a:t>Rybacki</a:t>
            </a:r>
            <a:r>
              <a:rPr lang="es-ES" dirty="0"/>
              <a:t>, J. (współpr.), Polski Instytut Ekonomiczny, Warszawa. </a:t>
            </a:r>
            <a:endParaRPr lang="pl-PL" dirty="0"/>
          </a:p>
          <a:p>
            <a:endParaRPr lang="pl-PL" dirty="0"/>
          </a:p>
          <a:p>
            <a:r>
              <a:rPr lang="pl-PL" dirty="0" err="1"/>
              <a:t>Buendia</a:t>
            </a:r>
            <a:r>
              <a:rPr lang="pl-PL" dirty="0"/>
              <a:t>, J.L. i </a:t>
            </a:r>
            <a:r>
              <a:rPr lang="pl-PL" dirty="0" err="1"/>
              <a:t>Dovalo</a:t>
            </a:r>
            <a:r>
              <a:rPr lang="pl-PL" dirty="0"/>
              <a:t>, A. (2020). </a:t>
            </a:r>
            <a:r>
              <a:rPr lang="pl-PL" dirty="0" err="1"/>
              <a:t>State</a:t>
            </a:r>
            <a:r>
              <a:rPr lang="pl-PL" dirty="0"/>
              <a:t> Aid Versus COVID-19. The </a:t>
            </a:r>
            <a:r>
              <a:rPr lang="pl-PL" dirty="0" err="1"/>
              <a:t>Commission</a:t>
            </a:r>
            <a:r>
              <a:rPr lang="pl-PL" dirty="0"/>
              <a:t> </a:t>
            </a:r>
            <a:r>
              <a:rPr lang="pl-PL" dirty="0" err="1"/>
              <a:t>Adopts</a:t>
            </a:r>
            <a:r>
              <a:rPr lang="pl-PL" dirty="0"/>
              <a:t> a </a:t>
            </a:r>
            <a:r>
              <a:rPr lang="pl-PL" dirty="0" err="1"/>
              <a:t>Temporary</a:t>
            </a:r>
            <a:r>
              <a:rPr lang="pl-PL" dirty="0"/>
              <a:t> Framework. </a:t>
            </a:r>
            <a:r>
              <a:rPr lang="pl-PL" dirty="0" err="1"/>
              <a:t>European</a:t>
            </a:r>
            <a:r>
              <a:rPr lang="pl-PL" dirty="0"/>
              <a:t> </a:t>
            </a:r>
            <a:r>
              <a:rPr lang="pl-PL" dirty="0" err="1"/>
              <a:t>State</a:t>
            </a:r>
            <a:r>
              <a:rPr lang="pl-PL" dirty="0"/>
              <a:t> Aid Law </a:t>
            </a:r>
            <a:r>
              <a:rPr lang="pl-PL" dirty="0" err="1"/>
              <a:t>Quarterly</a:t>
            </a:r>
            <a:r>
              <a:rPr lang="pl-PL" dirty="0"/>
              <a:t>, 19(1).</a:t>
            </a:r>
          </a:p>
          <a:p>
            <a:endParaRPr lang="pl-PL" dirty="0"/>
          </a:p>
          <a:p>
            <a:r>
              <a:rPr lang="en-US" dirty="0"/>
              <a:t>Nicolaides, P. (2020a). Application of Article 107(2)(b) TFUE to Covid-19 Measures: State Aid to Make Good the Damage Caused by an Exceptional </a:t>
            </a:r>
            <a:r>
              <a:rPr lang="en-US" dirty="0" err="1"/>
              <a:t>Occurance</a:t>
            </a:r>
            <a:r>
              <a:rPr lang="en-US" dirty="0"/>
              <a:t>. Journal of European Competition Law &amp; </a:t>
            </a:r>
            <a:r>
              <a:rPr lang="en-US" dirty="0" err="1"/>
              <a:t>Practise</a:t>
            </a:r>
            <a:r>
              <a:rPr lang="en-US" dirty="0"/>
              <a:t>, 11(5–6). http://doi.org/10.1093/jeclap/lpaa026</a:t>
            </a:r>
            <a:endParaRPr lang="pl-PL" dirty="0"/>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Dziękujemy</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7" name="object 16"/>
          <p:cNvSpPr txBox="1">
            <a:spLocks/>
          </p:cNvSpPr>
          <p:nvPr/>
        </p:nvSpPr>
        <p:spPr>
          <a:xfrm>
            <a:off x="2415624" y="171916"/>
            <a:ext cx="9055139"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s-ES" sz="4800" b="1" spc="-150" dirty="0"/>
              <a:t>CZĘŚĆ 1: MECHANIZMY WSPARCIA</a:t>
            </a:r>
          </a:p>
        </p:txBody>
      </p:sp>
      <p:sp>
        <p:nvSpPr>
          <p:cNvPr id="9" name="Rectángulo: esquinas redondeadas 8">
            <a:extLst>
              <a:ext uri="{FF2B5EF4-FFF2-40B4-BE49-F238E27FC236}">
                <a16:creationId xmlns:a16="http://schemas.microsoft.com/office/drawing/2014/main" id="{554ADB93-A6E9-4F71-B961-C6EF3DD52932}"/>
              </a:ext>
            </a:extLst>
          </p:cNvPr>
          <p:cNvSpPr/>
          <p:nvPr/>
        </p:nvSpPr>
        <p:spPr>
          <a:xfrm>
            <a:off x="6382139" y="1502229"/>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B89F9313-5439-4194-A281-F6A954D8CA77}"/>
              </a:ext>
            </a:extLst>
          </p:cNvPr>
          <p:cNvSpPr/>
          <p:nvPr/>
        </p:nvSpPr>
        <p:spPr>
          <a:xfrm>
            <a:off x="6353543" y="2995451"/>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Rectángulo: esquinas redondeadas 12">
            <a:extLst>
              <a:ext uri="{FF2B5EF4-FFF2-40B4-BE49-F238E27FC236}">
                <a16:creationId xmlns:a16="http://schemas.microsoft.com/office/drawing/2014/main" id="{D2D3C5CB-B99E-4633-AE47-554AF0DDEA2D}"/>
              </a:ext>
            </a:extLst>
          </p:cNvPr>
          <p:cNvSpPr/>
          <p:nvPr/>
        </p:nvSpPr>
        <p:spPr>
          <a:xfrm>
            <a:off x="6382139" y="4376058"/>
            <a:ext cx="4813388" cy="115764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0" name="CuadroTexto 9">
            <a:extLst>
              <a:ext uri="{FF2B5EF4-FFF2-40B4-BE49-F238E27FC236}">
                <a16:creationId xmlns:a16="http://schemas.microsoft.com/office/drawing/2014/main" id="{D0A40D07-E350-430B-B859-0C3304C761E7}"/>
              </a:ext>
            </a:extLst>
          </p:cNvPr>
          <p:cNvSpPr txBox="1"/>
          <p:nvPr/>
        </p:nvSpPr>
        <p:spPr>
          <a:xfrm>
            <a:off x="6644030" y="1730455"/>
            <a:ext cx="3535668" cy="369332"/>
          </a:xfrm>
          <a:prstGeom prst="rect">
            <a:avLst/>
          </a:prstGeom>
          <a:noFill/>
        </p:spPr>
        <p:txBody>
          <a:bodyPr wrap="square" rtlCol="0">
            <a:spAutoFit/>
          </a:bodyPr>
          <a:lstStyle/>
          <a:p>
            <a:r>
              <a:rPr lang="es-ES" dirty="0" err="1"/>
              <a:t>Pomoc</a:t>
            </a:r>
            <a:r>
              <a:rPr lang="es-ES" dirty="0"/>
              <a:t> </a:t>
            </a:r>
            <a:r>
              <a:rPr lang="es-ES" dirty="0" err="1"/>
              <a:t>publiczna</a:t>
            </a:r>
            <a:r>
              <a:rPr lang="es-ES" dirty="0"/>
              <a:t>, </a:t>
            </a:r>
            <a:r>
              <a:rPr lang="es-ES" dirty="0" err="1"/>
              <a:t>dotacje</a:t>
            </a:r>
            <a:r>
              <a:rPr lang="es-ES" dirty="0"/>
              <a:t> i </a:t>
            </a:r>
            <a:r>
              <a:rPr lang="es-ES" dirty="0" err="1"/>
              <a:t>pożyczki</a:t>
            </a:r>
            <a:endParaRPr lang="es-ES" dirty="0"/>
          </a:p>
        </p:txBody>
      </p:sp>
      <p:sp>
        <p:nvSpPr>
          <p:cNvPr id="14" name="CuadroTexto 13">
            <a:extLst>
              <a:ext uri="{FF2B5EF4-FFF2-40B4-BE49-F238E27FC236}">
                <a16:creationId xmlns:a16="http://schemas.microsoft.com/office/drawing/2014/main" id="{701166F9-9D9F-424A-A767-9FF2036FFAA8}"/>
              </a:ext>
            </a:extLst>
          </p:cNvPr>
          <p:cNvSpPr txBox="1"/>
          <p:nvPr/>
        </p:nvSpPr>
        <p:spPr>
          <a:xfrm>
            <a:off x="6719460" y="3296014"/>
            <a:ext cx="3535668" cy="369332"/>
          </a:xfrm>
          <a:prstGeom prst="rect">
            <a:avLst/>
          </a:prstGeom>
          <a:noFill/>
        </p:spPr>
        <p:txBody>
          <a:bodyPr wrap="square" rtlCol="0">
            <a:spAutoFit/>
          </a:bodyPr>
          <a:lstStyle/>
          <a:p>
            <a:r>
              <a:rPr lang="es-ES" dirty="0" err="1"/>
              <a:t>Wsparcie</a:t>
            </a:r>
            <a:r>
              <a:rPr lang="es-ES" dirty="0"/>
              <a:t> </a:t>
            </a:r>
            <a:r>
              <a:rPr lang="es-ES" dirty="0" err="1"/>
              <a:t>dla</a:t>
            </a:r>
            <a:r>
              <a:rPr lang="es-ES" dirty="0"/>
              <a:t> </a:t>
            </a:r>
            <a:r>
              <a:rPr lang="es-ES" dirty="0" err="1"/>
              <a:t>miejsc</a:t>
            </a:r>
            <a:r>
              <a:rPr lang="es-ES" dirty="0"/>
              <a:t> </a:t>
            </a:r>
            <a:r>
              <a:rPr lang="es-ES" dirty="0" err="1"/>
              <a:t>pracy</a:t>
            </a:r>
            <a:endParaRPr lang="es-ES" dirty="0"/>
          </a:p>
        </p:txBody>
      </p:sp>
      <p:sp>
        <p:nvSpPr>
          <p:cNvPr id="15" name="CuadroTexto 14">
            <a:extLst>
              <a:ext uri="{FF2B5EF4-FFF2-40B4-BE49-F238E27FC236}">
                <a16:creationId xmlns:a16="http://schemas.microsoft.com/office/drawing/2014/main" id="{3197D3E3-5DBB-4104-AAB1-1F035F64A205}"/>
              </a:ext>
            </a:extLst>
          </p:cNvPr>
          <p:cNvSpPr txBox="1"/>
          <p:nvPr/>
        </p:nvSpPr>
        <p:spPr>
          <a:xfrm>
            <a:off x="6719460" y="4719096"/>
            <a:ext cx="3535668" cy="369332"/>
          </a:xfrm>
          <a:prstGeom prst="rect">
            <a:avLst/>
          </a:prstGeom>
          <a:noFill/>
        </p:spPr>
        <p:txBody>
          <a:bodyPr wrap="square" rtlCol="0">
            <a:spAutoFit/>
          </a:bodyPr>
          <a:lstStyle/>
          <a:p>
            <a:r>
              <a:rPr lang="es-ES" dirty="0" err="1"/>
              <a:t>Ulgi</a:t>
            </a:r>
            <a:endParaRPr lang="es-ES" dirty="0"/>
          </a:p>
        </p:txBody>
      </p:sp>
      <p:sp>
        <p:nvSpPr>
          <p:cNvPr id="16" name="Rectángulo: esquinas redondeadas 8">
            <a:extLst>
              <a:ext uri="{FF2B5EF4-FFF2-40B4-BE49-F238E27FC236}">
                <a16:creationId xmlns:a16="http://schemas.microsoft.com/office/drawing/2014/main" id="{554ADB93-A6E9-4F71-B961-C6EF3DD52932}"/>
              </a:ext>
            </a:extLst>
          </p:cNvPr>
          <p:cNvSpPr/>
          <p:nvPr/>
        </p:nvSpPr>
        <p:spPr>
          <a:xfrm>
            <a:off x="1164951" y="2248275"/>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CuadroTexto 9">
            <a:extLst>
              <a:ext uri="{FF2B5EF4-FFF2-40B4-BE49-F238E27FC236}">
                <a16:creationId xmlns:a16="http://schemas.microsoft.com/office/drawing/2014/main" id="{D0A40D07-E350-430B-B859-0C3304C761E7}"/>
              </a:ext>
            </a:extLst>
          </p:cNvPr>
          <p:cNvSpPr txBox="1"/>
          <p:nvPr/>
        </p:nvSpPr>
        <p:spPr>
          <a:xfrm>
            <a:off x="1426842" y="2476501"/>
            <a:ext cx="3535668" cy="369332"/>
          </a:xfrm>
          <a:prstGeom prst="rect">
            <a:avLst/>
          </a:prstGeom>
          <a:noFill/>
        </p:spPr>
        <p:txBody>
          <a:bodyPr wrap="square" rtlCol="0">
            <a:spAutoFit/>
          </a:bodyPr>
          <a:lstStyle/>
          <a:p>
            <a:r>
              <a:rPr lang="es-ES" dirty="0" err="1"/>
              <a:t>Tarcze</a:t>
            </a:r>
            <a:r>
              <a:rPr lang="es-ES" dirty="0"/>
              <a:t> </a:t>
            </a:r>
            <a:r>
              <a:rPr lang="es-ES" dirty="0" err="1"/>
              <a:t>antykryzysowe</a:t>
            </a:r>
            <a:endParaRPr lang="es-ES" dirty="0"/>
          </a:p>
        </p:txBody>
      </p:sp>
      <p:sp>
        <p:nvSpPr>
          <p:cNvPr id="18" name="Rectángulo: esquinas redondeadas 11">
            <a:extLst>
              <a:ext uri="{FF2B5EF4-FFF2-40B4-BE49-F238E27FC236}">
                <a16:creationId xmlns:a16="http://schemas.microsoft.com/office/drawing/2014/main" id="{B89F9313-5439-4194-A281-F6A954D8CA77}"/>
              </a:ext>
            </a:extLst>
          </p:cNvPr>
          <p:cNvSpPr/>
          <p:nvPr/>
        </p:nvSpPr>
        <p:spPr>
          <a:xfrm>
            <a:off x="1163962" y="3838138"/>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CuadroTexto 13">
            <a:extLst>
              <a:ext uri="{FF2B5EF4-FFF2-40B4-BE49-F238E27FC236}">
                <a16:creationId xmlns:a16="http://schemas.microsoft.com/office/drawing/2014/main" id="{701166F9-9D9F-424A-A767-9FF2036FFAA8}"/>
              </a:ext>
            </a:extLst>
          </p:cNvPr>
          <p:cNvSpPr txBox="1"/>
          <p:nvPr/>
        </p:nvSpPr>
        <p:spPr>
          <a:xfrm>
            <a:off x="1529879" y="4138701"/>
            <a:ext cx="3535668" cy="369332"/>
          </a:xfrm>
          <a:prstGeom prst="rect">
            <a:avLst/>
          </a:prstGeom>
          <a:noFill/>
        </p:spPr>
        <p:txBody>
          <a:bodyPr wrap="square" rtlCol="0">
            <a:spAutoFit/>
          </a:bodyPr>
          <a:lstStyle/>
          <a:p>
            <a:r>
              <a:rPr lang="es-ES" dirty="0" err="1"/>
              <a:t>Inne</a:t>
            </a:r>
            <a:r>
              <a:rPr lang="es-ES" dirty="0"/>
              <a:t> </a:t>
            </a:r>
            <a:r>
              <a:rPr lang="es-ES" dirty="0" err="1"/>
              <a:t>mechanizmy</a:t>
            </a:r>
            <a:endParaRPr lang="es-ES" dirty="0"/>
          </a:p>
        </p:txBody>
      </p:sp>
    </p:spTree>
    <p:extLst>
      <p:ext uri="{BB962C8B-B14F-4D97-AF65-F5344CB8AC3E}">
        <p14:creationId xmlns:p14="http://schemas.microsoft.com/office/powerpoint/2010/main" val="62093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obrazu 7" descr="Niskokątny widok różowej zjeżdżalni na tle nieba">
            <a:extLst>
              <a:ext uri="{FF2B5EF4-FFF2-40B4-BE49-F238E27FC236}">
                <a16:creationId xmlns:a16="http://schemas.microsoft.com/office/drawing/2014/main" id="{F64D9AD7-6E3A-1EC8-836E-BE56D8631FF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7956550" y="0"/>
            <a:ext cx="4235450" cy="6051550"/>
          </a:xfrm>
        </p:spPr>
      </p:pic>
      <p:sp>
        <p:nvSpPr>
          <p:cNvPr id="5" name="pole tekstowe 4">
            <a:extLst>
              <a:ext uri="{FF2B5EF4-FFF2-40B4-BE49-F238E27FC236}">
                <a16:creationId xmlns:a16="http://schemas.microsoft.com/office/drawing/2014/main" id="{1B62A7F7-D163-4564-1797-C43D2240A4D8}"/>
              </a:ext>
            </a:extLst>
          </p:cNvPr>
          <p:cNvSpPr txBox="1"/>
          <p:nvPr/>
        </p:nvSpPr>
        <p:spPr>
          <a:xfrm>
            <a:off x="584712" y="693877"/>
            <a:ext cx="7145268" cy="5478424"/>
          </a:xfrm>
          <a:prstGeom prst="rect">
            <a:avLst/>
          </a:prstGeom>
          <a:noFill/>
        </p:spPr>
        <p:txBody>
          <a:bodyPr wrap="square">
            <a:spAutoFit/>
          </a:bodyPr>
          <a:lstStyle/>
          <a:p>
            <a:r>
              <a:rPr lang="pl-PL" sz="4400" b="1" dirty="0"/>
              <a:t>Pomoc publiczna</a:t>
            </a:r>
            <a:endParaRPr lang="pl-PL" b="1" dirty="0"/>
          </a:p>
          <a:p>
            <a:endParaRPr lang="pl-PL" b="1" dirty="0"/>
          </a:p>
          <a:p>
            <a:r>
              <a:rPr lang="pl-PL" dirty="0"/>
              <a:t>Pomoc publiczna to pomoc przyznawana przez państwo lub ze źródeł państwowych, która narusza lub grozi zakłóceniem konkurencji poprzez sprzyjanie niektórym przedsiębiorstwom lub produkcji niektórych produktów.</a:t>
            </a:r>
          </a:p>
          <a:p>
            <a:endParaRPr lang="pl-PL" dirty="0"/>
          </a:p>
          <a:p>
            <a:r>
              <a:rPr lang="pl-PL" dirty="0"/>
              <a:t>Pomoc publiczna może być udzielona w szczególności w formie:</a:t>
            </a:r>
          </a:p>
          <a:p>
            <a:r>
              <a:rPr lang="pl-PL" dirty="0"/>
              <a:t>• dotacji i ulg podatkowych;</a:t>
            </a:r>
          </a:p>
          <a:p>
            <a:r>
              <a:rPr lang="pl-PL" dirty="0"/>
              <a:t>• dotacji kapitałowych i inwestycyjnych;</a:t>
            </a:r>
          </a:p>
          <a:p>
            <a:r>
              <a:rPr lang="pl-PL" dirty="0"/>
              <a:t>• tzw. „miękkich kredytów” (kredyty preferencyjne i warunkowo spłacalne, odroczenie i spłata w ratach);</a:t>
            </a:r>
          </a:p>
          <a:p>
            <a:r>
              <a:rPr lang="pl-PL" dirty="0"/>
              <a:t>• poręczeń i gwarancji.</a:t>
            </a:r>
          </a:p>
          <a:p>
            <a:endParaRPr lang="pl-PL" dirty="0"/>
          </a:p>
          <a:p>
            <a:r>
              <a:rPr lang="pl-PL" dirty="0"/>
              <a:t>Przez podmioty udzielające pomocy należy rozumieć organy administracji publicznej oraz inne podmioty uprawnione do udzielania pomocy, w tym przedsiębiorcę publicznego. Pomoc najczęściej jest udzielana w wyniku podjęcia decyzji lub podpisania umowy.</a:t>
            </a:r>
          </a:p>
        </p:txBody>
      </p:sp>
    </p:spTree>
    <p:extLst>
      <p:ext uri="{BB962C8B-B14F-4D97-AF65-F5344CB8AC3E}">
        <p14:creationId xmlns:p14="http://schemas.microsoft.com/office/powerpoint/2010/main" val="1957008618"/>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C26149D3-702F-32B2-1089-79E88BD049E2}"/>
              </a:ext>
            </a:extLst>
          </p:cNvPr>
          <p:cNvGraphicFramePr/>
          <p:nvPr>
            <p:extLst>
              <p:ext uri="{D42A27DB-BD31-4B8C-83A1-F6EECF244321}">
                <p14:modId xmlns:p14="http://schemas.microsoft.com/office/powerpoint/2010/main" val="3957774134"/>
              </p:ext>
            </p:extLst>
          </p:nvPr>
        </p:nvGraphicFramePr>
        <p:xfrm>
          <a:off x="245096" y="103695"/>
          <a:ext cx="11946903" cy="616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117614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ABBAE191-0C80-AA4D-2AE9-0670442B7A69}"/>
              </a:ext>
            </a:extLst>
          </p:cNvPr>
          <p:cNvSpPr txBox="1"/>
          <p:nvPr/>
        </p:nvSpPr>
        <p:spPr>
          <a:xfrm>
            <a:off x="732148" y="1505396"/>
            <a:ext cx="10727703" cy="3293210"/>
          </a:xfrm>
          <a:prstGeom prst="rect">
            <a:avLst/>
          </a:prstGeom>
          <a:noFill/>
        </p:spPr>
        <p:txBody>
          <a:bodyPr wrap="square">
            <a:spAutoFit/>
          </a:bodyPr>
          <a:lstStyle/>
          <a:p>
            <a:r>
              <a:rPr lang="pl-PL" b="1" dirty="0"/>
              <a:t>Uwaga:</a:t>
            </a:r>
          </a:p>
          <a:p>
            <a:r>
              <a:rPr lang="pl-PL" dirty="0"/>
              <a:t>W świetle poprawy sytuacji w zakresie kryzysu sanitarnego w Europie i stopniowego znoszenia związanych z nim środków ograniczających, Komisja Europejska, zgodnie z deklaracją z dnia 12 maja 2022 r., nie przedłużyła obowiązywania tymczasowych ram prawnych poza obecną datę stosowania, tj. 30 czerwca 2022 r.</a:t>
            </a:r>
          </a:p>
          <a:p>
            <a:endParaRPr lang="pl-PL" b="1" dirty="0"/>
          </a:p>
          <a:p>
            <a:endParaRPr lang="pl-PL" b="1" dirty="0"/>
          </a:p>
          <a:p>
            <a:r>
              <a:rPr lang="pl-PL" b="1" dirty="0"/>
              <a:t>Informacje o wszystkich programach pomocowych zgłoszonych do Komisji Europejskiej, decyzjach KE zatwierdzających pomoc, aktach prawnych oraz wyjaśnieniach związanych z pomocą publiczną udzielaną przedsiębiorcom, którzy ucierpieli w wyniku COVID-19 znajdują się tutaj:</a:t>
            </a:r>
          </a:p>
          <a:p>
            <a:endParaRPr lang="pl-PL" dirty="0"/>
          </a:p>
          <a:p>
            <a:r>
              <a:rPr lang="pl-PL" sz="2800" b="0" i="0" u="none" strike="noStrike" dirty="0">
                <a:solidFill>
                  <a:srgbClr val="133C8A"/>
                </a:solidFill>
                <a:effectLst/>
                <a:latin typeface="Tahoma" panose="020B0604030504040204" pitchFamily="34" charset="0"/>
                <a:hlinkClick r:id="rId2"/>
              </a:rPr>
              <a:t>https://ec.europa.eu/competition-policy/state-aid/coronavirus_en</a:t>
            </a:r>
            <a:endParaRPr lang="pl-PL" sz="2800" dirty="0"/>
          </a:p>
        </p:txBody>
      </p:sp>
    </p:spTree>
    <p:extLst>
      <p:ext uri="{BB962C8B-B14F-4D97-AF65-F5344CB8AC3E}">
        <p14:creationId xmlns:p14="http://schemas.microsoft.com/office/powerpoint/2010/main" val="997074147"/>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365485"/>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Warunki</a:t>
            </a:r>
            <a:r>
              <a:rPr lang="en-US" sz="1400" dirty="0">
                <a:ea typeface="Lato Light" charset="0"/>
                <a:cs typeface="Poppins" pitchFamily="2" charset="77"/>
              </a:rPr>
              <a:t> </a:t>
            </a:r>
            <a:r>
              <a:rPr lang="en-US" sz="1400" dirty="0" err="1">
                <a:ea typeface="Lato Light" charset="0"/>
                <a:cs typeface="Poppins" pitchFamily="2" charset="77"/>
              </a:rPr>
              <a:t>i</a:t>
            </a:r>
            <a:r>
              <a:rPr lang="en-US" sz="1400" dirty="0">
                <a:ea typeface="Lato Light" charset="0"/>
                <a:cs typeface="Poppins" pitchFamily="2" charset="77"/>
              </a:rPr>
              <a:t> </a:t>
            </a:r>
            <a:r>
              <a:rPr lang="en-US" sz="1400" dirty="0" err="1">
                <a:ea typeface="Lato Light" charset="0"/>
                <a:cs typeface="Poppins" pitchFamily="2" charset="77"/>
              </a:rPr>
              <a:t>wymagania</a:t>
            </a:r>
            <a:endParaRPr lang="en-US" sz="1400" dirty="0">
              <a:ea typeface="Lato Light" charset="0"/>
              <a:cs typeface="Poppins" pitchFamily="2" charset="77"/>
            </a:endParaRPr>
          </a:p>
        </p:txBody>
      </p:sp>
      <p:sp>
        <p:nvSpPr>
          <p:cNvPr id="53" name="Rectangle 52"/>
          <p:cNvSpPr/>
          <p:nvPr/>
        </p:nvSpPr>
        <p:spPr>
          <a:xfrm>
            <a:off x="4940527" y="3783324"/>
            <a:ext cx="1854143" cy="369332"/>
          </a:xfrm>
          <a:prstGeom prst="rect">
            <a:avLst/>
          </a:prstGeom>
        </p:spPr>
        <p:txBody>
          <a:bodyPr wrap="none">
            <a:spAutoFit/>
          </a:bodyPr>
          <a:lstStyle/>
          <a:p>
            <a:pPr algn="ctr"/>
            <a:r>
              <a:rPr lang="en-US" b="1" dirty="0" err="1">
                <a:ea typeface="Roboto" charset="0"/>
                <a:cs typeface="Poppins" pitchFamily="2" charset="77"/>
              </a:rPr>
              <a:t>Kwalifikowalność</a:t>
            </a:r>
            <a:endParaRPr lang="en-US" b="1" dirty="0">
              <a:ea typeface="Roboto" charset="0"/>
              <a:cs typeface="Poppins" pitchFamily="2" charset="77"/>
            </a:endParaRPr>
          </a:p>
        </p:txBody>
      </p:sp>
      <p:sp>
        <p:nvSpPr>
          <p:cNvPr id="54" name="TextBox 53"/>
          <p:cNvSpPr txBox="1"/>
          <p:nvPr/>
        </p:nvSpPr>
        <p:spPr>
          <a:xfrm>
            <a:off x="6321269" y="2820117"/>
            <a:ext cx="1829006" cy="650178"/>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Przygotowanie</a:t>
            </a:r>
            <a:r>
              <a:rPr lang="en-US" sz="1400" dirty="0">
                <a:ea typeface="Lato Light" charset="0"/>
                <a:cs typeface="Poppins" pitchFamily="2" charset="77"/>
              </a:rPr>
              <a:t> </a:t>
            </a:r>
            <a:r>
              <a:rPr lang="en-US" sz="1400" dirty="0" err="1">
                <a:ea typeface="Lato Light" charset="0"/>
                <a:cs typeface="Poppins" pitchFamily="2" charset="77"/>
              </a:rPr>
              <a:t>skutecznego</a:t>
            </a:r>
            <a:r>
              <a:rPr lang="en-US" sz="1400" dirty="0">
                <a:ea typeface="Lato Light" charset="0"/>
                <a:cs typeface="Poppins" pitchFamily="2" charset="77"/>
              </a:rPr>
              <a:t> </a:t>
            </a:r>
            <a:r>
              <a:rPr lang="en-US" sz="1400" dirty="0" err="1">
                <a:ea typeface="Lato Light" charset="0"/>
                <a:cs typeface="Poppins" pitchFamily="2" charset="77"/>
              </a:rPr>
              <a:t>wniosku</a:t>
            </a:r>
            <a:endParaRPr lang="en-US" sz="1400" dirty="0">
              <a:ea typeface="Lato Light" charset="0"/>
              <a:cs typeface="Poppins" pitchFamily="2" charset="77"/>
            </a:endParaRPr>
          </a:p>
        </p:txBody>
      </p:sp>
      <p:sp>
        <p:nvSpPr>
          <p:cNvPr id="55" name="Rectangle 54"/>
          <p:cNvSpPr/>
          <p:nvPr/>
        </p:nvSpPr>
        <p:spPr>
          <a:xfrm>
            <a:off x="6725384" y="2375051"/>
            <a:ext cx="1017601" cy="369332"/>
          </a:xfrm>
          <a:prstGeom prst="rect">
            <a:avLst/>
          </a:prstGeom>
        </p:spPr>
        <p:txBody>
          <a:bodyPr wrap="none">
            <a:spAutoFit/>
          </a:bodyPr>
          <a:lstStyle/>
          <a:p>
            <a:pPr algn="ctr"/>
            <a:r>
              <a:rPr lang="en-US" b="1" dirty="0" err="1">
                <a:ea typeface="Roboto" charset="0"/>
                <a:cs typeface="Poppins" pitchFamily="2" charset="77"/>
              </a:rPr>
              <a:t>Wniosek</a:t>
            </a:r>
            <a:endParaRPr lang="en-US" b="1" dirty="0">
              <a:ea typeface="Roboto" charset="0"/>
              <a:cs typeface="Poppins" pitchFamily="2" charset="77"/>
            </a:endParaRPr>
          </a:p>
        </p:txBody>
      </p:sp>
      <p:sp>
        <p:nvSpPr>
          <p:cNvPr id="58" name="TextBox 57"/>
          <p:cNvSpPr txBox="1"/>
          <p:nvPr/>
        </p:nvSpPr>
        <p:spPr>
          <a:xfrm>
            <a:off x="3583218" y="2820117"/>
            <a:ext cx="1829006" cy="650178"/>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Informacje</a:t>
            </a:r>
            <a:r>
              <a:rPr lang="en-US" sz="1400" dirty="0">
                <a:ea typeface="Lato Light" charset="0"/>
                <a:cs typeface="Poppins" pitchFamily="2" charset="77"/>
              </a:rPr>
              <a:t> o </a:t>
            </a:r>
            <a:r>
              <a:rPr lang="en-US" sz="1400" dirty="0" err="1">
                <a:ea typeface="Lato Light" charset="0"/>
                <a:cs typeface="Poppins" pitchFamily="2" charset="77"/>
              </a:rPr>
              <a:t>dostępnej</a:t>
            </a:r>
            <a:r>
              <a:rPr lang="en-US" sz="1400" dirty="0">
                <a:ea typeface="Lato Light" charset="0"/>
                <a:cs typeface="Poppins" pitchFamily="2" charset="77"/>
              </a:rPr>
              <a:t> </a:t>
            </a:r>
            <a:r>
              <a:rPr lang="en-US" sz="1400" dirty="0" err="1">
                <a:ea typeface="Lato Light" charset="0"/>
                <a:cs typeface="Poppins" pitchFamily="2" charset="77"/>
              </a:rPr>
              <a:t>pomocy</a:t>
            </a:r>
            <a:endParaRPr lang="en-US" sz="1400" dirty="0">
              <a:ea typeface="Lato Light" charset="0"/>
              <a:cs typeface="Poppins" pitchFamily="2" charset="77"/>
            </a:endParaRPr>
          </a:p>
        </p:txBody>
      </p:sp>
      <p:sp>
        <p:nvSpPr>
          <p:cNvPr id="59" name="Rectangle 58"/>
          <p:cNvSpPr/>
          <p:nvPr/>
        </p:nvSpPr>
        <p:spPr>
          <a:xfrm>
            <a:off x="3885901" y="2375051"/>
            <a:ext cx="1220481" cy="369332"/>
          </a:xfrm>
          <a:prstGeom prst="rect">
            <a:avLst/>
          </a:prstGeom>
        </p:spPr>
        <p:txBody>
          <a:bodyPr wrap="none">
            <a:spAutoFit/>
          </a:bodyPr>
          <a:lstStyle/>
          <a:p>
            <a:pPr algn="ctr"/>
            <a:r>
              <a:rPr lang="en-US" b="1" dirty="0" err="1">
                <a:ea typeface="Roboto" charset="0"/>
                <a:cs typeface="Poppins" pitchFamily="2" charset="77"/>
              </a:rPr>
              <a:t>Informacja</a:t>
            </a:r>
            <a:endParaRPr lang="en-US" b="1" dirty="0">
              <a:ea typeface="Roboto" charset="0"/>
              <a:cs typeface="Poppins" pitchFamily="2" charset="77"/>
            </a:endParaRPr>
          </a:p>
        </p:txBody>
      </p:sp>
      <p:sp>
        <p:nvSpPr>
          <p:cNvPr id="60" name="TextBox 59"/>
          <p:cNvSpPr txBox="1"/>
          <p:nvPr/>
        </p:nvSpPr>
        <p:spPr>
          <a:xfrm>
            <a:off x="7664323" y="4228390"/>
            <a:ext cx="1829006" cy="650178"/>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Rozliczenie</a:t>
            </a:r>
            <a:r>
              <a:rPr lang="en-US" sz="1400" dirty="0">
                <a:ea typeface="Lato Light" charset="0"/>
                <a:cs typeface="Poppins" pitchFamily="2" charset="77"/>
              </a:rPr>
              <a:t> </a:t>
            </a:r>
            <a:r>
              <a:rPr lang="en-US" sz="1400" dirty="0" err="1">
                <a:ea typeface="Lato Light" charset="0"/>
                <a:cs typeface="Poppins" pitchFamily="2" charset="77"/>
              </a:rPr>
              <a:t>i</a:t>
            </a:r>
            <a:r>
              <a:rPr lang="en-US" sz="1400" dirty="0">
                <a:ea typeface="Lato Light" charset="0"/>
                <a:cs typeface="Poppins" pitchFamily="2" charset="77"/>
              </a:rPr>
              <a:t> </a:t>
            </a:r>
            <a:r>
              <a:rPr lang="en-US" sz="1400" dirty="0" err="1">
                <a:ea typeface="Lato Light" charset="0"/>
                <a:cs typeface="Poppins" pitchFamily="2" charset="77"/>
              </a:rPr>
              <a:t>raportowanie</a:t>
            </a:r>
            <a:endParaRPr lang="en-US" sz="1400" dirty="0">
              <a:ea typeface="Lato Light" charset="0"/>
              <a:cs typeface="Poppins" pitchFamily="2" charset="77"/>
            </a:endParaRPr>
          </a:p>
        </p:txBody>
      </p:sp>
      <p:sp>
        <p:nvSpPr>
          <p:cNvPr id="61" name="Rectangle 60"/>
          <p:cNvSpPr/>
          <p:nvPr/>
        </p:nvSpPr>
        <p:spPr>
          <a:xfrm>
            <a:off x="7801487" y="3783324"/>
            <a:ext cx="1531188" cy="369332"/>
          </a:xfrm>
          <a:prstGeom prst="rect">
            <a:avLst/>
          </a:prstGeom>
        </p:spPr>
        <p:txBody>
          <a:bodyPr wrap="none">
            <a:spAutoFit/>
          </a:bodyPr>
          <a:lstStyle/>
          <a:p>
            <a:pPr algn="ctr"/>
            <a:r>
              <a:rPr lang="en-US" b="1" dirty="0" err="1">
                <a:ea typeface="Roboto" charset="0"/>
                <a:cs typeface="Poppins" pitchFamily="2" charset="77"/>
              </a:rPr>
              <a:t>Etap</a:t>
            </a:r>
            <a:r>
              <a:rPr lang="en-US" b="1" dirty="0">
                <a:ea typeface="Roboto" charset="0"/>
                <a:cs typeface="Poppins" pitchFamily="2" charset="77"/>
              </a:rPr>
              <a:t> </a:t>
            </a:r>
            <a:r>
              <a:rPr lang="en-US" b="1" dirty="0" err="1">
                <a:ea typeface="Roboto" charset="0"/>
                <a:cs typeface="Poppins" pitchFamily="2" charset="77"/>
              </a:rPr>
              <a:t>końcowy</a:t>
            </a:r>
            <a:endParaRPr lang="en-US" b="1" dirty="0">
              <a:ea typeface="Roboto" charset="0"/>
              <a:cs typeface="Poppins" pitchFamily="2" charset="77"/>
            </a:endParaRPr>
          </a:p>
        </p:txBody>
      </p:sp>
      <p:sp>
        <p:nvSpPr>
          <p:cNvPr id="62" name="TextBox 61"/>
          <p:cNvSpPr txBox="1"/>
          <p:nvPr/>
        </p:nvSpPr>
        <p:spPr>
          <a:xfrm>
            <a:off x="2241892" y="4228390"/>
            <a:ext cx="1829006" cy="650178"/>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Identyfikacja</a:t>
            </a:r>
            <a:r>
              <a:rPr lang="en-US" sz="1400" dirty="0">
                <a:ea typeface="Lato Light" charset="0"/>
                <a:cs typeface="Poppins" pitchFamily="2" charset="77"/>
              </a:rPr>
              <a:t> </a:t>
            </a:r>
            <a:r>
              <a:rPr lang="en-US" sz="1400" dirty="0" err="1">
                <a:ea typeface="Lato Light" charset="0"/>
                <a:cs typeface="Poppins" pitchFamily="2" charset="77"/>
              </a:rPr>
              <a:t>zagrożeń</a:t>
            </a:r>
            <a:r>
              <a:rPr lang="en-US" sz="1400" dirty="0">
                <a:ea typeface="Lato Light" charset="0"/>
                <a:cs typeface="Poppins" pitchFamily="2" charset="77"/>
              </a:rPr>
              <a:t> </a:t>
            </a:r>
            <a:r>
              <a:rPr lang="en-US" sz="1400" dirty="0" err="1">
                <a:ea typeface="Lato Light" charset="0"/>
                <a:cs typeface="Poppins" pitchFamily="2" charset="77"/>
              </a:rPr>
              <a:t>i</a:t>
            </a:r>
            <a:r>
              <a:rPr lang="en-US" sz="1400" dirty="0">
                <a:ea typeface="Lato Light" charset="0"/>
                <a:cs typeface="Poppins" pitchFamily="2" charset="77"/>
              </a:rPr>
              <a:t> </a:t>
            </a:r>
            <a:r>
              <a:rPr lang="en-US" sz="1400" dirty="0" err="1">
                <a:ea typeface="Lato Light" charset="0"/>
                <a:cs typeface="Poppins" pitchFamily="2" charset="77"/>
              </a:rPr>
              <a:t>potrzeb</a:t>
            </a:r>
            <a:endParaRPr lang="en-US" sz="1400" dirty="0">
              <a:ea typeface="Lato Light" charset="0"/>
              <a:cs typeface="Poppins" pitchFamily="2" charset="77"/>
            </a:endParaRPr>
          </a:p>
        </p:txBody>
      </p:sp>
      <p:sp>
        <p:nvSpPr>
          <p:cNvPr id="63" name="Rectangle 62"/>
          <p:cNvSpPr/>
          <p:nvPr/>
        </p:nvSpPr>
        <p:spPr>
          <a:xfrm>
            <a:off x="2600815" y="3783324"/>
            <a:ext cx="1107996" cy="369332"/>
          </a:xfrm>
          <a:prstGeom prst="rect">
            <a:avLst/>
          </a:prstGeom>
        </p:spPr>
        <p:txBody>
          <a:bodyPr wrap="none">
            <a:spAutoFit/>
          </a:bodyPr>
          <a:lstStyle/>
          <a:p>
            <a:pPr algn="ctr"/>
            <a:r>
              <a:rPr lang="en-US" b="1" dirty="0" err="1">
                <a:ea typeface="Roboto" charset="0"/>
                <a:cs typeface="Poppins" pitchFamily="2" charset="77"/>
              </a:rPr>
              <a:t>Problemy</a:t>
            </a:r>
            <a:endParaRPr lang="en-US" b="1" dirty="0">
              <a:ea typeface="Roboto" charset="0"/>
              <a:cs typeface="Poppins" pitchFamily="2" charset="77"/>
            </a:endParaRPr>
          </a:p>
        </p:txBody>
      </p:sp>
      <p:sp>
        <p:nvSpPr>
          <p:cNvPr id="34" name="object 16"/>
          <p:cNvSpPr txBox="1">
            <a:spLocks/>
          </p:cNvSpPr>
          <p:nvPr/>
        </p:nvSpPr>
        <p:spPr>
          <a:xfrm>
            <a:off x="2362613" y="254749"/>
            <a:ext cx="9385582"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s-ES" sz="4800" b="1" spc="-150" dirty="0"/>
              <a:t>CZĘŚĆ 2: </a:t>
            </a:r>
            <a:r>
              <a:rPr lang="es-ES" sz="4800" b="1" spc="-150" dirty="0" err="1"/>
              <a:t>Korzystanie</a:t>
            </a:r>
            <a:r>
              <a:rPr lang="es-ES" sz="4800" b="1" spc="-150" dirty="0"/>
              <a:t> z </a:t>
            </a:r>
            <a:r>
              <a:rPr lang="es-ES" sz="4800" b="1" spc="-150" dirty="0" err="1"/>
              <a:t>narzędzi</a:t>
            </a:r>
            <a:r>
              <a:rPr lang="es-ES" sz="4800" b="1" spc="-150" dirty="0"/>
              <a:t> </a:t>
            </a:r>
            <a:r>
              <a:rPr lang="es-ES" sz="4800" b="1" spc="-150" dirty="0" err="1"/>
              <a:t>pomocy</a:t>
            </a:r>
            <a:endParaRPr lang="es-ES" sz="4800" b="1" spc="-150" dirty="0"/>
          </a:p>
        </p:txBody>
      </p:sp>
    </p:spTree>
    <p:extLst>
      <p:ext uri="{BB962C8B-B14F-4D97-AF65-F5344CB8AC3E}">
        <p14:creationId xmlns:p14="http://schemas.microsoft.com/office/powerpoint/2010/main" val="396255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1D8C4A5-1FAC-684E-4171-A7FBF79C0148}"/>
              </a:ext>
            </a:extLst>
          </p:cNvPr>
          <p:cNvSpPr>
            <a:spLocks noChangeArrowheads="1"/>
          </p:cNvSpPr>
          <p:nvPr/>
        </p:nvSpPr>
        <p:spPr bwMode="auto">
          <a:xfrm>
            <a:off x="706876" y="1556689"/>
            <a:ext cx="11199178" cy="3744623"/>
          </a:xfrm>
          <a:prstGeom prst="rect">
            <a:avLst/>
          </a:prstGeom>
          <a:solidFill>
            <a:srgbClr val="F8F9F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800" b="0" i="1" u="none" strike="noStrike" cap="none" normalizeH="0" baseline="0" dirty="0">
                <a:ln>
                  <a:noFill/>
                </a:ln>
                <a:solidFill>
                  <a:schemeClr val="accent6">
                    <a:lumMod val="50000"/>
                  </a:schemeClr>
                </a:solidFill>
                <a:effectLst/>
                <a:latin typeface="Informal Roman" panose="030604020304060B0204" pitchFamily="66" charset="0"/>
              </a:rPr>
              <a:t>„Każde wielkie osiągnięcie zaczyna się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800" b="0" i="1" u="none" strike="noStrike" cap="none" normalizeH="0" baseline="0" dirty="0">
                <a:ln>
                  <a:noFill/>
                </a:ln>
                <a:solidFill>
                  <a:schemeClr val="accent6">
                    <a:lumMod val="50000"/>
                  </a:schemeClr>
                </a:solidFill>
                <a:effectLst/>
                <a:latin typeface="Informal Roman" panose="030604020304060B0204" pitchFamily="66" charset="0"/>
              </a:rPr>
              <a:t>od decyzji,</a:t>
            </a:r>
            <a:r>
              <a:rPr kumimoji="0" lang="pl-PL" altLang="pl-PL" sz="2800" b="0" i="1" u="none" strike="noStrike" cap="none" normalizeH="0" dirty="0">
                <a:ln>
                  <a:noFill/>
                </a:ln>
                <a:solidFill>
                  <a:schemeClr val="accent6">
                    <a:lumMod val="50000"/>
                  </a:schemeClr>
                </a:solidFill>
                <a:effectLst/>
                <a:latin typeface="Informal Roman" panose="030604020304060B0204" pitchFamily="66" charset="0"/>
              </a:rPr>
              <a:t> by spróbować</a:t>
            </a:r>
            <a:r>
              <a:rPr lang="pl-PL" altLang="pl-PL" sz="2800" i="1" dirty="0">
                <a:solidFill>
                  <a:schemeClr val="accent6">
                    <a:lumMod val="50000"/>
                  </a:schemeClr>
                </a:solidFill>
                <a:latin typeface="Arial Nova Cond Light" panose="020B0306020202020204" pitchFamily="34" charset="0"/>
              </a:rPr>
              <a:t>”</a:t>
            </a:r>
            <a:r>
              <a:rPr kumimoji="0" lang="pl-PL" altLang="pl-PL" sz="2800" b="0" i="1" u="none" strike="noStrike" cap="none" normalizeH="0" baseline="0" dirty="0">
                <a:ln>
                  <a:noFill/>
                </a:ln>
                <a:solidFill>
                  <a:schemeClr val="accent6">
                    <a:lumMod val="50000"/>
                  </a:schemeClr>
                </a:solidFill>
                <a:effectLst/>
                <a:latin typeface="Arial Nova Cond Light" panose="020B0306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21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lang="pl-PL" altLang="pl-PL" sz="2100" dirty="0">
                <a:solidFill>
                  <a:srgbClr val="202124"/>
                </a:solidFill>
                <a:latin typeface="inherit"/>
              </a:rPr>
              <a:t>Przy ubieganiu się o pomoc rządową kluczowe jest: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2100" b="0" i="0" u="none" strike="noStrike" cap="none" normalizeH="0" baseline="0" dirty="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pl-PL" altLang="pl-PL" sz="2100" b="0" i="0" u="none" strike="noStrike" cap="none" normalizeH="0" baseline="0" dirty="0">
                <a:ln>
                  <a:noFill/>
                </a:ln>
                <a:solidFill>
                  <a:srgbClr val="202124"/>
                </a:solidFill>
                <a:effectLst/>
                <a:latin typeface="inherit"/>
              </a:rPr>
              <a:t> </a:t>
            </a:r>
            <a:r>
              <a:rPr lang="pl-PL" altLang="pl-PL" sz="2100" b="1" dirty="0">
                <a:solidFill>
                  <a:srgbClr val="202124"/>
                </a:solidFill>
                <a:latin typeface="inherit"/>
              </a:rPr>
              <a:t>zdefiniowanie celu i potrzeb przedsiębiorstwa</a:t>
            </a:r>
            <a:endParaRPr kumimoji="0" lang="pl-PL" altLang="pl-PL" sz="2100" b="1" i="0" u="none" strike="noStrike" cap="none" normalizeH="0" baseline="0" dirty="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endParaRPr lang="pl-PL" altLang="pl-PL" sz="2100" b="1" dirty="0">
              <a:solidFill>
                <a:srgbClr val="202124"/>
              </a:solidFill>
              <a:latin typeface="inherit"/>
            </a:endParaRPr>
          </a:p>
          <a:p>
            <a:pPr marR="0" lvl="0" algn="l" defTabSz="914400" rtl="0" eaLnBrk="0" fontAlgn="base" latinLnBrk="0" hangingPunct="0">
              <a:lnSpc>
                <a:spcPct val="100000"/>
              </a:lnSpc>
              <a:spcBef>
                <a:spcPct val="0"/>
              </a:spcBef>
              <a:spcAft>
                <a:spcPct val="0"/>
              </a:spcAft>
              <a:buClrTx/>
              <a:buSzTx/>
              <a:tabLst/>
            </a:pPr>
            <a:r>
              <a:rPr kumimoji="0" lang="pl-PL" altLang="pl-PL" sz="2100" b="0" i="0" u="none" strike="noStrike" cap="none" normalizeH="0" baseline="0" dirty="0">
                <a:ln>
                  <a:noFill/>
                </a:ln>
                <a:solidFill>
                  <a:srgbClr val="202124"/>
                </a:solidFill>
                <a:effectLst/>
                <a:latin typeface="inherit"/>
              </a:rPr>
              <a:t>Pomyśl, co jest niezbędne, by osiągnąć cel:</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pl-PL" altLang="pl-PL" sz="2100" b="0" i="0" u="none" strike="noStrike" cap="none" normalizeH="0" baseline="0" dirty="0">
                <a:ln>
                  <a:noFill/>
                </a:ln>
                <a:solidFill>
                  <a:srgbClr val="202124"/>
                </a:solidFill>
                <a:effectLst/>
                <a:latin typeface="inherit"/>
              </a:rPr>
              <a:t>Jakie środki trwałe</a:t>
            </a:r>
            <a:r>
              <a:rPr kumimoji="0" lang="pl-PL" altLang="pl-PL" sz="2100" b="0" i="0" u="none" strike="noStrike" cap="none" normalizeH="0" dirty="0">
                <a:ln>
                  <a:noFill/>
                </a:ln>
                <a:solidFill>
                  <a:srgbClr val="202124"/>
                </a:solidFill>
                <a:effectLst/>
                <a:latin typeface="inherit"/>
              </a:rPr>
              <a:t> muszą być zakupione?</a:t>
            </a:r>
            <a:r>
              <a:rPr kumimoji="0" lang="pl-PL" altLang="pl-PL" sz="2100" b="0" i="0" u="none" strike="noStrike" cap="none" normalizeH="0" baseline="0" dirty="0">
                <a:ln>
                  <a:noFill/>
                </a:ln>
                <a:solidFill>
                  <a:srgbClr val="202124"/>
                </a:solidFill>
                <a:effectLst/>
                <a:latin typeface="inherit"/>
              </a:rPr>
              <a:t> </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pl-PL" altLang="pl-PL" sz="2100" b="0" i="0" u="none" strike="noStrike" cap="none" normalizeH="0" baseline="0" dirty="0">
                <a:ln>
                  <a:noFill/>
                </a:ln>
                <a:solidFill>
                  <a:srgbClr val="202124"/>
                </a:solidFill>
                <a:effectLst/>
                <a:latin typeface="inherit"/>
              </a:rPr>
              <a:t>Jakie techniczne problemy powinny zostać rozwiązane? </a:t>
            </a:r>
            <a:endParaRPr lang="pl-PL" altLang="pl-PL" sz="2100" dirty="0">
              <a:solidFill>
                <a:srgbClr val="202124"/>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pl-PL" altLang="pl-PL" sz="2100" b="0" i="0" u="none" strike="noStrike" cap="none" normalizeH="0" baseline="0" dirty="0">
                <a:ln>
                  <a:noFill/>
                </a:ln>
                <a:solidFill>
                  <a:srgbClr val="202124"/>
                </a:solidFill>
                <a:effectLst/>
                <a:latin typeface="inherit"/>
              </a:rPr>
              <a:t>Jakie zasoby personalne zbudować?</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7" name="Grafika 6" descr="Laptop z telefonem i kalkulatorem">
            <a:extLst>
              <a:ext uri="{FF2B5EF4-FFF2-40B4-BE49-F238E27FC236}">
                <a16:creationId xmlns:a16="http://schemas.microsoft.com/office/drawing/2014/main" id="{9201139F-713B-60E1-39B6-88E6C534F467}"/>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252380" y="245097"/>
            <a:ext cx="3054285" cy="3054285"/>
          </a:xfrm>
          <a:prstGeom prst="rect">
            <a:avLst/>
          </a:prstGeom>
        </p:spPr>
      </p:pic>
    </p:spTree>
    <p:extLst>
      <p:ext uri="{BB962C8B-B14F-4D97-AF65-F5344CB8AC3E}">
        <p14:creationId xmlns:p14="http://schemas.microsoft.com/office/powerpoint/2010/main" val="182924303"/>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369332"/>
          </a:xfrm>
          <a:prstGeom prst="rect">
            <a:avLst/>
          </a:prstGeom>
          <a:noFill/>
        </p:spPr>
        <p:txBody>
          <a:bodyPr wrap="square" rtlCol="0">
            <a:spAutoFit/>
          </a:bodyPr>
          <a:lstStyle/>
          <a:p>
            <a:r>
              <a:rPr lang="pl-PL" dirty="0"/>
              <a:t>Czy znasz status swojego przedsiębiorstwa?</a:t>
            </a:r>
            <a:endParaRPr lang="en-US" dirty="0"/>
          </a:p>
        </p:txBody>
      </p:sp>
      <p:sp>
        <p:nvSpPr>
          <p:cNvPr id="12" name="CuadroTexto 11"/>
          <p:cNvSpPr txBox="1"/>
          <p:nvPr/>
        </p:nvSpPr>
        <p:spPr>
          <a:xfrm>
            <a:off x="1615181" y="3530217"/>
            <a:ext cx="8069142" cy="646331"/>
          </a:xfrm>
          <a:prstGeom prst="rect">
            <a:avLst/>
          </a:prstGeom>
          <a:noFill/>
        </p:spPr>
        <p:txBody>
          <a:bodyPr wrap="square" rtlCol="0">
            <a:spAutoFit/>
          </a:bodyPr>
          <a:lstStyle/>
          <a:p>
            <a:r>
              <a:rPr lang="pl-PL" dirty="0"/>
              <a:t>Czy Twoje przedsiębiorstwo należy do sektora Małych i Średnich przedsiębiorstw czy do mikroprzedsiębiorstw?</a:t>
            </a:r>
            <a:endParaRPr lang="en-US" dirty="0"/>
          </a:p>
        </p:txBody>
      </p:sp>
      <p:sp>
        <p:nvSpPr>
          <p:cNvPr id="13" name="CuadroTexto 12"/>
          <p:cNvSpPr txBox="1"/>
          <p:nvPr/>
        </p:nvSpPr>
        <p:spPr>
          <a:xfrm>
            <a:off x="1605564" y="4284374"/>
            <a:ext cx="9305536" cy="646331"/>
          </a:xfrm>
          <a:prstGeom prst="rect">
            <a:avLst/>
          </a:prstGeom>
          <a:noFill/>
        </p:spPr>
        <p:txBody>
          <a:bodyPr wrap="square" rtlCol="0">
            <a:spAutoFit/>
          </a:bodyPr>
          <a:lstStyle/>
          <a:p>
            <a:r>
              <a:rPr lang="pl-PL" sz="1800" dirty="0" err="1">
                <a:effectLst/>
                <a:latin typeface="Calibri" panose="020F0502020204030204" pitchFamily="34" charset="0"/>
                <a:ea typeface="Calibri" panose="020F0502020204030204" pitchFamily="34" charset="0"/>
                <a:cs typeface="Times New Roman" panose="02020603050405020304" pitchFamily="18" charset="0"/>
              </a:rPr>
              <a:t>Correct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determination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amount</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co-</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financing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based</a:t>
            </a:r>
            <a:r>
              <a:rPr lang="pl-PL" sz="1800" dirty="0">
                <a:effectLst/>
                <a:latin typeface="Calibri" panose="020F0502020204030204" pitchFamily="34" charset="0"/>
                <a:ea typeface="Calibri" panose="020F0502020204030204" pitchFamily="34" charset="0"/>
                <a:cs typeface="Times New Roman" panose="02020603050405020304" pitchFamily="18" charset="0"/>
              </a:rPr>
              <a:t> on the SME status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enterprise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important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formal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condition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and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has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impact</a:t>
            </a:r>
            <a:r>
              <a:rPr lang="pl-PL" sz="1800" dirty="0">
                <a:effectLst/>
                <a:latin typeface="Calibri" panose="020F0502020204030204" pitchFamily="34" charset="0"/>
                <a:ea typeface="Calibri" panose="020F0502020204030204" pitchFamily="34" charset="0"/>
                <a:cs typeface="Times New Roman" panose="02020603050405020304" pitchFamily="18" charset="0"/>
              </a:rPr>
              <a:t> on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possibility</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receiving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subsidy</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17" name="object 2"/>
          <p:cNvSpPr txBox="1">
            <a:spLocks/>
          </p:cNvSpPr>
          <p:nvPr/>
        </p:nvSpPr>
        <p:spPr>
          <a:xfrm>
            <a:off x="452515" y="1011398"/>
            <a:ext cx="9125118" cy="149015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Czy potrafisz ocenić status swojego przedsiębiorstwa?</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7823130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1873</Words>
  <Application>Microsoft Office PowerPoint</Application>
  <PresentationFormat>Panorámica</PresentationFormat>
  <Paragraphs>207</Paragraphs>
  <Slides>28</Slides>
  <Notes>5</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28</vt:i4>
      </vt:variant>
    </vt:vector>
  </HeadingPairs>
  <TitlesOfParts>
    <vt:vector size="41" baseType="lpstr">
      <vt:lpstr>Arial</vt:lpstr>
      <vt:lpstr>Arial Nova Cond Light</vt:lpstr>
      <vt:lpstr>Bahnschrift Light</vt:lpstr>
      <vt:lpstr>Calibri</vt:lpstr>
      <vt:lpstr>Calibri Light</vt:lpstr>
      <vt:lpstr>Informal Roman</vt:lpstr>
      <vt:lpstr>inherit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47</cp:revision>
  <dcterms:created xsi:type="dcterms:W3CDTF">2021-06-29T11:11:56Z</dcterms:created>
  <dcterms:modified xsi:type="dcterms:W3CDTF">2023-02-06T16:30:26Z</dcterms:modified>
</cp:coreProperties>
</file>