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4" r:id="rId15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7F7D9"/>
    <a:srgbClr val="10D296"/>
    <a:srgbClr val="17EDAB"/>
    <a:srgbClr val="075D42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Nivel de Quinto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Kliknij, aby edytować styl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Kliknij, aby edytować estilo wzorca tekstu</a:t>
            </a:r>
          </a:p>
          <a:p>
            <a:pPr lvl="1"/>
            <a:r>
              <a:t>La droga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17868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solidFill>
                  <a:schemeClr val="bg1"/>
                </a:solidFill>
                <a:effectLst/>
                <a:latin typeface="YADLjI9qxTA 0"/>
              </a:defRPr>
            </a:pPr>
            <a:r>
              <a:t>Con el apoyo del programa Erasmus+ de la Unión Europea. Este documento y su contenido solo reflejan las opiniones de los autores, y la Comisión no se hace responsable del uso que pueda hacerse de la información contenida en el mismo. </a:t>
            </a:r>
            <a:endParaRPr sz="120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effectLst/>
                <a:latin typeface="Bahnschrift Light" panose="020B0502040204020203" pitchFamily="34" charset="0"/>
                <a:ea typeface="Calibri" panose="020F0502020204030204" pitchFamily="34" charset="0"/>
              </a:defRPr>
            </a:pPr>
            <a:r>
              <a:rPr lang="en-GB" sz="1800" dirty="0">
                <a:effectLst/>
                <a:latin typeface="Bahnschrift SemiLigh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Enhancing SMEs’ Resilience After Lock-Down</a:t>
            </a:r>
            <a:endParaRPr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1523524" y="4105444"/>
            <a:ext cx="885103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800" b="1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lang="es-ES" dirty="0">
                <a:solidFill>
                  <a:srgbClr val="0CA373"/>
                </a:solidFill>
              </a:rPr>
              <a:t>USO DE SOLUCIONES SIN EFECTIVO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800" b="1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pPr>
            <a:endParaRPr lang="es-ES" sz="2000" b="1" dirty="0">
              <a:solidFill>
                <a:srgbClr val="0CA37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800" b="1" kern="120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>
                <a:solidFill>
                  <a:srgbClr val="0CA373"/>
                </a:solidFill>
              </a:rPr>
              <a:t>Por: </a:t>
            </a:r>
            <a:r>
              <a:rPr dirty="0"/>
              <a:t>Universidad de </a:t>
            </a:r>
            <a:r>
              <a:rPr dirty="0" err="1"/>
              <a:t>Economía</a:t>
            </a:r>
            <a:r>
              <a:rPr dirty="0"/>
              <a:t> de</a:t>
            </a:r>
            <a:r>
              <a:rPr lang="es-ES" dirty="0"/>
              <a:t> </a:t>
            </a:r>
            <a:r>
              <a:rPr dirty="0" err="1"/>
              <a:t>Cracovia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431" y="296097"/>
            <a:ext cx="10905066" cy="1135737"/>
          </a:xfrm>
        </p:spPr>
        <p:txBody>
          <a:bodyPr>
            <a:normAutofit/>
          </a:bodyPr>
          <a:lstStyle/>
          <a:p>
            <a:pPr>
              <a:defRPr sz="380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defRPr>
            </a:pPr>
            <a:r>
              <a:rPr sz="3200" dirty="0" err="1"/>
              <a:t>Cuestiones</a:t>
            </a:r>
            <a:r>
              <a:rPr sz="3200" dirty="0"/>
              <a:t> </a:t>
            </a:r>
            <a:r>
              <a:rPr sz="3200" dirty="0" err="1"/>
              <a:t>jurídicas</a:t>
            </a:r>
            <a:r>
              <a:rPr sz="3200" dirty="0"/>
              <a:t> — </a:t>
            </a:r>
            <a:r>
              <a:rPr sz="3200" dirty="0" err="1"/>
              <a:t>Reglamento</a:t>
            </a:r>
            <a:r>
              <a:rPr sz="3200" dirty="0"/>
              <a:t> (UE) 2015/751 (3)</a:t>
            </a:r>
          </a:p>
        </p:txBody>
      </p:sp>
      <p:pic>
        <p:nvPicPr>
          <p:cNvPr id="11" name="Symbol zastępczy zawartości 10" descr="Młotek sędziowski kontur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7669" y="1021937"/>
            <a:ext cx="5836064" cy="5836064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403869" y="1618221"/>
            <a:ext cx="11512797" cy="3814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lang="es-ES" sz="2000" dirty="0"/>
              <a:t>    </a:t>
            </a:r>
            <a:r>
              <a:rPr sz="2000" dirty="0" err="1"/>
              <a:t>Identificación</a:t>
            </a:r>
            <a:r>
              <a:rPr sz="2000" dirty="0"/>
              <a:t> </a:t>
            </a:r>
            <a:r>
              <a:rPr sz="2000" dirty="0" err="1"/>
              <a:t>conjunta</a:t>
            </a:r>
            <a:r>
              <a:rPr sz="2000" dirty="0"/>
              <a:t> y </a:t>
            </a:r>
            <a:r>
              <a:rPr sz="2000" dirty="0" err="1"/>
              <a:t>elección</a:t>
            </a:r>
            <a:r>
              <a:rPr sz="2000" dirty="0"/>
              <a:t> de la </a:t>
            </a:r>
            <a:r>
              <a:rPr sz="2000" dirty="0" err="1"/>
              <a:t>marca</a:t>
            </a:r>
            <a:r>
              <a:rPr sz="2000" dirty="0"/>
              <a:t> de </a:t>
            </a:r>
            <a:r>
              <a:rPr sz="2000" dirty="0" err="1"/>
              <a:t>pago</a:t>
            </a:r>
            <a:r>
              <a:rPr sz="2000" dirty="0"/>
              <a:t> o </a:t>
            </a:r>
            <a:r>
              <a:rPr sz="2000" dirty="0" err="1"/>
              <a:t>solicitud</a:t>
            </a:r>
            <a:r>
              <a:rPr sz="2000" dirty="0"/>
              <a:t> de </a:t>
            </a:r>
            <a:r>
              <a:rPr sz="2000" dirty="0" err="1"/>
              <a:t>pago</a:t>
            </a:r>
            <a:r>
              <a:rPr sz="2000" dirty="0"/>
              <a:t> (</a:t>
            </a:r>
            <a:r>
              <a:rPr sz="2000" dirty="0" err="1"/>
              <a:t>artículo</a:t>
            </a:r>
            <a:r>
              <a:rPr sz="2000" dirty="0"/>
              <a:t> 8) </a:t>
            </a: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000" dirty="0"/>
              <a:t>    </a:t>
            </a:r>
            <a:r>
              <a:rPr sz="2000" dirty="0" err="1"/>
              <a:t>Separación</a:t>
            </a:r>
            <a:r>
              <a:rPr sz="2000" dirty="0"/>
              <a:t> del </a:t>
            </a:r>
            <a:r>
              <a:rPr sz="2000" dirty="0" err="1"/>
              <a:t>sistema</a:t>
            </a:r>
            <a:r>
              <a:rPr sz="2000" dirty="0"/>
              <a:t> de </a:t>
            </a:r>
            <a:r>
              <a:rPr sz="2000" dirty="0" err="1"/>
              <a:t>tarjetas</a:t>
            </a:r>
            <a:r>
              <a:rPr sz="2000" dirty="0"/>
              <a:t> de </a:t>
            </a:r>
            <a:r>
              <a:rPr sz="2000" dirty="0" err="1"/>
              <a:t>pago</a:t>
            </a:r>
            <a:r>
              <a:rPr sz="2000" dirty="0"/>
              <a:t> y de las </a:t>
            </a:r>
            <a:r>
              <a:rPr sz="2000" dirty="0" err="1"/>
              <a:t>entidades</a:t>
            </a:r>
            <a:r>
              <a:rPr sz="2000" dirty="0"/>
              <a:t> </a:t>
            </a:r>
            <a:r>
              <a:rPr sz="2000" dirty="0" err="1"/>
              <a:t>transformadoras</a:t>
            </a:r>
            <a:r>
              <a:rPr sz="2000" dirty="0"/>
              <a:t> (</a:t>
            </a:r>
            <a:r>
              <a:rPr sz="2000" dirty="0" err="1"/>
              <a:t>artículo</a:t>
            </a:r>
            <a:r>
              <a:rPr sz="2000" dirty="0"/>
              <a:t> 9) </a:t>
            </a: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000" dirty="0"/>
              <a:t>    </a:t>
            </a:r>
            <a:r>
              <a:rPr sz="2000" dirty="0" err="1"/>
              <a:t>Regla</a:t>
            </a:r>
            <a:r>
              <a:rPr sz="2000" dirty="0"/>
              <a:t> de honor de </a:t>
            </a:r>
            <a:r>
              <a:rPr sz="2000" dirty="0" err="1"/>
              <a:t>todas</a:t>
            </a:r>
            <a:r>
              <a:rPr sz="2000" dirty="0"/>
              <a:t> las </a:t>
            </a:r>
            <a:r>
              <a:rPr sz="2000" dirty="0" err="1"/>
              <a:t>tarjetas</a:t>
            </a:r>
            <a:r>
              <a:rPr sz="2000" dirty="0"/>
              <a:t> (</a:t>
            </a:r>
            <a:r>
              <a:rPr sz="2000" dirty="0" err="1"/>
              <a:t>artículo</a:t>
            </a:r>
            <a:r>
              <a:rPr sz="2000" dirty="0"/>
              <a:t> 10) </a:t>
            </a:r>
            <a:endParaRPr sz="2000" b="1" dirty="0"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000" dirty="0"/>
              <a:t>    </a:t>
            </a:r>
            <a:r>
              <a:rPr sz="2000" dirty="0" err="1"/>
              <a:t>Normas</a:t>
            </a:r>
            <a:r>
              <a:rPr sz="2000" dirty="0"/>
              <a:t> de </a:t>
            </a:r>
            <a:r>
              <a:rPr sz="2000" dirty="0" err="1"/>
              <a:t>dirección</a:t>
            </a:r>
            <a:r>
              <a:rPr sz="2000" dirty="0"/>
              <a:t> (</a:t>
            </a:r>
            <a:r>
              <a:rPr sz="2000" dirty="0" err="1"/>
              <a:t>artículo</a:t>
            </a:r>
            <a:r>
              <a:rPr sz="2000" dirty="0"/>
              <a:t> 11) </a:t>
            </a:r>
            <a:endParaRPr sz="2000" b="1" dirty="0"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000" dirty="0"/>
              <a:t>    </a:t>
            </a:r>
            <a:r>
              <a:rPr sz="2000" dirty="0" err="1"/>
              <a:t>Información</a:t>
            </a:r>
            <a:r>
              <a:rPr sz="2000" dirty="0"/>
              <a:t> al </a:t>
            </a:r>
            <a:r>
              <a:rPr sz="2000" dirty="0" err="1"/>
              <a:t>beneficiario</a:t>
            </a:r>
            <a:r>
              <a:rPr sz="2000" dirty="0"/>
              <a:t> </a:t>
            </a:r>
            <a:r>
              <a:rPr sz="2000" dirty="0" err="1"/>
              <a:t>sobre</a:t>
            </a:r>
            <a:r>
              <a:rPr sz="2000" dirty="0"/>
              <a:t> las </a:t>
            </a:r>
            <a:r>
              <a:rPr sz="2000" dirty="0" err="1"/>
              <a:t>operaciones</a:t>
            </a:r>
            <a:r>
              <a:rPr sz="2000" dirty="0"/>
              <a:t> de </a:t>
            </a:r>
            <a:r>
              <a:rPr sz="2000" dirty="0" err="1"/>
              <a:t>pago</a:t>
            </a:r>
            <a:r>
              <a:rPr sz="2000" dirty="0"/>
              <a:t> </a:t>
            </a:r>
            <a:r>
              <a:rPr sz="2000" dirty="0" err="1"/>
              <a:t>individuales</a:t>
            </a:r>
            <a:r>
              <a:rPr sz="2000" dirty="0"/>
              <a:t> </a:t>
            </a:r>
            <a:r>
              <a:rPr sz="2000" dirty="0" err="1"/>
              <a:t>basadas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tarjetas</a:t>
            </a:r>
            <a:r>
              <a:rPr sz="2000" dirty="0"/>
              <a:t> (</a:t>
            </a:r>
            <a:r>
              <a:rPr sz="2000" dirty="0" err="1"/>
              <a:t>artículo</a:t>
            </a:r>
            <a:r>
              <a:rPr sz="2000" dirty="0"/>
              <a:t> 12) </a:t>
            </a:r>
            <a:endParaRPr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pPr>
              <a:defRPr sz="4200" ker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r>
              <a:rPr dirty="0"/>
              <a:t> (1)</a:t>
            </a:r>
            <a:endParaRPr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BF2DA8-C805-0440-4410-33C633465B22}"/>
              </a:ext>
            </a:extLst>
          </p:cNvPr>
          <p:cNvSpPr txBox="1"/>
          <p:nvPr/>
        </p:nvSpPr>
        <p:spPr>
          <a:xfrm>
            <a:off x="4509280" y="718001"/>
            <a:ext cx="6955420" cy="5698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 fontAlgn="base"/>
            <a:r>
              <a:rPr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3-D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Seguro: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es un </a:t>
            </a:r>
            <a:r>
              <a:rPr dirty="0" err="1"/>
              <a:t>método</a:t>
            </a:r>
            <a:r>
              <a:rPr dirty="0"/>
              <a:t> para </a:t>
            </a:r>
            <a:r>
              <a:rPr dirty="0" err="1"/>
              <a:t>autorizar</a:t>
            </a:r>
            <a:r>
              <a:rPr dirty="0"/>
              <a:t> </a:t>
            </a:r>
            <a:r>
              <a:rPr dirty="0" err="1"/>
              <a:t>transacciones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con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físico</a:t>
            </a:r>
            <a:r>
              <a:rPr dirty="0"/>
              <a:t> de la </a:t>
            </a:r>
            <a:r>
              <a:rPr dirty="0" err="1"/>
              <a:t>tarjeta</a:t>
            </a:r>
            <a:r>
              <a:rPr dirty="0"/>
              <a:t> </a:t>
            </a:r>
            <a:r>
              <a:rPr dirty="0" err="1"/>
              <a:t>utilizada</a:t>
            </a:r>
            <a:r>
              <a:rPr dirty="0"/>
              <a:t> por las </a:t>
            </a:r>
            <a:r>
              <a:rPr dirty="0" err="1"/>
              <a:t>organizaciones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.</a:t>
            </a:r>
            <a:endParaRPr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>
                <a:effectLst/>
                <a:ea typeface="Times New Roman" panose="02020603050405020304" pitchFamily="18" charset="0"/>
              </a:rPr>
              <a:t>utiliza</a:t>
            </a:r>
            <a:r>
              <a:rPr dirty="0">
                <a:effectLst/>
                <a:ea typeface="Times New Roman" panose="02020603050405020304" pitchFamily="18" charset="0"/>
              </a:rPr>
              <a:t> </a:t>
            </a:r>
            <a:r>
              <a:rPr dirty="0" err="1"/>
              <a:t>contraseña</a:t>
            </a:r>
            <a:r>
              <a:rPr dirty="0"/>
              <a:t> </a:t>
            </a:r>
            <a:r>
              <a:rPr dirty="0" err="1"/>
              <a:t>adicional</a:t>
            </a:r>
            <a:r>
              <a:rPr dirty="0"/>
              <a:t>, </a:t>
            </a:r>
            <a:r>
              <a:rPr dirty="0" err="1"/>
              <a:t>generalmente</a:t>
            </a:r>
            <a:r>
              <a:rPr dirty="0"/>
              <a:t> de una sola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generada</a:t>
            </a:r>
            <a:r>
              <a:rPr dirty="0"/>
              <a:t> por un token o </a:t>
            </a:r>
            <a:r>
              <a:rPr dirty="0" err="1"/>
              <a:t>recibida</a:t>
            </a:r>
            <a:r>
              <a:rPr dirty="0"/>
              <a:t> a </a:t>
            </a:r>
            <a:r>
              <a:rPr dirty="0" err="1"/>
              <a:t>través</a:t>
            </a:r>
            <a:r>
              <a:rPr dirty="0"/>
              <a:t> de SMS</a:t>
            </a:r>
            <a:endParaRPr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utiliza</a:t>
            </a:r>
            <a:r>
              <a:rPr dirty="0"/>
              <a:t> un PIN para </a:t>
            </a:r>
            <a:r>
              <a:rPr dirty="0" err="1"/>
              <a:t>autorizar</a:t>
            </a:r>
            <a:r>
              <a:rPr dirty="0"/>
              <a:t> una </a:t>
            </a:r>
            <a:r>
              <a:rPr dirty="0" err="1"/>
              <a:t>transacción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 algn="just" fontAlgn="base">
              <a:spcAft>
                <a:spcPts val="1000"/>
              </a:spcAft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>
                <a:effectLst/>
                <a:ea typeface="Times New Roman" panose="02020603050405020304" pitchFamily="18" charset="0"/>
              </a:rPr>
              <a:t>2.</a:t>
            </a:r>
            <a:r>
              <a:rPr dirty="0"/>
              <a:t> Tasa de </a:t>
            </a:r>
            <a:r>
              <a:rPr dirty="0" err="1"/>
              <a:t>intercambio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>
                <a:effectLst/>
                <a:ea typeface="Calibri" panose="020F0502020204030204" pitchFamily="34" charset="0"/>
              </a:rPr>
              <a:t>una </a:t>
            </a:r>
            <a:r>
              <a:rPr dirty="0" err="1">
                <a:effectLst/>
                <a:ea typeface="Calibri" panose="020F0502020204030204" pitchFamily="34" charset="0"/>
              </a:rPr>
              <a:t>tarifa</a:t>
            </a:r>
            <a:r>
              <a:rPr dirty="0">
                <a:effectLst/>
                <a:ea typeface="Calibri" panose="020F0502020204030204" pitchFamily="34" charset="0"/>
              </a:rPr>
              <a:t> </a:t>
            </a:r>
            <a:r>
              <a:rPr dirty="0" err="1"/>
              <a:t>fijada</a:t>
            </a:r>
            <a:r>
              <a:rPr dirty="0"/>
              <a:t> por las </a:t>
            </a:r>
            <a:r>
              <a:rPr dirty="0" err="1"/>
              <a:t>organizaciones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porcentaje</a:t>
            </a:r>
            <a:r>
              <a:rPr dirty="0"/>
              <a:t> o </a:t>
            </a:r>
            <a:r>
              <a:rPr dirty="0" err="1"/>
              <a:t>cantidad</a:t>
            </a:r>
            <a:r>
              <a:rPr dirty="0"/>
              <a:t> a </a:t>
            </a:r>
            <a:r>
              <a:rPr dirty="0" err="1"/>
              <a:t>pagar</a:t>
            </a:r>
            <a:r>
              <a:rPr dirty="0"/>
              <a:t> a </a:t>
            </a:r>
            <a:r>
              <a:rPr dirty="0" err="1"/>
              <a:t>estas</a:t>
            </a:r>
            <a:r>
              <a:rPr dirty="0"/>
              <a:t> </a:t>
            </a:r>
            <a:r>
              <a:rPr dirty="0" err="1"/>
              <a:t>organizaciones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transacción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completada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compensación</a:t>
            </a:r>
            <a:r>
              <a:rPr dirty="0"/>
              <a:t> </a:t>
            </a:r>
            <a:r>
              <a:rPr dirty="0" err="1"/>
              <a:t>neta</a:t>
            </a:r>
            <a:r>
              <a:rPr dirty="0"/>
              <a:t> no se </a:t>
            </a:r>
            <a:r>
              <a:rPr dirty="0" err="1"/>
              <a:t>considera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 de la </a:t>
            </a:r>
            <a:r>
              <a:rPr dirty="0" err="1"/>
              <a:t>tasa</a:t>
            </a:r>
            <a:r>
              <a:rPr dirty="0"/>
              <a:t> de </a:t>
            </a:r>
            <a:r>
              <a:rPr dirty="0" err="1"/>
              <a:t>intercambio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es una </a:t>
            </a:r>
            <a:r>
              <a:rPr dirty="0" err="1"/>
              <a:t>tarifa</a:t>
            </a:r>
            <a:r>
              <a:rPr dirty="0"/>
              <a:t> </a:t>
            </a:r>
            <a:r>
              <a:rPr dirty="0" err="1"/>
              <a:t>pagada</a:t>
            </a:r>
            <a:r>
              <a:rPr dirty="0"/>
              <a:t> por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transacción</a:t>
            </a:r>
            <a:r>
              <a:rPr dirty="0"/>
              <a:t> </a:t>
            </a:r>
            <a:r>
              <a:rPr dirty="0" err="1"/>
              <a:t>directa</a:t>
            </a:r>
            <a:r>
              <a:rPr dirty="0"/>
              <a:t> o </a:t>
            </a:r>
            <a:r>
              <a:rPr dirty="0" err="1"/>
              <a:t>indirectamente</a:t>
            </a:r>
            <a:r>
              <a:rPr dirty="0"/>
              <a:t> entre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emisor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comprador</a:t>
            </a:r>
            <a:r>
              <a:rPr dirty="0"/>
              <a:t> </a:t>
            </a:r>
            <a:r>
              <a:rPr dirty="0" err="1"/>
              <a:t>involucrado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transacción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</a:t>
            </a:r>
            <a:endParaRPr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 algn="just" fontAlgn="base">
              <a:spcAft>
                <a:spcPts val="1000"/>
              </a:spcAft>
            </a:pP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59420" y="-97420"/>
            <a:ext cx="6955420" cy="69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9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pPr>
              <a:defRPr sz="4200" ker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r>
              <a:rPr dirty="0"/>
              <a:t> (2)</a:t>
            </a:r>
            <a:endParaRPr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BF2DA8-C805-0440-4410-33C633465B22}"/>
              </a:ext>
            </a:extLst>
          </p:cNvPr>
          <p:cNvSpPr txBox="1"/>
          <p:nvPr/>
        </p:nvSpPr>
        <p:spPr>
          <a:xfrm>
            <a:off x="4860306" y="555042"/>
            <a:ext cx="7166209" cy="565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 fontAlgn="base">
              <a:spcAft>
                <a:spcPts val="1000"/>
              </a:spcAft>
              <a:defRPr>
                <a:cs typeface="Times New Roman" panose="02020603050405020304" pitchFamily="18" charset="0"/>
              </a:defRPr>
            </a:pPr>
            <a:r>
              <a:rPr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dirty="0">
                <a:ea typeface="Calibri" panose="020F0502020204030204" pitchFamily="34" charset="0"/>
              </a:rPr>
              <a:t>Conforme a</a:t>
            </a:r>
            <a:r>
              <a:rPr dirty="0">
                <a:ea typeface="Calibri" panose="020F0502020204030204" pitchFamily="34" charset="0"/>
              </a:rPr>
              <a:t>l </a:t>
            </a:r>
            <a:r>
              <a:rPr dirty="0" err="1"/>
              <a:t>Reglamento</a:t>
            </a:r>
            <a:r>
              <a:rPr dirty="0"/>
              <a:t> (UE) 2015/751</a:t>
            </a:r>
            <a:r>
              <a:rPr dirty="0">
                <a:effectLst/>
                <a:ea typeface="Times New Roman" panose="02020603050405020304" pitchFamily="18" charset="0"/>
              </a:rPr>
              <a:t>:</a:t>
            </a:r>
            <a:endParaRPr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cs typeface="Times New Roman" panose="02020603050405020304" pitchFamily="18" charset="0"/>
              </a:defRPr>
            </a:pPr>
            <a:r>
              <a:rPr dirty="0"/>
              <a:t>El 0,3 % del valor de la </a:t>
            </a:r>
            <a:r>
              <a:rPr dirty="0" err="1"/>
              <a:t>transacción</a:t>
            </a:r>
            <a:r>
              <a:rPr dirty="0"/>
              <a:t> para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transacción</a:t>
            </a:r>
            <a:r>
              <a:rPr dirty="0"/>
              <a:t> con </a:t>
            </a:r>
            <a:r>
              <a:rPr dirty="0" err="1"/>
              <a:t>tarjeta</a:t>
            </a:r>
            <a:r>
              <a:rPr dirty="0"/>
              <a:t> de </a:t>
            </a:r>
            <a:r>
              <a:rPr dirty="0" err="1"/>
              <a:t>débito</a:t>
            </a:r>
            <a:r>
              <a:rPr dirty="0"/>
              <a:t> es la </a:t>
            </a:r>
            <a:r>
              <a:rPr dirty="0" err="1"/>
              <a:t>tarifa</a:t>
            </a:r>
            <a:r>
              <a:rPr dirty="0"/>
              <a:t> </a:t>
            </a:r>
            <a:r>
              <a:rPr dirty="0" err="1"/>
              <a:t>máxima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 que PSP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ofrecer</a:t>
            </a:r>
            <a:r>
              <a:rPr dirty="0"/>
              <a:t> o </a:t>
            </a:r>
            <a:r>
              <a:rPr dirty="0" err="1"/>
              <a:t>solicitar</a:t>
            </a:r>
            <a:r>
              <a:rPr dirty="0"/>
              <a:t> una por </a:t>
            </a:r>
            <a:r>
              <a:rPr dirty="0" err="1"/>
              <a:t>transacción</a:t>
            </a:r>
            <a:r>
              <a:rPr dirty="0"/>
              <a:t>.</a:t>
            </a:r>
            <a:endParaRPr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>
                <a:cs typeface="Times New Roman" panose="02020603050405020304" pitchFamily="18" charset="0"/>
              </a:defRPr>
            </a:pPr>
            <a:r>
              <a:rPr dirty="0"/>
              <a:t>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</a:t>
            </a:r>
            <a:r>
              <a:rPr dirty="0" err="1"/>
              <a:t>podrán</a:t>
            </a:r>
            <a:r>
              <a:rPr dirty="0"/>
              <a:t> </a:t>
            </a:r>
            <a:r>
              <a:rPr dirty="0" err="1"/>
              <a:t>definir</a:t>
            </a:r>
            <a:r>
              <a:rPr dirty="0"/>
              <a:t> </a:t>
            </a:r>
            <a:r>
              <a:rPr dirty="0" err="1"/>
              <a:t>libremente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importe</a:t>
            </a:r>
            <a:r>
              <a:rPr dirty="0"/>
              <a:t> de la </a:t>
            </a:r>
            <a:r>
              <a:rPr dirty="0" err="1"/>
              <a:t>tasa</a:t>
            </a:r>
            <a:r>
              <a:rPr dirty="0"/>
              <a:t> de </a:t>
            </a:r>
            <a:r>
              <a:rPr dirty="0" err="1"/>
              <a:t>intercambio</a:t>
            </a:r>
            <a:endParaRPr dirty="0"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  <a:defRPr b="1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respuestas</a:t>
            </a:r>
            <a:r>
              <a:rPr dirty="0"/>
              <a:t> son </a:t>
            </a:r>
            <a:r>
              <a:rPr dirty="0" err="1"/>
              <a:t>incorrectas</a:t>
            </a:r>
            <a:endParaRPr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defRPr>
                <a:cs typeface="Times New Roman" panose="02020603050405020304" pitchFamily="18" charset="0"/>
              </a:defRPr>
            </a:pPr>
            <a:r>
              <a:rPr dirty="0">
                <a:effectLst/>
                <a:ea typeface="Times New Roman" panose="02020603050405020304" pitchFamily="18" charset="0"/>
              </a:rPr>
              <a:t>4.</a:t>
            </a:r>
            <a:r>
              <a:rPr dirty="0">
                <a:ea typeface="Calibri" panose="020F0502020204030204" pitchFamily="34" charset="0"/>
              </a:rPr>
              <a:t> Eli</a:t>
            </a:r>
            <a:r>
              <a:rPr lang="es-ES" dirty="0">
                <a:ea typeface="Calibri" panose="020F0502020204030204" pitchFamily="34" charset="0"/>
              </a:rPr>
              <a:t>ge</a:t>
            </a:r>
            <a:r>
              <a:rPr dirty="0">
                <a:ea typeface="Calibri" panose="020F0502020204030204" pitchFamily="34" charset="0"/>
              </a:rPr>
              <a:t> la </a:t>
            </a:r>
            <a:r>
              <a:rPr dirty="0" err="1">
                <a:ea typeface="Calibri" panose="020F0502020204030204" pitchFamily="34" charset="0"/>
              </a:rPr>
              <a:t>respuesta</a:t>
            </a:r>
            <a:r>
              <a:rPr dirty="0">
                <a:ea typeface="Calibri" panose="020F0502020204030204" pitchFamily="34" charset="0"/>
              </a:rPr>
              <a:t> </a:t>
            </a:r>
            <a:r>
              <a:rPr dirty="0" err="1">
                <a:ea typeface="Calibri" panose="020F0502020204030204" pitchFamily="34" charset="0"/>
              </a:rPr>
              <a:t>correcta</a:t>
            </a:r>
            <a:r>
              <a:rPr dirty="0">
                <a:ea typeface="Calibri" panose="020F0502020204030204" pitchFamily="34" charset="0"/>
              </a:rPr>
              <a:t>:</a:t>
            </a:r>
            <a:endParaRPr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  <a:defRPr>
                <a:cs typeface="Times New Roman" panose="02020603050405020304" pitchFamily="18" charset="0"/>
              </a:defRPr>
            </a:pPr>
            <a:r>
              <a:rPr dirty="0"/>
              <a:t>las </a:t>
            </a:r>
            <a:r>
              <a:rPr dirty="0" err="1"/>
              <a:t>restricciones</a:t>
            </a:r>
            <a:r>
              <a:rPr dirty="0"/>
              <a:t> </a:t>
            </a:r>
            <a:r>
              <a:rPr dirty="0" err="1"/>
              <a:t>territoriales</a:t>
            </a:r>
            <a:r>
              <a:rPr dirty="0"/>
              <a:t> dentro de la UE para la </a:t>
            </a:r>
            <a:r>
              <a:rPr dirty="0" err="1"/>
              <a:t>emisión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o la </a:t>
            </a:r>
            <a:r>
              <a:rPr dirty="0" err="1"/>
              <a:t>adquisición</a:t>
            </a:r>
            <a:r>
              <a:rPr dirty="0"/>
              <a:t> de </a:t>
            </a:r>
            <a:r>
              <a:rPr dirty="0" err="1"/>
              <a:t>operaciones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introducirse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legislación</a:t>
            </a:r>
            <a:r>
              <a:rPr dirty="0"/>
              <a:t> </a:t>
            </a:r>
            <a:r>
              <a:rPr dirty="0" err="1"/>
              <a:t>nacional</a:t>
            </a:r>
            <a:endParaRPr dirty="0"/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  <a:defRPr>
                <a:cs typeface="Times New Roman" panose="02020603050405020304" pitchFamily="18" charset="0"/>
              </a:defRPr>
            </a:pPr>
            <a:r>
              <a:rPr dirty="0"/>
              <a:t>las </a:t>
            </a:r>
            <a:r>
              <a:rPr dirty="0" err="1"/>
              <a:t>restricciones</a:t>
            </a:r>
            <a:r>
              <a:rPr dirty="0"/>
              <a:t> </a:t>
            </a:r>
            <a:r>
              <a:rPr dirty="0" err="1"/>
              <a:t>territoriales</a:t>
            </a:r>
            <a:r>
              <a:rPr dirty="0"/>
              <a:t> dentro de la UE para la </a:t>
            </a:r>
            <a:r>
              <a:rPr dirty="0" err="1"/>
              <a:t>emisión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o la </a:t>
            </a:r>
            <a:r>
              <a:rPr dirty="0" err="1"/>
              <a:t>adquisición</a:t>
            </a:r>
            <a:r>
              <a:rPr dirty="0"/>
              <a:t> de </a:t>
            </a:r>
            <a:r>
              <a:rPr dirty="0" err="1"/>
              <a:t>operaciones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introducirse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contratos</a:t>
            </a:r>
            <a:endParaRPr sz="1800" dirty="0">
              <a:cs typeface="Times New Roman" panose="02020603050405020304" pitchFamily="18" charset="0"/>
            </a:endParaRPr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  <a:defRPr b="1"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no se </a:t>
            </a:r>
            <a:r>
              <a:rPr dirty="0" err="1"/>
              <a:t>permiten</a:t>
            </a:r>
            <a:r>
              <a:rPr dirty="0"/>
              <a:t> </a:t>
            </a:r>
            <a:r>
              <a:rPr dirty="0" err="1"/>
              <a:t>restricciones</a:t>
            </a:r>
            <a:r>
              <a:rPr dirty="0"/>
              <a:t> </a:t>
            </a:r>
            <a:r>
              <a:rPr dirty="0" err="1"/>
              <a:t>territoriales</a:t>
            </a:r>
            <a:r>
              <a:rPr dirty="0"/>
              <a:t> a lo anterior.</a:t>
            </a:r>
            <a:endParaRPr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 fontAlgn="base">
              <a:spcAft>
                <a:spcPts val="1000"/>
              </a:spcAft>
            </a:pPr>
            <a:endParaRPr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59420" y="-415237"/>
            <a:ext cx="6955420" cy="69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209847-9BC6-4578-9086-BCFCBF725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/>
          <a:lstStyle/>
          <a:p>
            <a:pPr>
              <a:defRPr sz="2400"/>
            </a:pPr>
            <a:r>
              <a:t>Fuentes: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2CBCBB-B8E7-4457-9101-7F309EC9A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25" y="1938337"/>
            <a:ext cx="8715375" cy="2981325"/>
          </a:xfrm>
        </p:spPr>
        <p:txBody>
          <a:bodyPr/>
          <a:lstStyle/>
          <a:p>
            <a:pPr algn="just">
              <a:defRPr sz="1400"/>
            </a:pPr>
            <a:r>
              <a:rPr dirty="0"/>
              <a:t>Banca IFIS. 2021. Lo smart work </a:t>
            </a:r>
            <a:r>
              <a:rPr dirty="0" err="1"/>
              <a:t>conquista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le PMI, con il lockdown è </a:t>
            </a:r>
            <a:r>
              <a:rPr dirty="0" err="1"/>
              <a:t>crescita</a:t>
            </a:r>
            <a:r>
              <a:rPr dirty="0"/>
              <a:t> record, disponible </a:t>
            </a:r>
            <a:r>
              <a:rPr dirty="0" err="1"/>
              <a:t>en</a:t>
            </a:r>
            <a:r>
              <a:rPr dirty="0"/>
              <a:t>: &lt;https://www.bancaifis.it/app/uploads/2021/02/Bancaifis_Focus_01_2021-1.pdf</a:t>
            </a:r>
          </a:p>
          <a:p>
            <a:pPr algn="just">
              <a:defRPr sz="1400"/>
            </a:pPr>
            <a:r>
              <a:rPr dirty="0"/>
              <a:t>  Banco Nacional de Polonia,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Q3 2020, 21-22, disponible </a:t>
            </a:r>
            <a:r>
              <a:rPr dirty="0" err="1"/>
              <a:t>en</a:t>
            </a:r>
            <a:r>
              <a:rPr dirty="0"/>
              <a:t>: https://www.nbp.pl/systemplatniczy/karty/q_03_2020.pdf </a:t>
            </a:r>
          </a:p>
          <a:p>
            <a:pPr algn="just">
              <a:defRPr sz="1400"/>
            </a:pPr>
            <a:r>
              <a:rPr dirty="0" err="1"/>
              <a:t>Paquete</a:t>
            </a:r>
            <a:r>
              <a:rPr dirty="0"/>
              <a:t> de </a:t>
            </a:r>
            <a:r>
              <a:rPr dirty="0" err="1"/>
              <a:t>estímulo</a:t>
            </a:r>
            <a:r>
              <a:rPr dirty="0"/>
              <a:t> de </a:t>
            </a:r>
            <a:r>
              <a:rPr dirty="0" err="1"/>
              <a:t>supervisión</a:t>
            </a:r>
            <a:r>
              <a:rPr dirty="0"/>
              <a:t> para la </a:t>
            </a:r>
            <a:r>
              <a:rPr dirty="0" err="1"/>
              <a:t>seguridad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para </a:t>
            </a:r>
            <a:r>
              <a:rPr dirty="0" err="1"/>
              <a:t>apoyar</a:t>
            </a:r>
            <a:r>
              <a:rPr dirty="0"/>
              <a:t> al sector </a:t>
            </a:r>
            <a:r>
              <a:rPr dirty="0" err="1"/>
              <a:t>bancario</a:t>
            </a:r>
            <a:r>
              <a:rPr dirty="0"/>
              <a:t>, 1, disponible </a:t>
            </a:r>
            <a:r>
              <a:rPr dirty="0" err="1"/>
              <a:t>en</a:t>
            </a:r>
            <a:r>
              <a:rPr dirty="0"/>
              <a:t>: https://www.knf.gov.pl/knf/pl/komponenty/img/SSP%E2%80%93Supervisory_Stimulus_Package_for_Security_and_Development_to_support_the_banking_sector.pdf </a:t>
            </a:r>
            <a:endParaRPr sz="1400" dirty="0"/>
          </a:p>
          <a:p>
            <a:pPr algn="just">
              <a:defRPr sz="1400"/>
            </a:pPr>
            <a:r>
              <a:rPr dirty="0"/>
              <a:t>https://www.funduszeeuropejskie.gov.pl/strony/o-funduszach/fe-koronawirus/fundusze-europejskie-wspieraja-msp-w-obszarze-cyfryzacji/ </a:t>
            </a:r>
            <a:endParaRPr sz="1400" dirty="0"/>
          </a:p>
          <a:p>
            <a:pPr algn="just">
              <a:defRPr sz="1400"/>
            </a:pPr>
            <a:r>
              <a:rPr dirty="0" err="1"/>
              <a:t>Reglamento</a:t>
            </a:r>
            <a:r>
              <a:rPr dirty="0"/>
              <a:t> (UE) 2015/751</a:t>
            </a:r>
          </a:p>
        </p:txBody>
      </p:sp>
    </p:spTree>
    <p:extLst>
      <p:ext uri="{BB962C8B-B14F-4D97-AF65-F5344CB8AC3E}">
        <p14:creationId xmlns:p14="http://schemas.microsoft.com/office/powerpoint/2010/main" val="133251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03305" y="2644170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9600" b="1">
                <a:solidFill>
                  <a:schemeClr val="bg1"/>
                </a:solidFill>
                <a:latin typeface="Roboto"/>
                <a:cs typeface="Roboto"/>
              </a:defRPr>
            </a:pPr>
            <a:r>
              <a:t>¡Gracias!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72B25-C0B9-898A-5085-D064C868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61" y="296097"/>
            <a:ext cx="10905066" cy="1135737"/>
          </a:xfrm>
        </p:spPr>
        <p:txBody>
          <a:bodyPr>
            <a:normAutofit/>
          </a:bodyPr>
          <a:lstStyle/>
          <a:p>
            <a:pPr>
              <a:defRPr>
                <a:latin typeface="+mn-lt"/>
              </a:defRPr>
            </a:pPr>
            <a:r>
              <a:rPr sz="4200"/>
              <a:t>Programa de trabajo</a:t>
            </a:r>
            <a:r>
              <a:rPr sz="360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7B8D4B-64E1-8204-566F-AF7F88A1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  <a:defRPr sz="2000">
                <a:cs typeface="Times New Roman" panose="02020603050405020304" pitchFamily="18" charset="0"/>
              </a:defRPr>
            </a:pPr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soluciones</a:t>
            </a:r>
            <a:r>
              <a:rPr dirty="0"/>
              <a:t> sin </a:t>
            </a:r>
            <a:r>
              <a:rPr dirty="0" err="1"/>
              <a:t>efectivo</a:t>
            </a:r>
            <a:endParaRPr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 sz="2000"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 err="1"/>
              <a:t>Oportunidades</a:t>
            </a:r>
            <a:r>
              <a:rPr dirty="0"/>
              <a:t> de </a:t>
            </a:r>
            <a:r>
              <a:rPr dirty="0" err="1"/>
              <a:t>negocio</a:t>
            </a:r>
            <a:endParaRPr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 sz="2000"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 err="1"/>
              <a:t>Tarifas</a:t>
            </a:r>
            <a:endParaRPr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 sz="2000">
                <a:cs typeface="Times New Roman" panose="02020603050405020304" pitchFamily="18" charset="0"/>
              </a:defRPr>
            </a:pPr>
            <a:r>
              <a:rPr dirty="0" err="1"/>
              <a:t>Medidas</a:t>
            </a:r>
            <a:r>
              <a:rPr dirty="0"/>
              <a:t> de </a:t>
            </a:r>
            <a:r>
              <a:rPr dirty="0" err="1"/>
              <a:t>seguridad</a:t>
            </a:r>
            <a:endParaRPr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 sz="2000">
                <a:cs typeface="Times New Roman" panose="02020603050405020304" pitchFamily="18" charset="0"/>
              </a:defRPr>
            </a:pP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jurídicas</a:t>
            </a:r>
            <a:endParaRPr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 sz="2000">
                <a:cs typeface="Times New Roman" panose="02020603050405020304" pitchFamily="18" charset="0"/>
              </a:defRPr>
            </a:pPr>
            <a:r>
              <a:rPr lang="es-ES" dirty="0"/>
              <a:t>Test de evaluación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1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9F147-0D52-D5E2-4965-02362474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974" y="229450"/>
            <a:ext cx="10905066" cy="1135737"/>
          </a:xfrm>
        </p:spPr>
        <p:txBody>
          <a:bodyPr>
            <a:normAutofit/>
          </a:bodyPr>
          <a:lstStyle/>
          <a:p>
            <a:pPr>
              <a:defRPr sz="4200">
                <a:solidFill>
                  <a:srgbClr val="002060"/>
                </a:solidFill>
                <a:latin typeface="+mn-lt"/>
              </a:defRPr>
            </a:pPr>
            <a:r>
              <a:rPr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Tipos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soluciones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sin </a:t>
            </a:r>
            <a:r>
              <a:rPr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efectivo</a:t>
            </a:r>
            <a:endParaRPr sz="4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D2030-3A2E-D9A8-12BF-2B2F87CA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00" y="1295571"/>
            <a:ext cx="6366850" cy="42352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Tarjetas</a:t>
            </a:r>
            <a:r>
              <a:rPr sz="1600" dirty="0"/>
              <a:t> de </a:t>
            </a:r>
            <a:r>
              <a:rPr sz="1600" dirty="0" err="1"/>
              <a:t>pago</a:t>
            </a:r>
            <a:r>
              <a:rPr sz="1600" dirty="0"/>
              <a:t> (</a:t>
            </a:r>
            <a:r>
              <a:rPr sz="1600" dirty="0" err="1"/>
              <a:t>crédito</a:t>
            </a:r>
            <a:r>
              <a:rPr sz="1600" dirty="0"/>
              <a:t>, </a:t>
            </a:r>
            <a:r>
              <a:rPr sz="1600" dirty="0" err="1"/>
              <a:t>débito</a:t>
            </a:r>
            <a:r>
              <a:rPr sz="1600" dirty="0"/>
              <a:t> y </a:t>
            </a:r>
            <a:r>
              <a:rPr sz="1600" dirty="0" err="1"/>
              <a:t>prepago</a:t>
            </a:r>
            <a:r>
              <a:rPr sz="1600" dirty="0"/>
              <a:t>)</a:t>
            </a:r>
          </a:p>
          <a:p>
            <a:pPr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Transferencia</a:t>
            </a:r>
            <a:r>
              <a:rPr sz="1600" dirty="0"/>
              <a:t> </a:t>
            </a:r>
            <a:r>
              <a:rPr sz="1600" dirty="0" err="1"/>
              <a:t>bancaria</a:t>
            </a:r>
            <a:r>
              <a:rPr sz="1600" dirty="0"/>
              <a:t> (</a:t>
            </a:r>
            <a:r>
              <a:rPr sz="1600" dirty="0" err="1"/>
              <a:t>tradicional</a:t>
            </a:r>
            <a:r>
              <a:rPr sz="1600" dirty="0"/>
              <a:t>, </a:t>
            </a:r>
            <a:r>
              <a:rPr sz="1600" dirty="0" err="1"/>
              <a:t>pago</a:t>
            </a:r>
            <a:r>
              <a:rPr sz="1600" dirty="0"/>
              <a:t> por enlace)</a:t>
            </a:r>
          </a:p>
          <a:p>
            <a:pPr algn="just"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Pagos</a:t>
            </a:r>
            <a:r>
              <a:rPr sz="1600" dirty="0"/>
              <a:t> sin </a:t>
            </a:r>
            <a:r>
              <a:rPr sz="1600" dirty="0" err="1"/>
              <a:t>contacto</a:t>
            </a:r>
            <a:r>
              <a:rPr sz="1600" dirty="0"/>
              <a:t> (</a:t>
            </a:r>
            <a:r>
              <a:rPr sz="1600" dirty="0" err="1"/>
              <a:t>comunicación</a:t>
            </a:r>
            <a:r>
              <a:rPr sz="1600" dirty="0"/>
              <a:t> de campo </a:t>
            </a:r>
            <a:r>
              <a:rPr sz="1600" dirty="0" err="1"/>
              <a:t>cercano</a:t>
            </a:r>
            <a:r>
              <a:rPr sz="1600" dirty="0"/>
              <a:t> — NFC; </a:t>
            </a:r>
            <a:r>
              <a:rPr sz="1600" dirty="0" err="1"/>
              <a:t>identificación</a:t>
            </a:r>
            <a:r>
              <a:rPr sz="1600" dirty="0"/>
              <a:t> por </a:t>
            </a:r>
            <a:r>
              <a:rPr sz="1600" dirty="0" err="1"/>
              <a:t>radiofrecuencia</a:t>
            </a:r>
            <a:r>
              <a:rPr sz="1600" dirty="0"/>
              <a:t> — RFID; </a:t>
            </a:r>
            <a:r>
              <a:rPr sz="1600" dirty="0" err="1"/>
              <a:t>tarjetas</a:t>
            </a:r>
            <a:r>
              <a:rPr sz="1600" dirty="0"/>
              <a:t> de </a:t>
            </a:r>
            <a:r>
              <a:rPr sz="1600" dirty="0" err="1"/>
              <a:t>proximidad</a:t>
            </a:r>
            <a:r>
              <a:rPr sz="1600" dirty="0"/>
              <a:t>)</a:t>
            </a:r>
            <a:endParaRPr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Aplicaciones</a:t>
            </a:r>
            <a:r>
              <a:rPr sz="1600" dirty="0"/>
              <a:t> de </a:t>
            </a:r>
            <a:r>
              <a:rPr sz="1600" dirty="0" err="1"/>
              <a:t>monedero</a:t>
            </a:r>
            <a:r>
              <a:rPr sz="1600" dirty="0"/>
              <a:t> </a:t>
            </a:r>
            <a:r>
              <a:rPr sz="1600" dirty="0" err="1"/>
              <a:t>móvil</a:t>
            </a:r>
            <a:r>
              <a:rPr sz="1600" dirty="0"/>
              <a:t>/E-wallets</a:t>
            </a:r>
            <a:endParaRPr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Pagos</a:t>
            </a:r>
            <a:r>
              <a:rPr sz="1600" dirty="0"/>
              <a:t> por SMS</a:t>
            </a:r>
            <a:endParaRPr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Códigos</a:t>
            </a:r>
            <a:r>
              <a:rPr sz="1600" dirty="0"/>
              <a:t> QR</a:t>
            </a:r>
            <a:endParaRPr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600" dirty="0" err="1"/>
              <a:t>Blik</a:t>
            </a:r>
            <a:r>
              <a:rPr sz="1600" dirty="0"/>
              <a:t> </a:t>
            </a:r>
            <a:r>
              <a:rPr lang="es-ES" sz="1600" dirty="0"/>
              <a:t>(En Polonia) </a:t>
            </a:r>
            <a:r>
              <a:rPr sz="1600" dirty="0"/>
              <a:t>un </a:t>
            </a:r>
            <a:r>
              <a:rPr sz="1600" dirty="0" err="1"/>
              <a:t>sistema</a:t>
            </a:r>
            <a:r>
              <a:rPr sz="1600" dirty="0"/>
              <a:t> de </a:t>
            </a:r>
            <a:r>
              <a:rPr sz="1600" dirty="0" err="1"/>
              <a:t>pago</a:t>
            </a:r>
            <a:r>
              <a:rPr sz="1600" dirty="0"/>
              <a:t> que </a:t>
            </a:r>
            <a:r>
              <a:rPr sz="1600" dirty="0" err="1"/>
              <a:t>permite</a:t>
            </a:r>
            <a:r>
              <a:rPr sz="1600" dirty="0"/>
              <a:t> </a:t>
            </a:r>
            <a:r>
              <a:rPr sz="1600" dirty="0" err="1"/>
              <a:t>realizar</a:t>
            </a:r>
            <a:r>
              <a:rPr sz="1600" dirty="0"/>
              <a:t> </a:t>
            </a:r>
            <a:r>
              <a:rPr sz="1600" dirty="0" err="1"/>
              <a:t>pagos</a:t>
            </a:r>
            <a:r>
              <a:rPr sz="1600" dirty="0"/>
              <a:t> </a:t>
            </a:r>
            <a:r>
              <a:rPr sz="1600" dirty="0" err="1"/>
              <a:t>instantáneos</a:t>
            </a:r>
            <a:r>
              <a:rPr sz="1600" dirty="0"/>
              <a:t> y </a:t>
            </a:r>
            <a:r>
              <a:rPr sz="1600" dirty="0" err="1"/>
              <a:t>retiros</a:t>
            </a:r>
            <a:r>
              <a:rPr sz="1600" dirty="0"/>
              <a:t> de </a:t>
            </a:r>
            <a:r>
              <a:rPr sz="1600" dirty="0" err="1"/>
              <a:t>efectivo</a:t>
            </a:r>
            <a:r>
              <a:rPr sz="1600" dirty="0"/>
              <a:t> </a:t>
            </a:r>
            <a:r>
              <a:rPr sz="1600" dirty="0" err="1"/>
              <a:t>utilizando</a:t>
            </a:r>
            <a:r>
              <a:rPr sz="1600" dirty="0"/>
              <a:t> un </a:t>
            </a:r>
            <a:r>
              <a:rPr sz="1600" dirty="0" err="1"/>
              <a:t>código</a:t>
            </a:r>
            <a:r>
              <a:rPr sz="1600" dirty="0"/>
              <a:t> de 6 </a:t>
            </a:r>
            <a:r>
              <a:rPr sz="1600" dirty="0" err="1"/>
              <a:t>dígitos</a:t>
            </a:r>
            <a:r>
              <a:rPr sz="1600" dirty="0"/>
              <a:t> </a:t>
            </a:r>
            <a:r>
              <a:rPr sz="1600" dirty="0" err="1"/>
              <a:t>generado</a:t>
            </a:r>
            <a:r>
              <a:rPr sz="1600" dirty="0"/>
              <a:t> por una </a:t>
            </a:r>
            <a:r>
              <a:rPr sz="1600" dirty="0" err="1"/>
              <a:t>aplicación</a:t>
            </a:r>
            <a:r>
              <a:rPr sz="1600" dirty="0"/>
              <a:t> de banca </a:t>
            </a:r>
            <a:r>
              <a:rPr sz="1600" dirty="0" err="1"/>
              <a:t>móvil</a:t>
            </a:r>
            <a:r>
              <a:rPr lang="es-ES" sz="1600" dirty="0"/>
              <a:t>.</a:t>
            </a:r>
            <a:endParaRPr sz="1200" dirty="0">
              <a:cs typeface="Arial" panose="020B0604020202020204" pitchFamily="34" charset="0"/>
            </a:endParaRPr>
          </a:p>
        </p:txBody>
      </p:sp>
      <p:pic>
        <p:nvPicPr>
          <p:cNvPr id="6" name="Grafika 5" descr="Karta kredytowa z wypełnieniem pełnym">
            <a:extLst>
              <a:ext uri="{FF2B5EF4-FFF2-40B4-BE49-F238E27FC236}">
                <a16:creationId xmlns:a16="http://schemas.microsoft.com/office/drawing/2014/main" id="{80B36FD0-A219-FC9D-16D1-A274C408B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532" y="2172428"/>
            <a:ext cx="4858138" cy="485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A58448-6961-BDA6-9CB7-A0339443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7" y="176672"/>
            <a:ext cx="10905066" cy="1135737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002060"/>
                </a:solidFill>
                <a:latin typeface="+mn-lt"/>
              </a:defRPr>
            </a:pPr>
            <a:r>
              <a:rPr sz="3600">
                <a:ea typeface="Times New Roman" panose="02020603050405020304" pitchFamily="18" charset="0"/>
                <a:cs typeface="Times New Roman" panose="02020603050405020304" pitchFamily="18" charset="0"/>
              </a:rPr>
              <a:t>Oportunidades de negocio</a:t>
            </a:r>
            <a:r>
              <a:rPr baseline="30000"/>
              <a:t> </a:t>
            </a:r>
            <a:endParaRPr sz="360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73DB21E-C81B-E80D-B500-DE9E941A5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166995"/>
            <a:ext cx="9996047" cy="493878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200" dirty="0" err="1"/>
              <a:t>Ir</a:t>
            </a:r>
            <a:r>
              <a:rPr sz="2200" dirty="0"/>
              <a:t> sin </a:t>
            </a:r>
            <a:r>
              <a:rPr sz="2200" dirty="0" err="1"/>
              <a:t>efectivo</a:t>
            </a:r>
            <a:r>
              <a:rPr sz="2200" dirty="0"/>
              <a:t> </a:t>
            </a:r>
            <a:r>
              <a:rPr lang="es-ES" sz="2200" dirty="0"/>
              <a:t>y con el </a:t>
            </a:r>
            <a:r>
              <a:rPr lang="es-ES" sz="2200" dirty="0" err="1"/>
              <a:t>contactless</a:t>
            </a:r>
            <a:r>
              <a:rPr sz="2200" dirty="0"/>
              <a:t>— una </a:t>
            </a:r>
            <a:r>
              <a:rPr sz="2200" dirty="0" err="1"/>
              <a:t>tendencia</a:t>
            </a:r>
            <a:r>
              <a:rPr sz="2200" dirty="0"/>
              <a:t> global: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febrero</a:t>
            </a:r>
            <a:r>
              <a:rPr dirty="0"/>
              <a:t> de 2020 hasta finales de </a:t>
            </a:r>
            <a:r>
              <a:rPr dirty="0" err="1"/>
              <a:t>febrero</a:t>
            </a:r>
            <a:r>
              <a:rPr dirty="0"/>
              <a:t> de 2021,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número</a:t>
            </a:r>
            <a:r>
              <a:rPr dirty="0"/>
              <a:t> de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estadounidenses</a:t>
            </a:r>
            <a:r>
              <a:rPr dirty="0"/>
              <a:t>, </a:t>
            </a:r>
            <a:r>
              <a:rPr dirty="0" err="1"/>
              <a:t>canadienses</a:t>
            </a:r>
            <a:r>
              <a:rPr dirty="0"/>
              <a:t> y </a:t>
            </a:r>
            <a:r>
              <a:rPr dirty="0" err="1"/>
              <a:t>británicas</a:t>
            </a:r>
            <a:r>
              <a:rPr dirty="0"/>
              <a:t> que se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quedado</a:t>
            </a:r>
            <a:r>
              <a:rPr dirty="0"/>
              <a:t> sin </a:t>
            </a:r>
            <a:r>
              <a:rPr dirty="0" err="1"/>
              <a:t>efectivo</a:t>
            </a:r>
            <a:r>
              <a:rPr dirty="0"/>
              <a:t> se </a:t>
            </a:r>
            <a:r>
              <a:rPr b="1" dirty="0"/>
              <a:t>ha </a:t>
            </a:r>
            <a:r>
              <a:rPr b="1" dirty="0" err="1"/>
              <a:t>duplicado</a:t>
            </a:r>
            <a:r>
              <a:rPr dirty="0"/>
              <a:t> </a:t>
            </a:r>
            <a:r>
              <a:rPr dirty="0" err="1"/>
              <a:t>según</a:t>
            </a:r>
            <a:r>
              <a:rPr dirty="0"/>
              <a:t> un </a:t>
            </a:r>
            <a:r>
              <a:rPr dirty="0" err="1"/>
              <a:t>análisis</a:t>
            </a:r>
            <a:r>
              <a:rPr dirty="0"/>
              <a:t> de 2021 </a:t>
            </a:r>
            <a:r>
              <a:rPr dirty="0" err="1"/>
              <a:t>basado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datos</a:t>
            </a:r>
            <a:r>
              <a:rPr dirty="0"/>
              <a:t> de </a:t>
            </a:r>
            <a:r>
              <a:rPr dirty="0" err="1"/>
              <a:t>pagos</a:t>
            </a:r>
            <a:r>
              <a:rPr dirty="0"/>
              <a:t> de Square. </a:t>
            </a:r>
            <a:r>
              <a:rPr lang="es-ES" dirty="0"/>
              <a:t>El abandono del </a:t>
            </a:r>
            <a:r>
              <a:rPr dirty="0" err="1"/>
              <a:t>efectivo</a:t>
            </a:r>
            <a:r>
              <a:rPr dirty="0"/>
              <a:t> se </a:t>
            </a:r>
            <a:r>
              <a:rPr lang="es-ES" dirty="0"/>
              <a:t>aceleró enormemente </a:t>
            </a:r>
            <a:r>
              <a:rPr dirty="0"/>
              <a:t>por la </a:t>
            </a:r>
            <a:r>
              <a:rPr dirty="0" err="1"/>
              <a:t>pandemia</a:t>
            </a:r>
            <a:r>
              <a:rPr dirty="0"/>
              <a:t> de COVID-19;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dirty="0" err="1">
                <a:cs typeface="Times New Roman" panose="02020603050405020304" pitchFamily="18" charset="0"/>
              </a:rPr>
              <a:t>Según</a:t>
            </a:r>
            <a:r>
              <a:rPr dirty="0">
                <a:cs typeface="Times New Roman" panose="02020603050405020304" pitchFamily="18" charset="0"/>
              </a:rPr>
              <a:t> </a:t>
            </a:r>
            <a:r>
              <a:rPr dirty="0" err="1">
                <a:cs typeface="Times New Roman" panose="02020603050405020304" pitchFamily="18" charset="0"/>
              </a:rPr>
              <a:t>el</a:t>
            </a:r>
            <a:r>
              <a:rPr dirty="0">
                <a:cs typeface="Times New Roman" panose="02020603050405020304" pitchFamily="18" charset="0"/>
              </a:rPr>
              <a:t> Banco Central </a:t>
            </a:r>
            <a:r>
              <a:rPr dirty="0" err="1">
                <a:cs typeface="Times New Roman" panose="02020603050405020304" pitchFamily="18" charset="0"/>
              </a:rPr>
              <a:t>Europeo</a:t>
            </a:r>
            <a:r>
              <a:rPr dirty="0">
                <a:cs typeface="Times New Roman" panose="02020603050405020304" pitchFamily="18" charset="0"/>
              </a:rPr>
              <a:t>, </a:t>
            </a:r>
            <a:r>
              <a:rPr b="1" dirty="0" err="1">
                <a:cs typeface="Times New Roman" panose="02020603050405020304" pitchFamily="18" charset="0"/>
              </a:rPr>
              <a:t>el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uso</a:t>
            </a:r>
            <a:r>
              <a:rPr b="1" dirty="0">
                <a:cs typeface="Times New Roman" panose="02020603050405020304" pitchFamily="18" charset="0"/>
              </a:rPr>
              <a:t> de </a:t>
            </a:r>
            <a:r>
              <a:rPr b="1" dirty="0" err="1">
                <a:cs typeface="Times New Roman" panose="02020603050405020304" pitchFamily="18" charset="0"/>
              </a:rPr>
              <a:t>instrumentos</a:t>
            </a:r>
            <a:r>
              <a:rPr b="1" dirty="0">
                <a:cs typeface="Times New Roman" panose="02020603050405020304" pitchFamily="18" charset="0"/>
              </a:rPr>
              <a:t> de </a:t>
            </a:r>
            <a:r>
              <a:rPr b="1" dirty="0" err="1">
                <a:cs typeface="Times New Roman" panose="02020603050405020304" pitchFamily="18" charset="0"/>
              </a:rPr>
              <a:t>pago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electrónicos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en</a:t>
            </a:r>
            <a:r>
              <a:rPr b="1" dirty="0">
                <a:cs typeface="Times New Roman" panose="02020603050405020304" pitchFamily="18" charset="0"/>
              </a:rPr>
              <a:t> la zona del euro </a:t>
            </a:r>
            <a:r>
              <a:rPr b="1" dirty="0" err="1">
                <a:cs typeface="Times New Roman" panose="02020603050405020304" pitchFamily="18" charset="0"/>
              </a:rPr>
              <a:t>está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aumentando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año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tras</a:t>
            </a:r>
            <a:r>
              <a:rPr b="1" dirty="0">
                <a:cs typeface="Times New Roman" panose="02020603050405020304" pitchFamily="18" charset="0"/>
              </a:rPr>
              <a:t> </a:t>
            </a:r>
            <a:r>
              <a:rPr b="1" dirty="0" err="1">
                <a:cs typeface="Times New Roman" panose="02020603050405020304" pitchFamily="18" charset="0"/>
              </a:rPr>
              <a:t>año</a:t>
            </a:r>
            <a:r>
              <a:rPr dirty="0">
                <a:cs typeface="Times New Roman" panose="02020603050405020304" pitchFamily="18" charset="0"/>
              </a:rPr>
              <a:t>;</a:t>
            </a:r>
            <a:endParaRPr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dirty="0"/>
              <a:t>A la </a:t>
            </a:r>
            <a:r>
              <a:rPr dirty="0" err="1"/>
              <a:t>mayoría</a:t>
            </a:r>
            <a:r>
              <a:rPr dirty="0"/>
              <a:t> de los </a:t>
            </a:r>
            <a:r>
              <a:rPr dirty="0" err="1"/>
              <a:t>comerciantes</a:t>
            </a:r>
            <a:r>
              <a:rPr dirty="0"/>
              <a:t> de los </a:t>
            </a:r>
            <a:r>
              <a:rPr dirty="0" err="1"/>
              <a:t>principales</a:t>
            </a:r>
            <a:r>
              <a:rPr dirty="0"/>
              <a:t> </a:t>
            </a:r>
            <a:r>
              <a:rPr dirty="0" err="1"/>
              <a:t>países</a:t>
            </a:r>
            <a:r>
              <a:rPr dirty="0"/>
              <a:t> </a:t>
            </a:r>
            <a:r>
              <a:rPr dirty="0" err="1"/>
              <a:t>europeos</a:t>
            </a:r>
            <a:r>
              <a:rPr dirty="0"/>
              <a:t> les </a:t>
            </a:r>
            <a:r>
              <a:rPr dirty="0" err="1"/>
              <a:t>gustaría</a:t>
            </a:r>
            <a:r>
              <a:rPr dirty="0"/>
              <a:t> que se les </a:t>
            </a:r>
            <a:r>
              <a:rPr dirty="0" err="1"/>
              <a:t>permitiera</a:t>
            </a:r>
            <a:r>
              <a:rPr dirty="0"/>
              <a:t> </a:t>
            </a:r>
            <a:r>
              <a:rPr dirty="0" err="1"/>
              <a:t>negarse</a:t>
            </a:r>
            <a:r>
              <a:rPr dirty="0"/>
              <a:t> a </a:t>
            </a:r>
            <a:r>
              <a:rPr dirty="0" err="1"/>
              <a:t>aceptar</a:t>
            </a:r>
            <a:r>
              <a:rPr dirty="0"/>
              <a:t> </a:t>
            </a:r>
            <a:r>
              <a:rPr dirty="0" err="1"/>
              <a:t>efectivo</a:t>
            </a:r>
            <a:r>
              <a:rPr dirty="0"/>
              <a:t>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dirty="0" err="1"/>
              <a:t>Alrededor</a:t>
            </a:r>
            <a:r>
              <a:rPr dirty="0"/>
              <a:t> de dos de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tres</a:t>
            </a:r>
            <a:r>
              <a:rPr dirty="0"/>
              <a:t> </a:t>
            </a:r>
            <a:r>
              <a:rPr dirty="0" err="1"/>
              <a:t>consumidores</a:t>
            </a:r>
            <a:r>
              <a:rPr dirty="0"/>
              <a:t> </a:t>
            </a:r>
            <a:r>
              <a:rPr dirty="0" err="1"/>
              <a:t>europeos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de </a:t>
            </a:r>
            <a:r>
              <a:rPr dirty="0" err="1"/>
              <a:t>acuerdo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que </a:t>
            </a:r>
            <a:r>
              <a:rPr dirty="0" err="1"/>
              <a:t>ahora</a:t>
            </a:r>
            <a:r>
              <a:rPr dirty="0"/>
              <a:t> </a:t>
            </a:r>
            <a:r>
              <a:rPr dirty="0" err="1"/>
              <a:t>prefieren</a:t>
            </a:r>
            <a:r>
              <a:rPr dirty="0"/>
              <a:t> </a:t>
            </a:r>
            <a:r>
              <a:rPr dirty="0" err="1"/>
              <a:t>pagar</a:t>
            </a:r>
            <a:r>
              <a:rPr dirty="0"/>
              <a:t> sin </a:t>
            </a:r>
            <a:r>
              <a:rPr dirty="0" err="1"/>
              <a:t>contacto</a:t>
            </a:r>
            <a:r>
              <a:rPr dirty="0"/>
              <a:t> con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frecuencia</a:t>
            </a:r>
            <a:r>
              <a:rPr dirty="0"/>
              <a:t> que antes de la </a:t>
            </a:r>
            <a:r>
              <a:rPr dirty="0" err="1"/>
              <a:t>pandemia</a:t>
            </a:r>
            <a:r>
              <a:rPr dirty="0"/>
              <a:t> de COVID-19;</a:t>
            </a:r>
            <a:endParaRPr sz="1800" dirty="0"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sz="2200" dirty="0" err="1"/>
              <a:t>Beneficios</a:t>
            </a:r>
            <a:r>
              <a:rPr sz="2200" dirty="0"/>
              <a:t> de los </a:t>
            </a:r>
            <a:r>
              <a:rPr sz="2200" dirty="0" err="1"/>
              <a:t>pagos</a:t>
            </a:r>
            <a:r>
              <a:rPr sz="2200" dirty="0"/>
              <a:t> sin </a:t>
            </a:r>
            <a:r>
              <a:rPr sz="2200" dirty="0" err="1"/>
              <a:t>efectivo</a:t>
            </a:r>
            <a:r>
              <a:rPr sz="2200" dirty="0"/>
              <a:t>: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dirty="0" err="1"/>
              <a:t>Mejora</a:t>
            </a:r>
            <a:r>
              <a:rPr dirty="0"/>
              <a:t> de la </a:t>
            </a:r>
            <a:r>
              <a:rPr b="1" dirty="0" err="1"/>
              <a:t>experiencia</a:t>
            </a:r>
            <a:r>
              <a:rPr b="1" dirty="0"/>
              <a:t> del </a:t>
            </a:r>
            <a:r>
              <a:rPr b="1" dirty="0" err="1"/>
              <a:t>cliente</a:t>
            </a:r>
            <a:r>
              <a:rPr b="1" dirty="0"/>
              <a:t>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Ahorro</a:t>
            </a:r>
            <a:r>
              <a:rPr b="1" dirty="0"/>
              <a:t> de </a:t>
            </a:r>
            <a:r>
              <a:rPr b="1" dirty="0" err="1"/>
              <a:t>tiempo</a:t>
            </a:r>
            <a:r>
              <a:rPr b="1" dirty="0"/>
              <a:t>:</a:t>
            </a:r>
            <a:r>
              <a:rPr dirty="0"/>
              <a:t> los </a:t>
            </a:r>
            <a:r>
              <a:rPr dirty="0" err="1"/>
              <a:t>pagos</a:t>
            </a:r>
            <a:r>
              <a:rPr dirty="0"/>
              <a:t> sin </a:t>
            </a:r>
            <a:r>
              <a:rPr dirty="0" err="1"/>
              <a:t>efectivo</a:t>
            </a:r>
            <a:r>
              <a:rPr dirty="0"/>
              <a:t> </a:t>
            </a:r>
            <a:r>
              <a:rPr dirty="0" err="1"/>
              <a:t>ayudan</a:t>
            </a:r>
            <a:r>
              <a:rPr dirty="0"/>
              <a:t> a las </a:t>
            </a:r>
            <a:r>
              <a:rPr dirty="0" err="1"/>
              <a:t>empresas</a:t>
            </a:r>
            <a:r>
              <a:rPr dirty="0"/>
              <a:t> a </a:t>
            </a:r>
            <a:r>
              <a:rPr dirty="0" err="1"/>
              <a:t>ahorrar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las </a:t>
            </a:r>
            <a:r>
              <a:rPr dirty="0" err="1"/>
              <a:t>transacciones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efectivo</a:t>
            </a:r>
            <a:r>
              <a:rPr dirty="0"/>
              <a:t> y los </a:t>
            </a:r>
            <a:r>
              <a:rPr dirty="0" err="1"/>
              <a:t>costos</a:t>
            </a:r>
            <a:r>
              <a:rPr dirty="0"/>
              <a:t> de </a:t>
            </a:r>
            <a:r>
              <a:rPr dirty="0" err="1"/>
              <a:t>administración</a:t>
            </a:r>
            <a:r>
              <a:rPr dirty="0"/>
              <a:t> de </a:t>
            </a:r>
            <a:r>
              <a:rPr dirty="0" err="1"/>
              <a:t>efectivo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costo</a:t>
            </a:r>
            <a:r>
              <a:rPr dirty="0"/>
              <a:t> de los </a:t>
            </a:r>
            <a:r>
              <a:rPr dirty="0" err="1"/>
              <a:t>empleados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costo</a:t>
            </a:r>
            <a:r>
              <a:rPr dirty="0"/>
              <a:t> de </a:t>
            </a:r>
            <a:r>
              <a:rPr dirty="0" err="1"/>
              <a:t>monitoreo</a:t>
            </a:r>
            <a:r>
              <a:rPr dirty="0"/>
              <a:t> de </a:t>
            </a:r>
            <a:r>
              <a:rPr dirty="0" err="1"/>
              <a:t>efectivo</a:t>
            </a:r>
            <a:r>
              <a:rPr dirty="0"/>
              <a:t> y la </a:t>
            </a:r>
            <a:r>
              <a:rPr dirty="0" err="1"/>
              <a:t>protección</a:t>
            </a:r>
            <a:r>
              <a:rPr dirty="0"/>
              <a:t> del </a:t>
            </a:r>
            <a:r>
              <a:rPr dirty="0" err="1"/>
              <a:t>costo</a:t>
            </a:r>
            <a:r>
              <a:rPr dirty="0"/>
              <a:t> de </a:t>
            </a:r>
            <a:r>
              <a:rPr dirty="0" err="1"/>
              <a:t>efectivo</a:t>
            </a:r>
            <a:r>
              <a:rPr dirty="0"/>
              <a:t>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dirty="0"/>
              <a:t>Mayor </a:t>
            </a:r>
            <a:r>
              <a:rPr dirty="0" err="1"/>
              <a:t>nivel</a:t>
            </a:r>
            <a:r>
              <a:rPr dirty="0"/>
              <a:t> de </a:t>
            </a:r>
            <a:r>
              <a:rPr b="1" dirty="0" err="1"/>
              <a:t>seguridad</a:t>
            </a:r>
            <a:r>
              <a:rPr b="1" dirty="0"/>
              <a:t>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Automatización</a:t>
            </a:r>
            <a:r>
              <a:rPr b="1" dirty="0"/>
              <a:t> </a:t>
            </a:r>
            <a:r>
              <a:rPr dirty="0"/>
              <a:t>de </a:t>
            </a:r>
            <a:r>
              <a:rPr dirty="0" err="1"/>
              <a:t>tareas</a:t>
            </a:r>
            <a:r>
              <a:rPr dirty="0"/>
              <a:t> </a:t>
            </a:r>
            <a:r>
              <a:rPr dirty="0" err="1"/>
              <a:t>específicas</a:t>
            </a:r>
            <a:r>
              <a:rPr dirty="0"/>
              <a:t> de </a:t>
            </a:r>
            <a:r>
              <a:rPr dirty="0" err="1"/>
              <a:t>contabilidad</a:t>
            </a:r>
            <a:r>
              <a:rPr dirty="0"/>
              <a:t> y </a:t>
            </a:r>
            <a:r>
              <a:rPr dirty="0" err="1"/>
              <a:t>contabilidad</a:t>
            </a:r>
            <a:r>
              <a:rPr dirty="0"/>
              <a:t>.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sz="2000" dirty="0"/>
          </a:p>
        </p:txBody>
      </p:sp>
      <p:pic>
        <p:nvPicPr>
          <p:cNvPr id="4" name="Grafika 3" descr="Monety kontur">
            <a:extLst>
              <a:ext uri="{FF2B5EF4-FFF2-40B4-BE49-F238E27FC236}">
                <a16:creationId xmlns:a16="http://schemas.microsoft.com/office/drawing/2014/main" id="{C5A68073-9770-FB62-0C7F-AADAFF62A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8706" y="1374909"/>
            <a:ext cx="4522952" cy="4522952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F9B8265E-2CFA-568B-E176-4526B42EC55A}"/>
              </a:ext>
            </a:extLst>
          </p:cNvPr>
          <p:cNvCxnSpPr>
            <a:cxnSpLocks/>
          </p:cNvCxnSpPr>
          <p:nvPr/>
        </p:nvCxnSpPr>
        <p:spPr>
          <a:xfrm>
            <a:off x="7315200" y="1906859"/>
            <a:ext cx="4233333" cy="3479180"/>
          </a:xfrm>
          <a:prstGeom prst="line">
            <a:avLst/>
          </a:prstGeom>
          <a:ln w="107950">
            <a:solidFill>
              <a:srgbClr val="002060">
                <a:alpha val="1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675" y="250666"/>
            <a:ext cx="10539897" cy="1954328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Tarifas generalmente pagadas</a:t>
            </a:r>
            <a:endParaRPr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1">
            <a:extLst>
              <a:ext uri="{FF2B5EF4-FFF2-40B4-BE49-F238E27FC236}">
                <a16:creationId xmlns:a16="http://schemas.microsoft.com/office/drawing/2014/main" id="{874ACD7A-709A-CF21-1B2A-4614E478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982" y="2528653"/>
            <a:ext cx="9802035" cy="23236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S" dirty="0"/>
              <a:t>Tasas de intercambio                      Tasas del sistema bancario          </a:t>
            </a:r>
            <a:r>
              <a:rPr dirty="0" err="1"/>
              <a:t>Margen</a:t>
            </a:r>
            <a:r>
              <a:rPr dirty="0"/>
              <a:t> del </a:t>
            </a:r>
            <a:r>
              <a:rPr lang="es-ES" dirty="0"/>
              <a:t>comprador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Grafika 9" descr="Pożyczka kontur">
            <a:extLst>
              <a:ext uri="{FF2B5EF4-FFF2-40B4-BE49-F238E27FC236}">
                <a16:creationId xmlns:a16="http://schemas.microsoft.com/office/drawing/2014/main" id="{96762633-6700-E109-C9DE-BF0E89E6D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53417" y="1031896"/>
            <a:ext cx="6197600" cy="61976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54A995E-58BD-C880-EB59-1BE2542CB022}"/>
              </a:ext>
            </a:extLst>
          </p:cNvPr>
          <p:cNvSpPr txBox="1"/>
          <p:nvPr/>
        </p:nvSpPr>
        <p:spPr>
          <a:xfrm>
            <a:off x="744965" y="4130696"/>
            <a:ext cx="31482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400">
                <a:cs typeface="Times New Roman" panose="02020603050405020304" pitchFamily="18" charset="0"/>
              </a:defRPr>
            </a:pPr>
            <a:r>
              <a:rPr dirty="0"/>
              <a:t>una </a:t>
            </a:r>
            <a:r>
              <a:rPr dirty="0" err="1"/>
              <a:t>tarifa</a:t>
            </a:r>
            <a:r>
              <a:rPr dirty="0"/>
              <a:t> </a:t>
            </a:r>
            <a:r>
              <a:rPr dirty="0" err="1"/>
              <a:t>pagada</a:t>
            </a:r>
            <a:r>
              <a:rPr dirty="0"/>
              <a:t> por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transacción</a:t>
            </a:r>
            <a:r>
              <a:rPr dirty="0"/>
              <a:t> </a:t>
            </a:r>
            <a:r>
              <a:rPr dirty="0" err="1"/>
              <a:t>directa</a:t>
            </a:r>
            <a:r>
              <a:rPr dirty="0"/>
              <a:t> o </a:t>
            </a:r>
            <a:r>
              <a:rPr dirty="0" err="1"/>
              <a:t>indirectamente</a:t>
            </a:r>
            <a:r>
              <a:rPr dirty="0"/>
              <a:t> (es </a:t>
            </a:r>
            <a:r>
              <a:rPr dirty="0" err="1"/>
              <a:t>decir</a:t>
            </a:r>
            <a:r>
              <a:rPr dirty="0"/>
              <a:t>, a </a:t>
            </a:r>
            <a:r>
              <a:rPr dirty="0" err="1"/>
              <a:t>través</a:t>
            </a:r>
            <a:r>
              <a:rPr dirty="0"/>
              <a:t> de un </a:t>
            </a:r>
            <a:r>
              <a:rPr dirty="0" err="1"/>
              <a:t>tercero</a:t>
            </a:r>
            <a:r>
              <a:rPr dirty="0"/>
              <a:t>) entre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emisor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comprador</a:t>
            </a:r>
            <a:r>
              <a:rPr dirty="0"/>
              <a:t> </a:t>
            </a:r>
            <a:r>
              <a:rPr dirty="0" err="1"/>
              <a:t>involucrado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transacción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</a:t>
            </a:r>
            <a:r>
              <a:rPr dirty="0"/>
              <a:t>. </a:t>
            </a:r>
            <a:r>
              <a:rPr dirty="0" err="1"/>
              <a:t>Según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Derecho de la UE, la </a:t>
            </a:r>
            <a:r>
              <a:rPr dirty="0" err="1"/>
              <a:t>compensación</a:t>
            </a:r>
            <a:r>
              <a:rPr dirty="0"/>
              <a:t> </a:t>
            </a:r>
            <a:r>
              <a:rPr dirty="0" err="1"/>
              <a:t>neta</a:t>
            </a:r>
            <a:r>
              <a:rPr dirty="0"/>
              <a:t> u </a:t>
            </a:r>
            <a:r>
              <a:rPr dirty="0" err="1"/>
              <a:t>otra</a:t>
            </a:r>
            <a:r>
              <a:rPr dirty="0"/>
              <a:t> </a:t>
            </a:r>
            <a:r>
              <a:rPr dirty="0" err="1"/>
              <a:t>remuneración</a:t>
            </a:r>
            <a:r>
              <a:rPr dirty="0"/>
              <a:t> </a:t>
            </a:r>
            <a:r>
              <a:rPr dirty="0" err="1"/>
              <a:t>acordada</a:t>
            </a:r>
            <a:r>
              <a:rPr dirty="0"/>
              <a:t> se </a:t>
            </a:r>
            <a:r>
              <a:rPr dirty="0" err="1"/>
              <a:t>considera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 de la </a:t>
            </a:r>
            <a:r>
              <a:rPr dirty="0" err="1"/>
              <a:t>tasa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3D6F272-058A-033D-A9E7-AC502A4BEE5B}"/>
              </a:ext>
            </a:extLst>
          </p:cNvPr>
          <p:cNvSpPr txBox="1"/>
          <p:nvPr/>
        </p:nvSpPr>
        <p:spPr>
          <a:xfrm>
            <a:off x="4251528" y="4453861"/>
            <a:ext cx="300823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400">
                <a:cs typeface="Times New Roman" panose="02020603050405020304" pitchFamily="18" charset="0"/>
              </a:defRPr>
            </a:pPr>
            <a:r>
              <a:t>las tarifas fijadas por las organizaciones de tarjetas como porcentaje o importe a pagar a estas organizaciones en cada transacción de pago completada.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FEEDC98-9832-6A61-E5EE-30C0EE7F36A1}"/>
              </a:ext>
            </a:extLst>
          </p:cNvPr>
          <p:cNvSpPr txBox="1"/>
          <p:nvPr/>
        </p:nvSpPr>
        <p:spPr>
          <a:xfrm>
            <a:off x="7611578" y="4526978"/>
            <a:ext cx="34266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400">
                <a:cs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tasa</a:t>
            </a:r>
            <a:r>
              <a:rPr dirty="0"/>
              <a:t> a </a:t>
            </a:r>
            <a:r>
              <a:rPr dirty="0" err="1"/>
              <a:t>pagar</a:t>
            </a:r>
            <a:r>
              <a:rPr dirty="0"/>
              <a:t> al </a:t>
            </a:r>
            <a:r>
              <a:rPr lang="es-ES" dirty="0"/>
              <a:t>comprador</a:t>
            </a:r>
            <a:r>
              <a:rPr dirty="0"/>
              <a:t> que </a:t>
            </a:r>
            <a:r>
              <a:rPr dirty="0" err="1"/>
              <a:t>constituye</a:t>
            </a:r>
            <a:r>
              <a:rPr dirty="0"/>
              <a:t> la </a:t>
            </a:r>
            <a:r>
              <a:rPr dirty="0" err="1"/>
              <a:t>remuneración</a:t>
            </a:r>
            <a:r>
              <a:rPr dirty="0"/>
              <a:t> por la </a:t>
            </a:r>
            <a:r>
              <a:rPr dirty="0" err="1"/>
              <a:t>tramitación</a:t>
            </a:r>
            <a:r>
              <a:rPr dirty="0"/>
              <a:t> de la </a:t>
            </a:r>
            <a:r>
              <a:rPr dirty="0" err="1"/>
              <a:t>operación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.</a:t>
            </a:r>
          </a:p>
        </p:txBody>
      </p:sp>
      <p:pic>
        <p:nvPicPr>
          <p:cNvPr id="12" name="Grafika 11" descr="Karta kredytowa z wypełnieniem pełnym">
            <a:extLst>
              <a:ext uri="{FF2B5EF4-FFF2-40B4-BE49-F238E27FC236}">
                <a16:creationId xmlns:a16="http://schemas.microsoft.com/office/drawing/2014/main" id="{DA73A4A3-B0EE-4B31-23EA-415AD801E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21182" y="2145039"/>
            <a:ext cx="1397107" cy="1397107"/>
          </a:xfrm>
          <a:prstGeom prst="rect">
            <a:avLst/>
          </a:prstGeom>
          <a:effectLst>
            <a:outerShdw blurRad="50800" dist="50800" dir="5400000" sx="103000" sy="103000" algn="ctr" rotWithShape="0">
              <a:schemeClr val="tx1">
                <a:alpha val="39000"/>
              </a:schemeClr>
            </a:outerShdw>
          </a:effectLst>
        </p:spPr>
      </p:pic>
      <p:pic>
        <p:nvPicPr>
          <p:cNvPr id="14" name="Grafika 13" descr="Podatek z wypełnieniem pełnym">
            <a:extLst>
              <a:ext uri="{FF2B5EF4-FFF2-40B4-BE49-F238E27FC236}">
                <a16:creationId xmlns:a16="http://schemas.microsoft.com/office/drawing/2014/main" id="{6233A6F6-D71C-E28B-A617-31DD0A3F9A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0399" y="2204633"/>
            <a:ext cx="1154534" cy="1154534"/>
          </a:xfrm>
          <a:prstGeom prst="rect">
            <a:avLst/>
          </a:prstGeom>
          <a:effectLst>
            <a:outerShdw blurRad="101600" dist="50800" dir="5400000" algn="ctr" rotWithShape="0">
              <a:schemeClr val="tx1">
                <a:alpha val="32000"/>
              </a:schemeClr>
            </a:outerShdw>
          </a:effectLst>
        </p:spPr>
      </p:pic>
      <p:pic>
        <p:nvPicPr>
          <p:cNvPr id="16" name="Grafika 15" descr="Filantropia z wypełnieniem pełnym">
            <a:extLst>
              <a:ext uri="{FF2B5EF4-FFF2-40B4-BE49-F238E27FC236}">
                <a16:creationId xmlns:a16="http://schemas.microsoft.com/office/drawing/2014/main" id="{C9AC30E9-BBF2-65EE-8120-DC2982C4A0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24759" y="2075278"/>
            <a:ext cx="1413243" cy="14132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912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  <p:bldP spid="3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125" y="323808"/>
            <a:ext cx="9325540" cy="2323655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defRPr>
            </a:pPr>
            <a:r>
              <a:rPr dirty="0" err="1"/>
              <a:t>Medidas</a:t>
            </a:r>
            <a:r>
              <a:rPr dirty="0"/>
              <a:t> de </a:t>
            </a:r>
            <a:r>
              <a:rPr dirty="0" err="1"/>
              <a:t>seguridad</a:t>
            </a:r>
            <a:r>
              <a:rPr dirty="0"/>
              <a:t> (</a:t>
            </a:r>
            <a:r>
              <a:rPr dirty="0" err="1"/>
              <a:t>tecnológicas</a:t>
            </a:r>
            <a:r>
              <a:rPr dirty="0"/>
              <a:t>, </a:t>
            </a:r>
            <a:r>
              <a:rPr dirty="0" err="1"/>
              <a:t>organizativas</a:t>
            </a:r>
            <a:r>
              <a:rPr dirty="0"/>
              <a:t>, </a:t>
            </a:r>
            <a:r>
              <a:rPr dirty="0" err="1"/>
              <a:t>jurídicas</a:t>
            </a:r>
            <a:r>
              <a:rPr dirty="0"/>
              <a:t>) (1) </a:t>
            </a:r>
            <a:endParaRPr sz="4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6" name="Grafika 75" descr="Tarcza — znacznik wyboru z wypełnieniem pełnym">
            <a:extLst>
              <a:ext uri="{FF2B5EF4-FFF2-40B4-BE49-F238E27FC236}">
                <a16:creationId xmlns:a16="http://schemas.microsoft.com/office/drawing/2014/main" id="{772E0815-EBFB-0BA1-32CC-997D11DB9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4467" y="889975"/>
            <a:ext cx="4805215" cy="4805215"/>
          </a:xfrm>
          <a:prstGeom prst="rect">
            <a:avLst/>
          </a:prstGeom>
        </p:spPr>
      </p:pic>
      <p:pic>
        <p:nvPicPr>
          <p:cNvPr id="81" name="Grafika 80" descr="Monitor z wypełnieniem pełnym">
            <a:extLst>
              <a:ext uri="{FF2B5EF4-FFF2-40B4-BE49-F238E27FC236}">
                <a16:creationId xmlns:a16="http://schemas.microsoft.com/office/drawing/2014/main" id="{B42CCD31-2DE5-24B8-9B8A-FBEEF5B5F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8308" y="-1233770"/>
            <a:ext cx="9325540" cy="9325540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01681D3-1162-AF07-C89B-3134F4C17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700" y="1815111"/>
            <a:ext cx="10720370" cy="49387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dirty="0" err="1"/>
              <a:t>Medidas</a:t>
            </a:r>
            <a:r>
              <a:rPr dirty="0"/>
              <a:t> </a:t>
            </a:r>
            <a:r>
              <a:rPr dirty="0" err="1"/>
              <a:t>organizativas</a:t>
            </a:r>
            <a:r>
              <a:rPr dirty="0"/>
              <a:t> y </a:t>
            </a:r>
            <a:r>
              <a:rPr dirty="0" err="1"/>
              <a:t>jurídicas</a:t>
            </a:r>
            <a:r>
              <a:rPr dirty="0"/>
              <a:t>:</a:t>
            </a: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Principios</a:t>
            </a:r>
            <a:r>
              <a:rPr b="1" dirty="0"/>
              <a:t> y </a:t>
            </a:r>
            <a:r>
              <a:rPr b="1" dirty="0" err="1"/>
              <a:t>organización</a:t>
            </a:r>
            <a:r>
              <a:rPr b="1" dirty="0"/>
              <a:t> del </a:t>
            </a:r>
            <a:r>
              <a:rPr b="1" dirty="0" err="1"/>
              <a:t>proceso</a:t>
            </a:r>
            <a:r>
              <a:rPr b="1" dirty="0"/>
              <a:t> de </a:t>
            </a:r>
            <a:r>
              <a:rPr b="1" dirty="0" err="1"/>
              <a:t>gestión</a:t>
            </a:r>
            <a:r>
              <a:rPr b="1" dirty="0"/>
              <a:t> y </a:t>
            </a:r>
            <a:r>
              <a:rPr b="1" dirty="0" err="1"/>
              <a:t>evaluación</a:t>
            </a:r>
            <a:r>
              <a:rPr b="1" dirty="0"/>
              <a:t> de </a:t>
            </a:r>
            <a:r>
              <a:rPr b="1" dirty="0" err="1"/>
              <a:t>riesgos</a:t>
            </a:r>
            <a:r>
              <a:rPr b="1" dirty="0"/>
              <a:t>: </a:t>
            </a:r>
            <a:r>
              <a:rPr dirty="0"/>
              <a:t>una </a:t>
            </a:r>
            <a:r>
              <a:rPr dirty="0" err="1"/>
              <a:t>política</a:t>
            </a:r>
            <a:r>
              <a:rPr dirty="0"/>
              <a:t> de </a:t>
            </a:r>
            <a:r>
              <a:rPr dirty="0" err="1"/>
              <a:t>seguridad</a:t>
            </a:r>
            <a:r>
              <a:rPr dirty="0"/>
              <a:t> </a:t>
            </a:r>
            <a:r>
              <a:rPr dirty="0" err="1"/>
              <a:t>documentada</a:t>
            </a:r>
            <a:r>
              <a:rPr dirty="0"/>
              <a:t> y </a:t>
            </a:r>
            <a:r>
              <a:rPr dirty="0" err="1"/>
              <a:t>evaluaciones</a:t>
            </a:r>
            <a:r>
              <a:rPr dirty="0"/>
              <a:t> de </a:t>
            </a:r>
            <a:r>
              <a:rPr dirty="0" err="1"/>
              <a:t>riesgos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</a:t>
            </a:r>
            <a:r>
              <a:rPr dirty="0" err="1"/>
              <a:t>regularmente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relación</a:t>
            </a:r>
            <a:r>
              <a:rPr dirty="0"/>
              <a:t> con los </a:t>
            </a:r>
            <a:r>
              <a:rPr dirty="0" err="1"/>
              <a:t>pagos</a:t>
            </a:r>
            <a:r>
              <a:rPr dirty="0"/>
              <a:t> </a:t>
            </a:r>
            <a:r>
              <a:rPr lang="es-ES" i="1" dirty="0"/>
              <a:t>online </a:t>
            </a:r>
            <a:r>
              <a:rPr dirty="0"/>
              <a:t>y los </a:t>
            </a:r>
            <a:r>
              <a:rPr dirty="0" err="1"/>
              <a:t>servicios</a:t>
            </a:r>
            <a:r>
              <a:rPr dirty="0"/>
              <a:t> </a:t>
            </a:r>
            <a:r>
              <a:rPr dirty="0" err="1"/>
              <a:t>relacionados</a:t>
            </a:r>
            <a:r>
              <a:rPr dirty="0"/>
              <a:t>. </a:t>
            </a:r>
            <a:r>
              <a:rPr dirty="0" err="1"/>
              <a:t>Análisis</a:t>
            </a:r>
            <a:r>
              <a:rPr dirty="0"/>
              <a:t> </a:t>
            </a:r>
            <a:r>
              <a:rPr dirty="0" err="1"/>
              <a:t>teniendo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, entre </a:t>
            </a: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cosas</a:t>
            </a:r>
            <a:r>
              <a:rPr dirty="0"/>
              <a:t>, las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tecnológicas</a:t>
            </a:r>
            <a:r>
              <a:rPr dirty="0"/>
              <a:t> </a:t>
            </a:r>
            <a:r>
              <a:rPr dirty="0" err="1"/>
              <a:t>utilizadas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entorno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que opera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cliente</a:t>
            </a:r>
            <a:r>
              <a:rPr dirty="0"/>
              <a:t> o las </a:t>
            </a:r>
            <a:r>
              <a:rPr dirty="0" err="1"/>
              <a:t>cuestiones</a:t>
            </a:r>
            <a:r>
              <a:rPr dirty="0"/>
              <a:t> de </a:t>
            </a:r>
            <a:r>
              <a:rPr dirty="0" err="1"/>
              <a:t>externalización</a:t>
            </a:r>
            <a:r>
              <a:rPr dirty="0"/>
              <a:t>.</a:t>
            </a:r>
            <a:endParaRPr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Medidas</a:t>
            </a:r>
            <a:r>
              <a:rPr b="1" dirty="0"/>
              <a:t> </a:t>
            </a:r>
            <a:r>
              <a:rPr b="1" dirty="0" err="1"/>
              <a:t>específicas</a:t>
            </a:r>
            <a:r>
              <a:rPr b="1" dirty="0"/>
              <a:t> de control y </a:t>
            </a:r>
            <a:r>
              <a:rPr b="1" dirty="0" err="1"/>
              <a:t>seguridad</a:t>
            </a:r>
            <a:r>
              <a:rPr b="1" dirty="0"/>
              <a:t> para </a:t>
            </a:r>
            <a:r>
              <a:rPr b="1" dirty="0" err="1"/>
              <a:t>pagos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línea</a:t>
            </a:r>
            <a:r>
              <a:rPr b="1" dirty="0"/>
              <a:t> </a:t>
            </a:r>
            <a:r>
              <a:rPr dirty="0"/>
              <a:t>(SCA, </a:t>
            </a:r>
            <a:r>
              <a:rPr dirty="0" err="1"/>
              <a:t>uso</a:t>
            </a:r>
            <a:r>
              <a:rPr dirty="0"/>
              <a:t> de </a:t>
            </a:r>
            <a:r>
              <a:rPr dirty="0" err="1"/>
              <a:t>sistemas</a:t>
            </a:r>
            <a:r>
              <a:rPr dirty="0"/>
              <a:t>, que </a:t>
            </a:r>
            <a:r>
              <a:rPr dirty="0" err="1"/>
              <a:t>ayudan</a:t>
            </a:r>
            <a:r>
              <a:rPr dirty="0"/>
              <a:t> a </a:t>
            </a:r>
            <a:r>
              <a:rPr dirty="0" err="1"/>
              <a:t>identificar</a:t>
            </a:r>
            <a:r>
              <a:rPr dirty="0"/>
              <a:t> y </a:t>
            </a:r>
            <a:r>
              <a:rPr dirty="0" err="1"/>
              <a:t>bloquear</a:t>
            </a:r>
            <a:r>
              <a:rPr dirty="0"/>
              <a:t> </a:t>
            </a:r>
            <a:r>
              <a:rPr dirty="0" err="1"/>
              <a:t>transacciones</a:t>
            </a:r>
            <a:r>
              <a:rPr dirty="0"/>
              <a:t> </a:t>
            </a:r>
            <a:r>
              <a:rPr dirty="0" err="1"/>
              <a:t>fraudulentas</a:t>
            </a:r>
            <a:r>
              <a:rPr dirty="0"/>
              <a:t>.</a:t>
            </a:r>
            <a:endParaRPr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Actividades</a:t>
            </a:r>
            <a:r>
              <a:rPr b="1" dirty="0"/>
              <a:t> de </a:t>
            </a:r>
            <a:r>
              <a:rPr b="1" dirty="0" err="1"/>
              <a:t>sensibilización</a:t>
            </a:r>
            <a:r>
              <a:rPr b="1" dirty="0"/>
              <a:t> y </a:t>
            </a:r>
            <a:r>
              <a:rPr b="1" dirty="0" err="1"/>
              <a:t>educación</a:t>
            </a:r>
            <a:r>
              <a:rPr b="1" dirty="0"/>
              <a:t> </a:t>
            </a:r>
            <a:r>
              <a:rPr b="1" dirty="0" err="1"/>
              <a:t>hacia</a:t>
            </a:r>
            <a:r>
              <a:rPr b="1" dirty="0"/>
              <a:t> los </a:t>
            </a:r>
            <a:r>
              <a:rPr dirty="0" err="1"/>
              <a:t>clientes</a:t>
            </a:r>
            <a:r>
              <a:rPr dirty="0"/>
              <a:t> y </a:t>
            </a:r>
            <a:r>
              <a:rPr b="1" dirty="0" err="1"/>
              <a:t>comunicación</a:t>
            </a:r>
            <a:r>
              <a:rPr b="1" dirty="0"/>
              <a:t> </a:t>
            </a:r>
            <a:r>
              <a:rPr b="1" dirty="0" err="1"/>
              <a:t>eficiente</a:t>
            </a:r>
            <a:r>
              <a:rPr dirty="0"/>
              <a:t>. </a:t>
            </a:r>
            <a:endParaRPr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b="1">
                <a:cs typeface="Times New Roman" panose="02020603050405020304" pitchFamily="18" charset="0"/>
              </a:defRPr>
            </a:pPr>
            <a:r>
              <a:rPr dirty="0" err="1"/>
              <a:t>Estándar</a:t>
            </a:r>
            <a:r>
              <a:rPr dirty="0"/>
              <a:t> de </a:t>
            </a:r>
            <a:r>
              <a:rPr dirty="0" err="1"/>
              <a:t>seguridad</a:t>
            </a:r>
            <a:r>
              <a:rPr dirty="0"/>
              <a:t> de </a:t>
            </a:r>
            <a:r>
              <a:rPr dirty="0" err="1"/>
              <a:t>datos</a:t>
            </a:r>
            <a:r>
              <a:rPr dirty="0"/>
              <a:t> de la </a:t>
            </a:r>
            <a:r>
              <a:rPr dirty="0" err="1"/>
              <a:t>industria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.</a:t>
            </a:r>
            <a:endParaRPr sz="1800" b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822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442" y="982"/>
            <a:ext cx="9450486" cy="2323655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defRPr>
            </a:pPr>
            <a:r>
              <a:rPr dirty="0" err="1"/>
              <a:t>Medidas</a:t>
            </a:r>
            <a:r>
              <a:rPr dirty="0"/>
              <a:t> de </a:t>
            </a:r>
            <a:r>
              <a:rPr dirty="0" err="1"/>
              <a:t>seguridad</a:t>
            </a:r>
            <a:r>
              <a:rPr dirty="0"/>
              <a:t> (</a:t>
            </a:r>
            <a:r>
              <a:rPr dirty="0" err="1"/>
              <a:t>tecnológicas</a:t>
            </a:r>
            <a:r>
              <a:rPr dirty="0"/>
              <a:t>, </a:t>
            </a:r>
            <a:r>
              <a:rPr dirty="0" err="1"/>
              <a:t>organizativas</a:t>
            </a:r>
            <a:r>
              <a:rPr dirty="0"/>
              <a:t>, </a:t>
            </a:r>
            <a:r>
              <a:rPr dirty="0" err="1"/>
              <a:t>jurídicas</a:t>
            </a:r>
            <a:r>
              <a:rPr dirty="0"/>
              <a:t>) (2) </a:t>
            </a:r>
            <a:endParaRPr sz="4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6" name="Grafika 75" descr="Tarcza — znacznik wyboru z wypełnieniem pełnym">
            <a:extLst>
              <a:ext uri="{FF2B5EF4-FFF2-40B4-BE49-F238E27FC236}">
                <a16:creationId xmlns:a16="http://schemas.microsoft.com/office/drawing/2014/main" id="{772E0815-EBFB-0BA1-32CC-997D11DB9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4467" y="889975"/>
            <a:ext cx="4805215" cy="4805215"/>
          </a:xfrm>
          <a:prstGeom prst="rect">
            <a:avLst/>
          </a:prstGeom>
        </p:spPr>
      </p:pic>
      <p:pic>
        <p:nvPicPr>
          <p:cNvPr id="81" name="Grafika 80" descr="Monitor z wypełnieniem pełnym">
            <a:extLst>
              <a:ext uri="{FF2B5EF4-FFF2-40B4-BE49-F238E27FC236}">
                <a16:creationId xmlns:a16="http://schemas.microsoft.com/office/drawing/2014/main" id="{B42CCD31-2DE5-24B8-9B8A-FBEEF5B5F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1697" y="1888620"/>
            <a:ext cx="9325540" cy="719569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CC01AD3-82AB-7FF2-4BDD-9FE67AC93B44}"/>
              </a:ext>
            </a:extLst>
          </p:cNvPr>
          <p:cNvSpPr txBox="1"/>
          <p:nvPr/>
        </p:nvSpPr>
        <p:spPr>
          <a:xfrm>
            <a:off x="504123" y="1525331"/>
            <a:ext cx="11512797" cy="459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dirty="0" err="1"/>
              <a:t>Ejemplos</a:t>
            </a:r>
            <a:r>
              <a:rPr dirty="0"/>
              <a:t> de </a:t>
            </a:r>
            <a:r>
              <a:rPr dirty="0" err="1"/>
              <a:t>medidas</a:t>
            </a:r>
            <a:r>
              <a:rPr dirty="0"/>
              <a:t> </a:t>
            </a:r>
            <a:r>
              <a:rPr dirty="0" err="1"/>
              <a:t>tecnológicas</a:t>
            </a:r>
            <a:r>
              <a:rPr dirty="0"/>
              <a:t>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/>
              <a:t>3-D Secure </a:t>
            </a:r>
            <a:r>
              <a:rPr dirty="0"/>
              <a:t>— un </a:t>
            </a:r>
            <a:r>
              <a:rPr dirty="0" err="1"/>
              <a:t>método</a:t>
            </a:r>
            <a:r>
              <a:rPr dirty="0"/>
              <a:t> de </a:t>
            </a:r>
            <a:r>
              <a:rPr dirty="0" err="1"/>
              <a:t>autorización</a:t>
            </a:r>
            <a:r>
              <a:rPr dirty="0"/>
              <a:t> de </a:t>
            </a:r>
            <a:r>
              <a:rPr dirty="0" err="1"/>
              <a:t>transacciones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sin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físico</a:t>
            </a:r>
            <a:r>
              <a:rPr dirty="0"/>
              <a:t> de la </a:t>
            </a:r>
            <a:r>
              <a:rPr dirty="0" err="1"/>
              <a:t>tarjeta</a:t>
            </a:r>
            <a:r>
              <a:rPr dirty="0"/>
              <a:t> </a:t>
            </a:r>
            <a:r>
              <a:rPr dirty="0" err="1"/>
              <a:t>utilizada</a:t>
            </a:r>
            <a:r>
              <a:rPr dirty="0"/>
              <a:t> por las </a:t>
            </a:r>
            <a:r>
              <a:rPr dirty="0" err="1"/>
              <a:t>organizaciones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(Visa, MasterCard, American Express y JCB) para </a:t>
            </a:r>
            <a:r>
              <a:rPr dirty="0" err="1"/>
              <a:t>mejorar</a:t>
            </a:r>
            <a:r>
              <a:rPr dirty="0"/>
              <a:t> la </a:t>
            </a:r>
            <a:r>
              <a:rPr dirty="0" err="1"/>
              <a:t>seguridad</a:t>
            </a:r>
            <a:r>
              <a:rPr dirty="0"/>
              <a:t> de los </a:t>
            </a:r>
            <a:r>
              <a:rPr dirty="0" err="1"/>
              <a:t>pagos</a:t>
            </a:r>
            <a:r>
              <a:rPr dirty="0"/>
              <a:t> con </a:t>
            </a:r>
            <a:r>
              <a:rPr dirty="0" err="1"/>
              <a:t>tarjeta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Internet. 3-D Secure es un </a:t>
            </a:r>
            <a:r>
              <a:rPr dirty="0" err="1"/>
              <a:t>estándar</a:t>
            </a:r>
            <a:r>
              <a:rPr dirty="0"/>
              <a:t> para </a:t>
            </a:r>
            <a:r>
              <a:rPr dirty="0" err="1"/>
              <a:t>asegurar</a:t>
            </a:r>
            <a:r>
              <a:rPr dirty="0"/>
              <a:t> las </a:t>
            </a:r>
            <a:r>
              <a:rPr dirty="0" err="1"/>
              <a:t>transacciones</a:t>
            </a:r>
            <a:r>
              <a:rPr dirty="0"/>
              <a:t> a </a:t>
            </a:r>
            <a:r>
              <a:rPr dirty="0" err="1"/>
              <a:t>través</a:t>
            </a:r>
            <a:r>
              <a:rPr dirty="0"/>
              <a:t> de la </a:t>
            </a:r>
            <a:r>
              <a:rPr dirty="0" err="1"/>
              <a:t>identificación</a:t>
            </a:r>
            <a:r>
              <a:rPr dirty="0"/>
              <a:t> del titular de la </a:t>
            </a:r>
            <a:r>
              <a:rPr dirty="0" err="1"/>
              <a:t>tarjeta</a:t>
            </a:r>
            <a:r>
              <a:rPr dirty="0"/>
              <a:t> </a:t>
            </a:r>
            <a:r>
              <a:rPr dirty="0" err="1"/>
              <a:t>utilizando</a:t>
            </a:r>
            <a:r>
              <a:rPr dirty="0"/>
              <a:t> una </a:t>
            </a:r>
            <a:r>
              <a:rPr dirty="0" err="1"/>
              <a:t>contraseña</a:t>
            </a:r>
            <a:r>
              <a:rPr dirty="0"/>
              <a:t> </a:t>
            </a:r>
            <a:r>
              <a:rPr dirty="0" err="1"/>
              <a:t>adicional</a:t>
            </a:r>
            <a:r>
              <a:rPr lang="es-ES" dirty="0"/>
              <a:t> de un solo uso</a:t>
            </a:r>
            <a:r>
              <a:rPr dirty="0"/>
              <a:t>, </a:t>
            </a:r>
            <a:r>
              <a:rPr dirty="0" err="1"/>
              <a:t>generalmente</a:t>
            </a:r>
            <a:r>
              <a:rPr dirty="0"/>
              <a:t> </a:t>
            </a:r>
            <a:r>
              <a:rPr dirty="0" err="1"/>
              <a:t>generada</a:t>
            </a:r>
            <a:r>
              <a:rPr dirty="0"/>
              <a:t> por un token o </a:t>
            </a:r>
            <a:r>
              <a:rPr dirty="0" err="1"/>
              <a:t>recibida</a:t>
            </a:r>
            <a:r>
              <a:rPr dirty="0"/>
              <a:t> a </a:t>
            </a:r>
            <a:r>
              <a:rPr dirty="0" err="1"/>
              <a:t>través</a:t>
            </a:r>
            <a:r>
              <a:rPr dirty="0"/>
              <a:t> de SMS.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contraseña</a:t>
            </a:r>
            <a:r>
              <a:rPr dirty="0"/>
              <a:t> no se </a:t>
            </a:r>
            <a:r>
              <a:rPr dirty="0" err="1"/>
              <a:t>utiliza</a:t>
            </a:r>
            <a:r>
              <a:rPr dirty="0"/>
              <a:t> para </a:t>
            </a:r>
            <a:r>
              <a:rPr dirty="0" err="1"/>
              <a:t>transacciones</a:t>
            </a:r>
            <a:r>
              <a:rPr dirty="0"/>
              <a:t> que </a:t>
            </a:r>
            <a:r>
              <a:rPr dirty="0" err="1"/>
              <a:t>requieren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físico</a:t>
            </a:r>
            <a:r>
              <a:rPr dirty="0"/>
              <a:t> de la </a:t>
            </a:r>
            <a:r>
              <a:rPr dirty="0" err="1"/>
              <a:t>tarjeta</a:t>
            </a:r>
            <a:r>
              <a:rPr dirty="0"/>
              <a:t>, por lo que </a:t>
            </a:r>
            <a:r>
              <a:rPr dirty="0" err="1"/>
              <a:t>nunca</a:t>
            </a:r>
            <a:r>
              <a:rPr dirty="0"/>
              <a:t> es </a:t>
            </a:r>
            <a:r>
              <a:rPr dirty="0" err="1"/>
              <a:t>idéntica</a:t>
            </a:r>
            <a:r>
              <a:rPr dirty="0"/>
              <a:t> al PIN.</a:t>
            </a:r>
            <a:endParaRPr dirty="0"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Número</a:t>
            </a:r>
            <a:r>
              <a:rPr b="1" dirty="0"/>
              <a:t> de </a:t>
            </a:r>
            <a:r>
              <a:rPr b="1" dirty="0" err="1"/>
              <a:t>identificación</a:t>
            </a:r>
            <a:r>
              <a:rPr b="1" dirty="0"/>
              <a:t> personal (PIN) </a:t>
            </a:r>
            <a:r>
              <a:rPr dirty="0"/>
              <a:t>— Un </a:t>
            </a:r>
            <a:r>
              <a:rPr dirty="0" err="1"/>
              <a:t>código</a:t>
            </a:r>
            <a:r>
              <a:rPr dirty="0"/>
              <a:t> </a:t>
            </a:r>
            <a:r>
              <a:rPr dirty="0" err="1"/>
              <a:t>alfanumérico</a:t>
            </a:r>
            <a:r>
              <a:rPr dirty="0"/>
              <a:t> o </a:t>
            </a:r>
            <a:r>
              <a:rPr dirty="0" err="1"/>
              <a:t>contraseña</a:t>
            </a:r>
            <a:r>
              <a:rPr dirty="0"/>
              <a:t> </a:t>
            </a:r>
            <a:r>
              <a:rPr dirty="0" err="1"/>
              <a:t>utilizado</a:t>
            </a:r>
            <a:r>
              <a:rPr dirty="0"/>
              <a:t> para la </a:t>
            </a:r>
            <a:r>
              <a:rPr dirty="0" err="1"/>
              <a:t>autenticación</a:t>
            </a:r>
            <a:r>
              <a:rPr dirty="0"/>
              <a:t>. Un PIN </a:t>
            </a:r>
            <a:r>
              <a:rPr dirty="0" err="1"/>
              <a:t>estándar</a:t>
            </a:r>
            <a:r>
              <a:rPr dirty="0"/>
              <a:t> </a:t>
            </a:r>
            <a:r>
              <a:rPr dirty="0" err="1"/>
              <a:t>consta</a:t>
            </a:r>
            <a:r>
              <a:rPr dirty="0"/>
              <a:t> de </a:t>
            </a:r>
            <a:r>
              <a:rPr dirty="0" err="1"/>
              <a:t>cuatro</a:t>
            </a:r>
            <a:r>
              <a:rPr dirty="0"/>
              <a:t> </a:t>
            </a:r>
            <a:r>
              <a:rPr dirty="0" err="1"/>
              <a:t>dígitos</a:t>
            </a:r>
            <a:r>
              <a:rPr dirty="0"/>
              <a:t>, </a:t>
            </a:r>
            <a:r>
              <a:rPr dirty="0" err="1"/>
              <a:t>formando</a:t>
            </a:r>
            <a:r>
              <a:rPr dirty="0"/>
              <a:t> un </a:t>
            </a:r>
            <a:r>
              <a:rPr dirty="0" err="1"/>
              <a:t>número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rango</a:t>
            </a:r>
            <a:r>
              <a:rPr dirty="0"/>
              <a:t> 0000-9999. De </a:t>
            </a:r>
            <a:r>
              <a:rPr dirty="0" err="1"/>
              <a:t>acuerdo</a:t>
            </a:r>
            <a:r>
              <a:rPr dirty="0"/>
              <a:t> con la </a:t>
            </a:r>
            <a:r>
              <a:rPr dirty="0" err="1"/>
              <a:t>norma</a:t>
            </a:r>
            <a:r>
              <a:rPr dirty="0"/>
              <a:t> ISO 9564, la </a:t>
            </a:r>
            <a:r>
              <a:rPr dirty="0" err="1"/>
              <a:t>longitud</a:t>
            </a:r>
            <a:r>
              <a:rPr dirty="0"/>
              <a:t> de un PIN debe </a:t>
            </a:r>
            <a:r>
              <a:rPr dirty="0" err="1"/>
              <a:t>estar</a:t>
            </a:r>
            <a:r>
              <a:rPr dirty="0"/>
              <a:t> entre 4 y 12 </a:t>
            </a:r>
            <a:r>
              <a:rPr dirty="0" err="1"/>
              <a:t>caracteres</a:t>
            </a:r>
            <a:r>
              <a:rPr dirty="0"/>
              <a:t>.</a:t>
            </a:r>
            <a:endParaRPr dirty="0"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>
                <a:cs typeface="Times New Roman" panose="02020603050405020304" pitchFamily="18" charset="0"/>
              </a:defRPr>
            </a:pPr>
            <a:r>
              <a:rPr b="1" dirty="0" err="1"/>
              <a:t>Límites</a:t>
            </a:r>
            <a:r>
              <a:rPr b="1" dirty="0"/>
              <a:t> </a:t>
            </a:r>
            <a:r>
              <a:rPr dirty="0"/>
              <a:t>de </a:t>
            </a:r>
            <a:r>
              <a:rPr dirty="0" err="1"/>
              <a:t>autorización</a:t>
            </a:r>
            <a:r>
              <a:rPr dirty="0"/>
              <a:t> — </a:t>
            </a:r>
            <a:r>
              <a:rPr dirty="0" err="1"/>
              <a:t>límites</a:t>
            </a:r>
            <a:r>
              <a:rPr dirty="0"/>
              <a:t> que </a:t>
            </a:r>
            <a:r>
              <a:rPr dirty="0" err="1"/>
              <a:t>especifican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valor </a:t>
            </a:r>
            <a:r>
              <a:rPr dirty="0" err="1"/>
              <a:t>máximo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número</a:t>
            </a:r>
            <a:r>
              <a:rPr dirty="0"/>
              <a:t> de </a:t>
            </a:r>
            <a:r>
              <a:rPr dirty="0" err="1"/>
              <a:t>posibles</a:t>
            </a:r>
            <a:r>
              <a:rPr dirty="0"/>
              <a:t> </a:t>
            </a:r>
            <a:r>
              <a:rPr dirty="0" err="1"/>
              <a:t>transacciones</a:t>
            </a:r>
            <a:r>
              <a:rPr dirty="0"/>
              <a:t> </a:t>
            </a:r>
            <a:endParaRPr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682" y="387085"/>
            <a:ext cx="9789602" cy="1135737"/>
          </a:xfrm>
        </p:spPr>
        <p:txBody>
          <a:bodyPr>
            <a:normAutofit/>
          </a:bodyPr>
          <a:lstStyle/>
          <a:p>
            <a:pPr>
              <a:defRPr sz="380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defRPr>
            </a:pPr>
            <a:r>
              <a:rPr sz="3200" dirty="0" err="1"/>
              <a:t>Cuestiones</a:t>
            </a:r>
            <a:r>
              <a:rPr sz="3200" dirty="0"/>
              <a:t> </a:t>
            </a:r>
            <a:r>
              <a:rPr sz="3200" dirty="0" err="1"/>
              <a:t>jurídicas</a:t>
            </a:r>
            <a:r>
              <a:rPr sz="3200" dirty="0"/>
              <a:t> — </a:t>
            </a:r>
            <a:r>
              <a:rPr sz="3200" dirty="0" err="1"/>
              <a:t>Reglamento</a:t>
            </a:r>
            <a:r>
              <a:rPr sz="3200" dirty="0"/>
              <a:t> (UE) 2015/751) (1)</a:t>
            </a:r>
          </a:p>
        </p:txBody>
      </p:sp>
      <p:pic>
        <p:nvPicPr>
          <p:cNvPr id="11" name="Symbol zastępczy zawartości 10" descr="Niezrównoważona waga z wypełnieniem pełnym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2067" y="954954"/>
            <a:ext cx="6883400" cy="6883400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339601" y="1297654"/>
            <a:ext cx="11512797" cy="4504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 b="1">
                <a:cs typeface="Times New Roman" panose="02020603050405020304" pitchFamily="18" charset="0"/>
              </a:defRPr>
            </a:pPr>
            <a:r>
              <a:rPr dirty="0"/>
              <a:t> Tasa </a:t>
            </a:r>
            <a:r>
              <a:rPr dirty="0" err="1"/>
              <a:t>máxima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 para los </a:t>
            </a:r>
            <a:r>
              <a:rPr dirty="0" err="1"/>
              <a:t>consumidores</a:t>
            </a:r>
            <a:r>
              <a:rPr dirty="0"/>
              <a:t>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1600">
                <a:cs typeface="Times New Roman" panose="02020603050405020304" pitchFamily="18" charset="0"/>
              </a:defRPr>
            </a:pPr>
            <a:r>
              <a:rPr dirty="0"/>
              <a:t>Los </a:t>
            </a:r>
            <a:r>
              <a:rPr dirty="0" err="1"/>
              <a:t>proveedores</a:t>
            </a:r>
            <a:r>
              <a:rPr dirty="0"/>
              <a:t> de </a:t>
            </a:r>
            <a:r>
              <a:rPr dirty="0" err="1"/>
              <a:t>servicios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(PSP) no </a:t>
            </a:r>
            <a:r>
              <a:rPr dirty="0" err="1"/>
              <a:t>ofrecerán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solicitarán</a:t>
            </a:r>
            <a:r>
              <a:rPr dirty="0"/>
              <a:t> una </a:t>
            </a:r>
            <a:r>
              <a:rPr dirty="0" err="1"/>
              <a:t>tasa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 por </a:t>
            </a:r>
            <a:r>
              <a:rPr dirty="0" err="1"/>
              <a:t>transacción</a:t>
            </a:r>
            <a:r>
              <a:rPr dirty="0"/>
              <a:t> superior al </a:t>
            </a:r>
            <a:r>
              <a:rPr b="1" dirty="0"/>
              <a:t>0,2 % del valor de la </a:t>
            </a:r>
            <a:r>
              <a:rPr b="1" dirty="0" err="1"/>
              <a:t>operación</a:t>
            </a:r>
            <a:r>
              <a:rPr b="1" dirty="0"/>
              <a:t> para </a:t>
            </a:r>
            <a:r>
              <a:rPr b="1" dirty="0" err="1"/>
              <a:t>ninguna</a:t>
            </a:r>
            <a:r>
              <a:rPr b="1" dirty="0"/>
              <a:t> </a:t>
            </a:r>
            <a:r>
              <a:rPr b="1" dirty="0" err="1"/>
              <a:t>transacción</a:t>
            </a:r>
            <a:r>
              <a:rPr b="1" dirty="0"/>
              <a:t> con </a:t>
            </a:r>
            <a:r>
              <a:rPr b="1" dirty="0" err="1"/>
              <a:t>tarjeta</a:t>
            </a:r>
            <a:r>
              <a:rPr b="1" dirty="0"/>
              <a:t> de </a:t>
            </a:r>
            <a:r>
              <a:rPr b="1" dirty="0" err="1"/>
              <a:t>débito</a:t>
            </a:r>
            <a:r>
              <a:rPr b="1" dirty="0"/>
              <a:t>. </a:t>
            </a:r>
            <a:r>
              <a:rPr dirty="0"/>
              <a:t>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</a:t>
            </a:r>
            <a:r>
              <a:rPr dirty="0" err="1"/>
              <a:t>podrán</a:t>
            </a:r>
            <a:r>
              <a:rPr dirty="0"/>
              <a:t> </a:t>
            </a:r>
            <a:r>
              <a:rPr dirty="0" err="1"/>
              <a:t>definir</a:t>
            </a:r>
            <a:r>
              <a:rPr dirty="0"/>
              <a:t> </a:t>
            </a:r>
            <a:r>
              <a:rPr b="1" dirty="0"/>
              <a:t>un </a:t>
            </a:r>
            <a:r>
              <a:rPr b="1" dirty="0" err="1"/>
              <a:t>límite</a:t>
            </a:r>
            <a:r>
              <a:rPr b="1" dirty="0"/>
              <a:t> </a:t>
            </a:r>
            <a:r>
              <a:rPr b="1" dirty="0" err="1"/>
              <a:t>máximo</a:t>
            </a:r>
            <a:r>
              <a:rPr b="1" dirty="0"/>
              <a:t> de las </a:t>
            </a:r>
            <a:r>
              <a:rPr b="1" dirty="0" err="1"/>
              <a:t>tasas</a:t>
            </a:r>
            <a:r>
              <a:rPr b="1" dirty="0"/>
              <a:t> de </a:t>
            </a:r>
            <a:r>
              <a:rPr b="1" dirty="0" err="1"/>
              <a:t>intercambio</a:t>
            </a:r>
            <a:r>
              <a:rPr b="1" dirty="0"/>
              <a:t> por </a:t>
            </a:r>
            <a:r>
              <a:rPr b="1" dirty="0" err="1"/>
              <a:t>transacción</a:t>
            </a:r>
            <a:r>
              <a:rPr b="1" dirty="0"/>
              <a:t> inferior</a:t>
            </a:r>
            <a:r>
              <a:rPr dirty="0"/>
              <a:t> para las </a:t>
            </a:r>
            <a:r>
              <a:rPr dirty="0" err="1"/>
              <a:t>transacciones</a:t>
            </a:r>
            <a:r>
              <a:rPr dirty="0"/>
              <a:t> con </a:t>
            </a:r>
            <a:r>
              <a:rPr dirty="0" err="1"/>
              <a:t>tarjeta</a:t>
            </a:r>
            <a:r>
              <a:rPr dirty="0"/>
              <a:t> de </a:t>
            </a:r>
            <a:r>
              <a:rPr dirty="0" err="1"/>
              <a:t>débito</a:t>
            </a:r>
            <a:r>
              <a:rPr dirty="0"/>
              <a:t> </a:t>
            </a:r>
            <a:r>
              <a:rPr dirty="0" err="1"/>
              <a:t>nacional</a:t>
            </a:r>
            <a:r>
              <a:rPr dirty="0"/>
              <a:t> y</a:t>
            </a:r>
            <a:r>
              <a:rPr b="1" dirty="0"/>
              <a:t> </a:t>
            </a:r>
            <a:r>
              <a:rPr b="1" dirty="0" err="1"/>
              <a:t>podrán</a:t>
            </a:r>
            <a:r>
              <a:rPr b="1" dirty="0"/>
              <a:t> </a:t>
            </a:r>
            <a:r>
              <a:rPr b="1" dirty="0" err="1"/>
              <a:t>imponer</a:t>
            </a:r>
            <a:r>
              <a:rPr b="1" dirty="0"/>
              <a:t> una </a:t>
            </a:r>
            <a:r>
              <a:rPr b="1" dirty="0" err="1"/>
              <a:t>tasa</a:t>
            </a:r>
            <a:r>
              <a:rPr b="1" dirty="0"/>
              <a:t> </a:t>
            </a:r>
            <a:r>
              <a:rPr b="1" dirty="0" err="1"/>
              <a:t>máxima</a:t>
            </a:r>
            <a:r>
              <a:rPr b="1" dirty="0"/>
              <a:t> </a:t>
            </a:r>
            <a:r>
              <a:rPr b="1" dirty="0" err="1"/>
              <a:t>fija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límite</a:t>
            </a:r>
            <a:r>
              <a:rPr dirty="0"/>
              <a:t> al </a:t>
            </a:r>
            <a:r>
              <a:rPr dirty="0" err="1"/>
              <a:t>importe</a:t>
            </a:r>
            <a:r>
              <a:rPr dirty="0"/>
              <a:t> de la </a:t>
            </a:r>
            <a:r>
              <a:rPr dirty="0" err="1"/>
              <a:t>tasa</a:t>
            </a:r>
            <a:r>
              <a:rPr dirty="0"/>
              <a:t> </a:t>
            </a:r>
            <a:r>
              <a:rPr dirty="0" err="1"/>
              <a:t>resultante</a:t>
            </a:r>
            <a:r>
              <a:rPr dirty="0"/>
              <a:t> de la </a:t>
            </a:r>
            <a:r>
              <a:rPr dirty="0" err="1"/>
              <a:t>tasa</a:t>
            </a:r>
            <a:r>
              <a:rPr dirty="0"/>
              <a:t> </a:t>
            </a:r>
            <a:r>
              <a:rPr dirty="0" err="1"/>
              <a:t>porcentual</a:t>
            </a:r>
            <a:r>
              <a:rPr dirty="0"/>
              <a:t> </a:t>
            </a:r>
            <a:r>
              <a:rPr b="1" dirty="0" err="1"/>
              <a:t>aplicable</a:t>
            </a:r>
            <a:r>
              <a:rPr b="1" dirty="0"/>
              <a:t>, o </a:t>
            </a:r>
            <a:r>
              <a:rPr b="1" dirty="0" err="1"/>
              <a:t>permitir</a:t>
            </a:r>
            <a:r>
              <a:rPr b="1" dirty="0"/>
              <a:t> a</a:t>
            </a:r>
            <a:r>
              <a:rPr lang="es-ES" b="1" dirty="0"/>
              <a:t> los</a:t>
            </a:r>
            <a:r>
              <a:rPr b="1" dirty="0"/>
              <a:t> PSP </a:t>
            </a:r>
            <a:r>
              <a:rPr b="1" dirty="0" err="1"/>
              <a:t>aplicar</a:t>
            </a:r>
            <a:r>
              <a:rPr b="1" dirty="0"/>
              <a:t> una </a:t>
            </a:r>
            <a:r>
              <a:rPr b="1" dirty="0" err="1"/>
              <a:t>tasa</a:t>
            </a:r>
            <a:r>
              <a:rPr b="1" dirty="0"/>
              <a:t> de </a:t>
            </a:r>
            <a:r>
              <a:rPr b="1" dirty="0" err="1"/>
              <a:t>intercambio</a:t>
            </a:r>
            <a:r>
              <a:rPr b="1" dirty="0"/>
              <a:t> por </a:t>
            </a:r>
            <a:r>
              <a:rPr b="1" dirty="0" err="1"/>
              <a:t>operación</a:t>
            </a:r>
            <a:r>
              <a:rPr b="1" dirty="0"/>
              <a:t> no superior a 0,05 EUR (</a:t>
            </a:r>
            <a:r>
              <a:rPr dirty="0" err="1"/>
              <a:t>artículo</a:t>
            </a:r>
            <a:r>
              <a:rPr dirty="0"/>
              <a:t> 3);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1600">
                <a:cs typeface="Times New Roman" panose="02020603050405020304" pitchFamily="18" charset="0"/>
              </a:defRPr>
            </a:pPr>
            <a:r>
              <a:rPr lang="es-ES" dirty="0"/>
              <a:t>Los </a:t>
            </a:r>
            <a:r>
              <a:rPr dirty="0"/>
              <a:t>PSP no </a:t>
            </a:r>
            <a:r>
              <a:rPr dirty="0" err="1"/>
              <a:t>ofrecerá</a:t>
            </a:r>
            <a:r>
              <a:rPr lang="es-ES" dirty="0"/>
              <a:t>n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solicitará</a:t>
            </a:r>
            <a:r>
              <a:rPr lang="es-ES" dirty="0"/>
              <a:t>n</a:t>
            </a:r>
            <a:r>
              <a:rPr dirty="0"/>
              <a:t> una </a:t>
            </a:r>
            <a:r>
              <a:rPr dirty="0" err="1"/>
              <a:t>tarifa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 por </a:t>
            </a:r>
            <a:r>
              <a:rPr dirty="0" err="1"/>
              <a:t>transacción</a:t>
            </a:r>
            <a:r>
              <a:rPr dirty="0"/>
              <a:t> </a:t>
            </a:r>
            <a:r>
              <a:rPr b="1" dirty="0"/>
              <a:t>superior al 0,3 % del valor de la </a:t>
            </a:r>
            <a:r>
              <a:rPr b="1" dirty="0" err="1"/>
              <a:t>transacción</a:t>
            </a:r>
            <a:r>
              <a:rPr b="1" dirty="0"/>
              <a:t> para </a:t>
            </a:r>
            <a:r>
              <a:rPr b="1" dirty="0" err="1"/>
              <a:t>cualquier</a:t>
            </a:r>
            <a:r>
              <a:rPr b="1" dirty="0"/>
              <a:t> </a:t>
            </a:r>
            <a:r>
              <a:rPr b="1" dirty="0" err="1"/>
              <a:t>transacción</a:t>
            </a:r>
            <a:r>
              <a:rPr b="1" dirty="0"/>
              <a:t> con </a:t>
            </a:r>
            <a:r>
              <a:rPr b="1" dirty="0" err="1"/>
              <a:t>tarjeta</a:t>
            </a:r>
            <a:r>
              <a:rPr b="1" dirty="0"/>
              <a:t> de </a:t>
            </a:r>
            <a:r>
              <a:rPr b="1" dirty="0" err="1"/>
              <a:t>crédito</a:t>
            </a:r>
            <a:r>
              <a:rPr b="1" dirty="0"/>
              <a:t>. </a:t>
            </a:r>
            <a:r>
              <a:rPr dirty="0"/>
              <a:t>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</a:t>
            </a:r>
            <a:r>
              <a:rPr dirty="0" err="1"/>
              <a:t>podrán</a:t>
            </a:r>
            <a:r>
              <a:rPr dirty="0"/>
              <a:t> </a:t>
            </a:r>
            <a:r>
              <a:rPr dirty="0" err="1"/>
              <a:t>definir</a:t>
            </a:r>
            <a:r>
              <a:rPr dirty="0"/>
              <a:t> un </a:t>
            </a:r>
            <a:r>
              <a:rPr dirty="0" err="1"/>
              <a:t>límite</a:t>
            </a:r>
            <a:r>
              <a:rPr dirty="0"/>
              <a:t> </a:t>
            </a:r>
            <a:r>
              <a:rPr dirty="0" err="1"/>
              <a:t>máximo</a:t>
            </a:r>
            <a:r>
              <a:rPr dirty="0"/>
              <a:t> de las </a:t>
            </a:r>
            <a:r>
              <a:rPr dirty="0" err="1"/>
              <a:t>tasas</a:t>
            </a:r>
            <a:r>
              <a:rPr dirty="0"/>
              <a:t> de </a:t>
            </a:r>
            <a:r>
              <a:rPr dirty="0" err="1"/>
              <a:t>intercambio</a:t>
            </a:r>
            <a:r>
              <a:rPr dirty="0"/>
              <a:t> por </a:t>
            </a:r>
            <a:r>
              <a:rPr dirty="0" err="1"/>
              <a:t>transacción</a:t>
            </a:r>
            <a:r>
              <a:rPr dirty="0"/>
              <a:t> inferior para las </a:t>
            </a:r>
            <a:r>
              <a:rPr dirty="0" err="1"/>
              <a:t>operaciones</a:t>
            </a:r>
            <a:r>
              <a:rPr dirty="0"/>
              <a:t> </a:t>
            </a:r>
            <a:r>
              <a:rPr dirty="0" err="1"/>
              <a:t>nacionales</a:t>
            </a:r>
            <a:r>
              <a:rPr dirty="0"/>
              <a:t> con </a:t>
            </a:r>
            <a:r>
              <a:rPr dirty="0" err="1"/>
              <a:t>tarjeta</a:t>
            </a:r>
            <a:r>
              <a:rPr dirty="0"/>
              <a:t> de </a:t>
            </a:r>
            <a:r>
              <a:rPr dirty="0" err="1"/>
              <a:t>crédito</a:t>
            </a:r>
            <a:r>
              <a:rPr dirty="0"/>
              <a:t> (</a:t>
            </a:r>
            <a:r>
              <a:rPr dirty="0" err="1"/>
              <a:t>artículo</a:t>
            </a:r>
            <a:r>
              <a:rPr dirty="0"/>
              <a:t> 4).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1600">
                <a:cs typeface="Times New Roman" panose="02020603050405020304" pitchFamily="18" charset="0"/>
              </a:defRPr>
            </a:pPr>
            <a:r>
              <a:rPr dirty="0" err="1"/>
              <a:t>Prohibición</a:t>
            </a:r>
            <a:r>
              <a:rPr dirty="0"/>
              <a:t> de </a:t>
            </a:r>
            <a:r>
              <a:rPr dirty="0" err="1"/>
              <a:t>elusión</a:t>
            </a:r>
            <a:r>
              <a:rPr dirty="0"/>
              <a:t>: </a:t>
            </a:r>
            <a:r>
              <a:rPr b="1" dirty="0" err="1"/>
              <a:t>toda</a:t>
            </a:r>
            <a:r>
              <a:rPr b="1" dirty="0"/>
              <a:t> </a:t>
            </a:r>
            <a:r>
              <a:rPr b="1" dirty="0" err="1"/>
              <a:t>remuneración</a:t>
            </a:r>
            <a:r>
              <a:rPr b="1" dirty="0"/>
              <a:t> </a:t>
            </a:r>
            <a:r>
              <a:rPr b="1" dirty="0" err="1"/>
              <a:t>acordada</a:t>
            </a:r>
            <a:r>
              <a:rPr b="1" dirty="0"/>
              <a:t>, </a:t>
            </a:r>
            <a:r>
              <a:rPr b="1" dirty="0" err="1"/>
              <a:t>incluida</a:t>
            </a:r>
            <a:r>
              <a:rPr b="1" dirty="0"/>
              <a:t> la </a:t>
            </a:r>
            <a:r>
              <a:rPr b="1" dirty="0" err="1"/>
              <a:t>compensación</a:t>
            </a:r>
            <a:r>
              <a:rPr b="1" dirty="0"/>
              <a:t> </a:t>
            </a:r>
            <a:r>
              <a:rPr b="1" dirty="0" err="1"/>
              <a:t>neta</a:t>
            </a:r>
            <a:r>
              <a:rPr b="1" dirty="0"/>
              <a:t>,</a:t>
            </a:r>
            <a:r>
              <a:rPr dirty="0"/>
              <a:t> </a:t>
            </a:r>
            <a:r>
              <a:rPr b="1" dirty="0"/>
              <a:t>con </a:t>
            </a:r>
            <a:r>
              <a:rPr b="1" dirty="0" err="1"/>
              <a:t>objeto</a:t>
            </a:r>
            <a:r>
              <a:rPr b="1" dirty="0"/>
              <a:t> o </a:t>
            </a:r>
            <a:r>
              <a:rPr b="1" dirty="0" err="1"/>
              <a:t>efecto</a:t>
            </a:r>
            <a:r>
              <a:rPr b="1" dirty="0"/>
              <a:t> </a:t>
            </a:r>
            <a:r>
              <a:rPr b="1" dirty="0" err="1"/>
              <a:t>equivalente</a:t>
            </a:r>
            <a:r>
              <a:rPr b="1" dirty="0"/>
              <a:t> de la </a:t>
            </a:r>
            <a:r>
              <a:rPr b="1" dirty="0" err="1"/>
              <a:t>tasa</a:t>
            </a:r>
            <a:r>
              <a:rPr b="1" dirty="0"/>
              <a:t> de </a:t>
            </a:r>
            <a:r>
              <a:rPr b="1" dirty="0" err="1"/>
              <a:t>intercambio</a:t>
            </a:r>
            <a:r>
              <a:rPr dirty="0"/>
              <a:t>, </a:t>
            </a:r>
            <a:r>
              <a:rPr dirty="0" err="1"/>
              <a:t>recibida</a:t>
            </a:r>
            <a:r>
              <a:rPr dirty="0"/>
              <a:t> por un </a:t>
            </a:r>
            <a:r>
              <a:rPr dirty="0" err="1"/>
              <a:t>emisor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, </a:t>
            </a:r>
            <a:r>
              <a:rPr dirty="0" err="1"/>
              <a:t>adquirente</a:t>
            </a:r>
            <a:r>
              <a:rPr dirty="0"/>
              <a:t> o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otro</a:t>
            </a:r>
            <a:r>
              <a:rPr dirty="0"/>
              <a:t> </a:t>
            </a:r>
            <a:r>
              <a:rPr dirty="0" err="1"/>
              <a:t>intermediario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relación</a:t>
            </a:r>
            <a:r>
              <a:rPr dirty="0"/>
              <a:t> con </a:t>
            </a:r>
            <a:r>
              <a:rPr dirty="0" err="1"/>
              <a:t>operaciones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o </a:t>
            </a:r>
            <a:r>
              <a:rPr dirty="0" err="1"/>
              <a:t>actividades</a:t>
            </a:r>
            <a:r>
              <a:rPr dirty="0"/>
              <a:t> </a:t>
            </a:r>
            <a:r>
              <a:rPr dirty="0" err="1"/>
              <a:t>conexas</a:t>
            </a:r>
            <a:r>
              <a:rPr dirty="0"/>
              <a:t>, </a:t>
            </a:r>
            <a:r>
              <a:rPr b="1" dirty="0"/>
              <a:t>se </a:t>
            </a:r>
            <a:r>
              <a:rPr b="1" dirty="0" err="1"/>
              <a:t>considerará</a:t>
            </a:r>
            <a:r>
              <a:rPr b="1" dirty="0"/>
              <a:t> </a:t>
            </a:r>
            <a:r>
              <a:rPr b="1" dirty="0" err="1"/>
              <a:t>parte</a:t>
            </a:r>
            <a:r>
              <a:rPr b="1" dirty="0"/>
              <a:t> de la </a:t>
            </a:r>
            <a:r>
              <a:rPr b="1" dirty="0" err="1"/>
              <a:t>tasa</a:t>
            </a:r>
            <a:r>
              <a:rPr b="1" dirty="0"/>
              <a:t> de </a:t>
            </a:r>
            <a:r>
              <a:rPr b="1" dirty="0" err="1"/>
              <a:t>intercambio</a:t>
            </a:r>
            <a:r>
              <a:rPr b="1" dirty="0"/>
              <a:t> (</a:t>
            </a:r>
            <a:r>
              <a:rPr dirty="0" err="1"/>
              <a:t>artículo</a:t>
            </a:r>
            <a:r>
              <a:rPr dirty="0"/>
              <a:t> 5</a:t>
            </a:r>
            <a:r>
              <a:rPr b="1" dirty="0"/>
              <a:t>)</a:t>
            </a:r>
            <a:r>
              <a:rPr dirty="0"/>
              <a:t>.</a:t>
            </a:r>
            <a:endParaRPr sz="1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794" y="304643"/>
            <a:ext cx="10905066" cy="1135737"/>
          </a:xfrm>
        </p:spPr>
        <p:txBody>
          <a:bodyPr>
            <a:normAutofit/>
          </a:bodyPr>
          <a:lstStyle/>
          <a:p>
            <a:pPr>
              <a:defRPr sz="380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defRPr>
            </a:pPr>
            <a:r>
              <a:rPr sz="3200" dirty="0" err="1"/>
              <a:t>Cuestiones</a:t>
            </a:r>
            <a:r>
              <a:rPr sz="3200" dirty="0"/>
              <a:t> </a:t>
            </a:r>
            <a:r>
              <a:rPr sz="3200" dirty="0" err="1"/>
              <a:t>jurídicas</a:t>
            </a:r>
            <a:r>
              <a:rPr sz="3200" dirty="0"/>
              <a:t> — </a:t>
            </a:r>
            <a:r>
              <a:rPr sz="3200" dirty="0" err="1"/>
              <a:t>Reglamento</a:t>
            </a:r>
            <a:r>
              <a:rPr sz="3200" dirty="0"/>
              <a:t> (UE) 2015/751 (2)</a:t>
            </a:r>
          </a:p>
        </p:txBody>
      </p:sp>
      <p:pic>
        <p:nvPicPr>
          <p:cNvPr id="11" name="Symbol zastępczy zawartości 10" descr="Niezrównoważona waga z wypełnieniem pełnym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2067" y="954954"/>
            <a:ext cx="6883400" cy="6883400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463690" y="1131110"/>
            <a:ext cx="11512797" cy="4892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  <a:defRPr sz="2100"/>
            </a:pP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Concesión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licencias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artículo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 6)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Queda</a:t>
            </a:r>
            <a:r>
              <a:rPr dirty="0"/>
              <a:t> </a:t>
            </a:r>
            <a:r>
              <a:rPr dirty="0" err="1"/>
              <a:t>prohibida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</a:t>
            </a:r>
            <a:r>
              <a:rPr dirty="0" err="1"/>
              <a:t>restricción</a:t>
            </a:r>
            <a:r>
              <a:rPr dirty="0"/>
              <a:t> territorial dentro de la UE (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Derecho </a:t>
            </a:r>
            <a:r>
              <a:rPr dirty="0" err="1"/>
              <a:t>nacional</a:t>
            </a:r>
            <a:r>
              <a:rPr dirty="0"/>
              <a:t> y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contratos</a:t>
            </a:r>
            <a:r>
              <a:rPr dirty="0"/>
              <a:t>) para la </a:t>
            </a:r>
            <a:r>
              <a:rPr dirty="0" err="1"/>
              <a:t>emisión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o la </a:t>
            </a:r>
            <a:r>
              <a:rPr dirty="0" err="1"/>
              <a:t>adquisición</a:t>
            </a:r>
            <a:r>
              <a:rPr dirty="0"/>
              <a:t> de </a:t>
            </a:r>
            <a:r>
              <a:rPr dirty="0" err="1"/>
              <a:t>operaciones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tarjetas</a:t>
            </a:r>
            <a:r>
              <a:rPr dirty="0"/>
              <a:t>.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está</a:t>
            </a:r>
            <a:r>
              <a:rPr dirty="0"/>
              <a:t> </a:t>
            </a:r>
            <a:r>
              <a:rPr dirty="0" err="1"/>
              <a:t>prohibido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requisito</a:t>
            </a:r>
            <a:r>
              <a:rPr dirty="0"/>
              <a:t> u </a:t>
            </a:r>
            <a:r>
              <a:rPr dirty="0" err="1"/>
              <a:t>obligación</a:t>
            </a:r>
            <a:r>
              <a:rPr dirty="0"/>
              <a:t> de </a:t>
            </a:r>
            <a:r>
              <a:rPr dirty="0" err="1"/>
              <a:t>obtener</a:t>
            </a:r>
            <a:r>
              <a:rPr dirty="0"/>
              <a:t> una </a:t>
            </a:r>
            <a:r>
              <a:rPr dirty="0" err="1"/>
              <a:t>licencia</a:t>
            </a:r>
            <a:r>
              <a:rPr dirty="0"/>
              <a:t> o </a:t>
            </a:r>
            <a:r>
              <a:rPr dirty="0" err="1"/>
              <a:t>autorización</a:t>
            </a:r>
            <a:r>
              <a:rPr dirty="0"/>
              <a:t> </a:t>
            </a:r>
            <a:r>
              <a:rPr dirty="0" err="1"/>
              <a:t>específica</a:t>
            </a:r>
            <a:r>
              <a:rPr dirty="0"/>
              <a:t> de un </a:t>
            </a:r>
            <a:r>
              <a:rPr dirty="0" err="1"/>
              <a:t>país</a:t>
            </a:r>
            <a:r>
              <a:rPr dirty="0"/>
              <a:t> para </a:t>
            </a:r>
            <a:r>
              <a:rPr dirty="0" err="1"/>
              <a:t>operar</a:t>
            </a:r>
            <a:r>
              <a:rPr dirty="0"/>
              <a:t> de forma </a:t>
            </a:r>
            <a:r>
              <a:rPr dirty="0" err="1"/>
              <a:t>transfronteriza</a:t>
            </a:r>
            <a:r>
              <a:rPr dirty="0"/>
              <a:t> para la </a:t>
            </a:r>
            <a:r>
              <a:rPr dirty="0" err="1"/>
              <a:t>emisión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o la </a:t>
            </a:r>
            <a:r>
              <a:rPr dirty="0" err="1"/>
              <a:t>adquisición</a:t>
            </a:r>
            <a:r>
              <a:rPr dirty="0"/>
              <a:t> de </a:t>
            </a:r>
            <a:r>
              <a:rPr dirty="0" err="1"/>
              <a:t>operaciones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tarjetas</a:t>
            </a:r>
            <a:r>
              <a:rPr dirty="0"/>
              <a:t>.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21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 err="1"/>
              <a:t>Separación</a:t>
            </a:r>
            <a:r>
              <a:rPr b="1" dirty="0"/>
              <a:t> del </a:t>
            </a:r>
            <a:r>
              <a:rPr b="1" dirty="0" err="1"/>
              <a:t>régimen</a:t>
            </a:r>
            <a:r>
              <a:rPr b="1" dirty="0"/>
              <a:t> de </a:t>
            </a:r>
            <a:r>
              <a:rPr b="1" dirty="0" err="1"/>
              <a:t>tarjetas</a:t>
            </a:r>
            <a:r>
              <a:rPr b="1" dirty="0"/>
              <a:t> de </a:t>
            </a:r>
            <a:r>
              <a:rPr b="1" dirty="0" err="1"/>
              <a:t>pago</a:t>
            </a:r>
            <a:r>
              <a:rPr b="1" dirty="0"/>
              <a:t> y de las </a:t>
            </a:r>
            <a:r>
              <a:rPr b="1" dirty="0" err="1"/>
              <a:t>entidades</a:t>
            </a:r>
            <a:r>
              <a:rPr b="1" dirty="0"/>
              <a:t> </a:t>
            </a:r>
            <a:r>
              <a:rPr b="1" dirty="0" err="1"/>
              <a:t>transformadoras</a:t>
            </a:r>
            <a:r>
              <a:rPr b="1" dirty="0"/>
              <a:t> </a:t>
            </a:r>
            <a:r>
              <a:rPr dirty="0"/>
              <a:t>(</a:t>
            </a:r>
            <a:r>
              <a:rPr dirty="0" err="1"/>
              <a:t>artículo</a:t>
            </a:r>
            <a:r>
              <a:rPr dirty="0"/>
              <a:t> 7)</a:t>
            </a:r>
            <a:r>
              <a:rPr b="1" dirty="0"/>
              <a:t>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Los </a:t>
            </a:r>
            <a:r>
              <a:rPr dirty="0" err="1"/>
              <a:t>sistemas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y las </a:t>
            </a:r>
            <a:r>
              <a:rPr dirty="0" err="1"/>
              <a:t>entidades</a:t>
            </a:r>
            <a:r>
              <a:rPr dirty="0"/>
              <a:t> </a:t>
            </a:r>
            <a:r>
              <a:rPr dirty="0" err="1"/>
              <a:t>transformadoras</a:t>
            </a:r>
            <a:r>
              <a:rPr dirty="0"/>
              <a:t> </a:t>
            </a:r>
            <a:r>
              <a:rPr dirty="0" err="1"/>
              <a:t>deberán</a:t>
            </a:r>
            <a:r>
              <a:rPr dirty="0"/>
              <a:t>:</a:t>
            </a: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ser </a:t>
            </a:r>
            <a:r>
              <a:rPr dirty="0" err="1"/>
              <a:t>independientes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dirty="0" err="1"/>
              <a:t>contabilidad</a:t>
            </a:r>
            <a:r>
              <a:rPr dirty="0"/>
              <a:t>, </a:t>
            </a:r>
            <a:r>
              <a:rPr dirty="0" err="1"/>
              <a:t>organización</a:t>
            </a:r>
            <a:r>
              <a:rPr dirty="0"/>
              <a:t> y </a:t>
            </a:r>
            <a:r>
              <a:rPr dirty="0" err="1"/>
              <a:t>procesos</a:t>
            </a:r>
            <a:r>
              <a:rPr dirty="0"/>
              <a:t> de </a:t>
            </a:r>
            <a:r>
              <a:rPr dirty="0" err="1"/>
              <a:t>toma</a:t>
            </a:r>
            <a:r>
              <a:rPr dirty="0"/>
              <a:t> de </a:t>
            </a:r>
            <a:r>
              <a:rPr dirty="0" err="1"/>
              <a:t>decisiones</a:t>
            </a:r>
            <a:r>
              <a:rPr dirty="0"/>
              <a:t>;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no </a:t>
            </a:r>
            <a:r>
              <a:rPr dirty="0" err="1"/>
              <a:t>presentar</a:t>
            </a:r>
            <a:r>
              <a:rPr dirty="0"/>
              <a:t> </a:t>
            </a:r>
            <a:r>
              <a:rPr dirty="0" err="1"/>
              <a:t>precios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régimen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 y las </a:t>
            </a:r>
            <a:r>
              <a:rPr dirty="0" err="1"/>
              <a:t>actividades</a:t>
            </a:r>
            <a:r>
              <a:rPr dirty="0"/>
              <a:t> de </a:t>
            </a:r>
            <a:r>
              <a:rPr dirty="0" err="1"/>
              <a:t>transformación</a:t>
            </a:r>
            <a:r>
              <a:rPr dirty="0"/>
              <a:t> de forma </a:t>
            </a:r>
            <a:r>
              <a:rPr dirty="0" err="1"/>
              <a:t>agrupada</a:t>
            </a:r>
            <a:r>
              <a:rPr dirty="0"/>
              <a:t> y no </a:t>
            </a:r>
            <a:r>
              <a:rPr dirty="0" err="1"/>
              <a:t>subvencionarán</a:t>
            </a:r>
            <a:r>
              <a:rPr dirty="0"/>
              <a:t> de forma </a:t>
            </a:r>
            <a:r>
              <a:rPr dirty="0" err="1"/>
              <a:t>cruzada</a:t>
            </a:r>
            <a:r>
              <a:rPr dirty="0"/>
              <a:t>;</a:t>
            </a: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no </a:t>
            </a:r>
            <a:r>
              <a:rPr dirty="0" err="1"/>
              <a:t>discriminar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modo </a:t>
            </a:r>
            <a:r>
              <a:rPr dirty="0" err="1"/>
              <a:t>alguno</a:t>
            </a:r>
            <a:r>
              <a:rPr dirty="0"/>
              <a:t> entre </a:t>
            </a:r>
            <a:r>
              <a:rPr dirty="0" err="1"/>
              <a:t>filiales</a:t>
            </a:r>
            <a:r>
              <a:rPr dirty="0"/>
              <a:t> o </a:t>
            </a:r>
            <a:r>
              <a:rPr dirty="0" err="1"/>
              <a:t>accionistas</a:t>
            </a:r>
            <a:r>
              <a:rPr dirty="0"/>
              <a:t> y </a:t>
            </a:r>
            <a:r>
              <a:rPr dirty="0" err="1"/>
              <a:t>usuarios</a:t>
            </a:r>
            <a:r>
              <a:rPr dirty="0"/>
              <a:t> y </a:t>
            </a:r>
            <a:r>
              <a:rPr dirty="0" err="1"/>
              <a:t>otros</a:t>
            </a:r>
            <a:r>
              <a:rPr dirty="0"/>
              <a:t> </a:t>
            </a:r>
            <a:r>
              <a:rPr dirty="0" err="1"/>
              <a:t>socios</a:t>
            </a:r>
            <a:r>
              <a:rPr dirty="0"/>
              <a:t> </a:t>
            </a:r>
            <a:r>
              <a:rPr dirty="0" err="1"/>
              <a:t>contractuales</a:t>
            </a:r>
            <a:r>
              <a:rPr dirty="0"/>
              <a:t>.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Queda</a:t>
            </a:r>
            <a:r>
              <a:rPr dirty="0"/>
              <a:t> </a:t>
            </a:r>
            <a:r>
              <a:rPr dirty="0" err="1"/>
              <a:t>prohibida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</a:t>
            </a:r>
            <a:r>
              <a:rPr dirty="0" err="1"/>
              <a:t>discriminación</a:t>
            </a:r>
            <a:r>
              <a:rPr dirty="0"/>
              <a:t> territorial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normas</a:t>
            </a:r>
            <a:r>
              <a:rPr dirty="0"/>
              <a:t> de </a:t>
            </a:r>
            <a:r>
              <a:rPr dirty="0" err="1"/>
              <a:t>tratamiento</a:t>
            </a:r>
            <a:r>
              <a:rPr dirty="0"/>
              <a:t> </a:t>
            </a:r>
            <a:r>
              <a:rPr lang="es-ES" dirty="0"/>
              <a:t>de los </a:t>
            </a:r>
            <a:r>
              <a:rPr dirty="0" err="1"/>
              <a:t>sistemas</a:t>
            </a:r>
            <a:r>
              <a:rPr dirty="0"/>
              <a:t> de </a:t>
            </a:r>
            <a:r>
              <a:rPr dirty="0" err="1"/>
              <a:t>tarjetas</a:t>
            </a:r>
            <a:r>
              <a:rPr dirty="0"/>
              <a:t> de </a:t>
            </a:r>
            <a:r>
              <a:rPr dirty="0" err="1"/>
              <a:t>pago</a:t>
            </a:r>
            <a:r>
              <a:rPr dirty="0"/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6501</TotalTime>
  <Words>1761</Words>
  <Application>Microsoft Office PowerPoint</Application>
  <PresentationFormat>Panorámica</PresentationFormat>
  <Paragraphs>94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Arial</vt:lpstr>
      <vt:lpstr>Bahnschrift Light</vt:lpstr>
      <vt:lpstr>Bahnschrift SemiLight</vt:lpstr>
      <vt:lpstr>Calibri</vt:lpstr>
      <vt:lpstr>Calibri Light</vt:lpstr>
      <vt:lpstr>Georgia</vt:lpstr>
      <vt:lpstr>Roboto</vt:lpstr>
      <vt:lpstr>Times New Roman</vt:lpstr>
      <vt:lpstr>Wingdings</vt:lpstr>
      <vt:lpstr>YADLjI9qxTA 0</vt:lpstr>
      <vt:lpstr>1_Tema de Office</vt:lpstr>
      <vt:lpstr>Presentación de PowerPoint</vt:lpstr>
      <vt:lpstr>Programa de trabajo </vt:lpstr>
      <vt:lpstr>Tipos de soluciones sin efectivo</vt:lpstr>
      <vt:lpstr>Oportunidades de negocio </vt:lpstr>
      <vt:lpstr>Tarifas generalmente pagadas</vt:lpstr>
      <vt:lpstr>Medidas de seguridad (tecnológicas, organizativas, jurídicas) (1) </vt:lpstr>
      <vt:lpstr>Medidas de seguridad (tecnológicas, organizativas, jurídicas) (2) </vt:lpstr>
      <vt:lpstr>Cuestiones jurídicas — Reglamento (UE) 2015/751) (1)</vt:lpstr>
      <vt:lpstr>Cuestiones jurídicas — Reglamento (UE) 2015/751 (2)</vt:lpstr>
      <vt:lpstr>Cuestiones jurídicas — Reglamento (UE) 2015/751 (3)</vt:lpstr>
      <vt:lpstr>Test de evaluación (1)</vt:lpstr>
      <vt:lpstr>Test de evaluación (2)</vt:lpstr>
      <vt:lpstr>Fuentes: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Álvaro Matilla</cp:lastModifiedBy>
  <cp:revision>158</cp:revision>
  <dcterms:created xsi:type="dcterms:W3CDTF">2021-06-29T11:11:56Z</dcterms:created>
  <dcterms:modified xsi:type="dcterms:W3CDTF">2022-11-17T11:17:07Z</dcterms:modified>
</cp:coreProperties>
</file>