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C8AF6-E2A6-45AD-AFD5-F329C199A6AF}" v="367" dt="2022-09-26T13:49:40.13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78" y="846"/>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24/10/2022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24/10/2022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24-Oct-22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178680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523524" y="4221361"/>
            <a:ext cx="8851036"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sz="2800" b="1" dirty="0">
                <a:ea typeface="Calibri" panose="020F0502020204030204" pitchFamily="34" charset="0"/>
                <a:cs typeface="Times New Roman" panose="02020603050405020304" pitchFamily="18" charset="0"/>
              </a:rPr>
              <a:t>Χρήση λύσεων χωρίς μετρητά
τρέχουσα κατάσταση, προοπτικές και νομικά ζητήματα 
</a:t>
            </a:r>
            <a:r>
              <a:rPr kumimoji="0" lang="pt-BR" sz="2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By: </a:t>
            </a:r>
            <a:r>
              <a:rPr lang="el-GR" sz="2800" b="1" spc="-114" dirty="0">
                <a:ea typeface="Tahoma" panose="020B0604030504040204" pitchFamily="34" charset="0"/>
                <a:cs typeface="Tahoma" panose="020B0604030504040204" pitchFamily="34" charset="0"/>
              </a:rPr>
              <a:t>Οικονομικό Πανεπιστήμιο της Κρακοβίας</a:t>
            </a:r>
            <a:endParaRPr lang="en-US" sz="2800" b="1" spc="-114" dirty="0">
              <a:solidFill>
                <a:srgbClr val="0CA373"/>
              </a:solidFill>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2" name="CuadroTexto 2">
            <a:extLst>
              <a:ext uri="{FF2B5EF4-FFF2-40B4-BE49-F238E27FC236}">
                <a16:creationId xmlns:a16="http://schemas.microsoft.com/office/drawing/2014/main" id="{7C76B02E-6ADB-5D85-D12E-BC9FE766E68F}"/>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2036431" y="296097"/>
            <a:ext cx="10905066" cy="1135737"/>
          </a:xfrm>
        </p:spPr>
        <p:txBody>
          <a:bodyPr>
            <a:normAutofit/>
          </a:bodyPr>
          <a:lstStyle/>
          <a:p>
            <a:r>
              <a:rPr lang="el-GR" sz="3800" dirty="0">
                <a:solidFill>
                  <a:srgbClr val="002060"/>
                </a:solidFill>
                <a:latin typeface="+mn-lt"/>
                <a:cs typeface="Times New Roman" panose="02020603050405020304" pitchFamily="18" charset="0"/>
              </a:rPr>
              <a:t>Νομικά ζητήματα - Κανονισμός </a:t>
            </a:r>
            <a:r>
              <a:rPr lang="pl-PL" altLang="pl-PL" sz="3800" dirty="0">
                <a:solidFill>
                  <a:srgbClr val="002060"/>
                </a:solidFill>
                <a:latin typeface="+mn-lt"/>
                <a:cs typeface="Times New Roman" panose="02020603050405020304" pitchFamily="18" charset="0"/>
              </a:rPr>
              <a:t>(EU) 2015/751</a:t>
            </a:r>
            <a:r>
              <a:rPr lang="pl-PL" sz="3800" dirty="0">
                <a:solidFill>
                  <a:srgbClr val="002060"/>
                </a:solidFill>
                <a:latin typeface="+mn-lt"/>
                <a:cs typeface="Times New Roman" panose="02020603050405020304" pitchFamily="18" charset="0"/>
              </a:rPr>
              <a:t> (3)</a:t>
            </a:r>
          </a:p>
        </p:txBody>
      </p:sp>
      <p:pic>
        <p:nvPicPr>
          <p:cNvPr id="11" name="Symbol zastępczy zawartości 10" descr="Młotek sędziowski kontur">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77669" y="1021937"/>
            <a:ext cx="5836064" cy="5836064"/>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403869" y="1618221"/>
            <a:ext cx="11512797" cy="3507114"/>
          </a:xfrm>
          <a:prstGeom prst="rect">
            <a:avLst/>
          </a:prstGeom>
          <a:noFill/>
        </p:spPr>
        <p:txBody>
          <a:bodyPr wrap="square">
            <a:spAutoFit/>
          </a:bodyPr>
          <a:lstStyle/>
          <a:p>
            <a:pPr algn="just">
              <a:buClr>
                <a:schemeClr val="bg2">
                  <a:lumMod val="25000"/>
                </a:schemeClr>
              </a:buClr>
              <a:buFont typeface="Wingdings" panose="05000000000000000000" pitchFamily="2" charset="2"/>
              <a:buChar char="§"/>
            </a:pPr>
            <a:r>
              <a:rPr lang="pl-PL" altLang="pl-PL" sz="2000" b="1" dirty="0">
                <a:latin typeface="Times New Roman" panose="02020603050405020304" pitchFamily="18" charset="0"/>
                <a:cs typeface="Times New Roman" panose="02020603050405020304" pitchFamily="18" charset="0"/>
              </a:rPr>
              <a:t>    </a:t>
            </a:r>
            <a:r>
              <a:rPr lang="el-GR" sz="2000" b="1" dirty="0">
                <a:cs typeface="Times New Roman" panose="02020603050405020304" pitchFamily="18" charset="0"/>
              </a:rPr>
              <a:t>Περισσότερα του ενός εμπορικά σήματα και επιλογή εμπορικού σήματος πληρωμής ή εφαρμογής πληρωμής (άρθρο 8</a:t>
            </a:r>
            <a:r>
              <a:rPr lang="pl-PL" altLang="pl-PL" sz="2000" b="1" dirty="0">
                <a:cs typeface="Times New Roman" panose="02020603050405020304" pitchFamily="18" charset="0"/>
              </a:rPr>
              <a:t>) </a:t>
            </a:r>
          </a:p>
          <a:p>
            <a:pPr algn="just">
              <a:lnSpc>
                <a:spcPct val="250000"/>
              </a:lnSpc>
              <a:buClr>
                <a:schemeClr val="bg2">
                  <a:lumMod val="25000"/>
                </a:schemeClr>
              </a:buClr>
              <a:buFont typeface="Wingdings" panose="05000000000000000000" pitchFamily="2" charset="2"/>
              <a:buChar char="§"/>
            </a:pPr>
            <a:r>
              <a:rPr lang="pl-PL" altLang="pl-PL" sz="2000" b="1" dirty="0">
                <a:cs typeface="Times New Roman" panose="02020603050405020304" pitchFamily="18" charset="0"/>
              </a:rPr>
              <a:t>    </a:t>
            </a:r>
            <a:r>
              <a:rPr lang="el-GR" altLang="pl-PL" b="1" dirty="0">
                <a:cs typeface="Times New Roman" panose="02020603050405020304" pitchFamily="18" charset="0"/>
              </a:rPr>
              <a:t>Διαχωρισμός συστήματος καρτών πληρωμής και φορέων επεξεργασίας (άρθρο 9) 
    Κανόνας υποχρεωτικής αποδοχής όλων των καρτών (άρθρο 10) 
    Κανόνες διεύθυνσης (άρθρο 11) 
    Ενημέρωση του δικαιούχου πληρωμής για μεμονωμένες πράξεις πληρωμής με κάρτα (άρθρο 12</a:t>
            </a:r>
            <a:r>
              <a:rPr lang="pl-PL" altLang="pl-PL" sz="2000" b="1" dirty="0">
                <a:cs typeface="Times New Roman" panose="02020603050405020304" pitchFamily="18" charset="0"/>
              </a:rPr>
              <a:t>) </a:t>
            </a:r>
            <a:endParaRPr lang="pl-PL" sz="2000" b="1" dirty="0">
              <a:cs typeface="Times New Roman" panose="02020603050405020304" pitchFamily="18" charset="0"/>
            </a:endParaRPr>
          </a:p>
        </p:txBody>
      </p:sp>
    </p:spTree>
    <p:extLst>
      <p:ext uri="{BB962C8B-B14F-4D97-AF65-F5344CB8AC3E}">
        <p14:creationId xmlns:p14="http://schemas.microsoft.com/office/powerpoint/2010/main" val="412480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621792"/>
            <a:ext cx="4989890" cy="5413248"/>
          </a:xfrm>
        </p:spPr>
        <p:txBody>
          <a:bodyPr>
            <a:normAutofit/>
          </a:bodyPr>
          <a:lstStyle/>
          <a:p>
            <a:r>
              <a:rPr lang="el-GR" sz="4200" kern="0" spc="-150" dirty="0">
                <a:latin typeface="Georgia" panose="02040502050405020303" pitchFamily="18" charset="0"/>
                <a:ea typeface="Tahoma" panose="020B0604030504040204" pitchFamily="34" charset="0"/>
                <a:cs typeface="Tahoma" panose="020B0604030504040204" pitchFamily="34" charset="0"/>
              </a:rPr>
              <a:t>Τεστ αξιολόγησης </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(1)</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693372" y="718001"/>
            <a:ext cx="6771328" cy="5047536"/>
          </a:xfrm>
          <a:prstGeom prst="rect">
            <a:avLst/>
          </a:prstGeom>
          <a:noFill/>
        </p:spPr>
        <p:txBody>
          <a:bodyPr wrap="square">
            <a:spAutoFit/>
          </a:bodyPr>
          <a:lstStyle/>
          <a:p>
            <a:pPr marL="449580" algn="just" fontAlgn="base"/>
            <a:r>
              <a:rPr lang="it-IT" sz="16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Ασφάλεια 3-</a:t>
            </a:r>
            <a:r>
              <a:rPr lang="pl-PL" sz="1600" b="1" dirty="0">
                <a:latin typeface="Times New Roman" panose="02020603050405020304" pitchFamily="18" charset="0"/>
                <a:cs typeface="Times New Roman" panose="02020603050405020304" pitchFamily="18" charset="0"/>
              </a:rPr>
              <a:t>D</a:t>
            </a:r>
            <a:r>
              <a:rPr lang="pl-PL" sz="1600" b="1" dirty="0">
                <a:latin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el-GR" sz="1600" dirty="0">
                <a:latin typeface="Calibri" panose="020F0502020204030204" pitchFamily="34" charset="0"/>
                <a:cs typeface="Calibri" panose="020F0502020204030204" pitchFamily="34" charset="0"/>
              </a:rPr>
              <a:t>είναι μια μέθοδος έγκρισης συναλλαγών που πραγματοποιούνται με φυσική χρήση της κάρτας που χρησιμοποιείται από οργανισμούς πληρωμών
</a:t>
            </a:r>
            <a:r>
              <a:rPr lang="el-GR" sz="1600" b="1" dirty="0">
                <a:latin typeface="Calibri" panose="020F0502020204030204" pitchFamily="34" charset="0"/>
                <a:ea typeface="Times New Roman" panose="02020603050405020304" pitchFamily="18" charset="0"/>
                <a:cs typeface="Calibri" panose="020F0502020204030204" pitchFamily="34" charset="0"/>
              </a:rPr>
              <a:t>χρησιμοποιεί πρόσθετο, συνήθως εφάπαξ κωδικό πρόσβασης που δημιουργείται από ένα διακριτικό ή λαμβάνεται μέσω SMS
</a:t>
            </a:r>
            <a:r>
              <a:rPr lang="el-GR" sz="1600" dirty="0">
                <a:latin typeface="Calibri" panose="020F0502020204030204" pitchFamily="34" charset="0"/>
                <a:cs typeface="Calibri" panose="020F0502020204030204" pitchFamily="34" charset="0"/>
              </a:rPr>
              <a:t>χρησιμοποιεί PIN για την εξουσιοδότηση μιας συναλλαγής</a:t>
            </a:r>
            <a:endParaRPr lang="pl-PL" sz="1600" dirty="0">
              <a:effectLst/>
              <a:latin typeface="Calibri" panose="020F0502020204030204" pitchFamily="34" charset="0"/>
              <a:ea typeface="Calibri" panose="020F0502020204030204" pitchFamily="34" charset="0"/>
              <a:cs typeface="Calibri" panose="020F0502020204030204" pitchFamily="34" charset="0"/>
            </a:endParaRPr>
          </a:p>
          <a:p>
            <a:pPr marL="449580" algn="just" fontAlgn="base">
              <a:spcAft>
                <a:spcPts val="1000"/>
              </a:spcAft>
            </a:pPr>
            <a:r>
              <a:rPr lang="it-IT" sz="1600" dirty="0">
                <a:effectLst/>
                <a:latin typeface="Calibri" panose="020F0502020204030204" pitchFamily="34" charset="0"/>
                <a:ea typeface="Times New Roman" panose="02020603050405020304" pitchFamily="18" charset="0"/>
                <a:cs typeface="Calibri" panose="020F0502020204030204" pitchFamily="34" charset="0"/>
              </a:rPr>
              <a:t>2.</a:t>
            </a:r>
            <a:r>
              <a:rPr lang="pl-PL" sz="1600" dirty="0">
                <a:latin typeface="Calibri" panose="020F0502020204030204" pitchFamily="34" charset="0"/>
                <a:cs typeface="Calibri" panose="020F0502020204030204" pitchFamily="34" charset="0"/>
              </a:rPr>
              <a:t> </a:t>
            </a:r>
            <a:r>
              <a:rPr lang="el-GR" sz="1600" dirty="0">
                <a:latin typeface="Calibri" panose="020F0502020204030204" pitchFamily="34" charset="0"/>
                <a:cs typeface="Calibri" panose="020F0502020204030204" pitchFamily="34" charset="0"/>
              </a:rPr>
              <a:t>Διατραπεζική προμήθεια</a:t>
            </a:r>
            <a:endParaRPr lang="pl-PL" sz="1600"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el-GR" sz="1600" dirty="0">
                <a:latin typeface="Calibri" panose="020F0502020204030204" pitchFamily="34" charset="0"/>
                <a:ea typeface="Calibri" panose="020F0502020204030204" pitchFamily="34" charset="0"/>
                <a:cs typeface="Calibri" panose="020F0502020204030204" pitchFamily="34" charset="0"/>
              </a:rPr>
              <a:t>είναι ένα τέλος που καθορίζεται από τους οργανισμούς καρτών ως ποσοστό ή / και ποσό που καταβάλλεται σε αυτούς τους οργανισμούς για κάθε ολοκληρωμένη συναλλαγή πληρωμής
</a:t>
            </a:r>
            <a:r>
              <a:rPr lang="el-GR" sz="1600" dirty="0">
                <a:latin typeface="Calibri" panose="020F0502020204030204" pitchFamily="34" charset="0"/>
                <a:cs typeface="Calibri" panose="020F0502020204030204" pitchFamily="34" charset="0"/>
              </a:rPr>
              <a:t>η καθαρή αποζημίωση δεν θεωρείται μέρος της διατραπεζικής προμήθειας
</a:t>
            </a:r>
            <a:r>
              <a:rPr lang="el-GR" sz="1600" b="1" dirty="0">
                <a:latin typeface="Calibri" panose="020F0502020204030204" pitchFamily="34" charset="0"/>
                <a:cs typeface="Calibri" panose="020F0502020204030204" pitchFamily="34" charset="0"/>
              </a:rPr>
              <a:t>είναι ένα τέλος που καταβάλλεται για κάθε συναλλαγή άμεσα ή έμμεσα μεταξύ του εκδότη και του αποδέκτη που εμπλέκεται σε πράξη πληρωμής με κάρτα</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816" y="1557747"/>
            <a:ext cx="6955420" cy="5413248"/>
          </a:xfrm>
          <a:prstGeom prst="rect">
            <a:avLst/>
          </a:prstGeom>
        </p:spPr>
      </p:pic>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621792"/>
            <a:ext cx="4989890" cy="5413248"/>
          </a:xfrm>
        </p:spPr>
        <p:txBody>
          <a:bodyPr>
            <a:normAutofit/>
          </a:bodyPr>
          <a:lstStyle/>
          <a:p>
            <a:r>
              <a:rPr lang="el-GR" sz="4200" kern="0" spc="-150" dirty="0">
                <a:latin typeface="Georgia" panose="02040502050405020303" pitchFamily="18" charset="0"/>
                <a:ea typeface="Tahoma" panose="020B0604030504040204" pitchFamily="34" charset="0"/>
                <a:cs typeface="Tahoma" panose="020B0604030504040204" pitchFamily="34" charset="0"/>
              </a:rPr>
              <a:t>Τεστ αξιολόγησης </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(2)</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895817" y="1078825"/>
            <a:ext cx="7166209" cy="5494068"/>
          </a:xfrm>
          <a:prstGeom prst="rect">
            <a:avLst/>
          </a:prstGeom>
          <a:noFill/>
        </p:spPr>
        <p:txBody>
          <a:bodyPr wrap="square">
            <a:spAutoFit/>
          </a:bodyPr>
          <a:lstStyle/>
          <a:p>
            <a:pPr marL="449580" algn="just" fontAlgn="base">
              <a:spcAft>
                <a:spcPts val="1000"/>
              </a:spcAft>
            </a:pPr>
            <a:r>
              <a:rPr lang="it-IT" sz="16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dirty="0">
                <a:ea typeface="Calibri" panose="020F0502020204030204" pitchFamily="34" charset="0"/>
                <a:cs typeface="Times New Roman" panose="02020603050405020304" pitchFamily="18" charset="0"/>
              </a:rPr>
              <a:t>Σύμφωνα με τον κανονισμό (ΕΕ) </a:t>
            </a:r>
            <a:r>
              <a:rPr lang="pl-PL" sz="1600" dirty="0">
                <a:cs typeface="Times New Roman" panose="02020603050405020304" pitchFamily="18" charset="0"/>
              </a:rPr>
              <a:t>2015/751 </a:t>
            </a:r>
            <a:r>
              <a:rPr lang="it-IT" sz="1600" dirty="0">
                <a:effectLst/>
                <a:ea typeface="Times New Roman" panose="02020603050405020304" pitchFamily="18" charset="0"/>
                <a:cs typeface="Times New Roman" panose="02020603050405020304" pitchFamily="18" charset="0"/>
              </a:rPr>
              <a:t>:</a:t>
            </a:r>
            <a:endParaRPr lang="pl-PL" sz="1600" dirty="0">
              <a:effectLst/>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el-GR" sz="1600" dirty="0">
                <a:cs typeface="Times New Roman" panose="02020603050405020304" pitchFamily="18" charset="0"/>
              </a:rPr>
              <a:t>Το 0,3 % της αξίας της συναλλαγής για οποιαδήποτε συναλλαγή με χρεωστική κάρτα είναι η μέγιστη διατραπεζική προμήθεια που επιτρέπεται να προσφέρει ή να ζητήσει ο </a:t>
            </a:r>
            <a:r>
              <a:rPr lang="el-GR" sz="1600" dirty="0" err="1">
                <a:cs typeface="Times New Roman" panose="02020603050405020304" pitchFamily="18" charset="0"/>
              </a:rPr>
              <a:t>πάροχος</a:t>
            </a:r>
            <a:r>
              <a:rPr lang="el-GR" sz="1600" dirty="0">
                <a:cs typeface="Times New Roman" panose="02020603050405020304" pitchFamily="18" charset="0"/>
              </a:rPr>
              <a:t> ΥΠ ανά συναλλαγή
Τα κράτη μέλη μπορούν να καθορίζουν ελεύθερα το ύψος της διατραπεζικής προμήθειας</a:t>
            </a:r>
            <a:endParaRPr lang="pl-PL" sz="1600" dirty="0">
              <a:cs typeface="Times New Roman" panose="02020603050405020304" pitchFamily="18" charset="0"/>
            </a:endParaRPr>
          </a:p>
          <a:p>
            <a:pPr marL="1249680" lvl="1" indent="-342900" algn="just" fontAlgn="base">
              <a:spcAft>
                <a:spcPts val="1000"/>
              </a:spcAft>
              <a:buFont typeface="+mj-lt"/>
              <a:buAutoNum type="alphaLcPeriod"/>
            </a:pPr>
            <a:r>
              <a:rPr lang="el-GR" sz="1600" b="1" dirty="0">
                <a:ea typeface="Calibri" panose="020F0502020204030204" pitchFamily="34" charset="0"/>
                <a:cs typeface="Times New Roman" panose="02020603050405020304" pitchFamily="18" charset="0"/>
              </a:rPr>
              <a:t>Όλες οι απαντήσεις είναι λανθασμένες.</a:t>
            </a:r>
            <a:endParaRPr lang="pl-PL" sz="1600" b="1" dirty="0">
              <a:effectLst/>
              <a:ea typeface="Calibri" panose="020F0502020204030204" pitchFamily="34" charset="0"/>
              <a:cs typeface="Times New Roman" panose="02020603050405020304" pitchFamily="18" charset="0"/>
            </a:endParaRPr>
          </a:p>
          <a:p>
            <a:pPr marL="457200" algn="just">
              <a:lnSpc>
                <a:spcPct val="115000"/>
              </a:lnSpc>
            </a:pPr>
            <a:r>
              <a:rPr lang="sk-SK" sz="1600" dirty="0">
                <a:effectLst/>
                <a:ea typeface="Times New Roman" panose="02020603050405020304" pitchFamily="18" charset="0"/>
                <a:cs typeface="Times New Roman" panose="02020603050405020304" pitchFamily="18" charset="0"/>
              </a:rPr>
              <a:t>4.</a:t>
            </a:r>
            <a:r>
              <a:rPr lang="sk-SK" sz="1600" dirty="0">
                <a:ea typeface="Calibri" panose="020F0502020204030204" pitchFamily="34" charset="0"/>
                <a:cs typeface="Times New Roman" panose="02020603050405020304" pitchFamily="18" charset="0"/>
              </a:rPr>
              <a:t> </a:t>
            </a:r>
            <a:r>
              <a:rPr lang="el-GR" sz="1600" dirty="0">
                <a:ea typeface="Calibri" panose="020F0502020204030204" pitchFamily="34" charset="0"/>
                <a:cs typeface="Times New Roman" panose="02020603050405020304" pitchFamily="18" charset="0"/>
              </a:rPr>
              <a:t>Επιλέξτε τη σωστή απάντηση</a:t>
            </a:r>
            <a:r>
              <a:rPr lang="sk-SK" sz="1600" dirty="0">
                <a:ea typeface="Calibri" panose="020F0502020204030204" pitchFamily="34" charset="0"/>
                <a:cs typeface="Times New Roman" panose="02020603050405020304" pitchFamily="18" charset="0"/>
              </a:rPr>
              <a:t>:</a:t>
            </a:r>
            <a:endParaRPr lang="pl-PL" sz="1600" dirty="0">
              <a:effectLst/>
              <a:ea typeface="Calibri" panose="020F0502020204030204" pitchFamily="34" charset="0"/>
              <a:cs typeface="Times New Roman" panose="02020603050405020304" pitchFamily="18" charset="0"/>
            </a:endParaRPr>
          </a:p>
          <a:p>
            <a:pPr marL="1249680" lvl="1" indent="-342900" algn="just" fontAlgn="base">
              <a:lnSpc>
                <a:spcPct val="115000"/>
              </a:lnSpc>
              <a:buFont typeface="+mj-lt"/>
              <a:buAutoNum type="alphaLcPeriod"/>
            </a:pPr>
            <a:r>
              <a:rPr lang="el-GR" sz="1600" dirty="0">
                <a:cs typeface="Times New Roman" panose="02020603050405020304" pitchFamily="18" charset="0"/>
              </a:rPr>
              <a:t>οι εδαφικοί περιορισμοί εντός της ΕΕ για την έκδοση καρτών πληρωμής ή την αποδοχή πράξεων πληρωμών με κάρτα μπορούν να εισαχθούν στο εθνικό δίκαιο
οι εδαφικοί περιορισμοί εντός της ΕΕ για την έκδοση καρτών πληρωμής ή την αποδοχή πράξεων πληρωμών με κάρτα μπορούν να εισαχθούν σε συμβάσεις</a:t>
            </a:r>
            <a:endParaRPr lang="pl-PL" sz="1600" dirty="0">
              <a:cs typeface="Times New Roman" panose="02020603050405020304" pitchFamily="18" charset="0"/>
            </a:endParaRPr>
          </a:p>
          <a:p>
            <a:pPr marL="1249680" lvl="1" indent="-342900" algn="just" fontAlgn="base">
              <a:lnSpc>
                <a:spcPct val="115000"/>
              </a:lnSpc>
              <a:buFont typeface="+mj-lt"/>
              <a:buAutoNum type="alphaLcPeriod"/>
            </a:pPr>
            <a:r>
              <a:rPr lang="el-GR" sz="1600" b="1" dirty="0">
                <a:ea typeface="Calibri" panose="020F0502020204030204" pitchFamily="34" charset="0"/>
                <a:cs typeface="Times New Roman" panose="02020603050405020304" pitchFamily="18" charset="0"/>
              </a:rPr>
              <a:t>δεν επιτρέπονται τυχόν εδαφικοί περιορισμοί σχετικά με τα παραπάνω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420" y="1436913"/>
            <a:ext cx="6955420" cy="5103269"/>
          </a:xfrm>
          <a:prstGeom prst="rect">
            <a:avLst/>
          </a:prstGeom>
        </p:spPr>
      </p:pic>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209847-9BC6-4578-9086-BCFCBF7255AD}"/>
              </a:ext>
            </a:extLst>
          </p:cNvPr>
          <p:cNvSpPr>
            <a:spLocks noGrp="1"/>
          </p:cNvSpPr>
          <p:nvPr>
            <p:ph type="ctrTitle"/>
          </p:nvPr>
        </p:nvSpPr>
        <p:spPr>
          <a:xfrm>
            <a:off x="1524000" y="1122363"/>
            <a:ext cx="9144000" cy="477837"/>
          </a:xfrm>
        </p:spPr>
        <p:txBody>
          <a:bodyPr/>
          <a:lstStyle/>
          <a:p>
            <a:r>
              <a:rPr lang="el-GR" sz="2400" dirty="0"/>
              <a:t>Πηγές</a:t>
            </a:r>
            <a:r>
              <a:rPr lang="en-US" sz="2400" dirty="0"/>
              <a:t>:</a:t>
            </a:r>
            <a:br>
              <a:rPr lang="en-US" dirty="0"/>
            </a:br>
            <a:endParaRPr lang="en-US" dirty="0"/>
          </a:p>
        </p:txBody>
      </p:sp>
      <p:sp>
        <p:nvSpPr>
          <p:cNvPr id="3" name="Podtytuł 2">
            <a:extLst>
              <a:ext uri="{FF2B5EF4-FFF2-40B4-BE49-F238E27FC236}">
                <a16:creationId xmlns:a16="http://schemas.microsoft.com/office/drawing/2014/main" id="{AE2CBCBB-B8E7-4457-9101-7F309EC9A95A}"/>
              </a:ext>
            </a:extLst>
          </p:cNvPr>
          <p:cNvSpPr>
            <a:spLocks noGrp="1"/>
          </p:cNvSpPr>
          <p:nvPr>
            <p:ph type="subTitle" idx="1"/>
          </p:nvPr>
        </p:nvSpPr>
        <p:spPr>
          <a:xfrm>
            <a:off x="2057399" y="1076325"/>
            <a:ext cx="8715375" cy="2981325"/>
          </a:xfrm>
        </p:spPr>
        <p:txBody>
          <a:bodyPr/>
          <a:lstStyle/>
          <a:p>
            <a:pPr algn="just"/>
            <a:r>
              <a:rPr lang="en-US" sz="1400" dirty="0"/>
              <a:t>Banca IFIS. 2021. Lo smart working </a:t>
            </a:r>
            <a:r>
              <a:rPr lang="en-US" sz="1400" dirty="0" err="1"/>
              <a:t>conquista</a:t>
            </a:r>
            <a:r>
              <a:rPr lang="en-US" sz="1400" dirty="0"/>
              <a:t> </a:t>
            </a:r>
            <a:r>
              <a:rPr lang="en-US" sz="1400" dirty="0" err="1"/>
              <a:t>anche</a:t>
            </a:r>
            <a:r>
              <a:rPr lang="en-US" sz="1400" dirty="0"/>
              <a:t> le PMI, con </a:t>
            </a:r>
            <a:r>
              <a:rPr lang="en-US" sz="1400" dirty="0" err="1"/>
              <a:t>il</a:t>
            </a:r>
            <a:r>
              <a:rPr lang="en-US" sz="1400" dirty="0"/>
              <a:t> lockdown è </a:t>
            </a:r>
            <a:r>
              <a:rPr lang="en-US" sz="1400" dirty="0" err="1"/>
              <a:t>crescita</a:t>
            </a:r>
            <a:r>
              <a:rPr lang="en-US" sz="1400" dirty="0"/>
              <a:t> record, available at: &lt;https://www.bancaifis.it/app/uploads/2021/02/Bancaifis_Focus_01_2021-1.pdf</a:t>
            </a:r>
          </a:p>
          <a:p>
            <a:pPr algn="just"/>
            <a:r>
              <a:rPr lang="en-US" sz="1400" dirty="0"/>
              <a:t>  National Bank of Poland, Information on payment cards Q3 2020, 21-22, available at: https://www.nbp.pl/systemplatniczy/karty/q_03_2020.pdf </a:t>
            </a:r>
          </a:p>
          <a:p>
            <a:pPr algn="just"/>
            <a:r>
              <a:rPr lang="en-US" sz="1400" dirty="0"/>
              <a:t>Supervisory Stimulus Package for Security and Development to support the banking sector, 1, available at: https://www.knf.gov.pl/knf/pl/komponenty/img/SSP%E2%80%93Supervisory_Stimulus_Package_for_Security_and_Developm</a:t>
            </a:r>
            <a:r>
              <a:rPr lang="pl-PL" sz="1400" dirty="0"/>
              <a:t>e</a:t>
            </a:r>
            <a:r>
              <a:rPr lang="en-US" sz="1400" dirty="0"/>
              <a:t>nt_to_support_the_banking_sector.pdf </a:t>
            </a:r>
            <a:endParaRPr lang="pl-PL" sz="1400" dirty="0"/>
          </a:p>
          <a:p>
            <a:pPr algn="just"/>
            <a:r>
              <a:rPr lang="en-US" sz="1400" dirty="0"/>
              <a:t>https://www.funduszeeuropejskie.gov.pl/strony/o-funduszach/fe-koronawirus/fundusze-europejskie-wspieraja-msp-w-obszarze-cyfryzacji/ </a:t>
            </a:r>
            <a:endParaRPr lang="pl-PL" sz="1400" dirty="0"/>
          </a:p>
          <a:p>
            <a:pPr algn="just"/>
            <a:r>
              <a:rPr lang="en-US" sz="1400" dirty="0"/>
              <a:t>Regulation (EU) 2015/751</a:t>
            </a:r>
          </a:p>
        </p:txBody>
      </p:sp>
    </p:spTree>
    <p:extLst>
      <p:ext uri="{BB962C8B-B14F-4D97-AF65-F5344CB8AC3E}">
        <p14:creationId xmlns:p14="http://schemas.microsoft.com/office/powerpoint/2010/main" val="133251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03305" y="2644170"/>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372B25-C0B9-898A-5085-D064C8682CBC}"/>
              </a:ext>
            </a:extLst>
          </p:cNvPr>
          <p:cNvSpPr>
            <a:spLocks noGrp="1"/>
          </p:cNvSpPr>
          <p:nvPr>
            <p:ph type="title"/>
          </p:nvPr>
        </p:nvSpPr>
        <p:spPr>
          <a:xfrm>
            <a:off x="2079161" y="296097"/>
            <a:ext cx="10905066" cy="1135737"/>
          </a:xfrm>
        </p:spPr>
        <p:txBody>
          <a:bodyPr>
            <a:normAutofit/>
          </a:bodyPr>
          <a:lstStyle/>
          <a:p>
            <a:r>
              <a:rPr lang="el-GR" sz="4200" dirty="0">
                <a:latin typeface="+mn-lt"/>
              </a:rPr>
              <a:t>Περιεχόμενα</a:t>
            </a:r>
            <a:endParaRPr lang="pl-PL" sz="3600" dirty="0">
              <a:latin typeface="+mn-lt"/>
            </a:endParaRPr>
          </a:p>
        </p:txBody>
      </p:sp>
      <p:sp>
        <p:nvSpPr>
          <p:cNvPr id="3" name="Symbol zastępczy zawartości 2">
            <a:extLst>
              <a:ext uri="{FF2B5EF4-FFF2-40B4-BE49-F238E27FC236}">
                <a16:creationId xmlns:a16="http://schemas.microsoft.com/office/drawing/2014/main" id="{6C7B8D4B-64E1-8204-566F-AF7F88A16784}"/>
              </a:ext>
            </a:extLst>
          </p:cNvPr>
          <p:cNvSpPr>
            <a:spLocks noGrp="1"/>
          </p:cNvSpPr>
          <p:nvPr>
            <p:ph idx="1"/>
          </p:nvPr>
        </p:nvSpPr>
        <p:spPr>
          <a:xfrm>
            <a:off x="643467" y="1782981"/>
            <a:ext cx="10905066" cy="4393982"/>
          </a:xfrm>
        </p:spPr>
        <p:txBody>
          <a:bodyPr>
            <a:normAutofit/>
          </a:bodyPr>
          <a:lstStyle/>
          <a:p>
            <a:pPr marL="514350" indent="-514350">
              <a:buFont typeface="+mj-lt"/>
              <a:buAutoNum type="romanUcPeriod"/>
            </a:pPr>
            <a:r>
              <a:rPr lang="el-GR" sz="2000" dirty="0">
                <a:cs typeface="Times New Roman" panose="02020603050405020304" pitchFamily="18" charset="0"/>
              </a:rPr>
              <a:t>Τύποι λύσεων χωρίς μετρητά
Επιχειρηματικές ευκαιρίες
Τέλη
Μέτρα ασφαλείας
Νομικά ζητήματα
Τεστ αξιολόγησης </a:t>
            </a:r>
            <a:endParaRPr lang="pl-PL" sz="2000" dirty="0">
              <a:cs typeface="Times New Roman" panose="02020603050405020304" pitchFamily="18" charset="0"/>
            </a:endParaRPr>
          </a:p>
        </p:txBody>
      </p:sp>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9F147-0D52-D5E2-4965-023624740374}"/>
              </a:ext>
            </a:extLst>
          </p:cNvPr>
          <p:cNvSpPr>
            <a:spLocks noGrp="1"/>
          </p:cNvSpPr>
          <p:nvPr>
            <p:ph type="title"/>
          </p:nvPr>
        </p:nvSpPr>
        <p:spPr>
          <a:xfrm>
            <a:off x="1950974" y="229450"/>
            <a:ext cx="10905066" cy="1135737"/>
          </a:xfrm>
        </p:spPr>
        <p:txBody>
          <a:bodyPr>
            <a:normAutofit fontScale="90000"/>
          </a:bodyPr>
          <a:lstStyle/>
          <a:p>
            <a:r>
              <a:rPr lang="el-GR" sz="4200" dirty="0">
                <a:solidFill>
                  <a:srgbClr val="002060"/>
                </a:solidFill>
                <a:latin typeface="+mn-lt"/>
              </a:rPr>
              <a:t>Τύποι λύσεων χωρίς μετρητά
</a:t>
            </a:r>
            <a:endParaRPr lang="pl-PL" sz="4200" dirty="0">
              <a:solidFill>
                <a:srgbClr val="002060"/>
              </a:solidFill>
              <a:latin typeface="+mn-lt"/>
            </a:endParaRPr>
          </a:p>
        </p:txBody>
      </p:sp>
      <p:sp>
        <p:nvSpPr>
          <p:cNvPr id="3" name="Symbol zastępczy zawartości 2">
            <a:extLst>
              <a:ext uri="{FF2B5EF4-FFF2-40B4-BE49-F238E27FC236}">
                <a16:creationId xmlns:a16="http://schemas.microsoft.com/office/drawing/2014/main" id="{078D2030-3A2E-D9A8-12BF-2B2F87CA9BF8}"/>
              </a:ext>
            </a:extLst>
          </p:cNvPr>
          <p:cNvSpPr>
            <a:spLocks noGrp="1"/>
          </p:cNvSpPr>
          <p:nvPr>
            <p:ph idx="1"/>
          </p:nvPr>
        </p:nvSpPr>
        <p:spPr>
          <a:xfrm>
            <a:off x="451200" y="1295570"/>
            <a:ext cx="5819331" cy="5019283"/>
          </a:xfrm>
        </p:spPr>
        <p:txBody>
          <a:bodyPr>
            <a:normAutofit fontScale="85000" lnSpcReduction="10000"/>
          </a:bodyPr>
          <a:lstStyle/>
          <a:p>
            <a:pPr>
              <a:lnSpc>
                <a:spcPct val="150000"/>
              </a:lnSpc>
            </a:pPr>
            <a:r>
              <a:rPr lang="el-GR" sz="1800" dirty="0">
                <a:ea typeface="Calibri" panose="020F0502020204030204" pitchFamily="34" charset="0"/>
                <a:cs typeface="Times New Roman" panose="02020603050405020304" pitchFamily="18" charset="0"/>
              </a:rPr>
              <a:t>Κάρτες πληρωμής (πιστωτικές, χρεωστικές και προπληρωμένες)
Τραπεζικό έμβασμα (παραδοσιακό, Πληρωμή μέσω συνδέσμου)
Ανέπαφες πληρωμές (επικοινωνία κοντινού πεδίου – NFC, αναγνώριση ραδιοσυχνοτήτων – RFID, κάρτες εγγύτητας)
Εφαρμογές πορτοφολιού για κινητά/ Ηλεκτρονικά πορτοφόλια
Πληρωμές μέσω SMS
Κωδικοί QR
BLIK (ένα πολωνικό σύστημα πληρωμών που επιτρέπει την πραγματοποίηση άμεσων πληρωμών και ανάληψης μετρητών χρησιμοποιώντας έναν 6ψήφιο κωδικό μίας χρήσης που δημιουργείται από μια εφαρμογή </a:t>
            </a:r>
            <a:r>
              <a:rPr lang="el-GR" sz="1800" dirty="0" err="1">
                <a:ea typeface="Calibri" panose="020F0502020204030204" pitchFamily="34" charset="0"/>
                <a:cs typeface="Times New Roman" panose="02020603050405020304" pitchFamily="18" charset="0"/>
              </a:rPr>
              <a:t>mobile</a:t>
            </a:r>
            <a:r>
              <a:rPr lang="el-GR" sz="1800" dirty="0">
                <a:ea typeface="Calibri" panose="020F0502020204030204" pitchFamily="34" charset="0"/>
                <a:cs typeface="Times New Roman" panose="02020603050405020304" pitchFamily="18" charset="0"/>
              </a:rPr>
              <a:t> </a:t>
            </a:r>
            <a:r>
              <a:rPr lang="el-GR" sz="1800" dirty="0" err="1">
                <a:ea typeface="Calibri" panose="020F0502020204030204" pitchFamily="34" charset="0"/>
                <a:cs typeface="Times New Roman" panose="02020603050405020304" pitchFamily="18" charset="0"/>
              </a:rPr>
              <a:t>banking</a:t>
            </a:r>
            <a:r>
              <a:rPr lang="el-GR" sz="1800" dirty="0">
                <a:ea typeface="Calibri" panose="020F0502020204030204" pitchFamily="34" charset="0"/>
                <a:cs typeface="Times New Roman" panose="02020603050405020304" pitchFamily="18" charset="0"/>
              </a:rPr>
              <a:t>)</a:t>
            </a:r>
            <a:endParaRPr lang="pl-PL" sz="2000" dirty="0">
              <a:cs typeface="Arial" panose="020B0604020202020204" pitchFamily="34" charset="0"/>
            </a:endParaRPr>
          </a:p>
        </p:txBody>
      </p:sp>
      <p:pic>
        <p:nvPicPr>
          <p:cNvPr id="6" name="Grafika 5" descr="Karta kredytowa z wypełnieniem pełnym">
            <a:extLst>
              <a:ext uri="{FF2B5EF4-FFF2-40B4-BE49-F238E27FC236}">
                <a16:creationId xmlns:a16="http://schemas.microsoft.com/office/drawing/2014/main" id="{80B36FD0-A219-FC9D-16D1-A274C408B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532" y="2172428"/>
            <a:ext cx="4858138" cy="4858138"/>
          </a:xfrm>
          <a:prstGeom prst="rect">
            <a:avLst/>
          </a:prstGeom>
        </p:spPr>
      </p:pic>
    </p:spTree>
    <p:extLst>
      <p:ext uri="{BB962C8B-B14F-4D97-AF65-F5344CB8AC3E}">
        <p14:creationId xmlns:p14="http://schemas.microsoft.com/office/powerpoint/2010/main" val="293479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58448-6961-BDA6-9CB7-A03394433924}"/>
              </a:ext>
            </a:extLst>
          </p:cNvPr>
          <p:cNvSpPr>
            <a:spLocks noGrp="1"/>
          </p:cNvSpPr>
          <p:nvPr>
            <p:ph type="title"/>
          </p:nvPr>
        </p:nvSpPr>
        <p:spPr>
          <a:xfrm>
            <a:off x="1862667" y="176672"/>
            <a:ext cx="10905066" cy="1135737"/>
          </a:xfrm>
        </p:spPr>
        <p:txBody>
          <a:bodyPr>
            <a:normAutofit/>
          </a:bodyPr>
          <a:lstStyle/>
          <a:p>
            <a:r>
              <a:rPr lang="el-GR" sz="3600" dirty="0">
                <a:solidFill>
                  <a:srgbClr val="002060"/>
                </a:solidFill>
                <a:latin typeface="+mn-lt"/>
                <a:ea typeface="Times New Roman" panose="02020603050405020304" pitchFamily="18" charset="0"/>
                <a:cs typeface="Times New Roman" panose="02020603050405020304" pitchFamily="18" charset="0"/>
              </a:rPr>
              <a:t>Επιχειρηματικές ευκαιρίες 
</a:t>
            </a:r>
            <a:endParaRPr lang="pl-PL" sz="3600" dirty="0">
              <a:solidFill>
                <a:srgbClr val="002060"/>
              </a:solidFill>
              <a:latin typeface="+mn-lt"/>
              <a:ea typeface="Times New Roman" panose="02020603050405020304" pitchFamily="18" charset="0"/>
              <a:cs typeface="Times New Roman" panose="02020603050405020304" pitchFamily="18" charset="0"/>
            </a:endParaRPr>
          </a:p>
        </p:txBody>
      </p:sp>
      <p:sp>
        <p:nvSpPr>
          <p:cNvPr id="5" name="Symbol zastępczy zawartości 4">
            <a:extLst>
              <a:ext uri="{FF2B5EF4-FFF2-40B4-BE49-F238E27FC236}">
                <a16:creationId xmlns:a16="http://schemas.microsoft.com/office/drawing/2014/main" id="{773DB21E-C81B-E80D-B500-DE9E941A57AB}"/>
              </a:ext>
            </a:extLst>
          </p:cNvPr>
          <p:cNvSpPr>
            <a:spLocks noGrp="1"/>
          </p:cNvSpPr>
          <p:nvPr>
            <p:ph idx="1"/>
          </p:nvPr>
        </p:nvSpPr>
        <p:spPr>
          <a:xfrm>
            <a:off x="643466" y="1166995"/>
            <a:ext cx="9996047" cy="4938780"/>
          </a:xfrm>
        </p:spPr>
        <p:txBody>
          <a:bodyPr>
            <a:normAutofit fontScale="70000" lnSpcReduction="20000"/>
          </a:bodyPr>
          <a:lstStyle/>
          <a:p>
            <a:pPr algn="just">
              <a:lnSpc>
                <a:spcPct val="120000"/>
              </a:lnSpc>
              <a:buClr>
                <a:schemeClr val="bg2">
                  <a:lumMod val="25000"/>
                </a:schemeClr>
              </a:buClr>
              <a:buFont typeface="Wingdings" panose="05000000000000000000" pitchFamily="2" charset="2"/>
              <a:buChar char="§"/>
            </a:pPr>
            <a:endParaRPr lang="el-GR" altLang="pl-PL" sz="2100" b="1" dirty="0">
              <a:cs typeface="Times New Roman" panose="02020603050405020304" pitchFamily="18" charset="0"/>
            </a:endParaRPr>
          </a:p>
          <a:p>
            <a:pPr algn="just">
              <a:lnSpc>
                <a:spcPct val="12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 </a:t>
            </a:r>
            <a:r>
              <a:rPr lang="el-GR" altLang="pl-PL" sz="2100" b="1" dirty="0">
                <a:cs typeface="Times New Roman" panose="02020603050405020304" pitchFamily="18" charset="0"/>
              </a:rPr>
              <a:t>Χωρίς μετρητά και επαφή – μια παγκόσμια τάση:
</a:t>
            </a:r>
            <a:r>
              <a:rPr lang="el-GR" altLang="pl-PL" sz="1800" dirty="0">
                <a:cs typeface="Times New Roman" panose="02020603050405020304" pitchFamily="18" charset="0"/>
              </a:rPr>
              <a:t>Από τον Φεβρουάριο του 2020 έως τα τέλη Φεβρουαρίου 2021, ο αριθμός των αμερικανικών, αυστραλιανών καναδικών και βρετανικών εταιρειών που έχουν πάει χωρίς μετρητά έχει διπλασιαστεί σύμφωνα με μια ανάλυση του 2021 που βασίζεται σε δεδομένα πληρωμών </a:t>
            </a:r>
            <a:r>
              <a:rPr lang="el-GR" altLang="pl-PL" sz="1800" dirty="0" err="1">
                <a:cs typeface="Times New Roman" panose="02020603050405020304" pitchFamily="18" charset="0"/>
              </a:rPr>
              <a:t>Square</a:t>
            </a:r>
            <a:r>
              <a:rPr lang="el-GR" altLang="pl-PL" sz="1800" dirty="0">
                <a:cs typeface="Times New Roman" panose="02020603050405020304" pitchFamily="18" charset="0"/>
              </a:rPr>
              <a:t>. Η επιτάχυνση της απομάκρυνσης από τα μετρητά επηρεάστηκε σε μεγάλο βαθμό από την πανδημία COVID-19</a:t>
            </a:r>
            <a:r>
              <a:rPr lang="pl-PL"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el-GR" altLang="pl-PL" sz="1800" dirty="0">
                <a:cs typeface="Times New Roman" panose="02020603050405020304" pitchFamily="18" charset="0"/>
              </a:rPr>
              <a:t>Σύμφωνα με την Ευρωπαϊκή Κεντρική Τράπεζα, η χρήση ηλεκτρονικών μέσων πληρωμής στη ζώνη του ευρώ αυξάνεται χρόνο με το χρόνο </a:t>
            </a:r>
            <a:endParaRPr lang="pl-PL" altLang="pl-PL" sz="1800" dirty="0">
              <a:cs typeface="Times New Roman" panose="02020603050405020304" pitchFamily="18" charset="0"/>
            </a:endParaRPr>
          </a:p>
          <a:p>
            <a:pPr lvl="1" algn="just">
              <a:lnSpc>
                <a:spcPct val="120000"/>
              </a:lnSpc>
              <a:spcBef>
                <a:spcPts val="588"/>
              </a:spcBef>
              <a:buClr>
                <a:schemeClr val="bg2">
                  <a:lumMod val="25000"/>
                </a:schemeClr>
              </a:buClr>
              <a:buFont typeface="Wingdings" panose="05000000000000000000" pitchFamily="2" charset="2"/>
              <a:buChar char="§"/>
            </a:pPr>
            <a:r>
              <a:rPr lang="el-GR" altLang="pl-PL" sz="1800" dirty="0">
                <a:cs typeface="Times New Roman" panose="02020603050405020304" pitchFamily="18" charset="0"/>
              </a:rPr>
              <a:t>Η πλειοψηφία των εμπόρων σε μεγάλες ευρωπαϊκές χώρες θα ήθελαν να τους επιτραπεί να αρνηθούν την αποδοχή μετρητών</a:t>
            </a:r>
            <a:endParaRPr lang="pl-PL" altLang="pl-PL" sz="1800" dirty="0">
              <a:cs typeface="Times New Roman" panose="02020603050405020304" pitchFamily="18" charset="0"/>
            </a:endParaRPr>
          </a:p>
          <a:p>
            <a:pPr lvl="1" algn="just">
              <a:lnSpc>
                <a:spcPct val="120000"/>
              </a:lnSpc>
              <a:spcBef>
                <a:spcPts val="588"/>
              </a:spcBef>
              <a:buClr>
                <a:schemeClr val="bg2">
                  <a:lumMod val="25000"/>
                </a:schemeClr>
              </a:buClr>
              <a:buFont typeface="Wingdings" panose="05000000000000000000" pitchFamily="2" charset="2"/>
              <a:buChar char="§"/>
            </a:pPr>
            <a:r>
              <a:rPr lang="el-GR" altLang="pl-PL" sz="1800" dirty="0">
                <a:cs typeface="Times New Roman" panose="02020603050405020304" pitchFamily="18" charset="0"/>
              </a:rPr>
              <a:t>Περίπου 2 στους 3 Ευρωπαίους καταναλωτές συμφωνούν ότι προτιμούν πλέον να πληρώνουν ανέπαφα συχνότερα από ό,τι πριν από την πανδημία COVID-19</a:t>
            </a:r>
            <a:endParaRPr lang="en-US" altLang="pl-PL" sz="1800" dirty="0">
              <a:cs typeface="Times New Roman" panose="02020603050405020304" pitchFamily="18" charset="0"/>
            </a:endParaRPr>
          </a:p>
          <a:p>
            <a:pPr algn="just">
              <a:lnSpc>
                <a:spcPct val="120000"/>
              </a:lnSpc>
              <a:buClr>
                <a:schemeClr val="bg2">
                  <a:lumMod val="25000"/>
                </a:schemeClr>
              </a:buClr>
              <a:buFont typeface="Wingdings" panose="05000000000000000000" pitchFamily="2" charset="2"/>
              <a:buChar char="§"/>
            </a:pPr>
            <a:r>
              <a:rPr lang="el-GR" altLang="pl-PL" sz="2100" b="1" dirty="0">
                <a:cs typeface="Times New Roman" panose="02020603050405020304" pitchFamily="18" charset="0"/>
              </a:rPr>
              <a:t>Οφέλη από πληρωμές χωρίς μετρητά</a:t>
            </a:r>
            <a:r>
              <a:rPr lang="pl-PL" altLang="pl-PL" sz="2100" b="1"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el-GR" altLang="pl-PL" sz="1800" dirty="0">
                <a:cs typeface="Times New Roman" panose="02020603050405020304" pitchFamily="18" charset="0"/>
              </a:rPr>
              <a:t>Βελτίωση της εμπειρίας των πελατών.
Εξοικονόμηση χρόνου - οι πληρωμές χωρίς μετρητά βοηθούν τις επιχειρήσεις να εξοικονομήσουν χρόνο έναντι των συναλλαγών σε μετρητά και του κόστους διαχείρισης μετρητών, όπως το κόστος των εργαζομένων, το κόστος παρακολούθησης μετρητών και η προστασία του κόστους μετρητών.
υψηλότερο επίπεδο ασφάλειας·
Αυτοματοποίηση συγκεκριμένων λογιστικών και λογιστικών εργασιών.</a:t>
            </a: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pic>
        <p:nvPicPr>
          <p:cNvPr id="4" name="Grafika 3" descr="Monety kontur">
            <a:extLst>
              <a:ext uri="{FF2B5EF4-FFF2-40B4-BE49-F238E27FC236}">
                <a16:creationId xmlns:a16="http://schemas.microsoft.com/office/drawing/2014/main" id="{C5A68073-9770-FB62-0C7F-AADAFF62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706" y="1374909"/>
            <a:ext cx="4522952" cy="4522952"/>
          </a:xfrm>
          <a:prstGeom prst="rect">
            <a:avLst/>
          </a:prstGeom>
        </p:spPr>
      </p:pic>
      <p:cxnSp>
        <p:nvCxnSpPr>
          <p:cNvPr id="8" name="Łącznik prosty 7">
            <a:extLst>
              <a:ext uri="{FF2B5EF4-FFF2-40B4-BE49-F238E27FC236}">
                <a16:creationId xmlns:a16="http://schemas.microsoft.com/office/drawing/2014/main" id="{F9B8265E-2CFA-568B-E176-4526B42EC55A}"/>
              </a:ext>
            </a:extLst>
          </p:cNvPr>
          <p:cNvCxnSpPr>
            <a:cxnSpLocks/>
          </p:cNvCxnSpPr>
          <p:nvPr/>
        </p:nvCxnSpPr>
        <p:spPr>
          <a:xfrm>
            <a:off x="7315200" y="1906859"/>
            <a:ext cx="4233333" cy="3479180"/>
          </a:xfrm>
          <a:prstGeom prst="line">
            <a:avLst/>
          </a:prstGeom>
          <a:ln w="107950">
            <a:solidFill>
              <a:srgbClr val="002060">
                <a:alpha val="12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9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878675" y="250666"/>
            <a:ext cx="10539897" cy="1954328"/>
          </a:xfrm>
        </p:spPr>
        <p:txBody>
          <a:bodyPr>
            <a:normAutofit/>
          </a:bodyPr>
          <a:lstStyle/>
          <a:p>
            <a:r>
              <a:rPr lang="el-GR"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Τέλη που καταβάλλονται συνήθως
</a:t>
            </a:r>
            <a:endPar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ymbol zastępczy zawartości 1">
            <a:extLst>
              <a:ext uri="{FF2B5EF4-FFF2-40B4-BE49-F238E27FC236}">
                <a16:creationId xmlns:a16="http://schemas.microsoft.com/office/drawing/2014/main" id="{874ACD7A-709A-CF21-1B2A-4614E478D8D3}"/>
              </a:ext>
            </a:extLst>
          </p:cNvPr>
          <p:cNvSpPr>
            <a:spLocks noGrp="1"/>
          </p:cNvSpPr>
          <p:nvPr>
            <p:ph idx="1"/>
          </p:nvPr>
        </p:nvSpPr>
        <p:spPr>
          <a:xfrm>
            <a:off x="744965" y="2528653"/>
            <a:ext cx="11298989" cy="2323655"/>
          </a:xfrm>
        </p:spPr>
        <p:txBody>
          <a:bodyPr anchor="ctr">
            <a:normAutofit/>
          </a:bodyPr>
          <a:lstStyle/>
          <a:p>
            <a:pPr marL="0" indent="0">
              <a:buNone/>
              <a:defRPr/>
            </a:pPr>
            <a:endParaRPr lang="pl-PL" sz="2000" dirty="0">
              <a:latin typeface="Times New Roman" panose="02020603050405020304" pitchFamily="18" charset="0"/>
              <a:cs typeface="Times New Roman" panose="02020603050405020304" pitchFamily="18" charset="0"/>
            </a:endParaRPr>
          </a:p>
          <a:p>
            <a:pPr marL="0" indent="0">
              <a:buNone/>
              <a:defRPr/>
            </a:pPr>
            <a:r>
              <a:rPr lang="el-GR" sz="2000" dirty="0">
                <a:latin typeface="Calibri" panose="020F0502020204030204" pitchFamily="34" charset="0"/>
                <a:cs typeface="Calibri" panose="020F0502020204030204" pitchFamily="34" charset="0"/>
              </a:rPr>
              <a:t>Διατραπεζική προμήθεια                  </a:t>
            </a:r>
            <a:r>
              <a:rPr lang="el-GR" sz="2000" dirty="0" err="1">
                <a:latin typeface="Calibri" panose="020F0502020204030204" pitchFamily="34" charset="0"/>
                <a:cs typeface="Calibri" panose="020F0502020204030204" pitchFamily="34" charset="0"/>
              </a:rPr>
              <a:t>Σχεδίο</a:t>
            </a:r>
            <a:r>
              <a:rPr lang="el-GR" sz="2000" dirty="0">
                <a:latin typeface="Calibri" panose="020F0502020204030204" pitchFamily="34" charset="0"/>
                <a:cs typeface="Calibri" panose="020F0502020204030204" pitchFamily="34" charset="0"/>
              </a:rPr>
              <a:t> Πληρωμών</a:t>
            </a:r>
            <a:r>
              <a:rPr lang="pl-PL" sz="2000" dirty="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Περιθώριο κέρδους του αγοραστή
</a:t>
            </a:r>
            <a:endParaRPr lang="pl-PL" sz="1800" b="1" dirty="0">
              <a:latin typeface="Times New Roman" panose="02020603050405020304" pitchFamily="18" charset="0"/>
              <a:cs typeface="Times New Roman" panose="02020603050405020304" pitchFamily="18" charset="0"/>
            </a:endParaRPr>
          </a:p>
        </p:txBody>
      </p:sp>
      <p:pic>
        <p:nvPicPr>
          <p:cNvPr id="10" name="Grafika 9" descr="Pożyczka kontur">
            <a:extLst>
              <a:ext uri="{FF2B5EF4-FFF2-40B4-BE49-F238E27FC236}">
                <a16:creationId xmlns:a16="http://schemas.microsoft.com/office/drawing/2014/main" id="{96762633-6700-E109-C9DE-BF0E89E6D0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319489" y="1036820"/>
            <a:ext cx="6197600" cy="4909757"/>
          </a:xfrm>
          <a:prstGeom prst="rect">
            <a:avLst/>
          </a:prstGeom>
        </p:spPr>
      </p:pic>
      <p:sp>
        <p:nvSpPr>
          <p:cNvPr id="3" name="pole tekstowe 2">
            <a:extLst>
              <a:ext uri="{FF2B5EF4-FFF2-40B4-BE49-F238E27FC236}">
                <a16:creationId xmlns:a16="http://schemas.microsoft.com/office/drawing/2014/main" id="{E54A995E-58BD-C880-EB59-1BE2542CB022}"/>
              </a:ext>
            </a:extLst>
          </p:cNvPr>
          <p:cNvSpPr txBox="1"/>
          <p:nvPr/>
        </p:nvSpPr>
        <p:spPr>
          <a:xfrm>
            <a:off x="744965" y="4130696"/>
            <a:ext cx="3148258" cy="2246769"/>
          </a:xfrm>
          <a:prstGeom prst="rect">
            <a:avLst/>
          </a:prstGeom>
          <a:noFill/>
        </p:spPr>
        <p:txBody>
          <a:bodyPr wrap="square">
            <a:spAutoFit/>
          </a:bodyPr>
          <a:lstStyle/>
          <a:p>
            <a:pPr algn="just">
              <a:defRPr/>
            </a:pPr>
            <a:r>
              <a:rPr lang="el-GR" sz="1400" dirty="0">
                <a:cs typeface="Times New Roman" panose="02020603050405020304" pitchFamily="18" charset="0"/>
              </a:rPr>
              <a:t>νοείται η προμήθεια που καταβάλλεται για κάθε συναλλαγή άμεσα ή έμμεσα (δηλαδή μέσω τρίτου) μεταξύ του εκδότη και του αποδέκτη που συμμετέχει σε πράξη πληρωμής με κάρτα. Σύμφωνα με τη νομοθεσία της ΕΕ, η καθαρή αποζημίωση ή άλλη συμφωνημένη αμοιβή θεωρείται μέρος της διατραπεζικής προμήθειας.
</a:t>
            </a:r>
            <a:endParaRPr lang="pl-PL" sz="1400" dirty="0">
              <a:cs typeface="Times New Roman" panose="02020603050405020304" pitchFamily="18" charset="0"/>
            </a:endParaRPr>
          </a:p>
        </p:txBody>
      </p:sp>
      <p:sp>
        <p:nvSpPr>
          <p:cNvPr id="7" name="pole tekstowe 6">
            <a:extLst>
              <a:ext uri="{FF2B5EF4-FFF2-40B4-BE49-F238E27FC236}">
                <a16:creationId xmlns:a16="http://schemas.microsoft.com/office/drawing/2014/main" id="{B3D6F272-058A-033D-A9E7-AC502A4BEE5B}"/>
              </a:ext>
            </a:extLst>
          </p:cNvPr>
          <p:cNvSpPr txBox="1"/>
          <p:nvPr/>
        </p:nvSpPr>
        <p:spPr>
          <a:xfrm>
            <a:off x="4251528" y="4453861"/>
            <a:ext cx="3008238" cy="1600438"/>
          </a:xfrm>
          <a:prstGeom prst="rect">
            <a:avLst/>
          </a:prstGeom>
          <a:noFill/>
        </p:spPr>
        <p:txBody>
          <a:bodyPr wrap="square">
            <a:spAutoFit/>
          </a:bodyPr>
          <a:lstStyle/>
          <a:p>
            <a:pPr algn="just"/>
            <a:r>
              <a:rPr lang="el-GR" sz="1400" dirty="0">
                <a:cs typeface="Times New Roman" panose="02020603050405020304" pitchFamily="18" charset="0"/>
              </a:rPr>
              <a:t>σημαίνει τα τέλη που καθορίζονται από τους οργανισμούς καρτών ως ποσοστό ή/και ποσό που καταβάλλεται σε αυτούς τους οργανισμούς για κάθε ολοκληρωμένη πράξη πληρωμής.
</a:t>
            </a:r>
            <a:endParaRPr lang="pl-PL" sz="1400" dirty="0">
              <a:cs typeface="Times New Roman" panose="02020603050405020304" pitchFamily="18" charset="0"/>
            </a:endParaRPr>
          </a:p>
        </p:txBody>
      </p:sp>
      <p:sp>
        <p:nvSpPr>
          <p:cNvPr id="9" name="pole tekstowe 8">
            <a:extLst>
              <a:ext uri="{FF2B5EF4-FFF2-40B4-BE49-F238E27FC236}">
                <a16:creationId xmlns:a16="http://schemas.microsoft.com/office/drawing/2014/main" id="{CFEEDC98-9832-6A61-E5EE-30C0EE7F36A1}"/>
              </a:ext>
            </a:extLst>
          </p:cNvPr>
          <p:cNvSpPr txBox="1"/>
          <p:nvPr/>
        </p:nvSpPr>
        <p:spPr>
          <a:xfrm>
            <a:off x="7611578" y="4526978"/>
            <a:ext cx="3426619" cy="954107"/>
          </a:xfrm>
          <a:prstGeom prst="rect">
            <a:avLst/>
          </a:prstGeom>
          <a:noFill/>
        </p:spPr>
        <p:txBody>
          <a:bodyPr wrap="square">
            <a:spAutoFit/>
          </a:bodyPr>
          <a:lstStyle/>
          <a:p>
            <a:pPr algn="just"/>
            <a:r>
              <a:rPr lang="el-GR" sz="1400" dirty="0">
                <a:cs typeface="Times New Roman" panose="02020603050405020304" pitchFamily="18" charset="0"/>
              </a:rPr>
              <a:t>νοείται το τέλος που καταβάλλεται στον αγοραστή και αποτελεί την αμοιβή για την επεξεργασία της πράξης πληρωμής.
</a:t>
            </a:r>
            <a:endParaRPr lang="pl-PL" sz="1400" dirty="0">
              <a:cs typeface="Times New Roman" panose="02020603050405020304" pitchFamily="18" charset="0"/>
            </a:endParaRPr>
          </a:p>
        </p:txBody>
      </p:sp>
      <p:pic>
        <p:nvPicPr>
          <p:cNvPr id="12" name="Grafika 11" descr="Karta kredytowa z wypełnieniem pełnym">
            <a:extLst>
              <a:ext uri="{FF2B5EF4-FFF2-40B4-BE49-F238E27FC236}">
                <a16:creationId xmlns:a16="http://schemas.microsoft.com/office/drawing/2014/main" id="{DA73A4A3-B0EE-4B31-23EA-415AD801E5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21182" y="2145039"/>
            <a:ext cx="1397107" cy="1397107"/>
          </a:xfrm>
          <a:prstGeom prst="rect">
            <a:avLst/>
          </a:prstGeom>
          <a:effectLst>
            <a:outerShdw blurRad="50800" dist="50800" dir="5400000" sx="103000" sy="103000" algn="ctr" rotWithShape="0">
              <a:schemeClr val="tx1">
                <a:alpha val="39000"/>
              </a:schemeClr>
            </a:outerShdw>
          </a:effectLst>
        </p:spPr>
      </p:pic>
      <p:pic>
        <p:nvPicPr>
          <p:cNvPr id="14" name="Grafika 13" descr="Podatek z wypełnieniem pełnym">
            <a:extLst>
              <a:ext uri="{FF2B5EF4-FFF2-40B4-BE49-F238E27FC236}">
                <a16:creationId xmlns:a16="http://schemas.microsoft.com/office/drawing/2014/main" id="{6233A6F6-D71C-E28B-A617-31DD0A3F9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50399" y="2204633"/>
            <a:ext cx="1154534" cy="1154534"/>
          </a:xfrm>
          <a:prstGeom prst="rect">
            <a:avLst/>
          </a:prstGeom>
          <a:effectLst>
            <a:outerShdw blurRad="101600" dist="50800" dir="5400000" algn="ctr" rotWithShape="0">
              <a:schemeClr val="tx1">
                <a:alpha val="32000"/>
              </a:schemeClr>
            </a:outerShdw>
          </a:effectLst>
        </p:spPr>
      </p:pic>
      <p:pic>
        <p:nvPicPr>
          <p:cNvPr id="16" name="Grafika 15" descr="Filantropia z wypełnieniem pełnym">
            <a:extLst>
              <a:ext uri="{FF2B5EF4-FFF2-40B4-BE49-F238E27FC236}">
                <a16:creationId xmlns:a16="http://schemas.microsoft.com/office/drawing/2014/main" id="{C9AC30E9-BBF2-65EE-8120-DC2982C4A0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24759" y="2075278"/>
            <a:ext cx="1413243" cy="1413243"/>
          </a:xfrm>
          <a:prstGeom prst="rect">
            <a:avLst/>
          </a:prstGeom>
          <a:effectLst>
            <a:outerShdw blurRad="50800" dist="38100" dir="5400000" algn="t" rotWithShape="0">
              <a:prstClr val="black">
                <a:alpha val="37000"/>
              </a:prstClr>
            </a:outerShdw>
          </a:effectLst>
        </p:spPr>
      </p:pic>
    </p:spTree>
    <p:extLst>
      <p:ext uri="{BB962C8B-B14F-4D97-AF65-F5344CB8AC3E}">
        <p14:creationId xmlns:p14="http://schemas.microsoft.com/office/powerpoint/2010/main" val="175912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build="p"/>
      <p:bldP spid="3"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778125" y="323808"/>
            <a:ext cx="8227521" cy="2323655"/>
          </a:xfrm>
        </p:spPr>
        <p:txBody>
          <a:bodyPr>
            <a:normAutofit/>
          </a:bodyPr>
          <a:lstStyle/>
          <a:p>
            <a:r>
              <a:rPr lang="el-GR" dirty="0">
                <a:solidFill>
                  <a:srgbClr val="002060"/>
                </a:solidFill>
                <a:latin typeface="+mn-lt"/>
                <a:cs typeface="Times New Roman" panose="02020603050405020304" pitchFamily="18" charset="0"/>
              </a:rPr>
              <a:t>Μέτρα ασφαλείας (τεχνολογικά, οργανωτικά, νομικά</a:t>
            </a:r>
            <a:r>
              <a:rPr lang="pl-PL" dirty="0">
                <a:solidFill>
                  <a:srgbClr val="002060"/>
                </a:solidFill>
                <a:latin typeface="+mn-lt"/>
                <a:cs typeface="Times New Roman" panose="02020603050405020304" pitchFamily="18" charset="0"/>
              </a:rPr>
              <a:t>) (1) </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8308" y="-1233770"/>
            <a:ext cx="9325540" cy="9325540"/>
          </a:xfrm>
          <a:prstGeom prst="rect">
            <a:avLst/>
          </a:prstGeom>
        </p:spPr>
      </p:pic>
      <p:sp>
        <p:nvSpPr>
          <p:cNvPr id="5" name="Symbol zastępczy zawartości 4">
            <a:extLst>
              <a:ext uri="{FF2B5EF4-FFF2-40B4-BE49-F238E27FC236}">
                <a16:creationId xmlns:a16="http://schemas.microsoft.com/office/drawing/2014/main" id="{201681D3-1162-AF07-C89B-3134F4C1731C}"/>
              </a:ext>
            </a:extLst>
          </p:cNvPr>
          <p:cNvSpPr>
            <a:spLocks noGrp="1"/>
          </p:cNvSpPr>
          <p:nvPr>
            <p:ph idx="1"/>
          </p:nvPr>
        </p:nvSpPr>
        <p:spPr>
          <a:xfrm>
            <a:off x="531700" y="1815111"/>
            <a:ext cx="10720370" cy="4938780"/>
          </a:xfrm>
        </p:spPr>
        <p:txBody>
          <a:bodyPr>
            <a:normAutofit/>
          </a:bodyPr>
          <a:lstStyle/>
          <a:p>
            <a:pPr algn="just">
              <a:lnSpc>
                <a:spcPct val="120000"/>
              </a:lnSpc>
              <a:buClr>
                <a:schemeClr val="bg2">
                  <a:lumMod val="25000"/>
                </a:schemeClr>
              </a:buClr>
              <a:buFont typeface="Wingdings" panose="05000000000000000000" pitchFamily="2" charset="2"/>
              <a:buChar char="§"/>
            </a:pPr>
            <a:r>
              <a:rPr lang="el-GR" altLang="pl-PL" sz="2100" b="1" dirty="0">
                <a:cs typeface="Times New Roman" panose="02020603050405020304" pitchFamily="18" charset="0"/>
              </a:rPr>
              <a:t>Οργανωτικά και νομικά μέτρα</a:t>
            </a:r>
            <a:r>
              <a:rPr lang="pl-PL" altLang="pl-PL" sz="2100" b="1" dirty="0">
                <a:cs typeface="Times New Roman" panose="02020603050405020304" pitchFamily="18" charset="0"/>
              </a:rPr>
              <a:t>:</a:t>
            </a:r>
          </a:p>
          <a:p>
            <a:pPr lvl="1" algn="just">
              <a:lnSpc>
                <a:spcPct val="150000"/>
              </a:lnSpc>
              <a:spcBef>
                <a:spcPts val="588"/>
              </a:spcBef>
              <a:buClr>
                <a:schemeClr val="bg2">
                  <a:lumMod val="25000"/>
                </a:schemeClr>
              </a:buClr>
              <a:buFont typeface="Wingdings" panose="05000000000000000000" pitchFamily="2" charset="2"/>
              <a:buChar char="§"/>
            </a:pPr>
            <a:r>
              <a:rPr lang="el-GR" altLang="pl-PL" sz="1800" b="1" dirty="0">
                <a:cs typeface="Times New Roman" panose="02020603050405020304" pitchFamily="18" charset="0"/>
              </a:rPr>
              <a:t>Αρχές και οργάνωση της διαδικασίας διαχείρισης και αξιολόγησης κινδύνων - μια τεκμηριωμένη πολιτική ασφάλειας και τακτικές εκτιμήσεις κινδύνου σε σχέση με τις ηλεκτρονικές πληρωμές και τις σχετικές υπηρεσίες. Αναλύσεις λαμβάνοντας υπόψη, μεταξύ άλλων, τις τεχνολογικές λύσεις που χρησιμοποιούνται, το τεχνικό περιβάλλον στο οποίο δραστηριοποιείται ο πελάτης ή θέματα εξωτερικής ανάθεσης.
Ειδικά μέτρα ελέγχου και ασφάλειας για τις ηλεκτρονικές πληρωμές (SCA, χρήση συστημάτων, που βοηθούν στον εντοπισμό και τον αποκλεισμό δόλιων συναλλαγών.
Δραστηριότητες ευαισθητοποίησης και εκπαίδευσης προς τους πελάτες και αποτελεσματική επικοινωνία. 
Πρότυπο ασφάλειας δεδομένων βιομηχανίας καρτών πληρωμής.</a:t>
            </a: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spTree>
    <p:extLst>
      <p:ext uri="{BB962C8B-B14F-4D97-AF65-F5344CB8AC3E}">
        <p14:creationId xmlns:p14="http://schemas.microsoft.com/office/powerpoint/2010/main" val="1822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1000"/>
                                        <p:tgtEl>
                                          <p:spTgt spid="5">
                                            <p:txEl>
                                              <p:pRg st="0" end="0"/>
                                            </p:txEl>
                                          </p:spTgt>
                                        </p:tgtEl>
                                      </p:cBhvr>
                                    </p:animEffect>
                                    <p:anim calcmode="lin" valueType="num">
                                      <p:cBhvr>
                                        <p:cTn id="2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948442" y="982"/>
            <a:ext cx="8374878" cy="2323655"/>
          </a:xfrm>
        </p:spPr>
        <p:txBody>
          <a:bodyPr>
            <a:normAutofit/>
          </a:bodyPr>
          <a:lstStyle/>
          <a:p>
            <a:r>
              <a:rPr lang="el-GR" dirty="0">
                <a:solidFill>
                  <a:srgbClr val="002060"/>
                </a:solidFill>
                <a:latin typeface="+mn-lt"/>
                <a:cs typeface="Times New Roman" panose="02020603050405020304" pitchFamily="18" charset="0"/>
              </a:rPr>
              <a:t>Μέτρα ασφαλείας (τεχνολογικά, οργανωτικά, νομικά</a:t>
            </a:r>
            <a:r>
              <a:rPr lang="pl-PL" dirty="0">
                <a:solidFill>
                  <a:srgbClr val="002060"/>
                </a:solidFill>
                <a:latin typeface="+mn-lt"/>
                <a:cs typeface="Times New Roman" panose="02020603050405020304" pitchFamily="18" charset="0"/>
              </a:rPr>
              <a:t>) (2) </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1697" y="1888620"/>
            <a:ext cx="9325540" cy="7195699"/>
          </a:xfrm>
          <a:prstGeom prst="rect">
            <a:avLst/>
          </a:prstGeom>
        </p:spPr>
      </p:pic>
      <p:sp>
        <p:nvSpPr>
          <p:cNvPr id="4" name="pole tekstowe 3">
            <a:extLst>
              <a:ext uri="{FF2B5EF4-FFF2-40B4-BE49-F238E27FC236}">
                <a16:creationId xmlns:a16="http://schemas.microsoft.com/office/drawing/2014/main" id="{4CC01AD3-82AB-7FF2-4BDD-9FE67AC93B44}"/>
              </a:ext>
            </a:extLst>
          </p:cNvPr>
          <p:cNvSpPr txBox="1"/>
          <p:nvPr/>
        </p:nvSpPr>
        <p:spPr>
          <a:xfrm>
            <a:off x="504123" y="1525331"/>
            <a:ext cx="11512797" cy="4504566"/>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el-GR" altLang="pl-PL" sz="2100" b="1" dirty="0">
                <a:cs typeface="Times New Roman" panose="02020603050405020304" pitchFamily="18" charset="0"/>
              </a:rPr>
              <a:t>Παραδείγματα τεχνολογικών μέτρων</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el-GR" sz="1600" b="1" dirty="0">
                <a:cs typeface="Times New Roman" panose="02020603050405020304" pitchFamily="18" charset="0"/>
              </a:rPr>
              <a:t>3-D </a:t>
            </a:r>
            <a:r>
              <a:rPr lang="el-GR" sz="1600" b="1" dirty="0" err="1">
                <a:cs typeface="Times New Roman" panose="02020603050405020304" pitchFamily="18" charset="0"/>
              </a:rPr>
              <a:t>Secure</a:t>
            </a:r>
            <a:r>
              <a:rPr lang="el-GR" sz="1600" b="1" dirty="0">
                <a:cs typeface="Times New Roman" panose="02020603050405020304" pitchFamily="18" charset="0"/>
              </a:rPr>
              <a:t> - μια μέθοδος έγκρισης συναλλαγών που πραγματοποιούνται χωρίς φυσική χρήση της κάρτας που χρησιμοποιείται από οργανισμούς πληρωμών (</a:t>
            </a:r>
            <a:r>
              <a:rPr lang="el-GR" sz="1600" b="1" dirty="0" err="1">
                <a:cs typeface="Times New Roman" panose="02020603050405020304" pitchFamily="18" charset="0"/>
              </a:rPr>
              <a:t>Visa</a:t>
            </a:r>
            <a:r>
              <a:rPr lang="el-GR" sz="1600" b="1" dirty="0">
                <a:cs typeface="Times New Roman" panose="02020603050405020304" pitchFamily="18" charset="0"/>
              </a:rPr>
              <a:t>, </a:t>
            </a:r>
            <a:r>
              <a:rPr lang="el-GR" sz="1600" b="1" dirty="0" err="1">
                <a:cs typeface="Times New Roman" panose="02020603050405020304" pitchFamily="18" charset="0"/>
              </a:rPr>
              <a:t>MasterCard</a:t>
            </a:r>
            <a:r>
              <a:rPr lang="el-GR" sz="1600" b="1" dirty="0">
                <a:cs typeface="Times New Roman" panose="02020603050405020304" pitchFamily="18" charset="0"/>
              </a:rPr>
              <a:t>, American Express και JCB) για την ενίσχυση της ασφάλειας των πληρωμών με κάρτα στο Διαδίκτυο. Το 3-D </a:t>
            </a:r>
            <a:r>
              <a:rPr lang="el-GR" sz="1600" b="1" dirty="0" err="1">
                <a:cs typeface="Times New Roman" panose="02020603050405020304" pitchFamily="18" charset="0"/>
              </a:rPr>
              <a:t>Secure</a:t>
            </a:r>
            <a:r>
              <a:rPr lang="el-GR" sz="1600" b="1" dirty="0">
                <a:cs typeface="Times New Roman" panose="02020603050405020304" pitchFamily="18" charset="0"/>
              </a:rPr>
              <a:t> είναι ένα πρότυπο για την ασφάλεια των συναλλαγών μέσω της αναγνώρισης του κατόχου της κάρτας χρησιμοποιώντας έναν πρόσθετο, συνήθως εφάπαξ κωδικό πρόσβασης που δημιουργείται από ένα διακριτικό ή λαμβάνεται μέσω SMS. Αυτός ο κωδικός πρόσβασης δεν χρησιμοποιείται για συναλλαγές που απαιτούν φυσική χρήση της κάρτας, επομένως δεν είναι ποτέ πανομοιότυπος με το PIN.
Προσωπικός αριθμός αναγνώρισης (PIN) - Ένας αλφαριθμητικός κωδικός ή κωδικός πρόσβασης που χρησιμοποιείται για τον έλεγχο ταυτότητας. Ένα τυπικό PIN αποτελείται από τέσσερα ψηφία, σχηματίζοντας έναν αριθμό στην περιοχή 0000-9999. Σύμφωνα με το πρότυπο ISO 9564, το μήκος ενός PIN πρέπει να είναι μεταξύ 4 και 12 χαρακτήρων.
Όρια εξουσιοδότησης - όρια που καθορίζουν τη μέγιστη αξία και τον αριθμό πιθανών συναλλαγών 
</a:t>
            </a:r>
            <a:endParaRPr lang="pl-PL" dirty="0">
              <a:cs typeface="Times New Roman" panose="02020603050405020304" pitchFamily="18" charset="0"/>
            </a:endParaRPr>
          </a:p>
        </p:txBody>
      </p:sp>
    </p:spTree>
    <p:extLst>
      <p:ext uri="{BB962C8B-B14F-4D97-AF65-F5344CB8AC3E}">
        <p14:creationId xmlns:p14="http://schemas.microsoft.com/office/powerpoint/2010/main" val="35016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926682" y="387085"/>
            <a:ext cx="9789602" cy="1135737"/>
          </a:xfrm>
        </p:spPr>
        <p:txBody>
          <a:bodyPr>
            <a:normAutofit/>
          </a:bodyPr>
          <a:lstStyle/>
          <a:p>
            <a:r>
              <a:rPr lang="el-GR" sz="3800" dirty="0">
                <a:solidFill>
                  <a:srgbClr val="002060"/>
                </a:solidFill>
                <a:latin typeface="+mn-lt"/>
                <a:cs typeface="Times New Roman" panose="02020603050405020304" pitchFamily="18" charset="0"/>
              </a:rPr>
              <a:t>Νομικά ζητήματα - Κανονισμός </a:t>
            </a:r>
            <a:r>
              <a:rPr lang="pl-PL" sz="3800" dirty="0">
                <a:solidFill>
                  <a:srgbClr val="002060"/>
                </a:solidFill>
                <a:latin typeface="+mn-lt"/>
                <a:cs typeface="Times New Roman" panose="02020603050405020304" pitchFamily="18" charset="0"/>
              </a:rPr>
              <a:t>(EU) 2015/751) (1)</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339601" y="1297654"/>
            <a:ext cx="11512797" cy="4366067"/>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 </a:t>
            </a:r>
            <a:r>
              <a:rPr lang="el-GR" altLang="pl-PL" sz="2100" b="1" dirty="0">
                <a:cs typeface="Times New Roman" panose="02020603050405020304" pitchFamily="18" charset="0"/>
              </a:rPr>
              <a:t>Μέγιστη διατραπεζική προμήθεια για τους καταναλωτές</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el-GR" sz="1400" dirty="0">
                <a:cs typeface="Times New Roman" panose="02020603050405020304" pitchFamily="18" charset="0"/>
              </a:rPr>
              <a:t>Οι </a:t>
            </a:r>
            <a:r>
              <a:rPr lang="el-GR" sz="1400" dirty="0" err="1">
                <a:cs typeface="Times New Roman" panose="02020603050405020304" pitchFamily="18" charset="0"/>
              </a:rPr>
              <a:t>πάροχοι</a:t>
            </a:r>
            <a:r>
              <a:rPr lang="el-GR" sz="1400" dirty="0">
                <a:cs typeface="Times New Roman" panose="02020603050405020304" pitchFamily="18" charset="0"/>
              </a:rPr>
              <a:t> υπηρεσιών πληρωμών (PSP) δεν προσφέρουν ούτε ζητούν διατραπεζική προμήθεια ανά συναλλαγή που να υπερβαίνει το 0,2 % της αξίας της συναλλαγής για οποιαδήποτε συναλλαγή με χρεωστική κάρτα. Τα κράτη μέλη μπορούν να ορίζουν χαμηλότερο όριο διατραπεζικής προμήθειας ανά συναλλαγή για εγχώριες συναλλαγές με χρεωστικές κάρτες και μπορούν να επιβάλλουν σταθερό μέγιστο ποσό προμήθειας ως όριο στο ποσό της προμήθειας που προκύπτει από το εφαρμοστέο ποσοστό, Ή να επιτρέπουν στον πάροχο ΥΠ να εφαρμόζει διατραπεζική προμήθεια ανά συναλλαγή που δεν υπερβαίνει τα 0,05 EUR (άρθρο 3)·
Ο </a:t>
            </a:r>
            <a:r>
              <a:rPr lang="el-GR" sz="1400" dirty="0" err="1">
                <a:cs typeface="Times New Roman" panose="02020603050405020304" pitchFamily="18" charset="0"/>
              </a:rPr>
              <a:t>πάροχος</a:t>
            </a:r>
            <a:r>
              <a:rPr lang="el-GR" sz="1400" dirty="0">
                <a:cs typeface="Times New Roman" panose="02020603050405020304" pitchFamily="18" charset="0"/>
              </a:rPr>
              <a:t> ΥΠ δεν προσφέρει ούτε ζητεί διατραπεζική προμήθεια ανά συναλλαγή που να υπερβαίνει το 0,3 % της αξίας της συναλλαγής για οποιαδήποτε συναλλαγή με πιστωτική κάρτα. Τα κράτη μέλη μπορούν να ορίζουν χαμηλότερο όριο διατραπεζικής προμήθειας ανά συναλλαγή για τις εγχώριες συναλλαγές με πιστωτικές κάρτες (άρθρο 4).
Απαγόρευση καταστρατήγησης — οποιαδήποτε συμφωνημένη αμοιβή, συμπεριλαμβανομένης της καθαρής αποζημίωσης, με ισοδύναμο αντικείμενο ή αποτέλεσμα της διατραπεζικής προμήθειας, που λαμβάνει εκδότης από το σύστημα καρτών πληρωμής, αποδέκτης ή οποιοσδήποτε άλλος ενδιάμεσος φορέας σε σχέση με πράξεις πληρωμής ή συναφείς δραστηριότητες αντιμετωπίζεται ως μέρος της διατραπεζικής προμήθειας (άρθρο 5)</a:t>
            </a:r>
            <a:r>
              <a:rPr lang="en-US" sz="1600" dirty="0">
                <a:cs typeface="Times New Roman" panose="02020603050405020304" pitchFamily="18" charset="0"/>
              </a:rPr>
              <a:t>.</a:t>
            </a:r>
            <a:endParaRPr lang="pl-PL" sz="1600" b="1" dirty="0">
              <a:cs typeface="Times New Roman" panose="02020603050405020304" pitchFamily="18" charset="0"/>
            </a:endParaRPr>
          </a:p>
        </p:txBody>
      </p:sp>
    </p:spTree>
    <p:extLst>
      <p:ext uri="{BB962C8B-B14F-4D97-AF65-F5344CB8AC3E}">
        <p14:creationId xmlns:p14="http://schemas.microsoft.com/office/powerpoint/2010/main" val="332786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2010794" y="304643"/>
            <a:ext cx="10905066" cy="1135737"/>
          </a:xfrm>
        </p:spPr>
        <p:txBody>
          <a:bodyPr>
            <a:normAutofit/>
          </a:bodyPr>
          <a:lstStyle/>
          <a:p>
            <a:r>
              <a:rPr lang="el-GR" sz="3800" dirty="0">
                <a:solidFill>
                  <a:srgbClr val="002060"/>
                </a:solidFill>
                <a:latin typeface="+mn-lt"/>
                <a:cs typeface="Times New Roman" panose="02020603050405020304" pitchFamily="18" charset="0"/>
              </a:rPr>
              <a:t>Νομικά ζητήματα - Κανονισμός </a:t>
            </a:r>
            <a:r>
              <a:rPr lang="pl-PL" altLang="pl-PL" sz="3800" dirty="0">
                <a:solidFill>
                  <a:srgbClr val="002060"/>
                </a:solidFill>
                <a:latin typeface="+mn-lt"/>
                <a:cs typeface="Times New Roman" panose="02020603050405020304" pitchFamily="18" charset="0"/>
              </a:rPr>
              <a:t>(EU) 2015/751</a:t>
            </a:r>
            <a:r>
              <a:rPr lang="pl-PL" sz="3800" dirty="0">
                <a:solidFill>
                  <a:srgbClr val="002060"/>
                </a:solidFill>
                <a:latin typeface="+mn-lt"/>
                <a:cs typeface="Times New Roman" panose="02020603050405020304" pitchFamily="18" charset="0"/>
              </a:rPr>
              <a:t> (2)</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463690" y="1131110"/>
            <a:ext cx="11512797" cy="5261569"/>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el-GR" altLang="pl-PL" sz="2100" b="1" dirty="0" err="1">
                <a:latin typeface="Calibri" panose="020F0502020204030204" pitchFamily="34" charset="0"/>
                <a:cs typeface="Calibri" panose="020F0502020204030204" pitchFamily="34" charset="0"/>
              </a:rPr>
              <a:t>Αδειοδότηση</a:t>
            </a:r>
            <a:r>
              <a:rPr lang="el-GR" altLang="pl-PL" sz="2100" b="1" dirty="0">
                <a:latin typeface="Calibri" panose="020F0502020204030204" pitchFamily="34" charset="0"/>
                <a:cs typeface="Calibri" panose="020F0502020204030204" pitchFamily="34" charset="0"/>
              </a:rPr>
              <a:t> (άρθρο 6</a:t>
            </a:r>
            <a:r>
              <a:rPr lang="pl-PL" altLang="pl-PL" sz="2100" dirty="0">
                <a:latin typeface="Calibri" panose="020F0502020204030204" pitchFamily="34" charset="0"/>
                <a:cs typeface="Calibri" panose="020F0502020204030204" pitchFamily="34" charset="0"/>
              </a:rPr>
              <a:t>) </a:t>
            </a:r>
            <a:r>
              <a:rPr lang="pl-PL" altLang="pl-PL" sz="2100" b="1" dirty="0">
                <a:latin typeface="Calibri" panose="020F0502020204030204" pitchFamily="34" charset="0"/>
                <a:cs typeface="Calibri" panose="020F0502020204030204" pitchFamily="34" charset="0"/>
              </a:rPr>
              <a:t>:</a:t>
            </a:r>
          </a:p>
          <a:p>
            <a:pPr marL="800100" lvl="1" indent="-342900" algn="just">
              <a:lnSpc>
                <a:spcPct val="150000"/>
              </a:lnSpc>
              <a:buClr>
                <a:srgbClr val="002060"/>
              </a:buClr>
              <a:buFont typeface="Wingdings" panose="05000000000000000000" pitchFamily="2" charset="2"/>
              <a:buChar char="v"/>
            </a:pPr>
            <a:r>
              <a:rPr lang="el-GR" dirty="0">
                <a:latin typeface="Calibri" panose="020F0502020204030204" pitchFamily="34" charset="0"/>
                <a:cs typeface="Calibri" panose="020F0502020204030204" pitchFamily="34" charset="0"/>
              </a:rPr>
              <a:t>Απαγορεύονται τυχόν εδαφικοί περιορισμοί εντός της ΕΕ (στο εθνικό δίκαιο και στις συμβάσεις) για την έκδοση καρτών πληρωμής ή την αποδοχή πράξεων πληρωμών με κάρτα. Απαγορεύεται επίσης κάθε απαίτηση ή υποχρέωση απόκτησης ειδικής ανά χώρα άδειας ή εξουσιοδότησης για την έκδοση καρτών πληρωμής ή την αποδοχή πράξεων πληρωμών με κάρτα</a:t>
            </a:r>
            <a:r>
              <a:rPr lang="en-US" dirty="0">
                <a:latin typeface="Calibri" panose="020F0502020204030204" pitchFamily="34" charset="0"/>
                <a:cs typeface="Calibri" panose="020F0502020204030204" pitchFamily="34" charset="0"/>
              </a:rPr>
              <a:t>. </a:t>
            </a:r>
            <a:endParaRPr lang="pl-PL" dirty="0">
              <a:latin typeface="Calibri" panose="020F0502020204030204" pitchFamily="34" charset="0"/>
              <a:cs typeface="Calibri" panose="020F0502020204030204" pitchFamily="34" charset="0"/>
            </a:endParaRPr>
          </a:p>
          <a:p>
            <a:pPr marL="342900" indent="-342900" algn="just">
              <a:lnSpc>
                <a:spcPct val="150000"/>
              </a:lnSpc>
              <a:buClr>
                <a:srgbClr val="002060"/>
              </a:buClr>
              <a:buFont typeface="Wingdings" panose="05000000000000000000" pitchFamily="2" charset="2"/>
              <a:buChar char="§"/>
            </a:pPr>
            <a:r>
              <a:rPr lang="pl-PL" altLang="pl-PL" sz="2100" b="1" dirty="0">
                <a:latin typeface="Calibri" panose="020F0502020204030204" pitchFamily="34" charset="0"/>
                <a:cs typeface="Calibri" panose="020F0502020204030204" pitchFamily="34" charset="0"/>
              </a:rPr>
              <a:t> </a:t>
            </a:r>
            <a:r>
              <a:rPr lang="el-GR" altLang="pl-PL" sz="2100" b="1" dirty="0">
                <a:latin typeface="Calibri" panose="020F0502020204030204" pitchFamily="34" charset="0"/>
                <a:cs typeface="Calibri" panose="020F0502020204030204" pitchFamily="34" charset="0"/>
              </a:rPr>
              <a:t>Διαχωρισμός συστήματος καρτών πληρωμής και φορέων επεξεργασίας (άρθρο 7</a:t>
            </a:r>
            <a:r>
              <a:rPr lang="pl-PL" altLang="pl-PL" sz="2100" dirty="0">
                <a:latin typeface="Calibri" panose="020F0502020204030204" pitchFamily="34" charset="0"/>
                <a:cs typeface="Calibri" panose="020F0502020204030204" pitchFamily="34" charset="0"/>
              </a:rPr>
              <a:t>) </a:t>
            </a:r>
            <a:r>
              <a:rPr lang="pl-PL" altLang="pl-PL" sz="2100" b="1" dirty="0">
                <a:latin typeface="Calibri" panose="020F0502020204030204" pitchFamily="34" charset="0"/>
                <a:cs typeface="Calibri" panose="020F0502020204030204" pitchFamily="34" charset="0"/>
              </a:rPr>
              <a:t>:</a:t>
            </a:r>
            <a:endParaRPr lang="pl-PL" dirty="0">
              <a:latin typeface="Calibri" panose="020F0502020204030204" pitchFamily="34" charset="0"/>
              <a:cs typeface="Calibri" panose="020F0502020204030204" pitchFamily="34" charset="0"/>
            </a:endParaRPr>
          </a:p>
          <a:p>
            <a:pPr marL="800100" lvl="1" indent="-342900" algn="just">
              <a:lnSpc>
                <a:spcPct val="150000"/>
              </a:lnSpc>
              <a:buClr>
                <a:srgbClr val="002060"/>
              </a:buClr>
              <a:buFont typeface="Wingdings" panose="05000000000000000000" pitchFamily="2" charset="2"/>
              <a:buChar char="v"/>
            </a:pPr>
            <a:r>
              <a:rPr lang="el-GR" dirty="0">
                <a:latin typeface="Calibri" panose="020F0502020204030204" pitchFamily="34" charset="0"/>
                <a:cs typeface="Calibri" panose="020F0502020204030204" pitchFamily="34" charset="0"/>
              </a:rPr>
              <a:t>Τα συστήματα καρτών πληρωμής και οι φορείς επεξεργασίας</a:t>
            </a:r>
            <a:r>
              <a:rPr lang="pl-PL" dirty="0">
                <a:latin typeface="Calibri" panose="020F0502020204030204" pitchFamily="34" charset="0"/>
                <a:cs typeface="Calibri" panose="020F0502020204030204" pitchFamily="34" charset="0"/>
              </a:rPr>
              <a:t>:</a:t>
            </a:r>
          </a:p>
          <a:p>
            <a:pPr marL="1257300" lvl="2" indent="-342900" algn="just">
              <a:lnSpc>
                <a:spcPct val="150000"/>
              </a:lnSpc>
              <a:buClr>
                <a:srgbClr val="002060"/>
              </a:buClr>
              <a:buFont typeface="Wingdings" panose="05000000000000000000" pitchFamily="2" charset="2"/>
              <a:buChar char="ü"/>
            </a:pPr>
            <a:r>
              <a:rPr lang="pl-PL" sz="1600" dirty="0">
                <a:latin typeface="Calibri" panose="020F0502020204030204" pitchFamily="34" charset="0"/>
                <a:cs typeface="Calibri" panose="020F0502020204030204" pitchFamily="34" charset="0"/>
              </a:rPr>
              <a:t> </a:t>
            </a:r>
            <a:r>
              <a:rPr lang="el-GR" sz="1600" dirty="0">
                <a:latin typeface="Calibri" panose="020F0502020204030204" pitchFamily="34" charset="0"/>
                <a:cs typeface="Calibri" panose="020F0502020204030204" pitchFamily="34" charset="0"/>
              </a:rPr>
              <a:t>να είναι ανεξάρτητες όσον αφορά τη λογιστική, την οργάνωση και τις διαδικασίες λήψης αποφάσεων·
 δεν παρουσιάζει τις τιμές για το σύστημα καρτών πληρωμής και τις δραστηριότητες επεξεργασίας με ομαδοποιημένο τρόπο και δεν πραγματοποιεί διασταυρούμενες επιδοτήσεις·
 να μην εισάγουν διακρίσεις με οποιονδήποτε τρόπο μεταξύ των θυγατρικών ή των μετόχων τους και των χρηστών συστημάτων καρτών πληρωμής και άλλων συμβατικών εταίρων</a:t>
            </a:r>
            <a:r>
              <a:rPr lang="pl-PL" sz="1600" dirty="0">
                <a:latin typeface="Calibri" panose="020F0502020204030204" pitchFamily="34" charset="0"/>
                <a:cs typeface="Calibri" panose="020F0502020204030204" pitchFamily="34" charset="0"/>
              </a:rPr>
              <a:t>.</a:t>
            </a:r>
          </a:p>
          <a:p>
            <a:pPr marL="800100" lvl="1" indent="-342900" algn="just">
              <a:lnSpc>
                <a:spcPct val="150000"/>
              </a:lnSpc>
              <a:buClr>
                <a:srgbClr val="002060"/>
              </a:buClr>
              <a:buFont typeface="Wingdings" panose="05000000000000000000" pitchFamily="2" charset="2"/>
              <a:buChar char="v"/>
            </a:pPr>
            <a:r>
              <a:rPr lang="el-GR" sz="1600" dirty="0">
                <a:latin typeface="Calibri" panose="020F0502020204030204" pitchFamily="34" charset="0"/>
                <a:cs typeface="Calibri" panose="020F0502020204030204" pitchFamily="34" charset="0"/>
              </a:rPr>
              <a:t>Απαγορεύεται κάθε εδαφική διάκριση στους κανόνες επεξεργασίας που εφαρμόζονται από συστήματα καρτών πληρωμής</a:t>
            </a:r>
            <a:r>
              <a:rPr lang="en-US" dirty="0">
                <a:latin typeface="Calibri" panose="020F0502020204030204" pitchFamily="34" charset="0"/>
                <a:cs typeface="Calibri" panose="020F0502020204030204" pitchFamily="34" charset="0"/>
              </a:rPr>
              <a:t>.</a:t>
            </a:r>
            <a:endParaRPr lang="pl-P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28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6471</TotalTime>
  <Words>1656</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Bahnschrift Light</vt:lpstr>
      <vt:lpstr>Calibri</vt:lpstr>
      <vt:lpstr>Calibri Light</vt:lpstr>
      <vt:lpstr>Georgia</vt:lpstr>
      <vt:lpstr>Roboto</vt:lpstr>
      <vt:lpstr>Times New Roman</vt:lpstr>
      <vt:lpstr>Wingdings</vt:lpstr>
      <vt:lpstr>YADLjI9qxTA 0</vt:lpstr>
      <vt:lpstr>1_Tema de Office</vt:lpstr>
      <vt:lpstr>PowerPoint Presentation</vt:lpstr>
      <vt:lpstr>Περιεχόμενα</vt:lpstr>
      <vt:lpstr>Τύποι λύσεων χωρίς μετρητά
</vt:lpstr>
      <vt:lpstr>Επιχειρηματικές ευκαιρίες 
</vt:lpstr>
      <vt:lpstr>Τέλη που καταβάλλονται συνήθως
</vt:lpstr>
      <vt:lpstr>Μέτρα ασφαλείας (τεχνολογικά, οργανωτικά, νομικά) (1) </vt:lpstr>
      <vt:lpstr>Μέτρα ασφαλείας (τεχνολογικά, οργανωτικά, νομικά) (2) </vt:lpstr>
      <vt:lpstr>Νομικά ζητήματα - Κανονισμός (EU) 2015/751) (1)</vt:lpstr>
      <vt:lpstr>Νομικά ζητήματα - Κανονισμός (EU) 2015/751 (2)</vt:lpstr>
      <vt:lpstr>Νομικά ζητήματα - Κανονισμός (EU) 2015/751 (3)</vt:lpstr>
      <vt:lpstr>Τεστ αξιολόγησης (1) </vt:lpstr>
      <vt:lpstr>Τεστ αξιολόγησης (2) </vt:lpstr>
      <vt:lpstr>Πηγές: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Anastasios Diamantidis</cp:lastModifiedBy>
  <cp:revision>148</cp:revision>
  <dcterms:created xsi:type="dcterms:W3CDTF">2021-06-29T11:11:56Z</dcterms:created>
  <dcterms:modified xsi:type="dcterms:W3CDTF">2022-10-24T10:49:22Z</dcterms:modified>
</cp:coreProperties>
</file>