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64" r:id="rId15"/>
  </p:sldIdLst>
  <p:sldSz cx="12192000" cy="6858000"/>
  <p:notesSz cx="6858000" cy="9144000"/>
  <p:defaultTextStyle>
    <a:defPPr>
      <a:defRPr lang="h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 iws" initials="ai" lastIdx="1" clrIdx="0">
    <p:extLst>
      <p:ext uri="{19B8F6BF-5375-455C-9EA6-DF929625EA0E}">
        <p15:presenceInfo xmlns:p15="http://schemas.microsoft.com/office/powerpoint/2012/main" userId="c2c31847cc44a52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A373"/>
    <a:srgbClr val="97F7D9"/>
    <a:srgbClr val="10D296"/>
    <a:srgbClr val="17EDAB"/>
    <a:srgbClr val="075D42"/>
    <a:srgbClr val="63F3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8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6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86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8BDEF21F-A6F0-41B8-AA0F-CC975C7895C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80A2CBA-C9C0-4B3C-991A-F22DB63D15E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F4FA70-0E02-437E-A78C-CE05301291EA}" type="datetimeFigureOut">
              <a:rPr lang="es-ES" smtClean="0"/>
              <a:t>22/11/22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D4826BE-ACD3-48FC-B5A1-D33628CAB84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CD73359-D707-4EAE-AAB6-6DC9146A8A9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33C069-59B1-4A62-AB0D-C900094E721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2523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FFF3FB-DEDF-4780-82C6-53DC23E6D14E}" type="datetimeFigureOut">
              <a:rPr lang="es-ES" smtClean="0"/>
              <a:t>22/11/22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"/>
              <a:t>Urednik stila teksta patrona</a:t>
            </a:r>
          </a:p>
          <a:p>
            <a:pPr lvl="1"/>
            <a:r>
              <a:rPr lang="hr"/>
              <a:t>Druga razina</a:t>
            </a:r>
          </a:p>
          <a:p>
            <a:pPr lvl="2"/>
            <a:r>
              <a:rPr lang="hr"/>
              <a:t>Tercer nivel</a:t>
            </a:r>
          </a:p>
          <a:p>
            <a:pPr lvl="3"/>
            <a:r>
              <a:rPr lang="hr"/>
              <a:t>Cuarto nivel</a:t>
            </a:r>
          </a:p>
          <a:p>
            <a:pPr lvl="4"/>
            <a:r>
              <a:rPr lang="hr"/>
              <a:t>Quinto razina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94B92E-D071-4B96-991C-97F62C0BDD5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4088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454116-76C6-4781-AC1B-16DC371FE5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F0A02D1-E20F-4CAE-A494-A5E98CBCFE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3113456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CF0BCE0-945C-4FDF-95A1-2149B1FF5B83}" type="datetimeFigureOut">
              <a:rPr lang="en-US" smtClean="0"/>
              <a:pPr algn="r"/>
              <a:t>11/22/22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pPr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178680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4">
            <a:extLst>
              <a:ext uri="{FF2B5EF4-FFF2-40B4-BE49-F238E27FC236}">
                <a16:creationId xmlns:a16="http://schemas.microsoft.com/office/drawing/2014/main" id="{7A5BD05C-D970-4247-84AC-590A8E26FB2D}"/>
              </a:ext>
            </a:extLst>
          </p:cNvPr>
          <p:cNvSpPr/>
          <p:nvPr userDrawn="1"/>
        </p:nvSpPr>
        <p:spPr>
          <a:xfrm>
            <a:off x="-1" y="6146800"/>
            <a:ext cx="12192001" cy="711200"/>
          </a:xfrm>
          <a:custGeom>
            <a:avLst/>
            <a:gdLst/>
            <a:ahLst/>
            <a:cxnLst/>
            <a:rect l="l" t="t" r="r" b="b"/>
            <a:pathLst>
              <a:path w="18278475" h="1419225">
                <a:moveTo>
                  <a:pt x="18278473" y="1419224"/>
                </a:moveTo>
                <a:lnTo>
                  <a:pt x="0" y="1419224"/>
                </a:lnTo>
                <a:lnTo>
                  <a:pt x="0" y="0"/>
                </a:lnTo>
                <a:lnTo>
                  <a:pt x="18278473" y="0"/>
                </a:lnTo>
                <a:lnTo>
                  <a:pt x="18278473" y="1419224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CB0DDC06-9BD4-4772-A615-D876CC08594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91886" y="6314302"/>
            <a:ext cx="1985322" cy="432844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22EA64A2-2236-4DEC-9BF1-00DE2AD696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19" t="12308" r="11457" b="51795"/>
          <a:stretch/>
        </p:blipFill>
        <p:spPr>
          <a:xfrm>
            <a:off x="96715" y="110854"/>
            <a:ext cx="1740877" cy="916251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89DD6222-3231-4B46-83B4-0CE76315789E}"/>
              </a:ext>
            </a:extLst>
          </p:cNvPr>
          <p:cNvSpPr txBox="1"/>
          <p:nvPr userDrawn="1"/>
        </p:nvSpPr>
        <p:spPr>
          <a:xfrm>
            <a:off x="2373745" y="6271567"/>
            <a:ext cx="952636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" sz="1200" b="0" i="0" u="none" strike="noStrike" dirty="0">
                <a:solidFill>
                  <a:schemeClr val="bg1"/>
                </a:solidFill>
                <a:effectLst/>
                <a:latin typeface="YADLjI9qxTA 0"/>
              </a:rPr>
              <a:t>Uz potporu Erasmus+ </a:t>
            </a:r>
            <a:r>
              <a:rPr lang="hr" sz="1200" b="0" i="0" u="none" strike="noStrike" dirty="0" err="1">
                <a:solidFill>
                  <a:schemeClr val="bg1"/>
                </a:solidFill>
                <a:effectLst/>
                <a:latin typeface="YADLjI9qxTA 0"/>
              </a:rPr>
              <a:t>programa </a:t>
            </a:r>
            <a:r>
              <a:rPr lang="hr" sz="1200" b="0" i="0" u="none" strike="noStrike" dirty="0">
                <a:solidFill>
                  <a:schemeClr val="bg1"/>
                </a:solidFill>
                <a:effectLst/>
                <a:latin typeface="YADLjI9qxTA 0"/>
              </a:rPr>
              <a:t>Europske unije. Ovaj dokument i njegov sadržaj odražavaju samo stajališta autora, a Komisija se ne može smatrati odgovornom za bilo kakvu upotrebu informacija sadržanih u njemu.</a:t>
            </a:r>
            <a:endParaRPr lang="en-US" sz="1200" dirty="0">
              <a:solidFill>
                <a:schemeClr val="bg1"/>
              </a:solidFill>
              <a:effectLst/>
              <a:latin typeface="YADLjI9qxTA 0"/>
            </a:endParaRPr>
          </a:p>
        </p:txBody>
      </p:sp>
    </p:spTree>
    <p:extLst>
      <p:ext uri="{BB962C8B-B14F-4D97-AF65-F5344CB8AC3E}">
        <p14:creationId xmlns:p14="http://schemas.microsoft.com/office/powerpoint/2010/main" val="3851572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sv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sv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sv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svg"/><Relationship Id="rId7" Type="http://schemas.openxmlformats.org/officeDocument/2006/relationships/image" Target="../media/image13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svg"/><Relationship Id="rId4" Type="http://schemas.openxmlformats.org/officeDocument/2006/relationships/image" Target="../media/image10.png"/><Relationship Id="rId9" Type="http://schemas.openxmlformats.org/officeDocument/2006/relationships/image" Target="../media/image15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svg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svg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sv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sv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E350C6F4-6589-4745-8D09-15078EE9ADB2}"/>
              </a:ext>
            </a:extLst>
          </p:cNvPr>
          <p:cNvSpPr txBox="1"/>
          <p:nvPr/>
        </p:nvSpPr>
        <p:spPr>
          <a:xfrm>
            <a:off x="3258328" y="3257551"/>
            <a:ext cx="51034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" sz="1800" b="1" dirty="0">
                <a:effectLst/>
                <a:latin typeface="Bahnschrift Light" panose="020B0502040204020203" pitchFamily="34" charset="0"/>
                <a:ea typeface="Calibri" panose="020F0502020204030204" pitchFamily="34" charset="0"/>
              </a:rPr>
              <a:t>“Poboljšanje otpornosti malih i srednjih poduzeća nakon lockdowna”</a:t>
            </a:r>
            <a:endParaRPr lang="es-ES" sz="1800" b="1" dirty="0">
              <a:latin typeface="Bahnschrift Light" panose="020B0502040204020203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6A46D3C6-E20C-4FBA-B5EB-C2B5FDE05068}"/>
              </a:ext>
            </a:extLst>
          </p:cNvPr>
          <p:cNvSpPr txBox="1"/>
          <p:nvPr/>
        </p:nvSpPr>
        <p:spPr>
          <a:xfrm>
            <a:off x="1523524" y="4221361"/>
            <a:ext cx="885103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/>
            </a:pPr>
            <a:r>
              <a:rPr lang="hr" sz="2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Korištenje bezgotovinskih rješenja</a:t>
            </a:r>
            <a:endParaRPr lang="pl-PL" sz="28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ts val="5"/>
              </a:spcBef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/>
            </a:pPr>
            <a:r>
              <a:rPr lang="hr" sz="2400" dirty="0"/>
              <a:t>trenutno stanje, perspektive i pravna pitanja</a:t>
            </a:r>
            <a:endParaRPr lang="pl-PL" sz="2400" dirty="0"/>
          </a:p>
          <a:p>
            <a:pPr algn="ctr">
              <a:spcBef>
                <a:spcPts val="5"/>
              </a:spcBef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/>
            </a:pPr>
            <a:r>
              <a:rPr kumimoji="0" lang="hr" sz="2800" b="1" i="0" u="none" strike="noStrike" kern="1200" cap="none" spc="-114" normalizeH="0" baseline="0" noProof="0" dirty="0">
                <a:ln>
                  <a:noFill/>
                </a:ln>
                <a:solidFill>
                  <a:srgbClr val="0CA373"/>
                </a:solidFill>
                <a:effectLst/>
                <a:uLnTx/>
                <a:uFillTx/>
                <a:ea typeface="Tahoma" panose="020B0604030504040204" pitchFamily="34" charset="0"/>
                <a:cs typeface="Tahoma" panose="020B0604030504040204" pitchFamily="34" charset="0"/>
              </a:rPr>
              <a:t>Autor: </a:t>
            </a:r>
            <a:r>
              <a:rPr kumimoji="0" lang="hr" sz="2800" b="1" i="0" u="none" strike="noStrike" kern="1200" cap="none" spc="-114" normalizeH="0" noProof="0" dirty="0">
                <a:ln>
                  <a:noFill/>
                </a:ln>
                <a:effectLst/>
                <a:uLnTx/>
                <a:uFillTx/>
                <a:ea typeface="Tahoma" panose="020B0604030504040204" pitchFamily="34" charset="0"/>
                <a:cs typeface="Tahoma" panose="020B0604030504040204" pitchFamily="34" charset="0"/>
              </a:rPr>
              <a:t>Ekonomsko sveučilište Krakow </a:t>
            </a:r>
            <a:endParaRPr lang="en-US" sz="2800" b="1" spc="-114" dirty="0">
              <a:solidFill>
                <a:srgbClr val="0CA373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69A4D7A1-6ADA-46A7-96FF-90B678EE248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46" t="12687" r="9066" b="50000"/>
          <a:stretch/>
        </p:blipFill>
        <p:spPr>
          <a:xfrm>
            <a:off x="3683242" y="921747"/>
            <a:ext cx="4531601" cy="2395275"/>
          </a:xfrm>
          <a:prstGeom prst="rect">
            <a:avLst/>
          </a:prstGeom>
        </p:spPr>
      </p:pic>
      <p:sp>
        <p:nvSpPr>
          <p:cNvPr id="7" name="object 5">
            <a:extLst>
              <a:ext uri="{FF2B5EF4-FFF2-40B4-BE49-F238E27FC236}">
                <a16:creationId xmlns:a16="http://schemas.microsoft.com/office/drawing/2014/main" id="{75E6C6FD-3E82-48C3-9D72-C6EB7E75547D}"/>
              </a:ext>
            </a:extLst>
          </p:cNvPr>
          <p:cNvSpPr/>
          <p:nvPr/>
        </p:nvSpPr>
        <p:spPr>
          <a:xfrm>
            <a:off x="11920635" y="0"/>
            <a:ext cx="71543" cy="6195848"/>
          </a:xfrm>
          <a:custGeom>
            <a:avLst/>
            <a:gdLst/>
            <a:ahLst/>
            <a:cxnLst/>
            <a:rect l="l" t="t" r="r" b="b"/>
            <a:pathLst>
              <a:path w="6330950" h="10287000">
                <a:moveTo>
                  <a:pt x="6330933" y="10286992"/>
                </a:moveTo>
                <a:lnTo>
                  <a:pt x="0" y="10286992"/>
                </a:lnTo>
                <a:lnTo>
                  <a:pt x="0" y="0"/>
                </a:lnTo>
                <a:lnTo>
                  <a:pt x="6330933" y="0"/>
                </a:lnTo>
                <a:lnTo>
                  <a:pt x="6330933" y="10286992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5">
            <a:extLst>
              <a:ext uri="{FF2B5EF4-FFF2-40B4-BE49-F238E27FC236}">
                <a16:creationId xmlns:a16="http://schemas.microsoft.com/office/drawing/2014/main" id="{FA5FE859-222B-4C59-8EA5-38A3D7D38CDC}"/>
              </a:ext>
            </a:extLst>
          </p:cNvPr>
          <p:cNvSpPr/>
          <p:nvPr/>
        </p:nvSpPr>
        <p:spPr>
          <a:xfrm rot="16200000" flipH="1">
            <a:off x="8667826" y="-3293392"/>
            <a:ext cx="53498" cy="6994850"/>
          </a:xfrm>
          <a:custGeom>
            <a:avLst/>
            <a:gdLst/>
            <a:ahLst/>
            <a:cxnLst/>
            <a:rect l="l" t="t" r="r" b="b"/>
            <a:pathLst>
              <a:path w="6330950" h="10287000">
                <a:moveTo>
                  <a:pt x="6330933" y="10286992"/>
                </a:moveTo>
                <a:lnTo>
                  <a:pt x="0" y="10286992"/>
                </a:lnTo>
                <a:lnTo>
                  <a:pt x="0" y="0"/>
                </a:lnTo>
                <a:lnTo>
                  <a:pt x="6330933" y="0"/>
                </a:lnTo>
                <a:lnTo>
                  <a:pt x="6330933" y="10286992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5">
            <a:extLst>
              <a:ext uri="{FF2B5EF4-FFF2-40B4-BE49-F238E27FC236}">
                <a16:creationId xmlns:a16="http://schemas.microsoft.com/office/drawing/2014/main" id="{32B3A989-932D-4975-BB6B-BE23E9259ADE}"/>
              </a:ext>
            </a:extLst>
          </p:cNvPr>
          <p:cNvSpPr/>
          <p:nvPr/>
        </p:nvSpPr>
        <p:spPr>
          <a:xfrm rot="10800000">
            <a:off x="186595" y="1100896"/>
            <a:ext cx="45719" cy="5094952"/>
          </a:xfrm>
          <a:custGeom>
            <a:avLst/>
            <a:gdLst/>
            <a:ahLst/>
            <a:cxnLst/>
            <a:rect l="l" t="t" r="r" b="b"/>
            <a:pathLst>
              <a:path w="6330950" h="10287000">
                <a:moveTo>
                  <a:pt x="6330933" y="10286992"/>
                </a:moveTo>
                <a:lnTo>
                  <a:pt x="0" y="10286992"/>
                </a:lnTo>
                <a:lnTo>
                  <a:pt x="0" y="0"/>
                </a:lnTo>
                <a:lnTo>
                  <a:pt x="6330933" y="0"/>
                </a:lnTo>
                <a:lnTo>
                  <a:pt x="6330933" y="10286992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5">
            <a:extLst>
              <a:ext uri="{FF2B5EF4-FFF2-40B4-BE49-F238E27FC236}">
                <a16:creationId xmlns:a16="http://schemas.microsoft.com/office/drawing/2014/main" id="{CA99EEAB-A3DE-4E88-84FB-BB4AA4B234F5}"/>
              </a:ext>
            </a:extLst>
          </p:cNvPr>
          <p:cNvSpPr/>
          <p:nvPr/>
        </p:nvSpPr>
        <p:spPr>
          <a:xfrm rot="5400000" flipH="1">
            <a:off x="3209704" y="2697741"/>
            <a:ext cx="53501" cy="6472908"/>
          </a:xfrm>
          <a:custGeom>
            <a:avLst/>
            <a:gdLst/>
            <a:ahLst/>
            <a:cxnLst/>
            <a:rect l="l" t="t" r="r" b="b"/>
            <a:pathLst>
              <a:path w="6330950" h="10287000">
                <a:moveTo>
                  <a:pt x="6330933" y="10286992"/>
                </a:moveTo>
                <a:lnTo>
                  <a:pt x="0" y="10286992"/>
                </a:lnTo>
                <a:lnTo>
                  <a:pt x="0" y="0"/>
                </a:lnTo>
                <a:lnTo>
                  <a:pt x="6330933" y="0"/>
                </a:lnTo>
                <a:lnTo>
                  <a:pt x="6330933" y="10286992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251881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B34FF24-40AA-34E6-FD8F-2138A5F337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6431" y="296097"/>
            <a:ext cx="10905066" cy="1135737"/>
          </a:xfrm>
        </p:spPr>
        <p:txBody>
          <a:bodyPr>
            <a:normAutofit/>
          </a:bodyPr>
          <a:lstStyle/>
          <a:p>
            <a:r>
              <a:rPr lang="hr" sz="38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Pravna pitanja - </a:t>
            </a:r>
            <a:r>
              <a:rPr lang="hr" altLang="pl-PL" sz="38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Uredba (EU) 2015/751 </a:t>
            </a:r>
            <a:r>
              <a:rPr lang="hr" sz="38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(3)</a:t>
            </a:r>
          </a:p>
        </p:txBody>
      </p:sp>
      <p:pic>
        <p:nvPicPr>
          <p:cNvPr id="11" name="Symbol zastępczy zawartości 10" descr="Młotek sędziowski kontur">
            <a:extLst>
              <a:ext uri="{FF2B5EF4-FFF2-40B4-BE49-F238E27FC236}">
                <a16:creationId xmlns:a16="http://schemas.microsoft.com/office/drawing/2014/main" id="{85B2AC54-D17E-2EAE-82E3-3F35CFF079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6677669" y="1021937"/>
            <a:ext cx="5836064" cy="5836064"/>
          </a:xfrm>
        </p:spPr>
      </p:pic>
      <p:sp>
        <p:nvSpPr>
          <p:cNvPr id="21" name="pole tekstowe 20">
            <a:extLst>
              <a:ext uri="{FF2B5EF4-FFF2-40B4-BE49-F238E27FC236}">
                <a16:creationId xmlns:a16="http://schemas.microsoft.com/office/drawing/2014/main" id="{E4985B11-76AA-38BA-A90A-C1B0BD5D7534}"/>
              </a:ext>
            </a:extLst>
          </p:cNvPr>
          <p:cNvSpPr txBox="1"/>
          <p:nvPr/>
        </p:nvSpPr>
        <p:spPr>
          <a:xfrm>
            <a:off x="403869" y="1618221"/>
            <a:ext cx="11512797" cy="39930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250000"/>
              </a:lnSpc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§"/>
            </a:pPr>
            <a:r>
              <a:rPr lang="hr" altLang="pl-PL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hr" sz="2100" b="1" dirty="0">
                <a:cs typeface="Times New Roman" panose="02020603050405020304" pitchFamily="18" charset="0"/>
              </a:rPr>
              <a:t>Zajedničko označavanje i izbor marke plaćanja ili aplikacije za plaćanje </a:t>
            </a:r>
            <a:r>
              <a:rPr lang="hr" altLang="pl-PL" sz="2100" b="1" dirty="0">
                <a:cs typeface="Times New Roman" panose="02020603050405020304" pitchFamily="18" charset="0"/>
              </a:rPr>
              <a:t>( </a:t>
            </a:r>
            <a:r>
              <a:rPr lang="hr" altLang="pl-PL" sz="2100" b="1" dirty="0" err="1">
                <a:cs typeface="Times New Roman" panose="02020603050405020304" pitchFamily="18" charset="0"/>
              </a:rPr>
              <a:t>članak </a:t>
            </a:r>
            <a:r>
              <a:rPr lang="hr" altLang="pl-PL" sz="2100" b="1" dirty="0">
                <a:cs typeface="Times New Roman" panose="02020603050405020304" pitchFamily="18" charset="0"/>
              </a:rPr>
              <a:t>8.)</a:t>
            </a:r>
          </a:p>
          <a:p>
            <a:pPr algn="just">
              <a:lnSpc>
                <a:spcPct val="250000"/>
              </a:lnSpc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§"/>
            </a:pPr>
            <a:r>
              <a:rPr lang="hr" altLang="pl-PL" sz="2100" b="1" dirty="0">
                <a:cs typeface="Times New Roman" panose="02020603050405020304" pitchFamily="18" charset="0"/>
              </a:rPr>
              <a:t>    Razdvajanje sheme platnih kartica i subjekata za obradu ( </a:t>
            </a:r>
            <a:r>
              <a:rPr lang="hr" altLang="pl-PL" sz="2100" b="1" dirty="0" err="1">
                <a:cs typeface="Times New Roman" panose="02020603050405020304" pitchFamily="18" charset="0"/>
              </a:rPr>
              <a:t>članak </a:t>
            </a:r>
            <a:r>
              <a:rPr lang="hr" altLang="pl-PL" sz="2100" b="1" dirty="0">
                <a:cs typeface="Times New Roman" panose="02020603050405020304" pitchFamily="18" charset="0"/>
              </a:rPr>
              <a:t>9.)</a:t>
            </a:r>
          </a:p>
          <a:p>
            <a:pPr algn="just">
              <a:lnSpc>
                <a:spcPct val="250000"/>
              </a:lnSpc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§"/>
            </a:pPr>
            <a:r>
              <a:rPr lang="hr" sz="2100" b="1" dirty="0">
                <a:cs typeface="Times New Roman" panose="02020603050405020304" pitchFamily="18" charset="0"/>
              </a:rPr>
              <a:t>    Honour All Cards pravilo ( </a:t>
            </a:r>
            <a:r>
              <a:rPr lang="hr" altLang="pl-PL" sz="2100" b="1" dirty="0">
                <a:cs typeface="Times New Roman" panose="02020603050405020304" pitchFamily="18" charset="0"/>
              </a:rPr>
              <a:t>članak 10)</a:t>
            </a:r>
            <a:endParaRPr lang="pl-PL" sz="2100" b="1" dirty="0">
              <a:cs typeface="Times New Roman" panose="02020603050405020304" pitchFamily="18" charset="0"/>
            </a:endParaRPr>
          </a:p>
          <a:p>
            <a:pPr algn="just">
              <a:lnSpc>
                <a:spcPct val="250000"/>
              </a:lnSpc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§"/>
            </a:pPr>
            <a:r>
              <a:rPr lang="hr" sz="2100" b="1" dirty="0">
                <a:cs typeface="Times New Roman" panose="02020603050405020304" pitchFamily="18" charset="0"/>
              </a:rPr>
              <a:t>    Pravila upravljanja ( </a:t>
            </a:r>
            <a:r>
              <a:rPr lang="hr" altLang="pl-PL" sz="2100" b="1" dirty="0">
                <a:cs typeface="Times New Roman" panose="02020603050405020304" pitchFamily="18" charset="0"/>
              </a:rPr>
              <a:t>članak 11.)</a:t>
            </a:r>
            <a:endParaRPr lang="pl-PL" sz="2100" b="1" dirty="0">
              <a:cs typeface="Times New Roman" panose="02020603050405020304" pitchFamily="18" charset="0"/>
            </a:endParaRPr>
          </a:p>
          <a:p>
            <a:pPr algn="just">
              <a:lnSpc>
                <a:spcPct val="250000"/>
              </a:lnSpc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§"/>
            </a:pPr>
            <a:r>
              <a:rPr lang="hr" sz="2100" b="1" dirty="0">
                <a:cs typeface="Times New Roman" panose="02020603050405020304" pitchFamily="18" charset="0"/>
              </a:rPr>
              <a:t>    Informacije primatelju o pojedinačnim kartičnim platnim transakcijama ( </a:t>
            </a:r>
            <a:r>
              <a:rPr lang="hr" altLang="pl-PL" sz="2100" b="1" dirty="0" err="1">
                <a:cs typeface="Times New Roman" panose="02020603050405020304" pitchFamily="18" charset="0"/>
              </a:rPr>
              <a:t>članak </a:t>
            </a:r>
            <a:r>
              <a:rPr lang="hr" altLang="pl-PL" sz="2100" b="1" dirty="0">
                <a:cs typeface="Times New Roman" panose="02020603050405020304" pitchFamily="18" charset="0"/>
              </a:rPr>
              <a:t>12.)</a:t>
            </a:r>
            <a:endParaRPr lang="pl-PL" sz="2100" b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803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E3295A1-DF3B-FD74-50AF-B3558B723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21792"/>
            <a:ext cx="4989890" cy="5413248"/>
          </a:xfrm>
        </p:spPr>
        <p:txBody>
          <a:bodyPr>
            <a:normAutofit/>
          </a:bodyPr>
          <a:lstStyle/>
          <a:p>
            <a:r>
              <a:rPr lang="hr" sz="4200" kern="0" spc="-150" dirty="0">
                <a:solidFill>
                  <a:schemeClr val="tx1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Test </a:t>
            </a:r>
            <a:br>
              <a:rPr lang="es-ES" sz="36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pl-PL" sz="3600" dirty="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48BF2DA8-C805-0440-4410-33C633465B22}"/>
              </a:ext>
            </a:extLst>
          </p:cNvPr>
          <p:cNvSpPr txBox="1"/>
          <p:nvPr/>
        </p:nvSpPr>
        <p:spPr>
          <a:xfrm>
            <a:off x="4693372" y="718001"/>
            <a:ext cx="6771328" cy="5144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49580" algn="just" fontAlgn="base"/>
            <a:r>
              <a:rPr lang="h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hr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3-D </a:t>
            </a:r>
            <a:r>
              <a:rPr lang="hr" b="1" dirty="0" err="1">
                <a:latin typeface="Calibri" panose="020F0502020204030204" pitchFamily="34" charset="0"/>
                <a:cs typeface="Calibri" panose="020F0502020204030204" pitchFamily="34" charset="0"/>
              </a:rPr>
              <a:t>Secure </a:t>
            </a:r>
            <a:r>
              <a:rPr lang="hr" b="1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pl-PL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249680" lvl="1" indent="-342900" algn="just" fontAlgn="base">
              <a:spcAft>
                <a:spcPts val="1000"/>
              </a:spcAft>
              <a:buFont typeface="+mj-lt"/>
              <a:buAutoNum type="alphaLcPeriod"/>
            </a:pPr>
            <a:r>
              <a:rPr lang="hr" dirty="0">
                <a:latin typeface="Calibri" panose="020F0502020204030204" pitchFamily="34" charset="0"/>
                <a:cs typeface="Calibri" panose="020F0502020204030204" pitchFamily="34" charset="0"/>
              </a:rPr>
              <a:t>je metoda autorizacije transakcija obavljenih sa fizičkom uporabom kartice koju koriste organizacije za platni promet</a:t>
            </a:r>
            <a:endParaRPr lang="pl-PL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249680" lvl="1" indent="-342900" algn="just" fontAlgn="base">
              <a:spcAft>
                <a:spcPts val="1000"/>
              </a:spcAft>
              <a:buFont typeface="+mj-lt"/>
              <a:buAutoNum type="alphaLcPeriod"/>
            </a:pPr>
            <a:r>
              <a:rPr lang="hr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koristi </a:t>
            </a:r>
            <a:r>
              <a:rPr lang="hr" b="1" dirty="0">
                <a:latin typeface="Calibri" panose="020F0502020204030204" pitchFamily="34" charset="0"/>
                <a:cs typeface="Calibri" panose="020F0502020204030204" pitchFamily="34" charset="0"/>
              </a:rPr>
              <a:t>dodatnu, obično jednokratnu lozinka generiranu tokenom ili primljenu putem SMS-a</a:t>
            </a:r>
            <a:endParaRPr lang="pl-PL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249680" lvl="1" indent="-342900" algn="just" fontAlgn="base">
              <a:spcAft>
                <a:spcPts val="1000"/>
              </a:spcAft>
              <a:buFont typeface="+mj-lt"/>
              <a:buAutoNum type="alphaLcPeriod"/>
            </a:pPr>
            <a:r>
              <a:rPr lang="hr" dirty="0" err="1">
                <a:latin typeface="Calibri" panose="020F0502020204030204" pitchFamily="34" charset="0"/>
                <a:cs typeface="Calibri" panose="020F0502020204030204" pitchFamily="34" charset="0"/>
              </a:rPr>
              <a:t>koristi </a:t>
            </a:r>
            <a:r>
              <a:rPr lang="hr" dirty="0">
                <a:latin typeface="Calibri" panose="020F0502020204030204" pitchFamily="34" charset="0"/>
                <a:cs typeface="Calibri" panose="020F0502020204030204" pitchFamily="34" charset="0"/>
              </a:rPr>
              <a:t>PIN za </a:t>
            </a:r>
            <a:r>
              <a:rPr lang="hr" dirty="0" err="1">
                <a:latin typeface="Calibri" panose="020F0502020204030204" pitchFamily="34" charset="0"/>
                <a:cs typeface="Calibri" panose="020F0502020204030204" pitchFamily="34" charset="0"/>
              </a:rPr>
              <a:t>autorizaciju </a:t>
            </a:r>
            <a:r>
              <a:rPr lang="hr" dirty="0">
                <a:latin typeface="Calibri" panose="020F0502020204030204" pitchFamily="34" charset="0"/>
                <a:cs typeface="Calibri" panose="020F0502020204030204" pitchFamily="34" charset="0"/>
              </a:rPr>
              <a:t>transakcije </a:t>
            </a:r>
            <a:endParaRPr lang="pl-PL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49580" algn="just" fontAlgn="base">
              <a:spcAft>
                <a:spcPts val="1000"/>
              </a:spcAft>
            </a:pPr>
            <a:r>
              <a:rPr lang="hr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2.</a:t>
            </a:r>
            <a:r>
              <a:rPr lang="h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Pristojba za razmjenu</a:t>
            </a:r>
            <a:endParaRPr lang="pl-PL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249680" lvl="1" indent="-342900" algn="just" fontAlgn="base">
              <a:spcAft>
                <a:spcPts val="1000"/>
              </a:spcAft>
              <a:buFont typeface="+mj-lt"/>
              <a:buAutoNum type="alphaLcPeriod"/>
            </a:pPr>
            <a:r>
              <a:rPr lang="h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Fiksna naknada </a:t>
            </a:r>
            <a:r>
              <a:rPr lang="hr" dirty="0">
                <a:latin typeface="Calibri" panose="020F0502020204030204" pitchFamily="34" charset="0"/>
                <a:cs typeface="Calibri" panose="020F0502020204030204" pitchFamily="34" charset="0"/>
              </a:rPr>
              <a:t>kartične organizacije kao postotak i/ ili iznos plativ ovoj organizaciji na svako dovršeno plaćanje t</a:t>
            </a:r>
            <a:endParaRPr lang="pl-PL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249680" lvl="1" indent="-342900" algn="just" fontAlgn="base">
              <a:spcAft>
                <a:spcPts val="1000"/>
              </a:spcAft>
              <a:buFont typeface="+mj-lt"/>
              <a:buAutoNum type="alphaLcPeriod"/>
            </a:pPr>
            <a:r>
              <a:rPr lang="hr" dirty="0">
                <a:latin typeface="Calibri" panose="020F0502020204030204" pitchFamily="34" charset="0"/>
                <a:cs typeface="Calibri" panose="020F0502020204030204" pitchFamily="34" charset="0"/>
              </a:rPr>
              <a:t>Neto naknada ne smatra se dijelom pristojbe za razmjenu</a:t>
            </a:r>
            <a:endParaRPr lang="pl-PL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249680" lvl="1" indent="-342900" algn="just" fontAlgn="base">
              <a:spcAft>
                <a:spcPts val="1000"/>
              </a:spcAft>
              <a:buFont typeface="+mj-lt"/>
              <a:buAutoNum type="alphaLcPeriod"/>
            </a:pPr>
            <a:r>
              <a:rPr lang="hr" b="1" dirty="0" err="1">
                <a:latin typeface="Calibri" panose="020F0502020204030204" pitchFamily="34" charset="0"/>
                <a:cs typeface="Calibri" panose="020F0502020204030204" pitchFamily="34" charset="0"/>
              </a:rPr>
              <a:t>je </a:t>
            </a:r>
            <a:r>
              <a:rPr lang="hr" b="1" dirty="0">
                <a:latin typeface="Calibri" panose="020F0502020204030204" pitchFamily="34" charset="0"/>
                <a:cs typeface="Calibri" panose="020F0502020204030204" pitchFamily="34" charset="0"/>
              </a:rPr>
              <a:t>naknada koja se plaća za svaku transakciju izravno ili neizravno između izdavatelja i prihvatitelja uključenog u platnu transakciju temeljenu na kartici</a:t>
            </a:r>
            <a:endParaRPr lang="pl-PL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49580" algn="just" fontAlgn="base">
              <a:spcAft>
                <a:spcPts val="1000"/>
              </a:spcAft>
            </a:pPr>
            <a:endParaRPr lang="pl-P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Grafika 5" descr="Podkładka — różne kontur">
            <a:extLst>
              <a:ext uri="{FF2B5EF4-FFF2-40B4-BE49-F238E27FC236}">
                <a16:creationId xmlns:a16="http://schemas.microsoft.com/office/drawing/2014/main" id="{AE592259-57F4-A054-9D0A-ABFADE551B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859420" y="-149294"/>
            <a:ext cx="6955420" cy="6955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998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E3295A1-DF3B-FD74-50AF-B3558B723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21792"/>
            <a:ext cx="4989890" cy="5413248"/>
          </a:xfrm>
        </p:spPr>
        <p:txBody>
          <a:bodyPr>
            <a:normAutofit/>
          </a:bodyPr>
          <a:lstStyle/>
          <a:p>
            <a:r>
              <a:rPr lang="hr" sz="4200" kern="0" spc="-150" dirty="0">
                <a:solidFill>
                  <a:schemeClr val="tx1"/>
                </a:solidFill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Test </a:t>
            </a:r>
            <a:br>
              <a:rPr lang="es-ES" sz="36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pl-PL" sz="3600" dirty="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48BF2DA8-C805-0440-4410-33C633465B22}"/>
              </a:ext>
            </a:extLst>
          </p:cNvPr>
          <p:cNvSpPr txBox="1"/>
          <p:nvPr/>
        </p:nvSpPr>
        <p:spPr>
          <a:xfrm>
            <a:off x="4895817" y="1078825"/>
            <a:ext cx="7166209" cy="56574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49580" algn="just" fontAlgn="base">
              <a:spcAft>
                <a:spcPts val="1000"/>
              </a:spcAft>
            </a:pPr>
            <a:r>
              <a:rPr lang="h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h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" dirty="0" err="1">
                <a:ea typeface="Calibri" panose="020F0502020204030204" pitchFamily="34" charset="0"/>
                <a:cs typeface="Times New Roman" panose="02020603050405020304" pitchFamily="18" charset="0"/>
              </a:rPr>
              <a:t>Prema </a:t>
            </a:r>
            <a:r>
              <a:rPr lang="hr" dirty="0">
                <a:ea typeface="Calibri" panose="020F0502020204030204" pitchFamily="34" charset="0"/>
                <a:cs typeface="Times New Roman" panose="02020603050405020304" pitchFamily="18" charset="0"/>
              </a:rPr>
              <a:t>Uredbi </a:t>
            </a:r>
            <a:r>
              <a:rPr lang="hr" dirty="0">
                <a:cs typeface="Times New Roman" panose="02020603050405020304" pitchFamily="18" charset="0"/>
              </a:rPr>
              <a:t>(EU) </a:t>
            </a:r>
            <a:r>
              <a:rPr lang="hr" dirty="0" err="1">
                <a:cs typeface="Times New Roman" panose="02020603050405020304" pitchFamily="18" charset="0"/>
              </a:rPr>
              <a:t>2015/751 </a:t>
            </a:r>
            <a:r>
              <a:rPr lang="hr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pl-PL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49680" lvl="1" indent="-342900" algn="just" fontAlgn="base">
              <a:spcAft>
                <a:spcPts val="1000"/>
              </a:spcAft>
              <a:buFont typeface="+mj-lt"/>
              <a:buAutoNum type="alphaLcPeriod"/>
            </a:pPr>
            <a:r>
              <a:rPr lang="hr" dirty="0">
                <a:cs typeface="Times New Roman" panose="02020603050405020304" pitchFamily="18" charset="0"/>
              </a:rPr>
              <a:t>0,3 % od vrijednosti transakcije za bilo koju transakciju debitnom karticom je maksimalna naknada koju PSP može ponuditi ili zatražiti po transakciji</a:t>
            </a:r>
            <a:endParaRPr lang="pl-PL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49680" lvl="1" indent="-342900" algn="just" fontAlgn="base">
              <a:spcAft>
                <a:spcPts val="1000"/>
              </a:spcAft>
              <a:buFont typeface="+mj-lt"/>
              <a:buAutoNum type="alphaLcPeriod"/>
            </a:pPr>
            <a:r>
              <a:rPr lang="hr" dirty="0">
                <a:cs typeface="Times New Roman" panose="02020603050405020304" pitchFamily="18" charset="0"/>
              </a:rPr>
              <a:t>Državne članice mogu slobodno definirati iznos naknade za razmjenu</a:t>
            </a:r>
            <a:endParaRPr lang="pl-PL" dirty="0">
              <a:cs typeface="Times New Roman" panose="02020603050405020304" pitchFamily="18" charset="0"/>
            </a:endParaRPr>
          </a:p>
          <a:p>
            <a:pPr marL="1249680" lvl="1" indent="-342900" algn="just" fontAlgn="base">
              <a:spcAft>
                <a:spcPts val="1000"/>
              </a:spcAft>
              <a:buFont typeface="+mj-lt"/>
              <a:buAutoNum type="alphaLcPeriod"/>
            </a:pPr>
            <a:r>
              <a:rPr lang="hr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svi odgovori su netočni</a:t>
            </a:r>
            <a:endParaRPr lang="pl-PL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</a:pPr>
            <a:r>
              <a:rPr lang="hr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hr" dirty="0">
                <a:ea typeface="Calibri" panose="020F0502020204030204" pitchFamily="34" charset="0"/>
                <a:cs typeface="Times New Roman" panose="02020603050405020304" pitchFamily="18" charset="0"/>
              </a:rPr>
              <a:t>Odaberite točan odgovor:</a:t>
            </a:r>
            <a:endParaRPr lang="pl-PL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49680" lvl="1" indent="-342900" algn="just" fontAlgn="base">
              <a:lnSpc>
                <a:spcPct val="115000"/>
              </a:lnSpc>
              <a:buFont typeface="+mj-lt"/>
              <a:buAutoNum type="alphaLcPeriod"/>
            </a:pPr>
            <a:r>
              <a:rPr lang="hr" dirty="0">
                <a:cs typeface="Times New Roman" panose="02020603050405020304" pitchFamily="18" charset="0"/>
              </a:rPr>
              <a:t>mogu se uvesti teritorijalna ograničenja unutar EU za izdavanje platnih kartica ili prihvaćanje kartičnih platnih transakcija u nacionalnim zakonima</a:t>
            </a:r>
          </a:p>
          <a:p>
            <a:pPr marL="1249680" lvl="1" indent="-342900" algn="just" fontAlgn="base">
              <a:lnSpc>
                <a:spcPct val="115000"/>
              </a:lnSpc>
              <a:buFont typeface="+mj-lt"/>
              <a:buAutoNum type="alphaLcPeriod"/>
            </a:pPr>
            <a:r>
              <a:rPr lang="hr" dirty="0">
                <a:cs typeface="Times New Roman" panose="02020603050405020304" pitchFamily="18" charset="0"/>
              </a:rPr>
              <a:t>teritorijalna ograničenja unutar EU za izdavanje platnih kartica ili prihvaćanje kartičnih platnih transakcija mogu se uvesti u ugovore</a:t>
            </a:r>
            <a:endParaRPr lang="pl-PL" sz="1800" dirty="0">
              <a:cs typeface="Times New Roman" panose="02020603050405020304" pitchFamily="18" charset="0"/>
            </a:endParaRPr>
          </a:p>
          <a:p>
            <a:pPr marL="1249680" lvl="1" indent="-342900" algn="just" fontAlgn="base">
              <a:lnSpc>
                <a:spcPct val="115000"/>
              </a:lnSpc>
              <a:buFont typeface="+mj-lt"/>
              <a:buAutoNum type="alphaLcPeriod"/>
            </a:pPr>
            <a:r>
              <a:rPr lang="hr" b="1" dirty="0">
                <a:ea typeface="Calibri" panose="020F0502020204030204" pitchFamily="34" charset="0"/>
                <a:cs typeface="Times New Roman" panose="02020603050405020304" pitchFamily="18" charset="0"/>
              </a:rPr>
              <a:t>bilo kakva teritorijalna ograničenja za gore navedeno nisu dopuštena</a:t>
            </a:r>
            <a:endParaRPr lang="pl-PL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 algn="just" fontAlgn="base">
              <a:spcAft>
                <a:spcPts val="1000"/>
              </a:spcAft>
            </a:pP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Grafika 5" descr="Podkładka — różne kontur">
            <a:extLst>
              <a:ext uri="{FF2B5EF4-FFF2-40B4-BE49-F238E27FC236}">
                <a16:creationId xmlns:a16="http://schemas.microsoft.com/office/drawing/2014/main" id="{AE592259-57F4-A054-9D0A-ABFADE551B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859420" y="-415237"/>
            <a:ext cx="6955420" cy="6955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710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2209847-9BC6-4578-9086-BCFCBF7255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77837"/>
          </a:xfrm>
        </p:spPr>
        <p:txBody>
          <a:bodyPr/>
          <a:lstStyle/>
          <a:p>
            <a:r>
              <a:rPr lang="hr" sz="2400" dirty="0"/>
              <a:t>Izvori:</a:t>
            </a:r>
            <a:br>
              <a:rPr lang="en-US" dirty="0"/>
            </a:br>
            <a:endParaRPr lang="en-US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AE2CBCBB-B8E7-4457-9101-7F309EC9A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7399" y="1076325"/>
            <a:ext cx="8715375" cy="2981325"/>
          </a:xfrm>
        </p:spPr>
        <p:txBody>
          <a:bodyPr/>
          <a:lstStyle/>
          <a:p>
            <a:pPr algn="just"/>
            <a:r>
              <a:rPr lang="hr" sz="1400" dirty="0"/>
              <a:t>Banca IFIS. 2021. Lo smart working </a:t>
            </a:r>
            <a:r>
              <a:rPr lang="hr" sz="1400" dirty="0" err="1"/>
              <a:t>conquista</a:t>
            </a:r>
            <a:r>
              <a:rPr lang="hr" sz="1400" dirty="0"/>
              <a:t> </a:t>
            </a:r>
            <a:r>
              <a:rPr lang="hr" sz="1400" dirty="0" err="1"/>
              <a:t>anche </a:t>
            </a:r>
            <a:r>
              <a:rPr lang="hr" sz="1400" dirty="0"/>
              <a:t>le PMI, con </a:t>
            </a:r>
            <a:r>
              <a:rPr lang="hr" sz="1400" dirty="0" err="1"/>
              <a:t>il </a:t>
            </a:r>
            <a:r>
              <a:rPr lang="hr" sz="1400" dirty="0"/>
              <a:t>lockdown è </a:t>
            </a:r>
            <a:r>
              <a:rPr lang="hr" sz="1400" dirty="0" err="1"/>
              <a:t>crescita </a:t>
            </a:r>
            <a:r>
              <a:rPr lang="hr" sz="1400" dirty="0"/>
              <a:t>record, dostupno na: &lt;https://www.bancaifis.it/app/uploads/2021/02/Bancaifis_Focus_01_2021-1.pdf</a:t>
            </a:r>
          </a:p>
          <a:p>
            <a:pPr algn="just"/>
            <a:r>
              <a:rPr lang="hr" sz="1400" dirty="0"/>
              <a:t>Nacionalna banka Poljske, Informacije o platnim karticama Q3 2020, 21-22, dostupno na: https://www.nbp.pl/systemplatniczy/karty/q_03_2020.pdf</a:t>
            </a:r>
          </a:p>
          <a:p>
            <a:pPr algn="just"/>
            <a:r>
              <a:rPr lang="hr" sz="1400" dirty="0"/>
              <a:t>Paket nadzornih poticaja za sigurnost i razvoj za podršku bankarskom sektoru, 1, dostupno na: https://www.knf.gov.pl/knf/pl/komponenty/img/SSP%E2%80%93Supervisory_Stimulus_Package_for_Security_and_Developm e nt_to_support_the_banking_sector.pdf</a:t>
            </a:r>
            <a:endParaRPr lang="pl-PL" sz="1400" dirty="0"/>
          </a:p>
          <a:p>
            <a:pPr algn="just"/>
            <a:r>
              <a:rPr lang="hr" sz="1400" dirty="0"/>
              <a:t>https://www.funduszeeuropejskie.gov.pl/strony/o-funduszach/fe-koronawirus/fundusze-europejskie-wspieraja-msp-w-obszarze-cyfryzacji/</a:t>
            </a:r>
            <a:endParaRPr lang="pl-PL" sz="1400" dirty="0"/>
          </a:p>
          <a:p>
            <a:pPr algn="just"/>
            <a:r>
              <a:rPr lang="hr" sz="1400" dirty="0"/>
              <a:t>Uredba (EU) 2015/751</a:t>
            </a:r>
          </a:p>
        </p:txBody>
      </p:sp>
    </p:spTree>
    <p:extLst>
      <p:ext uri="{BB962C8B-B14F-4D97-AF65-F5344CB8AC3E}">
        <p14:creationId xmlns:p14="http://schemas.microsoft.com/office/powerpoint/2010/main" val="13325125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CA37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2B5BDFEE-9D4F-41FD-95C4-D610A93D9D75}"/>
              </a:ext>
            </a:extLst>
          </p:cNvPr>
          <p:cNvSpPr txBox="1"/>
          <p:nvPr/>
        </p:nvSpPr>
        <p:spPr>
          <a:xfrm>
            <a:off x="2803305" y="2644170"/>
            <a:ext cx="718513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" sz="9600" b="1" spc="95" err="1">
                <a:solidFill>
                  <a:schemeClr val="bg1"/>
                </a:solidFill>
                <a:latin typeface="Roboto"/>
                <a:cs typeface="Roboto"/>
              </a:rPr>
              <a:t>Hvala </a:t>
            </a:r>
            <a:r>
              <a:rPr lang="hr" sz="9600" b="1" spc="-50">
                <a:solidFill>
                  <a:schemeClr val="bg1"/>
                </a:solidFill>
                <a:latin typeface="Roboto"/>
                <a:cs typeface="Roboto"/>
              </a:rPr>
              <a:t>vam </a:t>
            </a:r>
            <a:r>
              <a:rPr lang="hr" sz="9600" b="1" spc="-50" dirty="0">
                <a:solidFill>
                  <a:schemeClr val="bg1"/>
                </a:solidFill>
                <a:latin typeface="Roboto"/>
                <a:cs typeface="Roboto"/>
              </a:rPr>
              <a:t>!</a:t>
            </a:r>
            <a:endParaRPr lang="es-E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647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C372B25-C0B9-898A-5085-D064C8682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9161" y="296097"/>
            <a:ext cx="10905066" cy="1135737"/>
          </a:xfrm>
        </p:spPr>
        <p:txBody>
          <a:bodyPr>
            <a:normAutofit/>
          </a:bodyPr>
          <a:lstStyle/>
          <a:p>
            <a:r>
              <a:rPr lang="hr" sz="4200" dirty="0">
                <a:latin typeface="+mn-lt"/>
              </a:rPr>
              <a:t>Sadržaj</a:t>
            </a:r>
            <a:endParaRPr lang="hr" sz="3600" dirty="0"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C7B8D4B-64E1-8204-566F-AF7F88A16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romanUcPeriod"/>
            </a:pPr>
            <a:r>
              <a:rPr lang="hr" sz="2000" dirty="0">
                <a:cs typeface="Times New Roman" panose="02020603050405020304" pitchFamily="18" charset="0"/>
              </a:rPr>
              <a:t>Vrste bezgotovinskih rješenja</a:t>
            </a:r>
            <a:endParaRPr lang="pl-PL" sz="2000" dirty="0"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romanUcPeriod"/>
            </a:pPr>
            <a:r>
              <a:rPr lang="hr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Poslovne prilike</a:t>
            </a:r>
            <a:endParaRPr lang="pl-PL" sz="2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romanUcPeriod"/>
            </a:pPr>
            <a:r>
              <a:rPr lang="hr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Naknade</a:t>
            </a:r>
            <a:endParaRPr lang="pl-PL" sz="20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romanUcPeriod"/>
            </a:pPr>
            <a:r>
              <a:rPr lang="hr" sz="2000" dirty="0">
                <a:cs typeface="Times New Roman" panose="02020603050405020304" pitchFamily="18" charset="0"/>
              </a:rPr>
              <a:t>Sigurnosne </a:t>
            </a:r>
            <a:r>
              <a:rPr lang="hr" sz="2000" dirty="0" err="1">
                <a:cs typeface="Times New Roman" panose="02020603050405020304" pitchFamily="18" charset="0"/>
              </a:rPr>
              <a:t>mjere</a:t>
            </a:r>
            <a:endParaRPr lang="pl-PL" sz="2000" dirty="0"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romanUcPeriod"/>
            </a:pPr>
            <a:r>
              <a:rPr lang="hr" sz="2000" dirty="0">
                <a:cs typeface="Times New Roman" panose="02020603050405020304" pitchFamily="18" charset="0"/>
              </a:rPr>
              <a:t>Pravna </a:t>
            </a:r>
            <a:r>
              <a:rPr lang="hr" sz="2000" dirty="0" err="1">
                <a:cs typeface="Times New Roman" panose="02020603050405020304" pitchFamily="18" charset="0"/>
              </a:rPr>
              <a:t>pitanja</a:t>
            </a:r>
            <a:endParaRPr lang="pl-PL" sz="2000" dirty="0"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romanUcPeriod"/>
            </a:pPr>
            <a:r>
              <a:rPr lang="hr" sz="2000" dirty="0">
                <a:cs typeface="Times New Roman" panose="02020603050405020304" pitchFamily="18" charset="0"/>
              </a:rPr>
              <a:t>Test </a:t>
            </a:r>
            <a:r>
              <a:rPr lang="hr" sz="2000" dirty="0" err="1">
                <a:cs typeface="Times New Roman" panose="02020603050405020304" pitchFamily="18" charset="0"/>
              </a:rPr>
              <a:t>ocjenjivanja</a:t>
            </a:r>
          </a:p>
        </p:txBody>
      </p:sp>
    </p:spTree>
    <p:extLst>
      <p:ext uri="{BB962C8B-B14F-4D97-AF65-F5344CB8AC3E}">
        <p14:creationId xmlns:p14="http://schemas.microsoft.com/office/powerpoint/2010/main" val="3355166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779F147-0D52-D5E2-4965-023624740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0974" y="229450"/>
            <a:ext cx="10905066" cy="1135737"/>
          </a:xfrm>
        </p:spPr>
        <p:txBody>
          <a:bodyPr>
            <a:normAutofit/>
          </a:bodyPr>
          <a:lstStyle/>
          <a:p>
            <a:r>
              <a:rPr lang="hr" sz="4200" dirty="0">
                <a:solidFill>
                  <a:srgbClr val="002060"/>
                </a:solidFill>
                <a:latin typeface="+mn-lt"/>
              </a:rPr>
              <a:t>Vrste bezgotovinskih rješenja</a:t>
            </a:r>
            <a:endParaRPr lang="pl-PL" sz="42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78D2030-3A2E-D9A8-12BF-2B2F87CA9B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200" y="1295570"/>
            <a:ext cx="5819331" cy="5019283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hr" sz="1800" dirty="0">
                <a:ea typeface="Calibri" panose="020F0502020204030204" pitchFamily="34" charset="0"/>
                <a:cs typeface="Times New Roman" panose="02020603050405020304" pitchFamily="18" charset="0"/>
              </a:rPr>
              <a:t>Platne kartice ( kreditne , debitne i prepaid)</a:t>
            </a:r>
          </a:p>
          <a:p>
            <a:pPr>
              <a:lnSpc>
                <a:spcPct val="150000"/>
              </a:lnSpc>
            </a:pPr>
            <a:r>
              <a:rPr lang="hr" sz="1800" dirty="0">
                <a:ea typeface="Calibri" panose="020F0502020204030204" pitchFamily="34" charset="0"/>
                <a:cs typeface="Times New Roman" panose="02020603050405020304" pitchFamily="18" charset="0"/>
              </a:rPr>
              <a:t>Bankovni prijenos ( </a:t>
            </a:r>
            <a:r>
              <a:rPr lang="hr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tradicionalni </a:t>
            </a:r>
            <a:r>
              <a:rPr lang="hr" sz="18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r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plaćanje </a:t>
            </a:r>
            <a:r>
              <a:rPr lang="hr" sz="1800" dirty="0">
                <a:ea typeface="Calibri" panose="020F0502020204030204" pitchFamily="34" charset="0"/>
                <a:cs typeface="Times New Roman" panose="02020603050405020304" pitchFamily="18" charset="0"/>
              </a:rPr>
              <a:t>putem veze)</a:t>
            </a:r>
          </a:p>
          <a:p>
            <a:pPr algn="just">
              <a:lnSpc>
                <a:spcPct val="150000"/>
              </a:lnSpc>
            </a:pPr>
            <a:r>
              <a:rPr lang="hr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Beskontaktna </a:t>
            </a:r>
            <a:r>
              <a:rPr lang="hr" sz="1800" dirty="0">
                <a:ea typeface="Calibri" panose="020F0502020204030204" pitchFamily="34" charset="0"/>
                <a:cs typeface="Times New Roman" panose="02020603050405020304" pitchFamily="18" charset="0"/>
              </a:rPr>
              <a:t>plaćanja ( komunikacija kratkog dometa – NFC ; radiofrekvencijska identifikacija – RFID ; </a:t>
            </a:r>
            <a:r>
              <a:rPr lang="hr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blizina</a:t>
            </a:r>
            <a:r>
              <a:rPr lang="hr" sz="1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karte </a:t>
            </a:r>
            <a:r>
              <a:rPr lang="hr" sz="1800" dirty="0"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pl-PL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hr" sz="1800" dirty="0">
                <a:ea typeface="Calibri" panose="020F0502020204030204" pitchFamily="34" charset="0"/>
                <a:cs typeface="Times New Roman" panose="02020603050405020304" pitchFamily="18" charset="0"/>
              </a:rPr>
              <a:t>Aplikacije za mobilni novčanik / E- </a:t>
            </a:r>
            <a:r>
              <a:rPr lang="hr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novčanici</a:t>
            </a:r>
            <a:endParaRPr lang="pl-PL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hr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SMS </a:t>
            </a:r>
            <a:r>
              <a:rPr lang="hr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plaćanja</a:t>
            </a:r>
            <a:endParaRPr lang="pl-PL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hr" sz="1800" dirty="0">
                <a:ea typeface="Calibri" panose="020F0502020204030204" pitchFamily="34" charset="0"/>
                <a:cs typeface="Times New Roman" panose="02020603050405020304" pitchFamily="18" charset="0"/>
              </a:rPr>
              <a:t>QR </a:t>
            </a:r>
            <a:r>
              <a:rPr lang="hr" sz="1800" dirty="0" err="1">
                <a:ea typeface="Calibri" panose="020F0502020204030204" pitchFamily="34" charset="0"/>
                <a:cs typeface="Times New Roman" panose="02020603050405020304" pitchFamily="18" charset="0"/>
              </a:rPr>
              <a:t>kodovi</a:t>
            </a:r>
            <a:endParaRPr lang="pl-PL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hr" sz="1800" dirty="0">
                <a:ea typeface="Calibri" panose="020F0502020204030204" pitchFamily="34" charset="0"/>
                <a:cs typeface="Times New Roman" panose="02020603050405020304" pitchFamily="18" charset="0"/>
              </a:rPr>
              <a:t>BLIK (Poljski sustav plaćanja koji omogućuje instant plaćanja i povlačenje gotovine koristeći 6-znamenkasti jednokratni kod generiran aplikacijom za mobilno bankarstvo )</a:t>
            </a:r>
            <a:endParaRPr lang="pl-PL" sz="2000" dirty="0">
              <a:cs typeface="Arial" panose="020B0604020202020204" pitchFamily="34" charset="0"/>
            </a:endParaRPr>
          </a:p>
        </p:txBody>
      </p:sp>
      <p:pic>
        <p:nvPicPr>
          <p:cNvPr id="6" name="Grafika 5" descr="Karta kredytowa z wypełnieniem pełnym">
            <a:extLst>
              <a:ext uri="{FF2B5EF4-FFF2-40B4-BE49-F238E27FC236}">
                <a16:creationId xmlns:a16="http://schemas.microsoft.com/office/drawing/2014/main" id="{80B36FD0-A219-FC9D-16D1-A274C408B9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70532" y="2172428"/>
            <a:ext cx="4858138" cy="4858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4797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BA58448-6961-BDA6-9CB7-A03394433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2667" y="176672"/>
            <a:ext cx="10905066" cy="1135737"/>
          </a:xfrm>
        </p:spPr>
        <p:txBody>
          <a:bodyPr>
            <a:normAutofit/>
          </a:bodyPr>
          <a:lstStyle/>
          <a:p>
            <a:r>
              <a:rPr lang="hr" sz="3600" dirty="0">
                <a:solidFill>
                  <a:srgbClr val="00206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Poslovne prilike</a:t>
            </a:r>
            <a:r>
              <a:rPr lang="hr" baseline="30000" dirty="0">
                <a:solidFill>
                  <a:srgbClr val="002060"/>
                </a:solidFill>
                <a:latin typeface="+mn-lt"/>
              </a:rPr>
              <a:t> </a:t>
            </a:r>
            <a:endParaRPr lang="pl-PL" sz="3600" dirty="0">
              <a:solidFill>
                <a:srgbClr val="002060"/>
              </a:solidFill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773DB21E-C81B-E80D-B500-DE9E941A57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6" y="1166995"/>
            <a:ext cx="9996047" cy="4938780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20000"/>
              </a:lnSpc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§"/>
            </a:pPr>
            <a:r>
              <a:rPr lang="hr" altLang="pl-PL" sz="2100" b="1" dirty="0">
                <a:cs typeface="Times New Roman" panose="02020603050405020304" pitchFamily="18" charset="0"/>
              </a:rPr>
              <a:t>Bezgotovinsko kontakt plaćanje – svjetski trend:</a:t>
            </a:r>
          </a:p>
          <a:p>
            <a:pPr lvl="1" algn="just">
              <a:lnSpc>
                <a:spcPct val="120000"/>
              </a:lnSpc>
              <a:spcBef>
                <a:spcPts val="588"/>
              </a:spcBef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§"/>
            </a:pPr>
            <a:r>
              <a:rPr lang="hr" altLang="pl-PL" sz="1800" dirty="0">
                <a:cs typeface="Times New Roman" panose="02020603050405020304" pitchFamily="18" charset="0"/>
              </a:rPr>
              <a:t>Od veljače 2020. do kraja veljače 2021 broj američkih , </a:t>
            </a:r>
            <a:r>
              <a:rPr lang="hr" altLang="pl-PL" sz="1800" dirty="0" err="1">
                <a:cs typeface="Times New Roman" panose="02020603050405020304" pitchFamily="18" charset="0"/>
              </a:rPr>
              <a:t>australskih , </a:t>
            </a:r>
            <a:r>
              <a:rPr lang="hr" altLang="pl-PL" sz="1800" dirty="0">
                <a:cs typeface="Times New Roman" panose="02020603050405020304" pitchFamily="18" charset="0"/>
              </a:rPr>
              <a:t>kanadskih i britanskih tvrtki koje su prešle na bezgotovinski promet </a:t>
            </a:r>
            <a:r>
              <a:rPr lang="hr" altLang="pl-PL" sz="1800" b="1" dirty="0">
                <a:cs typeface="Times New Roman" panose="02020603050405020304" pitchFamily="18" charset="0"/>
              </a:rPr>
              <a:t>udvostručio se</a:t>
            </a:r>
            <a:r>
              <a:rPr lang="hr" altLang="pl-PL" sz="1800" dirty="0">
                <a:cs typeface="Times New Roman" panose="02020603050405020304" pitchFamily="18" charset="0"/>
              </a:rPr>
              <a:t> prema analizi iz 2021. temeljenoj na podacima Square plaćanja . Na ubrzanje odlaska s gotovine uvelike je utjecala pandemija COVID-19 ;</a:t>
            </a:r>
          </a:p>
          <a:p>
            <a:pPr lvl="1" algn="just">
              <a:lnSpc>
                <a:spcPct val="120000"/>
              </a:lnSpc>
              <a:spcBef>
                <a:spcPts val="588"/>
              </a:spcBef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§"/>
            </a:pPr>
            <a:r>
              <a:rPr lang="hr" altLang="pl-PL" sz="1800" dirty="0" err="1">
                <a:cs typeface="Times New Roman" panose="02020603050405020304" pitchFamily="18" charset="0"/>
              </a:rPr>
              <a:t>Prema </a:t>
            </a:r>
            <a:r>
              <a:rPr lang="hr" altLang="pl-PL" sz="1800" dirty="0">
                <a:cs typeface="Times New Roman" panose="02020603050405020304" pitchFamily="18" charset="0"/>
              </a:rPr>
              <a:t>Europskoj središnjoj banci, </a:t>
            </a:r>
            <a:r>
              <a:rPr lang="hr" altLang="pl-PL" sz="1800" dirty="0" err="1">
                <a:cs typeface="Times New Roman" panose="02020603050405020304" pitchFamily="18" charset="0"/>
              </a:rPr>
              <a:t>uporaba instrumenata elektroničkog plaćanja </a:t>
            </a:r>
            <a:r>
              <a:rPr lang="hr" altLang="pl-PL" sz="1800" b="1" dirty="0">
                <a:cs typeface="Times New Roman" panose="02020603050405020304" pitchFamily="18" charset="0"/>
              </a:rPr>
              <a:t>u eurozoni povećava se iz godine u godinu</a:t>
            </a:r>
            <a:r>
              <a:rPr lang="hr" sz="1800" baseline="30000" dirty="0"/>
              <a:t> </a:t>
            </a:r>
            <a:r>
              <a:rPr lang="hr" sz="1800" dirty="0">
                <a:cs typeface="Times New Roman" panose="02020603050405020304" pitchFamily="18" charset="0"/>
              </a:rPr>
              <a:t>;</a:t>
            </a:r>
            <a:endParaRPr lang="pl-PL" altLang="pl-PL" sz="1800" dirty="0">
              <a:cs typeface="Times New Roman" panose="02020603050405020304" pitchFamily="18" charset="0"/>
            </a:endParaRPr>
          </a:p>
          <a:p>
            <a:pPr lvl="1" algn="just">
              <a:lnSpc>
                <a:spcPct val="120000"/>
              </a:lnSpc>
              <a:spcBef>
                <a:spcPts val="588"/>
              </a:spcBef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§"/>
            </a:pPr>
            <a:r>
              <a:rPr lang="hr" altLang="pl-PL" sz="1800" dirty="0">
                <a:cs typeface="Times New Roman" panose="02020603050405020304" pitchFamily="18" charset="0"/>
              </a:rPr>
              <a:t>Većina trgovaca u većim europskim zemljama željela bi da im se dopusti odbijanje primanja gotovine ;</a:t>
            </a:r>
          </a:p>
          <a:p>
            <a:pPr lvl="1" algn="just">
              <a:lnSpc>
                <a:spcPct val="120000"/>
              </a:lnSpc>
              <a:spcBef>
                <a:spcPts val="588"/>
              </a:spcBef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§"/>
            </a:pPr>
            <a:r>
              <a:rPr lang="hr" altLang="pl-PL" sz="1800" dirty="0">
                <a:cs typeface="Times New Roman" panose="02020603050405020304" pitchFamily="18" charset="0"/>
              </a:rPr>
              <a:t>Oko 2 do 3 europskih potrošača se slažu da sada radije plaćaju beskontaktno češće nego prije pandemije COVID -19 ;</a:t>
            </a:r>
            <a:endParaRPr lang="en-US" altLang="pl-PL" sz="1800" dirty="0"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§"/>
            </a:pPr>
            <a:r>
              <a:rPr lang="hr" altLang="pl-PL" sz="2100" b="1" dirty="0">
                <a:cs typeface="Times New Roman" panose="02020603050405020304" pitchFamily="18" charset="0"/>
              </a:rPr>
              <a:t>Prednosti bezgotovinskog plaćanja:</a:t>
            </a:r>
          </a:p>
          <a:p>
            <a:pPr lvl="1" algn="just">
              <a:lnSpc>
                <a:spcPct val="120000"/>
              </a:lnSpc>
              <a:spcBef>
                <a:spcPts val="588"/>
              </a:spcBef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§"/>
            </a:pPr>
            <a:r>
              <a:rPr lang="hr" altLang="pl-PL" sz="1800" dirty="0">
                <a:cs typeface="Times New Roman" panose="02020603050405020304" pitchFamily="18" charset="0"/>
              </a:rPr>
              <a:t>Poboljšanje </a:t>
            </a:r>
            <a:r>
              <a:rPr lang="hr" altLang="pl-PL" sz="1800" b="1" dirty="0">
                <a:cs typeface="Times New Roman" panose="02020603050405020304" pitchFamily="18" charset="0"/>
              </a:rPr>
              <a:t>iskustva kupca;</a:t>
            </a:r>
          </a:p>
          <a:p>
            <a:pPr lvl="1" algn="just">
              <a:lnSpc>
                <a:spcPct val="120000"/>
              </a:lnSpc>
              <a:spcBef>
                <a:spcPts val="588"/>
              </a:spcBef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§"/>
            </a:pPr>
            <a:r>
              <a:rPr lang="hr" altLang="pl-PL" sz="1800" b="1" dirty="0">
                <a:cs typeface="Times New Roman" panose="02020603050405020304" pitchFamily="18" charset="0"/>
              </a:rPr>
              <a:t>Ušteda vremena </a:t>
            </a:r>
            <a:r>
              <a:rPr lang="hr" altLang="pl-PL" sz="1800" dirty="0">
                <a:cs typeface="Times New Roman" panose="02020603050405020304" pitchFamily="18" charset="0"/>
              </a:rPr>
              <a:t>- bezgotovinska plaćanja Pomaže poduzećima </a:t>
            </a:r>
            <a:r>
              <a:rPr lang="hr" sz="1800" dirty="0">
                <a:cs typeface="Times New Roman" panose="02020603050405020304" pitchFamily="18" charset="0"/>
              </a:rPr>
              <a:t>uštediti vrijeme na gotovinskim transakcijama i troškovima upravljanja gotovinom kao što su troškovi zaposlenika, troškovi nadzora gotovine i troškovi čuvanja gotovine ;</a:t>
            </a:r>
          </a:p>
          <a:p>
            <a:pPr lvl="1" algn="just">
              <a:lnSpc>
                <a:spcPct val="120000"/>
              </a:lnSpc>
              <a:spcBef>
                <a:spcPts val="588"/>
              </a:spcBef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§"/>
            </a:pPr>
            <a:r>
              <a:rPr lang="hr" altLang="pl-PL" sz="1800" dirty="0" err="1">
                <a:cs typeface="Times New Roman" panose="02020603050405020304" pitchFamily="18" charset="0"/>
              </a:rPr>
              <a:t>viši</a:t>
            </a:r>
            <a:r>
              <a:rPr lang="hr" altLang="pl-PL" sz="1800" dirty="0">
                <a:cs typeface="Times New Roman" panose="02020603050405020304" pitchFamily="18" charset="0"/>
              </a:rPr>
              <a:t> </a:t>
            </a:r>
            <a:r>
              <a:rPr lang="hr" altLang="pl-PL" sz="1800" dirty="0" err="1">
                <a:cs typeface="Times New Roman" panose="02020603050405020304" pitchFamily="18" charset="0"/>
              </a:rPr>
              <a:t>stupanj </a:t>
            </a:r>
            <a:r>
              <a:rPr lang="hr" altLang="pl-PL" sz="1800" b="1" dirty="0" err="1">
                <a:cs typeface="Times New Roman" panose="02020603050405020304" pitchFamily="18" charset="0"/>
              </a:rPr>
              <a:t>sigurnosti </a:t>
            </a:r>
            <a:r>
              <a:rPr lang="hr" altLang="pl-PL" sz="1800" b="1" dirty="0">
                <a:cs typeface="Times New Roman" panose="02020603050405020304" pitchFamily="18" charset="0"/>
              </a:rPr>
              <a:t>; </a:t>
            </a:r>
            <a:r>
              <a:rPr lang="hr" altLang="pl-PL" sz="1800" dirty="0">
                <a:cs typeface="Times New Roman" panose="02020603050405020304" pitchFamily="18" charset="0"/>
              </a:rPr>
              <a:t>_</a:t>
            </a:r>
          </a:p>
          <a:p>
            <a:pPr lvl="1" algn="just">
              <a:lnSpc>
                <a:spcPct val="120000"/>
              </a:lnSpc>
              <a:spcBef>
                <a:spcPts val="588"/>
              </a:spcBef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§"/>
            </a:pPr>
            <a:r>
              <a:rPr lang="hr" altLang="pl-PL" sz="1800" b="1" dirty="0">
                <a:cs typeface="Times New Roman" panose="02020603050405020304" pitchFamily="18" charset="0"/>
              </a:rPr>
              <a:t>Automatizacija </a:t>
            </a:r>
            <a:r>
              <a:rPr lang="hr" altLang="pl-PL" sz="1800" dirty="0">
                <a:cs typeface="Times New Roman" panose="02020603050405020304" pitchFamily="18" charset="0"/>
              </a:rPr>
              <a:t>specifičnih računovodstvenih i knjigovodstvenih poslova .</a:t>
            </a:r>
          </a:p>
          <a:p>
            <a:pPr lvl="1" algn="just">
              <a:lnSpc>
                <a:spcPct val="120000"/>
              </a:lnSpc>
              <a:spcBef>
                <a:spcPts val="588"/>
              </a:spcBef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§"/>
            </a:pPr>
            <a:endParaRPr lang="pl-PL" alt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§"/>
            </a:pPr>
            <a:endParaRPr lang="pl-PL" alt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pl-PL" sz="2000" dirty="0"/>
          </a:p>
        </p:txBody>
      </p:sp>
      <p:pic>
        <p:nvPicPr>
          <p:cNvPr id="4" name="Grafika 3" descr="Monety kontur">
            <a:extLst>
              <a:ext uri="{FF2B5EF4-FFF2-40B4-BE49-F238E27FC236}">
                <a16:creationId xmlns:a16="http://schemas.microsoft.com/office/drawing/2014/main" id="{C5A68073-9770-FB62-0C7F-AADAFF62AD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08706" y="1374909"/>
            <a:ext cx="4522952" cy="4522952"/>
          </a:xfrm>
          <a:prstGeom prst="rect">
            <a:avLst/>
          </a:prstGeom>
        </p:spPr>
      </p:pic>
      <p:cxnSp>
        <p:nvCxnSpPr>
          <p:cNvPr id="8" name="Łącznik prosty 7">
            <a:extLst>
              <a:ext uri="{FF2B5EF4-FFF2-40B4-BE49-F238E27FC236}">
                <a16:creationId xmlns:a16="http://schemas.microsoft.com/office/drawing/2014/main" id="{F9B8265E-2CFA-568B-E176-4526B42EC55A}"/>
              </a:ext>
            </a:extLst>
          </p:cNvPr>
          <p:cNvCxnSpPr>
            <a:cxnSpLocks/>
          </p:cNvCxnSpPr>
          <p:nvPr/>
        </p:nvCxnSpPr>
        <p:spPr>
          <a:xfrm>
            <a:off x="7315200" y="1906859"/>
            <a:ext cx="4233333" cy="3479180"/>
          </a:xfrm>
          <a:prstGeom prst="line">
            <a:avLst/>
          </a:prstGeom>
          <a:ln w="107950">
            <a:solidFill>
              <a:srgbClr val="002060">
                <a:alpha val="1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4937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>
            <a:extLst>
              <a:ext uri="{FF2B5EF4-FFF2-40B4-BE49-F238E27FC236}">
                <a16:creationId xmlns:a16="http://schemas.microsoft.com/office/drawing/2014/main" id="{37643A24-8641-6877-1D77-A0F354836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8675" y="250666"/>
            <a:ext cx="10539897" cy="1954328"/>
          </a:xfrm>
        </p:spPr>
        <p:txBody>
          <a:bodyPr>
            <a:normAutofit/>
          </a:bodyPr>
          <a:lstStyle/>
          <a:p>
            <a:r>
              <a:rPr lang="hr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Uobičajene naknade</a:t>
            </a:r>
            <a:endParaRPr lang="pl-PL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ymbol zastępczy zawartości 1">
            <a:extLst>
              <a:ext uri="{FF2B5EF4-FFF2-40B4-BE49-F238E27FC236}">
                <a16:creationId xmlns:a16="http://schemas.microsoft.com/office/drawing/2014/main" id="{874ACD7A-709A-CF21-1B2A-4614E478D8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4982" y="2528653"/>
            <a:ext cx="9802035" cy="2323655"/>
          </a:xfrm>
        </p:spPr>
        <p:txBody>
          <a:bodyPr anchor="ctr">
            <a:normAutofit/>
          </a:bodyPr>
          <a:lstStyle/>
          <a:p>
            <a:pPr marL="0" indent="0">
              <a:buNone/>
              <a:defRPr/>
            </a:pP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hr" sz="2000" dirty="0">
                <a:latin typeface="Calibri" panose="020F0502020204030204" pitchFamily="34" charset="0"/>
                <a:cs typeface="Calibri" panose="020F0502020204030204" pitchFamily="34" charset="0"/>
              </a:rPr>
              <a:t>Pristojbe za razmjenu		Shematske pristojbe                              Marža stjecatelja </a:t>
            </a:r>
            <a:endParaRPr lang="pl-P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pl-PL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Grafika 9" descr="Pożyczka kontur">
            <a:extLst>
              <a:ext uri="{FF2B5EF4-FFF2-40B4-BE49-F238E27FC236}">
                <a16:creationId xmlns:a16="http://schemas.microsoft.com/office/drawing/2014/main" id="{96762633-6700-E109-C9DE-BF0E89E6D0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3319489" y="1036821"/>
            <a:ext cx="6197600" cy="6197600"/>
          </a:xfrm>
          <a:prstGeom prst="rect">
            <a:avLst/>
          </a:prstGeom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E54A995E-58BD-C880-EB59-1BE2542CB022}"/>
              </a:ext>
            </a:extLst>
          </p:cNvPr>
          <p:cNvSpPr txBox="1"/>
          <p:nvPr/>
        </p:nvSpPr>
        <p:spPr>
          <a:xfrm>
            <a:off x="744965" y="4130696"/>
            <a:ext cx="3148258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hr" sz="1400" dirty="0">
                <a:cs typeface="Times New Roman" panose="02020603050405020304" pitchFamily="18" charset="0"/>
              </a:rPr>
              <a:t>naknada koja se plaća za svaku transakciju izravno ili neizravno (tj. preko treće strane) između izdavatelja i prihvatitelja uključenog u platnu transakciju temeljenu na kartici. </a:t>
            </a:r>
            <a:r>
              <a:rPr lang="hr" sz="1400" dirty="0" err="1">
                <a:cs typeface="Times New Roman" panose="02020603050405020304" pitchFamily="18" charset="0"/>
              </a:rPr>
              <a:t>Prema </a:t>
            </a:r>
            <a:r>
              <a:rPr lang="hr" sz="1400" dirty="0">
                <a:cs typeface="Times New Roman" panose="02020603050405020304" pitchFamily="18" charset="0"/>
              </a:rPr>
              <a:t>zakonu EU-a, neto naknada ili druga dogovorena naknada smatra se dijelom međubankovne naknade .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B3D6F272-058A-033D-A9E7-AC502A4BEE5B}"/>
              </a:ext>
            </a:extLst>
          </p:cNvPr>
          <p:cNvSpPr txBox="1"/>
          <p:nvPr/>
        </p:nvSpPr>
        <p:spPr>
          <a:xfrm>
            <a:off x="4251528" y="4453861"/>
            <a:ext cx="300823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hr" sz="1400" dirty="0">
                <a:cs typeface="Times New Roman" panose="02020603050405020304" pitchFamily="18" charset="0"/>
              </a:rPr>
              <a:t>znači naknade fiksirane karticom organizacije kao postotak i/ ili iznos koji se plaća ovim organizacijama na svakoj dovršenoj transakciji.</a:t>
            </a: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CFEEDC98-9832-6A61-E5EE-30C0EE7F36A1}"/>
              </a:ext>
            </a:extLst>
          </p:cNvPr>
          <p:cNvSpPr txBox="1"/>
          <p:nvPr/>
        </p:nvSpPr>
        <p:spPr>
          <a:xfrm>
            <a:off x="7611578" y="4526978"/>
            <a:ext cx="3426619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hr" sz="1400" dirty="0">
                <a:cs typeface="Times New Roman" panose="02020603050405020304" pitchFamily="18" charset="0"/>
              </a:rPr>
              <a:t>znači naknada plativa stjecatelju koja predstavlja naknadu za obradu plaćanja transakcije.</a:t>
            </a:r>
          </a:p>
        </p:txBody>
      </p:sp>
      <p:pic>
        <p:nvPicPr>
          <p:cNvPr id="12" name="Grafika 11" descr="Karta kredytowa z wypełnieniem pełnym">
            <a:extLst>
              <a:ext uri="{FF2B5EF4-FFF2-40B4-BE49-F238E27FC236}">
                <a16:creationId xmlns:a16="http://schemas.microsoft.com/office/drawing/2014/main" id="{DA73A4A3-B0EE-4B31-23EA-415AD801E53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021182" y="2145039"/>
            <a:ext cx="1397107" cy="1397107"/>
          </a:xfrm>
          <a:prstGeom prst="rect">
            <a:avLst/>
          </a:prstGeom>
          <a:effectLst>
            <a:outerShdw blurRad="50800" dist="50800" dir="5400000" sx="103000" sy="103000" algn="ctr" rotWithShape="0">
              <a:schemeClr val="tx1">
                <a:alpha val="39000"/>
              </a:schemeClr>
            </a:outerShdw>
          </a:effectLst>
        </p:spPr>
      </p:pic>
      <p:pic>
        <p:nvPicPr>
          <p:cNvPr id="14" name="Grafika 13" descr="Podatek z wypełnieniem pełnym">
            <a:extLst>
              <a:ext uri="{FF2B5EF4-FFF2-40B4-BE49-F238E27FC236}">
                <a16:creationId xmlns:a16="http://schemas.microsoft.com/office/drawing/2014/main" id="{6233A6F6-D71C-E28B-A617-31DD0A3F9AA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650399" y="2204633"/>
            <a:ext cx="1154534" cy="1154534"/>
          </a:xfrm>
          <a:prstGeom prst="rect">
            <a:avLst/>
          </a:prstGeom>
          <a:effectLst>
            <a:outerShdw blurRad="101600" dist="50800" dir="5400000" algn="ctr" rotWithShape="0">
              <a:schemeClr val="tx1">
                <a:alpha val="32000"/>
              </a:schemeClr>
            </a:outerShdw>
          </a:effectLst>
        </p:spPr>
      </p:pic>
      <p:pic>
        <p:nvPicPr>
          <p:cNvPr id="16" name="Grafika 15" descr="Filantropia z wypełnieniem pełnym">
            <a:extLst>
              <a:ext uri="{FF2B5EF4-FFF2-40B4-BE49-F238E27FC236}">
                <a16:creationId xmlns:a16="http://schemas.microsoft.com/office/drawing/2014/main" id="{C9AC30E9-BBF2-65EE-8120-DC2982C4A0F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624759" y="2075278"/>
            <a:ext cx="1413243" cy="1413243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37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59123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 build="p"/>
      <p:bldP spid="3" grpId="0"/>
      <p:bldP spid="7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>
            <a:extLst>
              <a:ext uri="{FF2B5EF4-FFF2-40B4-BE49-F238E27FC236}">
                <a16:creationId xmlns:a16="http://schemas.microsoft.com/office/drawing/2014/main" id="{37643A24-8641-6877-1D77-A0F354836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8125" y="323808"/>
            <a:ext cx="8227521" cy="2323655"/>
          </a:xfrm>
        </p:spPr>
        <p:txBody>
          <a:bodyPr>
            <a:normAutofit/>
          </a:bodyPr>
          <a:lstStyle/>
          <a:p>
            <a:r>
              <a:rPr lang="hr" sz="4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Sigurnosne </a:t>
            </a:r>
            <a:r>
              <a:rPr lang="hr" sz="4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mjere </a:t>
            </a:r>
            <a:r>
              <a:rPr lang="hr" sz="4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( </a:t>
            </a:r>
            <a:r>
              <a:rPr lang="hr" sz="4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tehnološke </a:t>
            </a:r>
            <a:r>
              <a:rPr lang="hr" sz="4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, </a:t>
            </a:r>
            <a:r>
              <a:rPr lang="hr" sz="4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organizacijske </a:t>
            </a:r>
            <a:r>
              <a:rPr lang="hr" sz="4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, </a:t>
            </a:r>
            <a:r>
              <a:rPr lang="hr" sz="4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pravne </a:t>
            </a:r>
            <a:r>
              <a:rPr lang="hr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) (1)</a:t>
            </a:r>
            <a:endParaRPr lang="pl-PL" sz="4400" dirty="0">
              <a:solidFill>
                <a:srgbClr val="002060"/>
              </a:solidFill>
              <a:latin typeface="+mn-lt"/>
              <a:cs typeface="Times New Roman" panose="02020603050405020304" pitchFamily="18" charset="0"/>
            </a:endParaRPr>
          </a:p>
        </p:txBody>
      </p:sp>
      <p:pic>
        <p:nvPicPr>
          <p:cNvPr id="76" name="Grafika 75" descr="Tarcza — znacznik wyboru z wypełnieniem pełnym">
            <a:extLst>
              <a:ext uri="{FF2B5EF4-FFF2-40B4-BE49-F238E27FC236}">
                <a16:creationId xmlns:a16="http://schemas.microsoft.com/office/drawing/2014/main" id="{772E0815-EBFB-0BA1-32CC-997D11DB9E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14467" y="889975"/>
            <a:ext cx="4805215" cy="4805215"/>
          </a:xfrm>
          <a:prstGeom prst="rect">
            <a:avLst/>
          </a:prstGeom>
        </p:spPr>
      </p:pic>
      <p:pic>
        <p:nvPicPr>
          <p:cNvPr id="81" name="Grafika 80" descr="Monitor z wypełnieniem pełnym">
            <a:extLst>
              <a:ext uri="{FF2B5EF4-FFF2-40B4-BE49-F238E27FC236}">
                <a16:creationId xmlns:a16="http://schemas.microsoft.com/office/drawing/2014/main" id="{B42CCD31-2DE5-24B8-9B8A-FBEEF5B5F46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648308" y="-1233770"/>
            <a:ext cx="9325540" cy="9325540"/>
          </a:xfrm>
          <a:prstGeom prst="rect">
            <a:avLst/>
          </a:prstGeom>
        </p:spPr>
      </p:pic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201681D3-1162-AF07-C89B-3134F4C173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700" y="1815111"/>
            <a:ext cx="10720370" cy="4938780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§"/>
            </a:pPr>
            <a:r>
              <a:rPr lang="hr" altLang="pl-PL" sz="2100" b="1" dirty="0">
                <a:cs typeface="Times New Roman" panose="02020603050405020304" pitchFamily="18" charset="0"/>
              </a:rPr>
              <a:t>Organizacijske i pravne mjere :</a:t>
            </a:r>
          </a:p>
          <a:p>
            <a:pPr lvl="1" algn="just">
              <a:lnSpc>
                <a:spcPct val="150000"/>
              </a:lnSpc>
              <a:spcBef>
                <a:spcPts val="588"/>
              </a:spcBef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§"/>
            </a:pPr>
            <a:r>
              <a:rPr lang="hr" altLang="pl-PL" sz="1800" b="1" dirty="0">
                <a:cs typeface="Times New Roman" panose="02020603050405020304" pitchFamily="18" charset="0"/>
              </a:rPr>
              <a:t>Načela i organizacija procesa upravljanja i procjene rizika </a:t>
            </a:r>
            <a:r>
              <a:rPr lang="hr" altLang="pl-PL" sz="1800" dirty="0">
                <a:cs typeface="Times New Roman" panose="02020603050405020304" pitchFamily="18" charset="0"/>
              </a:rPr>
              <a:t>- dokumentirana sigurnosna politika i redovito provedene procjene rizika u odnosu na online plaćanja i povezane usluge. Analize uzimaju u obzir između ostalog, korištena tehnološka rješenja, tehničko okruženje u kojem klijent posluje ili pitanja outsourcinga.</a:t>
            </a:r>
            <a:endParaRPr lang="pl-PL" altLang="pl-PL" sz="1800" dirty="0">
              <a:cs typeface="Times New Roman" panose="02020603050405020304" pitchFamily="18" charset="0"/>
            </a:endParaRPr>
          </a:p>
          <a:p>
            <a:pPr lvl="1" algn="just">
              <a:lnSpc>
                <a:spcPct val="150000"/>
              </a:lnSpc>
              <a:spcBef>
                <a:spcPts val="588"/>
              </a:spcBef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§"/>
            </a:pPr>
            <a:r>
              <a:rPr lang="hr" altLang="pl-PL" sz="1800" b="1" dirty="0">
                <a:cs typeface="Times New Roman" panose="02020603050405020304" pitchFamily="18" charset="0"/>
              </a:rPr>
              <a:t>Posebne mjere kontrole i sigurnosti za online plaćanja </a:t>
            </a:r>
            <a:r>
              <a:rPr lang="hr" altLang="pl-PL" sz="1800" dirty="0">
                <a:cs typeface="Times New Roman" panose="02020603050405020304" pitchFamily="18" charset="0"/>
              </a:rPr>
              <a:t>(SCA, korištenje sustava koji pomažu identificirati i blokirati lažne transakcije.</a:t>
            </a:r>
            <a:endParaRPr lang="pl-PL" altLang="pl-PL" sz="1800" dirty="0">
              <a:cs typeface="Times New Roman" panose="02020603050405020304" pitchFamily="18" charset="0"/>
            </a:endParaRPr>
          </a:p>
          <a:p>
            <a:pPr lvl="1" algn="just">
              <a:lnSpc>
                <a:spcPct val="150000"/>
              </a:lnSpc>
              <a:spcBef>
                <a:spcPts val="588"/>
              </a:spcBef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§"/>
            </a:pPr>
            <a:r>
              <a:rPr lang="hr" altLang="pl-PL" sz="1800" b="1" dirty="0">
                <a:cs typeface="Times New Roman" panose="02020603050405020304" pitchFamily="18" charset="0"/>
              </a:rPr>
              <a:t>Aktivnosti podizanja svijesti i edukacije </a:t>
            </a:r>
            <a:r>
              <a:rPr lang="hr" altLang="pl-PL" sz="1800" dirty="0">
                <a:cs typeface="Times New Roman" panose="02020603050405020304" pitchFamily="18" charset="0"/>
              </a:rPr>
              <a:t>prema kupcima i </a:t>
            </a:r>
            <a:r>
              <a:rPr lang="hr" altLang="pl-PL" sz="1800" b="1" dirty="0">
                <a:cs typeface="Times New Roman" panose="02020603050405020304" pitchFamily="18" charset="0"/>
              </a:rPr>
              <a:t>učinkovita komunikacija </a:t>
            </a:r>
            <a:r>
              <a:rPr lang="hr" altLang="pl-PL" sz="1800" dirty="0">
                <a:cs typeface="Times New Roman" panose="02020603050405020304" pitchFamily="18" charset="0"/>
              </a:rPr>
              <a:t>. </a:t>
            </a:r>
            <a:endParaRPr lang="pl-PL" altLang="pl-PL" sz="1800" dirty="0">
              <a:cs typeface="Times New Roman" panose="02020603050405020304" pitchFamily="18" charset="0"/>
            </a:endParaRPr>
          </a:p>
          <a:p>
            <a:pPr lvl="1" algn="just">
              <a:lnSpc>
                <a:spcPct val="150000"/>
              </a:lnSpc>
              <a:spcBef>
                <a:spcPts val="588"/>
              </a:spcBef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§"/>
            </a:pPr>
            <a:r>
              <a:rPr lang="hr" sz="1800" b="1" dirty="0">
                <a:cs typeface="Times New Roman" panose="02020603050405020304" pitchFamily="18" charset="0"/>
              </a:rPr>
              <a:t>Standard sigurnosti podataka industrije platnih kartica .</a:t>
            </a:r>
            <a:endParaRPr lang="en-US" sz="1800" b="1" dirty="0">
              <a:cs typeface="Times New Roman" panose="02020603050405020304" pitchFamily="18" charset="0"/>
            </a:endParaRPr>
          </a:p>
          <a:p>
            <a:pPr lvl="1" algn="just">
              <a:lnSpc>
                <a:spcPct val="150000"/>
              </a:lnSpc>
              <a:spcBef>
                <a:spcPts val="588"/>
              </a:spcBef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§"/>
            </a:pPr>
            <a:endParaRPr lang="pl-PL" alt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§"/>
            </a:pPr>
            <a:endParaRPr lang="pl-PL" alt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82230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>
            <a:extLst>
              <a:ext uri="{FF2B5EF4-FFF2-40B4-BE49-F238E27FC236}">
                <a16:creationId xmlns:a16="http://schemas.microsoft.com/office/drawing/2014/main" id="{37643A24-8641-6877-1D77-A0F354836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8442" y="982"/>
            <a:ext cx="8374878" cy="2323655"/>
          </a:xfrm>
        </p:spPr>
        <p:txBody>
          <a:bodyPr>
            <a:normAutofit/>
          </a:bodyPr>
          <a:lstStyle/>
          <a:p>
            <a:r>
              <a:rPr lang="hr" sz="4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Sigurnosne </a:t>
            </a:r>
            <a:r>
              <a:rPr lang="hr" sz="4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mjere </a:t>
            </a:r>
            <a:r>
              <a:rPr lang="hr" sz="4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( </a:t>
            </a:r>
            <a:r>
              <a:rPr lang="hr" sz="4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tehnološke </a:t>
            </a:r>
            <a:r>
              <a:rPr lang="hr" sz="4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, </a:t>
            </a:r>
            <a:r>
              <a:rPr lang="hr" sz="4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organizacijske </a:t>
            </a:r>
            <a:r>
              <a:rPr lang="hr" sz="44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, </a:t>
            </a:r>
            <a:r>
              <a:rPr lang="hr" sz="4400" dirty="0" err="1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pravne </a:t>
            </a:r>
            <a:r>
              <a:rPr lang="hr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) (2)</a:t>
            </a:r>
            <a:endParaRPr lang="pl-PL" sz="4400" dirty="0">
              <a:solidFill>
                <a:srgbClr val="002060"/>
              </a:solidFill>
              <a:latin typeface="+mn-lt"/>
              <a:cs typeface="Times New Roman" panose="02020603050405020304" pitchFamily="18" charset="0"/>
            </a:endParaRPr>
          </a:p>
        </p:txBody>
      </p:sp>
      <p:pic>
        <p:nvPicPr>
          <p:cNvPr id="76" name="Grafika 75" descr="Tarcza — znacznik wyboru z wypełnieniem pełnym">
            <a:extLst>
              <a:ext uri="{FF2B5EF4-FFF2-40B4-BE49-F238E27FC236}">
                <a16:creationId xmlns:a16="http://schemas.microsoft.com/office/drawing/2014/main" id="{772E0815-EBFB-0BA1-32CC-997D11DB9E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14467" y="889975"/>
            <a:ext cx="4805215" cy="4805215"/>
          </a:xfrm>
          <a:prstGeom prst="rect">
            <a:avLst/>
          </a:prstGeom>
        </p:spPr>
      </p:pic>
      <p:pic>
        <p:nvPicPr>
          <p:cNvPr id="81" name="Grafika 80" descr="Monitor z wypełnieniem pełnym">
            <a:extLst>
              <a:ext uri="{FF2B5EF4-FFF2-40B4-BE49-F238E27FC236}">
                <a16:creationId xmlns:a16="http://schemas.microsoft.com/office/drawing/2014/main" id="{B42CCD31-2DE5-24B8-9B8A-FBEEF5B5F46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51697" y="1888620"/>
            <a:ext cx="9325540" cy="7195699"/>
          </a:xfrm>
          <a:prstGeom prst="rect">
            <a:avLst/>
          </a:prstGeom>
        </p:spPr>
      </p:pic>
      <p:sp>
        <p:nvSpPr>
          <p:cNvPr id="4" name="pole tekstowe 3">
            <a:extLst>
              <a:ext uri="{FF2B5EF4-FFF2-40B4-BE49-F238E27FC236}">
                <a16:creationId xmlns:a16="http://schemas.microsoft.com/office/drawing/2014/main" id="{4CC01AD3-82AB-7FF2-4BDD-9FE67AC93B44}"/>
              </a:ext>
            </a:extLst>
          </p:cNvPr>
          <p:cNvSpPr txBox="1"/>
          <p:nvPr/>
        </p:nvSpPr>
        <p:spPr>
          <a:xfrm>
            <a:off x="504123" y="1525331"/>
            <a:ext cx="11512797" cy="41698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§"/>
            </a:pPr>
            <a:r>
              <a:rPr lang="hr" altLang="pl-PL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" altLang="pl-PL" sz="2100" b="1" dirty="0">
                <a:cs typeface="Times New Roman" panose="02020603050405020304" pitchFamily="18" charset="0"/>
              </a:rPr>
              <a:t>Primjeri tehnoloških mjera:</a:t>
            </a:r>
          </a:p>
          <a:p>
            <a:pPr marL="800100" lvl="1" indent="-342900" algn="just">
              <a:lnSpc>
                <a:spcPct val="150000"/>
              </a:lnSpc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hr" b="1" dirty="0">
                <a:cs typeface="Times New Roman" panose="02020603050405020304" pitchFamily="18" charset="0"/>
              </a:rPr>
              <a:t>3-D </a:t>
            </a:r>
            <a:r>
              <a:rPr lang="hr" b="1" dirty="0" err="1">
                <a:cs typeface="Times New Roman" panose="02020603050405020304" pitchFamily="18" charset="0"/>
              </a:rPr>
              <a:t>Secure</a:t>
            </a:r>
            <a:r>
              <a:rPr lang="hr" b="1" dirty="0">
                <a:cs typeface="Times New Roman" panose="02020603050405020304" pitchFamily="18" charset="0"/>
              </a:rPr>
              <a:t> </a:t>
            </a:r>
            <a:r>
              <a:rPr lang="hr" dirty="0">
                <a:cs typeface="Times New Roman" panose="02020603050405020304" pitchFamily="18" charset="0"/>
              </a:rPr>
              <a:t>- način autorizacije transakcija izvršenih bez fizičke uporabe kartice koji koriste organizacije za platni promet (Visa, MasterCard, American Express i JCB) za povećanje sigurnosti kartičnog plaćanja na Internetu. 3-D Secure je standard za osiguranje transakcija putem identifikacije vlasnika kartice pomoću dodatne, obično jednokratne lozinke generirane tokenom ili primljene putem SMS-a. Ova lozinka se ne koristi za transakcije koje zahtijevaju fizičku upotrebu kartice, stoga nikada nije identična PIN-u.</a:t>
            </a:r>
            <a:endParaRPr lang="pl-PL" dirty="0"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50000"/>
              </a:lnSpc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hr" b="1" dirty="0">
                <a:cs typeface="Times New Roman" panose="02020603050405020304" pitchFamily="18" charset="0"/>
              </a:rPr>
              <a:t>Osobni </a:t>
            </a:r>
            <a:r>
              <a:rPr lang="hr" b="1" dirty="0" err="1">
                <a:cs typeface="Times New Roman" panose="02020603050405020304" pitchFamily="18" charset="0"/>
              </a:rPr>
              <a:t>identifikacijski </a:t>
            </a:r>
            <a:r>
              <a:rPr lang="hr" b="1" dirty="0">
                <a:cs typeface="Times New Roman" panose="02020603050405020304" pitchFamily="18" charset="0"/>
              </a:rPr>
              <a:t>broj (PIN) </a:t>
            </a:r>
            <a:r>
              <a:rPr lang="hr" dirty="0">
                <a:cs typeface="Times New Roman" panose="02020603050405020304" pitchFamily="18" charset="0"/>
              </a:rPr>
              <a:t>- Alfanumerički kod ili lozinka koja se koristi za provjeru autentičnosti. Standardni PIN sastoji se od četiri znamenke koje tvore broj u rasponu 0000-9999. Prema standardu ISO 9564, duljina PIN-a trebala bi biti između 4 i 12 znakova.</a:t>
            </a:r>
            <a:endParaRPr lang="pl-PL" dirty="0"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50000"/>
              </a:lnSpc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hr" b="1" dirty="0">
                <a:cs typeface="Times New Roman" panose="02020603050405020304" pitchFamily="18" charset="0"/>
              </a:rPr>
              <a:t>Ograničenja autorizacije </a:t>
            </a:r>
            <a:r>
              <a:rPr lang="hr" dirty="0">
                <a:cs typeface="Times New Roman" panose="02020603050405020304" pitchFamily="18" charset="0"/>
              </a:rPr>
              <a:t>- ograničenja koja određuju najveću vrijednost i broj mogućih transakcija</a:t>
            </a:r>
            <a:endParaRPr lang="pl-PL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1673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B34FF24-40AA-34E6-FD8F-2138A5F337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6682" y="387085"/>
            <a:ext cx="9789602" cy="1135737"/>
          </a:xfrm>
        </p:spPr>
        <p:txBody>
          <a:bodyPr>
            <a:normAutofit/>
          </a:bodyPr>
          <a:lstStyle/>
          <a:p>
            <a:r>
              <a:rPr lang="hr" sz="38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Pravna pitanja - Uredba (EU) 2015/751) (1)</a:t>
            </a:r>
          </a:p>
        </p:txBody>
      </p:sp>
      <p:pic>
        <p:nvPicPr>
          <p:cNvPr id="11" name="Symbol zastępczy zawartości 10" descr="Niezrównoważona waga z wypełnieniem pełnym">
            <a:extLst>
              <a:ext uri="{FF2B5EF4-FFF2-40B4-BE49-F238E27FC236}">
                <a16:creationId xmlns:a16="http://schemas.microsoft.com/office/drawing/2014/main" id="{85B2AC54-D17E-2EAE-82E3-3F35CFF079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52067" y="954954"/>
            <a:ext cx="6883400" cy="6883400"/>
          </a:xfrm>
        </p:spPr>
      </p:pic>
      <p:sp>
        <p:nvSpPr>
          <p:cNvPr id="21" name="pole tekstowe 20">
            <a:extLst>
              <a:ext uri="{FF2B5EF4-FFF2-40B4-BE49-F238E27FC236}">
                <a16:creationId xmlns:a16="http://schemas.microsoft.com/office/drawing/2014/main" id="{E4985B11-76AA-38BA-A90A-C1B0BD5D7534}"/>
              </a:ext>
            </a:extLst>
          </p:cNvPr>
          <p:cNvSpPr txBox="1"/>
          <p:nvPr/>
        </p:nvSpPr>
        <p:spPr>
          <a:xfrm>
            <a:off x="339601" y="1297654"/>
            <a:ext cx="11512797" cy="45046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§"/>
            </a:pPr>
            <a:r>
              <a:rPr lang="hr" altLang="pl-PL" sz="2100" b="1" dirty="0">
                <a:cs typeface="Times New Roman" panose="02020603050405020304" pitchFamily="18" charset="0"/>
              </a:rPr>
              <a:t>Maksimalna međubankovna naknada za potrošače :</a:t>
            </a:r>
          </a:p>
          <a:p>
            <a:pPr marL="800100" lvl="1" indent="-342900" algn="just">
              <a:lnSpc>
                <a:spcPct val="150000"/>
              </a:lnSpc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hr" sz="1600" dirty="0">
                <a:cs typeface="Times New Roman" panose="02020603050405020304" pitchFamily="18" charset="0"/>
              </a:rPr>
              <a:t>Pružatelji usluga platnog prometa (PSP) ne smiju nuditi niti zahtijevati međubankovnu naknadu po transakciji veću od </a:t>
            </a:r>
            <a:r>
              <a:rPr lang="hr" sz="1600" b="1" dirty="0">
                <a:cs typeface="Times New Roman" panose="02020603050405020304" pitchFamily="18" charset="0"/>
              </a:rPr>
              <a:t>0,2 % vrijednosti transakcije za bilo koju transakciju debitnom karticom . </a:t>
            </a:r>
            <a:r>
              <a:rPr lang="hr" sz="1600" dirty="0">
                <a:cs typeface="Times New Roman" panose="02020603050405020304" pitchFamily="18" charset="0"/>
              </a:rPr>
              <a:t>Država članica može definirati </a:t>
            </a:r>
            <a:r>
              <a:rPr lang="hr" sz="1600" b="1" dirty="0">
                <a:cs typeface="Times New Roman" panose="02020603050405020304" pitchFamily="18" charset="0"/>
              </a:rPr>
              <a:t>nižu gornju granicu međubankovne naknade po transakciji </a:t>
            </a:r>
            <a:r>
              <a:rPr lang="hr" sz="1600" dirty="0">
                <a:cs typeface="Times New Roman" panose="02020603050405020304" pitchFamily="18" charset="0"/>
              </a:rPr>
              <a:t>za domaće transakcije debitnom karticom i </a:t>
            </a:r>
            <a:r>
              <a:rPr lang="hr" sz="1600" b="1" dirty="0">
                <a:cs typeface="Times New Roman" panose="02020603050405020304" pitchFamily="18" charset="0"/>
              </a:rPr>
              <a:t>može nametnuti fiksni maksimalni </a:t>
            </a:r>
            <a:r>
              <a:rPr lang="hr" sz="1600" dirty="0">
                <a:cs typeface="Times New Roman" panose="02020603050405020304" pitchFamily="18" charset="0"/>
              </a:rPr>
              <a:t>iznos naknade kao ograničenje iznosa naknade koji proizlazi iz primjenjive postotne stope , </a:t>
            </a:r>
            <a:r>
              <a:rPr lang="hr" sz="1600" b="1" dirty="0">
                <a:cs typeface="Times New Roman" panose="02020603050405020304" pitchFamily="18" charset="0"/>
              </a:rPr>
              <a:t>ILI dopustiti PSP -u da primijeni međubankovnu naknadu po transakciji u iznosu ne većem od 0,05 EUR ( </a:t>
            </a:r>
            <a:r>
              <a:rPr lang="hr" altLang="pl-PL" sz="1600" dirty="0">
                <a:cs typeface="Times New Roman" panose="02020603050405020304" pitchFamily="18" charset="0"/>
              </a:rPr>
              <a:t>članak 3.) </a:t>
            </a:r>
            <a:r>
              <a:rPr lang="hr" sz="1600" dirty="0">
                <a:cs typeface="Times New Roman" panose="02020603050405020304" pitchFamily="18" charset="0"/>
              </a:rPr>
              <a:t>;</a:t>
            </a:r>
          </a:p>
          <a:p>
            <a:pPr marL="800100" lvl="1" indent="-342900" algn="just">
              <a:lnSpc>
                <a:spcPct val="150000"/>
              </a:lnSpc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hr" sz="1600" dirty="0">
                <a:cs typeface="Times New Roman" panose="02020603050405020304" pitchFamily="18" charset="0"/>
              </a:rPr>
              <a:t>PSP neće nuditi niti zahtijevati međubankovnu naknadu po transakciji </a:t>
            </a:r>
            <a:r>
              <a:rPr lang="hr" sz="1600" b="1" dirty="0">
                <a:cs typeface="Times New Roman" panose="02020603050405020304" pitchFamily="18" charset="0"/>
              </a:rPr>
              <a:t>veću od 0,3% vrijednosti transakcije za bilo koju transakciju kreditnom karticom . </a:t>
            </a:r>
            <a:r>
              <a:rPr lang="hr" sz="1600" dirty="0">
                <a:cs typeface="Times New Roman" panose="02020603050405020304" pitchFamily="18" charset="0"/>
              </a:rPr>
              <a:t>Država članica može definirati nižu gornju granicu međubankovne naknade po transakciji za domaće transakcije kreditnom karticom ( </a:t>
            </a:r>
            <a:r>
              <a:rPr lang="hr" altLang="pl-PL" sz="1600" dirty="0">
                <a:cs typeface="Times New Roman" panose="02020603050405020304" pitchFamily="18" charset="0"/>
              </a:rPr>
              <a:t>članak 4.) </a:t>
            </a:r>
            <a:r>
              <a:rPr lang="hr" sz="1600" dirty="0">
                <a:cs typeface="Times New Roman" panose="02020603050405020304" pitchFamily="18" charset="0"/>
              </a:rPr>
              <a:t>.</a:t>
            </a:r>
          </a:p>
          <a:p>
            <a:pPr marL="800100" lvl="1" indent="-342900" algn="just">
              <a:lnSpc>
                <a:spcPct val="150000"/>
              </a:lnSpc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hr" sz="1600" dirty="0">
                <a:cs typeface="Times New Roman" panose="02020603050405020304" pitchFamily="18" charset="0"/>
              </a:rPr>
              <a:t>Zabrana zaobilaženja - svaka </a:t>
            </a:r>
            <a:r>
              <a:rPr lang="hr" sz="1600" b="1" dirty="0">
                <a:cs typeface="Times New Roman" panose="02020603050405020304" pitchFamily="18" charset="0"/>
              </a:rPr>
              <a:t>dogovorena naknada, uključujući neto naknadu,</a:t>
            </a:r>
            <a:r>
              <a:rPr lang="hr" sz="1600" dirty="0">
                <a:cs typeface="Times New Roman" panose="02020603050405020304" pitchFamily="18" charset="0"/>
              </a:rPr>
              <a:t> </a:t>
            </a:r>
            <a:r>
              <a:rPr lang="hr" sz="1600" b="1" dirty="0">
                <a:cs typeface="Times New Roman" panose="02020603050405020304" pitchFamily="18" charset="0"/>
              </a:rPr>
              <a:t>s istovjetnim predmetom ili učinkom međubankovne naknade </a:t>
            </a:r>
            <a:r>
              <a:rPr lang="hr" sz="1600" dirty="0">
                <a:cs typeface="Times New Roman" panose="02020603050405020304" pitchFamily="18" charset="0"/>
              </a:rPr>
              <a:t>, koju prima izdavatelj sheme platnih kartica, prihvatitelj ili bilo koji drugi posrednik u vezi s platnim transakcijama ili povezanim aktivnostima </a:t>
            </a:r>
            <a:r>
              <a:rPr lang="hr" sz="1600" b="1" dirty="0">
                <a:cs typeface="Times New Roman" panose="02020603050405020304" pitchFamily="18" charset="0"/>
              </a:rPr>
              <a:t>tretira se kao dio međubankovne naknade ( </a:t>
            </a:r>
            <a:r>
              <a:rPr lang="hr" sz="1600" dirty="0">
                <a:cs typeface="Times New Roman" panose="02020603050405020304" pitchFamily="18" charset="0"/>
              </a:rPr>
              <a:t>članak 5. </a:t>
            </a:r>
            <a:r>
              <a:rPr lang="hr" sz="1600" b="1" dirty="0">
                <a:cs typeface="Times New Roman" panose="02020603050405020304" pitchFamily="18" charset="0"/>
              </a:rPr>
              <a:t>) </a:t>
            </a:r>
            <a:r>
              <a:rPr lang="hr" sz="1600" dirty="0">
                <a:cs typeface="Times New Roman" panose="02020603050405020304" pitchFamily="18" charset="0"/>
              </a:rPr>
              <a:t>.</a:t>
            </a:r>
            <a:endParaRPr lang="pl-PL" sz="1600" b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7860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B34FF24-40AA-34E6-FD8F-2138A5F337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0794" y="304643"/>
            <a:ext cx="10905066" cy="1135737"/>
          </a:xfrm>
        </p:spPr>
        <p:txBody>
          <a:bodyPr>
            <a:normAutofit/>
          </a:bodyPr>
          <a:lstStyle/>
          <a:p>
            <a:r>
              <a:rPr lang="hr" sz="38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Pravna pitanja - </a:t>
            </a:r>
            <a:r>
              <a:rPr lang="hr" altLang="pl-PL" sz="38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Uredba (EU) 2015/751 </a:t>
            </a:r>
            <a:r>
              <a:rPr lang="hr" sz="3800" dirty="0">
                <a:solidFill>
                  <a:srgbClr val="002060"/>
                </a:solidFill>
                <a:latin typeface="+mn-lt"/>
                <a:cs typeface="Times New Roman" panose="02020603050405020304" pitchFamily="18" charset="0"/>
              </a:rPr>
              <a:t>(2)</a:t>
            </a:r>
          </a:p>
        </p:txBody>
      </p:sp>
      <p:pic>
        <p:nvPicPr>
          <p:cNvPr id="11" name="Symbol zastępczy zawartości 10" descr="Niezrównoważona waga z wypełnieniem pełnym">
            <a:extLst>
              <a:ext uri="{FF2B5EF4-FFF2-40B4-BE49-F238E27FC236}">
                <a16:creationId xmlns:a16="http://schemas.microsoft.com/office/drawing/2014/main" id="{85B2AC54-D17E-2EAE-82E3-3F35CFF079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52067" y="954954"/>
            <a:ext cx="6883400" cy="6883400"/>
          </a:xfrm>
        </p:spPr>
      </p:pic>
      <p:sp>
        <p:nvSpPr>
          <p:cNvPr id="21" name="pole tekstowe 20">
            <a:extLst>
              <a:ext uri="{FF2B5EF4-FFF2-40B4-BE49-F238E27FC236}">
                <a16:creationId xmlns:a16="http://schemas.microsoft.com/office/drawing/2014/main" id="{E4985B11-76AA-38BA-A90A-C1B0BD5D7534}"/>
              </a:ext>
            </a:extLst>
          </p:cNvPr>
          <p:cNvSpPr txBox="1"/>
          <p:nvPr/>
        </p:nvSpPr>
        <p:spPr>
          <a:xfrm>
            <a:off x="463690" y="1131110"/>
            <a:ext cx="11512797" cy="48922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buClr>
                <a:schemeClr val="bg2">
                  <a:lumMod val="25000"/>
                </a:schemeClr>
              </a:buClr>
              <a:buFont typeface="Wingdings" panose="05000000000000000000" pitchFamily="2" charset="2"/>
              <a:buChar char="§"/>
            </a:pPr>
            <a:r>
              <a:rPr lang="hr" altLang="pl-PL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hr" altLang="pl-PL" sz="2100" b="1" dirty="0" err="1">
                <a:latin typeface="Calibri" panose="020F0502020204030204" pitchFamily="34" charset="0"/>
                <a:cs typeface="Calibri" panose="020F0502020204030204" pitchFamily="34" charset="0"/>
              </a:rPr>
              <a:t>Licenciranje</a:t>
            </a:r>
            <a:r>
              <a:rPr lang="hr" altLang="pl-PL" sz="21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" altLang="pl-PL" sz="2100" dirty="0">
                <a:latin typeface="Calibri" panose="020F0502020204030204" pitchFamily="34" charset="0"/>
                <a:cs typeface="Calibri" panose="020F0502020204030204" pitchFamily="34" charset="0"/>
              </a:rPr>
              <a:t>( </a:t>
            </a:r>
            <a:r>
              <a:rPr lang="hr" altLang="pl-PL" sz="2100" dirty="0" err="1">
                <a:latin typeface="Calibri" panose="020F0502020204030204" pitchFamily="34" charset="0"/>
                <a:cs typeface="Calibri" panose="020F0502020204030204" pitchFamily="34" charset="0"/>
              </a:rPr>
              <a:t>članak </a:t>
            </a:r>
            <a:r>
              <a:rPr lang="hr" altLang="pl-PL" sz="2100" dirty="0">
                <a:latin typeface="Calibri" panose="020F0502020204030204" pitchFamily="34" charset="0"/>
                <a:cs typeface="Calibri" panose="020F0502020204030204" pitchFamily="34" charset="0"/>
              </a:rPr>
              <a:t>6) </a:t>
            </a:r>
            <a:r>
              <a:rPr lang="hr" altLang="pl-PL" sz="2100" b="1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800100" lvl="1" indent="-342900" algn="just">
              <a:lnSpc>
                <a:spcPct val="150000"/>
              </a:lnSpc>
              <a:buClr>
                <a:srgbClr val="002060"/>
              </a:buClr>
              <a:buFont typeface="Wingdings" panose="05000000000000000000" pitchFamily="2" charset="2"/>
              <a:buChar char="v"/>
            </a:pPr>
            <a:r>
              <a:rPr lang="hr" dirty="0">
                <a:latin typeface="Calibri" panose="020F0502020204030204" pitchFamily="34" charset="0"/>
                <a:cs typeface="Calibri" panose="020F0502020204030204" pitchFamily="34" charset="0"/>
              </a:rPr>
              <a:t>Sva teritorijalna ograničenja unutar EU (u nacionalnom pravu i u ugovorima ) za izdavanje platnih kartica ili prihvaćanje kartičnih platnih transakcija su zabranjena. Zabranjen je i svaki zahtjev ili obveza dobivanja </a:t>
            </a:r>
            <a:r>
              <a:rPr lang="hr" dirty="0" err="1">
                <a:latin typeface="Calibri" panose="020F0502020204030204" pitchFamily="34" charset="0"/>
                <a:cs typeface="Calibri" panose="020F0502020204030204" pitchFamily="34" charset="0"/>
              </a:rPr>
              <a:t>licence </a:t>
            </a:r>
            <a:r>
              <a:rPr lang="hr" dirty="0">
                <a:latin typeface="Calibri" panose="020F0502020204030204" pitchFamily="34" charset="0"/>
                <a:cs typeface="Calibri" panose="020F0502020204030204" pitchFamily="34" charset="0"/>
              </a:rPr>
              <a:t>ili </a:t>
            </a:r>
            <a:r>
              <a:rPr lang="hr" dirty="0" err="1">
                <a:latin typeface="Calibri" panose="020F0502020204030204" pitchFamily="34" charset="0"/>
                <a:cs typeface="Calibri" panose="020F0502020204030204" pitchFamily="34" charset="0"/>
              </a:rPr>
              <a:t>ovlaštenja </a:t>
            </a:r>
            <a:r>
              <a:rPr lang="hr" dirty="0">
                <a:latin typeface="Calibri" panose="020F0502020204030204" pitchFamily="34" charset="0"/>
                <a:cs typeface="Calibri" panose="020F0502020204030204" pitchFamily="34" charset="0"/>
              </a:rPr>
              <a:t>za specifičnu državu za prekogranično poslovanje za izdavanje platnih kartica ili prihvaćanje kartičnih platnih transakcija.</a:t>
            </a: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50000"/>
              </a:lnSpc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hr" altLang="pl-PL" sz="2100" b="1" dirty="0">
                <a:latin typeface="Calibri" panose="020F0502020204030204" pitchFamily="34" charset="0"/>
                <a:cs typeface="Calibri" panose="020F0502020204030204" pitchFamily="34" charset="0"/>
              </a:rPr>
              <a:t> Razdvajanje kartične sheme i procesnih subjekata </a:t>
            </a:r>
            <a:r>
              <a:rPr lang="hr" altLang="pl-PL" sz="2100" dirty="0">
                <a:latin typeface="Calibri" panose="020F0502020204030204" pitchFamily="34" charset="0"/>
                <a:cs typeface="Calibri" panose="020F0502020204030204" pitchFamily="34" charset="0"/>
              </a:rPr>
              <a:t>( </a:t>
            </a:r>
            <a:r>
              <a:rPr lang="hr" altLang="pl-PL" sz="2100" dirty="0" err="1">
                <a:latin typeface="Calibri" panose="020F0502020204030204" pitchFamily="34" charset="0"/>
                <a:cs typeface="Calibri" panose="020F0502020204030204" pitchFamily="34" charset="0"/>
              </a:rPr>
              <a:t>članak </a:t>
            </a:r>
            <a:r>
              <a:rPr lang="hr" altLang="pl-PL" sz="2100" dirty="0">
                <a:latin typeface="Calibri" panose="020F0502020204030204" pitchFamily="34" charset="0"/>
                <a:cs typeface="Calibri" panose="020F0502020204030204" pitchFamily="34" charset="0"/>
              </a:rPr>
              <a:t>7) </a:t>
            </a:r>
            <a:r>
              <a:rPr lang="hr" altLang="pl-PL" sz="2100" b="1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 algn="just">
              <a:lnSpc>
                <a:spcPct val="150000"/>
              </a:lnSpc>
              <a:buClr>
                <a:srgbClr val="002060"/>
              </a:buClr>
              <a:buFont typeface="Wingdings" panose="05000000000000000000" pitchFamily="2" charset="2"/>
              <a:buChar char="v"/>
            </a:pPr>
            <a:r>
              <a:rPr lang="hr" dirty="0">
                <a:latin typeface="Calibri" panose="020F0502020204030204" pitchFamily="34" charset="0"/>
                <a:cs typeface="Calibri" panose="020F0502020204030204" pitchFamily="34" charset="0"/>
              </a:rPr>
              <a:t>Sheme platnih kartica i subjekti za obradu </a:t>
            </a:r>
            <a:r>
              <a:rPr lang="hr" dirty="0" err="1">
                <a:latin typeface="Calibri" panose="020F0502020204030204" pitchFamily="34" charset="0"/>
                <a:cs typeface="Calibri" panose="020F0502020204030204" pitchFamily="34" charset="0"/>
              </a:rPr>
              <a:t>će </a:t>
            </a:r>
            <a:r>
              <a:rPr lang="hr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1257300" lvl="2" indent="-342900" algn="just">
              <a:lnSpc>
                <a:spcPct val="150000"/>
              </a:lnSpc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hr" sz="1600" dirty="0">
                <a:latin typeface="Calibri" panose="020F0502020204030204" pitchFamily="34" charset="0"/>
                <a:cs typeface="Calibri" panose="020F0502020204030204" pitchFamily="34" charset="0"/>
              </a:rPr>
              <a:t>biti neovisni u smislu računovodstva, organizacije i procesa donošenja odluka;</a:t>
            </a:r>
            <a:endParaRPr lang="pl-PL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257300" lvl="2" indent="-342900" algn="just">
              <a:lnSpc>
                <a:spcPct val="150000"/>
              </a:lnSpc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hr" sz="1600" dirty="0">
                <a:latin typeface="Calibri" panose="020F0502020204030204" pitchFamily="34" charset="0"/>
                <a:cs typeface="Calibri" panose="020F0502020204030204" pitchFamily="34" charset="0"/>
              </a:rPr>
              <a:t> ne prikazuju cijene za shemu platnih kartica i aktivnosti obrade u paketu i ne vrše unakrsno subvencioniranje ;</a:t>
            </a:r>
          </a:p>
          <a:p>
            <a:pPr marL="1257300" lvl="2" indent="-342900" algn="just">
              <a:lnSpc>
                <a:spcPct val="150000"/>
              </a:lnSpc>
              <a:buClr>
                <a:srgbClr val="002060"/>
              </a:buClr>
              <a:buFont typeface="Wingdings" panose="05000000000000000000" pitchFamily="2" charset="2"/>
              <a:buChar char="ü"/>
            </a:pPr>
            <a:r>
              <a:rPr lang="hr" sz="1600" dirty="0">
                <a:latin typeface="Calibri" panose="020F0502020204030204" pitchFamily="34" charset="0"/>
                <a:cs typeface="Calibri" panose="020F0502020204030204" pitchFamily="34" charset="0"/>
              </a:rPr>
              <a:t> ni na koji način ne diskriminiraju svoje podružnice ili dioničare i korisnike plaćanja kartične sheme i druge  ugovorni partnere.</a:t>
            </a:r>
          </a:p>
          <a:p>
            <a:pPr marL="800100" lvl="1" indent="-342900" algn="just">
              <a:lnSpc>
                <a:spcPct val="150000"/>
              </a:lnSpc>
              <a:buClr>
                <a:srgbClr val="002060"/>
              </a:buClr>
              <a:buFont typeface="Wingdings" panose="05000000000000000000" pitchFamily="2" charset="2"/>
              <a:buChar char="v"/>
            </a:pPr>
            <a:r>
              <a:rPr lang="hr" dirty="0">
                <a:latin typeface="Calibri" panose="020F0502020204030204" pitchFamily="34" charset="0"/>
                <a:cs typeface="Calibri" panose="020F0502020204030204" pitchFamily="34" charset="0"/>
              </a:rPr>
              <a:t>Zabranjena je svaka teritorijalna diskriminacija u pravilima obrade kojima upravljaju kartične sheme .</a:t>
            </a: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2826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1" grpId="0"/>
    </p:bld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6478</TotalTime>
  <Words>1401</Words>
  <Application>Microsoft Macintosh PowerPoint</Application>
  <PresentationFormat>Widescreen</PresentationFormat>
  <Paragraphs>94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Arial</vt:lpstr>
      <vt:lpstr>Bahnschrift Light</vt:lpstr>
      <vt:lpstr>Calibri</vt:lpstr>
      <vt:lpstr>Calibri Light</vt:lpstr>
      <vt:lpstr>Georgia</vt:lpstr>
      <vt:lpstr>Roboto</vt:lpstr>
      <vt:lpstr>Times New Roman</vt:lpstr>
      <vt:lpstr>Wingdings</vt:lpstr>
      <vt:lpstr>YADLjI9qxTA 0</vt:lpstr>
      <vt:lpstr>1_Tema de Office</vt:lpstr>
      <vt:lpstr>PowerPoint Presentation</vt:lpstr>
      <vt:lpstr>Sadržaj</vt:lpstr>
      <vt:lpstr>Vrste bezgotovinskih rješenja</vt:lpstr>
      <vt:lpstr>Poslovne prilike </vt:lpstr>
      <vt:lpstr>Uobičajene naknade</vt:lpstr>
      <vt:lpstr>Sigurnosne mjere ( tehnološke , organizacijske , pravne ) (1)</vt:lpstr>
      <vt:lpstr>Sigurnosne mjere ( tehnološke , organizacijske , pravne ) (2)</vt:lpstr>
      <vt:lpstr>Pravna pitanja - Uredba (EU) 2015/751) (1)</vt:lpstr>
      <vt:lpstr>Pravna pitanja - Uredba (EU) 2015/751 (2)</vt:lpstr>
      <vt:lpstr>Pravna pitanja - Uredba (EU) 2015/751 (3)</vt:lpstr>
      <vt:lpstr>Test  </vt:lpstr>
      <vt:lpstr>Test  </vt:lpstr>
      <vt:lpstr>Izvori: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Monia</dc:creator>
  <cp:lastModifiedBy>Nebojša Stojčić</cp:lastModifiedBy>
  <cp:revision>149</cp:revision>
  <dcterms:created xsi:type="dcterms:W3CDTF">2021-06-29T11:11:56Z</dcterms:created>
  <dcterms:modified xsi:type="dcterms:W3CDTF">2022-11-22T19:38:27Z</dcterms:modified>
</cp:coreProperties>
</file>