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57" r:id="rId3"/>
    <p:sldId id="273" r:id="rId4"/>
    <p:sldId id="274" r:id="rId5"/>
    <p:sldId id="275" r:id="rId6"/>
    <p:sldId id="276" r:id="rId7"/>
    <p:sldId id="277" r:id="rId8"/>
    <p:sldId id="278" r:id="rId9"/>
    <p:sldId id="279" r:id="rId10"/>
    <p:sldId id="280" r:id="rId11"/>
    <p:sldId id="281" r:id="rId12"/>
    <p:sldId id="282" r:id="rId13"/>
    <p:sldId id="283"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7F7D9"/>
    <a:srgbClr val="10D296"/>
    <a:srgbClr val="17EDAB"/>
    <a:srgbClr val="075D42"/>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4C8AF6-E2A6-45AD-AFD5-F329C199A6AF}" v="367" dt="2022-09-26T13:49:40.13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9" d="100"/>
          <a:sy n="59" d="100"/>
        </p:scale>
        <p:origin x="72" y="22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01/11/2022</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01/11/2022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11/1/2022</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4178680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 Id="rId9" Type="http://schemas.openxmlformats.org/officeDocument/2006/relationships/image" Target="../media/image15.svg"/></Relationships>
</file>

<file path=ppt/slides/_rels/slide6.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sv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sv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7" y="3257551"/>
            <a:ext cx="6046779" cy="369332"/>
          </a:xfrm>
          <a:prstGeom prst="rect">
            <a:avLst/>
          </a:prstGeom>
          <a:noFill/>
        </p:spPr>
        <p:txBody>
          <a:bodyPr wrap="square">
            <a:spAutoFit/>
          </a:bodyPr>
          <a:lstStyle/>
          <a:p>
            <a:r>
              <a:rPr lang="it-IT" sz="1800" b="1" dirty="0">
                <a:effectLst/>
                <a:latin typeface="Bahnschrift Light" panose="020B0502040204020203" pitchFamily="34" charset="0"/>
                <a:ea typeface="Calibri" panose="020F0502020204030204" pitchFamily="34" charset="0"/>
              </a:rPr>
              <a:t>"Migliorare la resilienza delle PMI dopo il lockdown"</a:t>
            </a:r>
          </a:p>
        </p:txBody>
      </p:sp>
      <p:sp>
        <p:nvSpPr>
          <p:cNvPr id="5" name="CuadroTexto 4">
            <a:extLst>
              <a:ext uri="{FF2B5EF4-FFF2-40B4-BE49-F238E27FC236}">
                <a16:creationId xmlns:a16="http://schemas.microsoft.com/office/drawing/2014/main" id="{6A46D3C6-E20C-4FBA-B5EB-C2B5FDE05068}"/>
              </a:ext>
            </a:extLst>
          </p:cNvPr>
          <p:cNvSpPr txBox="1"/>
          <p:nvPr/>
        </p:nvSpPr>
        <p:spPr>
          <a:xfrm>
            <a:off x="1523524" y="4221361"/>
            <a:ext cx="8851036" cy="1384995"/>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2800" b="1" dirty="0">
                <a:effectLst/>
                <a:ea typeface="Calibri" panose="020F0502020204030204" pitchFamily="34" charset="0"/>
                <a:cs typeface="Times New Roman" panose="02020603050405020304" pitchFamily="18" charset="0"/>
              </a:rPr>
              <a:t>Utilizzo di soluzioni </a:t>
            </a:r>
            <a:r>
              <a:rPr lang="it-IT" sz="2800" b="1" dirty="0" err="1">
                <a:effectLst/>
                <a:ea typeface="Calibri" panose="020F0502020204030204" pitchFamily="34" charset="0"/>
                <a:cs typeface="Times New Roman" panose="02020603050405020304" pitchFamily="18" charset="0"/>
              </a:rPr>
              <a:t>cashless</a:t>
            </a:r>
            <a:endParaRPr lang="it-IT" sz="2800" b="1" dirty="0">
              <a:effectLst/>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2800" dirty="0">
                <a:effectLst/>
                <a:ea typeface="Calibri" panose="020F0502020204030204" pitchFamily="34" charset="0"/>
                <a:cs typeface="Times New Roman" panose="02020603050405020304" pitchFamily="18" charset="0"/>
              </a:rPr>
              <a:t>Stato attuale, prospettive e questioni giuridiche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2800" b="1" i="0" u="none" strike="noStrike" kern="1200" cap="none" spc="-114" normalizeH="0" baseline="0" noProof="0" dirty="0">
                <a:ln>
                  <a:noFill/>
                </a:ln>
                <a:solidFill>
                  <a:srgbClr val="0CA373"/>
                </a:solidFill>
                <a:effectLst/>
                <a:uLnTx/>
                <a:uFillTx/>
                <a:ea typeface="Tahoma" panose="020B0604030504040204" pitchFamily="34" charset="0"/>
                <a:cs typeface="Tahoma" panose="020B0604030504040204" pitchFamily="34" charset="0"/>
              </a:rPr>
              <a:t>By: </a:t>
            </a:r>
            <a:r>
              <a:rPr kumimoji="0" lang="pt-BR" sz="2800" b="1" i="0" u="none" strike="noStrike" kern="1200" cap="none" spc="-114" normalizeH="0" baseline="0" noProof="0" dirty="0">
                <a:ln>
                  <a:noFill/>
                </a:ln>
                <a:effectLst/>
                <a:uLnTx/>
                <a:uFillTx/>
                <a:ea typeface="Tahoma" panose="020B0604030504040204" pitchFamily="34" charset="0"/>
                <a:cs typeface="Tahoma" panose="020B0604030504040204" pitchFamily="34" charset="0"/>
              </a:rPr>
              <a:t>Cracow University of</a:t>
            </a:r>
            <a:r>
              <a:rPr kumimoji="0" lang="pt-BR" sz="2800" b="1" i="0" u="none" strike="noStrike" kern="1200" cap="none" spc="-114" normalizeH="0" noProof="0" dirty="0">
                <a:ln>
                  <a:noFill/>
                </a:ln>
                <a:effectLst/>
                <a:uLnTx/>
                <a:uFillTx/>
                <a:ea typeface="Tahoma" panose="020B0604030504040204" pitchFamily="34" charset="0"/>
                <a:cs typeface="Tahoma" panose="020B0604030504040204" pitchFamily="34" charset="0"/>
              </a:rPr>
              <a:t> Economics</a:t>
            </a:r>
            <a:endParaRPr lang="en-US" sz="2800" b="1" spc="-114" dirty="0">
              <a:solidFill>
                <a:srgbClr val="0CA373"/>
              </a:solidFill>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34FF24-40AA-34E6-FD8F-2138A5F337C3}"/>
              </a:ext>
            </a:extLst>
          </p:cNvPr>
          <p:cNvSpPr>
            <a:spLocks noGrp="1"/>
          </p:cNvSpPr>
          <p:nvPr>
            <p:ph type="title"/>
          </p:nvPr>
        </p:nvSpPr>
        <p:spPr>
          <a:xfrm>
            <a:off x="883065" y="579126"/>
            <a:ext cx="10905066" cy="1135737"/>
          </a:xfrm>
        </p:spPr>
        <p:txBody>
          <a:bodyPr>
            <a:normAutofit/>
          </a:bodyPr>
          <a:lstStyle/>
          <a:p>
            <a:r>
              <a:rPr lang="it-IT" sz="3800" dirty="0">
                <a:solidFill>
                  <a:srgbClr val="002060"/>
                </a:solidFill>
                <a:latin typeface="+mn-lt"/>
                <a:cs typeface="Times New Roman" panose="02020603050405020304" pitchFamily="18" charset="0"/>
              </a:rPr>
              <a:t>Questioni giuridiche - Regolamento (UE) 2015/751 (3)</a:t>
            </a:r>
          </a:p>
        </p:txBody>
      </p:sp>
      <p:pic>
        <p:nvPicPr>
          <p:cNvPr id="11" name="Symbol zastępczy zawartości 10" descr="Młotek sędziowski kontur">
            <a:extLst>
              <a:ext uri="{FF2B5EF4-FFF2-40B4-BE49-F238E27FC236}">
                <a16:creationId xmlns:a16="http://schemas.microsoft.com/office/drawing/2014/main" id="{85B2AC54-D17E-2EAE-82E3-3F35CFF079F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677669" y="1021937"/>
            <a:ext cx="5836064" cy="5836064"/>
          </a:xfrm>
        </p:spPr>
      </p:pic>
      <p:sp>
        <p:nvSpPr>
          <p:cNvPr id="21" name="pole tekstowe 20">
            <a:extLst>
              <a:ext uri="{FF2B5EF4-FFF2-40B4-BE49-F238E27FC236}">
                <a16:creationId xmlns:a16="http://schemas.microsoft.com/office/drawing/2014/main" id="{E4985B11-76AA-38BA-A90A-C1B0BD5D7534}"/>
              </a:ext>
            </a:extLst>
          </p:cNvPr>
          <p:cNvSpPr txBox="1"/>
          <p:nvPr/>
        </p:nvSpPr>
        <p:spPr>
          <a:xfrm>
            <a:off x="339601" y="1618221"/>
            <a:ext cx="11512797" cy="4808945"/>
          </a:xfrm>
          <a:prstGeom prst="rect">
            <a:avLst/>
          </a:prstGeom>
          <a:noFill/>
        </p:spPr>
        <p:txBody>
          <a:bodyPr wrap="square">
            <a:spAutoFit/>
          </a:bodyPr>
          <a:lstStyle/>
          <a:p>
            <a:pPr algn="just">
              <a:lnSpc>
                <a:spcPct val="250000"/>
              </a:lnSpc>
              <a:buClr>
                <a:schemeClr val="bg2">
                  <a:lumMod val="25000"/>
                </a:schemeClr>
              </a:buClr>
              <a:buFont typeface="Wingdings" panose="05000000000000000000" pitchFamily="2" charset="2"/>
              <a:buChar char="§"/>
            </a:pPr>
            <a:r>
              <a:rPr lang="pl-PL" altLang="pl-PL" sz="2100" b="1" dirty="0">
                <a:latin typeface="Times New Roman" panose="02020603050405020304" pitchFamily="18" charset="0"/>
                <a:cs typeface="Times New Roman" panose="02020603050405020304" pitchFamily="18" charset="0"/>
              </a:rPr>
              <a:t>    </a:t>
            </a:r>
            <a:r>
              <a:rPr lang="it-IT" sz="2100" b="1" dirty="0">
                <a:cs typeface="Times New Roman" panose="02020603050405020304" pitchFamily="18" charset="0"/>
              </a:rPr>
              <a:t>Co-</a:t>
            </a:r>
            <a:r>
              <a:rPr lang="it-IT" sz="2100" b="1" dirty="0" err="1">
                <a:cs typeface="Times New Roman" panose="02020603050405020304" pitchFamily="18" charset="0"/>
              </a:rPr>
              <a:t>badging</a:t>
            </a:r>
            <a:r>
              <a:rPr lang="it-IT" sz="2100" b="1" dirty="0">
                <a:cs typeface="Times New Roman" panose="02020603050405020304" pitchFamily="18" charset="0"/>
              </a:rPr>
              <a:t> e scelta del marchio di pagamento o dell'applicazione di pagamento (articolo 8) </a:t>
            </a:r>
          </a:p>
          <a:p>
            <a:pPr algn="just">
              <a:lnSpc>
                <a:spcPct val="250000"/>
              </a:lnSpc>
              <a:buClr>
                <a:schemeClr val="bg2">
                  <a:lumMod val="25000"/>
                </a:schemeClr>
              </a:buClr>
              <a:buFont typeface="Wingdings" panose="05000000000000000000" pitchFamily="2" charset="2"/>
              <a:buChar char="§"/>
            </a:pPr>
            <a:r>
              <a:rPr lang="it-IT" sz="2100" b="1" dirty="0">
                <a:cs typeface="Times New Roman" panose="02020603050405020304" pitchFamily="18" charset="0"/>
              </a:rPr>
              <a:t>    Separazione tra circuito di carte di pagamento ed entità di trattamento (articolo 9) </a:t>
            </a:r>
          </a:p>
          <a:p>
            <a:pPr algn="just">
              <a:lnSpc>
                <a:spcPct val="250000"/>
              </a:lnSpc>
              <a:buClr>
                <a:schemeClr val="bg2">
                  <a:lumMod val="25000"/>
                </a:schemeClr>
              </a:buClr>
              <a:buFont typeface="Wingdings" panose="05000000000000000000" pitchFamily="2" charset="2"/>
              <a:buChar char="§"/>
            </a:pPr>
            <a:r>
              <a:rPr lang="it-IT" sz="2100" b="1" dirty="0">
                <a:cs typeface="Times New Roman" panose="02020603050405020304" pitchFamily="18" charset="0"/>
              </a:rPr>
              <a:t>    Rispetta la regola di tutte le carte (articolo 10) </a:t>
            </a:r>
          </a:p>
          <a:p>
            <a:pPr algn="just">
              <a:lnSpc>
                <a:spcPct val="250000"/>
              </a:lnSpc>
              <a:buClr>
                <a:schemeClr val="bg2">
                  <a:lumMod val="25000"/>
                </a:schemeClr>
              </a:buClr>
              <a:buFont typeface="Wingdings" panose="05000000000000000000" pitchFamily="2" charset="2"/>
              <a:buChar char="§"/>
            </a:pPr>
            <a:r>
              <a:rPr lang="it-IT" sz="2100" b="1" dirty="0">
                <a:cs typeface="Times New Roman" panose="02020603050405020304" pitchFamily="18" charset="0"/>
              </a:rPr>
              <a:t>    Regolamenti direttivi (articolo 11) </a:t>
            </a:r>
          </a:p>
          <a:p>
            <a:pPr algn="just">
              <a:lnSpc>
                <a:spcPct val="250000"/>
              </a:lnSpc>
              <a:buClr>
                <a:schemeClr val="bg2">
                  <a:lumMod val="25000"/>
                </a:schemeClr>
              </a:buClr>
              <a:buFont typeface="Wingdings" panose="05000000000000000000" pitchFamily="2" charset="2"/>
              <a:buChar char="§"/>
            </a:pPr>
            <a:r>
              <a:rPr lang="it-IT" sz="2100" b="1" dirty="0">
                <a:cs typeface="Times New Roman" panose="02020603050405020304" pitchFamily="18" charset="0"/>
              </a:rPr>
              <a:t>    Informazioni al beneficiario sulle singole operazioni di pagamento basate su carta (articolo 12) </a:t>
            </a:r>
          </a:p>
          <a:p>
            <a:pPr algn="just">
              <a:lnSpc>
                <a:spcPct val="250000"/>
              </a:lnSpc>
              <a:buClr>
                <a:schemeClr val="bg2">
                  <a:lumMod val="25000"/>
                </a:schemeClr>
              </a:buClr>
              <a:buFont typeface="Wingdings" panose="05000000000000000000" pitchFamily="2" charset="2"/>
              <a:buChar char="§"/>
            </a:pPr>
            <a:endParaRPr lang="it-IT" sz="2100" b="1" dirty="0">
              <a:cs typeface="Times New Roman" panose="02020603050405020304" pitchFamily="18" charset="0"/>
            </a:endParaRPr>
          </a:p>
        </p:txBody>
      </p:sp>
    </p:spTree>
    <p:extLst>
      <p:ext uri="{BB962C8B-B14F-4D97-AF65-F5344CB8AC3E}">
        <p14:creationId xmlns:p14="http://schemas.microsoft.com/office/powerpoint/2010/main" val="412480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3295A1-DF3B-FD74-50AF-B3558B7231D6}"/>
              </a:ext>
            </a:extLst>
          </p:cNvPr>
          <p:cNvSpPr>
            <a:spLocks noGrp="1"/>
          </p:cNvSpPr>
          <p:nvPr>
            <p:ph type="title"/>
          </p:nvPr>
        </p:nvSpPr>
        <p:spPr>
          <a:xfrm>
            <a:off x="208039" y="621792"/>
            <a:ext cx="4989890" cy="5413248"/>
          </a:xfrm>
        </p:spPr>
        <p:txBody>
          <a:bodyPr>
            <a:normAutofit/>
          </a:bodyPr>
          <a:lstStyle/>
          <a:p>
            <a:r>
              <a:rPr lang="it-IT" sz="4200" kern="0" spc="-150" dirty="0">
                <a:latin typeface="Georgia" panose="02040502050405020303" pitchFamily="18" charset="0"/>
                <a:ea typeface="Tahoma" panose="020B0604030504040204" pitchFamily="34" charset="0"/>
                <a:cs typeface="Tahoma" panose="020B0604030504040204" pitchFamily="34" charset="0"/>
              </a:rPr>
              <a:t>Test di valutazione</a:t>
            </a:r>
            <a:r>
              <a:rPr lang="pl-PL" sz="4200" kern="0" spc="-150" dirty="0">
                <a:solidFill>
                  <a:schemeClr val="tx1"/>
                </a:solidFill>
                <a:latin typeface="Georgia" panose="02040502050405020303" pitchFamily="18" charset="0"/>
                <a:ea typeface="Tahoma" panose="020B0604030504040204" pitchFamily="34" charset="0"/>
                <a:cs typeface="Tahoma" panose="020B0604030504040204" pitchFamily="34" charset="0"/>
              </a:rPr>
              <a:t> (1)</a:t>
            </a:r>
            <a:br>
              <a:rPr lang="es-ES" sz="3600" kern="0" spc="-150" dirty="0">
                <a:solidFill>
                  <a:schemeClr val="tx1"/>
                </a:solidFill>
                <a:latin typeface="+mj-lt"/>
                <a:ea typeface="Tahoma" panose="020B0604030504040204" pitchFamily="34" charset="0"/>
                <a:cs typeface="Tahoma" panose="020B0604030504040204" pitchFamily="34" charset="0"/>
              </a:rPr>
            </a:br>
            <a:endParaRPr lang="pl-PL" sz="3600" dirty="0"/>
          </a:p>
        </p:txBody>
      </p:sp>
      <p:sp>
        <p:nvSpPr>
          <p:cNvPr id="4" name="pole tekstowe 3">
            <a:extLst>
              <a:ext uri="{FF2B5EF4-FFF2-40B4-BE49-F238E27FC236}">
                <a16:creationId xmlns:a16="http://schemas.microsoft.com/office/drawing/2014/main" id="{48BF2DA8-C805-0440-4410-33C633465B22}"/>
              </a:ext>
            </a:extLst>
          </p:cNvPr>
          <p:cNvSpPr txBox="1"/>
          <p:nvPr/>
        </p:nvSpPr>
        <p:spPr>
          <a:xfrm>
            <a:off x="4693371" y="718001"/>
            <a:ext cx="7150285" cy="5698996"/>
          </a:xfrm>
          <a:prstGeom prst="rect">
            <a:avLst/>
          </a:prstGeom>
          <a:noFill/>
        </p:spPr>
        <p:txBody>
          <a:bodyPr wrap="square">
            <a:spAutoFit/>
          </a:bodyPr>
          <a:lstStyle/>
          <a:p>
            <a:pPr marL="449580" algn="just" fontAlgn="base"/>
            <a:r>
              <a:rPr lang="it-IT"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it-IT" b="1" dirty="0">
                <a:effectLst/>
                <a:latin typeface="Times New Roman" panose="02020603050405020304" pitchFamily="18" charset="0"/>
                <a:ea typeface="Calibri" panose="020F0502020204030204" pitchFamily="34" charset="0"/>
                <a:cs typeface="Times New Roman" panose="02020603050405020304" pitchFamily="18" charset="0"/>
              </a:rPr>
              <a:t> </a:t>
            </a:r>
            <a:r>
              <a:rPr lang="pl-PL" b="1" dirty="0">
                <a:latin typeface="Times New Roman" panose="02020603050405020304" pitchFamily="18" charset="0"/>
                <a:cs typeface="Times New Roman" panose="02020603050405020304" pitchFamily="18" charset="0"/>
              </a:rPr>
              <a:t>3-D </a:t>
            </a:r>
            <a:r>
              <a:rPr lang="pl-PL" b="1" dirty="0" err="1">
                <a:latin typeface="Calibri" panose="020F0502020204030204" pitchFamily="34" charset="0"/>
                <a:cs typeface="Calibri" panose="020F0502020204030204" pitchFamily="34" charset="0"/>
              </a:rPr>
              <a:t>Secure</a:t>
            </a:r>
            <a:r>
              <a:rPr lang="pl-PL" b="1" dirty="0">
                <a:latin typeface="Calibri" panose="020F0502020204030204" pitchFamily="34" charset="0"/>
                <a:cs typeface="Calibri" panose="020F0502020204030204" pitchFamily="34" charset="0"/>
              </a:rPr>
              <a:t>:</a:t>
            </a:r>
            <a:endParaRPr lang="pl-PL" dirty="0">
              <a:effectLst/>
              <a:latin typeface="Calibri" panose="020F0502020204030204" pitchFamily="34" charset="0"/>
              <a:ea typeface="Calibri" panose="020F0502020204030204" pitchFamily="34" charset="0"/>
              <a:cs typeface="Calibri" panose="020F0502020204030204" pitchFamily="34" charset="0"/>
            </a:endParaRPr>
          </a:p>
          <a:p>
            <a:pPr marL="1249680" lvl="1" indent="-342900" algn="just" fontAlgn="base">
              <a:spcAft>
                <a:spcPts val="1000"/>
              </a:spcAft>
              <a:buFont typeface="+mj-lt"/>
              <a:buAutoNum type="alphaLcPeriod"/>
            </a:pPr>
            <a:r>
              <a:rPr lang="it-IT" dirty="0">
                <a:latin typeface="Calibri" panose="020F0502020204030204" pitchFamily="34" charset="0"/>
                <a:cs typeface="Calibri" panose="020F0502020204030204" pitchFamily="34" charset="0"/>
              </a:rPr>
              <a:t>è un metodo per autorizzare le transazioni effettuate con l'uso fisico della carta utilizzata dalle organizzazioni di pagamento</a:t>
            </a:r>
          </a:p>
          <a:p>
            <a:pPr marL="1249680" lvl="1" indent="-342900" algn="just" fontAlgn="base">
              <a:spcAft>
                <a:spcPts val="1000"/>
              </a:spcAft>
              <a:buFont typeface="+mj-lt"/>
              <a:buAutoNum type="alphaLcPeriod"/>
            </a:pPr>
            <a:r>
              <a:rPr lang="it-IT" b="1" dirty="0">
                <a:latin typeface="Calibri" panose="020F0502020204030204" pitchFamily="34" charset="0"/>
                <a:ea typeface="Times New Roman" panose="02020603050405020304" pitchFamily="18" charset="0"/>
                <a:cs typeface="Calibri" panose="020F0502020204030204" pitchFamily="34" charset="0"/>
              </a:rPr>
              <a:t>utilizza una password aggiuntiva, di solito una tantum, generata da un token o ricevuta tramite SMS</a:t>
            </a:r>
          </a:p>
          <a:p>
            <a:pPr marL="1249680" lvl="1" indent="-342900" algn="just" fontAlgn="base">
              <a:spcAft>
                <a:spcPts val="1000"/>
              </a:spcAft>
              <a:buFont typeface="+mj-lt"/>
              <a:buAutoNum type="alphaLcPeriod"/>
            </a:pPr>
            <a:r>
              <a:rPr lang="it-IT" dirty="0">
                <a:latin typeface="Calibri" panose="020F0502020204030204" pitchFamily="34" charset="0"/>
                <a:cs typeface="Calibri" panose="020F0502020204030204" pitchFamily="34" charset="0"/>
              </a:rPr>
              <a:t>utilizza un PIN per autorizzare una transazione</a:t>
            </a:r>
          </a:p>
          <a:p>
            <a:pPr marL="449580" algn="just" fontAlgn="base">
              <a:spcAft>
                <a:spcPts val="1000"/>
              </a:spcAft>
            </a:pPr>
            <a:r>
              <a:rPr lang="it-IT" dirty="0">
                <a:effectLst/>
                <a:latin typeface="Calibri" panose="020F0502020204030204" pitchFamily="34" charset="0"/>
                <a:ea typeface="Times New Roman" panose="02020603050405020304" pitchFamily="18" charset="0"/>
                <a:cs typeface="Calibri" panose="020F0502020204030204" pitchFamily="34" charset="0"/>
              </a:rPr>
              <a:t>2.</a:t>
            </a:r>
            <a:r>
              <a:rPr lang="pl-PL" dirty="0">
                <a:latin typeface="Calibri" panose="020F0502020204030204" pitchFamily="34" charset="0"/>
                <a:cs typeface="Calibri" panose="020F0502020204030204" pitchFamily="34" charset="0"/>
              </a:rPr>
              <a:t> Commissione interbancaria</a:t>
            </a:r>
          </a:p>
          <a:p>
            <a:pPr marL="1249680" lvl="1" indent="-342900" algn="just" fontAlgn="base">
              <a:spcAft>
                <a:spcPts val="1000"/>
              </a:spcAft>
              <a:buFont typeface="+mj-lt"/>
              <a:buAutoNum type="alphaLcPeriod"/>
            </a:pPr>
            <a:r>
              <a:rPr lang="it-IT" dirty="0">
                <a:latin typeface="Calibri" panose="020F0502020204030204" pitchFamily="34" charset="0"/>
                <a:ea typeface="Calibri" panose="020F0502020204030204" pitchFamily="34" charset="0"/>
                <a:cs typeface="Calibri" panose="020F0502020204030204" pitchFamily="34" charset="0"/>
              </a:rPr>
              <a:t>è una commissione fissata dalle organizzazioni di carte come percentuale e/o importo pagabile a tali organizzazioni su ogni transazione di pagamento completata</a:t>
            </a:r>
          </a:p>
          <a:p>
            <a:pPr marL="1249680" lvl="1" indent="-342900" algn="just" fontAlgn="base">
              <a:spcAft>
                <a:spcPts val="1000"/>
              </a:spcAft>
              <a:buFont typeface="+mj-lt"/>
              <a:buAutoNum type="alphaLcPeriod"/>
            </a:pPr>
            <a:r>
              <a:rPr lang="it-IT" dirty="0">
                <a:latin typeface="Calibri" panose="020F0502020204030204" pitchFamily="34" charset="0"/>
                <a:cs typeface="Calibri" panose="020F0502020204030204" pitchFamily="34" charset="0"/>
              </a:rPr>
              <a:t>La compensazione netta non è considerata parte della commissione interbancaria</a:t>
            </a:r>
          </a:p>
          <a:p>
            <a:pPr marL="1249680" lvl="1" indent="-342900" algn="just" fontAlgn="base">
              <a:spcAft>
                <a:spcPts val="1000"/>
              </a:spcAft>
              <a:buFont typeface="+mj-lt"/>
              <a:buAutoNum type="alphaLcPeriod"/>
            </a:pPr>
            <a:r>
              <a:rPr lang="it-IT" b="1" dirty="0">
                <a:latin typeface="Calibri" panose="020F0502020204030204" pitchFamily="34" charset="0"/>
                <a:cs typeface="Calibri" panose="020F0502020204030204" pitchFamily="34" charset="0"/>
              </a:rPr>
              <a:t>è una commissione pagata per ciascuna operazione direttamente o indirettamente tra l'emittente e l'acquirente coinvolto in un'operazione di pagamento basata su carta</a:t>
            </a:r>
          </a:p>
          <a:p>
            <a:pPr marL="449580" algn="just" fontAlgn="base">
              <a:spcAft>
                <a:spcPts val="1000"/>
              </a:spcAft>
            </a:pPr>
            <a:endParaRPr lang="pl-PL"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Grafika 5" descr="Podkładka — różne kontur">
            <a:extLst>
              <a:ext uri="{FF2B5EF4-FFF2-40B4-BE49-F238E27FC236}">
                <a16:creationId xmlns:a16="http://schemas.microsoft.com/office/drawing/2014/main" id="{AE592259-57F4-A054-9D0A-ABFADE551B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6506" y="-377894"/>
            <a:ext cx="6955420" cy="6955420"/>
          </a:xfrm>
          <a:prstGeom prst="rect">
            <a:avLst/>
          </a:prstGeom>
        </p:spPr>
      </p:pic>
    </p:spTree>
    <p:extLst>
      <p:ext uri="{BB962C8B-B14F-4D97-AF65-F5344CB8AC3E}">
        <p14:creationId xmlns:p14="http://schemas.microsoft.com/office/powerpoint/2010/main" val="70799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3295A1-DF3B-FD74-50AF-B3558B7231D6}"/>
              </a:ext>
            </a:extLst>
          </p:cNvPr>
          <p:cNvSpPr>
            <a:spLocks noGrp="1"/>
          </p:cNvSpPr>
          <p:nvPr>
            <p:ph type="title"/>
          </p:nvPr>
        </p:nvSpPr>
        <p:spPr>
          <a:xfrm>
            <a:off x="643468" y="621792"/>
            <a:ext cx="4989890" cy="5413248"/>
          </a:xfrm>
        </p:spPr>
        <p:txBody>
          <a:bodyPr>
            <a:normAutofit/>
          </a:bodyPr>
          <a:lstStyle/>
          <a:p>
            <a:r>
              <a:rPr lang="it-IT" sz="4200" kern="0" spc="-150" dirty="0">
                <a:latin typeface="Georgia" panose="02040502050405020303" pitchFamily="18" charset="0"/>
                <a:ea typeface="Tahoma" panose="020B0604030504040204" pitchFamily="34" charset="0"/>
                <a:cs typeface="Tahoma" panose="020B0604030504040204" pitchFamily="34" charset="0"/>
              </a:rPr>
              <a:t>Test di valutazione</a:t>
            </a:r>
            <a:r>
              <a:rPr lang="pl-PL" sz="4200" kern="0" spc="-150" dirty="0">
                <a:solidFill>
                  <a:schemeClr val="tx1"/>
                </a:solidFill>
                <a:latin typeface="Georgia" panose="02040502050405020303" pitchFamily="18" charset="0"/>
                <a:ea typeface="Tahoma" panose="020B0604030504040204" pitchFamily="34" charset="0"/>
                <a:cs typeface="Tahoma" panose="020B0604030504040204" pitchFamily="34" charset="0"/>
              </a:rPr>
              <a:t> (2)</a:t>
            </a:r>
            <a:br>
              <a:rPr lang="es-ES" sz="3600" kern="0" spc="-150" dirty="0">
                <a:solidFill>
                  <a:schemeClr val="tx1"/>
                </a:solidFill>
                <a:latin typeface="+mj-lt"/>
                <a:ea typeface="Tahoma" panose="020B0604030504040204" pitchFamily="34" charset="0"/>
                <a:cs typeface="Tahoma" panose="020B0604030504040204" pitchFamily="34" charset="0"/>
              </a:rPr>
            </a:br>
            <a:endParaRPr lang="pl-PL" sz="3600" dirty="0"/>
          </a:p>
        </p:txBody>
      </p:sp>
      <p:sp>
        <p:nvSpPr>
          <p:cNvPr id="4" name="pole tekstowe 3">
            <a:extLst>
              <a:ext uri="{FF2B5EF4-FFF2-40B4-BE49-F238E27FC236}">
                <a16:creationId xmlns:a16="http://schemas.microsoft.com/office/drawing/2014/main" id="{48BF2DA8-C805-0440-4410-33C633465B22}"/>
              </a:ext>
            </a:extLst>
          </p:cNvPr>
          <p:cNvSpPr txBox="1"/>
          <p:nvPr/>
        </p:nvSpPr>
        <p:spPr>
          <a:xfrm>
            <a:off x="4191001" y="1129066"/>
            <a:ext cx="8077200" cy="5338897"/>
          </a:xfrm>
          <a:prstGeom prst="rect">
            <a:avLst/>
          </a:prstGeom>
          <a:noFill/>
        </p:spPr>
        <p:txBody>
          <a:bodyPr wrap="square">
            <a:spAutoFit/>
          </a:bodyPr>
          <a:lstStyle/>
          <a:p>
            <a:pPr marL="449580" algn="just" fontAlgn="base">
              <a:spcAft>
                <a:spcPts val="1000"/>
              </a:spcAft>
            </a:pPr>
            <a:r>
              <a:rPr lang="it-IT"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it-IT" dirty="0">
                <a:effectLst/>
                <a:latin typeface="Times New Roman" panose="02020603050405020304" pitchFamily="18" charset="0"/>
                <a:ea typeface="Calibri" panose="020F0502020204030204" pitchFamily="34" charset="0"/>
                <a:cs typeface="Times New Roman" panose="02020603050405020304" pitchFamily="18" charset="0"/>
              </a:rPr>
              <a:t> </a:t>
            </a:r>
            <a:r>
              <a:rPr lang="it-IT" dirty="0">
                <a:ea typeface="Calibri" panose="020F0502020204030204" pitchFamily="34" charset="0"/>
                <a:cs typeface="Times New Roman" panose="02020603050405020304" pitchFamily="18" charset="0"/>
              </a:rPr>
              <a:t>Ai sensi del Regolamento (UE) 2015/751</a:t>
            </a:r>
            <a:r>
              <a:rPr lang="it-IT" dirty="0">
                <a:effectLst/>
                <a:ea typeface="Times New Roman" panose="02020603050405020304" pitchFamily="18" charset="0"/>
                <a:cs typeface="Times New Roman" panose="02020603050405020304" pitchFamily="18" charset="0"/>
              </a:rPr>
              <a:t>:</a:t>
            </a:r>
            <a:endParaRPr lang="pl-PL" dirty="0">
              <a:effectLst/>
              <a:ea typeface="Calibri" panose="020F0502020204030204" pitchFamily="34" charset="0"/>
              <a:cs typeface="Times New Roman" panose="02020603050405020304" pitchFamily="18" charset="0"/>
            </a:endParaRPr>
          </a:p>
          <a:p>
            <a:pPr marL="1249680" lvl="1" indent="-342900" algn="just" fontAlgn="base">
              <a:spcAft>
                <a:spcPts val="1000"/>
              </a:spcAft>
              <a:buFont typeface="+mj-lt"/>
              <a:buAutoNum type="alphaLcPeriod"/>
            </a:pPr>
            <a:r>
              <a:rPr lang="it-IT" dirty="0">
                <a:cs typeface="Times New Roman" panose="02020603050405020304" pitchFamily="18" charset="0"/>
              </a:rPr>
              <a:t>Lo 0,3 % del valore della transazione per qualsiasi transazione con carta di debito è la commissione interbancaria massima che il </a:t>
            </a:r>
            <a:r>
              <a:rPr lang="it-IT" dirty="0" err="1">
                <a:cs typeface="Times New Roman" panose="02020603050405020304" pitchFamily="18" charset="0"/>
              </a:rPr>
              <a:t>PSP</a:t>
            </a:r>
            <a:r>
              <a:rPr lang="it-IT" dirty="0">
                <a:cs typeface="Times New Roman" panose="02020603050405020304" pitchFamily="18" charset="0"/>
              </a:rPr>
              <a:t> è autorizzato a offrire o richiedere una transazione</a:t>
            </a:r>
          </a:p>
          <a:p>
            <a:pPr marL="1249680" lvl="1" indent="-342900" algn="just" fontAlgn="base">
              <a:spcAft>
                <a:spcPts val="1000"/>
              </a:spcAft>
              <a:buFont typeface="+mj-lt"/>
              <a:buAutoNum type="alphaLcPeriod"/>
            </a:pPr>
            <a:r>
              <a:rPr lang="it-IT" dirty="0">
                <a:cs typeface="Times New Roman" panose="02020603050405020304" pitchFamily="18" charset="0"/>
              </a:rPr>
              <a:t>Gli Stati membri possono definire liberamente l'importo della commissione interbancaria</a:t>
            </a:r>
          </a:p>
          <a:p>
            <a:pPr marL="1249680" lvl="1" indent="-342900" algn="just" fontAlgn="base">
              <a:spcAft>
                <a:spcPts val="1000"/>
              </a:spcAft>
              <a:buFont typeface="+mj-lt"/>
              <a:buAutoNum type="alphaLcPeriod"/>
            </a:pPr>
            <a:r>
              <a:rPr lang="it-IT" b="1" dirty="0">
                <a:ea typeface="Calibri" panose="020F0502020204030204" pitchFamily="34" charset="0"/>
                <a:cs typeface="Times New Roman" panose="02020603050405020304" pitchFamily="18" charset="0"/>
              </a:rPr>
              <a:t>Tutte le risposte sono errate</a:t>
            </a:r>
          </a:p>
          <a:p>
            <a:pPr marL="457200" algn="just">
              <a:lnSpc>
                <a:spcPct val="115000"/>
              </a:lnSpc>
            </a:pPr>
            <a:r>
              <a:rPr lang="sk-SK" dirty="0">
                <a:effectLst/>
                <a:ea typeface="Times New Roman" panose="02020603050405020304" pitchFamily="18" charset="0"/>
                <a:cs typeface="Times New Roman" panose="02020603050405020304" pitchFamily="18" charset="0"/>
              </a:rPr>
              <a:t>4.</a:t>
            </a:r>
            <a:r>
              <a:rPr lang="sk-SK" dirty="0">
                <a:ea typeface="Calibri" panose="020F0502020204030204" pitchFamily="34" charset="0"/>
                <a:cs typeface="Times New Roman" panose="02020603050405020304" pitchFamily="18" charset="0"/>
              </a:rPr>
              <a:t> Scegli la risposta corretta:</a:t>
            </a:r>
            <a:endParaRPr lang="pl-PL" dirty="0">
              <a:effectLst/>
              <a:ea typeface="Calibri" panose="020F0502020204030204" pitchFamily="34" charset="0"/>
              <a:cs typeface="Times New Roman" panose="02020603050405020304" pitchFamily="18" charset="0"/>
            </a:endParaRPr>
          </a:p>
          <a:p>
            <a:pPr marL="1249680" lvl="1" indent="-342900" algn="just" fontAlgn="base">
              <a:lnSpc>
                <a:spcPct val="115000"/>
              </a:lnSpc>
              <a:buFont typeface="+mj-lt"/>
              <a:buAutoNum type="alphaLcPeriod"/>
            </a:pPr>
            <a:r>
              <a:rPr lang="it-IT" dirty="0">
                <a:cs typeface="Times New Roman" panose="02020603050405020304" pitchFamily="18" charset="0"/>
              </a:rPr>
              <a:t>restrizioni territoriali all'interno dell'UE per l'emissione di carte di pagamento o l'acquisizione di operazioni di pagamento basate su carta possono essere introdotte nel diritto nazionale</a:t>
            </a:r>
          </a:p>
          <a:p>
            <a:pPr marL="1249680" lvl="1" indent="-342900" algn="just" fontAlgn="base">
              <a:lnSpc>
                <a:spcPct val="115000"/>
              </a:lnSpc>
              <a:buFont typeface="+mj-lt"/>
              <a:buAutoNum type="alphaLcPeriod"/>
            </a:pPr>
            <a:r>
              <a:rPr lang="it-IT" dirty="0">
                <a:cs typeface="Times New Roman" panose="02020603050405020304" pitchFamily="18" charset="0"/>
              </a:rPr>
              <a:t>restrizioni territoriali all'interno dell'UE per l'emissione di carte di pagamento o l'acquisizione di operazioni di pagamento basate su carte possono essere introdotte nei contratti</a:t>
            </a:r>
          </a:p>
          <a:p>
            <a:pPr marL="1249680" lvl="1" indent="-342900" algn="just" fontAlgn="base">
              <a:lnSpc>
                <a:spcPct val="115000"/>
              </a:lnSpc>
              <a:buFont typeface="+mj-lt"/>
              <a:buAutoNum type="alphaLcPeriod"/>
            </a:pPr>
            <a:r>
              <a:rPr lang="it-IT" b="1" dirty="0">
                <a:ea typeface="Calibri" panose="020F0502020204030204" pitchFamily="34" charset="0"/>
                <a:cs typeface="Times New Roman" panose="02020603050405020304" pitchFamily="18" charset="0"/>
              </a:rPr>
              <a:t>Non sono ammesse eventuali restrizioni territoriali su quanto sopra</a:t>
            </a:r>
          </a:p>
          <a:p>
            <a:pPr marL="449580" algn="just" fontAlgn="base">
              <a:spcAft>
                <a:spcPts val="1000"/>
              </a:spcAft>
            </a:pP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Grafika 5" descr="Podkładka — różne kontur">
            <a:extLst>
              <a:ext uri="{FF2B5EF4-FFF2-40B4-BE49-F238E27FC236}">
                <a16:creationId xmlns:a16="http://schemas.microsoft.com/office/drawing/2014/main" id="{AE592259-57F4-A054-9D0A-ABFADE551B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1077" y="-267564"/>
            <a:ext cx="6955420" cy="6955420"/>
          </a:xfrm>
          <a:prstGeom prst="rect">
            <a:avLst/>
          </a:prstGeom>
        </p:spPr>
      </p:pic>
    </p:spTree>
    <p:extLst>
      <p:ext uri="{BB962C8B-B14F-4D97-AF65-F5344CB8AC3E}">
        <p14:creationId xmlns:p14="http://schemas.microsoft.com/office/powerpoint/2010/main" val="288471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209847-9BC6-4578-9086-BCFCBF7255AD}"/>
              </a:ext>
            </a:extLst>
          </p:cNvPr>
          <p:cNvSpPr>
            <a:spLocks noGrp="1"/>
          </p:cNvSpPr>
          <p:nvPr>
            <p:ph type="ctrTitle"/>
          </p:nvPr>
        </p:nvSpPr>
        <p:spPr>
          <a:xfrm>
            <a:off x="1524000" y="1122363"/>
            <a:ext cx="9144000" cy="477837"/>
          </a:xfrm>
        </p:spPr>
        <p:txBody>
          <a:bodyPr/>
          <a:lstStyle/>
          <a:p>
            <a:r>
              <a:rPr lang="en-US" sz="2400" dirty="0"/>
              <a:t>Fonti:</a:t>
            </a:r>
            <a:br>
              <a:rPr lang="en-US" dirty="0"/>
            </a:br>
            <a:endParaRPr lang="en-US" dirty="0"/>
          </a:p>
        </p:txBody>
      </p:sp>
      <p:sp>
        <p:nvSpPr>
          <p:cNvPr id="3" name="Podtytuł 2">
            <a:extLst>
              <a:ext uri="{FF2B5EF4-FFF2-40B4-BE49-F238E27FC236}">
                <a16:creationId xmlns:a16="http://schemas.microsoft.com/office/drawing/2014/main" id="{AE2CBCBB-B8E7-4457-9101-7F309EC9A95A}"/>
              </a:ext>
            </a:extLst>
          </p:cNvPr>
          <p:cNvSpPr>
            <a:spLocks noGrp="1"/>
          </p:cNvSpPr>
          <p:nvPr>
            <p:ph type="subTitle" idx="1"/>
          </p:nvPr>
        </p:nvSpPr>
        <p:spPr>
          <a:xfrm>
            <a:off x="2057399" y="1076325"/>
            <a:ext cx="8715375" cy="2981325"/>
          </a:xfrm>
        </p:spPr>
        <p:txBody>
          <a:bodyPr/>
          <a:lstStyle/>
          <a:p>
            <a:pPr algn="just"/>
            <a:r>
              <a:rPr lang="en-US" sz="1400" dirty="0"/>
              <a:t>Banca IFIS. 2021. Lo smart working </a:t>
            </a:r>
            <a:r>
              <a:rPr lang="en-US" sz="1400" dirty="0" err="1"/>
              <a:t>conquista</a:t>
            </a:r>
            <a:r>
              <a:rPr lang="en-US" sz="1400" dirty="0"/>
              <a:t> </a:t>
            </a:r>
            <a:r>
              <a:rPr lang="en-US" sz="1400" dirty="0" err="1"/>
              <a:t>anche</a:t>
            </a:r>
            <a:r>
              <a:rPr lang="en-US" sz="1400" dirty="0"/>
              <a:t> le PMI, con </a:t>
            </a:r>
            <a:r>
              <a:rPr lang="en-US" sz="1400" dirty="0" err="1"/>
              <a:t>il</a:t>
            </a:r>
            <a:r>
              <a:rPr lang="en-US" sz="1400" dirty="0"/>
              <a:t> lockdown è </a:t>
            </a:r>
            <a:r>
              <a:rPr lang="en-US" sz="1400" dirty="0" err="1"/>
              <a:t>crescita</a:t>
            </a:r>
            <a:r>
              <a:rPr lang="en-US" sz="1400" dirty="0"/>
              <a:t> record, available at: &lt;https://www.bancaifis.it/app/uploads/2021/02/Bancaifis_Focus_01_2021-1.pdf</a:t>
            </a:r>
          </a:p>
          <a:p>
            <a:pPr algn="just"/>
            <a:r>
              <a:rPr lang="en-US" sz="1400" dirty="0"/>
              <a:t>  National Bank of Poland, Information on payment cards Q3 2020, 21-22, available at: https://www.nbp.pl/systemplatniczy/karty/q_03_2020.pdf </a:t>
            </a:r>
          </a:p>
          <a:p>
            <a:pPr algn="just"/>
            <a:r>
              <a:rPr lang="en-US" sz="1400" dirty="0"/>
              <a:t>Supervisory Stimulus Package for Security and Development to support the banking sector, 1, available at: https://www.knf.gov.pl/knf/pl/komponenty/img/SSP%E2%80%93Supervisory_Stimulus_Package_for_Security_and_Developm</a:t>
            </a:r>
            <a:r>
              <a:rPr lang="pl-PL" sz="1400" dirty="0"/>
              <a:t>e</a:t>
            </a:r>
            <a:r>
              <a:rPr lang="en-US" sz="1400" dirty="0"/>
              <a:t>nt_to_support_the_banking_sector.pdf </a:t>
            </a:r>
            <a:endParaRPr lang="pl-PL" sz="1400" dirty="0"/>
          </a:p>
          <a:p>
            <a:pPr algn="just"/>
            <a:r>
              <a:rPr lang="en-US" sz="1400" dirty="0"/>
              <a:t>https://www.funduszeeuropejskie.gov.pl/strony/o-funduszach/fe-koronawirus/fundusze-europejskie-wspieraja-msp-w-obszarze-cyfryzacji/ </a:t>
            </a:r>
            <a:endParaRPr lang="pl-PL" sz="1400" dirty="0"/>
          </a:p>
          <a:p>
            <a:pPr algn="just"/>
            <a:r>
              <a:rPr lang="en-US" sz="1400" dirty="0"/>
              <a:t>Regulation (EU) 2015/751</a:t>
            </a:r>
          </a:p>
        </p:txBody>
      </p:sp>
    </p:spTree>
    <p:extLst>
      <p:ext uri="{BB962C8B-B14F-4D97-AF65-F5344CB8AC3E}">
        <p14:creationId xmlns:p14="http://schemas.microsoft.com/office/powerpoint/2010/main" val="1332512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03305" y="2644170"/>
            <a:ext cx="7185135" cy="1569660"/>
          </a:xfrm>
          <a:prstGeom prst="rect">
            <a:avLst/>
          </a:prstGeom>
          <a:noFill/>
        </p:spPr>
        <p:txBody>
          <a:bodyPr wrap="square">
            <a:spAutoFit/>
          </a:bodyPr>
          <a:lstStyle/>
          <a:p>
            <a:r>
              <a:rPr lang="es-ES" sz="9600" b="1" spc="95" dirty="0">
                <a:solidFill>
                  <a:schemeClr val="bg1"/>
                </a:solidFill>
                <a:latin typeface="Roboto"/>
                <a:cs typeface="Roboto"/>
              </a:rPr>
              <a:t>Grazie</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372B25-C0B9-898A-5085-D064C8682CBC}"/>
              </a:ext>
            </a:extLst>
          </p:cNvPr>
          <p:cNvSpPr>
            <a:spLocks noGrp="1"/>
          </p:cNvSpPr>
          <p:nvPr>
            <p:ph type="title"/>
          </p:nvPr>
        </p:nvSpPr>
        <p:spPr>
          <a:xfrm>
            <a:off x="2079161" y="296097"/>
            <a:ext cx="10905066" cy="1135737"/>
          </a:xfrm>
        </p:spPr>
        <p:txBody>
          <a:bodyPr>
            <a:normAutofit/>
          </a:bodyPr>
          <a:lstStyle/>
          <a:p>
            <a:r>
              <a:rPr lang="pl-PL" sz="4200" dirty="0">
                <a:latin typeface="+mn-lt"/>
              </a:rPr>
              <a:t>Agenda</a:t>
            </a:r>
            <a:r>
              <a:rPr lang="pl-PL" sz="3600" dirty="0">
                <a:latin typeface="+mn-lt"/>
              </a:rPr>
              <a:t> </a:t>
            </a:r>
          </a:p>
        </p:txBody>
      </p:sp>
      <p:sp>
        <p:nvSpPr>
          <p:cNvPr id="3" name="Symbol zastępczy zawartości 2">
            <a:extLst>
              <a:ext uri="{FF2B5EF4-FFF2-40B4-BE49-F238E27FC236}">
                <a16:creationId xmlns:a16="http://schemas.microsoft.com/office/drawing/2014/main" id="{6C7B8D4B-64E1-8204-566F-AF7F88A16784}"/>
              </a:ext>
            </a:extLst>
          </p:cNvPr>
          <p:cNvSpPr>
            <a:spLocks noGrp="1"/>
          </p:cNvSpPr>
          <p:nvPr>
            <p:ph idx="1"/>
          </p:nvPr>
        </p:nvSpPr>
        <p:spPr>
          <a:xfrm>
            <a:off x="643467" y="1782981"/>
            <a:ext cx="10905066" cy="4393982"/>
          </a:xfrm>
        </p:spPr>
        <p:txBody>
          <a:bodyPr>
            <a:normAutofit/>
          </a:bodyPr>
          <a:lstStyle/>
          <a:p>
            <a:pPr marL="514350" indent="-514350">
              <a:buFont typeface="+mj-lt"/>
              <a:buAutoNum type="romanUcPeriod"/>
            </a:pPr>
            <a:r>
              <a:rPr lang="it-IT" sz="2000" dirty="0">
                <a:cs typeface="Times New Roman" panose="02020603050405020304" pitchFamily="18" charset="0"/>
              </a:rPr>
              <a:t>Tipi di soluzioni senza contanti</a:t>
            </a:r>
          </a:p>
          <a:p>
            <a:pPr marL="514350" indent="-514350">
              <a:buFont typeface="+mj-lt"/>
              <a:buAutoNum type="romanUcPeriod"/>
            </a:pPr>
            <a:r>
              <a:rPr lang="it-IT" sz="2000" dirty="0">
                <a:cs typeface="Times New Roman" panose="02020603050405020304" pitchFamily="18" charset="0"/>
              </a:rPr>
              <a:t>Opportunità di business</a:t>
            </a:r>
          </a:p>
          <a:p>
            <a:pPr marL="514350" indent="-514350">
              <a:buFont typeface="+mj-lt"/>
              <a:buAutoNum type="romanUcPeriod"/>
            </a:pPr>
            <a:r>
              <a:rPr lang="it-IT" sz="2000" dirty="0">
                <a:cs typeface="Times New Roman" panose="02020603050405020304" pitchFamily="18" charset="0"/>
              </a:rPr>
              <a:t>Tasse</a:t>
            </a:r>
          </a:p>
          <a:p>
            <a:pPr marL="514350" indent="-514350">
              <a:buFont typeface="+mj-lt"/>
              <a:buAutoNum type="romanUcPeriod"/>
            </a:pPr>
            <a:r>
              <a:rPr lang="it-IT" sz="2000" dirty="0">
                <a:cs typeface="Times New Roman" panose="02020603050405020304" pitchFamily="18" charset="0"/>
              </a:rPr>
              <a:t>Misure di sicurezza</a:t>
            </a:r>
          </a:p>
          <a:p>
            <a:pPr marL="514350" indent="-514350">
              <a:buFont typeface="+mj-lt"/>
              <a:buAutoNum type="romanUcPeriod"/>
            </a:pPr>
            <a:r>
              <a:rPr lang="it-IT" sz="2000" dirty="0">
                <a:cs typeface="Times New Roman" panose="02020603050405020304" pitchFamily="18" charset="0"/>
              </a:rPr>
              <a:t>Questioni legali</a:t>
            </a:r>
          </a:p>
          <a:p>
            <a:pPr marL="514350" indent="-514350">
              <a:buFont typeface="+mj-lt"/>
              <a:buAutoNum type="romanUcPeriod"/>
            </a:pPr>
            <a:r>
              <a:rPr lang="it-IT" sz="2000" dirty="0">
                <a:cs typeface="Times New Roman" panose="02020603050405020304" pitchFamily="18" charset="0"/>
              </a:rPr>
              <a:t>Test di valutazione</a:t>
            </a:r>
            <a:endParaRPr lang="pl-PL" sz="2000" dirty="0">
              <a:cs typeface="Times New Roman" panose="02020603050405020304" pitchFamily="18" charset="0"/>
            </a:endParaRPr>
          </a:p>
        </p:txBody>
      </p:sp>
    </p:spTree>
    <p:extLst>
      <p:ext uri="{BB962C8B-B14F-4D97-AF65-F5344CB8AC3E}">
        <p14:creationId xmlns:p14="http://schemas.microsoft.com/office/powerpoint/2010/main" val="335516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79F147-0D52-D5E2-4965-023624740374}"/>
              </a:ext>
            </a:extLst>
          </p:cNvPr>
          <p:cNvSpPr>
            <a:spLocks noGrp="1"/>
          </p:cNvSpPr>
          <p:nvPr>
            <p:ph type="title"/>
          </p:nvPr>
        </p:nvSpPr>
        <p:spPr>
          <a:xfrm>
            <a:off x="1950974" y="229450"/>
            <a:ext cx="10905066" cy="1135737"/>
          </a:xfrm>
        </p:spPr>
        <p:txBody>
          <a:bodyPr>
            <a:normAutofit/>
          </a:bodyPr>
          <a:lstStyle/>
          <a:p>
            <a:r>
              <a:rPr lang="it-IT" sz="4200" dirty="0">
                <a:solidFill>
                  <a:srgbClr val="002060"/>
                </a:solidFill>
                <a:latin typeface="+mn-lt"/>
              </a:rPr>
              <a:t>Tipi di soluzioni senza contanti</a:t>
            </a:r>
            <a:endParaRPr lang="pl-PL" sz="4200" dirty="0">
              <a:solidFill>
                <a:srgbClr val="002060"/>
              </a:solidFill>
              <a:latin typeface="+mn-lt"/>
            </a:endParaRPr>
          </a:p>
        </p:txBody>
      </p:sp>
      <p:sp>
        <p:nvSpPr>
          <p:cNvPr id="3" name="Symbol zastępczy zawartości 2">
            <a:extLst>
              <a:ext uri="{FF2B5EF4-FFF2-40B4-BE49-F238E27FC236}">
                <a16:creationId xmlns:a16="http://schemas.microsoft.com/office/drawing/2014/main" id="{078D2030-3A2E-D9A8-12BF-2B2F87CA9BF8}"/>
              </a:ext>
            </a:extLst>
          </p:cNvPr>
          <p:cNvSpPr>
            <a:spLocks noGrp="1"/>
          </p:cNvSpPr>
          <p:nvPr>
            <p:ph idx="1"/>
          </p:nvPr>
        </p:nvSpPr>
        <p:spPr>
          <a:xfrm>
            <a:off x="451200" y="1295570"/>
            <a:ext cx="5819331" cy="5019283"/>
          </a:xfrm>
        </p:spPr>
        <p:txBody>
          <a:bodyPr>
            <a:normAutofit fontScale="92500" lnSpcReduction="10000"/>
          </a:bodyPr>
          <a:lstStyle/>
          <a:p>
            <a:pPr>
              <a:lnSpc>
                <a:spcPct val="150000"/>
              </a:lnSpc>
            </a:pPr>
            <a:r>
              <a:rPr lang="it-IT" sz="1800" dirty="0">
                <a:ea typeface="Calibri" panose="020F0502020204030204" pitchFamily="34" charset="0"/>
                <a:cs typeface="Times New Roman" panose="02020603050405020304" pitchFamily="18" charset="0"/>
              </a:rPr>
              <a:t>Carte di pagamento (di credito, debito e prepagate)</a:t>
            </a:r>
          </a:p>
          <a:p>
            <a:pPr>
              <a:lnSpc>
                <a:spcPct val="150000"/>
              </a:lnSpc>
            </a:pPr>
            <a:r>
              <a:rPr lang="it-IT" sz="1800" dirty="0">
                <a:ea typeface="Calibri" panose="020F0502020204030204" pitchFamily="34" charset="0"/>
                <a:cs typeface="Times New Roman" panose="02020603050405020304" pitchFamily="18" charset="0"/>
              </a:rPr>
              <a:t>Bonifico bancario (tradizionale, </a:t>
            </a:r>
            <a:r>
              <a:rPr lang="it-IT" sz="1800" dirty="0" err="1">
                <a:ea typeface="Calibri" panose="020F0502020204030204" pitchFamily="34" charset="0"/>
                <a:cs typeface="Times New Roman" panose="02020603050405020304" pitchFamily="18" charset="0"/>
              </a:rPr>
              <a:t>Pay</a:t>
            </a:r>
            <a:r>
              <a:rPr lang="it-IT" sz="1800" dirty="0">
                <a:ea typeface="Calibri" panose="020F0502020204030204" pitchFamily="34" charset="0"/>
                <a:cs typeface="Times New Roman" panose="02020603050405020304" pitchFamily="18" charset="0"/>
              </a:rPr>
              <a:t>-by-link)</a:t>
            </a:r>
          </a:p>
          <a:p>
            <a:pPr>
              <a:lnSpc>
                <a:spcPct val="150000"/>
              </a:lnSpc>
            </a:pPr>
            <a:r>
              <a:rPr lang="it-IT" sz="1800" dirty="0">
                <a:ea typeface="Calibri" panose="020F0502020204030204" pitchFamily="34" charset="0"/>
                <a:cs typeface="Times New Roman" panose="02020603050405020304" pitchFamily="18" charset="0"/>
              </a:rPr>
              <a:t>Pagamenti contactless (</a:t>
            </a:r>
            <a:r>
              <a:rPr lang="it-IT" sz="1800" dirty="0" err="1">
                <a:ea typeface="Calibri" panose="020F0502020204030204" pitchFamily="34" charset="0"/>
                <a:cs typeface="Times New Roman" panose="02020603050405020304" pitchFamily="18" charset="0"/>
              </a:rPr>
              <a:t>Near</a:t>
            </a:r>
            <a:r>
              <a:rPr lang="it-IT" sz="1800" dirty="0">
                <a:ea typeface="Calibri" panose="020F0502020204030204" pitchFamily="34" charset="0"/>
                <a:cs typeface="Times New Roman" panose="02020603050405020304" pitchFamily="18" charset="0"/>
              </a:rPr>
              <a:t> Field </a:t>
            </a:r>
            <a:r>
              <a:rPr lang="it-IT" sz="1800" dirty="0" err="1">
                <a:ea typeface="Calibri" panose="020F0502020204030204" pitchFamily="34" charset="0"/>
                <a:cs typeface="Times New Roman" panose="02020603050405020304" pitchFamily="18" charset="0"/>
              </a:rPr>
              <a:t>Communication</a:t>
            </a:r>
            <a:r>
              <a:rPr lang="it-IT" sz="1800" dirty="0">
                <a:ea typeface="Calibri" panose="020F0502020204030204" pitchFamily="34" charset="0"/>
                <a:cs typeface="Times New Roman" panose="02020603050405020304" pitchFamily="18" charset="0"/>
              </a:rPr>
              <a:t> – </a:t>
            </a:r>
            <a:r>
              <a:rPr lang="it-IT" sz="1800" dirty="0" err="1">
                <a:ea typeface="Calibri" panose="020F0502020204030204" pitchFamily="34" charset="0"/>
                <a:cs typeface="Times New Roman" panose="02020603050405020304" pitchFamily="18" charset="0"/>
              </a:rPr>
              <a:t>NFC</a:t>
            </a:r>
            <a:r>
              <a:rPr lang="it-IT" sz="1800" dirty="0">
                <a:ea typeface="Calibri" panose="020F0502020204030204" pitchFamily="34" charset="0"/>
                <a:cs typeface="Times New Roman" panose="02020603050405020304" pitchFamily="18" charset="0"/>
              </a:rPr>
              <a:t>; identificazione a radiofrequenza – RFID; carte di prossimità)</a:t>
            </a:r>
          </a:p>
          <a:p>
            <a:pPr>
              <a:lnSpc>
                <a:spcPct val="150000"/>
              </a:lnSpc>
            </a:pPr>
            <a:r>
              <a:rPr lang="it-IT" sz="1800" dirty="0">
                <a:ea typeface="Calibri" panose="020F0502020204030204" pitchFamily="34" charset="0"/>
                <a:cs typeface="Times New Roman" panose="02020603050405020304" pitchFamily="18" charset="0"/>
              </a:rPr>
              <a:t>App di portafoglio mobile / E-</a:t>
            </a:r>
            <a:r>
              <a:rPr lang="it-IT" sz="1800" dirty="0" err="1">
                <a:ea typeface="Calibri" panose="020F0502020204030204" pitchFamily="34" charset="0"/>
                <a:cs typeface="Times New Roman" panose="02020603050405020304" pitchFamily="18" charset="0"/>
              </a:rPr>
              <a:t>wallet</a:t>
            </a:r>
            <a:endParaRPr lang="it-IT" sz="1800" dirty="0">
              <a:ea typeface="Calibri" panose="020F0502020204030204" pitchFamily="34" charset="0"/>
              <a:cs typeface="Times New Roman" panose="02020603050405020304" pitchFamily="18" charset="0"/>
            </a:endParaRPr>
          </a:p>
          <a:p>
            <a:pPr>
              <a:lnSpc>
                <a:spcPct val="150000"/>
              </a:lnSpc>
            </a:pPr>
            <a:r>
              <a:rPr lang="it-IT" sz="1800" dirty="0">
                <a:ea typeface="Calibri" panose="020F0502020204030204" pitchFamily="34" charset="0"/>
                <a:cs typeface="Times New Roman" panose="02020603050405020304" pitchFamily="18" charset="0"/>
              </a:rPr>
              <a:t>Pagamenti via SMS</a:t>
            </a:r>
          </a:p>
          <a:p>
            <a:pPr>
              <a:lnSpc>
                <a:spcPct val="150000"/>
              </a:lnSpc>
            </a:pPr>
            <a:r>
              <a:rPr lang="it-IT" sz="1800" dirty="0">
                <a:ea typeface="Calibri" panose="020F0502020204030204" pitchFamily="34" charset="0"/>
                <a:cs typeface="Times New Roman" panose="02020603050405020304" pitchFamily="18" charset="0"/>
              </a:rPr>
              <a:t>Codici QR</a:t>
            </a:r>
          </a:p>
          <a:p>
            <a:pPr>
              <a:lnSpc>
                <a:spcPct val="150000"/>
              </a:lnSpc>
            </a:pPr>
            <a:r>
              <a:rPr lang="it-IT" sz="1800" dirty="0" err="1">
                <a:ea typeface="Calibri" panose="020F0502020204030204" pitchFamily="34" charset="0"/>
                <a:cs typeface="Times New Roman" panose="02020603050405020304" pitchFamily="18" charset="0"/>
              </a:rPr>
              <a:t>BLIK</a:t>
            </a:r>
            <a:r>
              <a:rPr lang="it-IT" sz="1800" dirty="0">
                <a:ea typeface="Calibri" panose="020F0502020204030204" pitchFamily="34" charset="0"/>
                <a:cs typeface="Times New Roman" panose="02020603050405020304" pitchFamily="18" charset="0"/>
              </a:rPr>
              <a:t> (un sistema di pagamento polacco che consente di effettuare pagamenti istantanei e prelevare contanti utilizzando un codice monouso a 6 cifre generato da </a:t>
            </a:r>
            <a:r>
              <a:rPr lang="it-IT" sz="1800" dirty="0" err="1">
                <a:ea typeface="Calibri" panose="020F0502020204030204" pitchFamily="34" charset="0"/>
                <a:cs typeface="Times New Roman" panose="02020603050405020304" pitchFamily="18" charset="0"/>
              </a:rPr>
              <a:t>un'app</a:t>
            </a:r>
            <a:r>
              <a:rPr lang="it-IT" sz="1800" dirty="0">
                <a:ea typeface="Calibri" panose="020F0502020204030204" pitchFamily="34" charset="0"/>
                <a:cs typeface="Times New Roman" panose="02020603050405020304" pitchFamily="18" charset="0"/>
              </a:rPr>
              <a:t> di mobile banking)</a:t>
            </a:r>
          </a:p>
        </p:txBody>
      </p:sp>
      <p:pic>
        <p:nvPicPr>
          <p:cNvPr id="6" name="Grafika 5" descr="Karta kredytowa z wypełnieniem pełnym">
            <a:extLst>
              <a:ext uri="{FF2B5EF4-FFF2-40B4-BE49-F238E27FC236}">
                <a16:creationId xmlns:a16="http://schemas.microsoft.com/office/drawing/2014/main" id="{80B36FD0-A219-FC9D-16D1-A274C408B9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70532" y="2172428"/>
            <a:ext cx="4858138" cy="4858138"/>
          </a:xfrm>
          <a:prstGeom prst="rect">
            <a:avLst/>
          </a:prstGeom>
        </p:spPr>
      </p:pic>
    </p:spTree>
    <p:extLst>
      <p:ext uri="{BB962C8B-B14F-4D97-AF65-F5344CB8AC3E}">
        <p14:creationId xmlns:p14="http://schemas.microsoft.com/office/powerpoint/2010/main" val="293479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A58448-6961-BDA6-9CB7-A03394433924}"/>
              </a:ext>
            </a:extLst>
          </p:cNvPr>
          <p:cNvSpPr>
            <a:spLocks noGrp="1"/>
          </p:cNvSpPr>
          <p:nvPr>
            <p:ph type="title"/>
          </p:nvPr>
        </p:nvSpPr>
        <p:spPr>
          <a:xfrm>
            <a:off x="1862667" y="176672"/>
            <a:ext cx="10905066" cy="1135737"/>
          </a:xfrm>
        </p:spPr>
        <p:txBody>
          <a:bodyPr>
            <a:normAutofit/>
          </a:bodyPr>
          <a:lstStyle/>
          <a:p>
            <a:r>
              <a:rPr lang="en-GB" sz="3600" dirty="0">
                <a:solidFill>
                  <a:srgbClr val="002060"/>
                </a:solidFill>
                <a:latin typeface="+mn-lt"/>
                <a:ea typeface="Times New Roman" panose="02020603050405020304" pitchFamily="18" charset="0"/>
                <a:cs typeface="Times New Roman" panose="02020603050405020304" pitchFamily="18" charset="0"/>
              </a:rPr>
              <a:t>Business opportunities</a:t>
            </a:r>
            <a:r>
              <a:rPr lang="pl-PL" baseline="30000" dirty="0">
                <a:solidFill>
                  <a:srgbClr val="002060"/>
                </a:solidFill>
                <a:latin typeface="+mn-lt"/>
              </a:rPr>
              <a:t> </a:t>
            </a:r>
            <a:endParaRPr lang="pl-PL" sz="3600" dirty="0">
              <a:solidFill>
                <a:srgbClr val="002060"/>
              </a:solidFill>
              <a:latin typeface="+mn-lt"/>
              <a:ea typeface="Times New Roman" panose="02020603050405020304" pitchFamily="18" charset="0"/>
              <a:cs typeface="Times New Roman" panose="02020603050405020304" pitchFamily="18" charset="0"/>
            </a:endParaRPr>
          </a:p>
        </p:txBody>
      </p:sp>
      <p:sp>
        <p:nvSpPr>
          <p:cNvPr id="5" name="Symbol zastępczy zawartości 4">
            <a:extLst>
              <a:ext uri="{FF2B5EF4-FFF2-40B4-BE49-F238E27FC236}">
                <a16:creationId xmlns:a16="http://schemas.microsoft.com/office/drawing/2014/main" id="{773DB21E-C81B-E80D-B500-DE9E941A57AB}"/>
              </a:ext>
            </a:extLst>
          </p:cNvPr>
          <p:cNvSpPr>
            <a:spLocks noGrp="1"/>
          </p:cNvSpPr>
          <p:nvPr>
            <p:ph idx="1"/>
          </p:nvPr>
        </p:nvSpPr>
        <p:spPr>
          <a:xfrm>
            <a:off x="643466" y="1166995"/>
            <a:ext cx="9996047" cy="4938780"/>
          </a:xfrm>
        </p:spPr>
        <p:txBody>
          <a:bodyPr>
            <a:normAutofit fontScale="85000" lnSpcReduction="20000"/>
          </a:bodyPr>
          <a:lstStyle/>
          <a:p>
            <a:pPr algn="just">
              <a:lnSpc>
                <a:spcPct val="120000"/>
              </a:lnSpc>
              <a:buClr>
                <a:schemeClr val="bg2">
                  <a:lumMod val="25000"/>
                </a:schemeClr>
              </a:buClr>
              <a:buFont typeface="Wingdings" panose="05000000000000000000" pitchFamily="2" charset="2"/>
              <a:buChar char="§"/>
            </a:pPr>
            <a:r>
              <a:rPr lang="it-IT" altLang="pl-PL" sz="2100" b="1" dirty="0" err="1">
                <a:cs typeface="Times New Roman" panose="02020603050405020304" pitchFamily="18" charset="0"/>
              </a:rPr>
              <a:t>Going</a:t>
            </a:r>
            <a:r>
              <a:rPr lang="it-IT" altLang="pl-PL" sz="2100" b="1" dirty="0">
                <a:cs typeface="Times New Roman" panose="02020603050405020304" pitchFamily="18" charset="0"/>
              </a:rPr>
              <a:t> </a:t>
            </a:r>
            <a:r>
              <a:rPr lang="it-IT" altLang="pl-PL" sz="2100" b="1" dirty="0" err="1">
                <a:cs typeface="Times New Roman" panose="02020603050405020304" pitchFamily="18" charset="0"/>
              </a:rPr>
              <a:t>Cashless</a:t>
            </a:r>
            <a:r>
              <a:rPr lang="it-IT" altLang="pl-PL" sz="2100" b="1" dirty="0">
                <a:cs typeface="Times New Roman" panose="02020603050405020304" pitchFamily="18" charset="0"/>
              </a:rPr>
              <a:t> e contatti – una tendenza globale:</a:t>
            </a:r>
          </a:p>
          <a:p>
            <a:pPr lvl="1" algn="just">
              <a:lnSpc>
                <a:spcPct val="120000"/>
              </a:lnSpc>
              <a:spcBef>
                <a:spcPts val="588"/>
              </a:spcBef>
              <a:buClr>
                <a:schemeClr val="bg2">
                  <a:lumMod val="25000"/>
                </a:schemeClr>
              </a:buClr>
              <a:buFont typeface="Wingdings" panose="05000000000000000000" pitchFamily="2" charset="2"/>
              <a:buChar char="§"/>
            </a:pPr>
            <a:r>
              <a:rPr lang="it-IT" altLang="pl-PL" sz="1800" dirty="0">
                <a:cs typeface="Times New Roman" panose="02020603050405020304" pitchFamily="18" charset="0"/>
              </a:rPr>
              <a:t>Da febbraio 2020 a fine febbraio 2021 il numero di aziende americane, australiane canadesi e britanniche che sono diventate senza contanti </a:t>
            </a:r>
            <a:r>
              <a:rPr lang="it-IT" altLang="pl-PL" sz="1800" b="1" dirty="0">
                <a:cs typeface="Times New Roman" panose="02020603050405020304" pitchFamily="18" charset="0"/>
              </a:rPr>
              <a:t>è raddoppiato </a:t>
            </a:r>
            <a:r>
              <a:rPr lang="it-IT" altLang="pl-PL" sz="1800" dirty="0">
                <a:cs typeface="Times New Roman" panose="02020603050405020304" pitchFamily="18" charset="0"/>
              </a:rPr>
              <a:t>secondo un'analisi del 2021 basata sui dati dei pagamenti </a:t>
            </a:r>
            <a:r>
              <a:rPr lang="it-IT" altLang="pl-PL" sz="1800" dirty="0" err="1">
                <a:cs typeface="Times New Roman" panose="02020603050405020304" pitchFamily="18" charset="0"/>
              </a:rPr>
              <a:t>Square</a:t>
            </a:r>
            <a:r>
              <a:rPr lang="it-IT" altLang="pl-PL" sz="1800" dirty="0">
                <a:cs typeface="Times New Roman" panose="02020603050405020304" pitchFamily="18" charset="0"/>
              </a:rPr>
              <a:t>. L'accelerazione del passaggio dalla liquidità è stata fortemente influenzata dalla pandemia di COVID-19;</a:t>
            </a:r>
          </a:p>
          <a:p>
            <a:pPr lvl="1" algn="just">
              <a:lnSpc>
                <a:spcPct val="120000"/>
              </a:lnSpc>
              <a:spcBef>
                <a:spcPts val="588"/>
              </a:spcBef>
              <a:buClr>
                <a:schemeClr val="bg2">
                  <a:lumMod val="25000"/>
                </a:schemeClr>
              </a:buClr>
              <a:buFont typeface="Wingdings" panose="05000000000000000000" pitchFamily="2" charset="2"/>
              <a:buChar char="§"/>
            </a:pPr>
            <a:r>
              <a:rPr lang="it-IT" altLang="pl-PL" sz="1800" dirty="0">
                <a:cs typeface="Times New Roman" panose="02020603050405020304" pitchFamily="18" charset="0"/>
              </a:rPr>
              <a:t>Secondo la Banca centrale europea, </a:t>
            </a:r>
            <a:r>
              <a:rPr lang="it-IT" altLang="pl-PL" sz="1800" b="1" dirty="0">
                <a:cs typeface="Times New Roman" panose="02020603050405020304" pitchFamily="18" charset="0"/>
              </a:rPr>
              <a:t>l'uso di strumenti di pagamento elettronico nell'area dell'euro aumenta di anno in anno;</a:t>
            </a:r>
          </a:p>
          <a:p>
            <a:pPr lvl="1" algn="just">
              <a:lnSpc>
                <a:spcPct val="120000"/>
              </a:lnSpc>
              <a:spcBef>
                <a:spcPts val="588"/>
              </a:spcBef>
              <a:buClr>
                <a:schemeClr val="bg2">
                  <a:lumMod val="25000"/>
                </a:schemeClr>
              </a:buClr>
              <a:buFont typeface="Wingdings" panose="05000000000000000000" pitchFamily="2" charset="2"/>
              <a:buChar char="§"/>
            </a:pPr>
            <a:r>
              <a:rPr lang="it-IT" altLang="pl-PL" sz="1800" dirty="0">
                <a:cs typeface="Times New Roman" panose="02020603050405020304" pitchFamily="18" charset="0"/>
              </a:rPr>
              <a:t>La maggior parte dei commercianti nei principali paesi europei vorrebbe essere autorizzata a rifiutare di accettare contanti;</a:t>
            </a:r>
          </a:p>
          <a:p>
            <a:pPr lvl="1" algn="just">
              <a:lnSpc>
                <a:spcPct val="120000"/>
              </a:lnSpc>
              <a:spcBef>
                <a:spcPts val="588"/>
              </a:spcBef>
              <a:buClr>
                <a:schemeClr val="bg2">
                  <a:lumMod val="25000"/>
                </a:schemeClr>
              </a:buClr>
              <a:buFont typeface="Wingdings" panose="05000000000000000000" pitchFamily="2" charset="2"/>
              <a:buChar char="§"/>
            </a:pPr>
            <a:r>
              <a:rPr lang="it-IT" altLang="pl-PL" sz="1800" dirty="0">
                <a:cs typeface="Times New Roman" panose="02020603050405020304" pitchFamily="18" charset="0"/>
              </a:rPr>
              <a:t>Circa 2 consumatori europei su 3 concordano sul fatto che ora preferiscono pagare senza contatto più spesso rispetto a prima della pandemia di COVID-19;</a:t>
            </a:r>
          </a:p>
          <a:p>
            <a:pPr algn="just">
              <a:lnSpc>
                <a:spcPct val="120000"/>
              </a:lnSpc>
              <a:buClr>
                <a:schemeClr val="bg2">
                  <a:lumMod val="25000"/>
                </a:schemeClr>
              </a:buClr>
              <a:buFont typeface="Wingdings" panose="05000000000000000000" pitchFamily="2" charset="2"/>
              <a:buChar char="§"/>
            </a:pPr>
            <a:r>
              <a:rPr lang="it-IT" altLang="pl-PL" sz="2100" b="1" dirty="0">
                <a:cs typeface="Times New Roman" panose="02020603050405020304" pitchFamily="18" charset="0"/>
              </a:rPr>
              <a:t>Vantaggi dei pagamenti senza contanti:</a:t>
            </a:r>
          </a:p>
          <a:p>
            <a:pPr lvl="1" algn="just">
              <a:lnSpc>
                <a:spcPct val="120000"/>
              </a:lnSpc>
              <a:spcBef>
                <a:spcPts val="588"/>
              </a:spcBef>
              <a:buClr>
                <a:schemeClr val="bg2">
                  <a:lumMod val="25000"/>
                </a:schemeClr>
              </a:buClr>
              <a:buFont typeface="Wingdings" panose="05000000000000000000" pitchFamily="2" charset="2"/>
              <a:buChar char="§"/>
            </a:pPr>
            <a:r>
              <a:rPr lang="it-IT" altLang="pl-PL" sz="1800" dirty="0">
                <a:cs typeface="Times New Roman" panose="02020603050405020304" pitchFamily="18" charset="0"/>
              </a:rPr>
              <a:t>Miglioramento </a:t>
            </a:r>
            <a:r>
              <a:rPr lang="it-IT" altLang="pl-PL" sz="1800" b="1" dirty="0">
                <a:cs typeface="Times New Roman" panose="02020603050405020304" pitchFamily="18" charset="0"/>
              </a:rPr>
              <a:t>dell'esperienza del cliente</a:t>
            </a:r>
            <a:r>
              <a:rPr lang="it-IT" altLang="pl-PL" sz="1800" dirty="0">
                <a:cs typeface="Times New Roman" panose="02020603050405020304" pitchFamily="18" charset="0"/>
              </a:rPr>
              <a:t>;</a:t>
            </a:r>
          </a:p>
          <a:p>
            <a:pPr lvl="1" algn="just">
              <a:lnSpc>
                <a:spcPct val="120000"/>
              </a:lnSpc>
              <a:spcBef>
                <a:spcPts val="588"/>
              </a:spcBef>
              <a:buClr>
                <a:schemeClr val="bg2">
                  <a:lumMod val="25000"/>
                </a:schemeClr>
              </a:buClr>
              <a:buFont typeface="Wingdings" panose="05000000000000000000" pitchFamily="2" charset="2"/>
              <a:buChar char="§"/>
            </a:pPr>
            <a:r>
              <a:rPr lang="it-IT" altLang="pl-PL" sz="1800" b="1" dirty="0">
                <a:cs typeface="Times New Roman" panose="02020603050405020304" pitchFamily="18" charset="0"/>
              </a:rPr>
              <a:t>Risparmio di tempo</a:t>
            </a:r>
            <a:r>
              <a:rPr lang="it-IT" altLang="pl-PL" sz="1800" dirty="0">
                <a:cs typeface="Times New Roman" panose="02020603050405020304" pitchFamily="18" charset="0"/>
              </a:rPr>
              <a:t>: i pagamenti senza contanti aiutano le aziende a risparmiare tempo rispetto alle transazioni in contanti e ai costi di gestione della liquidità come il costo del personale, il costo del monitoraggio della liquidità e la protezione dei costi di cassa;</a:t>
            </a:r>
          </a:p>
          <a:p>
            <a:pPr lvl="1" algn="just">
              <a:lnSpc>
                <a:spcPct val="120000"/>
              </a:lnSpc>
              <a:spcBef>
                <a:spcPts val="588"/>
              </a:spcBef>
              <a:buClr>
                <a:schemeClr val="bg2">
                  <a:lumMod val="25000"/>
                </a:schemeClr>
              </a:buClr>
              <a:buFont typeface="Wingdings" panose="05000000000000000000" pitchFamily="2" charset="2"/>
              <a:buChar char="§"/>
            </a:pPr>
            <a:r>
              <a:rPr lang="it-IT" altLang="pl-PL" sz="1800" dirty="0">
                <a:cs typeface="Times New Roman" panose="02020603050405020304" pitchFamily="18" charset="0"/>
              </a:rPr>
              <a:t>Maggiore livello di </a:t>
            </a:r>
            <a:r>
              <a:rPr lang="it-IT" altLang="pl-PL" sz="1800" b="1" dirty="0">
                <a:cs typeface="Times New Roman" panose="02020603050405020304" pitchFamily="18" charset="0"/>
              </a:rPr>
              <a:t>sicurezza</a:t>
            </a:r>
            <a:r>
              <a:rPr lang="it-IT" altLang="pl-PL" sz="1800" dirty="0">
                <a:cs typeface="Times New Roman" panose="02020603050405020304" pitchFamily="18" charset="0"/>
              </a:rPr>
              <a:t>;</a:t>
            </a:r>
          </a:p>
          <a:p>
            <a:pPr lvl="1" algn="just">
              <a:lnSpc>
                <a:spcPct val="120000"/>
              </a:lnSpc>
              <a:spcBef>
                <a:spcPts val="588"/>
              </a:spcBef>
              <a:buClr>
                <a:schemeClr val="bg2">
                  <a:lumMod val="25000"/>
                </a:schemeClr>
              </a:buClr>
              <a:buFont typeface="Wingdings" panose="05000000000000000000" pitchFamily="2" charset="2"/>
              <a:buChar char="§"/>
            </a:pPr>
            <a:r>
              <a:rPr lang="it-IT" altLang="pl-PL" sz="1800" b="1" dirty="0">
                <a:cs typeface="Times New Roman" panose="02020603050405020304" pitchFamily="18" charset="0"/>
              </a:rPr>
              <a:t>Automazione</a:t>
            </a:r>
            <a:r>
              <a:rPr lang="it-IT" altLang="pl-PL" sz="1800" dirty="0">
                <a:cs typeface="Times New Roman" panose="02020603050405020304" pitchFamily="18" charset="0"/>
              </a:rPr>
              <a:t> di specifiche attività contabili e contabili.</a:t>
            </a:r>
          </a:p>
          <a:p>
            <a:pPr lvl="1" algn="just">
              <a:lnSpc>
                <a:spcPct val="120000"/>
              </a:lnSpc>
              <a:spcBef>
                <a:spcPts val="588"/>
              </a:spcBef>
              <a:buClr>
                <a:schemeClr val="bg2">
                  <a:lumMod val="25000"/>
                </a:schemeClr>
              </a:buClr>
              <a:buFont typeface="Wingdings" panose="05000000000000000000" pitchFamily="2" charset="2"/>
              <a:buChar char="§"/>
            </a:pPr>
            <a:endParaRPr lang="pl-PL" altLang="pl-PL" sz="2000" dirty="0">
              <a:latin typeface="Times New Roman" panose="02020603050405020304" pitchFamily="18" charset="0"/>
              <a:cs typeface="Times New Roman" panose="02020603050405020304" pitchFamily="18" charset="0"/>
            </a:endParaRPr>
          </a:p>
          <a:p>
            <a:pPr>
              <a:lnSpc>
                <a:spcPct val="120000"/>
              </a:lnSpc>
              <a:buClr>
                <a:schemeClr val="bg2">
                  <a:lumMod val="25000"/>
                </a:schemeClr>
              </a:buClr>
              <a:buFont typeface="Wingdings" panose="05000000000000000000" pitchFamily="2" charset="2"/>
              <a:buChar char="§"/>
            </a:pPr>
            <a:endParaRPr lang="pl-PL" altLang="pl-PL" sz="2000" dirty="0">
              <a:latin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
            </a:pPr>
            <a:endParaRPr lang="pl-PL" sz="2000" dirty="0"/>
          </a:p>
        </p:txBody>
      </p:sp>
      <p:pic>
        <p:nvPicPr>
          <p:cNvPr id="4" name="Grafika 3" descr="Monety kontur">
            <a:extLst>
              <a:ext uri="{FF2B5EF4-FFF2-40B4-BE49-F238E27FC236}">
                <a16:creationId xmlns:a16="http://schemas.microsoft.com/office/drawing/2014/main" id="{C5A68073-9770-FB62-0C7F-AADAFF62AD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08706" y="1374909"/>
            <a:ext cx="4522952" cy="4522952"/>
          </a:xfrm>
          <a:prstGeom prst="rect">
            <a:avLst/>
          </a:prstGeom>
        </p:spPr>
      </p:pic>
      <p:cxnSp>
        <p:nvCxnSpPr>
          <p:cNvPr id="8" name="Łącznik prosty 7">
            <a:extLst>
              <a:ext uri="{FF2B5EF4-FFF2-40B4-BE49-F238E27FC236}">
                <a16:creationId xmlns:a16="http://schemas.microsoft.com/office/drawing/2014/main" id="{F9B8265E-2CFA-568B-E176-4526B42EC55A}"/>
              </a:ext>
            </a:extLst>
          </p:cNvPr>
          <p:cNvCxnSpPr>
            <a:cxnSpLocks/>
          </p:cNvCxnSpPr>
          <p:nvPr/>
        </p:nvCxnSpPr>
        <p:spPr>
          <a:xfrm>
            <a:off x="7315200" y="1906859"/>
            <a:ext cx="4233333" cy="3479180"/>
          </a:xfrm>
          <a:prstGeom prst="line">
            <a:avLst/>
          </a:prstGeom>
          <a:ln w="107950">
            <a:solidFill>
              <a:srgbClr val="002060">
                <a:alpha val="12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493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1000"/>
                                        <p:tgtEl>
                                          <p:spTgt spid="5">
                                            <p:txEl>
                                              <p:pRg st="2" end="2"/>
                                            </p:txEl>
                                          </p:spTgt>
                                        </p:tgtEl>
                                      </p:cBhvr>
                                    </p:animEffect>
                                    <p:anim calcmode="lin" valueType="num">
                                      <p:cBhvr>
                                        <p:cTn id="2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fade">
                                      <p:cBhvr>
                                        <p:cTn id="29" dur="1000"/>
                                        <p:tgtEl>
                                          <p:spTgt spid="5">
                                            <p:txEl>
                                              <p:pRg st="3" end="3"/>
                                            </p:txEl>
                                          </p:spTgt>
                                        </p:tgtEl>
                                      </p:cBhvr>
                                    </p:animEffect>
                                    <p:anim calcmode="lin" valueType="num">
                                      <p:cBhvr>
                                        <p:cTn id="3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fade">
                                      <p:cBhvr>
                                        <p:cTn id="34" dur="1000"/>
                                        <p:tgtEl>
                                          <p:spTgt spid="5">
                                            <p:txEl>
                                              <p:pRg st="4" end="4"/>
                                            </p:txEl>
                                          </p:spTgt>
                                        </p:tgtEl>
                                      </p:cBhvr>
                                    </p:animEffect>
                                    <p:anim calcmode="lin" valueType="num">
                                      <p:cBhvr>
                                        <p:cTn id="3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Effect transition="in" filter="fade">
                                      <p:cBhvr>
                                        <p:cTn id="41" dur="1000"/>
                                        <p:tgtEl>
                                          <p:spTgt spid="5">
                                            <p:txEl>
                                              <p:pRg st="5" end="5"/>
                                            </p:txEl>
                                          </p:spTgt>
                                        </p:tgtEl>
                                      </p:cBhvr>
                                    </p:animEffect>
                                    <p:anim calcmode="lin" valueType="num">
                                      <p:cBhvr>
                                        <p:cTn id="4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37643A24-8641-6877-1D77-A0F3548362BC}"/>
              </a:ext>
            </a:extLst>
          </p:cNvPr>
          <p:cNvSpPr>
            <a:spLocks noGrp="1"/>
          </p:cNvSpPr>
          <p:nvPr>
            <p:ph type="title"/>
          </p:nvPr>
        </p:nvSpPr>
        <p:spPr>
          <a:xfrm>
            <a:off x="1878675" y="250666"/>
            <a:ext cx="10539897" cy="1954328"/>
          </a:xfrm>
        </p:spPr>
        <p:txBody>
          <a:bodyPr>
            <a:normAutofit/>
          </a:bodyPr>
          <a:lstStyle/>
          <a:p>
            <a:r>
              <a:rPr lang="pl-PL"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Tasse normalmente pagate</a:t>
            </a:r>
          </a:p>
        </p:txBody>
      </p:sp>
      <p:sp>
        <p:nvSpPr>
          <p:cNvPr id="4" name="Symbol zastępczy zawartości 1">
            <a:extLst>
              <a:ext uri="{FF2B5EF4-FFF2-40B4-BE49-F238E27FC236}">
                <a16:creationId xmlns:a16="http://schemas.microsoft.com/office/drawing/2014/main" id="{874ACD7A-709A-CF21-1B2A-4614E478D8D3}"/>
              </a:ext>
            </a:extLst>
          </p:cNvPr>
          <p:cNvSpPr>
            <a:spLocks noGrp="1"/>
          </p:cNvSpPr>
          <p:nvPr>
            <p:ph idx="1"/>
          </p:nvPr>
        </p:nvSpPr>
        <p:spPr>
          <a:xfrm>
            <a:off x="457120" y="2528653"/>
            <a:ext cx="10539897" cy="2323655"/>
          </a:xfrm>
        </p:spPr>
        <p:txBody>
          <a:bodyPr anchor="ctr">
            <a:normAutofit/>
          </a:bodyPr>
          <a:lstStyle/>
          <a:p>
            <a:pPr marL="0" indent="0">
              <a:buNone/>
              <a:defRPr/>
            </a:pPr>
            <a:endParaRPr lang="pl-PL" sz="2000" dirty="0">
              <a:latin typeface="Times New Roman" panose="02020603050405020304" pitchFamily="18" charset="0"/>
              <a:cs typeface="Times New Roman" panose="02020603050405020304" pitchFamily="18" charset="0"/>
            </a:endParaRPr>
          </a:p>
          <a:p>
            <a:pPr marL="0" indent="0">
              <a:buNone/>
              <a:defRPr/>
            </a:pPr>
            <a:r>
              <a:rPr lang="it-IT" sz="2000" dirty="0">
                <a:latin typeface="Calibri" panose="020F0502020204030204" pitchFamily="34" charset="0"/>
                <a:cs typeface="Calibri" panose="020F0502020204030204" pitchFamily="34" charset="0"/>
              </a:rPr>
              <a:t>     Commissione interbancaria</a:t>
            </a:r>
            <a:r>
              <a:rPr lang="pl-PL" sz="2000" dirty="0">
                <a:latin typeface="Calibri" panose="020F0502020204030204" pitchFamily="34" charset="0"/>
                <a:cs typeface="Calibri" panose="020F0502020204030204" pitchFamily="34" charset="0"/>
              </a:rPr>
              <a:t>                               </a:t>
            </a:r>
            <a:r>
              <a:rPr lang="it-IT" sz="2000" dirty="0">
                <a:latin typeface="Calibri" panose="020F0502020204030204" pitchFamily="34" charset="0"/>
                <a:cs typeface="Calibri" panose="020F0502020204030204" pitchFamily="34" charset="0"/>
              </a:rPr>
              <a:t>Costi del circuito                      Margine dell’acquirente</a:t>
            </a:r>
            <a:endParaRPr lang="pl-PL" sz="2000" dirty="0">
              <a:latin typeface="Calibri" panose="020F0502020204030204" pitchFamily="34" charset="0"/>
              <a:cs typeface="Calibri" panose="020F0502020204030204" pitchFamily="34" charset="0"/>
            </a:endParaRPr>
          </a:p>
          <a:p>
            <a:pPr>
              <a:defRPr/>
            </a:pPr>
            <a:endParaRPr lang="pl-PL" sz="1800" b="1" dirty="0">
              <a:latin typeface="Times New Roman" panose="02020603050405020304" pitchFamily="18" charset="0"/>
              <a:cs typeface="Times New Roman" panose="02020603050405020304" pitchFamily="18" charset="0"/>
            </a:endParaRPr>
          </a:p>
        </p:txBody>
      </p:sp>
      <p:pic>
        <p:nvPicPr>
          <p:cNvPr id="10" name="Grafika 9" descr="Pożyczka kontur">
            <a:extLst>
              <a:ext uri="{FF2B5EF4-FFF2-40B4-BE49-F238E27FC236}">
                <a16:creationId xmlns:a16="http://schemas.microsoft.com/office/drawing/2014/main" id="{96762633-6700-E109-C9DE-BF0E89E6D0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160966" y="-251022"/>
            <a:ext cx="6197600" cy="6197600"/>
          </a:xfrm>
          <a:prstGeom prst="rect">
            <a:avLst/>
          </a:prstGeom>
        </p:spPr>
      </p:pic>
      <p:sp>
        <p:nvSpPr>
          <p:cNvPr id="3" name="pole tekstowe 2">
            <a:extLst>
              <a:ext uri="{FF2B5EF4-FFF2-40B4-BE49-F238E27FC236}">
                <a16:creationId xmlns:a16="http://schemas.microsoft.com/office/drawing/2014/main" id="{E54A995E-58BD-C880-EB59-1BE2542CB022}"/>
              </a:ext>
            </a:extLst>
          </p:cNvPr>
          <p:cNvSpPr txBox="1"/>
          <p:nvPr/>
        </p:nvSpPr>
        <p:spPr>
          <a:xfrm>
            <a:off x="653537" y="3971460"/>
            <a:ext cx="3148258" cy="2031325"/>
          </a:xfrm>
          <a:prstGeom prst="rect">
            <a:avLst/>
          </a:prstGeom>
          <a:noFill/>
        </p:spPr>
        <p:txBody>
          <a:bodyPr wrap="square">
            <a:spAutoFit/>
          </a:bodyPr>
          <a:lstStyle/>
          <a:p>
            <a:pPr algn="just">
              <a:defRPr/>
            </a:pPr>
            <a:r>
              <a:rPr lang="it-IT" sz="1400" dirty="0">
                <a:cs typeface="Times New Roman" panose="02020603050405020304" pitchFamily="18" charset="0"/>
              </a:rPr>
              <a:t>una commissione pagata per ciascuna operazione direttamente o indirettamente (ossia tramite terzi) tra l'emittente e l'acquirente coinvolto in un'operazione di pagamento basata su carta. Secondo il diritto dell'UE, la compensazione netta o altra remunerazione concordata è considerata parte della commissione interbancaria.</a:t>
            </a:r>
          </a:p>
        </p:txBody>
      </p:sp>
      <p:sp>
        <p:nvSpPr>
          <p:cNvPr id="7" name="pole tekstowe 6">
            <a:extLst>
              <a:ext uri="{FF2B5EF4-FFF2-40B4-BE49-F238E27FC236}">
                <a16:creationId xmlns:a16="http://schemas.microsoft.com/office/drawing/2014/main" id="{B3D6F272-058A-033D-A9E7-AC502A4BEE5B}"/>
              </a:ext>
            </a:extLst>
          </p:cNvPr>
          <p:cNvSpPr txBox="1"/>
          <p:nvPr/>
        </p:nvSpPr>
        <p:spPr>
          <a:xfrm>
            <a:off x="4776378" y="4286166"/>
            <a:ext cx="3008238" cy="1169551"/>
          </a:xfrm>
          <a:prstGeom prst="rect">
            <a:avLst/>
          </a:prstGeom>
          <a:noFill/>
        </p:spPr>
        <p:txBody>
          <a:bodyPr wrap="square">
            <a:spAutoFit/>
          </a:bodyPr>
          <a:lstStyle/>
          <a:p>
            <a:pPr algn="just"/>
            <a:r>
              <a:rPr lang="it-IT" sz="1400" dirty="0">
                <a:cs typeface="Times New Roman" panose="02020603050405020304" pitchFamily="18" charset="0"/>
              </a:rPr>
              <a:t>indica le commissioni fissate dalle organizzazioni di carte come percentuale e/o importo pagabile a tali organizzazioni su ogni operazione di pagamento completata.</a:t>
            </a:r>
          </a:p>
        </p:txBody>
      </p:sp>
      <p:sp>
        <p:nvSpPr>
          <p:cNvPr id="9" name="pole tekstowe 8">
            <a:extLst>
              <a:ext uri="{FF2B5EF4-FFF2-40B4-BE49-F238E27FC236}">
                <a16:creationId xmlns:a16="http://schemas.microsoft.com/office/drawing/2014/main" id="{CFEEDC98-9832-6A61-E5EE-30C0EE7F36A1}"/>
              </a:ext>
            </a:extLst>
          </p:cNvPr>
          <p:cNvSpPr txBox="1"/>
          <p:nvPr/>
        </p:nvSpPr>
        <p:spPr>
          <a:xfrm>
            <a:off x="8268060" y="4482976"/>
            <a:ext cx="3426619" cy="738664"/>
          </a:xfrm>
          <a:prstGeom prst="rect">
            <a:avLst/>
          </a:prstGeom>
          <a:noFill/>
        </p:spPr>
        <p:txBody>
          <a:bodyPr wrap="square">
            <a:spAutoFit/>
          </a:bodyPr>
          <a:lstStyle/>
          <a:p>
            <a:pPr algn="just"/>
            <a:r>
              <a:rPr lang="it-IT" sz="1400" dirty="0">
                <a:cs typeface="Times New Roman" panose="02020603050405020304" pitchFamily="18" charset="0"/>
              </a:rPr>
              <a:t> La commissione dovuta all'acquirente che costituisce la remunerazione per il trattamento dell'operazione di pagamento.</a:t>
            </a:r>
            <a:endParaRPr lang="pl-PL" sz="1400" dirty="0">
              <a:cs typeface="Times New Roman" panose="02020603050405020304" pitchFamily="18" charset="0"/>
            </a:endParaRPr>
          </a:p>
        </p:txBody>
      </p:sp>
      <p:pic>
        <p:nvPicPr>
          <p:cNvPr id="12" name="Grafika 11" descr="Karta kredytowa z wypełnieniem pełnym">
            <a:extLst>
              <a:ext uri="{FF2B5EF4-FFF2-40B4-BE49-F238E27FC236}">
                <a16:creationId xmlns:a16="http://schemas.microsoft.com/office/drawing/2014/main" id="{DA73A4A3-B0EE-4B31-23EA-415AD801E53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41711" y="2149224"/>
            <a:ext cx="1397107" cy="1397107"/>
          </a:xfrm>
          <a:prstGeom prst="rect">
            <a:avLst/>
          </a:prstGeom>
          <a:effectLst>
            <a:outerShdw blurRad="50800" dist="50800" dir="5400000" sx="103000" sy="103000" algn="ctr" rotWithShape="0">
              <a:schemeClr val="tx1">
                <a:alpha val="39000"/>
              </a:schemeClr>
            </a:outerShdw>
          </a:effectLst>
        </p:spPr>
      </p:pic>
      <p:pic>
        <p:nvPicPr>
          <p:cNvPr id="14" name="Grafika 13" descr="Podatek z wypełnieniem pełnym">
            <a:extLst>
              <a:ext uri="{FF2B5EF4-FFF2-40B4-BE49-F238E27FC236}">
                <a16:creationId xmlns:a16="http://schemas.microsoft.com/office/drawing/2014/main" id="{6233A6F6-D71C-E28B-A617-31DD0A3F9AA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650399" y="2204633"/>
            <a:ext cx="1154534" cy="1154534"/>
          </a:xfrm>
          <a:prstGeom prst="rect">
            <a:avLst/>
          </a:prstGeom>
          <a:effectLst>
            <a:outerShdw blurRad="101600" dist="50800" dir="5400000" algn="ctr" rotWithShape="0">
              <a:schemeClr val="tx1">
                <a:alpha val="32000"/>
              </a:schemeClr>
            </a:outerShdw>
          </a:effectLst>
        </p:spPr>
      </p:pic>
      <p:pic>
        <p:nvPicPr>
          <p:cNvPr id="16" name="Grafika 15" descr="Filantropia z wypełnieniem pełnym">
            <a:extLst>
              <a:ext uri="{FF2B5EF4-FFF2-40B4-BE49-F238E27FC236}">
                <a16:creationId xmlns:a16="http://schemas.microsoft.com/office/drawing/2014/main" id="{C9AC30E9-BBF2-65EE-8120-DC2982C4A0F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24759" y="2075278"/>
            <a:ext cx="1413243" cy="1413243"/>
          </a:xfrm>
          <a:prstGeom prst="rect">
            <a:avLst/>
          </a:prstGeom>
          <a:effectLst>
            <a:outerShdw blurRad="50800" dist="38100" dir="5400000" algn="t" rotWithShape="0">
              <a:prstClr val="black">
                <a:alpha val="37000"/>
              </a:prstClr>
            </a:outerShdw>
          </a:effectLst>
        </p:spPr>
      </p:pic>
    </p:spTree>
    <p:extLst>
      <p:ext uri="{BB962C8B-B14F-4D97-AF65-F5344CB8AC3E}">
        <p14:creationId xmlns:p14="http://schemas.microsoft.com/office/powerpoint/2010/main" val="175912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1000"/>
                                        <p:tgtEl>
                                          <p:spTgt spid="16"/>
                                        </p:tgtEl>
                                      </p:cBhvr>
                                    </p:animEffect>
                                    <p:anim calcmode="lin" valueType="num">
                                      <p:cBhvr>
                                        <p:cTn id="25" dur="1000" fill="hold"/>
                                        <p:tgtEl>
                                          <p:spTgt spid="16"/>
                                        </p:tgtEl>
                                        <p:attrNameLst>
                                          <p:attrName>ppt_x</p:attrName>
                                        </p:attrNameLst>
                                      </p:cBhvr>
                                      <p:tavLst>
                                        <p:tav tm="0">
                                          <p:val>
                                            <p:strVal val="#ppt_x"/>
                                          </p:val>
                                        </p:tav>
                                        <p:tav tm="100000">
                                          <p:val>
                                            <p:strVal val="#ppt_x"/>
                                          </p:val>
                                        </p:tav>
                                      </p:tavLst>
                                    </p:anim>
                                    <p:anim calcmode="lin" valueType="num">
                                      <p:cBhvr>
                                        <p:cTn id="2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fade">
                                      <p:cBhvr>
                                        <p:cTn id="31" dur="1000"/>
                                        <p:tgtEl>
                                          <p:spTgt spid="4">
                                            <p:txEl>
                                              <p:pRg st="1" end="1"/>
                                            </p:txEl>
                                          </p:spTgt>
                                        </p:tgtEl>
                                      </p:cBhvr>
                                    </p:animEffect>
                                    <p:anim calcmode="lin" valueType="num">
                                      <p:cBhvr>
                                        <p:cTn id="3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1000"/>
                                        <p:tgtEl>
                                          <p:spTgt spid="3"/>
                                        </p:tgtEl>
                                      </p:cBhvr>
                                    </p:animEffect>
                                    <p:anim calcmode="lin" valueType="num">
                                      <p:cBhvr>
                                        <p:cTn id="39" dur="1000" fill="hold"/>
                                        <p:tgtEl>
                                          <p:spTgt spid="3"/>
                                        </p:tgtEl>
                                        <p:attrNameLst>
                                          <p:attrName>ppt_x</p:attrName>
                                        </p:attrNameLst>
                                      </p:cBhvr>
                                      <p:tavLst>
                                        <p:tav tm="0">
                                          <p:val>
                                            <p:strVal val="#ppt_x"/>
                                          </p:val>
                                        </p:tav>
                                        <p:tav tm="100000">
                                          <p:val>
                                            <p:strVal val="#ppt_x"/>
                                          </p:val>
                                        </p:tav>
                                      </p:tavLst>
                                    </p:anim>
                                    <p:anim calcmode="lin" valueType="num">
                                      <p:cBhvr>
                                        <p:cTn id="40" dur="1000" fill="hold"/>
                                        <p:tgtEl>
                                          <p:spTgt spid="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build="p"/>
      <p:bldP spid="3" grpId="0"/>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37643A24-8641-6877-1D77-A0F3548362BC}"/>
              </a:ext>
            </a:extLst>
          </p:cNvPr>
          <p:cNvSpPr>
            <a:spLocks noGrp="1"/>
          </p:cNvSpPr>
          <p:nvPr>
            <p:ph type="title"/>
          </p:nvPr>
        </p:nvSpPr>
        <p:spPr>
          <a:xfrm>
            <a:off x="1778125" y="323808"/>
            <a:ext cx="8227521" cy="2323655"/>
          </a:xfrm>
        </p:spPr>
        <p:txBody>
          <a:bodyPr>
            <a:normAutofit/>
          </a:bodyPr>
          <a:lstStyle/>
          <a:p>
            <a:r>
              <a:rPr lang="it-IT" dirty="0">
                <a:solidFill>
                  <a:srgbClr val="002060"/>
                </a:solidFill>
                <a:latin typeface="+mn-lt"/>
                <a:cs typeface="Times New Roman" panose="02020603050405020304" pitchFamily="18" charset="0"/>
              </a:rPr>
              <a:t>Misure di sicurezza (tecnologiche, organizzative, legali) (1)</a:t>
            </a:r>
            <a:r>
              <a:rPr lang="pl-PL" dirty="0">
                <a:solidFill>
                  <a:srgbClr val="002060"/>
                </a:solidFill>
                <a:latin typeface="+mn-lt"/>
                <a:cs typeface="Times New Roman" panose="02020603050405020304" pitchFamily="18" charset="0"/>
              </a:rPr>
              <a:t> </a:t>
            </a:r>
            <a:endParaRPr lang="pl-PL" sz="4400" dirty="0">
              <a:solidFill>
                <a:srgbClr val="002060"/>
              </a:solidFill>
              <a:latin typeface="+mn-lt"/>
              <a:cs typeface="Times New Roman" panose="02020603050405020304" pitchFamily="18" charset="0"/>
            </a:endParaRPr>
          </a:p>
        </p:txBody>
      </p:sp>
      <p:pic>
        <p:nvPicPr>
          <p:cNvPr id="76" name="Grafika 75" descr="Tarcza — znacznik wyboru z wypełnieniem pełnym">
            <a:extLst>
              <a:ext uri="{FF2B5EF4-FFF2-40B4-BE49-F238E27FC236}">
                <a16:creationId xmlns:a16="http://schemas.microsoft.com/office/drawing/2014/main" id="{772E0815-EBFB-0BA1-32CC-997D11DB9E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14467" y="889975"/>
            <a:ext cx="4805215" cy="4805215"/>
          </a:xfrm>
          <a:prstGeom prst="rect">
            <a:avLst/>
          </a:prstGeom>
        </p:spPr>
      </p:pic>
      <p:pic>
        <p:nvPicPr>
          <p:cNvPr id="81" name="Grafika 80" descr="Monitor z wypełnieniem pełnym">
            <a:extLst>
              <a:ext uri="{FF2B5EF4-FFF2-40B4-BE49-F238E27FC236}">
                <a16:creationId xmlns:a16="http://schemas.microsoft.com/office/drawing/2014/main" id="{B42CCD31-2DE5-24B8-9B8A-FBEEF5B5F4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48308" y="-1233770"/>
            <a:ext cx="9325540" cy="9325540"/>
          </a:xfrm>
          <a:prstGeom prst="rect">
            <a:avLst/>
          </a:prstGeom>
        </p:spPr>
      </p:pic>
      <p:sp>
        <p:nvSpPr>
          <p:cNvPr id="5" name="Symbol zastępczy zawartości 4">
            <a:extLst>
              <a:ext uri="{FF2B5EF4-FFF2-40B4-BE49-F238E27FC236}">
                <a16:creationId xmlns:a16="http://schemas.microsoft.com/office/drawing/2014/main" id="{201681D3-1162-AF07-C89B-3134F4C1731C}"/>
              </a:ext>
            </a:extLst>
          </p:cNvPr>
          <p:cNvSpPr>
            <a:spLocks noGrp="1"/>
          </p:cNvSpPr>
          <p:nvPr>
            <p:ph idx="1"/>
          </p:nvPr>
        </p:nvSpPr>
        <p:spPr>
          <a:xfrm>
            <a:off x="531700" y="1815111"/>
            <a:ext cx="10720370" cy="4938780"/>
          </a:xfrm>
        </p:spPr>
        <p:txBody>
          <a:bodyPr>
            <a:normAutofit/>
          </a:bodyPr>
          <a:lstStyle/>
          <a:p>
            <a:pPr algn="just">
              <a:lnSpc>
                <a:spcPct val="120000"/>
              </a:lnSpc>
              <a:buClr>
                <a:schemeClr val="bg2">
                  <a:lumMod val="25000"/>
                </a:schemeClr>
              </a:buClr>
              <a:buFont typeface="Wingdings" panose="05000000000000000000" pitchFamily="2" charset="2"/>
              <a:buChar char="§"/>
            </a:pPr>
            <a:r>
              <a:rPr lang="pl-PL" altLang="pl-PL" sz="2100" b="1" dirty="0">
                <a:cs typeface="Times New Roman" panose="02020603050405020304" pitchFamily="18" charset="0"/>
              </a:rPr>
              <a:t>Misure organizzative e giuridiche:</a:t>
            </a:r>
          </a:p>
          <a:p>
            <a:pPr lvl="1" algn="just">
              <a:lnSpc>
                <a:spcPct val="150000"/>
              </a:lnSpc>
              <a:spcBef>
                <a:spcPts val="588"/>
              </a:spcBef>
              <a:buClr>
                <a:schemeClr val="bg2">
                  <a:lumMod val="25000"/>
                </a:schemeClr>
              </a:buClr>
              <a:buFont typeface="Wingdings" panose="05000000000000000000" pitchFamily="2" charset="2"/>
              <a:buChar char="§"/>
            </a:pPr>
            <a:r>
              <a:rPr lang="it-IT" altLang="pl-PL" sz="1800" b="1" dirty="0">
                <a:cs typeface="Times New Roman" panose="02020603050405020304" pitchFamily="18" charset="0"/>
              </a:rPr>
              <a:t>Principi e organizzazione del processo di gestione e valutazione del rischio - </a:t>
            </a:r>
            <a:r>
              <a:rPr lang="it-IT" altLang="pl-PL" sz="1800" dirty="0">
                <a:cs typeface="Times New Roman" panose="02020603050405020304" pitchFamily="18" charset="0"/>
              </a:rPr>
              <a:t>una politica di sicurezza documentata e </a:t>
            </a:r>
            <a:r>
              <a:rPr lang="it-IT" altLang="pl-PL" sz="1800" dirty="0" err="1">
                <a:cs typeface="Times New Roman" panose="02020603050405020304" pitchFamily="18" charset="0"/>
              </a:rPr>
              <a:t>valutazioni</a:t>
            </a:r>
            <a:r>
              <a:rPr lang="it-IT" altLang="pl-PL" sz="1800" dirty="0">
                <a:cs typeface="Times New Roman" panose="02020603050405020304" pitchFamily="18" charset="0"/>
              </a:rPr>
              <a:t> dei rischi regolarmente condotte in relazione ai pagamenti online e ai servizi correlati. Analisi che tengono conto, tra le altre cose, delle soluzioni tecnologiche utilizzate, dell'ambiente tecnico in cui opera il cliente o delle problematiche di outsourcing.</a:t>
            </a:r>
          </a:p>
          <a:p>
            <a:pPr lvl="1" algn="just">
              <a:lnSpc>
                <a:spcPct val="150000"/>
              </a:lnSpc>
              <a:spcBef>
                <a:spcPts val="588"/>
              </a:spcBef>
              <a:buClr>
                <a:schemeClr val="bg2">
                  <a:lumMod val="25000"/>
                </a:schemeClr>
              </a:buClr>
              <a:buFont typeface="Wingdings" panose="05000000000000000000" pitchFamily="2" charset="2"/>
              <a:buChar char="§"/>
            </a:pPr>
            <a:r>
              <a:rPr lang="it-IT" altLang="pl-PL" sz="1800" b="1" dirty="0">
                <a:cs typeface="Times New Roman" panose="02020603050405020304" pitchFamily="18" charset="0"/>
              </a:rPr>
              <a:t>Misure specifiche di controllo e sicurezza per i pagamenti online </a:t>
            </a:r>
            <a:r>
              <a:rPr lang="it-IT" altLang="pl-PL" sz="1800" dirty="0">
                <a:cs typeface="Times New Roman" panose="02020603050405020304" pitchFamily="18" charset="0"/>
              </a:rPr>
              <a:t>(</a:t>
            </a:r>
            <a:r>
              <a:rPr lang="it-IT" altLang="pl-PL" sz="1800" dirty="0" err="1">
                <a:cs typeface="Times New Roman" panose="02020603050405020304" pitchFamily="18" charset="0"/>
              </a:rPr>
              <a:t>SCA</a:t>
            </a:r>
            <a:r>
              <a:rPr lang="it-IT" altLang="pl-PL" sz="1800" dirty="0">
                <a:cs typeface="Times New Roman" panose="02020603050405020304" pitchFamily="18" charset="0"/>
              </a:rPr>
              <a:t>, utilizzo di sistemi, che aiutano a identificare e bloccare le transazioni fraudolente.</a:t>
            </a:r>
          </a:p>
          <a:p>
            <a:pPr lvl="1" algn="just">
              <a:lnSpc>
                <a:spcPct val="150000"/>
              </a:lnSpc>
              <a:spcBef>
                <a:spcPts val="588"/>
              </a:spcBef>
              <a:buClr>
                <a:schemeClr val="bg2">
                  <a:lumMod val="25000"/>
                </a:schemeClr>
              </a:buClr>
              <a:buFont typeface="Wingdings" panose="05000000000000000000" pitchFamily="2" charset="2"/>
              <a:buChar char="§"/>
            </a:pPr>
            <a:r>
              <a:rPr lang="it-IT" altLang="pl-PL" sz="1800" b="1" dirty="0">
                <a:cs typeface="Times New Roman" panose="02020603050405020304" pitchFamily="18" charset="0"/>
              </a:rPr>
              <a:t>Attività di sensibilizzazione ed educazione </a:t>
            </a:r>
            <a:r>
              <a:rPr lang="it-IT" altLang="pl-PL" sz="1800" dirty="0">
                <a:cs typeface="Times New Roman" panose="02020603050405020304" pitchFamily="18" charset="0"/>
              </a:rPr>
              <a:t>verso i clienti e </a:t>
            </a:r>
            <a:r>
              <a:rPr lang="it-IT" altLang="pl-PL" sz="1800" b="1" dirty="0">
                <a:cs typeface="Times New Roman" panose="02020603050405020304" pitchFamily="18" charset="0"/>
              </a:rPr>
              <a:t>comunicazione efficace. </a:t>
            </a:r>
          </a:p>
          <a:p>
            <a:pPr lvl="1" algn="just">
              <a:lnSpc>
                <a:spcPct val="150000"/>
              </a:lnSpc>
              <a:spcBef>
                <a:spcPts val="588"/>
              </a:spcBef>
              <a:buClr>
                <a:schemeClr val="bg2">
                  <a:lumMod val="25000"/>
                </a:schemeClr>
              </a:buClr>
              <a:buFont typeface="Wingdings" panose="05000000000000000000" pitchFamily="2" charset="2"/>
              <a:buChar char="§"/>
            </a:pPr>
            <a:r>
              <a:rPr lang="it-IT" sz="1800" b="1" dirty="0">
                <a:cs typeface="Times New Roman" panose="02020603050405020304" pitchFamily="18" charset="0"/>
              </a:rPr>
              <a:t>Standard di sicurezza dei dati del settore delle carte di pagamento.</a:t>
            </a:r>
          </a:p>
          <a:p>
            <a:pPr marL="457200" lvl="1" indent="0" algn="just">
              <a:lnSpc>
                <a:spcPct val="150000"/>
              </a:lnSpc>
              <a:spcBef>
                <a:spcPts val="588"/>
              </a:spcBef>
              <a:buClr>
                <a:schemeClr val="bg2">
                  <a:lumMod val="25000"/>
                </a:schemeClr>
              </a:buClr>
              <a:buNone/>
            </a:pPr>
            <a:endParaRPr lang="pl-PL" altLang="pl-PL" sz="2000" dirty="0">
              <a:latin typeface="Times New Roman" panose="02020603050405020304" pitchFamily="18" charset="0"/>
              <a:cs typeface="Times New Roman" panose="02020603050405020304" pitchFamily="18" charset="0"/>
            </a:endParaRPr>
          </a:p>
          <a:p>
            <a:pPr>
              <a:lnSpc>
                <a:spcPct val="120000"/>
              </a:lnSpc>
              <a:buClr>
                <a:schemeClr val="bg2">
                  <a:lumMod val="25000"/>
                </a:schemeClr>
              </a:buClr>
              <a:buFont typeface="Wingdings" panose="05000000000000000000" pitchFamily="2" charset="2"/>
              <a:buChar char="§"/>
            </a:pPr>
            <a:endParaRPr lang="pl-PL" altLang="pl-PL" sz="2000" dirty="0">
              <a:latin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
            </a:pPr>
            <a:endParaRPr lang="pl-PL" sz="2000" dirty="0"/>
          </a:p>
        </p:txBody>
      </p:sp>
    </p:spTree>
    <p:extLst>
      <p:ext uri="{BB962C8B-B14F-4D97-AF65-F5344CB8AC3E}">
        <p14:creationId xmlns:p14="http://schemas.microsoft.com/office/powerpoint/2010/main" val="18223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
                                        </p:tgtEl>
                                        <p:attrNameLst>
                                          <p:attrName>style.visibility</p:attrName>
                                        </p:attrNameLst>
                                      </p:cBhvr>
                                      <p:to>
                                        <p:strVal val="visible"/>
                                      </p:to>
                                    </p:set>
                                    <p:animEffect transition="in" filter="fade">
                                      <p:cBhvr>
                                        <p:cTn id="14" dur="1000"/>
                                        <p:tgtEl>
                                          <p:spTgt spid="81"/>
                                        </p:tgtEl>
                                      </p:cBhvr>
                                    </p:animEffect>
                                    <p:anim calcmode="lin" valueType="num">
                                      <p:cBhvr>
                                        <p:cTn id="15" dur="1000" fill="hold"/>
                                        <p:tgtEl>
                                          <p:spTgt spid="81"/>
                                        </p:tgtEl>
                                        <p:attrNameLst>
                                          <p:attrName>ppt_x</p:attrName>
                                        </p:attrNameLst>
                                      </p:cBhvr>
                                      <p:tavLst>
                                        <p:tav tm="0">
                                          <p:val>
                                            <p:strVal val="#ppt_x"/>
                                          </p:val>
                                        </p:tav>
                                        <p:tav tm="100000">
                                          <p:val>
                                            <p:strVal val="#ppt_x"/>
                                          </p:val>
                                        </p:tav>
                                      </p:tavLst>
                                    </p:anim>
                                    <p:anim calcmode="lin" valueType="num">
                                      <p:cBhvr>
                                        <p:cTn id="16"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barn(inVertical)">
                                      <p:cBhvr>
                                        <p:cTn id="21" dur="500"/>
                                        <p:tgtEl>
                                          <p:spTgt spid="7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fade">
                                      <p:cBhvr>
                                        <p:cTn id="26" dur="1000"/>
                                        <p:tgtEl>
                                          <p:spTgt spid="5">
                                            <p:txEl>
                                              <p:pRg st="0" end="0"/>
                                            </p:txEl>
                                          </p:spTgt>
                                        </p:tgtEl>
                                      </p:cBhvr>
                                    </p:animEffect>
                                    <p:anim calcmode="lin" valueType="num">
                                      <p:cBhvr>
                                        <p:cTn id="2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0" end="0"/>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Effect transition="in" filter="fade">
                                      <p:cBhvr>
                                        <p:cTn id="31" dur="1000"/>
                                        <p:tgtEl>
                                          <p:spTgt spid="5">
                                            <p:txEl>
                                              <p:pRg st="1" end="1"/>
                                            </p:txEl>
                                          </p:spTgt>
                                        </p:tgtEl>
                                      </p:cBhvr>
                                    </p:animEffect>
                                    <p:anim calcmode="lin" valueType="num">
                                      <p:cBhvr>
                                        <p:cTn id="3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1" end="1"/>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animEffect transition="in" filter="fade">
                                      <p:cBhvr>
                                        <p:cTn id="36" dur="1000"/>
                                        <p:tgtEl>
                                          <p:spTgt spid="5">
                                            <p:txEl>
                                              <p:pRg st="2" end="2"/>
                                            </p:txEl>
                                          </p:spTgt>
                                        </p:tgtEl>
                                      </p:cBhvr>
                                    </p:animEffect>
                                    <p:anim calcmode="lin" valueType="num">
                                      <p:cBhvr>
                                        <p:cTn id="3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2" end="2"/>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animEffect transition="in" filter="fade">
                                      <p:cBhvr>
                                        <p:cTn id="41" dur="1000"/>
                                        <p:tgtEl>
                                          <p:spTgt spid="5">
                                            <p:txEl>
                                              <p:pRg st="3" end="3"/>
                                            </p:txEl>
                                          </p:spTgt>
                                        </p:tgtEl>
                                      </p:cBhvr>
                                    </p:animEffect>
                                    <p:anim calcmode="lin" valueType="num">
                                      <p:cBhvr>
                                        <p:cTn id="4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37643A24-8641-6877-1D77-A0F3548362BC}"/>
              </a:ext>
            </a:extLst>
          </p:cNvPr>
          <p:cNvSpPr>
            <a:spLocks noGrp="1"/>
          </p:cNvSpPr>
          <p:nvPr>
            <p:ph type="title"/>
          </p:nvPr>
        </p:nvSpPr>
        <p:spPr>
          <a:xfrm>
            <a:off x="1948442" y="982"/>
            <a:ext cx="8374878" cy="2323655"/>
          </a:xfrm>
        </p:spPr>
        <p:txBody>
          <a:bodyPr>
            <a:normAutofit/>
          </a:bodyPr>
          <a:lstStyle/>
          <a:p>
            <a:r>
              <a:rPr lang="it-IT" dirty="0">
                <a:solidFill>
                  <a:srgbClr val="002060"/>
                </a:solidFill>
                <a:latin typeface="+mn-lt"/>
                <a:cs typeface="Times New Roman" panose="02020603050405020304" pitchFamily="18" charset="0"/>
              </a:rPr>
              <a:t>Misure di sicurezza (tecnologiche, organizzative, legali) (2)</a:t>
            </a:r>
            <a:endParaRPr lang="pl-PL" sz="4400" dirty="0">
              <a:solidFill>
                <a:srgbClr val="002060"/>
              </a:solidFill>
              <a:latin typeface="+mn-lt"/>
              <a:cs typeface="Times New Roman" panose="02020603050405020304" pitchFamily="18" charset="0"/>
            </a:endParaRPr>
          </a:p>
        </p:txBody>
      </p:sp>
      <p:pic>
        <p:nvPicPr>
          <p:cNvPr id="76" name="Grafika 75" descr="Tarcza — znacznik wyboru z wypełnieniem pełnym">
            <a:extLst>
              <a:ext uri="{FF2B5EF4-FFF2-40B4-BE49-F238E27FC236}">
                <a16:creationId xmlns:a16="http://schemas.microsoft.com/office/drawing/2014/main" id="{772E0815-EBFB-0BA1-32CC-997D11DB9E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14467" y="889975"/>
            <a:ext cx="4805215" cy="4805215"/>
          </a:xfrm>
          <a:prstGeom prst="rect">
            <a:avLst/>
          </a:prstGeom>
        </p:spPr>
      </p:pic>
      <p:pic>
        <p:nvPicPr>
          <p:cNvPr id="81" name="Grafika 80" descr="Monitor z wypełnieniem pełnym">
            <a:extLst>
              <a:ext uri="{FF2B5EF4-FFF2-40B4-BE49-F238E27FC236}">
                <a16:creationId xmlns:a16="http://schemas.microsoft.com/office/drawing/2014/main" id="{B42CCD31-2DE5-24B8-9B8A-FBEEF5B5F4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51697" y="1888620"/>
            <a:ext cx="9325540" cy="7195699"/>
          </a:xfrm>
          <a:prstGeom prst="rect">
            <a:avLst/>
          </a:prstGeom>
        </p:spPr>
      </p:pic>
      <p:sp>
        <p:nvSpPr>
          <p:cNvPr id="4" name="pole tekstowe 3">
            <a:extLst>
              <a:ext uri="{FF2B5EF4-FFF2-40B4-BE49-F238E27FC236}">
                <a16:creationId xmlns:a16="http://schemas.microsoft.com/office/drawing/2014/main" id="{4CC01AD3-82AB-7FF2-4BDD-9FE67AC93B44}"/>
              </a:ext>
            </a:extLst>
          </p:cNvPr>
          <p:cNvSpPr txBox="1"/>
          <p:nvPr/>
        </p:nvSpPr>
        <p:spPr>
          <a:xfrm>
            <a:off x="504123" y="1525331"/>
            <a:ext cx="11512797" cy="4592155"/>
          </a:xfrm>
          <a:prstGeom prst="rect">
            <a:avLst/>
          </a:prstGeom>
          <a:noFill/>
        </p:spPr>
        <p:txBody>
          <a:bodyPr wrap="square">
            <a:spAutoFit/>
          </a:bodyPr>
          <a:lstStyle/>
          <a:p>
            <a:pPr algn="just">
              <a:lnSpc>
                <a:spcPct val="120000"/>
              </a:lnSpc>
              <a:buClr>
                <a:schemeClr val="bg2">
                  <a:lumMod val="25000"/>
                </a:schemeClr>
              </a:buClr>
              <a:buFont typeface="Wingdings" panose="05000000000000000000" pitchFamily="2" charset="2"/>
              <a:buChar char="§"/>
            </a:pPr>
            <a:r>
              <a:rPr lang="pl-PL" altLang="pl-PL" sz="2100" b="1" dirty="0">
                <a:latin typeface="Times New Roman" panose="02020603050405020304" pitchFamily="18" charset="0"/>
                <a:cs typeface="Times New Roman" panose="02020603050405020304" pitchFamily="18" charset="0"/>
              </a:rPr>
              <a:t> </a:t>
            </a:r>
            <a:r>
              <a:rPr lang="pl-PL" altLang="pl-PL" sz="2100" b="1" dirty="0">
                <a:cs typeface="Times New Roman" panose="02020603050405020304" pitchFamily="18" charset="0"/>
              </a:rPr>
              <a:t>E</a:t>
            </a:r>
            <a:r>
              <a:rPr lang="it-IT" altLang="pl-PL" sz="2100" b="1" dirty="0" err="1">
                <a:cs typeface="Times New Roman" panose="02020603050405020304" pitchFamily="18" charset="0"/>
              </a:rPr>
              <a:t>sempi</a:t>
            </a:r>
            <a:r>
              <a:rPr lang="it-IT" altLang="pl-PL" sz="2100" b="1" dirty="0">
                <a:cs typeface="Times New Roman" panose="02020603050405020304" pitchFamily="18" charset="0"/>
              </a:rPr>
              <a:t> di misure tecnologiche</a:t>
            </a:r>
            <a:r>
              <a:rPr lang="pl-PL" altLang="pl-PL" sz="2100" b="1" dirty="0">
                <a:cs typeface="Times New Roman" panose="02020603050405020304" pitchFamily="18" charset="0"/>
              </a:rPr>
              <a:t>:</a:t>
            </a:r>
          </a:p>
          <a:p>
            <a:pPr marL="800100" lvl="1" indent="-342900" algn="just">
              <a:lnSpc>
                <a:spcPct val="150000"/>
              </a:lnSpc>
              <a:buClr>
                <a:srgbClr val="002060"/>
              </a:buClr>
              <a:buFont typeface="Wingdings" panose="05000000000000000000" pitchFamily="2" charset="2"/>
              <a:buChar char="§"/>
            </a:pPr>
            <a:r>
              <a:rPr lang="it-IT" b="1" dirty="0">
                <a:cs typeface="Times New Roman" panose="02020603050405020304" pitchFamily="18" charset="0"/>
              </a:rPr>
              <a:t>3-D Secure - </a:t>
            </a:r>
            <a:r>
              <a:rPr lang="it-IT" dirty="0">
                <a:cs typeface="Times New Roman" panose="02020603050405020304" pitchFamily="18" charset="0"/>
              </a:rPr>
              <a:t>un metodo per autorizzare le transazioni effettuate senza l'uso fisico della carta utilizzata dalle organizzazioni di pagamento (Visa, MasterCard, American Express e </a:t>
            </a:r>
            <a:r>
              <a:rPr lang="it-IT" dirty="0" err="1">
                <a:cs typeface="Times New Roman" panose="02020603050405020304" pitchFamily="18" charset="0"/>
              </a:rPr>
              <a:t>JCB</a:t>
            </a:r>
            <a:r>
              <a:rPr lang="it-IT" dirty="0">
                <a:cs typeface="Times New Roman" panose="02020603050405020304" pitchFamily="18" charset="0"/>
              </a:rPr>
              <a:t>) per migliorare la sicurezza dei pagamenti con carta su Internet. 3-D Secure è uno standard per la protezione delle transazioni attraverso l'identificazione del titolare della carta utilizzando una password aggiuntiva, di solito monouso, generata da un token o ricevuta tramite SMS. Questa password non viene utilizzata per le transazioni che richiedono l'uso fisico della carta, quindi non è mai identica al PIN.</a:t>
            </a:r>
          </a:p>
          <a:p>
            <a:pPr marL="800100" lvl="1" indent="-342900" algn="just">
              <a:lnSpc>
                <a:spcPct val="150000"/>
              </a:lnSpc>
              <a:buClr>
                <a:srgbClr val="002060"/>
              </a:buClr>
              <a:buFont typeface="Wingdings" panose="05000000000000000000" pitchFamily="2" charset="2"/>
              <a:buChar char="§"/>
            </a:pPr>
            <a:r>
              <a:rPr lang="it-IT" b="1" dirty="0">
                <a:cs typeface="Times New Roman" panose="02020603050405020304" pitchFamily="18" charset="0"/>
              </a:rPr>
              <a:t>Numero di identificazione personale</a:t>
            </a:r>
            <a:r>
              <a:rPr lang="pl-PL" b="1" dirty="0">
                <a:cs typeface="Times New Roman" panose="02020603050405020304" pitchFamily="18" charset="0"/>
              </a:rPr>
              <a:t> (PIN) </a:t>
            </a:r>
            <a:r>
              <a:rPr lang="pl-PL" dirty="0">
                <a:cs typeface="Times New Roman" panose="02020603050405020304" pitchFamily="18" charset="0"/>
              </a:rPr>
              <a:t>- </a:t>
            </a:r>
            <a:r>
              <a:rPr lang="it-IT" dirty="0">
                <a:cs typeface="Times New Roman" panose="02020603050405020304" pitchFamily="18" charset="0"/>
              </a:rPr>
              <a:t>Un codice alfanumerico o una password utilizzata per l'autenticazione. Un PIN standard è costituito da quattro cifre, che formano un numero compreso tra 0000 e 9999. Secondo lo standard ISO 9564, la lunghezza di un PIN deve essere compresa tra 4 e 12 caratteri.</a:t>
            </a:r>
          </a:p>
          <a:p>
            <a:pPr marL="800100" lvl="1" indent="-342900" algn="just">
              <a:lnSpc>
                <a:spcPct val="150000"/>
              </a:lnSpc>
              <a:buClr>
                <a:srgbClr val="002060"/>
              </a:buClr>
              <a:buFont typeface="Wingdings" panose="05000000000000000000" pitchFamily="2" charset="2"/>
              <a:buChar char="§"/>
            </a:pPr>
            <a:r>
              <a:rPr lang="it-IT" b="1" dirty="0">
                <a:cs typeface="Times New Roman" panose="02020603050405020304" pitchFamily="18" charset="0"/>
              </a:rPr>
              <a:t>Limiti di autorizzazione - </a:t>
            </a:r>
            <a:r>
              <a:rPr lang="it-IT" dirty="0">
                <a:cs typeface="Times New Roman" panose="02020603050405020304" pitchFamily="18" charset="0"/>
              </a:rPr>
              <a:t>limiti che specificano il valore massimo e il numero di transazioni possibili. </a:t>
            </a:r>
            <a:endParaRPr lang="pl-PL" dirty="0">
              <a:cs typeface="Times New Roman" panose="02020603050405020304" pitchFamily="18" charset="0"/>
            </a:endParaRPr>
          </a:p>
        </p:txBody>
      </p:sp>
    </p:spTree>
    <p:extLst>
      <p:ext uri="{BB962C8B-B14F-4D97-AF65-F5344CB8AC3E}">
        <p14:creationId xmlns:p14="http://schemas.microsoft.com/office/powerpoint/2010/main" val="350167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
                                        </p:tgtEl>
                                        <p:attrNameLst>
                                          <p:attrName>style.visibility</p:attrName>
                                        </p:attrNameLst>
                                      </p:cBhvr>
                                      <p:to>
                                        <p:strVal val="visible"/>
                                      </p:to>
                                    </p:set>
                                    <p:animEffect transition="in" filter="fade">
                                      <p:cBhvr>
                                        <p:cTn id="14" dur="1000"/>
                                        <p:tgtEl>
                                          <p:spTgt spid="81"/>
                                        </p:tgtEl>
                                      </p:cBhvr>
                                    </p:animEffect>
                                    <p:anim calcmode="lin" valueType="num">
                                      <p:cBhvr>
                                        <p:cTn id="15" dur="1000" fill="hold"/>
                                        <p:tgtEl>
                                          <p:spTgt spid="81"/>
                                        </p:tgtEl>
                                        <p:attrNameLst>
                                          <p:attrName>ppt_x</p:attrName>
                                        </p:attrNameLst>
                                      </p:cBhvr>
                                      <p:tavLst>
                                        <p:tav tm="0">
                                          <p:val>
                                            <p:strVal val="#ppt_x"/>
                                          </p:val>
                                        </p:tav>
                                        <p:tav tm="100000">
                                          <p:val>
                                            <p:strVal val="#ppt_x"/>
                                          </p:val>
                                        </p:tav>
                                      </p:tavLst>
                                    </p:anim>
                                    <p:anim calcmode="lin" valueType="num">
                                      <p:cBhvr>
                                        <p:cTn id="16"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barn(inVertical)">
                                      <p:cBhvr>
                                        <p:cTn id="21" dur="500"/>
                                        <p:tgtEl>
                                          <p:spTgt spid="7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34FF24-40AA-34E6-FD8F-2138A5F337C3}"/>
              </a:ext>
            </a:extLst>
          </p:cNvPr>
          <p:cNvSpPr>
            <a:spLocks noGrp="1"/>
          </p:cNvSpPr>
          <p:nvPr>
            <p:ph type="title"/>
          </p:nvPr>
        </p:nvSpPr>
        <p:spPr>
          <a:xfrm>
            <a:off x="1806471" y="161917"/>
            <a:ext cx="10537461" cy="1135737"/>
          </a:xfrm>
        </p:spPr>
        <p:txBody>
          <a:bodyPr>
            <a:normAutofit/>
          </a:bodyPr>
          <a:lstStyle/>
          <a:p>
            <a:r>
              <a:rPr lang="it-IT" sz="3800" dirty="0">
                <a:solidFill>
                  <a:srgbClr val="002060"/>
                </a:solidFill>
                <a:latin typeface="+mn-lt"/>
                <a:cs typeface="Times New Roman" panose="02020603050405020304" pitchFamily="18" charset="0"/>
              </a:rPr>
              <a:t>Questioni giuridiche - Regolamento (UE) 2015/751) (1)</a:t>
            </a:r>
          </a:p>
        </p:txBody>
      </p:sp>
      <p:pic>
        <p:nvPicPr>
          <p:cNvPr id="11" name="Symbol zastępczy zawartości 10" descr="Niezrównoważona waga z wypełnieniem pełnym">
            <a:extLst>
              <a:ext uri="{FF2B5EF4-FFF2-40B4-BE49-F238E27FC236}">
                <a16:creationId xmlns:a16="http://schemas.microsoft.com/office/drawing/2014/main" id="{85B2AC54-D17E-2EAE-82E3-3F35CFF079F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52067" y="954954"/>
            <a:ext cx="6883400" cy="6883400"/>
          </a:xfrm>
        </p:spPr>
      </p:pic>
      <p:sp>
        <p:nvSpPr>
          <p:cNvPr id="21" name="pole tekstowe 20">
            <a:extLst>
              <a:ext uri="{FF2B5EF4-FFF2-40B4-BE49-F238E27FC236}">
                <a16:creationId xmlns:a16="http://schemas.microsoft.com/office/drawing/2014/main" id="{E4985B11-76AA-38BA-A90A-C1B0BD5D7534}"/>
              </a:ext>
            </a:extLst>
          </p:cNvPr>
          <p:cNvSpPr txBox="1"/>
          <p:nvPr/>
        </p:nvSpPr>
        <p:spPr>
          <a:xfrm>
            <a:off x="0" y="1156140"/>
            <a:ext cx="11983027" cy="4873898"/>
          </a:xfrm>
          <a:prstGeom prst="rect">
            <a:avLst/>
          </a:prstGeom>
          <a:noFill/>
        </p:spPr>
        <p:txBody>
          <a:bodyPr wrap="square">
            <a:spAutoFit/>
          </a:bodyPr>
          <a:lstStyle/>
          <a:p>
            <a:pPr algn="just">
              <a:lnSpc>
                <a:spcPct val="120000"/>
              </a:lnSpc>
              <a:buClr>
                <a:schemeClr val="bg2">
                  <a:lumMod val="25000"/>
                </a:schemeClr>
              </a:buClr>
              <a:buFont typeface="Wingdings" panose="05000000000000000000" pitchFamily="2" charset="2"/>
              <a:buChar char="§"/>
            </a:pPr>
            <a:r>
              <a:rPr lang="pl-PL" altLang="pl-PL" sz="2100" b="1" dirty="0">
                <a:cs typeface="Times New Roman" panose="02020603050405020304" pitchFamily="18" charset="0"/>
              </a:rPr>
              <a:t> </a:t>
            </a:r>
            <a:r>
              <a:rPr lang="it-IT" altLang="pl-PL" sz="2100" b="1" dirty="0">
                <a:cs typeface="Times New Roman" panose="02020603050405020304" pitchFamily="18" charset="0"/>
              </a:rPr>
              <a:t>Commissione interbancaria massima per i consumatori</a:t>
            </a:r>
            <a:r>
              <a:rPr lang="pl-PL" altLang="pl-PL" sz="2100" b="1" dirty="0">
                <a:cs typeface="Times New Roman" panose="02020603050405020304" pitchFamily="18" charset="0"/>
              </a:rPr>
              <a:t>:</a:t>
            </a:r>
          </a:p>
          <a:p>
            <a:pPr marL="800100" lvl="1" indent="-342900" algn="just">
              <a:lnSpc>
                <a:spcPct val="150000"/>
              </a:lnSpc>
              <a:buClr>
                <a:srgbClr val="002060"/>
              </a:buClr>
              <a:buFont typeface="Wingdings" panose="05000000000000000000" pitchFamily="2" charset="2"/>
              <a:buChar char="§"/>
            </a:pPr>
            <a:r>
              <a:rPr lang="it-IT" sz="1600" dirty="0">
                <a:cs typeface="Times New Roman" panose="02020603050405020304" pitchFamily="18" charset="0"/>
              </a:rPr>
              <a:t>I prestatori di servizi di pagamento (</a:t>
            </a:r>
            <a:r>
              <a:rPr lang="it-IT" sz="1600" dirty="0" err="1">
                <a:cs typeface="Times New Roman" panose="02020603050405020304" pitchFamily="18" charset="0"/>
              </a:rPr>
              <a:t>PSP</a:t>
            </a:r>
            <a:r>
              <a:rPr lang="it-IT" sz="1600" dirty="0">
                <a:cs typeface="Times New Roman" panose="02020603050405020304" pitchFamily="18" charset="0"/>
              </a:rPr>
              <a:t>) non offrono né richiedono una commissione interbancaria </a:t>
            </a:r>
            <a:r>
              <a:rPr lang="it-IT" sz="1600" b="1" dirty="0">
                <a:cs typeface="Times New Roman" panose="02020603050405020304" pitchFamily="18" charset="0"/>
              </a:rPr>
              <a:t>per operazione superiore allo 0,2 % del valore dell'operazione per qualsiasi operazione con carta di debito</a:t>
            </a:r>
            <a:r>
              <a:rPr lang="it-IT" sz="1600" dirty="0">
                <a:cs typeface="Times New Roman" panose="02020603050405020304" pitchFamily="18" charset="0"/>
              </a:rPr>
              <a:t>. Gli Stati membri possono definire un </a:t>
            </a:r>
            <a:r>
              <a:rPr lang="it-IT" sz="1600" b="1" dirty="0">
                <a:cs typeface="Times New Roman" panose="02020603050405020304" pitchFamily="18" charset="0"/>
              </a:rPr>
              <a:t>massimale inferiore</a:t>
            </a:r>
            <a:r>
              <a:rPr lang="it-IT" sz="1600" dirty="0">
                <a:cs typeface="Times New Roman" panose="02020603050405020304" pitchFamily="18" charset="0"/>
              </a:rPr>
              <a:t> per le commissioni interbancarie per operazione per le operazioni nazionali tramite carta di debito e possono </a:t>
            </a:r>
            <a:r>
              <a:rPr lang="it-IT" sz="1600" b="1" dirty="0">
                <a:cs typeface="Times New Roman" panose="02020603050405020304" pitchFamily="18" charset="0"/>
              </a:rPr>
              <a:t>imporre un importo massimo fisso della commissione</a:t>
            </a:r>
            <a:r>
              <a:rPr lang="it-IT" sz="1600" dirty="0">
                <a:cs typeface="Times New Roman" panose="02020603050405020304" pitchFamily="18" charset="0"/>
              </a:rPr>
              <a:t> come limite all'importo della commissione risultante dal tasso percentuale applicabile, </a:t>
            </a:r>
            <a:r>
              <a:rPr lang="it-IT" sz="1600" b="1" dirty="0">
                <a:cs typeface="Times New Roman" panose="02020603050405020304" pitchFamily="18" charset="0"/>
              </a:rPr>
              <a:t>O consentire al </a:t>
            </a:r>
            <a:r>
              <a:rPr lang="it-IT" sz="1600" b="1" dirty="0" err="1">
                <a:cs typeface="Times New Roman" panose="02020603050405020304" pitchFamily="18" charset="0"/>
              </a:rPr>
              <a:t>PSP</a:t>
            </a:r>
            <a:r>
              <a:rPr lang="it-IT" sz="1600" b="1" dirty="0">
                <a:cs typeface="Times New Roman" panose="02020603050405020304" pitchFamily="18" charset="0"/>
              </a:rPr>
              <a:t> di applicare una commissione interbancaria per operazione non superiore a 0,05 EUR </a:t>
            </a:r>
            <a:r>
              <a:rPr lang="it-IT" sz="1600" dirty="0">
                <a:cs typeface="Times New Roman" panose="02020603050405020304" pitchFamily="18" charset="0"/>
              </a:rPr>
              <a:t>(articolo 3);</a:t>
            </a:r>
          </a:p>
          <a:p>
            <a:pPr marL="800100" lvl="1" indent="-342900" algn="just">
              <a:lnSpc>
                <a:spcPct val="150000"/>
              </a:lnSpc>
              <a:buClr>
                <a:srgbClr val="002060"/>
              </a:buClr>
              <a:buFont typeface="Wingdings" panose="05000000000000000000" pitchFamily="2" charset="2"/>
              <a:buChar char="§"/>
            </a:pPr>
            <a:r>
              <a:rPr lang="it-IT" sz="1600" dirty="0">
                <a:cs typeface="Times New Roman" panose="02020603050405020304" pitchFamily="18" charset="0"/>
              </a:rPr>
              <a:t>Il </a:t>
            </a:r>
            <a:r>
              <a:rPr lang="it-IT" sz="1600" dirty="0" err="1">
                <a:cs typeface="Times New Roman" panose="02020603050405020304" pitchFamily="18" charset="0"/>
              </a:rPr>
              <a:t>PSP</a:t>
            </a:r>
            <a:r>
              <a:rPr lang="it-IT" sz="1600" dirty="0">
                <a:cs typeface="Times New Roman" panose="02020603050405020304" pitchFamily="18" charset="0"/>
              </a:rPr>
              <a:t> non offre né richiede una commissione interbancaria per operazione </a:t>
            </a:r>
            <a:r>
              <a:rPr lang="it-IT" sz="1600" b="1" dirty="0">
                <a:cs typeface="Times New Roman" panose="02020603050405020304" pitchFamily="18" charset="0"/>
              </a:rPr>
              <a:t>superiore allo 0,3 % del valore dell'operazione per qualsiasi operazione tramite carta di credito.</a:t>
            </a:r>
            <a:r>
              <a:rPr lang="it-IT" sz="1600" dirty="0">
                <a:cs typeface="Times New Roman" panose="02020603050405020304" pitchFamily="18" charset="0"/>
              </a:rPr>
              <a:t> Gli Stati membri possono definire un massimale inferiore per le commissioni interbancarie per operazione per le operazioni nazionali tramite carta di credito (articolo 4).</a:t>
            </a:r>
          </a:p>
          <a:p>
            <a:pPr marL="800100" lvl="1" indent="-342900" algn="just">
              <a:lnSpc>
                <a:spcPct val="150000"/>
              </a:lnSpc>
              <a:buClr>
                <a:srgbClr val="002060"/>
              </a:buClr>
              <a:buFont typeface="Wingdings" panose="05000000000000000000" pitchFamily="2" charset="2"/>
              <a:buChar char="§"/>
            </a:pPr>
            <a:r>
              <a:rPr lang="it-IT" sz="1600" dirty="0">
                <a:cs typeface="Times New Roman" panose="02020603050405020304" pitchFamily="18" charset="0"/>
              </a:rPr>
              <a:t>Divieto di elusione - </a:t>
            </a:r>
            <a:r>
              <a:rPr lang="it-IT" sz="1600" b="1" dirty="0">
                <a:cs typeface="Times New Roman" panose="02020603050405020304" pitchFamily="18" charset="0"/>
              </a:rPr>
              <a:t>qualsiasi remunerazione concordata, compresa la compensazione netta, avente oggetto o effetto equivalente alla commissione interbancaria</a:t>
            </a:r>
            <a:r>
              <a:rPr lang="it-IT" sz="1600" dirty="0">
                <a:cs typeface="Times New Roman" panose="02020603050405020304" pitchFamily="18" charset="0"/>
              </a:rPr>
              <a:t>, ricevuta da un emittente dallo schema di carte di pagamento, dall'acquirente o da qualsiasi altro intermediario in relazione alle operazioni di pagamento o alle attività connesse </a:t>
            </a:r>
            <a:r>
              <a:rPr lang="it-IT" sz="1600" b="1" dirty="0">
                <a:cs typeface="Times New Roman" panose="02020603050405020304" pitchFamily="18" charset="0"/>
              </a:rPr>
              <a:t>è considerata parte della commissione interbancaria </a:t>
            </a:r>
            <a:r>
              <a:rPr lang="it-IT" sz="1600" dirty="0">
                <a:cs typeface="Times New Roman" panose="02020603050405020304" pitchFamily="18" charset="0"/>
              </a:rPr>
              <a:t>(articolo 5).</a:t>
            </a:r>
          </a:p>
        </p:txBody>
      </p:sp>
    </p:spTree>
    <p:extLst>
      <p:ext uri="{BB962C8B-B14F-4D97-AF65-F5344CB8AC3E}">
        <p14:creationId xmlns:p14="http://schemas.microsoft.com/office/powerpoint/2010/main" val="332786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34FF24-40AA-34E6-FD8F-2138A5F337C3}"/>
              </a:ext>
            </a:extLst>
          </p:cNvPr>
          <p:cNvSpPr>
            <a:spLocks noGrp="1"/>
          </p:cNvSpPr>
          <p:nvPr>
            <p:ph type="title"/>
          </p:nvPr>
        </p:nvSpPr>
        <p:spPr>
          <a:xfrm>
            <a:off x="1500911" y="266784"/>
            <a:ext cx="10905066" cy="1135737"/>
          </a:xfrm>
        </p:spPr>
        <p:txBody>
          <a:bodyPr>
            <a:normAutofit/>
          </a:bodyPr>
          <a:lstStyle/>
          <a:p>
            <a:r>
              <a:rPr lang="it-IT" sz="3800" dirty="0">
                <a:solidFill>
                  <a:srgbClr val="002060"/>
                </a:solidFill>
                <a:latin typeface="+mn-lt"/>
                <a:cs typeface="Times New Roman" panose="02020603050405020304" pitchFamily="18" charset="0"/>
              </a:rPr>
              <a:t>Questioni giuridiche - Regolamento (UE) 2015/751 (2)</a:t>
            </a:r>
          </a:p>
        </p:txBody>
      </p:sp>
      <p:pic>
        <p:nvPicPr>
          <p:cNvPr id="11" name="Symbol zastępczy zawartości 10" descr="Niezrównoważona waga z wypełnieniem pełnym">
            <a:extLst>
              <a:ext uri="{FF2B5EF4-FFF2-40B4-BE49-F238E27FC236}">
                <a16:creationId xmlns:a16="http://schemas.microsoft.com/office/drawing/2014/main" id="{85B2AC54-D17E-2EAE-82E3-3F35CFF079F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52067" y="954954"/>
            <a:ext cx="6883400" cy="6883400"/>
          </a:xfrm>
        </p:spPr>
      </p:pic>
      <p:sp>
        <p:nvSpPr>
          <p:cNvPr id="21" name="pole tekstowe 20">
            <a:extLst>
              <a:ext uri="{FF2B5EF4-FFF2-40B4-BE49-F238E27FC236}">
                <a16:creationId xmlns:a16="http://schemas.microsoft.com/office/drawing/2014/main" id="{E4985B11-76AA-38BA-A90A-C1B0BD5D7534}"/>
              </a:ext>
            </a:extLst>
          </p:cNvPr>
          <p:cNvSpPr txBox="1"/>
          <p:nvPr/>
        </p:nvSpPr>
        <p:spPr>
          <a:xfrm>
            <a:off x="103414" y="954954"/>
            <a:ext cx="11985171" cy="5261569"/>
          </a:xfrm>
          <a:prstGeom prst="rect">
            <a:avLst/>
          </a:prstGeom>
          <a:noFill/>
        </p:spPr>
        <p:txBody>
          <a:bodyPr wrap="square">
            <a:spAutoFit/>
          </a:bodyPr>
          <a:lstStyle/>
          <a:p>
            <a:pPr algn="just">
              <a:lnSpc>
                <a:spcPct val="120000"/>
              </a:lnSpc>
              <a:buClr>
                <a:schemeClr val="bg2">
                  <a:lumMod val="25000"/>
                </a:schemeClr>
              </a:buClr>
              <a:buFont typeface="Wingdings" panose="05000000000000000000" pitchFamily="2" charset="2"/>
              <a:buChar char="§"/>
            </a:pPr>
            <a:r>
              <a:rPr lang="pl-PL" altLang="pl-PL" sz="2100" b="1" dirty="0">
                <a:latin typeface="Times New Roman" panose="02020603050405020304" pitchFamily="18" charset="0"/>
                <a:cs typeface="Times New Roman" panose="02020603050405020304" pitchFamily="18" charset="0"/>
              </a:rPr>
              <a:t>    </a:t>
            </a:r>
            <a:r>
              <a:rPr lang="it-IT" altLang="pl-PL" sz="2100" b="1" dirty="0">
                <a:latin typeface="Calibri" panose="020F0502020204030204" pitchFamily="34" charset="0"/>
                <a:cs typeface="Calibri" panose="020F0502020204030204" pitchFamily="34" charset="0"/>
              </a:rPr>
              <a:t>Licenze</a:t>
            </a:r>
            <a:r>
              <a:rPr lang="pl-PL" altLang="pl-PL" sz="2100" b="1" dirty="0">
                <a:latin typeface="Calibri" panose="020F0502020204030204" pitchFamily="34" charset="0"/>
                <a:cs typeface="Calibri" panose="020F0502020204030204" pitchFamily="34" charset="0"/>
              </a:rPr>
              <a:t> </a:t>
            </a:r>
            <a:r>
              <a:rPr lang="pl-PL" altLang="pl-PL" sz="2100" dirty="0">
                <a:latin typeface="Calibri" panose="020F0502020204030204" pitchFamily="34" charset="0"/>
                <a:cs typeface="Calibri" panose="020F0502020204030204" pitchFamily="34" charset="0"/>
              </a:rPr>
              <a:t>(artic</a:t>
            </a:r>
            <a:r>
              <a:rPr lang="it-IT" altLang="pl-PL" sz="2100" dirty="0" err="1">
                <a:latin typeface="Calibri" panose="020F0502020204030204" pitchFamily="34" charset="0"/>
                <a:cs typeface="Calibri" panose="020F0502020204030204" pitchFamily="34" charset="0"/>
              </a:rPr>
              <a:t>olo</a:t>
            </a:r>
            <a:r>
              <a:rPr lang="pl-PL" altLang="pl-PL" sz="2100" dirty="0">
                <a:latin typeface="Calibri" panose="020F0502020204030204" pitchFamily="34" charset="0"/>
                <a:cs typeface="Calibri" panose="020F0502020204030204" pitchFamily="34" charset="0"/>
              </a:rPr>
              <a:t> 6) </a:t>
            </a:r>
            <a:r>
              <a:rPr lang="pl-PL" altLang="pl-PL" sz="2100" b="1" dirty="0">
                <a:latin typeface="Calibri" panose="020F0502020204030204" pitchFamily="34" charset="0"/>
                <a:cs typeface="Calibri" panose="020F0502020204030204" pitchFamily="34" charset="0"/>
              </a:rPr>
              <a:t>:</a:t>
            </a:r>
          </a:p>
          <a:p>
            <a:pPr marL="800100" lvl="1" indent="-342900" algn="just">
              <a:lnSpc>
                <a:spcPct val="150000"/>
              </a:lnSpc>
              <a:buClr>
                <a:srgbClr val="002060"/>
              </a:buClr>
              <a:buFont typeface="Wingdings" panose="05000000000000000000" pitchFamily="2" charset="2"/>
              <a:buChar char="v"/>
            </a:pPr>
            <a:r>
              <a:rPr lang="it-IT" dirty="0">
                <a:latin typeface="Calibri" panose="020F0502020204030204" pitchFamily="34" charset="0"/>
                <a:cs typeface="Calibri" panose="020F0502020204030204" pitchFamily="34" charset="0"/>
              </a:rPr>
              <a:t>Sono vietate eventuali restrizioni territoriali all'interno dell'UE (nel diritto nazionale e nei contratti) per l'emissione di carte di pagamento o l'acquisizione di operazioni di pagamento basate su carta. È altresì vietato qualsiasi obbligo o obbligo di ottenere una licenza specifica per paese o l'autorizzazione ad operare su base transfrontaliera per l'emissione di carte di pagamento o l'acquisizione di operazioni di pagamento basate su carta. </a:t>
            </a:r>
          </a:p>
          <a:p>
            <a:pPr marL="800100" lvl="1" indent="-342900" algn="just">
              <a:lnSpc>
                <a:spcPct val="150000"/>
              </a:lnSpc>
              <a:buClr>
                <a:srgbClr val="002060"/>
              </a:buClr>
              <a:buFont typeface="Wingdings" panose="05000000000000000000" pitchFamily="2" charset="2"/>
              <a:buChar char="§"/>
            </a:pPr>
            <a:r>
              <a:rPr lang="pl-PL" altLang="pl-PL" sz="2100" b="1" dirty="0">
                <a:latin typeface="Calibri" panose="020F0502020204030204" pitchFamily="34" charset="0"/>
                <a:cs typeface="Calibri" panose="020F0502020204030204" pitchFamily="34" charset="0"/>
              </a:rPr>
              <a:t> </a:t>
            </a:r>
            <a:r>
              <a:rPr lang="it-IT" altLang="pl-PL" sz="2100" b="1" dirty="0">
                <a:latin typeface="Calibri" panose="020F0502020204030204" pitchFamily="34" charset="0"/>
                <a:cs typeface="Calibri" panose="020F0502020204030204" pitchFamily="34" charset="0"/>
              </a:rPr>
              <a:t>Separazione tra circuito di carte di pagamento ed entità di trattamento </a:t>
            </a:r>
            <a:r>
              <a:rPr lang="pl-PL" altLang="pl-PL" sz="2100" dirty="0">
                <a:latin typeface="Calibri" panose="020F0502020204030204" pitchFamily="34" charset="0"/>
                <a:cs typeface="Calibri" panose="020F0502020204030204" pitchFamily="34" charset="0"/>
              </a:rPr>
              <a:t>(artic</a:t>
            </a:r>
            <a:r>
              <a:rPr lang="it-IT" altLang="pl-PL" sz="2100" dirty="0" err="1">
                <a:latin typeface="Calibri" panose="020F0502020204030204" pitchFamily="34" charset="0"/>
                <a:cs typeface="Calibri" panose="020F0502020204030204" pitchFamily="34" charset="0"/>
              </a:rPr>
              <a:t>olo</a:t>
            </a:r>
            <a:r>
              <a:rPr lang="pl-PL" altLang="pl-PL" sz="2100" dirty="0">
                <a:latin typeface="Calibri" panose="020F0502020204030204" pitchFamily="34" charset="0"/>
                <a:cs typeface="Calibri" panose="020F0502020204030204" pitchFamily="34" charset="0"/>
              </a:rPr>
              <a:t> 7) </a:t>
            </a:r>
            <a:r>
              <a:rPr lang="pl-PL" altLang="pl-PL" sz="2100" b="1" dirty="0">
                <a:latin typeface="Calibri" panose="020F0502020204030204" pitchFamily="34" charset="0"/>
                <a:cs typeface="Calibri" panose="020F0502020204030204" pitchFamily="34" charset="0"/>
              </a:rPr>
              <a:t>:</a:t>
            </a:r>
            <a:endParaRPr lang="pl-PL" dirty="0">
              <a:latin typeface="Calibri" panose="020F0502020204030204" pitchFamily="34" charset="0"/>
              <a:cs typeface="Calibri" panose="020F0502020204030204" pitchFamily="34" charset="0"/>
            </a:endParaRPr>
          </a:p>
          <a:p>
            <a:pPr marL="800100" lvl="1" indent="-342900" algn="just">
              <a:lnSpc>
                <a:spcPct val="150000"/>
              </a:lnSpc>
              <a:buClr>
                <a:srgbClr val="002060"/>
              </a:buClr>
              <a:buFont typeface="Wingdings" panose="05000000000000000000" pitchFamily="2" charset="2"/>
              <a:buChar char="v"/>
            </a:pPr>
            <a:r>
              <a:rPr lang="it-IT" dirty="0">
                <a:latin typeface="Calibri" panose="020F0502020204030204" pitchFamily="34" charset="0"/>
                <a:cs typeface="Calibri" panose="020F0502020204030204" pitchFamily="34" charset="0"/>
              </a:rPr>
              <a:t>I circuiti di carte di pagamento e gli enti incaricati del trattamento</a:t>
            </a:r>
            <a:r>
              <a:rPr lang="pl-PL" dirty="0">
                <a:latin typeface="Calibri" panose="020F0502020204030204" pitchFamily="34" charset="0"/>
                <a:cs typeface="Calibri" panose="020F0502020204030204" pitchFamily="34" charset="0"/>
              </a:rPr>
              <a:t>:</a:t>
            </a:r>
          </a:p>
          <a:p>
            <a:pPr marL="1257300" lvl="2" indent="-342900" algn="just">
              <a:lnSpc>
                <a:spcPct val="150000"/>
              </a:lnSpc>
              <a:buClr>
                <a:srgbClr val="002060"/>
              </a:buClr>
              <a:buFont typeface="Wingdings" panose="05000000000000000000" pitchFamily="2" charset="2"/>
              <a:buChar char="ü"/>
            </a:pPr>
            <a:r>
              <a:rPr lang="it-IT" sz="1600" dirty="0">
                <a:latin typeface="Calibri" panose="020F0502020204030204" pitchFamily="34" charset="0"/>
                <a:cs typeface="Calibri" panose="020F0502020204030204" pitchFamily="34" charset="0"/>
              </a:rPr>
              <a:t> essere indipendenti dal punto di vista contabile, organizzativo e dei processi decisionali;</a:t>
            </a:r>
          </a:p>
          <a:p>
            <a:pPr marL="1257300" lvl="2" indent="-342900" algn="just">
              <a:lnSpc>
                <a:spcPct val="150000"/>
              </a:lnSpc>
              <a:buClr>
                <a:srgbClr val="002060"/>
              </a:buClr>
              <a:buFont typeface="Wingdings" panose="05000000000000000000" pitchFamily="2" charset="2"/>
              <a:buChar char="ü"/>
            </a:pPr>
            <a:r>
              <a:rPr lang="it-IT" sz="1600" dirty="0">
                <a:latin typeface="Calibri" panose="020F0502020204030204" pitchFamily="34" charset="0"/>
                <a:cs typeface="Calibri" panose="020F0502020204030204" pitchFamily="34" charset="0"/>
              </a:rPr>
              <a:t> non presentano i prezzi per i circuiti di carte di pagamento e le attività di trattamento in modo aggregato e non effettuano sovvenzioni incrociate;</a:t>
            </a:r>
          </a:p>
          <a:p>
            <a:pPr marL="1257300" lvl="2" indent="-342900" algn="just">
              <a:lnSpc>
                <a:spcPct val="150000"/>
              </a:lnSpc>
              <a:buClr>
                <a:srgbClr val="002060"/>
              </a:buClr>
              <a:buFont typeface="Wingdings" panose="05000000000000000000" pitchFamily="2" charset="2"/>
              <a:buChar char="ü"/>
            </a:pPr>
            <a:r>
              <a:rPr lang="it-IT" sz="1600" dirty="0">
                <a:latin typeface="Calibri" panose="020F0502020204030204" pitchFamily="34" charset="0"/>
                <a:cs typeface="Calibri" panose="020F0502020204030204" pitchFamily="34" charset="0"/>
              </a:rPr>
              <a:t> non discriminare in alcun modo tra le loro controllate o azionisti e gli utenti di circuiti di carte di pagamento e altri partner contrattuali.</a:t>
            </a:r>
          </a:p>
          <a:p>
            <a:pPr marL="800100" lvl="1" indent="-342900" algn="just">
              <a:lnSpc>
                <a:spcPct val="150000"/>
              </a:lnSpc>
              <a:buClr>
                <a:srgbClr val="002060"/>
              </a:buClr>
              <a:buFont typeface="Wingdings" panose="05000000000000000000" pitchFamily="2" charset="2"/>
              <a:buChar char="v"/>
            </a:pPr>
            <a:r>
              <a:rPr lang="it-IT" dirty="0">
                <a:latin typeface="Calibri" panose="020F0502020204030204" pitchFamily="34" charset="0"/>
                <a:cs typeface="Calibri" panose="020F0502020204030204" pitchFamily="34" charset="0"/>
              </a:rPr>
              <a:t>È vietata qualsiasi discriminazione territoriale nelle norme di trattamento applicate dai circuiti di carte di pagamento.</a:t>
            </a:r>
          </a:p>
        </p:txBody>
      </p:sp>
    </p:spTree>
    <p:extLst>
      <p:ext uri="{BB962C8B-B14F-4D97-AF65-F5344CB8AC3E}">
        <p14:creationId xmlns:p14="http://schemas.microsoft.com/office/powerpoint/2010/main" val="99282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6490</TotalTime>
  <Words>1663</Words>
  <Application>Microsoft Office PowerPoint</Application>
  <PresentationFormat>Widescreen</PresentationFormat>
  <Paragraphs>94</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Bahnschrift Light</vt:lpstr>
      <vt:lpstr>Calibri</vt:lpstr>
      <vt:lpstr>Calibri Light</vt:lpstr>
      <vt:lpstr>Georgia</vt:lpstr>
      <vt:lpstr>Roboto</vt:lpstr>
      <vt:lpstr>Times New Roman</vt:lpstr>
      <vt:lpstr>Wingdings</vt:lpstr>
      <vt:lpstr>YADLjI9qxTA 0</vt:lpstr>
      <vt:lpstr>1_Tema de Office</vt:lpstr>
      <vt:lpstr>PowerPoint Presentation</vt:lpstr>
      <vt:lpstr>Agenda </vt:lpstr>
      <vt:lpstr>Tipi di soluzioni senza contanti</vt:lpstr>
      <vt:lpstr>Business opportunities </vt:lpstr>
      <vt:lpstr>Tasse normalmente pagate</vt:lpstr>
      <vt:lpstr>Misure di sicurezza (tecnologiche, organizzative, legali) (1) </vt:lpstr>
      <vt:lpstr>Misure di sicurezza (tecnologiche, organizzative, legali) (2)</vt:lpstr>
      <vt:lpstr>Questioni giuridiche - Regolamento (UE) 2015/751) (1)</vt:lpstr>
      <vt:lpstr>Questioni giuridiche - Regolamento (UE) 2015/751 (2)</vt:lpstr>
      <vt:lpstr>Questioni giuridiche - Regolamento (UE) 2015/751 (3)</vt:lpstr>
      <vt:lpstr>Test di valutazione (1) </vt:lpstr>
      <vt:lpstr>Test di valutazione (2) </vt:lpstr>
      <vt:lpstr>Fonti: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gloria ridolfi</cp:lastModifiedBy>
  <cp:revision>153</cp:revision>
  <dcterms:created xsi:type="dcterms:W3CDTF">2021-06-29T11:11:56Z</dcterms:created>
  <dcterms:modified xsi:type="dcterms:W3CDTF">2022-11-01T11:04:57Z</dcterms:modified>
</cp:coreProperties>
</file>