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5"/>
  </p:notesMasterIdLst>
  <p:handoutMasterIdLst>
    <p:handoutMasterId r:id="rId16"/>
  </p:handoutMasterIdLst>
  <p:sldIdLst>
    <p:sldId id="256" r:id="rId2"/>
    <p:sldId id="257" r:id="rId3"/>
    <p:sldId id="273" r:id="rId4"/>
    <p:sldId id="274" r:id="rId5"/>
    <p:sldId id="275" r:id="rId6"/>
    <p:sldId id="276" r:id="rId7"/>
    <p:sldId id="277" r:id="rId8"/>
    <p:sldId id="278" r:id="rId9"/>
    <p:sldId id="279" r:id="rId10"/>
    <p:sldId id="280" r:id="rId11"/>
    <p:sldId id="281" r:id="rId12"/>
    <p:sldId id="282" r:id="rId13"/>
    <p:sldId id="264" r:id="rId14"/>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 iws" initials="ai" lastIdx="1" clrIdx="0">
    <p:extLst>
      <p:ext uri="{19B8F6BF-5375-455C-9EA6-DF929625EA0E}">
        <p15:presenceInfo xmlns:p15="http://schemas.microsoft.com/office/powerpoint/2012/main" userId="c2c31847cc44a52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A373"/>
    <a:srgbClr val="97F7D9"/>
    <a:srgbClr val="10D296"/>
    <a:srgbClr val="17EDAB"/>
    <a:srgbClr val="075D42"/>
    <a:srgbClr val="63F3C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31F9AB3-D7B6-45FF-9B59-4B83EDDA4B2D}" v="132" dt="2022-10-21T09:22:51.961"/>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notesViewPr>
    <p:cSldViewPr snapToGrid="0">
      <p:cViewPr varScale="1">
        <p:scale>
          <a:sx n="52" d="100"/>
          <a:sy n="52" d="100"/>
        </p:scale>
        <p:origin x="286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8BDEF21F-A6F0-41B8-AA0F-CC975C7895C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880A2CBA-C9C0-4B3C-991A-F22DB63D15E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FF4FA70-0E02-437E-A78C-CE05301291EA}" type="datetimeFigureOut">
              <a:rPr lang="es-ES" smtClean="0"/>
              <a:t>21/10/2022</a:t>
            </a:fld>
            <a:endParaRPr lang="es-ES"/>
          </a:p>
        </p:txBody>
      </p:sp>
      <p:sp>
        <p:nvSpPr>
          <p:cNvPr id="4" name="Marcador de pie de página 3">
            <a:extLst>
              <a:ext uri="{FF2B5EF4-FFF2-40B4-BE49-F238E27FC236}">
                <a16:creationId xmlns:a16="http://schemas.microsoft.com/office/drawing/2014/main" id="{CD4826BE-ACD3-48FC-B5A1-D33628CAB84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4CD73359-D707-4EAE-AAB6-6DC9146A8A9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D33C069-59B1-4A62-AB0D-C900094E721A}" type="slidenum">
              <a:rPr lang="es-ES" smtClean="0"/>
              <a:t>‹#›</a:t>
            </a:fld>
            <a:endParaRPr lang="es-ES"/>
          </a:p>
        </p:txBody>
      </p:sp>
    </p:spTree>
    <p:extLst>
      <p:ext uri="{BB962C8B-B14F-4D97-AF65-F5344CB8AC3E}">
        <p14:creationId xmlns:p14="http://schemas.microsoft.com/office/powerpoint/2010/main" val="842523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FFF3FB-DEDF-4780-82C6-53DC23E6D14E}" type="datetimeFigureOut">
              <a:rPr lang="es-ES" smtClean="0"/>
              <a:t>21/10/2022</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94B92E-D071-4B96-991C-97F62C0BDD53}" type="slidenum">
              <a:rPr lang="es-ES" smtClean="0"/>
              <a:t>‹#›</a:t>
            </a:fld>
            <a:endParaRPr lang="es-ES"/>
          </a:p>
        </p:txBody>
      </p:sp>
    </p:spTree>
    <p:extLst>
      <p:ext uri="{BB962C8B-B14F-4D97-AF65-F5344CB8AC3E}">
        <p14:creationId xmlns:p14="http://schemas.microsoft.com/office/powerpoint/2010/main" val="1844088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54116-76C6-4781-AC1B-16DC371FE5B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BF0A02D1-E20F-4CAE-A494-A5E98CBCFE7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Tree>
    <p:extLst>
      <p:ext uri="{BB962C8B-B14F-4D97-AF65-F5344CB8AC3E}">
        <p14:creationId xmlns:p14="http://schemas.microsoft.com/office/powerpoint/2010/main" val="3113456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pPr algn="r"/>
            <a:fld id="{7CF0BCE0-945C-4FDF-95A1-2149B1FF5B83}" type="datetimeFigureOut">
              <a:rPr lang="en-US" smtClean="0"/>
              <a:pPr algn="r"/>
              <a:t>10/21/2022</a:t>
            </a:fld>
            <a:endParaRPr lang="en-US" dirty="0"/>
          </a:p>
        </p:txBody>
      </p:sp>
      <p:sp>
        <p:nvSpPr>
          <p:cNvPr id="5" name="Footer Placeholder 4"/>
          <p:cNvSpPr>
            <a:spLocks noGrp="1"/>
          </p:cNvSpPr>
          <p:nvPr>
            <p:ph type="ftr" sz="quarter" idx="11"/>
          </p:nvPr>
        </p:nvSpPr>
        <p:spPr/>
        <p:txBody>
          <a:bodyPr/>
          <a:lstStyle/>
          <a:p>
            <a:endParaRPr lang="en-US" sz="1000" dirty="0"/>
          </a:p>
        </p:txBody>
      </p:sp>
      <p:sp>
        <p:nvSpPr>
          <p:cNvPr id="6" name="Slide Number Placeholder 5"/>
          <p:cNvSpPr>
            <a:spLocks noGrp="1"/>
          </p:cNvSpPr>
          <p:nvPr>
            <p:ph type="sldNum" sz="quarter" idx="12"/>
          </p:nvPr>
        </p:nvSpPr>
        <p:spPr/>
        <p:txBody>
          <a:bodyPr/>
          <a:lstStyle/>
          <a:p>
            <a:fld id="{4CD77608-3819-479B-BB98-C216BA724EFE}" type="slidenum">
              <a:rPr lang="en-US" smtClean="0"/>
              <a:pPr/>
              <a:t>‹#›</a:t>
            </a:fld>
            <a:endParaRPr lang="en-US" sz="1000" dirty="0"/>
          </a:p>
        </p:txBody>
      </p:sp>
    </p:spTree>
    <p:extLst>
      <p:ext uri="{BB962C8B-B14F-4D97-AF65-F5344CB8AC3E}">
        <p14:creationId xmlns:p14="http://schemas.microsoft.com/office/powerpoint/2010/main" val="41786801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id="{7A5BD05C-D970-4247-84AC-590A8E26FB2D}"/>
              </a:ext>
            </a:extLst>
          </p:cNvPr>
          <p:cNvSpPr/>
          <p:nvPr userDrawn="1"/>
        </p:nvSpPr>
        <p:spPr>
          <a:xfrm>
            <a:off x="-1" y="6146800"/>
            <a:ext cx="12192001" cy="711200"/>
          </a:xfrm>
          <a:custGeom>
            <a:avLst/>
            <a:gdLst/>
            <a:ahLst/>
            <a:cxnLst/>
            <a:rect l="l" t="t" r="r" b="b"/>
            <a:pathLst>
              <a:path w="18278475" h="1419225">
                <a:moveTo>
                  <a:pt x="18278473" y="1419224"/>
                </a:moveTo>
                <a:lnTo>
                  <a:pt x="0" y="1419224"/>
                </a:lnTo>
                <a:lnTo>
                  <a:pt x="0" y="0"/>
                </a:lnTo>
                <a:lnTo>
                  <a:pt x="18278473" y="0"/>
                </a:lnTo>
                <a:lnTo>
                  <a:pt x="18278473" y="1419224"/>
                </a:lnTo>
                <a:close/>
              </a:path>
            </a:pathLst>
          </a:custGeom>
          <a:solidFill>
            <a:srgbClr val="0CA373"/>
          </a:solidFill>
        </p:spPr>
        <p:txBody>
          <a:bodyPr wrap="square" lIns="0" tIns="0" rIns="0" bIns="0" rtlCol="0"/>
          <a:lstStyle/>
          <a:p>
            <a:endParaRPr/>
          </a:p>
        </p:txBody>
      </p:sp>
      <p:pic>
        <p:nvPicPr>
          <p:cNvPr id="8" name="Picture 3">
            <a:extLst>
              <a:ext uri="{FF2B5EF4-FFF2-40B4-BE49-F238E27FC236}">
                <a16:creationId xmlns:a16="http://schemas.microsoft.com/office/drawing/2014/main" id="{CB0DDC06-9BD4-4772-A615-D876CC08594F}"/>
              </a:ext>
            </a:extLst>
          </p:cNvPr>
          <p:cNvPicPr>
            <a:picLocks noChangeAspect="1"/>
          </p:cNvPicPr>
          <p:nvPr userDrawn="1"/>
        </p:nvPicPr>
        <p:blipFill>
          <a:blip r:embed="rId4"/>
          <a:stretch>
            <a:fillRect/>
          </a:stretch>
        </p:blipFill>
        <p:spPr>
          <a:xfrm>
            <a:off x="291886" y="6314302"/>
            <a:ext cx="1985322" cy="432844"/>
          </a:xfrm>
          <a:prstGeom prst="rect">
            <a:avLst/>
          </a:prstGeom>
          <a:noFill/>
          <a:ln cap="flat">
            <a:noFill/>
          </a:ln>
        </p:spPr>
      </p:pic>
      <p:pic>
        <p:nvPicPr>
          <p:cNvPr id="10" name="Imagen 9">
            <a:extLst>
              <a:ext uri="{FF2B5EF4-FFF2-40B4-BE49-F238E27FC236}">
                <a16:creationId xmlns:a16="http://schemas.microsoft.com/office/drawing/2014/main" id="{22EA64A2-2236-4DEC-9BF1-00DE2AD69672}"/>
              </a:ext>
            </a:extLst>
          </p:cNvPr>
          <p:cNvPicPr>
            <a:picLocks noChangeAspect="1"/>
          </p:cNvPicPr>
          <p:nvPr userDrawn="1"/>
        </p:nvPicPr>
        <p:blipFill rotWithShape="1">
          <a:blip r:embed="rId5">
            <a:extLst>
              <a:ext uri="{28A0092B-C50C-407E-A947-70E740481C1C}">
                <a14:useLocalDpi xmlns:a14="http://schemas.microsoft.com/office/drawing/2010/main" val="0"/>
              </a:ext>
            </a:extLst>
          </a:blip>
          <a:srcRect l="21019" t="12308" r="11457" b="51795"/>
          <a:stretch/>
        </p:blipFill>
        <p:spPr>
          <a:xfrm>
            <a:off x="96715" y="110854"/>
            <a:ext cx="1740877" cy="916251"/>
          </a:xfrm>
          <a:prstGeom prst="rect">
            <a:avLst/>
          </a:prstGeom>
        </p:spPr>
      </p:pic>
      <p:sp>
        <p:nvSpPr>
          <p:cNvPr id="6" name="CuadroTexto 5">
            <a:extLst>
              <a:ext uri="{FF2B5EF4-FFF2-40B4-BE49-F238E27FC236}">
                <a16:creationId xmlns:a16="http://schemas.microsoft.com/office/drawing/2014/main" id="{89DD6222-3231-4B46-83B4-0CE76315789E}"/>
              </a:ext>
            </a:extLst>
          </p:cNvPr>
          <p:cNvSpPr txBox="1"/>
          <p:nvPr userDrawn="1"/>
        </p:nvSpPr>
        <p:spPr>
          <a:xfrm>
            <a:off x="2373745" y="6271567"/>
            <a:ext cx="9526369" cy="461665"/>
          </a:xfrm>
          <a:prstGeom prst="rect">
            <a:avLst/>
          </a:prstGeom>
          <a:noFill/>
        </p:spPr>
        <p:txBody>
          <a:bodyPr wrap="square">
            <a:spAutoFit/>
          </a:bodyPr>
          <a:lstStyle/>
          <a:p>
            <a:r>
              <a:rPr lang="en-US" sz="1200" b="0" i="0" u="none" strike="noStrike" dirty="0">
                <a:solidFill>
                  <a:schemeClr val="bg1"/>
                </a:solidFill>
                <a:effectLst/>
                <a:latin typeface="YADLjI9qxTA 0"/>
              </a:rPr>
              <a:t>With the support of the Erasmus+ </a:t>
            </a:r>
            <a:r>
              <a:rPr lang="en-US" sz="1200" b="0" i="0" u="none" strike="noStrike" dirty="0" err="1">
                <a:solidFill>
                  <a:schemeClr val="bg1"/>
                </a:solidFill>
                <a:effectLst/>
                <a:latin typeface="YADLjI9qxTA 0"/>
              </a:rPr>
              <a:t>programme</a:t>
            </a:r>
            <a:r>
              <a:rPr lang="en-US" sz="12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solidFill>
                <a:schemeClr val="bg1"/>
              </a:solidFill>
              <a:effectLst/>
              <a:latin typeface="YADLjI9qxTA 0"/>
            </a:endParaRPr>
          </a:p>
        </p:txBody>
      </p:sp>
    </p:spTree>
    <p:extLst>
      <p:ext uri="{BB962C8B-B14F-4D97-AF65-F5344CB8AC3E}">
        <p14:creationId xmlns:p14="http://schemas.microsoft.com/office/powerpoint/2010/main" val="3851572312"/>
      </p:ext>
    </p:extLst>
  </p:cSld>
  <p:clrMap bg1="lt1" tx1="dk1" bg2="lt2" tx2="dk2" accent1="accent1" accent2="accent2" accent3="accent3" accent4="accent4" accent5="accent5" accent6="accent6" hlink="hlink" folHlink="folHlink"/>
  <p:sldLayoutIdLst>
    <p:sldLayoutId id="2147483650" r:id="rId1"/>
    <p:sldLayoutId id="214748365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3.sv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5.svg"/><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5.svg"/><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9.svg"/><Relationship Id="rId7" Type="http://schemas.openxmlformats.org/officeDocument/2006/relationships/image" Target="../media/image13.sv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svg"/><Relationship Id="rId4" Type="http://schemas.openxmlformats.org/officeDocument/2006/relationships/image" Target="../media/image10.png"/><Relationship Id="rId9" Type="http://schemas.openxmlformats.org/officeDocument/2006/relationships/image" Target="../media/image15.svg"/></Relationships>
</file>

<file path=ppt/slides/_rels/slide6.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6.png"/><Relationship Id="rId1" Type="http://schemas.openxmlformats.org/officeDocument/2006/relationships/slideLayout" Target="../slideLayouts/slideLayout2.xml"/><Relationship Id="rId5" Type="http://schemas.openxmlformats.org/officeDocument/2006/relationships/image" Target="../media/image19.svg"/><Relationship Id="rId4" Type="http://schemas.openxmlformats.org/officeDocument/2006/relationships/image" Target="../media/image18.png"/></Relationships>
</file>

<file path=ppt/slides/_rels/slide7.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6.png"/><Relationship Id="rId1" Type="http://schemas.openxmlformats.org/officeDocument/2006/relationships/slideLayout" Target="../slideLayouts/slideLayout2.xml"/><Relationship Id="rId5" Type="http://schemas.openxmlformats.org/officeDocument/2006/relationships/image" Target="../media/image19.svg"/><Relationship Id="rId4" Type="http://schemas.openxmlformats.org/officeDocument/2006/relationships/image" Target="../media/image18.png"/></Relationships>
</file>

<file path=ppt/slides/_rels/slide8.xml.rels><?xml version="1.0" encoding="UTF-8" standalone="yes"?>
<Relationships xmlns="http://schemas.openxmlformats.org/package/2006/relationships"><Relationship Id="rId3" Type="http://schemas.openxmlformats.org/officeDocument/2006/relationships/image" Target="../media/image21.sv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1.svg"/><Relationship Id="rId2" Type="http://schemas.openxmlformats.org/officeDocument/2006/relationships/image" Target="../media/image2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350C6F4-6589-4745-8D09-15078EE9ADB2}"/>
              </a:ext>
            </a:extLst>
          </p:cNvPr>
          <p:cNvSpPr txBox="1"/>
          <p:nvPr/>
        </p:nvSpPr>
        <p:spPr>
          <a:xfrm>
            <a:off x="3258328" y="3257551"/>
            <a:ext cx="5103472" cy="369332"/>
          </a:xfrm>
          <a:prstGeom prst="rect">
            <a:avLst/>
          </a:prstGeom>
          <a:noFill/>
        </p:spPr>
        <p:txBody>
          <a:bodyPr wrap="square">
            <a:spAutoFit/>
          </a:bodyPr>
          <a:lstStyle/>
          <a:p>
            <a:r>
              <a:rPr lang="en-GB" sz="1800" b="1" dirty="0">
                <a:effectLst/>
                <a:latin typeface="Bahnschrift Light" panose="020B0502040204020203" pitchFamily="34" charset="0"/>
                <a:ea typeface="Calibri" panose="020F0502020204030204" pitchFamily="34" charset="0"/>
              </a:rPr>
              <a:t>“</a:t>
            </a:r>
            <a:r>
              <a:rPr lang="pl-PL" b="1" dirty="0">
                <a:latin typeface="Bahnschrift Light" panose="020B0502040204020203" pitchFamily="34" charset="0"/>
                <a:ea typeface="Calibri" panose="020F0502020204030204" pitchFamily="34" charset="0"/>
              </a:rPr>
              <a:t>Wzmacnianie odporności ŚMP</a:t>
            </a:r>
            <a:r>
              <a:rPr lang="en-GB" sz="1800" b="1" dirty="0">
                <a:effectLst/>
                <a:latin typeface="Bahnschrift Light" panose="020B0502040204020203" pitchFamily="34" charset="0"/>
                <a:ea typeface="Calibri" panose="020F0502020204030204" pitchFamily="34" charset="0"/>
              </a:rPr>
              <a:t> </a:t>
            </a:r>
            <a:r>
              <a:rPr lang="pl-PL" sz="1800" b="1" dirty="0">
                <a:effectLst/>
                <a:latin typeface="Bahnschrift Light" panose="020B0502040204020203" pitchFamily="34" charset="0"/>
                <a:ea typeface="Calibri" panose="020F0502020204030204" pitchFamily="34" charset="0"/>
              </a:rPr>
              <a:t>po lockdownie”</a:t>
            </a:r>
            <a:endParaRPr lang="es-ES" sz="1800" b="1" dirty="0">
              <a:latin typeface="Bahnschrift Light" panose="020B0502040204020203" pitchFamily="34" charset="0"/>
            </a:endParaRPr>
          </a:p>
        </p:txBody>
      </p:sp>
      <p:sp>
        <p:nvSpPr>
          <p:cNvPr id="5" name="CuadroTexto 4">
            <a:extLst>
              <a:ext uri="{FF2B5EF4-FFF2-40B4-BE49-F238E27FC236}">
                <a16:creationId xmlns:a16="http://schemas.microsoft.com/office/drawing/2014/main" id="{6A46D3C6-E20C-4FBA-B5EB-C2B5FDE05068}"/>
              </a:ext>
            </a:extLst>
          </p:cNvPr>
          <p:cNvSpPr txBox="1"/>
          <p:nvPr/>
        </p:nvSpPr>
        <p:spPr>
          <a:xfrm>
            <a:off x="1384546" y="3949471"/>
            <a:ext cx="8851036" cy="1323439"/>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pl-PL" sz="2800" b="1" dirty="0">
                <a:effectLst/>
                <a:latin typeface="Calibri (Body)"/>
                <a:ea typeface="Calibri" panose="020F0502020204030204" pitchFamily="34" charset="0"/>
                <a:cs typeface="Times New Roman" panose="02020603050405020304" pitchFamily="18" charset="0"/>
              </a:rPr>
              <a:t>Wykorzystywanie rozwiązań bezgotówkowych</a:t>
            </a:r>
          </a:p>
          <a:p>
            <a:pPr algn="ctr">
              <a:spcBef>
                <a:spcPts val="5"/>
              </a:spcBef>
              <a:tabLst>
                <a:tab pos="1205230" algn="l"/>
                <a:tab pos="1926589" algn="l"/>
                <a:tab pos="2915920" algn="l"/>
                <a:tab pos="3444875" algn="l"/>
                <a:tab pos="4383405" algn="l"/>
                <a:tab pos="6796405" algn="l"/>
              </a:tabLst>
              <a:defRPr/>
            </a:pPr>
            <a:r>
              <a:rPr lang="pl-PL" sz="2400" dirty="0">
                <a:latin typeface="Calibri (Body)"/>
              </a:rPr>
              <a:t>stan obecny</a:t>
            </a:r>
            <a:r>
              <a:rPr lang="en-US" sz="2400" dirty="0">
                <a:latin typeface="Calibri (Body)"/>
              </a:rPr>
              <a:t>, p</a:t>
            </a:r>
            <a:r>
              <a:rPr lang="pl-PL" sz="2400" dirty="0">
                <a:latin typeface="Calibri (Body)"/>
              </a:rPr>
              <a:t>erspektywy</a:t>
            </a:r>
            <a:r>
              <a:rPr lang="en-US" sz="2400" dirty="0">
                <a:latin typeface="Calibri (Body)"/>
              </a:rPr>
              <a:t> </a:t>
            </a:r>
            <a:r>
              <a:rPr lang="pl-PL" sz="2400" dirty="0">
                <a:latin typeface="Calibri (Body)"/>
              </a:rPr>
              <a:t>i zagadnienia prawne</a:t>
            </a:r>
          </a:p>
          <a:p>
            <a:pPr algn="ctr">
              <a:spcBef>
                <a:spcPts val="5"/>
              </a:spcBef>
              <a:tabLst>
                <a:tab pos="1205230" algn="l"/>
                <a:tab pos="1926589" algn="l"/>
                <a:tab pos="2915920" algn="l"/>
                <a:tab pos="3444875" algn="l"/>
                <a:tab pos="4383405" algn="l"/>
                <a:tab pos="6796405" algn="l"/>
              </a:tabLst>
              <a:defRPr/>
            </a:pPr>
            <a:r>
              <a:rPr lang="pl-PL" sz="2800" b="1" spc="-114" dirty="0">
                <a:solidFill>
                  <a:srgbClr val="0CA373"/>
                </a:solidFill>
                <a:latin typeface="Calibri (Body)"/>
                <a:ea typeface="Tahoma" panose="020B0604030504040204" pitchFamily="34" charset="0"/>
                <a:cs typeface="Tahoma" panose="020B0604030504040204" pitchFamily="34" charset="0"/>
              </a:rPr>
              <a:t>Autor: </a:t>
            </a:r>
            <a:r>
              <a:rPr lang="pl-PL" sz="2800" b="1" spc="-114" dirty="0">
                <a:latin typeface="Calibri (Body)"/>
                <a:ea typeface="Tahoma" panose="020B0604030504040204" pitchFamily="34" charset="0"/>
                <a:cs typeface="Tahoma" panose="020B0604030504040204" pitchFamily="34" charset="0"/>
              </a:rPr>
              <a:t>Uniwersytet Ekonomiczny w Krakowie</a:t>
            </a:r>
            <a:endParaRPr lang="en-US" sz="2800" b="1" spc="-114" dirty="0">
              <a:solidFill>
                <a:srgbClr val="0CA373"/>
              </a:solidFill>
              <a:latin typeface="Calibri (Body)"/>
              <a:ea typeface="Tahoma" panose="020B0604030504040204" pitchFamily="34" charset="0"/>
              <a:cs typeface="Tahoma" panose="020B0604030504040204" pitchFamily="34" charset="0"/>
            </a:endParaRPr>
          </a:p>
        </p:txBody>
      </p:sp>
      <p:pic>
        <p:nvPicPr>
          <p:cNvPr id="6" name="Imagen 5">
            <a:extLst>
              <a:ext uri="{FF2B5EF4-FFF2-40B4-BE49-F238E27FC236}">
                <a16:creationId xmlns:a16="http://schemas.microsoft.com/office/drawing/2014/main" id="{69A4D7A1-6ADA-46A7-96FF-90B678EE248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1046" t="12687" r="9066" b="50000"/>
          <a:stretch/>
        </p:blipFill>
        <p:spPr>
          <a:xfrm>
            <a:off x="3683242" y="921747"/>
            <a:ext cx="4531601" cy="2395275"/>
          </a:xfrm>
          <a:prstGeom prst="rect">
            <a:avLst/>
          </a:prstGeom>
        </p:spPr>
      </p:pic>
      <p:sp>
        <p:nvSpPr>
          <p:cNvPr id="7" name="object 5">
            <a:extLst>
              <a:ext uri="{FF2B5EF4-FFF2-40B4-BE49-F238E27FC236}">
                <a16:creationId xmlns:a16="http://schemas.microsoft.com/office/drawing/2014/main" id="{75E6C6FD-3E82-48C3-9D72-C6EB7E75547D}"/>
              </a:ext>
            </a:extLst>
          </p:cNvPr>
          <p:cNvSpPr/>
          <p:nvPr/>
        </p:nvSpPr>
        <p:spPr>
          <a:xfrm>
            <a:off x="11920635" y="0"/>
            <a:ext cx="71543" cy="619584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8" name="object 5">
            <a:extLst>
              <a:ext uri="{FF2B5EF4-FFF2-40B4-BE49-F238E27FC236}">
                <a16:creationId xmlns:a16="http://schemas.microsoft.com/office/drawing/2014/main" id="{FA5FE859-222B-4C59-8EA5-38A3D7D38CDC}"/>
              </a:ext>
            </a:extLst>
          </p:cNvPr>
          <p:cNvSpPr/>
          <p:nvPr/>
        </p:nvSpPr>
        <p:spPr>
          <a:xfrm rot="16200000" flipH="1">
            <a:off x="8667826" y="-3293392"/>
            <a:ext cx="53498" cy="6994850"/>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9" name="object 5">
            <a:extLst>
              <a:ext uri="{FF2B5EF4-FFF2-40B4-BE49-F238E27FC236}">
                <a16:creationId xmlns:a16="http://schemas.microsoft.com/office/drawing/2014/main" id="{32B3A989-932D-4975-BB6B-BE23E9259ADE}"/>
              </a:ext>
            </a:extLst>
          </p:cNvPr>
          <p:cNvSpPr/>
          <p:nvPr/>
        </p:nvSpPr>
        <p:spPr>
          <a:xfrm rot="10800000">
            <a:off x="186595" y="1100896"/>
            <a:ext cx="45719" cy="5094952"/>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10" name="object 5">
            <a:extLst>
              <a:ext uri="{FF2B5EF4-FFF2-40B4-BE49-F238E27FC236}">
                <a16:creationId xmlns:a16="http://schemas.microsoft.com/office/drawing/2014/main" id="{CA99EEAB-A3DE-4E88-84FB-BB4AA4B234F5}"/>
              </a:ext>
            </a:extLst>
          </p:cNvPr>
          <p:cNvSpPr/>
          <p:nvPr/>
        </p:nvSpPr>
        <p:spPr>
          <a:xfrm rot="5400000" flipH="1">
            <a:off x="3209704" y="2697741"/>
            <a:ext cx="53501" cy="647290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Tree>
    <p:extLst>
      <p:ext uri="{BB962C8B-B14F-4D97-AF65-F5344CB8AC3E}">
        <p14:creationId xmlns:p14="http://schemas.microsoft.com/office/powerpoint/2010/main" val="2025188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B34FF24-40AA-34E6-FD8F-2138A5F337C3}"/>
              </a:ext>
            </a:extLst>
          </p:cNvPr>
          <p:cNvSpPr>
            <a:spLocks noGrp="1"/>
          </p:cNvSpPr>
          <p:nvPr>
            <p:ph type="title"/>
          </p:nvPr>
        </p:nvSpPr>
        <p:spPr>
          <a:xfrm>
            <a:off x="1722106" y="257997"/>
            <a:ext cx="10905066" cy="1135737"/>
          </a:xfrm>
        </p:spPr>
        <p:txBody>
          <a:bodyPr>
            <a:normAutofit/>
          </a:bodyPr>
          <a:lstStyle/>
          <a:p>
            <a:r>
              <a:rPr lang="pl-PL" sz="3800" dirty="0">
                <a:solidFill>
                  <a:srgbClr val="002060"/>
                </a:solidFill>
                <a:latin typeface="Times New Roman" panose="02020603050405020304" pitchFamily="18" charset="0"/>
                <a:cs typeface="Times New Roman" panose="02020603050405020304" pitchFamily="18" charset="0"/>
              </a:rPr>
              <a:t>Zagadnienia prawne- Rozporządzenie </a:t>
            </a:r>
            <a:r>
              <a:rPr lang="pl-PL" altLang="pl-PL" sz="3800" dirty="0">
                <a:solidFill>
                  <a:srgbClr val="002060"/>
                </a:solidFill>
                <a:latin typeface="Times New Roman" panose="02020603050405020304" pitchFamily="18" charset="0"/>
                <a:cs typeface="Times New Roman" panose="02020603050405020304" pitchFamily="18" charset="0"/>
              </a:rPr>
              <a:t>(EU) </a:t>
            </a:r>
            <a:br>
              <a:rPr lang="pl-PL" altLang="pl-PL" sz="3800" dirty="0">
                <a:solidFill>
                  <a:srgbClr val="002060"/>
                </a:solidFill>
                <a:latin typeface="Times New Roman" panose="02020603050405020304" pitchFamily="18" charset="0"/>
                <a:cs typeface="Times New Roman" panose="02020603050405020304" pitchFamily="18" charset="0"/>
              </a:rPr>
            </a:br>
            <a:r>
              <a:rPr lang="pl-PL" altLang="pl-PL" sz="3800" dirty="0">
                <a:solidFill>
                  <a:srgbClr val="002060"/>
                </a:solidFill>
                <a:latin typeface="Times New Roman" panose="02020603050405020304" pitchFamily="18" charset="0"/>
                <a:cs typeface="Times New Roman" panose="02020603050405020304" pitchFamily="18" charset="0"/>
              </a:rPr>
              <a:t>2015/751</a:t>
            </a:r>
            <a:r>
              <a:rPr lang="pl-PL" sz="3800" dirty="0">
                <a:solidFill>
                  <a:srgbClr val="002060"/>
                </a:solidFill>
                <a:latin typeface="Times New Roman" panose="02020603050405020304" pitchFamily="18" charset="0"/>
                <a:cs typeface="Times New Roman" panose="02020603050405020304" pitchFamily="18" charset="0"/>
              </a:rPr>
              <a:t> (3)</a:t>
            </a:r>
          </a:p>
        </p:txBody>
      </p:sp>
      <p:pic>
        <p:nvPicPr>
          <p:cNvPr id="11" name="Symbol zastępczy zawartości 10" descr="Młotek sędziowski kontur">
            <a:extLst>
              <a:ext uri="{FF2B5EF4-FFF2-40B4-BE49-F238E27FC236}">
                <a16:creationId xmlns:a16="http://schemas.microsoft.com/office/drawing/2014/main" id="{85B2AC54-D17E-2EAE-82E3-3F35CFF079F2}"/>
              </a:ext>
            </a:extLst>
          </p:cNvPr>
          <p:cNvPicPr>
            <a:picLocks noGrp="1" noChangeAspect="1"/>
          </p:cNvPicPr>
          <p:nvPr>
            <p:ph idx="1"/>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6677669" y="1021937"/>
            <a:ext cx="5836064" cy="5836064"/>
          </a:xfrm>
        </p:spPr>
      </p:pic>
      <p:sp>
        <p:nvSpPr>
          <p:cNvPr id="21" name="pole tekstowe 20">
            <a:extLst>
              <a:ext uri="{FF2B5EF4-FFF2-40B4-BE49-F238E27FC236}">
                <a16:creationId xmlns:a16="http://schemas.microsoft.com/office/drawing/2014/main" id="{E4985B11-76AA-38BA-A90A-C1B0BD5D7534}"/>
              </a:ext>
            </a:extLst>
          </p:cNvPr>
          <p:cNvSpPr txBox="1"/>
          <p:nvPr/>
        </p:nvSpPr>
        <p:spPr>
          <a:xfrm>
            <a:off x="493506" y="1322946"/>
            <a:ext cx="11512797" cy="4800930"/>
          </a:xfrm>
          <a:prstGeom prst="rect">
            <a:avLst/>
          </a:prstGeom>
          <a:noFill/>
        </p:spPr>
        <p:txBody>
          <a:bodyPr wrap="square">
            <a:spAutoFit/>
          </a:bodyPr>
          <a:lstStyle/>
          <a:p>
            <a:pPr marL="342900" indent="-342900" algn="just">
              <a:lnSpc>
                <a:spcPct val="250000"/>
              </a:lnSpc>
              <a:buClr>
                <a:schemeClr val="bg2">
                  <a:lumMod val="25000"/>
                </a:schemeClr>
              </a:buClr>
              <a:buFont typeface="Wingdings" panose="05000000000000000000" pitchFamily="2" charset="2"/>
              <a:buChar char="§"/>
            </a:pPr>
            <a:r>
              <a:rPr lang="pl-PL" altLang="pl-PL" sz="2100" b="1" dirty="0">
                <a:latin typeface="Times New Roman" panose="02020603050405020304" pitchFamily="18" charset="0"/>
                <a:cs typeface="Times New Roman" panose="02020603050405020304" pitchFamily="18" charset="0"/>
              </a:rPr>
              <a:t>   Co-</a:t>
            </a:r>
            <a:r>
              <a:rPr lang="pl-PL" altLang="pl-PL" sz="2100" b="1" dirty="0" err="1">
                <a:latin typeface="Times New Roman" panose="02020603050405020304" pitchFamily="18" charset="0"/>
                <a:cs typeface="Times New Roman" panose="02020603050405020304" pitchFamily="18" charset="0"/>
              </a:rPr>
              <a:t>badging</a:t>
            </a:r>
            <a:r>
              <a:rPr lang="pl-PL" altLang="pl-PL" sz="2100" b="1" dirty="0">
                <a:latin typeface="Times New Roman" panose="02020603050405020304" pitchFamily="18" charset="0"/>
                <a:cs typeface="Times New Roman" panose="02020603050405020304" pitchFamily="18" charset="0"/>
              </a:rPr>
              <a:t> i wybór marki lub aplikacji płatniczej (artykuł 8)</a:t>
            </a:r>
          </a:p>
          <a:p>
            <a:pPr marL="342900" indent="-342900" algn="just">
              <a:lnSpc>
                <a:spcPct val="250000"/>
              </a:lnSpc>
              <a:buClr>
                <a:schemeClr val="bg2">
                  <a:lumMod val="25000"/>
                </a:schemeClr>
              </a:buClr>
              <a:buFont typeface="Wingdings" panose="05000000000000000000" pitchFamily="2" charset="2"/>
              <a:buChar char="§"/>
            </a:pPr>
            <a:r>
              <a:rPr lang="pl-PL" sz="2100" b="1" dirty="0">
                <a:latin typeface="Times New Roman" panose="02020603050405020304" pitchFamily="18" charset="0"/>
                <a:cs typeface="Times New Roman" panose="02020603050405020304" pitchFamily="18" charset="0"/>
              </a:rPr>
              <a:t>   Rozdzielność systemów kart płatniczych i podmiotów obsługujących transakcje (artykuł 9)</a:t>
            </a:r>
          </a:p>
          <a:p>
            <a:pPr marL="342900" indent="-342900" algn="just">
              <a:lnSpc>
                <a:spcPct val="250000"/>
              </a:lnSpc>
              <a:buClr>
                <a:schemeClr val="bg2">
                  <a:lumMod val="25000"/>
                </a:schemeClr>
              </a:buClr>
              <a:buFont typeface="Wingdings" panose="05000000000000000000" pitchFamily="2" charset="2"/>
              <a:buChar char="§"/>
            </a:pPr>
            <a:r>
              <a:rPr lang="pl-PL" sz="2100" b="1" dirty="0">
                <a:latin typeface="Times New Roman" panose="02020603050405020304" pitchFamily="18" charset="0"/>
                <a:cs typeface="Times New Roman" panose="02020603050405020304" pitchFamily="18" charset="0"/>
              </a:rPr>
              <a:t>   Zasada honorowania wszystkich kart (</a:t>
            </a:r>
            <a:r>
              <a:rPr lang="pl-PL" altLang="pl-PL" sz="2100" b="1" dirty="0">
                <a:latin typeface="Times New Roman" panose="02020603050405020304" pitchFamily="18" charset="0"/>
                <a:cs typeface="Times New Roman" panose="02020603050405020304" pitchFamily="18" charset="0"/>
              </a:rPr>
              <a:t>artykuł 10) </a:t>
            </a:r>
            <a:endParaRPr lang="pl-PL" sz="2100" b="1" dirty="0">
              <a:latin typeface="Times New Roman" panose="02020603050405020304" pitchFamily="18" charset="0"/>
              <a:cs typeface="Times New Roman" panose="02020603050405020304" pitchFamily="18" charset="0"/>
            </a:endParaRPr>
          </a:p>
          <a:p>
            <a:pPr marL="342900" indent="-342900" algn="just">
              <a:lnSpc>
                <a:spcPct val="250000"/>
              </a:lnSpc>
              <a:buClr>
                <a:schemeClr val="bg2">
                  <a:lumMod val="25000"/>
                </a:schemeClr>
              </a:buClr>
              <a:buFont typeface="Wingdings" panose="05000000000000000000" pitchFamily="2" charset="2"/>
              <a:buChar char="§"/>
            </a:pPr>
            <a:r>
              <a:rPr lang="pl-PL" sz="2100" b="1" dirty="0">
                <a:latin typeface="Times New Roman" panose="02020603050405020304" pitchFamily="18" charset="0"/>
                <a:cs typeface="Times New Roman" panose="02020603050405020304" pitchFamily="18" charset="0"/>
              </a:rPr>
              <a:t>   Zasady kierunkowania wyboru (</a:t>
            </a:r>
            <a:r>
              <a:rPr lang="pl-PL" altLang="pl-PL" sz="2100" b="1" dirty="0">
                <a:latin typeface="Times New Roman" panose="02020603050405020304" pitchFamily="18" charset="0"/>
                <a:cs typeface="Times New Roman" panose="02020603050405020304" pitchFamily="18" charset="0"/>
              </a:rPr>
              <a:t>artykuł 11) </a:t>
            </a:r>
            <a:endParaRPr lang="pl-PL" sz="2100" b="1" dirty="0">
              <a:latin typeface="Times New Roman" panose="02020603050405020304" pitchFamily="18" charset="0"/>
              <a:cs typeface="Times New Roman" panose="02020603050405020304" pitchFamily="18" charset="0"/>
            </a:endParaRPr>
          </a:p>
          <a:p>
            <a:pPr marL="342900" indent="-342900" algn="just">
              <a:lnSpc>
                <a:spcPct val="250000"/>
              </a:lnSpc>
              <a:buClr>
                <a:schemeClr val="bg2">
                  <a:lumMod val="25000"/>
                </a:schemeClr>
              </a:buClr>
              <a:buFont typeface="Wingdings" panose="05000000000000000000" pitchFamily="2" charset="2"/>
              <a:buChar char="§"/>
            </a:pPr>
            <a:r>
              <a:rPr lang="pl-PL" sz="2100" b="1" dirty="0">
                <a:latin typeface="Times New Roman" panose="02020603050405020304" pitchFamily="18" charset="0"/>
                <a:cs typeface="Times New Roman" panose="02020603050405020304" pitchFamily="18" charset="0"/>
              </a:rPr>
              <a:t>   Informacje dla odbiorcy dotyczące poszczególnych transakcji płatniczych realizowanych w     oparciu o kartę (artykuł 12)</a:t>
            </a:r>
          </a:p>
        </p:txBody>
      </p:sp>
    </p:spTree>
    <p:extLst>
      <p:ext uri="{BB962C8B-B14F-4D97-AF65-F5344CB8AC3E}">
        <p14:creationId xmlns:p14="http://schemas.microsoft.com/office/powerpoint/2010/main" val="4124803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1"/>
                                        </p:tgtEl>
                                        <p:attrNameLst>
                                          <p:attrName>style.visibility</p:attrName>
                                        </p:attrNameLst>
                                      </p:cBhvr>
                                      <p:to>
                                        <p:strVal val="visible"/>
                                      </p:to>
                                    </p:set>
                                    <p:animEffect transition="in" filter="fade">
                                      <p:cBhvr>
                                        <p:cTn id="14" dur="1000"/>
                                        <p:tgtEl>
                                          <p:spTgt spid="21"/>
                                        </p:tgtEl>
                                      </p:cBhvr>
                                    </p:animEffect>
                                    <p:anim calcmode="lin" valueType="num">
                                      <p:cBhvr>
                                        <p:cTn id="15" dur="1000" fill="hold"/>
                                        <p:tgtEl>
                                          <p:spTgt spid="21"/>
                                        </p:tgtEl>
                                        <p:attrNameLst>
                                          <p:attrName>ppt_x</p:attrName>
                                        </p:attrNameLst>
                                      </p:cBhvr>
                                      <p:tavLst>
                                        <p:tav tm="0">
                                          <p:val>
                                            <p:strVal val="#ppt_x"/>
                                          </p:val>
                                        </p:tav>
                                        <p:tav tm="100000">
                                          <p:val>
                                            <p:strVal val="#ppt_x"/>
                                          </p:val>
                                        </p:tav>
                                      </p:tavLst>
                                    </p:anim>
                                    <p:anim calcmode="lin" valueType="num">
                                      <p:cBhvr>
                                        <p:cTn id="16"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E3295A1-DF3B-FD74-50AF-B3558B7231D6}"/>
              </a:ext>
            </a:extLst>
          </p:cNvPr>
          <p:cNvSpPr>
            <a:spLocks noGrp="1"/>
          </p:cNvSpPr>
          <p:nvPr>
            <p:ph type="title"/>
          </p:nvPr>
        </p:nvSpPr>
        <p:spPr>
          <a:xfrm>
            <a:off x="776818" y="722376"/>
            <a:ext cx="4989890" cy="5413248"/>
          </a:xfrm>
        </p:spPr>
        <p:txBody>
          <a:bodyPr>
            <a:normAutofit/>
          </a:bodyPr>
          <a:lstStyle/>
          <a:p>
            <a:r>
              <a:rPr lang="pl-PL" sz="4200" kern="0" spc="-150" dirty="0">
                <a:latin typeface="Georgia" panose="02040502050405020303" pitchFamily="18" charset="0"/>
                <a:ea typeface="Tahoma" panose="020B0604030504040204" pitchFamily="34" charset="0"/>
                <a:cs typeface="Tahoma" panose="020B0604030504040204" pitchFamily="34" charset="0"/>
              </a:rPr>
              <a:t>Test sprawdzający(1)</a:t>
            </a:r>
            <a:br>
              <a:rPr lang="es-ES" sz="4200" kern="0" spc="-150" dirty="0">
                <a:latin typeface="Georgia" panose="02040502050405020303" pitchFamily="18" charset="0"/>
                <a:ea typeface="Tahoma" panose="020B0604030504040204" pitchFamily="34" charset="0"/>
                <a:cs typeface="Tahoma" panose="020B0604030504040204" pitchFamily="34" charset="0"/>
              </a:rPr>
            </a:br>
            <a:br>
              <a:rPr lang="es-ES" sz="4200" kern="0" spc="-150" dirty="0">
                <a:solidFill>
                  <a:schemeClr val="tx1"/>
                </a:solidFill>
                <a:latin typeface="Georgia" panose="02040502050405020303" pitchFamily="18" charset="0"/>
                <a:ea typeface="Tahoma" panose="020B0604030504040204" pitchFamily="34" charset="0"/>
                <a:cs typeface="Tahoma" panose="020B0604030504040204" pitchFamily="34" charset="0"/>
              </a:rPr>
            </a:br>
            <a:endParaRPr lang="pl-PL" sz="4200" dirty="0">
              <a:latin typeface="Georgia" panose="02040502050405020303" pitchFamily="18" charset="0"/>
            </a:endParaRPr>
          </a:p>
        </p:txBody>
      </p:sp>
      <p:sp>
        <p:nvSpPr>
          <p:cNvPr id="4" name="pole tekstowe 3">
            <a:extLst>
              <a:ext uri="{FF2B5EF4-FFF2-40B4-BE49-F238E27FC236}">
                <a16:creationId xmlns:a16="http://schemas.microsoft.com/office/drawing/2014/main" id="{48BF2DA8-C805-0440-4410-33C633465B22}"/>
              </a:ext>
            </a:extLst>
          </p:cNvPr>
          <p:cNvSpPr txBox="1"/>
          <p:nvPr/>
        </p:nvSpPr>
        <p:spPr>
          <a:xfrm>
            <a:off x="4998172" y="441002"/>
            <a:ext cx="6771328" cy="5975995"/>
          </a:xfrm>
          <a:prstGeom prst="rect">
            <a:avLst/>
          </a:prstGeom>
          <a:noFill/>
        </p:spPr>
        <p:txBody>
          <a:bodyPr wrap="square">
            <a:spAutoFit/>
          </a:bodyPr>
          <a:lstStyle/>
          <a:p>
            <a:pPr marL="449580" algn="just" fontAlgn="base"/>
            <a:r>
              <a:rPr lang="it-IT" dirty="0">
                <a:effectLst/>
                <a:latin typeface="Times New Roman" panose="02020603050405020304" pitchFamily="18" charset="0"/>
                <a:ea typeface="Times New Roman" panose="02020603050405020304" pitchFamily="18" charset="0"/>
                <a:cs typeface="Times New Roman" panose="02020603050405020304" pitchFamily="18" charset="0"/>
              </a:rPr>
              <a:t>1.</a:t>
            </a:r>
            <a:r>
              <a:rPr lang="it-IT" b="1" dirty="0">
                <a:effectLst/>
                <a:latin typeface="Times New Roman" panose="02020603050405020304" pitchFamily="18" charset="0"/>
                <a:ea typeface="Calibri" panose="020F0502020204030204" pitchFamily="34" charset="0"/>
                <a:cs typeface="Times New Roman" panose="02020603050405020304" pitchFamily="18" charset="0"/>
              </a:rPr>
              <a:t> </a:t>
            </a:r>
            <a:r>
              <a:rPr lang="pl-PL" dirty="0">
                <a:latin typeface="Times New Roman" panose="02020603050405020304" pitchFamily="18" charset="0"/>
                <a:cs typeface="Times New Roman" panose="02020603050405020304" pitchFamily="18" charset="0"/>
              </a:rPr>
              <a:t>Zabezpieczenia 3-D:</a:t>
            </a:r>
            <a:endParaRPr lang="pl-PL" dirty="0">
              <a:latin typeface="Times New Roman" panose="02020603050405020304" pitchFamily="18" charset="0"/>
              <a:ea typeface="Calibri" panose="020F0502020204030204" pitchFamily="34" charset="0"/>
              <a:cs typeface="Times New Roman" panose="02020603050405020304" pitchFamily="18" charset="0"/>
            </a:endParaRPr>
          </a:p>
          <a:p>
            <a:pPr marL="1249680" lvl="1" indent="-342900" algn="just" fontAlgn="base">
              <a:spcAft>
                <a:spcPts val="1000"/>
              </a:spcAft>
              <a:buFont typeface="+mj-lt"/>
              <a:buAutoNum type="alphaLcPeriod"/>
            </a:pPr>
            <a:r>
              <a:rPr lang="pl-PL" dirty="0">
                <a:latin typeface="Times New Roman" panose="02020603050405020304" pitchFamily="18" charset="0"/>
                <a:cs typeface="Times New Roman" panose="02020603050405020304" pitchFamily="18" charset="0"/>
              </a:rPr>
              <a:t> to metoda autoryzacji transakcji dokonanych fizycznym użyciem karty stosowana przez organizacje płatnicze;</a:t>
            </a:r>
          </a:p>
          <a:p>
            <a:pPr marL="1249680" lvl="1" indent="-342900" algn="just" fontAlgn="base">
              <a:spcAft>
                <a:spcPts val="1000"/>
              </a:spcAft>
              <a:buFont typeface="+mj-lt"/>
              <a:buAutoNum type="alphaLcPeriod"/>
            </a:pPr>
            <a:r>
              <a:rPr lang="pl-PL" b="1" dirty="0">
                <a:latin typeface="Times New Roman" panose="02020603050405020304" pitchFamily="18" charset="0"/>
                <a:ea typeface="Times New Roman" panose="02020603050405020304" pitchFamily="18" charset="0"/>
                <a:cs typeface="Times New Roman" panose="02020603050405020304" pitchFamily="18" charset="0"/>
              </a:rPr>
              <a:t>korzysta z dodatkowego, zazwyczaj jednorazowego hasła generowanego przez </a:t>
            </a:r>
            <a:r>
              <a:rPr lang="pl-PL" b="1" dirty="0" err="1">
                <a:latin typeface="Times New Roman" panose="02020603050405020304" pitchFamily="18" charset="0"/>
                <a:ea typeface="Times New Roman" panose="02020603050405020304" pitchFamily="18" charset="0"/>
                <a:cs typeface="Times New Roman" panose="02020603050405020304" pitchFamily="18" charset="0"/>
              </a:rPr>
              <a:t>token</a:t>
            </a:r>
            <a:r>
              <a:rPr lang="pl-PL" b="1" dirty="0">
                <a:latin typeface="Times New Roman" panose="02020603050405020304" pitchFamily="18" charset="0"/>
                <a:ea typeface="Times New Roman" panose="02020603050405020304" pitchFamily="18" charset="0"/>
                <a:cs typeface="Times New Roman" panose="02020603050405020304" pitchFamily="18" charset="0"/>
              </a:rPr>
              <a:t> lub otrzymanego SMS-em.</a:t>
            </a:r>
          </a:p>
          <a:p>
            <a:pPr marL="1249680" lvl="1" indent="-342900" algn="just" fontAlgn="base">
              <a:spcAft>
                <a:spcPts val="1000"/>
              </a:spcAft>
              <a:buFont typeface="+mj-lt"/>
              <a:buAutoNum type="alphaLcPeriod"/>
            </a:pPr>
            <a:r>
              <a:rPr lang="pl-PL" dirty="0">
                <a:latin typeface="Times New Roman" panose="02020603050405020304" pitchFamily="18" charset="0"/>
                <a:cs typeface="Times New Roman" panose="02020603050405020304" pitchFamily="18" charset="0"/>
              </a:rPr>
              <a:t>Wykorzystuje kod PIN do autoryzowania transakcji</a:t>
            </a:r>
            <a:endParaRPr lang="pl-PL" dirty="0">
              <a:latin typeface="Times New Roman" panose="02020603050405020304" pitchFamily="18" charset="0"/>
              <a:ea typeface="Calibri" panose="020F0502020204030204" pitchFamily="34" charset="0"/>
              <a:cs typeface="Times New Roman" panose="02020603050405020304" pitchFamily="18" charset="0"/>
            </a:endParaRPr>
          </a:p>
          <a:p>
            <a:pPr marL="449580" algn="just" fontAlgn="base">
              <a:spcAft>
                <a:spcPts val="1000"/>
              </a:spcAft>
            </a:pPr>
            <a:r>
              <a:rPr lang="it-IT" dirty="0">
                <a:latin typeface="Times New Roman" panose="02020603050405020304" pitchFamily="18" charset="0"/>
                <a:ea typeface="Times New Roman" panose="02020603050405020304" pitchFamily="18" charset="0"/>
                <a:cs typeface="Times New Roman" panose="02020603050405020304" pitchFamily="18" charset="0"/>
              </a:rPr>
              <a:t>2.</a:t>
            </a:r>
            <a:r>
              <a:rPr lang="pl-PL" dirty="0">
                <a:latin typeface="Times New Roman" panose="02020603050405020304" pitchFamily="18" charset="0"/>
                <a:cs typeface="Times New Roman" panose="02020603050405020304" pitchFamily="18" charset="0"/>
              </a:rPr>
              <a:t> Opłata </a:t>
            </a:r>
            <a:r>
              <a:rPr lang="pl-PL" dirty="0" err="1">
                <a:latin typeface="Times New Roman" panose="02020603050405020304" pitchFamily="18" charset="0"/>
                <a:cs typeface="Times New Roman" panose="02020603050405020304" pitchFamily="18" charset="0"/>
              </a:rPr>
              <a:t>interchange</a:t>
            </a:r>
            <a:r>
              <a:rPr lang="pl-PL" dirty="0">
                <a:latin typeface="Times New Roman" panose="02020603050405020304" pitchFamily="18" charset="0"/>
                <a:cs typeface="Times New Roman" panose="02020603050405020304" pitchFamily="18" charset="0"/>
              </a:rPr>
              <a:t>:</a:t>
            </a:r>
            <a:endParaRPr lang="pl-PL" dirty="0">
              <a:latin typeface="Times New Roman" panose="02020603050405020304" pitchFamily="18" charset="0"/>
              <a:ea typeface="Calibri" panose="020F0502020204030204" pitchFamily="34" charset="0"/>
              <a:cs typeface="Times New Roman" panose="02020603050405020304" pitchFamily="18" charset="0"/>
            </a:endParaRPr>
          </a:p>
          <a:p>
            <a:pPr marL="1249680" lvl="1" indent="-342900" algn="just" fontAlgn="base">
              <a:spcAft>
                <a:spcPts val="1000"/>
              </a:spcAft>
              <a:buFont typeface="+mj-lt"/>
              <a:buAutoNum type="alphaLcPeriod"/>
            </a:pPr>
            <a:r>
              <a:rPr lang="pl-PL" dirty="0">
                <a:latin typeface="Times New Roman" panose="02020603050405020304" pitchFamily="18" charset="0"/>
                <a:ea typeface="Calibri" panose="020F0502020204030204" pitchFamily="34" charset="0"/>
                <a:cs typeface="Times New Roman" panose="02020603050405020304" pitchFamily="18" charset="0"/>
              </a:rPr>
              <a:t>to opłata ustalona przez organizacje kartowe jako procent i/lub kwota należna tym organizacjom od każdej zakończonej transakcji płatniczej;</a:t>
            </a:r>
          </a:p>
          <a:p>
            <a:pPr marL="1249680" lvl="1" indent="-342900" algn="just" fontAlgn="base">
              <a:spcAft>
                <a:spcPts val="1000"/>
              </a:spcAft>
              <a:buFont typeface="+mj-lt"/>
              <a:buAutoNum type="alphaLcPeriod"/>
            </a:pPr>
            <a:r>
              <a:rPr lang="pl-PL" dirty="0">
                <a:latin typeface="Times New Roman" panose="02020603050405020304" pitchFamily="18" charset="0"/>
                <a:cs typeface="Times New Roman" panose="02020603050405020304" pitchFamily="18" charset="0"/>
              </a:rPr>
              <a:t>wynagrodzenie netto nie jest wliczane do opłaty </a:t>
            </a:r>
            <a:r>
              <a:rPr lang="pl-PL" dirty="0" err="1">
                <a:latin typeface="Times New Roman" panose="02020603050405020304" pitchFamily="18" charset="0"/>
                <a:cs typeface="Times New Roman" panose="02020603050405020304" pitchFamily="18" charset="0"/>
              </a:rPr>
              <a:t>interchange</a:t>
            </a:r>
            <a:r>
              <a:rPr lang="pl-PL" dirty="0">
                <a:latin typeface="Times New Roman" panose="02020603050405020304" pitchFamily="18" charset="0"/>
                <a:cs typeface="Times New Roman" panose="02020603050405020304" pitchFamily="18" charset="0"/>
              </a:rPr>
              <a:t>;</a:t>
            </a:r>
            <a:endParaRPr lang="pl-PL" dirty="0">
              <a:latin typeface="Times New Roman" panose="02020603050405020304" pitchFamily="18" charset="0"/>
              <a:ea typeface="Calibri" panose="020F0502020204030204" pitchFamily="34" charset="0"/>
              <a:cs typeface="Times New Roman" panose="02020603050405020304" pitchFamily="18" charset="0"/>
            </a:endParaRPr>
          </a:p>
          <a:p>
            <a:pPr marL="1249680" lvl="1" indent="-342900" algn="just" fontAlgn="base">
              <a:spcAft>
                <a:spcPts val="1000"/>
              </a:spcAft>
              <a:buFont typeface="+mj-lt"/>
              <a:buAutoNum type="alphaLcPeriod"/>
            </a:pPr>
            <a:r>
              <a:rPr lang="pl-PL" b="1" dirty="0">
                <a:latin typeface="Times New Roman" panose="02020603050405020304" pitchFamily="18" charset="0"/>
                <a:cs typeface="Times New Roman" panose="02020603050405020304" pitchFamily="18" charset="0"/>
              </a:rPr>
              <a:t> to opłata uiszczana za każdą transakcję bezpośrednio lub pośrednio pomiędzy wydawcą a agentem rozliczeniowym biorącym udział w transakcji płatniczej opartej na karcie.</a:t>
            </a:r>
            <a:endParaRPr lang="pl-PL" dirty="0">
              <a:latin typeface="Calibri" panose="020F0502020204030204" pitchFamily="34" charset="0"/>
              <a:ea typeface="Calibri" panose="020F0502020204030204" pitchFamily="34" charset="0"/>
              <a:cs typeface="Times New Roman" panose="02020603050405020304" pitchFamily="18" charset="0"/>
            </a:endParaRPr>
          </a:p>
          <a:p>
            <a:pPr marL="449580" algn="just" fontAlgn="base">
              <a:spcAft>
                <a:spcPts val="1000"/>
              </a:spcAft>
            </a:pPr>
            <a:endParaRPr lang="pl-PL"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Grafika 5" descr="Podkładka — różne kontur">
            <a:extLst>
              <a:ext uri="{FF2B5EF4-FFF2-40B4-BE49-F238E27FC236}">
                <a16:creationId xmlns:a16="http://schemas.microsoft.com/office/drawing/2014/main" id="{AE592259-57F4-A054-9D0A-ABFADE551BF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80665" y="-337310"/>
            <a:ext cx="6955420" cy="6955420"/>
          </a:xfrm>
          <a:prstGeom prst="rect">
            <a:avLst/>
          </a:prstGeom>
        </p:spPr>
      </p:pic>
    </p:spTree>
    <p:extLst>
      <p:ext uri="{BB962C8B-B14F-4D97-AF65-F5344CB8AC3E}">
        <p14:creationId xmlns:p14="http://schemas.microsoft.com/office/powerpoint/2010/main" val="707998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E3295A1-DF3B-FD74-50AF-B3558B7231D6}"/>
              </a:ext>
            </a:extLst>
          </p:cNvPr>
          <p:cNvSpPr>
            <a:spLocks noGrp="1"/>
          </p:cNvSpPr>
          <p:nvPr>
            <p:ph type="title"/>
          </p:nvPr>
        </p:nvSpPr>
        <p:spPr>
          <a:xfrm>
            <a:off x="782260" y="827150"/>
            <a:ext cx="4989890" cy="5413248"/>
          </a:xfrm>
        </p:spPr>
        <p:txBody>
          <a:bodyPr>
            <a:normAutofit/>
          </a:bodyPr>
          <a:lstStyle/>
          <a:p>
            <a:r>
              <a:rPr lang="pl-PL" sz="4200" kern="0" spc="-150" dirty="0">
                <a:solidFill>
                  <a:schemeClr val="tx1"/>
                </a:solidFill>
                <a:latin typeface="Georgia" panose="02040502050405020303" pitchFamily="18" charset="0"/>
                <a:ea typeface="Tahoma" panose="020B0604030504040204" pitchFamily="34" charset="0"/>
                <a:cs typeface="Tahoma" panose="020B0604030504040204" pitchFamily="34" charset="0"/>
              </a:rPr>
              <a:t>Test sprawdzający (2)</a:t>
            </a:r>
            <a:br>
              <a:rPr lang="es-ES" sz="3600" kern="0" spc="-150" dirty="0">
                <a:solidFill>
                  <a:schemeClr val="tx1"/>
                </a:solidFill>
                <a:latin typeface="+mj-lt"/>
                <a:ea typeface="Tahoma" panose="020B0604030504040204" pitchFamily="34" charset="0"/>
                <a:cs typeface="Tahoma" panose="020B0604030504040204" pitchFamily="34" charset="0"/>
              </a:rPr>
            </a:br>
            <a:endParaRPr lang="pl-PL" sz="3600" dirty="0"/>
          </a:p>
        </p:txBody>
      </p:sp>
      <p:sp>
        <p:nvSpPr>
          <p:cNvPr id="4" name="pole tekstowe 3">
            <a:extLst>
              <a:ext uri="{FF2B5EF4-FFF2-40B4-BE49-F238E27FC236}">
                <a16:creationId xmlns:a16="http://schemas.microsoft.com/office/drawing/2014/main" id="{48BF2DA8-C805-0440-4410-33C633465B22}"/>
              </a:ext>
            </a:extLst>
          </p:cNvPr>
          <p:cNvSpPr txBox="1"/>
          <p:nvPr/>
        </p:nvSpPr>
        <p:spPr>
          <a:xfrm>
            <a:off x="4819617" y="441002"/>
            <a:ext cx="7166209" cy="5975995"/>
          </a:xfrm>
          <a:prstGeom prst="rect">
            <a:avLst/>
          </a:prstGeom>
          <a:noFill/>
        </p:spPr>
        <p:txBody>
          <a:bodyPr wrap="square">
            <a:spAutoFit/>
          </a:bodyPr>
          <a:lstStyle/>
          <a:p>
            <a:pPr marL="449580" algn="just" fontAlgn="base">
              <a:spcAft>
                <a:spcPts val="1000"/>
              </a:spcAft>
            </a:pPr>
            <a:r>
              <a:rPr lang="it-IT" dirty="0">
                <a:latin typeface="Times New Roman" panose="02020603050405020304" pitchFamily="18" charset="0"/>
                <a:ea typeface="Times New Roman" panose="02020603050405020304" pitchFamily="18" charset="0"/>
                <a:cs typeface="Times New Roman" panose="02020603050405020304" pitchFamily="18" charset="0"/>
              </a:rPr>
              <a:t>3.</a:t>
            </a:r>
            <a:r>
              <a:rPr lang="it-IT" dirty="0">
                <a:latin typeface="Times New Roman" panose="02020603050405020304" pitchFamily="18" charset="0"/>
                <a:ea typeface="Calibri" panose="020F0502020204030204" pitchFamily="34" charset="0"/>
                <a:cs typeface="Times New Roman" panose="02020603050405020304" pitchFamily="18" charset="0"/>
              </a:rPr>
              <a:t> </a:t>
            </a:r>
            <a:r>
              <a:rPr lang="pl-PL" dirty="0">
                <a:latin typeface="Times New Roman" panose="02020603050405020304" pitchFamily="18" charset="0"/>
                <a:ea typeface="Calibri" panose="020F0502020204030204" pitchFamily="34" charset="0"/>
                <a:cs typeface="Times New Roman" panose="02020603050405020304" pitchFamily="18" charset="0"/>
              </a:rPr>
              <a:t>W związku z Rozporządzeniem </a:t>
            </a:r>
            <a:r>
              <a:rPr lang="pl-PL" dirty="0">
                <a:latin typeface="Georgia" panose="02040502050405020303" pitchFamily="18" charset="0"/>
                <a:cs typeface="Times New Roman" panose="02020603050405020304" pitchFamily="18" charset="0"/>
              </a:rPr>
              <a:t>(EU) 2015/751 </a:t>
            </a:r>
            <a:r>
              <a:rPr lang="it-IT" dirty="0">
                <a:latin typeface="Times New Roman" panose="02020603050405020304" pitchFamily="18" charset="0"/>
                <a:ea typeface="Times New Roman" panose="02020603050405020304" pitchFamily="18" charset="0"/>
                <a:cs typeface="Times New Roman" panose="02020603050405020304" pitchFamily="18" charset="0"/>
              </a:rPr>
              <a:t>:</a:t>
            </a:r>
            <a:endParaRPr lang="pl-PL" dirty="0">
              <a:latin typeface="Times New Roman" panose="02020603050405020304" pitchFamily="18" charset="0"/>
              <a:ea typeface="Calibri" panose="020F0502020204030204" pitchFamily="34" charset="0"/>
              <a:cs typeface="Times New Roman" panose="02020603050405020304" pitchFamily="18" charset="0"/>
            </a:endParaRPr>
          </a:p>
          <a:p>
            <a:pPr marL="1249680" lvl="1" indent="-342900" algn="just" fontAlgn="base">
              <a:spcAft>
                <a:spcPts val="1000"/>
              </a:spcAft>
              <a:buFont typeface="+mj-lt"/>
              <a:buAutoNum type="alphaLcPeriod"/>
            </a:pPr>
            <a:r>
              <a:rPr lang="pl-PL" dirty="0">
                <a:latin typeface="Times New Roman" panose="02020603050405020304" pitchFamily="18" charset="0"/>
                <a:cs typeface="Times New Roman" panose="02020603050405020304" pitchFamily="18" charset="0"/>
              </a:rPr>
              <a:t> 0,3% wartości transakcji za każdą transakcję kartą debetową to maksymalna opłata </a:t>
            </a:r>
            <a:r>
              <a:rPr lang="pl-PL" dirty="0" err="1">
                <a:latin typeface="Times New Roman" panose="02020603050405020304" pitchFamily="18" charset="0"/>
                <a:cs typeface="Times New Roman" panose="02020603050405020304" pitchFamily="18" charset="0"/>
              </a:rPr>
              <a:t>interchange</a:t>
            </a:r>
            <a:r>
              <a:rPr lang="pl-PL" dirty="0">
                <a:latin typeface="Times New Roman" panose="02020603050405020304" pitchFamily="18" charset="0"/>
                <a:cs typeface="Times New Roman" panose="02020603050405020304" pitchFamily="18" charset="0"/>
              </a:rPr>
              <a:t>, jaką PSP może zaoferować lub zażądać za transakcję</a:t>
            </a:r>
          </a:p>
          <a:p>
            <a:pPr marL="1249680" lvl="1" indent="-342900" algn="just" fontAlgn="base">
              <a:spcAft>
                <a:spcPts val="1000"/>
              </a:spcAft>
              <a:buFont typeface="+mj-lt"/>
              <a:buAutoNum type="alphaLcPeriod"/>
            </a:pPr>
            <a:r>
              <a:rPr lang="pl-PL" dirty="0">
                <a:latin typeface="Times New Roman" panose="02020603050405020304" pitchFamily="18" charset="0"/>
                <a:cs typeface="Times New Roman" panose="02020603050405020304" pitchFamily="18" charset="0"/>
              </a:rPr>
              <a:t>Państwa członkowskie mogą dowolnie określać wysokość opłaty </a:t>
            </a:r>
            <a:r>
              <a:rPr lang="pl-PL" dirty="0" err="1">
                <a:latin typeface="Times New Roman" panose="02020603050405020304" pitchFamily="18" charset="0"/>
                <a:cs typeface="Times New Roman" panose="02020603050405020304" pitchFamily="18" charset="0"/>
              </a:rPr>
              <a:t>interchange</a:t>
            </a:r>
            <a:endParaRPr lang="pl-PL" dirty="0">
              <a:latin typeface="Times New Roman" panose="02020603050405020304" pitchFamily="18" charset="0"/>
              <a:cs typeface="Times New Roman" panose="02020603050405020304" pitchFamily="18" charset="0"/>
            </a:endParaRPr>
          </a:p>
          <a:p>
            <a:pPr marL="1249680" lvl="1" indent="-342900" algn="just" fontAlgn="base">
              <a:spcAft>
                <a:spcPts val="1000"/>
              </a:spcAft>
              <a:buFont typeface="+mj-lt"/>
              <a:buAutoNum type="alphaLcPeriod"/>
            </a:pPr>
            <a:r>
              <a:rPr lang="pl-PL" b="1" dirty="0">
                <a:latin typeface="Times New Roman" panose="02020603050405020304" pitchFamily="18" charset="0"/>
                <a:ea typeface="Calibri" panose="020F0502020204030204" pitchFamily="34" charset="0"/>
                <a:cs typeface="Times New Roman" panose="02020603050405020304" pitchFamily="18" charset="0"/>
              </a:rPr>
              <a:t>Wszystkie odpowiedzi są niepoprawne</a:t>
            </a:r>
          </a:p>
          <a:p>
            <a:pPr marL="457200" algn="just">
              <a:lnSpc>
                <a:spcPct val="115000"/>
              </a:lnSpc>
            </a:pPr>
            <a:r>
              <a:rPr lang="sk-SK" dirty="0">
                <a:latin typeface="Times New Roman" panose="02020603050405020304" pitchFamily="18" charset="0"/>
                <a:ea typeface="Times New Roman" panose="02020603050405020304" pitchFamily="18" charset="0"/>
                <a:cs typeface="Times New Roman" panose="02020603050405020304" pitchFamily="18" charset="0"/>
              </a:rPr>
              <a:t>4.</a:t>
            </a:r>
            <a:r>
              <a:rPr lang="sk-SK" dirty="0">
                <a:latin typeface="Times New Roman" panose="02020603050405020304" pitchFamily="18" charset="0"/>
                <a:ea typeface="Calibri" panose="020F0502020204030204" pitchFamily="34" charset="0"/>
                <a:cs typeface="Times New Roman" panose="02020603050405020304" pitchFamily="18" charset="0"/>
              </a:rPr>
              <a:t> </a:t>
            </a:r>
            <a:r>
              <a:rPr lang="pl-PL" dirty="0">
                <a:latin typeface="Times New Roman" panose="02020603050405020304" pitchFamily="18" charset="0"/>
                <a:ea typeface="Calibri" panose="020F0502020204030204" pitchFamily="34" charset="0"/>
                <a:cs typeface="Times New Roman" panose="02020603050405020304" pitchFamily="18" charset="0"/>
              </a:rPr>
              <a:t>Wybierz poprawną odpowiedź:</a:t>
            </a:r>
          </a:p>
          <a:p>
            <a:pPr marL="1249680" lvl="1" indent="-342900" algn="just" fontAlgn="base">
              <a:lnSpc>
                <a:spcPct val="115000"/>
              </a:lnSpc>
              <a:buFont typeface="+mj-lt"/>
              <a:buAutoNum type="alphaLcPeriod"/>
            </a:pPr>
            <a:r>
              <a:rPr lang="pl-PL" dirty="0">
                <a:latin typeface="Times New Roman" panose="02020603050405020304" pitchFamily="18" charset="0"/>
                <a:cs typeface="Times New Roman" panose="02020603050405020304" pitchFamily="18" charset="0"/>
              </a:rPr>
              <a:t>do prawa krajowego mogą zostać wprowadzone ograniczenia terytorialne w UE dotyczące wydawania kart płatniczych lub uzyskiwania transakcji płatniczych w oparciu o kartę</a:t>
            </a:r>
          </a:p>
          <a:p>
            <a:pPr marL="1249680" lvl="1" indent="-342900" algn="just" fontAlgn="base">
              <a:lnSpc>
                <a:spcPct val="115000"/>
              </a:lnSpc>
              <a:buFont typeface="+mj-lt"/>
              <a:buAutoNum type="alphaLcPeriod"/>
            </a:pPr>
            <a:r>
              <a:rPr lang="pl-PL" dirty="0">
                <a:latin typeface="Times New Roman" panose="02020603050405020304" pitchFamily="18" charset="0"/>
                <a:cs typeface="Times New Roman" panose="02020603050405020304" pitchFamily="18" charset="0"/>
              </a:rPr>
              <a:t>W umowach mogą zostać wprowadzone ograniczenia terytorialne na terenie UE w zakresie wydawania kart płatniczych lub pozyskiwania transakcji płatniczych w oparciu o kartę</a:t>
            </a:r>
          </a:p>
          <a:p>
            <a:pPr marL="1249680" lvl="1" indent="-342900" algn="just" fontAlgn="base">
              <a:lnSpc>
                <a:spcPct val="115000"/>
              </a:lnSpc>
              <a:buFont typeface="+mj-lt"/>
              <a:buAutoNum type="alphaLcPeriod"/>
            </a:pPr>
            <a:r>
              <a:rPr lang="pl-PL" b="1" dirty="0">
                <a:latin typeface="Times New Roman" panose="02020603050405020304" pitchFamily="18" charset="0"/>
                <a:ea typeface="Calibri" panose="020F0502020204030204" pitchFamily="34" charset="0"/>
                <a:cs typeface="Times New Roman" panose="02020603050405020304" pitchFamily="18" charset="0"/>
              </a:rPr>
              <a:t>wszelkie ograniczenia terytorialne w powyższym zakresie są niedozwolone</a:t>
            </a:r>
            <a:endParaRPr lang="pl-PL" sz="1600" dirty="0">
              <a:latin typeface="Calibri" panose="020F0502020204030204" pitchFamily="34" charset="0"/>
              <a:ea typeface="Calibri" panose="020F0502020204030204" pitchFamily="34" charset="0"/>
              <a:cs typeface="Times New Roman" panose="02020603050405020304" pitchFamily="18" charset="0"/>
            </a:endParaRPr>
          </a:p>
          <a:p>
            <a:pPr marL="449580" algn="just" fontAlgn="base">
              <a:spcAft>
                <a:spcPts val="1000"/>
              </a:spcAft>
            </a:pP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Grafika 5" descr="Podkładka — różne kontur">
            <a:extLst>
              <a:ext uri="{FF2B5EF4-FFF2-40B4-BE49-F238E27FC236}">
                <a16:creationId xmlns:a16="http://schemas.microsoft.com/office/drawing/2014/main" id="{AE592259-57F4-A054-9D0A-ABFADE551BF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45103" y="-300298"/>
            <a:ext cx="6955420" cy="6955420"/>
          </a:xfrm>
          <a:prstGeom prst="rect">
            <a:avLst/>
          </a:prstGeom>
        </p:spPr>
      </p:pic>
    </p:spTree>
    <p:extLst>
      <p:ext uri="{BB962C8B-B14F-4D97-AF65-F5344CB8AC3E}">
        <p14:creationId xmlns:p14="http://schemas.microsoft.com/office/powerpoint/2010/main" val="2884710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CA373"/>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2B5BDFEE-9D4F-41FD-95C4-D610A93D9D75}"/>
              </a:ext>
            </a:extLst>
          </p:cNvPr>
          <p:cNvSpPr txBox="1"/>
          <p:nvPr/>
        </p:nvSpPr>
        <p:spPr>
          <a:xfrm>
            <a:off x="3384330" y="2443176"/>
            <a:ext cx="7185135" cy="1569660"/>
          </a:xfrm>
          <a:prstGeom prst="rect">
            <a:avLst/>
          </a:prstGeom>
          <a:noFill/>
        </p:spPr>
        <p:txBody>
          <a:bodyPr wrap="square">
            <a:spAutoFit/>
          </a:bodyPr>
          <a:lstStyle/>
          <a:p>
            <a:r>
              <a:rPr lang="pl-PL" sz="9600" b="1" spc="95" dirty="0">
                <a:solidFill>
                  <a:schemeClr val="bg1"/>
                </a:solidFill>
                <a:latin typeface="Roboto"/>
                <a:cs typeface="Roboto"/>
              </a:rPr>
              <a:t>Dziękuję!</a:t>
            </a:r>
            <a:endParaRPr lang="es-ES" dirty="0">
              <a:solidFill>
                <a:schemeClr val="bg1"/>
              </a:solidFill>
            </a:endParaRPr>
          </a:p>
        </p:txBody>
      </p:sp>
    </p:spTree>
    <p:extLst>
      <p:ext uri="{BB962C8B-B14F-4D97-AF65-F5344CB8AC3E}">
        <p14:creationId xmlns:p14="http://schemas.microsoft.com/office/powerpoint/2010/main" val="3146647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C372B25-C0B9-898A-5085-D064C8682CBC}"/>
              </a:ext>
            </a:extLst>
          </p:cNvPr>
          <p:cNvSpPr>
            <a:spLocks noGrp="1"/>
          </p:cNvSpPr>
          <p:nvPr>
            <p:ph type="title"/>
          </p:nvPr>
        </p:nvSpPr>
        <p:spPr>
          <a:xfrm>
            <a:off x="2079161" y="296097"/>
            <a:ext cx="10905066" cy="1135737"/>
          </a:xfrm>
        </p:spPr>
        <p:txBody>
          <a:bodyPr>
            <a:normAutofit/>
          </a:bodyPr>
          <a:lstStyle/>
          <a:p>
            <a:r>
              <a:rPr lang="pl-PL" sz="4200" dirty="0">
                <a:solidFill>
                  <a:srgbClr val="002060"/>
                </a:solidFill>
                <a:latin typeface="Georgia" panose="02040502050405020303" pitchFamily="18" charset="0"/>
              </a:rPr>
              <a:t>Agenda</a:t>
            </a:r>
            <a:r>
              <a:rPr lang="pl-PL" sz="3600" dirty="0"/>
              <a:t> </a:t>
            </a:r>
          </a:p>
        </p:txBody>
      </p:sp>
      <p:sp>
        <p:nvSpPr>
          <p:cNvPr id="3" name="Symbol zastępczy zawartości 2">
            <a:extLst>
              <a:ext uri="{FF2B5EF4-FFF2-40B4-BE49-F238E27FC236}">
                <a16:creationId xmlns:a16="http://schemas.microsoft.com/office/drawing/2014/main" id="{6C7B8D4B-64E1-8204-566F-AF7F88A16784}"/>
              </a:ext>
            </a:extLst>
          </p:cNvPr>
          <p:cNvSpPr>
            <a:spLocks noGrp="1"/>
          </p:cNvSpPr>
          <p:nvPr>
            <p:ph idx="1"/>
          </p:nvPr>
        </p:nvSpPr>
        <p:spPr>
          <a:xfrm>
            <a:off x="643467" y="1782981"/>
            <a:ext cx="10905066" cy="4393982"/>
          </a:xfrm>
        </p:spPr>
        <p:txBody>
          <a:bodyPr>
            <a:normAutofit/>
          </a:bodyPr>
          <a:lstStyle/>
          <a:p>
            <a:pPr marL="514350" indent="-514350" algn="just">
              <a:buFont typeface="+mj-lt"/>
              <a:buAutoNum type="romanUcPeriod"/>
            </a:pPr>
            <a:r>
              <a:rPr lang="pl-PL" sz="2000" dirty="0">
                <a:latin typeface="Times New Roman" panose="02020603050405020304" pitchFamily="18" charset="0"/>
                <a:cs typeface="Times New Roman" panose="02020603050405020304" pitchFamily="18" charset="0"/>
              </a:rPr>
              <a:t>Rodzaje środków płatności bezgotówkowych</a:t>
            </a:r>
          </a:p>
          <a:p>
            <a:pPr marL="514350" indent="-514350" algn="just">
              <a:buFont typeface="+mj-lt"/>
              <a:buAutoNum type="romanUcPeriod"/>
            </a:pPr>
            <a:r>
              <a:rPr lang="pl-PL" sz="2000" dirty="0">
                <a:latin typeface="Times New Roman" panose="02020603050405020304" pitchFamily="18" charset="0"/>
                <a:ea typeface="Times New Roman" panose="02020603050405020304" pitchFamily="18" charset="0"/>
                <a:cs typeface="Times New Roman" panose="02020603050405020304" pitchFamily="18" charset="0"/>
              </a:rPr>
              <a:t>Perspektywy biznesowe</a:t>
            </a:r>
          </a:p>
          <a:p>
            <a:pPr marL="514350" indent="-514350" algn="just">
              <a:buFont typeface="+mj-lt"/>
              <a:buAutoNum type="romanUcPeriod"/>
            </a:pPr>
            <a:r>
              <a:rPr lang="pl-PL" sz="2000" dirty="0">
                <a:latin typeface="Times New Roman" panose="02020603050405020304" pitchFamily="18" charset="0"/>
                <a:ea typeface="Times New Roman" panose="02020603050405020304" pitchFamily="18" charset="0"/>
                <a:cs typeface="Times New Roman" panose="02020603050405020304" pitchFamily="18" charset="0"/>
              </a:rPr>
              <a:t>Opłaty</a:t>
            </a:r>
          </a:p>
          <a:p>
            <a:pPr marL="514350" indent="-514350" algn="just">
              <a:buFont typeface="+mj-lt"/>
              <a:buAutoNum type="romanUcPeriod"/>
            </a:pPr>
            <a:r>
              <a:rPr lang="pl-PL" sz="2000" dirty="0">
                <a:latin typeface="Times New Roman" panose="02020603050405020304" pitchFamily="18" charset="0"/>
                <a:cs typeface="Times New Roman" panose="02020603050405020304" pitchFamily="18" charset="0"/>
              </a:rPr>
              <a:t>Środki bezpieczeństwa</a:t>
            </a:r>
          </a:p>
          <a:p>
            <a:pPr marL="514350" indent="-514350" algn="just">
              <a:buFont typeface="+mj-lt"/>
              <a:buAutoNum type="romanUcPeriod"/>
            </a:pPr>
            <a:r>
              <a:rPr lang="pl-PL" sz="2000" dirty="0">
                <a:latin typeface="Times New Roman" panose="02020603050405020304" pitchFamily="18" charset="0"/>
                <a:cs typeface="Times New Roman" panose="02020603050405020304" pitchFamily="18" charset="0"/>
              </a:rPr>
              <a:t>Zagadnienia prawne</a:t>
            </a:r>
          </a:p>
          <a:p>
            <a:pPr marL="514350" indent="-514350" algn="just">
              <a:buFont typeface="+mj-lt"/>
              <a:buAutoNum type="romanUcPeriod"/>
            </a:pPr>
            <a:r>
              <a:rPr lang="pl-PL" sz="2000" dirty="0">
                <a:latin typeface="Times New Roman" panose="02020603050405020304" pitchFamily="18" charset="0"/>
                <a:cs typeface="Times New Roman" panose="02020603050405020304" pitchFamily="18" charset="0"/>
              </a:rPr>
              <a:t>Test sprawdzający</a:t>
            </a:r>
          </a:p>
          <a:p>
            <a:pPr marL="0" indent="0">
              <a:buNone/>
            </a:pPr>
            <a:endParaRPr lang="pl-PL"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55166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779F147-0D52-D5E2-4965-023624740374}"/>
              </a:ext>
            </a:extLst>
          </p:cNvPr>
          <p:cNvSpPr>
            <a:spLocks noGrp="1"/>
          </p:cNvSpPr>
          <p:nvPr>
            <p:ph type="title"/>
          </p:nvPr>
        </p:nvSpPr>
        <p:spPr>
          <a:xfrm>
            <a:off x="1627124" y="320978"/>
            <a:ext cx="10905066" cy="1135737"/>
          </a:xfrm>
        </p:spPr>
        <p:txBody>
          <a:bodyPr>
            <a:normAutofit/>
          </a:bodyPr>
          <a:lstStyle/>
          <a:p>
            <a:r>
              <a:rPr lang="pl-PL" sz="4200" dirty="0">
                <a:solidFill>
                  <a:srgbClr val="002060"/>
                </a:solidFill>
                <a:latin typeface="Georgia" panose="02040502050405020303" pitchFamily="18" charset="0"/>
              </a:rPr>
              <a:t>Rodzaje środków płatności bezgotówkowych</a:t>
            </a:r>
          </a:p>
        </p:txBody>
      </p:sp>
      <p:sp>
        <p:nvSpPr>
          <p:cNvPr id="3" name="Symbol zastępczy zawartości 2">
            <a:extLst>
              <a:ext uri="{FF2B5EF4-FFF2-40B4-BE49-F238E27FC236}">
                <a16:creationId xmlns:a16="http://schemas.microsoft.com/office/drawing/2014/main" id="{078D2030-3A2E-D9A8-12BF-2B2F87CA9BF8}"/>
              </a:ext>
            </a:extLst>
          </p:cNvPr>
          <p:cNvSpPr>
            <a:spLocks noGrp="1"/>
          </p:cNvSpPr>
          <p:nvPr>
            <p:ph idx="1"/>
          </p:nvPr>
        </p:nvSpPr>
        <p:spPr>
          <a:xfrm>
            <a:off x="451200" y="1295570"/>
            <a:ext cx="5819331" cy="5019283"/>
          </a:xfrm>
        </p:spPr>
        <p:txBody>
          <a:bodyPr>
            <a:normAutofit/>
          </a:bodyPr>
          <a:lstStyle/>
          <a:p>
            <a:pPr algn="just">
              <a:lnSpc>
                <a:spcPct val="150000"/>
              </a:lnSpc>
            </a:pPr>
            <a:r>
              <a:rPr lang="pl-PL" sz="1800" dirty="0">
                <a:latin typeface="Times New Roman" panose="02020603050405020304" pitchFamily="18" charset="0"/>
                <a:ea typeface="Calibri" panose="020F0502020204030204" pitchFamily="34" charset="0"/>
                <a:cs typeface="Times New Roman" panose="02020603050405020304" pitchFamily="18" charset="0"/>
              </a:rPr>
              <a:t>Karty płatnicze (kredytowe, debetowe, typu </a:t>
            </a:r>
            <a:r>
              <a:rPr lang="pl-PL" sz="1800" dirty="0" err="1">
                <a:latin typeface="Times New Roman" panose="02020603050405020304" pitchFamily="18" charset="0"/>
                <a:ea typeface="Calibri" panose="020F0502020204030204" pitchFamily="34" charset="0"/>
                <a:cs typeface="Times New Roman" panose="02020603050405020304" pitchFamily="18" charset="0"/>
              </a:rPr>
              <a:t>pre-paid</a:t>
            </a:r>
            <a:r>
              <a:rPr lang="pl-PL" sz="1800" dirty="0">
                <a:latin typeface="Times New Roman" panose="02020603050405020304" pitchFamily="18" charset="0"/>
                <a:ea typeface="Calibri" panose="020F0502020204030204" pitchFamily="34" charset="0"/>
                <a:cs typeface="Times New Roman" panose="02020603050405020304" pitchFamily="18" charset="0"/>
              </a:rPr>
              <a:t>)</a:t>
            </a:r>
          </a:p>
          <a:p>
            <a:pPr algn="just">
              <a:lnSpc>
                <a:spcPct val="150000"/>
              </a:lnSpc>
            </a:pPr>
            <a:r>
              <a:rPr lang="pl-PL" sz="1800" dirty="0">
                <a:latin typeface="Times New Roman" panose="02020603050405020304" pitchFamily="18" charset="0"/>
                <a:ea typeface="Calibri" panose="020F0502020204030204" pitchFamily="34" charset="0"/>
                <a:cs typeface="Times New Roman" panose="02020603050405020304" pitchFamily="18" charset="0"/>
              </a:rPr>
              <a:t>Przelew bankowy (tradycyjny, </a:t>
            </a:r>
            <a:r>
              <a:rPr lang="pl-PL" sz="1800" dirty="0" err="1">
                <a:latin typeface="Times New Roman" panose="02020603050405020304" pitchFamily="18" charset="0"/>
                <a:ea typeface="Calibri" panose="020F0502020204030204" pitchFamily="34" charset="0"/>
                <a:cs typeface="Times New Roman" panose="02020603050405020304" pitchFamily="18" charset="0"/>
              </a:rPr>
              <a:t>Pay</a:t>
            </a:r>
            <a:r>
              <a:rPr lang="pl-PL" sz="1800" dirty="0">
                <a:latin typeface="Times New Roman" panose="02020603050405020304" pitchFamily="18" charset="0"/>
                <a:ea typeface="Calibri" panose="020F0502020204030204" pitchFamily="34" charset="0"/>
                <a:cs typeface="Times New Roman" panose="02020603050405020304" pitchFamily="18" charset="0"/>
              </a:rPr>
              <a:t>-by-link)</a:t>
            </a:r>
          </a:p>
          <a:p>
            <a:pPr algn="just">
              <a:lnSpc>
                <a:spcPct val="150000"/>
              </a:lnSpc>
            </a:pPr>
            <a:r>
              <a:rPr lang="pl-PL" sz="1800" dirty="0">
                <a:latin typeface="Times New Roman" panose="02020603050405020304" pitchFamily="18" charset="0"/>
                <a:ea typeface="Calibri" panose="020F0502020204030204" pitchFamily="34" charset="0"/>
                <a:cs typeface="Times New Roman" panose="02020603050405020304" pitchFamily="18" charset="0"/>
              </a:rPr>
              <a:t>Płatności bezdotykowe (komunikacja bliskiego zasięgu– </a:t>
            </a:r>
            <a:r>
              <a:rPr lang="en-US" sz="1800" dirty="0">
                <a:latin typeface="Times New Roman" panose="02020603050405020304" pitchFamily="18" charset="0"/>
                <a:ea typeface="Calibri" panose="020F0502020204030204" pitchFamily="34" charset="0"/>
                <a:cs typeface="Times New Roman" panose="02020603050405020304" pitchFamily="18" charset="0"/>
              </a:rPr>
              <a:t>NFC</a:t>
            </a:r>
            <a:r>
              <a:rPr lang="pl-PL" sz="1800" dirty="0">
                <a:latin typeface="Times New Roman" panose="02020603050405020304" pitchFamily="18" charset="0"/>
                <a:ea typeface="Calibri" panose="020F0502020204030204" pitchFamily="34" charset="0"/>
                <a:cs typeface="Times New Roman" panose="02020603050405020304" pitchFamily="18" charset="0"/>
              </a:rPr>
              <a:t>; system zdalnej identyfikacji radiowej– </a:t>
            </a:r>
            <a:r>
              <a:rPr lang="en-US" sz="1800" dirty="0">
                <a:latin typeface="Times New Roman" panose="02020603050405020304" pitchFamily="18" charset="0"/>
                <a:ea typeface="Calibri" panose="020F0502020204030204" pitchFamily="34" charset="0"/>
                <a:cs typeface="Times New Roman" panose="02020603050405020304" pitchFamily="18" charset="0"/>
              </a:rPr>
              <a:t>RFID</a:t>
            </a:r>
            <a:r>
              <a:rPr lang="pl-PL" sz="1800" dirty="0">
                <a:latin typeface="Times New Roman" panose="02020603050405020304" pitchFamily="18" charset="0"/>
                <a:ea typeface="Calibri" panose="020F0502020204030204" pitchFamily="34" charset="0"/>
                <a:cs typeface="Times New Roman" panose="02020603050405020304" pitchFamily="18" charset="0"/>
              </a:rPr>
              <a:t>; karty zbliżeniowe</a:t>
            </a:r>
          </a:p>
          <a:p>
            <a:pPr algn="just">
              <a:lnSpc>
                <a:spcPct val="150000"/>
              </a:lnSpc>
            </a:pPr>
            <a:r>
              <a:rPr lang="pl-PL" sz="1800" dirty="0">
                <a:latin typeface="Times New Roman" panose="02020603050405020304" pitchFamily="18" charset="0"/>
                <a:ea typeface="Calibri" panose="020F0502020204030204" pitchFamily="34" charset="0"/>
                <a:cs typeface="Times New Roman" panose="02020603050405020304" pitchFamily="18" charset="0"/>
              </a:rPr>
              <a:t>Aplikacje portfeli cyfrowych/ E-portfele</a:t>
            </a:r>
          </a:p>
          <a:p>
            <a:pPr algn="just">
              <a:lnSpc>
                <a:spcPct val="150000"/>
              </a:lnSpc>
            </a:pPr>
            <a:r>
              <a:rPr lang="pl-PL" sz="1800" dirty="0">
                <a:latin typeface="Times New Roman" panose="02020603050405020304" pitchFamily="18" charset="0"/>
                <a:ea typeface="Calibri" panose="020F0502020204030204" pitchFamily="34" charset="0"/>
                <a:cs typeface="Times New Roman" panose="02020603050405020304" pitchFamily="18" charset="0"/>
              </a:rPr>
              <a:t>Płatności SMS </a:t>
            </a:r>
          </a:p>
          <a:p>
            <a:pPr algn="just">
              <a:lnSpc>
                <a:spcPct val="150000"/>
              </a:lnSpc>
            </a:pPr>
            <a:r>
              <a:rPr lang="pl-PL" sz="1800" dirty="0">
                <a:latin typeface="Times New Roman" panose="02020603050405020304" pitchFamily="18" charset="0"/>
                <a:ea typeface="Calibri" panose="020F0502020204030204" pitchFamily="34" charset="0"/>
                <a:cs typeface="Times New Roman" panose="02020603050405020304" pitchFamily="18" charset="0"/>
              </a:rPr>
              <a:t>Kody QR </a:t>
            </a:r>
          </a:p>
          <a:p>
            <a:pPr algn="just">
              <a:lnSpc>
                <a:spcPct val="150000"/>
              </a:lnSpc>
            </a:pPr>
            <a:r>
              <a:rPr lang="pl-PL" sz="1800" dirty="0">
                <a:latin typeface="Times New Roman" panose="02020603050405020304" pitchFamily="18" charset="0"/>
                <a:ea typeface="Calibri" panose="020F0502020204030204" pitchFamily="34" charset="0"/>
                <a:cs typeface="Times New Roman" panose="02020603050405020304" pitchFamily="18" charset="0"/>
              </a:rPr>
              <a:t>BLIK</a:t>
            </a:r>
            <a:endParaRPr lang="pl-PL" sz="2000" dirty="0">
              <a:latin typeface="Times New Roman" panose="02020603050405020304" pitchFamily="18" charset="0"/>
              <a:cs typeface="Times New Roman" panose="02020603050405020304" pitchFamily="18" charset="0"/>
            </a:endParaRPr>
          </a:p>
          <a:p>
            <a:pPr marL="0" indent="0">
              <a:lnSpc>
                <a:spcPct val="150000"/>
              </a:lnSpc>
              <a:buNone/>
            </a:pPr>
            <a:endParaRPr lang="pl-PL" sz="1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pl-PL" sz="2000" dirty="0">
              <a:latin typeface="Arial" panose="020B0604020202020204" pitchFamily="34" charset="0"/>
              <a:cs typeface="Arial" panose="020B0604020202020204" pitchFamily="34" charset="0"/>
            </a:endParaRPr>
          </a:p>
        </p:txBody>
      </p:sp>
      <p:pic>
        <p:nvPicPr>
          <p:cNvPr id="6" name="Grafika 5" descr="Karta kredytowa z wypełnieniem pełnym">
            <a:extLst>
              <a:ext uri="{FF2B5EF4-FFF2-40B4-BE49-F238E27FC236}">
                <a16:creationId xmlns:a16="http://schemas.microsoft.com/office/drawing/2014/main" id="{80B36FD0-A219-FC9D-16D1-A274C408B91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270532" y="2172428"/>
            <a:ext cx="4858138" cy="4858138"/>
          </a:xfrm>
          <a:prstGeom prst="rect">
            <a:avLst/>
          </a:prstGeom>
        </p:spPr>
      </p:pic>
    </p:spTree>
    <p:extLst>
      <p:ext uri="{BB962C8B-B14F-4D97-AF65-F5344CB8AC3E}">
        <p14:creationId xmlns:p14="http://schemas.microsoft.com/office/powerpoint/2010/main" val="2934797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3">
                                            <p:txEl>
                                              <p:pRg st="6" end="6"/>
                                            </p:txEl>
                                          </p:spTgt>
                                        </p:tgtEl>
                                        <p:attrNameLst>
                                          <p:attrName>style.visibility</p:attrName>
                                        </p:attrNameLst>
                                      </p:cBhvr>
                                      <p:to>
                                        <p:strVal val="visible"/>
                                      </p:to>
                                    </p:set>
                                    <p:animEffect transition="in" filter="fade">
                                      <p:cBhvr>
                                        <p:cTn id="54" dur="1000"/>
                                        <p:tgtEl>
                                          <p:spTgt spid="3">
                                            <p:txEl>
                                              <p:pRg st="6" end="6"/>
                                            </p:txEl>
                                          </p:spTgt>
                                        </p:tgtEl>
                                      </p:cBhvr>
                                    </p:animEffect>
                                    <p:anim calcmode="lin" valueType="num">
                                      <p:cBhvr>
                                        <p:cTn id="5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BA58448-6961-BDA6-9CB7-A03394433924}"/>
              </a:ext>
            </a:extLst>
          </p:cNvPr>
          <p:cNvSpPr>
            <a:spLocks noGrp="1"/>
          </p:cNvSpPr>
          <p:nvPr>
            <p:ph type="title"/>
          </p:nvPr>
        </p:nvSpPr>
        <p:spPr>
          <a:xfrm>
            <a:off x="1862667" y="259300"/>
            <a:ext cx="10905066" cy="1135737"/>
          </a:xfrm>
        </p:spPr>
        <p:txBody>
          <a:bodyPr>
            <a:normAutofit/>
          </a:bodyPr>
          <a:lstStyle/>
          <a:p>
            <a:r>
              <a:rPr lang="pl-PL" sz="36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Perspektywy biznesowe</a:t>
            </a:r>
          </a:p>
        </p:txBody>
      </p:sp>
      <p:sp>
        <p:nvSpPr>
          <p:cNvPr id="5" name="Symbol zastępczy zawartości 4">
            <a:extLst>
              <a:ext uri="{FF2B5EF4-FFF2-40B4-BE49-F238E27FC236}">
                <a16:creationId xmlns:a16="http://schemas.microsoft.com/office/drawing/2014/main" id="{773DB21E-C81B-E80D-B500-DE9E941A57AB}"/>
              </a:ext>
            </a:extLst>
          </p:cNvPr>
          <p:cNvSpPr>
            <a:spLocks noGrp="1"/>
          </p:cNvSpPr>
          <p:nvPr>
            <p:ph idx="1"/>
          </p:nvPr>
        </p:nvSpPr>
        <p:spPr>
          <a:xfrm>
            <a:off x="643466" y="1166995"/>
            <a:ext cx="9996047" cy="4938780"/>
          </a:xfrm>
        </p:spPr>
        <p:txBody>
          <a:bodyPr>
            <a:normAutofit lnSpcReduction="10000"/>
          </a:bodyPr>
          <a:lstStyle/>
          <a:p>
            <a:pPr algn="just">
              <a:lnSpc>
                <a:spcPct val="120000"/>
              </a:lnSpc>
              <a:buClr>
                <a:schemeClr val="bg2">
                  <a:lumMod val="25000"/>
                </a:schemeClr>
              </a:buClr>
              <a:buFont typeface="Wingdings" panose="05000000000000000000" pitchFamily="2" charset="2"/>
              <a:buChar char="§"/>
            </a:pPr>
            <a:r>
              <a:rPr lang="pl-PL" altLang="pl-PL" sz="1800" b="1" dirty="0">
                <a:latin typeface="Times New Roman" panose="02020603050405020304" pitchFamily="18" charset="0"/>
                <a:cs typeface="Times New Roman" panose="02020603050405020304" pitchFamily="18" charset="0"/>
              </a:rPr>
              <a:t>Światowy trend – zwrot ku płatnościom bezgotówkowym i bezdotykowym:</a:t>
            </a:r>
          </a:p>
          <a:p>
            <a:pPr lvl="1" algn="just">
              <a:lnSpc>
                <a:spcPct val="120000"/>
              </a:lnSpc>
              <a:spcBef>
                <a:spcPts val="588"/>
              </a:spcBef>
              <a:buClr>
                <a:schemeClr val="bg2">
                  <a:lumMod val="25000"/>
                </a:schemeClr>
              </a:buClr>
              <a:buFont typeface="Wingdings" panose="05000000000000000000" pitchFamily="2" charset="2"/>
              <a:buChar char="§"/>
            </a:pPr>
            <a:r>
              <a:rPr lang="pl-PL" altLang="pl-PL" sz="1500" dirty="0">
                <a:latin typeface="Times New Roman" panose="02020603050405020304" pitchFamily="18" charset="0"/>
                <a:cs typeface="Times New Roman" panose="02020603050405020304" pitchFamily="18" charset="0"/>
              </a:rPr>
              <a:t>Od lutego 2020 r. do końca lutego 2021 r. liczba amerykańskich, australijskich, kanadyjskich i brytyjskich firm, które zrezygnowały z płatności gotówkowych, podwoiła się, zgodnie z analizą z 2021 r. opartą na danych </a:t>
            </a:r>
            <a:r>
              <a:rPr lang="pl-PL" altLang="pl-PL" sz="1500" dirty="0" err="1">
                <a:latin typeface="Times New Roman" panose="02020603050405020304" pitchFamily="18" charset="0"/>
                <a:cs typeface="Times New Roman" panose="02020603050405020304" pitchFamily="18" charset="0"/>
              </a:rPr>
              <a:t>Square</a:t>
            </a:r>
            <a:r>
              <a:rPr lang="pl-PL" altLang="pl-PL" sz="1500" dirty="0">
                <a:latin typeface="Times New Roman" panose="02020603050405020304" pitchFamily="18" charset="0"/>
                <a:cs typeface="Times New Roman" panose="02020603050405020304" pitchFamily="18" charset="0"/>
              </a:rPr>
              <a:t> </a:t>
            </a:r>
            <a:r>
              <a:rPr lang="pl-PL" altLang="pl-PL" sz="1500" dirty="0" err="1">
                <a:latin typeface="Times New Roman" panose="02020603050405020304" pitchFamily="18" charset="0"/>
                <a:cs typeface="Times New Roman" panose="02020603050405020304" pitchFamily="18" charset="0"/>
              </a:rPr>
              <a:t>Payments</a:t>
            </a:r>
            <a:r>
              <a:rPr lang="pl-PL" altLang="pl-PL" sz="1500" dirty="0">
                <a:latin typeface="Times New Roman" panose="02020603050405020304" pitchFamily="18" charset="0"/>
                <a:cs typeface="Times New Roman" panose="02020603050405020304" pitchFamily="18" charset="0"/>
              </a:rPr>
              <a:t>. </a:t>
            </a:r>
            <a:br>
              <a:rPr lang="pl-PL" altLang="pl-PL" sz="1500" dirty="0">
                <a:latin typeface="Times New Roman" panose="02020603050405020304" pitchFamily="18" charset="0"/>
                <a:cs typeface="Times New Roman" panose="02020603050405020304" pitchFamily="18" charset="0"/>
              </a:rPr>
            </a:br>
            <a:r>
              <a:rPr lang="pl-PL" altLang="pl-PL" sz="1500" dirty="0">
                <a:latin typeface="Times New Roman" panose="02020603050405020304" pitchFamily="18" charset="0"/>
                <a:cs typeface="Times New Roman" panose="02020603050405020304" pitchFamily="18" charset="0"/>
              </a:rPr>
              <a:t>Na przyspieszenie procesu odchodzenia od gotówki duży wpływ miała pandemia COVID-19;</a:t>
            </a:r>
          </a:p>
          <a:p>
            <a:pPr lvl="1" algn="just">
              <a:lnSpc>
                <a:spcPct val="120000"/>
              </a:lnSpc>
              <a:spcBef>
                <a:spcPts val="588"/>
              </a:spcBef>
              <a:buClr>
                <a:schemeClr val="bg2">
                  <a:lumMod val="25000"/>
                </a:schemeClr>
              </a:buClr>
              <a:buFont typeface="Wingdings" panose="05000000000000000000" pitchFamily="2" charset="2"/>
              <a:buChar char="§"/>
            </a:pPr>
            <a:r>
              <a:rPr lang="pl-PL" altLang="pl-PL" sz="1500" dirty="0">
                <a:latin typeface="Times New Roman" panose="02020603050405020304" pitchFamily="18" charset="0"/>
                <a:cs typeface="Times New Roman" panose="02020603050405020304" pitchFamily="18" charset="0"/>
              </a:rPr>
              <a:t>Według Europejskiego Banku Centralnego </a:t>
            </a:r>
            <a:r>
              <a:rPr lang="pl-PL" altLang="pl-PL" sz="1500" b="1" dirty="0">
                <a:latin typeface="Times New Roman" panose="02020603050405020304" pitchFamily="18" charset="0"/>
                <a:cs typeface="Times New Roman" panose="02020603050405020304" pitchFamily="18" charset="0"/>
              </a:rPr>
              <a:t>korzystanie z elektronicznych instrumentów płatniczych w strefie euro rośnie z roku na rok</a:t>
            </a:r>
            <a:r>
              <a:rPr lang="pl-PL" sz="1500" b="1" dirty="0">
                <a:latin typeface="Times New Roman" panose="02020603050405020304" pitchFamily="18" charset="0"/>
                <a:cs typeface="Times New Roman" panose="02020603050405020304" pitchFamily="18" charset="0"/>
              </a:rPr>
              <a:t>;</a:t>
            </a:r>
            <a:endParaRPr lang="pl-PL" altLang="pl-PL" sz="1500" b="1" dirty="0">
              <a:latin typeface="Times New Roman" panose="02020603050405020304" pitchFamily="18" charset="0"/>
              <a:cs typeface="Times New Roman" panose="02020603050405020304" pitchFamily="18" charset="0"/>
            </a:endParaRPr>
          </a:p>
          <a:p>
            <a:pPr lvl="1" algn="just">
              <a:lnSpc>
                <a:spcPct val="120000"/>
              </a:lnSpc>
              <a:spcBef>
                <a:spcPts val="588"/>
              </a:spcBef>
              <a:buClr>
                <a:schemeClr val="bg2">
                  <a:lumMod val="25000"/>
                </a:schemeClr>
              </a:buClr>
              <a:buFont typeface="Wingdings" panose="05000000000000000000" pitchFamily="2" charset="2"/>
              <a:buChar char="§"/>
            </a:pPr>
            <a:r>
              <a:rPr lang="pl-PL" altLang="pl-PL" sz="1500" dirty="0">
                <a:latin typeface="Times New Roman" panose="02020603050405020304" pitchFamily="18" charset="0"/>
                <a:cs typeface="Times New Roman" panose="02020603050405020304" pitchFamily="18" charset="0"/>
              </a:rPr>
              <a:t>Większość sprzedawców w największych krajach europejskich chciałaby mieć możliwość odmowy przyjęcia gotówki;</a:t>
            </a:r>
          </a:p>
          <a:p>
            <a:pPr lvl="1" algn="just">
              <a:lnSpc>
                <a:spcPct val="120000"/>
              </a:lnSpc>
              <a:spcBef>
                <a:spcPts val="588"/>
              </a:spcBef>
              <a:buClr>
                <a:schemeClr val="bg2">
                  <a:lumMod val="25000"/>
                </a:schemeClr>
              </a:buClr>
              <a:buFont typeface="Wingdings" panose="05000000000000000000" pitchFamily="2" charset="2"/>
              <a:buChar char="§"/>
            </a:pPr>
            <a:r>
              <a:rPr lang="pl-PL" altLang="pl-PL" sz="1500" dirty="0">
                <a:latin typeface="Times New Roman" panose="02020603050405020304" pitchFamily="18" charset="0"/>
                <a:cs typeface="Times New Roman" panose="02020603050405020304" pitchFamily="18" charset="0"/>
              </a:rPr>
              <a:t>Około 2 na 3 europejskich konsumentów zgadza się, że obecnie wolą płacić zbliżeniowo częściej niż przed pandemią </a:t>
            </a:r>
            <a:br>
              <a:rPr lang="pl-PL" altLang="pl-PL" sz="1500" dirty="0">
                <a:latin typeface="Times New Roman" panose="02020603050405020304" pitchFamily="18" charset="0"/>
                <a:cs typeface="Times New Roman" panose="02020603050405020304" pitchFamily="18" charset="0"/>
              </a:rPr>
            </a:br>
            <a:r>
              <a:rPr lang="pl-PL" altLang="pl-PL" sz="1500" dirty="0">
                <a:latin typeface="Times New Roman" panose="02020603050405020304" pitchFamily="18" charset="0"/>
                <a:cs typeface="Times New Roman" panose="02020603050405020304" pitchFamily="18" charset="0"/>
              </a:rPr>
              <a:t>COVID-19;</a:t>
            </a:r>
          </a:p>
          <a:p>
            <a:pPr algn="just">
              <a:lnSpc>
                <a:spcPct val="120000"/>
              </a:lnSpc>
              <a:spcBef>
                <a:spcPts val="588"/>
              </a:spcBef>
              <a:buClr>
                <a:schemeClr val="bg2">
                  <a:lumMod val="25000"/>
                </a:schemeClr>
              </a:buClr>
              <a:buFont typeface="Wingdings" panose="05000000000000000000" pitchFamily="2" charset="2"/>
              <a:buChar char="§"/>
            </a:pPr>
            <a:r>
              <a:rPr lang="pl-PL" altLang="pl-PL" sz="1800" b="1" dirty="0">
                <a:latin typeface="Times New Roman" panose="02020603050405020304" pitchFamily="18" charset="0"/>
                <a:cs typeface="Times New Roman" panose="02020603050405020304" pitchFamily="18" charset="0"/>
              </a:rPr>
              <a:t>Korzyści z płatności bezgotówkowych:</a:t>
            </a:r>
          </a:p>
          <a:p>
            <a:pPr lvl="1" algn="just">
              <a:lnSpc>
                <a:spcPct val="120000"/>
              </a:lnSpc>
              <a:spcBef>
                <a:spcPts val="588"/>
              </a:spcBef>
              <a:buClr>
                <a:schemeClr val="bg2">
                  <a:lumMod val="25000"/>
                </a:schemeClr>
              </a:buClr>
              <a:buFont typeface="Wingdings" panose="05000000000000000000" pitchFamily="2" charset="2"/>
              <a:buChar char="§"/>
            </a:pPr>
            <a:r>
              <a:rPr lang="pl-PL" altLang="pl-PL" sz="1500" dirty="0">
                <a:latin typeface="Times New Roman" panose="02020603050405020304" pitchFamily="18" charset="0"/>
                <a:cs typeface="Times New Roman" panose="02020603050405020304" pitchFamily="18" charset="0"/>
              </a:rPr>
              <a:t>Poprawa </a:t>
            </a:r>
            <a:r>
              <a:rPr lang="pl-PL" altLang="pl-PL" sz="1500" b="1" dirty="0">
                <a:latin typeface="Times New Roman" panose="02020603050405020304" pitchFamily="18" charset="0"/>
                <a:cs typeface="Times New Roman" panose="02020603050405020304" pitchFamily="18" charset="0"/>
              </a:rPr>
              <a:t>doświadczeń klienta;</a:t>
            </a:r>
          </a:p>
          <a:p>
            <a:pPr lvl="1" algn="just">
              <a:lnSpc>
                <a:spcPct val="120000"/>
              </a:lnSpc>
              <a:spcBef>
                <a:spcPts val="588"/>
              </a:spcBef>
              <a:buClr>
                <a:schemeClr val="bg2">
                  <a:lumMod val="25000"/>
                </a:schemeClr>
              </a:buClr>
              <a:buFont typeface="Wingdings" panose="05000000000000000000" pitchFamily="2" charset="2"/>
              <a:buChar char="§"/>
            </a:pPr>
            <a:r>
              <a:rPr lang="pl-PL" altLang="pl-PL" sz="1500" b="1" dirty="0">
                <a:latin typeface="Times New Roman" panose="02020603050405020304" pitchFamily="18" charset="0"/>
                <a:cs typeface="Times New Roman" panose="02020603050405020304" pitchFamily="18" charset="0"/>
              </a:rPr>
              <a:t>Oszczędność czasu </a:t>
            </a:r>
            <a:r>
              <a:rPr lang="pl-PL" altLang="pl-PL" sz="1500" dirty="0">
                <a:latin typeface="Times New Roman" panose="02020603050405020304" pitchFamily="18" charset="0"/>
                <a:cs typeface="Times New Roman" panose="02020603050405020304" pitchFamily="18" charset="0"/>
              </a:rPr>
              <a:t>— płatności bezgotówkowe pomagają firmom zaoszczędzić czas na transakcjach gotówkowych i kosztach zarządzania gotówką, takich jak koszty pracownicze, koszty monitorowania gotówki i ochrona kosztów gotówkowych</a:t>
            </a:r>
            <a:r>
              <a:rPr lang="pl-PL" altLang="pl-PL" sz="1500" b="1" dirty="0">
                <a:latin typeface="Times New Roman" panose="02020603050405020304" pitchFamily="18" charset="0"/>
                <a:cs typeface="Times New Roman" panose="02020603050405020304" pitchFamily="18" charset="0"/>
              </a:rPr>
              <a:t> </a:t>
            </a:r>
          </a:p>
          <a:p>
            <a:pPr lvl="1" algn="just">
              <a:lnSpc>
                <a:spcPct val="120000"/>
              </a:lnSpc>
              <a:spcBef>
                <a:spcPts val="588"/>
              </a:spcBef>
              <a:buClr>
                <a:schemeClr val="bg2">
                  <a:lumMod val="25000"/>
                </a:schemeClr>
              </a:buClr>
              <a:buFont typeface="Wingdings" panose="05000000000000000000" pitchFamily="2" charset="2"/>
              <a:buChar char="§"/>
            </a:pPr>
            <a:r>
              <a:rPr lang="pl-PL" altLang="pl-PL" sz="1500" dirty="0">
                <a:latin typeface="Times New Roman" panose="02020603050405020304" pitchFamily="18" charset="0"/>
                <a:cs typeface="Times New Roman" panose="02020603050405020304" pitchFamily="18" charset="0"/>
              </a:rPr>
              <a:t>Wyższy poziom</a:t>
            </a:r>
            <a:r>
              <a:rPr lang="pl-PL" altLang="pl-PL" sz="1500" b="1" dirty="0">
                <a:latin typeface="Times New Roman" panose="02020603050405020304" pitchFamily="18" charset="0"/>
                <a:cs typeface="Times New Roman" panose="02020603050405020304" pitchFamily="18" charset="0"/>
              </a:rPr>
              <a:t> bezpieczeństwa;</a:t>
            </a:r>
          </a:p>
          <a:p>
            <a:pPr lvl="1" algn="just">
              <a:lnSpc>
                <a:spcPct val="120000"/>
              </a:lnSpc>
              <a:spcBef>
                <a:spcPts val="588"/>
              </a:spcBef>
              <a:buClr>
                <a:schemeClr val="bg2">
                  <a:lumMod val="25000"/>
                </a:schemeClr>
              </a:buClr>
              <a:buFont typeface="Wingdings" panose="05000000000000000000" pitchFamily="2" charset="2"/>
              <a:buChar char="§"/>
            </a:pPr>
            <a:r>
              <a:rPr lang="pl-PL" altLang="pl-PL" sz="1500" b="1" dirty="0">
                <a:latin typeface="Times New Roman" panose="02020603050405020304" pitchFamily="18" charset="0"/>
                <a:cs typeface="Times New Roman" panose="02020603050405020304" pitchFamily="18" charset="0"/>
              </a:rPr>
              <a:t>Automatyzacja </a:t>
            </a:r>
            <a:r>
              <a:rPr lang="pl-PL" altLang="pl-PL" sz="1500" dirty="0">
                <a:latin typeface="Times New Roman" panose="02020603050405020304" pitchFamily="18" charset="0"/>
                <a:cs typeface="Times New Roman" panose="02020603050405020304" pitchFamily="18" charset="0"/>
              </a:rPr>
              <a:t>poszczególnych czynności księgowych.</a:t>
            </a:r>
          </a:p>
          <a:p>
            <a:pPr>
              <a:lnSpc>
                <a:spcPct val="120000"/>
              </a:lnSpc>
              <a:buClr>
                <a:schemeClr val="bg2">
                  <a:lumMod val="25000"/>
                </a:schemeClr>
              </a:buClr>
              <a:buFont typeface="Wingdings" panose="05000000000000000000" pitchFamily="2" charset="2"/>
              <a:buChar char="§"/>
            </a:pPr>
            <a:endParaRPr lang="pl-PL" altLang="pl-PL" sz="2000" dirty="0">
              <a:latin typeface="Times New Roman" panose="02020603050405020304" pitchFamily="18" charset="0"/>
              <a:cs typeface="Times New Roman" panose="02020603050405020304" pitchFamily="18" charset="0"/>
            </a:endParaRPr>
          </a:p>
          <a:p>
            <a:pPr>
              <a:lnSpc>
                <a:spcPct val="120000"/>
              </a:lnSpc>
              <a:buFont typeface="Wingdings" panose="05000000000000000000" pitchFamily="2" charset="2"/>
              <a:buChar char="§"/>
            </a:pPr>
            <a:endParaRPr lang="pl-PL" sz="2000" dirty="0"/>
          </a:p>
        </p:txBody>
      </p:sp>
      <p:pic>
        <p:nvPicPr>
          <p:cNvPr id="4" name="Grafika 3" descr="Monety kontur">
            <a:extLst>
              <a:ext uri="{FF2B5EF4-FFF2-40B4-BE49-F238E27FC236}">
                <a16:creationId xmlns:a16="http://schemas.microsoft.com/office/drawing/2014/main" id="{C5A68073-9770-FB62-0C7F-AADAFF62ADE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308706" y="1374909"/>
            <a:ext cx="4522952" cy="4522952"/>
          </a:xfrm>
          <a:prstGeom prst="rect">
            <a:avLst/>
          </a:prstGeom>
        </p:spPr>
      </p:pic>
      <p:cxnSp>
        <p:nvCxnSpPr>
          <p:cNvPr id="8" name="Łącznik prosty 7">
            <a:extLst>
              <a:ext uri="{FF2B5EF4-FFF2-40B4-BE49-F238E27FC236}">
                <a16:creationId xmlns:a16="http://schemas.microsoft.com/office/drawing/2014/main" id="{F9B8265E-2CFA-568B-E176-4526B42EC55A}"/>
              </a:ext>
            </a:extLst>
          </p:cNvPr>
          <p:cNvCxnSpPr>
            <a:cxnSpLocks/>
          </p:cNvCxnSpPr>
          <p:nvPr/>
        </p:nvCxnSpPr>
        <p:spPr>
          <a:xfrm>
            <a:off x="7315200" y="1906859"/>
            <a:ext cx="4233333" cy="3479180"/>
          </a:xfrm>
          <a:prstGeom prst="line">
            <a:avLst/>
          </a:prstGeom>
          <a:ln w="107950">
            <a:solidFill>
              <a:srgbClr val="002060">
                <a:alpha val="12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44937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1">
            <a:extLst>
              <a:ext uri="{FF2B5EF4-FFF2-40B4-BE49-F238E27FC236}">
                <a16:creationId xmlns:a16="http://schemas.microsoft.com/office/drawing/2014/main" id="{37643A24-8641-6877-1D77-A0F3548362BC}"/>
              </a:ext>
            </a:extLst>
          </p:cNvPr>
          <p:cNvSpPr>
            <a:spLocks noGrp="1"/>
          </p:cNvSpPr>
          <p:nvPr>
            <p:ph type="title"/>
          </p:nvPr>
        </p:nvSpPr>
        <p:spPr>
          <a:xfrm>
            <a:off x="1878675" y="250666"/>
            <a:ext cx="10539897" cy="1954328"/>
          </a:xfrm>
        </p:spPr>
        <p:txBody>
          <a:bodyPr>
            <a:normAutofit/>
          </a:bodyPr>
          <a:lstStyle/>
          <a:p>
            <a:r>
              <a:rPr lang="pl-PL"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Opłaty</a:t>
            </a:r>
          </a:p>
        </p:txBody>
      </p:sp>
      <p:sp>
        <p:nvSpPr>
          <p:cNvPr id="4" name="Symbol zastępczy zawartości 1">
            <a:extLst>
              <a:ext uri="{FF2B5EF4-FFF2-40B4-BE49-F238E27FC236}">
                <a16:creationId xmlns:a16="http://schemas.microsoft.com/office/drawing/2014/main" id="{874ACD7A-709A-CF21-1B2A-4614E478D8D3}"/>
              </a:ext>
            </a:extLst>
          </p:cNvPr>
          <p:cNvSpPr>
            <a:spLocks noGrp="1"/>
          </p:cNvSpPr>
          <p:nvPr>
            <p:ph idx="1"/>
          </p:nvPr>
        </p:nvSpPr>
        <p:spPr>
          <a:xfrm>
            <a:off x="1084642" y="2408425"/>
            <a:ext cx="9802035" cy="2323655"/>
          </a:xfrm>
        </p:spPr>
        <p:txBody>
          <a:bodyPr anchor="ctr">
            <a:normAutofit/>
          </a:bodyPr>
          <a:lstStyle/>
          <a:p>
            <a:pPr marL="0" indent="0">
              <a:buNone/>
              <a:defRPr/>
            </a:pPr>
            <a:endParaRPr lang="pl-PL" sz="2000" dirty="0">
              <a:latin typeface="Times New Roman" panose="02020603050405020304" pitchFamily="18" charset="0"/>
              <a:cs typeface="Times New Roman" panose="02020603050405020304" pitchFamily="18" charset="0"/>
            </a:endParaRPr>
          </a:p>
          <a:p>
            <a:pPr marL="0" indent="0">
              <a:buNone/>
              <a:defRPr/>
            </a:pPr>
            <a:r>
              <a:rPr lang="pl-PL" sz="2000" dirty="0">
                <a:latin typeface="Times New Roman" panose="02020603050405020304" pitchFamily="18" charset="0"/>
                <a:cs typeface="Times New Roman" panose="02020603050405020304" pitchFamily="18" charset="0"/>
              </a:rPr>
              <a:t>Opłata </a:t>
            </a:r>
            <a:r>
              <a:rPr lang="pl-PL" sz="2000" dirty="0" err="1">
                <a:latin typeface="Times New Roman" panose="02020603050405020304" pitchFamily="18" charset="0"/>
                <a:cs typeface="Times New Roman" panose="02020603050405020304" pitchFamily="18" charset="0"/>
              </a:rPr>
              <a:t>interchange</a:t>
            </a:r>
            <a:r>
              <a:rPr lang="pl-PL" sz="2000" dirty="0">
                <a:latin typeface="Times New Roman" panose="02020603050405020304" pitchFamily="18" charset="0"/>
                <a:cs typeface="Times New Roman" panose="02020603050405020304" pitchFamily="18" charset="0"/>
              </a:rPr>
              <a:t>                	Opłata systemowa 		Marża agenta</a:t>
            </a:r>
            <a:endParaRPr lang="pl-PL" sz="1800" b="1" dirty="0">
              <a:latin typeface="Times New Roman" panose="02020603050405020304" pitchFamily="18" charset="0"/>
              <a:cs typeface="Times New Roman" panose="02020603050405020304" pitchFamily="18" charset="0"/>
            </a:endParaRPr>
          </a:p>
        </p:txBody>
      </p:sp>
      <p:pic>
        <p:nvPicPr>
          <p:cNvPr id="10" name="Grafika 9" descr="Pożyczka kontur">
            <a:extLst>
              <a:ext uri="{FF2B5EF4-FFF2-40B4-BE49-F238E27FC236}">
                <a16:creationId xmlns:a16="http://schemas.microsoft.com/office/drawing/2014/main" id="{96762633-6700-E109-C9DE-BF0E89E6D09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3319489" y="1036821"/>
            <a:ext cx="6197600" cy="6197600"/>
          </a:xfrm>
          <a:prstGeom prst="rect">
            <a:avLst/>
          </a:prstGeom>
        </p:spPr>
      </p:pic>
      <p:sp>
        <p:nvSpPr>
          <p:cNvPr id="3" name="pole tekstowe 2">
            <a:extLst>
              <a:ext uri="{FF2B5EF4-FFF2-40B4-BE49-F238E27FC236}">
                <a16:creationId xmlns:a16="http://schemas.microsoft.com/office/drawing/2014/main" id="{E54A995E-58BD-C880-EB59-1BE2542CB022}"/>
              </a:ext>
            </a:extLst>
          </p:cNvPr>
          <p:cNvSpPr txBox="1"/>
          <p:nvPr/>
        </p:nvSpPr>
        <p:spPr>
          <a:xfrm>
            <a:off x="581025" y="3926654"/>
            <a:ext cx="3524250" cy="2246769"/>
          </a:xfrm>
          <a:prstGeom prst="rect">
            <a:avLst/>
          </a:prstGeom>
          <a:noFill/>
        </p:spPr>
        <p:txBody>
          <a:bodyPr wrap="square">
            <a:spAutoFit/>
          </a:bodyPr>
          <a:lstStyle/>
          <a:p>
            <a:pPr algn="just">
              <a:defRPr/>
            </a:pPr>
            <a:r>
              <a:rPr lang="pl-PL" sz="1400" dirty="0">
                <a:latin typeface="Times New Roman" panose="02020603050405020304" pitchFamily="18" charset="0"/>
                <a:cs typeface="Times New Roman" panose="02020603050405020304" pitchFamily="18" charset="0"/>
              </a:rPr>
              <a:t>oznacza opłatę uiszczaną za każdą transakcję bezpośrednio lub pośrednio (tj. za pośrednictwem osoby trzeciej) między wydawcą a agentem rozliczeniowym uczestniczącym w transakcji płatniczej opartej na karcie. Zgodnie z prawem UE wynagrodzenie netto lub inne uzgodnione wynagrodzenie jest uważane za część opłaty </a:t>
            </a:r>
            <a:r>
              <a:rPr lang="pl-PL" sz="1400" dirty="0" err="1">
                <a:latin typeface="Times New Roman" panose="02020603050405020304" pitchFamily="18" charset="0"/>
                <a:cs typeface="Times New Roman" panose="02020603050405020304" pitchFamily="18" charset="0"/>
              </a:rPr>
              <a:t>interchange</a:t>
            </a:r>
            <a:r>
              <a:rPr lang="pl-PL" sz="1400" dirty="0">
                <a:latin typeface="Times New Roman" panose="02020603050405020304" pitchFamily="18" charset="0"/>
                <a:cs typeface="Times New Roman" panose="02020603050405020304" pitchFamily="18" charset="0"/>
              </a:rPr>
              <a:t>.</a:t>
            </a:r>
          </a:p>
          <a:p>
            <a:pPr algn="just">
              <a:defRPr/>
            </a:pPr>
            <a:endParaRPr lang="pl-PL" sz="1400" dirty="0">
              <a:latin typeface="Times New Roman" panose="02020603050405020304" pitchFamily="18" charset="0"/>
              <a:cs typeface="Times New Roman" panose="02020603050405020304" pitchFamily="18" charset="0"/>
            </a:endParaRPr>
          </a:p>
        </p:txBody>
      </p:sp>
      <p:sp>
        <p:nvSpPr>
          <p:cNvPr id="7" name="pole tekstowe 6">
            <a:extLst>
              <a:ext uri="{FF2B5EF4-FFF2-40B4-BE49-F238E27FC236}">
                <a16:creationId xmlns:a16="http://schemas.microsoft.com/office/drawing/2014/main" id="{B3D6F272-058A-033D-A9E7-AC502A4BEE5B}"/>
              </a:ext>
            </a:extLst>
          </p:cNvPr>
          <p:cNvSpPr txBox="1"/>
          <p:nvPr/>
        </p:nvSpPr>
        <p:spPr>
          <a:xfrm>
            <a:off x="4215616" y="3963330"/>
            <a:ext cx="3008238" cy="954107"/>
          </a:xfrm>
          <a:prstGeom prst="rect">
            <a:avLst/>
          </a:prstGeom>
          <a:noFill/>
        </p:spPr>
        <p:txBody>
          <a:bodyPr wrap="square">
            <a:spAutoFit/>
          </a:bodyPr>
          <a:lstStyle/>
          <a:p>
            <a:pPr algn="just"/>
            <a:r>
              <a:rPr lang="pl-PL" sz="1400" dirty="0">
                <a:latin typeface="Times New Roman" panose="02020603050405020304" pitchFamily="18" charset="0"/>
                <a:cs typeface="Times New Roman" panose="02020603050405020304" pitchFamily="18" charset="0"/>
              </a:rPr>
              <a:t>Oznacza opłaty ustalone przez organizacje kartowe jako procent i/lub kwotę należną tym organizacjom za każdą ukończoną transakcję płatniczą</a:t>
            </a:r>
          </a:p>
        </p:txBody>
      </p:sp>
      <p:sp>
        <p:nvSpPr>
          <p:cNvPr id="9" name="pole tekstowe 8">
            <a:extLst>
              <a:ext uri="{FF2B5EF4-FFF2-40B4-BE49-F238E27FC236}">
                <a16:creationId xmlns:a16="http://schemas.microsoft.com/office/drawing/2014/main" id="{CFEEDC98-9832-6A61-E5EE-30C0EE7F36A1}"/>
              </a:ext>
            </a:extLst>
          </p:cNvPr>
          <p:cNvSpPr txBox="1"/>
          <p:nvPr/>
        </p:nvSpPr>
        <p:spPr>
          <a:xfrm>
            <a:off x="7680739" y="4028459"/>
            <a:ext cx="3426619" cy="954107"/>
          </a:xfrm>
          <a:prstGeom prst="rect">
            <a:avLst/>
          </a:prstGeom>
          <a:noFill/>
        </p:spPr>
        <p:txBody>
          <a:bodyPr wrap="square">
            <a:spAutoFit/>
          </a:bodyPr>
          <a:lstStyle/>
          <a:p>
            <a:pPr algn="just"/>
            <a:r>
              <a:rPr lang="pl-PL" sz="1400" dirty="0">
                <a:latin typeface="Times New Roman" panose="02020603050405020304" pitchFamily="18" charset="0"/>
                <a:cs typeface="Times New Roman" panose="02020603050405020304" pitchFamily="18" charset="0"/>
              </a:rPr>
              <a:t>oznacza opłatę na rzecz agenta rozliczeniowego, stanowiącą wynagrodzenie za obsługę transakcji płatniczej.</a:t>
            </a:r>
          </a:p>
          <a:p>
            <a:pPr algn="just"/>
            <a:endParaRPr lang="pl-PL" sz="1400" dirty="0">
              <a:latin typeface="Times New Roman" panose="02020603050405020304" pitchFamily="18" charset="0"/>
              <a:cs typeface="Times New Roman" panose="02020603050405020304" pitchFamily="18" charset="0"/>
            </a:endParaRPr>
          </a:p>
        </p:txBody>
      </p:sp>
      <p:pic>
        <p:nvPicPr>
          <p:cNvPr id="12" name="Grafika 11" descr="Karta kredytowa z wypełnieniem pełnym">
            <a:extLst>
              <a:ext uri="{FF2B5EF4-FFF2-40B4-BE49-F238E27FC236}">
                <a16:creationId xmlns:a16="http://schemas.microsoft.com/office/drawing/2014/main" id="{DA73A4A3-B0EE-4B31-23EA-415AD801E53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021182" y="2145039"/>
            <a:ext cx="1397107" cy="1397107"/>
          </a:xfrm>
          <a:prstGeom prst="rect">
            <a:avLst/>
          </a:prstGeom>
          <a:effectLst>
            <a:outerShdw blurRad="50800" dist="50800" dir="5400000" sx="103000" sy="103000" algn="ctr" rotWithShape="0">
              <a:schemeClr val="tx1">
                <a:alpha val="39000"/>
              </a:schemeClr>
            </a:outerShdw>
          </a:effectLst>
        </p:spPr>
      </p:pic>
      <p:pic>
        <p:nvPicPr>
          <p:cNvPr id="14" name="Grafika 13" descr="Podatek z wypełnieniem pełnym">
            <a:extLst>
              <a:ext uri="{FF2B5EF4-FFF2-40B4-BE49-F238E27FC236}">
                <a16:creationId xmlns:a16="http://schemas.microsoft.com/office/drawing/2014/main" id="{6233A6F6-D71C-E28B-A617-31DD0A3F9AA3}"/>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650399" y="2204633"/>
            <a:ext cx="1154534" cy="1154534"/>
          </a:xfrm>
          <a:prstGeom prst="rect">
            <a:avLst/>
          </a:prstGeom>
          <a:effectLst>
            <a:outerShdw blurRad="101600" dist="50800" dir="5400000" algn="ctr" rotWithShape="0">
              <a:schemeClr val="tx1">
                <a:alpha val="32000"/>
              </a:schemeClr>
            </a:outerShdw>
          </a:effectLst>
        </p:spPr>
      </p:pic>
      <p:pic>
        <p:nvPicPr>
          <p:cNvPr id="16" name="Grafika 15" descr="Filantropia z wypełnieniem pełnym">
            <a:extLst>
              <a:ext uri="{FF2B5EF4-FFF2-40B4-BE49-F238E27FC236}">
                <a16:creationId xmlns:a16="http://schemas.microsoft.com/office/drawing/2014/main" id="{C9AC30E9-BBF2-65EE-8120-DC2982C4A0FF}"/>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624759" y="2075278"/>
            <a:ext cx="1413243" cy="1413243"/>
          </a:xfrm>
          <a:prstGeom prst="rect">
            <a:avLst/>
          </a:prstGeom>
          <a:effectLst>
            <a:outerShdw blurRad="50800" dist="38100" dir="5400000" algn="t" rotWithShape="0">
              <a:prstClr val="black">
                <a:alpha val="37000"/>
              </a:prstClr>
            </a:outerShdw>
          </a:effectLst>
        </p:spPr>
      </p:pic>
    </p:spTree>
    <p:extLst>
      <p:ext uri="{BB962C8B-B14F-4D97-AF65-F5344CB8AC3E}">
        <p14:creationId xmlns:p14="http://schemas.microsoft.com/office/powerpoint/2010/main" val="1759123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fade">
                                      <p:cBhvr>
                                        <p:cTn id="14" dur="1000"/>
                                        <p:tgtEl>
                                          <p:spTgt spid="12"/>
                                        </p:tgtEl>
                                      </p:cBhvr>
                                    </p:animEffect>
                                    <p:anim calcmode="lin" valueType="num">
                                      <p:cBhvr>
                                        <p:cTn id="15" dur="1000" fill="hold"/>
                                        <p:tgtEl>
                                          <p:spTgt spid="12"/>
                                        </p:tgtEl>
                                        <p:attrNameLst>
                                          <p:attrName>ppt_x</p:attrName>
                                        </p:attrNameLst>
                                      </p:cBhvr>
                                      <p:tavLst>
                                        <p:tav tm="0">
                                          <p:val>
                                            <p:strVal val="#ppt_x"/>
                                          </p:val>
                                        </p:tav>
                                        <p:tav tm="100000">
                                          <p:val>
                                            <p:strVal val="#ppt_x"/>
                                          </p:val>
                                        </p:tav>
                                      </p:tavLst>
                                    </p:anim>
                                    <p:anim calcmode="lin" valueType="num">
                                      <p:cBhvr>
                                        <p:cTn id="16" dur="1000" fill="hold"/>
                                        <p:tgtEl>
                                          <p:spTgt spid="12"/>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fade">
                                      <p:cBhvr>
                                        <p:cTn id="19" dur="1000"/>
                                        <p:tgtEl>
                                          <p:spTgt spid="14"/>
                                        </p:tgtEl>
                                      </p:cBhvr>
                                    </p:animEffect>
                                    <p:anim calcmode="lin" valueType="num">
                                      <p:cBhvr>
                                        <p:cTn id="20" dur="1000" fill="hold"/>
                                        <p:tgtEl>
                                          <p:spTgt spid="14"/>
                                        </p:tgtEl>
                                        <p:attrNameLst>
                                          <p:attrName>ppt_x</p:attrName>
                                        </p:attrNameLst>
                                      </p:cBhvr>
                                      <p:tavLst>
                                        <p:tav tm="0">
                                          <p:val>
                                            <p:strVal val="#ppt_x"/>
                                          </p:val>
                                        </p:tav>
                                        <p:tav tm="100000">
                                          <p:val>
                                            <p:strVal val="#ppt_x"/>
                                          </p:val>
                                        </p:tav>
                                      </p:tavLst>
                                    </p:anim>
                                    <p:anim calcmode="lin" valueType="num">
                                      <p:cBhvr>
                                        <p:cTn id="21" dur="1000" fill="hold"/>
                                        <p:tgtEl>
                                          <p:spTgt spid="14"/>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fade">
                                      <p:cBhvr>
                                        <p:cTn id="24" dur="1000"/>
                                        <p:tgtEl>
                                          <p:spTgt spid="16"/>
                                        </p:tgtEl>
                                      </p:cBhvr>
                                    </p:animEffect>
                                    <p:anim calcmode="lin" valueType="num">
                                      <p:cBhvr>
                                        <p:cTn id="25" dur="1000" fill="hold"/>
                                        <p:tgtEl>
                                          <p:spTgt spid="16"/>
                                        </p:tgtEl>
                                        <p:attrNameLst>
                                          <p:attrName>ppt_x</p:attrName>
                                        </p:attrNameLst>
                                      </p:cBhvr>
                                      <p:tavLst>
                                        <p:tav tm="0">
                                          <p:val>
                                            <p:strVal val="#ppt_x"/>
                                          </p:val>
                                        </p:tav>
                                        <p:tav tm="100000">
                                          <p:val>
                                            <p:strVal val="#ppt_x"/>
                                          </p:val>
                                        </p:tav>
                                      </p:tavLst>
                                    </p:anim>
                                    <p:anim calcmode="lin" valueType="num">
                                      <p:cBhvr>
                                        <p:cTn id="26"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4">
                                            <p:txEl>
                                              <p:pRg st="1" end="1"/>
                                            </p:txEl>
                                          </p:spTgt>
                                        </p:tgtEl>
                                        <p:attrNameLst>
                                          <p:attrName>style.visibility</p:attrName>
                                        </p:attrNameLst>
                                      </p:cBhvr>
                                      <p:to>
                                        <p:strVal val="visible"/>
                                      </p:to>
                                    </p:set>
                                    <p:animEffect transition="in" filter="fade">
                                      <p:cBhvr>
                                        <p:cTn id="31" dur="1000"/>
                                        <p:tgtEl>
                                          <p:spTgt spid="4">
                                            <p:txEl>
                                              <p:pRg st="1" end="1"/>
                                            </p:txEl>
                                          </p:spTgt>
                                        </p:tgtEl>
                                      </p:cBhvr>
                                    </p:animEffect>
                                    <p:anim calcmode="lin" valueType="num">
                                      <p:cBhvr>
                                        <p:cTn id="32"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33"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3"/>
                                        </p:tgtEl>
                                        <p:attrNameLst>
                                          <p:attrName>style.visibility</p:attrName>
                                        </p:attrNameLst>
                                      </p:cBhvr>
                                      <p:to>
                                        <p:strVal val="visible"/>
                                      </p:to>
                                    </p:set>
                                    <p:animEffect transition="in" filter="fade">
                                      <p:cBhvr>
                                        <p:cTn id="38" dur="1000"/>
                                        <p:tgtEl>
                                          <p:spTgt spid="3"/>
                                        </p:tgtEl>
                                      </p:cBhvr>
                                    </p:animEffect>
                                    <p:anim calcmode="lin" valueType="num">
                                      <p:cBhvr>
                                        <p:cTn id="39" dur="1000" fill="hold"/>
                                        <p:tgtEl>
                                          <p:spTgt spid="3"/>
                                        </p:tgtEl>
                                        <p:attrNameLst>
                                          <p:attrName>ppt_x</p:attrName>
                                        </p:attrNameLst>
                                      </p:cBhvr>
                                      <p:tavLst>
                                        <p:tav tm="0">
                                          <p:val>
                                            <p:strVal val="#ppt_x"/>
                                          </p:val>
                                        </p:tav>
                                        <p:tav tm="100000">
                                          <p:val>
                                            <p:strVal val="#ppt_x"/>
                                          </p:val>
                                        </p:tav>
                                      </p:tavLst>
                                    </p:anim>
                                    <p:anim calcmode="lin" valueType="num">
                                      <p:cBhvr>
                                        <p:cTn id="40" dur="1000" fill="hold"/>
                                        <p:tgtEl>
                                          <p:spTgt spid="3"/>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fade">
                                      <p:cBhvr>
                                        <p:cTn id="43" dur="1000"/>
                                        <p:tgtEl>
                                          <p:spTgt spid="7"/>
                                        </p:tgtEl>
                                      </p:cBhvr>
                                    </p:animEffect>
                                    <p:anim calcmode="lin" valueType="num">
                                      <p:cBhvr>
                                        <p:cTn id="44" dur="1000" fill="hold"/>
                                        <p:tgtEl>
                                          <p:spTgt spid="7"/>
                                        </p:tgtEl>
                                        <p:attrNameLst>
                                          <p:attrName>ppt_x</p:attrName>
                                        </p:attrNameLst>
                                      </p:cBhvr>
                                      <p:tavLst>
                                        <p:tav tm="0">
                                          <p:val>
                                            <p:strVal val="#ppt_x"/>
                                          </p:val>
                                        </p:tav>
                                        <p:tav tm="100000">
                                          <p:val>
                                            <p:strVal val="#ppt_x"/>
                                          </p:val>
                                        </p:tav>
                                      </p:tavLst>
                                    </p:anim>
                                    <p:anim calcmode="lin" valueType="num">
                                      <p:cBhvr>
                                        <p:cTn id="45" dur="1000" fill="hold"/>
                                        <p:tgtEl>
                                          <p:spTgt spid="7"/>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9"/>
                                        </p:tgtEl>
                                        <p:attrNameLst>
                                          <p:attrName>style.visibility</p:attrName>
                                        </p:attrNameLst>
                                      </p:cBhvr>
                                      <p:to>
                                        <p:strVal val="visible"/>
                                      </p:to>
                                    </p:set>
                                    <p:animEffect transition="in" filter="fade">
                                      <p:cBhvr>
                                        <p:cTn id="48" dur="1000"/>
                                        <p:tgtEl>
                                          <p:spTgt spid="9"/>
                                        </p:tgtEl>
                                      </p:cBhvr>
                                    </p:animEffect>
                                    <p:anim calcmode="lin" valueType="num">
                                      <p:cBhvr>
                                        <p:cTn id="49" dur="1000" fill="hold"/>
                                        <p:tgtEl>
                                          <p:spTgt spid="9"/>
                                        </p:tgtEl>
                                        <p:attrNameLst>
                                          <p:attrName>ppt_x</p:attrName>
                                        </p:attrNameLst>
                                      </p:cBhvr>
                                      <p:tavLst>
                                        <p:tav tm="0">
                                          <p:val>
                                            <p:strVal val="#ppt_x"/>
                                          </p:val>
                                        </p:tav>
                                        <p:tav tm="100000">
                                          <p:val>
                                            <p:strVal val="#ppt_x"/>
                                          </p:val>
                                        </p:tav>
                                      </p:tavLst>
                                    </p:anim>
                                    <p:anim calcmode="lin" valueType="num">
                                      <p:cBhvr>
                                        <p:cTn id="5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 grpId="0" build="p"/>
      <p:bldP spid="3" grpId="0"/>
      <p:bldP spid="7"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1">
            <a:extLst>
              <a:ext uri="{FF2B5EF4-FFF2-40B4-BE49-F238E27FC236}">
                <a16:creationId xmlns:a16="http://schemas.microsoft.com/office/drawing/2014/main" id="{37643A24-8641-6877-1D77-A0F3548362BC}"/>
              </a:ext>
            </a:extLst>
          </p:cNvPr>
          <p:cNvSpPr>
            <a:spLocks noGrp="1"/>
          </p:cNvSpPr>
          <p:nvPr>
            <p:ph type="title"/>
          </p:nvPr>
        </p:nvSpPr>
        <p:spPr>
          <a:xfrm>
            <a:off x="1876425" y="291982"/>
            <a:ext cx="9375645" cy="1195986"/>
          </a:xfrm>
        </p:spPr>
        <p:txBody>
          <a:bodyPr>
            <a:noAutofit/>
          </a:bodyPr>
          <a:lstStyle/>
          <a:p>
            <a:r>
              <a:rPr lang="pl-PL" dirty="0">
                <a:solidFill>
                  <a:srgbClr val="002060"/>
                </a:solidFill>
                <a:latin typeface="Times New Roman" panose="02020603050405020304" pitchFamily="18" charset="0"/>
                <a:cs typeface="Times New Roman" panose="02020603050405020304" pitchFamily="18" charset="0"/>
              </a:rPr>
              <a:t>Środki bezpieczeństwa (technologiczne, organizacyjne, prawne (1) </a:t>
            </a:r>
          </a:p>
        </p:txBody>
      </p:sp>
      <p:pic>
        <p:nvPicPr>
          <p:cNvPr id="76" name="Grafika 75" descr="Tarcza — znacznik wyboru z wypełnieniem pełnym">
            <a:extLst>
              <a:ext uri="{FF2B5EF4-FFF2-40B4-BE49-F238E27FC236}">
                <a16:creationId xmlns:a16="http://schemas.microsoft.com/office/drawing/2014/main" id="{772E0815-EBFB-0BA1-32CC-997D11DB9E4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814467" y="889975"/>
            <a:ext cx="4805215" cy="4805215"/>
          </a:xfrm>
          <a:prstGeom prst="rect">
            <a:avLst/>
          </a:prstGeom>
        </p:spPr>
      </p:pic>
      <p:pic>
        <p:nvPicPr>
          <p:cNvPr id="81" name="Grafika 80" descr="Monitor z wypełnieniem pełnym">
            <a:extLst>
              <a:ext uri="{FF2B5EF4-FFF2-40B4-BE49-F238E27FC236}">
                <a16:creationId xmlns:a16="http://schemas.microsoft.com/office/drawing/2014/main" id="{B42CCD31-2DE5-24B8-9B8A-FBEEF5B5F46A}"/>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648308" y="-1233770"/>
            <a:ext cx="9325540" cy="9325540"/>
          </a:xfrm>
          <a:prstGeom prst="rect">
            <a:avLst/>
          </a:prstGeom>
        </p:spPr>
      </p:pic>
      <p:sp>
        <p:nvSpPr>
          <p:cNvPr id="5" name="Symbol zastępczy zawartości 4">
            <a:extLst>
              <a:ext uri="{FF2B5EF4-FFF2-40B4-BE49-F238E27FC236}">
                <a16:creationId xmlns:a16="http://schemas.microsoft.com/office/drawing/2014/main" id="{201681D3-1162-AF07-C89B-3134F4C1731C}"/>
              </a:ext>
            </a:extLst>
          </p:cNvPr>
          <p:cNvSpPr>
            <a:spLocks noGrp="1"/>
          </p:cNvSpPr>
          <p:nvPr>
            <p:ph idx="1"/>
          </p:nvPr>
        </p:nvSpPr>
        <p:spPr>
          <a:xfrm>
            <a:off x="531700" y="1815111"/>
            <a:ext cx="10720370" cy="4938780"/>
          </a:xfrm>
        </p:spPr>
        <p:txBody>
          <a:bodyPr>
            <a:normAutofit/>
          </a:bodyPr>
          <a:lstStyle/>
          <a:p>
            <a:pPr algn="just">
              <a:lnSpc>
                <a:spcPct val="120000"/>
              </a:lnSpc>
              <a:buClr>
                <a:schemeClr val="bg2">
                  <a:lumMod val="25000"/>
                </a:schemeClr>
              </a:buClr>
              <a:buFont typeface="Wingdings" panose="05000000000000000000" pitchFamily="2" charset="2"/>
              <a:buChar char="§"/>
            </a:pPr>
            <a:r>
              <a:rPr lang="pl-PL" altLang="pl-PL" sz="2100" b="1" dirty="0">
                <a:latin typeface="Times New Roman" panose="02020603050405020304" pitchFamily="18" charset="0"/>
                <a:cs typeface="Times New Roman" panose="02020603050405020304" pitchFamily="18" charset="0"/>
              </a:rPr>
              <a:t>Środki prawne i organizacyjne:</a:t>
            </a:r>
          </a:p>
          <a:p>
            <a:pPr lvl="1" algn="just">
              <a:lnSpc>
                <a:spcPct val="150000"/>
              </a:lnSpc>
              <a:spcBef>
                <a:spcPts val="588"/>
              </a:spcBef>
              <a:buClr>
                <a:schemeClr val="bg2">
                  <a:lumMod val="25000"/>
                </a:schemeClr>
              </a:buClr>
              <a:buFont typeface="Wingdings" panose="05000000000000000000" pitchFamily="2" charset="2"/>
              <a:buChar char="§"/>
            </a:pPr>
            <a:r>
              <a:rPr lang="pl-PL" altLang="pl-PL" sz="1800" b="1" dirty="0">
                <a:latin typeface="Times New Roman" panose="02020603050405020304" pitchFamily="18" charset="0"/>
                <a:cs typeface="Times New Roman" panose="02020603050405020304" pitchFamily="18" charset="0"/>
              </a:rPr>
              <a:t>Zasady i organizacja procesu zarządzania i oceny ryzyka </a:t>
            </a:r>
            <a:r>
              <a:rPr lang="pl-PL" altLang="pl-PL" sz="1800" dirty="0">
                <a:latin typeface="Times New Roman" panose="02020603050405020304" pitchFamily="18" charset="0"/>
                <a:cs typeface="Times New Roman" panose="02020603050405020304" pitchFamily="18" charset="0"/>
              </a:rPr>
              <a:t>– udokumentowana polityka bezpieczeństwa oraz regularnie przeprowadzane oceny ryzyka w odniesieniu do płatności internetowych i powiązanych usług. Analizy uwzględniające m.in. zastosowane rozwiązania technologiczne, środowisko techniczne, w którym działa klient czy kwestie outsourcingu.</a:t>
            </a:r>
          </a:p>
          <a:p>
            <a:pPr lvl="1" algn="just">
              <a:lnSpc>
                <a:spcPct val="150000"/>
              </a:lnSpc>
              <a:spcBef>
                <a:spcPts val="588"/>
              </a:spcBef>
              <a:buClr>
                <a:schemeClr val="bg2">
                  <a:lumMod val="25000"/>
                </a:schemeClr>
              </a:buClr>
              <a:buFont typeface="Wingdings" panose="05000000000000000000" pitchFamily="2" charset="2"/>
              <a:buChar char="§"/>
            </a:pPr>
            <a:r>
              <a:rPr lang="pl-PL" altLang="pl-PL" sz="1800" b="1" dirty="0">
                <a:latin typeface="Times New Roman" panose="02020603050405020304" pitchFamily="18" charset="0"/>
                <a:cs typeface="Times New Roman" panose="02020603050405020304" pitchFamily="18" charset="0"/>
              </a:rPr>
              <a:t>Szczególne środki kontroli i bezpieczeństwa dla płatności online</a:t>
            </a:r>
            <a:r>
              <a:rPr lang="en-US" altLang="pl-PL" sz="1800" b="1" dirty="0">
                <a:latin typeface="Times New Roman" panose="02020603050405020304" pitchFamily="18" charset="0"/>
                <a:cs typeface="Times New Roman" panose="02020603050405020304" pitchFamily="18" charset="0"/>
              </a:rPr>
              <a:t> </a:t>
            </a:r>
            <a:r>
              <a:rPr lang="en-US" altLang="pl-PL" sz="1800" dirty="0">
                <a:latin typeface="Times New Roman" panose="02020603050405020304" pitchFamily="18" charset="0"/>
                <a:cs typeface="Times New Roman" panose="02020603050405020304" pitchFamily="18" charset="0"/>
              </a:rPr>
              <a:t>(SCA, </a:t>
            </a:r>
            <a:r>
              <a:rPr lang="pl-PL" altLang="pl-PL" sz="1800" dirty="0">
                <a:latin typeface="Times New Roman" panose="02020603050405020304" pitchFamily="18" charset="0"/>
                <a:cs typeface="Times New Roman" panose="02020603050405020304" pitchFamily="18" charset="0"/>
              </a:rPr>
              <a:t>system użytkowania</a:t>
            </a:r>
            <a:r>
              <a:rPr lang="en-US" altLang="pl-PL" sz="1800" dirty="0">
                <a:latin typeface="Times New Roman" panose="02020603050405020304" pitchFamily="18" charset="0"/>
                <a:cs typeface="Times New Roman" panose="02020603050405020304" pitchFamily="18" charset="0"/>
              </a:rPr>
              <a:t>,</a:t>
            </a:r>
            <a:r>
              <a:rPr lang="pl-PL" altLang="pl-PL" sz="1800" dirty="0">
                <a:latin typeface="Times New Roman" panose="02020603050405020304" pitchFamily="18" charset="0"/>
                <a:cs typeface="Times New Roman" panose="02020603050405020304" pitchFamily="18" charset="0"/>
              </a:rPr>
              <a:t> który pomaga w zidentyfikowaniu i zablokowaniu transakcji oszukańczych</a:t>
            </a:r>
            <a:r>
              <a:rPr lang="en-US" altLang="pl-PL" sz="1800" dirty="0">
                <a:latin typeface="Times New Roman" panose="02020603050405020304" pitchFamily="18" charset="0"/>
                <a:cs typeface="Times New Roman" panose="02020603050405020304" pitchFamily="18" charset="0"/>
              </a:rPr>
              <a:t>.</a:t>
            </a:r>
            <a:endParaRPr lang="pl-PL" altLang="pl-PL" sz="1800" dirty="0">
              <a:latin typeface="Times New Roman" panose="02020603050405020304" pitchFamily="18" charset="0"/>
              <a:cs typeface="Times New Roman" panose="02020603050405020304" pitchFamily="18" charset="0"/>
            </a:endParaRPr>
          </a:p>
          <a:p>
            <a:pPr lvl="1" algn="just">
              <a:lnSpc>
                <a:spcPct val="150000"/>
              </a:lnSpc>
              <a:spcBef>
                <a:spcPts val="588"/>
              </a:spcBef>
              <a:buClr>
                <a:schemeClr val="bg2">
                  <a:lumMod val="25000"/>
                </a:schemeClr>
              </a:buClr>
              <a:buFont typeface="Wingdings" panose="05000000000000000000" pitchFamily="2" charset="2"/>
              <a:buChar char="§"/>
            </a:pPr>
            <a:r>
              <a:rPr lang="pl-PL" altLang="pl-PL" sz="1800" b="1" dirty="0">
                <a:latin typeface="Times New Roman" panose="02020603050405020304" pitchFamily="18" charset="0"/>
                <a:cs typeface="Times New Roman" panose="02020603050405020304" pitchFamily="18" charset="0"/>
              </a:rPr>
              <a:t>Działania uświadamiające i edukacyjne wobec klientów oraz sprawna komunikacja</a:t>
            </a:r>
            <a:r>
              <a:rPr lang="pl-PL" altLang="pl-PL" sz="1800" dirty="0">
                <a:latin typeface="Times New Roman" panose="02020603050405020304" pitchFamily="18" charset="0"/>
                <a:cs typeface="Times New Roman" panose="02020603050405020304" pitchFamily="18" charset="0"/>
              </a:rPr>
              <a:t>.</a:t>
            </a:r>
            <a:r>
              <a:rPr lang="en-US" altLang="pl-PL" sz="1800" dirty="0">
                <a:latin typeface="Times New Roman" panose="02020603050405020304" pitchFamily="18" charset="0"/>
                <a:cs typeface="Times New Roman" panose="02020603050405020304" pitchFamily="18" charset="0"/>
              </a:rPr>
              <a:t> </a:t>
            </a:r>
            <a:endParaRPr lang="pl-PL" altLang="pl-PL" sz="1800" dirty="0">
              <a:latin typeface="Times New Roman" panose="02020603050405020304" pitchFamily="18" charset="0"/>
              <a:cs typeface="Times New Roman" panose="02020603050405020304" pitchFamily="18" charset="0"/>
            </a:endParaRPr>
          </a:p>
          <a:p>
            <a:pPr lvl="1" algn="just">
              <a:lnSpc>
                <a:spcPct val="150000"/>
              </a:lnSpc>
              <a:spcBef>
                <a:spcPts val="588"/>
              </a:spcBef>
              <a:buClr>
                <a:schemeClr val="bg2">
                  <a:lumMod val="25000"/>
                </a:schemeClr>
              </a:buClr>
              <a:buFont typeface="Wingdings" panose="05000000000000000000" pitchFamily="2" charset="2"/>
              <a:buChar char="§"/>
            </a:pPr>
            <a:r>
              <a:rPr lang="pl-PL" sz="1800" b="1" dirty="0">
                <a:latin typeface="Times New Roman" panose="02020603050405020304" pitchFamily="18" charset="0"/>
                <a:cs typeface="Times New Roman" panose="02020603050405020304" pitchFamily="18" charset="0"/>
              </a:rPr>
              <a:t>Standard bezpieczeństwa danych w branży kart płatniczych.</a:t>
            </a:r>
            <a:endParaRPr lang="pl-PL" altLang="pl-PL" sz="2000" dirty="0">
              <a:latin typeface="Times New Roman" panose="02020603050405020304" pitchFamily="18" charset="0"/>
              <a:cs typeface="Times New Roman" panose="02020603050405020304" pitchFamily="18" charset="0"/>
            </a:endParaRPr>
          </a:p>
          <a:p>
            <a:pPr>
              <a:lnSpc>
                <a:spcPct val="120000"/>
              </a:lnSpc>
              <a:buClr>
                <a:schemeClr val="bg2">
                  <a:lumMod val="25000"/>
                </a:schemeClr>
              </a:buClr>
              <a:buFont typeface="Wingdings" panose="05000000000000000000" pitchFamily="2" charset="2"/>
              <a:buChar char="§"/>
            </a:pPr>
            <a:endParaRPr lang="pl-PL" altLang="pl-PL" sz="2000" dirty="0">
              <a:latin typeface="Times New Roman" panose="02020603050405020304" pitchFamily="18" charset="0"/>
              <a:cs typeface="Times New Roman" panose="02020603050405020304" pitchFamily="18" charset="0"/>
            </a:endParaRPr>
          </a:p>
          <a:p>
            <a:pPr lvl="1" algn="just">
              <a:lnSpc>
                <a:spcPct val="150000"/>
              </a:lnSpc>
              <a:spcBef>
                <a:spcPts val="588"/>
              </a:spcBef>
              <a:buClr>
                <a:schemeClr val="bg2">
                  <a:lumMod val="25000"/>
                </a:schemeClr>
              </a:buClr>
              <a:buFont typeface="Wingdings" panose="05000000000000000000" pitchFamily="2" charset="2"/>
              <a:buChar char="§"/>
            </a:pPr>
            <a:endParaRPr lang="pl-PL" altLang="pl-PL" sz="2000" dirty="0">
              <a:latin typeface="Times New Roman" panose="02020603050405020304" pitchFamily="18" charset="0"/>
              <a:cs typeface="Times New Roman" panose="02020603050405020304" pitchFamily="18" charset="0"/>
            </a:endParaRPr>
          </a:p>
          <a:p>
            <a:pPr>
              <a:lnSpc>
                <a:spcPct val="120000"/>
              </a:lnSpc>
              <a:buClr>
                <a:schemeClr val="bg2">
                  <a:lumMod val="25000"/>
                </a:schemeClr>
              </a:buClr>
              <a:buFont typeface="Wingdings" panose="05000000000000000000" pitchFamily="2" charset="2"/>
              <a:buChar char="§"/>
            </a:pPr>
            <a:endParaRPr lang="pl-PL" altLang="pl-PL" sz="2000" dirty="0">
              <a:latin typeface="Times New Roman" panose="02020603050405020304" pitchFamily="18" charset="0"/>
              <a:cs typeface="Times New Roman" panose="02020603050405020304" pitchFamily="18" charset="0"/>
            </a:endParaRPr>
          </a:p>
          <a:p>
            <a:pPr>
              <a:lnSpc>
                <a:spcPct val="120000"/>
              </a:lnSpc>
              <a:buFont typeface="Wingdings" panose="05000000000000000000" pitchFamily="2" charset="2"/>
              <a:buChar char="§"/>
            </a:pPr>
            <a:endParaRPr lang="pl-PL" sz="2000" dirty="0"/>
          </a:p>
        </p:txBody>
      </p:sp>
    </p:spTree>
    <p:extLst>
      <p:ext uri="{BB962C8B-B14F-4D97-AF65-F5344CB8AC3E}">
        <p14:creationId xmlns:p14="http://schemas.microsoft.com/office/powerpoint/2010/main" val="182230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81"/>
                                        </p:tgtEl>
                                        <p:attrNameLst>
                                          <p:attrName>style.visibility</p:attrName>
                                        </p:attrNameLst>
                                      </p:cBhvr>
                                      <p:to>
                                        <p:strVal val="visible"/>
                                      </p:to>
                                    </p:set>
                                    <p:animEffect transition="in" filter="fade">
                                      <p:cBhvr>
                                        <p:cTn id="14" dur="1000"/>
                                        <p:tgtEl>
                                          <p:spTgt spid="81"/>
                                        </p:tgtEl>
                                      </p:cBhvr>
                                    </p:animEffect>
                                    <p:anim calcmode="lin" valueType="num">
                                      <p:cBhvr>
                                        <p:cTn id="15" dur="1000" fill="hold"/>
                                        <p:tgtEl>
                                          <p:spTgt spid="81"/>
                                        </p:tgtEl>
                                        <p:attrNameLst>
                                          <p:attrName>ppt_x</p:attrName>
                                        </p:attrNameLst>
                                      </p:cBhvr>
                                      <p:tavLst>
                                        <p:tav tm="0">
                                          <p:val>
                                            <p:strVal val="#ppt_x"/>
                                          </p:val>
                                        </p:tav>
                                        <p:tav tm="100000">
                                          <p:val>
                                            <p:strVal val="#ppt_x"/>
                                          </p:val>
                                        </p:tav>
                                      </p:tavLst>
                                    </p:anim>
                                    <p:anim calcmode="lin" valueType="num">
                                      <p:cBhvr>
                                        <p:cTn id="16" dur="1000" fill="hold"/>
                                        <p:tgtEl>
                                          <p:spTgt spid="81"/>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76"/>
                                        </p:tgtEl>
                                        <p:attrNameLst>
                                          <p:attrName>style.visibility</p:attrName>
                                        </p:attrNameLst>
                                      </p:cBhvr>
                                      <p:to>
                                        <p:strVal val="visible"/>
                                      </p:to>
                                    </p:set>
                                    <p:animEffect transition="in" filter="barn(inVertical)">
                                      <p:cBhvr>
                                        <p:cTn id="21" dur="500"/>
                                        <p:tgtEl>
                                          <p:spTgt spid="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1">
            <a:extLst>
              <a:ext uri="{FF2B5EF4-FFF2-40B4-BE49-F238E27FC236}">
                <a16:creationId xmlns:a16="http://schemas.microsoft.com/office/drawing/2014/main" id="{37643A24-8641-6877-1D77-A0F3548362BC}"/>
              </a:ext>
            </a:extLst>
          </p:cNvPr>
          <p:cNvSpPr>
            <a:spLocks noGrp="1"/>
          </p:cNvSpPr>
          <p:nvPr>
            <p:ph type="title"/>
          </p:nvPr>
        </p:nvSpPr>
        <p:spPr>
          <a:xfrm>
            <a:off x="1696144" y="199356"/>
            <a:ext cx="9848156" cy="1507620"/>
          </a:xfrm>
        </p:spPr>
        <p:txBody>
          <a:bodyPr>
            <a:normAutofit/>
          </a:bodyPr>
          <a:lstStyle/>
          <a:p>
            <a:r>
              <a:rPr lang="pl-PL" dirty="0">
                <a:solidFill>
                  <a:srgbClr val="002060"/>
                </a:solidFill>
                <a:latin typeface="Times New Roman" panose="02020603050405020304" pitchFamily="18" charset="0"/>
                <a:cs typeface="Times New Roman" panose="02020603050405020304" pitchFamily="18" charset="0"/>
              </a:rPr>
              <a:t>Środki bezpieczeństwa (technologiczne, organizacyjne, prawne) (2) </a:t>
            </a:r>
            <a:endParaRPr lang="pl-PL" sz="4400" dirty="0">
              <a:solidFill>
                <a:srgbClr val="002060"/>
              </a:solidFill>
              <a:latin typeface="Times New Roman" panose="02020603050405020304" pitchFamily="18" charset="0"/>
              <a:cs typeface="Times New Roman" panose="02020603050405020304" pitchFamily="18" charset="0"/>
            </a:endParaRPr>
          </a:p>
        </p:txBody>
      </p:sp>
      <p:pic>
        <p:nvPicPr>
          <p:cNvPr id="76" name="Grafika 75" descr="Tarcza — znacznik wyboru z wypełnieniem pełnym">
            <a:extLst>
              <a:ext uri="{FF2B5EF4-FFF2-40B4-BE49-F238E27FC236}">
                <a16:creationId xmlns:a16="http://schemas.microsoft.com/office/drawing/2014/main" id="{772E0815-EBFB-0BA1-32CC-997D11DB9E4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814467" y="889975"/>
            <a:ext cx="4805215" cy="4805215"/>
          </a:xfrm>
          <a:prstGeom prst="rect">
            <a:avLst/>
          </a:prstGeom>
        </p:spPr>
      </p:pic>
      <p:pic>
        <p:nvPicPr>
          <p:cNvPr id="81" name="Grafika 80" descr="Monitor z wypełnieniem pełnym">
            <a:extLst>
              <a:ext uri="{FF2B5EF4-FFF2-40B4-BE49-F238E27FC236}">
                <a16:creationId xmlns:a16="http://schemas.microsoft.com/office/drawing/2014/main" id="{B42CCD31-2DE5-24B8-9B8A-FBEEF5B5F46A}"/>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51697" y="1888620"/>
            <a:ext cx="9325540" cy="7195699"/>
          </a:xfrm>
          <a:prstGeom prst="rect">
            <a:avLst/>
          </a:prstGeom>
        </p:spPr>
      </p:pic>
      <p:sp>
        <p:nvSpPr>
          <p:cNvPr id="4" name="pole tekstowe 3">
            <a:extLst>
              <a:ext uri="{FF2B5EF4-FFF2-40B4-BE49-F238E27FC236}">
                <a16:creationId xmlns:a16="http://schemas.microsoft.com/office/drawing/2014/main" id="{4CC01AD3-82AB-7FF2-4BDD-9FE67AC93B44}"/>
              </a:ext>
            </a:extLst>
          </p:cNvPr>
          <p:cNvSpPr txBox="1"/>
          <p:nvPr/>
        </p:nvSpPr>
        <p:spPr>
          <a:xfrm>
            <a:off x="504123" y="1525331"/>
            <a:ext cx="11512797" cy="4585358"/>
          </a:xfrm>
          <a:prstGeom prst="rect">
            <a:avLst/>
          </a:prstGeom>
          <a:noFill/>
        </p:spPr>
        <p:txBody>
          <a:bodyPr wrap="square">
            <a:spAutoFit/>
          </a:bodyPr>
          <a:lstStyle/>
          <a:p>
            <a:pPr algn="just">
              <a:lnSpc>
                <a:spcPct val="120000"/>
              </a:lnSpc>
              <a:buClr>
                <a:schemeClr val="bg2">
                  <a:lumMod val="25000"/>
                </a:schemeClr>
              </a:buClr>
              <a:buFont typeface="Wingdings" panose="05000000000000000000" pitchFamily="2" charset="2"/>
              <a:buChar char="§"/>
            </a:pPr>
            <a:r>
              <a:rPr lang="pl-PL" altLang="pl-PL" sz="2100" b="1" dirty="0">
                <a:latin typeface="Times New Roman" panose="02020603050405020304" pitchFamily="18" charset="0"/>
                <a:cs typeface="Times New Roman" panose="02020603050405020304" pitchFamily="18" charset="0"/>
              </a:rPr>
              <a:t> Przykłady środków technologicznych:</a:t>
            </a:r>
          </a:p>
          <a:p>
            <a:pPr marL="800100" lvl="1" indent="-342900" algn="just">
              <a:lnSpc>
                <a:spcPct val="150000"/>
              </a:lnSpc>
              <a:buClr>
                <a:srgbClr val="002060"/>
              </a:buClr>
              <a:buFont typeface="Wingdings" panose="05000000000000000000" pitchFamily="2" charset="2"/>
              <a:buChar char="§"/>
            </a:pPr>
            <a:r>
              <a:rPr lang="pl-PL" b="1" dirty="0">
                <a:latin typeface="Times New Roman" panose="02020603050405020304" pitchFamily="18" charset="0"/>
                <a:cs typeface="Times New Roman" panose="02020603050405020304" pitchFamily="18" charset="0"/>
              </a:rPr>
              <a:t>Zabezpieczenie 3-D</a:t>
            </a:r>
            <a:r>
              <a:rPr lang="pl-PL" dirty="0">
                <a:latin typeface="Times New Roman" panose="02020603050405020304" pitchFamily="18" charset="0"/>
                <a:cs typeface="Times New Roman" panose="02020603050405020304" pitchFamily="18" charset="0"/>
              </a:rPr>
              <a:t>– metoda autoryzacji transakcji dokonywanych bez fizycznego użycia karty stosowana przez organizacje płatnicze (Visa, </a:t>
            </a:r>
            <a:r>
              <a:rPr lang="pl-PL" dirty="0" err="1">
                <a:latin typeface="Times New Roman" panose="02020603050405020304" pitchFamily="18" charset="0"/>
                <a:cs typeface="Times New Roman" panose="02020603050405020304" pitchFamily="18" charset="0"/>
              </a:rPr>
              <a:t>MasterCard</a:t>
            </a:r>
            <a:r>
              <a:rPr lang="pl-PL" dirty="0">
                <a:latin typeface="Times New Roman" panose="02020603050405020304" pitchFamily="18" charset="0"/>
                <a:cs typeface="Times New Roman" panose="02020603050405020304" pitchFamily="18" charset="0"/>
              </a:rPr>
              <a:t>, American Express i JCB) w celu zwiększenia bezpieczeństwa płatności kartą w Internecie. 3-D </a:t>
            </a:r>
            <a:r>
              <a:rPr lang="pl-PL" dirty="0" err="1">
                <a:latin typeface="Times New Roman" panose="02020603050405020304" pitchFamily="18" charset="0"/>
                <a:cs typeface="Times New Roman" panose="02020603050405020304" pitchFamily="18" charset="0"/>
              </a:rPr>
              <a:t>Secure</a:t>
            </a:r>
            <a:r>
              <a:rPr lang="pl-PL" dirty="0">
                <a:latin typeface="Times New Roman" panose="02020603050405020304" pitchFamily="18" charset="0"/>
                <a:cs typeface="Times New Roman" panose="02020603050405020304" pitchFamily="18" charset="0"/>
              </a:rPr>
              <a:t> to standard zabezpieczenia transakcji poprzez identyfikację posiadacza karty za pomocą dodatkowego, zazwyczaj jednorazowego hasła generowanego za pomocą </a:t>
            </a:r>
            <a:r>
              <a:rPr lang="pl-PL" dirty="0" err="1">
                <a:latin typeface="Times New Roman" panose="02020603050405020304" pitchFamily="18" charset="0"/>
                <a:cs typeface="Times New Roman" panose="02020603050405020304" pitchFamily="18" charset="0"/>
              </a:rPr>
              <a:t>tokenu</a:t>
            </a:r>
            <a:r>
              <a:rPr lang="pl-PL" dirty="0">
                <a:latin typeface="Times New Roman" panose="02020603050405020304" pitchFamily="18" charset="0"/>
                <a:cs typeface="Times New Roman" panose="02020603050405020304" pitchFamily="18" charset="0"/>
              </a:rPr>
              <a:t> lub otrzymanego </a:t>
            </a:r>
            <a:br>
              <a:rPr lang="pl-PL" dirty="0">
                <a:latin typeface="Times New Roman" panose="02020603050405020304" pitchFamily="18" charset="0"/>
                <a:cs typeface="Times New Roman" panose="02020603050405020304" pitchFamily="18" charset="0"/>
              </a:rPr>
            </a:br>
            <a:r>
              <a:rPr lang="pl-PL" dirty="0">
                <a:latin typeface="Times New Roman" panose="02020603050405020304" pitchFamily="18" charset="0"/>
                <a:cs typeface="Times New Roman" panose="02020603050405020304" pitchFamily="18" charset="0"/>
              </a:rPr>
              <a:t>SMS-em. Hasło to nie jest używane do transakcji wymagających fizycznego użycia karty, dlatego nigdy nie jest tożsame z kodem PIN.</a:t>
            </a:r>
          </a:p>
          <a:p>
            <a:pPr marL="800100" lvl="1" indent="-342900" algn="just">
              <a:lnSpc>
                <a:spcPct val="150000"/>
              </a:lnSpc>
              <a:buClr>
                <a:srgbClr val="002060"/>
              </a:buClr>
              <a:buFont typeface="Wingdings" panose="05000000000000000000" pitchFamily="2" charset="2"/>
              <a:buChar char="§"/>
            </a:pPr>
            <a:r>
              <a:rPr lang="pl-PL" b="1" dirty="0">
                <a:latin typeface="Times New Roman" panose="02020603050405020304" pitchFamily="18" charset="0"/>
                <a:cs typeface="Times New Roman" panose="02020603050405020304" pitchFamily="18" charset="0"/>
              </a:rPr>
              <a:t>Osobisty numer identyfikacyjny(PIN) </a:t>
            </a:r>
            <a:r>
              <a:rPr lang="pl-PL" dirty="0">
                <a:latin typeface="Times New Roman" panose="02020603050405020304" pitchFamily="18" charset="0"/>
                <a:cs typeface="Times New Roman" panose="02020603050405020304" pitchFamily="18" charset="0"/>
              </a:rPr>
              <a:t>- Kod alfanumeryczny lub hasło używane do uwierzytelniania. Standardowy PIN składa się z czterech cyfr, tworzących liczbę z zakresu 0000-9999. Zgodnie z normą ISO 9564 długość kodu PIN powinna wynosić od 4 do 12 znaków</a:t>
            </a:r>
            <a:r>
              <a:rPr lang="en-US" dirty="0">
                <a:latin typeface="Times New Roman" panose="02020603050405020304" pitchFamily="18" charset="0"/>
                <a:cs typeface="Times New Roman" panose="02020603050405020304" pitchFamily="18" charset="0"/>
              </a:rPr>
              <a:t>.</a:t>
            </a:r>
            <a:endParaRPr lang="pl-PL" dirty="0">
              <a:latin typeface="Times New Roman" panose="02020603050405020304" pitchFamily="18" charset="0"/>
              <a:cs typeface="Times New Roman" panose="02020603050405020304" pitchFamily="18" charset="0"/>
            </a:endParaRPr>
          </a:p>
          <a:p>
            <a:pPr marL="800100" lvl="1" indent="-342900" algn="just">
              <a:lnSpc>
                <a:spcPct val="150000"/>
              </a:lnSpc>
              <a:buClr>
                <a:srgbClr val="002060"/>
              </a:buClr>
              <a:buFont typeface="Wingdings" panose="05000000000000000000" pitchFamily="2" charset="2"/>
              <a:buChar char="§"/>
            </a:pPr>
            <a:r>
              <a:rPr lang="pl-PL" b="1" dirty="0">
                <a:latin typeface="Times New Roman" panose="02020603050405020304" pitchFamily="18" charset="0"/>
                <a:cs typeface="Times New Roman" panose="02020603050405020304" pitchFamily="18" charset="0"/>
              </a:rPr>
              <a:t>Limity autoryzacji</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a:t>
            </a:r>
            <a:r>
              <a:rPr lang="pl-PL" dirty="0">
                <a:latin typeface="Times New Roman" panose="02020603050405020304" pitchFamily="18" charset="0"/>
                <a:cs typeface="Times New Roman" panose="02020603050405020304" pitchFamily="18" charset="0"/>
              </a:rPr>
              <a:t>limity określające maksymalną wartość i liczbę możliwych transakcji.</a:t>
            </a:r>
          </a:p>
        </p:txBody>
      </p:sp>
    </p:spTree>
    <p:extLst>
      <p:ext uri="{BB962C8B-B14F-4D97-AF65-F5344CB8AC3E}">
        <p14:creationId xmlns:p14="http://schemas.microsoft.com/office/powerpoint/2010/main" val="3501673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81"/>
                                        </p:tgtEl>
                                        <p:attrNameLst>
                                          <p:attrName>style.visibility</p:attrName>
                                        </p:attrNameLst>
                                      </p:cBhvr>
                                      <p:to>
                                        <p:strVal val="visible"/>
                                      </p:to>
                                    </p:set>
                                    <p:animEffect transition="in" filter="fade">
                                      <p:cBhvr>
                                        <p:cTn id="14" dur="1000"/>
                                        <p:tgtEl>
                                          <p:spTgt spid="81"/>
                                        </p:tgtEl>
                                      </p:cBhvr>
                                    </p:animEffect>
                                    <p:anim calcmode="lin" valueType="num">
                                      <p:cBhvr>
                                        <p:cTn id="15" dur="1000" fill="hold"/>
                                        <p:tgtEl>
                                          <p:spTgt spid="81"/>
                                        </p:tgtEl>
                                        <p:attrNameLst>
                                          <p:attrName>ppt_x</p:attrName>
                                        </p:attrNameLst>
                                      </p:cBhvr>
                                      <p:tavLst>
                                        <p:tav tm="0">
                                          <p:val>
                                            <p:strVal val="#ppt_x"/>
                                          </p:val>
                                        </p:tav>
                                        <p:tav tm="100000">
                                          <p:val>
                                            <p:strVal val="#ppt_x"/>
                                          </p:val>
                                        </p:tav>
                                      </p:tavLst>
                                    </p:anim>
                                    <p:anim calcmode="lin" valueType="num">
                                      <p:cBhvr>
                                        <p:cTn id="16" dur="1000" fill="hold"/>
                                        <p:tgtEl>
                                          <p:spTgt spid="81"/>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76"/>
                                        </p:tgtEl>
                                        <p:attrNameLst>
                                          <p:attrName>style.visibility</p:attrName>
                                        </p:attrNameLst>
                                      </p:cBhvr>
                                      <p:to>
                                        <p:strVal val="visible"/>
                                      </p:to>
                                    </p:set>
                                    <p:animEffect transition="in" filter="barn(inVertical)">
                                      <p:cBhvr>
                                        <p:cTn id="21" dur="500"/>
                                        <p:tgtEl>
                                          <p:spTgt spid="76"/>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fade">
                                      <p:cBhvr>
                                        <p:cTn id="26" dur="1000"/>
                                        <p:tgtEl>
                                          <p:spTgt spid="4"/>
                                        </p:tgtEl>
                                      </p:cBhvr>
                                    </p:animEffect>
                                    <p:anim calcmode="lin" valueType="num">
                                      <p:cBhvr>
                                        <p:cTn id="27" dur="1000" fill="hold"/>
                                        <p:tgtEl>
                                          <p:spTgt spid="4"/>
                                        </p:tgtEl>
                                        <p:attrNameLst>
                                          <p:attrName>ppt_x</p:attrName>
                                        </p:attrNameLst>
                                      </p:cBhvr>
                                      <p:tavLst>
                                        <p:tav tm="0">
                                          <p:val>
                                            <p:strVal val="#ppt_x"/>
                                          </p:val>
                                        </p:tav>
                                        <p:tav tm="100000">
                                          <p:val>
                                            <p:strVal val="#ppt_x"/>
                                          </p:val>
                                        </p:tav>
                                      </p:tavLst>
                                    </p:anim>
                                    <p:anim calcmode="lin" valueType="num">
                                      <p:cBhvr>
                                        <p:cTn id="28"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B34FF24-40AA-34E6-FD8F-2138A5F337C3}"/>
              </a:ext>
            </a:extLst>
          </p:cNvPr>
          <p:cNvSpPr>
            <a:spLocks noGrp="1"/>
          </p:cNvSpPr>
          <p:nvPr>
            <p:ph type="title"/>
          </p:nvPr>
        </p:nvSpPr>
        <p:spPr>
          <a:xfrm>
            <a:off x="1781175" y="237190"/>
            <a:ext cx="10201809" cy="910569"/>
          </a:xfrm>
        </p:spPr>
        <p:txBody>
          <a:bodyPr>
            <a:noAutofit/>
          </a:bodyPr>
          <a:lstStyle/>
          <a:p>
            <a:r>
              <a:rPr lang="pl-PL" sz="3800" dirty="0">
                <a:solidFill>
                  <a:srgbClr val="002060"/>
                </a:solidFill>
                <a:latin typeface="Georgia" panose="02040502050405020303" pitchFamily="18" charset="0"/>
                <a:cs typeface="Times New Roman" panose="02020603050405020304" pitchFamily="18" charset="0"/>
              </a:rPr>
              <a:t>Zagadnienia prawne- Rozporządzenie (EU) 2015/751 (1)</a:t>
            </a:r>
          </a:p>
        </p:txBody>
      </p:sp>
      <p:pic>
        <p:nvPicPr>
          <p:cNvPr id="11" name="Symbol zastępczy zawartości 10" descr="Niezrównoważona waga z wypełnieniem pełnym">
            <a:extLst>
              <a:ext uri="{FF2B5EF4-FFF2-40B4-BE49-F238E27FC236}">
                <a16:creationId xmlns:a16="http://schemas.microsoft.com/office/drawing/2014/main" id="{85B2AC54-D17E-2EAE-82E3-3F35CFF079F2}"/>
              </a:ext>
            </a:extLst>
          </p:cNvPr>
          <p:cNvPicPr>
            <a:picLocks noGrp="1" noChangeAspect="1"/>
          </p:cNvPicPr>
          <p:nvPr>
            <p:ph idx="1"/>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952067" y="954954"/>
            <a:ext cx="6883400" cy="6883400"/>
          </a:xfrm>
        </p:spPr>
      </p:pic>
      <p:sp>
        <p:nvSpPr>
          <p:cNvPr id="21" name="pole tekstowe 20">
            <a:extLst>
              <a:ext uri="{FF2B5EF4-FFF2-40B4-BE49-F238E27FC236}">
                <a16:creationId xmlns:a16="http://schemas.microsoft.com/office/drawing/2014/main" id="{E4985B11-76AA-38BA-A90A-C1B0BD5D7534}"/>
              </a:ext>
            </a:extLst>
          </p:cNvPr>
          <p:cNvSpPr txBox="1"/>
          <p:nvPr/>
        </p:nvSpPr>
        <p:spPr>
          <a:xfrm>
            <a:off x="339601" y="1297654"/>
            <a:ext cx="11512797" cy="4867871"/>
          </a:xfrm>
          <a:prstGeom prst="rect">
            <a:avLst/>
          </a:prstGeom>
          <a:noFill/>
        </p:spPr>
        <p:txBody>
          <a:bodyPr wrap="square">
            <a:spAutoFit/>
          </a:bodyPr>
          <a:lstStyle/>
          <a:p>
            <a:pPr algn="just">
              <a:lnSpc>
                <a:spcPct val="120000"/>
              </a:lnSpc>
              <a:buClr>
                <a:schemeClr val="bg2">
                  <a:lumMod val="25000"/>
                </a:schemeClr>
              </a:buClr>
              <a:buFont typeface="Wingdings" panose="05000000000000000000" pitchFamily="2" charset="2"/>
              <a:buChar char="§"/>
            </a:pPr>
            <a:r>
              <a:rPr lang="pl-PL" altLang="pl-PL" sz="2100" b="1" dirty="0">
                <a:latin typeface="Times New Roman" panose="02020603050405020304" pitchFamily="18" charset="0"/>
                <a:cs typeface="Times New Roman" panose="02020603050405020304" pitchFamily="18" charset="0"/>
              </a:rPr>
              <a:t>Maksymalna opłata </a:t>
            </a:r>
            <a:r>
              <a:rPr lang="pl-PL" altLang="pl-PL" sz="2100" b="1" dirty="0" err="1">
                <a:latin typeface="Times New Roman" panose="02020603050405020304" pitchFamily="18" charset="0"/>
                <a:cs typeface="Times New Roman" panose="02020603050405020304" pitchFamily="18" charset="0"/>
              </a:rPr>
              <a:t>interchange</a:t>
            </a:r>
            <a:r>
              <a:rPr lang="pl-PL" altLang="pl-PL" sz="2100" b="1" dirty="0">
                <a:latin typeface="Times New Roman" panose="02020603050405020304" pitchFamily="18" charset="0"/>
                <a:cs typeface="Times New Roman" panose="02020603050405020304" pitchFamily="18" charset="0"/>
              </a:rPr>
              <a:t> dla konsumentów :</a:t>
            </a:r>
          </a:p>
          <a:p>
            <a:pPr marL="800100" lvl="1" indent="-342900" algn="just">
              <a:lnSpc>
                <a:spcPct val="150000"/>
              </a:lnSpc>
              <a:buClr>
                <a:srgbClr val="002060"/>
              </a:buClr>
              <a:buFont typeface="Wingdings" panose="05000000000000000000" pitchFamily="2" charset="2"/>
              <a:buChar char="§"/>
            </a:pPr>
            <a:r>
              <a:rPr lang="pl-PL" sz="1600" dirty="0">
                <a:latin typeface="Times New Roman" panose="02020603050405020304" pitchFamily="18" charset="0"/>
                <a:cs typeface="Times New Roman" panose="02020603050405020304" pitchFamily="18" charset="0"/>
              </a:rPr>
              <a:t>Dostawcy usług płatniczych (PSP) nie oferują ani nie żądają opłaty </a:t>
            </a:r>
            <a:r>
              <a:rPr lang="pl-PL" sz="1600" dirty="0" err="1">
                <a:latin typeface="Times New Roman" panose="02020603050405020304" pitchFamily="18" charset="0"/>
                <a:cs typeface="Times New Roman" panose="02020603050405020304" pitchFamily="18" charset="0"/>
              </a:rPr>
              <a:t>interchange</a:t>
            </a:r>
            <a:r>
              <a:rPr lang="pl-PL" sz="1600" dirty="0">
                <a:latin typeface="Times New Roman" panose="02020603050405020304" pitchFamily="18" charset="0"/>
                <a:cs typeface="Times New Roman" panose="02020603050405020304" pitchFamily="18" charset="0"/>
              </a:rPr>
              <a:t> za transakcję w wysokości większej niż </a:t>
            </a:r>
            <a:r>
              <a:rPr lang="pl-PL" sz="1600" b="1" dirty="0">
                <a:latin typeface="Times New Roman" panose="02020603050405020304" pitchFamily="18" charset="0"/>
                <a:cs typeface="Times New Roman" panose="02020603050405020304" pitchFamily="18" charset="0"/>
              </a:rPr>
              <a:t>0,2 % wartości transakcji za jakąkolwiek transakcję kartą debetową.</a:t>
            </a:r>
            <a:r>
              <a:rPr lang="pl-PL" sz="1600" dirty="0">
                <a:latin typeface="Times New Roman" panose="02020603050405020304" pitchFamily="18" charset="0"/>
                <a:cs typeface="Times New Roman" panose="02020603050405020304" pitchFamily="18" charset="0"/>
              </a:rPr>
              <a:t> Państwa członkowskie mogą określić niższy pułap opłaty </a:t>
            </a:r>
            <a:r>
              <a:rPr lang="pl-PL" sz="1600" dirty="0" err="1">
                <a:latin typeface="Times New Roman" panose="02020603050405020304" pitchFamily="18" charset="0"/>
                <a:cs typeface="Times New Roman" panose="02020603050405020304" pitchFamily="18" charset="0"/>
              </a:rPr>
              <a:t>interchange</a:t>
            </a:r>
            <a:r>
              <a:rPr lang="pl-PL" sz="1600" dirty="0">
                <a:latin typeface="Times New Roman" panose="02020603050405020304" pitchFamily="18" charset="0"/>
                <a:cs typeface="Times New Roman" panose="02020603050405020304" pitchFamily="18" charset="0"/>
              </a:rPr>
              <a:t> za transakcję dla krajowych transakcji kartą debetową i mogą nałożyć stałą maksymalną kwotę opłaty jako limit kwoty opłaty wynikającej z obowiązującej stawki procentowej </a:t>
            </a:r>
            <a:r>
              <a:rPr lang="pl-PL" sz="1600" b="1" dirty="0">
                <a:latin typeface="Times New Roman" panose="02020603050405020304" pitchFamily="18" charset="0"/>
                <a:cs typeface="Times New Roman" panose="02020603050405020304" pitchFamily="18" charset="0"/>
              </a:rPr>
              <a:t>LUB zezwolić PSP na stosowanie opłaty </a:t>
            </a:r>
            <a:r>
              <a:rPr lang="pl-PL" sz="1600" b="1" dirty="0" err="1">
                <a:latin typeface="Times New Roman" panose="02020603050405020304" pitchFamily="18" charset="0"/>
                <a:cs typeface="Times New Roman" panose="02020603050405020304" pitchFamily="18" charset="0"/>
              </a:rPr>
              <a:t>interchange</a:t>
            </a:r>
            <a:r>
              <a:rPr lang="pl-PL" sz="1600" b="1" dirty="0">
                <a:latin typeface="Times New Roman" panose="02020603050405020304" pitchFamily="18" charset="0"/>
                <a:cs typeface="Times New Roman" panose="02020603050405020304" pitchFamily="18" charset="0"/>
              </a:rPr>
              <a:t> za transakcję w wysokości nie więcej niż 0,05 EUR</a:t>
            </a:r>
            <a:r>
              <a:rPr lang="pl-PL" sz="1600" dirty="0">
                <a:latin typeface="Times New Roman" panose="02020603050405020304" pitchFamily="18" charset="0"/>
                <a:cs typeface="Times New Roman" panose="02020603050405020304" pitchFamily="18" charset="0"/>
              </a:rPr>
              <a:t> (art. 3</a:t>
            </a:r>
            <a:r>
              <a:rPr lang="pl-PL" altLang="pl-PL" sz="1600" dirty="0">
                <a:latin typeface="Times New Roman" panose="02020603050405020304" pitchFamily="18" charset="0"/>
                <a:cs typeface="Times New Roman" panose="02020603050405020304" pitchFamily="18" charset="0"/>
              </a:rPr>
              <a:t>)</a:t>
            </a:r>
            <a:r>
              <a:rPr lang="pl-PL" sz="1600" dirty="0">
                <a:latin typeface="Times New Roman" panose="02020603050405020304" pitchFamily="18" charset="0"/>
                <a:cs typeface="Times New Roman" panose="02020603050405020304" pitchFamily="18" charset="0"/>
              </a:rPr>
              <a:t>;</a:t>
            </a:r>
          </a:p>
          <a:p>
            <a:pPr marL="800100" lvl="1" indent="-342900" algn="just">
              <a:lnSpc>
                <a:spcPct val="150000"/>
              </a:lnSpc>
              <a:buClr>
                <a:srgbClr val="002060"/>
              </a:buClr>
              <a:buFont typeface="Wingdings" panose="05000000000000000000" pitchFamily="2" charset="2"/>
              <a:buChar char="§"/>
            </a:pPr>
            <a:r>
              <a:rPr lang="pl-PL" sz="1600" dirty="0">
                <a:latin typeface="Times New Roman" panose="02020603050405020304" pitchFamily="18" charset="0"/>
                <a:cs typeface="Times New Roman" panose="02020603050405020304" pitchFamily="18" charset="0"/>
              </a:rPr>
              <a:t>PSP nie może oferować ani żądać opłaty </a:t>
            </a:r>
            <a:r>
              <a:rPr lang="pl-PL" sz="1600" dirty="0" err="1">
                <a:latin typeface="Times New Roman" panose="02020603050405020304" pitchFamily="18" charset="0"/>
                <a:cs typeface="Times New Roman" panose="02020603050405020304" pitchFamily="18" charset="0"/>
              </a:rPr>
              <a:t>interchange</a:t>
            </a:r>
            <a:r>
              <a:rPr lang="pl-PL" sz="1600" dirty="0">
                <a:latin typeface="Times New Roman" panose="02020603050405020304" pitchFamily="18" charset="0"/>
                <a:cs typeface="Times New Roman" panose="02020603050405020304" pitchFamily="18" charset="0"/>
              </a:rPr>
              <a:t> za transakcję w wysokości </a:t>
            </a:r>
            <a:r>
              <a:rPr lang="pl-PL" sz="1600" b="1" dirty="0">
                <a:latin typeface="Times New Roman" panose="02020603050405020304" pitchFamily="18" charset="0"/>
                <a:cs typeface="Times New Roman" panose="02020603050405020304" pitchFamily="18" charset="0"/>
              </a:rPr>
              <a:t>większej niż 0,3 % wartości transakcji za jakąkolwiek transakcję kartą kredytową. </a:t>
            </a:r>
            <a:r>
              <a:rPr lang="pl-PL" sz="1600" dirty="0">
                <a:latin typeface="Times New Roman" panose="02020603050405020304" pitchFamily="18" charset="0"/>
                <a:cs typeface="Times New Roman" panose="02020603050405020304" pitchFamily="18" charset="0"/>
              </a:rPr>
              <a:t>Państwa członkowskie mogą określić niższy pułap opłaty </a:t>
            </a:r>
            <a:r>
              <a:rPr lang="pl-PL" sz="1600" dirty="0" err="1">
                <a:latin typeface="Times New Roman" panose="02020603050405020304" pitchFamily="18" charset="0"/>
                <a:cs typeface="Times New Roman" panose="02020603050405020304" pitchFamily="18" charset="0"/>
              </a:rPr>
              <a:t>interchange</a:t>
            </a:r>
            <a:r>
              <a:rPr lang="pl-PL" sz="1600" dirty="0">
                <a:latin typeface="Times New Roman" panose="02020603050405020304" pitchFamily="18" charset="0"/>
                <a:cs typeface="Times New Roman" panose="02020603050405020304" pitchFamily="18" charset="0"/>
              </a:rPr>
              <a:t> za transakcję dla krajowych transakcji kartami kredytowymi (art. 4).</a:t>
            </a:r>
          </a:p>
          <a:p>
            <a:pPr marL="800100" lvl="1" indent="-342900" algn="just">
              <a:lnSpc>
                <a:spcPct val="150000"/>
              </a:lnSpc>
              <a:buClr>
                <a:srgbClr val="002060"/>
              </a:buClr>
              <a:buFont typeface="Wingdings" panose="05000000000000000000" pitchFamily="2" charset="2"/>
              <a:buChar char="§"/>
            </a:pPr>
            <a:r>
              <a:rPr lang="pl-PL" sz="1600" dirty="0">
                <a:latin typeface="Times New Roman" panose="02020603050405020304" pitchFamily="18" charset="0"/>
                <a:cs typeface="Times New Roman" panose="02020603050405020304" pitchFamily="18" charset="0"/>
              </a:rPr>
              <a:t>Zakaz obchodzenia – </a:t>
            </a:r>
            <a:r>
              <a:rPr lang="pl-PL" sz="1600" b="1" dirty="0">
                <a:latin typeface="Times New Roman" panose="02020603050405020304" pitchFamily="18" charset="0"/>
                <a:cs typeface="Times New Roman" panose="02020603050405020304" pitchFamily="18" charset="0"/>
              </a:rPr>
              <a:t>wszelkie uzgodnione wynagrodzenie, w tym wynagrodzenie netto, o równoważnym przedmiocie lub skutku opłaty </a:t>
            </a:r>
            <a:r>
              <a:rPr lang="pl-PL" sz="1600" b="1" dirty="0" err="1">
                <a:latin typeface="Times New Roman" panose="02020603050405020304" pitchFamily="18" charset="0"/>
                <a:cs typeface="Times New Roman" panose="02020603050405020304" pitchFamily="18" charset="0"/>
              </a:rPr>
              <a:t>interchange</a:t>
            </a:r>
            <a:r>
              <a:rPr lang="pl-PL" sz="1600" dirty="0">
                <a:latin typeface="Times New Roman" panose="02020603050405020304" pitchFamily="18" charset="0"/>
                <a:cs typeface="Times New Roman" panose="02020603050405020304" pitchFamily="18" charset="0"/>
              </a:rPr>
              <a:t>, otrzymane przez wydawcę od systemu kart płatniczych, agenta rozliczeniowego lub innego pośrednika w związku z transakcjami płatniczymi lub czynnościami z nimi związanymi </a:t>
            </a:r>
            <a:r>
              <a:rPr lang="pl-PL" sz="1600" b="1" dirty="0">
                <a:latin typeface="Times New Roman" panose="02020603050405020304" pitchFamily="18" charset="0"/>
                <a:cs typeface="Times New Roman" panose="02020603050405020304" pitchFamily="18" charset="0"/>
              </a:rPr>
              <a:t>jest traktowane jako część opłaty </a:t>
            </a:r>
            <a:r>
              <a:rPr lang="pl-PL" sz="1600" b="1" dirty="0" err="1">
                <a:latin typeface="Times New Roman" panose="02020603050405020304" pitchFamily="18" charset="0"/>
                <a:cs typeface="Times New Roman" panose="02020603050405020304" pitchFamily="18" charset="0"/>
              </a:rPr>
              <a:t>interchange</a:t>
            </a:r>
            <a:r>
              <a:rPr lang="pl-PL" sz="1600" b="1" dirty="0">
                <a:latin typeface="Times New Roman" panose="02020603050405020304" pitchFamily="18" charset="0"/>
                <a:cs typeface="Times New Roman" panose="02020603050405020304" pitchFamily="18" charset="0"/>
              </a:rPr>
              <a:t> (art. 5).</a:t>
            </a:r>
          </a:p>
        </p:txBody>
      </p:sp>
    </p:spTree>
    <p:extLst>
      <p:ext uri="{BB962C8B-B14F-4D97-AF65-F5344CB8AC3E}">
        <p14:creationId xmlns:p14="http://schemas.microsoft.com/office/powerpoint/2010/main" val="3327860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1"/>
                                        </p:tgtEl>
                                        <p:attrNameLst>
                                          <p:attrName>style.visibility</p:attrName>
                                        </p:attrNameLst>
                                      </p:cBhvr>
                                      <p:to>
                                        <p:strVal val="visible"/>
                                      </p:to>
                                    </p:set>
                                    <p:animEffect transition="in" filter="fade">
                                      <p:cBhvr>
                                        <p:cTn id="14" dur="1000"/>
                                        <p:tgtEl>
                                          <p:spTgt spid="21"/>
                                        </p:tgtEl>
                                      </p:cBhvr>
                                    </p:animEffect>
                                    <p:anim calcmode="lin" valueType="num">
                                      <p:cBhvr>
                                        <p:cTn id="15" dur="1000" fill="hold"/>
                                        <p:tgtEl>
                                          <p:spTgt spid="21"/>
                                        </p:tgtEl>
                                        <p:attrNameLst>
                                          <p:attrName>ppt_x</p:attrName>
                                        </p:attrNameLst>
                                      </p:cBhvr>
                                      <p:tavLst>
                                        <p:tav tm="0">
                                          <p:val>
                                            <p:strVal val="#ppt_x"/>
                                          </p:val>
                                        </p:tav>
                                        <p:tav tm="100000">
                                          <p:val>
                                            <p:strVal val="#ppt_x"/>
                                          </p:val>
                                        </p:tav>
                                      </p:tavLst>
                                    </p:anim>
                                    <p:anim calcmode="lin" valueType="num">
                                      <p:cBhvr>
                                        <p:cTn id="16"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B34FF24-40AA-34E6-FD8F-2138A5F337C3}"/>
              </a:ext>
            </a:extLst>
          </p:cNvPr>
          <p:cNvSpPr>
            <a:spLocks noGrp="1"/>
          </p:cNvSpPr>
          <p:nvPr>
            <p:ph type="title"/>
          </p:nvPr>
        </p:nvSpPr>
        <p:spPr>
          <a:xfrm>
            <a:off x="1772669" y="36795"/>
            <a:ext cx="10905066" cy="924082"/>
          </a:xfrm>
        </p:spPr>
        <p:txBody>
          <a:bodyPr>
            <a:noAutofit/>
          </a:bodyPr>
          <a:lstStyle/>
          <a:p>
            <a:r>
              <a:rPr lang="pl-PL" sz="3800" dirty="0">
                <a:solidFill>
                  <a:srgbClr val="002060"/>
                </a:solidFill>
                <a:latin typeface="Georgia" panose="02040502050405020303" pitchFamily="18" charset="0"/>
                <a:cs typeface="Times New Roman" panose="02020603050405020304" pitchFamily="18" charset="0"/>
              </a:rPr>
              <a:t>Zagadnienia prawne- Rozporządzenie (EU) 2015/751 (2)</a:t>
            </a:r>
            <a:endParaRPr lang="pl-PL" sz="3800" dirty="0">
              <a:solidFill>
                <a:srgbClr val="002060"/>
              </a:solidFill>
              <a:latin typeface="Times New Roman" panose="02020603050405020304" pitchFamily="18" charset="0"/>
              <a:cs typeface="Times New Roman" panose="02020603050405020304" pitchFamily="18" charset="0"/>
            </a:endParaRPr>
          </a:p>
        </p:txBody>
      </p:sp>
      <p:pic>
        <p:nvPicPr>
          <p:cNvPr id="11" name="Symbol zastępczy zawartości 10" descr="Niezrównoważona waga z wypełnieniem pełnym">
            <a:extLst>
              <a:ext uri="{FF2B5EF4-FFF2-40B4-BE49-F238E27FC236}">
                <a16:creationId xmlns:a16="http://schemas.microsoft.com/office/drawing/2014/main" id="{85B2AC54-D17E-2EAE-82E3-3F35CFF079F2}"/>
              </a:ext>
            </a:extLst>
          </p:cNvPr>
          <p:cNvPicPr>
            <a:picLocks noGrp="1" noChangeAspect="1"/>
          </p:cNvPicPr>
          <p:nvPr>
            <p:ph idx="1"/>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952067" y="954954"/>
            <a:ext cx="6883400" cy="6883400"/>
          </a:xfrm>
        </p:spPr>
      </p:pic>
      <p:sp>
        <p:nvSpPr>
          <p:cNvPr id="21" name="pole tekstowe 20">
            <a:extLst>
              <a:ext uri="{FF2B5EF4-FFF2-40B4-BE49-F238E27FC236}">
                <a16:creationId xmlns:a16="http://schemas.microsoft.com/office/drawing/2014/main" id="{E4985B11-76AA-38BA-A90A-C1B0BD5D7534}"/>
              </a:ext>
            </a:extLst>
          </p:cNvPr>
          <p:cNvSpPr txBox="1"/>
          <p:nvPr/>
        </p:nvSpPr>
        <p:spPr>
          <a:xfrm>
            <a:off x="339601" y="1079398"/>
            <a:ext cx="11512797" cy="5127366"/>
          </a:xfrm>
          <a:prstGeom prst="rect">
            <a:avLst/>
          </a:prstGeom>
          <a:noFill/>
        </p:spPr>
        <p:txBody>
          <a:bodyPr wrap="square">
            <a:spAutoFit/>
          </a:bodyPr>
          <a:lstStyle/>
          <a:p>
            <a:pPr marL="285750" indent="-285750" algn="just">
              <a:lnSpc>
                <a:spcPct val="120000"/>
              </a:lnSpc>
              <a:buClr>
                <a:schemeClr val="bg2">
                  <a:lumMod val="25000"/>
                </a:schemeClr>
              </a:buClr>
              <a:buFont typeface="Wingdings" panose="05000000000000000000" pitchFamily="2" charset="2"/>
              <a:buChar char="§"/>
            </a:pPr>
            <a:r>
              <a:rPr lang="pl-PL" altLang="pl-PL" sz="2100" b="1" dirty="0">
                <a:latin typeface="Times New Roman" panose="02020603050405020304" pitchFamily="18" charset="0"/>
                <a:cs typeface="Times New Roman" panose="02020603050405020304" pitchFamily="18" charset="0"/>
              </a:rPr>
              <a:t>Koncesjonowanie </a:t>
            </a:r>
            <a:r>
              <a:rPr lang="pl-PL" altLang="pl-PL" sz="2100" dirty="0">
                <a:latin typeface="Times New Roman" panose="02020603050405020304" pitchFamily="18" charset="0"/>
                <a:cs typeface="Times New Roman" panose="02020603050405020304" pitchFamily="18" charset="0"/>
              </a:rPr>
              <a:t>(</a:t>
            </a:r>
            <a:r>
              <a:rPr lang="pl-PL" altLang="pl-PL" sz="2100" dirty="0" err="1">
                <a:latin typeface="Times New Roman" panose="02020603050405020304" pitchFamily="18" charset="0"/>
                <a:cs typeface="Times New Roman" panose="02020603050405020304" pitchFamily="18" charset="0"/>
              </a:rPr>
              <a:t>article</a:t>
            </a:r>
            <a:r>
              <a:rPr lang="pl-PL" altLang="pl-PL" sz="2100" dirty="0">
                <a:latin typeface="Times New Roman" panose="02020603050405020304" pitchFamily="18" charset="0"/>
                <a:cs typeface="Times New Roman" panose="02020603050405020304" pitchFamily="18" charset="0"/>
              </a:rPr>
              <a:t> 6) </a:t>
            </a:r>
            <a:r>
              <a:rPr lang="pl-PL" altLang="pl-PL" sz="2100" b="1" dirty="0">
                <a:latin typeface="Times New Roman" panose="02020603050405020304" pitchFamily="18" charset="0"/>
                <a:cs typeface="Times New Roman" panose="02020603050405020304" pitchFamily="18" charset="0"/>
              </a:rPr>
              <a:t>:</a:t>
            </a:r>
          </a:p>
          <a:p>
            <a:pPr marL="800100" lvl="1" indent="-342900" algn="just">
              <a:lnSpc>
                <a:spcPct val="150000"/>
              </a:lnSpc>
              <a:buClr>
                <a:srgbClr val="002060"/>
              </a:buClr>
              <a:buFont typeface="Wingdings" panose="05000000000000000000" pitchFamily="2" charset="2"/>
              <a:buChar char="v"/>
            </a:pPr>
            <a:r>
              <a:rPr lang="pl-PL" altLang="pl-PL" sz="1400" dirty="0">
                <a:latin typeface="Times New Roman" panose="02020603050405020304" pitchFamily="18" charset="0"/>
                <a:cs typeface="Times New Roman" panose="02020603050405020304" pitchFamily="18" charset="0"/>
              </a:rPr>
              <a:t>Wszelkie ograniczenia terytorialne na terenie UE (w prawie krajowym i umowach) dotyczące wydawania kart płatniczych lub uzyskiwania transakcji płatniczych realizowanych w oparciu o kartę są zabronione. Zabronione są również wszelkie wymogi lub zobowiązania dotyczące uzyskania licencji lub upoważnienia dla danego kraju do prowadzenia działalności transgranicznej w zakresie wydawania kart płatniczych lub uzyskiwania transakcji płatniczych opartych na kartach. </a:t>
            </a:r>
          </a:p>
          <a:p>
            <a:pPr marL="285750" indent="-285750" algn="just">
              <a:lnSpc>
                <a:spcPct val="150000"/>
              </a:lnSpc>
              <a:buClr>
                <a:srgbClr val="002060"/>
              </a:buClr>
              <a:buFont typeface="Wingdings" panose="05000000000000000000" pitchFamily="2" charset="2"/>
              <a:buChar char="§"/>
            </a:pPr>
            <a:r>
              <a:rPr lang="pl-PL" sz="2100" b="1" dirty="0">
                <a:latin typeface="Times New Roman" panose="02020603050405020304" pitchFamily="18" charset="0"/>
                <a:cs typeface="Times New Roman" panose="02020603050405020304" pitchFamily="18" charset="0"/>
              </a:rPr>
              <a:t>Rozdzielność systemów kart płatniczych i podmiotów obsługujących transakcje </a:t>
            </a:r>
          </a:p>
          <a:p>
            <a:pPr marL="742950" lvl="1" indent="-285750" algn="just">
              <a:lnSpc>
                <a:spcPct val="150000"/>
              </a:lnSpc>
              <a:buClr>
                <a:srgbClr val="002060"/>
              </a:buClr>
              <a:buFont typeface="Wingdings" panose="05000000000000000000" pitchFamily="2" charset="2"/>
              <a:buChar char="v"/>
            </a:pPr>
            <a:r>
              <a:rPr lang="pl-PL" sz="1400" b="1" dirty="0">
                <a:latin typeface="Times New Roman" panose="02020603050405020304" pitchFamily="18" charset="0"/>
                <a:cs typeface="Times New Roman" panose="02020603050405020304" pitchFamily="18" charset="0"/>
              </a:rPr>
              <a:t>	</a:t>
            </a:r>
            <a:r>
              <a:rPr lang="pl-PL" sz="1400" dirty="0">
                <a:latin typeface="Times New Roman" panose="02020603050405020304" pitchFamily="18" charset="0"/>
                <a:cs typeface="Times New Roman" panose="02020603050405020304" pitchFamily="18" charset="0"/>
              </a:rPr>
              <a:t>Systemy kart płatniczych i podmioty obsługujące transakcje:</a:t>
            </a:r>
          </a:p>
          <a:p>
            <a:pPr marL="1257300" lvl="2" indent="-342900" algn="just">
              <a:lnSpc>
                <a:spcPct val="150000"/>
              </a:lnSpc>
              <a:buClr>
                <a:srgbClr val="002060"/>
              </a:buClr>
              <a:buFont typeface="Wingdings" panose="05000000000000000000" pitchFamily="2" charset="2"/>
              <a:buChar char="ü"/>
            </a:pPr>
            <a:r>
              <a:rPr lang="pl-PL" sz="1400" dirty="0">
                <a:latin typeface="Times New Roman" panose="02020603050405020304" pitchFamily="18" charset="0"/>
                <a:cs typeface="Times New Roman" panose="02020603050405020304" pitchFamily="18" charset="0"/>
              </a:rPr>
              <a:t> będą niezależni pod względem księgowym, organizacyjnym i decyzyjnym;</a:t>
            </a:r>
          </a:p>
          <a:p>
            <a:pPr marL="1257300" lvl="2" indent="-342900" algn="just">
              <a:lnSpc>
                <a:spcPct val="150000"/>
              </a:lnSpc>
              <a:buClr>
                <a:srgbClr val="002060"/>
              </a:buClr>
              <a:buFont typeface="Wingdings" panose="05000000000000000000" pitchFamily="2" charset="2"/>
              <a:buChar char="ü"/>
            </a:pPr>
            <a:r>
              <a:rPr lang="pl-PL" sz="1400" dirty="0">
                <a:latin typeface="Times New Roman" panose="02020603050405020304" pitchFamily="18" charset="0"/>
                <a:cs typeface="Times New Roman" panose="02020603050405020304" pitchFamily="18" charset="0"/>
              </a:rPr>
              <a:t>nie mogą przedstawiać cen odnoszących się do systemu kart płatniczych i czynności z zakresu obsługi transakcji w ramach jednego pakietu i nie mogą subsydiować w sposób krzyżowy takich czynności;</a:t>
            </a:r>
          </a:p>
          <a:p>
            <a:pPr marL="1257300" lvl="2" indent="-342900" algn="just">
              <a:lnSpc>
                <a:spcPct val="150000"/>
              </a:lnSpc>
              <a:buClr>
                <a:srgbClr val="002060"/>
              </a:buClr>
              <a:buFont typeface="Wingdings" panose="05000000000000000000" pitchFamily="2" charset="2"/>
              <a:buChar char="ü"/>
            </a:pPr>
            <a:r>
              <a:rPr lang="pl-PL" sz="1400" dirty="0">
                <a:latin typeface="Times New Roman" panose="02020603050405020304" pitchFamily="18" charset="0"/>
                <a:cs typeface="Times New Roman" panose="02020603050405020304" pitchFamily="18" charset="0"/>
              </a:rPr>
              <a:t>w żaden sposób nie mogą traktować odmiennie jednostek zależnych lub udziałowców z jednej strony i użytkowników systemów kart płatniczych i innych kontrahentów z drugiej strony, a w szczególności nie mogą uzależniać świadczenia dowolnej z oferowanych przez siebie usług od zaakceptowania przez ich kontrahenta jakiejkolwiek innej usługi, jaką oferują.</a:t>
            </a:r>
          </a:p>
          <a:p>
            <a:pPr marL="800100" lvl="1" indent="-342900" algn="just">
              <a:lnSpc>
                <a:spcPct val="150000"/>
              </a:lnSpc>
              <a:buClr>
                <a:srgbClr val="002060"/>
              </a:buClr>
              <a:buFont typeface="Wingdings" panose="05000000000000000000" pitchFamily="2" charset="2"/>
              <a:buChar char="v"/>
            </a:pPr>
            <a:r>
              <a:rPr lang="pl-PL" sz="1400" dirty="0">
                <a:latin typeface="Times New Roman" panose="02020603050405020304" pitchFamily="18" charset="0"/>
                <a:cs typeface="Times New Roman" panose="02020603050405020304" pitchFamily="18" charset="0"/>
              </a:rPr>
              <a:t>Zakazana jest wszelkiego rodzaju dyskryminacja terytorialna pod względem zasad dotyczących obsługi transakcji stosowanych przez systemy kart płatniczych</a:t>
            </a:r>
            <a:r>
              <a:rPr lang="en-US" sz="1400" dirty="0">
                <a:latin typeface="Times New Roman" panose="02020603050405020304" pitchFamily="18" charset="0"/>
                <a:cs typeface="Times New Roman" panose="02020603050405020304" pitchFamily="18" charset="0"/>
              </a:rPr>
              <a:t>.</a:t>
            </a:r>
            <a:endParaRPr lang="pl-PL"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92826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1"/>
                                        </p:tgtEl>
                                        <p:attrNameLst>
                                          <p:attrName>style.visibility</p:attrName>
                                        </p:attrNameLst>
                                      </p:cBhvr>
                                      <p:to>
                                        <p:strVal val="visible"/>
                                      </p:to>
                                    </p:set>
                                    <p:animEffect transition="in" filter="fade">
                                      <p:cBhvr>
                                        <p:cTn id="14" dur="1000"/>
                                        <p:tgtEl>
                                          <p:spTgt spid="21"/>
                                        </p:tgtEl>
                                      </p:cBhvr>
                                    </p:animEffect>
                                    <p:anim calcmode="lin" valueType="num">
                                      <p:cBhvr>
                                        <p:cTn id="15" dur="1000" fill="hold"/>
                                        <p:tgtEl>
                                          <p:spTgt spid="21"/>
                                        </p:tgtEl>
                                        <p:attrNameLst>
                                          <p:attrName>ppt_x</p:attrName>
                                        </p:attrNameLst>
                                      </p:cBhvr>
                                      <p:tavLst>
                                        <p:tav tm="0">
                                          <p:val>
                                            <p:strVal val="#ppt_x"/>
                                          </p:val>
                                        </p:tav>
                                        <p:tav tm="100000">
                                          <p:val>
                                            <p:strVal val="#ppt_x"/>
                                          </p:val>
                                        </p:tav>
                                      </p:tavLst>
                                    </p:anim>
                                    <p:anim calcmode="lin" valueType="num">
                                      <p:cBhvr>
                                        <p:cTn id="16"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1" grpId="0"/>
    </p:bldLst>
  </p:timing>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6448</TotalTime>
  <Words>1291</Words>
  <Application>Microsoft Office PowerPoint</Application>
  <PresentationFormat>Widescreen</PresentationFormat>
  <Paragraphs>88</Paragraphs>
  <Slides>13</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13</vt:i4>
      </vt:variant>
    </vt:vector>
  </HeadingPairs>
  <TitlesOfParts>
    <vt:vector size="24" baseType="lpstr">
      <vt:lpstr>Arial</vt:lpstr>
      <vt:lpstr>Bahnschrift Light</vt:lpstr>
      <vt:lpstr>Calibri</vt:lpstr>
      <vt:lpstr>Calibri (Body)</vt:lpstr>
      <vt:lpstr>Calibri Light</vt:lpstr>
      <vt:lpstr>Georgia</vt:lpstr>
      <vt:lpstr>Roboto</vt:lpstr>
      <vt:lpstr>Times New Roman</vt:lpstr>
      <vt:lpstr>Wingdings</vt:lpstr>
      <vt:lpstr>YADLjI9qxTA 0</vt:lpstr>
      <vt:lpstr>1_Tema de Office</vt:lpstr>
      <vt:lpstr>PowerPoint Presentation</vt:lpstr>
      <vt:lpstr>Agenda </vt:lpstr>
      <vt:lpstr>Rodzaje środków płatności bezgotówkowych</vt:lpstr>
      <vt:lpstr>Perspektywy biznesowe</vt:lpstr>
      <vt:lpstr>Opłaty</vt:lpstr>
      <vt:lpstr>Środki bezpieczeństwa (technologiczne, organizacyjne, prawne (1) </vt:lpstr>
      <vt:lpstr>Środki bezpieczeństwa (technologiczne, organizacyjne, prawne) (2) </vt:lpstr>
      <vt:lpstr>Zagadnienia prawne- Rozporządzenie (EU) 2015/751 (1)</vt:lpstr>
      <vt:lpstr>Zagadnienia prawne- Rozporządzenie (EU) 2015/751 (2)</vt:lpstr>
      <vt:lpstr>Zagadnienia prawne- Rozporządzenie (EU)  2015/751 (3)</vt:lpstr>
      <vt:lpstr>Test sprawdzający(1)  </vt:lpstr>
      <vt:lpstr>Test sprawdzający (2)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Monia</dc:creator>
  <cp:lastModifiedBy>TKPiW</cp:lastModifiedBy>
  <cp:revision>143</cp:revision>
  <dcterms:created xsi:type="dcterms:W3CDTF">2021-06-29T11:11:56Z</dcterms:created>
  <dcterms:modified xsi:type="dcterms:W3CDTF">2022-10-21T09:25:29Z</dcterms:modified>
</cp:coreProperties>
</file>